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6" r:id="rId2"/>
    <p:sldId id="323" r:id="rId3"/>
    <p:sldId id="261" r:id="rId4"/>
    <p:sldId id="338" r:id="rId5"/>
    <p:sldId id="329" r:id="rId6"/>
    <p:sldId id="324" r:id="rId7"/>
    <p:sldId id="326" r:id="rId8"/>
    <p:sldId id="273" r:id="rId9"/>
    <p:sldId id="265" r:id="rId10"/>
    <p:sldId id="310" r:id="rId11"/>
    <p:sldId id="321" r:id="rId12"/>
    <p:sldId id="278" r:id="rId13"/>
    <p:sldId id="274" r:id="rId14"/>
    <p:sldId id="276" r:id="rId15"/>
    <p:sldId id="277" r:id="rId16"/>
    <p:sldId id="301" r:id="rId17"/>
    <p:sldId id="302" r:id="rId18"/>
    <p:sldId id="303" r:id="rId19"/>
    <p:sldId id="304" r:id="rId20"/>
    <p:sldId id="305" r:id="rId21"/>
    <p:sldId id="311" r:id="rId22"/>
    <p:sldId id="306" r:id="rId23"/>
    <p:sldId id="331"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35" r:id="rId40"/>
    <p:sldId id="309"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raine Murphy" initials="L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C8"/>
    <a:srgbClr val="0067B1"/>
    <a:srgbClr val="0072C8"/>
    <a:srgbClr val="3737FF"/>
    <a:srgbClr val="D5F4FF"/>
    <a:srgbClr val="0099CC"/>
    <a:srgbClr val="A7E8FF"/>
    <a:srgbClr val="CCCCFF"/>
    <a:srgbClr val="69BEFF"/>
    <a:srgbClr val="69A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9645" autoAdjust="0"/>
  </p:normalViewPr>
  <p:slideViewPr>
    <p:cSldViewPr>
      <p:cViewPr>
        <p:scale>
          <a:sx n="75" d="100"/>
          <a:sy n="75" d="100"/>
        </p:scale>
        <p:origin x="-1230" y="-468"/>
      </p:cViewPr>
      <p:guideLst>
        <p:guide orient="horz" pos="1620"/>
        <p:guide pos="2880"/>
      </p:guideLst>
    </p:cSldViewPr>
  </p:slideViewPr>
  <p:notesTextViewPr>
    <p:cViewPr>
      <p:scale>
        <a:sx n="1" d="1"/>
        <a:sy n="1" d="1"/>
      </p:scale>
      <p:origin x="0" y="0"/>
    </p:cViewPr>
  </p:notesTextViewPr>
  <p:sorterViewPr>
    <p:cViewPr>
      <p:scale>
        <a:sx n="100" d="100"/>
        <a:sy n="100" d="100"/>
      </p:scale>
      <p:origin x="0" y="4128"/>
    </p:cViewPr>
  </p:sorter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IE" sz="1050" b="1" dirty="0" smtClean="0">
                <a:solidFill>
                  <a:srgbClr val="0067B1"/>
                </a:solidFill>
              </a:rPr>
              <a:t>National Quality Improvement Team</a:t>
            </a:r>
          </a:p>
          <a:p>
            <a:r>
              <a:rPr lang="en-IE" sz="1050" b="1" dirty="0" smtClean="0">
                <a:solidFill>
                  <a:srgbClr val="0067B1"/>
                </a:solidFill>
              </a:rPr>
              <a:t>www.qualityimprovement.ie</a:t>
            </a:r>
            <a:endParaRPr lang="en-IE" sz="1050" b="1" dirty="0">
              <a:solidFill>
                <a:srgbClr val="0067B1"/>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3CC09B-915F-4BB5-AD3E-467C11F08E28}" type="datetimeFigureOut">
              <a:rPr lang="en-IE" smtClean="0"/>
              <a:t>30/09/2019</a:t>
            </a:fld>
            <a:endParaRPr lang="en-IE"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6D0336-F0A3-49C4-AFB5-8FD2E3DD72FA}" type="slidenum">
              <a:rPr lang="en-IE" smtClean="0"/>
              <a:t>‹#›</a:t>
            </a:fld>
            <a:endParaRPr lang="en-IE" dirty="0"/>
          </a:p>
        </p:txBody>
      </p:sp>
    </p:spTree>
    <p:extLst>
      <p:ext uri="{BB962C8B-B14F-4D97-AF65-F5344CB8AC3E}">
        <p14:creationId xmlns:p14="http://schemas.microsoft.com/office/powerpoint/2010/main" val="3264427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FC6D91-D7F7-45A7-A50A-EFF2A808450D}" type="datetimeFigureOut">
              <a:rPr lang="en-IE" smtClean="0"/>
              <a:t>30/09/2019</a:t>
            </a:fld>
            <a:endParaRPr lang="en-I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D69AB0-934D-4105-8ED2-F0DADCE55598}" type="slidenum">
              <a:rPr lang="en-IE" smtClean="0"/>
              <a:t>‹#›</a:t>
            </a:fld>
            <a:endParaRPr lang="en-IE" dirty="0"/>
          </a:p>
        </p:txBody>
      </p:sp>
    </p:spTree>
    <p:extLst>
      <p:ext uri="{BB962C8B-B14F-4D97-AF65-F5344CB8AC3E}">
        <p14:creationId xmlns:p14="http://schemas.microsoft.com/office/powerpoint/2010/main" val="1222979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7D69AB0-934D-4105-8ED2-F0DADCE55598}" type="slidenum">
              <a:rPr lang="en-IE" smtClean="0"/>
              <a:t>4</a:t>
            </a:fld>
            <a:endParaRPr lang="en-IE" dirty="0"/>
          </a:p>
        </p:txBody>
      </p:sp>
    </p:spTree>
    <p:extLst>
      <p:ext uri="{BB962C8B-B14F-4D97-AF65-F5344CB8AC3E}">
        <p14:creationId xmlns:p14="http://schemas.microsoft.com/office/powerpoint/2010/main" val="118301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E" dirty="0" smtClean="0"/>
              <a:t>Which will impact on the 2015 Act....</a:t>
            </a:r>
            <a:endParaRPr lang="en-IE" dirty="0"/>
          </a:p>
        </p:txBody>
      </p:sp>
      <p:sp>
        <p:nvSpPr>
          <p:cNvPr id="4" name="Slide Number Placeholder 3"/>
          <p:cNvSpPr>
            <a:spLocks noGrp="1"/>
          </p:cNvSpPr>
          <p:nvPr>
            <p:ph type="sldNum" sz="quarter" idx="10"/>
          </p:nvPr>
        </p:nvSpPr>
        <p:spPr/>
        <p:txBody>
          <a:bodyPr/>
          <a:lstStyle/>
          <a:p>
            <a:fld id="{55E7B1BF-8793-4C49-BF77-D91407EB0D7C}" type="slidenum">
              <a:rPr lang="en-IE" smtClean="0"/>
              <a:pPr/>
              <a:t>16</a:t>
            </a:fld>
            <a:endParaRPr lang="en-I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5E7B1BF-8793-4C49-BF77-D91407EB0D7C}" type="slidenum">
              <a:rPr lang="en-IE" smtClean="0"/>
              <a:pPr/>
              <a:t>17</a:t>
            </a:fld>
            <a:endParaRPr lang="en-I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E" dirty="0" smtClean="0"/>
              <a:t>As stated</a:t>
            </a:r>
            <a:r>
              <a:rPr lang="en-IE" baseline="0" dirty="0" smtClean="0"/>
              <a:t> in the National Consent Policy</a:t>
            </a:r>
            <a:endParaRPr lang="en-IE" dirty="0"/>
          </a:p>
        </p:txBody>
      </p:sp>
      <p:sp>
        <p:nvSpPr>
          <p:cNvPr id="4" name="Slide Number Placeholder 3"/>
          <p:cNvSpPr>
            <a:spLocks noGrp="1"/>
          </p:cNvSpPr>
          <p:nvPr>
            <p:ph type="sldNum" sz="quarter" idx="10"/>
          </p:nvPr>
        </p:nvSpPr>
        <p:spPr/>
        <p:txBody>
          <a:bodyPr/>
          <a:lstStyle/>
          <a:p>
            <a:fld id="{55E7B1BF-8793-4C49-BF77-D91407EB0D7C}" type="slidenum">
              <a:rPr lang="en-IE" smtClean="0"/>
              <a:pPr/>
              <a:t>18</a:t>
            </a:fld>
            <a:endParaRPr lang="en-I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IE" dirty="0" smtClean="0"/>
              <a:t>Recent study</a:t>
            </a:r>
            <a:endParaRPr lang="en-IE" dirty="0"/>
          </a:p>
        </p:txBody>
      </p:sp>
      <p:sp>
        <p:nvSpPr>
          <p:cNvPr id="4" name="Slide Number Placeholder 3"/>
          <p:cNvSpPr>
            <a:spLocks noGrp="1"/>
          </p:cNvSpPr>
          <p:nvPr>
            <p:ph type="sldNum" sz="quarter" idx="10"/>
          </p:nvPr>
        </p:nvSpPr>
        <p:spPr/>
        <p:txBody>
          <a:bodyPr/>
          <a:lstStyle/>
          <a:p>
            <a:fld id="{55E7B1BF-8793-4C49-BF77-D91407EB0D7C}" type="slidenum">
              <a:rPr lang="en-IE" smtClean="0"/>
              <a:pPr/>
              <a:t>19</a:t>
            </a:fld>
            <a:endParaRPr lang="en-I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E" dirty="0" smtClean="0"/>
              <a:t>While</a:t>
            </a:r>
            <a:r>
              <a:rPr lang="en-IE" baseline="0" dirty="0" smtClean="0"/>
              <a:t> this is what the policy states, the actual practice is as follows:</a:t>
            </a:r>
            <a:endParaRPr lang="en-IE" dirty="0"/>
          </a:p>
        </p:txBody>
      </p:sp>
      <p:sp>
        <p:nvSpPr>
          <p:cNvPr id="4" name="Slide Number Placeholder 3"/>
          <p:cNvSpPr>
            <a:spLocks noGrp="1"/>
          </p:cNvSpPr>
          <p:nvPr>
            <p:ph type="sldNum" sz="quarter" idx="10"/>
          </p:nvPr>
        </p:nvSpPr>
        <p:spPr/>
        <p:txBody>
          <a:bodyPr/>
          <a:lstStyle/>
          <a:p>
            <a:fld id="{55E7B1BF-8793-4C49-BF77-D91407EB0D7C}" type="slidenum">
              <a:rPr lang="en-IE" smtClean="0"/>
              <a:pPr/>
              <a:t>20</a:t>
            </a:fld>
            <a:endParaRPr lang="en-I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Recent case of woman who’s mother was in Hospital.</a:t>
            </a:r>
            <a:r>
              <a:rPr lang="en-IE" baseline="0" dirty="0" smtClean="0"/>
              <a:t> Had decision making capacity and was asked to consent for the DNAR order for her mother.</a:t>
            </a:r>
            <a:endParaRPr lang="en-IE" dirty="0"/>
          </a:p>
        </p:txBody>
      </p:sp>
      <p:sp>
        <p:nvSpPr>
          <p:cNvPr id="4" name="Slide Number Placeholder 3"/>
          <p:cNvSpPr>
            <a:spLocks noGrp="1"/>
          </p:cNvSpPr>
          <p:nvPr>
            <p:ph type="sldNum" sz="quarter" idx="10"/>
          </p:nvPr>
        </p:nvSpPr>
        <p:spPr/>
        <p:txBody>
          <a:bodyPr/>
          <a:lstStyle/>
          <a:p>
            <a:fld id="{55E7B1BF-8793-4C49-BF77-D91407EB0D7C}" type="slidenum">
              <a:rPr lang="en-IE" smtClean="0"/>
              <a:pPr/>
              <a:t>31</a:t>
            </a:fld>
            <a:endParaRPr lang="en-I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42D40F3-4DE7-47A8-B89E-4DFA689C476D}" type="slidenum">
              <a:rPr lang="en-IE" smtClean="0"/>
              <a:t>35</a:t>
            </a:fld>
            <a:endParaRPr lang="en-IE" dirty="0"/>
          </a:p>
        </p:txBody>
      </p:sp>
    </p:spTree>
    <p:extLst>
      <p:ext uri="{BB962C8B-B14F-4D97-AF65-F5344CB8AC3E}">
        <p14:creationId xmlns:p14="http://schemas.microsoft.com/office/powerpoint/2010/main" val="216186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42D40F3-4DE7-47A8-B89E-4DFA689C476D}" type="slidenum">
              <a:rPr lang="en-IE" smtClean="0"/>
              <a:t>36</a:t>
            </a:fld>
            <a:endParaRPr lang="en-IE" dirty="0"/>
          </a:p>
        </p:txBody>
      </p:sp>
    </p:spTree>
    <p:extLst>
      <p:ext uri="{BB962C8B-B14F-4D97-AF65-F5344CB8AC3E}">
        <p14:creationId xmlns:p14="http://schemas.microsoft.com/office/powerpoint/2010/main" val="921567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ie/url?sa=i&amp;rct=j&amp;q=&amp;esrc=s&amp;source=images&amp;cd=&amp;cad=rja&amp;uact=8&amp;ved=0ahUKEwiFouybmcfPAhWJ6xoKHY1iAw8QjRwIBw&amp;url=http://hellomynameis.org.uk/&amp;bvm=bv.134495766,d.ZGg&amp;psig=AFQjCNGPqExk5Pj8ltPP_WRkAhuBlREL-Q&amp;ust=1475878203228667"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20538"/>
            <a:ext cx="9144000" cy="4214794"/>
          </a:xfrm>
          <a:prstGeom prst="rect">
            <a:avLst/>
          </a:prstGeom>
          <a:solidFill>
            <a:srgbClr val="00A2C8"/>
          </a:solidFill>
          <a:ln>
            <a:solidFill>
              <a:srgbClr val="00A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sp>
        <p:nvSpPr>
          <p:cNvPr id="20" name="Rectangle 19"/>
          <p:cNvSpPr/>
          <p:nvPr userDrawn="1"/>
        </p:nvSpPr>
        <p:spPr>
          <a:xfrm>
            <a:off x="-1588" y="3147814"/>
            <a:ext cx="9145588" cy="1046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8" name="Picture 2" descr="Image result for hello my name is campaign">
            <a:hlinkClick r:id="rId2"/>
          </p:cNvPr>
          <p:cNvPicPr>
            <a:picLocks noChangeAspect="1" noChangeArrowheads="1"/>
          </p:cNvPicPr>
          <p:nvPr/>
        </p:nvPicPr>
        <p:blipFill>
          <a:blip r:embed="rId3"/>
          <a:srcRect/>
          <a:stretch>
            <a:fillRect/>
          </a:stretch>
        </p:blipFill>
        <p:spPr bwMode="auto">
          <a:xfrm>
            <a:off x="0" y="3147814"/>
            <a:ext cx="2447359" cy="1046442"/>
          </a:xfrm>
          <a:prstGeom prst="rect">
            <a:avLst/>
          </a:prstGeom>
          <a:noFill/>
        </p:spPr>
      </p:pic>
      <p:sp>
        <p:nvSpPr>
          <p:cNvPr id="11" name="Text Placeholder 10"/>
          <p:cNvSpPr>
            <a:spLocks noGrp="1"/>
          </p:cNvSpPr>
          <p:nvPr userDrawn="1">
            <p:ph type="body" sz="quarter" idx="10" hasCustomPrompt="1"/>
          </p:nvPr>
        </p:nvSpPr>
        <p:spPr>
          <a:xfrm>
            <a:off x="2461766" y="3147814"/>
            <a:ext cx="6694934" cy="362155"/>
          </a:xfrm>
          <a:solidFill>
            <a:schemeClr val="bg1"/>
          </a:solidFill>
        </p:spPr>
        <p:txBody>
          <a:bodyPr>
            <a:noAutofit/>
          </a:bodyPr>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smtClean="0"/>
              <a:t>Name</a:t>
            </a:r>
            <a:endParaRPr lang="en-IE" dirty="0"/>
          </a:p>
        </p:txBody>
      </p:sp>
      <p:sp>
        <p:nvSpPr>
          <p:cNvPr id="15" name="Title 14"/>
          <p:cNvSpPr>
            <a:spLocks noGrp="1"/>
          </p:cNvSpPr>
          <p:nvPr>
            <p:ph type="title" hasCustomPrompt="1"/>
          </p:nvPr>
        </p:nvSpPr>
        <p:spPr>
          <a:xfrm>
            <a:off x="457200" y="627534"/>
            <a:ext cx="8229600" cy="936104"/>
          </a:xfrm>
          <a:prstGeom prst="rect">
            <a:avLst/>
          </a:prstGeom>
        </p:spPr>
        <p:txBody>
          <a:bodyPr/>
          <a:lstStyle>
            <a:lvl1pPr>
              <a:defRPr sz="4000" b="1">
                <a:solidFill>
                  <a:schemeClr val="bg1"/>
                </a:solidFill>
                <a:latin typeface="Arial" panose="020B0604020202020204" pitchFamily="34" charset="0"/>
                <a:cs typeface="Arial" panose="020B0604020202020204" pitchFamily="34" charset="0"/>
              </a:defRPr>
            </a:lvl1pPr>
          </a:lstStyle>
          <a:p>
            <a:r>
              <a:rPr lang="en-US" dirty="0" smtClean="0"/>
              <a:t>Title of presentation</a:t>
            </a:r>
            <a:br>
              <a:rPr lang="en-US" dirty="0" smtClean="0"/>
            </a:br>
            <a:endParaRPr lang="en-IE" dirty="0"/>
          </a:p>
        </p:txBody>
      </p:sp>
      <p:sp>
        <p:nvSpPr>
          <p:cNvPr id="17" name="Text Placeholder 16"/>
          <p:cNvSpPr>
            <a:spLocks noGrp="1"/>
          </p:cNvSpPr>
          <p:nvPr>
            <p:ph type="body" sz="quarter" idx="11" hasCustomPrompt="1"/>
          </p:nvPr>
        </p:nvSpPr>
        <p:spPr>
          <a:xfrm>
            <a:off x="468313" y="1707133"/>
            <a:ext cx="8207375" cy="936625"/>
          </a:xfrm>
        </p:spPr>
        <p:txBody>
          <a:bodyPr>
            <a:normAutofit/>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Subtitle</a:t>
            </a:r>
          </a:p>
          <a:p>
            <a:pPr lvl="0"/>
            <a:r>
              <a:rPr lang="en-US" dirty="0" smtClean="0"/>
              <a:t>Date</a:t>
            </a:r>
          </a:p>
        </p:txBody>
      </p:sp>
      <p:sp>
        <p:nvSpPr>
          <p:cNvPr id="18" name="Text Placeholder 10"/>
          <p:cNvSpPr>
            <a:spLocks noGrp="1"/>
          </p:cNvSpPr>
          <p:nvPr>
            <p:ph type="body" sz="quarter" idx="12" hasCustomPrompt="1"/>
          </p:nvPr>
        </p:nvSpPr>
        <p:spPr>
          <a:xfrm>
            <a:off x="2461766" y="3546184"/>
            <a:ext cx="6694934" cy="298852"/>
          </a:xfrm>
          <a:solidFill>
            <a:schemeClr val="bg1"/>
          </a:solidFill>
        </p:spPr>
        <p:txBody>
          <a:bodyPr>
            <a:noAutofit/>
          </a:bodyPr>
          <a:lstStyle>
            <a:lvl1pPr marL="0" indent="0">
              <a:buNone/>
              <a:defRPr sz="1600" baseline="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smtClean="0"/>
              <a:t>Title</a:t>
            </a:r>
            <a:endParaRPr lang="en-IE" dirty="0"/>
          </a:p>
        </p:txBody>
      </p:sp>
      <p:sp>
        <p:nvSpPr>
          <p:cNvPr id="19" name="Text Placeholder 10"/>
          <p:cNvSpPr>
            <a:spLocks noGrp="1"/>
          </p:cNvSpPr>
          <p:nvPr>
            <p:ph type="body" sz="quarter" idx="13" hasCustomPrompt="1"/>
          </p:nvPr>
        </p:nvSpPr>
        <p:spPr>
          <a:xfrm>
            <a:off x="2461766" y="3872316"/>
            <a:ext cx="6694934" cy="298852"/>
          </a:xfrm>
          <a:solidFill>
            <a:schemeClr val="bg1"/>
          </a:solidFill>
        </p:spPr>
        <p:txBody>
          <a:bodyPr>
            <a:noAutofit/>
          </a:bodyPr>
          <a:lstStyle>
            <a:lvl1pPr marL="0" indent="0">
              <a:buNone/>
              <a:defRPr sz="1600" baseline="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smtClean="0"/>
              <a:t>Twitter</a:t>
            </a:r>
            <a:endParaRPr lang="en-IE" dirty="0"/>
          </a:p>
        </p:txBody>
      </p:sp>
    </p:spTree>
    <p:extLst>
      <p:ext uri="{BB962C8B-B14F-4D97-AF65-F5344CB8AC3E}">
        <p14:creationId xmlns:p14="http://schemas.microsoft.com/office/powerpoint/2010/main" val="312094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5565"/>
          </a:xfrm>
          <a:prstGeom prst="rect">
            <a:avLst/>
          </a:prstGeom>
        </p:spPr>
        <p:txBody>
          <a:bodyPr anchor="ctr"/>
          <a:lstStyle>
            <a:lvl1pPr>
              <a:defRPr sz="4000" b="1">
                <a:solidFill>
                  <a:srgbClr val="002060"/>
                </a:solidFill>
              </a:defRPr>
            </a:lvl1pPr>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1084480"/>
            <a:ext cx="8229600" cy="3143454"/>
          </a:xfrm>
        </p:spPr>
        <p:txBody>
          <a:bodyPr vert="eaVert"/>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414442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6622"/>
            <a:ext cx="2057400" cy="4071312"/>
          </a:xfrm>
          <a:prstGeom prst="rect">
            <a:avLst/>
          </a:prstGeom>
        </p:spPr>
        <p:txBody>
          <a:bodyPr vert="eaVert"/>
          <a:lstStyle>
            <a:lvl1pPr>
              <a:defRPr>
                <a:solidFill>
                  <a:srgbClr val="002060"/>
                </a:solidFill>
              </a:defRPr>
            </a:lvl1pPr>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156622"/>
            <a:ext cx="6019800" cy="4071312"/>
          </a:xfrm>
        </p:spPr>
        <p:txBody>
          <a:bodyPr vert="eaVert"/>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Tree>
    <p:extLst>
      <p:ext uri="{BB962C8B-B14F-4D97-AF65-F5344CB8AC3E}">
        <p14:creationId xmlns:p14="http://schemas.microsoft.com/office/powerpoint/2010/main" val="74444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1450"/>
            <a:ext cx="8153400" cy="742950"/>
          </a:xfrm>
          <a:prstGeom prst="rect">
            <a:avLst/>
          </a:prstGeom>
        </p:spPr>
        <p:txBody>
          <a:bodyPr/>
          <a:lstStyle>
            <a:lvl1pPr>
              <a:defRPr sz="4000" b="1">
                <a:solidFill>
                  <a:srgbClr val="002060"/>
                </a:solidFill>
              </a:defRPr>
            </a:lvl1pPr>
          </a:lstStyle>
          <a:p>
            <a:r>
              <a:rPr lang="en-US" smtClean="0"/>
              <a:t>Click to edit Master title style</a:t>
            </a:r>
            <a:endParaRPr lang="en-US"/>
          </a:p>
        </p:txBody>
      </p:sp>
      <p:sp>
        <p:nvSpPr>
          <p:cNvPr id="3" name="Text Placeholder 2"/>
          <p:cNvSpPr>
            <a:spLocks noGrp="1"/>
          </p:cNvSpPr>
          <p:nvPr>
            <p:ph type="body" sz="half" idx="1"/>
          </p:nvPr>
        </p:nvSpPr>
        <p:spPr>
          <a:xfrm>
            <a:off x="612775" y="1131590"/>
            <a:ext cx="4000500" cy="30997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5675" y="1131590"/>
            <a:ext cx="4000500" cy="30997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0677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list">
    <p:spTree>
      <p:nvGrpSpPr>
        <p:cNvPr id="1" name=""/>
        <p:cNvGrpSpPr/>
        <p:nvPr/>
      </p:nvGrpSpPr>
      <p:grpSpPr>
        <a:xfrm>
          <a:off x="0" y="0"/>
          <a:ext cx="0" cy="0"/>
          <a:chOff x="0" y="0"/>
          <a:chExt cx="0" cy="0"/>
        </a:xfrm>
      </p:grpSpPr>
      <p:sp>
        <p:nvSpPr>
          <p:cNvPr id="6" name="Rectangle 5"/>
          <p:cNvSpPr/>
          <p:nvPr userDrawn="1"/>
        </p:nvSpPr>
        <p:spPr>
          <a:xfrm>
            <a:off x="4139952" y="0"/>
            <a:ext cx="5004048" cy="4299942"/>
          </a:xfrm>
          <a:prstGeom prst="rect">
            <a:avLst/>
          </a:prstGeom>
          <a:solidFill>
            <a:srgbClr val="00A2C8"/>
          </a:solidFill>
          <a:ln>
            <a:solidFill>
              <a:srgbClr val="00A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sp>
        <p:nvSpPr>
          <p:cNvPr id="5" name="Rectangle 4"/>
          <p:cNvSpPr/>
          <p:nvPr userDrawn="1"/>
        </p:nvSpPr>
        <p:spPr>
          <a:xfrm>
            <a:off x="4283968" y="2427734"/>
            <a:ext cx="4194212" cy="1615827"/>
          </a:xfrm>
          <a:prstGeom prst="rect">
            <a:avLst/>
          </a:prstGeom>
          <a:noFill/>
        </p:spPr>
        <p:txBody>
          <a:bodyPr wrap="square">
            <a:spAutoFit/>
          </a:bodyPr>
          <a:lstStyle/>
          <a:p>
            <a:pPr eaLnBrk="1" hangingPunct="1">
              <a:spcBef>
                <a:spcPct val="50000"/>
              </a:spcBef>
              <a:buFontTx/>
              <a:buNone/>
            </a:pPr>
            <a:r>
              <a:rPr lang="en-IE" altLang="en-US" sz="1800" b="1" dirty="0" smtClean="0">
                <a:solidFill>
                  <a:schemeClr val="bg1"/>
                </a:solidFill>
              </a:rPr>
              <a:t>Twitter: 	@NationalQI</a:t>
            </a:r>
          </a:p>
          <a:p>
            <a:pPr eaLnBrk="1" hangingPunct="1">
              <a:spcBef>
                <a:spcPct val="50000"/>
              </a:spcBef>
              <a:buFontTx/>
              <a:buNone/>
            </a:pPr>
            <a:r>
              <a:rPr lang="en-IE" altLang="en-US" sz="1800" b="1" dirty="0" smtClean="0">
                <a:solidFill>
                  <a:schemeClr val="bg1"/>
                </a:solidFill>
              </a:rPr>
              <a:t>Web: 	www.qualityimprovement.ie</a:t>
            </a:r>
          </a:p>
          <a:p>
            <a:pPr eaLnBrk="1" hangingPunct="1">
              <a:spcBef>
                <a:spcPct val="50000"/>
              </a:spcBef>
              <a:buFontTx/>
              <a:buNone/>
            </a:pPr>
            <a:r>
              <a:rPr lang="en-IE" altLang="en-US" sz="1800" b="1" dirty="0" smtClean="0">
                <a:solidFill>
                  <a:schemeClr val="bg1"/>
                </a:solidFill>
              </a:rPr>
              <a:t>Email: 	</a:t>
            </a:r>
          </a:p>
          <a:p>
            <a:pPr eaLnBrk="1" hangingPunct="1">
              <a:spcBef>
                <a:spcPct val="50000"/>
              </a:spcBef>
              <a:buFontTx/>
              <a:buNone/>
            </a:pPr>
            <a:r>
              <a:rPr lang="en-IE" altLang="en-US" sz="1800" b="1" dirty="0" smtClean="0">
                <a:solidFill>
                  <a:schemeClr val="bg1"/>
                </a:solidFill>
              </a:rPr>
              <a:t>Phone: 	</a:t>
            </a:r>
            <a:endParaRPr lang="en-IE" altLang="en-US" sz="1800" b="1" dirty="0">
              <a:solidFill>
                <a:schemeClr val="bg1"/>
              </a:solidFill>
            </a:endParaRPr>
          </a:p>
        </p:txBody>
      </p:sp>
      <p:pic>
        <p:nvPicPr>
          <p:cNvPr id="3" name="Picture 2"/>
          <p:cNvPicPr>
            <a:picLocks noChangeAspect="1"/>
          </p:cNvPicPr>
          <p:nvPr userDrawn="1"/>
        </p:nvPicPr>
        <p:blipFill>
          <a:blip r:embed="rId2"/>
          <a:stretch>
            <a:fillRect/>
          </a:stretch>
        </p:blipFill>
        <p:spPr>
          <a:xfrm>
            <a:off x="755576" y="3239504"/>
            <a:ext cx="2448272" cy="628390"/>
          </a:xfrm>
          <a:prstGeom prst="rect">
            <a:avLst/>
          </a:prstGeom>
          <a:noFill/>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688" y="500192"/>
            <a:ext cx="2367160" cy="1813478"/>
          </a:xfrm>
          <a:prstGeom prst="rect">
            <a:avLst/>
          </a:prstGeom>
          <a:noFill/>
        </p:spPr>
      </p:pic>
      <p:sp>
        <p:nvSpPr>
          <p:cNvPr id="8" name="Content Placeholder 7"/>
          <p:cNvSpPr>
            <a:spLocks noGrp="1"/>
          </p:cNvSpPr>
          <p:nvPr>
            <p:ph sz="quarter" idx="10" hasCustomPrompt="1"/>
          </p:nvPr>
        </p:nvSpPr>
        <p:spPr>
          <a:xfrm>
            <a:off x="4284663" y="339725"/>
            <a:ext cx="4194175" cy="1799977"/>
          </a:xfrm>
        </p:spPr>
        <p:txBody>
          <a:bodyPr>
            <a:normAutofit/>
          </a:bodyPr>
          <a:lstStyle>
            <a:lvl1pPr marL="0" indent="0">
              <a:buNone/>
              <a:defRPr lang="en-US" sz="1800" b="1" kern="1200" dirty="0" smtClean="0">
                <a:solidFill>
                  <a:schemeClr val="bg1"/>
                </a:solidFill>
                <a:latin typeface="+mn-lt"/>
                <a:ea typeface="+mn-ea"/>
                <a:cs typeface="+mn-cs"/>
              </a:defRPr>
            </a:lvl1pPr>
            <a:lvl2pPr marL="457200" indent="0">
              <a:buNone/>
              <a:defRPr lang="en-US" sz="1800" b="1" kern="1200" dirty="0" smtClean="0">
                <a:solidFill>
                  <a:schemeClr val="bg1"/>
                </a:solidFill>
                <a:latin typeface="+mn-lt"/>
                <a:ea typeface="+mn-ea"/>
                <a:cs typeface="+mn-cs"/>
              </a:defRPr>
            </a:lvl2pPr>
            <a:lvl3pPr marL="914400" indent="0">
              <a:buNone/>
              <a:defRPr lang="en-US" sz="1800" b="1" kern="1200" dirty="0" smtClean="0">
                <a:solidFill>
                  <a:schemeClr val="bg1"/>
                </a:solidFill>
                <a:latin typeface="+mn-lt"/>
                <a:ea typeface="+mn-ea"/>
                <a:cs typeface="+mn-cs"/>
              </a:defRPr>
            </a:lvl3pPr>
            <a:lvl4pPr marL="1371600" indent="0">
              <a:buNone/>
              <a:defRPr lang="en-US" sz="1800" b="1" kern="1200" dirty="0" smtClean="0">
                <a:solidFill>
                  <a:schemeClr val="bg1"/>
                </a:solidFill>
                <a:latin typeface="+mn-lt"/>
                <a:ea typeface="+mn-ea"/>
                <a:cs typeface="+mn-cs"/>
              </a:defRPr>
            </a:lvl4pPr>
            <a:lvl5pPr marL="1828800" indent="0">
              <a:buNone/>
              <a:defRPr lang="en-IE" sz="1800" b="1" kern="1200" dirty="0">
                <a:solidFill>
                  <a:schemeClr val="bg1"/>
                </a:solidFill>
                <a:latin typeface="+mn-lt"/>
                <a:ea typeface="+mn-ea"/>
                <a:cs typeface="+mn-cs"/>
              </a:defRPr>
            </a:lvl5pPr>
          </a:lstStyle>
          <a:p>
            <a:pPr lvl="0"/>
            <a:r>
              <a:rPr lang="en-US" dirty="0" smtClean="0"/>
              <a:t>Your contact details:</a:t>
            </a:r>
            <a:endParaRPr lang="en-IE" dirty="0"/>
          </a:p>
        </p:txBody>
      </p:sp>
      <p:sp>
        <p:nvSpPr>
          <p:cNvPr id="11" name="Content Placeholder 10"/>
          <p:cNvSpPr>
            <a:spLocks noGrp="1"/>
          </p:cNvSpPr>
          <p:nvPr>
            <p:ph sz="quarter" idx="11"/>
          </p:nvPr>
        </p:nvSpPr>
        <p:spPr>
          <a:xfrm>
            <a:off x="5220072" y="3265537"/>
            <a:ext cx="3024188" cy="314325"/>
          </a:xfrm>
        </p:spPr>
        <p:txBody>
          <a:bodyPr>
            <a:noAutofit/>
          </a:bodyPr>
          <a:lstStyle>
            <a:lvl1pPr marL="0" indent="0">
              <a:buNone/>
              <a:defRPr sz="1800" b="1" i="0">
                <a:solidFill>
                  <a:schemeClr val="bg1"/>
                </a:solidFill>
              </a:defRPr>
            </a:lvl1pPr>
          </a:lstStyle>
          <a:p>
            <a:pPr lvl="0"/>
            <a:r>
              <a:rPr lang="en-US" smtClean="0"/>
              <a:t>Click to edit Master text styles</a:t>
            </a:r>
          </a:p>
        </p:txBody>
      </p:sp>
      <p:sp>
        <p:nvSpPr>
          <p:cNvPr id="12" name="Content Placeholder 10"/>
          <p:cNvSpPr>
            <a:spLocks noGrp="1"/>
          </p:cNvSpPr>
          <p:nvPr>
            <p:ph sz="quarter" idx="12"/>
          </p:nvPr>
        </p:nvSpPr>
        <p:spPr>
          <a:xfrm>
            <a:off x="5220220" y="3651870"/>
            <a:ext cx="3024188" cy="314325"/>
          </a:xfrm>
        </p:spPr>
        <p:txBody>
          <a:bodyPr>
            <a:noAutofit/>
          </a:bodyPr>
          <a:lstStyle>
            <a:lvl1pPr marL="0" indent="0">
              <a:buNone/>
              <a:defRPr sz="1800" b="1" i="0">
                <a:solidFill>
                  <a:schemeClr val="bg1"/>
                </a:solidFill>
              </a:defRPr>
            </a:lvl1pPr>
          </a:lstStyle>
          <a:p>
            <a:pPr lvl="0"/>
            <a:r>
              <a:rPr lang="en-US" smtClean="0"/>
              <a:t>Click to edit Master text styles</a:t>
            </a:r>
          </a:p>
        </p:txBody>
      </p:sp>
      <p:sp>
        <p:nvSpPr>
          <p:cNvPr id="13" name="Content Placeholder 10"/>
          <p:cNvSpPr>
            <a:spLocks noGrp="1"/>
          </p:cNvSpPr>
          <p:nvPr>
            <p:ph sz="quarter" idx="13"/>
          </p:nvPr>
        </p:nvSpPr>
        <p:spPr>
          <a:xfrm>
            <a:off x="6732388" y="2427734"/>
            <a:ext cx="2411612" cy="314325"/>
          </a:xfrm>
        </p:spPr>
        <p:txBody>
          <a:bodyPr>
            <a:noAutofit/>
          </a:bodyPr>
          <a:lstStyle>
            <a:lvl1pPr marL="0" indent="0">
              <a:buNone/>
              <a:defRPr sz="1800" b="1" i="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84537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5565"/>
          </a:xfrm>
          <a:prstGeom prst="rect">
            <a:avLst/>
          </a:prstGeom>
        </p:spPr>
        <p:txBody>
          <a:bodyPr anchor="ctr"/>
          <a:lstStyle>
            <a:lvl1pPr>
              <a:defRPr sz="4000" b="1">
                <a:solidFill>
                  <a:srgbClr val="002060"/>
                </a:solidFill>
              </a:defRPr>
            </a:lvl1pPr>
          </a:lstStyle>
          <a:p>
            <a:r>
              <a:rPr lang="en-US" smtClean="0"/>
              <a:t>Click to edit Master title style</a:t>
            </a:r>
            <a:endParaRPr lang="en-IE" dirty="0"/>
          </a:p>
        </p:txBody>
      </p:sp>
      <p:sp>
        <p:nvSpPr>
          <p:cNvPr id="3" name="Content Placeholder 2"/>
          <p:cNvSpPr>
            <a:spLocks noGrp="1"/>
          </p:cNvSpPr>
          <p:nvPr>
            <p:ph idx="1"/>
          </p:nvPr>
        </p:nvSpPr>
        <p:spPr>
          <a:xfrm>
            <a:off x="457200" y="1021482"/>
            <a:ext cx="8229600" cy="3240360"/>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Tree>
    <p:extLst>
      <p:ext uri="{BB962C8B-B14F-4D97-AF65-F5344CB8AC3E}">
        <p14:creationId xmlns:p14="http://schemas.microsoft.com/office/powerpoint/2010/main" val="3429965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4227934"/>
          </a:xfrm>
          <a:prstGeom prst="rect">
            <a:avLst/>
          </a:prstGeom>
          <a:solidFill>
            <a:srgbClr val="00A2C8"/>
          </a:solidFill>
          <a:ln>
            <a:solidFill>
              <a:srgbClr val="00A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sp>
        <p:nvSpPr>
          <p:cNvPr id="2" name="Title 1"/>
          <p:cNvSpPr>
            <a:spLocks noGrp="1"/>
          </p:cNvSpPr>
          <p:nvPr>
            <p:ph type="title"/>
          </p:nvPr>
        </p:nvSpPr>
        <p:spPr>
          <a:xfrm>
            <a:off x="722313" y="2904803"/>
            <a:ext cx="7772400" cy="1021556"/>
          </a:xfrm>
          <a:prstGeom prst="rect">
            <a:avLst/>
          </a:prstGeom>
        </p:spPr>
        <p:txBody>
          <a:bodyPr anchor="t"/>
          <a:lstStyle>
            <a:lvl1pPr algn="l">
              <a:defRPr sz="4000" b="1" cap="all">
                <a:solidFill>
                  <a:schemeClr val="bg1"/>
                </a:solidFill>
              </a:defRPr>
            </a:lvl1pPr>
          </a:lstStyle>
          <a:p>
            <a:r>
              <a:rPr lang="en-US" smtClean="0"/>
              <a:t>Click to edit Master title style</a:t>
            </a:r>
            <a:endParaRPr lang="en-IE" dirty="0"/>
          </a:p>
        </p:txBody>
      </p:sp>
      <p:sp>
        <p:nvSpPr>
          <p:cNvPr id="3" name="Text Placeholder 2"/>
          <p:cNvSpPr>
            <a:spLocks noGrp="1"/>
          </p:cNvSpPr>
          <p:nvPr>
            <p:ph type="body" idx="1"/>
          </p:nvPr>
        </p:nvSpPr>
        <p:spPr>
          <a:xfrm>
            <a:off x="722313" y="1779662"/>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6730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5565"/>
          </a:xfrm>
          <a:prstGeom prst="rect">
            <a:avLst/>
          </a:prstGeom>
        </p:spPr>
        <p:txBody>
          <a:bodyPr anchor="ctr"/>
          <a:lstStyle>
            <a:lvl1pPr>
              <a:defRPr sz="4000" b="1">
                <a:solidFill>
                  <a:srgbClr val="002060"/>
                </a:solidFill>
              </a:defRPr>
            </a:lvl1pPr>
          </a:lstStyle>
          <a:p>
            <a:r>
              <a:rPr lang="en-US" smtClean="0"/>
              <a:t>Click to edit Master title style</a:t>
            </a:r>
            <a:endParaRPr lang="en-IE" dirty="0"/>
          </a:p>
        </p:txBody>
      </p:sp>
      <p:sp>
        <p:nvSpPr>
          <p:cNvPr id="3" name="Content Placeholder 2"/>
          <p:cNvSpPr>
            <a:spLocks noGrp="1"/>
          </p:cNvSpPr>
          <p:nvPr>
            <p:ph sz="half" idx="1"/>
          </p:nvPr>
        </p:nvSpPr>
        <p:spPr>
          <a:xfrm>
            <a:off x="457200" y="1084982"/>
            <a:ext cx="4038600" cy="3070944"/>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Content Placeholder 3"/>
          <p:cNvSpPr>
            <a:spLocks noGrp="1"/>
          </p:cNvSpPr>
          <p:nvPr>
            <p:ph sz="half" idx="2"/>
          </p:nvPr>
        </p:nvSpPr>
        <p:spPr>
          <a:xfrm>
            <a:off x="4648200" y="1084982"/>
            <a:ext cx="4038600" cy="3070944"/>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2710652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5565"/>
          </a:xfrm>
          <a:prstGeom prst="rect">
            <a:avLst/>
          </a:prstGeom>
        </p:spPr>
        <p:txBody>
          <a:bodyPr anchor="ctr"/>
          <a:lstStyle>
            <a:lvl1pPr>
              <a:defRPr sz="4000" b="1">
                <a:solidFill>
                  <a:srgbClr val="002060"/>
                </a:solidFill>
              </a:defRPr>
            </a:lvl1pPr>
          </a:lstStyle>
          <a:p>
            <a:r>
              <a:rPr lang="en-US" smtClean="0"/>
              <a:t>Click to edit Master title style</a:t>
            </a:r>
            <a:endParaRPr lang="en-IE"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79662"/>
            <a:ext cx="4040188" cy="2448272"/>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662"/>
            <a:ext cx="4041775" cy="2448272"/>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Tree>
    <p:extLst>
      <p:ext uri="{BB962C8B-B14F-4D97-AF65-F5344CB8AC3E}">
        <p14:creationId xmlns:p14="http://schemas.microsoft.com/office/powerpoint/2010/main" val="471669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5565"/>
          </a:xfrm>
          <a:prstGeom prst="rect">
            <a:avLst/>
          </a:prstGeom>
        </p:spPr>
        <p:txBody>
          <a:bodyPr anchor="ctr"/>
          <a:lstStyle>
            <a:lvl1pPr>
              <a:defRPr sz="4000" b="1">
                <a:solidFill>
                  <a:srgbClr val="002060"/>
                </a:solidFill>
              </a:defRPr>
            </a:lvl1pPr>
          </a:lstStyle>
          <a:p>
            <a:r>
              <a:rPr lang="en-US" smtClean="0"/>
              <a:t>Click to edit Master title style</a:t>
            </a:r>
            <a:endParaRPr lang="en-IE" dirty="0"/>
          </a:p>
        </p:txBody>
      </p:sp>
    </p:spTree>
    <p:extLst>
      <p:ext uri="{BB962C8B-B14F-4D97-AF65-F5344CB8AC3E}">
        <p14:creationId xmlns:p14="http://schemas.microsoft.com/office/powerpoint/2010/main" val="65467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53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solidFill>
                  <a:srgbClr val="002060"/>
                </a:solidFill>
              </a:defRPr>
            </a:lvl1pPr>
          </a:lstStyle>
          <a:p>
            <a:r>
              <a:rPr lang="en-US" smtClean="0"/>
              <a:t>Click to edit Master title style</a:t>
            </a:r>
            <a:endParaRPr lang="en-IE" dirty="0"/>
          </a:p>
        </p:txBody>
      </p:sp>
      <p:sp>
        <p:nvSpPr>
          <p:cNvPr id="3" name="Content Placeholder 2"/>
          <p:cNvSpPr>
            <a:spLocks noGrp="1"/>
          </p:cNvSpPr>
          <p:nvPr>
            <p:ph idx="1"/>
          </p:nvPr>
        </p:nvSpPr>
        <p:spPr>
          <a:xfrm>
            <a:off x="3575050" y="234521"/>
            <a:ext cx="5111750" cy="4021483"/>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1" y="1149637"/>
            <a:ext cx="3008313" cy="3150305"/>
          </a:xfrm>
        </p:spPr>
        <p:txBody>
          <a:bodyPr>
            <a:normAutofit/>
          </a:bodyPr>
          <a:lstStyle>
            <a:lvl1pPr marL="0" indent="0">
              <a:buNone/>
              <a:defRPr sz="18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102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075806"/>
            <a:ext cx="5486400" cy="425054"/>
          </a:xfrm>
          <a:prstGeom prst="rect">
            <a:avLst/>
          </a:prstGeom>
        </p:spPr>
        <p:txBody>
          <a:bodyPr anchor="b"/>
          <a:lstStyle>
            <a:lvl1pPr algn="l">
              <a:defRPr sz="2000" b="1">
                <a:solidFill>
                  <a:srgbClr val="002060"/>
                </a:solidFill>
              </a:defRPr>
            </a:lvl1pPr>
          </a:lstStyle>
          <a:p>
            <a:r>
              <a:rPr lang="en-US" smtClean="0"/>
              <a:t>Click to edit Master title style</a:t>
            </a:r>
            <a:endParaRPr lang="en-IE"/>
          </a:p>
        </p:txBody>
      </p:sp>
      <p:sp>
        <p:nvSpPr>
          <p:cNvPr id="3" name="Picture Placeholder 2"/>
          <p:cNvSpPr>
            <a:spLocks noGrp="1"/>
          </p:cNvSpPr>
          <p:nvPr>
            <p:ph type="pic" idx="1"/>
          </p:nvPr>
        </p:nvSpPr>
        <p:spPr>
          <a:xfrm>
            <a:off x="1792288" y="123478"/>
            <a:ext cx="5486400" cy="2832249"/>
          </a:xfrm>
        </p:spPr>
        <p:txBody>
          <a:bodyPr/>
          <a:lstStyle>
            <a:lvl1pPr marL="0" indent="0">
              <a:buNone/>
              <a:defRPr sz="3200">
                <a:solidFill>
                  <a:srgbClr val="00206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IE" dirty="0"/>
          </a:p>
        </p:txBody>
      </p:sp>
      <p:sp>
        <p:nvSpPr>
          <p:cNvPr id="4" name="Text Placeholder 3"/>
          <p:cNvSpPr>
            <a:spLocks noGrp="1"/>
          </p:cNvSpPr>
          <p:nvPr>
            <p:ph type="body" sz="half" idx="2"/>
          </p:nvPr>
        </p:nvSpPr>
        <p:spPr>
          <a:xfrm>
            <a:off x="1792288" y="3651870"/>
            <a:ext cx="5486400" cy="603647"/>
          </a:xfrm>
        </p:spPr>
        <p:txBody>
          <a:bodyPr/>
          <a:lstStyle>
            <a:lvl1pPr marL="0" indent="0">
              <a:buNone/>
              <a:defRPr sz="14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9007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843558"/>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6" name="Title Placeholder 1"/>
          <p:cNvSpPr txBox="1">
            <a:spLocks/>
          </p:cNvSpPr>
          <p:nvPr/>
        </p:nvSpPr>
        <p:spPr>
          <a:xfrm>
            <a:off x="0" y="4372724"/>
            <a:ext cx="9144000" cy="457783"/>
          </a:xfrm>
          <a:prstGeom prst="rect">
            <a:avLst/>
          </a:prstGeom>
          <a:solidFill>
            <a:schemeClr val="bg1"/>
          </a:solidFill>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accent6"/>
                </a:solidFill>
                <a:latin typeface="+mj-lt"/>
                <a:ea typeface="+mj-ea"/>
                <a:cs typeface="+mj-cs"/>
              </a:defRPr>
            </a:lvl1pPr>
          </a:lstStyle>
          <a:p>
            <a:endParaRPr lang="en-IE" dirty="0">
              <a:solidFill>
                <a:srgbClr val="00349E"/>
              </a:solidFill>
            </a:endParaRPr>
          </a:p>
        </p:txBody>
      </p:sp>
      <p:pic>
        <p:nvPicPr>
          <p:cNvPr id="7"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84368" y="4733123"/>
            <a:ext cx="915607" cy="329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1520" y="4371950"/>
            <a:ext cx="6624736" cy="276999"/>
          </a:xfrm>
          <a:prstGeom prst="rect">
            <a:avLst/>
          </a:prstGeom>
          <a:solidFill>
            <a:srgbClr val="00A2C8"/>
          </a:solidFill>
          <a:ln w="9525">
            <a:solidFill>
              <a:srgbClr val="00A2C8"/>
            </a:solidFill>
          </a:ln>
        </p:spPr>
        <p:txBody>
          <a:bodyPr wrap="square" rtlCol="0">
            <a:spAutoFit/>
          </a:bodyPr>
          <a:lstStyle/>
          <a:p>
            <a:r>
              <a:rPr lang="en-IE" sz="1100" b="1" dirty="0" smtClean="0">
                <a:solidFill>
                  <a:prstClr val="white"/>
                </a:solidFill>
              </a:rPr>
              <a:t>CHAMPION    PARTNER    ENABLE   DEMONSTRATE</a:t>
            </a:r>
            <a:r>
              <a:rPr lang="en-IE" sz="1200" b="1" dirty="0" smtClean="0">
                <a:solidFill>
                  <a:prstClr val="white"/>
                </a:solidFill>
              </a:rPr>
              <a:t>    </a:t>
            </a:r>
            <a:r>
              <a:rPr lang="en-IE" sz="1100" b="1" dirty="0" smtClean="0">
                <a:solidFill>
                  <a:prstClr val="white"/>
                </a:solidFill>
              </a:rPr>
              <a:t>www.qualityimprovement.ie       @NationalQI</a:t>
            </a:r>
            <a:endParaRPr lang="en-IE" sz="1100" b="1" dirty="0">
              <a:solidFill>
                <a:prstClr val="white"/>
              </a:solidFill>
            </a:endParaRPr>
          </a:p>
        </p:txBody>
      </p:sp>
      <p:pic>
        <p:nvPicPr>
          <p:cNvPr id="9"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60672" y="4354580"/>
            <a:ext cx="2898574" cy="315870"/>
          </a:xfrm>
          <a:prstGeom prst="rect">
            <a:avLst/>
          </a:prstGeom>
          <a:noFill/>
          <a:ln w="3175">
            <a:solidFill>
              <a:srgbClr val="00A2C8"/>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10" descr="C:\Users\flynnma\AppData\Local\Microsoft\Windows\Temporary Internet Files\Content.Outlook\FHNBANPY\HSE_NQIT_Logo_Colour (00000002).png"/>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6225" y="4745299"/>
            <a:ext cx="1385455" cy="330095"/>
          </a:xfrm>
          <a:prstGeom prst="rect">
            <a:avLst/>
          </a:prstGeom>
          <a:noFill/>
          <a:ln>
            <a:noFill/>
          </a:ln>
        </p:spPr>
      </p:pic>
      <p:pic>
        <p:nvPicPr>
          <p:cNvPr id="13"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4354581"/>
            <a:ext cx="252258" cy="315870"/>
          </a:xfrm>
          <a:prstGeom prst="rect">
            <a:avLst/>
          </a:prstGeom>
          <a:noFill/>
          <a:ln w="3175">
            <a:solidFill>
              <a:srgbClr val="00A2C8"/>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9864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3" r:id="rId8"/>
    <p:sldLayoutId id="2147483669" r:id="rId9"/>
    <p:sldLayoutId id="2147483670" r:id="rId10"/>
    <p:sldLayoutId id="2147483671" r:id="rId11"/>
    <p:sldLayoutId id="2147483672" r:id="rId12"/>
    <p:sldLayoutId id="2147483674" r:id="rId13"/>
  </p:sldLayoutIdLst>
  <p:txStyles>
    <p:titleStyle>
      <a:lvl1pPr algn="ctr" defTabSz="914400" rtl="0" eaLnBrk="1" latinLnBrk="0" hangingPunct="1">
        <a:spcBef>
          <a:spcPct val="0"/>
        </a:spcBef>
        <a:buNone/>
        <a:defRPr sz="4400" kern="1200">
          <a:solidFill>
            <a:srgbClr val="0099CC"/>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hrec.ie/download/pdf/ihrec_act_2014.pdf"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hyperlink" Target="mailto:jacqueline.grogan@hse.ie" TargetMode="External"/><Relationship Id="rId2" Type="http://schemas.openxmlformats.org/officeDocument/2006/relationships/hyperlink" Target="mailto:caoimhe.gleeson@hse.ie" TargetMode="External"/><Relationship Id="rId1" Type="http://schemas.openxmlformats.org/officeDocument/2006/relationships/slideLayout" Target="../slideLayouts/slideLayout2.xml"/><Relationship Id="rId5" Type="http://schemas.openxmlformats.org/officeDocument/2006/relationships/hyperlink" Target="mailto:marie.tighe1@hse.ie" TargetMode="External"/><Relationship Id="rId4" Type="http://schemas.openxmlformats.org/officeDocument/2006/relationships/hyperlink" Target="mailto:elaine.mccaughley@hse.i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IE" dirty="0" smtClean="0"/>
          </a:p>
          <a:p>
            <a:r>
              <a:rPr lang="en-IE" sz="2400" b="1" dirty="0" smtClean="0"/>
              <a:t>Marie Tighe, National ADM and Consent Office</a:t>
            </a:r>
            <a:endParaRPr lang="en-IE" sz="2400" b="1" dirty="0"/>
          </a:p>
        </p:txBody>
      </p:sp>
      <p:sp>
        <p:nvSpPr>
          <p:cNvPr id="3" name="Title 2"/>
          <p:cNvSpPr>
            <a:spLocks noGrp="1"/>
          </p:cNvSpPr>
          <p:nvPr>
            <p:ph type="title"/>
          </p:nvPr>
        </p:nvSpPr>
        <p:spPr>
          <a:xfrm>
            <a:off x="457200" y="627534"/>
            <a:ext cx="8229600" cy="1368152"/>
          </a:xfrm>
        </p:spPr>
        <p:txBody>
          <a:bodyPr/>
          <a:lstStyle/>
          <a:p>
            <a:r>
              <a:rPr lang="en-GB" dirty="0" smtClean="0">
                <a:solidFill>
                  <a:schemeClr val="accent2"/>
                </a:solidFill>
                <a:latin typeface="+mn-lt"/>
              </a:rPr>
              <a:t/>
            </a:r>
            <a:br>
              <a:rPr lang="en-GB" dirty="0" smtClean="0">
                <a:solidFill>
                  <a:schemeClr val="accent2"/>
                </a:solidFill>
                <a:latin typeface="+mn-lt"/>
              </a:rPr>
            </a:br>
            <a:r>
              <a:rPr lang="en-GB" sz="5400" dirty="0" smtClean="0">
                <a:solidFill>
                  <a:schemeClr val="accent2"/>
                </a:solidFill>
                <a:latin typeface="+mn-lt"/>
              </a:rPr>
              <a:t>Consent</a:t>
            </a:r>
            <a:r>
              <a:rPr lang="en-GB" dirty="0" smtClean="0">
                <a:solidFill>
                  <a:schemeClr val="accent2"/>
                </a:solidFill>
                <a:latin typeface="+mn-lt"/>
              </a:rPr>
              <a:t/>
            </a:r>
            <a:br>
              <a:rPr lang="en-GB" dirty="0" smtClean="0">
                <a:solidFill>
                  <a:schemeClr val="accent2"/>
                </a:solidFill>
                <a:latin typeface="+mn-lt"/>
              </a:rPr>
            </a:br>
            <a:r>
              <a:rPr lang="en-GB" dirty="0">
                <a:solidFill>
                  <a:schemeClr val="accent2"/>
                </a:solidFill>
                <a:latin typeface="+mn-lt"/>
              </a:rPr>
              <a:t/>
            </a:r>
            <a:br>
              <a:rPr lang="en-GB" dirty="0">
                <a:solidFill>
                  <a:schemeClr val="accent2"/>
                </a:solidFill>
                <a:latin typeface="+mn-lt"/>
              </a:rPr>
            </a:br>
            <a:endParaRPr lang="en-IE" dirty="0">
              <a:latin typeface="+mn-lt"/>
            </a:endParaRPr>
          </a:p>
        </p:txBody>
      </p:sp>
    </p:spTree>
    <p:extLst>
      <p:ext uri="{BB962C8B-B14F-4D97-AF65-F5344CB8AC3E}">
        <p14:creationId xmlns:p14="http://schemas.microsoft.com/office/powerpoint/2010/main" val="3269437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accent1">
                    <a:lumMod val="75000"/>
                  </a:schemeClr>
                </a:solidFill>
              </a:rPr>
              <a:t>Functional assessment of capacity</a:t>
            </a:r>
            <a:endParaRPr lang="en-IE" dirty="0">
              <a:solidFill>
                <a:schemeClr val="accent1">
                  <a:lumMod val="75000"/>
                </a:schemeClr>
              </a:solidFill>
            </a:endParaRPr>
          </a:p>
        </p:txBody>
      </p:sp>
      <p:sp>
        <p:nvSpPr>
          <p:cNvPr id="4" name="Content Placeholder 2"/>
          <p:cNvSpPr>
            <a:spLocks noGrp="1"/>
          </p:cNvSpPr>
          <p:nvPr>
            <p:ph idx="1"/>
          </p:nvPr>
        </p:nvSpPr>
        <p:spPr>
          <a:xfrm>
            <a:off x="457200" y="699542"/>
            <a:ext cx="8229600" cy="3562300"/>
          </a:xfrm>
        </p:spPr>
        <p:txBody>
          <a:bodyPr>
            <a:normAutofit fontScale="92500" lnSpcReduction="20000"/>
          </a:bodyPr>
          <a:lstStyle/>
          <a:p>
            <a:pPr marL="0" indent="0">
              <a:buNone/>
            </a:pPr>
            <a:r>
              <a:rPr lang="en-IE" sz="2700" dirty="0" smtClean="0"/>
              <a:t>Functional capacity test:</a:t>
            </a:r>
          </a:p>
          <a:p>
            <a:pPr marL="0" indent="0">
              <a:buNone/>
            </a:pPr>
            <a:endParaRPr lang="en-IE" sz="2700" dirty="0" smtClean="0"/>
          </a:p>
          <a:p>
            <a:pPr lvl="1">
              <a:buFont typeface="Arial" pitchFamily="34" charset="0"/>
              <a:buChar char="•"/>
            </a:pPr>
            <a:r>
              <a:rPr lang="en-IE" sz="2200" dirty="0" smtClean="0"/>
              <a:t>To</a:t>
            </a:r>
            <a:r>
              <a:rPr lang="en-IE" sz="2200" b="1" dirty="0" smtClean="0"/>
              <a:t> understand</a:t>
            </a:r>
            <a:r>
              <a:rPr lang="en-IE" sz="2200" dirty="0" smtClean="0"/>
              <a:t> </a:t>
            </a:r>
            <a:r>
              <a:rPr lang="en-IE" sz="2200" dirty="0"/>
              <a:t>the information relevant to the </a:t>
            </a:r>
            <a:r>
              <a:rPr lang="en-IE" sz="2200" dirty="0" smtClean="0"/>
              <a:t>decision</a:t>
            </a:r>
          </a:p>
          <a:p>
            <a:pPr lvl="1">
              <a:buFont typeface="Arial" pitchFamily="34" charset="0"/>
              <a:buChar char="•"/>
            </a:pPr>
            <a:endParaRPr lang="en-IE" sz="2200" dirty="0" smtClean="0"/>
          </a:p>
          <a:p>
            <a:pPr lvl="1">
              <a:buFont typeface="Arial" pitchFamily="34" charset="0"/>
              <a:buChar char="•"/>
            </a:pPr>
            <a:r>
              <a:rPr lang="en-IE" sz="2200" dirty="0" smtClean="0"/>
              <a:t>To </a:t>
            </a:r>
            <a:r>
              <a:rPr lang="en-IE" sz="2200" b="1" dirty="0"/>
              <a:t>retain</a:t>
            </a:r>
            <a:r>
              <a:rPr lang="en-IE" sz="2200" dirty="0"/>
              <a:t> that information for long enough to make a </a:t>
            </a:r>
            <a:r>
              <a:rPr lang="en-IE" sz="2200" dirty="0" smtClean="0"/>
              <a:t>choice</a:t>
            </a:r>
          </a:p>
          <a:p>
            <a:pPr lvl="1">
              <a:buFont typeface="Arial" pitchFamily="34" charset="0"/>
              <a:buChar char="•"/>
            </a:pPr>
            <a:endParaRPr lang="en-IE" sz="2200" dirty="0" smtClean="0"/>
          </a:p>
          <a:p>
            <a:pPr lvl="1">
              <a:buFont typeface="Arial" pitchFamily="34" charset="0"/>
              <a:buChar char="•"/>
            </a:pPr>
            <a:r>
              <a:rPr lang="en-IE" sz="2200" dirty="0" smtClean="0"/>
              <a:t>To </a:t>
            </a:r>
            <a:r>
              <a:rPr lang="en-IE" sz="2200" b="1" dirty="0"/>
              <a:t>use or weigh </a:t>
            </a:r>
            <a:r>
              <a:rPr lang="en-IE" sz="2200" dirty="0"/>
              <a:t>that information as part of the process of making the decision; </a:t>
            </a:r>
            <a:r>
              <a:rPr lang="en-IE" sz="2200" dirty="0" smtClean="0"/>
              <a:t>or </a:t>
            </a:r>
          </a:p>
          <a:p>
            <a:pPr lvl="1">
              <a:buFont typeface="Arial" pitchFamily="34" charset="0"/>
              <a:buChar char="•"/>
            </a:pPr>
            <a:endParaRPr lang="en-IE" sz="2200" dirty="0" smtClean="0"/>
          </a:p>
          <a:p>
            <a:pPr lvl="1">
              <a:buFont typeface="Arial" pitchFamily="34" charset="0"/>
              <a:buChar char="•"/>
            </a:pPr>
            <a:r>
              <a:rPr lang="en-IE" sz="2200" dirty="0" smtClean="0"/>
              <a:t>To </a:t>
            </a:r>
            <a:r>
              <a:rPr lang="en-IE" sz="2200" b="1" dirty="0"/>
              <a:t>communicate</a:t>
            </a:r>
            <a:r>
              <a:rPr lang="en-IE" sz="2200" dirty="0"/>
              <a:t> their decision (whether by talking, sign language, using technology or any other means).</a:t>
            </a:r>
          </a:p>
          <a:p>
            <a:pPr lvl="1"/>
            <a:endParaRPr lang="en-IE" sz="2200" dirty="0"/>
          </a:p>
        </p:txBody>
      </p:sp>
    </p:spTree>
    <p:extLst>
      <p:ext uri="{BB962C8B-B14F-4D97-AF65-F5344CB8AC3E}">
        <p14:creationId xmlns:p14="http://schemas.microsoft.com/office/powerpoint/2010/main" val="3102636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accent1">
                    <a:lumMod val="75000"/>
                  </a:schemeClr>
                </a:solidFill>
              </a:rPr>
              <a:t>Accessible information</a:t>
            </a:r>
            <a:endParaRPr lang="en-IE" dirty="0">
              <a:solidFill>
                <a:schemeClr val="accent1">
                  <a:lumMod val="75000"/>
                </a:schemeClr>
              </a:solidFill>
            </a:endParaRPr>
          </a:p>
        </p:txBody>
      </p:sp>
      <p:sp>
        <p:nvSpPr>
          <p:cNvPr id="3" name="Content Placeholder 2"/>
          <p:cNvSpPr>
            <a:spLocks noGrp="1"/>
          </p:cNvSpPr>
          <p:nvPr>
            <p:ph sz="half" idx="2"/>
          </p:nvPr>
        </p:nvSpPr>
        <p:spPr>
          <a:xfrm>
            <a:off x="251520" y="627534"/>
            <a:ext cx="6048672" cy="3600400"/>
          </a:xfrm>
        </p:spPr>
        <p:txBody>
          <a:bodyPr>
            <a:noAutofit/>
          </a:bodyPr>
          <a:lstStyle/>
          <a:p>
            <a:r>
              <a:rPr lang="en-IE" sz="2000" dirty="0" smtClean="0"/>
              <a:t>Right to have accessible information </a:t>
            </a:r>
          </a:p>
          <a:p>
            <a:r>
              <a:rPr lang="en-IE" sz="2000" dirty="0" smtClean="0">
                <a:cs typeface="Arial" pitchFamily="34" charset="0"/>
              </a:rPr>
              <a:t>Simple </a:t>
            </a:r>
            <a:r>
              <a:rPr lang="en-IE" sz="2000" dirty="0">
                <a:cs typeface="Arial" pitchFamily="34" charset="0"/>
              </a:rPr>
              <a:t>clear </a:t>
            </a:r>
            <a:r>
              <a:rPr lang="en-IE" sz="2000" dirty="0" smtClean="0">
                <a:cs typeface="Arial" pitchFamily="34" charset="0"/>
              </a:rPr>
              <a:t>language</a:t>
            </a:r>
          </a:p>
          <a:p>
            <a:r>
              <a:rPr lang="en-IE" sz="2000" dirty="0" smtClean="0"/>
              <a:t>More time to understand information</a:t>
            </a:r>
          </a:p>
          <a:p>
            <a:r>
              <a:rPr lang="en-IE" sz="2000" dirty="0" smtClean="0"/>
              <a:t>And information in a range of different formats to maximise understanding </a:t>
            </a:r>
            <a:r>
              <a:rPr lang="en-IE" sz="2000" dirty="0" smtClean="0"/>
              <a:t>(e.g. </a:t>
            </a:r>
            <a:r>
              <a:rPr lang="en-IE" sz="2000" dirty="0" smtClean="0"/>
              <a:t>easy to read, audio, video, text, pictures)</a:t>
            </a:r>
          </a:p>
          <a:p>
            <a:r>
              <a:rPr lang="en-IE" sz="2000" dirty="0" smtClean="0">
                <a:cs typeface="Arial" pitchFamily="34" charset="0"/>
              </a:rPr>
              <a:t>Use </a:t>
            </a:r>
            <a:r>
              <a:rPr lang="en-IE" sz="2000" dirty="0">
                <a:cs typeface="Arial" pitchFamily="34" charset="0"/>
              </a:rPr>
              <a:t>visual images, explanatory videos and </a:t>
            </a:r>
            <a:r>
              <a:rPr lang="en-IE" sz="2000" dirty="0" smtClean="0">
                <a:cs typeface="Arial" pitchFamily="34" charset="0"/>
              </a:rPr>
              <a:t>diagrams</a:t>
            </a:r>
          </a:p>
          <a:p>
            <a:r>
              <a:rPr lang="en-IE" sz="2000" dirty="0" smtClean="0">
                <a:cs typeface="Arial" pitchFamily="34" charset="0"/>
              </a:rPr>
              <a:t>Offer </a:t>
            </a:r>
            <a:r>
              <a:rPr lang="en-IE" sz="2000" dirty="0">
                <a:cs typeface="Arial" pitchFamily="34" charset="0"/>
              </a:rPr>
              <a:t>material in other languages, electronic forms and other IT </a:t>
            </a:r>
            <a:r>
              <a:rPr lang="en-IE" sz="2000" dirty="0" smtClean="0">
                <a:cs typeface="Arial" pitchFamily="34" charset="0"/>
              </a:rPr>
              <a:t>solutions</a:t>
            </a:r>
          </a:p>
          <a:p>
            <a:r>
              <a:rPr lang="en-IE" sz="2000" dirty="0" smtClean="0">
                <a:cs typeface="Arial" pitchFamily="34" charset="0"/>
              </a:rPr>
              <a:t>Professional </a:t>
            </a:r>
            <a:r>
              <a:rPr lang="en-IE" sz="2000" dirty="0">
                <a:cs typeface="Arial" pitchFamily="34" charset="0"/>
              </a:rPr>
              <a:t>interpretation services may be required </a:t>
            </a:r>
          </a:p>
          <a:p>
            <a:endParaRPr lang="en-IE" sz="2000" dirty="0"/>
          </a:p>
        </p:txBody>
      </p:sp>
      <p:sp>
        <p:nvSpPr>
          <p:cNvPr id="9" name="Text Placeholder 8"/>
          <p:cNvSpPr>
            <a:spLocks noGrp="1"/>
          </p:cNvSpPr>
          <p:nvPr>
            <p:ph type="body" sz="quarter" idx="3"/>
          </p:nvPr>
        </p:nvSpPr>
        <p:spPr>
          <a:xfrm>
            <a:off x="6294648" y="1151334"/>
            <a:ext cx="2392153" cy="1420415"/>
          </a:xfrm>
        </p:spPr>
        <p:txBody>
          <a:bodyPr/>
          <a:lstStyle/>
          <a:p>
            <a:endParaRPr lang="en-IE" dirty="0"/>
          </a:p>
        </p:txBody>
      </p:sp>
      <p:sp>
        <p:nvSpPr>
          <p:cNvPr id="10" name="Content Placeholder 9"/>
          <p:cNvSpPr>
            <a:spLocks noGrp="1"/>
          </p:cNvSpPr>
          <p:nvPr>
            <p:ph sz="quarter" idx="4"/>
          </p:nvPr>
        </p:nvSpPr>
        <p:spPr>
          <a:xfrm>
            <a:off x="6286264" y="2749842"/>
            <a:ext cx="2400537" cy="1478092"/>
          </a:xfrm>
        </p:spPr>
        <p:txBody>
          <a:bodyPr/>
          <a:lstStyle/>
          <a:p>
            <a:endParaRPr lang="en-IE" dirty="0"/>
          </a:p>
        </p:txBody>
      </p:sp>
      <p:pic>
        <p:nvPicPr>
          <p:cNvPr id="4" name="Picture 3" descr="Z:\My Documents\Conference 22nd Feb 2016\easy read.png"/>
          <p:cNvPicPr>
            <a:picLocks noChangeAspect="1" noChangeArrowheads="1"/>
          </p:cNvPicPr>
          <p:nvPr/>
        </p:nvPicPr>
        <p:blipFill>
          <a:blip r:embed="rId2" cstate="print"/>
          <a:srcRect/>
          <a:stretch>
            <a:fillRect/>
          </a:stretch>
        </p:blipFill>
        <p:spPr bwMode="auto">
          <a:xfrm>
            <a:off x="6444208" y="2815187"/>
            <a:ext cx="1944216" cy="1565206"/>
          </a:xfrm>
          <a:prstGeom prst="rect">
            <a:avLst/>
          </a:prstGeom>
          <a:noFill/>
        </p:spPr>
      </p:pic>
      <p:pic>
        <p:nvPicPr>
          <p:cNvPr id="5" name="Picture 4" descr="Z:\My Documents\Conference 22nd Feb 2016\large print.jpg"/>
          <p:cNvPicPr>
            <a:picLocks noChangeAspect="1" noChangeArrowheads="1"/>
          </p:cNvPicPr>
          <p:nvPr/>
        </p:nvPicPr>
        <p:blipFill>
          <a:blip r:embed="rId3" cstate="print"/>
          <a:srcRect/>
          <a:stretch>
            <a:fillRect/>
          </a:stretch>
        </p:blipFill>
        <p:spPr bwMode="auto">
          <a:xfrm>
            <a:off x="6156176" y="1059582"/>
            <a:ext cx="2808312" cy="1565009"/>
          </a:xfrm>
          <a:prstGeom prst="rect">
            <a:avLst/>
          </a:prstGeom>
          <a:noFill/>
        </p:spPr>
      </p:pic>
    </p:spTree>
    <p:extLst>
      <p:ext uri="{BB962C8B-B14F-4D97-AF65-F5344CB8AC3E}">
        <p14:creationId xmlns:p14="http://schemas.microsoft.com/office/powerpoint/2010/main" val="1435391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solidFill>
                  <a:schemeClr val="accent2"/>
                </a:solidFill>
                <a:latin typeface="+mn-lt"/>
              </a:rPr>
              <a:t>  </a:t>
            </a:r>
            <a:r>
              <a:rPr lang="en-GB" dirty="0" smtClean="0">
                <a:solidFill>
                  <a:schemeClr val="accent2"/>
                </a:solidFill>
                <a:latin typeface="+mn-lt"/>
                <a:cs typeface="Arial" pitchFamily="34" charset="0"/>
              </a:rPr>
              <a:t>Good communication is key!</a:t>
            </a:r>
            <a:endParaRPr lang="en-GB" dirty="0">
              <a:solidFill>
                <a:schemeClr val="accent2"/>
              </a:solidFill>
              <a:latin typeface="+mn-lt"/>
              <a:cs typeface="Arial" pitchFamily="34" charset="0"/>
            </a:endParaRPr>
          </a:p>
        </p:txBody>
      </p:sp>
      <p:sp>
        <p:nvSpPr>
          <p:cNvPr id="32769" name="Content Placeholder 2"/>
          <p:cNvSpPr>
            <a:spLocks noGrp="1"/>
          </p:cNvSpPr>
          <p:nvPr>
            <p:ph sz="half" idx="1"/>
          </p:nvPr>
        </p:nvSpPr>
        <p:spPr/>
        <p:txBody>
          <a:bodyPr>
            <a:normAutofit fontScale="77500" lnSpcReduction="20000"/>
          </a:bodyPr>
          <a:lstStyle/>
          <a:p>
            <a:r>
              <a:rPr lang="en-IE" sz="2400" dirty="0" smtClean="0">
                <a:cs typeface="Arial" charset="0"/>
              </a:rPr>
              <a:t>40% of Irish people have literacy issues</a:t>
            </a:r>
          </a:p>
          <a:p>
            <a:pPr marL="0" indent="0">
              <a:buNone/>
            </a:pPr>
            <a:endParaRPr lang="en-IE" sz="2400" dirty="0" smtClean="0">
              <a:cs typeface="Arial" charset="0"/>
            </a:endParaRPr>
          </a:p>
          <a:p>
            <a:r>
              <a:rPr lang="en-GB" sz="2400" dirty="0" smtClean="0">
                <a:cs typeface="Arial" charset="0"/>
              </a:rPr>
              <a:t>Discussions about options available to the person may take place over a number of consultations.</a:t>
            </a:r>
          </a:p>
          <a:p>
            <a:endParaRPr lang="en-GB" sz="2400" dirty="0" smtClean="0">
              <a:cs typeface="Arial" charset="0"/>
            </a:endParaRPr>
          </a:p>
          <a:p>
            <a:r>
              <a:rPr lang="en-GB" sz="2400" dirty="0" smtClean="0">
                <a:cs typeface="Arial" charset="0"/>
              </a:rPr>
              <a:t>No set time period for ‘expiry’ of consent but should be refreshed prior to commencement of procedure.</a:t>
            </a:r>
          </a:p>
          <a:p>
            <a:endParaRPr lang="en-IE" dirty="0" smtClean="0">
              <a:latin typeface="Arial" charset="0"/>
              <a:cs typeface="Arial" charset="0"/>
            </a:endParaRPr>
          </a:p>
          <a:p>
            <a:pPr>
              <a:lnSpc>
                <a:spcPct val="170000"/>
              </a:lnSpc>
            </a:pPr>
            <a:endParaRPr lang="en-IE" dirty="0" smtClean="0"/>
          </a:p>
          <a:p>
            <a:endParaRPr lang="en-GB" dirty="0" smtClean="0"/>
          </a:p>
        </p:txBody>
      </p:sp>
      <p:pic>
        <p:nvPicPr>
          <p:cNvPr id="1026" name="Picture 2" descr="C:\Users\marietighe1\Pictures\Communication.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190505"/>
            <a:ext cx="4038600" cy="2859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945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solidFill>
                  <a:schemeClr val="accent2"/>
                </a:solidFill>
                <a:cs typeface="Arial" pitchFamily="34" charset="0"/>
              </a:rPr>
              <a:t>Is consent always necessary? </a:t>
            </a:r>
            <a:endParaRPr lang="en-GB" dirty="0">
              <a:solidFill>
                <a:schemeClr val="accent2"/>
              </a:solidFill>
              <a:cs typeface="Arial" pitchFamily="34" charset="0"/>
            </a:endParaRPr>
          </a:p>
        </p:txBody>
      </p:sp>
      <p:sp>
        <p:nvSpPr>
          <p:cNvPr id="3" name="Content Placeholder 2"/>
          <p:cNvSpPr>
            <a:spLocks noGrp="1"/>
          </p:cNvSpPr>
          <p:nvPr>
            <p:ph sz="half" idx="1"/>
          </p:nvPr>
        </p:nvSpPr>
        <p:spPr>
          <a:xfrm>
            <a:off x="251520" y="843558"/>
            <a:ext cx="6048672" cy="3312368"/>
          </a:xfrm>
        </p:spPr>
        <p:txBody>
          <a:bodyPr>
            <a:normAutofit fontScale="25000" lnSpcReduction="20000"/>
          </a:bodyPr>
          <a:lstStyle/>
          <a:p>
            <a:pPr marL="566928" indent="-457200" fontAlgn="auto">
              <a:lnSpc>
                <a:spcPct val="120000"/>
              </a:lnSpc>
              <a:spcAft>
                <a:spcPts val="0"/>
              </a:spcAft>
              <a:defRPr/>
            </a:pPr>
            <a:endParaRPr lang="en-IE" sz="8800" dirty="0" smtClean="0">
              <a:cs typeface="Arial" pitchFamily="34" charset="0"/>
            </a:endParaRPr>
          </a:p>
          <a:p>
            <a:pPr marL="566928" indent="-457200" fontAlgn="auto">
              <a:lnSpc>
                <a:spcPct val="120000"/>
              </a:lnSpc>
              <a:spcAft>
                <a:spcPts val="0"/>
              </a:spcAft>
              <a:defRPr/>
            </a:pPr>
            <a:r>
              <a:rPr lang="en-IE" sz="8800" dirty="0" smtClean="0">
                <a:cs typeface="Arial" pitchFamily="34" charset="0"/>
              </a:rPr>
              <a:t>Consent applies to all decisions from minor  to major interventions.</a:t>
            </a:r>
          </a:p>
          <a:p>
            <a:pPr marL="566928" indent="-457200" fontAlgn="auto">
              <a:lnSpc>
                <a:spcPct val="120000"/>
              </a:lnSpc>
              <a:spcAft>
                <a:spcPts val="0"/>
              </a:spcAft>
              <a:defRPr/>
            </a:pPr>
            <a:endParaRPr lang="en-IE" sz="8800" dirty="0" smtClean="0">
              <a:cs typeface="Arial" pitchFamily="34" charset="0"/>
            </a:endParaRPr>
          </a:p>
          <a:p>
            <a:pPr marL="566928" indent="-457200" fontAlgn="auto">
              <a:lnSpc>
                <a:spcPct val="120000"/>
              </a:lnSpc>
              <a:spcAft>
                <a:spcPts val="0"/>
              </a:spcAft>
              <a:defRPr/>
            </a:pPr>
            <a:r>
              <a:rPr lang="en-IE" sz="8800" dirty="0" smtClean="0">
                <a:cs typeface="Arial" pitchFamily="34" charset="0"/>
              </a:rPr>
              <a:t>Not always possible e.g. emergencies</a:t>
            </a:r>
          </a:p>
          <a:p>
            <a:pPr marL="566928" indent="-457200" fontAlgn="auto">
              <a:lnSpc>
                <a:spcPct val="120000"/>
              </a:lnSpc>
              <a:spcAft>
                <a:spcPts val="0"/>
              </a:spcAft>
              <a:defRPr/>
            </a:pPr>
            <a:endParaRPr lang="en-IE" sz="8800" dirty="0" smtClean="0">
              <a:cs typeface="Arial" pitchFamily="34" charset="0"/>
            </a:endParaRPr>
          </a:p>
          <a:p>
            <a:pPr marL="566928" indent="-457200" fontAlgn="auto">
              <a:lnSpc>
                <a:spcPct val="120000"/>
              </a:lnSpc>
              <a:spcAft>
                <a:spcPts val="0"/>
              </a:spcAft>
              <a:defRPr/>
            </a:pPr>
            <a:r>
              <a:rPr lang="en-IE" sz="8800" dirty="0" smtClean="0">
                <a:cs typeface="Arial" pitchFamily="34" charset="0"/>
              </a:rPr>
              <a:t>The fact that a person may become upset - not a valid reason to withhold information</a:t>
            </a:r>
            <a:endParaRPr lang="en-GB" dirty="0">
              <a:latin typeface="Arial" pitchFamily="34" charset="0"/>
              <a:cs typeface="Arial" pitchFamily="34" charset="0"/>
            </a:endParaRPr>
          </a:p>
        </p:txBody>
      </p:sp>
      <p:pic>
        <p:nvPicPr>
          <p:cNvPr id="2050" name="Picture 2" descr="C:\Users\marietighe1\Pictures\permission.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72200" y="1491630"/>
            <a:ext cx="2674640" cy="242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726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dirty="0" smtClean="0">
                <a:solidFill>
                  <a:schemeClr val="accent2"/>
                </a:solidFill>
              </a:rPr>
              <a:t>  </a:t>
            </a:r>
            <a:r>
              <a:rPr lang="en-GB" dirty="0" smtClean="0">
                <a:solidFill>
                  <a:schemeClr val="accent2"/>
                </a:solidFill>
                <a:latin typeface="+mn-lt"/>
                <a:cs typeface="Arial" pitchFamily="34" charset="0"/>
              </a:rPr>
              <a:t>Documentation of consent</a:t>
            </a:r>
            <a:endParaRPr lang="en-GB" dirty="0">
              <a:solidFill>
                <a:schemeClr val="accent2"/>
              </a:solidFill>
              <a:latin typeface="+mn-lt"/>
              <a:cs typeface="Arial" pitchFamily="34" charset="0"/>
            </a:endParaRPr>
          </a:p>
        </p:txBody>
      </p:sp>
      <p:sp>
        <p:nvSpPr>
          <p:cNvPr id="2" name="Content Placeholder 1"/>
          <p:cNvSpPr>
            <a:spLocks noGrp="1"/>
          </p:cNvSpPr>
          <p:nvPr>
            <p:ph sz="half" idx="1"/>
          </p:nvPr>
        </p:nvSpPr>
        <p:spPr/>
        <p:txBody>
          <a:bodyPr>
            <a:normAutofit fontScale="70000" lnSpcReduction="20000"/>
          </a:bodyPr>
          <a:lstStyle/>
          <a:p>
            <a:pPr marL="566928" indent="-457200" fontAlgn="auto">
              <a:spcAft>
                <a:spcPts val="0"/>
              </a:spcAft>
              <a:defRPr/>
            </a:pPr>
            <a:r>
              <a:rPr lang="en-GB" sz="2800" dirty="0" smtClean="0">
                <a:cs typeface="Arial" pitchFamily="34" charset="0"/>
              </a:rPr>
              <a:t>Important to document the consent process particularly if the intervention is invasive, complex or involves significant risks/consequences for the person.</a:t>
            </a:r>
          </a:p>
          <a:p>
            <a:pPr marL="566928" indent="-457200" fontAlgn="auto">
              <a:spcAft>
                <a:spcPts val="0"/>
              </a:spcAft>
              <a:defRPr/>
            </a:pPr>
            <a:endParaRPr lang="en-GB" sz="2800" dirty="0" smtClean="0">
              <a:cs typeface="Arial" pitchFamily="34" charset="0"/>
            </a:endParaRPr>
          </a:p>
          <a:p>
            <a:pPr marL="566928" indent="-457200" fontAlgn="auto">
              <a:spcAft>
                <a:spcPts val="0"/>
              </a:spcAft>
              <a:defRPr/>
            </a:pPr>
            <a:r>
              <a:rPr lang="en-GB" sz="2800" dirty="0">
                <a:cs typeface="Arial" pitchFamily="34" charset="0"/>
              </a:rPr>
              <a:t>Consent </a:t>
            </a:r>
            <a:r>
              <a:rPr lang="en-GB" sz="2800" dirty="0" smtClean="0">
                <a:cs typeface="Arial" pitchFamily="34" charset="0"/>
              </a:rPr>
              <a:t>generally need </a:t>
            </a:r>
            <a:r>
              <a:rPr lang="en-GB" sz="2800" dirty="0">
                <a:cs typeface="Arial" pitchFamily="34" charset="0"/>
              </a:rPr>
              <a:t>not be given in writing, </a:t>
            </a:r>
            <a:r>
              <a:rPr lang="en-GB" sz="2800" dirty="0" smtClean="0">
                <a:cs typeface="Arial" pitchFamily="34" charset="0"/>
              </a:rPr>
              <a:t>but if </a:t>
            </a:r>
            <a:r>
              <a:rPr lang="en-GB" sz="2800" dirty="0">
                <a:cs typeface="Arial" pitchFamily="34" charset="0"/>
              </a:rPr>
              <a:t>given verbally should be recorded </a:t>
            </a:r>
            <a:r>
              <a:rPr lang="en-GB" sz="2800" dirty="0" smtClean="0">
                <a:cs typeface="Arial" pitchFamily="34" charset="0"/>
              </a:rPr>
              <a:t>in </a:t>
            </a:r>
            <a:r>
              <a:rPr lang="en-GB" sz="2800" dirty="0">
                <a:cs typeface="Arial" pitchFamily="34" charset="0"/>
              </a:rPr>
              <a:t>the </a:t>
            </a:r>
            <a:r>
              <a:rPr lang="en-GB" sz="2800" dirty="0" smtClean="0">
                <a:cs typeface="Arial" pitchFamily="34" charset="0"/>
              </a:rPr>
              <a:t>person’s notes.</a:t>
            </a:r>
            <a:endParaRPr lang="en-GB" sz="2800" dirty="0">
              <a:cs typeface="Arial" pitchFamily="34" charset="0"/>
            </a:endParaRPr>
          </a:p>
        </p:txBody>
      </p:sp>
      <p:pic>
        <p:nvPicPr>
          <p:cNvPr id="2050" name="Picture 2" descr="C:\Users\marietighe1\Pictures\document.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310353"/>
            <a:ext cx="4038600" cy="261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901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en-GB" dirty="0" smtClean="0"/>
              <a:t/>
            </a:r>
            <a:br>
              <a:rPr lang="en-GB" dirty="0" smtClean="0"/>
            </a:br>
            <a:r>
              <a:rPr lang="en-GB" dirty="0">
                <a:latin typeface="+mn-lt"/>
              </a:rPr>
              <a:t> </a:t>
            </a:r>
            <a:r>
              <a:rPr lang="en-GB" dirty="0" smtClean="0">
                <a:latin typeface="+mn-lt"/>
              </a:rPr>
              <a:t> </a:t>
            </a:r>
            <a:r>
              <a:rPr lang="en-GB" dirty="0" smtClean="0">
                <a:solidFill>
                  <a:schemeClr val="accent2"/>
                </a:solidFill>
                <a:latin typeface="+mn-lt"/>
                <a:cs typeface="Arial" pitchFamily="34" charset="0"/>
              </a:rPr>
              <a:t>Consent forms </a:t>
            </a:r>
            <a:r>
              <a:rPr lang="en-GB" dirty="0" smtClean="0">
                <a:solidFill>
                  <a:schemeClr val="accent2"/>
                </a:solidFill>
                <a:latin typeface="+mn-lt"/>
              </a:rPr>
              <a:t/>
            </a:r>
            <a:br>
              <a:rPr lang="en-GB" dirty="0" smtClean="0">
                <a:solidFill>
                  <a:schemeClr val="accent2"/>
                </a:solidFill>
                <a:latin typeface="+mn-lt"/>
              </a:rPr>
            </a:br>
            <a:endParaRPr lang="en-GB" dirty="0">
              <a:solidFill>
                <a:schemeClr val="accent2"/>
              </a:solidFill>
              <a:latin typeface="+mn-lt"/>
            </a:endParaRPr>
          </a:p>
        </p:txBody>
      </p:sp>
      <p:sp>
        <p:nvSpPr>
          <p:cNvPr id="3" name="Content Placeholder 2"/>
          <p:cNvSpPr>
            <a:spLocks noGrp="1"/>
          </p:cNvSpPr>
          <p:nvPr>
            <p:ph sz="half" idx="1"/>
          </p:nvPr>
        </p:nvSpPr>
        <p:spPr/>
        <p:txBody>
          <a:bodyPr>
            <a:normAutofit fontScale="77500" lnSpcReduction="20000"/>
          </a:bodyPr>
          <a:lstStyle/>
          <a:p>
            <a:pPr marL="452628" fontAlgn="auto">
              <a:spcAft>
                <a:spcPts val="0"/>
              </a:spcAft>
              <a:defRPr/>
            </a:pPr>
            <a:r>
              <a:rPr lang="en-GB" sz="2400" dirty="0" smtClean="0">
                <a:cs typeface="Arial" pitchFamily="34" charset="0"/>
              </a:rPr>
              <a:t>Over-reliance </a:t>
            </a:r>
            <a:r>
              <a:rPr lang="en-GB" sz="2400" dirty="0">
                <a:cs typeface="Arial" pitchFamily="34" charset="0"/>
              </a:rPr>
              <a:t>on forms rather than </a:t>
            </a:r>
            <a:r>
              <a:rPr lang="en-GB" sz="2400" dirty="0" smtClean="0">
                <a:cs typeface="Arial" pitchFamily="34" charset="0"/>
              </a:rPr>
              <a:t>process </a:t>
            </a:r>
          </a:p>
          <a:p>
            <a:pPr marL="452628" fontAlgn="auto">
              <a:spcAft>
                <a:spcPts val="0"/>
              </a:spcAft>
              <a:defRPr/>
            </a:pPr>
            <a:r>
              <a:rPr lang="en-GB" sz="2400" dirty="0" smtClean="0">
                <a:cs typeface="Arial" pitchFamily="34" charset="0"/>
              </a:rPr>
              <a:t>Counter-productive</a:t>
            </a:r>
            <a:r>
              <a:rPr lang="en-GB" sz="2400" dirty="0">
                <a:cs typeface="Arial" pitchFamily="34" charset="0"/>
              </a:rPr>
              <a:t>. </a:t>
            </a:r>
            <a:endParaRPr lang="en-GB" sz="2400" dirty="0" smtClean="0">
              <a:cs typeface="Arial" pitchFamily="34" charset="0"/>
            </a:endParaRPr>
          </a:p>
          <a:p>
            <a:pPr marL="452628" fontAlgn="auto">
              <a:spcAft>
                <a:spcPts val="0"/>
              </a:spcAft>
              <a:defRPr/>
            </a:pPr>
            <a:r>
              <a:rPr lang="en-GB" sz="2400" dirty="0" smtClean="0">
                <a:cs typeface="Arial" pitchFamily="34" charset="0"/>
              </a:rPr>
              <a:t>A negligence action might still be taken alleging lack of consent even if a consent form has been signed </a:t>
            </a:r>
          </a:p>
          <a:p>
            <a:pPr marL="852678" lvl="1">
              <a:defRPr/>
            </a:pPr>
            <a:r>
              <a:rPr lang="en-GB" sz="2000" dirty="0" smtClean="0">
                <a:cs typeface="Arial" pitchFamily="34" charset="0"/>
              </a:rPr>
              <a:t>the person may allege he/she was not given the relevant information</a:t>
            </a:r>
          </a:p>
          <a:p>
            <a:pPr marL="852678" lvl="1">
              <a:defRPr/>
            </a:pPr>
            <a:r>
              <a:rPr lang="en-GB" sz="2000" dirty="0" smtClean="0">
                <a:cs typeface="Arial" pitchFamily="34" charset="0"/>
              </a:rPr>
              <a:t>or the opportunity to ask questions</a:t>
            </a:r>
            <a:r>
              <a:rPr lang="en-GB" sz="1400" dirty="0" smtClean="0">
                <a:cs typeface="Arial" pitchFamily="34" charset="0"/>
              </a:rPr>
              <a:t>.</a:t>
            </a:r>
          </a:p>
          <a:p>
            <a:pPr marL="452628" fontAlgn="auto">
              <a:spcAft>
                <a:spcPts val="0"/>
              </a:spcAft>
              <a:defRPr/>
            </a:pPr>
            <a:r>
              <a:rPr lang="en-GB" sz="2400" dirty="0" smtClean="0">
                <a:cs typeface="Arial" pitchFamily="34" charset="0"/>
              </a:rPr>
              <a:t>Process of communication is more important than the form.</a:t>
            </a:r>
          </a:p>
        </p:txBody>
      </p:sp>
      <p:pic>
        <p:nvPicPr>
          <p:cNvPr id="3074" name="Picture 2" descr="C:\Users\marietighe1\Pictures\500_F_26627313_VJL12NuxcTxYftQmQscbnaWCe2JsIlDd.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271277"/>
            <a:ext cx="4038600" cy="269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854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solidFill>
                  <a:schemeClr val="accent1">
                    <a:lumMod val="75000"/>
                  </a:schemeClr>
                </a:solidFill>
              </a:rPr>
              <a:t>Next of Kin and Legal Authority </a:t>
            </a:r>
            <a:endParaRPr lang="en-IE" b="1" dirty="0">
              <a:solidFill>
                <a:schemeClr val="accent1">
                  <a:lumMod val="75000"/>
                </a:schemeClr>
              </a:solidFill>
            </a:endParaRPr>
          </a:p>
        </p:txBody>
      </p:sp>
      <p:pic>
        <p:nvPicPr>
          <p:cNvPr id="1026" name="Picture 2" descr="Consent word clo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612106"/>
            <a:ext cx="3429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671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accent1">
                    <a:lumMod val="75000"/>
                  </a:schemeClr>
                </a:solidFill>
              </a:rPr>
              <a:t>Next of Kin</a:t>
            </a:r>
            <a:endParaRPr lang="en-IE" dirty="0">
              <a:solidFill>
                <a:schemeClr val="accent1">
                  <a:lumMod val="75000"/>
                </a:schemeClr>
              </a:solidFill>
            </a:endParaRPr>
          </a:p>
        </p:txBody>
      </p:sp>
      <p:pic>
        <p:nvPicPr>
          <p:cNvPr id="1026" name="Picture 2" descr="Z:\My Documents\ADM Resources\Next of kin.jpg"/>
          <p:cNvPicPr>
            <a:picLocks noGrp="1" noChangeAspect="1" noChangeArrowheads="1"/>
          </p:cNvPicPr>
          <p:nvPr>
            <p:ph idx="1"/>
          </p:nvPr>
        </p:nvPicPr>
        <p:blipFill>
          <a:blip r:embed="rId3" cstate="print"/>
          <a:srcRect/>
          <a:stretch>
            <a:fillRect/>
          </a:stretch>
        </p:blipFill>
        <p:spPr bwMode="auto">
          <a:xfrm>
            <a:off x="1043608" y="1167594"/>
            <a:ext cx="7056784" cy="3564396"/>
          </a:xfrm>
          <a:prstGeom prst="rect">
            <a:avLst/>
          </a:prstGeom>
          <a:noFill/>
        </p:spPr>
      </p:pic>
    </p:spTree>
    <p:extLst>
      <p:ext uri="{BB962C8B-B14F-4D97-AF65-F5344CB8AC3E}">
        <p14:creationId xmlns:p14="http://schemas.microsoft.com/office/powerpoint/2010/main" val="527391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accent1">
                    <a:lumMod val="75000"/>
                  </a:schemeClr>
                </a:solidFill>
              </a:rPr>
              <a:t>Next of Kin</a:t>
            </a:r>
            <a:endParaRPr lang="en-IE"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IE" sz="2700" dirty="0" smtClean="0"/>
              <a:t>No Legal Authority to consent or refuse treatment on behalf of another</a:t>
            </a:r>
          </a:p>
          <a:p>
            <a:pPr>
              <a:buNone/>
            </a:pPr>
            <a:endParaRPr lang="en-IE" dirty="0"/>
          </a:p>
        </p:txBody>
      </p:sp>
      <p:pic>
        <p:nvPicPr>
          <p:cNvPr id="2050" name="Picture 2" descr="Z:\My Documents\ADM Resources\3d-illustration-of-legal-authority-title-on-legal-document-m9r7y1.jpg"/>
          <p:cNvPicPr>
            <a:picLocks noChangeAspect="1" noChangeArrowheads="1"/>
          </p:cNvPicPr>
          <p:nvPr/>
        </p:nvPicPr>
        <p:blipFill>
          <a:blip r:embed="rId3" cstate="print"/>
          <a:srcRect/>
          <a:stretch>
            <a:fillRect/>
          </a:stretch>
        </p:blipFill>
        <p:spPr bwMode="auto">
          <a:xfrm>
            <a:off x="2411761" y="2463738"/>
            <a:ext cx="4286251" cy="2286000"/>
          </a:xfrm>
          <a:prstGeom prst="rect">
            <a:avLst/>
          </a:prstGeom>
          <a:solidFill>
            <a:srgbClr val="C00000"/>
          </a:solidFill>
        </p:spPr>
      </p:pic>
      <p:cxnSp>
        <p:nvCxnSpPr>
          <p:cNvPr id="5" name="Straight Connector 4"/>
          <p:cNvCxnSpPr/>
          <p:nvPr/>
        </p:nvCxnSpPr>
        <p:spPr>
          <a:xfrm flipV="1">
            <a:off x="2411761" y="2463739"/>
            <a:ext cx="4286251" cy="216024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11761" y="2463739"/>
            <a:ext cx="4286251" cy="216024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974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6131" y="411510"/>
            <a:ext cx="8943975" cy="426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05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lumMod val="75000"/>
                  </a:schemeClr>
                </a:solidFill>
              </a:rPr>
              <a:t>Overview</a:t>
            </a:r>
            <a:endParaRPr lang="en-IE" dirty="0">
              <a:solidFill>
                <a:schemeClr val="accent1">
                  <a:lumMod val="75000"/>
                </a:schemeClr>
              </a:solidFill>
            </a:endParaRPr>
          </a:p>
        </p:txBody>
      </p:sp>
      <p:sp>
        <p:nvSpPr>
          <p:cNvPr id="3" name="Content Placeholder 2"/>
          <p:cNvSpPr>
            <a:spLocks noGrp="1"/>
          </p:cNvSpPr>
          <p:nvPr>
            <p:ph idx="1"/>
          </p:nvPr>
        </p:nvSpPr>
        <p:spPr/>
        <p:txBody>
          <a:bodyPr/>
          <a:lstStyle/>
          <a:p>
            <a:r>
              <a:rPr lang="en-IE" dirty="0" smtClean="0"/>
              <a:t>Background</a:t>
            </a:r>
          </a:p>
          <a:p>
            <a:r>
              <a:rPr lang="en-IE" dirty="0" smtClean="0"/>
              <a:t>Consent/Informed </a:t>
            </a:r>
            <a:r>
              <a:rPr lang="en-IE" dirty="0" smtClean="0"/>
              <a:t>consent</a:t>
            </a:r>
          </a:p>
          <a:p>
            <a:r>
              <a:rPr lang="en-IE" dirty="0" smtClean="0"/>
              <a:t>Next of Kin</a:t>
            </a:r>
          </a:p>
          <a:p>
            <a:endParaRPr lang="en-IE" dirty="0" smtClean="0"/>
          </a:p>
        </p:txBody>
      </p:sp>
    </p:spTree>
    <p:extLst>
      <p:ext uri="{BB962C8B-B14F-4D97-AF65-F5344CB8AC3E}">
        <p14:creationId xmlns:p14="http://schemas.microsoft.com/office/powerpoint/2010/main" val="255211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solidFill>
                  <a:schemeClr val="accent1">
                    <a:lumMod val="75000"/>
                  </a:schemeClr>
                </a:solidFill>
              </a:rPr>
              <a:t>Current evidence of this in practice:</a:t>
            </a:r>
            <a:endParaRPr lang="en-IE" dirty="0">
              <a:solidFill>
                <a:schemeClr val="accent1">
                  <a:lumMod val="75000"/>
                </a:schemeClr>
              </a:solidFill>
            </a:endParaRPr>
          </a:p>
        </p:txBody>
      </p:sp>
      <p:pic>
        <p:nvPicPr>
          <p:cNvPr id="40962" name="Picture 2" descr="Z:\My Documents\ADM Resources\Next of kin2.jpg"/>
          <p:cNvPicPr>
            <a:picLocks noGrp="1" noChangeAspect="1" noChangeArrowheads="1"/>
          </p:cNvPicPr>
          <p:nvPr>
            <p:ph idx="1"/>
          </p:nvPr>
        </p:nvPicPr>
        <p:blipFill>
          <a:blip r:embed="rId3" cstate="print"/>
          <a:srcRect/>
          <a:stretch>
            <a:fillRect/>
          </a:stretch>
        </p:blipFill>
        <p:spPr bwMode="auto">
          <a:xfrm>
            <a:off x="899592" y="1418629"/>
            <a:ext cx="6984776" cy="3259355"/>
          </a:xfrm>
          <a:prstGeom prst="rect">
            <a:avLst/>
          </a:prstGeom>
          <a:noFill/>
        </p:spPr>
      </p:pic>
    </p:spTree>
    <p:extLst>
      <p:ext uri="{BB962C8B-B14F-4D97-AF65-F5344CB8AC3E}">
        <p14:creationId xmlns:p14="http://schemas.microsoft.com/office/powerpoint/2010/main" val="1582902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dirty="0">
                <a:solidFill>
                  <a:schemeClr val="accent1">
                    <a:lumMod val="75000"/>
                  </a:schemeClr>
                </a:solidFill>
              </a:rPr>
              <a:t>Health Records and Personal Data</a:t>
            </a:r>
            <a:endParaRPr lang="en-IE" dirty="0">
              <a:solidFill>
                <a:schemeClr val="accent1">
                  <a:lumMod val="75000"/>
                </a:schemeClr>
              </a:solidFill>
            </a:endParaRPr>
          </a:p>
        </p:txBody>
      </p:sp>
      <p:sp>
        <p:nvSpPr>
          <p:cNvPr id="5" name="Text Placeholder 4"/>
          <p:cNvSpPr>
            <a:spLocks noGrp="1"/>
          </p:cNvSpPr>
          <p:nvPr>
            <p:ph type="body" idx="1"/>
          </p:nvPr>
        </p:nvSpPr>
        <p:spPr/>
        <p:txBody>
          <a:bodyPr>
            <a:normAutofit fontScale="85000" lnSpcReduction="20000"/>
          </a:bodyPr>
          <a:lstStyle/>
          <a:p>
            <a:pPr marL="342900" lvl="0" indent="-342900" algn="l">
              <a:buFont typeface="Arial" pitchFamily="34" charset="0"/>
              <a:buChar char="•"/>
            </a:pPr>
            <a:r>
              <a:rPr lang="en-IE" sz="1800" dirty="0" smtClean="0">
                <a:solidFill>
                  <a:schemeClr val="tx1"/>
                </a:solidFill>
              </a:rPr>
              <a:t>Next of kin accessing health records and data</a:t>
            </a:r>
          </a:p>
          <a:p>
            <a:pPr marL="342900" indent="-342900" algn="l">
              <a:buFont typeface="Arial" pitchFamily="34" charset="0"/>
              <a:buChar char="•"/>
            </a:pPr>
            <a:endParaRPr lang="en-IE" dirty="0"/>
          </a:p>
        </p:txBody>
      </p:sp>
      <p:pic>
        <p:nvPicPr>
          <p:cNvPr id="9" name="Picture 1" descr="Z:\My Documents\ADM Resources\patient-record-keeping-clipart-1.jpg"/>
          <p:cNvPicPr>
            <a:picLocks noGrp="1" noChangeAspect="1" noChangeArrowheads="1"/>
          </p:cNvPicPr>
          <p:nvPr>
            <p:ph sz="half" idx="2"/>
          </p:nvPr>
        </p:nvPicPr>
        <p:blipFill>
          <a:blip r:embed="rId2" cstate="print"/>
          <a:stretch>
            <a:fillRect/>
          </a:stretch>
        </p:blipFill>
        <p:spPr bwMode="auto">
          <a:xfrm>
            <a:off x="395536" y="1779662"/>
            <a:ext cx="3932238" cy="2529740"/>
          </a:xfrm>
          <a:prstGeom prst="rect">
            <a:avLst/>
          </a:prstGeom>
          <a:noFill/>
        </p:spPr>
      </p:pic>
      <p:sp>
        <p:nvSpPr>
          <p:cNvPr id="7" name="Text Placeholder 6"/>
          <p:cNvSpPr>
            <a:spLocks noGrp="1"/>
          </p:cNvSpPr>
          <p:nvPr>
            <p:ph type="body" sz="quarter" idx="3"/>
          </p:nvPr>
        </p:nvSpPr>
        <p:spPr/>
        <p:txBody>
          <a:bodyPr>
            <a:normAutofit fontScale="62500" lnSpcReduction="20000"/>
          </a:bodyPr>
          <a:lstStyle/>
          <a:p>
            <a:pPr marL="342900" lvl="0" indent="-342900">
              <a:buFont typeface="Arial" pitchFamily="34" charset="0"/>
              <a:buChar char="•"/>
            </a:pPr>
            <a:r>
              <a:rPr lang="en-IE" dirty="0" smtClean="0">
                <a:solidFill>
                  <a:schemeClr val="tx1"/>
                </a:solidFill>
              </a:rPr>
              <a:t>Disclosure of information to next of kin without consent of the person</a:t>
            </a:r>
          </a:p>
          <a:p>
            <a:endParaRPr lang="en-IE" dirty="0" smtClean="0"/>
          </a:p>
          <a:p>
            <a:pPr marL="342900" indent="-342900">
              <a:buFont typeface="Arial" pitchFamily="34" charset="0"/>
              <a:buChar char="•"/>
            </a:pPr>
            <a:endParaRPr lang="en-IE" dirty="0"/>
          </a:p>
        </p:txBody>
      </p:sp>
      <p:pic>
        <p:nvPicPr>
          <p:cNvPr id="10" name="Picture 2" descr="Z:\My Documents\ADM Resources\GDPR.png"/>
          <p:cNvPicPr>
            <a:picLocks noGrp="1" noChangeAspect="1" noChangeArrowheads="1"/>
          </p:cNvPicPr>
          <p:nvPr>
            <p:ph sz="quarter" idx="4"/>
          </p:nvPr>
        </p:nvPicPr>
        <p:blipFill>
          <a:blip r:embed="rId3" cstate="print"/>
          <a:stretch>
            <a:fillRect/>
          </a:stretch>
        </p:blipFill>
        <p:spPr bwMode="auto">
          <a:xfrm>
            <a:off x="4716016" y="1923678"/>
            <a:ext cx="3932237" cy="2214332"/>
          </a:xfrm>
          <a:prstGeom prst="rect">
            <a:avLst/>
          </a:prstGeom>
          <a:noFill/>
        </p:spPr>
      </p:pic>
    </p:spTree>
    <p:extLst>
      <p:ext uri="{BB962C8B-B14F-4D97-AF65-F5344CB8AC3E}">
        <p14:creationId xmlns:p14="http://schemas.microsoft.com/office/powerpoint/2010/main" val="1484106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accent1">
                    <a:lumMod val="75000"/>
                  </a:schemeClr>
                </a:solidFill>
              </a:rPr>
              <a:t>Next of Kin- Forms</a:t>
            </a:r>
            <a:endParaRPr lang="en-IE" dirty="0">
              <a:solidFill>
                <a:schemeClr val="accent1">
                  <a:lumMod val="75000"/>
                </a:schemeClr>
              </a:solidFill>
            </a:endParaRPr>
          </a:p>
        </p:txBody>
      </p:sp>
      <p:sp>
        <p:nvSpPr>
          <p:cNvPr id="3" name="Content Placeholder 2"/>
          <p:cNvSpPr>
            <a:spLocks noGrp="1"/>
          </p:cNvSpPr>
          <p:nvPr>
            <p:ph idx="1"/>
          </p:nvPr>
        </p:nvSpPr>
        <p:spPr/>
        <p:txBody>
          <a:bodyPr>
            <a:normAutofit fontScale="92500" lnSpcReduction="10000"/>
          </a:bodyPr>
          <a:lstStyle/>
          <a:p>
            <a:pPr lvl="0"/>
            <a:r>
              <a:rPr lang="en-IE" dirty="0" smtClean="0"/>
              <a:t>Pervasive use </a:t>
            </a:r>
            <a:r>
              <a:rPr lang="en-IE" dirty="0"/>
              <a:t>of the term next of kin on </a:t>
            </a:r>
            <a:r>
              <a:rPr lang="en-IE" dirty="0" smtClean="0"/>
              <a:t>forms and in practice</a:t>
            </a:r>
          </a:p>
          <a:p>
            <a:pPr lvl="0"/>
            <a:r>
              <a:rPr lang="en-IE" dirty="0" smtClean="0"/>
              <a:t>Next </a:t>
            </a:r>
            <a:r>
              <a:rPr lang="en-IE" dirty="0"/>
              <a:t>of kin </a:t>
            </a:r>
            <a:r>
              <a:rPr lang="en-IE" dirty="0" smtClean="0"/>
              <a:t>are consenting </a:t>
            </a:r>
            <a:r>
              <a:rPr lang="en-IE" dirty="0"/>
              <a:t>and signing for treatment </a:t>
            </a:r>
            <a:endParaRPr lang="en-IE" dirty="0" smtClean="0"/>
          </a:p>
          <a:p>
            <a:pPr lvl="0"/>
            <a:r>
              <a:rPr lang="en-IE" dirty="0" smtClean="0"/>
              <a:t>On occasions intervention/procedure </a:t>
            </a:r>
            <a:r>
              <a:rPr lang="en-IE" dirty="0"/>
              <a:t>will not be carried </a:t>
            </a:r>
            <a:r>
              <a:rPr lang="en-IE" dirty="0" smtClean="0"/>
              <a:t>out without next of kin/third party consent signing forms.</a:t>
            </a:r>
            <a:endParaRPr lang="en-IE" dirty="0"/>
          </a:p>
          <a:p>
            <a:pPr lvl="0">
              <a:buNone/>
            </a:pPr>
            <a:endParaRPr lang="en-IE" dirty="0" smtClean="0"/>
          </a:p>
          <a:p>
            <a:pPr>
              <a:buNone/>
            </a:pPr>
            <a:endParaRPr lang="en-IE" dirty="0"/>
          </a:p>
        </p:txBody>
      </p:sp>
    </p:spTree>
    <p:extLst>
      <p:ext uri="{BB962C8B-B14F-4D97-AF65-F5344CB8AC3E}">
        <p14:creationId xmlns:p14="http://schemas.microsoft.com/office/powerpoint/2010/main" val="298489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accent1">
                    <a:lumMod val="75000"/>
                  </a:schemeClr>
                </a:solidFill>
              </a:rPr>
              <a:t>Consequences</a:t>
            </a:r>
            <a:endParaRPr lang="en-IE"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r>
              <a:rPr lang="en-IE" dirty="0" smtClean="0"/>
              <a:t>Prevailing view that Next of Kin have decision making rights </a:t>
            </a:r>
          </a:p>
          <a:p>
            <a:r>
              <a:rPr lang="en-IE" dirty="0" smtClean="0"/>
              <a:t>Practices and procedures have reinforced this view</a:t>
            </a:r>
          </a:p>
          <a:p>
            <a:r>
              <a:rPr lang="en-IE" dirty="0" smtClean="0"/>
              <a:t>Very challenging for staff to address this</a:t>
            </a:r>
          </a:p>
          <a:p>
            <a:r>
              <a:rPr lang="en-IE" dirty="0" smtClean="0"/>
              <a:t>Challenging for ‘Next of Kin’ to accept this</a:t>
            </a:r>
          </a:p>
          <a:p>
            <a:pPr>
              <a:buNone/>
            </a:pPr>
            <a:endParaRPr lang="en-IE" dirty="0" smtClean="0"/>
          </a:p>
        </p:txBody>
      </p:sp>
    </p:spTree>
    <p:extLst>
      <p:ext uri="{BB962C8B-B14F-4D97-AF65-F5344CB8AC3E}">
        <p14:creationId xmlns:p14="http://schemas.microsoft.com/office/powerpoint/2010/main" val="714113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solidFill>
                  <a:srgbClr val="FF0000"/>
                </a:solidFill>
              </a:rPr>
              <a:t>DNAR Orders</a:t>
            </a:r>
            <a:endParaRPr lang="en-IE" dirty="0">
              <a:solidFill>
                <a:srgbClr val="FF0000"/>
              </a:solidFill>
            </a:endParaRPr>
          </a:p>
        </p:txBody>
      </p:sp>
      <p:pic>
        <p:nvPicPr>
          <p:cNvPr id="1026" name="Picture 2" descr="C:\Users\marietighe1\Pictures\resu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843558"/>
            <a:ext cx="6264696"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397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lumMod val="75000"/>
                  </a:schemeClr>
                </a:solidFill>
                <a:latin typeface="Arial" pitchFamily="34" charset="0"/>
                <a:cs typeface="Arial" pitchFamily="34" charset="0"/>
              </a:rPr>
              <a:t>DNAR</a:t>
            </a:r>
            <a:r>
              <a:rPr lang="en-GB" dirty="0" smtClean="0">
                <a:solidFill>
                  <a:schemeClr val="accent2"/>
                </a:solidFill>
                <a:latin typeface="Arial" pitchFamily="34" charset="0"/>
                <a:cs typeface="Arial" pitchFamily="34" charset="0"/>
              </a:rPr>
              <a:t> Orders</a:t>
            </a:r>
            <a:endParaRPr lang="en-IE" dirty="0"/>
          </a:p>
        </p:txBody>
      </p:sp>
      <p:sp>
        <p:nvSpPr>
          <p:cNvPr id="3" name="Content Placeholder 2"/>
          <p:cNvSpPr>
            <a:spLocks noGrp="1"/>
          </p:cNvSpPr>
          <p:nvPr>
            <p:ph idx="1"/>
          </p:nvPr>
        </p:nvSpPr>
        <p:spPr/>
        <p:txBody>
          <a:bodyPr/>
          <a:lstStyle/>
          <a:p>
            <a:r>
              <a:rPr lang="en-IE" dirty="0" smtClean="0"/>
              <a:t>DNAR </a:t>
            </a:r>
            <a:r>
              <a:rPr lang="en-IE" dirty="0"/>
              <a:t>order is a written order stating that resuscitation should not be attempted if an individual suffers a cardiac or respiratory arrest</a:t>
            </a:r>
            <a:r>
              <a:rPr lang="en-IE" dirty="0" smtClean="0"/>
              <a:t>.</a:t>
            </a:r>
          </a:p>
          <a:p>
            <a:r>
              <a:rPr lang="en-IE" dirty="0" smtClean="0"/>
              <a:t>Not legally binding</a:t>
            </a:r>
          </a:p>
          <a:p>
            <a:r>
              <a:rPr lang="en-IE" dirty="0" smtClean="0"/>
              <a:t>AHD – legally binding</a:t>
            </a:r>
            <a:endParaRPr lang="en-IE" dirty="0"/>
          </a:p>
          <a:p>
            <a:pPr marL="0" indent="0">
              <a:buNone/>
            </a:pPr>
            <a:endParaRPr lang="en-IE" dirty="0"/>
          </a:p>
        </p:txBody>
      </p:sp>
    </p:spTree>
    <p:extLst>
      <p:ext uri="{BB962C8B-B14F-4D97-AF65-F5344CB8AC3E}">
        <p14:creationId xmlns:p14="http://schemas.microsoft.com/office/powerpoint/2010/main" val="3917847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Arial" pitchFamily="34" charset="0"/>
                <a:cs typeface="Arial" pitchFamily="34" charset="0"/>
              </a:rPr>
              <a:t>CPR</a:t>
            </a:r>
            <a:endParaRPr lang="en-IE" dirty="0"/>
          </a:p>
        </p:txBody>
      </p:sp>
      <p:sp>
        <p:nvSpPr>
          <p:cNvPr id="3" name="Content Placeholder 2"/>
          <p:cNvSpPr>
            <a:spLocks noGrp="1"/>
          </p:cNvSpPr>
          <p:nvPr>
            <p:ph idx="1"/>
          </p:nvPr>
        </p:nvSpPr>
        <p:spPr>
          <a:xfrm>
            <a:off x="457200" y="771550"/>
            <a:ext cx="8229600" cy="3490292"/>
          </a:xfrm>
        </p:spPr>
        <p:txBody>
          <a:bodyPr>
            <a:noAutofit/>
          </a:bodyPr>
          <a:lstStyle/>
          <a:p>
            <a:pPr marL="0" indent="0">
              <a:buNone/>
            </a:pPr>
            <a:r>
              <a:rPr lang="en-IE" sz="2400" dirty="0"/>
              <a:t>The proportion of people who survive </a:t>
            </a:r>
            <a:r>
              <a:rPr lang="en-IE" sz="2400" dirty="0" smtClean="0"/>
              <a:t>cardiorespiratory arrest </a:t>
            </a:r>
            <a:r>
              <a:rPr lang="en-IE" sz="2400" dirty="0"/>
              <a:t>following CPR is relatively low. </a:t>
            </a:r>
            <a:endParaRPr lang="en-IE" sz="2400" dirty="0" smtClean="0"/>
          </a:p>
          <a:p>
            <a:r>
              <a:rPr lang="en-IE" sz="2400" dirty="0" smtClean="0"/>
              <a:t>In hospital  15-20%.</a:t>
            </a:r>
            <a:endParaRPr lang="en-IE" sz="2400" dirty="0"/>
          </a:p>
          <a:p>
            <a:r>
              <a:rPr lang="en-IE" sz="2400" dirty="0" smtClean="0"/>
              <a:t>Out </a:t>
            </a:r>
            <a:r>
              <a:rPr lang="en-IE" sz="2400" dirty="0"/>
              <a:t>of hospital </a:t>
            </a:r>
            <a:r>
              <a:rPr lang="en-IE" sz="2400" dirty="0" smtClean="0"/>
              <a:t> </a:t>
            </a:r>
            <a:r>
              <a:rPr lang="en-IE" sz="2400" dirty="0"/>
              <a:t>5-10</a:t>
            </a:r>
            <a:r>
              <a:rPr lang="en-IE" sz="2400" dirty="0" smtClean="0"/>
              <a:t>%.</a:t>
            </a:r>
          </a:p>
          <a:p>
            <a:r>
              <a:rPr lang="en-IE" sz="2400" dirty="0" smtClean="0"/>
              <a:t>CPR </a:t>
            </a:r>
            <a:r>
              <a:rPr lang="en-IE" sz="2400" dirty="0"/>
              <a:t>can double if not triple a person’s chance of survival </a:t>
            </a:r>
            <a:r>
              <a:rPr lang="en-IE" sz="2400" dirty="0" smtClean="0"/>
              <a:t> </a:t>
            </a:r>
          </a:p>
          <a:p>
            <a:r>
              <a:rPr lang="en-IE" sz="2400" dirty="0" smtClean="0"/>
              <a:t>Without </a:t>
            </a:r>
            <a:r>
              <a:rPr lang="en-IE" sz="2400" dirty="0"/>
              <a:t>CPR or defibrillation, the chance of survival falls by up to </a:t>
            </a:r>
            <a:r>
              <a:rPr lang="en-IE" sz="2400" dirty="0" smtClean="0"/>
              <a:t>10% </a:t>
            </a:r>
            <a:r>
              <a:rPr lang="en-IE" sz="2400" dirty="0"/>
              <a:t>a minute and after just 5 minutes, the person may only have a </a:t>
            </a:r>
            <a:r>
              <a:rPr lang="en-IE" sz="2400" dirty="0" smtClean="0"/>
              <a:t>50% </a:t>
            </a:r>
            <a:r>
              <a:rPr lang="en-IE" sz="2400" dirty="0"/>
              <a:t>chance of survival</a:t>
            </a:r>
            <a:r>
              <a:rPr lang="en-IE" sz="2800" dirty="0"/>
              <a:t>.</a:t>
            </a:r>
          </a:p>
          <a:p>
            <a:endParaRPr lang="en-IE" sz="2800" dirty="0" smtClean="0"/>
          </a:p>
        </p:txBody>
      </p:sp>
    </p:spTree>
    <p:extLst>
      <p:ext uri="{BB962C8B-B14F-4D97-AF65-F5344CB8AC3E}">
        <p14:creationId xmlns:p14="http://schemas.microsoft.com/office/powerpoint/2010/main" val="3800759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lumMod val="75000"/>
                  </a:schemeClr>
                </a:solidFill>
                <a:latin typeface="Arial" pitchFamily="34" charset="0"/>
                <a:cs typeface="Arial" pitchFamily="34" charset="0"/>
              </a:rPr>
              <a:t>Adverse effects of CPR</a:t>
            </a:r>
            <a:endParaRPr lang="en-IE" dirty="0"/>
          </a:p>
        </p:txBody>
      </p:sp>
      <p:sp>
        <p:nvSpPr>
          <p:cNvPr id="3" name="Content Placeholder 2"/>
          <p:cNvSpPr>
            <a:spLocks noGrp="1"/>
          </p:cNvSpPr>
          <p:nvPr>
            <p:ph idx="1"/>
          </p:nvPr>
        </p:nvSpPr>
        <p:spPr/>
        <p:txBody>
          <a:bodyPr>
            <a:normAutofit/>
          </a:bodyPr>
          <a:lstStyle/>
          <a:p>
            <a:r>
              <a:rPr lang="en-IE" dirty="0" smtClean="0"/>
              <a:t>Rib </a:t>
            </a:r>
            <a:r>
              <a:rPr lang="en-IE" dirty="0"/>
              <a:t>or sternal fractures, </a:t>
            </a:r>
            <a:endParaRPr lang="en-IE" dirty="0" smtClean="0"/>
          </a:p>
          <a:p>
            <a:r>
              <a:rPr lang="en-IE" dirty="0" smtClean="0"/>
              <a:t>Hepatic </a:t>
            </a:r>
            <a:r>
              <a:rPr lang="en-IE" dirty="0"/>
              <a:t>or splenic rupture. </a:t>
            </a:r>
            <a:endParaRPr lang="en-IE" dirty="0" smtClean="0"/>
          </a:p>
          <a:p>
            <a:r>
              <a:rPr lang="en-IE" dirty="0" smtClean="0"/>
              <a:t>Prolonged Rx in ICU </a:t>
            </a:r>
            <a:r>
              <a:rPr lang="en-IE" dirty="0"/>
              <a:t>often including </a:t>
            </a:r>
            <a:r>
              <a:rPr lang="en-IE" dirty="0" smtClean="0"/>
              <a:t>artificial ventilation.</a:t>
            </a:r>
          </a:p>
          <a:p>
            <a:r>
              <a:rPr lang="en-IE" dirty="0" smtClean="0"/>
              <a:t>Potential brain </a:t>
            </a:r>
            <a:r>
              <a:rPr lang="en-IE" dirty="0"/>
              <a:t>damage and resulting </a:t>
            </a:r>
            <a:r>
              <a:rPr lang="en-IE" dirty="0" smtClean="0"/>
              <a:t>disability</a:t>
            </a:r>
          </a:p>
        </p:txBody>
      </p:sp>
    </p:spTree>
    <p:extLst>
      <p:ext uri="{BB962C8B-B14F-4D97-AF65-F5344CB8AC3E}">
        <p14:creationId xmlns:p14="http://schemas.microsoft.com/office/powerpoint/2010/main" val="1327325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Arial" pitchFamily="34" charset="0"/>
                <a:cs typeface="Arial" pitchFamily="34" charset="0"/>
              </a:rPr>
              <a:t>Adverse effects of CPR</a:t>
            </a:r>
            <a:endParaRPr lang="en-IE" dirty="0"/>
          </a:p>
        </p:txBody>
      </p:sp>
      <p:sp>
        <p:nvSpPr>
          <p:cNvPr id="3" name="Content Placeholder 2"/>
          <p:cNvSpPr>
            <a:spLocks noGrp="1"/>
          </p:cNvSpPr>
          <p:nvPr>
            <p:ph idx="1"/>
          </p:nvPr>
        </p:nvSpPr>
        <p:spPr/>
        <p:txBody>
          <a:bodyPr>
            <a:normAutofit fontScale="92500" lnSpcReduction="10000"/>
          </a:bodyPr>
          <a:lstStyle/>
          <a:p>
            <a:r>
              <a:rPr lang="en-IE" dirty="0" smtClean="0"/>
              <a:t>Physical </a:t>
            </a:r>
            <a:r>
              <a:rPr lang="en-IE" dirty="0"/>
              <a:t>and </a:t>
            </a:r>
            <a:r>
              <a:rPr lang="en-IE" dirty="0" smtClean="0"/>
              <a:t>potentially traumatic experience</a:t>
            </a:r>
          </a:p>
          <a:p>
            <a:r>
              <a:rPr lang="en-IE" dirty="0" smtClean="0"/>
              <a:t>Death </a:t>
            </a:r>
            <a:r>
              <a:rPr lang="en-IE" dirty="0"/>
              <a:t>may occur in </a:t>
            </a:r>
            <a:r>
              <a:rPr lang="en-IE" dirty="0" smtClean="0"/>
              <a:t>a manner </a:t>
            </a:r>
            <a:r>
              <a:rPr lang="en-IE" dirty="0"/>
              <a:t>that neither the person affected nor </a:t>
            </a:r>
            <a:r>
              <a:rPr lang="en-IE" dirty="0" smtClean="0"/>
              <a:t>those close to </a:t>
            </a:r>
            <a:r>
              <a:rPr lang="en-IE" dirty="0"/>
              <a:t>them would have wished. </a:t>
            </a:r>
            <a:endParaRPr lang="en-IE" dirty="0" smtClean="0"/>
          </a:p>
          <a:p>
            <a:r>
              <a:rPr lang="en-IE" dirty="0" smtClean="0"/>
              <a:t>Detailed </a:t>
            </a:r>
            <a:r>
              <a:rPr lang="en-IE" dirty="0"/>
              <a:t>assessment is </a:t>
            </a:r>
            <a:r>
              <a:rPr lang="en-IE" dirty="0" smtClean="0"/>
              <a:t>crucial to </a:t>
            </a:r>
            <a:r>
              <a:rPr lang="en-IE" dirty="0"/>
              <a:t>determine </a:t>
            </a:r>
            <a:r>
              <a:rPr lang="en-IE" dirty="0" smtClean="0"/>
              <a:t>whether the benefit of attempting </a:t>
            </a:r>
            <a:r>
              <a:rPr lang="en-IE" dirty="0"/>
              <a:t>CPR outweighs the risks and burdens.</a:t>
            </a:r>
          </a:p>
          <a:p>
            <a:endParaRPr lang="en-IE" dirty="0"/>
          </a:p>
        </p:txBody>
      </p:sp>
    </p:spTree>
    <p:extLst>
      <p:ext uri="{BB962C8B-B14F-4D97-AF65-F5344CB8AC3E}">
        <p14:creationId xmlns:p14="http://schemas.microsoft.com/office/powerpoint/2010/main" val="938966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Arial" pitchFamily="34" charset="0"/>
                <a:cs typeface="Arial" pitchFamily="34" charset="0"/>
              </a:rPr>
              <a:t>DNAR</a:t>
            </a:r>
            <a:r>
              <a:rPr lang="en-GB" dirty="0">
                <a:solidFill>
                  <a:schemeClr val="accent2"/>
                </a:solidFill>
                <a:latin typeface="Arial" pitchFamily="34" charset="0"/>
                <a:cs typeface="Arial" pitchFamily="34" charset="0"/>
              </a:rPr>
              <a:t> Orders</a:t>
            </a:r>
            <a:endParaRPr lang="en-IE" dirty="0"/>
          </a:p>
        </p:txBody>
      </p:sp>
      <p:sp>
        <p:nvSpPr>
          <p:cNvPr id="3" name="Content Placeholder 2"/>
          <p:cNvSpPr>
            <a:spLocks noGrp="1"/>
          </p:cNvSpPr>
          <p:nvPr>
            <p:ph sz="half" idx="1"/>
          </p:nvPr>
        </p:nvSpPr>
        <p:spPr>
          <a:xfrm>
            <a:off x="107504" y="771550"/>
            <a:ext cx="6217220" cy="3384376"/>
          </a:xfrm>
        </p:spPr>
        <p:txBody>
          <a:bodyPr>
            <a:normAutofit fontScale="25000" lnSpcReduction="20000"/>
          </a:bodyPr>
          <a:lstStyle/>
          <a:p>
            <a:r>
              <a:rPr lang="en-IE" sz="8000" dirty="0" smtClean="0"/>
              <a:t>Only applies to CPR</a:t>
            </a:r>
          </a:p>
          <a:p>
            <a:endParaRPr lang="en-IE" sz="8000" dirty="0"/>
          </a:p>
          <a:p>
            <a:r>
              <a:rPr lang="en-GB" sz="8000" dirty="0" smtClean="0"/>
              <a:t>All </a:t>
            </a:r>
            <a:r>
              <a:rPr lang="en-GB" sz="8000" dirty="0"/>
              <a:t>other appropriate treatment and </a:t>
            </a:r>
            <a:r>
              <a:rPr lang="en-GB" sz="8000" dirty="0" smtClean="0"/>
              <a:t>care </a:t>
            </a:r>
            <a:r>
              <a:rPr lang="en-GB" sz="8000" dirty="0"/>
              <a:t>should </a:t>
            </a:r>
            <a:r>
              <a:rPr lang="en-GB" sz="8000" dirty="0" smtClean="0"/>
              <a:t>continue</a:t>
            </a:r>
          </a:p>
          <a:p>
            <a:endParaRPr lang="en-GB" sz="8000" dirty="0" smtClean="0"/>
          </a:p>
          <a:p>
            <a:r>
              <a:rPr lang="en-GB" sz="8000" dirty="0" smtClean="0"/>
              <a:t>Explained to person - common </a:t>
            </a:r>
            <a:r>
              <a:rPr lang="en-GB" sz="8000" dirty="0"/>
              <a:t>fear </a:t>
            </a:r>
            <a:r>
              <a:rPr lang="en-GB" sz="8000" dirty="0" smtClean="0"/>
              <a:t>a </a:t>
            </a:r>
            <a:r>
              <a:rPr lang="en-GB" sz="8000" dirty="0"/>
              <a:t>‘DNACPR’ decision will lead to withholding </a:t>
            </a:r>
            <a:r>
              <a:rPr lang="en-GB" sz="8000" dirty="0" smtClean="0"/>
              <a:t> treatment</a:t>
            </a:r>
            <a:r>
              <a:rPr lang="en-GB" sz="8000" dirty="0"/>
              <a:t>. </a:t>
            </a:r>
            <a:endParaRPr lang="en-GB" sz="8000" dirty="0" smtClean="0"/>
          </a:p>
          <a:p>
            <a:endParaRPr lang="en-GB" sz="8000" dirty="0" smtClean="0"/>
          </a:p>
          <a:p>
            <a:r>
              <a:rPr lang="en-GB" sz="8000" dirty="0" smtClean="0"/>
              <a:t>Ideally Advance </a:t>
            </a:r>
            <a:r>
              <a:rPr lang="en-GB" sz="8000" dirty="0"/>
              <a:t>C</a:t>
            </a:r>
            <a:r>
              <a:rPr lang="en-GB" sz="8000" dirty="0" smtClean="0"/>
              <a:t>are </a:t>
            </a:r>
            <a:r>
              <a:rPr lang="en-GB" sz="8000" dirty="0"/>
              <a:t>P</a:t>
            </a:r>
            <a:r>
              <a:rPr lang="en-GB" sz="8000" dirty="0" smtClean="0"/>
              <a:t>lan </a:t>
            </a:r>
          </a:p>
          <a:p>
            <a:endParaRPr lang="en-GB" sz="8000" dirty="0" smtClean="0"/>
          </a:p>
          <a:p>
            <a:r>
              <a:rPr lang="en-GB" sz="8000" dirty="0" smtClean="0"/>
              <a:t>Phrase ‘DNACPR’ </a:t>
            </a:r>
            <a:r>
              <a:rPr lang="en-GB" sz="8000" dirty="0"/>
              <a:t>should be used, rather than </a:t>
            </a:r>
            <a:r>
              <a:rPr lang="en-GB" sz="8000" dirty="0" smtClean="0"/>
              <a:t>‘DNR/DNAR’.</a:t>
            </a:r>
            <a:endParaRPr lang="en-IE" sz="8000" dirty="0"/>
          </a:p>
          <a:p>
            <a:endParaRPr lang="en-IE" sz="8000" dirty="0"/>
          </a:p>
        </p:txBody>
      </p:sp>
      <p:sp>
        <p:nvSpPr>
          <p:cNvPr id="4" name="Content Placeholder 3"/>
          <p:cNvSpPr>
            <a:spLocks noGrp="1"/>
          </p:cNvSpPr>
          <p:nvPr>
            <p:ph sz="half" idx="2"/>
          </p:nvPr>
        </p:nvSpPr>
        <p:spPr/>
        <p:txBody>
          <a:bodyPr/>
          <a:lstStyle/>
          <a:p>
            <a:pPr marL="0" indent="0">
              <a:buNone/>
            </a:pPr>
            <a:endParaRPr lang="en-IE" dirty="0"/>
          </a:p>
        </p:txBody>
      </p:sp>
      <p:pic>
        <p:nvPicPr>
          <p:cNvPr id="8194" name="Picture 2" descr="C:\Users\marietighe1\Pictures\CP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724" y="2643758"/>
            <a:ext cx="2423740" cy="172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404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solidFill>
                  <a:schemeClr val="accent2"/>
                </a:solidFill>
              </a:rPr>
              <a:t> </a:t>
            </a:r>
            <a:r>
              <a:rPr lang="en-GB" dirty="0" smtClean="0">
                <a:solidFill>
                  <a:schemeClr val="accent1">
                    <a:lumMod val="75000"/>
                  </a:schemeClr>
                </a:solidFill>
              </a:rPr>
              <a:t>Background</a:t>
            </a:r>
            <a:endParaRPr lang="en-GB" dirty="0">
              <a:solidFill>
                <a:schemeClr val="accent1">
                  <a:lumMod val="75000"/>
                </a:schemeClr>
              </a:solidFill>
              <a:cs typeface="Arial" pitchFamily="34" charset="0"/>
            </a:endParaRPr>
          </a:p>
        </p:txBody>
      </p:sp>
      <p:sp>
        <p:nvSpPr>
          <p:cNvPr id="3" name="Content Placeholder 2"/>
          <p:cNvSpPr>
            <a:spLocks noGrp="1"/>
          </p:cNvSpPr>
          <p:nvPr>
            <p:ph sz="half" idx="1"/>
          </p:nvPr>
        </p:nvSpPr>
        <p:spPr>
          <a:xfrm>
            <a:off x="0" y="699542"/>
            <a:ext cx="6372200" cy="3456384"/>
          </a:xfrm>
        </p:spPr>
        <p:txBody>
          <a:bodyPr>
            <a:noAutofit/>
          </a:bodyPr>
          <a:lstStyle/>
          <a:p>
            <a:pPr marL="566928" indent="-457200" fontAlgn="auto">
              <a:spcAft>
                <a:spcPts val="0"/>
              </a:spcAft>
              <a:defRPr/>
            </a:pPr>
            <a:r>
              <a:rPr lang="en-IE" sz="2000" b="1" dirty="0" smtClean="0"/>
              <a:t>Autonomy: </a:t>
            </a:r>
            <a:r>
              <a:rPr lang="en-GB" sz="2000" dirty="0" smtClean="0"/>
              <a:t>comes </a:t>
            </a:r>
            <a:r>
              <a:rPr lang="en-GB" sz="2000" dirty="0"/>
              <a:t>from the Greek roots auto </a:t>
            </a:r>
            <a:r>
              <a:rPr lang="en-GB" sz="2000" b="1" dirty="0"/>
              <a:t>meaning</a:t>
            </a:r>
            <a:r>
              <a:rPr lang="en-GB" sz="2000" dirty="0"/>
              <a:t> "self" and </a:t>
            </a:r>
            <a:r>
              <a:rPr lang="en-GB" sz="2000" dirty="0"/>
              <a:t>nomos</a:t>
            </a:r>
            <a:r>
              <a:rPr lang="en-GB" sz="2000" dirty="0"/>
              <a:t> </a:t>
            </a:r>
            <a:r>
              <a:rPr lang="en-GB" sz="2000" b="1" dirty="0"/>
              <a:t>meaning</a:t>
            </a:r>
            <a:r>
              <a:rPr lang="en-GB" sz="2000" dirty="0"/>
              <a:t> "custom" or "law</a:t>
            </a:r>
            <a:r>
              <a:rPr lang="en-GB" sz="2000" dirty="0" smtClean="0"/>
              <a:t>.“  </a:t>
            </a:r>
            <a:r>
              <a:rPr lang="en-GB" sz="2000" dirty="0"/>
              <a:t>When a </a:t>
            </a:r>
            <a:r>
              <a:rPr lang="en-GB" sz="2000" b="1" dirty="0"/>
              <a:t>person</a:t>
            </a:r>
            <a:r>
              <a:rPr lang="en-GB" sz="2000" dirty="0"/>
              <a:t> seeks </a:t>
            </a:r>
            <a:r>
              <a:rPr lang="en-GB" sz="2000" b="1" dirty="0"/>
              <a:t>autonomy</a:t>
            </a:r>
            <a:r>
              <a:rPr lang="en-GB" sz="2000" dirty="0"/>
              <a:t>, he or she </a:t>
            </a:r>
            <a:r>
              <a:rPr lang="en-GB" sz="2000" b="1" dirty="0"/>
              <a:t>would</a:t>
            </a:r>
            <a:r>
              <a:rPr lang="en-GB" sz="2000" dirty="0"/>
              <a:t> like to be able to </a:t>
            </a:r>
            <a:r>
              <a:rPr lang="en-GB" sz="2000" b="1" dirty="0"/>
              <a:t>make</a:t>
            </a:r>
            <a:r>
              <a:rPr lang="en-GB" sz="2000" dirty="0"/>
              <a:t> decisions </a:t>
            </a:r>
            <a:r>
              <a:rPr lang="en-GB" sz="2000" dirty="0" smtClean="0"/>
              <a:t>independently.</a:t>
            </a:r>
          </a:p>
          <a:p>
            <a:pPr marL="566928" indent="-457200" fontAlgn="auto">
              <a:spcAft>
                <a:spcPts val="0"/>
              </a:spcAft>
              <a:defRPr/>
            </a:pPr>
            <a:r>
              <a:rPr lang="en-IE" sz="2000" dirty="0" smtClean="0">
                <a:cs typeface="Arial" pitchFamily="34" charset="0"/>
              </a:rPr>
              <a:t>Autonomy </a:t>
            </a:r>
            <a:r>
              <a:rPr lang="en-IE" sz="2000" dirty="0">
                <a:cs typeface="Arial" pitchFamily="34" charset="0"/>
              </a:rPr>
              <a:t>is a fundamental principle in ethics </a:t>
            </a:r>
          </a:p>
          <a:p>
            <a:pPr marL="566928" indent="-457200" fontAlgn="auto">
              <a:spcAft>
                <a:spcPts val="0"/>
              </a:spcAft>
              <a:defRPr/>
            </a:pPr>
            <a:r>
              <a:rPr lang="en-IE" sz="2000" dirty="0" smtClean="0">
                <a:cs typeface="Arial" pitchFamily="34" charset="0"/>
              </a:rPr>
              <a:t>One’s </a:t>
            </a:r>
            <a:r>
              <a:rPr lang="en-IE" sz="2000" dirty="0" smtClean="0">
                <a:cs typeface="Arial" pitchFamily="34" charset="0"/>
              </a:rPr>
              <a:t>actions and decisions are one’s own and should be respected.</a:t>
            </a:r>
          </a:p>
          <a:p>
            <a:pPr marL="566928" indent="-457200" fontAlgn="auto">
              <a:spcAft>
                <a:spcPts val="0"/>
              </a:spcAft>
              <a:defRPr/>
            </a:pPr>
            <a:r>
              <a:rPr lang="en-IE" sz="2000" dirty="0" smtClean="0">
                <a:cs typeface="Arial" pitchFamily="34" charset="0"/>
              </a:rPr>
              <a:t>Respecting </a:t>
            </a:r>
            <a:r>
              <a:rPr lang="en-IE" sz="2000" dirty="0" smtClean="0">
                <a:cs typeface="Arial" pitchFamily="34" charset="0"/>
              </a:rPr>
              <a:t>the right to consent to or refuse medical treatment.</a:t>
            </a:r>
          </a:p>
          <a:p>
            <a:pPr marL="109728" indent="0" fontAlgn="auto">
              <a:spcAft>
                <a:spcPts val="0"/>
              </a:spcAft>
              <a:buFont typeface="Wingdings 3"/>
              <a:buNone/>
              <a:defRPr/>
            </a:pPr>
            <a:endParaRPr lang="en-IE" sz="2000" dirty="0" smtClean="0">
              <a:cs typeface="Arial" pitchFamily="34" charset="0"/>
            </a:endParaRPr>
          </a:p>
          <a:p>
            <a:pPr marL="365760" indent="-256032" fontAlgn="auto">
              <a:lnSpc>
                <a:spcPct val="150000"/>
              </a:lnSpc>
              <a:spcAft>
                <a:spcPts val="0"/>
              </a:spcAft>
              <a:buFont typeface="Wingdings 3"/>
              <a:buChar char=""/>
              <a:defRPr/>
            </a:pPr>
            <a:endParaRPr lang="en-GB" sz="2000" dirty="0"/>
          </a:p>
        </p:txBody>
      </p:sp>
      <p:sp>
        <p:nvSpPr>
          <p:cNvPr id="4" name="Content Placeholder 3"/>
          <p:cNvSpPr>
            <a:spLocks noGrp="1"/>
          </p:cNvSpPr>
          <p:nvPr>
            <p:ph sz="half" idx="2"/>
          </p:nvPr>
        </p:nvSpPr>
        <p:spPr>
          <a:xfrm>
            <a:off x="6084168" y="1084982"/>
            <a:ext cx="2602632" cy="3070944"/>
          </a:xfrm>
        </p:spPr>
        <p:txBody>
          <a:bodyPr>
            <a:normAutofit fontScale="32500" lnSpcReduction="20000"/>
          </a:bodyPr>
          <a:lstStyle/>
          <a:p>
            <a:endParaRPr lang="en-IE" dirty="0"/>
          </a:p>
        </p:txBody>
      </p:sp>
      <p:pic>
        <p:nvPicPr>
          <p:cNvPr id="5122" name="Picture 2" descr="C:\Users\marietighe1\Pictures\H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03560"/>
            <a:ext cx="2583408"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683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Arial" pitchFamily="34" charset="0"/>
                <a:cs typeface="Arial" pitchFamily="34" charset="0"/>
              </a:rPr>
              <a:t>DNAR</a:t>
            </a:r>
            <a:r>
              <a:rPr lang="en-GB" dirty="0">
                <a:solidFill>
                  <a:schemeClr val="accent2"/>
                </a:solidFill>
                <a:latin typeface="Arial" pitchFamily="34" charset="0"/>
                <a:cs typeface="Arial" pitchFamily="34" charset="0"/>
              </a:rPr>
              <a:t> Orders</a:t>
            </a:r>
            <a:endParaRPr lang="en-IE" dirty="0"/>
          </a:p>
        </p:txBody>
      </p:sp>
      <p:sp>
        <p:nvSpPr>
          <p:cNvPr id="3" name="Content Placeholder 2"/>
          <p:cNvSpPr>
            <a:spLocks noGrp="1"/>
          </p:cNvSpPr>
          <p:nvPr>
            <p:ph sz="half" idx="1"/>
          </p:nvPr>
        </p:nvSpPr>
        <p:spPr/>
        <p:txBody>
          <a:bodyPr>
            <a:normAutofit fontScale="85000" lnSpcReduction="20000"/>
          </a:bodyPr>
          <a:lstStyle/>
          <a:p>
            <a:r>
              <a:rPr lang="en-IE" dirty="0" smtClean="0"/>
              <a:t>Made by the most senior clinician</a:t>
            </a:r>
          </a:p>
          <a:p>
            <a:r>
              <a:rPr lang="en-IE" dirty="0" smtClean="0"/>
              <a:t>Best made in the context of advance care planning</a:t>
            </a:r>
          </a:p>
          <a:p>
            <a:r>
              <a:rPr lang="en-IE" dirty="0"/>
              <a:t>Do not have to put it in place to enter an nursing home/LTC</a:t>
            </a:r>
          </a:p>
          <a:p>
            <a:pPr marL="0" indent="0">
              <a:buNone/>
            </a:pPr>
            <a:endParaRPr lang="en-IE" dirty="0" smtClean="0"/>
          </a:p>
          <a:p>
            <a:pPr marL="0" indent="0">
              <a:buNone/>
            </a:pPr>
            <a:r>
              <a:rPr lang="en-IE" dirty="0"/>
              <a:t> </a:t>
            </a:r>
            <a:endParaRPr lang="en-IE" sz="2800" dirty="0"/>
          </a:p>
          <a:p>
            <a:endParaRPr lang="en-IE" dirty="0"/>
          </a:p>
        </p:txBody>
      </p:sp>
      <p:pic>
        <p:nvPicPr>
          <p:cNvPr id="7170" name="Picture 2" descr="C:\Users\marietighe1\Pictures\DNAR.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444936"/>
            <a:ext cx="4038600" cy="2350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694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chemeClr val="accent1">
                    <a:lumMod val="75000"/>
                  </a:schemeClr>
                </a:solidFill>
              </a:rPr>
              <a:t>Next of Kin- DNAR Orders</a:t>
            </a:r>
            <a:endParaRPr lang="en-IE"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IE" dirty="0" smtClean="0"/>
              <a:t>Next of Kin consenting to DNAR orders in some health and social care settings</a:t>
            </a:r>
          </a:p>
          <a:p>
            <a:pPr lvl="0"/>
            <a:endParaRPr lang="en-IE" dirty="0" smtClean="0"/>
          </a:p>
          <a:p>
            <a:endParaRPr lang="en-IE" dirty="0"/>
          </a:p>
        </p:txBody>
      </p:sp>
      <p:pic>
        <p:nvPicPr>
          <p:cNvPr id="13313" name="Picture 1" descr="Z:\My Documents\ADM Resources\dnr-document-pen-750_0.jpg"/>
          <p:cNvPicPr>
            <a:picLocks noChangeAspect="1" noChangeArrowheads="1"/>
          </p:cNvPicPr>
          <p:nvPr/>
        </p:nvPicPr>
        <p:blipFill>
          <a:blip r:embed="rId3" cstate="print"/>
          <a:srcRect/>
          <a:stretch>
            <a:fillRect/>
          </a:stretch>
        </p:blipFill>
        <p:spPr bwMode="auto">
          <a:xfrm>
            <a:off x="2123728" y="2067694"/>
            <a:ext cx="4392488" cy="1951695"/>
          </a:xfrm>
          <a:prstGeom prst="rect">
            <a:avLst/>
          </a:prstGeom>
          <a:noFill/>
        </p:spPr>
      </p:pic>
    </p:spTree>
    <p:extLst>
      <p:ext uri="{BB962C8B-B14F-4D97-AF65-F5344CB8AC3E}">
        <p14:creationId xmlns:p14="http://schemas.microsoft.com/office/powerpoint/2010/main" val="1180578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Arial" pitchFamily="34" charset="0"/>
                <a:cs typeface="Arial" pitchFamily="34" charset="0"/>
              </a:rPr>
              <a:t>DNAR</a:t>
            </a:r>
            <a:r>
              <a:rPr lang="en-GB" dirty="0">
                <a:solidFill>
                  <a:schemeClr val="accent2"/>
                </a:solidFill>
                <a:latin typeface="Arial" pitchFamily="34" charset="0"/>
                <a:cs typeface="Arial" pitchFamily="34" charset="0"/>
              </a:rPr>
              <a:t> Orders</a:t>
            </a:r>
            <a:endParaRPr lang="en-IE" dirty="0"/>
          </a:p>
        </p:txBody>
      </p:sp>
      <p:sp>
        <p:nvSpPr>
          <p:cNvPr id="3" name="Content Placeholder 2"/>
          <p:cNvSpPr>
            <a:spLocks noGrp="1"/>
          </p:cNvSpPr>
          <p:nvPr>
            <p:ph sz="half" idx="1"/>
          </p:nvPr>
        </p:nvSpPr>
        <p:spPr/>
        <p:txBody>
          <a:bodyPr>
            <a:normAutofit fontScale="70000" lnSpcReduction="20000"/>
          </a:bodyPr>
          <a:lstStyle/>
          <a:p>
            <a:pPr marL="0" indent="0">
              <a:buNone/>
            </a:pPr>
            <a:r>
              <a:rPr lang="en-IE" dirty="0" smtClean="0"/>
              <a:t>National Ambulance Service</a:t>
            </a:r>
          </a:p>
          <a:p>
            <a:r>
              <a:rPr lang="en-IE" dirty="0" smtClean="0"/>
              <a:t>Planned</a:t>
            </a:r>
          </a:p>
          <a:p>
            <a:pPr lvl="1"/>
            <a:r>
              <a:rPr lang="en-IE" dirty="0" smtClean="0"/>
              <a:t>Ambulance transfer</a:t>
            </a:r>
          </a:p>
          <a:p>
            <a:pPr lvl="1"/>
            <a:r>
              <a:rPr lang="en-IE" dirty="0" smtClean="0"/>
              <a:t>Recent and reliable letter from persons doctor</a:t>
            </a:r>
          </a:p>
          <a:p>
            <a:r>
              <a:rPr lang="en-IE" dirty="0" smtClean="0"/>
              <a:t>Unplanned</a:t>
            </a:r>
          </a:p>
          <a:p>
            <a:pPr lvl="1"/>
            <a:r>
              <a:rPr lang="en-IE" dirty="0"/>
              <a:t>999 call </a:t>
            </a:r>
            <a:r>
              <a:rPr lang="en-IE" dirty="0" smtClean="0"/>
              <a:t> </a:t>
            </a:r>
            <a:r>
              <a:rPr lang="en-IE" dirty="0"/>
              <a:t>e.g. regular care giver not there</a:t>
            </a:r>
          </a:p>
          <a:p>
            <a:pPr lvl="1"/>
            <a:r>
              <a:rPr lang="en-IE" dirty="0"/>
              <a:t>Recent and reliable clinical </a:t>
            </a:r>
            <a:r>
              <a:rPr lang="en-IE" dirty="0" smtClean="0"/>
              <a:t>source</a:t>
            </a:r>
          </a:p>
          <a:p>
            <a:r>
              <a:rPr lang="en-IE" dirty="0" smtClean="0"/>
              <a:t>Still not being used widely</a:t>
            </a:r>
          </a:p>
          <a:p>
            <a:pPr marL="457200" lvl="1" indent="0">
              <a:buNone/>
            </a:pPr>
            <a:endParaRPr lang="en-IE" dirty="0" smtClean="0"/>
          </a:p>
          <a:p>
            <a:endParaRPr lang="en-IE" dirty="0"/>
          </a:p>
        </p:txBody>
      </p:sp>
      <p:pic>
        <p:nvPicPr>
          <p:cNvPr id="6146" name="Picture 2" descr="C:\Users\marietighe1\Pictures\ambulanc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67622" y="1084263"/>
            <a:ext cx="3999755" cy="307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183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accent1">
                    <a:lumMod val="75000"/>
                  </a:schemeClr>
                </a:solidFill>
              </a:rPr>
              <a:t>Advance Healthcare Directives</a:t>
            </a:r>
            <a:endParaRPr lang="en-IE" dirty="0">
              <a:solidFill>
                <a:schemeClr val="accent1">
                  <a:lumMod val="75000"/>
                </a:schemeClr>
              </a:solidFill>
            </a:endParaRPr>
          </a:p>
        </p:txBody>
      </p:sp>
      <p:sp>
        <p:nvSpPr>
          <p:cNvPr id="3" name="Content Placeholder 2"/>
          <p:cNvSpPr>
            <a:spLocks noGrp="1"/>
          </p:cNvSpPr>
          <p:nvPr>
            <p:ph idx="1"/>
          </p:nvPr>
        </p:nvSpPr>
        <p:spPr>
          <a:xfrm>
            <a:off x="457200" y="987574"/>
            <a:ext cx="4114800" cy="3312368"/>
          </a:xfrm>
        </p:spPr>
        <p:txBody>
          <a:bodyPr>
            <a:normAutofit fontScale="77500" lnSpcReduction="20000"/>
          </a:bodyPr>
          <a:lstStyle/>
          <a:p>
            <a:pPr marL="0" lvl="0" indent="0">
              <a:buNone/>
            </a:pPr>
            <a:r>
              <a:rPr lang="en-GB" sz="2800" dirty="0" smtClean="0"/>
              <a:t>What is an AHD?</a:t>
            </a:r>
          </a:p>
          <a:p>
            <a:pPr lvl="0"/>
            <a:r>
              <a:rPr lang="en-GB" sz="2800" dirty="0" smtClean="0"/>
              <a:t>Legally recognised statement </a:t>
            </a:r>
            <a:r>
              <a:rPr lang="en-GB" sz="2800" dirty="0"/>
              <a:t>`by a person 18 years ↑ with </a:t>
            </a:r>
            <a:r>
              <a:rPr lang="en-GB" sz="2800" dirty="0" smtClean="0"/>
              <a:t>capacity setting out your future medical or surgical choices </a:t>
            </a:r>
            <a:endParaRPr lang="en-IE" sz="2800" dirty="0"/>
          </a:p>
          <a:p>
            <a:pPr lvl="0"/>
            <a:r>
              <a:rPr lang="en-GB" sz="2800" b="1" dirty="0" smtClean="0"/>
              <a:t>Comes </a:t>
            </a:r>
            <a:r>
              <a:rPr lang="en-GB" sz="2800" b="1" dirty="0"/>
              <a:t>into effect when the Directive-Maker lacks capacity</a:t>
            </a:r>
            <a:r>
              <a:rPr lang="en-GB" sz="2800" dirty="0"/>
              <a:t> </a:t>
            </a:r>
            <a:endParaRPr lang="en-GB" sz="2800" dirty="0" smtClean="0"/>
          </a:p>
          <a:p>
            <a:pPr lvl="0"/>
            <a:r>
              <a:rPr lang="en-GB" sz="2800" dirty="0" smtClean="0"/>
              <a:t>Good idea to have one - not </a:t>
            </a:r>
            <a:r>
              <a:rPr lang="en-GB" sz="2800" dirty="0"/>
              <a:t>obliged to make </a:t>
            </a:r>
            <a:r>
              <a:rPr lang="en-GB" sz="2800" dirty="0" smtClean="0"/>
              <a:t>one </a:t>
            </a:r>
            <a:endParaRPr lang="en-IE" sz="2800" dirty="0"/>
          </a:p>
          <a:p>
            <a:pPr marL="0" indent="0">
              <a:buNone/>
            </a:pPr>
            <a:endParaRPr lang="en-IE" dirty="0"/>
          </a:p>
        </p:txBody>
      </p:sp>
      <p:pic>
        <p:nvPicPr>
          <p:cNvPr id="4" name="Picture 2" descr="Image result for advanced healthcare directive"/>
          <p:cNvPicPr>
            <a:picLocks noChangeAspect="1" noChangeArrowheads="1"/>
          </p:cNvPicPr>
          <p:nvPr/>
        </p:nvPicPr>
        <p:blipFill>
          <a:blip r:embed="rId2" cstate="print"/>
          <a:srcRect/>
          <a:stretch>
            <a:fillRect/>
          </a:stretch>
        </p:blipFill>
        <p:spPr bwMode="auto">
          <a:xfrm>
            <a:off x="4644009" y="1089044"/>
            <a:ext cx="4048125" cy="3066882"/>
          </a:xfrm>
          <a:prstGeom prst="rect">
            <a:avLst/>
          </a:prstGeom>
          <a:noFill/>
        </p:spPr>
      </p:pic>
    </p:spTree>
    <p:extLst>
      <p:ext uri="{BB962C8B-B14F-4D97-AF65-F5344CB8AC3E}">
        <p14:creationId xmlns:p14="http://schemas.microsoft.com/office/powerpoint/2010/main" val="2255663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9593" y="603580"/>
            <a:ext cx="7400893" cy="396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133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9502"/>
            <a:ext cx="9144000" cy="576064"/>
          </a:xfrm>
        </p:spPr>
        <p:txBody>
          <a:bodyPr>
            <a:normAutofit fontScale="90000"/>
          </a:bodyPr>
          <a:lstStyle/>
          <a:p>
            <a:pPr algn="l"/>
            <a:r>
              <a:rPr lang="en-IE" dirty="0" smtClean="0">
                <a:solidFill>
                  <a:schemeClr val="accent1">
                    <a:lumMod val="75000"/>
                  </a:schemeClr>
                </a:solidFill>
              </a:rPr>
              <a:t>	Refusal </a:t>
            </a:r>
            <a:r>
              <a:rPr lang="en-IE" dirty="0">
                <a:solidFill>
                  <a:schemeClr val="accent1">
                    <a:lumMod val="75000"/>
                  </a:schemeClr>
                </a:solidFill>
              </a:rPr>
              <a:t>of treatment</a:t>
            </a:r>
            <a:r>
              <a:rPr lang="en-IE" b="1" dirty="0"/>
              <a:t/>
            </a:r>
            <a:br>
              <a:rPr lang="en-IE" b="1" dirty="0"/>
            </a:br>
            <a:endParaRPr lang="en-IE" dirty="0"/>
          </a:p>
        </p:txBody>
      </p:sp>
      <p:sp>
        <p:nvSpPr>
          <p:cNvPr id="3" name="Content Placeholder 2"/>
          <p:cNvSpPr>
            <a:spLocks noGrp="1"/>
          </p:cNvSpPr>
          <p:nvPr>
            <p:ph idx="1"/>
          </p:nvPr>
        </p:nvSpPr>
        <p:spPr>
          <a:xfrm>
            <a:off x="457200" y="915566"/>
            <a:ext cx="8229600" cy="3384376"/>
          </a:xfrm>
        </p:spPr>
        <p:txBody>
          <a:bodyPr>
            <a:normAutofit fontScale="92500" lnSpcReduction="20000"/>
          </a:bodyPr>
          <a:lstStyle/>
          <a:p>
            <a:pPr lvl="0"/>
            <a:endParaRPr lang="en-GB" dirty="0" smtClean="0"/>
          </a:p>
          <a:p>
            <a:pPr lvl="0"/>
            <a:r>
              <a:rPr lang="en-GB" dirty="0" smtClean="0"/>
              <a:t>Legally </a:t>
            </a:r>
            <a:r>
              <a:rPr lang="en-GB" dirty="0"/>
              <a:t>binding provided the </a:t>
            </a:r>
            <a:r>
              <a:rPr lang="en-GB" dirty="0" smtClean="0"/>
              <a:t>AHD </a:t>
            </a:r>
            <a:r>
              <a:rPr lang="en-GB" dirty="0"/>
              <a:t>is valid and applicable </a:t>
            </a:r>
            <a:endParaRPr lang="en-IE" dirty="0"/>
          </a:p>
          <a:p>
            <a:pPr lvl="0"/>
            <a:r>
              <a:rPr lang="en-GB" dirty="0"/>
              <a:t>HSCP are legally required to comply with a refusal of healthcare treatment </a:t>
            </a:r>
            <a:r>
              <a:rPr lang="en-GB" dirty="0" smtClean="0"/>
              <a:t>:</a:t>
            </a:r>
            <a:endParaRPr lang="en-IE" dirty="0"/>
          </a:p>
          <a:p>
            <a:pPr lvl="1">
              <a:buFont typeface="Courier New" pitchFamily="49" charset="0"/>
              <a:buChar char="o"/>
            </a:pPr>
            <a:r>
              <a:rPr lang="en-GB" dirty="0"/>
              <a:t>Directive-Maker lacks capacity </a:t>
            </a:r>
            <a:endParaRPr lang="en-IE" dirty="0"/>
          </a:p>
          <a:p>
            <a:pPr lvl="1">
              <a:buFont typeface="Courier New" pitchFamily="49" charset="0"/>
              <a:buChar char="o"/>
            </a:pPr>
            <a:r>
              <a:rPr lang="en-GB" dirty="0"/>
              <a:t>Treatment refused is materially the same </a:t>
            </a:r>
            <a:endParaRPr lang="en-IE" dirty="0"/>
          </a:p>
          <a:p>
            <a:pPr lvl="1">
              <a:buFont typeface="Courier New" pitchFamily="49" charset="0"/>
              <a:buChar char="o"/>
            </a:pPr>
            <a:r>
              <a:rPr lang="en-GB" dirty="0"/>
              <a:t>Circumstances are materially the same </a:t>
            </a:r>
            <a:endParaRPr lang="en-IE" dirty="0"/>
          </a:p>
          <a:p>
            <a:pPr marL="457200" lvl="1" indent="0">
              <a:buNone/>
            </a:pPr>
            <a:endParaRPr lang="en-IE" dirty="0"/>
          </a:p>
          <a:p>
            <a:endParaRPr lang="en-IE" dirty="0"/>
          </a:p>
        </p:txBody>
      </p:sp>
      <p:pic>
        <p:nvPicPr>
          <p:cNvPr id="4098" name="Picture 2" descr="C:\Users\marietighe1\Pics\Refus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936" y="-45542"/>
            <a:ext cx="2627784"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199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486"/>
            <a:ext cx="9144000" cy="720080"/>
          </a:xfrm>
        </p:spPr>
        <p:txBody>
          <a:bodyPr>
            <a:normAutofit fontScale="90000"/>
          </a:bodyPr>
          <a:lstStyle/>
          <a:p>
            <a:pPr algn="l"/>
            <a:r>
              <a:rPr lang="en-IE" b="1" dirty="0" smtClean="0">
                <a:solidFill>
                  <a:schemeClr val="accent1">
                    <a:lumMod val="75000"/>
                  </a:schemeClr>
                </a:solidFill>
              </a:rPr>
              <a:t>	Request </a:t>
            </a:r>
            <a:r>
              <a:rPr lang="en-IE" b="1" dirty="0">
                <a:solidFill>
                  <a:schemeClr val="accent1">
                    <a:lumMod val="75000"/>
                  </a:schemeClr>
                </a:solidFill>
              </a:rPr>
              <a:t>for treatment</a:t>
            </a:r>
            <a:r>
              <a:rPr lang="en-IE" dirty="0">
                <a:solidFill>
                  <a:schemeClr val="accent1">
                    <a:lumMod val="75000"/>
                  </a:schemeClr>
                </a:solidFill>
              </a:rPr>
              <a:t/>
            </a:r>
            <a:br>
              <a:rPr lang="en-IE" dirty="0">
                <a:solidFill>
                  <a:schemeClr val="accent1">
                    <a:lumMod val="75000"/>
                  </a:schemeClr>
                </a:solidFill>
              </a:rPr>
            </a:br>
            <a:endParaRPr lang="en-IE" dirty="0">
              <a:solidFill>
                <a:schemeClr val="accent1">
                  <a:lumMod val="75000"/>
                </a:schemeClr>
              </a:solidFill>
            </a:endParaRPr>
          </a:p>
        </p:txBody>
      </p:sp>
      <p:sp>
        <p:nvSpPr>
          <p:cNvPr id="3" name="Content Placeholder 2"/>
          <p:cNvSpPr>
            <a:spLocks noGrp="1"/>
          </p:cNvSpPr>
          <p:nvPr>
            <p:ph idx="1"/>
          </p:nvPr>
        </p:nvSpPr>
        <p:spPr>
          <a:xfrm>
            <a:off x="539552" y="699542"/>
            <a:ext cx="8229600" cy="3618402"/>
          </a:xfrm>
        </p:spPr>
        <p:txBody>
          <a:bodyPr>
            <a:normAutofit fontScale="62500" lnSpcReduction="20000"/>
          </a:bodyPr>
          <a:lstStyle/>
          <a:p>
            <a:pPr lvl="0"/>
            <a:endParaRPr lang="en-IE" dirty="0" smtClean="0"/>
          </a:p>
          <a:p>
            <a:pPr lvl="0"/>
            <a:r>
              <a:rPr lang="en-IE" dirty="0" smtClean="0"/>
              <a:t>May </a:t>
            </a:r>
            <a:r>
              <a:rPr lang="en-IE" dirty="0"/>
              <a:t>include a request for a specific healthcare </a:t>
            </a:r>
            <a:r>
              <a:rPr lang="en-IE" dirty="0" smtClean="0"/>
              <a:t>Rx. </a:t>
            </a:r>
            <a:endParaRPr lang="en-IE" sz="2800" dirty="0"/>
          </a:p>
          <a:p>
            <a:pPr lvl="0"/>
            <a:r>
              <a:rPr lang="en-IE" dirty="0"/>
              <a:t>Not legally binding.</a:t>
            </a:r>
            <a:endParaRPr lang="en-IE" sz="2800" dirty="0"/>
          </a:p>
          <a:p>
            <a:pPr lvl="1"/>
            <a:r>
              <a:rPr lang="en-IE" dirty="0"/>
              <a:t>Not available/clinically indicated. </a:t>
            </a:r>
          </a:p>
          <a:p>
            <a:pPr lvl="2">
              <a:buFont typeface="Courier New" pitchFamily="49" charset="0"/>
              <a:buChar char="o"/>
            </a:pPr>
            <a:r>
              <a:rPr lang="en-IE" dirty="0"/>
              <a:t>Is unlikely to work; or</a:t>
            </a:r>
            <a:endParaRPr lang="en-IE" sz="2200" dirty="0"/>
          </a:p>
          <a:p>
            <a:pPr lvl="2">
              <a:buFont typeface="Courier New" pitchFamily="49" charset="0"/>
              <a:buChar char="o"/>
            </a:pPr>
            <a:r>
              <a:rPr lang="en-IE" dirty="0"/>
              <a:t>Might cause the </a:t>
            </a:r>
            <a:r>
              <a:rPr lang="en-IE" dirty="0" smtClean="0"/>
              <a:t>person </a:t>
            </a:r>
            <a:r>
              <a:rPr lang="en-IE" dirty="0"/>
              <a:t>more harm than benefit; or</a:t>
            </a:r>
            <a:endParaRPr lang="en-IE" sz="2200" dirty="0"/>
          </a:p>
          <a:p>
            <a:pPr lvl="2">
              <a:buFont typeface="Courier New" pitchFamily="49" charset="0"/>
              <a:buChar char="o"/>
            </a:pPr>
            <a:r>
              <a:rPr lang="en-IE" dirty="0"/>
              <a:t>Is likely to cause the </a:t>
            </a:r>
            <a:r>
              <a:rPr lang="en-IE" dirty="0" smtClean="0"/>
              <a:t>person </a:t>
            </a:r>
            <a:r>
              <a:rPr lang="en-IE" dirty="0"/>
              <a:t>pain, discomfort or distress that will outweigh the benefits it may bring.</a:t>
            </a:r>
            <a:endParaRPr lang="en-IE" sz="2200" dirty="0"/>
          </a:p>
          <a:p>
            <a:pPr lvl="0"/>
            <a:r>
              <a:rPr lang="en-IE" dirty="0" smtClean="0"/>
              <a:t>Indication </a:t>
            </a:r>
            <a:r>
              <a:rPr lang="en-IE" dirty="0"/>
              <a:t>of the will and preferences of the individual. </a:t>
            </a:r>
            <a:endParaRPr lang="en-IE" sz="2800" dirty="0"/>
          </a:p>
          <a:p>
            <a:r>
              <a:rPr lang="en-IE" dirty="0" smtClean="0"/>
              <a:t>Where </a:t>
            </a:r>
            <a:r>
              <a:rPr lang="en-IE" dirty="0"/>
              <a:t>a request for a specific healthcare treatment is not complied with, the HSCP must:</a:t>
            </a:r>
            <a:endParaRPr lang="en-IE" sz="2800" dirty="0"/>
          </a:p>
          <a:p>
            <a:pPr lvl="1">
              <a:buFont typeface="Courier New" pitchFamily="49" charset="0"/>
              <a:buChar char="o"/>
            </a:pPr>
            <a:r>
              <a:rPr lang="en-IE" dirty="0"/>
              <a:t>Record the reasons </a:t>
            </a:r>
            <a:r>
              <a:rPr lang="en-IE" dirty="0" smtClean="0"/>
              <a:t> in the  </a:t>
            </a:r>
            <a:r>
              <a:rPr lang="en-IE" dirty="0"/>
              <a:t>healthcare record, and</a:t>
            </a:r>
            <a:endParaRPr lang="en-IE" sz="2400" dirty="0"/>
          </a:p>
          <a:p>
            <a:pPr lvl="1">
              <a:buFont typeface="Courier New" pitchFamily="49" charset="0"/>
              <a:buChar char="o"/>
            </a:pPr>
            <a:r>
              <a:rPr lang="en-IE" dirty="0"/>
              <a:t>Give a copy of those reasons to the person’s </a:t>
            </a:r>
            <a:r>
              <a:rPr lang="en-IE" dirty="0" smtClean="0"/>
              <a:t>DHR </a:t>
            </a:r>
            <a:r>
              <a:rPr lang="en-IE" dirty="0"/>
              <a:t>(if any) </a:t>
            </a:r>
            <a:r>
              <a:rPr lang="en-IE" dirty="0" smtClean="0"/>
              <a:t>asap/7 days </a:t>
            </a:r>
            <a:endParaRPr lang="en-IE" sz="2400" dirty="0"/>
          </a:p>
          <a:p>
            <a:endParaRPr lang="en-IE" sz="2800" dirty="0"/>
          </a:p>
        </p:txBody>
      </p:sp>
      <p:pic>
        <p:nvPicPr>
          <p:cNvPr id="5122" name="Picture 2" descr="C:\Users\marietighe1\Pics\Requ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721" y="33468"/>
            <a:ext cx="2520279"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748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solidFill>
                  <a:schemeClr val="accent1">
                    <a:lumMod val="75000"/>
                  </a:schemeClr>
                </a:solidFill>
              </a:rPr>
              <a:t>Designated Healthcare Representative</a:t>
            </a:r>
            <a:endParaRPr lang="en-IE"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r>
              <a:rPr lang="en-IE" sz="2900" dirty="0"/>
              <a:t>Legally recognised </a:t>
            </a:r>
            <a:r>
              <a:rPr lang="en-IE" sz="2900" dirty="0" smtClean="0"/>
              <a:t>role to:</a:t>
            </a:r>
            <a:endParaRPr lang="en-IE" sz="2900" dirty="0"/>
          </a:p>
          <a:p>
            <a:pPr lvl="1"/>
            <a:r>
              <a:rPr lang="en-IE" sz="2700" dirty="0" smtClean="0"/>
              <a:t>Advise </a:t>
            </a:r>
            <a:r>
              <a:rPr lang="en-IE" sz="2700" dirty="0"/>
              <a:t>and interpret </a:t>
            </a:r>
            <a:r>
              <a:rPr lang="en-IE" sz="2700" dirty="0" smtClean="0"/>
              <a:t>the Advance Healthcare Directive</a:t>
            </a:r>
            <a:endParaRPr lang="en-IE" sz="2700" dirty="0"/>
          </a:p>
          <a:p>
            <a:pPr lvl="1"/>
            <a:r>
              <a:rPr lang="en-IE" sz="2700" dirty="0" smtClean="0"/>
              <a:t>Consent </a:t>
            </a:r>
            <a:r>
              <a:rPr lang="en-IE" sz="2700" dirty="0"/>
              <a:t>or refuse treatment </a:t>
            </a:r>
            <a:r>
              <a:rPr lang="en-IE" sz="2700" dirty="0" smtClean="0"/>
              <a:t>up to and including life sustaining treatment*</a:t>
            </a:r>
            <a:endParaRPr lang="en-IE" sz="2700" dirty="0"/>
          </a:p>
          <a:p>
            <a:r>
              <a:rPr lang="en-IE" sz="2900" dirty="0"/>
              <a:t>Must keep a written record of all decisions made</a:t>
            </a:r>
          </a:p>
          <a:p>
            <a:r>
              <a:rPr lang="en-IE" sz="2900" dirty="0"/>
              <a:t>Can’t delegate their powers to someone </a:t>
            </a:r>
            <a:r>
              <a:rPr lang="en-IE" sz="2900" dirty="0" smtClean="0"/>
              <a:t>else*</a:t>
            </a:r>
            <a:endParaRPr lang="en-IE" sz="2900" dirty="0"/>
          </a:p>
          <a:p>
            <a:endParaRPr lang="en-IE" dirty="0"/>
          </a:p>
          <a:p>
            <a:endParaRPr lang="en-IE" dirty="0"/>
          </a:p>
        </p:txBody>
      </p:sp>
    </p:spTree>
    <p:extLst>
      <p:ext uri="{BB962C8B-B14F-4D97-AF65-F5344CB8AC3E}">
        <p14:creationId xmlns:p14="http://schemas.microsoft.com/office/powerpoint/2010/main" val="1564287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solidFill>
                  <a:schemeClr val="accent1">
                    <a:lumMod val="75000"/>
                  </a:schemeClr>
                </a:solidFill>
              </a:rPr>
              <a:t>Are we ready for Advance Healthcare Directives</a:t>
            </a:r>
            <a:endParaRPr lang="en-IE" b="1" dirty="0"/>
          </a:p>
        </p:txBody>
      </p:sp>
      <p:pic>
        <p:nvPicPr>
          <p:cNvPr id="5" name="Content Placeholder 4"/>
          <p:cNvPicPr>
            <a:picLocks noGrp="1"/>
          </p:cNvPicPr>
          <p:nvPr>
            <p:ph idx="1"/>
          </p:nvPr>
        </p:nvPicPr>
        <p:blipFill>
          <a:blip r:embed="rId2" cstate="print"/>
          <a:stretch>
            <a:fillRect/>
          </a:stretch>
        </p:blipFill>
        <p:spPr>
          <a:xfrm>
            <a:off x="1187624" y="1059582"/>
            <a:ext cx="6480720" cy="3132348"/>
          </a:xfrm>
          <a:prstGeom prst="rect">
            <a:avLst/>
          </a:prstGeom>
        </p:spPr>
      </p:pic>
    </p:spTree>
    <p:extLst>
      <p:ext uri="{BB962C8B-B14F-4D97-AF65-F5344CB8AC3E}">
        <p14:creationId xmlns:p14="http://schemas.microsoft.com/office/powerpoint/2010/main" val="2473606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accent1">
                    <a:lumMod val="75000"/>
                  </a:schemeClr>
                </a:solidFill>
              </a:rPr>
              <a:t>Update </a:t>
            </a:r>
            <a:endParaRPr lang="en-IE" dirty="0">
              <a:solidFill>
                <a:schemeClr val="accent1">
                  <a:lumMod val="75000"/>
                </a:schemeClr>
              </a:solidFill>
            </a:endParaRPr>
          </a:p>
        </p:txBody>
      </p:sp>
      <p:sp>
        <p:nvSpPr>
          <p:cNvPr id="3" name="Content Placeholder 2"/>
          <p:cNvSpPr>
            <a:spLocks noGrp="1"/>
          </p:cNvSpPr>
          <p:nvPr>
            <p:ph idx="1"/>
          </p:nvPr>
        </p:nvSpPr>
        <p:spPr/>
        <p:txBody>
          <a:bodyPr/>
          <a:lstStyle/>
          <a:p>
            <a:r>
              <a:rPr lang="en-IE" dirty="0" smtClean="0"/>
              <a:t>Review of National Consent Policy</a:t>
            </a:r>
          </a:p>
          <a:p>
            <a:r>
              <a:rPr lang="en-IE" dirty="0" smtClean="0"/>
              <a:t>Education and </a:t>
            </a:r>
            <a:r>
              <a:rPr lang="en-IE" dirty="0" smtClean="0"/>
              <a:t>Training – e learning</a:t>
            </a:r>
          </a:p>
          <a:p>
            <a:r>
              <a:rPr lang="en-IE" dirty="0" smtClean="0"/>
              <a:t>Separate DNACPR Policy</a:t>
            </a:r>
            <a:endParaRPr lang="en-IE" dirty="0" smtClean="0"/>
          </a:p>
        </p:txBody>
      </p:sp>
    </p:spTree>
    <p:extLst>
      <p:ext uri="{BB962C8B-B14F-4D97-AF65-F5344CB8AC3E}">
        <p14:creationId xmlns:p14="http://schemas.microsoft.com/office/powerpoint/2010/main" val="83534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8" y="-11534"/>
            <a:ext cx="9144000" cy="915565"/>
          </a:xfrm>
        </p:spPr>
        <p:txBody>
          <a:bodyPr/>
          <a:lstStyle/>
          <a:p>
            <a:r>
              <a:rPr lang="en-IE" dirty="0" smtClean="0">
                <a:solidFill>
                  <a:schemeClr val="accent1"/>
                </a:solidFill>
              </a:rPr>
              <a:t>IHREC</a:t>
            </a:r>
            <a:endParaRPr lang="en-IE" dirty="0">
              <a:solidFill>
                <a:schemeClr val="accent1"/>
              </a:solidFill>
            </a:endParaRPr>
          </a:p>
        </p:txBody>
      </p:sp>
      <p:sp>
        <p:nvSpPr>
          <p:cNvPr id="3" name="Content Placeholder 2"/>
          <p:cNvSpPr>
            <a:spLocks noGrp="1"/>
          </p:cNvSpPr>
          <p:nvPr>
            <p:ph sz="half" idx="1"/>
          </p:nvPr>
        </p:nvSpPr>
        <p:spPr>
          <a:xfrm>
            <a:off x="251520" y="555526"/>
            <a:ext cx="5544616" cy="3888432"/>
          </a:xfrm>
        </p:spPr>
        <p:txBody>
          <a:bodyPr>
            <a:noAutofit/>
          </a:bodyPr>
          <a:lstStyle/>
          <a:p>
            <a:r>
              <a:rPr lang="en-IE" sz="1600" b="1" dirty="0" smtClean="0"/>
              <a:t>Irish </a:t>
            </a:r>
            <a:r>
              <a:rPr lang="en-IE" sz="1600" b="1" dirty="0"/>
              <a:t>Human Rights and Equality </a:t>
            </a:r>
            <a:r>
              <a:rPr lang="en-IE" sz="1600" b="1" dirty="0" smtClean="0"/>
              <a:t>Commission</a:t>
            </a:r>
          </a:p>
          <a:p>
            <a:pPr lvl="1"/>
            <a:r>
              <a:rPr lang="en-IE" sz="1600" dirty="0" smtClean="0"/>
              <a:t>promote and protect human rights and equality in Ireland </a:t>
            </a:r>
          </a:p>
          <a:p>
            <a:pPr lvl="1"/>
            <a:r>
              <a:rPr lang="en-IE" sz="1600" dirty="0" smtClean="0"/>
              <a:t>build </a:t>
            </a:r>
            <a:r>
              <a:rPr lang="en-IE" sz="1600" dirty="0"/>
              <a:t>a culture of respect for human rights, equality and intercultural </a:t>
            </a:r>
            <a:r>
              <a:rPr lang="en-IE" sz="1600" dirty="0" smtClean="0"/>
              <a:t>understanding. </a:t>
            </a:r>
          </a:p>
          <a:p>
            <a:pPr lvl="1"/>
            <a:endParaRPr lang="en-IE" sz="1600" dirty="0" smtClean="0"/>
          </a:p>
          <a:p>
            <a:r>
              <a:rPr lang="en-IE" sz="1600" dirty="0" smtClean="0"/>
              <a:t>All public bodies in Ireland have responsibility to promote equality, prevent discrimination and protect the human rights of their employees, customers, service users and everyone affected by their policies and plans</a:t>
            </a:r>
          </a:p>
          <a:p>
            <a:endParaRPr lang="en-IE" sz="1600" dirty="0" smtClean="0"/>
          </a:p>
          <a:p>
            <a:r>
              <a:rPr lang="en-IE" sz="1600" dirty="0" smtClean="0"/>
              <a:t> Legal obligation - called </a:t>
            </a:r>
            <a:r>
              <a:rPr lang="en-IE" sz="1600" dirty="0"/>
              <a:t>the Public Sector Equality and Human Rights Duty, </a:t>
            </a:r>
            <a:endParaRPr lang="en-IE" sz="1600" dirty="0" smtClean="0"/>
          </a:p>
          <a:p>
            <a:pPr lvl="1"/>
            <a:r>
              <a:rPr lang="en-IE" sz="1200" dirty="0" smtClean="0"/>
              <a:t>originated </a:t>
            </a:r>
            <a:r>
              <a:rPr lang="en-IE" sz="1200" dirty="0"/>
              <a:t>in Section 42 </a:t>
            </a:r>
            <a:r>
              <a:rPr lang="en-IE" sz="1200" dirty="0" smtClean="0"/>
              <a:t>of </a:t>
            </a:r>
            <a:r>
              <a:rPr lang="en-IE" sz="1200" dirty="0"/>
              <a:t>the </a:t>
            </a:r>
            <a:r>
              <a:rPr lang="en-IE" sz="1200" dirty="0">
                <a:hlinkClick r:id="rId3"/>
              </a:rPr>
              <a:t>Irish Human Rights and Equality Act 2014.</a:t>
            </a:r>
            <a:endParaRPr lang="en-IE" sz="1200" dirty="0"/>
          </a:p>
        </p:txBody>
      </p:sp>
      <p:pic>
        <p:nvPicPr>
          <p:cNvPr id="1026" name="Picture 2" descr="C:\Users\marietighe1\Pictures\HR 2.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364088" y="915566"/>
            <a:ext cx="3640708"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6433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dirty="0" smtClean="0">
                <a:solidFill>
                  <a:schemeClr val="accent1">
                    <a:lumMod val="75000"/>
                  </a:schemeClr>
                </a:solidFill>
              </a:rPr>
              <a:t/>
            </a:r>
            <a:br>
              <a:rPr lang="en-IE" dirty="0" smtClean="0">
                <a:solidFill>
                  <a:schemeClr val="accent1">
                    <a:lumMod val="75000"/>
                  </a:schemeClr>
                </a:solidFill>
              </a:rPr>
            </a:br>
            <a:r>
              <a:rPr lang="en-IE" dirty="0" smtClean="0">
                <a:solidFill>
                  <a:schemeClr val="accent1">
                    <a:lumMod val="75000"/>
                  </a:schemeClr>
                </a:solidFill>
              </a:rPr>
              <a:t>	National </a:t>
            </a:r>
            <a:r>
              <a:rPr lang="en-IE" dirty="0">
                <a:solidFill>
                  <a:schemeClr val="accent1">
                    <a:lumMod val="75000"/>
                  </a:schemeClr>
                </a:solidFill>
              </a:rPr>
              <a:t>ADM </a:t>
            </a:r>
            <a:r>
              <a:rPr lang="en-IE" dirty="0" smtClean="0">
                <a:solidFill>
                  <a:schemeClr val="accent1">
                    <a:lumMod val="75000"/>
                  </a:schemeClr>
                </a:solidFill>
              </a:rPr>
              <a:t>and Consent Office </a:t>
            </a:r>
            <a:r>
              <a:rPr lang="en-IE" dirty="0">
                <a:solidFill>
                  <a:schemeClr val="accent1">
                    <a:lumMod val="75000"/>
                  </a:schemeClr>
                </a:solidFill>
              </a:rPr>
              <a:t/>
            </a:r>
            <a:br>
              <a:rPr lang="en-IE" dirty="0">
                <a:solidFill>
                  <a:schemeClr val="accent1">
                    <a:lumMod val="75000"/>
                  </a:schemeClr>
                </a:solidFill>
              </a:rPr>
            </a:br>
            <a:endParaRPr lang="en-IE" dirty="0">
              <a:solidFill>
                <a:schemeClr val="accent1">
                  <a:lumMod val="75000"/>
                </a:schemeClr>
              </a:solidFill>
            </a:endParaRPr>
          </a:p>
        </p:txBody>
      </p:sp>
      <p:sp>
        <p:nvSpPr>
          <p:cNvPr id="3" name="Content Placeholder 2"/>
          <p:cNvSpPr>
            <a:spLocks noGrp="1"/>
          </p:cNvSpPr>
          <p:nvPr>
            <p:ph idx="1"/>
          </p:nvPr>
        </p:nvSpPr>
        <p:spPr>
          <a:xfrm>
            <a:off x="457200" y="843558"/>
            <a:ext cx="8229600" cy="3816424"/>
          </a:xfrm>
        </p:spPr>
        <p:txBody>
          <a:bodyPr/>
          <a:lstStyle/>
          <a:p>
            <a:pPr marL="457200" lvl="1" indent="0">
              <a:buNone/>
            </a:pPr>
            <a:r>
              <a:rPr lang="en-IE" sz="2700" dirty="0"/>
              <a:t>Caoimhe Gleeson	</a:t>
            </a:r>
            <a:r>
              <a:rPr lang="en-IE" sz="2700" dirty="0">
                <a:hlinkClick r:id="rId2"/>
              </a:rPr>
              <a:t>caoimhe.gleeson@hse.ie</a:t>
            </a:r>
            <a:endParaRPr lang="en-IE" sz="2700" dirty="0"/>
          </a:p>
          <a:p>
            <a:pPr marL="457200" lvl="1" indent="0">
              <a:buNone/>
            </a:pPr>
            <a:endParaRPr lang="en-IE" sz="2700" dirty="0" smtClean="0"/>
          </a:p>
          <a:p>
            <a:pPr marL="457200" lvl="1" indent="0">
              <a:buNone/>
            </a:pPr>
            <a:r>
              <a:rPr lang="en-IE" sz="2700" dirty="0" smtClean="0"/>
              <a:t>Jacqueline </a:t>
            </a:r>
            <a:r>
              <a:rPr lang="en-IE" sz="2700" dirty="0" smtClean="0"/>
              <a:t>Grogan	 </a:t>
            </a:r>
            <a:r>
              <a:rPr lang="en-IE" sz="2700" dirty="0">
                <a:hlinkClick r:id="rId3"/>
              </a:rPr>
              <a:t>jacqueline.grogan@hse.ie</a:t>
            </a:r>
            <a:endParaRPr lang="en-IE" sz="2700" dirty="0"/>
          </a:p>
          <a:p>
            <a:pPr lvl="1">
              <a:buFont typeface="Wingdings" pitchFamily="2" charset="2"/>
              <a:buChar char="v"/>
            </a:pPr>
            <a:endParaRPr lang="en-IE" sz="2700" dirty="0" smtClean="0"/>
          </a:p>
          <a:p>
            <a:pPr marL="457200" lvl="1" indent="0">
              <a:buNone/>
            </a:pPr>
            <a:r>
              <a:rPr lang="en-IE" sz="2700" dirty="0" smtClean="0"/>
              <a:t>Elaine </a:t>
            </a:r>
            <a:r>
              <a:rPr lang="en-IE" sz="2700" dirty="0" err="1"/>
              <a:t>M</a:t>
            </a:r>
            <a:r>
              <a:rPr lang="en-IE" sz="2700" dirty="0" err="1" smtClean="0"/>
              <a:t>cCaughley</a:t>
            </a:r>
            <a:r>
              <a:rPr lang="en-IE" sz="2700" dirty="0" smtClean="0"/>
              <a:t> 	</a:t>
            </a:r>
            <a:r>
              <a:rPr lang="en-IE" sz="2700" dirty="0" smtClean="0">
                <a:hlinkClick r:id="rId4"/>
              </a:rPr>
              <a:t>elaine.mccaughley@hse.ie</a:t>
            </a:r>
            <a:endParaRPr lang="en-IE" sz="2700" dirty="0" smtClean="0"/>
          </a:p>
          <a:p>
            <a:pPr marL="457200" lvl="1" indent="0">
              <a:buNone/>
            </a:pPr>
            <a:endParaRPr lang="en-IE" sz="2700" dirty="0"/>
          </a:p>
          <a:p>
            <a:pPr marL="457200" lvl="1" indent="0">
              <a:buNone/>
            </a:pPr>
            <a:r>
              <a:rPr lang="en-IE" sz="2700" dirty="0" smtClean="0"/>
              <a:t>Marie </a:t>
            </a:r>
            <a:r>
              <a:rPr lang="en-IE" sz="2700" dirty="0" smtClean="0"/>
              <a:t>Tighe		</a:t>
            </a:r>
            <a:r>
              <a:rPr lang="en-IE" sz="2700" dirty="0" smtClean="0">
                <a:hlinkClick r:id="rId5"/>
              </a:rPr>
              <a:t>marie.tighe1@hse.ie</a:t>
            </a:r>
            <a:endParaRPr lang="en-IE" sz="2700" dirty="0"/>
          </a:p>
          <a:p>
            <a:pPr marL="457200" lvl="1" indent="0">
              <a:buNone/>
            </a:pPr>
            <a:endParaRPr lang="en-IE" sz="2700" dirty="0" smtClean="0"/>
          </a:p>
          <a:p>
            <a:endParaRPr lang="en-IE" dirty="0"/>
          </a:p>
        </p:txBody>
      </p:sp>
    </p:spTree>
    <p:extLst>
      <p:ext uri="{BB962C8B-B14F-4D97-AF65-F5344CB8AC3E}">
        <p14:creationId xmlns:p14="http://schemas.microsoft.com/office/powerpoint/2010/main" val="3127837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6079"/>
            <a:ext cx="8229600" cy="3456384"/>
          </a:xfrm>
        </p:spPr>
        <p:txBody>
          <a:bodyPr>
            <a:normAutofit/>
          </a:bodyPr>
          <a:lstStyle/>
          <a:p>
            <a:pPr marL="109728" indent="0" fontAlgn="auto">
              <a:lnSpc>
                <a:spcPct val="110000"/>
              </a:lnSpc>
              <a:spcAft>
                <a:spcPts val="0"/>
              </a:spcAft>
              <a:buNone/>
              <a:defRPr/>
            </a:pPr>
            <a:r>
              <a:rPr lang="en-GB" dirty="0" smtClean="0">
                <a:latin typeface="Arial" pitchFamily="34" charset="0"/>
                <a:cs typeface="Arial" pitchFamily="34" charset="0"/>
              </a:rPr>
              <a:t>“</a:t>
            </a:r>
            <a:r>
              <a:rPr lang="en-GB" dirty="0" smtClean="0">
                <a:cs typeface="Arial" pitchFamily="34" charset="0"/>
              </a:rPr>
              <a:t>Consent </a:t>
            </a:r>
            <a:r>
              <a:rPr lang="en-GB" dirty="0">
                <a:cs typeface="Arial" pitchFamily="34" charset="0"/>
              </a:rPr>
              <a:t>is the giving of permission or agreement for an intervention, receipt or use of a </a:t>
            </a:r>
            <a:r>
              <a:rPr lang="en-GB" dirty="0" smtClean="0">
                <a:cs typeface="Arial" pitchFamily="34" charset="0"/>
              </a:rPr>
              <a:t>health and social care service </a:t>
            </a:r>
            <a:r>
              <a:rPr lang="en-GB" dirty="0">
                <a:cs typeface="Arial" pitchFamily="34" charset="0"/>
              </a:rPr>
              <a:t>or participation in research following a process of communication about the proposed </a:t>
            </a:r>
            <a:r>
              <a:rPr lang="en-GB" dirty="0" smtClean="0">
                <a:cs typeface="Arial" pitchFamily="34" charset="0"/>
              </a:rPr>
              <a:t>intervention</a:t>
            </a:r>
            <a:r>
              <a:rPr lang="en-GB" dirty="0" smtClean="0">
                <a:cs typeface="Arial" pitchFamily="34" charset="0"/>
              </a:rPr>
              <a:t>” </a:t>
            </a:r>
            <a:r>
              <a:rPr lang="en-GB" sz="1600" dirty="0" smtClean="0">
                <a:cs typeface="Arial" pitchFamily="34" charset="0"/>
              </a:rPr>
              <a:t>(NCP 2019)</a:t>
            </a:r>
            <a:endParaRPr lang="en-GB" sz="1600" dirty="0">
              <a:latin typeface="Arial" pitchFamily="34" charset="0"/>
              <a:cs typeface="Arial" pitchFamily="34" charset="0"/>
            </a:endParaRPr>
          </a:p>
        </p:txBody>
      </p:sp>
      <p:sp>
        <p:nvSpPr>
          <p:cNvPr id="2" name="Title 1"/>
          <p:cNvSpPr>
            <a:spLocks noGrp="1"/>
          </p:cNvSpPr>
          <p:nvPr>
            <p:ph type="title"/>
          </p:nvPr>
        </p:nvSpPr>
        <p:spPr/>
        <p:txBody>
          <a:bodyPr/>
          <a:lstStyle/>
          <a:p>
            <a:pPr fontAlgn="auto">
              <a:spcAft>
                <a:spcPts val="0"/>
              </a:spcAft>
              <a:defRPr/>
            </a:pPr>
            <a:r>
              <a:rPr lang="en-GB" dirty="0" smtClean="0">
                <a:solidFill>
                  <a:schemeClr val="accent2"/>
                </a:solidFill>
                <a:latin typeface="Arial" pitchFamily="34" charset="0"/>
                <a:cs typeface="Arial" pitchFamily="34" charset="0"/>
              </a:rPr>
              <a:t>  </a:t>
            </a:r>
            <a:r>
              <a:rPr lang="en-GB" dirty="0" smtClean="0">
                <a:solidFill>
                  <a:schemeClr val="accent1">
                    <a:lumMod val="75000"/>
                  </a:schemeClr>
                </a:solidFill>
                <a:latin typeface="Arial" pitchFamily="34" charset="0"/>
                <a:cs typeface="Arial" pitchFamily="34" charset="0"/>
              </a:rPr>
              <a:t>What is consent?</a:t>
            </a:r>
            <a:endParaRPr lang="en-GB"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254780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chemeClr val="accent1">
                    <a:lumMod val="75000"/>
                  </a:schemeClr>
                </a:solidFill>
              </a:rPr>
              <a:t>Informed </a:t>
            </a:r>
            <a:r>
              <a:rPr lang="en-IE" b="1" dirty="0" smtClean="0">
                <a:solidFill>
                  <a:schemeClr val="accent1">
                    <a:lumMod val="75000"/>
                  </a:schemeClr>
                </a:solidFill>
              </a:rPr>
              <a:t>Consent/Valid and Genuine </a:t>
            </a:r>
            <a:endParaRPr lang="en-IE" b="1" dirty="0">
              <a:solidFill>
                <a:schemeClr val="accent1">
                  <a:lumMod val="75000"/>
                </a:schemeClr>
              </a:solidFill>
            </a:endParaRPr>
          </a:p>
        </p:txBody>
      </p:sp>
      <p:pic>
        <p:nvPicPr>
          <p:cNvPr id="41986" name="Picture 2" descr="Z:\My Documents\ADM Resources\informed-consent.jpg"/>
          <p:cNvPicPr>
            <a:picLocks noGrp="1" noChangeAspect="1" noChangeArrowheads="1"/>
          </p:cNvPicPr>
          <p:nvPr>
            <p:ph idx="1"/>
          </p:nvPr>
        </p:nvPicPr>
        <p:blipFill>
          <a:blip r:embed="rId2" cstate="print"/>
          <a:srcRect/>
          <a:stretch>
            <a:fillRect/>
          </a:stretch>
        </p:blipFill>
        <p:spPr bwMode="auto">
          <a:xfrm>
            <a:off x="2339752" y="1329612"/>
            <a:ext cx="5256584" cy="3348372"/>
          </a:xfrm>
          <a:prstGeom prst="rect">
            <a:avLst/>
          </a:prstGeom>
          <a:noFill/>
        </p:spPr>
      </p:pic>
    </p:spTree>
    <p:extLst>
      <p:ext uri="{BB962C8B-B14F-4D97-AF65-F5344CB8AC3E}">
        <p14:creationId xmlns:p14="http://schemas.microsoft.com/office/powerpoint/2010/main" val="2390750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59581"/>
          </a:xfrm>
        </p:spPr>
        <p:txBody>
          <a:bodyPr/>
          <a:lstStyle/>
          <a:p>
            <a:pPr algn="l"/>
            <a:r>
              <a:rPr lang="en-IE" dirty="0" smtClean="0"/>
              <a:t>	</a:t>
            </a:r>
            <a:r>
              <a:rPr lang="en-IE" dirty="0" smtClean="0">
                <a:solidFill>
                  <a:schemeClr val="accent1">
                    <a:lumMod val="75000"/>
                  </a:schemeClr>
                </a:solidFill>
              </a:rPr>
              <a:t>Informed/ </a:t>
            </a:r>
            <a:br>
              <a:rPr lang="en-IE" dirty="0" smtClean="0">
                <a:solidFill>
                  <a:schemeClr val="accent1">
                    <a:lumMod val="75000"/>
                  </a:schemeClr>
                </a:solidFill>
              </a:rPr>
            </a:br>
            <a:r>
              <a:rPr lang="en-IE" dirty="0" smtClean="0">
                <a:solidFill>
                  <a:schemeClr val="accent1">
                    <a:lumMod val="75000"/>
                  </a:schemeClr>
                </a:solidFill>
              </a:rPr>
              <a:t>	Valid and Genuine Consent</a:t>
            </a:r>
            <a:endParaRPr lang="en-IE" dirty="0">
              <a:solidFill>
                <a:schemeClr val="accent1">
                  <a:lumMod val="75000"/>
                </a:schemeClr>
              </a:solidFill>
            </a:endParaRPr>
          </a:p>
        </p:txBody>
      </p:sp>
      <p:sp>
        <p:nvSpPr>
          <p:cNvPr id="6" name="Text Placeholder 5"/>
          <p:cNvSpPr>
            <a:spLocks noGrp="1"/>
          </p:cNvSpPr>
          <p:nvPr>
            <p:ph type="body" idx="1"/>
          </p:nvPr>
        </p:nvSpPr>
        <p:spPr>
          <a:xfrm>
            <a:off x="539552" y="1059582"/>
            <a:ext cx="8291264" cy="648072"/>
          </a:xfrm>
        </p:spPr>
        <p:txBody>
          <a:bodyPr>
            <a:normAutofit fontScale="25000" lnSpcReduction="20000"/>
          </a:bodyPr>
          <a:lstStyle/>
          <a:p>
            <a:r>
              <a:rPr lang="en-IE" sz="8000" dirty="0" smtClean="0"/>
              <a:t>Depend </a:t>
            </a:r>
            <a:r>
              <a:rPr lang="en-IE" sz="8000" dirty="0"/>
              <a:t>on the urgency </a:t>
            </a:r>
            <a:r>
              <a:rPr lang="en-IE" sz="8000" dirty="0" smtClean="0"/>
              <a:t>and complexity</a:t>
            </a:r>
            <a:r>
              <a:rPr lang="en-IE" sz="8000" dirty="0"/>
              <a:t>, nature and level of risk associated with the intervention</a:t>
            </a:r>
          </a:p>
          <a:p>
            <a:endParaRPr lang="en-IE" dirty="0"/>
          </a:p>
        </p:txBody>
      </p:sp>
      <p:sp>
        <p:nvSpPr>
          <p:cNvPr id="3" name="Content Placeholder 2"/>
          <p:cNvSpPr>
            <a:spLocks noGrp="1"/>
          </p:cNvSpPr>
          <p:nvPr>
            <p:ph sz="half" idx="2"/>
          </p:nvPr>
        </p:nvSpPr>
        <p:spPr>
          <a:xfrm>
            <a:off x="457200" y="1707655"/>
            <a:ext cx="4040188" cy="2664296"/>
          </a:xfrm>
        </p:spPr>
        <p:txBody>
          <a:bodyPr>
            <a:normAutofit/>
          </a:bodyPr>
          <a:lstStyle/>
          <a:p>
            <a:r>
              <a:rPr lang="en-IE" sz="1800" dirty="0" smtClean="0"/>
              <a:t>Sufficient information</a:t>
            </a:r>
          </a:p>
          <a:p>
            <a:r>
              <a:rPr lang="en-IE" sz="1800" dirty="0" smtClean="0"/>
              <a:t>Diagnosis and prognosis including any uncertainties</a:t>
            </a:r>
          </a:p>
          <a:p>
            <a:r>
              <a:rPr lang="en-IE" sz="1800" dirty="0" smtClean="0"/>
              <a:t>Option for treating or managing the condition including the option not to treat</a:t>
            </a:r>
          </a:p>
          <a:p>
            <a:r>
              <a:rPr lang="en-IE" sz="1800" dirty="0" smtClean="0"/>
              <a:t>Purpose of any proposed intervention and what it will involve</a:t>
            </a:r>
          </a:p>
          <a:p>
            <a:endParaRPr lang="en-IE" sz="2000" dirty="0"/>
          </a:p>
        </p:txBody>
      </p:sp>
      <p:sp>
        <p:nvSpPr>
          <p:cNvPr id="8" name="Content Placeholder 7"/>
          <p:cNvSpPr>
            <a:spLocks noGrp="1"/>
          </p:cNvSpPr>
          <p:nvPr>
            <p:ph sz="quarter" idx="4"/>
          </p:nvPr>
        </p:nvSpPr>
        <p:spPr>
          <a:xfrm>
            <a:off x="4499992" y="1563638"/>
            <a:ext cx="4464496" cy="3024336"/>
          </a:xfrm>
        </p:spPr>
        <p:txBody>
          <a:bodyPr>
            <a:noAutofit/>
          </a:bodyPr>
          <a:lstStyle/>
          <a:p>
            <a:r>
              <a:rPr lang="en-IE" sz="1800" dirty="0" smtClean="0"/>
              <a:t>Potential benefits, risks, and the likelihood of success of a proposed intervention as well as that of any available alternative</a:t>
            </a:r>
          </a:p>
          <a:p>
            <a:r>
              <a:rPr lang="en-IE" sz="1800" dirty="0" smtClean="0"/>
              <a:t>Whether proposed investigation or treatment is experimental or part of a research project</a:t>
            </a:r>
          </a:p>
          <a:p>
            <a:r>
              <a:rPr lang="en-IE" sz="1800" dirty="0" smtClean="0"/>
              <a:t>If relevant, that costs will have to be paid and how and where information about these costs may be obtained</a:t>
            </a:r>
            <a:endParaRPr lang="en-IE" sz="1800" dirty="0"/>
          </a:p>
        </p:txBody>
      </p:sp>
      <p:pic>
        <p:nvPicPr>
          <p:cNvPr id="1026" name="Picture 2" descr="C:\Users\marietighe1\AppData\Local\Microsoft\Windows\Temporary Internet Files\Content.Outlook\V1ESNBJ6\240_F_140411269_Q7g0XdOr3oG7KeIzbjUIIStjf9eR6B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87474"/>
            <a:ext cx="2060848" cy="97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287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897732"/>
            <a:ext cx="8362950" cy="3474218"/>
          </a:xfrm>
        </p:spPr>
        <p:txBody>
          <a:bodyPr>
            <a:normAutofit fontScale="55000" lnSpcReduction="20000"/>
          </a:bodyPr>
          <a:lstStyle/>
          <a:p>
            <a:pPr marL="566928" indent="-457200">
              <a:lnSpc>
                <a:spcPct val="120000"/>
              </a:lnSpc>
              <a:defRPr/>
            </a:pPr>
            <a:r>
              <a:rPr lang="en-IE" dirty="0">
                <a:cs typeface="Arial" pitchFamily="34" charset="0"/>
              </a:rPr>
              <a:t>Information to be provided will depend on the urgency, complexity, nature and level of risk involved.</a:t>
            </a:r>
          </a:p>
          <a:p>
            <a:pPr marL="566928" indent="-457200" fontAlgn="auto">
              <a:lnSpc>
                <a:spcPct val="120000"/>
              </a:lnSpc>
              <a:spcAft>
                <a:spcPts val="0"/>
              </a:spcAft>
              <a:defRPr/>
            </a:pPr>
            <a:r>
              <a:rPr lang="en-IE" dirty="0" smtClean="0">
                <a:cs typeface="Arial" pitchFamily="34" charset="0"/>
              </a:rPr>
              <a:t>Legal </a:t>
            </a:r>
            <a:r>
              <a:rPr lang="en-IE" dirty="0">
                <a:cs typeface="Arial" pitchFamily="34" charset="0"/>
              </a:rPr>
              <a:t>obligation to warn of risks that might affect the judgement of a reasonable </a:t>
            </a:r>
            <a:r>
              <a:rPr lang="en-IE" dirty="0" smtClean="0">
                <a:cs typeface="Arial" pitchFamily="34" charset="0"/>
              </a:rPr>
              <a:t>person</a:t>
            </a:r>
          </a:p>
          <a:p>
            <a:pPr marL="566928" indent="-457200" fontAlgn="auto">
              <a:lnSpc>
                <a:spcPct val="120000"/>
              </a:lnSpc>
              <a:spcAft>
                <a:spcPts val="0"/>
              </a:spcAft>
              <a:defRPr/>
            </a:pPr>
            <a:r>
              <a:rPr lang="en-IE" dirty="0" smtClean="0">
                <a:cs typeface="Arial" pitchFamily="34" charset="0"/>
              </a:rPr>
              <a:t>Giving </a:t>
            </a:r>
            <a:r>
              <a:rPr lang="en-IE" dirty="0">
                <a:cs typeface="Arial" pitchFamily="34" charset="0"/>
              </a:rPr>
              <a:t>detailed warning protects </a:t>
            </a:r>
            <a:r>
              <a:rPr lang="en-IE" dirty="0" smtClean="0">
                <a:cs typeface="Arial" pitchFamily="34" charset="0"/>
              </a:rPr>
              <a:t>healthcare professionals from subsequent litigation</a:t>
            </a:r>
            <a:endParaRPr lang="en-IE" dirty="0">
              <a:cs typeface="Arial" pitchFamily="34" charset="0"/>
            </a:endParaRPr>
          </a:p>
          <a:p>
            <a:pPr marL="566928" indent="-457200" fontAlgn="auto">
              <a:lnSpc>
                <a:spcPct val="120000"/>
              </a:lnSpc>
              <a:spcAft>
                <a:spcPts val="0"/>
              </a:spcAft>
              <a:defRPr/>
            </a:pPr>
            <a:r>
              <a:rPr lang="en-IE" dirty="0" smtClean="0">
                <a:cs typeface="Arial" pitchFamily="34" charset="0"/>
              </a:rPr>
              <a:t>Responsibility </a:t>
            </a:r>
            <a:r>
              <a:rPr lang="en-IE" dirty="0">
                <a:cs typeface="Arial" pitchFamily="34" charset="0"/>
              </a:rPr>
              <a:t>of the </a:t>
            </a:r>
            <a:r>
              <a:rPr lang="en-IE" dirty="0" smtClean="0">
                <a:cs typeface="Arial" pitchFamily="34" charset="0"/>
              </a:rPr>
              <a:t>person </a:t>
            </a:r>
            <a:r>
              <a:rPr lang="en-IE" dirty="0">
                <a:cs typeface="Arial" pitchFamily="34" charset="0"/>
              </a:rPr>
              <a:t>providing </a:t>
            </a:r>
            <a:r>
              <a:rPr lang="en-IE" dirty="0" smtClean="0">
                <a:cs typeface="Arial" pitchFamily="34" charset="0"/>
              </a:rPr>
              <a:t>Rx </a:t>
            </a:r>
            <a:r>
              <a:rPr lang="en-IE" dirty="0">
                <a:cs typeface="Arial" pitchFamily="34" charset="0"/>
              </a:rPr>
              <a:t>to discuss it with the </a:t>
            </a:r>
            <a:r>
              <a:rPr lang="en-IE" dirty="0" smtClean="0">
                <a:cs typeface="Arial" pitchFamily="34" charset="0"/>
              </a:rPr>
              <a:t>person</a:t>
            </a:r>
            <a:endParaRPr lang="en-IE" dirty="0">
              <a:cs typeface="Arial" pitchFamily="34" charset="0"/>
            </a:endParaRPr>
          </a:p>
          <a:p>
            <a:pPr marL="566928" indent="-457200" fontAlgn="auto">
              <a:lnSpc>
                <a:spcPct val="120000"/>
              </a:lnSpc>
              <a:spcAft>
                <a:spcPts val="0"/>
              </a:spcAft>
              <a:defRPr/>
            </a:pPr>
            <a:r>
              <a:rPr lang="en-IE" dirty="0">
                <a:cs typeface="Arial" pitchFamily="34" charset="0"/>
              </a:rPr>
              <a:t>Delegation is acceptable only where the person seeking consent is suitably trained, has sufficient knowledge of the procedure and understands the risks involved</a:t>
            </a:r>
          </a:p>
          <a:p>
            <a:pPr marL="566928" indent="-457200" fontAlgn="auto">
              <a:lnSpc>
                <a:spcPct val="120000"/>
              </a:lnSpc>
              <a:spcAft>
                <a:spcPts val="0"/>
              </a:spcAft>
              <a:defRPr/>
            </a:pPr>
            <a:r>
              <a:rPr lang="en-IE" dirty="0">
                <a:cs typeface="Arial" pitchFamily="34" charset="0"/>
              </a:rPr>
              <a:t>Timing is important </a:t>
            </a:r>
            <a:r>
              <a:rPr lang="en-IE" dirty="0" smtClean="0">
                <a:cs typeface="Arial" pitchFamily="34" charset="0"/>
              </a:rPr>
              <a:t>–</a:t>
            </a:r>
            <a:r>
              <a:rPr lang="en-IE" i="1" dirty="0" smtClean="0">
                <a:solidFill>
                  <a:srgbClr val="FF0000"/>
                </a:solidFill>
                <a:cs typeface="Arial" pitchFamily="34" charset="0"/>
              </a:rPr>
              <a:t>Fitzpatrick </a:t>
            </a:r>
            <a:r>
              <a:rPr lang="en-IE" i="1" dirty="0">
                <a:solidFill>
                  <a:srgbClr val="FF0000"/>
                </a:solidFill>
                <a:cs typeface="Arial" pitchFamily="34" charset="0"/>
              </a:rPr>
              <a:t>v White </a:t>
            </a:r>
            <a:r>
              <a:rPr lang="en-IE" i="1" dirty="0" smtClean="0">
                <a:cs typeface="Arial" pitchFamily="34" charset="0"/>
              </a:rPr>
              <a:t>(2007)</a:t>
            </a:r>
            <a:endParaRPr lang="en-IE" dirty="0">
              <a:cs typeface="Arial" pitchFamily="34" charset="0"/>
            </a:endParaRPr>
          </a:p>
          <a:p>
            <a:pPr marL="365760" indent="-256032" algn="just" fontAlgn="auto">
              <a:lnSpc>
                <a:spcPct val="150000"/>
              </a:lnSpc>
              <a:spcAft>
                <a:spcPts val="0"/>
              </a:spcAft>
              <a:buFont typeface="Wingdings 3"/>
              <a:buChar char=""/>
              <a:defRPr/>
            </a:pPr>
            <a:endParaRPr lang="en-IE" dirty="0">
              <a:latin typeface="Arial" pitchFamily="34" charset="0"/>
              <a:cs typeface="Arial" pitchFamily="34" charset="0"/>
            </a:endParaRPr>
          </a:p>
          <a:p>
            <a:pPr marL="365760" indent="-256032" fontAlgn="auto">
              <a:spcAft>
                <a:spcPts val="0"/>
              </a:spcAft>
              <a:buFont typeface="Wingdings 3"/>
              <a:buChar char=""/>
              <a:defRPr/>
            </a:pPr>
            <a:endParaRPr lang="en-GB" dirty="0">
              <a:latin typeface="Arial" pitchFamily="34" charset="0"/>
              <a:cs typeface="Arial" pitchFamily="34" charset="0"/>
            </a:endParaRPr>
          </a:p>
        </p:txBody>
      </p:sp>
      <p:sp>
        <p:nvSpPr>
          <p:cNvPr id="2" name="Title 1"/>
          <p:cNvSpPr>
            <a:spLocks noGrp="1"/>
          </p:cNvSpPr>
          <p:nvPr>
            <p:ph type="title"/>
          </p:nvPr>
        </p:nvSpPr>
        <p:spPr>
          <a:xfrm>
            <a:off x="457200" y="205978"/>
            <a:ext cx="8229600" cy="583574"/>
          </a:xfrm>
        </p:spPr>
        <p:txBody>
          <a:bodyPr/>
          <a:lstStyle/>
          <a:p>
            <a:pPr fontAlgn="auto">
              <a:spcAft>
                <a:spcPts val="0"/>
              </a:spcAft>
              <a:defRPr/>
            </a:pPr>
            <a:r>
              <a:rPr lang="en-GB" sz="3200" dirty="0" smtClean="0">
                <a:solidFill>
                  <a:schemeClr val="accent1">
                    <a:lumMod val="75000"/>
                  </a:schemeClr>
                </a:solidFill>
                <a:cs typeface="Arial" pitchFamily="34" charset="0"/>
              </a:rPr>
              <a:t>Disclosure – who, what, where and why?</a:t>
            </a:r>
            <a:endParaRPr lang="en-GB" sz="3200" dirty="0">
              <a:solidFill>
                <a:schemeClr val="accent1">
                  <a:lumMod val="75000"/>
                </a:schemeClr>
              </a:solidFill>
              <a:cs typeface="Arial" pitchFamily="34" charset="0"/>
            </a:endParaRPr>
          </a:p>
        </p:txBody>
      </p:sp>
    </p:spTree>
    <p:extLst>
      <p:ext uri="{BB962C8B-B14F-4D97-AF65-F5344CB8AC3E}">
        <p14:creationId xmlns:p14="http://schemas.microsoft.com/office/powerpoint/2010/main" val="3026948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9542"/>
            <a:ext cx="8291512" cy="3744416"/>
          </a:xfrm>
        </p:spPr>
        <p:txBody>
          <a:bodyPr>
            <a:normAutofit/>
          </a:bodyPr>
          <a:lstStyle/>
          <a:p>
            <a:pPr marL="518922" indent="-457200" fontAlgn="auto">
              <a:lnSpc>
                <a:spcPct val="120000"/>
              </a:lnSpc>
              <a:spcAft>
                <a:spcPts val="0"/>
              </a:spcAft>
              <a:defRPr/>
            </a:pPr>
            <a:r>
              <a:rPr lang="en-IE" dirty="0" smtClean="0">
                <a:cs typeface="Arial" pitchFamily="34" charset="0"/>
              </a:rPr>
              <a:t>Presumption of capacity </a:t>
            </a:r>
          </a:p>
          <a:p>
            <a:pPr marL="518922" indent="-457200">
              <a:lnSpc>
                <a:spcPct val="120000"/>
              </a:lnSpc>
              <a:defRPr/>
            </a:pPr>
            <a:r>
              <a:rPr lang="en-IE" dirty="0" smtClean="0">
                <a:cs typeface="Arial" pitchFamily="34" charset="0"/>
              </a:rPr>
              <a:t>Only question if after all appropriate help and support, the person is unable to understand/retain/weigh up/communicate </a:t>
            </a:r>
          </a:p>
          <a:p>
            <a:pPr marL="518922" indent="-457200">
              <a:lnSpc>
                <a:spcPct val="120000"/>
              </a:lnSpc>
              <a:defRPr/>
            </a:pPr>
            <a:r>
              <a:rPr lang="en-IE" dirty="0">
                <a:cs typeface="Arial" pitchFamily="34" charset="0"/>
              </a:rPr>
              <a:t>F</a:t>
            </a:r>
            <a:r>
              <a:rPr lang="en-IE" dirty="0" smtClean="0">
                <a:cs typeface="Arial" pitchFamily="34" charset="0"/>
              </a:rPr>
              <a:t>unctional approach</a:t>
            </a:r>
            <a:r>
              <a:rPr lang="en-IE" dirty="0" smtClean="0">
                <a:latin typeface="Arial" pitchFamily="34" charset="0"/>
                <a:cs typeface="Arial" pitchFamily="34" charset="0"/>
              </a:rPr>
              <a:t>.</a:t>
            </a:r>
          </a:p>
          <a:p>
            <a:pPr marL="0" indent="0" fontAlgn="auto">
              <a:lnSpc>
                <a:spcPct val="150000"/>
              </a:lnSpc>
              <a:spcAft>
                <a:spcPts val="0"/>
              </a:spcAft>
              <a:buFont typeface="Wingdings 3"/>
              <a:buNone/>
              <a:defRPr/>
            </a:pPr>
            <a:endParaRPr lang="en-IE" u="sng" dirty="0">
              <a:latin typeface="Arial" pitchFamily="34" charset="0"/>
              <a:cs typeface="Arial" pitchFamily="34" charset="0"/>
            </a:endParaRPr>
          </a:p>
          <a:p>
            <a:pPr marL="365760" indent="-256032" fontAlgn="auto">
              <a:spcAft>
                <a:spcPts val="0"/>
              </a:spcAft>
              <a:buFont typeface="Wingdings 3"/>
              <a:buChar char=""/>
              <a:defRPr/>
            </a:pPr>
            <a:endParaRPr lang="en-GB" dirty="0"/>
          </a:p>
        </p:txBody>
      </p:sp>
      <p:sp>
        <p:nvSpPr>
          <p:cNvPr id="2" name="Title 1"/>
          <p:cNvSpPr>
            <a:spLocks noGrp="1"/>
          </p:cNvSpPr>
          <p:nvPr>
            <p:ph type="title"/>
          </p:nvPr>
        </p:nvSpPr>
        <p:spPr>
          <a:xfrm>
            <a:off x="457200" y="205978"/>
            <a:ext cx="8229600" cy="583574"/>
          </a:xfrm>
        </p:spPr>
        <p:txBody>
          <a:bodyPr/>
          <a:lstStyle/>
          <a:p>
            <a:pPr fontAlgn="auto">
              <a:spcAft>
                <a:spcPts val="0"/>
              </a:spcAft>
              <a:defRPr/>
            </a:pPr>
            <a:r>
              <a:rPr lang="en-GB" dirty="0" smtClean="0">
                <a:solidFill>
                  <a:schemeClr val="accent2"/>
                </a:solidFill>
                <a:latin typeface="+mn-lt"/>
                <a:cs typeface="Arial" pitchFamily="34" charset="0"/>
              </a:rPr>
              <a:t>   Capacity to consent</a:t>
            </a:r>
            <a:endParaRPr lang="en-GB" dirty="0">
              <a:solidFill>
                <a:schemeClr val="accent2"/>
              </a:solidFill>
              <a:latin typeface="+mn-lt"/>
              <a:cs typeface="Arial" pitchFamily="34" charset="0"/>
            </a:endParaRPr>
          </a:p>
        </p:txBody>
      </p:sp>
    </p:spTree>
    <p:extLst>
      <p:ext uri="{BB962C8B-B14F-4D97-AF65-F5344CB8AC3E}">
        <p14:creationId xmlns:p14="http://schemas.microsoft.com/office/powerpoint/2010/main" val="592968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National QI Team Powerpoint Template (footer with logos)">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National QI Team Powerpoint Template (footer with logos)</Template>
  <TotalTime>2128</TotalTime>
  <Words>1550</Words>
  <Application>Microsoft Office PowerPoint</Application>
  <PresentationFormat>On-screen Show (16:9)</PresentationFormat>
  <Paragraphs>208</Paragraphs>
  <Slides>40</Slides>
  <Notes>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National QI Team Powerpoint Template (footer with logos)</vt:lpstr>
      <vt:lpstr> Consent  </vt:lpstr>
      <vt:lpstr>Overview</vt:lpstr>
      <vt:lpstr> Background</vt:lpstr>
      <vt:lpstr>IHREC</vt:lpstr>
      <vt:lpstr>  What is consent?</vt:lpstr>
      <vt:lpstr>Informed Consent/Valid and Genuine </vt:lpstr>
      <vt:lpstr> Informed/   Valid and Genuine Consent</vt:lpstr>
      <vt:lpstr>Disclosure – who, what, where and why?</vt:lpstr>
      <vt:lpstr>   Capacity to consent</vt:lpstr>
      <vt:lpstr>Functional assessment of capacity</vt:lpstr>
      <vt:lpstr>Accessible information</vt:lpstr>
      <vt:lpstr>  Good communication is key!</vt:lpstr>
      <vt:lpstr>Is consent always necessary? </vt:lpstr>
      <vt:lpstr>  Documentation of consent</vt:lpstr>
      <vt:lpstr>   Consent forms  </vt:lpstr>
      <vt:lpstr>Next of Kin and Legal Authority </vt:lpstr>
      <vt:lpstr>Next of Kin</vt:lpstr>
      <vt:lpstr>Next of Kin</vt:lpstr>
      <vt:lpstr>PowerPoint Presentation</vt:lpstr>
      <vt:lpstr>Current evidence of this in practice:</vt:lpstr>
      <vt:lpstr>Health Records and Personal Data</vt:lpstr>
      <vt:lpstr>Next of Kin- Forms</vt:lpstr>
      <vt:lpstr>Consequences</vt:lpstr>
      <vt:lpstr>DNAR Orders</vt:lpstr>
      <vt:lpstr>DNAR Orders</vt:lpstr>
      <vt:lpstr>CPR</vt:lpstr>
      <vt:lpstr>Adverse effects of CPR</vt:lpstr>
      <vt:lpstr>Adverse effects of CPR</vt:lpstr>
      <vt:lpstr>DNAR Orders</vt:lpstr>
      <vt:lpstr>DNAR Orders</vt:lpstr>
      <vt:lpstr>Next of Kin- DNAR Orders</vt:lpstr>
      <vt:lpstr>DNAR Orders</vt:lpstr>
      <vt:lpstr>Advance Healthcare Directives</vt:lpstr>
      <vt:lpstr>PowerPoint Presentation</vt:lpstr>
      <vt:lpstr> Refusal of treatment </vt:lpstr>
      <vt:lpstr> Request for treatment </vt:lpstr>
      <vt:lpstr>Designated Healthcare Representative</vt:lpstr>
      <vt:lpstr>Are we ready for Advance Healthcare Directives</vt:lpstr>
      <vt:lpstr>Update </vt:lpstr>
      <vt:lpstr>  National ADM and Consent Office  </vt:lpstr>
    </vt:vector>
  </TitlesOfParts>
  <Company>HSE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Tighe</dc:creator>
  <cp:lastModifiedBy>M Tighe</cp:lastModifiedBy>
  <cp:revision>53</cp:revision>
  <dcterms:created xsi:type="dcterms:W3CDTF">2019-04-10T10:07:08Z</dcterms:created>
  <dcterms:modified xsi:type="dcterms:W3CDTF">2019-09-30T12:07:17Z</dcterms:modified>
</cp:coreProperties>
</file>