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0"/>
  </p:notesMasterIdLst>
  <p:handoutMasterIdLst>
    <p:handoutMasterId r:id="rId61"/>
  </p:handoutMasterIdLst>
  <p:sldIdLst>
    <p:sldId id="256" r:id="rId5"/>
    <p:sldId id="381" r:id="rId6"/>
    <p:sldId id="382" r:id="rId7"/>
    <p:sldId id="448" r:id="rId8"/>
    <p:sldId id="374" r:id="rId9"/>
    <p:sldId id="368" r:id="rId10"/>
    <p:sldId id="369" r:id="rId11"/>
    <p:sldId id="372" r:id="rId12"/>
    <p:sldId id="373" r:id="rId13"/>
    <p:sldId id="375" r:id="rId14"/>
    <p:sldId id="383" r:id="rId15"/>
    <p:sldId id="376" r:id="rId16"/>
    <p:sldId id="377" r:id="rId17"/>
    <p:sldId id="289" r:id="rId18"/>
    <p:sldId id="379" r:id="rId19"/>
    <p:sldId id="380" r:id="rId20"/>
    <p:sldId id="459" r:id="rId21"/>
    <p:sldId id="449" r:id="rId22"/>
    <p:sldId id="450" r:id="rId23"/>
    <p:sldId id="451" r:id="rId24"/>
    <p:sldId id="452" r:id="rId25"/>
    <p:sldId id="387" r:id="rId26"/>
    <p:sldId id="390" r:id="rId27"/>
    <p:sldId id="391" r:id="rId28"/>
    <p:sldId id="392" r:id="rId29"/>
    <p:sldId id="393" r:id="rId30"/>
    <p:sldId id="394" r:id="rId31"/>
    <p:sldId id="396" r:id="rId32"/>
    <p:sldId id="395" r:id="rId33"/>
    <p:sldId id="445" r:id="rId34"/>
    <p:sldId id="397" r:id="rId35"/>
    <p:sldId id="398" r:id="rId36"/>
    <p:sldId id="400" r:id="rId37"/>
    <p:sldId id="399" r:id="rId38"/>
    <p:sldId id="401" r:id="rId39"/>
    <p:sldId id="402" r:id="rId40"/>
    <p:sldId id="403" r:id="rId41"/>
    <p:sldId id="404" r:id="rId42"/>
    <p:sldId id="405" r:id="rId43"/>
    <p:sldId id="454" r:id="rId44"/>
    <p:sldId id="455" r:id="rId45"/>
    <p:sldId id="456" r:id="rId46"/>
    <p:sldId id="457" r:id="rId47"/>
    <p:sldId id="458" r:id="rId48"/>
    <p:sldId id="410" r:id="rId49"/>
    <p:sldId id="461" r:id="rId50"/>
    <p:sldId id="463" r:id="rId51"/>
    <p:sldId id="462" r:id="rId52"/>
    <p:sldId id="446" r:id="rId53"/>
    <p:sldId id="460" r:id="rId54"/>
    <p:sldId id="437" r:id="rId55"/>
    <p:sldId id="439" r:id="rId56"/>
    <p:sldId id="440" r:id="rId57"/>
    <p:sldId id="441" r:id="rId58"/>
    <p:sldId id="263" r:id="rId59"/>
  </p:sldIdLst>
  <p:sldSz cx="9144000" cy="5143500" type="screen16x9"/>
  <p:notesSz cx="6797675" cy="9928225"/>
  <p:defaultTex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43">
          <p15:clr>
            <a:srgbClr val="A4A3A4"/>
          </p15:clr>
        </p15:guide>
        <p15:guide id="2" pos="1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699887"/>
    <a:srgbClr val="00594D"/>
    <a:srgbClr val="9D1635"/>
    <a:srgbClr val="6DABE4"/>
    <a:srgbClr val="003CA6"/>
    <a:srgbClr val="F7A800"/>
    <a:srgbClr val="414141"/>
    <a:srgbClr val="8081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4" autoAdjust="0"/>
  </p:normalViewPr>
  <p:slideViewPr>
    <p:cSldViewPr snapToGrid="0" snapToObjects="1">
      <p:cViewPr>
        <p:scale>
          <a:sx n="100" d="100"/>
          <a:sy n="100" d="100"/>
        </p:scale>
        <p:origin x="-1944" y="-642"/>
      </p:cViewPr>
      <p:guideLst>
        <p:guide orient="horz" pos="2943"/>
        <p:guide pos="148"/>
      </p:guideLst>
    </p:cSldViewPr>
  </p:slideViewPr>
  <p:outlineViewPr>
    <p:cViewPr>
      <p:scale>
        <a:sx n="33" d="100"/>
        <a:sy n="33" d="100"/>
      </p:scale>
      <p:origin x="0" y="1728"/>
    </p:cViewPr>
  </p:outlineViewPr>
  <p:notesTextViewPr>
    <p:cViewPr>
      <p:scale>
        <a:sx n="100" d="100"/>
        <a:sy n="100" d="100"/>
      </p:scale>
      <p:origin x="0" y="0"/>
    </p:cViewPr>
  </p:notesTextViewPr>
  <p:sorterViewPr>
    <p:cViewPr>
      <p:scale>
        <a:sx n="149" d="100"/>
        <a:sy n="149" d="100"/>
      </p:scale>
      <p:origin x="0" y="30948"/>
    </p:cViewPr>
  </p:sorterViewPr>
  <p:notesViewPr>
    <p:cSldViewPr snapToGrid="0" snapToObjects="1">
      <p:cViewPr>
        <p:scale>
          <a:sx n="100" d="100"/>
          <a:sy n="100" d="100"/>
        </p:scale>
        <p:origin x="-1908" y="237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882033D6-9D5B-48BC-8860-FB8B85C42ABC}" type="datetimeFigureOut">
              <a:rPr lang="en-IE" smtClean="0"/>
              <a:t>27/09/2019</a:t>
            </a:fld>
            <a:endParaRPr lang="en-IE"/>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C3F1FCCC-31C7-4E49-BD6A-636C417B1B82}" type="slidenum">
              <a:rPr lang="en-IE" smtClean="0"/>
              <a:t>‹#›</a:t>
            </a:fld>
            <a:endParaRPr lang="en-IE"/>
          </a:p>
        </p:txBody>
      </p:sp>
    </p:spTree>
    <p:extLst>
      <p:ext uri="{BB962C8B-B14F-4D97-AF65-F5344CB8AC3E}">
        <p14:creationId xmlns:p14="http://schemas.microsoft.com/office/powerpoint/2010/main" val="3477276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925B4B06-F6C8-6142-9D8C-EB03ACA4620E}" type="datetimeFigureOut">
              <a:rPr lang="en-US" smtClean="0"/>
              <a:t>9/27/2019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50027C63-A927-B647-8AFD-696B33AF9FDF}" type="slidenum">
              <a:rPr lang="en-US" smtClean="0"/>
              <a:t>‹#›</a:t>
            </a:fld>
            <a:endParaRPr lang="en-US"/>
          </a:p>
        </p:txBody>
      </p:sp>
    </p:spTree>
    <p:extLst>
      <p:ext uri="{BB962C8B-B14F-4D97-AF65-F5344CB8AC3E}">
        <p14:creationId xmlns:p14="http://schemas.microsoft.com/office/powerpoint/2010/main" val="2064193051"/>
      </p:ext>
    </p:extLst>
  </p:cSld>
  <p:clrMap bg1="lt1" tx1="dk1" bg2="lt2" tx2="dk2" accent1="accent1" accent2="accent2" accent3="accent3" accent4="accent4" accent5="accent5" accent6="accent6" hlink="hlink" folHlink="folHlink"/>
  <p:hf hdr="0" ftr="0" dt="0"/>
  <p:notesStyle>
    <a:lvl1pPr marL="0" algn="l" defTabSz="457101" rtl="0" eaLnBrk="1" latinLnBrk="0" hangingPunct="1">
      <a:defRPr sz="1200" kern="1200">
        <a:solidFill>
          <a:schemeClr val="tx1"/>
        </a:solidFill>
        <a:latin typeface="+mn-lt"/>
        <a:ea typeface="+mn-ea"/>
        <a:cs typeface="+mn-cs"/>
      </a:defRPr>
    </a:lvl1pPr>
    <a:lvl2pPr marL="457101" algn="l" defTabSz="457101" rtl="0" eaLnBrk="1" latinLnBrk="0" hangingPunct="1">
      <a:defRPr sz="1200" kern="1200">
        <a:solidFill>
          <a:schemeClr val="tx1"/>
        </a:solidFill>
        <a:latin typeface="+mn-lt"/>
        <a:ea typeface="+mn-ea"/>
        <a:cs typeface="+mn-cs"/>
      </a:defRPr>
    </a:lvl2pPr>
    <a:lvl3pPr marL="914202" algn="l" defTabSz="457101" rtl="0" eaLnBrk="1" latinLnBrk="0" hangingPunct="1">
      <a:defRPr sz="1200" kern="1200">
        <a:solidFill>
          <a:schemeClr val="tx1"/>
        </a:solidFill>
        <a:latin typeface="+mn-lt"/>
        <a:ea typeface="+mn-ea"/>
        <a:cs typeface="+mn-cs"/>
      </a:defRPr>
    </a:lvl3pPr>
    <a:lvl4pPr marL="1371303" algn="l" defTabSz="457101" rtl="0" eaLnBrk="1" latinLnBrk="0" hangingPunct="1">
      <a:defRPr sz="1200" kern="1200">
        <a:solidFill>
          <a:schemeClr val="tx1"/>
        </a:solidFill>
        <a:latin typeface="+mn-lt"/>
        <a:ea typeface="+mn-ea"/>
        <a:cs typeface="+mn-cs"/>
      </a:defRPr>
    </a:lvl4pPr>
    <a:lvl5pPr marL="1828404" algn="l" defTabSz="457101" rtl="0" eaLnBrk="1" latinLnBrk="0" hangingPunct="1">
      <a:defRPr sz="1200" kern="1200">
        <a:solidFill>
          <a:schemeClr val="tx1"/>
        </a:solidFill>
        <a:latin typeface="+mn-lt"/>
        <a:ea typeface="+mn-ea"/>
        <a:cs typeface="+mn-cs"/>
      </a:defRPr>
    </a:lvl5pPr>
    <a:lvl6pPr marL="2285505" algn="l" defTabSz="457101" rtl="0" eaLnBrk="1" latinLnBrk="0" hangingPunct="1">
      <a:defRPr sz="1200" kern="1200">
        <a:solidFill>
          <a:schemeClr val="tx1"/>
        </a:solidFill>
        <a:latin typeface="+mn-lt"/>
        <a:ea typeface="+mn-ea"/>
        <a:cs typeface="+mn-cs"/>
      </a:defRPr>
    </a:lvl6pPr>
    <a:lvl7pPr marL="2742606" algn="l" defTabSz="457101" rtl="0" eaLnBrk="1" latinLnBrk="0" hangingPunct="1">
      <a:defRPr sz="1200" kern="1200">
        <a:solidFill>
          <a:schemeClr val="tx1"/>
        </a:solidFill>
        <a:latin typeface="+mn-lt"/>
        <a:ea typeface="+mn-ea"/>
        <a:cs typeface="+mn-cs"/>
      </a:defRPr>
    </a:lvl7pPr>
    <a:lvl8pPr marL="3199707" algn="l" defTabSz="457101" rtl="0" eaLnBrk="1" latinLnBrk="0" hangingPunct="1">
      <a:defRPr sz="1200" kern="1200">
        <a:solidFill>
          <a:schemeClr val="tx1"/>
        </a:solidFill>
        <a:latin typeface="+mn-lt"/>
        <a:ea typeface="+mn-ea"/>
        <a:cs typeface="+mn-cs"/>
      </a:defRPr>
    </a:lvl8pPr>
    <a:lvl9pPr marL="3656808" algn="l" defTabSz="4571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27C63-A927-B647-8AFD-696B33AF9FDF}" type="slidenum">
              <a:rPr lang="en-US" smtClean="0"/>
              <a:t>1</a:t>
            </a:fld>
            <a:endParaRPr lang="en-US"/>
          </a:p>
        </p:txBody>
      </p:sp>
    </p:spTree>
    <p:extLst>
      <p:ext uri="{BB962C8B-B14F-4D97-AF65-F5344CB8AC3E}">
        <p14:creationId xmlns:p14="http://schemas.microsoft.com/office/powerpoint/2010/main" val="202253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ltLang="en-US" dirty="0">
                <a:ea typeface="ＭＳ Ｐゴシック" pitchFamily="34" charset="-128"/>
              </a:rPr>
              <a:t>When we engage in open disclosure we are embracing many other HSE initiatives and values  as outlined above</a:t>
            </a:r>
          </a:p>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t>14</a:t>
            </a:fld>
            <a:endParaRPr lang="en-US"/>
          </a:p>
        </p:txBody>
      </p:sp>
    </p:spTree>
    <p:extLst>
      <p:ext uri="{BB962C8B-B14F-4D97-AF65-F5344CB8AC3E}">
        <p14:creationId xmlns:p14="http://schemas.microsoft.com/office/powerpoint/2010/main" val="235203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t>19</a:t>
            </a:fld>
            <a:endParaRPr lang="en-US"/>
          </a:p>
        </p:txBody>
      </p:sp>
    </p:spTree>
    <p:extLst>
      <p:ext uri="{BB962C8B-B14F-4D97-AF65-F5344CB8AC3E}">
        <p14:creationId xmlns:p14="http://schemas.microsoft.com/office/powerpoint/2010/main" val="225451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t>24</a:t>
            </a:fld>
            <a:endParaRPr lang="en-US"/>
          </a:p>
        </p:txBody>
      </p:sp>
    </p:spTree>
    <p:extLst>
      <p:ext uri="{BB962C8B-B14F-4D97-AF65-F5344CB8AC3E}">
        <p14:creationId xmlns:p14="http://schemas.microsoft.com/office/powerpoint/2010/main" val="3976548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p:nvPr userDrawn="1"/>
        </p:nvPicPr>
        <p:blipFill rotWithShape="1">
          <a:blip r:embed="rId2">
            <a:extLst>
              <a:ext uri="{28A0092B-C50C-407E-A947-70E740481C1C}">
                <a14:useLocalDpi xmlns:a14="http://schemas.microsoft.com/office/drawing/2010/main" val="0"/>
              </a:ext>
            </a:extLst>
          </a:blip>
          <a:srcRect t="28704" b="15043"/>
          <a:stretch/>
        </p:blipFill>
        <p:spPr bwMode="auto">
          <a:xfrm>
            <a:off x="-38100" y="-22997"/>
            <a:ext cx="9200889" cy="5175500"/>
          </a:xfrm>
          <a:prstGeom prst="rect">
            <a:avLst/>
          </a:prstGeom>
          <a:noFill/>
          <a:ln>
            <a:noFill/>
          </a:ln>
          <a:extLst>
            <a:ext uri="{53640926-AAD7-44D8-BBD7-CCE9431645EC}">
              <a14:shadowObscured xmlns:a14="http://schemas.microsoft.com/office/drawing/2010/main"/>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951" y="4315707"/>
            <a:ext cx="2207625" cy="5265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53516" y="3057344"/>
            <a:ext cx="4685528" cy="2121713"/>
          </a:xfrm>
          <a:prstGeom prst="rect">
            <a:avLst/>
          </a:prstGeom>
        </p:spPr>
      </p:pic>
      <p:sp>
        <p:nvSpPr>
          <p:cNvPr id="11" name="Text Box 2"/>
          <p:cNvSpPr txBox="1">
            <a:spLocks noChangeArrowheads="1"/>
          </p:cNvSpPr>
          <p:nvPr userDrawn="1"/>
        </p:nvSpPr>
        <p:spPr bwMode="auto">
          <a:xfrm>
            <a:off x="7623000" y="-22997"/>
            <a:ext cx="1023935" cy="223021"/>
          </a:xfrm>
          <a:prstGeom prst="rect">
            <a:avLst/>
          </a:prstGeom>
          <a:solidFill>
            <a:srgbClr val="71A59C"/>
          </a:solidFill>
          <a:ln w="9525">
            <a:noFill/>
            <a:miter lim="800000"/>
            <a:headEnd/>
            <a:tailEnd/>
          </a:ln>
          <a:effectLst>
            <a:outerShdw blurRad="50800" dist="50800" dir="5400000" algn="ctr" rotWithShape="0">
              <a:sysClr val="window" lastClr="FFFFFF"/>
            </a:outerShdw>
          </a:effectLst>
        </p:spPr>
        <p:txBody>
          <a:bodyPr rot="0" vert="horz" wrap="square" lIns="91440" tIns="45720" rIns="91440" bIns="45720" anchor="t" anchorCtr="0">
            <a:noAutofit/>
          </a:bodyPr>
          <a:lstStyle/>
          <a:p>
            <a:pPr>
              <a:lnSpc>
                <a:spcPct val="115000"/>
              </a:lnSpc>
              <a:spcAft>
                <a:spcPts val="1000"/>
              </a:spcAft>
            </a:pPr>
            <a:r>
              <a:rPr lang="en-IE" sz="1100">
                <a:effectLst/>
                <a:latin typeface="Calibri"/>
                <a:ea typeface="Calibri"/>
                <a:cs typeface="Times New Roman"/>
              </a:rPr>
              <a:t> </a:t>
            </a:r>
          </a:p>
        </p:txBody>
      </p:sp>
      <p:sp>
        <p:nvSpPr>
          <p:cNvPr id="12" name="Rectangle 11"/>
          <p:cNvSpPr/>
          <p:nvPr userDrawn="1"/>
        </p:nvSpPr>
        <p:spPr>
          <a:xfrm>
            <a:off x="7623001" y="277813"/>
            <a:ext cx="1005518" cy="845616"/>
          </a:xfrm>
          <a:prstGeom prst="rect">
            <a:avLst/>
          </a:prstGeom>
          <a:solidFill>
            <a:schemeClr val="bg1"/>
          </a:solidFill>
          <a:ln>
            <a:solidFill>
              <a:srgbClr val="699887"/>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3" name="Picture 12"/>
          <p:cNvPicPr/>
          <p:nvPr userDrawn="1"/>
        </p:nvPicPr>
        <p:blipFill rotWithShape="1">
          <a:blip r:embed="rId5" cstate="print">
            <a:extLst>
              <a:ext uri="{28A0092B-C50C-407E-A947-70E740481C1C}">
                <a14:useLocalDpi xmlns:a14="http://schemas.microsoft.com/office/drawing/2010/main" val="0"/>
              </a:ext>
            </a:extLst>
          </a:blip>
          <a:srcRect r="69768"/>
          <a:stretch/>
        </p:blipFill>
        <p:spPr bwMode="auto">
          <a:xfrm>
            <a:off x="7590750" y="377826"/>
            <a:ext cx="1056822" cy="6789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20068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Slide">
    <p:spTree>
      <p:nvGrpSpPr>
        <p:cNvPr id="1" name=""/>
        <p:cNvGrpSpPr/>
        <p:nvPr/>
      </p:nvGrpSpPr>
      <p:grpSpPr>
        <a:xfrm>
          <a:off x="0" y="0"/>
          <a:ext cx="0" cy="0"/>
          <a:chOff x="0" y="0"/>
          <a:chExt cx="0" cy="0"/>
        </a:xfrm>
      </p:grpSpPr>
      <p:sp>
        <p:nvSpPr>
          <p:cNvPr id="7" name="Rectangle 6"/>
          <p:cNvSpPr/>
          <p:nvPr userDrawn="1"/>
        </p:nvSpPr>
        <p:spPr>
          <a:xfrm>
            <a:off x="0" y="-1"/>
            <a:ext cx="9144000" cy="25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a:p>
        </p:txBody>
      </p:sp>
      <p:sp>
        <p:nvSpPr>
          <p:cNvPr id="10" name="Rectangle 9"/>
          <p:cNvSpPr/>
          <p:nvPr userDrawn="1"/>
        </p:nvSpPr>
        <p:spPr>
          <a:xfrm>
            <a:off x="0" y="4747613"/>
            <a:ext cx="9144000" cy="402942"/>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99887"/>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9036" y="4791310"/>
            <a:ext cx="1625928" cy="315547"/>
          </a:xfrm>
          <a:prstGeom prst="rect">
            <a:avLst/>
          </a:prstGeom>
        </p:spPr>
      </p:pic>
      <p:sp>
        <p:nvSpPr>
          <p:cNvPr id="5" name="TextBox 4"/>
          <p:cNvSpPr txBox="1"/>
          <p:nvPr userDrawn="1"/>
        </p:nvSpPr>
        <p:spPr>
          <a:xfrm>
            <a:off x="148160" y="336775"/>
            <a:ext cx="1300356" cy="215444"/>
          </a:xfrm>
          <a:prstGeom prst="rect">
            <a:avLst/>
          </a:prstGeom>
          <a:noFill/>
        </p:spPr>
        <p:txBody>
          <a:bodyPr wrap="none" rtlCol="0">
            <a:spAutoFit/>
          </a:bodyPr>
          <a:lstStyle/>
          <a:p>
            <a:r>
              <a:rPr lang="en-US" sz="800" dirty="0" smtClean="0">
                <a:solidFill>
                  <a:schemeClr val="bg1">
                    <a:lumMod val="50000"/>
                  </a:schemeClr>
                </a:solidFill>
              </a:rPr>
              <a:t>HSE | </a:t>
            </a:r>
            <a:r>
              <a:rPr lang="en-US" sz="800" b="1" dirty="0" smtClean="0">
                <a:solidFill>
                  <a:schemeClr val="bg1">
                    <a:lumMod val="50000"/>
                  </a:schemeClr>
                </a:solidFill>
              </a:rPr>
              <a:t>Open Disclosure</a:t>
            </a:r>
            <a:endParaRPr lang="en-US" sz="800" b="1" dirty="0">
              <a:solidFill>
                <a:schemeClr val="bg1">
                  <a:lumMod val="50000"/>
                </a:schemeClr>
              </a:solidFill>
            </a:endParaRPr>
          </a:p>
        </p:txBody>
      </p:sp>
    </p:spTree>
    <p:extLst>
      <p:ext uri="{BB962C8B-B14F-4D97-AF65-F5344CB8AC3E}">
        <p14:creationId xmlns:p14="http://schemas.microsoft.com/office/powerpoint/2010/main" val="1728351486"/>
      </p:ext>
    </p:extLst>
  </p:cSld>
  <p:clrMapOvr>
    <a:masterClrMapping/>
  </p:clrMapOvr>
  <p:extLst mod="1">
    <p:ext uri="{DCECCB84-F9BA-43D5-87BE-67443E8EF086}">
      <p15:sldGuideLst xmlns:p15="http://schemas.microsoft.com/office/powerpoint/2012/main" xmlns="">
        <p15:guide id="1" orient="horz" pos="2845" userDrawn="1">
          <p15:clr>
            <a:srgbClr val="FBAE40"/>
          </p15:clr>
        </p15:guide>
        <p15:guide id="2" pos="55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a:solidFill>
                <a:srgbClr val="699887"/>
              </a:solidFill>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4614388"/>
            <a:ext cx="9144000" cy="529111"/>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9536" r="21722" b="29594"/>
          <a:stretch/>
        </p:blipFill>
        <p:spPr>
          <a:xfrm>
            <a:off x="71366" y="4677972"/>
            <a:ext cx="551714" cy="401941"/>
          </a:xfrm>
          <a:prstGeom prst="rect">
            <a:avLst/>
          </a:prstGeom>
        </p:spPr>
      </p:pic>
      <p:sp>
        <p:nvSpPr>
          <p:cNvPr id="5" name="TextBox 4"/>
          <p:cNvSpPr txBox="1"/>
          <p:nvPr userDrawn="1"/>
        </p:nvSpPr>
        <p:spPr>
          <a:xfrm>
            <a:off x="148160" y="336775"/>
            <a:ext cx="1300356" cy="215444"/>
          </a:xfrm>
          <a:prstGeom prst="rect">
            <a:avLst/>
          </a:prstGeom>
          <a:noFill/>
        </p:spPr>
        <p:txBody>
          <a:bodyPr wrap="none" rtlCol="0">
            <a:spAutoFit/>
          </a:bodyPr>
          <a:lstStyle/>
          <a:p>
            <a:r>
              <a:rPr lang="en-US" sz="800" dirty="0" smtClean="0">
                <a:solidFill>
                  <a:schemeClr val="bg1">
                    <a:lumMod val="50000"/>
                  </a:schemeClr>
                </a:solidFill>
              </a:rPr>
              <a:t>HSE | </a:t>
            </a:r>
            <a:r>
              <a:rPr lang="en-US" sz="800" b="1" dirty="0" smtClean="0">
                <a:solidFill>
                  <a:schemeClr val="bg1">
                    <a:lumMod val="50000"/>
                  </a:schemeClr>
                </a:solidFill>
              </a:rPr>
              <a:t>Open Disclosure</a:t>
            </a:r>
            <a:endParaRPr lang="en-US" sz="800" b="1" dirty="0">
              <a:solidFill>
                <a:schemeClr val="bg1">
                  <a:lumMod val="50000"/>
                </a:schemeClr>
              </a:solidFill>
            </a:endParaRP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1" name="Rectangle 10"/>
          <p:cNvSpPr/>
          <p:nvPr userDrawn="1"/>
        </p:nvSpPr>
        <p:spPr>
          <a:xfrm>
            <a:off x="0" y="-1"/>
            <a:ext cx="9144000" cy="252000"/>
          </a:xfrm>
          <a:prstGeom prst="rect">
            <a:avLst/>
          </a:prstGeom>
          <a:solidFill>
            <a:srgbClr val="699887"/>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a:solidFill>
                <a:srgbClr val="699887"/>
              </a:solidFill>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4614388"/>
            <a:ext cx="9144000" cy="529111"/>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9536" r="21722" b="29594"/>
          <a:stretch/>
        </p:blipFill>
        <p:spPr>
          <a:xfrm>
            <a:off x="71366" y="4677972"/>
            <a:ext cx="551714" cy="401941"/>
          </a:xfrm>
          <a:prstGeom prst="rect">
            <a:avLst/>
          </a:prstGeom>
        </p:spPr>
      </p:pic>
      <p:pic>
        <p:nvPicPr>
          <p:cNvPr id="5" name="Picture 4"/>
          <p:cNvPicPr>
            <a:picLocks noChangeAspect="1"/>
          </p:cNvPicPr>
          <p:nvPr userDrawn="1"/>
        </p:nvPicPr>
        <p:blipFill>
          <a:blip r:embed="rId4"/>
          <a:stretch>
            <a:fillRect/>
          </a:stretch>
        </p:blipFill>
        <p:spPr>
          <a:xfrm>
            <a:off x="0" y="0"/>
            <a:ext cx="9144000" cy="5143500"/>
          </a:xfrm>
          <a:prstGeom prst="rect">
            <a:avLst/>
          </a:prstGeom>
        </p:spPr>
      </p:pic>
      <p:sp>
        <p:nvSpPr>
          <p:cNvPr id="6" name="TextBox 5"/>
          <p:cNvSpPr txBox="1"/>
          <p:nvPr userDrawn="1"/>
        </p:nvSpPr>
        <p:spPr>
          <a:xfrm>
            <a:off x="148160" y="336775"/>
            <a:ext cx="1300356" cy="215444"/>
          </a:xfrm>
          <a:prstGeom prst="rect">
            <a:avLst/>
          </a:prstGeom>
          <a:noFill/>
        </p:spPr>
        <p:txBody>
          <a:bodyPr wrap="none" rtlCol="0">
            <a:spAutoFit/>
          </a:bodyPr>
          <a:lstStyle/>
          <a:p>
            <a:r>
              <a:rPr lang="en-US" sz="800" dirty="0" smtClean="0">
                <a:solidFill>
                  <a:schemeClr val="bg1"/>
                </a:solidFill>
              </a:rPr>
              <a:t>HSE | </a:t>
            </a:r>
            <a:r>
              <a:rPr lang="en-US" sz="800" b="1" dirty="0" smtClean="0">
                <a:solidFill>
                  <a:schemeClr val="bg1"/>
                </a:solidFill>
              </a:rPr>
              <a:t>Open Disclosure</a:t>
            </a:r>
            <a:endParaRPr lang="en-US" sz="800" b="1" dirty="0">
              <a:solidFill>
                <a:schemeClr val="bg1"/>
              </a:solidFill>
            </a:endParaRPr>
          </a:p>
        </p:txBody>
      </p:sp>
    </p:spTree>
    <p:extLst>
      <p:ext uri="{BB962C8B-B14F-4D97-AF65-F5344CB8AC3E}">
        <p14:creationId xmlns:p14="http://schemas.microsoft.com/office/powerpoint/2010/main" val="264503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3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51373"/>
            <a:ext cx="8229600" cy="32920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457200" y="4767263"/>
            <a:ext cx="2133600" cy="273844"/>
          </a:xfrm>
          <a:prstGeom prst="rect">
            <a:avLst/>
          </a:prstGeom>
        </p:spPr>
        <p:txBody>
          <a:bodyPr/>
          <a:lstStyle>
            <a:lvl1pPr>
              <a:defRPr/>
            </a:lvl1pPr>
          </a:lstStyle>
          <a:p>
            <a:pPr>
              <a:defRPr/>
            </a:pPr>
            <a:fld id="{7BC157EF-D5B8-402C-BF26-56CBABD8FC28}" type="datetimeFigureOut">
              <a:rPr lang="en-IE"/>
              <a:pPr>
                <a:defRPr/>
              </a:pPr>
              <a:t>27/09/2019</a:t>
            </a:fld>
            <a:endParaRPr lang="en-IE"/>
          </a:p>
        </p:txBody>
      </p:sp>
      <p:sp>
        <p:nvSpPr>
          <p:cNvPr id="5" name="Footer Placeholder 21"/>
          <p:cNvSpPr>
            <a:spLocks noGrp="1"/>
          </p:cNvSpPr>
          <p:nvPr>
            <p:ph type="ftr" sz="quarter" idx="11"/>
          </p:nvPr>
        </p:nvSpPr>
        <p:spPr>
          <a:xfrm>
            <a:off x="2667000" y="4767263"/>
            <a:ext cx="3352800" cy="273844"/>
          </a:xfrm>
          <a:prstGeom prst="rect">
            <a:avLst/>
          </a:prstGeom>
        </p:spPr>
        <p:txBody>
          <a:bodyPr/>
          <a:lstStyle>
            <a:lvl1pPr>
              <a:defRPr/>
            </a:lvl1pPr>
          </a:lstStyle>
          <a:p>
            <a:pPr>
              <a:defRPr/>
            </a:pPr>
            <a:endParaRPr lang="en-IE"/>
          </a:p>
        </p:txBody>
      </p:sp>
      <p:sp>
        <p:nvSpPr>
          <p:cNvPr id="6" name="Slide Number Placeholder 17"/>
          <p:cNvSpPr>
            <a:spLocks noGrp="1"/>
          </p:cNvSpPr>
          <p:nvPr>
            <p:ph type="sldNum" sz="quarter" idx="12"/>
          </p:nvPr>
        </p:nvSpPr>
        <p:spPr>
          <a:xfrm>
            <a:off x="7924800" y="4767263"/>
            <a:ext cx="762000" cy="273844"/>
          </a:xfrm>
          <a:prstGeom prst="rect">
            <a:avLst/>
          </a:prstGeom>
        </p:spPr>
        <p:txBody>
          <a:bodyPr/>
          <a:lstStyle>
            <a:lvl1pPr>
              <a:defRPr/>
            </a:lvl1pPr>
          </a:lstStyle>
          <a:p>
            <a:pPr>
              <a:defRPr/>
            </a:pPr>
            <a:fld id="{86FCADDC-A490-432D-A710-8FDD2E5F00F9}" type="slidenum">
              <a:rPr lang="en-IE"/>
              <a:pPr>
                <a:defRPr/>
              </a:pPr>
              <a:t>‹#›</a:t>
            </a:fld>
            <a:endParaRPr lang="en-IE"/>
          </a:p>
        </p:txBody>
      </p:sp>
    </p:spTree>
    <p:extLst>
      <p:ext uri="{BB962C8B-B14F-4D97-AF65-F5344CB8AC3E}">
        <p14:creationId xmlns:p14="http://schemas.microsoft.com/office/powerpoint/2010/main" val="728821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8" r:id="rId1"/>
    <p:sldLayoutId id="2147493456" r:id="rId2"/>
    <p:sldLayoutId id="2147493457" r:id="rId3"/>
    <p:sldLayoutId id="2147493459" r:id="rId4"/>
    <p:sldLayoutId id="2147493460" r:id="rId5"/>
  </p:sldLayoutIdLst>
  <p:hf hdr="0" ftr="0" dt="0"/>
  <p:txStyles>
    <p:titleStyle>
      <a:lvl1pPr algn="ctr" defTabSz="457101" rtl="0" eaLnBrk="1" latinLnBrk="0" hangingPunct="1">
        <a:spcBef>
          <a:spcPct val="0"/>
        </a:spcBef>
        <a:buNone/>
        <a:defRPr sz="4400" kern="1200">
          <a:solidFill>
            <a:schemeClr val="tx1"/>
          </a:solidFill>
          <a:latin typeface="+mj-lt"/>
          <a:ea typeface="+mj-ea"/>
          <a:cs typeface="+mj-cs"/>
        </a:defRPr>
      </a:lvl1pPr>
    </p:titleStyle>
    <p:bodyStyle>
      <a:lvl1pPr marL="342826" indent="-342826" algn="l" defTabSz="457101" rtl="0" eaLnBrk="1" latinLnBrk="0" hangingPunct="1">
        <a:spcBef>
          <a:spcPct val="20000"/>
        </a:spcBef>
        <a:buFont typeface="Arial"/>
        <a:buChar char="•"/>
        <a:defRPr sz="3200" kern="1200">
          <a:solidFill>
            <a:schemeClr val="tx1"/>
          </a:solidFill>
          <a:latin typeface="+mn-lt"/>
          <a:ea typeface="+mn-ea"/>
          <a:cs typeface="+mn-cs"/>
        </a:defRPr>
      </a:lvl1pPr>
      <a:lvl2pPr marL="742789" indent="-285688" algn="l" defTabSz="457101" rtl="0" eaLnBrk="1" latinLnBrk="0" hangingPunct="1">
        <a:spcBef>
          <a:spcPct val="20000"/>
        </a:spcBef>
        <a:buFont typeface="Arial"/>
        <a:buChar char="–"/>
        <a:defRPr sz="2800" kern="1200">
          <a:solidFill>
            <a:schemeClr val="tx1"/>
          </a:solidFill>
          <a:latin typeface="+mn-lt"/>
          <a:ea typeface="+mn-ea"/>
          <a:cs typeface="+mn-cs"/>
        </a:defRPr>
      </a:lvl2pPr>
      <a:lvl3pPr marL="1142752" indent="-228550" algn="l" defTabSz="457101" rtl="0" eaLnBrk="1" latinLnBrk="0" hangingPunct="1">
        <a:spcBef>
          <a:spcPct val="20000"/>
        </a:spcBef>
        <a:buFont typeface="Arial"/>
        <a:buChar char="•"/>
        <a:defRPr sz="2400" kern="1200">
          <a:solidFill>
            <a:schemeClr val="tx1"/>
          </a:solidFill>
          <a:latin typeface="+mn-lt"/>
          <a:ea typeface="+mn-ea"/>
          <a:cs typeface="+mn-cs"/>
        </a:defRPr>
      </a:lvl3pPr>
      <a:lvl4pPr marL="1599853" indent="-228550" algn="l" defTabSz="457101" rtl="0" eaLnBrk="1" latinLnBrk="0" hangingPunct="1">
        <a:spcBef>
          <a:spcPct val="20000"/>
        </a:spcBef>
        <a:buFont typeface="Arial"/>
        <a:buChar char="–"/>
        <a:defRPr sz="2000" kern="1200">
          <a:solidFill>
            <a:schemeClr val="tx1"/>
          </a:solidFill>
          <a:latin typeface="+mn-lt"/>
          <a:ea typeface="+mn-ea"/>
          <a:cs typeface="+mn-cs"/>
        </a:defRPr>
      </a:lvl4pPr>
      <a:lvl5pPr marL="2056954" indent="-228550" algn="l" defTabSz="457101" rtl="0" eaLnBrk="1" latinLnBrk="0" hangingPunct="1">
        <a:spcBef>
          <a:spcPct val="20000"/>
        </a:spcBef>
        <a:buFont typeface="Arial"/>
        <a:buChar char="»"/>
        <a:defRPr sz="2000" kern="1200">
          <a:solidFill>
            <a:schemeClr val="tx1"/>
          </a:solidFill>
          <a:latin typeface="+mn-lt"/>
          <a:ea typeface="+mn-ea"/>
          <a:cs typeface="+mn-cs"/>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jpeg"/><Relationship Id="rId15" Type="http://schemas.openxmlformats.org/officeDocument/2006/relationships/image" Target="../media/image23.png"/><Relationship Id="rId10" Type="http://schemas.openxmlformats.org/officeDocument/2006/relationships/hyperlink" Target="http://www.google.ie/url?sa=i&amp;rct=j&amp;q=&amp;esrc=s&amp;source=images&amp;cd=&amp;ved=0ahUKEwi41s3kh9zWAhWPUlAKHS0wDGwQjRwIBw&amp;url=http://www.reallygoodstuff.com/ready-to-decorate-take-a-walk-in-my-shoes-posters/p/162012/&amp;psig=AOvVaw0ocLB9ZAyugTHftR13aQ7l&amp;ust=1507381444867716" TargetMode="External"/><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hse.ie/eng/about/who/qid/other-quality-improvement-programmes/opendisclosure/open-disclosure-legislation/civil-liability-forms.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health.gov.ie/blog/publications/general-scheme-patient-safety-bill-5-july-201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hyperlink" Target="mailto:opendisclosure.office@hse.ie" TargetMode="External"/><Relationship Id="rId2" Type="http://schemas.openxmlformats.org/officeDocument/2006/relationships/hyperlink" Target="http://www.opendisclosure.ie/" TargetMode="Externa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hse.ie/opendisclosure" TargetMode="External"/><Relationship Id="rId2" Type="http://schemas.openxmlformats.org/officeDocument/2006/relationships/hyperlink" Target="mailto:Opendisclosure.office@hs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6" y="2857500"/>
            <a:ext cx="3162301" cy="830997"/>
          </a:xfrm>
          <a:prstGeom prst="rect">
            <a:avLst/>
          </a:prstGeom>
          <a:solidFill>
            <a:srgbClr val="699887"/>
          </a:solidFill>
        </p:spPr>
        <p:txBody>
          <a:bodyPr wrap="square" rtlCol="0">
            <a:spAutoFit/>
          </a:bodyPr>
          <a:lstStyle/>
          <a:p>
            <a:pPr algn="ctr"/>
            <a:r>
              <a:rPr lang="en-IE" b="1" dirty="0" smtClean="0">
                <a:solidFill>
                  <a:srgbClr val="00594D"/>
                </a:solidFill>
                <a:cs typeface="Arial"/>
              </a:rPr>
              <a:t>Open </a:t>
            </a:r>
            <a:r>
              <a:rPr lang="en-IE" b="1" dirty="0">
                <a:solidFill>
                  <a:srgbClr val="00594D"/>
                </a:solidFill>
                <a:cs typeface="Arial"/>
              </a:rPr>
              <a:t>Disclosure</a:t>
            </a:r>
            <a:r>
              <a:rPr lang="en-IE" b="1" dirty="0" smtClean="0">
                <a:solidFill>
                  <a:srgbClr val="00594D"/>
                </a:solidFill>
                <a:cs typeface="Arial"/>
              </a:rPr>
              <a:t>:   </a:t>
            </a:r>
          </a:p>
          <a:p>
            <a:pPr algn="ctr"/>
            <a:r>
              <a:rPr lang="en-IE" b="1" dirty="0" smtClean="0">
                <a:solidFill>
                  <a:srgbClr val="00594D"/>
                </a:solidFill>
                <a:cs typeface="Arial"/>
              </a:rPr>
              <a:t>Briefing Presentation </a:t>
            </a:r>
          </a:p>
          <a:p>
            <a:pPr algn="ctr"/>
            <a:r>
              <a:rPr lang="en-IE" sz="1200" b="1" dirty="0" err="1" smtClean="0">
                <a:solidFill>
                  <a:srgbClr val="00594D"/>
                </a:solidFill>
                <a:cs typeface="Arial"/>
              </a:rPr>
              <a:t>Tullamore</a:t>
            </a:r>
            <a:r>
              <a:rPr lang="en-IE" sz="1200" b="1" dirty="0" smtClean="0">
                <a:solidFill>
                  <a:srgbClr val="00594D"/>
                </a:solidFill>
                <a:cs typeface="Arial"/>
              </a:rPr>
              <a:t> October 2</a:t>
            </a:r>
            <a:r>
              <a:rPr lang="en-IE" sz="1200" b="1" baseline="30000" dirty="0" smtClean="0">
                <a:solidFill>
                  <a:srgbClr val="00594D"/>
                </a:solidFill>
                <a:cs typeface="Arial"/>
              </a:rPr>
              <a:t>nd</a:t>
            </a:r>
            <a:r>
              <a:rPr lang="en-IE" sz="1200" b="1" dirty="0" smtClean="0">
                <a:solidFill>
                  <a:srgbClr val="00594D"/>
                </a:solidFill>
                <a:cs typeface="Arial"/>
              </a:rPr>
              <a:t> 2019</a:t>
            </a:r>
            <a:endParaRPr lang="en-IE" sz="1200" b="1" dirty="0" smtClean="0">
              <a:solidFill>
                <a:schemeClr val="bg1"/>
              </a:solidFill>
              <a:cs typeface="Arial"/>
            </a:endParaRPr>
          </a:p>
        </p:txBody>
      </p:sp>
    </p:spTree>
    <p:extLst>
      <p:ext uri="{BB962C8B-B14F-4D97-AF65-F5344CB8AC3E}">
        <p14:creationId xmlns:p14="http://schemas.microsoft.com/office/powerpoint/2010/main" val="1874580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0875" y="285750"/>
            <a:ext cx="5772149" cy="4339650"/>
          </a:xfrm>
          <a:prstGeom prst="rect">
            <a:avLst/>
          </a:prstGeom>
          <a:solidFill>
            <a:schemeClr val="bg1">
              <a:lumMod val="95000"/>
            </a:schemeClr>
          </a:solidFill>
        </p:spPr>
        <p:txBody>
          <a:bodyPr wrap="square" rtlCol="0">
            <a:spAutoFit/>
          </a:bodyPr>
          <a:lstStyle/>
          <a:p>
            <a:pPr>
              <a:lnSpc>
                <a:spcPct val="115000"/>
              </a:lnSpc>
              <a:tabLst>
                <a:tab pos="1858645" algn="l"/>
              </a:tabLst>
              <a:defRPr/>
            </a:pPr>
            <a:r>
              <a:rPr lang="en-IE" sz="1600" b="1" dirty="0">
                <a:solidFill>
                  <a:srgbClr val="0070C0"/>
                </a:solidFill>
                <a:latin typeface="Times New Roman" panose="02020603050405020304" pitchFamily="18" charset="0"/>
                <a:ea typeface="Times New Roman"/>
                <a:cs typeface="Times New Roman" panose="02020603050405020304" pitchFamily="18" charset="0"/>
              </a:rPr>
              <a:t>“</a:t>
            </a:r>
            <a:r>
              <a:rPr lang="en-IE" sz="1600" dirty="0">
                <a:solidFill>
                  <a:srgbClr val="0070C0"/>
                </a:solidFill>
                <a:latin typeface="Times New Roman" panose="02020603050405020304" pitchFamily="18" charset="0"/>
                <a:ea typeface="Times New Roman"/>
                <a:cs typeface="Times New Roman" panose="02020603050405020304" pitchFamily="18" charset="0"/>
              </a:rPr>
              <a:t>An incident which occurs during the course of the provision of a health service” which:</a:t>
            </a:r>
          </a:p>
          <a:p>
            <a:pPr>
              <a:lnSpc>
                <a:spcPct val="115000"/>
              </a:lnSpc>
              <a:spcAft>
                <a:spcPts val="0"/>
              </a:spcAft>
              <a:buFont typeface="Arial" charset="0"/>
              <a:buAutoNum type="alphaLcParenBoth"/>
              <a:tabLst>
                <a:tab pos="1858645" algn="l"/>
              </a:tabLst>
              <a:defRPr/>
            </a:pPr>
            <a:r>
              <a:rPr lang="en-IE" sz="1600" dirty="0">
                <a:solidFill>
                  <a:srgbClr val="0070C0"/>
                </a:solidFill>
                <a:latin typeface="Times New Roman" panose="02020603050405020304" pitchFamily="18" charset="0"/>
                <a:ea typeface="Times New Roman"/>
                <a:cs typeface="Times New Roman" panose="02020603050405020304" pitchFamily="18" charset="0"/>
              </a:rPr>
              <a:t>has caused an unintended or unanticipated injury, or harm, to the patient</a:t>
            </a:r>
            <a:endParaRPr lang="en-IE" sz="1600" dirty="0">
              <a:solidFill>
                <a:srgbClr val="0070C0"/>
              </a:solidFill>
              <a:latin typeface="Times New Roman" panose="02020603050405020304" pitchFamily="18" charset="0"/>
              <a:ea typeface="Calibri"/>
              <a:cs typeface="Times New Roman" panose="02020603050405020304" pitchFamily="18" charset="0"/>
            </a:endParaRPr>
          </a:p>
          <a:p>
            <a:pPr>
              <a:lnSpc>
                <a:spcPct val="115000"/>
              </a:lnSpc>
              <a:tabLst>
                <a:tab pos="1858645" algn="l"/>
              </a:tabLst>
              <a:defRPr/>
            </a:pPr>
            <a:r>
              <a:rPr lang="en-IE" sz="1600" dirty="0">
                <a:solidFill>
                  <a:srgbClr val="0070C0"/>
                </a:solidFill>
                <a:latin typeface="Times New Roman" panose="02020603050405020304" pitchFamily="18" charset="0"/>
                <a:ea typeface="Times New Roman"/>
                <a:cs typeface="Times New Roman" panose="02020603050405020304" pitchFamily="18" charset="0"/>
              </a:rPr>
              <a:t>(b) did not result in actual injury or harm to the patient but was one which the health services provider has reasonable grounds to believe placed the patient at risk of unintended or unanticipated injury or harm or</a:t>
            </a:r>
            <a:endParaRPr lang="en-IE" sz="1600" dirty="0">
              <a:solidFill>
                <a:srgbClr val="0070C0"/>
              </a:solidFill>
              <a:latin typeface="Times New Roman" panose="02020603050405020304" pitchFamily="18" charset="0"/>
              <a:ea typeface="Calibri"/>
              <a:cs typeface="Times New Roman" panose="02020603050405020304" pitchFamily="18" charset="0"/>
            </a:endParaRPr>
          </a:p>
          <a:p>
            <a:pPr>
              <a:lnSpc>
                <a:spcPct val="115000"/>
              </a:lnSpc>
              <a:tabLst>
                <a:tab pos="1858645" algn="l"/>
              </a:tabLst>
              <a:defRPr/>
            </a:pPr>
            <a:r>
              <a:rPr lang="en-IE" sz="1600" dirty="0">
                <a:solidFill>
                  <a:srgbClr val="0070C0"/>
                </a:solidFill>
                <a:latin typeface="Times New Roman" panose="02020603050405020304" pitchFamily="18" charset="0"/>
                <a:ea typeface="Times New Roman"/>
                <a:cs typeface="Times New Roman" panose="02020603050405020304" pitchFamily="18" charset="0"/>
              </a:rPr>
              <a:t>(c) unanticipated or unintended injury or harm to the patient was prevented, either by “timely intervention or by chance”, but the incident was one which the health services provider has reasonable grounds for believing could have resulted in injury or harm, if not prevented.</a:t>
            </a:r>
            <a:endParaRPr lang="en-IE" sz="1600" dirty="0">
              <a:solidFill>
                <a:srgbClr val="0070C0"/>
              </a:solidFill>
              <a:latin typeface="Times New Roman" panose="02020603050405020304" pitchFamily="18" charset="0"/>
              <a:ea typeface="Calibri"/>
              <a:cs typeface="Times New Roman" panose="02020603050405020304" pitchFamily="18" charset="0"/>
            </a:endParaRPr>
          </a:p>
          <a:p>
            <a:pPr>
              <a:lnSpc>
                <a:spcPct val="115000"/>
              </a:lnSpc>
              <a:tabLst>
                <a:tab pos="1858645" algn="l"/>
              </a:tabLst>
              <a:defRPr/>
            </a:pPr>
            <a:r>
              <a:rPr lang="en-IE" sz="1600" b="1" dirty="0">
                <a:solidFill>
                  <a:srgbClr val="0070C0"/>
                </a:solidFill>
                <a:latin typeface="Times New Roman" panose="02020603050405020304" pitchFamily="18" charset="0"/>
                <a:ea typeface="Times New Roman"/>
                <a:cs typeface="Times New Roman" panose="02020603050405020304" pitchFamily="18" charset="0"/>
              </a:rPr>
              <a:t> </a:t>
            </a:r>
            <a:r>
              <a:rPr lang="en-IE" sz="1600" b="1" dirty="0">
                <a:latin typeface="Times New Roman" panose="02020603050405020304" pitchFamily="18" charset="0"/>
                <a:ea typeface="Times New Roman"/>
                <a:cs typeface="Times New Roman" panose="02020603050405020304" pitchFamily="18" charset="0"/>
              </a:rPr>
              <a:t>Therefore a patient safety incident includes </a:t>
            </a:r>
            <a:r>
              <a:rPr lang="en-IE" sz="1600" b="1" u="sng" dirty="0">
                <a:solidFill>
                  <a:srgbClr val="FF0000"/>
                </a:solidFill>
                <a:latin typeface="Times New Roman" panose="02020603050405020304" pitchFamily="18" charset="0"/>
                <a:ea typeface="Times New Roman"/>
                <a:cs typeface="Times New Roman" panose="02020603050405020304" pitchFamily="18" charset="0"/>
              </a:rPr>
              <a:t>harm events, no harm events and near miss events.</a:t>
            </a:r>
            <a:endParaRPr lang="en-IE" sz="1600" b="1" u="sng" dirty="0">
              <a:solidFill>
                <a:srgbClr val="FF0000"/>
              </a:solidFill>
              <a:latin typeface="Times New Roman" panose="02020603050405020304" pitchFamily="18" charset="0"/>
              <a:ea typeface="Calibri"/>
              <a:cs typeface="Times New Roman" panose="02020603050405020304" pitchFamily="18" charset="0"/>
            </a:endParaRPr>
          </a:p>
        </p:txBody>
      </p:sp>
      <p:sp>
        <p:nvSpPr>
          <p:cNvPr id="3" name="TextBox 2"/>
          <p:cNvSpPr txBox="1"/>
          <p:nvPr/>
        </p:nvSpPr>
        <p:spPr>
          <a:xfrm>
            <a:off x="190500" y="657225"/>
            <a:ext cx="2714625" cy="3693319"/>
          </a:xfrm>
          <a:prstGeom prst="rect">
            <a:avLst/>
          </a:prstGeom>
          <a:solidFill>
            <a:schemeClr val="bg1">
              <a:lumMod val="95000"/>
            </a:schemeClr>
          </a:solidFill>
        </p:spPr>
        <p:txBody>
          <a:bodyPr wrap="square" rtlCol="0">
            <a:spAutoFit/>
          </a:bodyPr>
          <a:lstStyle/>
          <a:p>
            <a:r>
              <a:rPr lang="en-IE" altLang="en-US" b="1" dirty="0">
                <a:latin typeface="Times New Roman" panose="02020603050405020304" pitchFamily="18" charset="0"/>
                <a:ea typeface="ＭＳ Ｐゴシック" pitchFamily="34" charset="-128"/>
                <a:cs typeface="Times New Roman" panose="02020603050405020304" pitchFamily="18" charset="0"/>
              </a:rPr>
              <a:t>Meaning of Patient Safety Incident </a:t>
            </a:r>
            <a:br>
              <a:rPr lang="en-IE" altLang="en-US" b="1" dirty="0">
                <a:latin typeface="Times New Roman" panose="02020603050405020304" pitchFamily="18" charset="0"/>
                <a:ea typeface="ＭＳ Ｐゴシック" pitchFamily="34" charset="-128"/>
                <a:cs typeface="Times New Roman" panose="02020603050405020304" pitchFamily="18" charset="0"/>
              </a:rPr>
            </a:br>
            <a:r>
              <a:rPr lang="en-IE" altLang="en-US" b="1" dirty="0">
                <a:latin typeface="Times New Roman" panose="02020603050405020304" pitchFamily="18" charset="0"/>
                <a:ea typeface="ＭＳ Ｐゴシック" pitchFamily="34" charset="-128"/>
                <a:cs typeface="Times New Roman" panose="02020603050405020304" pitchFamily="18" charset="0"/>
              </a:rPr>
              <a:t>(Civil Liability</a:t>
            </a:r>
          </a:p>
          <a:p>
            <a:r>
              <a:rPr lang="en-IE" altLang="en-US" b="1" dirty="0">
                <a:latin typeface="Times New Roman" panose="02020603050405020304" pitchFamily="18" charset="0"/>
                <a:ea typeface="ＭＳ Ｐゴシック" pitchFamily="34" charset="-128"/>
                <a:cs typeface="Times New Roman" panose="02020603050405020304" pitchFamily="18" charset="0"/>
              </a:rPr>
              <a:t> Amendment Act 2017</a:t>
            </a:r>
            <a:r>
              <a:rPr lang="en-IE" altLang="en-US" b="1" dirty="0" smtClean="0">
                <a:latin typeface="Times New Roman" panose="02020603050405020304" pitchFamily="18" charset="0"/>
                <a:ea typeface="ＭＳ Ｐゴシック" pitchFamily="34" charset="-128"/>
                <a:cs typeface="Times New Roman" panose="02020603050405020304" pitchFamily="18" charset="0"/>
              </a:rPr>
              <a:t>)</a:t>
            </a:r>
          </a:p>
          <a:p>
            <a:endParaRPr lang="en-IE" b="1" dirty="0">
              <a:latin typeface="Times New Roman" panose="02020603050405020304" pitchFamily="18" charset="0"/>
              <a:ea typeface="ＭＳ Ｐゴシック" pitchFamily="34" charset="-128"/>
              <a:cs typeface="Times New Roman" panose="02020603050405020304" pitchFamily="18" charset="0"/>
            </a:endParaRPr>
          </a:p>
          <a:p>
            <a:endParaRPr lang="en-IE" b="1" dirty="0" smtClean="0">
              <a:latin typeface="Times New Roman" panose="02020603050405020304" pitchFamily="18" charset="0"/>
              <a:ea typeface="ＭＳ Ｐゴシック" pitchFamily="34" charset="-128"/>
              <a:cs typeface="Times New Roman" panose="02020603050405020304" pitchFamily="18" charset="0"/>
            </a:endParaRPr>
          </a:p>
          <a:p>
            <a:endParaRPr lang="en-IE" b="1" dirty="0">
              <a:latin typeface="Times New Roman" panose="02020603050405020304" pitchFamily="18" charset="0"/>
              <a:ea typeface="ＭＳ Ｐゴシック" pitchFamily="34" charset="-128"/>
              <a:cs typeface="Times New Roman" panose="02020603050405020304" pitchFamily="18" charset="0"/>
            </a:endParaRPr>
          </a:p>
          <a:p>
            <a:endParaRPr lang="en-IE" b="1" dirty="0" smtClean="0">
              <a:latin typeface="Times New Roman" panose="02020603050405020304" pitchFamily="18" charset="0"/>
              <a:ea typeface="ＭＳ Ｐゴシック" pitchFamily="34" charset="-128"/>
              <a:cs typeface="Times New Roman" panose="02020603050405020304" pitchFamily="18" charset="0"/>
            </a:endParaRPr>
          </a:p>
          <a:p>
            <a:endParaRPr lang="en-IE" b="1" dirty="0">
              <a:latin typeface="Times New Roman" panose="02020603050405020304" pitchFamily="18" charset="0"/>
              <a:ea typeface="ＭＳ Ｐゴシック" pitchFamily="34" charset="-128"/>
              <a:cs typeface="Times New Roman" panose="02020603050405020304" pitchFamily="18" charset="0"/>
            </a:endParaRPr>
          </a:p>
          <a:p>
            <a:endParaRPr lang="en-IE" b="1" dirty="0" smtClean="0">
              <a:latin typeface="Times New Roman" panose="02020603050405020304" pitchFamily="18" charset="0"/>
              <a:ea typeface="ＭＳ Ｐゴシック" pitchFamily="34" charset="-128"/>
              <a:cs typeface="Times New Roman" panose="02020603050405020304" pitchFamily="18" charset="0"/>
            </a:endParaRPr>
          </a:p>
          <a:p>
            <a:endParaRPr lang="en-IE" b="1" dirty="0">
              <a:latin typeface="Times New Roman" panose="02020603050405020304" pitchFamily="18" charset="0"/>
              <a:ea typeface="ＭＳ Ｐゴシック" pitchFamily="34" charset="-128"/>
              <a:cs typeface="Times New Roman" panose="02020603050405020304" pitchFamily="18" charset="0"/>
            </a:endParaRPr>
          </a:p>
          <a:p>
            <a:endParaRPr lang="en-IE" b="1" dirty="0" smtClean="0">
              <a:latin typeface="Times New Roman" panose="02020603050405020304" pitchFamily="18" charset="0"/>
              <a:ea typeface="ＭＳ Ｐゴシック" pitchFamily="34" charset="-128"/>
              <a:cs typeface="Times New Roman" panose="02020603050405020304" pitchFamily="18" charset="0"/>
            </a:endParaRPr>
          </a:p>
          <a:p>
            <a:endParaRPr lang="en-IE" dirty="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26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584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628650"/>
            <a:ext cx="2619375" cy="3970318"/>
          </a:xfrm>
          <a:prstGeom prst="rect">
            <a:avLst/>
          </a:prstGeom>
          <a:solidFill>
            <a:schemeClr val="bg1">
              <a:lumMod val="95000"/>
            </a:schemeClr>
          </a:solidFill>
        </p:spPr>
        <p:txBody>
          <a:bodyPr wrap="square" rtlCol="0">
            <a:spAutoFit/>
          </a:bodyPr>
          <a:lstStyle/>
          <a:p>
            <a:r>
              <a:rPr lang="en-IE" altLang="en-US" b="1" dirty="0">
                <a:latin typeface="Times New Roman" panose="02020603050405020304" pitchFamily="18" charset="0"/>
                <a:ea typeface="ＭＳ Ｐゴシック" pitchFamily="34" charset="-128"/>
                <a:cs typeface="Times New Roman" panose="02020603050405020304" pitchFamily="18" charset="0"/>
              </a:rPr>
              <a:t>Meaning of Open Disclosure of a </a:t>
            </a:r>
            <a:br>
              <a:rPr lang="en-IE" altLang="en-US" b="1" dirty="0">
                <a:latin typeface="Times New Roman" panose="02020603050405020304" pitchFamily="18" charset="0"/>
                <a:ea typeface="ＭＳ Ｐゴシック" pitchFamily="34" charset="-128"/>
                <a:cs typeface="Times New Roman" panose="02020603050405020304" pitchFamily="18" charset="0"/>
              </a:rPr>
            </a:br>
            <a:r>
              <a:rPr lang="en-IE" altLang="en-US" b="1" dirty="0">
                <a:latin typeface="Times New Roman" panose="02020603050405020304" pitchFamily="18" charset="0"/>
                <a:ea typeface="ＭＳ Ｐゴシック" pitchFamily="34" charset="-128"/>
                <a:cs typeface="Times New Roman" panose="02020603050405020304" pitchFamily="18" charset="0"/>
              </a:rPr>
              <a:t>Patient Safety Incident </a:t>
            </a:r>
            <a:br>
              <a:rPr lang="en-IE" altLang="en-US" b="1" dirty="0">
                <a:latin typeface="Times New Roman" panose="02020603050405020304" pitchFamily="18" charset="0"/>
                <a:ea typeface="ＭＳ Ｐゴシック" pitchFamily="34" charset="-128"/>
                <a:cs typeface="Times New Roman" panose="02020603050405020304" pitchFamily="18" charset="0"/>
              </a:rPr>
            </a:br>
            <a:r>
              <a:rPr lang="en-IE" altLang="en-US" b="1" dirty="0">
                <a:latin typeface="Times New Roman" panose="02020603050405020304" pitchFamily="18" charset="0"/>
                <a:ea typeface="ＭＳ Ｐゴシック" pitchFamily="34" charset="-128"/>
                <a:cs typeface="Times New Roman" panose="02020603050405020304" pitchFamily="18" charset="0"/>
              </a:rPr>
              <a:t>(CLA Act 2017</a:t>
            </a:r>
            <a:r>
              <a:rPr lang="en-IE" altLang="en-US" b="1" dirty="0" smtClean="0">
                <a:latin typeface="Times New Roman" panose="02020603050405020304" pitchFamily="18" charset="0"/>
                <a:ea typeface="ＭＳ Ｐゴシック" pitchFamily="34" charset="-128"/>
                <a:cs typeface="Times New Roman" panose="02020603050405020304" pitchFamily="18" charset="0"/>
              </a:rPr>
              <a:t>)</a:t>
            </a:r>
          </a:p>
          <a:p>
            <a:endParaRPr lang="en-IE" b="1" dirty="0">
              <a:latin typeface="Times New Roman" panose="02020603050405020304" pitchFamily="18" charset="0"/>
              <a:ea typeface="ＭＳ Ｐゴシック" pitchFamily="34" charset="-128"/>
              <a:cs typeface="Times New Roman" panose="02020603050405020304" pitchFamily="18" charset="0"/>
            </a:endParaRPr>
          </a:p>
          <a:p>
            <a:endParaRPr lang="en-IE" b="1" dirty="0" smtClean="0">
              <a:latin typeface="Times New Roman" panose="02020603050405020304" pitchFamily="18" charset="0"/>
              <a:ea typeface="ＭＳ Ｐゴシック" pitchFamily="34" charset="-128"/>
              <a:cs typeface="Times New Roman" panose="02020603050405020304" pitchFamily="18" charset="0"/>
            </a:endParaRPr>
          </a:p>
          <a:p>
            <a:endParaRPr lang="en-IE" b="1" dirty="0">
              <a:latin typeface="Times New Roman" panose="02020603050405020304" pitchFamily="18" charset="0"/>
              <a:ea typeface="ＭＳ Ｐゴシック" pitchFamily="34" charset="-128"/>
              <a:cs typeface="Times New Roman" panose="02020603050405020304" pitchFamily="18" charset="0"/>
            </a:endParaRPr>
          </a:p>
          <a:p>
            <a:endParaRPr lang="en-IE" b="1" dirty="0" smtClean="0">
              <a:latin typeface="Times New Roman" panose="02020603050405020304" pitchFamily="18" charset="0"/>
              <a:ea typeface="ＭＳ Ｐゴシック" pitchFamily="34" charset="-128"/>
              <a:cs typeface="Times New Roman" panose="02020603050405020304" pitchFamily="18" charset="0"/>
            </a:endParaRPr>
          </a:p>
          <a:p>
            <a:endParaRPr lang="en-IE" b="1" dirty="0">
              <a:latin typeface="Times New Roman" panose="02020603050405020304" pitchFamily="18" charset="0"/>
              <a:ea typeface="ＭＳ Ｐゴシック" pitchFamily="34" charset="-128"/>
              <a:cs typeface="Times New Roman" panose="02020603050405020304" pitchFamily="18" charset="0"/>
            </a:endParaRPr>
          </a:p>
          <a:p>
            <a:endParaRPr lang="en-IE" b="1" dirty="0" smtClean="0">
              <a:latin typeface="Times New Roman" panose="02020603050405020304" pitchFamily="18" charset="0"/>
              <a:ea typeface="ＭＳ Ｐゴシック" pitchFamily="34" charset="-128"/>
              <a:cs typeface="Times New Roman" panose="02020603050405020304" pitchFamily="18" charset="0"/>
            </a:endParaRPr>
          </a:p>
          <a:p>
            <a:endParaRPr lang="en-IE" b="1" dirty="0">
              <a:latin typeface="Times New Roman" panose="02020603050405020304" pitchFamily="18" charset="0"/>
              <a:ea typeface="ＭＳ Ｐゴシック" pitchFamily="34" charset="-128"/>
              <a:cs typeface="Times New Roman" panose="02020603050405020304" pitchFamily="18" charset="0"/>
            </a:endParaRPr>
          </a:p>
          <a:p>
            <a:endParaRPr lang="en-IE" b="1" dirty="0" smtClean="0">
              <a:latin typeface="Times New Roman" panose="02020603050405020304" pitchFamily="18" charset="0"/>
              <a:ea typeface="ＭＳ Ｐゴシック" pitchFamily="34" charset="-128"/>
              <a:cs typeface="Times New Roman" panose="02020603050405020304" pitchFamily="18" charset="0"/>
            </a:endParaRPr>
          </a:p>
          <a:p>
            <a:endParaRPr lang="en-IE" b="1" dirty="0">
              <a:latin typeface="Times New Roman" panose="02020603050405020304" pitchFamily="18" charset="0"/>
              <a:ea typeface="ＭＳ Ｐゴシック" pitchFamily="34" charset="-128"/>
              <a:cs typeface="Times New Roman" panose="02020603050405020304" pitchFamily="18" charset="0"/>
            </a:endParaRPr>
          </a:p>
          <a:p>
            <a:endParaRPr lang="en-IE"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19450" y="285750"/>
            <a:ext cx="5543550" cy="4400550"/>
          </a:xfrm>
          <a:prstGeom prst="rect">
            <a:avLst/>
          </a:prstGeom>
          <a:solidFill>
            <a:schemeClr val="bg1">
              <a:lumMod val="95000"/>
            </a:schemeClr>
          </a:solidFill>
        </p:spPr>
        <p:txBody>
          <a:bodyPr wrap="square" rtlCol="0">
            <a:spAutoFit/>
          </a:bodyPr>
          <a:lstStyle/>
          <a:p>
            <a:pPr>
              <a:defRPr/>
            </a:pPr>
            <a:r>
              <a:rPr lang="en-GB" b="1" dirty="0">
                <a:solidFill>
                  <a:srgbClr val="0070C0"/>
                </a:solidFill>
              </a:rPr>
              <a:t>Open disclosure is where a health services provider discloses, at an open disclosure meeting, to—</a:t>
            </a:r>
          </a:p>
          <a:p>
            <a:pPr>
              <a:defRPr/>
            </a:pPr>
            <a:endParaRPr lang="en-IE" b="1" dirty="0">
              <a:solidFill>
                <a:srgbClr val="0070C0"/>
              </a:solidFill>
            </a:endParaRPr>
          </a:p>
          <a:p>
            <a:pPr marL="285750" indent="-285750">
              <a:buFont typeface="Arial" panose="020B0604020202020204" pitchFamily="34" charset="0"/>
              <a:buChar char="•"/>
              <a:defRPr/>
            </a:pPr>
            <a:r>
              <a:rPr lang="en-GB" dirty="0">
                <a:solidFill>
                  <a:srgbClr val="0070C0"/>
                </a:solidFill>
                <a:latin typeface="Times New Roman" panose="02020603050405020304" pitchFamily="18" charset="0"/>
                <a:cs typeface="Times New Roman" panose="02020603050405020304" pitchFamily="18" charset="0"/>
              </a:rPr>
              <a:t>a patient that a patient safety incident has occurred in the course of the provision of a health service to him or her</a:t>
            </a:r>
            <a:endParaRPr lang="en-IE" dirty="0">
              <a:solidFill>
                <a:srgbClr val="0070C0"/>
              </a:solidFill>
              <a:latin typeface="Times New Roman" panose="02020603050405020304" pitchFamily="18" charset="0"/>
              <a:cs typeface="Times New Roman" panose="02020603050405020304" pitchFamily="18" charset="0"/>
            </a:endParaRPr>
          </a:p>
          <a:p>
            <a:pPr>
              <a:defRPr/>
            </a:pPr>
            <a:r>
              <a:rPr lang="en-GB" dirty="0">
                <a:solidFill>
                  <a:srgbClr val="0070C0"/>
                </a:solidFill>
                <a:latin typeface="Times New Roman" panose="02020603050405020304" pitchFamily="18" charset="0"/>
                <a:cs typeface="Times New Roman" panose="02020603050405020304" pitchFamily="18" charset="0"/>
              </a:rPr>
              <a:t> </a:t>
            </a:r>
            <a:endParaRPr lang="en-IE"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GB" dirty="0">
                <a:solidFill>
                  <a:srgbClr val="0070C0"/>
                </a:solidFill>
                <a:latin typeface="Times New Roman" panose="02020603050405020304" pitchFamily="18" charset="0"/>
                <a:cs typeface="Times New Roman" panose="02020603050405020304" pitchFamily="18" charset="0"/>
              </a:rPr>
              <a:t>a relevant person that a patient safety incident has occurred in the course of the provision of a health service to the patient concerned, or</a:t>
            </a:r>
            <a:endParaRPr lang="en-IE" dirty="0">
              <a:solidFill>
                <a:srgbClr val="0070C0"/>
              </a:solidFill>
              <a:latin typeface="Times New Roman" panose="02020603050405020304" pitchFamily="18" charset="0"/>
              <a:cs typeface="Times New Roman" panose="02020603050405020304" pitchFamily="18" charset="0"/>
            </a:endParaRPr>
          </a:p>
          <a:p>
            <a:pPr>
              <a:defRPr/>
            </a:pPr>
            <a:r>
              <a:rPr lang="en-GB" dirty="0">
                <a:solidFill>
                  <a:srgbClr val="0070C0"/>
                </a:solidFill>
                <a:latin typeface="Times New Roman" panose="02020603050405020304" pitchFamily="18" charset="0"/>
                <a:cs typeface="Times New Roman" panose="02020603050405020304" pitchFamily="18" charset="0"/>
              </a:rPr>
              <a:t> </a:t>
            </a:r>
            <a:endParaRPr lang="en-IE"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GB" dirty="0">
                <a:solidFill>
                  <a:srgbClr val="0070C0"/>
                </a:solidFill>
                <a:latin typeface="Times New Roman" panose="02020603050405020304" pitchFamily="18" charset="0"/>
                <a:cs typeface="Times New Roman" panose="02020603050405020304" pitchFamily="18" charset="0"/>
              </a:rPr>
              <a:t>a patient and a relevant person that a patient safety incident has occurred in the course of the provision of a health service to the patient.</a:t>
            </a:r>
            <a:endParaRPr lang="en-IE"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2371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0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7026" y="476251"/>
            <a:ext cx="5715000" cy="3693319"/>
          </a:xfrm>
          <a:prstGeom prst="rect">
            <a:avLst/>
          </a:prstGeom>
          <a:solidFill>
            <a:schemeClr val="bg1">
              <a:lumMod val="95000"/>
            </a:schemeClr>
          </a:solidFill>
        </p:spPr>
        <p:txBody>
          <a:bodyPr wrap="square" rtlCol="0">
            <a:spAutoFit/>
          </a:bodyPr>
          <a:lstStyle/>
          <a:p>
            <a:pPr>
              <a:defRPr/>
            </a:pPr>
            <a:endParaRPr lang="en-IE" dirty="0" smtClean="0">
              <a:solidFill>
                <a:srgbClr val="0070C0"/>
              </a:solidFill>
              <a:latin typeface="Times New Roman" panose="02020603050405020304" pitchFamily="18" charset="0"/>
              <a:cs typeface="Times New Roman" panose="02020603050405020304" pitchFamily="18" charset="0"/>
            </a:endParaRPr>
          </a:p>
          <a:p>
            <a:pPr>
              <a:defRPr/>
            </a:pPr>
            <a:r>
              <a:rPr lang="en-IE" dirty="0" smtClean="0">
                <a:solidFill>
                  <a:srgbClr val="0070C0"/>
                </a:solidFill>
                <a:latin typeface="Times New Roman" panose="02020603050405020304" pitchFamily="18" charset="0"/>
                <a:cs typeface="Times New Roman" panose="02020603050405020304" pitchFamily="18" charset="0"/>
              </a:rPr>
              <a:t>The </a:t>
            </a:r>
            <a:r>
              <a:rPr lang="en-IE" dirty="0">
                <a:solidFill>
                  <a:srgbClr val="0070C0"/>
                </a:solidFill>
                <a:latin typeface="Times New Roman" panose="02020603050405020304" pitchFamily="18" charset="0"/>
                <a:cs typeface="Times New Roman" panose="02020603050405020304" pitchFamily="18" charset="0"/>
              </a:rPr>
              <a:t>HSE defines Open Disclosure as:</a:t>
            </a:r>
          </a:p>
          <a:p>
            <a:pPr algn="ctr">
              <a:defRPr/>
            </a:pPr>
            <a:endParaRPr lang="en-IE" i="1" dirty="0">
              <a:solidFill>
                <a:srgbClr val="0070C0"/>
              </a:solidFill>
              <a:latin typeface="Times New Roman" panose="02020603050405020304" pitchFamily="18" charset="0"/>
              <a:cs typeface="Times New Roman" panose="02020603050405020304" pitchFamily="18" charset="0"/>
            </a:endParaRPr>
          </a:p>
          <a:p>
            <a:pPr algn="ctr">
              <a:defRPr/>
            </a:pPr>
            <a:r>
              <a:rPr lang="en-IE" dirty="0" smtClean="0">
                <a:solidFill>
                  <a:srgbClr val="0070C0"/>
                </a:solidFill>
                <a:latin typeface="Times New Roman" panose="02020603050405020304" pitchFamily="18" charset="0"/>
                <a:cs typeface="Times New Roman" panose="02020603050405020304" pitchFamily="18" charset="0"/>
              </a:rPr>
              <a:t>“</a:t>
            </a:r>
            <a:r>
              <a:rPr lang="en-IE" i="1" dirty="0" smtClean="0">
                <a:solidFill>
                  <a:srgbClr val="0070C0"/>
                </a:solidFill>
                <a:latin typeface="Times New Roman" panose="02020603050405020304" pitchFamily="18" charset="0"/>
                <a:cs typeface="Times New Roman" panose="02020603050405020304" pitchFamily="18" charset="0"/>
              </a:rPr>
              <a:t>an </a:t>
            </a:r>
            <a:r>
              <a:rPr lang="en-IE" i="1" dirty="0">
                <a:solidFill>
                  <a:srgbClr val="0070C0"/>
                </a:solidFill>
                <a:latin typeface="Times New Roman" panose="02020603050405020304" pitchFamily="18" charset="0"/>
                <a:cs typeface="Times New Roman" panose="02020603050405020304" pitchFamily="18" charset="0"/>
              </a:rPr>
              <a:t>open, consistent, compassionate and timely approach to communicating with patients and, where appropriate, their relevant person following patient safety incidents. It includes expressing regret for what has happened, keeping the patient informed and providing reassurance in relation to on-going care and treatment, learning and the steps being taken by the health services provider to try to prevent a recurrence of the </a:t>
            </a:r>
            <a:r>
              <a:rPr lang="en-IE" i="1" dirty="0" smtClean="0">
                <a:solidFill>
                  <a:srgbClr val="0070C0"/>
                </a:solidFill>
                <a:latin typeface="Times New Roman" panose="02020603050405020304" pitchFamily="18" charset="0"/>
                <a:cs typeface="Times New Roman" panose="02020603050405020304" pitchFamily="18" charset="0"/>
              </a:rPr>
              <a:t>incident”. </a:t>
            </a:r>
          </a:p>
          <a:p>
            <a:pPr algn="ctr">
              <a:defRPr/>
            </a:pPr>
            <a:endParaRPr lang="en-IE" dirty="0" smtClean="0">
              <a:solidFill>
                <a:srgbClr val="0070C0"/>
              </a:solidFill>
              <a:latin typeface="Times New Roman" panose="02020603050405020304" pitchFamily="18" charset="0"/>
              <a:cs typeface="Times New Roman" panose="02020603050405020304" pitchFamily="18" charset="0"/>
            </a:endParaRPr>
          </a:p>
          <a:p>
            <a:pPr algn="ctr">
              <a:defRPr/>
            </a:pPr>
            <a:r>
              <a:rPr lang="en-IE" dirty="0" smtClean="0">
                <a:solidFill>
                  <a:srgbClr val="0070C0"/>
                </a:solidFill>
                <a:latin typeface="Times New Roman" panose="02020603050405020304" pitchFamily="18" charset="0"/>
                <a:cs typeface="Times New Roman" panose="02020603050405020304" pitchFamily="18" charset="0"/>
              </a:rPr>
              <a:t>(</a:t>
            </a:r>
            <a:r>
              <a:rPr lang="en-IE" dirty="0">
                <a:solidFill>
                  <a:srgbClr val="0070C0"/>
                </a:solidFill>
                <a:latin typeface="Times New Roman" panose="02020603050405020304" pitchFamily="18" charset="0"/>
                <a:cs typeface="Times New Roman" panose="02020603050405020304" pitchFamily="18" charset="0"/>
              </a:rPr>
              <a:t>HSE 2019</a:t>
            </a:r>
            <a:r>
              <a:rPr lang="en-IE" dirty="0" smtClean="0">
                <a:solidFill>
                  <a:srgbClr val="0070C0"/>
                </a:solidFill>
                <a:latin typeface="Times New Roman" panose="02020603050405020304" pitchFamily="18" charset="0"/>
                <a:cs typeface="Times New Roman" panose="02020603050405020304" pitchFamily="18" charset="0"/>
              </a:rPr>
              <a:t>)</a:t>
            </a:r>
            <a:r>
              <a:rPr lang="en-GB" dirty="0" smtClean="0">
                <a:solidFill>
                  <a:srgbClr val="0070C0"/>
                </a:solidFill>
                <a:latin typeface="Times New Roman" panose="02020603050405020304" pitchFamily="18" charset="0"/>
                <a:cs typeface="Times New Roman" panose="02020603050405020304" pitchFamily="18" charset="0"/>
              </a:rPr>
              <a:t> </a:t>
            </a:r>
            <a:endParaRPr lang="en-GB"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7650" y="619125"/>
            <a:ext cx="2495549" cy="3785652"/>
          </a:xfrm>
          <a:prstGeom prst="rect">
            <a:avLst/>
          </a:prstGeom>
          <a:solidFill>
            <a:schemeClr val="bg1">
              <a:lumMod val="95000"/>
            </a:schemeClr>
          </a:solidFill>
        </p:spPr>
        <p:txBody>
          <a:bodyPr wrap="square" rtlCol="0">
            <a:spAutoFit/>
          </a:bodyPr>
          <a:lstStyle/>
          <a:p>
            <a:r>
              <a:rPr lang="en-IE" altLang="en-US" sz="2400" b="1" dirty="0" smtClean="0">
                <a:latin typeface="Times New Roman" panose="02020603050405020304" pitchFamily="18" charset="0"/>
                <a:ea typeface="ＭＳ Ｐゴシック" pitchFamily="34" charset="-128"/>
                <a:cs typeface="Times New Roman" panose="02020603050405020304" pitchFamily="18" charset="0"/>
              </a:rPr>
              <a:t>Definition </a:t>
            </a:r>
          </a:p>
          <a:p>
            <a:r>
              <a:rPr lang="en-IE" altLang="en-US" sz="2400" b="1" dirty="0" smtClean="0">
                <a:latin typeface="Times New Roman" panose="02020603050405020304" pitchFamily="18" charset="0"/>
                <a:ea typeface="ＭＳ Ｐゴシック" pitchFamily="34" charset="-128"/>
                <a:cs typeface="Times New Roman" panose="02020603050405020304" pitchFamily="18" charset="0"/>
              </a:rPr>
              <a:t>of Open Disclosure</a:t>
            </a:r>
          </a:p>
          <a:p>
            <a:endParaRPr lang="en-IE" altLang="en-US" sz="24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4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4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4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4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4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400" dirty="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49" y="3309105"/>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13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5225" y="733426"/>
            <a:ext cx="5010151" cy="3416320"/>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IE" altLang="en-US" dirty="0">
                <a:latin typeface="Times New Roman" panose="02020603050405020304" pitchFamily="18" charset="0"/>
                <a:ea typeface="ＭＳ Ｐゴシック" pitchFamily="34" charset="-128"/>
                <a:cs typeface="Times New Roman" panose="02020603050405020304" pitchFamily="18" charset="0"/>
              </a:rPr>
              <a:t>Harm events:  </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Always disclose</a:t>
            </a:r>
          </a:p>
          <a:p>
            <a:pPr marL="285750" indent="-285750">
              <a:buFont typeface="Arial" panose="020B0604020202020204" pitchFamily="34" charset="0"/>
              <a:buChar char="•"/>
            </a:pPr>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285750" indent="-285750">
              <a:buFont typeface="Arial" panose="020B0604020202020204" pitchFamily="34" charset="0"/>
              <a:buChar char="•"/>
            </a:pPr>
            <a:r>
              <a:rPr lang="en-IE" altLang="en-US" dirty="0">
                <a:latin typeface="Times New Roman" panose="02020603050405020304" pitchFamily="18" charset="0"/>
                <a:ea typeface="ＭＳ Ｐゴシック" pitchFamily="34" charset="-128"/>
                <a:cs typeface="Times New Roman" panose="02020603050405020304" pitchFamily="18" charset="0"/>
              </a:rPr>
              <a:t>Suspected Harm Events:  </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Always disclose</a:t>
            </a:r>
          </a:p>
          <a:p>
            <a:pPr marL="285750" indent="-285750">
              <a:buFont typeface="Arial" panose="020B0604020202020204" pitchFamily="34" charset="0"/>
              <a:buChar char="•"/>
            </a:pPr>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285750" indent="-285750">
              <a:buFont typeface="Arial" panose="020B0604020202020204" pitchFamily="34" charset="0"/>
              <a:buChar char="•"/>
            </a:pPr>
            <a:r>
              <a:rPr lang="en-IE" altLang="en-US" dirty="0">
                <a:latin typeface="Times New Roman" panose="02020603050405020304" pitchFamily="18" charset="0"/>
                <a:ea typeface="ＭＳ Ｐゴシック" pitchFamily="34" charset="-128"/>
                <a:cs typeface="Times New Roman" panose="02020603050405020304" pitchFamily="18" charset="0"/>
              </a:rPr>
              <a:t>No Harm Events:  </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Generally disclose . Rationale – how can you ensure that harm has not occurred if you don’t talk to the patient?</a:t>
            </a:r>
          </a:p>
          <a:p>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285750" indent="-285750">
              <a:buFont typeface="Arial" panose="020B0604020202020204" pitchFamily="34" charset="0"/>
              <a:buChar char="•"/>
            </a:pPr>
            <a:r>
              <a:rPr lang="en-IE" altLang="en-US" dirty="0">
                <a:latin typeface="Times New Roman" panose="02020603050405020304" pitchFamily="18" charset="0"/>
                <a:ea typeface="ＭＳ Ｐゴシック" pitchFamily="34" charset="-128"/>
                <a:cs typeface="Times New Roman" panose="02020603050405020304" pitchFamily="18" charset="0"/>
              </a:rPr>
              <a:t>Near Miss Events: </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Assess on a case by case basis – if potential for future harm always disclose</a:t>
            </a:r>
            <a:r>
              <a:rPr lang="en-IE" altLang="en-US" dirty="0" smtClean="0">
                <a:solidFill>
                  <a:srgbClr val="0070C0"/>
                </a:solidFill>
                <a:latin typeface="Times New Roman" panose="02020603050405020304" pitchFamily="18" charset="0"/>
                <a:ea typeface="ＭＳ Ｐゴシック" pitchFamily="34" charset="-128"/>
                <a:cs typeface="Times New Roman" panose="02020603050405020304" pitchFamily="18" charset="0"/>
              </a:rPr>
              <a:t>.</a:t>
            </a:r>
          </a:p>
          <a:p>
            <a:pPr marL="285750" indent="-285750">
              <a:buFont typeface="Arial" panose="020B0604020202020204" pitchFamily="34" charset="0"/>
              <a:buChar char="•"/>
            </a:pPr>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 name="TextBox 3"/>
          <p:cNvSpPr txBox="1"/>
          <p:nvPr/>
        </p:nvSpPr>
        <p:spPr>
          <a:xfrm>
            <a:off x="514351" y="733426"/>
            <a:ext cx="2638424" cy="3477875"/>
          </a:xfrm>
          <a:prstGeom prst="rect">
            <a:avLst/>
          </a:prstGeom>
          <a:solidFill>
            <a:schemeClr val="bg1">
              <a:lumMod val="95000"/>
            </a:schemeClr>
          </a:solidFill>
        </p:spPr>
        <p:txBody>
          <a:bodyPr wrap="square" rtlCol="0">
            <a:spAutoFit/>
          </a:bodyPr>
          <a:lstStyle/>
          <a:p>
            <a:r>
              <a:rPr lang="en-IE" altLang="en-US" sz="2000" b="1" dirty="0">
                <a:latin typeface="Times New Roman" panose="02020603050405020304" pitchFamily="18" charset="0"/>
                <a:ea typeface="ＭＳ Ｐゴシック" pitchFamily="34" charset="-128"/>
                <a:cs typeface="Times New Roman" panose="02020603050405020304" pitchFamily="18" charset="0"/>
              </a:rPr>
              <a:t>The Events that Trigger </a:t>
            </a:r>
            <a:br>
              <a:rPr lang="en-IE" altLang="en-US" sz="2000" b="1" dirty="0">
                <a:latin typeface="Times New Roman" panose="02020603050405020304" pitchFamily="18" charset="0"/>
                <a:ea typeface="ＭＳ Ｐゴシック" pitchFamily="34" charset="-128"/>
                <a:cs typeface="Times New Roman" panose="02020603050405020304" pitchFamily="18" charset="0"/>
              </a:rPr>
            </a:br>
            <a:r>
              <a:rPr lang="en-IE" altLang="en-US" sz="2000" b="1" dirty="0">
                <a:latin typeface="Times New Roman" panose="02020603050405020304" pitchFamily="18" charset="0"/>
                <a:ea typeface="ＭＳ Ｐゴシック" pitchFamily="34" charset="-128"/>
                <a:cs typeface="Times New Roman" panose="02020603050405020304" pitchFamily="18" charset="0"/>
              </a:rPr>
              <a:t>Open </a:t>
            </a:r>
            <a:r>
              <a:rPr lang="en-IE" altLang="en-US" sz="2000" b="1" dirty="0" smtClean="0">
                <a:latin typeface="Times New Roman" panose="02020603050405020304" pitchFamily="18" charset="0"/>
                <a:ea typeface="ＭＳ Ｐゴシック" pitchFamily="34" charset="-128"/>
                <a:cs typeface="Times New Roman" panose="02020603050405020304" pitchFamily="18" charset="0"/>
              </a:rPr>
              <a:t>Disclosure</a:t>
            </a:r>
          </a:p>
          <a:p>
            <a:endParaRPr lang="en-IE" sz="2000" b="1" dirty="0">
              <a:latin typeface="Times New Roman" panose="02020603050405020304" pitchFamily="18" charset="0"/>
              <a:ea typeface="ＭＳ Ｐゴシック" pitchFamily="34" charset="-128"/>
              <a:cs typeface="Times New Roman" panose="02020603050405020304" pitchFamily="18" charset="0"/>
            </a:endParaRPr>
          </a:p>
          <a:p>
            <a:endParaRPr lang="en-IE" sz="20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000" b="1" dirty="0">
              <a:latin typeface="Times New Roman" panose="02020603050405020304" pitchFamily="18" charset="0"/>
              <a:ea typeface="ＭＳ Ｐゴシック" pitchFamily="34" charset="-128"/>
              <a:cs typeface="Times New Roman" panose="02020603050405020304" pitchFamily="18" charset="0"/>
            </a:endParaRPr>
          </a:p>
          <a:p>
            <a:endParaRPr lang="en-IE" sz="20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000" b="1" dirty="0">
              <a:latin typeface="Times New Roman" panose="02020603050405020304" pitchFamily="18" charset="0"/>
              <a:ea typeface="ＭＳ Ｐゴシック" pitchFamily="34" charset="-128"/>
              <a:cs typeface="Times New Roman" panose="02020603050405020304" pitchFamily="18" charset="0"/>
            </a:endParaRPr>
          </a:p>
          <a:p>
            <a:endParaRPr lang="en-IE" sz="20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000" b="1" dirty="0">
              <a:latin typeface="Times New Roman" panose="02020603050405020304" pitchFamily="18" charset="0"/>
              <a:ea typeface="ＭＳ Ｐゴシック" pitchFamily="34" charset="-128"/>
              <a:cs typeface="Times New Roman" panose="02020603050405020304" pitchFamily="18" charset="0"/>
            </a:endParaRPr>
          </a:p>
          <a:p>
            <a:endParaRPr lang="en-IE" sz="2000" dirty="0">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3152239"/>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024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person centred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2"/>
            <a:ext cx="256222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Robin-Williams-Quotes-Patch-Adam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075" y="-30955"/>
            <a:ext cx="26892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ntegrity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3573"/>
            <a:ext cx="3695700" cy="157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erson centred care valu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40683"/>
            <a:ext cx="2425700" cy="154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othing about me wthout 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71850"/>
            <a:ext cx="2324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41335" y="1550437"/>
            <a:ext cx="2344940" cy="111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16150" y="2534245"/>
            <a:ext cx="2952750" cy="130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age result for walk in  my shoe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5699" y="3765353"/>
            <a:ext cx="2295525" cy="9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18001" y="1581152"/>
            <a:ext cx="4779963" cy="83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11419" y="2108720"/>
            <a:ext cx="2064046" cy="65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381624" y="2762250"/>
            <a:ext cx="1493839"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75463" y="2413993"/>
            <a:ext cx="2222500" cy="95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C:\Users\angelatysall\AppData\Local\Temp\notesFCBCEE\~5454926.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7982" y="3765353"/>
            <a:ext cx="2423318" cy="9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295900" y="3371850"/>
            <a:ext cx="1657350" cy="1384995"/>
          </a:xfrm>
          <a:prstGeom prst="rect">
            <a:avLst/>
          </a:prstGeom>
        </p:spPr>
        <p:txBody>
          <a:bodyPr wrap="square">
            <a:spAutoFit/>
          </a:bodyPr>
          <a:lstStyle/>
          <a:p>
            <a:pPr>
              <a:spcBef>
                <a:spcPct val="0"/>
              </a:spcBef>
            </a:pPr>
            <a:r>
              <a:rPr lang="en-IE" altLang="en-US" sz="1400" dirty="0">
                <a:solidFill>
                  <a:schemeClr val="tx2"/>
                </a:solidFill>
                <a:latin typeface="Rage Italic" pitchFamily="66" charset="0"/>
              </a:rPr>
              <a:t>CARE     COMPASSION     TRUST     LEARNING     KINDNESS     EMPATHY</a:t>
            </a:r>
            <a:endParaRPr lang="en-GB" altLang="en-US" sz="1400" dirty="0">
              <a:solidFill>
                <a:schemeClr val="tx2"/>
              </a:solidFill>
              <a:latin typeface="Rage Italic" pitchFamily="66" charset="0"/>
            </a:endParaRPr>
          </a:p>
        </p:txBody>
      </p:sp>
    </p:spTree>
    <p:extLst>
      <p:ext uri="{BB962C8B-B14F-4D97-AF65-F5344CB8AC3E}">
        <p14:creationId xmlns:p14="http://schemas.microsoft.com/office/powerpoint/2010/main" val="1542508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6025" y="581025"/>
            <a:ext cx="4314825" cy="369332"/>
          </a:xfrm>
          <a:prstGeom prst="rect">
            <a:avLst/>
          </a:prstGeom>
          <a:solidFill>
            <a:schemeClr val="bg1">
              <a:lumMod val="95000"/>
            </a:schemeClr>
          </a:solidFill>
        </p:spPr>
        <p:txBody>
          <a:bodyPr wrap="square" rtlCol="0">
            <a:spAutoFit/>
          </a:bodyPr>
          <a:lstStyle/>
          <a:p>
            <a:r>
              <a:rPr lang="en-IE" altLang="en-US" b="1" dirty="0">
                <a:latin typeface="Times New Roman" panose="02020603050405020304" pitchFamily="18" charset="0"/>
                <a:ea typeface="ＭＳ Ｐゴシック" pitchFamily="34" charset="-128"/>
                <a:cs typeface="Times New Roman" panose="02020603050405020304" pitchFamily="18" charset="0"/>
              </a:rPr>
              <a:t>The Principles of  Open Disclosure</a:t>
            </a:r>
            <a:endParaRPr lang="en-IE"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4325" y="1009725"/>
            <a:ext cx="8829676" cy="3571875"/>
          </a:xfrm>
          <a:prstGeom prst="rect">
            <a:avLst/>
          </a:prstGeom>
          <a:solidFill>
            <a:schemeClr val="bg1">
              <a:lumMod val="95000"/>
            </a:schemeClr>
          </a:solidFill>
        </p:spPr>
        <p:txBody>
          <a:bodyPr wrap="square" rtlCol="0">
            <a:spAutoFit/>
          </a:bodyPr>
          <a:lstStyle/>
          <a:p>
            <a:endParaRPr lang="en-IE"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19575" y="1019250"/>
            <a:ext cx="4686300" cy="35968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5300" y="1257300"/>
            <a:ext cx="3562350" cy="3293209"/>
          </a:xfrm>
          <a:prstGeom prst="rect">
            <a:avLst/>
          </a:prstGeom>
          <a:noFill/>
        </p:spPr>
        <p:txBody>
          <a:bodyPr wrap="square" rtlCol="0">
            <a:spAutoFit/>
          </a:bodyPr>
          <a:lstStyle/>
          <a:p>
            <a:pPr marL="342900" indent="-342900">
              <a:buAutoNum type="arabicPeriod"/>
            </a:pPr>
            <a:r>
              <a:rPr lang="en-IE" sz="1400" dirty="0" smtClean="0">
                <a:latin typeface="Times New Roman" panose="02020603050405020304" pitchFamily="18" charset="0"/>
                <a:cs typeface="Times New Roman" panose="02020603050405020304" pitchFamily="18" charset="0"/>
              </a:rPr>
              <a:t>Acknowledgement</a:t>
            </a:r>
          </a:p>
          <a:p>
            <a:pPr marL="342900" indent="-342900">
              <a:buAutoNum type="arabicPeriod"/>
            </a:pPr>
            <a:r>
              <a:rPr lang="en-IE" sz="1400" dirty="0" smtClean="0">
                <a:latin typeface="Times New Roman" panose="02020603050405020304" pitchFamily="18" charset="0"/>
                <a:cs typeface="Times New Roman" panose="02020603050405020304" pitchFamily="18" charset="0"/>
              </a:rPr>
              <a:t>Truthfulness, timeliness and clarity of communication</a:t>
            </a:r>
          </a:p>
          <a:p>
            <a:pPr marL="342900" indent="-342900">
              <a:buAutoNum type="arabicPeriod"/>
            </a:pPr>
            <a:r>
              <a:rPr lang="en-IE" sz="1400" dirty="0" smtClean="0">
                <a:latin typeface="Times New Roman" panose="02020603050405020304" pitchFamily="18" charset="0"/>
                <a:cs typeface="Times New Roman" panose="02020603050405020304" pitchFamily="18" charset="0"/>
              </a:rPr>
              <a:t>Apology/Expression of Regret</a:t>
            </a:r>
          </a:p>
          <a:p>
            <a:pPr marL="342900" indent="-342900">
              <a:buAutoNum type="arabicPeriod"/>
            </a:pPr>
            <a:r>
              <a:rPr lang="en-IE" sz="1400" dirty="0" smtClean="0">
                <a:latin typeface="Times New Roman" panose="02020603050405020304" pitchFamily="18" charset="0"/>
                <a:cs typeface="Times New Roman" panose="02020603050405020304" pitchFamily="18" charset="0"/>
              </a:rPr>
              <a:t>Recognise Patient and Carer expectations</a:t>
            </a:r>
          </a:p>
          <a:p>
            <a:pPr marL="342900" indent="-342900">
              <a:buAutoNum type="arabicPeriod"/>
            </a:pPr>
            <a:r>
              <a:rPr lang="en-IE" sz="1400" dirty="0" smtClean="0">
                <a:latin typeface="Times New Roman" panose="02020603050405020304" pitchFamily="18" charset="0"/>
                <a:cs typeface="Times New Roman" panose="02020603050405020304" pitchFamily="18" charset="0"/>
              </a:rPr>
              <a:t>Staff Support</a:t>
            </a:r>
          </a:p>
          <a:p>
            <a:pPr marL="342900" indent="-342900">
              <a:buAutoNum type="arabicPeriod"/>
            </a:pPr>
            <a:r>
              <a:rPr lang="en-IE" sz="1400" dirty="0" smtClean="0">
                <a:latin typeface="Times New Roman" panose="02020603050405020304" pitchFamily="18" charset="0"/>
                <a:cs typeface="Times New Roman" panose="02020603050405020304" pitchFamily="18" charset="0"/>
              </a:rPr>
              <a:t>Risk Management and Systems Improvement</a:t>
            </a:r>
          </a:p>
          <a:p>
            <a:pPr marL="342900" indent="-342900">
              <a:buAutoNum type="arabicPeriod"/>
            </a:pPr>
            <a:r>
              <a:rPr lang="en-IE" sz="1400" dirty="0" smtClean="0">
                <a:latin typeface="Times New Roman" panose="02020603050405020304" pitchFamily="18" charset="0"/>
                <a:cs typeface="Times New Roman" panose="02020603050405020304" pitchFamily="18" charset="0"/>
              </a:rPr>
              <a:t>Multidisciplinary Approach</a:t>
            </a:r>
          </a:p>
          <a:p>
            <a:pPr marL="342900" indent="-342900">
              <a:buAutoNum type="arabicPeriod"/>
            </a:pPr>
            <a:r>
              <a:rPr lang="en-IE" sz="1400" dirty="0" smtClean="0">
                <a:latin typeface="Times New Roman" panose="02020603050405020304" pitchFamily="18" charset="0"/>
                <a:cs typeface="Times New Roman" panose="02020603050405020304" pitchFamily="18" charset="0"/>
              </a:rPr>
              <a:t>Clinical Governance</a:t>
            </a:r>
          </a:p>
          <a:p>
            <a:pPr marL="342900" indent="-342900">
              <a:buAutoNum type="arabicPeriod"/>
            </a:pPr>
            <a:r>
              <a:rPr lang="en-IE" sz="1400" dirty="0" smtClean="0">
                <a:latin typeface="Times New Roman" panose="02020603050405020304" pitchFamily="18" charset="0"/>
                <a:cs typeface="Times New Roman" panose="02020603050405020304" pitchFamily="18" charset="0"/>
              </a:rPr>
              <a:t>Confidentiality</a:t>
            </a:r>
          </a:p>
          <a:p>
            <a:pPr marL="342900" indent="-342900">
              <a:buAutoNum type="arabicPeriod"/>
            </a:pPr>
            <a:r>
              <a:rPr lang="en-IE" sz="1400" dirty="0" smtClean="0">
                <a:latin typeface="Times New Roman" panose="02020603050405020304" pitchFamily="18" charset="0"/>
                <a:cs typeface="Times New Roman" panose="02020603050405020304" pitchFamily="18" charset="0"/>
              </a:rPr>
              <a:t>Continuity of Care</a:t>
            </a:r>
          </a:p>
          <a:p>
            <a:pPr marL="342900" indent="-342900">
              <a:buAutoNum type="arabicPeriod"/>
            </a:pPr>
            <a:endParaRPr lang="en-IE" sz="1400" dirty="0" smtClean="0">
              <a:latin typeface="Times New Roman" panose="02020603050405020304" pitchFamily="18" charset="0"/>
              <a:cs typeface="Times New Roman" panose="02020603050405020304" pitchFamily="18" charset="0"/>
            </a:endParaRPr>
          </a:p>
          <a:p>
            <a:endParaRPr lang="en-IE" sz="1400" dirty="0">
              <a:latin typeface="Times New Roman" panose="02020603050405020304" pitchFamily="18" charset="0"/>
              <a:cs typeface="Times New Roman" panose="02020603050405020304" pitchFamily="18" charset="0"/>
            </a:endParaRPr>
          </a:p>
          <a:p>
            <a:r>
              <a:rPr lang="en-IE" sz="1200" b="1" dirty="0" smtClean="0">
                <a:solidFill>
                  <a:srgbClr val="FF0000"/>
                </a:solidFill>
                <a:latin typeface="Times New Roman" panose="02020603050405020304" pitchFamily="18" charset="0"/>
                <a:cs typeface="Times New Roman" panose="02020603050405020304" pitchFamily="18" charset="0"/>
              </a:rPr>
              <a:t>CARE</a:t>
            </a:r>
            <a:r>
              <a:rPr lang="en-IE" sz="1200" b="1" dirty="0" smtClean="0">
                <a:latin typeface="Times New Roman" panose="02020603050405020304" pitchFamily="18" charset="0"/>
                <a:cs typeface="Times New Roman" panose="02020603050405020304" pitchFamily="18" charset="0"/>
              </a:rPr>
              <a:t> </a:t>
            </a:r>
            <a:r>
              <a:rPr lang="en-IE" sz="1200" b="1" dirty="0" smtClean="0">
                <a:solidFill>
                  <a:srgbClr val="FFC000"/>
                </a:solidFill>
                <a:latin typeface="Times New Roman" panose="02020603050405020304" pitchFamily="18" charset="0"/>
                <a:cs typeface="Times New Roman" panose="02020603050405020304" pitchFamily="18" charset="0"/>
              </a:rPr>
              <a:t>COMPASSION</a:t>
            </a:r>
            <a:r>
              <a:rPr lang="en-IE" sz="1200" b="1" dirty="0" smtClean="0">
                <a:latin typeface="Times New Roman" panose="02020603050405020304" pitchFamily="18" charset="0"/>
                <a:cs typeface="Times New Roman" panose="02020603050405020304" pitchFamily="18" charset="0"/>
              </a:rPr>
              <a:t> </a:t>
            </a:r>
            <a:r>
              <a:rPr lang="en-IE" sz="1200" b="1" dirty="0" smtClean="0">
                <a:solidFill>
                  <a:schemeClr val="tx2">
                    <a:lumMod val="60000"/>
                    <a:lumOff val="40000"/>
                  </a:schemeClr>
                </a:solidFill>
                <a:latin typeface="Times New Roman" panose="02020603050405020304" pitchFamily="18" charset="0"/>
                <a:cs typeface="Times New Roman" panose="02020603050405020304" pitchFamily="18" charset="0"/>
              </a:rPr>
              <a:t>TRUST </a:t>
            </a:r>
            <a:r>
              <a:rPr lang="en-IE" sz="1200" b="1" dirty="0" smtClean="0">
                <a:latin typeface="Times New Roman" panose="02020603050405020304" pitchFamily="18" charset="0"/>
                <a:cs typeface="Times New Roman" panose="02020603050405020304" pitchFamily="18" charset="0"/>
              </a:rPr>
              <a:t>and </a:t>
            </a:r>
            <a:r>
              <a:rPr lang="en-IE" sz="1200" b="1" dirty="0" smtClean="0">
                <a:solidFill>
                  <a:srgbClr val="FF66CC"/>
                </a:solidFill>
                <a:latin typeface="Times New Roman" panose="02020603050405020304" pitchFamily="18" charset="0"/>
                <a:cs typeface="Times New Roman" panose="02020603050405020304" pitchFamily="18" charset="0"/>
              </a:rPr>
              <a:t>EMPATHY</a:t>
            </a:r>
            <a:endParaRPr lang="en-IE" sz="1200" b="1" dirty="0">
              <a:solidFill>
                <a:srgbClr val="FF66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437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7075" y="438151"/>
            <a:ext cx="5705475" cy="3970318"/>
          </a:xfrm>
          <a:prstGeom prst="rect">
            <a:avLst/>
          </a:prstGeom>
          <a:solidFill>
            <a:schemeClr val="bg1">
              <a:lumMod val="95000"/>
            </a:schemeClr>
          </a:solidFill>
        </p:spPr>
        <p:txBody>
          <a:bodyPr wrap="square" rtlCol="0">
            <a:spAutoFit/>
          </a:bodyPr>
          <a:lstStyle/>
          <a:p>
            <a:pPr>
              <a:defRPr/>
            </a:pP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Open disclosure involves</a:t>
            </a:r>
            <a:r>
              <a:rPr lang="en-IE" altLang="en-US" b="1" dirty="0" smtClean="0">
                <a:solidFill>
                  <a:srgbClr val="0070C0"/>
                </a:solidFill>
                <a:latin typeface="Times New Roman" panose="02020603050405020304" pitchFamily="18" charset="0"/>
                <a:ea typeface="ＭＳ Ｐゴシック" pitchFamily="34" charset="-128"/>
                <a:cs typeface="Times New Roman" panose="02020603050405020304" pitchFamily="18" charset="0"/>
              </a:rPr>
              <a:t>:</a:t>
            </a:r>
            <a:endPar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285750" indent="-285750">
              <a:buClr>
                <a:srgbClr val="82C55B"/>
              </a:buClr>
              <a:buFont typeface="Arial" panose="020B0604020202020204" pitchFamily="34" charset="0"/>
              <a:buChar char="•"/>
              <a:defRPr/>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A process of </a:t>
            </a: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open, honest, transparent and timely communication</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 with patients and/or their relevant person following a patient safety incident</a:t>
            </a:r>
          </a:p>
          <a:p>
            <a:pPr marL="285750" indent="-285750">
              <a:buClr>
                <a:srgbClr val="82C55B"/>
              </a:buClr>
              <a:buFont typeface="Arial" panose="020B0604020202020204" pitchFamily="34" charset="0"/>
              <a:buChar char="•"/>
              <a:defRPr/>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An </a:t>
            </a: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acknowledgement</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 and  </a:t>
            </a: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factual explanation </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in relation to what has happened and how/why it happened</a:t>
            </a:r>
          </a:p>
          <a:p>
            <a:pPr marL="285750" indent="-285750">
              <a:buClr>
                <a:srgbClr val="82C55B"/>
              </a:buClr>
              <a:buFont typeface="Arial" panose="020B0604020202020204" pitchFamily="34" charset="0"/>
              <a:buChar char="•"/>
              <a:defRPr/>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Providing </a:t>
            </a: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a meaningful apology </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or expression of regret</a:t>
            </a:r>
          </a:p>
          <a:p>
            <a:pPr marL="285750" indent="-285750">
              <a:buClr>
                <a:srgbClr val="82C55B"/>
              </a:buClr>
              <a:buFont typeface="Arial" panose="020B0604020202020204" pitchFamily="34" charset="0"/>
              <a:buChar char="•"/>
              <a:defRPr/>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Demonstrating </a:t>
            </a: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Empathy and Compassion </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towards all those involved in the patient safety incident</a:t>
            </a:r>
          </a:p>
          <a:p>
            <a:pPr marL="285750" indent="-285750">
              <a:buClr>
                <a:srgbClr val="82C55B"/>
              </a:buClr>
              <a:buFont typeface="Arial" panose="020B0604020202020204" pitchFamily="34" charset="0"/>
              <a:buChar char="•"/>
              <a:defRPr/>
            </a:pP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Listening</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 to the patient and/or their relevant person and </a:t>
            </a: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hearing </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their story</a:t>
            </a:r>
          </a:p>
          <a:p>
            <a:pPr marL="285750" indent="-285750">
              <a:buClr>
                <a:srgbClr val="82C55B"/>
              </a:buClr>
              <a:buFont typeface="Arial" panose="020B0604020202020204" pitchFamily="34" charset="0"/>
              <a:buChar char="•"/>
              <a:defRPr/>
            </a:pP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Providing reassurance </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in relation to on going care and treatment, learning and quality </a:t>
            </a:r>
            <a:r>
              <a:rPr lang="en-IE" altLang="en-US" dirty="0" smtClean="0">
                <a:solidFill>
                  <a:srgbClr val="0070C0"/>
                </a:solidFill>
                <a:latin typeface="Times New Roman" panose="02020603050405020304" pitchFamily="18" charset="0"/>
                <a:ea typeface="ＭＳ Ｐゴシック" pitchFamily="34" charset="-128"/>
                <a:cs typeface="Times New Roman" panose="02020603050405020304" pitchFamily="18" charset="0"/>
              </a:rPr>
              <a:t>improvement</a:t>
            </a:r>
          </a:p>
          <a:p>
            <a:pPr>
              <a:buClr>
                <a:srgbClr val="82C55B"/>
              </a:buClr>
              <a:defRPr/>
            </a:pPr>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 name="TextBox 3"/>
          <p:cNvSpPr txBox="1"/>
          <p:nvPr/>
        </p:nvSpPr>
        <p:spPr>
          <a:xfrm>
            <a:off x="190500" y="638174"/>
            <a:ext cx="2724149" cy="3785652"/>
          </a:xfrm>
          <a:prstGeom prst="rect">
            <a:avLst/>
          </a:prstGeom>
          <a:solidFill>
            <a:schemeClr val="bg1">
              <a:lumMod val="95000"/>
            </a:schemeClr>
          </a:solidFill>
        </p:spPr>
        <p:txBody>
          <a:bodyPr wrap="square" rtlCol="0">
            <a:spAutoFit/>
          </a:bodyPr>
          <a:lstStyle/>
          <a:p>
            <a:r>
              <a:rPr lang="en-US" altLang="en-US" sz="2400" b="1" dirty="0">
                <a:latin typeface="Times New Roman" pitchFamily="18" charset="0"/>
                <a:ea typeface="ＭＳ Ｐゴシック" pitchFamily="34" charset="-128"/>
                <a:cs typeface="Times New Roman" pitchFamily="18" charset="0"/>
              </a:rPr>
              <a:t>What does </a:t>
            </a:r>
          </a:p>
          <a:p>
            <a:r>
              <a:rPr lang="en-US" altLang="en-US" sz="2400" b="1" dirty="0">
                <a:latin typeface="Times New Roman" pitchFamily="18" charset="0"/>
                <a:ea typeface="ＭＳ Ｐゴシック" pitchFamily="34" charset="-128"/>
                <a:cs typeface="Times New Roman" pitchFamily="18" charset="0"/>
              </a:rPr>
              <a:t>open disclosure involve</a:t>
            </a:r>
            <a:r>
              <a:rPr lang="en-US" altLang="en-US" sz="2400" b="1" dirty="0" smtClean="0">
                <a:latin typeface="Times New Roman" pitchFamily="18" charset="0"/>
                <a:ea typeface="ＭＳ Ｐゴシック" pitchFamily="34" charset="-128"/>
                <a:cs typeface="Times New Roman" pitchFamily="18" charset="0"/>
              </a:rPr>
              <a:t>?</a:t>
            </a:r>
          </a:p>
          <a:p>
            <a:endParaRPr lang="en-US" sz="2400" b="1" dirty="0">
              <a:latin typeface="Times New Roman" pitchFamily="18" charset="0"/>
              <a:ea typeface="ＭＳ Ｐゴシック" pitchFamily="34" charset="-128"/>
              <a:cs typeface="Times New Roman" pitchFamily="18" charset="0"/>
            </a:endParaRPr>
          </a:p>
          <a:p>
            <a:endParaRPr lang="en-US" sz="2400" b="1" dirty="0" smtClean="0">
              <a:latin typeface="Times New Roman" pitchFamily="18" charset="0"/>
              <a:ea typeface="ＭＳ Ｐゴシック" pitchFamily="34" charset="-128"/>
              <a:cs typeface="Times New Roman" pitchFamily="18" charset="0"/>
            </a:endParaRPr>
          </a:p>
          <a:p>
            <a:endParaRPr lang="en-US" sz="2400" b="1" dirty="0">
              <a:latin typeface="Times New Roman" pitchFamily="18" charset="0"/>
              <a:ea typeface="ＭＳ Ｐゴシック" pitchFamily="34" charset="-128"/>
              <a:cs typeface="Times New Roman" pitchFamily="18" charset="0"/>
            </a:endParaRPr>
          </a:p>
          <a:p>
            <a:endParaRPr lang="en-US" sz="2400" b="1" dirty="0" smtClean="0">
              <a:latin typeface="Times New Roman" pitchFamily="18" charset="0"/>
              <a:ea typeface="ＭＳ Ｐゴシック" pitchFamily="34" charset="-128"/>
              <a:cs typeface="Times New Roman" pitchFamily="18" charset="0"/>
            </a:endParaRPr>
          </a:p>
          <a:p>
            <a:endParaRPr lang="en-US" sz="2400" b="1" dirty="0" smtClean="0">
              <a:latin typeface="Times New Roman" pitchFamily="18" charset="0"/>
              <a:ea typeface="ＭＳ Ｐゴシック" pitchFamily="34" charset="-128"/>
              <a:cs typeface="Times New Roman" pitchFamily="18" charset="0"/>
            </a:endParaRPr>
          </a:p>
          <a:p>
            <a:endParaRPr lang="en-US" sz="2400" b="1" dirty="0">
              <a:latin typeface="Times New Roman" pitchFamily="18" charset="0"/>
              <a:ea typeface="ＭＳ Ｐゴシック" pitchFamily="34" charset="-128"/>
              <a:cs typeface="Times New Roman" pitchFamily="18" charset="0"/>
            </a:endParaRPr>
          </a:p>
          <a:p>
            <a:endParaRPr lang="en-IE" sz="2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 y="335226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564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5650" y="381001"/>
            <a:ext cx="5457826" cy="3859518"/>
          </a:xfrm>
          <a:prstGeom prst="rect">
            <a:avLst/>
          </a:prstGeom>
          <a:solidFill>
            <a:schemeClr val="bg1">
              <a:lumMod val="95000"/>
            </a:schemeClr>
          </a:solidFill>
        </p:spPr>
        <p:txBody>
          <a:bodyPr wrap="square" rtlCol="0">
            <a:spAutoFit/>
          </a:bodyPr>
          <a:lstStyle/>
          <a:p>
            <a:pPr marL="285750" indent="-285750">
              <a:lnSpc>
                <a:spcPct val="80000"/>
              </a:lnSpc>
              <a:buFont typeface="Arial" panose="020B0604020202020204" pitchFamily="34" charset="0"/>
              <a:buChar char="•"/>
            </a:pPr>
            <a:r>
              <a:rPr lang="en-IE" altLang="en-US" dirty="0">
                <a:solidFill>
                  <a:srgbClr val="007CB1"/>
                </a:solidFill>
                <a:latin typeface="Times New Roman" pitchFamily="18" charset="0"/>
                <a:ea typeface="ＭＳ Ｐゴシック" pitchFamily="34" charset="-128"/>
                <a:cs typeface="Times New Roman" pitchFamily="18" charset="0"/>
              </a:rPr>
              <a:t>Essential to ensure continuity and consistency</a:t>
            </a:r>
          </a:p>
          <a:p>
            <a:pPr marL="285750" indent="-285750">
              <a:lnSpc>
                <a:spcPct val="80000"/>
              </a:lnSpc>
              <a:buFont typeface="Arial" panose="020B0604020202020204" pitchFamily="34" charset="0"/>
              <a:buChar char="•"/>
            </a:pPr>
            <a:endParaRPr lang="en-IE" altLang="en-US"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dirty="0">
                <a:solidFill>
                  <a:srgbClr val="007CB1"/>
                </a:solidFill>
                <a:latin typeface="Times New Roman" pitchFamily="18" charset="0"/>
                <a:ea typeface="ＭＳ Ｐゴシック" pitchFamily="34" charset="-128"/>
                <a:cs typeface="Times New Roman" pitchFamily="18" charset="0"/>
              </a:rPr>
              <a:t>Imperative that details of the patient safety incident are documented in the clinical record including the details of clinical care provided.</a:t>
            </a:r>
          </a:p>
          <a:p>
            <a:pPr marL="285750" indent="-285750">
              <a:lnSpc>
                <a:spcPct val="80000"/>
              </a:lnSpc>
              <a:buFont typeface="Arial" panose="020B0604020202020204" pitchFamily="34" charset="0"/>
              <a:buChar char="•"/>
            </a:pPr>
            <a:endParaRPr lang="en-IE" altLang="en-US"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dirty="0">
                <a:solidFill>
                  <a:srgbClr val="007CB1"/>
                </a:solidFill>
                <a:latin typeface="Times New Roman" pitchFamily="18" charset="0"/>
                <a:ea typeface="ＭＳ Ｐゴシック" pitchFamily="34" charset="-128"/>
                <a:cs typeface="Times New Roman" pitchFamily="18" charset="0"/>
              </a:rPr>
              <a:t>The salient points of the open disclosure meeting must be documented in the patient record including the exact wording and context of any apology given.</a:t>
            </a:r>
          </a:p>
          <a:p>
            <a:pPr>
              <a:lnSpc>
                <a:spcPct val="80000"/>
              </a:lnSpc>
            </a:pPr>
            <a:endParaRPr lang="en-IE" altLang="en-US"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dirty="0">
                <a:solidFill>
                  <a:srgbClr val="007CB1"/>
                </a:solidFill>
                <a:latin typeface="Times New Roman" pitchFamily="18" charset="0"/>
                <a:ea typeface="ＭＳ Ｐゴシック" pitchFamily="34" charset="-128"/>
                <a:cs typeface="Times New Roman" pitchFamily="18" charset="0"/>
              </a:rPr>
              <a:t>Documentation of open disclosure on NIMS </a:t>
            </a:r>
          </a:p>
          <a:p>
            <a:pPr marL="285750" indent="-285750">
              <a:lnSpc>
                <a:spcPct val="80000"/>
              </a:lnSpc>
              <a:buFont typeface="Arial" panose="020B0604020202020204" pitchFamily="34" charset="0"/>
              <a:buChar char="•"/>
            </a:pPr>
            <a:endParaRPr lang="en-IE" altLang="en-US"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dirty="0">
                <a:solidFill>
                  <a:srgbClr val="007CB1"/>
                </a:solidFill>
                <a:latin typeface="Times New Roman" pitchFamily="18" charset="0"/>
                <a:ea typeface="ＭＳ Ｐゴシック" pitchFamily="34" charset="-128"/>
                <a:cs typeface="Times New Roman" pitchFamily="18" charset="0"/>
              </a:rPr>
              <a:t>Non-clinical communications to be kept in a separate file i.e. risk reviews, minutes of meetings, CLA forms</a:t>
            </a:r>
          </a:p>
          <a:p>
            <a:pPr marL="285750" indent="-285750">
              <a:lnSpc>
                <a:spcPct val="80000"/>
              </a:lnSpc>
              <a:buFont typeface="Arial" panose="020B0604020202020204" pitchFamily="34" charset="0"/>
              <a:buChar char="•"/>
            </a:pPr>
            <a:endParaRPr lang="en-IE" altLang="en-US"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dirty="0">
                <a:solidFill>
                  <a:srgbClr val="007CB1"/>
                </a:solidFill>
                <a:latin typeface="Times New Roman" pitchFamily="18" charset="0"/>
                <a:ea typeface="ＭＳ Ｐゴシック" pitchFamily="34" charset="-128"/>
                <a:cs typeface="Times New Roman" pitchFamily="18" charset="0"/>
              </a:rPr>
              <a:t>Refer to pre-during and post documentation checklist in guidelines and on website</a:t>
            </a:r>
            <a:endParaRPr lang="en-GB" altLang="en-US" dirty="0">
              <a:solidFill>
                <a:srgbClr val="007CB1"/>
              </a:solidFill>
              <a:latin typeface="Times New Roman" pitchFamily="18" charset="0"/>
              <a:ea typeface="ＭＳ Ｐゴシック" pitchFamily="34" charset="-128"/>
              <a:cs typeface="Times New Roman" pitchFamily="18" charset="0"/>
            </a:endParaRPr>
          </a:p>
        </p:txBody>
      </p:sp>
      <p:sp>
        <p:nvSpPr>
          <p:cNvPr id="4" name="TextBox 3"/>
          <p:cNvSpPr txBox="1"/>
          <p:nvPr/>
        </p:nvSpPr>
        <p:spPr>
          <a:xfrm>
            <a:off x="314325" y="714375"/>
            <a:ext cx="2628900" cy="3416320"/>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Documentation</a:t>
            </a:r>
            <a:r>
              <a:rPr lang="en-IE" altLang="en-US" sz="2400" b="1" dirty="0" smtClean="0">
                <a:latin typeface="Times New Roman" pitchFamily="18" charset="0"/>
                <a:ea typeface="ＭＳ Ｐゴシック" pitchFamily="34" charset="-128"/>
                <a:cs typeface="Times New Roman" pitchFamily="18" charset="0"/>
              </a:rPr>
              <a:t>:</a:t>
            </a:r>
          </a:p>
          <a:p>
            <a:endParaRPr lang="en-IE" sz="2400" b="1" dirty="0">
              <a:latin typeface="Times New Roman" pitchFamily="18" charset="0"/>
              <a:ea typeface="ＭＳ Ｐゴシック" pitchFamily="34" charset="-128"/>
              <a:cs typeface="Times New Roman" pitchFamily="18" charset="0"/>
            </a:endParaRPr>
          </a:p>
          <a:p>
            <a:endParaRPr lang="en-IE" sz="2400" b="1" dirty="0" smtClean="0">
              <a:latin typeface="Times New Roman" pitchFamily="18" charset="0"/>
              <a:ea typeface="ＭＳ Ｐゴシック" pitchFamily="34" charset="-128"/>
              <a:cs typeface="Times New Roman" pitchFamily="18" charset="0"/>
            </a:endParaRPr>
          </a:p>
          <a:p>
            <a:endParaRPr lang="en-IE" sz="2400" b="1" dirty="0">
              <a:latin typeface="Times New Roman" pitchFamily="18" charset="0"/>
              <a:ea typeface="ＭＳ Ｐゴシック" pitchFamily="34" charset="-128"/>
              <a:cs typeface="Times New Roman" pitchFamily="18" charset="0"/>
            </a:endParaRPr>
          </a:p>
          <a:p>
            <a:endParaRPr lang="en-IE" sz="2400" b="1" dirty="0" smtClean="0">
              <a:latin typeface="Times New Roman" pitchFamily="18" charset="0"/>
              <a:ea typeface="ＭＳ Ｐゴシック" pitchFamily="34" charset="-128"/>
              <a:cs typeface="Times New Roman" pitchFamily="18" charset="0"/>
            </a:endParaRPr>
          </a:p>
          <a:p>
            <a:endParaRPr lang="en-IE" sz="2400" b="1" dirty="0">
              <a:latin typeface="Times New Roman" pitchFamily="18" charset="0"/>
              <a:ea typeface="ＭＳ Ｐゴシック" pitchFamily="34" charset="-128"/>
              <a:cs typeface="Times New Roman" pitchFamily="18" charset="0"/>
            </a:endParaRPr>
          </a:p>
          <a:p>
            <a:endParaRPr lang="en-IE" sz="2400" b="1" dirty="0" smtClean="0">
              <a:latin typeface="Times New Roman" pitchFamily="18" charset="0"/>
              <a:ea typeface="ＭＳ Ｐゴシック" pitchFamily="34" charset="-128"/>
              <a:cs typeface="Times New Roman" pitchFamily="18" charset="0"/>
            </a:endParaRPr>
          </a:p>
          <a:p>
            <a:endParaRPr lang="en-IE" sz="2400" b="1" dirty="0">
              <a:latin typeface="Times New Roman" pitchFamily="18" charset="0"/>
              <a:ea typeface="ＭＳ Ｐゴシック" pitchFamily="34" charset="-128"/>
              <a:cs typeface="Times New Roman" pitchFamily="18" charset="0"/>
            </a:endParaRPr>
          </a:p>
          <a:p>
            <a:endParaRPr lang="en-IE" sz="2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 y="305231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539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100" y="466724"/>
            <a:ext cx="7515225" cy="4162425"/>
          </a:xfrm>
          <a:prstGeom prst="rect">
            <a:avLst/>
          </a:prstGeom>
          <a:solidFill>
            <a:schemeClr val="bg1">
              <a:lumMod val="95000"/>
            </a:schemeClr>
          </a:solidFill>
        </p:spPr>
        <p:txBody>
          <a:bodyPr wrap="square" rtlCol="0">
            <a:spAutoFit/>
          </a:bodyPr>
          <a:lstStyle/>
          <a:p>
            <a:endParaRPr lang="en-IE" dirty="0"/>
          </a:p>
        </p:txBody>
      </p:sp>
      <p:grpSp>
        <p:nvGrpSpPr>
          <p:cNvPr id="6" name="Diagram 3"/>
          <p:cNvGrpSpPr>
            <a:grpSpLocks/>
          </p:cNvGrpSpPr>
          <p:nvPr/>
        </p:nvGrpSpPr>
        <p:grpSpPr bwMode="auto">
          <a:xfrm>
            <a:off x="1735139" y="531812"/>
            <a:ext cx="7119937" cy="3771900"/>
            <a:chOff x="68" y="886"/>
            <a:chExt cx="4799" cy="3224"/>
          </a:xfrm>
        </p:grpSpPr>
        <p:sp>
          <p:nvSpPr>
            <p:cNvPr id="7" name="_s5124"/>
            <p:cNvSpPr>
              <a:spLocks noChangeArrowheads="1" noTextEdit="1"/>
            </p:cNvSpPr>
            <p:nvPr/>
          </p:nvSpPr>
          <p:spPr bwMode="auto">
            <a:xfrm>
              <a:off x="2399" y="942"/>
              <a:ext cx="135" cy="121"/>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9F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8" name="_s5125"/>
            <p:cNvSpPr>
              <a:spLocks noChangeArrowheads="1" noTextEdit="1"/>
            </p:cNvSpPr>
            <p:nvPr/>
          </p:nvSpPr>
          <p:spPr bwMode="auto">
            <a:xfrm rot="960000">
              <a:off x="2871" y="1002"/>
              <a:ext cx="135" cy="121"/>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9" name="_s5126"/>
            <p:cNvSpPr>
              <a:spLocks noChangeArrowheads="1" noTextEdit="1"/>
            </p:cNvSpPr>
            <p:nvPr/>
          </p:nvSpPr>
          <p:spPr bwMode="auto">
            <a:xfrm rot="1980000">
              <a:off x="3288" y="1162"/>
              <a:ext cx="135" cy="120"/>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10" name="_s5127"/>
            <p:cNvSpPr>
              <a:spLocks noChangeArrowheads="1" noTextEdit="1"/>
            </p:cNvSpPr>
            <p:nvPr/>
          </p:nvSpPr>
          <p:spPr bwMode="auto">
            <a:xfrm rot="2940000">
              <a:off x="3673" y="1451"/>
              <a:ext cx="121" cy="135"/>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11" name="_s5128"/>
            <p:cNvSpPr>
              <a:spLocks noChangeArrowheads="1" noTextEdit="1"/>
            </p:cNvSpPr>
            <p:nvPr/>
          </p:nvSpPr>
          <p:spPr bwMode="auto">
            <a:xfrm rot="8820000">
              <a:off x="3307" y="3700"/>
              <a:ext cx="135" cy="120"/>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12" name="_s5129"/>
            <p:cNvSpPr>
              <a:spLocks noChangeArrowheads="1" noTextEdit="1"/>
            </p:cNvSpPr>
            <p:nvPr/>
          </p:nvSpPr>
          <p:spPr bwMode="auto">
            <a:xfrm rot="11760000">
              <a:off x="2019" y="3884"/>
              <a:ext cx="135" cy="121"/>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E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dirty="0"/>
            </a:p>
          </p:txBody>
        </p:sp>
        <p:sp>
          <p:nvSpPr>
            <p:cNvPr id="13" name="_s5130"/>
            <p:cNvSpPr>
              <a:spLocks noChangeArrowheads="1" noTextEdit="1"/>
            </p:cNvSpPr>
            <p:nvPr/>
          </p:nvSpPr>
          <p:spPr bwMode="auto">
            <a:xfrm rot="12780000">
              <a:off x="1338" y="3673"/>
              <a:ext cx="135" cy="120"/>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A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14" name="_s5131"/>
            <p:cNvSpPr>
              <a:spLocks noChangeArrowheads="1" noTextEdit="1"/>
            </p:cNvSpPr>
            <p:nvPr/>
          </p:nvSpPr>
          <p:spPr bwMode="auto">
            <a:xfrm rot="13740000">
              <a:off x="1028" y="3332"/>
              <a:ext cx="121" cy="135"/>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15" name="_s5132"/>
            <p:cNvSpPr>
              <a:spLocks noChangeArrowheads="1" noTextEdit="1"/>
            </p:cNvSpPr>
            <p:nvPr/>
          </p:nvSpPr>
          <p:spPr bwMode="auto">
            <a:xfrm rot="14700000">
              <a:off x="846" y="3015"/>
              <a:ext cx="121" cy="135"/>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9F6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16" name="_s5133"/>
            <p:cNvSpPr>
              <a:spLocks noChangeArrowheads="1" noTextEdit="1"/>
            </p:cNvSpPr>
            <p:nvPr/>
          </p:nvSpPr>
          <p:spPr bwMode="auto">
            <a:xfrm rot="15720000">
              <a:off x="745" y="2644"/>
              <a:ext cx="121" cy="135"/>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17" name="_s5134"/>
            <p:cNvSpPr>
              <a:spLocks noChangeArrowheads="1" noTextEdit="1"/>
            </p:cNvSpPr>
            <p:nvPr/>
          </p:nvSpPr>
          <p:spPr bwMode="auto">
            <a:xfrm rot="16680000">
              <a:off x="710" y="2259"/>
              <a:ext cx="121" cy="135"/>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18" name="_s5135"/>
            <p:cNvSpPr>
              <a:spLocks noChangeArrowheads="1" noTextEdit="1"/>
            </p:cNvSpPr>
            <p:nvPr/>
          </p:nvSpPr>
          <p:spPr bwMode="auto">
            <a:xfrm rot="17700000">
              <a:off x="800" y="1851"/>
              <a:ext cx="121" cy="135"/>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19" name="_s5136"/>
            <p:cNvSpPr>
              <a:spLocks noChangeArrowheads="1" noTextEdit="1"/>
            </p:cNvSpPr>
            <p:nvPr/>
          </p:nvSpPr>
          <p:spPr bwMode="auto">
            <a:xfrm rot="19620000">
              <a:off x="1474" y="1117"/>
              <a:ext cx="135" cy="121"/>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20" name="_s5137"/>
            <p:cNvSpPr>
              <a:spLocks noChangeArrowheads="1"/>
            </p:cNvSpPr>
            <p:nvPr/>
          </p:nvSpPr>
          <p:spPr bwMode="auto">
            <a:xfrm>
              <a:off x="1610" y="914"/>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rPr>
                <a:t>Respect</a:t>
              </a:r>
            </a:p>
          </p:txBody>
        </p:sp>
        <p:sp>
          <p:nvSpPr>
            <p:cNvPr id="21" name="_s5138"/>
            <p:cNvSpPr>
              <a:spLocks noChangeArrowheads="1"/>
            </p:cNvSpPr>
            <p:nvPr/>
          </p:nvSpPr>
          <p:spPr bwMode="auto">
            <a:xfrm>
              <a:off x="2245" y="914"/>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rPr>
                <a:t>Honesty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endParaRPr>
            </a:p>
          </p:txBody>
        </p:sp>
        <p:sp>
          <p:nvSpPr>
            <p:cNvPr id="22" name="_s5139"/>
            <p:cNvSpPr>
              <a:spLocks noChangeArrowheads="1"/>
            </p:cNvSpPr>
            <p:nvPr/>
          </p:nvSpPr>
          <p:spPr bwMode="auto">
            <a:xfrm>
              <a:off x="3107" y="915"/>
              <a:ext cx="2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8EEE"/>
                  </a:solidFill>
                  <a:effectLst/>
                  <a:latin typeface="Arial" pitchFamily="34" charset="0"/>
                  <a:ea typeface="ＭＳ Ｐゴシック" pitchFamily="34" charset="-128"/>
                </a:rPr>
                <a:t>Empathy</a:t>
              </a:r>
            </a:p>
          </p:txBody>
        </p:sp>
        <p:sp>
          <p:nvSpPr>
            <p:cNvPr id="23" name="_s5140"/>
            <p:cNvSpPr>
              <a:spLocks noChangeArrowheads="1"/>
            </p:cNvSpPr>
            <p:nvPr/>
          </p:nvSpPr>
          <p:spPr bwMode="auto">
            <a:xfrm>
              <a:off x="431" y="3158"/>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rPr>
                <a:t>Basic courtesy / friendliness</a:t>
              </a:r>
            </a:p>
          </p:txBody>
        </p:sp>
        <p:sp>
          <p:nvSpPr>
            <p:cNvPr id="24" name="_s5141"/>
            <p:cNvSpPr>
              <a:spLocks noChangeArrowheads="1"/>
            </p:cNvSpPr>
            <p:nvPr/>
          </p:nvSpPr>
          <p:spPr bwMode="auto">
            <a:xfrm>
              <a:off x="3606" y="1187"/>
              <a:ext cx="2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8EEE"/>
                  </a:solidFill>
                  <a:effectLst/>
                  <a:latin typeface="Arial" pitchFamily="34" charset="0"/>
                  <a:ea typeface="ＭＳ Ｐゴシック" pitchFamily="34" charset="-128"/>
                </a:rPr>
                <a:t>Dedicated attention</a:t>
              </a:r>
            </a:p>
          </p:txBody>
        </p:sp>
        <p:sp>
          <p:nvSpPr>
            <p:cNvPr id="25" name="_s5142"/>
            <p:cNvSpPr>
              <a:spLocks noChangeArrowheads="1"/>
            </p:cNvSpPr>
            <p:nvPr/>
          </p:nvSpPr>
          <p:spPr bwMode="auto">
            <a:xfrm>
              <a:off x="224" y="1967"/>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rPr>
                <a:t>Competent, efficient service</a:t>
              </a:r>
            </a:p>
          </p:txBody>
        </p:sp>
        <p:sp>
          <p:nvSpPr>
            <p:cNvPr id="26" name="_s5143"/>
            <p:cNvSpPr>
              <a:spLocks noChangeArrowheads="1"/>
            </p:cNvSpPr>
            <p:nvPr/>
          </p:nvSpPr>
          <p:spPr bwMode="auto">
            <a:xfrm>
              <a:off x="3878" y="1525"/>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rPr>
                <a:t>Professionalism</a:t>
              </a:r>
            </a:p>
          </p:txBody>
        </p:sp>
        <p:sp>
          <p:nvSpPr>
            <p:cNvPr id="27" name="_s5144"/>
            <p:cNvSpPr>
              <a:spLocks noChangeArrowheads="1"/>
            </p:cNvSpPr>
            <p:nvPr/>
          </p:nvSpPr>
          <p:spPr bwMode="auto">
            <a:xfrm>
              <a:off x="225" y="2826"/>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8EEE"/>
                  </a:solidFill>
                  <a:effectLst/>
                  <a:latin typeface="Arial" pitchFamily="34" charset="0"/>
                  <a:ea typeface="ＭＳ Ｐゴシック" pitchFamily="34" charset="-128"/>
                </a:rPr>
                <a:t>To be updated in a timely manner</a:t>
              </a:r>
            </a:p>
          </p:txBody>
        </p:sp>
        <p:sp>
          <p:nvSpPr>
            <p:cNvPr id="28" name="_s5145"/>
            <p:cNvSpPr>
              <a:spLocks noChangeArrowheads="1"/>
            </p:cNvSpPr>
            <p:nvPr/>
          </p:nvSpPr>
          <p:spPr bwMode="auto">
            <a:xfrm>
              <a:off x="1156" y="3782"/>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8EEE"/>
                  </a:solidFill>
                  <a:effectLst/>
                  <a:latin typeface="Arial" pitchFamily="34" charset="0"/>
                  <a:ea typeface="ＭＳ Ｐゴシック" pitchFamily="34" charset="-128"/>
                </a:rPr>
                <a:t>Follow-through</a:t>
              </a:r>
            </a:p>
          </p:txBody>
        </p:sp>
        <p:sp>
          <p:nvSpPr>
            <p:cNvPr id="29" name="_s5146"/>
            <p:cNvSpPr>
              <a:spLocks noChangeArrowheads="1"/>
            </p:cNvSpPr>
            <p:nvPr/>
          </p:nvSpPr>
          <p:spPr bwMode="auto">
            <a:xfrm>
              <a:off x="746" y="3548"/>
              <a:ext cx="2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8EEE"/>
                  </a:solidFill>
                  <a:effectLst/>
                  <a:latin typeface="Arial" pitchFamily="34" charset="0"/>
                  <a:ea typeface="ＭＳ Ｐゴシック" pitchFamily="34" charset="-128"/>
                </a:rPr>
                <a:t>To be taken seriously</a:t>
              </a:r>
            </a:p>
          </p:txBody>
        </p:sp>
        <p:sp>
          <p:nvSpPr>
            <p:cNvPr id="30" name="_s5147"/>
            <p:cNvSpPr>
              <a:spLocks noChangeArrowheads="1"/>
            </p:cNvSpPr>
            <p:nvPr/>
          </p:nvSpPr>
          <p:spPr bwMode="auto">
            <a:xfrm>
              <a:off x="425" y="1573"/>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rPr>
                <a:t>To have their questions answered in language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rPr>
                <a:t>they understand</a:t>
              </a:r>
            </a:p>
          </p:txBody>
        </p:sp>
        <p:sp>
          <p:nvSpPr>
            <p:cNvPr id="31" name="_s5148"/>
            <p:cNvSpPr>
              <a:spLocks noChangeArrowheads="1"/>
            </p:cNvSpPr>
            <p:nvPr/>
          </p:nvSpPr>
          <p:spPr bwMode="auto">
            <a:xfrm>
              <a:off x="703" y="1231"/>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rPr>
                <a:t>To be informed about their situation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8EEE"/>
                  </a:solidFill>
                  <a:effectLst/>
                  <a:latin typeface="Arial" pitchFamily="34" charset="0"/>
                  <a:ea typeface="ＭＳ Ｐゴシック" pitchFamily="34" charset="-128"/>
                </a:rPr>
                <a:t>by someone who is knowledgeable about it</a:t>
              </a:r>
            </a:p>
          </p:txBody>
        </p:sp>
        <p:sp>
          <p:nvSpPr>
            <p:cNvPr id="32" name="_s5149"/>
            <p:cNvSpPr>
              <a:spLocks noChangeArrowheads="1"/>
            </p:cNvSpPr>
            <p:nvPr/>
          </p:nvSpPr>
          <p:spPr bwMode="auto">
            <a:xfrm>
              <a:off x="155" y="2397"/>
              <a:ext cx="2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8EEE"/>
                  </a:solidFill>
                  <a:effectLst/>
                  <a:latin typeface="Arial" pitchFamily="34" charset="0"/>
                  <a:ea typeface="ＭＳ Ｐゴシック" pitchFamily="34" charset="-128"/>
                </a:rPr>
                <a:t>To be listened to (and heard)</a:t>
              </a:r>
            </a:p>
          </p:txBody>
        </p:sp>
        <p:sp>
          <p:nvSpPr>
            <p:cNvPr id="33" name="AutoShape 30"/>
            <p:cNvSpPr>
              <a:spLocks noChangeArrowheads="1"/>
            </p:cNvSpPr>
            <p:nvPr/>
          </p:nvSpPr>
          <p:spPr bwMode="auto">
            <a:xfrm rot="-23530067">
              <a:off x="1768" y="1857"/>
              <a:ext cx="2246" cy="1305"/>
            </a:xfrm>
            <a:prstGeom prst="curvedDownArrow">
              <a:avLst>
                <a:gd name="adj1" fmla="val 4693"/>
                <a:gd name="adj2" fmla="val 39115"/>
                <a:gd name="adj3" fmla="val 22255"/>
              </a:avLst>
            </a:prstGeom>
            <a:solidFill>
              <a:srgbClr val="008EEE"/>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en-IE"/>
            </a:p>
          </p:txBody>
        </p:sp>
        <p:sp>
          <p:nvSpPr>
            <p:cNvPr id="34" name="AutoShape 31"/>
            <p:cNvSpPr>
              <a:spLocks noChangeArrowheads="1" noTextEdit="1"/>
            </p:cNvSpPr>
            <p:nvPr/>
          </p:nvSpPr>
          <p:spPr bwMode="auto">
            <a:xfrm rot="17700000">
              <a:off x="1074" y="1488"/>
              <a:ext cx="121" cy="135"/>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008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sp>
          <p:nvSpPr>
            <p:cNvPr id="35" name="AutoShape 32"/>
            <p:cNvSpPr>
              <a:spLocks noChangeArrowheads="1" noTextEdit="1"/>
            </p:cNvSpPr>
            <p:nvPr/>
          </p:nvSpPr>
          <p:spPr bwMode="auto">
            <a:xfrm rot="19620000">
              <a:off x="2109" y="935"/>
              <a:ext cx="135" cy="121"/>
            </a:xfrm>
            <a:custGeom>
              <a:avLst/>
              <a:gdLst>
                <a:gd name="G0" fmla="+- -5832704 0 0"/>
                <a:gd name="G1" fmla="+- -6225920 0 0"/>
                <a:gd name="G2" fmla="+- -5832704 0 -6225920"/>
                <a:gd name="G3" fmla="+- 10800 0 0"/>
                <a:gd name="G4" fmla="+- 0 0 -5832704"/>
                <a:gd name="T0" fmla="*/ 360 256 1"/>
                <a:gd name="T1" fmla="*/ 0 256 1"/>
                <a:gd name="G5" fmla="+- G2 T0 T1"/>
                <a:gd name="G6" fmla="?: G2 G2 G5"/>
                <a:gd name="G7" fmla="+- 0 0 G6"/>
                <a:gd name="G8" fmla="+- 7200 0 0"/>
                <a:gd name="G9" fmla="+- 0 0 -6225920"/>
                <a:gd name="G10" fmla="+- 7200 0 2700"/>
                <a:gd name="G11" fmla="cos G10 -5832704"/>
                <a:gd name="G12" fmla="sin G10 -5832704"/>
                <a:gd name="G13" fmla="cos 13500 -5832704"/>
                <a:gd name="G14" fmla="sin 13500 -5832704"/>
                <a:gd name="G15" fmla="+- G11 10800 0"/>
                <a:gd name="G16" fmla="+- G12 10800 0"/>
                <a:gd name="G17" fmla="+- G13 10800 0"/>
                <a:gd name="G18" fmla="+- G14 10800 0"/>
                <a:gd name="G19" fmla="*/ 7200 1 2"/>
                <a:gd name="G20" fmla="+- G19 5400 0"/>
                <a:gd name="G21" fmla="cos G20 -5832704"/>
                <a:gd name="G22" fmla="sin G20 -5832704"/>
                <a:gd name="G23" fmla="+- G21 10800 0"/>
                <a:gd name="G24" fmla="+- G12 G23 G22"/>
                <a:gd name="G25" fmla="+- G22 G23 G11"/>
                <a:gd name="G26" fmla="cos 10800 -5832704"/>
                <a:gd name="G27" fmla="sin 10800 -5832704"/>
                <a:gd name="G28" fmla="cos 7200 -5832704"/>
                <a:gd name="G29" fmla="sin 7200 -5832704"/>
                <a:gd name="G30" fmla="+- G26 10800 0"/>
                <a:gd name="G31" fmla="+- G27 10800 0"/>
                <a:gd name="G32" fmla="+- G28 10800 0"/>
                <a:gd name="G33" fmla="+- G29 10800 0"/>
                <a:gd name="G34" fmla="+- G19 5400 0"/>
                <a:gd name="G35" fmla="cos G34 -6225920"/>
                <a:gd name="G36" fmla="sin G34 -6225920"/>
                <a:gd name="G37" fmla="+/ -6225920 -5832704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10423 w 21600"/>
                <a:gd name="T5" fmla="*/ 6 h 21600"/>
                <a:gd name="T6" fmla="*/ 10015 w 21600"/>
                <a:gd name="T7" fmla="*/ 1834 h 21600"/>
                <a:gd name="T8" fmla="*/ 10548 w 21600"/>
                <a:gd name="T9" fmla="*/ 3604 h 21600"/>
                <a:gd name="T10" fmla="*/ 11035 w 21600"/>
                <a:gd name="T11" fmla="*/ -2698 h 21600"/>
                <a:gd name="T12" fmla="*/ 15456 w 21600"/>
                <a:gd name="T13" fmla="*/ 1880 h 21600"/>
                <a:gd name="T14" fmla="*/ 10878 w 21600"/>
                <a:gd name="T15" fmla="*/ 63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25" y="3601"/>
                  </a:moveTo>
                  <a:cubicBezTo>
                    <a:pt x="10883" y="3600"/>
                    <a:pt x="10841" y="3600"/>
                    <a:pt x="10800" y="3600"/>
                  </a:cubicBezTo>
                  <a:cubicBezTo>
                    <a:pt x="10590" y="3599"/>
                    <a:pt x="10381" y="3609"/>
                    <a:pt x="10172" y="3627"/>
                  </a:cubicBezTo>
                  <a:lnTo>
                    <a:pt x="9858" y="41"/>
                  </a:lnTo>
                  <a:cubicBezTo>
                    <a:pt x="10171" y="13"/>
                    <a:pt x="10485" y="-1"/>
                    <a:pt x="10800" y="0"/>
                  </a:cubicBezTo>
                  <a:cubicBezTo>
                    <a:pt x="10862" y="0"/>
                    <a:pt x="10925" y="0"/>
                    <a:pt x="10988" y="1"/>
                  </a:cubicBezTo>
                  <a:lnTo>
                    <a:pt x="11035" y="-2698"/>
                  </a:lnTo>
                  <a:lnTo>
                    <a:pt x="15456" y="1880"/>
                  </a:lnTo>
                  <a:lnTo>
                    <a:pt x="10878" y="6300"/>
                  </a:lnTo>
                  <a:lnTo>
                    <a:pt x="10925" y="3601"/>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IE"/>
            </a:p>
          </p:txBody>
        </p:sp>
      </p:grpSp>
      <p:sp>
        <p:nvSpPr>
          <p:cNvPr id="36" name="Rectangle 34"/>
          <p:cNvSpPr>
            <a:spLocks noChangeArrowheads="1"/>
          </p:cNvSpPr>
          <p:nvPr/>
        </p:nvSpPr>
        <p:spPr bwMode="auto">
          <a:xfrm>
            <a:off x="5923424" y="2418347"/>
            <a:ext cx="3155489" cy="2065868"/>
          </a:xfrm>
          <a:prstGeom prst="rect">
            <a:avLst/>
          </a:prstGeom>
          <a:solidFill>
            <a:srgbClr val="008EEE"/>
          </a:solidFill>
          <a:ln w="9525">
            <a:solidFill>
              <a:srgbClr val="008EEE"/>
            </a:solidFill>
            <a:miter lim="800000"/>
            <a:headEnd/>
            <a:tailEnd/>
          </a:ln>
        </p:spPr>
        <p:txBody>
          <a:bodyPr/>
          <a:lstStyle>
            <a:lvl1pPr marL="457200" indent="-457200" eaLnBrk="0" hangingPunct="0">
              <a:spcBef>
                <a:spcPct val="20000"/>
              </a:spcBef>
              <a:buFont typeface="Arial" pitchFamily="34" charset="0"/>
              <a:buChar char="•"/>
              <a:defRPr sz="1600">
                <a:solidFill>
                  <a:srgbClr val="7F7F7F"/>
                </a:solidFill>
                <a:latin typeface="Arial" pitchFamily="34" charset="0"/>
                <a:ea typeface="ＭＳ Ｐゴシック" pitchFamily="34" charset="-128"/>
                <a:cs typeface="Arial" pitchFamily="34" charset="0"/>
              </a:defRPr>
            </a:lvl1pPr>
            <a:lvl2pPr marL="742950" indent="-285750" algn="r" eaLnBrk="0" hangingPunct="0">
              <a:spcBef>
                <a:spcPct val="20000"/>
              </a:spcBef>
              <a:buFont typeface="Arial" pitchFamily="34" charset="0"/>
              <a:buChar char="–"/>
              <a:defRPr sz="1600">
                <a:solidFill>
                  <a:srgbClr val="7F7F7F"/>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1400">
                <a:solidFill>
                  <a:srgbClr val="7F7F7F"/>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1200">
                <a:solidFill>
                  <a:srgbClr val="7F7F7F"/>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1100">
                <a:solidFill>
                  <a:srgbClr val="7F7F7F"/>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1100">
                <a:solidFill>
                  <a:srgbClr val="7F7F7F"/>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1100">
                <a:solidFill>
                  <a:srgbClr val="7F7F7F"/>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1100">
                <a:solidFill>
                  <a:srgbClr val="7F7F7F"/>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1100">
                <a:solidFill>
                  <a:srgbClr val="7F7F7F"/>
                </a:solidFill>
                <a:latin typeface="Arial" pitchFamily="34" charset="0"/>
                <a:ea typeface="ＭＳ Ｐゴシック" pitchFamily="34" charset="-128"/>
                <a:cs typeface="Arial" pitchFamily="34" charset="0"/>
              </a:defRPr>
            </a:lvl9pPr>
          </a:lstStyle>
          <a:p>
            <a:pPr marL="342900" indent="-342900">
              <a:buClr>
                <a:schemeClr val="bg1"/>
              </a:buClr>
              <a:buFont typeface="+mj-lt"/>
              <a:buAutoNum type="arabicPeriod"/>
            </a:pPr>
            <a:r>
              <a:rPr lang="en-GB" altLang="en-US" dirty="0">
                <a:solidFill>
                  <a:schemeClr val="bg1"/>
                </a:solidFill>
                <a:latin typeface="Calibri" pitchFamily="34" charset="0"/>
              </a:rPr>
              <a:t>A timely and comprehensive explanation of what happened and </a:t>
            </a:r>
            <a:r>
              <a:rPr lang="en-GB" altLang="en-US" dirty="0" smtClean="0">
                <a:solidFill>
                  <a:schemeClr val="bg1"/>
                </a:solidFill>
                <a:latin typeface="Calibri" pitchFamily="34" charset="0"/>
              </a:rPr>
              <a:t>why</a:t>
            </a:r>
            <a:endParaRPr lang="en-GB" altLang="en-US" dirty="0">
              <a:solidFill>
                <a:schemeClr val="bg1"/>
              </a:solidFill>
              <a:latin typeface="Calibri" pitchFamily="34" charset="0"/>
            </a:endParaRPr>
          </a:p>
          <a:p>
            <a:pPr marL="342900" indent="-342900">
              <a:buClr>
                <a:schemeClr val="bg1"/>
              </a:buClr>
              <a:buFont typeface="+mj-lt"/>
              <a:buAutoNum type="arabicPeriod"/>
            </a:pPr>
            <a:r>
              <a:rPr lang="en-GB" altLang="en-US" dirty="0">
                <a:solidFill>
                  <a:schemeClr val="bg1"/>
                </a:solidFill>
                <a:latin typeface="Calibri" pitchFamily="34" charset="0"/>
              </a:rPr>
              <a:t>Someone to acknowledge and apologise if things went </a:t>
            </a:r>
            <a:r>
              <a:rPr lang="en-GB" altLang="en-US" dirty="0" smtClean="0">
                <a:solidFill>
                  <a:schemeClr val="bg1"/>
                </a:solidFill>
                <a:latin typeface="Calibri" pitchFamily="34" charset="0"/>
              </a:rPr>
              <a:t>wrong</a:t>
            </a:r>
            <a:endParaRPr lang="en-GB" altLang="en-US" dirty="0">
              <a:solidFill>
                <a:schemeClr val="bg1"/>
              </a:solidFill>
              <a:latin typeface="Calibri" pitchFamily="34" charset="0"/>
            </a:endParaRPr>
          </a:p>
          <a:p>
            <a:pPr marL="342900" indent="-342900">
              <a:buClr>
                <a:schemeClr val="bg1"/>
              </a:buClr>
              <a:buFont typeface="+mj-lt"/>
              <a:buAutoNum type="arabicPeriod"/>
            </a:pPr>
            <a:r>
              <a:rPr lang="en-GB" altLang="en-US" dirty="0">
                <a:solidFill>
                  <a:schemeClr val="bg1"/>
                </a:solidFill>
                <a:latin typeface="Calibri" pitchFamily="34" charset="0"/>
              </a:rPr>
              <a:t>A reassurance that steps have been taken to ensure the event will not happen again</a:t>
            </a:r>
            <a:endParaRPr lang="en-US" altLang="en-US" dirty="0">
              <a:solidFill>
                <a:schemeClr val="bg1"/>
              </a:solidFill>
              <a:latin typeface="Calibri"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692"/>
            <a:ext cx="139065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38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8475" y="590550"/>
            <a:ext cx="5924550" cy="3981450"/>
          </a:xfrm>
          <a:prstGeom prst="rect">
            <a:avLst/>
          </a:prstGeom>
          <a:solidFill>
            <a:schemeClr val="bg1">
              <a:lumMod val="95000"/>
            </a:schemeClr>
          </a:solidFill>
        </p:spPr>
        <p:txBody>
          <a:bodyPr wrap="square" rtlCol="0">
            <a:spAutoFit/>
          </a:bodyPr>
          <a:lstStyle/>
          <a:p>
            <a:endParaRPr lang="en-IE"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57525" y="800100"/>
            <a:ext cx="5504557" cy="3564000"/>
          </a:xfrm>
          <a:prstGeom prst="rect">
            <a:avLst/>
          </a:prstGeom>
          <a:solidFill>
            <a:schemeClr val="bg1">
              <a:lumMod val="95000"/>
            </a:schemeClr>
          </a:solidFill>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70" y="2050309"/>
            <a:ext cx="2395955" cy="9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519" y="3218377"/>
            <a:ext cx="2238632" cy="65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6309"/>
            <a:ext cx="26701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4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724" y="1581150"/>
            <a:ext cx="3876675" cy="1077218"/>
          </a:xfrm>
          <a:prstGeom prst="rect">
            <a:avLst/>
          </a:prstGeom>
          <a:solidFill>
            <a:schemeClr val="bg1">
              <a:lumMod val="95000"/>
            </a:schemeClr>
          </a:solidFill>
        </p:spPr>
        <p:txBody>
          <a:bodyPr wrap="square" rtlCol="0">
            <a:spAutoFit/>
          </a:bodyPr>
          <a:lstStyle/>
          <a:p>
            <a:pPr algn="ctr">
              <a:buFont typeface="Arial" pitchFamily="34" charset="0"/>
              <a:buNone/>
            </a:pPr>
            <a:endParaRPr lang="en-IE" altLang="en-US" sz="3200" b="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lgn="ctr">
              <a:buFont typeface="Arial" pitchFamily="34" charset="0"/>
              <a:buNone/>
            </a:pPr>
            <a:r>
              <a:rPr lang="en-IE" altLang="en-US" sz="3200" b="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Introduction</a:t>
            </a:r>
            <a:endParaRPr lang="en-GB" altLang="en-US" sz="3200" b="1"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p:txBody>
      </p:sp>
      <p:sp>
        <p:nvSpPr>
          <p:cNvPr id="3" name="TextBox 2"/>
          <p:cNvSpPr txBox="1"/>
          <p:nvPr/>
        </p:nvSpPr>
        <p:spPr>
          <a:xfrm>
            <a:off x="333375" y="647700"/>
            <a:ext cx="1847849" cy="461665"/>
          </a:xfrm>
          <a:prstGeom prst="rect">
            <a:avLst/>
          </a:prstGeom>
          <a:solidFill>
            <a:schemeClr val="bg1">
              <a:lumMod val="95000"/>
            </a:schemeClr>
          </a:solidFill>
        </p:spPr>
        <p:txBody>
          <a:bodyPr wrap="square" rtlCol="0">
            <a:spAutoFit/>
          </a:bodyPr>
          <a:lstStyle/>
          <a:p>
            <a:r>
              <a:rPr lang="en-IE" altLang="en-US" sz="2400" b="1" dirty="0">
                <a:latin typeface="Times New Roman" panose="02020603050405020304" pitchFamily="18" charset="0"/>
                <a:ea typeface="ＭＳ Ｐゴシック" pitchFamily="34" charset="-128"/>
                <a:cs typeface="Times New Roman" panose="02020603050405020304" pitchFamily="18" charset="0"/>
              </a:rPr>
              <a:t>Part 1</a:t>
            </a:r>
            <a:endParaRPr lang="en-IE" sz="2400" dirty="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6" y="3561814"/>
            <a:ext cx="2076450"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09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2701" y="390525"/>
            <a:ext cx="6496050" cy="4031873"/>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Improved staff recovery</a:t>
            </a:r>
          </a:p>
          <a:p>
            <a:pPr marL="285750" indent="-285750">
              <a:buFont typeface="Arial" panose="020B0604020202020204" pitchFamily="34" charset="0"/>
              <a:buChar char="•"/>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285750" indent="-285750">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It encourages a culture of honesty and openness.</a:t>
            </a:r>
          </a:p>
          <a:p>
            <a:pPr marL="285750" indent="-285750">
              <a:buFont typeface="Arial" panose="020B0604020202020204" pitchFamily="34" charset="0"/>
              <a:buChar char="•"/>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285750" indent="-285750">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Staff are more willing to learn from patient safety incidents</a:t>
            </a:r>
          </a:p>
          <a:p>
            <a:pPr marL="285750" indent="-285750">
              <a:buFont typeface="Arial" panose="020B0604020202020204" pitchFamily="34" charset="0"/>
              <a:buChar char="•"/>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285750" indent="-285750">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It enhances management and clinician relationships</a:t>
            </a:r>
          </a:p>
          <a:p>
            <a:pPr marL="285750" indent="-285750">
              <a:buFont typeface="Arial" panose="020B0604020202020204" pitchFamily="34" charset="0"/>
              <a:buChar char="•"/>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285750" indent="-285750">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It leads to better relationships with patients and their relevant persons</a:t>
            </a:r>
          </a:p>
          <a:p>
            <a:pPr marL="285750" indent="-285750">
              <a:buFont typeface="Arial" panose="020B0604020202020204" pitchFamily="34" charset="0"/>
              <a:buChar char="•"/>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285750" indent="-285750">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Maintains personal and professional integrity</a:t>
            </a:r>
          </a:p>
          <a:p>
            <a:pPr marL="285750" indent="-285750">
              <a:buFont typeface="Arial" panose="020B0604020202020204" pitchFamily="34" charset="0"/>
              <a:buChar char="•"/>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285750" indent="-285750">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Lightens the burden of guilt</a:t>
            </a:r>
          </a:p>
          <a:p>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285750" indent="-285750">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Allows for reflective </a:t>
            </a:r>
            <a:r>
              <a:rPr lang="en-IE" altLang="en-US" sz="1600" dirty="0" smtClean="0">
                <a:solidFill>
                  <a:srgbClr val="0070C0"/>
                </a:solidFill>
                <a:latin typeface="Times New Roman" pitchFamily="18" charset="0"/>
                <a:ea typeface="ＭＳ Ｐゴシック" pitchFamily="34" charset="-128"/>
                <a:cs typeface="Times New Roman" pitchFamily="18" charset="0"/>
              </a:rPr>
              <a:t>learning</a:t>
            </a:r>
          </a:p>
          <a:p>
            <a:endParaRPr lang="en-IE" altLang="en-US" sz="1600" dirty="0">
              <a:solidFill>
                <a:srgbClr val="0070C0"/>
              </a:solidFill>
              <a:latin typeface="Times New Roman" pitchFamily="18" charset="0"/>
              <a:ea typeface="ＭＳ Ｐゴシック" pitchFamily="34" charset="-128"/>
              <a:cs typeface="Times New Roman" pitchFamily="18" charset="0"/>
            </a:endParaRPr>
          </a:p>
        </p:txBody>
      </p:sp>
      <p:sp>
        <p:nvSpPr>
          <p:cNvPr id="3" name="TextBox 2"/>
          <p:cNvSpPr txBox="1"/>
          <p:nvPr/>
        </p:nvSpPr>
        <p:spPr>
          <a:xfrm>
            <a:off x="352425" y="733425"/>
            <a:ext cx="1943100" cy="830997"/>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Benefits for Staff</a:t>
            </a:r>
            <a:endParaRPr lang="en-IE"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2095499"/>
            <a:ext cx="2457451"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696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4725" y="457200"/>
            <a:ext cx="5181599" cy="3785652"/>
          </a:xfrm>
          <a:prstGeom prst="rect">
            <a:avLst/>
          </a:prstGeom>
          <a:solidFill>
            <a:schemeClr val="bg1">
              <a:lumMod val="95000"/>
            </a:schemeClr>
          </a:solidFill>
        </p:spPr>
        <p:txBody>
          <a:bodyPr wrap="square" rtlCol="0">
            <a:spAutoFit/>
          </a:bodyPr>
          <a:lstStyle/>
          <a:p>
            <a:pPr>
              <a:buFont typeface="Arial" pitchFamily="34" charset="0"/>
              <a:buNone/>
              <a:defRPr/>
            </a:pPr>
            <a:r>
              <a:rPr lang="en-IE" altLang="en-US" sz="2000" dirty="0">
                <a:solidFill>
                  <a:srgbClr val="0070C0"/>
                </a:solidFill>
                <a:latin typeface="Times New Roman" panose="02020603050405020304" pitchFamily="18" charset="0"/>
                <a:ea typeface="ＭＳ Ｐゴシック" pitchFamily="34" charset="-128"/>
                <a:cs typeface="Times New Roman" panose="02020603050405020304" pitchFamily="18" charset="0"/>
              </a:rPr>
              <a:t>“</a:t>
            </a: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Open disclosure is not about blame.</a:t>
            </a:r>
          </a:p>
          <a:p>
            <a:pPr>
              <a:buFont typeface="Arial" pitchFamily="34" charset="0"/>
              <a:buNone/>
              <a:defRPr/>
            </a:pP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  It is not about accepting the blame.</a:t>
            </a:r>
          </a:p>
          <a:p>
            <a:pPr>
              <a:buFont typeface="Arial" pitchFamily="34" charset="0"/>
              <a:buNone/>
              <a:defRPr/>
            </a:pP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  It is not about apportioning blame.</a:t>
            </a:r>
          </a:p>
          <a:p>
            <a:pPr>
              <a:buFont typeface="Arial" pitchFamily="34" charset="0"/>
              <a:buNone/>
              <a:defRPr/>
            </a:pP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  It is about integrity and being truly  </a:t>
            </a:r>
          </a:p>
          <a:p>
            <a:pPr>
              <a:buFont typeface="Arial" pitchFamily="34" charset="0"/>
              <a:buNone/>
              <a:defRPr/>
            </a:pP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  professional</a:t>
            </a:r>
          </a:p>
          <a:p>
            <a:pPr>
              <a:buFont typeface="Arial" pitchFamily="34" charset="0"/>
              <a:buNone/>
              <a:defRPr/>
            </a:pPr>
            <a:endPar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buFont typeface="Arial" pitchFamily="34" charset="0"/>
              <a:buNone/>
              <a:defRPr/>
            </a:pP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  And the reason: </a:t>
            </a:r>
          </a:p>
          <a:p>
            <a:pPr>
              <a:buFont typeface="Arial" pitchFamily="34" charset="0"/>
              <a:buNone/>
              <a:defRPr/>
            </a:pPr>
            <a:endPar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buFont typeface="Arial" pitchFamily="34" charset="0"/>
              <a:buNone/>
              <a:defRPr/>
            </a:pP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  You hold our lives in your hands and we, </a:t>
            </a:r>
            <a:r>
              <a:rPr lang="en-IE" altLang="en-US" sz="2000" i="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as</a:t>
            </a:r>
          </a:p>
          <a:p>
            <a:pPr>
              <a:buFont typeface="Arial" pitchFamily="34" charset="0"/>
              <a:buNone/>
              <a:defRPr/>
            </a:pP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 </a:t>
            </a:r>
            <a:r>
              <a:rPr lang="en-IE" altLang="en-US" sz="2000" i="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 patients</a:t>
            </a: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 </a:t>
            </a:r>
            <a:r>
              <a:rPr lang="en-IE" altLang="en-US" sz="2000" i="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want </a:t>
            </a:r>
            <a:r>
              <a:rPr lang="en-IE"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to hold you in high regard.”</a:t>
            </a:r>
            <a:endParaRPr lang="en-GB"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defRPr/>
            </a:pPr>
            <a:endParaRPr lang="en-GB"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GB" altLang="en-US" sz="2000" i="1" dirty="0">
                <a:solidFill>
                  <a:srgbClr val="007CB1"/>
                </a:solidFill>
                <a:latin typeface="Times New Roman" panose="02020603050405020304" pitchFamily="18" charset="0"/>
                <a:ea typeface="ＭＳ Ｐゴシック" pitchFamily="34" charset="-128"/>
                <a:cs typeface="Times New Roman" panose="02020603050405020304" pitchFamily="18" charset="0"/>
              </a:rPr>
              <a:t>  (Mrs Margaret Murphy)</a:t>
            </a:r>
            <a:endParaRPr lang="en-IE"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57200"/>
            <a:ext cx="260985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 y="335226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21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1276410"/>
            <a:ext cx="3657600" cy="1569660"/>
          </a:xfrm>
          <a:prstGeom prst="rect">
            <a:avLst/>
          </a:prstGeom>
          <a:solidFill>
            <a:schemeClr val="bg1">
              <a:lumMod val="95000"/>
            </a:schemeClr>
          </a:solidFill>
        </p:spPr>
        <p:txBody>
          <a:bodyPr wrap="square">
            <a:spAutoFit/>
          </a:bodyPr>
          <a:lstStyle/>
          <a:p>
            <a:pPr algn="ctr">
              <a:buFont typeface="Arial" pitchFamily="34" charset="0"/>
              <a:buNone/>
            </a:pPr>
            <a:r>
              <a:rPr lang="en-IE" altLang="en-US" sz="3200" b="1" dirty="0">
                <a:solidFill>
                  <a:srgbClr val="007CB1"/>
                </a:solidFill>
                <a:latin typeface="Times New Roman" pitchFamily="18" charset="0"/>
                <a:ea typeface="ＭＳ Ｐゴシック" pitchFamily="34" charset="-128"/>
                <a:cs typeface="Times New Roman" pitchFamily="18" charset="0"/>
              </a:rPr>
              <a:t>Open Disclosure </a:t>
            </a:r>
          </a:p>
          <a:p>
            <a:pPr algn="ctr">
              <a:buFont typeface="Arial" pitchFamily="34" charset="0"/>
              <a:buNone/>
            </a:pPr>
            <a:r>
              <a:rPr lang="en-IE" altLang="en-US" sz="3200" b="1" dirty="0">
                <a:solidFill>
                  <a:srgbClr val="007CB1"/>
                </a:solidFill>
                <a:latin typeface="Times New Roman" pitchFamily="18" charset="0"/>
                <a:ea typeface="ＭＳ Ｐゴシック" pitchFamily="34" charset="-128"/>
                <a:cs typeface="Times New Roman" pitchFamily="18" charset="0"/>
              </a:rPr>
              <a:t>The </a:t>
            </a:r>
            <a:r>
              <a:rPr lang="en-IE" altLang="en-US" sz="3200" b="1" dirty="0" smtClean="0">
                <a:solidFill>
                  <a:srgbClr val="007CB1"/>
                </a:solidFill>
                <a:latin typeface="Times New Roman" pitchFamily="18" charset="0"/>
                <a:ea typeface="ＭＳ Ｐゴシック" pitchFamily="34" charset="-128"/>
                <a:cs typeface="Times New Roman" pitchFamily="18" charset="0"/>
              </a:rPr>
              <a:t>Drivers</a:t>
            </a:r>
          </a:p>
          <a:p>
            <a:pPr algn="ctr">
              <a:buFont typeface="Arial" pitchFamily="34" charset="0"/>
              <a:buNone/>
            </a:pPr>
            <a:endParaRPr lang="en-IE" altLang="en-US" sz="3200" b="1" dirty="0">
              <a:solidFill>
                <a:srgbClr val="007CB1"/>
              </a:solidFill>
              <a:latin typeface="Times New Roman" pitchFamily="18" charset="0"/>
              <a:ea typeface="ＭＳ Ｐゴシック" pitchFamily="34" charset="-128"/>
              <a:cs typeface="Times New Roman" pitchFamily="18" charset="0"/>
            </a:endParaRPr>
          </a:p>
        </p:txBody>
      </p:sp>
      <p:sp>
        <p:nvSpPr>
          <p:cNvPr id="8" name="TextBox 7"/>
          <p:cNvSpPr txBox="1"/>
          <p:nvPr/>
        </p:nvSpPr>
        <p:spPr>
          <a:xfrm>
            <a:off x="714376" y="876300"/>
            <a:ext cx="1571624" cy="461665"/>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Part 3</a:t>
            </a:r>
            <a:endParaRPr lang="en-IE" sz="2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7" y="361896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350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1951" y="819150"/>
            <a:ext cx="4333874" cy="3416320"/>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Open disclosure is the professional, ethical and human response to patients involved in/affected by patient safety incidents</a:t>
            </a:r>
          </a:p>
          <a:p>
            <a:pPr marL="285750" indent="-285750">
              <a:buFont typeface="Arial" panose="020B0604020202020204" pitchFamily="34" charset="0"/>
              <a:buChar char="•"/>
              <a:defRPr/>
            </a:pPr>
            <a:endParaRPr lang="en-IE" dirty="0">
              <a:solidFill>
                <a:srgbClr val="007CB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It is what patients want </a:t>
            </a:r>
          </a:p>
          <a:p>
            <a:pPr>
              <a:defRPr/>
            </a:pPr>
            <a:r>
              <a:rPr lang="en-IE" dirty="0">
                <a:solidFill>
                  <a:srgbClr val="007CB1"/>
                </a:solidFill>
                <a:latin typeface="Times New Roman" panose="02020603050405020304" pitchFamily="18" charset="0"/>
                <a:cs typeface="Times New Roman" panose="02020603050405020304" pitchFamily="18" charset="0"/>
              </a:rPr>
              <a:t>     and expect</a:t>
            </a:r>
          </a:p>
          <a:p>
            <a:pPr marL="285750" indent="-285750">
              <a:buFont typeface="Arial" panose="020B0604020202020204" pitchFamily="34" charset="0"/>
              <a:buChar char="•"/>
              <a:defRPr/>
            </a:pPr>
            <a:endParaRPr lang="en-IE" dirty="0">
              <a:solidFill>
                <a:srgbClr val="007CB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It is what we would expect for </a:t>
            </a:r>
            <a:r>
              <a:rPr lang="en-IE" dirty="0" smtClean="0">
                <a:solidFill>
                  <a:srgbClr val="007CB1"/>
                </a:solidFill>
                <a:latin typeface="Times New Roman" panose="02020603050405020304" pitchFamily="18" charset="0"/>
                <a:cs typeface="Times New Roman" panose="02020603050405020304" pitchFamily="18" charset="0"/>
              </a:rPr>
              <a:t>ourselves or </a:t>
            </a:r>
            <a:r>
              <a:rPr lang="en-IE" dirty="0">
                <a:solidFill>
                  <a:srgbClr val="007CB1"/>
                </a:solidFill>
                <a:latin typeface="Times New Roman" panose="02020603050405020304" pitchFamily="18" charset="0"/>
                <a:cs typeface="Times New Roman" panose="02020603050405020304" pitchFamily="18" charset="0"/>
              </a:rPr>
              <a:t>a loved one</a:t>
            </a:r>
          </a:p>
          <a:p>
            <a:pPr marL="285750" indent="-285750">
              <a:buFont typeface="Arial" panose="020B0604020202020204" pitchFamily="34" charset="0"/>
              <a:buChar char="•"/>
              <a:defRPr/>
            </a:pPr>
            <a:endParaRPr lang="en-IE" dirty="0">
              <a:solidFill>
                <a:srgbClr val="007CB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Learning from past experiences</a:t>
            </a:r>
          </a:p>
        </p:txBody>
      </p:sp>
      <p:sp>
        <p:nvSpPr>
          <p:cNvPr id="3" name="TextBox 2"/>
          <p:cNvSpPr txBox="1"/>
          <p:nvPr/>
        </p:nvSpPr>
        <p:spPr>
          <a:xfrm>
            <a:off x="466726" y="819151"/>
            <a:ext cx="2800350" cy="707886"/>
          </a:xfrm>
          <a:prstGeom prst="rect">
            <a:avLst/>
          </a:prstGeom>
          <a:solidFill>
            <a:schemeClr val="bg1">
              <a:lumMod val="95000"/>
            </a:schemeClr>
          </a:solidFill>
        </p:spPr>
        <p:txBody>
          <a:bodyPr wrap="square" rtlCol="0">
            <a:spAutoFit/>
          </a:bodyPr>
          <a:lstStyle/>
          <a:p>
            <a:r>
              <a:rPr lang="en-IE" altLang="en-US" sz="2000" b="1" dirty="0">
                <a:latin typeface="Times New Roman" pitchFamily="18" charset="0"/>
                <a:ea typeface="ＭＳ Ｐゴシック" pitchFamily="34" charset="-128"/>
                <a:cs typeface="Times New Roman" pitchFamily="18" charset="0"/>
              </a:rPr>
              <a:t>Open Disclosure: </a:t>
            </a:r>
          </a:p>
          <a:p>
            <a:r>
              <a:rPr lang="en-IE" altLang="en-US" sz="2000" b="1" dirty="0">
                <a:latin typeface="Times New Roman" pitchFamily="18" charset="0"/>
                <a:ea typeface="ＭＳ Ｐゴシック" pitchFamily="34" charset="-128"/>
                <a:cs typeface="Times New Roman" pitchFamily="18" charset="0"/>
              </a:rPr>
              <a:t>The right thing to do</a:t>
            </a:r>
            <a:endParaRPr lang="en-IE" sz="20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6" y="2567855"/>
            <a:ext cx="2800350" cy="158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653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399693"/>
            <a:ext cx="5400675" cy="4108817"/>
          </a:xfrm>
          <a:prstGeom prst="rect">
            <a:avLst/>
          </a:prstGeom>
          <a:solidFill>
            <a:schemeClr val="bg1">
              <a:lumMod val="95000"/>
            </a:schemeClr>
          </a:solidFill>
        </p:spPr>
        <p:txBody>
          <a:bodyPr wrap="square" rtlCol="0">
            <a:spAutoFit/>
          </a:bodyPr>
          <a:lstStyle/>
          <a:p>
            <a:pPr marL="342900" indent="-342900">
              <a:buAutoNum type="arabicPeriod"/>
              <a:defRPr/>
            </a:pPr>
            <a:r>
              <a:rPr lang="en-IE" b="1" dirty="0">
                <a:solidFill>
                  <a:srgbClr val="007CB1"/>
                </a:solidFill>
                <a:latin typeface="Times New Roman" panose="02020603050405020304" pitchFamily="18" charset="0"/>
                <a:cs typeface="Times New Roman" panose="02020603050405020304" pitchFamily="18" charset="0"/>
              </a:rPr>
              <a:t>HSE Policy/Incident Management/YSYS</a:t>
            </a:r>
          </a:p>
          <a:p>
            <a:pPr>
              <a:defRPr/>
            </a:pPr>
            <a:endParaRPr lang="en-IE" b="1" dirty="0">
              <a:solidFill>
                <a:srgbClr val="007CB1"/>
              </a:solidFill>
              <a:latin typeface="Times New Roman" panose="02020603050405020304" pitchFamily="18" charset="0"/>
              <a:cs typeface="Times New Roman" panose="02020603050405020304" pitchFamily="18" charset="0"/>
            </a:endParaRPr>
          </a:p>
          <a:p>
            <a:pPr>
              <a:defRPr/>
            </a:pPr>
            <a:r>
              <a:rPr lang="en-IE" b="1" dirty="0">
                <a:solidFill>
                  <a:srgbClr val="007CB1"/>
                </a:solidFill>
                <a:latin typeface="Times New Roman" panose="02020603050405020304" pitchFamily="18" charset="0"/>
                <a:cs typeface="Times New Roman" panose="02020603050405020304" pitchFamily="18" charset="0"/>
              </a:rPr>
              <a:t>2 . Professional and Regulatory</a:t>
            </a:r>
          </a:p>
          <a:p>
            <a:pPr>
              <a:defRPr/>
            </a:pPr>
            <a:endParaRPr lang="en-IE" b="1" dirty="0">
              <a:solidFill>
                <a:srgbClr val="007CB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NMBI  - code</a:t>
            </a: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Medical Council - code</a:t>
            </a: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HIQA - standards</a:t>
            </a: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CORU - code</a:t>
            </a: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Mental Health Commission </a:t>
            </a: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Pre Hospital Emergency Care Council</a:t>
            </a: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Pharmaceutical Society of Ireland (PSI) - code</a:t>
            </a:r>
          </a:p>
        </p:txBody>
      </p:sp>
      <p:sp>
        <p:nvSpPr>
          <p:cNvPr id="3" name="TextBox 2"/>
          <p:cNvSpPr txBox="1"/>
          <p:nvPr/>
        </p:nvSpPr>
        <p:spPr>
          <a:xfrm>
            <a:off x="142876" y="571500"/>
            <a:ext cx="3314700" cy="707886"/>
          </a:xfrm>
          <a:prstGeom prst="rect">
            <a:avLst/>
          </a:prstGeom>
          <a:solidFill>
            <a:schemeClr val="bg1">
              <a:lumMod val="95000"/>
            </a:schemeClr>
          </a:solidFill>
        </p:spPr>
        <p:txBody>
          <a:bodyPr wrap="square" rtlCol="0">
            <a:spAutoFit/>
          </a:bodyPr>
          <a:lstStyle/>
          <a:p>
            <a:r>
              <a:rPr lang="en-IE" altLang="en-US" sz="2000" b="1" dirty="0">
                <a:latin typeface="Times New Roman" pitchFamily="18" charset="0"/>
                <a:ea typeface="ＭＳ Ｐゴシック" pitchFamily="34" charset="-128"/>
                <a:cs typeface="Times New Roman" pitchFamily="18" charset="0"/>
              </a:rPr>
              <a:t>Open Disclosure: </a:t>
            </a:r>
          </a:p>
          <a:p>
            <a:r>
              <a:rPr lang="en-IE" altLang="en-US" sz="2000" b="1" dirty="0">
                <a:latin typeface="Times New Roman" pitchFamily="18" charset="0"/>
                <a:ea typeface="ＭＳ Ｐゴシック" pitchFamily="34" charset="-128"/>
                <a:cs typeface="Times New Roman" pitchFamily="18" charset="0"/>
              </a:rPr>
              <a:t>The Drivers</a:t>
            </a:r>
            <a:endParaRPr lang="en-IE" sz="2000"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325"/>
            <a:ext cx="2290763" cy="105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08" y="2513408"/>
            <a:ext cx="2195317" cy="105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908" y="3695701"/>
            <a:ext cx="2271517" cy="101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565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9151" y="390526"/>
            <a:ext cx="4352924" cy="3970318"/>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defRPr/>
            </a:pPr>
            <a:r>
              <a:rPr lang="en-IE" altLang="en-US" b="1" dirty="0">
                <a:solidFill>
                  <a:srgbClr val="007CB1"/>
                </a:solidFill>
                <a:latin typeface="Times New Roman" panose="02020603050405020304" pitchFamily="18" charset="0"/>
                <a:cs typeface="Times New Roman" panose="02020603050405020304" pitchFamily="18" charset="0"/>
              </a:rPr>
              <a:t>The Department of Health: </a:t>
            </a:r>
          </a:p>
          <a:p>
            <a:pPr>
              <a:defRPr/>
            </a:pPr>
            <a:r>
              <a:rPr lang="en-IE" altLang="en-US" b="1" dirty="0">
                <a:solidFill>
                  <a:srgbClr val="007CB1"/>
                </a:solidFill>
                <a:latin typeface="Times New Roman" panose="02020603050405020304" pitchFamily="18" charset="0"/>
                <a:cs typeface="Times New Roman" panose="02020603050405020304" pitchFamily="18" charset="0"/>
              </a:rPr>
              <a:t>     </a:t>
            </a:r>
            <a:r>
              <a:rPr lang="en-IE" altLang="en-US" dirty="0">
                <a:solidFill>
                  <a:srgbClr val="007CB1"/>
                </a:solidFill>
                <a:latin typeface="Times New Roman" panose="02020603050405020304" pitchFamily="18" charset="0"/>
                <a:cs typeface="Times New Roman" panose="02020603050405020304" pitchFamily="18" charset="0"/>
              </a:rPr>
              <a:t>Government Policy/Code of conduct for </a:t>
            </a:r>
            <a:r>
              <a:rPr lang="en-IE" altLang="en-US" dirty="0" smtClean="0">
                <a:solidFill>
                  <a:srgbClr val="007CB1"/>
                </a:solidFill>
                <a:latin typeface="Times New Roman" panose="02020603050405020304" pitchFamily="18" charset="0"/>
                <a:cs typeface="Times New Roman" panose="02020603050405020304" pitchFamily="18" charset="0"/>
              </a:rPr>
              <a:t>   </a:t>
            </a:r>
          </a:p>
          <a:p>
            <a:pPr>
              <a:defRPr/>
            </a:pPr>
            <a:r>
              <a:rPr lang="en-IE" altLang="en-US" dirty="0">
                <a:solidFill>
                  <a:srgbClr val="007CB1"/>
                </a:solidFill>
                <a:latin typeface="Times New Roman" panose="02020603050405020304" pitchFamily="18" charset="0"/>
                <a:cs typeface="Times New Roman" panose="02020603050405020304" pitchFamily="18" charset="0"/>
              </a:rPr>
              <a:t> </a:t>
            </a:r>
            <a:r>
              <a:rPr lang="en-IE" altLang="en-US" dirty="0" smtClean="0">
                <a:solidFill>
                  <a:srgbClr val="007CB1"/>
                </a:solidFill>
                <a:latin typeface="Times New Roman" panose="02020603050405020304" pitchFamily="18" charset="0"/>
                <a:cs typeface="Times New Roman" panose="02020603050405020304" pitchFamily="18" charset="0"/>
              </a:rPr>
              <a:t>    staff  (</a:t>
            </a:r>
            <a:r>
              <a:rPr lang="en-IE" altLang="en-US" dirty="0">
                <a:solidFill>
                  <a:srgbClr val="007CB1"/>
                </a:solidFill>
                <a:latin typeface="Times New Roman" panose="02020603050405020304" pitchFamily="18" charset="0"/>
                <a:cs typeface="Times New Roman" panose="02020603050405020304" pitchFamily="18" charset="0"/>
              </a:rPr>
              <a:t>2018)</a:t>
            </a:r>
          </a:p>
          <a:p>
            <a:pPr marL="285750" indent="-285750">
              <a:buFont typeface="Arial" panose="020B0604020202020204" pitchFamily="34" charset="0"/>
              <a:buChar char="•"/>
              <a:defRPr/>
            </a:pPr>
            <a:endParaRPr lang="en-IE" altLang="en-US" dirty="0">
              <a:solidFill>
                <a:srgbClr val="007CB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altLang="en-US" b="1" dirty="0">
                <a:solidFill>
                  <a:srgbClr val="007CB1"/>
                </a:solidFill>
                <a:latin typeface="Times New Roman" panose="02020603050405020304" pitchFamily="18" charset="0"/>
                <a:cs typeface="Times New Roman" panose="02020603050405020304" pitchFamily="18" charset="0"/>
              </a:rPr>
              <a:t>Indemnifying Bodies: </a:t>
            </a:r>
            <a:r>
              <a:rPr lang="en-IE" altLang="en-US" dirty="0">
                <a:solidFill>
                  <a:srgbClr val="007CB1"/>
                </a:solidFill>
                <a:latin typeface="Times New Roman" panose="02020603050405020304" pitchFamily="18" charset="0"/>
                <a:cs typeface="Times New Roman" panose="02020603050405020304" pitchFamily="18" charset="0"/>
              </a:rPr>
              <a:t>SCA/MPS/MDU/MEDISEC</a:t>
            </a:r>
          </a:p>
          <a:p>
            <a:pPr marL="285750" indent="-285750">
              <a:buFont typeface="Arial" panose="020B0604020202020204" pitchFamily="34" charset="0"/>
              <a:buChar char="•"/>
              <a:defRPr/>
            </a:pPr>
            <a:endParaRPr lang="en-IE" altLang="en-US" dirty="0">
              <a:solidFill>
                <a:srgbClr val="007CB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altLang="en-US" b="1" dirty="0">
                <a:solidFill>
                  <a:srgbClr val="007CB1"/>
                </a:solidFill>
                <a:latin typeface="Times New Roman" panose="02020603050405020304" pitchFamily="18" charset="0"/>
                <a:cs typeface="Times New Roman" panose="02020603050405020304" pitchFamily="18" charset="0"/>
              </a:rPr>
              <a:t>Royal Colleges: </a:t>
            </a:r>
            <a:r>
              <a:rPr lang="en-IE" altLang="en-US" dirty="0">
                <a:solidFill>
                  <a:srgbClr val="007CB1"/>
                </a:solidFill>
                <a:latin typeface="Times New Roman" panose="02020603050405020304" pitchFamily="18" charset="0"/>
                <a:cs typeface="Times New Roman" panose="02020603050405020304" pitchFamily="18" charset="0"/>
              </a:rPr>
              <a:t>RCSI, RCPI, ICO, ICGP, Faculty of Radiologists</a:t>
            </a:r>
          </a:p>
          <a:p>
            <a:pPr marL="285750" indent="-285750">
              <a:buFont typeface="Arial" panose="020B0604020202020204" pitchFamily="34" charset="0"/>
              <a:buChar char="•"/>
              <a:defRPr/>
            </a:pPr>
            <a:endParaRPr lang="en-IE" altLang="en-US" dirty="0">
              <a:solidFill>
                <a:srgbClr val="007CB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altLang="en-US" b="1" dirty="0">
                <a:solidFill>
                  <a:srgbClr val="007CB1"/>
                </a:solidFill>
                <a:latin typeface="Times New Roman" panose="02020603050405020304" pitchFamily="18" charset="0"/>
                <a:cs typeface="Times New Roman" panose="02020603050405020304" pitchFamily="18" charset="0"/>
              </a:rPr>
              <a:t>WHO</a:t>
            </a:r>
          </a:p>
          <a:p>
            <a:pPr marL="285750" indent="-285750">
              <a:buFont typeface="Arial" panose="020B0604020202020204" pitchFamily="34" charset="0"/>
              <a:buChar char="•"/>
              <a:defRPr/>
            </a:pPr>
            <a:endParaRPr lang="en-IE" altLang="en-US" b="1" dirty="0">
              <a:solidFill>
                <a:srgbClr val="007CB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altLang="en-US" b="1" dirty="0" smtClean="0">
                <a:solidFill>
                  <a:srgbClr val="007CB1"/>
                </a:solidFill>
                <a:latin typeface="Times New Roman" panose="02020603050405020304" pitchFamily="18" charset="0"/>
                <a:cs typeface="Times New Roman" panose="02020603050405020304" pitchFamily="18" charset="0"/>
              </a:rPr>
              <a:t>Media</a:t>
            </a:r>
          </a:p>
          <a:p>
            <a:pPr>
              <a:defRPr/>
            </a:pPr>
            <a:endParaRPr lang="en-IE" altLang="en-US" b="1" dirty="0">
              <a:solidFill>
                <a:srgbClr val="007CB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66726" y="581025"/>
            <a:ext cx="3067050" cy="738664"/>
          </a:xfrm>
          <a:prstGeom prst="rect">
            <a:avLst/>
          </a:prstGeom>
          <a:solidFill>
            <a:schemeClr val="bg1">
              <a:lumMod val="95000"/>
            </a:schemeClr>
          </a:solidFill>
        </p:spPr>
        <p:txBody>
          <a:bodyPr wrap="square" rtlCol="0">
            <a:spAutoFit/>
          </a:bodyPr>
          <a:lstStyle/>
          <a:p>
            <a:endParaRPr lang="en-IE" altLang="en-US" b="1" dirty="0" smtClean="0">
              <a:latin typeface="Times New Roman" pitchFamily="18" charset="0"/>
              <a:ea typeface="ＭＳ Ｐゴシック" pitchFamily="34" charset="-128"/>
              <a:cs typeface="Times New Roman" pitchFamily="18" charset="0"/>
            </a:endParaRPr>
          </a:p>
          <a:p>
            <a:r>
              <a:rPr lang="en-IE" altLang="en-US" sz="2400" b="1" dirty="0" smtClean="0">
                <a:latin typeface="Times New Roman" pitchFamily="18" charset="0"/>
                <a:ea typeface="ＭＳ Ｐゴシック" pitchFamily="34" charset="-128"/>
                <a:cs typeface="Times New Roman" pitchFamily="18" charset="0"/>
              </a:rPr>
              <a:t>Open </a:t>
            </a:r>
            <a:r>
              <a:rPr lang="en-IE" altLang="en-US" sz="2400" b="1" dirty="0">
                <a:latin typeface="Times New Roman" pitchFamily="18" charset="0"/>
                <a:ea typeface="ＭＳ Ｐゴシック" pitchFamily="34" charset="-128"/>
                <a:cs typeface="Times New Roman" pitchFamily="18" charset="0"/>
              </a:rPr>
              <a:t>Disclosure: </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579948"/>
            <a:ext cx="1590675" cy="109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989369"/>
            <a:ext cx="2771774" cy="119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816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67026" y="1419224"/>
            <a:ext cx="4667250" cy="1846659"/>
          </a:xfrm>
          <a:prstGeom prst="rect">
            <a:avLst/>
          </a:prstGeom>
          <a:solidFill>
            <a:schemeClr val="bg1">
              <a:lumMod val="95000"/>
            </a:schemeClr>
          </a:solidFill>
        </p:spPr>
        <p:txBody>
          <a:bodyPr wrap="square" rtlCol="0">
            <a:spAutoFit/>
          </a:bodyPr>
          <a:lstStyle/>
          <a:p>
            <a:pPr algn="ctr">
              <a:buFont typeface="Arial" pitchFamily="34" charset="0"/>
              <a:buNone/>
            </a:pPr>
            <a:endParaRPr lang="en-IE" altLang="en-US" b="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lgn="ctr">
              <a:buFont typeface="Arial" pitchFamily="34" charset="0"/>
              <a:buNone/>
            </a:pPr>
            <a:r>
              <a:rPr lang="en-IE" altLang="en-US" sz="3200" b="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Open </a:t>
            </a:r>
            <a:r>
              <a:rPr lang="en-IE" altLang="en-US" sz="3200" b="1" dirty="0">
                <a:solidFill>
                  <a:srgbClr val="007CB1"/>
                </a:solidFill>
                <a:latin typeface="Times New Roman" panose="02020603050405020304" pitchFamily="18" charset="0"/>
                <a:ea typeface="ＭＳ Ｐゴシック" pitchFamily="34" charset="-128"/>
                <a:cs typeface="Times New Roman" panose="02020603050405020304" pitchFamily="18" charset="0"/>
              </a:rPr>
              <a:t>Disclosure </a:t>
            </a:r>
          </a:p>
          <a:p>
            <a:pPr algn="ctr">
              <a:buFont typeface="Arial" pitchFamily="34" charset="0"/>
              <a:buNone/>
            </a:pPr>
            <a:r>
              <a:rPr lang="en-IE" altLang="en-US" sz="3200" b="1" dirty="0">
                <a:solidFill>
                  <a:srgbClr val="007CB1"/>
                </a:solidFill>
                <a:latin typeface="Times New Roman" panose="02020603050405020304" pitchFamily="18" charset="0"/>
                <a:ea typeface="ＭＳ Ｐゴシック" pitchFamily="34" charset="-128"/>
                <a:cs typeface="Times New Roman" panose="02020603050405020304" pitchFamily="18" charset="0"/>
              </a:rPr>
              <a:t>Legal considerations and </a:t>
            </a:r>
            <a:r>
              <a:rPr lang="en-IE" altLang="en-US" sz="3200" b="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Legislation</a:t>
            </a:r>
          </a:p>
        </p:txBody>
      </p:sp>
      <p:sp>
        <p:nvSpPr>
          <p:cNvPr id="4" name="TextBox 3"/>
          <p:cNvSpPr txBox="1"/>
          <p:nvPr/>
        </p:nvSpPr>
        <p:spPr>
          <a:xfrm>
            <a:off x="657225" y="1047750"/>
            <a:ext cx="1714500" cy="461665"/>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Part 4</a:t>
            </a:r>
            <a:endParaRPr lang="en-IE" sz="2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013" y="367611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746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438151"/>
            <a:ext cx="5619749" cy="3859518"/>
          </a:xfrm>
          <a:prstGeom prst="rect">
            <a:avLst/>
          </a:prstGeom>
          <a:solidFill>
            <a:schemeClr val="bg1">
              <a:lumMod val="95000"/>
            </a:schemeClr>
          </a:solidFill>
        </p:spPr>
        <p:txBody>
          <a:bodyPr wrap="square" rtlCol="0">
            <a:spAutoFit/>
          </a:bodyPr>
          <a:lstStyle/>
          <a:p>
            <a:pPr marL="285750" indent="-285750">
              <a:lnSpc>
                <a:spcPct val="80000"/>
              </a:lnSpc>
              <a:buFont typeface="Arial" panose="020B0604020202020204" pitchFamily="34" charset="0"/>
              <a:buChar char="•"/>
              <a:defRPr/>
            </a:pPr>
            <a:r>
              <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rPr>
              <a:t>Culture: Historic Medical Culture of Non disclosure</a:t>
            </a:r>
          </a:p>
          <a:p>
            <a:pPr marL="285750" indent="-285750">
              <a:lnSpc>
                <a:spcPct val="80000"/>
              </a:lnSpc>
              <a:buFont typeface="Arial" panose="020B0604020202020204" pitchFamily="34" charset="0"/>
              <a:buChar char="•"/>
              <a:defRPr/>
            </a:pPr>
            <a:endPar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marL="285750" indent="-285750">
              <a:lnSpc>
                <a:spcPct val="80000"/>
              </a:lnSpc>
              <a:buFont typeface="Arial" panose="020B0604020202020204" pitchFamily="34" charset="0"/>
              <a:buChar char="•"/>
              <a:defRPr/>
            </a:pPr>
            <a:r>
              <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rPr>
              <a:t>Institutional Barriers: “Blame and Shame” approach – no institutional support or mechanisms to facilitate disclosure</a:t>
            </a:r>
          </a:p>
          <a:p>
            <a:pPr>
              <a:lnSpc>
                <a:spcPct val="80000"/>
              </a:lnSpc>
              <a:defRPr/>
            </a:pPr>
            <a:endPar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marL="285750" indent="-285750">
              <a:lnSpc>
                <a:spcPct val="80000"/>
              </a:lnSpc>
              <a:buFont typeface="Arial" panose="020B0604020202020204" pitchFamily="34" charset="0"/>
              <a:buChar char="•"/>
              <a:defRPr/>
            </a:pPr>
            <a:r>
              <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rPr>
              <a:t>Feelings of Shame &amp; Embarrassment</a:t>
            </a:r>
          </a:p>
          <a:p>
            <a:pPr marL="285750" indent="-285750">
              <a:lnSpc>
                <a:spcPct val="80000"/>
              </a:lnSpc>
              <a:buFont typeface="Arial" panose="020B0604020202020204" pitchFamily="34" charset="0"/>
              <a:buChar char="•"/>
              <a:defRPr/>
            </a:pPr>
            <a:endPar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marL="285750" indent="-285750">
              <a:lnSpc>
                <a:spcPct val="80000"/>
              </a:lnSpc>
              <a:buFont typeface="Arial" panose="020B0604020202020204" pitchFamily="34" charset="0"/>
              <a:buChar char="•"/>
              <a:defRPr/>
            </a:pPr>
            <a:r>
              <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rPr>
              <a:t>Fear of litigation</a:t>
            </a:r>
          </a:p>
          <a:p>
            <a:pPr marL="285750" indent="-285750">
              <a:lnSpc>
                <a:spcPct val="80000"/>
              </a:lnSpc>
              <a:buFont typeface="Arial" panose="020B0604020202020204" pitchFamily="34" charset="0"/>
              <a:buChar char="•"/>
              <a:defRPr/>
            </a:pPr>
            <a:endPar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marL="285750" indent="-285750">
              <a:lnSpc>
                <a:spcPct val="80000"/>
              </a:lnSpc>
              <a:buFont typeface="Arial" panose="020B0604020202020204" pitchFamily="34" charset="0"/>
              <a:buChar char="•"/>
              <a:defRPr/>
            </a:pPr>
            <a:r>
              <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rPr>
              <a:t>Fear concerning professional </a:t>
            </a:r>
          </a:p>
          <a:p>
            <a:pPr>
              <a:lnSpc>
                <a:spcPct val="80000"/>
              </a:lnSpc>
              <a:defRPr/>
            </a:pPr>
            <a:r>
              <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rPr>
              <a:t>     advancement</a:t>
            </a:r>
          </a:p>
          <a:p>
            <a:pPr>
              <a:lnSpc>
                <a:spcPct val="80000"/>
              </a:lnSpc>
              <a:defRPr/>
            </a:pPr>
            <a:r>
              <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rPr>
              <a:t> </a:t>
            </a:r>
          </a:p>
          <a:p>
            <a:pPr marL="285750" indent="-285750">
              <a:lnSpc>
                <a:spcPct val="80000"/>
              </a:lnSpc>
              <a:buFont typeface="Arial" panose="020B0604020202020204" pitchFamily="34" charset="0"/>
              <a:buChar char="•"/>
              <a:defRPr/>
            </a:pPr>
            <a:r>
              <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rPr>
              <a:t>Fear with regard to </a:t>
            </a:r>
            <a:r>
              <a:rPr lang="en-IE" altLang="en-US"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reputation</a:t>
            </a:r>
          </a:p>
          <a:p>
            <a:pPr marL="285750" indent="-285750">
              <a:lnSpc>
                <a:spcPct val="80000"/>
              </a:lnSpc>
              <a:buFont typeface="Arial" panose="020B0604020202020204" pitchFamily="34" charset="0"/>
              <a:buChar char="•"/>
              <a:defRPr/>
            </a:pPr>
            <a:endPar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marL="285750" indent="-285750">
              <a:lnSpc>
                <a:spcPct val="80000"/>
              </a:lnSpc>
              <a:buFont typeface="Arial" panose="020B0604020202020204" pitchFamily="34" charset="0"/>
              <a:buChar char="•"/>
              <a:defRPr/>
            </a:pPr>
            <a:endParaRPr lang="en-IE" altLang="en-US" dirty="0" smtClean="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lnSpc>
                <a:spcPct val="80000"/>
              </a:lnSpc>
              <a:defRPr/>
            </a:pPr>
            <a:endParaRPr lang="en-IE" altLang="en-US"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2112764"/>
            <a:ext cx="3086101" cy="119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4" y="438151"/>
            <a:ext cx="30051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4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285750"/>
            <a:ext cx="5210176" cy="4278094"/>
          </a:xfrm>
          <a:prstGeom prst="rect">
            <a:avLst/>
          </a:prstGeom>
          <a:solidFill>
            <a:schemeClr val="bg1">
              <a:lumMod val="95000"/>
            </a:schemeClr>
          </a:solidFill>
        </p:spPr>
        <p:txBody>
          <a:bodyPr wrap="square" rtlCol="0">
            <a:spAutoFit/>
          </a:bodyPr>
          <a:lstStyle/>
          <a:p>
            <a:pPr marL="285750" indent="-285750">
              <a:lnSpc>
                <a:spcPct val="80000"/>
              </a:lnSpc>
              <a:buFont typeface="Arial" panose="020B0604020202020204" pitchFamily="34" charset="0"/>
              <a:buChar char="•"/>
            </a:pPr>
            <a:endParaRPr lang="en-IE" altLang="en-US" sz="2000" dirty="0" smtClean="0">
              <a:solidFill>
                <a:srgbClr val="007CB1"/>
              </a:solidFill>
              <a:latin typeface="Times New Roman" pitchFamily="18" charset="0"/>
              <a:ea typeface="ＭＳ Ｐゴシック" pitchFamily="34" charset="-128"/>
              <a:cs typeface="Times New Roman" pitchFamily="18" charset="0"/>
            </a:endParaRPr>
          </a:p>
          <a:p>
            <a:pPr>
              <a:lnSpc>
                <a:spcPct val="80000"/>
              </a:lnSpc>
            </a:pPr>
            <a:endParaRPr lang="en-IE" altLang="en-US" sz="2000" dirty="0" smtClean="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sz="2000" dirty="0" smtClean="0">
                <a:solidFill>
                  <a:srgbClr val="007CB1"/>
                </a:solidFill>
                <a:latin typeface="Times New Roman" pitchFamily="18" charset="0"/>
                <a:ea typeface="ＭＳ Ｐゴシック" pitchFamily="34" charset="-128"/>
                <a:cs typeface="Times New Roman" pitchFamily="18" charset="0"/>
              </a:rPr>
              <a:t>Fear </a:t>
            </a:r>
            <a:r>
              <a:rPr lang="en-IE" altLang="en-US" sz="2000" dirty="0">
                <a:solidFill>
                  <a:srgbClr val="007CB1"/>
                </a:solidFill>
                <a:latin typeface="Times New Roman" pitchFamily="18" charset="0"/>
                <a:ea typeface="ＭＳ Ｐゴシック" pitchFamily="34" charset="-128"/>
                <a:cs typeface="Times New Roman" pitchFamily="18" charset="0"/>
              </a:rPr>
              <a:t>of being reported to professional body</a:t>
            </a:r>
          </a:p>
          <a:p>
            <a:pPr marL="285750" indent="-285750">
              <a:lnSpc>
                <a:spcPct val="80000"/>
              </a:lnSpc>
              <a:buFont typeface="Arial" panose="020B0604020202020204" pitchFamily="34" charset="0"/>
              <a:buChar char="•"/>
            </a:pPr>
            <a:endParaRPr lang="en-IE" altLang="en-US" sz="2000"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sz="2000" dirty="0">
                <a:solidFill>
                  <a:srgbClr val="007CB1"/>
                </a:solidFill>
                <a:latin typeface="Times New Roman" pitchFamily="18" charset="0"/>
                <a:ea typeface="ＭＳ Ｐゴシック" pitchFamily="34" charset="-128"/>
                <a:cs typeface="Times New Roman" pitchFamily="18" charset="0"/>
              </a:rPr>
              <a:t>Fear of the Media</a:t>
            </a:r>
          </a:p>
          <a:p>
            <a:pPr marL="285750" indent="-285750">
              <a:lnSpc>
                <a:spcPct val="80000"/>
              </a:lnSpc>
              <a:buFont typeface="Arial" panose="020B0604020202020204" pitchFamily="34" charset="0"/>
              <a:buChar char="•"/>
            </a:pPr>
            <a:endParaRPr lang="en-IE" altLang="en-US" sz="2000"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sz="2000" dirty="0">
                <a:solidFill>
                  <a:srgbClr val="007CB1"/>
                </a:solidFill>
                <a:latin typeface="Times New Roman" pitchFamily="18" charset="0"/>
                <a:ea typeface="ＭＳ Ｐゴシック" pitchFamily="34" charset="-128"/>
                <a:cs typeface="Times New Roman" pitchFamily="18" charset="0"/>
              </a:rPr>
              <a:t>Fear of the patient’s/family’s response</a:t>
            </a:r>
          </a:p>
          <a:p>
            <a:pPr marL="285750" indent="-285750">
              <a:lnSpc>
                <a:spcPct val="80000"/>
              </a:lnSpc>
              <a:buFont typeface="Arial" panose="020B0604020202020204" pitchFamily="34" charset="0"/>
              <a:buChar char="•"/>
            </a:pPr>
            <a:endParaRPr lang="en-IE" altLang="en-US" sz="2000"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sz="2000" dirty="0">
                <a:solidFill>
                  <a:srgbClr val="007CB1"/>
                </a:solidFill>
                <a:latin typeface="Times New Roman" pitchFamily="18" charset="0"/>
                <a:ea typeface="ＭＳ Ｐゴシック" pitchFamily="34" charset="-128"/>
                <a:cs typeface="Times New Roman" pitchFamily="18" charset="0"/>
              </a:rPr>
              <a:t>Financial concerns</a:t>
            </a:r>
          </a:p>
          <a:p>
            <a:pPr marL="285750" indent="-285750">
              <a:lnSpc>
                <a:spcPct val="80000"/>
              </a:lnSpc>
              <a:buFont typeface="Arial" panose="020B0604020202020204" pitchFamily="34" charset="0"/>
              <a:buChar char="•"/>
            </a:pPr>
            <a:endParaRPr lang="en-IE" altLang="en-US" sz="2000"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sz="2000" dirty="0">
                <a:solidFill>
                  <a:srgbClr val="007CB1"/>
                </a:solidFill>
                <a:latin typeface="Times New Roman" pitchFamily="18" charset="0"/>
                <a:ea typeface="ＭＳ Ｐゴシック" pitchFamily="34" charset="-128"/>
                <a:cs typeface="Times New Roman" pitchFamily="18" charset="0"/>
              </a:rPr>
              <a:t>Uncertainty with regard to extent of information to be disclosed</a:t>
            </a:r>
          </a:p>
          <a:p>
            <a:pPr marL="285750" indent="-285750">
              <a:lnSpc>
                <a:spcPct val="80000"/>
              </a:lnSpc>
              <a:buFont typeface="Arial" panose="020B0604020202020204" pitchFamily="34" charset="0"/>
              <a:buChar char="•"/>
            </a:pPr>
            <a:endParaRPr lang="en-IE" altLang="en-US" sz="2000" dirty="0">
              <a:solidFill>
                <a:srgbClr val="007CB1"/>
              </a:solidFill>
              <a:latin typeface="Times New Roman" pitchFamily="18" charset="0"/>
              <a:ea typeface="ＭＳ Ｐゴシック" pitchFamily="34" charset="-128"/>
              <a:cs typeface="Times New Roman" pitchFamily="18" charset="0"/>
            </a:endParaRPr>
          </a:p>
          <a:p>
            <a:pPr marL="285750" indent="-285750">
              <a:lnSpc>
                <a:spcPct val="80000"/>
              </a:lnSpc>
              <a:buFont typeface="Arial" panose="020B0604020202020204" pitchFamily="34" charset="0"/>
              <a:buChar char="•"/>
            </a:pPr>
            <a:r>
              <a:rPr lang="en-IE" altLang="en-US" sz="2000" dirty="0">
                <a:solidFill>
                  <a:srgbClr val="007CB1"/>
                </a:solidFill>
                <a:latin typeface="Times New Roman" pitchFamily="18" charset="0"/>
                <a:ea typeface="ＭＳ Ｐゴシック" pitchFamily="34" charset="-128"/>
                <a:cs typeface="Times New Roman" pitchFamily="18" charset="0"/>
              </a:rPr>
              <a:t>Lack of training and guidance for healthcare </a:t>
            </a:r>
            <a:r>
              <a:rPr lang="en-IE" altLang="en-US" sz="2000" dirty="0" smtClean="0">
                <a:solidFill>
                  <a:srgbClr val="007CB1"/>
                </a:solidFill>
                <a:latin typeface="Times New Roman" pitchFamily="18" charset="0"/>
                <a:ea typeface="ＭＳ Ｐゴシック" pitchFamily="34" charset="-128"/>
                <a:cs typeface="Times New Roman" pitchFamily="18" charset="0"/>
              </a:rPr>
              <a:t>professionals</a:t>
            </a:r>
          </a:p>
          <a:p>
            <a:pPr marL="285750" indent="-285750">
              <a:lnSpc>
                <a:spcPct val="80000"/>
              </a:lnSpc>
              <a:buFont typeface="Arial" panose="020B0604020202020204" pitchFamily="34" charset="0"/>
              <a:buChar char="•"/>
            </a:pPr>
            <a:endParaRPr lang="en-IE" altLang="en-US" sz="2000" dirty="0">
              <a:solidFill>
                <a:srgbClr val="007CB1"/>
              </a:solidFill>
              <a:latin typeface="Times New Roman" pitchFamily="18" charset="0"/>
              <a:ea typeface="ＭＳ Ｐゴシック" pitchFamily="34" charset="-128"/>
              <a:cs typeface="Times New Roman" pitchFamily="18" charset="0"/>
            </a:endParaRPr>
          </a:p>
          <a:p>
            <a:pPr>
              <a:lnSpc>
                <a:spcPct val="80000"/>
              </a:lnSpc>
            </a:pPr>
            <a:endParaRPr lang="en-IE" altLang="en-US" sz="2000" dirty="0" smtClean="0">
              <a:solidFill>
                <a:srgbClr val="007CB1"/>
              </a:solidFill>
              <a:latin typeface="Times New Roman" pitchFamily="18" charset="0"/>
              <a:ea typeface="ＭＳ Ｐゴシック" pitchFamily="34" charset="-128"/>
              <a:cs typeface="Times New Roman" pitchFamily="18" charset="0"/>
            </a:endParaRPr>
          </a:p>
        </p:txBody>
      </p:sp>
      <p:sp>
        <p:nvSpPr>
          <p:cNvPr id="6" name="TextBox 5"/>
          <p:cNvSpPr txBox="1"/>
          <p:nvPr/>
        </p:nvSpPr>
        <p:spPr>
          <a:xfrm>
            <a:off x="171450" y="723900"/>
            <a:ext cx="2876550" cy="3785652"/>
          </a:xfrm>
          <a:prstGeom prst="rect">
            <a:avLst/>
          </a:prstGeom>
          <a:solidFill>
            <a:schemeClr val="bg1">
              <a:lumMod val="95000"/>
            </a:schemeClr>
          </a:solidFill>
        </p:spPr>
        <p:txBody>
          <a:bodyPr wrap="square" rtlCol="0">
            <a:spAutoFit/>
          </a:bodyPr>
          <a:lstStyle/>
          <a:p>
            <a:r>
              <a:rPr lang="en-IE" altLang="en-US" sz="2400" b="1" dirty="0" smtClean="0">
                <a:latin typeface="Times New Roman" panose="02020603050405020304" pitchFamily="18" charset="0"/>
                <a:ea typeface="ＭＳ Ｐゴシック" pitchFamily="34" charset="-128"/>
                <a:cs typeface="Times New Roman" panose="02020603050405020304" pitchFamily="18" charset="0"/>
              </a:rPr>
              <a:t>Why disclosure </a:t>
            </a:r>
          </a:p>
          <a:p>
            <a:r>
              <a:rPr lang="en-IE" altLang="en-US" sz="2400" b="1" dirty="0" smtClean="0">
                <a:latin typeface="Times New Roman" panose="02020603050405020304" pitchFamily="18" charset="0"/>
                <a:ea typeface="ＭＳ Ｐゴシック" pitchFamily="34" charset="-128"/>
                <a:cs typeface="Times New Roman" panose="02020603050405020304" pitchFamily="18" charset="0"/>
              </a:rPr>
              <a:t>can be difficult</a:t>
            </a:r>
          </a:p>
          <a:p>
            <a:endParaRPr lang="en-IE" sz="2400" b="1" dirty="0">
              <a:latin typeface="Times New Roman" panose="02020603050405020304" pitchFamily="18" charset="0"/>
              <a:ea typeface="ＭＳ Ｐゴシック" pitchFamily="34" charset="-128"/>
              <a:cs typeface="Times New Roman" panose="02020603050405020304" pitchFamily="18" charset="0"/>
            </a:endParaRPr>
          </a:p>
          <a:p>
            <a:endParaRPr lang="en-IE" sz="24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400" b="1" dirty="0">
              <a:latin typeface="Times New Roman" panose="02020603050405020304" pitchFamily="18" charset="0"/>
              <a:ea typeface="ＭＳ Ｐゴシック" pitchFamily="34" charset="-128"/>
              <a:cs typeface="Times New Roman" panose="02020603050405020304" pitchFamily="18" charset="0"/>
            </a:endParaRPr>
          </a:p>
          <a:p>
            <a:endParaRPr lang="en-IE" sz="24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400" b="1" dirty="0">
              <a:latin typeface="Times New Roman" panose="02020603050405020304" pitchFamily="18" charset="0"/>
              <a:ea typeface="ＭＳ Ｐゴシック" pitchFamily="34" charset="-128"/>
              <a:cs typeface="Times New Roman" panose="02020603050405020304" pitchFamily="18" charset="0"/>
            </a:endParaRPr>
          </a:p>
          <a:p>
            <a:endParaRPr lang="en-IE" sz="24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400" b="1" dirty="0">
              <a:latin typeface="Times New Roman" panose="02020603050405020304" pitchFamily="18" charset="0"/>
              <a:ea typeface="ＭＳ Ｐゴシック" pitchFamily="34" charset="-128"/>
              <a:cs typeface="Times New Roman" panose="02020603050405020304" pitchFamily="18" charset="0"/>
            </a:endParaRPr>
          </a:p>
          <a:p>
            <a:endParaRPr lang="en-IE" sz="2400" dirty="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 y="344751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66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9576" y="523875"/>
            <a:ext cx="4695824" cy="3831818"/>
          </a:xfrm>
          <a:prstGeom prst="rect">
            <a:avLst/>
          </a:prstGeom>
          <a:solidFill>
            <a:schemeClr val="bg1">
              <a:lumMod val="95000"/>
            </a:schemeClr>
          </a:solidFill>
        </p:spPr>
        <p:txBody>
          <a:bodyPr wrap="square" rtlCol="0">
            <a:spAutoFit/>
          </a:bodyPr>
          <a:lstStyle/>
          <a:p>
            <a:pPr marL="285750" indent="-285750">
              <a:lnSpc>
                <a:spcPct val="150000"/>
              </a:lnSpc>
              <a:buFont typeface="Arial" panose="020B0604020202020204" pitchFamily="34" charset="0"/>
              <a:buChar char="•"/>
              <a:defRPr/>
            </a:pPr>
            <a:r>
              <a:rPr lang="en-IE" altLang="en-US" dirty="0">
                <a:solidFill>
                  <a:srgbClr val="0070C0"/>
                </a:solidFill>
                <a:latin typeface="Times New Roman" panose="02020603050405020304" pitchFamily="18" charset="0"/>
                <a:cs typeface="Times New Roman" panose="02020603050405020304" pitchFamily="18" charset="0"/>
              </a:rPr>
              <a:t>To get answers</a:t>
            </a:r>
          </a:p>
          <a:p>
            <a:pPr marL="285750" indent="-285750">
              <a:lnSpc>
                <a:spcPct val="150000"/>
              </a:lnSpc>
              <a:buFont typeface="Arial" panose="020B0604020202020204" pitchFamily="34" charset="0"/>
              <a:buChar char="•"/>
              <a:defRPr/>
            </a:pPr>
            <a:r>
              <a:rPr lang="en-IE" altLang="en-US" dirty="0">
                <a:solidFill>
                  <a:srgbClr val="0070C0"/>
                </a:solidFill>
                <a:latin typeface="Times New Roman" panose="02020603050405020304" pitchFamily="18" charset="0"/>
                <a:cs typeface="Times New Roman" panose="02020603050405020304" pitchFamily="18" charset="0"/>
              </a:rPr>
              <a:t>The need for acknowledgement </a:t>
            </a:r>
          </a:p>
          <a:p>
            <a:pPr>
              <a:lnSpc>
                <a:spcPct val="150000"/>
              </a:lnSpc>
              <a:defRPr/>
            </a:pPr>
            <a:r>
              <a:rPr lang="en-IE" altLang="en-US" dirty="0">
                <a:solidFill>
                  <a:srgbClr val="0070C0"/>
                </a:solidFill>
                <a:latin typeface="Times New Roman" panose="02020603050405020304" pitchFamily="18" charset="0"/>
                <a:cs typeface="Times New Roman" panose="02020603050405020304" pitchFamily="18" charset="0"/>
              </a:rPr>
              <a:t>     and apology</a:t>
            </a:r>
          </a:p>
          <a:p>
            <a:pPr marL="285750" indent="-285750">
              <a:lnSpc>
                <a:spcPct val="150000"/>
              </a:lnSpc>
              <a:buFont typeface="Arial" panose="020B0604020202020204" pitchFamily="34" charset="0"/>
              <a:buChar char="•"/>
              <a:defRPr/>
            </a:pPr>
            <a:r>
              <a:rPr lang="en-IE" altLang="en-US" dirty="0">
                <a:solidFill>
                  <a:srgbClr val="0070C0"/>
                </a:solidFill>
                <a:latin typeface="Times New Roman" panose="02020603050405020304" pitchFamily="18" charset="0"/>
                <a:cs typeface="Times New Roman" panose="02020603050405020304" pitchFamily="18" charset="0"/>
              </a:rPr>
              <a:t>Patients felt rushed                   </a:t>
            </a:r>
          </a:p>
          <a:p>
            <a:pPr marL="285750" indent="-285750">
              <a:lnSpc>
                <a:spcPct val="150000"/>
              </a:lnSpc>
              <a:buFont typeface="Arial" panose="020B0604020202020204" pitchFamily="34" charset="0"/>
              <a:buChar char="•"/>
              <a:defRPr/>
            </a:pPr>
            <a:r>
              <a:rPr lang="en-IE" altLang="en-US" dirty="0">
                <a:solidFill>
                  <a:srgbClr val="0070C0"/>
                </a:solidFill>
                <a:latin typeface="Times New Roman" panose="02020603050405020304" pitchFamily="18" charset="0"/>
                <a:cs typeface="Times New Roman" panose="02020603050405020304" pitchFamily="18" charset="0"/>
              </a:rPr>
              <a:t>Felt less time spent/ignored </a:t>
            </a:r>
          </a:p>
          <a:p>
            <a:pPr marL="285750" indent="-285750">
              <a:lnSpc>
                <a:spcPct val="150000"/>
              </a:lnSpc>
              <a:buFont typeface="Arial" panose="020B0604020202020204" pitchFamily="34" charset="0"/>
              <a:buChar char="•"/>
              <a:defRPr/>
            </a:pPr>
            <a:r>
              <a:rPr lang="en-IE" altLang="en-US" dirty="0">
                <a:solidFill>
                  <a:srgbClr val="0070C0"/>
                </a:solidFill>
                <a:latin typeface="Times New Roman" panose="02020603050405020304" pitchFamily="18" charset="0"/>
                <a:cs typeface="Times New Roman" panose="02020603050405020304" pitchFamily="18" charset="0"/>
              </a:rPr>
              <a:t>The attitude of staff</a:t>
            </a:r>
          </a:p>
          <a:p>
            <a:pPr marL="285750" indent="-285750">
              <a:lnSpc>
                <a:spcPct val="150000"/>
              </a:lnSpc>
              <a:buFont typeface="Arial" panose="020B0604020202020204" pitchFamily="34" charset="0"/>
              <a:buChar char="•"/>
              <a:defRPr/>
            </a:pPr>
            <a:r>
              <a:rPr lang="en-IE" altLang="en-US" dirty="0">
                <a:solidFill>
                  <a:srgbClr val="0070C0"/>
                </a:solidFill>
                <a:latin typeface="Times New Roman" panose="02020603050405020304" pitchFamily="18" charset="0"/>
                <a:cs typeface="Times New Roman" panose="02020603050405020304" pitchFamily="18" charset="0"/>
              </a:rPr>
              <a:t>Patients wanted their perceptions </a:t>
            </a:r>
          </a:p>
          <a:p>
            <a:pPr>
              <a:lnSpc>
                <a:spcPct val="150000"/>
              </a:lnSpc>
              <a:defRPr/>
            </a:pPr>
            <a:r>
              <a:rPr lang="en-IE" altLang="en-US" dirty="0">
                <a:solidFill>
                  <a:srgbClr val="0070C0"/>
                </a:solidFill>
                <a:latin typeface="Times New Roman" panose="02020603050405020304" pitchFamily="18" charset="0"/>
                <a:cs typeface="Times New Roman" panose="02020603050405020304" pitchFamily="18" charset="0"/>
              </a:rPr>
              <a:t>     of the event/their story </a:t>
            </a:r>
            <a:r>
              <a:rPr lang="en-IE" altLang="en-US" dirty="0" smtClean="0">
                <a:solidFill>
                  <a:srgbClr val="0070C0"/>
                </a:solidFill>
                <a:latin typeface="Times New Roman" panose="02020603050405020304" pitchFamily="18" charset="0"/>
                <a:cs typeface="Times New Roman" panose="02020603050405020304" pitchFamily="18" charset="0"/>
              </a:rPr>
              <a:t>validated</a:t>
            </a:r>
          </a:p>
          <a:p>
            <a:pPr>
              <a:lnSpc>
                <a:spcPct val="150000"/>
              </a:lnSpc>
              <a:defRPr/>
            </a:pPr>
            <a:endParaRPr lang="en-IE" altLang="en-US"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28650" y="628650"/>
            <a:ext cx="2952750" cy="461665"/>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Why do patients sue</a:t>
            </a:r>
            <a:endParaRPr lang="en-IE" sz="24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95401"/>
            <a:ext cx="3924300" cy="309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263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276" y="666750"/>
            <a:ext cx="7800974" cy="2181226"/>
          </a:xfrm>
          <a:prstGeom prst="rect">
            <a:avLst/>
          </a:prstGeom>
          <a:solidFill>
            <a:schemeClr val="bg1">
              <a:lumMod val="95000"/>
            </a:schemeClr>
          </a:solidFill>
        </p:spPr>
        <p:txBody>
          <a:bodyPr wrap="square" rtlCol="0">
            <a:spAutoFit/>
          </a:bodyPr>
          <a:lstStyle/>
          <a:p>
            <a:endParaRPr lang="en-IE" dirty="0"/>
          </a:p>
        </p:txBody>
      </p:sp>
      <p:pic>
        <p:nvPicPr>
          <p:cNvPr id="3" name="Picture 2" descr="C:\Users\Chris\Documents\Kates Work\hellomynameis\Logos\Hello type_RGB_for web.jpg"/>
          <p:cNvPicPr>
            <a:picLocks noChangeAspect="1" noChangeArrowheads="1"/>
          </p:cNvPicPr>
          <p:nvPr/>
        </p:nvPicPr>
        <p:blipFill>
          <a:blip r:embed="rId2">
            <a:extLst/>
          </a:blip>
          <a:srcRect/>
          <a:stretch>
            <a:fillRect/>
          </a:stretch>
        </p:blipFill>
        <p:spPr bwMode="auto">
          <a:xfrm>
            <a:off x="676276" y="666750"/>
            <a:ext cx="7962900" cy="1409700"/>
          </a:xfrm>
          <a:prstGeom prst="rect">
            <a:avLst/>
          </a:prstGeom>
          <a:ln>
            <a:noFill/>
          </a:ln>
          <a:effectLst>
            <a:softEdge rad="112500"/>
          </a:effectLs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8" y="3618964"/>
            <a:ext cx="2076450"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787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6550" y="342901"/>
            <a:ext cx="5400675" cy="3693319"/>
          </a:xfrm>
          <a:prstGeom prst="rect">
            <a:avLst/>
          </a:prstGeom>
          <a:solidFill>
            <a:schemeClr val="bg1">
              <a:lumMod val="95000"/>
            </a:schemeClr>
          </a:solidFill>
        </p:spPr>
        <p:txBody>
          <a:bodyPr wrap="square" rtlCol="0">
            <a:spAutoFit/>
          </a:bodyPr>
          <a:lstStyle/>
          <a:p>
            <a:pPr>
              <a:defRPr/>
            </a:pPr>
            <a:endParaRPr lang="en-IE" altLang="en-US" dirty="0" smtClean="0">
              <a:solidFill>
                <a:srgbClr val="0070C0"/>
              </a:solidFill>
              <a:latin typeface="Times New Roman" pitchFamily="18" charset="0"/>
              <a:cs typeface="Times New Roman" pitchFamily="18" charset="0"/>
            </a:endParaRPr>
          </a:p>
          <a:p>
            <a:pPr marL="285750" indent="-285750">
              <a:buFont typeface="Arial" panose="020B0604020202020204" pitchFamily="34" charset="0"/>
              <a:buChar char="•"/>
              <a:defRPr/>
            </a:pPr>
            <a:endParaRPr lang="en-IE" altLang="en-US" dirty="0">
              <a:solidFill>
                <a:srgbClr val="0070C0"/>
              </a:solidFill>
              <a:latin typeface="Times New Roman" pitchFamily="18" charset="0"/>
              <a:cs typeface="Times New Roman" pitchFamily="18" charset="0"/>
            </a:endParaRPr>
          </a:p>
          <a:p>
            <a:pPr marL="285750" indent="-285750">
              <a:buFont typeface="Arial" panose="020B0604020202020204" pitchFamily="34" charset="0"/>
              <a:buChar char="•"/>
              <a:defRPr/>
            </a:pPr>
            <a:r>
              <a:rPr lang="en-IE" altLang="en-US" dirty="0" smtClean="0">
                <a:solidFill>
                  <a:srgbClr val="0070C0"/>
                </a:solidFill>
                <a:latin typeface="Times New Roman" pitchFamily="18" charset="0"/>
                <a:cs typeface="Times New Roman" pitchFamily="18" charset="0"/>
              </a:rPr>
              <a:t>The </a:t>
            </a:r>
            <a:r>
              <a:rPr lang="en-IE" altLang="en-US" dirty="0">
                <a:solidFill>
                  <a:srgbClr val="0070C0"/>
                </a:solidFill>
                <a:latin typeface="Times New Roman" pitchFamily="18" charset="0"/>
                <a:cs typeface="Times New Roman" pitchFamily="18" charset="0"/>
              </a:rPr>
              <a:t>experience of “second harm” – poor </a:t>
            </a:r>
            <a:r>
              <a:rPr lang="en-IE" altLang="en-US" dirty="0" smtClean="0">
                <a:solidFill>
                  <a:srgbClr val="0070C0"/>
                </a:solidFill>
                <a:latin typeface="Times New Roman" pitchFamily="18" charset="0"/>
                <a:cs typeface="Times New Roman" pitchFamily="18" charset="0"/>
              </a:rPr>
              <a:t>or no communication </a:t>
            </a:r>
            <a:r>
              <a:rPr lang="en-IE" altLang="en-US" dirty="0">
                <a:solidFill>
                  <a:srgbClr val="0070C0"/>
                </a:solidFill>
                <a:latin typeface="Times New Roman" pitchFamily="18" charset="0"/>
                <a:cs typeface="Times New Roman" pitchFamily="18" charset="0"/>
              </a:rPr>
              <a:t>after the patient safety incident </a:t>
            </a:r>
            <a:r>
              <a:rPr lang="en-IE" altLang="en-US" dirty="0" smtClean="0">
                <a:solidFill>
                  <a:srgbClr val="0070C0"/>
                </a:solidFill>
                <a:latin typeface="Times New Roman" pitchFamily="18" charset="0"/>
                <a:cs typeface="Times New Roman" pitchFamily="18" charset="0"/>
              </a:rPr>
              <a:t>occurred</a:t>
            </a:r>
          </a:p>
          <a:p>
            <a:pPr marL="285750" indent="-285750">
              <a:lnSpc>
                <a:spcPct val="200000"/>
              </a:lnSpc>
              <a:buFont typeface="Arial" panose="020B0604020202020204" pitchFamily="34" charset="0"/>
              <a:buChar char="•"/>
              <a:defRPr/>
            </a:pPr>
            <a:r>
              <a:rPr lang="en-IE" altLang="en-US" dirty="0" smtClean="0">
                <a:solidFill>
                  <a:srgbClr val="0070C0"/>
                </a:solidFill>
                <a:latin typeface="Times New Roman" pitchFamily="18" charset="0"/>
                <a:cs typeface="Times New Roman" pitchFamily="18" charset="0"/>
              </a:rPr>
              <a:t>To </a:t>
            </a:r>
            <a:r>
              <a:rPr lang="en-IE" altLang="en-US" dirty="0">
                <a:solidFill>
                  <a:srgbClr val="0070C0"/>
                </a:solidFill>
                <a:latin typeface="Times New Roman" pitchFamily="18" charset="0"/>
                <a:cs typeface="Times New Roman" pitchFamily="18" charset="0"/>
              </a:rPr>
              <a:t>seek financial compensation</a:t>
            </a:r>
          </a:p>
          <a:p>
            <a:pPr marL="285750" indent="-285750">
              <a:lnSpc>
                <a:spcPct val="200000"/>
              </a:lnSpc>
              <a:buFont typeface="Arial" panose="020B0604020202020204" pitchFamily="34" charset="0"/>
              <a:buChar char="•"/>
              <a:defRPr/>
            </a:pPr>
            <a:r>
              <a:rPr lang="en-IE" altLang="en-US" dirty="0">
                <a:solidFill>
                  <a:srgbClr val="0070C0"/>
                </a:solidFill>
                <a:latin typeface="Times New Roman" pitchFamily="18" charset="0"/>
                <a:cs typeface="Times New Roman" pitchFamily="18" charset="0"/>
              </a:rPr>
              <a:t>To enforce accountability</a:t>
            </a:r>
          </a:p>
          <a:p>
            <a:pPr marL="285750" indent="-285750">
              <a:lnSpc>
                <a:spcPct val="200000"/>
              </a:lnSpc>
              <a:buFont typeface="Arial" panose="020B0604020202020204" pitchFamily="34" charset="0"/>
              <a:buChar char="•"/>
              <a:defRPr/>
            </a:pPr>
            <a:r>
              <a:rPr lang="en-IE" altLang="en-US" dirty="0">
                <a:solidFill>
                  <a:srgbClr val="0070C0"/>
                </a:solidFill>
                <a:latin typeface="Times New Roman" pitchFamily="18" charset="0"/>
                <a:cs typeface="Times New Roman" pitchFamily="18" charset="0"/>
              </a:rPr>
              <a:t>To correct deficient standards of care</a:t>
            </a:r>
          </a:p>
          <a:p>
            <a:pPr marL="285750" indent="-285750">
              <a:lnSpc>
                <a:spcPct val="200000"/>
              </a:lnSpc>
              <a:buFont typeface="Arial" panose="020B0604020202020204" pitchFamily="34" charset="0"/>
              <a:buChar char="•"/>
              <a:defRPr/>
            </a:pPr>
            <a:r>
              <a:rPr lang="en-IE" altLang="en-US" dirty="0">
                <a:solidFill>
                  <a:srgbClr val="0070C0"/>
                </a:solidFill>
                <a:latin typeface="Times New Roman" pitchFamily="18" charset="0"/>
                <a:cs typeface="Times New Roman" pitchFamily="18" charset="0"/>
              </a:rPr>
              <a:t>To try to prevent a recurrence of  the </a:t>
            </a:r>
            <a:r>
              <a:rPr lang="en-IE" altLang="en-US" dirty="0" smtClean="0">
                <a:solidFill>
                  <a:srgbClr val="0070C0"/>
                </a:solidFill>
                <a:latin typeface="Times New Roman" pitchFamily="18" charset="0"/>
                <a:cs typeface="Times New Roman" pitchFamily="18" charset="0"/>
              </a:rPr>
              <a:t>incident</a:t>
            </a:r>
          </a:p>
        </p:txBody>
      </p:sp>
      <p:sp>
        <p:nvSpPr>
          <p:cNvPr id="4" name="TextBox 3"/>
          <p:cNvSpPr txBox="1"/>
          <p:nvPr/>
        </p:nvSpPr>
        <p:spPr>
          <a:xfrm>
            <a:off x="371475" y="838200"/>
            <a:ext cx="2114549" cy="3416320"/>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Why do patients sue</a:t>
            </a:r>
            <a:r>
              <a:rPr lang="en-IE" altLang="en-US" sz="2400" b="1" dirty="0" smtClean="0">
                <a:latin typeface="Times New Roman" pitchFamily="18" charset="0"/>
                <a:ea typeface="ＭＳ Ｐゴシック" pitchFamily="34" charset="-128"/>
                <a:cs typeface="Times New Roman" pitchFamily="18" charset="0"/>
              </a:rPr>
              <a:t>?</a:t>
            </a:r>
          </a:p>
          <a:p>
            <a:endParaRPr lang="en-IE" altLang="en-US" sz="2400" b="1" dirty="0">
              <a:latin typeface="Times New Roman" pitchFamily="18" charset="0"/>
              <a:ea typeface="ＭＳ Ｐゴシック" pitchFamily="34" charset="-128"/>
              <a:cs typeface="Times New Roman" pitchFamily="18" charset="0"/>
            </a:endParaRPr>
          </a:p>
          <a:p>
            <a:endParaRPr lang="en-IE" altLang="en-US" sz="2400" b="1" dirty="0" smtClean="0">
              <a:latin typeface="Times New Roman" pitchFamily="18" charset="0"/>
              <a:ea typeface="ＭＳ Ｐゴシック" pitchFamily="34" charset="-128"/>
              <a:cs typeface="Times New Roman" pitchFamily="18" charset="0"/>
            </a:endParaRPr>
          </a:p>
          <a:p>
            <a:endParaRPr lang="en-IE" sz="2400" b="1" dirty="0">
              <a:latin typeface="Times New Roman" pitchFamily="18" charset="0"/>
              <a:ea typeface="ＭＳ Ｐゴシック" pitchFamily="34" charset="-128"/>
              <a:cs typeface="Times New Roman" pitchFamily="18" charset="0"/>
            </a:endParaRPr>
          </a:p>
          <a:p>
            <a:endParaRPr lang="en-IE" sz="2400" b="1" dirty="0" smtClean="0">
              <a:latin typeface="Times New Roman" pitchFamily="18" charset="0"/>
              <a:ea typeface="ＭＳ Ｐゴシック" pitchFamily="34" charset="-128"/>
              <a:cs typeface="Times New Roman" pitchFamily="18" charset="0"/>
            </a:endParaRPr>
          </a:p>
          <a:p>
            <a:endParaRPr lang="en-IE" sz="2400" b="1" dirty="0">
              <a:latin typeface="Times New Roman" pitchFamily="18" charset="0"/>
              <a:ea typeface="ＭＳ Ｐゴシック" pitchFamily="34" charset="-128"/>
              <a:cs typeface="Times New Roman" pitchFamily="18" charset="0"/>
            </a:endParaRPr>
          </a:p>
          <a:p>
            <a:endParaRPr lang="en-IE" sz="2400" b="1" dirty="0" smtClean="0">
              <a:latin typeface="Times New Roman" pitchFamily="18" charset="0"/>
              <a:ea typeface="ＭＳ Ｐゴシック" pitchFamily="34" charset="-128"/>
              <a:cs typeface="Times New Roman" pitchFamily="18" charset="0"/>
            </a:endParaRPr>
          </a:p>
          <a:p>
            <a:endParaRPr lang="en-IE" sz="2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1" y="3171289"/>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048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8575" y="390527"/>
            <a:ext cx="5095875" cy="3970318"/>
          </a:xfrm>
          <a:prstGeom prst="rect">
            <a:avLst/>
          </a:prstGeom>
          <a:solidFill>
            <a:schemeClr val="bg1">
              <a:lumMod val="95000"/>
            </a:schemeClr>
          </a:solidFill>
        </p:spPr>
        <p:txBody>
          <a:bodyPr wrap="square" rtlCol="0">
            <a:spAutoFit/>
          </a:bodyPr>
          <a:lstStyle/>
          <a:p>
            <a:r>
              <a:rPr lang="en-IE" altLang="en-US" b="1" dirty="0" smtClean="0">
                <a:solidFill>
                  <a:srgbClr val="007CB1"/>
                </a:solidFill>
                <a:latin typeface="Times New Roman" pitchFamily="18" charset="0"/>
                <a:ea typeface="ＭＳ Ｐゴシック" pitchFamily="34" charset="-128"/>
                <a:cs typeface="Times New Roman" pitchFamily="18" charset="0"/>
              </a:rPr>
              <a:t>2002</a:t>
            </a:r>
            <a:r>
              <a:rPr lang="en-IE" altLang="en-US" b="1" dirty="0">
                <a:solidFill>
                  <a:srgbClr val="007CB1"/>
                </a:solidFill>
                <a:latin typeface="Times New Roman" pitchFamily="18" charset="0"/>
                <a:ea typeface="ＭＳ Ｐゴシック" pitchFamily="34" charset="-128"/>
                <a:cs typeface="Times New Roman" pitchFamily="18" charset="0"/>
              </a:rPr>
              <a:t>, Adopted full disclosure policy-</a:t>
            </a:r>
          </a:p>
          <a:p>
            <a:r>
              <a:rPr lang="en-IE" altLang="en-US" dirty="0">
                <a:solidFill>
                  <a:srgbClr val="007CB1"/>
                </a:solidFill>
                <a:latin typeface="Times New Roman" pitchFamily="18" charset="0"/>
                <a:ea typeface="ＭＳ Ｐゴシック" pitchFamily="34" charset="-128"/>
                <a:cs typeface="Times New Roman" pitchFamily="18" charset="0"/>
              </a:rPr>
              <a:t>Moved from, “Deny and defend” to 			 </a:t>
            </a:r>
          </a:p>
          <a:p>
            <a:r>
              <a:rPr lang="en-IE" altLang="en-US" dirty="0">
                <a:solidFill>
                  <a:srgbClr val="007CB1"/>
                </a:solidFill>
                <a:latin typeface="Times New Roman" pitchFamily="18" charset="0"/>
                <a:ea typeface="ＭＳ Ｐゴシック" pitchFamily="34" charset="-128"/>
                <a:cs typeface="Times New Roman" pitchFamily="18" charset="0"/>
              </a:rPr>
              <a:t>“Apologise and learn when we’re wrong, explain and vigorously defend when we’re right and view court as a last resort”</a:t>
            </a:r>
          </a:p>
          <a:p>
            <a:endParaRPr lang="en-IE" altLang="en-US" dirty="0">
              <a:solidFill>
                <a:srgbClr val="007CB1"/>
              </a:solidFill>
              <a:latin typeface="Times New Roman" pitchFamily="18" charset="0"/>
              <a:ea typeface="ＭＳ Ｐゴシック" pitchFamily="34" charset="-128"/>
              <a:cs typeface="Times New Roman" pitchFamily="18" charset="0"/>
            </a:endParaRPr>
          </a:p>
          <a:p>
            <a:r>
              <a:rPr lang="en-IE" altLang="en-US" b="1" dirty="0">
                <a:solidFill>
                  <a:srgbClr val="007CB1"/>
                </a:solidFill>
                <a:latin typeface="Times New Roman" pitchFamily="18" charset="0"/>
                <a:ea typeface="ＭＳ Ｐゴシック" pitchFamily="34" charset="-128"/>
                <a:cs typeface="Times New Roman" pitchFamily="18" charset="0"/>
              </a:rPr>
              <a:t>August 2001-August 2007</a:t>
            </a:r>
          </a:p>
          <a:p>
            <a:r>
              <a:rPr lang="en-IE" altLang="en-US" dirty="0">
                <a:solidFill>
                  <a:srgbClr val="007CB1"/>
                </a:solidFill>
                <a:latin typeface="Times New Roman" pitchFamily="18" charset="0"/>
                <a:ea typeface="ＭＳ Ｐゴシック" pitchFamily="34" charset="-128"/>
                <a:cs typeface="Times New Roman" pitchFamily="18" charset="0"/>
              </a:rPr>
              <a:t>Ratio of litigated cases : total reduced from 65-27%.</a:t>
            </a:r>
          </a:p>
          <a:p>
            <a:r>
              <a:rPr lang="en-IE" altLang="en-US" dirty="0">
                <a:solidFill>
                  <a:srgbClr val="007CB1"/>
                </a:solidFill>
                <a:latin typeface="Times New Roman" pitchFamily="18" charset="0"/>
                <a:ea typeface="ＭＳ Ｐゴシック" pitchFamily="34" charset="-128"/>
                <a:cs typeface="Times New Roman" pitchFamily="18" charset="0"/>
              </a:rPr>
              <a:t>Average claims processing time reduced from 20.3 months to 8 months.</a:t>
            </a:r>
          </a:p>
          <a:p>
            <a:r>
              <a:rPr lang="en-IE" altLang="en-US" dirty="0">
                <a:solidFill>
                  <a:srgbClr val="007CB1"/>
                </a:solidFill>
                <a:latin typeface="Times New Roman" pitchFamily="18" charset="0"/>
                <a:ea typeface="ＭＳ Ｐゴシック" pitchFamily="34" charset="-128"/>
                <a:cs typeface="Times New Roman" pitchFamily="18" charset="0"/>
              </a:rPr>
              <a:t>Insurance reserves reduced by &gt; two thirds.</a:t>
            </a:r>
          </a:p>
          <a:p>
            <a:r>
              <a:rPr lang="en-IE" altLang="en-US" dirty="0">
                <a:solidFill>
                  <a:srgbClr val="007CB1"/>
                </a:solidFill>
                <a:latin typeface="Times New Roman" pitchFamily="18" charset="0"/>
                <a:ea typeface="ＭＳ Ｐゴシック" pitchFamily="34" charset="-128"/>
                <a:cs typeface="Times New Roman" pitchFamily="18" charset="0"/>
              </a:rPr>
              <a:t>Average litigation costs more than halved.</a:t>
            </a:r>
          </a:p>
          <a:p>
            <a:r>
              <a:rPr lang="en-IE" altLang="en-US" dirty="0">
                <a:solidFill>
                  <a:srgbClr val="007CB1"/>
                </a:solidFill>
                <a:latin typeface="Times New Roman" pitchFamily="18" charset="0"/>
                <a:ea typeface="ＭＳ Ｐゴシック" pitchFamily="34" charset="-128"/>
                <a:cs typeface="Times New Roman" pitchFamily="18" charset="0"/>
              </a:rPr>
              <a:t>Savings invested into patient safety </a:t>
            </a:r>
            <a:r>
              <a:rPr lang="en-IE" altLang="en-US" dirty="0" smtClean="0">
                <a:solidFill>
                  <a:srgbClr val="007CB1"/>
                </a:solidFill>
                <a:latin typeface="Times New Roman" pitchFamily="18" charset="0"/>
                <a:ea typeface="ＭＳ Ｐゴシック" pitchFamily="34" charset="-128"/>
                <a:cs typeface="Times New Roman" pitchFamily="18" charset="0"/>
              </a:rPr>
              <a:t>initiatives</a:t>
            </a:r>
          </a:p>
          <a:p>
            <a:endParaRPr lang="en-IE" dirty="0"/>
          </a:p>
        </p:txBody>
      </p:sp>
      <p:sp>
        <p:nvSpPr>
          <p:cNvPr id="4" name="TextBox 3"/>
          <p:cNvSpPr txBox="1"/>
          <p:nvPr/>
        </p:nvSpPr>
        <p:spPr>
          <a:xfrm>
            <a:off x="628650" y="542925"/>
            <a:ext cx="2743199" cy="3785652"/>
          </a:xfrm>
          <a:prstGeom prst="rect">
            <a:avLst/>
          </a:prstGeom>
          <a:solidFill>
            <a:schemeClr val="bg1">
              <a:lumMod val="95000"/>
            </a:schemeClr>
          </a:solidFill>
        </p:spPr>
        <p:txBody>
          <a:bodyPr wrap="square" rtlCol="0">
            <a:spAutoFit/>
          </a:bodyPr>
          <a:lstStyle/>
          <a:p>
            <a:r>
              <a:rPr lang="en-IE" altLang="en-US" sz="2000" b="1" dirty="0" smtClean="0">
                <a:latin typeface="Times New Roman" panose="02020603050405020304" pitchFamily="18" charset="0"/>
                <a:ea typeface="ＭＳ Ｐゴシック" pitchFamily="34" charset="-128"/>
                <a:cs typeface="Times New Roman" panose="02020603050405020304" pitchFamily="18" charset="0"/>
              </a:rPr>
              <a:t>Impact of Open Disclosure on Litigation</a:t>
            </a:r>
          </a:p>
          <a:p>
            <a:endParaRPr lang="en-IE" altLang="en-US" sz="2000" b="1" dirty="0">
              <a:latin typeface="Times New Roman" panose="02020603050405020304" pitchFamily="18" charset="0"/>
              <a:ea typeface="ＭＳ Ｐゴシック" pitchFamily="34" charset="-128"/>
              <a:cs typeface="Times New Roman" panose="02020603050405020304" pitchFamily="18" charset="0"/>
            </a:endParaRPr>
          </a:p>
          <a:p>
            <a:endParaRPr lang="en-IE" altLang="en-US" sz="2000" b="1" dirty="0" smtClean="0">
              <a:latin typeface="Times New Roman" panose="02020603050405020304" pitchFamily="18" charset="0"/>
              <a:ea typeface="ＭＳ Ｐゴシック" pitchFamily="34" charset="-128"/>
              <a:cs typeface="Times New Roman" panose="02020603050405020304" pitchFamily="18" charset="0"/>
            </a:endParaRPr>
          </a:p>
          <a:p>
            <a:r>
              <a:rPr lang="en-IE" altLang="en-US" sz="2000" b="1" dirty="0" smtClean="0">
                <a:latin typeface="Times New Roman" panose="02020603050405020304" pitchFamily="18" charset="0"/>
                <a:ea typeface="ＭＳ Ｐゴシック" pitchFamily="34" charset="-128"/>
                <a:cs typeface="Times New Roman" panose="02020603050405020304" pitchFamily="18" charset="0"/>
              </a:rPr>
              <a:t>University </a:t>
            </a:r>
            <a:r>
              <a:rPr lang="en-IE" altLang="en-US" sz="2000" b="1" dirty="0">
                <a:latin typeface="Times New Roman" panose="02020603050405020304" pitchFamily="18" charset="0"/>
                <a:ea typeface="ＭＳ Ｐゴシック" pitchFamily="34" charset="-128"/>
                <a:cs typeface="Times New Roman" panose="02020603050405020304" pitchFamily="18" charset="0"/>
              </a:rPr>
              <a:t>of Michigan </a:t>
            </a:r>
            <a:br>
              <a:rPr lang="en-IE" altLang="en-US" sz="2000" b="1" dirty="0">
                <a:latin typeface="Times New Roman" panose="02020603050405020304" pitchFamily="18" charset="0"/>
                <a:ea typeface="ＭＳ Ｐゴシック" pitchFamily="34" charset="-128"/>
                <a:cs typeface="Times New Roman" panose="02020603050405020304" pitchFamily="18" charset="0"/>
              </a:rPr>
            </a:br>
            <a:r>
              <a:rPr lang="en-IE" altLang="en-US" sz="2000" b="1" dirty="0">
                <a:latin typeface="Times New Roman" panose="02020603050405020304" pitchFamily="18" charset="0"/>
                <a:ea typeface="ＭＳ Ｐゴシック" pitchFamily="34" charset="-128"/>
                <a:cs typeface="Times New Roman" panose="02020603050405020304" pitchFamily="18" charset="0"/>
              </a:rPr>
              <a:t>Health </a:t>
            </a:r>
            <a:r>
              <a:rPr lang="en-IE" altLang="en-US" sz="2000" b="1" dirty="0" smtClean="0">
                <a:latin typeface="Times New Roman" panose="02020603050405020304" pitchFamily="18" charset="0"/>
                <a:ea typeface="ＭＳ Ｐゴシック" pitchFamily="34" charset="-128"/>
                <a:cs typeface="Times New Roman" panose="02020603050405020304" pitchFamily="18" charset="0"/>
              </a:rPr>
              <a:t>System</a:t>
            </a:r>
          </a:p>
          <a:p>
            <a:endParaRPr lang="en-IE" sz="2000" b="1" dirty="0">
              <a:latin typeface="Times New Roman" panose="02020603050405020304" pitchFamily="18" charset="0"/>
              <a:ea typeface="ＭＳ Ｐゴシック" pitchFamily="34" charset="-128"/>
              <a:cs typeface="Times New Roman" panose="02020603050405020304" pitchFamily="18" charset="0"/>
            </a:endParaRPr>
          </a:p>
          <a:p>
            <a:endParaRPr lang="en-IE" sz="20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000" b="1" dirty="0">
              <a:latin typeface="Times New Roman" panose="02020603050405020304" pitchFamily="18" charset="0"/>
              <a:ea typeface="ＭＳ Ｐゴシック" pitchFamily="34" charset="-128"/>
              <a:cs typeface="Times New Roman" panose="02020603050405020304" pitchFamily="18" charset="0"/>
            </a:endParaRPr>
          </a:p>
          <a:p>
            <a:endParaRPr lang="en-IE" sz="2000" b="1" dirty="0" smtClean="0">
              <a:latin typeface="Times New Roman" panose="02020603050405020304" pitchFamily="18" charset="0"/>
              <a:ea typeface="ＭＳ Ｐゴシック" pitchFamily="34" charset="-128"/>
              <a:cs typeface="Times New Roman" panose="02020603050405020304" pitchFamily="18" charset="0"/>
            </a:endParaRPr>
          </a:p>
          <a:p>
            <a:endParaRPr lang="en-I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334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285750"/>
            <a:ext cx="4619625" cy="4247317"/>
          </a:xfrm>
          <a:prstGeom prst="rect">
            <a:avLst/>
          </a:prstGeom>
          <a:solidFill>
            <a:schemeClr val="bg1">
              <a:lumMod val="95000"/>
            </a:schemeClr>
          </a:solidFill>
        </p:spPr>
        <p:txBody>
          <a:bodyPr wrap="square" rtlCol="0">
            <a:spAutoFit/>
          </a:bodyPr>
          <a:lstStyle/>
          <a:p>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Protective legislative provisions in Part 4 of </a:t>
            </a:r>
          </a:p>
          <a:p>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the Civil Liability Amendment Act 2017 (CLA Act) – </a:t>
            </a:r>
          </a:p>
          <a:p>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Commenced in September 2018</a:t>
            </a:r>
          </a:p>
          <a:p>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1. </a:t>
            </a:r>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Open disclosure:</a:t>
            </a:r>
          </a:p>
          <a:p>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     (a) shall not constitute an express or implied     </a:t>
            </a:r>
          </a:p>
          <a:p>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           admission of  fault  or liability</a:t>
            </a:r>
          </a:p>
          <a:p>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     (b) shall not, notwithstanding any other   </a:t>
            </a:r>
          </a:p>
          <a:p>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          enactment or rule of law, be admissible as   </a:t>
            </a:r>
          </a:p>
          <a:p>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          evidence of fault or liability and </a:t>
            </a:r>
          </a:p>
          <a:p>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     (c) shall not invalidate insurance or </a:t>
            </a:r>
            <a:r>
              <a:rPr lang="en-IE" altLang="en-US" i="1" dirty="0" smtClean="0">
                <a:solidFill>
                  <a:srgbClr val="0070C0"/>
                </a:solidFill>
                <a:latin typeface="Times New Roman" panose="02020603050405020304" pitchFamily="18" charset="0"/>
                <a:ea typeface="ＭＳ Ｐゴシック" pitchFamily="34" charset="-128"/>
                <a:cs typeface="Times New Roman" panose="02020603050405020304" pitchFamily="18" charset="0"/>
              </a:rPr>
              <a:t>  </a:t>
            </a:r>
          </a:p>
          <a:p>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 </a:t>
            </a:r>
            <a:r>
              <a:rPr lang="en-IE" altLang="en-US" i="1" dirty="0" smtClean="0">
                <a:solidFill>
                  <a:srgbClr val="0070C0"/>
                </a:solidFill>
                <a:latin typeface="Times New Roman" panose="02020603050405020304" pitchFamily="18" charset="0"/>
                <a:ea typeface="ＭＳ Ｐゴシック" pitchFamily="34" charset="-128"/>
                <a:cs typeface="Times New Roman" panose="02020603050405020304" pitchFamily="18" charset="0"/>
              </a:rPr>
              <a:t>         otherwise affect </a:t>
            </a:r>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the cover provided by </a:t>
            </a:r>
            <a:r>
              <a:rPr lang="en-IE" altLang="en-US" i="1" dirty="0" smtClean="0">
                <a:solidFill>
                  <a:srgbClr val="0070C0"/>
                </a:solidFill>
                <a:latin typeface="Times New Roman" panose="02020603050405020304" pitchFamily="18" charset="0"/>
                <a:ea typeface="ＭＳ Ｐゴシック" pitchFamily="34" charset="-128"/>
                <a:cs typeface="Times New Roman" panose="02020603050405020304" pitchFamily="18" charset="0"/>
              </a:rPr>
              <a:t> </a:t>
            </a:r>
          </a:p>
          <a:p>
            <a:r>
              <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rPr>
              <a:t> </a:t>
            </a:r>
            <a:r>
              <a:rPr lang="en-IE" altLang="en-US" i="1" dirty="0" smtClean="0">
                <a:solidFill>
                  <a:srgbClr val="0070C0"/>
                </a:solidFill>
                <a:latin typeface="Times New Roman" panose="02020603050405020304" pitchFamily="18" charset="0"/>
                <a:ea typeface="ＭＳ Ｐゴシック" pitchFamily="34" charset="-128"/>
                <a:cs typeface="Times New Roman" panose="02020603050405020304" pitchFamily="18" charset="0"/>
              </a:rPr>
              <a:t>         such policy</a:t>
            </a:r>
          </a:p>
          <a:p>
            <a:endParaRPr lang="en-IE" altLang="en-US" i="1"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1" y="2076450"/>
            <a:ext cx="1636712" cy="91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3297585"/>
            <a:ext cx="1612900" cy="89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484188"/>
            <a:ext cx="3462337"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751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3825" y="733425"/>
            <a:ext cx="5076825" cy="3970318"/>
          </a:xfrm>
          <a:prstGeom prst="rect">
            <a:avLst/>
          </a:prstGeom>
          <a:solidFill>
            <a:schemeClr val="bg1">
              <a:lumMod val="95000"/>
            </a:schemeClr>
          </a:solidFill>
        </p:spPr>
        <p:txBody>
          <a:bodyPr wrap="square" rtlCol="0">
            <a:spAutoFit/>
          </a:bodyPr>
          <a:lstStyle/>
          <a:p>
            <a:pPr>
              <a:defRPr/>
            </a:pPr>
            <a:r>
              <a:rPr lang="en-IE" b="1" dirty="0">
                <a:solidFill>
                  <a:srgbClr val="0070C0"/>
                </a:solidFill>
                <a:latin typeface="Times New Roman" panose="02020603050405020304" pitchFamily="18" charset="0"/>
                <a:cs typeface="Times New Roman" panose="02020603050405020304" pitchFamily="18" charset="0"/>
              </a:rPr>
              <a:t>2. </a:t>
            </a:r>
            <a:r>
              <a:rPr lang="en-IE" i="1" dirty="0">
                <a:solidFill>
                  <a:srgbClr val="0070C0"/>
                </a:solidFill>
                <a:latin typeface="Times New Roman" panose="02020603050405020304" pitchFamily="18" charset="0"/>
                <a:cs typeface="Times New Roman" panose="02020603050405020304" pitchFamily="18" charset="0"/>
              </a:rPr>
              <a:t>Information provided, and an apology where it is made, shall not </a:t>
            </a:r>
          </a:p>
          <a:p>
            <a:pPr>
              <a:defRPr/>
            </a:pPr>
            <a:endParaRPr lang="en-IE" i="1" dirty="0">
              <a:solidFill>
                <a:srgbClr val="0070C0"/>
              </a:solidFill>
              <a:latin typeface="Times New Roman" panose="02020603050405020304" pitchFamily="18" charset="0"/>
              <a:cs typeface="Times New Roman" panose="02020603050405020304" pitchFamily="18" charset="0"/>
            </a:endParaRPr>
          </a:p>
          <a:p>
            <a:pPr marL="457200" indent="-457200">
              <a:buFont typeface="Arial" pitchFamily="34" charset="0"/>
              <a:buAutoNum type="alphaLcParenBoth"/>
              <a:defRPr/>
            </a:pPr>
            <a:r>
              <a:rPr lang="en-IE" i="1" dirty="0">
                <a:solidFill>
                  <a:srgbClr val="0070C0"/>
                </a:solidFill>
                <a:latin typeface="Times New Roman" panose="02020603050405020304" pitchFamily="18" charset="0"/>
                <a:cs typeface="Times New Roman" panose="02020603050405020304" pitchFamily="18" charset="0"/>
              </a:rPr>
              <a:t>constitute an express or implied admission, by a health practitioner, of fault, professional misconduct, poor professional performance, unfitness to practice</a:t>
            </a:r>
          </a:p>
          <a:p>
            <a:pPr>
              <a:defRPr/>
            </a:pPr>
            <a:endParaRPr lang="en-IE" i="1" dirty="0">
              <a:solidFill>
                <a:srgbClr val="0070C0"/>
              </a:solidFill>
              <a:latin typeface="Times New Roman" panose="02020603050405020304" pitchFamily="18" charset="0"/>
              <a:cs typeface="Times New Roman" panose="02020603050405020304" pitchFamily="18" charset="0"/>
            </a:endParaRPr>
          </a:p>
          <a:p>
            <a:pPr>
              <a:defRPr/>
            </a:pPr>
            <a:r>
              <a:rPr lang="en-IE" i="1" dirty="0">
                <a:solidFill>
                  <a:srgbClr val="0070C0"/>
                </a:solidFill>
                <a:latin typeface="Times New Roman" panose="02020603050405020304" pitchFamily="18" charset="0"/>
                <a:cs typeface="Times New Roman" panose="02020603050405020304" pitchFamily="18" charset="0"/>
              </a:rPr>
              <a:t>(b) </a:t>
            </a:r>
            <a:r>
              <a:rPr lang="en-IE" i="1" dirty="0" smtClean="0">
                <a:solidFill>
                  <a:srgbClr val="0070C0"/>
                </a:solidFill>
                <a:latin typeface="Times New Roman" panose="02020603050405020304" pitchFamily="18" charset="0"/>
                <a:cs typeface="Times New Roman" panose="02020603050405020304" pitchFamily="18" charset="0"/>
              </a:rPr>
              <a:t>  be </a:t>
            </a:r>
            <a:r>
              <a:rPr lang="en-IE" i="1" dirty="0">
                <a:solidFill>
                  <a:srgbClr val="0070C0"/>
                </a:solidFill>
                <a:latin typeface="Times New Roman" panose="02020603050405020304" pitchFamily="18" charset="0"/>
                <a:cs typeface="Times New Roman" panose="02020603050405020304" pitchFamily="18" charset="0"/>
              </a:rPr>
              <a:t>admissible as evidence of fault, professional </a:t>
            </a:r>
            <a:r>
              <a:rPr lang="en-IE" i="1" dirty="0" smtClean="0">
                <a:solidFill>
                  <a:srgbClr val="0070C0"/>
                </a:solidFill>
                <a:latin typeface="Times New Roman" panose="02020603050405020304" pitchFamily="18" charset="0"/>
                <a:cs typeface="Times New Roman" panose="02020603050405020304" pitchFamily="18" charset="0"/>
              </a:rPr>
              <a:t> </a:t>
            </a:r>
          </a:p>
          <a:p>
            <a:pPr>
              <a:defRPr/>
            </a:pPr>
            <a:r>
              <a:rPr lang="en-IE" i="1" dirty="0">
                <a:solidFill>
                  <a:srgbClr val="0070C0"/>
                </a:solidFill>
                <a:latin typeface="Times New Roman" panose="02020603050405020304" pitchFamily="18" charset="0"/>
                <a:cs typeface="Times New Roman" panose="02020603050405020304" pitchFamily="18" charset="0"/>
              </a:rPr>
              <a:t> </a:t>
            </a:r>
            <a:r>
              <a:rPr lang="en-IE" i="1" dirty="0" smtClean="0">
                <a:solidFill>
                  <a:srgbClr val="0070C0"/>
                </a:solidFill>
                <a:latin typeface="Times New Roman" panose="02020603050405020304" pitchFamily="18" charset="0"/>
                <a:cs typeface="Times New Roman" panose="02020603050405020304" pitchFamily="18" charset="0"/>
              </a:rPr>
              <a:t>      misconduct</a:t>
            </a:r>
            <a:r>
              <a:rPr lang="en-IE" i="1" dirty="0">
                <a:solidFill>
                  <a:srgbClr val="0070C0"/>
                </a:solidFill>
                <a:latin typeface="Times New Roman" panose="02020603050405020304" pitchFamily="18" charset="0"/>
                <a:cs typeface="Times New Roman" panose="02020603050405020304" pitchFamily="18" charset="0"/>
              </a:rPr>
              <a:t>, poor </a:t>
            </a:r>
            <a:r>
              <a:rPr lang="en-IE" i="1" dirty="0" smtClean="0">
                <a:solidFill>
                  <a:srgbClr val="0070C0"/>
                </a:solidFill>
                <a:latin typeface="Times New Roman" panose="02020603050405020304" pitchFamily="18" charset="0"/>
                <a:cs typeface="Times New Roman" panose="02020603050405020304" pitchFamily="18" charset="0"/>
              </a:rPr>
              <a:t>professional </a:t>
            </a:r>
            <a:r>
              <a:rPr lang="en-IE" i="1" dirty="0">
                <a:solidFill>
                  <a:srgbClr val="0070C0"/>
                </a:solidFill>
                <a:latin typeface="Times New Roman" panose="02020603050405020304" pitchFamily="18" charset="0"/>
                <a:cs typeface="Times New Roman" panose="02020603050405020304" pitchFamily="18" charset="0"/>
              </a:rPr>
              <a:t>performance, </a:t>
            </a:r>
            <a:endParaRPr lang="en-IE" i="1" dirty="0" smtClean="0">
              <a:solidFill>
                <a:srgbClr val="0070C0"/>
              </a:solidFill>
              <a:latin typeface="Times New Roman" panose="02020603050405020304" pitchFamily="18" charset="0"/>
              <a:cs typeface="Times New Roman" panose="02020603050405020304" pitchFamily="18" charset="0"/>
            </a:endParaRPr>
          </a:p>
          <a:p>
            <a:pPr>
              <a:defRPr/>
            </a:pPr>
            <a:r>
              <a:rPr lang="en-IE" i="1" dirty="0">
                <a:solidFill>
                  <a:srgbClr val="0070C0"/>
                </a:solidFill>
                <a:latin typeface="Times New Roman" panose="02020603050405020304" pitchFamily="18" charset="0"/>
                <a:cs typeface="Times New Roman" panose="02020603050405020304" pitchFamily="18" charset="0"/>
              </a:rPr>
              <a:t> </a:t>
            </a:r>
            <a:r>
              <a:rPr lang="en-IE" i="1" dirty="0" smtClean="0">
                <a:solidFill>
                  <a:srgbClr val="0070C0"/>
                </a:solidFill>
                <a:latin typeface="Times New Roman" panose="02020603050405020304" pitchFamily="18" charset="0"/>
                <a:cs typeface="Times New Roman" panose="02020603050405020304" pitchFamily="18" charset="0"/>
              </a:rPr>
              <a:t>      unfitness </a:t>
            </a:r>
            <a:r>
              <a:rPr lang="en-IE" i="1" dirty="0">
                <a:solidFill>
                  <a:srgbClr val="0070C0"/>
                </a:solidFill>
                <a:latin typeface="Times New Roman" panose="02020603050405020304" pitchFamily="18" charset="0"/>
                <a:cs typeface="Times New Roman" panose="02020603050405020304" pitchFamily="18" charset="0"/>
              </a:rPr>
              <a:t>to practise, in proceedings to </a:t>
            </a:r>
            <a:r>
              <a:rPr lang="en-IE" i="1" dirty="0" smtClean="0">
                <a:solidFill>
                  <a:srgbClr val="0070C0"/>
                </a:solidFill>
                <a:latin typeface="Times New Roman" panose="02020603050405020304" pitchFamily="18" charset="0"/>
                <a:cs typeface="Times New Roman" panose="02020603050405020304" pitchFamily="18" charset="0"/>
              </a:rPr>
              <a:t>   </a:t>
            </a:r>
          </a:p>
          <a:p>
            <a:pPr>
              <a:defRPr/>
            </a:pPr>
            <a:r>
              <a:rPr lang="en-IE" i="1" dirty="0">
                <a:solidFill>
                  <a:srgbClr val="0070C0"/>
                </a:solidFill>
                <a:latin typeface="Times New Roman" panose="02020603050405020304" pitchFamily="18" charset="0"/>
                <a:cs typeface="Times New Roman" panose="02020603050405020304" pitchFamily="18" charset="0"/>
              </a:rPr>
              <a:t> </a:t>
            </a:r>
            <a:r>
              <a:rPr lang="en-IE" i="1" dirty="0" smtClean="0">
                <a:solidFill>
                  <a:srgbClr val="0070C0"/>
                </a:solidFill>
                <a:latin typeface="Times New Roman" panose="02020603050405020304" pitchFamily="18" charset="0"/>
                <a:cs typeface="Times New Roman" panose="02020603050405020304" pitchFamily="18" charset="0"/>
              </a:rPr>
              <a:t>      determine a </a:t>
            </a:r>
            <a:r>
              <a:rPr lang="en-IE" i="1" dirty="0">
                <a:solidFill>
                  <a:srgbClr val="0070C0"/>
                </a:solidFill>
                <a:latin typeface="Times New Roman" panose="02020603050405020304" pitchFamily="18" charset="0"/>
                <a:cs typeface="Times New Roman" panose="02020603050405020304" pitchFamily="18" charset="0"/>
              </a:rPr>
              <a:t>complaint, application or  </a:t>
            </a:r>
            <a:r>
              <a:rPr lang="en-IE" i="1" dirty="0" smtClean="0">
                <a:solidFill>
                  <a:srgbClr val="0070C0"/>
                </a:solidFill>
                <a:latin typeface="Times New Roman" panose="02020603050405020304" pitchFamily="18" charset="0"/>
                <a:cs typeface="Times New Roman" panose="02020603050405020304" pitchFamily="18" charset="0"/>
              </a:rPr>
              <a:t> </a:t>
            </a:r>
          </a:p>
          <a:p>
            <a:pPr>
              <a:defRPr/>
            </a:pPr>
            <a:r>
              <a:rPr lang="en-IE" i="1" dirty="0">
                <a:solidFill>
                  <a:srgbClr val="0070C0"/>
                </a:solidFill>
                <a:latin typeface="Times New Roman" panose="02020603050405020304" pitchFamily="18" charset="0"/>
                <a:cs typeface="Times New Roman" panose="02020603050405020304" pitchFamily="18" charset="0"/>
              </a:rPr>
              <a:t> </a:t>
            </a:r>
            <a:r>
              <a:rPr lang="en-IE" i="1" dirty="0" smtClean="0">
                <a:solidFill>
                  <a:srgbClr val="0070C0"/>
                </a:solidFill>
                <a:latin typeface="Times New Roman" panose="02020603050405020304" pitchFamily="18" charset="0"/>
                <a:cs typeface="Times New Roman" panose="02020603050405020304" pitchFamily="18" charset="0"/>
              </a:rPr>
              <a:t>      allegation</a:t>
            </a:r>
          </a:p>
          <a:p>
            <a:pPr>
              <a:defRPr/>
            </a:pPr>
            <a:endParaRPr lang="en-IE" i="1" dirty="0">
              <a:solidFill>
                <a:srgbClr val="0070C0"/>
              </a:solidFill>
              <a:latin typeface="Times New Roman" panose="02020603050405020304" pitchFamily="18" charset="0"/>
              <a:cs typeface="Times New Roman" panose="02020603050405020304" pitchFamily="18"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617457"/>
            <a:ext cx="3457306" cy="148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733425"/>
            <a:ext cx="2646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543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14325"/>
            <a:ext cx="5648325" cy="4154984"/>
          </a:xfrm>
          <a:prstGeom prst="rect">
            <a:avLst/>
          </a:prstGeom>
          <a:solidFill>
            <a:schemeClr val="bg1">
              <a:lumMod val="95000"/>
            </a:schemeClr>
          </a:solidFill>
        </p:spPr>
        <p:txBody>
          <a:bodyPr wrap="square" rtlCol="0">
            <a:spAutoFit/>
          </a:bodyPr>
          <a:lstStyle/>
          <a:p>
            <a:pPr marL="285750" indent="-285750">
              <a:lnSpc>
                <a:spcPct val="150000"/>
              </a:lnSpc>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Part 4 of the CLA Act 2017 relates to </a:t>
            </a:r>
            <a:r>
              <a:rPr lang="en-IE" altLang="en-US" sz="1600" b="1" u="sng" dirty="0">
                <a:solidFill>
                  <a:srgbClr val="0070C0"/>
                </a:solidFill>
                <a:latin typeface="Times New Roman" pitchFamily="18" charset="0"/>
                <a:ea typeface="ＭＳ Ｐゴシック" pitchFamily="34" charset="-128"/>
                <a:cs typeface="Times New Roman" pitchFamily="18" charset="0"/>
              </a:rPr>
              <a:t>voluntary</a:t>
            </a:r>
            <a:r>
              <a:rPr lang="en-IE" altLang="en-US" sz="1600" dirty="0">
                <a:solidFill>
                  <a:srgbClr val="0070C0"/>
                </a:solidFill>
                <a:latin typeface="Times New Roman" pitchFamily="18" charset="0"/>
                <a:ea typeface="ＭＳ Ｐゴシック" pitchFamily="34" charset="-128"/>
                <a:cs typeface="Times New Roman" pitchFamily="18" charset="0"/>
              </a:rPr>
              <a:t> open disclosure</a:t>
            </a:r>
          </a:p>
          <a:p>
            <a:pPr marL="285750" indent="-285750">
              <a:lnSpc>
                <a:spcPct val="150000"/>
              </a:lnSpc>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There are 8 regulations that accompany Part 4 of the CLA Act 2017</a:t>
            </a:r>
          </a:p>
          <a:p>
            <a:pPr marL="285750" indent="-285750">
              <a:lnSpc>
                <a:spcPct val="150000"/>
              </a:lnSpc>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Staff can opt to seek the protective provisions of the Act or not.</a:t>
            </a:r>
          </a:p>
          <a:p>
            <a:pPr marL="285750" indent="-285750">
              <a:lnSpc>
                <a:spcPct val="150000"/>
              </a:lnSpc>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To avail of the protective provisions within Part 4 of the Act open disclosure </a:t>
            </a:r>
            <a:r>
              <a:rPr lang="en-IE" altLang="en-US" sz="1600" b="1" u="sng" dirty="0">
                <a:solidFill>
                  <a:srgbClr val="0070C0"/>
                </a:solidFill>
                <a:latin typeface="Times New Roman" pitchFamily="18" charset="0"/>
                <a:ea typeface="ＭＳ Ｐゴシック" pitchFamily="34" charset="-128"/>
                <a:cs typeface="Times New Roman" pitchFamily="18" charset="0"/>
              </a:rPr>
              <a:t>must </a:t>
            </a:r>
            <a:r>
              <a:rPr lang="en-IE" altLang="en-US" sz="1600" dirty="0">
                <a:solidFill>
                  <a:srgbClr val="0070C0"/>
                </a:solidFill>
                <a:latin typeface="Times New Roman" pitchFamily="18" charset="0"/>
                <a:ea typeface="ＭＳ Ｐゴシック" pitchFamily="34" charset="-128"/>
                <a:cs typeface="Times New Roman" pitchFamily="18" charset="0"/>
              </a:rPr>
              <a:t>be managed </a:t>
            </a:r>
            <a:r>
              <a:rPr lang="en-IE" altLang="en-US" sz="1600" b="1" u="sng" dirty="0">
                <a:solidFill>
                  <a:srgbClr val="0070C0"/>
                </a:solidFill>
                <a:latin typeface="Times New Roman" pitchFamily="18" charset="0"/>
                <a:ea typeface="ＭＳ Ｐゴシック" pitchFamily="34" charset="-128"/>
                <a:cs typeface="Times New Roman" pitchFamily="18" charset="0"/>
              </a:rPr>
              <a:t>strictly in accordance </a:t>
            </a:r>
            <a:r>
              <a:rPr lang="en-IE" altLang="en-US" sz="1600" dirty="0">
                <a:solidFill>
                  <a:srgbClr val="0070C0"/>
                </a:solidFill>
                <a:latin typeface="Times New Roman" pitchFamily="18" charset="0"/>
                <a:ea typeface="ＭＳ Ｐゴシック" pitchFamily="34" charset="-128"/>
                <a:cs typeface="Times New Roman" pitchFamily="18" charset="0"/>
              </a:rPr>
              <a:t>with the procedure as set out within the Act and the regulations that accompany Part 4 of the Act</a:t>
            </a:r>
          </a:p>
          <a:p>
            <a:pPr marL="285750" indent="-285750">
              <a:lnSpc>
                <a:spcPct val="150000"/>
              </a:lnSpc>
              <a:buFont typeface="Arial" panose="020B0604020202020204" pitchFamily="34" charset="0"/>
              <a:buChar char="•"/>
            </a:pPr>
            <a:r>
              <a:rPr lang="en-IE" altLang="en-US" sz="1600" dirty="0">
                <a:solidFill>
                  <a:srgbClr val="0070C0"/>
                </a:solidFill>
                <a:latin typeface="Times New Roman" pitchFamily="18" charset="0"/>
                <a:ea typeface="ＭＳ Ｐゴシック" pitchFamily="34" charset="-128"/>
                <a:cs typeface="Times New Roman" pitchFamily="18" charset="0"/>
              </a:rPr>
              <a:t>The protections of the Act will be automatic when OD is managed as per the procedure set out in Part 4 of the Act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8" y="314325"/>
            <a:ext cx="294481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440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4300" y="419101"/>
            <a:ext cx="4733925" cy="4247317"/>
          </a:xfrm>
          <a:prstGeom prst="rect">
            <a:avLst/>
          </a:prstGeom>
          <a:solidFill>
            <a:schemeClr val="bg1">
              <a:lumMod val="95000"/>
            </a:schemeClr>
          </a:solidFill>
        </p:spPr>
        <p:txBody>
          <a:bodyPr wrap="square" rtlCol="0">
            <a:spAutoFit/>
          </a:bodyPr>
          <a:lstStyle/>
          <a:p>
            <a:pPr>
              <a:defRPr/>
            </a:pPr>
            <a:r>
              <a:rPr lang="en-IE" altLang="en-US" b="1" u="sng" dirty="0">
                <a:solidFill>
                  <a:srgbClr val="0070C0"/>
                </a:solidFill>
                <a:latin typeface="Times New Roman" pitchFamily="18" charset="0"/>
                <a:ea typeface="ＭＳ Ｐゴシック" pitchFamily="34" charset="-128"/>
                <a:cs typeface="Times New Roman" pitchFamily="18" charset="0"/>
              </a:rPr>
              <a:t>In addition to the HSE Policy requirements:</a:t>
            </a:r>
          </a:p>
          <a:p>
            <a:pPr>
              <a:defRPr/>
            </a:pPr>
            <a:r>
              <a:rPr lang="en-IE" altLang="en-US" b="1" u="sng" dirty="0">
                <a:solidFill>
                  <a:srgbClr val="0070C0"/>
                </a:solidFill>
                <a:latin typeface="Times New Roman" pitchFamily="18" charset="0"/>
                <a:ea typeface="ＭＳ Ｐゴシック" pitchFamily="34" charset="-128"/>
                <a:cs typeface="Times New Roman" pitchFamily="18" charset="0"/>
              </a:rPr>
              <a:t> </a:t>
            </a:r>
          </a:p>
          <a:p>
            <a:pPr marL="285750" indent="-285750">
              <a:buFont typeface="Arial" panose="020B0604020202020204" pitchFamily="34" charset="0"/>
              <a:buChar char="•"/>
              <a:defRPr/>
            </a:pPr>
            <a:r>
              <a:rPr lang="en-IE" altLang="en-US" dirty="0">
                <a:solidFill>
                  <a:srgbClr val="0070C0"/>
                </a:solidFill>
                <a:latin typeface="Times New Roman" pitchFamily="18" charset="0"/>
                <a:ea typeface="ＭＳ Ｐゴシック" pitchFamily="34" charset="-128"/>
                <a:cs typeface="Times New Roman" pitchFamily="18" charset="0"/>
              </a:rPr>
              <a:t>The relevant prescribed statements (forms) must be prepared and signed by the health services provider and  provided to the patient/relevant person, as appropriate.</a:t>
            </a:r>
          </a:p>
          <a:p>
            <a:pPr marL="285750" indent="-285750">
              <a:buFont typeface="Arial" panose="020B0604020202020204" pitchFamily="34" charset="0"/>
              <a:buChar char="•"/>
              <a:defRPr/>
            </a:pPr>
            <a:endParaRPr lang="en-IE" altLang="en-US" dirty="0">
              <a:solidFill>
                <a:srgbClr val="0070C0"/>
              </a:solidFill>
              <a:latin typeface="Times New Roman" pitchFamily="18" charset="0"/>
              <a:ea typeface="ＭＳ Ｐゴシック" pitchFamily="34" charset="-128"/>
              <a:cs typeface="Times New Roman" pitchFamily="18" charset="0"/>
            </a:endParaRPr>
          </a:p>
          <a:p>
            <a:pPr marL="285750" indent="-285750">
              <a:buFont typeface="Arial" panose="020B0604020202020204" pitchFamily="34" charset="0"/>
              <a:buChar char="•"/>
              <a:defRPr/>
            </a:pPr>
            <a:r>
              <a:rPr lang="en-IE" altLang="en-US" dirty="0">
                <a:solidFill>
                  <a:srgbClr val="0070C0"/>
                </a:solidFill>
                <a:latin typeface="Times New Roman" pitchFamily="18" charset="0"/>
                <a:ea typeface="ＭＳ Ｐゴシック" pitchFamily="34" charset="-128"/>
                <a:cs typeface="Times New Roman" pitchFamily="18" charset="0"/>
              </a:rPr>
              <a:t>A copy of all forms must be kept on record by the health services provider – in a file separate to the clinical/care record </a:t>
            </a:r>
          </a:p>
          <a:p>
            <a:pPr marL="285750" indent="-285750">
              <a:buFont typeface="Arial" panose="020B0604020202020204" pitchFamily="34" charset="0"/>
              <a:buChar char="•"/>
              <a:defRPr/>
            </a:pPr>
            <a:endParaRPr lang="en-IE" altLang="en-US" dirty="0">
              <a:solidFill>
                <a:srgbClr val="0070C0"/>
              </a:solidFill>
              <a:latin typeface="Times New Roman" pitchFamily="18" charset="0"/>
              <a:ea typeface="ＭＳ Ｐゴシック" pitchFamily="34" charset="-128"/>
              <a:cs typeface="Times New Roman" pitchFamily="18" charset="0"/>
            </a:endParaRPr>
          </a:p>
          <a:p>
            <a:pPr marL="285750" indent="-285750">
              <a:buFont typeface="Arial" panose="020B0604020202020204" pitchFamily="34" charset="0"/>
              <a:buChar char="•"/>
              <a:defRPr/>
            </a:pPr>
            <a:r>
              <a:rPr lang="en-IE" altLang="en-US" dirty="0">
                <a:solidFill>
                  <a:srgbClr val="0070C0"/>
                </a:solidFill>
                <a:latin typeface="Times New Roman" pitchFamily="18" charset="0"/>
                <a:ea typeface="ＭＳ Ｐゴシック" pitchFamily="34" charset="-128"/>
                <a:cs typeface="Times New Roman" pitchFamily="18" charset="0"/>
              </a:rPr>
              <a:t>The name of the designated person (key contact person) must be documented in a file separate to the healthcare record e.g. OD file/Incident Management File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419101"/>
            <a:ext cx="338296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725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399" y="381000"/>
            <a:ext cx="5476875" cy="3970318"/>
          </a:xfrm>
          <a:prstGeom prst="rect">
            <a:avLst/>
          </a:prstGeom>
          <a:solidFill>
            <a:schemeClr val="bg1">
              <a:lumMod val="95000"/>
            </a:schemeClr>
          </a:solidFill>
        </p:spPr>
        <p:txBody>
          <a:bodyPr wrap="square" rtlCol="0">
            <a:spAutoFit/>
          </a:bodyPr>
          <a:lstStyle/>
          <a:p>
            <a:pPr marL="457200" indent="-457200">
              <a:defRPr/>
            </a:pPr>
            <a:r>
              <a:rPr lang="en-IE" b="1" dirty="0">
                <a:solidFill>
                  <a:srgbClr val="0070C0"/>
                </a:solidFill>
                <a:latin typeface="Times New Roman" panose="02020603050405020304" pitchFamily="18" charset="0"/>
                <a:cs typeface="Times New Roman" panose="02020603050405020304" pitchFamily="18" charset="0"/>
              </a:rPr>
              <a:t>There are 8 regulations   </a:t>
            </a:r>
          </a:p>
          <a:p>
            <a:pPr marL="457200" indent="-457200">
              <a:defRPr/>
            </a:pPr>
            <a:r>
              <a:rPr lang="en-IE" dirty="0">
                <a:solidFill>
                  <a:srgbClr val="0070C0"/>
                </a:solidFill>
                <a:latin typeface="Times New Roman" panose="02020603050405020304" pitchFamily="18" charset="0"/>
                <a:cs typeface="Times New Roman" panose="02020603050405020304" pitchFamily="18" charset="0"/>
              </a:rPr>
              <a:t>The regulations take the form of </a:t>
            </a:r>
            <a:r>
              <a:rPr lang="en-IE" dirty="0">
                <a:solidFill>
                  <a:srgbClr val="FF0000"/>
                </a:solidFill>
                <a:latin typeface="Times New Roman" panose="02020603050405020304" pitchFamily="18" charset="0"/>
                <a:cs typeface="Times New Roman" panose="02020603050405020304" pitchFamily="18" charset="0"/>
              </a:rPr>
              <a:t>prescribed statements </a:t>
            </a:r>
            <a:r>
              <a:rPr lang="en-IE" dirty="0">
                <a:solidFill>
                  <a:srgbClr val="0070C0"/>
                </a:solidFill>
                <a:latin typeface="Times New Roman" panose="02020603050405020304" pitchFamily="18" charset="0"/>
                <a:cs typeface="Times New Roman" panose="02020603050405020304" pitchFamily="18" charset="0"/>
              </a:rPr>
              <a:t>which staff are obliged to </a:t>
            </a:r>
          </a:p>
          <a:p>
            <a:pPr>
              <a:defRPr/>
            </a:pPr>
            <a:r>
              <a:rPr lang="en-IE" dirty="0">
                <a:solidFill>
                  <a:srgbClr val="0070C0"/>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defRPr/>
            </a:pPr>
            <a:r>
              <a:rPr lang="en-IE" dirty="0">
                <a:solidFill>
                  <a:srgbClr val="0070C0"/>
                </a:solidFill>
                <a:latin typeface="Times New Roman" panose="02020603050405020304" pitchFamily="18" charset="0"/>
                <a:cs typeface="Times New Roman" panose="02020603050405020304" pitchFamily="18" charset="0"/>
              </a:rPr>
              <a:t>      Complete </a:t>
            </a:r>
          </a:p>
          <a:p>
            <a:pPr marL="285750" indent="-285750">
              <a:buFont typeface="Arial" panose="020B0604020202020204" pitchFamily="34" charset="0"/>
              <a:buChar char="•"/>
              <a:defRPr/>
            </a:pPr>
            <a:r>
              <a:rPr lang="en-IE" dirty="0">
                <a:solidFill>
                  <a:srgbClr val="0070C0"/>
                </a:solidFill>
                <a:latin typeface="Times New Roman" panose="02020603050405020304" pitchFamily="18" charset="0"/>
                <a:cs typeface="Times New Roman" panose="02020603050405020304" pitchFamily="18" charset="0"/>
              </a:rPr>
              <a:t>      Sign (signed by principal health care practitioner  </a:t>
            </a:r>
          </a:p>
          <a:p>
            <a:pPr>
              <a:defRPr/>
            </a:pPr>
            <a:r>
              <a:rPr lang="en-IE" dirty="0">
                <a:solidFill>
                  <a:srgbClr val="0070C0"/>
                </a:solidFill>
                <a:latin typeface="Times New Roman" panose="02020603050405020304" pitchFamily="18" charset="0"/>
                <a:cs typeface="Times New Roman" panose="02020603050405020304" pitchFamily="18" charset="0"/>
              </a:rPr>
              <a:t>           or  another person deemed appropriate by the   </a:t>
            </a:r>
          </a:p>
          <a:p>
            <a:pPr>
              <a:defRPr/>
            </a:pPr>
            <a:r>
              <a:rPr lang="en-IE" dirty="0">
                <a:solidFill>
                  <a:srgbClr val="0070C0"/>
                </a:solidFill>
                <a:latin typeface="Times New Roman" panose="02020603050405020304" pitchFamily="18" charset="0"/>
                <a:cs typeface="Times New Roman" panose="02020603050405020304" pitchFamily="18" charset="0"/>
              </a:rPr>
              <a:t>           health services provider)</a:t>
            </a:r>
          </a:p>
          <a:p>
            <a:pPr marL="285750" indent="-285750">
              <a:buFont typeface="Arial" panose="020B0604020202020204" pitchFamily="34" charset="0"/>
              <a:buChar char="•"/>
              <a:defRPr/>
            </a:pPr>
            <a:r>
              <a:rPr lang="en-IE" dirty="0">
                <a:solidFill>
                  <a:srgbClr val="0070C0"/>
                </a:solidFill>
                <a:latin typeface="Times New Roman" panose="02020603050405020304" pitchFamily="18" charset="0"/>
                <a:cs typeface="Times New Roman" panose="02020603050405020304" pitchFamily="18" charset="0"/>
              </a:rPr>
              <a:t>      Provide (relevant forms) to patients as set out in   </a:t>
            </a:r>
          </a:p>
          <a:p>
            <a:pPr>
              <a:defRPr/>
            </a:pPr>
            <a:r>
              <a:rPr lang="en-IE" dirty="0">
                <a:solidFill>
                  <a:srgbClr val="0070C0"/>
                </a:solidFill>
                <a:latin typeface="Times New Roman" panose="02020603050405020304" pitchFamily="18" charset="0"/>
                <a:cs typeface="Times New Roman" panose="02020603050405020304" pitchFamily="18" charset="0"/>
              </a:rPr>
              <a:t>           the procedure </a:t>
            </a:r>
          </a:p>
          <a:p>
            <a:pPr marL="285750" indent="-285750">
              <a:buFont typeface="Arial" panose="020B0604020202020204" pitchFamily="34" charset="0"/>
              <a:buChar char="•"/>
              <a:defRPr/>
            </a:pPr>
            <a:r>
              <a:rPr lang="en-IE" dirty="0">
                <a:solidFill>
                  <a:srgbClr val="0070C0"/>
                </a:solidFill>
                <a:latin typeface="Times New Roman" panose="02020603050405020304" pitchFamily="18" charset="0"/>
                <a:cs typeface="Times New Roman" panose="02020603050405020304" pitchFamily="18" charset="0"/>
              </a:rPr>
              <a:t>      Maintain on record in a file separate to the   </a:t>
            </a:r>
          </a:p>
          <a:p>
            <a:pPr>
              <a:defRPr/>
            </a:pPr>
            <a:r>
              <a:rPr lang="en-IE" dirty="0">
                <a:solidFill>
                  <a:srgbClr val="0070C0"/>
                </a:solidFill>
                <a:latin typeface="Times New Roman" panose="02020603050405020304" pitchFamily="18" charset="0"/>
                <a:cs typeface="Times New Roman" panose="02020603050405020304" pitchFamily="18" charset="0"/>
              </a:rPr>
              <a:t>           healthcare record e.g. OD file or incident  </a:t>
            </a:r>
          </a:p>
          <a:p>
            <a:pPr>
              <a:defRPr/>
            </a:pPr>
            <a:r>
              <a:rPr lang="en-IE" dirty="0">
                <a:solidFill>
                  <a:srgbClr val="0070C0"/>
                </a:solidFill>
                <a:latin typeface="Times New Roman" panose="02020603050405020304" pitchFamily="18" charset="0"/>
                <a:cs typeface="Times New Roman" panose="02020603050405020304" pitchFamily="18" charset="0"/>
              </a:rPr>
              <a:t>           management </a:t>
            </a:r>
            <a:r>
              <a:rPr lang="en-IE" dirty="0" smtClean="0">
                <a:solidFill>
                  <a:srgbClr val="0070C0"/>
                </a:solidFill>
                <a:latin typeface="Times New Roman" panose="02020603050405020304" pitchFamily="18" charset="0"/>
                <a:cs typeface="Times New Roman" panose="02020603050405020304" pitchFamily="18" charset="0"/>
              </a:rPr>
              <a:t>file</a:t>
            </a:r>
          </a:p>
          <a:p>
            <a:pPr>
              <a:defRPr/>
            </a:pPr>
            <a:r>
              <a:rPr lang="en-IE" dirty="0">
                <a:solidFill>
                  <a:srgbClr val="0070C0"/>
                </a:solidFill>
                <a:latin typeface="Times New Roman" panose="02020603050405020304" pitchFamily="18" charset="0"/>
                <a:cs typeface="Times New Roman" panose="02020603050405020304" pitchFamily="18" charset="0"/>
              </a:rPr>
              <a:t>	</a:t>
            </a:r>
            <a:endParaRPr lang="en-IE"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 y="276225"/>
            <a:ext cx="26574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878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451" y="285750"/>
            <a:ext cx="5457824" cy="4247317"/>
          </a:xfrm>
          <a:prstGeom prst="rect">
            <a:avLst/>
          </a:prstGeom>
          <a:solidFill>
            <a:schemeClr val="bg1">
              <a:lumMod val="95000"/>
            </a:schemeClr>
          </a:solidFill>
        </p:spPr>
        <p:txBody>
          <a:bodyPr wrap="square" rtlCol="0">
            <a:spAutoFit/>
          </a:bodyPr>
          <a:lstStyle/>
          <a:p>
            <a:pPr>
              <a:defRPr/>
            </a:pPr>
            <a:r>
              <a:rPr lang="en-IE" b="1" dirty="0">
                <a:solidFill>
                  <a:srgbClr val="0070C0"/>
                </a:solidFill>
                <a:latin typeface="Times New Roman" panose="02020603050405020304" pitchFamily="18" charset="0"/>
                <a:cs typeface="Times New Roman" panose="02020603050405020304" pitchFamily="18" charset="0"/>
              </a:rPr>
              <a:t>Form A</a:t>
            </a:r>
            <a:r>
              <a:rPr lang="en-IE" dirty="0">
                <a:solidFill>
                  <a:srgbClr val="0070C0"/>
                </a:solidFill>
                <a:latin typeface="Times New Roman" panose="02020603050405020304" pitchFamily="18" charset="0"/>
                <a:cs typeface="Times New Roman" panose="02020603050405020304" pitchFamily="18" charset="0"/>
              </a:rPr>
              <a:t> - Statement of Information Provided at an Open Disclosure Meeting</a:t>
            </a:r>
          </a:p>
          <a:p>
            <a:pPr>
              <a:defRPr/>
            </a:pPr>
            <a:r>
              <a:rPr lang="en-IE" b="1" dirty="0">
                <a:solidFill>
                  <a:srgbClr val="0070C0"/>
                </a:solidFill>
                <a:latin typeface="Times New Roman" panose="02020603050405020304" pitchFamily="18" charset="0"/>
                <a:cs typeface="Times New Roman" panose="02020603050405020304" pitchFamily="18" charset="0"/>
              </a:rPr>
              <a:t>Form B</a:t>
            </a:r>
            <a:r>
              <a:rPr lang="en-IE" dirty="0">
                <a:solidFill>
                  <a:srgbClr val="0070C0"/>
                </a:solidFill>
                <a:latin typeface="Times New Roman" panose="02020603050405020304" pitchFamily="18" charset="0"/>
                <a:cs typeface="Times New Roman" panose="02020603050405020304" pitchFamily="18" charset="0"/>
              </a:rPr>
              <a:t> - Statement of Non-Attendance patient </a:t>
            </a:r>
            <a:r>
              <a:rPr lang="en-IE" u="sng" dirty="0">
                <a:solidFill>
                  <a:srgbClr val="0070C0"/>
                </a:solidFill>
                <a:latin typeface="Times New Roman" panose="02020603050405020304" pitchFamily="18" charset="0"/>
                <a:cs typeface="Times New Roman" panose="02020603050405020304" pitchFamily="18" charset="0"/>
              </a:rPr>
              <a:t>or</a:t>
            </a:r>
            <a:r>
              <a:rPr lang="en-IE" dirty="0">
                <a:solidFill>
                  <a:srgbClr val="0070C0"/>
                </a:solidFill>
                <a:latin typeface="Times New Roman" panose="02020603050405020304" pitchFamily="18" charset="0"/>
                <a:cs typeface="Times New Roman" panose="02020603050405020304" pitchFamily="18" charset="0"/>
              </a:rPr>
              <a:t> Relevant Person at open disclosure meeting</a:t>
            </a:r>
          </a:p>
          <a:p>
            <a:pPr>
              <a:defRPr/>
            </a:pPr>
            <a:r>
              <a:rPr lang="en-IE" b="1" dirty="0">
                <a:solidFill>
                  <a:srgbClr val="0070C0"/>
                </a:solidFill>
                <a:latin typeface="Times New Roman" panose="02020603050405020304" pitchFamily="18" charset="0"/>
                <a:cs typeface="Times New Roman" panose="02020603050405020304" pitchFamily="18" charset="0"/>
              </a:rPr>
              <a:t>Form C</a:t>
            </a:r>
            <a:r>
              <a:rPr lang="en-IE" dirty="0">
                <a:solidFill>
                  <a:srgbClr val="0070C0"/>
                </a:solidFill>
                <a:latin typeface="Times New Roman" panose="02020603050405020304" pitchFamily="18" charset="0"/>
                <a:cs typeface="Times New Roman" panose="02020603050405020304" pitchFamily="18" charset="0"/>
              </a:rPr>
              <a:t> - Statement of Non-Attendance patient </a:t>
            </a:r>
            <a:r>
              <a:rPr lang="en-IE" u="sng" dirty="0">
                <a:solidFill>
                  <a:srgbClr val="0070C0"/>
                </a:solidFill>
                <a:latin typeface="Times New Roman" panose="02020603050405020304" pitchFamily="18" charset="0"/>
                <a:cs typeface="Times New Roman" panose="02020603050405020304" pitchFamily="18" charset="0"/>
              </a:rPr>
              <a:t>and</a:t>
            </a:r>
            <a:r>
              <a:rPr lang="en-IE" dirty="0">
                <a:solidFill>
                  <a:srgbClr val="0070C0"/>
                </a:solidFill>
                <a:latin typeface="Times New Roman" panose="02020603050405020304" pitchFamily="18" charset="0"/>
                <a:cs typeface="Times New Roman" panose="02020603050405020304" pitchFamily="18" charset="0"/>
              </a:rPr>
              <a:t> relevant person at open disclosure meeting</a:t>
            </a:r>
          </a:p>
          <a:p>
            <a:pPr>
              <a:defRPr/>
            </a:pPr>
            <a:r>
              <a:rPr lang="en-IE" b="1" dirty="0">
                <a:solidFill>
                  <a:srgbClr val="0070C0"/>
                </a:solidFill>
                <a:latin typeface="Times New Roman" panose="02020603050405020304" pitchFamily="18" charset="0"/>
                <a:cs typeface="Times New Roman" panose="02020603050405020304" pitchFamily="18" charset="0"/>
              </a:rPr>
              <a:t>Form D</a:t>
            </a:r>
            <a:r>
              <a:rPr lang="en-IE" dirty="0">
                <a:solidFill>
                  <a:srgbClr val="0070C0"/>
                </a:solidFill>
                <a:latin typeface="Times New Roman" panose="02020603050405020304" pitchFamily="18" charset="0"/>
                <a:cs typeface="Times New Roman" panose="02020603050405020304" pitchFamily="18" charset="0"/>
              </a:rPr>
              <a:t> - Refusal to accept Statement</a:t>
            </a:r>
          </a:p>
          <a:p>
            <a:pPr>
              <a:defRPr/>
            </a:pPr>
            <a:r>
              <a:rPr lang="en-IE" b="1" dirty="0">
                <a:solidFill>
                  <a:srgbClr val="0070C0"/>
                </a:solidFill>
                <a:latin typeface="Times New Roman" panose="02020603050405020304" pitchFamily="18" charset="0"/>
                <a:cs typeface="Times New Roman" panose="02020603050405020304" pitchFamily="18" charset="0"/>
              </a:rPr>
              <a:t>Form E</a:t>
            </a:r>
            <a:r>
              <a:rPr lang="en-IE" dirty="0">
                <a:solidFill>
                  <a:srgbClr val="0070C0"/>
                </a:solidFill>
                <a:latin typeface="Times New Roman" panose="02020603050405020304" pitchFamily="18" charset="0"/>
                <a:cs typeface="Times New Roman" panose="02020603050405020304" pitchFamily="18" charset="0"/>
              </a:rPr>
              <a:t> - Statement of Additional Information</a:t>
            </a:r>
          </a:p>
          <a:p>
            <a:pPr>
              <a:defRPr/>
            </a:pPr>
            <a:r>
              <a:rPr lang="en-IE" b="1" dirty="0">
                <a:solidFill>
                  <a:srgbClr val="0070C0"/>
                </a:solidFill>
                <a:latin typeface="Times New Roman" panose="02020603050405020304" pitchFamily="18" charset="0"/>
                <a:cs typeface="Times New Roman" panose="02020603050405020304" pitchFamily="18" charset="0"/>
              </a:rPr>
              <a:t>Form F</a:t>
            </a:r>
            <a:r>
              <a:rPr lang="en-IE" dirty="0">
                <a:solidFill>
                  <a:srgbClr val="0070C0"/>
                </a:solidFill>
                <a:latin typeface="Times New Roman" panose="02020603050405020304" pitchFamily="18" charset="0"/>
                <a:cs typeface="Times New Roman" panose="02020603050405020304" pitchFamily="18" charset="0"/>
              </a:rPr>
              <a:t> - Request for Clarification Meeting</a:t>
            </a:r>
          </a:p>
          <a:p>
            <a:pPr>
              <a:defRPr/>
            </a:pPr>
            <a:r>
              <a:rPr lang="en-IE" b="1" dirty="0">
                <a:solidFill>
                  <a:srgbClr val="0070C0"/>
                </a:solidFill>
                <a:latin typeface="Times New Roman" panose="02020603050405020304" pitchFamily="18" charset="0"/>
                <a:cs typeface="Times New Roman" panose="02020603050405020304" pitchFamily="18" charset="0"/>
              </a:rPr>
              <a:t>Form G</a:t>
            </a:r>
            <a:r>
              <a:rPr lang="en-IE" dirty="0">
                <a:solidFill>
                  <a:srgbClr val="0070C0"/>
                </a:solidFill>
                <a:latin typeface="Times New Roman" panose="02020603050405020304" pitchFamily="18" charset="0"/>
                <a:cs typeface="Times New Roman" panose="02020603050405020304" pitchFamily="18" charset="0"/>
              </a:rPr>
              <a:t> - Statement of Clarification of Information</a:t>
            </a:r>
          </a:p>
          <a:p>
            <a:pPr>
              <a:defRPr/>
            </a:pPr>
            <a:r>
              <a:rPr lang="en-IE" b="1" dirty="0">
                <a:solidFill>
                  <a:srgbClr val="0070C0"/>
                </a:solidFill>
                <a:latin typeface="Times New Roman" panose="02020603050405020304" pitchFamily="18" charset="0"/>
                <a:cs typeface="Times New Roman" panose="02020603050405020304" pitchFamily="18" charset="0"/>
              </a:rPr>
              <a:t>Form H</a:t>
            </a:r>
            <a:r>
              <a:rPr lang="en-IE" dirty="0">
                <a:solidFill>
                  <a:srgbClr val="0070C0"/>
                </a:solidFill>
                <a:latin typeface="Times New Roman" panose="02020603050405020304" pitchFamily="18" charset="0"/>
                <a:cs typeface="Times New Roman" panose="02020603050405020304" pitchFamily="18" charset="0"/>
              </a:rPr>
              <a:t> - Statement of Steps Taken to Establish Contact</a:t>
            </a:r>
          </a:p>
          <a:p>
            <a:pPr marL="45720" indent="0">
              <a:buFont typeface="Arial" pitchFamily="34" charset="0"/>
              <a:buNone/>
              <a:defRPr/>
            </a:pPr>
            <a:r>
              <a:rPr lang="en-IE" dirty="0">
                <a:latin typeface="Times New Roman" panose="02020603050405020304" pitchFamily="18" charset="0"/>
                <a:cs typeface="Times New Roman" panose="02020603050405020304" pitchFamily="18" charset="0"/>
              </a:rPr>
              <a:t>Available: </a:t>
            </a:r>
          </a:p>
          <a:p>
            <a:pPr marL="45720" indent="0">
              <a:buFont typeface="Arial" pitchFamily="34" charset="0"/>
              <a:buNone/>
              <a:defRPr/>
            </a:pPr>
            <a:r>
              <a:rPr lang="en-IE" dirty="0">
                <a:latin typeface="Times New Roman" panose="02020603050405020304" pitchFamily="18" charset="0"/>
                <a:cs typeface="Times New Roman" panose="02020603050405020304" pitchFamily="18" charset="0"/>
                <a:hlinkClick r:id="rId2"/>
              </a:rPr>
              <a:t>https://www.hse.ie/eng/about/who/qid/other-quality-improvement-programmes/opendisclosure/open-disclosure-legislation/civil-liability-forms.html</a:t>
            </a:r>
            <a:endParaRPr lang="en-IE"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439737"/>
            <a:ext cx="25177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913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01" y="476249"/>
            <a:ext cx="5400676" cy="3693319"/>
          </a:xfrm>
          <a:prstGeom prst="rect">
            <a:avLst/>
          </a:prstGeom>
          <a:solidFill>
            <a:schemeClr val="bg1">
              <a:lumMod val="95000"/>
            </a:schemeClr>
          </a:solidFill>
        </p:spPr>
        <p:txBody>
          <a:bodyPr wrap="square" rtlCol="0">
            <a:spAutoFit/>
          </a:bodyPr>
          <a:lstStyle/>
          <a:p>
            <a:pPr marL="44450" indent="0">
              <a:buFont typeface="Arial" pitchFamily="34" charset="0"/>
              <a:buNone/>
            </a:pPr>
            <a:endParaRPr lang="en-IE" altLang="en-US" dirty="0" smtClean="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44450" indent="0">
              <a:buFont typeface="Arial" pitchFamily="34" charset="0"/>
              <a:buNone/>
            </a:pPr>
            <a:r>
              <a:rPr lang="en-IE" altLang="en-US" dirty="0" smtClean="0">
                <a:solidFill>
                  <a:srgbClr val="0070C0"/>
                </a:solidFill>
                <a:latin typeface="Times New Roman" panose="02020603050405020304" pitchFamily="18" charset="0"/>
                <a:ea typeface="ＭＳ Ｐゴシック" pitchFamily="34" charset="-128"/>
                <a:cs typeface="Times New Roman" panose="02020603050405020304" pitchFamily="18" charset="0"/>
              </a:rPr>
              <a:t>“</a:t>
            </a: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A Bill to provide for mandatory open disclosure of serious reportable patient safety incidents, notification of reportable incidents, clinical audit to improve patient care and outcomes and extend the Health Information Quality Authority remit to private health services”</a:t>
            </a:r>
          </a:p>
          <a:p>
            <a:pPr marL="44450" indent="0">
              <a:buFont typeface="Arial" pitchFamily="34" charset="0"/>
              <a:buNone/>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			(Department of Health 5 July 2018)</a:t>
            </a:r>
          </a:p>
          <a:p>
            <a:pPr marL="44450" indent="0">
              <a:buFont typeface="Arial" pitchFamily="34" charset="0"/>
              <a:buNone/>
            </a:pPr>
            <a:endPar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44450" indent="0">
              <a:buFont typeface="Arial" pitchFamily="34" charset="0"/>
              <a:buNone/>
            </a:pP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Note:</a:t>
            </a:r>
          </a:p>
          <a:p>
            <a:pPr marL="44450" indent="0">
              <a:buFont typeface="Arial" pitchFamily="34" charset="0"/>
              <a:buNone/>
            </a:pPr>
            <a:r>
              <a:rPr lang="en-IE" altLang="en-US" b="1" dirty="0">
                <a:solidFill>
                  <a:srgbClr val="0070C0"/>
                </a:solidFill>
                <a:latin typeface="Times New Roman" panose="02020603050405020304" pitchFamily="18" charset="0"/>
                <a:ea typeface="ＭＳ Ｐゴシック" pitchFamily="34" charset="-128"/>
                <a:cs typeface="Times New Roman" panose="02020603050405020304" pitchFamily="18" charset="0"/>
              </a:rPr>
              <a:t>General Scheme of Bill is available via link below </a:t>
            </a:r>
            <a:r>
              <a:rPr lang="en-IE" altLang="en-US" dirty="0">
                <a:latin typeface="Times New Roman" panose="02020603050405020304" pitchFamily="18" charset="0"/>
                <a:ea typeface="ＭＳ Ｐゴシック" pitchFamily="34" charset="-128"/>
                <a:cs typeface="Times New Roman" panose="02020603050405020304" pitchFamily="18" charset="0"/>
                <a:hlinkClick r:id="rId2"/>
              </a:rPr>
              <a:t>https://health.gov.ie/blog/publications/general-scheme-patient-safety-bill-5-july-2018</a:t>
            </a:r>
            <a:r>
              <a:rPr lang="en-IE" altLang="en-US" dirty="0" smtClean="0">
                <a:latin typeface="Times New Roman" panose="02020603050405020304" pitchFamily="18" charset="0"/>
                <a:ea typeface="ＭＳ Ｐゴシック" pitchFamily="34" charset="-128"/>
                <a:cs typeface="Times New Roman" panose="02020603050405020304" pitchFamily="18" charset="0"/>
                <a:hlinkClick r:id="rId2"/>
              </a:rPr>
              <a:t>/</a:t>
            </a:r>
            <a:endParaRPr lang="en-IE" altLang="en-US" dirty="0" smtClean="0">
              <a:latin typeface="Times New Roman" panose="02020603050405020304" pitchFamily="18" charset="0"/>
              <a:ea typeface="ＭＳ Ｐゴシック" pitchFamily="34" charset="-128"/>
              <a:cs typeface="Times New Roman" panose="02020603050405020304" pitchFamily="18" charset="0"/>
            </a:endParaRPr>
          </a:p>
          <a:p>
            <a:pPr marL="44450" indent="0">
              <a:buFont typeface="Arial" pitchFamily="34" charset="0"/>
              <a:buNone/>
            </a:pPr>
            <a:endParaRPr lang="en-IE" altLang="en-US" dirty="0">
              <a:latin typeface="Times New Roman" panose="02020603050405020304" pitchFamily="18" charset="0"/>
              <a:ea typeface="ＭＳ Ｐゴシック" pitchFamily="34" charset="-128"/>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49"/>
            <a:ext cx="27987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710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5250" y="371475"/>
            <a:ext cx="4695826" cy="4247317"/>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defRPr/>
            </a:pPr>
            <a:r>
              <a:rPr lang="en-IE" dirty="0">
                <a:solidFill>
                  <a:srgbClr val="0070C0"/>
                </a:solidFill>
                <a:latin typeface="Times New Roman" panose="02020603050405020304" pitchFamily="18" charset="0"/>
                <a:cs typeface="Times New Roman" panose="02020603050405020304" pitchFamily="18" charset="0"/>
              </a:rPr>
              <a:t>Mandatory open disclosure in respect of serious patient safety incidents and serious reportable events.</a:t>
            </a:r>
          </a:p>
          <a:p>
            <a:pPr marL="285750" indent="-285750">
              <a:buFont typeface="Arial" panose="020B0604020202020204" pitchFamily="34" charset="0"/>
              <a:buChar char="•"/>
              <a:defRPr/>
            </a:pPr>
            <a:endParaRPr lang="en-IE"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dirty="0">
                <a:solidFill>
                  <a:srgbClr val="0070C0"/>
                </a:solidFill>
                <a:latin typeface="Times New Roman" panose="02020603050405020304" pitchFamily="18" charset="0"/>
                <a:cs typeface="Times New Roman" panose="02020603050405020304" pitchFamily="18" charset="0"/>
              </a:rPr>
              <a:t>Mandatory reporting of serious events to the appropriate regulatory authority, such as HIQA or the Mental Health Commission.</a:t>
            </a:r>
          </a:p>
          <a:p>
            <a:pPr>
              <a:defRPr/>
            </a:pPr>
            <a:endParaRPr lang="en-IE"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dirty="0">
                <a:solidFill>
                  <a:srgbClr val="0070C0"/>
                </a:solidFill>
                <a:latin typeface="Times New Roman" panose="02020603050405020304" pitchFamily="18" charset="0"/>
                <a:cs typeface="Times New Roman" panose="02020603050405020304" pitchFamily="18" charset="0"/>
              </a:rPr>
              <a:t>Mandatory open disclosure will apply both to individual health practitioners as well as organisations providing healthcare. </a:t>
            </a:r>
          </a:p>
          <a:p>
            <a:pPr marL="285750" indent="-285750">
              <a:buFont typeface="Arial" panose="020B0604020202020204" pitchFamily="34" charset="0"/>
              <a:buChar char="•"/>
              <a:defRPr/>
            </a:pPr>
            <a:endParaRPr lang="en-IE"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IE" dirty="0">
                <a:solidFill>
                  <a:srgbClr val="0070C0"/>
                </a:solidFill>
                <a:latin typeface="Times New Roman" panose="02020603050405020304" pitchFamily="18" charset="0"/>
                <a:cs typeface="Times New Roman" panose="02020603050405020304" pitchFamily="18" charset="0"/>
              </a:rPr>
              <a:t>It will take account of recommendations relating to Open Disclosure contained in the report by Dr Gabriel Scally 2018.</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5613"/>
            <a:ext cx="30416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290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7" y="857250"/>
            <a:ext cx="1981200" cy="3416320"/>
          </a:xfrm>
          <a:prstGeom prst="rect">
            <a:avLst/>
          </a:prstGeom>
          <a:solidFill>
            <a:schemeClr val="bg1">
              <a:lumMod val="95000"/>
            </a:schemeClr>
          </a:solidFill>
        </p:spPr>
        <p:txBody>
          <a:bodyPr wrap="square" rtlCol="0">
            <a:spAutoFit/>
          </a:bodyPr>
          <a:lstStyle/>
          <a:p>
            <a:r>
              <a:rPr lang="en-IE" b="1" dirty="0" smtClean="0"/>
              <a:t>Objectives</a:t>
            </a:r>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 y="3095089"/>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90850" y="942975"/>
            <a:ext cx="5772150" cy="3323987"/>
          </a:xfrm>
          <a:prstGeom prst="rect">
            <a:avLst/>
          </a:prstGeom>
          <a:solidFill>
            <a:schemeClr val="bg1">
              <a:lumMod val="95000"/>
            </a:schemeClr>
          </a:solidFill>
        </p:spPr>
        <p:txBody>
          <a:bodyPr wrap="square" rtlCol="0">
            <a:spAutoFit/>
          </a:bodyPr>
          <a:lstStyle/>
          <a:p>
            <a:pPr>
              <a:defRPr/>
            </a:pPr>
            <a:r>
              <a:rPr lang="en-IE" sz="1400" b="1" dirty="0">
                <a:solidFill>
                  <a:srgbClr val="0070C0"/>
                </a:solidFill>
                <a:latin typeface="Times New Roman" panose="02020603050405020304" pitchFamily="18" charset="0"/>
                <a:cs typeface="Times New Roman" panose="02020603050405020304" pitchFamily="18" charset="0"/>
              </a:rPr>
              <a:t>At the end of this programme </a:t>
            </a:r>
            <a:r>
              <a:rPr lang="en-IE" sz="1400" b="1" dirty="0" smtClean="0">
                <a:solidFill>
                  <a:srgbClr val="0070C0"/>
                </a:solidFill>
                <a:latin typeface="Times New Roman" panose="02020603050405020304" pitchFamily="18" charset="0"/>
                <a:cs typeface="Times New Roman" panose="02020603050405020304" pitchFamily="18" charset="0"/>
              </a:rPr>
              <a:t>the audience will</a:t>
            </a:r>
            <a:r>
              <a:rPr lang="en-IE" sz="1400" b="1" dirty="0">
                <a:solidFill>
                  <a:srgbClr val="0070C0"/>
                </a:solidFill>
                <a:latin typeface="Times New Roman" panose="02020603050405020304" pitchFamily="18" charset="0"/>
                <a:cs typeface="Times New Roman" panose="02020603050405020304" pitchFamily="18" charset="0"/>
              </a:rPr>
              <a:t>:</a:t>
            </a:r>
          </a:p>
          <a:p>
            <a:pPr>
              <a:buFont typeface="Arial" charset="0"/>
              <a:buChar char="•"/>
              <a:defRPr/>
            </a:pPr>
            <a:endParaRPr lang="en-IE" sz="1400" b="1" dirty="0">
              <a:solidFill>
                <a:srgbClr val="0070C0"/>
              </a:solidFill>
              <a:latin typeface="Times New Roman" panose="02020603050405020304" pitchFamily="18" charset="0"/>
              <a:cs typeface="Times New Roman" panose="02020603050405020304" pitchFamily="18" charset="0"/>
            </a:endParaRPr>
          </a:p>
          <a:p>
            <a:pPr>
              <a:buFont typeface="Arial" charset="0"/>
              <a:buChar char="•"/>
              <a:defRPr/>
            </a:pPr>
            <a:r>
              <a:rPr lang="en-IE" sz="1400" b="1" dirty="0" smtClean="0">
                <a:solidFill>
                  <a:srgbClr val="0070C0"/>
                </a:solidFill>
                <a:latin typeface="Times New Roman" panose="02020603050405020304" pitchFamily="18" charset="0"/>
                <a:cs typeface="Times New Roman" panose="02020603050405020304" pitchFamily="18" charset="0"/>
              </a:rPr>
              <a:t>  Have </a:t>
            </a:r>
            <a:r>
              <a:rPr lang="en-IE" sz="1400" b="1" dirty="0">
                <a:solidFill>
                  <a:srgbClr val="0070C0"/>
                </a:solidFill>
                <a:latin typeface="Times New Roman" panose="02020603050405020304" pitchFamily="18" charset="0"/>
                <a:cs typeface="Times New Roman" panose="02020603050405020304" pitchFamily="18" charset="0"/>
              </a:rPr>
              <a:t>an understanding of open disclosure and current developments </a:t>
            </a:r>
            <a:r>
              <a:rPr lang="en-IE" sz="1400" b="1" dirty="0" smtClean="0">
                <a:solidFill>
                  <a:srgbClr val="0070C0"/>
                </a:solidFill>
                <a:latin typeface="Times New Roman" panose="02020603050405020304" pitchFamily="18" charset="0"/>
                <a:cs typeface="Times New Roman" panose="02020603050405020304" pitchFamily="18" charset="0"/>
              </a:rPr>
              <a:t>in</a:t>
            </a:r>
          </a:p>
          <a:p>
            <a:pPr>
              <a:defRPr/>
            </a:pPr>
            <a:r>
              <a:rPr lang="en-IE" sz="1400" b="1" dirty="0" smtClean="0">
                <a:solidFill>
                  <a:srgbClr val="0070C0"/>
                </a:solidFill>
                <a:latin typeface="Times New Roman" panose="02020603050405020304" pitchFamily="18" charset="0"/>
                <a:cs typeface="Times New Roman" panose="02020603050405020304" pitchFamily="18" charset="0"/>
              </a:rPr>
              <a:t>    Ireland </a:t>
            </a:r>
            <a:endParaRPr lang="en-IE" sz="1400" b="1" dirty="0">
              <a:solidFill>
                <a:srgbClr val="0070C0"/>
              </a:solidFill>
              <a:latin typeface="Times New Roman" panose="02020603050405020304" pitchFamily="18" charset="0"/>
              <a:cs typeface="Times New Roman" panose="02020603050405020304" pitchFamily="18" charset="0"/>
            </a:endParaRPr>
          </a:p>
          <a:p>
            <a:pPr>
              <a:defRPr/>
            </a:pPr>
            <a:endParaRPr lang="en-IE" sz="1400" b="1" dirty="0">
              <a:solidFill>
                <a:srgbClr val="0070C0"/>
              </a:solidFill>
              <a:latin typeface="Times New Roman" panose="02020603050405020304" pitchFamily="18" charset="0"/>
              <a:cs typeface="Times New Roman" panose="02020603050405020304" pitchFamily="18" charset="0"/>
            </a:endParaRPr>
          </a:p>
          <a:p>
            <a:pPr>
              <a:buFont typeface="Arial" charset="0"/>
              <a:buChar char="•"/>
              <a:defRPr/>
            </a:pPr>
            <a:r>
              <a:rPr lang="en-IE" sz="1400" b="1" dirty="0" smtClean="0">
                <a:solidFill>
                  <a:srgbClr val="0070C0"/>
                </a:solidFill>
                <a:latin typeface="Times New Roman" panose="02020603050405020304" pitchFamily="18" charset="0"/>
                <a:cs typeface="Times New Roman" panose="02020603050405020304" pitchFamily="18" charset="0"/>
              </a:rPr>
              <a:t>  Understand </a:t>
            </a:r>
            <a:r>
              <a:rPr lang="en-IE" sz="1400" b="1" dirty="0">
                <a:solidFill>
                  <a:srgbClr val="0070C0"/>
                </a:solidFill>
                <a:latin typeface="Times New Roman" panose="02020603050405020304" pitchFamily="18" charset="0"/>
                <a:cs typeface="Times New Roman" panose="02020603050405020304" pitchFamily="18" charset="0"/>
              </a:rPr>
              <a:t>the importance of an immediate and </a:t>
            </a:r>
            <a:r>
              <a:rPr lang="en-IE" sz="1400" b="1" dirty="0" smtClean="0">
                <a:solidFill>
                  <a:srgbClr val="0070C0"/>
                </a:solidFill>
                <a:latin typeface="Times New Roman" panose="02020603050405020304" pitchFamily="18" charset="0"/>
                <a:cs typeface="Times New Roman" panose="02020603050405020304" pitchFamily="18" charset="0"/>
              </a:rPr>
              <a:t>on-going</a:t>
            </a:r>
          </a:p>
          <a:p>
            <a:pPr>
              <a:defRPr/>
            </a:pPr>
            <a:r>
              <a:rPr lang="en-IE" sz="1400" b="1" dirty="0" smtClean="0">
                <a:solidFill>
                  <a:srgbClr val="0070C0"/>
                </a:solidFill>
                <a:latin typeface="Times New Roman" panose="02020603050405020304" pitchFamily="18" charset="0"/>
                <a:cs typeface="Times New Roman" panose="02020603050405020304" pitchFamily="18" charset="0"/>
              </a:rPr>
              <a:t>    compassionate </a:t>
            </a:r>
            <a:r>
              <a:rPr lang="en-IE" sz="1400" b="1" dirty="0">
                <a:solidFill>
                  <a:srgbClr val="0070C0"/>
                </a:solidFill>
                <a:latin typeface="Times New Roman" panose="02020603050405020304" pitchFamily="18" charset="0"/>
                <a:cs typeface="Times New Roman" panose="02020603050405020304" pitchFamily="18" charset="0"/>
              </a:rPr>
              <a:t>response to all those involved in and/or affected </a:t>
            </a:r>
            <a:r>
              <a:rPr lang="en-IE" sz="1400" b="1" dirty="0" smtClean="0">
                <a:solidFill>
                  <a:srgbClr val="0070C0"/>
                </a:solidFill>
                <a:latin typeface="Times New Roman" panose="02020603050405020304" pitchFamily="18" charset="0"/>
                <a:cs typeface="Times New Roman" panose="02020603050405020304" pitchFamily="18" charset="0"/>
              </a:rPr>
              <a:t>by</a:t>
            </a:r>
          </a:p>
          <a:p>
            <a:pPr>
              <a:defRPr/>
            </a:pPr>
            <a:r>
              <a:rPr lang="en-IE" sz="1400" b="1" dirty="0">
                <a:solidFill>
                  <a:srgbClr val="0070C0"/>
                </a:solidFill>
                <a:latin typeface="Times New Roman" panose="02020603050405020304" pitchFamily="18" charset="0"/>
                <a:cs typeface="Times New Roman" panose="02020603050405020304" pitchFamily="18" charset="0"/>
              </a:rPr>
              <a:t>  </a:t>
            </a:r>
            <a:r>
              <a:rPr lang="en-IE" sz="1400" b="1" dirty="0" smtClean="0">
                <a:solidFill>
                  <a:srgbClr val="0070C0"/>
                </a:solidFill>
                <a:latin typeface="Times New Roman" panose="02020603050405020304" pitchFamily="18" charset="0"/>
                <a:cs typeface="Times New Roman" panose="02020603050405020304" pitchFamily="18" charset="0"/>
              </a:rPr>
              <a:t>  patient </a:t>
            </a:r>
            <a:r>
              <a:rPr lang="en-IE" sz="1400" b="1" dirty="0">
                <a:solidFill>
                  <a:srgbClr val="0070C0"/>
                </a:solidFill>
                <a:latin typeface="Times New Roman" panose="02020603050405020304" pitchFamily="18" charset="0"/>
                <a:cs typeface="Times New Roman" panose="02020603050405020304" pitchFamily="18" charset="0"/>
              </a:rPr>
              <a:t>safety incidents</a:t>
            </a:r>
          </a:p>
          <a:p>
            <a:pPr>
              <a:buFont typeface="Arial" charset="0"/>
              <a:buChar char="•"/>
              <a:defRPr/>
            </a:pPr>
            <a:endParaRPr lang="en-IE" sz="1400" b="1" dirty="0">
              <a:solidFill>
                <a:srgbClr val="0070C0"/>
              </a:solidFill>
              <a:latin typeface="Times New Roman" panose="02020603050405020304" pitchFamily="18" charset="0"/>
              <a:cs typeface="Times New Roman" panose="02020603050405020304" pitchFamily="18" charset="0"/>
            </a:endParaRPr>
          </a:p>
          <a:p>
            <a:pPr>
              <a:buFont typeface="Arial" charset="0"/>
              <a:buChar char="•"/>
              <a:defRPr/>
            </a:pPr>
            <a:r>
              <a:rPr lang="en-IE" sz="1400" b="1" dirty="0" smtClean="0">
                <a:solidFill>
                  <a:srgbClr val="0070C0"/>
                </a:solidFill>
                <a:latin typeface="Times New Roman" panose="02020603050405020304" pitchFamily="18" charset="0"/>
                <a:cs typeface="Times New Roman" panose="02020603050405020304" pitchFamily="18" charset="0"/>
              </a:rPr>
              <a:t>  Be </a:t>
            </a:r>
            <a:r>
              <a:rPr lang="en-IE" sz="1400" b="1" dirty="0">
                <a:solidFill>
                  <a:srgbClr val="0070C0"/>
                </a:solidFill>
                <a:latin typeface="Times New Roman" panose="02020603050405020304" pitchFamily="18" charset="0"/>
                <a:cs typeface="Times New Roman" panose="02020603050405020304" pitchFamily="18" charset="0"/>
              </a:rPr>
              <a:t>updated on existing and pending open disclosure legislation</a:t>
            </a:r>
          </a:p>
          <a:p>
            <a:pPr>
              <a:buFont typeface="Arial" charset="0"/>
              <a:buChar char="•"/>
              <a:defRPr/>
            </a:pPr>
            <a:endParaRPr lang="en-IE" sz="1400" b="1" dirty="0">
              <a:solidFill>
                <a:srgbClr val="0070C0"/>
              </a:solidFill>
              <a:latin typeface="Times New Roman" panose="02020603050405020304" pitchFamily="18" charset="0"/>
              <a:cs typeface="Times New Roman" panose="02020603050405020304" pitchFamily="18" charset="0"/>
            </a:endParaRPr>
          </a:p>
          <a:p>
            <a:pPr>
              <a:buFont typeface="Arial" charset="0"/>
              <a:buChar char="•"/>
              <a:defRPr/>
            </a:pPr>
            <a:r>
              <a:rPr lang="en-IE" sz="1400" b="1" dirty="0" smtClean="0">
                <a:solidFill>
                  <a:srgbClr val="0070C0"/>
                </a:solidFill>
                <a:latin typeface="Times New Roman" panose="02020603050405020304" pitchFamily="18" charset="0"/>
                <a:cs typeface="Times New Roman" panose="02020603050405020304" pitchFamily="18" charset="0"/>
              </a:rPr>
              <a:t>  Be </a:t>
            </a:r>
            <a:r>
              <a:rPr lang="en-IE" sz="1400" b="1" dirty="0">
                <a:solidFill>
                  <a:srgbClr val="0070C0"/>
                </a:solidFill>
                <a:latin typeface="Times New Roman" panose="02020603050405020304" pitchFamily="18" charset="0"/>
                <a:cs typeface="Times New Roman" panose="02020603050405020304" pitchFamily="18" charset="0"/>
              </a:rPr>
              <a:t>updated on the key provisions of the HSE Open Disclosure Policy </a:t>
            </a:r>
            <a:endParaRPr lang="en-IE" sz="1400" b="1" dirty="0" smtClean="0">
              <a:solidFill>
                <a:srgbClr val="0070C0"/>
              </a:solidFill>
              <a:latin typeface="Times New Roman" panose="02020603050405020304" pitchFamily="18" charset="0"/>
              <a:cs typeface="Times New Roman" panose="02020603050405020304" pitchFamily="18" charset="0"/>
            </a:endParaRPr>
          </a:p>
          <a:p>
            <a:pPr>
              <a:buFont typeface="Arial" charset="0"/>
              <a:buChar char="•"/>
              <a:defRPr/>
            </a:pPr>
            <a:endParaRPr lang="en-IE" sz="1400" b="1" dirty="0">
              <a:solidFill>
                <a:srgbClr val="0070C0"/>
              </a:solidFill>
              <a:latin typeface="Times New Roman" panose="02020603050405020304" pitchFamily="18" charset="0"/>
              <a:cs typeface="Times New Roman" panose="02020603050405020304" pitchFamily="18" charset="0"/>
            </a:endParaRPr>
          </a:p>
          <a:p>
            <a:pPr>
              <a:buFont typeface="Arial" charset="0"/>
              <a:buChar char="•"/>
              <a:defRPr/>
            </a:pPr>
            <a:endParaRPr lang="en-IE" sz="1400" b="1" dirty="0" smtClean="0">
              <a:solidFill>
                <a:srgbClr val="0070C0"/>
              </a:solidFill>
              <a:latin typeface="Times New Roman" panose="02020603050405020304" pitchFamily="18" charset="0"/>
              <a:cs typeface="Times New Roman" panose="02020603050405020304" pitchFamily="18" charset="0"/>
            </a:endParaRPr>
          </a:p>
          <a:p>
            <a:pPr>
              <a:defRPr/>
            </a:pPr>
            <a:endParaRPr lang="en-IE" sz="1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849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67026" y="1419224"/>
            <a:ext cx="4667250" cy="1846659"/>
          </a:xfrm>
          <a:prstGeom prst="rect">
            <a:avLst/>
          </a:prstGeom>
          <a:solidFill>
            <a:schemeClr val="bg1">
              <a:lumMod val="95000"/>
            </a:schemeClr>
          </a:solidFill>
        </p:spPr>
        <p:txBody>
          <a:bodyPr wrap="square" rtlCol="0">
            <a:spAutoFit/>
          </a:bodyPr>
          <a:lstStyle/>
          <a:p>
            <a:pPr algn="ctr">
              <a:buFont typeface="Arial" pitchFamily="34" charset="0"/>
              <a:buNone/>
            </a:pPr>
            <a:endParaRPr lang="en-IE" altLang="en-US" b="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lgn="ctr">
              <a:buFont typeface="Arial" pitchFamily="34" charset="0"/>
              <a:buNone/>
            </a:pPr>
            <a:r>
              <a:rPr lang="en-IE" altLang="en-US" sz="3200" b="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Open </a:t>
            </a:r>
            <a:r>
              <a:rPr lang="en-IE" altLang="en-US" sz="3200" b="1" dirty="0">
                <a:solidFill>
                  <a:srgbClr val="007CB1"/>
                </a:solidFill>
                <a:latin typeface="Times New Roman" panose="02020603050405020304" pitchFamily="18" charset="0"/>
                <a:ea typeface="ＭＳ Ｐゴシック" pitchFamily="34" charset="-128"/>
                <a:cs typeface="Times New Roman" panose="02020603050405020304" pitchFamily="18" charset="0"/>
              </a:rPr>
              <a:t>Disclosure </a:t>
            </a:r>
            <a:endParaRPr lang="en-IE" altLang="en-US" sz="3200" b="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lgn="ctr">
              <a:buFont typeface="Arial" pitchFamily="34" charset="0"/>
              <a:buNone/>
            </a:pPr>
            <a:r>
              <a:rPr lang="en-IE" altLang="en-US" sz="3200" b="1"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Policy Summary and Resources</a:t>
            </a:r>
            <a:endParaRPr lang="en-IE" altLang="en-US" sz="3200" b="1"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p:txBody>
      </p:sp>
      <p:sp>
        <p:nvSpPr>
          <p:cNvPr id="4" name="TextBox 3"/>
          <p:cNvSpPr txBox="1"/>
          <p:nvPr/>
        </p:nvSpPr>
        <p:spPr>
          <a:xfrm>
            <a:off x="657225" y="1047750"/>
            <a:ext cx="1714500" cy="461665"/>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Part 4</a:t>
            </a:r>
            <a:endParaRPr lang="en-IE" sz="2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013" y="367611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153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2125" y="419100"/>
            <a:ext cx="7286625" cy="4308872"/>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IE" altLang="en-US" sz="1600" dirty="0">
                <a:solidFill>
                  <a:srgbClr val="0070C0"/>
                </a:solidFill>
                <a:latin typeface="Times New Roman" pitchFamily="18" charset="0"/>
                <a:ea typeface="ＭＳ Ｐゴシック" pitchFamily="34" charset="-128"/>
                <a:cs typeface="Times New Roman" pitchFamily="18" charset="0"/>
              </a:rPr>
              <a:t>Patients have the right to have full knowledge about their healthcare and, in particular, have a right to be informed when things go wrong.</a:t>
            </a:r>
          </a:p>
          <a:p>
            <a:pPr marL="342900" indent="-342900">
              <a:buFont typeface="+mj-lt"/>
              <a:buAutoNum type="arabicPeriod"/>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342900" indent="-342900">
              <a:buFont typeface="+mj-lt"/>
              <a:buAutoNum type="arabicPeriod"/>
            </a:pPr>
            <a:r>
              <a:rPr lang="en-IE" altLang="en-US" sz="1600" dirty="0">
                <a:solidFill>
                  <a:srgbClr val="0070C0"/>
                </a:solidFill>
                <a:latin typeface="Times New Roman" pitchFamily="18" charset="0"/>
                <a:ea typeface="ＭＳ Ｐゴシック" pitchFamily="34" charset="-128"/>
                <a:cs typeface="Times New Roman" pitchFamily="18" charset="0"/>
              </a:rPr>
              <a:t>Patients must be treated with compassion and empathy.</a:t>
            </a:r>
          </a:p>
          <a:p>
            <a:pPr marL="342900" indent="-342900">
              <a:buFont typeface="+mj-lt"/>
              <a:buAutoNum type="arabicPeriod"/>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342900" indent="-342900">
              <a:buFont typeface="+mj-lt"/>
              <a:buAutoNum type="arabicPeriod"/>
            </a:pPr>
            <a:r>
              <a:rPr lang="en-IE" altLang="en-US" sz="1600" dirty="0">
                <a:solidFill>
                  <a:srgbClr val="0070C0"/>
                </a:solidFill>
                <a:latin typeface="Times New Roman" pitchFamily="18" charset="0"/>
                <a:ea typeface="ＭＳ Ｐゴシック" pitchFamily="34" charset="-128"/>
                <a:cs typeface="Times New Roman" pitchFamily="18" charset="0"/>
              </a:rPr>
              <a:t>A person whose decision-making capacity is in question is entitled to open disclosure on an equal basis with others.</a:t>
            </a:r>
          </a:p>
          <a:p>
            <a:pPr marL="342900" indent="-342900">
              <a:buFont typeface="+mj-lt"/>
              <a:buAutoNum type="arabicPeriod"/>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342900" indent="-342900">
              <a:buFont typeface="+mj-lt"/>
              <a:buAutoNum type="arabicPeriod"/>
            </a:pPr>
            <a:r>
              <a:rPr lang="en-IE" altLang="en-US" sz="1600" dirty="0">
                <a:solidFill>
                  <a:srgbClr val="0070C0"/>
                </a:solidFill>
                <a:latin typeface="Times New Roman" pitchFamily="18" charset="0"/>
                <a:ea typeface="ＭＳ Ｐゴシック" pitchFamily="34" charset="-128"/>
                <a:cs typeface="Times New Roman" pitchFamily="18" charset="0"/>
              </a:rPr>
              <a:t>Focus first and foremost on the physical needs of the patient through the provision of appropriate medical treatment or other care to manage any harm that has occurred.</a:t>
            </a:r>
          </a:p>
          <a:p>
            <a:pPr marL="342900" indent="-342900">
              <a:buFont typeface="+mj-lt"/>
              <a:buAutoNum type="arabicPeriod"/>
            </a:pPr>
            <a:endParaRPr lang="en-IE" altLang="en-US" sz="1600" dirty="0">
              <a:solidFill>
                <a:srgbClr val="0070C0"/>
              </a:solidFill>
              <a:latin typeface="Times New Roman" pitchFamily="18" charset="0"/>
              <a:ea typeface="ＭＳ Ｐゴシック" pitchFamily="34" charset="-128"/>
              <a:cs typeface="Times New Roman" pitchFamily="18" charset="0"/>
            </a:endParaRPr>
          </a:p>
          <a:p>
            <a:pPr marL="342900" indent="-342900">
              <a:buFont typeface="+mj-lt"/>
              <a:buAutoNum type="arabicPeriod"/>
            </a:pPr>
            <a:r>
              <a:rPr lang="en-IE" altLang="en-US" sz="1600" dirty="0">
                <a:solidFill>
                  <a:srgbClr val="0070C0"/>
                </a:solidFill>
                <a:latin typeface="Times New Roman" pitchFamily="18" charset="0"/>
                <a:ea typeface="ＭＳ Ｐゴシック" pitchFamily="34" charset="-128"/>
                <a:cs typeface="Times New Roman" pitchFamily="18" charset="0"/>
              </a:rPr>
              <a:t>All “harm” and “suspected harm” events must be disclosed. “No harm” events should generally be disclosed and “near miss” events must be assessed on a case by case basis. If there is a potential for a “no harm” event or “near miss” event to become a “harm” event in the future the patient must be informed.</a:t>
            </a:r>
          </a:p>
          <a:p>
            <a:pPr marL="457200" indent="-457200">
              <a:buFont typeface="Calibri" pitchFamily="34" charset="0"/>
              <a:buAutoNum type="arabicPeriod"/>
            </a:pPr>
            <a:endParaRPr lang="en-IE" altLang="en-US" b="1" dirty="0">
              <a:solidFill>
                <a:srgbClr val="0070C0"/>
              </a:solidFill>
              <a:latin typeface="Times New Roman" pitchFamily="18" charset="0"/>
              <a:ea typeface="ＭＳ Ｐゴシック" pitchFamily="34" charset="-128"/>
              <a:cs typeface="Times New Roman"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
            <a:ext cx="15605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4238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3575" y="381000"/>
            <a:ext cx="6905625" cy="4278094"/>
          </a:xfrm>
          <a:prstGeom prst="rect">
            <a:avLst/>
          </a:prstGeom>
          <a:solidFill>
            <a:schemeClr val="bg1">
              <a:lumMod val="95000"/>
            </a:schemeClr>
          </a:solidFill>
        </p:spPr>
        <p:txBody>
          <a:bodyPr wrap="square" rtlCol="0">
            <a:spAutoFit/>
          </a:bodyPr>
          <a:lstStyle/>
          <a:p>
            <a:r>
              <a:rPr lang="en-IE" altLang="en-US" sz="1600" b="1" dirty="0">
                <a:solidFill>
                  <a:srgbClr val="0070C0"/>
                </a:solidFill>
                <a:latin typeface="Times New Roman" panose="02020603050405020304" pitchFamily="18" charset="0"/>
                <a:ea typeface="ＭＳ Ｐゴシック" pitchFamily="34" charset="-128"/>
                <a:cs typeface="Times New Roman" panose="02020603050405020304" pitchFamily="18" charset="0"/>
              </a:rPr>
              <a:t>6.</a:t>
            </a:r>
            <a:r>
              <a:rPr lang="en-IE" altLang="en-US" sz="1600" b="1" dirty="0">
                <a:solidFill>
                  <a:srgbClr val="0070C0"/>
                </a:solidFill>
                <a:latin typeface="Arial" pitchFamily="34" charset="0"/>
                <a:ea typeface="ＭＳ Ｐゴシック" pitchFamily="34" charset="-128"/>
                <a:cs typeface="Arial" pitchFamily="34" charset="0"/>
              </a:rPr>
              <a:t>  </a:t>
            </a:r>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Initiate OD process as soon as possible and as is practicable  </a:t>
            </a: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     (ideally  within 24 - 48 hours after the event occurs or </a:t>
            </a: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     becomes known</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7.  Assess the incident and determine level of response required  </a:t>
            </a: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     – low level/high level</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8.  Adequately prepare for an open disclosure meeting by giving   </a:t>
            </a: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     due consideration to what has happened  and the facts  </a:t>
            </a: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     available.</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 9.  The patient must be informed of all the facts available to the     </a:t>
            </a: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      health services provider at the time of the open disclosure     </a:t>
            </a: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      meeting in relation to the patient safety incident.</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10.  Provide a sincere and meaningful apology in a timely manner   </a:t>
            </a: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       which is personal to the patient and to the given situation.</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512763"/>
            <a:ext cx="15605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42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726" y="352426"/>
            <a:ext cx="6762750" cy="4031873"/>
          </a:xfrm>
          <a:prstGeom prst="rect">
            <a:avLst/>
          </a:prstGeom>
          <a:solidFill>
            <a:schemeClr val="bg1">
              <a:lumMod val="95000"/>
            </a:schemeClr>
          </a:solidFill>
        </p:spPr>
        <p:txBody>
          <a:bodyPr wrap="square" rtlCol="0">
            <a:spAutoFit/>
          </a:bodyPr>
          <a:lstStyle/>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11. All additional information obtained must be provided to the patient/relevant person in a timely manner and any clarifications sought in relation to information provided responded to openly and honestly.</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12. A designated person must be assigned to maintain communication between  the health service and patient/relevant person.</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13. The salient points of the OD meeting must be documented in the clinical/care record including the details of any apology provided.</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14. Appropriate follow up care and communication must be provided</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15. The HSE will provide a safe, supportive and caring environment for staff involved in and/or affected by patient safety incidents and ensure that staff access training on the open disclosure policy relevant to their </a:t>
            </a:r>
            <a:r>
              <a:rPr lang="en-IE" altLang="en-US" sz="1600" dirty="0" smtClean="0">
                <a:solidFill>
                  <a:srgbClr val="0070C0"/>
                </a:solidFill>
                <a:latin typeface="Times New Roman" panose="02020603050405020304" pitchFamily="18" charset="0"/>
                <a:ea typeface="ＭＳ Ｐゴシック" pitchFamily="34" charset="-128"/>
                <a:cs typeface="Times New Roman" panose="02020603050405020304" pitchFamily="18" charset="0"/>
              </a:rPr>
              <a:t>role</a:t>
            </a:r>
          </a:p>
          <a:p>
            <a:endParaRPr lang="en-IE" sz="1600" dirty="0">
              <a:latin typeface="Times New Roman" panose="02020603050405020304" pitchFamily="18" charset="0"/>
              <a:cs typeface="Times New Roman" panose="02020603050405020304" pitchFamily="18"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465138"/>
            <a:ext cx="15605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0022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100" y="371475"/>
            <a:ext cx="6715125" cy="4031873"/>
          </a:xfrm>
          <a:prstGeom prst="rect">
            <a:avLst/>
          </a:prstGeom>
          <a:solidFill>
            <a:schemeClr val="bg1">
              <a:lumMod val="95000"/>
            </a:schemeClr>
          </a:solidFill>
        </p:spPr>
        <p:txBody>
          <a:bodyPr wrap="square" rtlCol="0">
            <a:spAutoFit/>
          </a:bodyPr>
          <a:lstStyle/>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16.  The deferral of open disclosure must be managed as per the steps set out in the policy. Only in rare and exceptional circumstances would the deferral of open disclosure occur.</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17. Disclosure of information to an adult patient’s relevant person must only be undertaken with the consent of the patient, where possible.</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18. Effective governance arrangements are required to support timely and effective open disclosure. Primary responsibility and accountability for the effective management of patient safety incidents, including the open disclosure process, remains at organisational level .</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19. The health service provider will develop an implementation plan to support the roll out of the OD policy .</a:t>
            </a:r>
          </a:p>
          <a:p>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20. The implementation of OD policy must be evaluated and audited. </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713"/>
            <a:ext cx="15605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874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6651" y="285750"/>
            <a:ext cx="5143500" cy="4247317"/>
          </a:xfrm>
          <a:prstGeom prst="rect">
            <a:avLst/>
          </a:prstGeom>
          <a:solidFill>
            <a:schemeClr val="bg1">
              <a:lumMod val="95000"/>
            </a:schemeClr>
          </a:solidFill>
        </p:spPr>
        <p:txBody>
          <a:bodyPr wrap="square" rtlCol="0">
            <a:spAutoFit/>
          </a:bodyPr>
          <a:lstStyle/>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A – Acknowledge – problem and impact</a:t>
            </a:r>
          </a:p>
          <a:p>
            <a:pPr>
              <a:buFont typeface="Arial" pitchFamily="34" charset="0"/>
              <a:buNone/>
            </a:pPr>
            <a:endParaRPr lang="en-IE" altLang="en-US"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S – Sorry – express regret</a:t>
            </a:r>
          </a:p>
          <a:p>
            <a:pPr>
              <a:buFont typeface="Arial" pitchFamily="34" charset="0"/>
              <a:buNone/>
            </a:pPr>
            <a:endParaRPr lang="en-IE" altLang="en-US"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S – Story – hear patient’s story and summarise    </a:t>
            </a:r>
          </a:p>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      back to them</a:t>
            </a:r>
          </a:p>
          <a:p>
            <a:pPr>
              <a:buFont typeface="Arial" pitchFamily="34" charset="0"/>
              <a:buNone/>
            </a:pPr>
            <a:endParaRPr lang="en-IE" altLang="en-US"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I – Inquire – seek questions to be answered,  </a:t>
            </a:r>
          </a:p>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      provide answers, give information </a:t>
            </a:r>
          </a:p>
          <a:p>
            <a:pPr>
              <a:buFont typeface="Arial" pitchFamily="34" charset="0"/>
              <a:buNone/>
            </a:pPr>
            <a:endParaRPr lang="en-IE" altLang="en-US"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S – Solution – seek patient’s ideas on the way  </a:t>
            </a:r>
          </a:p>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      forward – agree a plan </a:t>
            </a:r>
          </a:p>
          <a:p>
            <a:pPr>
              <a:buFont typeface="Arial" pitchFamily="34" charset="0"/>
              <a:buNone/>
            </a:pPr>
            <a:endParaRPr lang="en-IE" altLang="en-US"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T – Travel – avoid abandonment – continued care  </a:t>
            </a:r>
          </a:p>
          <a:p>
            <a:pPr>
              <a:buFont typeface="Arial" pitchFamily="34" charset="0"/>
              <a:buNone/>
            </a:pPr>
            <a:r>
              <a:rPr lang="en-IE" altLang="en-US" b="1" dirty="0">
                <a:solidFill>
                  <a:srgbClr val="007CB1"/>
                </a:solidFill>
                <a:latin typeface="Times New Roman" pitchFamily="18" charset="0"/>
                <a:ea typeface="ＭＳ Ｐゴシック" pitchFamily="34" charset="-128"/>
                <a:cs typeface="Times New Roman" pitchFamily="18" charset="0"/>
              </a:rPr>
              <a:t>    – increased contact.</a:t>
            </a:r>
            <a:endParaRPr lang="en-GB" altLang="en-US" b="1" dirty="0">
              <a:solidFill>
                <a:srgbClr val="007CB1"/>
              </a:solidFill>
              <a:latin typeface="Times New Roman" pitchFamily="18" charset="0"/>
              <a:ea typeface="ＭＳ Ｐゴシック" pitchFamily="34" charset="-128"/>
              <a:cs typeface="Times New Roman" pitchFamily="18"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512763"/>
            <a:ext cx="27686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017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b="1" dirty="0" smtClean="0"/>
              <a:t>The power of an Apology – </a:t>
            </a:r>
            <a:br>
              <a:rPr lang="en-IE" sz="3600" b="1" dirty="0" smtClean="0"/>
            </a:br>
            <a:r>
              <a:rPr lang="en-IE" sz="3600" b="1" dirty="0" smtClean="0"/>
              <a:t>saying Sorry</a:t>
            </a:r>
            <a:endParaRPr lang="en-IE" sz="3600" b="1" dirty="0"/>
          </a:p>
        </p:txBody>
      </p:sp>
      <p:sp>
        <p:nvSpPr>
          <p:cNvPr id="3" name="Content Placeholder 2"/>
          <p:cNvSpPr>
            <a:spLocks noGrp="1"/>
          </p:cNvSpPr>
          <p:nvPr>
            <p:ph idx="1"/>
          </p:nvPr>
        </p:nvSpPr>
        <p:spPr>
          <a:xfrm>
            <a:off x="457200" y="1451372"/>
            <a:ext cx="8229600" cy="3604654"/>
          </a:xfrm>
        </p:spPr>
        <p:txBody>
          <a:bodyPr/>
          <a:lstStyle/>
          <a:p>
            <a:endParaRPr lang="en-IE" sz="2400" dirty="0" smtClean="0"/>
          </a:p>
          <a:p>
            <a:r>
              <a:rPr lang="en-IE" sz="2400" dirty="0" smtClean="0"/>
              <a:t>What </a:t>
            </a:r>
            <a:r>
              <a:rPr lang="en-IE" sz="2400" dirty="0" smtClean="0"/>
              <a:t>is an apology?</a:t>
            </a:r>
          </a:p>
          <a:p>
            <a:r>
              <a:rPr lang="en-IE" sz="2400" dirty="0" smtClean="0"/>
              <a:t>What is the difference between an </a:t>
            </a:r>
            <a:endParaRPr lang="en-IE" sz="2400" dirty="0" smtClean="0"/>
          </a:p>
          <a:p>
            <a:pPr marL="0" indent="0">
              <a:buNone/>
            </a:pPr>
            <a:r>
              <a:rPr lang="en-IE" sz="2400" dirty="0" smtClean="0"/>
              <a:t>“</a:t>
            </a:r>
            <a:r>
              <a:rPr lang="en-IE" sz="2400" dirty="0" smtClean="0"/>
              <a:t>expression of regret” and an “apology?</a:t>
            </a:r>
          </a:p>
          <a:p>
            <a:r>
              <a:rPr lang="en-IE" sz="2400" dirty="0" smtClean="0"/>
              <a:t>What are the components of an effective</a:t>
            </a:r>
          </a:p>
          <a:p>
            <a:pPr>
              <a:buNone/>
            </a:pPr>
            <a:r>
              <a:rPr lang="en-IE" sz="2400" dirty="0" smtClean="0"/>
              <a:t>    apology?</a:t>
            </a:r>
          </a:p>
          <a:p>
            <a:endParaRPr lang="en-IE" sz="2400" dirty="0"/>
          </a:p>
        </p:txBody>
      </p:sp>
      <p:sp>
        <p:nvSpPr>
          <p:cNvPr id="5" name="AutoShape 2" descr="Image result for image sorry"/>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828" y="291290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633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Components of an apology</a:t>
            </a:r>
            <a:endParaRPr lang="en-IE" dirty="0"/>
          </a:p>
        </p:txBody>
      </p:sp>
      <p:sp>
        <p:nvSpPr>
          <p:cNvPr id="3" name="Content Placeholder 2"/>
          <p:cNvSpPr>
            <a:spLocks noGrp="1"/>
          </p:cNvSpPr>
          <p:nvPr>
            <p:ph idx="1"/>
          </p:nvPr>
        </p:nvSpPr>
        <p:spPr/>
        <p:txBody>
          <a:bodyPr/>
          <a:lstStyle/>
          <a:p>
            <a:r>
              <a:rPr lang="en-IE" sz="3600" dirty="0" smtClean="0"/>
              <a:t>Acknowledgement</a:t>
            </a:r>
          </a:p>
          <a:p>
            <a:r>
              <a:rPr lang="en-IE" sz="3600" dirty="0" smtClean="0"/>
              <a:t>Explanation</a:t>
            </a:r>
          </a:p>
          <a:p>
            <a:r>
              <a:rPr lang="en-IE" sz="3600" dirty="0" smtClean="0"/>
              <a:t>Reassurance</a:t>
            </a:r>
          </a:p>
          <a:p>
            <a:r>
              <a:rPr lang="en-IE" sz="3600" dirty="0" smtClean="0"/>
              <a:t>Reparation</a:t>
            </a:r>
            <a:endParaRPr lang="en-IE" sz="3600" dirty="0"/>
          </a:p>
        </p:txBody>
      </p:sp>
      <p:sp>
        <p:nvSpPr>
          <p:cNvPr id="4" name="Slide Number Placeholder 3"/>
          <p:cNvSpPr>
            <a:spLocks noGrp="1"/>
          </p:cNvSpPr>
          <p:nvPr>
            <p:ph type="sldNum" sz="quarter" idx="12"/>
          </p:nvPr>
        </p:nvSpPr>
        <p:spPr/>
        <p:txBody>
          <a:bodyPr/>
          <a:lstStyle/>
          <a:p>
            <a:pPr>
              <a:defRPr/>
            </a:pPr>
            <a:fld id="{86FCADDC-A490-432D-A710-8FDD2E5F00F9}" type="slidenum">
              <a:rPr lang="en-IE" smtClean="0"/>
              <a:pPr>
                <a:defRPr/>
              </a:pPr>
              <a:t>47</a:t>
            </a:fld>
            <a:endParaRPr lang="en-I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66938"/>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985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r>
              <a:rPr lang="en-IE" dirty="0"/>
              <a:t>When should an apology occur?</a:t>
            </a:r>
          </a:p>
          <a:p>
            <a:r>
              <a:rPr lang="en-IE" dirty="0"/>
              <a:t>Who should apologise?</a:t>
            </a:r>
          </a:p>
          <a:p>
            <a:r>
              <a:rPr lang="en-IE" dirty="0"/>
              <a:t>Is an apology an admission of liability?</a:t>
            </a:r>
          </a:p>
          <a:p>
            <a:r>
              <a:rPr lang="en-IE" dirty="0"/>
              <a:t>What should never happen during an </a:t>
            </a:r>
          </a:p>
          <a:p>
            <a:r>
              <a:rPr lang="en-IE" dirty="0"/>
              <a:t>apology?</a:t>
            </a:r>
          </a:p>
          <a:p>
            <a:r>
              <a:rPr lang="en-IE" dirty="0"/>
              <a:t>Written v Verbal apology</a:t>
            </a:r>
          </a:p>
        </p:txBody>
      </p:sp>
      <p:sp>
        <p:nvSpPr>
          <p:cNvPr id="4" name="Slide Number Placeholder 3"/>
          <p:cNvSpPr>
            <a:spLocks noGrp="1"/>
          </p:cNvSpPr>
          <p:nvPr>
            <p:ph type="sldNum" sz="quarter" idx="12"/>
          </p:nvPr>
        </p:nvSpPr>
        <p:spPr/>
        <p:txBody>
          <a:bodyPr/>
          <a:lstStyle/>
          <a:p>
            <a:pPr>
              <a:defRPr/>
            </a:pPr>
            <a:fld id="{86FCADDC-A490-432D-A710-8FDD2E5F00F9}" type="slidenum">
              <a:rPr lang="en-IE" smtClean="0"/>
              <a:pPr>
                <a:defRPr/>
              </a:pPr>
              <a:t>48</a:t>
            </a:fld>
            <a:endParaRPr lang="en-I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217885"/>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585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5224" y="428625"/>
            <a:ext cx="5276849" cy="3970318"/>
          </a:xfrm>
          <a:prstGeom prst="rect">
            <a:avLst/>
          </a:prstGeom>
          <a:solidFill>
            <a:schemeClr val="bg1">
              <a:lumMod val="95000"/>
            </a:schemeClr>
          </a:solidFill>
        </p:spPr>
        <p:txBody>
          <a:bodyPr wrap="square" rtlCol="0">
            <a:spAutoFit/>
          </a:bodyPr>
          <a:lstStyle/>
          <a:p>
            <a:pPr>
              <a:defRPr/>
            </a:pPr>
            <a:r>
              <a:rPr lang="en-IE" dirty="0">
                <a:solidFill>
                  <a:srgbClr val="007CB1"/>
                </a:solidFill>
                <a:latin typeface="Times New Roman" panose="02020603050405020304" pitchFamily="18" charset="0"/>
                <a:cs typeface="Times New Roman" panose="02020603050405020304" pitchFamily="18" charset="0"/>
              </a:rPr>
              <a:t>Provides information for staff on:</a:t>
            </a:r>
          </a:p>
          <a:p>
            <a:pPr>
              <a:defRPr/>
            </a:pPr>
            <a:endParaRPr lang="en-IE" dirty="0">
              <a:solidFill>
                <a:srgbClr val="007CB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The potential normal reactions to what is an abnormal event </a:t>
            </a: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How to help yourself</a:t>
            </a: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How to support a colleague /peer using the ASSIST  </a:t>
            </a:r>
          </a:p>
          <a:p>
            <a:pPr>
              <a:lnSpc>
                <a:spcPct val="150000"/>
              </a:lnSpc>
              <a:defRPr/>
            </a:pPr>
            <a:r>
              <a:rPr lang="en-IE" dirty="0">
                <a:solidFill>
                  <a:srgbClr val="007CB1"/>
                </a:solidFill>
                <a:latin typeface="Times New Roman" panose="02020603050405020304" pitchFamily="18" charset="0"/>
                <a:cs typeface="Times New Roman" panose="02020603050405020304" pitchFamily="18" charset="0"/>
              </a:rPr>
              <a:t>     ME model</a:t>
            </a:r>
          </a:p>
          <a:p>
            <a:pPr marL="285750" indent="-285750">
              <a:lnSpc>
                <a:spcPct val="150000"/>
              </a:lnSpc>
              <a:buFont typeface="Arial" panose="020B0604020202020204" pitchFamily="34" charset="0"/>
              <a:buChar char="•"/>
              <a:defRPr/>
            </a:pPr>
            <a:r>
              <a:rPr lang="en-IE" dirty="0">
                <a:solidFill>
                  <a:srgbClr val="007CB1"/>
                </a:solidFill>
                <a:latin typeface="Times New Roman" panose="02020603050405020304" pitchFamily="18" charset="0"/>
                <a:cs typeface="Times New Roman" panose="02020603050405020304" pitchFamily="18" charset="0"/>
              </a:rPr>
              <a:t>Advice on when to seek professional assistance i.e.  </a:t>
            </a:r>
          </a:p>
          <a:p>
            <a:pPr>
              <a:lnSpc>
                <a:spcPct val="150000"/>
              </a:lnSpc>
              <a:defRPr/>
            </a:pPr>
            <a:r>
              <a:rPr lang="en-IE" dirty="0">
                <a:solidFill>
                  <a:srgbClr val="007CB1"/>
                </a:solidFill>
                <a:latin typeface="Times New Roman" panose="02020603050405020304" pitchFamily="18" charset="0"/>
                <a:cs typeface="Times New Roman" panose="02020603050405020304" pitchFamily="18" charset="0"/>
              </a:rPr>
              <a:t>     </a:t>
            </a:r>
            <a:r>
              <a:rPr lang="en-IE" dirty="0" smtClean="0">
                <a:solidFill>
                  <a:srgbClr val="007CB1"/>
                </a:solidFill>
                <a:latin typeface="Times New Roman" panose="02020603050405020304" pitchFamily="18" charset="0"/>
                <a:cs typeface="Times New Roman" panose="02020603050405020304" pitchFamily="18" charset="0"/>
              </a:rPr>
              <a:t>GP/EAP/OH</a:t>
            </a:r>
          </a:p>
          <a:p>
            <a:pPr>
              <a:lnSpc>
                <a:spcPct val="150000"/>
              </a:lnSpc>
              <a:defRPr/>
            </a:pPr>
            <a:endParaRPr lang="en-IE"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78" y="1899775"/>
            <a:ext cx="2516147" cy="18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78" y="3848100"/>
            <a:ext cx="3001922" cy="84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501650"/>
            <a:ext cx="25781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374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000125" y="776141"/>
            <a:ext cx="7534275" cy="3602833"/>
          </a:xfrm>
          <a:prstGeom prst="horizontalScroll">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buFont typeface="Brush Script MT" pitchFamily="66" charset="0"/>
              <a:buNone/>
              <a:defRPr/>
            </a:pPr>
            <a:r>
              <a:rPr lang="en-IE" altLang="en-US" sz="1600" b="1" i="1" dirty="0" smtClean="0">
                <a:latin typeface="Times New Roman" pitchFamily="18" charset="0"/>
                <a:cs typeface="Times New Roman" pitchFamily="18" charset="0"/>
              </a:rPr>
              <a:t>“</a:t>
            </a:r>
            <a:r>
              <a:rPr lang="en-IE" altLang="en-US" b="1" i="1" dirty="0" smtClean="0">
                <a:latin typeface="Times New Roman" pitchFamily="18" charset="0"/>
                <a:cs typeface="Times New Roman" pitchFamily="18" charset="0"/>
              </a:rPr>
              <a:t>Our family did not get open disclosure.  We felt excluded and badly  treated and none of the undertakings to give us answers were honoured.  We pursued the legal route for three years but that was fraught with lack of conclusions </a:t>
            </a:r>
            <a:r>
              <a:rPr lang="en-IE" altLang="en-US" sz="1600" b="1" i="1" dirty="0" smtClean="0">
                <a:latin typeface="Times New Roman" pitchFamily="18" charset="0"/>
                <a:cs typeface="Times New Roman" pitchFamily="18" charset="0"/>
              </a:rPr>
              <a:t>and we feared for our financial security</a:t>
            </a:r>
            <a:r>
              <a:rPr lang="en-IE" altLang="en-US" sz="1600" b="1" i="1" dirty="0">
                <a:latin typeface="Times New Roman" pitchFamily="18" charset="0"/>
                <a:cs typeface="Times New Roman" pitchFamily="18" charset="0"/>
              </a:rPr>
              <a:t>”. </a:t>
            </a:r>
            <a:r>
              <a:rPr lang="en-IE" altLang="en-US" sz="1600" b="1" i="1" dirty="0" smtClean="0">
                <a:latin typeface="Times New Roman" pitchFamily="18" charset="0"/>
                <a:cs typeface="Times New Roman" pitchFamily="18" charset="0"/>
              </a:rPr>
              <a:t> </a:t>
            </a:r>
            <a:endParaRPr lang="en-IE" altLang="en-US" sz="1600" b="1" i="1" dirty="0">
              <a:latin typeface="Times New Roman" pitchFamily="18" charset="0"/>
              <a:cs typeface="Times New Roman" pitchFamily="18" charset="0"/>
            </a:endParaRPr>
          </a:p>
        </p:txBody>
      </p:sp>
      <p:sp>
        <p:nvSpPr>
          <p:cNvPr id="5" name="TextBox 4"/>
          <p:cNvSpPr txBox="1"/>
          <p:nvPr/>
        </p:nvSpPr>
        <p:spPr>
          <a:xfrm>
            <a:off x="104776" y="542926"/>
            <a:ext cx="4781550" cy="461665"/>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The reality of poor communication</a:t>
            </a:r>
            <a:endParaRPr lang="en-IE" sz="2400" dirty="0"/>
          </a:p>
        </p:txBody>
      </p:sp>
    </p:spTree>
    <p:extLst>
      <p:ext uri="{BB962C8B-B14F-4D97-AF65-F5344CB8AC3E}">
        <p14:creationId xmlns:p14="http://schemas.microsoft.com/office/powerpoint/2010/main" val="3022615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6651" y="285750"/>
            <a:ext cx="5143500" cy="4339650"/>
          </a:xfrm>
          <a:prstGeom prst="rect">
            <a:avLst/>
          </a:prstGeom>
          <a:solidFill>
            <a:schemeClr val="bg1">
              <a:lumMod val="95000"/>
            </a:schemeClr>
          </a:solidFill>
        </p:spPr>
        <p:txBody>
          <a:bodyPr wrap="square" rtlCol="0">
            <a:spAutoFit/>
          </a:bodyPr>
          <a:lstStyle/>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A – Acknowledge – </a:t>
            </a:r>
            <a:r>
              <a:rPr lang="en-IE" altLang="en-US" sz="1200" b="1" dirty="0" smtClean="0">
                <a:solidFill>
                  <a:srgbClr val="007CB1"/>
                </a:solidFill>
                <a:latin typeface="Times New Roman" pitchFamily="18" charset="0"/>
                <a:ea typeface="ＭＳ Ｐゴシック" pitchFamily="34" charset="-128"/>
                <a:cs typeface="Times New Roman" pitchFamily="18" charset="0"/>
              </a:rPr>
              <a:t>what has happened and the impact on staff</a:t>
            </a: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 </a:t>
            </a:r>
            <a:r>
              <a:rPr lang="en-IE" altLang="en-US" sz="1200" b="1" dirty="0" smtClean="0">
                <a:solidFill>
                  <a:srgbClr val="007CB1"/>
                </a:solidFill>
                <a:latin typeface="Times New Roman" pitchFamily="18" charset="0"/>
                <a:ea typeface="ＭＳ Ｐゴシック" pitchFamily="34" charset="-128"/>
                <a:cs typeface="Times New Roman" pitchFamily="18" charset="0"/>
              </a:rPr>
              <a:t>                                 member</a:t>
            </a: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S – Sorry – </a:t>
            </a:r>
            <a:r>
              <a:rPr lang="en-IE" altLang="en-US" sz="1200" b="1" dirty="0" smtClean="0">
                <a:solidFill>
                  <a:srgbClr val="007CB1"/>
                </a:solidFill>
                <a:latin typeface="Times New Roman" pitchFamily="18" charset="0"/>
                <a:ea typeface="ＭＳ Ｐゴシック" pitchFamily="34" charset="-128"/>
                <a:cs typeface="Times New Roman" pitchFamily="18" charset="0"/>
              </a:rPr>
              <a:t> express regret for their experience</a:t>
            </a: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S – Story </a:t>
            </a:r>
            <a:r>
              <a:rPr lang="en-IE" altLang="en-US" sz="1200" b="1" dirty="0" smtClean="0">
                <a:solidFill>
                  <a:srgbClr val="007CB1"/>
                </a:solidFill>
                <a:latin typeface="Times New Roman" pitchFamily="18" charset="0"/>
                <a:ea typeface="ＭＳ Ｐゴシック" pitchFamily="34" charset="-128"/>
                <a:cs typeface="Times New Roman" pitchFamily="18" charset="0"/>
              </a:rPr>
              <a:t>–allow the staff member time to talk about what has</a:t>
            </a: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 </a:t>
            </a:r>
            <a:r>
              <a:rPr lang="en-IE" altLang="en-US" sz="1200" b="1" dirty="0" smtClean="0">
                <a:solidFill>
                  <a:srgbClr val="007CB1"/>
                </a:solidFill>
                <a:latin typeface="Times New Roman" pitchFamily="18" charset="0"/>
                <a:ea typeface="ＭＳ Ｐゴシック" pitchFamily="34" charset="-128"/>
                <a:cs typeface="Times New Roman" pitchFamily="18" charset="0"/>
              </a:rPr>
              <a:t>                  happened  - listen and summarise back to them </a:t>
            </a:r>
          </a:p>
          <a:p>
            <a:pPr>
              <a:buFont typeface="Arial" pitchFamily="34" charset="0"/>
              <a:buNone/>
            </a:pPr>
            <a:endParaRPr lang="en-IE" altLang="en-US" sz="1200" b="1" dirty="0" smtClean="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sz="1200" b="1" dirty="0" smtClean="0">
                <a:solidFill>
                  <a:srgbClr val="007CB1"/>
                </a:solidFill>
                <a:latin typeface="Times New Roman" pitchFamily="18" charset="0"/>
                <a:ea typeface="ＭＳ Ｐゴシック" pitchFamily="34" charset="-128"/>
                <a:cs typeface="Times New Roman" pitchFamily="18" charset="0"/>
              </a:rPr>
              <a:t>I – Inquire – seek questions to be answered,  do not go into</a:t>
            </a: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 </a:t>
            </a:r>
            <a:r>
              <a:rPr lang="en-IE" altLang="en-US" sz="1200" b="1" dirty="0" smtClean="0">
                <a:solidFill>
                  <a:srgbClr val="007CB1"/>
                </a:solidFill>
                <a:latin typeface="Times New Roman" pitchFamily="18" charset="0"/>
                <a:ea typeface="ＭＳ Ｐゴシック" pitchFamily="34" charset="-128"/>
                <a:cs typeface="Times New Roman" pitchFamily="18" charset="0"/>
              </a:rPr>
              <a:t>                      investigative mode - provide </a:t>
            </a:r>
            <a:r>
              <a:rPr lang="en-IE" altLang="en-US" sz="1200" b="1" dirty="0">
                <a:solidFill>
                  <a:srgbClr val="007CB1"/>
                </a:solidFill>
                <a:latin typeface="Times New Roman" pitchFamily="18" charset="0"/>
                <a:ea typeface="ＭＳ Ｐゴシック" pitchFamily="34" charset="-128"/>
                <a:cs typeface="Times New Roman" pitchFamily="18" charset="0"/>
              </a:rPr>
              <a:t>answers, </a:t>
            </a:r>
            <a:r>
              <a:rPr lang="en-IE" altLang="en-US" sz="1200" b="1" dirty="0" smtClean="0">
                <a:solidFill>
                  <a:srgbClr val="007CB1"/>
                </a:solidFill>
                <a:latin typeface="Times New Roman" pitchFamily="18" charset="0"/>
                <a:ea typeface="ＭＳ Ｐゴシック" pitchFamily="34" charset="-128"/>
                <a:cs typeface="Times New Roman" pitchFamily="18" charset="0"/>
              </a:rPr>
              <a:t>give</a:t>
            </a: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 </a:t>
            </a:r>
            <a:r>
              <a:rPr lang="en-IE" altLang="en-US" sz="1200" b="1" dirty="0" smtClean="0">
                <a:solidFill>
                  <a:srgbClr val="007CB1"/>
                </a:solidFill>
                <a:latin typeface="Times New Roman" pitchFamily="18" charset="0"/>
                <a:ea typeface="ＭＳ Ｐゴシック" pitchFamily="34" charset="-128"/>
                <a:cs typeface="Times New Roman" pitchFamily="18" charset="0"/>
              </a:rPr>
              <a:t>                      information </a:t>
            </a: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S – Solution – </a:t>
            </a:r>
            <a:r>
              <a:rPr lang="en-IE" altLang="en-US" sz="1200" b="1" dirty="0" smtClean="0">
                <a:solidFill>
                  <a:srgbClr val="007CB1"/>
                </a:solidFill>
                <a:latin typeface="Times New Roman" pitchFamily="18" charset="0"/>
                <a:ea typeface="ＭＳ Ｐゴシック" pitchFamily="34" charset="-128"/>
                <a:cs typeface="Times New Roman" pitchFamily="18" charset="0"/>
              </a:rPr>
              <a:t>Talk about next steps – the management of the</a:t>
            </a: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 </a:t>
            </a:r>
            <a:r>
              <a:rPr lang="en-IE" altLang="en-US" sz="1200" b="1" dirty="0" smtClean="0">
                <a:solidFill>
                  <a:srgbClr val="007CB1"/>
                </a:solidFill>
                <a:latin typeface="Times New Roman" pitchFamily="18" charset="0"/>
                <a:ea typeface="ＭＳ Ｐゴシック" pitchFamily="34" charset="-128"/>
                <a:cs typeface="Times New Roman" pitchFamily="18" charset="0"/>
              </a:rPr>
              <a:t>                        patient and event – seek their ideas/suggestions –	              </a:t>
            </a: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 </a:t>
            </a:r>
            <a:r>
              <a:rPr lang="en-IE" altLang="en-US" sz="1200" b="1" dirty="0" smtClean="0">
                <a:solidFill>
                  <a:srgbClr val="007CB1"/>
                </a:solidFill>
                <a:latin typeface="Times New Roman" pitchFamily="18" charset="0"/>
                <a:ea typeface="ＭＳ Ｐゴシック" pitchFamily="34" charset="-128"/>
                <a:cs typeface="Times New Roman" pitchFamily="18" charset="0"/>
              </a:rPr>
              <a:t>                        agree a plan – check if they are ok to remain at work </a:t>
            </a: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sz="1200" b="1" dirty="0">
                <a:solidFill>
                  <a:srgbClr val="007CB1"/>
                </a:solidFill>
                <a:latin typeface="Times New Roman" pitchFamily="18" charset="0"/>
                <a:ea typeface="ＭＳ Ｐゴシック" pitchFamily="34" charset="-128"/>
                <a:cs typeface="Times New Roman" pitchFamily="18" charset="0"/>
              </a:rPr>
              <a:t>T – Travel – </a:t>
            </a:r>
            <a:r>
              <a:rPr lang="en-IE" altLang="en-US" sz="1200" b="1" dirty="0" smtClean="0">
                <a:solidFill>
                  <a:srgbClr val="007CB1"/>
                </a:solidFill>
                <a:latin typeface="Times New Roman" pitchFamily="18" charset="0"/>
                <a:ea typeface="ＭＳ Ｐゴシック" pitchFamily="34" charset="-128"/>
                <a:cs typeface="Times New Roman" pitchFamily="18" charset="0"/>
              </a:rPr>
              <a:t>   maintain communication and support – check in regularly 	             avoid </a:t>
            </a:r>
            <a:r>
              <a:rPr lang="en-IE" altLang="en-US" sz="1200" b="1" dirty="0">
                <a:solidFill>
                  <a:srgbClr val="007CB1"/>
                </a:solidFill>
                <a:latin typeface="Times New Roman" pitchFamily="18" charset="0"/>
                <a:ea typeface="ＭＳ Ｐゴシック" pitchFamily="34" charset="-128"/>
                <a:cs typeface="Times New Roman" pitchFamily="18" charset="0"/>
              </a:rPr>
              <a:t>abandonment – continued care  </a:t>
            </a:r>
            <a:endParaRPr lang="en-IE" altLang="en-US" sz="1200" b="1" dirty="0" smtClean="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sz="1200" b="1" dirty="0" smtClean="0">
                <a:solidFill>
                  <a:srgbClr val="007CB1"/>
                </a:solidFill>
                <a:latin typeface="Times New Roman" pitchFamily="18" charset="0"/>
                <a:ea typeface="ＭＳ Ｐゴシック" pitchFamily="34" charset="-128"/>
                <a:cs typeface="Times New Roman" pitchFamily="18" charset="0"/>
              </a:rPr>
              <a:t>M – Monitor -  monitor their progress </a:t>
            </a:r>
          </a:p>
          <a:p>
            <a:pPr>
              <a:buFont typeface="Arial" pitchFamily="34" charset="0"/>
              <a:buNone/>
            </a:pPr>
            <a:endParaRPr lang="en-IE" altLang="en-US" sz="1200" b="1" dirty="0">
              <a:solidFill>
                <a:srgbClr val="007CB1"/>
              </a:solidFill>
              <a:latin typeface="Times New Roman" pitchFamily="18" charset="0"/>
              <a:ea typeface="ＭＳ Ｐゴシック" pitchFamily="34" charset="-128"/>
              <a:cs typeface="Times New Roman" pitchFamily="18" charset="0"/>
            </a:endParaRPr>
          </a:p>
          <a:p>
            <a:pPr>
              <a:buFont typeface="Arial" pitchFamily="34" charset="0"/>
              <a:buNone/>
            </a:pPr>
            <a:r>
              <a:rPr lang="en-IE" altLang="en-US" sz="1200" b="1" dirty="0" smtClean="0">
                <a:solidFill>
                  <a:srgbClr val="007CB1"/>
                </a:solidFill>
                <a:latin typeface="Times New Roman" pitchFamily="18" charset="0"/>
                <a:ea typeface="ＭＳ Ｐゴシック" pitchFamily="34" charset="-128"/>
                <a:cs typeface="Times New Roman" pitchFamily="18" charset="0"/>
              </a:rPr>
              <a:t>E </a:t>
            </a:r>
            <a:r>
              <a:rPr lang="en-IE" altLang="en-US" sz="1200" b="1" dirty="0">
                <a:solidFill>
                  <a:srgbClr val="007CB1"/>
                </a:solidFill>
                <a:latin typeface="Times New Roman" pitchFamily="18" charset="0"/>
                <a:ea typeface="ＭＳ Ｐゴシック" pitchFamily="34" charset="-128"/>
                <a:cs typeface="Times New Roman" pitchFamily="18" charset="0"/>
              </a:rPr>
              <a:t> </a:t>
            </a:r>
            <a:r>
              <a:rPr lang="en-IE" altLang="en-US" sz="1200" b="1" dirty="0" smtClean="0">
                <a:solidFill>
                  <a:srgbClr val="007CB1"/>
                </a:solidFill>
                <a:latin typeface="Times New Roman" pitchFamily="18" charset="0"/>
                <a:ea typeface="ＭＳ Ｐゴシック" pitchFamily="34" charset="-128"/>
                <a:cs typeface="Times New Roman" pitchFamily="18" charset="0"/>
              </a:rPr>
              <a:t>-   Evaluate – talk to the staff about their experience of the process  </a:t>
            </a:r>
          </a:p>
          <a:p>
            <a:pPr>
              <a:buFont typeface="Arial" pitchFamily="34" charset="0"/>
              <a:buNone/>
            </a:pPr>
            <a:r>
              <a:rPr lang="en-IE" altLang="en-US" sz="1200" b="1" dirty="0" smtClean="0">
                <a:solidFill>
                  <a:srgbClr val="007CB1"/>
                </a:solidFill>
                <a:latin typeface="Times New Roman" pitchFamily="18" charset="0"/>
                <a:ea typeface="ＭＳ Ｐゴシック" pitchFamily="34" charset="-128"/>
                <a:cs typeface="Times New Roman" pitchFamily="18" charset="0"/>
              </a:rPr>
              <a:t>         End -         close the process when staff member feels ready – open door </a:t>
            </a:r>
            <a:endParaRPr lang="en-GB" altLang="en-US" sz="1200" b="1" dirty="0">
              <a:solidFill>
                <a:srgbClr val="007CB1"/>
              </a:solidFill>
              <a:latin typeface="Times New Roman" pitchFamily="18" charset="0"/>
              <a:ea typeface="ＭＳ Ｐゴシック" pitchFamily="34" charset="-128"/>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8"/>
            <a:ext cx="25781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77" y="1732526"/>
            <a:ext cx="2516147" cy="18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78" y="3848100"/>
            <a:ext cx="3001922" cy="84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6744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9450" y="790575"/>
            <a:ext cx="5686425" cy="3831818"/>
          </a:xfrm>
          <a:prstGeom prst="rect">
            <a:avLst/>
          </a:prstGeom>
          <a:solidFill>
            <a:schemeClr val="bg1">
              <a:lumMod val="95000"/>
            </a:schemeClr>
          </a:solidFill>
        </p:spPr>
        <p:txBody>
          <a:bodyPr wrap="square" rtlCol="0">
            <a:spAutoFit/>
          </a:bodyPr>
          <a:lstStyle/>
          <a:p>
            <a:pPr marL="285750" indent="-285750">
              <a:lnSpc>
                <a:spcPct val="150000"/>
              </a:lnSpc>
              <a:buFont typeface="Arial" panose="020B0604020202020204" pitchFamily="34" charset="0"/>
              <a:buChar char="•"/>
              <a:defRPr/>
            </a:pPr>
            <a:r>
              <a:rPr lang="en-IE" altLang="en-US" dirty="0">
                <a:latin typeface="Times New Roman" panose="02020603050405020304" pitchFamily="18" charset="0"/>
                <a:cs typeface="Times New Roman" panose="02020603050405020304" pitchFamily="18" charset="0"/>
                <a:hlinkClick r:id="rId2"/>
              </a:rPr>
              <a:t>www.opendisclosure.ie</a:t>
            </a:r>
            <a:r>
              <a:rPr lang="en-IE" altLang="en-US" dirty="0">
                <a:latin typeface="Times New Roman" panose="02020603050405020304" pitchFamily="18" charset="0"/>
                <a:cs typeface="Times New Roman" panose="02020603050405020304" pitchFamily="18" charset="0"/>
              </a:rPr>
              <a:t>  </a:t>
            </a:r>
          </a:p>
          <a:p>
            <a:pPr marL="285750" indent="-285750">
              <a:lnSpc>
                <a:spcPct val="150000"/>
              </a:lnSpc>
              <a:buFont typeface="Arial" panose="020B0604020202020204" pitchFamily="34" charset="0"/>
              <a:buChar char="•"/>
              <a:defRPr/>
            </a:pPr>
            <a:r>
              <a:rPr lang="en-IE" altLang="en-US" dirty="0">
                <a:solidFill>
                  <a:schemeClr val="accent1"/>
                </a:solidFill>
                <a:latin typeface="Times New Roman" panose="02020603050405020304" pitchFamily="18" charset="0"/>
                <a:cs typeface="Times New Roman" panose="02020603050405020304" pitchFamily="18" charset="0"/>
              </a:rPr>
              <a:t>National </a:t>
            </a:r>
            <a:r>
              <a:rPr lang="en-IE" altLang="en-US" dirty="0" smtClean="0">
                <a:solidFill>
                  <a:schemeClr val="accent1"/>
                </a:solidFill>
                <a:latin typeface="Times New Roman" panose="02020603050405020304" pitchFamily="18" charset="0"/>
                <a:cs typeface="Times New Roman" panose="02020603050405020304" pitchFamily="18" charset="0"/>
              </a:rPr>
              <a:t>documents</a:t>
            </a:r>
            <a:endParaRPr lang="en-IE" altLang="en-US" dirty="0">
              <a:solidFill>
                <a:schemeClr val="accent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defRPr/>
            </a:pPr>
            <a:r>
              <a:rPr lang="en-IE" altLang="en-US" dirty="0">
                <a:solidFill>
                  <a:schemeClr val="accent1"/>
                </a:solidFill>
                <a:latin typeface="Times New Roman" panose="02020603050405020304" pitchFamily="18" charset="0"/>
                <a:cs typeface="Times New Roman" panose="02020603050405020304" pitchFamily="18" charset="0"/>
              </a:rPr>
              <a:t>Resources for clinicians, organisations and trainers</a:t>
            </a:r>
          </a:p>
          <a:p>
            <a:pPr marL="285750" indent="-285750">
              <a:lnSpc>
                <a:spcPct val="150000"/>
              </a:lnSpc>
              <a:buFont typeface="Arial" panose="020B0604020202020204" pitchFamily="34" charset="0"/>
              <a:buChar char="•"/>
              <a:defRPr/>
            </a:pPr>
            <a:r>
              <a:rPr lang="en-IE" altLang="en-US" dirty="0">
                <a:solidFill>
                  <a:schemeClr val="accent1"/>
                </a:solidFill>
                <a:latin typeface="Times New Roman" panose="02020603050405020304" pitchFamily="18" charset="0"/>
                <a:cs typeface="Times New Roman" panose="02020603050405020304" pitchFamily="18" charset="0"/>
              </a:rPr>
              <a:t>Open disclosure site leads/group leads/CHO leads/NAS Leads </a:t>
            </a:r>
          </a:p>
          <a:p>
            <a:pPr marL="285750" indent="-285750">
              <a:lnSpc>
                <a:spcPct val="150000"/>
              </a:lnSpc>
              <a:buFont typeface="Arial" panose="020B0604020202020204" pitchFamily="34" charset="0"/>
              <a:buChar char="•"/>
              <a:defRPr/>
            </a:pPr>
            <a:r>
              <a:rPr lang="en-IE" altLang="en-US" dirty="0">
                <a:solidFill>
                  <a:schemeClr val="accent1"/>
                </a:solidFill>
                <a:latin typeface="Times New Roman" panose="02020603050405020304" pitchFamily="18" charset="0"/>
                <a:cs typeface="Times New Roman" panose="02020603050405020304" pitchFamily="18" charset="0"/>
              </a:rPr>
              <a:t>Yammer.com support forum</a:t>
            </a:r>
          </a:p>
          <a:p>
            <a:pPr marL="285750" indent="-285750">
              <a:lnSpc>
                <a:spcPct val="150000"/>
              </a:lnSpc>
              <a:buFont typeface="Arial" panose="020B0604020202020204" pitchFamily="34" charset="0"/>
              <a:buChar char="•"/>
              <a:defRPr/>
            </a:pPr>
            <a:r>
              <a:rPr lang="en-IE" altLang="en-US" dirty="0">
                <a:solidFill>
                  <a:schemeClr val="accent1"/>
                </a:solidFill>
                <a:latin typeface="Times New Roman" panose="02020603050405020304" pitchFamily="18" charset="0"/>
                <a:cs typeface="Times New Roman" panose="02020603050405020304" pitchFamily="18" charset="0"/>
              </a:rPr>
              <a:t>National Open Disclosure Office </a:t>
            </a:r>
          </a:p>
          <a:p>
            <a:pPr>
              <a:lnSpc>
                <a:spcPct val="150000"/>
              </a:lnSpc>
              <a:defRPr/>
            </a:pPr>
            <a:r>
              <a:rPr lang="en-IE" altLang="en-US" dirty="0">
                <a:solidFill>
                  <a:schemeClr val="accent1"/>
                </a:solidFill>
                <a:latin typeface="Times New Roman" panose="02020603050405020304" pitchFamily="18" charset="0"/>
                <a:cs typeface="Times New Roman" panose="02020603050405020304" pitchFamily="18" charset="0"/>
              </a:rPr>
              <a:t>    Email: </a:t>
            </a:r>
            <a:r>
              <a:rPr lang="en-IE" altLang="en-US" dirty="0" smtClean="0">
                <a:solidFill>
                  <a:schemeClr val="accent1"/>
                </a:solidFill>
                <a:latin typeface="Times New Roman" panose="02020603050405020304" pitchFamily="18" charset="0"/>
                <a:cs typeface="Times New Roman" panose="02020603050405020304" pitchFamily="18" charset="0"/>
                <a:hlinkClick r:id="rId3"/>
              </a:rPr>
              <a:t>opendisclosure.office@hse.ie</a:t>
            </a:r>
            <a:endParaRPr lang="en-IE" altLang="en-US" dirty="0" smtClean="0">
              <a:solidFill>
                <a:schemeClr val="accent1"/>
              </a:solidFill>
              <a:latin typeface="Times New Roman" panose="02020603050405020304" pitchFamily="18" charset="0"/>
              <a:cs typeface="Times New Roman" panose="02020603050405020304" pitchFamily="18" charset="0"/>
            </a:endParaRPr>
          </a:p>
          <a:p>
            <a:pPr>
              <a:lnSpc>
                <a:spcPct val="150000"/>
              </a:lnSpc>
              <a:defRPr/>
            </a:pPr>
            <a:endParaRPr lang="en-IE" altLang="en-US" dirty="0">
              <a:solidFill>
                <a:schemeClr val="accent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1950" y="790575"/>
            <a:ext cx="2114549" cy="707886"/>
          </a:xfrm>
          <a:prstGeom prst="rect">
            <a:avLst/>
          </a:prstGeom>
          <a:solidFill>
            <a:schemeClr val="bg1">
              <a:lumMod val="95000"/>
            </a:schemeClr>
          </a:solidFill>
        </p:spPr>
        <p:txBody>
          <a:bodyPr wrap="square" rtlCol="0">
            <a:spAutoFit/>
          </a:bodyPr>
          <a:lstStyle/>
          <a:p>
            <a:r>
              <a:rPr lang="en-IE" altLang="en-US" sz="2000" b="1" dirty="0" smtClean="0">
                <a:latin typeface="Times New Roman" panose="02020603050405020304" pitchFamily="18" charset="0"/>
                <a:ea typeface="ＭＳ Ｐゴシック" pitchFamily="34" charset="-128"/>
                <a:cs typeface="Times New Roman" panose="02020603050405020304" pitchFamily="18" charset="0"/>
              </a:rPr>
              <a:t>Further </a:t>
            </a:r>
            <a:r>
              <a:rPr lang="en-IE" altLang="en-US" sz="2000" b="1" dirty="0">
                <a:latin typeface="Times New Roman" panose="02020603050405020304" pitchFamily="18" charset="0"/>
                <a:ea typeface="ＭＳ Ｐゴシック" pitchFamily="34" charset="-128"/>
                <a:cs typeface="Times New Roman" panose="02020603050405020304" pitchFamily="18" charset="0"/>
              </a:rPr>
              <a:t>information</a:t>
            </a:r>
            <a:endParaRPr lang="en-IE" sz="20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72" y="2665148"/>
            <a:ext cx="2796653" cy="80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838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371475"/>
            <a:ext cx="5267325" cy="4031873"/>
          </a:xfrm>
          <a:prstGeom prst="rect">
            <a:avLst/>
          </a:prstGeom>
          <a:solidFill>
            <a:schemeClr val="bg1">
              <a:lumMod val="95000"/>
            </a:schemeClr>
          </a:solidFill>
        </p:spPr>
        <p:txBody>
          <a:bodyPr wrap="square" rtlCol="0">
            <a:spAutoFit/>
          </a:bodyPr>
          <a:lstStyle/>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Patient safety incidents happen to </a:t>
            </a: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the best people in the best places – </a:t>
            </a: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none of us are immune.</a:t>
            </a:r>
          </a:p>
          <a:p>
            <a:pPr>
              <a:defRPr/>
            </a:pPr>
            <a:endPar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We must be honest with our</a:t>
            </a: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patients, our colleagues and</a:t>
            </a: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with ourselves.</a:t>
            </a:r>
          </a:p>
          <a:p>
            <a:pPr>
              <a:defRPr/>
            </a:pPr>
            <a:endPar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Learning is difficult</a:t>
            </a: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where transparency is absent.</a:t>
            </a:r>
          </a:p>
          <a:p>
            <a:pPr>
              <a:defRPr/>
            </a:pPr>
            <a:endPar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IE" altLang="en-US" sz="1600"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Transparency must </a:t>
            </a: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involve</a:t>
            </a: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an empathic approach to the patients and </a:t>
            </a: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families, staff and services involved </a:t>
            </a:r>
          </a:p>
          <a:p>
            <a:pPr>
              <a:defRPr/>
            </a:pPr>
            <a:r>
              <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rPr>
              <a:t>in/affected by patient safety incidents</a:t>
            </a:r>
            <a:r>
              <a:rPr lang="en-IE" altLang="en-US" sz="1600" dirty="0" smtClean="0">
                <a:solidFill>
                  <a:srgbClr val="007CB1"/>
                </a:solidFill>
                <a:latin typeface="Times New Roman" panose="02020603050405020304" pitchFamily="18" charset="0"/>
                <a:ea typeface="ＭＳ Ｐゴシック" pitchFamily="34" charset="-128"/>
                <a:cs typeface="Times New Roman" panose="02020603050405020304" pitchFamily="18" charset="0"/>
              </a:rPr>
              <a:t>.</a:t>
            </a:r>
          </a:p>
          <a:p>
            <a:pPr>
              <a:defRPr/>
            </a:pPr>
            <a:endParaRPr lang="en-IE" altLang="en-US" sz="1600" dirty="0">
              <a:solidFill>
                <a:srgbClr val="007CB1"/>
              </a:solidFill>
              <a:latin typeface="Times New Roman" panose="02020603050405020304" pitchFamily="18" charset="0"/>
              <a:ea typeface="ＭＳ Ｐゴシック" pitchFamily="34" charset="-128"/>
              <a:cs typeface="Times New Roman" panose="02020603050405020304" pitchFamily="18" charset="0"/>
            </a:endParaRPr>
          </a:p>
        </p:txBody>
      </p:sp>
      <p:sp>
        <p:nvSpPr>
          <p:cNvPr id="3" name="TextBox 2"/>
          <p:cNvSpPr txBox="1"/>
          <p:nvPr/>
        </p:nvSpPr>
        <p:spPr>
          <a:xfrm>
            <a:off x="198698" y="676275"/>
            <a:ext cx="3011227" cy="1569660"/>
          </a:xfrm>
          <a:prstGeom prst="rect">
            <a:avLst/>
          </a:prstGeom>
          <a:solidFill>
            <a:schemeClr val="bg1">
              <a:lumMod val="95000"/>
            </a:schemeClr>
          </a:solidFill>
        </p:spPr>
        <p:txBody>
          <a:bodyPr wrap="square" rtlCol="0">
            <a:spAutoFit/>
          </a:bodyPr>
          <a:lstStyle/>
          <a:p>
            <a:r>
              <a:rPr lang="en-IE" altLang="en-US" sz="2400" b="1" dirty="0">
                <a:latin typeface="Times New Roman" panose="02020603050405020304" pitchFamily="18" charset="0"/>
                <a:ea typeface="ＭＳ Ｐゴシック" pitchFamily="34" charset="-128"/>
                <a:cs typeface="Times New Roman" panose="02020603050405020304" pitchFamily="18" charset="0"/>
              </a:rPr>
              <a:t>Fact: Things go wrong </a:t>
            </a:r>
          </a:p>
          <a:p>
            <a:r>
              <a:rPr lang="en-IE" altLang="en-US" sz="2400" b="1" dirty="0">
                <a:latin typeface="Times New Roman" panose="02020603050405020304" pitchFamily="18" charset="0"/>
                <a:ea typeface="ＭＳ Ｐゴシック" pitchFamily="34" charset="-128"/>
                <a:cs typeface="Times New Roman" panose="02020603050405020304" pitchFamily="18" charset="0"/>
              </a:rPr>
              <a:t>despite our best efforts</a:t>
            </a:r>
            <a:endParaRPr lang="en-IE" sz="2400" dirty="0">
              <a:latin typeface="Times New Roman" panose="02020603050405020304" pitchFamily="18" charset="0"/>
              <a:cs typeface="Times New Roman" panose="02020603050405020304" pitchFamily="18" charset="0"/>
            </a:endParaRPr>
          </a:p>
        </p:txBody>
      </p:sp>
      <p:pic>
        <p:nvPicPr>
          <p:cNvPr id="4" name="Picture 4" descr="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99" y="1532292"/>
            <a:ext cx="3211252" cy="300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9477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8375" y="1583472"/>
            <a:ext cx="5248275" cy="1200329"/>
          </a:xfrm>
          <a:prstGeom prst="rect">
            <a:avLst/>
          </a:prstGeom>
          <a:solidFill>
            <a:schemeClr val="bg1">
              <a:lumMod val="95000"/>
            </a:schemeClr>
          </a:solidFill>
        </p:spPr>
        <p:txBody>
          <a:bodyPr wrap="square" rtlCol="0">
            <a:spAutoFit/>
          </a:bodyPr>
          <a:lstStyle/>
          <a:p>
            <a:pPr algn="ctr">
              <a:buFont typeface="Arial" pitchFamily="34" charset="0"/>
              <a:buNone/>
              <a:defRPr/>
            </a:pPr>
            <a:r>
              <a:rPr lang="en-IE" altLang="en-US" b="1" dirty="0">
                <a:latin typeface="Arial" pitchFamily="34" charset="0"/>
                <a:ea typeface="ＭＳ Ｐゴシック" pitchFamily="34" charset="-128"/>
                <a:cs typeface="Arial" pitchFamily="34" charset="0"/>
              </a:rPr>
              <a:t>Email </a:t>
            </a:r>
            <a:r>
              <a:rPr lang="en-IE" altLang="en-US" b="1" dirty="0" err="1">
                <a:latin typeface="Arial" pitchFamily="34" charset="0"/>
                <a:ea typeface="ＭＳ Ｐゴシック" pitchFamily="34" charset="-128"/>
                <a:cs typeface="Arial" pitchFamily="34" charset="0"/>
                <a:hlinkClick r:id="rId2"/>
              </a:rPr>
              <a:t>Opendisclosure.office@hse</a:t>
            </a:r>
            <a:endParaRPr lang="en-IE" altLang="en-US" b="1" dirty="0">
              <a:latin typeface="Arial" pitchFamily="34" charset="0"/>
              <a:ea typeface="ＭＳ Ｐゴシック" pitchFamily="34" charset="-128"/>
              <a:cs typeface="Arial" pitchFamily="34" charset="0"/>
            </a:endParaRPr>
          </a:p>
          <a:p>
            <a:pPr algn="ctr">
              <a:buFont typeface="Arial" pitchFamily="34" charset="0"/>
              <a:buNone/>
              <a:defRPr/>
            </a:pPr>
            <a:endParaRPr lang="en-IE" altLang="en-US" b="1" dirty="0">
              <a:latin typeface="Arial" pitchFamily="34" charset="0"/>
              <a:ea typeface="ＭＳ Ｐゴシック" pitchFamily="34" charset="-128"/>
              <a:cs typeface="Arial" pitchFamily="34" charset="0"/>
              <a:hlinkClick r:id="rId3"/>
            </a:endParaRPr>
          </a:p>
          <a:p>
            <a:pPr algn="ctr">
              <a:buFont typeface="Arial" pitchFamily="34" charset="0"/>
              <a:buNone/>
              <a:defRPr/>
            </a:pPr>
            <a:r>
              <a:rPr lang="en-IE" altLang="en-US" b="1" dirty="0">
                <a:latin typeface="Arial" pitchFamily="34" charset="0"/>
                <a:ea typeface="ＭＳ Ｐゴシック" pitchFamily="34" charset="-128"/>
                <a:cs typeface="Arial" pitchFamily="34" charset="0"/>
                <a:hlinkClick r:id="rId3"/>
              </a:rPr>
              <a:t>www.hse.ie/opendisclosure</a:t>
            </a:r>
            <a:endParaRPr lang="en-IE" altLang="en-US" b="1" dirty="0">
              <a:latin typeface="Arial" pitchFamily="34" charset="0"/>
              <a:ea typeface="ＭＳ Ｐゴシック" pitchFamily="34" charset="-128"/>
              <a:cs typeface="Arial" pitchFamily="34" charset="0"/>
            </a:endParaRPr>
          </a:p>
          <a:p>
            <a:pPr algn="ctr">
              <a:buFont typeface="Arial" pitchFamily="34" charset="0"/>
              <a:buNone/>
              <a:defRPr/>
            </a:pPr>
            <a:endParaRPr lang="en-IE" altLang="en-US" b="1" dirty="0">
              <a:latin typeface="Arial" pitchFamily="34" charset="0"/>
              <a:ea typeface="ＭＳ Ｐゴシック" pitchFamily="34" charset="-128"/>
              <a:cs typeface="Arial" pitchFamily="34" charset="0"/>
            </a:endParaRPr>
          </a:p>
        </p:txBody>
      </p:sp>
      <p:sp>
        <p:nvSpPr>
          <p:cNvPr id="3" name="TextBox 2"/>
          <p:cNvSpPr txBox="1"/>
          <p:nvPr/>
        </p:nvSpPr>
        <p:spPr>
          <a:xfrm>
            <a:off x="314325" y="752475"/>
            <a:ext cx="1628775" cy="830997"/>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Contact Details:</a:t>
            </a:r>
            <a:endParaRPr lang="en-IE" sz="2400" dirty="0"/>
          </a:p>
        </p:txBody>
      </p:sp>
    </p:spTree>
    <p:extLst>
      <p:ext uri="{BB962C8B-B14F-4D97-AF65-F5344CB8AC3E}">
        <p14:creationId xmlns:p14="http://schemas.microsoft.com/office/powerpoint/2010/main" val="42390581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75" y="733425"/>
            <a:ext cx="8324850" cy="3724275"/>
          </a:xfrm>
          <a:prstGeom prst="rect">
            <a:avLst/>
          </a:prstGeom>
          <a:solidFill>
            <a:schemeClr val="bg1">
              <a:lumMod val="95000"/>
            </a:schemeClr>
          </a:solidFill>
        </p:spPr>
        <p:txBody>
          <a:bodyPr wrap="square" rtlCol="0">
            <a:spAutoFit/>
          </a:bodyPr>
          <a:lstStyle/>
          <a:p>
            <a:endParaRPr lang="en-IE" dirty="0"/>
          </a:p>
        </p:txBody>
      </p:sp>
      <p:grpSp>
        <p:nvGrpSpPr>
          <p:cNvPr id="3" name="Group 4"/>
          <p:cNvGrpSpPr>
            <a:grpSpLocks/>
          </p:cNvGrpSpPr>
          <p:nvPr/>
        </p:nvGrpSpPr>
        <p:grpSpPr bwMode="auto">
          <a:xfrm>
            <a:off x="3413127" y="951310"/>
            <a:ext cx="4246562" cy="3654028"/>
            <a:chOff x="1580" y="988"/>
            <a:chExt cx="3034" cy="3069"/>
          </a:xfrm>
        </p:grpSpPr>
        <p:sp>
          <p:nvSpPr>
            <p:cNvPr id="4" name="Freeform 5"/>
            <p:cNvSpPr>
              <a:spLocks/>
            </p:cNvSpPr>
            <p:nvPr/>
          </p:nvSpPr>
          <p:spPr bwMode="auto">
            <a:xfrm>
              <a:off x="2527" y="1488"/>
              <a:ext cx="177" cy="86"/>
            </a:xfrm>
            <a:custGeom>
              <a:avLst/>
              <a:gdLst>
                <a:gd name="T0" fmla="*/ 0 w 529"/>
                <a:gd name="T1" fmla="*/ 0 h 259"/>
                <a:gd name="T2" fmla="*/ 0 w 529"/>
                <a:gd name="T3" fmla="*/ 0 h 259"/>
                <a:gd name="T4" fmla="*/ 0 w 529"/>
                <a:gd name="T5" fmla="*/ 0 h 259"/>
                <a:gd name="T6" fmla="*/ 0 w 529"/>
                <a:gd name="T7" fmla="*/ 0 h 259"/>
                <a:gd name="T8" fmla="*/ 0 w 529"/>
                <a:gd name="T9" fmla="*/ 0 h 259"/>
                <a:gd name="T10" fmla="*/ 0 w 529"/>
                <a:gd name="T11" fmla="*/ 0 h 259"/>
                <a:gd name="T12" fmla="*/ 0 w 529"/>
                <a:gd name="T13" fmla="*/ 0 h 259"/>
                <a:gd name="T14" fmla="*/ 0 w 529"/>
                <a:gd name="T15" fmla="*/ 0 h 259"/>
                <a:gd name="T16" fmla="*/ 0 w 529"/>
                <a:gd name="T17" fmla="*/ 0 h 259"/>
                <a:gd name="T18" fmla="*/ 0 w 529"/>
                <a:gd name="T19" fmla="*/ 0 h 259"/>
                <a:gd name="T20" fmla="*/ 0 w 529"/>
                <a:gd name="T21" fmla="*/ 0 h 259"/>
                <a:gd name="T22" fmla="*/ 0 w 529"/>
                <a:gd name="T23" fmla="*/ 0 h 259"/>
                <a:gd name="T24" fmla="*/ 0 w 529"/>
                <a:gd name="T25" fmla="*/ 0 h 259"/>
                <a:gd name="T26" fmla="*/ 0 w 529"/>
                <a:gd name="T27" fmla="*/ 0 h 259"/>
                <a:gd name="T28" fmla="*/ 0 w 529"/>
                <a:gd name="T29" fmla="*/ 0 h 259"/>
                <a:gd name="T30" fmla="*/ 0 w 529"/>
                <a:gd name="T31" fmla="*/ 0 h 259"/>
                <a:gd name="T32" fmla="*/ 0 w 529"/>
                <a:gd name="T33" fmla="*/ 0 h 259"/>
                <a:gd name="T34" fmla="*/ 0 w 529"/>
                <a:gd name="T35" fmla="*/ 0 h 259"/>
                <a:gd name="T36" fmla="*/ 0 w 529"/>
                <a:gd name="T37" fmla="*/ 0 h 259"/>
                <a:gd name="T38" fmla="*/ 0 w 529"/>
                <a:gd name="T39" fmla="*/ 0 h 259"/>
                <a:gd name="T40" fmla="*/ 0 w 529"/>
                <a:gd name="T41" fmla="*/ 0 h 259"/>
                <a:gd name="T42" fmla="*/ 0 w 529"/>
                <a:gd name="T43" fmla="*/ 0 h 259"/>
                <a:gd name="T44" fmla="*/ 0 w 529"/>
                <a:gd name="T45" fmla="*/ 0 h 259"/>
                <a:gd name="T46" fmla="*/ 0 w 529"/>
                <a:gd name="T47" fmla="*/ 0 h 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9"/>
                <a:gd name="T73" fmla="*/ 0 h 259"/>
                <a:gd name="T74" fmla="*/ 529 w 529"/>
                <a:gd name="T75" fmla="*/ 259 h 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9" h="259">
                  <a:moveTo>
                    <a:pt x="529" y="0"/>
                  </a:moveTo>
                  <a:lnTo>
                    <a:pt x="432" y="79"/>
                  </a:lnTo>
                  <a:lnTo>
                    <a:pt x="342" y="145"/>
                  </a:lnTo>
                  <a:lnTo>
                    <a:pt x="260" y="198"/>
                  </a:lnTo>
                  <a:lnTo>
                    <a:pt x="187" y="235"/>
                  </a:lnTo>
                  <a:lnTo>
                    <a:pt x="123" y="255"/>
                  </a:lnTo>
                  <a:lnTo>
                    <a:pt x="95" y="259"/>
                  </a:lnTo>
                  <a:lnTo>
                    <a:pt x="72" y="257"/>
                  </a:lnTo>
                  <a:lnTo>
                    <a:pt x="50" y="251"/>
                  </a:lnTo>
                  <a:lnTo>
                    <a:pt x="32" y="239"/>
                  </a:lnTo>
                  <a:lnTo>
                    <a:pt x="18" y="222"/>
                  </a:lnTo>
                  <a:lnTo>
                    <a:pt x="6" y="200"/>
                  </a:lnTo>
                  <a:lnTo>
                    <a:pt x="0" y="176"/>
                  </a:lnTo>
                  <a:lnTo>
                    <a:pt x="0" y="155"/>
                  </a:lnTo>
                  <a:lnTo>
                    <a:pt x="6" y="134"/>
                  </a:lnTo>
                  <a:lnTo>
                    <a:pt x="18" y="115"/>
                  </a:lnTo>
                  <a:lnTo>
                    <a:pt x="34" y="97"/>
                  </a:lnTo>
                  <a:lnTo>
                    <a:pt x="57" y="82"/>
                  </a:lnTo>
                  <a:lnTo>
                    <a:pt x="85" y="67"/>
                  </a:lnTo>
                  <a:lnTo>
                    <a:pt x="117" y="55"/>
                  </a:lnTo>
                  <a:lnTo>
                    <a:pt x="196" y="34"/>
                  </a:lnTo>
                  <a:lnTo>
                    <a:pt x="293" y="17"/>
                  </a:lnTo>
                  <a:lnTo>
                    <a:pt x="404" y="6"/>
                  </a:lnTo>
                  <a:lnTo>
                    <a:pt x="529"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 name="Freeform 6"/>
            <p:cNvSpPr>
              <a:spLocks/>
            </p:cNvSpPr>
            <p:nvPr/>
          </p:nvSpPr>
          <p:spPr bwMode="auto">
            <a:xfrm>
              <a:off x="2731" y="1274"/>
              <a:ext cx="152" cy="42"/>
            </a:xfrm>
            <a:custGeom>
              <a:avLst/>
              <a:gdLst>
                <a:gd name="T0" fmla="*/ 0 w 455"/>
                <a:gd name="T1" fmla="*/ 0 h 125"/>
                <a:gd name="T2" fmla="*/ 0 w 455"/>
                <a:gd name="T3" fmla="*/ 0 h 125"/>
                <a:gd name="T4" fmla="*/ 0 w 455"/>
                <a:gd name="T5" fmla="*/ 0 h 125"/>
                <a:gd name="T6" fmla="*/ 0 w 455"/>
                <a:gd name="T7" fmla="*/ 0 h 125"/>
                <a:gd name="T8" fmla="*/ 0 w 455"/>
                <a:gd name="T9" fmla="*/ 0 h 125"/>
                <a:gd name="T10" fmla="*/ 0 w 455"/>
                <a:gd name="T11" fmla="*/ 0 h 125"/>
                <a:gd name="T12" fmla="*/ 0 w 455"/>
                <a:gd name="T13" fmla="*/ 0 h 125"/>
                <a:gd name="T14" fmla="*/ 0 w 455"/>
                <a:gd name="T15" fmla="*/ 0 h 125"/>
                <a:gd name="T16" fmla="*/ 0 w 455"/>
                <a:gd name="T17" fmla="*/ 0 h 125"/>
                <a:gd name="T18" fmla="*/ 0 w 455"/>
                <a:gd name="T19" fmla="*/ 0 h 125"/>
                <a:gd name="T20" fmla="*/ 0 w 455"/>
                <a:gd name="T21" fmla="*/ 0 h 125"/>
                <a:gd name="T22" fmla="*/ 0 w 455"/>
                <a:gd name="T23" fmla="*/ 0 h 125"/>
                <a:gd name="T24" fmla="*/ 0 w 455"/>
                <a:gd name="T25" fmla="*/ 0 h 125"/>
                <a:gd name="T26" fmla="*/ 0 w 455"/>
                <a:gd name="T27" fmla="*/ 0 h 125"/>
                <a:gd name="T28" fmla="*/ 0 w 455"/>
                <a:gd name="T29" fmla="*/ 0 h 125"/>
                <a:gd name="T30" fmla="*/ 0 w 455"/>
                <a:gd name="T31" fmla="*/ 0 h 125"/>
                <a:gd name="T32" fmla="*/ 0 w 455"/>
                <a:gd name="T33" fmla="*/ 0 h 125"/>
                <a:gd name="T34" fmla="*/ 0 w 455"/>
                <a:gd name="T35" fmla="*/ 0 h 125"/>
                <a:gd name="T36" fmla="*/ 0 w 455"/>
                <a:gd name="T37" fmla="*/ 0 h 125"/>
                <a:gd name="T38" fmla="*/ 0 w 455"/>
                <a:gd name="T39" fmla="*/ 0 h 125"/>
                <a:gd name="T40" fmla="*/ 0 w 455"/>
                <a:gd name="T41" fmla="*/ 0 h 125"/>
                <a:gd name="T42" fmla="*/ 0 w 455"/>
                <a:gd name="T43" fmla="*/ 0 h 1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5"/>
                <a:gd name="T67" fmla="*/ 0 h 125"/>
                <a:gd name="T68" fmla="*/ 455 w 455"/>
                <a:gd name="T69" fmla="*/ 125 h 1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5" h="125">
                  <a:moveTo>
                    <a:pt x="455" y="18"/>
                  </a:moveTo>
                  <a:lnTo>
                    <a:pt x="382" y="54"/>
                  </a:lnTo>
                  <a:lnTo>
                    <a:pt x="305" y="83"/>
                  </a:lnTo>
                  <a:lnTo>
                    <a:pt x="231" y="105"/>
                  </a:lnTo>
                  <a:lnTo>
                    <a:pt x="160" y="119"/>
                  </a:lnTo>
                  <a:lnTo>
                    <a:pt x="99" y="125"/>
                  </a:lnTo>
                  <a:lnTo>
                    <a:pt x="71" y="124"/>
                  </a:lnTo>
                  <a:lnTo>
                    <a:pt x="49" y="121"/>
                  </a:lnTo>
                  <a:lnTo>
                    <a:pt x="29" y="117"/>
                  </a:lnTo>
                  <a:lnTo>
                    <a:pt x="14" y="108"/>
                  </a:lnTo>
                  <a:lnTo>
                    <a:pt x="4" y="99"/>
                  </a:lnTo>
                  <a:lnTo>
                    <a:pt x="0" y="85"/>
                  </a:lnTo>
                  <a:lnTo>
                    <a:pt x="1" y="72"/>
                  </a:lnTo>
                  <a:lnTo>
                    <a:pt x="8" y="59"/>
                  </a:lnTo>
                  <a:lnTo>
                    <a:pt x="20" y="47"/>
                  </a:lnTo>
                  <a:lnTo>
                    <a:pt x="37" y="38"/>
                  </a:lnTo>
                  <a:lnTo>
                    <a:pt x="83" y="20"/>
                  </a:lnTo>
                  <a:lnTo>
                    <a:pt x="144" y="8"/>
                  </a:lnTo>
                  <a:lnTo>
                    <a:pt x="215" y="0"/>
                  </a:lnTo>
                  <a:lnTo>
                    <a:pt x="293" y="0"/>
                  </a:lnTo>
                  <a:lnTo>
                    <a:pt x="374" y="5"/>
                  </a:lnTo>
                  <a:lnTo>
                    <a:pt x="455" y="1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6" name="Freeform 7"/>
            <p:cNvSpPr>
              <a:spLocks/>
            </p:cNvSpPr>
            <p:nvPr/>
          </p:nvSpPr>
          <p:spPr bwMode="auto">
            <a:xfrm>
              <a:off x="4311" y="1314"/>
              <a:ext cx="151" cy="88"/>
            </a:xfrm>
            <a:custGeom>
              <a:avLst/>
              <a:gdLst>
                <a:gd name="T0" fmla="*/ 0 w 453"/>
                <a:gd name="T1" fmla="*/ 0 h 264"/>
                <a:gd name="T2" fmla="*/ 0 w 453"/>
                <a:gd name="T3" fmla="*/ 0 h 264"/>
                <a:gd name="T4" fmla="*/ 0 w 453"/>
                <a:gd name="T5" fmla="*/ 0 h 264"/>
                <a:gd name="T6" fmla="*/ 0 w 453"/>
                <a:gd name="T7" fmla="*/ 0 h 264"/>
                <a:gd name="T8" fmla="*/ 0 w 453"/>
                <a:gd name="T9" fmla="*/ 0 h 264"/>
                <a:gd name="T10" fmla="*/ 0 w 453"/>
                <a:gd name="T11" fmla="*/ 0 h 264"/>
                <a:gd name="T12" fmla="*/ 0 w 453"/>
                <a:gd name="T13" fmla="*/ 0 h 264"/>
                <a:gd name="T14" fmla="*/ 0 w 453"/>
                <a:gd name="T15" fmla="*/ 0 h 264"/>
                <a:gd name="T16" fmla="*/ 0 w 453"/>
                <a:gd name="T17" fmla="*/ 0 h 264"/>
                <a:gd name="T18" fmla="*/ 0 w 453"/>
                <a:gd name="T19" fmla="*/ 0 h 264"/>
                <a:gd name="T20" fmla="*/ 0 w 453"/>
                <a:gd name="T21" fmla="*/ 0 h 264"/>
                <a:gd name="T22" fmla="*/ 0 w 453"/>
                <a:gd name="T23" fmla="*/ 0 h 264"/>
                <a:gd name="T24" fmla="*/ 0 w 453"/>
                <a:gd name="T25" fmla="*/ 0 h 264"/>
                <a:gd name="T26" fmla="*/ 0 w 453"/>
                <a:gd name="T27" fmla="*/ 0 h 264"/>
                <a:gd name="T28" fmla="*/ 0 w 453"/>
                <a:gd name="T29" fmla="*/ 0 h 264"/>
                <a:gd name="T30" fmla="*/ 0 w 453"/>
                <a:gd name="T31" fmla="*/ 0 h 264"/>
                <a:gd name="T32" fmla="*/ 0 w 453"/>
                <a:gd name="T33" fmla="*/ 0 h 264"/>
                <a:gd name="T34" fmla="*/ 0 w 453"/>
                <a:gd name="T35" fmla="*/ 0 h 264"/>
                <a:gd name="T36" fmla="*/ 0 w 453"/>
                <a:gd name="T37" fmla="*/ 0 h 264"/>
                <a:gd name="T38" fmla="*/ 0 w 453"/>
                <a:gd name="T39" fmla="*/ 0 h 264"/>
                <a:gd name="T40" fmla="*/ 0 w 453"/>
                <a:gd name="T41" fmla="*/ 0 h 264"/>
                <a:gd name="T42" fmla="*/ 0 w 453"/>
                <a:gd name="T43" fmla="*/ 0 h 264"/>
                <a:gd name="T44" fmla="*/ 0 w 453"/>
                <a:gd name="T45" fmla="*/ 0 h 264"/>
                <a:gd name="T46" fmla="*/ 0 w 453"/>
                <a:gd name="T47" fmla="*/ 0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3"/>
                <a:gd name="T73" fmla="*/ 0 h 264"/>
                <a:gd name="T74" fmla="*/ 453 w 453"/>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3" h="264">
                  <a:moveTo>
                    <a:pt x="0" y="258"/>
                  </a:moveTo>
                  <a:lnTo>
                    <a:pt x="53" y="188"/>
                  </a:lnTo>
                  <a:lnTo>
                    <a:pt x="113" y="126"/>
                  </a:lnTo>
                  <a:lnTo>
                    <a:pt x="177" y="72"/>
                  </a:lnTo>
                  <a:lnTo>
                    <a:pt x="242" y="31"/>
                  </a:lnTo>
                  <a:lnTo>
                    <a:pt x="304" y="6"/>
                  </a:lnTo>
                  <a:lnTo>
                    <a:pt x="334" y="0"/>
                  </a:lnTo>
                  <a:lnTo>
                    <a:pt x="361" y="0"/>
                  </a:lnTo>
                  <a:lnTo>
                    <a:pt x="386" y="5"/>
                  </a:lnTo>
                  <a:lnTo>
                    <a:pt x="407" y="16"/>
                  </a:lnTo>
                  <a:lnTo>
                    <a:pt x="426" y="34"/>
                  </a:lnTo>
                  <a:lnTo>
                    <a:pt x="441" y="58"/>
                  </a:lnTo>
                  <a:lnTo>
                    <a:pt x="450" y="88"/>
                  </a:lnTo>
                  <a:lnTo>
                    <a:pt x="453" y="116"/>
                  </a:lnTo>
                  <a:lnTo>
                    <a:pt x="448" y="141"/>
                  </a:lnTo>
                  <a:lnTo>
                    <a:pt x="436" y="164"/>
                  </a:lnTo>
                  <a:lnTo>
                    <a:pt x="418" y="185"/>
                  </a:lnTo>
                  <a:lnTo>
                    <a:pt x="394" y="203"/>
                  </a:lnTo>
                  <a:lnTo>
                    <a:pt x="367" y="218"/>
                  </a:lnTo>
                  <a:lnTo>
                    <a:pt x="334" y="231"/>
                  </a:lnTo>
                  <a:lnTo>
                    <a:pt x="259" y="250"/>
                  </a:lnTo>
                  <a:lnTo>
                    <a:pt x="175" y="261"/>
                  </a:lnTo>
                  <a:lnTo>
                    <a:pt x="88" y="264"/>
                  </a:lnTo>
                  <a:lnTo>
                    <a:pt x="0" y="25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7" name="Freeform 8"/>
            <p:cNvSpPr>
              <a:spLocks/>
            </p:cNvSpPr>
            <p:nvPr/>
          </p:nvSpPr>
          <p:spPr bwMode="auto">
            <a:xfrm>
              <a:off x="4295" y="1792"/>
              <a:ext cx="163" cy="96"/>
            </a:xfrm>
            <a:custGeom>
              <a:avLst/>
              <a:gdLst>
                <a:gd name="T0" fmla="*/ 0 w 488"/>
                <a:gd name="T1" fmla="*/ 0 h 287"/>
                <a:gd name="T2" fmla="*/ 0 w 488"/>
                <a:gd name="T3" fmla="*/ 0 h 287"/>
                <a:gd name="T4" fmla="*/ 0 w 488"/>
                <a:gd name="T5" fmla="*/ 0 h 287"/>
                <a:gd name="T6" fmla="*/ 0 w 488"/>
                <a:gd name="T7" fmla="*/ 0 h 287"/>
                <a:gd name="T8" fmla="*/ 0 w 488"/>
                <a:gd name="T9" fmla="*/ 0 h 287"/>
                <a:gd name="T10" fmla="*/ 0 w 488"/>
                <a:gd name="T11" fmla="*/ 0 h 287"/>
                <a:gd name="T12" fmla="*/ 0 w 488"/>
                <a:gd name="T13" fmla="*/ 0 h 287"/>
                <a:gd name="T14" fmla="*/ 0 w 488"/>
                <a:gd name="T15" fmla="*/ 0 h 287"/>
                <a:gd name="T16" fmla="*/ 0 w 488"/>
                <a:gd name="T17" fmla="*/ 0 h 287"/>
                <a:gd name="T18" fmla="*/ 0 w 488"/>
                <a:gd name="T19" fmla="*/ 0 h 287"/>
                <a:gd name="T20" fmla="*/ 0 w 488"/>
                <a:gd name="T21" fmla="*/ 0 h 287"/>
                <a:gd name="T22" fmla="*/ 0 w 488"/>
                <a:gd name="T23" fmla="*/ 0 h 287"/>
                <a:gd name="T24" fmla="*/ 0 w 488"/>
                <a:gd name="T25" fmla="*/ 0 h 287"/>
                <a:gd name="T26" fmla="*/ 0 w 488"/>
                <a:gd name="T27" fmla="*/ 0 h 287"/>
                <a:gd name="T28" fmla="*/ 0 w 488"/>
                <a:gd name="T29" fmla="*/ 0 h 287"/>
                <a:gd name="T30" fmla="*/ 0 w 488"/>
                <a:gd name="T31" fmla="*/ 0 h 287"/>
                <a:gd name="T32" fmla="*/ 0 w 488"/>
                <a:gd name="T33" fmla="*/ 0 h 287"/>
                <a:gd name="T34" fmla="*/ 0 w 488"/>
                <a:gd name="T35" fmla="*/ 0 h 287"/>
                <a:gd name="T36" fmla="*/ 0 w 488"/>
                <a:gd name="T37" fmla="*/ 0 h 287"/>
                <a:gd name="T38" fmla="*/ 0 w 488"/>
                <a:gd name="T39" fmla="*/ 0 h 287"/>
                <a:gd name="T40" fmla="*/ 0 w 488"/>
                <a:gd name="T41" fmla="*/ 0 h 287"/>
                <a:gd name="T42" fmla="*/ 0 w 488"/>
                <a:gd name="T43" fmla="*/ 0 h 287"/>
                <a:gd name="T44" fmla="*/ 0 w 488"/>
                <a:gd name="T45" fmla="*/ 0 h 287"/>
                <a:gd name="T46" fmla="*/ 0 w 488"/>
                <a:gd name="T47" fmla="*/ 0 h 2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287"/>
                <a:gd name="T74" fmla="*/ 488 w 488"/>
                <a:gd name="T75" fmla="*/ 287 h 2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287">
                  <a:moveTo>
                    <a:pt x="0" y="6"/>
                  </a:moveTo>
                  <a:lnTo>
                    <a:pt x="58" y="1"/>
                  </a:lnTo>
                  <a:lnTo>
                    <a:pt x="113" y="0"/>
                  </a:lnTo>
                  <a:lnTo>
                    <a:pt x="216" y="6"/>
                  </a:lnTo>
                  <a:lnTo>
                    <a:pt x="305" y="21"/>
                  </a:lnTo>
                  <a:lnTo>
                    <a:pt x="379" y="45"/>
                  </a:lnTo>
                  <a:lnTo>
                    <a:pt x="436" y="77"/>
                  </a:lnTo>
                  <a:lnTo>
                    <a:pt x="457" y="97"/>
                  </a:lnTo>
                  <a:lnTo>
                    <a:pt x="472" y="118"/>
                  </a:lnTo>
                  <a:lnTo>
                    <a:pt x="483" y="140"/>
                  </a:lnTo>
                  <a:lnTo>
                    <a:pt x="488" y="164"/>
                  </a:lnTo>
                  <a:lnTo>
                    <a:pt x="485" y="189"/>
                  </a:lnTo>
                  <a:lnTo>
                    <a:pt x="477" y="215"/>
                  </a:lnTo>
                  <a:lnTo>
                    <a:pt x="463" y="241"/>
                  </a:lnTo>
                  <a:lnTo>
                    <a:pt x="445" y="262"/>
                  </a:lnTo>
                  <a:lnTo>
                    <a:pt x="423" y="276"/>
                  </a:lnTo>
                  <a:lnTo>
                    <a:pt x="399" y="285"/>
                  </a:lnTo>
                  <a:lnTo>
                    <a:pt x="374" y="287"/>
                  </a:lnTo>
                  <a:lnTo>
                    <a:pt x="345" y="285"/>
                  </a:lnTo>
                  <a:lnTo>
                    <a:pt x="283" y="263"/>
                  </a:lnTo>
                  <a:lnTo>
                    <a:pt x="216" y="223"/>
                  </a:lnTo>
                  <a:lnTo>
                    <a:pt x="144" y="166"/>
                  </a:lnTo>
                  <a:lnTo>
                    <a:pt x="72" y="93"/>
                  </a:lnTo>
                  <a:lnTo>
                    <a:pt x="0" y="6"/>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8" name="Freeform 9"/>
            <p:cNvSpPr>
              <a:spLocks/>
            </p:cNvSpPr>
            <p:nvPr/>
          </p:nvSpPr>
          <p:spPr bwMode="auto">
            <a:xfrm>
              <a:off x="2526" y="1486"/>
              <a:ext cx="181" cy="90"/>
            </a:xfrm>
            <a:custGeom>
              <a:avLst/>
              <a:gdLst>
                <a:gd name="T0" fmla="*/ 0 w 544"/>
                <a:gd name="T1" fmla="*/ 0 h 268"/>
                <a:gd name="T2" fmla="*/ 0 w 544"/>
                <a:gd name="T3" fmla="*/ 0 h 268"/>
                <a:gd name="T4" fmla="*/ 0 w 544"/>
                <a:gd name="T5" fmla="*/ 0 h 268"/>
                <a:gd name="T6" fmla="*/ 0 w 544"/>
                <a:gd name="T7" fmla="*/ 0 h 268"/>
                <a:gd name="T8" fmla="*/ 0 w 544"/>
                <a:gd name="T9" fmla="*/ 0 h 268"/>
                <a:gd name="T10" fmla="*/ 0 w 544"/>
                <a:gd name="T11" fmla="*/ 0 h 268"/>
                <a:gd name="T12" fmla="*/ 0 w 544"/>
                <a:gd name="T13" fmla="*/ 0 h 268"/>
                <a:gd name="T14" fmla="*/ 0 w 544"/>
                <a:gd name="T15" fmla="*/ 0 h 268"/>
                <a:gd name="T16" fmla="*/ 0 w 544"/>
                <a:gd name="T17" fmla="*/ 0 h 268"/>
                <a:gd name="T18" fmla="*/ 0 w 544"/>
                <a:gd name="T19" fmla="*/ 0 h 268"/>
                <a:gd name="T20" fmla="*/ 0 w 544"/>
                <a:gd name="T21" fmla="*/ 0 h 268"/>
                <a:gd name="T22" fmla="*/ 0 w 544"/>
                <a:gd name="T23" fmla="*/ 0 h 268"/>
                <a:gd name="T24" fmla="*/ 0 w 544"/>
                <a:gd name="T25" fmla="*/ 0 h 268"/>
                <a:gd name="T26" fmla="*/ 0 w 544"/>
                <a:gd name="T27" fmla="*/ 0 h 268"/>
                <a:gd name="T28" fmla="*/ 0 w 544"/>
                <a:gd name="T29" fmla="*/ 0 h 268"/>
                <a:gd name="T30" fmla="*/ 0 w 544"/>
                <a:gd name="T31" fmla="*/ 0 h 268"/>
                <a:gd name="T32" fmla="*/ 0 w 544"/>
                <a:gd name="T33" fmla="*/ 0 h 268"/>
                <a:gd name="T34" fmla="*/ 0 w 544"/>
                <a:gd name="T35" fmla="*/ 0 h 268"/>
                <a:gd name="T36" fmla="*/ 0 w 544"/>
                <a:gd name="T37" fmla="*/ 0 h 268"/>
                <a:gd name="T38" fmla="*/ 0 w 544"/>
                <a:gd name="T39" fmla="*/ 0 h 268"/>
                <a:gd name="T40" fmla="*/ 0 w 544"/>
                <a:gd name="T41" fmla="*/ 0 h 268"/>
                <a:gd name="T42" fmla="*/ 0 w 544"/>
                <a:gd name="T43" fmla="*/ 0 h 268"/>
                <a:gd name="T44" fmla="*/ 0 w 544"/>
                <a:gd name="T45" fmla="*/ 0 h 268"/>
                <a:gd name="T46" fmla="*/ 0 w 544"/>
                <a:gd name="T47" fmla="*/ 0 h 268"/>
                <a:gd name="T48" fmla="*/ 0 w 544"/>
                <a:gd name="T49" fmla="*/ 0 h 268"/>
                <a:gd name="T50" fmla="*/ 0 w 544"/>
                <a:gd name="T51" fmla="*/ 0 h 268"/>
                <a:gd name="T52" fmla="*/ 0 w 544"/>
                <a:gd name="T53" fmla="*/ 0 h 268"/>
                <a:gd name="T54" fmla="*/ 0 w 544"/>
                <a:gd name="T55" fmla="*/ 0 h 268"/>
                <a:gd name="T56" fmla="*/ 0 w 544"/>
                <a:gd name="T57" fmla="*/ 0 h 268"/>
                <a:gd name="T58" fmla="*/ 0 w 544"/>
                <a:gd name="T59" fmla="*/ 0 h 268"/>
                <a:gd name="T60" fmla="*/ 0 w 544"/>
                <a:gd name="T61" fmla="*/ 0 h 268"/>
                <a:gd name="T62" fmla="*/ 0 w 544"/>
                <a:gd name="T63" fmla="*/ 0 h 268"/>
                <a:gd name="T64" fmla="*/ 0 w 544"/>
                <a:gd name="T65" fmla="*/ 0 h 268"/>
                <a:gd name="T66" fmla="*/ 0 w 544"/>
                <a:gd name="T67" fmla="*/ 0 h 268"/>
                <a:gd name="T68" fmla="*/ 0 w 544"/>
                <a:gd name="T69" fmla="*/ 0 h 268"/>
                <a:gd name="T70" fmla="*/ 0 w 544"/>
                <a:gd name="T71" fmla="*/ 0 h 268"/>
                <a:gd name="T72" fmla="*/ 0 w 544"/>
                <a:gd name="T73" fmla="*/ 0 h 268"/>
                <a:gd name="T74" fmla="*/ 0 w 544"/>
                <a:gd name="T75" fmla="*/ 0 h 268"/>
                <a:gd name="T76" fmla="*/ 0 w 544"/>
                <a:gd name="T77" fmla="*/ 0 h 268"/>
                <a:gd name="T78" fmla="*/ 0 w 544"/>
                <a:gd name="T79" fmla="*/ 0 h 268"/>
                <a:gd name="T80" fmla="*/ 0 w 544"/>
                <a:gd name="T81" fmla="*/ 0 h 268"/>
                <a:gd name="T82" fmla="*/ 0 w 544"/>
                <a:gd name="T83" fmla="*/ 0 h 268"/>
                <a:gd name="T84" fmla="*/ 0 w 544"/>
                <a:gd name="T85" fmla="*/ 0 h 268"/>
                <a:gd name="T86" fmla="*/ 0 w 544"/>
                <a:gd name="T87" fmla="*/ 0 h 268"/>
                <a:gd name="T88" fmla="*/ 0 w 544"/>
                <a:gd name="T89" fmla="*/ 0 h 268"/>
                <a:gd name="T90" fmla="*/ 0 w 544"/>
                <a:gd name="T91" fmla="*/ 0 h 268"/>
                <a:gd name="T92" fmla="*/ 0 w 544"/>
                <a:gd name="T93" fmla="*/ 0 h 268"/>
                <a:gd name="T94" fmla="*/ 0 w 544"/>
                <a:gd name="T95" fmla="*/ 0 h 268"/>
                <a:gd name="T96" fmla="*/ 0 w 544"/>
                <a:gd name="T97" fmla="*/ 0 h 268"/>
                <a:gd name="T98" fmla="*/ 0 w 544"/>
                <a:gd name="T99" fmla="*/ 0 h 268"/>
                <a:gd name="T100" fmla="*/ 0 w 544"/>
                <a:gd name="T101" fmla="*/ 0 h 268"/>
                <a:gd name="T102" fmla="*/ 0 w 544"/>
                <a:gd name="T103" fmla="*/ 0 h 268"/>
                <a:gd name="T104" fmla="*/ 0 w 544"/>
                <a:gd name="T105" fmla="*/ 0 h 2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4"/>
                <a:gd name="T160" fmla="*/ 0 h 268"/>
                <a:gd name="T161" fmla="*/ 544 w 544"/>
                <a:gd name="T162" fmla="*/ 268 h 2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4" h="268">
                  <a:moveTo>
                    <a:pt x="408" y="8"/>
                  </a:moveTo>
                  <a:lnTo>
                    <a:pt x="408" y="15"/>
                  </a:lnTo>
                  <a:lnTo>
                    <a:pt x="522" y="10"/>
                  </a:lnTo>
                  <a:lnTo>
                    <a:pt x="434" y="82"/>
                  </a:lnTo>
                  <a:lnTo>
                    <a:pt x="344" y="147"/>
                  </a:lnTo>
                  <a:lnTo>
                    <a:pt x="261" y="199"/>
                  </a:lnTo>
                  <a:lnTo>
                    <a:pt x="189" y="236"/>
                  </a:lnTo>
                  <a:lnTo>
                    <a:pt x="126" y="257"/>
                  </a:lnTo>
                  <a:lnTo>
                    <a:pt x="99" y="260"/>
                  </a:lnTo>
                  <a:lnTo>
                    <a:pt x="77" y="258"/>
                  </a:lnTo>
                  <a:lnTo>
                    <a:pt x="55" y="252"/>
                  </a:lnTo>
                  <a:lnTo>
                    <a:pt x="38" y="241"/>
                  </a:lnTo>
                  <a:lnTo>
                    <a:pt x="25" y="224"/>
                  </a:lnTo>
                  <a:lnTo>
                    <a:pt x="13" y="204"/>
                  </a:lnTo>
                  <a:lnTo>
                    <a:pt x="7" y="181"/>
                  </a:lnTo>
                  <a:lnTo>
                    <a:pt x="7" y="160"/>
                  </a:lnTo>
                  <a:lnTo>
                    <a:pt x="13" y="141"/>
                  </a:lnTo>
                  <a:lnTo>
                    <a:pt x="24" y="123"/>
                  </a:lnTo>
                  <a:lnTo>
                    <a:pt x="41" y="105"/>
                  </a:lnTo>
                  <a:lnTo>
                    <a:pt x="64" y="90"/>
                  </a:lnTo>
                  <a:lnTo>
                    <a:pt x="90" y="76"/>
                  </a:lnTo>
                  <a:lnTo>
                    <a:pt x="122" y="64"/>
                  </a:lnTo>
                  <a:lnTo>
                    <a:pt x="201" y="42"/>
                  </a:lnTo>
                  <a:lnTo>
                    <a:pt x="297" y="26"/>
                  </a:lnTo>
                  <a:lnTo>
                    <a:pt x="408" y="15"/>
                  </a:lnTo>
                  <a:lnTo>
                    <a:pt x="522" y="10"/>
                  </a:lnTo>
                  <a:lnTo>
                    <a:pt x="434" y="82"/>
                  </a:lnTo>
                  <a:lnTo>
                    <a:pt x="438" y="87"/>
                  </a:lnTo>
                  <a:lnTo>
                    <a:pt x="544" y="0"/>
                  </a:lnTo>
                  <a:lnTo>
                    <a:pt x="408" y="8"/>
                  </a:lnTo>
                  <a:lnTo>
                    <a:pt x="297" y="18"/>
                  </a:lnTo>
                  <a:lnTo>
                    <a:pt x="199" y="35"/>
                  </a:lnTo>
                  <a:lnTo>
                    <a:pt x="120" y="57"/>
                  </a:lnTo>
                  <a:lnTo>
                    <a:pt x="88" y="69"/>
                  </a:lnTo>
                  <a:lnTo>
                    <a:pt x="59" y="83"/>
                  </a:lnTo>
                  <a:lnTo>
                    <a:pt x="36" y="100"/>
                  </a:lnTo>
                  <a:lnTo>
                    <a:pt x="19" y="118"/>
                  </a:lnTo>
                  <a:lnTo>
                    <a:pt x="6" y="138"/>
                  </a:lnTo>
                  <a:lnTo>
                    <a:pt x="0" y="160"/>
                  </a:lnTo>
                  <a:lnTo>
                    <a:pt x="0" y="181"/>
                  </a:lnTo>
                  <a:lnTo>
                    <a:pt x="6" y="206"/>
                  </a:lnTo>
                  <a:lnTo>
                    <a:pt x="18" y="229"/>
                  </a:lnTo>
                  <a:lnTo>
                    <a:pt x="34" y="246"/>
                  </a:lnTo>
                  <a:lnTo>
                    <a:pt x="53" y="259"/>
                  </a:lnTo>
                  <a:lnTo>
                    <a:pt x="74" y="265"/>
                  </a:lnTo>
                  <a:lnTo>
                    <a:pt x="99" y="268"/>
                  </a:lnTo>
                  <a:lnTo>
                    <a:pt x="128" y="264"/>
                  </a:lnTo>
                  <a:lnTo>
                    <a:pt x="192" y="244"/>
                  </a:lnTo>
                  <a:lnTo>
                    <a:pt x="266" y="206"/>
                  </a:lnTo>
                  <a:lnTo>
                    <a:pt x="349" y="154"/>
                  </a:lnTo>
                  <a:lnTo>
                    <a:pt x="438" y="87"/>
                  </a:lnTo>
                  <a:lnTo>
                    <a:pt x="544" y="0"/>
                  </a:lnTo>
                  <a:lnTo>
                    <a:pt x="408" y="8"/>
                  </a:lnTo>
                  <a:close/>
                </a:path>
              </a:pathLst>
            </a:custGeom>
            <a:solidFill>
              <a:srgbClr val="000000"/>
            </a:solidFill>
            <a:ln w="0">
              <a:solidFill>
                <a:srgbClr val="000000"/>
              </a:solidFill>
              <a:prstDash val="solid"/>
              <a:round/>
              <a:headEnd/>
              <a:tailEnd/>
            </a:ln>
          </p:spPr>
          <p:txBody>
            <a:bodyPr/>
            <a:lstStyle/>
            <a:p>
              <a:endParaRPr lang="en-IE"/>
            </a:p>
          </p:txBody>
        </p:sp>
        <p:sp>
          <p:nvSpPr>
            <p:cNvPr id="9" name="Freeform 10"/>
            <p:cNvSpPr>
              <a:spLocks/>
            </p:cNvSpPr>
            <p:nvPr/>
          </p:nvSpPr>
          <p:spPr bwMode="auto">
            <a:xfrm>
              <a:off x="2730" y="1273"/>
              <a:ext cx="157" cy="44"/>
            </a:xfrm>
            <a:custGeom>
              <a:avLst/>
              <a:gdLst>
                <a:gd name="T0" fmla="*/ 0 w 471"/>
                <a:gd name="T1" fmla="*/ 0 h 132"/>
                <a:gd name="T2" fmla="*/ 0 w 471"/>
                <a:gd name="T3" fmla="*/ 0 h 132"/>
                <a:gd name="T4" fmla="*/ 0 w 471"/>
                <a:gd name="T5" fmla="*/ 0 h 132"/>
                <a:gd name="T6" fmla="*/ 0 w 471"/>
                <a:gd name="T7" fmla="*/ 0 h 132"/>
                <a:gd name="T8" fmla="*/ 0 w 471"/>
                <a:gd name="T9" fmla="*/ 0 h 132"/>
                <a:gd name="T10" fmla="*/ 0 w 471"/>
                <a:gd name="T11" fmla="*/ 0 h 132"/>
                <a:gd name="T12" fmla="*/ 0 w 471"/>
                <a:gd name="T13" fmla="*/ 0 h 132"/>
                <a:gd name="T14" fmla="*/ 0 w 471"/>
                <a:gd name="T15" fmla="*/ 0 h 132"/>
                <a:gd name="T16" fmla="*/ 0 w 471"/>
                <a:gd name="T17" fmla="*/ 0 h 132"/>
                <a:gd name="T18" fmla="*/ 0 w 471"/>
                <a:gd name="T19" fmla="*/ 0 h 132"/>
                <a:gd name="T20" fmla="*/ 0 w 471"/>
                <a:gd name="T21" fmla="*/ 0 h 132"/>
                <a:gd name="T22" fmla="*/ 0 w 471"/>
                <a:gd name="T23" fmla="*/ 0 h 132"/>
                <a:gd name="T24" fmla="*/ 0 w 471"/>
                <a:gd name="T25" fmla="*/ 0 h 132"/>
                <a:gd name="T26" fmla="*/ 0 w 471"/>
                <a:gd name="T27" fmla="*/ 0 h 132"/>
                <a:gd name="T28" fmla="*/ 0 w 471"/>
                <a:gd name="T29" fmla="*/ 0 h 132"/>
                <a:gd name="T30" fmla="*/ 0 w 471"/>
                <a:gd name="T31" fmla="*/ 0 h 132"/>
                <a:gd name="T32" fmla="*/ 0 w 471"/>
                <a:gd name="T33" fmla="*/ 0 h 132"/>
                <a:gd name="T34" fmla="*/ 0 w 471"/>
                <a:gd name="T35" fmla="*/ 0 h 132"/>
                <a:gd name="T36" fmla="*/ 0 w 471"/>
                <a:gd name="T37" fmla="*/ 0 h 132"/>
                <a:gd name="T38" fmla="*/ 0 w 471"/>
                <a:gd name="T39" fmla="*/ 0 h 132"/>
                <a:gd name="T40" fmla="*/ 0 w 471"/>
                <a:gd name="T41" fmla="*/ 0 h 132"/>
                <a:gd name="T42" fmla="*/ 0 w 471"/>
                <a:gd name="T43" fmla="*/ 0 h 132"/>
                <a:gd name="T44" fmla="*/ 0 w 471"/>
                <a:gd name="T45" fmla="*/ 0 h 132"/>
                <a:gd name="T46" fmla="*/ 0 w 471"/>
                <a:gd name="T47" fmla="*/ 0 h 132"/>
                <a:gd name="T48" fmla="*/ 0 w 471"/>
                <a:gd name="T49" fmla="*/ 0 h 132"/>
                <a:gd name="T50" fmla="*/ 0 w 471"/>
                <a:gd name="T51" fmla="*/ 0 h 132"/>
                <a:gd name="T52" fmla="*/ 0 w 471"/>
                <a:gd name="T53" fmla="*/ 0 h 132"/>
                <a:gd name="T54" fmla="*/ 0 w 471"/>
                <a:gd name="T55" fmla="*/ 0 h 132"/>
                <a:gd name="T56" fmla="*/ 0 w 471"/>
                <a:gd name="T57" fmla="*/ 0 h 132"/>
                <a:gd name="T58" fmla="*/ 0 w 471"/>
                <a:gd name="T59" fmla="*/ 0 h 132"/>
                <a:gd name="T60" fmla="*/ 0 w 471"/>
                <a:gd name="T61" fmla="*/ 0 h 132"/>
                <a:gd name="T62" fmla="*/ 0 w 471"/>
                <a:gd name="T63" fmla="*/ 0 h 132"/>
                <a:gd name="T64" fmla="*/ 0 w 471"/>
                <a:gd name="T65" fmla="*/ 0 h 132"/>
                <a:gd name="T66" fmla="*/ 0 w 471"/>
                <a:gd name="T67" fmla="*/ 0 h 132"/>
                <a:gd name="T68" fmla="*/ 0 w 471"/>
                <a:gd name="T69" fmla="*/ 0 h 132"/>
                <a:gd name="T70" fmla="*/ 0 w 471"/>
                <a:gd name="T71" fmla="*/ 0 h 132"/>
                <a:gd name="T72" fmla="*/ 0 w 471"/>
                <a:gd name="T73" fmla="*/ 0 h 132"/>
                <a:gd name="T74" fmla="*/ 0 w 471"/>
                <a:gd name="T75" fmla="*/ 0 h 132"/>
                <a:gd name="T76" fmla="*/ 0 w 471"/>
                <a:gd name="T77" fmla="*/ 0 h 132"/>
                <a:gd name="T78" fmla="*/ 0 w 471"/>
                <a:gd name="T79" fmla="*/ 0 h 132"/>
                <a:gd name="T80" fmla="*/ 0 w 471"/>
                <a:gd name="T81" fmla="*/ 0 h 132"/>
                <a:gd name="T82" fmla="*/ 0 w 471"/>
                <a:gd name="T83" fmla="*/ 0 h 132"/>
                <a:gd name="T84" fmla="*/ 0 w 471"/>
                <a:gd name="T85" fmla="*/ 0 h 132"/>
                <a:gd name="T86" fmla="*/ 0 w 471"/>
                <a:gd name="T87" fmla="*/ 0 h 132"/>
                <a:gd name="T88" fmla="*/ 0 w 471"/>
                <a:gd name="T89" fmla="*/ 0 h 132"/>
                <a:gd name="T90" fmla="*/ 0 w 471"/>
                <a:gd name="T91" fmla="*/ 0 h 132"/>
                <a:gd name="T92" fmla="*/ 0 w 471"/>
                <a:gd name="T93" fmla="*/ 0 h 132"/>
                <a:gd name="T94" fmla="*/ 0 w 471"/>
                <a:gd name="T95" fmla="*/ 0 h 132"/>
                <a:gd name="T96" fmla="*/ 0 w 471"/>
                <a:gd name="T97" fmla="*/ 0 h 1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132"/>
                <a:gd name="T149" fmla="*/ 471 w 471"/>
                <a:gd name="T150" fmla="*/ 132 h 1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132">
                  <a:moveTo>
                    <a:pt x="380" y="5"/>
                  </a:moveTo>
                  <a:lnTo>
                    <a:pt x="377" y="12"/>
                  </a:lnTo>
                  <a:lnTo>
                    <a:pt x="447" y="23"/>
                  </a:lnTo>
                  <a:lnTo>
                    <a:pt x="384" y="54"/>
                  </a:lnTo>
                  <a:lnTo>
                    <a:pt x="308" y="82"/>
                  </a:lnTo>
                  <a:lnTo>
                    <a:pt x="233" y="104"/>
                  </a:lnTo>
                  <a:lnTo>
                    <a:pt x="164" y="118"/>
                  </a:lnTo>
                  <a:lnTo>
                    <a:pt x="103" y="124"/>
                  </a:lnTo>
                  <a:lnTo>
                    <a:pt x="75" y="123"/>
                  </a:lnTo>
                  <a:lnTo>
                    <a:pt x="54" y="121"/>
                  </a:lnTo>
                  <a:lnTo>
                    <a:pt x="35" y="116"/>
                  </a:lnTo>
                  <a:lnTo>
                    <a:pt x="20" y="108"/>
                  </a:lnTo>
                  <a:lnTo>
                    <a:pt x="12" y="99"/>
                  </a:lnTo>
                  <a:lnTo>
                    <a:pt x="7" y="88"/>
                  </a:lnTo>
                  <a:lnTo>
                    <a:pt x="8" y="76"/>
                  </a:lnTo>
                  <a:lnTo>
                    <a:pt x="15" y="64"/>
                  </a:lnTo>
                  <a:lnTo>
                    <a:pt x="26" y="53"/>
                  </a:lnTo>
                  <a:lnTo>
                    <a:pt x="42" y="44"/>
                  </a:lnTo>
                  <a:lnTo>
                    <a:pt x="89" y="26"/>
                  </a:lnTo>
                  <a:lnTo>
                    <a:pt x="148" y="14"/>
                  </a:lnTo>
                  <a:lnTo>
                    <a:pt x="219" y="7"/>
                  </a:lnTo>
                  <a:lnTo>
                    <a:pt x="297" y="7"/>
                  </a:lnTo>
                  <a:lnTo>
                    <a:pt x="378" y="12"/>
                  </a:lnTo>
                  <a:lnTo>
                    <a:pt x="447" y="23"/>
                  </a:lnTo>
                  <a:lnTo>
                    <a:pt x="384" y="54"/>
                  </a:lnTo>
                  <a:lnTo>
                    <a:pt x="387" y="61"/>
                  </a:lnTo>
                  <a:lnTo>
                    <a:pt x="471" y="20"/>
                  </a:lnTo>
                  <a:lnTo>
                    <a:pt x="378" y="5"/>
                  </a:lnTo>
                  <a:lnTo>
                    <a:pt x="297" y="0"/>
                  </a:lnTo>
                  <a:lnTo>
                    <a:pt x="219" y="0"/>
                  </a:lnTo>
                  <a:lnTo>
                    <a:pt x="148" y="7"/>
                  </a:lnTo>
                  <a:lnTo>
                    <a:pt x="86" y="19"/>
                  </a:lnTo>
                  <a:lnTo>
                    <a:pt x="39" y="37"/>
                  </a:lnTo>
                  <a:lnTo>
                    <a:pt x="21" y="48"/>
                  </a:lnTo>
                  <a:lnTo>
                    <a:pt x="8" y="60"/>
                  </a:lnTo>
                  <a:lnTo>
                    <a:pt x="1" y="74"/>
                  </a:lnTo>
                  <a:lnTo>
                    <a:pt x="0" y="88"/>
                  </a:lnTo>
                  <a:lnTo>
                    <a:pt x="5" y="104"/>
                  </a:lnTo>
                  <a:lnTo>
                    <a:pt x="15" y="115"/>
                  </a:lnTo>
                  <a:lnTo>
                    <a:pt x="32" y="123"/>
                  </a:lnTo>
                  <a:lnTo>
                    <a:pt x="51" y="128"/>
                  </a:lnTo>
                  <a:lnTo>
                    <a:pt x="75" y="130"/>
                  </a:lnTo>
                  <a:lnTo>
                    <a:pt x="103" y="132"/>
                  </a:lnTo>
                  <a:lnTo>
                    <a:pt x="164" y="126"/>
                  </a:lnTo>
                  <a:lnTo>
                    <a:pt x="236" y="111"/>
                  </a:lnTo>
                  <a:lnTo>
                    <a:pt x="310" y="90"/>
                  </a:lnTo>
                  <a:lnTo>
                    <a:pt x="387" y="61"/>
                  </a:lnTo>
                  <a:lnTo>
                    <a:pt x="471" y="20"/>
                  </a:lnTo>
                  <a:lnTo>
                    <a:pt x="380" y="5"/>
                  </a:lnTo>
                  <a:close/>
                </a:path>
              </a:pathLst>
            </a:custGeom>
            <a:solidFill>
              <a:srgbClr val="000000"/>
            </a:solidFill>
            <a:ln w="0">
              <a:solidFill>
                <a:srgbClr val="000000"/>
              </a:solidFill>
              <a:prstDash val="solid"/>
              <a:round/>
              <a:headEnd/>
              <a:tailEnd/>
            </a:ln>
          </p:spPr>
          <p:txBody>
            <a:bodyPr/>
            <a:lstStyle/>
            <a:p>
              <a:endParaRPr lang="en-IE"/>
            </a:p>
          </p:txBody>
        </p:sp>
        <p:sp>
          <p:nvSpPr>
            <p:cNvPr id="10" name="Freeform 11"/>
            <p:cNvSpPr>
              <a:spLocks/>
            </p:cNvSpPr>
            <p:nvPr/>
          </p:nvSpPr>
          <p:spPr bwMode="auto">
            <a:xfrm>
              <a:off x="4309" y="1313"/>
              <a:ext cx="154" cy="90"/>
            </a:xfrm>
            <a:custGeom>
              <a:avLst/>
              <a:gdLst>
                <a:gd name="T0" fmla="*/ 0 w 463"/>
                <a:gd name="T1" fmla="*/ 0 h 270"/>
                <a:gd name="T2" fmla="*/ 0 w 463"/>
                <a:gd name="T3" fmla="*/ 0 h 270"/>
                <a:gd name="T4" fmla="*/ 0 w 463"/>
                <a:gd name="T5" fmla="*/ 0 h 270"/>
                <a:gd name="T6" fmla="*/ 0 w 463"/>
                <a:gd name="T7" fmla="*/ 0 h 270"/>
                <a:gd name="T8" fmla="*/ 0 w 463"/>
                <a:gd name="T9" fmla="*/ 0 h 270"/>
                <a:gd name="T10" fmla="*/ 0 w 463"/>
                <a:gd name="T11" fmla="*/ 0 h 270"/>
                <a:gd name="T12" fmla="*/ 0 w 463"/>
                <a:gd name="T13" fmla="*/ 0 h 270"/>
                <a:gd name="T14" fmla="*/ 0 w 463"/>
                <a:gd name="T15" fmla="*/ 0 h 270"/>
                <a:gd name="T16" fmla="*/ 0 w 463"/>
                <a:gd name="T17" fmla="*/ 0 h 270"/>
                <a:gd name="T18" fmla="*/ 0 w 463"/>
                <a:gd name="T19" fmla="*/ 0 h 270"/>
                <a:gd name="T20" fmla="*/ 0 w 463"/>
                <a:gd name="T21" fmla="*/ 0 h 270"/>
                <a:gd name="T22" fmla="*/ 0 w 463"/>
                <a:gd name="T23" fmla="*/ 0 h 270"/>
                <a:gd name="T24" fmla="*/ 0 w 463"/>
                <a:gd name="T25" fmla="*/ 0 h 270"/>
                <a:gd name="T26" fmla="*/ 0 w 463"/>
                <a:gd name="T27" fmla="*/ 0 h 270"/>
                <a:gd name="T28" fmla="*/ 0 w 463"/>
                <a:gd name="T29" fmla="*/ 0 h 270"/>
                <a:gd name="T30" fmla="*/ 0 w 463"/>
                <a:gd name="T31" fmla="*/ 0 h 270"/>
                <a:gd name="T32" fmla="*/ 0 w 463"/>
                <a:gd name="T33" fmla="*/ 0 h 270"/>
                <a:gd name="T34" fmla="*/ 0 w 463"/>
                <a:gd name="T35" fmla="*/ 0 h 270"/>
                <a:gd name="T36" fmla="*/ 0 w 463"/>
                <a:gd name="T37" fmla="*/ 0 h 270"/>
                <a:gd name="T38" fmla="*/ 0 w 463"/>
                <a:gd name="T39" fmla="*/ 0 h 270"/>
                <a:gd name="T40" fmla="*/ 0 w 463"/>
                <a:gd name="T41" fmla="*/ 0 h 270"/>
                <a:gd name="T42" fmla="*/ 0 w 463"/>
                <a:gd name="T43" fmla="*/ 0 h 270"/>
                <a:gd name="T44" fmla="*/ 0 w 463"/>
                <a:gd name="T45" fmla="*/ 0 h 270"/>
                <a:gd name="T46" fmla="*/ 0 w 463"/>
                <a:gd name="T47" fmla="*/ 0 h 270"/>
                <a:gd name="T48" fmla="*/ 0 w 463"/>
                <a:gd name="T49" fmla="*/ 0 h 270"/>
                <a:gd name="T50" fmla="*/ 0 w 463"/>
                <a:gd name="T51" fmla="*/ 0 h 270"/>
                <a:gd name="T52" fmla="*/ 0 w 463"/>
                <a:gd name="T53" fmla="*/ 0 h 270"/>
                <a:gd name="T54" fmla="*/ 0 w 463"/>
                <a:gd name="T55" fmla="*/ 0 h 270"/>
                <a:gd name="T56" fmla="*/ 0 w 463"/>
                <a:gd name="T57" fmla="*/ 0 h 270"/>
                <a:gd name="T58" fmla="*/ 0 w 463"/>
                <a:gd name="T59" fmla="*/ 0 h 270"/>
                <a:gd name="T60" fmla="*/ 0 w 463"/>
                <a:gd name="T61" fmla="*/ 0 h 270"/>
                <a:gd name="T62" fmla="*/ 0 w 463"/>
                <a:gd name="T63" fmla="*/ 0 h 270"/>
                <a:gd name="T64" fmla="*/ 0 w 463"/>
                <a:gd name="T65" fmla="*/ 0 h 270"/>
                <a:gd name="T66" fmla="*/ 0 w 463"/>
                <a:gd name="T67" fmla="*/ 0 h 270"/>
                <a:gd name="T68" fmla="*/ 0 w 463"/>
                <a:gd name="T69" fmla="*/ 0 h 270"/>
                <a:gd name="T70" fmla="*/ 0 w 463"/>
                <a:gd name="T71" fmla="*/ 0 h 270"/>
                <a:gd name="T72" fmla="*/ 0 w 463"/>
                <a:gd name="T73" fmla="*/ 0 h 270"/>
                <a:gd name="T74" fmla="*/ 0 w 463"/>
                <a:gd name="T75" fmla="*/ 0 h 270"/>
                <a:gd name="T76" fmla="*/ 0 w 463"/>
                <a:gd name="T77" fmla="*/ 0 h 270"/>
                <a:gd name="T78" fmla="*/ 0 w 463"/>
                <a:gd name="T79" fmla="*/ 0 h 270"/>
                <a:gd name="T80" fmla="*/ 0 w 463"/>
                <a:gd name="T81" fmla="*/ 0 h 270"/>
                <a:gd name="T82" fmla="*/ 0 w 463"/>
                <a:gd name="T83" fmla="*/ 0 h 270"/>
                <a:gd name="T84" fmla="*/ 0 w 463"/>
                <a:gd name="T85" fmla="*/ 0 h 270"/>
                <a:gd name="T86" fmla="*/ 0 w 463"/>
                <a:gd name="T87" fmla="*/ 0 h 270"/>
                <a:gd name="T88" fmla="*/ 0 w 463"/>
                <a:gd name="T89" fmla="*/ 0 h 270"/>
                <a:gd name="T90" fmla="*/ 0 w 463"/>
                <a:gd name="T91" fmla="*/ 0 h 270"/>
                <a:gd name="T92" fmla="*/ 0 w 463"/>
                <a:gd name="T93" fmla="*/ 0 h 270"/>
                <a:gd name="T94" fmla="*/ 0 w 463"/>
                <a:gd name="T95" fmla="*/ 0 h 270"/>
                <a:gd name="T96" fmla="*/ 0 w 463"/>
                <a:gd name="T97" fmla="*/ 0 h 270"/>
                <a:gd name="T98" fmla="*/ 0 w 463"/>
                <a:gd name="T99" fmla="*/ 0 h 270"/>
                <a:gd name="T100" fmla="*/ 0 w 463"/>
                <a:gd name="T101" fmla="*/ 0 h 270"/>
                <a:gd name="T102" fmla="*/ 0 w 463"/>
                <a:gd name="T103" fmla="*/ 0 h 270"/>
                <a:gd name="T104" fmla="*/ 0 w 463"/>
                <a:gd name="T105" fmla="*/ 0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270"/>
                <a:gd name="T161" fmla="*/ 463 w 463"/>
                <a:gd name="T162" fmla="*/ 270 h 2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270">
                  <a:moveTo>
                    <a:pt x="95" y="270"/>
                  </a:moveTo>
                  <a:lnTo>
                    <a:pt x="95" y="263"/>
                  </a:lnTo>
                  <a:lnTo>
                    <a:pt x="14" y="257"/>
                  </a:lnTo>
                  <a:lnTo>
                    <a:pt x="62" y="194"/>
                  </a:lnTo>
                  <a:lnTo>
                    <a:pt x="122" y="131"/>
                  </a:lnTo>
                  <a:lnTo>
                    <a:pt x="187" y="79"/>
                  </a:lnTo>
                  <a:lnTo>
                    <a:pt x="250" y="38"/>
                  </a:lnTo>
                  <a:lnTo>
                    <a:pt x="313" y="13"/>
                  </a:lnTo>
                  <a:lnTo>
                    <a:pt x="341" y="7"/>
                  </a:lnTo>
                  <a:lnTo>
                    <a:pt x="368" y="7"/>
                  </a:lnTo>
                  <a:lnTo>
                    <a:pt x="392" y="12"/>
                  </a:lnTo>
                  <a:lnTo>
                    <a:pt x="412" y="22"/>
                  </a:lnTo>
                  <a:lnTo>
                    <a:pt x="431" y="39"/>
                  </a:lnTo>
                  <a:lnTo>
                    <a:pt x="444" y="62"/>
                  </a:lnTo>
                  <a:lnTo>
                    <a:pt x="454" y="92"/>
                  </a:lnTo>
                  <a:lnTo>
                    <a:pt x="456" y="119"/>
                  </a:lnTo>
                  <a:lnTo>
                    <a:pt x="451" y="143"/>
                  </a:lnTo>
                  <a:lnTo>
                    <a:pt x="439" y="165"/>
                  </a:lnTo>
                  <a:lnTo>
                    <a:pt x="423" y="185"/>
                  </a:lnTo>
                  <a:lnTo>
                    <a:pt x="399" y="202"/>
                  </a:lnTo>
                  <a:lnTo>
                    <a:pt x="372" y="218"/>
                  </a:lnTo>
                  <a:lnTo>
                    <a:pt x="340" y="231"/>
                  </a:lnTo>
                  <a:lnTo>
                    <a:pt x="265" y="250"/>
                  </a:lnTo>
                  <a:lnTo>
                    <a:pt x="182" y="261"/>
                  </a:lnTo>
                  <a:lnTo>
                    <a:pt x="95" y="263"/>
                  </a:lnTo>
                  <a:lnTo>
                    <a:pt x="14" y="257"/>
                  </a:lnTo>
                  <a:lnTo>
                    <a:pt x="62" y="194"/>
                  </a:lnTo>
                  <a:lnTo>
                    <a:pt x="57" y="189"/>
                  </a:lnTo>
                  <a:lnTo>
                    <a:pt x="0" y="264"/>
                  </a:lnTo>
                  <a:lnTo>
                    <a:pt x="95" y="270"/>
                  </a:lnTo>
                  <a:lnTo>
                    <a:pt x="182" y="268"/>
                  </a:lnTo>
                  <a:lnTo>
                    <a:pt x="267" y="257"/>
                  </a:lnTo>
                  <a:lnTo>
                    <a:pt x="342" y="238"/>
                  </a:lnTo>
                  <a:lnTo>
                    <a:pt x="375" y="225"/>
                  </a:lnTo>
                  <a:lnTo>
                    <a:pt x="404" y="209"/>
                  </a:lnTo>
                  <a:lnTo>
                    <a:pt x="427" y="190"/>
                  </a:lnTo>
                  <a:lnTo>
                    <a:pt x="447" y="170"/>
                  </a:lnTo>
                  <a:lnTo>
                    <a:pt x="459" y="146"/>
                  </a:lnTo>
                  <a:lnTo>
                    <a:pt x="463" y="119"/>
                  </a:lnTo>
                  <a:lnTo>
                    <a:pt x="461" y="89"/>
                  </a:lnTo>
                  <a:lnTo>
                    <a:pt x="451" y="59"/>
                  </a:lnTo>
                  <a:lnTo>
                    <a:pt x="436" y="34"/>
                  </a:lnTo>
                  <a:lnTo>
                    <a:pt x="417" y="15"/>
                  </a:lnTo>
                  <a:lnTo>
                    <a:pt x="394" y="4"/>
                  </a:lnTo>
                  <a:lnTo>
                    <a:pt x="368" y="0"/>
                  </a:lnTo>
                  <a:lnTo>
                    <a:pt x="341" y="0"/>
                  </a:lnTo>
                  <a:lnTo>
                    <a:pt x="310" y="6"/>
                  </a:lnTo>
                  <a:lnTo>
                    <a:pt x="248" y="31"/>
                  </a:lnTo>
                  <a:lnTo>
                    <a:pt x="182" y="71"/>
                  </a:lnTo>
                  <a:lnTo>
                    <a:pt x="117" y="126"/>
                  </a:lnTo>
                  <a:lnTo>
                    <a:pt x="57" y="189"/>
                  </a:lnTo>
                  <a:lnTo>
                    <a:pt x="0" y="264"/>
                  </a:lnTo>
                  <a:lnTo>
                    <a:pt x="95" y="270"/>
                  </a:lnTo>
                  <a:close/>
                </a:path>
              </a:pathLst>
            </a:custGeom>
            <a:solidFill>
              <a:srgbClr val="000000"/>
            </a:solidFill>
            <a:ln w="0">
              <a:solidFill>
                <a:srgbClr val="000000"/>
              </a:solidFill>
              <a:prstDash val="solid"/>
              <a:round/>
              <a:headEnd/>
              <a:tailEnd/>
            </a:ln>
          </p:spPr>
          <p:txBody>
            <a:bodyPr/>
            <a:lstStyle/>
            <a:p>
              <a:endParaRPr lang="en-IE"/>
            </a:p>
          </p:txBody>
        </p:sp>
        <p:sp>
          <p:nvSpPr>
            <p:cNvPr id="11" name="Freeform 12"/>
            <p:cNvSpPr>
              <a:spLocks/>
            </p:cNvSpPr>
            <p:nvPr/>
          </p:nvSpPr>
          <p:spPr bwMode="auto">
            <a:xfrm>
              <a:off x="4293" y="1791"/>
              <a:ext cx="166" cy="98"/>
            </a:xfrm>
            <a:custGeom>
              <a:avLst/>
              <a:gdLst>
                <a:gd name="T0" fmla="*/ 0 w 498"/>
                <a:gd name="T1" fmla="*/ 0 h 295"/>
                <a:gd name="T2" fmla="*/ 0 w 498"/>
                <a:gd name="T3" fmla="*/ 0 h 295"/>
                <a:gd name="T4" fmla="*/ 0 w 498"/>
                <a:gd name="T5" fmla="*/ 0 h 295"/>
                <a:gd name="T6" fmla="*/ 0 w 498"/>
                <a:gd name="T7" fmla="*/ 0 h 295"/>
                <a:gd name="T8" fmla="*/ 0 w 498"/>
                <a:gd name="T9" fmla="*/ 0 h 295"/>
                <a:gd name="T10" fmla="*/ 0 w 498"/>
                <a:gd name="T11" fmla="*/ 0 h 295"/>
                <a:gd name="T12" fmla="*/ 0 w 498"/>
                <a:gd name="T13" fmla="*/ 0 h 295"/>
                <a:gd name="T14" fmla="*/ 0 w 498"/>
                <a:gd name="T15" fmla="*/ 0 h 295"/>
                <a:gd name="T16" fmla="*/ 0 w 498"/>
                <a:gd name="T17" fmla="*/ 0 h 295"/>
                <a:gd name="T18" fmla="*/ 0 w 498"/>
                <a:gd name="T19" fmla="*/ 0 h 295"/>
                <a:gd name="T20" fmla="*/ 0 w 498"/>
                <a:gd name="T21" fmla="*/ 0 h 295"/>
                <a:gd name="T22" fmla="*/ 0 w 498"/>
                <a:gd name="T23" fmla="*/ 0 h 295"/>
                <a:gd name="T24" fmla="*/ 0 w 498"/>
                <a:gd name="T25" fmla="*/ 0 h 295"/>
                <a:gd name="T26" fmla="*/ 0 w 498"/>
                <a:gd name="T27" fmla="*/ 0 h 295"/>
                <a:gd name="T28" fmla="*/ 0 w 498"/>
                <a:gd name="T29" fmla="*/ 0 h 295"/>
                <a:gd name="T30" fmla="*/ 0 w 498"/>
                <a:gd name="T31" fmla="*/ 0 h 295"/>
                <a:gd name="T32" fmla="*/ 0 w 498"/>
                <a:gd name="T33" fmla="*/ 0 h 295"/>
                <a:gd name="T34" fmla="*/ 0 w 498"/>
                <a:gd name="T35" fmla="*/ 0 h 295"/>
                <a:gd name="T36" fmla="*/ 0 w 498"/>
                <a:gd name="T37" fmla="*/ 0 h 295"/>
                <a:gd name="T38" fmla="*/ 0 w 498"/>
                <a:gd name="T39" fmla="*/ 0 h 295"/>
                <a:gd name="T40" fmla="*/ 0 w 498"/>
                <a:gd name="T41" fmla="*/ 0 h 295"/>
                <a:gd name="T42" fmla="*/ 0 w 498"/>
                <a:gd name="T43" fmla="*/ 0 h 295"/>
                <a:gd name="T44" fmla="*/ 0 w 498"/>
                <a:gd name="T45" fmla="*/ 0 h 295"/>
                <a:gd name="T46" fmla="*/ 0 w 498"/>
                <a:gd name="T47" fmla="*/ 0 h 295"/>
                <a:gd name="T48" fmla="*/ 0 w 498"/>
                <a:gd name="T49" fmla="*/ 0 h 295"/>
                <a:gd name="T50" fmla="*/ 0 w 498"/>
                <a:gd name="T51" fmla="*/ 0 h 295"/>
                <a:gd name="T52" fmla="*/ 0 w 498"/>
                <a:gd name="T53" fmla="*/ 0 h 295"/>
                <a:gd name="T54" fmla="*/ 0 w 498"/>
                <a:gd name="T55" fmla="*/ 0 h 295"/>
                <a:gd name="T56" fmla="*/ 0 w 498"/>
                <a:gd name="T57" fmla="*/ 0 h 295"/>
                <a:gd name="T58" fmla="*/ 0 w 498"/>
                <a:gd name="T59" fmla="*/ 0 h 295"/>
                <a:gd name="T60" fmla="*/ 0 w 498"/>
                <a:gd name="T61" fmla="*/ 0 h 295"/>
                <a:gd name="T62" fmla="*/ 0 w 498"/>
                <a:gd name="T63" fmla="*/ 0 h 295"/>
                <a:gd name="T64" fmla="*/ 0 w 498"/>
                <a:gd name="T65" fmla="*/ 0 h 295"/>
                <a:gd name="T66" fmla="*/ 0 w 498"/>
                <a:gd name="T67" fmla="*/ 0 h 295"/>
                <a:gd name="T68" fmla="*/ 0 w 498"/>
                <a:gd name="T69" fmla="*/ 0 h 295"/>
                <a:gd name="T70" fmla="*/ 0 w 498"/>
                <a:gd name="T71" fmla="*/ 0 h 295"/>
                <a:gd name="T72" fmla="*/ 0 w 498"/>
                <a:gd name="T73" fmla="*/ 0 h 295"/>
                <a:gd name="T74" fmla="*/ 0 w 498"/>
                <a:gd name="T75" fmla="*/ 0 h 295"/>
                <a:gd name="T76" fmla="*/ 0 w 498"/>
                <a:gd name="T77" fmla="*/ 0 h 295"/>
                <a:gd name="T78" fmla="*/ 0 w 498"/>
                <a:gd name="T79" fmla="*/ 0 h 295"/>
                <a:gd name="T80" fmla="*/ 0 w 498"/>
                <a:gd name="T81" fmla="*/ 0 h 295"/>
                <a:gd name="T82" fmla="*/ 0 w 498"/>
                <a:gd name="T83" fmla="*/ 0 h 295"/>
                <a:gd name="T84" fmla="*/ 0 w 498"/>
                <a:gd name="T85" fmla="*/ 0 h 295"/>
                <a:gd name="T86" fmla="*/ 0 w 498"/>
                <a:gd name="T87" fmla="*/ 0 h 295"/>
                <a:gd name="T88" fmla="*/ 0 w 498"/>
                <a:gd name="T89" fmla="*/ 0 h 295"/>
                <a:gd name="T90" fmla="*/ 0 w 498"/>
                <a:gd name="T91" fmla="*/ 0 h 295"/>
                <a:gd name="T92" fmla="*/ 0 w 498"/>
                <a:gd name="T93" fmla="*/ 0 h 295"/>
                <a:gd name="T94" fmla="*/ 0 w 498"/>
                <a:gd name="T95" fmla="*/ 0 h 295"/>
                <a:gd name="T96" fmla="*/ 0 w 498"/>
                <a:gd name="T97" fmla="*/ 0 h 295"/>
                <a:gd name="T98" fmla="*/ 0 w 498"/>
                <a:gd name="T99" fmla="*/ 0 h 295"/>
                <a:gd name="T100" fmla="*/ 0 w 498"/>
                <a:gd name="T101" fmla="*/ 0 h 295"/>
                <a:gd name="T102" fmla="*/ 0 w 498"/>
                <a:gd name="T103" fmla="*/ 0 h 295"/>
                <a:gd name="T104" fmla="*/ 0 w 498"/>
                <a:gd name="T105" fmla="*/ 0 h 2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8"/>
                <a:gd name="T160" fmla="*/ 0 h 295"/>
                <a:gd name="T161" fmla="*/ 498 w 498"/>
                <a:gd name="T162" fmla="*/ 295 h 2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8" h="295">
                  <a:moveTo>
                    <a:pt x="77" y="99"/>
                  </a:moveTo>
                  <a:lnTo>
                    <a:pt x="82" y="95"/>
                  </a:lnTo>
                  <a:lnTo>
                    <a:pt x="15" y="13"/>
                  </a:lnTo>
                  <a:lnTo>
                    <a:pt x="65" y="8"/>
                  </a:lnTo>
                  <a:lnTo>
                    <a:pt x="120" y="7"/>
                  </a:lnTo>
                  <a:lnTo>
                    <a:pt x="223" y="13"/>
                  </a:lnTo>
                  <a:lnTo>
                    <a:pt x="310" y="29"/>
                  </a:lnTo>
                  <a:lnTo>
                    <a:pt x="385" y="53"/>
                  </a:lnTo>
                  <a:lnTo>
                    <a:pt x="441" y="85"/>
                  </a:lnTo>
                  <a:lnTo>
                    <a:pt x="461" y="103"/>
                  </a:lnTo>
                  <a:lnTo>
                    <a:pt x="476" y="124"/>
                  </a:lnTo>
                  <a:lnTo>
                    <a:pt x="486" y="145"/>
                  </a:lnTo>
                  <a:lnTo>
                    <a:pt x="491" y="168"/>
                  </a:lnTo>
                  <a:lnTo>
                    <a:pt x="489" y="192"/>
                  </a:lnTo>
                  <a:lnTo>
                    <a:pt x="480" y="218"/>
                  </a:lnTo>
                  <a:lnTo>
                    <a:pt x="466" y="243"/>
                  </a:lnTo>
                  <a:lnTo>
                    <a:pt x="449" y="263"/>
                  </a:lnTo>
                  <a:lnTo>
                    <a:pt x="429" y="277"/>
                  </a:lnTo>
                  <a:lnTo>
                    <a:pt x="405" y="285"/>
                  </a:lnTo>
                  <a:lnTo>
                    <a:pt x="381" y="287"/>
                  </a:lnTo>
                  <a:lnTo>
                    <a:pt x="354" y="285"/>
                  </a:lnTo>
                  <a:lnTo>
                    <a:pt x="291" y="263"/>
                  </a:lnTo>
                  <a:lnTo>
                    <a:pt x="225" y="224"/>
                  </a:lnTo>
                  <a:lnTo>
                    <a:pt x="153" y="168"/>
                  </a:lnTo>
                  <a:lnTo>
                    <a:pt x="82" y="95"/>
                  </a:lnTo>
                  <a:lnTo>
                    <a:pt x="15" y="13"/>
                  </a:lnTo>
                  <a:lnTo>
                    <a:pt x="65" y="8"/>
                  </a:lnTo>
                  <a:lnTo>
                    <a:pt x="65" y="1"/>
                  </a:lnTo>
                  <a:lnTo>
                    <a:pt x="0" y="6"/>
                  </a:lnTo>
                  <a:lnTo>
                    <a:pt x="77" y="99"/>
                  </a:lnTo>
                  <a:lnTo>
                    <a:pt x="149" y="172"/>
                  </a:lnTo>
                  <a:lnTo>
                    <a:pt x="221" y="231"/>
                  </a:lnTo>
                  <a:lnTo>
                    <a:pt x="289" y="271"/>
                  </a:lnTo>
                  <a:lnTo>
                    <a:pt x="351" y="292"/>
                  </a:lnTo>
                  <a:lnTo>
                    <a:pt x="381" y="295"/>
                  </a:lnTo>
                  <a:lnTo>
                    <a:pt x="407" y="292"/>
                  </a:lnTo>
                  <a:lnTo>
                    <a:pt x="431" y="284"/>
                  </a:lnTo>
                  <a:lnTo>
                    <a:pt x="454" y="268"/>
                  </a:lnTo>
                  <a:lnTo>
                    <a:pt x="473" y="248"/>
                  </a:lnTo>
                  <a:lnTo>
                    <a:pt x="488" y="220"/>
                  </a:lnTo>
                  <a:lnTo>
                    <a:pt x="496" y="194"/>
                  </a:lnTo>
                  <a:lnTo>
                    <a:pt x="498" y="168"/>
                  </a:lnTo>
                  <a:lnTo>
                    <a:pt x="494" y="142"/>
                  </a:lnTo>
                  <a:lnTo>
                    <a:pt x="483" y="120"/>
                  </a:lnTo>
                  <a:lnTo>
                    <a:pt x="466" y="98"/>
                  </a:lnTo>
                  <a:lnTo>
                    <a:pt x="446" y="78"/>
                  </a:lnTo>
                  <a:lnTo>
                    <a:pt x="387" y="45"/>
                  </a:lnTo>
                  <a:lnTo>
                    <a:pt x="313" y="21"/>
                  </a:lnTo>
                  <a:lnTo>
                    <a:pt x="223" y="6"/>
                  </a:lnTo>
                  <a:lnTo>
                    <a:pt x="120" y="0"/>
                  </a:lnTo>
                  <a:lnTo>
                    <a:pt x="65" y="1"/>
                  </a:lnTo>
                  <a:lnTo>
                    <a:pt x="0" y="6"/>
                  </a:lnTo>
                  <a:lnTo>
                    <a:pt x="77" y="99"/>
                  </a:lnTo>
                  <a:close/>
                </a:path>
              </a:pathLst>
            </a:custGeom>
            <a:solidFill>
              <a:srgbClr val="000000"/>
            </a:solidFill>
            <a:ln w="0">
              <a:solidFill>
                <a:srgbClr val="000000"/>
              </a:solidFill>
              <a:prstDash val="solid"/>
              <a:round/>
              <a:headEnd/>
              <a:tailEnd/>
            </a:ln>
          </p:spPr>
          <p:txBody>
            <a:bodyPr/>
            <a:lstStyle/>
            <a:p>
              <a:endParaRPr lang="en-IE"/>
            </a:p>
          </p:txBody>
        </p:sp>
        <p:sp>
          <p:nvSpPr>
            <p:cNvPr id="12" name="Freeform 13"/>
            <p:cNvSpPr>
              <a:spLocks/>
            </p:cNvSpPr>
            <p:nvPr/>
          </p:nvSpPr>
          <p:spPr bwMode="auto">
            <a:xfrm>
              <a:off x="1701" y="3036"/>
              <a:ext cx="190" cy="175"/>
            </a:xfrm>
            <a:custGeom>
              <a:avLst/>
              <a:gdLst>
                <a:gd name="T0" fmla="*/ 0 w 569"/>
                <a:gd name="T1" fmla="*/ 0 h 526"/>
                <a:gd name="T2" fmla="*/ 0 w 569"/>
                <a:gd name="T3" fmla="*/ 0 h 526"/>
                <a:gd name="T4" fmla="*/ 0 w 569"/>
                <a:gd name="T5" fmla="*/ 0 h 526"/>
                <a:gd name="T6" fmla="*/ 0 w 569"/>
                <a:gd name="T7" fmla="*/ 0 h 526"/>
                <a:gd name="T8" fmla="*/ 0 w 569"/>
                <a:gd name="T9" fmla="*/ 0 h 526"/>
                <a:gd name="T10" fmla="*/ 0 w 569"/>
                <a:gd name="T11" fmla="*/ 0 h 526"/>
                <a:gd name="T12" fmla="*/ 0 w 569"/>
                <a:gd name="T13" fmla="*/ 0 h 526"/>
                <a:gd name="T14" fmla="*/ 0 w 569"/>
                <a:gd name="T15" fmla="*/ 0 h 526"/>
                <a:gd name="T16" fmla="*/ 0 w 569"/>
                <a:gd name="T17" fmla="*/ 0 h 526"/>
                <a:gd name="T18" fmla="*/ 0 w 569"/>
                <a:gd name="T19" fmla="*/ 0 h 526"/>
                <a:gd name="T20" fmla="*/ 0 w 569"/>
                <a:gd name="T21" fmla="*/ 0 h 526"/>
                <a:gd name="T22" fmla="*/ 0 w 569"/>
                <a:gd name="T23" fmla="*/ 0 h 526"/>
                <a:gd name="T24" fmla="*/ 0 w 569"/>
                <a:gd name="T25" fmla="*/ 0 h 526"/>
                <a:gd name="T26" fmla="*/ 0 w 569"/>
                <a:gd name="T27" fmla="*/ 0 h 526"/>
                <a:gd name="T28" fmla="*/ 0 w 569"/>
                <a:gd name="T29" fmla="*/ 0 h 526"/>
                <a:gd name="T30" fmla="*/ 0 w 569"/>
                <a:gd name="T31" fmla="*/ 0 h 526"/>
                <a:gd name="T32" fmla="*/ 0 w 569"/>
                <a:gd name="T33" fmla="*/ 0 h 526"/>
                <a:gd name="T34" fmla="*/ 0 w 569"/>
                <a:gd name="T35" fmla="*/ 0 h 526"/>
                <a:gd name="T36" fmla="*/ 0 w 569"/>
                <a:gd name="T37" fmla="*/ 0 h 526"/>
                <a:gd name="T38" fmla="*/ 0 w 569"/>
                <a:gd name="T39" fmla="*/ 0 h 526"/>
                <a:gd name="T40" fmla="*/ 0 w 569"/>
                <a:gd name="T41" fmla="*/ 0 h 526"/>
                <a:gd name="T42" fmla="*/ 0 w 569"/>
                <a:gd name="T43" fmla="*/ 0 h 526"/>
                <a:gd name="T44" fmla="*/ 0 w 569"/>
                <a:gd name="T45" fmla="*/ 0 h 526"/>
                <a:gd name="T46" fmla="*/ 0 w 569"/>
                <a:gd name="T47" fmla="*/ 0 h 526"/>
                <a:gd name="T48" fmla="*/ 0 w 569"/>
                <a:gd name="T49" fmla="*/ 0 h 526"/>
                <a:gd name="T50" fmla="*/ 0 w 569"/>
                <a:gd name="T51" fmla="*/ 0 h 526"/>
                <a:gd name="T52" fmla="*/ 0 w 569"/>
                <a:gd name="T53" fmla="*/ 0 h 526"/>
                <a:gd name="T54" fmla="*/ 0 w 569"/>
                <a:gd name="T55" fmla="*/ 0 h 526"/>
                <a:gd name="T56" fmla="*/ 0 w 569"/>
                <a:gd name="T57" fmla="*/ 0 h 5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9"/>
                <a:gd name="T88" fmla="*/ 0 h 526"/>
                <a:gd name="T89" fmla="*/ 569 w 569"/>
                <a:gd name="T90" fmla="*/ 526 h 5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9" h="526">
                  <a:moveTo>
                    <a:pt x="0" y="191"/>
                  </a:moveTo>
                  <a:lnTo>
                    <a:pt x="2" y="199"/>
                  </a:lnTo>
                  <a:lnTo>
                    <a:pt x="383" y="9"/>
                  </a:lnTo>
                  <a:lnTo>
                    <a:pt x="425" y="59"/>
                  </a:lnTo>
                  <a:lnTo>
                    <a:pt x="469" y="122"/>
                  </a:lnTo>
                  <a:lnTo>
                    <a:pt x="512" y="193"/>
                  </a:lnTo>
                  <a:lnTo>
                    <a:pt x="545" y="267"/>
                  </a:lnTo>
                  <a:lnTo>
                    <a:pt x="555" y="304"/>
                  </a:lnTo>
                  <a:lnTo>
                    <a:pt x="560" y="340"/>
                  </a:lnTo>
                  <a:lnTo>
                    <a:pt x="561" y="376"/>
                  </a:lnTo>
                  <a:lnTo>
                    <a:pt x="555" y="408"/>
                  </a:lnTo>
                  <a:lnTo>
                    <a:pt x="542" y="441"/>
                  </a:lnTo>
                  <a:lnTo>
                    <a:pt x="523" y="469"/>
                  </a:lnTo>
                  <a:lnTo>
                    <a:pt x="493" y="496"/>
                  </a:lnTo>
                  <a:lnTo>
                    <a:pt x="455" y="518"/>
                  </a:lnTo>
                  <a:lnTo>
                    <a:pt x="460" y="526"/>
                  </a:lnTo>
                  <a:lnTo>
                    <a:pt x="498" y="503"/>
                  </a:lnTo>
                  <a:lnTo>
                    <a:pt x="528" y="474"/>
                  </a:lnTo>
                  <a:lnTo>
                    <a:pt x="549" y="443"/>
                  </a:lnTo>
                  <a:lnTo>
                    <a:pt x="563" y="411"/>
                  </a:lnTo>
                  <a:lnTo>
                    <a:pt x="569" y="376"/>
                  </a:lnTo>
                  <a:lnTo>
                    <a:pt x="567" y="340"/>
                  </a:lnTo>
                  <a:lnTo>
                    <a:pt x="563" y="302"/>
                  </a:lnTo>
                  <a:lnTo>
                    <a:pt x="552" y="264"/>
                  </a:lnTo>
                  <a:lnTo>
                    <a:pt x="519" y="190"/>
                  </a:lnTo>
                  <a:lnTo>
                    <a:pt x="476" y="117"/>
                  </a:lnTo>
                  <a:lnTo>
                    <a:pt x="430" y="54"/>
                  </a:lnTo>
                  <a:lnTo>
                    <a:pt x="385" y="0"/>
                  </a:lnTo>
                  <a:lnTo>
                    <a:pt x="0" y="191"/>
                  </a:lnTo>
                  <a:close/>
                </a:path>
              </a:pathLst>
            </a:custGeom>
            <a:solidFill>
              <a:srgbClr val="000000"/>
            </a:solidFill>
            <a:ln w="0">
              <a:solidFill>
                <a:srgbClr val="000000"/>
              </a:solidFill>
              <a:prstDash val="solid"/>
              <a:round/>
              <a:headEnd/>
              <a:tailEnd/>
            </a:ln>
          </p:spPr>
          <p:txBody>
            <a:bodyPr/>
            <a:lstStyle/>
            <a:p>
              <a:endParaRPr lang="en-IE"/>
            </a:p>
          </p:txBody>
        </p:sp>
        <p:sp>
          <p:nvSpPr>
            <p:cNvPr id="13" name="Freeform 14"/>
            <p:cNvSpPr>
              <a:spLocks/>
            </p:cNvSpPr>
            <p:nvPr/>
          </p:nvSpPr>
          <p:spPr bwMode="auto">
            <a:xfrm>
              <a:off x="1706" y="3008"/>
              <a:ext cx="130" cy="66"/>
            </a:xfrm>
            <a:custGeom>
              <a:avLst/>
              <a:gdLst>
                <a:gd name="T0" fmla="*/ 0 w 389"/>
                <a:gd name="T1" fmla="*/ 0 h 200"/>
                <a:gd name="T2" fmla="*/ 0 w 389"/>
                <a:gd name="T3" fmla="*/ 0 h 200"/>
                <a:gd name="T4" fmla="*/ 0 w 389"/>
                <a:gd name="T5" fmla="*/ 0 h 200"/>
                <a:gd name="T6" fmla="*/ 0 w 389"/>
                <a:gd name="T7" fmla="*/ 0 h 200"/>
                <a:gd name="T8" fmla="*/ 0 w 389"/>
                <a:gd name="T9" fmla="*/ 0 h 200"/>
                <a:gd name="T10" fmla="*/ 0 w 389"/>
                <a:gd name="T11" fmla="*/ 0 h 200"/>
                <a:gd name="T12" fmla="*/ 0 w 389"/>
                <a:gd name="T13" fmla="*/ 0 h 200"/>
                <a:gd name="T14" fmla="*/ 0 60000 65536"/>
                <a:gd name="T15" fmla="*/ 0 60000 65536"/>
                <a:gd name="T16" fmla="*/ 0 60000 65536"/>
                <a:gd name="T17" fmla="*/ 0 60000 65536"/>
                <a:gd name="T18" fmla="*/ 0 60000 65536"/>
                <a:gd name="T19" fmla="*/ 0 60000 65536"/>
                <a:gd name="T20" fmla="*/ 0 60000 65536"/>
                <a:gd name="T21" fmla="*/ 0 w 389"/>
                <a:gd name="T22" fmla="*/ 0 h 200"/>
                <a:gd name="T23" fmla="*/ 389 w 389"/>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 h="200">
                  <a:moveTo>
                    <a:pt x="365" y="87"/>
                  </a:moveTo>
                  <a:lnTo>
                    <a:pt x="373" y="90"/>
                  </a:lnTo>
                  <a:lnTo>
                    <a:pt x="389" y="0"/>
                  </a:lnTo>
                  <a:lnTo>
                    <a:pt x="0" y="193"/>
                  </a:lnTo>
                  <a:lnTo>
                    <a:pt x="3" y="200"/>
                  </a:lnTo>
                  <a:lnTo>
                    <a:pt x="380" y="14"/>
                  </a:lnTo>
                  <a:lnTo>
                    <a:pt x="365" y="87"/>
                  </a:lnTo>
                  <a:close/>
                </a:path>
              </a:pathLst>
            </a:custGeom>
            <a:solidFill>
              <a:srgbClr val="000000"/>
            </a:solidFill>
            <a:ln w="0">
              <a:solidFill>
                <a:srgbClr val="000000"/>
              </a:solidFill>
              <a:prstDash val="solid"/>
              <a:round/>
              <a:headEnd/>
              <a:tailEnd/>
            </a:ln>
          </p:spPr>
          <p:txBody>
            <a:bodyPr/>
            <a:lstStyle/>
            <a:p>
              <a:endParaRPr lang="en-IE"/>
            </a:p>
          </p:txBody>
        </p:sp>
        <p:sp>
          <p:nvSpPr>
            <p:cNvPr id="14" name="Freeform 15"/>
            <p:cNvSpPr>
              <a:spLocks/>
            </p:cNvSpPr>
            <p:nvPr/>
          </p:nvSpPr>
          <p:spPr bwMode="auto">
            <a:xfrm>
              <a:off x="1834" y="3009"/>
              <a:ext cx="49" cy="59"/>
            </a:xfrm>
            <a:custGeom>
              <a:avLst/>
              <a:gdLst>
                <a:gd name="T0" fmla="*/ 0 w 148"/>
                <a:gd name="T1" fmla="*/ 0 h 177"/>
                <a:gd name="T2" fmla="*/ 0 w 148"/>
                <a:gd name="T3" fmla="*/ 0 h 177"/>
                <a:gd name="T4" fmla="*/ 0 w 148"/>
                <a:gd name="T5" fmla="*/ 0 h 177"/>
                <a:gd name="T6" fmla="*/ 0 w 148"/>
                <a:gd name="T7" fmla="*/ 0 h 177"/>
                <a:gd name="T8" fmla="*/ 0 w 148"/>
                <a:gd name="T9" fmla="*/ 0 h 177"/>
                <a:gd name="T10" fmla="*/ 0 w 148"/>
                <a:gd name="T11" fmla="*/ 0 h 177"/>
                <a:gd name="T12" fmla="*/ 0 w 148"/>
                <a:gd name="T13" fmla="*/ 0 h 177"/>
                <a:gd name="T14" fmla="*/ 0 w 148"/>
                <a:gd name="T15" fmla="*/ 0 h 177"/>
                <a:gd name="T16" fmla="*/ 0 w 148"/>
                <a:gd name="T17" fmla="*/ 0 h 177"/>
                <a:gd name="T18" fmla="*/ 0 w 148"/>
                <a:gd name="T19" fmla="*/ 0 h 177"/>
                <a:gd name="T20" fmla="*/ 0 w 148"/>
                <a:gd name="T21" fmla="*/ 0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77"/>
                <a:gd name="T35" fmla="*/ 148 w 148"/>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77">
                  <a:moveTo>
                    <a:pt x="5" y="0"/>
                  </a:moveTo>
                  <a:lnTo>
                    <a:pt x="0" y="5"/>
                  </a:lnTo>
                  <a:lnTo>
                    <a:pt x="42" y="43"/>
                  </a:lnTo>
                  <a:lnTo>
                    <a:pt x="80" y="85"/>
                  </a:lnTo>
                  <a:lnTo>
                    <a:pt x="113" y="129"/>
                  </a:lnTo>
                  <a:lnTo>
                    <a:pt x="140" y="177"/>
                  </a:lnTo>
                  <a:lnTo>
                    <a:pt x="148" y="172"/>
                  </a:lnTo>
                  <a:lnTo>
                    <a:pt x="120" y="124"/>
                  </a:lnTo>
                  <a:lnTo>
                    <a:pt x="85" y="80"/>
                  </a:lnTo>
                  <a:lnTo>
                    <a:pt x="47" y="38"/>
                  </a:lnTo>
                  <a:lnTo>
                    <a:pt x="5" y="0"/>
                  </a:lnTo>
                  <a:close/>
                </a:path>
              </a:pathLst>
            </a:custGeom>
            <a:solidFill>
              <a:srgbClr val="000000"/>
            </a:solidFill>
            <a:ln w="0">
              <a:solidFill>
                <a:srgbClr val="000000"/>
              </a:solidFill>
              <a:prstDash val="solid"/>
              <a:round/>
              <a:headEnd/>
              <a:tailEnd/>
            </a:ln>
          </p:spPr>
          <p:txBody>
            <a:bodyPr/>
            <a:lstStyle/>
            <a:p>
              <a:endParaRPr lang="en-IE"/>
            </a:p>
          </p:txBody>
        </p:sp>
        <p:sp>
          <p:nvSpPr>
            <p:cNvPr id="15" name="Freeform 16"/>
            <p:cNvSpPr>
              <a:spLocks/>
            </p:cNvSpPr>
            <p:nvPr/>
          </p:nvSpPr>
          <p:spPr bwMode="auto">
            <a:xfrm>
              <a:off x="1580" y="2596"/>
              <a:ext cx="258" cy="414"/>
            </a:xfrm>
            <a:custGeom>
              <a:avLst/>
              <a:gdLst>
                <a:gd name="T0" fmla="*/ 0 w 774"/>
                <a:gd name="T1" fmla="*/ 0 h 1243"/>
                <a:gd name="T2" fmla="*/ 0 w 774"/>
                <a:gd name="T3" fmla="*/ 0 h 1243"/>
                <a:gd name="T4" fmla="*/ 0 w 774"/>
                <a:gd name="T5" fmla="*/ 0 h 1243"/>
                <a:gd name="T6" fmla="*/ 0 w 774"/>
                <a:gd name="T7" fmla="*/ 0 h 1243"/>
                <a:gd name="T8" fmla="*/ 0 w 774"/>
                <a:gd name="T9" fmla="*/ 0 h 1243"/>
                <a:gd name="T10" fmla="*/ 0 w 774"/>
                <a:gd name="T11" fmla="*/ 0 h 1243"/>
                <a:gd name="T12" fmla="*/ 0 w 774"/>
                <a:gd name="T13" fmla="*/ 0 h 1243"/>
                <a:gd name="T14" fmla="*/ 0 w 774"/>
                <a:gd name="T15" fmla="*/ 0 h 1243"/>
                <a:gd name="T16" fmla="*/ 0 w 774"/>
                <a:gd name="T17" fmla="*/ 0 h 1243"/>
                <a:gd name="T18" fmla="*/ 0 w 774"/>
                <a:gd name="T19" fmla="*/ 0 h 1243"/>
                <a:gd name="T20" fmla="*/ 0 w 774"/>
                <a:gd name="T21" fmla="*/ 0 h 1243"/>
                <a:gd name="T22" fmla="*/ 0 w 774"/>
                <a:gd name="T23" fmla="*/ 0 h 1243"/>
                <a:gd name="T24" fmla="*/ 0 w 774"/>
                <a:gd name="T25" fmla="*/ 0 h 1243"/>
                <a:gd name="T26" fmla="*/ 0 w 774"/>
                <a:gd name="T27" fmla="*/ 0 h 1243"/>
                <a:gd name="T28" fmla="*/ 0 w 774"/>
                <a:gd name="T29" fmla="*/ 0 h 1243"/>
                <a:gd name="T30" fmla="*/ 0 w 774"/>
                <a:gd name="T31" fmla="*/ 0 h 1243"/>
                <a:gd name="T32" fmla="*/ 0 w 774"/>
                <a:gd name="T33" fmla="*/ 0 h 1243"/>
                <a:gd name="T34" fmla="*/ 0 w 774"/>
                <a:gd name="T35" fmla="*/ 0 h 1243"/>
                <a:gd name="T36" fmla="*/ 0 w 774"/>
                <a:gd name="T37" fmla="*/ 0 h 1243"/>
                <a:gd name="T38" fmla="*/ 0 w 774"/>
                <a:gd name="T39" fmla="*/ 0 h 1243"/>
                <a:gd name="T40" fmla="*/ 0 w 774"/>
                <a:gd name="T41" fmla="*/ 0 h 1243"/>
                <a:gd name="T42" fmla="*/ 0 w 774"/>
                <a:gd name="T43" fmla="*/ 0 h 1243"/>
                <a:gd name="T44" fmla="*/ 0 w 774"/>
                <a:gd name="T45" fmla="*/ 0 h 1243"/>
                <a:gd name="T46" fmla="*/ 0 w 774"/>
                <a:gd name="T47" fmla="*/ 0 h 1243"/>
                <a:gd name="T48" fmla="*/ 0 w 774"/>
                <a:gd name="T49" fmla="*/ 0 h 1243"/>
                <a:gd name="T50" fmla="*/ 0 w 774"/>
                <a:gd name="T51" fmla="*/ 0 h 1243"/>
                <a:gd name="T52" fmla="*/ 0 w 774"/>
                <a:gd name="T53" fmla="*/ 0 h 1243"/>
                <a:gd name="T54" fmla="*/ 0 w 774"/>
                <a:gd name="T55" fmla="*/ 0 h 1243"/>
                <a:gd name="T56" fmla="*/ 0 w 774"/>
                <a:gd name="T57" fmla="*/ 0 h 1243"/>
                <a:gd name="T58" fmla="*/ 0 w 774"/>
                <a:gd name="T59" fmla="*/ 0 h 1243"/>
                <a:gd name="T60" fmla="*/ 0 w 774"/>
                <a:gd name="T61" fmla="*/ 0 h 1243"/>
                <a:gd name="T62" fmla="*/ 0 w 774"/>
                <a:gd name="T63" fmla="*/ 0 h 1243"/>
                <a:gd name="T64" fmla="*/ 0 w 774"/>
                <a:gd name="T65" fmla="*/ 0 h 1243"/>
                <a:gd name="T66" fmla="*/ 0 w 774"/>
                <a:gd name="T67" fmla="*/ 0 h 1243"/>
                <a:gd name="T68" fmla="*/ 0 w 774"/>
                <a:gd name="T69" fmla="*/ 0 h 1243"/>
                <a:gd name="T70" fmla="*/ 0 w 774"/>
                <a:gd name="T71" fmla="*/ 0 h 1243"/>
                <a:gd name="T72" fmla="*/ 0 w 774"/>
                <a:gd name="T73" fmla="*/ 0 h 1243"/>
                <a:gd name="T74" fmla="*/ 0 w 774"/>
                <a:gd name="T75" fmla="*/ 0 h 1243"/>
                <a:gd name="T76" fmla="*/ 0 w 774"/>
                <a:gd name="T77" fmla="*/ 0 h 12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4"/>
                <a:gd name="T118" fmla="*/ 0 h 1243"/>
                <a:gd name="T119" fmla="*/ 774 w 774"/>
                <a:gd name="T120" fmla="*/ 1243 h 12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4" h="1243">
                  <a:moveTo>
                    <a:pt x="761" y="1243"/>
                  </a:moveTo>
                  <a:lnTo>
                    <a:pt x="768" y="1243"/>
                  </a:lnTo>
                  <a:lnTo>
                    <a:pt x="774" y="1129"/>
                  </a:lnTo>
                  <a:lnTo>
                    <a:pt x="767" y="1013"/>
                  </a:lnTo>
                  <a:lnTo>
                    <a:pt x="745" y="894"/>
                  </a:lnTo>
                  <a:lnTo>
                    <a:pt x="714" y="776"/>
                  </a:lnTo>
                  <a:lnTo>
                    <a:pt x="672" y="661"/>
                  </a:lnTo>
                  <a:lnTo>
                    <a:pt x="623" y="550"/>
                  </a:lnTo>
                  <a:lnTo>
                    <a:pt x="567" y="442"/>
                  </a:lnTo>
                  <a:lnTo>
                    <a:pt x="505" y="344"/>
                  </a:lnTo>
                  <a:lnTo>
                    <a:pt x="439" y="254"/>
                  </a:lnTo>
                  <a:lnTo>
                    <a:pt x="371" y="175"/>
                  </a:lnTo>
                  <a:lnTo>
                    <a:pt x="303" y="109"/>
                  </a:lnTo>
                  <a:lnTo>
                    <a:pt x="235" y="57"/>
                  </a:lnTo>
                  <a:lnTo>
                    <a:pt x="169" y="21"/>
                  </a:lnTo>
                  <a:lnTo>
                    <a:pt x="108" y="3"/>
                  </a:lnTo>
                  <a:lnTo>
                    <a:pt x="78" y="0"/>
                  </a:lnTo>
                  <a:lnTo>
                    <a:pt x="51" y="4"/>
                  </a:lnTo>
                  <a:lnTo>
                    <a:pt x="26" y="12"/>
                  </a:lnTo>
                  <a:lnTo>
                    <a:pt x="0" y="27"/>
                  </a:lnTo>
                  <a:lnTo>
                    <a:pt x="5" y="34"/>
                  </a:lnTo>
                  <a:lnTo>
                    <a:pt x="28" y="19"/>
                  </a:lnTo>
                  <a:lnTo>
                    <a:pt x="53" y="11"/>
                  </a:lnTo>
                  <a:lnTo>
                    <a:pt x="78" y="7"/>
                  </a:lnTo>
                  <a:lnTo>
                    <a:pt x="106" y="10"/>
                  </a:lnTo>
                  <a:lnTo>
                    <a:pt x="167" y="28"/>
                  </a:lnTo>
                  <a:lnTo>
                    <a:pt x="230" y="64"/>
                  </a:lnTo>
                  <a:lnTo>
                    <a:pt x="299" y="114"/>
                  </a:lnTo>
                  <a:lnTo>
                    <a:pt x="366" y="180"/>
                  </a:lnTo>
                  <a:lnTo>
                    <a:pt x="434" y="259"/>
                  </a:lnTo>
                  <a:lnTo>
                    <a:pt x="498" y="349"/>
                  </a:lnTo>
                  <a:lnTo>
                    <a:pt x="560" y="447"/>
                  </a:lnTo>
                  <a:lnTo>
                    <a:pt x="616" y="552"/>
                  </a:lnTo>
                  <a:lnTo>
                    <a:pt x="665" y="664"/>
                  </a:lnTo>
                  <a:lnTo>
                    <a:pt x="707" y="779"/>
                  </a:lnTo>
                  <a:lnTo>
                    <a:pt x="738" y="896"/>
                  </a:lnTo>
                  <a:lnTo>
                    <a:pt x="760" y="1013"/>
                  </a:lnTo>
                  <a:lnTo>
                    <a:pt x="767" y="1129"/>
                  </a:lnTo>
                  <a:lnTo>
                    <a:pt x="761" y="1243"/>
                  </a:lnTo>
                  <a:close/>
                </a:path>
              </a:pathLst>
            </a:custGeom>
            <a:solidFill>
              <a:srgbClr val="000000"/>
            </a:solidFill>
            <a:ln w="0">
              <a:solidFill>
                <a:srgbClr val="000000"/>
              </a:solidFill>
              <a:prstDash val="solid"/>
              <a:round/>
              <a:headEnd/>
              <a:tailEnd/>
            </a:ln>
          </p:spPr>
          <p:txBody>
            <a:bodyPr/>
            <a:lstStyle/>
            <a:p>
              <a:endParaRPr lang="en-IE"/>
            </a:p>
          </p:txBody>
        </p:sp>
        <p:sp>
          <p:nvSpPr>
            <p:cNvPr id="16" name="Freeform 17"/>
            <p:cNvSpPr>
              <a:spLocks/>
            </p:cNvSpPr>
            <p:nvPr/>
          </p:nvSpPr>
          <p:spPr bwMode="auto">
            <a:xfrm>
              <a:off x="1833" y="2925"/>
              <a:ext cx="8" cy="85"/>
            </a:xfrm>
            <a:custGeom>
              <a:avLst/>
              <a:gdLst>
                <a:gd name="T0" fmla="*/ 0 w 24"/>
                <a:gd name="T1" fmla="*/ 0 h 254"/>
                <a:gd name="T2" fmla="*/ 0 w 24"/>
                <a:gd name="T3" fmla="*/ 0 h 254"/>
                <a:gd name="T4" fmla="*/ 0 w 24"/>
                <a:gd name="T5" fmla="*/ 0 h 254"/>
                <a:gd name="T6" fmla="*/ 0 w 24"/>
                <a:gd name="T7" fmla="*/ 0 h 254"/>
                <a:gd name="T8" fmla="*/ 0 w 24"/>
                <a:gd name="T9" fmla="*/ 0 h 254"/>
                <a:gd name="T10" fmla="*/ 0 w 24"/>
                <a:gd name="T11" fmla="*/ 0 h 254"/>
                <a:gd name="T12" fmla="*/ 0 w 24"/>
                <a:gd name="T13" fmla="*/ 0 h 254"/>
                <a:gd name="T14" fmla="*/ 0 60000 65536"/>
                <a:gd name="T15" fmla="*/ 0 60000 65536"/>
                <a:gd name="T16" fmla="*/ 0 60000 65536"/>
                <a:gd name="T17" fmla="*/ 0 60000 65536"/>
                <a:gd name="T18" fmla="*/ 0 60000 65536"/>
                <a:gd name="T19" fmla="*/ 0 60000 65536"/>
                <a:gd name="T20" fmla="*/ 0 60000 65536"/>
                <a:gd name="T21" fmla="*/ 0 w 24"/>
                <a:gd name="T22" fmla="*/ 0 h 254"/>
                <a:gd name="T23" fmla="*/ 24 w 24"/>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54">
                  <a:moveTo>
                    <a:pt x="0" y="254"/>
                  </a:moveTo>
                  <a:lnTo>
                    <a:pt x="7" y="254"/>
                  </a:lnTo>
                  <a:lnTo>
                    <a:pt x="19" y="122"/>
                  </a:lnTo>
                  <a:lnTo>
                    <a:pt x="24" y="0"/>
                  </a:lnTo>
                  <a:lnTo>
                    <a:pt x="17" y="0"/>
                  </a:lnTo>
                  <a:lnTo>
                    <a:pt x="12" y="122"/>
                  </a:lnTo>
                  <a:lnTo>
                    <a:pt x="0" y="254"/>
                  </a:lnTo>
                  <a:close/>
                </a:path>
              </a:pathLst>
            </a:custGeom>
            <a:solidFill>
              <a:srgbClr val="000000"/>
            </a:solidFill>
            <a:ln w="0">
              <a:solidFill>
                <a:srgbClr val="000000"/>
              </a:solidFill>
              <a:prstDash val="solid"/>
              <a:round/>
              <a:headEnd/>
              <a:tailEnd/>
            </a:ln>
          </p:spPr>
          <p:txBody>
            <a:bodyPr/>
            <a:lstStyle/>
            <a:p>
              <a:endParaRPr lang="en-IE"/>
            </a:p>
          </p:txBody>
        </p:sp>
        <p:sp>
          <p:nvSpPr>
            <p:cNvPr id="17" name="Freeform 18"/>
            <p:cNvSpPr>
              <a:spLocks/>
            </p:cNvSpPr>
            <p:nvPr/>
          </p:nvSpPr>
          <p:spPr bwMode="auto">
            <a:xfrm>
              <a:off x="1666" y="2594"/>
              <a:ext cx="115" cy="135"/>
            </a:xfrm>
            <a:custGeom>
              <a:avLst/>
              <a:gdLst>
                <a:gd name="T0" fmla="*/ 0 w 347"/>
                <a:gd name="T1" fmla="*/ 0 h 407"/>
                <a:gd name="T2" fmla="*/ 0 w 347"/>
                <a:gd name="T3" fmla="*/ 0 h 407"/>
                <a:gd name="T4" fmla="*/ 0 w 347"/>
                <a:gd name="T5" fmla="*/ 0 h 407"/>
                <a:gd name="T6" fmla="*/ 0 w 347"/>
                <a:gd name="T7" fmla="*/ 0 h 407"/>
                <a:gd name="T8" fmla="*/ 0 w 347"/>
                <a:gd name="T9" fmla="*/ 0 h 407"/>
                <a:gd name="T10" fmla="*/ 0 w 347"/>
                <a:gd name="T11" fmla="*/ 0 h 407"/>
                <a:gd name="T12" fmla="*/ 0 w 347"/>
                <a:gd name="T13" fmla="*/ 0 h 407"/>
                <a:gd name="T14" fmla="*/ 0 w 347"/>
                <a:gd name="T15" fmla="*/ 0 h 407"/>
                <a:gd name="T16" fmla="*/ 0 w 347"/>
                <a:gd name="T17" fmla="*/ 0 h 407"/>
                <a:gd name="T18" fmla="*/ 0 w 347"/>
                <a:gd name="T19" fmla="*/ 0 h 407"/>
                <a:gd name="T20" fmla="*/ 0 w 347"/>
                <a:gd name="T21" fmla="*/ 0 h 407"/>
                <a:gd name="T22" fmla="*/ 0 w 347"/>
                <a:gd name="T23" fmla="*/ 0 h 407"/>
                <a:gd name="T24" fmla="*/ 0 w 347"/>
                <a:gd name="T25" fmla="*/ 0 h 407"/>
                <a:gd name="T26" fmla="*/ 0 w 347"/>
                <a:gd name="T27" fmla="*/ 0 h 407"/>
                <a:gd name="T28" fmla="*/ 0 w 347"/>
                <a:gd name="T29" fmla="*/ 0 h 407"/>
                <a:gd name="T30" fmla="*/ 0 w 347"/>
                <a:gd name="T31" fmla="*/ 0 h 407"/>
                <a:gd name="T32" fmla="*/ 0 w 347"/>
                <a:gd name="T33" fmla="*/ 0 h 4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7"/>
                <a:gd name="T52" fmla="*/ 0 h 407"/>
                <a:gd name="T53" fmla="*/ 347 w 347"/>
                <a:gd name="T54" fmla="*/ 407 h 4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7" h="407">
                  <a:moveTo>
                    <a:pt x="340" y="407"/>
                  </a:moveTo>
                  <a:lnTo>
                    <a:pt x="347" y="403"/>
                  </a:lnTo>
                  <a:lnTo>
                    <a:pt x="310" y="338"/>
                  </a:lnTo>
                  <a:lnTo>
                    <a:pt x="265" y="272"/>
                  </a:lnTo>
                  <a:lnTo>
                    <a:pt x="214" y="207"/>
                  </a:lnTo>
                  <a:lnTo>
                    <a:pt x="164" y="148"/>
                  </a:lnTo>
                  <a:lnTo>
                    <a:pt x="71" y="51"/>
                  </a:lnTo>
                  <a:lnTo>
                    <a:pt x="32" y="17"/>
                  </a:lnTo>
                  <a:lnTo>
                    <a:pt x="5" y="0"/>
                  </a:lnTo>
                  <a:lnTo>
                    <a:pt x="0" y="7"/>
                  </a:lnTo>
                  <a:lnTo>
                    <a:pt x="28" y="24"/>
                  </a:lnTo>
                  <a:lnTo>
                    <a:pt x="66" y="55"/>
                  </a:lnTo>
                  <a:lnTo>
                    <a:pt x="159" y="152"/>
                  </a:lnTo>
                  <a:lnTo>
                    <a:pt x="210" y="212"/>
                  </a:lnTo>
                  <a:lnTo>
                    <a:pt x="257" y="277"/>
                  </a:lnTo>
                  <a:lnTo>
                    <a:pt x="303" y="343"/>
                  </a:lnTo>
                  <a:lnTo>
                    <a:pt x="340" y="407"/>
                  </a:lnTo>
                  <a:close/>
                </a:path>
              </a:pathLst>
            </a:custGeom>
            <a:solidFill>
              <a:srgbClr val="000000"/>
            </a:solidFill>
            <a:ln w="0">
              <a:solidFill>
                <a:srgbClr val="000000"/>
              </a:solidFill>
              <a:prstDash val="solid"/>
              <a:round/>
              <a:headEnd/>
              <a:tailEnd/>
            </a:ln>
          </p:spPr>
          <p:txBody>
            <a:bodyPr/>
            <a:lstStyle/>
            <a:p>
              <a:endParaRPr lang="en-IE"/>
            </a:p>
          </p:txBody>
        </p:sp>
        <p:sp>
          <p:nvSpPr>
            <p:cNvPr id="18" name="Freeform 19"/>
            <p:cNvSpPr>
              <a:spLocks/>
            </p:cNvSpPr>
            <p:nvPr/>
          </p:nvSpPr>
          <p:spPr bwMode="auto">
            <a:xfrm>
              <a:off x="2579" y="2623"/>
              <a:ext cx="96" cy="243"/>
            </a:xfrm>
            <a:custGeom>
              <a:avLst/>
              <a:gdLst>
                <a:gd name="T0" fmla="*/ 0 w 289"/>
                <a:gd name="T1" fmla="*/ 0 h 728"/>
                <a:gd name="T2" fmla="*/ 0 w 289"/>
                <a:gd name="T3" fmla="*/ 0 h 728"/>
                <a:gd name="T4" fmla="*/ 0 w 289"/>
                <a:gd name="T5" fmla="*/ 0 h 728"/>
                <a:gd name="T6" fmla="*/ 0 w 289"/>
                <a:gd name="T7" fmla="*/ 0 h 728"/>
                <a:gd name="T8" fmla="*/ 0 w 289"/>
                <a:gd name="T9" fmla="*/ 0 h 728"/>
                <a:gd name="T10" fmla="*/ 0 w 289"/>
                <a:gd name="T11" fmla="*/ 0 h 728"/>
                <a:gd name="T12" fmla="*/ 0 w 289"/>
                <a:gd name="T13" fmla="*/ 0 h 728"/>
                <a:gd name="T14" fmla="*/ 0 w 289"/>
                <a:gd name="T15" fmla="*/ 0 h 728"/>
                <a:gd name="T16" fmla="*/ 0 w 289"/>
                <a:gd name="T17" fmla="*/ 0 h 728"/>
                <a:gd name="T18" fmla="*/ 0 w 289"/>
                <a:gd name="T19" fmla="*/ 0 h 728"/>
                <a:gd name="T20" fmla="*/ 0 w 289"/>
                <a:gd name="T21" fmla="*/ 0 h 728"/>
                <a:gd name="T22" fmla="*/ 0 w 289"/>
                <a:gd name="T23" fmla="*/ 0 h 728"/>
                <a:gd name="T24" fmla="*/ 0 w 289"/>
                <a:gd name="T25" fmla="*/ 0 h 728"/>
                <a:gd name="T26" fmla="*/ 0 w 289"/>
                <a:gd name="T27" fmla="*/ 0 h 728"/>
                <a:gd name="T28" fmla="*/ 0 w 289"/>
                <a:gd name="T29" fmla="*/ 0 h 728"/>
                <a:gd name="T30" fmla="*/ 0 w 289"/>
                <a:gd name="T31" fmla="*/ 0 h 728"/>
                <a:gd name="T32" fmla="*/ 0 w 289"/>
                <a:gd name="T33" fmla="*/ 0 h 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728"/>
                <a:gd name="T53" fmla="*/ 289 w 289"/>
                <a:gd name="T54" fmla="*/ 728 h 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728">
                  <a:moveTo>
                    <a:pt x="282" y="728"/>
                  </a:moveTo>
                  <a:lnTo>
                    <a:pt x="289" y="723"/>
                  </a:lnTo>
                  <a:lnTo>
                    <a:pt x="240" y="642"/>
                  </a:lnTo>
                  <a:lnTo>
                    <a:pt x="195" y="559"/>
                  </a:lnTo>
                  <a:lnTo>
                    <a:pt x="153" y="472"/>
                  </a:lnTo>
                  <a:lnTo>
                    <a:pt x="118" y="382"/>
                  </a:lnTo>
                  <a:lnTo>
                    <a:pt x="84" y="290"/>
                  </a:lnTo>
                  <a:lnTo>
                    <a:pt x="55" y="195"/>
                  </a:lnTo>
                  <a:lnTo>
                    <a:pt x="7" y="0"/>
                  </a:lnTo>
                  <a:lnTo>
                    <a:pt x="0" y="2"/>
                  </a:lnTo>
                  <a:lnTo>
                    <a:pt x="48" y="197"/>
                  </a:lnTo>
                  <a:lnTo>
                    <a:pt x="77" y="292"/>
                  </a:lnTo>
                  <a:lnTo>
                    <a:pt x="110" y="384"/>
                  </a:lnTo>
                  <a:lnTo>
                    <a:pt x="146" y="474"/>
                  </a:lnTo>
                  <a:lnTo>
                    <a:pt x="188" y="561"/>
                  </a:lnTo>
                  <a:lnTo>
                    <a:pt x="233" y="646"/>
                  </a:lnTo>
                  <a:lnTo>
                    <a:pt x="282" y="728"/>
                  </a:lnTo>
                  <a:close/>
                </a:path>
              </a:pathLst>
            </a:custGeom>
            <a:solidFill>
              <a:srgbClr val="000000"/>
            </a:solidFill>
            <a:ln w="0">
              <a:solidFill>
                <a:srgbClr val="000000"/>
              </a:solidFill>
              <a:prstDash val="solid"/>
              <a:round/>
              <a:headEnd/>
              <a:tailEnd/>
            </a:ln>
          </p:spPr>
          <p:txBody>
            <a:bodyPr/>
            <a:lstStyle/>
            <a:p>
              <a:endParaRPr lang="en-IE"/>
            </a:p>
          </p:txBody>
        </p:sp>
        <p:sp>
          <p:nvSpPr>
            <p:cNvPr id="19" name="Freeform 20"/>
            <p:cNvSpPr>
              <a:spLocks/>
            </p:cNvSpPr>
            <p:nvPr/>
          </p:nvSpPr>
          <p:spPr bwMode="auto">
            <a:xfrm>
              <a:off x="2563" y="2159"/>
              <a:ext cx="18" cy="127"/>
            </a:xfrm>
            <a:custGeom>
              <a:avLst/>
              <a:gdLst>
                <a:gd name="T0" fmla="*/ 0 w 55"/>
                <a:gd name="T1" fmla="*/ 0 h 382"/>
                <a:gd name="T2" fmla="*/ 0 w 55"/>
                <a:gd name="T3" fmla="*/ 0 h 382"/>
                <a:gd name="T4" fmla="*/ 0 w 55"/>
                <a:gd name="T5" fmla="*/ 0 h 382"/>
                <a:gd name="T6" fmla="*/ 0 w 55"/>
                <a:gd name="T7" fmla="*/ 0 h 382"/>
                <a:gd name="T8" fmla="*/ 0 w 55"/>
                <a:gd name="T9" fmla="*/ 0 h 382"/>
                <a:gd name="T10" fmla="*/ 0 w 55"/>
                <a:gd name="T11" fmla="*/ 0 h 382"/>
                <a:gd name="T12" fmla="*/ 0 w 55"/>
                <a:gd name="T13" fmla="*/ 0 h 382"/>
                <a:gd name="T14" fmla="*/ 0 60000 65536"/>
                <a:gd name="T15" fmla="*/ 0 60000 65536"/>
                <a:gd name="T16" fmla="*/ 0 60000 65536"/>
                <a:gd name="T17" fmla="*/ 0 60000 65536"/>
                <a:gd name="T18" fmla="*/ 0 60000 65536"/>
                <a:gd name="T19" fmla="*/ 0 60000 65536"/>
                <a:gd name="T20" fmla="*/ 0 60000 65536"/>
                <a:gd name="T21" fmla="*/ 0 w 55"/>
                <a:gd name="T22" fmla="*/ 0 h 382"/>
                <a:gd name="T23" fmla="*/ 55 w 55"/>
                <a:gd name="T24" fmla="*/ 382 h 3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382">
                  <a:moveTo>
                    <a:pt x="0" y="382"/>
                  </a:moveTo>
                  <a:lnTo>
                    <a:pt x="7" y="382"/>
                  </a:lnTo>
                  <a:lnTo>
                    <a:pt x="28" y="190"/>
                  </a:lnTo>
                  <a:lnTo>
                    <a:pt x="55" y="0"/>
                  </a:lnTo>
                  <a:lnTo>
                    <a:pt x="48" y="0"/>
                  </a:lnTo>
                  <a:lnTo>
                    <a:pt x="21" y="190"/>
                  </a:lnTo>
                  <a:lnTo>
                    <a:pt x="0" y="382"/>
                  </a:lnTo>
                  <a:close/>
                </a:path>
              </a:pathLst>
            </a:custGeom>
            <a:solidFill>
              <a:srgbClr val="000000"/>
            </a:solidFill>
            <a:ln w="0">
              <a:solidFill>
                <a:srgbClr val="000000"/>
              </a:solidFill>
              <a:prstDash val="solid"/>
              <a:round/>
              <a:headEnd/>
              <a:tailEnd/>
            </a:ln>
          </p:spPr>
          <p:txBody>
            <a:bodyPr/>
            <a:lstStyle/>
            <a:p>
              <a:endParaRPr lang="en-IE"/>
            </a:p>
          </p:txBody>
        </p:sp>
        <p:sp>
          <p:nvSpPr>
            <p:cNvPr id="20" name="Freeform 21"/>
            <p:cNvSpPr>
              <a:spLocks/>
            </p:cNvSpPr>
            <p:nvPr/>
          </p:nvSpPr>
          <p:spPr bwMode="auto">
            <a:xfrm>
              <a:off x="1868" y="2172"/>
              <a:ext cx="62" cy="109"/>
            </a:xfrm>
            <a:custGeom>
              <a:avLst/>
              <a:gdLst>
                <a:gd name="T0" fmla="*/ 0 w 186"/>
                <a:gd name="T1" fmla="*/ 0 h 327"/>
                <a:gd name="T2" fmla="*/ 0 w 186"/>
                <a:gd name="T3" fmla="*/ 0 h 327"/>
                <a:gd name="T4" fmla="*/ 0 w 186"/>
                <a:gd name="T5" fmla="*/ 0 h 327"/>
                <a:gd name="T6" fmla="*/ 0 w 186"/>
                <a:gd name="T7" fmla="*/ 0 h 327"/>
                <a:gd name="T8" fmla="*/ 0 w 186"/>
                <a:gd name="T9" fmla="*/ 0 h 327"/>
                <a:gd name="T10" fmla="*/ 0 w 186"/>
                <a:gd name="T11" fmla="*/ 0 h 327"/>
                <a:gd name="T12" fmla="*/ 0 w 186"/>
                <a:gd name="T13" fmla="*/ 0 h 327"/>
                <a:gd name="T14" fmla="*/ 0 w 186"/>
                <a:gd name="T15" fmla="*/ 0 h 327"/>
                <a:gd name="T16" fmla="*/ 0 w 186"/>
                <a:gd name="T17" fmla="*/ 0 h 327"/>
                <a:gd name="T18" fmla="*/ 0 w 186"/>
                <a:gd name="T19" fmla="*/ 0 h 327"/>
                <a:gd name="T20" fmla="*/ 0 w 186"/>
                <a:gd name="T21" fmla="*/ 0 h 327"/>
                <a:gd name="T22" fmla="*/ 0 w 186"/>
                <a:gd name="T23" fmla="*/ 0 h 327"/>
                <a:gd name="T24" fmla="*/ 0 w 186"/>
                <a:gd name="T25" fmla="*/ 0 h 327"/>
                <a:gd name="T26" fmla="*/ 0 w 186"/>
                <a:gd name="T27" fmla="*/ 0 h 327"/>
                <a:gd name="T28" fmla="*/ 0 w 186"/>
                <a:gd name="T29" fmla="*/ 0 h 327"/>
                <a:gd name="T30" fmla="*/ 0 w 186"/>
                <a:gd name="T31" fmla="*/ 0 h 327"/>
                <a:gd name="T32" fmla="*/ 0 w 186"/>
                <a:gd name="T33" fmla="*/ 0 h 327"/>
                <a:gd name="T34" fmla="*/ 0 w 186"/>
                <a:gd name="T35" fmla="*/ 0 h 327"/>
                <a:gd name="T36" fmla="*/ 0 w 186"/>
                <a:gd name="T37" fmla="*/ 0 h 327"/>
                <a:gd name="T38" fmla="*/ 0 w 186"/>
                <a:gd name="T39" fmla="*/ 0 h 327"/>
                <a:gd name="T40" fmla="*/ 0 w 186"/>
                <a:gd name="T41" fmla="*/ 0 h 3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327"/>
                <a:gd name="T65" fmla="*/ 186 w 186"/>
                <a:gd name="T66" fmla="*/ 327 h 3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327">
                  <a:moveTo>
                    <a:pt x="25" y="327"/>
                  </a:moveTo>
                  <a:lnTo>
                    <a:pt x="32" y="322"/>
                  </a:lnTo>
                  <a:lnTo>
                    <a:pt x="13" y="292"/>
                  </a:lnTo>
                  <a:lnTo>
                    <a:pt x="7" y="261"/>
                  </a:lnTo>
                  <a:lnTo>
                    <a:pt x="13" y="230"/>
                  </a:lnTo>
                  <a:lnTo>
                    <a:pt x="29" y="198"/>
                  </a:lnTo>
                  <a:lnTo>
                    <a:pt x="52" y="167"/>
                  </a:lnTo>
                  <a:lnTo>
                    <a:pt x="80" y="141"/>
                  </a:lnTo>
                  <a:lnTo>
                    <a:pt x="114" y="119"/>
                  </a:lnTo>
                  <a:lnTo>
                    <a:pt x="150" y="100"/>
                  </a:lnTo>
                  <a:lnTo>
                    <a:pt x="186" y="2"/>
                  </a:lnTo>
                  <a:lnTo>
                    <a:pt x="178" y="0"/>
                  </a:lnTo>
                  <a:lnTo>
                    <a:pt x="144" y="96"/>
                  </a:lnTo>
                  <a:lnTo>
                    <a:pt x="109" y="112"/>
                  </a:lnTo>
                  <a:lnTo>
                    <a:pt x="75" y="136"/>
                  </a:lnTo>
                  <a:lnTo>
                    <a:pt x="47" y="163"/>
                  </a:lnTo>
                  <a:lnTo>
                    <a:pt x="22" y="194"/>
                  </a:lnTo>
                  <a:lnTo>
                    <a:pt x="6" y="227"/>
                  </a:lnTo>
                  <a:lnTo>
                    <a:pt x="0" y="261"/>
                  </a:lnTo>
                  <a:lnTo>
                    <a:pt x="6" y="294"/>
                  </a:lnTo>
                  <a:lnTo>
                    <a:pt x="25" y="327"/>
                  </a:lnTo>
                  <a:close/>
                </a:path>
              </a:pathLst>
            </a:custGeom>
            <a:solidFill>
              <a:srgbClr val="000000"/>
            </a:solidFill>
            <a:ln w="0">
              <a:solidFill>
                <a:srgbClr val="000000"/>
              </a:solidFill>
              <a:prstDash val="solid"/>
              <a:round/>
              <a:headEnd/>
              <a:tailEnd/>
            </a:ln>
          </p:spPr>
          <p:txBody>
            <a:bodyPr/>
            <a:lstStyle/>
            <a:p>
              <a:endParaRPr lang="en-IE"/>
            </a:p>
          </p:txBody>
        </p:sp>
        <p:sp>
          <p:nvSpPr>
            <p:cNvPr id="21" name="Freeform 22"/>
            <p:cNvSpPr>
              <a:spLocks/>
            </p:cNvSpPr>
            <p:nvPr/>
          </p:nvSpPr>
          <p:spPr bwMode="auto">
            <a:xfrm>
              <a:off x="1811" y="2171"/>
              <a:ext cx="39" cy="86"/>
            </a:xfrm>
            <a:custGeom>
              <a:avLst/>
              <a:gdLst>
                <a:gd name="T0" fmla="*/ 0 w 115"/>
                <a:gd name="T1" fmla="*/ 0 h 258"/>
                <a:gd name="T2" fmla="*/ 0 w 115"/>
                <a:gd name="T3" fmla="*/ 0 h 258"/>
                <a:gd name="T4" fmla="*/ 0 w 115"/>
                <a:gd name="T5" fmla="*/ 0 h 258"/>
                <a:gd name="T6" fmla="*/ 0 w 115"/>
                <a:gd name="T7" fmla="*/ 0 h 258"/>
                <a:gd name="T8" fmla="*/ 0 w 115"/>
                <a:gd name="T9" fmla="*/ 0 h 258"/>
                <a:gd name="T10" fmla="*/ 0 w 115"/>
                <a:gd name="T11" fmla="*/ 0 h 258"/>
                <a:gd name="T12" fmla="*/ 0 w 115"/>
                <a:gd name="T13" fmla="*/ 0 h 258"/>
                <a:gd name="T14" fmla="*/ 0 w 115"/>
                <a:gd name="T15" fmla="*/ 0 h 258"/>
                <a:gd name="T16" fmla="*/ 0 w 115"/>
                <a:gd name="T17" fmla="*/ 0 h 258"/>
                <a:gd name="T18" fmla="*/ 0 w 115"/>
                <a:gd name="T19" fmla="*/ 0 h 258"/>
                <a:gd name="T20" fmla="*/ 0 w 115"/>
                <a:gd name="T21" fmla="*/ 0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258"/>
                <a:gd name="T35" fmla="*/ 115 w 115"/>
                <a:gd name="T36" fmla="*/ 258 h 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258">
                  <a:moveTo>
                    <a:pt x="0" y="255"/>
                  </a:moveTo>
                  <a:lnTo>
                    <a:pt x="7" y="258"/>
                  </a:lnTo>
                  <a:lnTo>
                    <a:pt x="18" y="201"/>
                  </a:lnTo>
                  <a:lnTo>
                    <a:pt x="37" y="139"/>
                  </a:lnTo>
                  <a:lnTo>
                    <a:pt x="70" y="73"/>
                  </a:lnTo>
                  <a:lnTo>
                    <a:pt x="115" y="5"/>
                  </a:lnTo>
                  <a:lnTo>
                    <a:pt x="108" y="0"/>
                  </a:lnTo>
                  <a:lnTo>
                    <a:pt x="62" y="68"/>
                  </a:lnTo>
                  <a:lnTo>
                    <a:pt x="30" y="137"/>
                  </a:lnTo>
                  <a:lnTo>
                    <a:pt x="11" y="199"/>
                  </a:lnTo>
                  <a:lnTo>
                    <a:pt x="0" y="255"/>
                  </a:lnTo>
                  <a:close/>
                </a:path>
              </a:pathLst>
            </a:custGeom>
            <a:solidFill>
              <a:srgbClr val="000000"/>
            </a:solidFill>
            <a:ln w="0">
              <a:solidFill>
                <a:srgbClr val="000000"/>
              </a:solidFill>
              <a:prstDash val="solid"/>
              <a:round/>
              <a:headEnd/>
              <a:tailEnd/>
            </a:ln>
          </p:spPr>
          <p:txBody>
            <a:bodyPr/>
            <a:lstStyle/>
            <a:p>
              <a:endParaRPr lang="en-IE"/>
            </a:p>
          </p:txBody>
        </p:sp>
        <p:sp>
          <p:nvSpPr>
            <p:cNvPr id="22" name="Freeform 23"/>
            <p:cNvSpPr>
              <a:spLocks/>
            </p:cNvSpPr>
            <p:nvPr/>
          </p:nvSpPr>
          <p:spPr bwMode="auto">
            <a:xfrm>
              <a:off x="1765" y="2121"/>
              <a:ext cx="43" cy="81"/>
            </a:xfrm>
            <a:custGeom>
              <a:avLst/>
              <a:gdLst>
                <a:gd name="T0" fmla="*/ 0 w 130"/>
                <a:gd name="T1" fmla="*/ 0 h 242"/>
                <a:gd name="T2" fmla="*/ 0 w 130"/>
                <a:gd name="T3" fmla="*/ 0 h 242"/>
                <a:gd name="T4" fmla="*/ 0 w 130"/>
                <a:gd name="T5" fmla="*/ 0 h 242"/>
                <a:gd name="T6" fmla="*/ 0 w 130"/>
                <a:gd name="T7" fmla="*/ 0 h 242"/>
                <a:gd name="T8" fmla="*/ 0 w 130"/>
                <a:gd name="T9" fmla="*/ 0 h 242"/>
                <a:gd name="T10" fmla="*/ 0 w 130"/>
                <a:gd name="T11" fmla="*/ 0 h 242"/>
                <a:gd name="T12" fmla="*/ 0 w 130"/>
                <a:gd name="T13" fmla="*/ 0 h 242"/>
                <a:gd name="T14" fmla="*/ 0 w 130"/>
                <a:gd name="T15" fmla="*/ 0 h 242"/>
                <a:gd name="T16" fmla="*/ 0 w 130"/>
                <a:gd name="T17" fmla="*/ 0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242"/>
                <a:gd name="T29" fmla="*/ 130 w 13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242">
                  <a:moveTo>
                    <a:pt x="0" y="240"/>
                  </a:moveTo>
                  <a:lnTo>
                    <a:pt x="7" y="242"/>
                  </a:lnTo>
                  <a:lnTo>
                    <a:pt x="25" y="196"/>
                  </a:lnTo>
                  <a:lnTo>
                    <a:pt x="53" y="141"/>
                  </a:lnTo>
                  <a:lnTo>
                    <a:pt x="130" y="5"/>
                  </a:lnTo>
                  <a:lnTo>
                    <a:pt x="122" y="0"/>
                  </a:lnTo>
                  <a:lnTo>
                    <a:pt x="46" y="138"/>
                  </a:lnTo>
                  <a:lnTo>
                    <a:pt x="18" y="193"/>
                  </a:lnTo>
                  <a:lnTo>
                    <a:pt x="0" y="240"/>
                  </a:lnTo>
                  <a:close/>
                </a:path>
              </a:pathLst>
            </a:custGeom>
            <a:solidFill>
              <a:srgbClr val="000000"/>
            </a:solidFill>
            <a:ln w="0">
              <a:solidFill>
                <a:srgbClr val="000000"/>
              </a:solidFill>
              <a:prstDash val="solid"/>
              <a:round/>
              <a:headEnd/>
              <a:tailEnd/>
            </a:ln>
          </p:spPr>
          <p:txBody>
            <a:bodyPr/>
            <a:lstStyle/>
            <a:p>
              <a:endParaRPr lang="en-IE"/>
            </a:p>
          </p:txBody>
        </p:sp>
        <p:sp>
          <p:nvSpPr>
            <p:cNvPr id="23" name="Freeform 24"/>
            <p:cNvSpPr>
              <a:spLocks/>
            </p:cNvSpPr>
            <p:nvPr/>
          </p:nvSpPr>
          <p:spPr bwMode="auto">
            <a:xfrm>
              <a:off x="1730" y="2109"/>
              <a:ext cx="34" cy="54"/>
            </a:xfrm>
            <a:custGeom>
              <a:avLst/>
              <a:gdLst>
                <a:gd name="T0" fmla="*/ 0 w 103"/>
                <a:gd name="T1" fmla="*/ 0 h 162"/>
                <a:gd name="T2" fmla="*/ 0 w 103"/>
                <a:gd name="T3" fmla="*/ 0 h 162"/>
                <a:gd name="T4" fmla="*/ 0 w 103"/>
                <a:gd name="T5" fmla="*/ 0 h 162"/>
                <a:gd name="T6" fmla="*/ 0 w 103"/>
                <a:gd name="T7" fmla="*/ 0 h 162"/>
                <a:gd name="T8" fmla="*/ 0 w 103"/>
                <a:gd name="T9" fmla="*/ 0 h 162"/>
                <a:gd name="T10" fmla="*/ 0 w 103"/>
                <a:gd name="T11" fmla="*/ 0 h 162"/>
                <a:gd name="T12" fmla="*/ 0 w 103"/>
                <a:gd name="T13" fmla="*/ 0 h 162"/>
                <a:gd name="T14" fmla="*/ 0 w 103"/>
                <a:gd name="T15" fmla="*/ 0 h 162"/>
                <a:gd name="T16" fmla="*/ 0 w 103"/>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62"/>
                <a:gd name="T29" fmla="*/ 103 w 103"/>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62">
                  <a:moveTo>
                    <a:pt x="0" y="160"/>
                  </a:moveTo>
                  <a:lnTo>
                    <a:pt x="7" y="162"/>
                  </a:lnTo>
                  <a:lnTo>
                    <a:pt x="21" y="127"/>
                  </a:lnTo>
                  <a:lnTo>
                    <a:pt x="42" y="90"/>
                  </a:lnTo>
                  <a:lnTo>
                    <a:pt x="103" y="5"/>
                  </a:lnTo>
                  <a:lnTo>
                    <a:pt x="96" y="0"/>
                  </a:lnTo>
                  <a:lnTo>
                    <a:pt x="35" y="85"/>
                  </a:lnTo>
                  <a:lnTo>
                    <a:pt x="14" y="125"/>
                  </a:lnTo>
                  <a:lnTo>
                    <a:pt x="0" y="160"/>
                  </a:lnTo>
                  <a:close/>
                </a:path>
              </a:pathLst>
            </a:custGeom>
            <a:solidFill>
              <a:srgbClr val="000000"/>
            </a:solidFill>
            <a:ln w="0">
              <a:solidFill>
                <a:srgbClr val="000000"/>
              </a:solidFill>
              <a:prstDash val="solid"/>
              <a:round/>
              <a:headEnd/>
              <a:tailEnd/>
            </a:ln>
          </p:spPr>
          <p:txBody>
            <a:bodyPr/>
            <a:lstStyle/>
            <a:p>
              <a:endParaRPr lang="en-IE"/>
            </a:p>
          </p:txBody>
        </p:sp>
        <p:sp>
          <p:nvSpPr>
            <p:cNvPr id="24" name="Freeform 25"/>
            <p:cNvSpPr>
              <a:spLocks/>
            </p:cNvSpPr>
            <p:nvPr/>
          </p:nvSpPr>
          <p:spPr bwMode="auto">
            <a:xfrm>
              <a:off x="1828" y="2041"/>
              <a:ext cx="62" cy="31"/>
            </a:xfrm>
            <a:custGeom>
              <a:avLst/>
              <a:gdLst>
                <a:gd name="T0" fmla="*/ 0 w 187"/>
                <a:gd name="T1" fmla="*/ 0 h 92"/>
                <a:gd name="T2" fmla="*/ 0 w 187"/>
                <a:gd name="T3" fmla="*/ 0 h 92"/>
                <a:gd name="T4" fmla="*/ 0 w 187"/>
                <a:gd name="T5" fmla="*/ 0 h 92"/>
                <a:gd name="T6" fmla="*/ 0 w 187"/>
                <a:gd name="T7" fmla="*/ 0 h 92"/>
                <a:gd name="T8" fmla="*/ 0 w 187"/>
                <a:gd name="T9" fmla="*/ 0 h 92"/>
                <a:gd name="T10" fmla="*/ 0 w 187"/>
                <a:gd name="T11" fmla="*/ 0 h 92"/>
                <a:gd name="T12" fmla="*/ 0 w 187"/>
                <a:gd name="T13" fmla="*/ 0 h 92"/>
                <a:gd name="T14" fmla="*/ 0 w 187"/>
                <a:gd name="T15" fmla="*/ 0 h 92"/>
                <a:gd name="T16" fmla="*/ 0 w 187"/>
                <a:gd name="T17" fmla="*/ 0 h 92"/>
                <a:gd name="T18" fmla="*/ 0 w 187"/>
                <a:gd name="T19" fmla="*/ 0 h 92"/>
                <a:gd name="T20" fmla="*/ 0 w 187"/>
                <a:gd name="T21" fmla="*/ 0 h 92"/>
                <a:gd name="T22" fmla="*/ 0 w 187"/>
                <a:gd name="T23" fmla="*/ 0 h 92"/>
                <a:gd name="T24" fmla="*/ 0 w 187"/>
                <a:gd name="T25" fmla="*/ 0 h 92"/>
                <a:gd name="T26" fmla="*/ 0 w 187"/>
                <a:gd name="T27" fmla="*/ 0 h 92"/>
                <a:gd name="T28" fmla="*/ 0 w 187"/>
                <a:gd name="T29" fmla="*/ 0 h 92"/>
                <a:gd name="T30" fmla="*/ 0 w 187"/>
                <a:gd name="T31" fmla="*/ 0 h 92"/>
                <a:gd name="T32" fmla="*/ 0 w 187"/>
                <a:gd name="T33" fmla="*/ 0 h 92"/>
                <a:gd name="T34" fmla="*/ 0 w 187"/>
                <a:gd name="T35" fmla="*/ 0 h 92"/>
                <a:gd name="T36" fmla="*/ 0 w 187"/>
                <a:gd name="T37" fmla="*/ 0 h 92"/>
                <a:gd name="T38" fmla="*/ 0 w 187"/>
                <a:gd name="T39" fmla="*/ 0 h 92"/>
                <a:gd name="T40" fmla="*/ 0 w 187"/>
                <a:gd name="T41" fmla="*/ 0 h 92"/>
                <a:gd name="T42" fmla="*/ 0 w 187"/>
                <a:gd name="T43" fmla="*/ 0 h 92"/>
                <a:gd name="T44" fmla="*/ 0 w 187"/>
                <a:gd name="T45" fmla="*/ 0 h 92"/>
                <a:gd name="T46" fmla="*/ 0 w 187"/>
                <a:gd name="T47" fmla="*/ 0 h 92"/>
                <a:gd name="T48" fmla="*/ 0 w 187"/>
                <a:gd name="T49" fmla="*/ 0 h 92"/>
                <a:gd name="T50" fmla="*/ 0 w 187"/>
                <a:gd name="T51" fmla="*/ 0 h 92"/>
                <a:gd name="T52" fmla="*/ 0 w 187"/>
                <a:gd name="T53" fmla="*/ 0 h 92"/>
                <a:gd name="T54" fmla="*/ 0 w 187"/>
                <a:gd name="T55" fmla="*/ 0 h 92"/>
                <a:gd name="T56" fmla="*/ 0 w 187"/>
                <a:gd name="T57" fmla="*/ 0 h 92"/>
                <a:gd name="T58" fmla="*/ 0 w 187"/>
                <a:gd name="T59" fmla="*/ 0 h 92"/>
                <a:gd name="T60" fmla="*/ 0 w 187"/>
                <a:gd name="T61" fmla="*/ 0 h 92"/>
                <a:gd name="T62" fmla="*/ 0 w 187"/>
                <a:gd name="T63" fmla="*/ 0 h 92"/>
                <a:gd name="T64" fmla="*/ 0 w 187"/>
                <a:gd name="T65" fmla="*/ 0 h 92"/>
                <a:gd name="T66" fmla="*/ 0 w 187"/>
                <a:gd name="T67" fmla="*/ 0 h 92"/>
                <a:gd name="T68" fmla="*/ 0 w 187"/>
                <a:gd name="T69" fmla="*/ 0 h 92"/>
                <a:gd name="T70" fmla="*/ 0 w 187"/>
                <a:gd name="T71" fmla="*/ 0 h 92"/>
                <a:gd name="T72" fmla="*/ 0 w 187"/>
                <a:gd name="T73" fmla="*/ 0 h 92"/>
                <a:gd name="T74" fmla="*/ 0 w 187"/>
                <a:gd name="T75" fmla="*/ 0 h 92"/>
                <a:gd name="T76" fmla="*/ 0 w 187"/>
                <a:gd name="T77" fmla="*/ 0 h 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92"/>
                <a:gd name="T119" fmla="*/ 187 w 187"/>
                <a:gd name="T120" fmla="*/ 92 h 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92">
                  <a:moveTo>
                    <a:pt x="8" y="91"/>
                  </a:moveTo>
                  <a:lnTo>
                    <a:pt x="12" y="86"/>
                  </a:lnTo>
                  <a:lnTo>
                    <a:pt x="8" y="81"/>
                  </a:lnTo>
                  <a:lnTo>
                    <a:pt x="8" y="78"/>
                  </a:lnTo>
                  <a:lnTo>
                    <a:pt x="10" y="72"/>
                  </a:lnTo>
                  <a:lnTo>
                    <a:pt x="27" y="58"/>
                  </a:lnTo>
                  <a:lnTo>
                    <a:pt x="84" y="27"/>
                  </a:lnTo>
                  <a:lnTo>
                    <a:pt x="118" y="15"/>
                  </a:lnTo>
                  <a:lnTo>
                    <a:pt x="148" y="8"/>
                  </a:lnTo>
                  <a:lnTo>
                    <a:pt x="172" y="7"/>
                  </a:lnTo>
                  <a:lnTo>
                    <a:pt x="177" y="9"/>
                  </a:lnTo>
                  <a:lnTo>
                    <a:pt x="180" y="12"/>
                  </a:lnTo>
                  <a:lnTo>
                    <a:pt x="178" y="21"/>
                  </a:lnTo>
                  <a:lnTo>
                    <a:pt x="162" y="34"/>
                  </a:lnTo>
                  <a:lnTo>
                    <a:pt x="105" y="64"/>
                  </a:lnTo>
                  <a:lnTo>
                    <a:pt x="40" y="84"/>
                  </a:lnTo>
                  <a:lnTo>
                    <a:pt x="17" y="85"/>
                  </a:lnTo>
                  <a:lnTo>
                    <a:pt x="11" y="85"/>
                  </a:lnTo>
                  <a:lnTo>
                    <a:pt x="8" y="81"/>
                  </a:lnTo>
                  <a:lnTo>
                    <a:pt x="8" y="76"/>
                  </a:lnTo>
                  <a:lnTo>
                    <a:pt x="0" y="76"/>
                  </a:lnTo>
                  <a:lnTo>
                    <a:pt x="0" y="84"/>
                  </a:lnTo>
                  <a:lnTo>
                    <a:pt x="9" y="92"/>
                  </a:lnTo>
                  <a:lnTo>
                    <a:pt x="17" y="92"/>
                  </a:lnTo>
                  <a:lnTo>
                    <a:pt x="42" y="91"/>
                  </a:lnTo>
                  <a:lnTo>
                    <a:pt x="107" y="72"/>
                  </a:lnTo>
                  <a:lnTo>
                    <a:pt x="167" y="42"/>
                  </a:lnTo>
                  <a:lnTo>
                    <a:pt x="185" y="26"/>
                  </a:lnTo>
                  <a:lnTo>
                    <a:pt x="187" y="9"/>
                  </a:lnTo>
                  <a:lnTo>
                    <a:pt x="181" y="2"/>
                  </a:lnTo>
                  <a:lnTo>
                    <a:pt x="172" y="0"/>
                  </a:lnTo>
                  <a:lnTo>
                    <a:pt x="148" y="1"/>
                  </a:lnTo>
                  <a:lnTo>
                    <a:pt x="115" y="8"/>
                  </a:lnTo>
                  <a:lnTo>
                    <a:pt x="82" y="20"/>
                  </a:lnTo>
                  <a:lnTo>
                    <a:pt x="22" y="51"/>
                  </a:lnTo>
                  <a:lnTo>
                    <a:pt x="5" y="67"/>
                  </a:lnTo>
                  <a:lnTo>
                    <a:pt x="0" y="75"/>
                  </a:lnTo>
                  <a:lnTo>
                    <a:pt x="0" y="84"/>
                  </a:lnTo>
                  <a:lnTo>
                    <a:pt x="8" y="91"/>
                  </a:lnTo>
                  <a:close/>
                </a:path>
              </a:pathLst>
            </a:custGeom>
            <a:solidFill>
              <a:srgbClr val="000000"/>
            </a:solidFill>
            <a:ln w="0">
              <a:solidFill>
                <a:srgbClr val="000000"/>
              </a:solidFill>
              <a:prstDash val="solid"/>
              <a:round/>
              <a:headEnd/>
              <a:tailEnd/>
            </a:ln>
          </p:spPr>
          <p:txBody>
            <a:bodyPr/>
            <a:lstStyle/>
            <a:p>
              <a:endParaRPr lang="en-IE"/>
            </a:p>
          </p:txBody>
        </p:sp>
        <p:sp>
          <p:nvSpPr>
            <p:cNvPr id="25" name="Freeform 26"/>
            <p:cNvSpPr>
              <a:spLocks/>
            </p:cNvSpPr>
            <p:nvPr/>
          </p:nvSpPr>
          <p:spPr bwMode="auto">
            <a:xfrm>
              <a:off x="1873" y="2066"/>
              <a:ext cx="41" cy="53"/>
            </a:xfrm>
            <a:custGeom>
              <a:avLst/>
              <a:gdLst>
                <a:gd name="T0" fmla="*/ 0 w 124"/>
                <a:gd name="T1" fmla="*/ 0 h 157"/>
                <a:gd name="T2" fmla="*/ 0 w 124"/>
                <a:gd name="T3" fmla="*/ 0 h 157"/>
                <a:gd name="T4" fmla="*/ 0 w 124"/>
                <a:gd name="T5" fmla="*/ 0 h 157"/>
                <a:gd name="T6" fmla="*/ 0 w 124"/>
                <a:gd name="T7" fmla="*/ 0 h 157"/>
                <a:gd name="T8" fmla="*/ 0 w 124"/>
                <a:gd name="T9" fmla="*/ 0 h 157"/>
                <a:gd name="T10" fmla="*/ 0 w 124"/>
                <a:gd name="T11" fmla="*/ 0 h 157"/>
                <a:gd name="T12" fmla="*/ 0 w 124"/>
                <a:gd name="T13" fmla="*/ 0 h 157"/>
                <a:gd name="T14" fmla="*/ 0 w 124"/>
                <a:gd name="T15" fmla="*/ 0 h 157"/>
                <a:gd name="T16" fmla="*/ 0 w 124"/>
                <a:gd name="T17" fmla="*/ 0 h 157"/>
                <a:gd name="T18" fmla="*/ 0 w 124"/>
                <a:gd name="T19" fmla="*/ 0 h 157"/>
                <a:gd name="T20" fmla="*/ 0 w 124"/>
                <a:gd name="T21" fmla="*/ 0 h 157"/>
                <a:gd name="T22" fmla="*/ 0 w 124"/>
                <a:gd name="T23" fmla="*/ 0 h 157"/>
                <a:gd name="T24" fmla="*/ 0 w 124"/>
                <a:gd name="T25" fmla="*/ 0 h 157"/>
                <a:gd name="T26" fmla="*/ 0 w 124"/>
                <a:gd name="T27" fmla="*/ 0 h 157"/>
                <a:gd name="T28" fmla="*/ 0 w 124"/>
                <a:gd name="T29" fmla="*/ 0 h 157"/>
                <a:gd name="T30" fmla="*/ 0 w 124"/>
                <a:gd name="T31" fmla="*/ 0 h 157"/>
                <a:gd name="T32" fmla="*/ 0 w 124"/>
                <a:gd name="T33" fmla="*/ 0 h 157"/>
                <a:gd name="T34" fmla="*/ 0 w 124"/>
                <a:gd name="T35" fmla="*/ 0 h 157"/>
                <a:gd name="T36" fmla="*/ 0 w 124"/>
                <a:gd name="T37" fmla="*/ 0 h 157"/>
                <a:gd name="T38" fmla="*/ 0 w 124"/>
                <a:gd name="T39" fmla="*/ 0 h 157"/>
                <a:gd name="T40" fmla="*/ 0 w 124"/>
                <a:gd name="T41" fmla="*/ 0 h 157"/>
                <a:gd name="T42" fmla="*/ 0 w 124"/>
                <a:gd name="T43" fmla="*/ 0 h 157"/>
                <a:gd name="T44" fmla="*/ 0 w 124"/>
                <a:gd name="T45" fmla="*/ 0 h 157"/>
                <a:gd name="T46" fmla="*/ 0 w 124"/>
                <a:gd name="T47" fmla="*/ 0 h 157"/>
                <a:gd name="T48" fmla="*/ 0 w 124"/>
                <a:gd name="T49" fmla="*/ 0 h 157"/>
                <a:gd name="T50" fmla="*/ 0 w 124"/>
                <a:gd name="T51" fmla="*/ 0 h 157"/>
                <a:gd name="T52" fmla="*/ 0 w 124"/>
                <a:gd name="T53" fmla="*/ 0 h 157"/>
                <a:gd name="T54" fmla="*/ 0 w 124"/>
                <a:gd name="T55" fmla="*/ 0 h 157"/>
                <a:gd name="T56" fmla="*/ 0 w 124"/>
                <a:gd name="T57" fmla="*/ 0 h 157"/>
                <a:gd name="T58" fmla="*/ 0 w 124"/>
                <a:gd name="T59" fmla="*/ 0 h 157"/>
                <a:gd name="T60" fmla="*/ 0 w 124"/>
                <a:gd name="T61" fmla="*/ 0 h 157"/>
                <a:gd name="T62" fmla="*/ 0 w 124"/>
                <a:gd name="T63" fmla="*/ 0 h 157"/>
                <a:gd name="T64" fmla="*/ 0 w 124"/>
                <a:gd name="T65" fmla="*/ 0 h 157"/>
                <a:gd name="T66" fmla="*/ 0 w 124"/>
                <a:gd name="T67" fmla="*/ 0 h 157"/>
                <a:gd name="T68" fmla="*/ 0 w 124"/>
                <a:gd name="T69" fmla="*/ 0 h 157"/>
                <a:gd name="T70" fmla="*/ 0 w 124"/>
                <a:gd name="T71" fmla="*/ 0 h 157"/>
                <a:gd name="T72" fmla="*/ 0 w 124"/>
                <a:gd name="T73" fmla="*/ 0 h 157"/>
                <a:gd name="T74" fmla="*/ 0 w 124"/>
                <a:gd name="T75" fmla="*/ 0 h 157"/>
                <a:gd name="T76" fmla="*/ 0 w 124"/>
                <a:gd name="T77" fmla="*/ 0 h 157"/>
                <a:gd name="T78" fmla="*/ 0 w 124"/>
                <a:gd name="T79" fmla="*/ 0 h 157"/>
                <a:gd name="T80" fmla="*/ 0 w 124"/>
                <a:gd name="T81" fmla="*/ 0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
                <a:gd name="T124" fmla="*/ 0 h 157"/>
                <a:gd name="T125" fmla="*/ 124 w 124"/>
                <a:gd name="T126" fmla="*/ 157 h 1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 h="157">
                  <a:moveTo>
                    <a:pt x="15" y="157"/>
                  </a:moveTo>
                  <a:lnTo>
                    <a:pt x="18" y="150"/>
                  </a:lnTo>
                  <a:lnTo>
                    <a:pt x="10" y="148"/>
                  </a:lnTo>
                  <a:lnTo>
                    <a:pt x="8" y="143"/>
                  </a:lnTo>
                  <a:lnTo>
                    <a:pt x="7" y="137"/>
                  </a:lnTo>
                  <a:lnTo>
                    <a:pt x="13" y="117"/>
                  </a:lnTo>
                  <a:lnTo>
                    <a:pt x="26" y="93"/>
                  </a:lnTo>
                  <a:lnTo>
                    <a:pt x="44" y="65"/>
                  </a:lnTo>
                  <a:lnTo>
                    <a:pt x="87" y="21"/>
                  </a:lnTo>
                  <a:lnTo>
                    <a:pt x="104" y="10"/>
                  </a:lnTo>
                  <a:lnTo>
                    <a:pt x="109" y="8"/>
                  </a:lnTo>
                  <a:lnTo>
                    <a:pt x="113" y="9"/>
                  </a:lnTo>
                  <a:lnTo>
                    <a:pt x="117" y="20"/>
                  </a:lnTo>
                  <a:lnTo>
                    <a:pt x="112" y="40"/>
                  </a:lnTo>
                  <a:lnTo>
                    <a:pt x="99" y="65"/>
                  </a:lnTo>
                  <a:lnTo>
                    <a:pt x="82" y="93"/>
                  </a:lnTo>
                  <a:lnTo>
                    <a:pt x="39" y="138"/>
                  </a:lnTo>
                  <a:lnTo>
                    <a:pt x="21" y="148"/>
                  </a:lnTo>
                  <a:lnTo>
                    <a:pt x="16" y="150"/>
                  </a:lnTo>
                  <a:lnTo>
                    <a:pt x="10" y="148"/>
                  </a:lnTo>
                  <a:lnTo>
                    <a:pt x="8" y="142"/>
                  </a:lnTo>
                  <a:lnTo>
                    <a:pt x="1" y="146"/>
                  </a:lnTo>
                  <a:lnTo>
                    <a:pt x="6" y="152"/>
                  </a:lnTo>
                  <a:lnTo>
                    <a:pt x="16" y="157"/>
                  </a:lnTo>
                  <a:lnTo>
                    <a:pt x="24" y="155"/>
                  </a:lnTo>
                  <a:lnTo>
                    <a:pt x="44" y="143"/>
                  </a:lnTo>
                  <a:lnTo>
                    <a:pt x="87" y="97"/>
                  </a:lnTo>
                  <a:lnTo>
                    <a:pt x="106" y="70"/>
                  </a:lnTo>
                  <a:lnTo>
                    <a:pt x="119" y="42"/>
                  </a:lnTo>
                  <a:lnTo>
                    <a:pt x="124" y="20"/>
                  </a:lnTo>
                  <a:lnTo>
                    <a:pt x="118" y="4"/>
                  </a:lnTo>
                  <a:lnTo>
                    <a:pt x="109" y="0"/>
                  </a:lnTo>
                  <a:lnTo>
                    <a:pt x="101" y="3"/>
                  </a:lnTo>
                  <a:lnTo>
                    <a:pt x="82" y="16"/>
                  </a:lnTo>
                  <a:lnTo>
                    <a:pt x="39" y="60"/>
                  </a:lnTo>
                  <a:lnTo>
                    <a:pt x="19" y="88"/>
                  </a:lnTo>
                  <a:lnTo>
                    <a:pt x="6" y="114"/>
                  </a:lnTo>
                  <a:lnTo>
                    <a:pt x="0" y="137"/>
                  </a:lnTo>
                  <a:lnTo>
                    <a:pt x="1" y="145"/>
                  </a:lnTo>
                  <a:lnTo>
                    <a:pt x="6" y="152"/>
                  </a:lnTo>
                  <a:lnTo>
                    <a:pt x="15" y="157"/>
                  </a:lnTo>
                  <a:close/>
                </a:path>
              </a:pathLst>
            </a:custGeom>
            <a:solidFill>
              <a:srgbClr val="000000"/>
            </a:solidFill>
            <a:ln w="0">
              <a:solidFill>
                <a:srgbClr val="000000"/>
              </a:solidFill>
              <a:prstDash val="solid"/>
              <a:round/>
              <a:headEnd/>
              <a:tailEnd/>
            </a:ln>
          </p:spPr>
          <p:txBody>
            <a:bodyPr/>
            <a:lstStyle/>
            <a:p>
              <a:endParaRPr lang="en-IE"/>
            </a:p>
          </p:txBody>
        </p:sp>
        <p:sp>
          <p:nvSpPr>
            <p:cNvPr id="26" name="Freeform 27"/>
            <p:cNvSpPr>
              <a:spLocks/>
            </p:cNvSpPr>
            <p:nvPr/>
          </p:nvSpPr>
          <p:spPr bwMode="auto">
            <a:xfrm>
              <a:off x="1939" y="2000"/>
              <a:ext cx="61" cy="159"/>
            </a:xfrm>
            <a:custGeom>
              <a:avLst/>
              <a:gdLst>
                <a:gd name="T0" fmla="*/ 0 w 182"/>
                <a:gd name="T1" fmla="*/ 0 h 477"/>
                <a:gd name="T2" fmla="*/ 0 w 182"/>
                <a:gd name="T3" fmla="*/ 0 h 477"/>
                <a:gd name="T4" fmla="*/ 0 w 182"/>
                <a:gd name="T5" fmla="*/ 0 h 477"/>
                <a:gd name="T6" fmla="*/ 0 w 182"/>
                <a:gd name="T7" fmla="*/ 0 h 477"/>
                <a:gd name="T8" fmla="*/ 0 w 182"/>
                <a:gd name="T9" fmla="*/ 0 h 477"/>
                <a:gd name="T10" fmla="*/ 0 w 182"/>
                <a:gd name="T11" fmla="*/ 0 h 477"/>
                <a:gd name="T12" fmla="*/ 0 w 182"/>
                <a:gd name="T13" fmla="*/ 0 h 477"/>
                <a:gd name="T14" fmla="*/ 0 w 182"/>
                <a:gd name="T15" fmla="*/ 0 h 477"/>
                <a:gd name="T16" fmla="*/ 0 w 182"/>
                <a:gd name="T17" fmla="*/ 0 h 477"/>
                <a:gd name="T18" fmla="*/ 0 w 182"/>
                <a:gd name="T19" fmla="*/ 0 h 477"/>
                <a:gd name="T20" fmla="*/ 0 w 182"/>
                <a:gd name="T21" fmla="*/ 0 h 477"/>
                <a:gd name="T22" fmla="*/ 0 w 182"/>
                <a:gd name="T23" fmla="*/ 0 h 477"/>
                <a:gd name="T24" fmla="*/ 0 w 182"/>
                <a:gd name="T25" fmla="*/ 0 h 477"/>
                <a:gd name="T26" fmla="*/ 0 w 182"/>
                <a:gd name="T27" fmla="*/ 0 h 477"/>
                <a:gd name="T28" fmla="*/ 0 w 182"/>
                <a:gd name="T29" fmla="*/ 0 h 477"/>
                <a:gd name="T30" fmla="*/ 0 w 182"/>
                <a:gd name="T31" fmla="*/ 0 h 477"/>
                <a:gd name="T32" fmla="*/ 0 w 182"/>
                <a:gd name="T33" fmla="*/ 0 h 477"/>
                <a:gd name="T34" fmla="*/ 0 w 182"/>
                <a:gd name="T35" fmla="*/ 0 h 477"/>
                <a:gd name="T36" fmla="*/ 0 w 182"/>
                <a:gd name="T37" fmla="*/ 0 h 477"/>
                <a:gd name="T38" fmla="*/ 0 w 182"/>
                <a:gd name="T39" fmla="*/ 0 h 477"/>
                <a:gd name="T40" fmla="*/ 0 w 182"/>
                <a:gd name="T41" fmla="*/ 0 h 4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477"/>
                <a:gd name="T65" fmla="*/ 182 w 182"/>
                <a:gd name="T66" fmla="*/ 477 h 4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477">
                  <a:moveTo>
                    <a:pt x="3" y="0"/>
                  </a:moveTo>
                  <a:lnTo>
                    <a:pt x="0" y="8"/>
                  </a:lnTo>
                  <a:lnTo>
                    <a:pt x="39" y="21"/>
                  </a:lnTo>
                  <a:lnTo>
                    <a:pt x="75" y="45"/>
                  </a:lnTo>
                  <a:lnTo>
                    <a:pt x="107" y="83"/>
                  </a:lnTo>
                  <a:lnTo>
                    <a:pt x="136" y="133"/>
                  </a:lnTo>
                  <a:lnTo>
                    <a:pt x="157" y="198"/>
                  </a:lnTo>
                  <a:lnTo>
                    <a:pt x="166" y="235"/>
                  </a:lnTo>
                  <a:lnTo>
                    <a:pt x="172" y="275"/>
                  </a:lnTo>
                  <a:lnTo>
                    <a:pt x="175" y="368"/>
                  </a:lnTo>
                  <a:lnTo>
                    <a:pt x="168" y="477"/>
                  </a:lnTo>
                  <a:lnTo>
                    <a:pt x="175" y="477"/>
                  </a:lnTo>
                  <a:lnTo>
                    <a:pt x="182" y="368"/>
                  </a:lnTo>
                  <a:lnTo>
                    <a:pt x="179" y="275"/>
                  </a:lnTo>
                  <a:lnTo>
                    <a:pt x="173" y="233"/>
                  </a:lnTo>
                  <a:lnTo>
                    <a:pt x="165" y="196"/>
                  </a:lnTo>
                  <a:lnTo>
                    <a:pt x="143" y="131"/>
                  </a:lnTo>
                  <a:lnTo>
                    <a:pt x="114" y="78"/>
                  </a:lnTo>
                  <a:lnTo>
                    <a:pt x="79" y="40"/>
                  </a:lnTo>
                  <a:lnTo>
                    <a:pt x="41" y="14"/>
                  </a:lnTo>
                  <a:lnTo>
                    <a:pt x="3" y="0"/>
                  </a:lnTo>
                  <a:close/>
                </a:path>
              </a:pathLst>
            </a:custGeom>
            <a:solidFill>
              <a:srgbClr val="000000"/>
            </a:solidFill>
            <a:ln w="0">
              <a:solidFill>
                <a:srgbClr val="000000"/>
              </a:solidFill>
              <a:prstDash val="solid"/>
              <a:round/>
              <a:headEnd/>
              <a:tailEnd/>
            </a:ln>
          </p:spPr>
          <p:txBody>
            <a:bodyPr/>
            <a:lstStyle/>
            <a:p>
              <a:endParaRPr lang="en-IE"/>
            </a:p>
          </p:txBody>
        </p:sp>
        <p:sp>
          <p:nvSpPr>
            <p:cNvPr id="27" name="Freeform 28"/>
            <p:cNvSpPr>
              <a:spLocks/>
            </p:cNvSpPr>
            <p:nvPr/>
          </p:nvSpPr>
          <p:spPr bwMode="auto">
            <a:xfrm>
              <a:off x="1986" y="2004"/>
              <a:ext cx="43" cy="117"/>
            </a:xfrm>
            <a:custGeom>
              <a:avLst/>
              <a:gdLst>
                <a:gd name="T0" fmla="*/ 0 w 128"/>
                <a:gd name="T1" fmla="*/ 0 h 350"/>
                <a:gd name="T2" fmla="*/ 0 w 128"/>
                <a:gd name="T3" fmla="*/ 0 h 350"/>
                <a:gd name="T4" fmla="*/ 0 w 128"/>
                <a:gd name="T5" fmla="*/ 0 h 350"/>
                <a:gd name="T6" fmla="*/ 0 w 128"/>
                <a:gd name="T7" fmla="*/ 0 h 350"/>
                <a:gd name="T8" fmla="*/ 0 w 128"/>
                <a:gd name="T9" fmla="*/ 0 h 350"/>
                <a:gd name="T10" fmla="*/ 0 w 128"/>
                <a:gd name="T11" fmla="*/ 0 h 350"/>
                <a:gd name="T12" fmla="*/ 0 w 128"/>
                <a:gd name="T13" fmla="*/ 0 h 350"/>
                <a:gd name="T14" fmla="*/ 0 w 128"/>
                <a:gd name="T15" fmla="*/ 0 h 350"/>
                <a:gd name="T16" fmla="*/ 0 w 128"/>
                <a:gd name="T17" fmla="*/ 0 h 350"/>
                <a:gd name="T18" fmla="*/ 0 w 128"/>
                <a:gd name="T19" fmla="*/ 0 h 350"/>
                <a:gd name="T20" fmla="*/ 0 w 128"/>
                <a:gd name="T21" fmla="*/ 0 h 350"/>
                <a:gd name="T22" fmla="*/ 0 w 128"/>
                <a:gd name="T23" fmla="*/ 0 h 350"/>
                <a:gd name="T24" fmla="*/ 0 w 128"/>
                <a:gd name="T25" fmla="*/ 0 h 350"/>
                <a:gd name="T26" fmla="*/ 0 w 128"/>
                <a:gd name="T27" fmla="*/ 0 h 350"/>
                <a:gd name="T28" fmla="*/ 0 w 128"/>
                <a:gd name="T29" fmla="*/ 0 h 350"/>
                <a:gd name="T30" fmla="*/ 0 w 128"/>
                <a:gd name="T31" fmla="*/ 0 h 350"/>
                <a:gd name="T32" fmla="*/ 0 w 128"/>
                <a:gd name="T33" fmla="*/ 0 h 3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350"/>
                <a:gd name="T53" fmla="*/ 128 w 128"/>
                <a:gd name="T54" fmla="*/ 350 h 3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350">
                  <a:moveTo>
                    <a:pt x="7" y="0"/>
                  </a:moveTo>
                  <a:lnTo>
                    <a:pt x="0" y="4"/>
                  </a:lnTo>
                  <a:lnTo>
                    <a:pt x="50" y="79"/>
                  </a:lnTo>
                  <a:lnTo>
                    <a:pt x="70" y="118"/>
                  </a:lnTo>
                  <a:lnTo>
                    <a:pt x="88" y="161"/>
                  </a:lnTo>
                  <a:lnTo>
                    <a:pt x="102" y="206"/>
                  </a:lnTo>
                  <a:lnTo>
                    <a:pt x="112" y="252"/>
                  </a:lnTo>
                  <a:lnTo>
                    <a:pt x="118" y="300"/>
                  </a:lnTo>
                  <a:lnTo>
                    <a:pt x="121" y="350"/>
                  </a:lnTo>
                  <a:lnTo>
                    <a:pt x="128" y="350"/>
                  </a:lnTo>
                  <a:lnTo>
                    <a:pt x="126" y="300"/>
                  </a:lnTo>
                  <a:lnTo>
                    <a:pt x="120" y="250"/>
                  </a:lnTo>
                  <a:lnTo>
                    <a:pt x="109" y="203"/>
                  </a:lnTo>
                  <a:lnTo>
                    <a:pt x="96" y="159"/>
                  </a:lnTo>
                  <a:lnTo>
                    <a:pt x="78" y="116"/>
                  </a:lnTo>
                  <a:lnTo>
                    <a:pt x="57" y="74"/>
                  </a:lnTo>
                  <a:lnTo>
                    <a:pt x="7" y="0"/>
                  </a:lnTo>
                  <a:close/>
                </a:path>
              </a:pathLst>
            </a:custGeom>
            <a:solidFill>
              <a:srgbClr val="000000"/>
            </a:solidFill>
            <a:ln w="0">
              <a:solidFill>
                <a:srgbClr val="000000"/>
              </a:solidFill>
              <a:prstDash val="solid"/>
              <a:round/>
              <a:headEnd/>
              <a:tailEnd/>
            </a:ln>
          </p:spPr>
          <p:txBody>
            <a:bodyPr/>
            <a:lstStyle/>
            <a:p>
              <a:endParaRPr lang="en-IE"/>
            </a:p>
          </p:txBody>
        </p:sp>
        <p:sp>
          <p:nvSpPr>
            <p:cNvPr id="28" name="Freeform 29"/>
            <p:cNvSpPr>
              <a:spLocks/>
            </p:cNvSpPr>
            <p:nvPr/>
          </p:nvSpPr>
          <p:spPr bwMode="auto">
            <a:xfrm>
              <a:off x="2043" y="2003"/>
              <a:ext cx="100" cy="72"/>
            </a:xfrm>
            <a:custGeom>
              <a:avLst/>
              <a:gdLst>
                <a:gd name="T0" fmla="*/ 0 w 299"/>
                <a:gd name="T1" fmla="*/ 0 h 216"/>
                <a:gd name="T2" fmla="*/ 0 w 299"/>
                <a:gd name="T3" fmla="*/ 0 h 216"/>
                <a:gd name="T4" fmla="*/ 0 w 299"/>
                <a:gd name="T5" fmla="*/ 0 h 216"/>
                <a:gd name="T6" fmla="*/ 0 w 299"/>
                <a:gd name="T7" fmla="*/ 0 h 216"/>
                <a:gd name="T8" fmla="*/ 0 w 299"/>
                <a:gd name="T9" fmla="*/ 0 h 216"/>
                <a:gd name="T10" fmla="*/ 0 w 299"/>
                <a:gd name="T11" fmla="*/ 0 h 216"/>
                <a:gd name="T12" fmla="*/ 0 w 299"/>
                <a:gd name="T13" fmla="*/ 0 h 216"/>
                <a:gd name="T14" fmla="*/ 0 w 299"/>
                <a:gd name="T15" fmla="*/ 0 h 216"/>
                <a:gd name="T16" fmla="*/ 0 w 299"/>
                <a:gd name="T17" fmla="*/ 0 h 216"/>
                <a:gd name="T18" fmla="*/ 0 w 299"/>
                <a:gd name="T19" fmla="*/ 0 h 216"/>
                <a:gd name="T20" fmla="*/ 0 w 299"/>
                <a:gd name="T21" fmla="*/ 0 h 216"/>
                <a:gd name="T22" fmla="*/ 0 w 299"/>
                <a:gd name="T23" fmla="*/ 0 h 216"/>
                <a:gd name="T24" fmla="*/ 0 w 299"/>
                <a:gd name="T25" fmla="*/ 0 h 216"/>
                <a:gd name="T26" fmla="*/ 0 w 299"/>
                <a:gd name="T27" fmla="*/ 0 h 216"/>
                <a:gd name="T28" fmla="*/ 0 w 299"/>
                <a:gd name="T29" fmla="*/ 0 h 216"/>
                <a:gd name="T30" fmla="*/ 0 w 299"/>
                <a:gd name="T31" fmla="*/ 0 h 216"/>
                <a:gd name="T32" fmla="*/ 0 w 299"/>
                <a:gd name="T33" fmla="*/ 0 h 216"/>
                <a:gd name="T34" fmla="*/ 0 w 299"/>
                <a:gd name="T35" fmla="*/ 0 h 216"/>
                <a:gd name="T36" fmla="*/ 0 w 299"/>
                <a:gd name="T37" fmla="*/ 0 h 216"/>
                <a:gd name="T38" fmla="*/ 0 w 299"/>
                <a:gd name="T39" fmla="*/ 0 h 216"/>
                <a:gd name="T40" fmla="*/ 0 w 299"/>
                <a:gd name="T41" fmla="*/ 0 h 216"/>
                <a:gd name="T42" fmla="*/ 0 w 299"/>
                <a:gd name="T43" fmla="*/ 0 h 216"/>
                <a:gd name="T44" fmla="*/ 0 w 299"/>
                <a:gd name="T45" fmla="*/ 0 h 216"/>
                <a:gd name="T46" fmla="*/ 0 w 299"/>
                <a:gd name="T47" fmla="*/ 0 h 216"/>
                <a:gd name="T48" fmla="*/ 0 w 299"/>
                <a:gd name="T49" fmla="*/ 0 h 216"/>
                <a:gd name="T50" fmla="*/ 0 w 299"/>
                <a:gd name="T51" fmla="*/ 0 h 216"/>
                <a:gd name="T52" fmla="*/ 0 w 299"/>
                <a:gd name="T53" fmla="*/ 0 h 216"/>
                <a:gd name="T54" fmla="*/ 0 w 299"/>
                <a:gd name="T55" fmla="*/ 0 h 216"/>
                <a:gd name="T56" fmla="*/ 0 w 299"/>
                <a:gd name="T57" fmla="*/ 0 h 216"/>
                <a:gd name="T58" fmla="*/ 0 w 299"/>
                <a:gd name="T59" fmla="*/ 0 h 216"/>
                <a:gd name="T60" fmla="*/ 0 w 299"/>
                <a:gd name="T61" fmla="*/ 0 h 216"/>
                <a:gd name="T62" fmla="*/ 0 w 299"/>
                <a:gd name="T63" fmla="*/ 0 h 216"/>
                <a:gd name="T64" fmla="*/ 0 w 299"/>
                <a:gd name="T65" fmla="*/ 0 h 216"/>
                <a:gd name="T66" fmla="*/ 0 w 299"/>
                <a:gd name="T67" fmla="*/ 0 h 216"/>
                <a:gd name="T68" fmla="*/ 0 w 299"/>
                <a:gd name="T69" fmla="*/ 0 h 216"/>
                <a:gd name="T70" fmla="*/ 0 w 299"/>
                <a:gd name="T71" fmla="*/ 0 h 216"/>
                <a:gd name="T72" fmla="*/ 0 w 299"/>
                <a:gd name="T73" fmla="*/ 0 h 216"/>
                <a:gd name="T74" fmla="*/ 0 w 299"/>
                <a:gd name="T75" fmla="*/ 0 h 216"/>
                <a:gd name="T76" fmla="*/ 0 w 299"/>
                <a:gd name="T77" fmla="*/ 0 h 216"/>
                <a:gd name="T78" fmla="*/ 0 w 299"/>
                <a:gd name="T79" fmla="*/ 0 h 216"/>
                <a:gd name="T80" fmla="*/ 0 w 299"/>
                <a:gd name="T81" fmla="*/ 0 h 216"/>
                <a:gd name="T82" fmla="*/ 0 w 299"/>
                <a:gd name="T83" fmla="*/ 0 h 216"/>
                <a:gd name="T84" fmla="*/ 0 w 299"/>
                <a:gd name="T85" fmla="*/ 0 h 216"/>
                <a:gd name="T86" fmla="*/ 0 w 299"/>
                <a:gd name="T87" fmla="*/ 0 h 216"/>
                <a:gd name="T88" fmla="*/ 0 w 299"/>
                <a:gd name="T89" fmla="*/ 0 h 216"/>
                <a:gd name="T90" fmla="*/ 0 w 299"/>
                <a:gd name="T91" fmla="*/ 0 h 216"/>
                <a:gd name="T92" fmla="*/ 0 w 299"/>
                <a:gd name="T93" fmla="*/ 0 h 216"/>
                <a:gd name="T94" fmla="*/ 0 w 299"/>
                <a:gd name="T95" fmla="*/ 0 h 216"/>
                <a:gd name="T96" fmla="*/ 0 w 299"/>
                <a:gd name="T97" fmla="*/ 0 h 216"/>
                <a:gd name="T98" fmla="*/ 0 w 299"/>
                <a:gd name="T99" fmla="*/ 0 h 216"/>
                <a:gd name="T100" fmla="*/ 0 w 299"/>
                <a:gd name="T101" fmla="*/ 0 h 216"/>
                <a:gd name="T102" fmla="*/ 0 w 299"/>
                <a:gd name="T103" fmla="*/ 0 h 216"/>
                <a:gd name="T104" fmla="*/ 0 w 299"/>
                <a:gd name="T105" fmla="*/ 0 h 216"/>
                <a:gd name="T106" fmla="*/ 0 w 299"/>
                <a:gd name="T107" fmla="*/ 0 h 216"/>
                <a:gd name="T108" fmla="*/ 0 w 299"/>
                <a:gd name="T109" fmla="*/ 0 h 216"/>
                <a:gd name="T110" fmla="*/ 0 w 299"/>
                <a:gd name="T111" fmla="*/ 0 h 216"/>
                <a:gd name="T112" fmla="*/ 0 w 299"/>
                <a:gd name="T113" fmla="*/ 0 h 216"/>
                <a:gd name="T114" fmla="*/ 0 w 299"/>
                <a:gd name="T115" fmla="*/ 0 h 216"/>
                <a:gd name="T116" fmla="*/ 0 w 299"/>
                <a:gd name="T117" fmla="*/ 0 h 2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9"/>
                <a:gd name="T178" fmla="*/ 0 h 216"/>
                <a:gd name="T179" fmla="*/ 299 w 299"/>
                <a:gd name="T180" fmla="*/ 216 h 2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9" h="216">
                  <a:moveTo>
                    <a:pt x="286" y="43"/>
                  </a:moveTo>
                  <a:lnTo>
                    <a:pt x="279" y="45"/>
                  </a:lnTo>
                  <a:lnTo>
                    <a:pt x="288" y="67"/>
                  </a:lnTo>
                  <a:lnTo>
                    <a:pt x="292" y="89"/>
                  </a:lnTo>
                  <a:lnTo>
                    <a:pt x="288" y="110"/>
                  </a:lnTo>
                  <a:lnTo>
                    <a:pt x="279" y="129"/>
                  </a:lnTo>
                  <a:lnTo>
                    <a:pt x="266" y="147"/>
                  </a:lnTo>
                  <a:lnTo>
                    <a:pt x="247" y="164"/>
                  </a:lnTo>
                  <a:lnTo>
                    <a:pt x="226" y="177"/>
                  </a:lnTo>
                  <a:lnTo>
                    <a:pt x="176" y="199"/>
                  </a:lnTo>
                  <a:lnTo>
                    <a:pt x="122" y="208"/>
                  </a:lnTo>
                  <a:lnTo>
                    <a:pt x="97" y="207"/>
                  </a:lnTo>
                  <a:lnTo>
                    <a:pt x="73" y="204"/>
                  </a:lnTo>
                  <a:lnTo>
                    <a:pt x="51" y="195"/>
                  </a:lnTo>
                  <a:lnTo>
                    <a:pt x="33" y="184"/>
                  </a:lnTo>
                  <a:lnTo>
                    <a:pt x="20" y="168"/>
                  </a:lnTo>
                  <a:lnTo>
                    <a:pt x="11" y="147"/>
                  </a:lnTo>
                  <a:lnTo>
                    <a:pt x="7" y="126"/>
                  </a:lnTo>
                  <a:lnTo>
                    <a:pt x="11" y="104"/>
                  </a:lnTo>
                  <a:lnTo>
                    <a:pt x="20" y="85"/>
                  </a:lnTo>
                  <a:lnTo>
                    <a:pt x="33" y="67"/>
                  </a:lnTo>
                  <a:lnTo>
                    <a:pt x="74" y="37"/>
                  </a:lnTo>
                  <a:lnTo>
                    <a:pt x="123" y="16"/>
                  </a:lnTo>
                  <a:lnTo>
                    <a:pt x="176" y="7"/>
                  </a:lnTo>
                  <a:lnTo>
                    <a:pt x="226" y="12"/>
                  </a:lnTo>
                  <a:lnTo>
                    <a:pt x="248" y="19"/>
                  </a:lnTo>
                  <a:lnTo>
                    <a:pt x="266" y="30"/>
                  </a:lnTo>
                  <a:lnTo>
                    <a:pt x="279" y="47"/>
                  </a:lnTo>
                  <a:lnTo>
                    <a:pt x="288" y="67"/>
                  </a:lnTo>
                  <a:lnTo>
                    <a:pt x="292" y="89"/>
                  </a:lnTo>
                  <a:lnTo>
                    <a:pt x="299" y="89"/>
                  </a:lnTo>
                  <a:lnTo>
                    <a:pt x="296" y="65"/>
                  </a:lnTo>
                  <a:lnTo>
                    <a:pt x="286" y="42"/>
                  </a:lnTo>
                  <a:lnTo>
                    <a:pt x="271" y="25"/>
                  </a:lnTo>
                  <a:lnTo>
                    <a:pt x="250" y="12"/>
                  </a:lnTo>
                  <a:lnTo>
                    <a:pt x="229" y="5"/>
                  </a:lnTo>
                  <a:lnTo>
                    <a:pt x="176" y="0"/>
                  </a:lnTo>
                  <a:lnTo>
                    <a:pt x="121" y="8"/>
                  </a:lnTo>
                  <a:lnTo>
                    <a:pt x="69" y="30"/>
                  </a:lnTo>
                  <a:lnTo>
                    <a:pt x="29" y="62"/>
                  </a:lnTo>
                  <a:lnTo>
                    <a:pt x="13" y="80"/>
                  </a:lnTo>
                  <a:lnTo>
                    <a:pt x="3" y="102"/>
                  </a:lnTo>
                  <a:lnTo>
                    <a:pt x="0" y="126"/>
                  </a:lnTo>
                  <a:lnTo>
                    <a:pt x="3" y="150"/>
                  </a:lnTo>
                  <a:lnTo>
                    <a:pt x="13" y="172"/>
                  </a:lnTo>
                  <a:lnTo>
                    <a:pt x="29" y="189"/>
                  </a:lnTo>
                  <a:lnTo>
                    <a:pt x="49" y="202"/>
                  </a:lnTo>
                  <a:lnTo>
                    <a:pt x="70" y="211"/>
                  </a:lnTo>
                  <a:lnTo>
                    <a:pt x="97" y="214"/>
                  </a:lnTo>
                  <a:lnTo>
                    <a:pt x="122" y="216"/>
                  </a:lnTo>
                  <a:lnTo>
                    <a:pt x="178" y="206"/>
                  </a:lnTo>
                  <a:lnTo>
                    <a:pt x="229" y="184"/>
                  </a:lnTo>
                  <a:lnTo>
                    <a:pt x="251" y="169"/>
                  </a:lnTo>
                  <a:lnTo>
                    <a:pt x="271" y="152"/>
                  </a:lnTo>
                  <a:lnTo>
                    <a:pt x="286" y="134"/>
                  </a:lnTo>
                  <a:lnTo>
                    <a:pt x="296" y="113"/>
                  </a:lnTo>
                  <a:lnTo>
                    <a:pt x="299" y="89"/>
                  </a:lnTo>
                  <a:lnTo>
                    <a:pt x="296" y="65"/>
                  </a:lnTo>
                  <a:lnTo>
                    <a:pt x="286" y="43"/>
                  </a:lnTo>
                  <a:close/>
                </a:path>
              </a:pathLst>
            </a:custGeom>
            <a:solidFill>
              <a:srgbClr val="000000"/>
            </a:solidFill>
            <a:ln w="0">
              <a:solidFill>
                <a:srgbClr val="000000"/>
              </a:solidFill>
              <a:prstDash val="solid"/>
              <a:round/>
              <a:headEnd/>
              <a:tailEnd/>
            </a:ln>
          </p:spPr>
          <p:txBody>
            <a:bodyPr/>
            <a:lstStyle/>
            <a:p>
              <a:endParaRPr lang="en-IE"/>
            </a:p>
          </p:txBody>
        </p:sp>
        <p:sp>
          <p:nvSpPr>
            <p:cNvPr id="29" name="Freeform 30"/>
            <p:cNvSpPr>
              <a:spLocks/>
            </p:cNvSpPr>
            <p:nvPr/>
          </p:nvSpPr>
          <p:spPr bwMode="auto">
            <a:xfrm>
              <a:off x="2029" y="1992"/>
              <a:ext cx="24" cy="35"/>
            </a:xfrm>
            <a:custGeom>
              <a:avLst/>
              <a:gdLst>
                <a:gd name="T0" fmla="*/ 0 w 72"/>
                <a:gd name="T1" fmla="*/ 0 h 106"/>
                <a:gd name="T2" fmla="*/ 0 w 72"/>
                <a:gd name="T3" fmla="*/ 0 h 106"/>
                <a:gd name="T4" fmla="*/ 0 w 72"/>
                <a:gd name="T5" fmla="*/ 0 h 106"/>
                <a:gd name="T6" fmla="*/ 0 w 72"/>
                <a:gd name="T7" fmla="*/ 0 h 106"/>
                <a:gd name="T8" fmla="*/ 0 w 72"/>
                <a:gd name="T9" fmla="*/ 0 h 106"/>
                <a:gd name="T10" fmla="*/ 0 w 72"/>
                <a:gd name="T11" fmla="*/ 0 h 106"/>
                <a:gd name="T12" fmla="*/ 0 w 72"/>
                <a:gd name="T13" fmla="*/ 0 h 106"/>
                <a:gd name="T14" fmla="*/ 0 w 72"/>
                <a:gd name="T15" fmla="*/ 0 h 106"/>
                <a:gd name="T16" fmla="*/ 0 w 72"/>
                <a:gd name="T17" fmla="*/ 0 h 106"/>
                <a:gd name="T18" fmla="*/ 0 w 72"/>
                <a:gd name="T19" fmla="*/ 0 h 106"/>
                <a:gd name="T20" fmla="*/ 0 w 72"/>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106"/>
                <a:gd name="T35" fmla="*/ 72 w 72"/>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106">
                  <a:moveTo>
                    <a:pt x="0" y="0"/>
                  </a:moveTo>
                  <a:lnTo>
                    <a:pt x="0" y="8"/>
                  </a:lnTo>
                  <a:lnTo>
                    <a:pt x="6" y="8"/>
                  </a:lnTo>
                  <a:lnTo>
                    <a:pt x="13" y="11"/>
                  </a:lnTo>
                  <a:lnTo>
                    <a:pt x="28" y="33"/>
                  </a:lnTo>
                  <a:lnTo>
                    <a:pt x="64" y="106"/>
                  </a:lnTo>
                  <a:lnTo>
                    <a:pt x="72" y="103"/>
                  </a:lnTo>
                  <a:lnTo>
                    <a:pt x="36" y="28"/>
                  </a:lnTo>
                  <a:lnTo>
                    <a:pt x="18" y="6"/>
                  </a:lnTo>
                  <a:lnTo>
                    <a:pt x="8" y="0"/>
                  </a:lnTo>
                  <a:lnTo>
                    <a:pt x="0" y="0"/>
                  </a:lnTo>
                  <a:close/>
                </a:path>
              </a:pathLst>
            </a:custGeom>
            <a:solidFill>
              <a:srgbClr val="000000"/>
            </a:solidFill>
            <a:ln w="0">
              <a:solidFill>
                <a:srgbClr val="000000"/>
              </a:solidFill>
              <a:prstDash val="solid"/>
              <a:round/>
              <a:headEnd/>
              <a:tailEnd/>
            </a:ln>
          </p:spPr>
          <p:txBody>
            <a:bodyPr/>
            <a:lstStyle/>
            <a:p>
              <a:endParaRPr lang="en-IE"/>
            </a:p>
          </p:txBody>
        </p:sp>
        <p:sp>
          <p:nvSpPr>
            <p:cNvPr id="30" name="Freeform 31"/>
            <p:cNvSpPr>
              <a:spLocks/>
            </p:cNvSpPr>
            <p:nvPr/>
          </p:nvSpPr>
          <p:spPr bwMode="auto">
            <a:xfrm>
              <a:off x="2062" y="2071"/>
              <a:ext cx="6" cy="41"/>
            </a:xfrm>
            <a:custGeom>
              <a:avLst/>
              <a:gdLst>
                <a:gd name="T0" fmla="*/ 0 w 20"/>
                <a:gd name="T1" fmla="*/ 0 h 123"/>
                <a:gd name="T2" fmla="*/ 0 w 20"/>
                <a:gd name="T3" fmla="*/ 0 h 123"/>
                <a:gd name="T4" fmla="*/ 0 w 20"/>
                <a:gd name="T5" fmla="*/ 0 h 123"/>
                <a:gd name="T6" fmla="*/ 0 w 20"/>
                <a:gd name="T7" fmla="*/ 0 h 123"/>
                <a:gd name="T8" fmla="*/ 0 w 20"/>
                <a:gd name="T9" fmla="*/ 0 h 123"/>
                <a:gd name="T10" fmla="*/ 0 w 20"/>
                <a:gd name="T11" fmla="*/ 0 h 123"/>
                <a:gd name="T12" fmla="*/ 0 w 20"/>
                <a:gd name="T13" fmla="*/ 0 h 123"/>
                <a:gd name="T14" fmla="*/ 0 w 20"/>
                <a:gd name="T15" fmla="*/ 0 h 123"/>
                <a:gd name="T16" fmla="*/ 0 w 20"/>
                <a:gd name="T17" fmla="*/ 0 h 123"/>
                <a:gd name="T18" fmla="*/ 0 w 20"/>
                <a:gd name="T19" fmla="*/ 0 h 123"/>
                <a:gd name="T20" fmla="*/ 0 w 20"/>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23"/>
                <a:gd name="T35" fmla="*/ 20 w 20"/>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23">
                  <a:moveTo>
                    <a:pt x="11" y="0"/>
                  </a:moveTo>
                  <a:lnTo>
                    <a:pt x="4" y="0"/>
                  </a:lnTo>
                  <a:lnTo>
                    <a:pt x="13" y="81"/>
                  </a:lnTo>
                  <a:lnTo>
                    <a:pt x="10" y="106"/>
                  </a:lnTo>
                  <a:lnTo>
                    <a:pt x="7" y="112"/>
                  </a:lnTo>
                  <a:lnTo>
                    <a:pt x="0" y="116"/>
                  </a:lnTo>
                  <a:lnTo>
                    <a:pt x="5" y="123"/>
                  </a:lnTo>
                  <a:lnTo>
                    <a:pt x="14" y="117"/>
                  </a:lnTo>
                  <a:lnTo>
                    <a:pt x="17" y="109"/>
                  </a:lnTo>
                  <a:lnTo>
                    <a:pt x="20" y="81"/>
                  </a:lnTo>
                  <a:lnTo>
                    <a:pt x="11" y="0"/>
                  </a:lnTo>
                  <a:close/>
                </a:path>
              </a:pathLst>
            </a:custGeom>
            <a:solidFill>
              <a:srgbClr val="000000"/>
            </a:solidFill>
            <a:ln w="0">
              <a:solidFill>
                <a:srgbClr val="000000"/>
              </a:solidFill>
              <a:prstDash val="solid"/>
              <a:round/>
              <a:headEnd/>
              <a:tailEnd/>
            </a:ln>
          </p:spPr>
          <p:txBody>
            <a:bodyPr/>
            <a:lstStyle/>
            <a:p>
              <a:endParaRPr lang="en-IE"/>
            </a:p>
          </p:txBody>
        </p:sp>
        <p:sp>
          <p:nvSpPr>
            <p:cNvPr id="31" name="Freeform 32"/>
            <p:cNvSpPr>
              <a:spLocks/>
            </p:cNvSpPr>
            <p:nvPr/>
          </p:nvSpPr>
          <p:spPr bwMode="auto">
            <a:xfrm>
              <a:off x="2099" y="1972"/>
              <a:ext cx="24" cy="35"/>
            </a:xfrm>
            <a:custGeom>
              <a:avLst/>
              <a:gdLst>
                <a:gd name="T0" fmla="*/ 0 w 70"/>
                <a:gd name="T1" fmla="*/ 0 h 105"/>
                <a:gd name="T2" fmla="*/ 0 w 70"/>
                <a:gd name="T3" fmla="*/ 0 h 105"/>
                <a:gd name="T4" fmla="*/ 0 w 70"/>
                <a:gd name="T5" fmla="*/ 0 h 105"/>
                <a:gd name="T6" fmla="*/ 0 w 70"/>
                <a:gd name="T7" fmla="*/ 0 h 105"/>
                <a:gd name="T8" fmla="*/ 0 w 70"/>
                <a:gd name="T9" fmla="*/ 0 h 105"/>
                <a:gd name="T10" fmla="*/ 0 w 70"/>
                <a:gd name="T11" fmla="*/ 0 h 105"/>
                <a:gd name="T12" fmla="*/ 0 w 70"/>
                <a:gd name="T13" fmla="*/ 0 h 105"/>
                <a:gd name="T14" fmla="*/ 0 w 70"/>
                <a:gd name="T15" fmla="*/ 0 h 105"/>
                <a:gd name="T16" fmla="*/ 0 w 70"/>
                <a:gd name="T17" fmla="*/ 0 h 105"/>
                <a:gd name="T18" fmla="*/ 0 w 70"/>
                <a:gd name="T19" fmla="*/ 0 h 105"/>
                <a:gd name="T20" fmla="*/ 0 w 70"/>
                <a:gd name="T21" fmla="*/ 0 h 105"/>
                <a:gd name="T22" fmla="*/ 0 w 70"/>
                <a:gd name="T23" fmla="*/ 0 h 105"/>
                <a:gd name="T24" fmla="*/ 0 w 70"/>
                <a:gd name="T25" fmla="*/ 0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05"/>
                <a:gd name="T41" fmla="*/ 70 w 70"/>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05">
                  <a:moveTo>
                    <a:pt x="0" y="0"/>
                  </a:moveTo>
                  <a:lnTo>
                    <a:pt x="0" y="7"/>
                  </a:lnTo>
                  <a:lnTo>
                    <a:pt x="6" y="7"/>
                  </a:lnTo>
                  <a:lnTo>
                    <a:pt x="13" y="10"/>
                  </a:lnTo>
                  <a:lnTo>
                    <a:pt x="28" y="31"/>
                  </a:lnTo>
                  <a:lnTo>
                    <a:pt x="46" y="63"/>
                  </a:lnTo>
                  <a:lnTo>
                    <a:pt x="63" y="105"/>
                  </a:lnTo>
                  <a:lnTo>
                    <a:pt x="70" y="103"/>
                  </a:lnTo>
                  <a:lnTo>
                    <a:pt x="54" y="61"/>
                  </a:lnTo>
                  <a:lnTo>
                    <a:pt x="36" y="26"/>
                  </a:lnTo>
                  <a:lnTo>
                    <a:pt x="18" y="6"/>
                  </a:lnTo>
                  <a:lnTo>
                    <a:pt x="8" y="0"/>
                  </a:lnTo>
                  <a:lnTo>
                    <a:pt x="0" y="0"/>
                  </a:lnTo>
                  <a:close/>
                </a:path>
              </a:pathLst>
            </a:custGeom>
            <a:solidFill>
              <a:srgbClr val="000000"/>
            </a:solidFill>
            <a:ln w="0">
              <a:solidFill>
                <a:srgbClr val="000000"/>
              </a:solidFill>
              <a:prstDash val="solid"/>
              <a:round/>
              <a:headEnd/>
              <a:tailEnd/>
            </a:ln>
          </p:spPr>
          <p:txBody>
            <a:bodyPr/>
            <a:lstStyle/>
            <a:p>
              <a:endParaRPr lang="en-IE"/>
            </a:p>
          </p:txBody>
        </p:sp>
        <p:sp>
          <p:nvSpPr>
            <p:cNvPr id="32" name="Freeform 33"/>
            <p:cNvSpPr>
              <a:spLocks/>
            </p:cNvSpPr>
            <p:nvPr/>
          </p:nvSpPr>
          <p:spPr bwMode="auto">
            <a:xfrm>
              <a:off x="2132" y="2050"/>
              <a:ext cx="7" cy="42"/>
            </a:xfrm>
            <a:custGeom>
              <a:avLst/>
              <a:gdLst>
                <a:gd name="T0" fmla="*/ 0 w 20"/>
                <a:gd name="T1" fmla="*/ 0 h 125"/>
                <a:gd name="T2" fmla="*/ 0 w 20"/>
                <a:gd name="T3" fmla="*/ 0 h 125"/>
                <a:gd name="T4" fmla="*/ 0 w 20"/>
                <a:gd name="T5" fmla="*/ 0 h 125"/>
                <a:gd name="T6" fmla="*/ 0 w 20"/>
                <a:gd name="T7" fmla="*/ 0 h 125"/>
                <a:gd name="T8" fmla="*/ 0 w 20"/>
                <a:gd name="T9" fmla="*/ 0 h 125"/>
                <a:gd name="T10" fmla="*/ 0 w 20"/>
                <a:gd name="T11" fmla="*/ 0 h 125"/>
                <a:gd name="T12" fmla="*/ 0 w 20"/>
                <a:gd name="T13" fmla="*/ 0 h 125"/>
                <a:gd name="T14" fmla="*/ 0 w 20"/>
                <a:gd name="T15" fmla="*/ 0 h 125"/>
                <a:gd name="T16" fmla="*/ 0 w 20"/>
                <a:gd name="T17" fmla="*/ 0 h 125"/>
                <a:gd name="T18" fmla="*/ 0 w 20"/>
                <a:gd name="T19" fmla="*/ 0 h 125"/>
                <a:gd name="T20" fmla="*/ 0 w 20"/>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25"/>
                <a:gd name="T35" fmla="*/ 20 w 20"/>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25">
                  <a:moveTo>
                    <a:pt x="10" y="0"/>
                  </a:moveTo>
                  <a:lnTo>
                    <a:pt x="3" y="0"/>
                  </a:lnTo>
                  <a:lnTo>
                    <a:pt x="10" y="46"/>
                  </a:lnTo>
                  <a:lnTo>
                    <a:pt x="13" y="83"/>
                  </a:lnTo>
                  <a:lnTo>
                    <a:pt x="10" y="108"/>
                  </a:lnTo>
                  <a:lnTo>
                    <a:pt x="0" y="120"/>
                  </a:lnTo>
                  <a:lnTo>
                    <a:pt x="5" y="125"/>
                  </a:lnTo>
                  <a:lnTo>
                    <a:pt x="17" y="111"/>
                  </a:lnTo>
                  <a:lnTo>
                    <a:pt x="20" y="83"/>
                  </a:lnTo>
                  <a:lnTo>
                    <a:pt x="17" y="46"/>
                  </a:lnTo>
                  <a:lnTo>
                    <a:pt x="10" y="0"/>
                  </a:lnTo>
                  <a:close/>
                </a:path>
              </a:pathLst>
            </a:custGeom>
            <a:solidFill>
              <a:srgbClr val="000000"/>
            </a:solidFill>
            <a:ln w="0">
              <a:solidFill>
                <a:srgbClr val="000000"/>
              </a:solidFill>
              <a:prstDash val="solid"/>
              <a:round/>
              <a:headEnd/>
              <a:tailEnd/>
            </a:ln>
          </p:spPr>
          <p:txBody>
            <a:bodyPr/>
            <a:lstStyle/>
            <a:p>
              <a:endParaRPr lang="en-IE"/>
            </a:p>
          </p:txBody>
        </p:sp>
        <p:sp>
          <p:nvSpPr>
            <p:cNvPr id="33" name="Freeform 34"/>
            <p:cNvSpPr>
              <a:spLocks/>
            </p:cNvSpPr>
            <p:nvPr/>
          </p:nvSpPr>
          <p:spPr bwMode="auto">
            <a:xfrm>
              <a:off x="2694" y="2411"/>
              <a:ext cx="848" cy="298"/>
            </a:xfrm>
            <a:custGeom>
              <a:avLst/>
              <a:gdLst>
                <a:gd name="T0" fmla="*/ 0 w 2545"/>
                <a:gd name="T1" fmla="*/ 0 h 895"/>
                <a:gd name="T2" fmla="*/ 0 w 2545"/>
                <a:gd name="T3" fmla="*/ 0 h 895"/>
                <a:gd name="T4" fmla="*/ 0 w 2545"/>
                <a:gd name="T5" fmla="*/ 0 h 895"/>
                <a:gd name="T6" fmla="*/ 0 w 2545"/>
                <a:gd name="T7" fmla="*/ 0 h 895"/>
                <a:gd name="T8" fmla="*/ 0 w 2545"/>
                <a:gd name="T9" fmla="*/ 0 h 895"/>
                <a:gd name="T10" fmla="*/ 0 w 2545"/>
                <a:gd name="T11" fmla="*/ 0 h 895"/>
                <a:gd name="T12" fmla="*/ 0 w 2545"/>
                <a:gd name="T13" fmla="*/ 0 h 895"/>
                <a:gd name="T14" fmla="*/ 0 w 2545"/>
                <a:gd name="T15" fmla="*/ 0 h 895"/>
                <a:gd name="T16" fmla="*/ 0 w 2545"/>
                <a:gd name="T17" fmla="*/ 0 h 895"/>
                <a:gd name="T18" fmla="*/ 0 w 2545"/>
                <a:gd name="T19" fmla="*/ 0 h 895"/>
                <a:gd name="T20" fmla="*/ 0 w 2545"/>
                <a:gd name="T21" fmla="*/ 0 h 895"/>
                <a:gd name="T22" fmla="*/ 0 w 2545"/>
                <a:gd name="T23" fmla="*/ 0 h 895"/>
                <a:gd name="T24" fmla="*/ 0 w 2545"/>
                <a:gd name="T25" fmla="*/ 0 h 895"/>
                <a:gd name="T26" fmla="*/ 0 w 2545"/>
                <a:gd name="T27" fmla="*/ 0 h 895"/>
                <a:gd name="T28" fmla="*/ 0 w 2545"/>
                <a:gd name="T29" fmla="*/ 0 h 895"/>
                <a:gd name="T30" fmla="*/ 0 w 2545"/>
                <a:gd name="T31" fmla="*/ 0 h 895"/>
                <a:gd name="T32" fmla="*/ 0 w 2545"/>
                <a:gd name="T33" fmla="*/ 0 h 895"/>
                <a:gd name="T34" fmla="*/ 0 w 2545"/>
                <a:gd name="T35" fmla="*/ 0 h 895"/>
                <a:gd name="T36" fmla="*/ 0 w 2545"/>
                <a:gd name="T37" fmla="*/ 0 h 895"/>
                <a:gd name="T38" fmla="*/ 0 w 2545"/>
                <a:gd name="T39" fmla="*/ 0 h 895"/>
                <a:gd name="T40" fmla="*/ 0 w 2545"/>
                <a:gd name="T41" fmla="*/ 0 h 895"/>
                <a:gd name="T42" fmla="*/ 0 w 2545"/>
                <a:gd name="T43" fmla="*/ 0 h 895"/>
                <a:gd name="T44" fmla="*/ 0 w 2545"/>
                <a:gd name="T45" fmla="*/ 0 h 895"/>
                <a:gd name="T46" fmla="*/ 0 w 2545"/>
                <a:gd name="T47" fmla="*/ 0 h 895"/>
                <a:gd name="T48" fmla="*/ 0 w 2545"/>
                <a:gd name="T49" fmla="*/ 0 h 895"/>
                <a:gd name="T50" fmla="*/ 0 w 2545"/>
                <a:gd name="T51" fmla="*/ 0 h 895"/>
                <a:gd name="T52" fmla="*/ 0 w 2545"/>
                <a:gd name="T53" fmla="*/ 0 h 895"/>
                <a:gd name="T54" fmla="*/ 0 w 2545"/>
                <a:gd name="T55" fmla="*/ 0 h 895"/>
                <a:gd name="T56" fmla="*/ 0 w 2545"/>
                <a:gd name="T57" fmla="*/ 0 h 895"/>
                <a:gd name="T58" fmla="*/ 0 w 2545"/>
                <a:gd name="T59" fmla="*/ 0 h 895"/>
                <a:gd name="T60" fmla="*/ 0 w 2545"/>
                <a:gd name="T61" fmla="*/ 0 h 895"/>
                <a:gd name="T62" fmla="*/ 0 w 2545"/>
                <a:gd name="T63" fmla="*/ 0 h 895"/>
                <a:gd name="T64" fmla="*/ 0 w 2545"/>
                <a:gd name="T65" fmla="*/ 0 h 895"/>
                <a:gd name="T66" fmla="*/ 0 w 2545"/>
                <a:gd name="T67" fmla="*/ 0 h 895"/>
                <a:gd name="T68" fmla="*/ 0 w 2545"/>
                <a:gd name="T69" fmla="*/ 0 h 895"/>
                <a:gd name="T70" fmla="*/ 0 w 2545"/>
                <a:gd name="T71" fmla="*/ 0 h 895"/>
                <a:gd name="T72" fmla="*/ 0 w 2545"/>
                <a:gd name="T73" fmla="*/ 0 h 895"/>
                <a:gd name="T74" fmla="*/ 0 w 2545"/>
                <a:gd name="T75" fmla="*/ 0 h 895"/>
                <a:gd name="T76" fmla="*/ 0 w 2545"/>
                <a:gd name="T77" fmla="*/ 0 h 895"/>
                <a:gd name="T78" fmla="*/ 0 w 2545"/>
                <a:gd name="T79" fmla="*/ 0 h 895"/>
                <a:gd name="T80" fmla="*/ 0 w 2545"/>
                <a:gd name="T81" fmla="*/ 0 h 895"/>
                <a:gd name="T82" fmla="*/ 0 w 2545"/>
                <a:gd name="T83" fmla="*/ 0 h 895"/>
                <a:gd name="T84" fmla="*/ 0 w 2545"/>
                <a:gd name="T85" fmla="*/ 0 h 895"/>
                <a:gd name="T86" fmla="*/ 0 w 2545"/>
                <a:gd name="T87" fmla="*/ 0 h 895"/>
                <a:gd name="T88" fmla="*/ 0 w 2545"/>
                <a:gd name="T89" fmla="*/ 0 h 895"/>
                <a:gd name="T90" fmla="*/ 0 w 2545"/>
                <a:gd name="T91" fmla="*/ 0 h 895"/>
                <a:gd name="T92" fmla="*/ 0 w 2545"/>
                <a:gd name="T93" fmla="*/ 0 h 895"/>
                <a:gd name="T94" fmla="*/ 0 w 2545"/>
                <a:gd name="T95" fmla="*/ 0 h 895"/>
                <a:gd name="T96" fmla="*/ 0 w 2545"/>
                <a:gd name="T97" fmla="*/ 0 h 895"/>
                <a:gd name="T98" fmla="*/ 0 w 2545"/>
                <a:gd name="T99" fmla="*/ 0 h 895"/>
                <a:gd name="T100" fmla="*/ 0 w 2545"/>
                <a:gd name="T101" fmla="*/ 0 h 895"/>
                <a:gd name="T102" fmla="*/ 0 w 2545"/>
                <a:gd name="T103" fmla="*/ 0 h 8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45"/>
                <a:gd name="T157" fmla="*/ 0 h 895"/>
                <a:gd name="T158" fmla="*/ 2545 w 2545"/>
                <a:gd name="T159" fmla="*/ 895 h 8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45" h="895">
                  <a:moveTo>
                    <a:pt x="0" y="348"/>
                  </a:moveTo>
                  <a:lnTo>
                    <a:pt x="5" y="353"/>
                  </a:lnTo>
                  <a:lnTo>
                    <a:pt x="73" y="298"/>
                  </a:lnTo>
                  <a:lnTo>
                    <a:pt x="146" y="247"/>
                  </a:lnTo>
                  <a:lnTo>
                    <a:pt x="222" y="202"/>
                  </a:lnTo>
                  <a:lnTo>
                    <a:pt x="300" y="161"/>
                  </a:lnTo>
                  <a:lnTo>
                    <a:pt x="381" y="125"/>
                  </a:lnTo>
                  <a:lnTo>
                    <a:pt x="465" y="94"/>
                  </a:lnTo>
                  <a:lnTo>
                    <a:pt x="551" y="68"/>
                  </a:lnTo>
                  <a:lnTo>
                    <a:pt x="639" y="46"/>
                  </a:lnTo>
                  <a:lnTo>
                    <a:pt x="729" y="30"/>
                  </a:lnTo>
                  <a:lnTo>
                    <a:pt x="817" y="16"/>
                  </a:lnTo>
                  <a:lnTo>
                    <a:pt x="909" y="9"/>
                  </a:lnTo>
                  <a:lnTo>
                    <a:pt x="1002" y="7"/>
                  </a:lnTo>
                  <a:lnTo>
                    <a:pt x="1094" y="8"/>
                  </a:lnTo>
                  <a:lnTo>
                    <a:pt x="1187" y="15"/>
                  </a:lnTo>
                  <a:lnTo>
                    <a:pt x="1279" y="26"/>
                  </a:lnTo>
                  <a:lnTo>
                    <a:pt x="1371" y="42"/>
                  </a:lnTo>
                  <a:lnTo>
                    <a:pt x="1463" y="62"/>
                  </a:lnTo>
                  <a:lnTo>
                    <a:pt x="1553" y="86"/>
                  </a:lnTo>
                  <a:lnTo>
                    <a:pt x="1641" y="116"/>
                  </a:lnTo>
                  <a:lnTo>
                    <a:pt x="1729" y="149"/>
                  </a:lnTo>
                  <a:lnTo>
                    <a:pt x="1814" y="188"/>
                  </a:lnTo>
                  <a:lnTo>
                    <a:pt x="1898" y="230"/>
                  </a:lnTo>
                  <a:lnTo>
                    <a:pt x="1977" y="277"/>
                  </a:lnTo>
                  <a:lnTo>
                    <a:pt x="2054" y="328"/>
                  </a:lnTo>
                  <a:lnTo>
                    <a:pt x="2129" y="383"/>
                  </a:lnTo>
                  <a:lnTo>
                    <a:pt x="2201" y="443"/>
                  </a:lnTo>
                  <a:lnTo>
                    <a:pt x="2268" y="507"/>
                  </a:lnTo>
                  <a:lnTo>
                    <a:pt x="2331" y="577"/>
                  </a:lnTo>
                  <a:lnTo>
                    <a:pt x="2390" y="650"/>
                  </a:lnTo>
                  <a:lnTo>
                    <a:pt x="2444" y="726"/>
                  </a:lnTo>
                  <a:lnTo>
                    <a:pt x="2494" y="808"/>
                  </a:lnTo>
                  <a:lnTo>
                    <a:pt x="2531" y="880"/>
                  </a:lnTo>
                  <a:lnTo>
                    <a:pt x="2441" y="814"/>
                  </a:lnTo>
                  <a:lnTo>
                    <a:pt x="2318" y="742"/>
                  </a:lnTo>
                  <a:lnTo>
                    <a:pt x="2177" y="674"/>
                  </a:lnTo>
                  <a:lnTo>
                    <a:pt x="2021" y="609"/>
                  </a:lnTo>
                  <a:lnTo>
                    <a:pt x="1852" y="548"/>
                  </a:lnTo>
                  <a:lnTo>
                    <a:pt x="1675" y="492"/>
                  </a:lnTo>
                  <a:lnTo>
                    <a:pt x="1490" y="441"/>
                  </a:lnTo>
                  <a:lnTo>
                    <a:pt x="1302" y="397"/>
                  </a:lnTo>
                  <a:lnTo>
                    <a:pt x="1113" y="359"/>
                  </a:lnTo>
                  <a:lnTo>
                    <a:pt x="925" y="329"/>
                  </a:lnTo>
                  <a:lnTo>
                    <a:pt x="743" y="307"/>
                  </a:lnTo>
                  <a:lnTo>
                    <a:pt x="568" y="295"/>
                  </a:lnTo>
                  <a:lnTo>
                    <a:pt x="404" y="292"/>
                  </a:lnTo>
                  <a:lnTo>
                    <a:pt x="327" y="294"/>
                  </a:lnTo>
                  <a:lnTo>
                    <a:pt x="253" y="299"/>
                  </a:lnTo>
                  <a:lnTo>
                    <a:pt x="184" y="306"/>
                  </a:lnTo>
                  <a:lnTo>
                    <a:pt x="118" y="317"/>
                  </a:lnTo>
                  <a:lnTo>
                    <a:pt x="57" y="330"/>
                  </a:lnTo>
                  <a:lnTo>
                    <a:pt x="2" y="347"/>
                  </a:lnTo>
                  <a:lnTo>
                    <a:pt x="4" y="354"/>
                  </a:lnTo>
                  <a:lnTo>
                    <a:pt x="84" y="318"/>
                  </a:lnTo>
                  <a:lnTo>
                    <a:pt x="166" y="287"/>
                  </a:lnTo>
                  <a:lnTo>
                    <a:pt x="249" y="261"/>
                  </a:lnTo>
                  <a:lnTo>
                    <a:pt x="336" y="238"/>
                  </a:lnTo>
                  <a:lnTo>
                    <a:pt x="511" y="204"/>
                  </a:lnTo>
                  <a:lnTo>
                    <a:pt x="691" y="188"/>
                  </a:lnTo>
                  <a:lnTo>
                    <a:pt x="873" y="185"/>
                  </a:lnTo>
                  <a:lnTo>
                    <a:pt x="1058" y="196"/>
                  </a:lnTo>
                  <a:lnTo>
                    <a:pt x="1240" y="221"/>
                  </a:lnTo>
                  <a:lnTo>
                    <a:pt x="1330" y="238"/>
                  </a:lnTo>
                  <a:lnTo>
                    <a:pt x="1418" y="258"/>
                  </a:lnTo>
                  <a:lnTo>
                    <a:pt x="1507" y="281"/>
                  </a:lnTo>
                  <a:lnTo>
                    <a:pt x="1594" y="306"/>
                  </a:lnTo>
                  <a:lnTo>
                    <a:pt x="1763" y="366"/>
                  </a:lnTo>
                  <a:lnTo>
                    <a:pt x="1924" y="434"/>
                  </a:lnTo>
                  <a:lnTo>
                    <a:pt x="2001" y="473"/>
                  </a:lnTo>
                  <a:lnTo>
                    <a:pt x="2072" y="512"/>
                  </a:lnTo>
                  <a:lnTo>
                    <a:pt x="2211" y="598"/>
                  </a:lnTo>
                  <a:lnTo>
                    <a:pt x="2276" y="643"/>
                  </a:lnTo>
                  <a:lnTo>
                    <a:pt x="2337" y="689"/>
                  </a:lnTo>
                  <a:lnTo>
                    <a:pt x="2393" y="738"/>
                  </a:lnTo>
                  <a:lnTo>
                    <a:pt x="2447" y="789"/>
                  </a:lnTo>
                  <a:lnTo>
                    <a:pt x="2495" y="841"/>
                  </a:lnTo>
                  <a:lnTo>
                    <a:pt x="2539" y="894"/>
                  </a:lnTo>
                  <a:lnTo>
                    <a:pt x="2544" y="889"/>
                  </a:lnTo>
                  <a:lnTo>
                    <a:pt x="2500" y="837"/>
                  </a:lnTo>
                  <a:lnTo>
                    <a:pt x="2452" y="784"/>
                  </a:lnTo>
                  <a:lnTo>
                    <a:pt x="2398" y="734"/>
                  </a:lnTo>
                  <a:lnTo>
                    <a:pt x="2342" y="685"/>
                  </a:lnTo>
                  <a:lnTo>
                    <a:pt x="2281" y="638"/>
                  </a:lnTo>
                  <a:lnTo>
                    <a:pt x="2216" y="591"/>
                  </a:lnTo>
                  <a:lnTo>
                    <a:pt x="2077" y="505"/>
                  </a:lnTo>
                  <a:lnTo>
                    <a:pt x="2003" y="465"/>
                  </a:lnTo>
                  <a:lnTo>
                    <a:pt x="1926" y="427"/>
                  </a:lnTo>
                  <a:lnTo>
                    <a:pt x="1766" y="359"/>
                  </a:lnTo>
                  <a:lnTo>
                    <a:pt x="1597" y="299"/>
                  </a:lnTo>
                  <a:lnTo>
                    <a:pt x="1509" y="274"/>
                  </a:lnTo>
                  <a:lnTo>
                    <a:pt x="1421" y="251"/>
                  </a:lnTo>
                  <a:lnTo>
                    <a:pt x="1332" y="231"/>
                  </a:lnTo>
                  <a:lnTo>
                    <a:pt x="1240" y="214"/>
                  </a:lnTo>
                  <a:lnTo>
                    <a:pt x="1058" y="189"/>
                  </a:lnTo>
                  <a:lnTo>
                    <a:pt x="873" y="178"/>
                  </a:lnTo>
                  <a:lnTo>
                    <a:pt x="691" y="180"/>
                  </a:lnTo>
                  <a:lnTo>
                    <a:pt x="511" y="197"/>
                  </a:lnTo>
                  <a:lnTo>
                    <a:pt x="333" y="231"/>
                  </a:lnTo>
                  <a:lnTo>
                    <a:pt x="247" y="253"/>
                  </a:lnTo>
                  <a:lnTo>
                    <a:pt x="163" y="280"/>
                  </a:lnTo>
                  <a:lnTo>
                    <a:pt x="82" y="311"/>
                  </a:lnTo>
                  <a:lnTo>
                    <a:pt x="2" y="347"/>
                  </a:lnTo>
                  <a:lnTo>
                    <a:pt x="4" y="354"/>
                  </a:lnTo>
                  <a:lnTo>
                    <a:pt x="59" y="337"/>
                  </a:lnTo>
                  <a:lnTo>
                    <a:pt x="120" y="324"/>
                  </a:lnTo>
                  <a:lnTo>
                    <a:pt x="184" y="313"/>
                  </a:lnTo>
                  <a:lnTo>
                    <a:pt x="253" y="306"/>
                  </a:lnTo>
                  <a:lnTo>
                    <a:pt x="327" y="301"/>
                  </a:lnTo>
                  <a:lnTo>
                    <a:pt x="404" y="299"/>
                  </a:lnTo>
                  <a:lnTo>
                    <a:pt x="568" y="303"/>
                  </a:lnTo>
                  <a:lnTo>
                    <a:pt x="743" y="315"/>
                  </a:lnTo>
                  <a:lnTo>
                    <a:pt x="925" y="336"/>
                  </a:lnTo>
                  <a:lnTo>
                    <a:pt x="1111" y="366"/>
                  </a:lnTo>
                  <a:lnTo>
                    <a:pt x="1300" y="404"/>
                  </a:lnTo>
                  <a:lnTo>
                    <a:pt x="1488" y="449"/>
                  </a:lnTo>
                  <a:lnTo>
                    <a:pt x="1672" y="499"/>
                  </a:lnTo>
                  <a:lnTo>
                    <a:pt x="1850" y="555"/>
                  </a:lnTo>
                  <a:lnTo>
                    <a:pt x="2018" y="616"/>
                  </a:lnTo>
                  <a:lnTo>
                    <a:pt x="2174" y="681"/>
                  </a:lnTo>
                  <a:lnTo>
                    <a:pt x="2316" y="749"/>
                  </a:lnTo>
                  <a:lnTo>
                    <a:pt x="2436" y="821"/>
                  </a:lnTo>
                  <a:lnTo>
                    <a:pt x="2539" y="895"/>
                  </a:lnTo>
                  <a:lnTo>
                    <a:pt x="2545" y="891"/>
                  </a:lnTo>
                  <a:lnTo>
                    <a:pt x="2501" y="803"/>
                  </a:lnTo>
                  <a:lnTo>
                    <a:pt x="2451" y="722"/>
                  </a:lnTo>
                  <a:lnTo>
                    <a:pt x="2395" y="645"/>
                  </a:lnTo>
                  <a:lnTo>
                    <a:pt x="2336" y="572"/>
                  </a:lnTo>
                  <a:lnTo>
                    <a:pt x="2272" y="503"/>
                  </a:lnTo>
                  <a:lnTo>
                    <a:pt x="2205" y="438"/>
                  </a:lnTo>
                  <a:lnTo>
                    <a:pt x="2133" y="378"/>
                  </a:lnTo>
                  <a:lnTo>
                    <a:pt x="2059" y="321"/>
                  </a:lnTo>
                  <a:lnTo>
                    <a:pt x="1981" y="270"/>
                  </a:lnTo>
                  <a:lnTo>
                    <a:pt x="1900" y="222"/>
                  </a:lnTo>
                  <a:lnTo>
                    <a:pt x="1816" y="180"/>
                  </a:lnTo>
                  <a:lnTo>
                    <a:pt x="1731" y="142"/>
                  </a:lnTo>
                  <a:lnTo>
                    <a:pt x="1644" y="109"/>
                  </a:lnTo>
                  <a:lnTo>
                    <a:pt x="1555" y="79"/>
                  </a:lnTo>
                  <a:lnTo>
                    <a:pt x="1465" y="55"/>
                  </a:lnTo>
                  <a:lnTo>
                    <a:pt x="1373" y="34"/>
                  </a:lnTo>
                  <a:lnTo>
                    <a:pt x="1279" y="19"/>
                  </a:lnTo>
                  <a:lnTo>
                    <a:pt x="1187" y="8"/>
                  </a:lnTo>
                  <a:lnTo>
                    <a:pt x="1094" y="1"/>
                  </a:lnTo>
                  <a:lnTo>
                    <a:pt x="1002" y="0"/>
                  </a:lnTo>
                  <a:lnTo>
                    <a:pt x="909" y="2"/>
                  </a:lnTo>
                  <a:lnTo>
                    <a:pt x="817" y="9"/>
                  </a:lnTo>
                  <a:lnTo>
                    <a:pt x="726" y="22"/>
                  </a:lnTo>
                  <a:lnTo>
                    <a:pt x="636" y="39"/>
                  </a:lnTo>
                  <a:lnTo>
                    <a:pt x="549" y="61"/>
                  </a:lnTo>
                  <a:lnTo>
                    <a:pt x="463" y="87"/>
                  </a:lnTo>
                  <a:lnTo>
                    <a:pt x="379" y="118"/>
                  </a:lnTo>
                  <a:lnTo>
                    <a:pt x="297" y="154"/>
                  </a:lnTo>
                  <a:lnTo>
                    <a:pt x="217" y="195"/>
                  </a:lnTo>
                  <a:lnTo>
                    <a:pt x="142" y="240"/>
                  </a:lnTo>
                  <a:lnTo>
                    <a:pt x="69" y="293"/>
                  </a:lnTo>
                  <a:lnTo>
                    <a:pt x="0" y="348"/>
                  </a:lnTo>
                  <a:close/>
                </a:path>
              </a:pathLst>
            </a:custGeom>
            <a:solidFill>
              <a:srgbClr val="000000"/>
            </a:solidFill>
            <a:ln w="0">
              <a:solidFill>
                <a:srgbClr val="000000"/>
              </a:solidFill>
              <a:prstDash val="solid"/>
              <a:round/>
              <a:headEnd/>
              <a:tailEnd/>
            </a:ln>
          </p:spPr>
          <p:txBody>
            <a:bodyPr/>
            <a:lstStyle/>
            <a:p>
              <a:endParaRPr lang="en-IE"/>
            </a:p>
          </p:txBody>
        </p:sp>
        <p:sp>
          <p:nvSpPr>
            <p:cNvPr id="34" name="Freeform 35"/>
            <p:cNvSpPr>
              <a:spLocks/>
            </p:cNvSpPr>
            <p:nvPr/>
          </p:nvSpPr>
          <p:spPr bwMode="auto">
            <a:xfrm>
              <a:off x="2853" y="2435"/>
              <a:ext cx="13" cy="75"/>
            </a:xfrm>
            <a:custGeom>
              <a:avLst/>
              <a:gdLst>
                <a:gd name="T0" fmla="*/ 0 w 41"/>
                <a:gd name="T1" fmla="*/ 0 h 223"/>
                <a:gd name="T2" fmla="*/ 0 w 41"/>
                <a:gd name="T3" fmla="*/ 0 h 223"/>
                <a:gd name="T4" fmla="*/ 0 w 41"/>
                <a:gd name="T5" fmla="*/ 0 h 223"/>
                <a:gd name="T6" fmla="*/ 0 w 41"/>
                <a:gd name="T7" fmla="*/ 0 h 223"/>
                <a:gd name="T8" fmla="*/ 0 w 41"/>
                <a:gd name="T9" fmla="*/ 0 h 223"/>
                <a:gd name="T10" fmla="*/ 0 60000 65536"/>
                <a:gd name="T11" fmla="*/ 0 60000 65536"/>
                <a:gd name="T12" fmla="*/ 0 60000 65536"/>
                <a:gd name="T13" fmla="*/ 0 60000 65536"/>
                <a:gd name="T14" fmla="*/ 0 60000 65536"/>
                <a:gd name="T15" fmla="*/ 0 w 41"/>
                <a:gd name="T16" fmla="*/ 0 h 223"/>
                <a:gd name="T17" fmla="*/ 41 w 41"/>
                <a:gd name="T18" fmla="*/ 223 h 223"/>
              </a:gdLst>
              <a:ahLst/>
              <a:cxnLst>
                <a:cxn ang="T10">
                  <a:pos x="T0" y="T1"/>
                </a:cxn>
                <a:cxn ang="T11">
                  <a:pos x="T2" y="T3"/>
                </a:cxn>
                <a:cxn ang="T12">
                  <a:pos x="T4" y="T5"/>
                </a:cxn>
                <a:cxn ang="T13">
                  <a:pos x="T6" y="T7"/>
                </a:cxn>
                <a:cxn ang="T14">
                  <a:pos x="T8" y="T9"/>
                </a:cxn>
              </a:cxnLst>
              <a:rect l="T15" t="T16" r="T17" b="T18"/>
              <a:pathLst>
                <a:path w="41" h="223">
                  <a:moveTo>
                    <a:pt x="41" y="0"/>
                  </a:moveTo>
                  <a:lnTo>
                    <a:pt x="33" y="0"/>
                  </a:lnTo>
                  <a:lnTo>
                    <a:pt x="0" y="223"/>
                  </a:lnTo>
                  <a:lnTo>
                    <a:pt x="7" y="223"/>
                  </a:lnTo>
                  <a:lnTo>
                    <a:pt x="41" y="0"/>
                  </a:lnTo>
                  <a:close/>
                </a:path>
              </a:pathLst>
            </a:custGeom>
            <a:solidFill>
              <a:srgbClr val="000000"/>
            </a:solidFill>
            <a:ln w="0">
              <a:solidFill>
                <a:srgbClr val="000000"/>
              </a:solidFill>
              <a:prstDash val="solid"/>
              <a:round/>
              <a:headEnd/>
              <a:tailEnd/>
            </a:ln>
          </p:spPr>
          <p:txBody>
            <a:bodyPr/>
            <a:lstStyle/>
            <a:p>
              <a:endParaRPr lang="en-IE"/>
            </a:p>
          </p:txBody>
        </p:sp>
        <p:sp>
          <p:nvSpPr>
            <p:cNvPr id="35" name="Freeform 36"/>
            <p:cNvSpPr>
              <a:spLocks/>
            </p:cNvSpPr>
            <p:nvPr/>
          </p:nvSpPr>
          <p:spPr bwMode="auto">
            <a:xfrm>
              <a:off x="2961" y="2414"/>
              <a:ext cx="16" cy="103"/>
            </a:xfrm>
            <a:custGeom>
              <a:avLst/>
              <a:gdLst>
                <a:gd name="T0" fmla="*/ 0 w 46"/>
                <a:gd name="T1" fmla="*/ 0 h 308"/>
                <a:gd name="T2" fmla="*/ 0 w 46"/>
                <a:gd name="T3" fmla="*/ 0 h 308"/>
                <a:gd name="T4" fmla="*/ 0 w 46"/>
                <a:gd name="T5" fmla="*/ 0 h 308"/>
                <a:gd name="T6" fmla="*/ 0 w 46"/>
                <a:gd name="T7" fmla="*/ 0 h 308"/>
                <a:gd name="T8" fmla="*/ 0 w 46"/>
                <a:gd name="T9" fmla="*/ 0 h 308"/>
                <a:gd name="T10" fmla="*/ 0 60000 65536"/>
                <a:gd name="T11" fmla="*/ 0 60000 65536"/>
                <a:gd name="T12" fmla="*/ 0 60000 65536"/>
                <a:gd name="T13" fmla="*/ 0 60000 65536"/>
                <a:gd name="T14" fmla="*/ 0 60000 65536"/>
                <a:gd name="T15" fmla="*/ 0 w 46"/>
                <a:gd name="T16" fmla="*/ 0 h 308"/>
                <a:gd name="T17" fmla="*/ 46 w 46"/>
                <a:gd name="T18" fmla="*/ 308 h 308"/>
              </a:gdLst>
              <a:ahLst/>
              <a:cxnLst>
                <a:cxn ang="T10">
                  <a:pos x="T0" y="T1"/>
                </a:cxn>
                <a:cxn ang="T11">
                  <a:pos x="T2" y="T3"/>
                </a:cxn>
                <a:cxn ang="T12">
                  <a:pos x="T4" y="T5"/>
                </a:cxn>
                <a:cxn ang="T13">
                  <a:pos x="T6" y="T7"/>
                </a:cxn>
                <a:cxn ang="T14">
                  <a:pos x="T8" y="T9"/>
                </a:cxn>
              </a:cxnLst>
              <a:rect l="T15" t="T16" r="T17" b="T18"/>
              <a:pathLst>
                <a:path w="46" h="308">
                  <a:moveTo>
                    <a:pt x="46" y="0"/>
                  </a:moveTo>
                  <a:lnTo>
                    <a:pt x="39" y="0"/>
                  </a:lnTo>
                  <a:lnTo>
                    <a:pt x="0" y="308"/>
                  </a:lnTo>
                  <a:lnTo>
                    <a:pt x="7" y="308"/>
                  </a:lnTo>
                  <a:lnTo>
                    <a:pt x="46" y="0"/>
                  </a:lnTo>
                  <a:close/>
                </a:path>
              </a:pathLst>
            </a:custGeom>
            <a:solidFill>
              <a:srgbClr val="000000"/>
            </a:solidFill>
            <a:ln w="0">
              <a:solidFill>
                <a:srgbClr val="000000"/>
              </a:solidFill>
              <a:prstDash val="solid"/>
              <a:round/>
              <a:headEnd/>
              <a:tailEnd/>
            </a:ln>
          </p:spPr>
          <p:txBody>
            <a:bodyPr/>
            <a:lstStyle/>
            <a:p>
              <a:endParaRPr lang="en-IE"/>
            </a:p>
          </p:txBody>
        </p:sp>
        <p:sp>
          <p:nvSpPr>
            <p:cNvPr id="36" name="Freeform 37"/>
            <p:cNvSpPr>
              <a:spLocks/>
            </p:cNvSpPr>
            <p:nvPr/>
          </p:nvSpPr>
          <p:spPr bwMode="auto">
            <a:xfrm>
              <a:off x="3054" y="2413"/>
              <a:ext cx="18" cy="117"/>
            </a:xfrm>
            <a:custGeom>
              <a:avLst/>
              <a:gdLst>
                <a:gd name="T0" fmla="*/ 0 w 54"/>
                <a:gd name="T1" fmla="*/ 0 h 351"/>
                <a:gd name="T2" fmla="*/ 0 w 54"/>
                <a:gd name="T3" fmla="*/ 0 h 351"/>
                <a:gd name="T4" fmla="*/ 0 w 54"/>
                <a:gd name="T5" fmla="*/ 0 h 351"/>
                <a:gd name="T6" fmla="*/ 0 w 54"/>
                <a:gd name="T7" fmla="*/ 0 h 351"/>
                <a:gd name="T8" fmla="*/ 0 w 54"/>
                <a:gd name="T9" fmla="*/ 0 h 351"/>
                <a:gd name="T10" fmla="*/ 0 60000 65536"/>
                <a:gd name="T11" fmla="*/ 0 60000 65536"/>
                <a:gd name="T12" fmla="*/ 0 60000 65536"/>
                <a:gd name="T13" fmla="*/ 0 60000 65536"/>
                <a:gd name="T14" fmla="*/ 0 60000 65536"/>
                <a:gd name="T15" fmla="*/ 0 w 54"/>
                <a:gd name="T16" fmla="*/ 0 h 351"/>
                <a:gd name="T17" fmla="*/ 54 w 54"/>
                <a:gd name="T18" fmla="*/ 351 h 351"/>
              </a:gdLst>
              <a:ahLst/>
              <a:cxnLst>
                <a:cxn ang="T10">
                  <a:pos x="T0" y="T1"/>
                </a:cxn>
                <a:cxn ang="T11">
                  <a:pos x="T2" y="T3"/>
                </a:cxn>
                <a:cxn ang="T12">
                  <a:pos x="T4" y="T5"/>
                </a:cxn>
                <a:cxn ang="T13">
                  <a:pos x="T6" y="T7"/>
                </a:cxn>
                <a:cxn ang="T14">
                  <a:pos x="T8" y="T9"/>
                </a:cxn>
              </a:cxnLst>
              <a:rect l="T15" t="T16" r="T17" b="T18"/>
              <a:pathLst>
                <a:path w="54" h="351">
                  <a:moveTo>
                    <a:pt x="54" y="0"/>
                  </a:moveTo>
                  <a:lnTo>
                    <a:pt x="47" y="0"/>
                  </a:lnTo>
                  <a:lnTo>
                    <a:pt x="0" y="351"/>
                  </a:lnTo>
                  <a:lnTo>
                    <a:pt x="8" y="351"/>
                  </a:lnTo>
                  <a:lnTo>
                    <a:pt x="54" y="0"/>
                  </a:lnTo>
                  <a:close/>
                </a:path>
              </a:pathLst>
            </a:custGeom>
            <a:solidFill>
              <a:srgbClr val="000000"/>
            </a:solidFill>
            <a:ln w="0">
              <a:solidFill>
                <a:srgbClr val="000000"/>
              </a:solidFill>
              <a:prstDash val="solid"/>
              <a:round/>
              <a:headEnd/>
              <a:tailEnd/>
            </a:ln>
          </p:spPr>
          <p:txBody>
            <a:bodyPr/>
            <a:lstStyle/>
            <a:p>
              <a:endParaRPr lang="en-IE"/>
            </a:p>
          </p:txBody>
        </p:sp>
        <p:sp>
          <p:nvSpPr>
            <p:cNvPr id="37" name="Freeform 38"/>
            <p:cNvSpPr>
              <a:spLocks/>
            </p:cNvSpPr>
            <p:nvPr/>
          </p:nvSpPr>
          <p:spPr bwMode="auto">
            <a:xfrm>
              <a:off x="3169" y="2431"/>
              <a:ext cx="20" cy="123"/>
            </a:xfrm>
            <a:custGeom>
              <a:avLst/>
              <a:gdLst>
                <a:gd name="T0" fmla="*/ 0 w 60"/>
                <a:gd name="T1" fmla="*/ 0 h 368"/>
                <a:gd name="T2" fmla="*/ 0 w 60"/>
                <a:gd name="T3" fmla="*/ 0 h 368"/>
                <a:gd name="T4" fmla="*/ 0 w 60"/>
                <a:gd name="T5" fmla="*/ 0 h 368"/>
                <a:gd name="T6" fmla="*/ 0 w 60"/>
                <a:gd name="T7" fmla="*/ 0 h 368"/>
                <a:gd name="T8" fmla="*/ 0 w 60"/>
                <a:gd name="T9" fmla="*/ 0 h 368"/>
                <a:gd name="T10" fmla="*/ 0 60000 65536"/>
                <a:gd name="T11" fmla="*/ 0 60000 65536"/>
                <a:gd name="T12" fmla="*/ 0 60000 65536"/>
                <a:gd name="T13" fmla="*/ 0 60000 65536"/>
                <a:gd name="T14" fmla="*/ 0 60000 65536"/>
                <a:gd name="T15" fmla="*/ 0 w 60"/>
                <a:gd name="T16" fmla="*/ 0 h 368"/>
                <a:gd name="T17" fmla="*/ 60 w 60"/>
                <a:gd name="T18" fmla="*/ 368 h 368"/>
              </a:gdLst>
              <a:ahLst/>
              <a:cxnLst>
                <a:cxn ang="T10">
                  <a:pos x="T0" y="T1"/>
                </a:cxn>
                <a:cxn ang="T11">
                  <a:pos x="T2" y="T3"/>
                </a:cxn>
                <a:cxn ang="T12">
                  <a:pos x="T4" y="T5"/>
                </a:cxn>
                <a:cxn ang="T13">
                  <a:pos x="T6" y="T7"/>
                </a:cxn>
                <a:cxn ang="T14">
                  <a:pos x="T8" y="T9"/>
                </a:cxn>
              </a:cxnLst>
              <a:rect l="T15" t="T16" r="T17" b="T18"/>
              <a:pathLst>
                <a:path w="60" h="368">
                  <a:moveTo>
                    <a:pt x="60" y="0"/>
                  </a:moveTo>
                  <a:lnTo>
                    <a:pt x="53" y="0"/>
                  </a:lnTo>
                  <a:lnTo>
                    <a:pt x="0" y="368"/>
                  </a:lnTo>
                  <a:lnTo>
                    <a:pt x="8" y="368"/>
                  </a:lnTo>
                  <a:lnTo>
                    <a:pt x="60" y="0"/>
                  </a:lnTo>
                  <a:close/>
                </a:path>
              </a:pathLst>
            </a:custGeom>
            <a:solidFill>
              <a:srgbClr val="000000"/>
            </a:solidFill>
            <a:ln w="0">
              <a:solidFill>
                <a:srgbClr val="000000"/>
              </a:solidFill>
              <a:prstDash val="solid"/>
              <a:round/>
              <a:headEnd/>
              <a:tailEnd/>
            </a:ln>
          </p:spPr>
          <p:txBody>
            <a:bodyPr/>
            <a:lstStyle/>
            <a:p>
              <a:endParaRPr lang="en-IE"/>
            </a:p>
          </p:txBody>
        </p:sp>
        <p:sp>
          <p:nvSpPr>
            <p:cNvPr id="38" name="Freeform 39"/>
            <p:cNvSpPr>
              <a:spLocks/>
            </p:cNvSpPr>
            <p:nvPr/>
          </p:nvSpPr>
          <p:spPr bwMode="auto">
            <a:xfrm>
              <a:off x="3288" y="2474"/>
              <a:ext cx="17" cy="113"/>
            </a:xfrm>
            <a:custGeom>
              <a:avLst/>
              <a:gdLst>
                <a:gd name="T0" fmla="*/ 0 w 49"/>
                <a:gd name="T1" fmla="*/ 0 h 340"/>
                <a:gd name="T2" fmla="*/ 0 w 49"/>
                <a:gd name="T3" fmla="*/ 0 h 340"/>
                <a:gd name="T4" fmla="*/ 0 w 49"/>
                <a:gd name="T5" fmla="*/ 0 h 340"/>
                <a:gd name="T6" fmla="*/ 0 w 49"/>
                <a:gd name="T7" fmla="*/ 0 h 340"/>
                <a:gd name="T8" fmla="*/ 0 w 49"/>
                <a:gd name="T9" fmla="*/ 0 h 340"/>
                <a:gd name="T10" fmla="*/ 0 60000 65536"/>
                <a:gd name="T11" fmla="*/ 0 60000 65536"/>
                <a:gd name="T12" fmla="*/ 0 60000 65536"/>
                <a:gd name="T13" fmla="*/ 0 60000 65536"/>
                <a:gd name="T14" fmla="*/ 0 60000 65536"/>
                <a:gd name="T15" fmla="*/ 0 w 49"/>
                <a:gd name="T16" fmla="*/ 0 h 340"/>
                <a:gd name="T17" fmla="*/ 49 w 49"/>
                <a:gd name="T18" fmla="*/ 340 h 340"/>
              </a:gdLst>
              <a:ahLst/>
              <a:cxnLst>
                <a:cxn ang="T10">
                  <a:pos x="T0" y="T1"/>
                </a:cxn>
                <a:cxn ang="T11">
                  <a:pos x="T2" y="T3"/>
                </a:cxn>
                <a:cxn ang="T12">
                  <a:pos x="T4" y="T5"/>
                </a:cxn>
                <a:cxn ang="T13">
                  <a:pos x="T6" y="T7"/>
                </a:cxn>
                <a:cxn ang="T14">
                  <a:pos x="T8" y="T9"/>
                </a:cxn>
              </a:cxnLst>
              <a:rect l="T15" t="T16" r="T17" b="T18"/>
              <a:pathLst>
                <a:path w="49" h="340">
                  <a:moveTo>
                    <a:pt x="49" y="0"/>
                  </a:moveTo>
                  <a:lnTo>
                    <a:pt x="41" y="0"/>
                  </a:lnTo>
                  <a:lnTo>
                    <a:pt x="0" y="340"/>
                  </a:lnTo>
                  <a:lnTo>
                    <a:pt x="7" y="340"/>
                  </a:lnTo>
                  <a:lnTo>
                    <a:pt x="49" y="0"/>
                  </a:lnTo>
                  <a:close/>
                </a:path>
              </a:pathLst>
            </a:custGeom>
            <a:solidFill>
              <a:srgbClr val="000000"/>
            </a:solidFill>
            <a:ln w="0">
              <a:solidFill>
                <a:srgbClr val="000000"/>
              </a:solidFill>
              <a:prstDash val="solid"/>
              <a:round/>
              <a:headEnd/>
              <a:tailEnd/>
            </a:ln>
          </p:spPr>
          <p:txBody>
            <a:bodyPr/>
            <a:lstStyle/>
            <a:p>
              <a:endParaRPr lang="en-IE"/>
            </a:p>
          </p:txBody>
        </p:sp>
        <p:sp>
          <p:nvSpPr>
            <p:cNvPr id="39" name="Freeform 40"/>
            <p:cNvSpPr>
              <a:spLocks/>
            </p:cNvSpPr>
            <p:nvPr/>
          </p:nvSpPr>
          <p:spPr bwMode="auto">
            <a:xfrm>
              <a:off x="3417" y="2558"/>
              <a:ext cx="12" cy="78"/>
            </a:xfrm>
            <a:custGeom>
              <a:avLst/>
              <a:gdLst>
                <a:gd name="T0" fmla="*/ 0 w 37"/>
                <a:gd name="T1" fmla="*/ 0 h 235"/>
                <a:gd name="T2" fmla="*/ 0 w 37"/>
                <a:gd name="T3" fmla="*/ 0 h 235"/>
                <a:gd name="T4" fmla="*/ 0 w 37"/>
                <a:gd name="T5" fmla="*/ 0 h 235"/>
                <a:gd name="T6" fmla="*/ 0 w 37"/>
                <a:gd name="T7" fmla="*/ 0 h 235"/>
                <a:gd name="T8" fmla="*/ 0 w 37"/>
                <a:gd name="T9" fmla="*/ 0 h 235"/>
                <a:gd name="T10" fmla="*/ 0 60000 65536"/>
                <a:gd name="T11" fmla="*/ 0 60000 65536"/>
                <a:gd name="T12" fmla="*/ 0 60000 65536"/>
                <a:gd name="T13" fmla="*/ 0 60000 65536"/>
                <a:gd name="T14" fmla="*/ 0 60000 65536"/>
                <a:gd name="T15" fmla="*/ 0 w 37"/>
                <a:gd name="T16" fmla="*/ 0 h 235"/>
                <a:gd name="T17" fmla="*/ 37 w 37"/>
                <a:gd name="T18" fmla="*/ 235 h 235"/>
              </a:gdLst>
              <a:ahLst/>
              <a:cxnLst>
                <a:cxn ang="T10">
                  <a:pos x="T0" y="T1"/>
                </a:cxn>
                <a:cxn ang="T11">
                  <a:pos x="T2" y="T3"/>
                </a:cxn>
                <a:cxn ang="T12">
                  <a:pos x="T4" y="T5"/>
                </a:cxn>
                <a:cxn ang="T13">
                  <a:pos x="T6" y="T7"/>
                </a:cxn>
                <a:cxn ang="T14">
                  <a:pos x="T8" y="T9"/>
                </a:cxn>
              </a:cxnLst>
              <a:rect l="T15" t="T16" r="T17" b="T18"/>
              <a:pathLst>
                <a:path w="37" h="235">
                  <a:moveTo>
                    <a:pt x="37" y="0"/>
                  </a:moveTo>
                  <a:lnTo>
                    <a:pt x="30" y="0"/>
                  </a:lnTo>
                  <a:lnTo>
                    <a:pt x="0" y="235"/>
                  </a:lnTo>
                  <a:lnTo>
                    <a:pt x="7" y="235"/>
                  </a:lnTo>
                  <a:lnTo>
                    <a:pt x="37" y="0"/>
                  </a:lnTo>
                  <a:close/>
                </a:path>
              </a:pathLst>
            </a:custGeom>
            <a:solidFill>
              <a:srgbClr val="000000"/>
            </a:solidFill>
            <a:ln w="0">
              <a:solidFill>
                <a:srgbClr val="000000"/>
              </a:solidFill>
              <a:prstDash val="solid"/>
              <a:round/>
              <a:headEnd/>
              <a:tailEnd/>
            </a:ln>
          </p:spPr>
          <p:txBody>
            <a:bodyPr/>
            <a:lstStyle/>
            <a:p>
              <a:endParaRPr lang="en-IE"/>
            </a:p>
          </p:txBody>
        </p:sp>
        <p:sp>
          <p:nvSpPr>
            <p:cNvPr id="40" name="Freeform 41"/>
            <p:cNvSpPr>
              <a:spLocks/>
            </p:cNvSpPr>
            <p:nvPr/>
          </p:nvSpPr>
          <p:spPr bwMode="auto">
            <a:xfrm>
              <a:off x="3258" y="2175"/>
              <a:ext cx="380" cy="293"/>
            </a:xfrm>
            <a:custGeom>
              <a:avLst/>
              <a:gdLst>
                <a:gd name="T0" fmla="*/ 0 w 1139"/>
                <a:gd name="T1" fmla="*/ 0 h 878"/>
                <a:gd name="T2" fmla="*/ 0 w 1139"/>
                <a:gd name="T3" fmla="*/ 0 h 878"/>
                <a:gd name="T4" fmla="*/ 0 w 1139"/>
                <a:gd name="T5" fmla="*/ 0 h 878"/>
                <a:gd name="T6" fmla="*/ 0 w 1139"/>
                <a:gd name="T7" fmla="*/ 0 h 878"/>
                <a:gd name="T8" fmla="*/ 0 w 1139"/>
                <a:gd name="T9" fmla="*/ 0 h 878"/>
                <a:gd name="T10" fmla="*/ 0 w 1139"/>
                <a:gd name="T11" fmla="*/ 0 h 878"/>
                <a:gd name="T12" fmla="*/ 0 w 1139"/>
                <a:gd name="T13" fmla="*/ 0 h 878"/>
                <a:gd name="T14" fmla="*/ 0 w 1139"/>
                <a:gd name="T15" fmla="*/ 0 h 878"/>
                <a:gd name="T16" fmla="*/ 0 w 1139"/>
                <a:gd name="T17" fmla="*/ 0 h 878"/>
                <a:gd name="T18" fmla="*/ 0 w 1139"/>
                <a:gd name="T19" fmla="*/ 0 h 878"/>
                <a:gd name="T20" fmla="*/ 0 w 1139"/>
                <a:gd name="T21" fmla="*/ 0 h 878"/>
                <a:gd name="T22" fmla="*/ 0 w 1139"/>
                <a:gd name="T23" fmla="*/ 0 h 878"/>
                <a:gd name="T24" fmla="*/ 0 w 1139"/>
                <a:gd name="T25" fmla="*/ 0 h 878"/>
                <a:gd name="T26" fmla="*/ 0 w 1139"/>
                <a:gd name="T27" fmla="*/ 0 h 878"/>
                <a:gd name="T28" fmla="*/ 0 w 1139"/>
                <a:gd name="T29" fmla="*/ 0 h 8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9"/>
                <a:gd name="T46" fmla="*/ 0 h 878"/>
                <a:gd name="T47" fmla="*/ 1139 w 1139"/>
                <a:gd name="T48" fmla="*/ 878 h 8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9" h="878">
                  <a:moveTo>
                    <a:pt x="58" y="0"/>
                  </a:moveTo>
                  <a:lnTo>
                    <a:pt x="54" y="7"/>
                  </a:lnTo>
                  <a:lnTo>
                    <a:pt x="814" y="561"/>
                  </a:lnTo>
                  <a:lnTo>
                    <a:pt x="821" y="339"/>
                  </a:lnTo>
                  <a:lnTo>
                    <a:pt x="1123" y="866"/>
                  </a:lnTo>
                  <a:lnTo>
                    <a:pt x="608" y="717"/>
                  </a:lnTo>
                  <a:lnTo>
                    <a:pt x="737" y="664"/>
                  </a:lnTo>
                  <a:lnTo>
                    <a:pt x="4" y="127"/>
                  </a:lnTo>
                  <a:lnTo>
                    <a:pt x="0" y="134"/>
                  </a:lnTo>
                  <a:lnTo>
                    <a:pt x="723" y="661"/>
                  </a:lnTo>
                  <a:lnTo>
                    <a:pt x="587" y="720"/>
                  </a:lnTo>
                  <a:lnTo>
                    <a:pt x="1139" y="878"/>
                  </a:lnTo>
                  <a:lnTo>
                    <a:pt x="814" y="313"/>
                  </a:lnTo>
                  <a:lnTo>
                    <a:pt x="807" y="546"/>
                  </a:lnTo>
                  <a:lnTo>
                    <a:pt x="58" y="0"/>
                  </a:lnTo>
                  <a:close/>
                </a:path>
              </a:pathLst>
            </a:custGeom>
            <a:solidFill>
              <a:srgbClr val="000000"/>
            </a:solidFill>
            <a:ln w="0">
              <a:solidFill>
                <a:srgbClr val="000000"/>
              </a:solidFill>
              <a:prstDash val="solid"/>
              <a:round/>
              <a:headEnd/>
              <a:tailEnd/>
            </a:ln>
          </p:spPr>
          <p:txBody>
            <a:bodyPr/>
            <a:lstStyle/>
            <a:p>
              <a:endParaRPr lang="en-IE"/>
            </a:p>
          </p:txBody>
        </p:sp>
        <p:sp>
          <p:nvSpPr>
            <p:cNvPr id="41" name="Freeform 42"/>
            <p:cNvSpPr>
              <a:spLocks/>
            </p:cNvSpPr>
            <p:nvPr/>
          </p:nvSpPr>
          <p:spPr bwMode="auto">
            <a:xfrm>
              <a:off x="3165" y="2085"/>
              <a:ext cx="117" cy="164"/>
            </a:xfrm>
            <a:custGeom>
              <a:avLst/>
              <a:gdLst>
                <a:gd name="T0" fmla="*/ 0 w 351"/>
                <a:gd name="T1" fmla="*/ 0 h 493"/>
                <a:gd name="T2" fmla="*/ 0 w 351"/>
                <a:gd name="T3" fmla="*/ 0 h 493"/>
                <a:gd name="T4" fmla="*/ 0 w 351"/>
                <a:gd name="T5" fmla="*/ 0 h 493"/>
                <a:gd name="T6" fmla="*/ 0 w 351"/>
                <a:gd name="T7" fmla="*/ 0 h 493"/>
                <a:gd name="T8" fmla="*/ 0 w 351"/>
                <a:gd name="T9" fmla="*/ 0 h 493"/>
                <a:gd name="T10" fmla="*/ 0 w 351"/>
                <a:gd name="T11" fmla="*/ 0 h 493"/>
                <a:gd name="T12" fmla="*/ 0 w 351"/>
                <a:gd name="T13" fmla="*/ 0 h 493"/>
                <a:gd name="T14" fmla="*/ 0 w 351"/>
                <a:gd name="T15" fmla="*/ 0 h 493"/>
                <a:gd name="T16" fmla="*/ 0 w 351"/>
                <a:gd name="T17" fmla="*/ 0 h 493"/>
                <a:gd name="T18" fmla="*/ 0 w 351"/>
                <a:gd name="T19" fmla="*/ 0 h 493"/>
                <a:gd name="T20" fmla="*/ 0 w 351"/>
                <a:gd name="T21" fmla="*/ 0 h 493"/>
                <a:gd name="T22" fmla="*/ 0 w 351"/>
                <a:gd name="T23" fmla="*/ 0 h 493"/>
                <a:gd name="T24" fmla="*/ 0 w 351"/>
                <a:gd name="T25" fmla="*/ 0 h 493"/>
                <a:gd name="T26" fmla="*/ 0 w 351"/>
                <a:gd name="T27" fmla="*/ 0 h 493"/>
                <a:gd name="T28" fmla="*/ 0 w 351"/>
                <a:gd name="T29" fmla="*/ 0 h 493"/>
                <a:gd name="T30" fmla="*/ 0 w 351"/>
                <a:gd name="T31" fmla="*/ 0 h 493"/>
                <a:gd name="T32" fmla="*/ 0 w 351"/>
                <a:gd name="T33" fmla="*/ 0 h 493"/>
                <a:gd name="T34" fmla="*/ 0 w 351"/>
                <a:gd name="T35" fmla="*/ 0 h 493"/>
                <a:gd name="T36" fmla="*/ 0 w 351"/>
                <a:gd name="T37" fmla="*/ 0 h 493"/>
                <a:gd name="T38" fmla="*/ 0 w 351"/>
                <a:gd name="T39" fmla="*/ 0 h 493"/>
                <a:gd name="T40" fmla="*/ 0 w 351"/>
                <a:gd name="T41" fmla="*/ 0 h 493"/>
                <a:gd name="T42" fmla="*/ 0 w 351"/>
                <a:gd name="T43" fmla="*/ 0 h 493"/>
                <a:gd name="T44" fmla="*/ 0 w 351"/>
                <a:gd name="T45" fmla="*/ 0 h 493"/>
                <a:gd name="T46" fmla="*/ 0 w 351"/>
                <a:gd name="T47" fmla="*/ 0 h 493"/>
                <a:gd name="T48" fmla="*/ 0 w 351"/>
                <a:gd name="T49" fmla="*/ 0 h 493"/>
                <a:gd name="T50" fmla="*/ 0 w 351"/>
                <a:gd name="T51" fmla="*/ 0 h 493"/>
                <a:gd name="T52" fmla="*/ 0 w 351"/>
                <a:gd name="T53" fmla="*/ 0 h 493"/>
                <a:gd name="T54" fmla="*/ 0 w 351"/>
                <a:gd name="T55" fmla="*/ 0 h 493"/>
                <a:gd name="T56" fmla="*/ 0 w 351"/>
                <a:gd name="T57" fmla="*/ 0 h 493"/>
                <a:gd name="T58" fmla="*/ 0 w 351"/>
                <a:gd name="T59" fmla="*/ 0 h 493"/>
                <a:gd name="T60" fmla="*/ 0 w 351"/>
                <a:gd name="T61" fmla="*/ 0 h 493"/>
                <a:gd name="T62" fmla="*/ 0 w 351"/>
                <a:gd name="T63" fmla="*/ 0 h 493"/>
                <a:gd name="T64" fmla="*/ 0 w 351"/>
                <a:gd name="T65" fmla="*/ 0 h 493"/>
                <a:gd name="T66" fmla="*/ 0 w 351"/>
                <a:gd name="T67" fmla="*/ 0 h 493"/>
                <a:gd name="T68" fmla="*/ 0 w 351"/>
                <a:gd name="T69" fmla="*/ 0 h 493"/>
                <a:gd name="T70" fmla="*/ 0 w 351"/>
                <a:gd name="T71" fmla="*/ 0 h 4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1"/>
                <a:gd name="T109" fmla="*/ 0 h 493"/>
                <a:gd name="T110" fmla="*/ 351 w 351"/>
                <a:gd name="T111" fmla="*/ 493 h 4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1" h="493">
                  <a:moveTo>
                    <a:pt x="347" y="250"/>
                  </a:moveTo>
                  <a:lnTo>
                    <a:pt x="339" y="247"/>
                  </a:lnTo>
                  <a:lnTo>
                    <a:pt x="330" y="289"/>
                  </a:lnTo>
                  <a:lnTo>
                    <a:pt x="317" y="330"/>
                  </a:lnTo>
                  <a:lnTo>
                    <a:pt x="299" y="369"/>
                  </a:lnTo>
                  <a:lnTo>
                    <a:pt x="277" y="404"/>
                  </a:lnTo>
                  <a:lnTo>
                    <a:pt x="252" y="436"/>
                  </a:lnTo>
                  <a:lnTo>
                    <a:pt x="222" y="461"/>
                  </a:lnTo>
                  <a:lnTo>
                    <a:pt x="188" y="478"/>
                  </a:lnTo>
                  <a:lnTo>
                    <a:pt x="153" y="485"/>
                  </a:lnTo>
                  <a:lnTo>
                    <a:pt x="112" y="481"/>
                  </a:lnTo>
                  <a:lnTo>
                    <a:pt x="75" y="464"/>
                  </a:lnTo>
                  <a:lnTo>
                    <a:pt x="46" y="440"/>
                  </a:lnTo>
                  <a:lnTo>
                    <a:pt x="27" y="409"/>
                  </a:lnTo>
                  <a:lnTo>
                    <a:pt x="14" y="372"/>
                  </a:lnTo>
                  <a:lnTo>
                    <a:pt x="8" y="331"/>
                  </a:lnTo>
                  <a:lnTo>
                    <a:pt x="8" y="288"/>
                  </a:lnTo>
                  <a:lnTo>
                    <a:pt x="12" y="246"/>
                  </a:lnTo>
                  <a:lnTo>
                    <a:pt x="21" y="205"/>
                  </a:lnTo>
                  <a:lnTo>
                    <a:pt x="34" y="165"/>
                  </a:lnTo>
                  <a:lnTo>
                    <a:pt x="52" y="125"/>
                  </a:lnTo>
                  <a:lnTo>
                    <a:pt x="75" y="89"/>
                  </a:lnTo>
                  <a:lnTo>
                    <a:pt x="99" y="57"/>
                  </a:lnTo>
                  <a:lnTo>
                    <a:pt x="130" y="32"/>
                  </a:lnTo>
                  <a:lnTo>
                    <a:pt x="162" y="15"/>
                  </a:lnTo>
                  <a:lnTo>
                    <a:pt x="198" y="8"/>
                  </a:lnTo>
                  <a:lnTo>
                    <a:pt x="218" y="9"/>
                  </a:lnTo>
                  <a:lnTo>
                    <a:pt x="239" y="12"/>
                  </a:lnTo>
                  <a:lnTo>
                    <a:pt x="276" y="29"/>
                  </a:lnTo>
                  <a:lnTo>
                    <a:pt x="305" y="53"/>
                  </a:lnTo>
                  <a:lnTo>
                    <a:pt x="324" y="84"/>
                  </a:lnTo>
                  <a:lnTo>
                    <a:pt x="337" y="123"/>
                  </a:lnTo>
                  <a:lnTo>
                    <a:pt x="344" y="162"/>
                  </a:lnTo>
                  <a:lnTo>
                    <a:pt x="344" y="205"/>
                  </a:lnTo>
                  <a:lnTo>
                    <a:pt x="339" y="247"/>
                  </a:lnTo>
                  <a:lnTo>
                    <a:pt x="330" y="289"/>
                  </a:lnTo>
                  <a:lnTo>
                    <a:pt x="317" y="330"/>
                  </a:lnTo>
                  <a:lnTo>
                    <a:pt x="324" y="332"/>
                  </a:lnTo>
                  <a:lnTo>
                    <a:pt x="337" y="291"/>
                  </a:lnTo>
                  <a:lnTo>
                    <a:pt x="347" y="250"/>
                  </a:lnTo>
                  <a:lnTo>
                    <a:pt x="351" y="205"/>
                  </a:lnTo>
                  <a:lnTo>
                    <a:pt x="351" y="162"/>
                  </a:lnTo>
                  <a:lnTo>
                    <a:pt x="344" y="120"/>
                  </a:lnTo>
                  <a:lnTo>
                    <a:pt x="331" y="82"/>
                  </a:lnTo>
                  <a:lnTo>
                    <a:pt x="309" y="48"/>
                  </a:lnTo>
                  <a:lnTo>
                    <a:pt x="281" y="22"/>
                  </a:lnTo>
                  <a:lnTo>
                    <a:pt x="241" y="5"/>
                  </a:lnTo>
                  <a:lnTo>
                    <a:pt x="218" y="2"/>
                  </a:lnTo>
                  <a:lnTo>
                    <a:pt x="198" y="0"/>
                  </a:lnTo>
                  <a:lnTo>
                    <a:pt x="160" y="8"/>
                  </a:lnTo>
                  <a:lnTo>
                    <a:pt x="125" y="24"/>
                  </a:lnTo>
                  <a:lnTo>
                    <a:pt x="94" y="52"/>
                  </a:lnTo>
                  <a:lnTo>
                    <a:pt x="68" y="84"/>
                  </a:lnTo>
                  <a:lnTo>
                    <a:pt x="45" y="123"/>
                  </a:lnTo>
                  <a:lnTo>
                    <a:pt x="27" y="162"/>
                  </a:lnTo>
                  <a:lnTo>
                    <a:pt x="14" y="203"/>
                  </a:lnTo>
                  <a:lnTo>
                    <a:pt x="5" y="246"/>
                  </a:lnTo>
                  <a:lnTo>
                    <a:pt x="0" y="288"/>
                  </a:lnTo>
                  <a:lnTo>
                    <a:pt x="0" y="331"/>
                  </a:lnTo>
                  <a:lnTo>
                    <a:pt x="6" y="374"/>
                  </a:lnTo>
                  <a:lnTo>
                    <a:pt x="20" y="411"/>
                  </a:lnTo>
                  <a:lnTo>
                    <a:pt x="41" y="445"/>
                  </a:lnTo>
                  <a:lnTo>
                    <a:pt x="70" y="471"/>
                  </a:lnTo>
                  <a:lnTo>
                    <a:pt x="109" y="488"/>
                  </a:lnTo>
                  <a:lnTo>
                    <a:pt x="153" y="493"/>
                  </a:lnTo>
                  <a:lnTo>
                    <a:pt x="191" y="485"/>
                  </a:lnTo>
                  <a:lnTo>
                    <a:pt x="227" y="469"/>
                  </a:lnTo>
                  <a:lnTo>
                    <a:pt x="257" y="441"/>
                  </a:lnTo>
                  <a:lnTo>
                    <a:pt x="284" y="409"/>
                  </a:lnTo>
                  <a:lnTo>
                    <a:pt x="306" y="372"/>
                  </a:lnTo>
                  <a:lnTo>
                    <a:pt x="324" y="332"/>
                  </a:lnTo>
                  <a:lnTo>
                    <a:pt x="337" y="291"/>
                  </a:lnTo>
                  <a:lnTo>
                    <a:pt x="347" y="250"/>
                  </a:lnTo>
                  <a:close/>
                </a:path>
              </a:pathLst>
            </a:custGeom>
            <a:solidFill>
              <a:srgbClr val="000000"/>
            </a:solidFill>
            <a:ln w="0">
              <a:solidFill>
                <a:srgbClr val="000000"/>
              </a:solidFill>
              <a:prstDash val="solid"/>
              <a:round/>
              <a:headEnd/>
              <a:tailEnd/>
            </a:ln>
          </p:spPr>
          <p:txBody>
            <a:bodyPr/>
            <a:lstStyle/>
            <a:p>
              <a:endParaRPr lang="en-IE"/>
            </a:p>
          </p:txBody>
        </p:sp>
        <p:sp>
          <p:nvSpPr>
            <p:cNvPr id="42" name="Freeform 43"/>
            <p:cNvSpPr>
              <a:spLocks/>
            </p:cNvSpPr>
            <p:nvPr/>
          </p:nvSpPr>
          <p:spPr bwMode="auto">
            <a:xfrm>
              <a:off x="2859" y="1976"/>
              <a:ext cx="74" cy="129"/>
            </a:xfrm>
            <a:custGeom>
              <a:avLst/>
              <a:gdLst>
                <a:gd name="T0" fmla="*/ 0 w 221"/>
                <a:gd name="T1" fmla="*/ 0 h 387"/>
                <a:gd name="T2" fmla="*/ 0 w 221"/>
                <a:gd name="T3" fmla="*/ 0 h 387"/>
                <a:gd name="T4" fmla="*/ 0 w 221"/>
                <a:gd name="T5" fmla="*/ 0 h 387"/>
                <a:gd name="T6" fmla="*/ 0 w 221"/>
                <a:gd name="T7" fmla="*/ 0 h 387"/>
                <a:gd name="T8" fmla="*/ 0 w 221"/>
                <a:gd name="T9" fmla="*/ 0 h 387"/>
                <a:gd name="T10" fmla="*/ 0 w 221"/>
                <a:gd name="T11" fmla="*/ 0 h 387"/>
                <a:gd name="T12" fmla="*/ 0 w 221"/>
                <a:gd name="T13" fmla="*/ 0 h 387"/>
                <a:gd name="T14" fmla="*/ 0 w 221"/>
                <a:gd name="T15" fmla="*/ 0 h 387"/>
                <a:gd name="T16" fmla="*/ 0 w 221"/>
                <a:gd name="T17" fmla="*/ 0 h 387"/>
                <a:gd name="T18" fmla="*/ 0 w 221"/>
                <a:gd name="T19" fmla="*/ 0 h 387"/>
                <a:gd name="T20" fmla="*/ 0 w 221"/>
                <a:gd name="T21" fmla="*/ 0 h 387"/>
                <a:gd name="T22" fmla="*/ 0 w 221"/>
                <a:gd name="T23" fmla="*/ 0 h 387"/>
                <a:gd name="T24" fmla="*/ 0 w 221"/>
                <a:gd name="T25" fmla="*/ 0 h 387"/>
                <a:gd name="T26" fmla="*/ 0 w 221"/>
                <a:gd name="T27" fmla="*/ 0 h 387"/>
                <a:gd name="T28" fmla="*/ 0 w 221"/>
                <a:gd name="T29" fmla="*/ 0 h 387"/>
                <a:gd name="T30" fmla="*/ 0 w 221"/>
                <a:gd name="T31" fmla="*/ 0 h 387"/>
                <a:gd name="T32" fmla="*/ 0 w 221"/>
                <a:gd name="T33" fmla="*/ 0 h 387"/>
                <a:gd name="T34" fmla="*/ 0 w 221"/>
                <a:gd name="T35" fmla="*/ 0 h 387"/>
                <a:gd name="T36" fmla="*/ 0 w 221"/>
                <a:gd name="T37" fmla="*/ 0 h 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
                <a:gd name="T58" fmla="*/ 0 h 387"/>
                <a:gd name="T59" fmla="*/ 221 w 221"/>
                <a:gd name="T60" fmla="*/ 387 h 3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 h="387">
                  <a:moveTo>
                    <a:pt x="216" y="387"/>
                  </a:moveTo>
                  <a:lnTo>
                    <a:pt x="221" y="382"/>
                  </a:lnTo>
                  <a:lnTo>
                    <a:pt x="177" y="343"/>
                  </a:lnTo>
                  <a:lnTo>
                    <a:pt x="138" y="304"/>
                  </a:lnTo>
                  <a:lnTo>
                    <a:pt x="106" y="261"/>
                  </a:lnTo>
                  <a:lnTo>
                    <a:pt x="77" y="214"/>
                  </a:lnTo>
                  <a:lnTo>
                    <a:pt x="52" y="166"/>
                  </a:lnTo>
                  <a:lnTo>
                    <a:pt x="33" y="114"/>
                  </a:lnTo>
                  <a:lnTo>
                    <a:pt x="17" y="58"/>
                  </a:lnTo>
                  <a:lnTo>
                    <a:pt x="7" y="0"/>
                  </a:lnTo>
                  <a:lnTo>
                    <a:pt x="0" y="0"/>
                  </a:lnTo>
                  <a:lnTo>
                    <a:pt x="10" y="61"/>
                  </a:lnTo>
                  <a:lnTo>
                    <a:pt x="25" y="116"/>
                  </a:lnTo>
                  <a:lnTo>
                    <a:pt x="44" y="169"/>
                  </a:lnTo>
                  <a:lnTo>
                    <a:pt x="70" y="219"/>
                  </a:lnTo>
                  <a:lnTo>
                    <a:pt x="98" y="266"/>
                  </a:lnTo>
                  <a:lnTo>
                    <a:pt x="133" y="309"/>
                  </a:lnTo>
                  <a:lnTo>
                    <a:pt x="173" y="348"/>
                  </a:lnTo>
                  <a:lnTo>
                    <a:pt x="216" y="387"/>
                  </a:lnTo>
                  <a:close/>
                </a:path>
              </a:pathLst>
            </a:custGeom>
            <a:solidFill>
              <a:srgbClr val="000000"/>
            </a:solidFill>
            <a:ln w="0">
              <a:solidFill>
                <a:srgbClr val="000000"/>
              </a:solidFill>
              <a:prstDash val="solid"/>
              <a:round/>
              <a:headEnd/>
              <a:tailEnd/>
            </a:ln>
          </p:spPr>
          <p:txBody>
            <a:bodyPr/>
            <a:lstStyle/>
            <a:p>
              <a:endParaRPr lang="en-IE"/>
            </a:p>
          </p:txBody>
        </p:sp>
        <p:sp>
          <p:nvSpPr>
            <p:cNvPr id="43" name="Freeform 44"/>
            <p:cNvSpPr>
              <a:spLocks/>
            </p:cNvSpPr>
            <p:nvPr/>
          </p:nvSpPr>
          <p:spPr bwMode="auto">
            <a:xfrm>
              <a:off x="2922" y="1587"/>
              <a:ext cx="261" cy="442"/>
            </a:xfrm>
            <a:custGeom>
              <a:avLst/>
              <a:gdLst>
                <a:gd name="T0" fmla="*/ 0 w 784"/>
                <a:gd name="T1" fmla="*/ 0 h 1326"/>
                <a:gd name="T2" fmla="*/ 0 w 784"/>
                <a:gd name="T3" fmla="*/ 0 h 1326"/>
                <a:gd name="T4" fmla="*/ 0 w 784"/>
                <a:gd name="T5" fmla="*/ 0 h 1326"/>
                <a:gd name="T6" fmla="*/ 0 w 784"/>
                <a:gd name="T7" fmla="*/ 0 h 1326"/>
                <a:gd name="T8" fmla="*/ 0 w 784"/>
                <a:gd name="T9" fmla="*/ 0 h 1326"/>
                <a:gd name="T10" fmla="*/ 0 w 784"/>
                <a:gd name="T11" fmla="*/ 0 h 1326"/>
                <a:gd name="T12" fmla="*/ 0 w 784"/>
                <a:gd name="T13" fmla="*/ 0 h 1326"/>
                <a:gd name="T14" fmla="*/ 0 w 784"/>
                <a:gd name="T15" fmla="*/ 0 h 1326"/>
                <a:gd name="T16" fmla="*/ 0 w 784"/>
                <a:gd name="T17" fmla="*/ 0 h 1326"/>
                <a:gd name="T18" fmla="*/ 0 w 784"/>
                <a:gd name="T19" fmla="*/ 0 h 1326"/>
                <a:gd name="T20" fmla="*/ 0 w 784"/>
                <a:gd name="T21" fmla="*/ 0 h 1326"/>
                <a:gd name="T22" fmla="*/ 0 w 784"/>
                <a:gd name="T23" fmla="*/ 0 h 1326"/>
                <a:gd name="T24" fmla="*/ 0 w 784"/>
                <a:gd name="T25" fmla="*/ 0 h 1326"/>
                <a:gd name="T26" fmla="*/ 0 w 784"/>
                <a:gd name="T27" fmla="*/ 0 h 1326"/>
                <a:gd name="T28" fmla="*/ 0 w 784"/>
                <a:gd name="T29" fmla="*/ 0 h 1326"/>
                <a:gd name="T30" fmla="*/ 0 w 784"/>
                <a:gd name="T31" fmla="*/ 0 h 1326"/>
                <a:gd name="T32" fmla="*/ 0 w 784"/>
                <a:gd name="T33" fmla="*/ 0 h 1326"/>
                <a:gd name="T34" fmla="*/ 0 w 784"/>
                <a:gd name="T35" fmla="*/ 0 h 1326"/>
                <a:gd name="T36" fmla="*/ 0 w 784"/>
                <a:gd name="T37" fmla="*/ 0 h 1326"/>
                <a:gd name="T38" fmla="*/ 0 w 784"/>
                <a:gd name="T39" fmla="*/ 0 h 1326"/>
                <a:gd name="T40" fmla="*/ 0 w 784"/>
                <a:gd name="T41" fmla="*/ 0 h 1326"/>
                <a:gd name="T42" fmla="*/ 0 w 784"/>
                <a:gd name="T43" fmla="*/ 0 h 1326"/>
                <a:gd name="T44" fmla="*/ 0 w 784"/>
                <a:gd name="T45" fmla="*/ 0 h 1326"/>
                <a:gd name="T46" fmla="*/ 0 w 784"/>
                <a:gd name="T47" fmla="*/ 0 h 1326"/>
                <a:gd name="T48" fmla="*/ 0 w 784"/>
                <a:gd name="T49" fmla="*/ 0 h 1326"/>
                <a:gd name="T50" fmla="*/ 0 w 784"/>
                <a:gd name="T51" fmla="*/ 0 h 1326"/>
                <a:gd name="T52" fmla="*/ 0 w 784"/>
                <a:gd name="T53" fmla="*/ 0 h 1326"/>
                <a:gd name="T54" fmla="*/ 0 w 784"/>
                <a:gd name="T55" fmla="*/ 0 h 1326"/>
                <a:gd name="T56" fmla="*/ 0 w 784"/>
                <a:gd name="T57" fmla="*/ 0 h 1326"/>
                <a:gd name="T58" fmla="*/ 0 w 784"/>
                <a:gd name="T59" fmla="*/ 0 h 1326"/>
                <a:gd name="T60" fmla="*/ 0 w 784"/>
                <a:gd name="T61" fmla="*/ 0 h 1326"/>
                <a:gd name="T62" fmla="*/ 0 w 784"/>
                <a:gd name="T63" fmla="*/ 0 h 1326"/>
                <a:gd name="T64" fmla="*/ 0 w 784"/>
                <a:gd name="T65" fmla="*/ 0 h 1326"/>
                <a:gd name="T66" fmla="*/ 0 w 784"/>
                <a:gd name="T67" fmla="*/ 0 h 1326"/>
                <a:gd name="T68" fmla="*/ 0 w 784"/>
                <a:gd name="T69" fmla="*/ 0 h 1326"/>
                <a:gd name="T70" fmla="*/ 0 w 784"/>
                <a:gd name="T71" fmla="*/ 0 h 1326"/>
                <a:gd name="T72" fmla="*/ 0 w 784"/>
                <a:gd name="T73" fmla="*/ 0 h 1326"/>
                <a:gd name="T74" fmla="*/ 0 w 784"/>
                <a:gd name="T75" fmla="*/ 0 h 1326"/>
                <a:gd name="T76" fmla="*/ 0 w 784"/>
                <a:gd name="T77" fmla="*/ 0 h 1326"/>
                <a:gd name="T78" fmla="*/ 0 w 784"/>
                <a:gd name="T79" fmla="*/ 0 h 1326"/>
                <a:gd name="T80" fmla="*/ 0 w 784"/>
                <a:gd name="T81" fmla="*/ 0 h 1326"/>
                <a:gd name="T82" fmla="*/ 0 w 784"/>
                <a:gd name="T83" fmla="*/ 0 h 1326"/>
                <a:gd name="T84" fmla="*/ 0 w 784"/>
                <a:gd name="T85" fmla="*/ 0 h 1326"/>
                <a:gd name="T86" fmla="*/ 0 w 784"/>
                <a:gd name="T87" fmla="*/ 0 h 1326"/>
                <a:gd name="T88" fmla="*/ 0 w 784"/>
                <a:gd name="T89" fmla="*/ 0 h 1326"/>
                <a:gd name="T90" fmla="*/ 0 w 784"/>
                <a:gd name="T91" fmla="*/ 0 h 1326"/>
                <a:gd name="T92" fmla="*/ 0 w 784"/>
                <a:gd name="T93" fmla="*/ 0 h 1326"/>
                <a:gd name="T94" fmla="*/ 0 w 784"/>
                <a:gd name="T95" fmla="*/ 0 h 1326"/>
                <a:gd name="T96" fmla="*/ 0 w 784"/>
                <a:gd name="T97" fmla="*/ 0 h 1326"/>
                <a:gd name="T98" fmla="*/ 0 w 784"/>
                <a:gd name="T99" fmla="*/ 0 h 1326"/>
                <a:gd name="T100" fmla="*/ 0 w 784"/>
                <a:gd name="T101" fmla="*/ 0 h 1326"/>
                <a:gd name="T102" fmla="*/ 0 w 784"/>
                <a:gd name="T103" fmla="*/ 0 h 1326"/>
                <a:gd name="T104" fmla="*/ 0 w 784"/>
                <a:gd name="T105" fmla="*/ 0 h 1326"/>
                <a:gd name="T106" fmla="*/ 0 w 784"/>
                <a:gd name="T107" fmla="*/ 0 h 1326"/>
                <a:gd name="T108" fmla="*/ 0 w 784"/>
                <a:gd name="T109" fmla="*/ 0 h 1326"/>
                <a:gd name="T110" fmla="*/ 0 w 784"/>
                <a:gd name="T111" fmla="*/ 0 h 1326"/>
                <a:gd name="T112" fmla="*/ 0 w 784"/>
                <a:gd name="T113" fmla="*/ 0 h 1326"/>
                <a:gd name="T114" fmla="*/ 0 w 784"/>
                <a:gd name="T115" fmla="*/ 0 h 13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4"/>
                <a:gd name="T175" fmla="*/ 0 h 1326"/>
                <a:gd name="T176" fmla="*/ 784 w 784"/>
                <a:gd name="T177" fmla="*/ 1326 h 13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4" h="1326">
                  <a:moveTo>
                    <a:pt x="255" y="1326"/>
                  </a:moveTo>
                  <a:lnTo>
                    <a:pt x="258" y="1319"/>
                  </a:lnTo>
                  <a:lnTo>
                    <a:pt x="216" y="1312"/>
                  </a:lnTo>
                  <a:lnTo>
                    <a:pt x="175" y="1297"/>
                  </a:lnTo>
                  <a:lnTo>
                    <a:pt x="142" y="1276"/>
                  </a:lnTo>
                  <a:lnTo>
                    <a:pt x="109" y="1249"/>
                  </a:lnTo>
                  <a:lnTo>
                    <a:pt x="84" y="1216"/>
                  </a:lnTo>
                  <a:lnTo>
                    <a:pt x="61" y="1180"/>
                  </a:lnTo>
                  <a:lnTo>
                    <a:pt x="43" y="1137"/>
                  </a:lnTo>
                  <a:lnTo>
                    <a:pt x="28" y="1091"/>
                  </a:lnTo>
                  <a:lnTo>
                    <a:pt x="18" y="1042"/>
                  </a:lnTo>
                  <a:lnTo>
                    <a:pt x="11" y="990"/>
                  </a:lnTo>
                  <a:lnTo>
                    <a:pt x="7" y="933"/>
                  </a:lnTo>
                  <a:lnTo>
                    <a:pt x="10" y="816"/>
                  </a:lnTo>
                  <a:lnTo>
                    <a:pt x="27" y="695"/>
                  </a:lnTo>
                  <a:lnTo>
                    <a:pt x="54" y="572"/>
                  </a:lnTo>
                  <a:lnTo>
                    <a:pt x="72" y="512"/>
                  </a:lnTo>
                  <a:lnTo>
                    <a:pt x="92" y="452"/>
                  </a:lnTo>
                  <a:lnTo>
                    <a:pt x="140" y="338"/>
                  </a:lnTo>
                  <a:lnTo>
                    <a:pt x="168" y="285"/>
                  </a:lnTo>
                  <a:lnTo>
                    <a:pt x="197" y="236"/>
                  </a:lnTo>
                  <a:lnTo>
                    <a:pt x="228" y="191"/>
                  </a:lnTo>
                  <a:lnTo>
                    <a:pt x="260" y="148"/>
                  </a:lnTo>
                  <a:lnTo>
                    <a:pt x="295" y="111"/>
                  </a:lnTo>
                  <a:lnTo>
                    <a:pt x="331" y="77"/>
                  </a:lnTo>
                  <a:lnTo>
                    <a:pt x="368" y="52"/>
                  </a:lnTo>
                  <a:lnTo>
                    <a:pt x="406" y="30"/>
                  </a:lnTo>
                  <a:lnTo>
                    <a:pt x="446" y="16"/>
                  </a:lnTo>
                  <a:lnTo>
                    <a:pt x="485" y="8"/>
                  </a:lnTo>
                  <a:lnTo>
                    <a:pt x="527" y="8"/>
                  </a:lnTo>
                  <a:lnTo>
                    <a:pt x="568" y="15"/>
                  </a:lnTo>
                  <a:lnTo>
                    <a:pt x="609" y="29"/>
                  </a:lnTo>
                  <a:lnTo>
                    <a:pt x="642" y="50"/>
                  </a:lnTo>
                  <a:lnTo>
                    <a:pt x="673" y="77"/>
                  </a:lnTo>
                  <a:lnTo>
                    <a:pt x="700" y="111"/>
                  </a:lnTo>
                  <a:lnTo>
                    <a:pt x="721" y="147"/>
                  </a:lnTo>
                  <a:lnTo>
                    <a:pt x="740" y="190"/>
                  </a:lnTo>
                  <a:lnTo>
                    <a:pt x="755" y="235"/>
                  </a:lnTo>
                  <a:lnTo>
                    <a:pt x="766" y="285"/>
                  </a:lnTo>
                  <a:lnTo>
                    <a:pt x="773" y="337"/>
                  </a:lnTo>
                  <a:lnTo>
                    <a:pt x="776" y="393"/>
                  </a:lnTo>
                  <a:lnTo>
                    <a:pt x="773" y="511"/>
                  </a:lnTo>
                  <a:lnTo>
                    <a:pt x="766" y="572"/>
                  </a:lnTo>
                  <a:lnTo>
                    <a:pt x="756" y="631"/>
                  </a:lnTo>
                  <a:lnTo>
                    <a:pt x="728" y="755"/>
                  </a:lnTo>
                  <a:lnTo>
                    <a:pt x="690" y="875"/>
                  </a:lnTo>
                  <a:lnTo>
                    <a:pt x="642" y="988"/>
                  </a:lnTo>
                  <a:lnTo>
                    <a:pt x="586" y="1090"/>
                  </a:lnTo>
                  <a:lnTo>
                    <a:pt x="555" y="1136"/>
                  </a:lnTo>
                  <a:lnTo>
                    <a:pt x="522" y="1179"/>
                  </a:lnTo>
                  <a:lnTo>
                    <a:pt x="489" y="1216"/>
                  </a:lnTo>
                  <a:lnTo>
                    <a:pt x="453" y="1249"/>
                  </a:lnTo>
                  <a:lnTo>
                    <a:pt x="415" y="1275"/>
                  </a:lnTo>
                  <a:lnTo>
                    <a:pt x="377" y="1296"/>
                  </a:lnTo>
                  <a:lnTo>
                    <a:pt x="338" y="1310"/>
                  </a:lnTo>
                  <a:lnTo>
                    <a:pt x="298" y="1319"/>
                  </a:lnTo>
                  <a:lnTo>
                    <a:pt x="257" y="1319"/>
                  </a:lnTo>
                  <a:lnTo>
                    <a:pt x="216" y="1312"/>
                  </a:lnTo>
                  <a:lnTo>
                    <a:pt x="175" y="1297"/>
                  </a:lnTo>
                  <a:lnTo>
                    <a:pt x="173" y="1304"/>
                  </a:lnTo>
                  <a:lnTo>
                    <a:pt x="213" y="1319"/>
                  </a:lnTo>
                  <a:lnTo>
                    <a:pt x="257" y="1326"/>
                  </a:lnTo>
                  <a:lnTo>
                    <a:pt x="298" y="1326"/>
                  </a:lnTo>
                  <a:lnTo>
                    <a:pt x="340" y="1318"/>
                  </a:lnTo>
                  <a:lnTo>
                    <a:pt x="380" y="1303"/>
                  </a:lnTo>
                  <a:lnTo>
                    <a:pt x="419" y="1282"/>
                  </a:lnTo>
                  <a:lnTo>
                    <a:pt x="458" y="1254"/>
                  </a:lnTo>
                  <a:lnTo>
                    <a:pt x="494" y="1221"/>
                  </a:lnTo>
                  <a:lnTo>
                    <a:pt x="527" y="1184"/>
                  </a:lnTo>
                  <a:lnTo>
                    <a:pt x="562" y="1140"/>
                  </a:lnTo>
                  <a:lnTo>
                    <a:pt x="593" y="1095"/>
                  </a:lnTo>
                  <a:lnTo>
                    <a:pt x="649" y="991"/>
                  </a:lnTo>
                  <a:lnTo>
                    <a:pt x="697" y="877"/>
                  </a:lnTo>
                  <a:lnTo>
                    <a:pt x="736" y="757"/>
                  </a:lnTo>
                  <a:lnTo>
                    <a:pt x="763" y="634"/>
                  </a:lnTo>
                  <a:lnTo>
                    <a:pt x="773" y="572"/>
                  </a:lnTo>
                  <a:lnTo>
                    <a:pt x="780" y="511"/>
                  </a:lnTo>
                  <a:lnTo>
                    <a:pt x="784" y="393"/>
                  </a:lnTo>
                  <a:lnTo>
                    <a:pt x="780" y="337"/>
                  </a:lnTo>
                  <a:lnTo>
                    <a:pt x="773" y="283"/>
                  </a:lnTo>
                  <a:lnTo>
                    <a:pt x="762" y="233"/>
                  </a:lnTo>
                  <a:lnTo>
                    <a:pt x="748" y="187"/>
                  </a:lnTo>
                  <a:lnTo>
                    <a:pt x="728" y="144"/>
                  </a:lnTo>
                  <a:lnTo>
                    <a:pt x="707" y="106"/>
                  </a:lnTo>
                  <a:lnTo>
                    <a:pt x="678" y="72"/>
                  </a:lnTo>
                  <a:lnTo>
                    <a:pt x="647" y="45"/>
                  </a:lnTo>
                  <a:lnTo>
                    <a:pt x="611" y="22"/>
                  </a:lnTo>
                  <a:lnTo>
                    <a:pt x="570" y="8"/>
                  </a:lnTo>
                  <a:lnTo>
                    <a:pt x="527" y="0"/>
                  </a:lnTo>
                  <a:lnTo>
                    <a:pt x="485" y="0"/>
                  </a:lnTo>
                  <a:lnTo>
                    <a:pt x="443" y="9"/>
                  </a:lnTo>
                  <a:lnTo>
                    <a:pt x="404" y="23"/>
                  </a:lnTo>
                  <a:lnTo>
                    <a:pt x="363" y="45"/>
                  </a:lnTo>
                  <a:lnTo>
                    <a:pt x="326" y="72"/>
                  </a:lnTo>
                  <a:lnTo>
                    <a:pt x="290" y="106"/>
                  </a:lnTo>
                  <a:lnTo>
                    <a:pt x="255" y="143"/>
                  </a:lnTo>
                  <a:lnTo>
                    <a:pt x="221" y="186"/>
                  </a:lnTo>
                  <a:lnTo>
                    <a:pt x="189" y="232"/>
                  </a:lnTo>
                  <a:lnTo>
                    <a:pt x="161" y="283"/>
                  </a:lnTo>
                  <a:lnTo>
                    <a:pt x="133" y="336"/>
                  </a:lnTo>
                  <a:lnTo>
                    <a:pt x="85" y="449"/>
                  </a:lnTo>
                  <a:lnTo>
                    <a:pt x="65" y="509"/>
                  </a:lnTo>
                  <a:lnTo>
                    <a:pt x="47" y="569"/>
                  </a:lnTo>
                  <a:lnTo>
                    <a:pt x="19" y="693"/>
                  </a:lnTo>
                  <a:lnTo>
                    <a:pt x="3" y="816"/>
                  </a:lnTo>
                  <a:lnTo>
                    <a:pt x="0" y="933"/>
                  </a:lnTo>
                  <a:lnTo>
                    <a:pt x="4" y="990"/>
                  </a:lnTo>
                  <a:lnTo>
                    <a:pt x="11" y="1042"/>
                  </a:lnTo>
                  <a:lnTo>
                    <a:pt x="21" y="1094"/>
                  </a:lnTo>
                  <a:lnTo>
                    <a:pt x="36" y="1139"/>
                  </a:lnTo>
                  <a:lnTo>
                    <a:pt x="54" y="1182"/>
                  </a:lnTo>
                  <a:lnTo>
                    <a:pt x="77" y="1221"/>
                  </a:lnTo>
                  <a:lnTo>
                    <a:pt x="104" y="1254"/>
                  </a:lnTo>
                  <a:lnTo>
                    <a:pt x="137" y="1283"/>
                  </a:lnTo>
                  <a:lnTo>
                    <a:pt x="173" y="1304"/>
                  </a:lnTo>
                  <a:lnTo>
                    <a:pt x="213" y="1319"/>
                  </a:lnTo>
                  <a:lnTo>
                    <a:pt x="255" y="1326"/>
                  </a:lnTo>
                  <a:close/>
                </a:path>
              </a:pathLst>
            </a:custGeom>
            <a:solidFill>
              <a:srgbClr val="000000"/>
            </a:solidFill>
            <a:ln w="0">
              <a:solidFill>
                <a:srgbClr val="000000"/>
              </a:solidFill>
              <a:prstDash val="solid"/>
              <a:round/>
              <a:headEnd/>
              <a:tailEnd/>
            </a:ln>
          </p:spPr>
          <p:txBody>
            <a:bodyPr/>
            <a:lstStyle/>
            <a:p>
              <a:endParaRPr lang="en-IE"/>
            </a:p>
          </p:txBody>
        </p:sp>
        <p:sp>
          <p:nvSpPr>
            <p:cNvPr id="44" name="Freeform 45"/>
            <p:cNvSpPr>
              <a:spLocks/>
            </p:cNvSpPr>
            <p:nvPr/>
          </p:nvSpPr>
          <p:spPr bwMode="auto">
            <a:xfrm>
              <a:off x="2928" y="1737"/>
              <a:ext cx="161" cy="272"/>
            </a:xfrm>
            <a:custGeom>
              <a:avLst/>
              <a:gdLst>
                <a:gd name="T0" fmla="*/ 0 w 484"/>
                <a:gd name="T1" fmla="*/ 0 h 818"/>
                <a:gd name="T2" fmla="*/ 0 w 484"/>
                <a:gd name="T3" fmla="*/ 0 h 818"/>
                <a:gd name="T4" fmla="*/ 0 w 484"/>
                <a:gd name="T5" fmla="*/ 0 h 818"/>
                <a:gd name="T6" fmla="*/ 0 w 484"/>
                <a:gd name="T7" fmla="*/ 0 h 818"/>
                <a:gd name="T8" fmla="*/ 0 w 484"/>
                <a:gd name="T9" fmla="*/ 0 h 818"/>
                <a:gd name="T10" fmla="*/ 0 w 484"/>
                <a:gd name="T11" fmla="*/ 0 h 818"/>
                <a:gd name="T12" fmla="*/ 0 w 484"/>
                <a:gd name="T13" fmla="*/ 0 h 818"/>
                <a:gd name="T14" fmla="*/ 0 w 484"/>
                <a:gd name="T15" fmla="*/ 0 h 818"/>
                <a:gd name="T16" fmla="*/ 0 w 484"/>
                <a:gd name="T17" fmla="*/ 0 h 818"/>
                <a:gd name="T18" fmla="*/ 0 w 484"/>
                <a:gd name="T19" fmla="*/ 0 h 818"/>
                <a:gd name="T20" fmla="*/ 0 w 484"/>
                <a:gd name="T21" fmla="*/ 0 h 818"/>
                <a:gd name="T22" fmla="*/ 0 w 484"/>
                <a:gd name="T23" fmla="*/ 0 h 818"/>
                <a:gd name="T24" fmla="*/ 0 w 484"/>
                <a:gd name="T25" fmla="*/ 0 h 818"/>
                <a:gd name="T26" fmla="*/ 0 w 484"/>
                <a:gd name="T27" fmla="*/ 0 h 818"/>
                <a:gd name="T28" fmla="*/ 0 w 484"/>
                <a:gd name="T29" fmla="*/ 0 h 818"/>
                <a:gd name="T30" fmla="*/ 0 w 484"/>
                <a:gd name="T31" fmla="*/ 0 h 818"/>
                <a:gd name="T32" fmla="*/ 0 w 484"/>
                <a:gd name="T33" fmla="*/ 0 h 818"/>
                <a:gd name="T34" fmla="*/ 0 w 484"/>
                <a:gd name="T35" fmla="*/ 0 h 818"/>
                <a:gd name="T36" fmla="*/ 0 w 484"/>
                <a:gd name="T37" fmla="*/ 0 h 818"/>
                <a:gd name="T38" fmla="*/ 0 w 484"/>
                <a:gd name="T39" fmla="*/ 0 h 818"/>
                <a:gd name="T40" fmla="*/ 0 w 484"/>
                <a:gd name="T41" fmla="*/ 0 h 818"/>
                <a:gd name="T42" fmla="*/ 0 w 484"/>
                <a:gd name="T43" fmla="*/ 0 h 818"/>
                <a:gd name="T44" fmla="*/ 0 w 484"/>
                <a:gd name="T45" fmla="*/ 0 h 818"/>
                <a:gd name="T46" fmla="*/ 0 w 484"/>
                <a:gd name="T47" fmla="*/ 0 h 818"/>
                <a:gd name="T48" fmla="*/ 0 w 484"/>
                <a:gd name="T49" fmla="*/ 0 h 818"/>
                <a:gd name="T50" fmla="*/ 0 w 484"/>
                <a:gd name="T51" fmla="*/ 0 h 818"/>
                <a:gd name="T52" fmla="*/ 0 w 484"/>
                <a:gd name="T53" fmla="*/ 0 h 818"/>
                <a:gd name="T54" fmla="*/ 0 w 484"/>
                <a:gd name="T55" fmla="*/ 0 h 818"/>
                <a:gd name="T56" fmla="*/ 0 w 484"/>
                <a:gd name="T57" fmla="*/ 0 h 818"/>
                <a:gd name="T58" fmla="*/ 0 w 484"/>
                <a:gd name="T59" fmla="*/ 0 h 818"/>
                <a:gd name="T60" fmla="*/ 0 w 484"/>
                <a:gd name="T61" fmla="*/ 0 h 818"/>
                <a:gd name="T62" fmla="*/ 0 w 484"/>
                <a:gd name="T63" fmla="*/ 0 h 818"/>
                <a:gd name="T64" fmla="*/ 0 w 484"/>
                <a:gd name="T65" fmla="*/ 0 h 818"/>
                <a:gd name="T66" fmla="*/ 0 w 484"/>
                <a:gd name="T67" fmla="*/ 0 h 818"/>
                <a:gd name="T68" fmla="*/ 0 w 484"/>
                <a:gd name="T69" fmla="*/ 0 h 818"/>
                <a:gd name="T70" fmla="*/ 0 w 484"/>
                <a:gd name="T71" fmla="*/ 0 h 818"/>
                <a:gd name="T72" fmla="*/ 0 w 484"/>
                <a:gd name="T73" fmla="*/ 0 h 818"/>
                <a:gd name="T74" fmla="*/ 0 w 484"/>
                <a:gd name="T75" fmla="*/ 0 h 818"/>
                <a:gd name="T76" fmla="*/ 0 w 484"/>
                <a:gd name="T77" fmla="*/ 0 h 818"/>
                <a:gd name="T78" fmla="*/ 0 w 484"/>
                <a:gd name="T79" fmla="*/ 0 h 818"/>
                <a:gd name="T80" fmla="*/ 0 w 484"/>
                <a:gd name="T81" fmla="*/ 0 h 818"/>
                <a:gd name="T82" fmla="*/ 0 w 484"/>
                <a:gd name="T83" fmla="*/ 0 h 818"/>
                <a:gd name="T84" fmla="*/ 0 w 484"/>
                <a:gd name="T85" fmla="*/ 0 h 818"/>
                <a:gd name="T86" fmla="*/ 0 w 484"/>
                <a:gd name="T87" fmla="*/ 0 h 818"/>
                <a:gd name="T88" fmla="*/ 0 w 484"/>
                <a:gd name="T89" fmla="*/ 0 h 818"/>
                <a:gd name="T90" fmla="*/ 0 w 484"/>
                <a:gd name="T91" fmla="*/ 0 h 8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4"/>
                <a:gd name="T139" fmla="*/ 0 h 818"/>
                <a:gd name="T140" fmla="*/ 484 w 484"/>
                <a:gd name="T141" fmla="*/ 818 h 8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4" h="818">
                  <a:moveTo>
                    <a:pt x="159" y="818"/>
                  </a:moveTo>
                  <a:lnTo>
                    <a:pt x="162" y="811"/>
                  </a:lnTo>
                  <a:lnTo>
                    <a:pt x="136" y="806"/>
                  </a:lnTo>
                  <a:lnTo>
                    <a:pt x="110" y="797"/>
                  </a:lnTo>
                  <a:lnTo>
                    <a:pt x="90" y="783"/>
                  </a:lnTo>
                  <a:lnTo>
                    <a:pt x="71" y="768"/>
                  </a:lnTo>
                  <a:lnTo>
                    <a:pt x="55" y="749"/>
                  </a:lnTo>
                  <a:lnTo>
                    <a:pt x="41" y="726"/>
                  </a:lnTo>
                  <a:lnTo>
                    <a:pt x="30" y="700"/>
                  </a:lnTo>
                  <a:lnTo>
                    <a:pt x="15" y="641"/>
                  </a:lnTo>
                  <a:lnTo>
                    <a:pt x="7" y="575"/>
                  </a:lnTo>
                  <a:lnTo>
                    <a:pt x="10" y="503"/>
                  </a:lnTo>
                  <a:lnTo>
                    <a:pt x="19" y="429"/>
                  </a:lnTo>
                  <a:lnTo>
                    <a:pt x="36" y="354"/>
                  </a:lnTo>
                  <a:lnTo>
                    <a:pt x="60" y="280"/>
                  </a:lnTo>
                  <a:lnTo>
                    <a:pt x="90" y="210"/>
                  </a:lnTo>
                  <a:lnTo>
                    <a:pt x="125" y="149"/>
                  </a:lnTo>
                  <a:lnTo>
                    <a:pt x="163" y="94"/>
                  </a:lnTo>
                  <a:lnTo>
                    <a:pt x="206" y="51"/>
                  </a:lnTo>
                  <a:lnTo>
                    <a:pt x="252" y="22"/>
                  </a:lnTo>
                  <a:lnTo>
                    <a:pt x="276" y="12"/>
                  </a:lnTo>
                  <a:lnTo>
                    <a:pt x="300" y="7"/>
                  </a:lnTo>
                  <a:lnTo>
                    <a:pt x="325" y="7"/>
                  </a:lnTo>
                  <a:lnTo>
                    <a:pt x="350" y="12"/>
                  </a:lnTo>
                  <a:lnTo>
                    <a:pt x="375" y="22"/>
                  </a:lnTo>
                  <a:lnTo>
                    <a:pt x="395" y="35"/>
                  </a:lnTo>
                  <a:lnTo>
                    <a:pt x="415" y="51"/>
                  </a:lnTo>
                  <a:lnTo>
                    <a:pt x="430" y="70"/>
                  </a:lnTo>
                  <a:lnTo>
                    <a:pt x="443" y="92"/>
                  </a:lnTo>
                  <a:lnTo>
                    <a:pt x="455" y="119"/>
                  </a:lnTo>
                  <a:lnTo>
                    <a:pt x="471" y="178"/>
                  </a:lnTo>
                  <a:lnTo>
                    <a:pt x="477" y="243"/>
                  </a:lnTo>
                  <a:lnTo>
                    <a:pt x="474" y="315"/>
                  </a:lnTo>
                  <a:lnTo>
                    <a:pt x="465" y="389"/>
                  </a:lnTo>
                  <a:lnTo>
                    <a:pt x="448" y="465"/>
                  </a:lnTo>
                  <a:lnTo>
                    <a:pt x="424" y="539"/>
                  </a:lnTo>
                  <a:lnTo>
                    <a:pt x="395" y="609"/>
                  </a:lnTo>
                  <a:lnTo>
                    <a:pt x="361" y="671"/>
                  </a:lnTo>
                  <a:lnTo>
                    <a:pt x="322" y="725"/>
                  </a:lnTo>
                  <a:lnTo>
                    <a:pt x="279" y="768"/>
                  </a:lnTo>
                  <a:lnTo>
                    <a:pt x="256" y="783"/>
                  </a:lnTo>
                  <a:lnTo>
                    <a:pt x="234" y="797"/>
                  </a:lnTo>
                  <a:lnTo>
                    <a:pt x="210" y="806"/>
                  </a:lnTo>
                  <a:lnTo>
                    <a:pt x="186" y="811"/>
                  </a:lnTo>
                  <a:lnTo>
                    <a:pt x="161" y="811"/>
                  </a:lnTo>
                  <a:lnTo>
                    <a:pt x="136" y="806"/>
                  </a:lnTo>
                  <a:lnTo>
                    <a:pt x="110" y="797"/>
                  </a:lnTo>
                  <a:lnTo>
                    <a:pt x="108" y="804"/>
                  </a:lnTo>
                  <a:lnTo>
                    <a:pt x="133" y="813"/>
                  </a:lnTo>
                  <a:lnTo>
                    <a:pt x="161" y="818"/>
                  </a:lnTo>
                  <a:lnTo>
                    <a:pt x="186" y="818"/>
                  </a:lnTo>
                  <a:lnTo>
                    <a:pt x="212" y="813"/>
                  </a:lnTo>
                  <a:lnTo>
                    <a:pt x="236" y="804"/>
                  </a:lnTo>
                  <a:lnTo>
                    <a:pt x="261" y="791"/>
                  </a:lnTo>
                  <a:lnTo>
                    <a:pt x="284" y="773"/>
                  </a:lnTo>
                  <a:lnTo>
                    <a:pt x="327" y="730"/>
                  </a:lnTo>
                  <a:lnTo>
                    <a:pt x="368" y="676"/>
                  </a:lnTo>
                  <a:lnTo>
                    <a:pt x="403" y="611"/>
                  </a:lnTo>
                  <a:lnTo>
                    <a:pt x="431" y="542"/>
                  </a:lnTo>
                  <a:lnTo>
                    <a:pt x="455" y="467"/>
                  </a:lnTo>
                  <a:lnTo>
                    <a:pt x="472" y="392"/>
                  </a:lnTo>
                  <a:lnTo>
                    <a:pt x="482" y="315"/>
                  </a:lnTo>
                  <a:lnTo>
                    <a:pt x="484" y="243"/>
                  </a:lnTo>
                  <a:lnTo>
                    <a:pt x="478" y="175"/>
                  </a:lnTo>
                  <a:lnTo>
                    <a:pt x="463" y="116"/>
                  </a:lnTo>
                  <a:lnTo>
                    <a:pt x="451" y="90"/>
                  </a:lnTo>
                  <a:lnTo>
                    <a:pt x="437" y="65"/>
                  </a:lnTo>
                  <a:lnTo>
                    <a:pt x="419" y="46"/>
                  </a:lnTo>
                  <a:lnTo>
                    <a:pt x="400" y="28"/>
                  </a:lnTo>
                  <a:lnTo>
                    <a:pt x="377" y="15"/>
                  </a:lnTo>
                  <a:lnTo>
                    <a:pt x="352" y="5"/>
                  </a:lnTo>
                  <a:lnTo>
                    <a:pt x="325" y="0"/>
                  </a:lnTo>
                  <a:lnTo>
                    <a:pt x="300" y="0"/>
                  </a:lnTo>
                  <a:lnTo>
                    <a:pt x="273" y="5"/>
                  </a:lnTo>
                  <a:lnTo>
                    <a:pt x="249" y="15"/>
                  </a:lnTo>
                  <a:lnTo>
                    <a:pt x="201" y="46"/>
                  </a:lnTo>
                  <a:lnTo>
                    <a:pt x="158" y="89"/>
                  </a:lnTo>
                  <a:lnTo>
                    <a:pt x="118" y="144"/>
                  </a:lnTo>
                  <a:lnTo>
                    <a:pt x="83" y="207"/>
                  </a:lnTo>
                  <a:lnTo>
                    <a:pt x="53" y="278"/>
                  </a:lnTo>
                  <a:lnTo>
                    <a:pt x="29" y="351"/>
                  </a:lnTo>
                  <a:lnTo>
                    <a:pt x="12" y="427"/>
                  </a:lnTo>
                  <a:lnTo>
                    <a:pt x="3" y="503"/>
                  </a:lnTo>
                  <a:lnTo>
                    <a:pt x="0" y="575"/>
                  </a:lnTo>
                  <a:lnTo>
                    <a:pt x="7" y="643"/>
                  </a:lnTo>
                  <a:lnTo>
                    <a:pt x="23" y="702"/>
                  </a:lnTo>
                  <a:lnTo>
                    <a:pt x="34" y="728"/>
                  </a:lnTo>
                  <a:lnTo>
                    <a:pt x="48" y="753"/>
                  </a:lnTo>
                  <a:lnTo>
                    <a:pt x="66" y="773"/>
                  </a:lnTo>
                  <a:lnTo>
                    <a:pt x="85" y="791"/>
                  </a:lnTo>
                  <a:lnTo>
                    <a:pt x="108" y="804"/>
                  </a:lnTo>
                  <a:lnTo>
                    <a:pt x="133" y="813"/>
                  </a:lnTo>
                  <a:lnTo>
                    <a:pt x="159" y="818"/>
                  </a:lnTo>
                  <a:close/>
                </a:path>
              </a:pathLst>
            </a:custGeom>
            <a:solidFill>
              <a:srgbClr val="000000"/>
            </a:solidFill>
            <a:ln w="0">
              <a:solidFill>
                <a:srgbClr val="000000"/>
              </a:solidFill>
              <a:prstDash val="solid"/>
              <a:round/>
              <a:headEnd/>
              <a:tailEnd/>
            </a:ln>
          </p:spPr>
          <p:txBody>
            <a:bodyPr/>
            <a:lstStyle/>
            <a:p>
              <a:endParaRPr lang="en-IE"/>
            </a:p>
          </p:txBody>
        </p:sp>
        <p:sp>
          <p:nvSpPr>
            <p:cNvPr id="45" name="Freeform 46"/>
            <p:cNvSpPr>
              <a:spLocks/>
            </p:cNvSpPr>
            <p:nvPr/>
          </p:nvSpPr>
          <p:spPr bwMode="auto">
            <a:xfrm>
              <a:off x="2905" y="1469"/>
              <a:ext cx="232" cy="214"/>
            </a:xfrm>
            <a:custGeom>
              <a:avLst/>
              <a:gdLst>
                <a:gd name="T0" fmla="*/ 0 w 696"/>
                <a:gd name="T1" fmla="*/ 0 h 644"/>
                <a:gd name="T2" fmla="*/ 0 w 696"/>
                <a:gd name="T3" fmla="*/ 0 h 644"/>
                <a:gd name="T4" fmla="*/ 0 w 696"/>
                <a:gd name="T5" fmla="*/ 0 h 644"/>
                <a:gd name="T6" fmla="*/ 0 w 696"/>
                <a:gd name="T7" fmla="*/ 0 h 644"/>
                <a:gd name="T8" fmla="*/ 0 w 696"/>
                <a:gd name="T9" fmla="*/ 0 h 644"/>
                <a:gd name="T10" fmla="*/ 0 w 696"/>
                <a:gd name="T11" fmla="*/ 0 h 644"/>
                <a:gd name="T12" fmla="*/ 0 w 696"/>
                <a:gd name="T13" fmla="*/ 0 h 644"/>
                <a:gd name="T14" fmla="*/ 0 w 696"/>
                <a:gd name="T15" fmla="*/ 0 h 644"/>
                <a:gd name="T16" fmla="*/ 0 w 696"/>
                <a:gd name="T17" fmla="*/ 0 h 644"/>
                <a:gd name="T18" fmla="*/ 0 w 696"/>
                <a:gd name="T19" fmla="*/ 0 h 644"/>
                <a:gd name="T20" fmla="*/ 0 w 696"/>
                <a:gd name="T21" fmla="*/ 0 h 644"/>
                <a:gd name="T22" fmla="*/ 0 w 696"/>
                <a:gd name="T23" fmla="*/ 0 h 644"/>
                <a:gd name="T24" fmla="*/ 0 w 696"/>
                <a:gd name="T25" fmla="*/ 0 h 644"/>
                <a:gd name="T26" fmla="*/ 0 w 696"/>
                <a:gd name="T27" fmla="*/ 0 h 644"/>
                <a:gd name="T28" fmla="*/ 0 w 696"/>
                <a:gd name="T29" fmla="*/ 0 h 644"/>
                <a:gd name="T30" fmla="*/ 0 w 696"/>
                <a:gd name="T31" fmla="*/ 0 h 644"/>
                <a:gd name="T32" fmla="*/ 0 w 696"/>
                <a:gd name="T33" fmla="*/ 0 h 644"/>
                <a:gd name="T34" fmla="*/ 0 w 696"/>
                <a:gd name="T35" fmla="*/ 0 h 644"/>
                <a:gd name="T36" fmla="*/ 0 w 696"/>
                <a:gd name="T37" fmla="*/ 0 h 644"/>
                <a:gd name="T38" fmla="*/ 0 w 696"/>
                <a:gd name="T39" fmla="*/ 0 h 644"/>
                <a:gd name="T40" fmla="*/ 0 w 696"/>
                <a:gd name="T41" fmla="*/ 0 h 644"/>
                <a:gd name="T42" fmla="*/ 0 w 696"/>
                <a:gd name="T43" fmla="*/ 0 h 644"/>
                <a:gd name="T44" fmla="*/ 0 w 696"/>
                <a:gd name="T45" fmla="*/ 0 h 644"/>
                <a:gd name="T46" fmla="*/ 0 w 696"/>
                <a:gd name="T47" fmla="*/ 0 h 644"/>
                <a:gd name="T48" fmla="*/ 0 w 696"/>
                <a:gd name="T49" fmla="*/ 0 h 644"/>
                <a:gd name="T50" fmla="*/ 0 w 696"/>
                <a:gd name="T51" fmla="*/ 0 h 644"/>
                <a:gd name="T52" fmla="*/ 0 w 696"/>
                <a:gd name="T53" fmla="*/ 0 h 644"/>
                <a:gd name="T54" fmla="*/ 0 w 696"/>
                <a:gd name="T55" fmla="*/ 0 h 644"/>
                <a:gd name="T56" fmla="*/ 0 w 696"/>
                <a:gd name="T57" fmla="*/ 0 h 644"/>
                <a:gd name="T58" fmla="*/ 0 w 696"/>
                <a:gd name="T59" fmla="*/ 0 h 644"/>
                <a:gd name="T60" fmla="*/ 0 w 696"/>
                <a:gd name="T61" fmla="*/ 0 h 644"/>
                <a:gd name="T62" fmla="*/ 0 w 696"/>
                <a:gd name="T63" fmla="*/ 0 h 644"/>
                <a:gd name="T64" fmla="*/ 0 w 696"/>
                <a:gd name="T65" fmla="*/ 0 h 644"/>
                <a:gd name="T66" fmla="*/ 0 w 696"/>
                <a:gd name="T67" fmla="*/ 0 h 644"/>
                <a:gd name="T68" fmla="*/ 0 w 696"/>
                <a:gd name="T69" fmla="*/ 0 h 6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6"/>
                <a:gd name="T106" fmla="*/ 0 h 644"/>
                <a:gd name="T107" fmla="*/ 696 w 696"/>
                <a:gd name="T108" fmla="*/ 644 h 6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6" h="644">
                  <a:moveTo>
                    <a:pt x="0" y="641"/>
                  </a:moveTo>
                  <a:lnTo>
                    <a:pt x="7" y="644"/>
                  </a:lnTo>
                  <a:lnTo>
                    <a:pt x="26" y="585"/>
                  </a:lnTo>
                  <a:lnTo>
                    <a:pt x="49" y="528"/>
                  </a:lnTo>
                  <a:lnTo>
                    <a:pt x="75" y="473"/>
                  </a:lnTo>
                  <a:lnTo>
                    <a:pt x="107" y="420"/>
                  </a:lnTo>
                  <a:lnTo>
                    <a:pt x="140" y="368"/>
                  </a:lnTo>
                  <a:lnTo>
                    <a:pt x="177" y="319"/>
                  </a:lnTo>
                  <a:lnTo>
                    <a:pt x="218" y="273"/>
                  </a:lnTo>
                  <a:lnTo>
                    <a:pt x="262" y="228"/>
                  </a:lnTo>
                  <a:lnTo>
                    <a:pt x="309" y="188"/>
                  </a:lnTo>
                  <a:lnTo>
                    <a:pt x="358" y="152"/>
                  </a:lnTo>
                  <a:lnTo>
                    <a:pt x="410" y="117"/>
                  </a:lnTo>
                  <a:lnTo>
                    <a:pt x="462" y="87"/>
                  </a:lnTo>
                  <a:lnTo>
                    <a:pt x="519" y="61"/>
                  </a:lnTo>
                  <a:lnTo>
                    <a:pt x="576" y="38"/>
                  </a:lnTo>
                  <a:lnTo>
                    <a:pt x="635" y="20"/>
                  </a:lnTo>
                  <a:lnTo>
                    <a:pt x="696" y="7"/>
                  </a:lnTo>
                  <a:lnTo>
                    <a:pt x="693" y="0"/>
                  </a:lnTo>
                  <a:lnTo>
                    <a:pt x="632" y="13"/>
                  </a:lnTo>
                  <a:lnTo>
                    <a:pt x="574" y="31"/>
                  </a:lnTo>
                  <a:lnTo>
                    <a:pt x="516" y="53"/>
                  </a:lnTo>
                  <a:lnTo>
                    <a:pt x="460" y="80"/>
                  </a:lnTo>
                  <a:lnTo>
                    <a:pt x="405" y="110"/>
                  </a:lnTo>
                  <a:lnTo>
                    <a:pt x="353" y="144"/>
                  </a:lnTo>
                  <a:lnTo>
                    <a:pt x="304" y="183"/>
                  </a:lnTo>
                  <a:lnTo>
                    <a:pt x="257" y="224"/>
                  </a:lnTo>
                  <a:lnTo>
                    <a:pt x="213" y="268"/>
                  </a:lnTo>
                  <a:lnTo>
                    <a:pt x="172" y="315"/>
                  </a:lnTo>
                  <a:lnTo>
                    <a:pt x="133" y="364"/>
                  </a:lnTo>
                  <a:lnTo>
                    <a:pt x="99" y="415"/>
                  </a:lnTo>
                  <a:lnTo>
                    <a:pt x="68" y="470"/>
                  </a:lnTo>
                  <a:lnTo>
                    <a:pt x="42" y="525"/>
                  </a:lnTo>
                  <a:lnTo>
                    <a:pt x="19" y="583"/>
                  </a:lnTo>
                  <a:lnTo>
                    <a:pt x="0" y="641"/>
                  </a:lnTo>
                  <a:close/>
                </a:path>
              </a:pathLst>
            </a:custGeom>
            <a:solidFill>
              <a:srgbClr val="000000"/>
            </a:solidFill>
            <a:ln w="0">
              <a:solidFill>
                <a:srgbClr val="000000"/>
              </a:solidFill>
              <a:prstDash val="solid"/>
              <a:round/>
              <a:headEnd/>
              <a:tailEnd/>
            </a:ln>
          </p:spPr>
          <p:txBody>
            <a:bodyPr/>
            <a:lstStyle/>
            <a:p>
              <a:endParaRPr lang="en-IE"/>
            </a:p>
          </p:txBody>
        </p:sp>
        <p:sp>
          <p:nvSpPr>
            <p:cNvPr id="46" name="Freeform 47"/>
            <p:cNvSpPr>
              <a:spLocks/>
            </p:cNvSpPr>
            <p:nvPr/>
          </p:nvSpPr>
          <p:spPr bwMode="auto">
            <a:xfrm>
              <a:off x="2907" y="1363"/>
              <a:ext cx="265" cy="167"/>
            </a:xfrm>
            <a:custGeom>
              <a:avLst/>
              <a:gdLst>
                <a:gd name="T0" fmla="*/ 0 w 793"/>
                <a:gd name="T1" fmla="*/ 0 h 503"/>
                <a:gd name="T2" fmla="*/ 0 w 793"/>
                <a:gd name="T3" fmla="*/ 0 h 503"/>
                <a:gd name="T4" fmla="*/ 0 w 793"/>
                <a:gd name="T5" fmla="*/ 0 h 503"/>
                <a:gd name="T6" fmla="*/ 0 w 793"/>
                <a:gd name="T7" fmla="*/ 0 h 503"/>
                <a:gd name="T8" fmla="*/ 0 w 793"/>
                <a:gd name="T9" fmla="*/ 0 h 503"/>
                <a:gd name="T10" fmla="*/ 0 w 793"/>
                <a:gd name="T11" fmla="*/ 0 h 503"/>
                <a:gd name="T12" fmla="*/ 0 w 793"/>
                <a:gd name="T13" fmla="*/ 0 h 503"/>
                <a:gd name="T14" fmla="*/ 0 w 793"/>
                <a:gd name="T15" fmla="*/ 0 h 503"/>
                <a:gd name="T16" fmla="*/ 0 w 793"/>
                <a:gd name="T17" fmla="*/ 0 h 503"/>
                <a:gd name="T18" fmla="*/ 0 w 793"/>
                <a:gd name="T19" fmla="*/ 0 h 503"/>
                <a:gd name="T20" fmla="*/ 0 w 793"/>
                <a:gd name="T21" fmla="*/ 0 h 503"/>
                <a:gd name="T22" fmla="*/ 0 w 793"/>
                <a:gd name="T23" fmla="*/ 0 h 503"/>
                <a:gd name="T24" fmla="*/ 0 w 793"/>
                <a:gd name="T25" fmla="*/ 0 h 503"/>
                <a:gd name="T26" fmla="*/ 0 w 793"/>
                <a:gd name="T27" fmla="*/ 0 h 503"/>
                <a:gd name="T28" fmla="*/ 0 w 793"/>
                <a:gd name="T29" fmla="*/ 0 h 503"/>
                <a:gd name="T30" fmla="*/ 0 w 793"/>
                <a:gd name="T31" fmla="*/ 0 h 503"/>
                <a:gd name="T32" fmla="*/ 0 w 793"/>
                <a:gd name="T33" fmla="*/ 0 h 503"/>
                <a:gd name="T34" fmla="*/ 0 w 793"/>
                <a:gd name="T35" fmla="*/ 0 h 503"/>
                <a:gd name="T36" fmla="*/ 0 w 793"/>
                <a:gd name="T37" fmla="*/ 0 h 503"/>
                <a:gd name="T38" fmla="*/ 0 w 793"/>
                <a:gd name="T39" fmla="*/ 0 h 503"/>
                <a:gd name="T40" fmla="*/ 0 w 793"/>
                <a:gd name="T41" fmla="*/ 0 h 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3"/>
                <a:gd name="T64" fmla="*/ 0 h 503"/>
                <a:gd name="T65" fmla="*/ 793 w 793"/>
                <a:gd name="T66" fmla="*/ 503 h 5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3" h="503">
                  <a:moveTo>
                    <a:pt x="0" y="498"/>
                  </a:moveTo>
                  <a:lnTo>
                    <a:pt x="5" y="503"/>
                  </a:lnTo>
                  <a:lnTo>
                    <a:pt x="42" y="456"/>
                  </a:lnTo>
                  <a:lnTo>
                    <a:pt x="80" y="411"/>
                  </a:lnTo>
                  <a:lnTo>
                    <a:pt x="165" y="327"/>
                  </a:lnTo>
                  <a:lnTo>
                    <a:pt x="256" y="252"/>
                  </a:lnTo>
                  <a:lnTo>
                    <a:pt x="354" y="186"/>
                  </a:lnTo>
                  <a:lnTo>
                    <a:pt x="457" y="128"/>
                  </a:lnTo>
                  <a:lnTo>
                    <a:pt x="566" y="79"/>
                  </a:lnTo>
                  <a:lnTo>
                    <a:pt x="678" y="39"/>
                  </a:lnTo>
                  <a:lnTo>
                    <a:pt x="793" y="7"/>
                  </a:lnTo>
                  <a:lnTo>
                    <a:pt x="790" y="0"/>
                  </a:lnTo>
                  <a:lnTo>
                    <a:pt x="675" y="31"/>
                  </a:lnTo>
                  <a:lnTo>
                    <a:pt x="564" y="72"/>
                  </a:lnTo>
                  <a:lnTo>
                    <a:pt x="455" y="121"/>
                  </a:lnTo>
                  <a:lnTo>
                    <a:pt x="350" y="179"/>
                  </a:lnTo>
                  <a:lnTo>
                    <a:pt x="251" y="247"/>
                  </a:lnTo>
                  <a:lnTo>
                    <a:pt x="160" y="322"/>
                  </a:lnTo>
                  <a:lnTo>
                    <a:pt x="75" y="406"/>
                  </a:lnTo>
                  <a:lnTo>
                    <a:pt x="37" y="452"/>
                  </a:lnTo>
                  <a:lnTo>
                    <a:pt x="0" y="498"/>
                  </a:lnTo>
                  <a:close/>
                </a:path>
              </a:pathLst>
            </a:custGeom>
            <a:solidFill>
              <a:srgbClr val="000000"/>
            </a:solidFill>
            <a:ln w="0">
              <a:solidFill>
                <a:srgbClr val="000000"/>
              </a:solidFill>
              <a:prstDash val="solid"/>
              <a:round/>
              <a:headEnd/>
              <a:tailEnd/>
            </a:ln>
          </p:spPr>
          <p:txBody>
            <a:bodyPr/>
            <a:lstStyle/>
            <a:p>
              <a:endParaRPr lang="en-IE"/>
            </a:p>
          </p:txBody>
        </p:sp>
        <p:sp>
          <p:nvSpPr>
            <p:cNvPr id="47" name="Freeform 48"/>
            <p:cNvSpPr>
              <a:spLocks/>
            </p:cNvSpPr>
            <p:nvPr/>
          </p:nvSpPr>
          <p:spPr bwMode="auto">
            <a:xfrm>
              <a:off x="3209" y="1285"/>
              <a:ext cx="182" cy="807"/>
            </a:xfrm>
            <a:custGeom>
              <a:avLst/>
              <a:gdLst>
                <a:gd name="T0" fmla="*/ 0 w 548"/>
                <a:gd name="T1" fmla="*/ 0 h 2420"/>
                <a:gd name="T2" fmla="*/ 0 w 548"/>
                <a:gd name="T3" fmla="*/ 0 h 2420"/>
                <a:gd name="T4" fmla="*/ 0 w 548"/>
                <a:gd name="T5" fmla="*/ 0 h 2420"/>
                <a:gd name="T6" fmla="*/ 0 w 548"/>
                <a:gd name="T7" fmla="*/ 0 h 2420"/>
                <a:gd name="T8" fmla="*/ 0 w 548"/>
                <a:gd name="T9" fmla="*/ 0 h 2420"/>
                <a:gd name="T10" fmla="*/ 0 w 548"/>
                <a:gd name="T11" fmla="*/ 0 h 2420"/>
                <a:gd name="T12" fmla="*/ 0 w 548"/>
                <a:gd name="T13" fmla="*/ 0 h 2420"/>
                <a:gd name="T14" fmla="*/ 0 w 548"/>
                <a:gd name="T15" fmla="*/ 0 h 2420"/>
                <a:gd name="T16" fmla="*/ 0 w 548"/>
                <a:gd name="T17" fmla="*/ 0 h 2420"/>
                <a:gd name="T18" fmla="*/ 0 w 548"/>
                <a:gd name="T19" fmla="*/ 0 h 2420"/>
                <a:gd name="T20" fmla="*/ 0 w 548"/>
                <a:gd name="T21" fmla="*/ 0 h 2420"/>
                <a:gd name="T22" fmla="*/ 0 w 548"/>
                <a:gd name="T23" fmla="*/ 0 h 2420"/>
                <a:gd name="T24" fmla="*/ 0 w 548"/>
                <a:gd name="T25" fmla="*/ 0 h 2420"/>
                <a:gd name="T26" fmla="*/ 0 w 548"/>
                <a:gd name="T27" fmla="*/ 0 h 2420"/>
                <a:gd name="T28" fmla="*/ 0 w 548"/>
                <a:gd name="T29" fmla="*/ 0 h 24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8"/>
                <a:gd name="T46" fmla="*/ 0 h 2420"/>
                <a:gd name="T47" fmla="*/ 548 w 548"/>
                <a:gd name="T48" fmla="*/ 2420 h 24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8" h="2420">
                  <a:moveTo>
                    <a:pt x="0" y="2420"/>
                  </a:moveTo>
                  <a:lnTo>
                    <a:pt x="7" y="2420"/>
                  </a:lnTo>
                  <a:lnTo>
                    <a:pt x="265" y="432"/>
                  </a:lnTo>
                  <a:lnTo>
                    <a:pt x="136" y="503"/>
                  </a:lnTo>
                  <a:lnTo>
                    <a:pt x="382" y="19"/>
                  </a:lnTo>
                  <a:lnTo>
                    <a:pt x="536" y="558"/>
                  </a:lnTo>
                  <a:lnTo>
                    <a:pt x="391" y="450"/>
                  </a:lnTo>
                  <a:lnTo>
                    <a:pt x="137" y="2420"/>
                  </a:lnTo>
                  <a:lnTo>
                    <a:pt x="144" y="2420"/>
                  </a:lnTo>
                  <a:lnTo>
                    <a:pt x="395" y="465"/>
                  </a:lnTo>
                  <a:lnTo>
                    <a:pt x="548" y="577"/>
                  </a:lnTo>
                  <a:lnTo>
                    <a:pt x="385" y="0"/>
                  </a:lnTo>
                  <a:lnTo>
                    <a:pt x="119" y="522"/>
                  </a:lnTo>
                  <a:lnTo>
                    <a:pt x="255" y="447"/>
                  </a:lnTo>
                  <a:lnTo>
                    <a:pt x="0" y="2420"/>
                  </a:lnTo>
                  <a:close/>
                </a:path>
              </a:pathLst>
            </a:custGeom>
            <a:solidFill>
              <a:srgbClr val="000000"/>
            </a:solidFill>
            <a:ln w="0">
              <a:solidFill>
                <a:srgbClr val="000000"/>
              </a:solidFill>
              <a:prstDash val="solid"/>
              <a:round/>
              <a:headEnd/>
              <a:tailEnd/>
            </a:ln>
          </p:spPr>
          <p:txBody>
            <a:bodyPr/>
            <a:lstStyle/>
            <a:p>
              <a:endParaRPr lang="en-IE"/>
            </a:p>
          </p:txBody>
        </p:sp>
        <p:sp>
          <p:nvSpPr>
            <p:cNvPr id="48" name="Freeform 49"/>
            <p:cNvSpPr>
              <a:spLocks/>
            </p:cNvSpPr>
            <p:nvPr/>
          </p:nvSpPr>
          <p:spPr bwMode="auto">
            <a:xfrm>
              <a:off x="3421" y="1723"/>
              <a:ext cx="261" cy="442"/>
            </a:xfrm>
            <a:custGeom>
              <a:avLst/>
              <a:gdLst>
                <a:gd name="T0" fmla="*/ 0 w 784"/>
                <a:gd name="T1" fmla="*/ 0 h 1325"/>
                <a:gd name="T2" fmla="*/ 0 w 784"/>
                <a:gd name="T3" fmla="*/ 0 h 1325"/>
                <a:gd name="T4" fmla="*/ 0 w 784"/>
                <a:gd name="T5" fmla="*/ 0 h 1325"/>
                <a:gd name="T6" fmla="*/ 0 w 784"/>
                <a:gd name="T7" fmla="*/ 0 h 1325"/>
                <a:gd name="T8" fmla="*/ 0 w 784"/>
                <a:gd name="T9" fmla="*/ 0 h 1325"/>
                <a:gd name="T10" fmla="*/ 0 w 784"/>
                <a:gd name="T11" fmla="*/ 0 h 1325"/>
                <a:gd name="T12" fmla="*/ 0 w 784"/>
                <a:gd name="T13" fmla="*/ 0 h 1325"/>
                <a:gd name="T14" fmla="*/ 0 w 784"/>
                <a:gd name="T15" fmla="*/ 0 h 1325"/>
                <a:gd name="T16" fmla="*/ 0 w 784"/>
                <a:gd name="T17" fmla="*/ 0 h 1325"/>
                <a:gd name="T18" fmla="*/ 0 w 784"/>
                <a:gd name="T19" fmla="*/ 0 h 1325"/>
                <a:gd name="T20" fmla="*/ 0 w 784"/>
                <a:gd name="T21" fmla="*/ 0 h 1325"/>
                <a:gd name="T22" fmla="*/ 0 w 784"/>
                <a:gd name="T23" fmla="*/ 0 h 1325"/>
                <a:gd name="T24" fmla="*/ 0 w 784"/>
                <a:gd name="T25" fmla="*/ 0 h 1325"/>
                <a:gd name="T26" fmla="*/ 0 w 784"/>
                <a:gd name="T27" fmla="*/ 0 h 1325"/>
                <a:gd name="T28" fmla="*/ 0 w 784"/>
                <a:gd name="T29" fmla="*/ 0 h 1325"/>
                <a:gd name="T30" fmla="*/ 0 w 784"/>
                <a:gd name="T31" fmla="*/ 0 h 1325"/>
                <a:gd name="T32" fmla="*/ 0 w 784"/>
                <a:gd name="T33" fmla="*/ 0 h 1325"/>
                <a:gd name="T34" fmla="*/ 0 w 784"/>
                <a:gd name="T35" fmla="*/ 0 h 1325"/>
                <a:gd name="T36" fmla="*/ 0 w 784"/>
                <a:gd name="T37" fmla="*/ 0 h 1325"/>
                <a:gd name="T38" fmla="*/ 0 w 784"/>
                <a:gd name="T39" fmla="*/ 0 h 1325"/>
                <a:gd name="T40" fmla="*/ 0 w 784"/>
                <a:gd name="T41" fmla="*/ 0 h 1325"/>
                <a:gd name="T42" fmla="*/ 0 w 784"/>
                <a:gd name="T43" fmla="*/ 0 h 1325"/>
                <a:gd name="T44" fmla="*/ 0 w 784"/>
                <a:gd name="T45" fmla="*/ 0 h 1325"/>
                <a:gd name="T46" fmla="*/ 0 w 784"/>
                <a:gd name="T47" fmla="*/ 0 h 1325"/>
                <a:gd name="T48" fmla="*/ 0 w 784"/>
                <a:gd name="T49" fmla="*/ 0 h 1325"/>
                <a:gd name="T50" fmla="*/ 0 w 784"/>
                <a:gd name="T51" fmla="*/ 0 h 1325"/>
                <a:gd name="T52" fmla="*/ 0 w 784"/>
                <a:gd name="T53" fmla="*/ 0 h 1325"/>
                <a:gd name="T54" fmla="*/ 0 w 784"/>
                <a:gd name="T55" fmla="*/ 0 h 1325"/>
                <a:gd name="T56" fmla="*/ 0 w 784"/>
                <a:gd name="T57" fmla="*/ 0 h 1325"/>
                <a:gd name="T58" fmla="*/ 0 w 784"/>
                <a:gd name="T59" fmla="*/ 0 h 1325"/>
                <a:gd name="T60" fmla="*/ 0 w 784"/>
                <a:gd name="T61" fmla="*/ 0 h 1325"/>
                <a:gd name="T62" fmla="*/ 0 w 784"/>
                <a:gd name="T63" fmla="*/ 0 h 1325"/>
                <a:gd name="T64" fmla="*/ 0 w 784"/>
                <a:gd name="T65" fmla="*/ 0 h 1325"/>
                <a:gd name="T66" fmla="*/ 0 w 784"/>
                <a:gd name="T67" fmla="*/ 0 h 1325"/>
                <a:gd name="T68" fmla="*/ 0 w 784"/>
                <a:gd name="T69" fmla="*/ 0 h 1325"/>
                <a:gd name="T70" fmla="*/ 0 w 784"/>
                <a:gd name="T71" fmla="*/ 0 h 1325"/>
                <a:gd name="T72" fmla="*/ 0 w 784"/>
                <a:gd name="T73" fmla="*/ 0 h 1325"/>
                <a:gd name="T74" fmla="*/ 0 w 784"/>
                <a:gd name="T75" fmla="*/ 0 h 1325"/>
                <a:gd name="T76" fmla="*/ 0 w 784"/>
                <a:gd name="T77" fmla="*/ 0 h 1325"/>
                <a:gd name="T78" fmla="*/ 0 w 784"/>
                <a:gd name="T79" fmla="*/ 0 h 1325"/>
                <a:gd name="T80" fmla="*/ 0 w 784"/>
                <a:gd name="T81" fmla="*/ 0 h 1325"/>
                <a:gd name="T82" fmla="*/ 0 w 784"/>
                <a:gd name="T83" fmla="*/ 0 h 1325"/>
                <a:gd name="T84" fmla="*/ 0 w 784"/>
                <a:gd name="T85" fmla="*/ 0 h 1325"/>
                <a:gd name="T86" fmla="*/ 0 w 784"/>
                <a:gd name="T87" fmla="*/ 0 h 1325"/>
                <a:gd name="T88" fmla="*/ 0 w 784"/>
                <a:gd name="T89" fmla="*/ 0 h 1325"/>
                <a:gd name="T90" fmla="*/ 0 w 784"/>
                <a:gd name="T91" fmla="*/ 0 h 1325"/>
                <a:gd name="T92" fmla="*/ 0 w 784"/>
                <a:gd name="T93" fmla="*/ 0 h 1325"/>
                <a:gd name="T94" fmla="*/ 0 w 784"/>
                <a:gd name="T95" fmla="*/ 0 h 1325"/>
                <a:gd name="T96" fmla="*/ 0 w 784"/>
                <a:gd name="T97" fmla="*/ 0 h 1325"/>
                <a:gd name="T98" fmla="*/ 0 w 784"/>
                <a:gd name="T99" fmla="*/ 0 h 1325"/>
                <a:gd name="T100" fmla="*/ 0 w 784"/>
                <a:gd name="T101" fmla="*/ 0 h 1325"/>
                <a:gd name="T102" fmla="*/ 0 w 784"/>
                <a:gd name="T103" fmla="*/ 0 h 1325"/>
                <a:gd name="T104" fmla="*/ 0 w 784"/>
                <a:gd name="T105" fmla="*/ 0 h 1325"/>
                <a:gd name="T106" fmla="*/ 0 w 784"/>
                <a:gd name="T107" fmla="*/ 0 h 1325"/>
                <a:gd name="T108" fmla="*/ 0 w 784"/>
                <a:gd name="T109" fmla="*/ 0 h 1325"/>
                <a:gd name="T110" fmla="*/ 0 w 784"/>
                <a:gd name="T111" fmla="*/ 0 h 13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4"/>
                <a:gd name="T169" fmla="*/ 0 h 1325"/>
                <a:gd name="T170" fmla="*/ 784 w 784"/>
                <a:gd name="T171" fmla="*/ 1325 h 13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4" h="1325">
                  <a:moveTo>
                    <a:pt x="255" y="1325"/>
                  </a:moveTo>
                  <a:lnTo>
                    <a:pt x="258" y="1318"/>
                  </a:lnTo>
                  <a:lnTo>
                    <a:pt x="216" y="1311"/>
                  </a:lnTo>
                  <a:lnTo>
                    <a:pt x="175" y="1296"/>
                  </a:lnTo>
                  <a:lnTo>
                    <a:pt x="142" y="1276"/>
                  </a:lnTo>
                  <a:lnTo>
                    <a:pt x="111" y="1249"/>
                  </a:lnTo>
                  <a:lnTo>
                    <a:pt x="84" y="1215"/>
                  </a:lnTo>
                  <a:lnTo>
                    <a:pt x="63" y="1179"/>
                  </a:lnTo>
                  <a:lnTo>
                    <a:pt x="43" y="1136"/>
                  </a:lnTo>
                  <a:lnTo>
                    <a:pt x="29" y="1090"/>
                  </a:lnTo>
                  <a:lnTo>
                    <a:pt x="18" y="1040"/>
                  </a:lnTo>
                  <a:lnTo>
                    <a:pt x="11" y="987"/>
                  </a:lnTo>
                  <a:lnTo>
                    <a:pt x="8" y="932"/>
                  </a:lnTo>
                  <a:lnTo>
                    <a:pt x="11" y="815"/>
                  </a:lnTo>
                  <a:lnTo>
                    <a:pt x="18" y="754"/>
                  </a:lnTo>
                  <a:lnTo>
                    <a:pt x="28" y="694"/>
                  </a:lnTo>
                  <a:lnTo>
                    <a:pt x="55" y="571"/>
                  </a:lnTo>
                  <a:lnTo>
                    <a:pt x="94" y="450"/>
                  </a:lnTo>
                  <a:lnTo>
                    <a:pt x="142" y="337"/>
                  </a:lnTo>
                  <a:lnTo>
                    <a:pt x="198" y="235"/>
                  </a:lnTo>
                  <a:lnTo>
                    <a:pt x="229" y="189"/>
                  </a:lnTo>
                  <a:lnTo>
                    <a:pt x="261" y="147"/>
                  </a:lnTo>
                  <a:lnTo>
                    <a:pt x="295" y="109"/>
                  </a:lnTo>
                  <a:lnTo>
                    <a:pt x="331" y="76"/>
                  </a:lnTo>
                  <a:lnTo>
                    <a:pt x="369" y="50"/>
                  </a:lnTo>
                  <a:lnTo>
                    <a:pt x="406" y="30"/>
                  </a:lnTo>
                  <a:lnTo>
                    <a:pt x="446" y="14"/>
                  </a:lnTo>
                  <a:lnTo>
                    <a:pt x="485" y="7"/>
                  </a:lnTo>
                  <a:lnTo>
                    <a:pt x="527" y="7"/>
                  </a:lnTo>
                  <a:lnTo>
                    <a:pt x="568" y="14"/>
                  </a:lnTo>
                  <a:lnTo>
                    <a:pt x="609" y="28"/>
                  </a:lnTo>
                  <a:lnTo>
                    <a:pt x="642" y="49"/>
                  </a:lnTo>
                  <a:lnTo>
                    <a:pt x="673" y="76"/>
                  </a:lnTo>
                  <a:lnTo>
                    <a:pt x="700" y="110"/>
                  </a:lnTo>
                  <a:lnTo>
                    <a:pt x="723" y="146"/>
                  </a:lnTo>
                  <a:lnTo>
                    <a:pt x="741" y="188"/>
                  </a:lnTo>
                  <a:lnTo>
                    <a:pt x="755" y="234"/>
                  </a:lnTo>
                  <a:lnTo>
                    <a:pt x="766" y="285"/>
                  </a:lnTo>
                  <a:lnTo>
                    <a:pt x="773" y="336"/>
                  </a:lnTo>
                  <a:lnTo>
                    <a:pt x="776" y="392"/>
                  </a:lnTo>
                  <a:lnTo>
                    <a:pt x="773" y="510"/>
                  </a:lnTo>
                  <a:lnTo>
                    <a:pt x="757" y="631"/>
                  </a:lnTo>
                  <a:lnTo>
                    <a:pt x="730" y="753"/>
                  </a:lnTo>
                  <a:lnTo>
                    <a:pt x="691" y="874"/>
                  </a:lnTo>
                  <a:lnTo>
                    <a:pt x="644" y="986"/>
                  </a:lnTo>
                  <a:lnTo>
                    <a:pt x="586" y="1088"/>
                  </a:lnTo>
                  <a:lnTo>
                    <a:pt x="555" y="1135"/>
                  </a:lnTo>
                  <a:lnTo>
                    <a:pt x="524" y="1177"/>
                  </a:lnTo>
                  <a:lnTo>
                    <a:pt x="489" y="1215"/>
                  </a:lnTo>
                  <a:lnTo>
                    <a:pt x="453" y="1247"/>
                  </a:lnTo>
                  <a:lnTo>
                    <a:pt x="416" y="1274"/>
                  </a:lnTo>
                  <a:lnTo>
                    <a:pt x="378" y="1295"/>
                  </a:lnTo>
                  <a:lnTo>
                    <a:pt x="338" y="1310"/>
                  </a:lnTo>
                  <a:lnTo>
                    <a:pt x="299" y="1318"/>
                  </a:lnTo>
                  <a:lnTo>
                    <a:pt x="257" y="1318"/>
                  </a:lnTo>
                  <a:lnTo>
                    <a:pt x="216" y="1311"/>
                  </a:lnTo>
                  <a:lnTo>
                    <a:pt x="175" y="1296"/>
                  </a:lnTo>
                  <a:lnTo>
                    <a:pt x="173" y="1304"/>
                  </a:lnTo>
                  <a:lnTo>
                    <a:pt x="214" y="1318"/>
                  </a:lnTo>
                  <a:lnTo>
                    <a:pt x="257" y="1325"/>
                  </a:lnTo>
                  <a:lnTo>
                    <a:pt x="299" y="1325"/>
                  </a:lnTo>
                  <a:lnTo>
                    <a:pt x="341" y="1317"/>
                  </a:lnTo>
                  <a:lnTo>
                    <a:pt x="380" y="1302"/>
                  </a:lnTo>
                  <a:lnTo>
                    <a:pt x="421" y="1281"/>
                  </a:lnTo>
                  <a:lnTo>
                    <a:pt x="458" y="1252"/>
                  </a:lnTo>
                  <a:lnTo>
                    <a:pt x="494" y="1220"/>
                  </a:lnTo>
                  <a:lnTo>
                    <a:pt x="529" y="1181"/>
                  </a:lnTo>
                  <a:lnTo>
                    <a:pt x="562" y="1140"/>
                  </a:lnTo>
                  <a:lnTo>
                    <a:pt x="593" y="1093"/>
                  </a:lnTo>
                  <a:lnTo>
                    <a:pt x="651" y="989"/>
                  </a:lnTo>
                  <a:lnTo>
                    <a:pt x="699" y="876"/>
                  </a:lnTo>
                  <a:lnTo>
                    <a:pt x="737" y="755"/>
                  </a:lnTo>
                  <a:lnTo>
                    <a:pt x="765" y="633"/>
                  </a:lnTo>
                  <a:lnTo>
                    <a:pt x="780" y="510"/>
                  </a:lnTo>
                  <a:lnTo>
                    <a:pt x="784" y="392"/>
                  </a:lnTo>
                  <a:lnTo>
                    <a:pt x="780" y="336"/>
                  </a:lnTo>
                  <a:lnTo>
                    <a:pt x="773" y="282"/>
                  </a:lnTo>
                  <a:lnTo>
                    <a:pt x="762" y="232"/>
                  </a:lnTo>
                  <a:lnTo>
                    <a:pt x="748" y="185"/>
                  </a:lnTo>
                  <a:lnTo>
                    <a:pt x="730" y="143"/>
                  </a:lnTo>
                  <a:lnTo>
                    <a:pt x="707" y="105"/>
                  </a:lnTo>
                  <a:lnTo>
                    <a:pt x="678" y="71"/>
                  </a:lnTo>
                  <a:lnTo>
                    <a:pt x="647" y="44"/>
                  </a:lnTo>
                  <a:lnTo>
                    <a:pt x="611" y="21"/>
                  </a:lnTo>
                  <a:lnTo>
                    <a:pt x="570" y="7"/>
                  </a:lnTo>
                  <a:lnTo>
                    <a:pt x="527" y="0"/>
                  </a:lnTo>
                  <a:lnTo>
                    <a:pt x="485" y="0"/>
                  </a:lnTo>
                  <a:lnTo>
                    <a:pt x="444" y="7"/>
                  </a:lnTo>
                  <a:lnTo>
                    <a:pt x="404" y="22"/>
                  </a:lnTo>
                  <a:lnTo>
                    <a:pt x="364" y="43"/>
                  </a:lnTo>
                  <a:lnTo>
                    <a:pt x="326" y="71"/>
                  </a:lnTo>
                  <a:lnTo>
                    <a:pt x="290" y="104"/>
                  </a:lnTo>
                  <a:lnTo>
                    <a:pt x="257" y="142"/>
                  </a:lnTo>
                  <a:lnTo>
                    <a:pt x="222" y="184"/>
                  </a:lnTo>
                  <a:lnTo>
                    <a:pt x="191" y="231"/>
                  </a:lnTo>
                  <a:lnTo>
                    <a:pt x="135" y="335"/>
                  </a:lnTo>
                  <a:lnTo>
                    <a:pt x="87" y="447"/>
                  </a:lnTo>
                  <a:lnTo>
                    <a:pt x="48" y="568"/>
                  </a:lnTo>
                  <a:lnTo>
                    <a:pt x="21" y="692"/>
                  </a:lnTo>
                  <a:lnTo>
                    <a:pt x="11" y="754"/>
                  </a:lnTo>
                  <a:lnTo>
                    <a:pt x="4" y="815"/>
                  </a:lnTo>
                  <a:lnTo>
                    <a:pt x="0" y="932"/>
                  </a:lnTo>
                  <a:lnTo>
                    <a:pt x="4" y="987"/>
                  </a:lnTo>
                  <a:lnTo>
                    <a:pt x="11" y="1043"/>
                  </a:lnTo>
                  <a:lnTo>
                    <a:pt x="22" y="1093"/>
                  </a:lnTo>
                  <a:lnTo>
                    <a:pt x="36" y="1138"/>
                  </a:lnTo>
                  <a:lnTo>
                    <a:pt x="55" y="1181"/>
                  </a:lnTo>
                  <a:lnTo>
                    <a:pt x="77" y="1220"/>
                  </a:lnTo>
                  <a:lnTo>
                    <a:pt x="106" y="1253"/>
                  </a:lnTo>
                  <a:lnTo>
                    <a:pt x="137" y="1281"/>
                  </a:lnTo>
                  <a:lnTo>
                    <a:pt x="173" y="1304"/>
                  </a:lnTo>
                  <a:lnTo>
                    <a:pt x="214" y="1318"/>
                  </a:lnTo>
                  <a:lnTo>
                    <a:pt x="255" y="1325"/>
                  </a:lnTo>
                  <a:close/>
                </a:path>
              </a:pathLst>
            </a:custGeom>
            <a:solidFill>
              <a:srgbClr val="000000"/>
            </a:solidFill>
            <a:ln w="0">
              <a:solidFill>
                <a:srgbClr val="000000"/>
              </a:solidFill>
              <a:prstDash val="solid"/>
              <a:round/>
              <a:headEnd/>
              <a:tailEnd/>
            </a:ln>
          </p:spPr>
          <p:txBody>
            <a:bodyPr/>
            <a:lstStyle/>
            <a:p>
              <a:endParaRPr lang="en-IE"/>
            </a:p>
          </p:txBody>
        </p:sp>
        <p:sp>
          <p:nvSpPr>
            <p:cNvPr id="49" name="Freeform 50"/>
            <p:cNvSpPr>
              <a:spLocks/>
            </p:cNvSpPr>
            <p:nvPr/>
          </p:nvSpPr>
          <p:spPr bwMode="auto">
            <a:xfrm>
              <a:off x="3427" y="1872"/>
              <a:ext cx="162" cy="273"/>
            </a:xfrm>
            <a:custGeom>
              <a:avLst/>
              <a:gdLst>
                <a:gd name="T0" fmla="*/ 0 w 485"/>
                <a:gd name="T1" fmla="*/ 0 h 818"/>
                <a:gd name="T2" fmla="*/ 0 w 485"/>
                <a:gd name="T3" fmla="*/ 0 h 818"/>
                <a:gd name="T4" fmla="*/ 0 w 485"/>
                <a:gd name="T5" fmla="*/ 0 h 818"/>
                <a:gd name="T6" fmla="*/ 0 w 485"/>
                <a:gd name="T7" fmla="*/ 0 h 818"/>
                <a:gd name="T8" fmla="*/ 0 w 485"/>
                <a:gd name="T9" fmla="*/ 0 h 818"/>
                <a:gd name="T10" fmla="*/ 0 w 485"/>
                <a:gd name="T11" fmla="*/ 0 h 818"/>
                <a:gd name="T12" fmla="*/ 0 w 485"/>
                <a:gd name="T13" fmla="*/ 0 h 818"/>
                <a:gd name="T14" fmla="*/ 0 w 485"/>
                <a:gd name="T15" fmla="*/ 0 h 818"/>
                <a:gd name="T16" fmla="*/ 0 w 485"/>
                <a:gd name="T17" fmla="*/ 0 h 818"/>
                <a:gd name="T18" fmla="*/ 0 w 485"/>
                <a:gd name="T19" fmla="*/ 0 h 818"/>
                <a:gd name="T20" fmla="*/ 0 w 485"/>
                <a:gd name="T21" fmla="*/ 0 h 818"/>
                <a:gd name="T22" fmla="*/ 0 w 485"/>
                <a:gd name="T23" fmla="*/ 0 h 818"/>
                <a:gd name="T24" fmla="*/ 0 w 485"/>
                <a:gd name="T25" fmla="*/ 0 h 818"/>
                <a:gd name="T26" fmla="*/ 0 w 485"/>
                <a:gd name="T27" fmla="*/ 0 h 818"/>
                <a:gd name="T28" fmla="*/ 0 w 485"/>
                <a:gd name="T29" fmla="*/ 0 h 818"/>
                <a:gd name="T30" fmla="*/ 0 w 485"/>
                <a:gd name="T31" fmla="*/ 0 h 818"/>
                <a:gd name="T32" fmla="*/ 0 w 485"/>
                <a:gd name="T33" fmla="*/ 0 h 818"/>
                <a:gd name="T34" fmla="*/ 0 w 485"/>
                <a:gd name="T35" fmla="*/ 0 h 818"/>
                <a:gd name="T36" fmla="*/ 0 w 485"/>
                <a:gd name="T37" fmla="*/ 0 h 818"/>
                <a:gd name="T38" fmla="*/ 0 w 485"/>
                <a:gd name="T39" fmla="*/ 0 h 818"/>
                <a:gd name="T40" fmla="*/ 0 w 485"/>
                <a:gd name="T41" fmla="*/ 0 h 818"/>
                <a:gd name="T42" fmla="*/ 0 w 485"/>
                <a:gd name="T43" fmla="*/ 0 h 818"/>
                <a:gd name="T44" fmla="*/ 0 w 485"/>
                <a:gd name="T45" fmla="*/ 0 h 818"/>
                <a:gd name="T46" fmla="*/ 0 w 485"/>
                <a:gd name="T47" fmla="*/ 0 h 818"/>
                <a:gd name="T48" fmla="*/ 0 w 485"/>
                <a:gd name="T49" fmla="*/ 0 h 818"/>
                <a:gd name="T50" fmla="*/ 0 w 485"/>
                <a:gd name="T51" fmla="*/ 0 h 818"/>
                <a:gd name="T52" fmla="*/ 0 w 485"/>
                <a:gd name="T53" fmla="*/ 0 h 818"/>
                <a:gd name="T54" fmla="*/ 0 w 485"/>
                <a:gd name="T55" fmla="*/ 0 h 818"/>
                <a:gd name="T56" fmla="*/ 0 w 485"/>
                <a:gd name="T57" fmla="*/ 0 h 818"/>
                <a:gd name="T58" fmla="*/ 0 w 485"/>
                <a:gd name="T59" fmla="*/ 0 h 818"/>
                <a:gd name="T60" fmla="*/ 0 w 485"/>
                <a:gd name="T61" fmla="*/ 0 h 818"/>
                <a:gd name="T62" fmla="*/ 0 w 485"/>
                <a:gd name="T63" fmla="*/ 0 h 818"/>
                <a:gd name="T64" fmla="*/ 0 w 485"/>
                <a:gd name="T65" fmla="*/ 0 h 818"/>
                <a:gd name="T66" fmla="*/ 0 w 485"/>
                <a:gd name="T67" fmla="*/ 0 h 818"/>
                <a:gd name="T68" fmla="*/ 0 w 485"/>
                <a:gd name="T69" fmla="*/ 0 h 818"/>
                <a:gd name="T70" fmla="*/ 0 w 485"/>
                <a:gd name="T71" fmla="*/ 0 h 818"/>
                <a:gd name="T72" fmla="*/ 0 w 485"/>
                <a:gd name="T73" fmla="*/ 0 h 818"/>
                <a:gd name="T74" fmla="*/ 0 w 485"/>
                <a:gd name="T75" fmla="*/ 0 h 818"/>
                <a:gd name="T76" fmla="*/ 0 w 485"/>
                <a:gd name="T77" fmla="*/ 0 h 818"/>
                <a:gd name="T78" fmla="*/ 0 w 485"/>
                <a:gd name="T79" fmla="*/ 0 h 818"/>
                <a:gd name="T80" fmla="*/ 0 w 485"/>
                <a:gd name="T81" fmla="*/ 0 h 818"/>
                <a:gd name="T82" fmla="*/ 0 w 485"/>
                <a:gd name="T83" fmla="*/ 0 h 818"/>
                <a:gd name="T84" fmla="*/ 0 w 485"/>
                <a:gd name="T85" fmla="*/ 0 h 818"/>
                <a:gd name="T86" fmla="*/ 0 w 485"/>
                <a:gd name="T87" fmla="*/ 0 h 818"/>
                <a:gd name="T88" fmla="*/ 0 w 485"/>
                <a:gd name="T89" fmla="*/ 0 h 818"/>
                <a:gd name="T90" fmla="*/ 0 w 485"/>
                <a:gd name="T91" fmla="*/ 0 h 8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5"/>
                <a:gd name="T139" fmla="*/ 0 h 818"/>
                <a:gd name="T140" fmla="*/ 485 w 485"/>
                <a:gd name="T141" fmla="*/ 818 h 8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5" h="818">
                  <a:moveTo>
                    <a:pt x="160" y="818"/>
                  </a:moveTo>
                  <a:lnTo>
                    <a:pt x="162" y="811"/>
                  </a:lnTo>
                  <a:lnTo>
                    <a:pt x="136" y="806"/>
                  </a:lnTo>
                  <a:lnTo>
                    <a:pt x="111" y="797"/>
                  </a:lnTo>
                  <a:lnTo>
                    <a:pt x="90" y="784"/>
                  </a:lnTo>
                  <a:lnTo>
                    <a:pt x="71" y="768"/>
                  </a:lnTo>
                  <a:lnTo>
                    <a:pt x="55" y="748"/>
                  </a:lnTo>
                  <a:lnTo>
                    <a:pt x="41" y="726"/>
                  </a:lnTo>
                  <a:lnTo>
                    <a:pt x="30" y="700"/>
                  </a:lnTo>
                  <a:lnTo>
                    <a:pt x="15" y="640"/>
                  </a:lnTo>
                  <a:lnTo>
                    <a:pt x="8" y="575"/>
                  </a:lnTo>
                  <a:lnTo>
                    <a:pt x="10" y="502"/>
                  </a:lnTo>
                  <a:lnTo>
                    <a:pt x="19" y="429"/>
                  </a:lnTo>
                  <a:lnTo>
                    <a:pt x="37" y="354"/>
                  </a:lnTo>
                  <a:lnTo>
                    <a:pt x="60" y="279"/>
                  </a:lnTo>
                  <a:lnTo>
                    <a:pt x="90" y="210"/>
                  </a:lnTo>
                  <a:lnTo>
                    <a:pt x="125" y="148"/>
                  </a:lnTo>
                  <a:lnTo>
                    <a:pt x="163" y="94"/>
                  </a:lnTo>
                  <a:lnTo>
                    <a:pt x="206" y="50"/>
                  </a:lnTo>
                  <a:lnTo>
                    <a:pt x="230" y="35"/>
                  </a:lnTo>
                  <a:lnTo>
                    <a:pt x="252" y="22"/>
                  </a:lnTo>
                  <a:lnTo>
                    <a:pt x="277" y="12"/>
                  </a:lnTo>
                  <a:lnTo>
                    <a:pt x="301" y="8"/>
                  </a:lnTo>
                  <a:lnTo>
                    <a:pt x="326" y="8"/>
                  </a:lnTo>
                  <a:lnTo>
                    <a:pt x="351" y="12"/>
                  </a:lnTo>
                  <a:lnTo>
                    <a:pt x="376" y="22"/>
                  </a:lnTo>
                  <a:lnTo>
                    <a:pt x="397" y="35"/>
                  </a:lnTo>
                  <a:lnTo>
                    <a:pt x="416" y="51"/>
                  </a:lnTo>
                  <a:lnTo>
                    <a:pt x="432" y="70"/>
                  </a:lnTo>
                  <a:lnTo>
                    <a:pt x="445" y="93"/>
                  </a:lnTo>
                  <a:lnTo>
                    <a:pt x="457" y="119"/>
                  </a:lnTo>
                  <a:lnTo>
                    <a:pt x="472" y="178"/>
                  </a:lnTo>
                  <a:lnTo>
                    <a:pt x="478" y="244"/>
                  </a:lnTo>
                  <a:lnTo>
                    <a:pt x="476" y="315"/>
                  </a:lnTo>
                  <a:lnTo>
                    <a:pt x="466" y="390"/>
                  </a:lnTo>
                  <a:lnTo>
                    <a:pt x="449" y="465"/>
                  </a:lnTo>
                  <a:lnTo>
                    <a:pt x="426" y="538"/>
                  </a:lnTo>
                  <a:lnTo>
                    <a:pt x="396" y="609"/>
                  </a:lnTo>
                  <a:lnTo>
                    <a:pt x="361" y="670"/>
                  </a:lnTo>
                  <a:lnTo>
                    <a:pt x="324" y="725"/>
                  </a:lnTo>
                  <a:lnTo>
                    <a:pt x="279" y="768"/>
                  </a:lnTo>
                  <a:lnTo>
                    <a:pt x="234" y="797"/>
                  </a:lnTo>
                  <a:lnTo>
                    <a:pt x="210" y="806"/>
                  </a:lnTo>
                  <a:lnTo>
                    <a:pt x="186" y="811"/>
                  </a:lnTo>
                  <a:lnTo>
                    <a:pt x="161" y="811"/>
                  </a:lnTo>
                  <a:lnTo>
                    <a:pt x="136" y="806"/>
                  </a:lnTo>
                  <a:lnTo>
                    <a:pt x="111" y="797"/>
                  </a:lnTo>
                  <a:lnTo>
                    <a:pt x="108" y="804"/>
                  </a:lnTo>
                  <a:lnTo>
                    <a:pt x="133" y="814"/>
                  </a:lnTo>
                  <a:lnTo>
                    <a:pt x="161" y="818"/>
                  </a:lnTo>
                  <a:lnTo>
                    <a:pt x="186" y="818"/>
                  </a:lnTo>
                  <a:lnTo>
                    <a:pt x="212" y="814"/>
                  </a:lnTo>
                  <a:lnTo>
                    <a:pt x="236" y="804"/>
                  </a:lnTo>
                  <a:lnTo>
                    <a:pt x="284" y="773"/>
                  </a:lnTo>
                  <a:lnTo>
                    <a:pt x="329" y="730"/>
                  </a:lnTo>
                  <a:lnTo>
                    <a:pt x="368" y="675"/>
                  </a:lnTo>
                  <a:lnTo>
                    <a:pt x="403" y="611"/>
                  </a:lnTo>
                  <a:lnTo>
                    <a:pt x="433" y="540"/>
                  </a:lnTo>
                  <a:lnTo>
                    <a:pt x="457" y="467"/>
                  </a:lnTo>
                  <a:lnTo>
                    <a:pt x="473" y="392"/>
                  </a:lnTo>
                  <a:lnTo>
                    <a:pt x="483" y="315"/>
                  </a:lnTo>
                  <a:lnTo>
                    <a:pt x="485" y="244"/>
                  </a:lnTo>
                  <a:lnTo>
                    <a:pt x="479" y="175"/>
                  </a:lnTo>
                  <a:lnTo>
                    <a:pt x="464" y="117"/>
                  </a:lnTo>
                  <a:lnTo>
                    <a:pt x="452" y="90"/>
                  </a:lnTo>
                  <a:lnTo>
                    <a:pt x="439" y="65"/>
                  </a:lnTo>
                  <a:lnTo>
                    <a:pt x="421" y="46"/>
                  </a:lnTo>
                  <a:lnTo>
                    <a:pt x="402" y="28"/>
                  </a:lnTo>
                  <a:lnTo>
                    <a:pt x="379" y="15"/>
                  </a:lnTo>
                  <a:lnTo>
                    <a:pt x="354" y="5"/>
                  </a:lnTo>
                  <a:lnTo>
                    <a:pt x="326" y="0"/>
                  </a:lnTo>
                  <a:lnTo>
                    <a:pt x="301" y="0"/>
                  </a:lnTo>
                  <a:lnTo>
                    <a:pt x="275" y="5"/>
                  </a:lnTo>
                  <a:lnTo>
                    <a:pt x="249" y="15"/>
                  </a:lnTo>
                  <a:lnTo>
                    <a:pt x="226" y="28"/>
                  </a:lnTo>
                  <a:lnTo>
                    <a:pt x="202" y="45"/>
                  </a:lnTo>
                  <a:lnTo>
                    <a:pt x="158" y="89"/>
                  </a:lnTo>
                  <a:lnTo>
                    <a:pt x="118" y="143"/>
                  </a:lnTo>
                  <a:lnTo>
                    <a:pt x="83" y="208"/>
                  </a:lnTo>
                  <a:lnTo>
                    <a:pt x="53" y="277"/>
                  </a:lnTo>
                  <a:lnTo>
                    <a:pt x="30" y="351"/>
                  </a:lnTo>
                  <a:lnTo>
                    <a:pt x="12" y="427"/>
                  </a:lnTo>
                  <a:lnTo>
                    <a:pt x="3" y="502"/>
                  </a:lnTo>
                  <a:lnTo>
                    <a:pt x="0" y="575"/>
                  </a:lnTo>
                  <a:lnTo>
                    <a:pt x="8" y="642"/>
                  </a:lnTo>
                  <a:lnTo>
                    <a:pt x="23" y="702"/>
                  </a:lnTo>
                  <a:lnTo>
                    <a:pt x="34" y="728"/>
                  </a:lnTo>
                  <a:lnTo>
                    <a:pt x="48" y="752"/>
                  </a:lnTo>
                  <a:lnTo>
                    <a:pt x="66" y="773"/>
                  </a:lnTo>
                  <a:lnTo>
                    <a:pt x="85" y="791"/>
                  </a:lnTo>
                  <a:lnTo>
                    <a:pt x="108" y="804"/>
                  </a:lnTo>
                  <a:lnTo>
                    <a:pt x="133" y="814"/>
                  </a:lnTo>
                  <a:lnTo>
                    <a:pt x="160" y="818"/>
                  </a:lnTo>
                  <a:close/>
                </a:path>
              </a:pathLst>
            </a:custGeom>
            <a:solidFill>
              <a:srgbClr val="000000"/>
            </a:solidFill>
            <a:ln w="0">
              <a:solidFill>
                <a:srgbClr val="000000"/>
              </a:solidFill>
              <a:prstDash val="solid"/>
              <a:round/>
              <a:headEnd/>
              <a:tailEnd/>
            </a:ln>
          </p:spPr>
          <p:txBody>
            <a:bodyPr/>
            <a:lstStyle/>
            <a:p>
              <a:endParaRPr lang="en-IE"/>
            </a:p>
          </p:txBody>
        </p:sp>
        <p:sp>
          <p:nvSpPr>
            <p:cNvPr id="50" name="Freeform 51"/>
            <p:cNvSpPr>
              <a:spLocks/>
            </p:cNvSpPr>
            <p:nvPr/>
          </p:nvSpPr>
          <p:spPr bwMode="auto">
            <a:xfrm>
              <a:off x="3585" y="1613"/>
              <a:ext cx="149" cy="172"/>
            </a:xfrm>
            <a:custGeom>
              <a:avLst/>
              <a:gdLst>
                <a:gd name="T0" fmla="*/ 0 w 445"/>
                <a:gd name="T1" fmla="*/ 0 h 516"/>
                <a:gd name="T2" fmla="*/ 0 w 445"/>
                <a:gd name="T3" fmla="*/ 0 h 516"/>
                <a:gd name="T4" fmla="*/ 0 w 445"/>
                <a:gd name="T5" fmla="*/ 0 h 516"/>
                <a:gd name="T6" fmla="*/ 0 w 445"/>
                <a:gd name="T7" fmla="*/ 0 h 516"/>
                <a:gd name="T8" fmla="*/ 0 w 445"/>
                <a:gd name="T9" fmla="*/ 0 h 516"/>
                <a:gd name="T10" fmla="*/ 0 w 445"/>
                <a:gd name="T11" fmla="*/ 0 h 516"/>
                <a:gd name="T12" fmla="*/ 0 w 445"/>
                <a:gd name="T13" fmla="*/ 0 h 516"/>
                <a:gd name="T14" fmla="*/ 0 w 445"/>
                <a:gd name="T15" fmla="*/ 0 h 516"/>
                <a:gd name="T16" fmla="*/ 0 w 445"/>
                <a:gd name="T17" fmla="*/ 0 h 516"/>
                <a:gd name="T18" fmla="*/ 0 w 445"/>
                <a:gd name="T19" fmla="*/ 0 h 516"/>
                <a:gd name="T20" fmla="*/ 0 w 445"/>
                <a:gd name="T21" fmla="*/ 0 h 516"/>
                <a:gd name="T22" fmla="*/ 0 w 445"/>
                <a:gd name="T23" fmla="*/ 0 h 516"/>
                <a:gd name="T24" fmla="*/ 0 w 445"/>
                <a:gd name="T25" fmla="*/ 0 h 516"/>
                <a:gd name="T26" fmla="*/ 0 w 445"/>
                <a:gd name="T27" fmla="*/ 0 h 516"/>
                <a:gd name="T28" fmla="*/ 0 w 445"/>
                <a:gd name="T29" fmla="*/ 0 h 516"/>
                <a:gd name="T30" fmla="*/ 0 w 445"/>
                <a:gd name="T31" fmla="*/ 0 h 516"/>
                <a:gd name="T32" fmla="*/ 0 w 445"/>
                <a:gd name="T33" fmla="*/ 0 h 516"/>
                <a:gd name="T34" fmla="*/ 0 w 445"/>
                <a:gd name="T35" fmla="*/ 0 h 516"/>
                <a:gd name="T36" fmla="*/ 0 w 445"/>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5"/>
                <a:gd name="T58" fmla="*/ 0 h 516"/>
                <a:gd name="T59" fmla="*/ 445 w 445"/>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5" h="516">
                  <a:moveTo>
                    <a:pt x="2" y="0"/>
                  </a:moveTo>
                  <a:lnTo>
                    <a:pt x="0" y="7"/>
                  </a:lnTo>
                  <a:lnTo>
                    <a:pt x="81" y="42"/>
                  </a:lnTo>
                  <a:lnTo>
                    <a:pt x="157" y="86"/>
                  </a:lnTo>
                  <a:lnTo>
                    <a:pt x="226" y="140"/>
                  </a:lnTo>
                  <a:lnTo>
                    <a:pt x="288" y="203"/>
                  </a:lnTo>
                  <a:lnTo>
                    <a:pt x="340" y="273"/>
                  </a:lnTo>
                  <a:lnTo>
                    <a:pt x="384" y="349"/>
                  </a:lnTo>
                  <a:lnTo>
                    <a:pt x="416" y="430"/>
                  </a:lnTo>
                  <a:lnTo>
                    <a:pt x="438" y="516"/>
                  </a:lnTo>
                  <a:lnTo>
                    <a:pt x="445" y="514"/>
                  </a:lnTo>
                  <a:lnTo>
                    <a:pt x="424" y="428"/>
                  </a:lnTo>
                  <a:lnTo>
                    <a:pt x="391" y="346"/>
                  </a:lnTo>
                  <a:lnTo>
                    <a:pt x="347" y="268"/>
                  </a:lnTo>
                  <a:lnTo>
                    <a:pt x="293" y="198"/>
                  </a:lnTo>
                  <a:lnTo>
                    <a:pt x="231" y="136"/>
                  </a:lnTo>
                  <a:lnTo>
                    <a:pt x="161" y="79"/>
                  </a:lnTo>
                  <a:lnTo>
                    <a:pt x="83" y="35"/>
                  </a:lnTo>
                  <a:lnTo>
                    <a:pt x="2" y="0"/>
                  </a:lnTo>
                  <a:close/>
                </a:path>
              </a:pathLst>
            </a:custGeom>
            <a:solidFill>
              <a:srgbClr val="000000"/>
            </a:solidFill>
            <a:ln w="0">
              <a:solidFill>
                <a:srgbClr val="000000"/>
              </a:solidFill>
              <a:prstDash val="solid"/>
              <a:round/>
              <a:headEnd/>
              <a:tailEnd/>
            </a:ln>
          </p:spPr>
          <p:txBody>
            <a:bodyPr/>
            <a:lstStyle/>
            <a:p>
              <a:endParaRPr lang="en-IE"/>
            </a:p>
          </p:txBody>
        </p:sp>
        <p:sp>
          <p:nvSpPr>
            <p:cNvPr id="51" name="Freeform 52"/>
            <p:cNvSpPr>
              <a:spLocks/>
            </p:cNvSpPr>
            <p:nvPr/>
          </p:nvSpPr>
          <p:spPr bwMode="auto">
            <a:xfrm>
              <a:off x="3622" y="1492"/>
              <a:ext cx="152" cy="242"/>
            </a:xfrm>
            <a:custGeom>
              <a:avLst/>
              <a:gdLst>
                <a:gd name="T0" fmla="*/ 0 w 456"/>
                <a:gd name="T1" fmla="*/ 0 h 725"/>
                <a:gd name="T2" fmla="*/ 0 w 456"/>
                <a:gd name="T3" fmla="*/ 0 h 725"/>
                <a:gd name="T4" fmla="*/ 0 w 456"/>
                <a:gd name="T5" fmla="*/ 0 h 725"/>
                <a:gd name="T6" fmla="*/ 0 w 456"/>
                <a:gd name="T7" fmla="*/ 0 h 725"/>
                <a:gd name="T8" fmla="*/ 0 w 456"/>
                <a:gd name="T9" fmla="*/ 0 h 725"/>
                <a:gd name="T10" fmla="*/ 0 w 456"/>
                <a:gd name="T11" fmla="*/ 0 h 725"/>
                <a:gd name="T12" fmla="*/ 0 w 456"/>
                <a:gd name="T13" fmla="*/ 0 h 725"/>
                <a:gd name="T14" fmla="*/ 0 w 456"/>
                <a:gd name="T15" fmla="*/ 0 h 725"/>
                <a:gd name="T16" fmla="*/ 0 w 456"/>
                <a:gd name="T17" fmla="*/ 0 h 725"/>
                <a:gd name="T18" fmla="*/ 0 w 456"/>
                <a:gd name="T19" fmla="*/ 0 h 725"/>
                <a:gd name="T20" fmla="*/ 0 w 456"/>
                <a:gd name="T21" fmla="*/ 0 h 725"/>
                <a:gd name="T22" fmla="*/ 0 w 456"/>
                <a:gd name="T23" fmla="*/ 0 h 725"/>
                <a:gd name="T24" fmla="*/ 0 w 456"/>
                <a:gd name="T25" fmla="*/ 0 h 725"/>
                <a:gd name="T26" fmla="*/ 0 w 456"/>
                <a:gd name="T27" fmla="*/ 0 h 725"/>
                <a:gd name="T28" fmla="*/ 0 w 456"/>
                <a:gd name="T29" fmla="*/ 0 h 725"/>
                <a:gd name="T30" fmla="*/ 0 w 456"/>
                <a:gd name="T31" fmla="*/ 0 h 725"/>
                <a:gd name="T32" fmla="*/ 0 w 456"/>
                <a:gd name="T33" fmla="*/ 0 h 725"/>
                <a:gd name="T34" fmla="*/ 0 w 456"/>
                <a:gd name="T35" fmla="*/ 0 h 725"/>
                <a:gd name="T36" fmla="*/ 0 w 456"/>
                <a:gd name="T37" fmla="*/ 0 h 725"/>
                <a:gd name="T38" fmla="*/ 0 w 456"/>
                <a:gd name="T39" fmla="*/ 0 h 725"/>
                <a:gd name="T40" fmla="*/ 0 w 456"/>
                <a:gd name="T41" fmla="*/ 0 h 725"/>
                <a:gd name="T42" fmla="*/ 0 w 456"/>
                <a:gd name="T43" fmla="*/ 0 h 725"/>
                <a:gd name="T44" fmla="*/ 0 w 456"/>
                <a:gd name="T45" fmla="*/ 0 h 725"/>
                <a:gd name="T46" fmla="*/ 0 w 456"/>
                <a:gd name="T47" fmla="*/ 0 h 725"/>
                <a:gd name="T48" fmla="*/ 0 w 456"/>
                <a:gd name="T49" fmla="*/ 0 h 725"/>
                <a:gd name="T50" fmla="*/ 0 w 456"/>
                <a:gd name="T51" fmla="*/ 0 h 725"/>
                <a:gd name="T52" fmla="*/ 0 w 456"/>
                <a:gd name="T53" fmla="*/ 0 h 7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6"/>
                <a:gd name="T82" fmla="*/ 0 h 725"/>
                <a:gd name="T83" fmla="*/ 456 w 456"/>
                <a:gd name="T84" fmla="*/ 725 h 7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6" h="725">
                  <a:moveTo>
                    <a:pt x="5" y="0"/>
                  </a:moveTo>
                  <a:lnTo>
                    <a:pt x="0" y="8"/>
                  </a:lnTo>
                  <a:lnTo>
                    <a:pt x="49" y="36"/>
                  </a:lnTo>
                  <a:lnTo>
                    <a:pt x="97" y="67"/>
                  </a:lnTo>
                  <a:lnTo>
                    <a:pt x="182" y="139"/>
                  </a:lnTo>
                  <a:lnTo>
                    <a:pt x="258" y="221"/>
                  </a:lnTo>
                  <a:lnTo>
                    <a:pt x="320" y="309"/>
                  </a:lnTo>
                  <a:lnTo>
                    <a:pt x="347" y="356"/>
                  </a:lnTo>
                  <a:lnTo>
                    <a:pt x="371" y="404"/>
                  </a:lnTo>
                  <a:lnTo>
                    <a:pt x="411" y="507"/>
                  </a:lnTo>
                  <a:lnTo>
                    <a:pt x="425" y="560"/>
                  </a:lnTo>
                  <a:lnTo>
                    <a:pt x="437" y="615"/>
                  </a:lnTo>
                  <a:lnTo>
                    <a:pt x="444" y="669"/>
                  </a:lnTo>
                  <a:lnTo>
                    <a:pt x="449" y="725"/>
                  </a:lnTo>
                  <a:lnTo>
                    <a:pt x="456" y="725"/>
                  </a:lnTo>
                  <a:lnTo>
                    <a:pt x="452" y="669"/>
                  </a:lnTo>
                  <a:lnTo>
                    <a:pt x="444" y="612"/>
                  </a:lnTo>
                  <a:lnTo>
                    <a:pt x="432" y="557"/>
                  </a:lnTo>
                  <a:lnTo>
                    <a:pt x="418" y="505"/>
                  </a:lnTo>
                  <a:lnTo>
                    <a:pt x="378" y="402"/>
                  </a:lnTo>
                  <a:lnTo>
                    <a:pt x="355" y="354"/>
                  </a:lnTo>
                  <a:lnTo>
                    <a:pt x="327" y="305"/>
                  </a:lnTo>
                  <a:lnTo>
                    <a:pt x="262" y="216"/>
                  </a:lnTo>
                  <a:lnTo>
                    <a:pt x="187" y="135"/>
                  </a:lnTo>
                  <a:lnTo>
                    <a:pt x="102" y="63"/>
                  </a:lnTo>
                  <a:lnTo>
                    <a:pt x="54" y="29"/>
                  </a:lnTo>
                  <a:lnTo>
                    <a:pt x="5" y="0"/>
                  </a:lnTo>
                  <a:close/>
                </a:path>
              </a:pathLst>
            </a:custGeom>
            <a:solidFill>
              <a:srgbClr val="000000"/>
            </a:solidFill>
            <a:ln w="0">
              <a:solidFill>
                <a:srgbClr val="000000"/>
              </a:solidFill>
              <a:prstDash val="solid"/>
              <a:round/>
              <a:headEnd/>
              <a:tailEnd/>
            </a:ln>
          </p:spPr>
          <p:txBody>
            <a:bodyPr/>
            <a:lstStyle/>
            <a:p>
              <a:endParaRPr lang="en-IE"/>
            </a:p>
          </p:txBody>
        </p:sp>
        <p:sp>
          <p:nvSpPr>
            <p:cNvPr id="52" name="Freeform 53"/>
            <p:cNvSpPr>
              <a:spLocks/>
            </p:cNvSpPr>
            <p:nvPr/>
          </p:nvSpPr>
          <p:spPr bwMode="auto">
            <a:xfrm>
              <a:off x="3519" y="2136"/>
              <a:ext cx="129" cy="65"/>
            </a:xfrm>
            <a:custGeom>
              <a:avLst/>
              <a:gdLst>
                <a:gd name="T0" fmla="*/ 0 w 387"/>
                <a:gd name="T1" fmla="*/ 0 h 195"/>
                <a:gd name="T2" fmla="*/ 0 w 387"/>
                <a:gd name="T3" fmla="*/ 0 h 195"/>
                <a:gd name="T4" fmla="*/ 0 w 387"/>
                <a:gd name="T5" fmla="*/ 0 h 195"/>
                <a:gd name="T6" fmla="*/ 0 w 387"/>
                <a:gd name="T7" fmla="*/ 0 h 195"/>
                <a:gd name="T8" fmla="*/ 0 w 387"/>
                <a:gd name="T9" fmla="*/ 0 h 195"/>
                <a:gd name="T10" fmla="*/ 0 w 387"/>
                <a:gd name="T11" fmla="*/ 0 h 195"/>
                <a:gd name="T12" fmla="*/ 0 w 387"/>
                <a:gd name="T13" fmla="*/ 0 h 195"/>
                <a:gd name="T14" fmla="*/ 0 w 387"/>
                <a:gd name="T15" fmla="*/ 0 h 195"/>
                <a:gd name="T16" fmla="*/ 0 w 387"/>
                <a:gd name="T17" fmla="*/ 0 h 195"/>
                <a:gd name="T18" fmla="*/ 0 w 387"/>
                <a:gd name="T19" fmla="*/ 0 h 195"/>
                <a:gd name="T20" fmla="*/ 0 w 387"/>
                <a:gd name="T21" fmla="*/ 0 h 195"/>
                <a:gd name="T22" fmla="*/ 0 w 387"/>
                <a:gd name="T23" fmla="*/ 0 h 195"/>
                <a:gd name="T24" fmla="*/ 0 w 387"/>
                <a:gd name="T25" fmla="*/ 0 h 195"/>
                <a:gd name="T26" fmla="*/ 0 w 387"/>
                <a:gd name="T27" fmla="*/ 0 h 195"/>
                <a:gd name="T28" fmla="*/ 0 w 387"/>
                <a:gd name="T29" fmla="*/ 0 h 195"/>
                <a:gd name="T30" fmla="*/ 0 w 387"/>
                <a:gd name="T31" fmla="*/ 0 h 195"/>
                <a:gd name="T32" fmla="*/ 0 w 387"/>
                <a:gd name="T33" fmla="*/ 0 h 195"/>
                <a:gd name="T34" fmla="*/ 0 w 387"/>
                <a:gd name="T35" fmla="*/ 0 h 195"/>
                <a:gd name="T36" fmla="*/ 0 w 387"/>
                <a:gd name="T37" fmla="*/ 0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7"/>
                <a:gd name="T58" fmla="*/ 0 h 195"/>
                <a:gd name="T59" fmla="*/ 387 w 387"/>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7" h="195">
                  <a:moveTo>
                    <a:pt x="387" y="5"/>
                  </a:moveTo>
                  <a:lnTo>
                    <a:pt x="382" y="0"/>
                  </a:lnTo>
                  <a:lnTo>
                    <a:pt x="348" y="42"/>
                  </a:lnTo>
                  <a:lnTo>
                    <a:pt x="308" y="79"/>
                  </a:lnTo>
                  <a:lnTo>
                    <a:pt x="263" y="110"/>
                  </a:lnTo>
                  <a:lnTo>
                    <a:pt x="217" y="137"/>
                  </a:lnTo>
                  <a:lnTo>
                    <a:pt x="164" y="159"/>
                  </a:lnTo>
                  <a:lnTo>
                    <a:pt x="110" y="176"/>
                  </a:lnTo>
                  <a:lnTo>
                    <a:pt x="56" y="185"/>
                  </a:lnTo>
                  <a:lnTo>
                    <a:pt x="0" y="188"/>
                  </a:lnTo>
                  <a:lnTo>
                    <a:pt x="0" y="195"/>
                  </a:lnTo>
                  <a:lnTo>
                    <a:pt x="56" y="193"/>
                  </a:lnTo>
                  <a:lnTo>
                    <a:pt x="112" y="183"/>
                  </a:lnTo>
                  <a:lnTo>
                    <a:pt x="166" y="166"/>
                  </a:lnTo>
                  <a:lnTo>
                    <a:pt x="219" y="145"/>
                  </a:lnTo>
                  <a:lnTo>
                    <a:pt x="268" y="117"/>
                  </a:lnTo>
                  <a:lnTo>
                    <a:pt x="312" y="84"/>
                  </a:lnTo>
                  <a:lnTo>
                    <a:pt x="353" y="46"/>
                  </a:lnTo>
                  <a:lnTo>
                    <a:pt x="387" y="5"/>
                  </a:lnTo>
                  <a:close/>
                </a:path>
              </a:pathLst>
            </a:custGeom>
            <a:solidFill>
              <a:srgbClr val="000000"/>
            </a:solidFill>
            <a:ln w="0">
              <a:solidFill>
                <a:srgbClr val="000000"/>
              </a:solidFill>
              <a:prstDash val="solid"/>
              <a:round/>
              <a:headEnd/>
              <a:tailEnd/>
            </a:ln>
          </p:spPr>
          <p:txBody>
            <a:bodyPr/>
            <a:lstStyle/>
            <a:p>
              <a:endParaRPr lang="en-IE"/>
            </a:p>
          </p:txBody>
        </p:sp>
        <p:sp>
          <p:nvSpPr>
            <p:cNvPr id="53" name="Freeform 54"/>
            <p:cNvSpPr>
              <a:spLocks/>
            </p:cNvSpPr>
            <p:nvPr/>
          </p:nvSpPr>
          <p:spPr bwMode="auto">
            <a:xfrm>
              <a:off x="2833" y="1230"/>
              <a:ext cx="1056" cy="1873"/>
            </a:xfrm>
            <a:custGeom>
              <a:avLst/>
              <a:gdLst>
                <a:gd name="T0" fmla="*/ 0 w 3167"/>
                <a:gd name="T1" fmla="*/ 0 h 5619"/>
                <a:gd name="T2" fmla="*/ 0 w 3167"/>
                <a:gd name="T3" fmla="*/ 0 h 5619"/>
                <a:gd name="T4" fmla="*/ 0 w 3167"/>
                <a:gd name="T5" fmla="*/ 0 h 5619"/>
                <a:gd name="T6" fmla="*/ 0 w 3167"/>
                <a:gd name="T7" fmla="*/ 0 h 5619"/>
                <a:gd name="T8" fmla="*/ 0 w 3167"/>
                <a:gd name="T9" fmla="*/ 0 h 5619"/>
                <a:gd name="T10" fmla="*/ 0 w 3167"/>
                <a:gd name="T11" fmla="*/ 0 h 5619"/>
                <a:gd name="T12" fmla="*/ 0 w 3167"/>
                <a:gd name="T13" fmla="*/ 0 h 5619"/>
                <a:gd name="T14" fmla="*/ 0 w 3167"/>
                <a:gd name="T15" fmla="*/ 0 h 5619"/>
                <a:gd name="T16" fmla="*/ 0 w 3167"/>
                <a:gd name="T17" fmla="*/ 0 h 5619"/>
                <a:gd name="T18" fmla="*/ 0 w 3167"/>
                <a:gd name="T19" fmla="*/ 0 h 5619"/>
                <a:gd name="T20" fmla="*/ 0 w 3167"/>
                <a:gd name="T21" fmla="*/ 0 h 5619"/>
                <a:gd name="T22" fmla="*/ 0 w 3167"/>
                <a:gd name="T23" fmla="*/ 0 h 5619"/>
                <a:gd name="T24" fmla="*/ 0 w 3167"/>
                <a:gd name="T25" fmla="*/ 0 h 5619"/>
                <a:gd name="T26" fmla="*/ 0 w 3167"/>
                <a:gd name="T27" fmla="*/ 0 h 5619"/>
                <a:gd name="T28" fmla="*/ 0 w 3167"/>
                <a:gd name="T29" fmla="*/ 0 h 5619"/>
                <a:gd name="T30" fmla="*/ 0 w 3167"/>
                <a:gd name="T31" fmla="*/ 0 h 5619"/>
                <a:gd name="T32" fmla="*/ 0 w 3167"/>
                <a:gd name="T33" fmla="*/ 0 h 5619"/>
                <a:gd name="T34" fmla="*/ 0 w 3167"/>
                <a:gd name="T35" fmla="*/ 0 h 5619"/>
                <a:gd name="T36" fmla="*/ 0 w 3167"/>
                <a:gd name="T37" fmla="*/ 0 h 5619"/>
                <a:gd name="T38" fmla="*/ 0 w 3167"/>
                <a:gd name="T39" fmla="*/ 0 h 5619"/>
                <a:gd name="T40" fmla="*/ 0 w 3167"/>
                <a:gd name="T41" fmla="*/ 0 h 5619"/>
                <a:gd name="T42" fmla="*/ 0 w 3167"/>
                <a:gd name="T43" fmla="*/ 0 h 5619"/>
                <a:gd name="T44" fmla="*/ 0 w 3167"/>
                <a:gd name="T45" fmla="*/ 0 h 5619"/>
                <a:gd name="T46" fmla="*/ 0 w 3167"/>
                <a:gd name="T47" fmla="*/ 0 h 5619"/>
                <a:gd name="T48" fmla="*/ 0 w 3167"/>
                <a:gd name="T49" fmla="*/ 0 h 5619"/>
                <a:gd name="T50" fmla="*/ 0 w 3167"/>
                <a:gd name="T51" fmla="*/ 0 h 5619"/>
                <a:gd name="T52" fmla="*/ 0 w 3167"/>
                <a:gd name="T53" fmla="*/ 0 h 5619"/>
                <a:gd name="T54" fmla="*/ 0 w 3167"/>
                <a:gd name="T55" fmla="*/ 0 h 5619"/>
                <a:gd name="T56" fmla="*/ 0 w 3167"/>
                <a:gd name="T57" fmla="*/ 0 h 5619"/>
                <a:gd name="T58" fmla="*/ 0 w 3167"/>
                <a:gd name="T59" fmla="*/ 0 h 5619"/>
                <a:gd name="T60" fmla="*/ 0 w 3167"/>
                <a:gd name="T61" fmla="*/ 0 h 5619"/>
                <a:gd name="T62" fmla="*/ 0 w 3167"/>
                <a:gd name="T63" fmla="*/ 0 h 5619"/>
                <a:gd name="T64" fmla="*/ 0 w 3167"/>
                <a:gd name="T65" fmla="*/ 0 h 5619"/>
                <a:gd name="T66" fmla="*/ 0 w 3167"/>
                <a:gd name="T67" fmla="*/ 0 h 5619"/>
                <a:gd name="T68" fmla="*/ 0 w 3167"/>
                <a:gd name="T69" fmla="*/ 0 h 5619"/>
                <a:gd name="T70" fmla="*/ 0 w 3167"/>
                <a:gd name="T71" fmla="*/ 0 h 5619"/>
                <a:gd name="T72" fmla="*/ 0 w 3167"/>
                <a:gd name="T73" fmla="*/ 0 h 5619"/>
                <a:gd name="T74" fmla="*/ 0 w 3167"/>
                <a:gd name="T75" fmla="*/ 0 h 5619"/>
                <a:gd name="T76" fmla="*/ 0 w 3167"/>
                <a:gd name="T77" fmla="*/ 0 h 5619"/>
                <a:gd name="T78" fmla="*/ 0 w 3167"/>
                <a:gd name="T79" fmla="*/ 0 h 5619"/>
                <a:gd name="T80" fmla="*/ 0 w 3167"/>
                <a:gd name="T81" fmla="*/ 0 h 5619"/>
                <a:gd name="T82" fmla="*/ 0 w 3167"/>
                <a:gd name="T83" fmla="*/ 0 h 5619"/>
                <a:gd name="T84" fmla="*/ 0 w 3167"/>
                <a:gd name="T85" fmla="*/ 0 h 5619"/>
                <a:gd name="T86" fmla="*/ 0 w 3167"/>
                <a:gd name="T87" fmla="*/ 0 h 5619"/>
                <a:gd name="T88" fmla="*/ 0 w 3167"/>
                <a:gd name="T89" fmla="*/ 0 h 5619"/>
                <a:gd name="T90" fmla="*/ 0 w 3167"/>
                <a:gd name="T91" fmla="*/ 0 h 5619"/>
                <a:gd name="T92" fmla="*/ 0 w 3167"/>
                <a:gd name="T93" fmla="*/ 0 h 5619"/>
                <a:gd name="T94" fmla="*/ 0 w 3167"/>
                <a:gd name="T95" fmla="*/ 0 h 5619"/>
                <a:gd name="T96" fmla="*/ 0 w 3167"/>
                <a:gd name="T97" fmla="*/ 0 h 56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67"/>
                <a:gd name="T148" fmla="*/ 0 h 5619"/>
                <a:gd name="T149" fmla="*/ 3167 w 3167"/>
                <a:gd name="T150" fmla="*/ 5619 h 56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67" h="5619">
                  <a:moveTo>
                    <a:pt x="571" y="309"/>
                  </a:moveTo>
                  <a:lnTo>
                    <a:pt x="576" y="316"/>
                  </a:lnTo>
                  <a:lnTo>
                    <a:pt x="648" y="267"/>
                  </a:lnTo>
                  <a:lnTo>
                    <a:pt x="722" y="221"/>
                  </a:lnTo>
                  <a:lnTo>
                    <a:pt x="873" y="143"/>
                  </a:lnTo>
                  <a:lnTo>
                    <a:pt x="951" y="110"/>
                  </a:lnTo>
                  <a:lnTo>
                    <a:pt x="1031" y="81"/>
                  </a:lnTo>
                  <a:lnTo>
                    <a:pt x="1113" y="56"/>
                  </a:lnTo>
                  <a:lnTo>
                    <a:pt x="1197" y="37"/>
                  </a:lnTo>
                  <a:lnTo>
                    <a:pt x="1367" y="12"/>
                  </a:lnTo>
                  <a:lnTo>
                    <a:pt x="1454" y="7"/>
                  </a:lnTo>
                  <a:lnTo>
                    <a:pt x="1544" y="7"/>
                  </a:lnTo>
                  <a:lnTo>
                    <a:pt x="1635" y="13"/>
                  </a:lnTo>
                  <a:lnTo>
                    <a:pt x="1727" y="24"/>
                  </a:lnTo>
                  <a:lnTo>
                    <a:pt x="1819" y="42"/>
                  </a:lnTo>
                  <a:lnTo>
                    <a:pt x="1915" y="64"/>
                  </a:lnTo>
                  <a:lnTo>
                    <a:pt x="2036" y="101"/>
                  </a:lnTo>
                  <a:lnTo>
                    <a:pt x="2150" y="147"/>
                  </a:lnTo>
                  <a:lnTo>
                    <a:pt x="2257" y="198"/>
                  </a:lnTo>
                  <a:lnTo>
                    <a:pt x="2356" y="256"/>
                  </a:lnTo>
                  <a:lnTo>
                    <a:pt x="2449" y="319"/>
                  </a:lnTo>
                  <a:lnTo>
                    <a:pt x="2536" y="390"/>
                  </a:lnTo>
                  <a:lnTo>
                    <a:pt x="2616" y="466"/>
                  </a:lnTo>
                  <a:lnTo>
                    <a:pt x="2690" y="547"/>
                  </a:lnTo>
                  <a:lnTo>
                    <a:pt x="2757" y="634"/>
                  </a:lnTo>
                  <a:lnTo>
                    <a:pt x="2820" y="725"/>
                  </a:lnTo>
                  <a:lnTo>
                    <a:pt x="2877" y="821"/>
                  </a:lnTo>
                  <a:lnTo>
                    <a:pt x="2927" y="919"/>
                  </a:lnTo>
                  <a:lnTo>
                    <a:pt x="2973" y="1022"/>
                  </a:lnTo>
                  <a:lnTo>
                    <a:pt x="3014" y="1130"/>
                  </a:lnTo>
                  <a:lnTo>
                    <a:pt x="3048" y="1240"/>
                  </a:lnTo>
                  <a:lnTo>
                    <a:pt x="3078" y="1354"/>
                  </a:lnTo>
                  <a:lnTo>
                    <a:pt x="3103" y="1469"/>
                  </a:lnTo>
                  <a:lnTo>
                    <a:pt x="3123" y="1586"/>
                  </a:lnTo>
                  <a:lnTo>
                    <a:pt x="3139" y="1706"/>
                  </a:lnTo>
                  <a:lnTo>
                    <a:pt x="3150" y="1828"/>
                  </a:lnTo>
                  <a:lnTo>
                    <a:pt x="3160" y="2075"/>
                  </a:lnTo>
                  <a:lnTo>
                    <a:pt x="3154" y="2325"/>
                  </a:lnTo>
                  <a:lnTo>
                    <a:pt x="3145" y="2450"/>
                  </a:lnTo>
                  <a:lnTo>
                    <a:pt x="3133" y="2575"/>
                  </a:lnTo>
                  <a:lnTo>
                    <a:pt x="3117" y="2700"/>
                  </a:lnTo>
                  <a:lnTo>
                    <a:pt x="3099" y="2822"/>
                  </a:lnTo>
                  <a:lnTo>
                    <a:pt x="3052" y="3066"/>
                  </a:lnTo>
                  <a:lnTo>
                    <a:pt x="2993" y="3304"/>
                  </a:lnTo>
                  <a:lnTo>
                    <a:pt x="2924" y="3538"/>
                  </a:lnTo>
                  <a:lnTo>
                    <a:pt x="2840" y="3773"/>
                  </a:lnTo>
                  <a:lnTo>
                    <a:pt x="2744" y="4004"/>
                  </a:lnTo>
                  <a:lnTo>
                    <a:pt x="2635" y="4232"/>
                  </a:lnTo>
                  <a:lnTo>
                    <a:pt x="2514" y="4449"/>
                  </a:lnTo>
                  <a:lnTo>
                    <a:pt x="2448" y="4555"/>
                  </a:lnTo>
                  <a:lnTo>
                    <a:pt x="2380" y="4657"/>
                  </a:lnTo>
                  <a:lnTo>
                    <a:pt x="2311" y="4756"/>
                  </a:lnTo>
                  <a:lnTo>
                    <a:pt x="2236" y="4852"/>
                  </a:lnTo>
                  <a:lnTo>
                    <a:pt x="2158" y="4944"/>
                  </a:lnTo>
                  <a:lnTo>
                    <a:pt x="2078" y="5031"/>
                  </a:lnTo>
                  <a:lnTo>
                    <a:pt x="1996" y="5113"/>
                  </a:lnTo>
                  <a:lnTo>
                    <a:pt x="1909" y="5191"/>
                  </a:lnTo>
                  <a:lnTo>
                    <a:pt x="1821" y="5263"/>
                  </a:lnTo>
                  <a:lnTo>
                    <a:pt x="1730" y="5328"/>
                  </a:lnTo>
                  <a:lnTo>
                    <a:pt x="1635" y="5388"/>
                  </a:lnTo>
                  <a:lnTo>
                    <a:pt x="1539" y="5442"/>
                  </a:lnTo>
                  <a:lnTo>
                    <a:pt x="1439" y="5490"/>
                  </a:lnTo>
                  <a:lnTo>
                    <a:pt x="1337" y="5530"/>
                  </a:lnTo>
                  <a:lnTo>
                    <a:pt x="1231" y="5562"/>
                  </a:lnTo>
                  <a:lnTo>
                    <a:pt x="1124" y="5587"/>
                  </a:lnTo>
                  <a:lnTo>
                    <a:pt x="1013" y="5604"/>
                  </a:lnTo>
                  <a:lnTo>
                    <a:pt x="901" y="5612"/>
                  </a:lnTo>
                  <a:lnTo>
                    <a:pt x="785" y="5612"/>
                  </a:lnTo>
                  <a:lnTo>
                    <a:pt x="667" y="5603"/>
                  </a:lnTo>
                  <a:lnTo>
                    <a:pt x="547" y="5583"/>
                  </a:lnTo>
                  <a:lnTo>
                    <a:pt x="424" y="5555"/>
                  </a:lnTo>
                  <a:lnTo>
                    <a:pt x="310" y="5519"/>
                  </a:lnTo>
                  <a:lnTo>
                    <a:pt x="201" y="5478"/>
                  </a:lnTo>
                  <a:lnTo>
                    <a:pt x="100" y="5429"/>
                  </a:lnTo>
                  <a:lnTo>
                    <a:pt x="5" y="5375"/>
                  </a:lnTo>
                  <a:lnTo>
                    <a:pt x="0" y="5382"/>
                  </a:lnTo>
                  <a:lnTo>
                    <a:pt x="97" y="5436"/>
                  </a:lnTo>
                  <a:lnTo>
                    <a:pt x="199" y="5485"/>
                  </a:lnTo>
                  <a:lnTo>
                    <a:pt x="308" y="5526"/>
                  </a:lnTo>
                  <a:lnTo>
                    <a:pt x="422" y="5562"/>
                  </a:lnTo>
                  <a:lnTo>
                    <a:pt x="545" y="5591"/>
                  </a:lnTo>
                  <a:lnTo>
                    <a:pt x="667" y="5610"/>
                  </a:lnTo>
                  <a:lnTo>
                    <a:pt x="785" y="5619"/>
                  </a:lnTo>
                  <a:lnTo>
                    <a:pt x="901" y="5619"/>
                  </a:lnTo>
                  <a:lnTo>
                    <a:pt x="1013" y="5611"/>
                  </a:lnTo>
                  <a:lnTo>
                    <a:pt x="1126" y="5594"/>
                  </a:lnTo>
                  <a:lnTo>
                    <a:pt x="1234" y="5569"/>
                  </a:lnTo>
                  <a:lnTo>
                    <a:pt x="1339" y="5537"/>
                  </a:lnTo>
                  <a:lnTo>
                    <a:pt x="1441" y="5497"/>
                  </a:lnTo>
                  <a:lnTo>
                    <a:pt x="1542" y="5449"/>
                  </a:lnTo>
                  <a:lnTo>
                    <a:pt x="1640" y="5395"/>
                  </a:lnTo>
                  <a:lnTo>
                    <a:pt x="1734" y="5336"/>
                  </a:lnTo>
                  <a:lnTo>
                    <a:pt x="1825" y="5267"/>
                  </a:lnTo>
                  <a:lnTo>
                    <a:pt x="1914" y="5196"/>
                  </a:lnTo>
                  <a:lnTo>
                    <a:pt x="2000" y="5118"/>
                  </a:lnTo>
                  <a:lnTo>
                    <a:pt x="2083" y="5036"/>
                  </a:lnTo>
                  <a:lnTo>
                    <a:pt x="2163" y="4949"/>
                  </a:lnTo>
                  <a:lnTo>
                    <a:pt x="2241" y="4857"/>
                  </a:lnTo>
                  <a:lnTo>
                    <a:pt x="2315" y="4761"/>
                  </a:lnTo>
                  <a:lnTo>
                    <a:pt x="2387" y="4661"/>
                  </a:lnTo>
                  <a:lnTo>
                    <a:pt x="2455" y="4560"/>
                  </a:lnTo>
                  <a:lnTo>
                    <a:pt x="2521" y="4454"/>
                  </a:lnTo>
                  <a:lnTo>
                    <a:pt x="2642" y="4234"/>
                  </a:lnTo>
                  <a:lnTo>
                    <a:pt x="2751" y="4006"/>
                  </a:lnTo>
                  <a:lnTo>
                    <a:pt x="2847" y="3775"/>
                  </a:lnTo>
                  <a:lnTo>
                    <a:pt x="2931" y="3541"/>
                  </a:lnTo>
                  <a:lnTo>
                    <a:pt x="3000" y="3306"/>
                  </a:lnTo>
                  <a:lnTo>
                    <a:pt x="3059" y="3069"/>
                  </a:lnTo>
                  <a:lnTo>
                    <a:pt x="3106" y="2825"/>
                  </a:lnTo>
                  <a:lnTo>
                    <a:pt x="3124" y="2700"/>
                  </a:lnTo>
                  <a:lnTo>
                    <a:pt x="3141" y="2575"/>
                  </a:lnTo>
                  <a:lnTo>
                    <a:pt x="3153" y="2450"/>
                  </a:lnTo>
                  <a:lnTo>
                    <a:pt x="3161" y="2325"/>
                  </a:lnTo>
                  <a:lnTo>
                    <a:pt x="3167" y="2075"/>
                  </a:lnTo>
                  <a:lnTo>
                    <a:pt x="3157" y="1828"/>
                  </a:lnTo>
                  <a:lnTo>
                    <a:pt x="3147" y="1706"/>
                  </a:lnTo>
                  <a:lnTo>
                    <a:pt x="3130" y="1586"/>
                  </a:lnTo>
                  <a:lnTo>
                    <a:pt x="3111" y="1467"/>
                  </a:lnTo>
                  <a:lnTo>
                    <a:pt x="3085" y="1352"/>
                  </a:lnTo>
                  <a:lnTo>
                    <a:pt x="3056" y="1238"/>
                  </a:lnTo>
                  <a:lnTo>
                    <a:pt x="3021" y="1128"/>
                  </a:lnTo>
                  <a:lnTo>
                    <a:pt x="2980" y="1020"/>
                  </a:lnTo>
                  <a:lnTo>
                    <a:pt x="2935" y="917"/>
                  </a:lnTo>
                  <a:lnTo>
                    <a:pt x="2884" y="816"/>
                  </a:lnTo>
                  <a:lnTo>
                    <a:pt x="2827" y="721"/>
                  </a:lnTo>
                  <a:lnTo>
                    <a:pt x="2764" y="630"/>
                  </a:lnTo>
                  <a:lnTo>
                    <a:pt x="2695" y="542"/>
                  </a:lnTo>
                  <a:lnTo>
                    <a:pt x="2621" y="461"/>
                  </a:lnTo>
                  <a:lnTo>
                    <a:pt x="2540" y="385"/>
                  </a:lnTo>
                  <a:lnTo>
                    <a:pt x="2454" y="315"/>
                  </a:lnTo>
                  <a:lnTo>
                    <a:pt x="2361" y="249"/>
                  </a:lnTo>
                  <a:lnTo>
                    <a:pt x="2259" y="191"/>
                  </a:lnTo>
                  <a:lnTo>
                    <a:pt x="2152" y="140"/>
                  </a:lnTo>
                  <a:lnTo>
                    <a:pt x="2039" y="94"/>
                  </a:lnTo>
                  <a:lnTo>
                    <a:pt x="1918" y="57"/>
                  </a:lnTo>
                  <a:lnTo>
                    <a:pt x="1822" y="34"/>
                  </a:lnTo>
                  <a:lnTo>
                    <a:pt x="1727" y="16"/>
                  </a:lnTo>
                  <a:lnTo>
                    <a:pt x="1635" y="6"/>
                  </a:lnTo>
                  <a:lnTo>
                    <a:pt x="1544" y="0"/>
                  </a:lnTo>
                  <a:lnTo>
                    <a:pt x="1454" y="0"/>
                  </a:lnTo>
                  <a:lnTo>
                    <a:pt x="1367" y="4"/>
                  </a:lnTo>
                  <a:lnTo>
                    <a:pt x="1194" y="30"/>
                  </a:lnTo>
                  <a:lnTo>
                    <a:pt x="1110" y="49"/>
                  </a:lnTo>
                  <a:lnTo>
                    <a:pt x="1029" y="74"/>
                  </a:lnTo>
                  <a:lnTo>
                    <a:pt x="949" y="103"/>
                  </a:lnTo>
                  <a:lnTo>
                    <a:pt x="871" y="136"/>
                  </a:lnTo>
                  <a:lnTo>
                    <a:pt x="718" y="214"/>
                  </a:lnTo>
                  <a:lnTo>
                    <a:pt x="643" y="260"/>
                  </a:lnTo>
                  <a:lnTo>
                    <a:pt x="571" y="309"/>
                  </a:lnTo>
                  <a:close/>
                </a:path>
              </a:pathLst>
            </a:custGeom>
            <a:solidFill>
              <a:srgbClr val="000000"/>
            </a:solidFill>
            <a:ln w="0">
              <a:solidFill>
                <a:srgbClr val="000000"/>
              </a:solidFill>
              <a:prstDash val="solid"/>
              <a:round/>
              <a:headEnd/>
              <a:tailEnd/>
            </a:ln>
          </p:spPr>
          <p:txBody>
            <a:bodyPr/>
            <a:lstStyle/>
            <a:p>
              <a:endParaRPr lang="en-IE"/>
            </a:p>
          </p:txBody>
        </p:sp>
        <p:sp>
          <p:nvSpPr>
            <p:cNvPr id="54" name="Freeform 55"/>
            <p:cNvSpPr>
              <a:spLocks/>
            </p:cNvSpPr>
            <p:nvPr/>
          </p:nvSpPr>
          <p:spPr bwMode="auto">
            <a:xfrm>
              <a:off x="3493" y="1165"/>
              <a:ext cx="120" cy="65"/>
            </a:xfrm>
            <a:custGeom>
              <a:avLst/>
              <a:gdLst>
                <a:gd name="T0" fmla="*/ 0 w 360"/>
                <a:gd name="T1" fmla="*/ 0 h 195"/>
                <a:gd name="T2" fmla="*/ 0 w 360"/>
                <a:gd name="T3" fmla="*/ 0 h 195"/>
                <a:gd name="T4" fmla="*/ 0 w 360"/>
                <a:gd name="T5" fmla="*/ 0 h 195"/>
                <a:gd name="T6" fmla="*/ 0 w 360"/>
                <a:gd name="T7" fmla="*/ 0 h 195"/>
                <a:gd name="T8" fmla="*/ 0 w 360"/>
                <a:gd name="T9" fmla="*/ 0 h 195"/>
                <a:gd name="T10" fmla="*/ 0 w 360"/>
                <a:gd name="T11" fmla="*/ 0 h 195"/>
                <a:gd name="T12" fmla="*/ 0 w 360"/>
                <a:gd name="T13" fmla="*/ 0 h 195"/>
                <a:gd name="T14" fmla="*/ 0 w 360"/>
                <a:gd name="T15" fmla="*/ 0 h 195"/>
                <a:gd name="T16" fmla="*/ 0 w 360"/>
                <a:gd name="T17" fmla="*/ 0 h 195"/>
                <a:gd name="T18" fmla="*/ 0 w 360"/>
                <a:gd name="T19" fmla="*/ 0 h 195"/>
                <a:gd name="T20" fmla="*/ 0 w 360"/>
                <a:gd name="T21" fmla="*/ 0 h 195"/>
                <a:gd name="T22" fmla="*/ 0 w 360"/>
                <a:gd name="T23" fmla="*/ 0 h 195"/>
                <a:gd name="T24" fmla="*/ 0 w 360"/>
                <a:gd name="T25" fmla="*/ 0 h 195"/>
                <a:gd name="T26" fmla="*/ 0 w 360"/>
                <a:gd name="T27" fmla="*/ 0 h 195"/>
                <a:gd name="T28" fmla="*/ 0 w 360"/>
                <a:gd name="T29" fmla="*/ 0 h 195"/>
                <a:gd name="T30" fmla="*/ 0 w 360"/>
                <a:gd name="T31" fmla="*/ 0 h 195"/>
                <a:gd name="T32" fmla="*/ 0 w 360"/>
                <a:gd name="T33" fmla="*/ 0 h 195"/>
                <a:gd name="T34" fmla="*/ 0 w 360"/>
                <a:gd name="T35" fmla="*/ 0 h 195"/>
                <a:gd name="T36" fmla="*/ 0 w 360"/>
                <a:gd name="T37" fmla="*/ 0 h 195"/>
                <a:gd name="T38" fmla="*/ 0 w 360"/>
                <a:gd name="T39" fmla="*/ 0 h 195"/>
                <a:gd name="T40" fmla="*/ 0 w 360"/>
                <a:gd name="T41" fmla="*/ 0 h 195"/>
                <a:gd name="T42" fmla="*/ 0 w 360"/>
                <a:gd name="T43" fmla="*/ 0 h 195"/>
                <a:gd name="T44" fmla="*/ 0 w 360"/>
                <a:gd name="T45" fmla="*/ 0 h 195"/>
                <a:gd name="T46" fmla="*/ 0 w 360"/>
                <a:gd name="T47" fmla="*/ 0 h 195"/>
                <a:gd name="T48" fmla="*/ 0 w 360"/>
                <a:gd name="T49" fmla="*/ 0 h 195"/>
                <a:gd name="T50" fmla="*/ 0 w 360"/>
                <a:gd name="T51" fmla="*/ 0 h 195"/>
                <a:gd name="T52" fmla="*/ 0 w 360"/>
                <a:gd name="T53" fmla="*/ 0 h 195"/>
                <a:gd name="T54" fmla="*/ 0 w 360"/>
                <a:gd name="T55" fmla="*/ 0 h 195"/>
                <a:gd name="T56" fmla="*/ 0 w 360"/>
                <a:gd name="T57" fmla="*/ 0 h 195"/>
                <a:gd name="T58" fmla="*/ 0 w 360"/>
                <a:gd name="T59" fmla="*/ 0 h 195"/>
                <a:gd name="T60" fmla="*/ 0 w 360"/>
                <a:gd name="T61" fmla="*/ 0 h 19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0"/>
                <a:gd name="T94" fmla="*/ 0 h 195"/>
                <a:gd name="T95" fmla="*/ 360 w 360"/>
                <a:gd name="T96" fmla="*/ 195 h 19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0" h="195">
                  <a:moveTo>
                    <a:pt x="24" y="2"/>
                  </a:moveTo>
                  <a:lnTo>
                    <a:pt x="17" y="0"/>
                  </a:lnTo>
                  <a:lnTo>
                    <a:pt x="2" y="50"/>
                  </a:lnTo>
                  <a:lnTo>
                    <a:pt x="0" y="71"/>
                  </a:lnTo>
                  <a:lnTo>
                    <a:pt x="6" y="93"/>
                  </a:lnTo>
                  <a:lnTo>
                    <a:pt x="19" y="113"/>
                  </a:lnTo>
                  <a:lnTo>
                    <a:pt x="36" y="131"/>
                  </a:lnTo>
                  <a:lnTo>
                    <a:pt x="85" y="162"/>
                  </a:lnTo>
                  <a:lnTo>
                    <a:pt x="142" y="184"/>
                  </a:lnTo>
                  <a:lnTo>
                    <a:pt x="205" y="195"/>
                  </a:lnTo>
                  <a:lnTo>
                    <a:pt x="260" y="193"/>
                  </a:lnTo>
                  <a:lnTo>
                    <a:pt x="285" y="188"/>
                  </a:lnTo>
                  <a:lnTo>
                    <a:pt x="307" y="178"/>
                  </a:lnTo>
                  <a:lnTo>
                    <a:pt x="322" y="162"/>
                  </a:lnTo>
                  <a:lnTo>
                    <a:pt x="332" y="142"/>
                  </a:lnTo>
                  <a:lnTo>
                    <a:pt x="360" y="37"/>
                  </a:lnTo>
                  <a:lnTo>
                    <a:pt x="353" y="34"/>
                  </a:lnTo>
                  <a:lnTo>
                    <a:pt x="325" y="140"/>
                  </a:lnTo>
                  <a:lnTo>
                    <a:pt x="315" y="158"/>
                  </a:lnTo>
                  <a:lnTo>
                    <a:pt x="302" y="171"/>
                  </a:lnTo>
                  <a:lnTo>
                    <a:pt x="283" y="180"/>
                  </a:lnTo>
                  <a:lnTo>
                    <a:pt x="260" y="186"/>
                  </a:lnTo>
                  <a:lnTo>
                    <a:pt x="205" y="188"/>
                  </a:lnTo>
                  <a:lnTo>
                    <a:pt x="145" y="177"/>
                  </a:lnTo>
                  <a:lnTo>
                    <a:pt x="87" y="155"/>
                  </a:lnTo>
                  <a:lnTo>
                    <a:pt x="41" y="126"/>
                  </a:lnTo>
                  <a:lnTo>
                    <a:pt x="24" y="108"/>
                  </a:lnTo>
                  <a:lnTo>
                    <a:pt x="13" y="91"/>
                  </a:lnTo>
                  <a:lnTo>
                    <a:pt x="7" y="71"/>
                  </a:lnTo>
                  <a:lnTo>
                    <a:pt x="10" y="52"/>
                  </a:lnTo>
                  <a:lnTo>
                    <a:pt x="24" y="2"/>
                  </a:lnTo>
                  <a:close/>
                </a:path>
              </a:pathLst>
            </a:custGeom>
            <a:solidFill>
              <a:srgbClr val="000000"/>
            </a:solidFill>
            <a:ln w="0">
              <a:solidFill>
                <a:srgbClr val="000000"/>
              </a:solidFill>
              <a:prstDash val="solid"/>
              <a:round/>
              <a:headEnd/>
              <a:tailEnd/>
            </a:ln>
          </p:spPr>
          <p:txBody>
            <a:bodyPr/>
            <a:lstStyle/>
            <a:p>
              <a:endParaRPr lang="en-IE"/>
            </a:p>
          </p:txBody>
        </p:sp>
        <p:sp>
          <p:nvSpPr>
            <p:cNvPr id="55" name="Freeform 56"/>
            <p:cNvSpPr>
              <a:spLocks/>
            </p:cNvSpPr>
            <p:nvPr/>
          </p:nvSpPr>
          <p:spPr bwMode="auto">
            <a:xfrm>
              <a:off x="3517" y="1100"/>
              <a:ext cx="108" cy="32"/>
            </a:xfrm>
            <a:custGeom>
              <a:avLst/>
              <a:gdLst>
                <a:gd name="T0" fmla="*/ 0 w 323"/>
                <a:gd name="T1" fmla="*/ 0 h 96"/>
                <a:gd name="T2" fmla="*/ 0 w 323"/>
                <a:gd name="T3" fmla="*/ 0 h 96"/>
                <a:gd name="T4" fmla="*/ 0 w 323"/>
                <a:gd name="T5" fmla="*/ 0 h 96"/>
                <a:gd name="T6" fmla="*/ 0 w 323"/>
                <a:gd name="T7" fmla="*/ 0 h 96"/>
                <a:gd name="T8" fmla="*/ 0 w 323"/>
                <a:gd name="T9" fmla="*/ 0 h 96"/>
                <a:gd name="T10" fmla="*/ 0 w 323"/>
                <a:gd name="T11" fmla="*/ 0 h 96"/>
                <a:gd name="T12" fmla="*/ 0 w 323"/>
                <a:gd name="T13" fmla="*/ 0 h 96"/>
                <a:gd name="T14" fmla="*/ 0 w 323"/>
                <a:gd name="T15" fmla="*/ 0 h 96"/>
                <a:gd name="T16" fmla="*/ 0 w 323"/>
                <a:gd name="T17" fmla="*/ 0 h 96"/>
                <a:gd name="T18" fmla="*/ 0 w 323"/>
                <a:gd name="T19" fmla="*/ 0 h 96"/>
                <a:gd name="T20" fmla="*/ 0 w 323"/>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3"/>
                <a:gd name="T34" fmla="*/ 0 h 96"/>
                <a:gd name="T35" fmla="*/ 323 w 323"/>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3" h="96">
                  <a:moveTo>
                    <a:pt x="323" y="96"/>
                  </a:moveTo>
                  <a:lnTo>
                    <a:pt x="323" y="89"/>
                  </a:lnTo>
                  <a:lnTo>
                    <a:pt x="233" y="76"/>
                  </a:lnTo>
                  <a:lnTo>
                    <a:pt x="164" y="59"/>
                  </a:lnTo>
                  <a:lnTo>
                    <a:pt x="92" y="37"/>
                  </a:lnTo>
                  <a:lnTo>
                    <a:pt x="2" y="0"/>
                  </a:lnTo>
                  <a:lnTo>
                    <a:pt x="0" y="7"/>
                  </a:lnTo>
                  <a:lnTo>
                    <a:pt x="90" y="44"/>
                  </a:lnTo>
                  <a:lnTo>
                    <a:pt x="162" y="66"/>
                  </a:lnTo>
                  <a:lnTo>
                    <a:pt x="231" y="83"/>
                  </a:lnTo>
                  <a:lnTo>
                    <a:pt x="323" y="96"/>
                  </a:lnTo>
                  <a:close/>
                </a:path>
              </a:pathLst>
            </a:custGeom>
            <a:solidFill>
              <a:srgbClr val="000000"/>
            </a:solidFill>
            <a:ln w="0">
              <a:solidFill>
                <a:srgbClr val="000000"/>
              </a:solidFill>
              <a:prstDash val="solid"/>
              <a:round/>
              <a:headEnd/>
              <a:tailEnd/>
            </a:ln>
          </p:spPr>
          <p:txBody>
            <a:bodyPr/>
            <a:lstStyle/>
            <a:p>
              <a:endParaRPr lang="en-IE"/>
            </a:p>
          </p:txBody>
        </p:sp>
        <p:sp>
          <p:nvSpPr>
            <p:cNvPr id="56" name="Freeform 57"/>
            <p:cNvSpPr>
              <a:spLocks/>
            </p:cNvSpPr>
            <p:nvPr/>
          </p:nvSpPr>
          <p:spPr bwMode="auto">
            <a:xfrm>
              <a:off x="3684" y="1057"/>
              <a:ext cx="11" cy="46"/>
            </a:xfrm>
            <a:custGeom>
              <a:avLst/>
              <a:gdLst>
                <a:gd name="T0" fmla="*/ 0 w 35"/>
                <a:gd name="T1" fmla="*/ 0 h 138"/>
                <a:gd name="T2" fmla="*/ 0 w 35"/>
                <a:gd name="T3" fmla="*/ 0 h 138"/>
                <a:gd name="T4" fmla="*/ 0 w 35"/>
                <a:gd name="T5" fmla="*/ 0 h 138"/>
                <a:gd name="T6" fmla="*/ 0 w 35"/>
                <a:gd name="T7" fmla="*/ 0 h 138"/>
                <a:gd name="T8" fmla="*/ 0 w 35"/>
                <a:gd name="T9" fmla="*/ 0 h 138"/>
                <a:gd name="T10" fmla="*/ 0 w 35"/>
                <a:gd name="T11" fmla="*/ 0 h 138"/>
                <a:gd name="T12" fmla="*/ 0 w 35"/>
                <a:gd name="T13" fmla="*/ 0 h 138"/>
                <a:gd name="T14" fmla="*/ 0 w 35"/>
                <a:gd name="T15" fmla="*/ 0 h 138"/>
                <a:gd name="T16" fmla="*/ 0 w 35"/>
                <a:gd name="T17" fmla="*/ 0 h 138"/>
                <a:gd name="T18" fmla="*/ 0 w 35"/>
                <a:gd name="T19" fmla="*/ 0 h 138"/>
                <a:gd name="T20" fmla="*/ 0 w 35"/>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38"/>
                <a:gd name="T35" fmla="*/ 35 w 35"/>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38">
                  <a:moveTo>
                    <a:pt x="15" y="135"/>
                  </a:moveTo>
                  <a:lnTo>
                    <a:pt x="22" y="138"/>
                  </a:lnTo>
                  <a:lnTo>
                    <a:pt x="33" y="94"/>
                  </a:lnTo>
                  <a:lnTo>
                    <a:pt x="35" y="55"/>
                  </a:lnTo>
                  <a:lnTo>
                    <a:pt x="27" y="22"/>
                  </a:lnTo>
                  <a:lnTo>
                    <a:pt x="5" y="0"/>
                  </a:lnTo>
                  <a:lnTo>
                    <a:pt x="0" y="5"/>
                  </a:lnTo>
                  <a:lnTo>
                    <a:pt x="20" y="27"/>
                  </a:lnTo>
                  <a:lnTo>
                    <a:pt x="28" y="55"/>
                  </a:lnTo>
                  <a:lnTo>
                    <a:pt x="26" y="94"/>
                  </a:lnTo>
                  <a:lnTo>
                    <a:pt x="15" y="135"/>
                  </a:lnTo>
                  <a:close/>
                </a:path>
              </a:pathLst>
            </a:custGeom>
            <a:solidFill>
              <a:srgbClr val="000000"/>
            </a:solidFill>
            <a:ln w="0">
              <a:solidFill>
                <a:srgbClr val="000000"/>
              </a:solidFill>
              <a:prstDash val="solid"/>
              <a:round/>
              <a:headEnd/>
              <a:tailEnd/>
            </a:ln>
          </p:spPr>
          <p:txBody>
            <a:bodyPr/>
            <a:lstStyle/>
            <a:p>
              <a:endParaRPr lang="en-IE"/>
            </a:p>
          </p:txBody>
        </p:sp>
        <p:sp>
          <p:nvSpPr>
            <p:cNvPr id="57" name="Freeform 58"/>
            <p:cNvSpPr>
              <a:spLocks/>
            </p:cNvSpPr>
            <p:nvPr/>
          </p:nvSpPr>
          <p:spPr bwMode="auto">
            <a:xfrm>
              <a:off x="3660" y="1070"/>
              <a:ext cx="12" cy="45"/>
            </a:xfrm>
            <a:custGeom>
              <a:avLst/>
              <a:gdLst>
                <a:gd name="T0" fmla="*/ 0 w 36"/>
                <a:gd name="T1" fmla="*/ 0 h 137"/>
                <a:gd name="T2" fmla="*/ 0 w 36"/>
                <a:gd name="T3" fmla="*/ 0 h 137"/>
                <a:gd name="T4" fmla="*/ 0 w 36"/>
                <a:gd name="T5" fmla="*/ 0 h 137"/>
                <a:gd name="T6" fmla="*/ 0 w 36"/>
                <a:gd name="T7" fmla="*/ 0 h 137"/>
                <a:gd name="T8" fmla="*/ 0 w 36"/>
                <a:gd name="T9" fmla="*/ 0 h 137"/>
                <a:gd name="T10" fmla="*/ 0 w 36"/>
                <a:gd name="T11" fmla="*/ 0 h 137"/>
                <a:gd name="T12" fmla="*/ 0 w 36"/>
                <a:gd name="T13" fmla="*/ 0 h 137"/>
                <a:gd name="T14" fmla="*/ 0 w 36"/>
                <a:gd name="T15" fmla="*/ 0 h 137"/>
                <a:gd name="T16" fmla="*/ 0 w 36"/>
                <a:gd name="T17" fmla="*/ 0 h 137"/>
                <a:gd name="T18" fmla="*/ 0 w 36"/>
                <a:gd name="T19" fmla="*/ 0 h 137"/>
                <a:gd name="T20" fmla="*/ 0 w 36"/>
                <a:gd name="T21" fmla="*/ 0 h 137"/>
                <a:gd name="T22" fmla="*/ 0 w 36"/>
                <a:gd name="T23" fmla="*/ 0 h 137"/>
                <a:gd name="T24" fmla="*/ 0 w 36"/>
                <a:gd name="T25" fmla="*/ 0 h 137"/>
                <a:gd name="T26" fmla="*/ 0 w 36"/>
                <a:gd name="T27" fmla="*/ 0 h 137"/>
                <a:gd name="T28" fmla="*/ 0 w 36"/>
                <a:gd name="T29" fmla="*/ 0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7"/>
                <a:gd name="T47" fmla="*/ 36 w 36"/>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7">
                  <a:moveTo>
                    <a:pt x="3" y="134"/>
                  </a:moveTo>
                  <a:lnTo>
                    <a:pt x="10" y="137"/>
                  </a:lnTo>
                  <a:lnTo>
                    <a:pt x="28" y="101"/>
                  </a:lnTo>
                  <a:lnTo>
                    <a:pt x="36" y="64"/>
                  </a:lnTo>
                  <a:lnTo>
                    <a:pt x="34" y="45"/>
                  </a:lnTo>
                  <a:lnTo>
                    <a:pt x="28" y="29"/>
                  </a:lnTo>
                  <a:lnTo>
                    <a:pt x="18" y="12"/>
                  </a:lnTo>
                  <a:lnTo>
                    <a:pt x="4" y="0"/>
                  </a:lnTo>
                  <a:lnTo>
                    <a:pt x="0" y="5"/>
                  </a:lnTo>
                  <a:lnTo>
                    <a:pt x="13" y="17"/>
                  </a:lnTo>
                  <a:lnTo>
                    <a:pt x="21" y="31"/>
                  </a:lnTo>
                  <a:lnTo>
                    <a:pt x="27" y="47"/>
                  </a:lnTo>
                  <a:lnTo>
                    <a:pt x="28" y="64"/>
                  </a:lnTo>
                  <a:lnTo>
                    <a:pt x="21" y="98"/>
                  </a:lnTo>
                  <a:lnTo>
                    <a:pt x="3" y="134"/>
                  </a:lnTo>
                  <a:close/>
                </a:path>
              </a:pathLst>
            </a:custGeom>
            <a:solidFill>
              <a:srgbClr val="000000"/>
            </a:solidFill>
            <a:ln w="0">
              <a:solidFill>
                <a:srgbClr val="000000"/>
              </a:solidFill>
              <a:prstDash val="solid"/>
              <a:round/>
              <a:headEnd/>
              <a:tailEnd/>
            </a:ln>
          </p:spPr>
          <p:txBody>
            <a:bodyPr/>
            <a:lstStyle/>
            <a:p>
              <a:endParaRPr lang="en-IE"/>
            </a:p>
          </p:txBody>
        </p:sp>
        <p:sp>
          <p:nvSpPr>
            <p:cNvPr id="58" name="Freeform 59"/>
            <p:cNvSpPr>
              <a:spLocks/>
            </p:cNvSpPr>
            <p:nvPr/>
          </p:nvSpPr>
          <p:spPr bwMode="auto">
            <a:xfrm>
              <a:off x="3620" y="1070"/>
              <a:ext cx="16" cy="47"/>
            </a:xfrm>
            <a:custGeom>
              <a:avLst/>
              <a:gdLst>
                <a:gd name="T0" fmla="*/ 0 w 47"/>
                <a:gd name="T1" fmla="*/ 0 h 141"/>
                <a:gd name="T2" fmla="*/ 0 w 47"/>
                <a:gd name="T3" fmla="*/ 0 h 141"/>
                <a:gd name="T4" fmla="*/ 0 w 47"/>
                <a:gd name="T5" fmla="*/ 0 h 141"/>
                <a:gd name="T6" fmla="*/ 0 w 47"/>
                <a:gd name="T7" fmla="*/ 0 h 141"/>
                <a:gd name="T8" fmla="*/ 0 w 47"/>
                <a:gd name="T9" fmla="*/ 0 h 141"/>
                <a:gd name="T10" fmla="*/ 0 w 47"/>
                <a:gd name="T11" fmla="*/ 0 h 141"/>
                <a:gd name="T12" fmla="*/ 0 w 47"/>
                <a:gd name="T13" fmla="*/ 0 h 141"/>
                <a:gd name="T14" fmla="*/ 0 w 47"/>
                <a:gd name="T15" fmla="*/ 0 h 141"/>
                <a:gd name="T16" fmla="*/ 0 w 47"/>
                <a:gd name="T17" fmla="*/ 0 h 141"/>
                <a:gd name="T18" fmla="*/ 0 w 47"/>
                <a:gd name="T19" fmla="*/ 0 h 141"/>
                <a:gd name="T20" fmla="*/ 0 w 47"/>
                <a:gd name="T21" fmla="*/ 0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141"/>
                <a:gd name="T35" fmla="*/ 47 w 47"/>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141">
                  <a:moveTo>
                    <a:pt x="0" y="136"/>
                  </a:moveTo>
                  <a:lnTo>
                    <a:pt x="7" y="141"/>
                  </a:lnTo>
                  <a:lnTo>
                    <a:pt x="30" y="110"/>
                  </a:lnTo>
                  <a:lnTo>
                    <a:pt x="43" y="75"/>
                  </a:lnTo>
                  <a:lnTo>
                    <a:pt x="47" y="38"/>
                  </a:lnTo>
                  <a:lnTo>
                    <a:pt x="38" y="0"/>
                  </a:lnTo>
                  <a:lnTo>
                    <a:pt x="31" y="2"/>
                  </a:lnTo>
                  <a:lnTo>
                    <a:pt x="40" y="38"/>
                  </a:lnTo>
                  <a:lnTo>
                    <a:pt x="36" y="73"/>
                  </a:lnTo>
                  <a:lnTo>
                    <a:pt x="23" y="105"/>
                  </a:lnTo>
                  <a:lnTo>
                    <a:pt x="0" y="136"/>
                  </a:lnTo>
                  <a:close/>
                </a:path>
              </a:pathLst>
            </a:custGeom>
            <a:solidFill>
              <a:srgbClr val="000000"/>
            </a:solidFill>
            <a:ln w="0">
              <a:solidFill>
                <a:srgbClr val="000000"/>
              </a:solidFill>
              <a:prstDash val="solid"/>
              <a:round/>
              <a:headEnd/>
              <a:tailEnd/>
            </a:ln>
          </p:spPr>
          <p:txBody>
            <a:bodyPr/>
            <a:lstStyle/>
            <a:p>
              <a:endParaRPr lang="en-IE"/>
            </a:p>
          </p:txBody>
        </p:sp>
        <p:sp>
          <p:nvSpPr>
            <p:cNvPr id="59" name="Freeform 60"/>
            <p:cNvSpPr>
              <a:spLocks/>
            </p:cNvSpPr>
            <p:nvPr/>
          </p:nvSpPr>
          <p:spPr bwMode="auto">
            <a:xfrm>
              <a:off x="3580" y="1062"/>
              <a:ext cx="18" cy="48"/>
            </a:xfrm>
            <a:custGeom>
              <a:avLst/>
              <a:gdLst>
                <a:gd name="T0" fmla="*/ 0 w 54"/>
                <a:gd name="T1" fmla="*/ 0 h 146"/>
                <a:gd name="T2" fmla="*/ 0 w 54"/>
                <a:gd name="T3" fmla="*/ 0 h 146"/>
                <a:gd name="T4" fmla="*/ 0 w 54"/>
                <a:gd name="T5" fmla="*/ 0 h 146"/>
                <a:gd name="T6" fmla="*/ 0 w 54"/>
                <a:gd name="T7" fmla="*/ 0 h 146"/>
                <a:gd name="T8" fmla="*/ 0 w 54"/>
                <a:gd name="T9" fmla="*/ 0 h 146"/>
                <a:gd name="T10" fmla="*/ 0 w 54"/>
                <a:gd name="T11" fmla="*/ 0 h 146"/>
                <a:gd name="T12" fmla="*/ 0 w 54"/>
                <a:gd name="T13" fmla="*/ 0 h 146"/>
                <a:gd name="T14" fmla="*/ 0 w 54"/>
                <a:gd name="T15" fmla="*/ 0 h 146"/>
                <a:gd name="T16" fmla="*/ 0 w 54"/>
                <a:gd name="T17" fmla="*/ 0 h 146"/>
                <a:gd name="T18" fmla="*/ 0 w 54"/>
                <a:gd name="T19" fmla="*/ 0 h 146"/>
                <a:gd name="T20" fmla="*/ 0 w 54"/>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46"/>
                <a:gd name="T35" fmla="*/ 54 w 54"/>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46">
                  <a:moveTo>
                    <a:pt x="0" y="142"/>
                  </a:moveTo>
                  <a:lnTo>
                    <a:pt x="5" y="146"/>
                  </a:lnTo>
                  <a:lnTo>
                    <a:pt x="29" y="117"/>
                  </a:lnTo>
                  <a:lnTo>
                    <a:pt x="46" y="81"/>
                  </a:lnTo>
                  <a:lnTo>
                    <a:pt x="54" y="41"/>
                  </a:lnTo>
                  <a:lnTo>
                    <a:pt x="52" y="0"/>
                  </a:lnTo>
                  <a:lnTo>
                    <a:pt x="44" y="0"/>
                  </a:lnTo>
                  <a:lnTo>
                    <a:pt x="47" y="41"/>
                  </a:lnTo>
                  <a:lnTo>
                    <a:pt x="38" y="78"/>
                  </a:lnTo>
                  <a:lnTo>
                    <a:pt x="22" y="112"/>
                  </a:lnTo>
                  <a:lnTo>
                    <a:pt x="0" y="142"/>
                  </a:lnTo>
                  <a:close/>
                </a:path>
              </a:pathLst>
            </a:custGeom>
            <a:solidFill>
              <a:srgbClr val="000000"/>
            </a:solidFill>
            <a:ln w="0">
              <a:solidFill>
                <a:srgbClr val="000000"/>
              </a:solidFill>
              <a:prstDash val="solid"/>
              <a:round/>
              <a:headEnd/>
              <a:tailEnd/>
            </a:ln>
          </p:spPr>
          <p:txBody>
            <a:bodyPr/>
            <a:lstStyle/>
            <a:p>
              <a:endParaRPr lang="en-IE"/>
            </a:p>
          </p:txBody>
        </p:sp>
        <p:sp>
          <p:nvSpPr>
            <p:cNvPr id="60" name="Freeform 61"/>
            <p:cNvSpPr>
              <a:spLocks/>
            </p:cNvSpPr>
            <p:nvPr/>
          </p:nvSpPr>
          <p:spPr bwMode="auto">
            <a:xfrm>
              <a:off x="3538" y="1046"/>
              <a:ext cx="16" cy="52"/>
            </a:xfrm>
            <a:custGeom>
              <a:avLst/>
              <a:gdLst>
                <a:gd name="T0" fmla="*/ 0 w 48"/>
                <a:gd name="T1" fmla="*/ 0 h 157"/>
                <a:gd name="T2" fmla="*/ 0 w 48"/>
                <a:gd name="T3" fmla="*/ 0 h 157"/>
                <a:gd name="T4" fmla="*/ 0 w 48"/>
                <a:gd name="T5" fmla="*/ 0 h 157"/>
                <a:gd name="T6" fmla="*/ 0 w 48"/>
                <a:gd name="T7" fmla="*/ 0 h 157"/>
                <a:gd name="T8" fmla="*/ 0 w 48"/>
                <a:gd name="T9" fmla="*/ 0 h 157"/>
                <a:gd name="T10" fmla="*/ 0 w 48"/>
                <a:gd name="T11" fmla="*/ 0 h 157"/>
                <a:gd name="T12" fmla="*/ 0 w 48"/>
                <a:gd name="T13" fmla="*/ 0 h 157"/>
                <a:gd name="T14" fmla="*/ 0 w 48"/>
                <a:gd name="T15" fmla="*/ 0 h 157"/>
                <a:gd name="T16" fmla="*/ 0 w 48"/>
                <a:gd name="T17" fmla="*/ 0 h 157"/>
                <a:gd name="T18" fmla="*/ 0 w 48"/>
                <a:gd name="T19" fmla="*/ 0 h 157"/>
                <a:gd name="T20" fmla="*/ 0 w 48"/>
                <a:gd name="T21" fmla="*/ 0 h 157"/>
                <a:gd name="T22" fmla="*/ 0 w 48"/>
                <a:gd name="T23" fmla="*/ 0 h 157"/>
                <a:gd name="T24" fmla="*/ 0 w 48"/>
                <a:gd name="T25" fmla="*/ 0 h 157"/>
                <a:gd name="T26" fmla="*/ 0 w 48"/>
                <a:gd name="T27" fmla="*/ 0 h 157"/>
                <a:gd name="T28" fmla="*/ 0 w 4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57"/>
                <a:gd name="T47" fmla="*/ 48 w 4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57">
                  <a:moveTo>
                    <a:pt x="11" y="157"/>
                  </a:moveTo>
                  <a:lnTo>
                    <a:pt x="18" y="155"/>
                  </a:lnTo>
                  <a:lnTo>
                    <a:pt x="11" y="132"/>
                  </a:lnTo>
                  <a:lnTo>
                    <a:pt x="7" y="112"/>
                  </a:lnTo>
                  <a:lnTo>
                    <a:pt x="11" y="71"/>
                  </a:lnTo>
                  <a:lnTo>
                    <a:pt x="25" y="34"/>
                  </a:lnTo>
                  <a:lnTo>
                    <a:pt x="35" y="20"/>
                  </a:lnTo>
                  <a:lnTo>
                    <a:pt x="48" y="5"/>
                  </a:lnTo>
                  <a:lnTo>
                    <a:pt x="43" y="0"/>
                  </a:lnTo>
                  <a:lnTo>
                    <a:pt x="30" y="15"/>
                  </a:lnTo>
                  <a:lnTo>
                    <a:pt x="18" y="32"/>
                  </a:lnTo>
                  <a:lnTo>
                    <a:pt x="4" y="69"/>
                  </a:lnTo>
                  <a:lnTo>
                    <a:pt x="0" y="112"/>
                  </a:lnTo>
                  <a:lnTo>
                    <a:pt x="4" y="135"/>
                  </a:lnTo>
                  <a:lnTo>
                    <a:pt x="11" y="157"/>
                  </a:lnTo>
                  <a:close/>
                </a:path>
              </a:pathLst>
            </a:custGeom>
            <a:solidFill>
              <a:srgbClr val="000000"/>
            </a:solidFill>
            <a:ln w="0">
              <a:solidFill>
                <a:srgbClr val="000000"/>
              </a:solidFill>
              <a:prstDash val="solid"/>
              <a:round/>
              <a:headEnd/>
              <a:tailEnd/>
            </a:ln>
          </p:spPr>
          <p:txBody>
            <a:bodyPr/>
            <a:lstStyle/>
            <a:p>
              <a:endParaRPr lang="en-IE"/>
            </a:p>
          </p:txBody>
        </p:sp>
        <p:sp>
          <p:nvSpPr>
            <p:cNvPr id="61" name="Freeform 62"/>
            <p:cNvSpPr>
              <a:spLocks/>
            </p:cNvSpPr>
            <p:nvPr/>
          </p:nvSpPr>
          <p:spPr bwMode="auto">
            <a:xfrm>
              <a:off x="3508" y="1029"/>
              <a:ext cx="17" cy="49"/>
            </a:xfrm>
            <a:custGeom>
              <a:avLst/>
              <a:gdLst>
                <a:gd name="T0" fmla="*/ 0 w 52"/>
                <a:gd name="T1" fmla="*/ 0 h 147"/>
                <a:gd name="T2" fmla="*/ 0 w 52"/>
                <a:gd name="T3" fmla="*/ 0 h 147"/>
                <a:gd name="T4" fmla="*/ 0 w 52"/>
                <a:gd name="T5" fmla="*/ 0 h 147"/>
                <a:gd name="T6" fmla="*/ 0 w 52"/>
                <a:gd name="T7" fmla="*/ 0 h 147"/>
                <a:gd name="T8" fmla="*/ 0 w 52"/>
                <a:gd name="T9" fmla="*/ 0 h 147"/>
                <a:gd name="T10" fmla="*/ 0 w 52"/>
                <a:gd name="T11" fmla="*/ 0 h 147"/>
                <a:gd name="T12" fmla="*/ 0 w 52"/>
                <a:gd name="T13" fmla="*/ 0 h 147"/>
                <a:gd name="T14" fmla="*/ 0 w 52"/>
                <a:gd name="T15" fmla="*/ 0 h 147"/>
                <a:gd name="T16" fmla="*/ 0 w 52"/>
                <a:gd name="T17" fmla="*/ 0 h 147"/>
                <a:gd name="T18" fmla="*/ 0 w 52"/>
                <a:gd name="T19" fmla="*/ 0 h 147"/>
                <a:gd name="T20" fmla="*/ 0 w 52"/>
                <a:gd name="T21" fmla="*/ 0 h 147"/>
                <a:gd name="T22" fmla="*/ 0 w 52"/>
                <a:gd name="T23" fmla="*/ 0 h 147"/>
                <a:gd name="T24" fmla="*/ 0 w 52"/>
                <a:gd name="T25" fmla="*/ 0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147"/>
                <a:gd name="T41" fmla="*/ 52 w 52"/>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147">
                  <a:moveTo>
                    <a:pt x="5" y="147"/>
                  </a:moveTo>
                  <a:lnTo>
                    <a:pt x="12" y="145"/>
                  </a:lnTo>
                  <a:lnTo>
                    <a:pt x="7" y="122"/>
                  </a:lnTo>
                  <a:lnTo>
                    <a:pt x="7" y="99"/>
                  </a:lnTo>
                  <a:lnTo>
                    <a:pt x="13" y="62"/>
                  </a:lnTo>
                  <a:lnTo>
                    <a:pt x="29" y="31"/>
                  </a:lnTo>
                  <a:lnTo>
                    <a:pt x="52" y="5"/>
                  </a:lnTo>
                  <a:lnTo>
                    <a:pt x="47" y="0"/>
                  </a:lnTo>
                  <a:lnTo>
                    <a:pt x="22" y="26"/>
                  </a:lnTo>
                  <a:lnTo>
                    <a:pt x="6" y="60"/>
                  </a:lnTo>
                  <a:lnTo>
                    <a:pt x="0" y="99"/>
                  </a:lnTo>
                  <a:lnTo>
                    <a:pt x="0" y="122"/>
                  </a:lnTo>
                  <a:lnTo>
                    <a:pt x="5" y="147"/>
                  </a:lnTo>
                  <a:close/>
                </a:path>
              </a:pathLst>
            </a:custGeom>
            <a:solidFill>
              <a:srgbClr val="000000"/>
            </a:solidFill>
            <a:ln w="0">
              <a:solidFill>
                <a:srgbClr val="000000"/>
              </a:solidFill>
              <a:prstDash val="solid"/>
              <a:round/>
              <a:headEnd/>
              <a:tailEnd/>
            </a:ln>
          </p:spPr>
          <p:txBody>
            <a:bodyPr/>
            <a:lstStyle/>
            <a:p>
              <a:endParaRPr lang="en-IE"/>
            </a:p>
          </p:txBody>
        </p:sp>
        <p:sp>
          <p:nvSpPr>
            <p:cNvPr id="62" name="Freeform 63"/>
            <p:cNvSpPr>
              <a:spLocks/>
            </p:cNvSpPr>
            <p:nvPr/>
          </p:nvSpPr>
          <p:spPr bwMode="auto">
            <a:xfrm>
              <a:off x="3485" y="1011"/>
              <a:ext cx="23" cy="51"/>
            </a:xfrm>
            <a:custGeom>
              <a:avLst/>
              <a:gdLst>
                <a:gd name="T0" fmla="*/ 0 w 69"/>
                <a:gd name="T1" fmla="*/ 0 h 153"/>
                <a:gd name="T2" fmla="*/ 0 w 69"/>
                <a:gd name="T3" fmla="*/ 0 h 153"/>
                <a:gd name="T4" fmla="*/ 0 w 69"/>
                <a:gd name="T5" fmla="*/ 0 h 153"/>
                <a:gd name="T6" fmla="*/ 0 w 69"/>
                <a:gd name="T7" fmla="*/ 0 h 153"/>
                <a:gd name="T8" fmla="*/ 0 w 69"/>
                <a:gd name="T9" fmla="*/ 0 h 153"/>
                <a:gd name="T10" fmla="*/ 0 w 69"/>
                <a:gd name="T11" fmla="*/ 0 h 153"/>
                <a:gd name="T12" fmla="*/ 0 w 69"/>
                <a:gd name="T13" fmla="*/ 0 h 153"/>
                <a:gd name="T14" fmla="*/ 0 w 69"/>
                <a:gd name="T15" fmla="*/ 0 h 153"/>
                <a:gd name="T16" fmla="*/ 0 w 69"/>
                <a:gd name="T17" fmla="*/ 0 h 153"/>
                <a:gd name="T18" fmla="*/ 0 w 69"/>
                <a:gd name="T19" fmla="*/ 0 h 153"/>
                <a:gd name="T20" fmla="*/ 0 w 69"/>
                <a:gd name="T21" fmla="*/ 0 h 153"/>
                <a:gd name="T22" fmla="*/ 0 w 69"/>
                <a:gd name="T23" fmla="*/ 0 h 153"/>
                <a:gd name="T24" fmla="*/ 0 w 69"/>
                <a:gd name="T25" fmla="*/ 0 h 153"/>
                <a:gd name="T26" fmla="*/ 0 w 69"/>
                <a:gd name="T27" fmla="*/ 0 h 153"/>
                <a:gd name="T28" fmla="*/ 0 w 69"/>
                <a:gd name="T29" fmla="*/ 0 h 153"/>
                <a:gd name="T30" fmla="*/ 0 w 69"/>
                <a:gd name="T31" fmla="*/ 0 h 153"/>
                <a:gd name="T32" fmla="*/ 0 w 69"/>
                <a:gd name="T33" fmla="*/ 0 h 153"/>
                <a:gd name="T34" fmla="*/ 0 w 69"/>
                <a:gd name="T35" fmla="*/ 0 h 153"/>
                <a:gd name="T36" fmla="*/ 0 w 69"/>
                <a:gd name="T37" fmla="*/ 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53"/>
                <a:gd name="T59" fmla="*/ 69 w 69"/>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53">
                  <a:moveTo>
                    <a:pt x="12" y="153"/>
                  </a:moveTo>
                  <a:lnTo>
                    <a:pt x="19" y="150"/>
                  </a:lnTo>
                  <a:lnTo>
                    <a:pt x="11" y="129"/>
                  </a:lnTo>
                  <a:lnTo>
                    <a:pt x="7" y="107"/>
                  </a:lnTo>
                  <a:lnTo>
                    <a:pt x="8" y="84"/>
                  </a:lnTo>
                  <a:lnTo>
                    <a:pt x="14" y="63"/>
                  </a:lnTo>
                  <a:lnTo>
                    <a:pt x="24" y="45"/>
                  </a:lnTo>
                  <a:lnTo>
                    <a:pt x="36" y="28"/>
                  </a:lnTo>
                  <a:lnTo>
                    <a:pt x="51" y="16"/>
                  </a:lnTo>
                  <a:lnTo>
                    <a:pt x="69" y="8"/>
                  </a:lnTo>
                  <a:lnTo>
                    <a:pt x="67" y="0"/>
                  </a:lnTo>
                  <a:lnTo>
                    <a:pt x="47" y="9"/>
                  </a:lnTo>
                  <a:lnTo>
                    <a:pt x="31" y="23"/>
                  </a:lnTo>
                  <a:lnTo>
                    <a:pt x="17" y="40"/>
                  </a:lnTo>
                  <a:lnTo>
                    <a:pt x="7" y="60"/>
                  </a:lnTo>
                  <a:lnTo>
                    <a:pt x="1" y="84"/>
                  </a:lnTo>
                  <a:lnTo>
                    <a:pt x="0" y="107"/>
                  </a:lnTo>
                  <a:lnTo>
                    <a:pt x="3" y="131"/>
                  </a:lnTo>
                  <a:lnTo>
                    <a:pt x="12" y="153"/>
                  </a:lnTo>
                  <a:close/>
                </a:path>
              </a:pathLst>
            </a:custGeom>
            <a:solidFill>
              <a:srgbClr val="000000"/>
            </a:solidFill>
            <a:ln w="0">
              <a:solidFill>
                <a:srgbClr val="000000"/>
              </a:solidFill>
              <a:prstDash val="solid"/>
              <a:round/>
              <a:headEnd/>
              <a:tailEnd/>
            </a:ln>
          </p:spPr>
          <p:txBody>
            <a:bodyPr/>
            <a:lstStyle/>
            <a:p>
              <a:endParaRPr lang="en-IE"/>
            </a:p>
          </p:txBody>
        </p:sp>
        <p:sp>
          <p:nvSpPr>
            <p:cNvPr id="63" name="Freeform 64"/>
            <p:cNvSpPr>
              <a:spLocks/>
            </p:cNvSpPr>
            <p:nvPr/>
          </p:nvSpPr>
          <p:spPr bwMode="auto">
            <a:xfrm>
              <a:off x="3516" y="988"/>
              <a:ext cx="165" cy="67"/>
            </a:xfrm>
            <a:custGeom>
              <a:avLst/>
              <a:gdLst>
                <a:gd name="T0" fmla="*/ 0 w 495"/>
                <a:gd name="T1" fmla="*/ 0 h 199"/>
                <a:gd name="T2" fmla="*/ 0 w 495"/>
                <a:gd name="T3" fmla="*/ 0 h 199"/>
                <a:gd name="T4" fmla="*/ 0 w 495"/>
                <a:gd name="T5" fmla="*/ 0 h 199"/>
                <a:gd name="T6" fmla="*/ 0 w 495"/>
                <a:gd name="T7" fmla="*/ 0 h 199"/>
                <a:gd name="T8" fmla="*/ 0 w 495"/>
                <a:gd name="T9" fmla="*/ 0 h 199"/>
                <a:gd name="T10" fmla="*/ 0 w 495"/>
                <a:gd name="T11" fmla="*/ 0 h 199"/>
                <a:gd name="T12" fmla="*/ 0 w 495"/>
                <a:gd name="T13" fmla="*/ 0 h 199"/>
                <a:gd name="T14" fmla="*/ 0 w 495"/>
                <a:gd name="T15" fmla="*/ 0 h 199"/>
                <a:gd name="T16" fmla="*/ 0 w 495"/>
                <a:gd name="T17" fmla="*/ 0 h 199"/>
                <a:gd name="T18" fmla="*/ 0 w 495"/>
                <a:gd name="T19" fmla="*/ 0 h 199"/>
                <a:gd name="T20" fmla="*/ 0 w 495"/>
                <a:gd name="T21" fmla="*/ 0 h 199"/>
                <a:gd name="T22" fmla="*/ 0 w 495"/>
                <a:gd name="T23" fmla="*/ 0 h 199"/>
                <a:gd name="T24" fmla="*/ 0 w 495"/>
                <a:gd name="T25" fmla="*/ 0 h 199"/>
                <a:gd name="T26" fmla="*/ 0 w 495"/>
                <a:gd name="T27" fmla="*/ 0 h 199"/>
                <a:gd name="T28" fmla="*/ 0 w 495"/>
                <a:gd name="T29" fmla="*/ 0 h 199"/>
                <a:gd name="T30" fmla="*/ 0 w 495"/>
                <a:gd name="T31" fmla="*/ 0 h 199"/>
                <a:gd name="T32" fmla="*/ 0 w 495"/>
                <a:gd name="T33" fmla="*/ 0 h 199"/>
                <a:gd name="T34" fmla="*/ 0 w 495"/>
                <a:gd name="T35" fmla="*/ 0 h 199"/>
                <a:gd name="T36" fmla="*/ 0 w 495"/>
                <a:gd name="T37" fmla="*/ 0 h 199"/>
                <a:gd name="T38" fmla="*/ 0 w 495"/>
                <a:gd name="T39" fmla="*/ 0 h 199"/>
                <a:gd name="T40" fmla="*/ 0 w 495"/>
                <a:gd name="T41" fmla="*/ 0 h 199"/>
                <a:gd name="T42" fmla="*/ 0 w 495"/>
                <a:gd name="T43" fmla="*/ 0 h 199"/>
                <a:gd name="T44" fmla="*/ 0 w 495"/>
                <a:gd name="T45" fmla="*/ 0 h 199"/>
                <a:gd name="T46" fmla="*/ 0 w 495"/>
                <a:gd name="T47" fmla="*/ 0 h 199"/>
                <a:gd name="T48" fmla="*/ 0 w 495"/>
                <a:gd name="T49" fmla="*/ 0 h 199"/>
                <a:gd name="T50" fmla="*/ 0 w 495"/>
                <a:gd name="T51" fmla="*/ 0 h 199"/>
                <a:gd name="T52" fmla="*/ 0 w 495"/>
                <a:gd name="T53" fmla="*/ 0 h 199"/>
                <a:gd name="T54" fmla="*/ 0 w 495"/>
                <a:gd name="T55" fmla="*/ 0 h 199"/>
                <a:gd name="T56" fmla="*/ 0 w 495"/>
                <a:gd name="T57" fmla="*/ 0 h 199"/>
                <a:gd name="T58" fmla="*/ 0 w 495"/>
                <a:gd name="T59" fmla="*/ 0 h 199"/>
                <a:gd name="T60" fmla="*/ 0 w 495"/>
                <a:gd name="T61" fmla="*/ 0 h 199"/>
                <a:gd name="T62" fmla="*/ 0 w 495"/>
                <a:gd name="T63" fmla="*/ 0 h 199"/>
                <a:gd name="T64" fmla="*/ 0 w 495"/>
                <a:gd name="T65" fmla="*/ 0 h 199"/>
                <a:gd name="T66" fmla="*/ 0 w 495"/>
                <a:gd name="T67" fmla="*/ 0 h 199"/>
                <a:gd name="T68" fmla="*/ 0 w 495"/>
                <a:gd name="T69" fmla="*/ 0 h 199"/>
                <a:gd name="T70" fmla="*/ 0 w 495"/>
                <a:gd name="T71" fmla="*/ 0 h 199"/>
                <a:gd name="T72" fmla="*/ 0 w 495"/>
                <a:gd name="T73" fmla="*/ 0 h 199"/>
                <a:gd name="T74" fmla="*/ 0 w 495"/>
                <a:gd name="T75" fmla="*/ 0 h 199"/>
                <a:gd name="T76" fmla="*/ 0 w 495"/>
                <a:gd name="T77" fmla="*/ 0 h 199"/>
                <a:gd name="T78" fmla="*/ 0 w 495"/>
                <a:gd name="T79" fmla="*/ 0 h 199"/>
                <a:gd name="T80" fmla="*/ 0 w 495"/>
                <a:gd name="T81" fmla="*/ 0 h 199"/>
                <a:gd name="T82" fmla="*/ 0 w 495"/>
                <a:gd name="T83" fmla="*/ 0 h 199"/>
                <a:gd name="T84" fmla="*/ 0 w 495"/>
                <a:gd name="T85" fmla="*/ 0 h 199"/>
                <a:gd name="T86" fmla="*/ 0 w 495"/>
                <a:gd name="T87" fmla="*/ 0 h 199"/>
                <a:gd name="T88" fmla="*/ 0 w 495"/>
                <a:gd name="T89" fmla="*/ 0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199"/>
                <a:gd name="T137" fmla="*/ 495 w 495"/>
                <a:gd name="T138" fmla="*/ 199 h 1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199">
                  <a:moveTo>
                    <a:pt x="107" y="7"/>
                  </a:moveTo>
                  <a:lnTo>
                    <a:pt x="107" y="0"/>
                  </a:lnTo>
                  <a:lnTo>
                    <a:pt x="46" y="0"/>
                  </a:lnTo>
                  <a:lnTo>
                    <a:pt x="24" y="5"/>
                  </a:lnTo>
                  <a:lnTo>
                    <a:pt x="10" y="13"/>
                  </a:lnTo>
                  <a:lnTo>
                    <a:pt x="2" y="24"/>
                  </a:lnTo>
                  <a:lnTo>
                    <a:pt x="0" y="36"/>
                  </a:lnTo>
                  <a:lnTo>
                    <a:pt x="4" y="50"/>
                  </a:lnTo>
                  <a:lnTo>
                    <a:pt x="15" y="66"/>
                  </a:lnTo>
                  <a:lnTo>
                    <a:pt x="47" y="96"/>
                  </a:lnTo>
                  <a:lnTo>
                    <a:pt x="96" y="127"/>
                  </a:lnTo>
                  <a:lnTo>
                    <a:pt x="156" y="156"/>
                  </a:lnTo>
                  <a:lnTo>
                    <a:pt x="226" y="178"/>
                  </a:lnTo>
                  <a:lnTo>
                    <a:pt x="297" y="193"/>
                  </a:lnTo>
                  <a:lnTo>
                    <a:pt x="362" y="199"/>
                  </a:lnTo>
                  <a:lnTo>
                    <a:pt x="417" y="198"/>
                  </a:lnTo>
                  <a:lnTo>
                    <a:pt x="460" y="188"/>
                  </a:lnTo>
                  <a:lnTo>
                    <a:pt x="487" y="171"/>
                  </a:lnTo>
                  <a:lnTo>
                    <a:pt x="494" y="160"/>
                  </a:lnTo>
                  <a:lnTo>
                    <a:pt x="495" y="149"/>
                  </a:lnTo>
                  <a:lnTo>
                    <a:pt x="490" y="133"/>
                  </a:lnTo>
                  <a:lnTo>
                    <a:pt x="477" y="121"/>
                  </a:lnTo>
                  <a:lnTo>
                    <a:pt x="435" y="91"/>
                  </a:lnTo>
                  <a:lnTo>
                    <a:pt x="430" y="98"/>
                  </a:lnTo>
                  <a:lnTo>
                    <a:pt x="472" y="126"/>
                  </a:lnTo>
                  <a:lnTo>
                    <a:pt x="483" y="138"/>
                  </a:lnTo>
                  <a:lnTo>
                    <a:pt x="488" y="149"/>
                  </a:lnTo>
                  <a:lnTo>
                    <a:pt x="487" y="158"/>
                  </a:lnTo>
                  <a:lnTo>
                    <a:pt x="482" y="166"/>
                  </a:lnTo>
                  <a:lnTo>
                    <a:pt x="458" y="181"/>
                  </a:lnTo>
                  <a:lnTo>
                    <a:pt x="417" y="190"/>
                  </a:lnTo>
                  <a:lnTo>
                    <a:pt x="362" y="192"/>
                  </a:lnTo>
                  <a:lnTo>
                    <a:pt x="297" y="186"/>
                  </a:lnTo>
                  <a:lnTo>
                    <a:pt x="228" y="171"/>
                  </a:lnTo>
                  <a:lnTo>
                    <a:pt x="159" y="149"/>
                  </a:lnTo>
                  <a:lnTo>
                    <a:pt x="99" y="120"/>
                  </a:lnTo>
                  <a:lnTo>
                    <a:pt x="52" y="91"/>
                  </a:lnTo>
                  <a:lnTo>
                    <a:pt x="20" y="61"/>
                  </a:lnTo>
                  <a:lnTo>
                    <a:pt x="11" y="48"/>
                  </a:lnTo>
                  <a:lnTo>
                    <a:pt x="8" y="36"/>
                  </a:lnTo>
                  <a:lnTo>
                    <a:pt x="9" y="26"/>
                  </a:lnTo>
                  <a:lnTo>
                    <a:pt x="15" y="18"/>
                  </a:lnTo>
                  <a:lnTo>
                    <a:pt x="27" y="12"/>
                  </a:lnTo>
                  <a:lnTo>
                    <a:pt x="46" y="7"/>
                  </a:lnTo>
                  <a:lnTo>
                    <a:pt x="107" y="7"/>
                  </a:lnTo>
                  <a:close/>
                </a:path>
              </a:pathLst>
            </a:custGeom>
            <a:solidFill>
              <a:srgbClr val="000000"/>
            </a:solidFill>
            <a:ln w="0">
              <a:solidFill>
                <a:srgbClr val="000000"/>
              </a:solidFill>
              <a:prstDash val="solid"/>
              <a:round/>
              <a:headEnd/>
              <a:tailEnd/>
            </a:ln>
          </p:spPr>
          <p:txBody>
            <a:bodyPr/>
            <a:lstStyle/>
            <a:p>
              <a:endParaRPr lang="en-IE"/>
            </a:p>
          </p:txBody>
        </p:sp>
        <p:sp>
          <p:nvSpPr>
            <p:cNvPr id="64" name="Freeform 65"/>
            <p:cNvSpPr>
              <a:spLocks/>
            </p:cNvSpPr>
            <p:nvPr/>
          </p:nvSpPr>
          <p:spPr bwMode="auto">
            <a:xfrm>
              <a:off x="3890" y="2455"/>
              <a:ext cx="207" cy="154"/>
            </a:xfrm>
            <a:custGeom>
              <a:avLst/>
              <a:gdLst>
                <a:gd name="T0" fmla="*/ 0 w 623"/>
                <a:gd name="T1" fmla="*/ 0 h 462"/>
                <a:gd name="T2" fmla="*/ 0 w 623"/>
                <a:gd name="T3" fmla="*/ 0 h 462"/>
                <a:gd name="T4" fmla="*/ 0 w 623"/>
                <a:gd name="T5" fmla="*/ 0 h 462"/>
                <a:gd name="T6" fmla="*/ 0 w 623"/>
                <a:gd name="T7" fmla="*/ 0 h 462"/>
                <a:gd name="T8" fmla="*/ 0 w 623"/>
                <a:gd name="T9" fmla="*/ 0 h 462"/>
                <a:gd name="T10" fmla="*/ 0 w 623"/>
                <a:gd name="T11" fmla="*/ 0 h 462"/>
                <a:gd name="T12" fmla="*/ 0 w 623"/>
                <a:gd name="T13" fmla="*/ 0 h 462"/>
                <a:gd name="T14" fmla="*/ 0 w 623"/>
                <a:gd name="T15" fmla="*/ 0 h 462"/>
                <a:gd name="T16" fmla="*/ 0 w 623"/>
                <a:gd name="T17" fmla="*/ 0 h 462"/>
                <a:gd name="T18" fmla="*/ 0 w 623"/>
                <a:gd name="T19" fmla="*/ 0 h 462"/>
                <a:gd name="T20" fmla="*/ 0 w 623"/>
                <a:gd name="T21" fmla="*/ 0 h 462"/>
                <a:gd name="T22" fmla="*/ 0 w 623"/>
                <a:gd name="T23" fmla="*/ 0 h 462"/>
                <a:gd name="T24" fmla="*/ 0 w 623"/>
                <a:gd name="T25" fmla="*/ 0 h 462"/>
                <a:gd name="T26" fmla="*/ 0 w 623"/>
                <a:gd name="T27" fmla="*/ 0 h 462"/>
                <a:gd name="T28" fmla="*/ 0 w 623"/>
                <a:gd name="T29" fmla="*/ 0 h 462"/>
                <a:gd name="T30" fmla="*/ 0 w 623"/>
                <a:gd name="T31" fmla="*/ 0 h 462"/>
                <a:gd name="T32" fmla="*/ 0 w 623"/>
                <a:gd name="T33" fmla="*/ 0 h 462"/>
                <a:gd name="T34" fmla="*/ 0 w 623"/>
                <a:gd name="T35" fmla="*/ 0 h 462"/>
                <a:gd name="T36" fmla="*/ 0 w 623"/>
                <a:gd name="T37" fmla="*/ 0 h 462"/>
                <a:gd name="T38" fmla="*/ 0 w 623"/>
                <a:gd name="T39" fmla="*/ 0 h 462"/>
                <a:gd name="T40" fmla="*/ 0 w 623"/>
                <a:gd name="T41" fmla="*/ 0 h 462"/>
                <a:gd name="T42" fmla="*/ 0 w 623"/>
                <a:gd name="T43" fmla="*/ 0 h 462"/>
                <a:gd name="T44" fmla="*/ 0 w 623"/>
                <a:gd name="T45" fmla="*/ 0 h 462"/>
                <a:gd name="T46" fmla="*/ 0 w 623"/>
                <a:gd name="T47" fmla="*/ 0 h 462"/>
                <a:gd name="T48" fmla="*/ 0 w 623"/>
                <a:gd name="T49" fmla="*/ 0 h 462"/>
                <a:gd name="T50" fmla="*/ 0 w 623"/>
                <a:gd name="T51" fmla="*/ 0 h 462"/>
                <a:gd name="T52" fmla="*/ 0 w 623"/>
                <a:gd name="T53" fmla="*/ 0 h 462"/>
                <a:gd name="T54" fmla="*/ 0 w 623"/>
                <a:gd name="T55" fmla="*/ 0 h 462"/>
                <a:gd name="T56" fmla="*/ 0 w 623"/>
                <a:gd name="T57" fmla="*/ 0 h 462"/>
                <a:gd name="T58" fmla="*/ 0 w 623"/>
                <a:gd name="T59" fmla="*/ 0 h 462"/>
                <a:gd name="T60" fmla="*/ 0 w 623"/>
                <a:gd name="T61" fmla="*/ 0 h 462"/>
                <a:gd name="T62" fmla="*/ 0 w 623"/>
                <a:gd name="T63" fmla="*/ 0 h 462"/>
                <a:gd name="T64" fmla="*/ 0 w 623"/>
                <a:gd name="T65" fmla="*/ 0 h 462"/>
                <a:gd name="T66" fmla="*/ 0 w 623"/>
                <a:gd name="T67" fmla="*/ 0 h 462"/>
                <a:gd name="T68" fmla="*/ 0 w 623"/>
                <a:gd name="T69" fmla="*/ 0 h 4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462"/>
                <a:gd name="T107" fmla="*/ 623 w 623"/>
                <a:gd name="T108" fmla="*/ 462 h 4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462">
                  <a:moveTo>
                    <a:pt x="500" y="462"/>
                  </a:moveTo>
                  <a:lnTo>
                    <a:pt x="502" y="455"/>
                  </a:lnTo>
                  <a:lnTo>
                    <a:pt x="68" y="331"/>
                  </a:lnTo>
                  <a:lnTo>
                    <a:pt x="45" y="320"/>
                  </a:lnTo>
                  <a:lnTo>
                    <a:pt x="27" y="305"/>
                  </a:lnTo>
                  <a:lnTo>
                    <a:pt x="16" y="285"/>
                  </a:lnTo>
                  <a:lnTo>
                    <a:pt x="10" y="261"/>
                  </a:lnTo>
                  <a:lnTo>
                    <a:pt x="8" y="233"/>
                  </a:lnTo>
                  <a:lnTo>
                    <a:pt x="11" y="203"/>
                  </a:lnTo>
                  <a:lnTo>
                    <a:pt x="29" y="142"/>
                  </a:lnTo>
                  <a:lnTo>
                    <a:pt x="60" y="85"/>
                  </a:lnTo>
                  <a:lnTo>
                    <a:pt x="78" y="59"/>
                  </a:lnTo>
                  <a:lnTo>
                    <a:pt x="100" y="38"/>
                  </a:lnTo>
                  <a:lnTo>
                    <a:pt x="124" y="22"/>
                  </a:lnTo>
                  <a:lnTo>
                    <a:pt x="148" y="12"/>
                  </a:lnTo>
                  <a:lnTo>
                    <a:pt x="173" y="7"/>
                  </a:lnTo>
                  <a:lnTo>
                    <a:pt x="198" y="10"/>
                  </a:lnTo>
                  <a:lnTo>
                    <a:pt x="621" y="131"/>
                  </a:lnTo>
                  <a:lnTo>
                    <a:pt x="623" y="124"/>
                  </a:lnTo>
                  <a:lnTo>
                    <a:pt x="201" y="3"/>
                  </a:lnTo>
                  <a:lnTo>
                    <a:pt x="173" y="0"/>
                  </a:lnTo>
                  <a:lnTo>
                    <a:pt x="145" y="4"/>
                  </a:lnTo>
                  <a:lnTo>
                    <a:pt x="119" y="15"/>
                  </a:lnTo>
                  <a:lnTo>
                    <a:pt x="95" y="33"/>
                  </a:lnTo>
                  <a:lnTo>
                    <a:pt x="74" y="55"/>
                  </a:lnTo>
                  <a:lnTo>
                    <a:pt x="53" y="80"/>
                  </a:lnTo>
                  <a:lnTo>
                    <a:pt x="22" y="140"/>
                  </a:lnTo>
                  <a:lnTo>
                    <a:pt x="4" y="201"/>
                  </a:lnTo>
                  <a:lnTo>
                    <a:pt x="0" y="233"/>
                  </a:lnTo>
                  <a:lnTo>
                    <a:pt x="3" y="261"/>
                  </a:lnTo>
                  <a:lnTo>
                    <a:pt x="9" y="287"/>
                  </a:lnTo>
                  <a:lnTo>
                    <a:pt x="22" y="310"/>
                  </a:lnTo>
                  <a:lnTo>
                    <a:pt x="40" y="328"/>
                  </a:lnTo>
                  <a:lnTo>
                    <a:pt x="65" y="338"/>
                  </a:lnTo>
                  <a:lnTo>
                    <a:pt x="500" y="462"/>
                  </a:lnTo>
                  <a:close/>
                </a:path>
              </a:pathLst>
            </a:custGeom>
            <a:solidFill>
              <a:srgbClr val="000000"/>
            </a:solidFill>
            <a:ln w="0">
              <a:solidFill>
                <a:srgbClr val="000000"/>
              </a:solidFill>
              <a:prstDash val="solid"/>
              <a:round/>
              <a:headEnd/>
              <a:tailEnd/>
            </a:ln>
          </p:spPr>
          <p:txBody>
            <a:bodyPr/>
            <a:lstStyle/>
            <a:p>
              <a:endParaRPr lang="en-IE"/>
            </a:p>
          </p:txBody>
        </p:sp>
        <p:sp>
          <p:nvSpPr>
            <p:cNvPr id="65" name="Freeform 66"/>
            <p:cNvSpPr>
              <a:spLocks/>
            </p:cNvSpPr>
            <p:nvPr/>
          </p:nvSpPr>
          <p:spPr bwMode="auto">
            <a:xfrm>
              <a:off x="4216" y="3131"/>
              <a:ext cx="14" cy="68"/>
            </a:xfrm>
            <a:custGeom>
              <a:avLst/>
              <a:gdLst>
                <a:gd name="T0" fmla="*/ 0 w 43"/>
                <a:gd name="T1" fmla="*/ 0 h 206"/>
                <a:gd name="T2" fmla="*/ 0 w 43"/>
                <a:gd name="T3" fmla="*/ 0 h 206"/>
                <a:gd name="T4" fmla="*/ 0 w 43"/>
                <a:gd name="T5" fmla="*/ 0 h 206"/>
                <a:gd name="T6" fmla="*/ 0 w 43"/>
                <a:gd name="T7" fmla="*/ 0 h 206"/>
                <a:gd name="T8" fmla="*/ 0 w 43"/>
                <a:gd name="T9" fmla="*/ 0 h 206"/>
                <a:gd name="T10" fmla="*/ 0 w 43"/>
                <a:gd name="T11" fmla="*/ 0 h 206"/>
                <a:gd name="T12" fmla="*/ 0 w 43"/>
                <a:gd name="T13" fmla="*/ 0 h 206"/>
                <a:gd name="T14" fmla="*/ 0 w 43"/>
                <a:gd name="T15" fmla="*/ 0 h 206"/>
                <a:gd name="T16" fmla="*/ 0 w 43"/>
                <a:gd name="T17" fmla="*/ 0 h 206"/>
                <a:gd name="T18" fmla="*/ 0 w 43"/>
                <a:gd name="T19" fmla="*/ 0 h 206"/>
                <a:gd name="T20" fmla="*/ 0 w 43"/>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206"/>
                <a:gd name="T35" fmla="*/ 43 w 43"/>
                <a:gd name="T36" fmla="*/ 206 h 2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206">
                  <a:moveTo>
                    <a:pt x="2" y="206"/>
                  </a:moveTo>
                  <a:lnTo>
                    <a:pt x="10" y="206"/>
                  </a:lnTo>
                  <a:lnTo>
                    <a:pt x="7" y="151"/>
                  </a:lnTo>
                  <a:lnTo>
                    <a:pt x="12" y="98"/>
                  </a:lnTo>
                  <a:lnTo>
                    <a:pt x="25" y="47"/>
                  </a:lnTo>
                  <a:lnTo>
                    <a:pt x="43" y="2"/>
                  </a:lnTo>
                  <a:lnTo>
                    <a:pt x="36" y="0"/>
                  </a:lnTo>
                  <a:lnTo>
                    <a:pt x="18" y="44"/>
                  </a:lnTo>
                  <a:lnTo>
                    <a:pt x="5" y="96"/>
                  </a:lnTo>
                  <a:lnTo>
                    <a:pt x="0" y="151"/>
                  </a:lnTo>
                  <a:lnTo>
                    <a:pt x="2" y="206"/>
                  </a:lnTo>
                  <a:close/>
                </a:path>
              </a:pathLst>
            </a:custGeom>
            <a:solidFill>
              <a:srgbClr val="000000"/>
            </a:solidFill>
            <a:ln w="0">
              <a:solidFill>
                <a:srgbClr val="000000"/>
              </a:solidFill>
              <a:prstDash val="solid"/>
              <a:round/>
              <a:headEnd/>
              <a:tailEnd/>
            </a:ln>
          </p:spPr>
          <p:txBody>
            <a:bodyPr/>
            <a:lstStyle/>
            <a:p>
              <a:endParaRPr lang="en-IE"/>
            </a:p>
          </p:txBody>
        </p:sp>
        <p:sp>
          <p:nvSpPr>
            <p:cNvPr id="66" name="Freeform 67"/>
            <p:cNvSpPr>
              <a:spLocks/>
            </p:cNvSpPr>
            <p:nvPr/>
          </p:nvSpPr>
          <p:spPr bwMode="auto">
            <a:xfrm>
              <a:off x="4276" y="3136"/>
              <a:ext cx="23" cy="119"/>
            </a:xfrm>
            <a:custGeom>
              <a:avLst/>
              <a:gdLst>
                <a:gd name="T0" fmla="*/ 0 w 67"/>
                <a:gd name="T1" fmla="*/ 0 h 357"/>
                <a:gd name="T2" fmla="*/ 0 w 67"/>
                <a:gd name="T3" fmla="*/ 0 h 357"/>
                <a:gd name="T4" fmla="*/ 0 w 67"/>
                <a:gd name="T5" fmla="*/ 0 h 357"/>
                <a:gd name="T6" fmla="*/ 0 w 67"/>
                <a:gd name="T7" fmla="*/ 0 h 357"/>
                <a:gd name="T8" fmla="*/ 0 w 67"/>
                <a:gd name="T9" fmla="*/ 0 h 357"/>
                <a:gd name="T10" fmla="*/ 0 w 67"/>
                <a:gd name="T11" fmla="*/ 0 h 357"/>
                <a:gd name="T12" fmla="*/ 0 w 67"/>
                <a:gd name="T13" fmla="*/ 0 h 357"/>
                <a:gd name="T14" fmla="*/ 0 w 67"/>
                <a:gd name="T15" fmla="*/ 0 h 357"/>
                <a:gd name="T16" fmla="*/ 0 w 67"/>
                <a:gd name="T17" fmla="*/ 0 h 357"/>
                <a:gd name="T18" fmla="*/ 0 w 67"/>
                <a:gd name="T19" fmla="*/ 0 h 357"/>
                <a:gd name="T20" fmla="*/ 0 w 67"/>
                <a:gd name="T21" fmla="*/ 0 h 357"/>
                <a:gd name="T22" fmla="*/ 0 w 67"/>
                <a:gd name="T23" fmla="*/ 0 h 357"/>
                <a:gd name="T24" fmla="*/ 0 w 67"/>
                <a:gd name="T25" fmla="*/ 0 h 357"/>
                <a:gd name="T26" fmla="*/ 0 w 67"/>
                <a:gd name="T27" fmla="*/ 0 h 357"/>
                <a:gd name="T28" fmla="*/ 0 w 67"/>
                <a:gd name="T29" fmla="*/ 0 h 357"/>
                <a:gd name="T30" fmla="*/ 0 w 67"/>
                <a:gd name="T31" fmla="*/ 0 h 357"/>
                <a:gd name="T32" fmla="*/ 0 w 67"/>
                <a:gd name="T33" fmla="*/ 0 h 357"/>
                <a:gd name="T34" fmla="*/ 0 w 67"/>
                <a:gd name="T35" fmla="*/ 0 h 357"/>
                <a:gd name="T36" fmla="*/ 0 w 67"/>
                <a:gd name="T37" fmla="*/ 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357"/>
                <a:gd name="T59" fmla="*/ 67 w 6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357">
                  <a:moveTo>
                    <a:pt x="24" y="357"/>
                  </a:moveTo>
                  <a:lnTo>
                    <a:pt x="31" y="355"/>
                  </a:lnTo>
                  <a:lnTo>
                    <a:pt x="18" y="314"/>
                  </a:lnTo>
                  <a:lnTo>
                    <a:pt x="11" y="270"/>
                  </a:lnTo>
                  <a:lnTo>
                    <a:pt x="7" y="222"/>
                  </a:lnTo>
                  <a:lnTo>
                    <a:pt x="9" y="173"/>
                  </a:lnTo>
                  <a:lnTo>
                    <a:pt x="15" y="126"/>
                  </a:lnTo>
                  <a:lnTo>
                    <a:pt x="27" y="81"/>
                  </a:lnTo>
                  <a:lnTo>
                    <a:pt x="45" y="39"/>
                  </a:lnTo>
                  <a:lnTo>
                    <a:pt x="67" y="5"/>
                  </a:lnTo>
                  <a:lnTo>
                    <a:pt x="60" y="0"/>
                  </a:lnTo>
                  <a:lnTo>
                    <a:pt x="38" y="36"/>
                  </a:lnTo>
                  <a:lnTo>
                    <a:pt x="20" y="78"/>
                  </a:lnTo>
                  <a:lnTo>
                    <a:pt x="8" y="124"/>
                  </a:lnTo>
                  <a:lnTo>
                    <a:pt x="2" y="173"/>
                  </a:lnTo>
                  <a:lnTo>
                    <a:pt x="0" y="222"/>
                  </a:lnTo>
                  <a:lnTo>
                    <a:pt x="3" y="270"/>
                  </a:lnTo>
                  <a:lnTo>
                    <a:pt x="11" y="317"/>
                  </a:lnTo>
                  <a:lnTo>
                    <a:pt x="24" y="357"/>
                  </a:lnTo>
                  <a:close/>
                </a:path>
              </a:pathLst>
            </a:custGeom>
            <a:solidFill>
              <a:srgbClr val="000000"/>
            </a:solidFill>
            <a:ln w="0">
              <a:solidFill>
                <a:srgbClr val="000000"/>
              </a:solidFill>
              <a:prstDash val="solid"/>
              <a:round/>
              <a:headEnd/>
              <a:tailEnd/>
            </a:ln>
          </p:spPr>
          <p:txBody>
            <a:bodyPr/>
            <a:lstStyle/>
            <a:p>
              <a:endParaRPr lang="en-IE"/>
            </a:p>
          </p:txBody>
        </p:sp>
        <p:sp>
          <p:nvSpPr>
            <p:cNvPr id="67" name="Freeform 68"/>
            <p:cNvSpPr>
              <a:spLocks/>
            </p:cNvSpPr>
            <p:nvPr/>
          </p:nvSpPr>
          <p:spPr bwMode="auto">
            <a:xfrm>
              <a:off x="4328" y="3182"/>
              <a:ext cx="39" cy="78"/>
            </a:xfrm>
            <a:custGeom>
              <a:avLst/>
              <a:gdLst>
                <a:gd name="T0" fmla="*/ 0 w 115"/>
                <a:gd name="T1" fmla="*/ 0 h 234"/>
                <a:gd name="T2" fmla="*/ 0 w 115"/>
                <a:gd name="T3" fmla="*/ 0 h 234"/>
                <a:gd name="T4" fmla="*/ 0 w 115"/>
                <a:gd name="T5" fmla="*/ 0 h 234"/>
                <a:gd name="T6" fmla="*/ 0 w 115"/>
                <a:gd name="T7" fmla="*/ 0 h 234"/>
                <a:gd name="T8" fmla="*/ 0 w 115"/>
                <a:gd name="T9" fmla="*/ 0 h 234"/>
                <a:gd name="T10" fmla="*/ 0 w 115"/>
                <a:gd name="T11" fmla="*/ 0 h 234"/>
                <a:gd name="T12" fmla="*/ 0 w 115"/>
                <a:gd name="T13" fmla="*/ 0 h 234"/>
                <a:gd name="T14" fmla="*/ 0 w 115"/>
                <a:gd name="T15" fmla="*/ 0 h 234"/>
                <a:gd name="T16" fmla="*/ 0 w 115"/>
                <a:gd name="T17" fmla="*/ 0 h 234"/>
                <a:gd name="T18" fmla="*/ 0 w 115"/>
                <a:gd name="T19" fmla="*/ 0 h 234"/>
                <a:gd name="T20" fmla="*/ 0 w 115"/>
                <a:gd name="T21" fmla="*/ 0 h 234"/>
                <a:gd name="T22" fmla="*/ 0 w 115"/>
                <a:gd name="T23" fmla="*/ 0 h 234"/>
                <a:gd name="T24" fmla="*/ 0 w 115"/>
                <a:gd name="T25" fmla="*/ 0 h 234"/>
                <a:gd name="T26" fmla="*/ 0 w 115"/>
                <a:gd name="T27" fmla="*/ 0 h 234"/>
                <a:gd name="T28" fmla="*/ 0 w 115"/>
                <a:gd name="T29" fmla="*/ 0 h 234"/>
                <a:gd name="T30" fmla="*/ 0 w 115"/>
                <a:gd name="T31" fmla="*/ 0 h 234"/>
                <a:gd name="T32" fmla="*/ 0 w 115"/>
                <a:gd name="T33" fmla="*/ 0 h 234"/>
                <a:gd name="T34" fmla="*/ 0 w 115"/>
                <a:gd name="T35" fmla="*/ 0 h 234"/>
                <a:gd name="T36" fmla="*/ 0 w 115"/>
                <a:gd name="T37" fmla="*/ 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234"/>
                <a:gd name="T59" fmla="*/ 115 w 115"/>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234">
                  <a:moveTo>
                    <a:pt x="110" y="234"/>
                  </a:moveTo>
                  <a:lnTo>
                    <a:pt x="115" y="227"/>
                  </a:lnTo>
                  <a:lnTo>
                    <a:pt x="87" y="211"/>
                  </a:lnTo>
                  <a:lnTo>
                    <a:pt x="62" y="191"/>
                  </a:lnTo>
                  <a:lnTo>
                    <a:pt x="40" y="167"/>
                  </a:lnTo>
                  <a:lnTo>
                    <a:pt x="24" y="140"/>
                  </a:lnTo>
                  <a:lnTo>
                    <a:pt x="12" y="109"/>
                  </a:lnTo>
                  <a:lnTo>
                    <a:pt x="7" y="77"/>
                  </a:lnTo>
                  <a:lnTo>
                    <a:pt x="8" y="40"/>
                  </a:lnTo>
                  <a:lnTo>
                    <a:pt x="18" y="3"/>
                  </a:lnTo>
                  <a:lnTo>
                    <a:pt x="10" y="0"/>
                  </a:lnTo>
                  <a:lnTo>
                    <a:pt x="1" y="40"/>
                  </a:lnTo>
                  <a:lnTo>
                    <a:pt x="0" y="77"/>
                  </a:lnTo>
                  <a:lnTo>
                    <a:pt x="4" y="112"/>
                  </a:lnTo>
                  <a:lnTo>
                    <a:pt x="16" y="143"/>
                  </a:lnTo>
                  <a:lnTo>
                    <a:pt x="36" y="172"/>
                  </a:lnTo>
                  <a:lnTo>
                    <a:pt x="57" y="196"/>
                  </a:lnTo>
                  <a:lnTo>
                    <a:pt x="82" y="218"/>
                  </a:lnTo>
                  <a:lnTo>
                    <a:pt x="110" y="234"/>
                  </a:lnTo>
                  <a:close/>
                </a:path>
              </a:pathLst>
            </a:custGeom>
            <a:solidFill>
              <a:srgbClr val="000000"/>
            </a:solidFill>
            <a:ln w="0">
              <a:solidFill>
                <a:srgbClr val="000000"/>
              </a:solidFill>
              <a:prstDash val="solid"/>
              <a:round/>
              <a:headEnd/>
              <a:tailEnd/>
            </a:ln>
          </p:spPr>
          <p:txBody>
            <a:bodyPr/>
            <a:lstStyle/>
            <a:p>
              <a:endParaRPr lang="en-IE"/>
            </a:p>
          </p:txBody>
        </p:sp>
        <p:sp>
          <p:nvSpPr>
            <p:cNvPr id="68" name="Freeform 69"/>
            <p:cNvSpPr>
              <a:spLocks/>
            </p:cNvSpPr>
            <p:nvPr/>
          </p:nvSpPr>
          <p:spPr bwMode="auto">
            <a:xfrm>
              <a:off x="4377" y="3167"/>
              <a:ext cx="18" cy="37"/>
            </a:xfrm>
            <a:custGeom>
              <a:avLst/>
              <a:gdLst>
                <a:gd name="T0" fmla="*/ 0 w 56"/>
                <a:gd name="T1" fmla="*/ 0 h 111"/>
                <a:gd name="T2" fmla="*/ 0 w 56"/>
                <a:gd name="T3" fmla="*/ 0 h 111"/>
                <a:gd name="T4" fmla="*/ 0 w 56"/>
                <a:gd name="T5" fmla="*/ 0 h 111"/>
                <a:gd name="T6" fmla="*/ 0 w 56"/>
                <a:gd name="T7" fmla="*/ 0 h 111"/>
                <a:gd name="T8" fmla="*/ 0 w 56"/>
                <a:gd name="T9" fmla="*/ 0 h 111"/>
                <a:gd name="T10" fmla="*/ 0 w 56"/>
                <a:gd name="T11" fmla="*/ 0 h 111"/>
                <a:gd name="T12" fmla="*/ 0 w 56"/>
                <a:gd name="T13" fmla="*/ 0 h 111"/>
                <a:gd name="T14" fmla="*/ 0 w 56"/>
                <a:gd name="T15" fmla="*/ 0 h 111"/>
                <a:gd name="T16" fmla="*/ 0 w 56"/>
                <a:gd name="T17" fmla="*/ 0 h 111"/>
                <a:gd name="T18" fmla="*/ 0 w 56"/>
                <a:gd name="T19" fmla="*/ 0 h 111"/>
                <a:gd name="T20" fmla="*/ 0 w 56"/>
                <a:gd name="T21" fmla="*/ 0 h 111"/>
                <a:gd name="T22" fmla="*/ 0 w 56"/>
                <a:gd name="T23" fmla="*/ 0 h 111"/>
                <a:gd name="T24" fmla="*/ 0 w 56"/>
                <a:gd name="T25" fmla="*/ 0 h 111"/>
                <a:gd name="T26" fmla="*/ 0 w 56"/>
                <a:gd name="T27" fmla="*/ 0 h 111"/>
                <a:gd name="T28" fmla="*/ 0 w 56"/>
                <a:gd name="T29" fmla="*/ 0 h 111"/>
                <a:gd name="T30" fmla="*/ 0 w 56"/>
                <a:gd name="T31" fmla="*/ 0 h 111"/>
                <a:gd name="T32" fmla="*/ 0 w 56"/>
                <a:gd name="T33" fmla="*/ 0 h 111"/>
                <a:gd name="T34" fmla="*/ 0 w 56"/>
                <a:gd name="T35" fmla="*/ 0 h 111"/>
                <a:gd name="T36" fmla="*/ 0 w 56"/>
                <a:gd name="T37" fmla="*/ 0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11"/>
                <a:gd name="T59" fmla="*/ 56 w 56"/>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11">
                  <a:moveTo>
                    <a:pt x="56" y="103"/>
                  </a:moveTo>
                  <a:lnTo>
                    <a:pt x="51" y="95"/>
                  </a:lnTo>
                  <a:lnTo>
                    <a:pt x="38" y="104"/>
                  </a:lnTo>
                  <a:lnTo>
                    <a:pt x="28" y="104"/>
                  </a:lnTo>
                  <a:lnTo>
                    <a:pt x="20" y="95"/>
                  </a:lnTo>
                  <a:lnTo>
                    <a:pt x="13" y="82"/>
                  </a:lnTo>
                  <a:lnTo>
                    <a:pt x="7" y="43"/>
                  </a:lnTo>
                  <a:lnTo>
                    <a:pt x="9" y="22"/>
                  </a:lnTo>
                  <a:lnTo>
                    <a:pt x="11" y="14"/>
                  </a:lnTo>
                  <a:lnTo>
                    <a:pt x="16" y="2"/>
                  </a:lnTo>
                  <a:lnTo>
                    <a:pt x="9" y="0"/>
                  </a:lnTo>
                  <a:lnTo>
                    <a:pt x="4" y="12"/>
                  </a:lnTo>
                  <a:lnTo>
                    <a:pt x="2" y="20"/>
                  </a:lnTo>
                  <a:lnTo>
                    <a:pt x="0" y="43"/>
                  </a:lnTo>
                  <a:lnTo>
                    <a:pt x="6" y="85"/>
                  </a:lnTo>
                  <a:lnTo>
                    <a:pt x="13" y="100"/>
                  </a:lnTo>
                  <a:lnTo>
                    <a:pt x="26" y="111"/>
                  </a:lnTo>
                  <a:lnTo>
                    <a:pt x="40" y="111"/>
                  </a:lnTo>
                  <a:lnTo>
                    <a:pt x="56" y="103"/>
                  </a:lnTo>
                  <a:close/>
                </a:path>
              </a:pathLst>
            </a:custGeom>
            <a:solidFill>
              <a:srgbClr val="000000"/>
            </a:solidFill>
            <a:ln w="0">
              <a:solidFill>
                <a:srgbClr val="000000"/>
              </a:solidFill>
              <a:prstDash val="solid"/>
              <a:round/>
              <a:headEnd/>
              <a:tailEnd/>
            </a:ln>
          </p:spPr>
          <p:txBody>
            <a:bodyPr/>
            <a:lstStyle/>
            <a:p>
              <a:endParaRPr lang="en-IE"/>
            </a:p>
          </p:txBody>
        </p:sp>
        <p:sp>
          <p:nvSpPr>
            <p:cNvPr id="69" name="Freeform 70"/>
            <p:cNvSpPr>
              <a:spLocks/>
            </p:cNvSpPr>
            <p:nvPr/>
          </p:nvSpPr>
          <p:spPr bwMode="auto">
            <a:xfrm>
              <a:off x="4255" y="3065"/>
              <a:ext cx="25" cy="47"/>
            </a:xfrm>
            <a:custGeom>
              <a:avLst/>
              <a:gdLst>
                <a:gd name="T0" fmla="*/ 0 w 76"/>
                <a:gd name="T1" fmla="*/ 0 h 143"/>
                <a:gd name="T2" fmla="*/ 0 w 76"/>
                <a:gd name="T3" fmla="*/ 0 h 143"/>
                <a:gd name="T4" fmla="*/ 0 w 76"/>
                <a:gd name="T5" fmla="*/ 0 h 143"/>
                <a:gd name="T6" fmla="*/ 0 w 76"/>
                <a:gd name="T7" fmla="*/ 0 h 143"/>
                <a:gd name="T8" fmla="*/ 0 w 76"/>
                <a:gd name="T9" fmla="*/ 0 h 143"/>
                <a:gd name="T10" fmla="*/ 0 w 76"/>
                <a:gd name="T11" fmla="*/ 0 h 143"/>
                <a:gd name="T12" fmla="*/ 0 w 76"/>
                <a:gd name="T13" fmla="*/ 0 h 143"/>
                <a:gd name="T14" fmla="*/ 0 w 76"/>
                <a:gd name="T15" fmla="*/ 0 h 143"/>
                <a:gd name="T16" fmla="*/ 0 w 76"/>
                <a:gd name="T17" fmla="*/ 0 h 143"/>
                <a:gd name="T18" fmla="*/ 0 w 76"/>
                <a:gd name="T19" fmla="*/ 0 h 143"/>
                <a:gd name="T20" fmla="*/ 0 w 76"/>
                <a:gd name="T21" fmla="*/ 0 h 143"/>
                <a:gd name="T22" fmla="*/ 0 w 76"/>
                <a:gd name="T23" fmla="*/ 0 h 143"/>
                <a:gd name="T24" fmla="*/ 0 w 76"/>
                <a:gd name="T25" fmla="*/ 0 h 143"/>
                <a:gd name="T26" fmla="*/ 0 w 76"/>
                <a:gd name="T27" fmla="*/ 0 h 143"/>
                <a:gd name="T28" fmla="*/ 0 w 76"/>
                <a:gd name="T29" fmla="*/ 0 h 143"/>
                <a:gd name="T30" fmla="*/ 0 w 76"/>
                <a:gd name="T31" fmla="*/ 0 h 143"/>
                <a:gd name="T32" fmla="*/ 0 w 76"/>
                <a:gd name="T33" fmla="*/ 0 h 143"/>
                <a:gd name="T34" fmla="*/ 0 w 76"/>
                <a:gd name="T35" fmla="*/ 0 h 143"/>
                <a:gd name="T36" fmla="*/ 0 w 76"/>
                <a:gd name="T37" fmla="*/ 0 h 143"/>
                <a:gd name="T38" fmla="*/ 0 w 76"/>
                <a:gd name="T39" fmla="*/ 0 h 143"/>
                <a:gd name="T40" fmla="*/ 0 w 76"/>
                <a:gd name="T41" fmla="*/ 0 h 143"/>
                <a:gd name="T42" fmla="*/ 0 w 76"/>
                <a:gd name="T43" fmla="*/ 0 h 143"/>
                <a:gd name="T44" fmla="*/ 0 w 76"/>
                <a:gd name="T45" fmla="*/ 0 h 143"/>
                <a:gd name="T46" fmla="*/ 0 w 76"/>
                <a:gd name="T47" fmla="*/ 0 h 143"/>
                <a:gd name="T48" fmla="*/ 0 w 76"/>
                <a:gd name="T49" fmla="*/ 0 h 143"/>
                <a:gd name="T50" fmla="*/ 0 w 76"/>
                <a:gd name="T51" fmla="*/ 0 h 143"/>
                <a:gd name="T52" fmla="*/ 0 w 76"/>
                <a:gd name="T53" fmla="*/ 0 h 143"/>
                <a:gd name="T54" fmla="*/ 0 w 76"/>
                <a:gd name="T55" fmla="*/ 0 h 143"/>
                <a:gd name="T56" fmla="*/ 0 w 76"/>
                <a:gd name="T57" fmla="*/ 0 h 143"/>
                <a:gd name="T58" fmla="*/ 0 w 76"/>
                <a:gd name="T59" fmla="*/ 0 h 143"/>
                <a:gd name="T60" fmla="*/ 0 w 76"/>
                <a:gd name="T61" fmla="*/ 0 h 143"/>
                <a:gd name="T62" fmla="*/ 0 w 76"/>
                <a:gd name="T63" fmla="*/ 0 h 143"/>
                <a:gd name="T64" fmla="*/ 0 w 76"/>
                <a:gd name="T65" fmla="*/ 0 h 143"/>
                <a:gd name="T66" fmla="*/ 0 w 76"/>
                <a:gd name="T67" fmla="*/ 0 h 143"/>
                <a:gd name="T68" fmla="*/ 0 w 76"/>
                <a:gd name="T69" fmla="*/ 0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143"/>
                <a:gd name="T107" fmla="*/ 76 w 76"/>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143">
                  <a:moveTo>
                    <a:pt x="15" y="143"/>
                  </a:moveTo>
                  <a:lnTo>
                    <a:pt x="17" y="136"/>
                  </a:lnTo>
                  <a:lnTo>
                    <a:pt x="12" y="134"/>
                  </a:lnTo>
                  <a:lnTo>
                    <a:pt x="7" y="128"/>
                  </a:lnTo>
                  <a:lnTo>
                    <a:pt x="9" y="113"/>
                  </a:lnTo>
                  <a:lnTo>
                    <a:pt x="24" y="66"/>
                  </a:lnTo>
                  <a:lnTo>
                    <a:pt x="47" y="23"/>
                  </a:lnTo>
                  <a:lnTo>
                    <a:pt x="58" y="10"/>
                  </a:lnTo>
                  <a:lnTo>
                    <a:pt x="61" y="7"/>
                  </a:lnTo>
                  <a:lnTo>
                    <a:pt x="64" y="9"/>
                  </a:lnTo>
                  <a:lnTo>
                    <a:pt x="68" y="16"/>
                  </a:lnTo>
                  <a:lnTo>
                    <a:pt x="67" y="30"/>
                  </a:lnTo>
                  <a:lnTo>
                    <a:pt x="53" y="78"/>
                  </a:lnTo>
                  <a:lnTo>
                    <a:pt x="29" y="121"/>
                  </a:lnTo>
                  <a:lnTo>
                    <a:pt x="18" y="133"/>
                  </a:lnTo>
                  <a:lnTo>
                    <a:pt x="15" y="136"/>
                  </a:lnTo>
                  <a:lnTo>
                    <a:pt x="12" y="134"/>
                  </a:lnTo>
                  <a:lnTo>
                    <a:pt x="7" y="127"/>
                  </a:lnTo>
                  <a:lnTo>
                    <a:pt x="0" y="132"/>
                  </a:lnTo>
                  <a:lnTo>
                    <a:pt x="7" y="142"/>
                  </a:lnTo>
                  <a:lnTo>
                    <a:pt x="17" y="143"/>
                  </a:lnTo>
                  <a:lnTo>
                    <a:pt x="23" y="138"/>
                  </a:lnTo>
                  <a:lnTo>
                    <a:pt x="36" y="126"/>
                  </a:lnTo>
                  <a:lnTo>
                    <a:pt x="60" y="80"/>
                  </a:lnTo>
                  <a:lnTo>
                    <a:pt x="74" y="33"/>
                  </a:lnTo>
                  <a:lnTo>
                    <a:pt x="76" y="13"/>
                  </a:lnTo>
                  <a:lnTo>
                    <a:pt x="68" y="1"/>
                  </a:lnTo>
                  <a:lnTo>
                    <a:pt x="59" y="0"/>
                  </a:lnTo>
                  <a:lnTo>
                    <a:pt x="53" y="5"/>
                  </a:lnTo>
                  <a:lnTo>
                    <a:pt x="40" y="18"/>
                  </a:lnTo>
                  <a:lnTo>
                    <a:pt x="17" y="64"/>
                  </a:lnTo>
                  <a:lnTo>
                    <a:pt x="1" y="110"/>
                  </a:lnTo>
                  <a:lnTo>
                    <a:pt x="0" y="131"/>
                  </a:lnTo>
                  <a:lnTo>
                    <a:pt x="7" y="142"/>
                  </a:lnTo>
                  <a:lnTo>
                    <a:pt x="15" y="143"/>
                  </a:lnTo>
                  <a:close/>
                </a:path>
              </a:pathLst>
            </a:custGeom>
            <a:solidFill>
              <a:srgbClr val="000000"/>
            </a:solidFill>
            <a:ln w="0">
              <a:solidFill>
                <a:srgbClr val="000000"/>
              </a:solidFill>
              <a:prstDash val="solid"/>
              <a:round/>
              <a:headEnd/>
              <a:tailEnd/>
            </a:ln>
          </p:spPr>
          <p:txBody>
            <a:bodyPr/>
            <a:lstStyle/>
            <a:p>
              <a:endParaRPr lang="en-IE"/>
            </a:p>
          </p:txBody>
        </p:sp>
        <p:sp>
          <p:nvSpPr>
            <p:cNvPr id="70" name="Freeform 71"/>
            <p:cNvSpPr>
              <a:spLocks/>
            </p:cNvSpPr>
            <p:nvPr/>
          </p:nvSpPr>
          <p:spPr bwMode="auto">
            <a:xfrm>
              <a:off x="4311" y="3070"/>
              <a:ext cx="16" cy="51"/>
            </a:xfrm>
            <a:custGeom>
              <a:avLst/>
              <a:gdLst>
                <a:gd name="T0" fmla="*/ 0 w 47"/>
                <a:gd name="T1" fmla="*/ 0 h 153"/>
                <a:gd name="T2" fmla="*/ 0 w 47"/>
                <a:gd name="T3" fmla="*/ 0 h 153"/>
                <a:gd name="T4" fmla="*/ 0 w 47"/>
                <a:gd name="T5" fmla="*/ 0 h 153"/>
                <a:gd name="T6" fmla="*/ 0 w 47"/>
                <a:gd name="T7" fmla="*/ 0 h 153"/>
                <a:gd name="T8" fmla="*/ 0 w 47"/>
                <a:gd name="T9" fmla="*/ 0 h 153"/>
                <a:gd name="T10" fmla="*/ 0 w 47"/>
                <a:gd name="T11" fmla="*/ 0 h 153"/>
                <a:gd name="T12" fmla="*/ 0 w 47"/>
                <a:gd name="T13" fmla="*/ 0 h 153"/>
                <a:gd name="T14" fmla="*/ 0 w 47"/>
                <a:gd name="T15" fmla="*/ 0 h 153"/>
                <a:gd name="T16" fmla="*/ 0 w 47"/>
                <a:gd name="T17" fmla="*/ 0 h 153"/>
                <a:gd name="T18" fmla="*/ 0 w 47"/>
                <a:gd name="T19" fmla="*/ 0 h 153"/>
                <a:gd name="T20" fmla="*/ 0 w 47"/>
                <a:gd name="T21" fmla="*/ 0 h 153"/>
                <a:gd name="T22" fmla="*/ 0 w 47"/>
                <a:gd name="T23" fmla="*/ 0 h 153"/>
                <a:gd name="T24" fmla="*/ 0 w 47"/>
                <a:gd name="T25" fmla="*/ 0 h 153"/>
                <a:gd name="T26" fmla="*/ 0 w 47"/>
                <a:gd name="T27" fmla="*/ 0 h 153"/>
                <a:gd name="T28" fmla="*/ 0 w 47"/>
                <a:gd name="T29" fmla="*/ 0 h 153"/>
                <a:gd name="T30" fmla="*/ 0 w 47"/>
                <a:gd name="T31" fmla="*/ 0 h 153"/>
                <a:gd name="T32" fmla="*/ 0 w 47"/>
                <a:gd name="T33" fmla="*/ 0 h 153"/>
                <a:gd name="T34" fmla="*/ 0 w 47"/>
                <a:gd name="T35" fmla="*/ 0 h 153"/>
                <a:gd name="T36" fmla="*/ 0 w 47"/>
                <a:gd name="T37" fmla="*/ 0 h 153"/>
                <a:gd name="T38" fmla="*/ 0 w 47"/>
                <a:gd name="T39" fmla="*/ 0 h 153"/>
                <a:gd name="T40" fmla="*/ 0 w 47"/>
                <a:gd name="T41" fmla="*/ 0 h 153"/>
                <a:gd name="T42" fmla="*/ 0 w 47"/>
                <a:gd name="T43" fmla="*/ 0 h 153"/>
                <a:gd name="T44" fmla="*/ 0 w 47"/>
                <a:gd name="T45" fmla="*/ 0 h 153"/>
                <a:gd name="T46" fmla="*/ 0 w 47"/>
                <a:gd name="T47" fmla="*/ 0 h 153"/>
                <a:gd name="T48" fmla="*/ 0 w 47"/>
                <a:gd name="T49" fmla="*/ 0 h 153"/>
                <a:gd name="T50" fmla="*/ 0 w 47"/>
                <a:gd name="T51" fmla="*/ 0 h 153"/>
                <a:gd name="T52" fmla="*/ 0 w 47"/>
                <a:gd name="T53" fmla="*/ 0 h 153"/>
                <a:gd name="T54" fmla="*/ 0 w 47"/>
                <a:gd name="T55" fmla="*/ 0 h 153"/>
                <a:gd name="T56" fmla="*/ 0 w 47"/>
                <a:gd name="T57" fmla="*/ 0 h 153"/>
                <a:gd name="T58" fmla="*/ 0 w 47"/>
                <a:gd name="T59" fmla="*/ 0 h 153"/>
                <a:gd name="T60" fmla="*/ 0 w 47"/>
                <a:gd name="T61" fmla="*/ 0 h 153"/>
                <a:gd name="T62" fmla="*/ 0 w 47"/>
                <a:gd name="T63" fmla="*/ 0 h 153"/>
                <a:gd name="T64" fmla="*/ 0 w 47"/>
                <a:gd name="T65" fmla="*/ 0 h 153"/>
                <a:gd name="T66" fmla="*/ 0 w 47"/>
                <a:gd name="T67" fmla="*/ 0 h 153"/>
                <a:gd name="T68" fmla="*/ 0 w 47"/>
                <a:gd name="T69" fmla="*/ 0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153"/>
                <a:gd name="T107" fmla="*/ 47 w 47"/>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153">
                  <a:moveTo>
                    <a:pt x="34" y="150"/>
                  </a:moveTo>
                  <a:lnTo>
                    <a:pt x="31" y="143"/>
                  </a:lnTo>
                  <a:lnTo>
                    <a:pt x="26" y="144"/>
                  </a:lnTo>
                  <a:lnTo>
                    <a:pt x="22" y="140"/>
                  </a:lnTo>
                  <a:lnTo>
                    <a:pt x="14" y="125"/>
                  </a:lnTo>
                  <a:lnTo>
                    <a:pt x="7" y="77"/>
                  </a:lnTo>
                  <a:lnTo>
                    <a:pt x="10" y="28"/>
                  </a:lnTo>
                  <a:lnTo>
                    <a:pt x="16" y="11"/>
                  </a:lnTo>
                  <a:lnTo>
                    <a:pt x="17" y="8"/>
                  </a:lnTo>
                  <a:lnTo>
                    <a:pt x="19" y="7"/>
                  </a:lnTo>
                  <a:lnTo>
                    <a:pt x="26" y="12"/>
                  </a:lnTo>
                  <a:lnTo>
                    <a:pt x="32" y="26"/>
                  </a:lnTo>
                  <a:lnTo>
                    <a:pt x="40" y="75"/>
                  </a:lnTo>
                  <a:lnTo>
                    <a:pt x="37" y="125"/>
                  </a:lnTo>
                  <a:lnTo>
                    <a:pt x="31" y="140"/>
                  </a:lnTo>
                  <a:lnTo>
                    <a:pt x="30" y="144"/>
                  </a:lnTo>
                  <a:lnTo>
                    <a:pt x="26" y="144"/>
                  </a:lnTo>
                  <a:lnTo>
                    <a:pt x="20" y="139"/>
                  </a:lnTo>
                  <a:lnTo>
                    <a:pt x="16" y="146"/>
                  </a:lnTo>
                  <a:lnTo>
                    <a:pt x="26" y="153"/>
                  </a:lnTo>
                  <a:lnTo>
                    <a:pt x="35" y="149"/>
                  </a:lnTo>
                  <a:lnTo>
                    <a:pt x="38" y="143"/>
                  </a:lnTo>
                  <a:lnTo>
                    <a:pt x="44" y="127"/>
                  </a:lnTo>
                  <a:lnTo>
                    <a:pt x="47" y="75"/>
                  </a:lnTo>
                  <a:lnTo>
                    <a:pt x="40" y="24"/>
                  </a:lnTo>
                  <a:lnTo>
                    <a:pt x="31" y="7"/>
                  </a:lnTo>
                  <a:lnTo>
                    <a:pt x="22" y="0"/>
                  </a:lnTo>
                  <a:lnTo>
                    <a:pt x="12" y="1"/>
                  </a:lnTo>
                  <a:lnTo>
                    <a:pt x="8" y="8"/>
                  </a:lnTo>
                  <a:lnTo>
                    <a:pt x="2" y="25"/>
                  </a:lnTo>
                  <a:lnTo>
                    <a:pt x="0" y="77"/>
                  </a:lnTo>
                  <a:lnTo>
                    <a:pt x="7" y="127"/>
                  </a:lnTo>
                  <a:lnTo>
                    <a:pt x="14" y="145"/>
                  </a:lnTo>
                  <a:lnTo>
                    <a:pt x="26" y="153"/>
                  </a:lnTo>
                  <a:lnTo>
                    <a:pt x="34" y="150"/>
                  </a:lnTo>
                  <a:close/>
                </a:path>
              </a:pathLst>
            </a:custGeom>
            <a:solidFill>
              <a:srgbClr val="000000"/>
            </a:solidFill>
            <a:ln w="0">
              <a:solidFill>
                <a:srgbClr val="000000"/>
              </a:solidFill>
              <a:prstDash val="solid"/>
              <a:round/>
              <a:headEnd/>
              <a:tailEnd/>
            </a:ln>
          </p:spPr>
          <p:txBody>
            <a:bodyPr/>
            <a:lstStyle/>
            <a:p>
              <a:endParaRPr lang="en-IE"/>
            </a:p>
          </p:txBody>
        </p:sp>
        <p:sp>
          <p:nvSpPr>
            <p:cNvPr id="71" name="Freeform 72"/>
            <p:cNvSpPr>
              <a:spLocks/>
            </p:cNvSpPr>
            <p:nvPr/>
          </p:nvSpPr>
          <p:spPr bwMode="auto">
            <a:xfrm>
              <a:off x="4258" y="3028"/>
              <a:ext cx="125" cy="16"/>
            </a:xfrm>
            <a:custGeom>
              <a:avLst/>
              <a:gdLst>
                <a:gd name="T0" fmla="*/ 0 w 376"/>
                <a:gd name="T1" fmla="*/ 0 h 48"/>
                <a:gd name="T2" fmla="*/ 0 w 376"/>
                <a:gd name="T3" fmla="*/ 0 h 48"/>
                <a:gd name="T4" fmla="*/ 0 w 376"/>
                <a:gd name="T5" fmla="*/ 0 h 48"/>
                <a:gd name="T6" fmla="*/ 0 w 376"/>
                <a:gd name="T7" fmla="*/ 0 h 48"/>
                <a:gd name="T8" fmla="*/ 0 w 376"/>
                <a:gd name="T9" fmla="*/ 0 h 48"/>
                <a:gd name="T10" fmla="*/ 0 w 376"/>
                <a:gd name="T11" fmla="*/ 0 h 48"/>
                <a:gd name="T12" fmla="*/ 0 w 376"/>
                <a:gd name="T13" fmla="*/ 0 h 48"/>
                <a:gd name="T14" fmla="*/ 0 w 376"/>
                <a:gd name="T15" fmla="*/ 0 h 48"/>
                <a:gd name="T16" fmla="*/ 0 w 376"/>
                <a:gd name="T17" fmla="*/ 0 h 48"/>
                <a:gd name="T18" fmla="*/ 0 w 376"/>
                <a:gd name="T19" fmla="*/ 0 h 48"/>
                <a:gd name="T20" fmla="*/ 0 w 376"/>
                <a:gd name="T21" fmla="*/ 0 h 48"/>
                <a:gd name="T22" fmla="*/ 0 w 376"/>
                <a:gd name="T23" fmla="*/ 0 h 48"/>
                <a:gd name="T24" fmla="*/ 0 w 376"/>
                <a:gd name="T25" fmla="*/ 0 h 48"/>
                <a:gd name="T26" fmla="*/ 0 w 376"/>
                <a:gd name="T27" fmla="*/ 0 h 48"/>
                <a:gd name="T28" fmla="*/ 0 w 376"/>
                <a:gd name="T29" fmla="*/ 0 h 48"/>
                <a:gd name="T30" fmla="*/ 0 w 376"/>
                <a:gd name="T31" fmla="*/ 0 h 48"/>
                <a:gd name="T32" fmla="*/ 0 w 376"/>
                <a:gd name="T33" fmla="*/ 0 h 48"/>
                <a:gd name="T34" fmla="*/ 0 w 376"/>
                <a:gd name="T35" fmla="*/ 0 h 48"/>
                <a:gd name="T36" fmla="*/ 0 w 376"/>
                <a:gd name="T37" fmla="*/ 0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6"/>
                <a:gd name="T58" fmla="*/ 0 h 48"/>
                <a:gd name="T59" fmla="*/ 376 w 376"/>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6" h="48">
                  <a:moveTo>
                    <a:pt x="0" y="41"/>
                  </a:moveTo>
                  <a:lnTo>
                    <a:pt x="2" y="48"/>
                  </a:lnTo>
                  <a:lnTo>
                    <a:pt x="48" y="29"/>
                  </a:lnTo>
                  <a:lnTo>
                    <a:pt x="97" y="17"/>
                  </a:lnTo>
                  <a:lnTo>
                    <a:pt x="148" y="10"/>
                  </a:lnTo>
                  <a:lnTo>
                    <a:pt x="201" y="7"/>
                  </a:lnTo>
                  <a:lnTo>
                    <a:pt x="251" y="10"/>
                  </a:lnTo>
                  <a:lnTo>
                    <a:pt x="298" y="18"/>
                  </a:lnTo>
                  <a:lnTo>
                    <a:pt x="340" y="31"/>
                  </a:lnTo>
                  <a:lnTo>
                    <a:pt x="373" y="48"/>
                  </a:lnTo>
                  <a:lnTo>
                    <a:pt x="376" y="41"/>
                  </a:lnTo>
                  <a:lnTo>
                    <a:pt x="342" y="24"/>
                  </a:lnTo>
                  <a:lnTo>
                    <a:pt x="300" y="11"/>
                  </a:lnTo>
                  <a:lnTo>
                    <a:pt x="251" y="2"/>
                  </a:lnTo>
                  <a:lnTo>
                    <a:pt x="201" y="0"/>
                  </a:lnTo>
                  <a:lnTo>
                    <a:pt x="148" y="2"/>
                  </a:lnTo>
                  <a:lnTo>
                    <a:pt x="94" y="10"/>
                  </a:lnTo>
                  <a:lnTo>
                    <a:pt x="45" y="22"/>
                  </a:lnTo>
                  <a:lnTo>
                    <a:pt x="0" y="41"/>
                  </a:lnTo>
                  <a:close/>
                </a:path>
              </a:pathLst>
            </a:custGeom>
            <a:solidFill>
              <a:srgbClr val="000000"/>
            </a:solidFill>
            <a:ln w="0">
              <a:solidFill>
                <a:srgbClr val="000000"/>
              </a:solidFill>
              <a:prstDash val="solid"/>
              <a:round/>
              <a:headEnd/>
              <a:tailEnd/>
            </a:ln>
          </p:spPr>
          <p:txBody>
            <a:bodyPr/>
            <a:lstStyle/>
            <a:p>
              <a:endParaRPr lang="en-IE"/>
            </a:p>
          </p:txBody>
        </p:sp>
        <p:sp>
          <p:nvSpPr>
            <p:cNvPr id="72" name="Freeform 73"/>
            <p:cNvSpPr>
              <a:spLocks/>
            </p:cNvSpPr>
            <p:nvPr/>
          </p:nvSpPr>
          <p:spPr bwMode="auto">
            <a:xfrm>
              <a:off x="4277" y="2989"/>
              <a:ext cx="99" cy="11"/>
            </a:xfrm>
            <a:custGeom>
              <a:avLst/>
              <a:gdLst>
                <a:gd name="T0" fmla="*/ 0 w 298"/>
                <a:gd name="T1" fmla="*/ 0 h 32"/>
                <a:gd name="T2" fmla="*/ 0 w 298"/>
                <a:gd name="T3" fmla="*/ 0 h 32"/>
                <a:gd name="T4" fmla="*/ 0 w 298"/>
                <a:gd name="T5" fmla="*/ 0 h 32"/>
                <a:gd name="T6" fmla="*/ 0 w 298"/>
                <a:gd name="T7" fmla="*/ 0 h 32"/>
                <a:gd name="T8" fmla="*/ 0 w 298"/>
                <a:gd name="T9" fmla="*/ 0 h 32"/>
                <a:gd name="T10" fmla="*/ 0 w 298"/>
                <a:gd name="T11" fmla="*/ 0 h 32"/>
                <a:gd name="T12" fmla="*/ 0 w 298"/>
                <a:gd name="T13" fmla="*/ 0 h 32"/>
                <a:gd name="T14" fmla="*/ 0 w 298"/>
                <a:gd name="T15" fmla="*/ 0 h 32"/>
                <a:gd name="T16" fmla="*/ 0 w 298"/>
                <a:gd name="T17" fmla="*/ 0 h 32"/>
                <a:gd name="T18" fmla="*/ 0 w 298"/>
                <a:gd name="T19" fmla="*/ 0 h 32"/>
                <a:gd name="T20" fmla="*/ 0 w 298"/>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
                <a:gd name="T34" fmla="*/ 0 h 32"/>
                <a:gd name="T35" fmla="*/ 298 w 29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 h="32">
                  <a:moveTo>
                    <a:pt x="0" y="8"/>
                  </a:moveTo>
                  <a:lnTo>
                    <a:pt x="0" y="15"/>
                  </a:lnTo>
                  <a:lnTo>
                    <a:pt x="68" y="7"/>
                  </a:lnTo>
                  <a:lnTo>
                    <a:pt x="144" y="8"/>
                  </a:lnTo>
                  <a:lnTo>
                    <a:pt x="220" y="15"/>
                  </a:lnTo>
                  <a:lnTo>
                    <a:pt x="296" y="32"/>
                  </a:lnTo>
                  <a:lnTo>
                    <a:pt x="298" y="25"/>
                  </a:lnTo>
                  <a:lnTo>
                    <a:pt x="220" y="8"/>
                  </a:lnTo>
                  <a:lnTo>
                    <a:pt x="144" y="1"/>
                  </a:lnTo>
                  <a:lnTo>
                    <a:pt x="68" y="0"/>
                  </a:lnTo>
                  <a:lnTo>
                    <a:pt x="0" y="8"/>
                  </a:lnTo>
                  <a:close/>
                </a:path>
              </a:pathLst>
            </a:custGeom>
            <a:solidFill>
              <a:srgbClr val="000000"/>
            </a:solidFill>
            <a:ln w="0">
              <a:solidFill>
                <a:srgbClr val="000000"/>
              </a:solidFill>
              <a:prstDash val="solid"/>
              <a:round/>
              <a:headEnd/>
              <a:tailEnd/>
            </a:ln>
          </p:spPr>
          <p:txBody>
            <a:bodyPr/>
            <a:lstStyle/>
            <a:p>
              <a:endParaRPr lang="en-IE"/>
            </a:p>
          </p:txBody>
        </p:sp>
        <p:sp>
          <p:nvSpPr>
            <p:cNvPr id="73" name="Freeform 74"/>
            <p:cNvSpPr>
              <a:spLocks/>
            </p:cNvSpPr>
            <p:nvPr/>
          </p:nvSpPr>
          <p:spPr bwMode="auto">
            <a:xfrm>
              <a:off x="3495" y="2996"/>
              <a:ext cx="131" cy="121"/>
            </a:xfrm>
            <a:custGeom>
              <a:avLst/>
              <a:gdLst>
                <a:gd name="T0" fmla="*/ 0 w 395"/>
                <a:gd name="T1" fmla="*/ 0 h 361"/>
                <a:gd name="T2" fmla="*/ 0 w 395"/>
                <a:gd name="T3" fmla="*/ 0 h 361"/>
                <a:gd name="T4" fmla="*/ 0 w 395"/>
                <a:gd name="T5" fmla="*/ 0 h 361"/>
                <a:gd name="T6" fmla="*/ 0 w 395"/>
                <a:gd name="T7" fmla="*/ 0 h 361"/>
                <a:gd name="T8" fmla="*/ 0 w 395"/>
                <a:gd name="T9" fmla="*/ 0 h 361"/>
                <a:gd name="T10" fmla="*/ 0 w 395"/>
                <a:gd name="T11" fmla="*/ 0 h 361"/>
                <a:gd name="T12" fmla="*/ 0 w 395"/>
                <a:gd name="T13" fmla="*/ 0 h 361"/>
                <a:gd name="T14" fmla="*/ 0 w 395"/>
                <a:gd name="T15" fmla="*/ 0 h 361"/>
                <a:gd name="T16" fmla="*/ 0 w 395"/>
                <a:gd name="T17" fmla="*/ 0 h 361"/>
                <a:gd name="T18" fmla="*/ 0 w 395"/>
                <a:gd name="T19" fmla="*/ 0 h 361"/>
                <a:gd name="T20" fmla="*/ 0 w 395"/>
                <a:gd name="T21" fmla="*/ 0 h 361"/>
                <a:gd name="T22" fmla="*/ 0 w 395"/>
                <a:gd name="T23" fmla="*/ 0 h 361"/>
                <a:gd name="T24" fmla="*/ 0 w 395"/>
                <a:gd name="T25" fmla="*/ 0 h 361"/>
                <a:gd name="T26" fmla="*/ 0 w 395"/>
                <a:gd name="T27" fmla="*/ 0 h 361"/>
                <a:gd name="T28" fmla="*/ 0 w 395"/>
                <a:gd name="T29" fmla="*/ 0 h 361"/>
                <a:gd name="T30" fmla="*/ 0 w 395"/>
                <a:gd name="T31" fmla="*/ 0 h 361"/>
                <a:gd name="T32" fmla="*/ 0 w 395"/>
                <a:gd name="T33" fmla="*/ 0 h 361"/>
                <a:gd name="T34" fmla="*/ 0 w 395"/>
                <a:gd name="T35" fmla="*/ 0 h 361"/>
                <a:gd name="T36" fmla="*/ 0 w 395"/>
                <a:gd name="T37" fmla="*/ 0 h 361"/>
                <a:gd name="T38" fmla="*/ 0 w 395"/>
                <a:gd name="T39" fmla="*/ 0 h 361"/>
                <a:gd name="T40" fmla="*/ 0 w 395"/>
                <a:gd name="T41" fmla="*/ 0 h 361"/>
                <a:gd name="T42" fmla="*/ 0 w 395"/>
                <a:gd name="T43" fmla="*/ 0 h 361"/>
                <a:gd name="T44" fmla="*/ 0 w 395"/>
                <a:gd name="T45" fmla="*/ 0 h 361"/>
                <a:gd name="T46" fmla="*/ 0 w 395"/>
                <a:gd name="T47" fmla="*/ 0 h 361"/>
                <a:gd name="T48" fmla="*/ 0 w 395"/>
                <a:gd name="T49" fmla="*/ 0 h 361"/>
                <a:gd name="T50" fmla="*/ 0 w 395"/>
                <a:gd name="T51" fmla="*/ 0 h 361"/>
                <a:gd name="T52" fmla="*/ 0 w 395"/>
                <a:gd name="T53" fmla="*/ 0 h 361"/>
                <a:gd name="T54" fmla="*/ 0 w 395"/>
                <a:gd name="T55" fmla="*/ 0 h 361"/>
                <a:gd name="T56" fmla="*/ 0 w 395"/>
                <a:gd name="T57" fmla="*/ 0 h 361"/>
                <a:gd name="T58" fmla="*/ 0 w 395"/>
                <a:gd name="T59" fmla="*/ 0 h 361"/>
                <a:gd name="T60" fmla="*/ 0 w 395"/>
                <a:gd name="T61" fmla="*/ 0 h 361"/>
                <a:gd name="T62" fmla="*/ 0 w 395"/>
                <a:gd name="T63" fmla="*/ 0 h 361"/>
                <a:gd name="T64" fmla="*/ 0 w 395"/>
                <a:gd name="T65" fmla="*/ 0 h 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5"/>
                <a:gd name="T100" fmla="*/ 0 h 361"/>
                <a:gd name="T101" fmla="*/ 395 w 395"/>
                <a:gd name="T102" fmla="*/ 361 h 3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5" h="361">
                  <a:moveTo>
                    <a:pt x="66" y="361"/>
                  </a:moveTo>
                  <a:lnTo>
                    <a:pt x="73" y="359"/>
                  </a:lnTo>
                  <a:lnTo>
                    <a:pt x="9" y="162"/>
                  </a:lnTo>
                  <a:lnTo>
                    <a:pt x="7" y="143"/>
                  </a:lnTo>
                  <a:lnTo>
                    <a:pt x="13" y="125"/>
                  </a:lnTo>
                  <a:lnTo>
                    <a:pt x="24" y="106"/>
                  </a:lnTo>
                  <a:lnTo>
                    <a:pt x="40" y="87"/>
                  </a:lnTo>
                  <a:lnTo>
                    <a:pt x="63" y="71"/>
                  </a:lnTo>
                  <a:lnTo>
                    <a:pt x="88" y="54"/>
                  </a:lnTo>
                  <a:lnTo>
                    <a:pt x="146" y="28"/>
                  </a:lnTo>
                  <a:lnTo>
                    <a:pt x="208" y="11"/>
                  </a:lnTo>
                  <a:lnTo>
                    <a:pt x="263" y="8"/>
                  </a:lnTo>
                  <a:lnTo>
                    <a:pt x="287" y="11"/>
                  </a:lnTo>
                  <a:lnTo>
                    <a:pt x="306" y="20"/>
                  </a:lnTo>
                  <a:lnTo>
                    <a:pt x="322" y="30"/>
                  </a:lnTo>
                  <a:lnTo>
                    <a:pt x="330" y="47"/>
                  </a:lnTo>
                  <a:lnTo>
                    <a:pt x="388" y="228"/>
                  </a:lnTo>
                  <a:lnTo>
                    <a:pt x="395" y="226"/>
                  </a:lnTo>
                  <a:lnTo>
                    <a:pt x="338" y="45"/>
                  </a:lnTo>
                  <a:lnTo>
                    <a:pt x="327" y="26"/>
                  </a:lnTo>
                  <a:lnTo>
                    <a:pt x="311" y="12"/>
                  </a:lnTo>
                  <a:lnTo>
                    <a:pt x="290" y="4"/>
                  </a:lnTo>
                  <a:lnTo>
                    <a:pt x="263" y="0"/>
                  </a:lnTo>
                  <a:lnTo>
                    <a:pt x="206" y="4"/>
                  </a:lnTo>
                  <a:lnTo>
                    <a:pt x="143" y="21"/>
                  </a:lnTo>
                  <a:lnTo>
                    <a:pt x="84" y="47"/>
                  </a:lnTo>
                  <a:lnTo>
                    <a:pt x="58" y="64"/>
                  </a:lnTo>
                  <a:lnTo>
                    <a:pt x="36" y="82"/>
                  </a:lnTo>
                  <a:lnTo>
                    <a:pt x="17" y="101"/>
                  </a:lnTo>
                  <a:lnTo>
                    <a:pt x="6" y="123"/>
                  </a:lnTo>
                  <a:lnTo>
                    <a:pt x="0" y="143"/>
                  </a:lnTo>
                  <a:lnTo>
                    <a:pt x="2" y="165"/>
                  </a:lnTo>
                  <a:lnTo>
                    <a:pt x="66" y="361"/>
                  </a:lnTo>
                  <a:close/>
                </a:path>
              </a:pathLst>
            </a:custGeom>
            <a:solidFill>
              <a:srgbClr val="000000"/>
            </a:solidFill>
            <a:ln w="0">
              <a:solidFill>
                <a:srgbClr val="000000"/>
              </a:solidFill>
              <a:prstDash val="solid"/>
              <a:round/>
              <a:headEnd/>
              <a:tailEnd/>
            </a:ln>
          </p:spPr>
          <p:txBody>
            <a:bodyPr/>
            <a:lstStyle/>
            <a:p>
              <a:endParaRPr lang="en-IE"/>
            </a:p>
          </p:txBody>
        </p:sp>
        <p:sp>
          <p:nvSpPr>
            <p:cNvPr id="74" name="Freeform 75"/>
            <p:cNvSpPr>
              <a:spLocks/>
            </p:cNvSpPr>
            <p:nvPr/>
          </p:nvSpPr>
          <p:spPr bwMode="auto">
            <a:xfrm>
              <a:off x="4294" y="3516"/>
              <a:ext cx="50" cy="102"/>
            </a:xfrm>
            <a:custGeom>
              <a:avLst/>
              <a:gdLst>
                <a:gd name="T0" fmla="*/ 0 w 149"/>
                <a:gd name="T1" fmla="*/ 0 h 306"/>
                <a:gd name="T2" fmla="*/ 0 w 149"/>
                <a:gd name="T3" fmla="*/ 0 h 306"/>
                <a:gd name="T4" fmla="*/ 0 w 149"/>
                <a:gd name="T5" fmla="*/ 0 h 306"/>
                <a:gd name="T6" fmla="*/ 0 w 149"/>
                <a:gd name="T7" fmla="*/ 0 h 306"/>
                <a:gd name="T8" fmla="*/ 0 w 149"/>
                <a:gd name="T9" fmla="*/ 0 h 306"/>
                <a:gd name="T10" fmla="*/ 0 w 149"/>
                <a:gd name="T11" fmla="*/ 0 h 306"/>
                <a:gd name="T12" fmla="*/ 0 w 149"/>
                <a:gd name="T13" fmla="*/ 0 h 306"/>
                <a:gd name="T14" fmla="*/ 0 w 149"/>
                <a:gd name="T15" fmla="*/ 0 h 306"/>
                <a:gd name="T16" fmla="*/ 0 w 149"/>
                <a:gd name="T17" fmla="*/ 0 h 306"/>
                <a:gd name="T18" fmla="*/ 0 w 149"/>
                <a:gd name="T19" fmla="*/ 0 h 306"/>
                <a:gd name="T20" fmla="*/ 0 w 149"/>
                <a:gd name="T21" fmla="*/ 0 h 306"/>
                <a:gd name="T22" fmla="*/ 0 w 149"/>
                <a:gd name="T23" fmla="*/ 0 h 306"/>
                <a:gd name="T24" fmla="*/ 0 w 149"/>
                <a:gd name="T25" fmla="*/ 0 h 306"/>
                <a:gd name="T26" fmla="*/ 0 w 149"/>
                <a:gd name="T27" fmla="*/ 0 h 306"/>
                <a:gd name="T28" fmla="*/ 0 w 149"/>
                <a:gd name="T29" fmla="*/ 0 h 306"/>
                <a:gd name="T30" fmla="*/ 0 w 149"/>
                <a:gd name="T31" fmla="*/ 0 h 306"/>
                <a:gd name="T32" fmla="*/ 0 w 149"/>
                <a:gd name="T33" fmla="*/ 0 h 306"/>
                <a:gd name="T34" fmla="*/ 0 w 149"/>
                <a:gd name="T35" fmla="*/ 0 h 306"/>
                <a:gd name="T36" fmla="*/ 0 w 149"/>
                <a:gd name="T37" fmla="*/ 0 h 306"/>
                <a:gd name="T38" fmla="*/ 0 w 149"/>
                <a:gd name="T39" fmla="*/ 0 h 306"/>
                <a:gd name="T40" fmla="*/ 0 w 149"/>
                <a:gd name="T41" fmla="*/ 0 h 306"/>
                <a:gd name="T42" fmla="*/ 0 w 149"/>
                <a:gd name="T43" fmla="*/ 0 h 306"/>
                <a:gd name="T44" fmla="*/ 0 w 149"/>
                <a:gd name="T45" fmla="*/ 0 h 306"/>
                <a:gd name="T46" fmla="*/ 0 w 149"/>
                <a:gd name="T47" fmla="*/ 0 h 306"/>
                <a:gd name="T48" fmla="*/ 0 w 149"/>
                <a:gd name="T49" fmla="*/ 0 h 306"/>
                <a:gd name="T50" fmla="*/ 0 w 149"/>
                <a:gd name="T51" fmla="*/ 0 h 306"/>
                <a:gd name="T52" fmla="*/ 0 w 149"/>
                <a:gd name="T53" fmla="*/ 0 h 306"/>
                <a:gd name="T54" fmla="*/ 0 w 149"/>
                <a:gd name="T55" fmla="*/ 0 h 306"/>
                <a:gd name="T56" fmla="*/ 0 w 149"/>
                <a:gd name="T57" fmla="*/ 0 h 3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9"/>
                <a:gd name="T88" fmla="*/ 0 h 306"/>
                <a:gd name="T89" fmla="*/ 149 w 149"/>
                <a:gd name="T90" fmla="*/ 306 h 3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9" h="306">
                  <a:moveTo>
                    <a:pt x="0" y="2"/>
                  </a:moveTo>
                  <a:lnTo>
                    <a:pt x="0" y="9"/>
                  </a:lnTo>
                  <a:lnTo>
                    <a:pt x="21" y="7"/>
                  </a:lnTo>
                  <a:lnTo>
                    <a:pt x="40" y="10"/>
                  </a:lnTo>
                  <a:lnTo>
                    <a:pt x="59" y="21"/>
                  </a:lnTo>
                  <a:lnTo>
                    <a:pt x="77" y="34"/>
                  </a:lnTo>
                  <a:lnTo>
                    <a:pt x="107" y="77"/>
                  </a:lnTo>
                  <a:lnTo>
                    <a:pt x="130" y="129"/>
                  </a:lnTo>
                  <a:lnTo>
                    <a:pt x="141" y="184"/>
                  </a:lnTo>
                  <a:lnTo>
                    <a:pt x="142" y="210"/>
                  </a:lnTo>
                  <a:lnTo>
                    <a:pt x="140" y="236"/>
                  </a:lnTo>
                  <a:lnTo>
                    <a:pt x="133" y="257"/>
                  </a:lnTo>
                  <a:lnTo>
                    <a:pt x="122" y="276"/>
                  </a:lnTo>
                  <a:lnTo>
                    <a:pt x="109" y="289"/>
                  </a:lnTo>
                  <a:lnTo>
                    <a:pt x="89" y="299"/>
                  </a:lnTo>
                  <a:lnTo>
                    <a:pt x="92" y="306"/>
                  </a:lnTo>
                  <a:lnTo>
                    <a:pt x="113" y="297"/>
                  </a:lnTo>
                  <a:lnTo>
                    <a:pt x="129" y="281"/>
                  </a:lnTo>
                  <a:lnTo>
                    <a:pt x="140" y="259"/>
                  </a:lnTo>
                  <a:lnTo>
                    <a:pt x="147" y="238"/>
                  </a:lnTo>
                  <a:lnTo>
                    <a:pt x="149" y="210"/>
                  </a:lnTo>
                  <a:lnTo>
                    <a:pt x="148" y="184"/>
                  </a:lnTo>
                  <a:lnTo>
                    <a:pt x="137" y="127"/>
                  </a:lnTo>
                  <a:lnTo>
                    <a:pt x="115" y="73"/>
                  </a:lnTo>
                  <a:lnTo>
                    <a:pt x="82" y="30"/>
                  </a:lnTo>
                  <a:lnTo>
                    <a:pt x="64" y="14"/>
                  </a:lnTo>
                  <a:lnTo>
                    <a:pt x="43" y="3"/>
                  </a:lnTo>
                  <a:lnTo>
                    <a:pt x="21" y="0"/>
                  </a:lnTo>
                  <a:lnTo>
                    <a:pt x="0" y="2"/>
                  </a:lnTo>
                  <a:close/>
                </a:path>
              </a:pathLst>
            </a:custGeom>
            <a:solidFill>
              <a:srgbClr val="000000"/>
            </a:solidFill>
            <a:ln w="0">
              <a:solidFill>
                <a:srgbClr val="000000"/>
              </a:solidFill>
              <a:prstDash val="solid"/>
              <a:round/>
              <a:headEnd/>
              <a:tailEnd/>
            </a:ln>
          </p:spPr>
          <p:txBody>
            <a:bodyPr/>
            <a:lstStyle/>
            <a:p>
              <a:endParaRPr lang="en-IE"/>
            </a:p>
          </p:txBody>
        </p:sp>
        <p:sp>
          <p:nvSpPr>
            <p:cNvPr id="75" name="Freeform 76"/>
            <p:cNvSpPr>
              <a:spLocks/>
            </p:cNvSpPr>
            <p:nvPr/>
          </p:nvSpPr>
          <p:spPr bwMode="auto">
            <a:xfrm>
              <a:off x="4375" y="3475"/>
              <a:ext cx="222" cy="582"/>
            </a:xfrm>
            <a:custGeom>
              <a:avLst/>
              <a:gdLst>
                <a:gd name="T0" fmla="*/ 0 w 668"/>
                <a:gd name="T1" fmla="*/ 0 h 1746"/>
                <a:gd name="T2" fmla="*/ 0 w 668"/>
                <a:gd name="T3" fmla="*/ 0 h 1746"/>
                <a:gd name="T4" fmla="*/ 0 w 668"/>
                <a:gd name="T5" fmla="*/ 0 h 1746"/>
                <a:gd name="T6" fmla="*/ 0 w 668"/>
                <a:gd name="T7" fmla="*/ 0 h 1746"/>
                <a:gd name="T8" fmla="*/ 0 w 668"/>
                <a:gd name="T9" fmla="*/ 0 h 1746"/>
                <a:gd name="T10" fmla="*/ 0 w 668"/>
                <a:gd name="T11" fmla="*/ 0 h 1746"/>
                <a:gd name="T12" fmla="*/ 0 w 668"/>
                <a:gd name="T13" fmla="*/ 0 h 1746"/>
                <a:gd name="T14" fmla="*/ 0 w 668"/>
                <a:gd name="T15" fmla="*/ 0 h 1746"/>
                <a:gd name="T16" fmla="*/ 0 w 668"/>
                <a:gd name="T17" fmla="*/ 0 h 1746"/>
                <a:gd name="T18" fmla="*/ 0 w 668"/>
                <a:gd name="T19" fmla="*/ 0 h 1746"/>
                <a:gd name="T20" fmla="*/ 0 w 668"/>
                <a:gd name="T21" fmla="*/ 0 h 1746"/>
                <a:gd name="T22" fmla="*/ 0 w 668"/>
                <a:gd name="T23" fmla="*/ 0 h 1746"/>
                <a:gd name="T24" fmla="*/ 0 w 668"/>
                <a:gd name="T25" fmla="*/ 0 h 1746"/>
                <a:gd name="T26" fmla="*/ 0 w 668"/>
                <a:gd name="T27" fmla="*/ 0 h 1746"/>
                <a:gd name="T28" fmla="*/ 0 w 668"/>
                <a:gd name="T29" fmla="*/ 0 h 1746"/>
                <a:gd name="T30" fmla="*/ 0 w 668"/>
                <a:gd name="T31" fmla="*/ 0 h 1746"/>
                <a:gd name="T32" fmla="*/ 0 w 668"/>
                <a:gd name="T33" fmla="*/ 0 h 1746"/>
                <a:gd name="T34" fmla="*/ 0 w 668"/>
                <a:gd name="T35" fmla="*/ 0 h 1746"/>
                <a:gd name="T36" fmla="*/ 0 w 668"/>
                <a:gd name="T37" fmla="*/ 0 h 1746"/>
                <a:gd name="T38" fmla="*/ 0 w 668"/>
                <a:gd name="T39" fmla="*/ 0 h 1746"/>
                <a:gd name="T40" fmla="*/ 0 w 668"/>
                <a:gd name="T41" fmla="*/ 0 h 1746"/>
                <a:gd name="T42" fmla="*/ 0 w 668"/>
                <a:gd name="T43" fmla="*/ 0 h 1746"/>
                <a:gd name="T44" fmla="*/ 0 w 668"/>
                <a:gd name="T45" fmla="*/ 0 h 1746"/>
                <a:gd name="T46" fmla="*/ 0 w 668"/>
                <a:gd name="T47" fmla="*/ 0 h 1746"/>
                <a:gd name="T48" fmla="*/ 0 w 668"/>
                <a:gd name="T49" fmla="*/ 0 h 1746"/>
                <a:gd name="T50" fmla="*/ 0 w 668"/>
                <a:gd name="T51" fmla="*/ 0 h 1746"/>
                <a:gd name="T52" fmla="*/ 0 w 668"/>
                <a:gd name="T53" fmla="*/ 0 h 1746"/>
                <a:gd name="T54" fmla="*/ 0 w 668"/>
                <a:gd name="T55" fmla="*/ 0 h 1746"/>
                <a:gd name="T56" fmla="*/ 0 w 668"/>
                <a:gd name="T57" fmla="*/ 0 h 1746"/>
                <a:gd name="T58" fmla="*/ 0 w 668"/>
                <a:gd name="T59" fmla="*/ 0 h 1746"/>
                <a:gd name="T60" fmla="*/ 0 w 668"/>
                <a:gd name="T61" fmla="*/ 0 h 1746"/>
                <a:gd name="T62" fmla="*/ 0 w 668"/>
                <a:gd name="T63" fmla="*/ 0 h 1746"/>
                <a:gd name="T64" fmla="*/ 0 w 668"/>
                <a:gd name="T65" fmla="*/ 0 h 1746"/>
                <a:gd name="T66" fmla="*/ 0 w 668"/>
                <a:gd name="T67" fmla="*/ 0 h 1746"/>
                <a:gd name="T68" fmla="*/ 0 w 668"/>
                <a:gd name="T69" fmla="*/ 0 h 1746"/>
                <a:gd name="T70" fmla="*/ 0 w 668"/>
                <a:gd name="T71" fmla="*/ 0 h 1746"/>
                <a:gd name="T72" fmla="*/ 0 w 668"/>
                <a:gd name="T73" fmla="*/ 0 h 1746"/>
                <a:gd name="T74" fmla="*/ 0 w 668"/>
                <a:gd name="T75" fmla="*/ 0 h 1746"/>
                <a:gd name="T76" fmla="*/ 0 w 668"/>
                <a:gd name="T77" fmla="*/ 0 h 1746"/>
                <a:gd name="T78" fmla="*/ 0 w 668"/>
                <a:gd name="T79" fmla="*/ 0 h 1746"/>
                <a:gd name="T80" fmla="*/ 0 w 668"/>
                <a:gd name="T81" fmla="*/ 0 h 17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8"/>
                <a:gd name="T124" fmla="*/ 0 h 1746"/>
                <a:gd name="T125" fmla="*/ 668 w 668"/>
                <a:gd name="T126" fmla="*/ 1746 h 17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8" h="1746">
                  <a:moveTo>
                    <a:pt x="7" y="0"/>
                  </a:moveTo>
                  <a:lnTo>
                    <a:pt x="0" y="5"/>
                  </a:lnTo>
                  <a:lnTo>
                    <a:pt x="101" y="175"/>
                  </a:lnTo>
                  <a:lnTo>
                    <a:pt x="197" y="342"/>
                  </a:lnTo>
                  <a:lnTo>
                    <a:pt x="285" y="503"/>
                  </a:lnTo>
                  <a:lnTo>
                    <a:pt x="364" y="660"/>
                  </a:lnTo>
                  <a:lnTo>
                    <a:pt x="435" y="810"/>
                  </a:lnTo>
                  <a:lnTo>
                    <a:pt x="498" y="952"/>
                  </a:lnTo>
                  <a:lnTo>
                    <a:pt x="550" y="1086"/>
                  </a:lnTo>
                  <a:lnTo>
                    <a:pt x="594" y="1211"/>
                  </a:lnTo>
                  <a:lnTo>
                    <a:pt x="627" y="1325"/>
                  </a:lnTo>
                  <a:lnTo>
                    <a:pt x="649" y="1426"/>
                  </a:lnTo>
                  <a:lnTo>
                    <a:pt x="661" y="1515"/>
                  </a:lnTo>
                  <a:lnTo>
                    <a:pt x="659" y="1592"/>
                  </a:lnTo>
                  <a:lnTo>
                    <a:pt x="647" y="1653"/>
                  </a:lnTo>
                  <a:lnTo>
                    <a:pt x="637" y="1678"/>
                  </a:lnTo>
                  <a:lnTo>
                    <a:pt x="624" y="1698"/>
                  </a:lnTo>
                  <a:lnTo>
                    <a:pt x="606" y="1715"/>
                  </a:lnTo>
                  <a:lnTo>
                    <a:pt x="586" y="1727"/>
                  </a:lnTo>
                  <a:lnTo>
                    <a:pt x="562" y="1735"/>
                  </a:lnTo>
                  <a:lnTo>
                    <a:pt x="536" y="1739"/>
                  </a:lnTo>
                  <a:lnTo>
                    <a:pt x="536" y="1746"/>
                  </a:lnTo>
                  <a:lnTo>
                    <a:pt x="565" y="1743"/>
                  </a:lnTo>
                  <a:lnTo>
                    <a:pt x="589" y="1734"/>
                  </a:lnTo>
                  <a:lnTo>
                    <a:pt x="610" y="1720"/>
                  </a:lnTo>
                  <a:lnTo>
                    <a:pt x="628" y="1703"/>
                  </a:lnTo>
                  <a:lnTo>
                    <a:pt x="644" y="1680"/>
                  </a:lnTo>
                  <a:lnTo>
                    <a:pt x="655" y="1655"/>
                  </a:lnTo>
                  <a:lnTo>
                    <a:pt x="667" y="1592"/>
                  </a:lnTo>
                  <a:lnTo>
                    <a:pt x="668" y="1515"/>
                  </a:lnTo>
                  <a:lnTo>
                    <a:pt x="656" y="1424"/>
                  </a:lnTo>
                  <a:lnTo>
                    <a:pt x="634" y="1322"/>
                  </a:lnTo>
                  <a:lnTo>
                    <a:pt x="601" y="1209"/>
                  </a:lnTo>
                  <a:lnTo>
                    <a:pt x="558" y="1084"/>
                  </a:lnTo>
                  <a:lnTo>
                    <a:pt x="505" y="950"/>
                  </a:lnTo>
                  <a:lnTo>
                    <a:pt x="443" y="807"/>
                  </a:lnTo>
                  <a:lnTo>
                    <a:pt x="371" y="658"/>
                  </a:lnTo>
                  <a:lnTo>
                    <a:pt x="292" y="501"/>
                  </a:lnTo>
                  <a:lnTo>
                    <a:pt x="204" y="337"/>
                  </a:lnTo>
                  <a:lnTo>
                    <a:pt x="109" y="170"/>
                  </a:lnTo>
                  <a:lnTo>
                    <a:pt x="7" y="0"/>
                  </a:lnTo>
                  <a:close/>
                </a:path>
              </a:pathLst>
            </a:custGeom>
            <a:solidFill>
              <a:srgbClr val="000000"/>
            </a:solidFill>
            <a:ln w="0">
              <a:solidFill>
                <a:srgbClr val="000000"/>
              </a:solidFill>
              <a:prstDash val="solid"/>
              <a:round/>
              <a:headEnd/>
              <a:tailEnd/>
            </a:ln>
          </p:spPr>
          <p:txBody>
            <a:bodyPr/>
            <a:lstStyle/>
            <a:p>
              <a:endParaRPr lang="en-IE"/>
            </a:p>
          </p:txBody>
        </p:sp>
        <p:sp>
          <p:nvSpPr>
            <p:cNvPr id="76" name="Freeform 77"/>
            <p:cNvSpPr>
              <a:spLocks/>
            </p:cNvSpPr>
            <p:nvPr/>
          </p:nvSpPr>
          <p:spPr bwMode="auto">
            <a:xfrm>
              <a:off x="4384" y="3689"/>
              <a:ext cx="17" cy="36"/>
            </a:xfrm>
            <a:custGeom>
              <a:avLst/>
              <a:gdLst>
                <a:gd name="T0" fmla="*/ 0 w 51"/>
                <a:gd name="T1" fmla="*/ 0 h 110"/>
                <a:gd name="T2" fmla="*/ 0 w 51"/>
                <a:gd name="T3" fmla="*/ 0 h 110"/>
                <a:gd name="T4" fmla="*/ 0 w 51"/>
                <a:gd name="T5" fmla="*/ 0 h 110"/>
                <a:gd name="T6" fmla="*/ 0 w 51"/>
                <a:gd name="T7" fmla="*/ 0 h 110"/>
                <a:gd name="T8" fmla="*/ 0 w 51"/>
                <a:gd name="T9" fmla="*/ 0 h 110"/>
                <a:gd name="T10" fmla="*/ 0 w 51"/>
                <a:gd name="T11" fmla="*/ 0 h 110"/>
                <a:gd name="T12" fmla="*/ 0 w 51"/>
                <a:gd name="T13" fmla="*/ 0 h 110"/>
                <a:gd name="T14" fmla="*/ 0 60000 65536"/>
                <a:gd name="T15" fmla="*/ 0 60000 65536"/>
                <a:gd name="T16" fmla="*/ 0 60000 65536"/>
                <a:gd name="T17" fmla="*/ 0 60000 65536"/>
                <a:gd name="T18" fmla="*/ 0 60000 65536"/>
                <a:gd name="T19" fmla="*/ 0 60000 65536"/>
                <a:gd name="T20" fmla="*/ 0 60000 65536"/>
                <a:gd name="T21" fmla="*/ 0 w 51"/>
                <a:gd name="T22" fmla="*/ 0 h 110"/>
                <a:gd name="T23" fmla="*/ 51 w 51"/>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10">
                  <a:moveTo>
                    <a:pt x="0" y="108"/>
                  </a:moveTo>
                  <a:lnTo>
                    <a:pt x="7" y="110"/>
                  </a:lnTo>
                  <a:lnTo>
                    <a:pt x="27" y="53"/>
                  </a:lnTo>
                  <a:lnTo>
                    <a:pt x="51" y="2"/>
                  </a:lnTo>
                  <a:lnTo>
                    <a:pt x="43" y="0"/>
                  </a:lnTo>
                  <a:lnTo>
                    <a:pt x="19" y="50"/>
                  </a:lnTo>
                  <a:lnTo>
                    <a:pt x="0" y="108"/>
                  </a:lnTo>
                  <a:close/>
                </a:path>
              </a:pathLst>
            </a:custGeom>
            <a:solidFill>
              <a:srgbClr val="000000"/>
            </a:solidFill>
            <a:ln w="0">
              <a:solidFill>
                <a:srgbClr val="000000"/>
              </a:solidFill>
              <a:prstDash val="solid"/>
              <a:round/>
              <a:headEnd/>
              <a:tailEnd/>
            </a:ln>
          </p:spPr>
          <p:txBody>
            <a:bodyPr/>
            <a:lstStyle/>
            <a:p>
              <a:endParaRPr lang="en-IE"/>
            </a:p>
          </p:txBody>
        </p:sp>
        <p:sp>
          <p:nvSpPr>
            <p:cNvPr id="77" name="Freeform 78"/>
            <p:cNvSpPr>
              <a:spLocks/>
            </p:cNvSpPr>
            <p:nvPr/>
          </p:nvSpPr>
          <p:spPr bwMode="auto">
            <a:xfrm>
              <a:off x="4294" y="3464"/>
              <a:ext cx="319" cy="592"/>
            </a:xfrm>
            <a:custGeom>
              <a:avLst/>
              <a:gdLst>
                <a:gd name="T0" fmla="*/ 0 w 957"/>
                <a:gd name="T1" fmla="*/ 0 h 1776"/>
                <a:gd name="T2" fmla="*/ 0 w 957"/>
                <a:gd name="T3" fmla="*/ 0 h 1776"/>
                <a:gd name="T4" fmla="*/ 0 w 957"/>
                <a:gd name="T5" fmla="*/ 0 h 1776"/>
                <a:gd name="T6" fmla="*/ 0 w 957"/>
                <a:gd name="T7" fmla="*/ 0 h 1776"/>
                <a:gd name="T8" fmla="*/ 0 w 957"/>
                <a:gd name="T9" fmla="*/ 0 h 1776"/>
                <a:gd name="T10" fmla="*/ 0 w 957"/>
                <a:gd name="T11" fmla="*/ 0 h 1776"/>
                <a:gd name="T12" fmla="*/ 0 w 957"/>
                <a:gd name="T13" fmla="*/ 0 h 1776"/>
                <a:gd name="T14" fmla="*/ 0 w 957"/>
                <a:gd name="T15" fmla="*/ 0 h 1776"/>
                <a:gd name="T16" fmla="*/ 0 w 957"/>
                <a:gd name="T17" fmla="*/ 0 h 1776"/>
                <a:gd name="T18" fmla="*/ 0 w 957"/>
                <a:gd name="T19" fmla="*/ 0 h 1776"/>
                <a:gd name="T20" fmla="*/ 0 w 957"/>
                <a:gd name="T21" fmla="*/ 0 h 1776"/>
                <a:gd name="T22" fmla="*/ 0 w 957"/>
                <a:gd name="T23" fmla="*/ 0 h 1776"/>
                <a:gd name="T24" fmla="*/ 0 w 957"/>
                <a:gd name="T25" fmla="*/ 0 h 1776"/>
                <a:gd name="T26" fmla="*/ 0 w 957"/>
                <a:gd name="T27" fmla="*/ 0 h 1776"/>
                <a:gd name="T28" fmla="*/ 0 w 957"/>
                <a:gd name="T29" fmla="*/ 0 h 1776"/>
                <a:gd name="T30" fmla="*/ 0 w 957"/>
                <a:gd name="T31" fmla="*/ 0 h 1776"/>
                <a:gd name="T32" fmla="*/ 0 w 957"/>
                <a:gd name="T33" fmla="*/ 0 h 1776"/>
                <a:gd name="T34" fmla="*/ 0 w 957"/>
                <a:gd name="T35" fmla="*/ 0 h 1776"/>
                <a:gd name="T36" fmla="*/ 0 w 957"/>
                <a:gd name="T37" fmla="*/ 0 h 1776"/>
                <a:gd name="T38" fmla="*/ 0 w 957"/>
                <a:gd name="T39" fmla="*/ 0 h 1776"/>
                <a:gd name="T40" fmla="*/ 0 w 957"/>
                <a:gd name="T41" fmla="*/ 0 h 1776"/>
                <a:gd name="T42" fmla="*/ 0 w 957"/>
                <a:gd name="T43" fmla="*/ 0 h 1776"/>
                <a:gd name="T44" fmla="*/ 0 w 957"/>
                <a:gd name="T45" fmla="*/ 0 h 1776"/>
                <a:gd name="T46" fmla="*/ 0 w 957"/>
                <a:gd name="T47" fmla="*/ 0 h 1776"/>
                <a:gd name="T48" fmla="*/ 0 w 957"/>
                <a:gd name="T49" fmla="*/ 0 h 1776"/>
                <a:gd name="T50" fmla="*/ 0 w 957"/>
                <a:gd name="T51" fmla="*/ 0 h 1776"/>
                <a:gd name="T52" fmla="*/ 0 w 957"/>
                <a:gd name="T53" fmla="*/ 0 h 1776"/>
                <a:gd name="T54" fmla="*/ 0 w 957"/>
                <a:gd name="T55" fmla="*/ 0 h 1776"/>
                <a:gd name="T56" fmla="*/ 0 w 957"/>
                <a:gd name="T57" fmla="*/ 0 h 1776"/>
                <a:gd name="T58" fmla="*/ 0 w 957"/>
                <a:gd name="T59" fmla="*/ 0 h 1776"/>
                <a:gd name="T60" fmla="*/ 0 w 957"/>
                <a:gd name="T61" fmla="*/ 0 h 1776"/>
                <a:gd name="T62" fmla="*/ 0 w 957"/>
                <a:gd name="T63" fmla="*/ 0 h 1776"/>
                <a:gd name="T64" fmla="*/ 0 w 957"/>
                <a:gd name="T65" fmla="*/ 0 h 1776"/>
                <a:gd name="T66" fmla="*/ 0 w 957"/>
                <a:gd name="T67" fmla="*/ 0 h 1776"/>
                <a:gd name="T68" fmla="*/ 0 w 957"/>
                <a:gd name="T69" fmla="*/ 0 h 1776"/>
                <a:gd name="T70" fmla="*/ 0 w 957"/>
                <a:gd name="T71" fmla="*/ 0 h 17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7"/>
                <a:gd name="T109" fmla="*/ 0 h 1776"/>
                <a:gd name="T110" fmla="*/ 957 w 957"/>
                <a:gd name="T111" fmla="*/ 1776 h 17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7" h="1776">
                  <a:moveTo>
                    <a:pt x="778" y="1776"/>
                  </a:moveTo>
                  <a:lnTo>
                    <a:pt x="735" y="1776"/>
                  </a:lnTo>
                  <a:lnTo>
                    <a:pt x="694" y="1772"/>
                  </a:lnTo>
                  <a:lnTo>
                    <a:pt x="656" y="1764"/>
                  </a:lnTo>
                  <a:lnTo>
                    <a:pt x="619" y="1753"/>
                  </a:lnTo>
                  <a:lnTo>
                    <a:pt x="549" y="1722"/>
                  </a:lnTo>
                  <a:lnTo>
                    <a:pt x="488" y="1679"/>
                  </a:lnTo>
                  <a:lnTo>
                    <a:pt x="434" y="1625"/>
                  </a:lnTo>
                  <a:lnTo>
                    <a:pt x="386" y="1564"/>
                  </a:lnTo>
                  <a:lnTo>
                    <a:pt x="347" y="1494"/>
                  </a:lnTo>
                  <a:lnTo>
                    <a:pt x="313" y="1420"/>
                  </a:lnTo>
                  <a:lnTo>
                    <a:pt x="286" y="1340"/>
                  </a:lnTo>
                  <a:lnTo>
                    <a:pt x="265" y="1258"/>
                  </a:lnTo>
                  <a:lnTo>
                    <a:pt x="252" y="1174"/>
                  </a:lnTo>
                  <a:lnTo>
                    <a:pt x="244" y="1091"/>
                  </a:lnTo>
                  <a:lnTo>
                    <a:pt x="243" y="1008"/>
                  </a:lnTo>
                  <a:lnTo>
                    <a:pt x="248" y="928"/>
                  </a:lnTo>
                  <a:lnTo>
                    <a:pt x="257" y="852"/>
                  </a:lnTo>
                  <a:lnTo>
                    <a:pt x="274" y="783"/>
                  </a:lnTo>
                  <a:lnTo>
                    <a:pt x="251" y="758"/>
                  </a:lnTo>
                  <a:lnTo>
                    <a:pt x="226" y="723"/>
                  </a:lnTo>
                  <a:lnTo>
                    <a:pt x="171" y="637"/>
                  </a:lnTo>
                  <a:lnTo>
                    <a:pt x="122" y="542"/>
                  </a:lnTo>
                  <a:lnTo>
                    <a:pt x="103" y="498"/>
                  </a:lnTo>
                  <a:lnTo>
                    <a:pt x="91" y="460"/>
                  </a:lnTo>
                  <a:lnTo>
                    <a:pt x="111" y="450"/>
                  </a:lnTo>
                  <a:lnTo>
                    <a:pt x="125" y="436"/>
                  </a:lnTo>
                  <a:lnTo>
                    <a:pt x="136" y="415"/>
                  </a:lnTo>
                  <a:lnTo>
                    <a:pt x="143" y="394"/>
                  </a:lnTo>
                  <a:lnTo>
                    <a:pt x="146" y="367"/>
                  </a:lnTo>
                  <a:lnTo>
                    <a:pt x="145" y="341"/>
                  </a:lnTo>
                  <a:lnTo>
                    <a:pt x="134" y="285"/>
                  </a:lnTo>
                  <a:lnTo>
                    <a:pt x="111" y="232"/>
                  </a:lnTo>
                  <a:lnTo>
                    <a:pt x="80" y="189"/>
                  </a:lnTo>
                  <a:lnTo>
                    <a:pt x="62" y="175"/>
                  </a:lnTo>
                  <a:lnTo>
                    <a:pt x="42" y="164"/>
                  </a:lnTo>
                  <a:lnTo>
                    <a:pt x="21" y="160"/>
                  </a:lnTo>
                  <a:lnTo>
                    <a:pt x="0" y="163"/>
                  </a:lnTo>
                  <a:lnTo>
                    <a:pt x="21" y="134"/>
                  </a:lnTo>
                  <a:lnTo>
                    <a:pt x="45" y="108"/>
                  </a:lnTo>
                  <a:lnTo>
                    <a:pt x="74" y="84"/>
                  </a:lnTo>
                  <a:lnTo>
                    <a:pt x="105" y="66"/>
                  </a:lnTo>
                  <a:lnTo>
                    <a:pt x="137" y="50"/>
                  </a:lnTo>
                  <a:lnTo>
                    <a:pt x="172" y="40"/>
                  </a:lnTo>
                  <a:lnTo>
                    <a:pt x="208" y="34"/>
                  </a:lnTo>
                  <a:lnTo>
                    <a:pt x="245" y="36"/>
                  </a:lnTo>
                  <a:lnTo>
                    <a:pt x="353" y="0"/>
                  </a:lnTo>
                  <a:lnTo>
                    <a:pt x="382" y="22"/>
                  </a:lnTo>
                  <a:lnTo>
                    <a:pt x="409" y="51"/>
                  </a:lnTo>
                  <a:lnTo>
                    <a:pt x="434" y="85"/>
                  </a:lnTo>
                  <a:lnTo>
                    <a:pt x="460" y="123"/>
                  </a:lnTo>
                  <a:lnTo>
                    <a:pt x="501" y="218"/>
                  </a:lnTo>
                  <a:lnTo>
                    <a:pt x="518" y="272"/>
                  </a:lnTo>
                  <a:lnTo>
                    <a:pt x="533" y="333"/>
                  </a:lnTo>
                  <a:lnTo>
                    <a:pt x="488" y="347"/>
                  </a:lnTo>
                  <a:lnTo>
                    <a:pt x="554" y="457"/>
                  </a:lnTo>
                  <a:lnTo>
                    <a:pt x="652" y="640"/>
                  </a:lnTo>
                  <a:lnTo>
                    <a:pt x="761" y="869"/>
                  </a:lnTo>
                  <a:lnTo>
                    <a:pt x="814" y="994"/>
                  </a:lnTo>
                  <a:lnTo>
                    <a:pt x="862" y="1118"/>
                  </a:lnTo>
                  <a:lnTo>
                    <a:pt x="901" y="1242"/>
                  </a:lnTo>
                  <a:lnTo>
                    <a:pt x="933" y="1360"/>
                  </a:lnTo>
                  <a:lnTo>
                    <a:pt x="952" y="1470"/>
                  </a:lnTo>
                  <a:lnTo>
                    <a:pt x="957" y="1568"/>
                  </a:lnTo>
                  <a:lnTo>
                    <a:pt x="953" y="1612"/>
                  </a:lnTo>
                  <a:lnTo>
                    <a:pt x="943" y="1651"/>
                  </a:lnTo>
                  <a:lnTo>
                    <a:pt x="930" y="1686"/>
                  </a:lnTo>
                  <a:lnTo>
                    <a:pt x="911" y="1716"/>
                  </a:lnTo>
                  <a:lnTo>
                    <a:pt x="887" y="1740"/>
                  </a:lnTo>
                  <a:lnTo>
                    <a:pt x="857" y="1758"/>
                  </a:lnTo>
                  <a:lnTo>
                    <a:pt x="821" y="1770"/>
                  </a:lnTo>
                  <a:lnTo>
                    <a:pt x="778" y="177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78" name="Freeform 79"/>
            <p:cNvSpPr>
              <a:spLocks/>
            </p:cNvSpPr>
            <p:nvPr/>
          </p:nvSpPr>
          <p:spPr bwMode="auto">
            <a:xfrm>
              <a:off x="2063" y="2051"/>
              <a:ext cx="75" cy="61"/>
            </a:xfrm>
            <a:custGeom>
              <a:avLst/>
              <a:gdLst>
                <a:gd name="T0" fmla="*/ 0 w 226"/>
                <a:gd name="T1" fmla="*/ 0 h 182"/>
                <a:gd name="T2" fmla="*/ 0 w 226"/>
                <a:gd name="T3" fmla="*/ 0 h 182"/>
                <a:gd name="T4" fmla="*/ 0 w 226"/>
                <a:gd name="T5" fmla="*/ 0 h 182"/>
                <a:gd name="T6" fmla="*/ 0 w 226"/>
                <a:gd name="T7" fmla="*/ 0 h 182"/>
                <a:gd name="T8" fmla="*/ 0 w 226"/>
                <a:gd name="T9" fmla="*/ 0 h 182"/>
                <a:gd name="T10" fmla="*/ 0 w 226"/>
                <a:gd name="T11" fmla="*/ 0 h 182"/>
                <a:gd name="T12" fmla="*/ 0 w 226"/>
                <a:gd name="T13" fmla="*/ 0 h 182"/>
                <a:gd name="T14" fmla="*/ 0 w 226"/>
                <a:gd name="T15" fmla="*/ 0 h 182"/>
                <a:gd name="T16" fmla="*/ 0 w 226"/>
                <a:gd name="T17" fmla="*/ 0 h 182"/>
                <a:gd name="T18" fmla="*/ 0 w 226"/>
                <a:gd name="T19" fmla="*/ 0 h 182"/>
                <a:gd name="T20" fmla="*/ 0 w 226"/>
                <a:gd name="T21" fmla="*/ 0 h 182"/>
                <a:gd name="T22" fmla="*/ 0 w 226"/>
                <a:gd name="T23" fmla="*/ 0 h 182"/>
                <a:gd name="T24" fmla="*/ 0 w 226"/>
                <a:gd name="T25" fmla="*/ 0 h 182"/>
                <a:gd name="T26" fmla="*/ 0 w 226"/>
                <a:gd name="T27" fmla="*/ 0 h 182"/>
                <a:gd name="T28" fmla="*/ 0 w 226"/>
                <a:gd name="T29" fmla="*/ 0 h 182"/>
                <a:gd name="T30" fmla="*/ 0 w 226"/>
                <a:gd name="T31" fmla="*/ 0 h 182"/>
                <a:gd name="T32" fmla="*/ 0 w 226"/>
                <a:gd name="T33" fmla="*/ 0 h 182"/>
                <a:gd name="T34" fmla="*/ 0 w 226"/>
                <a:gd name="T35" fmla="*/ 0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6"/>
                <a:gd name="T55" fmla="*/ 0 h 182"/>
                <a:gd name="T56" fmla="*/ 226 w 226"/>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6" h="182">
                  <a:moveTo>
                    <a:pt x="0" y="182"/>
                  </a:moveTo>
                  <a:lnTo>
                    <a:pt x="10" y="170"/>
                  </a:lnTo>
                  <a:lnTo>
                    <a:pt x="14" y="143"/>
                  </a:lnTo>
                  <a:lnTo>
                    <a:pt x="4" y="61"/>
                  </a:lnTo>
                  <a:lnTo>
                    <a:pt x="31" y="67"/>
                  </a:lnTo>
                  <a:lnTo>
                    <a:pt x="59" y="68"/>
                  </a:lnTo>
                  <a:lnTo>
                    <a:pt x="88" y="66"/>
                  </a:lnTo>
                  <a:lnTo>
                    <a:pt x="118" y="60"/>
                  </a:lnTo>
                  <a:lnTo>
                    <a:pt x="147" y="49"/>
                  </a:lnTo>
                  <a:lnTo>
                    <a:pt x="173" y="36"/>
                  </a:lnTo>
                  <a:lnTo>
                    <a:pt x="196" y="19"/>
                  </a:lnTo>
                  <a:lnTo>
                    <a:pt x="215" y="0"/>
                  </a:lnTo>
                  <a:lnTo>
                    <a:pt x="226" y="82"/>
                  </a:lnTo>
                  <a:lnTo>
                    <a:pt x="222" y="109"/>
                  </a:lnTo>
                  <a:lnTo>
                    <a:pt x="220" y="116"/>
                  </a:lnTo>
                  <a:lnTo>
                    <a:pt x="219" y="118"/>
                  </a:lnTo>
                  <a:lnTo>
                    <a:pt x="212" y="121"/>
                  </a:lnTo>
                  <a:lnTo>
                    <a:pt x="0" y="182"/>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79" name="Freeform 80"/>
            <p:cNvSpPr>
              <a:spLocks/>
            </p:cNvSpPr>
            <p:nvPr/>
          </p:nvSpPr>
          <p:spPr bwMode="auto">
            <a:xfrm>
              <a:off x="2029" y="1973"/>
              <a:ext cx="93" cy="54"/>
            </a:xfrm>
            <a:custGeom>
              <a:avLst/>
              <a:gdLst>
                <a:gd name="T0" fmla="*/ 0 w 279"/>
                <a:gd name="T1" fmla="*/ 0 h 161"/>
                <a:gd name="T2" fmla="*/ 0 w 279"/>
                <a:gd name="T3" fmla="*/ 0 h 161"/>
                <a:gd name="T4" fmla="*/ 0 w 279"/>
                <a:gd name="T5" fmla="*/ 0 h 161"/>
                <a:gd name="T6" fmla="*/ 0 w 279"/>
                <a:gd name="T7" fmla="*/ 0 h 161"/>
                <a:gd name="T8" fmla="*/ 0 w 279"/>
                <a:gd name="T9" fmla="*/ 0 h 161"/>
                <a:gd name="T10" fmla="*/ 0 w 279"/>
                <a:gd name="T11" fmla="*/ 0 h 161"/>
                <a:gd name="T12" fmla="*/ 0 w 279"/>
                <a:gd name="T13" fmla="*/ 0 h 161"/>
                <a:gd name="T14" fmla="*/ 0 w 279"/>
                <a:gd name="T15" fmla="*/ 0 h 161"/>
                <a:gd name="T16" fmla="*/ 0 w 279"/>
                <a:gd name="T17" fmla="*/ 0 h 161"/>
                <a:gd name="T18" fmla="*/ 0 w 279"/>
                <a:gd name="T19" fmla="*/ 0 h 161"/>
                <a:gd name="T20" fmla="*/ 0 w 279"/>
                <a:gd name="T21" fmla="*/ 0 h 161"/>
                <a:gd name="T22" fmla="*/ 0 w 279"/>
                <a:gd name="T23" fmla="*/ 0 h 161"/>
                <a:gd name="T24" fmla="*/ 0 w 279"/>
                <a:gd name="T25" fmla="*/ 0 h 161"/>
                <a:gd name="T26" fmla="*/ 0 w 279"/>
                <a:gd name="T27" fmla="*/ 0 h 161"/>
                <a:gd name="T28" fmla="*/ 0 w 279"/>
                <a:gd name="T29" fmla="*/ 0 h 161"/>
                <a:gd name="T30" fmla="*/ 0 w 279"/>
                <a:gd name="T31" fmla="*/ 0 h 161"/>
                <a:gd name="T32" fmla="*/ 0 w 279"/>
                <a:gd name="T33" fmla="*/ 0 h 161"/>
                <a:gd name="T34" fmla="*/ 0 w 279"/>
                <a:gd name="T35" fmla="*/ 0 h 161"/>
                <a:gd name="T36" fmla="*/ 0 w 279"/>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161"/>
                <a:gd name="T59" fmla="*/ 279 w 279"/>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161">
                  <a:moveTo>
                    <a:pt x="68" y="161"/>
                  </a:moveTo>
                  <a:lnTo>
                    <a:pt x="32" y="86"/>
                  </a:lnTo>
                  <a:lnTo>
                    <a:pt x="15" y="66"/>
                  </a:lnTo>
                  <a:lnTo>
                    <a:pt x="9" y="61"/>
                  </a:lnTo>
                  <a:lnTo>
                    <a:pt x="0" y="61"/>
                  </a:lnTo>
                  <a:lnTo>
                    <a:pt x="212" y="0"/>
                  </a:lnTo>
                  <a:lnTo>
                    <a:pt x="219" y="0"/>
                  </a:lnTo>
                  <a:lnTo>
                    <a:pt x="227" y="5"/>
                  </a:lnTo>
                  <a:lnTo>
                    <a:pt x="244" y="27"/>
                  </a:lnTo>
                  <a:lnTo>
                    <a:pt x="262" y="60"/>
                  </a:lnTo>
                  <a:lnTo>
                    <a:pt x="279" y="102"/>
                  </a:lnTo>
                  <a:lnTo>
                    <a:pt x="252" y="96"/>
                  </a:lnTo>
                  <a:lnTo>
                    <a:pt x="225" y="94"/>
                  </a:lnTo>
                  <a:lnTo>
                    <a:pt x="195" y="96"/>
                  </a:lnTo>
                  <a:lnTo>
                    <a:pt x="166" y="102"/>
                  </a:lnTo>
                  <a:lnTo>
                    <a:pt x="137" y="112"/>
                  </a:lnTo>
                  <a:lnTo>
                    <a:pt x="111" y="126"/>
                  </a:lnTo>
                  <a:lnTo>
                    <a:pt x="87" y="141"/>
                  </a:lnTo>
                  <a:lnTo>
                    <a:pt x="68" y="161"/>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80" name="Freeform 81"/>
            <p:cNvSpPr>
              <a:spLocks/>
            </p:cNvSpPr>
            <p:nvPr/>
          </p:nvSpPr>
          <p:spPr bwMode="auto">
            <a:xfrm>
              <a:off x="2929" y="1738"/>
              <a:ext cx="159" cy="271"/>
            </a:xfrm>
            <a:custGeom>
              <a:avLst/>
              <a:gdLst>
                <a:gd name="T0" fmla="*/ 0 w 476"/>
                <a:gd name="T1" fmla="*/ 0 h 811"/>
                <a:gd name="T2" fmla="*/ 0 w 476"/>
                <a:gd name="T3" fmla="*/ 0 h 811"/>
                <a:gd name="T4" fmla="*/ 0 w 476"/>
                <a:gd name="T5" fmla="*/ 0 h 811"/>
                <a:gd name="T6" fmla="*/ 0 w 476"/>
                <a:gd name="T7" fmla="*/ 0 h 811"/>
                <a:gd name="T8" fmla="*/ 0 w 476"/>
                <a:gd name="T9" fmla="*/ 0 h 811"/>
                <a:gd name="T10" fmla="*/ 0 w 476"/>
                <a:gd name="T11" fmla="*/ 0 h 811"/>
                <a:gd name="T12" fmla="*/ 0 w 476"/>
                <a:gd name="T13" fmla="*/ 0 h 811"/>
                <a:gd name="T14" fmla="*/ 0 w 476"/>
                <a:gd name="T15" fmla="*/ 0 h 811"/>
                <a:gd name="T16" fmla="*/ 0 w 476"/>
                <a:gd name="T17" fmla="*/ 0 h 811"/>
                <a:gd name="T18" fmla="*/ 0 w 476"/>
                <a:gd name="T19" fmla="*/ 0 h 811"/>
                <a:gd name="T20" fmla="*/ 0 w 476"/>
                <a:gd name="T21" fmla="*/ 0 h 811"/>
                <a:gd name="T22" fmla="*/ 0 w 476"/>
                <a:gd name="T23" fmla="*/ 0 h 811"/>
                <a:gd name="T24" fmla="*/ 0 w 476"/>
                <a:gd name="T25" fmla="*/ 0 h 811"/>
                <a:gd name="T26" fmla="*/ 0 w 476"/>
                <a:gd name="T27" fmla="*/ 0 h 811"/>
                <a:gd name="T28" fmla="*/ 0 w 476"/>
                <a:gd name="T29" fmla="*/ 0 h 811"/>
                <a:gd name="T30" fmla="*/ 0 w 476"/>
                <a:gd name="T31" fmla="*/ 0 h 811"/>
                <a:gd name="T32" fmla="*/ 0 w 476"/>
                <a:gd name="T33" fmla="*/ 0 h 811"/>
                <a:gd name="T34" fmla="*/ 0 w 476"/>
                <a:gd name="T35" fmla="*/ 0 h 811"/>
                <a:gd name="T36" fmla="*/ 0 w 476"/>
                <a:gd name="T37" fmla="*/ 0 h 811"/>
                <a:gd name="T38" fmla="*/ 0 w 476"/>
                <a:gd name="T39" fmla="*/ 0 h 811"/>
                <a:gd name="T40" fmla="*/ 0 w 476"/>
                <a:gd name="T41" fmla="*/ 0 h 811"/>
                <a:gd name="T42" fmla="*/ 0 w 476"/>
                <a:gd name="T43" fmla="*/ 0 h 811"/>
                <a:gd name="T44" fmla="*/ 0 w 476"/>
                <a:gd name="T45" fmla="*/ 0 h 811"/>
                <a:gd name="T46" fmla="*/ 0 w 476"/>
                <a:gd name="T47" fmla="*/ 0 h 811"/>
                <a:gd name="T48" fmla="*/ 0 w 476"/>
                <a:gd name="T49" fmla="*/ 0 h 811"/>
                <a:gd name="T50" fmla="*/ 0 w 476"/>
                <a:gd name="T51" fmla="*/ 0 h 811"/>
                <a:gd name="T52" fmla="*/ 0 w 476"/>
                <a:gd name="T53" fmla="*/ 0 h 811"/>
                <a:gd name="T54" fmla="*/ 0 w 476"/>
                <a:gd name="T55" fmla="*/ 0 h 811"/>
                <a:gd name="T56" fmla="*/ 0 w 476"/>
                <a:gd name="T57" fmla="*/ 0 h 811"/>
                <a:gd name="T58" fmla="*/ 0 w 476"/>
                <a:gd name="T59" fmla="*/ 0 h 811"/>
                <a:gd name="T60" fmla="*/ 0 w 476"/>
                <a:gd name="T61" fmla="*/ 0 h 811"/>
                <a:gd name="T62" fmla="*/ 0 w 476"/>
                <a:gd name="T63" fmla="*/ 0 h 811"/>
                <a:gd name="T64" fmla="*/ 0 w 476"/>
                <a:gd name="T65" fmla="*/ 0 h 811"/>
                <a:gd name="T66" fmla="*/ 0 w 476"/>
                <a:gd name="T67" fmla="*/ 0 h 811"/>
                <a:gd name="T68" fmla="*/ 0 w 476"/>
                <a:gd name="T69" fmla="*/ 0 h 811"/>
                <a:gd name="T70" fmla="*/ 0 w 476"/>
                <a:gd name="T71" fmla="*/ 0 h 811"/>
                <a:gd name="T72" fmla="*/ 0 w 476"/>
                <a:gd name="T73" fmla="*/ 0 h 811"/>
                <a:gd name="T74" fmla="*/ 0 w 476"/>
                <a:gd name="T75" fmla="*/ 0 h 811"/>
                <a:gd name="T76" fmla="*/ 0 w 476"/>
                <a:gd name="T77" fmla="*/ 0 h 811"/>
                <a:gd name="T78" fmla="*/ 0 w 476"/>
                <a:gd name="T79" fmla="*/ 0 h 811"/>
                <a:gd name="T80" fmla="*/ 0 w 476"/>
                <a:gd name="T81" fmla="*/ 0 h 811"/>
                <a:gd name="T82" fmla="*/ 0 w 476"/>
                <a:gd name="T83" fmla="*/ 0 h 811"/>
                <a:gd name="T84" fmla="*/ 0 w 476"/>
                <a:gd name="T85" fmla="*/ 0 h 811"/>
                <a:gd name="T86" fmla="*/ 0 w 476"/>
                <a:gd name="T87" fmla="*/ 0 h 8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6"/>
                <a:gd name="T133" fmla="*/ 0 h 811"/>
                <a:gd name="T134" fmla="*/ 476 w 476"/>
                <a:gd name="T135" fmla="*/ 811 h 8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6" h="811">
                  <a:moveTo>
                    <a:pt x="130" y="806"/>
                  </a:moveTo>
                  <a:lnTo>
                    <a:pt x="105" y="796"/>
                  </a:lnTo>
                  <a:lnTo>
                    <a:pt x="84" y="783"/>
                  </a:lnTo>
                  <a:lnTo>
                    <a:pt x="64" y="766"/>
                  </a:lnTo>
                  <a:lnTo>
                    <a:pt x="48" y="746"/>
                  </a:lnTo>
                  <a:lnTo>
                    <a:pt x="33" y="723"/>
                  </a:lnTo>
                  <a:lnTo>
                    <a:pt x="23" y="697"/>
                  </a:lnTo>
                  <a:lnTo>
                    <a:pt x="7" y="637"/>
                  </a:lnTo>
                  <a:lnTo>
                    <a:pt x="0" y="571"/>
                  </a:lnTo>
                  <a:lnTo>
                    <a:pt x="2" y="498"/>
                  </a:lnTo>
                  <a:lnTo>
                    <a:pt x="12" y="424"/>
                  </a:lnTo>
                  <a:lnTo>
                    <a:pt x="29" y="349"/>
                  </a:lnTo>
                  <a:lnTo>
                    <a:pt x="52" y="274"/>
                  </a:lnTo>
                  <a:lnTo>
                    <a:pt x="82" y="205"/>
                  </a:lnTo>
                  <a:lnTo>
                    <a:pt x="117" y="141"/>
                  </a:lnTo>
                  <a:lnTo>
                    <a:pt x="157" y="87"/>
                  </a:lnTo>
                  <a:lnTo>
                    <a:pt x="200" y="43"/>
                  </a:lnTo>
                  <a:lnTo>
                    <a:pt x="247" y="14"/>
                  </a:lnTo>
                  <a:lnTo>
                    <a:pt x="270" y="5"/>
                  </a:lnTo>
                  <a:lnTo>
                    <a:pt x="296" y="0"/>
                  </a:lnTo>
                  <a:lnTo>
                    <a:pt x="321" y="0"/>
                  </a:lnTo>
                  <a:lnTo>
                    <a:pt x="347" y="5"/>
                  </a:lnTo>
                  <a:lnTo>
                    <a:pt x="372" y="14"/>
                  </a:lnTo>
                  <a:lnTo>
                    <a:pt x="394" y="26"/>
                  </a:lnTo>
                  <a:lnTo>
                    <a:pt x="413" y="43"/>
                  </a:lnTo>
                  <a:lnTo>
                    <a:pt x="430" y="64"/>
                  </a:lnTo>
                  <a:lnTo>
                    <a:pt x="443" y="86"/>
                  </a:lnTo>
                  <a:lnTo>
                    <a:pt x="455" y="113"/>
                  </a:lnTo>
                  <a:lnTo>
                    <a:pt x="470" y="173"/>
                  </a:lnTo>
                  <a:lnTo>
                    <a:pt x="476" y="238"/>
                  </a:lnTo>
                  <a:lnTo>
                    <a:pt x="474" y="311"/>
                  </a:lnTo>
                  <a:lnTo>
                    <a:pt x="464" y="386"/>
                  </a:lnTo>
                  <a:lnTo>
                    <a:pt x="448" y="461"/>
                  </a:lnTo>
                  <a:lnTo>
                    <a:pt x="424" y="535"/>
                  </a:lnTo>
                  <a:lnTo>
                    <a:pt x="395" y="605"/>
                  </a:lnTo>
                  <a:lnTo>
                    <a:pt x="360" y="668"/>
                  </a:lnTo>
                  <a:lnTo>
                    <a:pt x="321" y="723"/>
                  </a:lnTo>
                  <a:lnTo>
                    <a:pt x="278" y="766"/>
                  </a:lnTo>
                  <a:lnTo>
                    <a:pt x="255" y="783"/>
                  </a:lnTo>
                  <a:lnTo>
                    <a:pt x="231" y="796"/>
                  </a:lnTo>
                  <a:lnTo>
                    <a:pt x="207" y="805"/>
                  </a:lnTo>
                  <a:lnTo>
                    <a:pt x="182" y="811"/>
                  </a:lnTo>
                  <a:lnTo>
                    <a:pt x="157" y="811"/>
                  </a:lnTo>
                  <a:lnTo>
                    <a:pt x="130" y="8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81" name="Freeform 82"/>
            <p:cNvSpPr>
              <a:spLocks/>
            </p:cNvSpPr>
            <p:nvPr/>
          </p:nvSpPr>
          <p:spPr bwMode="auto">
            <a:xfrm>
              <a:off x="3428" y="1874"/>
              <a:ext cx="160" cy="270"/>
            </a:xfrm>
            <a:custGeom>
              <a:avLst/>
              <a:gdLst>
                <a:gd name="T0" fmla="*/ 0 w 478"/>
                <a:gd name="T1" fmla="*/ 0 h 811"/>
                <a:gd name="T2" fmla="*/ 0 w 478"/>
                <a:gd name="T3" fmla="*/ 0 h 811"/>
                <a:gd name="T4" fmla="*/ 0 w 478"/>
                <a:gd name="T5" fmla="*/ 0 h 811"/>
                <a:gd name="T6" fmla="*/ 0 w 478"/>
                <a:gd name="T7" fmla="*/ 0 h 811"/>
                <a:gd name="T8" fmla="*/ 0 w 478"/>
                <a:gd name="T9" fmla="*/ 0 h 811"/>
                <a:gd name="T10" fmla="*/ 0 w 478"/>
                <a:gd name="T11" fmla="*/ 0 h 811"/>
                <a:gd name="T12" fmla="*/ 0 w 478"/>
                <a:gd name="T13" fmla="*/ 0 h 811"/>
                <a:gd name="T14" fmla="*/ 0 w 478"/>
                <a:gd name="T15" fmla="*/ 0 h 811"/>
                <a:gd name="T16" fmla="*/ 0 w 478"/>
                <a:gd name="T17" fmla="*/ 0 h 811"/>
                <a:gd name="T18" fmla="*/ 0 w 478"/>
                <a:gd name="T19" fmla="*/ 0 h 811"/>
                <a:gd name="T20" fmla="*/ 0 w 478"/>
                <a:gd name="T21" fmla="*/ 0 h 811"/>
                <a:gd name="T22" fmla="*/ 0 w 478"/>
                <a:gd name="T23" fmla="*/ 0 h 811"/>
                <a:gd name="T24" fmla="*/ 0 w 478"/>
                <a:gd name="T25" fmla="*/ 0 h 811"/>
                <a:gd name="T26" fmla="*/ 0 w 478"/>
                <a:gd name="T27" fmla="*/ 0 h 811"/>
                <a:gd name="T28" fmla="*/ 0 w 478"/>
                <a:gd name="T29" fmla="*/ 0 h 811"/>
                <a:gd name="T30" fmla="*/ 0 w 478"/>
                <a:gd name="T31" fmla="*/ 0 h 811"/>
                <a:gd name="T32" fmla="*/ 0 w 478"/>
                <a:gd name="T33" fmla="*/ 0 h 811"/>
                <a:gd name="T34" fmla="*/ 0 w 478"/>
                <a:gd name="T35" fmla="*/ 0 h 811"/>
                <a:gd name="T36" fmla="*/ 0 w 478"/>
                <a:gd name="T37" fmla="*/ 0 h 811"/>
                <a:gd name="T38" fmla="*/ 0 w 478"/>
                <a:gd name="T39" fmla="*/ 0 h 811"/>
                <a:gd name="T40" fmla="*/ 0 w 478"/>
                <a:gd name="T41" fmla="*/ 0 h 811"/>
                <a:gd name="T42" fmla="*/ 0 w 478"/>
                <a:gd name="T43" fmla="*/ 0 h 811"/>
                <a:gd name="T44" fmla="*/ 0 w 478"/>
                <a:gd name="T45" fmla="*/ 0 h 811"/>
                <a:gd name="T46" fmla="*/ 0 w 478"/>
                <a:gd name="T47" fmla="*/ 0 h 811"/>
                <a:gd name="T48" fmla="*/ 0 w 478"/>
                <a:gd name="T49" fmla="*/ 0 h 811"/>
                <a:gd name="T50" fmla="*/ 0 w 478"/>
                <a:gd name="T51" fmla="*/ 0 h 811"/>
                <a:gd name="T52" fmla="*/ 0 w 478"/>
                <a:gd name="T53" fmla="*/ 0 h 811"/>
                <a:gd name="T54" fmla="*/ 0 w 478"/>
                <a:gd name="T55" fmla="*/ 0 h 811"/>
                <a:gd name="T56" fmla="*/ 0 w 478"/>
                <a:gd name="T57" fmla="*/ 0 h 811"/>
                <a:gd name="T58" fmla="*/ 0 w 478"/>
                <a:gd name="T59" fmla="*/ 0 h 811"/>
                <a:gd name="T60" fmla="*/ 0 w 478"/>
                <a:gd name="T61" fmla="*/ 0 h 811"/>
                <a:gd name="T62" fmla="*/ 0 w 478"/>
                <a:gd name="T63" fmla="*/ 0 h 811"/>
                <a:gd name="T64" fmla="*/ 0 w 478"/>
                <a:gd name="T65" fmla="*/ 0 h 811"/>
                <a:gd name="T66" fmla="*/ 0 w 478"/>
                <a:gd name="T67" fmla="*/ 0 h 811"/>
                <a:gd name="T68" fmla="*/ 0 w 478"/>
                <a:gd name="T69" fmla="*/ 0 h 811"/>
                <a:gd name="T70" fmla="*/ 0 w 478"/>
                <a:gd name="T71" fmla="*/ 0 h 811"/>
                <a:gd name="T72" fmla="*/ 0 w 478"/>
                <a:gd name="T73" fmla="*/ 0 h 811"/>
                <a:gd name="T74" fmla="*/ 0 w 478"/>
                <a:gd name="T75" fmla="*/ 0 h 811"/>
                <a:gd name="T76" fmla="*/ 0 w 478"/>
                <a:gd name="T77" fmla="*/ 0 h 811"/>
                <a:gd name="T78" fmla="*/ 0 w 478"/>
                <a:gd name="T79" fmla="*/ 0 h 811"/>
                <a:gd name="T80" fmla="*/ 0 w 478"/>
                <a:gd name="T81" fmla="*/ 0 h 811"/>
                <a:gd name="T82" fmla="*/ 0 w 478"/>
                <a:gd name="T83" fmla="*/ 0 h 811"/>
                <a:gd name="T84" fmla="*/ 0 w 478"/>
                <a:gd name="T85" fmla="*/ 0 h 8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8"/>
                <a:gd name="T130" fmla="*/ 0 h 811"/>
                <a:gd name="T131" fmla="*/ 478 w 478"/>
                <a:gd name="T132" fmla="*/ 811 h 8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8" h="811">
                  <a:moveTo>
                    <a:pt x="130" y="806"/>
                  </a:moveTo>
                  <a:lnTo>
                    <a:pt x="105" y="796"/>
                  </a:lnTo>
                  <a:lnTo>
                    <a:pt x="84" y="783"/>
                  </a:lnTo>
                  <a:lnTo>
                    <a:pt x="65" y="766"/>
                  </a:lnTo>
                  <a:lnTo>
                    <a:pt x="48" y="747"/>
                  </a:lnTo>
                  <a:lnTo>
                    <a:pt x="33" y="723"/>
                  </a:lnTo>
                  <a:lnTo>
                    <a:pt x="23" y="697"/>
                  </a:lnTo>
                  <a:lnTo>
                    <a:pt x="7" y="638"/>
                  </a:lnTo>
                  <a:lnTo>
                    <a:pt x="0" y="571"/>
                  </a:lnTo>
                  <a:lnTo>
                    <a:pt x="2" y="499"/>
                  </a:lnTo>
                  <a:lnTo>
                    <a:pt x="12" y="424"/>
                  </a:lnTo>
                  <a:lnTo>
                    <a:pt x="30" y="348"/>
                  </a:lnTo>
                  <a:lnTo>
                    <a:pt x="53" y="275"/>
                  </a:lnTo>
                  <a:lnTo>
                    <a:pt x="83" y="205"/>
                  </a:lnTo>
                  <a:lnTo>
                    <a:pt x="117" y="143"/>
                  </a:lnTo>
                  <a:lnTo>
                    <a:pt x="157" y="87"/>
                  </a:lnTo>
                  <a:lnTo>
                    <a:pt x="200" y="44"/>
                  </a:lnTo>
                  <a:lnTo>
                    <a:pt x="247" y="14"/>
                  </a:lnTo>
                  <a:lnTo>
                    <a:pt x="272" y="5"/>
                  </a:lnTo>
                  <a:lnTo>
                    <a:pt x="297" y="0"/>
                  </a:lnTo>
                  <a:lnTo>
                    <a:pt x="322" y="0"/>
                  </a:lnTo>
                  <a:lnTo>
                    <a:pt x="348" y="5"/>
                  </a:lnTo>
                  <a:lnTo>
                    <a:pt x="374" y="14"/>
                  </a:lnTo>
                  <a:lnTo>
                    <a:pt x="395" y="28"/>
                  </a:lnTo>
                  <a:lnTo>
                    <a:pt x="414" y="44"/>
                  </a:lnTo>
                  <a:lnTo>
                    <a:pt x="431" y="63"/>
                  </a:lnTo>
                  <a:lnTo>
                    <a:pt x="444" y="87"/>
                  </a:lnTo>
                  <a:lnTo>
                    <a:pt x="456" y="114"/>
                  </a:lnTo>
                  <a:lnTo>
                    <a:pt x="472" y="172"/>
                  </a:lnTo>
                  <a:lnTo>
                    <a:pt x="478" y="240"/>
                  </a:lnTo>
                  <a:lnTo>
                    <a:pt x="475" y="311"/>
                  </a:lnTo>
                  <a:lnTo>
                    <a:pt x="466" y="387"/>
                  </a:lnTo>
                  <a:lnTo>
                    <a:pt x="449" y="462"/>
                  </a:lnTo>
                  <a:lnTo>
                    <a:pt x="425" y="535"/>
                  </a:lnTo>
                  <a:lnTo>
                    <a:pt x="395" y="606"/>
                  </a:lnTo>
                  <a:lnTo>
                    <a:pt x="360" y="668"/>
                  </a:lnTo>
                  <a:lnTo>
                    <a:pt x="322" y="723"/>
                  </a:lnTo>
                  <a:lnTo>
                    <a:pt x="278" y="766"/>
                  </a:lnTo>
                  <a:lnTo>
                    <a:pt x="231" y="796"/>
                  </a:lnTo>
                  <a:lnTo>
                    <a:pt x="207" y="806"/>
                  </a:lnTo>
                  <a:lnTo>
                    <a:pt x="182" y="811"/>
                  </a:lnTo>
                  <a:lnTo>
                    <a:pt x="157" y="811"/>
                  </a:lnTo>
                  <a:lnTo>
                    <a:pt x="130" y="806"/>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82" name="Freeform 83"/>
            <p:cNvSpPr>
              <a:spLocks/>
            </p:cNvSpPr>
            <p:nvPr/>
          </p:nvSpPr>
          <p:spPr bwMode="auto">
            <a:xfrm>
              <a:off x="3166" y="1289"/>
              <a:ext cx="470" cy="1177"/>
            </a:xfrm>
            <a:custGeom>
              <a:avLst/>
              <a:gdLst>
                <a:gd name="T0" fmla="*/ 0 w 1409"/>
                <a:gd name="T1" fmla="*/ 0 h 3531"/>
                <a:gd name="T2" fmla="*/ 0 w 1409"/>
                <a:gd name="T3" fmla="*/ 0 h 3531"/>
                <a:gd name="T4" fmla="*/ 0 w 1409"/>
                <a:gd name="T5" fmla="*/ 0 h 3531"/>
                <a:gd name="T6" fmla="*/ 0 w 1409"/>
                <a:gd name="T7" fmla="*/ 0 h 3531"/>
                <a:gd name="T8" fmla="*/ 0 w 1409"/>
                <a:gd name="T9" fmla="*/ 0 h 3531"/>
                <a:gd name="T10" fmla="*/ 0 w 1409"/>
                <a:gd name="T11" fmla="*/ 0 h 3531"/>
                <a:gd name="T12" fmla="*/ 0 w 1409"/>
                <a:gd name="T13" fmla="*/ 0 h 3531"/>
                <a:gd name="T14" fmla="*/ 0 w 1409"/>
                <a:gd name="T15" fmla="*/ 0 h 3531"/>
                <a:gd name="T16" fmla="*/ 0 w 1409"/>
                <a:gd name="T17" fmla="*/ 0 h 3531"/>
                <a:gd name="T18" fmla="*/ 0 w 1409"/>
                <a:gd name="T19" fmla="*/ 0 h 3531"/>
                <a:gd name="T20" fmla="*/ 0 w 1409"/>
                <a:gd name="T21" fmla="*/ 0 h 3531"/>
                <a:gd name="T22" fmla="*/ 0 w 1409"/>
                <a:gd name="T23" fmla="*/ 0 h 3531"/>
                <a:gd name="T24" fmla="*/ 0 w 1409"/>
                <a:gd name="T25" fmla="*/ 0 h 3531"/>
                <a:gd name="T26" fmla="*/ 0 w 1409"/>
                <a:gd name="T27" fmla="*/ 0 h 3531"/>
                <a:gd name="T28" fmla="*/ 0 w 1409"/>
                <a:gd name="T29" fmla="*/ 0 h 3531"/>
                <a:gd name="T30" fmla="*/ 0 w 1409"/>
                <a:gd name="T31" fmla="*/ 0 h 3531"/>
                <a:gd name="T32" fmla="*/ 0 w 1409"/>
                <a:gd name="T33" fmla="*/ 0 h 3531"/>
                <a:gd name="T34" fmla="*/ 0 w 1409"/>
                <a:gd name="T35" fmla="*/ 0 h 3531"/>
                <a:gd name="T36" fmla="*/ 0 w 1409"/>
                <a:gd name="T37" fmla="*/ 0 h 3531"/>
                <a:gd name="T38" fmla="*/ 0 w 1409"/>
                <a:gd name="T39" fmla="*/ 0 h 3531"/>
                <a:gd name="T40" fmla="*/ 0 w 1409"/>
                <a:gd name="T41" fmla="*/ 0 h 3531"/>
                <a:gd name="T42" fmla="*/ 0 w 1409"/>
                <a:gd name="T43" fmla="*/ 0 h 3531"/>
                <a:gd name="T44" fmla="*/ 0 w 1409"/>
                <a:gd name="T45" fmla="*/ 0 h 3531"/>
                <a:gd name="T46" fmla="*/ 0 w 1409"/>
                <a:gd name="T47" fmla="*/ 0 h 3531"/>
                <a:gd name="T48" fmla="*/ 0 w 1409"/>
                <a:gd name="T49" fmla="*/ 0 h 3531"/>
                <a:gd name="T50" fmla="*/ 0 w 1409"/>
                <a:gd name="T51" fmla="*/ 0 h 3531"/>
                <a:gd name="T52" fmla="*/ 0 w 1409"/>
                <a:gd name="T53" fmla="*/ 0 h 3531"/>
                <a:gd name="T54" fmla="*/ 0 w 1409"/>
                <a:gd name="T55" fmla="*/ 0 h 3531"/>
                <a:gd name="T56" fmla="*/ 0 w 1409"/>
                <a:gd name="T57" fmla="*/ 0 h 3531"/>
                <a:gd name="T58" fmla="*/ 0 w 1409"/>
                <a:gd name="T59" fmla="*/ 0 h 3531"/>
                <a:gd name="T60" fmla="*/ 0 w 1409"/>
                <a:gd name="T61" fmla="*/ 0 h 3531"/>
                <a:gd name="T62" fmla="*/ 0 w 1409"/>
                <a:gd name="T63" fmla="*/ 0 h 3531"/>
                <a:gd name="T64" fmla="*/ 0 w 1409"/>
                <a:gd name="T65" fmla="*/ 0 h 3531"/>
                <a:gd name="T66" fmla="*/ 0 w 1409"/>
                <a:gd name="T67" fmla="*/ 0 h 3531"/>
                <a:gd name="T68" fmla="*/ 0 w 1409"/>
                <a:gd name="T69" fmla="*/ 0 h 3531"/>
                <a:gd name="T70" fmla="*/ 0 w 1409"/>
                <a:gd name="T71" fmla="*/ 0 h 3531"/>
                <a:gd name="T72" fmla="*/ 0 w 1409"/>
                <a:gd name="T73" fmla="*/ 0 h 3531"/>
                <a:gd name="T74" fmla="*/ 0 w 1409"/>
                <a:gd name="T75" fmla="*/ 0 h 3531"/>
                <a:gd name="T76" fmla="*/ 0 w 1409"/>
                <a:gd name="T77" fmla="*/ 0 h 35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9"/>
                <a:gd name="T118" fmla="*/ 0 h 3531"/>
                <a:gd name="T119" fmla="*/ 1409 w 1409"/>
                <a:gd name="T120" fmla="*/ 3531 h 35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9" h="3531">
                  <a:moveTo>
                    <a:pt x="107" y="2871"/>
                  </a:moveTo>
                  <a:lnTo>
                    <a:pt x="68" y="2854"/>
                  </a:lnTo>
                  <a:lnTo>
                    <a:pt x="40" y="2831"/>
                  </a:lnTo>
                  <a:lnTo>
                    <a:pt x="19" y="2798"/>
                  </a:lnTo>
                  <a:lnTo>
                    <a:pt x="6" y="2760"/>
                  </a:lnTo>
                  <a:lnTo>
                    <a:pt x="0" y="2719"/>
                  </a:lnTo>
                  <a:lnTo>
                    <a:pt x="0" y="2676"/>
                  </a:lnTo>
                  <a:lnTo>
                    <a:pt x="5" y="2633"/>
                  </a:lnTo>
                  <a:lnTo>
                    <a:pt x="13" y="2591"/>
                  </a:lnTo>
                  <a:lnTo>
                    <a:pt x="31" y="2537"/>
                  </a:lnTo>
                  <a:lnTo>
                    <a:pt x="58" y="2487"/>
                  </a:lnTo>
                  <a:lnTo>
                    <a:pt x="73" y="2464"/>
                  </a:lnTo>
                  <a:lnTo>
                    <a:pt x="91" y="2443"/>
                  </a:lnTo>
                  <a:lnTo>
                    <a:pt x="110" y="2425"/>
                  </a:lnTo>
                  <a:lnTo>
                    <a:pt x="132" y="2410"/>
                  </a:lnTo>
                  <a:lnTo>
                    <a:pt x="388" y="430"/>
                  </a:lnTo>
                  <a:lnTo>
                    <a:pt x="255" y="501"/>
                  </a:lnTo>
                  <a:lnTo>
                    <a:pt x="511" y="0"/>
                  </a:lnTo>
                  <a:lnTo>
                    <a:pt x="670" y="558"/>
                  </a:lnTo>
                  <a:lnTo>
                    <a:pt x="521" y="448"/>
                  </a:lnTo>
                  <a:lnTo>
                    <a:pt x="268" y="2410"/>
                  </a:lnTo>
                  <a:lnTo>
                    <a:pt x="295" y="2429"/>
                  </a:lnTo>
                  <a:lnTo>
                    <a:pt x="315" y="2455"/>
                  </a:lnTo>
                  <a:lnTo>
                    <a:pt x="329" y="2484"/>
                  </a:lnTo>
                  <a:lnTo>
                    <a:pt x="339" y="2518"/>
                  </a:lnTo>
                  <a:lnTo>
                    <a:pt x="343" y="2553"/>
                  </a:lnTo>
                  <a:lnTo>
                    <a:pt x="343" y="2590"/>
                  </a:lnTo>
                  <a:lnTo>
                    <a:pt x="333" y="2663"/>
                  </a:lnTo>
                  <a:lnTo>
                    <a:pt x="1088" y="3213"/>
                  </a:lnTo>
                  <a:lnTo>
                    <a:pt x="1095" y="2984"/>
                  </a:lnTo>
                  <a:lnTo>
                    <a:pt x="1409" y="3531"/>
                  </a:lnTo>
                  <a:lnTo>
                    <a:pt x="874" y="3378"/>
                  </a:lnTo>
                  <a:lnTo>
                    <a:pt x="1007" y="3320"/>
                  </a:lnTo>
                  <a:lnTo>
                    <a:pt x="279" y="2790"/>
                  </a:lnTo>
                  <a:lnTo>
                    <a:pt x="246" y="2831"/>
                  </a:lnTo>
                  <a:lnTo>
                    <a:pt x="206" y="2860"/>
                  </a:lnTo>
                  <a:lnTo>
                    <a:pt x="159" y="2876"/>
                  </a:lnTo>
                  <a:lnTo>
                    <a:pt x="134" y="2876"/>
                  </a:lnTo>
                  <a:lnTo>
                    <a:pt x="107" y="287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83" name="Freeform 84"/>
            <p:cNvSpPr>
              <a:spLocks/>
            </p:cNvSpPr>
            <p:nvPr/>
          </p:nvSpPr>
          <p:spPr bwMode="auto">
            <a:xfrm>
              <a:off x="4291" y="3463"/>
              <a:ext cx="323" cy="594"/>
            </a:xfrm>
            <a:custGeom>
              <a:avLst/>
              <a:gdLst>
                <a:gd name="T0" fmla="*/ 0 w 969"/>
                <a:gd name="T1" fmla="*/ 0 h 1783"/>
                <a:gd name="T2" fmla="*/ 0 w 969"/>
                <a:gd name="T3" fmla="*/ 0 h 1783"/>
                <a:gd name="T4" fmla="*/ 0 w 969"/>
                <a:gd name="T5" fmla="*/ 0 h 1783"/>
                <a:gd name="T6" fmla="*/ 0 w 969"/>
                <a:gd name="T7" fmla="*/ 0 h 1783"/>
                <a:gd name="T8" fmla="*/ 0 w 969"/>
                <a:gd name="T9" fmla="*/ 0 h 1783"/>
                <a:gd name="T10" fmla="*/ 0 w 969"/>
                <a:gd name="T11" fmla="*/ 0 h 1783"/>
                <a:gd name="T12" fmla="*/ 0 w 969"/>
                <a:gd name="T13" fmla="*/ 0 h 1783"/>
                <a:gd name="T14" fmla="*/ 0 w 969"/>
                <a:gd name="T15" fmla="*/ 0 h 1783"/>
                <a:gd name="T16" fmla="*/ 0 w 969"/>
                <a:gd name="T17" fmla="*/ 0 h 1783"/>
                <a:gd name="T18" fmla="*/ 0 w 969"/>
                <a:gd name="T19" fmla="*/ 0 h 1783"/>
                <a:gd name="T20" fmla="*/ 0 w 969"/>
                <a:gd name="T21" fmla="*/ 0 h 1783"/>
                <a:gd name="T22" fmla="*/ 0 w 969"/>
                <a:gd name="T23" fmla="*/ 0 h 1783"/>
                <a:gd name="T24" fmla="*/ 0 w 969"/>
                <a:gd name="T25" fmla="*/ 0 h 1783"/>
                <a:gd name="T26" fmla="*/ 0 w 969"/>
                <a:gd name="T27" fmla="*/ 0 h 1783"/>
                <a:gd name="T28" fmla="*/ 0 w 969"/>
                <a:gd name="T29" fmla="*/ 0 h 1783"/>
                <a:gd name="T30" fmla="*/ 0 w 969"/>
                <a:gd name="T31" fmla="*/ 0 h 1783"/>
                <a:gd name="T32" fmla="*/ 0 w 969"/>
                <a:gd name="T33" fmla="*/ 0 h 1783"/>
                <a:gd name="T34" fmla="*/ 0 w 969"/>
                <a:gd name="T35" fmla="*/ 0 h 1783"/>
                <a:gd name="T36" fmla="*/ 0 w 969"/>
                <a:gd name="T37" fmla="*/ 0 h 1783"/>
                <a:gd name="T38" fmla="*/ 0 w 969"/>
                <a:gd name="T39" fmla="*/ 0 h 1783"/>
                <a:gd name="T40" fmla="*/ 0 w 969"/>
                <a:gd name="T41" fmla="*/ 0 h 1783"/>
                <a:gd name="T42" fmla="*/ 0 w 969"/>
                <a:gd name="T43" fmla="*/ 0 h 1783"/>
                <a:gd name="T44" fmla="*/ 0 w 969"/>
                <a:gd name="T45" fmla="*/ 0 h 1783"/>
                <a:gd name="T46" fmla="*/ 0 w 969"/>
                <a:gd name="T47" fmla="*/ 0 h 1783"/>
                <a:gd name="T48" fmla="*/ 0 w 969"/>
                <a:gd name="T49" fmla="*/ 0 h 1783"/>
                <a:gd name="T50" fmla="*/ 0 w 969"/>
                <a:gd name="T51" fmla="*/ 0 h 1783"/>
                <a:gd name="T52" fmla="*/ 0 w 969"/>
                <a:gd name="T53" fmla="*/ 0 h 1783"/>
                <a:gd name="T54" fmla="*/ 0 w 969"/>
                <a:gd name="T55" fmla="*/ 0 h 1783"/>
                <a:gd name="T56" fmla="*/ 0 w 969"/>
                <a:gd name="T57" fmla="*/ 0 h 1783"/>
                <a:gd name="T58" fmla="*/ 0 w 969"/>
                <a:gd name="T59" fmla="*/ 0 h 1783"/>
                <a:gd name="T60" fmla="*/ 0 w 969"/>
                <a:gd name="T61" fmla="*/ 0 h 1783"/>
                <a:gd name="T62" fmla="*/ 0 w 969"/>
                <a:gd name="T63" fmla="*/ 0 h 1783"/>
                <a:gd name="T64" fmla="*/ 0 w 969"/>
                <a:gd name="T65" fmla="*/ 0 h 1783"/>
                <a:gd name="T66" fmla="*/ 0 w 969"/>
                <a:gd name="T67" fmla="*/ 0 h 1783"/>
                <a:gd name="T68" fmla="*/ 0 w 969"/>
                <a:gd name="T69" fmla="*/ 0 h 1783"/>
                <a:gd name="T70" fmla="*/ 0 w 969"/>
                <a:gd name="T71" fmla="*/ 0 h 1783"/>
                <a:gd name="T72" fmla="*/ 0 w 969"/>
                <a:gd name="T73" fmla="*/ 0 h 1783"/>
                <a:gd name="T74" fmla="*/ 0 w 969"/>
                <a:gd name="T75" fmla="*/ 0 h 1783"/>
                <a:gd name="T76" fmla="*/ 0 w 969"/>
                <a:gd name="T77" fmla="*/ 0 h 1783"/>
                <a:gd name="T78" fmla="*/ 0 w 969"/>
                <a:gd name="T79" fmla="*/ 0 h 1783"/>
                <a:gd name="T80" fmla="*/ 0 w 969"/>
                <a:gd name="T81" fmla="*/ 0 h 1783"/>
                <a:gd name="T82" fmla="*/ 0 w 969"/>
                <a:gd name="T83" fmla="*/ 0 h 1783"/>
                <a:gd name="T84" fmla="*/ 0 w 969"/>
                <a:gd name="T85" fmla="*/ 0 h 1783"/>
                <a:gd name="T86" fmla="*/ 0 w 969"/>
                <a:gd name="T87" fmla="*/ 0 h 1783"/>
                <a:gd name="T88" fmla="*/ 0 w 969"/>
                <a:gd name="T89" fmla="*/ 0 h 1783"/>
                <a:gd name="T90" fmla="*/ 0 w 969"/>
                <a:gd name="T91" fmla="*/ 0 h 1783"/>
                <a:gd name="T92" fmla="*/ 0 w 969"/>
                <a:gd name="T93" fmla="*/ 0 h 1783"/>
                <a:gd name="T94" fmla="*/ 0 w 969"/>
                <a:gd name="T95" fmla="*/ 0 h 1783"/>
                <a:gd name="T96" fmla="*/ 0 w 969"/>
                <a:gd name="T97" fmla="*/ 0 h 17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9"/>
                <a:gd name="T148" fmla="*/ 0 h 1783"/>
                <a:gd name="T149" fmla="*/ 969 w 969"/>
                <a:gd name="T150" fmla="*/ 1783 h 17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9" h="1783">
                  <a:moveTo>
                    <a:pt x="830" y="1777"/>
                  </a:moveTo>
                  <a:lnTo>
                    <a:pt x="830" y="1770"/>
                  </a:lnTo>
                  <a:lnTo>
                    <a:pt x="787" y="1776"/>
                  </a:lnTo>
                  <a:lnTo>
                    <a:pt x="744" y="1776"/>
                  </a:lnTo>
                  <a:lnTo>
                    <a:pt x="703" y="1772"/>
                  </a:lnTo>
                  <a:lnTo>
                    <a:pt x="666" y="1764"/>
                  </a:lnTo>
                  <a:lnTo>
                    <a:pt x="629" y="1753"/>
                  </a:lnTo>
                  <a:lnTo>
                    <a:pt x="561" y="1722"/>
                  </a:lnTo>
                  <a:lnTo>
                    <a:pt x="500" y="1680"/>
                  </a:lnTo>
                  <a:lnTo>
                    <a:pt x="446" y="1626"/>
                  </a:lnTo>
                  <a:lnTo>
                    <a:pt x="399" y="1565"/>
                  </a:lnTo>
                  <a:lnTo>
                    <a:pt x="360" y="1497"/>
                  </a:lnTo>
                  <a:lnTo>
                    <a:pt x="326" y="1423"/>
                  </a:lnTo>
                  <a:lnTo>
                    <a:pt x="298" y="1343"/>
                  </a:lnTo>
                  <a:lnTo>
                    <a:pt x="278" y="1261"/>
                  </a:lnTo>
                  <a:lnTo>
                    <a:pt x="265" y="1178"/>
                  </a:lnTo>
                  <a:lnTo>
                    <a:pt x="257" y="1095"/>
                  </a:lnTo>
                  <a:lnTo>
                    <a:pt x="255" y="1012"/>
                  </a:lnTo>
                  <a:lnTo>
                    <a:pt x="260" y="932"/>
                  </a:lnTo>
                  <a:lnTo>
                    <a:pt x="270" y="858"/>
                  </a:lnTo>
                  <a:lnTo>
                    <a:pt x="286" y="786"/>
                  </a:lnTo>
                  <a:lnTo>
                    <a:pt x="263" y="759"/>
                  </a:lnTo>
                  <a:lnTo>
                    <a:pt x="239" y="725"/>
                  </a:lnTo>
                  <a:lnTo>
                    <a:pt x="183" y="638"/>
                  </a:lnTo>
                  <a:lnTo>
                    <a:pt x="134" y="545"/>
                  </a:lnTo>
                  <a:lnTo>
                    <a:pt x="115" y="501"/>
                  </a:lnTo>
                  <a:lnTo>
                    <a:pt x="104" y="466"/>
                  </a:lnTo>
                  <a:lnTo>
                    <a:pt x="122" y="458"/>
                  </a:lnTo>
                  <a:lnTo>
                    <a:pt x="138" y="442"/>
                  </a:lnTo>
                  <a:lnTo>
                    <a:pt x="149" y="420"/>
                  </a:lnTo>
                  <a:lnTo>
                    <a:pt x="156" y="399"/>
                  </a:lnTo>
                  <a:lnTo>
                    <a:pt x="158" y="371"/>
                  </a:lnTo>
                  <a:lnTo>
                    <a:pt x="157" y="345"/>
                  </a:lnTo>
                  <a:lnTo>
                    <a:pt x="146" y="288"/>
                  </a:lnTo>
                  <a:lnTo>
                    <a:pt x="124" y="234"/>
                  </a:lnTo>
                  <a:lnTo>
                    <a:pt x="91" y="191"/>
                  </a:lnTo>
                  <a:lnTo>
                    <a:pt x="73" y="175"/>
                  </a:lnTo>
                  <a:lnTo>
                    <a:pt x="52" y="164"/>
                  </a:lnTo>
                  <a:lnTo>
                    <a:pt x="30" y="161"/>
                  </a:lnTo>
                  <a:lnTo>
                    <a:pt x="17" y="162"/>
                  </a:lnTo>
                  <a:lnTo>
                    <a:pt x="33" y="140"/>
                  </a:lnTo>
                  <a:lnTo>
                    <a:pt x="56" y="114"/>
                  </a:lnTo>
                  <a:lnTo>
                    <a:pt x="85" y="91"/>
                  </a:lnTo>
                  <a:lnTo>
                    <a:pt x="115" y="73"/>
                  </a:lnTo>
                  <a:lnTo>
                    <a:pt x="148" y="58"/>
                  </a:lnTo>
                  <a:lnTo>
                    <a:pt x="182" y="48"/>
                  </a:lnTo>
                  <a:lnTo>
                    <a:pt x="217" y="42"/>
                  </a:lnTo>
                  <a:lnTo>
                    <a:pt x="254" y="43"/>
                  </a:lnTo>
                  <a:lnTo>
                    <a:pt x="361" y="7"/>
                  </a:lnTo>
                  <a:lnTo>
                    <a:pt x="388" y="29"/>
                  </a:lnTo>
                  <a:lnTo>
                    <a:pt x="416" y="58"/>
                  </a:lnTo>
                  <a:lnTo>
                    <a:pt x="440" y="91"/>
                  </a:lnTo>
                  <a:lnTo>
                    <a:pt x="465" y="128"/>
                  </a:lnTo>
                  <a:lnTo>
                    <a:pt x="507" y="223"/>
                  </a:lnTo>
                  <a:lnTo>
                    <a:pt x="524" y="277"/>
                  </a:lnTo>
                  <a:lnTo>
                    <a:pt x="537" y="334"/>
                  </a:lnTo>
                  <a:lnTo>
                    <a:pt x="491" y="349"/>
                  </a:lnTo>
                  <a:lnTo>
                    <a:pt x="560" y="464"/>
                  </a:lnTo>
                  <a:lnTo>
                    <a:pt x="658" y="646"/>
                  </a:lnTo>
                  <a:lnTo>
                    <a:pt x="767" y="874"/>
                  </a:lnTo>
                  <a:lnTo>
                    <a:pt x="819" y="999"/>
                  </a:lnTo>
                  <a:lnTo>
                    <a:pt x="867" y="1123"/>
                  </a:lnTo>
                  <a:lnTo>
                    <a:pt x="907" y="1247"/>
                  </a:lnTo>
                  <a:lnTo>
                    <a:pt x="938" y="1365"/>
                  </a:lnTo>
                  <a:lnTo>
                    <a:pt x="957" y="1474"/>
                  </a:lnTo>
                  <a:lnTo>
                    <a:pt x="962" y="1572"/>
                  </a:lnTo>
                  <a:lnTo>
                    <a:pt x="958" y="1616"/>
                  </a:lnTo>
                  <a:lnTo>
                    <a:pt x="949" y="1654"/>
                  </a:lnTo>
                  <a:lnTo>
                    <a:pt x="936" y="1689"/>
                  </a:lnTo>
                  <a:lnTo>
                    <a:pt x="918" y="1717"/>
                  </a:lnTo>
                  <a:lnTo>
                    <a:pt x="894" y="1741"/>
                  </a:lnTo>
                  <a:lnTo>
                    <a:pt x="865" y="1758"/>
                  </a:lnTo>
                  <a:lnTo>
                    <a:pt x="829" y="1770"/>
                  </a:lnTo>
                  <a:lnTo>
                    <a:pt x="787" y="1776"/>
                  </a:lnTo>
                  <a:lnTo>
                    <a:pt x="744" y="1776"/>
                  </a:lnTo>
                  <a:lnTo>
                    <a:pt x="744" y="1783"/>
                  </a:lnTo>
                  <a:lnTo>
                    <a:pt x="787" y="1783"/>
                  </a:lnTo>
                  <a:lnTo>
                    <a:pt x="831" y="1777"/>
                  </a:lnTo>
                  <a:lnTo>
                    <a:pt x="867" y="1765"/>
                  </a:lnTo>
                  <a:lnTo>
                    <a:pt x="898" y="1746"/>
                  </a:lnTo>
                  <a:lnTo>
                    <a:pt x="922" y="1722"/>
                  </a:lnTo>
                  <a:lnTo>
                    <a:pt x="943" y="1691"/>
                  </a:lnTo>
                  <a:lnTo>
                    <a:pt x="956" y="1656"/>
                  </a:lnTo>
                  <a:lnTo>
                    <a:pt x="966" y="1616"/>
                  </a:lnTo>
                  <a:lnTo>
                    <a:pt x="969" y="1572"/>
                  </a:lnTo>
                  <a:lnTo>
                    <a:pt x="964" y="1474"/>
                  </a:lnTo>
                  <a:lnTo>
                    <a:pt x="945" y="1363"/>
                  </a:lnTo>
                  <a:lnTo>
                    <a:pt x="914" y="1244"/>
                  </a:lnTo>
                  <a:lnTo>
                    <a:pt x="875" y="1121"/>
                  </a:lnTo>
                  <a:lnTo>
                    <a:pt x="827" y="996"/>
                  </a:lnTo>
                  <a:lnTo>
                    <a:pt x="774" y="872"/>
                  </a:lnTo>
                  <a:lnTo>
                    <a:pt x="665" y="643"/>
                  </a:lnTo>
                  <a:lnTo>
                    <a:pt x="567" y="459"/>
                  </a:lnTo>
                  <a:lnTo>
                    <a:pt x="503" y="353"/>
                  </a:lnTo>
                  <a:lnTo>
                    <a:pt x="546" y="339"/>
                  </a:lnTo>
                  <a:lnTo>
                    <a:pt x="531" y="274"/>
                  </a:lnTo>
                  <a:lnTo>
                    <a:pt x="514" y="220"/>
                  </a:lnTo>
                  <a:lnTo>
                    <a:pt x="472" y="126"/>
                  </a:lnTo>
                  <a:lnTo>
                    <a:pt x="447" y="86"/>
                  </a:lnTo>
                  <a:lnTo>
                    <a:pt x="421" y="53"/>
                  </a:lnTo>
                  <a:lnTo>
                    <a:pt x="393" y="24"/>
                  </a:lnTo>
                  <a:lnTo>
                    <a:pt x="363" y="0"/>
                  </a:lnTo>
                  <a:lnTo>
                    <a:pt x="254" y="36"/>
                  </a:lnTo>
                  <a:lnTo>
                    <a:pt x="217" y="35"/>
                  </a:lnTo>
                  <a:lnTo>
                    <a:pt x="180" y="41"/>
                  </a:lnTo>
                  <a:lnTo>
                    <a:pt x="145" y="50"/>
                  </a:lnTo>
                  <a:lnTo>
                    <a:pt x="113" y="66"/>
                  </a:lnTo>
                  <a:lnTo>
                    <a:pt x="80" y="84"/>
                  </a:lnTo>
                  <a:lnTo>
                    <a:pt x="52" y="109"/>
                  </a:lnTo>
                  <a:lnTo>
                    <a:pt x="28" y="135"/>
                  </a:lnTo>
                  <a:lnTo>
                    <a:pt x="0" y="171"/>
                  </a:lnTo>
                  <a:lnTo>
                    <a:pt x="30" y="168"/>
                  </a:lnTo>
                  <a:lnTo>
                    <a:pt x="49" y="171"/>
                  </a:lnTo>
                  <a:lnTo>
                    <a:pt x="68" y="182"/>
                  </a:lnTo>
                  <a:lnTo>
                    <a:pt x="86" y="195"/>
                  </a:lnTo>
                  <a:lnTo>
                    <a:pt x="116" y="238"/>
                  </a:lnTo>
                  <a:lnTo>
                    <a:pt x="139" y="290"/>
                  </a:lnTo>
                  <a:lnTo>
                    <a:pt x="150" y="345"/>
                  </a:lnTo>
                  <a:lnTo>
                    <a:pt x="151" y="371"/>
                  </a:lnTo>
                  <a:lnTo>
                    <a:pt x="149" y="397"/>
                  </a:lnTo>
                  <a:lnTo>
                    <a:pt x="142" y="418"/>
                  </a:lnTo>
                  <a:lnTo>
                    <a:pt x="131" y="437"/>
                  </a:lnTo>
                  <a:lnTo>
                    <a:pt x="118" y="450"/>
                  </a:lnTo>
                  <a:lnTo>
                    <a:pt x="95" y="461"/>
                  </a:lnTo>
                  <a:lnTo>
                    <a:pt x="108" y="503"/>
                  </a:lnTo>
                  <a:lnTo>
                    <a:pt x="127" y="547"/>
                  </a:lnTo>
                  <a:lnTo>
                    <a:pt x="176" y="643"/>
                  </a:lnTo>
                  <a:lnTo>
                    <a:pt x="231" y="729"/>
                  </a:lnTo>
                  <a:lnTo>
                    <a:pt x="258" y="764"/>
                  </a:lnTo>
                  <a:lnTo>
                    <a:pt x="279" y="788"/>
                  </a:lnTo>
                  <a:lnTo>
                    <a:pt x="263" y="855"/>
                  </a:lnTo>
                  <a:lnTo>
                    <a:pt x="253" y="932"/>
                  </a:lnTo>
                  <a:lnTo>
                    <a:pt x="248" y="1012"/>
                  </a:lnTo>
                  <a:lnTo>
                    <a:pt x="249" y="1095"/>
                  </a:lnTo>
                  <a:lnTo>
                    <a:pt x="258" y="1178"/>
                  </a:lnTo>
                  <a:lnTo>
                    <a:pt x="271" y="1263"/>
                  </a:lnTo>
                  <a:lnTo>
                    <a:pt x="291" y="1345"/>
                  </a:lnTo>
                  <a:lnTo>
                    <a:pt x="319" y="1425"/>
                  </a:lnTo>
                  <a:lnTo>
                    <a:pt x="352" y="1499"/>
                  </a:lnTo>
                  <a:lnTo>
                    <a:pt x="392" y="1570"/>
                  </a:lnTo>
                  <a:lnTo>
                    <a:pt x="441" y="1631"/>
                  </a:lnTo>
                  <a:lnTo>
                    <a:pt x="495" y="1685"/>
                  </a:lnTo>
                  <a:lnTo>
                    <a:pt x="556" y="1729"/>
                  </a:lnTo>
                  <a:lnTo>
                    <a:pt x="627" y="1760"/>
                  </a:lnTo>
                  <a:lnTo>
                    <a:pt x="664" y="1771"/>
                  </a:lnTo>
                  <a:lnTo>
                    <a:pt x="703" y="1780"/>
                  </a:lnTo>
                  <a:lnTo>
                    <a:pt x="744" y="1783"/>
                  </a:lnTo>
                  <a:lnTo>
                    <a:pt x="787" y="1783"/>
                  </a:lnTo>
                  <a:lnTo>
                    <a:pt x="830" y="1777"/>
                  </a:lnTo>
                  <a:close/>
                </a:path>
              </a:pathLst>
            </a:custGeom>
            <a:solidFill>
              <a:srgbClr val="000000"/>
            </a:solidFill>
            <a:ln w="0">
              <a:solidFill>
                <a:srgbClr val="000000"/>
              </a:solidFill>
              <a:prstDash val="solid"/>
              <a:round/>
              <a:headEnd/>
              <a:tailEnd/>
            </a:ln>
          </p:spPr>
          <p:txBody>
            <a:bodyPr/>
            <a:lstStyle/>
            <a:p>
              <a:endParaRPr lang="en-IE"/>
            </a:p>
          </p:txBody>
        </p:sp>
        <p:sp>
          <p:nvSpPr>
            <p:cNvPr id="84" name="Freeform 85"/>
            <p:cNvSpPr>
              <a:spLocks/>
            </p:cNvSpPr>
            <p:nvPr/>
          </p:nvSpPr>
          <p:spPr bwMode="auto">
            <a:xfrm>
              <a:off x="2059" y="2048"/>
              <a:ext cx="80" cy="66"/>
            </a:xfrm>
            <a:custGeom>
              <a:avLst/>
              <a:gdLst>
                <a:gd name="T0" fmla="*/ 0 w 241"/>
                <a:gd name="T1" fmla="*/ 0 h 198"/>
                <a:gd name="T2" fmla="*/ 0 w 241"/>
                <a:gd name="T3" fmla="*/ 0 h 198"/>
                <a:gd name="T4" fmla="*/ 0 w 241"/>
                <a:gd name="T5" fmla="*/ 0 h 198"/>
                <a:gd name="T6" fmla="*/ 0 w 241"/>
                <a:gd name="T7" fmla="*/ 0 h 198"/>
                <a:gd name="T8" fmla="*/ 0 w 241"/>
                <a:gd name="T9" fmla="*/ 0 h 198"/>
                <a:gd name="T10" fmla="*/ 0 w 241"/>
                <a:gd name="T11" fmla="*/ 0 h 198"/>
                <a:gd name="T12" fmla="*/ 0 w 241"/>
                <a:gd name="T13" fmla="*/ 0 h 198"/>
                <a:gd name="T14" fmla="*/ 0 w 241"/>
                <a:gd name="T15" fmla="*/ 0 h 198"/>
                <a:gd name="T16" fmla="*/ 0 w 241"/>
                <a:gd name="T17" fmla="*/ 0 h 198"/>
                <a:gd name="T18" fmla="*/ 0 w 241"/>
                <a:gd name="T19" fmla="*/ 0 h 198"/>
                <a:gd name="T20" fmla="*/ 0 w 241"/>
                <a:gd name="T21" fmla="*/ 0 h 198"/>
                <a:gd name="T22" fmla="*/ 0 w 241"/>
                <a:gd name="T23" fmla="*/ 0 h 198"/>
                <a:gd name="T24" fmla="*/ 0 w 241"/>
                <a:gd name="T25" fmla="*/ 0 h 198"/>
                <a:gd name="T26" fmla="*/ 0 w 241"/>
                <a:gd name="T27" fmla="*/ 0 h 198"/>
                <a:gd name="T28" fmla="*/ 0 w 241"/>
                <a:gd name="T29" fmla="*/ 0 h 198"/>
                <a:gd name="T30" fmla="*/ 0 w 241"/>
                <a:gd name="T31" fmla="*/ 0 h 198"/>
                <a:gd name="T32" fmla="*/ 0 w 241"/>
                <a:gd name="T33" fmla="*/ 0 h 198"/>
                <a:gd name="T34" fmla="*/ 0 w 241"/>
                <a:gd name="T35" fmla="*/ 0 h 198"/>
                <a:gd name="T36" fmla="*/ 0 w 241"/>
                <a:gd name="T37" fmla="*/ 0 h 198"/>
                <a:gd name="T38" fmla="*/ 0 w 241"/>
                <a:gd name="T39" fmla="*/ 0 h 198"/>
                <a:gd name="T40" fmla="*/ 0 w 241"/>
                <a:gd name="T41" fmla="*/ 0 h 198"/>
                <a:gd name="T42" fmla="*/ 0 w 241"/>
                <a:gd name="T43" fmla="*/ 0 h 198"/>
                <a:gd name="T44" fmla="*/ 0 w 241"/>
                <a:gd name="T45" fmla="*/ 0 h 198"/>
                <a:gd name="T46" fmla="*/ 0 w 241"/>
                <a:gd name="T47" fmla="*/ 0 h 198"/>
                <a:gd name="T48" fmla="*/ 0 w 241"/>
                <a:gd name="T49" fmla="*/ 0 h 198"/>
                <a:gd name="T50" fmla="*/ 0 w 241"/>
                <a:gd name="T51" fmla="*/ 0 h 198"/>
                <a:gd name="T52" fmla="*/ 0 w 241"/>
                <a:gd name="T53" fmla="*/ 0 h 198"/>
                <a:gd name="T54" fmla="*/ 0 w 241"/>
                <a:gd name="T55" fmla="*/ 0 h 198"/>
                <a:gd name="T56" fmla="*/ 0 w 241"/>
                <a:gd name="T57" fmla="*/ 0 h 198"/>
                <a:gd name="T58" fmla="*/ 0 w 241"/>
                <a:gd name="T59" fmla="*/ 0 h 198"/>
                <a:gd name="T60" fmla="*/ 0 w 241"/>
                <a:gd name="T61" fmla="*/ 0 h 198"/>
                <a:gd name="T62" fmla="*/ 0 w 241"/>
                <a:gd name="T63" fmla="*/ 0 h 198"/>
                <a:gd name="T64" fmla="*/ 0 w 241"/>
                <a:gd name="T65" fmla="*/ 0 h 198"/>
                <a:gd name="T66" fmla="*/ 0 w 241"/>
                <a:gd name="T67" fmla="*/ 0 h 198"/>
                <a:gd name="T68" fmla="*/ 0 w 241"/>
                <a:gd name="T69" fmla="*/ 0 h 198"/>
                <a:gd name="T70" fmla="*/ 0 w 241"/>
                <a:gd name="T71" fmla="*/ 0 h 198"/>
                <a:gd name="T72" fmla="*/ 0 w 241"/>
                <a:gd name="T73" fmla="*/ 0 h 198"/>
                <a:gd name="T74" fmla="*/ 0 w 241"/>
                <a:gd name="T75" fmla="*/ 0 h 198"/>
                <a:gd name="T76" fmla="*/ 0 w 241"/>
                <a:gd name="T77" fmla="*/ 0 h 198"/>
                <a:gd name="T78" fmla="*/ 0 w 241"/>
                <a:gd name="T79" fmla="*/ 0 h 198"/>
                <a:gd name="T80" fmla="*/ 0 w 241"/>
                <a:gd name="T81" fmla="*/ 0 h 1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1"/>
                <a:gd name="T124" fmla="*/ 0 h 198"/>
                <a:gd name="T125" fmla="*/ 241 w 241"/>
                <a:gd name="T126" fmla="*/ 198 h 1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1" h="198">
                  <a:moveTo>
                    <a:pt x="225" y="133"/>
                  </a:moveTo>
                  <a:lnTo>
                    <a:pt x="222" y="126"/>
                  </a:lnTo>
                  <a:lnTo>
                    <a:pt x="23" y="184"/>
                  </a:lnTo>
                  <a:lnTo>
                    <a:pt x="26" y="180"/>
                  </a:lnTo>
                  <a:lnTo>
                    <a:pt x="29" y="152"/>
                  </a:lnTo>
                  <a:lnTo>
                    <a:pt x="21" y="75"/>
                  </a:lnTo>
                  <a:lnTo>
                    <a:pt x="43" y="79"/>
                  </a:lnTo>
                  <a:lnTo>
                    <a:pt x="71" y="81"/>
                  </a:lnTo>
                  <a:lnTo>
                    <a:pt x="100" y="78"/>
                  </a:lnTo>
                  <a:lnTo>
                    <a:pt x="131" y="72"/>
                  </a:lnTo>
                  <a:lnTo>
                    <a:pt x="160" y="61"/>
                  </a:lnTo>
                  <a:lnTo>
                    <a:pt x="188" y="48"/>
                  </a:lnTo>
                  <a:lnTo>
                    <a:pt x="210" y="30"/>
                  </a:lnTo>
                  <a:lnTo>
                    <a:pt x="225" y="17"/>
                  </a:lnTo>
                  <a:lnTo>
                    <a:pt x="234" y="91"/>
                  </a:lnTo>
                  <a:lnTo>
                    <a:pt x="231" y="116"/>
                  </a:lnTo>
                  <a:lnTo>
                    <a:pt x="228" y="124"/>
                  </a:lnTo>
                  <a:lnTo>
                    <a:pt x="222" y="126"/>
                  </a:lnTo>
                  <a:lnTo>
                    <a:pt x="23" y="184"/>
                  </a:lnTo>
                  <a:lnTo>
                    <a:pt x="25" y="181"/>
                  </a:lnTo>
                  <a:lnTo>
                    <a:pt x="20" y="176"/>
                  </a:lnTo>
                  <a:lnTo>
                    <a:pt x="0" y="198"/>
                  </a:lnTo>
                  <a:lnTo>
                    <a:pt x="225" y="133"/>
                  </a:lnTo>
                  <a:lnTo>
                    <a:pt x="233" y="131"/>
                  </a:lnTo>
                  <a:lnTo>
                    <a:pt x="235" y="126"/>
                  </a:lnTo>
                  <a:lnTo>
                    <a:pt x="238" y="119"/>
                  </a:lnTo>
                  <a:lnTo>
                    <a:pt x="241" y="91"/>
                  </a:lnTo>
                  <a:lnTo>
                    <a:pt x="230" y="0"/>
                  </a:lnTo>
                  <a:lnTo>
                    <a:pt x="206" y="25"/>
                  </a:lnTo>
                  <a:lnTo>
                    <a:pt x="183" y="41"/>
                  </a:lnTo>
                  <a:lnTo>
                    <a:pt x="158" y="54"/>
                  </a:lnTo>
                  <a:lnTo>
                    <a:pt x="129" y="65"/>
                  </a:lnTo>
                  <a:lnTo>
                    <a:pt x="100" y="71"/>
                  </a:lnTo>
                  <a:lnTo>
                    <a:pt x="71" y="73"/>
                  </a:lnTo>
                  <a:lnTo>
                    <a:pt x="43" y="72"/>
                  </a:lnTo>
                  <a:lnTo>
                    <a:pt x="12" y="65"/>
                  </a:lnTo>
                  <a:lnTo>
                    <a:pt x="22" y="152"/>
                  </a:lnTo>
                  <a:lnTo>
                    <a:pt x="19" y="178"/>
                  </a:lnTo>
                  <a:lnTo>
                    <a:pt x="0" y="198"/>
                  </a:lnTo>
                  <a:lnTo>
                    <a:pt x="225" y="133"/>
                  </a:lnTo>
                  <a:close/>
                </a:path>
              </a:pathLst>
            </a:custGeom>
            <a:solidFill>
              <a:srgbClr val="000000"/>
            </a:solidFill>
            <a:ln w="0">
              <a:solidFill>
                <a:srgbClr val="000000"/>
              </a:solidFill>
              <a:prstDash val="solid"/>
              <a:round/>
              <a:headEnd/>
              <a:tailEnd/>
            </a:ln>
          </p:spPr>
          <p:txBody>
            <a:bodyPr/>
            <a:lstStyle/>
            <a:p>
              <a:endParaRPr lang="en-IE"/>
            </a:p>
          </p:txBody>
        </p:sp>
        <p:sp>
          <p:nvSpPr>
            <p:cNvPr id="85" name="Freeform 86"/>
            <p:cNvSpPr>
              <a:spLocks/>
            </p:cNvSpPr>
            <p:nvPr/>
          </p:nvSpPr>
          <p:spPr bwMode="auto">
            <a:xfrm>
              <a:off x="2028" y="1972"/>
              <a:ext cx="96" cy="57"/>
            </a:xfrm>
            <a:custGeom>
              <a:avLst/>
              <a:gdLst>
                <a:gd name="T0" fmla="*/ 0 w 286"/>
                <a:gd name="T1" fmla="*/ 0 h 170"/>
                <a:gd name="T2" fmla="*/ 0 w 286"/>
                <a:gd name="T3" fmla="*/ 0 h 170"/>
                <a:gd name="T4" fmla="*/ 0 w 286"/>
                <a:gd name="T5" fmla="*/ 0 h 170"/>
                <a:gd name="T6" fmla="*/ 0 w 286"/>
                <a:gd name="T7" fmla="*/ 0 h 170"/>
                <a:gd name="T8" fmla="*/ 0 w 286"/>
                <a:gd name="T9" fmla="*/ 0 h 170"/>
                <a:gd name="T10" fmla="*/ 0 w 286"/>
                <a:gd name="T11" fmla="*/ 0 h 170"/>
                <a:gd name="T12" fmla="*/ 0 w 286"/>
                <a:gd name="T13" fmla="*/ 0 h 170"/>
                <a:gd name="T14" fmla="*/ 0 w 286"/>
                <a:gd name="T15" fmla="*/ 0 h 170"/>
                <a:gd name="T16" fmla="*/ 0 w 286"/>
                <a:gd name="T17" fmla="*/ 0 h 170"/>
                <a:gd name="T18" fmla="*/ 0 w 286"/>
                <a:gd name="T19" fmla="*/ 0 h 170"/>
                <a:gd name="T20" fmla="*/ 0 w 286"/>
                <a:gd name="T21" fmla="*/ 0 h 170"/>
                <a:gd name="T22" fmla="*/ 0 w 286"/>
                <a:gd name="T23" fmla="*/ 0 h 170"/>
                <a:gd name="T24" fmla="*/ 0 w 286"/>
                <a:gd name="T25" fmla="*/ 0 h 170"/>
                <a:gd name="T26" fmla="*/ 0 w 286"/>
                <a:gd name="T27" fmla="*/ 0 h 170"/>
                <a:gd name="T28" fmla="*/ 0 w 286"/>
                <a:gd name="T29" fmla="*/ 0 h 170"/>
                <a:gd name="T30" fmla="*/ 0 w 286"/>
                <a:gd name="T31" fmla="*/ 0 h 170"/>
                <a:gd name="T32" fmla="*/ 0 w 286"/>
                <a:gd name="T33" fmla="*/ 0 h 170"/>
                <a:gd name="T34" fmla="*/ 0 w 286"/>
                <a:gd name="T35" fmla="*/ 0 h 170"/>
                <a:gd name="T36" fmla="*/ 0 w 286"/>
                <a:gd name="T37" fmla="*/ 0 h 170"/>
                <a:gd name="T38" fmla="*/ 0 w 286"/>
                <a:gd name="T39" fmla="*/ 0 h 170"/>
                <a:gd name="T40" fmla="*/ 0 w 286"/>
                <a:gd name="T41" fmla="*/ 0 h 170"/>
                <a:gd name="T42" fmla="*/ 0 w 286"/>
                <a:gd name="T43" fmla="*/ 0 h 170"/>
                <a:gd name="T44" fmla="*/ 0 w 286"/>
                <a:gd name="T45" fmla="*/ 0 h 170"/>
                <a:gd name="T46" fmla="*/ 0 w 286"/>
                <a:gd name="T47" fmla="*/ 0 h 170"/>
                <a:gd name="T48" fmla="*/ 0 w 286"/>
                <a:gd name="T49" fmla="*/ 0 h 170"/>
                <a:gd name="T50" fmla="*/ 0 w 286"/>
                <a:gd name="T51" fmla="*/ 0 h 170"/>
                <a:gd name="T52" fmla="*/ 0 w 286"/>
                <a:gd name="T53" fmla="*/ 0 h 170"/>
                <a:gd name="T54" fmla="*/ 0 w 286"/>
                <a:gd name="T55" fmla="*/ 0 h 170"/>
                <a:gd name="T56" fmla="*/ 0 w 286"/>
                <a:gd name="T57" fmla="*/ 0 h 170"/>
                <a:gd name="T58" fmla="*/ 0 w 286"/>
                <a:gd name="T59" fmla="*/ 0 h 170"/>
                <a:gd name="T60" fmla="*/ 0 w 286"/>
                <a:gd name="T61" fmla="*/ 0 h 170"/>
                <a:gd name="T62" fmla="*/ 0 w 286"/>
                <a:gd name="T63" fmla="*/ 0 h 170"/>
                <a:gd name="T64" fmla="*/ 0 w 286"/>
                <a:gd name="T65" fmla="*/ 0 h 170"/>
                <a:gd name="T66" fmla="*/ 0 w 286"/>
                <a:gd name="T67" fmla="*/ 0 h 170"/>
                <a:gd name="T68" fmla="*/ 0 w 286"/>
                <a:gd name="T69" fmla="*/ 0 h 170"/>
                <a:gd name="T70" fmla="*/ 0 w 286"/>
                <a:gd name="T71" fmla="*/ 0 h 170"/>
                <a:gd name="T72" fmla="*/ 0 w 286"/>
                <a:gd name="T73" fmla="*/ 0 h 170"/>
                <a:gd name="T74" fmla="*/ 0 w 286"/>
                <a:gd name="T75" fmla="*/ 0 h 170"/>
                <a:gd name="T76" fmla="*/ 0 w 286"/>
                <a:gd name="T77" fmla="*/ 0 h 170"/>
                <a:gd name="T78" fmla="*/ 0 w 286"/>
                <a:gd name="T79" fmla="*/ 0 h 170"/>
                <a:gd name="T80" fmla="*/ 0 w 286"/>
                <a:gd name="T81" fmla="*/ 0 h 170"/>
                <a:gd name="T82" fmla="*/ 0 w 286"/>
                <a:gd name="T83" fmla="*/ 0 h 170"/>
                <a:gd name="T84" fmla="*/ 0 w 286"/>
                <a:gd name="T85" fmla="*/ 0 h 170"/>
                <a:gd name="T86" fmla="*/ 0 w 286"/>
                <a:gd name="T87" fmla="*/ 0 h 170"/>
                <a:gd name="T88" fmla="*/ 0 w 286"/>
                <a:gd name="T89" fmla="*/ 0 h 170"/>
                <a:gd name="T90" fmla="*/ 0 w 286"/>
                <a:gd name="T91" fmla="*/ 0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6"/>
                <a:gd name="T139" fmla="*/ 0 h 170"/>
                <a:gd name="T140" fmla="*/ 286 w 286"/>
                <a:gd name="T141" fmla="*/ 170 h 1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6" h="170">
                  <a:moveTo>
                    <a:pt x="91" y="147"/>
                  </a:moveTo>
                  <a:lnTo>
                    <a:pt x="86" y="142"/>
                  </a:lnTo>
                  <a:lnTo>
                    <a:pt x="70" y="158"/>
                  </a:lnTo>
                  <a:lnTo>
                    <a:pt x="37" y="87"/>
                  </a:lnTo>
                  <a:lnTo>
                    <a:pt x="19" y="67"/>
                  </a:lnTo>
                  <a:lnTo>
                    <a:pt x="11" y="61"/>
                  </a:lnTo>
                  <a:lnTo>
                    <a:pt x="1" y="61"/>
                  </a:lnTo>
                  <a:lnTo>
                    <a:pt x="0" y="61"/>
                  </a:lnTo>
                  <a:lnTo>
                    <a:pt x="2" y="68"/>
                  </a:lnTo>
                  <a:lnTo>
                    <a:pt x="213" y="7"/>
                  </a:lnTo>
                  <a:lnTo>
                    <a:pt x="219" y="7"/>
                  </a:lnTo>
                  <a:lnTo>
                    <a:pt x="226" y="10"/>
                  </a:lnTo>
                  <a:lnTo>
                    <a:pt x="241" y="32"/>
                  </a:lnTo>
                  <a:lnTo>
                    <a:pt x="259" y="64"/>
                  </a:lnTo>
                  <a:lnTo>
                    <a:pt x="274" y="100"/>
                  </a:lnTo>
                  <a:lnTo>
                    <a:pt x="253" y="95"/>
                  </a:lnTo>
                  <a:lnTo>
                    <a:pt x="226" y="93"/>
                  </a:lnTo>
                  <a:lnTo>
                    <a:pt x="196" y="95"/>
                  </a:lnTo>
                  <a:lnTo>
                    <a:pt x="166" y="101"/>
                  </a:lnTo>
                  <a:lnTo>
                    <a:pt x="137" y="111"/>
                  </a:lnTo>
                  <a:lnTo>
                    <a:pt x="110" y="125"/>
                  </a:lnTo>
                  <a:lnTo>
                    <a:pt x="86" y="142"/>
                  </a:lnTo>
                  <a:lnTo>
                    <a:pt x="70" y="158"/>
                  </a:lnTo>
                  <a:lnTo>
                    <a:pt x="37" y="88"/>
                  </a:lnTo>
                  <a:lnTo>
                    <a:pt x="29" y="91"/>
                  </a:lnTo>
                  <a:lnTo>
                    <a:pt x="68" y="170"/>
                  </a:lnTo>
                  <a:lnTo>
                    <a:pt x="91" y="147"/>
                  </a:lnTo>
                  <a:lnTo>
                    <a:pt x="114" y="133"/>
                  </a:lnTo>
                  <a:lnTo>
                    <a:pt x="140" y="118"/>
                  </a:lnTo>
                  <a:lnTo>
                    <a:pt x="168" y="109"/>
                  </a:lnTo>
                  <a:lnTo>
                    <a:pt x="196" y="103"/>
                  </a:lnTo>
                  <a:lnTo>
                    <a:pt x="226" y="100"/>
                  </a:lnTo>
                  <a:lnTo>
                    <a:pt x="253" y="103"/>
                  </a:lnTo>
                  <a:lnTo>
                    <a:pt x="286" y="110"/>
                  </a:lnTo>
                  <a:lnTo>
                    <a:pt x="267" y="62"/>
                  </a:lnTo>
                  <a:lnTo>
                    <a:pt x="249" y="27"/>
                  </a:lnTo>
                  <a:lnTo>
                    <a:pt x="231" y="6"/>
                  </a:lnTo>
                  <a:lnTo>
                    <a:pt x="221" y="0"/>
                  </a:lnTo>
                  <a:lnTo>
                    <a:pt x="213" y="0"/>
                  </a:lnTo>
                  <a:lnTo>
                    <a:pt x="0" y="61"/>
                  </a:lnTo>
                  <a:lnTo>
                    <a:pt x="1" y="68"/>
                  </a:lnTo>
                  <a:lnTo>
                    <a:pt x="9" y="68"/>
                  </a:lnTo>
                  <a:lnTo>
                    <a:pt x="14" y="71"/>
                  </a:lnTo>
                  <a:lnTo>
                    <a:pt x="29" y="92"/>
                  </a:lnTo>
                  <a:lnTo>
                    <a:pt x="68" y="170"/>
                  </a:lnTo>
                  <a:lnTo>
                    <a:pt x="91" y="147"/>
                  </a:lnTo>
                  <a:close/>
                </a:path>
              </a:pathLst>
            </a:custGeom>
            <a:solidFill>
              <a:srgbClr val="000000"/>
            </a:solidFill>
            <a:ln w="0">
              <a:solidFill>
                <a:srgbClr val="000000"/>
              </a:solidFill>
              <a:prstDash val="solid"/>
              <a:round/>
              <a:headEnd/>
              <a:tailEnd/>
            </a:ln>
          </p:spPr>
          <p:txBody>
            <a:bodyPr/>
            <a:lstStyle/>
            <a:p>
              <a:endParaRPr lang="en-IE"/>
            </a:p>
          </p:txBody>
        </p:sp>
        <p:sp>
          <p:nvSpPr>
            <p:cNvPr id="86" name="Freeform 87"/>
            <p:cNvSpPr>
              <a:spLocks/>
            </p:cNvSpPr>
            <p:nvPr/>
          </p:nvSpPr>
          <p:spPr bwMode="auto">
            <a:xfrm>
              <a:off x="2928" y="1737"/>
              <a:ext cx="161" cy="273"/>
            </a:xfrm>
            <a:custGeom>
              <a:avLst/>
              <a:gdLst>
                <a:gd name="T0" fmla="*/ 0 w 484"/>
                <a:gd name="T1" fmla="*/ 0 h 818"/>
                <a:gd name="T2" fmla="*/ 0 w 484"/>
                <a:gd name="T3" fmla="*/ 0 h 818"/>
                <a:gd name="T4" fmla="*/ 0 w 484"/>
                <a:gd name="T5" fmla="*/ 0 h 818"/>
                <a:gd name="T6" fmla="*/ 0 w 484"/>
                <a:gd name="T7" fmla="*/ 0 h 818"/>
                <a:gd name="T8" fmla="*/ 0 w 484"/>
                <a:gd name="T9" fmla="*/ 0 h 818"/>
                <a:gd name="T10" fmla="*/ 0 w 484"/>
                <a:gd name="T11" fmla="*/ 0 h 818"/>
                <a:gd name="T12" fmla="*/ 0 w 484"/>
                <a:gd name="T13" fmla="*/ 0 h 818"/>
                <a:gd name="T14" fmla="*/ 0 w 484"/>
                <a:gd name="T15" fmla="*/ 0 h 818"/>
                <a:gd name="T16" fmla="*/ 0 w 484"/>
                <a:gd name="T17" fmla="*/ 0 h 818"/>
                <a:gd name="T18" fmla="*/ 0 w 484"/>
                <a:gd name="T19" fmla="*/ 0 h 818"/>
                <a:gd name="T20" fmla="*/ 0 w 484"/>
                <a:gd name="T21" fmla="*/ 0 h 818"/>
                <a:gd name="T22" fmla="*/ 0 w 484"/>
                <a:gd name="T23" fmla="*/ 0 h 818"/>
                <a:gd name="T24" fmla="*/ 0 w 484"/>
                <a:gd name="T25" fmla="*/ 0 h 818"/>
                <a:gd name="T26" fmla="*/ 0 w 484"/>
                <a:gd name="T27" fmla="*/ 0 h 818"/>
                <a:gd name="T28" fmla="*/ 0 w 484"/>
                <a:gd name="T29" fmla="*/ 0 h 818"/>
                <a:gd name="T30" fmla="*/ 0 w 484"/>
                <a:gd name="T31" fmla="*/ 0 h 818"/>
                <a:gd name="T32" fmla="*/ 0 w 484"/>
                <a:gd name="T33" fmla="*/ 0 h 818"/>
                <a:gd name="T34" fmla="*/ 0 w 484"/>
                <a:gd name="T35" fmla="*/ 0 h 818"/>
                <a:gd name="T36" fmla="*/ 0 w 484"/>
                <a:gd name="T37" fmla="*/ 0 h 818"/>
                <a:gd name="T38" fmla="*/ 0 w 484"/>
                <a:gd name="T39" fmla="*/ 0 h 818"/>
                <a:gd name="T40" fmla="*/ 0 w 484"/>
                <a:gd name="T41" fmla="*/ 0 h 818"/>
                <a:gd name="T42" fmla="*/ 0 w 484"/>
                <a:gd name="T43" fmla="*/ 0 h 818"/>
                <a:gd name="T44" fmla="*/ 0 w 484"/>
                <a:gd name="T45" fmla="*/ 0 h 818"/>
                <a:gd name="T46" fmla="*/ 0 w 484"/>
                <a:gd name="T47" fmla="*/ 0 h 818"/>
                <a:gd name="T48" fmla="*/ 0 w 484"/>
                <a:gd name="T49" fmla="*/ 0 h 818"/>
                <a:gd name="T50" fmla="*/ 0 w 484"/>
                <a:gd name="T51" fmla="*/ 0 h 818"/>
                <a:gd name="T52" fmla="*/ 0 w 484"/>
                <a:gd name="T53" fmla="*/ 0 h 818"/>
                <a:gd name="T54" fmla="*/ 0 w 484"/>
                <a:gd name="T55" fmla="*/ 0 h 818"/>
                <a:gd name="T56" fmla="*/ 0 w 484"/>
                <a:gd name="T57" fmla="*/ 0 h 818"/>
                <a:gd name="T58" fmla="*/ 0 w 484"/>
                <a:gd name="T59" fmla="*/ 0 h 818"/>
                <a:gd name="T60" fmla="*/ 0 w 484"/>
                <a:gd name="T61" fmla="*/ 0 h 818"/>
                <a:gd name="T62" fmla="*/ 0 w 484"/>
                <a:gd name="T63" fmla="*/ 0 h 818"/>
                <a:gd name="T64" fmla="*/ 0 w 484"/>
                <a:gd name="T65" fmla="*/ 0 h 818"/>
                <a:gd name="T66" fmla="*/ 0 w 484"/>
                <a:gd name="T67" fmla="*/ 0 h 818"/>
                <a:gd name="T68" fmla="*/ 0 w 484"/>
                <a:gd name="T69" fmla="*/ 0 h 818"/>
                <a:gd name="T70" fmla="*/ 0 w 484"/>
                <a:gd name="T71" fmla="*/ 0 h 818"/>
                <a:gd name="T72" fmla="*/ 0 w 484"/>
                <a:gd name="T73" fmla="*/ 0 h 818"/>
                <a:gd name="T74" fmla="*/ 0 w 484"/>
                <a:gd name="T75" fmla="*/ 0 h 818"/>
                <a:gd name="T76" fmla="*/ 0 w 484"/>
                <a:gd name="T77" fmla="*/ 0 h 818"/>
                <a:gd name="T78" fmla="*/ 0 w 484"/>
                <a:gd name="T79" fmla="*/ 0 h 818"/>
                <a:gd name="T80" fmla="*/ 0 w 484"/>
                <a:gd name="T81" fmla="*/ 0 h 818"/>
                <a:gd name="T82" fmla="*/ 0 w 484"/>
                <a:gd name="T83" fmla="*/ 0 h 818"/>
                <a:gd name="T84" fmla="*/ 0 w 484"/>
                <a:gd name="T85" fmla="*/ 0 h 818"/>
                <a:gd name="T86" fmla="*/ 0 w 484"/>
                <a:gd name="T87" fmla="*/ 0 h 818"/>
                <a:gd name="T88" fmla="*/ 0 w 484"/>
                <a:gd name="T89" fmla="*/ 0 h 818"/>
                <a:gd name="T90" fmla="*/ 0 w 484"/>
                <a:gd name="T91" fmla="*/ 0 h 8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4"/>
                <a:gd name="T139" fmla="*/ 0 h 818"/>
                <a:gd name="T140" fmla="*/ 484 w 484"/>
                <a:gd name="T141" fmla="*/ 818 h 8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4" h="818">
                  <a:moveTo>
                    <a:pt x="159" y="818"/>
                  </a:moveTo>
                  <a:lnTo>
                    <a:pt x="162" y="811"/>
                  </a:lnTo>
                  <a:lnTo>
                    <a:pt x="136" y="806"/>
                  </a:lnTo>
                  <a:lnTo>
                    <a:pt x="110" y="797"/>
                  </a:lnTo>
                  <a:lnTo>
                    <a:pt x="90" y="784"/>
                  </a:lnTo>
                  <a:lnTo>
                    <a:pt x="71" y="768"/>
                  </a:lnTo>
                  <a:lnTo>
                    <a:pt x="55" y="748"/>
                  </a:lnTo>
                  <a:lnTo>
                    <a:pt x="41" y="726"/>
                  </a:lnTo>
                  <a:lnTo>
                    <a:pt x="30" y="700"/>
                  </a:lnTo>
                  <a:lnTo>
                    <a:pt x="15" y="640"/>
                  </a:lnTo>
                  <a:lnTo>
                    <a:pt x="7" y="575"/>
                  </a:lnTo>
                  <a:lnTo>
                    <a:pt x="10" y="502"/>
                  </a:lnTo>
                  <a:lnTo>
                    <a:pt x="19" y="429"/>
                  </a:lnTo>
                  <a:lnTo>
                    <a:pt x="36" y="354"/>
                  </a:lnTo>
                  <a:lnTo>
                    <a:pt x="60" y="279"/>
                  </a:lnTo>
                  <a:lnTo>
                    <a:pt x="90" y="210"/>
                  </a:lnTo>
                  <a:lnTo>
                    <a:pt x="125" y="148"/>
                  </a:lnTo>
                  <a:lnTo>
                    <a:pt x="163" y="94"/>
                  </a:lnTo>
                  <a:lnTo>
                    <a:pt x="206" y="50"/>
                  </a:lnTo>
                  <a:lnTo>
                    <a:pt x="252" y="22"/>
                  </a:lnTo>
                  <a:lnTo>
                    <a:pt x="276" y="12"/>
                  </a:lnTo>
                  <a:lnTo>
                    <a:pt x="300" y="8"/>
                  </a:lnTo>
                  <a:lnTo>
                    <a:pt x="325" y="8"/>
                  </a:lnTo>
                  <a:lnTo>
                    <a:pt x="350" y="12"/>
                  </a:lnTo>
                  <a:lnTo>
                    <a:pt x="375" y="22"/>
                  </a:lnTo>
                  <a:lnTo>
                    <a:pt x="395" y="34"/>
                  </a:lnTo>
                  <a:lnTo>
                    <a:pt x="415" y="50"/>
                  </a:lnTo>
                  <a:lnTo>
                    <a:pt x="430" y="70"/>
                  </a:lnTo>
                  <a:lnTo>
                    <a:pt x="443" y="91"/>
                  </a:lnTo>
                  <a:lnTo>
                    <a:pt x="455" y="118"/>
                  </a:lnTo>
                  <a:lnTo>
                    <a:pt x="471" y="178"/>
                  </a:lnTo>
                  <a:lnTo>
                    <a:pt x="477" y="242"/>
                  </a:lnTo>
                  <a:lnTo>
                    <a:pt x="474" y="315"/>
                  </a:lnTo>
                  <a:lnTo>
                    <a:pt x="465" y="388"/>
                  </a:lnTo>
                  <a:lnTo>
                    <a:pt x="448" y="464"/>
                  </a:lnTo>
                  <a:lnTo>
                    <a:pt x="424" y="538"/>
                  </a:lnTo>
                  <a:lnTo>
                    <a:pt x="395" y="608"/>
                  </a:lnTo>
                  <a:lnTo>
                    <a:pt x="361" y="670"/>
                  </a:lnTo>
                  <a:lnTo>
                    <a:pt x="322" y="725"/>
                  </a:lnTo>
                  <a:lnTo>
                    <a:pt x="279" y="768"/>
                  </a:lnTo>
                  <a:lnTo>
                    <a:pt x="256" y="784"/>
                  </a:lnTo>
                  <a:lnTo>
                    <a:pt x="234" y="797"/>
                  </a:lnTo>
                  <a:lnTo>
                    <a:pt x="210" y="805"/>
                  </a:lnTo>
                  <a:lnTo>
                    <a:pt x="186" y="811"/>
                  </a:lnTo>
                  <a:lnTo>
                    <a:pt x="161" y="811"/>
                  </a:lnTo>
                  <a:lnTo>
                    <a:pt x="136" y="806"/>
                  </a:lnTo>
                  <a:lnTo>
                    <a:pt x="110" y="797"/>
                  </a:lnTo>
                  <a:lnTo>
                    <a:pt x="108" y="804"/>
                  </a:lnTo>
                  <a:lnTo>
                    <a:pt x="133" y="814"/>
                  </a:lnTo>
                  <a:lnTo>
                    <a:pt x="161" y="818"/>
                  </a:lnTo>
                  <a:lnTo>
                    <a:pt x="186" y="818"/>
                  </a:lnTo>
                  <a:lnTo>
                    <a:pt x="212" y="812"/>
                  </a:lnTo>
                  <a:lnTo>
                    <a:pt x="236" y="804"/>
                  </a:lnTo>
                  <a:lnTo>
                    <a:pt x="261" y="791"/>
                  </a:lnTo>
                  <a:lnTo>
                    <a:pt x="284" y="773"/>
                  </a:lnTo>
                  <a:lnTo>
                    <a:pt x="327" y="730"/>
                  </a:lnTo>
                  <a:lnTo>
                    <a:pt x="368" y="675"/>
                  </a:lnTo>
                  <a:lnTo>
                    <a:pt x="403" y="610"/>
                  </a:lnTo>
                  <a:lnTo>
                    <a:pt x="431" y="541"/>
                  </a:lnTo>
                  <a:lnTo>
                    <a:pt x="455" y="466"/>
                  </a:lnTo>
                  <a:lnTo>
                    <a:pt x="472" y="391"/>
                  </a:lnTo>
                  <a:lnTo>
                    <a:pt x="482" y="315"/>
                  </a:lnTo>
                  <a:lnTo>
                    <a:pt x="484" y="242"/>
                  </a:lnTo>
                  <a:lnTo>
                    <a:pt x="478" y="175"/>
                  </a:lnTo>
                  <a:lnTo>
                    <a:pt x="463" y="115"/>
                  </a:lnTo>
                  <a:lnTo>
                    <a:pt x="451" y="89"/>
                  </a:lnTo>
                  <a:lnTo>
                    <a:pt x="437" y="65"/>
                  </a:lnTo>
                  <a:lnTo>
                    <a:pt x="419" y="45"/>
                  </a:lnTo>
                  <a:lnTo>
                    <a:pt x="400" y="27"/>
                  </a:lnTo>
                  <a:lnTo>
                    <a:pt x="377" y="15"/>
                  </a:lnTo>
                  <a:lnTo>
                    <a:pt x="352" y="5"/>
                  </a:lnTo>
                  <a:lnTo>
                    <a:pt x="325" y="0"/>
                  </a:lnTo>
                  <a:lnTo>
                    <a:pt x="300" y="0"/>
                  </a:lnTo>
                  <a:lnTo>
                    <a:pt x="273" y="5"/>
                  </a:lnTo>
                  <a:lnTo>
                    <a:pt x="249" y="15"/>
                  </a:lnTo>
                  <a:lnTo>
                    <a:pt x="201" y="45"/>
                  </a:lnTo>
                  <a:lnTo>
                    <a:pt x="158" y="89"/>
                  </a:lnTo>
                  <a:lnTo>
                    <a:pt x="118" y="143"/>
                  </a:lnTo>
                  <a:lnTo>
                    <a:pt x="83" y="208"/>
                  </a:lnTo>
                  <a:lnTo>
                    <a:pt x="53" y="277"/>
                  </a:lnTo>
                  <a:lnTo>
                    <a:pt x="29" y="351"/>
                  </a:lnTo>
                  <a:lnTo>
                    <a:pt x="12" y="427"/>
                  </a:lnTo>
                  <a:lnTo>
                    <a:pt x="3" y="502"/>
                  </a:lnTo>
                  <a:lnTo>
                    <a:pt x="0" y="575"/>
                  </a:lnTo>
                  <a:lnTo>
                    <a:pt x="7" y="642"/>
                  </a:lnTo>
                  <a:lnTo>
                    <a:pt x="23" y="702"/>
                  </a:lnTo>
                  <a:lnTo>
                    <a:pt x="34" y="729"/>
                  </a:lnTo>
                  <a:lnTo>
                    <a:pt x="48" y="752"/>
                  </a:lnTo>
                  <a:lnTo>
                    <a:pt x="66" y="773"/>
                  </a:lnTo>
                  <a:lnTo>
                    <a:pt x="85" y="791"/>
                  </a:lnTo>
                  <a:lnTo>
                    <a:pt x="108" y="804"/>
                  </a:lnTo>
                  <a:lnTo>
                    <a:pt x="133" y="814"/>
                  </a:lnTo>
                  <a:lnTo>
                    <a:pt x="159" y="818"/>
                  </a:lnTo>
                  <a:close/>
                </a:path>
              </a:pathLst>
            </a:custGeom>
            <a:solidFill>
              <a:srgbClr val="000000"/>
            </a:solidFill>
            <a:ln w="0">
              <a:solidFill>
                <a:srgbClr val="000000"/>
              </a:solidFill>
              <a:prstDash val="solid"/>
              <a:round/>
              <a:headEnd/>
              <a:tailEnd/>
            </a:ln>
          </p:spPr>
          <p:txBody>
            <a:bodyPr/>
            <a:lstStyle/>
            <a:p>
              <a:endParaRPr lang="en-IE"/>
            </a:p>
          </p:txBody>
        </p:sp>
        <p:sp>
          <p:nvSpPr>
            <p:cNvPr id="87" name="Freeform 88"/>
            <p:cNvSpPr>
              <a:spLocks/>
            </p:cNvSpPr>
            <p:nvPr/>
          </p:nvSpPr>
          <p:spPr bwMode="auto">
            <a:xfrm>
              <a:off x="3427" y="1872"/>
              <a:ext cx="162" cy="273"/>
            </a:xfrm>
            <a:custGeom>
              <a:avLst/>
              <a:gdLst>
                <a:gd name="T0" fmla="*/ 0 w 485"/>
                <a:gd name="T1" fmla="*/ 0 h 818"/>
                <a:gd name="T2" fmla="*/ 0 w 485"/>
                <a:gd name="T3" fmla="*/ 0 h 818"/>
                <a:gd name="T4" fmla="*/ 0 w 485"/>
                <a:gd name="T5" fmla="*/ 0 h 818"/>
                <a:gd name="T6" fmla="*/ 0 w 485"/>
                <a:gd name="T7" fmla="*/ 0 h 818"/>
                <a:gd name="T8" fmla="*/ 0 w 485"/>
                <a:gd name="T9" fmla="*/ 0 h 818"/>
                <a:gd name="T10" fmla="*/ 0 w 485"/>
                <a:gd name="T11" fmla="*/ 0 h 818"/>
                <a:gd name="T12" fmla="*/ 0 w 485"/>
                <a:gd name="T13" fmla="*/ 0 h 818"/>
                <a:gd name="T14" fmla="*/ 0 w 485"/>
                <a:gd name="T15" fmla="*/ 0 h 818"/>
                <a:gd name="T16" fmla="*/ 0 w 485"/>
                <a:gd name="T17" fmla="*/ 0 h 818"/>
                <a:gd name="T18" fmla="*/ 0 w 485"/>
                <a:gd name="T19" fmla="*/ 0 h 818"/>
                <a:gd name="T20" fmla="*/ 0 w 485"/>
                <a:gd name="T21" fmla="*/ 0 h 818"/>
                <a:gd name="T22" fmla="*/ 0 w 485"/>
                <a:gd name="T23" fmla="*/ 0 h 818"/>
                <a:gd name="T24" fmla="*/ 0 w 485"/>
                <a:gd name="T25" fmla="*/ 0 h 818"/>
                <a:gd name="T26" fmla="*/ 0 w 485"/>
                <a:gd name="T27" fmla="*/ 0 h 818"/>
                <a:gd name="T28" fmla="*/ 0 w 485"/>
                <a:gd name="T29" fmla="*/ 0 h 818"/>
                <a:gd name="T30" fmla="*/ 0 w 485"/>
                <a:gd name="T31" fmla="*/ 0 h 818"/>
                <a:gd name="T32" fmla="*/ 0 w 485"/>
                <a:gd name="T33" fmla="*/ 0 h 818"/>
                <a:gd name="T34" fmla="*/ 0 w 485"/>
                <a:gd name="T35" fmla="*/ 0 h 818"/>
                <a:gd name="T36" fmla="*/ 0 w 485"/>
                <a:gd name="T37" fmla="*/ 0 h 818"/>
                <a:gd name="T38" fmla="*/ 0 w 485"/>
                <a:gd name="T39" fmla="*/ 0 h 818"/>
                <a:gd name="T40" fmla="*/ 0 w 485"/>
                <a:gd name="T41" fmla="*/ 0 h 818"/>
                <a:gd name="T42" fmla="*/ 0 w 485"/>
                <a:gd name="T43" fmla="*/ 0 h 818"/>
                <a:gd name="T44" fmla="*/ 0 w 485"/>
                <a:gd name="T45" fmla="*/ 0 h 818"/>
                <a:gd name="T46" fmla="*/ 0 w 485"/>
                <a:gd name="T47" fmla="*/ 0 h 818"/>
                <a:gd name="T48" fmla="*/ 0 w 485"/>
                <a:gd name="T49" fmla="*/ 0 h 818"/>
                <a:gd name="T50" fmla="*/ 0 w 485"/>
                <a:gd name="T51" fmla="*/ 0 h 818"/>
                <a:gd name="T52" fmla="*/ 0 w 485"/>
                <a:gd name="T53" fmla="*/ 0 h 818"/>
                <a:gd name="T54" fmla="*/ 0 w 485"/>
                <a:gd name="T55" fmla="*/ 0 h 818"/>
                <a:gd name="T56" fmla="*/ 0 w 485"/>
                <a:gd name="T57" fmla="*/ 0 h 818"/>
                <a:gd name="T58" fmla="*/ 0 w 485"/>
                <a:gd name="T59" fmla="*/ 0 h 818"/>
                <a:gd name="T60" fmla="*/ 0 w 485"/>
                <a:gd name="T61" fmla="*/ 0 h 818"/>
                <a:gd name="T62" fmla="*/ 0 w 485"/>
                <a:gd name="T63" fmla="*/ 0 h 818"/>
                <a:gd name="T64" fmla="*/ 0 w 485"/>
                <a:gd name="T65" fmla="*/ 0 h 818"/>
                <a:gd name="T66" fmla="*/ 0 w 485"/>
                <a:gd name="T67" fmla="*/ 0 h 818"/>
                <a:gd name="T68" fmla="*/ 0 w 485"/>
                <a:gd name="T69" fmla="*/ 0 h 818"/>
                <a:gd name="T70" fmla="*/ 0 w 485"/>
                <a:gd name="T71" fmla="*/ 0 h 818"/>
                <a:gd name="T72" fmla="*/ 0 w 485"/>
                <a:gd name="T73" fmla="*/ 0 h 818"/>
                <a:gd name="T74" fmla="*/ 0 w 485"/>
                <a:gd name="T75" fmla="*/ 0 h 818"/>
                <a:gd name="T76" fmla="*/ 0 w 485"/>
                <a:gd name="T77" fmla="*/ 0 h 818"/>
                <a:gd name="T78" fmla="*/ 0 w 485"/>
                <a:gd name="T79" fmla="*/ 0 h 818"/>
                <a:gd name="T80" fmla="*/ 0 w 485"/>
                <a:gd name="T81" fmla="*/ 0 h 818"/>
                <a:gd name="T82" fmla="*/ 0 w 485"/>
                <a:gd name="T83" fmla="*/ 0 h 818"/>
                <a:gd name="T84" fmla="*/ 0 w 485"/>
                <a:gd name="T85" fmla="*/ 0 h 818"/>
                <a:gd name="T86" fmla="*/ 0 w 485"/>
                <a:gd name="T87" fmla="*/ 0 h 818"/>
                <a:gd name="T88" fmla="*/ 0 w 485"/>
                <a:gd name="T89" fmla="*/ 0 h 8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5"/>
                <a:gd name="T136" fmla="*/ 0 h 818"/>
                <a:gd name="T137" fmla="*/ 485 w 485"/>
                <a:gd name="T138" fmla="*/ 818 h 8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5" h="818">
                  <a:moveTo>
                    <a:pt x="160" y="818"/>
                  </a:moveTo>
                  <a:lnTo>
                    <a:pt x="162" y="811"/>
                  </a:lnTo>
                  <a:lnTo>
                    <a:pt x="136" y="806"/>
                  </a:lnTo>
                  <a:lnTo>
                    <a:pt x="111" y="797"/>
                  </a:lnTo>
                  <a:lnTo>
                    <a:pt x="90" y="784"/>
                  </a:lnTo>
                  <a:lnTo>
                    <a:pt x="71" y="768"/>
                  </a:lnTo>
                  <a:lnTo>
                    <a:pt x="55" y="749"/>
                  </a:lnTo>
                  <a:lnTo>
                    <a:pt x="41" y="726"/>
                  </a:lnTo>
                  <a:lnTo>
                    <a:pt x="30" y="700"/>
                  </a:lnTo>
                  <a:lnTo>
                    <a:pt x="15" y="641"/>
                  </a:lnTo>
                  <a:lnTo>
                    <a:pt x="8" y="575"/>
                  </a:lnTo>
                  <a:lnTo>
                    <a:pt x="10" y="503"/>
                  </a:lnTo>
                  <a:lnTo>
                    <a:pt x="19" y="429"/>
                  </a:lnTo>
                  <a:lnTo>
                    <a:pt x="37" y="354"/>
                  </a:lnTo>
                  <a:lnTo>
                    <a:pt x="60" y="281"/>
                  </a:lnTo>
                  <a:lnTo>
                    <a:pt x="90" y="210"/>
                  </a:lnTo>
                  <a:lnTo>
                    <a:pt x="125" y="149"/>
                  </a:lnTo>
                  <a:lnTo>
                    <a:pt x="163" y="94"/>
                  </a:lnTo>
                  <a:lnTo>
                    <a:pt x="206" y="51"/>
                  </a:lnTo>
                  <a:lnTo>
                    <a:pt x="252" y="22"/>
                  </a:lnTo>
                  <a:lnTo>
                    <a:pt x="277" y="12"/>
                  </a:lnTo>
                  <a:lnTo>
                    <a:pt x="301" y="8"/>
                  </a:lnTo>
                  <a:lnTo>
                    <a:pt x="326" y="8"/>
                  </a:lnTo>
                  <a:lnTo>
                    <a:pt x="351" y="12"/>
                  </a:lnTo>
                  <a:lnTo>
                    <a:pt x="376" y="22"/>
                  </a:lnTo>
                  <a:lnTo>
                    <a:pt x="397" y="35"/>
                  </a:lnTo>
                  <a:lnTo>
                    <a:pt x="416" y="51"/>
                  </a:lnTo>
                  <a:lnTo>
                    <a:pt x="432" y="70"/>
                  </a:lnTo>
                  <a:lnTo>
                    <a:pt x="445" y="93"/>
                  </a:lnTo>
                  <a:lnTo>
                    <a:pt x="457" y="119"/>
                  </a:lnTo>
                  <a:lnTo>
                    <a:pt x="472" y="178"/>
                  </a:lnTo>
                  <a:lnTo>
                    <a:pt x="478" y="244"/>
                  </a:lnTo>
                  <a:lnTo>
                    <a:pt x="476" y="315"/>
                  </a:lnTo>
                  <a:lnTo>
                    <a:pt x="466" y="390"/>
                  </a:lnTo>
                  <a:lnTo>
                    <a:pt x="449" y="465"/>
                  </a:lnTo>
                  <a:lnTo>
                    <a:pt x="426" y="538"/>
                  </a:lnTo>
                  <a:lnTo>
                    <a:pt x="396" y="609"/>
                  </a:lnTo>
                  <a:lnTo>
                    <a:pt x="361" y="670"/>
                  </a:lnTo>
                  <a:lnTo>
                    <a:pt x="324" y="725"/>
                  </a:lnTo>
                  <a:lnTo>
                    <a:pt x="279" y="768"/>
                  </a:lnTo>
                  <a:lnTo>
                    <a:pt x="234" y="797"/>
                  </a:lnTo>
                  <a:lnTo>
                    <a:pt x="210" y="806"/>
                  </a:lnTo>
                  <a:lnTo>
                    <a:pt x="186" y="811"/>
                  </a:lnTo>
                  <a:lnTo>
                    <a:pt x="161" y="811"/>
                  </a:lnTo>
                  <a:lnTo>
                    <a:pt x="136" y="806"/>
                  </a:lnTo>
                  <a:lnTo>
                    <a:pt x="111" y="797"/>
                  </a:lnTo>
                  <a:lnTo>
                    <a:pt x="108" y="804"/>
                  </a:lnTo>
                  <a:lnTo>
                    <a:pt x="133" y="814"/>
                  </a:lnTo>
                  <a:lnTo>
                    <a:pt x="161" y="818"/>
                  </a:lnTo>
                  <a:lnTo>
                    <a:pt x="186" y="818"/>
                  </a:lnTo>
                  <a:lnTo>
                    <a:pt x="212" y="814"/>
                  </a:lnTo>
                  <a:lnTo>
                    <a:pt x="236" y="804"/>
                  </a:lnTo>
                  <a:lnTo>
                    <a:pt x="284" y="773"/>
                  </a:lnTo>
                  <a:lnTo>
                    <a:pt x="329" y="730"/>
                  </a:lnTo>
                  <a:lnTo>
                    <a:pt x="368" y="675"/>
                  </a:lnTo>
                  <a:lnTo>
                    <a:pt x="403" y="611"/>
                  </a:lnTo>
                  <a:lnTo>
                    <a:pt x="433" y="540"/>
                  </a:lnTo>
                  <a:lnTo>
                    <a:pt x="457" y="467"/>
                  </a:lnTo>
                  <a:lnTo>
                    <a:pt x="473" y="392"/>
                  </a:lnTo>
                  <a:lnTo>
                    <a:pt x="483" y="315"/>
                  </a:lnTo>
                  <a:lnTo>
                    <a:pt x="485" y="244"/>
                  </a:lnTo>
                  <a:lnTo>
                    <a:pt x="479" y="175"/>
                  </a:lnTo>
                  <a:lnTo>
                    <a:pt x="464" y="117"/>
                  </a:lnTo>
                  <a:lnTo>
                    <a:pt x="452" y="90"/>
                  </a:lnTo>
                  <a:lnTo>
                    <a:pt x="439" y="65"/>
                  </a:lnTo>
                  <a:lnTo>
                    <a:pt x="421" y="46"/>
                  </a:lnTo>
                  <a:lnTo>
                    <a:pt x="402" y="28"/>
                  </a:lnTo>
                  <a:lnTo>
                    <a:pt x="379" y="15"/>
                  </a:lnTo>
                  <a:lnTo>
                    <a:pt x="354" y="5"/>
                  </a:lnTo>
                  <a:lnTo>
                    <a:pt x="326" y="0"/>
                  </a:lnTo>
                  <a:lnTo>
                    <a:pt x="301" y="0"/>
                  </a:lnTo>
                  <a:lnTo>
                    <a:pt x="275" y="5"/>
                  </a:lnTo>
                  <a:lnTo>
                    <a:pt x="249" y="15"/>
                  </a:lnTo>
                  <a:lnTo>
                    <a:pt x="202" y="46"/>
                  </a:lnTo>
                  <a:lnTo>
                    <a:pt x="158" y="89"/>
                  </a:lnTo>
                  <a:lnTo>
                    <a:pt x="118" y="144"/>
                  </a:lnTo>
                  <a:lnTo>
                    <a:pt x="83" y="208"/>
                  </a:lnTo>
                  <a:lnTo>
                    <a:pt x="53" y="278"/>
                  </a:lnTo>
                  <a:lnTo>
                    <a:pt x="30" y="351"/>
                  </a:lnTo>
                  <a:lnTo>
                    <a:pt x="12" y="427"/>
                  </a:lnTo>
                  <a:lnTo>
                    <a:pt x="3" y="503"/>
                  </a:lnTo>
                  <a:lnTo>
                    <a:pt x="0" y="575"/>
                  </a:lnTo>
                  <a:lnTo>
                    <a:pt x="8" y="643"/>
                  </a:lnTo>
                  <a:lnTo>
                    <a:pt x="23" y="702"/>
                  </a:lnTo>
                  <a:lnTo>
                    <a:pt x="34" y="728"/>
                  </a:lnTo>
                  <a:lnTo>
                    <a:pt x="48" y="754"/>
                  </a:lnTo>
                  <a:lnTo>
                    <a:pt x="66" y="773"/>
                  </a:lnTo>
                  <a:lnTo>
                    <a:pt x="85" y="791"/>
                  </a:lnTo>
                  <a:lnTo>
                    <a:pt x="108" y="804"/>
                  </a:lnTo>
                  <a:lnTo>
                    <a:pt x="133" y="814"/>
                  </a:lnTo>
                  <a:lnTo>
                    <a:pt x="160" y="818"/>
                  </a:lnTo>
                  <a:close/>
                </a:path>
              </a:pathLst>
            </a:custGeom>
            <a:solidFill>
              <a:srgbClr val="000000"/>
            </a:solidFill>
            <a:ln w="0">
              <a:solidFill>
                <a:srgbClr val="000000"/>
              </a:solidFill>
              <a:prstDash val="solid"/>
              <a:round/>
              <a:headEnd/>
              <a:tailEnd/>
            </a:ln>
          </p:spPr>
          <p:txBody>
            <a:bodyPr/>
            <a:lstStyle/>
            <a:p>
              <a:endParaRPr lang="en-IE"/>
            </a:p>
          </p:txBody>
        </p:sp>
        <p:sp>
          <p:nvSpPr>
            <p:cNvPr id="88" name="Freeform 89"/>
            <p:cNvSpPr>
              <a:spLocks/>
            </p:cNvSpPr>
            <p:nvPr/>
          </p:nvSpPr>
          <p:spPr bwMode="auto">
            <a:xfrm>
              <a:off x="3165" y="1286"/>
              <a:ext cx="473" cy="1182"/>
            </a:xfrm>
            <a:custGeom>
              <a:avLst/>
              <a:gdLst>
                <a:gd name="T0" fmla="*/ 0 w 1420"/>
                <a:gd name="T1" fmla="*/ 0 h 3547"/>
                <a:gd name="T2" fmla="*/ 0 w 1420"/>
                <a:gd name="T3" fmla="*/ 0 h 3547"/>
                <a:gd name="T4" fmla="*/ 0 w 1420"/>
                <a:gd name="T5" fmla="*/ 0 h 3547"/>
                <a:gd name="T6" fmla="*/ 0 w 1420"/>
                <a:gd name="T7" fmla="*/ 0 h 3547"/>
                <a:gd name="T8" fmla="*/ 0 w 1420"/>
                <a:gd name="T9" fmla="*/ 0 h 3547"/>
                <a:gd name="T10" fmla="*/ 0 w 1420"/>
                <a:gd name="T11" fmla="*/ 0 h 3547"/>
                <a:gd name="T12" fmla="*/ 0 w 1420"/>
                <a:gd name="T13" fmla="*/ 0 h 3547"/>
                <a:gd name="T14" fmla="*/ 0 w 1420"/>
                <a:gd name="T15" fmla="*/ 0 h 3547"/>
                <a:gd name="T16" fmla="*/ 0 w 1420"/>
                <a:gd name="T17" fmla="*/ 0 h 3547"/>
                <a:gd name="T18" fmla="*/ 0 w 1420"/>
                <a:gd name="T19" fmla="*/ 0 h 3547"/>
                <a:gd name="T20" fmla="*/ 0 w 1420"/>
                <a:gd name="T21" fmla="*/ 0 h 3547"/>
                <a:gd name="T22" fmla="*/ 0 w 1420"/>
                <a:gd name="T23" fmla="*/ 0 h 3547"/>
                <a:gd name="T24" fmla="*/ 0 w 1420"/>
                <a:gd name="T25" fmla="*/ 0 h 3547"/>
                <a:gd name="T26" fmla="*/ 0 w 1420"/>
                <a:gd name="T27" fmla="*/ 0 h 3547"/>
                <a:gd name="T28" fmla="*/ 0 w 1420"/>
                <a:gd name="T29" fmla="*/ 0 h 3547"/>
                <a:gd name="T30" fmla="*/ 0 w 1420"/>
                <a:gd name="T31" fmla="*/ 0 h 3547"/>
                <a:gd name="T32" fmla="*/ 0 w 1420"/>
                <a:gd name="T33" fmla="*/ 0 h 3547"/>
                <a:gd name="T34" fmla="*/ 0 w 1420"/>
                <a:gd name="T35" fmla="*/ 0 h 3547"/>
                <a:gd name="T36" fmla="*/ 0 w 1420"/>
                <a:gd name="T37" fmla="*/ 0 h 3547"/>
                <a:gd name="T38" fmla="*/ 0 w 1420"/>
                <a:gd name="T39" fmla="*/ 0 h 3547"/>
                <a:gd name="T40" fmla="*/ 0 w 1420"/>
                <a:gd name="T41" fmla="*/ 0 h 3547"/>
                <a:gd name="T42" fmla="*/ 0 w 1420"/>
                <a:gd name="T43" fmla="*/ 0 h 3547"/>
                <a:gd name="T44" fmla="*/ 0 w 1420"/>
                <a:gd name="T45" fmla="*/ 0 h 3547"/>
                <a:gd name="T46" fmla="*/ 0 w 1420"/>
                <a:gd name="T47" fmla="*/ 0 h 3547"/>
                <a:gd name="T48" fmla="*/ 0 w 1420"/>
                <a:gd name="T49" fmla="*/ 0 h 3547"/>
                <a:gd name="T50" fmla="*/ 0 w 1420"/>
                <a:gd name="T51" fmla="*/ 0 h 3547"/>
                <a:gd name="T52" fmla="*/ 0 w 1420"/>
                <a:gd name="T53" fmla="*/ 0 h 3547"/>
                <a:gd name="T54" fmla="*/ 0 w 1420"/>
                <a:gd name="T55" fmla="*/ 0 h 3547"/>
                <a:gd name="T56" fmla="*/ 0 w 1420"/>
                <a:gd name="T57" fmla="*/ 0 h 3547"/>
                <a:gd name="T58" fmla="*/ 0 w 1420"/>
                <a:gd name="T59" fmla="*/ 0 h 3547"/>
                <a:gd name="T60" fmla="*/ 0 w 1420"/>
                <a:gd name="T61" fmla="*/ 0 h 3547"/>
                <a:gd name="T62" fmla="*/ 0 w 1420"/>
                <a:gd name="T63" fmla="*/ 0 h 3547"/>
                <a:gd name="T64" fmla="*/ 0 w 1420"/>
                <a:gd name="T65" fmla="*/ 0 h 3547"/>
                <a:gd name="T66" fmla="*/ 0 w 1420"/>
                <a:gd name="T67" fmla="*/ 0 h 3547"/>
                <a:gd name="T68" fmla="*/ 0 w 1420"/>
                <a:gd name="T69" fmla="*/ 0 h 3547"/>
                <a:gd name="T70" fmla="*/ 0 w 1420"/>
                <a:gd name="T71" fmla="*/ 0 h 3547"/>
                <a:gd name="T72" fmla="*/ 0 w 1420"/>
                <a:gd name="T73" fmla="*/ 0 h 3547"/>
                <a:gd name="T74" fmla="*/ 0 w 1420"/>
                <a:gd name="T75" fmla="*/ 0 h 3547"/>
                <a:gd name="T76" fmla="*/ 0 w 1420"/>
                <a:gd name="T77" fmla="*/ 0 h 3547"/>
                <a:gd name="T78" fmla="*/ 0 w 1420"/>
                <a:gd name="T79" fmla="*/ 0 h 3547"/>
                <a:gd name="T80" fmla="*/ 0 w 1420"/>
                <a:gd name="T81" fmla="*/ 0 h 35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0"/>
                <a:gd name="T124" fmla="*/ 0 h 3547"/>
                <a:gd name="T125" fmla="*/ 1420 w 1420"/>
                <a:gd name="T126" fmla="*/ 3547 h 35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0" h="3547">
                  <a:moveTo>
                    <a:pt x="137" y="2890"/>
                  </a:moveTo>
                  <a:lnTo>
                    <a:pt x="139" y="2882"/>
                  </a:lnTo>
                  <a:lnTo>
                    <a:pt x="112" y="2878"/>
                  </a:lnTo>
                  <a:lnTo>
                    <a:pt x="75" y="2861"/>
                  </a:lnTo>
                  <a:lnTo>
                    <a:pt x="46" y="2838"/>
                  </a:lnTo>
                  <a:lnTo>
                    <a:pt x="27" y="2807"/>
                  </a:lnTo>
                  <a:lnTo>
                    <a:pt x="14" y="2769"/>
                  </a:lnTo>
                  <a:lnTo>
                    <a:pt x="8" y="2729"/>
                  </a:lnTo>
                  <a:lnTo>
                    <a:pt x="8" y="2686"/>
                  </a:lnTo>
                  <a:lnTo>
                    <a:pt x="12" y="2643"/>
                  </a:lnTo>
                  <a:lnTo>
                    <a:pt x="21" y="2602"/>
                  </a:lnTo>
                  <a:lnTo>
                    <a:pt x="39" y="2548"/>
                  </a:lnTo>
                  <a:lnTo>
                    <a:pt x="65" y="2499"/>
                  </a:lnTo>
                  <a:lnTo>
                    <a:pt x="79" y="2477"/>
                  </a:lnTo>
                  <a:lnTo>
                    <a:pt x="97" y="2455"/>
                  </a:lnTo>
                  <a:lnTo>
                    <a:pt x="117" y="2437"/>
                  </a:lnTo>
                  <a:lnTo>
                    <a:pt x="139" y="2423"/>
                  </a:lnTo>
                  <a:lnTo>
                    <a:pt x="397" y="432"/>
                  </a:lnTo>
                  <a:lnTo>
                    <a:pt x="268" y="503"/>
                  </a:lnTo>
                  <a:lnTo>
                    <a:pt x="514" y="19"/>
                  </a:lnTo>
                  <a:lnTo>
                    <a:pt x="668" y="558"/>
                  </a:lnTo>
                  <a:lnTo>
                    <a:pt x="523" y="450"/>
                  </a:lnTo>
                  <a:lnTo>
                    <a:pt x="269" y="2421"/>
                  </a:lnTo>
                  <a:lnTo>
                    <a:pt x="296" y="2442"/>
                  </a:lnTo>
                  <a:lnTo>
                    <a:pt x="315" y="2467"/>
                  </a:lnTo>
                  <a:lnTo>
                    <a:pt x="330" y="2496"/>
                  </a:lnTo>
                  <a:lnTo>
                    <a:pt x="339" y="2529"/>
                  </a:lnTo>
                  <a:lnTo>
                    <a:pt x="343" y="2563"/>
                  </a:lnTo>
                  <a:lnTo>
                    <a:pt x="343" y="2600"/>
                  </a:lnTo>
                  <a:lnTo>
                    <a:pt x="333" y="2674"/>
                  </a:lnTo>
                  <a:lnTo>
                    <a:pt x="1095" y="3230"/>
                  </a:lnTo>
                  <a:lnTo>
                    <a:pt x="1102" y="3007"/>
                  </a:lnTo>
                  <a:lnTo>
                    <a:pt x="1405" y="3535"/>
                  </a:lnTo>
                  <a:lnTo>
                    <a:pt x="889" y="3387"/>
                  </a:lnTo>
                  <a:lnTo>
                    <a:pt x="1018" y="3332"/>
                  </a:lnTo>
                  <a:lnTo>
                    <a:pt x="282" y="2795"/>
                  </a:lnTo>
                  <a:lnTo>
                    <a:pt x="247" y="2838"/>
                  </a:lnTo>
                  <a:lnTo>
                    <a:pt x="209" y="2867"/>
                  </a:lnTo>
                  <a:lnTo>
                    <a:pt x="162" y="2882"/>
                  </a:lnTo>
                  <a:lnTo>
                    <a:pt x="138" y="2882"/>
                  </a:lnTo>
                  <a:lnTo>
                    <a:pt x="112" y="2878"/>
                  </a:lnTo>
                  <a:lnTo>
                    <a:pt x="73" y="2861"/>
                  </a:lnTo>
                  <a:lnTo>
                    <a:pt x="71" y="2868"/>
                  </a:lnTo>
                  <a:lnTo>
                    <a:pt x="109" y="2885"/>
                  </a:lnTo>
                  <a:lnTo>
                    <a:pt x="138" y="2890"/>
                  </a:lnTo>
                  <a:lnTo>
                    <a:pt x="165" y="2890"/>
                  </a:lnTo>
                  <a:lnTo>
                    <a:pt x="211" y="2874"/>
                  </a:lnTo>
                  <a:lnTo>
                    <a:pt x="252" y="2843"/>
                  </a:lnTo>
                  <a:lnTo>
                    <a:pt x="284" y="2805"/>
                  </a:lnTo>
                  <a:lnTo>
                    <a:pt x="1004" y="3329"/>
                  </a:lnTo>
                  <a:lnTo>
                    <a:pt x="868" y="3389"/>
                  </a:lnTo>
                  <a:lnTo>
                    <a:pt x="1420" y="3547"/>
                  </a:lnTo>
                  <a:lnTo>
                    <a:pt x="1095" y="2981"/>
                  </a:lnTo>
                  <a:lnTo>
                    <a:pt x="1088" y="3215"/>
                  </a:lnTo>
                  <a:lnTo>
                    <a:pt x="341" y="2672"/>
                  </a:lnTo>
                  <a:lnTo>
                    <a:pt x="350" y="2600"/>
                  </a:lnTo>
                  <a:lnTo>
                    <a:pt x="350" y="2563"/>
                  </a:lnTo>
                  <a:lnTo>
                    <a:pt x="347" y="2527"/>
                  </a:lnTo>
                  <a:lnTo>
                    <a:pt x="337" y="2493"/>
                  </a:lnTo>
                  <a:lnTo>
                    <a:pt x="323" y="2462"/>
                  </a:lnTo>
                  <a:lnTo>
                    <a:pt x="301" y="2437"/>
                  </a:lnTo>
                  <a:lnTo>
                    <a:pt x="276" y="2419"/>
                  </a:lnTo>
                  <a:lnTo>
                    <a:pt x="527" y="465"/>
                  </a:lnTo>
                  <a:lnTo>
                    <a:pt x="680" y="577"/>
                  </a:lnTo>
                  <a:lnTo>
                    <a:pt x="517" y="0"/>
                  </a:lnTo>
                  <a:lnTo>
                    <a:pt x="251" y="520"/>
                  </a:lnTo>
                  <a:lnTo>
                    <a:pt x="387" y="447"/>
                  </a:lnTo>
                  <a:lnTo>
                    <a:pt x="132" y="2418"/>
                  </a:lnTo>
                  <a:lnTo>
                    <a:pt x="112" y="2432"/>
                  </a:lnTo>
                  <a:lnTo>
                    <a:pt x="93" y="2450"/>
                  </a:lnTo>
                  <a:lnTo>
                    <a:pt x="75" y="2472"/>
                  </a:lnTo>
                  <a:lnTo>
                    <a:pt x="58" y="2494"/>
                  </a:lnTo>
                  <a:lnTo>
                    <a:pt x="32" y="2546"/>
                  </a:lnTo>
                  <a:lnTo>
                    <a:pt x="14" y="2600"/>
                  </a:lnTo>
                  <a:lnTo>
                    <a:pt x="5" y="2643"/>
                  </a:lnTo>
                  <a:lnTo>
                    <a:pt x="0" y="2686"/>
                  </a:lnTo>
                  <a:lnTo>
                    <a:pt x="0" y="2729"/>
                  </a:lnTo>
                  <a:lnTo>
                    <a:pt x="6" y="2771"/>
                  </a:lnTo>
                  <a:lnTo>
                    <a:pt x="20" y="2809"/>
                  </a:lnTo>
                  <a:lnTo>
                    <a:pt x="41" y="2843"/>
                  </a:lnTo>
                  <a:lnTo>
                    <a:pt x="70" y="2868"/>
                  </a:lnTo>
                  <a:lnTo>
                    <a:pt x="109" y="2885"/>
                  </a:lnTo>
                  <a:lnTo>
                    <a:pt x="137" y="2890"/>
                  </a:lnTo>
                  <a:close/>
                </a:path>
              </a:pathLst>
            </a:custGeom>
            <a:solidFill>
              <a:srgbClr val="000000"/>
            </a:solidFill>
            <a:ln w="0">
              <a:solidFill>
                <a:srgbClr val="000000"/>
              </a:solidFill>
              <a:prstDash val="solid"/>
              <a:round/>
              <a:headEnd/>
              <a:tailEnd/>
            </a:ln>
          </p:spPr>
          <p:txBody>
            <a:bodyPr/>
            <a:lstStyle/>
            <a:p>
              <a:endParaRPr lang="en-IE"/>
            </a:p>
          </p:txBody>
        </p:sp>
        <p:sp>
          <p:nvSpPr>
            <p:cNvPr id="89" name="Freeform 90"/>
            <p:cNvSpPr>
              <a:spLocks/>
            </p:cNvSpPr>
            <p:nvPr/>
          </p:nvSpPr>
          <p:spPr bwMode="auto">
            <a:xfrm>
              <a:off x="1701" y="3036"/>
              <a:ext cx="190" cy="175"/>
            </a:xfrm>
            <a:custGeom>
              <a:avLst/>
              <a:gdLst>
                <a:gd name="T0" fmla="*/ 0 w 569"/>
                <a:gd name="T1" fmla="*/ 0 h 525"/>
                <a:gd name="T2" fmla="*/ 0 w 569"/>
                <a:gd name="T3" fmla="*/ 0 h 525"/>
                <a:gd name="T4" fmla="*/ 0 w 569"/>
                <a:gd name="T5" fmla="*/ 0 h 525"/>
                <a:gd name="T6" fmla="*/ 0 w 569"/>
                <a:gd name="T7" fmla="*/ 0 h 525"/>
                <a:gd name="T8" fmla="*/ 0 w 569"/>
                <a:gd name="T9" fmla="*/ 0 h 525"/>
                <a:gd name="T10" fmla="*/ 0 w 569"/>
                <a:gd name="T11" fmla="*/ 0 h 525"/>
                <a:gd name="T12" fmla="*/ 0 w 569"/>
                <a:gd name="T13" fmla="*/ 0 h 525"/>
                <a:gd name="T14" fmla="*/ 0 w 569"/>
                <a:gd name="T15" fmla="*/ 0 h 525"/>
                <a:gd name="T16" fmla="*/ 0 w 569"/>
                <a:gd name="T17" fmla="*/ 0 h 525"/>
                <a:gd name="T18" fmla="*/ 0 w 569"/>
                <a:gd name="T19" fmla="*/ 0 h 525"/>
                <a:gd name="T20" fmla="*/ 0 w 569"/>
                <a:gd name="T21" fmla="*/ 0 h 525"/>
                <a:gd name="T22" fmla="*/ 0 w 569"/>
                <a:gd name="T23" fmla="*/ 0 h 525"/>
                <a:gd name="T24" fmla="*/ 0 w 569"/>
                <a:gd name="T25" fmla="*/ 0 h 525"/>
                <a:gd name="T26" fmla="*/ 0 w 569"/>
                <a:gd name="T27" fmla="*/ 0 h 525"/>
                <a:gd name="T28" fmla="*/ 0 w 569"/>
                <a:gd name="T29" fmla="*/ 0 h 525"/>
                <a:gd name="T30" fmla="*/ 0 w 569"/>
                <a:gd name="T31" fmla="*/ 0 h 525"/>
                <a:gd name="T32" fmla="*/ 0 w 569"/>
                <a:gd name="T33" fmla="*/ 0 h 525"/>
                <a:gd name="T34" fmla="*/ 0 w 569"/>
                <a:gd name="T35" fmla="*/ 0 h 525"/>
                <a:gd name="T36" fmla="*/ 0 w 569"/>
                <a:gd name="T37" fmla="*/ 0 h 525"/>
                <a:gd name="T38" fmla="*/ 0 w 569"/>
                <a:gd name="T39" fmla="*/ 0 h 525"/>
                <a:gd name="T40" fmla="*/ 0 w 569"/>
                <a:gd name="T41" fmla="*/ 0 h 525"/>
                <a:gd name="T42" fmla="*/ 0 w 569"/>
                <a:gd name="T43" fmla="*/ 0 h 525"/>
                <a:gd name="T44" fmla="*/ 0 w 569"/>
                <a:gd name="T45" fmla="*/ 0 h 525"/>
                <a:gd name="T46" fmla="*/ 0 w 569"/>
                <a:gd name="T47" fmla="*/ 0 h 525"/>
                <a:gd name="T48" fmla="*/ 0 w 569"/>
                <a:gd name="T49" fmla="*/ 0 h 525"/>
                <a:gd name="T50" fmla="*/ 0 w 569"/>
                <a:gd name="T51" fmla="*/ 0 h 525"/>
                <a:gd name="T52" fmla="*/ 0 w 569"/>
                <a:gd name="T53" fmla="*/ 0 h 525"/>
                <a:gd name="T54" fmla="*/ 0 w 569"/>
                <a:gd name="T55" fmla="*/ 0 h 525"/>
                <a:gd name="T56" fmla="*/ 0 w 569"/>
                <a:gd name="T57" fmla="*/ 0 h 5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9"/>
                <a:gd name="T88" fmla="*/ 0 h 525"/>
                <a:gd name="T89" fmla="*/ 569 w 569"/>
                <a:gd name="T90" fmla="*/ 525 h 5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9" h="525">
                  <a:moveTo>
                    <a:pt x="0" y="190"/>
                  </a:moveTo>
                  <a:lnTo>
                    <a:pt x="2" y="198"/>
                  </a:lnTo>
                  <a:lnTo>
                    <a:pt x="383" y="10"/>
                  </a:lnTo>
                  <a:lnTo>
                    <a:pt x="425" y="59"/>
                  </a:lnTo>
                  <a:lnTo>
                    <a:pt x="469" y="122"/>
                  </a:lnTo>
                  <a:lnTo>
                    <a:pt x="512" y="192"/>
                  </a:lnTo>
                  <a:lnTo>
                    <a:pt x="545" y="266"/>
                  </a:lnTo>
                  <a:lnTo>
                    <a:pt x="555" y="303"/>
                  </a:lnTo>
                  <a:lnTo>
                    <a:pt x="560" y="339"/>
                  </a:lnTo>
                  <a:lnTo>
                    <a:pt x="561" y="375"/>
                  </a:lnTo>
                  <a:lnTo>
                    <a:pt x="555" y="408"/>
                  </a:lnTo>
                  <a:lnTo>
                    <a:pt x="542" y="440"/>
                  </a:lnTo>
                  <a:lnTo>
                    <a:pt x="523" y="468"/>
                  </a:lnTo>
                  <a:lnTo>
                    <a:pt x="493" y="495"/>
                  </a:lnTo>
                  <a:lnTo>
                    <a:pt x="455" y="517"/>
                  </a:lnTo>
                  <a:lnTo>
                    <a:pt x="460" y="525"/>
                  </a:lnTo>
                  <a:lnTo>
                    <a:pt x="498" y="502"/>
                  </a:lnTo>
                  <a:lnTo>
                    <a:pt x="528" y="473"/>
                  </a:lnTo>
                  <a:lnTo>
                    <a:pt x="549" y="442"/>
                  </a:lnTo>
                  <a:lnTo>
                    <a:pt x="563" y="411"/>
                  </a:lnTo>
                  <a:lnTo>
                    <a:pt x="569" y="375"/>
                  </a:lnTo>
                  <a:lnTo>
                    <a:pt x="567" y="339"/>
                  </a:lnTo>
                  <a:lnTo>
                    <a:pt x="563" y="301"/>
                  </a:lnTo>
                  <a:lnTo>
                    <a:pt x="552" y="263"/>
                  </a:lnTo>
                  <a:lnTo>
                    <a:pt x="519" y="189"/>
                  </a:lnTo>
                  <a:lnTo>
                    <a:pt x="476" y="117"/>
                  </a:lnTo>
                  <a:lnTo>
                    <a:pt x="430" y="54"/>
                  </a:lnTo>
                  <a:lnTo>
                    <a:pt x="385" y="0"/>
                  </a:lnTo>
                  <a:lnTo>
                    <a:pt x="0" y="190"/>
                  </a:lnTo>
                  <a:close/>
                </a:path>
              </a:pathLst>
            </a:custGeom>
            <a:solidFill>
              <a:srgbClr val="000000"/>
            </a:solidFill>
            <a:ln w="0">
              <a:solidFill>
                <a:srgbClr val="000000"/>
              </a:solidFill>
              <a:prstDash val="solid"/>
              <a:round/>
              <a:headEnd/>
              <a:tailEnd/>
            </a:ln>
          </p:spPr>
          <p:txBody>
            <a:bodyPr/>
            <a:lstStyle/>
            <a:p>
              <a:endParaRPr lang="en-IE"/>
            </a:p>
          </p:txBody>
        </p:sp>
        <p:sp>
          <p:nvSpPr>
            <p:cNvPr id="90" name="Freeform 91"/>
            <p:cNvSpPr>
              <a:spLocks/>
            </p:cNvSpPr>
            <p:nvPr/>
          </p:nvSpPr>
          <p:spPr bwMode="auto">
            <a:xfrm>
              <a:off x="1706" y="3008"/>
              <a:ext cx="130" cy="67"/>
            </a:xfrm>
            <a:custGeom>
              <a:avLst/>
              <a:gdLst>
                <a:gd name="T0" fmla="*/ 0 w 389"/>
                <a:gd name="T1" fmla="*/ 0 h 201"/>
                <a:gd name="T2" fmla="*/ 0 w 389"/>
                <a:gd name="T3" fmla="*/ 0 h 201"/>
                <a:gd name="T4" fmla="*/ 0 w 389"/>
                <a:gd name="T5" fmla="*/ 0 h 201"/>
                <a:gd name="T6" fmla="*/ 0 w 389"/>
                <a:gd name="T7" fmla="*/ 0 h 201"/>
                <a:gd name="T8" fmla="*/ 0 w 389"/>
                <a:gd name="T9" fmla="*/ 0 h 201"/>
                <a:gd name="T10" fmla="*/ 0 w 389"/>
                <a:gd name="T11" fmla="*/ 0 h 201"/>
                <a:gd name="T12" fmla="*/ 0 w 389"/>
                <a:gd name="T13" fmla="*/ 0 h 201"/>
                <a:gd name="T14" fmla="*/ 0 60000 65536"/>
                <a:gd name="T15" fmla="*/ 0 60000 65536"/>
                <a:gd name="T16" fmla="*/ 0 60000 65536"/>
                <a:gd name="T17" fmla="*/ 0 60000 65536"/>
                <a:gd name="T18" fmla="*/ 0 60000 65536"/>
                <a:gd name="T19" fmla="*/ 0 60000 65536"/>
                <a:gd name="T20" fmla="*/ 0 60000 65536"/>
                <a:gd name="T21" fmla="*/ 0 w 389"/>
                <a:gd name="T22" fmla="*/ 0 h 201"/>
                <a:gd name="T23" fmla="*/ 389 w 389"/>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 h="201">
                  <a:moveTo>
                    <a:pt x="365" y="89"/>
                  </a:moveTo>
                  <a:lnTo>
                    <a:pt x="373" y="91"/>
                  </a:lnTo>
                  <a:lnTo>
                    <a:pt x="389" y="0"/>
                  </a:lnTo>
                  <a:lnTo>
                    <a:pt x="0" y="194"/>
                  </a:lnTo>
                  <a:lnTo>
                    <a:pt x="3" y="201"/>
                  </a:lnTo>
                  <a:lnTo>
                    <a:pt x="380" y="14"/>
                  </a:lnTo>
                  <a:lnTo>
                    <a:pt x="365" y="89"/>
                  </a:lnTo>
                  <a:close/>
                </a:path>
              </a:pathLst>
            </a:custGeom>
            <a:solidFill>
              <a:srgbClr val="000000"/>
            </a:solidFill>
            <a:ln w="0">
              <a:solidFill>
                <a:srgbClr val="000000"/>
              </a:solidFill>
              <a:prstDash val="solid"/>
              <a:round/>
              <a:headEnd/>
              <a:tailEnd/>
            </a:ln>
          </p:spPr>
          <p:txBody>
            <a:bodyPr/>
            <a:lstStyle/>
            <a:p>
              <a:endParaRPr lang="en-IE"/>
            </a:p>
          </p:txBody>
        </p:sp>
        <p:sp>
          <p:nvSpPr>
            <p:cNvPr id="91" name="Freeform 92"/>
            <p:cNvSpPr>
              <a:spLocks/>
            </p:cNvSpPr>
            <p:nvPr/>
          </p:nvSpPr>
          <p:spPr bwMode="auto">
            <a:xfrm>
              <a:off x="1580" y="2596"/>
              <a:ext cx="258" cy="414"/>
            </a:xfrm>
            <a:custGeom>
              <a:avLst/>
              <a:gdLst>
                <a:gd name="T0" fmla="*/ 0 w 774"/>
                <a:gd name="T1" fmla="*/ 0 h 1242"/>
                <a:gd name="T2" fmla="*/ 0 w 774"/>
                <a:gd name="T3" fmla="*/ 0 h 1242"/>
                <a:gd name="T4" fmla="*/ 0 w 774"/>
                <a:gd name="T5" fmla="*/ 0 h 1242"/>
                <a:gd name="T6" fmla="*/ 0 w 774"/>
                <a:gd name="T7" fmla="*/ 0 h 1242"/>
                <a:gd name="T8" fmla="*/ 0 w 774"/>
                <a:gd name="T9" fmla="*/ 0 h 1242"/>
                <a:gd name="T10" fmla="*/ 0 w 774"/>
                <a:gd name="T11" fmla="*/ 0 h 1242"/>
                <a:gd name="T12" fmla="*/ 0 w 774"/>
                <a:gd name="T13" fmla="*/ 0 h 1242"/>
                <a:gd name="T14" fmla="*/ 0 w 774"/>
                <a:gd name="T15" fmla="*/ 0 h 1242"/>
                <a:gd name="T16" fmla="*/ 0 w 774"/>
                <a:gd name="T17" fmla="*/ 0 h 1242"/>
                <a:gd name="T18" fmla="*/ 0 w 774"/>
                <a:gd name="T19" fmla="*/ 0 h 1242"/>
                <a:gd name="T20" fmla="*/ 0 w 774"/>
                <a:gd name="T21" fmla="*/ 0 h 1242"/>
                <a:gd name="T22" fmla="*/ 0 w 774"/>
                <a:gd name="T23" fmla="*/ 0 h 1242"/>
                <a:gd name="T24" fmla="*/ 0 w 774"/>
                <a:gd name="T25" fmla="*/ 0 h 1242"/>
                <a:gd name="T26" fmla="*/ 0 w 774"/>
                <a:gd name="T27" fmla="*/ 0 h 1242"/>
                <a:gd name="T28" fmla="*/ 0 w 774"/>
                <a:gd name="T29" fmla="*/ 0 h 1242"/>
                <a:gd name="T30" fmla="*/ 0 w 774"/>
                <a:gd name="T31" fmla="*/ 0 h 1242"/>
                <a:gd name="T32" fmla="*/ 0 w 774"/>
                <a:gd name="T33" fmla="*/ 0 h 1242"/>
                <a:gd name="T34" fmla="*/ 0 w 774"/>
                <a:gd name="T35" fmla="*/ 0 h 1242"/>
                <a:gd name="T36" fmla="*/ 0 w 774"/>
                <a:gd name="T37" fmla="*/ 0 h 1242"/>
                <a:gd name="T38" fmla="*/ 0 w 774"/>
                <a:gd name="T39" fmla="*/ 0 h 1242"/>
                <a:gd name="T40" fmla="*/ 0 w 774"/>
                <a:gd name="T41" fmla="*/ 0 h 1242"/>
                <a:gd name="T42" fmla="*/ 0 w 774"/>
                <a:gd name="T43" fmla="*/ 0 h 1242"/>
                <a:gd name="T44" fmla="*/ 0 w 774"/>
                <a:gd name="T45" fmla="*/ 0 h 1242"/>
                <a:gd name="T46" fmla="*/ 0 w 774"/>
                <a:gd name="T47" fmla="*/ 0 h 1242"/>
                <a:gd name="T48" fmla="*/ 0 w 774"/>
                <a:gd name="T49" fmla="*/ 0 h 1242"/>
                <a:gd name="T50" fmla="*/ 0 w 774"/>
                <a:gd name="T51" fmla="*/ 0 h 1242"/>
                <a:gd name="T52" fmla="*/ 0 w 774"/>
                <a:gd name="T53" fmla="*/ 0 h 1242"/>
                <a:gd name="T54" fmla="*/ 0 w 774"/>
                <a:gd name="T55" fmla="*/ 0 h 1242"/>
                <a:gd name="T56" fmla="*/ 0 w 774"/>
                <a:gd name="T57" fmla="*/ 0 h 1242"/>
                <a:gd name="T58" fmla="*/ 0 w 774"/>
                <a:gd name="T59" fmla="*/ 0 h 1242"/>
                <a:gd name="T60" fmla="*/ 0 w 774"/>
                <a:gd name="T61" fmla="*/ 0 h 1242"/>
                <a:gd name="T62" fmla="*/ 0 w 774"/>
                <a:gd name="T63" fmla="*/ 0 h 1242"/>
                <a:gd name="T64" fmla="*/ 0 w 774"/>
                <a:gd name="T65" fmla="*/ 0 h 1242"/>
                <a:gd name="T66" fmla="*/ 0 w 774"/>
                <a:gd name="T67" fmla="*/ 0 h 1242"/>
                <a:gd name="T68" fmla="*/ 0 w 774"/>
                <a:gd name="T69" fmla="*/ 0 h 1242"/>
                <a:gd name="T70" fmla="*/ 0 w 774"/>
                <a:gd name="T71" fmla="*/ 0 h 1242"/>
                <a:gd name="T72" fmla="*/ 0 w 774"/>
                <a:gd name="T73" fmla="*/ 0 h 1242"/>
                <a:gd name="T74" fmla="*/ 0 w 774"/>
                <a:gd name="T75" fmla="*/ 0 h 1242"/>
                <a:gd name="T76" fmla="*/ 0 w 774"/>
                <a:gd name="T77" fmla="*/ 0 h 12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4"/>
                <a:gd name="T118" fmla="*/ 0 h 1242"/>
                <a:gd name="T119" fmla="*/ 774 w 774"/>
                <a:gd name="T120" fmla="*/ 1242 h 12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4" h="1242">
                  <a:moveTo>
                    <a:pt x="761" y="1242"/>
                  </a:moveTo>
                  <a:lnTo>
                    <a:pt x="768" y="1242"/>
                  </a:lnTo>
                  <a:lnTo>
                    <a:pt x="774" y="1128"/>
                  </a:lnTo>
                  <a:lnTo>
                    <a:pt x="767" y="1012"/>
                  </a:lnTo>
                  <a:lnTo>
                    <a:pt x="745" y="893"/>
                  </a:lnTo>
                  <a:lnTo>
                    <a:pt x="714" y="775"/>
                  </a:lnTo>
                  <a:lnTo>
                    <a:pt x="672" y="660"/>
                  </a:lnTo>
                  <a:lnTo>
                    <a:pt x="623" y="549"/>
                  </a:lnTo>
                  <a:lnTo>
                    <a:pt x="567" y="442"/>
                  </a:lnTo>
                  <a:lnTo>
                    <a:pt x="505" y="343"/>
                  </a:lnTo>
                  <a:lnTo>
                    <a:pt x="439" y="254"/>
                  </a:lnTo>
                  <a:lnTo>
                    <a:pt x="371" y="175"/>
                  </a:lnTo>
                  <a:lnTo>
                    <a:pt x="303" y="109"/>
                  </a:lnTo>
                  <a:lnTo>
                    <a:pt x="235" y="57"/>
                  </a:lnTo>
                  <a:lnTo>
                    <a:pt x="169" y="21"/>
                  </a:lnTo>
                  <a:lnTo>
                    <a:pt x="108" y="3"/>
                  </a:lnTo>
                  <a:lnTo>
                    <a:pt x="78" y="0"/>
                  </a:lnTo>
                  <a:lnTo>
                    <a:pt x="51" y="4"/>
                  </a:lnTo>
                  <a:lnTo>
                    <a:pt x="26" y="12"/>
                  </a:lnTo>
                  <a:lnTo>
                    <a:pt x="0" y="27"/>
                  </a:lnTo>
                  <a:lnTo>
                    <a:pt x="5" y="34"/>
                  </a:lnTo>
                  <a:lnTo>
                    <a:pt x="28" y="20"/>
                  </a:lnTo>
                  <a:lnTo>
                    <a:pt x="53" y="11"/>
                  </a:lnTo>
                  <a:lnTo>
                    <a:pt x="78" y="8"/>
                  </a:lnTo>
                  <a:lnTo>
                    <a:pt x="106" y="10"/>
                  </a:lnTo>
                  <a:lnTo>
                    <a:pt x="167" y="28"/>
                  </a:lnTo>
                  <a:lnTo>
                    <a:pt x="230" y="64"/>
                  </a:lnTo>
                  <a:lnTo>
                    <a:pt x="299" y="114"/>
                  </a:lnTo>
                  <a:lnTo>
                    <a:pt x="366" y="180"/>
                  </a:lnTo>
                  <a:lnTo>
                    <a:pt x="434" y="259"/>
                  </a:lnTo>
                  <a:lnTo>
                    <a:pt x="498" y="348"/>
                  </a:lnTo>
                  <a:lnTo>
                    <a:pt x="560" y="447"/>
                  </a:lnTo>
                  <a:lnTo>
                    <a:pt x="616" y="551"/>
                  </a:lnTo>
                  <a:lnTo>
                    <a:pt x="665" y="663"/>
                  </a:lnTo>
                  <a:lnTo>
                    <a:pt x="707" y="778"/>
                  </a:lnTo>
                  <a:lnTo>
                    <a:pt x="738" y="895"/>
                  </a:lnTo>
                  <a:lnTo>
                    <a:pt x="760" y="1012"/>
                  </a:lnTo>
                  <a:lnTo>
                    <a:pt x="767" y="1128"/>
                  </a:lnTo>
                  <a:lnTo>
                    <a:pt x="761" y="1242"/>
                  </a:lnTo>
                  <a:close/>
                </a:path>
              </a:pathLst>
            </a:custGeom>
            <a:solidFill>
              <a:srgbClr val="000000"/>
            </a:solidFill>
            <a:ln w="0">
              <a:solidFill>
                <a:srgbClr val="000000"/>
              </a:solidFill>
              <a:prstDash val="solid"/>
              <a:round/>
              <a:headEnd/>
              <a:tailEnd/>
            </a:ln>
          </p:spPr>
          <p:txBody>
            <a:bodyPr/>
            <a:lstStyle/>
            <a:p>
              <a:endParaRPr lang="en-IE"/>
            </a:p>
          </p:txBody>
        </p:sp>
        <p:sp>
          <p:nvSpPr>
            <p:cNvPr id="92" name="Freeform 93"/>
            <p:cNvSpPr>
              <a:spLocks/>
            </p:cNvSpPr>
            <p:nvPr/>
          </p:nvSpPr>
          <p:spPr bwMode="auto">
            <a:xfrm>
              <a:off x="1666" y="2594"/>
              <a:ext cx="115" cy="135"/>
            </a:xfrm>
            <a:custGeom>
              <a:avLst/>
              <a:gdLst>
                <a:gd name="T0" fmla="*/ 0 w 347"/>
                <a:gd name="T1" fmla="*/ 0 h 407"/>
                <a:gd name="T2" fmla="*/ 0 w 347"/>
                <a:gd name="T3" fmla="*/ 0 h 407"/>
                <a:gd name="T4" fmla="*/ 0 w 347"/>
                <a:gd name="T5" fmla="*/ 0 h 407"/>
                <a:gd name="T6" fmla="*/ 0 w 347"/>
                <a:gd name="T7" fmla="*/ 0 h 407"/>
                <a:gd name="T8" fmla="*/ 0 w 347"/>
                <a:gd name="T9" fmla="*/ 0 h 407"/>
                <a:gd name="T10" fmla="*/ 0 w 347"/>
                <a:gd name="T11" fmla="*/ 0 h 407"/>
                <a:gd name="T12" fmla="*/ 0 w 347"/>
                <a:gd name="T13" fmla="*/ 0 h 407"/>
                <a:gd name="T14" fmla="*/ 0 w 347"/>
                <a:gd name="T15" fmla="*/ 0 h 407"/>
                <a:gd name="T16" fmla="*/ 0 w 347"/>
                <a:gd name="T17" fmla="*/ 0 h 407"/>
                <a:gd name="T18" fmla="*/ 0 w 347"/>
                <a:gd name="T19" fmla="*/ 0 h 407"/>
                <a:gd name="T20" fmla="*/ 0 w 347"/>
                <a:gd name="T21" fmla="*/ 0 h 407"/>
                <a:gd name="T22" fmla="*/ 0 w 347"/>
                <a:gd name="T23" fmla="*/ 0 h 407"/>
                <a:gd name="T24" fmla="*/ 0 w 347"/>
                <a:gd name="T25" fmla="*/ 0 h 407"/>
                <a:gd name="T26" fmla="*/ 0 w 347"/>
                <a:gd name="T27" fmla="*/ 0 h 407"/>
                <a:gd name="T28" fmla="*/ 0 w 347"/>
                <a:gd name="T29" fmla="*/ 0 h 4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407"/>
                <a:gd name="T47" fmla="*/ 347 w 347"/>
                <a:gd name="T48" fmla="*/ 407 h 4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407">
                  <a:moveTo>
                    <a:pt x="5" y="0"/>
                  </a:moveTo>
                  <a:lnTo>
                    <a:pt x="0" y="7"/>
                  </a:lnTo>
                  <a:lnTo>
                    <a:pt x="28" y="24"/>
                  </a:lnTo>
                  <a:lnTo>
                    <a:pt x="66" y="57"/>
                  </a:lnTo>
                  <a:lnTo>
                    <a:pt x="159" y="154"/>
                  </a:lnTo>
                  <a:lnTo>
                    <a:pt x="259" y="278"/>
                  </a:lnTo>
                  <a:lnTo>
                    <a:pt x="303" y="343"/>
                  </a:lnTo>
                  <a:lnTo>
                    <a:pt x="340" y="407"/>
                  </a:lnTo>
                  <a:lnTo>
                    <a:pt x="347" y="403"/>
                  </a:lnTo>
                  <a:lnTo>
                    <a:pt x="310" y="338"/>
                  </a:lnTo>
                  <a:lnTo>
                    <a:pt x="263" y="273"/>
                  </a:lnTo>
                  <a:lnTo>
                    <a:pt x="164" y="149"/>
                  </a:lnTo>
                  <a:lnTo>
                    <a:pt x="71" y="52"/>
                  </a:lnTo>
                  <a:lnTo>
                    <a:pt x="32" y="19"/>
                  </a:lnTo>
                  <a:lnTo>
                    <a:pt x="5" y="0"/>
                  </a:lnTo>
                  <a:close/>
                </a:path>
              </a:pathLst>
            </a:custGeom>
            <a:solidFill>
              <a:srgbClr val="000000"/>
            </a:solidFill>
            <a:ln w="0">
              <a:solidFill>
                <a:srgbClr val="000000"/>
              </a:solidFill>
              <a:prstDash val="solid"/>
              <a:round/>
              <a:headEnd/>
              <a:tailEnd/>
            </a:ln>
          </p:spPr>
          <p:txBody>
            <a:bodyPr/>
            <a:lstStyle/>
            <a:p>
              <a:endParaRPr lang="en-IE"/>
            </a:p>
          </p:txBody>
        </p:sp>
        <p:sp>
          <p:nvSpPr>
            <p:cNvPr id="93" name="Freeform 94"/>
            <p:cNvSpPr>
              <a:spLocks/>
            </p:cNvSpPr>
            <p:nvPr/>
          </p:nvSpPr>
          <p:spPr bwMode="auto">
            <a:xfrm>
              <a:off x="3210" y="2085"/>
              <a:ext cx="71" cy="134"/>
            </a:xfrm>
            <a:custGeom>
              <a:avLst/>
              <a:gdLst>
                <a:gd name="T0" fmla="*/ 0 w 215"/>
                <a:gd name="T1" fmla="*/ 0 h 402"/>
                <a:gd name="T2" fmla="*/ 0 w 215"/>
                <a:gd name="T3" fmla="*/ 0 h 402"/>
                <a:gd name="T4" fmla="*/ 0 w 215"/>
                <a:gd name="T5" fmla="*/ 0 h 402"/>
                <a:gd name="T6" fmla="*/ 0 w 215"/>
                <a:gd name="T7" fmla="*/ 0 h 402"/>
                <a:gd name="T8" fmla="*/ 0 w 215"/>
                <a:gd name="T9" fmla="*/ 0 h 402"/>
                <a:gd name="T10" fmla="*/ 0 w 215"/>
                <a:gd name="T11" fmla="*/ 0 h 402"/>
                <a:gd name="T12" fmla="*/ 0 w 215"/>
                <a:gd name="T13" fmla="*/ 0 h 402"/>
                <a:gd name="T14" fmla="*/ 0 w 215"/>
                <a:gd name="T15" fmla="*/ 0 h 402"/>
                <a:gd name="T16" fmla="*/ 0 w 215"/>
                <a:gd name="T17" fmla="*/ 0 h 402"/>
                <a:gd name="T18" fmla="*/ 0 w 215"/>
                <a:gd name="T19" fmla="*/ 0 h 402"/>
                <a:gd name="T20" fmla="*/ 0 w 215"/>
                <a:gd name="T21" fmla="*/ 0 h 402"/>
                <a:gd name="T22" fmla="*/ 0 w 215"/>
                <a:gd name="T23" fmla="*/ 0 h 402"/>
                <a:gd name="T24" fmla="*/ 0 w 215"/>
                <a:gd name="T25" fmla="*/ 0 h 402"/>
                <a:gd name="T26" fmla="*/ 0 w 215"/>
                <a:gd name="T27" fmla="*/ 0 h 402"/>
                <a:gd name="T28" fmla="*/ 0 w 215"/>
                <a:gd name="T29" fmla="*/ 0 h 402"/>
                <a:gd name="T30" fmla="*/ 0 w 215"/>
                <a:gd name="T31" fmla="*/ 0 h 402"/>
                <a:gd name="T32" fmla="*/ 0 w 215"/>
                <a:gd name="T33" fmla="*/ 0 h 402"/>
                <a:gd name="T34" fmla="*/ 0 w 215"/>
                <a:gd name="T35" fmla="*/ 0 h 402"/>
                <a:gd name="T36" fmla="*/ 0 w 215"/>
                <a:gd name="T37" fmla="*/ 0 h 402"/>
                <a:gd name="T38" fmla="*/ 0 w 215"/>
                <a:gd name="T39" fmla="*/ 0 h 402"/>
                <a:gd name="T40" fmla="*/ 0 w 215"/>
                <a:gd name="T41" fmla="*/ 0 h 402"/>
                <a:gd name="T42" fmla="*/ 0 w 215"/>
                <a:gd name="T43" fmla="*/ 0 h 402"/>
                <a:gd name="T44" fmla="*/ 0 w 215"/>
                <a:gd name="T45" fmla="*/ 0 h 402"/>
                <a:gd name="T46" fmla="*/ 0 w 215"/>
                <a:gd name="T47" fmla="*/ 0 h 402"/>
                <a:gd name="T48" fmla="*/ 0 w 215"/>
                <a:gd name="T49" fmla="*/ 0 h 402"/>
                <a:gd name="T50" fmla="*/ 0 w 215"/>
                <a:gd name="T51" fmla="*/ 0 h 402"/>
                <a:gd name="T52" fmla="*/ 0 w 215"/>
                <a:gd name="T53" fmla="*/ 0 h 402"/>
                <a:gd name="T54" fmla="*/ 0 w 215"/>
                <a:gd name="T55" fmla="*/ 0 h 402"/>
                <a:gd name="T56" fmla="*/ 0 w 215"/>
                <a:gd name="T57" fmla="*/ 0 h 402"/>
                <a:gd name="T58" fmla="*/ 0 w 215"/>
                <a:gd name="T59" fmla="*/ 0 h 402"/>
                <a:gd name="T60" fmla="*/ 0 w 215"/>
                <a:gd name="T61" fmla="*/ 0 h 402"/>
                <a:gd name="T62" fmla="*/ 0 w 215"/>
                <a:gd name="T63" fmla="*/ 0 h 402"/>
                <a:gd name="T64" fmla="*/ 0 w 215"/>
                <a:gd name="T65" fmla="*/ 0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402"/>
                <a:gd name="T101" fmla="*/ 215 w 215"/>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402">
                  <a:moveTo>
                    <a:pt x="0" y="18"/>
                  </a:moveTo>
                  <a:lnTo>
                    <a:pt x="2" y="25"/>
                  </a:lnTo>
                  <a:lnTo>
                    <a:pt x="26" y="14"/>
                  </a:lnTo>
                  <a:lnTo>
                    <a:pt x="50" y="8"/>
                  </a:lnTo>
                  <a:lnTo>
                    <a:pt x="77" y="7"/>
                  </a:lnTo>
                  <a:lnTo>
                    <a:pt x="104" y="12"/>
                  </a:lnTo>
                  <a:lnTo>
                    <a:pt x="135" y="25"/>
                  </a:lnTo>
                  <a:lnTo>
                    <a:pt x="161" y="43"/>
                  </a:lnTo>
                  <a:lnTo>
                    <a:pt x="180" y="68"/>
                  </a:lnTo>
                  <a:lnTo>
                    <a:pt x="195" y="97"/>
                  </a:lnTo>
                  <a:lnTo>
                    <a:pt x="204" y="130"/>
                  </a:lnTo>
                  <a:lnTo>
                    <a:pt x="208" y="164"/>
                  </a:lnTo>
                  <a:lnTo>
                    <a:pt x="208" y="201"/>
                  </a:lnTo>
                  <a:lnTo>
                    <a:pt x="198" y="273"/>
                  </a:lnTo>
                  <a:lnTo>
                    <a:pt x="195" y="287"/>
                  </a:lnTo>
                  <a:lnTo>
                    <a:pt x="174" y="345"/>
                  </a:lnTo>
                  <a:lnTo>
                    <a:pt x="144" y="400"/>
                  </a:lnTo>
                  <a:lnTo>
                    <a:pt x="152" y="402"/>
                  </a:lnTo>
                  <a:lnTo>
                    <a:pt x="182" y="347"/>
                  </a:lnTo>
                  <a:lnTo>
                    <a:pt x="202" y="289"/>
                  </a:lnTo>
                  <a:lnTo>
                    <a:pt x="206" y="275"/>
                  </a:lnTo>
                  <a:lnTo>
                    <a:pt x="215" y="201"/>
                  </a:lnTo>
                  <a:lnTo>
                    <a:pt x="215" y="164"/>
                  </a:lnTo>
                  <a:lnTo>
                    <a:pt x="212" y="128"/>
                  </a:lnTo>
                  <a:lnTo>
                    <a:pt x="202" y="94"/>
                  </a:lnTo>
                  <a:lnTo>
                    <a:pt x="188" y="63"/>
                  </a:lnTo>
                  <a:lnTo>
                    <a:pt x="166" y="38"/>
                  </a:lnTo>
                  <a:lnTo>
                    <a:pt x="140" y="18"/>
                  </a:lnTo>
                  <a:lnTo>
                    <a:pt x="106" y="4"/>
                  </a:lnTo>
                  <a:lnTo>
                    <a:pt x="77" y="0"/>
                  </a:lnTo>
                  <a:lnTo>
                    <a:pt x="50" y="1"/>
                  </a:lnTo>
                  <a:lnTo>
                    <a:pt x="24" y="7"/>
                  </a:lnTo>
                  <a:lnTo>
                    <a:pt x="0" y="18"/>
                  </a:lnTo>
                  <a:close/>
                </a:path>
              </a:pathLst>
            </a:custGeom>
            <a:solidFill>
              <a:srgbClr val="000000"/>
            </a:solidFill>
            <a:ln w="0">
              <a:solidFill>
                <a:srgbClr val="000000"/>
              </a:solidFill>
              <a:prstDash val="solid"/>
              <a:round/>
              <a:headEnd/>
              <a:tailEnd/>
            </a:ln>
          </p:spPr>
          <p:txBody>
            <a:bodyPr/>
            <a:lstStyle/>
            <a:p>
              <a:endParaRPr lang="en-IE"/>
            </a:p>
          </p:txBody>
        </p:sp>
        <p:sp>
          <p:nvSpPr>
            <p:cNvPr id="94" name="Freeform 95"/>
            <p:cNvSpPr>
              <a:spLocks/>
            </p:cNvSpPr>
            <p:nvPr/>
          </p:nvSpPr>
          <p:spPr bwMode="auto">
            <a:xfrm>
              <a:off x="4375" y="3475"/>
              <a:ext cx="222" cy="582"/>
            </a:xfrm>
            <a:custGeom>
              <a:avLst/>
              <a:gdLst>
                <a:gd name="T0" fmla="*/ 0 w 668"/>
                <a:gd name="T1" fmla="*/ 0 h 1746"/>
                <a:gd name="T2" fmla="*/ 0 w 668"/>
                <a:gd name="T3" fmla="*/ 0 h 1746"/>
                <a:gd name="T4" fmla="*/ 0 w 668"/>
                <a:gd name="T5" fmla="*/ 0 h 1746"/>
                <a:gd name="T6" fmla="*/ 0 w 668"/>
                <a:gd name="T7" fmla="*/ 0 h 1746"/>
                <a:gd name="T8" fmla="*/ 0 w 668"/>
                <a:gd name="T9" fmla="*/ 0 h 1746"/>
                <a:gd name="T10" fmla="*/ 0 w 668"/>
                <a:gd name="T11" fmla="*/ 0 h 1746"/>
                <a:gd name="T12" fmla="*/ 0 w 668"/>
                <a:gd name="T13" fmla="*/ 0 h 1746"/>
                <a:gd name="T14" fmla="*/ 0 w 668"/>
                <a:gd name="T15" fmla="*/ 0 h 1746"/>
                <a:gd name="T16" fmla="*/ 0 w 668"/>
                <a:gd name="T17" fmla="*/ 0 h 1746"/>
                <a:gd name="T18" fmla="*/ 0 w 668"/>
                <a:gd name="T19" fmla="*/ 0 h 1746"/>
                <a:gd name="T20" fmla="*/ 0 w 668"/>
                <a:gd name="T21" fmla="*/ 0 h 1746"/>
                <a:gd name="T22" fmla="*/ 0 w 668"/>
                <a:gd name="T23" fmla="*/ 0 h 1746"/>
                <a:gd name="T24" fmla="*/ 0 w 668"/>
                <a:gd name="T25" fmla="*/ 0 h 1746"/>
                <a:gd name="T26" fmla="*/ 0 w 668"/>
                <a:gd name="T27" fmla="*/ 0 h 1746"/>
                <a:gd name="T28" fmla="*/ 0 w 668"/>
                <a:gd name="T29" fmla="*/ 0 h 1746"/>
                <a:gd name="T30" fmla="*/ 0 w 668"/>
                <a:gd name="T31" fmla="*/ 0 h 1746"/>
                <a:gd name="T32" fmla="*/ 0 w 668"/>
                <a:gd name="T33" fmla="*/ 0 h 1746"/>
                <a:gd name="T34" fmla="*/ 0 w 668"/>
                <a:gd name="T35" fmla="*/ 0 h 1746"/>
                <a:gd name="T36" fmla="*/ 0 w 668"/>
                <a:gd name="T37" fmla="*/ 0 h 1746"/>
                <a:gd name="T38" fmla="*/ 0 w 668"/>
                <a:gd name="T39" fmla="*/ 0 h 1746"/>
                <a:gd name="T40" fmla="*/ 0 w 668"/>
                <a:gd name="T41" fmla="*/ 0 h 1746"/>
                <a:gd name="T42" fmla="*/ 0 w 668"/>
                <a:gd name="T43" fmla="*/ 0 h 1746"/>
                <a:gd name="T44" fmla="*/ 0 w 668"/>
                <a:gd name="T45" fmla="*/ 0 h 1746"/>
                <a:gd name="T46" fmla="*/ 0 w 668"/>
                <a:gd name="T47" fmla="*/ 0 h 1746"/>
                <a:gd name="T48" fmla="*/ 0 w 668"/>
                <a:gd name="T49" fmla="*/ 0 h 1746"/>
                <a:gd name="T50" fmla="*/ 0 w 668"/>
                <a:gd name="T51" fmla="*/ 0 h 1746"/>
                <a:gd name="T52" fmla="*/ 0 w 668"/>
                <a:gd name="T53" fmla="*/ 0 h 1746"/>
                <a:gd name="T54" fmla="*/ 0 w 668"/>
                <a:gd name="T55" fmla="*/ 0 h 1746"/>
                <a:gd name="T56" fmla="*/ 0 w 668"/>
                <a:gd name="T57" fmla="*/ 0 h 1746"/>
                <a:gd name="T58" fmla="*/ 0 w 668"/>
                <a:gd name="T59" fmla="*/ 0 h 1746"/>
                <a:gd name="T60" fmla="*/ 0 w 668"/>
                <a:gd name="T61" fmla="*/ 0 h 1746"/>
                <a:gd name="T62" fmla="*/ 0 w 668"/>
                <a:gd name="T63" fmla="*/ 0 h 1746"/>
                <a:gd name="T64" fmla="*/ 0 w 668"/>
                <a:gd name="T65" fmla="*/ 0 h 1746"/>
                <a:gd name="T66" fmla="*/ 0 w 668"/>
                <a:gd name="T67" fmla="*/ 0 h 1746"/>
                <a:gd name="T68" fmla="*/ 0 w 668"/>
                <a:gd name="T69" fmla="*/ 0 h 1746"/>
                <a:gd name="T70" fmla="*/ 0 w 668"/>
                <a:gd name="T71" fmla="*/ 0 h 1746"/>
                <a:gd name="T72" fmla="*/ 0 w 668"/>
                <a:gd name="T73" fmla="*/ 0 h 1746"/>
                <a:gd name="T74" fmla="*/ 0 w 668"/>
                <a:gd name="T75" fmla="*/ 0 h 1746"/>
                <a:gd name="T76" fmla="*/ 0 w 668"/>
                <a:gd name="T77" fmla="*/ 0 h 1746"/>
                <a:gd name="T78" fmla="*/ 0 w 668"/>
                <a:gd name="T79" fmla="*/ 0 h 1746"/>
                <a:gd name="T80" fmla="*/ 0 w 668"/>
                <a:gd name="T81" fmla="*/ 0 h 17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8"/>
                <a:gd name="T124" fmla="*/ 0 h 1746"/>
                <a:gd name="T125" fmla="*/ 668 w 668"/>
                <a:gd name="T126" fmla="*/ 1746 h 17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8" h="1746">
                  <a:moveTo>
                    <a:pt x="7" y="0"/>
                  </a:moveTo>
                  <a:lnTo>
                    <a:pt x="0" y="5"/>
                  </a:lnTo>
                  <a:lnTo>
                    <a:pt x="101" y="175"/>
                  </a:lnTo>
                  <a:lnTo>
                    <a:pt x="197" y="342"/>
                  </a:lnTo>
                  <a:lnTo>
                    <a:pt x="285" y="503"/>
                  </a:lnTo>
                  <a:lnTo>
                    <a:pt x="364" y="660"/>
                  </a:lnTo>
                  <a:lnTo>
                    <a:pt x="435" y="810"/>
                  </a:lnTo>
                  <a:lnTo>
                    <a:pt x="498" y="952"/>
                  </a:lnTo>
                  <a:lnTo>
                    <a:pt x="550" y="1086"/>
                  </a:lnTo>
                  <a:lnTo>
                    <a:pt x="594" y="1211"/>
                  </a:lnTo>
                  <a:lnTo>
                    <a:pt x="627" y="1325"/>
                  </a:lnTo>
                  <a:lnTo>
                    <a:pt x="649" y="1426"/>
                  </a:lnTo>
                  <a:lnTo>
                    <a:pt x="661" y="1515"/>
                  </a:lnTo>
                  <a:lnTo>
                    <a:pt x="659" y="1592"/>
                  </a:lnTo>
                  <a:lnTo>
                    <a:pt x="647" y="1653"/>
                  </a:lnTo>
                  <a:lnTo>
                    <a:pt x="637" y="1678"/>
                  </a:lnTo>
                  <a:lnTo>
                    <a:pt x="624" y="1698"/>
                  </a:lnTo>
                  <a:lnTo>
                    <a:pt x="606" y="1715"/>
                  </a:lnTo>
                  <a:lnTo>
                    <a:pt x="586" y="1727"/>
                  </a:lnTo>
                  <a:lnTo>
                    <a:pt x="562" y="1735"/>
                  </a:lnTo>
                  <a:lnTo>
                    <a:pt x="536" y="1739"/>
                  </a:lnTo>
                  <a:lnTo>
                    <a:pt x="536" y="1746"/>
                  </a:lnTo>
                  <a:lnTo>
                    <a:pt x="565" y="1743"/>
                  </a:lnTo>
                  <a:lnTo>
                    <a:pt x="589" y="1734"/>
                  </a:lnTo>
                  <a:lnTo>
                    <a:pt x="610" y="1720"/>
                  </a:lnTo>
                  <a:lnTo>
                    <a:pt x="628" y="1703"/>
                  </a:lnTo>
                  <a:lnTo>
                    <a:pt x="644" y="1680"/>
                  </a:lnTo>
                  <a:lnTo>
                    <a:pt x="655" y="1655"/>
                  </a:lnTo>
                  <a:lnTo>
                    <a:pt x="667" y="1592"/>
                  </a:lnTo>
                  <a:lnTo>
                    <a:pt x="668" y="1515"/>
                  </a:lnTo>
                  <a:lnTo>
                    <a:pt x="656" y="1424"/>
                  </a:lnTo>
                  <a:lnTo>
                    <a:pt x="634" y="1322"/>
                  </a:lnTo>
                  <a:lnTo>
                    <a:pt x="601" y="1209"/>
                  </a:lnTo>
                  <a:lnTo>
                    <a:pt x="558" y="1084"/>
                  </a:lnTo>
                  <a:lnTo>
                    <a:pt x="505" y="950"/>
                  </a:lnTo>
                  <a:lnTo>
                    <a:pt x="443" y="807"/>
                  </a:lnTo>
                  <a:lnTo>
                    <a:pt x="371" y="658"/>
                  </a:lnTo>
                  <a:lnTo>
                    <a:pt x="292" y="501"/>
                  </a:lnTo>
                  <a:lnTo>
                    <a:pt x="204" y="337"/>
                  </a:lnTo>
                  <a:lnTo>
                    <a:pt x="109" y="170"/>
                  </a:lnTo>
                  <a:lnTo>
                    <a:pt x="7" y="0"/>
                  </a:lnTo>
                  <a:close/>
                </a:path>
              </a:pathLst>
            </a:custGeom>
            <a:solidFill>
              <a:srgbClr val="000000"/>
            </a:solidFill>
            <a:ln w="0">
              <a:solidFill>
                <a:srgbClr val="000000"/>
              </a:solidFill>
              <a:prstDash val="solid"/>
              <a:round/>
              <a:headEnd/>
              <a:tailEnd/>
            </a:ln>
          </p:spPr>
          <p:txBody>
            <a:bodyPr/>
            <a:lstStyle/>
            <a:p>
              <a:endParaRPr lang="en-IE"/>
            </a:p>
          </p:txBody>
        </p:sp>
        <p:sp>
          <p:nvSpPr>
            <p:cNvPr id="95" name="Freeform 96"/>
            <p:cNvSpPr>
              <a:spLocks/>
            </p:cNvSpPr>
            <p:nvPr/>
          </p:nvSpPr>
          <p:spPr bwMode="auto">
            <a:xfrm>
              <a:off x="4384" y="3689"/>
              <a:ext cx="17" cy="36"/>
            </a:xfrm>
            <a:custGeom>
              <a:avLst/>
              <a:gdLst>
                <a:gd name="T0" fmla="*/ 0 w 51"/>
                <a:gd name="T1" fmla="*/ 0 h 110"/>
                <a:gd name="T2" fmla="*/ 0 w 51"/>
                <a:gd name="T3" fmla="*/ 0 h 110"/>
                <a:gd name="T4" fmla="*/ 0 w 51"/>
                <a:gd name="T5" fmla="*/ 0 h 110"/>
                <a:gd name="T6" fmla="*/ 0 w 51"/>
                <a:gd name="T7" fmla="*/ 0 h 110"/>
                <a:gd name="T8" fmla="*/ 0 w 51"/>
                <a:gd name="T9" fmla="*/ 0 h 110"/>
                <a:gd name="T10" fmla="*/ 0 w 51"/>
                <a:gd name="T11" fmla="*/ 0 h 110"/>
                <a:gd name="T12" fmla="*/ 0 w 51"/>
                <a:gd name="T13" fmla="*/ 0 h 110"/>
                <a:gd name="T14" fmla="*/ 0 60000 65536"/>
                <a:gd name="T15" fmla="*/ 0 60000 65536"/>
                <a:gd name="T16" fmla="*/ 0 60000 65536"/>
                <a:gd name="T17" fmla="*/ 0 60000 65536"/>
                <a:gd name="T18" fmla="*/ 0 60000 65536"/>
                <a:gd name="T19" fmla="*/ 0 60000 65536"/>
                <a:gd name="T20" fmla="*/ 0 60000 65536"/>
                <a:gd name="T21" fmla="*/ 0 w 51"/>
                <a:gd name="T22" fmla="*/ 0 h 110"/>
                <a:gd name="T23" fmla="*/ 51 w 51"/>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10">
                  <a:moveTo>
                    <a:pt x="0" y="108"/>
                  </a:moveTo>
                  <a:lnTo>
                    <a:pt x="7" y="110"/>
                  </a:lnTo>
                  <a:lnTo>
                    <a:pt x="27" y="53"/>
                  </a:lnTo>
                  <a:lnTo>
                    <a:pt x="51" y="2"/>
                  </a:lnTo>
                  <a:lnTo>
                    <a:pt x="43" y="0"/>
                  </a:lnTo>
                  <a:lnTo>
                    <a:pt x="19" y="50"/>
                  </a:lnTo>
                  <a:lnTo>
                    <a:pt x="0" y="108"/>
                  </a:lnTo>
                  <a:close/>
                </a:path>
              </a:pathLst>
            </a:custGeom>
            <a:solidFill>
              <a:srgbClr val="000000"/>
            </a:solidFill>
            <a:ln w="0">
              <a:solidFill>
                <a:srgbClr val="000000"/>
              </a:solidFill>
              <a:prstDash val="solid"/>
              <a:round/>
              <a:headEnd/>
              <a:tailEnd/>
            </a:ln>
          </p:spPr>
          <p:txBody>
            <a:bodyPr/>
            <a:lstStyle/>
            <a:p>
              <a:endParaRPr lang="en-IE"/>
            </a:p>
          </p:txBody>
        </p:sp>
        <p:sp>
          <p:nvSpPr>
            <p:cNvPr id="96" name="Freeform 97"/>
            <p:cNvSpPr>
              <a:spLocks/>
            </p:cNvSpPr>
            <p:nvPr/>
          </p:nvSpPr>
          <p:spPr bwMode="auto">
            <a:xfrm>
              <a:off x="1835" y="2398"/>
              <a:ext cx="839" cy="670"/>
            </a:xfrm>
            <a:custGeom>
              <a:avLst/>
              <a:gdLst>
                <a:gd name="T0" fmla="*/ 0 w 2517"/>
                <a:gd name="T1" fmla="*/ 0 h 2011"/>
                <a:gd name="T2" fmla="*/ 0 w 2517"/>
                <a:gd name="T3" fmla="*/ 0 h 2011"/>
                <a:gd name="T4" fmla="*/ 0 w 2517"/>
                <a:gd name="T5" fmla="*/ 0 h 2011"/>
                <a:gd name="T6" fmla="*/ 0 w 2517"/>
                <a:gd name="T7" fmla="*/ 0 h 2011"/>
                <a:gd name="T8" fmla="*/ 0 w 2517"/>
                <a:gd name="T9" fmla="*/ 0 h 2011"/>
                <a:gd name="T10" fmla="*/ 0 w 2517"/>
                <a:gd name="T11" fmla="*/ 0 h 2011"/>
                <a:gd name="T12" fmla="*/ 0 w 2517"/>
                <a:gd name="T13" fmla="*/ 0 h 2011"/>
                <a:gd name="T14" fmla="*/ 0 w 2517"/>
                <a:gd name="T15" fmla="*/ 0 h 2011"/>
                <a:gd name="T16" fmla="*/ 0 w 2517"/>
                <a:gd name="T17" fmla="*/ 0 h 2011"/>
                <a:gd name="T18" fmla="*/ 0 w 2517"/>
                <a:gd name="T19" fmla="*/ 0 h 2011"/>
                <a:gd name="T20" fmla="*/ 0 w 2517"/>
                <a:gd name="T21" fmla="*/ 0 h 2011"/>
                <a:gd name="T22" fmla="*/ 0 w 2517"/>
                <a:gd name="T23" fmla="*/ 0 h 2011"/>
                <a:gd name="T24" fmla="*/ 0 w 2517"/>
                <a:gd name="T25" fmla="*/ 0 h 2011"/>
                <a:gd name="T26" fmla="*/ 0 w 2517"/>
                <a:gd name="T27" fmla="*/ 0 h 2011"/>
                <a:gd name="T28" fmla="*/ 0 w 2517"/>
                <a:gd name="T29" fmla="*/ 0 h 2011"/>
                <a:gd name="T30" fmla="*/ 0 w 2517"/>
                <a:gd name="T31" fmla="*/ 0 h 2011"/>
                <a:gd name="T32" fmla="*/ 0 w 2517"/>
                <a:gd name="T33" fmla="*/ 0 h 2011"/>
                <a:gd name="T34" fmla="*/ 0 w 2517"/>
                <a:gd name="T35" fmla="*/ 0 h 2011"/>
                <a:gd name="T36" fmla="*/ 0 w 2517"/>
                <a:gd name="T37" fmla="*/ 0 h 2011"/>
                <a:gd name="T38" fmla="*/ 0 w 2517"/>
                <a:gd name="T39" fmla="*/ 0 h 2011"/>
                <a:gd name="T40" fmla="*/ 0 w 2517"/>
                <a:gd name="T41" fmla="*/ 0 h 2011"/>
                <a:gd name="T42" fmla="*/ 0 w 2517"/>
                <a:gd name="T43" fmla="*/ 0 h 2011"/>
                <a:gd name="T44" fmla="*/ 0 w 2517"/>
                <a:gd name="T45" fmla="*/ 0 h 2011"/>
                <a:gd name="T46" fmla="*/ 0 w 2517"/>
                <a:gd name="T47" fmla="*/ 0 h 2011"/>
                <a:gd name="T48" fmla="*/ 0 w 2517"/>
                <a:gd name="T49" fmla="*/ 0 h 2011"/>
                <a:gd name="T50" fmla="*/ 0 w 2517"/>
                <a:gd name="T51" fmla="*/ 0 h 2011"/>
                <a:gd name="T52" fmla="*/ 0 w 2517"/>
                <a:gd name="T53" fmla="*/ 0 h 2011"/>
                <a:gd name="T54" fmla="*/ 0 w 2517"/>
                <a:gd name="T55" fmla="*/ 0 h 2011"/>
                <a:gd name="T56" fmla="*/ 0 w 2517"/>
                <a:gd name="T57" fmla="*/ 0 h 2011"/>
                <a:gd name="T58" fmla="*/ 0 w 2517"/>
                <a:gd name="T59" fmla="*/ 0 h 2011"/>
                <a:gd name="T60" fmla="*/ 0 w 2517"/>
                <a:gd name="T61" fmla="*/ 0 h 2011"/>
                <a:gd name="T62" fmla="*/ 0 w 2517"/>
                <a:gd name="T63" fmla="*/ 0 h 2011"/>
                <a:gd name="T64" fmla="*/ 0 w 2517"/>
                <a:gd name="T65" fmla="*/ 0 h 2011"/>
                <a:gd name="T66" fmla="*/ 0 w 2517"/>
                <a:gd name="T67" fmla="*/ 0 h 2011"/>
                <a:gd name="T68" fmla="*/ 0 w 2517"/>
                <a:gd name="T69" fmla="*/ 0 h 2011"/>
                <a:gd name="T70" fmla="*/ 0 w 2517"/>
                <a:gd name="T71" fmla="*/ 0 h 2011"/>
                <a:gd name="T72" fmla="*/ 0 w 2517"/>
                <a:gd name="T73" fmla="*/ 0 h 2011"/>
                <a:gd name="T74" fmla="*/ 0 w 2517"/>
                <a:gd name="T75" fmla="*/ 0 h 2011"/>
                <a:gd name="T76" fmla="*/ 0 w 2517"/>
                <a:gd name="T77" fmla="*/ 0 h 2011"/>
                <a:gd name="T78" fmla="*/ 0 w 2517"/>
                <a:gd name="T79" fmla="*/ 0 h 20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17"/>
                <a:gd name="T121" fmla="*/ 0 h 2011"/>
                <a:gd name="T122" fmla="*/ 2517 w 2517"/>
                <a:gd name="T123" fmla="*/ 2011 h 20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17" h="2011">
                  <a:moveTo>
                    <a:pt x="140" y="2011"/>
                  </a:moveTo>
                  <a:lnTo>
                    <a:pt x="112" y="1963"/>
                  </a:lnTo>
                  <a:lnTo>
                    <a:pt x="79" y="1917"/>
                  </a:lnTo>
                  <a:lnTo>
                    <a:pt x="42" y="1876"/>
                  </a:lnTo>
                  <a:lnTo>
                    <a:pt x="0" y="1838"/>
                  </a:lnTo>
                  <a:lnTo>
                    <a:pt x="11" y="1705"/>
                  </a:lnTo>
                  <a:lnTo>
                    <a:pt x="15" y="1583"/>
                  </a:lnTo>
                  <a:lnTo>
                    <a:pt x="1080" y="180"/>
                  </a:lnTo>
                  <a:lnTo>
                    <a:pt x="1110" y="144"/>
                  </a:lnTo>
                  <a:lnTo>
                    <a:pt x="1140" y="112"/>
                  </a:lnTo>
                  <a:lnTo>
                    <a:pt x="1171" y="83"/>
                  </a:lnTo>
                  <a:lnTo>
                    <a:pt x="1204" y="60"/>
                  </a:lnTo>
                  <a:lnTo>
                    <a:pt x="1235" y="40"/>
                  </a:lnTo>
                  <a:lnTo>
                    <a:pt x="1267" y="24"/>
                  </a:lnTo>
                  <a:lnTo>
                    <a:pt x="1332" y="5"/>
                  </a:lnTo>
                  <a:lnTo>
                    <a:pt x="1394" y="0"/>
                  </a:lnTo>
                  <a:lnTo>
                    <a:pt x="1425" y="4"/>
                  </a:lnTo>
                  <a:lnTo>
                    <a:pt x="1454" y="10"/>
                  </a:lnTo>
                  <a:lnTo>
                    <a:pt x="1483" y="19"/>
                  </a:lnTo>
                  <a:lnTo>
                    <a:pt x="1510" y="34"/>
                  </a:lnTo>
                  <a:lnTo>
                    <a:pt x="1536" y="49"/>
                  </a:lnTo>
                  <a:lnTo>
                    <a:pt x="1562" y="70"/>
                  </a:lnTo>
                  <a:lnTo>
                    <a:pt x="2236" y="678"/>
                  </a:lnTo>
                  <a:lnTo>
                    <a:pt x="2258" y="776"/>
                  </a:lnTo>
                  <a:lnTo>
                    <a:pt x="2284" y="873"/>
                  </a:lnTo>
                  <a:lnTo>
                    <a:pt x="2313" y="968"/>
                  </a:lnTo>
                  <a:lnTo>
                    <a:pt x="2346" y="1061"/>
                  </a:lnTo>
                  <a:lnTo>
                    <a:pt x="2382" y="1151"/>
                  </a:lnTo>
                  <a:lnTo>
                    <a:pt x="2424" y="1237"/>
                  </a:lnTo>
                  <a:lnTo>
                    <a:pt x="2468" y="1322"/>
                  </a:lnTo>
                  <a:lnTo>
                    <a:pt x="2517" y="1404"/>
                  </a:lnTo>
                  <a:lnTo>
                    <a:pt x="1433" y="425"/>
                  </a:lnTo>
                  <a:lnTo>
                    <a:pt x="1422" y="417"/>
                  </a:lnTo>
                  <a:lnTo>
                    <a:pt x="1407" y="412"/>
                  </a:lnTo>
                  <a:lnTo>
                    <a:pt x="1393" y="412"/>
                  </a:lnTo>
                  <a:lnTo>
                    <a:pt x="1377" y="415"/>
                  </a:lnTo>
                  <a:lnTo>
                    <a:pt x="1345" y="431"/>
                  </a:lnTo>
                  <a:lnTo>
                    <a:pt x="1330" y="445"/>
                  </a:lnTo>
                  <a:lnTo>
                    <a:pt x="1316" y="461"/>
                  </a:lnTo>
                  <a:lnTo>
                    <a:pt x="140" y="2011"/>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97" name="Freeform 98"/>
            <p:cNvSpPr>
              <a:spLocks/>
            </p:cNvSpPr>
            <p:nvPr/>
          </p:nvSpPr>
          <p:spPr bwMode="auto">
            <a:xfrm>
              <a:off x="1987" y="1993"/>
              <a:ext cx="81" cy="128"/>
            </a:xfrm>
            <a:custGeom>
              <a:avLst/>
              <a:gdLst>
                <a:gd name="T0" fmla="*/ 0 w 241"/>
                <a:gd name="T1" fmla="*/ 0 h 384"/>
                <a:gd name="T2" fmla="*/ 0 w 241"/>
                <a:gd name="T3" fmla="*/ 0 h 384"/>
                <a:gd name="T4" fmla="*/ 0 w 241"/>
                <a:gd name="T5" fmla="*/ 0 h 384"/>
                <a:gd name="T6" fmla="*/ 0 w 241"/>
                <a:gd name="T7" fmla="*/ 0 h 384"/>
                <a:gd name="T8" fmla="*/ 0 w 241"/>
                <a:gd name="T9" fmla="*/ 0 h 384"/>
                <a:gd name="T10" fmla="*/ 0 w 241"/>
                <a:gd name="T11" fmla="*/ 0 h 384"/>
                <a:gd name="T12" fmla="*/ 0 w 241"/>
                <a:gd name="T13" fmla="*/ 0 h 384"/>
                <a:gd name="T14" fmla="*/ 0 w 241"/>
                <a:gd name="T15" fmla="*/ 0 h 384"/>
                <a:gd name="T16" fmla="*/ 0 w 241"/>
                <a:gd name="T17" fmla="*/ 0 h 384"/>
                <a:gd name="T18" fmla="*/ 0 w 241"/>
                <a:gd name="T19" fmla="*/ 0 h 384"/>
                <a:gd name="T20" fmla="*/ 0 w 241"/>
                <a:gd name="T21" fmla="*/ 0 h 384"/>
                <a:gd name="T22" fmla="*/ 0 w 241"/>
                <a:gd name="T23" fmla="*/ 0 h 384"/>
                <a:gd name="T24" fmla="*/ 0 w 241"/>
                <a:gd name="T25" fmla="*/ 0 h 384"/>
                <a:gd name="T26" fmla="*/ 0 w 241"/>
                <a:gd name="T27" fmla="*/ 0 h 384"/>
                <a:gd name="T28" fmla="*/ 0 w 241"/>
                <a:gd name="T29" fmla="*/ 0 h 384"/>
                <a:gd name="T30" fmla="*/ 0 w 241"/>
                <a:gd name="T31" fmla="*/ 0 h 384"/>
                <a:gd name="T32" fmla="*/ 0 w 241"/>
                <a:gd name="T33" fmla="*/ 0 h 384"/>
                <a:gd name="T34" fmla="*/ 0 w 241"/>
                <a:gd name="T35" fmla="*/ 0 h 384"/>
                <a:gd name="T36" fmla="*/ 0 w 241"/>
                <a:gd name="T37" fmla="*/ 0 h 384"/>
                <a:gd name="T38" fmla="*/ 0 w 241"/>
                <a:gd name="T39" fmla="*/ 0 h 384"/>
                <a:gd name="T40" fmla="*/ 0 w 241"/>
                <a:gd name="T41" fmla="*/ 0 h 384"/>
                <a:gd name="T42" fmla="*/ 0 w 241"/>
                <a:gd name="T43" fmla="*/ 0 h 384"/>
                <a:gd name="T44" fmla="*/ 0 w 241"/>
                <a:gd name="T45" fmla="*/ 0 h 384"/>
                <a:gd name="T46" fmla="*/ 0 w 241"/>
                <a:gd name="T47" fmla="*/ 0 h 384"/>
                <a:gd name="T48" fmla="*/ 0 w 241"/>
                <a:gd name="T49" fmla="*/ 0 h 384"/>
                <a:gd name="T50" fmla="*/ 0 w 241"/>
                <a:gd name="T51" fmla="*/ 0 h 384"/>
                <a:gd name="T52" fmla="*/ 0 w 241"/>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384"/>
                <a:gd name="T83" fmla="*/ 241 w 241"/>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384">
                  <a:moveTo>
                    <a:pt x="123" y="384"/>
                  </a:moveTo>
                  <a:lnTo>
                    <a:pt x="120" y="334"/>
                  </a:lnTo>
                  <a:lnTo>
                    <a:pt x="113" y="285"/>
                  </a:lnTo>
                  <a:lnTo>
                    <a:pt x="103" y="238"/>
                  </a:lnTo>
                  <a:lnTo>
                    <a:pt x="89" y="194"/>
                  </a:lnTo>
                  <a:lnTo>
                    <a:pt x="71" y="151"/>
                  </a:lnTo>
                  <a:lnTo>
                    <a:pt x="51" y="111"/>
                  </a:lnTo>
                  <a:lnTo>
                    <a:pt x="27" y="73"/>
                  </a:lnTo>
                  <a:lnTo>
                    <a:pt x="0" y="37"/>
                  </a:lnTo>
                  <a:lnTo>
                    <a:pt x="124" y="0"/>
                  </a:lnTo>
                  <a:lnTo>
                    <a:pt x="132" y="0"/>
                  </a:lnTo>
                  <a:lnTo>
                    <a:pt x="139" y="5"/>
                  </a:lnTo>
                  <a:lnTo>
                    <a:pt x="157" y="26"/>
                  </a:lnTo>
                  <a:lnTo>
                    <a:pt x="192" y="101"/>
                  </a:lnTo>
                  <a:lnTo>
                    <a:pt x="180" y="119"/>
                  </a:lnTo>
                  <a:lnTo>
                    <a:pt x="173" y="138"/>
                  </a:lnTo>
                  <a:lnTo>
                    <a:pt x="170" y="157"/>
                  </a:lnTo>
                  <a:lnTo>
                    <a:pt x="174" y="178"/>
                  </a:lnTo>
                  <a:lnTo>
                    <a:pt x="182" y="198"/>
                  </a:lnTo>
                  <a:lnTo>
                    <a:pt x="196" y="214"/>
                  </a:lnTo>
                  <a:lnTo>
                    <a:pt x="211" y="226"/>
                  </a:lnTo>
                  <a:lnTo>
                    <a:pt x="232" y="235"/>
                  </a:lnTo>
                  <a:lnTo>
                    <a:pt x="239" y="279"/>
                  </a:lnTo>
                  <a:lnTo>
                    <a:pt x="241" y="316"/>
                  </a:lnTo>
                  <a:lnTo>
                    <a:pt x="237" y="343"/>
                  </a:lnTo>
                  <a:lnTo>
                    <a:pt x="227" y="356"/>
                  </a:lnTo>
                  <a:lnTo>
                    <a:pt x="123" y="384"/>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98" name="Freeform 99"/>
            <p:cNvSpPr>
              <a:spLocks/>
            </p:cNvSpPr>
            <p:nvPr/>
          </p:nvSpPr>
          <p:spPr bwMode="auto">
            <a:xfrm>
              <a:off x="2099" y="1936"/>
              <a:ext cx="481" cy="350"/>
            </a:xfrm>
            <a:custGeom>
              <a:avLst/>
              <a:gdLst>
                <a:gd name="T0" fmla="*/ 0 w 1443"/>
                <a:gd name="T1" fmla="*/ 0 h 1050"/>
                <a:gd name="T2" fmla="*/ 0 w 1443"/>
                <a:gd name="T3" fmla="*/ 0 h 1050"/>
                <a:gd name="T4" fmla="*/ 0 w 1443"/>
                <a:gd name="T5" fmla="*/ 0 h 1050"/>
                <a:gd name="T6" fmla="*/ 0 w 1443"/>
                <a:gd name="T7" fmla="*/ 0 h 1050"/>
                <a:gd name="T8" fmla="*/ 0 w 1443"/>
                <a:gd name="T9" fmla="*/ 0 h 1050"/>
                <a:gd name="T10" fmla="*/ 0 w 1443"/>
                <a:gd name="T11" fmla="*/ 0 h 1050"/>
                <a:gd name="T12" fmla="*/ 0 w 1443"/>
                <a:gd name="T13" fmla="*/ 0 h 1050"/>
                <a:gd name="T14" fmla="*/ 0 w 1443"/>
                <a:gd name="T15" fmla="*/ 0 h 1050"/>
                <a:gd name="T16" fmla="*/ 0 w 1443"/>
                <a:gd name="T17" fmla="*/ 0 h 1050"/>
                <a:gd name="T18" fmla="*/ 0 w 1443"/>
                <a:gd name="T19" fmla="*/ 0 h 1050"/>
                <a:gd name="T20" fmla="*/ 0 w 1443"/>
                <a:gd name="T21" fmla="*/ 0 h 1050"/>
                <a:gd name="T22" fmla="*/ 0 w 1443"/>
                <a:gd name="T23" fmla="*/ 0 h 1050"/>
                <a:gd name="T24" fmla="*/ 0 w 1443"/>
                <a:gd name="T25" fmla="*/ 0 h 1050"/>
                <a:gd name="T26" fmla="*/ 0 w 1443"/>
                <a:gd name="T27" fmla="*/ 0 h 1050"/>
                <a:gd name="T28" fmla="*/ 0 w 1443"/>
                <a:gd name="T29" fmla="*/ 0 h 1050"/>
                <a:gd name="T30" fmla="*/ 0 w 1443"/>
                <a:gd name="T31" fmla="*/ 0 h 1050"/>
                <a:gd name="T32" fmla="*/ 0 w 1443"/>
                <a:gd name="T33" fmla="*/ 0 h 1050"/>
                <a:gd name="T34" fmla="*/ 0 w 1443"/>
                <a:gd name="T35" fmla="*/ 0 h 1050"/>
                <a:gd name="T36" fmla="*/ 0 w 1443"/>
                <a:gd name="T37" fmla="*/ 0 h 1050"/>
                <a:gd name="T38" fmla="*/ 0 w 1443"/>
                <a:gd name="T39" fmla="*/ 0 h 1050"/>
                <a:gd name="T40" fmla="*/ 0 w 1443"/>
                <a:gd name="T41" fmla="*/ 0 h 1050"/>
                <a:gd name="T42" fmla="*/ 0 w 1443"/>
                <a:gd name="T43" fmla="*/ 0 h 1050"/>
                <a:gd name="T44" fmla="*/ 0 w 1443"/>
                <a:gd name="T45" fmla="*/ 0 h 1050"/>
                <a:gd name="T46" fmla="*/ 0 w 1443"/>
                <a:gd name="T47" fmla="*/ 0 h 1050"/>
                <a:gd name="T48" fmla="*/ 0 w 1443"/>
                <a:gd name="T49" fmla="*/ 0 h 1050"/>
                <a:gd name="T50" fmla="*/ 0 w 1443"/>
                <a:gd name="T51" fmla="*/ 0 h 1050"/>
                <a:gd name="T52" fmla="*/ 0 w 1443"/>
                <a:gd name="T53" fmla="*/ 0 h 1050"/>
                <a:gd name="T54" fmla="*/ 0 w 1443"/>
                <a:gd name="T55" fmla="*/ 0 h 10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3"/>
                <a:gd name="T85" fmla="*/ 0 h 1050"/>
                <a:gd name="T86" fmla="*/ 1443 w 1443"/>
                <a:gd name="T87" fmla="*/ 1050 h 10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3" h="1050">
                  <a:moveTo>
                    <a:pt x="103" y="465"/>
                  </a:moveTo>
                  <a:lnTo>
                    <a:pt x="112" y="453"/>
                  </a:lnTo>
                  <a:lnTo>
                    <a:pt x="116" y="426"/>
                  </a:lnTo>
                  <a:lnTo>
                    <a:pt x="106" y="344"/>
                  </a:lnTo>
                  <a:lnTo>
                    <a:pt x="117" y="326"/>
                  </a:lnTo>
                  <a:lnTo>
                    <a:pt x="124" y="307"/>
                  </a:lnTo>
                  <a:lnTo>
                    <a:pt x="127" y="287"/>
                  </a:lnTo>
                  <a:lnTo>
                    <a:pt x="123" y="266"/>
                  </a:lnTo>
                  <a:lnTo>
                    <a:pt x="115" y="247"/>
                  </a:lnTo>
                  <a:lnTo>
                    <a:pt x="103" y="231"/>
                  </a:lnTo>
                  <a:lnTo>
                    <a:pt x="86" y="219"/>
                  </a:lnTo>
                  <a:lnTo>
                    <a:pt x="68" y="211"/>
                  </a:lnTo>
                  <a:lnTo>
                    <a:pt x="50" y="169"/>
                  </a:lnTo>
                  <a:lnTo>
                    <a:pt x="33" y="135"/>
                  </a:lnTo>
                  <a:lnTo>
                    <a:pt x="15" y="115"/>
                  </a:lnTo>
                  <a:lnTo>
                    <a:pt x="8" y="110"/>
                  </a:lnTo>
                  <a:lnTo>
                    <a:pt x="0" y="110"/>
                  </a:lnTo>
                  <a:lnTo>
                    <a:pt x="348" y="10"/>
                  </a:lnTo>
                  <a:lnTo>
                    <a:pt x="389" y="0"/>
                  </a:lnTo>
                  <a:lnTo>
                    <a:pt x="430" y="0"/>
                  </a:lnTo>
                  <a:lnTo>
                    <a:pt x="478" y="14"/>
                  </a:lnTo>
                  <a:lnTo>
                    <a:pt x="505" y="29"/>
                  </a:lnTo>
                  <a:lnTo>
                    <a:pt x="537" y="49"/>
                  </a:lnTo>
                  <a:lnTo>
                    <a:pt x="1443" y="667"/>
                  </a:lnTo>
                  <a:lnTo>
                    <a:pt x="1415" y="859"/>
                  </a:lnTo>
                  <a:lnTo>
                    <a:pt x="1394" y="1050"/>
                  </a:lnTo>
                  <a:lnTo>
                    <a:pt x="409" y="376"/>
                  </a:lnTo>
                  <a:lnTo>
                    <a:pt x="103" y="465"/>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99" name="Freeform 100"/>
            <p:cNvSpPr>
              <a:spLocks/>
            </p:cNvSpPr>
            <p:nvPr/>
          </p:nvSpPr>
          <p:spPr bwMode="auto">
            <a:xfrm>
              <a:off x="2527" y="1488"/>
              <a:ext cx="177" cy="86"/>
            </a:xfrm>
            <a:custGeom>
              <a:avLst/>
              <a:gdLst>
                <a:gd name="T0" fmla="*/ 0 w 529"/>
                <a:gd name="T1" fmla="*/ 0 h 258"/>
                <a:gd name="T2" fmla="*/ 0 w 529"/>
                <a:gd name="T3" fmla="*/ 0 h 258"/>
                <a:gd name="T4" fmla="*/ 0 w 529"/>
                <a:gd name="T5" fmla="*/ 0 h 258"/>
                <a:gd name="T6" fmla="*/ 0 w 529"/>
                <a:gd name="T7" fmla="*/ 0 h 258"/>
                <a:gd name="T8" fmla="*/ 0 w 529"/>
                <a:gd name="T9" fmla="*/ 0 h 258"/>
                <a:gd name="T10" fmla="*/ 0 w 529"/>
                <a:gd name="T11" fmla="*/ 0 h 258"/>
                <a:gd name="T12" fmla="*/ 0 w 529"/>
                <a:gd name="T13" fmla="*/ 0 h 258"/>
                <a:gd name="T14" fmla="*/ 0 w 529"/>
                <a:gd name="T15" fmla="*/ 0 h 258"/>
                <a:gd name="T16" fmla="*/ 0 w 529"/>
                <a:gd name="T17" fmla="*/ 0 h 258"/>
                <a:gd name="T18" fmla="*/ 0 w 529"/>
                <a:gd name="T19" fmla="*/ 0 h 258"/>
                <a:gd name="T20" fmla="*/ 0 w 529"/>
                <a:gd name="T21" fmla="*/ 0 h 258"/>
                <a:gd name="T22" fmla="*/ 0 w 529"/>
                <a:gd name="T23" fmla="*/ 0 h 258"/>
                <a:gd name="T24" fmla="*/ 0 w 529"/>
                <a:gd name="T25" fmla="*/ 0 h 258"/>
                <a:gd name="T26" fmla="*/ 0 w 529"/>
                <a:gd name="T27" fmla="*/ 0 h 258"/>
                <a:gd name="T28" fmla="*/ 0 w 529"/>
                <a:gd name="T29" fmla="*/ 0 h 258"/>
                <a:gd name="T30" fmla="*/ 0 w 529"/>
                <a:gd name="T31" fmla="*/ 0 h 258"/>
                <a:gd name="T32" fmla="*/ 0 w 529"/>
                <a:gd name="T33" fmla="*/ 0 h 258"/>
                <a:gd name="T34" fmla="*/ 0 w 529"/>
                <a:gd name="T35" fmla="*/ 0 h 258"/>
                <a:gd name="T36" fmla="*/ 0 w 529"/>
                <a:gd name="T37" fmla="*/ 0 h 258"/>
                <a:gd name="T38" fmla="*/ 0 w 529"/>
                <a:gd name="T39" fmla="*/ 0 h 258"/>
                <a:gd name="T40" fmla="*/ 0 w 529"/>
                <a:gd name="T41" fmla="*/ 0 h 258"/>
                <a:gd name="T42" fmla="*/ 0 w 529"/>
                <a:gd name="T43" fmla="*/ 0 h 258"/>
                <a:gd name="T44" fmla="*/ 0 w 529"/>
                <a:gd name="T45" fmla="*/ 0 h 258"/>
                <a:gd name="T46" fmla="*/ 0 w 529"/>
                <a:gd name="T47" fmla="*/ 0 h 2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9"/>
                <a:gd name="T73" fmla="*/ 0 h 258"/>
                <a:gd name="T74" fmla="*/ 529 w 529"/>
                <a:gd name="T75" fmla="*/ 258 h 2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9" h="258">
                  <a:moveTo>
                    <a:pt x="529" y="0"/>
                  </a:moveTo>
                  <a:lnTo>
                    <a:pt x="432" y="79"/>
                  </a:lnTo>
                  <a:lnTo>
                    <a:pt x="342" y="145"/>
                  </a:lnTo>
                  <a:lnTo>
                    <a:pt x="261" y="197"/>
                  </a:lnTo>
                  <a:lnTo>
                    <a:pt x="187" y="234"/>
                  </a:lnTo>
                  <a:lnTo>
                    <a:pt x="124" y="254"/>
                  </a:lnTo>
                  <a:lnTo>
                    <a:pt x="97" y="258"/>
                  </a:lnTo>
                  <a:lnTo>
                    <a:pt x="72" y="256"/>
                  </a:lnTo>
                  <a:lnTo>
                    <a:pt x="50" y="250"/>
                  </a:lnTo>
                  <a:lnTo>
                    <a:pt x="32" y="238"/>
                  </a:lnTo>
                  <a:lnTo>
                    <a:pt x="18" y="221"/>
                  </a:lnTo>
                  <a:lnTo>
                    <a:pt x="6" y="199"/>
                  </a:lnTo>
                  <a:lnTo>
                    <a:pt x="0" y="175"/>
                  </a:lnTo>
                  <a:lnTo>
                    <a:pt x="0" y="154"/>
                  </a:lnTo>
                  <a:lnTo>
                    <a:pt x="6" y="133"/>
                  </a:lnTo>
                  <a:lnTo>
                    <a:pt x="18" y="114"/>
                  </a:lnTo>
                  <a:lnTo>
                    <a:pt x="34" y="96"/>
                  </a:lnTo>
                  <a:lnTo>
                    <a:pt x="57" y="81"/>
                  </a:lnTo>
                  <a:lnTo>
                    <a:pt x="85" y="66"/>
                  </a:lnTo>
                  <a:lnTo>
                    <a:pt x="118" y="54"/>
                  </a:lnTo>
                  <a:lnTo>
                    <a:pt x="197" y="33"/>
                  </a:lnTo>
                  <a:lnTo>
                    <a:pt x="293" y="17"/>
                  </a:lnTo>
                  <a:lnTo>
                    <a:pt x="404" y="6"/>
                  </a:lnTo>
                  <a:lnTo>
                    <a:pt x="529"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00" name="Freeform 101"/>
            <p:cNvSpPr>
              <a:spLocks/>
            </p:cNvSpPr>
            <p:nvPr/>
          </p:nvSpPr>
          <p:spPr bwMode="auto">
            <a:xfrm>
              <a:off x="2731" y="1274"/>
              <a:ext cx="152" cy="42"/>
            </a:xfrm>
            <a:custGeom>
              <a:avLst/>
              <a:gdLst>
                <a:gd name="T0" fmla="*/ 0 w 455"/>
                <a:gd name="T1" fmla="*/ 0 h 125"/>
                <a:gd name="T2" fmla="*/ 0 w 455"/>
                <a:gd name="T3" fmla="*/ 0 h 125"/>
                <a:gd name="T4" fmla="*/ 0 w 455"/>
                <a:gd name="T5" fmla="*/ 0 h 125"/>
                <a:gd name="T6" fmla="*/ 0 w 455"/>
                <a:gd name="T7" fmla="*/ 0 h 125"/>
                <a:gd name="T8" fmla="*/ 0 w 455"/>
                <a:gd name="T9" fmla="*/ 0 h 125"/>
                <a:gd name="T10" fmla="*/ 0 w 455"/>
                <a:gd name="T11" fmla="*/ 0 h 125"/>
                <a:gd name="T12" fmla="*/ 0 w 455"/>
                <a:gd name="T13" fmla="*/ 0 h 125"/>
                <a:gd name="T14" fmla="*/ 0 w 455"/>
                <a:gd name="T15" fmla="*/ 0 h 125"/>
                <a:gd name="T16" fmla="*/ 0 w 455"/>
                <a:gd name="T17" fmla="*/ 0 h 125"/>
                <a:gd name="T18" fmla="*/ 0 w 455"/>
                <a:gd name="T19" fmla="*/ 0 h 125"/>
                <a:gd name="T20" fmla="*/ 0 w 455"/>
                <a:gd name="T21" fmla="*/ 0 h 125"/>
                <a:gd name="T22" fmla="*/ 0 w 455"/>
                <a:gd name="T23" fmla="*/ 0 h 125"/>
                <a:gd name="T24" fmla="*/ 0 w 455"/>
                <a:gd name="T25" fmla="*/ 0 h 125"/>
                <a:gd name="T26" fmla="*/ 0 w 455"/>
                <a:gd name="T27" fmla="*/ 0 h 125"/>
                <a:gd name="T28" fmla="*/ 0 w 455"/>
                <a:gd name="T29" fmla="*/ 0 h 125"/>
                <a:gd name="T30" fmla="*/ 0 w 455"/>
                <a:gd name="T31" fmla="*/ 0 h 125"/>
                <a:gd name="T32" fmla="*/ 0 w 455"/>
                <a:gd name="T33" fmla="*/ 0 h 125"/>
                <a:gd name="T34" fmla="*/ 0 w 455"/>
                <a:gd name="T35" fmla="*/ 0 h 125"/>
                <a:gd name="T36" fmla="*/ 0 w 455"/>
                <a:gd name="T37" fmla="*/ 0 h 125"/>
                <a:gd name="T38" fmla="*/ 0 w 455"/>
                <a:gd name="T39" fmla="*/ 0 h 125"/>
                <a:gd name="T40" fmla="*/ 0 w 455"/>
                <a:gd name="T41" fmla="*/ 0 h 125"/>
                <a:gd name="T42" fmla="*/ 0 w 455"/>
                <a:gd name="T43" fmla="*/ 0 h 1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5"/>
                <a:gd name="T67" fmla="*/ 0 h 125"/>
                <a:gd name="T68" fmla="*/ 455 w 455"/>
                <a:gd name="T69" fmla="*/ 125 h 1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5" h="125">
                  <a:moveTo>
                    <a:pt x="455" y="18"/>
                  </a:moveTo>
                  <a:lnTo>
                    <a:pt x="382" y="54"/>
                  </a:lnTo>
                  <a:lnTo>
                    <a:pt x="305" y="83"/>
                  </a:lnTo>
                  <a:lnTo>
                    <a:pt x="231" y="105"/>
                  </a:lnTo>
                  <a:lnTo>
                    <a:pt x="161" y="119"/>
                  </a:lnTo>
                  <a:lnTo>
                    <a:pt x="99" y="125"/>
                  </a:lnTo>
                  <a:lnTo>
                    <a:pt x="73" y="124"/>
                  </a:lnTo>
                  <a:lnTo>
                    <a:pt x="49" y="121"/>
                  </a:lnTo>
                  <a:lnTo>
                    <a:pt x="29" y="117"/>
                  </a:lnTo>
                  <a:lnTo>
                    <a:pt x="15" y="108"/>
                  </a:lnTo>
                  <a:lnTo>
                    <a:pt x="4" y="99"/>
                  </a:lnTo>
                  <a:lnTo>
                    <a:pt x="0" y="85"/>
                  </a:lnTo>
                  <a:lnTo>
                    <a:pt x="1" y="72"/>
                  </a:lnTo>
                  <a:lnTo>
                    <a:pt x="8" y="59"/>
                  </a:lnTo>
                  <a:lnTo>
                    <a:pt x="20" y="48"/>
                  </a:lnTo>
                  <a:lnTo>
                    <a:pt x="37" y="38"/>
                  </a:lnTo>
                  <a:lnTo>
                    <a:pt x="83" y="21"/>
                  </a:lnTo>
                  <a:lnTo>
                    <a:pt x="144" y="8"/>
                  </a:lnTo>
                  <a:lnTo>
                    <a:pt x="215" y="2"/>
                  </a:lnTo>
                  <a:lnTo>
                    <a:pt x="293" y="0"/>
                  </a:lnTo>
                  <a:lnTo>
                    <a:pt x="374" y="6"/>
                  </a:lnTo>
                  <a:lnTo>
                    <a:pt x="455" y="18"/>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01" name="Freeform 102"/>
            <p:cNvSpPr>
              <a:spLocks/>
            </p:cNvSpPr>
            <p:nvPr/>
          </p:nvSpPr>
          <p:spPr bwMode="auto">
            <a:xfrm>
              <a:off x="3469" y="989"/>
              <a:ext cx="238" cy="240"/>
            </a:xfrm>
            <a:custGeom>
              <a:avLst/>
              <a:gdLst>
                <a:gd name="T0" fmla="*/ 0 w 712"/>
                <a:gd name="T1" fmla="*/ 0 h 721"/>
                <a:gd name="T2" fmla="*/ 0 w 712"/>
                <a:gd name="T3" fmla="*/ 0 h 721"/>
                <a:gd name="T4" fmla="*/ 0 w 712"/>
                <a:gd name="T5" fmla="*/ 0 h 721"/>
                <a:gd name="T6" fmla="*/ 0 w 712"/>
                <a:gd name="T7" fmla="*/ 0 h 721"/>
                <a:gd name="T8" fmla="*/ 0 w 712"/>
                <a:gd name="T9" fmla="*/ 0 h 721"/>
                <a:gd name="T10" fmla="*/ 0 w 712"/>
                <a:gd name="T11" fmla="*/ 0 h 721"/>
                <a:gd name="T12" fmla="*/ 0 w 712"/>
                <a:gd name="T13" fmla="*/ 0 h 721"/>
                <a:gd name="T14" fmla="*/ 0 w 712"/>
                <a:gd name="T15" fmla="*/ 0 h 721"/>
                <a:gd name="T16" fmla="*/ 0 w 712"/>
                <a:gd name="T17" fmla="*/ 0 h 721"/>
                <a:gd name="T18" fmla="*/ 0 w 712"/>
                <a:gd name="T19" fmla="*/ 0 h 721"/>
                <a:gd name="T20" fmla="*/ 0 w 712"/>
                <a:gd name="T21" fmla="*/ 0 h 721"/>
                <a:gd name="T22" fmla="*/ 0 w 712"/>
                <a:gd name="T23" fmla="*/ 0 h 721"/>
                <a:gd name="T24" fmla="*/ 0 w 712"/>
                <a:gd name="T25" fmla="*/ 0 h 721"/>
                <a:gd name="T26" fmla="*/ 0 w 712"/>
                <a:gd name="T27" fmla="*/ 0 h 721"/>
                <a:gd name="T28" fmla="*/ 0 w 712"/>
                <a:gd name="T29" fmla="*/ 0 h 721"/>
                <a:gd name="T30" fmla="*/ 0 w 712"/>
                <a:gd name="T31" fmla="*/ 0 h 721"/>
                <a:gd name="T32" fmla="*/ 0 w 712"/>
                <a:gd name="T33" fmla="*/ 0 h 721"/>
                <a:gd name="T34" fmla="*/ 0 w 712"/>
                <a:gd name="T35" fmla="*/ 0 h 721"/>
                <a:gd name="T36" fmla="*/ 0 w 712"/>
                <a:gd name="T37" fmla="*/ 0 h 721"/>
                <a:gd name="T38" fmla="*/ 0 w 712"/>
                <a:gd name="T39" fmla="*/ 0 h 721"/>
                <a:gd name="T40" fmla="*/ 0 w 712"/>
                <a:gd name="T41" fmla="*/ 0 h 721"/>
                <a:gd name="T42" fmla="*/ 0 w 712"/>
                <a:gd name="T43" fmla="*/ 0 h 721"/>
                <a:gd name="T44" fmla="*/ 0 w 712"/>
                <a:gd name="T45" fmla="*/ 0 h 721"/>
                <a:gd name="T46" fmla="*/ 0 w 712"/>
                <a:gd name="T47" fmla="*/ 0 h 721"/>
                <a:gd name="T48" fmla="*/ 0 w 712"/>
                <a:gd name="T49" fmla="*/ 0 h 721"/>
                <a:gd name="T50" fmla="*/ 0 w 712"/>
                <a:gd name="T51" fmla="*/ 0 h 721"/>
                <a:gd name="T52" fmla="*/ 0 w 712"/>
                <a:gd name="T53" fmla="*/ 0 h 721"/>
                <a:gd name="T54" fmla="*/ 0 w 712"/>
                <a:gd name="T55" fmla="*/ 0 h 721"/>
                <a:gd name="T56" fmla="*/ 0 w 712"/>
                <a:gd name="T57" fmla="*/ 0 h 721"/>
                <a:gd name="T58" fmla="*/ 0 w 712"/>
                <a:gd name="T59" fmla="*/ 0 h 721"/>
                <a:gd name="T60" fmla="*/ 0 w 712"/>
                <a:gd name="T61" fmla="*/ 0 h 721"/>
                <a:gd name="T62" fmla="*/ 0 w 712"/>
                <a:gd name="T63" fmla="*/ 0 h 721"/>
                <a:gd name="T64" fmla="*/ 0 w 712"/>
                <a:gd name="T65" fmla="*/ 0 h 721"/>
                <a:gd name="T66" fmla="*/ 0 w 712"/>
                <a:gd name="T67" fmla="*/ 0 h 721"/>
                <a:gd name="T68" fmla="*/ 0 w 712"/>
                <a:gd name="T69" fmla="*/ 0 h 721"/>
                <a:gd name="T70" fmla="*/ 0 w 712"/>
                <a:gd name="T71" fmla="*/ 0 h 721"/>
                <a:gd name="T72" fmla="*/ 0 w 712"/>
                <a:gd name="T73" fmla="*/ 0 h 721"/>
                <a:gd name="T74" fmla="*/ 0 w 712"/>
                <a:gd name="T75" fmla="*/ 0 h 721"/>
                <a:gd name="T76" fmla="*/ 0 w 712"/>
                <a:gd name="T77" fmla="*/ 0 h 721"/>
                <a:gd name="T78" fmla="*/ 0 w 712"/>
                <a:gd name="T79" fmla="*/ 0 h 721"/>
                <a:gd name="T80" fmla="*/ 0 w 712"/>
                <a:gd name="T81" fmla="*/ 0 h 721"/>
                <a:gd name="T82" fmla="*/ 0 w 712"/>
                <a:gd name="T83" fmla="*/ 0 h 721"/>
                <a:gd name="T84" fmla="*/ 0 w 712"/>
                <a:gd name="T85" fmla="*/ 0 h 721"/>
                <a:gd name="T86" fmla="*/ 0 w 712"/>
                <a:gd name="T87" fmla="*/ 0 h 721"/>
                <a:gd name="T88" fmla="*/ 0 w 712"/>
                <a:gd name="T89" fmla="*/ 0 h 721"/>
                <a:gd name="T90" fmla="*/ 0 w 712"/>
                <a:gd name="T91" fmla="*/ 0 h 7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721"/>
                <a:gd name="T140" fmla="*/ 712 w 712"/>
                <a:gd name="T141" fmla="*/ 721 h 7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721">
                  <a:moveTo>
                    <a:pt x="77" y="581"/>
                  </a:moveTo>
                  <a:lnTo>
                    <a:pt x="145" y="337"/>
                  </a:lnTo>
                  <a:lnTo>
                    <a:pt x="82" y="298"/>
                  </a:lnTo>
                  <a:lnTo>
                    <a:pt x="54" y="274"/>
                  </a:lnTo>
                  <a:lnTo>
                    <a:pt x="31" y="249"/>
                  </a:lnTo>
                  <a:lnTo>
                    <a:pt x="15" y="221"/>
                  </a:lnTo>
                  <a:lnTo>
                    <a:pt x="4" y="189"/>
                  </a:lnTo>
                  <a:lnTo>
                    <a:pt x="0" y="155"/>
                  </a:lnTo>
                  <a:lnTo>
                    <a:pt x="6" y="118"/>
                  </a:lnTo>
                  <a:lnTo>
                    <a:pt x="23" y="78"/>
                  </a:lnTo>
                  <a:lnTo>
                    <a:pt x="49" y="47"/>
                  </a:lnTo>
                  <a:lnTo>
                    <a:pt x="66" y="35"/>
                  </a:lnTo>
                  <a:lnTo>
                    <a:pt x="85" y="23"/>
                  </a:lnTo>
                  <a:lnTo>
                    <a:pt x="131" y="9"/>
                  </a:lnTo>
                  <a:lnTo>
                    <a:pt x="186" y="0"/>
                  </a:lnTo>
                  <a:lnTo>
                    <a:pt x="251" y="3"/>
                  </a:lnTo>
                  <a:lnTo>
                    <a:pt x="324" y="12"/>
                  </a:lnTo>
                  <a:lnTo>
                    <a:pt x="406" y="31"/>
                  </a:lnTo>
                  <a:lnTo>
                    <a:pt x="487" y="56"/>
                  </a:lnTo>
                  <a:lnTo>
                    <a:pt x="555" y="85"/>
                  </a:lnTo>
                  <a:lnTo>
                    <a:pt x="611" y="116"/>
                  </a:lnTo>
                  <a:lnTo>
                    <a:pt x="654" y="150"/>
                  </a:lnTo>
                  <a:lnTo>
                    <a:pt x="685" y="186"/>
                  </a:lnTo>
                  <a:lnTo>
                    <a:pt x="705" y="225"/>
                  </a:lnTo>
                  <a:lnTo>
                    <a:pt x="712" y="266"/>
                  </a:lnTo>
                  <a:lnTo>
                    <a:pt x="706" y="308"/>
                  </a:lnTo>
                  <a:lnTo>
                    <a:pt x="691" y="344"/>
                  </a:lnTo>
                  <a:lnTo>
                    <a:pt x="671" y="373"/>
                  </a:lnTo>
                  <a:lnTo>
                    <a:pt x="645" y="394"/>
                  </a:lnTo>
                  <a:lnTo>
                    <a:pt x="614" y="410"/>
                  </a:lnTo>
                  <a:lnTo>
                    <a:pt x="579" y="421"/>
                  </a:lnTo>
                  <a:lnTo>
                    <a:pt x="543" y="425"/>
                  </a:lnTo>
                  <a:lnTo>
                    <a:pt x="466" y="425"/>
                  </a:lnTo>
                  <a:lnTo>
                    <a:pt x="399" y="671"/>
                  </a:lnTo>
                  <a:lnTo>
                    <a:pt x="391" y="690"/>
                  </a:lnTo>
                  <a:lnTo>
                    <a:pt x="375" y="704"/>
                  </a:lnTo>
                  <a:lnTo>
                    <a:pt x="356" y="714"/>
                  </a:lnTo>
                  <a:lnTo>
                    <a:pt x="332" y="720"/>
                  </a:lnTo>
                  <a:lnTo>
                    <a:pt x="276" y="721"/>
                  </a:lnTo>
                  <a:lnTo>
                    <a:pt x="216" y="710"/>
                  </a:lnTo>
                  <a:lnTo>
                    <a:pt x="158" y="689"/>
                  </a:lnTo>
                  <a:lnTo>
                    <a:pt x="110" y="659"/>
                  </a:lnTo>
                  <a:lnTo>
                    <a:pt x="93" y="641"/>
                  </a:lnTo>
                  <a:lnTo>
                    <a:pt x="81" y="622"/>
                  </a:lnTo>
                  <a:lnTo>
                    <a:pt x="76" y="601"/>
                  </a:lnTo>
                  <a:lnTo>
                    <a:pt x="77" y="581"/>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02" name="Freeform 103"/>
            <p:cNvSpPr>
              <a:spLocks/>
            </p:cNvSpPr>
            <p:nvPr/>
          </p:nvSpPr>
          <p:spPr bwMode="auto">
            <a:xfrm>
              <a:off x="4311" y="1314"/>
              <a:ext cx="151" cy="88"/>
            </a:xfrm>
            <a:custGeom>
              <a:avLst/>
              <a:gdLst>
                <a:gd name="T0" fmla="*/ 0 w 452"/>
                <a:gd name="T1" fmla="*/ 0 h 264"/>
                <a:gd name="T2" fmla="*/ 0 w 452"/>
                <a:gd name="T3" fmla="*/ 0 h 264"/>
                <a:gd name="T4" fmla="*/ 0 w 452"/>
                <a:gd name="T5" fmla="*/ 0 h 264"/>
                <a:gd name="T6" fmla="*/ 0 w 452"/>
                <a:gd name="T7" fmla="*/ 0 h 264"/>
                <a:gd name="T8" fmla="*/ 0 w 452"/>
                <a:gd name="T9" fmla="*/ 0 h 264"/>
                <a:gd name="T10" fmla="*/ 0 w 452"/>
                <a:gd name="T11" fmla="*/ 0 h 264"/>
                <a:gd name="T12" fmla="*/ 0 w 452"/>
                <a:gd name="T13" fmla="*/ 0 h 264"/>
                <a:gd name="T14" fmla="*/ 0 w 452"/>
                <a:gd name="T15" fmla="*/ 0 h 264"/>
                <a:gd name="T16" fmla="*/ 0 w 452"/>
                <a:gd name="T17" fmla="*/ 0 h 264"/>
                <a:gd name="T18" fmla="*/ 0 w 452"/>
                <a:gd name="T19" fmla="*/ 0 h 264"/>
                <a:gd name="T20" fmla="*/ 0 w 452"/>
                <a:gd name="T21" fmla="*/ 0 h 264"/>
                <a:gd name="T22" fmla="*/ 0 w 452"/>
                <a:gd name="T23" fmla="*/ 0 h 264"/>
                <a:gd name="T24" fmla="*/ 0 w 452"/>
                <a:gd name="T25" fmla="*/ 0 h 264"/>
                <a:gd name="T26" fmla="*/ 0 w 452"/>
                <a:gd name="T27" fmla="*/ 0 h 264"/>
                <a:gd name="T28" fmla="*/ 0 w 452"/>
                <a:gd name="T29" fmla="*/ 0 h 264"/>
                <a:gd name="T30" fmla="*/ 0 w 452"/>
                <a:gd name="T31" fmla="*/ 0 h 264"/>
                <a:gd name="T32" fmla="*/ 0 w 452"/>
                <a:gd name="T33" fmla="*/ 0 h 264"/>
                <a:gd name="T34" fmla="*/ 0 w 452"/>
                <a:gd name="T35" fmla="*/ 0 h 264"/>
                <a:gd name="T36" fmla="*/ 0 w 452"/>
                <a:gd name="T37" fmla="*/ 0 h 264"/>
                <a:gd name="T38" fmla="*/ 0 w 452"/>
                <a:gd name="T39" fmla="*/ 0 h 264"/>
                <a:gd name="T40" fmla="*/ 0 w 452"/>
                <a:gd name="T41" fmla="*/ 0 h 264"/>
                <a:gd name="T42" fmla="*/ 0 w 452"/>
                <a:gd name="T43" fmla="*/ 0 h 264"/>
                <a:gd name="T44" fmla="*/ 0 w 452"/>
                <a:gd name="T45" fmla="*/ 0 h 264"/>
                <a:gd name="T46" fmla="*/ 0 w 452"/>
                <a:gd name="T47" fmla="*/ 0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2"/>
                <a:gd name="T73" fmla="*/ 0 h 264"/>
                <a:gd name="T74" fmla="*/ 452 w 452"/>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2" h="264">
                  <a:moveTo>
                    <a:pt x="0" y="258"/>
                  </a:moveTo>
                  <a:lnTo>
                    <a:pt x="53" y="188"/>
                  </a:lnTo>
                  <a:lnTo>
                    <a:pt x="113" y="126"/>
                  </a:lnTo>
                  <a:lnTo>
                    <a:pt x="178" y="72"/>
                  </a:lnTo>
                  <a:lnTo>
                    <a:pt x="242" y="31"/>
                  </a:lnTo>
                  <a:lnTo>
                    <a:pt x="305" y="6"/>
                  </a:lnTo>
                  <a:lnTo>
                    <a:pt x="333" y="0"/>
                  </a:lnTo>
                  <a:lnTo>
                    <a:pt x="361" y="0"/>
                  </a:lnTo>
                  <a:lnTo>
                    <a:pt x="385" y="5"/>
                  </a:lnTo>
                  <a:lnTo>
                    <a:pt x="408" y="16"/>
                  </a:lnTo>
                  <a:lnTo>
                    <a:pt x="425" y="34"/>
                  </a:lnTo>
                  <a:lnTo>
                    <a:pt x="440" y="58"/>
                  </a:lnTo>
                  <a:lnTo>
                    <a:pt x="451" y="88"/>
                  </a:lnTo>
                  <a:lnTo>
                    <a:pt x="452" y="116"/>
                  </a:lnTo>
                  <a:lnTo>
                    <a:pt x="447" y="141"/>
                  </a:lnTo>
                  <a:lnTo>
                    <a:pt x="435" y="164"/>
                  </a:lnTo>
                  <a:lnTo>
                    <a:pt x="417" y="185"/>
                  </a:lnTo>
                  <a:lnTo>
                    <a:pt x="394" y="203"/>
                  </a:lnTo>
                  <a:lnTo>
                    <a:pt x="366" y="218"/>
                  </a:lnTo>
                  <a:lnTo>
                    <a:pt x="333" y="231"/>
                  </a:lnTo>
                  <a:lnTo>
                    <a:pt x="259" y="250"/>
                  </a:lnTo>
                  <a:lnTo>
                    <a:pt x="175" y="261"/>
                  </a:lnTo>
                  <a:lnTo>
                    <a:pt x="88" y="264"/>
                  </a:lnTo>
                  <a:lnTo>
                    <a:pt x="0" y="258"/>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03" name="Freeform 104"/>
            <p:cNvSpPr>
              <a:spLocks/>
            </p:cNvSpPr>
            <p:nvPr/>
          </p:nvSpPr>
          <p:spPr bwMode="auto">
            <a:xfrm>
              <a:off x="4296" y="1792"/>
              <a:ext cx="162" cy="96"/>
            </a:xfrm>
            <a:custGeom>
              <a:avLst/>
              <a:gdLst>
                <a:gd name="T0" fmla="*/ 0 w 486"/>
                <a:gd name="T1" fmla="*/ 0 h 287"/>
                <a:gd name="T2" fmla="*/ 0 w 486"/>
                <a:gd name="T3" fmla="*/ 0 h 287"/>
                <a:gd name="T4" fmla="*/ 0 w 486"/>
                <a:gd name="T5" fmla="*/ 0 h 287"/>
                <a:gd name="T6" fmla="*/ 0 w 486"/>
                <a:gd name="T7" fmla="*/ 0 h 287"/>
                <a:gd name="T8" fmla="*/ 0 w 486"/>
                <a:gd name="T9" fmla="*/ 0 h 287"/>
                <a:gd name="T10" fmla="*/ 0 w 486"/>
                <a:gd name="T11" fmla="*/ 0 h 287"/>
                <a:gd name="T12" fmla="*/ 0 w 486"/>
                <a:gd name="T13" fmla="*/ 0 h 287"/>
                <a:gd name="T14" fmla="*/ 0 w 486"/>
                <a:gd name="T15" fmla="*/ 0 h 287"/>
                <a:gd name="T16" fmla="*/ 0 w 486"/>
                <a:gd name="T17" fmla="*/ 0 h 287"/>
                <a:gd name="T18" fmla="*/ 0 w 486"/>
                <a:gd name="T19" fmla="*/ 0 h 287"/>
                <a:gd name="T20" fmla="*/ 0 w 486"/>
                <a:gd name="T21" fmla="*/ 0 h 287"/>
                <a:gd name="T22" fmla="*/ 0 w 486"/>
                <a:gd name="T23" fmla="*/ 0 h 287"/>
                <a:gd name="T24" fmla="*/ 0 w 486"/>
                <a:gd name="T25" fmla="*/ 0 h 287"/>
                <a:gd name="T26" fmla="*/ 0 w 486"/>
                <a:gd name="T27" fmla="*/ 0 h 287"/>
                <a:gd name="T28" fmla="*/ 0 w 486"/>
                <a:gd name="T29" fmla="*/ 0 h 287"/>
                <a:gd name="T30" fmla="*/ 0 w 486"/>
                <a:gd name="T31" fmla="*/ 0 h 287"/>
                <a:gd name="T32" fmla="*/ 0 w 486"/>
                <a:gd name="T33" fmla="*/ 0 h 287"/>
                <a:gd name="T34" fmla="*/ 0 w 486"/>
                <a:gd name="T35" fmla="*/ 0 h 287"/>
                <a:gd name="T36" fmla="*/ 0 w 486"/>
                <a:gd name="T37" fmla="*/ 0 h 287"/>
                <a:gd name="T38" fmla="*/ 0 w 486"/>
                <a:gd name="T39" fmla="*/ 0 h 287"/>
                <a:gd name="T40" fmla="*/ 0 w 486"/>
                <a:gd name="T41" fmla="*/ 0 h 287"/>
                <a:gd name="T42" fmla="*/ 0 w 486"/>
                <a:gd name="T43" fmla="*/ 0 h 287"/>
                <a:gd name="T44" fmla="*/ 0 w 486"/>
                <a:gd name="T45" fmla="*/ 0 h 287"/>
                <a:gd name="T46" fmla="*/ 0 w 486"/>
                <a:gd name="T47" fmla="*/ 0 h 287"/>
                <a:gd name="T48" fmla="*/ 0 w 486"/>
                <a:gd name="T49" fmla="*/ 0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6"/>
                <a:gd name="T76" fmla="*/ 0 h 287"/>
                <a:gd name="T77" fmla="*/ 486 w 486"/>
                <a:gd name="T78" fmla="*/ 287 h 2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6" h="287">
                  <a:moveTo>
                    <a:pt x="0" y="6"/>
                  </a:moveTo>
                  <a:lnTo>
                    <a:pt x="57" y="1"/>
                  </a:lnTo>
                  <a:lnTo>
                    <a:pt x="112" y="0"/>
                  </a:lnTo>
                  <a:lnTo>
                    <a:pt x="214" y="6"/>
                  </a:lnTo>
                  <a:lnTo>
                    <a:pt x="304" y="21"/>
                  </a:lnTo>
                  <a:lnTo>
                    <a:pt x="378" y="45"/>
                  </a:lnTo>
                  <a:lnTo>
                    <a:pt x="434" y="77"/>
                  </a:lnTo>
                  <a:lnTo>
                    <a:pt x="456" y="97"/>
                  </a:lnTo>
                  <a:lnTo>
                    <a:pt x="471" y="118"/>
                  </a:lnTo>
                  <a:lnTo>
                    <a:pt x="482" y="140"/>
                  </a:lnTo>
                  <a:lnTo>
                    <a:pt x="486" y="164"/>
                  </a:lnTo>
                  <a:lnTo>
                    <a:pt x="485" y="189"/>
                  </a:lnTo>
                  <a:lnTo>
                    <a:pt x="476" y="215"/>
                  </a:lnTo>
                  <a:lnTo>
                    <a:pt x="462" y="241"/>
                  </a:lnTo>
                  <a:lnTo>
                    <a:pt x="443" y="262"/>
                  </a:lnTo>
                  <a:lnTo>
                    <a:pt x="422" y="276"/>
                  </a:lnTo>
                  <a:lnTo>
                    <a:pt x="398" y="285"/>
                  </a:lnTo>
                  <a:lnTo>
                    <a:pt x="372" y="287"/>
                  </a:lnTo>
                  <a:lnTo>
                    <a:pt x="343" y="285"/>
                  </a:lnTo>
                  <a:lnTo>
                    <a:pt x="313" y="276"/>
                  </a:lnTo>
                  <a:lnTo>
                    <a:pt x="281" y="263"/>
                  </a:lnTo>
                  <a:lnTo>
                    <a:pt x="214" y="223"/>
                  </a:lnTo>
                  <a:lnTo>
                    <a:pt x="143" y="166"/>
                  </a:lnTo>
                  <a:lnTo>
                    <a:pt x="70" y="93"/>
                  </a:lnTo>
                  <a:lnTo>
                    <a:pt x="0" y="6"/>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04" name="Freeform 105"/>
            <p:cNvSpPr>
              <a:spLocks/>
            </p:cNvSpPr>
            <p:nvPr/>
          </p:nvSpPr>
          <p:spPr bwMode="auto">
            <a:xfrm>
              <a:off x="3891" y="2456"/>
              <a:ext cx="567" cy="542"/>
            </a:xfrm>
            <a:custGeom>
              <a:avLst/>
              <a:gdLst>
                <a:gd name="T0" fmla="*/ 0 w 1700"/>
                <a:gd name="T1" fmla="*/ 0 h 1626"/>
                <a:gd name="T2" fmla="*/ 0 w 1700"/>
                <a:gd name="T3" fmla="*/ 0 h 1626"/>
                <a:gd name="T4" fmla="*/ 0 w 1700"/>
                <a:gd name="T5" fmla="*/ 0 h 1626"/>
                <a:gd name="T6" fmla="*/ 0 w 1700"/>
                <a:gd name="T7" fmla="*/ 0 h 1626"/>
                <a:gd name="T8" fmla="*/ 0 w 1700"/>
                <a:gd name="T9" fmla="*/ 0 h 1626"/>
                <a:gd name="T10" fmla="*/ 0 w 1700"/>
                <a:gd name="T11" fmla="*/ 0 h 1626"/>
                <a:gd name="T12" fmla="*/ 0 w 1700"/>
                <a:gd name="T13" fmla="*/ 0 h 1626"/>
                <a:gd name="T14" fmla="*/ 0 w 1700"/>
                <a:gd name="T15" fmla="*/ 0 h 1626"/>
                <a:gd name="T16" fmla="*/ 0 w 1700"/>
                <a:gd name="T17" fmla="*/ 0 h 1626"/>
                <a:gd name="T18" fmla="*/ 0 w 1700"/>
                <a:gd name="T19" fmla="*/ 0 h 1626"/>
                <a:gd name="T20" fmla="*/ 0 w 1700"/>
                <a:gd name="T21" fmla="*/ 0 h 1626"/>
                <a:gd name="T22" fmla="*/ 0 w 1700"/>
                <a:gd name="T23" fmla="*/ 0 h 1626"/>
                <a:gd name="T24" fmla="*/ 0 w 1700"/>
                <a:gd name="T25" fmla="*/ 0 h 1626"/>
                <a:gd name="T26" fmla="*/ 0 w 1700"/>
                <a:gd name="T27" fmla="*/ 0 h 1626"/>
                <a:gd name="T28" fmla="*/ 0 w 1700"/>
                <a:gd name="T29" fmla="*/ 0 h 1626"/>
                <a:gd name="T30" fmla="*/ 0 w 1700"/>
                <a:gd name="T31" fmla="*/ 0 h 1626"/>
                <a:gd name="T32" fmla="*/ 0 w 1700"/>
                <a:gd name="T33" fmla="*/ 0 h 1626"/>
                <a:gd name="T34" fmla="*/ 0 w 1700"/>
                <a:gd name="T35" fmla="*/ 0 h 1626"/>
                <a:gd name="T36" fmla="*/ 0 w 1700"/>
                <a:gd name="T37" fmla="*/ 0 h 1626"/>
                <a:gd name="T38" fmla="*/ 0 w 1700"/>
                <a:gd name="T39" fmla="*/ 0 h 1626"/>
                <a:gd name="T40" fmla="*/ 0 w 1700"/>
                <a:gd name="T41" fmla="*/ 0 h 1626"/>
                <a:gd name="T42" fmla="*/ 0 w 1700"/>
                <a:gd name="T43" fmla="*/ 0 h 1626"/>
                <a:gd name="T44" fmla="*/ 0 w 1700"/>
                <a:gd name="T45" fmla="*/ 0 h 1626"/>
                <a:gd name="T46" fmla="*/ 0 w 1700"/>
                <a:gd name="T47" fmla="*/ 0 h 1626"/>
                <a:gd name="T48" fmla="*/ 0 w 1700"/>
                <a:gd name="T49" fmla="*/ 0 h 1626"/>
                <a:gd name="T50" fmla="*/ 0 w 1700"/>
                <a:gd name="T51" fmla="*/ 0 h 1626"/>
                <a:gd name="T52" fmla="*/ 0 w 1700"/>
                <a:gd name="T53" fmla="*/ 0 h 1626"/>
                <a:gd name="T54" fmla="*/ 0 w 1700"/>
                <a:gd name="T55" fmla="*/ 0 h 1626"/>
                <a:gd name="T56" fmla="*/ 0 w 1700"/>
                <a:gd name="T57" fmla="*/ 0 h 1626"/>
                <a:gd name="T58" fmla="*/ 0 w 1700"/>
                <a:gd name="T59" fmla="*/ 0 h 1626"/>
                <a:gd name="T60" fmla="*/ 0 w 1700"/>
                <a:gd name="T61" fmla="*/ 0 h 1626"/>
                <a:gd name="T62" fmla="*/ 0 w 1700"/>
                <a:gd name="T63" fmla="*/ 0 h 1626"/>
                <a:gd name="T64" fmla="*/ 0 w 1700"/>
                <a:gd name="T65" fmla="*/ 0 h 1626"/>
                <a:gd name="T66" fmla="*/ 0 w 1700"/>
                <a:gd name="T67" fmla="*/ 0 h 1626"/>
                <a:gd name="T68" fmla="*/ 0 w 1700"/>
                <a:gd name="T69" fmla="*/ 0 h 1626"/>
                <a:gd name="T70" fmla="*/ 0 w 1700"/>
                <a:gd name="T71" fmla="*/ 0 h 1626"/>
                <a:gd name="T72" fmla="*/ 0 w 1700"/>
                <a:gd name="T73" fmla="*/ 0 h 1626"/>
                <a:gd name="T74" fmla="*/ 0 w 1700"/>
                <a:gd name="T75" fmla="*/ 0 h 1626"/>
                <a:gd name="T76" fmla="*/ 0 w 1700"/>
                <a:gd name="T77" fmla="*/ 0 h 1626"/>
                <a:gd name="T78" fmla="*/ 0 w 1700"/>
                <a:gd name="T79" fmla="*/ 0 h 16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00"/>
                <a:gd name="T121" fmla="*/ 0 h 1626"/>
                <a:gd name="T122" fmla="*/ 1700 w 1700"/>
                <a:gd name="T123" fmla="*/ 1626 h 16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00" h="1626">
                  <a:moveTo>
                    <a:pt x="61" y="331"/>
                  </a:moveTo>
                  <a:lnTo>
                    <a:pt x="37" y="320"/>
                  </a:lnTo>
                  <a:lnTo>
                    <a:pt x="21" y="303"/>
                  </a:lnTo>
                  <a:lnTo>
                    <a:pt x="9" y="282"/>
                  </a:lnTo>
                  <a:lnTo>
                    <a:pt x="1" y="257"/>
                  </a:lnTo>
                  <a:lnTo>
                    <a:pt x="0" y="229"/>
                  </a:lnTo>
                  <a:lnTo>
                    <a:pt x="3" y="198"/>
                  </a:lnTo>
                  <a:lnTo>
                    <a:pt x="21" y="137"/>
                  </a:lnTo>
                  <a:lnTo>
                    <a:pt x="35" y="107"/>
                  </a:lnTo>
                  <a:lnTo>
                    <a:pt x="52" y="78"/>
                  </a:lnTo>
                  <a:lnTo>
                    <a:pt x="72" y="53"/>
                  </a:lnTo>
                  <a:lnTo>
                    <a:pt x="94" y="31"/>
                  </a:lnTo>
                  <a:lnTo>
                    <a:pt x="116" y="15"/>
                  </a:lnTo>
                  <a:lnTo>
                    <a:pt x="142" y="4"/>
                  </a:lnTo>
                  <a:lnTo>
                    <a:pt x="168" y="0"/>
                  </a:lnTo>
                  <a:lnTo>
                    <a:pt x="194" y="4"/>
                  </a:lnTo>
                  <a:lnTo>
                    <a:pt x="1525" y="382"/>
                  </a:lnTo>
                  <a:lnTo>
                    <a:pt x="1568" y="398"/>
                  </a:lnTo>
                  <a:lnTo>
                    <a:pt x="1606" y="418"/>
                  </a:lnTo>
                  <a:lnTo>
                    <a:pt x="1639" y="445"/>
                  </a:lnTo>
                  <a:lnTo>
                    <a:pt x="1665" y="475"/>
                  </a:lnTo>
                  <a:lnTo>
                    <a:pt x="1684" y="509"/>
                  </a:lnTo>
                  <a:lnTo>
                    <a:pt x="1696" y="548"/>
                  </a:lnTo>
                  <a:lnTo>
                    <a:pt x="1700" y="588"/>
                  </a:lnTo>
                  <a:lnTo>
                    <a:pt x="1694" y="631"/>
                  </a:lnTo>
                  <a:lnTo>
                    <a:pt x="1454" y="1626"/>
                  </a:lnTo>
                  <a:lnTo>
                    <a:pt x="1378" y="1611"/>
                  </a:lnTo>
                  <a:lnTo>
                    <a:pt x="1301" y="1603"/>
                  </a:lnTo>
                  <a:lnTo>
                    <a:pt x="1226" y="1603"/>
                  </a:lnTo>
                  <a:lnTo>
                    <a:pt x="1156" y="1611"/>
                  </a:lnTo>
                  <a:lnTo>
                    <a:pt x="1342" y="847"/>
                  </a:lnTo>
                  <a:lnTo>
                    <a:pt x="1345" y="816"/>
                  </a:lnTo>
                  <a:lnTo>
                    <a:pt x="1342" y="785"/>
                  </a:lnTo>
                  <a:lnTo>
                    <a:pt x="1331" y="756"/>
                  </a:lnTo>
                  <a:lnTo>
                    <a:pt x="1314" y="730"/>
                  </a:lnTo>
                  <a:lnTo>
                    <a:pt x="1293" y="706"/>
                  </a:lnTo>
                  <a:lnTo>
                    <a:pt x="1266" y="685"/>
                  </a:lnTo>
                  <a:lnTo>
                    <a:pt x="1236" y="669"/>
                  </a:lnTo>
                  <a:lnTo>
                    <a:pt x="1203" y="657"/>
                  </a:lnTo>
                  <a:lnTo>
                    <a:pt x="61" y="331"/>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05" name="Freeform 106"/>
            <p:cNvSpPr>
              <a:spLocks/>
            </p:cNvSpPr>
            <p:nvPr/>
          </p:nvSpPr>
          <p:spPr bwMode="auto">
            <a:xfrm>
              <a:off x="3496" y="2998"/>
              <a:ext cx="847" cy="775"/>
            </a:xfrm>
            <a:custGeom>
              <a:avLst/>
              <a:gdLst>
                <a:gd name="T0" fmla="*/ 0 w 2540"/>
                <a:gd name="T1" fmla="*/ 0 h 2326"/>
                <a:gd name="T2" fmla="*/ 0 w 2540"/>
                <a:gd name="T3" fmla="*/ 0 h 2326"/>
                <a:gd name="T4" fmla="*/ 0 w 2540"/>
                <a:gd name="T5" fmla="*/ 0 h 2326"/>
                <a:gd name="T6" fmla="*/ 0 w 2540"/>
                <a:gd name="T7" fmla="*/ 0 h 2326"/>
                <a:gd name="T8" fmla="*/ 0 w 2540"/>
                <a:gd name="T9" fmla="*/ 0 h 2326"/>
                <a:gd name="T10" fmla="*/ 0 w 2540"/>
                <a:gd name="T11" fmla="*/ 0 h 2326"/>
                <a:gd name="T12" fmla="*/ 0 w 2540"/>
                <a:gd name="T13" fmla="*/ 0 h 2326"/>
                <a:gd name="T14" fmla="*/ 0 w 2540"/>
                <a:gd name="T15" fmla="*/ 0 h 2326"/>
                <a:gd name="T16" fmla="*/ 0 w 2540"/>
                <a:gd name="T17" fmla="*/ 0 h 2326"/>
                <a:gd name="T18" fmla="*/ 0 w 2540"/>
                <a:gd name="T19" fmla="*/ 0 h 2326"/>
                <a:gd name="T20" fmla="*/ 0 w 2540"/>
                <a:gd name="T21" fmla="*/ 0 h 2326"/>
                <a:gd name="T22" fmla="*/ 0 w 2540"/>
                <a:gd name="T23" fmla="*/ 0 h 2326"/>
                <a:gd name="T24" fmla="*/ 0 w 2540"/>
                <a:gd name="T25" fmla="*/ 0 h 2326"/>
                <a:gd name="T26" fmla="*/ 0 w 2540"/>
                <a:gd name="T27" fmla="*/ 0 h 2326"/>
                <a:gd name="T28" fmla="*/ 0 w 2540"/>
                <a:gd name="T29" fmla="*/ 0 h 2326"/>
                <a:gd name="T30" fmla="*/ 0 w 2540"/>
                <a:gd name="T31" fmla="*/ 0 h 2326"/>
                <a:gd name="T32" fmla="*/ 0 w 2540"/>
                <a:gd name="T33" fmla="*/ 0 h 2326"/>
                <a:gd name="T34" fmla="*/ 0 w 2540"/>
                <a:gd name="T35" fmla="*/ 0 h 2326"/>
                <a:gd name="T36" fmla="*/ 0 w 2540"/>
                <a:gd name="T37" fmla="*/ 0 h 2326"/>
                <a:gd name="T38" fmla="*/ 0 w 2540"/>
                <a:gd name="T39" fmla="*/ 0 h 2326"/>
                <a:gd name="T40" fmla="*/ 0 w 2540"/>
                <a:gd name="T41" fmla="*/ 0 h 2326"/>
                <a:gd name="T42" fmla="*/ 0 w 2540"/>
                <a:gd name="T43" fmla="*/ 0 h 2326"/>
                <a:gd name="T44" fmla="*/ 0 w 2540"/>
                <a:gd name="T45" fmla="*/ 0 h 2326"/>
                <a:gd name="T46" fmla="*/ 0 w 2540"/>
                <a:gd name="T47" fmla="*/ 0 h 2326"/>
                <a:gd name="T48" fmla="*/ 0 w 2540"/>
                <a:gd name="T49" fmla="*/ 0 h 2326"/>
                <a:gd name="T50" fmla="*/ 0 w 2540"/>
                <a:gd name="T51" fmla="*/ 0 h 2326"/>
                <a:gd name="T52" fmla="*/ 0 w 2540"/>
                <a:gd name="T53" fmla="*/ 0 h 2326"/>
                <a:gd name="T54" fmla="*/ 0 w 2540"/>
                <a:gd name="T55" fmla="*/ 0 h 2326"/>
                <a:gd name="T56" fmla="*/ 0 w 2540"/>
                <a:gd name="T57" fmla="*/ 0 h 2326"/>
                <a:gd name="T58" fmla="*/ 0 w 2540"/>
                <a:gd name="T59" fmla="*/ 0 h 2326"/>
                <a:gd name="T60" fmla="*/ 0 w 2540"/>
                <a:gd name="T61" fmla="*/ 0 h 2326"/>
                <a:gd name="T62" fmla="*/ 0 w 2540"/>
                <a:gd name="T63" fmla="*/ 0 h 2326"/>
                <a:gd name="T64" fmla="*/ 0 w 2540"/>
                <a:gd name="T65" fmla="*/ 0 h 2326"/>
                <a:gd name="T66" fmla="*/ 0 w 2540"/>
                <a:gd name="T67" fmla="*/ 0 h 2326"/>
                <a:gd name="T68" fmla="*/ 0 w 2540"/>
                <a:gd name="T69" fmla="*/ 0 h 2326"/>
                <a:gd name="T70" fmla="*/ 0 w 2540"/>
                <a:gd name="T71" fmla="*/ 0 h 2326"/>
                <a:gd name="T72" fmla="*/ 0 w 2540"/>
                <a:gd name="T73" fmla="*/ 0 h 2326"/>
                <a:gd name="T74" fmla="*/ 0 w 2540"/>
                <a:gd name="T75" fmla="*/ 0 h 2326"/>
                <a:gd name="T76" fmla="*/ 0 w 2540"/>
                <a:gd name="T77" fmla="*/ 0 h 2326"/>
                <a:gd name="T78" fmla="*/ 0 w 2540"/>
                <a:gd name="T79" fmla="*/ 0 h 2326"/>
                <a:gd name="T80" fmla="*/ 0 w 2540"/>
                <a:gd name="T81" fmla="*/ 0 h 2326"/>
                <a:gd name="T82" fmla="*/ 0 w 2540"/>
                <a:gd name="T83" fmla="*/ 0 h 2326"/>
                <a:gd name="T84" fmla="*/ 0 w 2540"/>
                <a:gd name="T85" fmla="*/ 0 h 2326"/>
                <a:gd name="T86" fmla="*/ 0 w 2540"/>
                <a:gd name="T87" fmla="*/ 0 h 2326"/>
                <a:gd name="T88" fmla="*/ 0 w 2540"/>
                <a:gd name="T89" fmla="*/ 0 h 2326"/>
                <a:gd name="T90" fmla="*/ 0 w 2540"/>
                <a:gd name="T91" fmla="*/ 0 h 2326"/>
                <a:gd name="T92" fmla="*/ 0 w 2540"/>
                <a:gd name="T93" fmla="*/ 0 h 2326"/>
                <a:gd name="T94" fmla="*/ 0 w 2540"/>
                <a:gd name="T95" fmla="*/ 0 h 2326"/>
                <a:gd name="T96" fmla="*/ 0 w 2540"/>
                <a:gd name="T97" fmla="*/ 0 h 2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40"/>
                <a:gd name="T148" fmla="*/ 0 h 2326"/>
                <a:gd name="T149" fmla="*/ 2540 w 2540"/>
                <a:gd name="T150" fmla="*/ 2326 h 23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40" h="2326">
                  <a:moveTo>
                    <a:pt x="2485" y="1859"/>
                  </a:moveTo>
                  <a:lnTo>
                    <a:pt x="960" y="2316"/>
                  </a:lnTo>
                  <a:lnTo>
                    <a:pt x="910" y="2326"/>
                  </a:lnTo>
                  <a:lnTo>
                    <a:pt x="860" y="2323"/>
                  </a:lnTo>
                  <a:lnTo>
                    <a:pt x="810" y="2311"/>
                  </a:lnTo>
                  <a:lnTo>
                    <a:pt x="764" y="2288"/>
                  </a:lnTo>
                  <a:lnTo>
                    <a:pt x="719" y="2256"/>
                  </a:lnTo>
                  <a:lnTo>
                    <a:pt x="681" y="2213"/>
                  </a:lnTo>
                  <a:lnTo>
                    <a:pt x="648" y="2159"/>
                  </a:lnTo>
                  <a:lnTo>
                    <a:pt x="621" y="2096"/>
                  </a:lnTo>
                  <a:lnTo>
                    <a:pt x="2" y="161"/>
                  </a:lnTo>
                  <a:lnTo>
                    <a:pt x="0" y="140"/>
                  </a:lnTo>
                  <a:lnTo>
                    <a:pt x="4" y="120"/>
                  </a:lnTo>
                  <a:lnTo>
                    <a:pt x="16" y="101"/>
                  </a:lnTo>
                  <a:lnTo>
                    <a:pt x="34" y="82"/>
                  </a:lnTo>
                  <a:lnTo>
                    <a:pt x="81" y="47"/>
                  </a:lnTo>
                  <a:lnTo>
                    <a:pt x="140" y="20"/>
                  </a:lnTo>
                  <a:lnTo>
                    <a:pt x="171" y="11"/>
                  </a:lnTo>
                  <a:lnTo>
                    <a:pt x="202" y="4"/>
                  </a:lnTo>
                  <a:lnTo>
                    <a:pt x="232" y="0"/>
                  </a:lnTo>
                  <a:lnTo>
                    <a:pt x="259" y="0"/>
                  </a:lnTo>
                  <a:lnTo>
                    <a:pt x="283" y="4"/>
                  </a:lnTo>
                  <a:lnTo>
                    <a:pt x="305" y="12"/>
                  </a:lnTo>
                  <a:lnTo>
                    <a:pt x="321" y="24"/>
                  </a:lnTo>
                  <a:lnTo>
                    <a:pt x="330" y="42"/>
                  </a:lnTo>
                  <a:lnTo>
                    <a:pt x="898" y="1814"/>
                  </a:lnTo>
                  <a:lnTo>
                    <a:pt x="915" y="1857"/>
                  </a:lnTo>
                  <a:lnTo>
                    <a:pt x="933" y="1892"/>
                  </a:lnTo>
                  <a:lnTo>
                    <a:pt x="953" y="1920"/>
                  </a:lnTo>
                  <a:lnTo>
                    <a:pt x="976" y="1940"/>
                  </a:lnTo>
                  <a:lnTo>
                    <a:pt x="998" y="1954"/>
                  </a:lnTo>
                  <a:lnTo>
                    <a:pt x="1022" y="1962"/>
                  </a:lnTo>
                  <a:lnTo>
                    <a:pt x="1046" y="1964"/>
                  </a:lnTo>
                  <a:lnTo>
                    <a:pt x="1069" y="1960"/>
                  </a:lnTo>
                  <a:lnTo>
                    <a:pt x="2393" y="1563"/>
                  </a:lnTo>
                  <a:lnTo>
                    <a:pt x="2414" y="1560"/>
                  </a:lnTo>
                  <a:lnTo>
                    <a:pt x="2436" y="1564"/>
                  </a:lnTo>
                  <a:lnTo>
                    <a:pt x="2455" y="1574"/>
                  </a:lnTo>
                  <a:lnTo>
                    <a:pt x="2474" y="1589"/>
                  </a:lnTo>
                  <a:lnTo>
                    <a:pt x="2490" y="1608"/>
                  </a:lnTo>
                  <a:lnTo>
                    <a:pt x="2505" y="1631"/>
                  </a:lnTo>
                  <a:lnTo>
                    <a:pt x="2527" y="1684"/>
                  </a:lnTo>
                  <a:lnTo>
                    <a:pt x="2539" y="1740"/>
                  </a:lnTo>
                  <a:lnTo>
                    <a:pt x="2540" y="1768"/>
                  </a:lnTo>
                  <a:lnTo>
                    <a:pt x="2536" y="1793"/>
                  </a:lnTo>
                  <a:lnTo>
                    <a:pt x="2530" y="1815"/>
                  </a:lnTo>
                  <a:lnTo>
                    <a:pt x="2520" y="1835"/>
                  </a:lnTo>
                  <a:lnTo>
                    <a:pt x="2504" y="1849"/>
                  </a:lnTo>
                  <a:lnTo>
                    <a:pt x="2485" y="1859"/>
                  </a:ln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06" name="Freeform 107"/>
            <p:cNvSpPr>
              <a:spLocks/>
            </p:cNvSpPr>
            <p:nvPr/>
          </p:nvSpPr>
          <p:spPr bwMode="auto">
            <a:xfrm>
              <a:off x="1834" y="2397"/>
              <a:ext cx="841" cy="673"/>
            </a:xfrm>
            <a:custGeom>
              <a:avLst/>
              <a:gdLst>
                <a:gd name="T0" fmla="*/ 0 w 2525"/>
                <a:gd name="T1" fmla="*/ 0 h 2021"/>
                <a:gd name="T2" fmla="*/ 0 w 2525"/>
                <a:gd name="T3" fmla="*/ 0 h 2021"/>
                <a:gd name="T4" fmla="*/ 0 w 2525"/>
                <a:gd name="T5" fmla="*/ 0 h 2021"/>
                <a:gd name="T6" fmla="*/ 0 w 2525"/>
                <a:gd name="T7" fmla="*/ 0 h 2021"/>
                <a:gd name="T8" fmla="*/ 0 w 2525"/>
                <a:gd name="T9" fmla="*/ 0 h 2021"/>
                <a:gd name="T10" fmla="*/ 0 w 2525"/>
                <a:gd name="T11" fmla="*/ 0 h 2021"/>
                <a:gd name="T12" fmla="*/ 0 w 2525"/>
                <a:gd name="T13" fmla="*/ 0 h 2021"/>
                <a:gd name="T14" fmla="*/ 0 w 2525"/>
                <a:gd name="T15" fmla="*/ 0 h 2021"/>
                <a:gd name="T16" fmla="*/ 0 w 2525"/>
                <a:gd name="T17" fmla="*/ 0 h 2021"/>
                <a:gd name="T18" fmla="*/ 0 w 2525"/>
                <a:gd name="T19" fmla="*/ 0 h 2021"/>
                <a:gd name="T20" fmla="*/ 0 w 2525"/>
                <a:gd name="T21" fmla="*/ 0 h 2021"/>
                <a:gd name="T22" fmla="*/ 0 w 2525"/>
                <a:gd name="T23" fmla="*/ 0 h 2021"/>
                <a:gd name="T24" fmla="*/ 0 w 2525"/>
                <a:gd name="T25" fmla="*/ 0 h 2021"/>
                <a:gd name="T26" fmla="*/ 0 w 2525"/>
                <a:gd name="T27" fmla="*/ 0 h 2021"/>
                <a:gd name="T28" fmla="*/ 0 w 2525"/>
                <a:gd name="T29" fmla="*/ 0 h 2021"/>
                <a:gd name="T30" fmla="*/ 0 w 2525"/>
                <a:gd name="T31" fmla="*/ 0 h 2021"/>
                <a:gd name="T32" fmla="*/ 0 w 2525"/>
                <a:gd name="T33" fmla="*/ 0 h 2021"/>
                <a:gd name="T34" fmla="*/ 0 w 2525"/>
                <a:gd name="T35" fmla="*/ 0 h 2021"/>
                <a:gd name="T36" fmla="*/ 0 w 2525"/>
                <a:gd name="T37" fmla="*/ 0 h 2021"/>
                <a:gd name="T38" fmla="*/ 0 w 2525"/>
                <a:gd name="T39" fmla="*/ 0 h 2021"/>
                <a:gd name="T40" fmla="*/ 0 w 2525"/>
                <a:gd name="T41" fmla="*/ 0 h 2021"/>
                <a:gd name="T42" fmla="*/ 0 w 2525"/>
                <a:gd name="T43" fmla="*/ 0 h 2021"/>
                <a:gd name="T44" fmla="*/ 0 w 2525"/>
                <a:gd name="T45" fmla="*/ 0 h 2021"/>
                <a:gd name="T46" fmla="*/ 0 w 2525"/>
                <a:gd name="T47" fmla="*/ 0 h 2021"/>
                <a:gd name="T48" fmla="*/ 0 w 2525"/>
                <a:gd name="T49" fmla="*/ 0 h 2021"/>
                <a:gd name="T50" fmla="*/ 0 w 2525"/>
                <a:gd name="T51" fmla="*/ 0 h 2021"/>
                <a:gd name="T52" fmla="*/ 0 w 2525"/>
                <a:gd name="T53" fmla="*/ 0 h 2021"/>
                <a:gd name="T54" fmla="*/ 0 w 2525"/>
                <a:gd name="T55" fmla="*/ 0 h 2021"/>
                <a:gd name="T56" fmla="*/ 0 w 2525"/>
                <a:gd name="T57" fmla="*/ 0 h 2021"/>
                <a:gd name="T58" fmla="*/ 0 w 2525"/>
                <a:gd name="T59" fmla="*/ 0 h 2021"/>
                <a:gd name="T60" fmla="*/ 0 w 2525"/>
                <a:gd name="T61" fmla="*/ 0 h 2021"/>
                <a:gd name="T62" fmla="*/ 0 w 2525"/>
                <a:gd name="T63" fmla="*/ 0 h 2021"/>
                <a:gd name="T64" fmla="*/ 0 w 2525"/>
                <a:gd name="T65" fmla="*/ 0 h 2021"/>
                <a:gd name="T66" fmla="*/ 0 w 2525"/>
                <a:gd name="T67" fmla="*/ 0 h 2021"/>
                <a:gd name="T68" fmla="*/ 0 w 2525"/>
                <a:gd name="T69" fmla="*/ 0 h 2021"/>
                <a:gd name="T70" fmla="*/ 0 w 2525"/>
                <a:gd name="T71" fmla="*/ 0 h 2021"/>
                <a:gd name="T72" fmla="*/ 0 w 2525"/>
                <a:gd name="T73" fmla="*/ 0 h 2021"/>
                <a:gd name="T74" fmla="*/ 0 w 2525"/>
                <a:gd name="T75" fmla="*/ 0 h 2021"/>
                <a:gd name="T76" fmla="*/ 0 w 2525"/>
                <a:gd name="T77" fmla="*/ 0 h 2021"/>
                <a:gd name="T78" fmla="*/ 0 w 2525"/>
                <a:gd name="T79" fmla="*/ 0 h 2021"/>
                <a:gd name="T80" fmla="*/ 0 w 2525"/>
                <a:gd name="T81" fmla="*/ 0 h 2021"/>
                <a:gd name="T82" fmla="*/ 0 w 2525"/>
                <a:gd name="T83" fmla="*/ 0 h 2021"/>
                <a:gd name="T84" fmla="*/ 0 w 2525"/>
                <a:gd name="T85" fmla="*/ 0 h 20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5"/>
                <a:gd name="T130" fmla="*/ 0 h 2021"/>
                <a:gd name="T131" fmla="*/ 2525 w 2525"/>
                <a:gd name="T132" fmla="*/ 2021 h 20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5" h="2021">
                  <a:moveTo>
                    <a:pt x="1323" y="467"/>
                  </a:moveTo>
                  <a:lnTo>
                    <a:pt x="1318" y="462"/>
                  </a:lnTo>
                  <a:lnTo>
                    <a:pt x="144" y="2007"/>
                  </a:lnTo>
                  <a:lnTo>
                    <a:pt x="120" y="1964"/>
                  </a:lnTo>
                  <a:lnTo>
                    <a:pt x="85" y="1918"/>
                  </a:lnTo>
                  <a:lnTo>
                    <a:pt x="48" y="1876"/>
                  </a:lnTo>
                  <a:lnTo>
                    <a:pt x="7" y="1840"/>
                  </a:lnTo>
                  <a:lnTo>
                    <a:pt x="18" y="1708"/>
                  </a:lnTo>
                  <a:lnTo>
                    <a:pt x="23" y="1588"/>
                  </a:lnTo>
                  <a:lnTo>
                    <a:pt x="1087" y="185"/>
                  </a:lnTo>
                  <a:lnTo>
                    <a:pt x="1117" y="149"/>
                  </a:lnTo>
                  <a:lnTo>
                    <a:pt x="1146" y="117"/>
                  </a:lnTo>
                  <a:lnTo>
                    <a:pt x="1178" y="88"/>
                  </a:lnTo>
                  <a:lnTo>
                    <a:pt x="1210" y="67"/>
                  </a:lnTo>
                  <a:lnTo>
                    <a:pt x="1241" y="46"/>
                  </a:lnTo>
                  <a:lnTo>
                    <a:pt x="1272" y="31"/>
                  </a:lnTo>
                  <a:lnTo>
                    <a:pt x="1337" y="12"/>
                  </a:lnTo>
                  <a:lnTo>
                    <a:pt x="1398" y="7"/>
                  </a:lnTo>
                  <a:lnTo>
                    <a:pt x="1429" y="10"/>
                  </a:lnTo>
                  <a:lnTo>
                    <a:pt x="1457" y="16"/>
                  </a:lnTo>
                  <a:lnTo>
                    <a:pt x="1485" y="26"/>
                  </a:lnTo>
                  <a:lnTo>
                    <a:pt x="1512" y="40"/>
                  </a:lnTo>
                  <a:lnTo>
                    <a:pt x="1538" y="56"/>
                  </a:lnTo>
                  <a:lnTo>
                    <a:pt x="1563" y="75"/>
                  </a:lnTo>
                  <a:lnTo>
                    <a:pt x="2236" y="683"/>
                  </a:lnTo>
                  <a:lnTo>
                    <a:pt x="2258" y="780"/>
                  </a:lnTo>
                  <a:lnTo>
                    <a:pt x="2284" y="877"/>
                  </a:lnTo>
                  <a:lnTo>
                    <a:pt x="2313" y="972"/>
                  </a:lnTo>
                  <a:lnTo>
                    <a:pt x="2347" y="1065"/>
                  </a:lnTo>
                  <a:lnTo>
                    <a:pt x="2382" y="1155"/>
                  </a:lnTo>
                  <a:lnTo>
                    <a:pt x="2424" y="1241"/>
                  </a:lnTo>
                  <a:lnTo>
                    <a:pt x="2469" y="1328"/>
                  </a:lnTo>
                  <a:lnTo>
                    <a:pt x="2506" y="1388"/>
                  </a:lnTo>
                  <a:lnTo>
                    <a:pt x="1440" y="426"/>
                  </a:lnTo>
                  <a:lnTo>
                    <a:pt x="1427" y="416"/>
                  </a:lnTo>
                  <a:lnTo>
                    <a:pt x="1412" y="412"/>
                  </a:lnTo>
                  <a:lnTo>
                    <a:pt x="1397" y="412"/>
                  </a:lnTo>
                  <a:lnTo>
                    <a:pt x="1380" y="414"/>
                  </a:lnTo>
                  <a:lnTo>
                    <a:pt x="1346" y="431"/>
                  </a:lnTo>
                  <a:lnTo>
                    <a:pt x="1332" y="445"/>
                  </a:lnTo>
                  <a:lnTo>
                    <a:pt x="1318" y="462"/>
                  </a:lnTo>
                  <a:lnTo>
                    <a:pt x="144" y="2007"/>
                  </a:lnTo>
                  <a:lnTo>
                    <a:pt x="120" y="1964"/>
                  </a:lnTo>
                  <a:lnTo>
                    <a:pt x="113" y="1968"/>
                  </a:lnTo>
                  <a:lnTo>
                    <a:pt x="144" y="2021"/>
                  </a:lnTo>
                  <a:lnTo>
                    <a:pt x="1323" y="467"/>
                  </a:lnTo>
                  <a:lnTo>
                    <a:pt x="1337" y="450"/>
                  </a:lnTo>
                  <a:lnTo>
                    <a:pt x="1351" y="438"/>
                  </a:lnTo>
                  <a:lnTo>
                    <a:pt x="1382" y="421"/>
                  </a:lnTo>
                  <a:lnTo>
                    <a:pt x="1397" y="419"/>
                  </a:lnTo>
                  <a:lnTo>
                    <a:pt x="1410" y="419"/>
                  </a:lnTo>
                  <a:lnTo>
                    <a:pt x="1424" y="424"/>
                  </a:lnTo>
                  <a:lnTo>
                    <a:pt x="1435" y="431"/>
                  </a:lnTo>
                  <a:lnTo>
                    <a:pt x="2519" y="1409"/>
                  </a:lnTo>
                  <a:lnTo>
                    <a:pt x="2525" y="1404"/>
                  </a:lnTo>
                  <a:lnTo>
                    <a:pt x="2476" y="1323"/>
                  </a:lnTo>
                  <a:lnTo>
                    <a:pt x="2432" y="1239"/>
                  </a:lnTo>
                  <a:lnTo>
                    <a:pt x="2390" y="1153"/>
                  </a:lnTo>
                  <a:lnTo>
                    <a:pt x="2354" y="1063"/>
                  </a:lnTo>
                  <a:lnTo>
                    <a:pt x="2320" y="970"/>
                  </a:lnTo>
                  <a:lnTo>
                    <a:pt x="2291" y="875"/>
                  </a:lnTo>
                  <a:lnTo>
                    <a:pt x="2265" y="778"/>
                  </a:lnTo>
                  <a:lnTo>
                    <a:pt x="2244" y="679"/>
                  </a:lnTo>
                  <a:lnTo>
                    <a:pt x="1568" y="70"/>
                  </a:lnTo>
                  <a:lnTo>
                    <a:pt x="1543" y="49"/>
                  </a:lnTo>
                  <a:lnTo>
                    <a:pt x="1517" y="33"/>
                  </a:lnTo>
                  <a:lnTo>
                    <a:pt x="1488" y="19"/>
                  </a:lnTo>
                  <a:lnTo>
                    <a:pt x="1459" y="9"/>
                  </a:lnTo>
                  <a:lnTo>
                    <a:pt x="1429" y="3"/>
                  </a:lnTo>
                  <a:lnTo>
                    <a:pt x="1398" y="0"/>
                  </a:lnTo>
                  <a:lnTo>
                    <a:pt x="1334" y="4"/>
                  </a:lnTo>
                  <a:lnTo>
                    <a:pt x="1270" y="24"/>
                  </a:lnTo>
                  <a:lnTo>
                    <a:pt x="1236" y="39"/>
                  </a:lnTo>
                  <a:lnTo>
                    <a:pt x="1205" y="60"/>
                  </a:lnTo>
                  <a:lnTo>
                    <a:pt x="1173" y="84"/>
                  </a:lnTo>
                  <a:lnTo>
                    <a:pt x="1142" y="112"/>
                  </a:lnTo>
                  <a:lnTo>
                    <a:pt x="1112" y="145"/>
                  </a:lnTo>
                  <a:lnTo>
                    <a:pt x="1082" y="181"/>
                  </a:lnTo>
                  <a:lnTo>
                    <a:pt x="16" y="1585"/>
                  </a:lnTo>
                  <a:lnTo>
                    <a:pt x="11" y="1708"/>
                  </a:lnTo>
                  <a:lnTo>
                    <a:pt x="0" y="1843"/>
                  </a:lnTo>
                  <a:lnTo>
                    <a:pt x="43" y="1881"/>
                  </a:lnTo>
                  <a:lnTo>
                    <a:pt x="80" y="1923"/>
                  </a:lnTo>
                  <a:lnTo>
                    <a:pt x="113" y="1968"/>
                  </a:lnTo>
                  <a:lnTo>
                    <a:pt x="144" y="2021"/>
                  </a:lnTo>
                  <a:lnTo>
                    <a:pt x="1323" y="467"/>
                  </a:lnTo>
                  <a:close/>
                </a:path>
              </a:pathLst>
            </a:custGeom>
            <a:solidFill>
              <a:srgbClr val="0066FF"/>
            </a:solidFill>
            <a:ln w="0">
              <a:solidFill>
                <a:srgbClr val="000000"/>
              </a:solidFill>
              <a:prstDash val="solid"/>
              <a:round/>
              <a:headEnd/>
              <a:tailEnd/>
            </a:ln>
          </p:spPr>
          <p:txBody>
            <a:bodyPr/>
            <a:lstStyle/>
            <a:p>
              <a:endParaRPr lang="en-IE"/>
            </a:p>
          </p:txBody>
        </p:sp>
        <p:sp>
          <p:nvSpPr>
            <p:cNvPr id="107" name="Freeform 108"/>
            <p:cNvSpPr>
              <a:spLocks/>
            </p:cNvSpPr>
            <p:nvPr/>
          </p:nvSpPr>
          <p:spPr bwMode="auto">
            <a:xfrm>
              <a:off x="1985" y="1992"/>
              <a:ext cx="84" cy="131"/>
            </a:xfrm>
            <a:custGeom>
              <a:avLst/>
              <a:gdLst>
                <a:gd name="T0" fmla="*/ 0 w 251"/>
                <a:gd name="T1" fmla="*/ 0 h 393"/>
                <a:gd name="T2" fmla="*/ 0 w 251"/>
                <a:gd name="T3" fmla="*/ 0 h 393"/>
                <a:gd name="T4" fmla="*/ 0 w 251"/>
                <a:gd name="T5" fmla="*/ 0 h 393"/>
                <a:gd name="T6" fmla="*/ 0 w 251"/>
                <a:gd name="T7" fmla="*/ 0 h 393"/>
                <a:gd name="T8" fmla="*/ 0 w 251"/>
                <a:gd name="T9" fmla="*/ 0 h 393"/>
                <a:gd name="T10" fmla="*/ 0 w 251"/>
                <a:gd name="T11" fmla="*/ 0 h 393"/>
                <a:gd name="T12" fmla="*/ 0 w 251"/>
                <a:gd name="T13" fmla="*/ 0 h 393"/>
                <a:gd name="T14" fmla="*/ 0 w 251"/>
                <a:gd name="T15" fmla="*/ 0 h 393"/>
                <a:gd name="T16" fmla="*/ 0 w 251"/>
                <a:gd name="T17" fmla="*/ 0 h 393"/>
                <a:gd name="T18" fmla="*/ 0 w 251"/>
                <a:gd name="T19" fmla="*/ 0 h 393"/>
                <a:gd name="T20" fmla="*/ 0 w 251"/>
                <a:gd name="T21" fmla="*/ 0 h 393"/>
                <a:gd name="T22" fmla="*/ 0 w 251"/>
                <a:gd name="T23" fmla="*/ 0 h 393"/>
                <a:gd name="T24" fmla="*/ 0 w 251"/>
                <a:gd name="T25" fmla="*/ 0 h 393"/>
                <a:gd name="T26" fmla="*/ 0 w 251"/>
                <a:gd name="T27" fmla="*/ 0 h 393"/>
                <a:gd name="T28" fmla="*/ 0 w 251"/>
                <a:gd name="T29" fmla="*/ 0 h 393"/>
                <a:gd name="T30" fmla="*/ 0 w 251"/>
                <a:gd name="T31" fmla="*/ 0 h 393"/>
                <a:gd name="T32" fmla="*/ 0 w 251"/>
                <a:gd name="T33" fmla="*/ 0 h 393"/>
                <a:gd name="T34" fmla="*/ 0 w 251"/>
                <a:gd name="T35" fmla="*/ 0 h 393"/>
                <a:gd name="T36" fmla="*/ 0 w 251"/>
                <a:gd name="T37" fmla="*/ 0 h 393"/>
                <a:gd name="T38" fmla="*/ 0 w 251"/>
                <a:gd name="T39" fmla="*/ 0 h 393"/>
                <a:gd name="T40" fmla="*/ 0 w 251"/>
                <a:gd name="T41" fmla="*/ 0 h 393"/>
                <a:gd name="T42" fmla="*/ 0 w 251"/>
                <a:gd name="T43" fmla="*/ 0 h 393"/>
                <a:gd name="T44" fmla="*/ 0 w 251"/>
                <a:gd name="T45" fmla="*/ 0 h 393"/>
                <a:gd name="T46" fmla="*/ 0 w 251"/>
                <a:gd name="T47" fmla="*/ 0 h 393"/>
                <a:gd name="T48" fmla="*/ 0 w 251"/>
                <a:gd name="T49" fmla="*/ 0 h 393"/>
                <a:gd name="T50" fmla="*/ 0 w 251"/>
                <a:gd name="T51" fmla="*/ 0 h 393"/>
                <a:gd name="T52" fmla="*/ 0 w 251"/>
                <a:gd name="T53" fmla="*/ 0 h 393"/>
                <a:gd name="T54" fmla="*/ 0 w 251"/>
                <a:gd name="T55" fmla="*/ 0 h 393"/>
                <a:gd name="T56" fmla="*/ 0 w 251"/>
                <a:gd name="T57" fmla="*/ 0 h 393"/>
                <a:gd name="T58" fmla="*/ 0 w 251"/>
                <a:gd name="T59" fmla="*/ 0 h 393"/>
                <a:gd name="T60" fmla="*/ 0 w 251"/>
                <a:gd name="T61" fmla="*/ 0 h 393"/>
                <a:gd name="T62" fmla="*/ 0 w 251"/>
                <a:gd name="T63" fmla="*/ 0 h 393"/>
                <a:gd name="T64" fmla="*/ 0 w 251"/>
                <a:gd name="T65" fmla="*/ 0 h 393"/>
                <a:gd name="T66" fmla="*/ 0 w 251"/>
                <a:gd name="T67" fmla="*/ 0 h 393"/>
                <a:gd name="T68" fmla="*/ 0 w 251"/>
                <a:gd name="T69" fmla="*/ 0 h 393"/>
                <a:gd name="T70" fmla="*/ 0 w 251"/>
                <a:gd name="T71" fmla="*/ 0 h 393"/>
                <a:gd name="T72" fmla="*/ 0 w 251"/>
                <a:gd name="T73" fmla="*/ 0 h 393"/>
                <a:gd name="T74" fmla="*/ 0 w 251"/>
                <a:gd name="T75" fmla="*/ 0 h 393"/>
                <a:gd name="T76" fmla="*/ 0 w 251"/>
                <a:gd name="T77" fmla="*/ 0 h 393"/>
                <a:gd name="T78" fmla="*/ 0 w 251"/>
                <a:gd name="T79" fmla="*/ 0 h 393"/>
                <a:gd name="T80" fmla="*/ 0 w 251"/>
                <a:gd name="T81" fmla="*/ 0 h 393"/>
                <a:gd name="T82" fmla="*/ 0 w 251"/>
                <a:gd name="T83" fmla="*/ 0 h 393"/>
                <a:gd name="T84" fmla="*/ 0 w 251"/>
                <a:gd name="T85" fmla="*/ 0 h 393"/>
                <a:gd name="T86" fmla="*/ 0 w 251"/>
                <a:gd name="T87" fmla="*/ 0 h 393"/>
                <a:gd name="T88" fmla="*/ 0 w 251"/>
                <a:gd name="T89" fmla="*/ 0 h 393"/>
                <a:gd name="T90" fmla="*/ 0 w 251"/>
                <a:gd name="T91" fmla="*/ 0 h 393"/>
                <a:gd name="T92" fmla="*/ 0 w 251"/>
                <a:gd name="T93" fmla="*/ 0 h 393"/>
                <a:gd name="T94" fmla="*/ 0 w 251"/>
                <a:gd name="T95" fmla="*/ 0 h 393"/>
                <a:gd name="T96" fmla="*/ 0 w 251"/>
                <a:gd name="T97" fmla="*/ 0 h 393"/>
                <a:gd name="T98" fmla="*/ 0 w 251"/>
                <a:gd name="T99" fmla="*/ 0 h 393"/>
                <a:gd name="T100" fmla="*/ 0 w 251"/>
                <a:gd name="T101" fmla="*/ 0 h 393"/>
                <a:gd name="T102" fmla="*/ 0 w 251"/>
                <a:gd name="T103" fmla="*/ 0 h 393"/>
                <a:gd name="T104" fmla="*/ 0 w 251"/>
                <a:gd name="T105" fmla="*/ 0 h 393"/>
                <a:gd name="T106" fmla="*/ 0 w 251"/>
                <a:gd name="T107" fmla="*/ 0 h 393"/>
                <a:gd name="T108" fmla="*/ 0 w 251"/>
                <a:gd name="T109" fmla="*/ 0 h 393"/>
                <a:gd name="T110" fmla="*/ 0 w 251"/>
                <a:gd name="T111" fmla="*/ 0 h 393"/>
                <a:gd name="T112" fmla="*/ 0 w 251"/>
                <a:gd name="T113" fmla="*/ 0 h 393"/>
                <a:gd name="T114" fmla="*/ 0 w 251"/>
                <a:gd name="T115" fmla="*/ 0 h 393"/>
                <a:gd name="T116" fmla="*/ 0 w 251"/>
                <a:gd name="T117" fmla="*/ 0 h 3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393"/>
                <a:gd name="T179" fmla="*/ 251 w 251"/>
                <a:gd name="T180" fmla="*/ 393 h 3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393">
                  <a:moveTo>
                    <a:pt x="234" y="363"/>
                  </a:moveTo>
                  <a:lnTo>
                    <a:pt x="232" y="356"/>
                  </a:lnTo>
                  <a:lnTo>
                    <a:pt x="132" y="384"/>
                  </a:lnTo>
                  <a:lnTo>
                    <a:pt x="130" y="338"/>
                  </a:lnTo>
                  <a:lnTo>
                    <a:pt x="123" y="288"/>
                  </a:lnTo>
                  <a:lnTo>
                    <a:pt x="113" y="241"/>
                  </a:lnTo>
                  <a:lnTo>
                    <a:pt x="99" y="197"/>
                  </a:lnTo>
                  <a:lnTo>
                    <a:pt x="81" y="154"/>
                  </a:lnTo>
                  <a:lnTo>
                    <a:pt x="60" y="113"/>
                  </a:lnTo>
                  <a:lnTo>
                    <a:pt x="36" y="75"/>
                  </a:lnTo>
                  <a:lnTo>
                    <a:pt x="12" y="44"/>
                  </a:lnTo>
                  <a:lnTo>
                    <a:pt x="130" y="8"/>
                  </a:lnTo>
                  <a:lnTo>
                    <a:pt x="137" y="8"/>
                  </a:lnTo>
                  <a:lnTo>
                    <a:pt x="143" y="11"/>
                  </a:lnTo>
                  <a:lnTo>
                    <a:pt x="160" y="33"/>
                  </a:lnTo>
                  <a:lnTo>
                    <a:pt x="193" y="105"/>
                  </a:lnTo>
                  <a:lnTo>
                    <a:pt x="182" y="121"/>
                  </a:lnTo>
                  <a:lnTo>
                    <a:pt x="175" y="141"/>
                  </a:lnTo>
                  <a:lnTo>
                    <a:pt x="173" y="161"/>
                  </a:lnTo>
                  <a:lnTo>
                    <a:pt x="176" y="184"/>
                  </a:lnTo>
                  <a:lnTo>
                    <a:pt x="185" y="204"/>
                  </a:lnTo>
                  <a:lnTo>
                    <a:pt x="199" y="221"/>
                  </a:lnTo>
                  <a:lnTo>
                    <a:pt x="215" y="234"/>
                  </a:lnTo>
                  <a:lnTo>
                    <a:pt x="234" y="241"/>
                  </a:lnTo>
                  <a:lnTo>
                    <a:pt x="241" y="283"/>
                  </a:lnTo>
                  <a:lnTo>
                    <a:pt x="243" y="320"/>
                  </a:lnTo>
                  <a:lnTo>
                    <a:pt x="240" y="345"/>
                  </a:lnTo>
                  <a:lnTo>
                    <a:pt x="230" y="356"/>
                  </a:lnTo>
                  <a:lnTo>
                    <a:pt x="132" y="384"/>
                  </a:lnTo>
                  <a:lnTo>
                    <a:pt x="130" y="338"/>
                  </a:lnTo>
                  <a:lnTo>
                    <a:pt x="123" y="338"/>
                  </a:lnTo>
                  <a:lnTo>
                    <a:pt x="125" y="393"/>
                  </a:lnTo>
                  <a:lnTo>
                    <a:pt x="235" y="363"/>
                  </a:lnTo>
                  <a:lnTo>
                    <a:pt x="247" y="348"/>
                  </a:lnTo>
                  <a:lnTo>
                    <a:pt x="251" y="320"/>
                  </a:lnTo>
                  <a:lnTo>
                    <a:pt x="248" y="283"/>
                  </a:lnTo>
                  <a:lnTo>
                    <a:pt x="241" y="236"/>
                  </a:lnTo>
                  <a:lnTo>
                    <a:pt x="220" y="227"/>
                  </a:lnTo>
                  <a:lnTo>
                    <a:pt x="204" y="216"/>
                  </a:lnTo>
                  <a:lnTo>
                    <a:pt x="192" y="199"/>
                  </a:lnTo>
                  <a:lnTo>
                    <a:pt x="184" y="181"/>
                  </a:lnTo>
                  <a:lnTo>
                    <a:pt x="180" y="161"/>
                  </a:lnTo>
                  <a:lnTo>
                    <a:pt x="182" y="143"/>
                  </a:lnTo>
                  <a:lnTo>
                    <a:pt x="190" y="124"/>
                  </a:lnTo>
                  <a:lnTo>
                    <a:pt x="203" y="105"/>
                  </a:lnTo>
                  <a:lnTo>
                    <a:pt x="167" y="28"/>
                  </a:lnTo>
                  <a:lnTo>
                    <a:pt x="148" y="6"/>
                  </a:lnTo>
                  <a:lnTo>
                    <a:pt x="139" y="0"/>
                  </a:lnTo>
                  <a:lnTo>
                    <a:pt x="130" y="0"/>
                  </a:lnTo>
                  <a:lnTo>
                    <a:pt x="0" y="39"/>
                  </a:lnTo>
                  <a:lnTo>
                    <a:pt x="29" y="79"/>
                  </a:lnTo>
                  <a:lnTo>
                    <a:pt x="53" y="118"/>
                  </a:lnTo>
                  <a:lnTo>
                    <a:pt x="73" y="156"/>
                  </a:lnTo>
                  <a:lnTo>
                    <a:pt x="91" y="199"/>
                  </a:lnTo>
                  <a:lnTo>
                    <a:pt x="106" y="244"/>
                  </a:lnTo>
                  <a:lnTo>
                    <a:pt x="115" y="290"/>
                  </a:lnTo>
                  <a:lnTo>
                    <a:pt x="123" y="338"/>
                  </a:lnTo>
                  <a:lnTo>
                    <a:pt x="125" y="393"/>
                  </a:lnTo>
                  <a:lnTo>
                    <a:pt x="234" y="363"/>
                  </a:lnTo>
                  <a:close/>
                </a:path>
              </a:pathLst>
            </a:custGeom>
            <a:solidFill>
              <a:srgbClr val="000000"/>
            </a:solidFill>
            <a:ln w="0">
              <a:solidFill>
                <a:srgbClr val="000000"/>
              </a:solidFill>
              <a:prstDash val="solid"/>
              <a:round/>
              <a:headEnd/>
              <a:tailEnd/>
            </a:ln>
          </p:spPr>
          <p:txBody>
            <a:bodyPr/>
            <a:lstStyle/>
            <a:p>
              <a:endParaRPr lang="en-IE"/>
            </a:p>
          </p:txBody>
        </p:sp>
        <p:sp>
          <p:nvSpPr>
            <p:cNvPr id="108" name="Freeform 109"/>
            <p:cNvSpPr>
              <a:spLocks/>
            </p:cNvSpPr>
            <p:nvPr/>
          </p:nvSpPr>
          <p:spPr bwMode="auto">
            <a:xfrm>
              <a:off x="2099" y="1935"/>
              <a:ext cx="483" cy="353"/>
            </a:xfrm>
            <a:custGeom>
              <a:avLst/>
              <a:gdLst>
                <a:gd name="T0" fmla="*/ 0 w 1448"/>
                <a:gd name="T1" fmla="*/ 0 h 1060"/>
                <a:gd name="T2" fmla="*/ 0 w 1448"/>
                <a:gd name="T3" fmla="*/ 0 h 1060"/>
                <a:gd name="T4" fmla="*/ 0 w 1448"/>
                <a:gd name="T5" fmla="*/ 0 h 1060"/>
                <a:gd name="T6" fmla="*/ 0 w 1448"/>
                <a:gd name="T7" fmla="*/ 0 h 1060"/>
                <a:gd name="T8" fmla="*/ 0 w 1448"/>
                <a:gd name="T9" fmla="*/ 0 h 1060"/>
                <a:gd name="T10" fmla="*/ 0 w 1448"/>
                <a:gd name="T11" fmla="*/ 0 h 1060"/>
                <a:gd name="T12" fmla="*/ 0 w 1448"/>
                <a:gd name="T13" fmla="*/ 0 h 1060"/>
                <a:gd name="T14" fmla="*/ 0 w 1448"/>
                <a:gd name="T15" fmla="*/ 0 h 1060"/>
                <a:gd name="T16" fmla="*/ 0 w 1448"/>
                <a:gd name="T17" fmla="*/ 0 h 1060"/>
                <a:gd name="T18" fmla="*/ 0 w 1448"/>
                <a:gd name="T19" fmla="*/ 0 h 1060"/>
                <a:gd name="T20" fmla="*/ 0 w 1448"/>
                <a:gd name="T21" fmla="*/ 0 h 1060"/>
                <a:gd name="T22" fmla="*/ 0 w 1448"/>
                <a:gd name="T23" fmla="*/ 0 h 1060"/>
                <a:gd name="T24" fmla="*/ 0 w 1448"/>
                <a:gd name="T25" fmla="*/ 0 h 1060"/>
                <a:gd name="T26" fmla="*/ 0 w 1448"/>
                <a:gd name="T27" fmla="*/ 0 h 1060"/>
                <a:gd name="T28" fmla="*/ 0 w 1448"/>
                <a:gd name="T29" fmla="*/ 0 h 1060"/>
                <a:gd name="T30" fmla="*/ 0 w 1448"/>
                <a:gd name="T31" fmla="*/ 0 h 1060"/>
                <a:gd name="T32" fmla="*/ 0 w 1448"/>
                <a:gd name="T33" fmla="*/ 0 h 1060"/>
                <a:gd name="T34" fmla="*/ 0 w 1448"/>
                <a:gd name="T35" fmla="*/ 0 h 1060"/>
                <a:gd name="T36" fmla="*/ 0 w 1448"/>
                <a:gd name="T37" fmla="*/ 0 h 1060"/>
                <a:gd name="T38" fmla="*/ 0 w 1448"/>
                <a:gd name="T39" fmla="*/ 0 h 1060"/>
                <a:gd name="T40" fmla="*/ 0 w 1448"/>
                <a:gd name="T41" fmla="*/ 0 h 1060"/>
                <a:gd name="T42" fmla="*/ 0 w 1448"/>
                <a:gd name="T43" fmla="*/ 0 h 1060"/>
                <a:gd name="T44" fmla="*/ 0 w 1448"/>
                <a:gd name="T45" fmla="*/ 0 h 1060"/>
                <a:gd name="T46" fmla="*/ 0 w 1448"/>
                <a:gd name="T47" fmla="*/ 0 h 1060"/>
                <a:gd name="T48" fmla="*/ 0 w 1448"/>
                <a:gd name="T49" fmla="*/ 0 h 1060"/>
                <a:gd name="T50" fmla="*/ 0 w 1448"/>
                <a:gd name="T51" fmla="*/ 0 h 1060"/>
                <a:gd name="T52" fmla="*/ 0 w 1448"/>
                <a:gd name="T53" fmla="*/ 0 h 1060"/>
                <a:gd name="T54" fmla="*/ 0 w 1448"/>
                <a:gd name="T55" fmla="*/ 0 h 1060"/>
                <a:gd name="T56" fmla="*/ 0 w 1448"/>
                <a:gd name="T57" fmla="*/ 0 h 1060"/>
                <a:gd name="T58" fmla="*/ 0 w 1448"/>
                <a:gd name="T59" fmla="*/ 0 h 1060"/>
                <a:gd name="T60" fmla="*/ 0 w 1448"/>
                <a:gd name="T61" fmla="*/ 0 h 1060"/>
                <a:gd name="T62" fmla="*/ 0 w 1448"/>
                <a:gd name="T63" fmla="*/ 0 h 10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8"/>
                <a:gd name="T97" fmla="*/ 0 h 1060"/>
                <a:gd name="T98" fmla="*/ 1448 w 1448"/>
                <a:gd name="T99" fmla="*/ 1060 h 10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8" h="1060">
                  <a:moveTo>
                    <a:pt x="412" y="384"/>
                  </a:moveTo>
                  <a:lnTo>
                    <a:pt x="409" y="376"/>
                  </a:lnTo>
                  <a:lnTo>
                    <a:pt x="114" y="461"/>
                  </a:lnTo>
                  <a:lnTo>
                    <a:pt x="117" y="458"/>
                  </a:lnTo>
                  <a:lnTo>
                    <a:pt x="120" y="430"/>
                  </a:lnTo>
                  <a:lnTo>
                    <a:pt x="111" y="349"/>
                  </a:lnTo>
                  <a:lnTo>
                    <a:pt x="122" y="331"/>
                  </a:lnTo>
                  <a:lnTo>
                    <a:pt x="129" y="312"/>
                  </a:lnTo>
                  <a:lnTo>
                    <a:pt x="131" y="291"/>
                  </a:lnTo>
                  <a:lnTo>
                    <a:pt x="128" y="269"/>
                  </a:lnTo>
                  <a:lnTo>
                    <a:pt x="119" y="248"/>
                  </a:lnTo>
                  <a:lnTo>
                    <a:pt x="106" y="233"/>
                  </a:lnTo>
                  <a:lnTo>
                    <a:pt x="89" y="220"/>
                  </a:lnTo>
                  <a:lnTo>
                    <a:pt x="71" y="212"/>
                  </a:lnTo>
                  <a:lnTo>
                    <a:pt x="55" y="172"/>
                  </a:lnTo>
                  <a:lnTo>
                    <a:pt x="38" y="137"/>
                  </a:lnTo>
                  <a:lnTo>
                    <a:pt x="19" y="117"/>
                  </a:lnTo>
                  <a:lnTo>
                    <a:pt x="10" y="111"/>
                  </a:lnTo>
                  <a:lnTo>
                    <a:pt x="1" y="111"/>
                  </a:lnTo>
                  <a:lnTo>
                    <a:pt x="0" y="111"/>
                  </a:lnTo>
                  <a:lnTo>
                    <a:pt x="2" y="118"/>
                  </a:lnTo>
                  <a:lnTo>
                    <a:pt x="350" y="17"/>
                  </a:lnTo>
                  <a:lnTo>
                    <a:pt x="390" y="8"/>
                  </a:lnTo>
                  <a:lnTo>
                    <a:pt x="431" y="8"/>
                  </a:lnTo>
                  <a:lnTo>
                    <a:pt x="477" y="22"/>
                  </a:lnTo>
                  <a:lnTo>
                    <a:pt x="504" y="36"/>
                  </a:lnTo>
                  <a:lnTo>
                    <a:pt x="536" y="57"/>
                  </a:lnTo>
                  <a:lnTo>
                    <a:pt x="1440" y="672"/>
                  </a:lnTo>
                  <a:lnTo>
                    <a:pt x="1413" y="863"/>
                  </a:lnTo>
                  <a:lnTo>
                    <a:pt x="1391" y="1048"/>
                  </a:lnTo>
                  <a:lnTo>
                    <a:pt x="412" y="376"/>
                  </a:lnTo>
                  <a:lnTo>
                    <a:pt x="114" y="461"/>
                  </a:lnTo>
                  <a:lnTo>
                    <a:pt x="116" y="459"/>
                  </a:lnTo>
                  <a:lnTo>
                    <a:pt x="111" y="454"/>
                  </a:lnTo>
                  <a:lnTo>
                    <a:pt x="93" y="476"/>
                  </a:lnTo>
                  <a:lnTo>
                    <a:pt x="409" y="384"/>
                  </a:lnTo>
                  <a:lnTo>
                    <a:pt x="1398" y="1060"/>
                  </a:lnTo>
                  <a:lnTo>
                    <a:pt x="1420" y="863"/>
                  </a:lnTo>
                  <a:lnTo>
                    <a:pt x="1448" y="670"/>
                  </a:lnTo>
                  <a:lnTo>
                    <a:pt x="541" y="50"/>
                  </a:lnTo>
                  <a:lnTo>
                    <a:pt x="509" y="29"/>
                  </a:lnTo>
                  <a:lnTo>
                    <a:pt x="480" y="15"/>
                  </a:lnTo>
                  <a:lnTo>
                    <a:pt x="431" y="0"/>
                  </a:lnTo>
                  <a:lnTo>
                    <a:pt x="390" y="0"/>
                  </a:lnTo>
                  <a:lnTo>
                    <a:pt x="348" y="10"/>
                  </a:lnTo>
                  <a:lnTo>
                    <a:pt x="0" y="111"/>
                  </a:lnTo>
                  <a:lnTo>
                    <a:pt x="1" y="118"/>
                  </a:lnTo>
                  <a:lnTo>
                    <a:pt x="8" y="118"/>
                  </a:lnTo>
                  <a:lnTo>
                    <a:pt x="14" y="121"/>
                  </a:lnTo>
                  <a:lnTo>
                    <a:pt x="31" y="142"/>
                  </a:lnTo>
                  <a:lnTo>
                    <a:pt x="47" y="174"/>
                  </a:lnTo>
                  <a:lnTo>
                    <a:pt x="67" y="217"/>
                  </a:lnTo>
                  <a:lnTo>
                    <a:pt x="85" y="227"/>
                  </a:lnTo>
                  <a:lnTo>
                    <a:pt x="101" y="238"/>
                  </a:lnTo>
                  <a:lnTo>
                    <a:pt x="112" y="253"/>
                  </a:lnTo>
                  <a:lnTo>
                    <a:pt x="120" y="271"/>
                  </a:lnTo>
                  <a:lnTo>
                    <a:pt x="124" y="291"/>
                  </a:lnTo>
                  <a:lnTo>
                    <a:pt x="122" y="309"/>
                  </a:lnTo>
                  <a:lnTo>
                    <a:pt x="114" y="329"/>
                  </a:lnTo>
                  <a:lnTo>
                    <a:pt x="104" y="346"/>
                  </a:lnTo>
                  <a:lnTo>
                    <a:pt x="113" y="430"/>
                  </a:lnTo>
                  <a:lnTo>
                    <a:pt x="110" y="455"/>
                  </a:lnTo>
                  <a:lnTo>
                    <a:pt x="93" y="476"/>
                  </a:lnTo>
                  <a:lnTo>
                    <a:pt x="412" y="384"/>
                  </a:lnTo>
                  <a:close/>
                </a:path>
              </a:pathLst>
            </a:custGeom>
            <a:solidFill>
              <a:srgbClr val="000000"/>
            </a:solidFill>
            <a:ln w="0">
              <a:solidFill>
                <a:srgbClr val="000000"/>
              </a:solidFill>
              <a:prstDash val="solid"/>
              <a:round/>
              <a:headEnd/>
              <a:tailEnd/>
            </a:ln>
          </p:spPr>
          <p:txBody>
            <a:bodyPr/>
            <a:lstStyle/>
            <a:p>
              <a:endParaRPr lang="en-IE"/>
            </a:p>
          </p:txBody>
        </p:sp>
        <p:sp>
          <p:nvSpPr>
            <p:cNvPr id="109" name="Freeform 110"/>
            <p:cNvSpPr>
              <a:spLocks/>
            </p:cNvSpPr>
            <p:nvPr/>
          </p:nvSpPr>
          <p:spPr bwMode="auto">
            <a:xfrm>
              <a:off x="2526" y="1487"/>
              <a:ext cx="181" cy="89"/>
            </a:xfrm>
            <a:custGeom>
              <a:avLst/>
              <a:gdLst>
                <a:gd name="T0" fmla="*/ 0 w 544"/>
                <a:gd name="T1" fmla="*/ 0 h 266"/>
                <a:gd name="T2" fmla="*/ 0 w 544"/>
                <a:gd name="T3" fmla="*/ 0 h 266"/>
                <a:gd name="T4" fmla="*/ 0 w 544"/>
                <a:gd name="T5" fmla="*/ 0 h 266"/>
                <a:gd name="T6" fmla="*/ 0 w 544"/>
                <a:gd name="T7" fmla="*/ 0 h 266"/>
                <a:gd name="T8" fmla="*/ 0 w 544"/>
                <a:gd name="T9" fmla="*/ 0 h 266"/>
                <a:gd name="T10" fmla="*/ 0 w 544"/>
                <a:gd name="T11" fmla="*/ 0 h 266"/>
                <a:gd name="T12" fmla="*/ 0 w 544"/>
                <a:gd name="T13" fmla="*/ 0 h 266"/>
                <a:gd name="T14" fmla="*/ 0 w 544"/>
                <a:gd name="T15" fmla="*/ 0 h 266"/>
                <a:gd name="T16" fmla="*/ 0 w 544"/>
                <a:gd name="T17" fmla="*/ 0 h 266"/>
                <a:gd name="T18" fmla="*/ 0 w 544"/>
                <a:gd name="T19" fmla="*/ 0 h 266"/>
                <a:gd name="T20" fmla="*/ 0 w 544"/>
                <a:gd name="T21" fmla="*/ 0 h 266"/>
                <a:gd name="T22" fmla="*/ 0 w 544"/>
                <a:gd name="T23" fmla="*/ 0 h 266"/>
                <a:gd name="T24" fmla="*/ 0 w 544"/>
                <a:gd name="T25" fmla="*/ 0 h 266"/>
                <a:gd name="T26" fmla="*/ 0 w 544"/>
                <a:gd name="T27" fmla="*/ 0 h 266"/>
                <a:gd name="T28" fmla="*/ 0 w 544"/>
                <a:gd name="T29" fmla="*/ 0 h 266"/>
                <a:gd name="T30" fmla="*/ 0 w 544"/>
                <a:gd name="T31" fmla="*/ 0 h 266"/>
                <a:gd name="T32" fmla="*/ 0 w 544"/>
                <a:gd name="T33" fmla="*/ 0 h 266"/>
                <a:gd name="T34" fmla="*/ 0 w 544"/>
                <a:gd name="T35" fmla="*/ 0 h 266"/>
                <a:gd name="T36" fmla="*/ 0 w 544"/>
                <a:gd name="T37" fmla="*/ 0 h 266"/>
                <a:gd name="T38" fmla="*/ 0 w 544"/>
                <a:gd name="T39" fmla="*/ 0 h 266"/>
                <a:gd name="T40" fmla="*/ 0 w 544"/>
                <a:gd name="T41" fmla="*/ 0 h 266"/>
                <a:gd name="T42" fmla="*/ 0 w 544"/>
                <a:gd name="T43" fmla="*/ 0 h 266"/>
                <a:gd name="T44" fmla="*/ 0 w 544"/>
                <a:gd name="T45" fmla="*/ 0 h 266"/>
                <a:gd name="T46" fmla="*/ 0 w 544"/>
                <a:gd name="T47" fmla="*/ 0 h 266"/>
                <a:gd name="T48" fmla="*/ 0 w 544"/>
                <a:gd name="T49" fmla="*/ 0 h 266"/>
                <a:gd name="T50" fmla="*/ 0 w 544"/>
                <a:gd name="T51" fmla="*/ 0 h 266"/>
                <a:gd name="T52" fmla="*/ 0 w 544"/>
                <a:gd name="T53" fmla="*/ 0 h 266"/>
                <a:gd name="T54" fmla="*/ 0 w 544"/>
                <a:gd name="T55" fmla="*/ 0 h 266"/>
                <a:gd name="T56" fmla="*/ 0 w 544"/>
                <a:gd name="T57" fmla="*/ 0 h 266"/>
                <a:gd name="T58" fmla="*/ 0 w 544"/>
                <a:gd name="T59" fmla="*/ 0 h 266"/>
                <a:gd name="T60" fmla="*/ 0 w 544"/>
                <a:gd name="T61" fmla="*/ 0 h 266"/>
                <a:gd name="T62" fmla="*/ 0 w 544"/>
                <a:gd name="T63" fmla="*/ 0 h 266"/>
                <a:gd name="T64" fmla="*/ 0 w 544"/>
                <a:gd name="T65" fmla="*/ 0 h 266"/>
                <a:gd name="T66" fmla="*/ 0 w 544"/>
                <a:gd name="T67" fmla="*/ 0 h 266"/>
                <a:gd name="T68" fmla="*/ 0 w 544"/>
                <a:gd name="T69" fmla="*/ 0 h 266"/>
                <a:gd name="T70" fmla="*/ 0 w 544"/>
                <a:gd name="T71" fmla="*/ 0 h 266"/>
                <a:gd name="T72" fmla="*/ 0 w 544"/>
                <a:gd name="T73" fmla="*/ 0 h 266"/>
                <a:gd name="T74" fmla="*/ 0 w 544"/>
                <a:gd name="T75" fmla="*/ 0 h 266"/>
                <a:gd name="T76" fmla="*/ 0 w 544"/>
                <a:gd name="T77" fmla="*/ 0 h 266"/>
                <a:gd name="T78" fmla="*/ 0 w 544"/>
                <a:gd name="T79" fmla="*/ 0 h 266"/>
                <a:gd name="T80" fmla="*/ 0 w 544"/>
                <a:gd name="T81" fmla="*/ 0 h 266"/>
                <a:gd name="T82" fmla="*/ 0 w 544"/>
                <a:gd name="T83" fmla="*/ 0 h 266"/>
                <a:gd name="T84" fmla="*/ 0 w 544"/>
                <a:gd name="T85" fmla="*/ 0 h 266"/>
                <a:gd name="T86" fmla="*/ 0 w 544"/>
                <a:gd name="T87" fmla="*/ 0 h 266"/>
                <a:gd name="T88" fmla="*/ 0 w 544"/>
                <a:gd name="T89" fmla="*/ 0 h 266"/>
                <a:gd name="T90" fmla="*/ 0 w 544"/>
                <a:gd name="T91" fmla="*/ 0 h 266"/>
                <a:gd name="T92" fmla="*/ 0 w 544"/>
                <a:gd name="T93" fmla="*/ 0 h 266"/>
                <a:gd name="T94" fmla="*/ 0 w 544"/>
                <a:gd name="T95" fmla="*/ 0 h 266"/>
                <a:gd name="T96" fmla="*/ 0 w 544"/>
                <a:gd name="T97" fmla="*/ 0 h 266"/>
                <a:gd name="T98" fmla="*/ 0 w 544"/>
                <a:gd name="T99" fmla="*/ 0 h 266"/>
                <a:gd name="T100" fmla="*/ 0 w 544"/>
                <a:gd name="T101" fmla="*/ 0 h 266"/>
                <a:gd name="T102" fmla="*/ 0 w 544"/>
                <a:gd name="T103" fmla="*/ 0 h 266"/>
                <a:gd name="T104" fmla="*/ 0 w 544"/>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4"/>
                <a:gd name="T160" fmla="*/ 0 h 266"/>
                <a:gd name="T161" fmla="*/ 544 w 544"/>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4" h="266">
                  <a:moveTo>
                    <a:pt x="408" y="7"/>
                  </a:moveTo>
                  <a:lnTo>
                    <a:pt x="408" y="14"/>
                  </a:lnTo>
                  <a:lnTo>
                    <a:pt x="522" y="9"/>
                  </a:lnTo>
                  <a:lnTo>
                    <a:pt x="434" y="81"/>
                  </a:lnTo>
                  <a:lnTo>
                    <a:pt x="344" y="146"/>
                  </a:lnTo>
                  <a:lnTo>
                    <a:pt x="262" y="197"/>
                  </a:lnTo>
                  <a:lnTo>
                    <a:pt x="189" y="234"/>
                  </a:lnTo>
                  <a:lnTo>
                    <a:pt x="127" y="255"/>
                  </a:lnTo>
                  <a:lnTo>
                    <a:pt x="101" y="258"/>
                  </a:lnTo>
                  <a:lnTo>
                    <a:pt x="77" y="256"/>
                  </a:lnTo>
                  <a:lnTo>
                    <a:pt x="55" y="250"/>
                  </a:lnTo>
                  <a:lnTo>
                    <a:pt x="38" y="239"/>
                  </a:lnTo>
                  <a:lnTo>
                    <a:pt x="25" y="222"/>
                  </a:lnTo>
                  <a:lnTo>
                    <a:pt x="13" y="202"/>
                  </a:lnTo>
                  <a:lnTo>
                    <a:pt x="7" y="179"/>
                  </a:lnTo>
                  <a:lnTo>
                    <a:pt x="7" y="158"/>
                  </a:lnTo>
                  <a:lnTo>
                    <a:pt x="13" y="139"/>
                  </a:lnTo>
                  <a:lnTo>
                    <a:pt x="24" y="121"/>
                  </a:lnTo>
                  <a:lnTo>
                    <a:pt x="41" y="103"/>
                  </a:lnTo>
                  <a:lnTo>
                    <a:pt x="64" y="88"/>
                  </a:lnTo>
                  <a:lnTo>
                    <a:pt x="90" y="74"/>
                  </a:lnTo>
                  <a:lnTo>
                    <a:pt x="123" y="62"/>
                  </a:lnTo>
                  <a:lnTo>
                    <a:pt x="202" y="40"/>
                  </a:lnTo>
                  <a:lnTo>
                    <a:pt x="297" y="25"/>
                  </a:lnTo>
                  <a:lnTo>
                    <a:pt x="408" y="14"/>
                  </a:lnTo>
                  <a:lnTo>
                    <a:pt x="522" y="9"/>
                  </a:lnTo>
                  <a:lnTo>
                    <a:pt x="434" y="81"/>
                  </a:lnTo>
                  <a:lnTo>
                    <a:pt x="438" y="86"/>
                  </a:lnTo>
                  <a:lnTo>
                    <a:pt x="544" y="0"/>
                  </a:lnTo>
                  <a:lnTo>
                    <a:pt x="408" y="7"/>
                  </a:lnTo>
                  <a:lnTo>
                    <a:pt x="297" y="18"/>
                  </a:lnTo>
                  <a:lnTo>
                    <a:pt x="200" y="33"/>
                  </a:lnTo>
                  <a:lnTo>
                    <a:pt x="121" y="55"/>
                  </a:lnTo>
                  <a:lnTo>
                    <a:pt x="88" y="67"/>
                  </a:lnTo>
                  <a:lnTo>
                    <a:pt x="59" y="81"/>
                  </a:lnTo>
                  <a:lnTo>
                    <a:pt x="36" y="98"/>
                  </a:lnTo>
                  <a:lnTo>
                    <a:pt x="19" y="116"/>
                  </a:lnTo>
                  <a:lnTo>
                    <a:pt x="6" y="136"/>
                  </a:lnTo>
                  <a:lnTo>
                    <a:pt x="0" y="158"/>
                  </a:lnTo>
                  <a:lnTo>
                    <a:pt x="0" y="179"/>
                  </a:lnTo>
                  <a:lnTo>
                    <a:pt x="6" y="204"/>
                  </a:lnTo>
                  <a:lnTo>
                    <a:pt x="18" y="227"/>
                  </a:lnTo>
                  <a:lnTo>
                    <a:pt x="34" y="244"/>
                  </a:lnTo>
                  <a:lnTo>
                    <a:pt x="53" y="257"/>
                  </a:lnTo>
                  <a:lnTo>
                    <a:pt x="74" y="263"/>
                  </a:lnTo>
                  <a:lnTo>
                    <a:pt x="101" y="266"/>
                  </a:lnTo>
                  <a:lnTo>
                    <a:pt x="129" y="262"/>
                  </a:lnTo>
                  <a:lnTo>
                    <a:pt x="192" y="242"/>
                  </a:lnTo>
                  <a:lnTo>
                    <a:pt x="267" y="204"/>
                  </a:lnTo>
                  <a:lnTo>
                    <a:pt x="349" y="153"/>
                  </a:lnTo>
                  <a:lnTo>
                    <a:pt x="438" y="86"/>
                  </a:lnTo>
                  <a:lnTo>
                    <a:pt x="544" y="0"/>
                  </a:lnTo>
                  <a:lnTo>
                    <a:pt x="408" y="7"/>
                  </a:lnTo>
                  <a:close/>
                </a:path>
              </a:pathLst>
            </a:custGeom>
            <a:solidFill>
              <a:srgbClr val="000000"/>
            </a:solidFill>
            <a:ln w="0">
              <a:solidFill>
                <a:srgbClr val="000000"/>
              </a:solidFill>
              <a:prstDash val="solid"/>
              <a:round/>
              <a:headEnd/>
              <a:tailEnd/>
            </a:ln>
          </p:spPr>
          <p:txBody>
            <a:bodyPr/>
            <a:lstStyle/>
            <a:p>
              <a:endParaRPr lang="en-IE"/>
            </a:p>
          </p:txBody>
        </p:sp>
        <p:sp>
          <p:nvSpPr>
            <p:cNvPr id="110" name="Freeform 111"/>
            <p:cNvSpPr>
              <a:spLocks/>
            </p:cNvSpPr>
            <p:nvPr/>
          </p:nvSpPr>
          <p:spPr bwMode="auto">
            <a:xfrm>
              <a:off x="2730" y="1273"/>
              <a:ext cx="157" cy="44"/>
            </a:xfrm>
            <a:custGeom>
              <a:avLst/>
              <a:gdLst>
                <a:gd name="T0" fmla="*/ 0 w 471"/>
                <a:gd name="T1" fmla="*/ 0 h 132"/>
                <a:gd name="T2" fmla="*/ 0 w 471"/>
                <a:gd name="T3" fmla="*/ 0 h 132"/>
                <a:gd name="T4" fmla="*/ 0 w 471"/>
                <a:gd name="T5" fmla="*/ 0 h 132"/>
                <a:gd name="T6" fmla="*/ 0 w 471"/>
                <a:gd name="T7" fmla="*/ 0 h 132"/>
                <a:gd name="T8" fmla="*/ 0 w 471"/>
                <a:gd name="T9" fmla="*/ 0 h 132"/>
                <a:gd name="T10" fmla="*/ 0 w 471"/>
                <a:gd name="T11" fmla="*/ 0 h 132"/>
                <a:gd name="T12" fmla="*/ 0 w 471"/>
                <a:gd name="T13" fmla="*/ 0 h 132"/>
                <a:gd name="T14" fmla="*/ 0 w 471"/>
                <a:gd name="T15" fmla="*/ 0 h 132"/>
                <a:gd name="T16" fmla="*/ 0 w 471"/>
                <a:gd name="T17" fmla="*/ 0 h 132"/>
                <a:gd name="T18" fmla="*/ 0 w 471"/>
                <a:gd name="T19" fmla="*/ 0 h 132"/>
                <a:gd name="T20" fmla="*/ 0 w 471"/>
                <a:gd name="T21" fmla="*/ 0 h 132"/>
                <a:gd name="T22" fmla="*/ 0 w 471"/>
                <a:gd name="T23" fmla="*/ 0 h 132"/>
                <a:gd name="T24" fmla="*/ 0 w 471"/>
                <a:gd name="T25" fmla="*/ 0 h 132"/>
                <a:gd name="T26" fmla="*/ 0 w 471"/>
                <a:gd name="T27" fmla="*/ 0 h 132"/>
                <a:gd name="T28" fmla="*/ 0 w 471"/>
                <a:gd name="T29" fmla="*/ 0 h 132"/>
                <a:gd name="T30" fmla="*/ 0 w 471"/>
                <a:gd name="T31" fmla="*/ 0 h 132"/>
                <a:gd name="T32" fmla="*/ 0 w 471"/>
                <a:gd name="T33" fmla="*/ 0 h 132"/>
                <a:gd name="T34" fmla="*/ 0 w 471"/>
                <a:gd name="T35" fmla="*/ 0 h 132"/>
                <a:gd name="T36" fmla="*/ 0 w 471"/>
                <a:gd name="T37" fmla="*/ 0 h 132"/>
                <a:gd name="T38" fmla="*/ 0 w 471"/>
                <a:gd name="T39" fmla="*/ 0 h 132"/>
                <a:gd name="T40" fmla="*/ 0 w 471"/>
                <a:gd name="T41" fmla="*/ 0 h 132"/>
                <a:gd name="T42" fmla="*/ 0 w 471"/>
                <a:gd name="T43" fmla="*/ 0 h 132"/>
                <a:gd name="T44" fmla="*/ 0 w 471"/>
                <a:gd name="T45" fmla="*/ 0 h 132"/>
                <a:gd name="T46" fmla="*/ 0 w 471"/>
                <a:gd name="T47" fmla="*/ 0 h 132"/>
                <a:gd name="T48" fmla="*/ 0 w 471"/>
                <a:gd name="T49" fmla="*/ 0 h 132"/>
                <a:gd name="T50" fmla="*/ 0 w 471"/>
                <a:gd name="T51" fmla="*/ 0 h 132"/>
                <a:gd name="T52" fmla="*/ 0 w 471"/>
                <a:gd name="T53" fmla="*/ 0 h 132"/>
                <a:gd name="T54" fmla="*/ 0 w 471"/>
                <a:gd name="T55" fmla="*/ 0 h 132"/>
                <a:gd name="T56" fmla="*/ 0 w 471"/>
                <a:gd name="T57" fmla="*/ 0 h 132"/>
                <a:gd name="T58" fmla="*/ 0 w 471"/>
                <a:gd name="T59" fmla="*/ 0 h 132"/>
                <a:gd name="T60" fmla="*/ 0 w 471"/>
                <a:gd name="T61" fmla="*/ 0 h 132"/>
                <a:gd name="T62" fmla="*/ 0 w 471"/>
                <a:gd name="T63" fmla="*/ 0 h 132"/>
                <a:gd name="T64" fmla="*/ 0 w 471"/>
                <a:gd name="T65" fmla="*/ 0 h 132"/>
                <a:gd name="T66" fmla="*/ 0 w 471"/>
                <a:gd name="T67" fmla="*/ 0 h 132"/>
                <a:gd name="T68" fmla="*/ 0 w 471"/>
                <a:gd name="T69" fmla="*/ 0 h 132"/>
                <a:gd name="T70" fmla="*/ 0 w 471"/>
                <a:gd name="T71" fmla="*/ 0 h 132"/>
                <a:gd name="T72" fmla="*/ 0 w 471"/>
                <a:gd name="T73" fmla="*/ 0 h 132"/>
                <a:gd name="T74" fmla="*/ 0 w 471"/>
                <a:gd name="T75" fmla="*/ 0 h 132"/>
                <a:gd name="T76" fmla="*/ 0 w 471"/>
                <a:gd name="T77" fmla="*/ 0 h 132"/>
                <a:gd name="T78" fmla="*/ 0 w 471"/>
                <a:gd name="T79" fmla="*/ 0 h 132"/>
                <a:gd name="T80" fmla="*/ 0 w 471"/>
                <a:gd name="T81" fmla="*/ 0 h 132"/>
                <a:gd name="T82" fmla="*/ 0 w 471"/>
                <a:gd name="T83" fmla="*/ 0 h 132"/>
                <a:gd name="T84" fmla="*/ 0 w 471"/>
                <a:gd name="T85" fmla="*/ 0 h 132"/>
                <a:gd name="T86" fmla="*/ 0 w 471"/>
                <a:gd name="T87" fmla="*/ 0 h 132"/>
                <a:gd name="T88" fmla="*/ 0 w 471"/>
                <a:gd name="T89" fmla="*/ 0 h 132"/>
                <a:gd name="T90" fmla="*/ 0 w 471"/>
                <a:gd name="T91" fmla="*/ 0 h 132"/>
                <a:gd name="T92" fmla="*/ 0 w 471"/>
                <a:gd name="T93" fmla="*/ 0 h 132"/>
                <a:gd name="T94" fmla="*/ 0 w 471"/>
                <a:gd name="T95" fmla="*/ 0 h 132"/>
                <a:gd name="T96" fmla="*/ 0 w 471"/>
                <a:gd name="T97" fmla="*/ 0 h 1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132"/>
                <a:gd name="T149" fmla="*/ 471 w 471"/>
                <a:gd name="T150" fmla="*/ 132 h 1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132">
                  <a:moveTo>
                    <a:pt x="378" y="6"/>
                  </a:moveTo>
                  <a:lnTo>
                    <a:pt x="378" y="13"/>
                  </a:lnTo>
                  <a:lnTo>
                    <a:pt x="447" y="24"/>
                  </a:lnTo>
                  <a:lnTo>
                    <a:pt x="384" y="54"/>
                  </a:lnTo>
                  <a:lnTo>
                    <a:pt x="308" y="82"/>
                  </a:lnTo>
                  <a:lnTo>
                    <a:pt x="233" y="104"/>
                  </a:lnTo>
                  <a:lnTo>
                    <a:pt x="165" y="118"/>
                  </a:lnTo>
                  <a:lnTo>
                    <a:pt x="103" y="124"/>
                  </a:lnTo>
                  <a:lnTo>
                    <a:pt x="77" y="123"/>
                  </a:lnTo>
                  <a:lnTo>
                    <a:pt x="54" y="121"/>
                  </a:lnTo>
                  <a:lnTo>
                    <a:pt x="35" y="116"/>
                  </a:lnTo>
                  <a:lnTo>
                    <a:pt x="21" y="108"/>
                  </a:lnTo>
                  <a:lnTo>
                    <a:pt x="12" y="99"/>
                  </a:lnTo>
                  <a:lnTo>
                    <a:pt x="7" y="88"/>
                  </a:lnTo>
                  <a:lnTo>
                    <a:pt x="8" y="76"/>
                  </a:lnTo>
                  <a:lnTo>
                    <a:pt x="14" y="64"/>
                  </a:lnTo>
                  <a:lnTo>
                    <a:pt x="26" y="54"/>
                  </a:lnTo>
                  <a:lnTo>
                    <a:pt x="42" y="44"/>
                  </a:lnTo>
                  <a:lnTo>
                    <a:pt x="89" y="27"/>
                  </a:lnTo>
                  <a:lnTo>
                    <a:pt x="148" y="14"/>
                  </a:lnTo>
                  <a:lnTo>
                    <a:pt x="219" y="8"/>
                  </a:lnTo>
                  <a:lnTo>
                    <a:pt x="297" y="7"/>
                  </a:lnTo>
                  <a:lnTo>
                    <a:pt x="378" y="13"/>
                  </a:lnTo>
                  <a:lnTo>
                    <a:pt x="447" y="24"/>
                  </a:lnTo>
                  <a:lnTo>
                    <a:pt x="384" y="54"/>
                  </a:lnTo>
                  <a:lnTo>
                    <a:pt x="387" y="61"/>
                  </a:lnTo>
                  <a:lnTo>
                    <a:pt x="471" y="19"/>
                  </a:lnTo>
                  <a:lnTo>
                    <a:pt x="378" y="6"/>
                  </a:lnTo>
                  <a:lnTo>
                    <a:pt x="297" y="0"/>
                  </a:lnTo>
                  <a:lnTo>
                    <a:pt x="219" y="1"/>
                  </a:lnTo>
                  <a:lnTo>
                    <a:pt x="148" y="7"/>
                  </a:lnTo>
                  <a:lnTo>
                    <a:pt x="86" y="20"/>
                  </a:lnTo>
                  <a:lnTo>
                    <a:pt x="39" y="37"/>
                  </a:lnTo>
                  <a:lnTo>
                    <a:pt x="21" y="49"/>
                  </a:lnTo>
                  <a:lnTo>
                    <a:pt x="9" y="60"/>
                  </a:lnTo>
                  <a:lnTo>
                    <a:pt x="1" y="74"/>
                  </a:lnTo>
                  <a:lnTo>
                    <a:pt x="0" y="88"/>
                  </a:lnTo>
                  <a:lnTo>
                    <a:pt x="5" y="104"/>
                  </a:lnTo>
                  <a:lnTo>
                    <a:pt x="17" y="115"/>
                  </a:lnTo>
                  <a:lnTo>
                    <a:pt x="32" y="123"/>
                  </a:lnTo>
                  <a:lnTo>
                    <a:pt x="51" y="128"/>
                  </a:lnTo>
                  <a:lnTo>
                    <a:pt x="77" y="130"/>
                  </a:lnTo>
                  <a:lnTo>
                    <a:pt x="103" y="132"/>
                  </a:lnTo>
                  <a:lnTo>
                    <a:pt x="165" y="126"/>
                  </a:lnTo>
                  <a:lnTo>
                    <a:pt x="236" y="111"/>
                  </a:lnTo>
                  <a:lnTo>
                    <a:pt x="310" y="90"/>
                  </a:lnTo>
                  <a:lnTo>
                    <a:pt x="387" y="61"/>
                  </a:lnTo>
                  <a:lnTo>
                    <a:pt x="471" y="19"/>
                  </a:lnTo>
                  <a:lnTo>
                    <a:pt x="378" y="6"/>
                  </a:lnTo>
                  <a:close/>
                </a:path>
              </a:pathLst>
            </a:custGeom>
            <a:solidFill>
              <a:srgbClr val="000000"/>
            </a:solidFill>
            <a:ln w="0">
              <a:solidFill>
                <a:srgbClr val="000000"/>
              </a:solidFill>
              <a:prstDash val="solid"/>
              <a:round/>
              <a:headEnd/>
              <a:tailEnd/>
            </a:ln>
          </p:spPr>
          <p:txBody>
            <a:bodyPr/>
            <a:lstStyle/>
            <a:p>
              <a:endParaRPr lang="en-IE"/>
            </a:p>
          </p:txBody>
        </p:sp>
        <p:sp>
          <p:nvSpPr>
            <p:cNvPr id="111" name="Freeform 112"/>
            <p:cNvSpPr>
              <a:spLocks/>
            </p:cNvSpPr>
            <p:nvPr/>
          </p:nvSpPr>
          <p:spPr bwMode="auto">
            <a:xfrm>
              <a:off x="3468" y="988"/>
              <a:ext cx="240" cy="242"/>
            </a:xfrm>
            <a:custGeom>
              <a:avLst/>
              <a:gdLst>
                <a:gd name="T0" fmla="*/ 0 w 718"/>
                <a:gd name="T1" fmla="*/ 0 h 728"/>
                <a:gd name="T2" fmla="*/ 0 w 718"/>
                <a:gd name="T3" fmla="*/ 0 h 728"/>
                <a:gd name="T4" fmla="*/ 0 w 718"/>
                <a:gd name="T5" fmla="*/ 0 h 728"/>
                <a:gd name="T6" fmla="*/ 0 w 718"/>
                <a:gd name="T7" fmla="*/ 0 h 728"/>
                <a:gd name="T8" fmla="*/ 0 w 718"/>
                <a:gd name="T9" fmla="*/ 0 h 728"/>
                <a:gd name="T10" fmla="*/ 0 w 718"/>
                <a:gd name="T11" fmla="*/ 0 h 728"/>
                <a:gd name="T12" fmla="*/ 0 w 718"/>
                <a:gd name="T13" fmla="*/ 0 h 728"/>
                <a:gd name="T14" fmla="*/ 0 w 718"/>
                <a:gd name="T15" fmla="*/ 0 h 728"/>
                <a:gd name="T16" fmla="*/ 0 w 718"/>
                <a:gd name="T17" fmla="*/ 0 h 728"/>
                <a:gd name="T18" fmla="*/ 0 w 718"/>
                <a:gd name="T19" fmla="*/ 0 h 728"/>
                <a:gd name="T20" fmla="*/ 0 w 718"/>
                <a:gd name="T21" fmla="*/ 0 h 728"/>
                <a:gd name="T22" fmla="*/ 0 w 718"/>
                <a:gd name="T23" fmla="*/ 0 h 728"/>
                <a:gd name="T24" fmla="*/ 0 w 718"/>
                <a:gd name="T25" fmla="*/ 0 h 728"/>
                <a:gd name="T26" fmla="*/ 0 w 718"/>
                <a:gd name="T27" fmla="*/ 0 h 728"/>
                <a:gd name="T28" fmla="*/ 0 w 718"/>
                <a:gd name="T29" fmla="*/ 0 h 728"/>
                <a:gd name="T30" fmla="*/ 0 w 718"/>
                <a:gd name="T31" fmla="*/ 0 h 728"/>
                <a:gd name="T32" fmla="*/ 0 w 718"/>
                <a:gd name="T33" fmla="*/ 0 h 728"/>
                <a:gd name="T34" fmla="*/ 0 w 718"/>
                <a:gd name="T35" fmla="*/ 0 h 728"/>
                <a:gd name="T36" fmla="*/ 0 w 718"/>
                <a:gd name="T37" fmla="*/ 0 h 728"/>
                <a:gd name="T38" fmla="*/ 0 w 718"/>
                <a:gd name="T39" fmla="*/ 0 h 728"/>
                <a:gd name="T40" fmla="*/ 0 w 718"/>
                <a:gd name="T41" fmla="*/ 0 h 728"/>
                <a:gd name="T42" fmla="*/ 0 w 718"/>
                <a:gd name="T43" fmla="*/ 0 h 728"/>
                <a:gd name="T44" fmla="*/ 0 w 718"/>
                <a:gd name="T45" fmla="*/ 0 h 728"/>
                <a:gd name="T46" fmla="*/ 0 w 718"/>
                <a:gd name="T47" fmla="*/ 0 h 728"/>
                <a:gd name="T48" fmla="*/ 0 w 718"/>
                <a:gd name="T49" fmla="*/ 0 h 728"/>
                <a:gd name="T50" fmla="*/ 0 w 718"/>
                <a:gd name="T51" fmla="*/ 0 h 728"/>
                <a:gd name="T52" fmla="*/ 0 w 718"/>
                <a:gd name="T53" fmla="*/ 0 h 728"/>
                <a:gd name="T54" fmla="*/ 0 w 718"/>
                <a:gd name="T55" fmla="*/ 0 h 728"/>
                <a:gd name="T56" fmla="*/ 0 w 718"/>
                <a:gd name="T57" fmla="*/ 0 h 728"/>
                <a:gd name="T58" fmla="*/ 0 w 718"/>
                <a:gd name="T59" fmla="*/ 0 h 728"/>
                <a:gd name="T60" fmla="*/ 0 w 718"/>
                <a:gd name="T61" fmla="*/ 0 h 728"/>
                <a:gd name="T62" fmla="*/ 0 w 718"/>
                <a:gd name="T63" fmla="*/ 0 h 728"/>
                <a:gd name="T64" fmla="*/ 0 w 718"/>
                <a:gd name="T65" fmla="*/ 0 h 728"/>
                <a:gd name="T66" fmla="*/ 0 w 718"/>
                <a:gd name="T67" fmla="*/ 0 h 728"/>
                <a:gd name="T68" fmla="*/ 0 w 718"/>
                <a:gd name="T69" fmla="*/ 0 h 728"/>
                <a:gd name="T70" fmla="*/ 0 w 718"/>
                <a:gd name="T71" fmla="*/ 0 h 728"/>
                <a:gd name="T72" fmla="*/ 0 w 718"/>
                <a:gd name="T73" fmla="*/ 0 h 728"/>
                <a:gd name="T74" fmla="*/ 0 w 718"/>
                <a:gd name="T75" fmla="*/ 0 h 728"/>
                <a:gd name="T76" fmla="*/ 0 w 718"/>
                <a:gd name="T77" fmla="*/ 0 h 728"/>
                <a:gd name="T78" fmla="*/ 0 w 718"/>
                <a:gd name="T79" fmla="*/ 0 h 728"/>
                <a:gd name="T80" fmla="*/ 0 w 718"/>
                <a:gd name="T81" fmla="*/ 0 h 728"/>
                <a:gd name="T82" fmla="*/ 0 w 718"/>
                <a:gd name="T83" fmla="*/ 0 h 728"/>
                <a:gd name="T84" fmla="*/ 0 w 718"/>
                <a:gd name="T85" fmla="*/ 0 h 728"/>
                <a:gd name="T86" fmla="*/ 0 w 718"/>
                <a:gd name="T87" fmla="*/ 0 h 728"/>
                <a:gd name="T88" fmla="*/ 0 w 718"/>
                <a:gd name="T89" fmla="*/ 0 h 728"/>
                <a:gd name="T90" fmla="*/ 0 w 718"/>
                <a:gd name="T91" fmla="*/ 0 h 728"/>
                <a:gd name="T92" fmla="*/ 0 w 718"/>
                <a:gd name="T93" fmla="*/ 0 h 728"/>
                <a:gd name="T94" fmla="*/ 0 w 718"/>
                <a:gd name="T95" fmla="*/ 0 h 7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8"/>
                <a:gd name="T145" fmla="*/ 0 h 728"/>
                <a:gd name="T146" fmla="*/ 718 w 718"/>
                <a:gd name="T147" fmla="*/ 728 h 7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8" h="728">
                  <a:moveTo>
                    <a:pt x="75" y="604"/>
                  </a:moveTo>
                  <a:lnTo>
                    <a:pt x="82" y="604"/>
                  </a:lnTo>
                  <a:lnTo>
                    <a:pt x="84" y="585"/>
                  </a:lnTo>
                  <a:lnTo>
                    <a:pt x="153" y="339"/>
                  </a:lnTo>
                  <a:lnTo>
                    <a:pt x="87" y="298"/>
                  </a:lnTo>
                  <a:lnTo>
                    <a:pt x="60" y="275"/>
                  </a:lnTo>
                  <a:lnTo>
                    <a:pt x="38" y="250"/>
                  </a:lnTo>
                  <a:lnTo>
                    <a:pt x="21" y="222"/>
                  </a:lnTo>
                  <a:lnTo>
                    <a:pt x="10" y="191"/>
                  </a:lnTo>
                  <a:lnTo>
                    <a:pt x="7" y="158"/>
                  </a:lnTo>
                  <a:lnTo>
                    <a:pt x="13" y="122"/>
                  </a:lnTo>
                  <a:lnTo>
                    <a:pt x="30" y="83"/>
                  </a:lnTo>
                  <a:lnTo>
                    <a:pt x="55" y="52"/>
                  </a:lnTo>
                  <a:lnTo>
                    <a:pt x="72" y="42"/>
                  </a:lnTo>
                  <a:lnTo>
                    <a:pt x="90" y="30"/>
                  </a:lnTo>
                  <a:lnTo>
                    <a:pt x="135" y="15"/>
                  </a:lnTo>
                  <a:lnTo>
                    <a:pt x="189" y="7"/>
                  </a:lnTo>
                  <a:lnTo>
                    <a:pt x="254" y="9"/>
                  </a:lnTo>
                  <a:lnTo>
                    <a:pt x="325" y="19"/>
                  </a:lnTo>
                  <a:lnTo>
                    <a:pt x="408" y="38"/>
                  </a:lnTo>
                  <a:lnTo>
                    <a:pt x="488" y="63"/>
                  </a:lnTo>
                  <a:lnTo>
                    <a:pt x="557" y="92"/>
                  </a:lnTo>
                  <a:lnTo>
                    <a:pt x="612" y="123"/>
                  </a:lnTo>
                  <a:lnTo>
                    <a:pt x="655" y="155"/>
                  </a:lnTo>
                  <a:lnTo>
                    <a:pt x="685" y="191"/>
                  </a:lnTo>
                  <a:lnTo>
                    <a:pt x="704" y="230"/>
                  </a:lnTo>
                  <a:lnTo>
                    <a:pt x="711" y="269"/>
                  </a:lnTo>
                  <a:lnTo>
                    <a:pt x="705" y="310"/>
                  </a:lnTo>
                  <a:lnTo>
                    <a:pt x="691" y="346"/>
                  </a:lnTo>
                  <a:lnTo>
                    <a:pt x="672" y="373"/>
                  </a:lnTo>
                  <a:lnTo>
                    <a:pt x="645" y="394"/>
                  </a:lnTo>
                  <a:lnTo>
                    <a:pt x="615" y="409"/>
                  </a:lnTo>
                  <a:lnTo>
                    <a:pt x="581" y="420"/>
                  </a:lnTo>
                  <a:lnTo>
                    <a:pt x="546" y="425"/>
                  </a:lnTo>
                  <a:lnTo>
                    <a:pt x="467" y="425"/>
                  </a:lnTo>
                  <a:lnTo>
                    <a:pt x="399" y="673"/>
                  </a:lnTo>
                  <a:lnTo>
                    <a:pt x="390" y="691"/>
                  </a:lnTo>
                  <a:lnTo>
                    <a:pt x="376" y="704"/>
                  </a:lnTo>
                  <a:lnTo>
                    <a:pt x="358" y="713"/>
                  </a:lnTo>
                  <a:lnTo>
                    <a:pt x="335" y="719"/>
                  </a:lnTo>
                  <a:lnTo>
                    <a:pt x="279" y="721"/>
                  </a:lnTo>
                  <a:lnTo>
                    <a:pt x="220" y="710"/>
                  </a:lnTo>
                  <a:lnTo>
                    <a:pt x="163" y="688"/>
                  </a:lnTo>
                  <a:lnTo>
                    <a:pt x="116" y="659"/>
                  </a:lnTo>
                  <a:lnTo>
                    <a:pt x="98" y="641"/>
                  </a:lnTo>
                  <a:lnTo>
                    <a:pt x="87" y="624"/>
                  </a:lnTo>
                  <a:lnTo>
                    <a:pt x="82" y="604"/>
                  </a:lnTo>
                  <a:lnTo>
                    <a:pt x="84" y="585"/>
                  </a:lnTo>
                  <a:lnTo>
                    <a:pt x="152" y="341"/>
                  </a:lnTo>
                  <a:lnTo>
                    <a:pt x="145" y="339"/>
                  </a:lnTo>
                  <a:lnTo>
                    <a:pt x="76" y="583"/>
                  </a:lnTo>
                  <a:lnTo>
                    <a:pt x="75" y="604"/>
                  </a:lnTo>
                  <a:lnTo>
                    <a:pt x="80" y="626"/>
                  </a:lnTo>
                  <a:lnTo>
                    <a:pt x="93" y="646"/>
                  </a:lnTo>
                  <a:lnTo>
                    <a:pt x="111" y="664"/>
                  </a:lnTo>
                  <a:lnTo>
                    <a:pt x="160" y="695"/>
                  </a:lnTo>
                  <a:lnTo>
                    <a:pt x="218" y="717"/>
                  </a:lnTo>
                  <a:lnTo>
                    <a:pt x="279" y="728"/>
                  </a:lnTo>
                  <a:lnTo>
                    <a:pt x="335" y="726"/>
                  </a:lnTo>
                  <a:lnTo>
                    <a:pt x="360" y="721"/>
                  </a:lnTo>
                  <a:lnTo>
                    <a:pt x="381" y="711"/>
                  </a:lnTo>
                  <a:lnTo>
                    <a:pt x="397" y="695"/>
                  </a:lnTo>
                  <a:lnTo>
                    <a:pt x="406" y="675"/>
                  </a:lnTo>
                  <a:lnTo>
                    <a:pt x="472" y="432"/>
                  </a:lnTo>
                  <a:lnTo>
                    <a:pt x="546" y="432"/>
                  </a:lnTo>
                  <a:lnTo>
                    <a:pt x="583" y="427"/>
                  </a:lnTo>
                  <a:lnTo>
                    <a:pt x="618" y="416"/>
                  </a:lnTo>
                  <a:lnTo>
                    <a:pt x="650" y="401"/>
                  </a:lnTo>
                  <a:lnTo>
                    <a:pt x="676" y="378"/>
                  </a:lnTo>
                  <a:lnTo>
                    <a:pt x="698" y="348"/>
                  </a:lnTo>
                  <a:lnTo>
                    <a:pt x="712" y="312"/>
                  </a:lnTo>
                  <a:lnTo>
                    <a:pt x="718" y="269"/>
                  </a:lnTo>
                  <a:lnTo>
                    <a:pt x="711" y="227"/>
                  </a:lnTo>
                  <a:lnTo>
                    <a:pt x="692" y="186"/>
                  </a:lnTo>
                  <a:lnTo>
                    <a:pt x="660" y="151"/>
                  </a:lnTo>
                  <a:lnTo>
                    <a:pt x="617" y="116"/>
                  </a:lnTo>
                  <a:lnTo>
                    <a:pt x="559" y="85"/>
                  </a:lnTo>
                  <a:lnTo>
                    <a:pt x="491" y="56"/>
                  </a:lnTo>
                  <a:lnTo>
                    <a:pt x="411" y="31"/>
                  </a:lnTo>
                  <a:lnTo>
                    <a:pt x="328" y="12"/>
                  </a:lnTo>
                  <a:lnTo>
                    <a:pt x="254" y="2"/>
                  </a:lnTo>
                  <a:lnTo>
                    <a:pt x="189" y="0"/>
                  </a:lnTo>
                  <a:lnTo>
                    <a:pt x="133" y="8"/>
                  </a:lnTo>
                  <a:lnTo>
                    <a:pt x="87" y="22"/>
                  </a:lnTo>
                  <a:lnTo>
                    <a:pt x="67" y="34"/>
                  </a:lnTo>
                  <a:lnTo>
                    <a:pt x="50" y="48"/>
                  </a:lnTo>
                  <a:lnTo>
                    <a:pt x="22" y="79"/>
                  </a:lnTo>
                  <a:lnTo>
                    <a:pt x="6" y="119"/>
                  </a:lnTo>
                  <a:lnTo>
                    <a:pt x="0" y="158"/>
                  </a:lnTo>
                  <a:lnTo>
                    <a:pt x="3" y="194"/>
                  </a:lnTo>
                  <a:lnTo>
                    <a:pt x="14" y="225"/>
                  </a:lnTo>
                  <a:lnTo>
                    <a:pt x="31" y="255"/>
                  </a:lnTo>
                  <a:lnTo>
                    <a:pt x="55" y="280"/>
                  </a:lnTo>
                  <a:lnTo>
                    <a:pt x="82" y="305"/>
                  </a:lnTo>
                  <a:lnTo>
                    <a:pt x="143" y="341"/>
                  </a:lnTo>
                  <a:lnTo>
                    <a:pt x="76" y="583"/>
                  </a:lnTo>
                  <a:lnTo>
                    <a:pt x="75" y="604"/>
                  </a:lnTo>
                  <a:close/>
                </a:path>
              </a:pathLst>
            </a:custGeom>
            <a:solidFill>
              <a:srgbClr val="000000"/>
            </a:solidFill>
            <a:ln w="0">
              <a:solidFill>
                <a:srgbClr val="000000"/>
              </a:solidFill>
              <a:prstDash val="solid"/>
              <a:round/>
              <a:headEnd/>
              <a:tailEnd/>
            </a:ln>
          </p:spPr>
          <p:txBody>
            <a:bodyPr/>
            <a:lstStyle/>
            <a:p>
              <a:endParaRPr lang="en-IE"/>
            </a:p>
          </p:txBody>
        </p:sp>
        <p:sp>
          <p:nvSpPr>
            <p:cNvPr id="112" name="Freeform 113"/>
            <p:cNvSpPr>
              <a:spLocks/>
            </p:cNvSpPr>
            <p:nvPr/>
          </p:nvSpPr>
          <p:spPr bwMode="auto">
            <a:xfrm>
              <a:off x="4309" y="1313"/>
              <a:ext cx="154" cy="90"/>
            </a:xfrm>
            <a:custGeom>
              <a:avLst/>
              <a:gdLst>
                <a:gd name="T0" fmla="*/ 0 w 462"/>
                <a:gd name="T1" fmla="*/ 0 h 270"/>
                <a:gd name="T2" fmla="*/ 0 w 462"/>
                <a:gd name="T3" fmla="*/ 0 h 270"/>
                <a:gd name="T4" fmla="*/ 0 w 462"/>
                <a:gd name="T5" fmla="*/ 0 h 270"/>
                <a:gd name="T6" fmla="*/ 0 w 462"/>
                <a:gd name="T7" fmla="*/ 0 h 270"/>
                <a:gd name="T8" fmla="*/ 0 w 462"/>
                <a:gd name="T9" fmla="*/ 0 h 270"/>
                <a:gd name="T10" fmla="*/ 0 w 462"/>
                <a:gd name="T11" fmla="*/ 0 h 270"/>
                <a:gd name="T12" fmla="*/ 0 w 462"/>
                <a:gd name="T13" fmla="*/ 0 h 270"/>
                <a:gd name="T14" fmla="*/ 0 w 462"/>
                <a:gd name="T15" fmla="*/ 0 h 270"/>
                <a:gd name="T16" fmla="*/ 0 w 462"/>
                <a:gd name="T17" fmla="*/ 0 h 270"/>
                <a:gd name="T18" fmla="*/ 0 w 462"/>
                <a:gd name="T19" fmla="*/ 0 h 270"/>
                <a:gd name="T20" fmla="*/ 0 w 462"/>
                <a:gd name="T21" fmla="*/ 0 h 270"/>
                <a:gd name="T22" fmla="*/ 0 w 462"/>
                <a:gd name="T23" fmla="*/ 0 h 270"/>
                <a:gd name="T24" fmla="*/ 0 w 462"/>
                <a:gd name="T25" fmla="*/ 0 h 270"/>
                <a:gd name="T26" fmla="*/ 0 w 462"/>
                <a:gd name="T27" fmla="*/ 0 h 270"/>
                <a:gd name="T28" fmla="*/ 0 w 462"/>
                <a:gd name="T29" fmla="*/ 0 h 270"/>
                <a:gd name="T30" fmla="*/ 0 w 462"/>
                <a:gd name="T31" fmla="*/ 0 h 270"/>
                <a:gd name="T32" fmla="*/ 0 w 462"/>
                <a:gd name="T33" fmla="*/ 0 h 270"/>
                <a:gd name="T34" fmla="*/ 0 w 462"/>
                <a:gd name="T35" fmla="*/ 0 h 270"/>
                <a:gd name="T36" fmla="*/ 0 w 462"/>
                <a:gd name="T37" fmla="*/ 0 h 270"/>
                <a:gd name="T38" fmla="*/ 0 w 462"/>
                <a:gd name="T39" fmla="*/ 0 h 270"/>
                <a:gd name="T40" fmla="*/ 0 w 462"/>
                <a:gd name="T41" fmla="*/ 0 h 270"/>
                <a:gd name="T42" fmla="*/ 0 w 462"/>
                <a:gd name="T43" fmla="*/ 0 h 270"/>
                <a:gd name="T44" fmla="*/ 0 w 462"/>
                <a:gd name="T45" fmla="*/ 0 h 270"/>
                <a:gd name="T46" fmla="*/ 0 w 462"/>
                <a:gd name="T47" fmla="*/ 0 h 270"/>
                <a:gd name="T48" fmla="*/ 0 w 462"/>
                <a:gd name="T49" fmla="*/ 0 h 270"/>
                <a:gd name="T50" fmla="*/ 0 w 462"/>
                <a:gd name="T51" fmla="*/ 0 h 270"/>
                <a:gd name="T52" fmla="*/ 0 w 462"/>
                <a:gd name="T53" fmla="*/ 0 h 270"/>
                <a:gd name="T54" fmla="*/ 0 w 462"/>
                <a:gd name="T55" fmla="*/ 0 h 270"/>
                <a:gd name="T56" fmla="*/ 0 w 462"/>
                <a:gd name="T57" fmla="*/ 0 h 270"/>
                <a:gd name="T58" fmla="*/ 0 w 462"/>
                <a:gd name="T59" fmla="*/ 0 h 270"/>
                <a:gd name="T60" fmla="*/ 0 w 462"/>
                <a:gd name="T61" fmla="*/ 0 h 270"/>
                <a:gd name="T62" fmla="*/ 0 w 462"/>
                <a:gd name="T63" fmla="*/ 0 h 270"/>
                <a:gd name="T64" fmla="*/ 0 w 462"/>
                <a:gd name="T65" fmla="*/ 0 h 270"/>
                <a:gd name="T66" fmla="*/ 0 w 462"/>
                <a:gd name="T67" fmla="*/ 0 h 270"/>
                <a:gd name="T68" fmla="*/ 0 w 462"/>
                <a:gd name="T69" fmla="*/ 0 h 270"/>
                <a:gd name="T70" fmla="*/ 0 w 462"/>
                <a:gd name="T71" fmla="*/ 0 h 270"/>
                <a:gd name="T72" fmla="*/ 0 w 462"/>
                <a:gd name="T73" fmla="*/ 0 h 270"/>
                <a:gd name="T74" fmla="*/ 0 w 462"/>
                <a:gd name="T75" fmla="*/ 0 h 270"/>
                <a:gd name="T76" fmla="*/ 0 w 462"/>
                <a:gd name="T77" fmla="*/ 0 h 270"/>
                <a:gd name="T78" fmla="*/ 0 w 462"/>
                <a:gd name="T79" fmla="*/ 0 h 270"/>
                <a:gd name="T80" fmla="*/ 0 w 462"/>
                <a:gd name="T81" fmla="*/ 0 h 270"/>
                <a:gd name="T82" fmla="*/ 0 w 462"/>
                <a:gd name="T83" fmla="*/ 0 h 270"/>
                <a:gd name="T84" fmla="*/ 0 w 462"/>
                <a:gd name="T85" fmla="*/ 0 h 270"/>
                <a:gd name="T86" fmla="*/ 0 w 462"/>
                <a:gd name="T87" fmla="*/ 0 h 270"/>
                <a:gd name="T88" fmla="*/ 0 w 462"/>
                <a:gd name="T89" fmla="*/ 0 h 270"/>
                <a:gd name="T90" fmla="*/ 0 w 462"/>
                <a:gd name="T91" fmla="*/ 0 h 270"/>
                <a:gd name="T92" fmla="*/ 0 w 462"/>
                <a:gd name="T93" fmla="*/ 0 h 270"/>
                <a:gd name="T94" fmla="*/ 0 w 462"/>
                <a:gd name="T95" fmla="*/ 0 h 270"/>
                <a:gd name="T96" fmla="*/ 0 w 462"/>
                <a:gd name="T97" fmla="*/ 0 h 270"/>
                <a:gd name="T98" fmla="*/ 0 w 462"/>
                <a:gd name="T99" fmla="*/ 0 h 270"/>
                <a:gd name="T100" fmla="*/ 0 w 462"/>
                <a:gd name="T101" fmla="*/ 0 h 270"/>
                <a:gd name="T102" fmla="*/ 0 w 462"/>
                <a:gd name="T103" fmla="*/ 0 h 270"/>
                <a:gd name="T104" fmla="*/ 0 w 462"/>
                <a:gd name="T105" fmla="*/ 0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270"/>
                <a:gd name="T161" fmla="*/ 462 w 462"/>
                <a:gd name="T162" fmla="*/ 270 h 2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270">
                  <a:moveTo>
                    <a:pt x="95" y="270"/>
                  </a:moveTo>
                  <a:lnTo>
                    <a:pt x="95" y="263"/>
                  </a:lnTo>
                  <a:lnTo>
                    <a:pt x="14" y="257"/>
                  </a:lnTo>
                  <a:lnTo>
                    <a:pt x="62" y="194"/>
                  </a:lnTo>
                  <a:lnTo>
                    <a:pt x="122" y="131"/>
                  </a:lnTo>
                  <a:lnTo>
                    <a:pt x="187" y="79"/>
                  </a:lnTo>
                  <a:lnTo>
                    <a:pt x="250" y="38"/>
                  </a:lnTo>
                  <a:lnTo>
                    <a:pt x="313" y="13"/>
                  </a:lnTo>
                  <a:lnTo>
                    <a:pt x="340" y="7"/>
                  </a:lnTo>
                  <a:lnTo>
                    <a:pt x="368" y="7"/>
                  </a:lnTo>
                  <a:lnTo>
                    <a:pt x="391" y="12"/>
                  </a:lnTo>
                  <a:lnTo>
                    <a:pt x="412" y="22"/>
                  </a:lnTo>
                  <a:lnTo>
                    <a:pt x="430" y="39"/>
                  </a:lnTo>
                  <a:lnTo>
                    <a:pt x="443" y="62"/>
                  </a:lnTo>
                  <a:lnTo>
                    <a:pt x="454" y="92"/>
                  </a:lnTo>
                  <a:lnTo>
                    <a:pt x="455" y="119"/>
                  </a:lnTo>
                  <a:lnTo>
                    <a:pt x="450" y="143"/>
                  </a:lnTo>
                  <a:lnTo>
                    <a:pt x="438" y="165"/>
                  </a:lnTo>
                  <a:lnTo>
                    <a:pt x="422" y="185"/>
                  </a:lnTo>
                  <a:lnTo>
                    <a:pt x="399" y="202"/>
                  </a:lnTo>
                  <a:lnTo>
                    <a:pt x="371" y="218"/>
                  </a:lnTo>
                  <a:lnTo>
                    <a:pt x="339" y="231"/>
                  </a:lnTo>
                  <a:lnTo>
                    <a:pt x="265" y="250"/>
                  </a:lnTo>
                  <a:lnTo>
                    <a:pt x="182" y="261"/>
                  </a:lnTo>
                  <a:lnTo>
                    <a:pt x="95" y="263"/>
                  </a:lnTo>
                  <a:lnTo>
                    <a:pt x="14" y="257"/>
                  </a:lnTo>
                  <a:lnTo>
                    <a:pt x="62" y="194"/>
                  </a:lnTo>
                  <a:lnTo>
                    <a:pt x="58" y="189"/>
                  </a:lnTo>
                  <a:lnTo>
                    <a:pt x="0" y="264"/>
                  </a:lnTo>
                  <a:lnTo>
                    <a:pt x="95" y="270"/>
                  </a:lnTo>
                  <a:lnTo>
                    <a:pt x="182" y="268"/>
                  </a:lnTo>
                  <a:lnTo>
                    <a:pt x="267" y="257"/>
                  </a:lnTo>
                  <a:lnTo>
                    <a:pt x="341" y="238"/>
                  </a:lnTo>
                  <a:lnTo>
                    <a:pt x="374" y="225"/>
                  </a:lnTo>
                  <a:lnTo>
                    <a:pt x="404" y="209"/>
                  </a:lnTo>
                  <a:lnTo>
                    <a:pt x="426" y="190"/>
                  </a:lnTo>
                  <a:lnTo>
                    <a:pt x="446" y="170"/>
                  </a:lnTo>
                  <a:lnTo>
                    <a:pt x="458" y="146"/>
                  </a:lnTo>
                  <a:lnTo>
                    <a:pt x="462" y="119"/>
                  </a:lnTo>
                  <a:lnTo>
                    <a:pt x="461" y="89"/>
                  </a:lnTo>
                  <a:lnTo>
                    <a:pt x="450" y="59"/>
                  </a:lnTo>
                  <a:lnTo>
                    <a:pt x="435" y="34"/>
                  </a:lnTo>
                  <a:lnTo>
                    <a:pt x="417" y="15"/>
                  </a:lnTo>
                  <a:lnTo>
                    <a:pt x="393" y="4"/>
                  </a:lnTo>
                  <a:lnTo>
                    <a:pt x="368" y="0"/>
                  </a:lnTo>
                  <a:lnTo>
                    <a:pt x="340" y="0"/>
                  </a:lnTo>
                  <a:lnTo>
                    <a:pt x="310" y="6"/>
                  </a:lnTo>
                  <a:lnTo>
                    <a:pt x="248" y="31"/>
                  </a:lnTo>
                  <a:lnTo>
                    <a:pt x="182" y="71"/>
                  </a:lnTo>
                  <a:lnTo>
                    <a:pt x="117" y="126"/>
                  </a:lnTo>
                  <a:lnTo>
                    <a:pt x="58" y="189"/>
                  </a:lnTo>
                  <a:lnTo>
                    <a:pt x="0" y="264"/>
                  </a:lnTo>
                  <a:lnTo>
                    <a:pt x="95" y="270"/>
                  </a:lnTo>
                  <a:close/>
                </a:path>
              </a:pathLst>
            </a:custGeom>
            <a:solidFill>
              <a:srgbClr val="000000"/>
            </a:solidFill>
            <a:ln w="0">
              <a:solidFill>
                <a:srgbClr val="000000"/>
              </a:solidFill>
              <a:prstDash val="solid"/>
              <a:round/>
              <a:headEnd/>
              <a:tailEnd/>
            </a:ln>
          </p:spPr>
          <p:txBody>
            <a:bodyPr/>
            <a:lstStyle/>
            <a:p>
              <a:endParaRPr lang="en-IE"/>
            </a:p>
          </p:txBody>
        </p:sp>
        <p:sp>
          <p:nvSpPr>
            <p:cNvPr id="113" name="Freeform 114"/>
            <p:cNvSpPr>
              <a:spLocks/>
            </p:cNvSpPr>
            <p:nvPr/>
          </p:nvSpPr>
          <p:spPr bwMode="auto">
            <a:xfrm>
              <a:off x="4293" y="1791"/>
              <a:ext cx="166" cy="98"/>
            </a:xfrm>
            <a:custGeom>
              <a:avLst/>
              <a:gdLst>
                <a:gd name="T0" fmla="*/ 0 w 497"/>
                <a:gd name="T1" fmla="*/ 0 h 295"/>
                <a:gd name="T2" fmla="*/ 0 w 497"/>
                <a:gd name="T3" fmla="*/ 0 h 295"/>
                <a:gd name="T4" fmla="*/ 0 w 497"/>
                <a:gd name="T5" fmla="*/ 0 h 295"/>
                <a:gd name="T6" fmla="*/ 0 w 497"/>
                <a:gd name="T7" fmla="*/ 0 h 295"/>
                <a:gd name="T8" fmla="*/ 0 w 497"/>
                <a:gd name="T9" fmla="*/ 0 h 295"/>
                <a:gd name="T10" fmla="*/ 0 w 497"/>
                <a:gd name="T11" fmla="*/ 0 h 295"/>
                <a:gd name="T12" fmla="*/ 0 w 497"/>
                <a:gd name="T13" fmla="*/ 0 h 295"/>
                <a:gd name="T14" fmla="*/ 0 w 497"/>
                <a:gd name="T15" fmla="*/ 0 h 295"/>
                <a:gd name="T16" fmla="*/ 0 w 497"/>
                <a:gd name="T17" fmla="*/ 0 h 295"/>
                <a:gd name="T18" fmla="*/ 0 w 497"/>
                <a:gd name="T19" fmla="*/ 0 h 295"/>
                <a:gd name="T20" fmla="*/ 0 w 497"/>
                <a:gd name="T21" fmla="*/ 0 h 295"/>
                <a:gd name="T22" fmla="*/ 0 w 497"/>
                <a:gd name="T23" fmla="*/ 0 h 295"/>
                <a:gd name="T24" fmla="*/ 0 w 497"/>
                <a:gd name="T25" fmla="*/ 0 h 295"/>
                <a:gd name="T26" fmla="*/ 0 w 497"/>
                <a:gd name="T27" fmla="*/ 0 h 295"/>
                <a:gd name="T28" fmla="*/ 0 w 497"/>
                <a:gd name="T29" fmla="*/ 0 h 295"/>
                <a:gd name="T30" fmla="*/ 0 w 497"/>
                <a:gd name="T31" fmla="*/ 0 h 295"/>
                <a:gd name="T32" fmla="*/ 0 w 497"/>
                <a:gd name="T33" fmla="*/ 0 h 295"/>
                <a:gd name="T34" fmla="*/ 0 w 497"/>
                <a:gd name="T35" fmla="*/ 0 h 295"/>
                <a:gd name="T36" fmla="*/ 0 w 497"/>
                <a:gd name="T37" fmla="*/ 0 h 295"/>
                <a:gd name="T38" fmla="*/ 0 w 497"/>
                <a:gd name="T39" fmla="*/ 0 h 295"/>
                <a:gd name="T40" fmla="*/ 0 w 497"/>
                <a:gd name="T41" fmla="*/ 0 h 295"/>
                <a:gd name="T42" fmla="*/ 0 w 497"/>
                <a:gd name="T43" fmla="*/ 0 h 295"/>
                <a:gd name="T44" fmla="*/ 0 w 497"/>
                <a:gd name="T45" fmla="*/ 0 h 295"/>
                <a:gd name="T46" fmla="*/ 0 w 497"/>
                <a:gd name="T47" fmla="*/ 0 h 295"/>
                <a:gd name="T48" fmla="*/ 0 w 497"/>
                <a:gd name="T49" fmla="*/ 0 h 295"/>
                <a:gd name="T50" fmla="*/ 0 w 497"/>
                <a:gd name="T51" fmla="*/ 0 h 295"/>
                <a:gd name="T52" fmla="*/ 0 w 497"/>
                <a:gd name="T53" fmla="*/ 0 h 295"/>
                <a:gd name="T54" fmla="*/ 0 w 497"/>
                <a:gd name="T55" fmla="*/ 0 h 295"/>
                <a:gd name="T56" fmla="*/ 0 w 497"/>
                <a:gd name="T57" fmla="*/ 0 h 295"/>
                <a:gd name="T58" fmla="*/ 0 w 497"/>
                <a:gd name="T59" fmla="*/ 0 h 295"/>
                <a:gd name="T60" fmla="*/ 0 w 497"/>
                <a:gd name="T61" fmla="*/ 0 h 295"/>
                <a:gd name="T62" fmla="*/ 0 w 497"/>
                <a:gd name="T63" fmla="*/ 0 h 295"/>
                <a:gd name="T64" fmla="*/ 0 w 497"/>
                <a:gd name="T65" fmla="*/ 0 h 295"/>
                <a:gd name="T66" fmla="*/ 0 w 497"/>
                <a:gd name="T67" fmla="*/ 0 h 295"/>
                <a:gd name="T68" fmla="*/ 0 w 497"/>
                <a:gd name="T69" fmla="*/ 0 h 295"/>
                <a:gd name="T70" fmla="*/ 0 w 497"/>
                <a:gd name="T71" fmla="*/ 0 h 295"/>
                <a:gd name="T72" fmla="*/ 0 w 497"/>
                <a:gd name="T73" fmla="*/ 0 h 295"/>
                <a:gd name="T74" fmla="*/ 0 w 497"/>
                <a:gd name="T75" fmla="*/ 0 h 295"/>
                <a:gd name="T76" fmla="*/ 0 w 497"/>
                <a:gd name="T77" fmla="*/ 0 h 295"/>
                <a:gd name="T78" fmla="*/ 0 w 497"/>
                <a:gd name="T79" fmla="*/ 0 h 295"/>
                <a:gd name="T80" fmla="*/ 0 w 497"/>
                <a:gd name="T81" fmla="*/ 0 h 295"/>
                <a:gd name="T82" fmla="*/ 0 w 497"/>
                <a:gd name="T83" fmla="*/ 0 h 295"/>
                <a:gd name="T84" fmla="*/ 0 w 497"/>
                <a:gd name="T85" fmla="*/ 0 h 295"/>
                <a:gd name="T86" fmla="*/ 0 w 497"/>
                <a:gd name="T87" fmla="*/ 0 h 295"/>
                <a:gd name="T88" fmla="*/ 0 w 497"/>
                <a:gd name="T89" fmla="*/ 0 h 295"/>
                <a:gd name="T90" fmla="*/ 0 w 497"/>
                <a:gd name="T91" fmla="*/ 0 h 295"/>
                <a:gd name="T92" fmla="*/ 0 w 497"/>
                <a:gd name="T93" fmla="*/ 0 h 295"/>
                <a:gd name="T94" fmla="*/ 0 w 497"/>
                <a:gd name="T95" fmla="*/ 0 h 295"/>
                <a:gd name="T96" fmla="*/ 0 w 497"/>
                <a:gd name="T97" fmla="*/ 0 h 295"/>
                <a:gd name="T98" fmla="*/ 0 w 497"/>
                <a:gd name="T99" fmla="*/ 0 h 295"/>
                <a:gd name="T100" fmla="*/ 0 w 497"/>
                <a:gd name="T101" fmla="*/ 0 h 295"/>
                <a:gd name="T102" fmla="*/ 0 w 497"/>
                <a:gd name="T103" fmla="*/ 0 h 295"/>
                <a:gd name="T104" fmla="*/ 0 w 497"/>
                <a:gd name="T105" fmla="*/ 0 h 295"/>
                <a:gd name="T106" fmla="*/ 0 w 497"/>
                <a:gd name="T107" fmla="*/ 0 h 295"/>
                <a:gd name="T108" fmla="*/ 0 w 497"/>
                <a:gd name="T109" fmla="*/ 0 h 2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7"/>
                <a:gd name="T166" fmla="*/ 0 h 295"/>
                <a:gd name="T167" fmla="*/ 497 w 497"/>
                <a:gd name="T168" fmla="*/ 295 h 2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7" h="295">
                  <a:moveTo>
                    <a:pt x="76" y="99"/>
                  </a:moveTo>
                  <a:lnTo>
                    <a:pt x="81" y="95"/>
                  </a:lnTo>
                  <a:lnTo>
                    <a:pt x="15" y="13"/>
                  </a:lnTo>
                  <a:lnTo>
                    <a:pt x="65" y="8"/>
                  </a:lnTo>
                  <a:lnTo>
                    <a:pt x="120" y="7"/>
                  </a:lnTo>
                  <a:lnTo>
                    <a:pt x="222" y="13"/>
                  </a:lnTo>
                  <a:lnTo>
                    <a:pt x="311" y="29"/>
                  </a:lnTo>
                  <a:lnTo>
                    <a:pt x="385" y="53"/>
                  </a:lnTo>
                  <a:lnTo>
                    <a:pt x="440" y="85"/>
                  </a:lnTo>
                  <a:lnTo>
                    <a:pt x="462" y="103"/>
                  </a:lnTo>
                  <a:lnTo>
                    <a:pt x="476" y="124"/>
                  </a:lnTo>
                  <a:lnTo>
                    <a:pt x="487" y="145"/>
                  </a:lnTo>
                  <a:lnTo>
                    <a:pt x="490" y="168"/>
                  </a:lnTo>
                  <a:lnTo>
                    <a:pt x="489" y="192"/>
                  </a:lnTo>
                  <a:lnTo>
                    <a:pt x="481" y="218"/>
                  </a:lnTo>
                  <a:lnTo>
                    <a:pt x="466" y="243"/>
                  </a:lnTo>
                  <a:lnTo>
                    <a:pt x="448" y="263"/>
                  </a:lnTo>
                  <a:lnTo>
                    <a:pt x="429" y="277"/>
                  </a:lnTo>
                  <a:lnTo>
                    <a:pt x="405" y="285"/>
                  </a:lnTo>
                  <a:lnTo>
                    <a:pt x="380" y="287"/>
                  </a:lnTo>
                  <a:lnTo>
                    <a:pt x="353" y="285"/>
                  </a:lnTo>
                  <a:lnTo>
                    <a:pt x="323" y="277"/>
                  </a:lnTo>
                  <a:lnTo>
                    <a:pt x="290" y="263"/>
                  </a:lnTo>
                  <a:lnTo>
                    <a:pt x="224" y="224"/>
                  </a:lnTo>
                  <a:lnTo>
                    <a:pt x="154" y="168"/>
                  </a:lnTo>
                  <a:lnTo>
                    <a:pt x="81" y="95"/>
                  </a:lnTo>
                  <a:lnTo>
                    <a:pt x="15" y="13"/>
                  </a:lnTo>
                  <a:lnTo>
                    <a:pt x="65" y="8"/>
                  </a:lnTo>
                  <a:lnTo>
                    <a:pt x="65" y="1"/>
                  </a:lnTo>
                  <a:lnTo>
                    <a:pt x="0" y="6"/>
                  </a:lnTo>
                  <a:lnTo>
                    <a:pt x="76" y="99"/>
                  </a:lnTo>
                  <a:lnTo>
                    <a:pt x="149" y="172"/>
                  </a:lnTo>
                  <a:lnTo>
                    <a:pt x="220" y="231"/>
                  </a:lnTo>
                  <a:lnTo>
                    <a:pt x="288" y="271"/>
                  </a:lnTo>
                  <a:lnTo>
                    <a:pt x="320" y="284"/>
                  </a:lnTo>
                  <a:lnTo>
                    <a:pt x="350" y="292"/>
                  </a:lnTo>
                  <a:lnTo>
                    <a:pt x="380" y="295"/>
                  </a:lnTo>
                  <a:lnTo>
                    <a:pt x="408" y="292"/>
                  </a:lnTo>
                  <a:lnTo>
                    <a:pt x="432" y="284"/>
                  </a:lnTo>
                  <a:lnTo>
                    <a:pt x="453" y="268"/>
                  </a:lnTo>
                  <a:lnTo>
                    <a:pt x="473" y="248"/>
                  </a:lnTo>
                  <a:lnTo>
                    <a:pt x="488" y="220"/>
                  </a:lnTo>
                  <a:lnTo>
                    <a:pt x="496" y="194"/>
                  </a:lnTo>
                  <a:lnTo>
                    <a:pt x="497" y="168"/>
                  </a:lnTo>
                  <a:lnTo>
                    <a:pt x="494" y="142"/>
                  </a:lnTo>
                  <a:lnTo>
                    <a:pt x="483" y="120"/>
                  </a:lnTo>
                  <a:lnTo>
                    <a:pt x="466" y="98"/>
                  </a:lnTo>
                  <a:lnTo>
                    <a:pt x="445" y="78"/>
                  </a:lnTo>
                  <a:lnTo>
                    <a:pt x="387" y="45"/>
                  </a:lnTo>
                  <a:lnTo>
                    <a:pt x="313" y="21"/>
                  </a:lnTo>
                  <a:lnTo>
                    <a:pt x="222" y="6"/>
                  </a:lnTo>
                  <a:lnTo>
                    <a:pt x="120" y="0"/>
                  </a:lnTo>
                  <a:lnTo>
                    <a:pt x="65" y="1"/>
                  </a:lnTo>
                  <a:lnTo>
                    <a:pt x="0" y="6"/>
                  </a:lnTo>
                  <a:lnTo>
                    <a:pt x="76" y="99"/>
                  </a:lnTo>
                  <a:close/>
                </a:path>
              </a:pathLst>
            </a:custGeom>
            <a:solidFill>
              <a:srgbClr val="000000"/>
            </a:solidFill>
            <a:ln w="0">
              <a:solidFill>
                <a:srgbClr val="000000"/>
              </a:solidFill>
              <a:prstDash val="solid"/>
              <a:round/>
              <a:headEnd/>
              <a:tailEnd/>
            </a:ln>
          </p:spPr>
          <p:txBody>
            <a:bodyPr/>
            <a:lstStyle/>
            <a:p>
              <a:endParaRPr lang="en-IE"/>
            </a:p>
          </p:txBody>
        </p:sp>
        <p:sp>
          <p:nvSpPr>
            <p:cNvPr id="114" name="Freeform 115"/>
            <p:cNvSpPr>
              <a:spLocks/>
            </p:cNvSpPr>
            <p:nvPr/>
          </p:nvSpPr>
          <p:spPr bwMode="auto">
            <a:xfrm>
              <a:off x="3890" y="2455"/>
              <a:ext cx="569" cy="545"/>
            </a:xfrm>
            <a:custGeom>
              <a:avLst/>
              <a:gdLst>
                <a:gd name="T0" fmla="*/ 0 w 1706"/>
                <a:gd name="T1" fmla="*/ 0 h 1634"/>
                <a:gd name="T2" fmla="*/ 0 w 1706"/>
                <a:gd name="T3" fmla="*/ 0 h 1634"/>
                <a:gd name="T4" fmla="*/ 0 w 1706"/>
                <a:gd name="T5" fmla="*/ 0 h 1634"/>
                <a:gd name="T6" fmla="*/ 0 w 1706"/>
                <a:gd name="T7" fmla="*/ 0 h 1634"/>
                <a:gd name="T8" fmla="*/ 0 w 1706"/>
                <a:gd name="T9" fmla="*/ 0 h 1634"/>
                <a:gd name="T10" fmla="*/ 0 w 1706"/>
                <a:gd name="T11" fmla="*/ 0 h 1634"/>
                <a:gd name="T12" fmla="*/ 0 w 1706"/>
                <a:gd name="T13" fmla="*/ 0 h 1634"/>
                <a:gd name="T14" fmla="*/ 0 w 1706"/>
                <a:gd name="T15" fmla="*/ 0 h 1634"/>
                <a:gd name="T16" fmla="*/ 0 w 1706"/>
                <a:gd name="T17" fmla="*/ 0 h 1634"/>
                <a:gd name="T18" fmla="*/ 0 w 1706"/>
                <a:gd name="T19" fmla="*/ 0 h 1634"/>
                <a:gd name="T20" fmla="*/ 0 w 1706"/>
                <a:gd name="T21" fmla="*/ 0 h 1634"/>
                <a:gd name="T22" fmla="*/ 0 w 1706"/>
                <a:gd name="T23" fmla="*/ 0 h 1634"/>
                <a:gd name="T24" fmla="*/ 0 w 1706"/>
                <a:gd name="T25" fmla="*/ 0 h 1634"/>
                <a:gd name="T26" fmla="*/ 0 w 1706"/>
                <a:gd name="T27" fmla="*/ 0 h 1634"/>
                <a:gd name="T28" fmla="*/ 0 w 1706"/>
                <a:gd name="T29" fmla="*/ 0 h 1634"/>
                <a:gd name="T30" fmla="*/ 0 w 1706"/>
                <a:gd name="T31" fmla="*/ 0 h 1634"/>
                <a:gd name="T32" fmla="*/ 0 w 1706"/>
                <a:gd name="T33" fmla="*/ 0 h 1634"/>
                <a:gd name="T34" fmla="*/ 0 w 1706"/>
                <a:gd name="T35" fmla="*/ 0 h 1634"/>
                <a:gd name="T36" fmla="*/ 0 w 1706"/>
                <a:gd name="T37" fmla="*/ 0 h 1634"/>
                <a:gd name="T38" fmla="*/ 0 w 1706"/>
                <a:gd name="T39" fmla="*/ 0 h 1634"/>
                <a:gd name="T40" fmla="*/ 0 w 1706"/>
                <a:gd name="T41" fmla="*/ 0 h 1634"/>
                <a:gd name="T42" fmla="*/ 0 w 1706"/>
                <a:gd name="T43" fmla="*/ 0 h 1634"/>
                <a:gd name="T44" fmla="*/ 0 w 1706"/>
                <a:gd name="T45" fmla="*/ 0 h 1634"/>
                <a:gd name="T46" fmla="*/ 0 w 1706"/>
                <a:gd name="T47" fmla="*/ 0 h 1634"/>
                <a:gd name="T48" fmla="*/ 0 w 1706"/>
                <a:gd name="T49" fmla="*/ 0 h 1634"/>
                <a:gd name="T50" fmla="*/ 0 w 1706"/>
                <a:gd name="T51" fmla="*/ 0 h 1634"/>
                <a:gd name="T52" fmla="*/ 0 w 1706"/>
                <a:gd name="T53" fmla="*/ 0 h 1634"/>
                <a:gd name="T54" fmla="*/ 0 w 1706"/>
                <a:gd name="T55" fmla="*/ 0 h 1634"/>
                <a:gd name="T56" fmla="*/ 0 w 1706"/>
                <a:gd name="T57" fmla="*/ 0 h 1634"/>
                <a:gd name="T58" fmla="*/ 0 w 1706"/>
                <a:gd name="T59" fmla="*/ 0 h 1634"/>
                <a:gd name="T60" fmla="*/ 0 w 1706"/>
                <a:gd name="T61" fmla="*/ 0 h 1634"/>
                <a:gd name="T62" fmla="*/ 0 w 1706"/>
                <a:gd name="T63" fmla="*/ 0 h 1634"/>
                <a:gd name="T64" fmla="*/ 0 w 1706"/>
                <a:gd name="T65" fmla="*/ 0 h 1634"/>
                <a:gd name="T66" fmla="*/ 0 w 1706"/>
                <a:gd name="T67" fmla="*/ 0 h 1634"/>
                <a:gd name="T68" fmla="*/ 0 w 1706"/>
                <a:gd name="T69" fmla="*/ 0 h 1634"/>
                <a:gd name="T70" fmla="*/ 0 w 1706"/>
                <a:gd name="T71" fmla="*/ 0 h 1634"/>
                <a:gd name="T72" fmla="*/ 0 w 1706"/>
                <a:gd name="T73" fmla="*/ 0 h 1634"/>
                <a:gd name="T74" fmla="*/ 0 w 1706"/>
                <a:gd name="T75" fmla="*/ 0 h 1634"/>
                <a:gd name="T76" fmla="*/ 0 w 1706"/>
                <a:gd name="T77" fmla="*/ 0 h 1634"/>
                <a:gd name="T78" fmla="*/ 0 w 1706"/>
                <a:gd name="T79" fmla="*/ 0 h 1634"/>
                <a:gd name="T80" fmla="*/ 0 w 1706"/>
                <a:gd name="T81" fmla="*/ 0 h 1634"/>
                <a:gd name="T82" fmla="*/ 0 w 1706"/>
                <a:gd name="T83" fmla="*/ 0 h 1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06"/>
                <a:gd name="T127" fmla="*/ 0 h 1634"/>
                <a:gd name="T128" fmla="*/ 1706 w 1706"/>
                <a:gd name="T129" fmla="*/ 1634 h 1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06" h="1634">
                  <a:moveTo>
                    <a:pt x="1205" y="663"/>
                  </a:moveTo>
                  <a:lnTo>
                    <a:pt x="1207" y="656"/>
                  </a:lnTo>
                  <a:lnTo>
                    <a:pt x="66" y="330"/>
                  </a:lnTo>
                  <a:lnTo>
                    <a:pt x="43" y="319"/>
                  </a:lnTo>
                  <a:lnTo>
                    <a:pt x="26" y="304"/>
                  </a:lnTo>
                  <a:lnTo>
                    <a:pt x="15" y="284"/>
                  </a:lnTo>
                  <a:lnTo>
                    <a:pt x="8" y="258"/>
                  </a:lnTo>
                  <a:lnTo>
                    <a:pt x="7" y="232"/>
                  </a:lnTo>
                  <a:lnTo>
                    <a:pt x="9" y="202"/>
                  </a:lnTo>
                  <a:lnTo>
                    <a:pt x="27" y="141"/>
                  </a:lnTo>
                  <a:lnTo>
                    <a:pt x="42" y="111"/>
                  </a:lnTo>
                  <a:lnTo>
                    <a:pt x="58" y="84"/>
                  </a:lnTo>
                  <a:lnTo>
                    <a:pt x="78" y="58"/>
                  </a:lnTo>
                  <a:lnTo>
                    <a:pt x="99" y="37"/>
                  </a:lnTo>
                  <a:lnTo>
                    <a:pt x="122" y="21"/>
                  </a:lnTo>
                  <a:lnTo>
                    <a:pt x="146" y="11"/>
                  </a:lnTo>
                  <a:lnTo>
                    <a:pt x="171" y="7"/>
                  </a:lnTo>
                  <a:lnTo>
                    <a:pt x="196" y="11"/>
                  </a:lnTo>
                  <a:lnTo>
                    <a:pt x="1527" y="389"/>
                  </a:lnTo>
                  <a:lnTo>
                    <a:pt x="1570" y="404"/>
                  </a:lnTo>
                  <a:lnTo>
                    <a:pt x="1607" y="425"/>
                  </a:lnTo>
                  <a:lnTo>
                    <a:pt x="1639" y="450"/>
                  </a:lnTo>
                  <a:lnTo>
                    <a:pt x="1665" y="480"/>
                  </a:lnTo>
                  <a:lnTo>
                    <a:pt x="1684" y="513"/>
                  </a:lnTo>
                  <a:lnTo>
                    <a:pt x="1696" y="552"/>
                  </a:lnTo>
                  <a:lnTo>
                    <a:pt x="1699" y="591"/>
                  </a:lnTo>
                  <a:lnTo>
                    <a:pt x="1693" y="633"/>
                  </a:lnTo>
                  <a:lnTo>
                    <a:pt x="1455" y="1625"/>
                  </a:lnTo>
                  <a:lnTo>
                    <a:pt x="1381" y="1610"/>
                  </a:lnTo>
                  <a:lnTo>
                    <a:pt x="1304" y="1602"/>
                  </a:lnTo>
                  <a:lnTo>
                    <a:pt x="1229" y="1602"/>
                  </a:lnTo>
                  <a:lnTo>
                    <a:pt x="1164" y="1609"/>
                  </a:lnTo>
                  <a:lnTo>
                    <a:pt x="1348" y="851"/>
                  </a:lnTo>
                  <a:lnTo>
                    <a:pt x="1352" y="819"/>
                  </a:lnTo>
                  <a:lnTo>
                    <a:pt x="1348" y="786"/>
                  </a:lnTo>
                  <a:lnTo>
                    <a:pt x="1338" y="758"/>
                  </a:lnTo>
                  <a:lnTo>
                    <a:pt x="1320" y="730"/>
                  </a:lnTo>
                  <a:lnTo>
                    <a:pt x="1298" y="706"/>
                  </a:lnTo>
                  <a:lnTo>
                    <a:pt x="1272" y="685"/>
                  </a:lnTo>
                  <a:lnTo>
                    <a:pt x="1241" y="668"/>
                  </a:lnTo>
                  <a:lnTo>
                    <a:pt x="1207" y="656"/>
                  </a:lnTo>
                  <a:lnTo>
                    <a:pt x="66" y="330"/>
                  </a:lnTo>
                  <a:lnTo>
                    <a:pt x="42" y="319"/>
                  </a:lnTo>
                  <a:lnTo>
                    <a:pt x="39" y="327"/>
                  </a:lnTo>
                  <a:lnTo>
                    <a:pt x="63" y="337"/>
                  </a:lnTo>
                  <a:lnTo>
                    <a:pt x="1205" y="663"/>
                  </a:lnTo>
                  <a:lnTo>
                    <a:pt x="1238" y="675"/>
                  </a:lnTo>
                  <a:lnTo>
                    <a:pt x="1267" y="692"/>
                  </a:lnTo>
                  <a:lnTo>
                    <a:pt x="1293" y="711"/>
                  </a:lnTo>
                  <a:lnTo>
                    <a:pt x="1315" y="735"/>
                  </a:lnTo>
                  <a:lnTo>
                    <a:pt x="1330" y="760"/>
                  </a:lnTo>
                  <a:lnTo>
                    <a:pt x="1341" y="789"/>
                  </a:lnTo>
                  <a:lnTo>
                    <a:pt x="1345" y="819"/>
                  </a:lnTo>
                  <a:lnTo>
                    <a:pt x="1341" y="849"/>
                  </a:lnTo>
                  <a:lnTo>
                    <a:pt x="1154" y="1619"/>
                  </a:lnTo>
                  <a:lnTo>
                    <a:pt x="1229" y="1609"/>
                  </a:lnTo>
                  <a:lnTo>
                    <a:pt x="1304" y="1609"/>
                  </a:lnTo>
                  <a:lnTo>
                    <a:pt x="1381" y="1618"/>
                  </a:lnTo>
                  <a:lnTo>
                    <a:pt x="1460" y="1634"/>
                  </a:lnTo>
                  <a:lnTo>
                    <a:pt x="1700" y="636"/>
                  </a:lnTo>
                  <a:lnTo>
                    <a:pt x="1706" y="591"/>
                  </a:lnTo>
                  <a:lnTo>
                    <a:pt x="1703" y="549"/>
                  </a:lnTo>
                  <a:lnTo>
                    <a:pt x="1691" y="511"/>
                  </a:lnTo>
                  <a:lnTo>
                    <a:pt x="1672" y="475"/>
                  </a:lnTo>
                  <a:lnTo>
                    <a:pt x="1644" y="445"/>
                  </a:lnTo>
                  <a:lnTo>
                    <a:pt x="1612" y="418"/>
                  </a:lnTo>
                  <a:lnTo>
                    <a:pt x="1572" y="397"/>
                  </a:lnTo>
                  <a:lnTo>
                    <a:pt x="1529" y="382"/>
                  </a:lnTo>
                  <a:lnTo>
                    <a:pt x="199" y="3"/>
                  </a:lnTo>
                  <a:lnTo>
                    <a:pt x="171" y="0"/>
                  </a:lnTo>
                  <a:lnTo>
                    <a:pt x="143" y="3"/>
                  </a:lnTo>
                  <a:lnTo>
                    <a:pt x="117" y="14"/>
                  </a:lnTo>
                  <a:lnTo>
                    <a:pt x="94" y="32"/>
                  </a:lnTo>
                  <a:lnTo>
                    <a:pt x="73" y="54"/>
                  </a:lnTo>
                  <a:lnTo>
                    <a:pt x="51" y="79"/>
                  </a:lnTo>
                  <a:lnTo>
                    <a:pt x="34" y="109"/>
                  </a:lnTo>
                  <a:lnTo>
                    <a:pt x="20" y="139"/>
                  </a:lnTo>
                  <a:lnTo>
                    <a:pt x="2" y="200"/>
                  </a:lnTo>
                  <a:lnTo>
                    <a:pt x="0" y="232"/>
                  </a:lnTo>
                  <a:lnTo>
                    <a:pt x="1" y="260"/>
                  </a:lnTo>
                  <a:lnTo>
                    <a:pt x="8" y="286"/>
                  </a:lnTo>
                  <a:lnTo>
                    <a:pt x="21" y="309"/>
                  </a:lnTo>
                  <a:lnTo>
                    <a:pt x="38" y="327"/>
                  </a:lnTo>
                  <a:lnTo>
                    <a:pt x="63" y="337"/>
                  </a:lnTo>
                  <a:lnTo>
                    <a:pt x="1205" y="663"/>
                  </a:lnTo>
                  <a:close/>
                </a:path>
              </a:pathLst>
            </a:custGeom>
            <a:solidFill>
              <a:srgbClr val="000000"/>
            </a:solidFill>
            <a:ln w="0">
              <a:solidFill>
                <a:srgbClr val="000000"/>
              </a:solidFill>
              <a:prstDash val="solid"/>
              <a:round/>
              <a:headEnd/>
              <a:tailEnd/>
            </a:ln>
          </p:spPr>
          <p:txBody>
            <a:bodyPr/>
            <a:lstStyle/>
            <a:p>
              <a:endParaRPr lang="en-IE"/>
            </a:p>
          </p:txBody>
        </p:sp>
        <p:sp>
          <p:nvSpPr>
            <p:cNvPr id="115" name="Freeform 116"/>
            <p:cNvSpPr>
              <a:spLocks/>
            </p:cNvSpPr>
            <p:nvPr/>
          </p:nvSpPr>
          <p:spPr bwMode="auto">
            <a:xfrm>
              <a:off x="3495" y="2996"/>
              <a:ext cx="849" cy="778"/>
            </a:xfrm>
            <a:custGeom>
              <a:avLst/>
              <a:gdLst>
                <a:gd name="T0" fmla="*/ 0 w 2547"/>
                <a:gd name="T1" fmla="*/ 0 h 2333"/>
                <a:gd name="T2" fmla="*/ 0 w 2547"/>
                <a:gd name="T3" fmla="*/ 0 h 2333"/>
                <a:gd name="T4" fmla="*/ 0 w 2547"/>
                <a:gd name="T5" fmla="*/ 0 h 2333"/>
                <a:gd name="T6" fmla="*/ 0 w 2547"/>
                <a:gd name="T7" fmla="*/ 0 h 2333"/>
                <a:gd name="T8" fmla="*/ 0 w 2547"/>
                <a:gd name="T9" fmla="*/ 0 h 2333"/>
                <a:gd name="T10" fmla="*/ 0 w 2547"/>
                <a:gd name="T11" fmla="*/ 0 h 2333"/>
                <a:gd name="T12" fmla="*/ 0 w 2547"/>
                <a:gd name="T13" fmla="*/ 0 h 2333"/>
                <a:gd name="T14" fmla="*/ 0 w 2547"/>
                <a:gd name="T15" fmla="*/ 0 h 2333"/>
                <a:gd name="T16" fmla="*/ 0 w 2547"/>
                <a:gd name="T17" fmla="*/ 0 h 2333"/>
                <a:gd name="T18" fmla="*/ 0 w 2547"/>
                <a:gd name="T19" fmla="*/ 0 h 2333"/>
                <a:gd name="T20" fmla="*/ 0 w 2547"/>
                <a:gd name="T21" fmla="*/ 0 h 2333"/>
                <a:gd name="T22" fmla="*/ 0 w 2547"/>
                <a:gd name="T23" fmla="*/ 0 h 2333"/>
                <a:gd name="T24" fmla="*/ 0 w 2547"/>
                <a:gd name="T25" fmla="*/ 0 h 2333"/>
                <a:gd name="T26" fmla="*/ 0 w 2547"/>
                <a:gd name="T27" fmla="*/ 0 h 2333"/>
                <a:gd name="T28" fmla="*/ 0 w 2547"/>
                <a:gd name="T29" fmla="*/ 0 h 2333"/>
                <a:gd name="T30" fmla="*/ 0 w 2547"/>
                <a:gd name="T31" fmla="*/ 0 h 2333"/>
                <a:gd name="T32" fmla="*/ 0 w 2547"/>
                <a:gd name="T33" fmla="*/ 0 h 2333"/>
                <a:gd name="T34" fmla="*/ 0 w 2547"/>
                <a:gd name="T35" fmla="*/ 0 h 2333"/>
                <a:gd name="T36" fmla="*/ 0 w 2547"/>
                <a:gd name="T37" fmla="*/ 0 h 2333"/>
                <a:gd name="T38" fmla="*/ 0 w 2547"/>
                <a:gd name="T39" fmla="*/ 0 h 2333"/>
                <a:gd name="T40" fmla="*/ 0 w 2547"/>
                <a:gd name="T41" fmla="*/ 0 h 2333"/>
                <a:gd name="T42" fmla="*/ 0 w 2547"/>
                <a:gd name="T43" fmla="*/ 0 h 2333"/>
                <a:gd name="T44" fmla="*/ 0 w 2547"/>
                <a:gd name="T45" fmla="*/ 0 h 2333"/>
                <a:gd name="T46" fmla="*/ 0 w 2547"/>
                <a:gd name="T47" fmla="*/ 0 h 2333"/>
                <a:gd name="T48" fmla="*/ 0 w 2547"/>
                <a:gd name="T49" fmla="*/ 0 h 2333"/>
                <a:gd name="T50" fmla="*/ 0 w 2547"/>
                <a:gd name="T51" fmla="*/ 0 h 2333"/>
                <a:gd name="T52" fmla="*/ 0 w 2547"/>
                <a:gd name="T53" fmla="*/ 0 h 2333"/>
                <a:gd name="T54" fmla="*/ 0 w 2547"/>
                <a:gd name="T55" fmla="*/ 0 h 2333"/>
                <a:gd name="T56" fmla="*/ 0 w 2547"/>
                <a:gd name="T57" fmla="*/ 0 h 2333"/>
                <a:gd name="T58" fmla="*/ 0 w 2547"/>
                <a:gd name="T59" fmla="*/ 0 h 2333"/>
                <a:gd name="T60" fmla="*/ 0 w 2547"/>
                <a:gd name="T61" fmla="*/ 0 h 2333"/>
                <a:gd name="T62" fmla="*/ 0 w 2547"/>
                <a:gd name="T63" fmla="*/ 0 h 2333"/>
                <a:gd name="T64" fmla="*/ 0 w 2547"/>
                <a:gd name="T65" fmla="*/ 0 h 2333"/>
                <a:gd name="T66" fmla="*/ 0 w 2547"/>
                <a:gd name="T67" fmla="*/ 0 h 2333"/>
                <a:gd name="T68" fmla="*/ 0 w 2547"/>
                <a:gd name="T69" fmla="*/ 0 h 2333"/>
                <a:gd name="T70" fmla="*/ 0 w 2547"/>
                <a:gd name="T71" fmla="*/ 0 h 2333"/>
                <a:gd name="T72" fmla="*/ 0 w 2547"/>
                <a:gd name="T73" fmla="*/ 0 h 2333"/>
                <a:gd name="T74" fmla="*/ 0 w 2547"/>
                <a:gd name="T75" fmla="*/ 0 h 2333"/>
                <a:gd name="T76" fmla="*/ 0 w 2547"/>
                <a:gd name="T77" fmla="*/ 0 h 2333"/>
                <a:gd name="T78" fmla="*/ 0 w 2547"/>
                <a:gd name="T79" fmla="*/ 0 h 2333"/>
                <a:gd name="T80" fmla="*/ 0 w 2547"/>
                <a:gd name="T81" fmla="*/ 0 h 2333"/>
                <a:gd name="T82" fmla="*/ 0 w 2547"/>
                <a:gd name="T83" fmla="*/ 0 h 2333"/>
                <a:gd name="T84" fmla="*/ 0 w 2547"/>
                <a:gd name="T85" fmla="*/ 0 h 2333"/>
                <a:gd name="T86" fmla="*/ 0 w 2547"/>
                <a:gd name="T87" fmla="*/ 0 h 2333"/>
                <a:gd name="T88" fmla="*/ 0 w 2547"/>
                <a:gd name="T89" fmla="*/ 0 h 2333"/>
                <a:gd name="T90" fmla="*/ 0 w 2547"/>
                <a:gd name="T91" fmla="*/ 0 h 2333"/>
                <a:gd name="T92" fmla="*/ 0 w 2547"/>
                <a:gd name="T93" fmla="*/ 0 h 2333"/>
                <a:gd name="T94" fmla="*/ 0 w 2547"/>
                <a:gd name="T95" fmla="*/ 0 h 2333"/>
                <a:gd name="T96" fmla="*/ 0 w 2547"/>
                <a:gd name="T97" fmla="*/ 0 h 2333"/>
                <a:gd name="T98" fmla="*/ 0 w 2547"/>
                <a:gd name="T99" fmla="*/ 0 h 2333"/>
                <a:gd name="T100" fmla="*/ 0 w 2547"/>
                <a:gd name="T101" fmla="*/ 0 h 23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47"/>
                <a:gd name="T154" fmla="*/ 0 h 2333"/>
                <a:gd name="T155" fmla="*/ 2547 w 2547"/>
                <a:gd name="T156" fmla="*/ 2333 h 23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47" h="2333">
                  <a:moveTo>
                    <a:pt x="2509" y="1857"/>
                  </a:moveTo>
                  <a:lnTo>
                    <a:pt x="2507" y="1849"/>
                  </a:lnTo>
                  <a:lnTo>
                    <a:pt x="2488" y="1859"/>
                  </a:lnTo>
                  <a:lnTo>
                    <a:pt x="963" y="2316"/>
                  </a:lnTo>
                  <a:lnTo>
                    <a:pt x="914" y="2326"/>
                  </a:lnTo>
                  <a:lnTo>
                    <a:pt x="864" y="2324"/>
                  </a:lnTo>
                  <a:lnTo>
                    <a:pt x="816" y="2312"/>
                  </a:lnTo>
                  <a:lnTo>
                    <a:pt x="770" y="2289"/>
                  </a:lnTo>
                  <a:lnTo>
                    <a:pt x="726" y="2258"/>
                  </a:lnTo>
                  <a:lnTo>
                    <a:pt x="687" y="2215"/>
                  </a:lnTo>
                  <a:lnTo>
                    <a:pt x="655" y="2162"/>
                  </a:lnTo>
                  <a:lnTo>
                    <a:pt x="629" y="2098"/>
                  </a:lnTo>
                  <a:lnTo>
                    <a:pt x="10" y="163"/>
                  </a:lnTo>
                  <a:lnTo>
                    <a:pt x="7" y="144"/>
                  </a:lnTo>
                  <a:lnTo>
                    <a:pt x="12" y="125"/>
                  </a:lnTo>
                  <a:lnTo>
                    <a:pt x="23" y="107"/>
                  </a:lnTo>
                  <a:lnTo>
                    <a:pt x="41" y="88"/>
                  </a:lnTo>
                  <a:lnTo>
                    <a:pt x="87" y="54"/>
                  </a:lnTo>
                  <a:lnTo>
                    <a:pt x="145" y="28"/>
                  </a:lnTo>
                  <a:lnTo>
                    <a:pt x="176" y="18"/>
                  </a:lnTo>
                  <a:lnTo>
                    <a:pt x="207" y="11"/>
                  </a:lnTo>
                  <a:lnTo>
                    <a:pt x="236" y="8"/>
                  </a:lnTo>
                  <a:lnTo>
                    <a:pt x="263" y="8"/>
                  </a:lnTo>
                  <a:lnTo>
                    <a:pt x="286" y="11"/>
                  </a:lnTo>
                  <a:lnTo>
                    <a:pt x="307" y="20"/>
                  </a:lnTo>
                  <a:lnTo>
                    <a:pt x="322" y="30"/>
                  </a:lnTo>
                  <a:lnTo>
                    <a:pt x="331" y="47"/>
                  </a:lnTo>
                  <a:lnTo>
                    <a:pt x="898" y="1819"/>
                  </a:lnTo>
                  <a:lnTo>
                    <a:pt x="915" y="1863"/>
                  </a:lnTo>
                  <a:lnTo>
                    <a:pt x="933" y="1898"/>
                  </a:lnTo>
                  <a:lnTo>
                    <a:pt x="955" y="1926"/>
                  </a:lnTo>
                  <a:lnTo>
                    <a:pt x="977" y="1946"/>
                  </a:lnTo>
                  <a:lnTo>
                    <a:pt x="1001" y="1962"/>
                  </a:lnTo>
                  <a:lnTo>
                    <a:pt x="1025" y="1969"/>
                  </a:lnTo>
                  <a:lnTo>
                    <a:pt x="1050" y="1972"/>
                  </a:lnTo>
                  <a:lnTo>
                    <a:pt x="1074" y="1968"/>
                  </a:lnTo>
                  <a:lnTo>
                    <a:pt x="2398" y="1570"/>
                  </a:lnTo>
                  <a:lnTo>
                    <a:pt x="2418" y="1568"/>
                  </a:lnTo>
                  <a:lnTo>
                    <a:pt x="2439" y="1572"/>
                  </a:lnTo>
                  <a:lnTo>
                    <a:pt x="2456" y="1581"/>
                  </a:lnTo>
                  <a:lnTo>
                    <a:pt x="2476" y="1596"/>
                  </a:lnTo>
                  <a:lnTo>
                    <a:pt x="2491" y="1615"/>
                  </a:lnTo>
                  <a:lnTo>
                    <a:pt x="2506" y="1636"/>
                  </a:lnTo>
                  <a:lnTo>
                    <a:pt x="2527" y="1689"/>
                  </a:lnTo>
                  <a:lnTo>
                    <a:pt x="2539" y="1744"/>
                  </a:lnTo>
                  <a:lnTo>
                    <a:pt x="2540" y="1772"/>
                  </a:lnTo>
                  <a:lnTo>
                    <a:pt x="2537" y="1796"/>
                  </a:lnTo>
                  <a:lnTo>
                    <a:pt x="2531" y="1818"/>
                  </a:lnTo>
                  <a:lnTo>
                    <a:pt x="2521" y="1836"/>
                  </a:lnTo>
                  <a:lnTo>
                    <a:pt x="2506" y="1849"/>
                  </a:lnTo>
                  <a:lnTo>
                    <a:pt x="2488" y="1859"/>
                  </a:lnTo>
                  <a:lnTo>
                    <a:pt x="963" y="2316"/>
                  </a:lnTo>
                  <a:lnTo>
                    <a:pt x="965" y="2324"/>
                  </a:lnTo>
                  <a:lnTo>
                    <a:pt x="2490" y="1866"/>
                  </a:lnTo>
                  <a:lnTo>
                    <a:pt x="2510" y="1857"/>
                  </a:lnTo>
                  <a:lnTo>
                    <a:pt x="2526" y="1841"/>
                  </a:lnTo>
                  <a:lnTo>
                    <a:pt x="2538" y="1821"/>
                  </a:lnTo>
                  <a:lnTo>
                    <a:pt x="2544" y="1798"/>
                  </a:lnTo>
                  <a:lnTo>
                    <a:pt x="2547" y="1772"/>
                  </a:lnTo>
                  <a:lnTo>
                    <a:pt x="2546" y="1744"/>
                  </a:lnTo>
                  <a:lnTo>
                    <a:pt x="2534" y="1687"/>
                  </a:lnTo>
                  <a:lnTo>
                    <a:pt x="2513" y="1634"/>
                  </a:lnTo>
                  <a:lnTo>
                    <a:pt x="2496" y="1610"/>
                  </a:lnTo>
                  <a:lnTo>
                    <a:pt x="2480" y="1591"/>
                  </a:lnTo>
                  <a:lnTo>
                    <a:pt x="2461" y="1574"/>
                  </a:lnTo>
                  <a:lnTo>
                    <a:pt x="2441" y="1564"/>
                  </a:lnTo>
                  <a:lnTo>
                    <a:pt x="2418" y="1561"/>
                  </a:lnTo>
                  <a:lnTo>
                    <a:pt x="2395" y="1563"/>
                  </a:lnTo>
                  <a:lnTo>
                    <a:pt x="1072" y="1961"/>
                  </a:lnTo>
                  <a:lnTo>
                    <a:pt x="1050" y="1964"/>
                  </a:lnTo>
                  <a:lnTo>
                    <a:pt x="1028" y="1962"/>
                  </a:lnTo>
                  <a:lnTo>
                    <a:pt x="1004" y="1955"/>
                  </a:lnTo>
                  <a:lnTo>
                    <a:pt x="982" y="1942"/>
                  </a:lnTo>
                  <a:lnTo>
                    <a:pt x="959" y="1921"/>
                  </a:lnTo>
                  <a:lnTo>
                    <a:pt x="940" y="1894"/>
                  </a:lnTo>
                  <a:lnTo>
                    <a:pt x="922" y="1860"/>
                  </a:lnTo>
                  <a:lnTo>
                    <a:pt x="905" y="1817"/>
                  </a:lnTo>
                  <a:lnTo>
                    <a:pt x="338" y="45"/>
                  </a:lnTo>
                  <a:lnTo>
                    <a:pt x="327" y="26"/>
                  </a:lnTo>
                  <a:lnTo>
                    <a:pt x="311" y="12"/>
                  </a:lnTo>
                  <a:lnTo>
                    <a:pt x="289" y="4"/>
                  </a:lnTo>
                  <a:lnTo>
                    <a:pt x="263" y="0"/>
                  </a:lnTo>
                  <a:lnTo>
                    <a:pt x="236" y="0"/>
                  </a:lnTo>
                  <a:lnTo>
                    <a:pt x="205" y="4"/>
                  </a:lnTo>
                  <a:lnTo>
                    <a:pt x="174" y="11"/>
                  </a:lnTo>
                  <a:lnTo>
                    <a:pt x="142" y="21"/>
                  </a:lnTo>
                  <a:lnTo>
                    <a:pt x="83" y="47"/>
                  </a:lnTo>
                  <a:lnTo>
                    <a:pt x="36" y="83"/>
                  </a:lnTo>
                  <a:lnTo>
                    <a:pt x="18" y="102"/>
                  </a:lnTo>
                  <a:lnTo>
                    <a:pt x="5" y="123"/>
                  </a:lnTo>
                  <a:lnTo>
                    <a:pt x="0" y="144"/>
                  </a:lnTo>
                  <a:lnTo>
                    <a:pt x="2" y="166"/>
                  </a:lnTo>
                  <a:lnTo>
                    <a:pt x="622" y="2101"/>
                  </a:lnTo>
                  <a:lnTo>
                    <a:pt x="648" y="2164"/>
                  </a:lnTo>
                  <a:lnTo>
                    <a:pt x="683" y="2219"/>
                  </a:lnTo>
                  <a:lnTo>
                    <a:pt x="721" y="2263"/>
                  </a:lnTo>
                  <a:lnTo>
                    <a:pt x="765" y="2296"/>
                  </a:lnTo>
                  <a:lnTo>
                    <a:pt x="813" y="2319"/>
                  </a:lnTo>
                  <a:lnTo>
                    <a:pt x="864" y="2331"/>
                  </a:lnTo>
                  <a:lnTo>
                    <a:pt x="914" y="2333"/>
                  </a:lnTo>
                  <a:lnTo>
                    <a:pt x="965" y="2324"/>
                  </a:lnTo>
                  <a:lnTo>
                    <a:pt x="2490" y="1866"/>
                  </a:lnTo>
                  <a:lnTo>
                    <a:pt x="2509" y="1857"/>
                  </a:lnTo>
                  <a:close/>
                </a:path>
              </a:pathLst>
            </a:custGeom>
            <a:solidFill>
              <a:srgbClr val="000000"/>
            </a:solidFill>
            <a:ln w="0">
              <a:solidFill>
                <a:srgbClr val="000000"/>
              </a:solidFill>
              <a:prstDash val="solid"/>
              <a:round/>
              <a:headEnd/>
              <a:tailEnd/>
            </a:ln>
          </p:spPr>
          <p:txBody>
            <a:bodyPr/>
            <a:lstStyle/>
            <a:p>
              <a:endParaRPr lang="en-IE"/>
            </a:p>
          </p:txBody>
        </p:sp>
        <p:sp>
          <p:nvSpPr>
            <p:cNvPr id="116" name="Freeform 117"/>
            <p:cNvSpPr>
              <a:spLocks/>
            </p:cNvSpPr>
            <p:nvPr/>
          </p:nvSpPr>
          <p:spPr bwMode="auto">
            <a:xfrm>
              <a:off x="3517" y="1100"/>
              <a:ext cx="108" cy="32"/>
            </a:xfrm>
            <a:custGeom>
              <a:avLst/>
              <a:gdLst>
                <a:gd name="T0" fmla="*/ 0 w 322"/>
                <a:gd name="T1" fmla="*/ 0 h 96"/>
                <a:gd name="T2" fmla="*/ 0 w 322"/>
                <a:gd name="T3" fmla="*/ 0 h 96"/>
                <a:gd name="T4" fmla="*/ 0 w 322"/>
                <a:gd name="T5" fmla="*/ 0 h 96"/>
                <a:gd name="T6" fmla="*/ 0 w 322"/>
                <a:gd name="T7" fmla="*/ 0 h 96"/>
                <a:gd name="T8" fmla="*/ 0 w 322"/>
                <a:gd name="T9" fmla="*/ 0 h 96"/>
                <a:gd name="T10" fmla="*/ 0 w 322"/>
                <a:gd name="T11" fmla="*/ 0 h 96"/>
                <a:gd name="T12" fmla="*/ 0 w 322"/>
                <a:gd name="T13" fmla="*/ 0 h 96"/>
                <a:gd name="T14" fmla="*/ 0 w 322"/>
                <a:gd name="T15" fmla="*/ 0 h 96"/>
                <a:gd name="T16" fmla="*/ 0 w 322"/>
                <a:gd name="T17" fmla="*/ 0 h 96"/>
                <a:gd name="T18" fmla="*/ 0 w 322"/>
                <a:gd name="T19" fmla="*/ 0 h 96"/>
                <a:gd name="T20" fmla="*/ 0 w 322"/>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
                <a:gd name="T34" fmla="*/ 0 h 96"/>
                <a:gd name="T35" fmla="*/ 322 w 322"/>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 h="96">
                  <a:moveTo>
                    <a:pt x="322" y="96"/>
                  </a:moveTo>
                  <a:lnTo>
                    <a:pt x="322" y="89"/>
                  </a:lnTo>
                  <a:lnTo>
                    <a:pt x="234" y="76"/>
                  </a:lnTo>
                  <a:lnTo>
                    <a:pt x="164" y="59"/>
                  </a:lnTo>
                  <a:lnTo>
                    <a:pt x="92" y="37"/>
                  </a:lnTo>
                  <a:lnTo>
                    <a:pt x="2" y="0"/>
                  </a:lnTo>
                  <a:lnTo>
                    <a:pt x="0" y="7"/>
                  </a:lnTo>
                  <a:lnTo>
                    <a:pt x="90" y="44"/>
                  </a:lnTo>
                  <a:lnTo>
                    <a:pt x="162" y="66"/>
                  </a:lnTo>
                  <a:lnTo>
                    <a:pt x="231" y="83"/>
                  </a:lnTo>
                  <a:lnTo>
                    <a:pt x="322" y="96"/>
                  </a:lnTo>
                  <a:close/>
                </a:path>
              </a:pathLst>
            </a:custGeom>
            <a:solidFill>
              <a:srgbClr val="000000"/>
            </a:solidFill>
            <a:ln w="0">
              <a:solidFill>
                <a:srgbClr val="000000"/>
              </a:solidFill>
              <a:prstDash val="solid"/>
              <a:round/>
              <a:headEnd/>
              <a:tailEnd/>
            </a:ln>
          </p:spPr>
          <p:txBody>
            <a:bodyPr/>
            <a:lstStyle/>
            <a:p>
              <a:endParaRPr lang="en-IE"/>
            </a:p>
          </p:txBody>
        </p:sp>
        <p:sp>
          <p:nvSpPr>
            <p:cNvPr id="117" name="Freeform 118"/>
            <p:cNvSpPr>
              <a:spLocks/>
            </p:cNvSpPr>
            <p:nvPr/>
          </p:nvSpPr>
          <p:spPr bwMode="auto">
            <a:xfrm>
              <a:off x="3485" y="1011"/>
              <a:ext cx="23" cy="51"/>
            </a:xfrm>
            <a:custGeom>
              <a:avLst/>
              <a:gdLst>
                <a:gd name="T0" fmla="*/ 0 w 68"/>
                <a:gd name="T1" fmla="*/ 0 h 153"/>
                <a:gd name="T2" fmla="*/ 0 w 68"/>
                <a:gd name="T3" fmla="*/ 0 h 153"/>
                <a:gd name="T4" fmla="*/ 0 w 68"/>
                <a:gd name="T5" fmla="*/ 0 h 153"/>
                <a:gd name="T6" fmla="*/ 0 w 68"/>
                <a:gd name="T7" fmla="*/ 0 h 153"/>
                <a:gd name="T8" fmla="*/ 0 w 68"/>
                <a:gd name="T9" fmla="*/ 0 h 153"/>
                <a:gd name="T10" fmla="*/ 0 w 68"/>
                <a:gd name="T11" fmla="*/ 0 h 153"/>
                <a:gd name="T12" fmla="*/ 0 w 68"/>
                <a:gd name="T13" fmla="*/ 0 h 153"/>
                <a:gd name="T14" fmla="*/ 0 w 68"/>
                <a:gd name="T15" fmla="*/ 0 h 153"/>
                <a:gd name="T16" fmla="*/ 0 w 68"/>
                <a:gd name="T17" fmla="*/ 0 h 153"/>
                <a:gd name="T18" fmla="*/ 0 w 68"/>
                <a:gd name="T19" fmla="*/ 0 h 153"/>
                <a:gd name="T20" fmla="*/ 0 w 68"/>
                <a:gd name="T21" fmla="*/ 0 h 153"/>
                <a:gd name="T22" fmla="*/ 0 w 68"/>
                <a:gd name="T23" fmla="*/ 0 h 153"/>
                <a:gd name="T24" fmla="*/ 0 w 68"/>
                <a:gd name="T25" fmla="*/ 0 h 153"/>
                <a:gd name="T26" fmla="*/ 0 w 68"/>
                <a:gd name="T27" fmla="*/ 0 h 153"/>
                <a:gd name="T28" fmla="*/ 0 w 68"/>
                <a:gd name="T29" fmla="*/ 0 h 153"/>
                <a:gd name="T30" fmla="*/ 0 w 68"/>
                <a:gd name="T31" fmla="*/ 0 h 153"/>
                <a:gd name="T32" fmla="*/ 0 w 68"/>
                <a:gd name="T33" fmla="*/ 0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53"/>
                <a:gd name="T53" fmla="*/ 68 w 68"/>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53">
                  <a:moveTo>
                    <a:pt x="12" y="153"/>
                  </a:moveTo>
                  <a:lnTo>
                    <a:pt x="19" y="150"/>
                  </a:lnTo>
                  <a:lnTo>
                    <a:pt x="11" y="129"/>
                  </a:lnTo>
                  <a:lnTo>
                    <a:pt x="7" y="107"/>
                  </a:lnTo>
                  <a:lnTo>
                    <a:pt x="14" y="63"/>
                  </a:lnTo>
                  <a:lnTo>
                    <a:pt x="24" y="45"/>
                  </a:lnTo>
                  <a:lnTo>
                    <a:pt x="35" y="28"/>
                  </a:lnTo>
                  <a:lnTo>
                    <a:pt x="52" y="16"/>
                  </a:lnTo>
                  <a:lnTo>
                    <a:pt x="68" y="8"/>
                  </a:lnTo>
                  <a:lnTo>
                    <a:pt x="66" y="0"/>
                  </a:lnTo>
                  <a:lnTo>
                    <a:pt x="47" y="9"/>
                  </a:lnTo>
                  <a:lnTo>
                    <a:pt x="30" y="23"/>
                  </a:lnTo>
                  <a:lnTo>
                    <a:pt x="17" y="40"/>
                  </a:lnTo>
                  <a:lnTo>
                    <a:pt x="7" y="60"/>
                  </a:lnTo>
                  <a:lnTo>
                    <a:pt x="0" y="107"/>
                  </a:lnTo>
                  <a:lnTo>
                    <a:pt x="4" y="131"/>
                  </a:lnTo>
                  <a:lnTo>
                    <a:pt x="12" y="153"/>
                  </a:lnTo>
                  <a:close/>
                </a:path>
              </a:pathLst>
            </a:custGeom>
            <a:solidFill>
              <a:srgbClr val="000000"/>
            </a:solidFill>
            <a:ln w="0">
              <a:solidFill>
                <a:srgbClr val="000000"/>
              </a:solidFill>
              <a:prstDash val="solid"/>
              <a:round/>
              <a:headEnd/>
              <a:tailEnd/>
            </a:ln>
          </p:spPr>
          <p:txBody>
            <a:bodyPr/>
            <a:lstStyle/>
            <a:p>
              <a:endParaRPr lang="en-IE"/>
            </a:p>
          </p:txBody>
        </p:sp>
        <p:sp>
          <p:nvSpPr>
            <p:cNvPr id="118" name="Freeform 119"/>
            <p:cNvSpPr>
              <a:spLocks/>
            </p:cNvSpPr>
            <p:nvPr/>
          </p:nvSpPr>
          <p:spPr bwMode="auto">
            <a:xfrm>
              <a:off x="3508" y="1029"/>
              <a:ext cx="17" cy="49"/>
            </a:xfrm>
            <a:custGeom>
              <a:avLst/>
              <a:gdLst>
                <a:gd name="T0" fmla="*/ 0 w 52"/>
                <a:gd name="T1" fmla="*/ 0 h 147"/>
                <a:gd name="T2" fmla="*/ 0 w 52"/>
                <a:gd name="T3" fmla="*/ 0 h 147"/>
                <a:gd name="T4" fmla="*/ 0 w 52"/>
                <a:gd name="T5" fmla="*/ 0 h 147"/>
                <a:gd name="T6" fmla="*/ 0 w 52"/>
                <a:gd name="T7" fmla="*/ 0 h 147"/>
                <a:gd name="T8" fmla="*/ 0 w 52"/>
                <a:gd name="T9" fmla="*/ 0 h 147"/>
                <a:gd name="T10" fmla="*/ 0 w 52"/>
                <a:gd name="T11" fmla="*/ 0 h 147"/>
                <a:gd name="T12" fmla="*/ 0 w 52"/>
                <a:gd name="T13" fmla="*/ 0 h 147"/>
                <a:gd name="T14" fmla="*/ 0 w 52"/>
                <a:gd name="T15" fmla="*/ 0 h 147"/>
                <a:gd name="T16" fmla="*/ 0 w 52"/>
                <a:gd name="T17" fmla="*/ 0 h 147"/>
                <a:gd name="T18" fmla="*/ 0 w 52"/>
                <a:gd name="T19" fmla="*/ 0 h 147"/>
                <a:gd name="T20" fmla="*/ 0 w 52"/>
                <a:gd name="T21" fmla="*/ 0 h 147"/>
                <a:gd name="T22" fmla="*/ 0 w 52"/>
                <a:gd name="T23" fmla="*/ 0 h 147"/>
                <a:gd name="T24" fmla="*/ 0 w 52"/>
                <a:gd name="T25" fmla="*/ 0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147"/>
                <a:gd name="T41" fmla="*/ 52 w 52"/>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147">
                  <a:moveTo>
                    <a:pt x="52" y="5"/>
                  </a:moveTo>
                  <a:lnTo>
                    <a:pt x="47" y="0"/>
                  </a:lnTo>
                  <a:lnTo>
                    <a:pt x="22" y="26"/>
                  </a:lnTo>
                  <a:lnTo>
                    <a:pt x="6" y="60"/>
                  </a:lnTo>
                  <a:lnTo>
                    <a:pt x="0" y="99"/>
                  </a:lnTo>
                  <a:lnTo>
                    <a:pt x="0" y="122"/>
                  </a:lnTo>
                  <a:lnTo>
                    <a:pt x="5" y="147"/>
                  </a:lnTo>
                  <a:lnTo>
                    <a:pt x="12" y="145"/>
                  </a:lnTo>
                  <a:lnTo>
                    <a:pt x="8" y="122"/>
                  </a:lnTo>
                  <a:lnTo>
                    <a:pt x="8" y="99"/>
                  </a:lnTo>
                  <a:lnTo>
                    <a:pt x="14" y="62"/>
                  </a:lnTo>
                  <a:lnTo>
                    <a:pt x="29" y="31"/>
                  </a:lnTo>
                  <a:lnTo>
                    <a:pt x="52" y="5"/>
                  </a:lnTo>
                  <a:close/>
                </a:path>
              </a:pathLst>
            </a:custGeom>
            <a:solidFill>
              <a:srgbClr val="000000"/>
            </a:solidFill>
            <a:ln w="0">
              <a:solidFill>
                <a:srgbClr val="000000"/>
              </a:solidFill>
              <a:prstDash val="solid"/>
              <a:round/>
              <a:headEnd/>
              <a:tailEnd/>
            </a:ln>
          </p:spPr>
          <p:txBody>
            <a:bodyPr/>
            <a:lstStyle/>
            <a:p>
              <a:endParaRPr lang="en-IE"/>
            </a:p>
          </p:txBody>
        </p:sp>
        <p:sp>
          <p:nvSpPr>
            <p:cNvPr id="119" name="Freeform 120"/>
            <p:cNvSpPr>
              <a:spLocks/>
            </p:cNvSpPr>
            <p:nvPr/>
          </p:nvSpPr>
          <p:spPr bwMode="auto">
            <a:xfrm>
              <a:off x="3538" y="1046"/>
              <a:ext cx="16" cy="52"/>
            </a:xfrm>
            <a:custGeom>
              <a:avLst/>
              <a:gdLst>
                <a:gd name="T0" fmla="*/ 0 w 47"/>
                <a:gd name="T1" fmla="*/ 0 h 157"/>
                <a:gd name="T2" fmla="*/ 0 w 47"/>
                <a:gd name="T3" fmla="*/ 0 h 157"/>
                <a:gd name="T4" fmla="*/ 0 w 47"/>
                <a:gd name="T5" fmla="*/ 0 h 157"/>
                <a:gd name="T6" fmla="*/ 0 w 47"/>
                <a:gd name="T7" fmla="*/ 0 h 157"/>
                <a:gd name="T8" fmla="*/ 0 w 47"/>
                <a:gd name="T9" fmla="*/ 0 h 157"/>
                <a:gd name="T10" fmla="*/ 0 w 47"/>
                <a:gd name="T11" fmla="*/ 0 h 157"/>
                <a:gd name="T12" fmla="*/ 0 w 47"/>
                <a:gd name="T13" fmla="*/ 0 h 157"/>
                <a:gd name="T14" fmla="*/ 0 w 47"/>
                <a:gd name="T15" fmla="*/ 0 h 157"/>
                <a:gd name="T16" fmla="*/ 0 w 47"/>
                <a:gd name="T17" fmla="*/ 0 h 157"/>
                <a:gd name="T18" fmla="*/ 0 w 47"/>
                <a:gd name="T19" fmla="*/ 0 h 157"/>
                <a:gd name="T20" fmla="*/ 0 w 47"/>
                <a:gd name="T21" fmla="*/ 0 h 157"/>
                <a:gd name="T22" fmla="*/ 0 w 47"/>
                <a:gd name="T23" fmla="*/ 0 h 157"/>
                <a:gd name="T24" fmla="*/ 0 w 47"/>
                <a:gd name="T25" fmla="*/ 0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57"/>
                <a:gd name="T41" fmla="*/ 47 w 47"/>
                <a:gd name="T42" fmla="*/ 157 h 1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57">
                  <a:moveTo>
                    <a:pt x="11" y="157"/>
                  </a:moveTo>
                  <a:lnTo>
                    <a:pt x="18" y="155"/>
                  </a:lnTo>
                  <a:lnTo>
                    <a:pt x="11" y="132"/>
                  </a:lnTo>
                  <a:lnTo>
                    <a:pt x="8" y="112"/>
                  </a:lnTo>
                  <a:lnTo>
                    <a:pt x="11" y="71"/>
                  </a:lnTo>
                  <a:lnTo>
                    <a:pt x="26" y="35"/>
                  </a:lnTo>
                  <a:lnTo>
                    <a:pt x="47" y="5"/>
                  </a:lnTo>
                  <a:lnTo>
                    <a:pt x="42" y="0"/>
                  </a:lnTo>
                  <a:lnTo>
                    <a:pt x="18" y="30"/>
                  </a:lnTo>
                  <a:lnTo>
                    <a:pt x="4" y="69"/>
                  </a:lnTo>
                  <a:lnTo>
                    <a:pt x="0" y="112"/>
                  </a:lnTo>
                  <a:lnTo>
                    <a:pt x="4" y="135"/>
                  </a:lnTo>
                  <a:lnTo>
                    <a:pt x="11" y="157"/>
                  </a:lnTo>
                  <a:close/>
                </a:path>
              </a:pathLst>
            </a:custGeom>
            <a:solidFill>
              <a:srgbClr val="000000"/>
            </a:solidFill>
            <a:ln w="0">
              <a:solidFill>
                <a:srgbClr val="000000"/>
              </a:solidFill>
              <a:prstDash val="solid"/>
              <a:round/>
              <a:headEnd/>
              <a:tailEnd/>
            </a:ln>
          </p:spPr>
          <p:txBody>
            <a:bodyPr/>
            <a:lstStyle/>
            <a:p>
              <a:endParaRPr lang="en-IE"/>
            </a:p>
          </p:txBody>
        </p:sp>
        <p:sp>
          <p:nvSpPr>
            <p:cNvPr id="120" name="Freeform 121"/>
            <p:cNvSpPr>
              <a:spLocks/>
            </p:cNvSpPr>
            <p:nvPr/>
          </p:nvSpPr>
          <p:spPr bwMode="auto">
            <a:xfrm>
              <a:off x="3580" y="1062"/>
              <a:ext cx="18" cy="48"/>
            </a:xfrm>
            <a:custGeom>
              <a:avLst/>
              <a:gdLst>
                <a:gd name="T0" fmla="*/ 0 w 54"/>
                <a:gd name="T1" fmla="*/ 0 h 146"/>
                <a:gd name="T2" fmla="*/ 0 w 54"/>
                <a:gd name="T3" fmla="*/ 0 h 146"/>
                <a:gd name="T4" fmla="*/ 0 w 54"/>
                <a:gd name="T5" fmla="*/ 0 h 146"/>
                <a:gd name="T6" fmla="*/ 0 w 54"/>
                <a:gd name="T7" fmla="*/ 0 h 146"/>
                <a:gd name="T8" fmla="*/ 0 w 54"/>
                <a:gd name="T9" fmla="*/ 0 h 146"/>
                <a:gd name="T10" fmla="*/ 0 w 54"/>
                <a:gd name="T11" fmla="*/ 0 h 146"/>
                <a:gd name="T12" fmla="*/ 0 w 54"/>
                <a:gd name="T13" fmla="*/ 0 h 146"/>
                <a:gd name="T14" fmla="*/ 0 w 54"/>
                <a:gd name="T15" fmla="*/ 0 h 146"/>
                <a:gd name="T16" fmla="*/ 0 w 54"/>
                <a:gd name="T17" fmla="*/ 0 h 146"/>
                <a:gd name="T18" fmla="*/ 0 w 54"/>
                <a:gd name="T19" fmla="*/ 0 h 146"/>
                <a:gd name="T20" fmla="*/ 0 w 54"/>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46"/>
                <a:gd name="T35" fmla="*/ 54 w 54"/>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46">
                  <a:moveTo>
                    <a:pt x="52" y="0"/>
                  </a:moveTo>
                  <a:lnTo>
                    <a:pt x="44" y="0"/>
                  </a:lnTo>
                  <a:lnTo>
                    <a:pt x="47" y="41"/>
                  </a:lnTo>
                  <a:lnTo>
                    <a:pt x="40" y="78"/>
                  </a:lnTo>
                  <a:lnTo>
                    <a:pt x="23" y="112"/>
                  </a:lnTo>
                  <a:lnTo>
                    <a:pt x="0" y="142"/>
                  </a:lnTo>
                  <a:lnTo>
                    <a:pt x="5" y="146"/>
                  </a:lnTo>
                  <a:lnTo>
                    <a:pt x="30" y="117"/>
                  </a:lnTo>
                  <a:lnTo>
                    <a:pt x="47" y="81"/>
                  </a:lnTo>
                  <a:lnTo>
                    <a:pt x="54" y="41"/>
                  </a:lnTo>
                  <a:lnTo>
                    <a:pt x="52" y="0"/>
                  </a:lnTo>
                  <a:close/>
                </a:path>
              </a:pathLst>
            </a:custGeom>
            <a:solidFill>
              <a:srgbClr val="000000"/>
            </a:solidFill>
            <a:ln w="0">
              <a:solidFill>
                <a:srgbClr val="000000"/>
              </a:solidFill>
              <a:prstDash val="solid"/>
              <a:round/>
              <a:headEnd/>
              <a:tailEnd/>
            </a:ln>
          </p:spPr>
          <p:txBody>
            <a:bodyPr/>
            <a:lstStyle/>
            <a:p>
              <a:endParaRPr lang="en-IE"/>
            </a:p>
          </p:txBody>
        </p:sp>
        <p:sp>
          <p:nvSpPr>
            <p:cNvPr id="121" name="Freeform 122"/>
            <p:cNvSpPr>
              <a:spLocks/>
            </p:cNvSpPr>
            <p:nvPr/>
          </p:nvSpPr>
          <p:spPr bwMode="auto">
            <a:xfrm>
              <a:off x="3620" y="1070"/>
              <a:ext cx="16" cy="47"/>
            </a:xfrm>
            <a:custGeom>
              <a:avLst/>
              <a:gdLst>
                <a:gd name="T0" fmla="*/ 0 w 47"/>
                <a:gd name="T1" fmla="*/ 0 h 141"/>
                <a:gd name="T2" fmla="*/ 0 w 47"/>
                <a:gd name="T3" fmla="*/ 0 h 141"/>
                <a:gd name="T4" fmla="*/ 0 w 47"/>
                <a:gd name="T5" fmla="*/ 0 h 141"/>
                <a:gd name="T6" fmla="*/ 0 w 47"/>
                <a:gd name="T7" fmla="*/ 0 h 141"/>
                <a:gd name="T8" fmla="*/ 0 w 47"/>
                <a:gd name="T9" fmla="*/ 0 h 141"/>
                <a:gd name="T10" fmla="*/ 0 w 47"/>
                <a:gd name="T11" fmla="*/ 0 h 141"/>
                <a:gd name="T12" fmla="*/ 0 w 47"/>
                <a:gd name="T13" fmla="*/ 0 h 141"/>
                <a:gd name="T14" fmla="*/ 0 w 47"/>
                <a:gd name="T15" fmla="*/ 0 h 141"/>
                <a:gd name="T16" fmla="*/ 0 w 47"/>
                <a:gd name="T17" fmla="*/ 0 h 141"/>
                <a:gd name="T18" fmla="*/ 0 w 47"/>
                <a:gd name="T19" fmla="*/ 0 h 141"/>
                <a:gd name="T20" fmla="*/ 0 w 47"/>
                <a:gd name="T21" fmla="*/ 0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141"/>
                <a:gd name="T35" fmla="*/ 47 w 47"/>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141">
                  <a:moveTo>
                    <a:pt x="0" y="136"/>
                  </a:moveTo>
                  <a:lnTo>
                    <a:pt x="7" y="141"/>
                  </a:lnTo>
                  <a:lnTo>
                    <a:pt x="30" y="110"/>
                  </a:lnTo>
                  <a:lnTo>
                    <a:pt x="44" y="75"/>
                  </a:lnTo>
                  <a:lnTo>
                    <a:pt x="47" y="38"/>
                  </a:lnTo>
                  <a:lnTo>
                    <a:pt x="38" y="0"/>
                  </a:lnTo>
                  <a:lnTo>
                    <a:pt x="31" y="2"/>
                  </a:lnTo>
                  <a:lnTo>
                    <a:pt x="40" y="38"/>
                  </a:lnTo>
                  <a:lnTo>
                    <a:pt x="37" y="73"/>
                  </a:lnTo>
                  <a:lnTo>
                    <a:pt x="23" y="105"/>
                  </a:lnTo>
                  <a:lnTo>
                    <a:pt x="0" y="136"/>
                  </a:lnTo>
                  <a:close/>
                </a:path>
              </a:pathLst>
            </a:custGeom>
            <a:solidFill>
              <a:srgbClr val="000000"/>
            </a:solidFill>
            <a:ln w="0">
              <a:solidFill>
                <a:srgbClr val="000000"/>
              </a:solidFill>
              <a:prstDash val="solid"/>
              <a:round/>
              <a:headEnd/>
              <a:tailEnd/>
            </a:ln>
          </p:spPr>
          <p:txBody>
            <a:bodyPr/>
            <a:lstStyle/>
            <a:p>
              <a:endParaRPr lang="en-IE"/>
            </a:p>
          </p:txBody>
        </p:sp>
        <p:sp>
          <p:nvSpPr>
            <p:cNvPr id="122" name="Freeform 123"/>
            <p:cNvSpPr>
              <a:spLocks/>
            </p:cNvSpPr>
            <p:nvPr/>
          </p:nvSpPr>
          <p:spPr bwMode="auto">
            <a:xfrm>
              <a:off x="3660" y="1070"/>
              <a:ext cx="12" cy="45"/>
            </a:xfrm>
            <a:custGeom>
              <a:avLst/>
              <a:gdLst>
                <a:gd name="T0" fmla="*/ 0 w 35"/>
                <a:gd name="T1" fmla="*/ 0 h 137"/>
                <a:gd name="T2" fmla="*/ 0 w 35"/>
                <a:gd name="T3" fmla="*/ 0 h 137"/>
                <a:gd name="T4" fmla="*/ 0 w 35"/>
                <a:gd name="T5" fmla="*/ 0 h 137"/>
                <a:gd name="T6" fmla="*/ 0 w 35"/>
                <a:gd name="T7" fmla="*/ 0 h 137"/>
                <a:gd name="T8" fmla="*/ 0 w 35"/>
                <a:gd name="T9" fmla="*/ 0 h 137"/>
                <a:gd name="T10" fmla="*/ 0 w 35"/>
                <a:gd name="T11" fmla="*/ 0 h 137"/>
                <a:gd name="T12" fmla="*/ 0 w 35"/>
                <a:gd name="T13" fmla="*/ 0 h 137"/>
                <a:gd name="T14" fmla="*/ 0 w 35"/>
                <a:gd name="T15" fmla="*/ 0 h 137"/>
                <a:gd name="T16" fmla="*/ 0 w 35"/>
                <a:gd name="T17" fmla="*/ 0 h 137"/>
                <a:gd name="T18" fmla="*/ 0 w 35"/>
                <a:gd name="T19" fmla="*/ 0 h 137"/>
                <a:gd name="T20" fmla="*/ 0 w 35"/>
                <a:gd name="T21" fmla="*/ 0 h 137"/>
                <a:gd name="T22" fmla="*/ 0 w 35"/>
                <a:gd name="T23" fmla="*/ 0 h 137"/>
                <a:gd name="T24" fmla="*/ 0 w 35"/>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7"/>
                <a:gd name="T41" fmla="*/ 35 w 35"/>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7">
                  <a:moveTo>
                    <a:pt x="5" y="0"/>
                  </a:moveTo>
                  <a:lnTo>
                    <a:pt x="0" y="5"/>
                  </a:lnTo>
                  <a:lnTo>
                    <a:pt x="13" y="17"/>
                  </a:lnTo>
                  <a:lnTo>
                    <a:pt x="20" y="31"/>
                  </a:lnTo>
                  <a:lnTo>
                    <a:pt x="27" y="64"/>
                  </a:lnTo>
                  <a:lnTo>
                    <a:pt x="21" y="98"/>
                  </a:lnTo>
                  <a:lnTo>
                    <a:pt x="3" y="134"/>
                  </a:lnTo>
                  <a:lnTo>
                    <a:pt x="11" y="137"/>
                  </a:lnTo>
                  <a:lnTo>
                    <a:pt x="29" y="101"/>
                  </a:lnTo>
                  <a:lnTo>
                    <a:pt x="35" y="64"/>
                  </a:lnTo>
                  <a:lnTo>
                    <a:pt x="27" y="29"/>
                  </a:lnTo>
                  <a:lnTo>
                    <a:pt x="18" y="12"/>
                  </a:lnTo>
                  <a:lnTo>
                    <a:pt x="5" y="0"/>
                  </a:lnTo>
                  <a:close/>
                </a:path>
              </a:pathLst>
            </a:custGeom>
            <a:solidFill>
              <a:srgbClr val="000000"/>
            </a:solidFill>
            <a:ln w="0">
              <a:solidFill>
                <a:srgbClr val="000000"/>
              </a:solidFill>
              <a:prstDash val="solid"/>
              <a:round/>
              <a:headEnd/>
              <a:tailEnd/>
            </a:ln>
          </p:spPr>
          <p:txBody>
            <a:bodyPr/>
            <a:lstStyle/>
            <a:p>
              <a:endParaRPr lang="en-IE"/>
            </a:p>
          </p:txBody>
        </p:sp>
        <p:sp>
          <p:nvSpPr>
            <p:cNvPr id="123" name="Freeform 124"/>
            <p:cNvSpPr>
              <a:spLocks/>
            </p:cNvSpPr>
            <p:nvPr/>
          </p:nvSpPr>
          <p:spPr bwMode="auto">
            <a:xfrm>
              <a:off x="3684" y="1057"/>
              <a:ext cx="11" cy="46"/>
            </a:xfrm>
            <a:custGeom>
              <a:avLst/>
              <a:gdLst>
                <a:gd name="T0" fmla="*/ 0 w 33"/>
                <a:gd name="T1" fmla="*/ 0 h 138"/>
                <a:gd name="T2" fmla="*/ 0 w 33"/>
                <a:gd name="T3" fmla="*/ 0 h 138"/>
                <a:gd name="T4" fmla="*/ 0 w 33"/>
                <a:gd name="T5" fmla="*/ 0 h 138"/>
                <a:gd name="T6" fmla="*/ 0 w 33"/>
                <a:gd name="T7" fmla="*/ 0 h 138"/>
                <a:gd name="T8" fmla="*/ 0 w 33"/>
                <a:gd name="T9" fmla="*/ 0 h 138"/>
                <a:gd name="T10" fmla="*/ 0 w 33"/>
                <a:gd name="T11" fmla="*/ 0 h 138"/>
                <a:gd name="T12" fmla="*/ 0 w 33"/>
                <a:gd name="T13" fmla="*/ 0 h 138"/>
                <a:gd name="T14" fmla="*/ 0 w 33"/>
                <a:gd name="T15" fmla="*/ 0 h 138"/>
                <a:gd name="T16" fmla="*/ 0 w 33"/>
                <a:gd name="T17" fmla="*/ 0 h 138"/>
                <a:gd name="T18" fmla="*/ 0 w 33"/>
                <a:gd name="T19" fmla="*/ 0 h 138"/>
                <a:gd name="T20" fmla="*/ 0 w 33"/>
                <a:gd name="T21" fmla="*/ 0 h 138"/>
                <a:gd name="T22" fmla="*/ 0 w 33"/>
                <a:gd name="T23" fmla="*/ 0 h 138"/>
                <a:gd name="T24" fmla="*/ 0 w 33"/>
                <a:gd name="T25" fmla="*/ 0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38"/>
                <a:gd name="T41" fmla="*/ 33 w 33"/>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38">
                  <a:moveTo>
                    <a:pt x="13" y="135"/>
                  </a:moveTo>
                  <a:lnTo>
                    <a:pt x="20" y="138"/>
                  </a:lnTo>
                  <a:lnTo>
                    <a:pt x="31" y="94"/>
                  </a:lnTo>
                  <a:lnTo>
                    <a:pt x="33" y="55"/>
                  </a:lnTo>
                  <a:lnTo>
                    <a:pt x="26" y="23"/>
                  </a:lnTo>
                  <a:lnTo>
                    <a:pt x="16" y="10"/>
                  </a:lnTo>
                  <a:lnTo>
                    <a:pt x="4" y="0"/>
                  </a:lnTo>
                  <a:lnTo>
                    <a:pt x="0" y="5"/>
                  </a:lnTo>
                  <a:lnTo>
                    <a:pt x="12" y="15"/>
                  </a:lnTo>
                  <a:lnTo>
                    <a:pt x="19" y="25"/>
                  </a:lnTo>
                  <a:lnTo>
                    <a:pt x="26" y="55"/>
                  </a:lnTo>
                  <a:lnTo>
                    <a:pt x="24" y="94"/>
                  </a:lnTo>
                  <a:lnTo>
                    <a:pt x="13" y="135"/>
                  </a:lnTo>
                  <a:close/>
                </a:path>
              </a:pathLst>
            </a:custGeom>
            <a:solidFill>
              <a:srgbClr val="000000"/>
            </a:solidFill>
            <a:ln w="0">
              <a:solidFill>
                <a:srgbClr val="000000"/>
              </a:solidFill>
              <a:prstDash val="solid"/>
              <a:round/>
              <a:headEnd/>
              <a:tailEnd/>
            </a:ln>
          </p:spPr>
          <p:txBody>
            <a:bodyPr/>
            <a:lstStyle/>
            <a:p>
              <a:endParaRPr lang="en-IE"/>
            </a:p>
          </p:txBody>
        </p:sp>
        <p:sp>
          <p:nvSpPr>
            <p:cNvPr id="124" name="Freeform 125"/>
            <p:cNvSpPr>
              <a:spLocks/>
            </p:cNvSpPr>
            <p:nvPr/>
          </p:nvSpPr>
          <p:spPr bwMode="auto">
            <a:xfrm>
              <a:off x="3516" y="988"/>
              <a:ext cx="165" cy="67"/>
            </a:xfrm>
            <a:custGeom>
              <a:avLst/>
              <a:gdLst>
                <a:gd name="T0" fmla="*/ 0 w 495"/>
                <a:gd name="T1" fmla="*/ 0 h 199"/>
                <a:gd name="T2" fmla="*/ 0 w 495"/>
                <a:gd name="T3" fmla="*/ 0 h 199"/>
                <a:gd name="T4" fmla="*/ 0 w 495"/>
                <a:gd name="T5" fmla="*/ 0 h 199"/>
                <a:gd name="T6" fmla="*/ 0 w 495"/>
                <a:gd name="T7" fmla="*/ 0 h 199"/>
                <a:gd name="T8" fmla="*/ 0 w 495"/>
                <a:gd name="T9" fmla="*/ 0 h 199"/>
                <a:gd name="T10" fmla="*/ 0 w 495"/>
                <a:gd name="T11" fmla="*/ 0 h 199"/>
                <a:gd name="T12" fmla="*/ 0 w 495"/>
                <a:gd name="T13" fmla="*/ 0 h 199"/>
                <a:gd name="T14" fmla="*/ 0 w 495"/>
                <a:gd name="T15" fmla="*/ 0 h 199"/>
                <a:gd name="T16" fmla="*/ 0 w 495"/>
                <a:gd name="T17" fmla="*/ 0 h 199"/>
                <a:gd name="T18" fmla="*/ 0 w 495"/>
                <a:gd name="T19" fmla="*/ 0 h 199"/>
                <a:gd name="T20" fmla="*/ 0 w 495"/>
                <a:gd name="T21" fmla="*/ 0 h 199"/>
                <a:gd name="T22" fmla="*/ 0 w 495"/>
                <a:gd name="T23" fmla="*/ 0 h 199"/>
                <a:gd name="T24" fmla="*/ 0 w 495"/>
                <a:gd name="T25" fmla="*/ 0 h 199"/>
                <a:gd name="T26" fmla="*/ 0 w 495"/>
                <a:gd name="T27" fmla="*/ 0 h 199"/>
                <a:gd name="T28" fmla="*/ 0 w 495"/>
                <a:gd name="T29" fmla="*/ 0 h 199"/>
                <a:gd name="T30" fmla="*/ 0 w 495"/>
                <a:gd name="T31" fmla="*/ 0 h 199"/>
                <a:gd name="T32" fmla="*/ 0 w 495"/>
                <a:gd name="T33" fmla="*/ 0 h 199"/>
                <a:gd name="T34" fmla="*/ 0 w 495"/>
                <a:gd name="T35" fmla="*/ 0 h 199"/>
                <a:gd name="T36" fmla="*/ 0 w 495"/>
                <a:gd name="T37" fmla="*/ 0 h 199"/>
                <a:gd name="T38" fmla="*/ 0 w 495"/>
                <a:gd name="T39" fmla="*/ 0 h 199"/>
                <a:gd name="T40" fmla="*/ 0 w 495"/>
                <a:gd name="T41" fmla="*/ 0 h 199"/>
                <a:gd name="T42" fmla="*/ 0 w 495"/>
                <a:gd name="T43" fmla="*/ 0 h 199"/>
                <a:gd name="T44" fmla="*/ 0 w 495"/>
                <a:gd name="T45" fmla="*/ 0 h 199"/>
                <a:gd name="T46" fmla="*/ 0 w 495"/>
                <a:gd name="T47" fmla="*/ 0 h 199"/>
                <a:gd name="T48" fmla="*/ 0 w 495"/>
                <a:gd name="T49" fmla="*/ 0 h 199"/>
                <a:gd name="T50" fmla="*/ 0 w 495"/>
                <a:gd name="T51" fmla="*/ 0 h 199"/>
                <a:gd name="T52" fmla="*/ 0 w 495"/>
                <a:gd name="T53" fmla="*/ 0 h 199"/>
                <a:gd name="T54" fmla="*/ 0 w 495"/>
                <a:gd name="T55" fmla="*/ 0 h 199"/>
                <a:gd name="T56" fmla="*/ 0 w 495"/>
                <a:gd name="T57" fmla="*/ 0 h 199"/>
                <a:gd name="T58" fmla="*/ 0 w 495"/>
                <a:gd name="T59" fmla="*/ 0 h 199"/>
                <a:gd name="T60" fmla="*/ 0 w 495"/>
                <a:gd name="T61" fmla="*/ 0 h 199"/>
                <a:gd name="T62" fmla="*/ 0 w 495"/>
                <a:gd name="T63" fmla="*/ 0 h 199"/>
                <a:gd name="T64" fmla="*/ 0 w 495"/>
                <a:gd name="T65" fmla="*/ 0 h 199"/>
                <a:gd name="T66" fmla="*/ 0 w 495"/>
                <a:gd name="T67" fmla="*/ 0 h 199"/>
                <a:gd name="T68" fmla="*/ 0 w 495"/>
                <a:gd name="T69" fmla="*/ 0 h 199"/>
                <a:gd name="T70" fmla="*/ 0 w 495"/>
                <a:gd name="T71" fmla="*/ 0 h 199"/>
                <a:gd name="T72" fmla="*/ 0 w 495"/>
                <a:gd name="T73" fmla="*/ 0 h 199"/>
                <a:gd name="T74" fmla="*/ 0 w 495"/>
                <a:gd name="T75" fmla="*/ 0 h 199"/>
                <a:gd name="T76" fmla="*/ 0 w 495"/>
                <a:gd name="T77" fmla="*/ 0 h 199"/>
                <a:gd name="T78" fmla="*/ 0 w 495"/>
                <a:gd name="T79" fmla="*/ 0 h 199"/>
                <a:gd name="T80" fmla="*/ 0 w 495"/>
                <a:gd name="T81" fmla="*/ 0 h 199"/>
                <a:gd name="T82" fmla="*/ 0 w 495"/>
                <a:gd name="T83" fmla="*/ 0 h 199"/>
                <a:gd name="T84" fmla="*/ 0 w 495"/>
                <a:gd name="T85" fmla="*/ 0 h 199"/>
                <a:gd name="T86" fmla="*/ 0 w 495"/>
                <a:gd name="T87" fmla="*/ 0 h 199"/>
                <a:gd name="T88" fmla="*/ 0 w 495"/>
                <a:gd name="T89" fmla="*/ 0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199"/>
                <a:gd name="T137" fmla="*/ 495 w 495"/>
                <a:gd name="T138" fmla="*/ 199 h 1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199">
                  <a:moveTo>
                    <a:pt x="435" y="91"/>
                  </a:moveTo>
                  <a:lnTo>
                    <a:pt x="430" y="98"/>
                  </a:lnTo>
                  <a:lnTo>
                    <a:pt x="472" y="126"/>
                  </a:lnTo>
                  <a:lnTo>
                    <a:pt x="483" y="138"/>
                  </a:lnTo>
                  <a:lnTo>
                    <a:pt x="488" y="149"/>
                  </a:lnTo>
                  <a:lnTo>
                    <a:pt x="487" y="158"/>
                  </a:lnTo>
                  <a:lnTo>
                    <a:pt x="482" y="166"/>
                  </a:lnTo>
                  <a:lnTo>
                    <a:pt x="458" y="181"/>
                  </a:lnTo>
                  <a:lnTo>
                    <a:pt x="417" y="190"/>
                  </a:lnTo>
                  <a:lnTo>
                    <a:pt x="362" y="192"/>
                  </a:lnTo>
                  <a:lnTo>
                    <a:pt x="297" y="186"/>
                  </a:lnTo>
                  <a:lnTo>
                    <a:pt x="228" y="171"/>
                  </a:lnTo>
                  <a:lnTo>
                    <a:pt x="159" y="149"/>
                  </a:lnTo>
                  <a:lnTo>
                    <a:pt x="99" y="120"/>
                  </a:lnTo>
                  <a:lnTo>
                    <a:pt x="52" y="91"/>
                  </a:lnTo>
                  <a:lnTo>
                    <a:pt x="20" y="61"/>
                  </a:lnTo>
                  <a:lnTo>
                    <a:pt x="11" y="48"/>
                  </a:lnTo>
                  <a:lnTo>
                    <a:pt x="8" y="36"/>
                  </a:lnTo>
                  <a:lnTo>
                    <a:pt x="9" y="26"/>
                  </a:lnTo>
                  <a:lnTo>
                    <a:pt x="15" y="18"/>
                  </a:lnTo>
                  <a:lnTo>
                    <a:pt x="27" y="12"/>
                  </a:lnTo>
                  <a:lnTo>
                    <a:pt x="46" y="7"/>
                  </a:lnTo>
                  <a:lnTo>
                    <a:pt x="107" y="7"/>
                  </a:lnTo>
                  <a:lnTo>
                    <a:pt x="107" y="0"/>
                  </a:lnTo>
                  <a:lnTo>
                    <a:pt x="46" y="0"/>
                  </a:lnTo>
                  <a:lnTo>
                    <a:pt x="24" y="5"/>
                  </a:lnTo>
                  <a:lnTo>
                    <a:pt x="10" y="13"/>
                  </a:lnTo>
                  <a:lnTo>
                    <a:pt x="2" y="24"/>
                  </a:lnTo>
                  <a:lnTo>
                    <a:pt x="0" y="36"/>
                  </a:lnTo>
                  <a:lnTo>
                    <a:pt x="4" y="50"/>
                  </a:lnTo>
                  <a:lnTo>
                    <a:pt x="15" y="66"/>
                  </a:lnTo>
                  <a:lnTo>
                    <a:pt x="47" y="96"/>
                  </a:lnTo>
                  <a:lnTo>
                    <a:pt x="96" y="127"/>
                  </a:lnTo>
                  <a:lnTo>
                    <a:pt x="156" y="156"/>
                  </a:lnTo>
                  <a:lnTo>
                    <a:pt x="226" y="178"/>
                  </a:lnTo>
                  <a:lnTo>
                    <a:pt x="297" y="193"/>
                  </a:lnTo>
                  <a:lnTo>
                    <a:pt x="362" y="199"/>
                  </a:lnTo>
                  <a:lnTo>
                    <a:pt x="417" y="198"/>
                  </a:lnTo>
                  <a:lnTo>
                    <a:pt x="460" y="188"/>
                  </a:lnTo>
                  <a:lnTo>
                    <a:pt x="487" y="171"/>
                  </a:lnTo>
                  <a:lnTo>
                    <a:pt x="494" y="160"/>
                  </a:lnTo>
                  <a:lnTo>
                    <a:pt x="495" y="149"/>
                  </a:lnTo>
                  <a:lnTo>
                    <a:pt x="490" y="133"/>
                  </a:lnTo>
                  <a:lnTo>
                    <a:pt x="477" y="121"/>
                  </a:lnTo>
                  <a:lnTo>
                    <a:pt x="435" y="91"/>
                  </a:lnTo>
                  <a:close/>
                </a:path>
              </a:pathLst>
            </a:custGeom>
            <a:solidFill>
              <a:srgbClr val="000000"/>
            </a:solidFill>
            <a:ln w="0">
              <a:solidFill>
                <a:srgbClr val="000000"/>
              </a:solidFill>
              <a:prstDash val="solid"/>
              <a:round/>
              <a:headEnd/>
              <a:tailEnd/>
            </a:ln>
          </p:spPr>
          <p:txBody>
            <a:bodyPr/>
            <a:lstStyle/>
            <a:p>
              <a:endParaRPr lang="en-IE"/>
            </a:p>
          </p:txBody>
        </p:sp>
        <p:sp>
          <p:nvSpPr>
            <p:cNvPr id="125" name="Freeform 126"/>
            <p:cNvSpPr>
              <a:spLocks/>
            </p:cNvSpPr>
            <p:nvPr/>
          </p:nvSpPr>
          <p:spPr bwMode="auto">
            <a:xfrm>
              <a:off x="2045" y="2004"/>
              <a:ext cx="97" cy="70"/>
            </a:xfrm>
            <a:custGeom>
              <a:avLst/>
              <a:gdLst>
                <a:gd name="T0" fmla="*/ 0 w 292"/>
                <a:gd name="T1" fmla="*/ 0 h 208"/>
                <a:gd name="T2" fmla="*/ 0 w 292"/>
                <a:gd name="T3" fmla="*/ 0 h 208"/>
                <a:gd name="T4" fmla="*/ 0 w 292"/>
                <a:gd name="T5" fmla="*/ 0 h 208"/>
                <a:gd name="T6" fmla="*/ 0 w 292"/>
                <a:gd name="T7" fmla="*/ 0 h 208"/>
                <a:gd name="T8" fmla="*/ 0 w 292"/>
                <a:gd name="T9" fmla="*/ 0 h 208"/>
                <a:gd name="T10" fmla="*/ 0 w 292"/>
                <a:gd name="T11" fmla="*/ 0 h 208"/>
                <a:gd name="T12" fmla="*/ 0 w 292"/>
                <a:gd name="T13" fmla="*/ 0 h 208"/>
                <a:gd name="T14" fmla="*/ 0 w 292"/>
                <a:gd name="T15" fmla="*/ 0 h 208"/>
                <a:gd name="T16" fmla="*/ 0 w 292"/>
                <a:gd name="T17" fmla="*/ 0 h 208"/>
                <a:gd name="T18" fmla="*/ 0 w 292"/>
                <a:gd name="T19" fmla="*/ 0 h 208"/>
                <a:gd name="T20" fmla="*/ 0 w 292"/>
                <a:gd name="T21" fmla="*/ 0 h 208"/>
                <a:gd name="T22" fmla="*/ 0 w 292"/>
                <a:gd name="T23" fmla="*/ 0 h 208"/>
                <a:gd name="T24" fmla="*/ 0 w 292"/>
                <a:gd name="T25" fmla="*/ 0 h 208"/>
                <a:gd name="T26" fmla="*/ 0 w 292"/>
                <a:gd name="T27" fmla="*/ 0 h 208"/>
                <a:gd name="T28" fmla="*/ 0 w 292"/>
                <a:gd name="T29" fmla="*/ 0 h 208"/>
                <a:gd name="T30" fmla="*/ 0 w 292"/>
                <a:gd name="T31" fmla="*/ 0 h 208"/>
                <a:gd name="T32" fmla="*/ 0 w 292"/>
                <a:gd name="T33" fmla="*/ 0 h 208"/>
                <a:gd name="T34" fmla="*/ 0 w 292"/>
                <a:gd name="T35" fmla="*/ 0 h 208"/>
                <a:gd name="T36" fmla="*/ 0 w 292"/>
                <a:gd name="T37" fmla="*/ 0 h 208"/>
                <a:gd name="T38" fmla="*/ 0 w 292"/>
                <a:gd name="T39" fmla="*/ 0 h 208"/>
                <a:gd name="T40" fmla="*/ 0 w 292"/>
                <a:gd name="T41" fmla="*/ 0 h 208"/>
                <a:gd name="T42" fmla="*/ 0 w 292"/>
                <a:gd name="T43" fmla="*/ 0 h 208"/>
                <a:gd name="T44" fmla="*/ 0 w 292"/>
                <a:gd name="T45" fmla="*/ 0 h 208"/>
                <a:gd name="T46" fmla="*/ 0 w 292"/>
                <a:gd name="T47" fmla="*/ 0 h 208"/>
                <a:gd name="T48" fmla="*/ 0 w 292"/>
                <a:gd name="T49" fmla="*/ 0 h 208"/>
                <a:gd name="T50" fmla="*/ 0 w 292"/>
                <a:gd name="T51" fmla="*/ 0 h 208"/>
                <a:gd name="T52" fmla="*/ 0 w 292"/>
                <a:gd name="T53" fmla="*/ 0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2"/>
                <a:gd name="T82" fmla="*/ 0 h 208"/>
                <a:gd name="T83" fmla="*/ 292 w 292"/>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2" h="208">
                  <a:moveTo>
                    <a:pt x="3" y="144"/>
                  </a:moveTo>
                  <a:lnTo>
                    <a:pt x="0" y="122"/>
                  </a:lnTo>
                  <a:lnTo>
                    <a:pt x="3" y="99"/>
                  </a:lnTo>
                  <a:lnTo>
                    <a:pt x="13" y="79"/>
                  </a:lnTo>
                  <a:lnTo>
                    <a:pt x="27" y="61"/>
                  </a:lnTo>
                  <a:lnTo>
                    <a:pt x="68" y="30"/>
                  </a:lnTo>
                  <a:lnTo>
                    <a:pt x="118" y="8"/>
                  </a:lnTo>
                  <a:lnTo>
                    <a:pt x="172" y="0"/>
                  </a:lnTo>
                  <a:lnTo>
                    <a:pt x="224" y="4"/>
                  </a:lnTo>
                  <a:lnTo>
                    <a:pt x="245" y="12"/>
                  </a:lnTo>
                  <a:lnTo>
                    <a:pt x="264" y="24"/>
                  </a:lnTo>
                  <a:lnTo>
                    <a:pt x="279" y="40"/>
                  </a:lnTo>
                  <a:lnTo>
                    <a:pt x="288" y="62"/>
                  </a:lnTo>
                  <a:lnTo>
                    <a:pt x="292" y="85"/>
                  </a:lnTo>
                  <a:lnTo>
                    <a:pt x="288" y="107"/>
                  </a:lnTo>
                  <a:lnTo>
                    <a:pt x="279" y="128"/>
                  </a:lnTo>
                  <a:lnTo>
                    <a:pt x="264" y="146"/>
                  </a:lnTo>
                  <a:lnTo>
                    <a:pt x="245" y="162"/>
                  </a:lnTo>
                  <a:lnTo>
                    <a:pt x="224" y="177"/>
                  </a:lnTo>
                  <a:lnTo>
                    <a:pt x="173" y="198"/>
                  </a:lnTo>
                  <a:lnTo>
                    <a:pt x="118" y="208"/>
                  </a:lnTo>
                  <a:lnTo>
                    <a:pt x="93" y="207"/>
                  </a:lnTo>
                  <a:lnTo>
                    <a:pt x="68" y="203"/>
                  </a:lnTo>
                  <a:lnTo>
                    <a:pt x="46" y="195"/>
                  </a:lnTo>
                  <a:lnTo>
                    <a:pt x="27" y="183"/>
                  </a:lnTo>
                  <a:lnTo>
                    <a:pt x="13" y="166"/>
                  </a:lnTo>
                  <a:lnTo>
                    <a:pt x="3" y="144"/>
                  </a:lnTo>
                  <a:close/>
                </a:path>
              </a:pathLst>
            </a:custGeom>
            <a:solidFill>
              <a:srgbClr val="B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26" name="Freeform 127"/>
            <p:cNvSpPr>
              <a:spLocks/>
            </p:cNvSpPr>
            <p:nvPr/>
          </p:nvSpPr>
          <p:spPr bwMode="auto">
            <a:xfrm>
              <a:off x="2834" y="1166"/>
              <a:ext cx="1336" cy="1989"/>
            </a:xfrm>
            <a:custGeom>
              <a:avLst/>
              <a:gdLst>
                <a:gd name="T0" fmla="*/ 0 w 4006"/>
                <a:gd name="T1" fmla="*/ 0 h 5969"/>
                <a:gd name="T2" fmla="*/ 0 w 4006"/>
                <a:gd name="T3" fmla="*/ 0 h 5969"/>
                <a:gd name="T4" fmla="*/ 0 w 4006"/>
                <a:gd name="T5" fmla="*/ 0 h 5969"/>
                <a:gd name="T6" fmla="*/ 0 w 4006"/>
                <a:gd name="T7" fmla="*/ 0 h 5969"/>
                <a:gd name="T8" fmla="*/ 0 w 4006"/>
                <a:gd name="T9" fmla="*/ 0 h 5969"/>
                <a:gd name="T10" fmla="*/ 0 w 4006"/>
                <a:gd name="T11" fmla="*/ 0 h 5969"/>
                <a:gd name="T12" fmla="*/ 0 w 4006"/>
                <a:gd name="T13" fmla="*/ 0 h 5969"/>
                <a:gd name="T14" fmla="*/ 0 w 4006"/>
                <a:gd name="T15" fmla="*/ 0 h 5969"/>
                <a:gd name="T16" fmla="*/ 0 w 4006"/>
                <a:gd name="T17" fmla="*/ 0 h 5969"/>
                <a:gd name="T18" fmla="*/ 0 w 4006"/>
                <a:gd name="T19" fmla="*/ 0 h 5969"/>
                <a:gd name="T20" fmla="*/ 0 w 4006"/>
                <a:gd name="T21" fmla="*/ 0 h 5969"/>
                <a:gd name="T22" fmla="*/ 0 w 4006"/>
                <a:gd name="T23" fmla="*/ 0 h 5969"/>
                <a:gd name="T24" fmla="*/ 0 w 4006"/>
                <a:gd name="T25" fmla="*/ 0 h 5969"/>
                <a:gd name="T26" fmla="*/ 0 w 4006"/>
                <a:gd name="T27" fmla="*/ 0 h 5969"/>
                <a:gd name="T28" fmla="*/ 0 w 4006"/>
                <a:gd name="T29" fmla="*/ 0 h 5969"/>
                <a:gd name="T30" fmla="*/ 0 w 4006"/>
                <a:gd name="T31" fmla="*/ 0 h 5969"/>
                <a:gd name="T32" fmla="*/ 0 w 4006"/>
                <a:gd name="T33" fmla="*/ 0 h 5969"/>
                <a:gd name="T34" fmla="*/ 0 w 4006"/>
                <a:gd name="T35" fmla="*/ 0 h 5969"/>
                <a:gd name="T36" fmla="*/ 0 w 4006"/>
                <a:gd name="T37" fmla="*/ 0 h 5969"/>
                <a:gd name="T38" fmla="*/ 0 w 4006"/>
                <a:gd name="T39" fmla="*/ 0 h 5969"/>
                <a:gd name="T40" fmla="*/ 0 w 4006"/>
                <a:gd name="T41" fmla="*/ 0 h 5969"/>
                <a:gd name="T42" fmla="*/ 0 w 4006"/>
                <a:gd name="T43" fmla="*/ 0 h 5969"/>
                <a:gd name="T44" fmla="*/ 0 w 4006"/>
                <a:gd name="T45" fmla="*/ 0 h 5969"/>
                <a:gd name="T46" fmla="*/ 0 w 4006"/>
                <a:gd name="T47" fmla="*/ 0 h 5969"/>
                <a:gd name="T48" fmla="*/ 0 w 4006"/>
                <a:gd name="T49" fmla="*/ 0 h 5969"/>
                <a:gd name="T50" fmla="*/ 0 w 4006"/>
                <a:gd name="T51" fmla="*/ 0 h 5969"/>
                <a:gd name="T52" fmla="*/ 0 w 4006"/>
                <a:gd name="T53" fmla="*/ 0 h 5969"/>
                <a:gd name="T54" fmla="*/ 0 w 4006"/>
                <a:gd name="T55" fmla="*/ 0 h 5969"/>
                <a:gd name="T56" fmla="*/ 0 w 4006"/>
                <a:gd name="T57" fmla="*/ 0 h 5969"/>
                <a:gd name="T58" fmla="*/ 0 w 4006"/>
                <a:gd name="T59" fmla="*/ 0 h 5969"/>
                <a:gd name="T60" fmla="*/ 0 w 4006"/>
                <a:gd name="T61" fmla="*/ 0 h 5969"/>
                <a:gd name="T62" fmla="*/ 0 w 4006"/>
                <a:gd name="T63" fmla="*/ 0 h 5969"/>
                <a:gd name="T64" fmla="*/ 0 w 4006"/>
                <a:gd name="T65" fmla="*/ 0 h 5969"/>
                <a:gd name="T66" fmla="*/ 0 w 4006"/>
                <a:gd name="T67" fmla="*/ 0 h 5969"/>
                <a:gd name="T68" fmla="*/ 0 w 4006"/>
                <a:gd name="T69" fmla="*/ 0 h 5969"/>
                <a:gd name="T70" fmla="*/ 0 w 4006"/>
                <a:gd name="T71" fmla="*/ 0 h 5969"/>
                <a:gd name="T72" fmla="*/ 0 w 4006"/>
                <a:gd name="T73" fmla="*/ 0 h 5969"/>
                <a:gd name="T74" fmla="*/ 0 w 4006"/>
                <a:gd name="T75" fmla="*/ 0 h 5969"/>
                <a:gd name="T76" fmla="*/ 0 w 4006"/>
                <a:gd name="T77" fmla="*/ 0 h 5969"/>
                <a:gd name="T78" fmla="*/ 0 w 4006"/>
                <a:gd name="T79" fmla="*/ 0 h 5969"/>
                <a:gd name="T80" fmla="*/ 0 w 4006"/>
                <a:gd name="T81" fmla="*/ 0 h 5969"/>
                <a:gd name="T82" fmla="*/ 0 w 4006"/>
                <a:gd name="T83" fmla="*/ 0 h 5969"/>
                <a:gd name="T84" fmla="*/ 0 w 4006"/>
                <a:gd name="T85" fmla="*/ 0 h 5969"/>
                <a:gd name="T86" fmla="*/ 0 w 4006"/>
                <a:gd name="T87" fmla="*/ 0 h 5969"/>
                <a:gd name="T88" fmla="*/ 0 w 4006"/>
                <a:gd name="T89" fmla="*/ 0 h 5969"/>
                <a:gd name="T90" fmla="*/ 0 w 4006"/>
                <a:gd name="T91" fmla="*/ 0 h 5969"/>
                <a:gd name="T92" fmla="*/ 0 w 4006"/>
                <a:gd name="T93" fmla="*/ 0 h 5969"/>
                <a:gd name="T94" fmla="*/ 0 w 4006"/>
                <a:gd name="T95" fmla="*/ 0 h 5969"/>
                <a:gd name="T96" fmla="*/ 0 w 4006"/>
                <a:gd name="T97" fmla="*/ 0 h 59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06"/>
                <a:gd name="T148" fmla="*/ 0 h 5969"/>
                <a:gd name="T149" fmla="*/ 4006 w 4006"/>
                <a:gd name="T150" fmla="*/ 5969 h 59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06" h="5969">
                  <a:moveTo>
                    <a:pt x="0" y="5574"/>
                  </a:moveTo>
                  <a:lnTo>
                    <a:pt x="96" y="5628"/>
                  </a:lnTo>
                  <a:lnTo>
                    <a:pt x="197" y="5676"/>
                  </a:lnTo>
                  <a:lnTo>
                    <a:pt x="306" y="5718"/>
                  </a:lnTo>
                  <a:lnTo>
                    <a:pt x="420" y="5752"/>
                  </a:lnTo>
                  <a:lnTo>
                    <a:pt x="543" y="5781"/>
                  </a:lnTo>
                  <a:lnTo>
                    <a:pt x="664" y="5800"/>
                  </a:lnTo>
                  <a:lnTo>
                    <a:pt x="782" y="5810"/>
                  </a:lnTo>
                  <a:lnTo>
                    <a:pt x="898" y="5810"/>
                  </a:lnTo>
                  <a:lnTo>
                    <a:pt x="1011" y="5801"/>
                  </a:lnTo>
                  <a:lnTo>
                    <a:pt x="1122" y="5785"/>
                  </a:lnTo>
                  <a:lnTo>
                    <a:pt x="1230" y="5760"/>
                  </a:lnTo>
                  <a:lnTo>
                    <a:pt x="1335" y="5727"/>
                  </a:lnTo>
                  <a:lnTo>
                    <a:pt x="1437" y="5688"/>
                  </a:lnTo>
                  <a:lnTo>
                    <a:pt x="1538" y="5640"/>
                  </a:lnTo>
                  <a:lnTo>
                    <a:pt x="1635" y="5586"/>
                  </a:lnTo>
                  <a:lnTo>
                    <a:pt x="1728" y="5526"/>
                  </a:lnTo>
                  <a:lnTo>
                    <a:pt x="1820" y="5459"/>
                  </a:lnTo>
                  <a:lnTo>
                    <a:pt x="1909" y="5387"/>
                  </a:lnTo>
                  <a:lnTo>
                    <a:pt x="1995" y="5309"/>
                  </a:lnTo>
                  <a:lnTo>
                    <a:pt x="2078" y="5228"/>
                  </a:lnTo>
                  <a:lnTo>
                    <a:pt x="2158" y="5140"/>
                  </a:lnTo>
                  <a:lnTo>
                    <a:pt x="2236" y="5048"/>
                  </a:lnTo>
                  <a:lnTo>
                    <a:pt x="2310" y="4952"/>
                  </a:lnTo>
                  <a:lnTo>
                    <a:pt x="2381" y="4853"/>
                  </a:lnTo>
                  <a:lnTo>
                    <a:pt x="2449" y="4751"/>
                  </a:lnTo>
                  <a:lnTo>
                    <a:pt x="2514" y="4646"/>
                  </a:lnTo>
                  <a:lnTo>
                    <a:pt x="2636" y="4427"/>
                  </a:lnTo>
                  <a:lnTo>
                    <a:pt x="2744" y="4199"/>
                  </a:lnTo>
                  <a:lnTo>
                    <a:pt x="2840" y="3968"/>
                  </a:lnTo>
                  <a:lnTo>
                    <a:pt x="2923" y="3733"/>
                  </a:lnTo>
                  <a:lnTo>
                    <a:pt x="2959" y="3616"/>
                  </a:lnTo>
                  <a:lnTo>
                    <a:pt x="2993" y="3499"/>
                  </a:lnTo>
                  <a:lnTo>
                    <a:pt x="3052" y="3262"/>
                  </a:lnTo>
                  <a:lnTo>
                    <a:pt x="3098" y="3017"/>
                  </a:lnTo>
                  <a:lnTo>
                    <a:pt x="3116" y="2894"/>
                  </a:lnTo>
                  <a:lnTo>
                    <a:pt x="3133" y="2769"/>
                  </a:lnTo>
                  <a:lnTo>
                    <a:pt x="3153" y="2519"/>
                  </a:lnTo>
                  <a:lnTo>
                    <a:pt x="3159" y="2269"/>
                  </a:lnTo>
                  <a:lnTo>
                    <a:pt x="3157" y="2144"/>
                  </a:lnTo>
                  <a:lnTo>
                    <a:pt x="3150" y="2022"/>
                  </a:lnTo>
                  <a:lnTo>
                    <a:pt x="3139" y="1900"/>
                  </a:lnTo>
                  <a:lnTo>
                    <a:pt x="3123" y="1780"/>
                  </a:lnTo>
                  <a:lnTo>
                    <a:pt x="3103" y="1662"/>
                  </a:lnTo>
                  <a:lnTo>
                    <a:pt x="3078" y="1547"/>
                  </a:lnTo>
                  <a:lnTo>
                    <a:pt x="3048" y="1433"/>
                  </a:lnTo>
                  <a:lnTo>
                    <a:pt x="3013" y="1323"/>
                  </a:lnTo>
                  <a:lnTo>
                    <a:pt x="2972" y="1215"/>
                  </a:lnTo>
                  <a:lnTo>
                    <a:pt x="2927" y="1112"/>
                  </a:lnTo>
                  <a:lnTo>
                    <a:pt x="2877" y="1013"/>
                  </a:lnTo>
                  <a:lnTo>
                    <a:pt x="2820" y="917"/>
                  </a:lnTo>
                  <a:lnTo>
                    <a:pt x="2758" y="826"/>
                  </a:lnTo>
                  <a:lnTo>
                    <a:pt x="2690" y="739"/>
                  </a:lnTo>
                  <a:lnTo>
                    <a:pt x="2616" y="657"/>
                  </a:lnTo>
                  <a:lnTo>
                    <a:pt x="2535" y="582"/>
                  </a:lnTo>
                  <a:lnTo>
                    <a:pt x="2448" y="511"/>
                  </a:lnTo>
                  <a:lnTo>
                    <a:pt x="2354" y="446"/>
                  </a:lnTo>
                  <a:lnTo>
                    <a:pt x="2255" y="389"/>
                  </a:lnTo>
                  <a:lnTo>
                    <a:pt x="2148" y="337"/>
                  </a:lnTo>
                  <a:lnTo>
                    <a:pt x="2035" y="292"/>
                  </a:lnTo>
                  <a:lnTo>
                    <a:pt x="1914" y="255"/>
                  </a:lnTo>
                  <a:lnTo>
                    <a:pt x="1818" y="232"/>
                  </a:lnTo>
                  <a:lnTo>
                    <a:pt x="1724" y="214"/>
                  </a:lnTo>
                  <a:lnTo>
                    <a:pt x="1632" y="203"/>
                  </a:lnTo>
                  <a:lnTo>
                    <a:pt x="1541" y="197"/>
                  </a:lnTo>
                  <a:lnTo>
                    <a:pt x="1451" y="197"/>
                  </a:lnTo>
                  <a:lnTo>
                    <a:pt x="1364" y="202"/>
                  </a:lnTo>
                  <a:lnTo>
                    <a:pt x="1193" y="227"/>
                  </a:lnTo>
                  <a:lnTo>
                    <a:pt x="1109" y="246"/>
                  </a:lnTo>
                  <a:lnTo>
                    <a:pt x="1027" y="272"/>
                  </a:lnTo>
                  <a:lnTo>
                    <a:pt x="947" y="300"/>
                  </a:lnTo>
                  <a:lnTo>
                    <a:pt x="869" y="334"/>
                  </a:lnTo>
                  <a:lnTo>
                    <a:pt x="717" y="412"/>
                  </a:lnTo>
                  <a:lnTo>
                    <a:pt x="643" y="457"/>
                  </a:lnTo>
                  <a:lnTo>
                    <a:pt x="571" y="506"/>
                  </a:lnTo>
                  <a:lnTo>
                    <a:pt x="723" y="404"/>
                  </a:lnTo>
                  <a:lnTo>
                    <a:pt x="888" y="310"/>
                  </a:lnTo>
                  <a:lnTo>
                    <a:pt x="1064" y="222"/>
                  </a:lnTo>
                  <a:lnTo>
                    <a:pt x="1247" y="147"/>
                  </a:lnTo>
                  <a:lnTo>
                    <a:pt x="1340" y="113"/>
                  </a:lnTo>
                  <a:lnTo>
                    <a:pt x="1433" y="85"/>
                  </a:lnTo>
                  <a:lnTo>
                    <a:pt x="1623" y="38"/>
                  </a:lnTo>
                  <a:lnTo>
                    <a:pt x="1717" y="20"/>
                  </a:lnTo>
                  <a:lnTo>
                    <a:pt x="1812" y="8"/>
                  </a:lnTo>
                  <a:lnTo>
                    <a:pt x="1905" y="1"/>
                  </a:lnTo>
                  <a:lnTo>
                    <a:pt x="1998" y="0"/>
                  </a:lnTo>
                  <a:lnTo>
                    <a:pt x="1983" y="51"/>
                  </a:lnTo>
                  <a:lnTo>
                    <a:pt x="1981" y="72"/>
                  </a:lnTo>
                  <a:lnTo>
                    <a:pt x="1987" y="92"/>
                  </a:lnTo>
                  <a:lnTo>
                    <a:pt x="1999" y="110"/>
                  </a:lnTo>
                  <a:lnTo>
                    <a:pt x="2015" y="128"/>
                  </a:lnTo>
                  <a:lnTo>
                    <a:pt x="2063" y="158"/>
                  </a:lnTo>
                  <a:lnTo>
                    <a:pt x="2121" y="179"/>
                  </a:lnTo>
                  <a:lnTo>
                    <a:pt x="2182" y="190"/>
                  </a:lnTo>
                  <a:lnTo>
                    <a:pt x="2237" y="189"/>
                  </a:lnTo>
                  <a:lnTo>
                    <a:pt x="2261" y="183"/>
                  </a:lnTo>
                  <a:lnTo>
                    <a:pt x="2281" y="173"/>
                  </a:lnTo>
                  <a:lnTo>
                    <a:pt x="2296" y="159"/>
                  </a:lnTo>
                  <a:lnTo>
                    <a:pt x="2305" y="140"/>
                  </a:lnTo>
                  <a:lnTo>
                    <a:pt x="2334" y="34"/>
                  </a:lnTo>
                  <a:lnTo>
                    <a:pt x="2456" y="63"/>
                  </a:lnTo>
                  <a:lnTo>
                    <a:pt x="2575" y="101"/>
                  </a:lnTo>
                  <a:lnTo>
                    <a:pt x="2690" y="147"/>
                  </a:lnTo>
                  <a:lnTo>
                    <a:pt x="2801" y="201"/>
                  </a:lnTo>
                  <a:lnTo>
                    <a:pt x="2908" y="261"/>
                  </a:lnTo>
                  <a:lnTo>
                    <a:pt x="3011" y="330"/>
                  </a:lnTo>
                  <a:lnTo>
                    <a:pt x="3110" y="406"/>
                  </a:lnTo>
                  <a:lnTo>
                    <a:pt x="3205" y="488"/>
                  </a:lnTo>
                  <a:lnTo>
                    <a:pt x="3295" y="577"/>
                  </a:lnTo>
                  <a:lnTo>
                    <a:pt x="3380" y="673"/>
                  </a:lnTo>
                  <a:lnTo>
                    <a:pt x="3461" y="774"/>
                  </a:lnTo>
                  <a:lnTo>
                    <a:pt x="3537" y="882"/>
                  </a:lnTo>
                  <a:lnTo>
                    <a:pt x="3607" y="997"/>
                  </a:lnTo>
                  <a:lnTo>
                    <a:pt x="3672" y="1117"/>
                  </a:lnTo>
                  <a:lnTo>
                    <a:pt x="3732" y="1241"/>
                  </a:lnTo>
                  <a:lnTo>
                    <a:pt x="3787" y="1372"/>
                  </a:lnTo>
                  <a:lnTo>
                    <a:pt x="3835" y="1507"/>
                  </a:lnTo>
                  <a:lnTo>
                    <a:pt x="3878" y="1647"/>
                  </a:lnTo>
                  <a:lnTo>
                    <a:pt x="3915" y="1792"/>
                  </a:lnTo>
                  <a:lnTo>
                    <a:pt x="3946" y="1942"/>
                  </a:lnTo>
                  <a:lnTo>
                    <a:pt x="3971" y="2095"/>
                  </a:lnTo>
                  <a:lnTo>
                    <a:pt x="3989" y="2252"/>
                  </a:lnTo>
                  <a:lnTo>
                    <a:pt x="4001" y="2414"/>
                  </a:lnTo>
                  <a:lnTo>
                    <a:pt x="4006" y="2578"/>
                  </a:lnTo>
                  <a:lnTo>
                    <a:pt x="4005" y="2745"/>
                  </a:lnTo>
                  <a:lnTo>
                    <a:pt x="3995" y="2917"/>
                  </a:lnTo>
                  <a:lnTo>
                    <a:pt x="3980" y="3090"/>
                  </a:lnTo>
                  <a:lnTo>
                    <a:pt x="3957" y="3268"/>
                  </a:lnTo>
                  <a:lnTo>
                    <a:pt x="3927" y="3446"/>
                  </a:lnTo>
                  <a:lnTo>
                    <a:pt x="3889" y="3627"/>
                  </a:lnTo>
                  <a:lnTo>
                    <a:pt x="3843" y="3810"/>
                  </a:lnTo>
                  <a:lnTo>
                    <a:pt x="3789" y="3996"/>
                  </a:lnTo>
                  <a:lnTo>
                    <a:pt x="3365" y="3875"/>
                  </a:lnTo>
                  <a:lnTo>
                    <a:pt x="3339" y="3871"/>
                  </a:lnTo>
                  <a:lnTo>
                    <a:pt x="3313" y="3876"/>
                  </a:lnTo>
                  <a:lnTo>
                    <a:pt x="3287" y="3887"/>
                  </a:lnTo>
                  <a:lnTo>
                    <a:pt x="3265" y="3903"/>
                  </a:lnTo>
                  <a:lnTo>
                    <a:pt x="3243" y="3925"/>
                  </a:lnTo>
                  <a:lnTo>
                    <a:pt x="3223" y="3950"/>
                  </a:lnTo>
                  <a:lnTo>
                    <a:pt x="3206" y="3978"/>
                  </a:lnTo>
                  <a:lnTo>
                    <a:pt x="3192" y="4009"/>
                  </a:lnTo>
                  <a:lnTo>
                    <a:pt x="3174" y="4070"/>
                  </a:lnTo>
                  <a:lnTo>
                    <a:pt x="3171" y="4101"/>
                  </a:lnTo>
                  <a:lnTo>
                    <a:pt x="3172" y="4129"/>
                  </a:lnTo>
                  <a:lnTo>
                    <a:pt x="3180" y="4154"/>
                  </a:lnTo>
                  <a:lnTo>
                    <a:pt x="3192" y="4175"/>
                  </a:lnTo>
                  <a:lnTo>
                    <a:pt x="3208" y="4192"/>
                  </a:lnTo>
                  <a:lnTo>
                    <a:pt x="3232" y="4203"/>
                  </a:lnTo>
                  <a:lnTo>
                    <a:pt x="3668" y="4326"/>
                  </a:lnTo>
                  <a:lnTo>
                    <a:pt x="3617" y="4439"/>
                  </a:lnTo>
                  <a:lnTo>
                    <a:pt x="3561" y="4549"/>
                  </a:lnTo>
                  <a:lnTo>
                    <a:pt x="3501" y="4655"/>
                  </a:lnTo>
                  <a:lnTo>
                    <a:pt x="3436" y="4760"/>
                  </a:lnTo>
                  <a:lnTo>
                    <a:pt x="3368" y="4860"/>
                  </a:lnTo>
                  <a:lnTo>
                    <a:pt x="3295" y="4958"/>
                  </a:lnTo>
                  <a:lnTo>
                    <a:pt x="3218" y="5053"/>
                  </a:lnTo>
                  <a:lnTo>
                    <a:pt x="3137" y="5143"/>
                  </a:lnTo>
                  <a:lnTo>
                    <a:pt x="3053" y="5230"/>
                  </a:lnTo>
                  <a:lnTo>
                    <a:pt x="2965" y="5313"/>
                  </a:lnTo>
                  <a:lnTo>
                    <a:pt x="2874" y="5392"/>
                  </a:lnTo>
                  <a:lnTo>
                    <a:pt x="2780" y="5466"/>
                  </a:lnTo>
                  <a:lnTo>
                    <a:pt x="2683" y="5537"/>
                  </a:lnTo>
                  <a:lnTo>
                    <a:pt x="2582" y="5603"/>
                  </a:lnTo>
                  <a:lnTo>
                    <a:pt x="2479" y="5663"/>
                  </a:lnTo>
                  <a:lnTo>
                    <a:pt x="2374" y="5719"/>
                  </a:lnTo>
                  <a:lnTo>
                    <a:pt x="2316" y="5538"/>
                  </a:lnTo>
                  <a:lnTo>
                    <a:pt x="2307" y="5520"/>
                  </a:lnTo>
                  <a:lnTo>
                    <a:pt x="2291" y="5508"/>
                  </a:lnTo>
                  <a:lnTo>
                    <a:pt x="2271" y="5500"/>
                  </a:lnTo>
                  <a:lnTo>
                    <a:pt x="2245" y="5496"/>
                  </a:lnTo>
                  <a:lnTo>
                    <a:pt x="2218" y="5496"/>
                  </a:lnTo>
                  <a:lnTo>
                    <a:pt x="2188" y="5500"/>
                  </a:lnTo>
                  <a:lnTo>
                    <a:pt x="2157" y="5507"/>
                  </a:lnTo>
                  <a:lnTo>
                    <a:pt x="2127" y="5516"/>
                  </a:lnTo>
                  <a:lnTo>
                    <a:pt x="2068" y="5543"/>
                  </a:lnTo>
                  <a:lnTo>
                    <a:pt x="2020" y="5578"/>
                  </a:lnTo>
                  <a:lnTo>
                    <a:pt x="2002" y="5597"/>
                  </a:lnTo>
                  <a:lnTo>
                    <a:pt x="1992" y="5616"/>
                  </a:lnTo>
                  <a:lnTo>
                    <a:pt x="1986" y="5636"/>
                  </a:lnTo>
                  <a:lnTo>
                    <a:pt x="1988" y="5657"/>
                  </a:lnTo>
                  <a:lnTo>
                    <a:pt x="2051" y="5852"/>
                  </a:lnTo>
                  <a:lnTo>
                    <a:pt x="1933" y="5888"/>
                  </a:lnTo>
                  <a:lnTo>
                    <a:pt x="1813" y="5916"/>
                  </a:lnTo>
                  <a:lnTo>
                    <a:pt x="1691" y="5939"/>
                  </a:lnTo>
                  <a:lnTo>
                    <a:pt x="1568" y="5956"/>
                  </a:lnTo>
                  <a:lnTo>
                    <a:pt x="1442" y="5965"/>
                  </a:lnTo>
                  <a:lnTo>
                    <a:pt x="1315" y="5969"/>
                  </a:lnTo>
                  <a:lnTo>
                    <a:pt x="1187" y="5964"/>
                  </a:lnTo>
                  <a:lnTo>
                    <a:pt x="1057" y="5952"/>
                  </a:lnTo>
                  <a:lnTo>
                    <a:pt x="927" y="5933"/>
                  </a:lnTo>
                  <a:lnTo>
                    <a:pt x="796" y="5907"/>
                  </a:lnTo>
                  <a:lnTo>
                    <a:pt x="664" y="5872"/>
                  </a:lnTo>
                  <a:lnTo>
                    <a:pt x="532" y="5829"/>
                  </a:lnTo>
                  <a:lnTo>
                    <a:pt x="399" y="5779"/>
                  </a:lnTo>
                  <a:lnTo>
                    <a:pt x="266" y="5719"/>
                  </a:lnTo>
                  <a:lnTo>
                    <a:pt x="133" y="5651"/>
                  </a:lnTo>
                  <a:lnTo>
                    <a:pt x="0" y="55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27" name="Freeform 128"/>
            <p:cNvSpPr>
              <a:spLocks/>
            </p:cNvSpPr>
            <p:nvPr/>
          </p:nvSpPr>
          <p:spPr bwMode="auto">
            <a:xfrm>
              <a:off x="2043" y="2003"/>
              <a:ext cx="100" cy="72"/>
            </a:xfrm>
            <a:custGeom>
              <a:avLst/>
              <a:gdLst>
                <a:gd name="T0" fmla="*/ 0 w 299"/>
                <a:gd name="T1" fmla="*/ 0 h 216"/>
                <a:gd name="T2" fmla="*/ 0 w 299"/>
                <a:gd name="T3" fmla="*/ 0 h 216"/>
                <a:gd name="T4" fmla="*/ 0 w 299"/>
                <a:gd name="T5" fmla="*/ 0 h 216"/>
                <a:gd name="T6" fmla="*/ 0 w 299"/>
                <a:gd name="T7" fmla="*/ 0 h 216"/>
                <a:gd name="T8" fmla="*/ 0 w 299"/>
                <a:gd name="T9" fmla="*/ 0 h 216"/>
                <a:gd name="T10" fmla="*/ 0 w 299"/>
                <a:gd name="T11" fmla="*/ 0 h 216"/>
                <a:gd name="T12" fmla="*/ 0 w 299"/>
                <a:gd name="T13" fmla="*/ 0 h 216"/>
                <a:gd name="T14" fmla="*/ 0 w 299"/>
                <a:gd name="T15" fmla="*/ 0 h 216"/>
                <a:gd name="T16" fmla="*/ 0 w 299"/>
                <a:gd name="T17" fmla="*/ 0 h 216"/>
                <a:gd name="T18" fmla="*/ 0 w 299"/>
                <a:gd name="T19" fmla="*/ 0 h 216"/>
                <a:gd name="T20" fmla="*/ 0 w 299"/>
                <a:gd name="T21" fmla="*/ 0 h 216"/>
                <a:gd name="T22" fmla="*/ 0 w 299"/>
                <a:gd name="T23" fmla="*/ 0 h 216"/>
                <a:gd name="T24" fmla="*/ 0 w 299"/>
                <a:gd name="T25" fmla="*/ 0 h 216"/>
                <a:gd name="T26" fmla="*/ 0 w 299"/>
                <a:gd name="T27" fmla="*/ 0 h 216"/>
                <a:gd name="T28" fmla="*/ 0 w 299"/>
                <a:gd name="T29" fmla="*/ 0 h 216"/>
                <a:gd name="T30" fmla="*/ 0 w 299"/>
                <a:gd name="T31" fmla="*/ 0 h 216"/>
                <a:gd name="T32" fmla="*/ 0 w 299"/>
                <a:gd name="T33" fmla="*/ 0 h 216"/>
                <a:gd name="T34" fmla="*/ 0 w 299"/>
                <a:gd name="T35" fmla="*/ 0 h 216"/>
                <a:gd name="T36" fmla="*/ 0 w 299"/>
                <a:gd name="T37" fmla="*/ 0 h 216"/>
                <a:gd name="T38" fmla="*/ 0 w 299"/>
                <a:gd name="T39" fmla="*/ 0 h 216"/>
                <a:gd name="T40" fmla="*/ 0 w 299"/>
                <a:gd name="T41" fmla="*/ 0 h 216"/>
                <a:gd name="T42" fmla="*/ 0 w 299"/>
                <a:gd name="T43" fmla="*/ 0 h 216"/>
                <a:gd name="T44" fmla="*/ 0 w 299"/>
                <a:gd name="T45" fmla="*/ 0 h 216"/>
                <a:gd name="T46" fmla="*/ 0 w 299"/>
                <a:gd name="T47" fmla="*/ 0 h 216"/>
                <a:gd name="T48" fmla="*/ 0 w 299"/>
                <a:gd name="T49" fmla="*/ 0 h 216"/>
                <a:gd name="T50" fmla="*/ 0 w 299"/>
                <a:gd name="T51" fmla="*/ 0 h 216"/>
                <a:gd name="T52" fmla="*/ 0 w 299"/>
                <a:gd name="T53" fmla="*/ 0 h 216"/>
                <a:gd name="T54" fmla="*/ 0 w 299"/>
                <a:gd name="T55" fmla="*/ 0 h 216"/>
                <a:gd name="T56" fmla="*/ 0 w 299"/>
                <a:gd name="T57" fmla="*/ 0 h 216"/>
                <a:gd name="T58" fmla="*/ 0 w 299"/>
                <a:gd name="T59" fmla="*/ 0 h 216"/>
                <a:gd name="T60" fmla="*/ 0 w 299"/>
                <a:gd name="T61" fmla="*/ 0 h 216"/>
                <a:gd name="T62" fmla="*/ 0 w 299"/>
                <a:gd name="T63" fmla="*/ 0 h 216"/>
                <a:gd name="T64" fmla="*/ 0 w 299"/>
                <a:gd name="T65" fmla="*/ 0 h 216"/>
                <a:gd name="T66" fmla="*/ 0 w 299"/>
                <a:gd name="T67" fmla="*/ 0 h 216"/>
                <a:gd name="T68" fmla="*/ 0 w 299"/>
                <a:gd name="T69" fmla="*/ 0 h 216"/>
                <a:gd name="T70" fmla="*/ 0 w 299"/>
                <a:gd name="T71" fmla="*/ 0 h 216"/>
                <a:gd name="T72" fmla="*/ 0 w 299"/>
                <a:gd name="T73" fmla="*/ 0 h 216"/>
                <a:gd name="T74" fmla="*/ 0 w 299"/>
                <a:gd name="T75" fmla="*/ 0 h 216"/>
                <a:gd name="T76" fmla="*/ 0 w 299"/>
                <a:gd name="T77" fmla="*/ 0 h 216"/>
                <a:gd name="T78" fmla="*/ 0 w 299"/>
                <a:gd name="T79" fmla="*/ 0 h 216"/>
                <a:gd name="T80" fmla="*/ 0 w 299"/>
                <a:gd name="T81" fmla="*/ 0 h 216"/>
                <a:gd name="T82" fmla="*/ 0 w 299"/>
                <a:gd name="T83" fmla="*/ 0 h 216"/>
                <a:gd name="T84" fmla="*/ 0 w 299"/>
                <a:gd name="T85" fmla="*/ 0 h 216"/>
                <a:gd name="T86" fmla="*/ 0 w 299"/>
                <a:gd name="T87" fmla="*/ 0 h 216"/>
                <a:gd name="T88" fmla="*/ 0 w 299"/>
                <a:gd name="T89" fmla="*/ 0 h 216"/>
                <a:gd name="T90" fmla="*/ 0 w 299"/>
                <a:gd name="T91" fmla="*/ 0 h 216"/>
                <a:gd name="T92" fmla="*/ 0 w 299"/>
                <a:gd name="T93" fmla="*/ 0 h 216"/>
                <a:gd name="T94" fmla="*/ 0 w 299"/>
                <a:gd name="T95" fmla="*/ 0 h 216"/>
                <a:gd name="T96" fmla="*/ 0 w 299"/>
                <a:gd name="T97" fmla="*/ 0 h 216"/>
                <a:gd name="T98" fmla="*/ 0 w 299"/>
                <a:gd name="T99" fmla="*/ 0 h 216"/>
                <a:gd name="T100" fmla="*/ 0 w 299"/>
                <a:gd name="T101" fmla="*/ 0 h 216"/>
                <a:gd name="T102" fmla="*/ 0 w 299"/>
                <a:gd name="T103" fmla="*/ 0 h 216"/>
                <a:gd name="T104" fmla="*/ 0 w 299"/>
                <a:gd name="T105" fmla="*/ 0 h 216"/>
                <a:gd name="T106" fmla="*/ 0 w 299"/>
                <a:gd name="T107" fmla="*/ 0 h 216"/>
                <a:gd name="T108" fmla="*/ 0 w 299"/>
                <a:gd name="T109" fmla="*/ 0 h 216"/>
                <a:gd name="T110" fmla="*/ 0 w 299"/>
                <a:gd name="T111" fmla="*/ 0 h 216"/>
                <a:gd name="T112" fmla="*/ 0 w 299"/>
                <a:gd name="T113" fmla="*/ 0 h 216"/>
                <a:gd name="T114" fmla="*/ 0 w 299"/>
                <a:gd name="T115" fmla="*/ 0 h 216"/>
                <a:gd name="T116" fmla="*/ 0 w 299"/>
                <a:gd name="T117" fmla="*/ 0 h 2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9"/>
                <a:gd name="T178" fmla="*/ 0 h 216"/>
                <a:gd name="T179" fmla="*/ 299 w 299"/>
                <a:gd name="T180" fmla="*/ 216 h 2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9" h="216">
                  <a:moveTo>
                    <a:pt x="13" y="171"/>
                  </a:moveTo>
                  <a:lnTo>
                    <a:pt x="20" y="169"/>
                  </a:lnTo>
                  <a:lnTo>
                    <a:pt x="11" y="147"/>
                  </a:lnTo>
                  <a:lnTo>
                    <a:pt x="7" y="126"/>
                  </a:lnTo>
                  <a:lnTo>
                    <a:pt x="11" y="104"/>
                  </a:lnTo>
                  <a:lnTo>
                    <a:pt x="20" y="85"/>
                  </a:lnTo>
                  <a:lnTo>
                    <a:pt x="34" y="67"/>
                  </a:lnTo>
                  <a:lnTo>
                    <a:pt x="74" y="37"/>
                  </a:lnTo>
                  <a:lnTo>
                    <a:pt x="123" y="16"/>
                  </a:lnTo>
                  <a:lnTo>
                    <a:pt x="176" y="7"/>
                  </a:lnTo>
                  <a:lnTo>
                    <a:pt x="226" y="12"/>
                  </a:lnTo>
                  <a:lnTo>
                    <a:pt x="248" y="19"/>
                  </a:lnTo>
                  <a:lnTo>
                    <a:pt x="266" y="30"/>
                  </a:lnTo>
                  <a:lnTo>
                    <a:pt x="279" y="47"/>
                  </a:lnTo>
                  <a:lnTo>
                    <a:pt x="289" y="67"/>
                  </a:lnTo>
                  <a:lnTo>
                    <a:pt x="292" y="89"/>
                  </a:lnTo>
                  <a:lnTo>
                    <a:pt x="289" y="110"/>
                  </a:lnTo>
                  <a:lnTo>
                    <a:pt x="279" y="129"/>
                  </a:lnTo>
                  <a:lnTo>
                    <a:pt x="266" y="147"/>
                  </a:lnTo>
                  <a:lnTo>
                    <a:pt x="247" y="164"/>
                  </a:lnTo>
                  <a:lnTo>
                    <a:pt x="226" y="177"/>
                  </a:lnTo>
                  <a:lnTo>
                    <a:pt x="176" y="199"/>
                  </a:lnTo>
                  <a:lnTo>
                    <a:pt x="122" y="208"/>
                  </a:lnTo>
                  <a:lnTo>
                    <a:pt x="97" y="207"/>
                  </a:lnTo>
                  <a:lnTo>
                    <a:pt x="73" y="204"/>
                  </a:lnTo>
                  <a:lnTo>
                    <a:pt x="52" y="195"/>
                  </a:lnTo>
                  <a:lnTo>
                    <a:pt x="34" y="184"/>
                  </a:lnTo>
                  <a:lnTo>
                    <a:pt x="20" y="168"/>
                  </a:lnTo>
                  <a:lnTo>
                    <a:pt x="11" y="147"/>
                  </a:lnTo>
                  <a:lnTo>
                    <a:pt x="7" y="126"/>
                  </a:lnTo>
                  <a:lnTo>
                    <a:pt x="0" y="126"/>
                  </a:lnTo>
                  <a:lnTo>
                    <a:pt x="4" y="150"/>
                  </a:lnTo>
                  <a:lnTo>
                    <a:pt x="13" y="172"/>
                  </a:lnTo>
                  <a:lnTo>
                    <a:pt x="29" y="189"/>
                  </a:lnTo>
                  <a:lnTo>
                    <a:pt x="49" y="202"/>
                  </a:lnTo>
                  <a:lnTo>
                    <a:pt x="71" y="211"/>
                  </a:lnTo>
                  <a:lnTo>
                    <a:pt x="97" y="214"/>
                  </a:lnTo>
                  <a:lnTo>
                    <a:pt x="122" y="216"/>
                  </a:lnTo>
                  <a:lnTo>
                    <a:pt x="178" y="206"/>
                  </a:lnTo>
                  <a:lnTo>
                    <a:pt x="229" y="184"/>
                  </a:lnTo>
                  <a:lnTo>
                    <a:pt x="252" y="169"/>
                  </a:lnTo>
                  <a:lnTo>
                    <a:pt x="271" y="152"/>
                  </a:lnTo>
                  <a:lnTo>
                    <a:pt x="286" y="134"/>
                  </a:lnTo>
                  <a:lnTo>
                    <a:pt x="296" y="113"/>
                  </a:lnTo>
                  <a:lnTo>
                    <a:pt x="299" y="89"/>
                  </a:lnTo>
                  <a:lnTo>
                    <a:pt x="296" y="65"/>
                  </a:lnTo>
                  <a:lnTo>
                    <a:pt x="286" y="42"/>
                  </a:lnTo>
                  <a:lnTo>
                    <a:pt x="271" y="25"/>
                  </a:lnTo>
                  <a:lnTo>
                    <a:pt x="250" y="12"/>
                  </a:lnTo>
                  <a:lnTo>
                    <a:pt x="229" y="5"/>
                  </a:lnTo>
                  <a:lnTo>
                    <a:pt x="176" y="0"/>
                  </a:lnTo>
                  <a:lnTo>
                    <a:pt x="121" y="8"/>
                  </a:lnTo>
                  <a:lnTo>
                    <a:pt x="69" y="30"/>
                  </a:lnTo>
                  <a:lnTo>
                    <a:pt x="29" y="62"/>
                  </a:lnTo>
                  <a:lnTo>
                    <a:pt x="13" y="80"/>
                  </a:lnTo>
                  <a:lnTo>
                    <a:pt x="4" y="102"/>
                  </a:lnTo>
                  <a:lnTo>
                    <a:pt x="0" y="126"/>
                  </a:lnTo>
                  <a:lnTo>
                    <a:pt x="4" y="150"/>
                  </a:lnTo>
                  <a:lnTo>
                    <a:pt x="13" y="171"/>
                  </a:lnTo>
                  <a:close/>
                </a:path>
              </a:pathLst>
            </a:custGeom>
            <a:solidFill>
              <a:srgbClr val="000000"/>
            </a:solidFill>
            <a:ln w="0">
              <a:solidFill>
                <a:srgbClr val="000000"/>
              </a:solidFill>
              <a:prstDash val="solid"/>
              <a:round/>
              <a:headEnd/>
              <a:tailEnd/>
            </a:ln>
          </p:spPr>
          <p:txBody>
            <a:bodyPr/>
            <a:lstStyle/>
            <a:p>
              <a:endParaRPr lang="en-IE"/>
            </a:p>
          </p:txBody>
        </p:sp>
        <p:sp>
          <p:nvSpPr>
            <p:cNvPr id="128" name="Freeform 129"/>
            <p:cNvSpPr>
              <a:spLocks/>
            </p:cNvSpPr>
            <p:nvPr/>
          </p:nvSpPr>
          <p:spPr bwMode="auto">
            <a:xfrm>
              <a:off x="2833" y="1164"/>
              <a:ext cx="1338" cy="1993"/>
            </a:xfrm>
            <a:custGeom>
              <a:avLst/>
              <a:gdLst>
                <a:gd name="T0" fmla="*/ 0 w 4013"/>
                <a:gd name="T1" fmla="*/ 0 h 5977"/>
                <a:gd name="T2" fmla="*/ 0 w 4013"/>
                <a:gd name="T3" fmla="*/ 0 h 5977"/>
                <a:gd name="T4" fmla="*/ 0 w 4013"/>
                <a:gd name="T5" fmla="*/ 0 h 5977"/>
                <a:gd name="T6" fmla="*/ 0 w 4013"/>
                <a:gd name="T7" fmla="*/ 0 h 5977"/>
                <a:gd name="T8" fmla="*/ 0 w 4013"/>
                <a:gd name="T9" fmla="*/ 0 h 5977"/>
                <a:gd name="T10" fmla="*/ 0 w 4013"/>
                <a:gd name="T11" fmla="*/ 0 h 5977"/>
                <a:gd name="T12" fmla="*/ 0 w 4013"/>
                <a:gd name="T13" fmla="*/ 0 h 5977"/>
                <a:gd name="T14" fmla="*/ 0 w 4013"/>
                <a:gd name="T15" fmla="*/ 0 h 5977"/>
                <a:gd name="T16" fmla="*/ 0 w 4013"/>
                <a:gd name="T17" fmla="*/ 0 h 5977"/>
                <a:gd name="T18" fmla="*/ 0 w 4013"/>
                <a:gd name="T19" fmla="*/ 0 h 5977"/>
                <a:gd name="T20" fmla="*/ 0 w 4013"/>
                <a:gd name="T21" fmla="*/ 0 h 5977"/>
                <a:gd name="T22" fmla="*/ 0 w 4013"/>
                <a:gd name="T23" fmla="*/ 0 h 5977"/>
                <a:gd name="T24" fmla="*/ 0 w 4013"/>
                <a:gd name="T25" fmla="*/ 0 h 5977"/>
                <a:gd name="T26" fmla="*/ 0 w 4013"/>
                <a:gd name="T27" fmla="*/ 0 h 5977"/>
                <a:gd name="T28" fmla="*/ 0 w 4013"/>
                <a:gd name="T29" fmla="*/ 0 h 5977"/>
                <a:gd name="T30" fmla="*/ 0 w 4013"/>
                <a:gd name="T31" fmla="*/ 0 h 5977"/>
                <a:gd name="T32" fmla="*/ 0 w 4013"/>
                <a:gd name="T33" fmla="*/ 0 h 5977"/>
                <a:gd name="T34" fmla="*/ 0 w 4013"/>
                <a:gd name="T35" fmla="*/ 0 h 5977"/>
                <a:gd name="T36" fmla="*/ 0 w 4013"/>
                <a:gd name="T37" fmla="*/ 0 h 5977"/>
                <a:gd name="T38" fmla="*/ 0 w 4013"/>
                <a:gd name="T39" fmla="*/ 0 h 5977"/>
                <a:gd name="T40" fmla="*/ 0 w 4013"/>
                <a:gd name="T41" fmla="*/ 0 h 5977"/>
                <a:gd name="T42" fmla="*/ 0 w 4013"/>
                <a:gd name="T43" fmla="*/ 0 h 5977"/>
                <a:gd name="T44" fmla="*/ 0 w 4013"/>
                <a:gd name="T45" fmla="*/ 0 h 5977"/>
                <a:gd name="T46" fmla="*/ 0 w 4013"/>
                <a:gd name="T47" fmla="*/ 0 h 5977"/>
                <a:gd name="T48" fmla="*/ 0 w 4013"/>
                <a:gd name="T49" fmla="*/ 0 h 5977"/>
                <a:gd name="T50" fmla="*/ 0 w 4013"/>
                <a:gd name="T51" fmla="*/ 0 h 5977"/>
                <a:gd name="T52" fmla="*/ 0 w 4013"/>
                <a:gd name="T53" fmla="*/ 0 h 5977"/>
                <a:gd name="T54" fmla="*/ 0 w 4013"/>
                <a:gd name="T55" fmla="*/ 0 h 5977"/>
                <a:gd name="T56" fmla="*/ 0 w 4013"/>
                <a:gd name="T57" fmla="*/ 0 h 5977"/>
                <a:gd name="T58" fmla="*/ 0 w 4013"/>
                <a:gd name="T59" fmla="*/ 0 h 5977"/>
                <a:gd name="T60" fmla="*/ 0 w 4013"/>
                <a:gd name="T61" fmla="*/ 0 h 5977"/>
                <a:gd name="T62" fmla="*/ 0 w 4013"/>
                <a:gd name="T63" fmla="*/ 0 h 5977"/>
                <a:gd name="T64" fmla="*/ 0 w 4013"/>
                <a:gd name="T65" fmla="*/ 0 h 5977"/>
                <a:gd name="T66" fmla="*/ 0 w 4013"/>
                <a:gd name="T67" fmla="*/ 0 h 5977"/>
                <a:gd name="T68" fmla="*/ 0 w 4013"/>
                <a:gd name="T69" fmla="*/ 0 h 5977"/>
                <a:gd name="T70" fmla="*/ 0 w 4013"/>
                <a:gd name="T71" fmla="*/ 0 h 5977"/>
                <a:gd name="T72" fmla="*/ 0 w 4013"/>
                <a:gd name="T73" fmla="*/ 0 h 5977"/>
                <a:gd name="T74" fmla="*/ 0 w 4013"/>
                <a:gd name="T75" fmla="*/ 0 h 5977"/>
                <a:gd name="T76" fmla="*/ 0 w 4013"/>
                <a:gd name="T77" fmla="*/ 0 h 5977"/>
                <a:gd name="T78" fmla="*/ 0 w 4013"/>
                <a:gd name="T79" fmla="*/ 0 h 5977"/>
                <a:gd name="T80" fmla="*/ 0 w 4013"/>
                <a:gd name="T81" fmla="*/ 0 h 5977"/>
                <a:gd name="T82" fmla="*/ 0 w 4013"/>
                <a:gd name="T83" fmla="*/ 0 h 5977"/>
                <a:gd name="T84" fmla="*/ 0 w 4013"/>
                <a:gd name="T85" fmla="*/ 0 h 5977"/>
                <a:gd name="T86" fmla="*/ 0 w 4013"/>
                <a:gd name="T87" fmla="*/ 0 h 5977"/>
                <a:gd name="T88" fmla="*/ 0 w 4013"/>
                <a:gd name="T89" fmla="*/ 0 h 5977"/>
                <a:gd name="T90" fmla="*/ 0 w 4013"/>
                <a:gd name="T91" fmla="*/ 0 h 5977"/>
                <a:gd name="T92" fmla="*/ 0 w 4013"/>
                <a:gd name="T93" fmla="*/ 0 h 5977"/>
                <a:gd name="T94" fmla="*/ 0 w 4013"/>
                <a:gd name="T95" fmla="*/ 0 h 5977"/>
                <a:gd name="T96" fmla="*/ 0 w 4013"/>
                <a:gd name="T97" fmla="*/ 0 h 5977"/>
                <a:gd name="T98" fmla="*/ 0 w 4013"/>
                <a:gd name="T99" fmla="*/ 0 h 5977"/>
                <a:gd name="T100" fmla="*/ 0 w 4013"/>
                <a:gd name="T101" fmla="*/ 0 h 5977"/>
                <a:gd name="T102" fmla="*/ 0 w 4013"/>
                <a:gd name="T103" fmla="*/ 0 h 5977"/>
                <a:gd name="T104" fmla="*/ 0 w 4013"/>
                <a:gd name="T105" fmla="*/ 0 h 5977"/>
                <a:gd name="T106" fmla="*/ 0 w 4013"/>
                <a:gd name="T107" fmla="*/ 0 h 5977"/>
                <a:gd name="T108" fmla="*/ 0 w 4013"/>
                <a:gd name="T109" fmla="*/ 0 h 5977"/>
                <a:gd name="T110" fmla="*/ 0 w 4013"/>
                <a:gd name="T111" fmla="*/ 0 h 5977"/>
                <a:gd name="T112" fmla="*/ 0 w 4013"/>
                <a:gd name="T113" fmla="*/ 0 h 5977"/>
                <a:gd name="T114" fmla="*/ 0 w 4013"/>
                <a:gd name="T115" fmla="*/ 0 h 59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13"/>
                <a:gd name="T175" fmla="*/ 0 h 5977"/>
                <a:gd name="T176" fmla="*/ 4013 w 4013"/>
                <a:gd name="T177" fmla="*/ 5977 h 59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13" h="5977">
                  <a:moveTo>
                    <a:pt x="133" y="5658"/>
                  </a:moveTo>
                  <a:lnTo>
                    <a:pt x="138" y="5651"/>
                  </a:lnTo>
                  <a:lnTo>
                    <a:pt x="5" y="5574"/>
                  </a:lnTo>
                  <a:lnTo>
                    <a:pt x="0" y="5582"/>
                  </a:lnTo>
                  <a:lnTo>
                    <a:pt x="97" y="5635"/>
                  </a:lnTo>
                  <a:lnTo>
                    <a:pt x="199" y="5683"/>
                  </a:lnTo>
                  <a:lnTo>
                    <a:pt x="308" y="5725"/>
                  </a:lnTo>
                  <a:lnTo>
                    <a:pt x="422" y="5760"/>
                  </a:lnTo>
                  <a:lnTo>
                    <a:pt x="545" y="5789"/>
                  </a:lnTo>
                  <a:lnTo>
                    <a:pt x="667" y="5808"/>
                  </a:lnTo>
                  <a:lnTo>
                    <a:pt x="785" y="5817"/>
                  </a:lnTo>
                  <a:lnTo>
                    <a:pt x="901" y="5817"/>
                  </a:lnTo>
                  <a:lnTo>
                    <a:pt x="1014" y="5809"/>
                  </a:lnTo>
                  <a:lnTo>
                    <a:pt x="1126" y="5792"/>
                  </a:lnTo>
                  <a:lnTo>
                    <a:pt x="1234" y="5767"/>
                  </a:lnTo>
                  <a:lnTo>
                    <a:pt x="1339" y="5735"/>
                  </a:lnTo>
                  <a:lnTo>
                    <a:pt x="1441" y="5695"/>
                  </a:lnTo>
                  <a:lnTo>
                    <a:pt x="1542" y="5647"/>
                  </a:lnTo>
                  <a:lnTo>
                    <a:pt x="1640" y="5593"/>
                  </a:lnTo>
                  <a:lnTo>
                    <a:pt x="1733" y="5534"/>
                  </a:lnTo>
                  <a:lnTo>
                    <a:pt x="1826" y="5465"/>
                  </a:lnTo>
                  <a:lnTo>
                    <a:pt x="1914" y="5394"/>
                  </a:lnTo>
                  <a:lnTo>
                    <a:pt x="2001" y="5316"/>
                  </a:lnTo>
                  <a:lnTo>
                    <a:pt x="2083" y="5234"/>
                  </a:lnTo>
                  <a:lnTo>
                    <a:pt x="2163" y="5147"/>
                  </a:lnTo>
                  <a:lnTo>
                    <a:pt x="2241" y="5055"/>
                  </a:lnTo>
                  <a:lnTo>
                    <a:pt x="2316" y="4959"/>
                  </a:lnTo>
                  <a:lnTo>
                    <a:pt x="2387" y="4859"/>
                  </a:lnTo>
                  <a:lnTo>
                    <a:pt x="2456" y="4758"/>
                  </a:lnTo>
                  <a:lnTo>
                    <a:pt x="2520" y="4652"/>
                  </a:lnTo>
                  <a:lnTo>
                    <a:pt x="2642" y="4432"/>
                  </a:lnTo>
                  <a:lnTo>
                    <a:pt x="2750" y="4204"/>
                  </a:lnTo>
                  <a:lnTo>
                    <a:pt x="2846" y="3973"/>
                  </a:lnTo>
                  <a:lnTo>
                    <a:pt x="2930" y="3739"/>
                  </a:lnTo>
                  <a:lnTo>
                    <a:pt x="2966" y="3621"/>
                  </a:lnTo>
                  <a:lnTo>
                    <a:pt x="2999" y="3504"/>
                  </a:lnTo>
                  <a:lnTo>
                    <a:pt x="3058" y="3267"/>
                  </a:lnTo>
                  <a:lnTo>
                    <a:pt x="3105" y="3023"/>
                  </a:lnTo>
                  <a:lnTo>
                    <a:pt x="3123" y="2898"/>
                  </a:lnTo>
                  <a:lnTo>
                    <a:pt x="3140" y="2773"/>
                  </a:lnTo>
                  <a:lnTo>
                    <a:pt x="3160" y="2523"/>
                  </a:lnTo>
                  <a:lnTo>
                    <a:pt x="3166" y="2273"/>
                  </a:lnTo>
                  <a:lnTo>
                    <a:pt x="3164" y="2148"/>
                  </a:lnTo>
                  <a:lnTo>
                    <a:pt x="3156" y="2026"/>
                  </a:lnTo>
                  <a:lnTo>
                    <a:pt x="3146" y="1904"/>
                  </a:lnTo>
                  <a:lnTo>
                    <a:pt x="3130" y="1784"/>
                  </a:lnTo>
                  <a:lnTo>
                    <a:pt x="3110" y="1665"/>
                  </a:lnTo>
                  <a:lnTo>
                    <a:pt x="3084" y="1550"/>
                  </a:lnTo>
                  <a:lnTo>
                    <a:pt x="3055" y="1436"/>
                  </a:lnTo>
                  <a:lnTo>
                    <a:pt x="3020" y="1326"/>
                  </a:lnTo>
                  <a:lnTo>
                    <a:pt x="2979" y="1218"/>
                  </a:lnTo>
                  <a:lnTo>
                    <a:pt x="2934" y="1115"/>
                  </a:lnTo>
                  <a:lnTo>
                    <a:pt x="2883" y="1016"/>
                  </a:lnTo>
                  <a:lnTo>
                    <a:pt x="2827" y="919"/>
                  </a:lnTo>
                  <a:lnTo>
                    <a:pt x="2765" y="828"/>
                  </a:lnTo>
                  <a:lnTo>
                    <a:pt x="2695" y="740"/>
                  </a:lnTo>
                  <a:lnTo>
                    <a:pt x="2621" y="659"/>
                  </a:lnTo>
                  <a:lnTo>
                    <a:pt x="2541" y="583"/>
                  </a:lnTo>
                  <a:lnTo>
                    <a:pt x="2453" y="513"/>
                  </a:lnTo>
                  <a:lnTo>
                    <a:pt x="2360" y="447"/>
                  </a:lnTo>
                  <a:lnTo>
                    <a:pt x="2259" y="389"/>
                  </a:lnTo>
                  <a:lnTo>
                    <a:pt x="2153" y="338"/>
                  </a:lnTo>
                  <a:lnTo>
                    <a:pt x="2039" y="292"/>
                  </a:lnTo>
                  <a:lnTo>
                    <a:pt x="1918" y="255"/>
                  </a:lnTo>
                  <a:lnTo>
                    <a:pt x="1822" y="232"/>
                  </a:lnTo>
                  <a:lnTo>
                    <a:pt x="1727" y="214"/>
                  </a:lnTo>
                  <a:lnTo>
                    <a:pt x="1635" y="204"/>
                  </a:lnTo>
                  <a:lnTo>
                    <a:pt x="1544" y="198"/>
                  </a:lnTo>
                  <a:lnTo>
                    <a:pt x="1454" y="198"/>
                  </a:lnTo>
                  <a:lnTo>
                    <a:pt x="1367" y="202"/>
                  </a:lnTo>
                  <a:lnTo>
                    <a:pt x="1194" y="228"/>
                  </a:lnTo>
                  <a:lnTo>
                    <a:pt x="1111" y="247"/>
                  </a:lnTo>
                  <a:lnTo>
                    <a:pt x="1029" y="272"/>
                  </a:lnTo>
                  <a:lnTo>
                    <a:pt x="949" y="301"/>
                  </a:lnTo>
                  <a:lnTo>
                    <a:pt x="871" y="334"/>
                  </a:lnTo>
                  <a:lnTo>
                    <a:pt x="718" y="412"/>
                  </a:lnTo>
                  <a:lnTo>
                    <a:pt x="643" y="458"/>
                  </a:lnTo>
                  <a:lnTo>
                    <a:pt x="572" y="507"/>
                  </a:lnTo>
                  <a:lnTo>
                    <a:pt x="576" y="514"/>
                  </a:lnTo>
                  <a:lnTo>
                    <a:pt x="729" y="412"/>
                  </a:lnTo>
                  <a:lnTo>
                    <a:pt x="893" y="317"/>
                  </a:lnTo>
                  <a:lnTo>
                    <a:pt x="1069" y="230"/>
                  </a:lnTo>
                  <a:lnTo>
                    <a:pt x="1251" y="155"/>
                  </a:lnTo>
                  <a:lnTo>
                    <a:pt x="1344" y="121"/>
                  </a:lnTo>
                  <a:lnTo>
                    <a:pt x="1438" y="92"/>
                  </a:lnTo>
                  <a:lnTo>
                    <a:pt x="1627" y="46"/>
                  </a:lnTo>
                  <a:lnTo>
                    <a:pt x="1720" y="28"/>
                  </a:lnTo>
                  <a:lnTo>
                    <a:pt x="1815" y="16"/>
                  </a:lnTo>
                  <a:lnTo>
                    <a:pt x="1908" y="8"/>
                  </a:lnTo>
                  <a:lnTo>
                    <a:pt x="1996" y="7"/>
                  </a:lnTo>
                  <a:lnTo>
                    <a:pt x="1983" y="54"/>
                  </a:lnTo>
                  <a:lnTo>
                    <a:pt x="1980" y="76"/>
                  </a:lnTo>
                  <a:lnTo>
                    <a:pt x="1986" y="97"/>
                  </a:lnTo>
                  <a:lnTo>
                    <a:pt x="1999" y="116"/>
                  </a:lnTo>
                  <a:lnTo>
                    <a:pt x="2016" y="134"/>
                  </a:lnTo>
                  <a:lnTo>
                    <a:pt x="2065" y="165"/>
                  </a:lnTo>
                  <a:lnTo>
                    <a:pt x="2123" y="187"/>
                  </a:lnTo>
                  <a:lnTo>
                    <a:pt x="2185" y="198"/>
                  </a:lnTo>
                  <a:lnTo>
                    <a:pt x="2240" y="196"/>
                  </a:lnTo>
                  <a:lnTo>
                    <a:pt x="2265" y="191"/>
                  </a:lnTo>
                  <a:lnTo>
                    <a:pt x="2287" y="181"/>
                  </a:lnTo>
                  <a:lnTo>
                    <a:pt x="2302" y="165"/>
                  </a:lnTo>
                  <a:lnTo>
                    <a:pt x="2312" y="145"/>
                  </a:lnTo>
                  <a:lnTo>
                    <a:pt x="2339" y="43"/>
                  </a:lnTo>
                  <a:lnTo>
                    <a:pt x="2458" y="71"/>
                  </a:lnTo>
                  <a:lnTo>
                    <a:pt x="2577" y="109"/>
                  </a:lnTo>
                  <a:lnTo>
                    <a:pt x="2692" y="155"/>
                  </a:lnTo>
                  <a:lnTo>
                    <a:pt x="2803" y="208"/>
                  </a:lnTo>
                  <a:lnTo>
                    <a:pt x="2908" y="268"/>
                  </a:lnTo>
                  <a:lnTo>
                    <a:pt x="3011" y="338"/>
                  </a:lnTo>
                  <a:lnTo>
                    <a:pt x="3111" y="412"/>
                  </a:lnTo>
                  <a:lnTo>
                    <a:pt x="3205" y="495"/>
                  </a:lnTo>
                  <a:lnTo>
                    <a:pt x="3295" y="583"/>
                  </a:lnTo>
                  <a:lnTo>
                    <a:pt x="3380" y="679"/>
                  </a:lnTo>
                  <a:lnTo>
                    <a:pt x="3462" y="781"/>
                  </a:lnTo>
                  <a:lnTo>
                    <a:pt x="3536" y="889"/>
                  </a:lnTo>
                  <a:lnTo>
                    <a:pt x="3607" y="1004"/>
                  </a:lnTo>
                  <a:lnTo>
                    <a:pt x="3671" y="1122"/>
                  </a:lnTo>
                  <a:lnTo>
                    <a:pt x="3731" y="1247"/>
                  </a:lnTo>
                  <a:lnTo>
                    <a:pt x="3786" y="1377"/>
                  </a:lnTo>
                  <a:lnTo>
                    <a:pt x="3834" y="1513"/>
                  </a:lnTo>
                  <a:lnTo>
                    <a:pt x="3877" y="1653"/>
                  </a:lnTo>
                  <a:lnTo>
                    <a:pt x="3914" y="1798"/>
                  </a:lnTo>
                  <a:lnTo>
                    <a:pt x="3946" y="1947"/>
                  </a:lnTo>
                  <a:lnTo>
                    <a:pt x="3971" y="2099"/>
                  </a:lnTo>
                  <a:lnTo>
                    <a:pt x="3989" y="2256"/>
                  </a:lnTo>
                  <a:lnTo>
                    <a:pt x="4001" y="2418"/>
                  </a:lnTo>
                  <a:lnTo>
                    <a:pt x="4006" y="2582"/>
                  </a:lnTo>
                  <a:lnTo>
                    <a:pt x="4004" y="2749"/>
                  </a:lnTo>
                  <a:lnTo>
                    <a:pt x="3995" y="2921"/>
                  </a:lnTo>
                  <a:lnTo>
                    <a:pt x="3979" y="3094"/>
                  </a:lnTo>
                  <a:lnTo>
                    <a:pt x="3956" y="3272"/>
                  </a:lnTo>
                  <a:lnTo>
                    <a:pt x="3926" y="3449"/>
                  </a:lnTo>
                  <a:lnTo>
                    <a:pt x="3888" y="3630"/>
                  </a:lnTo>
                  <a:lnTo>
                    <a:pt x="3843" y="3813"/>
                  </a:lnTo>
                  <a:lnTo>
                    <a:pt x="3790" y="3995"/>
                  </a:lnTo>
                  <a:lnTo>
                    <a:pt x="3370" y="3875"/>
                  </a:lnTo>
                  <a:lnTo>
                    <a:pt x="3342" y="3872"/>
                  </a:lnTo>
                  <a:lnTo>
                    <a:pt x="3314" y="3876"/>
                  </a:lnTo>
                  <a:lnTo>
                    <a:pt x="3288" y="3887"/>
                  </a:lnTo>
                  <a:lnTo>
                    <a:pt x="3265" y="3905"/>
                  </a:lnTo>
                  <a:lnTo>
                    <a:pt x="3244" y="3927"/>
                  </a:lnTo>
                  <a:lnTo>
                    <a:pt x="3222" y="3952"/>
                  </a:lnTo>
                  <a:lnTo>
                    <a:pt x="3205" y="3980"/>
                  </a:lnTo>
                  <a:lnTo>
                    <a:pt x="3191" y="4012"/>
                  </a:lnTo>
                  <a:lnTo>
                    <a:pt x="3173" y="4073"/>
                  </a:lnTo>
                  <a:lnTo>
                    <a:pt x="3171" y="4105"/>
                  </a:lnTo>
                  <a:lnTo>
                    <a:pt x="3172" y="4133"/>
                  </a:lnTo>
                  <a:lnTo>
                    <a:pt x="3179" y="4159"/>
                  </a:lnTo>
                  <a:lnTo>
                    <a:pt x="3192" y="4182"/>
                  </a:lnTo>
                  <a:lnTo>
                    <a:pt x="3209" y="4200"/>
                  </a:lnTo>
                  <a:lnTo>
                    <a:pt x="3234" y="4210"/>
                  </a:lnTo>
                  <a:lnTo>
                    <a:pt x="3667" y="4333"/>
                  </a:lnTo>
                  <a:lnTo>
                    <a:pt x="3616" y="4442"/>
                  </a:lnTo>
                  <a:lnTo>
                    <a:pt x="3560" y="4552"/>
                  </a:lnTo>
                  <a:lnTo>
                    <a:pt x="3500" y="4657"/>
                  </a:lnTo>
                  <a:lnTo>
                    <a:pt x="3435" y="4761"/>
                  </a:lnTo>
                  <a:lnTo>
                    <a:pt x="3367" y="4862"/>
                  </a:lnTo>
                  <a:lnTo>
                    <a:pt x="3295" y="4960"/>
                  </a:lnTo>
                  <a:lnTo>
                    <a:pt x="3219" y="5055"/>
                  </a:lnTo>
                  <a:lnTo>
                    <a:pt x="3137" y="5144"/>
                  </a:lnTo>
                  <a:lnTo>
                    <a:pt x="3053" y="5232"/>
                  </a:lnTo>
                  <a:lnTo>
                    <a:pt x="2966" y="5314"/>
                  </a:lnTo>
                  <a:lnTo>
                    <a:pt x="2875" y="5394"/>
                  </a:lnTo>
                  <a:lnTo>
                    <a:pt x="2780" y="5468"/>
                  </a:lnTo>
                  <a:lnTo>
                    <a:pt x="2683" y="5537"/>
                  </a:lnTo>
                  <a:lnTo>
                    <a:pt x="2583" y="5603"/>
                  </a:lnTo>
                  <a:lnTo>
                    <a:pt x="2480" y="5663"/>
                  </a:lnTo>
                  <a:lnTo>
                    <a:pt x="2379" y="5718"/>
                  </a:lnTo>
                  <a:lnTo>
                    <a:pt x="2323" y="5541"/>
                  </a:lnTo>
                  <a:lnTo>
                    <a:pt x="2312" y="5522"/>
                  </a:lnTo>
                  <a:lnTo>
                    <a:pt x="2296" y="5508"/>
                  </a:lnTo>
                  <a:lnTo>
                    <a:pt x="2275" y="5500"/>
                  </a:lnTo>
                  <a:lnTo>
                    <a:pt x="2248" y="5496"/>
                  </a:lnTo>
                  <a:lnTo>
                    <a:pt x="2221" y="5496"/>
                  </a:lnTo>
                  <a:lnTo>
                    <a:pt x="2190" y="5500"/>
                  </a:lnTo>
                  <a:lnTo>
                    <a:pt x="2159" y="5507"/>
                  </a:lnTo>
                  <a:lnTo>
                    <a:pt x="2129" y="5517"/>
                  </a:lnTo>
                  <a:lnTo>
                    <a:pt x="2069" y="5543"/>
                  </a:lnTo>
                  <a:lnTo>
                    <a:pt x="2021" y="5579"/>
                  </a:lnTo>
                  <a:lnTo>
                    <a:pt x="2002" y="5598"/>
                  </a:lnTo>
                  <a:lnTo>
                    <a:pt x="1991" y="5619"/>
                  </a:lnTo>
                  <a:lnTo>
                    <a:pt x="1985" y="5640"/>
                  </a:lnTo>
                  <a:lnTo>
                    <a:pt x="1987" y="5662"/>
                  </a:lnTo>
                  <a:lnTo>
                    <a:pt x="2050" y="5853"/>
                  </a:lnTo>
                  <a:lnTo>
                    <a:pt x="1935" y="5888"/>
                  </a:lnTo>
                  <a:lnTo>
                    <a:pt x="1815" y="5917"/>
                  </a:lnTo>
                  <a:lnTo>
                    <a:pt x="1694" y="5940"/>
                  </a:lnTo>
                  <a:lnTo>
                    <a:pt x="1571" y="5956"/>
                  </a:lnTo>
                  <a:lnTo>
                    <a:pt x="1445" y="5966"/>
                  </a:lnTo>
                  <a:lnTo>
                    <a:pt x="1318" y="5969"/>
                  </a:lnTo>
                  <a:lnTo>
                    <a:pt x="1190" y="5965"/>
                  </a:lnTo>
                  <a:lnTo>
                    <a:pt x="1060" y="5953"/>
                  </a:lnTo>
                  <a:lnTo>
                    <a:pt x="931" y="5934"/>
                  </a:lnTo>
                  <a:lnTo>
                    <a:pt x="800" y="5907"/>
                  </a:lnTo>
                  <a:lnTo>
                    <a:pt x="669" y="5873"/>
                  </a:lnTo>
                  <a:lnTo>
                    <a:pt x="536" y="5829"/>
                  </a:lnTo>
                  <a:lnTo>
                    <a:pt x="403" y="5779"/>
                  </a:lnTo>
                  <a:lnTo>
                    <a:pt x="270" y="5719"/>
                  </a:lnTo>
                  <a:lnTo>
                    <a:pt x="137" y="5651"/>
                  </a:lnTo>
                  <a:lnTo>
                    <a:pt x="5" y="5574"/>
                  </a:lnTo>
                  <a:lnTo>
                    <a:pt x="0" y="5582"/>
                  </a:lnTo>
                  <a:lnTo>
                    <a:pt x="96" y="5635"/>
                  </a:lnTo>
                  <a:lnTo>
                    <a:pt x="101" y="5628"/>
                  </a:lnTo>
                  <a:lnTo>
                    <a:pt x="5" y="5574"/>
                  </a:lnTo>
                  <a:lnTo>
                    <a:pt x="0" y="5582"/>
                  </a:lnTo>
                  <a:lnTo>
                    <a:pt x="134" y="5658"/>
                  </a:lnTo>
                  <a:lnTo>
                    <a:pt x="267" y="5726"/>
                  </a:lnTo>
                  <a:lnTo>
                    <a:pt x="400" y="5786"/>
                  </a:lnTo>
                  <a:lnTo>
                    <a:pt x="533" y="5837"/>
                  </a:lnTo>
                  <a:lnTo>
                    <a:pt x="666" y="5880"/>
                  </a:lnTo>
                  <a:lnTo>
                    <a:pt x="798" y="5914"/>
                  </a:lnTo>
                  <a:lnTo>
                    <a:pt x="929" y="5941"/>
                  </a:lnTo>
                  <a:lnTo>
                    <a:pt x="1060" y="5960"/>
                  </a:lnTo>
                  <a:lnTo>
                    <a:pt x="1190" y="5972"/>
                  </a:lnTo>
                  <a:lnTo>
                    <a:pt x="1318" y="5977"/>
                  </a:lnTo>
                  <a:lnTo>
                    <a:pt x="1445" y="5973"/>
                  </a:lnTo>
                  <a:lnTo>
                    <a:pt x="1571" y="5964"/>
                  </a:lnTo>
                  <a:lnTo>
                    <a:pt x="1694" y="5947"/>
                  </a:lnTo>
                  <a:lnTo>
                    <a:pt x="1817" y="5924"/>
                  </a:lnTo>
                  <a:lnTo>
                    <a:pt x="1937" y="5895"/>
                  </a:lnTo>
                  <a:lnTo>
                    <a:pt x="2059" y="5858"/>
                  </a:lnTo>
                  <a:lnTo>
                    <a:pt x="1995" y="5659"/>
                  </a:lnTo>
                  <a:lnTo>
                    <a:pt x="1992" y="5640"/>
                  </a:lnTo>
                  <a:lnTo>
                    <a:pt x="1998" y="5621"/>
                  </a:lnTo>
                  <a:lnTo>
                    <a:pt x="2009" y="5603"/>
                  </a:lnTo>
                  <a:lnTo>
                    <a:pt x="2026" y="5584"/>
                  </a:lnTo>
                  <a:lnTo>
                    <a:pt x="2074" y="5550"/>
                  </a:lnTo>
                  <a:lnTo>
                    <a:pt x="2131" y="5524"/>
                  </a:lnTo>
                  <a:lnTo>
                    <a:pt x="2161" y="5514"/>
                  </a:lnTo>
                  <a:lnTo>
                    <a:pt x="2192" y="5507"/>
                  </a:lnTo>
                  <a:lnTo>
                    <a:pt x="2221" y="5504"/>
                  </a:lnTo>
                  <a:lnTo>
                    <a:pt x="2248" y="5504"/>
                  </a:lnTo>
                  <a:lnTo>
                    <a:pt x="2272" y="5507"/>
                  </a:lnTo>
                  <a:lnTo>
                    <a:pt x="2292" y="5516"/>
                  </a:lnTo>
                  <a:lnTo>
                    <a:pt x="2307" y="5526"/>
                  </a:lnTo>
                  <a:lnTo>
                    <a:pt x="2316" y="5543"/>
                  </a:lnTo>
                  <a:lnTo>
                    <a:pt x="2374" y="5728"/>
                  </a:lnTo>
                  <a:lnTo>
                    <a:pt x="2484" y="5670"/>
                  </a:lnTo>
                  <a:lnTo>
                    <a:pt x="2587" y="5610"/>
                  </a:lnTo>
                  <a:lnTo>
                    <a:pt x="2688" y="5544"/>
                  </a:lnTo>
                  <a:lnTo>
                    <a:pt x="2785" y="5473"/>
                  </a:lnTo>
                  <a:lnTo>
                    <a:pt x="2880" y="5398"/>
                  </a:lnTo>
                  <a:lnTo>
                    <a:pt x="2971" y="5319"/>
                  </a:lnTo>
                  <a:lnTo>
                    <a:pt x="3058" y="5237"/>
                  </a:lnTo>
                  <a:lnTo>
                    <a:pt x="3142" y="5149"/>
                  </a:lnTo>
                  <a:lnTo>
                    <a:pt x="3223" y="5059"/>
                  </a:lnTo>
                  <a:lnTo>
                    <a:pt x="3300" y="4965"/>
                  </a:lnTo>
                  <a:lnTo>
                    <a:pt x="3374" y="4867"/>
                  </a:lnTo>
                  <a:lnTo>
                    <a:pt x="3443" y="4766"/>
                  </a:lnTo>
                  <a:lnTo>
                    <a:pt x="3507" y="4662"/>
                  </a:lnTo>
                  <a:lnTo>
                    <a:pt x="3567" y="4554"/>
                  </a:lnTo>
                  <a:lnTo>
                    <a:pt x="3623" y="4444"/>
                  </a:lnTo>
                  <a:lnTo>
                    <a:pt x="3676" y="4328"/>
                  </a:lnTo>
                  <a:lnTo>
                    <a:pt x="3237" y="4203"/>
                  </a:lnTo>
                  <a:lnTo>
                    <a:pt x="3214" y="4192"/>
                  </a:lnTo>
                  <a:lnTo>
                    <a:pt x="3197" y="4177"/>
                  </a:lnTo>
                  <a:lnTo>
                    <a:pt x="3186" y="4157"/>
                  </a:lnTo>
                  <a:lnTo>
                    <a:pt x="3179" y="4131"/>
                  </a:lnTo>
                  <a:lnTo>
                    <a:pt x="3178" y="4105"/>
                  </a:lnTo>
                  <a:lnTo>
                    <a:pt x="3180" y="4075"/>
                  </a:lnTo>
                  <a:lnTo>
                    <a:pt x="3198" y="4014"/>
                  </a:lnTo>
                  <a:lnTo>
                    <a:pt x="3213" y="3983"/>
                  </a:lnTo>
                  <a:lnTo>
                    <a:pt x="3229" y="3957"/>
                  </a:lnTo>
                  <a:lnTo>
                    <a:pt x="3249" y="3931"/>
                  </a:lnTo>
                  <a:lnTo>
                    <a:pt x="3270" y="3910"/>
                  </a:lnTo>
                  <a:lnTo>
                    <a:pt x="3293" y="3894"/>
                  </a:lnTo>
                  <a:lnTo>
                    <a:pt x="3317" y="3884"/>
                  </a:lnTo>
                  <a:lnTo>
                    <a:pt x="3342" y="3879"/>
                  </a:lnTo>
                  <a:lnTo>
                    <a:pt x="3367" y="3882"/>
                  </a:lnTo>
                  <a:lnTo>
                    <a:pt x="3795" y="4004"/>
                  </a:lnTo>
                  <a:lnTo>
                    <a:pt x="3850" y="3815"/>
                  </a:lnTo>
                  <a:lnTo>
                    <a:pt x="3895" y="3632"/>
                  </a:lnTo>
                  <a:lnTo>
                    <a:pt x="3934" y="3451"/>
                  </a:lnTo>
                  <a:lnTo>
                    <a:pt x="3964" y="3272"/>
                  </a:lnTo>
                  <a:lnTo>
                    <a:pt x="3986" y="3094"/>
                  </a:lnTo>
                  <a:lnTo>
                    <a:pt x="4002" y="2921"/>
                  </a:lnTo>
                  <a:lnTo>
                    <a:pt x="4011" y="2749"/>
                  </a:lnTo>
                  <a:lnTo>
                    <a:pt x="4013" y="2582"/>
                  </a:lnTo>
                  <a:lnTo>
                    <a:pt x="4008" y="2418"/>
                  </a:lnTo>
                  <a:lnTo>
                    <a:pt x="3996" y="2256"/>
                  </a:lnTo>
                  <a:lnTo>
                    <a:pt x="3978" y="2099"/>
                  </a:lnTo>
                  <a:lnTo>
                    <a:pt x="3953" y="1945"/>
                  </a:lnTo>
                  <a:lnTo>
                    <a:pt x="3922" y="1795"/>
                  </a:lnTo>
                  <a:lnTo>
                    <a:pt x="3885" y="1650"/>
                  </a:lnTo>
                  <a:lnTo>
                    <a:pt x="3841" y="1510"/>
                  </a:lnTo>
                  <a:lnTo>
                    <a:pt x="3794" y="1375"/>
                  </a:lnTo>
                  <a:lnTo>
                    <a:pt x="3738" y="1244"/>
                  </a:lnTo>
                  <a:lnTo>
                    <a:pt x="3679" y="1120"/>
                  </a:lnTo>
                  <a:lnTo>
                    <a:pt x="3614" y="999"/>
                  </a:lnTo>
                  <a:lnTo>
                    <a:pt x="3543" y="884"/>
                  </a:lnTo>
                  <a:lnTo>
                    <a:pt x="3467" y="776"/>
                  </a:lnTo>
                  <a:lnTo>
                    <a:pt x="3385" y="674"/>
                  </a:lnTo>
                  <a:lnTo>
                    <a:pt x="3300" y="578"/>
                  </a:lnTo>
                  <a:lnTo>
                    <a:pt x="3210" y="490"/>
                  </a:lnTo>
                  <a:lnTo>
                    <a:pt x="3116" y="407"/>
                  </a:lnTo>
                  <a:lnTo>
                    <a:pt x="3016" y="331"/>
                  </a:lnTo>
                  <a:lnTo>
                    <a:pt x="2913" y="261"/>
                  </a:lnTo>
                  <a:lnTo>
                    <a:pt x="2805" y="201"/>
                  </a:lnTo>
                  <a:lnTo>
                    <a:pt x="2694" y="147"/>
                  </a:lnTo>
                  <a:lnTo>
                    <a:pt x="2579" y="102"/>
                  </a:lnTo>
                  <a:lnTo>
                    <a:pt x="2460" y="64"/>
                  </a:lnTo>
                  <a:lnTo>
                    <a:pt x="2335" y="34"/>
                  </a:lnTo>
                  <a:lnTo>
                    <a:pt x="2305" y="143"/>
                  </a:lnTo>
                  <a:lnTo>
                    <a:pt x="2295" y="161"/>
                  </a:lnTo>
                  <a:lnTo>
                    <a:pt x="2282" y="174"/>
                  </a:lnTo>
                  <a:lnTo>
                    <a:pt x="2263" y="183"/>
                  </a:lnTo>
                  <a:lnTo>
                    <a:pt x="2240" y="189"/>
                  </a:lnTo>
                  <a:lnTo>
                    <a:pt x="2185" y="191"/>
                  </a:lnTo>
                  <a:lnTo>
                    <a:pt x="2125" y="180"/>
                  </a:lnTo>
                  <a:lnTo>
                    <a:pt x="2068" y="158"/>
                  </a:lnTo>
                  <a:lnTo>
                    <a:pt x="2021" y="129"/>
                  </a:lnTo>
                  <a:lnTo>
                    <a:pt x="2004" y="111"/>
                  </a:lnTo>
                  <a:lnTo>
                    <a:pt x="1993" y="95"/>
                  </a:lnTo>
                  <a:lnTo>
                    <a:pt x="1987" y="76"/>
                  </a:lnTo>
                  <a:lnTo>
                    <a:pt x="1990" y="56"/>
                  </a:lnTo>
                  <a:lnTo>
                    <a:pt x="2005" y="0"/>
                  </a:lnTo>
                  <a:lnTo>
                    <a:pt x="1908" y="1"/>
                  </a:lnTo>
                  <a:lnTo>
                    <a:pt x="1815" y="8"/>
                  </a:lnTo>
                  <a:lnTo>
                    <a:pt x="1720" y="20"/>
                  </a:lnTo>
                  <a:lnTo>
                    <a:pt x="1624" y="38"/>
                  </a:lnTo>
                  <a:lnTo>
                    <a:pt x="1435" y="85"/>
                  </a:lnTo>
                  <a:lnTo>
                    <a:pt x="1342" y="114"/>
                  </a:lnTo>
                  <a:lnTo>
                    <a:pt x="1248" y="147"/>
                  </a:lnTo>
                  <a:lnTo>
                    <a:pt x="1066" y="223"/>
                  </a:lnTo>
                  <a:lnTo>
                    <a:pt x="890" y="310"/>
                  </a:lnTo>
                  <a:lnTo>
                    <a:pt x="724" y="405"/>
                  </a:lnTo>
                  <a:lnTo>
                    <a:pt x="572" y="507"/>
                  </a:lnTo>
                  <a:lnTo>
                    <a:pt x="576" y="514"/>
                  </a:lnTo>
                  <a:lnTo>
                    <a:pt x="648" y="465"/>
                  </a:lnTo>
                  <a:lnTo>
                    <a:pt x="723" y="419"/>
                  </a:lnTo>
                  <a:lnTo>
                    <a:pt x="873" y="341"/>
                  </a:lnTo>
                  <a:lnTo>
                    <a:pt x="951" y="308"/>
                  </a:lnTo>
                  <a:lnTo>
                    <a:pt x="1032" y="279"/>
                  </a:lnTo>
                  <a:lnTo>
                    <a:pt x="1113" y="254"/>
                  </a:lnTo>
                  <a:lnTo>
                    <a:pt x="1197" y="235"/>
                  </a:lnTo>
                  <a:lnTo>
                    <a:pt x="1367" y="210"/>
                  </a:lnTo>
                  <a:lnTo>
                    <a:pt x="1454" y="205"/>
                  </a:lnTo>
                  <a:lnTo>
                    <a:pt x="1544" y="205"/>
                  </a:lnTo>
                  <a:lnTo>
                    <a:pt x="1635" y="211"/>
                  </a:lnTo>
                  <a:lnTo>
                    <a:pt x="1727" y="222"/>
                  </a:lnTo>
                  <a:lnTo>
                    <a:pt x="1820" y="240"/>
                  </a:lnTo>
                  <a:lnTo>
                    <a:pt x="1915" y="262"/>
                  </a:lnTo>
                  <a:lnTo>
                    <a:pt x="2036" y="299"/>
                  </a:lnTo>
                  <a:lnTo>
                    <a:pt x="2150" y="345"/>
                  </a:lnTo>
                  <a:lnTo>
                    <a:pt x="2257" y="396"/>
                  </a:lnTo>
                  <a:lnTo>
                    <a:pt x="2355" y="454"/>
                  </a:lnTo>
                  <a:lnTo>
                    <a:pt x="2448" y="517"/>
                  </a:lnTo>
                  <a:lnTo>
                    <a:pt x="2536" y="588"/>
                  </a:lnTo>
                  <a:lnTo>
                    <a:pt x="2616" y="664"/>
                  </a:lnTo>
                  <a:lnTo>
                    <a:pt x="2690" y="745"/>
                  </a:lnTo>
                  <a:lnTo>
                    <a:pt x="2757" y="832"/>
                  </a:lnTo>
                  <a:lnTo>
                    <a:pt x="2820" y="923"/>
                  </a:lnTo>
                  <a:lnTo>
                    <a:pt x="2876" y="1018"/>
                  </a:lnTo>
                  <a:lnTo>
                    <a:pt x="2926" y="1117"/>
                  </a:lnTo>
                  <a:lnTo>
                    <a:pt x="2972" y="1220"/>
                  </a:lnTo>
                  <a:lnTo>
                    <a:pt x="3013" y="1328"/>
                  </a:lnTo>
                  <a:lnTo>
                    <a:pt x="3047" y="1438"/>
                  </a:lnTo>
                  <a:lnTo>
                    <a:pt x="3077" y="1552"/>
                  </a:lnTo>
                  <a:lnTo>
                    <a:pt x="3102" y="1667"/>
                  </a:lnTo>
                  <a:lnTo>
                    <a:pt x="3123" y="1784"/>
                  </a:lnTo>
                  <a:lnTo>
                    <a:pt x="3138" y="1904"/>
                  </a:lnTo>
                  <a:lnTo>
                    <a:pt x="3149" y="2026"/>
                  </a:lnTo>
                  <a:lnTo>
                    <a:pt x="3156" y="2148"/>
                  </a:lnTo>
                  <a:lnTo>
                    <a:pt x="3159" y="2273"/>
                  </a:lnTo>
                  <a:lnTo>
                    <a:pt x="3153" y="2523"/>
                  </a:lnTo>
                  <a:lnTo>
                    <a:pt x="3132" y="2773"/>
                  </a:lnTo>
                  <a:lnTo>
                    <a:pt x="3116" y="2898"/>
                  </a:lnTo>
                  <a:lnTo>
                    <a:pt x="3098" y="3020"/>
                  </a:lnTo>
                  <a:lnTo>
                    <a:pt x="3051" y="3264"/>
                  </a:lnTo>
                  <a:lnTo>
                    <a:pt x="2992" y="3502"/>
                  </a:lnTo>
                  <a:lnTo>
                    <a:pt x="2959" y="3619"/>
                  </a:lnTo>
                  <a:lnTo>
                    <a:pt x="2923" y="3736"/>
                  </a:lnTo>
                  <a:lnTo>
                    <a:pt x="2839" y="3971"/>
                  </a:lnTo>
                  <a:lnTo>
                    <a:pt x="2743" y="4202"/>
                  </a:lnTo>
                  <a:lnTo>
                    <a:pt x="2635" y="4430"/>
                  </a:lnTo>
                  <a:lnTo>
                    <a:pt x="2513" y="4647"/>
                  </a:lnTo>
                  <a:lnTo>
                    <a:pt x="2448" y="4753"/>
                  </a:lnTo>
                  <a:lnTo>
                    <a:pt x="2380" y="4855"/>
                  </a:lnTo>
                  <a:lnTo>
                    <a:pt x="2311" y="4954"/>
                  </a:lnTo>
                  <a:lnTo>
                    <a:pt x="2236" y="5050"/>
                  </a:lnTo>
                  <a:lnTo>
                    <a:pt x="2159" y="5142"/>
                  </a:lnTo>
                  <a:lnTo>
                    <a:pt x="2078" y="5229"/>
                  </a:lnTo>
                  <a:lnTo>
                    <a:pt x="1996" y="5311"/>
                  </a:lnTo>
                  <a:lnTo>
                    <a:pt x="1909" y="5389"/>
                  </a:lnTo>
                  <a:lnTo>
                    <a:pt x="1821" y="5461"/>
                  </a:lnTo>
                  <a:lnTo>
                    <a:pt x="1729" y="5526"/>
                  </a:lnTo>
                  <a:lnTo>
                    <a:pt x="1635" y="5586"/>
                  </a:lnTo>
                  <a:lnTo>
                    <a:pt x="1539" y="5640"/>
                  </a:lnTo>
                  <a:lnTo>
                    <a:pt x="1439" y="5688"/>
                  </a:lnTo>
                  <a:lnTo>
                    <a:pt x="1337" y="5728"/>
                  </a:lnTo>
                  <a:lnTo>
                    <a:pt x="1232" y="5760"/>
                  </a:lnTo>
                  <a:lnTo>
                    <a:pt x="1124" y="5785"/>
                  </a:lnTo>
                  <a:lnTo>
                    <a:pt x="1014" y="5802"/>
                  </a:lnTo>
                  <a:lnTo>
                    <a:pt x="901" y="5810"/>
                  </a:lnTo>
                  <a:lnTo>
                    <a:pt x="785" y="5810"/>
                  </a:lnTo>
                  <a:lnTo>
                    <a:pt x="667" y="5801"/>
                  </a:lnTo>
                  <a:lnTo>
                    <a:pt x="548" y="5781"/>
                  </a:lnTo>
                  <a:lnTo>
                    <a:pt x="424" y="5753"/>
                  </a:lnTo>
                  <a:lnTo>
                    <a:pt x="311" y="5718"/>
                  </a:lnTo>
                  <a:lnTo>
                    <a:pt x="202" y="5676"/>
                  </a:lnTo>
                  <a:lnTo>
                    <a:pt x="100" y="5628"/>
                  </a:lnTo>
                  <a:lnTo>
                    <a:pt x="5" y="5574"/>
                  </a:lnTo>
                  <a:lnTo>
                    <a:pt x="0" y="5582"/>
                  </a:lnTo>
                  <a:lnTo>
                    <a:pt x="133" y="5658"/>
                  </a:lnTo>
                  <a:close/>
                </a:path>
              </a:pathLst>
            </a:custGeom>
            <a:solidFill>
              <a:srgbClr val="000000"/>
            </a:solidFill>
            <a:ln w="0">
              <a:solidFill>
                <a:srgbClr val="000000"/>
              </a:solidFill>
              <a:prstDash val="solid"/>
              <a:round/>
              <a:headEnd/>
              <a:tailEnd/>
            </a:ln>
          </p:spPr>
          <p:txBody>
            <a:bodyPr/>
            <a:lstStyle/>
            <a:p>
              <a:endParaRPr lang="en-IE"/>
            </a:p>
          </p:txBody>
        </p:sp>
        <p:sp>
          <p:nvSpPr>
            <p:cNvPr id="129" name="Freeform 130"/>
            <p:cNvSpPr>
              <a:spLocks/>
            </p:cNvSpPr>
            <p:nvPr/>
          </p:nvSpPr>
          <p:spPr bwMode="auto">
            <a:xfrm>
              <a:off x="1716" y="1991"/>
              <a:ext cx="312" cy="301"/>
            </a:xfrm>
            <a:custGeom>
              <a:avLst/>
              <a:gdLst>
                <a:gd name="T0" fmla="*/ 0 w 938"/>
                <a:gd name="T1" fmla="*/ 0 h 904"/>
                <a:gd name="T2" fmla="*/ 0 w 938"/>
                <a:gd name="T3" fmla="*/ 0 h 904"/>
                <a:gd name="T4" fmla="*/ 0 w 938"/>
                <a:gd name="T5" fmla="*/ 0 h 904"/>
                <a:gd name="T6" fmla="*/ 0 w 938"/>
                <a:gd name="T7" fmla="*/ 0 h 904"/>
                <a:gd name="T8" fmla="*/ 0 w 938"/>
                <a:gd name="T9" fmla="*/ 0 h 904"/>
                <a:gd name="T10" fmla="*/ 0 w 938"/>
                <a:gd name="T11" fmla="*/ 0 h 904"/>
                <a:gd name="T12" fmla="*/ 0 w 938"/>
                <a:gd name="T13" fmla="*/ 0 h 904"/>
                <a:gd name="T14" fmla="*/ 0 w 938"/>
                <a:gd name="T15" fmla="*/ 0 h 904"/>
                <a:gd name="T16" fmla="*/ 0 w 938"/>
                <a:gd name="T17" fmla="*/ 0 h 904"/>
                <a:gd name="T18" fmla="*/ 0 w 938"/>
                <a:gd name="T19" fmla="*/ 0 h 904"/>
                <a:gd name="T20" fmla="*/ 0 w 938"/>
                <a:gd name="T21" fmla="*/ 0 h 904"/>
                <a:gd name="T22" fmla="*/ 0 w 938"/>
                <a:gd name="T23" fmla="*/ 0 h 904"/>
                <a:gd name="T24" fmla="*/ 0 w 938"/>
                <a:gd name="T25" fmla="*/ 0 h 904"/>
                <a:gd name="T26" fmla="*/ 0 w 938"/>
                <a:gd name="T27" fmla="*/ 0 h 904"/>
                <a:gd name="T28" fmla="*/ 0 w 938"/>
                <a:gd name="T29" fmla="*/ 0 h 904"/>
                <a:gd name="T30" fmla="*/ 0 w 938"/>
                <a:gd name="T31" fmla="*/ 0 h 904"/>
                <a:gd name="T32" fmla="*/ 0 w 938"/>
                <a:gd name="T33" fmla="*/ 0 h 904"/>
                <a:gd name="T34" fmla="*/ 0 w 938"/>
                <a:gd name="T35" fmla="*/ 0 h 904"/>
                <a:gd name="T36" fmla="*/ 0 w 938"/>
                <a:gd name="T37" fmla="*/ 0 h 904"/>
                <a:gd name="T38" fmla="*/ 0 w 938"/>
                <a:gd name="T39" fmla="*/ 0 h 904"/>
                <a:gd name="T40" fmla="*/ 0 w 938"/>
                <a:gd name="T41" fmla="*/ 0 h 904"/>
                <a:gd name="T42" fmla="*/ 0 w 938"/>
                <a:gd name="T43" fmla="*/ 0 h 904"/>
                <a:gd name="T44" fmla="*/ 0 w 938"/>
                <a:gd name="T45" fmla="*/ 0 h 904"/>
                <a:gd name="T46" fmla="*/ 0 w 938"/>
                <a:gd name="T47" fmla="*/ 0 h 904"/>
                <a:gd name="T48" fmla="*/ 0 w 938"/>
                <a:gd name="T49" fmla="*/ 0 h 904"/>
                <a:gd name="T50" fmla="*/ 0 w 938"/>
                <a:gd name="T51" fmla="*/ 0 h 904"/>
                <a:gd name="T52" fmla="*/ 0 w 938"/>
                <a:gd name="T53" fmla="*/ 0 h 904"/>
                <a:gd name="T54" fmla="*/ 0 w 938"/>
                <a:gd name="T55" fmla="*/ 0 h 904"/>
                <a:gd name="T56" fmla="*/ 0 w 938"/>
                <a:gd name="T57" fmla="*/ 0 h 904"/>
                <a:gd name="T58" fmla="*/ 0 w 938"/>
                <a:gd name="T59" fmla="*/ 0 h 904"/>
                <a:gd name="T60" fmla="*/ 0 w 938"/>
                <a:gd name="T61" fmla="*/ 0 h 904"/>
                <a:gd name="T62" fmla="*/ 0 w 938"/>
                <a:gd name="T63" fmla="*/ 0 h 904"/>
                <a:gd name="T64" fmla="*/ 0 w 938"/>
                <a:gd name="T65" fmla="*/ 0 h 904"/>
                <a:gd name="T66" fmla="*/ 0 w 938"/>
                <a:gd name="T67" fmla="*/ 0 h 904"/>
                <a:gd name="T68" fmla="*/ 0 w 938"/>
                <a:gd name="T69" fmla="*/ 0 h 904"/>
                <a:gd name="T70" fmla="*/ 0 w 938"/>
                <a:gd name="T71" fmla="*/ 0 h 904"/>
                <a:gd name="T72" fmla="*/ 0 w 938"/>
                <a:gd name="T73" fmla="*/ 0 h 904"/>
                <a:gd name="T74" fmla="*/ 0 w 938"/>
                <a:gd name="T75" fmla="*/ 0 h 9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8"/>
                <a:gd name="T115" fmla="*/ 0 h 904"/>
                <a:gd name="T116" fmla="*/ 938 w 938"/>
                <a:gd name="T117" fmla="*/ 904 h 9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8" h="904">
                  <a:moveTo>
                    <a:pt x="938" y="390"/>
                  </a:moveTo>
                  <a:lnTo>
                    <a:pt x="933" y="443"/>
                  </a:lnTo>
                  <a:lnTo>
                    <a:pt x="924" y="466"/>
                  </a:lnTo>
                  <a:lnTo>
                    <a:pt x="915" y="484"/>
                  </a:lnTo>
                  <a:lnTo>
                    <a:pt x="902" y="497"/>
                  </a:lnTo>
                  <a:lnTo>
                    <a:pt x="885" y="505"/>
                  </a:lnTo>
                  <a:lnTo>
                    <a:pt x="866" y="508"/>
                  </a:lnTo>
                  <a:lnTo>
                    <a:pt x="843" y="503"/>
                  </a:lnTo>
                  <a:lnTo>
                    <a:pt x="835" y="563"/>
                  </a:lnTo>
                  <a:lnTo>
                    <a:pt x="821" y="614"/>
                  </a:lnTo>
                  <a:lnTo>
                    <a:pt x="805" y="659"/>
                  </a:lnTo>
                  <a:lnTo>
                    <a:pt x="783" y="699"/>
                  </a:lnTo>
                  <a:lnTo>
                    <a:pt x="755" y="737"/>
                  </a:lnTo>
                  <a:lnTo>
                    <a:pt x="722" y="771"/>
                  </a:lnTo>
                  <a:lnTo>
                    <a:pt x="682" y="805"/>
                  </a:lnTo>
                  <a:lnTo>
                    <a:pt x="634" y="839"/>
                  </a:lnTo>
                  <a:lnTo>
                    <a:pt x="587" y="867"/>
                  </a:lnTo>
                  <a:lnTo>
                    <a:pt x="545" y="881"/>
                  </a:lnTo>
                  <a:lnTo>
                    <a:pt x="511" y="881"/>
                  </a:lnTo>
                  <a:lnTo>
                    <a:pt x="497" y="877"/>
                  </a:lnTo>
                  <a:lnTo>
                    <a:pt x="486" y="867"/>
                  </a:lnTo>
                  <a:lnTo>
                    <a:pt x="450" y="892"/>
                  </a:lnTo>
                  <a:lnTo>
                    <a:pt x="414" y="904"/>
                  </a:lnTo>
                  <a:lnTo>
                    <a:pt x="379" y="903"/>
                  </a:lnTo>
                  <a:lnTo>
                    <a:pt x="349" y="892"/>
                  </a:lnTo>
                  <a:lnTo>
                    <a:pt x="323" y="874"/>
                  </a:lnTo>
                  <a:lnTo>
                    <a:pt x="304" y="850"/>
                  </a:lnTo>
                  <a:lnTo>
                    <a:pt x="293" y="824"/>
                  </a:lnTo>
                  <a:lnTo>
                    <a:pt x="291" y="796"/>
                  </a:lnTo>
                  <a:lnTo>
                    <a:pt x="254" y="796"/>
                  </a:lnTo>
                  <a:lnTo>
                    <a:pt x="222" y="788"/>
                  </a:lnTo>
                  <a:lnTo>
                    <a:pt x="195" y="772"/>
                  </a:lnTo>
                  <a:lnTo>
                    <a:pt x="173" y="751"/>
                  </a:lnTo>
                  <a:lnTo>
                    <a:pt x="158" y="725"/>
                  </a:lnTo>
                  <a:lnTo>
                    <a:pt x="148" y="695"/>
                  </a:lnTo>
                  <a:lnTo>
                    <a:pt x="147" y="663"/>
                  </a:lnTo>
                  <a:lnTo>
                    <a:pt x="153" y="631"/>
                  </a:lnTo>
                  <a:lnTo>
                    <a:pt x="125" y="635"/>
                  </a:lnTo>
                  <a:lnTo>
                    <a:pt x="100" y="632"/>
                  </a:lnTo>
                  <a:lnTo>
                    <a:pt x="80" y="623"/>
                  </a:lnTo>
                  <a:lnTo>
                    <a:pt x="63" y="607"/>
                  </a:lnTo>
                  <a:lnTo>
                    <a:pt x="50" y="588"/>
                  </a:lnTo>
                  <a:lnTo>
                    <a:pt x="43" y="565"/>
                  </a:lnTo>
                  <a:lnTo>
                    <a:pt x="42" y="540"/>
                  </a:lnTo>
                  <a:lnTo>
                    <a:pt x="48" y="514"/>
                  </a:lnTo>
                  <a:lnTo>
                    <a:pt x="19" y="486"/>
                  </a:lnTo>
                  <a:lnTo>
                    <a:pt x="3" y="453"/>
                  </a:lnTo>
                  <a:lnTo>
                    <a:pt x="0" y="414"/>
                  </a:lnTo>
                  <a:lnTo>
                    <a:pt x="8" y="372"/>
                  </a:lnTo>
                  <a:lnTo>
                    <a:pt x="27" y="329"/>
                  </a:lnTo>
                  <a:lnTo>
                    <a:pt x="56" y="284"/>
                  </a:lnTo>
                  <a:lnTo>
                    <a:pt x="93" y="238"/>
                  </a:lnTo>
                  <a:lnTo>
                    <a:pt x="137" y="195"/>
                  </a:lnTo>
                  <a:lnTo>
                    <a:pt x="190" y="153"/>
                  </a:lnTo>
                  <a:lnTo>
                    <a:pt x="248" y="115"/>
                  </a:lnTo>
                  <a:lnTo>
                    <a:pt x="311" y="83"/>
                  </a:lnTo>
                  <a:lnTo>
                    <a:pt x="378" y="55"/>
                  </a:lnTo>
                  <a:lnTo>
                    <a:pt x="449" y="35"/>
                  </a:lnTo>
                  <a:lnTo>
                    <a:pt x="522" y="24"/>
                  </a:lnTo>
                  <a:lnTo>
                    <a:pt x="596" y="22"/>
                  </a:lnTo>
                  <a:lnTo>
                    <a:pt x="672" y="30"/>
                  </a:lnTo>
                  <a:lnTo>
                    <a:pt x="685" y="17"/>
                  </a:lnTo>
                  <a:lnTo>
                    <a:pt x="700" y="7"/>
                  </a:lnTo>
                  <a:lnTo>
                    <a:pt x="718" y="1"/>
                  </a:lnTo>
                  <a:lnTo>
                    <a:pt x="737" y="0"/>
                  </a:lnTo>
                  <a:lnTo>
                    <a:pt x="758" y="2"/>
                  </a:lnTo>
                  <a:lnTo>
                    <a:pt x="778" y="10"/>
                  </a:lnTo>
                  <a:lnTo>
                    <a:pt x="799" y="23"/>
                  </a:lnTo>
                  <a:lnTo>
                    <a:pt x="817" y="42"/>
                  </a:lnTo>
                  <a:lnTo>
                    <a:pt x="867" y="116"/>
                  </a:lnTo>
                  <a:lnTo>
                    <a:pt x="887" y="157"/>
                  </a:lnTo>
                  <a:lnTo>
                    <a:pt x="904" y="199"/>
                  </a:lnTo>
                  <a:lnTo>
                    <a:pt x="918" y="244"/>
                  </a:lnTo>
                  <a:lnTo>
                    <a:pt x="929" y="291"/>
                  </a:lnTo>
                  <a:lnTo>
                    <a:pt x="935" y="339"/>
                  </a:lnTo>
                  <a:lnTo>
                    <a:pt x="938" y="3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30" name="Freeform 131"/>
            <p:cNvSpPr>
              <a:spLocks/>
            </p:cNvSpPr>
            <p:nvPr/>
          </p:nvSpPr>
          <p:spPr bwMode="auto">
            <a:xfrm>
              <a:off x="2924" y="1588"/>
              <a:ext cx="258" cy="440"/>
            </a:xfrm>
            <a:custGeom>
              <a:avLst/>
              <a:gdLst>
                <a:gd name="T0" fmla="*/ 0 w 775"/>
                <a:gd name="T1" fmla="*/ 0 h 1319"/>
                <a:gd name="T2" fmla="*/ 0 w 775"/>
                <a:gd name="T3" fmla="*/ 0 h 1319"/>
                <a:gd name="T4" fmla="*/ 0 w 775"/>
                <a:gd name="T5" fmla="*/ 0 h 1319"/>
                <a:gd name="T6" fmla="*/ 0 w 775"/>
                <a:gd name="T7" fmla="*/ 0 h 1319"/>
                <a:gd name="T8" fmla="*/ 0 w 775"/>
                <a:gd name="T9" fmla="*/ 0 h 1319"/>
                <a:gd name="T10" fmla="*/ 0 w 775"/>
                <a:gd name="T11" fmla="*/ 0 h 1319"/>
                <a:gd name="T12" fmla="*/ 0 w 775"/>
                <a:gd name="T13" fmla="*/ 0 h 1319"/>
                <a:gd name="T14" fmla="*/ 0 w 775"/>
                <a:gd name="T15" fmla="*/ 0 h 1319"/>
                <a:gd name="T16" fmla="*/ 0 w 775"/>
                <a:gd name="T17" fmla="*/ 0 h 1319"/>
                <a:gd name="T18" fmla="*/ 0 w 775"/>
                <a:gd name="T19" fmla="*/ 0 h 1319"/>
                <a:gd name="T20" fmla="*/ 0 w 775"/>
                <a:gd name="T21" fmla="*/ 0 h 1319"/>
                <a:gd name="T22" fmla="*/ 0 w 775"/>
                <a:gd name="T23" fmla="*/ 0 h 1319"/>
                <a:gd name="T24" fmla="*/ 0 w 775"/>
                <a:gd name="T25" fmla="*/ 0 h 1319"/>
                <a:gd name="T26" fmla="*/ 0 w 775"/>
                <a:gd name="T27" fmla="*/ 0 h 1319"/>
                <a:gd name="T28" fmla="*/ 0 w 775"/>
                <a:gd name="T29" fmla="*/ 0 h 1319"/>
                <a:gd name="T30" fmla="*/ 0 w 775"/>
                <a:gd name="T31" fmla="*/ 0 h 1319"/>
                <a:gd name="T32" fmla="*/ 0 w 775"/>
                <a:gd name="T33" fmla="*/ 0 h 1319"/>
                <a:gd name="T34" fmla="*/ 0 w 775"/>
                <a:gd name="T35" fmla="*/ 0 h 1319"/>
                <a:gd name="T36" fmla="*/ 0 w 775"/>
                <a:gd name="T37" fmla="*/ 0 h 1319"/>
                <a:gd name="T38" fmla="*/ 0 w 775"/>
                <a:gd name="T39" fmla="*/ 0 h 1319"/>
                <a:gd name="T40" fmla="*/ 0 w 775"/>
                <a:gd name="T41" fmla="*/ 0 h 1319"/>
                <a:gd name="T42" fmla="*/ 0 w 775"/>
                <a:gd name="T43" fmla="*/ 0 h 1319"/>
                <a:gd name="T44" fmla="*/ 0 w 775"/>
                <a:gd name="T45" fmla="*/ 0 h 1319"/>
                <a:gd name="T46" fmla="*/ 0 w 775"/>
                <a:gd name="T47" fmla="*/ 0 h 1319"/>
                <a:gd name="T48" fmla="*/ 0 w 775"/>
                <a:gd name="T49" fmla="*/ 0 h 1319"/>
                <a:gd name="T50" fmla="*/ 0 w 775"/>
                <a:gd name="T51" fmla="*/ 0 h 1319"/>
                <a:gd name="T52" fmla="*/ 0 w 775"/>
                <a:gd name="T53" fmla="*/ 0 h 1319"/>
                <a:gd name="T54" fmla="*/ 0 w 775"/>
                <a:gd name="T55" fmla="*/ 0 h 1319"/>
                <a:gd name="T56" fmla="*/ 0 w 775"/>
                <a:gd name="T57" fmla="*/ 0 h 1319"/>
                <a:gd name="T58" fmla="*/ 0 w 775"/>
                <a:gd name="T59" fmla="*/ 0 h 1319"/>
                <a:gd name="T60" fmla="*/ 0 w 775"/>
                <a:gd name="T61" fmla="*/ 0 h 1319"/>
                <a:gd name="T62" fmla="*/ 0 w 775"/>
                <a:gd name="T63" fmla="*/ 0 h 1319"/>
                <a:gd name="T64" fmla="*/ 0 w 775"/>
                <a:gd name="T65" fmla="*/ 0 h 1319"/>
                <a:gd name="T66" fmla="*/ 0 w 775"/>
                <a:gd name="T67" fmla="*/ 0 h 1319"/>
                <a:gd name="T68" fmla="*/ 0 w 775"/>
                <a:gd name="T69" fmla="*/ 0 h 1319"/>
                <a:gd name="T70" fmla="*/ 0 w 775"/>
                <a:gd name="T71" fmla="*/ 0 h 1319"/>
                <a:gd name="T72" fmla="*/ 0 w 775"/>
                <a:gd name="T73" fmla="*/ 0 h 1319"/>
                <a:gd name="T74" fmla="*/ 0 w 775"/>
                <a:gd name="T75" fmla="*/ 0 h 1319"/>
                <a:gd name="T76" fmla="*/ 0 w 775"/>
                <a:gd name="T77" fmla="*/ 0 h 1319"/>
                <a:gd name="T78" fmla="*/ 0 w 775"/>
                <a:gd name="T79" fmla="*/ 0 h 1319"/>
                <a:gd name="T80" fmla="*/ 0 w 775"/>
                <a:gd name="T81" fmla="*/ 0 h 1319"/>
                <a:gd name="T82" fmla="*/ 0 w 775"/>
                <a:gd name="T83" fmla="*/ 0 h 1319"/>
                <a:gd name="T84" fmla="*/ 0 w 775"/>
                <a:gd name="T85" fmla="*/ 0 h 1319"/>
                <a:gd name="T86" fmla="*/ 0 w 775"/>
                <a:gd name="T87" fmla="*/ 0 h 1319"/>
                <a:gd name="T88" fmla="*/ 0 w 775"/>
                <a:gd name="T89" fmla="*/ 0 h 1319"/>
                <a:gd name="T90" fmla="*/ 0 w 775"/>
                <a:gd name="T91" fmla="*/ 0 h 1319"/>
                <a:gd name="T92" fmla="*/ 0 w 775"/>
                <a:gd name="T93" fmla="*/ 0 h 13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5"/>
                <a:gd name="T142" fmla="*/ 0 h 1319"/>
                <a:gd name="T143" fmla="*/ 775 w 775"/>
                <a:gd name="T144" fmla="*/ 1319 h 13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5" h="1319">
                  <a:moveTo>
                    <a:pt x="211" y="1312"/>
                  </a:moveTo>
                  <a:lnTo>
                    <a:pt x="158" y="1291"/>
                  </a:lnTo>
                  <a:lnTo>
                    <a:pt x="134" y="1275"/>
                  </a:lnTo>
                  <a:lnTo>
                    <a:pt x="113" y="1257"/>
                  </a:lnTo>
                  <a:lnTo>
                    <a:pt x="75" y="1215"/>
                  </a:lnTo>
                  <a:lnTo>
                    <a:pt x="47" y="1163"/>
                  </a:lnTo>
                  <a:lnTo>
                    <a:pt x="65" y="1195"/>
                  </a:lnTo>
                  <a:lnTo>
                    <a:pt x="87" y="1221"/>
                  </a:lnTo>
                  <a:lnTo>
                    <a:pt x="115" y="1242"/>
                  </a:lnTo>
                  <a:lnTo>
                    <a:pt x="147" y="1255"/>
                  </a:lnTo>
                  <a:lnTo>
                    <a:pt x="174" y="1260"/>
                  </a:lnTo>
                  <a:lnTo>
                    <a:pt x="199" y="1260"/>
                  </a:lnTo>
                  <a:lnTo>
                    <a:pt x="224" y="1255"/>
                  </a:lnTo>
                  <a:lnTo>
                    <a:pt x="248" y="1245"/>
                  </a:lnTo>
                  <a:lnTo>
                    <a:pt x="295" y="1215"/>
                  </a:lnTo>
                  <a:lnTo>
                    <a:pt x="339" y="1172"/>
                  </a:lnTo>
                  <a:lnTo>
                    <a:pt x="377" y="1118"/>
                  </a:lnTo>
                  <a:lnTo>
                    <a:pt x="412" y="1055"/>
                  </a:lnTo>
                  <a:lnTo>
                    <a:pt x="442" y="985"/>
                  </a:lnTo>
                  <a:lnTo>
                    <a:pt x="466" y="911"/>
                  </a:lnTo>
                  <a:lnTo>
                    <a:pt x="483" y="836"/>
                  </a:lnTo>
                  <a:lnTo>
                    <a:pt x="492" y="760"/>
                  </a:lnTo>
                  <a:lnTo>
                    <a:pt x="495" y="688"/>
                  </a:lnTo>
                  <a:lnTo>
                    <a:pt x="489" y="621"/>
                  </a:lnTo>
                  <a:lnTo>
                    <a:pt x="473" y="563"/>
                  </a:lnTo>
                  <a:lnTo>
                    <a:pt x="461" y="536"/>
                  </a:lnTo>
                  <a:lnTo>
                    <a:pt x="448" y="512"/>
                  </a:lnTo>
                  <a:lnTo>
                    <a:pt x="431" y="493"/>
                  </a:lnTo>
                  <a:lnTo>
                    <a:pt x="412" y="476"/>
                  </a:lnTo>
                  <a:lnTo>
                    <a:pt x="390" y="463"/>
                  </a:lnTo>
                  <a:lnTo>
                    <a:pt x="365" y="454"/>
                  </a:lnTo>
                  <a:lnTo>
                    <a:pt x="344" y="449"/>
                  </a:lnTo>
                  <a:lnTo>
                    <a:pt x="322" y="449"/>
                  </a:lnTo>
                  <a:lnTo>
                    <a:pt x="280" y="456"/>
                  </a:lnTo>
                  <a:lnTo>
                    <a:pt x="241" y="476"/>
                  </a:lnTo>
                  <a:lnTo>
                    <a:pt x="202" y="505"/>
                  </a:lnTo>
                  <a:lnTo>
                    <a:pt x="168" y="545"/>
                  </a:lnTo>
                  <a:lnTo>
                    <a:pt x="135" y="590"/>
                  </a:lnTo>
                  <a:lnTo>
                    <a:pt x="105" y="642"/>
                  </a:lnTo>
                  <a:lnTo>
                    <a:pt x="80" y="699"/>
                  </a:lnTo>
                  <a:lnTo>
                    <a:pt x="57" y="759"/>
                  </a:lnTo>
                  <a:lnTo>
                    <a:pt x="41" y="821"/>
                  </a:lnTo>
                  <a:lnTo>
                    <a:pt x="28" y="885"/>
                  </a:lnTo>
                  <a:lnTo>
                    <a:pt x="20" y="947"/>
                  </a:lnTo>
                  <a:lnTo>
                    <a:pt x="18" y="1007"/>
                  </a:lnTo>
                  <a:lnTo>
                    <a:pt x="20" y="1064"/>
                  </a:lnTo>
                  <a:lnTo>
                    <a:pt x="31" y="1116"/>
                  </a:lnTo>
                  <a:lnTo>
                    <a:pt x="47" y="1163"/>
                  </a:lnTo>
                  <a:lnTo>
                    <a:pt x="32" y="1127"/>
                  </a:lnTo>
                  <a:lnTo>
                    <a:pt x="20" y="1087"/>
                  </a:lnTo>
                  <a:lnTo>
                    <a:pt x="5" y="1002"/>
                  </a:lnTo>
                  <a:lnTo>
                    <a:pt x="0" y="910"/>
                  </a:lnTo>
                  <a:lnTo>
                    <a:pt x="4" y="812"/>
                  </a:lnTo>
                  <a:lnTo>
                    <a:pt x="16" y="710"/>
                  </a:lnTo>
                  <a:lnTo>
                    <a:pt x="37" y="608"/>
                  </a:lnTo>
                  <a:lnTo>
                    <a:pt x="65" y="506"/>
                  </a:lnTo>
                  <a:lnTo>
                    <a:pt x="101" y="408"/>
                  </a:lnTo>
                  <a:lnTo>
                    <a:pt x="143" y="316"/>
                  </a:lnTo>
                  <a:lnTo>
                    <a:pt x="190" y="231"/>
                  </a:lnTo>
                  <a:lnTo>
                    <a:pt x="243" y="157"/>
                  </a:lnTo>
                  <a:lnTo>
                    <a:pt x="301" y="93"/>
                  </a:lnTo>
                  <a:lnTo>
                    <a:pt x="362" y="45"/>
                  </a:lnTo>
                  <a:lnTo>
                    <a:pt x="394" y="27"/>
                  </a:lnTo>
                  <a:lnTo>
                    <a:pt x="426" y="13"/>
                  </a:lnTo>
                  <a:lnTo>
                    <a:pt x="460" y="5"/>
                  </a:lnTo>
                  <a:lnTo>
                    <a:pt x="495" y="0"/>
                  </a:lnTo>
                  <a:lnTo>
                    <a:pt x="529" y="1"/>
                  </a:lnTo>
                  <a:lnTo>
                    <a:pt x="564" y="8"/>
                  </a:lnTo>
                  <a:lnTo>
                    <a:pt x="605" y="23"/>
                  </a:lnTo>
                  <a:lnTo>
                    <a:pt x="640" y="44"/>
                  </a:lnTo>
                  <a:lnTo>
                    <a:pt x="672" y="72"/>
                  </a:lnTo>
                  <a:lnTo>
                    <a:pt x="698" y="105"/>
                  </a:lnTo>
                  <a:lnTo>
                    <a:pt x="721" y="142"/>
                  </a:lnTo>
                  <a:lnTo>
                    <a:pt x="739" y="185"/>
                  </a:lnTo>
                  <a:lnTo>
                    <a:pt x="755" y="231"/>
                  </a:lnTo>
                  <a:lnTo>
                    <a:pt x="765" y="281"/>
                  </a:lnTo>
                  <a:lnTo>
                    <a:pt x="771" y="334"/>
                  </a:lnTo>
                  <a:lnTo>
                    <a:pt x="775" y="390"/>
                  </a:lnTo>
                  <a:lnTo>
                    <a:pt x="773" y="508"/>
                  </a:lnTo>
                  <a:lnTo>
                    <a:pt x="756" y="630"/>
                  </a:lnTo>
                  <a:lnTo>
                    <a:pt x="728" y="753"/>
                  </a:lnTo>
                  <a:lnTo>
                    <a:pt x="690" y="873"/>
                  </a:lnTo>
                  <a:lnTo>
                    <a:pt x="642" y="987"/>
                  </a:lnTo>
                  <a:lnTo>
                    <a:pt x="586" y="1090"/>
                  </a:lnTo>
                  <a:lnTo>
                    <a:pt x="555" y="1135"/>
                  </a:lnTo>
                  <a:lnTo>
                    <a:pt x="521" y="1178"/>
                  </a:lnTo>
                  <a:lnTo>
                    <a:pt x="487" y="1215"/>
                  </a:lnTo>
                  <a:lnTo>
                    <a:pt x="452" y="1249"/>
                  </a:lnTo>
                  <a:lnTo>
                    <a:pt x="413" y="1275"/>
                  </a:lnTo>
                  <a:lnTo>
                    <a:pt x="375" y="1297"/>
                  </a:lnTo>
                  <a:lnTo>
                    <a:pt x="335" y="1311"/>
                  </a:lnTo>
                  <a:lnTo>
                    <a:pt x="295" y="1319"/>
                  </a:lnTo>
                  <a:lnTo>
                    <a:pt x="253" y="1319"/>
                  </a:lnTo>
                  <a:lnTo>
                    <a:pt x="211" y="1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31" name="Freeform 132"/>
            <p:cNvSpPr>
              <a:spLocks/>
            </p:cNvSpPr>
            <p:nvPr/>
          </p:nvSpPr>
          <p:spPr bwMode="auto">
            <a:xfrm>
              <a:off x="3423" y="1724"/>
              <a:ext cx="258" cy="440"/>
            </a:xfrm>
            <a:custGeom>
              <a:avLst/>
              <a:gdLst>
                <a:gd name="T0" fmla="*/ 0 w 775"/>
                <a:gd name="T1" fmla="*/ 0 h 1320"/>
                <a:gd name="T2" fmla="*/ 0 w 775"/>
                <a:gd name="T3" fmla="*/ 0 h 1320"/>
                <a:gd name="T4" fmla="*/ 0 w 775"/>
                <a:gd name="T5" fmla="*/ 0 h 1320"/>
                <a:gd name="T6" fmla="*/ 0 w 775"/>
                <a:gd name="T7" fmla="*/ 0 h 1320"/>
                <a:gd name="T8" fmla="*/ 0 w 775"/>
                <a:gd name="T9" fmla="*/ 0 h 1320"/>
                <a:gd name="T10" fmla="*/ 0 w 775"/>
                <a:gd name="T11" fmla="*/ 0 h 1320"/>
                <a:gd name="T12" fmla="*/ 0 w 775"/>
                <a:gd name="T13" fmla="*/ 0 h 1320"/>
                <a:gd name="T14" fmla="*/ 0 w 775"/>
                <a:gd name="T15" fmla="*/ 0 h 1320"/>
                <a:gd name="T16" fmla="*/ 0 w 775"/>
                <a:gd name="T17" fmla="*/ 0 h 1320"/>
                <a:gd name="T18" fmla="*/ 0 w 775"/>
                <a:gd name="T19" fmla="*/ 0 h 1320"/>
                <a:gd name="T20" fmla="*/ 0 w 775"/>
                <a:gd name="T21" fmla="*/ 0 h 1320"/>
                <a:gd name="T22" fmla="*/ 0 w 775"/>
                <a:gd name="T23" fmla="*/ 0 h 1320"/>
                <a:gd name="T24" fmla="*/ 0 w 775"/>
                <a:gd name="T25" fmla="*/ 0 h 1320"/>
                <a:gd name="T26" fmla="*/ 0 w 775"/>
                <a:gd name="T27" fmla="*/ 0 h 1320"/>
                <a:gd name="T28" fmla="*/ 0 w 775"/>
                <a:gd name="T29" fmla="*/ 0 h 1320"/>
                <a:gd name="T30" fmla="*/ 0 w 775"/>
                <a:gd name="T31" fmla="*/ 0 h 1320"/>
                <a:gd name="T32" fmla="*/ 0 w 775"/>
                <a:gd name="T33" fmla="*/ 0 h 1320"/>
                <a:gd name="T34" fmla="*/ 0 w 775"/>
                <a:gd name="T35" fmla="*/ 0 h 1320"/>
                <a:gd name="T36" fmla="*/ 0 w 775"/>
                <a:gd name="T37" fmla="*/ 0 h 1320"/>
                <a:gd name="T38" fmla="*/ 0 w 775"/>
                <a:gd name="T39" fmla="*/ 0 h 1320"/>
                <a:gd name="T40" fmla="*/ 0 w 775"/>
                <a:gd name="T41" fmla="*/ 0 h 1320"/>
                <a:gd name="T42" fmla="*/ 0 w 775"/>
                <a:gd name="T43" fmla="*/ 0 h 1320"/>
                <a:gd name="T44" fmla="*/ 0 w 775"/>
                <a:gd name="T45" fmla="*/ 0 h 1320"/>
                <a:gd name="T46" fmla="*/ 0 w 775"/>
                <a:gd name="T47" fmla="*/ 0 h 1320"/>
                <a:gd name="T48" fmla="*/ 0 w 775"/>
                <a:gd name="T49" fmla="*/ 0 h 1320"/>
                <a:gd name="T50" fmla="*/ 0 w 775"/>
                <a:gd name="T51" fmla="*/ 0 h 1320"/>
                <a:gd name="T52" fmla="*/ 0 w 775"/>
                <a:gd name="T53" fmla="*/ 0 h 1320"/>
                <a:gd name="T54" fmla="*/ 0 w 775"/>
                <a:gd name="T55" fmla="*/ 0 h 1320"/>
                <a:gd name="T56" fmla="*/ 0 w 775"/>
                <a:gd name="T57" fmla="*/ 0 h 1320"/>
                <a:gd name="T58" fmla="*/ 0 w 775"/>
                <a:gd name="T59" fmla="*/ 0 h 1320"/>
                <a:gd name="T60" fmla="*/ 0 w 775"/>
                <a:gd name="T61" fmla="*/ 0 h 1320"/>
                <a:gd name="T62" fmla="*/ 0 w 775"/>
                <a:gd name="T63" fmla="*/ 0 h 1320"/>
                <a:gd name="T64" fmla="*/ 0 w 775"/>
                <a:gd name="T65" fmla="*/ 0 h 1320"/>
                <a:gd name="T66" fmla="*/ 0 w 775"/>
                <a:gd name="T67" fmla="*/ 0 h 1320"/>
                <a:gd name="T68" fmla="*/ 0 w 775"/>
                <a:gd name="T69" fmla="*/ 0 h 1320"/>
                <a:gd name="T70" fmla="*/ 0 w 775"/>
                <a:gd name="T71" fmla="*/ 0 h 1320"/>
                <a:gd name="T72" fmla="*/ 0 w 775"/>
                <a:gd name="T73" fmla="*/ 0 h 1320"/>
                <a:gd name="T74" fmla="*/ 0 w 775"/>
                <a:gd name="T75" fmla="*/ 0 h 1320"/>
                <a:gd name="T76" fmla="*/ 0 w 775"/>
                <a:gd name="T77" fmla="*/ 0 h 1320"/>
                <a:gd name="T78" fmla="*/ 0 w 775"/>
                <a:gd name="T79" fmla="*/ 0 h 1320"/>
                <a:gd name="T80" fmla="*/ 0 w 775"/>
                <a:gd name="T81" fmla="*/ 0 h 1320"/>
                <a:gd name="T82" fmla="*/ 0 w 775"/>
                <a:gd name="T83" fmla="*/ 0 h 1320"/>
                <a:gd name="T84" fmla="*/ 0 w 775"/>
                <a:gd name="T85" fmla="*/ 0 h 1320"/>
                <a:gd name="T86" fmla="*/ 0 w 775"/>
                <a:gd name="T87" fmla="*/ 0 h 1320"/>
                <a:gd name="T88" fmla="*/ 0 w 775"/>
                <a:gd name="T89" fmla="*/ 0 h 1320"/>
                <a:gd name="T90" fmla="*/ 0 w 775"/>
                <a:gd name="T91" fmla="*/ 0 h 1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5"/>
                <a:gd name="T139" fmla="*/ 0 h 1320"/>
                <a:gd name="T140" fmla="*/ 775 w 775"/>
                <a:gd name="T141" fmla="*/ 1320 h 1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5" h="1320">
                  <a:moveTo>
                    <a:pt x="211" y="1312"/>
                  </a:moveTo>
                  <a:lnTo>
                    <a:pt x="158" y="1291"/>
                  </a:lnTo>
                  <a:lnTo>
                    <a:pt x="113" y="1257"/>
                  </a:lnTo>
                  <a:lnTo>
                    <a:pt x="77" y="1215"/>
                  </a:lnTo>
                  <a:lnTo>
                    <a:pt x="47" y="1163"/>
                  </a:lnTo>
                  <a:lnTo>
                    <a:pt x="65" y="1195"/>
                  </a:lnTo>
                  <a:lnTo>
                    <a:pt x="88" y="1221"/>
                  </a:lnTo>
                  <a:lnTo>
                    <a:pt x="115" y="1242"/>
                  </a:lnTo>
                  <a:lnTo>
                    <a:pt x="147" y="1255"/>
                  </a:lnTo>
                  <a:lnTo>
                    <a:pt x="199" y="1259"/>
                  </a:lnTo>
                  <a:lnTo>
                    <a:pt x="249" y="1245"/>
                  </a:lnTo>
                  <a:lnTo>
                    <a:pt x="272" y="1232"/>
                  </a:lnTo>
                  <a:lnTo>
                    <a:pt x="296" y="1215"/>
                  </a:lnTo>
                  <a:lnTo>
                    <a:pt x="339" y="1171"/>
                  </a:lnTo>
                  <a:lnTo>
                    <a:pt x="379" y="1117"/>
                  </a:lnTo>
                  <a:lnTo>
                    <a:pt x="413" y="1054"/>
                  </a:lnTo>
                  <a:lnTo>
                    <a:pt x="442" y="984"/>
                  </a:lnTo>
                  <a:lnTo>
                    <a:pt x="466" y="910"/>
                  </a:lnTo>
                  <a:lnTo>
                    <a:pt x="483" y="835"/>
                  </a:lnTo>
                  <a:lnTo>
                    <a:pt x="494" y="759"/>
                  </a:lnTo>
                  <a:lnTo>
                    <a:pt x="495" y="687"/>
                  </a:lnTo>
                  <a:lnTo>
                    <a:pt x="489" y="620"/>
                  </a:lnTo>
                  <a:lnTo>
                    <a:pt x="473" y="562"/>
                  </a:lnTo>
                  <a:lnTo>
                    <a:pt x="461" y="535"/>
                  </a:lnTo>
                  <a:lnTo>
                    <a:pt x="448" y="512"/>
                  </a:lnTo>
                  <a:lnTo>
                    <a:pt x="431" y="492"/>
                  </a:lnTo>
                  <a:lnTo>
                    <a:pt x="412" y="475"/>
                  </a:lnTo>
                  <a:lnTo>
                    <a:pt x="391" y="463"/>
                  </a:lnTo>
                  <a:lnTo>
                    <a:pt x="365" y="454"/>
                  </a:lnTo>
                  <a:lnTo>
                    <a:pt x="344" y="449"/>
                  </a:lnTo>
                  <a:lnTo>
                    <a:pt x="322" y="449"/>
                  </a:lnTo>
                  <a:lnTo>
                    <a:pt x="280" y="456"/>
                  </a:lnTo>
                  <a:lnTo>
                    <a:pt x="241" y="477"/>
                  </a:lnTo>
                  <a:lnTo>
                    <a:pt x="204" y="505"/>
                  </a:lnTo>
                  <a:lnTo>
                    <a:pt x="168" y="545"/>
                  </a:lnTo>
                  <a:lnTo>
                    <a:pt x="136" y="590"/>
                  </a:lnTo>
                  <a:lnTo>
                    <a:pt x="106" y="642"/>
                  </a:lnTo>
                  <a:lnTo>
                    <a:pt x="80" y="699"/>
                  </a:lnTo>
                  <a:lnTo>
                    <a:pt x="59" y="759"/>
                  </a:lnTo>
                  <a:lnTo>
                    <a:pt x="41" y="821"/>
                  </a:lnTo>
                  <a:lnTo>
                    <a:pt x="29" y="885"/>
                  </a:lnTo>
                  <a:lnTo>
                    <a:pt x="21" y="947"/>
                  </a:lnTo>
                  <a:lnTo>
                    <a:pt x="18" y="1007"/>
                  </a:lnTo>
                  <a:lnTo>
                    <a:pt x="22" y="1065"/>
                  </a:lnTo>
                  <a:lnTo>
                    <a:pt x="31" y="1116"/>
                  </a:lnTo>
                  <a:lnTo>
                    <a:pt x="47" y="1163"/>
                  </a:lnTo>
                  <a:lnTo>
                    <a:pt x="32" y="1127"/>
                  </a:lnTo>
                  <a:lnTo>
                    <a:pt x="21" y="1087"/>
                  </a:lnTo>
                  <a:lnTo>
                    <a:pt x="5" y="1002"/>
                  </a:lnTo>
                  <a:lnTo>
                    <a:pt x="0" y="910"/>
                  </a:lnTo>
                  <a:lnTo>
                    <a:pt x="4" y="812"/>
                  </a:lnTo>
                  <a:lnTo>
                    <a:pt x="16" y="710"/>
                  </a:lnTo>
                  <a:lnTo>
                    <a:pt x="37" y="608"/>
                  </a:lnTo>
                  <a:lnTo>
                    <a:pt x="65" y="506"/>
                  </a:lnTo>
                  <a:lnTo>
                    <a:pt x="101" y="408"/>
                  </a:lnTo>
                  <a:lnTo>
                    <a:pt x="143" y="316"/>
                  </a:lnTo>
                  <a:lnTo>
                    <a:pt x="191" y="231"/>
                  </a:lnTo>
                  <a:lnTo>
                    <a:pt x="243" y="156"/>
                  </a:lnTo>
                  <a:lnTo>
                    <a:pt x="301" y="93"/>
                  </a:lnTo>
                  <a:lnTo>
                    <a:pt x="331" y="67"/>
                  </a:lnTo>
                  <a:lnTo>
                    <a:pt x="362" y="45"/>
                  </a:lnTo>
                  <a:lnTo>
                    <a:pt x="394" y="26"/>
                  </a:lnTo>
                  <a:lnTo>
                    <a:pt x="427" y="13"/>
                  </a:lnTo>
                  <a:lnTo>
                    <a:pt x="460" y="5"/>
                  </a:lnTo>
                  <a:lnTo>
                    <a:pt x="495" y="0"/>
                  </a:lnTo>
                  <a:lnTo>
                    <a:pt x="530" y="1"/>
                  </a:lnTo>
                  <a:lnTo>
                    <a:pt x="564" y="8"/>
                  </a:lnTo>
                  <a:lnTo>
                    <a:pt x="605" y="23"/>
                  </a:lnTo>
                  <a:lnTo>
                    <a:pt x="640" y="44"/>
                  </a:lnTo>
                  <a:lnTo>
                    <a:pt x="672" y="72"/>
                  </a:lnTo>
                  <a:lnTo>
                    <a:pt x="698" y="105"/>
                  </a:lnTo>
                  <a:lnTo>
                    <a:pt x="721" y="142"/>
                  </a:lnTo>
                  <a:lnTo>
                    <a:pt x="739" y="184"/>
                  </a:lnTo>
                  <a:lnTo>
                    <a:pt x="755" y="231"/>
                  </a:lnTo>
                  <a:lnTo>
                    <a:pt x="766" y="281"/>
                  </a:lnTo>
                  <a:lnTo>
                    <a:pt x="771" y="334"/>
                  </a:lnTo>
                  <a:lnTo>
                    <a:pt x="775" y="390"/>
                  </a:lnTo>
                  <a:lnTo>
                    <a:pt x="773" y="508"/>
                  </a:lnTo>
                  <a:lnTo>
                    <a:pt x="756" y="630"/>
                  </a:lnTo>
                  <a:lnTo>
                    <a:pt x="728" y="752"/>
                  </a:lnTo>
                  <a:lnTo>
                    <a:pt x="690" y="873"/>
                  </a:lnTo>
                  <a:lnTo>
                    <a:pt x="642" y="985"/>
                  </a:lnTo>
                  <a:lnTo>
                    <a:pt x="586" y="1088"/>
                  </a:lnTo>
                  <a:lnTo>
                    <a:pt x="555" y="1135"/>
                  </a:lnTo>
                  <a:lnTo>
                    <a:pt x="521" y="1177"/>
                  </a:lnTo>
                  <a:lnTo>
                    <a:pt x="452" y="1248"/>
                  </a:lnTo>
                  <a:lnTo>
                    <a:pt x="413" y="1275"/>
                  </a:lnTo>
                  <a:lnTo>
                    <a:pt x="375" y="1297"/>
                  </a:lnTo>
                  <a:lnTo>
                    <a:pt x="336" y="1311"/>
                  </a:lnTo>
                  <a:lnTo>
                    <a:pt x="295" y="1320"/>
                  </a:lnTo>
                  <a:lnTo>
                    <a:pt x="253" y="1320"/>
                  </a:lnTo>
                  <a:lnTo>
                    <a:pt x="211" y="1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32" name="Freeform 133"/>
            <p:cNvSpPr>
              <a:spLocks/>
            </p:cNvSpPr>
            <p:nvPr/>
          </p:nvSpPr>
          <p:spPr bwMode="auto">
            <a:xfrm>
              <a:off x="2695" y="2412"/>
              <a:ext cx="847" cy="296"/>
            </a:xfrm>
            <a:custGeom>
              <a:avLst/>
              <a:gdLst>
                <a:gd name="T0" fmla="*/ 0 w 2539"/>
                <a:gd name="T1" fmla="*/ 0 h 889"/>
                <a:gd name="T2" fmla="*/ 0 w 2539"/>
                <a:gd name="T3" fmla="*/ 0 h 889"/>
                <a:gd name="T4" fmla="*/ 0 w 2539"/>
                <a:gd name="T5" fmla="*/ 0 h 889"/>
                <a:gd name="T6" fmla="*/ 0 w 2539"/>
                <a:gd name="T7" fmla="*/ 0 h 889"/>
                <a:gd name="T8" fmla="*/ 0 w 2539"/>
                <a:gd name="T9" fmla="*/ 0 h 889"/>
                <a:gd name="T10" fmla="*/ 0 w 2539"/>
                <a:gd name="T11" fmla="*/ 0 h 889"/>
                <a:gd name="T12" fmla="*/ 0 w 2539"/>
                <a:gd name="T13" fmla="*/ 0 h 889"/>
                <a:gd name="T14" fmla="*/ 0 w 2539"/>
                <a:gd name="T15" fmla="*/ 0 h 889"/>
                <a:gd name="T16" fmla="*/ 0 w 2539"/>
                <a:gd name="T17" fmla="*/ 0 h 889"/>
                <a:gd name="T18" fmla="*/ 0 w 2539"/>
                <a:gd name="T19" fmla="*/ 0 h 889"/>
                <a:gd name="T20" fmla="*/ 0 w 2539"/>
                <a:gd name="T21" fmla="*/ 0 h 889"/>
                <a:gd name="T22" fmla="*/ 0 w 2539"/>
                <a:gd name="T23" fmla="*/ 0 h 889"/>
                <a:gd name="T24" fmla="*/ 0 w 2539"/>
                <a:gd name="T25" fmla="*/ 0 h 889"/>
                <a:gd name="T26" fmla="*/ 0 w 2539"/>
                <a:gd name="T27" fmla="*/ 0 h 889"/>
                <a:gd name="T28" fmla="*/ 0 w 2539"/>
                <a:gd name="T29" fmla="*/ 0 h 889"/>
                <a:gd name="T30" fmla="*/ 0 w 2539"/>
                <a:gd name="T31" fmla="*/ 0 h 889"/>
                <a:gd name="T32" fmla="*/ 0 w 2539"/>
                <a:gd name="T33" fmla="*/ 0 h 889"/>
                <a:gd name="T34" fmla="*/ 0 w 2539"/>
                <a:gd name="T35" fmla="*/ 0 h 889"/>
                <a:gd name="T36" fmla="*/ 0 w 2539"/>
                <a:gd name="T37" fmla="*/ 0 h 889"/>
                <a:gd name="T38" fmla="*/ 0 w 2539"/>
                <a:gd name="T39" fmla="*/ 0 h 889"/>
                <a:gd name="T40" fmla="*/ 0 w 2539"/>
                <a:gd name="T41" fmla="*/ 0 h 889"/>
                <a:gd name="T42" fmla="*/ 0 w 2539"/>
                <a:gd name="T43" fmla="*/ 0 h 889"/>
                <a:gd name="T44" fmla="*/ 0 w 2539"/>
                <a:gd name="T45" fmla="*/ 0 h 889"/>
                <a:gd name="T46" fmla="*/ 0 w 2539"/>
                <a:gd name="T47" fmla="*/ 0 h 889"/>
                <a:gd name="T48" fmla="*/ 0 w 2539"/>
                <a:gd name="T49" fmla="*/ 0 h 889"/>
                <a:gd name="T50" fmla="*/ 0 w 2539"/>
                <a:gd name="T51" fmla="*/ 0 h 889"/>
                <a:gd name="T52" fmla="*/ 0 w 2539"/>
                <a:gd name="T53" fmla="*/ 0 h 889"/>
                <a:gd name="T54" fmla="*/ 0 w 2539"/>
                <a:gd name="T55" fmla="*/ 0 h 889"/>
                <a:gd name="T56" fmla="*/ 0 w 2539"/>
                <a:gd name="T57" fmla="*/ 0 h 889"/>
                <a:gd name="T58" fmla="*/ 0 w 2539"/>
                <a:gd name="T59" fmla="*/ 0 h 889"/>
                <a:gd name="T60" fmla="*/ 0 w 2539"/>
                <a:gd name="T61" fmla="*/ 0 h 889"/>
                <a:gd name="T62" fmla="*/ 0 w 2539"/>
                <a:gd name="T63" fmla="*/ 0 h 889"/>
                <a:gd name="T64" fmla="*/ 0 w 2539"/>
                <a:gd name="T65" fmla="*/ 0 h 889"/>
                <a:gd name="T66" fmla="*/ 0 w 2539"/>
                <a:gd name="T67" fmla="*/ 0 h 889"/>
                <a:gd name="T68" fmla="*/ 0 w 2539"/>
                <a:gd name="T69" fmla="*/ 0 h 889"/>
                <a:gd name="T70" fmla="*/ 0 w 2539"/>
                <a:gd name="T71" fmla="*/ 0 h 889"/>
                <a:gd name="T72" fmla="*/ 0 w 2539"/>
                <a:gd name="T73" fmla="*/ 0 h 889"/>
                <a:gd name="T74" fmla="*/ 0 w 2539"/>
                <a:gd name="T75" fmla="*/ 0 h 889"/>
                <a:gd name="T76" fmla="*/ 0 w 2539"/>
                <a:gd name="T77" fmla="*/ 0 h 889"/>
                <a:gd name="T78" fmla="*/ 0 w 2539"/>
                <a:gd name="T79" fmla="*/ 0 h 889"/>
                <a:gd name="T80" fmla="*/ 0 w 2539"/>
                <a:gd name="T81" fmla="*/ 0 h 889"/>
                <a:gd name="T82" fmla="*/ 0 w 2539"/>
                <a:gd name="T83" fmla="*/ 0 h 889"/>
                <a:gd name="T84" fmla="*/ 0 w 2539"/>
                <a:gd name="T85" fmla="*/ 0 h 889"/>
                <a:gd name="T86" fmla="*/ 0 w 2539"/>
                <a:gd name="T87" fmla="*/ 0 h 889"/>
                <a:gd name="T88" fmla="*/ 0 w 2539"/>
                <a:gd name="T89" fmla="*/ 0 h 889"/>
                <a:gd name="T90" fmla="*/ 0 w 2539"/>
                <a:gd name="T91" fmla="*/ 0 h 889"/>
                <a:gd name="T92" fmla="*/ 0 w 2539"/>
                <a:gd name="T93" fmla="*/ 0 h 889"/>
                <a:gd name="T94" fmla="*/ 0 w 2539"/>
                <a:gd name="T95" fmla="*/ 0 h 889"/>
                <a:gd name="T96" fmla="*/ 0 w 2539"/>
                <a:gd name="T97" fmla="*/ 0 h 889"/>
                <a:gd name="T98" fmla="*/ 0 w 2539"/>
                <a:gd name="T99" fmla="*/ 0 h 889"/>
                <a:gd name="T100" fmla="*/ 0 w 2539"/>
                <a:gd name="T101" fmla="*/ 0 h 889"/>
                <a:gd name="T102" fmla="*/ 0 w 2539"/>
                <a:gd name="T103" fmla="*/ 0 h 8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39"/>
                <a:gd name="T157" fmla="*/ 0 h 889"/>
                <a:gd name="T158" fmla="*/ 2539 w 2539"/>
                <a:gd name="T159" fmla="*/ 889 h 8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39" h="889">
                  <a:moveTo>
                    <a:pt x="0" y="346"/>
                  </a:moveTo>
                  <a:lnTo>
                    <a:pt x="68" y="291"/>
                  </a:lnTo>
                  <a:lnTo>
                    <a:pt x="141" y="241"/>
                  </a:lnTo>
                  <a:lnTo>
                    <a:pt x="217" y="195"/>
                  </a:lnTo>
                  <a:lnTo>
                    <a:pt x="296" y="153"/>
                  </a:lnTo>
                  <a:lnTo>
                    <a:pt x="377" y="118"/>
                  </a:lnTo>
                  <a:lnTo>
                    <a:pt x="461" y="86"/>
                  </a:lnTo>
                  <a:lnTo>
                    <a:pt x="547" y="60"/>
                  </a:lnTo>
                  <a:lnTo>
                    <a:pt x="635" y="39"/>
                  </a:lnTo>
                  <a:lnTo>
                    <a:pt x="725" y="22"/>
                  </a:lnTo>
                  <a:lnTo>
                    <a:pt x="814" y="10"/>
                  </a:lnTo>
                  <a:lnTo>
                    <a:pt x="907" y="3"/>
                  </a:lnTo>
                  <a:lnTo>
                    <a:pt x="999" y="0"/>
                  </a:lnTo>
                  <a:lnTo>
                    <a:pt x="1091" y="1"/>
                  </a:lnTo>
                  <a:lnTo>
                    <a:pt x="1184" y="7"/>
                  </a:lnTo>
                  <a:lnTo>
                    <a:pt x="1277" y="19"/>
                  </a:lnTo>
                  <a:lnTo>
                    <a:pt x="1369" y="35"/>
                  </a:lnTo>
                  <a:lnTo>
                    <a:pt x="1461" y="55"/>
                  </a:lnTo>
                  <a:lnTo>
                    <a:pt x="1551" y="79"/>
                  </a:lnTo>
                  <a:lnTo>
                    <a:pt x="1640" y="109"/>
                  </a:lnTo>
                  <a:lnTo>
                    <a:pt x="1727" y="143"/>
                  </a:lnTo>
                  <a:lnTo>
                    <a:pt x="1812" y="181"/>
                  </a:lnTo>
                  <a:lnTo>
                    <a:pt x="1896" y="223"/>
                  </a:lnTo>
                  <a:lnTo>
                    <a:pt x="1976" y="271"/>
                  </a:lnTo>
                  <a:lnTo>
                    <a:pt x="2054" y="321"/>
                  </a:lnTo>
                  <a:lnTo>
                    <a:pt x="2128" y="377"/>
                  </a:lnTo>
                  <a:lnTo>
                    <a:pt x="2200" y="437"/>
                  </a:lnTo>
                  <a:lnTo>
                    <a:pt x="2267" y="502"/>
                  </a:lnTo>
                  <a:lnTo>
                    <a:pt x="2331" y="571"/>
                  </a:lnTo>
                  <a:lnTo>
                    <a:pt x="2389" y="644"/>
                  </a:lnTo>
                  <a:lnTo>
                    <a:pt x="2444" y="721"/>
                  </a:lnTo>
                  <a:lnTo>
                    <a:pt x="2495" y="803"/>
                  </a:lnTo>
                  <a:lnTo>
                    <a:pt x="2539" y="889"/>
                  </a:lnTo>
                  <a:lnTo>
                    <a:pt x="2436" y="814"/>
                  </a:lnTo>
                  <a:lnTo>
                    <a:pt x="2313" y="743"/>
                  </a:lnTo>
                  <a:lnTo>
                    <a:pt x="2171" y="674"/>
                  </a:lnTo>
                  <a:lnTo>
                    <a:pt x="2016" y="609"/>
                  </a:lnTo>
                  <a:lnTo>
                    <a:pt x="1848" y="547"/>
                  </a:lnTo>
                  <a:lnTo>
                    <a:pt x="1670" y="491"/>
                  </a:lnTo>
                  <a:lnTo>
                    <a:pt x="1486" y="441"/>
                  </a:lnTo>
                  <a:lnTo>
                    <a:pt x="1298" y="397"/>
                  </a:lnTo>
                  <a:lnTo>
                    <a:pt x="1109" y="359"/>
                  </a:lnTo>
                  <a:lnTo>
                    <a:pt x="922" y="330"/>
                  </a:lnTo>
                  <a:lnTo>
                    <a:pt x="740" y="308"/>
                  </a:lnTo>
                  <a:lnTo>
                    <a:pt x="565" y="295"/>
                  </a:lnTo>
                  <a:lnTo>
                    <a:pt x="401" y="292"/>
                  </a:lnTo>
                  <a:lnTo>
                    <a:pt x="324" y="294"/>
                  </a:lnTo>
                  <a:lnTo>
                    <a:pt x="250" y="298"/>
                  </a:lnTo>
                  <a:lnTo>
                    <a:pt x="181" y="307"/>
                  </a:lnTo>
                  <a:lnTo>
                    <a:pt x="116" y="316"/>
                  </a:lnTo>
                  <a:lnTo>
                    <a:pt x="55" y="330"/>
                  </a:lnTo>
                  <a:lnTo>
                    <a:pt x="0"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33" name="Freeform 134"/>
            <p:cNvSpPr>
              <a:spLocks/>
            </p:cNvSpPr>
            <p:nvPr/>
          </p:nvSpPr>
          <p:spPr bwMode="auto">
            <a:xfrm>
              <a:off x="4176" y="2990"/>
              <a:ext cx="265" cy="293"/>
            </a:xfrm>
            <a:custGeom>
              <a:avLst/>
              <a:gdLst>
                <a:gd name="T0" fmla="*/ 0 w 795"/>
                <a:gd name="T1" fmla="*/ 0 h 878"/>
                <a:gd name="T2" fmla="*/ 0 w 795"/>
                <a:gd name="T3" fmla="*/ 0 h 878"/>
                <a:gd name="T4" fmla="*/ 0 w 795"/>
                <a:gd name="T5" fmla="*/ 0 h 878"/>
                <a:gd name="T6" fmla="*/ 0 w 795"/>
                <a:gd name="T7" fmla="*/ 0 h 878"/>
                <a:gd name="T8" fmla="*/ 0 w 795"/>
                <a:gd name="T9" fmla="*/ 0 h 878"/>
                <a:gd name="T10" fmla="*/ 0 w 795"/>
                <a:gd name="T11" fmla="*/ 0 h 878"/>
                <a:gd name="T12" fmla="*/ 0 w 795"/>
                <a:gd name="T13" fmla="*/ 0 h 878"/>
                <a:gd name="T14" fmla="*/ 0 w 795"/>
                <a:gd name="T15" fmla="*/ 0 h 878"/>
                <a:gd name="T16" fmla="*/ 0 w 795"/>
                <a:gd name="T17" fmla="*/ 0 h 878"/>
                <a:gd name="T18" fmla="*/ 0 w 795"/>
                <a:gd name="T19" fmla="*/ 0 h 878"/>
                <a:gd name="T20" fmla="*/ 0 w 795"/>
                <a:gd name="T21" fmla="*/ 0 h 878"/>
                <a:gd name="T22" fmla="*/ 0 w 795"/>
                <a:gd name="T23" fmla="*/ 0 h 878"/>
                <a:gd name="T24" fmla="*/ 0 w 795"/>
                <a:gd name="T25" fmla="*/ 0 h 878"/>
                <a:gd name="T26" fmla="*/ 0 w 795"/>
                <a:gd name="T27" fmla="*/ 0 h 878"/>
                <a:gd name="T28" fmla="*/ 0 w 795"/>
                <a:gd name="T29" fmla="*/ 0 h 878"/>
                <a:gd name="T30" fmla="*/ 0 w 795"/>
                <a:gd name="T31" fmla="*/ 0 h 878"/>
                <a:gd name="T32" fmla="*/ 0 w 795"/>
                <a:gd name="T33" fmla="*/ 0 h 878"/>
                <a:gd name="T34" fmla="*/ 0 w 795"/>
                <a:gd name="T35" fmla="*/ 0 h 878"/>
                <a:gd name="T36" fmla="*/ 0 w 795"/>
                <a:gd name="T37" fmla="*/ 0 h 878"/>
                <a:gd name="T38" fmla="*/ 0 w 795"/>
                <a:gd name="T39" fmla="*/ 0 h 878"/>
                <a:gd name="T40" fmla="*/ 0 w 795"/>
                <a:gd name="T41" fmla="*/ 0 h 878"/>
                <a:gd name="T42" fmla="*/ 0 w 795"/>
                <a:gd name="T43" fmla="*/ 0 h 878"/>
                <a:gd name="T44" fmla="*/ 0 w 795"/>
                <a:gd name="T45" fmla="*/ 0 h 878"/>
                <a:gd name="T46" fmla="*/ 0 w 795"/>
                <a:gd name="T47" fmla="*/ 0 h 878"/>
                <a:gd name="T48" fmla="*/ 0 w 795"/>
                <a:gd name="T49" fmla="*/ 0 h 878"/>
                <a:gd name="T50" fmla="*/ 0 w 795"/>
                <a:gd name="T51" fmla="*/ 0 h 878"/>
                <a:gd name="T52" fmla="*/ 0 w 795"/>
                <a:gd name="T53" fmla="*/ 0 h 878"/>
                <a:gd name="T54" fmla="*/ 0 w 795"/>
                <a:gd name="T55" fmla="*/ 0 h 878"/>
                <a:gd name="T56" fmla="*/ 0 w 795"/>
                <a:gd name="T57" fmla="*/ 0 h 878"/>
                <a:gd name="T58" fmla="*/ 0 w 795"/>
                <a:gd name="T59" fmla="*/ 0 h 878"/>
                <a:gd name="T60" fmla="*/ 0 w 795"/>
                <a:gd name="T61" fmla="*/ 0 h 878"/>
                <a:gd name="T62" fmla="*/ 0 w 795"/>
                <a:gd name="T63" fmla="*/ 0 h 878"/>
                <a:gd name="T64" fmla="*/ 0 w 795"/>
                <a:gd name="T65" fmla="*/ 0 h 878"/>
                <a:gd name="T66" fmla="*/ 0 w 795"/>
                <a:gd name="T67" fmla="*/ 0 h 878"/>
                <a:gd name="T68" fmla="*/ 0 w 795"/>
                <a:gd name="T69" fmla="*/ 0 h 878"/>
                <a:gd name="T70" fmla="*/ 0 w 795"/>
                <a:gd name="T71" fmla="*/ 0 h 878"/>
                <a:gd name="T72" fmla="*/ 0 w 795"/>
                <a:gd name="T73" fmla="*/ 0 h 878"/>
                <a:gd name="T74" fmla="*/ 0 w 795"/>
                <a:gd name="T75" fmla="*/ 0 h 8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878"/>
                <a:gd name="T116" fmla="*/ 795 w 795"/>
                <a:gd name="T117" fmla="*/ 878 h 8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878">
                  <a:moveTo>
                    <a:pt x="127" y="627"/>
                  </a:moveTo>
                  <a:lnTo>
                    <a:pt x="80" y="622"/>
                  </a:lnTo>
                  <a:lnTo>
                    <a:pt x="46" y="609"/>
                  </a:lnTo>
                  <a:lnTo>
                    <a:pt x="22" y="588"/>
                  </a:lnTo>
                  <a:lnTo>
                    <a:pt x="7" y="562"/>
                  </a:lnTo>
                  <a:lnTo>
                    <a:pt x="0" y="531"/>
                  </a:lnTo>
                  <a:lnTo>
                    <a:pt x="1" y="496"/>
                  </a:lnTo>
                  <a:lnTo>
                    <a:pt x="8" y="459"/>
                  </a:lnTo>
                  <a:lnTo>
                    <a:pt x="22" y="421"/>
                  </a:lnTo>
                  <a:lnTo>
                    <a:pt x="58" y="343"/>
                  </a:lnTo>
                  <a:lnTo>
                    <a:pt x="103" y="273"/>
                  </a:lnTo>
                  <a:lnTo>
                    <a:pt x="149" y="218"/>
                  </a:lnTo>
                  <a:lnTo>
                    <a:pt x="170" y="199"/>
                  </a:lnTo>
                  <a:lnTo>
                    <a:pt x="187" y="187"/>
                  </a:lnTo>
                  <a:lnTo>
                    <a:pt x="248" y="157"/>
                  </a:lnTo>
                  <a:lnTo>
                    <a:pt x="241" y="139"/>
                  </a:lnTo>
                  <a:lnTo>
                    <a:pt x="237" y="118"/>
                  </a:lnTo>
                  <a:lnTo>
                    <a:pt x="246" y="71"/>
                  </a:lnTo>
                  <a:lnTo>
                    <a:pt x="254" y="49"/>
                  </a:lnTo>
                  <a:lnTo>
                    <a:pt x="267" y="30"/>
                  </a:lnTo>
                  <a:lnTo>
                    <a:pt x="284" y="16"/>
                  </a:lnTo>
                  <a:lnTo>
                    <a:pt x="303" y="9"/>
                  </a:lnTo>
                  <a:lnTo>
                    <a:pt x="373" y="0"/>
                  </a:lnTo>
                  <a:lnTo>
                    <a:pt x="448" y="0"/>
                  </a:lnTo>
                  <a:lnTo>
                    <a:pt x="525" y="9"/>
                  </a:lnTo>
                  <a:lnTo>
                    <a:pt x="601" y="24"/>
                  </a:lnTo>
                  <a:lnTo>
                    <a:pt x="632" y="39"/>
                  </a:lnTo>
                  <a:lnTo>
                    <a:pt x="654" y="58"/>
                  </a:lnTo>
                  <a:lnTo>
                    <a:pt x="666" y="79"/>
                  </a:lnTo>
                  <a:lnTo>
                    <a:pt x="670" y="102"/>
                  </a:lnTo>
                  <a:lnTo>
                    <a:pt x="666" y="122"/>
                  </a:lnTo>
                  <a:lnTo>
                    <a:pt x="656" y="140"/>
                  </a:lnTo>
                  <a:lnTo>
                    <a:pt x="641" y="152"/>
                  </a:lnTo>
                  <a:lnTo>
                    <a:pt x="622" y="157"/>
                  </a:lnTo>
                  <a:lnTo>
                    <a:pt x="653" y="181"/>
                  </a:lnTo>
                  <a:lnTo>
                    <a:pt x="676" y="206"/>
                  </a:lnTo>
                  <a:lnTo>
                    <a:pt x="691" y="235"/>
                  </a:lnTo>
                  <a:lnTo>
                    <a:pt x="702" y="265"/>
                  </a:lnTo>
                  <a:lnTo>
                    <a:pt x="708" y="296"/>
                  </a:lnTo>
                  <a:lnTo>
                    <a:pt x="709" y="330"/>
                  </a:lnTo>
                  <a:lnTo>
                    <a:pt x="701" y="397"/>
                  </a:lnTo>
                  <a:lnTo>
                    <a:pt x="670" y="525"/>
                  </a:lnTo>
                  <a:lnTo>
                    <a:pt x="658" y="581"/>
                  </a:lnTo>
                  <a:lnTo>
                    <a:pt x="655" y="601"/>
                  </a:lnTo>
                  <a:lnTo>
                    <a:pt x="658" y="628"/>
                  </a:lnTo>
                  <a:lnTo>
                    <a:pt x="689" y="605"/>
                  </a:lnTo>
                  <a:lnTo>
                    <a:pt x="719" y="597"/>
                  </a:lnTo>
                  <a:lnTo>
                    <a:pt x="745" y="601"/>
                  </a:lnTo>
                  <a:lnTo>
                    <a:pt x="769" y="616"/>
                  </a:lnTo>
                  <a:lnTo>
                    <a:pt x="786" y="640"/>
                  </a:lnTo>
                  <a:lnTo>
                    <a:pt x="795" y="670"/>
                  </a:lnTo>
                  <a:lnTo>
                    <a:pt x="795" y="703"/>
                  </a:lnTo>
                  <a:lnTo>
                    <a:pt x="785" y="740"/>
                  </a:lnTo>
                  <a:lnTo>
                    <a:pt x="768" y="770"/>
                  </a:lnTo>
                  <a:lnTo>
                    <a:pt x="745" y="793"/>
                  </a:lnTo>
                  <a:lnTo>
                    <a:pt x="720" y="810"/>
                  </a:lnTo>
                  <a:lnTo>
                    <a:pt x="692" y="821"/>
                  </a:lnTo>
                  <a:lnTo>
                    <a:pt x="662" y="824"/>
                  </a:lnTo>
                  <a:lnTo>
                    <a:pt x="631" y="823"/>
                  </a:lnTo>
                  <a:lnTo>
                    <a:pt x="571" y="805"/>
                  </a:lnTo>
                  <a:lnTo>
                    <a:pt x="527" y="842"/>
                  </a:lnTo>
                  <a:lnTo>
                    <a:pt x="488" y="866"/>
                  </a:lnTo>
                  <a:lnTo>
                    <a:pt x="452" y="877"/>
                  </a:lnTo>
                  <a:lnTo>
                    <a:pt x="419" y="878"/>
                  </a:lnTo>
                  <a:lnTo>
                    <a:pt x="392" y="867"/>
                  </a:lnTo>
                  <a:lnTo>
                    <a:pt x="368" y="849"/>
                  </a:lnTo>
                  <a:lnTo>
                    <a:pt x="347" y="824"/>
                  </a:lnTo>
                  <a:lnTo>
                    <a:pt x="331" y="792"/>
                  </a:lnTo>
                  <a:lnTo>
                    <a:pt x="286" y="800"/>
                  </a:lnTo>
                  <a:lnTo>
                    <a:pt x="247" y="797"/>
                  </a:lnTo>
                  <a:lnTo>
                    <a:pt x="214" y="785"/>
                  </a:lnTo>
                  <a:lnTo>
                    <a:pt x="187" y="764"/>
                  </a:lnTo>
                  <a:lnTo>
                    <a:pt x="164" y="737"/>
                  </a:lnTo>
                  <a:lnTo>
                    <a:pt x="147" y="704"/>
                  </a:lnTo>
                  <a:lnTo>
                    <a:pt x="134" y="667"/>
                  </a:lnTo>
                  <a:lnTo>
                    <a:pt x="127" y="6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34" name="Freeform 135"/>
            <p:cNvSpPr>
              <a:spLocks/>
            </p:cNvSpPr>
            <p:nvPr/>
          </p:nvSpPr>
          <p:spPr bwMode="auto">
            <a:xfrm>
              <a:off x="1714" y="1990"/>
              <a:ext cx="315" cy="304"/>
            </a:xfrm>
            <a:custGeom>
              <a:avLst/>
              <a:gdLst>
                <a:gd name="T0" fmla="*/ 0 w 945"/>
                <a:gd name="T1" fmla="*/ 0 h 912"/>
                <a:gd name="T2" fmla="*/ 0 w 945"/>
                <a:gd name="T3" fmla="*/ 0 h 912"/>
                <a:gd name="T4" fmla="*/ 0 w 945"/>
                <a:gd name="T5" fmla="*/ 0 h 912"/>
                <a:gd name="T6" fmla="*/ 0 w 945"/>
                <a:gd name="T7" fmla="*/ 0 h 912"/>
                <a:gd name="T8" fmla="*/ 0 w 945"/>
                <a:gd name="T9" fmla="*/ 0 h 912"/>
                <a:gd name="T10" fmla="*/ 0 w 945"/>
                <a:gd name="T11" fmla="*/ 0 h 912"/>
                <a:gd name="T12" fmla="*/ 0 w 945"/>
                <a:gd name="T13" fmla="*/ 0 h 912"/>
                <a:gd name="T14" fmla="*/ 0 w 945"/>
                <a:gd name="T15" fmla="*/ 0 h 912"/>
                <a:gd name="T16" fmla="*/ 0 w 945"/>
                <a:gd name="T17" fmla="*/ 0 h 912"/>
                <a:gd name="T18" fmla="*/ 0 w 945"/>
                <a:gd name="T19" fmla="*/ 0 h 912"/>
                <a:gd name="T20" fmla="*/ 0 w 945"/>
                <a:gd name="T21" fmla="*/ 0 h 912"/>
                <a:gd name="T22" fmla="*/ 0 w 945"/>
                <a:gd name="T23" fmla="*/ 0 h 912"/>
                <a:gd name="T24" fmla="*/ 0 w 945"/>
                <a:gd name="T25" fmla="*/ 0 h 912"/>
                <a:gd name="T26" fmla="*/ 0 w 945"/>
                <a:gd name="T27" fmla="*/ 0 h 912"/>
                <a:gd name="T28" fmla="*/ 0 w 945"/>
                <a:gd name="T29" fmla="*/ 0 h 912"/>
                <a:gd name="T30" fmla="*/ 0 w 945"/>
                <a:gd name="T31" fmla="*/ 0 h 912"/>
                <a:gd name="T32" fmla="*/ 0 w 945"/>
                <a:gd name="T33" fmla="*/ 0 h 912"/>
                <a:gd name="T34" fmla="*/ 0 w 945"/>
                <a:gd name="T35" fmla="*/ 0 h 912"/>
                <a:gd name="T36" fmla="*/ 0 w 945"/>
                <a:gd name="T37" fmla="*/ 0 h 912"/>
                <a:gd name="T38" fmla="*/ 0 w 945"/>
                <a:gd name="T39" fmla="*/ 0 h 912"/>
                <a:gd name="T40" fmla="*/ 0 w 945"/>
                <a:gd name="T41" fmla="*/ 0 h 912"/>
                <a:gd name="T42" fmla="*/ 0 w 945"/>
                <a:gd name="T43" fmla="*/ 0 h 912"/>
                <a:gd name="T44" fmla="*/ 0 w 945"/>
                <a:gd name="T45" fmla="*/ 0 h 912"/>
                <a:gd name="T46" fmla="*/ 0 w 945"/>
                <a:gd name="T47" fmla="*/ 0 h 912"/>
                <a:gd name="T48" fmla="*/ 0 w 945"/>
                <a:gd name="T49" fmla="*/ 0 h 912"/>
                <a:gd name="T50" fmla="*/ 0 w 945"/>
                <a:gd name="T51" fmla="*/ 0 h 912"/>
                <a:gd name="T52" fmla="*/ 0 w 945"/>
                <a:gd name="T53" fmla="*/ 0 h 912"/>
                <a:gd name="T54" fmla="*/ 0 w 945"/>
                <a:gd name="T55" fmla="*/ 0 h 912"/>
                <a:gd name="T56" fmla="*/ 0 w 945"/>
                <a:gd name="T57" fmla="*/ 0 h 912"/>
                <a:gd name="T58" fmla="*/ 0 w 945"/>
                <a:gd name="T59" fmla="*/ 0 h 912"/>
                <a:gd name="T60" fmla="*/ 0 w 945"/>
                <a:gd name="T61" fmla="*/ 0 h 912"/>
                <a:gd name="T62" fmla="*/ 0 w 945"/>
                <a:gd name="T63" fmla="*/ 0 h 912"/>
                <a:gd name="T64" fmla="*/ 0 w 945"/>
                <a:gd name="T65" fmla="*/ 0 h 912"/>
                <a:gd name="T66" fmla="*/ 0 w 945"/>
                <a:gd name="T67" fmla="*/ 0 h 912"/>
                <a:gd name="T68" fmla="*/ 0 w 945"/>
                <a:gd name="T69" fmla="*/ 0 h 912"/>
                <a:gd name="T70" fmla="*/ 0 w 945"/>
                <a:gd name="T71" fmla="*/ 0 h 912"/>
                <a:gd name="T72" fmla="*/ 0 w 945"/>
                <a:gd name="T73" fmla="*/ 0 h 912"/>
                <a:gd name="T74" fmla="*/ 0 w 945"/>
                <a:gd name="T75" fmla="*/ 0 h 912"/>
                <a:gd name="T76" fmla="*/ 0 w 945"/>
                <a:gd name="T77" fmla="*/ 0 h 912"/>
                <a:gd name="T78" fmla="*/ 0 w 945"/>
                <a:gd name="T79" fmla="*/ 0 h 912"/>
                <a:gd name="T80" fmla="*/ 0 w 945"/>
                <a:gd name="T81" fmla="*/ 0 h 912"/>
                <a:gd name="T82" fmla="*/ 0 w 945"/>
                <a:gd name="T83" fmla="*/ 0 h 912"/>
                <a:gd name="T84" fmla="*/ 0 w 945"/>
                <a:gd name="T85" fmla="*/ 0 h 912"/>
                <a:gd name="T86" fmla="*/ 0 w 945"/>
                <a:gd name="T87" fmla="*/ 0 h 912"/>
                <a:gd name="T88" fmla="*/ 0 w 945"/>
                <a:gd name="T89" fmla="*/ 0 h 912"/>
                <a:gd name="T90" fmla="*/ 0 w 945"/>
                <a:gd name="T91" fmla="*/ 0 h 912"/>
                <a:gd name="T92" fmla="*/ 0 w 945"/>
                <a:gd name="T93" fmla="*/ 0 h 912"/>
                <a:gd name="T94" fmla="*/ 0 w 945"/>
                <a:gd name="T95" fmla="*/ 0 h 912"/>
                <a:gd name="T96" fmla="*/ 0 w 945"/>
                <a:gd name="T97" fmla="*/ 0 h 912"/>
                <a:gd name="T98" fmla="*/ 0 w 945"/>
                <a:gd name="T99" fmla="*/ 0 h 912"/>
                <a:gd name="T100" fmla="*/ 0 w 945"/>
                <a:gd name="T101" fmla="*/ 0 h 912"/>
                <a:gd name="T102" fmla="*/ 0 w 945"/>
                <a:gd name="T103" fmla="*/ 0 h 9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5"/>
                <a:gd name="T157" fmla="*/ 0 h 912"/>
                <a:gd name="T158" fmla="*/ 945 w 945"/>
                <a:gd name="T159" fmla="*/ 912 h 9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5" h="912">
                  <a:moveTo>
                    <a:pt x="943" y="343"/>
                  </a:moveTo>
                  <a:lnTo>
                    <a:pt x="936" y="343"/>
                  </a:lnTo>
                  <a:lnTo>
                    <a:pt x="938" y="394"/>
                  </a:lnTo>
                  <a:lnTo>
                    <a:pt x="933" y="446"/>
                  </a:lnTo>
                  <a:lnTo>
                    <a:pt x="925" y="469"/>
                  </a:lnTo>
                  <a:lnTo>
                    <a:pt x="915" y="485"/>
                  </a:lnTo>
                  <a:lnTo>
                    <a:pt x="903" y="497"/>
                  </a:lnTo>
                  <a:lnTo>
                    <a:pt x="888" y="506"/>
                  </a:lnTo>
                  <a:lnTo>
                    <a:pt x="870" y="508"/>
                  </a:lnTo>
                  <a:lnTo>
                    <a:pt x="843" y="502"/>
                  </a:lnTo>
                  <a:lnTo>
                    <a:pt x="835" y="566"/>
                  </a:lnTo>
                  <a:lnTo>
                    <a:pt x="822" y="617"/>
                  </a:lnTo>
                  <a:lnTo>
                    <a:pt x="805" y="661"/>
                  </a:lnTo>
                  <a:lnTo>
                    <a:pt x="783" y="701"/>
                  </a:lnTo>
                  <a:lnTo>
                    <a:pt x="757" y="738"/>
                  </a:lnTo>
                  <a:lnTo>
                    <a:pt x="724" y="773"/>
                  </a:lnTo>
                  <a:lnTo>
                    <a:pt x="684" y="806"/>
                  </a:lnTo>
                  <a:lnTo>
                    <a:pt x="636" y="840"/>
                  </a:lnTo>
                  <a:lnTo>
                    <a:pt x="589" y="867"/>
                  </a:lnTo>
                  <a:lnTo>
                    <a:pt x="547" y="882"/>
                  </a:lnTo>
                  <a:lnTo>
                    <a:pt x="516" y="882"/>
                  </a:lnTo>
                  <a:lnTo>
                    <a:pt x="503" y="877"/>
                  </a:lnTo>
                  <a:lnTo>
                    <a:pt x="490" y="866"/>
                  </a:lnTo>
                  <a:lnTo>
                    <a:pt x="453" y="893"/>
                  </a:lnTo>
                  <a:lnTo>
                    <a:pt x="418" y="905"/>
                  </a:lnTo>
                  <a:lnTo>
                    <a:pt x="385" y="903"/>
                  </a:lnTo>
                  <a:lnTo>
                    <a:pt x="355" y="893"/>
                  </a:lnTo>
                  <a:lnTo>
                    <a:pt x="329" y="876"/>
                  </a:lnTo>
                  <a:lnTo>
                    <a:pt x="312" y="852"/>
                  </a:lnTo>
                  <a:lnTo>
                    <a:pt x="301" y="827"/>
                  </a:lnTo>
                  <a:lnTo>
                    <a:pt x="298" y="797"/>
                  </a:lnTo>
                  <a:lnTo>
                    <a:pt x="258" y="797"/>
                  </a:lnTo>
                  <a:lnTo>
                    <a:pt x="228" y="788"/>
                  </a:lnTo>
                  <a:lnTo>
                    <a:pt x="201" y="774"/>
                  </a:lnTo>
                  <a:lnTo>
                    <a:pt x="180" y="752"/>
                  </a:lnTo>
                  <a:lnTo>
                    <a:pt x="165" y="727"/>
                  </a:lnTo>
                  <a:lnTo>
                    <a:pt x="156" y="697"/>
                  </a:lnTo>
                  <a:lnTo>
                    <a:pt x="155" y="667"/>
                  </a:lnTo>
                  <a:lnTo>
                    <a:pt x="162" y="630"/>
                  </a:lnTo>
                  <a:lnTo>
                    <a:pt x="129" y="635"/>
                  </a:lnTo>
                  <a:lnTo>
                    <a:pt x="106" y="633"/>
                  </a:lnTo>
                  <a:lnTo>
                    <a:pt x="86" y="623"/>
                  </a:lnTo>
                  <a:lnTo>
                    <a:pt x="70" y="609"/>
                  </a:lnTo>
                  <a:lnTo>
                    <a:pt x="58" y="591"/>
                  </a:lnTo>
                  <a:lnTo>
                    <a:pt x="50" y="568"/>
                  </a:lnTo>
                  <a:lnTo>
                    <a:pt x="49" y="544"/>
                  </a:lnTo>
                  <a:lnTo>
                    <a:pt x="55" y="517"/>
                  </a:lnTo>
                  <a:lnTo>
                    <a:pt x="26" y="488"/>
                  </a:lnTo>
                  <a:lnTo>
                    <a:pt x="11" y="456"/>
                  </a:lnTo>
                  <a:lnTo>
                    <a:pt x="7" y="418"/>
                  </a:lnTo>
                  <a:lnTo>
                    <a:pt x="16" y="378"/>
                  </a:lnTo>
                  <a:lnTo>
                    <a:pt x="35" y="335"/>
                  </a:lnTo>
                  <a:lnTo>
                    <a:pt x="64" y="290"/>
                  </a:lnTo>
                  <a:lnTo>
                    <a:pt x="100" y="245"/>
                  </a:lnTo>
                  <a:lnTo>
                    <a:pt x="144" y="202"/>
                  </a:lnTo>
                  <a:lnTo>
                    <a:pt x="197" y="161"/>
                  </a:lnTo>
                  <a:lnTo>
                    <a:pt x="254" y="123"/>
                  </a:lnTo>
                  <a:lnTo>
                    <a:pt x="316" y="90"/>
                  </a:lnTo>
                  <a:lnTo>
                    <a:pt x="383" y="63"/>
                  </a:lnTo>
                  <a:lnTo>
                    <a:pt x="454" y="42"/>
                  </a:lnTo>
                  <a:lnTo>
                    <a:pt x="526" y="32"/>
                  </a:lnTo>
                  <a:lnTo>
                    <a:pt x="600" y="29"/>
                  </a:lnTo>
                  <a:lnTo>
                    <a:pt x="677" y="38"/>
                  </a:lnTo>
                  <a:lnTo>
                    <a:pt x="691" y="23"/>
                  </a:lnTo>
                  <a:lnTo>
                    <a:pt x="706" y="15"/>
                  </a:lnTo>
                  <a:lnTo>
                    <a:pt x="724" y="9"/>
                  </a:lnTo>
                  <a:lnTo>
                    <a:pt x="741" y="8"/>
                  </a:lnTo>
                  <a:lnTo>
                    <a:pt x="761" y="10"/>
                  </a:lnTo>
                  <a:lnTo>
                    <a:pt x="781" y="17"/>
                  </a:lnTo>
                  <a:lnTo>
                    <a:pt x="800" y="29"/>
                  </a:lnTo>
                  <a:lnTo>
                    <a:pt x="818" y="48"/>
                  </a:lnTo>
                  <a:lnTo>
                    <a:pt x="867" y="123"/>
                  </a:lnTo>
                  <a:lnTo>
                    <a:pt x="888" y="162"/>
                  </a:lnTo>
                  <a:lnTo>
                    <a:pt x="904" y="204"/>
                  </a:lnTo>
                  <a:lnTo>
                    <a:pt x="919" y="250"/>
                  </a:lnTo>
                  <a:lnTo>
                    <a:pt x="930" y="296"/>
                  </a:lnTo>
                  <a:lnTo>
                    <a:pt x="936" y="343"/>
                  </a:lnTo>
                  <a:lnTo>
                    <a:pt x="938" y="394"/>
                  </a:lnTo>
                  <a:lnTo>
                    <a:pt x="933" y="447"/>
                  </a:lnTo>
                  <a:lnTo>
                    <a:pt x="940" y="447"/>
                  </a:lnTo>
                  <a:lnTo>
                    <a:pt x="945" y="394"/>
                  </a:lnTo>
                  <a:lnTo>
                    <a:pt x="943" y="343"/>
                  </a:lnTo>
                  <a:lnTo>
                    <a:pt x="937" y="294"/>
                  </a:lnTo>
                  <a:lnTo>
                    <a:pt x="926" y="247"/>
                  </a:lnTo>
                  <a:lnTo>
                    <a:pt x="912" y="202"/>
                  </a:lnTo>
                  <a:lnTo>
                    <a:pt x="895" y="160"/>
                  </a:lnTo>
                  <a:lnTo>
                    <a:pt x="874" y="118"/>
                  </a:lnTo>
                  <a:lnTo>
                    <a:pt x="823" y="44"/>
                  </a:lnTo>
                  <a:lnTo>
                    <a:pt x="805" y="24"/>
                  </a:lnTo>
                  <a:lnTo>
                    <a:pt x="783" y="10"/>
                  </a:lnTo>
                  <a:lnTo>
                    <a:pt x="763" y="3"/>
                  </a:lnTo>
                  <a:lnTo>
                    <a:pt x="741" y="0"/>
                  </a:lnTo>
                  <a:lnTo>
                    <a:pt x="721" y="2"/>
                  </a:lnTo>
                  <a:lnTo>
                    <a:pt x="703" y="8"/>
                  </a:lnTo>
                  <a:lnTo>
                    <a:pt x="686" y="18"/>
                  </a:lnTo>
                  <a:lnTo>
                    <a:pt x="674" y="30"/>
                  </a:lnTo>
                  <a:lnTo>
                    <a:pt x="600" y="22"/>
                  </a:lnTo>
                  <a:lnTo>
                    <a:pt x="526" y="24"/>
                  </a:lnTo>
                  <a:lnTo>
                    <a:pt x="452" y="35"/>
                  </a:lnTo>
                  <a:lnTo>
                    <a:pt x="381" y="56"/>
                  </a:lnTo>
                  <a:lnTo>
                    <a:pt x="314" y="83"/>
                  </a:lnTo>
                  <a:lnTo>
                    <a:pt x="249" y="115"/>
                  </a:lnTo>
                  <a:lnTo>
                    <a:pt x="192" y="154"/>
                  </a:lnTo>
                  <a:lnTo>
                    <a:pt x="139" y="197"/>
                  </a:lnTo>
                  <a:lnTo>
                    <a:pt x="95" y="240"/>
                  </a:lnTo>
                  <a:lnTo>
                    <a:pt x="56" y="285"/>
                  </a:lnTo>
                  <a:lnTo>
                    <a:pt x="28" y="332"/>
                  </a:lnTo>
                  <a:lnTo>
                    <a:pt x="8" y="375"/>
                  </a:lnTo>
                  <a:lnTo>
                    <a:pt x="0" y="418"/>
                  </a:lnTo>
                  <a:lnTo>
                    <a:pt x="4" y="458"/>
                  </a:lnTo>
                  <a:lnTo>
                    <a:pt x="19" y="493"/>
                  </a:lnTo>
                  <a:lnTo>
                    <a:pt x="48" y="519"/>
                  </a:lnTo>
                  <a:lnTo>
                    <a:pt x="42" y="544"/>
                  </a:lnTo>
                  <a:lnTo>
                    <a:pt x="43" y="570"/>
                  </a:lnTo>
                  <a:lnTo>
                    <a:pt x="50" y="593"/>
                  </a:lnTo>
                  <a:lnTo>
                    <a:pt x="65" y="614"/>
                  </a:lnTo>
                  <a:lnTo>
                    <a:pt x="82" y="630"/>
                  </a:lnTo>
                  <a:lnTo>
                    <a:pt x="103" y="640"/>
                  </a:lnTo>
                  <a:lnTo>
                    <a:pt x="129" y="642"/>
                  </a:lnTo>
                  <a:lnTo>
                    <a:pt x="152" y="640"/>
                  </a:lnTo>
                  <a:lnTo>
                    <a:pt x="147" y="667"/>
                  </a:lnTo>
                  <a:lnTo>
                    <a:pt x="149" y="700"/>
                  </a:lnTo>
                  <a:lnTo>
                    <a:pt x="158" y="730"/>
                  </a:lnTo>
                  <a:lnTo>
                    <a:pt x="175" y="757"/>
                  </a:lnTo>
                  <a:lnTo>
                    <a:pt x="197" y="779"/>
                  </a:lnTo>
                  <a:lnTo>
                    <a:pt x="225" y="796"/>
                  </a:lnTo>
                  <a:lnTo>
                    <a:pt x="258" y="804"/>
                  </a:lnTo>
                  <a:lnTo>
                    <a:pt x="291" y="804"/>
                  </a:lnTo>
                  <a:lnTo>
                    <a:pt x="294" y="829"/>
                  </a:lnTo>
                  <a:lnTo>
                    <a:pt x="304" y="857"/>
                  </a:lnTo>
                  <a:lnTo>
                    <a:pt x="325" y="881"/>
                  </a:lnTo>
                  <a:lnTo>
                    <a:pt x="352" y="900"/>
                  </a:lnTo>
                  <a:lnTo>
                    <a:pt x="382" y="911"/>
                  </a:lnTo>
                  <a:lnTo>
                    <a:pt x="418" y="912"/>
                  </a:lnTo>
                  <a:lnTo>
                    <a:pt x="455" y="900"/>
                  </a:lnTo>
                  <a:lnTo>
                    <a:pt x="490" y="876"/>
                  </a:lnTo>
                  <a:lnTo>
                    <a:pt x="498" y="884"/>
                  </a:lnTo>
                  <a:lnTo>
                    <a:pt x="514" y="889"/>
                  </a:lnTo>
                  <a:lnTo>
                    <a:pt x="550" y="889"/>
                  </a:lnTo>
                  <a:lnTo>
                    <a:pt x="592" y="875"/>
                  </a:lnTo>
                  <a:lnTo>
                    <a:pt x="641" y="847"/>
                  </a:lnTo>
                  <a:lnTo>
                    <a:pt x="689" y="811"/>
                  </a:lnTo>
                  <a:lnTo>
                    <a:pt x="728" y="778"/>
                  </a:lnTo>
                  <a:lnTo>
                    <a:pt x="762" y="743"/>
                  </a:lnTo>
                  <a:lnTo>
                    <a:pt x="791" y="706"/>
                  </a:lnTo>
                  <a:lnTo>
                    <a:pt x="812" y="664"/>
                  </a:lnTo>
                  <a:lnTo>
                    <a:pt x="829" y="620"/>
                  </a:lnTo>
                  <a:lnTo>
                    <a:pt x="842" y="568"/>
                  </a:lnTo>
                  <a:lnTo>
                    <a:pt x="850" y="512"/>
                  </a:lnTo>
                  <a:lnTo>
                    <a:pt x="870" y="515"/>
                  </a:lnTo>
                  <a:lnTo>
                    <a:pt x="890" y="513"/>
                  </a:lnTo>
                  <a:lnTo>
                    <a:pt x="908" y="505"/>
                  </a:lnTo>
                  <a:lnTo>
                    <a:pt x="922" y="490"/>
                  </a:lnTo>
                  <a:lnTo>
                    <a:pt x="932" y="471"/>
                  </a:lnTo>
                  <a:lnTo>
                    <a:pt x="940" y="448"/>
                  </a:lnTo>
                  <a:lnTo>
                    <a:pt x="945" y="394"/>
                  </a:lnTo>
                  <a:lnTo>
                    <a:pt x="943" y="343"/>
                  </a:lnTo>
                  <a:close/>
                </a:path>
              </a:pathLst>
            </a:custGeom>
            <a:solidFill>
              <a:srgbClr val="000000"/>
            </a:solidFill>
            <a:ln w="0">
              <a:solidFill>
                <a:srgbClr val="000000"/>
              </a:solidFill>
              <a:prstDash val="solid"/>
              <a:round/>
              <a:headEnd/>
              <a:tailEnd/>
            </a:ln>
          </p:spPr>
          <p:txBody>
            <a:bodyPr/>
            <a:lstStyle/>
            <a:p>
              <a:endParaRPr lang="en-IE"/>
            </a:p>
          </p:txBody>
        </p:sp>
        <p:sp>
          <p:nvSpPr>
            <p:cNvPr id="135" name="Freeform 136"/>
            <p:cNvSpPr>
              <a:spLocks/>
            </p:cNvSpPr>
            <p:nvPr/>
          </p:nvSpPr>
          <p:spPr bwMode="auto">
            <a:xfrm>
              <a:off x="2922" y="1587"/>
              <a:ext cx="261" cy="442"/>
            </a:xfrm>
            <a:custGeom>
              <a:avLst/>
              <a:gdLst>
                <a:gd name="T0" fmla="*/ 0 w 783"/>
                <a:gd name="T1" fmla="*/ 0 h 1327"/>
                <a:gd name="T2" fmla="*/ 0 w 783"/>
                <a:gd name="T3" fmla="*/ 0 h 1327"/>
                <a:gd name="T4" fmla="*/ 0 w 783"/>
                <a:gd name="T5" fmla="*/ 0 h 1327"/>
                <a:gd name="T6" fmla="*/ 0 w 783"/>
                <a:gd name="T7" fmla="*/ 0 h 1327"/>
                <a:gd name="T8" fmla="*/ 0 w 783"/>
                <a:gd name="T9" fmla="*/ 0 h 1327"/>
                <a:gd name="T10" fmla="*/ 0 w 783"/>
                <a:gd name="T11" fmla="*/ 0 h 1327"/>
                <a:gd name="T12" fmla="*/ 0 w 783"/>
                <a:gd name="T13" fmla="*/ 0 h 1327"/>
                <a:gd name="T14" fmla="*/ 0 w 783"/>
                <a:gd name="T15" fmla="*/ 0 h 1327"/>
                <a:gd name="T16" fmla="*/ 0 w 783"/>
                <a:gd name="T17" fmla="*/ 0 h 1327"/>
                <a:gd name="T18" fmla="*/ 0 w 783"/>
                <a:gd name="T19" fmla="*/ 0 h 1327"/>
                <a:gd name="T20" fmla="*/ 0 w 783"/>
                <a:gd name="T21" fmla="*/ 0 h 1327"/>
                <a:gd name="T22" fmla="*/ 0 w 783"/>
                <a:gd name="T23" fmla="*/ 0 h 1327"/>
                <a:gd name="T24" fmla="*/ 0 w 783"/>
                <a:gd name="T25" fmla="*/ 0 h 1327"/>
                <a:gd name="T26" fmla="*/ 0 w 783"/>
                <a:gd name="T27" fmla="*/ 0 h 1327"/>
                <a:gd name="T28" fmla="*/ 0 w 783"/>
                <a:gd name="T29" fmla="*/ 0 h 1327"/>
                <a:gd name="T30" fmla="*/ 0 w 783"/>
                <a:gd name="T31" fmla="*/ 0 h 1327"/>
                <a:gd name="T32" fmla="*/ 0 w 783"/>
                <a:gd name="T33" fmla="*/ 0 h 1327"/>
                <a:gd name="T34" fmla="*/ 0 w 783"/>
                <a:gd name="T35" fmla="*/ 0 h 1327"/>
                <a:gd name="T36" fmla="*/ 0 w 783"/>
                <a:gd name="T37" fmla="*/ 0 h 1327"/>
                <a:gd name="T38" fmla="*/ 0 w 783"/>
                <a:gd name="T39" fmla="*/ 0 h 1327"/>
                <a:gd name="T40" fmla="*/ 0 w 783"/>
                <a:gd name="T41" fmla="*/ 0 h 1327"/>
                <a:gd name="T42" fmla="*/ 0 w 783"/>
                <a:gd name="T43" fmla="*/ 0 h 1327"/>
                <a:gd name="T44" fmla="*/ 0 w 783"/>
                <a:gd name="T45" fmla="*/ 0 h 1327"/>
                <a:gd name="T46" fmla="*/ 0 w 783"/>
                <a:gd name="T47" fmla="*/ 0 h 1327"/>
                <a:gd name="T48" fmla="*/ 0 w 783"/>
                <a:gd name="T49" fmla="*/ 0 h 1327"/>
                <a:gd name="T50" fmla="*/ 0 w 783"/>
                <a:gd name="T51" fmla="*/ 0 h 1327"/>
                <a:gd name="T52" fmla="*/ 0 w 783"/>
                <a:gd name="T53" fmla="*/ 0 h 1327"/>
                <a:gd name="T54" fmla="*/ 0 w 783"/>
                <a:gd name="T55" fmla="*/ 0 h 1327"/>
                <a:gd name="T56" fmla="*/ 0 w 783"/>
                <a:gd name="T57" fmla="*/ 0 h 1327"/>
                <a:gd name="T58" fmla="*/ 0 w 783"/>
                <a:gd name="T59" fmla="*/ 0 h 1327"/>
                <a:gd name="T60" fmla="*/ 0 w 783"/>
                <a:gd name="T61" fmla="*/ 0 h 1327"/>
                <a:gd name="T62" fmla="*/ 0 w 783"/>
                <a:gd name="T63" fmla="*/ 0 h 1327"/>
                <a:gd name="T64" fmla="*/ 0 w 783"/>
                <a:gd name="T65" fmla="*/ 0 h 1327"/>
                <a:gd name="T66" fmla="*/ 0 w 783"/>
                <a:gd name="T67" fmla="*/ 0 h 1327"/>
                <a:gd name="T68" fmla="*/ 0 w 783"/>
                <a:gd name="T69" fmla="*/ 0 h 1327"/>
                <a:gd name="T70" fmla="*/ 0 w 783"/>
                <a:gd name="T71" fmla="*/ 0 h 1327"/>
                <a:gd name="T72" fmla="*/ 0 w 783"/>
                <a:gd name="T73" fmla="*/ 0 h 1327"/>
                <a:gd name="T74" fmla="*/ 0 w 783"/>
                <a:gd name="T75" fmla="*/ 0 h 1327"/>
                <a:gd name="T76" fmla="*/ 0 w 783"/>
                <a:gd name="T77" fmla="*/ 0 h 1327"/>
                <a:gd name="T78" fmla="*/ 0 w 783"/>
                <a:gd name="T79" fmla="*/ 0 h 1327"/>
                <a:gd name="T80" fmla="*/ 0 w 783"/>
                <a:gd name="T81" fmla="*/ 0 h 1327"/>
                <a:gd name="T82" fmla="*/ 0 w 783"/>
                <a:gd name="T83" fmla="*/ 0 h 1327"/>
                <a:gd name="T84" fmla="*/ 0 w 783"/>
                <a:gd name="T85" fmla="*/ 0 h 1327"/>
                <a:gd name="T86" fmla="*/ 0 w 783"/>
                <a:gd name="T87" fmla="*/ 0 h 1327"/>
                <a:gd name="T88" fmla="*/ 0 w 783"/>
                <a:gd name="T89" fmla="*/ 0 h 1327"/>
                <a:gd name="T90" fmla="*/ 0 w 783"/>
                <a:gd name="T91" fmla="*/ 0 h 1327"/>
                <a:gd name="T92" fmla="*/ 0 w 783"/>
                <a:gd name="T93" fmla="*/ 0 h 1327"/>
                <a:gd name="T94" fmla="*/ 0 w 783"/>
                <a:gd name="T95" fmla="*/ 0 h 1327"/>
                <a:gd name="T96" fmla="*/ 0 w 783"/>
                <a:gd name="T97" fmla="*/ 0 h 13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3"/>
                <a:gd name="T148" fmla="*/ 0 h 1327"/>
                <a:gd name="T149" fmla="*/ 783 w 783"/>
                <a:gd name="T150" fmla="*/ 1327 h 13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3" h="1327">
                  <a:moveTo>
                    <a:pt x="256" y="1327"/>
                  </a:moveTo>
                  <a:lnTo>
                    <a:pt x="258" y="1320"/>
                  </a:lnTo>
                  <a:lnTo>
                    <a:pt x="216" y="1313"/>
                  </a:lnTo>
                  <a:lnTo>
                    <a:pt x="163" y="1291"/>
                  </a:lnTo>
                  <a:lnTo>
                    <a:pt x="141" y="1276"/>
                  </a:lnTo>
                  <a:lnTo>
                    <a:pt x="119" y="1259"/>
                  </a:lnTo>
                  <a:lnTo>
                    <a:pt x="83" y="1217"/>
                  </a:lnTo>
                  <a:lnTo>
                    <a:pt x="54" y="1165"/>
                  </a:lnTo>
                  <a:lnTo>
                    <a:pt x="47" y="1168"/>
                  </a:lnTo>
                  <a:lnTo>
                    <a:pt x="47" y="1169"/>
                  </a:lnTo>
                  <a:lnTo>
                    <a:pt x="65" y="1201"/>
                  </a:lnTo>
                  <a:lnTo>
                    <a:pt x="89" y="1228"/>
                  </a:lnTo>
                  <a:lnTo>
                    <a:pt x="117" y="1249"/>
                  </a:lnTo>
                  <a:lnTo>
                    <a:pt x="150" y="1262"/>
                  </a:lnTo>
                  <a:lnTo>
                    <a:pt x="178" y="1267"/>
                  </a:lnTo>
                  <a:lnTo>
                    <a:pt x="203" y="1267"/>
                  </a:lnTo>
                  <a:lnTo>
                    <a:pt x="229" y="1262"/>
                  </a:lnTo>
                  <a:lnTo>
                    <a:pt x="253" y="1253"/>
                  </a:lnTo>
                  <a:lnTo>
                    <a:pt x="301" y="1222"/>
                  </a:lnTo>
                  <a:lnTo>
                    <a:pt x="345" y="1179"/>
                  </a:lnTo>
                  <a:lnTo>
                    <a:pt x="385" y="1125"/>
                  </a:lnTo>
                  <a:lnTo>
                    <a:pt x="420" y="1060"/>
                  </a:lnTo>
                  <a:lnTo>
                    <a:pt x="450" y="991"/>
                  </a:lnTo>
                  <a:lnTo>
                    <a:pt x="474" y="916"/>
                  </a:lnTo>
                  <a:lnTo>
                    <a:pt x="490" y="841"/>
                  </a:lnTo>
                  <a:lnTo>
                    <a:pt x="500" y="764"/>
                  </a:lnTo>
                  <a:lnTo>
                    <a:pt x="502" y="692"/>
                  </a:lnTo>
                  <a:lnTo>
                    <a:pt x="496" y="624"/>
                  </a:lnTo>
                  <a:lnTo>
                    <a:pt x="481" y="565"/>
                  </a:lnTo>
                  <a:lnTo>
                    <a:pt x="469" y="539"/>
                  </a:lnTo>
                  <a:lnTo>
                    <a:pt x="456" y="514"/>
                  </a:lnTo>
                  <a:lnTo>
                    <a:pt x="438" y="495"/>
                  </a:lnTo>
                  <a:lnTo>
                    <a:pt x="418" y="477"/>
                  </a:lnTo>
                  <a:lnTo>
                    <a:pt x="396" y="464"/>
                  </a:lnTo>
                  <a:lnTo>
                    <a:pt x="371" y="454"/>
                  </a:lnTo>
                  <a:lnTo>
                    <a:pt x="348" y="449"/>
                  </a:lnTo>
                  <a:lnTo>
                    <a:pt x="326" y="449"/>
                  </a:lnTo>
                  <a:lnTo>
                    <a:pt x="283" y="456"/>
                  </a:lnTo>
                  <a:lnTo>
                    <a:pt x="242" y="477"/>
                  </a:lnTo>
                  <a:lnTo>
                    <a:pt x="204" y="507"/>
                  </a:lnTo>
                  <a:lnTo>
                    <a:pt x="169" y="546"/>
                  </a:lnTo>
                  <a:lnTo>
                    <a:pt x="136" y="592"/>
                  </a:lnTo>
                  <a:lnTo>
                    <a:pt x="106" y="644"/>
                  </a:lnTo>
                  <a:lnTo>
                    <a:pt x="81" y="702"/>
                  </a:lnTo>
                  <a:lnTo>
                    <a:pt x="58" y="762"/>
                  </a:lnTo>
                  <a:lnTo>
                    <a:pt x="41" y="824"/>
                  </a:lnTo>
                  <a:lnTo>
                    <a:pt x="28" y="889"/>
                  </a:lnTo>
                  <a:lnTo>
                    <a:pt x="21" y="951"/>
                  </a:lnTo>
                  <a:lnTo>
                    <a:pt x="18" y="1011"/>
                  </a:lnTo>
                  <a:lnTo>
                    <a:pt x="21" y="1068"/>
                  </a:lnTo>
                  <a:lnTo>
                    <a:pt x="32" y="1121"/>
                  </a:lnTo>
                  <a:lnTo>
                    <a:pt x="47" y="1168"/>
                  </a:lnTo>
                  <a:lnTo>
                    <a:pt x="54" y="1165"/>
                  </a:lnTo>
                  <a:lnTo>
                    <a:pt x="40" y="1129"/>
                  </a:lnTo>
                  <a:lnTo>
                    <a:pt x="28" y="1090"/>
                  </a:lnTo>
                  <a:lnTo>
                    <a:pt x="12" y="1006"/>
                  </a:lnTo>
                  <a:lnTo>
                    <a:pt x="8" y="914"/>
                  </a:lnTo>
                  <a:lnTo>
                    <a:pt x="11" y="816"/>
                  </a:lnTo>
                  <a:lnTo>
                    <a:pt x="23" y="715"/>
                  </a:lnTo>
                  <a:lnTo>
                    <a:pt x="45" y="613"/>
                  </a:lnTo>
                  <a:lnTo>
                    <a:pt x="72" y="512"/>
                  </a:lnTo>
                  <a:lnTo>
                    <a:pt x="108" y="413"/>
                  </a:lnTo>
                  <a:lnTo>
                    <a:pt x="150" y="321"/>
                  </a:lnTo>
                  <a:lnTo>
                    <a:pt x="198" y="237"/>
                  </a:lnTo>
                  <a:lnTo>
                    <a:pt x="250" y="163"/>
                  </a:lnTo>
                  <a:lnTo>
                    <a:pt x="307" y="100"/>
                  </a:lnTo>
                  <a:lnTo>
                    <a:pt x="368" y="53"/>
                  </a:lnTo>
                  <a:lnTo>
                    <a:pt x="399" y="35"/>
                  </a:lnTo>
                  <a:lnTo>
                    <a:pt x="432" y="21"/>
                  </a:lnTo>
                  <a:lnTo>
                    <a:pt x="465" y="12"/>
                  </a:lnTo>
                  <a:lnTo>
                    <a:pt x="499" y="7"/>
                  </a:lnTo>
                  <a:lnTo>
                    <a:pt x="533" y="9"/>
                  </a:lnTo>
                  <a:lnTo>
                    <a:pt x="567" y="16"/>
                  </a:lnTo>
                  <a:lnTo>
                    <a:pt x="608" y="30"/>
                  </a:lnTo>
                  <a:lnTo>
                    <a:pt x="641" y="52"/>
                  </a:lnTo>
                  <a:lnTo>
                    <a:pt x="674" y="78"/>
                  </a:lnTo>
                  <a:lnTo>
                    <a:pt x="699" y="112"/>
                  </a:lnTo>
                  <a:lnTo>
                    <a:pt x="721" y="148"/>
                  </a:lnTo>
                  <a:lnTo>
                    <a:pt x="739" y="191"/>
                  </a:lnTo>
                  <a:lnTo>
                    <a:pt x="755" y="236"/>
                  </a:lnTo>
                  <a:lnTo>
                    <a:pt x="766" y="286"/>
                  </a:lnTo>
                  <a:lnTo>
                    <a:pt x="772" y="338"/>
                  </a:lnTo>
                  <a:lnTo>
                    <a:pt x="775" y="394"/>
                  </a:lnTo>
                  <a:lnTo>
                    <a:pt x="773" y="512"/>
                  </a:lnTo>
                  <a:lnTo>
                    <a:pt x="756" y="632"/>
                  </a:lnTo>
                  <a:lnTo>
                    <a:pt x="729" y="756"/>
                  </a:lnTo>
                  <a:lnTo>
                    <a:pt x="690" y="876"/>
                  </a:lnTo>
                  <a:lnTo>
                    <a:pt x="642" y="989"/>
                  </a:lnTo>
                  <a:lnTo>
                    <a:pt x="586" y="1091"/>
                  </a:lnTo>
                  <a:lnTo>
                    <a:pt x="555" y="1137"/>
                  </a:lnTo>
                  <a:lnTo>
                    <a:pt x="523" y="1180"/>
                  </a:lnTo>
                  <a:lnTo>
                    <a:pt x="489" y="1217"/>
                  </a:lnTo>
                  <a:lnTo>
                    <a:pt x="453" y="1250"/>
                  </a:lnTo>
                  <a:lnTo>
                    <a:pt x="415" y="1276"/>
                  </a:lnTo>
                  <a:lnTo>
                    <a:pt x="378" y="1297"/>
                  </a:lnTo>
                  <a:lnTo>
                    <a:pt x="338" y="1311"/>
                  </a:lnTo>
                  <a:lnTo>
                    <a:pt x="299" y="1320"/>
                  </a:lnTo>
                  <a:lnTo>
                    <a:pt x="257" y="1320"/>
                  </a:lnTo>
                  <a:lnTo>
                    <a:pt x="216" y="1313"/>
                  </a:lnTo>
                  <a:lnTo>
                    <a:pt x="163" y="1291"/>
                  </a:lnTo>
                  <a:lnTo>
                    <a:pt x="161" y="1298"/>
                  </a:lnTo>
                  <a:lnTo>
                    <a:pt x="214" y="1320"/>
                  </a:lnTo>
                  <a:lnTo>
                    <a:pt x="257" y="1327"/>
                  </a:lnTo>
                  <a:lnTo>
                    <a:pt x="299" y="1327"/>
                  </a:lnTo>
                  <a:lnTo>
                    <a:pt x="341" y="1319"/>
                  </a:lnTo>
                  <a:lnTo>
                    <a:pt x="380" y="1304"/>
                  </a:lnTo>
                  <a:lnTo>
                    <a:pt x="420" y="1283"/>
                  </a:lnTo>
                  <a:lnTo>
                    <a:pt x="458" y="1255"/>
                  </a:lnTo>
                  <a:lnTo>
                    <a:pt x="494" y="1222"/>
                  </a:lnTo>
                  <a:lnTo>
                    <a:pt x="527" y="1185"/>
                  </a:lnTo>
                  <a:lnTo>
                    <a:pt x="562" y="1141"/>
                  </a:lnTo>
                  <a:lnTo>
                    <a:pt x="593" y="1096"/>
                  </a:lnTo>
                  <a:lnTo>
                    <a:pt x="650" y="992"/>
                  </a:lnTo>
                  <a:lnTo>
                    <a:pt x="697" y="878"/>
                  </a:lnTo>
                  <a:lnTo>
                    <a:pt x="736" y="758"/>
                  </a:lnTo>
                  <a:lnTo>
                    <a:pt x="763" y="635"/>
                  </a:lnTo>
                  <a:lnTo>
                    <a:pt x="780" y="512"/>
                  </a:lnTo>
                  <a:lnTo>
                    <a:pt x="783" y="394"/>
                  </a:lnTo>
                  <a:lnTo>
                    <a:pt x="779" y="338"/>
                  </a:lnTo>
                  <a:lnTo>
                    <a:pt x="773" y="284"/>
                  </a:lnTo>
                  <a:lnTo>
                    <a:pt x="762" y="234"/>
                  </a:lnTo>
                  <a:lnTo>
                    <a:pt x="747" y="188"/>
                  </a:lnTo>
                  <a:lnTo>
                    <a:pt x="729" y="145"/>
                  </a:lnTo>
                  <a:lnTo>
                    <a:pt x="706" y="107"/>
                  </a:lnTo>
                  <a:lnTo>
                    <a:pt x="678" y="73"/>
                  </a:lnTo>
                  <a:lnTo>
                    <a:pt x="646" y="45"/>
                  </a:lnTo>
                  <a:lnTo>
                    <a:pt x="610" y="23"/>
                  </a:lnTo>
                  <a:lnTo>
                    <a:pt x="569" y="9"/>
                  </a:lnTo>
                  <a:lnTo>
                    <a:pt x="533" y="1"/>
                  </a:lnTo>
                  <a:lnTo>
                    <a:pt x="499" y="0"/>
                  </a:lnTo>
                  <a:lnTo>
                    <a:pt x="463" y="5"/>
                  </a:lnTo>
                  <a:lnTo>
                    <a:pt x="429" y="13"/>
                  </a:lnTo>
                  <a:lnTo>
                    <a:pt x="397" y="28"/>
                  </a:lnTo>
                  <a:lnTo>
                    <a:pt x="363" y="46"/>
                  </a:lnTo>
                  <a:lnTo>
                    <a:pt x="302" y="95"/>
                  </a:lnTo>
                  <a:lnTo>
                    <a:pt x="245" y="158"/>
                  </a:lnTo>
                  <a:lnTo>
                    <a:pt x="191" y="233"/>
                  </a:lnTo>
                  <a:lnTo>
                    <a:pt x="143" y="319"/>
                  </a:lnTo>
                  <a:lnTo>
                    <a:pt x="101" y="411"/>
                  </a:lnTo>
                  <a:lnTo>
                    <a:pt x="65" y="509"/>
                  </a:lnTo>
                  <a:lnTo>
                    <a:pt x="38" y="611"/>
                  </a:lnTo>
                  <a:lnTo>
                    <a:pt x="16" y="713"/>
                  </a:lnTo>
                  <a:lnTo>
                    <a:pt x="4" y="816"/>
                  </a:lnTo>
                  <a:lnTo>
                    <a:pt x="0" y="914"/>
                  </a:lnTo>
                  <a:lnTo>
                    <a:pt x="5" y="1006"/>
                  </a:lnTo>
                  <a:lnTo>
                    <a:pt x="21" y="1092"/>
                  </a:lnTo>
                  <a:lnTo>
                    <a:pt x="33" y="1132"/>
                  </a:lnTo>
                  <a:lnTo>
                    <a:pt x="47" y="1168"/>
                  </a:lnTo>
                  <a:lnTo>
                    <a:pt x="54" y="1165"/>
                  </a:lnTo>
                  <a:lnTo>
                    <a:pt x="39" y="1119"/>
                  </a:lnTo>
                  <a:lnTo>
                    <a:pt x="28" y="1068"/>
                  </a:lnTo>
                  <a:lnTo>
                    <a:pt x="26" y="1011"/>
                  </a:lnTo>
                  <a:lnTo>
                    <a:pt x="28" y="951"/>
                  </a:lnTo>
                  <a:lnTo>
                    <a:pt x="35" y="889"/>
                  </a:lnTo>
                  <a:lnTo>
                    <a:pt x="48" y="826"/>
                  </a:lnTo>
                  <a:lnTo>
                    <a:pt x="65" y="764"/>
                  </a:lnTo>
                  <a:lnTo>
                    <a:pt x="88" y="704"/>
                  </a:lnTo>
                  <a:lnTo>
                    <a:pt x="113" y="647"/>
                  </a:lnTo>
                  <a:lnTo>
                    <a:pt x="143" y="597"/>
                  </a:lnTo>
                  <a:lnTo>
                    <a:pt x="174" y="551"/>
                  </a:lnTo>
                  <a:lnTo>
                    <a:pt x="209" y="512"/>
                  </a:lnTo>
                  <a:lnTo>
                    <a:pt x="247" y="484"/>
                  </a:lnTo>
                  <a:lnTo>
                    <a:pt x="285" y="464"/>
                  </a:lnTo>
                  <a:lnTo>
                    <a:pt x="326" y="456"/>
                  </a:lnTo>
                  <a:lnTo>
                    <a:pt x="348" y="456"/>
                  </a:lnTo>
                  <a:lnTo>
                    <a:pt x="368" y="461"/>
                  </a:lnTo>
                  <a:lnTo>
                    <a:pt x="393" y="471"/>
                  </a:lnTo>
                  <a:lnTo>
                    <a:pt x="414" y="484"/>
                  </a:lnTo>
                  <a:lnTo>
                    <a:pt x="433" y="500"/>
                  </a:lnTo>
                  <a:lnTo>
                    <a:pt x="448" y="519"/>
                  </a:lnTo>
                  <a:lnTo>
                    <a:pt x="462" y="541"/>
                  </a:lnTo>
                  <a:lnTo>
                    <a:pt x="474" y="568"/>
                  </a:lnTo>
                  <a:lnTo>
                    <a:pt x="489" y="627"/>
                  </a:lnTo>
                  <a:lnTo>
                    <a:pt x="495" y="692"/>
                  </a:lnTo>
                  <a:lnTo>
                    <a:pt x="493" y="764"/>
                  </a:lnTo>
                  <a:lnTo>
                    <a:pt x="483" y="838"/>
                  </a:lnTo>
                  <a:lnTo>
                    <a:pt x="466" y="914"/>
                  </a:lnTo>
                  <a:lnTo>
                    <a:pt x="442" y="988"/>
                  </a:lnTo>
                  <a:lnTo>
                    <a:pt x="412" y="1058"/>
                  </a:lnTo>
                  <a:lnTo>
                    <a:pt x="378" y="1120"/>
                  </a:lnTo>
                  <a:lnTo>
                    <a:pt x="341" y="1174"/>
                  </a:lnTo>
                  <a:lnTo>
                    <a:pt x="296" y="1217"/>
                  </a:lnTo>
                  <a:lnTo>
                    <a:pt x="251" y="1246"/>
                  </a:lnTo>
                  <a:lnTo>
                    <a:pt x="227" y="1255"/>
                  </a:lnTo>
                  <a:lnTo>
                    <a:pt x="203" y="1260"/>
                  </a:lnTo>
                  <a:lnTo>
                    <a:pt x="178" y="1260"/>
                  </a:lnTo>
                  <a:lnTo>
                    <a:pt x="153" y="1255"/>
                  </a:lnTo>
                  <a:lnTo>
                    <a:pt x="121" y="1242"/>
                  </a:lnTo>
                  <a:lnTo>
                    <a:pt x="94" y="1223"/>
                  </a:lnTo>
                  <a:lnTo>
                    <a:pt x="72" y="1197"/>
                  </a:lnTo>
                  <a:lnTo>
                    <a:pt x="54" y="1164"/>
                  </a:lnTo>
                  <a:lnTo>
                    <a:pt x="47" y="1168"/>
                  </a:lnTo>
                  <a:lnTo>
                    <a:pt x="76" y="1222"/>
                  </a:lnTo>
                  <a:lnTo>
                    <a:pt x="114" y="1264"/>
                  </a:lnTo>
                  <a:lnTo>
                    <a:pt x="136" y="1282"/>
                  </a:lnTo>
                  <a:lnTo>
                    <a:pt x="161" y="1298"/>
                  </a:lnTo>
                  <a:lnTo>
                    <a:pt x="214" y="1320"/>
                  </a:lnTo>
                  <a:lnTo>
                    <a:pt x="256" y="1327"/>
                  </a:lnTo>
                  <a:close/>
                </a:path>
              </a:pathLst>
            </a:custGeom>
            <a:solidFill>
              <a:srgbClr val="000000"/>
            </a:solidFill>
            <a:ln w="0">
              <a:solidFill>
                <a:srgbClr val="000000"/>
              </a:solidFill>
              <a:prstDash val="solid"/>
              <a:round/>
              <a:headEnd/>
              <a:tailEnd/>
            </a:ln>
          </p:spPr>
          <p:txBody>
            <a:bodyPr/>
            <a:lstStyle/>
            <a:p>
              <a:endParaRPr lang="en-IE"/>
            </a:p>
          </p:txBody>
        </p:sp>
        <p:sp>
          <p:nvSpPr>
            <p:cNvPr id="136" name="Freeform 137"/>
            <p:cNvSpPr>
              <a:spLocks/>
            </p:cNvSpPr>
            <p:nvPr/>
          </p:nvSpPr>
          <p:spPr bwMode="auto">
            <a:xfrm>
              <a:off x="3422" y="1723"/>
              <a:ext cx="260" cy="442"/>
            </a:xfrm>
            <a:custGeom>
              <a:avLst/>
              <a:gdLst>
                <a:gd name="T0" fmla="*/ 0 w 782"/>
                <a:gd name="T1" fmla="*/ 0 h 1327"/>
                <a:gd name="T2" fmla="*/ 0 w 782"/>
                <a:gd name="T3" fmla="*/ 0 h 1327"/>
                <a:gd name="T4" fmla="*/ 0 w 782"/>
                <a:gd name="T5" fmla="*/ 0 h 1327"/>
                <a:gd name="T6" fmla="*/ 0 w 782"/>
                <a:gd name="T7" fmla="*/ 0 h 1327"/>
                <a:gd name="T8" fmla="*/ 0 w 782"/>
                <a:gd name="T9" fmla="*/ 0 h 1327"/>
                <a:gd name="T10" fmla="*/ 0 w 782"/>
                <a:gd name="T11" fmla="*/ 0 h 1327"/>
                <a:gd name="T12" fmla="*/ 0 w 782"/>
                <a:gd name="T13" fmla="*/ 0 h 1327"/>
                <a:gd name="T14" fmla="*/ 0 w 782"/>
                <a:gd name="T15" fmla="*/ 0 h 1327"/>
                <a:gd name="T16" fmla="*/ 0 w 782"/>
                <a:gd name="T17" fmla="*/ 0 h 1327"/>
                <a:gd name="T18" fmla="*/ 0 w 782"/>
                <a:gd name="T19" fmla="*/ 0 h 1327"/>
                <a:gd name="T20" fmla="*/ 0 w 782"/>
                <a:gd name="T21" fmla="*/ 0 h 1327"/>
                <a:gd name="T22" fmla="*/ 0 w 782"/>
                <a:gd name="T23" fmla="*/ 0 h 1327"/>
                <a:gd name="T24" fmla="*/ 0 w 782"/>
                <a:gd name="T25" fmla="*/ 0 h 1327"/>
                <a:gd name="T26" fmla="*/ 0 w 782"/>
                <a:gd name="T27" fmla="*/ 0 h 1327"/>
                <a:gd name="T28" fmla="*/ 0 w 782"/>
                <a:gd name="T29" fmla="*/ 0 h 1327"/>
                <a:gd name="T30" fmla="*/ 0 w 782"/>
                <a:gd name="T31" fmla="*/ 0 h 1327"/>
                <a:gd name="T32" fmla="*/ 0 w 782"/>
                <a:gd name="T33" fmla="*/ 0 h 1327"/>
                <a:gd name="T34" fmla="*/ 0 w 782"/>
                <a:gd name="T35" fmla="*/ 0 h 1327"/>
                <a:gd name="T36" fmla="*/ 0 w 782"/>
                <a:gd name="T37" fmla="*/ 0 h 1327"/>
                <a:gd name="T38" fmla="*/ 0 w 782"/>
                <a:gd name="T39" fmla="*/ 0 h 1327"/>
                <a:gd name="T40" fmla="*/ 0 w 782"/>
                <a:gd name="T41" fmla="*/ 0 h 1327"/>
                <a:gd name="T42" fmla="*/ 0 w 782"/>
                <a:gd name="T43" fmla="*/ 0 h 1327"/>
                <a:gd name="T44" fmla="*/ 0 w 782"/>
                <a:gd name="T45" fmla="*/ 0 h 1327"/>
                <a:gd name="T46" fmla="*/ 0 w 782"/>
                <a:gd name="T47" fmla="*/ 0 h 1327"/>
                <a:gd name="T48" fmla="*/ 0 w 782"/>
                <a:gd name="T49" fmla="*/ 0 h 1327"/>
                <a:gd name="T50" fmla="*/ 0 w 782"/>
                <a:gd name="T51" fmla="*/ 0 h 1327"/>
                <a:gd name="T52" fmla="*/ 0 w 782"/>
                <a:gd name="T53" fmla="*/ 0 h 1327"/>
                <a:gd name="T54" fmla="*/ 0 w 782"/>
                <a:gd name="T55" fmla="*/ 0 h 1327"/>
                <a:gd name="T56" fmla="*/ 0 w 782"/>
                <a:gd name="T57" fmla="*/ 0 h 1327"/>
                <a:gd name="T58" fmla="*/ 0 w 782"/>
                <a:gd name="T59" fmla="*/ 0 h 1327"/>
                <a:gd name="T60" fmla="*/ 0 w 782"/>
                <a:gd name="T61" fmla="*/ 0 h 1327"/>
                <a:gd name="T62" fmla="*/ 0 w 782"/>
                <a:gd name="T63" fmla="*/ 0 h 1327"/>
                <a:gd name="T64" fmla="*/ 0 w 782"/>
                <a:gd name="T65" fmla="*/ 0 h 1327"/>
                <a:gd name="T66" fmla="*/ 0 w 782"/>
                <a:gd name="T67" fmla="*/ 0 h 1327"/>
                <a:gd name="T68" fmla="*/ 0 w 782"/>
                <a:gd name="T69" fmla="*/ 0 h 1327"/>
                <a:gd name="T70" fmla="*/ 0 w 782"/>
                <a:gd name="T71" fmla="*/ 0 h 1327"/>
                <a:gd name="T72" fmla="*/ 0 w 782"/>
                <a:gd name="T73" fmla="*/ 0 h 1327"/>
                <a:gd name="T74" fmla="*/ 0 w 782"/>
                <a:gd name="T75" fmla="*/ 0 h 1327"/>
                <a:gd name="T76" fmla="*/ 0 w 782"/>
                <a:gd name="T77" fmla="*/ 0 h 1327"/>
                <a:gd name="T78" fmla="*/ 0 w 782"/>
                <a:gd name="T79" fmla="*/ 0 h 1327"/>
                <a:gd name="T80" fmla="*/ 0 w 782"/>
                <a:gd name="T81" fmla="*/ 0 h 1327"/>
                <a:gd name="T82" fmla="*/ 0 w 782"/>
                <a:gd name="T83" fmla="*/ 0 h 1327"/>
                <a:gd name="T84" fmla="*/ 0 w 782"/>
                <a:gd name="T85" fmla="*/ 0 h 1327"/>
                <a:gd name="T86" fmla="*/ 0 w 782"/>
                <a:gd name="T87" fmla="*/ 0 h 1327"/>
                <a:gd name="T88" fmla="*/ 0 w 782"/>
                <a:gd name="T89" fmla="*/ 0 h 1327"/>
                <a:gd name="T90" fmla="*/ 0 w 782"/>
                <a:gd name="T91" fmla="*/ 0 h 1327"/>
                <a:gd name="T92" fmla="*/ 0 w 782"/>
                <a:gd name="T93" fmla="*/ 0 h 1327"/>
                <a:gd name="T94" fmla="*/ 0 w 782"/>
                <a:gd name="T95" fmla="*/ 0 h 1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2"/>
                <a:gd name="T145" fmla="*/ 0 h 1327"/>
                <a:gd name="T146" fmla="*/ 782 w 782"/>
                <a:gd name="T147" fmla="*/ 1327 h 1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2" h="1327">
                  <a:moveTo>
                    <a:pt x="255" y="1327"/>
                  </a:moveTo>
                  <a:lnTo>
                    <a:pt x="257" y="1320"/>
                  </a:lnTo>
                  <a:lnTo>
                    <a:pt x="215" y="1313"/>
                  </a:lnTo>
                  <a:lnTo>
                    <a:pt x="164" y="1291"/>
                  </a:lnTo>
                  <a:lnTo>
                    <a:pt x="118" y="1259"/>
                  </a:lnTo>
                  <a:lnTo>
                    <a:pt x="83" y="1217"/>
                  </a:lnTo>
                  <a:lnTo>
                    <a:pt x="53" y="1164"/>
                  </a:lnTo>
                  <a:lnTo>
                    <a:pt x="46" y="1169"/>
                  </a:lnTo>
                  <a:lnTo>
                    <a:pt x="64" y="1201"/>
                  </a:lnTo>
                  <a:lnTo>
                    <a:pt x="88" y="1228"/>
                  </a:lnTo>
                  <a:lnTo>
                    <a:pt x="116" y="1249"/>
                  </a:lnTo>
                  <a:lnTo>
                    <a:pt x="149" y="1263"/>
                  </a:lnTo>
                  <a:lnTo>
                    <a:pt x="202" y="1266"/>
                  </a:lnTo>
                  <a:lnTo>
                    <a:pt x="253" y="1253"/>
                  </a:lnTo>
                  <a:lnTo>
                    <a:pt x="277" y="1240"/>
                  </a:lnTo>
                  <a:lnTo>
                    <a:pt x="301" y="1222"/>
                  </a:lnTo>
                  <a:lnTo>
                    <a:pt x="345" y="1177"/>
                  </a:lnTo>
                  <a:lnTo>
                    <a:pt x="385" y="1124"/>
                  </a:lnTo>
                  <a:lnTo>
                    <a:pt x="420" y="1059"/>
                  </a:lnTo>
                  <a:lnTo>
                    <a:pt x="449" y="989"/>
                  </a:lnTo>
                  <a:lnTo>
                    <a:pt x="473" y="915"/>
                  </a:lnTo>
                  <a:lnTo>
                    <a:pt x="489" y="840"/>
                  </a:lnTo>
                  <a:lnTo>
                    <a:pt x="500" y="763"/>
                  </a:lnTo>
                  <a:lnTo>
                    <a:pt x="501" y="691"/>
                  </a:lnTo>
                  <a:lnTo>
                    <a:pt x="495" y="623"/>
                  </a:lnTo>
                  <a:lnTo>
                    <a:pt x="480" y="564"/>
                  </a:lnTo>
                  <a:lnTo>
                    <a:pt x="468" y="538"/>
                  </a:lnTo>
                  <a:lnTo>
                    <a:pt x="455" y="514"/>
                  </a:lnTo>
                  <a:lnTo>
                    <a:pt x="437" y="494"/>
                  </a:lnTo>
                  <a:lnTo>
                    <a:pt x="418" y="476"/>
                  </a:lnTo>
                  <a:lnTo>
                    <a:pt x="395" y="464"/>
                  </a:lnTo>
                  <a:lnTo>
                    <a:pt x="370" y="454"/>
                  </a:lnTo>
                  <a:lnTo>
                    <a:pt x="347" y="449"/>
                  </a:lnTo>
                  <a:lnTo>
                    <a:pt x="325" y="449"/>
                  </a:lnTo>
                  <a:lnTo>
                    <a:pt x="282" y="457"/>
                  </a:lnTo>
                  <a:lnTo>
                    <a:pt x="242" y="477"/>
                  </a:lnTo>
                  <a:lnTo>
                    <a:pt x="204" y="507"/>
                  </a:lnTo>
                  <a:lnTo>
                    <a:pt x="168" y="546"/>
                  </a:lnTo>
                  <a:lnTo>
                    <a:pt x="135" y="592"/>
                  </a:lnTo>
                  <a:lnTo>
                    <a:pt x="105" y="645"/>
                  </a:lnTo>
                  <a:lnTo>
                    <a:pt x="80" y="702"/>
                  </a:lnTo>
                  <a:lnTo>
                    <a:pt x="58" y="762"/>
                  </a:lnTo>
                  <a:lnTo>
                    <a:pt x="40" y="824"/>
                  </a:lnTo>
                  <a:lnTo>
                    <a:pt x="28" y="889"/>
                  </a:lnTo>
                  <a:lnTo>
                    <a:pt x="20" y="951"/>
                  </a:lnTo>
                  <a:lnTo>
                    <a:pt x="18" y="1011"/>
                  </a:lnTo>
                  <a:lnTo>
                    <a:pt x="21" y="1069"/>
                  </a:lnTo>
                  <a:lnTo>
                    <a:pt x="31" y="1121"/>
                  </a:lnTo>
                  <a:lnTo>
                    <a:pt x="46" y="1168"/>
                  </a:lnTo>
                  <a:lnTo>
                    <a:pt x="53" y="1166"/>
                  </a:lnTo>
                  <a:lnTo>
                    <a:pt x="39" y="1130"/>
                  </a:lnTo>
                  <a:lnTo>
                    <a:pt x="27" y="1090"/>
                  </a:lnTo>
                  <a:lnTo>
                    <a:pt x="12" y="1006"/>
                  </a:lnTo>
                  <a:lnTo>
                    <a:pt x="7" y="914"/>
                  </a:lnTo>
                  <a:lnTo>
                    <a:pt x="10" y="816"/>
                  </a:lnTo>
                  <a:lnTo>
                    <a:pt x="22" y="715"/>
                  </a:lnTo>
                  <a:lnTo>
                    <a:pt x="44" y="613"/>
                  </a:lnTo>
                  <a:lnTo>
                    <a:pt x="71" y="512"/>
                  </a:lnTo>
                  <a:lnTo>
                    <a:pt x="107" y="413"/>
                  </a:lnTo>
                  <a:lnTo>
                    <a:pt x="149" y="321"/>
                  </a:lnTo>
                  <a:lnTo>
                    <a:pt x="197" y="237"/>
                  </a:lnTo>
                  <a:lnTo>
                    <a:pt x="249" y="162"/>
                  </a:lnTo>
                  <a:lnTo>
                    <a:pt x="306" y="100"/>
                  </a:lnTo>
                  <a:lnTo>
                    <a:pt x="336" y="73"/>
                  </a:lnTo>
                  <a:lnTo>
                    <a:pt x="367" y="53"/>
                  </a:lnTo>
                  <a:lnTo>
                    <a:pt x="398" y="34"/>
                  </a:lnTo>
                  <a:lnTo>
                    <a:pt x="431" y="21"/>
                  </a:lnTo>
                  <a:lnTo>
                    <a:pt x="464" y="12"/>
                  </a:lnTo>
                  <a:lnTo>
                    <a:pt x="498" y="8"/>
                  </a:lnTo>
                  <a:lnTo>
                    <a:pt x="533" y="9"/>
                  </a:lnTo>
                  <a:lnTo>
                    <a:pt x="566" y="16"/>
                  </a:lnTo>
                  <a:lnTo>
                    <a:pt x="607" y="30"/>
                  </a:lnTo>
                  <a:lnTo>
                    <a:pt x="640" y="52"/>
                  </a:lnTo>
                  <a:lnTo>
                    <a:pt x="673" y="78"/>
                  </a:lnTo>
                  <a:lnTo>
                    <a:pt x="698" y="112"/>
                  </a:lnTo>
                  <a:lnTo>
                    <a:pt x="721" y="148"/>
                  </a:lnTo>
                  <a:lnTo>
                    <a:pt x="739" y="190"/>
                  </a:lnTo>
                  <a:lnTo>
                    <a:pt x="754" y="236"/>
                  </a:lnTo>
                  <a:lnTo>
                    <a:pt x="765" y="287"/>
                  </a:lnTo>
                  <a:lnTo>
                    <a:pt x="771" y="338"/>
                  </a:lnTo>
                  <a:lnTo>
                    <a:pt x="774" y="394"/>
                  </a:lnTo>
                  <a:lnTo>
                    <a:pt x="772" y="512"/>
                  </a:lnTo>
                  <a:lnTo>
                    <a:pt x="755" y="633"/>
                  </a:lnTo>
                  <a:lnTo>
                    <a:pt x="728" y="755"/>
                  </a:lnTo>
                  <a:lnTo>
                    <a:pt x="689" y="876"/>
                  </a:lnTo>
                  <a:lnTo>
                    <a:pt x="642" y="988"/>
                  </a:lnTo>
                  <a:lnTo>
                    <a:pt x="585" y="1090"/>
                  </a:lnTo>
                  <a:lnTo>
                    <a:pt x="554" y="1137"/>
                  </a:lnTo>
                  <a:lnTo>
                    <a:pt x="522" y="1179"/>
                  </a:lnTo>
                  <a:lnTo>
                    <a:pt x="452" y="1249"/>
                  </a:lnTo>
                  <a:lnTo>
                    <a:pt x="414" y="1276"/>
                  </a:lnTo>
                  <a:lnTo>
                    <a:pt x="377" y="1297"/>
                  </a:lnTo>
                  <a:lnTo>
                    <a:pt x="337" y="1312"/>
                  </a:lnTo>
                  <a:lnTo>
                    <a:pt x="298" y="1320"/>
                  </a:lnTo>
                  <a:lnTo>
                    <a:pt x="256" y="1320"/>
                  </a:lnTo>
                  <a:lnTo>
                    <a:pt x="215" y="1313"/>
                  </a:lnTo>
                  <a:lnTo>
                    <a:pt x="162" y="1291"/>
                  </a:lnTo>
                  <a:lnTo>
                    <a:pt x="160" y="1298"/>
                  </a:lnTo>
                  <a:lnTo>
                    <a:pt x="213" y="1320"/>
                  </a:lnTo>
                  <a:lnTo>
                    <a:pt x="256" y="1327"/>
                  </a:lnTo>
                  <a:lnTo>
                    <a:pt x="298" y="1327"/>
                  </a:lnTo>
                  <a:lnTo>
                    <a:pt x="340" y="1319"/>
                  </a:lnTo>
                  <a:lnTo>
                    <a:pt x="379" y="1304"/>
                  </a:lnTo>
                  <a:lnTo>
                    <a:pt x="419" y="1283"/>
                  </a:lnTo>
                  <a:lnTo>
                    <a:pt x="457" y="1254"/>
                  </a:lnTo>
                  <a:lnTo>
                    <a:pt x="527" y="1183"/>
                  </a:lnTo>
                  <a:lnTo>
                    <a:pt x="561" y="1142"/>
                  </a:lnTo>
                  <a:lnTo>
                    <a:pt x="592" y="1095"/>
                  </a:lnTo>
                  <a:lnTo>
                    <a:pt x="649" y="991"/>
                  </a:lnTo>
                  <a:lnTo>
                    <a:pt x="697" y="878"/>
                  </a:lnTo>
                  <a:lnTo>
                    <a:pt x="735" y="757"/>
                  </a:lnTo>
                  <a:lnTo>
                    <a:pt x="763" y="635"/>
                  </a:lnTo>
                  <a:lnTo>
                    <a:pt x="779" y="512"/>
                  </a:lnTo>
                  <a:lnTo>
                    <a:pt x="782" y="394"/>
                  </a:lnTo>
                  <a:lnTo>
                    <a:pt x="778" y="338"/>
                  </a:lnTo>
                  <a:lnTo>
                    <a:pt x="772" y="284"/>
                  </a:lnTo>
                  <a:lnTo>
                    <a:pt x="761" y="234"/>
                  </a:lnTo>
                  <a:lnTo>
                    <a:pt x="746" y="187"/>
                  </a:lnTo>
                  <a:lnTo>
                    <a:pt x="728" y="145"/>
                  </a:lnTo>
                  <a:lnTo>
                    <a:pt x="705" y="107"/>
                  </a:lnTo>
                  <a:lnTo>
                    <a:pt x="677" y="73"/>
                  </a:lnTo>
                  <a:lnTo>
                    <a:pt x="645" y="45"/>
                  </a:lnTo>
                  <a:lnTo>
                    <a:pt x="609" y="23"/>
                  </a:lnTo>
                  <a:lnTo>
                    <a:pt x="568" y="9"/>
                  </a:lnTo>
                  <a:lnTo>
                    <a:pt x="533" y="2"/>
                  </a:lnTo>
                  <a:lnTo>
                    <a:pt x="498" y="0"/>
                  </a:lnTo>
                  <a:lnTo>
                    <a:pt x="462" y="5"/>
                  </a:lnTo>
                  <a:lnTo>
                    <a:pt x="428" y="14"/>
                  </a:lnTo>
                  <a:lnTo>
                    <a:pt x="396" y="27"/>
                  </a:lnTo>
                  <a:lnTo>
                    <a:pt x="362" y="46"/>
                  </a:lnTo>
                  <a:lnTo>
                    <a:pt x="331" y="69"/>
                  </a:lnTo>
                  <a:lnTo>
                    <a:pt x="301" y="95"/>
                  </a:lnTo>
                  <a:lnTo>
                    <a:pt x="244" y="157"/>
                  </a:lnTo>
                  <a:lnTo>
                    <a:pt x="190" y="233"/>
                  </a:lnTo>
                  <a:lnTo>
                    <a:pt x="142" y="319"/>
                  </a:lnTo>
                  <a:lnTo>
                    <a:pt x="100" y="411"/>
                  </a:lnTo>
                  <a:lnTo>
                    <a:pt x="64" y="509"/>
                  </a:lnTo>
                  <a:lnTo>
                    <a:pt x="37" y="611"/>
                  </a:lnTo>
                  <a:lnTo>
                    <a:pt x="15" y="713"/>
                  </a:lnTo>
                  <a:lnTo>
                    <a:pt x="3" y="816"/>
                  </a:lnTo>
                  <a:lnTo>
                    <a:pt x="0" y="914"/>
                  </a:lnTo>
                  <a:lnTo>
                    <a:pt x="4" y="1006"/>
                  </a:lnTo>
                  <a:lnTo>
                    <a:pt x="20" y="1092"/>
                  </a:lnTo>
                  <a:lnTo>
                    <a:pt x="32" y="1132"/>
                  </a:lnTo>
                  <a:lnTo>
                    <a:pt x="46" y="1168"/>
                  </a:lnTo>
                  <a:lnTo>
                    <a:pt x="53" y="1166"/>
                  </a:lnTo>
                  <a:lnTo>
                    <a:pt x="38" y="1119"/>
                  </a:lnTo>
                  <a:lnTo>
                    <a:pt x="28" y="1069"/>
                  </a:lnTo>
                  <a:lnTo>
                    <a:pt x="25" y="1011"/>
                  </a:lnTo>
                  <a:lnTo>
                    <a:pt x="27" y="951"/>
                  </a:lnTo>
                  <a:lnTo>
                    <a:pt x="35" y="889"/>
                  </a:lnTo>
                  <a:lnTo>
                    <a:pt x="47" y="827"/>
                  </a:lnTo>
                  <a:lnTo>
                    <a:pt x="65" y="764"/>
                  </a:lnTo>
                  <a:lnTo>
                    <a:pt x="87" y="704"/>
                  </a:lnTo>
                  <a:lnTo>
                    <a:pt x="112" y="647"/>
                  </a:lnTo>
                  <a:lnTo>
                    <a:pt x="142" y="597"/>
                  </a:lnTo>
                  <a:lnTo>
                    <a:pt x="173" y="551"/>
                  </a:lnTo>
                  <a:lnTo>
                    <a:pt x="209" y="512"/>
                  </a:lnTo>
                  <a:lnTo>
                    <a:pt x="246" y="484"/>
                  </a:lnTo>
                  <a:lnTo>
                    <a:pt x="285" y="464"/>
                  </a:lnTo>
                  <a:lnTo>
                    <a:pt x="325" y="457"/>
                  </a:lnTo>
                  <a:lnTo>
                    <a:pt x="347" y="457"/>
                  </a:lnTo>
                  <a:lnTo>
                    <a:pt x="367" y="461"/>
                  </a:lnTo>
                  <a:lnTo>
                    <a:pt x="392" y="471"/>
                  </a:lnTo>
                  <a:lnTo>
                    <a:pt x="413" y="483"/>
                  </a:lnTo>
                  <a:lnTo>
                    <a:pt x="432" y="499"/>
                  </a:lnTo>
                  <a:lnTo>
                    <a:pt x="448" y="519"/>
                  </a:lnTo>
                  <a:lnTo>
                    <a:pt x="461" y="540"/>
                  </a:lnTo>
                  <a:lnTo>
                    <a:pt x="473" y="567"/>
                  </a:lnTo>
                  <a:lnTo>
                    <a:pt x="488" y="625"/>
                  </a:lnTo>
                  <a:lnTo>
                    <a:pt x="494" y="691"/>
                  </a:lnTo>
                  <a:lnTo>
                    <a:pt x="493" y="763"/>
                  </a:lnTo>
                  <a:lnTo>
                    <a:pt x="482" y="837"/>
                  </a:lnTo>
                  <a:lnTo>
                    <a:pt x="465" y="913"/>
                  </a:lnTo>
                  <a:lnTo>
                    <a:pt x="442" y="987"/>
                  </a:lnTo>
                  <a:lnTo>
                    <a:pt x="413" y="1057"/>
                  </a:lnTo>
                  <a:lnTo>
                    <a:pt x="378" y="1119"/>
                  </a:lnTo>
                  <a:lnTo>
                    <a:pt x="340" y="1173"/>
                  </a:lnTo>
                  <a:lnTo>
                    <a:pt x="297" y="1217"/>
                  </a:lnTo>
                  <a:lnTo>
                    <a:pt x="273" y="1233"/>
                  </a:lnTo>
                  <a:lnTo>
                    <a:pt x="251" y="1246"/>
                  </a:lnTo>
                  <a:lnTo>
                    <a:pt x="202" y="1259"/>
                  </a:lnTo>
                  <a:lnTo>
                    <a:pt x="152" y="1255"/>
                  </a:lnTo>
                  <a:lnTo>
                    <a:pt x="121" y="1242"/>
                  </a:lnTo>
                  <a:lnTo>
                    <a:pt x="93" y="1223"/>
                  </a:lnTo>
                  <a:lnTo>
                    <a:pt x="71" y="1197"/>
                  </a:lnTo>
                  <a:lnTo>
                    <a:pt x="53" y="1164"/>
                  </a:lnTo>
                  <a:lnTo>
                    <a:pt x="46" y="1169"/>
                  </a:lnTo>
                  <a:lnTo>
                    <a:pt x="76" y="1222"/>
                  </a:lnTo>
                  <a:lnTo>
                    <a:pt x="113" y="1264"/>
                  </a:lnTo>
                  <a:lnTo>
                    <a:pt x="159" y="1298"/>
                  </a:lnTo>
                  <a:lnTo>
                    <a:pt x="213" y="1320"/>
                  </a:lnTo>
                  <a:lnTo>
                    <a:pt x="255" y="1327"/>
                  </a:lnTo>
                  <a:close/>
                </a:path>
              </a:pathLst>
            </a:custGeom>
            <a:solidFill>
              <a:srgbClr val="000000"/>
            </a:solidFill>
            <a:ln w="0">
              <a:solidFill>
                <a:srgbClr val="000000"/>
              </a:solidFill>
              <a:prstDash val="solid"/>
              <a:round/>
              <a:headEnd/>
              <a:tailEnd/>
            </a:ln>
          </p:spPr>
          <p:txBody>
            <a:bodyPr/>
            <a:lstStyle/>
            <a:p>
              <a:endParaRPr lang="en-IE"/>
            </a:p>
          </p:txBody>
        </p:sp>
        <p:sp>
          <p:nvSpPr>
            <p:cNvPr id="137" name="Freeform 138"/>
            <p:cNvSpPr>
              <a:spLocks/>
            </p:cNvSpPr>
            <p:nvPr/>
          </p:nvSpPr>
          <p:spPr bwMode="auto">
            <a:xfrm>
              <a:off x="2695" y="2411"/>
              <a:ext cx="848" cy="298"/>
            </a:xfrm>
            <a:custGeom>
              <a:avLst/>
              <a:gdLst>
                <a:gd name="T0" fmla="*/ 0 w 2545"/>
                <a:gd name="T1" fmla="*/ 0 h 895"/>
                <a:gd name="T2" fmla="*/ 0 w 2545"/>
                <a:gd name="T3" fmla="*/ 0 h 895"/>
                <a:gd name="T4" fmla="*/ 0 w 2545"/>
                <a:gd name="T5" fmla="*/ 0 h 895"/>
                <a:gd name="T6" fmla="*/ 0 w 2545"/>
                <a:gd name="T7" fmla="*/ 0 h 895"/>
                <a:gd name="T8" fmla="*/ 0 w 2545"/>
                <a:gd name="T9" fmla="*/ 0 h 895"/>
                <a:gd name="T10" fmla="*/ 0 w 2545"/>
                <a:gd name="T11" fmla="*/ 0 h 895"/>
                <a:gd name="T12" fmla="*/ 0 w 2545"/>
                <a:gd name="T13" fmla="*/ 0 h 895"/>
                <a:gd name="T14" fmla="*/ 0 w 2545"/>
                <a:gd name="T15" fmla="*/ 0 h 895"/>
                <a:gd name="T16" fmla="*/ 0 w 2545"/>
                <a:gd name="T17" fmla="*/ 0 h 895"/>
                <a:gd name="T18" fmla="*/ 0 w 2545"/>
                <a:gd name="T19" fmla="*/ 0 h 895"/>
                <a:gd name="T20" fmla="*/ 0 w 2545"/>
                <a:gd name="T21" fmla="*/ 0 h 895"/>
                <a:gd name="T22" fmla="*/ 0 w 2545"/>
                <a:gd name="T23" fmla="*/ 0 h 895"/>
                <a:gd name="T24" fmla="*/ 0 w 2545"/>
                <a:gd name="T25" fmla="*/ 0 h 895"/>
                <a:gd name="T26" fmla="*/ 0 w 2545"/>
                <a:gd name="T27" fmla="*/ 0 h 895"/>
                <a:gd name="T28" fmla="*/ 0 w 2545"/>
                <a:gd name="T29" fmla="*/ 0 h 895"/>
                <a:gd name="T30" fmla="*/ 0 w 2545"/>
                <a:gd name="T31" fmla="*/ 0 h 895"/>
                <a:gd name="T32" fmla="*/ 0 w 2545"/>
                <a:gd name="T33" fmla="*/ 0 h 895"/>
                <a:gd name="T34" fmla="*/ 0 w 2545"/>
                <a:gd name="T35" fmla="*/ 0 h 895"/>
                <a:gd name="T36" fmla="*/ 0 w 2545"/>
                <a:gd name="T37" fmla="*/ 0 h 895"/>
                <a:gd name="T38" fmla="*/ 0 w 2545"/>
                <a:gd name="T39" fmla="*/ 0 h 895"/>
                <a:gd name="T40" fmla="*/ 0 w 2545"/>
                <a:gd name="T41" fmla="*/ 0 h 895"/>
                <a:gd name="T42" fmla="*/ 0 w 2545"/>
                <a:gd name="T43" fmla="*/ 0 h 895"/>
                <a:gd name="T44" fmla="*/ 0 w 2545"/>
                <a:gd name="T45" fmla="*/ 0 h 895"/>
                <a:gd name="T46" fmla="*/ 0 w 2545"/>
                <a:gd name="T47" fmla="*/ 0 h 895"/>
                <a:gd name="T48" fmla="*/ 0 w 2545"/>
                <a:gd name="T49" fmla="*/ 0 h 895"/>
                <a:gd name="T50" fmla="*/ 0 w 2545"/>
                <a:gd name="T51" fmla="*/ 0 h 895"/>
                <a:gd name="T52" fmla="*/ 0 w 2545"/>
                <a:gd name="T53" fmla="*/ 0 h 895"/>
                <a:gd name="T54" fmla="*/ 0 w 2545"/>
                <a:gd name="T55" fmla="*/ 0 h 895"/>
                <a:gd name="T56" fmla="*/ 0 w 2545"/>
                <a:gd name="T57" fmla="*/ 0 h 895"/>
                <a:gd name="T58" fmla="*/ 0 w 2545"/>
                <a:gd name="T59" fmla="*/ 0 h 895"/>
                <a:gd name="T60" fmla="*/ 0 w 2545"/>
                <a:gd name="T61" fmla="*/ 0 h 895"/>
                <a:gd name="T62" fmla="*/ 0 w 2545"/>
                <a:gd name="T63" fmla="*/ 0 h 895"/>
                <a:gd name="T64" fmla="*/ 0 w 2545"/>
                <a:gd name="T65" fmla="*/ 0 h 895"/>
                <a:gd name="T66" fmla="*/ 0 w 2545"/>
                <a:gd name="T67" fmla="*/ 0 h 895"/>
                <a:gd name="T68" fmla="*/ 0 w 2545"/>
                <a:gd name="T69" fmla="*/ 0 h 895"/>
                <a:gd name="T70" fmla="*/ 0 w 2545"/>
                <a:gd name="T71" fmla="*/ 0 h 895"/>
                <a:gd name="T72" fmla="*/ 0 w 2545"/>
                <a:gd name="T73" fmla="*/ 0 h 895"/>
                <a:gd name="T74" fmla="*/ 0 w 2545"/>
                <a:gd name="T75" fmla="*/ 0 h 895"/>
                <a:gd name="T76" fmla="*/ 0 w 2545"/>
                <a:gd name="T77" fmla="*/ 0 h 895"/>
                <a:gd name="T78" fmla="*/ 0 w 2545"/>
                <a:gd name="T79" fmla="*/ 0 h 895"/>
                <a:gd name="T80" fmla="*/ 0 w 2545"/>
                <a:gd name="T81" fmla="*/ 0 h 895"/>
                <a:gd name="T82" fmla="*/ 0 w 2545"/>
                <a:gd name="T83" fmla="*/ 0 h 895"/>
                <a:gd name="T84" fmla="*/ 0 w 2545"/>
                <a:gd name="T85" fmla="*/ 0 h 895"/>
                <a:gd name="T86" fmla="*/ 0 w 2545"/>
                <a:gd name="T87" fmla="*/ 0 h 895"/>
                <a:gd name="T88" fmla="*/ 0 w 2545"/>
                <a:gd name="T89" fmla="*/ 0 h 895"/>
                <a:gd name="T90" fmla="*/ 0 w 2545"/>
                <a:gd name="T91" fmla="*/ 0 h 895"/>
                <a:gd name="T92" fmla="*/ 0 w 2545"/>
                <a:gd name="T93" fmla="*/ 0 h 895"/>
                <a:gd name="T94" fmla="*/ 0 w 2545"/>
                <a:gd name="T95" fmla="*/ 0 h 895"/>
                <a:gd name="T96" fmla="*/ 0 w 2545"/>
                <a:gd name="T97" fmla="*/ 0 h 895"/>
                <a:gd name="T98" fmla="*/ 0 w 2545"/>
                <a:gd name="T99" fmla="*/ 0 h 895"/>
                <a:gd name="T100" fmla="*/ 0 w 2545"/>
                <a:gd name="T101" fmla="*/ 0 h 895"/>
                <a:gd name="T102" fmla="*/ 0 w 2545"/>
                <a:gd name="T103" fmla="*/ 0 h 895"/>
                <a:gd name="T104" fmla="*/ 0 w 2545"/>
                <a:gd name="T105" fmla="*/ 0 h 895"/>
                <a:gd name="T106" fmla="*/ 0 w 2545"/>
                <a:gd name="T107" fmla="*/ 0 h 895"/>
                <a:gd name="T108" fmla="*/ 0 w 2545"/>
                <a:gd name="T109" fmla="*/ 0 h 895"/>
                <a:gd name="T110" fmla="*/ 0 w 2545"/>
                <a:gd name="T111" fmla="*/ 0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45"/>
                <a:gd name="T169" fmla="*/ 0 h 895"/>
                <a:gd name="T170" fmla="*/ 2545 w 2545"/>
                <a:gd name="T171" fmla="*/ 895 h 8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45" h="895">
                  <a:moveTo>
                    <a:pt x="58" y="336"/>
                  </a:moveTo>
                  <a:lnTo>
                    <a:pt x="56" y="329"/>
                  </a:lnTo>
                  <a:lnTo>
                    <a:pt x="19" y="340"/>
                  </a:lnTo>
                  <a:lnTo>
                    <a:pt x="73" y="297"/>
                  </a:lnTo>
                  <a:lnTo>
                    <a:pt x="146" y="247"/>
                  </a:lnTo>
                  <a:lnTo>
                    <a:pt x="221" y="202"/>
                  </a:lnTo>
                  <a:lnTo>
                    <a:pt x="299" y="160"/>
                  </a:lnTo>
                  <a:lnTo>
                    <a:pt x="380" y="124"/>
                  </a:lnTo>
                  <a:lnTo>
                    <a:pt x="464" y="93"/>
                  </a:lnTo>
                  <a:lnTo>
                    <a:pt x="550" y="67"/>
                  </a:lnTo>
                  <a:lnTo>
                    <a:pt x="638" y="45"/>
                  </a:lnTo>
                  <a:lnTo>
                    <a:pt x="727" y="28"/>
                  </a:lnTo>
                  <a:lnTo>
                    <a:pt x="816" y="16"/>
                  </a:lnTo>
                  <a:lnTo>
                    <a:pt x="909" y="9"/>
                  </a:lnTo>
                  <a:lnTo>
                    <a:pt x="1001" y="7"/>
                  </a:lnTo>
                  <a:lnTo>
                    <a:pt x="1093" y="8"/>
                  </a:lnTo>
                  <a:lnTo>
                    <a:pt x="1186" y="14"/>
                  </a:lnTo>
                  <a:lnTo>
                    <a:pt x="1279" y="26"/>
                  </a:lnTo>
                  <a:lnTo>
                    <a:pt x="1370" y="42"/>
                  </a:lnTo>
                  <a:lnTo>
                    <a:pt x="1462" y="62"/>
                  </a:lnTo>
                  <a:lnTo>
                    <a:pt x="1552" y="86"/>
                  </a:lnTo>
                  <a:lnTo>
                    <a:pt x="1640" y="116"/>
                  </a:lnTo>
                  <a:lnTo>
                    <a:pt x="1728" y="149"/>
                  </a:lnTo>
                  <a:lnTo>
                    <a:pt x="1813" y="188"/>
                  </a:lnTo>
                  <a:lnTo>
                    <a:pt x="1897" y="230"/>
                  </a:lnTo>
                  <a:lnTo>
                    <a:pt x="1976" y="277"/>
                  </a:lnTo>
                  <a:lnTo>
                    <a:pt x="2054" y="328"/>
                  </a:lnTo>
                  <a:lnTo>
                    <a:pt x="2128" y="383"/>
                  </a:lnTo>
                  <a:lnTo>
                    <a:pt x="2200" y="443"/>
                  </a:lnTo>
                  <a:lnTo>
                    <a:pt x="2267" y="507"/>
                  </a:lnTo>
                  <a:lnTo>
                    <a:pt x="2330" y="577"/>
                  </a:lnTo>
                  <a:lnTo>
                    <a:pt x="2389" y="650"/>
                  </a:lnTo>
                  <a:lnTo>
                    <a:pt x="2443" y="726"/>
                  </a:lnTo>
                  <a:lnTo>
                    <a:pt x="2493" y="808"/>
                  </a:lnTo>
                  <a:lnTo>
                    <a:pt x="2530" y="880"/>
                  </a:lnTo>
                  <a:lnTo>
                    <a:pt x="2440" y="814"/>
                  </a:lnTo>
                  <a:lnTo>
                    <a:pt x="2316" y="742"/>
                  </a:lnTo>
                  <a:lnTo>
                    <a:pt x="2175" y="674"/>
                  </a:lnTo>
                  <a:lnTo>
                    <a:pt x="2019" y="608"/>
                  </a:lnTo>
                  <a:lnTo>
                    <a:pt x="1851" y="547"/>
                  </a:lnTo>
                  <a:lnTo>
                    <a:pt x="1673" y="491"/>
                  </a:lnTo>
                  <a:lnTo>
                    <a:pt x="1489" y="440"/>
                  </a:lnTo>
                  <a:lnTo>
                    <a:pt x="1301" y="396"/>
                  </a:lnTo>
                  <a:lnTo>
                    <a:pt x="1112" y="359"/>
                  </a:lnTo>
                  <a:lnTo>
                    <a:pt x="924" y="329"/>
                  </a:lnTo>
                  <a:lnTo>
                    <a:pt x="742" y="307"/>
                  </a:lnTo>
                  <a:lnTo>
                    <a:pt x="567" y="294"/>
                  </a:lnTo>
                  <a:lnTo>
                    <a:pt x="403" y="292"/>
                  </a:lnTo>
                  <a:lnTo>
                    <a:pt x="326" y="293"/>
                  </a:lnTo>
                  <a:lnTo>
                    <a:pt x="252" y="298"/>
                  </a:lnTo>
                  <a:lnTo>
                    <a:pt x="183" y="306"/>
                  </a:lnTo>
                  <a:lnTo>
                    <a:pt x="117" y="316"/>
                  </a:lnTo>
                  <a:lnTo>
                    <a:pt x="56" y="329"/>
                  </a:lnTo>
                  <a:lnTo>
                    <a:pt x="19" y="340"/>
                  </a:lnTo>
                  <a:lnTo>
                    <a:pt x="73" y="297"/>
                  </a:lnTo>
                  <a:lnTo>
                    <a:pt x="68" y="292"/>
                  </a:lnTo>
                  <a:lnTo>
                    <a:pt x="0" y="347"/>
                  </a:lnTo>
                  <a:lnTo>
                    <a:pt x="3" y="353"/>
                  </a:lnTo>
                  <a:lnTo>
                    <a:pt x="58" y="336"/>
                  </a:lnTo>
                  <a:lnTo>
                    <a:pt x="119" y="323"/>
                  </a:lnTo>
                  <a:lnTo>
                    <a:pt x="183" y="313"/>
                  </a:lnTo>
                  <a:lnTo>
                    <a:pt x="252" y="305"/>
                  </a:lnTo>
                  <a:lnTo>
                    <a:pt x="326" y="300"/>
                  </a:lnTo>
                  <a:lnTo>
                    <a:pt x="403" y="299"/>
                  </a:lnTo>
                  <a:lnTo>
                    <a:pt x="567" y="301"/>
                  </a:lnTo>
                  <a:lnTo>
                    <a:pt x="742" y="315"/>
                  </a:lnTo>
                  <a:lnTo>
                    <a:pt x="924" y="336"/>
                  </a:lnTo>
                  <a:lnTo>
                    <a:pt x="1110" y="366"/>
                  </a:lnTo>
                  <a:lnTo>
                    <a:pt x="1299" y="403"/>
                  </a:lnTo>
                  <a:lnTo>
                    <a:pt x="1487" y="447"/>
                  </a:lnTo>
                  <a:lnTo>
                    <a:pt x="1670" y="498"/>
                  </a:lnTo>
                  <a:lnTo>
                    <a:pt x="1849" y="554"/>
                  </a:lnTo>
                  <a:lnTo>
                    <a:pt x="2016" y="615"/>
                  </a:lnTo>
                  <a:lnTo>
                    <a:pt x="2172" y="681"/>
                  </a:lnTo>
                  <a:lnTo>
                    <a:pt x="2314" y="749"/>
                  </a:lnTo>
                  <a:lnTo>
                    <a:pt x="2436" y="821"/>
                  </a:lnTo>
                  <a:lnTo>
                    <a:pt x="2539" y="895"/>
                  </a:lnTo>
                  <a:lnTo>
                    <a:pt x="2545" y="891"/>
                  </a:lnTo>
                  <a:lnTo>
                    <a:pt x="2500" y="803"/>
                  </a:lnTo>
                  <a:lnTo>
                    <a:pt x="2450" y="722"/>
                  </a:lnTo>
                  <a:lnTo>
                    <a:pt x="2394" y="645"/>
                  </a:lnTo>
                  <a:lnTo>
                    <a:pt x="2335" y="572"/>
                  </a:lnTo>
                  <a:lnTo>
                    <a:pt x="2272" y="503"/>
                  </a:lnTo>
                  <a:lnTo>
                    <a:pt x="2205" y="438"/>
                  </a:lnTo>
                  <a:lnTo>
                    <a:pt x="2133" y="378"/>
                  </a:lnTo>
                  <a:lnTo>
                    <a:pt x="2058" y="321"/>
                  </a:lnTo>
                  <a:lnTo>
                    <a:pt x="1981" y="270"/>
                  </a:lnTo>
                  <a:lnTo>
                    <a:pt x="1899" y="222"/>
                  </a:lnTo>
                  <a:lnTo>
                    <a:pt x="1815" y="180"/>
                  </a:lnTo>
                  <a:lnTo>
                    <a:pt x="1730" y="142"/>
                  </a:lnTo>
                  <a:lnTo>
                    <a:pt x="1643" y="109"/>
                  </a:lnTo>
                  <a:lnTo>
                    <a:pt x="1554" y="79"/>
                  </a:lnTo>
                  <a:lnTo>
                    <a:pt x="1464" y="55"/>
                  </a:lnTo>
                  <a:lnTo>
                    <a:pt x="1372" y="34"/>
                  </a:lnTo>
                  <a:lnTo>
                    <a:pt x="1279" y="19"/>
                  </a:lnTo>
                  <a:lnTo>
                    <a:pt x="1186" y="7"/>
                  </a:lnTo>
                  <a:lnTo>
                    <a:pt x="1093" y="1"/>
                  </a:lnTo>
                  <a:lnTo>
                    <a:pt x="1001" y="0"/>
                  </a:lnTo>
                  <a:lnTo>
                    <a:pt x="909" y="2"/>
                  </a:lnTo>
                  <a:lnTo>
                    <a:pt x="816" y="9"/>
                  </a:lnTo>
                  <a:lnTo>
                    <a:pt x="727" y="21"/>
                  </a:lnTo>
                  <a:lnTo>
                    <a:pt x="636" y="38"/>
                  </a:lnTo>
                  <a:lnTo>
                    <a:pt x="548" y="59"/>
                  </a:lnTo>
                  <a:lnTo>
                    <a:pt x="462" y="86"/>
                  </a:lnTo>
                  <a:lnTo>
                    <a:pt x="378" y="117"/>
                  </a:lnTo>
                  <a:lnTo>
                    <a:pt x="297" y="153"/>
                  </a:lnTo>
                  <a:lnTo>
                    <a:pt x="216" y="195"/>
                  </a:lnTo>
                  <a:lnTo>
                    <a:pt x="141" y="240"/>
                  </a:lnTo>
                  <a:lnTo>
                    <a:pt x="68" y="292"/>
                  </a:lnTo>
                  <a:lnTo>
                    <a:pt x="0" y="347"/>
                  </a:lnTo>
                  <a:lnTo>
                    <a:pt x="3" y="353"/>
                  </a:lnTo>
                  <a:lnTo>
                    <a:pt x="58" y="336"/>
                  </a:lnTo>
                  <a:close/>
                </a:path>
              </a:pathLst>
            </a:custGeom>
            <a:solidFill>
              <a:srgbClr val="000000"/>
            </a:solidFill>
            <a:ln w="0">
              <a:solidFill>
                <a:srgbClr val="000000"/>
              </a:solidFill>
              <a:prstDash val="solid"/>
              <a:round/>
              <a:headEnd/>
              <a:tailEnd/>
            </a:ln>
          </p:spPr>
          <p:txBody>
            <a:bodyPr/>
            <a:lstStyle/>
            <a:p>
              <a:endParaRPr lang="en-IE"/>
            </a:p>
          </p:txBody>
        </p:sp>
        <p:sp>
          <p:nvSpPr>
            <p:cNvPr id="138" name="Freeform 139"/>
            <p:cNvSpPr>
              <a:spLocks/>
            </p:cNvSpPr>
            <p:nvPr/>
          </p:nvSpPr>
          <p:spPr bwMode="auto">
            <a:xfrm>
              <a:off x="4174" y="2989"/>
              <a:ext cx="268" cy="295"/>
            </a:xfrm>
            <a:custGeom>
              <a:avLst/>
              <a:gdLst>
                <a:gd name="T0" fmla="*/ 0 w 803"/>
                <a:gd name="T1" fmla="*/ 0 h 885"/>
                <a:gd name="T2" fmla="*/ 0 w 803"/>
                <a:gd name="T3" fmla="*/ 0 h 885"/>
                <a:gd name="T4" fmla="*/ 0 w 803"/>
                <a:gd name="T5" fmla="*/ 0 h 885"/>
                <a:gd name="T6" fmla="*/ 0 w 803"/>
                <a:gd name="T7" fmla="*/ 0 h 885"/>
                <a:gd name="T8" fmla="*/ 0 w 803"/>
                <a:gd name="T9" fmla="*/ 0 h 885"/>
                <a:gd name="T10" fmla="*/ 0 w 803"/>
                <a:gd name="T11" fmla="*/ 0 h 885"/>
                <a:gd name="T12" fmla="*/ 0 w 803"/>
                <a:gd name="T13" fmla="*/ 0 h 885"/>
                <a:gd name="T14" fmla="*/ 0 w 803"/>
                <a:gd name="T15" fmla="*/ 0 h 885"/>
                <a:gd name="T16" fmla="*/ 0 w 803"/>
                <a:gd name="T17" fmla="*/ 0 h 885"/>
                <a:gd name="T18" fmla="*/ 0 w 803"/>
                <a:gd name="T19" fmla="*/ 0 h 885"/>
                <a:gd name="T20" fmla="*/ 0 w 803"/>
                <a:gd name="T21" fmla="*/ 0 h 885"/>
                <a:gd name="T22" fmla="*/ 0 w 803"/>
                <a:gd name="T23" fmla="*/ 0 h 885"/>
                <a:gd name="T24" fmla="*/ 0 w 803"/>
                <a:gd name="T25" fmla="*/ 0 h 885"/>
                <a:gd name="T26" fmla="*/ 0 w 803"/>
                <a:gd name="T27" fmla="*/ 0 h 885"/>
                <a:gd name="T28" fmla="*/ 0 w 803"/>
                <a:gd name="T29" fmla="*/ 0 h 885"/>
                <a:gd name="T30" fmla="*/ 0 w 803"/>
                <a:gd name="T31" fmla="*/ 0 h 885"/>
                <a:gd name="T32" fmla="*/ 0 w 803"/>
                <a:gd name="T33" fmla="*/ 0 h 885"/>
                <a:gd name="T34" fmla="*/ 0 w 803"/>
                <a:gd name="T35" fmla="*/ 0 h 885"/>
                <a:gd name="T36" fmla="*/ 0 w 803"/>
                <a:gd name="T37" fmla="*/ 0 h 885"/>
                <a:gd name="T38" fmla="*/ 0 w 803"/>
                <a:gd name="T39" fmla="*/ 0 h 885"/>
                <a:gd name="T40" fmla="*/ 0 w 803"/>
                <a:gd name="T41" fmla="*/ 0 h 885"/>
                <a:gd name="T42" fmla="*/ 0 w 803"/>
                <a:gd name="T43" fmla="*/ 0 h 885"/>
                <a:gd name="T44" fmla="*/ 0 w 803"/>
                <a:gd name="T45" fmla="*/ 0 h 885"/>
                <a:gd name="T46" fmla="*/ 0 w 803"/>
                <a:gd name="T47" fmla="*/ 0 h 885"/>
                <a:gd name="T48" fmla="*/ 0 w 803"/>
                <a:gd name="T49" fmla="*/ 0 h 885"/>
                <a:gd name="T50" fmla="*/ 0 w 803"/>
                <a:gd name="T51" fmla="*/ 0 h 885"/>
                <a:gd name="T52" fmla="*/ 0 w 803"/>
                <a:gd name="T53" fmla="*/ 0 h 885"/>
                <a:gd name="T54" fmla="*/ 0 w 803"/>
                <a:gd name="T55" fmla="*/ 0 h 885"/>
                <a:gd name="T56" fmla="*/ 0 w 803"/>
                <a:gd name="T57" fmla="*/ 0 h 885"/>
                <a:gd name="T58" fmla="*/ 0 w 803"/>
                <a:gd name="T59" fmla="*/ 0 h 885"/>
                <a:gd name="T60" fmla="*/ 0 w 803"/>
                <a:gd name="T61" fmla="*/ 0 h 885"/>
                <a:gd name="T62" fmla="*/ 0 w 803"/>
                <a:gd name="T63" fmla="*/ 0 h 885"/>
                <a:gd name="T64" fmla="*/ 0 w 803"/>
                <a:gd name="T65" fmla="*/ 0 h 885"/>
                <a:gd name="T66" fmla="*/ 0 w 803"/>
                <a:gd name="T67" fmla="*/ 0 h 885"/>
                <a:gd name="T68" fmla="*/ 0 w 803"/>
                <a:gd name="T69" fmla="*/ 0 h 885"/>
                <a:gd name="T70" fmla="*/ 0 w 803"/>
                <a:gd name="T71" fmla="*/ 0 h 885"/>
                <a:gd name="T72" fmla="*/ 0 w 803"/>
                <a:gd name="T73" fmla="*/ 0 h 885"/>
                <a:gd name="T74" fmla="*/ 0 w 803"/>
                <a:gd name="T75" fmla="*/ 0 h 885"/>
                <a:gd name="T76" fmla="*/ 0 w 803"/>
                <a:gd name="T77" fmla="*/ 0 h 885"/>
                <a:gd name="T78" fmla="*/ 0 w 803"/>
                <a:gd name="T79" fmla="*/ 0 h 885"/>
                <a:gd name="T80" fmla="*/ 0 w 803"/>
                <a:gd name="T81" fmla="*/ 0 h 885"/>
                <a:gd name="T82" fmla="*/ 0 w 803"/>
                <a:gd name="T83" fmla="*/ 0 h 885"/>
                <a:gd name="T84" fmla="*/ 0 w 803"/>
                <a:gd name="T85" fmla="*/ 0 h 885"/>
                <a:gd name="T86" fmla="*/ 0 w 803"/>
                <a:gd name="T87" fmla="*/ 0 h 885"/>
                <a:gd name="T88" fmla="*/ 0 w 803"/>
                <a:gd name="T89" fmla="*/ 0 h 885"/>
                <a:gd name="T90" fmla="*/ 0 w 803"/>
                <a:gd name="T91" fmla="*/ 0 h 885"/>
                <a:gd name="T92" fmla="*/ 0 w 803"/>
                <a:gd name="T93" fmla="*/ 0 h 885"/>
                <a:gd name="T94" fmla="*/ 0 w 803"/>
                <a:gd name="T95" fmla="*/ 0 h 885"/>
                <a:gd name="T96" fmla="*/ 0 w 803"/>
                <a:gd name="T97" fmla="*/ 0 h 885"/>
                <a:gd name="T98" fmla="*/ 0 w 803"/>
                <a:gd name="T99" fmla="*/ 0 h 885"/>
                <a:gd name="T100" fmla="*/ 0 w 803"/>
                <a:gd name="T101" fmla="*/ 0 h 885"/>
                <a:gd name="T102" fmla="*/ 0 w 803"/>
                <a:gd name="T103" fmla="*/ 0 h 8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3"/>
                <a:gd name="T157" fmla="*/ 0 h 885"/>
                <a:gd name="T158" fmla="*/ 803 w 803"/>
                <a:gd name="T159" fmla="*/ 885 h 8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3" h="885">
                  <a:moveTo>
                    <a:pt x="135" y="672"/>
                  </a:moveTo>
                  <a:lnTo>
                    <a:pt x="142" y="669"/>
                  </a:lnTo>
                  <a:lnTo>
                    <a:pt x="135" y="626"/>
                  </a:lnTo>
                  <a:lnTo>
                    <a:pt x="86" y="621"/>
                  </a:lnTo>
                  <a:lnTo>
                    <a:pt x="52" y="608"/>
                  </a:lnTo>
                  <a:lnTo>
                    <a:pt x="28" y="589"/>
                  </a:lnTo>
                  <a:lnTo>
                    <a:pt x="15" y="564"/>
                  </a:lnTo>
                  <a:lnTo>
                    <a:pt x="8" y="534"/>
                  </a:lnTo>
                  <a:lnTo>
                    <a:pt x="9" y="499"/>
                  </a:lnTo>
                  <a:lnTo>
                    <a:pt x="16" y="463"/>
                  </a:lnTo>
                  <a:lnTo>
                    <a:pt x="29" y="425"/>
                  </a:lnTo>
                  <a:lnTo>
                    <a:pt x="65" y="348"/>
                  </a:lnTo>
                  <a:lnTo>
                    <a:pt x="109" y="279"/>
                  </a:lnTo>
                  <a:lnTo>
                    <a:pt x="155" y="224"/>
                  </a:lnTo>
                  <a:lnTo>
                    <a:pt x="177" y="205"/>
                  </a:lnTo>
                  <a:lnTo>
                    <a:pt x="193" y="194"/>
                  </a:lnTo>
                  <a:lnTo>
                    <a:pt x="257" y="163"/>
                  </a:lnTo>
                  <a:lnTo>
                    <a:pt x="248" y="141"/>
                  </a:lnTo>
                  <a:lnTo>
                    <a:pt x="245" y="121"/>
                  </a:lnTo>
                  <a:lnTo>
                    <a:pt x="253" y="75"/>
                  </a:lnTo>
                  <a:lnTo>
                    <a:pt x="262" y="54"/>
                  </a:lnTo>
                  <a:lnTo>
                    <a:pt x="274" y="36"/>
                  </a:lnTo>
                  <a:lnTo>
                    <a:pt x="290" y="22"/>
                  </a:lnTo>
                  <a:lnTo>
                    <a:pt x="308" y="15"/>
                  </a:lnTo>
                  <a:lnTo>
                    <a:pt x="377" y="7"/>
                  </a:lnTo>
                  <a:lnTo>
                    <a:pt x="452" y="7"/>
                  </a:lnTo>
                  <a:lnTo>
                    <a:pt x="529" y="15"/>
                  </a:lnTo>
                  <a:lnTo>
                    <a:pt x="604" y="31"/>
                  </a:lnTo>
                  <a:lnTo>
                    <a:pt x="634" y="45"/>
                  </a:lnTo>
                  <a:lnTo>
                    <a:pt x="656" y="63"/>
                  </a:lnTo>
                  <a:lnTo>
                    <a:pt x="666" y="84"/>
                  </a:lnTo>
                  <a:lnTo>
                    <a:pt x="670" y="105"/>
                  </a:lnTo>
                  <a:lnTo>
                    <a:pt x="666" y="124"/>
                  </a:lnTo>
                  <a:lnTo>
                    <a:pt x="658" y="141"/>
                  </a:lnTo>
                  <a:lnTo>
                    <a:pt x="644" y="152"/>
                  </a:lnTo>
                  <a:lnTo>
                    <a:pt x="617" y="159"/>
                  </a:lnTo>
                  <a:lnTo>
                    <a:pt x="654" y="187"/>
                  </a:lnTo>
                  <a:lnTo>
                    <a:pt x="676" y="212"/>
                  </a:lnTo>
                  <a:lnTo>
                    <a:pt x="692" y="239"/>
                  </a:lnTo>
                  <a:lnTo>
                    <a:pt x="702" y="269"/>
                  </a:lnTo>
                  <a:lnTo>
                    <a:pt x="708" y="299"/>
                  </a:lnTo>
                  <a:lnTo>
                    <a:pt x="710" y="333"/>
                  </a:lnTo>
                  <a:lnTo>
                    <a:pt x="701" y="399"/>
                  </a:lnTo>
                  <a:lnTo>
                    <a:pt x="670" y="527"/>
                  </a:lnTo>
                  <a:lnTo>
                    <a:pt x="658" y="583"/>
                  </a:lnTo>
                  <a:lnTo>
                    <a:pt x="656" y="604"/>
                  </a:lnTo>
                  <a:lnTo>
                    <a:pt x="658" y="638"/>
                  </a:lnTo>
                  <a:lnTo>
                    <a:pt x="694" y="612"/>
                  </a:lnTo>
                  <a:lnTo>
                    <a:pt x="723" y="603"/>
                  </a:lnTo>
                  <a:lnTo>
                    <a:pt x="748" y="608"/>
                  </a:lnTo>
                  <a:lnTo>
                    <a:pt x="771" y="621"/>
                  </a:lnTo>
                  <a:lnTo>
                    <a:pt x="786" y="644"/>
                  </a:lnTo>
                  <a:lnTo>
                    <a:pt x="796" y="673"/>
                  </a:lnTo>
                  <a:lnTo>
                    <a:pt x="796" y="706"/>
                  </a:lnTo>
                  <a:lnTo>
                    <a:pt x="785" y="742"/>
                  </a:lnTo>
                  <a:lnTo>
                    <a:pt x="769" y="771"/>
                  </a:lnTo>
                  <a:lnTo>
                    <a:pt x="747" y="794"/>
                  </a:lnTo>
                  <a:lnTo>
                    <a:pt x="723" y="809"/>
                  </a:lnTo>
                  <a:lnTo>
                    <a:pt x="695" y="820"/>
                  </a:lnTo>
                  <a:lnTo>
                    <a:pt x="666" y="824"/>
                  </a:lnTo>
                  <a:lnTo>
                    <a:pt x="636" y="822"/>
                  </a:lnTo>
                  <a:lnTo>
                    <a:pt x="574" y="804"/>
                  </a:lnTo>
                  <a:lnTo>
                    <a:pt x="529" y="842"/>
                  </a:lnTo>
                  <a:lnTo>
                    <a:pt x="490" y="866"/>
                  </a:lnTo>
                  <a:lnTo>
                    <a:pt x="454" y="876"/>
                  </a:lnTo>
                  <a:lnTo>
                    <a:pt x="424" y="877"/>
                  </a:lnTo>
                  <a:lnTo>
                    <a:pt x="398" y="867"/>
                  </a:lnTo>
                  <a:lnTo>
                    <a:pt x="374" y="850"/>
                  </a:lnTo>
                  <a:lnTo>
                    <a:pt x="355" y="825"/>
                  </a:lnTo>
                  <a:lnTo>
                    <a:pt x="337" y="791"/>
                  </a:lnTo>
                  <a:lnTo>
                    <a:pt x="290" y="800"/>
                  </a:lnTo>
                  <a:lnTo>
                    <a:pt x="252" y="796"/>
                  </a:lnTo>
                  <a:lnTo>
                    <a:pt x="220" y="784"/>
                  </a:lnTo>
                  <a:lnTo>
                    <a:pt x="193" y="765"/>
                  </a:lnTo>
                  <a:lnTo>
                    <a:pt x="172" y="737"/>
                  </a:lnTo>
                  <a:lnTo>
                    <a:pt x="155" y="706"/>
                  </a:lnTo>
                  <a:lnTo>
                    <a:pt x="142" y="669"/>
                  </a:lnTo>
                  <a:lnTo>
                    <a:pt x="135" y="626"/>
                  </a:lnTo>
                  <a:lnTo>
                    <a:pt x="84" y="621"/>
                  </a:lnTo>
                  <a:lnTo>
                    <a:pt x="84" y="628"/>
                  </a:lnTo>
                  <a:lnTo>
                    <a:pt x="127" y="633"/>
                  </a:lnTo>
                  <a:lnTo>
                    <a:pt x="135" y="672"/>
                  </a:lnTo>
                  <a:lnTo>
                    <a:pt x="148" y="709"/>
                  </a:lnTo>
                  <a:lnTo>
                    <a:pt x="165" y="742"/>
                  </a:lnTo>
                  <a:lnTo>
                    <a:pt x="189" y="770"/>
                  </a:lnTo>
                  <a:lnTo>
                    <a:pt x="217" y="791"/>
                  </a:lnTo>
                  <a:lnTo>
                    <a:pt x="250" y="803"/>
                  </a:lnTo>
                  <a:lnTo>
                    <a:pt x="290" y="807"/>
                  </a:lnTo>
                  <a:lnTo>
                    <a:pt x="332" y="798"/>
                  </a:lnTo>
                  <a:lnTo>
                    <a:pt x="348" y="830"/>
                  </a:lnTo>
                  <a:lnTo>
                    <a:pt x="369" y="855"/>
                  </a:lnTo>
                  <a:lnTo>
                    <a:pt x="393" y="874"/>
                  </a:lnTo>
                  <a:lnTo>
                    <a:pt x="422" y="885"/>
                  </a:lnTo>
                  <a:lnTo>
                    <a:pt x="457" y="883"/>
                  </a:lnTo>
                  <a:lnTo>
                    <a:pt x="493" y="873"/>
                  </a:lnTo>
                  <a:lnTo>
                    <a:pt x="533" y="849"/>
                  </a:lnTo>
                  <a:lnTo>
                    <a:pt x="577" y="812"/>
                  </a:lnTo>
                  <a:lnTo>
                    <a:pt x="634" y="830"/>
                  </a:lnTo>
                  <a:lnTo>
                    <a:pt x="666" y="831"/>
                  </a:lnTo>
                  <a:lnTo>
                    <a:pt x="698" y="827"/>
                  </a:lnTo>
                  <a:lnTo>
                    <a:pt x="725" y="816"/>
                  </a:lnTo>
                  <a:lnTo>
                    <a:pt x="751" y="798"/>
                  </a:lnTo>
                  <a:lnTo>
                    <a:pt x="774" y="776"/>
                  </a:lnTo>
                  <a:lnTo>
                    <a:pt x="792" y="745"/>
                  </a:lnTo>
                  <a:lnTo>
                    <a:pt x="803" y="706"/>
                  </a:lnTo>
                  <a:lnTo>
                    <a:pt x="803" y="673"/>
                  </a:lnTo>
                  <a:lnTo>
                    <a:pt x="793" y="642"/>
                  </a:lnTo>
                  <a:lnTo>
                    <a:pt x="775" y="616"/>
                  </a:lnTo>
                  <a:lnTo>
                    <a:pt x="750" y="601"/>
                  </a:lnTo>
                  <a:lnTo>
                    <a:pt x="723" y="596"/>
                  </a:lnTo>
                  <a:lnTo>
                    <a:pt x="692" y="604"/>
                  </a:lnTo>
                  <a:lnTo>
                    <a:pt x="665" y="624"/>
                  </a:lnTo>
                  <a:lnTo>
                    <a:pt x="663" y="604"/>
                  </a:lnTo>
                  <a:lnTo>
                    <a:pt x="665" y="585"/>
                  </a:lnTo>
                  <a:lnTo>
                    <a:pt x="677" y="529"/>
                  </a:lnTo>
                  <a:lnTo>
                    <a:pt x="708" y="401"/>
                  </a:lnTo>
                  <a:lnTo>
                    <a:pt x="717" y="333"/>
                  </a:lnTo>
                  <a:lnTo>
                    <a:pt x="716" y="299"/>
                  </a:lnTo>
                  <a:lnTo>
                    <a:pt x="710" y="267"/>
                  </a:lnTo>
                  <a:lnTo>
                    <a:pt x="699" y="237"/>
                  </a:lnTo>
                  <a:lnTo>
                    <a:pt x="683" y="207"/>
                  </a:lnTo>
                  <a:lnTo>
                    <a:pt x="659" y="182"/>
                  </a:lnTo>
                  <a:lnTo>
                    <a:pt x="634" y="161"/>
                  </a:lnTo>
                  <a:lnTo>
                    <a:pt x="646" y="159"/>
                  </a:lnTo>
                  <a:lnTo>
                    <a:pt x="663" y="146"/>
                  </a:lnTo>
                  <a:lnTo>
                    <a:pt x="674" y="127"/>
                  </a:lnTo>
                  <a:lnTo>
                    <a:pt x="677" y="105"/>
                  </a:lnTo>
                  <a:lnTo>
                    <a:pt x="674" y="81"/>
                  </a:lnTo>
                  <a:lnTo>
                    <a:pt x="660" y="58"/>
                  </a:lnTo>
                  <a:lnTo>
                    <a:pt x="639" y="38"/>
                  </a:lnTo>
                  <a:lnTo>
                    <a:pt x="607" y="24"/>
                  </a:lnTo>
                  <a:lnTo>
                    <a:pt x="529" y="8"/>
                  </a:lnTo>
                  <a:lnTo>
                    <a:pt x="452" y="0"/>
                  </a:lnTo>
                  <a:lnTo>
                    <a:pt x="377" y="0"/>
                  </a:lnTo>
                  <a:lnTo>
                    <a:pt x="306" y="8"/>
                  </a:lnTo>
                  <a:lnTo>
                    <a:pt x="286" y="15"/>
                  </a:lnTo>
                  <a:lnTo>
                    <a:pt x="269" y="31"/>
                  </a:lnTo>
                  <a:lnTo>
                    <a:pt x="254" y="51"/>
                  </a:lnTo>
                  <a:lnTo>
                    <a:pt x="246" y="73"/>
                  </a:lnTo>
                  <a:lnTo>
                    <a:pt x="238" y="121"/>
                  </a:lnTo>
                  <a:lnTo>
                    <a:pt x="241" y="143"/>
                  </a:lnTo>
                  <a:lnTo>
                    <a:pt x="247" y="158"/>
                  </a:lnTo>
                  <a:lnTo>
                    <a:pt x="189" y="187"/>
                  </a:lnTo>
                  <a:lnTo>
                    <a:pt x="172" y="200"/>
                  </a:lnTo>
                  <a:lnTo>
                    <a:pt x="150" y="219"/>
                  </a:lnTo>
                  <a:lnTo>
                    <a:pt x="103" y="274"/>
                  </a:lnTo>
                  <a:lnTo>
                    <a:pt x="58" y="343"/>
                  </a:lnTo>
                  <a:lnTo>
                    <a:pt x="22" y="422"/>
                  </a:lnTo>
                  <a:lnTo>
                    <a:pt x="9" y="461"/>
                  </a:lnTo>
                  <a:lnTo>
                    <a:pt x="2" y="499"/>
                  </a:lnTo>
                  <a:lnTo>
                    <a:pt x="0" y="534"/>
                  </a:lnTo>
                  <a:lnTo>
                    <a:pt x="8" y="566"/>
                  </a:lnTo>
                  <a:lnTo>
                    <a:pt x="23" y="594"/>
                  </a:lnTo>
                  <a:lnTo>
                    <a:pt x="47" y="615"/>
                  </a:lnTo>
                  <a:lnTo>
                    <a:pt x="83" y="628"/>
                  </a:lnTo>
                  <a:lnTo>
                    <a:pt x="127" y="633"/>
                  </a:lnTo>
                  <a:lnTo>
                    <a:pt x="135" y="672"/>
                  </a:lnTo>
                  <a:close/>
                </a:path>
              </a:pathLst>
            </a:custGeom>
            <a:solidFill>
              <a:srgbClr val="000000"/>
            </a:solidFill>
            <a:ln w="0">
              <a:solidFill>
                <a:srgbClr val="000000"/>
              </a:solidFill>
              <a:prstDash val="solid"/>
              <a:round/>
              <a:headEnd/>
              <a:tailEnd/>
            </a:ln>
          </p:spPr>
          <p:txBody>
            <a:bodyPr/>
            <a:lstStyle/>
            <a:p>
              <a:endParaRPr lang="en-IE"/>
            </a:p>
          </p:txBody>
        </p:sp>
        <p:sp>
          <p:nvSpPr>
            <p:cNvPr id="139" name="Freeform 140"/>
            <p:cNvSpPr>
              <a:spLocks/>
            </p:cNvSpPr>
            <p:nvPr/>
          </p:nvSpPr>
          <p:spPr bwMode="auto">
            <a:xfrm>
              <a:off x="1868" y="2172"/>
              <a:ext cx="62" cy="109"/>
            </a:xfrm>
            <a:custGeom>
              <a:avLst/>
              <a:gdLst>
                <a:gd name="T0" fmla="*/ 0 w 186"/>
                <a:gd name="T1" fmla="*/ 0 h 325"/>
                <a:gd name="T2" fmla="*/ 0 w 186"/>
                <a:gd name="T3" fmla="*/ 0 h 325"/>
                <a:gd name="T4" fmla="*/ 0 w 186"/>
                <a:gd name="T5" fmla="*/ 0 h 325"/>
                <a:gd name="T6" fmla="*/ 0 w 186"/>
                <a:gd name="T7" fmla="*/ 0 h 325"/>
                <a:gd name="T8" fmla="*/ 0 w 186"/>
                <a:gd name="T9" fmla="*/ 0 h 325"/>
                <a:gd name="T10" fmla="*/ 0 w 186"/>
                <a:gd name="T11" fmla="*/ 0 h 325"/>
                <a:gd name="T12" fmla="*/ 0 w 186"/>
                <a:gd name="T13" fmla="*/ 0 h 325"/>
                <a:gd name="T14" fmla="*/ 0 w 186"/>
                <a:gd name="T15" fmla="*/ 0 h 325"/>
                <a:gd name="T16" fmla="*/ 0 w 186"/>
                <a:gd name="T17" fmla="*/ 0 h 325"/>
                <a:gd name="T18" fmla="*/ 0 w 186"/>
                <a:gd name="T19" fmla="*/ 0 h 325"/>
                <a:gd name="T20" fmla="*/ 0 w 186"/>
                <a:gd name="T21" fmla="*/ 0 h 325"/>
                <a:gd name="T22" fmla="*/ 0 w 186"/>
                <a:gd name="T23" fmla="*/ 0 h 325"/>
                <a:gd name="T24" fmla="*/ 0 w 186"/>
                <a:gd name="T25" fmla="*/ 0 h 325"/>
                <a:gd name="T26" fmla="*/ 0 w 186"/>
                <a:gd name="T27" fmla="*/ 0 h 325"/>
                <a:gd name="T28" fmla="*/ 0 w 186"/>
                <a:gd name="T29" fmla="*/ 0 h 325"/>
                <a:gd name="T30" fmla="*/ 0 w 186"/>
                <a:gd name="T31" fmla="*/ 0 h 325"/>
                <a:gd name="T32" fmla="*/ 0 w 186"/>
                <a:gd name="T33" fmla="*/ 0 h 325"/>
                <a:gd name="T34" fmla="*/ 0 w 186"/>
                <a:gd name="T35" fmla="*/ 0 h 325"/>
                <a:gd name="T36" fmla="*/ 0 w 186"/>
                <a:gd name="T37" fmla="*/ 0 h 325"/>
                <a:gd name="T38" fmla="*/ 0 w 186"/>
                <a:gd name="T39" fmla="*/ 0 h 325"/>
                <a:gd name="T40" fmla="*/ 0 w 186"/>
                <a:gd name="T41" fmla="*/ 0 h 3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325"/>
                <a:gd name="T65" fmla="*/ 186 w 186"/>
                <a:gd name="T66" fmla="*/ 325 h 3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325">
                  <a:moveTo>
                    <a:pt x="25" y="325"/>
                  </a:moveTo>
                  <a:lnTo>
                    <a:pt x="33" y="321"/>
                  </a:lnTo>
                  <a:lnTo>
                    <a:pt x="13" y="292"/>
                  </a:lnTo>
                  <a:lnTo>
                    <a:pt x="7" y="261"/>
                  </a:lnTo>
                  <a:lnTo>
                    <a:pt x="13" y="228"/>
                  </a:lnTo>
                  <a:lnTo>
                    <a:pt x="29" y="198"/>
                  </a:lnTo>
                  <a:lnTo>
                    <a:pt x="52" y="167"/>
                  </a:lnTo>
                  <a:lnTo>
                    <a:pt x="80" y="140"/>
                  </a:lnTo>
                  <a:lnTo>
                    <a:pt x="114" y="118"/>
                  </a:lnTo>
                  <a:lnTo>
                    <a:pt x="150" y="99"/>
                  </a:lnTo>
                  <a:lnTo>
                    <a:pt x="186" y="2"/>
                  </a:lnTo>
                  <a:lnTo>
                    <a:pt x="179" y="0"/>
                  </a:lnTo>
                  <a:lnTo>
                    <a:pt x="145" y="94"/>
                  </a:lnTo>
                  <a:lnTo>
                    <a:pt x="109" y="111"/>
                  </a:lnTo>
                  <a:lnTo>
                    <a:pt x="76" y="135"/>
                  </a:lnTo>
                  <a:lnTo>
                    <a:pt x="47" y="163"/>
                  </a:lnTo>
                  <a:lnTo>
                    <a:pt x="22" y="194"/>
                  </a:lnTo>
                  <a:lnTo>
                    <a:pt x="6" y="226"/>
                  </a:lnTo>
                  <a:lnTo>
                    <a:pt x="0" y="261"/>
                  </a:lnTo>
                  <a:lnTo>
                    <a:pt x="6" y="294"/>
                  </a:lnTo>
                  <a:lnTo>
                    <a:pt x="25" y="325"/>
                  </a:lnTo>
                  <a:close/>
                </a:path>
              </a:pathLst>
            </a:custGeom>
            <a:solidFill>
              <a:srgbClr val="000000"/>
            </a:solidFill>
            <a:ln w="0">
              <a:solidFill>
                <a:srgbClr val="000000"/>
              </a:solidFill>
              <a:prstDash val="solid"/>
              <a:round/>
              <a:headEnd/>
              <a:tailEnd/>
            </a:ln>
          </p:spPr>
          <p:txBody>
            <a:bodyPr/>
            <a:lstStyle/>
            <a:p>
              <a:endParaRPr lang="en-IE"/>
            </a:p>
          </p:txBody>
        </p:sp>
        <p:sp>
          <p:nvSpPr>
            <p:cNvPr id="140" name="Freeform 141"/>
            <p:cNvSpPr>
              <a:spLocks/>
            </p:cNvSpPr>
            <p:nvPr/>
          </p:nvSpPr>
          <p:spPr bwMode="auto">
            <a:xfrm>
              <a:off x="1811" y="2171"/>
              <a:ext cx="38" cy="86"/>
            </a:xfrm>
            <a:custGeom>
              <a:avLst/>
              <a:gdLst>
                <a:gd name="T0" fmla="*/ 0 w 114"/>
                <a:gd name="T1" fmla="*/ 0 h 258"/>
                <a:gd name="T2" fmla="*/ 0 w 114"/>
                <a:gd name="T3" fmla="*/ 0 h 258"/>
                <a:gd name="T4" fmla="*/ 0 w 114"/>
                <a:gd name="T5" fmla="*/ 0 h 258"/>
                <a:gd name="T6" fmla="*/ 0 w 114"/>
                <a:gd name="T7" fmla="*/ 0 h 258"/>
                <a:gd name="T8" fmla="*/ 0 w 114"/>
                <a:gd name="T9" fmla="*/ 0 h 258"/>
                <a:gd name="T10" fmla="*/ 0 w 114"/>
                <a:gd name="T11" fmla="*/ 0 h 258"/>
                <a:gd name="T12" fmla="*/ 0 w 114"/>
                <a:gd name="T13" fmla="*/ 0 h 258"/>
                <a:gd name="T14" fmla="*/ 0 w 114"/>
                <a:gd name="T15" fmla="*/ 0 h 258"/>
                <a:gd name="T16" fmla="*/ 0 w 114"/>
                <a:gd name="T17" fmla="*/ 0 h 258"/>
                <a:gd name="T18" fmla="*/ 0 w 114"/>
                <a:gd name="T19" fmla="*/ 0 h 258"/>
                <a:gd name="T20" fmla="*/ 0 w 114"/>
                <a:gd name="T21" fmla="*/ 0 h 258"/>
                <a:gd name="T22" fmla="*/ 0 w 114"/>
                <a:gd name="T23" fmla="*/ 0 h 258"/>
                <a:gd name="T24" fmla="*/ 0 w 114"/>
                <a:gd name="T25" fmla="*/ 0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258"/>
                <a:gd name="T41" fmla="*/ 114 w 114"/>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258">
                  <a:moveTo>
                    <a:pt x="0" y="255"/>
                  </a:moveTo>
                  <a:lnTo>
                    <a:pt x="7" y="258"/>
                  </a:lnTo>
                  <a:lnTo>
                    <a:pt x="18" y="201"/>
                  </a:lnTo>
                  <a:lnTo>
                    <a:pt x="38" y="139"/>
                  </a:lnTo>
                  <a:lnTo>
                    <a:pt x="70" y="72"/>
                  </a:lnTo>
                  <a:lnTo>
                    <a:pt x="90" y="38"/>
                  </a:lnTo>
                  <a:lnTo>
                    <a:pt x="114" y="5"/>
                  </a:lnTo>
                  <a:lnTo>
                    <a:pt x="109" y="0"/>
                  </a:lnTo>
                  <a:lnTo>
                    <a:pt x="83" y="34"/>
                  </a:lnTo>
                  <a:lnTo>
                    <a:pt x="62" y="70"/>
                  </a:lnTo>
                  <a:lnTo>
                    <a:pt x="31" y="137"/>
                  </a:lnTo>
                  <a:lnTo>
                    <a:pt x="11" y="199"/>
                  </a:lnTo>
                  <a:lnTo>
                    <a:pt x="0" y="255"/>
                  </a:lnTo>
                  <a:close/>
                </a:path>
              </a:pathLst>
            </a:custGeom>
            <a:solidFill>
              <a:srgbClr val="000000"/>
            </a:solidFill>
            <a:ln w="0">
              <a:solidFill>
                <a:srgbClr val="000000"/>
              </a:solidFill>
              <a:prstDash val="solid"/>
              <a:round/>
              <a:headEnd/>
              <a:tailEnd/>
            </a:ln>
          </p:spPr>
          <p:txBody>
            <a:bodyPr/>
            <a:lstStyle/>
            <a:p>
              <a:endParaRPr lang="en-IE"/>
            </a:p>
          </p:txBody>
        </p:sp>
        <p:sp>
          <p:nvSpPr>
            <p:cNvPr id="141" name="Freeform 142"/>
            <p:cNvSpPr>
              <a:spLocks/>
            </p:cNvSpPr>
            <p:nvPr/>
          </p:nvSpPr>
          <p:spPr bwMode="auto">
            <a:xfrm>
              <a:off x="1765" y="2121"/>
              <a:ext cx="44" cy="81"/>
            </a:xfrm>
            <a:custGeom>
              <a:avLst/>
              <a:gdLst>
                <a:gd name="T0" fmla="*/ 0 w 130"/>
                <a:gd name="T1" fmla="*/ 0 h 242"/>
                <a:gd name="T2" fmla="*/ 0 w 130"/>
                <a:gd name="T3" fmla="*/ 0 h 242"/>
                <a:gd name="T4" fmla="*/ 0 w 130"/>
                <a:gd name="T5" fmla="*/ 0 h 242"/>
                <a:gd name="T6" fmla="*/ 0 w 130"/>
                <a:gd name="T7" fmla="*/ 0 h 242"/>
                <a:gd name="T8" fmla="*/ 0 w 130"/>
                <a:gd name="T9" fmla="*/ 0 h 242"/>
                <a:gd name="T10" fmla="*/ 0 w 130"/>
                <a:gd name="T11" fmla="*/ 0 h 242"/>
                <a:gd name="T12" fmla="*/ 0 w 130"/>
                <a:gd name="T13" fmla="*/ 0 h 242"/>
                <a:gd name="T14" fmla="*/ 0 w 130"/>
                <a:gd name="T15" fmla="*/ 0 h 242"/>
                <a:gd name="T16" fmla="*/ 0 w 130"/>
                <a:gd name="T17" fmla="*/ 0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242"/>
                <a:gd name="T29" fmla="*/ 130 w 130"/>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242">
                  <a:moveTo>
                    <a:pt x="0" y="240"/>
                  </a:moveTo>
                  <a:lnTo>
                    <a:pt x="8" y="242"/>
                  </a:lnTo>
                  <a:lnTo>
                    <a:pt x="26" y="196"/>
                  </a:lnTo>
                  <a:lnTo>
                    <a:pt x="53" y="141"/>
                  </a:lnTo>
                  <a:lnTo>
                    <a:pt x="130" y="5"/>
                  </a:lnTo>
                  <a:lnTo>
                    <a:pt x="123" y="0"/>
                  </a:lnTo>
                  <a:lnTo>
                    <a:pt x="46" y="138"/>
                  </a:lnTo>
                  <a:lnTo>
                    <a:pt x="18" y="193"/>
                  </a:lnTo>
                  <a:lnTo>
                    <a:pt x="0" y="240"/>
                  </a:lnTo>
                  <a:close/>
                </a:path>
              </a:pathLst>
            </a:custGeom>
            <a:solidFill>
              <a:srgbClr val="000000"/>
            </a:solidFill>
            <a:ln w="0">
              <a:solidFill>
                <a:srgbClr val="000000"/>
              </a:solidFill>
              <a:prstDash val="solid"/>
              <a:round/>
              <a:headEnd/>
              <a:tailEnd/>
            </a:ln>
          </p:spPr>
          <p:txBody>
            <a:bodyPr/>
            <a:lstStyle/>
            <a:p>
              <a:endParaRPr lang="en-IE"/>
            </a:p>
          </p:txBody>
        </p:sp>
        <p:sp>
          <p:nvSpPr>
            <p:cNvPr id="142" name="Freeform 143"/>
            <p:cNvSpPr>
              <a:spLocks/>
            </p:cNvSpPr>
            <p:nvPr/>
          </p:nvSpPr>
          <p:spPr bwMode="auto">
            <a:xfrm>
              <a:off x="1730" y="2109"/>
              <a:ext cx="35" cy="54"/>
            </a:xfrm>
            <a:custGeom>
              <a:avLst/>
              <a:gdLst>
                <a:gd name="T0" fmla="*/ 0 w 103"/>
                <a:gd name="T1" fmla="*/ 0 h 162"/>
                <a:gd name="T2" fmla="*/ 0 w 103"/>
                <a:gd name="T3" fmla="*/ 0 h 162"/>
                <a:gd name="T4" fmla="*/ 0 w 103"/>
                <a:gd name="T5" fmla="*/ 0 h 162"/>
                <a:gd name="T6" fmla="*/ 0 w 103"/>
                <a:gd name="T7" fmla="*/ 0 h 162"/>
                <a:gd name="T8" fmla="*/ 0 w 103"/>
                <a:gd name="T9" fmla="*/ 0 h 162"/>
                <a:gd name="T10" fmla="*/ 0 w 103"/>
                <a:gd name="T11" fmla="*/ 0 h 162"/>
                <a:gd name="T12" fmla="*/ 0 w 103"/>
                <a:gd name="T13" fmla="*/ 0 h 162"/>
                <a:gd name="T14" fmla="*/ 0 w 103"/>
                <a:gd name="T15" fmla="*/ 0 h 162"/>
                <a:gd name="T16" fmla="*/ 0 w 103"/>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62"/>
                <a:gd name="T29" fmla="*/ 103 w 103"/>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62">
                  <a:moveTo>
                    <a:pt x="0" y="160"/>
                  </a:moveTo>
                  <a:lnTo>
                    <a:pt x="7" y="162"/>
                  </a:lnTo>
                  <a:lnTo>
                    <a:pt x="22" y="127"/>
                  </a:lnTo>
                  <a:lnTo>
                    <a:pt x="42" y="90"/>
                  </a:lnTo>
                  <a:lnTo>
                    <a:pt x="103" y="5"/>
                  </a:lnTo>
                  <a:lnTo>
                    <a:pt x="96" y="0"/>
                  </a:lnTo>
                  <a:lnTo>
                    <a:pt x="35" y="85"/>
                  </a:lnTo>
                  <a:lnTo>
                    <a:pt x="14" y="125"/>
                  </a:lnTo>
                  <a:lnTo>
                    <a:pt x="0" y="160"/>
                  </a:lnTo>
                  <a:close/>
                </a:path>
              </a:pathLst>
            </a:custGeom>
            <a:solidFill>
              <a:srgbClr val="000000"/>
            </a:solidFill>
            <a:ln w="0">
              <a:solidFill>
                <a:srgbClr val="000000"/>
              </a:solidFill>
              <a:prstDash val="solid"/>
              <a:round/>
              <a:headEnd/>
              <a:tailEnd/>
            </a:ln>
          </p:spPr>
          <p:txBody>
            <a:bodyPr/>
            <a:lstStyle/>
            <a:p>
              <a:endParaRPr lang="en-IE"/>
            </a:p>
          </p:txBody>
        </p:sp>
        <p:sp>
          <p:nvSpPr>
            <p:cNvPr id="143" name="Freeform 144"/>
            <p:cNvSpPr>
              <a:spLocks/>
            </p:cNvSpPr>
            <p:nvPr/>
          </p:nvSpPr>
          <p:spPr bwMode="auto">
            <a:xfrm>
              <a:off x="1829" y="2041"/>
              <a:ext cx="62" cy="31"/>
            </a:xfrm>
            <a:custGeom>
              <a:avLst/>
              <a:gdLst>
                <a:gd name="T0" fmla="*/ 0 w 187"/>
                <a:gd name="T1" fmla="*/ 0 h 92"/>
                <a:gd name="T2" fmla="*/ 0 w 187"/>
                <a:gd name="T3" fmla="*/ 0 h 92"/>
                <a:gd name="T4" fmla="*/ 0 w 187"/>
                <a:gd name="T5" fmla="*/ 0 h 92"/>
                <a:gd name="T6" fmla="*/ 0 w 187"/>
                <a:gd name="T7" fmla="*/ 0 h 92"/>
                <a:gd name="T8" fmla="*/ 0 w 187"/>
                <a:gd name="T9" fmla="*/ 0 h 92"/>
                <a:gd name="T10" fmla="*/ 0 w 187"/>
                <a:gd name="T11" fmla="*/ 0 h 92"/>
                <a:gd name="T12" fmla="*/ 0 w 187"/>
                <a:gd name="T13" fmla="*/ 0 h 92"/>
                <a:gd name="T14" fmla="*/ 0 w 187"/>
                <a:gd name="T15" fmla="*/ 0 h 92"/>
                <a:gd name="T16" fmla="*/ 0 w 187"/>
                <a:gd name="T17" fmla="*/ 0 h 92"/>
                <a:gd name="T18" fmla="*/ 0 w 187"/>
                <a:gd name="T19" fmla="*/ 0 h 92"/>
                <a:gd name="T20" fmla="*/ 0 w 187"/>
                <a:gd name="T21" fmla="*/ 0 h 92"/>
                <a:gd name="T22" fmla="*/ 0 w 187"/>
                <a:gd name="T23" fmla="*/ 0 h 92"/>
                <a:gd name="T24" fmla="*/ 0 w 187"/>
                <a:gd name="T25" fmla="*/ 0 h 92"/>
                <a:gd name="T26" fmla="*/ 0 w 187"/>
                <a:gd name="T27" fmla="*/ 0 h 92"/>
                <a:gd name="T28" fmla="*/ 0 w 187"/>
                <a:gd name="T29" fmla="*/ 0 h 92"/>
                <a:gd name="T30" fmla="*/ 0 w 187"/>
                <a:gd name="T31" fmla="*/ 0 h 92"/>
                <a:gd name="T32" fmla="*/ 0 w 187"/>
                <a:gd name="T33" fmla="*/ 0 h 92"/>
                <a:gd name="T34" fmla="*/ 0 w 187"/>
                <a:gd name="T35" fmla="*/ 0 h 92"/>
                <a:gd name="T36" fmla="*/ 0 w 187"/>
                <a:gd name="T37" fmla="*/ 0 h 92"/>
                <a:gd name="T38" fmla="*/ 0 w 187"/>
                <a:gd name="T39" fmla="*/ 0 h 92"/>
                <a:gd name="T40" fmla="*/ 0 w 187"/>
                <a:gd name="T41" fmla="*/ 0 h 92"/>
                <a:gd name="T42" fmla="*/ 0 w 187"/>
                <a:gd name="T43" fmla="*/ 0 h 92"/>
                <a:gd name="T44" fmla="*/ 0 w 187"/>
                <a:gd name="T45" fmla="*/ 0 h 92"/>
                <a:gd name="T46" fmla="*/ 0 w 187"/>
                <a:gd name="T47" fmla="*/ 0 h 92"/>
                <a:gd name="T48" fmla="*/ 0 w 187"/>
                <a:gd name="T49" fmla="*/ 0 h 92"/>
                <a:gd name="T50" fmla="*/ 0 w 187"/>
                <a:gd name="T51" fmla="*/ 0 h 92"/>
                <a:gd name="T52" fmla="*/ 0 w 187"/>
                <a:gd name="T53" fmla="*/ 0 h 92"/>
                <a:gd name="T54" fmla="*/ 0 w 187"/>
                <a:gd name="T55" fmla="*/ 0 h 92"/>
                <a:gd name="T56" fmla="*/ 0 w 187"/>
                <a:gd name="T57" fmla="*/ 0 h 92"/>
                <a:gd name="T58" fmla="*/ 0 w 187"/>
                <a:gd name="T59" fmla="*/ 0 h 92"/>
                <a:gd name="T60" fmla="*/ 0 w 187"/>
                <a:gd name="T61" fmla="*/ 0 h 92"/>
                <a:gd name="T62" fmla="*/ 0 w 187"/>
                <a:gd name="T63" fmla="*/ 0 h 92"/>
                <a:gd name="T64" fmla="*/ 0 w 187"/>
                <a:gd name="T65" fmla="*/ 0 h 92"/>
                <a:gd name="T66" fmla="*/ 0 w 187"/>
                <a:gd name="T67" fmla="*/ 0 h 92"/>
                <a:gd name="T68" fmla="*/ 0 w 187"/>
                <a:gd name="T69" fmla="*/ 0 h 92"/>
                <a:gd name="T70" fmla="*/ 0 w 187"/>
                <a:gd name="T71" fmla="*/ 0 h 92"/>
                <a:gd name="T72" fmla="*/ 0 w 187"/>
                <a:gd name="T73" fmla="*/ 0 h 92"/>
                <a:gd name="T74" fmla="*/ 0 w 187"/>
                <a:gd name="T75" fmla="*/ 0 h 92"/>
                <a:gd name="T76" fmla="*/ 0 w 187"/>
                <a:gd name="T77" fmla="*/ 0 h 92"/>
                <a:gd name="T78" fmla="*/ 0 w 187"/>
                <a:gd name="T79" fmla="*/ 0 h 92"/>
                <a:gd name="T80" fmla="*/ 0 w 187"/>
                <a:gd name="T81" fmla="*/ 0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92"/>
                <a:gd name="T125" fmla="*/ 187 w 187"/>
                <a:gd name="T126" fmla="*/ 92 h 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92">
                  <a:moveTo>
                    <a:pt x="15" y="92"/>
                  </a:moveTo>
                  <a:lnTo>
                    <a:pt x="18" y="85"/>
                  </a:lnTo>
                  <a:lnTo>
                    <a:pt x="7" y="79"/>
                  </a:lnTo>
                  <a:lnTo>
                    <a:pt x="7" y="76"/>
                  </a:lnTo>
                  <a:lnTo>
                    <a:pt x="9" y="72"/>
                  </a:lnTo>
                  <a:lnTo>
                    <a:pt x="26" y="57"/>
                  </a:lnTo>
                  <a:lnTo>
                    <a:pt x="51" y="42"/>
                  </a:lnTo>
                  <a:lnTo>
                    <a:pt x="83" y="27"/>
                  </a:lnTo>
                  <a:lnTo>
                    <a:pt x="117" y="15"/>
                  </a:lnTo>
                  <a:lnTo>
                    <a:pt x="146" y="8"/>
                  </a:lnTo>
                  <a:lnTo>
                    <a:pt x="170" y="7"/>
                  </a:lnTo>
                  <a:lnTo>
                    <a:pt x="176" y="9"/>
                  </a:lnTo>
                  <a:lnTo>
                    <a:pt x="179" y="12"/>
                  </a:lnTo>
                  <a:lnTo>
                    <a:pt x="177" y="21"/>
                  </a:lnTo>
                  <a:lnTo>
                    <a:pt x="161" y="34"/>
                  </a:lnTo>
                  <a:lnTo>
                    <a:pt x="104" y="64"/>
                  </a:lnTo>
                  <a:lnTo>
                    <a:pt x="70" y="76"/>
                  </a:lnTo>
                  <a:lnTo>
                    <a:pt x="40" y="84"/>
                  </a:lnTo>
                  <a:lnTo>
                    <a:pt x="18" y="85"/>
                  </a:lnTo>
                  <a:lnTo>
                    <a:pt x="7" y="79"/>
                  </a:lnTo>
                  <a:lnTo>
                    <a:pt x="7" y="75"/>
                  </a:lnTo>
                  <a:lnTo>
                    <a:pt x="0" y="75"/>
                  </a:lnTo>
                  <a:lnTo>
                    <a:pt x="0" y="84"/>
                  </a:lnTo>
                  <a:lnTo>
                    <a:pt x="15" y="92"/>
                  </a:lnTo>
                  <a:lnTo>
                    <a:pt x="40" y="91"/>
                  </a:lnTo>
                  <a:lnTo>
                    <a:pt x="73" y="84"/>
                  </a:lnTo>
                  <a:lnTo>
                    <a:pt x="106" y="72"/>
                  </a:lnTo>
                  <a:lnTo>
                    <a:pt x="166" y="42"/>
                  </a:lnTo>
                  <a:lnTo>
                    <a:pt x="184" y="26"/>
                  </a:lnTo>
                  <a:lnTo>
                    <a:pt x="187" y="9"/>
                  </a:lnTo>
                  <a:lnTo>
                    <a:pt x="181" y="2"/>
                  </a:lnTo>
                  <a:lnTo>
                    <a:pt x="170" y="0"/>
                  </a:lnTo>
                  <a:lnTo>
                    <a:pt x="146" y="1"/>
                  </a:lnTo>
                  <a:lnTo>
                    <a:pt x="115" y="8"/>
                  </a:lnTo>
                  <a:lnTo>
                    <a:pt x="81" y="20"/>
                  </a:lnTo>
                  <a:lnTo>
                    <a:pt x="49" y="34"/>
                  </a:lnTo>
                  <a:lnTo>
                    <a:pt x="21" y="50"/>
                  </a:lnTo>
                  <a:lnTo>
                    <a:pt x="2" y="67"/>
                  </a:lnTo>
                  <a:lnTo>
                    <a:pt x="0" y="74"/>
                  </a:lnTo>
                  <a:lnTo>
                    <a:pt x="0" y="84"/>
                  </a:lnTo>
                  <a:lnTo>
                    <a:pt x="15" y="92"/>
                  </a:lnTo>
                  <a:close/>
                </a:path>
              </a:pathLst>
            </a:custGeom>
            <a:solidFill>
              <a:srgbClr val="000000"/>
            </a:solidFill>
            <a:ln w="0">
              <a:solidFill>
                <a:srgbClr val="000000"/>
              </a:solidFill>
              <a:prstDash val="solid"/>
              <a:round/>
              <a:headEnd/>
              <a:tailEnd/>
            </a:ln>
          </p:spPr>
          <p:txBody>
            <a:bodyPr/>
            <a:lstStyle/>
            <a:p>
              <a:endParaRPr lang="en-IE"/>
            </a:p>
          </p:txBody>
        </p:sp>
        <p:sp>
          <p:nvSpPr>
            <p:cNvPr id="144" name="Freeform 145"/>
            <p:cNvSpPr>
              <a:spLocks/>
            </p:cNvSpPr>
            <p:nvPr/>
          </p:nvSpPr>
          <p:spPr bwMode="auto">
            <a:xfrm>
              <a:off x="1873" y="2066"/>
              <a:ext cx="42" cy="52"/>
            </a:xfrm>
            <a:custGeom>
              <a:avLst/>
              <a:gdLst>
                <a:gd name="T0" fmla="*/ 0 w 124"/>
                <a:gd name="T1" fmla="*/ 0 h 156"/>
                <a:gd name="T2" fmla="*/ 0 w 124"/>
                <a:gd name="T3" fmla="*/ 0 h 156"/>
                <a:gd name="T4" fmla="*/ 0 w 124"/>
                <a:gd name="T5" fmla="*/ 0 h 156"/>
                <a:gd name="T6" fmla="*/ 0 w 124"/>
                <a:gd name="T7" fmla="*/ 0 h 156"/>
                <a:gd name="T8" fmla="*/ 0 w 124"/>
                <a:gd name="T9" fmla="*/ 0 h 156"/>
                <a:gd name="T10" fmla="*/ 0 w 124"/>
                <a:gd name="T11" fmla="*/ 0 h 156"/>
                <a:gd name="T12" fmla="*/ 0 w 124"/>
                <a:gd name="T13" fmla="*/ 0 h 156"/>
                <a:gd name="T14" fmla="*/ 0 w 124"/>
                <a:gd name="T15" fmla="*/ 0 h 156"/>
                <a:gd name="T16" fmla="*/ 0 w 124"/>
                <a:gd name="T17" fmla="*/ 0 h 156"/>
                <a:gd name="T18" fmla="*/ 0 w 124"/>
                <a:gd name="T19" fmla="*/ 0 h 156"/>
                <a:gd name="T20" fmla="*/ 0 w 124"/>
                <a:gd name="T21" fmla="*/ 0 h 156"/>
                <a:gd name="T22" fmla="*/ 0 w 124"/>
                <a:gd name="T23" fmla="*/ 0 h 156"/>
                <a:gd name="T24" fmla="*/ 0 w 124"/>
                <a:gd name="T25" fmla="*/ 0 h 156"/>
                <a:gd name="T26" fmla="*/ 0 w 124"/>
                <a:gd name="T27" fmla="*/ 0 h 156"/>
                <a:gd name="T28" fmla="*/ 0 w 124"/>
                <a:gd name="T29" fmla="*/ 0 h 156"/>
                <a:gd name="T30" fmla="*/ 0 w 124"/>
                <a:gd name="T31" fmla="*/ 0 h 156"/>
                <a:gd name="T32" fmla="*/ 0 w 124"/>
                <a:gd name="T33" fmla="*/ 0 h 156"/>
                <a:gd name="T34" fmla="*/ 0 w 124"/>
                <a:gd name="T35" fmla="*/ 0 h 156"/>
                <a:gd name="T36" fmla="*/ 0 w 124"/>
                <a:gd name="T37" fmla="*/ 0 h 156"/>
                <a:gd name="T38" fmla="*/ 0 w 124"/>
                <a:gd name="T39" fmla="*/ 0 h 156"/>
                <a:gd name="T40" fmla="*/ 0 w 124"/>
                <a:gd name="T41" fmla="*/ 0 h 156"/>
                <a:gd name="T42" fmla="*/ 0 w 124"/>
                <a:gd name="T43" fmla="*/ 0 h 156"/>
                <a:gd name="T44" fmla="*/ 0 w 124"/>
                <a:gd name="T45" fmla="*/ 0 h 156"/>
                <a:gd name="T46" fmla="*/ 0 w 124"/>
                <a:gd name="T47" fmla="*/ 0 h 156"/>
                <a:gd name="T48" fmla="*/ 0 w 124"/>
                <a:gd name="T49" fmla="*/ 0 h 156"/>
                <a:gd name="T50" fmla="*/ 0 w 124"/>
                <a:gd name="T51" fmla="*/ 0 h 156"/>
                <a:gd name="T52" fmla="*/ 0 w 124"/>
                <a:gd name="T53" fmla="*/ 0 h 156"/>
                <a:gd name="T54" fmla="*/ 0 w 124"/>
                <a:gd name="T55" fmla="*/ 0 h 156"/>
                <a:gd name="T56" fmla="*/ 0 w 124"/>
                <a:gd name="T57" fmla="*/ 0 h 156"/>
                <a:gd name="T58" fmla="*/ 0 w 124"/>
                <a:gd name="T59" fmla="*/ 0 h 156"/>
                <a:gd name="T60" fmla="*/ 0 w 124"/>
                <a:gd name="T61" fmla="*/ 0 h 156"/>
                <a:gd name="T62" fmla="*/ 0 w 124"/>
                <a:gd name="T63" fmla="*/ 0 h 156"/>
                <a:gd name="T64" fmla="*/ 0 w 124"/>
                <a:gd name="T65" fmla="*/ 0 h 156"/>
                <a:gd name="T66" fmla="*/ 0 w 124"/>
                <a:gd name="T67" fmla="*/ 0 h 156"/>
                <a:gd name="T68" fmla="*/ 0 w 124"/>
                <a:gd name="T69" fmla="*/ 0 h 156"/>
                <a:gd name="T70" fmla="*/ 0 w 124"/>
                <a:gd name="T71" fmla="*/ 0 h 156"/>
                <a:gd name="T72" fmla="*/ 0 w 124"/>
                <a:gd name="T73" fmla="*/ 0 h 156"/>
                <a:gd name="T74" fmla="*/ 0 w 124"/>
                <a:gd name="T75" fmla="*/ 0 h 156"/>
                <a:gd name="T76" fmla="*/ 0 w 124"/>
                <a:gd name="T77" fmla="*/ 0 h 156"/>
                <a:gd name="T78" fmla="*/ 0 w 124"/>
                <a:gd name="T79" fmla="*/ 0 h 156"/>
                <a:gd name="T80" fmla="*/ 0 w 124"/>
                <a:gd name="T81" fmla="*/ 0 h 1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
                <a:gd name="T124" fmla="*/ 0 h 156"/>
                <a:gd name="T125" fmla="*/ 124 w 124"/>
                <a:gd name="T126" fmla="*/ 156 h 1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 h="156">
                  <a:moveTo>
                    <a:pt x="23" y="156"/>
                  </a:moveTo>
                  <a:lnTo>
                    <a:pt x="23" y="149"/>
                  </a:lnTo>
                  <a:lnTo>
                    <a:pt x="11" y="147"/>
                  </a:lnTo>
                  <a:lnTo>
                    <a:pt x="8" y="144"/>
                  </a:lnTo>
                  <a:lnTo>
                    <a:pt x="7" y="138"/>
                  </a:lnTo>
                  <a:lnTo>
                    <a:pt x="13" y="118"/>
                  </a:lnTo>
                  <a:lnTo>
                    <a:pt x="26" y="94"/>
                  </a:lnTo>
                  <a:lnTo>
                    <a:pt x="44" y="66"/>
                  </a:lnTo>
                  <a:lnTo>
                    <a:pt x="87" y="21"/>
                  </a:lnTo>
                  <a:lnTo>
                    <a:pt x="104" y="10"/>
                  </a:lnTo>
                  <a:lnTo>
                    <a:pt x="109" y="7"/>
                  </a:lnTo>
                  <a:lnTo>
                    <a:pt x="114" y="9"/>
                  </a:lnTo>
                  <a:lnTo>
                    <a:pt x="117" y="21"/>
                  </a:lnTo>
                  <a:lnTo>
                    <a:pt x="112" y="41"/>
                  </a:lnTo>
                  <a:lnTo>
                    <a:pt x="99" y="66"/>
                  </a:lnTo>
                  <a:lnTo>
                    <a:pt x="81" y="94"/>
                  </a:lnTo>
                  <a:lnTo>
                    <a:pt x="61" y="119"/>
                  </a:lnTo>
                  <a:lnTo>
                    <a:pt x="39" y="138"/>
                  </a:lnTo>
                  <a:lnTo>
                    <a:pt x="21" y="149"/>
                  </a:lnTo>
                  <a:lnTo>
                    <a:pt x="11" y="147"/>
                  </a:lnTo>
                  <a:lnTo>
                    <a:pt x="8" y="143"/>
                  </a:lnTo>
                  <a:lnTo>
                    <a:pt x="1" y="147"/>
                  </a:lnTo>
                  <a:lnTo>
                    <a:pt x="6" y="155"/>
                  </a:lnTo>
                  <a:lnTo>
                    <a:pt x="24" y="156"/>
                  </a:lnTo>
                  <a:lnTo>
                    <a:pt x="44" y="145"/>
                  </a:lnTo>
                  <a:lnTo>
                    <a:pt x="66" y="124"/>
                  </a:lnTo>
                  <a:lnTo>
                    <a:pt x="86" y="98"/>
                  </a:lnTo>
                  <a:lnTo>
                    <a:pt x="106" y="71"/>
                  </a:lnTo>
                  <a:lnTo>
                    <a:pt x="120" y="43"/>
                  </a:lnTo>
                  <a:lnTo>
                    <a:pt x="124" y="21"/>
                  </a:lnTo>
                  <a:lnTo>
                    <a:pt x="118" y="4"/>
                  </a:lnTo>
                  <a:lnTo>
                    <a:pt x="109" y="0"/>
                  </a:lnTo>
                  <a:lnTo>
                    <a:pt x="102" y="3"/>
                  </a:lnTo>
                  <a:lnTo>
                    <a:pt x="82" y="16"/>
                  </a:lnTo>
                  <a:lnTo>
                    <a:pt x="39" y="61"/>
                  </a:lnTo>
                  <a:lnTo>
                    <a:pt x="19" y="89"/>
                  </a:lnTo>
                  <a:lnTo>
                    <a:pt x="6" y="115"/>
                  </a:lnTo>
                  <a:lnTo>
                    <a:pt x="0" y="138"/>
                  </a:lnTo>
                  <a:lnTo>
                    <a:pt x="1" y="146"/>
                  </a:lnTo>
                  <a:lnTo>
                    <a:pt x="6" y="155"/>
                  </a:lnTo>
                  <a:lnTo>
                    <a:pt x="23" y="156"/>
                  </a:lnTo>
                  <a:close/>
                </a:path>
              </a:pathLst>
            </a:custGeom>
            <a:solidFill>
              <a:srgbClr val="000000"/>
            </a:solidFill>
            <a:ln w="0">
              <a:solidFill>
                <a:srgbClr val="000000"/>
              </a:solidFill>
              <a:prstDash val="solid"/>
              <a:round/>
              <a:headEnd/>
              <a:tailEnd/>
            </a:ln>
          </p:spPr>
          <p:txBody>
            <a:bodyPr/>
            <a:lstStyle/>
            <a:p>
              <a:endParaRPr lang="en-IE"/>
            </a:p>
          </p:txBody>
        </p:sp>
        <p:sp>
          <p:nvSpPr>
            <p:cNvPr id="145" name="Freeform 146"/>
            <p:cNvSpPr>
              <a:spLocks/>
            </p:cNvSpPr>
            <p:nvPr/>
          </p:nvSpPr>
          <p:spPr bwMode="auto">
            <a:xfrm>
              <a:off x="1939" y="2000"/>
              <a:ext cx="61" cy="159"/>
            </a:xfrm>
            <a:custGeom>
              <a:avLst/>
              <a:gdLst>
                <a:gd name="T0" fmla="*/ 0 w 184"/>
                <a:gd name="T1" fmla="*/ 0 h 477"/>
                <a:gd name="T2" fmla="*/ 0 w 184"/>
                <a:gd name="T3" fmla="*/ 0 h 477"/>
                <a:gd name="T4" fmla="*/ 0 w 184"/>
                <a:gd name="T5" fmla="*/ 0 h 477"/>
                <a:gd name="T6" fmla="*/ 0 w 184"/>
                <a:gd name="T7" fmla="*/ 0 h 477"/>
                <a:gd name="T8" fmla="*/ 0 w 184"/>
                <a:gd name="T9" fmla="*/ 0 h 477"/>
                <a:gd name="T10" fmla="*/ 0 w 184"/>
                <a:gd name="T11" fmla="*/ 0 h 477"/>
                <a:gd name="T12" fmla="*/ 0 w 184"/>
                <a:gd name="T13" fmla="*/ 0 h 477"/>
                <a:gd name="T14" fmla="*/ 0 w 184"/>
                <a:gd name="T15" fmla="*/ 0 h 477"/>
                <a:gd name="T16" fmla="*/ 0 w 184"/>
                <a:gd name="T17" fmla="*/ 0 h 477"/>
                <a:gd name="T18" fmla="*/ 0 w 184"/>
                <a:gd name="T19" fmla="*/ 0 h 477"/>
                <a:gd name="T20" fmla="*/ 0 w 184"/>
                <a:gd name="T21" fmla="*/ 0 h 477"/>
                <a:gd name="T22" fmla="*/ 0 w 184"/>
                <a:gd name="T23" fmla="*/ 0 h 477"/>
                <a:gd name="T24" fmla="*/ 0 w 184"/>
                <a:gd name="T25" fmla="*/ 0 h 477"/>
                <a:gd name="T26" fmla="*/ 0 w 184"/>
                <a:gd name="T27" fmla="*/ 0 h 477"/>
                <a:gd name="T28" fmla="*/ 0 w 184"/>
                <a:gd name="T29" fmla="*/ 0 h 477"/>
                <a:gd name="T30" fmla="*/ 0 w 184"/>
                <a:gd name="T31" fmla="*/ 0 h 477"/>
                <a:gd name="T32" fmla="*/ 0 w 184"/>
                <a:gd name="T33" fmla="*/ 0 h 477"/>
                <a:gd name="T34" fmla="*/ 0 w 184"/>
                <a:gd name="T35" fmla="*/ 0 h 477"/>
                <a:gd name="T36" fmla="*/ 0 w 184"/>
                <a:gd name="T37" fmla="*/ 0 h 4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477"/>
                <a:gd name="T59" fmla="*/ 184 w 184"/>
                <a:gd name="T60" fmla="*/ 477 h 4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477">
                  <a:moveTo>
                    <a:pt x="3" y="0"/>
                  </a:moveTo>
                  <a:lnTo>
                    <a:pt x="0" y="8"/>
                  </a:lnTo>
                  <a:lnTo>
                    <a:pt x="39" y="21"/>
                  </a:lnTo>
                  <a:lnTo>
                    <a:pt x="75" y="45"/>
                  </a:lnTo>
                  <a:lnTo>
                    <a:pt x="107" y="83"/>
                  </a:lnTo>
                  <a:lnTo>
                    <a:pt x="136" y="133"/>
                  </a:lnTo>
                  <a:lnTo>
                    <a:pt x="159" y="198"/>
                  </a:lnTo>
                  <a:lnTo>
                    <a:pt x="173" y="275"/>
                  </a:lnTo>
                  <a:lnTo>
                    <a:pt x="176" y="368"/>
                  </a:lnTo>
                  <a:lnTo>
                    <a:pt x="169" y="477"/>
                  </a:lnTo>
                  <a:lnTo>
                    <a:pt x="176" y="477"/>
                  </a:lnTo>
                  <a:lnTo>
                    <a:pt x="184" y="368"/>
                  </a:lnTo>
                  <a:lnTo>
                    <a:pt x="180" y="275"/>
                  </a:lnTo>
                  <a:lnTo>
                    <a:pt x="166" y="196"/>
                  </a:lnTo>
                  <a:lnTo>
                    <a:pt x="143" y="131"/>
                  </a:lnTo>
                  <a:lnTo>
                    <a:pt x="114" y="78"/>
                  </a:lnTo>
                  <a:lnTo>
                    <a:pt x="79" y="40"/>
                  </a:lnTo>
                  <a:lnTo>
                    <a:pt x="41" y="14"/>
                  </a:lnTo>
                  <a:lnTo>
                    <a:pt x="3" y="0"/>
                  </a:lnTo>
                  <a:close/>
                </a:path>
              </a:pathLst>
            </a:custGeom>
            <a:solidFill>
              <a:srgbClr val="000000"/>
            </a:solidFill>
            <a:ln w="0">
              <a:solidFill>
                <a:srgbClr val="000000"/>
              </a:solidFill>
              <a:prstDash val="solid"/>
              <a:round/>
              <a:headEnd/>
              <a:tailEnd/>
            </a:ln>
          </p:spPr>
          <p:txBody>
            <a:bodyPr/>
            <a:lstStyle/>
            <a:p>
              <a:endParaRPr lang="en-IE"/>
            </a:p>
          </p:txBody>
        </p:sp>
        <p:sp>
          <p:nvSpPr>
            <p:cNvPr id="146" name="Freeform 147"/>
            <p:cNvSpPr>
              <a:spLocks/>
            </p:cNvSpPr>
            <p:nvPr/>
          </p:nvSpPr>
          <p:spPr bwMode="auto">
            <a:xfrm>
              <a:off x="2695" y="2470"/>
              <a:ext cx="847" cy="239"/>
            </a:xfrm>
            <a:custGeom>
              <a:avLst/>
              <a:gdLst>
                <a:gd name="T0" fmla="*/ 0 w 2542"/>
                <a:gd name="T1" fmla="*/ 0 h 717"/>
                <a:gd name="T2" fmla="*/ 0 w 2542"/>
                <a:gd name="T3" fmla="*/ 0 h 717"/>
                <a:gd name="T4" fmla="*/ 0 w 2542"/>
                <a:gd name="T5" fmla="*/ 0 h 717"/>
                <a:gd name="T6" fmla="*/ 0 w 2542"/>
                <a:gd name="T7" fmla="*/ 0 h 717"/>
                <a:gd name="T8" fmla="*/ 0 w 2542"/>
                <a:gd name="T9" fmla="*/ 0 h 717"/>
                <a:gd name="T10" fmla="*/ 0 w 2542"/>
                <a:gd name="T11" fmla="*/ 0 h 717"/>
                <a:gd name="T12" fmla="*/ 0 w 2542"/>
                <a:gd name="T13" fmla="*/ 0 h 717"/>
                <a:gd name="T14" fmla="*/ 0 w 2542"/>
                <a:gd name="T15" fmla="*/ 0 h 717"/>
                <a:gd name="T16" fmla="*/ 0 w 2542"/>
                <a:gd name="T17" fmla="*/ 0 h 717"/>
                <a:gd name="T18" fmla="*/ 0 w 2542"/>
                <a:gd name="T19" fmla="*/ 0 h 717"/>
                <a:gd name="T20" fmla="*/ 0 w 2542"/>
                <a:gd name="T21" fmla="*/ 0 h 717"/>
                <a:gd name="T22" fmla="*/ 0 w 2542"/>
                <a:gd name="T23" fmla="*/ 0 h 717"/>
                <a:gd name="T24" fmla="*/ 0 w 2542"/>
                <a:gd name="T25" fmla="*/ 0 h 717"/>
                <a:gd name="T26" fmla="*/ 0 w 2542"/>
                <a:gd name="T27" fmla="*/ 0 h 717"/>
                <a:gd name="T28" fmla="*/ 0 w 2542"/>
                <a:gd name="T29" fmla="*/ 0 h 717"/>
                <a:gd name="T30" fmla="*/ 0 w 2542"/>
                <a:gd name="T31" fmla="*/ 0 h 717"/>
                <a:gd name="T32" fmla="*/ 0 w 2542"/>
                <a:gd name="T33" fmla="*/ 0 h 717"/>
                <a:gd name="T34" fmla="*/ 0 w 2542"/>
                <a:gd name="T35" fmla="*/ 0 h 717"/>
                <a:gd name="T36" fmla="*/ 0 w 2542"/>
                <a:gd name="T37" fmla="*/ 0 h 717"/>
                <a:gd name="T38" fmla="*/ 0 w 2542"/>
                <a:gd name="T39" fmla="*/ 0 h 717"/>
                <a:gd name="T40" fmla="*/ 0 w 2542"/>
                <a:gd name="T41" fmla="*/ 0 h 717"/>
                <a:gd name="T42" fmla="*/ 0 w 2542"/>
                <a:gd name="T43" fmla="*/ 0 h 717"/>
                <a:gd name="T44" fmla="*/ 0 w 2542"/>
                <a:gd name="T45" fmla="*/ 0 h 717"/>
                <a:gd name="T46" fmla="*/ 0 w 2542"/>
                <a:gd name="T47" fmla="*/ 0 h 717"/>
                <a:gd name="T48" fmla="*/ 0 w 2542"/>
                <a:gd name="T49" fmla="*/ 0 h 717"/>
                <a:gd name="T50" fmla="*/ 0 w 2542"/>
                <a:gd name="T51" fmla="*/ 0 h 717"/>
                <a:gd name="T52" fmla="*/ 0 w 2542"/>
                <a:gd name="T53" fmla="*/ 0 h 717"/>
                <a:gd name="T54" fmla="*/ 0 w 2542"/>
                <a:gd name="T55" fmla="*/ 0 h 717"/>
                <a:gd name="T56" fmla="*/ 0 w 2542"/>
                <a:gd name="T57" fmla="*/ 0 h 717"/>
                <a:gd name="T58" fmla="*/ 0 w 2542"/>
                <a:gd name="T59" fmla="*/ 0 h 717"/>
                <a:gd name="T60" fmla="*/ 0 w 2542"/>
                <a:gd name="T61" fmla="*/ 0 h 717"/>
                <a:gd name="T62" fmla="*/ 0 w 2542"/>
                <a:gd name="T63" fmla="*/ 0 h 717"/>
                <a:gd name="T64" fmla="*/ 0 w 2542"/>
                <a:gd name="T65" fmla="*/ 0 h 717"/>
                <a:gd name="T66" fmla="*/ 0 w 2542"/>
                <a:gd name="T67" fmla="*/ 0 h 717"/>
                <a:gd name="T68" fmla="*/ 0 w 2542"/>
                <a:gd name="T69" fmla="*/ 0 h 717"/>
                <a:gd name="T70" fmla="*/ 0 w 2542"/>
                <a:gd name="T71" fmla="*/ 0 h 717"/>
                <a:gd name="T72" fmla="*/ 0 w 2542"/>
                <a:gd name="T73" fmla="*/ 0 h 717"/>
                <a:gd name="T74" fmla="*/ 0 w 2542"/>
                <a:gd name="T75" fmla="*/ 0 h 717"/>
                <a:gd name="T76" fmla="*/ 0 w 2542"/>
                <a:gd name="T77" fmla="*/ 0 h 717"/>
                <a:gd name="T78" fmla="*/ 0 w 2542"/>
                <a:gd name="T79" fmla="*/ 0 h 717"/>
                <a:gd name="T80" fmla="*/ 0 w 2542"/>
                <a:gd name="T81" fmla="*/ 0 h 717"/>
                <a:gd name="T82" fmla="*/ 0 w 2542"/>
                <a:gd name="T83" fmla="*/ 0 h 717"/>
                <a:gd name="T84" fmla="*/ 0 w 2542"/>
                <a:gd name="T85" fmla="*/ 0 h 717"/>
                <a:gd name="T86" fmla="*/ 0 w 2542"/>
                <a:gd name="T87" fmla="*/ 0 h 717"/>
                <a:gd name="T88" fmla="*/ 0 w 2542"/>
                <a:gd name="T89" fmla="*/ 0 h 717"/>
                <a:gd name="T90" fmla="*/ 0 w 2542"/>
                <a:gd name="T91" fmla="*/ 0 h 717"/>
                <a:gd name="T92" fmla="*/ 0 w 2542"/>
                <a:gd name="T93" fmla="*/ 0 h 717"/>
                <a:gd name="T94" fmla="*/ 0 w 2542"/>
                <a:gd name="T95" fmla="*/ 0 h 717"/>
                <a:gd name="T96" fmla="*/ 0 w 2542"/>
                <a:gd name="T97" fmla="*/ 0 h 717"/>
                <a:gd name="T98" fmla="*/ 0 w 2542"/>
                <a:gd name="T99" fmla="*/ 0 h 717"/>
                <a:gd name="T100" fmla="*/ 0 w 2542"/>
                <a:gd name="T101" fmla="*/ 0 h 717"/>
                <a:gd name="T102" fmla="*/ 0 w 2542"/>
                <a:gd name="T103" fmla="*/ 0 h 717"/>
                <a:gd name="T104" fmla="*/ 0 w 2542"/>
                <a:gd name="T105" fmla="*/ 0 h 7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42"/>
                <a:gd name="T160" fmla="*/ 0 h 717"/>
                <a:gd name="T161" fmla="*/ 2542 w 2542"/>
                <a:gd name="T162" fmla="*/ 717 h 7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42" h="717">
                  <a:moveTo>
                    <a:pt x="0" y="169"/>
                  </a:moveTo>
                  <a:lnTo>
                    <a:pt x="2" y="176"/>
                  </a:lnTo>
                  <a:lnTo>
                    <a:pt x="82" y="140"/>
                  </a:lnTo>
                  <a:lnTo>
                    <a:pt x="164" y="109"/>
                  </a:lnTo>
                  <a:lnTo>
                    <a:pt x="248" y="82"/>
                  </a:lnTo>
                  <a:lnTo>
                    <a:pt x="334" y="60"/>
                  </a:lnTo>
                  <a:lnTo>
                    <a:pt x="421" y="42"/>
                  </a:lnTo>
                  <a:lnTo>
                    <a:pt x="509" y="27"/>
                  </a:lnTo>
                  <a:lnTo>
                    <a:pt x="599" y="17"/>
                  </a:lnTo>
                  <a:lnTo>
                    <a:pt x="690" y="9"/>
                  </a:lnTo>
                  <a:lnTo>
                    <a:pt x="781" y="7"/>
                  </a:lnTo>
                  <a:lnTo>
                    <a:pt x="872" y="7"/>
                  </a:lnTo>
                  <a:lnTo>
                    <a:pt x="964" y="12"/>
                  </a:lnTo>
                  <a:lnTo>
                    <a:pt x="1055" y="19"/>
                  </a:lnTo>
                  <a:lnTo>
                    <a:pt x="1237" y="44"/>
                  </a:lnTo>
                  <a:lnTo>
                    <a:pt x="1417" y="81"/>
                  </a:lnTo>
                  <a:lnTo>
                    <a:pt x="1591" y="129"/>
                  </a:lnTo>
                  <a:lnTo>
                    <a:pt x="1760" y="189"/>
                  </a:lnTo>
                  <a:lnTo>
                    <a:pt x="1921" y="257"/>
                  </a:lnTo>
                  <a:lnTo>
                    <a:pt x="2071" y="335"/>
                  </a:lnTo>
                  <a:lnTo>
                    <a:pt x="2141" y="377"/>
                  </a:lnTo>
                  <a:lnTo>
                    <a:pt x="2210" y="421"/>
                  </a:lnTo>
                  <a:lnTo>
                    <a:pt x="2335" y="512"/>
                  </a:lnTo>
                  <a:lnTo>
                    <a:pt x="2392" y="561"/>
                  </a:lnTo>
                  <a:lnTo>
                    <a:pt x="2444" y="612"/>
                  </a:lnTo>
                  <a:lnTo>
                    <a:pt x="2493" y="664"/>
                  </a:lnTo>
                  <a:lnTo>
                    <a:pt x="2538" y="717"/>
                  </a:lnTo>
                  <a:lnTo>
                    <a:pt x="2542" y="712"/>
                  </a:lnTo>
                  <a:lnTo>
                    <a:pt x="2498" y="660"/>
                  </a:lnTo>
                  <a:lnTo>
                    <a:pt x="2449" y="607"/>
                  </a:lnTo>
                  <a:lnTo>
                    <a:pt x="2396" y="557"/>
                  </a:lnTo>
                  <a:lnTo>
                    <a:pt x="2340" y="508"/>
                  </a:lnTo>
                  <a:lnTo>
                    <a:pt x="2214" y="414"/>
                  </a:lnTo>
                  <a:lnTo>
                    <a:pt x="2146" y="370"/>
                  </a:lnTo>
                  <a:lnTo>
                    <a:pt x="2075" y="328"/>
                  </a:lnTo>
                  <a:lnTo>
                    <a:pt x="1923" y="250"/>
                  </a:lnTo>
                  <a:lnTo>
                    <a:pt x="1763" y="182"/>
                  </a:lnTo>
                  <a:lnTo>
                    <a:pt x="1594" y="122"/>
                  </a:lnTo>
                  <a:lnTo>
                    <a:pt x="1419" y="74"/>
                  </a:lnTo>
                  <a:lnTo>
                    <a:pt x="1239" y="37"/>
                  </a:lnTo>
                  <a:lnTo>
                    <a:pt x="1055" y="12"/>
                  </a:lnTo>
                  <a:lnTo>
                    <a:pt x="964" y="5"/>
                  </a:lnTo>
                  <a:lnTo>
                    <a:pt x="872" y="0"/>
                  </a:lnTo>
                  <a:lnTo>
                    <a:pt x="781" y="0"/>
                  </a:lnTo>
                  <a:lnTo>
                    <a:pt x="690" y="2"/>
                  </a:lnTo>
                  <a:lnTo>
                    <a:pt x="599" y="9"/>
                  </a:lnTo>
                  <a:lnTo>
                    <a:pt x="509" y="20"/>
                  </a:lnTo>
                  <a:lnTo>
                    <a:pt x="419" y="35"/>
                  </a:lnTo>
                  <a:lnTo>
                    <a:pt x="331" y="53"/>
                  </a:lnTo>
                  <a:lnTo>
                    <a:pt x="245" y="75"/>
                  </a:lnTo>
                  <a:lnTo>
                    <a:pt x="161" y="102"/>
                  </a:lnTo>
                  <a:lnTo>
                    <a:pt x="80" y="133"/>
                  </a:lnTo>
                  <a:lnTo>
                    <a:pt x="0" y="169"/>
                  </a:lnTo>
                  <a:close/>
                </a:path>
              </a:pathLst>
            </a:custGeom>
            <a:solidFill>
              <a:srgbClr val="000000"/>
            </a:solidFill>
            <a:ln w="0">
              <a:solidFill>
                <a:srgbClr val="000000"/>
              </a:solidFill>
              <a:prstDash val="solid"/>
              <a:round/>
              <a:headEnd/>
              <a:tailEnd/>
            </a:ln>
          </p:spPr>
          <p:txBody>
            <a:bodyPr/>
            <a:lstStyle/>
            <a:p>
              <a:endParaRPr lang="en-IE"/>
            </a:p>
          </p:txBody>
        </p:sp>
        <p:sp>
          <p:nvSpPr>
            <p:cNvPr id="147" name="Freeform 148"/>
            <p:cNvSpPr>
              <a:spLocks/>
            </p:cNvSpPr>
            <p:nvPr/>
          </p:nvSpPr>
          <p:spPr bwMode="auto">
            <a:xfrm>
              <a:off x="2853" y="2435"/>
              <a:ext cx="14" cy="74"/>
            </a:xfrm>
            <a:custGeom>
              <a:avLst/>
              <a:gdLst>
                <a:gd name="T0" fmla="*/ 0 w 41"/>
                <a:gd name="T1" fmla="*/ 0 h 221"/>
                <a:gd name="T2" fmla="*/ 0 w 41"/>
                <a:gd name="T3" fmla="*/ 0 h 221"/>
                <a:gd name="T4" fmla="*/ 0 w 41"/>
                <a:gd name="T5" fmla="*/ 0 h 221"/>
                <a:gd name="T6" fmla="*/ 0 w 41"/>
                <a:gd name="T7" fmla="*/ 0 h 221"/>
                <a:gd name="T8" fmla="*/ 0 w 41"/>
                <a:gd name="T9" fmla="*/ 0 h 221"/>
                <a:gd name="T10" fmla="*/ 0 60000 65536"/>
                <a:gd name="T11" fmla="*/ 0 60000 65536"/>
                <a:gd name="T12" fmla="*/ 0 60000 65536"/>
                <a:gd name="T13" fmla="*/ 0 60000 65536"/>
                <a:gd name="T14" fmla="*/ 0 60000 65536"/>
                <a:gd name="T15" fmla="*/ 0 w 41"/>
                <a:gd name="T16" fmla="*/ 0 h 221"/>
                <a:gd name="T17" fmla="*/ 41 w 41"/>
                <a:gd name="T18" fmla="*/ 221 h 221"/>
              </a:gdLst>
              <a:ahLst/>
              <a:cxnLst>
                <a:cxn ang="T10">
                  <a:pos x="T0" y="T1"/>
                </a:cxn>
                <a:cxn ang="T11">
                  <a:pos x="T2" y="T3"/>
                </a:cxn>
                <a:cxn ang="T12">
                  <a:pos x="T4" y="T5"/>
                </a:cxn>
                <a:cxn ang="T13">
                  <a:pos x="T6" y="T7"/>
                </a:cxn>
                <a:cxn ang="T14">
                  <a:pos x="T8" y="T9"/>
                </a:cxn>
              </a:cxnLst>
              <a:rect l="T15" t="T16" r="T17" b="T18"/>
              <a:pathLst>
                <a:path w="41" h="221">
                  <a:moveTo>
                    <a:pt x="41" y="0"/>
                  </a:moveTo>
                  <a:lnTo>
                    <a:pt x="34" y="0"/>
                  </a:lnTo>
                  <a:lnTo>
                    <a:pt x="0" y="221"/>
                  </a:lnTo>
                  <a:lnTo>
                    <a:pt x="7" y="221"/>
                  </a:lnTo>
                  <a:lnTo>
                    <a:pt x="41" y="0"/>
                  </a:lnTo>
                  <a:close/>
                </a:path>
              </a:pathLst>
            </a:custGeom>
            <a:solidFill>
              <a:srgbClr val="000000"/>
            </a:solidFill>
            <a:ln w="0">
              <a:solidFill>
                <a:srgbClr val="000000"/>
              </a:solidFill>
              <a:prstDash val="solid"/>
              <a:round/>
              <a:headEnd/>
              <a:tailEnd/>
            </a:ln>
          </p:spPr>
          <p:txBody>
            <a:bodyPr/>
            <a:lstStyle/>
            <a:p>
              <a:endParaRPr lang="en-IE"/>
            </a:p>
          </p:txBody>
        </p:sp>
        <p:sp>
          <p:nvSpPr>
            <p:cNvPr id="148" name="Freeform 149"/>
            <p:cNvSpPr>
              <a:spLocks/>
            </p:cNvSpPr>
            <p:nvPr/>
          </p:nvSpPr>
          <p:spPr bwMode="auto">
            <a:xfrm>
              <a:off x="2962" y="2414"/>
              <a:ext cx="15" cy="103"/>
            </a:xfrm>
            <a:custGeom>
              <a:avLst/>
              <a:gdLst>
                <a:gd name="T0" fmla="*/ 0 w 47"/>
                <a:gd name="T1" fmla="*/ 0 h 308"/>
                <a:gd name="T2" fmla="*/ 0 w 47"/>
                <a:gd name="T3" fmla="*/ 0 h 308"/>
                <a:gd name="T4" fmla="*/ 0 w 47"/>
                <a:gd name="T5" fmla="*/ 0 h 308"/>
                <a:gd name="T6" fmla="*/ 0 w 47"/>
                <a:gd name="T7" fmla="*/ 0 h 308"/>
                <a:gd name="T8" fmla="*/ 0 w 47"/>
                <a:gd name="T9" fmla="*/ 0 h 308"/>
                <a:gd name="T10" fmla="*/ 0 60000 65536"/>
                <a:gd name="T11" fmla="*/ 0 60000 65536"/>
                <a:gd name="T12" fmla="*/ 0 60000 65536"/>
                <a:gd name="T13" fmla="*/ 0 60000 65536"/>
                <a:gd name="T14" fmla="*/ 0 60000 65536"/>
                <a:gd name="T15" fmla="*/ 0 w 47"/>
                <a:gd name="T16" fmla="*/ 0 h 308"/>
                <a:gd name="T17" fmla="*/ 47 w 47"/>
                <a:gd name="T18" fmla="*/ 308 h 308"/>
              </a:gdLst>
              <a:ahLst/>
              <a:cxnLst>
                <a:cxn ang="T10">
                  <a:pos x="T0" y="T1"/>
                </a:cxn>
                <a:cxn ang="T11">
                  <a:pos x="T2" y="T3"/>
                </a:cxn>
                <a:cxn ang="T12">
                  <a:pos x="T4" y="T5"/>
                </a:cxn>
                <a:cxn ang="T13">
                  <a:pos x="T6" y="T7"/>
                </a:cxn>
                <a:cxn ang="T14">
                  <a:pos x="T8" y="T9"/>
                </a:cxn>
              </a:cxnLst>
              <a:rect l="T15" t="T16" r="T17" b="T18"/>
              <a:pathLst>
                <a:path w="47" h="308">
                  <a:moveTo>
                    <a:pt x="47" y="0"/>
                  </a:moveTo>
                  <a:lnTo>
                    <a:pt x="39" y="0"/>
                  </a:lnTo>
                  <a:lnTo>
                    <a:pt x="0" y="308"/>
                  </a:lnTo>
                  <a:lnTo>
                    <a:pt x="7" y="308"/>
                  </a:lnTo>
                  <a:lnTo>
                    <a:pt x="47" y="0"/>
                  </a:lnTo>
                  <a:close/>
                </a:path>
              </a:pathLst>
            </a:custGeom>
            <a:solidFill>
              <a:srgbClr val="000000"/>
            </a:solidFill>
            <a:ln w="0">
              <a:solidFill>
                <a:srgbClr val="000000"/>
              </a:solidFill>
              <a:prstDash val="solid"/>
              <a:round/>
              <a:headEnd/>
              <a:tailEnd/>
            </a:ln>
          </p:spPr>
          <p:txBody>
            <a:bodyPr/>
            <a:lstStyle/>
            <a:p>
              <a:endParaRPr lang="en-IE"/>
            </a:p>
          </p:txBody>
        </p:sp>
        <p:sp>
          <p:nvSpPr>
            <p:cNvPr id="149" name="Freeform 150"/>
            <p:cNvSpPr>
              <a:spLocks/>
            </p:cNvSpPr>
            <p:nvPr/>
          </p:nvSpPr>
          <p:spPr bwMode="auto">
            <a:xfrm>
              <a:off x="3054" y="2413"/>
              <a:ext cx="18" cy="117"/>
            </a:xfrm>
            <a:custGeom>
              <a:avLst/>
              <a:gdLst>
                <a:gd name="T0" fmla="*/ 0 w 56"/>
                <a:gd name="T1" fmla="*/ 0 h 351"/>
                <a:gd name="T2" fmla="*/ 0 w 56"/>
                <a:gd name="T3" fmla="*/ 0 h 351"/>
                <a:gd name="T4" fmla="*/ 0 w 56"/>
                <a:gd name="T5" fmla="*/ 0 h 351"/>
                <a:gd name="T6" fmla="*/ 0 w 56"/>
                <a:gd name="T7" fmla="*/ 0 h 351"/>
                <a:gd name="T8" fmla="*/ 0 w 56"/>
                <a:gd name="T9" fmla="*/ 0 h 351"/>
                <a:gd name="T10" fmla="*/ 0 60000 65536"/>
                <a:gd name="T11" fmla="*/ 0 60000 65536"/>
                <a:gd name="T12" fmla="*/ 0 60000 65536"/>
                <a:gd name="T13" fmla="*/ 0 60000 65536"/>
                <a:gd name="T14" fmla="*/ 0 60000 65536"/>
                <a:gd name="T15" fmla="*/ 0 w 56"/>
                <a:gd name="T16" fmla="*/ 0 h 351"/>
                <a:gd name="T17" fmla="*/ 56 w 56"/>
                <a:gd name="T18" fmla="*/ 351 h 351"/>
              </a:gdLst>
              <a:ahLst/>
              <a:cxnLst>
                <a:cxn ang="T10">
                  <a:pos x="T0" y="T1"/>
                </a:cxn>
                <a:cxn ang="T11">
                  <a:pos x="T2" y="T3"/>
                </a:cxn>
                <a:cxn ang="T12">
                  <a:pos x="T4" y="T5"/>
                </a:cxn>
                <a:cxn ang="T13">
                  <a:pos x="T6" y="T7"/>
                </a:cxn>
                <a:cxn ang="T14">
                  <a:pos x="T8" y="T9"/>
                </a:cxn>
              </a:cxnLst>
              <a:rect l="T15" t="T16" r="T17" b="T18"/>
              <a:pathLst>
                <a:path w="56" h="351">
                  <a:moveTo>
                    <a:pt x="56" y="0"/>
                  </a:moveTo>
                  <a:lnTo>
                    <a:pt x="48" y="0"/>
                  </a:lnTo>
                  <a:lnTo>
                    <a:pt x="0" y="351"/>
                  </a:lnTo>
                  <a:lnTo>
                    <a:pt x="8" y="351"/>
                  </a:lnTo>
                  <a:lnTo>
                    <a:pt x="56" y="0"/>
                  </a:lnTo>
                  <a:close/>
                </a:path>
              </a:pathLst>
            </a:custGeom>
            <a:solidFill>
              <a:srgbClr val="000000"/>
            </a:solidFill>
            <a:ln w="0">
              <a:solidFill>
                <a:srgbClr val="000000"/>
              </a:solidFill>
              <a:prstDash val="solid"/>
              <a:round/>
              <a:headEnd/>
              <a:tailEnd/>
            </a:ln>
          </p:spPr>
          <p:txBody>
            <a:bodyPr/>
            <a:lstStyle/>
            <a:p>
              <a:endParaRPr lang="en-IE"/>
            </a:p>
          </p:txBody>
        </p:sp>
        <p:sp>
          <p:nvSpPr>
            <p:cNvPr id="150" name="Freeform 151"/>
            <p:cNvSpPr>
              <a:spLocks/>
            </p:cNvSpPr>
            <p:nvPr/>
          </p:nvSpPr>
          <p:spPr bwMode="auto">
            <a:xfrm>
              <a:off x="3169" y="2431"/>
              <a:ext cx="20" cy="123"/>
            </a:xfrm>
            <a:custGeom>
              <a:avLst/>
              <a:gdLst>
                <a:gd name="T0" fmla="*/ 0 w 58"/>
                <a:gd name="T1" fmla="*/ 0 h 368"/>
                <a:gd name="T2" fmla="*/ 0 w 58"/>
                <a:gd name="T3" fmla="*/ 0 h 368"/>
                <a:gd name="T4" fmla="*/ 0 w 58"/>
                <a:gd name="T5" fmla="*/ 0 h 368"/>
                <a:gd name="T6" fmla="*/ 0 w 58"/>
                <a:gd name="T7" fmla="*/ 0 h 368"/>
                <a:gd name="T8" fmla="*/ 0 w 58"/>
                <a:gd name="T9" fmla="*/ 0 h 368"/>
                <a:gd name="T10" fmla="*/ 0 60000 65536"/>
                <a:gd name="T11" fmla="*/ 0 60000 65536"/>
                <a:gd name="T12" fmla="*/ 0 60000 65536"/>
                <a:gd name="T13" fmla="*/ 0 60000 65536"/>
                <a:gd name="T14" fmla="*/ 0 60000 65536"/>
                <a:gd name="T15" fmla="*/ 0 w 58"/>
                <a:gd name="T16" fmla="*/ 0 h 368"/>
                <a:gd name="T17" fmla="*/ 58 w 58"/>
                <a:gd name="T18" fmla="*/ 368 h 368"/>
              </a:gdLst>
              <a:ahLst/>
              <a:cxnLst>
                <a:cxn ang="T10">
                  <a:pos x="T0" y="T1"/>
                </a:cxn>
                <a:cxn ang="T11">
                  <a:pos x="T2" y="T3"/>
                </a:cxn>
                <a:cxn ang="T12">
                  <a:pos x="T4" y="T5"/>
                </a:cxn>
                <a:cxn ang="T13">
                  <a:pos x="T6" y="T7"/>
                </a:cxn>
                <a:cxn ang="T14">
                  <a:pos x="T8" y="T9"/>
                </a:cxn>
              </a:cxnLst>
              <a:rect l="T15" t="T16" r="T17" b="T18"/>
              <a:pathLst>
                <a:path w="58" h="368">
                  <a:moveTo>
                    <a:pt x="58" y="0"/>
                  </a:moveTo>
                  <a:lnTo>
                    <a:pt x="51" y="0"/>
                  </a:lnTo>
                  <a:lnTo>
                    <a:pt x="0" y="368"/>
                  </a:lnTo>
                  <a:lnTo>
                    <a:pt x="7" y="368"/>
                  </a:lnTo>
                  <a:lnTo>
                    <a:pt x="58" y="0"/>
                  </a:lnTo>
                  <a:close/>
                </a:path>
              </a:pathLst>
            </a:custGeom>
            <a:solidFill>
              <a:srgbClr val="000000"/>
            </a:solidFill>
            <a:ln w="0">
              <a:solidFill>
                <a:srgbClr val="000000"/>
              </a:solidFill>
              <a:prstDash val="solid"/>
              <a:round/>
              <a:headEnd/>
              <a:tailEnd/>
            </a:ln>
          </p:spPr>
          <p:txBody>
            <a:bodyPr/>
            <a:lstStyle/>
            <a:p>
              <a:endParaRPr lang="en-IE"/>
            </a:p>
          </p:txBody>
        </p:sp>
        <p:sp>
          <p:nvSpPr>
            <p:cNvPr id="151" name="Freeform 152"/>
            <p:cNvSpPr>
              <a:spLocks/>
            </p:cNvSpPr>
            <p:nvPr/>
          </p:nvSpPr>
          <p:spPr bwMode="auto">
            <a:xfrm>
              <a:off x="3288" y="2474"/>
              <a:ext cx="17" cy="113"/>
            </a:xfrm>
            <a:custGeom>
              <a:avLst/>
              <a:gdLst>
                <a:gd name="T0" fmla="*/ 0 w 49"/>
                <a:gd name="T1" fmla="*/ 0 h 339"/>
                <a:gd name="T2" fmla="*/ 0 w 49"/>
                <a:gd name="T3" fmla="*/ 0 h 339"/>
                <a:gd name="T4" fmla="*/ 0 w 49"/>
                <a:gd name="T5" fmla="*/ 0 h 339"/>
                <a:gd name="T6" fmla="*/ 0 w 49"/>
                <a:gd name="T7" fmla="*/ 0 h 339"/>
                <a:gd name="T8" fmla="*/ 0 w 49"/>
                <a:gd name="T9" fmla="*/ 0 h 339"/>
                <a:gd name="T10" fmla="*/ 0 60000 65536"/>
                <a:gd name="T11" fmla="*/ 0 60000 65536"/>
                <a:gd name="T12" fmla="*/ 0 60000 65536"/>
                <a:gd name="T13" fmla="*/ 0 60000 65536"/>
                <a:gd name="T14" fmla="*/ 0 60000 65536"/>
                <a:gd name="T15" fmla="*/ 0 w 49"/>
                <a:gd name="T16" fmla="*/ 0 h 339"/>
                <a:gd name="T17" fmla="*/ 49 w 49"/>
                <a:gd name="T18" fmla="*/ 339 h 339"/>
              </a:gdLst>
              <a:ahLst/>
              <a:cxnLst>
                <a:cxn ang="T10">
                  <a:pos x="T0" y="T1"/>
                </a:cxn>
                <a:cxn ang="T11">
                  <a:pos x="T2" y="T3"/>
                </a:cxn>
                <a:cxn ang="T12">
                  <a:pos x="T4" y="T5"/>
                </a:cxn>
                <a:cxn ang="T13">
                  <a:pos x="T6" y="T7"/>
                </a:cxn>
                <a:cxn ang="T14">
                  <a:pos x="T8" y="T9"/>
                </a:cxn>
              </a:cxnLst>
              <a:rect l="T15" t="T16" r="T17" b="T18"/>
              <a:pathLst>
                <a:path w="49" h="339">
                  <a:moveTo>
                    <a:pt x="49" y="0"/>
                  </a:moveTo>
                  <a:lnTo>
                    <a:pt x="41" y="0"/>
                  </a:lnTo>
                  <a:lnTo>
                    <a:pt x="0" y="339"/>
                  </a:lnTo>
                  <a:lnTo>
                    <a:pt x="7" y="339"/>
                  </a:lnTo>
                  <a:lnTo>
                    <a:pt x="49" y="0"/>
                  </a:lnTo>
                  <a:close/>
                </a:path>
              </a:pathLst>
            </a:custGeom>
            <a:solidFill>
              <a:srgbClr val="000000"/>
            </a:solidFill>
            <a:ln w="0">
              <a:solidFill>
                <a:srgbClr val="000000"/>
              </a:solidFill>
              <a:prstDash val="solid"/>
              <a:round/>
              <a:headEnd/>
              <a:tailEnd/>
            </a:ln>
          </p:spPr>
          <p:txBody>
            <a:bodyPr/>
            <a:lstStyle/>
            <a:p>
              <a:endParaRPr lang="en-IE"/>
            </a:p>
          </p:txBody>
        </p:sp>
        <p:sp>
          <p:nvSpPr>
            <p:cNvPr id="152" name="Freeform 153"/>
            <p:cNvSpPr>
              <a:spLocks/>
            </p:cNvSpPr>
            <p:nvPr/>
          </p:nvSpPr>
          <p:spPr bwMode="auto">
            <a:xfrm>
              <a:off x="3417" y="2557"/>
              <a:ext cx="13" cy="79"/>
            </a:xfrm>
            <a:custGeom>
              <a:avLst/>
              <a:gdLst>
                <a:gd name="T0" fmla="*/ 0 w 38"/>
                <a:gd name="T1" fmla="*/ 0 h 236"/>
                <a:gd name="T2" fmla="*/ 0 w 38"/>
                <a:gd name="T3" fmla="*/ 0 h 236"/>
                <a:gd name="T4" fmla="*/ 0 w 38"/>
                <a:gd name="T5" fmla="*/ 0 h 236"/>
                <a:gd name="T6" fmla="*/ 0 w 38"/>
                <a:gd name="T7" fmla="*/ 0 h 236"/>
                <a:gd name="T8" fmla="*/ 0 w 38"/>
                <a:gd name="T9" fmla="*/ 0 h 236"/>
                <a:gd name="T10" fmla="*/ 0 60000 65536"/>
                <a:gd name="T11" fmla="*/ 0 60000 65536"/>
                <a:gd name="T12" fmla="*/ 0 60000 65536"/>
                <a:gd name="T13" fmla="*/ 0 60000 65536"/>
                <a:gd name="T14" fmla="*/ 0 60000 65536"/>
                <a:gd name="T15" fmla="*/ 0 w 38"/>
                <a:gd name="T16" fmla="*/ 0 h 236"/>
                <a:gd name="T17" fmla="*/ 38 w 38"/>
                <a:gd name="T18" fmla="*/ 236 h 236"/>
              </a:gdLst>
              <a:ahLst/>
              <a:cxnLst>
                <a:cxn ang="T10">
                  <a:pos x="T0" y="T1"/>
                </a:cxn>
                <a:cxn ang="T11">
                  <a:pos x="T2" y="T3"/>
                </a:cxn>
                <a:cxn ang="T12">
                  <a:pos x="T4" y="T5"/>
                </a:cxn>
                <a:cxn ang="T13">
                  <a:pos x="T6" y="T7"/>
                </a:cxn>
                <a:cxn ang="T14">
                  <a:pos x="T8" y="T9"/>
                </a:cxn>
              </a:cxnLst>
              <a:rect l="T15" t="T16" r="T17" b="T18"/>
              <a:pathLst>
                <a:path w="38" h="236">
                  <a:moveTo>
                    <a:pt x="38" y="0"/>
                  </a:moveTo>
                  <a:lnTo>
                    <a:pt x="30" y="0"/>
                  </a:lnTo>
                  <a:lnTo>
                    <a:pt x="0" y="236"/>
                  </a:lnTo>
                  <a:lnTo>
                    <a:pt x="8" y="236"/>
                  </a:lnTo>
                  <a:lnTo>
                    <a:pt x="38" y="0"/>
                  </a:lnTo>
                  <a:close/>
                </a:path>
              </a:pathLst>
            </a:custGeom>
            <a:solidFill>
              <a:srgbClr val="000000"/>
            </a:solidFill>
            <a:ln w="0">
              <a:solidFill>
                <a:srgbClr val="000000"/>
              </a:solidFill>
              <a:prstDash val="solid"/>
              <a:round/>
              <a:headEnd/>
              <a:tailEnd/>
            </a:ln>
          </p:spPr>
          <p:txBody>
            <a:bodyPr/>
            <a:lstStyle/>
            <a:p>
              <a:endParaRPr lang="en-IE"/>
            </a:p>
          </p:txBody>
        </p:sp>
        <p:sp>
          <p:nvSpPr>
            <p:cNvPr id="153" name="Freeform 154"/>
            <p:cNvSpPr>
              <a:spLocks/>
            </p:cNvSpPr>
            <p:nvPr/>
          </p:nvSpPr>
          <p:spPr bwMode="auto">
            <a:xfrm>
              <a:off x="4216" y="3131"/>
              <a:ext cx="14" cy="68"/>
            </a:xfrm>
            <a:custGeom>
              <a:avLst/>
              <a:gdLst>
                <a:gd name="T0" fmla="*/ 0 w 43"/>
                <a:gd name="T1" fmla="*/ 0 h 205"/>
                <a:gd name="T2" fmla="*/ 0 w 43"/>
                <a:gd name="T3" fmla="*/ 0 h 205"/>
                <a:gd name="T4" fmla="*/ 0 w 43"/>
                <a:gd name="T5" fmla="*/ 0 h 205"/>
                <a:gd name="T6" fmla="*/ 0 w 43"/>
                <a:gd name="T7" fmla="*/ 0 h 205"/>
                <a:gd name="T8" fmla="*/ 0 w 43"/>
                <a:gd name="T9" fmla="*/ 0 h 205"/>
                <a:gd name="T10" fmla="*/ 0 w 43"/>
                <a:gd name="T11" fmla="*/ 0 h 205"/>
                <a:gd name="T12" fmla="*/ 0 w 43"/>
                <a:gd name="T13" fmla="*/ 0 h 205"/>
                <a:gd name="T14" fmla="*/ 0 w 43"/>
                <a:gd name="T15" fmla="*/ 0 h 205"/>
                <a:gd name="T16" fmla="*/ 0 w 43"/>
                <a:gd name="T17" fmla="*/ 0 h 205"/>
                <a:gd name="T18" fmla="*/ 0 w 43"/>
                <a:gd name="T19" fmla="*/ 0 h 205"/>
                <a:gd name="T20" fmla="*/ 0 w 43"/>
                <a:gd name="T21" fmla="*/ 0 h 2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205"/>
                <a:gd name="T35" fmla="*/ 43 w 43"/>
                <a:gd name="T36" fmla="*/ 205 h 2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205">
                  <a:moveTo>
                    <a:pt x="2" y="205"/>
                  </a:moveTo>
                  <a:lnTo>
                    <a:pt x="10" y="205"/>
                  </a:lnTo>
                  <a:lnTo>
                    <a:pt x="7" y="150"/>
                  </a:lnTo>
                  <a:lnTo>
                    <a:pt x="12" y="97"/>
                  </a:lnTo>
                  <a:lnTo>
                    <a:pt x="25" y="47"/>
                  </a:lnTo>
                  <a:lnTo>
                    <a:pt x="43" y="2"/>
                  </a:lnTo>
                  <a:lnTo>
                    <a:pt x="36" y="0"/>
                  </a:lnTo>
                  <a:lnTo>
                    <a:pt x="18" y="44"/>
                  </a:lnTo>
                  <a:lnTo>
                    <a:pt x="5" y="94"/>
                  </a:lnTo>
                  <a:lnTo>
                    <a:pt x="0" y="150"/>
                  </a:lnTo>
                  <a:lnTo>
                    <a:pt x="2" y="205"/>
                  </a:lnTo>
                  <a:close/>
                </a:path>
              </a:pathLst>
            </a:custGeom>
            <a:solidFill>
              <a:srgbClr val="000000"/>
            </a:solidFill>
            <a:ln w="0">
              <a:solidFill>
                <a:srgbClr val="000000"/>
              </a:solidFill>
              <a:prstDash val="solid"/>
              <a:round/>
              <a:headEnd/>
              <a:tailEnd/>
            </a:ln>
          </p:spPr>
          <p:txBody>
            <a:bodyPr/>
            <a:lstStyle/>
            <a:p>
              <a:endParaRPr lang="en-IE"/>
            </a:p>
          </p:txBody>
        </p:sp>
        <p:sp>
          <p:nvSpPr>
            <p:cNvPr id="154" name="Freeform 155"/>
            <p:cNvSpPr>
              <a:spLocks/>
            </p:cNvSpPr>
            <p:nvPr/>
          </p:nvSpPr>
          <p:spPr bwMode="auto">
            <a:xfrm>
              <a:off x="4276" y="3135"/>
              <a:ext cx="23" cy="119"/>
            </a:xfrm>
            <a:custGeom>
              <a:avLst/>
              <a:gdLst>
                <a:gd name="T0" fmla="*/ 0 w 67"/>
                <a:gd name="T1" fmla="*/ 0 h 357"/>
                <a:gd name="T2" fmla="*/ 0 w 67"/>
                <a:gd name="T3" fmla="*/ 0 h 357"/>
                <a:gd name="T4" fmla="*/ 0 w 67"/>
                <a:gd name="T5" fmla="*/ 0 h 357"/>
                <a:gd name="T6" fmla="*/ 0 w 67"/>
                <a:gd name="T7" fmla="*/ 0 h 357"/>
                <a:gd name="T8" fmla="*/ 0 w 67"/>
                <a:gd name="T9" fmla="*/ 0 h 357"/>
                <a:gd name="T10" fmla="*/ 0 w 67"/>
                <a:gd name="T11" fmla="*/ 0 h 357"/>
                <a:gd name="T12" fmla="*/ 0 w 67"/>
                <a:gd name="T13" fmla="*/ 0 h 357"/>
                <a:gd name="T14" fmla="*/ 0 w 67"/>
                <a:gd name="T15" fmla="*/ 0 h 357"/>
                <a:gd name="T16" fmla="*/ 0 w 67"/>
                <a:gd name="T17" fmla="*/ 0 h 357"/>
                <a:gd name="T18" fmla="*/ 0 w 67"/>
                <a:gd name="T19" fmla="*/ 0 h 357"/>
                <a:gd name="T20" fmla="*/ 0 w 67"/>
                <a:gd name="T21" fmla="*/ 0 h 357"/>
                <a:gd name="T22" fmla="*/ 0 w 67"/>
                <a:gd name="T23" fmla="*/ 0 h 357"/>
                <a:gd name="T24" fmla="*/ 0 w 67"/>
                <a:gd name="T25" fmla="*/ 0 h 357"/>
                <a:gd name="T26" fmla="*/ 0 w 67"/>
                <a:gd name="T27" fmla="*/ 0 h 357"/>
                <a:gd name="T28" fmla="*/ 0 w 67"/>
                <a:gd name="T29" fmla="*/ 0 h 357"/>
                <a:gd name="T30" fmla="*/ 0 w 67"/>
                <a:gd name="T31" fmla="*/ 0 h 357"/>
                <a:gd name="T32" fmla="*/ 0 w 67"/>
                <a:gd name="T33" fmla="*/ 0 h 357"/>
                <a:gd name="T34" fmla="*/ 0 w 67"/>
                <a:gd name="T35" fmla="*/ 0 h 357"/>
                <a:gd name="T36" fmla="*/ 0 w 67"/>
                <a:gd name="T37" fmla="*/ 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357"/>
                <a:gd name="T59" fmla="*/ 67 w 6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357">
                  <a:moveTo>
                    <a:pt x="25" y="357"/>
                  </a:moveTo>
                  <a:lnTo>
                    <a:pt x="32" y="355"/>
                  </a:lnTo>
                  <a:lnTo>
                    <a:pt x="19" y="314"/>
                  </a:lnTo>
                  <a:lnTo>
                    <a:pt x="11" y="270"/>
                  </a:lnTo>
                  <a:lnTo>
                    <a:pt x="7" y="222"/>
                  </a:lnTo>
                  <a:lnTo>
                    <a:pt x="9" y="173"/>
                  </a:lnTo>
                  <a:lnTo>
                    <a:pt x="15" y="126"/>
                  </a:lnTo>
                  <a:lnTo>
                    <a:pt x="27" y="80"/>
                  </a:lnTo>
                  <a:lnTo>
                    <a:pt x="45" y="39"/>
                  </a:lnTo>
                  <a:lnTo>
                    <a:pt x="67" y="5"/>
                  </a:lnTo>
                  <a:lnTo>
                    <a:pt x="60" y="0"/>
                  </a:lnTo>
                  <a:lnTo>
                    <a:pt x="38" y="36"/>
                  </a:lnTo>
                  <a:lnTo>
                    <a:pt x="20" y="78"/>
                  </a:lnTo>
                  <a:lnTo>
                    <a:pt x="8" y="124"/>
                  </a:lnTo>
                  <a:lnTo>
                    <a:pt x="2" y="173"/>
                  </a:lnTo>
                  <a:lnTo>
                    <a:pt x="0" y="222"/>
                  </a:lnTo>
                  <a:lnTo>
                    <a:pt x="3" y="270"/>
                  </a:lnTo>
                  <a:lnTo>
                    <a:pt x="12" y="316"/>
                  </a:lnTo>
                  <a:lnTo>
                    <a:pt x="25" y="357"/>
                  </a:lnTo>
                  <a:close/>
                </a:path>
              </a:pathLst>
            </a:custGeom>
            <a:solidFill>
              <a:srgbClr val="000000"/>
            </a:solidFill>
            <a:ln w="0">
              <a:solidFill>
                <a:srgbClr val="000000"/>
              </a:solidFill>
              <a:prstDash val="solid"/>
              <a:round/>
              <a:headEnd/>
              <a:tailEnd/>
            </a:ln>
          </p:spPr>
          <p:txBody>
            <a:bodyPr/>
            <a:lstStyle/>
            <a:p>
              <a:endParaRPr lang="en-IE"/>
            </a:p>
          </p:txBody>
        </p:sp>
        <p:sp>
          <p:nvSpPr>
            <p:cNvPr id="155" name="Freeform 156"/>
            <p:cNvSpPr>
              <a:spLocks/>
            </p:cNvSpPr>
            <p:nvPr/>
          </p:nvSpPr>
          <p:spPr bwMode="auto">
            <a:xfrm>
              <a:off x="4329" y="3182"/>
              <a:ext cx="38" cy="78"/>
            </a:xfrm>
            <a:custGeom>
              <a:avLst/>
              <a:gdLst>
                <a:gd name="T0" fmla="*/ 0 w 115"/>
                <a:gd name="T1" fmla="*/ 0 h 234"/>
                <a:gd name="T2" fmla="*/ 0 w 115"/>
                <a:gd name="T3" fmla="*/ 0 h 234"/>
                <a:gd name="T4" fmla="*/ 0 w 115"/>
                <a:gd name="T5" fmla="*/ 0 h 234"/>
                <a:gd name="T6" fmla="*/ 0 w 115"/>
                <a:gd name="T7" fmla="*/ 0 h 234"/>
                <a:gd name="T8" fmla="*/ 0 w 115"/>
                <a:gd name="T9" fmla="*/ 0 h 234"/>
                <a:gd name="T10" fmla="*/ 0 w 115"/>
                <a:gd name="T11" fmla="*/ 0 h 234"/>
                <a:gd name="T12" fmla="*/ 0 w 115"/>
                <a:gd name="T13" fmla="*/ 0 h 234"/>
                <a:gd name="T14" fmla="*/ 0 w 115"/>
                <a:gd name="T15" fmla="*/ 0 h 234"/>
                <a:gd name="T16" fmla="*/ 0 w 115"/>
                <a:gd name="T17" fmla="*/ 0 h 234"/>
                <a:gd name="T18" fmla="*/ 0 w 115"/>
                <a:gd name="T19" fmla="*/ 0 h 234"/>
                <a:gd name="T20" fmla="*/ 0 w 115"/>
                <a:gd name="T21" fmla="*/ 0 h 234"/>
                <a:gd name="T22" fmla="*/ 0 w 115"/>
                <a:gd name="T23" fmla="*/ 0 h 234"/>
                <a:gd name="T24" fmla="*/ 0 w 115"/>
                <a:gd name="T25" fmla="*/ 0 h 234"/>
                <a:gd name="T26" fmla="*/ 0 w 115"/>
                <a:gd name="T27" fmla="*/ 0 h 234"/>
                <a:gd name="T28" fmla="*/ 0 w 115"/>
                <a:gd name="T29" fmla="*/ 0 h 234"/>
                <a:gd name="T30" fmla="*/ 0 w 115"/>
                <a:gd name="T31" fmla="*/ 0 h 234"/>
                <a:gd name="T32" fmla="*/ 0 w 115"/>
                <a:gd name="T33" fmla="*/ 0 h 234"/>
                <a:gd name="T34" fmla="*/ 0 w 115"/>
                <a:gd name="T35" fmla="*/ 0 h 234"/>
                <a:gd name="T36" fmla="*/ 0 w 115"/>
                <a:gd name="T37" fmla="*/ 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234"/>
                <a:gd name="T59" fmla="*/ 115 w 115"/>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234">
                  <a:moveTo>
                    <a:pt x="110" y="234"/>
                  </a:moveTo>
                  <a:lnTo>
                    <a:pt x="115" y="226"/>
                  </a:lnTo>
                  <a:lnTo>
                    <a:pt x="87" y="211"/>
                  </a:lnTo>
                  <a:lnTo>
                    <a:pt x="61" y="191"/>
                  </a:lnTo>
                  <a:lnTo>
                    <a:pt x="39" y="167"/>
                  </a:lnTo>
                  <a:lnTo>
                    <a:pt x="24" y="140"/>
                  </a:lnTo>
                  <a:lnTo>
                    <a:pt x="12" y="109"/>
                  </a:lnTo>
                  <a:lnTo>
                    <a:pt x="7" y="77"/>
                  </a:lnTo>
                  <a:lnTo>
                    <a:pt x="8" y="40"/>
                  </a:lnTo>
                  <a:lnTo>
                    <a:pt x="18" y="3"/>
                  </a:lnTo>
                  <a:lnTo>
                    <a:pt x="11" y="0"/>
                  </a:lnTo>
                  <a:lnTo>
                    <a:pt x="1" y="40"/>
                  </a:lnTo>
                  <a:lnTo>
                    <a:pt x="0" y="77"/>
                  </a:lnTo>
                  <a:lnTo>
                    <a:pt x="5" y="111"/>
                  </a:lnTo>
                  <a:lnTo>
                    <a:pt x="17" y="143"/>
                  </a:lnTo>
                  <a:lnTo>
                    <a:pt x="35" y="171"/>
                  </a:lnTo>
                  <a:lnTo>
                    <a:pt x="56" y="195"/>
                  </a:lnTo>
                  <a:lnTo>
                    <a:pt x="82" y="218"/>
                  </a:lnTo>
                  <a:lnTo>
                    <a:pt x="110" y="234"/>
                  </a:lnTo>
                  <a:close/>
                </a:path>
              </a:pathLst>
            </a:custGeom>
            <a:solidFill>
              <a:srgbClr val="000000"/>
            </a:solidFill>
            <a:ln w="0">
              <a:solidFill>
                <a:srgbClr val="000000"/>
              </a:solidFill>
              <a:prstDash val="solid"/>
              <a:round/>
              <a:headEnd/>
              <a:tailEnd/>
            </a:ln>
          </p:spPr>
          <p:txBody>
            <a:bodyPr/>
            <a:lstStyle/>
            <a:p>
              <a:endParaRPr lang="en-IE"/>
            </a:p>
          </p:txBody>
        </p:sp>
        <p:sp>
          <p:nvSpPr>
            <p:cNvPr id="156" name="Freeform 157"/>
            <p:cNvSpPr>
              <a:spLocks/>
            </p:cNvSpPr>
            <p:nvPr/>
          </p:nvSpPr>
          <p:spPr bwMode="auto">
            <a:xfrm>
              <a:off x="4377" y="3167"/>
              <a:ext cx="19" cy="36"/>
            </a:xfrm>
            <a:custGeom>
              <a:avLst/>
              <a:gdLst>
                <a:gd name="T0" fmla="*/ 0 w 57"/>
                <a:gd name="T1" fmla="*/ 0 h 110"/>
                <a:gd name="T2" fmla="*/ 0 w 57"/>
                <a:gd name="T3" fmla="*/ 0 h 110"/>
                <a:gd name="T4" fmla="*/ 0 w 57"/>
                <a:gd name="T5" fmla="*/ 0 h 110"/>
                <a:gd name="T6" fmla="*/ 0 w 57"/>
                <a:gd name="T7" fmla="*/ 0 h 110"/>
                <a:gd name="T8" fmla="*/ 0 w 57"/>
                <a:gd name="T9" fmla="*/ 0 h 110"/>
                <a:gd name="T10" fmla="*/ 0 w 57"/>
                <a:gd name="T11" fmla="*/ 0 h 110"/>
                <a:gd name="T12" fmla="*/ 0 w 57"/>
                <a:gd name="T13" fmla="*/ 0 h 110"/>
                <a:gd name="T14" fmla="*/ 0 w 57"/>
                <a:gd name="T15" fmla="*/ 0 h 110"/>
                <a:gd name="T16" fmla="*/ 0 w 57"/>
                <a:gd name="T17" fmla="*/ 0 h 110"/>
                <a:gd name="T18" fmla="*/ 0 w 57"/>
                <a:gd name="T19" fmla="*/ 0 h 110"/>
                <a:gd name="T20" fmla="*/ 0 w 57"/>
                <a:gd name="T21" fmla="*/ 0 h 110"/>
                <a:gd name="T22" fmla="*/ 0 w 57"/>
                <a:gd name="T23" fmla="*/ 0 h 110"/>
                <a:gd name="T24" fmla="*/ 0 w 57"/>
                <a:gd name="T25" fmla="*/ 0 h 110"/>
                <a:gd name="T26" fmla="*/ 0 w 57"/>
                <a:gd name="T27" fmla="*/ 0 h 110"/>
                <a:gd name="T28" fmla="*/ 0 w 57"/>
                <a:gd name="T29" fmla="*/ 0 h 110"/>
                <a:gd name="T30" fmla="*/ 0 w 57"/>
                <a:gd name="T31" fmla="*/ 0 h 110"/>
                <a:gd name="T32" fmla="*/ 0 w 57"/>
                <a:gd name="T33" fmla="*/ 0 h 110"/>
                <a:gd name="T34" fmla="*/ 0 w 57"/>
                <a:gd name="T35" fmla="*/ 0 h 110"/>
                <a:gd name="T36" fmla="*/ 0 w 57"/>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110"/>
                <a:gd name="T59" fmla="*/ 57 w 5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110">
                  <a:moveTo>
                    <a:pt x="57" y="101"/>
                  </a:moveTo>
                  <a:lnTo>
                    <a:pt x="52" y="94"/>
                  </a:lnTo>
                  <a:lnTo>
                    <a:pt x="39" y="103"/>
                  </a:lnTo>
                  <a:lnTo>
                    <a:pt x="29" y="103"/>
                  </a:lnTo>
                  <a:lnTo>
                    <a:pt x="20" y="95"/>
                  </a:lnTo>
                  <a:lnTo>
                    <a:pt x="13" y="81"/>
                  </a:lnTo>
                  <a:lnTo>
                    <a:pt x="8" y="64"/>
                  </a:lnTo>
                  <a:lnTo>
                    <a:pt x="7" y="43"/>
                  </a:lnTo>
                  <a:lnTo>
                    <a:pt x="10" y="22"/>
                  </a:lnTo>
                  <a:lnTo>
                    <a:pt x="17" y="2"/>
                  </a:lnTo>
                  <a:lnTo>
                    <a:pt x="10" y="0"/>
                  </a:lnTo>
                  <a:lnTo>
                    <a:pt x="3" y="20"/>
                  </a:lnTo>
                  <a:lnTo>
                    <a:pt x="0" y="43"/>
                  </a:lnTo>
                  <a:lnTo>
                    <a:pt x="1" y="64"/>
                  </a:lnTo>
                  <a:lnTo>
                    <a:pt x="6" y="83"/>
                  </a:lnTo>
                  <a:lnTo>
                    <a:pt x="15" y="100"/>
                  </a:lnTo>
                  <a:lnTo>
                    <a:pt x="27" y="110"/>
                  </a:lnTo>
                  <a:lnTo>
                    <a:pt x="41" y="110"/>
                  </a:lnTo>
                  <a:lnTo>
                    <a:pt x="57" y="101"/>
                  </a:lnTo>
                  <a:close/>
                </a:path>
              </a:pathLst>
            </a:custGeom>
            <a:solidFill>
              <a:srgbClr val="000000"/>
            </a:solidFill>
            <a:ln w="0">
              <a:solidFill>
                <a:srgbClr val="000000"/>
              </a:solidFill>
              <a:prstDash val="solid"/>
              <a:round/>
              <a:headEnd/>
              <a:tailEnd/>
            </a:ln>
          </p:spPr>
          <p:txBody>
            <a:bodyPr/>
            <a:lstStyle/>
            <a:p>
              <a:endParaRPr lang="en-IE"/>
            </a:p>
          </p:txBody>
        </p:sp>
        <p:sp>
          <p:nvSpPr>
            <p:cNvPr id="157" name="Freeform 158"/>
            <p:cNvSpPr>
              <a:spLocks/>
            </p:cNvSpPr>
            <p:nvPr/>
          </p:nvSpPr>
          <p:spPr bwMode="auto">
            <a:xfrm>
              <a:off x="4255" y="3065"/>
              <a:ext cx="25" cy="47"/>
            </a:xfrm>
            <a:custGeom>
              <a:avLst/>
              <a:gdLst>
                <a:gd name="T0" fmla="*/ 0 w 75"/>
                <a:gd name="T1" fmla="*/ 0 h 142"/>
                <a:gd name="T2" fmla="*/ 0 w 75"/>
                <a:gd name="T3" fmla="*/ 0 h 142"/>
                <a:gd name="T4" fmla="*/ 0 w 75"/>
                <a:gd name="T5" fmla="*/ 0 h 142"/>
                <a:gd name="T6" fmla="*/ 0 w 75"/>
                <a:gd name="T7" fmla="*/ 0 h 142"/>
                <a:gd name="T8" fmla="*/ 0 w 75"/>
                <a:gd name="T9" fmla="*/ 0 h 142"/>
                <a:gd name="T10" fmla="*/ 0 w 75"/>
                <a:gd name="T11" fmla="*/ 0 h 142"/>
                <a:gd name="T12" fmla="*/ 0 w 75"/>
                <a:gd name="T13" fmla="*/ 0 h 142"/>
                <a:gd name="T14" fmla="*/ 0 w 75"/>
                <a:gd name="T15" fmla="*/ 0 h 142"/>
                <a:gd name="T16" fmla="*/ 0 w 75"/>
                <a:gd name="T17" fmla="*/ 0 h 142"/>
                <a:gd name="T18" fmla="*/ 0 w 75"/>
                <a:gd name="T19" fmla="*/ 0 h 142"/>
                <a:gd name="T20" fmla="*/ 0 w 75"/>
                <a:gd name="T21" fmla="*/ 0 h 142"/>
                <a:gd name="T22" fmla="*/ 0 w 75"/>
                <a:gd name="T23" fmla="*/ 0 h 142"/>
                <a:gd name="T24" fmla="*/ 0 w 75"/>
                <a:gd name="T25" fmla="*/ 0 h 142"/>
                <a:gd name="T26" fmla="*/ 0 w 75"/>
                <a:gd name="T27" fmla="*/ 0 h 142"/>
                <a:gd name="T28" fmla="*/ 0 w 75"/>
                <a:gd name="T29" fmla="*/ 0 h 142"/>
                <a:gd name="T30" fmla="*/ 0 w 75"/>
                <a:gd name="T31" fmla="*/ 0 h 142"/>
                <a:gd name="T32" fmla="*/ 0 w 75"/>
                <a:gd name="T33" fmla="*/ 0 h 142"/>
                <a:gd name="T34" fmla="*/ 0 w 75"/>
                <a:gd name="T35" fmla="*/ 0 h 142"/>
                <a:gd name="T36" fmla="*/ 0 w 75"/>
                <a:gd name="T37" fmla="*/ 0 h 142"/>
                <a:gd name="T38" fmla="*/ 0 w 75"/>
                <a:gd name="T39" fmla="*/ 0 h 142"/>
                <a:gd name="T40" fmla="*/ 0 w 75"/>
                <a:gd name="T41" fmla="*/ 0 h 142"/>
                <a:gd name="T42" fmla="*/ 0 w 75"/>
                <a:gd name="T43" fmla="*/ 0 h 142"/>
                <a:gd name="T44" fmla="*/ 0 w 75"/>
                <a:gd name="T45" fmla="*/ 0 h 142"/>
                <a:gd name="T46" fmla="*/ 0 w 75"/>
                <a:gd name="T47" fmla="*/ 0 h 142"/>
                <a:gd name="T48" fmla="*/ 0 w 75"/>
                <a:gd name="T49" fmla="*/ 0 h 142"/>
                <a:gd name="T50" fmla="*/ 0 w 75"/>
                <a:gd name="T51" fmla="*/ 0 h 142"/>
                <a:gd name="T52" fmla="*/ 0 w 75"/>
                <a:gd name="T53" fmla="*/ 0 h 142"/>
                <a:gd name="T54" fmla="*/ 0 w 75"/>
                <a:gd name="T55" fmla="*/ 0 h 142"/>
                <a:gd name="T56" fmla="*/ 0 w 75"/>
                <a:gd name="T57" fmla="*/ 0 h 142"/>
                <a:gd name="T58" fmla="*/ 0 w 75"/>
                <a:gd name="T59" fmla="*/ 0 h 142"/>
                <a:gd name="T60" fmla="*/ 0 w 75"/>
                <a:gd name="T61" fmla="*/ 0 h 142"/>
                <a:gd name="T62" fmla="*/ 0 w 75"/>
                <a:gd name="T63" fmla="*/ 0 h 142"/>
                <a:gd name="T64" fmla="*/ 0 w 75"/>
                <a:gd name="T65" fmla="*/ 0 h 142"/>
                <a:gd name="T66" fmla="*/ 0 w 75"/>
                <a:gd name="T67" fmla="*/ 0 h 142"/>
                <a:gd name="T68" fmla="*/ 0 w 75"/>
                <a:gd name="T69" fmla="*/ 0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142"/>
                <a:gd name="T107" fmla="*/ 75 w 75"/>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142">
                  <a:moveTo>
                    <a:pt x="15" y="142"/>
                  </a:moveTo>
                  <a:lnTo>
                    <a:pt x="17" y="134"/>
                  </a:lnTo>
                  <a:lnTo>
                    <a:pt x="12" y="133"/>
                  </a:lnTo>
                  <a:lnTo>
                    <a:pt x="8" y="127"/>
                  </a:lnTo>
                  <a:lnTo>
                    <a:pt x="9" y="112"/>
                  </a:lnTo>
                  <a:lnTo>
                    <a:pt x="23" y="65"/>
                  </a:lnTo>
                  <a:lnTo>
                    <a:pt x="46" y="22"/>
                  </a:lnTo>
                  <a:lnTo>
                    <a:pt x="57" y="10"/>
                  </a:lnTo>
                  <a:lnTo>
                    <a:pt x="60" y="7"/>
                  </a:lnTo>
                  <a:lnTo>
                    <a:pt x="63" y="9"/>
                  </a:lnTo>
                  <a:lnTo>
                    <a:pt x="67" y="15"/>
                  </a:lnTo>
                  <a:lnTo>
                    <a:pt x="66" y="30"/>
                  </a:lnTo>
                  <a:lnTo>
                    <a:pt x="52" y="77"/>
                  </a:lnTo>
                  <a:lnTo>
                    <a:pt x="29" y="120"/>
                  </a:lnTo>
                  <a:lnTo>
                    <a:pt x="18" y="132"/>
                  </a:lnTo>
                  <a:lnTo>
                    <a:pt x="15" y="134"/>
                  </a:lnTo>
                  <a:lnTo>
                    <a:pt x="12" y="133"/>
                  </a:lnTo>
                  <a:lnTo>
                    <a:pt x="8" y="126"/>
                  </a:lnTo>
                  <a:lnTo>
                    <a:pt x="0" y="131"/>
                  </a:lnTo>
                  <a:lnTo>
                    <a:pt x="8" y="140"/>
                  </a:lnTo>
                  <a:lnTo>
                    <a:pt x="17" y="142"/>
                  </a:lnTo>
                  <a:lnTo>
                    <a:pt x="23" y="137"/>
                  </a:lnTo>
                  <a:lnTo>
                    <a:pt x="36" y="125"/>
                  </a:lnTo>
                  <a:lnTo>
                    <a:pt x="59" y="79"/>
                  </a:lnTo>
                  <a:lnTo>
                    <a:pt x="73" y="33"/>
                  </a:lnTo>
                  <a:lnTo>
                    <a:pt x="75" y="12"/>
                  </a:lnTo>
                  <a:lnTo>
                    <a:pt x="67" y="1"/>
                  </a:lnTo>
                  <a:lnTo>
                    <a:pt x="58" y="0"/>
                  </a:lnTo>
                  <a:lnTo>
                    <a:pt x="52" y="5"/>
                  </a:lnTo>
                  <a:lnTo>
                    <a:pt x="39" y="17"/>
                  </a:lnTo>
                  <a:lnTo>
                    <a:pt x="16" y="63"/>
                  </a:lnTo>
                  <a:lnTo>
                    <a:pt x="2" y="109"/>
                  </a:lnTo>
                  <a:lnTo>
                    <a:pt x="0" y="130"/>
                  </a:lnTo>
                  <a:lnTo>
                    <a:pt x="8" y="140"/>
                  </a:lnTo>
                  <a:lnTo>
                    <a:pt x="15" y="142"/>
                  </a:lnTo>
                  <a:close/>
                </a:path>
              </a:pathLst>
            </a:custGeom>
            <a:solidFill>
              <a:srgbClr val="000000"/>
            </a:solidFill>
            <a:ln w="0">
              <a:solidFill>
                <a:srgbClr val="000000"/>
              </a:solidFill>
              <a:prstDash val="solid"/>
              <a:round/>
              <a:headEnd/>
              <a:tailEnd/>
            </a:ln>
          </p:spPr>
          <p:txBody>
            <a:bodyPr/>
            <a:lstStyle/>
            <a:p>
              <a:endParaRPr lang="en-IE"/>
            </a:p>
          </p:txBody>
        </p:sp>
        <p:sp>
          <p:nvSpPr>
            <p:cNvPr id="158" name="Freeform 159"/>
            <p:cNvSpPr>
              <a:spLocks/>
            </p:cNvSpPr>
            <p:nvPr/>
          </p:nvSpPr>
          <p:spPr bwMode="auto">
            <a:xfrm>
              <a:off x="4311" y="3070"/>
              <a:ext cx="16" cy="51"/>
            </a:xfrm>
            <a:custGeom>
              <a:avLst/>
              <a:gdLst>
                <a:gd name="T0" fmla="*/ 0 w 47"/>
                <a:gd name="T1" fmla="*/ 0 h 154"/>
                <a:gd name="T2" fmla="*/ 0 w 47"/>
                <a:gd name="T3" fmla="*/ 0 h 154"/>
                <a:gd name="T4" fmla="*/ 0 w 47"/>
                <a:gd name="T5" fmla="*/ 0 h 154"/>
                <a:gd name="T6" fmla="*/ 0 w 47"/>
                <a:gd name="T7" fmla="*/ 0 h 154"/>
                <a:gd name="T8" fmla="*/ 0 w 47"/>
                <a:gd name="T9" fmla="*/ 0 h 154"/>
                <a:gd name="T10" fmla="*/ 0 w 47"/>
                <a:gd name="T11" fmla="*/ 0 h 154"/>
                <a:gd name="T12" fmla="*/ 0 w 47"/>
                <a:gd name="T13" fmla="*/ 0 h 154"/>
                <a:gd name="T14" fmla="*/ 0 w 47"/>
                <a:gd name="T15" fmla="*/ 0 h 154"/>
                <a:gd name="T16" fmla="*/ 0 w 47"/>
                <a:gd name="T17" fmla="*/ 0 h 154"/>
                <a:gd name="T18" fmla="*/ 0 w 47"/>
                <a:gd name="T19" fmla="*/ 0 h 154"/>
                <a:gd name="T20" fmla="*/ 0 w 47"/>
                <a:gd name="T21" fmla="*/ 0 h 154"/>
                <a:gd name="T22" fmla="*/ 0 w 47"/>
                <a:gd name="T23" fmla="*/ 0 h 154"/>
                <a:gd name="T24" fmla="*/ 0 w 47"/>
                <a:gd name="T25" fmla="*/ 0 h 154"/>
                <a:gd name="T26" fmla="*/ 0 w 47"/>
                <a:gd name="T27" fmla="*/ 0 h 154"/>
                <a:gd name="T28" fmla="*/ 0 w 47"/>
                <a:gd name="T29" fmla="*/ 0 h 154"/>
                <a:gd name="T30" fmla="*/ 0 w 47"/>
                <a:gd name="T31" fmla="*/ 0 h 154"/>
                <a:gd name="T32" fmla="*/ 0 w 47"/>
                <a:gd name="T33" fmla="*/ 0 h 154"/>
                <a:gd name="T34" fmla="*/ 0 w 47"/>
                <a:gd name="T35" fmla="*/ 0 h 154"/>
                <a:gd name="T36" fmla="*/ 0 w 47"/>
                <a:gd name="T37" fmla="*/ 0 h 154"/>
                <a:gd name="T38" fmla="*/ 0 w 47"/>
                <a:gd name="T39" fmla="*/ 0 h 154"/>
                <a:gd name="T40" fmla="*/ 0 w 47"/>
                <a:gd name="T41" fmla="*/ 0 h 154"/>
                <a:gd name="T42" fmla="*/ 0 w 47"/>
                <a:gd name="T43" fmla="*/ 0 h 154"/>
                <a:gd name="T44" fmla="*/ 0 w 47"/>
                <a:gd name="T45" fmla="*/ 0 h 154"/>
                <a:gd name="T46" fmla="*/ 0 w 47"/>
                <a:gd name="T47" fmla="*/ 0 h 154"/>
                <a:gd name="T48" fmla="*/ 0 w 47"/>
                <a:gd name="T49" fmla="*/ 0 h 154"/>
                <a:gd name="T50" fmla="*/ 0 w 47"/>
                <a:gd name="T51" fmla="*/ 0 h 154"/>
                <a:gd name="T52" fmla="*/ 0 w 47"/>
                <a:gd name="T53" fmla="*/ 0 h 154"/>
                <a:gd name="T54" fmla="*/ 0 w 47"/>
                <a:gd name="T55" fmla="*/ 0 h 154"/>
                <a:gd name="T56" fmla="*/ 0 w 47"/>
                <a:gd name="T57" fmla="*/ 0 h 154"/>
                <a:gd name="T58" fmla="*/ 0 w 47"/>
                <a:gd name="T59" fmla="*/ 0 h 154"/>
                <a:gd name="T60" fmla="*/ 0 w 47"/>
                <a:gd name="T61" fmla="*/ 0 h 154"/>
                <a:gd name="T62" fmla="*/ 0 w 47"/>
                <a:gd name="T63" fmla="*/ 0 h 154"/>
                <a:gd name="T64" fmla="*/ 0 w 47"/>
                <a:gd name="T65" fmla="*/ 0 h 154"/>
                <a:gd name="T66" fmla="*/ 0 w 47"/>
                <a:gd name="T67" fmla="*/ 0 h 154"/>
                <a:gd name="T68" fmla="*/ 0 w 47"/>
                <a:gd name="T69" fmla="*/ 0 h 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154"/>
                <a:gd name="T107" fmla="*/ 47 w 47"/>
                <a:gd name="T108" fmla="*/ 154 h 1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154">
                  <a:moveTo>
                    <a:pt x="33" y="151"/>
                  </a:moveTo>
                  <a:lnTo>
                    <a:pt x="30" y="143"/>
                  </a:lnTo>
                  <a:lnTo>
                    <a:pt x="25" y="145"/>
                  </a:lnTo>
                  <a:lnTo>
                    <a:pt x="19" y="141"/>
                  </a:lnTo>
                  <a:lnTo>
                    <a:pt x="13" y="127"/>
                  </a:lnTo>
                  <a:lnTo>
                    <a:pt x="7" y="77"/>
                  </a:lnTo>
                  <a:lnTo>
                    <a:pt x="10" y="28"/>
                  </a:lnTo>
                  <a:lnTo>
                    <a:pt x="16" y="13"/>
                  </a:lnTo>
                  <a:lnTo>
                    <a:pt x="17" y="9"/>
                  </a:lnTo>
                  <a:lnTo>
                    <a:pt x="21" y="9"/>
                  </a:lnTo>
                  <a:lnTo>
                    <a:pt x="27" y="13"/>
                  </a:lnTo>
                  <a:lnTo>
                    <a:pt x="33" y="27"/>
                  </a:lnTo>
                  <a:lnTo>
                    <a:pt x="40" y="76"/>
                  </a:lnTo>
                  <a:lnTo>
                    <a:pt x="36" y="125"/>
                  </a:lnTo>
                  <a:lnTo>
                    <a:pt x="30" y="141"/>
                  </a:lnTo>
                  <a:lnTo>
                    <a:pt x="29" y="145"/>
                  </a:lnTo>
                  <a:lnTo>
                    <a:pt x="25" y="145"/>
                  </a:lnTo>
                  <a:lnTo>
                    <a:pt x="19" y="140"/>
                  </a:lnTo>
                  <a:lnTo>
                    <a:pt x="15" y="147"/>
                  </a:lnTo>
                  <a:lnTo>
                    <a:pt x="25" y="154"/>
                  </a:lnTo>
                  <a:lnTo>
                    <a:pt x="34" y="149"/>
                  </a:lnTo>
                  <a:lnTo>
                    <a:pt x="37" y="143"/>
                  </a:lnTo>
                  <a:lnTo>
                    <a:pt x="43" y="128"/>
                  </a:lnTo>
                  <a:lnTo>
                    <a:pt x="47" y="76"/>
                  </a:lnTo>
                  <a:lnTo>
                    <a:pt x="40" y="25"/>
                  </a:lnTo>
                  <a:lnTo>
                    <a:pt x="31" y="8"/>
                  </a:lnTo>
                  <a:lnTo>
                    <a:pt x="21" y="0"/>
                  </a:lnTo>
                  <a:lnTo>
                    <a:pt x="12" y="4"/>
                  </a:lnTo>
                  <a:lnTo>
                    <a:pt x="9" y="10"/>
                  </a:lnTo>
                  <a:lnTo>
                    <a:pt x="3" y="26"/>
                  </a:lnTo>
                  <a:lnTo>
                    <a:pt x="0" y="77"/>
                  </a:lnTo>
                  <a:lnTo>
                    <a:pt x="6" y="129"/>
                  </a:lnTo>
                  <a:lnTo>
                    <a:pt x="15" y="146"/>
                  </a:lnTo>
                  <a:lnTo>
                    <a:pt x="25" y="154"/>
                  </a:lnTo>
                  <a:lnTo>
                    <a:pt x="33" y="151"/>
                  </a:lnTo>
                  <a:close/>
                </a:path>
              </a:pathLst>
            </a:custGeom>
            <a:solidFill>
              <a:srgbClr val="000000"/>
            </a:solidFill>
            <a:ln w="0">
              <a:solidFill>
                <a:srgbClr val="000000"/>
              </a:solidFill>
              <a:prstDash val="solid"/>
              <a:round/>
              <a:headEnd/>
              <a:tailEnd/>
            </a:ln>
          </p:spPr>
          <p:txBody>
            <a:bodyPr/>
            <a:lstStyle/>
            <a:p>
              <a:endParaRPr lang="en-IE"/>
            </a:p>
          </p:txBody>
        </p:sp>
        <p:sp>
          <p:nvSpPr>
            <p:cNvPr id="159" name="Freeform 160"/>
            <p:cNvSpPr>
              <a:spLocks/>
            </p:cNvSpPr>
            <p:nvPr/>
          </p:nvSpPr>
          <p:spPr bwMode="auto">
            <a:xfrm>
              <a:off x="4258" y="3028"/>
              <a:ext cx="125" cy="16"/>
            </a:xfrm>
            <a:custGeom>
              <a:avLst/>
              <a:gdLst>
                <a:gd name="T0" fmla="*/ 0 w 376"/>
                <a:gd name="T1" fmla="*/ 0 h 48"/>
                <a:gd name="T2" fmla="*/ 0 w 376"/>
                <a:gd name="T3" fmla="*/ 0 h 48"/>
                <a:gd name="T4" fmla="*/ 0 w 376"/>
                <a:gd name="T5" fmla="*/ 0 h 48"/>
                <a:gd name="T6" fmla="*/ 0 w 376"/>
                <a:gd name="T7" fmla="*/ 0 h 48"/>
                <a:gd name="T8" fmla="*/ 0 w 376"/>
                <a:gd name="T9" fmla="*/ 0 h 48"/>
                <a:gd name="T10" fmla="*/ 0 w 376"/>
                <a:gd name="T11" fmla="*/ 0 h 48"/>
                <a:gd name="T12" fmla="*/ 0 w 376"/>
                <a:gd name="T13" fmla="*/ 0 h 48"/>
                <a:gd name="T14" fmla="*/ 0 w 376"/>
                <a:gd name="T15" fmla="*/ 0 h 48"/>
                <a:gd name="T16" fmla="*/ 0 w 376"/>
                <a:gd name="T17" fmla="*/ 0 h 48"/>
                <a:gd name="T18" fmla="*/ 0 w 376"/>
                <a:gd name="T19" fmla="*/ 0 h 48"/>
                <a:gd name="T20" fmla="*/ 0 w 376"/>
                <a:gd name="T21" fmla="*/ 0 h 48"/>
                <a:gd name="T22" fmla="*/ 0 w 376"/>
                <a:gd name="T23" fmla="*/ 0 h 48"/>
                <a:gd name="T24" fmla="*/ 0 w 376"/>
                <a:gd name="T25" fmla="*/ 0 h 48"/>
                <a:gd name="T26" fmla="*/ 0 w 376"/>
                <a:gd name="T27" fmla="*/ 0 h 48"/>
                <a:gd name="T28" fmla="*/ 0 w 376"/>
                <a:gd name="T29" fmla="*/ 0 h 48"/>
                <a:gd name="T30" fmla="*/ 0 w 376"/>
                <a:gd name="T31" fmla="*/ 0 h 48"/>
                <a:gd name="T32" fmla="*/ 0 w 376"/>
                <a:gd name="T33" fmla="*/ 0 h 48"/>
                <a:gd name="T34" fmla="*/ 0 w 376"/>
                <a:gd name="T35" fmla="*/ 0 h 48"/>
                <a:gd name="T36" fmla="*/ 0 w 376"/>
                <a:gd name="T37" fmla="*/ 0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6"/>
                <a:gd name="T58" fmla="*/ 0 h 48"/>
                <a:gd name="T59" fmla="*/ 376 w 376"/>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6" h="48">
                  <a:moveTo>
                    <a:pt x="0" y="41"/>
                  </a:moveTo>
                  <a:lnTo>
                    <a:pt x="2" y="48"/>
                  </a:lnTo>
                  <a:lnTo>
                    <a:pt x="48" y="30"/>
                  </a:lnTo>
                  <a:lnTo>
                    <a:pt x="97" y="17"/>
                  </a:lnTo>
                  <a:lnTo>
                    <a:pt x="148" y="9"/>
                  </a:lnTo>
                  <a:lnTo>
                    <a:pt x="201" y="7"/>
                  </a:lnTo>
                  <a:lnTo>
                    <a:pt x="251" y="11"/>
                  </a:lnTo>
                  <a:lnTo>
                    <a:pt x="298" y="18"/>
                  </a:lnTo>
                  <a:lnTo>
                    <a:pt x="340" y="31"/>
                  </a:lnTo>
                  <a:lnTo>
                    <a:pt x="373" y="48"/>
                  </a:lnTo>
                  <a:lnTo>
                    <a:pt x="376" y="41"/>
                  </a:lnTo>
                  <a:lnTo>
                    <a:pt x="342" y="24"/>
                  </a:lnTo>
                  <a:lnTo>
                    <a:pt x="300" y="11"/>
                  </a:lnTo>
                  <a:lnTo>
                    <a:pt x="251" y="3"/>
                  </a:lnTo>
                  <a:lnTo>
                    <a:pt x="201" y="0"/>
                  </a:lnTo>
                  <a:lnTo>
                    <a:pt x="148" y="2"/>
                  </a:lnTo>
                  <a:lnTo>
                    <a:pt x="94" y="9"/>
                  </a:lnTo>
                  <a:lnTo>
                    <a:pt x="45" y="23"/>
                  </a:lnTo>
                  <a:lnTo>
                    <a:pt x="0" y="41"/>
                  </a:lnTo>
                  <a:close/>
                </a:path>
              </a:pathLst>
            </a:custGeom>
            <a:solidFill>
              <a:srgbClr val="000000"/>
            </a:solidFill>
            <a:ln w="0">
              <a:solidFill>
                <a:srgbClr val="000000"/>
              </a:solidFill>
              <a:prstDash val="solid"/>
              <a:round/>
              <a:headEnd/>
              <a:tailEnd/>
            </a:ln>
          </p:spPr>
          <p:txBody>
            <a:bodyPr/>
            <a:lstStyle/>
            <a:p>
              <a:endParaRPr lang="en-IE"/>
            </a:p>
          </p:txBody>
        </p:sp>
      </p:grpSp>
      <p:sp>
        <p:nvSpPr>
          <p:cNvPr id="160" name="Rectangle 2"/>
          <p:cNvSpPr txBox="1">
            <a:spLocks noChangeArrowheads="1"/>
          </p:cNvSpPr>
          <p:nvPr/>
        </p:nvSpPr>
        <p:spPr>
          <a:xfrm>
            <a:off x="1171575" y="2425899"/>
            <a:ext cx="2241552" cy="1762719"/>
          </a:xfrm>
          <a:prstGeom prst="rect">
            <a:avLst/>
          </a:prstGeom>
          <a:solidFill>
            <a:schemeClr val="accent2"/>
          </a:solidFill>
        </p:spPr>
        <p:txBody>
          <a:bodyPr>
            <a:normAutofit/>
          </a:bodyPr>
          <a:lstStyle>
            <a:lvl1pPr algn="ctr" defTabSz="457101" rtl="0" eaLnBrk="1" latinLnBrk="0" hangingPunct="1">
              <a:spcBef>
                <a:spcPct val="0"/>
              </a:spcBef>
              <a:buNone/>
              <a:defRPr sz="4400" kern="1200">
                <a:solidFill>
                  <a:schemeClr val="tx1"/>
                </a:solidFill>
                <a:latin typeface="+mj-lt"/>
                <a:ea typeface="+mj-ea"/>
                <a:cs typeface="+mj-cs"/>
              </a:defRPr>
            </a:lvl1pPr>
          </a:lstStyle>
          <a:p>
            <a:pPr>
              <a:defRPr/>
            </a:pPr>
            <a:r>
              <a:rPr lang="en-GB" altLang="en-US" sz="1200" dirty="0" smtClean="0">
                <a:solidFill>
                  <a:srgbClr val="0066FF"/>
                </a:solidFill>
                <a:latin typeface="Arial" charset="0"/>
                <a:ea typeface="ＭＳ Ｐゴシック" pitchFamily="34" charset="-128"/>
              </a:rPr>
              <a:t/>
            </a:r>
            <a:br>
              <a:rPr lang="en-GB" altLang="en-US" sz="1200" dirty="0" smtClean="0">
                <a:solidFill>
                  <a:srgbClr val="0066FF"/>
                </a:solidFill>
                <a:latin typeface="Arial" charset="0"/>
                <a:ea typeface="ＭＳ Ｐゴシック" pitchFamily="34" charset="-128"/>
              </a:rPr>
            </a:br>
            <a:r>
              <a:rPr lang="en-GB" altLang="en-US" sz="1400" b="1" i="1" dirty="0" smtClean="0">
                <a:effectLst>
                  <a:outerShdw blurRad="38100" dist="38100" dir="2700000" algn="tl">
                    <a:srgbClr val="000000"/>
                  </a:outerShdw>
                </a:effectLst>
                <a:latin typeface="Arial" charset="0"/>
                <a:ea typeface="ＭＳ Ｐゴシック" pitchFamily="34" charset="-128"/>
              </a:rPr>
              <a:t>Thank you for your time and </a:t>
            </a:r>
            <a:br>
              <a:rPr lang="en-GB" altLang="en-US" sz="1400" b="1" i="1" dirty="0" smtClean="0">
                <a:effectLst>
                  <a:outerShdw blurRad="38100" dist="38100" dir="2700000" algn="tl">
                    <a:srgbClr val="000000"/>
                  </a:outerShdw>
                </a:effectLst>
                <a:latin typeface="Arial" charset="0"/>
                <a:ea typeface="ＭＳ Ｐゴシック" pitchFamily="34" charset="-128"/>
              </a:rPr>
            </a:br>
            <a:r>
              <a:rPr lang="en-GB" altLang="en-US" sz="1400" b="1" i="1" dirty="0" smtClean="0">
                <a:effectLst>
                  <a:outerShdw blurRad="38100" dist="38100" dir="2700000" algn="tl">
                    <a:srgbClr val="000000"/>
                  </a:outerShdw>
                </a:effectLst>
                <a:latin typeface="Arial" charset="0"/>
                <a:ea typeface="ＭＳ Ｐゴシック" pitchFamily="34" charset="-128"/>
              </a:rPr>
              <a:t>attention…</a:t>
            </a:r>
            <a:r>
              <a:rPr lang="en-IE" altLang="en-US" sz="1400" b="1" i="1" dirty="0" smtClean="0">
                <a:effectLst>
                  <a:outerShdw blurRad="38100" dist="38100" dir="2700000" algn="tl">
                    <a:srgbClr val="000000"/>
                  </a:outerShdw>
                </a:effectLst>
                <a:latin typeface="Arial" charset="0"/>
                <a:ea typeface="ＭＳ Ｐゴシック" pitchFamily="34" charset="-128"/>
              </a:rPr>
              <a:t>.</a:t>
            </a:r>
            <a:r>
              <a:rPr lang="en-GB" altLang="en-US" sz="1400" b="1" i="1" dirty="0" smtClean="0">
                <a:effectLst>
                  <a:outerShdw blurRad="38100" dist="38100" dir="2700000" algn="tl">
                    <a:srgbClr val="000000"/>
                  </a:outerShdw>
                </a:effectLst>
                <a:latin typeface="Arial" charset="0"/>
                <a:ea typeface="ＭＳ Ｐゴシック" pitchFamily="34" charset="-128"/>
              </a:rPr>
              <a:t>any questions ?</a:t>
            </a:r>
            <a:br>
              <a:rPr lang="en-GB" altLang="en-US" sz="1400" b="1" i="1" dirty="0" smtClean="0">
                <a:effectLst>
                  <a:outerShdw blurRad="38100" dist="38100" dir="2700000" algn="tl">
                    <a:srgbClr val="000000"/>
                  </a:outerShdw>
                </a:effectLst>
                <a:latin typeface="Arial" charset="0"/>
                <a:ea typeface="ＭＳ Ｐゴシック" pitchFamily="34" charset="-128"/>
              </a:rPr>
            </a:br>
            <a:endParaRPr lang="en-IE" altLang="en-US" sz="1400" b="1" i="1" dirty="0" smtClean="0">
              <a:effectLst>
                <a:outerShdw blurRad="38100" dist="38100" dir="2700000" algn="tl">
                  <a:srgbClr val="000000"/>
                </a:outerShdw>
              </a:effectLst>
              <a:latin typeface="Arial" charset="0"/>
              <a:ea typeface="ＭＳ Ｐゴシック" pitchFamily="34" charset="-128"/>
            </a:endParaRPr>
          </a:p>
        </p:txBody>
      </p:sp>
    </p:spTree>
    <p:extLst>
      <p:ext uri="{BB962C8B-B14F-4D97-AF65-F5344CB8AC3E}">
        <p14:creationId xmlns:p14="http://schemas.microsoft.com/office/powerpoint/2010/main" val="58248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
        <p:nvSpPr>
          <p:cNvPr id="13" name="TextBox 12"/>
          <p:cNvSpPr txBox="1"/>
          <p:nvPr/>
        </p:nvSpPr>
        <p:spPr>
          <a:xfrm>
            <a:off x="148160" y="336775"/>
            <a:ext cx="1300356" cy="215444"/>
          </a:xfrm>
          <a:prstGeom prst="rect">
            <a:avLst/>
          </a:prstGeom>
          <a:noFill/>
        </p:spPr>
        <p:txBody>
          <a:bodyPr wrap="none" rtlCol="0">
            <a:spAutoFit/>
          </a:bodyPr>
          <a:lstStyle/>
          <a:p>
            <a:r>
              <a:rPr lang="en-US" sz="800" dirty="0" smtClean="0">
                <a:solidFill>
                  <a:schemeClr val="bg1"/>
                </a:solidFill>
              </a:rPr>
              <a:t>HSE | </a:t>
            </a:r>
            <a:r>
              <a:rPr lang="en-US" sz="800" b="1" dirty="0" smtClean="0">
                <a:solidFill>
                  <a:schemeClr val="bg1"/>
                </a:solidFill>
              </a:rPr>
              <a:t>Open Disclosure</a:t>
            </a:r>
            <a:endParaRPr lang="en-US" sz="800" b="1" dirty="0">
              <a:solidFill>
                <a:schemeClr val="bg1"/>
              </a:solidFill>
            </a:endParaRPr>
          </a:p>
        </p:txBody>
      </p:sp>
      <p:sp>
        <p:nvSpPr>
          <p:cNvPr id="14" name="TextBox 13"/>
          <p:cNvSpPr txBox="1"/>
          <p:nvPr/>
        </p:nvSpPr>
        <p:spPr>
          <a:xfrm>
            <a:off x="234950" y="3104105"/>
            <a:ext cx="5275803" cy="1569660"/>
          </a:xfrm>
          <a:prstGeom prst="rect">
            <a:avLst/>
          </a:prstGeom>
          <a:noFill/>
        </p:spPr>
        <p:txBody>
          <a:bodyPr wrap="none" rtlCol="0">
            <a:spAutoFit/>
          </a:bodyPr>
          <a:lstStyle/>
          <a:p>
            <a:r>
              <a:rPr lang="en-US" sz="2400" b="1" dirty="0" smtClean="0">
                <a:solidFill>
                  <a:srgbClr val="FFFFFF"/>
                </a:solidFill>
              </a:rPr>
              <a:t>For further information</a:t>
            </a:r>
          </a:p>
          <a:p>
            <a:endParaRPr lang="en-US" sz="1200" b="1" dirty="0" smtClean="0">
              <a:solidFill>
                <a:srgbClr val="FFFFFF"/>
              </a:solidFill>
            </a:endParaRPr>
          </a:p>
          <a:p>
            <a:r>
              <a:rPr lang="en-IE" sz="1200" b="1" dirty="0" smtClean="0">
                <a:solidFill>
                  <a:srgbClr val="FFFFFF"/>
                </a:solidFill>
              </a:rPr>
              <a:t>Full policy </a:t>
            </a:r>
            <a:r>
              <a:rPr lang="en-IE" sz="1200" b="1" dirty="0">
                <a:solidFill>
                  <a:srgbClr val="FFFFFF"/>
                </a:solidFill>
              </a:rPr>
              <a:t>and additional resources </a:t>
            </a:r>
            <a:r>
              <a:rPr lang="en-IE" sz="1200" b="1" dirty="0" smtClean="0">
                <a:solidFill>
                  <a:srgbClr val="FFFFFF"/>
                </a:solidFill>
              </a:rPr>
              <a:t>(including Staff </a:t>
            </a:r>
            <a:r>
              <a:rPr lang="en-IE" sz="1200" b="1" dirty="0">
                <a:solidFill>
                  <a:srgbClr val="FFFFFF"/>
                </a:solidFill>
              </a:rPr>
              <a:t>S</a:t>
            </a:r>
            <a:r>
              <a:rPr lang="en-IE" sz="1200" b="1" dirty="0" smtClean="0">
                <a:solidFill>
                  <a:srgbClr val="FFFFFF"/>
                </a:solidFill>
              </a:rPr>
              <a:t>upport Booklet)</a:t>
            </a:r>
          </a:p>
          <a:p>
            <a:r>
              <a:rPr lang="en-IE" sz="1200" b="1" dirty="0" smtClean="0">
                <a:solidFill>
                  <a:srgbClr val="FFFFFF"/>
                </a:solidFill>
              </a:rPr>
              <a:t>www.hse.ie/opendisclosure</a:t>
            </a:r>
            <a:endParaRPr lang="en-IE" sz="1200" b="1" dirty="0">
              <a:solidFill>
                <a:srgbClr val="FFFFFF"/>
              </a:solidFill>
            </a:endParaRPr>
          </a:p>
          <a:p>
            <a:endParaRPr lang="en-IE" sz="1200" b="1" dirty="0">
              <a:solidFill>
                <a:srgbClr val="FFFFFF"/>
              </a:solidFill>
            </a:endParaRPr>
          </a:p>
          <a:p>
            <a:r>
              <a:rPr lang="en-IE" sz="1200" b="1" dirty="0" smtClean="0">
                <a:solidFill>
                  <a:srgbClr val="FFFFFF"/>
                </a:solidFill>
              </a:rPr>
              <a:t>Contact </a:t>
            </a:r>
            <a:r>
              <a:rPr lang="en-IE" sz="1200" b="1" dirty="0">
                <a:solidFill>
                  <a:srgbClr val="FFFFFF"/>
                </a:solidFill>
              </a:rPr>
              <a:t>the National Open Disclosure </a:t>
            </a:r>
            <a:r>
              <a:rPr lang="en-IE" sz="1200" b="1" dirty="0" smtClean="0">
                <a:solidFill>
                  <a:srgbClr val="FFFFFF"/>
                </a:solidFill>
              </a:rPr>
              <a:t>Office</a:t>
            </a:r>
          </a:p>
          <a:p>
            <a:r>
              <a:rPr lang="en-IE" sz="1200" b="1" dirty="0" smtClean="0">
                <a:solidFill>
                  <a:srgbClr val="FFFFFF"/>
                </a:solidFill>
              </a:rPr>
              <a:t>Email: opendisclosure.office@hse.ie</a:t>
            </a:r>
            <a:endParaRPr lang="en-IE" sz="1200" b="1" dirty="0">
              <a:solidFill>
                <a:srgbClr val="FFFFFF"/>
              </a:solidFill>
            </a:endParaRPr>
          </a:p>
        </p:txBody>
      </p:sp>
    </p:spTree>
    <p:extLst>
      <p:ext uri="{BB962C8B-B14F-4D97-AF65-F5344CB8AC3E}">
        <p14:creationId xmlns:p14="http://schemas.microsoft.com/office/powerpoint/2010/main" val="1232486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3676" y="619125"/>
            <a:ext cx="5848350" cy="3856018"/>
          </a:xfrm>
          <a:prstGeom prst="rect">
            <a:avLst/>
          </a:prstGeom>
          <a:solidFill>
            <a:schemeClr val="bg1">
              <a:lumMod val="95000"/>
            </a:schemeClr>
          </a:solidFill>
        </p:spPr>
        <p:txBody>
          <a:bodyPr wrap="square" rtlCol="0">
            <a:spAutoFit/>
          </a:bodyPr>
          <a:lstStyle/>
          <a:p>
            <a:endParaRPr lang="en-IE" dirty="0"/>
          </a:p>
        </p:txBody>
      </p:sp>
      <p:sp>
        <p:nvSpPr>
          <p:cNvPr id="3" name="TextBox 2"/>
          <p:cNvSpPr txBox="1"/>
          <p:nvPr/>
        </p:nvSpPr>
        <p:spPr>
          <a:xfrm>
            <a:off x="342901" y="619125"/>
            <a:ext cx="2066924" cy="3785652"/>
          </a:xfrm>
          <a:prstGeom prst="rect">
            <a:avLst/>
          </a:prstGeom>
          <a:solidFill>
            <a:schemeClr val="bg1">
              <a:lumMod val="95000"/>
            </a:schemeClr>
          </a:solidFill>
        </p:spPr>
        <p:txBody>
          <a:bodyPr wrap="square" rtlCol="0">
            <a:spAutoFit/>
          </a:bodyPr>
          <a:lstStyle/>
          <a:p>
            <a:r>
              <a:rPr lang="en-IE" altLang="en-US" sz="2400" b="1" dirty="0" smtClean="0">
                <a:latin typeface="Times New Roman" pitchFamily="18" charset="0"/>
                <a:ea typeface="ＭＳ Ｐゴシック" pitchFamily="34" charset="-128"/>
                <a:cs typeface="Times New Roman" pitchFamily="18" charset="0"/>
              </a:rPr>
              <a:t>Background</a:t>
            </a:r>
          </a:p>
          <a:p>
            <a:endParaRPr lang="en-IE" sz="2400" b="1" dirty="0">
              <a:latin typeface="Times New Roman" pitchFamily="18" charset="0"/>
              <a:ea typeface="ＭＳ Ｐゴシック" pitchFamily="34" charset="-128"/>
              <a:cs typeface="Times New Roman" pitchFamily="18" charset="0"/>
            </a:endParaRPr>
          </a:p>
          <a:p>
            <a:endParaRPr lang="en-IE" sz="2400" b="1" dirty="0" smtClean="0">
              <a:latin typeface="Times New Roman" pitchFamily="18" charset="0"/>
              <a:ea typeface="ＭＳ Ｐゴシック" pitchFamily="34" charset="-128"/>
              <a:cs typeface="Times New Roman" pitchFamily="18" charset="0"/>
            </a:endParaRPr>
          </a:p>
          <a:p>
            <a:endParaRPr lang="en-IE" sz="2400" b="1" dirty="0">
              <a:latin typeface="Times New Roman" pitchFamily="18" charset="0"/>
              <a:ea typeface="ＭＳ Ｐゴシック" pitchFamily="34" charset="-128"/>
              <a:cs typeface="Times New Roman" pitchFamily="18" charset="0"/>
            </a:endParaRPr>
          </a:p>
          <a:p>
            <a:endParaRPr lang="en-IE" sz="2400" b="1" dirty="0" smtClean="0">
              <a:latin typeface="Times New Roman" pitchFamily="18" charset="0"/>
              <a:ea typeface="ＭＳ Ｐゴシック" pitchFamily="34" charset="-128"/>
              <a:cs typeface="Times New Roman" pitchFamily="18" charset="0"/>
            </a:endParaRPr>
          </a:p>
          <a:p>
            <a:endParaRPr lang="en-IE" sz="2400" b="1" dirty="0">
              <a:latin typeface="Times New Roman" pitchFamily="18" charset="0"/>
              <a:ea typeface="ＭＳ Ｐゴシック" pitchFamily="34" charset="-128"/>
              <a:cs typeface="Times New Roman" pitchFamily="18" charset="0"/>
            </a:endParaRPr>
          </a:p>
          <a:p>
            <a:endParaRPr lang="en-IE" sz="2400" b="1" dirty="0" smtClean="0">
              <a:latin typeface="Times New Roman" pitchFamily="18" charset="0"/>
              <a:ea typeface="ＭＳ Ｐゴシック" pitchFamily="34" charset="-128"/>
              <a:cs typeface="Times New Roman" pitchFamily="18" charset="0"/>
            </a:endParaRPr>
          </a:p>
          <a:p>
            <a:endParaRPr lang="en-IE" sz="2400" b="1" dirty="0">
              <a:latin typeface="Times New Roman" pitchFamily="18" charset="0"/>
              <a:ea typeface="ＭＳ Ｐゴシック" pitchFamily="34" charset="-128"/>
              <a:cs typeface="Times New Roman" pitchFamily="18" charset="0"/>
            </a:endParaRPr>
          </a:p>
          <a:p>
            <a:endParaRPr lang="en-IE" sz="2400" b="1" dirty="0" smtClean="0">
              <a:latin typeface="Times New Roman" pitchFamily="18" charset="0"/>
              <a:ea typeface="ＭＳ Ｐゴシック" pitchFamily="34" charset="-128"/>
              <a:cs typeface="Times New Roman" pitchFamily="18" charset="0"/>
            </a:endParaRPr>
          </a:p>
          <a:p>
            <a:endParaRPr lang="en-IE" sz="2400" dirty="0"/>
          </a:p>
        </p:txBody>
      </p:sp>
      <p:sp>
        <p:nvSpPr>
          <p:cNvPr id="4" name="Rectangle 3"/>
          <p:cNvSpPr/>
          <p:nvPr/>
        </p:nvSpPr>
        <p:spPr>
          <a:xfrm>
            <a:off x="2733676" y="619125"/>
            <a:ext cx="5848350" cy="3293209"/>
          </a:xfrm>
          <a:prstGeom prst="rect">
            <a:avLst/>
          </a:prstGeom>
          <a:solidFill>
            <a:schemeClr val="bg1">
              <a:lumMod val="95000"/>
            </a:schemeClr>
          </a:solidFill>
        </p:spPr>
        <p:txBody>
          <a:bodyPr wrap="square">
            <a:spAutoFit/>
          </a:bodyPr>
          <a:lstStyle/>
          <a:p>
            <a:pPr>
              <a:defRPr/>
            </a:pPr>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Recommendations: “Building a Culture of Patient Safety 2008”</a:t>
            </a:r>
          </a:p>
          <a:p>
            <a:pPr>
              <a:defRPr/>
            </a:pPr>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Joint HSE/SCA approach supported by MPS</a:t>
            </a:r>
          </a:p>
          <a:p>
            <a:pPr>
              <a:defRPr/>
            </a:pPr>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Pilot October 2010- March 2013</a:t>
            </a:r>
          </a:p>
          <a:p>
            <a:pPr>
              <a:defRPr/>
            </a:pPr>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Launch of national documents November 2013</a:t>
            </a:r>
          </a:p>
          <a:p>
            <a:pPr>
              <a:defRPr/>
            </a:pPr>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On-going roll out of policy and programme across all health and social care services since 2013 – national training programme – area and site leads</a:t>
            </a:r>
          </a:p>
          <a:p>
            <a:pPr>
              <a:defRPr/>
            </a:pPr>
            <a:endPar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a:defRPr/>
            </a:pPr>
            <a:r>
              <a:rPr lang="en-IE" altLang="en-US" sz="1600" dirty="0">
                <a:solidFill>
                  <a:srgbClr val="0070C0"/>
                </a:solidFill>
                <a:latin typeface="Times New Roman" panose="02020603050405020304" pitchFamily="18" charset="0"/>
                <a:ea typeface="ＭＳ Ｐゴシック" pitchFamily="34" charset="-128"/>
                <a:cs typeface="Times New Roman" panose="02020603050405020304" pitchFamily="18" charset="0"/>
              </a:rPr>
              <a:t>Independent evaluation of pilot programme published in 2016</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26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047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8950" y="400050"/>
            <a:ext cx="5819775" cy="3970318"/>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QAVD audit of x 4 early adopter sites in 2016</a:t>
            </a:r>
          </a:p>
          <a:p>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285750" indent="-285750">
              <a:buFont typeface="Arial" panose="020B0604020202020204" pitchFamily="34" charset="0"/>
              <a:buChar char="•"/>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Matters arising in Cervical Check Screening Programme 2018 and Scally Report and Recommendations September 2018</a:t>
            </a:r>
          </a:p>
          <a:p>
            <a:pPr marL="285750" indent="-285750">
              <a:buFont typeface="Arial" panose="020B0604020202020204" pitchFamily="34" charset="0"/>
              <a:buChar char="•"/>
            </a:pPr>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285750" indent="-285750">
              <a:buFont typeface="Arial" panose="020B0604020202020204" pitchFamily="34" charset="0"/>
              <a:buChar char="•"/>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Protective legislation: Commencement of Part 4 of the Civil Liability Amendment Act 2017 – September 2018</a:t>
            </a:r>
          </a:p>
          <a:p>
            <a:pPr marL="285750" indent="-285750">
              <a:buFont typeface="Arial" panose="020B0604020202020204" pitchFamily="34" charset="0"/>
              <a:buChar char="•"/>
            </a:pPr>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285750" indent="-285750">
              <a:buFont typeface="Arial" panose="020B0604020202020204" pitchFamily="34" charset="0"/>
              <a:buChar char="•"/>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Establishment of National OD Office and National Steering Committee 2018-2019</a:t>
            </a:r>
          </a:p>
          <a:p>
            <a:pPr marL="285750" indent="-285750">
              <a:buFont typeface="Arial" panose="020B0604020202020204" pitchFamily="34" charset="0"/>
              <a:buChar char="•"/>
            </a:pPr>
            <a:endPar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endParaRPr>
          </a:p>
          <a:p>
            <a:pPr marL="285750" indent="-285750">
              <a:buFont typeface="Arial" panose="020B0604020202020204" pitchFamily="34" charset="0"/>
              <a:buChar char="•"/>
            </a:pPr>
            <a:r>
              <a:rPr lang="en-IE" altLang="en-US" dirty="0">
                <a:solidFill>
                  <a:srgbClr val="0070C0"/>
                </a:solidFill>
                <a:latin typeface="Times New Roman" panose="02020603050405020304" pitchFamily="18" charset="0"/>
                <a:ea typeface="ＭＳ Ｐゴシック" pitchFamily="34" charset="-128"/>
                <a:cs typeface="Times New Roman" panose="02020603050405020304" pitchFamily="18" charset="0"/>
              </a:rPr>
              <a:t>Interim Revision of  HSE National Open Disclosure Policy launched in June 2019</a:t>
            </a:r>
          </a:p>
        </p:txBody>
      </p:sp>
      <p:sp>
        <p:nvSpPr>
          <p:cNvPr id="2" name="TextBox 1"/>
          <p:cNvSpPr txBox="1"/>
          <p:nvPr/>
        </p:nvSpPr>
        <p:spPr>
          <a:xfrm>
            <a:off x="190501" y="600075"/>
            <a:ext cx="2419349" cy="3785652"/>
          </a:xfrm>
          <a:prstGeom prst="rect">
            <a:avLst/>
          </a:prstGeom>
          <a:solidFill>
            <a:schemeClr val="bg1">
              <a:lumMod val="95000"/>
            </a:schemeClr>
          </a:solidFill>
        </p:spPr>
        <p:txBody>
          <a:bodyPr wrap="square" rtlCol="0">
            <a:spAutoFit/>
          </a:bodyPr>
          <a:lstStyle/>
          <a:p>
            <a:r>
              <a:rPr lang="en-IE" sz="2400" b="1" dirty="0" smtClean="0">
                <a:latin typeface="Times New Roman" panose="02020603050405020304" pitchFamily="18" charset="0"/>
                <a:cs typeface="Times New Roman" panose="02020603050405020304" pitchFamily="18" charset="0"/>
              </a:rPr>
              <a:t>Background</a:t>
            </a:r>
          </a:p>
          <a:p>
            <a:endParaRPr lang="en-IE" sz="2400" b="1" dirty="0">
              <a:latin typeface="Times New Roman" panose="02020603050405020304" pitchFamily="18" charset="0"/>
              <a:cs typeface="Times New Roman" panose="02020603050405020304" pitchFamily="18" charset="0"/>
            </a:endParaRPr>
          </a:p>
          <a:p>
            <a:endParaRPr lang="en-IE" sz="2400" b="1" dirty="0" smtClean="0">
              <a:latin typeface="Times New Roman" panose="02020603050405020304" pitchFamily="18" charset="0"/>
              <a:cs typeface="Times New Roman" panose="02020603050405020304" pitchFamily="18" charset="0"/>
            </a:endParaRPr>
          </a:p>
          <a:p>
            <a:endParaRPr lang="en-IE" sz="2400" b="1" dirty="0">
              <a:latin typeface="Times New Roman" panose="02020603050405020304" pitchFamily="18" charset="0"/>
              <a:cs typeface="Times New Roman" panose="02020603050405020304" pitchFamily="18" charset="0"/>
            </a:endParaRPr>
          </a:p>
          <a:p>
            <a:endParaRPr lang="en-IE" sz="2400" b="1" dirty="0" smtClean="0">
              <a:latin typeface="Times New Roman" panose="02020603050405020304" pitchFamily="18" charset="0"/>
              <a:cs typeface="Times New Roman" panose="02020603050405020304" pitchFamily="18" charset="0"/>
            </a:endParaRPr>
          </a:p>
          <a:p>
            <a:endParaRPr lang="en-IE" sz="2400" b="1" dirty="0">
              <a:latin typeface="Times New Roman" panose="02020603050405020304" pitchFamily="18" charset="0"/>
              <a:cs typeface="Times New Roman" panose="02020603050405020304" pitchFamily="18" charset="0"/>
            </a:endParaRPr>
          </a:p>
          <a:p>
            <a:endParaRPr lang="en-IE" sz="2400" b="1" dirty="0" smtClean="0">
              <a:latin typeface="Times New Roman" panose="02020603050405020304" pitchFamily="18" charset="0"/>
              <a:cs typeface="Times New Roman" panose="02020603050405020304" pitchFamily="18" charset="0"/>
            </a:endParaRPr>
          </a:p>
          <a:p>
            <a:endParaRPr lang="en-IE" sz="2400" b="1" dirty="0">
              <a:latin typeface="Times New Roman" panose="02020603050405020304" pitchFamily="18" charset="0"/>
              <a:cs typeface="Times New Roman" panose="02020603050405020304" pitchFamily="18" charset="0"/>
            </a:endParaRPr>
          </a:p>
          <a:p>
            <a:endParaRPr lang="en-IE" sz="2400" b="1" dirty="0" smtClean="0">
              <a:latin typeface="Times New Roman" panose="02020603050405020304" pitchFamily="18" charset="0"/>
              <a:cs typeface="Times New Roman" panose="02020603050405020304" pitchFamily="18" charset="0"/>
            </a:endParaRPr>
          </a:p>
          <a:p>
            <a:endParaRPr lang="en-IE" sz="2400" b="1" dirty="0">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3129111"/>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879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2175" y="1699141"/>
            <a:ext cx="6134100" cy="1215510"/>
          </a:xfrm>
          <a:prstGeom prst="rect">
            <a:avLst/>
          </a:prstGeom>
          <a:solidFill>
            <a:schemeClr val="bg1">
              <a:lumMod val="95000"/>
            </a:schemeClr>
          </a:solidFill>
        </p:spPr>
        <p:txBody>
          <a:bodyPr wrap="square" rtlCol="0">
            <a:spAutoFit/>
          </a:bodyPr>
          <a:lstStyle/>
          <a:p>
            <a:pPr>
              <a:defRPr/>
            </a:pPr>
            <a:endParaRPr lang="en-IE" altLang="en-US" dirty="0">
              <a:solidFill>
                <a:prstClr val="black"/>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38374" y="2208690"/>
            <a:ext cx="5743575" cy="57047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62175" y="3067050"/>
            <a:ext cx="6134100" cy="369332"/>
          </a:xfrm>
          <a:prstGeom prst="rect">
            <a:avLst/>
          </a:prstGeom>
          <a:solidFill>
            <a:schemeClr val="bg1">
              <a:lumMod val="95000"/>
            </a:schemeClr>
          </a:solidFill>
        </p:spPr>
        <p:txBody>
          <a:bodyPr wrap="square" rtlCol="0">
            <a:spAutoFit/>
          </a:bodyPr>
          <a:lstStyle/>
          <a:p>
            <a:pPr>
              <a:defRPr/>
            </a:pPr>
            <a:r>
              <a:rPr lang="en-GB" altLang="en-US" i="1" u="sng" dirty="0">
                <a:solidFill>
                  <a:srgbClr val="3366FF"/>
                </a:solidFill>
                <a:latin typeface="Tms Rmn"/>
                <a:ea typeface="Times New Roman" pitchFamily="18" charset="0"/>
                <a:cs typeface="Tms Rmn"/>
              </a:rPr>
              <a:t>www.youtube.com/watch?v=cDDWvj_q-o8</a:t>
            </a:r>
            <a:endParaRPr lang="en-IE" altLang="en-US" dirty="0">
              <a:solidFill>
                <a:prstClr val="black"/>
              </a:solidFill>
              <a:latin typeface="Times New Roman" pitchFamily="18" charset="0"/>
              <a:cs typeface="Times New Roman" pitchFamily="18" charset="0"/>
            </a:endParaRPr>
          </a:p>
        </p:txBody>
      </p:sp>
      <p:sp>
        <p:nvSpPr>
          <p:cNvPr id="8" name="TextBox 7"/>
          <p:cNvSpPr txBox="1"/>
          <p:nvPr/>
        </p:nvSpPr>
        <p:spPr>
          <a:xfrm>
            <a:off x="428626" y="619126"/>
            <a:ext cx="2400300" cy="830997"/>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Open Disclosure and </a:t>
            </a:r>
            <a:r>
              <a:rPr lang="en-IE" altLang="en-US" sz="2400" b="1" dirty="0" smtClean="0">
                <a:latin typeface="Times New Roman" pitchFamily="18" charset="0"/>
                <a:ea typeface="ＭＳ Ｐゴシック" pitchFamily="34" charset="-128"/>
                <a:cs typeface="Times New Roman" pitchFamily="18" charset="0"/>
              </a:rPr>
              <a:t>Empathy</a:t>
            </a:r>
            <a:endParaRPr lang="en-IE" sz="24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587" y="3815447"/>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533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5101" y="1238250"/>
            <a:ext cx="4114799" cy="1569660"/>
          </a:xfrm>
          <a:prstGeom prst="rect">
            <a:avLst/>
          </a:prstGeom>
          <a:solidFill>
            <a:schemeClr val="bg1">
              <a:lumMod val="95000"/>
            </a:schemeClr>
          </a:solidFill>
        </p:spPr>
        <p:txBody>
          <a:bodyPr wrap="square" rtlCol="0">
            <a:spAutoFit/>
          </a:bodyPr>
          <a:lstStyle/>
          <a:p>
            <a:pPr algn="ctr">
              <a:buFont typeface="Arial" pitchFamily="34" charset="0"/>
              <a:buNone/>
            </a:pPr>
            <a:endParaRPr lang="en-IE" altLang="en-US" sz="3200" b="1" dirty="0" smtClean="0">
              <a:solidFill>
                <a:srgbClr val="007CB1"/>
              </a:solidFill>
              <a:latin typeface="Times New Roman" pitchFamily="18" charset="0"/>
              <a:ea typeface="ＭＳ Ｐゴシック" pitchFamily="34" charset="-128"/>
              <a:cs typeface="Times New Roman" pitchFamily="18" charset="0"/>
            </a:endParaRPr>
          </a:p>
          <a:p>
            <a:pPr algn="ctr">
              <a:buFont typeface="Arial" pitchFamily="34" charset="0"/>
              <a:buNone/>
            </a:pPr>
            <a:r>
              <a:rPr lang="en-IE" altLang="en-US" sz="3200" b="1" dirty="0" smtClean="0">
                <a:solidFill>
                  <a:srgbClr val="007CB1"/>
                </a:solidFill>
                <a:latin typeface="Times New Roman" pitchFamily="18" charset="0"/>
                <a:ea typeface="ＭＳ Ｐゴシック" pitchFamily="34" charset="-128"/>
                <a:cs typeface="Times New Roman" pitchFamily="18" charset="0"/>
              </a:rPr>
              <a:t>An </a:t>
            </a:r>
            <a:r>
              <a:rPr lang="en-IE" altLang="en-US" sz="3200" b="1" dirty="0">
                <a:solidFill>
                  <a:srgbClr val="007CB1"/>
                </a:solidFill>
                <a:latin typeface="Times New Roman" pitchFamily="18" charset="0"/>
                <a:ea typeface="ＭＳ Ｐゴシック" pitchFamily="34" charset="-128"/>
                <a:cs typeface="Times New Roman" pitchFamily="18" charset="0"/>
              </a:rPr>
              <a:t>Overview of Open Disclosure</a:t>
            </a:r>
            <a:endParaRPr lang="en-GB" altLang="en-US" sz="3200" b="1" dirty="0">
              <a:solidFill>
                <a:srgbClr val="007CB1"/>
              </a:solidFill>
              <a:latin typeface="Times New Roman" pitchFamily="18" charset="0"/>
              <a:ea typeface="ＭＳ Ｐゴシック" pitchFamily="34" charset="-128"/>
              <a:cs typeface="Times New Roman" pitchFamily="18" charset="0"/>
            </a:endParaRPr>
          </a:p>
        </p:txBody>
      </p:sp>
      <p:sp>
        <p:nvSpPr>
          <p:cNvPr id="4" name="TextBox 3"/>
          <p:cNvSpPr txBox="1"/>
          <p:nvPr/>
        </p:nvSpPr>
        <p:spPr>
          <a:xfrm>
            <a:off x="238125" y="571500"/>
            <a:ext cx="1647825" cy="461665"/>
          </a:xfrm>
          <a:prstGeom prst="rect">
            <a:avLst/>
          </a:prstGeom>
          <a:solidFill>
            <a:schemeClr val="bg1">
              <a:lumMod val="95000"/>
            </a:schemeClr>
          </a:solidFill>
        </p:spPr>
        <p:txBody>
          <a:bodyPr wrap="square" rtlCol="0">
            <a:spAutoFit/>
          </a:bodyPr>
          <a:lstStyle/>
          <a:p>
            <a:r>
              <a:rPr lang="en-IE" altLang="en-US" sz="2400" b="1" dirty="0">
                <a:latin typeface="Times New Roman" pitchFamily="18" charset="0"/>
                <a:ea typeface="ＭＳ Ｐゴシック" pitchFamily="34" charset="-128"/>
                <a:cs typeface="Times New Roman" pitchFamily="18" charset="0"/>
              </a:rPr>
              <a:t>Part 2</a:t>
            </a:r>
            <a:endParaRPr lang="en-IE" sz="24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3676114"/>
            <a:ext cx="1819276" cy="92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718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13818</TotalTime>
  <Words>2973</Words>
  <Application>Microsoft Office PowerPoint</Application>
  <PresentationFormat>On-screen Show (16:9)</PresentationFormat>
  <Paragraphs>564</Paragraphs>
  <Slides>55</Slides>
  <Notes>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power of an Apology –  saying Sorry</vt:lpstr>
      <vt:lpstr>Components of an apology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Hand, Catherine</cp:lastModifiedBy>
  <cp:revision>275</cp:revision>
  <cp:lastPrinted>2019-05-29T10:08:45Z</cp:lastPrinted>
  <dcterms:created xsi:type="dcterms:W3CDTF">2010-04-12T23:12:02Z</dcterms:created>
  <dcterms:modified xsi:type="dcterms:W3CDTF">2019-09-27T12:25:54Z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