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2"/>
  </p:notesMasterIdLst>
  <p:sldIdLst>
    <p:sldId id="256" r:id="rId2"/>
    <p:sldId id="311" r:id="rId3"/>
    <p:sldId id="312" r:id="rId4"/>
    <p:sldId id="259" r:id="rId5"/>
    <p:sldId id="283" r:id="rId6"/>
    <p:sldId id="338" r:id="rId7"/>
    <p:sldId id="340" r:id="rId8"/>
    <p:sldId id="341" r:id="rId9"/>
    <p:sldId id="342" r:id="rId10"/>
    <p:sldId id="381" r:id="rId11"/>
    <p:sldId id="372" r:id="rId12"/>
    <p:sldId id="373" r:id="rId13"/>
    <p:sldId id="384" r:id="rId14"/>
    <p:sldId id="365" r:id="rId15"/>
    <p:sldId id="310" r:id="rId16"/>
    <p:sldId id="262" r:id="rId17"/>
    <p:sldId id="343" r:id="rId18"/>
    <p:sldId id="339" r:id="rId19"/>
    <p:sldId id="290" r:id="rId20"/>
    <p:sldId id="308" r:id="rId21"/>
    <p:sldId id="265" r:id="rId22"/>
    <p:sldId id="375" r:id="rId23"/>
    <p:sldId id="303" r:id="rId24"/>
    <p:sldId id="304" r:id="rId25"/>
    <p:sldId id="356" r:id="rId26"/>
    <p:sldId id="274" r:id="rId27"/>
    <p:sldId id="374" r:id="rId28"/>
    <p:sldId id="295" r:id="rId29"/>
    <p:sldId id="328" r:id="rId30"/>
    <p:sldId id="269" r:id="rId31"/>
    <p:sldId id="315" r:id="rId32"/>
    <p:sldId id="316" r:id="rId33"/>
    <p:sldId id="318" r:id="rId34"/>
    <p:sldId id="270" r:id="rId35"/>
    <p:sldId id="370" r:id="rId36"/>
    <p:sldId id="320" r:id="rId37"/>
    <p:sldId id="271" r:id="rId38"/>
    <p:sldId id="350" r:id="rId39"/>
    <p:sldId id="351" r:id="rId40"/>
    <p:sldId id="294" r:id="rId41"/>
    <p:sldId id="296" r:id="rId42"/>
    <p:sldId id="306" r:id="rId43"/>
    <p:sldId id="272" r:id="rId44"/>
    <p:sldId id="273" r:id="rId45"/>
    <p:sldId id="324" r:id="rId46"/>
    <p:sldId id="293" r:id="rId47"/>
    <p:sldId id="289" r:id="rId48"/>
    <p:sldId id="280" r:id="rId49"/>
    <p:sldId id="360" r:id="rId50"/>
    <p:sldId id="361" r:id="rId51"/>
    <p:sldId id="362" r:id="rId52"/>
    <p:sldId id="363" r:id="rId53"/>
    <p:sldId id="298" r:id="rId54"/>
    <p:sldId id="299" r:id="rId55"/>
    <p:sldId id="327" r:id="rId56"/>
    <p:sldId id="300" r:id="rId57"/>
    <p:sldId id="329" r:id="rId58"/>
    <p:sldId id="377" r:id="rId59"/>
    <p:sldId id="378" r:id="rId60"/>
    <p:sldId id="387" r:id="rId61"/>
    <p:sldId id="388" r:id="rId62"/>
    <p:sldId id="380" r:id="rId63"/>
    <p:sldId id="331" r:id="rId64"/>
    <p:sldId id="332" r:id="rId65"/>
    <p:sldId id="333" r:id="rId66"/>
    <p:sldId id="334" r:id="rId67"/>
    <p:sldId id="335" r:id="rId68"/>
    <p:sldId id="336" r:id="rId69"/>
    <p:sldId id="352" r:id="rId70"/>
    <p:sldId id="386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38" autoAdjust="0"/>
  </p:normalViewPr>
  <p:slideViewPr>
    <p:cSldViewPr>
      <p:cViewPr>
        <p:scale>
          <a:sx n="50" d="100"/>
          <a:sy n="50" d="100"/>
        </p:scale>
        <p:origin x="-253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400AA8-AFE9-4DC0-AD6C-BEE45BED626D}" type="datetimeFigureOut">
              <a:rPr lang="en-IE"/>
              <a:pPr>
                <a:defRPr/>
              </a:pPr>
              <a:t>18/05/2018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272086-64B9-41A3-961C-4E4F1B824FE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52503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72086-64B9-41A3-961C-4E4F1B824FEE}" type="slidenum">
              <a:rPr lang="en-IE" smtClean="0"/>
              <a:pPr>
                <a:defRPr/>
              </a:pPr>
              <a:t>44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72086-64B9-41A3-961C-4E4F1B824FEE}" type="slidenum">
              <a:rPr lang="en-IE" smtClean="0"/>
              <a:pPr>
                <a:defRPr/>
              </a:pPr>
              <a:t>50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72086-64B9-41A3-961C-4E4F1B824FEE}" type="slidenum">
              <a:rPr lang="en-IE" smtClean="0"/>
              <a:pPr>
                <a:defRPr/>
              </a:pPr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97645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799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9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0BB57-A0F3-4FA9-8291-A9C989F5E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58D9-CB80-4577-BB93-3637D9459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0B909-C28F-4556-94E3-D4241373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B206-F99C-42EC-AFA9-4B45DDE32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602A-3841-4E35-B35E-D735E73FA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D962-D0C0-4603-B78E-0FFE88686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EAF0-47C2-4B30-AC13-84B315904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C69C-C46C-456E-869D-BBC0494F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32C2-47D8-4023-96AE-EE314B5D2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E01C-679C-417D-8934-8B5A2FC31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FDB9-B33B-49E7-A811-4A15FB736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88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88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88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788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IE"/>
                </a:p>
              </p:txBody>
            </p:sp>
            <p:sp>
              <p:nvSpPr>
                <p:cNvPr id="788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IE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8868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69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88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88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  <p:sp>
            <p:nvSpPr>
              <p:cNvPr id="788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E"/>
              </a:p>
            </p:txBody>
          </p:sp>
        </p:grpSp>
        <p:sp>
          <p:nvSpPr>
            <p:cNvPr id="788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788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788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788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BF32C6-AA70-4FE1-BE31-A6E6D9E25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988840"/>
            <a:ext cx="8712968" cy="2189460"/>
          </a:xfrm>
        </p:spPr>
        <p:txBody>
          <a:bodyPr/>
          <a:lstStyle/>
          <a:p>
            <a:pPr algn="l" eaLnBrk="1" hangingPunct="1">
              <a:defRPr/>
            </a:pPr>
            <a:r>
              <a:rPr lang="en-IE" b="0" dirty="0" smtClean="0"/>
              <a:t>Buprenorphine/Naloxone</a:t>
            </a:r>
            <a:br>
              <a:rPr lang="en-IE" b="0" dirty="0" smtClean="0"/>
            </a:br>
            <a:r>
              <a:rPr lang="en-IE" sz="2400" b="0" dirty="0" smtClean="0"/>
              <a:t>(Suboxone©)</a:t>
            </a:r>
            <a:r>
              <a:rPr lang="en-IE" sz="2400" dirty="0" smtClean="0"/>
              <a:t> </a:t>
            </a:r>
            <a:endParaRPr lang="en-US" sz="2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Dr Margaret Bourke &amp;  Denis </a:t>
            </a:r>
            <a:r>
              <a:rPr lang="en-IE" dirty="0" err="1" smtClean="0"/>
              <a:t>O’Driscoll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OTC and Prescribed Opioids Dependence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Limited evidence on value of substitution</a:t>
            </a:r>
          </a:p>
          <a:p>
            <a:r>
              <a:rPr lang="en-IE" dirty="0" smtClean="0"/>
              <a:t>Most research is on treatment of heroin use</a:t>
            </a:r>
          </a:p>
          <a:p>
            <a:r>
              <a:rPr lang="en-IE" dirty="0" smtClean="0"/>
              <a:t>Patients dependent on prescribed and OTC opioids may respond differently. (UK Guidelines)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65572"/>
          </a:xfrm>
        </p:spPr>
        <p:txBody>
          <a:bodyPr/>
          <a:lstStyle/>
          <a:p>
            <a:r>
              <a:rPr lang="en-AU" altLang="en-US" sz="4000" dirty="0" smtClean="0"/>
              <a:t>The pharmacology of opioid agonists and antagonists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43537"/>
          </a:xfrm>
        </p:spPr>
        <p:txBody>
          <a:bodyPr/>
          <a:lstStyle/>
          <a:p>
            <a:pPr eaLnBrk="1" hangingPunct="1"/>
            <a:r>
              <a:rPr lang="en-AU" altLang="en-US" sz="2000" b="1" dirty="0" smtClean="0"/>
              <a:t>Full agonist</a:t>
            </a:r>
          </a:p>
          <a:p>
            <a:pPr marL="450850" indent="-450850" eaLnBrk="1" hangingPunct="1">
              <a:buFont typeface="Arial" panose="020B0604020202020204" pitchFamily="34" charset="0"/>
              <a:buNone/>
            </a:pPr>
            <a:r>
              <a:rPr lang="en-US" altLang="en-US" sz="2000" dirty="0" smtClean="0"/>
              <a:t>-   Binds to the receptor producing a dose-dependent increase in physiological effects</a:t>
            </a:r>
          </a:p>
          <a:p>
            <a:pPr marL="450850" indent="-450850" eaLnBrk="1" hangingPunct="1"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srgbClr val="00B0F0"/>
                </a:solidFill>
              </a:rPr>
              <a:t>e.g. heroin, methadone, morphine</a:t>
            </a:r>
          </a:p>
          <a:p>
            <a:pPr eaLnBrk="1" hangingPunct="1"/>
            <a:r>
              <a:rPr lang="en-AU" altLang="en-US" sz="2000" b="1" dirty="0" smtClean="0"/>
              <a:t>Antagonist</a:t>
            </a:r>
          </a:p>
          <a:p>
            <a:pPr marL="0" indent="0" eaLnBrk="1" hangingPunct="1">
              <a:buNone/>
            </a:pPr>
            <a:r>
              <a:rPr lang="en-US" altLang="en-US" sz="2000" dirty="0" smtClean="0"/>
              <a:t>-   Binds to the receptor but does not produce a biological response and is able to block </a:t>
            </a:r>
            <a:r>
              <a:rPr lang="en-GB" altLang="en-US" sz="2000" dirty="0" smtClean="0"/>
              <a:t>agonist </a:t>
            </a:r>
            <a:r>
              <a:rPr lang="en-US" altLang="en-US" sz="2000" dirty="0" smtClean="0"/>
              <a:t>effects </a:t>
            </a:r>
          </a:p>
          <a:p>
            <a:pPr marL="0" indent="0" eaLnBrk="1" hangingPunct="1">
              <a:buNone/>
            </a:pPr>
            <a:r>
              <a:rPr lang="en-US" altLang="en-US" sz="2000" dirty="0" smtClean="0">
                <a:solidFill>
                  <a:srgbClr val="00B0F0"/>
                </a:solidFill>
              </a:rPr>
              <a:t>e.g. </a:t>
            </a:r>
            <a:r>
              <a:rPr lang="en-US" altLang="en-US" sz="2000" dirty="0" err="1" smtClean="0">
                <a:solidFill>
                  <a:srgbClr val="00B0F0"/>
                </a:solidFill>
              </a:rPr>
              <a:t>naloxone</a:t>
            </a:r>
            <a:r>
              <a:rPr lang="en-US" altLang="en-US" sz="2000" dirty="0" smtClean="0">
                <a:solidFill>
                  <a:srgbClr val="00B0F0"/>
                </a:solidFill>
              </a:rPr>
              <a:t> and </a:t>
            </a:r>
            <a:r>
              <a:rPr lang="en-US" altLang="en-US" sz="2000" dirty="0" err="1" smtClean="0">
                <a:solidFill>
                  <a:srgbClr val="00B0F0"/>
                </a:solidFill>
              </a:rPr>
              <a:t>naltrexone</a:t>
            </a:r>
            <a:endParaRPr lang="en-US" altLang="en-US" sz="2000" baseline="30000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en-AU" altLang="en-US" sz="2000" b="1" dirty="0" smtClean="0"/>
              <a:t>Partial agonist</a:t>
            </a:r>
          </a:p>
          <a:p>
            <a:pPr marL="180975" indent="-180975" eaLnBrk="1" hangingPunct="1">
              <a:buFontTx/>
              <a:buChar char="-"/>
            </a:pPr>
            <a:r>
              <a:rPr lang="en-US" altLang="en-US" sz="2000" dirty="0" smtClean="0"/>
              <a:t>Binds to the receptor but </a:t>
            </a:r>
            <a:r>
              <a:rPr lang="en-GB" altLang="en-US" sz="2000" dirty="0" smtClean="0"/>
              <a:t>even at full  saturation of receptors exerts less than maximal effects obtained with full agonists  </a:t>
            </a:r>
          </a:p>
          <a:p>
            <a:pPr eaLnBrk="1" hangingPunct="1">
              <a:buNone/>
            </a:pPr>
            <a:r>
              <a:rPr lang="en-GB" altLang="en-US" sz="2000" dirty="0" smtClean="0">
                <a:solidFill>
                  <a:srgbClr val="00B0F0"/>
                </a:solidFill>
              </a:rPr>
              <a:t>e.g. buprenorphine</a:t>
            </a:r>
          </a:p>
          <a:p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65572"/>
          </a:xfrm>
        </p:spPr>
        <p:txBody>
          <a:bodyPr/>
          <a:lstStyle/>
          <a:p>
            <a:r>
              <a:rPr lang="en-IE" dirty="0" smtClean="0"/>
              <a:t>Opioid Receptors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en-IE" sz="2800" dirty="0" smtClean="0"/>
              <a:t>Opioids bind to opioid receptors on the neurons </a:t>
            </a:r>
          </a:p>
          <a:p>
            <a:r>
              <a:rPr lang="en-IE" sz="2800" dirty="0" smtClean="0"/>
              <a:t>5 subtypes</a:t>
            </a:r>
          </a:p>
          <a:p>
            <a:pPr lvl="1"/>
            <a:r>
              <a:rPr lang="en-IE" dirty="0" smtClean="0"/>
              <a:t>Mu</a:t>
            </a:r>
          </a:p>
          <a:p>
            <a:pPr lvl="1"/>
            <a:r>
              <a:rPr lang="en-IE" dirty="0" smtClean="0"/>
              <a:t>Delta</a:t>
            </a:r>
          </a:p>
          <a:p>
            <a:pPr lvl="1"/>
            <a:r>
              <a:rPr lang="en-IE" dirty="0" smtClean="0"/>
              <a:t>Kappa</a:t>
            </a:r>
          </a:p>
          <a:p>
            <a:pPr lvl="1"/>
            <a:r>
              <a:rPr lang="en-IE" dirty="0" smtClean="0"/>
              <a:t>Epsilon</a:t>
            </a:r>
          </a:p>
          <a:p>
            <a:pPr lvl="1"/>
            <a:r>
              <a:rPr lang="en-IE" dirty="0" smtClean="0"/>
              <a:t>Sigma</a:t>
            </a:r>
          </a:p>
          <a:p>
            <a:pPr marL="457200" lvl="1" indent="0">
              <a:buNone/>
            </a:pPr>
            <a:r>
              <a:rPr lang="en-IE" dirty="0" smtClean="0"/>
              <a:t>Mu is associated with most of effects</a:t>
            </a:r>
          </a:p>
          <a:p>
            <a:pPr marL="457200" lvl="1" indent="0">
              <a:buNone/>
            </a:pPr>
            <a:r>
              <a:rPr lang="en-IE" dirty="0" smtClean="0"/>
              <a:t>Buprenorphine</a:t>
            </a:r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Dr Margaret Bourke &amp;  Denis O'Driscoll</a:t>
            </a:r>
            <a:endParaRPr lang="en-US" dirty="0"/>
          </a:p>
        </p:txBody>
      </p:sp>
      <p:pic>
        <p:nvPicPr>
          <p:cNvPr id="26625" name="Picture 1" descr="C:\Users\margburke\AppData\Local\Microsoft\Windows\Temporary Internet Files\Content.Outlook\V4R3CN2M\IMG_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502753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35625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IE" sz="4400" dirty="0" smtClean="0"/>
              <a:t>		</a:t>
            </a:r>
            <a:r>
              <a:rPr lang="en-IE" sz="4400" dirty="0" smtClean="0">
                <a:solidFill>
                  <a:schemeClr val="tx2"/>
                </a:solidFill>
              </a:rPr>
              <a:t>Opioid Receptors</a:t>
            </a:r>
          </a:p>
          <a:p>
            <a:pPr lvl="0">
              <a:lnSpc>
                <a:spcPct val="90000"/>
              </a:lnSpc>
              <a:buNone/>
            </a:pPr>
            <a:endParaRPr lang="en-IE" altLang="ko-KR" sz="2400" dirty="0" smtClean="0">
              <a:solidFill>
                <a:prstClr val="black"/>
              </a:solidFill>
              <a:latin typeface="Calibri"/>
              <a:ea typeface="Malgun Gothic" pitchFamily="34" charset="-127"/>
            </a:endParaRPr>
          </a:p>
          <a:p>
            <a:pPr lvl="0">
              <a:lnSpc>
                <a:spcPct val="90000"/>
              </a:lnSpc>
              <a:buFont typeface="Arial" charset="0"/>
              <a:buChar char="•"/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</a:rPr>
              <a:t>Most of available opioid analgesics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</a:rPr>
              <a:t>Act at </a:t>
            </a: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-opioid receptor</a:t>
            </a:r>
          </a:p>
          <a:p>
            <a:pPr lvl="0">
              <a:lnSpc>
                <a:spcPct val="90000"/>
              </a:lnSpc>
              <a:buFont typeface="Arial" charset="0"/>
              <a:buChar char="•"/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</a:rPr>
              <a:t>Activation of </a:t>
            </a: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-opioid receptor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analgesia, euphoria, respiratory depression, nausea, vomiting, decreased gastrointestinal motility, tolerance, dependence</a:t>
            </a:r>
          </a:p>
          <a:p>
            <a:pPr lvl="0">
              <a:lnSpc>
                <a:spcPct val="90000"/>
              </a:lnSpc>
              <a:buFont typeface="Arial" charset="0"/>
              <a:buChar char="•"/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-, -opioid receptor 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analgesia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ko-KR" sz="2400" dirty="0" err="1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dysphoria</a:t>
            </a: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, </a:t>
            </a:r>
            <a:r>
              <a:rPr lang="en-US" altLang="ko-KR" sz="2400" dirty="0" err="1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Psychotomimetic</a:t>
            </a: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 ()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Affective behavior, </a:t>
            </a:r>
            <a:r>
              <a:rPr lang="en-US" altLang="ko-KR" sz="2400" dirty="0" err="1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proconvulsant</a:t>
            </a:r>
            <a:r>
              <a:rPr lang="en-US" altLang="ko-KR" sz="2400" dirty="0" smtClean="0">
                <a:solidFill>
                  <a:schemeClr val="accent4"/>
                </a:solidFill>
                <a:ea typeface="Malgun Gothic" pitchFamily="34" charset="-127"/>
                <a:sym typeface="Symbol" pitchFamily="18" charset="2"/>
              </a:rPr>
              <a:t> ()</a:t>
            </a:r>
          </a:p>
          <a:p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Buprenorphine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 synthetic opioid</a:t>
            </a:r>
          </a:p>
          <a:p>
            <a:r>
              <a:rPr lang="en-GB" sz="2400" dirty="0" smtClean="0"/>
              <a:t>Partial agonist acting at the µ receptor</a:t>
            </a:r>
          </a:p>
          <a:p>
            <a:pPr lvl="1"/>
            <a:r>
              <a:rPr lang="en-GB" sz="2400" dirty="0" smtClean="0"/>
              <a:t>Low intrinsic activity only partially activating opiate receptors</a:t>
            </a:r>
          </a:p>
          <a:p>
            <a:pPr lvl="1"/>
            <a:r>
              <a:rPr lang="en-GB" sz="2400" dirty="0" smtClean="0"/>
              <a:t>Less sedating and euphoric</a:t>
            </a:r>
          </a:p>
          <a:p>
            <a:pPr lvl="1"/>
            <a:r>
              <a:rPr lang="en-GB" sz="2400" dirty="0" smtClean="0"/>
              <a:t>Dose – response curve exhibits “ceiling” effect</a:t>
            </a:r>
          </a:p>
          <a:p>
            <a:r>
              <a:rPr lang="en-GB" sz="2400" dirty="0" smtClean="0"/>
              <a:t>High affinity for the </a:t>
            </a:r>
            <a:r>
              <a:rPr lang="en-GB" sz="2400" dirty="0" smtClean="0">
                <a:solidFill>
                  <a:srgbClr val="006699"/>
                </a:solidFill>
              </a:rPr>
              <a:t>µ </a:t>
            </a:r>
            <a:r>
              <a:rPr lang="en-GB" sz="2400" dirty="0" smtClean="0"/>
              <a:t>receptor </a:t>
            </a:r>
          </a:p>
          <a:p>
            <a:pPr lvl="1"/>
            <a:r>
              <a:rPr lang="en-GB" sz="2400" dirty="0" smtClean="0"/>
              <a:t>Binds more tightly to opiate receptors than other opiates or opiate antagonists 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en-IE" b="1" dirty="0" smtClean="0"/>
              <a:t>Properties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155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Buprenorphine’s ability to block the effects of concurrently administered opioids,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000" dirty="0" smtClean="0"/>
              <a:t>reduces the risk of relapse in buprenorphine maintained patients who self administer opioids during treatment.</a:t>
            </a:r>
            <a:endParaRPr lang="en-IE" sz="2400" dirty="0" smtClean="0"/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Bell-shaped  dose-response  curve,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000" dirty="0" smtClean="0"/>
              <a:t>Hence its long duration of activity 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Buprenorphine high receptor affinity and slow dissociation from its receptor  </a:t>
            </a:r>
            <a:r>
              <a:rPr lang="en-IE" sz="2400" dirty="0"/>
              <a:t>(</a:t>
            </a:r>
            <a:r>
              <a:rPr lang="en-IE" sz="2400" dirty="0" smtClean="0"/>
              <a:t>binds tightly)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000" dirty="0" smtClean="0"/>
              <a:t>prolongs its agonist action and allows less than daily dosing.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Prevents other opioids occupying the receptors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Greater affinity than Naltrexone/naloxone </a:t>
            </a:r>
            <a:r>
              <a:rPr lang="en-IE" sz="2000" dirty="0" smtClean="0"/>
              <a:t>leading to problems in overdose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IE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dirty="0" smtClean="0"/>
              <a:t>Properties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692696"/>
            <a:ext cx="8147248" cy="54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None/>
            </a:pPr>
            <a:endParaRPr lang="en-IE" sz="2400" dirty="0" smtClean="0"/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Metabolised by  P450  </a:t>
            </a:r>
            <a:r>
              <a:rPr lang="en-IE" sz="2400" dirty="0" err="1" smtClean="0"/>
              <a:t>iso</a:t>
            </a:r>
            <a:r>
              <a:rPr lang="en-IE" sz="2400" dirty="0" smtClean="0"/>
              <a:t>-enzyme   CYP3A4  in  the  liver.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The partial </a:t>
            </a:r>
            <a:r>
              <a:rPr lang="en-US" sz="2400" i="1" dirty="0" smtClean="0">
                <a:cs typeface="Arial" charset="0"/>
              </a:rPr>
              <a:t>µ</a:t>
            </a:r>
            <a:r>
              <a:rPr lang="en-IE" sz="2400" i="1" dirty="0" smtClean="0"/>
              <a:t> </a:t>
            </a:r>
            <a:r>
              <a:rPr lang="en-IE" sz="2400" dirty="0" smtClean="0"/>
              <a:t>opioid profile of Buprenorphine </a:t>
            </a:r>
          </a:p>
          <a:p>
            <a:pPr lvl="1" eaLnBrk="1" hangingPunct="1">
              <a:lnSpc>
                <a:spcPct val="80000"/>
              </a:lnSpc>
            </a:pPr>
            <a:r>
              <a:rPr lang="en-IE" sz="2400" dirty="0" smtClean="0"/>
              <a:t>low intrinsic activity contribute to its good safety, decreases misuse potential.</a:t>
            </a:r>
          </a:p>
          <a:p>
            <a:pPr eaLnBrk="1" hangingPunct="1">
              <a:lnSpc>
                <a:spcPct val="80000"/>
              </a:lnSpc>
            </a:pPr>
            <a:r>
              <a:rPr lang="en-IE" sz="2400" dirty="0" smtClean="0"/>
              <a:t>Naloxone does not diminish the efficacy of sublingual buprenorphine</a:t>
            </a:r>
          </a:p>
          <a:p>
            <a:pPr lvl="1" eaLnBrk="1" hangingPunct="1">
              <a:lnSpc>
                <a:spcPct val="80000"/>
              </a:lnSpc>
            </a:pPr>
            <a:r>
              <a:rPr lang="en-IE" sz="2200" dirty="0" smtClean="0"/>
              <a:t>Naloxone is  poorly absorbed sublingually.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Parenteral misuse in opioid dependant individuals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200" dirty="0" smtClean="0"/>
              <a:t>reduced by combining Buprenorphine with Naloxone (Suboxone©).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200" dirty="0" smtClean="0"/>
              <a:t>deters  illicit diversion, reducing potential for misuse.</a:t>
            </a:r>
          </a:p>
          <a:p>
            <a:pPr lvl="1" eaLnBrk="1" hangingPunct="1">
              <a:lnSpc>
                <a:spcPct val="90000"/>
              </a:lnSpc>
            </a:pPr>
            <a:endParaRPr lang="en-IE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dirty="0" smtClean="0"/>
              <a:t/>
            </a:r>
            <a:br>
              <a:rPr lang="en-IE" sz="4000" b="1" dirty="0" smtClean="0"/>
            </a:br>
            <a:r>
              <a:rPr lang="en-IE" sz="4000" b="1" dirty="0" smtClean="0"/>
              <a:t>Mode of administration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US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Buprenorphine/Naloxone when administered  sublingually reaches   peak  concentration  after  90 – 150  minutes.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The  effect  lasts  up  to  12  hours  at  doses  of  4mg  and  48 to 72 hours at  doses  of 16mg - 32mg.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Highest authorised dose of buprenorphine/Naloxone 24mg.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Steady state equilibrium achieved after 3-7 days. Half life 24 to 36 hours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Withdrawal milder and occurs 3-5 days after last dose</a:t>
            </a:r>
          </a:p>
          <a:p>
            <a:pPr eaLnBrk="1" hangingPunct="1">
              <a:lnSpc>
                <a:spcPct val="90000"/>
              </a:lnSpc>
            </a:pPr>
            <a:endParaRPr lang="en-IE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981075"/>
          </a:xfrm>
        </p:spPr>
        <p:txBody>
          <a:bodyPr/>
          <a:lstStyle/>
          <a:p>
            <a:pPr eaLnBrk="1" hangingPunct="1">
              <a:defRPr/>
            </a:pPr>
            <a:r>
              <a:rPr lang="en-IE" b="1" dirty="0" smtClean="0"/>
              <a:t>Diversion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787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Like all potent </a:t>
            </a:r>
            <a:r>
              <a:rPr lang="en-US" sz="2800" dirty="0" smtClean="0">
                <a:cs typeface="Arial" charset="0"/>
              </a:rPr>
              <a:t>µ</a:t>
            </a:r>
            <a:r>
              <a:rPr lang="en-IE" sz="2800" dirty="0" smtClean="0"/>
              <a:t>-opioids, illicit diversion and parenteral misuse of buprenorphine has been reported worldwide.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The majority of the reported misuse occurs in heroin users who intravenously administer extracts of crushed tablets.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Injecting drug users are at risk of serious bacterial and viral diseases.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Injecting buprenorphine</a:t>
            </a:r>
            <a:r>
              <a:rPr lang="en-IE" sz="2800" dirty="0" smtClean="0">
                <a:solidFill>
                  <a:srgbClr val="0070C0"/>
                </a:solidFill>
              </a:rPr>
              <a:t>/</a:t>
            </a:r>
            <a:r>
              <a:rPr lang="en-IE" sz="2800" dirty="0" err="1" smtClean="0">
                <a:solidFill>
                  <a:srgbClr val="0070C0"/>
                </a:solidFill>
              </a:rPr>
              <a:t>naloxone</a:t>
            </a:r>
            <a:r>
              <a:rPr lang="en-IE" sz="2800" dirty="0" smtClean="0"/>
              <a:t> causes severe abscess and localised necrotic damage to the area.</a:t>
            </a:r>
          </a:p>
          <a:p>
            <a:pPr eaLnBrk="1" hangingPunct="1">
              <a:lnSpc>
                <a:spcPct val="90000"/>
              </a:lnSpc>
            </a:pPr>
            <a:endParaRPr lang="en-IE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Side Effects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 smtClean="0"/>
              <a:t>Nausea Vomiting</a:t>
            </a:r>
          </a:p>
          <a:p>
            <a:pPr eaLnBrk="1" hangingPunct="1"/>
            <a:r>
              <a:rPr lang="en-IE" sz="2400" dirty="0" smtClean="0"/>
              <a:t>Insomnia</a:t>
            </a:r>
          </a:p>
          <a:p>
            <a:pPr eaLnBrk="1" hangingPunct="1"/>
            <a:r>
              <a:rPr lang="en-IE" sz="2400" dirty="0" smtClean="0"/>
              <a:t>Constipation</a:t>
            </a:r>
          </a:p>
          <a:p>
            <a:pPr eaLnBrk="1" hangingPunct="1"/>
            <a:r>
              <a:rPr lang="en-IE" sz="2400" dirty="0" smtClean="0"/>
              <a:t>Headaches</a:t>
            </a:r>
          </a:p>
          <a:p>
            <a:pPr eaLnBrk="1" hangingPunct="1"/>
            <a:r>
              <a:rPr lang="en-IE" sz="2400" dirty="0" smtClean="0"/>
              <a:t>Mood swings</a:t>
            </a:r>
          </a:p>
          <a:p>
            <a:pPr eaLnBrk="1" hangingPunct="1"/>
            <a:r>
              <a:rPr lang="en-IE" sz="2400" dirty="0" smtClean="0"/>
              <a:t>Sleep disturbances</a:t>
            </a:r>
          </a:p>
          <a:p>
            <a:pPr eaLnBrk="1" hangingPunct="1"/>
            <a:r>
              <a:rPr lang="en-IE" sz="2400" dirty="0" smtClean="0"/>
              <a:t>Drowsiness</a:t>
            </a:r>
          </a:p>
          <a:p>
            <a:pPr eaLnBrk="1" hangingPunct="1"/>
            <a:r>
              <a:rPr lang="en-IE" sz="2400" dirty="0" smtClean="0"/>
              <a:t>Respiratory depression is rare</a:t>
            </a:r>
          </a:p>
          <a:p>
            <a:pPr eaLnBrk="1" hangingPunct="1"/>
            <a:r>
              <a:rPr lang="en-IE" sz="2400" dirty="0" smtClean="0"/>
              <a:t>Acute hepatitis re</a:t>
            </a:r>
            <a:r>
              <a:rPr lang="en-IE" sz="2400" dirty="0"/>
              <a:t>ported at high doses</a:t>
            </a:r>
            <a:endParaRPr lang="en-IE" sz="2400" dirty="0" smtClean="0"/>
          </a:p>
          <a:p>
            <a:pPr eaLnBrk="1" hangingPunct="1"/>
            <a:r>
              <a:rPr lang="en-IE" sz="2400" b="1" dirty="0" smtClean="0"/>
              <a:t>PRECIPITATED WITHDRAWAL </a:t>
            </a:r>
            <a:r>
              <a:rPr lang="en-IE" sz="2400" dirty="0" smtClean="0"/>
              <a:t>will be dealt with in the context of treatment initiation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Objectives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To understand the clinical use, induction process and prescribing of buprenorphine/naloxone containing products</a:t>
            </a:r>
          </a:p>
          <a:p>
            <a:r>
              <a:rPr lang="en-IE" sz="2400" dirty="0" smtClean="0"/>
              <a:t>To understand the clinical pharmacology of buprenorphine/naloxone</a:t>
            </a:r>
          </a:p>
          <a:p>
            <a:r>
              <a:rPr lang="en-IE" sz="2400" dirty="0" smtClean="0"/>
              <a:t>To understand the principle drug interactions and potential side effects of buprenorphine/naloxone</a:t>
            </a:r>
          </a:p>
          <a:p>
            <a:r>
              <a:rPr lang="en-IE" sz="2400" dirty="0" smtClean="0"/>
              <a:t>To understand the relevant regulations regarding the prescribing and dispensing of buprenorphine/naloxone in Ireland 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87553"/>
          </a:xfrm>
        </p:spPr>
        <p:txBody>
          <a:bodyPr/>
          <a:lstStyle/>
          <a:p>
            <a:r>
              <a:rPr lang="en-GB" sz="2400" dirty="0" smtClean="0"/>
              <a:t>Sedatives</a:t>
            </a:r>
          </a:p>
          <a:p>
            <a:pPr lvl="1"/>
            <a:r>
              <a:rPr lang="en-GB" sz="2400" dirty="0" smtClean="0"/>
              <a:t>Buprenorphine has additive sedative effects when used in combination with other sedatives</a:t>
            </a:r>
          </a:p>
          <a:p>
            <a:r>
              <a:rPr lang="en-GB" sz="2400" dirty="0" smtClean="0"/>
              <a:t>Opioid antagonist</a:t>
            </a:r>
          </a:p>
          <a:p>
            <a:r>
              <a:rPr lang="en-GB" sz="2400" dirty="0" smtClean="0"/>
              <a:t>Opioid agonists</a:t>
            </a:r>
          </a:p>
          <a:p>
            <a:r>
              <a:rPr lang="en-GB" sz="2400" dirty="0" smtClean="0"/>
              <a:t>Inducers/inhibitors of hepatic enzymes</a:t>
            </a:r>
          </a:p>
          <a:p>
            <a:pPr lvl="1"/>
            <a:r>
              <a:rPr lang="en-GB" sz="2400" dirty="0" smtClean="0"/>
              <a:t>Unclear as to impact, but likely to be of limited clinical relevance</a:t>
            </a:r>
          </a:p>
          <a:p>
            <a:r>
              <a:rPr lang="en-GB" sz="2400" dirty="0" smtClean="0"/>
              <a:t>Deaths reported </a:t>
            </a:r>
          </a:p>
          <a:p>
            <a:pPr lvl="1"/>
            <a:r>
              <a:rPr lang="en-GB" sz="2000" dirty="0" smtClean="0">
                <a:solidFill>
                  <a:srgbClr val="00B0F0"/>
                </a:solidFill>
              </a:rPr>
              <a:t>Alcohol, Benzodiazepines, </a:t>
            </a:r>
            <a:r>
              <a:rPr lang="en-GB" sz="2000" dirty="0" err="1" smtClean="0">
                <a:solidFill>
                  <a:srgbClr val="00B0F0"/>
                </a:solidFill>
              </a:rPr>
              <a:t>Tricyclics</a:t>
            </a:r>
            <a:r>
              <a:rPr lang="en-GB" sz="2000" dirty="0" smtClean="0">
                <a:solidFill>
                  <a:srgbClr val="00B0F0"/>
                </a:solidFill>
              </a:rPr>
              <a:t>, Amphetamine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7938" y="0"/>
            <a:ext cx="6606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3200" kern="0" dirty="0" smtClean="0">
              <a:solidFill>
                <a:srgbClr val="006699"/>
              </a:solidFill>
              <a:latin typeface="Verdana"/>
            </a:endParaRPr>
          </a:p>
          <a:p>
            <a:r>
              <a:rPr lang="en-IE" sz="3200" kern="0" dirty="0" smtClean="0">
                <a:solidFill>
                  <a:srgbClr val="006699"/>
                </a:solidFill>
                <a:latin typeface="Verdana"/>
              </a:rPr>
              <a:t>Drug interactions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9654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err="1" smtClean="0"/>
              <a:t>Suboxone</a:t>
            </a:r>
            <a:r>
              <a:rPr lang="en-IE" dirty="0" smtClean="0"/>
              <a:t> Formulation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139481"/>
          </a:xfrm>
        </p:spPr>
        <p:txBody>
          <a:bodyPr/>
          <a:lstStyle/>
          <a:p>
            <a:pPr eaLnBrk="1" hangingPunct="1"/>
            <a:r>
              <a:rPr lang="en-IE" sz="2800" dirty="0" smtClean="0"/>
              <a:t>Sublingual Buprenorphine/Naloxone 4:1 is as effective as Buprenorphine alone  </a:t>
            </a:r>
          </a:p>
          <a:p>
            <a:pPr eaLnBrk="1" hangingPunct="1"/>
            <a:r>
              <a:rPr lang="en-IE" sz="2800" dirty="0" smtClean="0"/>
              <a:t>Taken sublingually it reaches peak plasma concentration after 90 </a:t>
            </a:r>
            <a:r>
              <a:rPr lang="en-IE" sz="2800" dirty="0" err="1" smtClean="0"/>
              <a:t>mins</a:t>
            </a:r>
            <a:r>
              <a:rPr lang="en-IE" sz="2800" dirty="0" smtClean="0"/>
              <a:t>. </a:t>
            </a:r>
            <a:endParaRPr lang="en-US" sz="2800" dirty="0" smtClean="0"/>
          </a:p>
          <a:p>
            <a:pPr eaLnBrk="1" hangingPunct="1"/>
            <a:r>
              <a:rPr lang="en-IE" sz="2800" dirty="0" smtClean="0"/>
              <a:t>Naloxone is poorly absorbed sublingually (8 - 10%). Precipitates withdrawal if injected intravenously</a:t>
            </a:r>
            <a:r>
              <a:rPr lang="en-IE" dirty="0" smtClean="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mtClean="0"/>
              <a:t>Suboxone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Two Suboxone dosage strengths: 2/0.5 mg, 8/2 mg</a:t>
            </a:r>
            <a:endParaRPr lang="en-IE" sz="2400" dirty="0" smtClean="0"/>
          </a:p>
          <a:p>
            <a:pPr eaLnBrk="1" hangingPunct="1"/>
            <a:r>
              <a:rPr lang="en-IE" sz="2400" dirty="0" smtClean="0"/>
              <a:t>Citric flavour increases acceptability</a:t>
            </a:r>
          </a:p>
          <a:p>
            <a:pPr lvl="1" eaLnBrk="1" hangingPunct="1"/>
            <a:r>
              <a:rPr lang="en-IE" sz="2000" dirty="0" smtClean="0"/>
              <a:t>Promotes salivary gland secretion </a:t>
            </a:r>
          </a:p>
          <a:p>
            <a:pPr lvl="1" eaLnBrk="1" hangingPunct="1"/>
            <a:r>
              <a:rPr lang="en-IE" sz="2000" dirty="0" smtClean="0"/>
              <a:t>So diminishes length of supervision time</a:t>
            </a:r>
          </a:p>
          <a:p>
            <a:pPr lvl="1" eaLnBrk="1" hangingPunct="1"/>
            <a:r>
              <a:rPr lang="en-IE" sz="2000" dirty="0" smtClean="0"/>
              <a:t>3 to 5 minutes supervision. May be less.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5675"/>
          <a:stretch/>
        </p:blipFill>
        <p:spPr bwMode="auto">
          <a:xfrm>
            <a:off x="2987824" y="4149080"/>
            <a:ext cx="2807970" cy="1724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36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sz="2000" b="1" dirty="0">
                <a:solidFill>
                  <a:srgbClr val="333333"/>
                </a:solidFill>
                <a:effectLst/>
                <a:latin typeface="Raleway"/>
              </a:rPr>
              <a:t>Recommendations of the Expert Group on the Regulatory Framework for products containing buprenorphine / </a:t>
            </a:r>
            <a:r>
              <a:rPr lang="en-IE" sz="2000" b="1" dirty="0" err="1">
                <a:solidFill>
                  <a:srgbClr val="333333"/>
                </a:solidFill>
                <a:effectLst/>
                <a:latin typeface="Raleway"/>
              </a:rPr>
              <a:t>naloxone</a:t>
            </a:r>
            <a:r>
              <a:rPr lang="en-IE" sz="2000" b="1" dirty="0">
                <a:solidFill>
                  <a:srgbClr val="333333"/>
                </a:solidFill>
                <a:effectLst/>
                <a:latin typeface="Raleway"/>
              </a:rPr>
              <a:t> and buprenorphine-only for the treatment of opioid </a:t>
            </a:r>
            <a:r>
              <a:rPr lang="en-IE" sz="2000" b="1" dirty="0" smtClean="0">
                <a:solidFill>
                  <a:srgbClr val="333333"/>
                </a:solidFill>
                <a:effectLst/>
                <a:latin typeface="Raleway"/>
              </a:rPr>
              <a:t>dependence (2011)</a:t>
            </a:r>
            <a:endParaRPr lang="en-IE" sz="2000" b="1" i="0" dirty="0">
              <a:solidFill>
                <a:srgbClr val="333333"/>
              </a:solidFill>
              <a:effectLst/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IE" sz="2400" dirty="0" smtClean="0">
                <a:latin typeface="Times New Roman"/>
                <a:ea typeface="Times New Roman"/>
              </a:rPr>
              <a:t>Patients </a:t>
            </a:r>
            <a:r>
              <a:rPr lang="en-IE" sz="2400" dirty="0">
                <a:latin typeface="Times New Roman"/>
                <a:ea typeface="Times New Roman"/>
              </a:rPr>
              <a:t>currently receiving treatment with </a:t>
            </a:r>
            <a:r>
              <a:rPr lang="en-IE" sz="2400" dirty="0" smtClean="0">
                <a:latin typeface="Times New Roman"/>
                <a:ea typeface="Times New Roman"/>
              </a:rPr>
              <a:t>buprenorphine/ </a:t>
            </a:r>
            <a:r>
              <a:rPr lang="en-IE" sz="2400" dirty="0">
                <a:latin typeface="Times New Roman"/>
                <a:ea typeface="Times New Roman"/>
              </a:rPr>
              <a:t>naloxone who </a:t>
            </a:r>
            <a:r>
              <a:rPr lang="en-IE" sz="2400" dirty="0" smtClean="0">
                <a:latin typeface="Times New Roman"/>
                <a:ea typeface="Times New Roman"/>
              </a:rPr>
              <a:t>should continue to </a:t>
            </a:r>
            <a:r>
              <a:rPr lang="en-IE" sz="2400" dirty="0">
                <a:latin typeface="Times New Roman"/>
                <a:ea typeface="Times New Roman"/>
              </a:rPr>
              <a:t>be maintained on </a:t>
            </a:r>
            <a:r>
              <a:rPr lang="en-IE" sz="2400" dirty="0" smtClean="0">
                <a:latin typeface="Times New Roman"/>
                <a:ea typeface="Times New Roman"/>
              </a:rPr>
              <a:t>buprenorphine/naloxone.</a:t>
            </a:r>
            <a:r>
              <a:rPr lang="en-IE" sz="2400" dirty="0">
                <a:latin typeface="Times New Roman"/>
                <a:ea typeface="Times New Roman"/>
              </a:rPr>
              <a:t> </a:t>
            </a:r>
            <a:endParaRPr lang="en-IE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IE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IE" sz="2400" dirty="0">
                <a:latin typeface="Times New Roman"/>
                <a:ea typeface="Times New Roman"/>
              </a:rPr>
              <a:t>Patients with a specific medical need for whom methadone is contraindicated or not suitable, such as</a:t>
            </a:r>
            <a:r>
              <a:rPr lang="en-IE" sz="2400" dirty="0" smtClean="0">
                <a:latin typeface="Times New Roman"/>
                <a:ea typeface="Times New Roman"/>
              </a:rPr>
              <a:t>: </a:t>
            </a:r>
          </a:p>
          <a:p>
            <a:pPr lvl="1">
              <a:spcAft>
                <a:spcPts val="0"/>
              </a:spcAft>
            </a:pPr>
            <a:r>
              <a:rPr lang="en-IE" sz="1800" dirty="0" smtClean="0">
                <a:latin typeface="Times New Roman"/>
                <a:ea typeface="Times New Roman"/>
              </a:rPr>
              <a:t>patients </a:t>
            </a:r>
            <a:r>
              <a:rPr lang="en-IE" sz="1800" dirty="0">
                <a:latin typeface="Times New Roman"/>
                <a:ea typeface="Times New Roman"/>
              </a:rPr>
              <a:t>with prolonged </a:t>
            </a:r>
            <a:r>
              <a:rPr lang="en-IE" sz="1800" dirty="0" err="1" smtClean="0">
                <a:latin typeface="Times New Roman"/>
                <a:ea typeface="Times New Roman"/>
              </a:rPr>
              <a:t>QTc</a:t>
            </a:r>
            <a:r>
              <a:rPr lang="en-IE" sz="1800" dirty="0" smtClean="0">
                <a:latin typeface="Times New Roman"/>
                <a:ea typeface="Times New Roman"/>
              </a:rPr>
              <a:t> </a:t>
            </a:r>
            <a:r>
              <a:rPr lang="en-IE" sz="1800" dirty="0">
                <a:latin typeface="Times New Roman"/>
                <a:ea typeface="Times New Roman"/>
              </a:rPr>
              <a:t>intervals, </a:t>
            </a:r>
            <a:endParaRPr lang="en-IE" sz="1800" dirty="0" smtClean="0">
              <a:latin typeface="Times New Roman"/>
              <a:ea typeface="Times New Roman"/>
            </a:endParaRPr>
          </a:p>
          <a:p>
            <a:pPr lvl="1">
              <a:spcAft>
                <a:spcPts val="0"/>
              </a:spcAft>
            </a:pPr>
            <a:r>
              <a:rPr lang="en-IE" sz="1800" dirty="0" smtClean="0">
                <a:latin typeface="Times New Roman"/>
                <a:ea typeface="Times New Roman"/>
              </a:rPr>
              <a:t>patients </a:t>
            </a:r>
            <a:r>
              <a:rPr lang="en-IE" sz="1800" dirty="0">
                <a:latin typeface="Times New Roman"/>
                <a:ea typeface="Times New Roman"/>
              </a:rPr>
              <a:t>on neuroleptic medications which also affect </a:t>
            </a:r>
            <a:r>
              <a:rPr lang="en-IE" sz="1800" dirty="0" err="1" smtClean="0">
                <a:latin typeface="Times New Roman"/>
                <a:ea typeface="Times New Roman"/>
              </a:rPr>
              <a:t>QTc</a:t>
            </a:r>
            <a:r>
              <a:rPr lang="en-IE" sz="1800" dirty="0" smtClean="0">
                <a:latin typeface="Times New Roman"/>
                <a:ea typeface="Times New Roman"/>
              </a:rPr>
              <a:t> interval</a:t>
            </a:r>
          </a:p>
          <a:p>
            <a:pPr lvl="1">
              <a:spcAft>
                <a:spcPts val="0"/>
              </a:spcAft>
            </a:pPr>
            <a:r>
              <a:rPr lang="en-IE" sz="1800" dirty="0" smtClean="0">
                <a:latin typeface="Times New Roman"/>
                <a:ea typeface="Times New Roman"/>
              </a:rPr>
              <a:t>patients </a:t>
            </a:r>
            <a:r>
              <a:rPr lang="en-IE" sz="1800" dirty="0">
                <a:latin typeface="Times New Roman"/>
                <a:ea typeface="Times New Roman"/>
              </a:rPr>
              <a:t>on high dose methadone treatment, who are also being treated with medicines which inhibit CYP450 enzymes (such as antiretroviral agents </a:t>
            </a:r>
            <a:r>
              <a:rPr lang="en-IE" sz="1800" dirty="0" smtClean="0">
                <a:latin typeface="Times New Roman"/>
                <a:ea typeface="Times New Roman"/>
              </a:rPr>
              <a:t>e.g. </a:t>
            </a:r>
            <a:r>
              <a:rPr lang="en-IE" sz="1800" dirty="0" err="1">
                <a:latin typeface="Times New Roman"/>
                <a:ea typeface="Times New Roman"/>
              </a:rPr>
              <a:t>efaverinz</a:t>
            </a:r>
            <a:r>
              <a:rPr lang="en-IE" sz="1800" dirty="0">
                <a:latin typeface="Times New Roman"/>
                <a:ea typeface="Times New Roman"/>
              </a:rPr>
              <a:t> or the </a:t>
            </a:r>
            <a:r>
              <a:rPr lang="en-IE" sz="1800" dirty="0" smtClean="0">
                <a:latin typeface="Times New Roman"/>
                <a:ea typeface="Times New Roman"/>
              </a:rPr>
              <a:t>anti-infective e.g. Rifampicin/ macrolides.) </a:t>
            </a:r>
            <a:r>
              <a:rPr lang="en-IE" sz="1800" dirty="0">
                <a:latin typeface="Times New Roman"/>
                <a:ea typeface="Times New Roman"/>
              </a:rPr>
              <a:t>and therefore are at greater risk of drug interactions or </a:t>
            </a:r>
            <a:endParaRPr lang="en-IE" sz="1800" dirty="0" smtClean="0">
              <a:latin typeface="Times New Roman"/>
              <a:ea typeface="Times New Roman"/>
            </a:endParaRP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0"/>
            <a:ext cx="8243887" cy="1124744"/>
          </a:xfrm>
        </p:spPr>
        <p:txBody>
          <a:bodyPr/>
          <a:lstStyle/>
          <a:p>
            <a:r>
              <a:rPr lang="en-IE" sz="2000" b="1" dirty="0" smtClean="0">
                <a:solidFill>
                  <a:srgbClr val="333333"/>
                </a:solidFill>
                <a:effectLst/>
                <a:latin typeface="Raleway"/>
              </a:rPr>
              <a:t>Recommendations of the Expert Group on the Regulatory Framework for products containing buprenorphine / </a:t>
            </a:r>
            <a:r>
              <a:rPr lang="en-IE" sz="2000" b="1" dirty="0" err="1" smtClean="0">
                <a:solidFill>
                  <a:srgbClr val="333333"/>
                </a:solidFill>
                <a:effectLst/>
                <a:latin typeface="Raleway"/>
              </a:rPr>
              <a:t>naloxone</a:t>
            </a:r>
            <a:r>
              <a:rPr lang="en-IE" sz="2000" b="1" dirty="0" smtClean="0">
                <a:solidFill>
                  <a:srgbClr val="333333"/>
                </a:solidFill>
                <a:effectLst/>
                <a:latin typeface="Raleway"/>
              </a:rPr>
              <a:t> and buprenorphine-only for the treatment of opioid dependence (2011)</a:t>
            </a:r>
            <a:endParaRPr lang="en-I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IE" sz="2400" dirty="0" smtClean="0">
                <a:solidFill>
                  <a:srgbClr val="006699"/>
                </a:solidFill>
                <a:latin typeface="Times New Roman"/>
                <a:ea typeface="Times New Roman"/>
              </a:rPr>
              <a:t>Methadone-naïve patients, including young patients, where detoxification is a primary goal of treatment, provided the prescriber is of the opinion that detoxification is a realistic goal for the patient</a:t>
            </a:r>
          </a:p>
          <a:p>
            <a:pPr lvl="0">
              <a:spcAft>
                <a:spcPts val="0"/>
              </a:spcAft>
            </a:pPr>
            <a:r>
              <a:rPr lang="en-IE" sz="2400" dirty="0" smtClean="0">
                <a:latin typeface="Times New Roman"/>
                <a:ea typeface="Times New Roman"/>
              </a:rPr>
              <a:t>Patients being treated for codeine and other pharmaceutical opioid dependencies. </a:t>
            </a:r>
          </a:p>
          <a:p>
            <a:pPr lvl="0">
              <a:spcAft>
                <a:spcPts val="0"/>
              </a:spcAft>
            </a:pPr>
            <a:r>
              <a:rPr lang="en-IE" sz="2400" dirty="0" smtClean="0">
                <a:latin typeface="Times New Roman"/>
              </a:rPr>
              <a:t>Patients where, having regard to all of the patient’s circumstances, the prescriber is satisfied that there is clear evidence that the patient has been stable, socially, domestically and from a family perspective, for at least a period of six months and particularly where the patient is in stable employment or education and that the patient demonstrates a commitment to compliance with the treatment programme. 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Dr Margaret Bourke &amp;  Denis O'Driscoll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0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11489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/>
              <a:t>S.I. No. 522/2017 - Misuse of Drugs (Supervision of Prescription and Supply of Methadone and Medicinal Products containing Buprenorphine authorised for Opioid Substitution Treatment) Regulations </a:t>
            </a:r>
            <a:r>
              <a:rPr lang="en-IE" sz="2400" dirty="0" smtClean="0"/>
              <a:t>2017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1200" dirty="0"/>
              <a:t>These Regulations replace the Misuse of Drugs (Supervision of Prescription and Supply of Methadone) Regulations 1998 ( S.I. No 225 of 1998 ). The Regulations add certain buprenorphine medicinal products authorised for opioid substitution treatment to the Schedule of products which fall within the scope of these Regulations.</a:t>
            </a:r>
          </a:p>
          <a:p>
            <a:pPr marL="0" indent="0">
              <a:buNone/>
            </a:pPr>
            <a:endParaRPr lang="en-IE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4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88640"/>
            <a:ext cx="8243887" cy="1368152"/>
          </a:xfrm>
        </p:spPr>
        <p:txBody>
          <a:bodyPr/>
          <a:lstStyle/>
          <a:p>
            <a:pPr eaLnBrk="1" hangingPunct="1">
              <a:defRPr/>
            </a:pPr>
            <a:r>
              <a:rPr lang="en-IE" sz="3600" b="1" dirty="0" smtClean="0"/>
              <a:t>Suitability of Patients for Treatment</a:t>
            </a:r>
            <a:endParaRPr lang="en-US" sz="36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00200"/>
            <a:ext cx="8640960" cy="4456113"/>
          </a:xfrm>
        </p:spPr>
        <p:txBody>
          <a:bodyPr/>
          <a:lstStyle/>
          <a:p>
            <a:pPr marL="0" indent="0" eaLnBrk="1" hangingPunct="1">
              <a:buNone/>
            </a:pPr>
            <a:endParaRPr lang="en-IE" dirty="0" smtClean="0"/>
          </a:p>
          <a:p>
            <a:pPr eaLnBrk="1" hangingPunct="1"/>
            <a:r>
              <a:rPr lang="en-IE" sz="2400" dirty="0" smtClean="0">
                <a:latin typeface="+mj-lt"/>
              </a:rPr>
              <a:t>They  should  be  opioid  dependant (ICD10)</a:t>
            </a:r>
          </a:p>
          <a:p>
            <a:pPr eaLnBrk="1" hangingPunct="1"/>
            <a:r>
              <a:rPr lang="en-IE" sz="2400" dirty="0" smtClean="0">
                <a:latin typeface="+mj-lt"/>
                <a:ea typeface="Times New Roman"/>
              </a:rPr>
              <a:t>Not poly-drug </a:t>
            </a:r>
            <a:r>
              <a:rPr lang="en-IE" sz="2400" dirty="0">
                <a:latin typeface="+mj-lt"/>
                <a:ea typeface="Times New Roman"/>
              </a:rPr>
              <a:t>users</a:t>
            </a:r>
            <a:endParaRPr lang="en-IE" sz="2400" dirty="0" smtClean="0">
              <a:latin typeface="+mj-lt"/>
            </a:endParaRPr>
          </a:p>
          <a:p>
            <a:pPr eaLnBrk="1" hangingPunct="1"/>
            <a:r>
              <a:rPr lang="en-IE" sz="2400" dirty="0" smtClean="0">
                <a:latin typeface="+mj-lt"/>
              </a:rPr>
              <a:t>Not  alcohol  dependant</a:t>
            </a:r>
          </a:p>
          <a:p>
            <a:pPr eaLnBrk="1" hangingPunct="1"/>
            <a:r>
              <a:rPr lang="en-IE" sz="2400" dirty="0" smtClean="0">
                <a:latin typeface="+mj-lt"/>
              </a:rPr>
              <a:t>Not  abusing  benzodiazepine</a:t>
            </a:r>
          </a:p>
          <a:p>
            <a:pPr eaLnBrk="1" hangingPunct="1"/>
            <a:r>
              <a:rPr lang="en-IE" sz="2400" dirty="0" smtClean="0">
                <a:latin typeface="+mj-lt"/>
              </a:rPr>
              <a:t>Not  pregnant or planning pregnancy in the near future : advise contraception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ICD 10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1529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 smtClean="0"/>
              <a:t>WHO: 3 or more of the following present together at some point in the preceding 12 months </a:t>
            </a:r>
          </a:p>
          <a:p>
            <a:r>
              <a:rPr lang="en-IE" sz="2400" dirty="0" smtClean="0"/>
              <a:t>Tolerance/Increasing use of the drug</a:t>
            </a:r>
          </a:p>
          <a:p>
            <a:r>
              <a:rPr lang="en-IE" sz="2400" dirty="0" smtClean="0"/>
              <a:t>Withdrawal Syndrome</a:t>
            </a:r>
          </a:p>
          <a:p>
            <a:r>
              <a:rPr lang="en-IE" sz="2400" dirty="0" smtClean="0"/>
              <a:t>Compulsion to use </a:t>
            </a:r>
          </a:p>
          <a:p>
            <a:r>
              <a:rPr lang="en-IE" sz="2400" dirty="0" smtClean="0"/>
              <a:t>Neglecting commitments</a:t>
            </a:r>
          </a:p>
          <a:p>
            <a:r>
              <a:rPr lang="en-IE" sz="2400" dirty="0" smtClean="0"/>
              <a:t>Continued use despite knowledge of harmful effects</a:t>
            </a:r>
          </a:p>
          <a:p>
            <a:r>
              <a:rPr lang="en-IE" sz="2400" dirty="0" smtClean="0"/>
              <a:t>Early relapse after withdrawal 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 Patient Education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39481"/>
          </a:xfrm>
        </p:spPr>
        <p:txBody>
          <a:bodyPr/>
          <a:lstStyle/>
          <a:p>
            <a:pPr eaLnBrk="1" hangingPunct="1"/>
            <a:r>
              <a:rPr lang="en-IE" sz="2800" dirty="0" smtClean="0"/>
              <a:t>Pre treatment consultation essential</a:t>
            </a:r>
          </a:p>
          <a:p>
            <a:pPr eaLnBrk="1" hangingPunct="1"/>
            <a:r>
              <a:rPr lang="en-IE" sz="2800" dirty="0" smtClean="0"/>
              <a:t>Enables treatment to run more smoothly</a:t>
            </a:r>
          </a:p>
          <a:p>
            <a:pPr eaLnBrk="1" hangingPunct="1"/>
            <a:r>
              <a:rPr lang="en-IE" sz="2800" dirty="0" smtClean="0"/>
              <a:t>Helps prevent risk of withdrawal</a:t>
            </a:r>
          </a:p>
          <a:p>
            <a:pPr eaLnBrk="1" hangingPunct="1"/>
            <a:r>
              <a:rPr lang="en-IE" sz="2800" dirty="0" smtClean="0"/>
              <a:t>Stress the need for patient to present in observable clinical withdrawal.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93564"/>
          </a:xfrm>
        </p:spPr>
        <p:txBody>
          <a:bodyPr/>
          <a:lstStyle/>
          <a:p>
            <a:r>
              <a:rPr lang="en-GB" sz="3200" dirty="0" smtClean="0"/>
              <a:t>Counselling patients before treatment 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sz="2000" dirty="0" smtClean="0"/>
              <a:t>What is buprenorphine</a:t>
            </a:r>
          </a:p>
          <a:p>
            <a:pPr lvl="1"/>
            <a:r>
              <a:rPr lang="en-GB" sz="2000" dirty="0" smtClean="0"/>
              <a:t>Rationale for use</a:t>
            </a:r>
          </a:p>
          <a:p>
            <a:pPr lvl="1"/>
            <a:r>
              <a:rPr lang="en-GB" sz="2000" dirty="0" smtClean="0"/>
              <a:t>Proposed treatment regime (detoxification/maintenance)</a:t>
            </a:r>
          </a:p>
          <a:p>
            <a:r>
              <a:rPr lang="en-GB" sz="2000" dirty="0" smtClean="0"/>
              <a:t>Potential adverse events</a:t>
            </a:r>
          </a:p>
          <a:p>
            <a:pPr lvl="1"/>
            <a:r>
              <a:rPr lang="en-GB" sz="2000" dirty="0" smtClean="0"/>
              <a:t>Side effects </a:t>
            </a:r>
            <a:endParaRPr lang="en-GB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Precipitated withdrawal reaction </a:t>
            </a:r>
          </a:p>
          <a:p>
            <a:pPr lvl="1"/>
            <a:r>
              <a:rPr lang="en-GB" sz="2000" dirty="0" smtClean="0"/>
              <a:t>Warn regarding additional drug or alcohol use, driving</a:t>
            </a:r>
          </a:p>
          <a:p>
            <a:r>
              <a:rPr lang="en-GB" sz="2000" dirty="0" smtClean="0"/>
              <a:t>The “routine” of treatment </a:t>
            </a:r>
          </a:p>
          <a:p>
            <a:pPr lvl="1"/>
            <a:r>
              <a:rPr lang="en-GB" sz="2000" dirty="0" smtClean="0"/>
              <a:t>Supervised dosing sublingual tablet</a:t>
            </a:r>
          </a:p>
          <a:p>
            <a:pPr lvl="1"/>
            <a:r>
              <a:rPr lang="en-GB" sz="2000" dirty="0" smtClean="0"/>
              <a:t>Attendance requirements, including missed doses and take aways</a:t>
            </a:r>
          </a:p>
          <a:p>
            <a:pPr lvl="1"/>
            <a:r>
              <a:rPr lang="en-GB" sz="2000" dirty="0" smtClean="0"/>
              <a:t>Intoxicated presentations</a:t>
            </a:r>
          </a:p>
          <a:p>
            <a:pPr lvl="1">
              <a:buNone/>
            </a:pPr>
            <a:endParaRPr lang="en-GB" sz="1600" dirty="0" smtClean="0"/>
          </a:p>
          <a:p>
            <a:pPr lvl="1">
              <a:buNone/>
            </a:pPr>
            <a:endParaRPr lang="en-GB" sz="1600" dirty="0" smtClean="0"/>
          </a:p>
          <a:p>
            <a:pPr lvl="1"/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History of Buprenorphine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27513"/>
          </a:xfrm>
        </p:spPr>
        <p:txBody>
          <a:bodyPr/>
          <a:lstStyle/>
          <a:p>
            <a:r>
              <a:rPr lang="en-IE" sz="2000" dirty="0" smtClean="0"/>
              <a:t>Developed in 1970’s in an attempt to find a “non addictive” analgesic</a:t>
            </a:r>
          </a:p>
          <a:p>
            <a:r>
              <a:rPr lang="en-IE" sz="2000" dirty="0" smtClean="0"/>
              <a:t>Registered in 1980s as an analgesic – (</a:t>
            </a:r>
            <a:r>
              <a:rPr lang="en-IE" sz="2000" dirty="0" err="1" smtClean="0"/>
              <a:t>Temgesic</a:t>
            </a:r>
            <a:r>
              <a:rPr lang="en-IE" sz="2000" dirty="0" smtClean="0"/>
              <a:t>™ in Ireland)</a:t>
            </a:r>
          </a:p>
          <a:p>
            <a:r>
              <a:rPr lang="en-IE" sz="2000" dirty="0" smtClean="0"/>
              <a:t>“Abuse” of buprenorphine by heroin users in 1980s</a:t>
            </a:r>
          </a:p>
          <a:p>
            <a:r>
              <a:rPr lang="en-IE" sz="2000" dirty="0" smtClean="0"/>
              <a:t>Phase II clinical research by mid 1980s with heroin users</a:t>
            </a:r>
          </a:p>
          <a:p>
            <a:r>
              <a:rPr lang="en-IE" sz="2000" dirty="0" smtClean="0"/>
              <a:t>Phase III randomised trials late 1980s – early 1990s</a:t>
            </a:r>
          </a:p>
          <a:p>
            <a:r>
              <a:rPr lang="en-IE" sz="2000" dirty="0" smtClean="0"/>
              <a:t>Sublingual tablet (Buprenorphine)™ </a:t>
            </a:r>
          </a:p>
          <a:p>
            <a:r>
              <a:rPr lang="en-IE" sz="2000" dirty="0" smtClean="0"/>
              <a:t>Registered for treatment of opiate dependence </a:t>
            </a:r>
          </a:p>
          <a:p>
            <a:pPr lvl="1"/>
            <a:r>
              <a:rPr lang="en-IE" sz="2000" dirty="0" smtClean="0"/>
              <a:t>France 1995</a:t>
            </a:r>
          </a:p>
          <a:p>
            <a:pPr lvl="1"/>
            <a:r>
              <a:rPr lang="en-IE" sz="2000" dirty="0" smtClean="0"/>
              <a:t>UK 1998</a:t>
            </a:r>
          </a:p>
          <a:p>
            <a:pPr lvl="1"/>
            <a:r>
              <a:rPr lang="en-IE" sz="2000" dirty="0" smtClean="0"/>
              <a:t>Australia 2000</a:t>
            </a:r>
          </a:p>
          <a:p>
            <a:pPr>
              <a:buNone/>
            </a:pPr>
            <a:endParaRPr lang="en-IE" sz="2800" dirty="0" smtClean="0"/>
          </a:p>
          <a:p>
            <a:endParaRPr lang="en-I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smtClean="0"/>
              <a:t>Treatment</a:t>
            </a:r>
            <a:r>
              <a:rPr lang="en-IE" sz="4000" smtClean="0"/>
              <a:t/>
            </a:r>
            <a:br>
              <a:rPr lang="en-IE" sz="4000" smtClean="0"/>
            </a:br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643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Maintenance  </a:t>
            </a:r>
            <a:r>
              <a:rPr lang="en-IE" sz="2400" dirty="0"/>
              <a:t>doses  can  be achieved  within  a  week.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Buprenorphine/Naloxone appears </a:t>
            </a:r>
            <a:r>
              <a:rPr lang="en-IE" sz="2400" dirty="0"/>
              <a:t>safe, most opioid overdose deaths are due to respiratory depression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/>
              <a:t>If  the  dose </a:t>
            </a:r>
            <a:r>
              <a:rPr lang="en-IE" sz="2400" dirty="0" smtClean="0"/>
              <a:t>is  </a:t>
            </a:r>
            <a:r>
              <a:rPr lang="en-IE" sz="2400" dirty="0"/>
              <a:t>too  low  then  it  may  not  prevent  withdrawal  signs  and  symptoms.   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Precipitated withdrawal syndrome may occur if another opioid is present in the system in too high a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If occurs patient unlikely to return unless to express their anger and so be lost to treatment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Understanding precipitated withdrawal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/>
          <a:lstStyle/>
          <a:p>
            <a:r>
              <a:rPr lang="en-IE" sz="2400" dirty="0" smtClean="0"/>
              <a:t>Buprenorphine (high affinity) competes with and displaces full opioid agonist (heroin, methadone) from receptors</a:t>
            </a:r>
          </a:p>
          <a:p>
            <a:r>
              <a:rPr lang="en-IE" sz="2400" dirty="0" smtClean="0"/>
              <a:t>Buprenorphine has lower intrinsic opioid activity than full agonists</a:t>
            </a:r>
          </a:p>
          <a:p>
            <a:r>
              <a:rPr lang="en-IE" sz="2400" dirty="0" smtClean="0"/>
              <a:t>High affinity binds tightly to opiate receptors</a:t>
            </a:r>
          </a:p>
          <a:p>
            <a:r>
              <a:rPr lang="en-IE" sz="2400" dirty="0" smtClean="0"/>
              <a:t>Only likely to occur if first dose of buprenorphine is given whilst patient experiencing effects of other opiates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Features of precipitated withdrawal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200" dirty="0" smtClean="0"/>
              <a:t>Considerable variation in severity</a:t>
            </a:r>
          </a:p>
          <a:p>
            <a:r>
              <a:rPr lang="en-IE" sz="2200" dirty="0" smtClean="0"/>
              <a:t>More common features include:</a:t>
            </a:r>
          </a:p>
          <a:p>
            <a:pPr lvl="1"/>
            <a:r>
              <a:rPr lang="en-IE" sz="2200" dirty="0" smtClean="0"/>
              <a:t>Sweating</a:t>
            </a:r>
          </a:p>
          <a:p>
            <a:pPr lvl="1"/>
            <a:r>
              <a:rPr lang="en-IE" sz="2200" dirty="0" smtClean="0"/>
              <a:t>Abdominal cramps, diarrhoea, nausea</a:t>
            </a:r>
          </a:p>
          <a:p>
            <a:pPr lvl="1"/>
            <a:r>
              <a:rPr lang="en-IE" sz="2200" dirty="0" smtClean="0"/>
              <a:t>Anxiety, cravings</a:t>
            </a:r>
          </a:p>
          <a:p>
            <a:r>
              <a:rPr lang="en-IE" sz="2200" dirty="0" smtClean="0"/>
              <a:t> Commences more than 30 – 90 min after 1</a:t>
            </a:r>
            <a:r>
              <a:rPr lang="en-IE" sz="2200" baseline="30000" dirty="0" smtClean="0"/>
              <a:t>st</a:t>
            </a:r>
            <a:r>
              <a:rPr lang="en-IE" sz="2200" dirty="0" smtClean="0"/>
              <a:t> buprenorphine dose</a:t>
            </a:r>
          </a:p>
          <a:p>
            <a:r>
              <a:rPr lang="en-IE" sz="2200" dirty="0" smtClean="0"/>
              <a:t>Peak within 90min to 3hours after 1</a:t>
            </a:r>
            <a:r>
              <a:rPr lang="en-IE" sz="2200" baseline="30000" dirty="0" smtClean="0"/>
              <a:t>st</a:t>
            </a:r>
            <a:r>
              <a:rPr lang="en-IE" sz="2200" dirty="0" smtClean="0"/>
              <a:t> dose &amp; subside thereafter</a:t>
            </a:r>
          </a:p>
          <a:p>
            <a:r>
              <a:rPr lang="en-IE" sz="2200" dirty="0" smtClean="0"/>
              <a:t>Minor symptoms may continue after 2</a:t>
            </a:r>
            <a:r>
              <a:rPr lang="en-IE" sz="2200" baseline="30000" dirty="0" smtClean="0"/>
              <a:t>nd</a:t>
            </a:r>
            <a:r>
              <a:rPr lang="en-IE" sz="2200" dirty="0" smtClean="0"/>
              <a:t> or 3</a:t>
            </a:r>
            <a:r>
              <a:rPr lang="en-IE" sz="2200" baseline="30000" dirty="0" smtClean="0"/>
              <a:t>rd</a:t>
            </a:r>
            <a:r>
              <a:rPr lang="en-IE" sz="2200" dirty="0" smtClean="0"/>
              <a:t> dose, however, symptoms may persist with continued heroin use</a:t>
            </a:r>
            <a:endParaRPr lang="en-IE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/>
              <a:t>Precautions/ relative contraindications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IE" sz="2400" dirty="0" smtClean="0"/>
              <a:t>High risk poly-drug use</a:t>
            </a:r>
          </a:p>
          <a:p>
            <a:r>
              <a:rPr lang="en-IE" sz="2400" dirty="0" smtClean="0"/>
              <a:t>Psychiatric condition</a:t>
            </a:r>
          </a:p>
          <a:p>
            <a:pPr lvl="1"/>
            <a:r>
              <a:rPr lang="en-IE" sz="2400" dirty="0" smtClean="0"/>
              <a:t>Unable to provide informed consent (e.g. psychosis, delirium, severe affective disorder) </a:t>
            </a:r>
          </a:p>
          <a:p>
            <a:r>
              <a:rPr lang="en-IE" sz="2400" dirty="0" smtClean="0"/>
              <a:t>Medical condition requiring cautious use of opioid medications</a:t>
            </a:r>
          </a:p>
          <a:p>
            <a:pPr lvl="1"/>
            <a:r>
              <a:rPr lang="en-IE" sz="2400" dirty="0" smtClean="0"/>
              <a:t>Head injury/elevated ICP/severe respiratory condition/acute abdomen/severe hepatic disease/elderly/debilitated</a:t>
            </a:r>
          </a:p>
          <a:p>
            <a:r>
              <a:rPr lang="en-GB" sz="2400" dirty="0" smtClean="0"/>
              <a:t>Chronic Pain</a:t>
            </a:r>
          </a:p>
          <a:p>
            <a:pPr lvl="1"/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dirty="0" smtClean="0"/>
              <a:t>Dose Regimen </a:t>
            </a:r>
            <a:br>
              <a:rPr lang="en-IE" sz="4000" b="1" dirty="0" smtClean="0"/>
            </a:br>
            <a:endParaRPr lang="en-US" sz="40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IE" sz="2400" dirty="0" smtClean="0"/>
          </a:p>
          <a:p>
            <a:pPr eaLnBrk="1" hangingPunct="1">
              <a:lnSpc>
                <a:spcPct val="90000"/>
              </a:lnSpc>
            </a:pPr>
            <a:r>
              <a:rPr lang="en-IE" sz="2400" b="1" dirty="0" smtClean="0"/>
              <a:t>Evidence of clinical  withdrawal must be identified prior to initiation of treatment.</a:t>
            </a:r>
            <a:r>
              <a:rPr lang="en-IE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OOWS and SOWS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Dosages of 4mg or greater are necessary to achieve sufficient blockade. 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It  is  recommended that  no  opioid be  taken  for  12 to 20  hours  prior  to initial  dose.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dirty="0" smtClean="0"/>
              <a:t>Transferring from methadone a longer period is recommended: no methadone for up to 36 hours.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OOWS and COWS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Dr Margaret Bourke &amp;  Denis O'Driscoll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1861246"/>
              </p:ext>
            </p:extLst>
          </p:nvPr>
        </p:nvGraphicFramePr>
        <p:xfrm>
          <a:off x="467544" y="1484784"/>
          <a:ext cx="7927069" cy="3992587"/>
        </p:xfrm>
        <a:graphic>
          <a:graphicData uri="http://schemas.openxmlformats.org/presentationml/2006/ole">
            <p:oleObj spid="_x0000_s3091" name="Document" r:id="rId3" imgW="5860492" imgH="236902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44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60648"/>
            <a:ext cx="8243887" cy="1008112"/>
          </a:xfrm>
        </p:spPr>
        <p:txBody>
          <a:bodyPr/>
          <a:lstStyle/>
          <a:p>
            <a:r>
              <a:rPr lang="en-GB" sz="3600" dirty="0" smtClean="0"/>
              <a:t>Reviewing patients during induction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99521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Principle of induction to treatment is regular and frequent review</a:t>
            </a:r>
          </a:p>
          <a:p>
            <a:pPr lvl="1"/>
            <a:r>
              <a:rPr lang="en-GB" sz="2000" dirty="0" smtClean="0"/>
              <a:t>Patients often need reassurance, particularly if precipitated withdrawal or early side effects </a:t>
            </a:r>
          </a:p>
          <a:p>
            <a:r>
              <a:rPr lang="en-GB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Dose increases should only occur after review with doctor</a:t>
            </a:r>
          </a:p>
          <a:p>
            <a:pPr lvl="1"/>
            <a:r>
              <a:rPr lang="en-GB" sz="2000" dirty="0" smtClean="0"/>
              <a:t>Review every 1 – 2 days</a:t>
            </a:r>
          </a:p>
          <a:p>
            <a:pPr lvl="1"/>
            <a:r>
              <a:rPr lang="en-GB" sz="2000" dirty="0" smtClean="0"/>
              <a:t>Should review patient before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dose</a:t>
            </a:r>
          </a:p>
          <a:p>
            <a:r>
              <a:rPr lang="en-GB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Limit duration of prescription to ensure review 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Initiation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000" dirty="0"/>
              <a:t>Initiation is quick and safe</a:t>
            </a:r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Initial dose of  Buprenorphine  is  4mg to  8mg.</a:t>
            </a:r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If  commenced  on  4mg: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000" dirty="0" smtClean="0"/>
              <a:t>Review  in  12  to  24 hours  for  a further 2mg  to  4mg  increase.</a:t>
            </a:r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Commencing on 8mg is possible and effective with experience (UK Guidelines).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000" dirty="0" smtClean="0"/>
              <a:t>If reviewing later in the day 2mg to 4mg increase only.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2000" dirty="0" smtClean="0"/>
              <a:t>However with this dose may not need a review until the following day</a:t>
            </a:r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8mg  (probably  equivalent  to  60mg  of  methadone) </a:t>
            </a:r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12mg  -  16mg  should  produce  blockade  </a:t>
            </a:r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The maximum dose is 24mg.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IE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Buprenorphine/Naloxone dose increments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Increases  can occur with every dose, subject to review of patient by prescribing doctor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Dose increases by 2 – 4 mg at a time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Steady state equilibrium does not occur until 3–7 days after a dose change, so beware of “overshooting” the dose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Dose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Dose should be individualised</a:t>
            </a:r>
          </a:p>
          <a:p>
            <a:r>
              <a:rPr lang="en-GB" sz="2400" dirty="0" smtClean="0"/>
              <a:t>Optimal doses: 12 – 24mg/day</a:t>
            </a:r>
          </a:p>
          <a:p>
            <a:r>
              <a:rPr lang="en-GB" sz="2400" dirty="0" smtClean="0"/>
              <a:t>Maximum authorised dose is 24mg daily</a:t>
            </a:r>
          </a:p>
          <a:p>
            <a:r>
              <a:rPr lang="en-GB" sz="2400" dirty="0" smtClean="0"/>
              <a:t>Heroin use is related to dose of buprenorphine</a:t>
            </a:r>
          </a:p>
          <a:p>
            <a:pPr lvl="1"/>
            <a:r>
              <a:rPr lang="en-GB" sz="2400" dirty="0" smtClean="0"/>
              <a:t>Less heroin use and better treatment retention with higher doses (&gt;16mg)</a:t>
            </a:r>
          </a:p>
          <a:p>
            <a:pPr lvl="1"/>
            <a:r>
              <a:rPr lang="en-GB" sz="2400" dirty="0" smtClean="0"/>
              <a:t>Some patients cannot stabilise on buprenorphine/naloxone:</a:t>
            </a:r>
          </a:p>
          <a:p>
            <a:pPr lvl="2"/>
            <a:r>
              <a:rPr lang="en-GB" sz="2000" dirty="0" smtClean="0"/>
              <a:t>if continue to use heroin regularly</a:t>
            </a:r>
          </a:p>
          <a:p>
            <a:pPr lvl="2"/>
            <a:r>
              <a:rPr lang="en-GB" sz="2000" dirty="0" smtClean="0"/>
              <a:t>or crave the opioids effects (sedation) </a:t>
            </a:r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572"/>
          </a:xfrm>
        </p:spPr>
        <p:txBody>
          <a:bodyPr/>
          <a:lstStyle/>
          <a:p>
            <a:pPr eaLnBrk="1" hangingPunct="1">
              <a:defRPr/>
            </a:pPr>
            <a:r>
              <a:rPr lang="en-IE" sz="4000" b="1" u="sng" dirty="0" smtClean="0"/>
              <a:t/>
            </a:r>
            <a:br>
              <a:rPr lang="en-IE" sz="4000" b="1" u="sng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>Introduction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5"/>
            <a:ext cx="8229600" cy="4320481"/>
          </a:xfrm>
        </p:spPr>
        <p:txBody>
          <a:bodyPr/>
          <a:lstStyle/>
          <a:p>
            <a:pPr eaLnBrk="1" hangingPunct="1"/>
            <a:r>
              <a:rPr lang="en-IE" sz="2800" dirty="0" smtClean="0"/>
              <a:t>In 1978 Dr Donald </a:t>
            </a:r>
            <a:r>
              <a:rPr lang="en-IE" sz="2800" dirty="0" err="1" smtClean="0"/>
              <a:t>Jalinski</a:t>
            </a:r>
            <a:r>
              <a:rPr lang="en-IE" sz="2800" dirty="0" smtClean="0"/>
              <a:t> et al first noted the usefulness of buprenorphine as a long term treatment medication for addiction </a:t>
            </a:r>
          </a:p>
          <a:p>
            <a:pPr eaLnBrk="1" hangingPunct="1"/>
            <a:r>
              <a:rPr lang="en-IE" sz="2800" dirty="0" smtClean="0"/>
              <a:t>Buprenorphine shown to significantly reduce heroin use in persons dependent for over 15 years.</a:t>
            </a:r>
          </a:p>
          <a:p>
            <a:pPr eaLnBrk="1" hangingPunct="1"/>
            <a:r>
              <a:rPr lang="en-IE" sz="2800" dirty="0" smtClean="0"/>
              <a:t>Well accepted by a percentage of this cohort.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Regimen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83497"/>
          </a:xfrm>
        </p:spPr>
        <p:txBody>
          <a:bodyPr/>
          <a:lstStyle/>
          <a:p>
            <a:pPr eaLnBrk="1" hangingPunct="1"/>
            <a:r>
              <a:rPr lang="en-IE" sz="2800" dirty="0" smtClean="0"/>
              <a:t>Day 1 ideally commence on 4mg review in 6 to 8 hours and double dose to 8mg. Very rarely commence on 2 mg and increase dose to 4mgs as above.</a:t>
            </a:r>
          </a:p>
          <a:p>
            <a:pPr eaLnBrk="1" hangingPunct="1"/>
            <a:r>
              <a:rPr lang="en-IE" sz="2800" dirty="0" smtClean="0"/>
              <a:t>If patient commences on 8 mg increase by 2mg to 4mg as above. Often do not need to return until following day </a:t>
            </a:r>
          </a:p>
          <a:p>
            <a:pPr eaLnBrk="1" hangingPunct="1">
              <a:buNone/>
            </a:pPr>
            <a:endParaRPr lang="en-IE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Dosing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1529"/>
          </a:xfrm>
        </p:spPr>
        <p:txBody>
          <a:bodyPr/>
          <a:lstStyle/>
          <a:p>
            <a:pPr eaLnBrk="1" hangingPunct="1"/>
            <a:r>
              <a:rPr lang="en-IE" dirty="0" smtClean="0"/>
              <a:t>Day 2,3 and 4 can increase by 2 – 4  mg if necessary.</a:t>
            </a:r>
          </a:p>
          <a:p>
            <a:pPr eaLnBrk="1" hangingPunct="1"/>
            <a:r>
              <a:rPr lang="en-IE" dirty="0" smtClean="0"/>
              <a:t>Increase to a maximum dose of 20mg if necessary</a:t>
            </a:r>
          </a:p>
          <a:p>
            <a:pPr eaLnBrk="1" hangingPunct="1"/>
            <a:r>
              <a:rPr lang="en-IE" dirty="0" smtClean="0"/>
              <a:t>Review 3 to 4 days later</a:t>
            </a:r>
          </a:p>
          <a:p>
            <a:pPr eaLnBrk="1" hangingPunct="1"/>
            <a:r>
              <a:rPr lang="en-IE" dirty="0" smtClean="0"/>
              <a:t>Increase to a maximum dose of 24 mg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-171400"/>
            <a:ext cx="8243887" cy="1224136"/>
          </a:xfrm>
        </p:spPr>
        <p:txBody>
          <a:bodyPr/>
          <a:lstStyle/>
          <a:p>
            <a:r>
              <a:rPr lang="en-IE" dirty="0" smtClean="0"/>
              <a:t>Missed doses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914400" lvl="2" indent="0">
              <a:buNone/>
            </a:pPr>
            <a:r>
              <a:rPr lang="en-IE" sz="2800" dirty="0" smtClean="0"/>
              <a:t>Repeated missed doses need to be discussed with patient</a:t>
            </a:r>
          </a:p>
          <a:p>
            <a:pPr marL="800100" lvl="2" indent="0"/>
            <a:r>
              <a:rPr lang="en-IE" sz="2800" dirty="0" smtClean="0"/>
              <a:t> Missing 3 days - Prescriber should be notified by the pharmacist (UK guidelines) </a:t>
            </a:r>
          </a:p>
          <a:p>
            <a:pPr lvl="2"/>
            <a:r>
              <a:rPr lang="en-IE" dirty="0" smtClean="0"/>
              <a:t>Continue usual single daily dose</a:t>
            </a:r>
          </a:p>
          <a:p>
            <a:pPr marL="457200" lvl="1" indent="0">
              <a:buNone/>
            </a:pPr>
            <a:r>
              <a:rPr lang="en-IE" dirty="0" smtClean="0"/>
              <a:t>	Missing 4-7 days</a:t>
            </a:r>
          </a:p>
          <a:p>
            <a:pPr lvl="2"/>
            <a:r>
              <a:rPr lang="en-IE" dirty="0" smtClean="0"/>
              <a:t>Continue </a:t>
            </a:r>
            <a:r>
              <a:rPr lang="en-IE" dirty="0"/>
              <a:t>daily dose following </a:t>
            </a:r>
            <a:r>
              <a:rPr lang="en-IE" dirty="0" smtClean="0"/>
              <a:t>assessment </a:t>
            </a:r>
            <a:r>
              <a:rPr lang="en-IE" dirty="0"/>
              <a:t>and </a:t>
            </a:r>
            <a:r>
              <a:rPr lang="en-IE" dirty="0" smtClean="0"/>
              <a:t>discussion</a:t>
            </a:r>
          </a:p>
          <a:p>
            <a:pPr marL="457200" lvl="1" indent="0">
              <a:buNone/>
            </a:pPr>
            <a:r>
              <a:rPr lang="en-IE" dirty="0" smtClean="0"/>
              <a:t>	Missing more than 7 days</a:t>
            </a:r>
            <a:endParaRPr lang="en-IE" dirty="0"/>
          </a:p>
          <a:p>
            <a:pPr lvl="2"/>
            <a:r>
              <a:rPr lang="en-IE" dirty="0" smtClean="0"/>
              <a:t>Re-induct </a:t>
            </a:r>
            <a:r>
              <a:rPr lang="en-IE" dirty="0"/>
              <a:t>once not intoxicated</a:t>
            </a:r>
          </a:p>
          <a:p>
            <a:pPr lvl="2"/>
            <a:endParaRPr lang="en-IE" dirty="0" smtClean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lvl="2"/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Dr Margaret Bourke &amp;  Denis O'Driscoll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8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dirty="0" smtClean="0"/>
              <a:t>Less than daily dosing</a:t>
            </a:r>
            <a:br>
              <a:rPr lang="en-IE" sz="4000" dirty="0" smtClean="0"/>
            </a:br>
            <a:endParaRPr lang="en-US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Improves buprenorphine’s clinical acceptability to patients.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Reduces the required number of patients treated at the clinic per day. 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Reduces the need for take home medication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 smtClean="0"/>
              <a:t>Decreases the possibility of illicit diversion and misuse. 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Alternate Day Dosing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800" dirty="0" smtClean="0"/>
              <a:t>Relative to daily dosing, a 48 –72 hour inter dose interval does not produce elevated withdrawal ratings.</a:t>
            </a:r>
          </a:p>
          <a:p>
            <a:pPr eaLnBrk="1" hangingPunct="1"/>
            <a:r>
              <a:rPr lang="en-IE" sz="2800" dirty="0" smtClean="0"/>
              <a:t>Patients prefer alternate day dosing schedule over daily dosing.</a:t>
            </a:r>
          </a:p>
          <a:p>
            <a:pPr eaLnBrk="1" hangingPunct="1"/>
            <a:r>
              <a:rPr lang="en-IE" sz="2800" dirty="0" smtClean="0"/>
              <a:t>Highlights the safety of buprenorphine by administering double the patient’s daily dose prior to a 1–2 day dose omission.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1556"/>
          </a:xfrm>
        </p:spPr>
        <p:txBody>
          <a:bodyPr/>
          <a:lstStyle/>
          <a:p>
            <a:r>
              <a:rPr lang="en-GB" sz="4000" dirty="0" smtClean="0"/>
              <a:t>Frequency of dosing 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9561"/>
          </a:xfrm>
        </p:spPr>
        <p:txBody>
          <a:bodyPr/>
          <a:lstStyle/>
          <a:p>
            <a:r>
              <a:rPr lang="en-GB" sz="2400" dirty="0" smtClean="0"/>
              <a:t>Daily maintenance treatment 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patient stabilised in treatment </a:t>
            </a:r>
          </a:p>
          <a:p>
            <a:pPr lvl="1"/>
            <a:r>
              <a:rPr lang="en-GB" sz="2000" dirty="0" smtClean="0"/>
              <a:t>&gt; 4 weeks maintenance treatment</a:t>
            </a:r>
          </a:p>
          <a:p>
            <a:pPr lvl="1"/>
            <a:r>
              <a:rPr lang="en-GB" sz="2000" dirty="0" smtClean="0"/>
              <a:t>no regular heroin or other illicit/ unprescribed medication</a:t>
            </a:r>
          </a:p>
          <a:p>
            <a:pPr lvl="1">
              <a:buNone/>
            </a:pPr>
            <a:endParaRPr lang="en-GB" sz="2000" dirty="0" smtClean="0"/>
          </a:p>
          <a:p>
            <a:r>
              <a:rPr lang="en-GB" sz="2400" dirty="0" smtClean="0"/>
              <a:t>48hour dose = 2 x 24hour doses (to a maximum dose of 24mg at a time)</a:t>
            </a:r>
          </a:p>
          <a:p>
            <a:pPr lvl="1"/>
            <a:r>
              <a:rPr lang="en-GB" sz="2000" dirty="0" smtClean="0"/>
              <a:t>Review and titrate dose accordingly</a:t>
            </a:r>
          </a:p>
          <a:p>
            <a:pPr lvl="1"/>
            <a:r>
              <a:rPr lang="en-GB" sz="2000" dirty="0" smtClean="0"/>
              <a:t>Recommend 3 x 48 hour doses &amp; 1 X 24hour dose per week </a:t>
            </a:r>
          </a:p>
          <a:p>
            <a:pPr lvl="1"/>
            <a:r>
              <a:rPr lang="en-GB" sz="2000" dirty="0" smtClean="0"/>
              <a:t>patient comfortable and stable</a:t>
            </a:r>
          </a:p>
          <a:p>
            <a:pPr lvl="1">
              <a:buNone/>
            </a:pPr>
            <a:endParaRPr lang="en-GB" sz="2400" dirty="0" smtClean="0"/>
          </a:p>
          <a:p>
            <a:pPr lvl="1">
              <a:buNone/>
            </a:pPr>
            <a:endParaRPr lang="en-GB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Reasons for Transferring from methadone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5545"/>
          </a:xfrm>
        </p:spPr>
        <p:txBody>
          <a:bodyPr/>
          <a:lstStyle/>
          <a:p>
            <a:pPr marL="0" indent="0" eaLnBrk="1" hangingPunct="1">
              <a:buNone/>
            </a:pPr>
            <a:endParaRPr lang="en-IE" dirty="0" smtClean="0"/>
          </a:p>
          <a:p>
            <a:pPr eaLnBrk="1" hangingPunct="1"/>
            <a:r>
              <a:rPr lang="en-IE" sz="2800" dirty="0" smtClean="0"/>
              <a:t>Patients with </a:t>
            </a:r>
            <a:r>
              <a:rPr lang="en-IE" sz="2800" dirty="0" err="1" smtClean="0"/>
              <a:t>QTc</a:t>
            </a:r>
            <a:r>
              <a:rPr lang="en-IE" sz="2800" dirty="0" smtClean="0"/>
              <a:t> prolongation.</a:t>
            </a:r>
          </a:p>
          <a:p>
            <a:pPr eaLnBrk="1" hangingPunct="1"/>
            <a:r>
              <a:rPr lang="en-IE" sz="2800" dirty="0" smtClean="0"/>
              <a:t>Patient request </a:t>
            </a:r>
          </a:p>
          <a:p>
            <a:pPr eaLnBrk="1" hangingPunct="1"/>
            <a:r>
              <a:rPr lang="en-IE" sz="2800" dirty="0" smtClean="0"/>
              <a:t>Employment</a:t>
            </a:r>
          </a:p>
          <a:p>
            <a:pPr eaLnBrk="1" hangingPunct="1"/>
            <a:r>
              <a:rPr lang="en-IE" sz="2800" dirty="0" smtClean="0"/>
              <a:t>Education (greater clarity of mind)</a:t>
            </a:r>
          </a:p>
          <a:p>
            <a:pPr eaLnBrk="1" hangingPunct="1"/>
            <a:r>
              <a:rPr lang="en-IE" sz="2800" dirty="0" smtClean="0"/>
              <a:t>Plan to detoxification</a:t>
            </a:r>
          </a:p>
          <a:p>
            <a:pPr eaLnBrk="1" hangingPunct="1"/>
            <a:r>
              <a:rPr lang="en-IE" sz="2800" dirty="0" smtClean="0"/>
              <a:t>Patients requiring treatment with some anti TB and some Anti Retroviral medications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Transferring from Methadone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712968" cy="4211489"/>
          </a:xfrm>
        </p:spPr>
        <p:txBody>
          <a:bodyPr/>
          <a:lstStyle/>
          <a:p>
            <a:pPr eaLnBrk="1" hangingPunct="1"/>
            <a:r>
              <a:rPr lang="en-IE" sz="2800" dirty="0"/>
              <a:t>When  switching  from  methadone  the  dose  of  methadone  should be as low as possible to avoid precipitated withdrawal</a:t>
            </a:r>
          </a:p>
          <a:p>
            <a:pPr eaLnBrk="1" hangingPunct="1"/>
            <a:r>
              <a:rPr lang="en-IE" sz="2800" dirty="0" smtClean="0"/>
              <a:t>The  last  dose  of  methadone  should  be  administered  at  least  24-36 hours prior to initiation </a:t>
            </a:r>
          </a:p>
          <a:p>
            <a:pPr eaLnBrk="1" hangingPunct="1"/>
            <a:r>
              <a:rPr lang="en-IE" sz="2800" dirty="0" smtClean="0"/>
              <a:t>Last heroin at least 12 hours.</a:t>
            </a:r>
          </a:p>
          <a:p>
            <a:pPr eaLnBrk="1" hangingPunct="1"/>
            <a:endParaRPr lang="en-IE" sz="28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27984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dirty="0" smtClean="0"/>
              <a:t>Transferring to Methadone </a:t>
            </a:r>
            <a:br>
              <a:rPr lang="en-IE" sz="4000" dirty="0" smtClean="0"/>
            </a:br>
            <a:endParaRPr lang="en-US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Patients request</a:t>
            </a:r>
          </a:p>
          <a:p>
            <a:pPr eaLnBrk="1" hangingPunct="1"/>
            <a:r>
              <a:rPr lang="en-IE" dirty="0" smtClean="0"/>
              <a:t>Doses of buprenorphine/ Naloxone required in excess of 24mg</a:t>
            </a:r>
          </a:p>
          <a:p>
            <a:pPr eaLnBrk="1" hangingPunct="1"/>
            <a:r>
              <a:rPr lang="en-IE" dirty="0" smtClean="0"/>
              <a:t>Pregnancy</a:t>
            </a:r>
          </a:p>
          <a:p>
            <a:pPr eaLnBrk="1" hangingPunct="1"/>
            <a:r>
              <a:rPr lang="en-IE" dirty="0" smtClean="0"/>
              <a:t>Not adhering to treatment (</a:t>
            </a:r>
            <a:r>
              <a:rPr lang="en-IE" dirty="0" err="1" smtClean="0"/>
              <a:t>e.g</a:t>
            </a:r>
            <a:r>
              <a:rPr lang="en-IE" dirty="0" smtClean="0"/>
              <a:t> missing days)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93564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Detoxing from maintenance treatment (1)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Withdrawal from maintenance treatment has poor prognosis if</a:t>
            </a:r>
          </a:p>
          <a:p>
            <a:pPr lvl="1"/>
            <a:r>
              <a:rPr lang="en-GB" sz="2000" dirty="0" smtClean="0"/>
              <a:t>patient continuing heroin</a:t>
            </a:r>
          </a:p>
          <a:p>
            <a:pPr lvl="1"/>
            <a:r>
              <a:rPr lang="en-GB" sz="2000" dirty="0" smtClean="0"/>
              <a:t>patient misusing/ dependant on other drugs</a:t>
            </a:r>
          </a:p>
          <a:p>
            <a:pPr lvl="1"/>
            <a:r>
              <a:rPr lang="en-GB" sz="2000" dirty="0" smtClean="0"/>
              <a:t>Medical/ psychiatric conditions requiring on-going opioid use (e.g. chronic pain)</a:t>
            </a:r>
          </a:p>
          <a:p>
            <a:pPr lvl="1"/>
            <a:r>
              <a:rPr lang="en-GB" sz="2000" dirty="0" smtClean="0"/>
              <a:t>Pregnant</a:t>
            </a:r>
          </a:p>
          <a:p>
            <a:pPr lvl="1"/>
            <a:r>
              <a:rPr lang="en-GB" sz="2000" dirty="0" smtClean="0"/>
              <a:t>Poor psycho-social functioning </a:t>
            </a:r>
          </a:p>
          <a:p>
            <a:pPr lvl="1"/>
            <a:r>
              <a:rPr lang="en-GB" sz="2000" dirty="0" smtClean="0"/>
              <a:t>Still engaged in drug using lifestyle</a:t>
            </a:r>
          </a:p>
          <a:p>
            <a:r>
              <a:rPr lang="en-GB" sz="2000" dirty="0" smtClean="0"/>
              <a:t>Major lifestyle changes generally achieved after patient in treatment &gt; 1 year</a:t>
            </a:r>
          </a:p>
          <a:p>
            <a:r>
              <a:rPr lang="en-GB" sz="2000" dirty="0" smtClean="0"/>
              <a:t>Rehabilitation plan and psychosocial support should be in place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800" dirty="0" smtClean="0"/>
              <a:t>Dr Ed Johnson (Addiction Research Centre, Lexington, KY) stated  that  it  can  be  used  safely.</a:t>
            </a:r>
          </a:p>
          <a:p>
            <a:pPr eaLnBrk="1" hangingPunct="1"/>
            <a:r>
              <a:rPr lang="en-IE" sz="2800" dirty="0" smtClean="0"/>
              <a:t>There  are  less  physical  withdrawals.</a:t>
            </a:r>
          </a:p>
          <a:p>
            <a:pPr eaLnBrk="1" hangingPunct="1"/>
            <a:r>
              <a:rPr lang="en-IE" sz="2800" dirty="0" smtClean="0"/>
              <a:t>Duration  of action is longer.</a:t>
            </a:r>
          </a:p>
          <a:p>
            <a:pPr eaLnBrk="1" hangingPunct="1"/>
            <a:r>
              <a:rPr lang="en-IE" sz="2800" dirty="0" smtClean="0"/>
              <a:t>‘Lower potential  for  misuse than  other  substitutions’. In reality buprenorphine can be and has been misused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Withdrawing from maintenance treatment (2)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/>
          <a:lstStyle/>
          <a:p>
            <a:r>
              <a:rPr lang="en-GB" sz="2000" dirty="0" smtClean="0"/>
              <a:t>Withdrawal symptoms from buprenorphine are milder and less protracted than for methadone</a:t>
            </a:r>
          </a:p>
          <a:p>
            <a:pPr lvl="1"/>
            <a:r>
              <a:rPr lang="en-GB" sz="2000" dirty="0" smtClean="0"/>
              <a:t>Onset of symptoms: 1 – 3 days after last dose</a:t>
            </a:r>
          </a:p>
          <a:p>
            <a:pPr lvl="1"/>
            <a:r>
              <a:rPr lang="en-GB" sz="2000" dirty="0" smtClean="0"/>
              <a:t>Peak symptoms: 3 – 7 days after last dose</a:t>
            </a:r>
          </a:p>
          <a:p>
            <a:pPr lvl="1"/>
            <a:r>
              <a:rPr lang="en-GB" sz="2000" dirty="0" smtClean="0"/>
              <a:t>Symptoms may continue for 2 – 4 weeks</a:t>
            </a:r>
          </a:p>
          <a:p>
            <a:r>
              <a:rPr lang="en-GB" sz="2000" dirty="0" smtClean="0"/>
              <a:t>Dose reduction can be made faster and with less discomfort than methadone withdrawal</a:t>
            </a:r>
          </a:p>
          <a:p>
            <a:r>
              <a:rPr lang="en-GB" sz="2000" dirty="0" smtClean="0"/>
              <a:t>However, research on patients withdrawing from buprenorphine maintenance suggests outcomes are similar to methadone withdrawal outcomes</a:t>
            </a:r>
          </a:p>
          <a:p>
            <a:r>
              <a:rPr lang="en-GB" sz="2000" dirty="0" smtClean="0"/>
              <a:t>Only 10%-15% of Australian patients in maintenance treatment programs had good prognosis for withdrawal </a:t>
            </a:r>
          </a:p>
          <a:p>
            <a:pPr>
              <a:buNone/>
            </a:pP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93564"/>
          </a:xfrm>
        </p:spPr>
        <p:txBody>
          <a:bodyPr/>
          <a:lstStyle/>
          <a:p>
            <a:r>
              <a:rPr lang="en-GB" sz="3200" dirty="0" smtClean="0"/>
              <a:t>Withdrawing from maintenance treatment (3)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Additional monitoring,  support,  more frequent reviews</a:t>
            </a:r>
          </a:p>
          <a:p>
            <a:r>
              <a:rPr lang="en-GB" sz="2400" dirty="0" smtClean="0"/>
              <a:t>patient information </a:t>
            </a:r>
          </a:p>
          <a:p>
            <a:r>
              <a:rPr lang="en-GB" sz="2400" dirty="0" smtClean="0"/>
              <a:t>Role and limitations of symptoms of symptomatic medications</a:t>
            </a:r>
          </a:p>
          <a:p>
            <a:r>
              <a:rPr lang="en-GB" sz="2400" dirty="0" smtClean="0"/>
              <a:t>Post withdrawal treatment </a:t>
            </a:r>
          </a:p>
          <a:p>
            <a:pPr lvl="1"/>
            <a:r>
              <a:rPr lang="en-GB" sz="2000" dirty="0" smtClean="0"/>
              <a:t>Aim to maintain regular contact for several weeks after last dose</a:t>
            </a:r>
          </a:p>
          <a:p>
            <a:pPr lvl="1"/>
            <a:r>
              <a:rPr lang="en-GB" sz="2000" dirty="0" smtClean="0"/>
              <a:t>Psycho social interventions </a:t>
            </a:r>
          </a:p>
          <a:p>
            <a:pPr lvl="1"/>
            <a:r>
              <a:rPr lang="en-GB" sz="2000" dirty="0" smtClean="0"/>
              <a:t>Consider oral naltrexone treatment </a:t>
            </a:r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548"/>
          </a:xfrm>
        </p:spPr>
        <p:txBody>
          <a:bodyPr/>
          <a:lstStyle/>
          <a:p>
            <a:r>
              <a:rPr lang="en-GB" sz="3200" dirty="0" smtClean="0"/>
              <a:t>Withdrawing from maintenance treatment (4)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9561"/>
          </a:xfrm>
        </p:spPr>
        <p:txBody>
          <a:bodyPr/>
          <a:lstStyle/>
          <a:p>
            <a:r>
              <a:rPr lang="en-GB" sz="2800" dirty="0" smtClean="0"/>
              <a:t>Titrate reduction rate in relation to</a:t>
            </a:r>
          </a:p>
          <a:p>
            <a:pPr lvl="1"/>
            <a:r>
              <a:rPr lang="en-GB" sz="2400" dirty="0" smtClean="0"/>
              <a:t>Drug use</a:t>
            </a:r>
          </a:p>
          <a:p>
            <a:pPr lvl="1"/>
            <a:r>
              <a:rPr lang="en-GB" sz="2400" dirty="0" smtClean="0"/>
              <a:t>Withdrawal features/cravings</a:t>
            </a:r>
          </a:p>
          <a:p>
            <a:pPr lvl="1"/>
            <a:r>
              <a:rPr lang="en-GB" sz="2400" dirty="0" smtClean="0"/>
              <a:t>Psycho-social functioning </a:t>
            </a:r>
          </a:p>
          <a:p>
            <a:pPr lvl="1"/>
            <a:r>
              <a:rPr lang="en-GB" sz="2400" dirty="0" smtClean="0"/>
              <a:t>General health </a:t>
            </a:r>
          </a:p>
          <a:p>
            <a:r>
              <a:rPr lang="en-GB" sz="2800" dirty="0" smtClean="0"/>
              <a:t>Suggested reduction rate: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1599" y="4221086"/>
          <a:ext cx="6317858" cy="17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29"/>
                <a:gridCol w="3158929"/>
              </a:tblGrid>
              <a:tr h="44701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Daily Dose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Reduce dose by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&gt; 16mg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 – 4 mg/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week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 – 16mg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 – 2 mg/ week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701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4mg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0.4 – 2mg/ week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dirty="0" smtClean="0"/>
              <a:t>Pain Management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pPr eaLnBrk="1" hangingPunct="1"/>
            <a:r>
              <a:rPr lang="en-IE" sz="2400" dirty="0" smtClean="0"/>
              <a:t>Problematic in patients maintained on Buprenorphine/Naloxone as it is a partial agonist with a high affinity for the mu receptor. </a:t>
            </a:r>
          </a:p>
          <a:p>
            <a:pPr eaLnBrk="1" hangingPunct="1"/>
            <a:r>
              <a:rPr lang="en-IE" sz="2400" dirty="0" smtClean="0"/>
              <a:t>Buprenorphine may block the use of opioids for the management of severe acute pain.</a:t>
            </a:r>
          </a:p>
          <a:p>
            <a:pPr eaLnBrk="1" hangingPunct="1"/>
            <a:r>
              <a:rPr lang="en-IE" sz="2400" dirty="0" smtClean="0"/>
              <a:t>Higher than usual doses may be necessary but must be safe. </a:t>
            </a:r>
          </a:p>
          <a:p>
            <a:pPr eaLnBrk="1" hangingPunct="1"/>
            <a:r>
              <a:rPr lang="en-IE" sz="2400" dirty="0" smtClean="0"/>
              <a:t>Temporary transfer to a full mu agonist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Analgaesia</a:t>
            </a:r>
            <a:endParaRPr lang="en-IE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en-IE" sz="2800" dirty="0" smtClean="0"/>
              <a:t>Be aware Tramadol and Codeine are opioids</a:t>
            </a:r>
          </a:p>
          <a:p>
            <a:pPr marL="514350" indent="-514350" eaLnBrk="1" hangingPunct="1"/>
            <a:r>
              <a:rPr lang="en-IE" sz="2800" dirty="0" smtClean="0"/>
              <a:t>Take into account the patients level of tolerance to opioids as there is an increased risk of:</a:t>
            </a:r>
          </a:p>
          <a:p>
            <a:pPr marL="514350" indent="-514350" eaLnBrk="1" hangingPunct="1"/>
            <a:r>
              <a:rPr lang="en-IE" sz="2800" dirty="0" smtClean="0"/>
              <a:t>Respiratory depression</a:t>
            </a:r>
          </a:p>
          <a:p>
            <a:pPr marL="514350" indent="-514350" eaLnBrk="1" hangingPunct="1"/>
            <a:r>
              <a:rPr lang="en-IE" sz="2800" dirty="0" smtClean="0"/>
              <a:t>Nausea and Vomiting</a:t>
            </a:r>
          </a:p>
          <a:p>
            <a:pPr marL="514350" indent="-514350" eaLnBrk="1" hangingPunct="1"/>
            <a:r>
              <a:rPr lang="en-IE" sz="2800" dirty="0" smtClean="0"/>
              <a:t>Sedation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Analgesia for patients on buprenorphine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For short term analgesia</a:t>
            </a:r>
          </a:p>
          <a:p>
            <a:pPr lvl="1"/>
            <a:r>
              <a:rPr lang="en-GB" sz="2400" dirty="0" smtClean="0"/>
              <a:t>Use non-opioid analgesia where possible</a:t>
            </a:r>
          </a:p>
          <a:p>
            <a:pPr lvl="1"/>
            <a:r>
              <a:rPr lang="en-GB" sz="2400" dirty="0" smtClean="0"/>
              <a:t>If using other opioids for analgesia and continuing buprenorphine, must titrate opioid dose to achieve analgesia </a:t>
            </a:r>
          </a:p>
          <a:p>
            <a:pPr lvl="1">
              <a:buNone/>
            </a:pPr>
            <a:endParaRPr lang="en-GB" sz="2400" dirty="0" smtClean="0"/>
          </a:p>
          <a:p>
            <a:r>
              <a:rPr lang="en-GB" sz="2400" dirty="0" smtClean="0"/>
              <a:t>Management of chronic pain</a:t>
            </a:r>
          </a:p>
          <a:p>
            <a:pPr lvl="1"/>
            <a:r>
              <a:rPr lang="en-GB" sz="2400" dirty="0" smtClean="0"/>
              <a:t>Complex bio-psycho social issue</a:t>
            </a:r>
          </a:p>
          <a:p>
            <a:pPr lvl="1"/>
            <a:r>
              <a:rPr lang="en-GB" sz="2400" dirty="0" smtClean="0"/>
              <a:t>Refer to specialist unit</a:t>
            </a:r>
          </a:p>
          <a:p>
            <a:pPr lvl="1"/>
            <a:r>
              <a:rPr lang="en-GB" sz="2400" dirty="0" smtClean="0"/>
              <a:t>Buprenorphine may not be suitable for some patents with severe pain issues (UK guidelines)</a:t>
            </a:r>
          </a:p>
          <a:p>
            <a:pPr lvl="1">
              <a:buNone/>
            </a:pPr>
            <a:endParaRPr lang="en-GB" sz="2400" dirty="0" smtClean="0"/>
          </a:p>
          <a:p>
            <a:pPr lvl="2">
              <a:buNone/>
            </a:pPr>
            <a:endParaRPr lang="en-I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Mild to Moderate Pain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83497"/>
          </a:xfrm>
        </p:spPr>
        <p:txBody>
          <a:bodyPr/>
          <a:lstStyle/>
          <a:p>
            <a:pPr eaLnBrk="1" hangingPunct="1"/>
            <a:r>
              <a:rPr lang="en-IE" sz="2800" dirty="0" smtClean="0"/>
              <a:t>NSAIDS or </a:t>
            </a:r>
            <a:r>
              <a:rPr lang="en-IE" sz="2800" dirty="0" err="1" smtClean="0"/>
              <a:t>Paracetamol</a:t>
            </a:r>
            <a:endParaRPr lang="en-IE" sz="2800" dirty="0" smtClean="0"/>
          </a:p>
          <a:p>
            <a:pPr eaLnBrk="1" hangingPunct="1"/>
            <a:r>
              <a:rPr lang="en-IE" sz="2800" dirty="0" smtClean="0"/>
              <a:t>Heat/cold packs</a:t>
            </a:r>
          </a:p>
          <a:p>
            <a:pPr eaLnBrk="1" hangingPunct="1"/>
            <a:r>
              <a:rPr lang="en-IE" sz="2800" dirty="0" smtClean="0"/>
              <a:t>Massage</a:t>
            </a:r>
          </a:p>
          <a:p>
            <a:pPr eaLnBrk="1" hangingPunct="1"/>
            <a:r>
              <a:rPr lang="en-IE" sz="2800" dirty="0" smtClean="0"/>
              <a:t>Acupuncture</a:t>
            </a:r>
          </a:p>
          <a:p>
            <a:pPr eaLnBrk="1" hangingPunct="1"/>
            <a:r>
              <a:rPr lang="en-IE" sz="2800" dirty="0" smtClean="0"/>
              <a:t>The more time spent with patient the less ‘pain killer’ needed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Managing overdose in patients on buprenorphine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Buprenorphine on its own is very unlikely to cause overdose</a:t>
            </a:r>
          </a:p>
          <a:p>
            <a:pPr lvl="1"/>
            <a:r>
              <a:rPr lang="en-GB" dirty="0" smtClean="0"/>
              <a:t>Buprenorphine overdose can be reversed with very high doses of naloxone (10 – 15mg), high affinity</a:t>
            </a:r>
          </a:p>
          <a:p>
            <a:r>
              <a:rPr lang="en-GB" sz="2800" dirty="0" smtClean="0"/>
              <a:t>Consider other drug use, particularly non opioid (benzodiazepine, alcohol) </a:t>
            </a:r>
          </a:p>
          <a:p>
            <a:r>
              <a:rPr lang="en-GB" sz="2800" dirty="0" smtClean="0"/>
              <a:t>Manage sedative overdose appropriately </a:t>
            </a:r>
            <a:endParaRPr lang="en-I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numbers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400" dirty="0" smtClean="0"/>
              <a:t>Initially HSE Addiction services only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 smtClean="0"/>
              <a:t>200 patients </a:t>
            </a:r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r>
              <a:rPr lang="en-IE" sz="2400" dirty="0" smtClean="0"/>
              <a:t>Allocation based on percentage of patients on OST in each CHO area </a:t>
            </a:r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r>
              <a:rPr lang="en-IE" sz="2400" dirty="0" smtClean="0"/>
              <a:t>Cost implications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 smtClean="0"/>
              <a:t>Finite budget for reimbursement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3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Procedure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Assessment of suitability</a:t>
            </a:r>
          </a:p>
          <a:p>
            <a:r>
              <a:rPr lang="en-IE" sz="2800" dirty="0" smtClean="0"/>
              <a:t>Education</a:t>
            </a:r>
          </a:p>
          <a:p>
            <a:r>
              <a:rPr lang="en-IE" sz="2800" dirty="0" smtClean="0"/>
              <a:t>Initiation of treatment</a:t>
            </a:r>
            <a:endParaRPr lang="en-IE" sz="2800" dirty="0"/>
          </a:p>
          <a:p>
            <a:r>
              <a:rPr lang="en-IE" sz="2800" dirty="0" smtClean="0"/>
              <a:t>CTL Entry form</a:t>
            </a:r>
            <a:endParaRPr lang="en-IE" sz="2800" dirty="0"/>
          </a:p>
          <a:p>
            <a:r>
              <a:rPr lang="en-IE" sz="2800" dirty="0" smtClean="0"/>
              <a:t>Checklist on reverse of entry form</a:t>
            </a:r>
          </a:p>
          <a:p>
            <a:pPr lvl="1"/>
            <a:r>
              <a:rPr lang="en-IE" sz="2400" dirty="0" smtClean="0"/>
              <a:t>to enable monitoring and evaluation as recommended by the working group</a:t>
            </a:r>
          </a:p>
          <a:p>
            <a:r>
              <a:rPr lang="en-IE" sz="2800" dirty="0" smtClean="0"/>
              <a:t>Prescription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3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u="sng" dirty="0" smtClean="0"/>
              <a:t/>
            </a:r>
            <a:br>
              <a:rPr lang="en-IE" sz="4000" b="1" u="sng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>Introduction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7"/>
            <a:ext cx="8229600" cy="4032449"/>
          </a:xfrm>
        </p:spPr>
        <p:txBody>
          <a:bodyPr/>
          <a:lstStyle/>
          <a:p>
            <a:pPr eaLnBrk="1" hangingPunct="1"/>
            <a:r>
              <a:rPr lang="en-IE" sz="2800" dirty="0" smtClean="0"/>
              <a:t>As a partial agonist Buprenorphine may not provide morphine like subjective effects that are desired by some opioid users </a:t>
            </a:r>
          </a:p>
          <a:p>
            <a:pPr eaLnBrk="1" hangingPunct="1"/>
            <a:r>
              <a:rPr lang="en-IE" sz="2800" dirty="0" smtClean="0"/>
              <a:t>It is another form of OST currently insufficient evidence to recommend one substitute medication above another(UK Guidelines)</a:t>
            </a:r>
            <a:endParaRPr lang="en-IE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IE" sz="2800" dirty="0" smtClean="0">
                <a:solidFill>
                  <a:srgbClr val="0070C0"/>
                </a:solidFill>
              </a:rPr>
              <a:t> </a:t>
            </a:r>
            <a:r>
              <a:rPr lang="en-IE" sz="2800" dirty="0">
                <a:solidFill>
                  <a:srgbClr val="0070C0"/>
                </a:solidFill>
              </a:rPr>
              <a:t>Not the ‘magic drug’ perceived by </a:t>
            </a:r>
            <a:r>
              <a:rPr lang="en-IE" sz="2800" dirty="0" smtClean="0">
                <a:solidFill>
                  <a:srgbClr val="0070C0"/>
                </a:solidFill>
              </a:rPr>
              <a:t>some</a:t>
            </a:r>
          </a:p>
          <a:p>
            <a:pPr eaLnBrk="1" hangingPunct="1"/>
            <a:r>
              <a:rPr lang="en-IE" sz="2800" dirty="0" smtClean="0"/>
              <a:t>Used for maintenance/detoxification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 l="27118" t="13579" r="41336" b="8657"/>
          <a:stretch>
            <a:fillRect/>
          </a:stretch>
        </p:blipFill>
        <p:spPr bwMode="auto">
          <a:xfrm rot="-120000">
            <a:off x="4330688" y="-72610"/>
            <a:ext cx="4971812" cy="689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26838" t="12422" r="41616" b="8829"/>
          <a:stretch>
            <a:fillRect/>
          </a:stretch>
        </p:blipFill>
        <p:spPr bwMode="auto">
          <a:xfrm rot="-60000">
            <a:off x="-264219" y="40375"/>
            <a:ext cx="4817173" cy="67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4391" r="42724" b="11782"/>
          <a:stretch>
            <a:fillRect/>
          </a:stretch>
        </p:blipFill>
        <p:spPr bwMode="auto">
          <a:xfrm rot="-60000">
            <a:off x="-117772" y="-57624"/>
            <a:ext cx="4846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l="28807" t="16532" r="42805" b="10626"/>
          <a:stretch>
            <a:fillRect/>
          </a:stretch>
        </p:blipFill>
        <p:spPr bwMode="auto">
          <a:xfrm rot="-60000">
            <a:off x="4656015" y="162729"/>
            <a:ext cx="4681937" cy="67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403648" y="80974"/>
            <a:ext cx="6048672" cy="6084330"/>
            <a:chOff x="476" y="-1216"/>
            <a:chExt cx="5245" cy="6756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6" y="-1216"/>
              <a:ext cx="5245" cy="6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-1216"/>
              <a:ext cx="5251" cy="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569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09588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600" dirty="0" smtClean="0"/>
              <a:t>Case Studies </a:t>
            </a:r>
            <a:r>
              <a:rPr lang="en-IE" sz="3200" dirty="0" smtClean="0"/>
              <a:t/>
            </a:r>
            <a:br>
              <a:rPr lang="en-IE" sz="3200" dirty="0" smtClean="0"/>
            </a:br>
            <a:r>
              <a:rPr lang="en-IE" sz="3200" b="1" dirty="0" smtClean="0"/>
              <a:t>Case 1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Past history treatment on methadone detoxed and relapsed </a:t>
            </a:r>
          </a:p>
          <a:p>
            <a:r>
              <a:rPr lang="en-IE" sz="2400" dirty="0" smtClean="0"/>
              <a:t>Previous high dose methadone so considered probably would not work agreed to try</a:t>
            </a:r>
          </a:p>
          <a:p>
            <a:r>
              <a:rPr lang="en-IE" sz="2400" dirty="0" smtClean="0"/>
              <a:t>Co Infected</a:t>
            </a:r>
          </a:p>
          <a:p>
            <a:r>
              <a:rPr lang="en-IE" sz="2400" dirty="0" smtClean="0"/>
              <a:t>Requesting treatment with Buprenorphine</a:t>
            </a:r>
          </a:p>
          <a:p>
            <a:r>
              <a:rPr lang="en-IE" sz="2400" dirty="0" smtClean="0"/>
              <a:t>Stabilised on 32mg </a:t>
            </a:r>
          </a:p>
          <a:p>
            <a:r>
              <a:rPr lang="en-IE" sz="2400" dirty="0" smtClean="0"/>
              <a:t>Reduced, Double dose, now on 24mg</a:t>
            </a:r>
          </a:p>
          <a:p>
            <a:r>
              <a:rPr lang="en-IE" sz="2400" dirty="0" smtClean="0"/>
              <a:t>Attends every 2 weeks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1556"/>
          </a:xfrm>
        </p:spPr>
        <p:txBody>
          <a:bodyPr/>
          <a:lstStyle/>
          <a:p>
            <a:r>
              <a:rPr lang="en-IE" dirty="0" smtClean="0"/>
              <a:t>Case2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32656"/>
            <a:ext cx="7787208" cy="5328592"/>
          </a:xfrm>
        </p:spPr>
        <p:txBody>
          <a:bodyPr/>
          <a:lstStyle/>
          <a:p>
            <a:pPr>
              <a:buNone/>
            </a:pPr>
            <a:r>
              <a:rPr lang="en-IE" b="1" dirty="0" smtClean="0"/>
              <a:t>   </a:t>
            </a:r>
            <a:endParaRPr lang="en-IE" dirty="0" smtClean="0"/>
          </a:p>
          <a:p>
            <a:r>
              <a:rPr lang="en-IE" sz="2400" dirty="0" smtClean="0"/>
              <a:t>Presented having being diagnosed with </a:t>
            </a:r>
            <a:r>
              <a:rPr lang="en-IE" sz="2400" dirty="0" err="1" smtClean="0"/>
              <a:t>QTc</a:t>
            </a:r>
            <a:r>
              <a:rPr lang="en-IE" sz="2400" dirty="0" smtClean="0"/>
              <a:t> prolongation.  </a:t>
            </a:r>
          </a:p>
          <a:p>
            <a:r>
              <a:rPr lang="en-IE" sz="2400" dirty="0" smtClean="0"/>
              <a:t>Presented in A &amp; E Cardiac Arrest.  Arrested a number of times. </a:t>
            </a:r>
          </a:p>
          <a:p>
            <a:r>
              <a:rPr lang="en-IE" sz="2400" dirty="0" smtClean="0"/>
              <a:t>High dose of methadone 160mg poorly monitored in community</a:t>
            </a:r>
          </a:p>
          <a:p>
            <a:r>
              <a:rPr lang="en-IE" sz="2400" dirty="0" smtClean="0"/>
              <a:t>No ECG</a:t>
            </a:r>
          </a:p>
          <a:p>
            <a:r>
              <a:rPr lang="en-IE" sz="2400" dirty="0" smtClean="0"/>
              <a:t>Poor Communication with  community GP </a:t>
            </a:r>
          </a:p>
          <a:p>
            <a:r>
              <a:rPr lang="en-IE" sz="2400" dirty="0" smtClean="0"/>
              <a:t>COPD severe LRTI commenced on </a:t>
            </a:r>
            <a:r>
              <a:rPr lang="en-IE" sz="2400" dirty="0" err="1" smtClean="0"/>
              <a:t>macrolide</a:t>
            </a:r>
            <a:r>
              <a:rPr lang="en-IE" sz="2400" dirty="0" smtClean="0"/>
              <a:t>.   Collapsed and arrested. </a:t>
            </a:r>
          </a:p>
          <a:p>
            <a:r>
              <a:rPr lang="en-IE" sz="2400" dirty="0" smtClean="0"/>
              <a:t>Complex past history, Hep B early 1980s, HCV, Leukaemia </a:t>
            </a:r>
          </a:p>
          <a:p>
            <a:r>
              <a:rPr lang="en-IE" sz="2400" dirty="0" smtClean="0"/>
              <a:t>Stabilised easily on Suboxone 24mg daily </a:t>
            </a:r>
          </a:p>
          <a:p>
            <a:pPr>
              <a:buNone/>
            </a:pPr>
            <a:endParaRPr lang="en-I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>
              <a:buNone/>
            </a:pPr>
            <a:r>
              <a:rPr lang="en-IE" b="1" dirty="0" smtClean="0"/>
              <a:t> </a:t>
            </a:r>
          </a:p>
          <a:p>
            <a:pPr>
              <a:buNone/>
            </a:pPr>
            <a:endParaRPr lang="en-IE" sz="2400" dirty="0" smtClean="0"/>
          </a:p>
          <a:p>
            <a:r>
              <a:rPr lang="en-IE" sz="2400" dirty="0" smtClean="0"/>
              <a:t>Long term methadone 120mg daily </a:t>
            </a:r>
          </a:p>
          <a:p>
            <a:r>
              <a:rPr lang="en-IE" sz="2400" dirty="0" smtClean="0"/>
              <a:t>Co infected.  On treatment for HIV.  Anti Retroviral changed  - developed </a:t>
            </a:r>
            <a:r>
              <a:rPr lang="en-IE" sz="2400" dirty="0" err="1" smtClean="0"/>
              <a:t>Torsade</a:t>
            </a:r>
            <a:r>
              <a:rPr lang="en-IE" sz="2400" dirty="0" smtClean="0"/>
              <a:t> de Pointes </a:t>
            </a:r>
          </a:p>
          <a:p>
            <a:r>
              <a:rPr lang="en-IE" sz="2400" dirty="0" smtClean="0"/>
              <a:t>Cocaine Misuse which has continued to a lesser extent</a:t>
            </a:r>
          </a:p>
          <a:p>
            <a:r>
              <a:rPr lang="en-IE" sz="2400" dirty="0" smtClean="0"/>
              <a:t>Converted poorly in hospital</a:t>
            </a:r>
          </a:p>
          <a:p>
            <a:r>
              <a:rPr lang="en-IE" sz="2400" smtClean="0"/>
              <a:t>Severe Precipitated </a:t>
            </a:r>
            <a:r>
              <a:rPr lang="en-IE" sz="2400" dirty="0" smtClean="0"/>
              <a:t>withdrawal</a:t>
            </a:r>
          </a:p>
          <a:p>
            <a:r>
              <a:rPr lang="en-IE" sz="2400" dirty="0" smtClean="0"/>
              <a:t>Initial Suboxone 16mg </a:t>
            </a:r>
          </a:p>
          <a:p>
            <a:r>
              <a:rPr lang="en-IE" sz="2400" dirty="0" smtClean="0"/>
              <a:t>Cardiac irregularity continued requiring insertion of ICD </a:t>
            </a:r>
          </a:p>
          <a:p>
            <a:r>
              <a:rPr lang="en-IE" sz="2400" dirty="0" smtClean="0"/>
              <a:t>Stable on Suboxone attends weekly dose 6mg </a:t>
            </a:r>
          </a:p>
          <a:p>
            <a:pPr>
              <a:buNone/>
            </a:pP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b="1" dirty="0" smtClean="0"/>
              <a:t> </a:t>
            </a:r>
            <a:endParaRPr lang="en-IE" dirty="0" smtClean="0"/>
          </a:p>
          <a:p>
            <a:r>
              <a:rPr lang="en-IE" sz="2400" dirty="0" smtClean="0"/>
              <a:t>Long term methadone never stabilised </a:t>
            </a:r>
          </a:p>
          <a:p>
            <a:r>
              <a:rPr lang="en-IE" sz="2400" dirty="0" smtClean="0"/>
              <a:t>Requested change stabilised (reasonably stable on Suboxone)</a:t>
            </a:r>
          </a:p>
          <a:p>
            <a:r>
              <a:rPr lang="en-IE" sz="2400" dirty="0" smtClean="0"/>
              <a:t>Dabbled, missed days eventually destabilised and dropped out of treatment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5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7"/>
            <a:ext cx="8147248" cy="4392488"/>
          </a:xfrm>
        </p:spPr>
        <p:txBody>
          <a:bodyPr/>
          <a:lstStyle/>
          <a:p>
            <a:r>
              <a:rPr lang="en-IE" sz="2400" dirty="0" smtClean="0"/>
              <a:t>Patient on Suboxone 16mg </a:t>
            </a:r>
          </a:p>
          <a:p>
            <a:r>
              <a:rPr lang="en-IE" sz="2400" dirty="0" smtClean="0"/>
              <a:t>College completed degree </a:t>
            </a:r>
          </a:p>
          <a:p>
            <a:r>
              <a:rPr lang="en-IE" sz="2400" dirty="0" smtClean="0"/>
              <a:t>Part time job in a pharmacy stabilised easily on Suboxone </a:t>
            </a:r>
          </a:p>
          <a:p>
            <a:r>
              <a:rPr lang="en-IE" sz="2400" dirty="0" smtClean="0"/>
              <a:t>Weekly T/As</a:t>
            </a:r>
          </a:p>
          <a:p>
            <a:r>
              <a:rPr lang="en-IE" sz="2400" dirty="0" smtClean="0"/>
              <a:t>Opiate +</a:t>
            </a:r>
            <a:r>
              <a:rPr lang="en-IE" sz="2400" dirty="0" err="1" smtClean="0"/>
              <a:t>ve</a:t>
            </a:r>
            <a:r>
              <a:rPr lang="en-IE" sz="2400" dirty="0" smtClean="0"/>
              <a:t> sample patient reported taking codeine for viral infection provided by pharmacist where he worked symptoms worsened but settled in 36hours when pharmacist refused further codeine</a:t>
            </a:r>
          </a:p>
          <a:p>
            <a:r>
              <a:rPr lang="en-IE" sz="2400" dirty="0" smtClean="0"/>
              <a:t>Withdrawal</a:t>
            </a:r>
          </a:p>
          <a:p>
            <a:pPr>
              <a:buNone/>
            </a:pPr>
            <a:endParaRPr lang="en-IE" sz="2400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E" sz="2400" dirty="0" smtClean="0"/>
          </a:p>
          <a:p>
            <a:pPr>
              <a:buNone/>
            </a:pPr>
            <a:r>
              <a:rPr lang="en-IE" sz="2400" dirty="0" smtClean="0"/>
              <a:t>Converted from low dose methadone to Suboxone 6mg with a view to withdrawing completely.</a:t>
            </a:r>
          </a:p>
          <a:p>
            <a:r>
              <a:rPr lang="en-IE" sz="2400" dirty="0" smtClean="0"/>
              <a:t>Remains on same dose</a:t>
            </a:r>
          </a:p>
          <a:p>
            <a:r>
              <a:rPr lang="en-IE" sz="2400" dirty="0" smtClean="0"/>
              <a:t>Has not reduced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7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r>
              <a:rPr lang="en-IE" sz="2400" dirty="0" smtClean="0"/>
              <a:t>Patient on methadone DTF 60mg</a:t>
            </a:r>
          </a:p>
          <a:p>
            <a:r>
              <a:rPr lang="en-IE" sz="2400" dirty="0" smtClean="0"/>
              <a:t>Hospitalised Cardiac arrest cocaine implicated</a:t>
            </a:r>
          </a:p>
          <a:p>
            <a:r>
              <a:rPr lang="en-IE" sz="2400" dirty="0" smtClean="0"/>
              <a:t>Admitted ICU again, 1 month later methadone 60mg transferred to buprenorphine/</a:t>
            </a:r>
            <a:r>
              <a:rPr lang="en-IE" sz="2400" dirty="0" err="1" smtClean="0"/>
              <a:t>naloxone</a:t>
            </a:r>
            <a:endParaRPr lang="en-IE" sz="2400" dirty="0" smtClean="0"/>
          </a:p>
          <a:p>
            <a:r>
              <a:rPr lang="en-IE" sz="2400" dirty="0" smtClean="0"/>
              <a:t>3 weeks later presented at clinic  severe chest pain collapsed arrested</a:t>
            </a:r>
          </a:p>
          <a:p>
            <a:r>
              <a:rPr lang="en-IE" sz="2400" dirty="0" smtClean="0"/>
              <a:t>Resuscitated arrested again APs unable to resuscitate RIP 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dirty="0" smtClean="0"/>
              <a:t/>
            </a:r>
            <a:br>
              <a:rPr lang="en-IE" sz="4000" b="1" dirty="0" smtClean="0"/>
            </a:br>
            <a:r>
              <a:rPr lang="en-IE" sz="4000" b="1" dirty="0" smtClean="0"/>
              <a:t> Reasons for its use 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Acceptability  to the target population</a:t>
            </a:r>
          </a:p>
          <a:p>
            <a:pPr eaLnBrk="1" hangingPunct="1"/>
            <a:r>
              <a:rPr lang="en-IE" dirty="0" smtClean="0"/>
              <a:t>Long  duration of action</a:t>
            </a:r>
          </a:p>
          <a:p>
            <a:pPr eaLnBrk="1" hangingPunct="1"/>
            <a:r>
              <a:rPr lang="en-IE" dirty="0" smtClean="0"/>
              <a:t>The ability to block certain effects of opioids</a:t>
            </a:r>
          </a:p>
          <a:p>
            <a:pPr eaLnBrk="1" hangingPunct="1"/>
            <a:r>
              <a:rPr lang="en-IE" dirty="0" smtClean="0"/>
              <a:t>Limited physiological withdrawal syndrome when  discontinued  abruptly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Evaluation Form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Thank you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3600" b="1" dirty="0" smtClean="0"/>
              <a:t>Buprenorphine</a:t>
            </a:r>
            <a:endParaRPr lang="en-US" sz="36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00357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IE" sz="2800" dirty="0" smtClean="0"/>
          </a:p>
          <a:p>
            <a:pPr eaLnBrk="1" hangingPunct="1"/>
            <a:r>
              <a:rPr lang="en-IE" sz="2400" b="1" dirty="0" smtClean="0"/>
              <a:t>Used as a substitution medication in opioid addiction. </a:t>
            </a:r>
          </a:p>
          <a:p>
            <a:pPr eaLnBrk="1" hangingPunct="1"/>
            <a:r>
              <a:rPr lang="en-IE" sz="2800" dirty="0" smtClean="0"/>
              <a:t>It  prevents  withdrawal  syndrome </a:t>
            </a:r>
          </a:p>
          <a:p>
            <a:pPr eaLnBrk="1" hangingPunct="1"/>
            <a:r>
              <a:rPr lang="en-IE" sz="2800" dirty="0" smtClean="0"/>
              <a:t>May get slight  withdrawal  syndrome  in  the  first  few  days  when  initiating  treatment.</a:t>
            </a:r>
          </a:p>
          <a:p>
            <a:pPr eaLnBrk="1" hangingPunct="1"/>
            <a:r>
              <a:rPr lang="en-IE" sz="2800" dirty="0" smtClean="0"/>
              <a:t>Withdrawal  from  buprenorphine is less  intense  than  withdrawal from  morphine  or  methadone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z="4000" b="1" dirty="0" smtClean="0"/>
              <a:t>Buprenorphine</a:t>
            </a:r>
            <a:endParaRPr lang="en-US" sz="40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dirty="0" smtClean="0"/>
              <a:t>The  longer  the  period  of  substitution  the  less intense the withdrawal syndrome</a:t>
            </a:r>
          </a:p>
          <a:p>
            <a:pPr eaLnBrk="1" hangingPunct="1">
              <a:lnSpc>
                <a:spcPct val="90000"/>
              </a:lnSpc>
            </a:pPr>
            <a:r>
              <a:rPr lang="en-IE" dirty="0" smtClean="0"/>
              <a:t>Has the capacity to produce physical dependence</a:t>
            </a:r>
          </a:p>
          <a:p>
            <a:pPr eaLnBrk="1" hangingPunct="1">
              <a:lnSpc>
                <a:spcPct val="90000"/>
              </a:lnSpc>
            </a:pPr>
            <a:r>
              <a:rPr lang="en-IE" dirty="0" smtClean="0"/>
              <a:t>Patients  on  buprenorphine get withdrawals when heroin or other opioids including codeine are taken.  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Dr Margaret Bourke &amp;  Denis O'Driscoll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3723</Words>
  <Application>Microsoft Office PowerPoint</Application>
  <PresentationFormat>On-screen Show (4:3)</PresentationFormat>
  <Paragraphs>546</Paragraphs>
  <Slides>70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Balloons</vt:lpstr>
      <vt:lpstr>Document</vt:lpstr>
      <vt:lpstr>Buprenorphine/Naloxone (Suboxone©) </vt:lpstr>
      <vt:lpstr>Learning Objectives </vt:lpstr>
      <vt:lpstr>History of Buprenorphine</vt:lpstr>
      <vt:lpstr>   Introduction</vt:lpstr>
      <vt:lpstr>Introduction</vt:lpstr>
      <vt:lpstr>   Introduction</vt:lpstr>
      <vt:lpstr>  Reasons for its use  </vt:lpstr>
      <vt:lpstr>Buprenorphine</vt:lpstr>
      <vt:lpstr>Buprenorphine</vt:lpstr>
      <vt:lpstr>OTC and Prescribed Opioids Dependence</vt:lpstr>
      <vt:lpstr>The pharmacology of opioid agonists and antagonists</vt:lpstr>
      <vt:lpstr>Opioid Receptors</vt:lpstr>
      <vt:lpstr>Slide 13</vt:lpstr>
      <vt:lpstr>Buprenorphine</vt:lpstr>
      <vt:lpstr>Properties</vt:lpstr>
      <vt:lpstr>Properties </vt:lpstr>
      <vt:lpstr> Mode of administration </vt:lpstr>
      <vt:lpstr>Diversion</vt:lpstr>
      <vt:lpstr>  Side Effects</vt:lpstr>
      <vt:lpstr>Slide 20</vt:lpstr>
      <vt:lpstr>Suboxone Formulation</vt:lpstr>
      <vt:lpstr>Suboxone</vt:lpstr>
      <vt:lpstr>Recommendations of the Expert Group on the Regulatory Framework for products containing buprenorphine / naloxone and buprenorphine-only for the treatment of opioid dependence (2011)</vt:lpstr>
      <vt:lpstr>Recommendations of the Expert Group on the Regulatory Framework for products containing buprenorphine / naloxone and buprenorphine-only for the treatment of opioid dependence (2011)</vt:lpstr>
      <vt:lpstr>Regulations </vt:lpstr>
      <vt:lpstr>Suitability of Patients for Treatment</vt:lpstr>
      <vt:lpstr>ICD 10</vt:lpstr>
      <vt:lpstr> Patient Education</vt:lpstr>
      <vt:lpstr>Counselling patients before treatment </vt:lpstr>
      <vt:lpstr>Treatment </vt:lpstr>
      <vt:lpstr>Understanding precipitated withdrawal</vt:lpstr>
      <vt:lpstr>Features of precipitated withdrawal</vt:lpstr>
      <vt:lpstr>Precautions/ relative contraindications</vt:lpstr>
      <vt:lpstr>Dose Regimen  </vt:lpstr>
      <vt:lpstr>OOWS and COWS</vt:lpstr>
      <vt:lpstr>Reviewing patients during induction</vt:lpstr>
      <vt:lpstr>Initiation</vt:lpstr>
      <vt:lpstr>Buprenorphine/Naloxone dose increments</vt:lpstr>
      <vt:lpstr>Maintenance Dose</vt:lpstr>
      <vt:lpstr>Regimen</vt:lpstr>
      <vt:lpstr>Dosing</vt:lpstr>
      <vt:lpstr>Missed doses</vt:lpstr>
      <vt:lpstr>Less than daily dosing </vt:lpstr>
      <vt:lpstr>Alternate Day Dosing</vt:lpstr>
      <vt:lpstr>Frequency of dosing </vt:lpstr>
      <vt:lpstr>Reasons for Transferring from methadone</vt:lpstr>
      <vt:lpstr>Transferring from Methadone</vt:lpstr>
      <vt:lpstr>Transferring to Methadone  </vt:lpstr>
      <vt:lpstr> Detoxing from maintenance treatment (1)</vt:lpstr>
      <vt:lpstr>Withdrawing from maintenance treatment (2)</vt:lpstr>
      <vt:lpstr>Withdrawing from maintenance treatment (3)</vt:lpstr>
      <vt:lpstr>Withdrawing from maintenance treatment (4)</vt:lpstr>
      <vt:lpstr>Pain Management</vt:lpstr>
      <vt:lpstr>Analgaesia</vt:lpstr>
      <vt:lpstr>Analgesia for patients on buprenorphine</vt:lpstr>
      <vt:lpstr>Mild to Moderate Pain</vt:lpstr>
      <vt:lpstr>Managing overdose in patients on buprenorphine</vt:lpstr>
      <vt:lpstr>Expected numbers</vt:lpstr>
      <vt:lpstr>Procedure</vt:lpstr>
      <vt:lpstr>Slide 60</vt:lpstr>
      <vt:lpstr>Slide 61</vt:lpstr>
      <vt:lpstr>Slide 62</vt:lpstr>
      <vt:lpstr>     Case Studies  Case 1</vt:lpstr>
      <vt:lpstr>Case2</vt:lpstr>
      <vt:lpstr>Case 3</vt:lpstr>
      <vt:lpstr>Case 4</vt:lpstr>
      <vt:lpstr>Case 5</vt:lpstr>
      <vt:lpstr>Case 6</vt:lpstr>
      <vt:lpstr>Case 7</vt:lpstr>
      <vt:lpstr>Evaluation Form </vt:lpstr>
    </vt:vector>
  </TitlesOfParts>
  <Company>EHSS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Buprenorphine Naloxone (Suboxone)</dc:title>
  <dc:creator>ICTS</dc:creator>
  <cp:lastModifiedBy>Admin</cp:lastModifiedBy>
  <cp:revision>108</cp:revision>
  <dcterms:created xsi:type="dcterms:W3CDTF">2007-05-14T10:21:16Z</dcterms:created>
  <dcterms:modified xsi:type="dcterms:W3CDTF">2018-05-18T10:39:15Z</dcterms:modified>
</cp:coreProperties>
</file>