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9"/>
  </p:handoutMasterIdLst>
  <p:sldIdLst>
    <p:sldId id="256" r:id="rId2"/>
    <p:sldId id="258" r:id="rId3"/>
    <p:sldId id="261" r:id="rId4"/>
    <p:sldId id="262" r:id="rId5"/>
    <p:sldId id="263" r:id="rId6"/>
    <p:sldId id="295" r:id="rId7"/>
    <p:sldId id="269" r:id="rId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>
        <p:scale>
          <a:sx n="70" d="100"/>
          <a:sy n="70" d="100"/>
        </p:scale>
        <p:origin x="-112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8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64E84C-7248-4D63-B265-400FA99FC750}" type="doc">
      <dgm:prSet loTypeId="urn:microsoft.com/office/officeart/2005/8/layout/default#2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IE"/>
        </a:p>
      </dgm:t>
    </dgm:pt>
    <dgm:pt modelId="{63F9BFDC-2BAF-40BB-A5CC-17A427182D39}">
      <dgm:prSet/>
      <dgm:spPr>
        <a:solidFill>
          <a:schemeClr val="bg1">
            <a:alpha val="90000"/>
          </a:schemeClr>
        </a:solidFill>
      </dgm:spPr>
      <dgm:t>
        <a:bodyPr/>
        <a:lstStyle/>
        <a:p>
          <a:pPr rtl="0"/>
          <a:r>
            <a:rPr lang="en-IE" b="1" baseline="0" dirty="0" smtClean="0">
              <a:solidFill>
                <a:schemeClr val="accent3"/>
              </a:solidFill>
            </a:rPr>
            <a:t>Quick Guide</a:t>
          </a:r>
        </a:p>
        <a:p>
          <a:pPr rtl="0"/>
          <a:r>
            <a:rPr lang="en-IE" b="1" baseline="0" dirty="0" smtClean="0">
              <a:solidFill>
                <a:schemeClr val="accent3"/>
              </a:solidFill>
            </a:rPr>
            <a:t>to</a:t>
          </a:r>
          <a:endParaRPr lang="en-IE" b="1" baseline="0" dirty="0">
            <a:solidFill>
              <a:schemeClr val="accent3"/>
            </a:solidFill>
          </a:endParaRPr>
        </a:p>
      </dgm:t>
    </dgm:pt>
    <dgm:pt modelId="{525CDAEC-F02D-4102-9CA2-63AC57C0D8E5}" type="parTrans" cxnId="{8B1225EA-FF29-4C18-B2FA-6F0253948CDF}">
      <dgm:prSet/>
      <dgm:spPr/>
      <dgm:t>
        <a:bodyPr/>
        <a:lstStyle/>
        <a:p>
          <a:endParaRPr lang="en-IE"/>
        </a:p>
      </dgm:t>
    </dgm:pt>
    <dgm:pt modelId="{C30733FB-8E3A-4B0A-AA38-129A83420C70}" type="sibTrans" cxnId="{8B1225EA-FF29-4C18-B2FA-6F0253948CDF}">
      <dgm:prSet/>
      <dgm:spPr/>
      <dgm:t>
        <a:bodyPr/>
        <a:lstStyle/>
        <a:p>
          <a:endParaRPr lang="en-IE"/>
        </a:p>
      </dgm:t>
    </dgm:pt>
    <dgm:pt modelId="{0010401F-EAAF-4EA0-9CD2-6C9DDFD8453D}" type="pres">
      <dgm:prSet presAssocID="{F164E84C-7248-4D63-B265-400FA99FC75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09F41FFC-D377-4C29-B460-F9D0A3361AAB}" type="pres">
      <dgm:prSet presAssocID="{63F9BFDC-2BAF-40BB-A5CC-17A427182D39}" presName="node" presStyleLbl="node1" presStyleIdx="0" presStyleCnt="1" custScaleX="114670" custLinFactNeighborX="-1369" custLinFactNeighborY="-106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3A1A6288-EE69-4C66-BFF4-25CBB314C01D}" type="presOf" srcId="{F164E84C-7248-4D63-B265-400FA99FC750}" destId="{0010401F-EAAF-4EA0-9CD2-6C9DDFD8453D}" srcOrd="0" destOrd="0" presId="urn:microsoft.com/office/officeart/2005/8/layout/default#2"/>
    <dgm:cxn modelId="{8B1225EA-FF29-4C18-B2FA-6F0253948CDF}" srcId="{F164E84C-7248-4D63-B265-400FA99FC750}" destId="{63F9BFDC-2BAF-40BB-A5CC-17A427182D39}" srcOrd="0" destOrd="0" parTransId="{525CDAEC-F02D-4102-9CA2-63AC57C0D8E5}" sibTransId="{C30733FB-8E3A-4B0A-AA38-129A83420C70}"/>
    <dgm:cxn modelId="{6E700482-2980-4AA5-A40B-4CD348345546}" type="presOf" srcId="{63F9BFDC-2BAF-40BB-A5CC-17A427182D39}" destId="{09F41FFC-D377-4C29-B460-F9D0A3361AAB}" srcOrd="0" destOrd="0" presId="urn:microsoft.com/office/officeart/2005/8/layout/default#2"/>
    <dgm:cxn modelId="{C8DA9ACC-1AB8-4A0F-80F5-A4713B9E2719}" type="presParOf" srcId="{0010401F-EAAF-4EA0-9CD2-6C9DDFD8453D}" destId="{09F41FFC-D377-4C29-B460-F9D0A3361AAB}" srcOrd="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F41FFC-D377-4C29-B460-F9D0A3361AAB}">
      <dsp:nvSpPr>
        <dsp:cNvPr id="0" name=""/>
        <dsp:cNvSpPr/>
      </dsp:nvSpPr>
      <dsp:spPr>
        <a:xfrm>
          <a:off x="0" y="0"/>
          <a:ext cx="6327397" cy="3310751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6500" b="1" kern="1200" baseline="0" dirty="0" smtClean="0">
              <a:solidFill>
                <a:schemeClr val="accent3"/>
              </a:solidFill>
            </a:rPr>
            <a:t>Quick Guide</a:t>
          </a:r>
        </a:p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6500" b="1" kern="1200" baseline="0" dirty="0" smtClean="0">
              <a:solidFill>
                <a:schemeClr val="accent3"/>
              </a:solidFill>
            </a:rPr>
            <a:t>to</a:t>
          </a:r>
          <a:endParaRPr lang="en-IE" sz="6500" b="1" kern="1200" baseline="0" dirty="0">
            <a:solidFill>
              <a:schemeClr val="accent3"/>
            </a:solidFill>
          </a:endParaRPr>
        </a:p>
      </dsp:txBody>
      <dsp:txXfrm>
        <a:off x="0" y="0"/>
        <a:ext cx="6327397" cy="33107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E6BFB94A-889B-4F2D-99EC-E39EA8C4AA23}" type="datetimeFigureOut">
              <a:rPr lang="en-IE" smtClean="0"/>
              <a:pPr/>
              <a:t>17/12/2015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2" y="9430091"/>
            <a:ext cx="2945660" cy="49641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CDFB5AC7-9197-41E7-AF3E-7B047103355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197629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05FB756-0A1E-48D6-A198-8F697243CB19}" type="datetimeFigureOut">
              <a:rPr lang="en-IE" smtClean="0"/>
              <a:pPr/>
              <a:t>17/12/2015</a:t>
            </a:fld>
            <a:endParaRPr lang="en-I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IE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B756-0A1E-48D6-A198-8F697243CB19}" type="datetimeFigureOut">
              <a:rPr lang="en-IE" smtClean="0"/>
              <a:pPr/>
              <a:t>17/12/2015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B756-0A1E-48D6-A198-8F697243CB19}" type="datetimeFigureOut">
              <a:rPr lang="en-IE" smtClean="0"/>
              <a:pPr/>
              <a:t>17/12/2015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05FB756-0A1E-48D6-A198-8F697243CB19}" type="datetimeFigureOut">
              <a:rPr lang="en-IE" smtClean="0"/>
              <a:pPr/>
              <a:t>17/12/2015</a:t>
            </a:fld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05FB756-0A1E-48D6-A198-8F697243CB19}" type="datetimeFigureOut">
              <a:rPr lang="en-IE" smtClean="0"/>
              <a:pPr/>
              <a:t>17/12/2015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IE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B756-0A1E-48D6-A198-8F697243CB19}" type="datetimeFigureOut">
              <a:rPr lang="en-IE" smtClean="0"/>
              <a:pPr/>
              <a:t>17/12/2015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B756-0A1E-48D6-A198-8F697243CB19}" type="datetimeFigureOut">
              <a:rPr lang="en-IE" smtClean="0"/>
              <a:pPr/>
              <a:t>17/12/2015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05FB756-0A1E-48D6-A198-8F697243CB19}" type="datetimeFigureOut">
              <a:rPr lang="en-IE" smtClean="0"/>
              <a:pPr/>
              <a:t>17/12/2015</a:t>
            </a:fld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B756-0A1E-48D6-A198-8F697243CB19}" type="datetimeFigureOut">
              <a:rPr lang="en-IE" smtClean="0"/>
              <a:pPr/>
              <a:t>17/12/2015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05FB756-0A1E-48D6-A198-8F697243CB19}" type="datetimeFigureOut">
              <a:rPr lang="en-IE" smtClean="0"/>
              <a:pPr/>
              <a:t>17/12/2015</a:t>
            </a:fld>
            <a:endParaRPr lang="en-IE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05FB756-0A1E-48D6-A198-8F697243CB19}" type="datetimeFigureOut">
              <a:rPr lang="en-IE" smtClean="0"/>
              <a:pPr/>
              <a:t>17/12/2015</a:t>
            </a:fld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05FB756-0A1E-48D6-A198-8F697243CB19}" type="datetimeFigureOut">
              <a:rPr lang="en-IE" smtClean="0"/>
              <a:pPr/>
              <a:t>17/12/2015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E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26E7891-A53D-4DB5-B755-B01FB45D988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2123728" y="908720"/>
          <a:ext cx="6334472" cy="3317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10" descr="TWITTER4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491880" y="3789040"/>
            <a:ext cx="3876675" cy="11811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39752" y="6093296"/>
            <a:ext cx="6156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 smtClean="0"/>
              <a:t>HSE Communications Division – Digital Team</a:t>
            </a:r>
            <a:endParaRPr lang="en-IE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chemeClr val="accent3"/>
                </a:solidFill>
              </a:rPr>
              <a:t>The language of twitter</a:t>
            </a:r>
            <a:endParaRPr lang="en-IE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15616" y="2564904"/>
            <a:ext cx="6048672" cy="3865640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>
                <a:solidFill>
                  <a:schemeClr val="tx2"/>
                </a:solidFill>
              </a:rPr>
              <a:t>@,#, </a:t>
            </a:r>
            <a:r>
              <a:rPr lang="en-IE" dirty="0" err="1" smtClean="0">
                <a:solidFill>
                  <a:schemeClr val="tx2"/>
                </a:solidFill>
              </a:rPr>
              <a:t>bitly</a:t>
            </a:r>
            <a:r>
              <a:rPr lang="en-IE" dirty="0" smtClean="0">
                <a:solidFill>
                  <a:schemeClr val="tx2"/>
                </a:solidFill>
              </a:rPr>
              <a:t>, </a:t>
            </a:r>
            <a:r>
              <a:rPr lang="en-IE" dirty="0" err="1" smtClean="0">
                <a:solidFill>
                  <a:schemeClr val="tx2"/>
                </a:solidFill>
              </a:rPr>
              <a:t>retweets</a:t>
            </a:r>
            <a:r>
              <a:rPr lang="en-IE" dirty="0" smtClean="0">
                <a:solidFill>
                  <a:schemeClr val="tx2"/>
                </a:solidFill>
              </a:rPr>
              <a:t>, followers, 140 characters </a:t>
            </a:r>
          </a:p>
          <a:p>
            <a:pPr>
              <a:buNone/>
            </a:pPr>
            <a:endParaRPr lang="en-IE" dirty="0" smtClean="0">
              <a:solidFill>
                <a:schemeClr val="tx2"/>
              </a:solidFill>
            </a:endParaRPr>
          </a:p>
          <a:p>
            <a:r>
              <a:rPr lang="en-IE" dirty="0" smtClean="0">
                <a:solidFill>
                  <a:schemeClr val="tx2"/>
                </a:solidFill>
              </a:rPr>
              <a:t>Twitter has its own language and rules – don’t be scared it’s easy when you get the hang of it</a:t>
            </a:r>
          </a:p>
          <a:p>
            <a:endParaRPr lang="en-IE" dirty="0" smtClean="0">
              <a:solidFill>
                <a:schemeClr val="tx2"/>
              </a:solidFill>
            </a:endParaRPr>
          </a:p>
          <a:p>
            <a:r>
              <a:rPr lang="en-IE" b="1" dirty="0" smtClean="0">
                <a:solidFill>
                  <a:schemeClr val="tx2"/>
                </a:solidFill>
              </a:rPr>
              <a:t>Twitter Timeline/Live Feed</a:t>
            </a:r>
          </a:p>
          <a:p>
            <a:pPr>
              <a:buNone/>
            </a:pPr>
            <a:r>
              <a:rPr lang="en-IE" dirty="0" smtClean="0"/>
              <a:t>	</a:t>
            </a:r>
            <a:r>
              <a:rPr lang="en-IE" dirty="0" smtClean="0">
                <a:solidFill>
                  <a:schemeClr val="tx2"/>
                </a:solidFill>
              </a:rPr>
              <a:t>When you sign in to Twitter, you'll land on your home timeline. This displays a stream of Tweets from accounts you follow on Twitter. </a:t>
            </a:r>
          </a:p>
          <a:p>
            <a:endParaRPr lang="en-IE" dirty="0" smtClean="0">
              <a:solidFill>
                <a:schemeClr val="tx2"/>
              </a:solidFill>
            </a:endParaRPr>
          </a:p>
          <a:p>
            <a:endParaRPr lang="en-IE" dirty="0" smtClean="0"/>
          </a:p>
          <a:p>
            <a:endParaRPr lang="en-IE" dirty="0"/>
          </a:p>
        </p:txBody>
      </p:sp>
      <p:pic>
        <p:nvPicPr>
          <p:cNvPr id="4" name="Picture 3" descr="TWITTER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40352" y="0"/>
            <a:ext cx="790972" cy="79097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chemeClr val="accent3"/>
                </a:solidFill>
              </a:rPr>
              <a:t>Get the Lingo </a:t>
            </a:r>
            <a:endParaRPr lang="en-IE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b="1" dirty="0" smtClean="0">
                <a:solidFill>
                  <a:srgbClr val="00B0F0"/>
                </a:solidFill>
              </a:rPr>
              <a:t>@</a:t>
            </a:r>
            <a:r>
              <a:rPr lang="en-IE" dirty="0" smtClean="0">
                <a:solidFill>
                  <a:srgbClr val="00B0F0"/>
                </a:solidFill>
              </a:rPr>
              <a:t> </a:t>
            </a:r>
            <a:r>
              <a:rPr lang="en-IE" dirty="0" smtClean="0">
                <a:solidFill>
                  <a:schemeClr val="tx2"/>
                </a:solidFill>
              </a:rPr>
              <a:t>If you type this symbol before someone’s name in a tweet, the tweet addresses that person specifically.  People talking about or directing a message to the HSE will include @</a:t>
            </a:r>
            <a:r>
              <a:rPr lang="en-IE" dirty="0" err="1" smtClean="0">
                <a:solidFill>
                  <a:schemeClr val="tx2"/>
                </a:solidFill>
              </a:rPr>
              <a:t>HSElive</a:t>
            </a:r>
            <a:r>
              <a:rPr lang="en-IE" dirty="0" smtClean="0">
                <a:solidFill>
                  <a:schemeClr val="tx2"/>
                </a:solidFill>
              </a:rPr>
              <a:t> in their tweets.</a:t>
            </a:r>
          </a:p>
          <a:p>
            <a:endParaRPr lang="en-IE" dirty="0" smtClean="0">
              <a:solidFill>
                <a:schemeClr val="tx2"/>
              </a:solidFill>
            </a:endParaRPr>
          </a:p>
          <a:p>
            <a:r>
              <a:rPr lang="en-IE" b="1" dirty="0" smtClean="0">
                <a:solidFill>
                  <a:srgbClr val="00B0F0"/>
                </a:solidFill>
              </a:rPr>
              <a:t>#</a:t>
            </a:r>
            <a:r>
              <a:rPr lang="en-IE" dirty="0" smtClean="0">
                <a:solidFill>
                  <a:srgbClr val="00B0F0"/>
                </a:solidFill>
              </a:rPr>
              <a:t> </a:t>
            </a:r>
            <a:r>
              <a:rPr lang="en-IE" dirty="0" smtClean="0">
                <a:solidFill>
                  <a:schemeClr val="tx2"/>
                </a:solidFill>
              </a:rPr>
              <a:t>A </a:t>
            </a:r>
            <a:r>
              <a:rPr lang="en-IE" dirty="0" err="1" smtClean="0">
                <a:solidFill>
                  <a:schemeClr val="tx2"/>
                </a:solidFill>
              </a:rPr>
              <a:t>hashtag</a:t>
            </a:r>
            <a:r>
              <a:rPr lang="en-IE" dirty="0" smtClean="0">
                <a:solidFill>
                  <a:schemeClr val="tx2"/>
                </a:solidFill>
              </a:rPr>
              <a:t> will ensure that your tweet appears in search results for the word it precedes </a:t>
            </a:r>
            <a:r>
              <a:rPr lang="en-IE" dirty="0" err="1" smtClean="0">
                <a:solidFill>
                  <a:schemeClr val="tx2"/>
                </a:solidFill>
              </a:rPr>
              <a:t>e.g</a:t>
            </a:r>
            <a:r>
              <a:rPr lang="en-IE" dirty="0" smtClean="0">
                <a:solidFill>
                  <a:schemeClr val="tx2"/>
                </a:solidFill>
              </a:rPr>
              <a:t>, #flu.  Searches are the way people find stuff they are interested in tweeting about and following. </a:t>
            </a:r>
          </a:p>
          <a:p>
            <a:endParaRPr lang="en-IE" dirty="0" smtClean="0">
              <a:solidFill>
                <a:schemeClr val="tx2"/>
              </a:solidFill>
            </a:endParaRPr>
          </a:p>
          <a:p>
            <a:r>
              <a:rPr lang="en-IE" b="1" dirty="0" smtClean="0">
                <a:solidFill>
                  <a:srgbClr val="00B0F0"/>
                </a:solidFill>
              </a:rPr>
              <a:t>Follows</a:t>
            </a:r>
            <a:r>
              <a:rPr lang="en-IE" dirty="0" smtClean="0">
                <a:solidFill>
                  <a:schemeClr val="tx2"/>
                </a:solidFill>
              </a:rPr>
              <a:t> - Click the “follow” button on a user’s profile if you like the information they’re posting, and their tweets will appear in your feed.</a:t>
            </a:r>
            <a:r>
              <a:rPr lang="en-IE" dirty="0" smtClean="0"/>
              <a:t>  </a:t>
            </a:r>
          </a:p>
          <a:p>
            <a:endParaRPr lang="en-IE" dirty="0" smtClean="0"/>
          </a:p>
          <a:p>
            <a:r>
              <a:rPr lang="en-IE" b="1" dirty="0" smtClean="0">
                <a:solidFill>
                  <a:srgbClr val="00B0F0"/>
                </a:solidFill>
              </a:rPr>
              <a:t>Followers </a:t>
            </a:r>
            <a:r>
              <a:rPr lang="en-IE" dirty="0" smtClean="0"/>
              <a:t>– </a:t>
            </a:r>
            <a:r>
              <a:rPr lang="en-IE" dirty="0" smtClean="0">
                <a:solidFill>
                  <a:schemeClr val="tx2"/>
                </a:solidFill>
              </a:rPr>
              <a:t>these are all the people who follow you. The HSE currently has 11.7k followers</a:t>
            </a:r>
          </a:p>
          <a:p>
            <a:endParaRPr lang="en-IE" dirty="0" smtClean="0"/>
          </a:p>
          <a:p>
            <a:r>
              <a:rPr lang="en-IE" b="1" dirty="0" smtClean="0">
                <a:solidFill>
                  <a:srgbClr val="00B0F0"/>
                </a:solidFill>
              </a:rPr>
              <a:t>Favourites</a:t>
            </a:r>
            <a:r>
              <a:rPr lang="en-IE" dirty="0" smtClean="0">
                <a:solidFill>
                  <a:schemeClr val="tx2"/>
                </a:solidFill>
              </a:rPr>
              <a:t> – you can favourite a tweet by hitting the favourite button – this appears as a star beneath a tweet. </a:t>
            </a:r>
          </a:p>
          <a:p>
            <a:endParaRPr lang="en-IE" dirty="0" smtClean="0">
              <a:solidFill>
                <a:schemeClr val="tx2"/>
              </a:solidFill>
            </a:endParaRPr>
          </a:p>
          <a:p>
            <a:endParaRPr lang="en-IE" dirty="0" smtClean="0">
              <a:solidFill>
                <a:schemeClr val="tx2"/>
              </a:solidFill>
            </a:endParaRPr>
          </a:p>
          <a:p>
            <a:endParaRPr lang="en-IE" dirty="0" smtClean="0"/>
          </a:p>
          <a:p>
            <a:endParaRPr lang="en-IE" dirty="0">
              <a:solidFill>
                <a:srgbClr val="00B0F0"/>
              </a:solidFill>
            </a:endParaRPr>
          </a:p>
        </p:txBody>
      </p:sp>
      <p:pic>
        <p:nvPicPr>
          <p:cNvPr id="4" name="Picture 3" descr="favourite butt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5517232"/>
            <a:ext cx="288032" cy="274184"/>
          </a:xfrm>
          <a:prstGeom prst="rect">
            <a:avLst/>
          </a:prstGeom>
        </p:spPr>
      </p:pic>
      <p:pic>
        <p:nvPicPr>
          <p:cNvPr id="5" name="Picture 4" descr="TWITTER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56376" y="0"/>
            <a:ext cx="648072" cy="6480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chemeClr val="accent3"/>
                </a:solidFill>
              </a:rPr>
              <a:t>Get the Lingo </a:t>
            </a:r>
            <a:r>
              <a:rPr lang="en-IE" b="1" dirty="0" err="1" smtClean="0">
                <a:solidFill>
                  <a:schemeClr val="accent3"/>
                </a:solidFill>
              </a:rPr>
              <a:t>contd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en-IE" dirty="0" smtClean="0"/>
          </a:p>
          <a:p>
            <a:r>
              <a:rPr lang="en-IE" b="1" dirty="0" err="1" smtClean="0">
                <a:solidFill>
                  <a:srgbClr val="00B0F0"/>
                </a:solidFill>
              </a:rPr>
              <a:t>Retweet</a:t>
            </a:r>
            <a:r>
              <a:rPr lang="en-IE" dirty="0" smtClean="0"/>
              <a:t> - </a:t>
            </a:r>
            <a:r>
              <a:rPr lang="en-IE" dirty="0" smtClean="0">
                <a:solidFill>
                  <a:schemeClr val="tx2"/>
                </a:solidFill>
              </a:rPr>
              <a:t>If someone tweets something that you really like or find useful, you can reintroduce it into the live Twitter feed by </a:t>
            </a:r>
            <a:r>
              <a:rPr lang="en-IE" dirty="0" err="1" smtClean="0">
                <a:solidFill>
                  <a:schemeClr val="tx2"/>
                </a:solidFill>
              </a:rPr>
              <a:t>retweeting</a:t>
            </a:r>
            <a:r>
              <a:rPr lang="en-IE" dirty="0" smtClean="0">
                <a:solidFill>
                  <a:schemeClr val="tx2"/>
                </a:solidFill>
              </a:rPr>
              <a:t> it.  This will give people another opportunity to check it out if they missed it before.  When people </a:t>
            </a:r>
            <a:r>
              <a:rPr lang="en-IE" dirty="0" err="1" smtClean="0">
                <a:solidFill>
                  <a:schemeClr val="tx2"/>
                </a:solidFill>
              </a:rPr>
              <a:t>retweet</a:t>
            </a:r>
            <a:r>
              <a:rPr lang="en-IE" dirty="0" smtClean="0">
                <a:solidFill>
                  <a:schemeClr val="tx2"/>
                </a:solidFill>
              </a:rPr>
              <a:t> your stuff it means it was a really good tweet! The </a:t>
            </a:r>
            <a:r>
              <a:rPr lang="en-IE" dirty="0" err="1" smtClean="0">
                <a:solidFill>
                  <a:schemeClr val="tx2"/>
                </a:solidFill>
              </a:rPr>
              <a:t>retweet</a:t>
            </a:r>
            <a:r>
              <a:rPr lang="en-IE" dirty="0" smtClean="0">
                <a:solidFill>
                  <a:schemeClr val="tx2"/>
                </a:solidFill>
              </a:rPr>
              <a:t> icon appears under a tweet </a:t>
            </a:r>
          </a:p>
          <a:p>
            <a:endParaRPr lang="en-IE" dirty="0" smtClean="0"/>
          </a:p>
          <a:p>
            <a:r>
              <a:rPr lang="en-IE" b="1" dirty="0" smtClean="0">
                <a:solidFill>
                  <a:srgbClr val="00B0F0"/>
                </a:solidFill>
              </a:rPr>
              <a:t>Direct Messages </a:t>
            </a:r>
            <a:r>
              <a:rPr lang="en-IE" dirty="0" smtClean="0">
                <a:solidFill>
                  <a:schemeClr val="tx2"/>
                </a:solidFill>
              </a:rPr>
              <a:t>- Referred to as “DM” by </a:t>
            </a:r>
            <a:r>
              <a:rPr lang="en-IE" dirty="0" err="1" smtClean="0">
                <a:solidFill>
                  <a:schemeClr val="tx2"/>
                </a:solidFill>
              </a:rPr>
              <a:t>Twitterers</a:t>
            </a:r>
            <a:r>
              <a:rPr lang="en-IE" dirty="0" smtClean="0">
                <a:solidFill>
                  <a:schemeClr val="tx2"/>
                </a:solidFill>
              </a:rPr>
              <a:t>, a direct message is a private message you can send or receive to a user.  This means you are the only two people that can view that message. </a:t>
            </a:r>
          </a:p>
          <a:p>
            <a:endParaRPr lang="en-IE" dirty="0" smtClean="0">
              <a:solidFill>
                <a:schemeClr val="tx2"/>
              </a:solidFill>
            </a:endParaRPr>
          </a:p>
          <a:p>
            <a:r>
              <a:rPr lang="en-IE" b="1" dirty="0" smtClean="0">
                <a:solidFill>
                  <a:srgbClr val="00B0F0"/>
                </a:solidFill>
              </a:rPr>
              <a:t>Links</a:t>
            </a:r>
            <a:r>
              <a:rPr lang="en-IE" b="1" dirty="0" smtClean="0"/>
              <a:t> </a:t>
            </a:r>
            <a:r>
              <a:rPr lang="en-IE" b="1" dirty="0" smtClean="0">
                <a:solidFill>
                  <a:schemeClr val="tx2"/>
                </a:solidFill>
              </a:rPr>
              <a:t>-</a:t>
            </a:r>
            <a:r>
              <a:rPr lang="en-IE" dirty="0" smtClean="0">
                <a:solidFill>
                  <a:schemeClr val="tx2"/>
                </a:solidFill>
              </a:rPr>
              <a:t>The HSE uses bitly.com to post a link on Twitter – simply login to </a:t>
            </a:r>
            <a:r>
              <a:rPr lang="en-IE" dirty="0" err="1" smtClean="0">
                <a:solidFill>
                  <a:schemeClr val="tx2"/>
                </a:solidFill>
              </a:rPr>
              <a:t>bitly</a:t>
            </a:r>
            <a:r>
              <a:rPr lang="en-IE" dirty="0" smtClean="0">
                <a:solidFill>
                  <a:schemeClr val="tx2"/>
                </a:solidFill>
              </a:rPr>
              <a:t> and copy the link you want to use and </a:t>
            </a:r>
            <a:r>
              <a:rPr lang="en-IE" dirty="0" err="1" smtClean="0">
                <a:solidFill>
                  <a:schemeClr val="tx2"/>
                </a:solidFill>
              </a:rPr>
              <a:t>bitly</a:t>
            </a:r>
            <a:r>
              <a:rPr lang="en-IE" dirty="0" smtClean="0">
                <a:solidFill>
                  <a:schemeClr val="tx2"/>
                </a:solidFill>
              </a:rPr>
              <a:t> will turn it into a short </a:t>
            </a:r>
            <a:r>
              <a:rPr lang="en-IE" dirty="0" err="1" smtClean="0">
                <a:solidFill>
                  <a:schemeClr val="tx2"/>
                </a:solidFill>
              </a:rPr>
              <a:t>url</a:t>
            </a:r>
            <a:r>
              <a:rPr lang="en-IE" dirty="0" smtClean="0">
                <a:solidFill>
                  <a:schemeClr val="tx2"/>
                </a:solidFill>
              </a:rPr>
              <a:t>.  </a:t>
            </a:r>
          </a:p>
          <a:p>
            <a:endParaRPr lang="en-IE" dirty="0" smtClean="0">
              <a:solidFill>
                <a:schemeClr val="tx2"/>
              </a:solidFill>
            </a:endParaRPr>
          </a:p>
          <a:p>
            <a:r>
              <a:rPr lang="en-IE" b="1" dirty="0" smtClean="0">
                <a:solidFill>
                  <a:srgbClr val="00B0F0"/>
                </a:solidFill>
              </a:rPr>
              <a:t>Using Images </a:t>
            </a:r>
            <a:r>
              <a:rPr lang="en-IE" dirty="0" smtClean="0">
                <a:solidFill>
                  <a:schemeClr val="tx2"/>
                </a:solidFill>
              </a:rPr>
              <a:t>– You can insert an image to a tweet by simply finding the image file you want to use and inserting it. </a:t>
            </a:r>
          </a:p>
          <a:p>
            <a:endParaRPr lang="en-IE" dirty="0" smtClean="0">
              <a:solidFill>
                <a:schemeClr val="tx2"/>
              </a:solidFill>
            </a:endParaRPr>
          </a:p>
          <a:p>
            <a:r>
              <a:rPr lang="en-IE" b="1" dirty="0" smtClean="0">
                <a:solidFill>
                  <a:srgbClr val="00B0F0"/>
                </a:solidFill>
              </a:rPr>
              <a:t>Notifications </a:t>
            </a:r>
            <a:r>
              <a:rPr lang="en-IE" dirty="0" smtClean="0">
                <a:solidFill>
                  <a:schemeClr val="tx2"/>
                </a:solidFill>
              </a:rPr>
              <a:t>– This shows all the tweets and </a:t>
            </a:r>
            <a:r>
              <a:rPr lang="en-IE" dirty="0" err="1" smtClean="0">
                <a:solidFill>
                  <a:schemeClr val="tx2"/>
                </a:solidFill>
              </a:rPr>
              <a:t>retweets</a:t>
            </a:r>
            <a:r>
              <a:rPr lang="en-IE" dirty="0" smtClean="0">
                <a:solidFill>
                  <a:schemeClr val="tx2"/>
                </a:solidFill>
              </a:rPr>
              <a:t> which reference you. </a:t>
            </a:r>
          </a:p>
          <a:p>
            <a:endParaRPr lang="en-IE" dirty="0" smtClean="0">
              <a:solidFill>
                <a:schemeClr val="tx2"/>
              </a:solidFill>
            </a:endParaRPr>
          </a:p>
          <a:p>
            <a:endParaRPr lang="en-IE" dirty="0" smtClean="0">
              <a:solidFill>
                <a:schemeClr val="tx2"/>
              </a:solidFill>
            </a:endParaRPr>
          </a:p>
          <a:p>
            <a:endParaRPr lang="en-IE" dirty="0" smtClean="0">
              <a:solidFill>
                <a:schemeClr val="tx2"/>
              </a:solidFill>
            </a:endParaRPr>
          </a:p>
          <a:p>
            <a:endParaRPr lang="en-IE" dirty="0" smtClean="0">
              <a:solidFill>
                <a:schemeClr val="tx2"/>
              </a:solidFill>
            </a:endParaRPr>
          </a:p>
          <a:p>
            <a:endParaRPr lang="en-IE" dirty="0" smtClean="0"/>
          </a:p>
          <a:p>
            <a:endParaRPr lang="en-IE" dirty="0"/>
          </a:p>
        </p:txBody>
      </p:sp>
      <p:pic>
        <p:nvPicPr>
          <p:cNvPr id="4" name="Picture 3" descr="retweet butt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2564904"/>
            <a:ext cx="288032" cy="288032"/>
          </a:xfrm>
          <a:prstGeom prst="rect">
            <a:avLst/>
          </a:prstGeom>
        </p:spPr>
      </p:pic>
      <p:pic>
        <p:nvPicPr>
          <p:cNvPr id="5" name="Picture 4" descr="TWITTER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56376" y="0"/>
            <a:ext cx="648072" cy="64807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chemeClr val="accent3"/>
                </a:solidFill>
              </a:rPr>
              <a:t>Tone of twitter language</a:t>
            </a:r>
            <a:endParaRPr lang="en-IE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tx2"/>
                </a:solidFill>
              </a:rPr>
              <a:t>It’s ok to be a little less formal on Twitter – remember we’re limited by those 140 characters so you need to carefully edit your message to make it snappy and interesting while allowing space for a link or an image if you’re using them.  </a:t>
            </a:r>
          </a:p>
          <a:p>
            <a:endParaRPr lang="en-IE" dirty="0" smtClean="0">
              <a:solidFill>
                <a:schemeClr val="tx2"/>
              </a:solidFill>
            </a:endParaRPr>
          </a:p>
          <a:p>
            <a:r>
              <a:rPr lang="en-IE" dirty="0" smtClean="0">
                <a:solidFill>
                  <a:schemeClr val="tx2"/>
                </a:solidFill>
              </a:rPr>
              <a:t>Remember to proof read for typos.  </a:t>
            </a:r>
          </a:p>
          <a:p>
            <a:endParaRPr lang="en-IE" dirty="0" smtClean="0">
              <a:solidFill>
                <a:schemeClr val="tx2"/>
              </a:solidFill>
            </a:endParaRPr>
          </a:p>
          <a:p>
            <a:endParaRPr lang="en-IE" dirty="0">
              <a:solidFill>
                <a:schemeClr val="tx2"/>
              </a:solidFill>
            </a:endParaRPr>
          </a:p>
        </p:txBody>
      </p:sp>
      <p:pic>
        <p:nvPicPr>
          <p:cNvPr id="4" name="Picture 3" descr="TWITTER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6376" y="0"/>
            <a:ext cx="648072" cy="64807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chemeClr val="accent3"/>
                </a:solidFill>
              </a:rPr>
              <a:t>Twitter – quick </a:t>
            </a:r>
            <a:r>
              <a:rPr lang="en-IE" b="1" dirty="0" err="1" smtClean="0">
                <a:solidFill>
                  <a:schemeClr val="accent3"/>
                </a:solidFill>
              </a:rPr>
              <a:t>infographic</a:t>
            </a:r>
            <a:r>
              <a:rPr lang="en-IE" b="1" dirty="0" smtClean="0">
                <a:solidFill>
                  <a:schemeClr val="accent3"/>
                </a:solidFill>
              </a:rPr>
              <a:t> guide</a:t>
            </a:r>
            <a:r>
              <a:rPr lang="en-IE" dirty="0" smtClean="0"/>
              <a:t> </a:t>
            </a:r>
            <a:endParaRPr lang="en-IE" dirty="0"/>
          </a:p>
        </p:txBody>
      </p:sp>
      <p:pic>
        <p:nvPicPr>
          <p:cNvPr id="4" name="Content Placeholder 3" descr="Twitter guid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15567" t="16916" r="41041" b="30628"/>
          <a:stretch>
            <a:fillRect/>
          </a:stretch>
        </p:blipFill>
        <p:spPr>
          <a:xfrm>
            <a:off x="1187624" y="1556792"/>
            <a:ext cx="6624736" cy="500535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E" b="1" dirty="0" smtClean="0">
              <a:solidFill>
                <a:schemeClr val="accent3"/>
              </a:solidFill>
            </a:endParaRPr>
          </a:p>
          <a:p>
            <a:pPr algn="ctr">
              <a:buNone/>
            </a:pPr>
            <a:r>
              <a:rPr lang="en-IE" sz="6000" b="1" dirty="0" smtClean="0">
                <a:solidFill>
                  <a:schemeClr val="accent3"/>
                </a:solidFill>
              </a:rPr>
              <a:t>Happy </a:t>
            </a:r>
          </a:p>
          <a:p>
            <a:pPr algn="ctr">
              <a:buNone/>
            </a:pPr>
            <a:r>
              <a:rPr lang="en-IE" sz="6000" b="1" dirty="0" smtClean="0">
                <a:solidFill>
                  <a:schemeClr val="accent3"/>
                </a:solidFill>
              </a:rPr>
              <a:t>Tweeting</a:t>
            </a:r>
            <a:br>
              <a:rPr lang="en-IE" sz="6000" b="1" dirty="0" smtClean="0">
                <a:solidFill>
                  <a:schemeClr val="accent3"/>
                </a:solidFill>
              </a:rPr>
            </a:br>
            <a:r>
              <a:rPr lang="en-IE" sz="6000" b="1" dirty="0" smtClean="0">
                <a:solidFill>
                  <a:schemeClr val="accent3"/>
                </a:solidFill>
              </a:rPr>
              <a:t/>
            </a:r>
            <a:br>
              <a:rPr lang="en-IE" sz="6000" b="1" dirty="0" smtClean="0">
                <a:solidFill>
                  <a:schemeClr val="accent3"/>
                </a:solidFill>
              </a:rPr>
            </a:br>
            <a:endParaRPr lang="en-IE" sz="6000" b="1" dirty="0">
              <a:solidFill>
                <a:schemeClr val="accent3"/>
              </a:solidFill>
            </a:endParaRPr>
          </a:p>
        </p:txBody>
      </p:sp>
      <p:pic>
        <p:nvPicPr>
          <p:cNvPr id="4" name="Picture 3" descr="TWITTER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4437112"/>
            <a:ext cx="1943100" cy="19431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7667</TotalTime>
  <Words>163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Slide 1</vt:lpstr>
      <vt:lpstr>The language of twitter</vt:lpstr>
      <vt:lpstr>Get the Lingo </vt:lpstr>
      <vt:lpstr>Get the Lingo contd</vt:lpstr>
      <vt:lpstr>Tone of twitter language</vt:lpstr>
      <vt:lpstr>Twitter – quick infographic guide 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Twitter Lesson</dc:title>
  <dc:creator>Admin</dc:creator>
  <cp:lastModifiedBy>Admin</cp:lastModifiedBy>
  <cp:revision>612</cp:revision>
  <dcterms:created xsi:type="dcterms:W3CDTF">2015-05-07T11:30:41Z</dcterms:created>
  <dcterms:modified xsi:type="dcterms:W3CDTF">2015-12-17T13:12:19Z</dcterms:modified>
</cp:coreProperties>
</file>