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320" r:id="rId3"/>
    <p:sldId id="303" r:id="rId4"/>
    <p:sldId id="378" r:id="rId5"/>
    <p:sldId id="260" r:id="rId6"/>
    <p:sldId id="325" r:id="rId7"/>
    <p:sldId id="318" r:id="rId8"/>
    <p:sldId id="383" r:id="rId9"/>
    <p:sldId id="328" r:id="rId10"/>
    <p:sldId id="329" r:id="rId11"/>
    <p:sldId id="335" r:id="rId12"/>
    <p:sldId id="307" r:id="rId13"/>
    <p:sldId id="259" r:id="rId14"/>
    <p:sldId id="357" r:id="rId15"/>
    <p:sldId id="360" r:id="rId16"/>
    <p:sldId id="350" r:id="rId17"/>
    <p:sldId id="347" r:id="rId18"/>
    <p:sldId id="308" r:id="rId19"/>
    <p:sldId id="326" r:id="rId20"/>
    <p:sldId id="298" r:id="rId21"/>
    <p:sldId id="369" r:id="rId22"/>
    <p:sldId id="348" r:id="rId23"/>
    <p:sldId id="337" r:id="rId24"/>
    <p:sldId id="384" r:id="rId25"/>
    <p:sldId id="386" r:id="rId26"/>
    <p:sldId id="339" r:id="rId27"/>
    <p:sldId id="380" r:id="rId28"/>
    <p:sldId id="377" r:id="rId29"/>
    <p:sldId id="387" r:id="rId30"/>
  </p:sldIdLst>
  <p:sldSz cx="9144000" cy="6858000" type="screen4x3"/>
  <p:notesSz cx="6797675" cy="99266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1869"/>
    <a:srgbClr val="7D006C"/>
    <a:srgbClr val="4E136F"/>
    <a:srgbClr val="9C9F00"/>
    <a:srgbClr val="5D7000"/>
    <a:srgbClr val="595959"/>
    <a:srgbClr val="143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8002" autoAdjust="0"/>
  </p:normalViewPr>
  <p:slideViewPr>
    <p:cSldViewPr snapToGrid="0" snapToObjects="1">
      <p:cViewPr varScale="1">
        <p:scale>
          <a:sx n="90" d="100"/>
          <a:sy n="90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4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3622E1-57F0-4EEF-BB36-B6E76E0E8D90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BB0A3FCE-B7E6-41DF-ACF9-59D3AB537DB9}">
      <dgm:prSet/>
      <dgm:spPr/>
      <dgm:t>
        <a:bodyPr/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IE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Performance Achievement Framework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E916C42E-3782-4175-8606-B6B47718838C}" type="parTrans" cxnId="{C0FAB30A-AB93-44EF-B69D-59A0B5D22DB1}">
      <dgm:prSet/>
      <dgm:spPr/>
    </dgm:pt>
    <dgm:pt modelId="{D063F4DB-573D-492C-8260-E3D6F5203777}" type="sibTrans" cxnId="{C0FAB30A-AB93-44EF-B69D-59A0B5D22DB1}">
      <dgm:prSet/>
      <dgm:spPr/>
    </dgm:pt>
    <dgm:pt modelId="{9ECCBD70-5FE0-4C52-89F7-B9B58659C29D}">
      <dgm:prSet/>
      <dgm:spPr/>
      <dgm:t>
        <a:bodyPr/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IE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Development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E5B95151-B97E-4D68-B9CE-00E383B966AF}" type="parTrans" cxnId="{454C483D-47AE-42E8-8F80-5355FE26ED97}">
      <dgm:prSet/>
      <dgm:spPr/>
      <dgm:t>
        <a:bodyPr/>
        <a:lstStyle/>
        <a:p>
          <a:endParaRPr lang="en-IE"/>
        </a:p>
      </dgm:t>
    </dgm:pt>
    <dgm:pt modelId="{A8AC72CE-DA43-49B9-8156-67461EF1508D}" type="sibTrans" cxnId="{454C483D-47AE-42E8-8F80-5355FE26ED97}">
      <dgm:prSet/>
      <dgm:spPr/>
    </dgm:pt>
    <dgm:pt modelId="{12FC3ABF-E827-465B-994E-9859A2301C84}">
      <dgm:prSet/>
      <dgm:spPr/>
      <dgm:t>
        <a:bodyPr/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IE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Acknowledgement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B79B08A3-45C5-48A4-9AFB-39EAD6FF94F2}" type="parTrans" cxnId="{5D168314-84F5-4E2F-97D4-02EAEB982A62}">
      <dgm:prSet/>
      <dgm:spPr/>
      <dgm:t>
        <a:bodyPr/>
        <a:lstStyle/>
        <a:p>
          <a:endParaRPr lang="en-IE"/>
        </a:p>
      </dgm:t>
    </dgm:pt>
    <dgm:pt modelId="{BB46CAF6-F2E6-40AF-93DD-E39F835A100A}" type="sibTrans" cxnId="{5D168314-84F5-4E2F-97D4-02EAEB982A62}">
      <dgm:prSet/>
      <dgm:spPr/>
    </dgm:pt>
    <dgm:pt modelId="{7617CDC1-9E4D-4490-A2F7-4D05B66A6187}">
      <dgm:prSet/>
      <dgm:spPr/>
      <dgm:t>
        <a:bodyPr/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IE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Skills and Capability Standards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BDDB2AE1-2CE7-4BC9-B26A-EE6E8B7595A7}" type="parTrans" cxnId="{5FC36FE9-ADA7-4275-9877-20728A0A9BF2}">
      <dgm:prSet/>
      <dgm:spPr/>
      <dgm:t>
        <a:bodyPr/>
        <a:lstStyle/>
        <a:p>
          <a:endParaRPr lang="en-IE"/>
        </a:p>
      </dgm:t>
    </dgm:pt>
    <dgm:pt modelId="{602118D4-7BAD-453B-8126-123E22B50C08}" type="sibTrans" cxnId="{5FC36FE9-ADA7-4275-9877-20728A0A9BF2}">
      <dgm:prSet/>
      <dgm:spPr/>
    </dgm:pt>
    <dgm:pt modelId="{3E951217-4111-4089-99F5-51D69CF6B70D}">
      <dgm:prSet/>
      <dgm:spPr/>
      <dgm:t>
        <a:bodyPr/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IE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Disciplinary and Capability Procedures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FB29304C-5D67-49B8-8EFD-2DE4AAF7ECDD}" type="parTrans" cxnId="{1F61A961-769F-4A35-A855-15BCC5B6F386}">
      <dgm:prSet/>
      <dgm:spPr/>
      <dgm:t>
        <a:bodyPr/>
        <a:lstStyle/>
        <a:p>
          <a:endParaRPr lang="en-IE"/>
        </a:p>
      </dgm:t>
    </dgm:pt>
    <dgm:pt modelId="{4DFD2AF3-C69C-46D0-923B-3AC58203B592}" type="sibTrans" cxnId="{1F61A961-769F-4A35-A855-15BCC5B6F386}">
      <dgm:prSet/>
      <dgm:spPr/>
    </dgm:pt>
    <dgm:pt modelId="{6913CD6D-4CA2-4CDA-9CBB-2DDA037C0D3E}">
      <dgm:prSet/>
      <dgm:spPr/>
      <dgm:t>
        <a:bodyPr/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IE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Recruitment and Selection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4B5A3CA1-F03D-4EE5-972D-D67BAF2CB924}" type="parTrans" cxnId="{ADB9E537-2358-4B76-A46C-3FB2620C1E16}">
      <dgm:prSet/>
      <dgm:spPr/>
      <dgm:t>
        <a:bodyPr/>
        <a:lstStyle/>
        <a:p>
          <a:endParaRPr lang="en-IE"/>
        </a:p>
      </dgm:t>
    </dgm:pt>
    <dgm:pt modelId="{8C32459B-B569-4A6C-A754-A9ED449F3303}" type="sibTrans" cxnId="{ADB9E537-2358-4B76-A46C-3FB2620C1E16}">
      <dgm:prSet/>
      <dgm:spPr/>
    </dgm:pt>
    <dgm:pt modelId="{EFA11C05-5089-4C12-997E-7EA4209E76F5}">
      <dgm:prSet/>
      <dgm:spPr/>
      <dgm:t>
        <a:bodyPr/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IE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Induction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5EF0B6AA-EFB5-4ADA-A254-0E5783D162EA}" type="parTrans" cxnId="{95F042FE-A397-428F-BA4D-53D0BA6F355E}">
      <dgm:prSet/>
      <dgm:spPr/>
      <dgm:t>
        <a:bodyPr/>
        <a:lstStyle/>
        <a:p>
          <a:endParaRPr lang="en-IE"/>
        </a:p>
      </dgm:t>
    </dgm:pt>
    <dgm:pt modelId="{6D51369B-9483-4D6B-8D0F-DCB924F7DE07}" type="sibTrans" cxnId="{95F042FE-A397-428F-BA4D-53D0BA6F355E}">
      <dgm:prSet/>
      <dgm:spPr/>
    </dgm:pt>
    <dgm:pt modelId="{9752865E-83BD-4172-8395-37A07CD839AE}">
      <dgm:prSet/>
      <dgm:spPr/>
      <dgm:t>
        <a:bodyPr/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IE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Probation</a:t>
          </a:r>
        </a:p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FF306AAC-2DD1-4ADE-98AF-E160A8C6F85A}" type="parTrans" cxnId="{37560661-B23C-4BEE-AEC4-B19B37C559A9}">
      <dgm:prSet/>
      <dgm:spPr/>
      <dgm:t>
        <a:bodyPr/>
        <a:lstStyle/>
        <a:p>
          <a:endParaRPr lang="en-IE"/>
        </a:p>
      </dgm:t>
    </dgm:pt>
    <dgm:pt modelId="{AAD1BC64-889B-411D-8A73-7CA45F10B3A8}" type="sibTrans" cxnId="{37560661-B23C-4BEE-AEC4-B19B37C559A9}">
      <dgm:prSet/>
      <dgm:spPr/>
    </dgm:pt>
    <dgm:pt modelId="{67F3217B-4530-4BE4-B0D0-80A70ABF117C}">
      <dgm:prSet/>
      <dgm:spPr/>
      <dgm:t>
        <a:bodyPr/>
        <a:lstStyle/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IE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457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Performance Review Cycle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26BC42AD-D4B9-4507-8AA0-63B39564EF00}" type="parTrans" cxnId="{6D7F59BF-D018-4EAB-92F2-3C6709FC8C0F}">
      <dgm:prSet/>
      <dgm:spPr/>
      <dgm:t>
        <a:bodyPr/>
        <a:lstStyle/>
        <a:p>
          <a:endParaRPr lang="en-IE"/>
        </a:p>
      </dgm:t>
    </dgm:pt>
    <dgm:pt modelId="{BC5A509D-A3A3-41EA-9D06-B44AD81F73C8}" type="sibTrans" cxnId="{6D7F59BF-D018-4EAB-92F2-3C6709FC8C0F}">
      <dgm:prSet/>
      <dgm:spPr/>
    </dgm:pt>
    <dgm:pt modelId="{935C55F4-84C4-49EE-B2B7-485D5FB718F2}" type="pres">
      <dgm:prSet presAssocID="{B93622E1-57F0-4EEF-BB36-B6E76E0E8D90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E5F7D4C-FF9B-4013-A789-C77DF010E78F}" type="pres">
      <dgm:prSet presAssocID="{BB0A3FCE-B7E6-41DF-ACF9-59D3AB537DB9}" presName="centerShape" presStyleLbl="node0" presStyleIdx="0" presStyleCnt="1"/>
      <dgm:spPr/>
    </dgm:pt>
    <dgm:pt modelId="{60D6F953-53D5-4D1B-973F-5751E88174CB}" type="pres">
      <dgm:prSet presAssocID="{E5B95151-B97E-4D68-B9CE-00E383B966AF}" presName="Name9" presStyleLbl="parChTrans1D2" presStyleIdx="0" presStyleCnt="8"/>
      <dgm:spPr/>
    </dgm:pt>
    <dgm:pt modelId="{405CD06B-5502-4E8E-8120-3992F9DE3255}" type="pres">
      <dgm:prSet presAssocID="{E5B95151-B97E-4D68-B9CE-00E383B966AF}" presName="connTx" presStyleLbl="parChTrans1D2" presStyleIdx="0" presStyleCnt="8"/>
      <dgm:spPr/>
    </dgm:pt>
    <dgm:pt modelId="{B02FBEE3-F3EE-4942-A342-D2B9F354D9DA}" type="pres">
      <dgm:prSet presAssocID="{9ECCBD70-5FE0-4C52-89F7-B9B58659C29D}" presName="node" presStyleLbl="node1" presStyleIdx="0" presStyleCnt="8">
        <dgm:presLayoutVars>
          <dgm:bulletEnabled val="1"/>
        </dgm:presLayoutVars>
      </dgm:prSet>
      <dgm:spPr/>
    </dgm:pt>
    <dgm:pt modelId="{51EEC578-3968-4438-B976-E0301CEC68DF}" type="pres">
      <dgm:prSet presAssocID="{B79B08A3-45C5-48A4-9AFB-39EAD6FF94F2}" presName="Name9" presStyleLbl="parChTrans1D2" presStyleIdx="1" presStyleCnt="8"/>
      <dgm:spPr/>
    </dgm:pt>
    <dgm:pt modelId="{9E66CCC4-4E46-471B-8EED-3C539DD3B192}" type="pres">
      <dgm:prSet presAssocID="{B79B08A3-45C5-48A4-9AFB-39EAD6FF94F2}" presName="connTx" presStyleLbl="parChTrans1D2" presStyleIdx="1" presStyleCnt="8"/>
      <dgm:spPr/>
    </dgm:pt>
    <dgm:pt modelId="{F904CF59-1AFF-499E-8C61-1E57905A46EB}" type="pres">
      <dgm:prSet presAssocID="{12FC3ABF-E827-465B-994E-9859A2301C84}" presName="node" presStyleLbl="node1" presStyleIdx="1" presStyleCnt="8">
        <dgm:presLayoutVars>
          <dgm:bulletEnabled val="1"/>
        </dgm:presLayoutVars>
      </dgm:prSet>
      <dgm:spPr/>
    </dgm:pt>
    <dgm:pt modelId="{01618B2A-9803-4166-9BD6-BC97A248736E}" type="pres">
      <dgm:prSet presAssocID="{BDDB2AE1-2CE7-4BC9-B26A-EE6E8B7595A7}" presName="Name9" presStyleLbl="parChTrans1D2" presStyleIdx="2" presStyleCnt="8"/>
      <dgm:spPr/>
    </dgm:pt>
    <dgm:pt modelId="{86F053D1-8DA8-47D9-A185-585E0D29F8C2}" type="pres">
      <dgm:prSet presAssocID="{BDDB2AE1-2CE7-4BC9-B26A-EE6E8B7595A7}" presName="connTx" presStyleLbl="parChTrans1D2" presStyleIdx="2" presStyleCnt="8"/>
      <dgm:spPr/>
    </dgm:pt>
    <dgm:pt modelId="{22F4DFCF-DFB5-4986-BE8B-052325150684}" type="pres">
      <dgm:prSet presAssocID="{7617CDC1-9E4D-4490-A2F7-4D05B66A6187}" presName="node" presStyleLbl="node1" presStyleIdx="2" presStyleCnt="8">
        <dgm:presLayoutVars>
          <dgm:bulletEnabled val="1"/>
        </dgm:presLayoutVars>
      </dgm:prSet>
      <dgm:spPr/>
    </dgm:pt>
    <dgm:pt modelId="{3DE16930-3190-46DA-9101-2A44A9311D54}" type="pres">
      <dgm:prSet presAssocID="{FB29304C-5D67-49B8-8EFD-2DE4AAF7ECDD}" presName="Name9" presStyleLbl="parChTrans1D2" presStyleIdx="3" presStyleCnt="8"/>
      <dgm:spPr/>
    </dgm:pt>
    <dgm:pt modelId="{4012DF83-AA52-49BC-90D7-AF1A259B6764}" type="pres">
      <dgm:prSet presAssocID="{FB29304C-5D67-49B8-8EFD-2DE4AAF7ECDD}" presName="connTx" presStyleLbl="parChTrans1D2" presStyleIdx="3" presStyleCnt="8"/>
      <dgm:spPr/>
    </dgm:pt>
    <dgm:pt modelId="{18F17C98-E735-4D15-8708-A0EFD44C7827}" type="pres">
      <dgm:prSet presAssocID="{3E951217-4111-4089-99F5-51D69CF6B70D}" presName="node" presStyleLbl="node1" presStyleIdx="3" presStyleCnt="8">
        <dgm:presLayoutVars>
          <dgm:bulletEnabled val="1"/>
        </dgm:presLayoutVars>
      </dgm:prSet>
      <dgm:spPr/>
    </dgm:pt>
    <dgm:pt modelId="{95931EAF-B5FD-4988-BD78-538A1E75AD04}" type="pres">
      <dgm:prSet presAssocID="{4B5A3CA1-F03D-4EE5-972D-D67BAF2CB924}" presName="Name9" presStyleLbl="parChTrans1D2" presStyleIdx="4" presStyleCnt="8"/>
      <dgm:spPr/>
    </dgm:pt>
    <dgm:pt modelId="{B7B94C42-819C-4DF9-9185-A8FD1118287C}" type="pres">
      <dgm:prSet presAssocID="{4B5A3CA1-F03D-4EE5-972D-D67BAF2CB924}" presName="connTx" presStyleLbl="parChTrans1D2" presStyleIdx="4" presStyleCnt="8"/>
      <dgm:spPr/>
    </dgm:pt>
    <dgm:pt modelId="{3E31CEEF-F9C7-4E60-A0AA-435212529984}" type="pres">
      <dgm:prSet presAssocID="{6913CD6D-4CA2-4CDA-9CBB-2DDA037C0D3E}" presName="node" presStyleLbl="node1" presStyleIdx="4" presStyleCnt="8">
        <dgm:presLayoutVars>
          <dgm:bulletEnabled val="1"/>
        </dgm:presLayoutVars>
      </dgm:prSet>
      <dgm:spPr/>
    </dgm:pt>
    <dgm:pt modelId="{9976FDBB-7BEE-4939-9764-978C7D5726FF}" type="pres">
      <dgm:prSet presAssocID="{5EF0B6AA-EFB5-4ADA-A254-0E5783D162EA}" presName="Name9" presStyleLbl="parChTrans1D2" presStyleIdx="5" presStyleCnt="8"/>
      <dgm:spPr/>
    </dgm:pt>
    <dgm:pt modelId="{30EB2731-3470-417A-B8C5-EA08C4E622E2}" type="pres">
      <dgm:prSet presAssocID="{5EF0B6AA-EFB5-4ADA-A254-0E5783D162EA}" presName="connTx" presStyleLbl="parChTrans1D2" presStyleIdx="5" presStyleCnt="8"/>
      <dgm:spPr/>
    </dgm:pt>
    <dgm:pt modelId="{7CBCD7B5-4C93-4616-A7C7-1346BE2A9873}" type="pres">
      <dgm:prSet presAssocID="{EFA11C05-5089-4C12-997E-7EA4209E76F5}" presName="node" presStyleLbl="node1" presStyleIdx="5" presStyleCnt="8">
        <dgm:presLayoutVars>
          <dgm:bulletEnabled val="1"/>
        </dgm:presLayoutVars>
      </dgm:prSet>
      <dgm:spPr/>
    </dgm:pt>
    <dgm:pt modelId="{6FAD86B4-2C91-4BD7-8F4E-10BEFA576514}" type="pres">
      <dgm:prSet presAssocID="{FF306AAC-2DD1-4ADE-98AF-E160A8C6F85A}" presName="Name9" presStyleLbl="parChTrans1D2" presStyleIdx="6" presStyleCnt="8"/>
      <dgm:spPr/>
    </dgm:pt>
    <dgm:pt modelId="{4B285713-1668-4D55-B1EF-7BEFE0A21705}" type="pres">
      <dgm:prSet presAssocID="{FF306AAC-2DD1-4ADE-98AF-E160A8C6F85A}" presName="connTx" presStyleLbl="parChTrans1D2" presStyleIdx="6" presStyleCnt="8"/>
      <dgm:spPr/>
    </dgm:pt>
    <dgm:pt modelId="{B27170E6-2849-44AE-98CC-97655A23D77A}" type="pres">
      <dgm:prSet presAssocID="{9752865E-83BD-4172-8395-37A07CD839AE}" presName="node" presStyleLbl="node1" presStyleIdx="6" presStyleCnt="8">
        <dgm:presLayoutVars>
          <dgm:bulletEnabled val="1"/>
        </dgm:presLayoutVars>
      </dgm:prSet>
      <dgm:spPr/>
    </dgm:pt>
    <dgm:pt modelId="{0ECF3A1E-63AC-4824-837B-E3DBD04C2393}" type="pres">
      <dgm:prSet presAssocID="{26BC42AD-D4B9-4507-8AA0-63B39564EF00}" presName="Name9" presStyleLbl="parChTrans1D2" presStyleIdx="7" presStyleCnt="8"/>
      <dgm:spPr/>
    </dgm:pt>
    <dgm:pt modelId="{E9E691B7-6AAD-46EB-A305-568546320E26}" type="pres">
      <dgm:prSet presAssocID="{26BC42AD-D4B9-4507-8AA0-63B39564EF00}" presName="connTx" presStyleLbl="parChTrans1D2" presStyleIdx="7" presStyleCnt="8"/>
      <dgm:spPr/>
    </dgm:pt>
    <dgm:pt modelId="{F9540C7A-A38A-472D-BF9C-8F8B8EA588AE}" type="pres">
      <dgm:prSet presAssocID="{67F3217B-4530-4BE4-B0D0-80A70ABF117C}" presName="node" presStyleLbl="node1" presStyleIdx="7" presStyleCnt="8">
        <dgm:presLayoutVars>
          <dgm:bulletEnabled val="1"/>
        </dgm:presLayoutVars>
      </dgm:prSet>
      <dgm:spPr/>
    </dgm:pt>
  </dgm:ptLst>
  <dgm:cxnLst>
    <dgm:cxn modelId="{6D7F59BF-D018-4EAB-92F2-3C6709FC8C0F}" srcId="{BB0A3FCE-B7E6-41DF-ACF9-59D3AB537DB9}" destId="{67F3217B-4530-4BE4-B0D0-80A70ABF117C}" srcOrd="7" destOrd="0" parTransId="{26BC42AD-D4B9-4507-8AA0-63B39564EF00}" sibTransId="{BC5A509D-A3A3-41EA-9D06-B44AD81F73C8}"/>
    <dgm:cxn modelId="{17C91BA9-0CA5-41D0-8200-134BB38D0B6B}" type="presOf" srcId="{B93622E1-57F0-4EEF-BB36-B6E76E0E8D90}" destId="{935C55F4-84C4-49EE-B2B7-485D5FB718F2}" srcOrd="0" destOrd="0" presId="urn:microsoft.com/office/officeart/2005/8/layout/radial1"/>
    <dgm:cxn modelId="{454C483D-47AE-42E8-8F80-5355FE26ED97}" srcId="{BB0A3FCE-B7E6-41DF-ACF9-59D3AB537DB9}" destId="{9ECCBD70-5FE0-4C52-89F7-B9B58659C29D}" srcOrd="0" destOrd="0" parTransId="{E5B95151-B97E-4D68-B9CE-00E383B966AF}" sibTransId="{A8AC72CE-DA43-49B9-8156-67461EF1508D}"/>
    <dgm:cxn modelId="{95AD5834-186B-404C-906C-EDF99B850FD0}" type="presOf" srcId="{B79B08A3-45C5-48A4-9AFB-39EAD6FF94F2}" destId="{51EEC578-3968-4438-B976-E0301CEC68DF}" srcOrd="0" destOrd="0" presId="urn:microsoft.com/office/officeart/2005/8/layout/radial1"/>
    <dgm:cxn modelId="{FA7E2099-B8C5-45F3-8766-D9F36E0863B4}" type="presOf" srcId="{7617CDC1-9E4D-4490-A2F7-4D05B66A6187}" destId="{22F4DFCF-DFB5-4986-BE8B-052325150684}" srcOrd="0" destOrd="0" presId="urn:microsoft.com/office/officeart/2005/8/layout/radial1"/>
    <dgm:cxn modelId="{1F61A961-769F-4A35-A855-15BCC5B6F386}" srcId="{BB0A3FCE-B7E6-41DF-ACF9-59D3AB537DB9}" destId="{3E951217-4111-4089-99F5-51D69CF6B70D}" srcOrd="3" destOrd="0" parTransId="{FB29304C-5D67-49B8-8EFD-2DE4AAF7ECDD}" sibTransId="{4DFD2AF3-C69C-46D0-923B-3AC58203B592}"/>
    <dgm:cxn modelId="{D7C3A711-6BB1-456A-92B6-8121B695E970}" type="presOf" srcId="{FF306AAC-2DD1-4ADE-98AF-E160A8C6F85A}" destId="{4B285713-1668-4D55-B1EF-7BEFE0A21705}" srcOrd="1" destOrd="0" presId="urn:microsoft.com/office/officeart/2005/8/layout/radial1"/>
    <dgm:cxn modelId="{28D05A5C-AFD5-4994-A8B8-EE569EE96845}" type="presOf" srcId="{9752865E-83BD-4172-8395-37A07CD839AE}" destId="{B27170E6-2849-44AE-98CC-97655A23D77A}" srcOrd="0" destOrd="0" presId="urn:microsoft.com/office/officeart/2005/8/layout/radial1"/>
    <dgm:cxn modelId="{457CE354-5E8F-4198-A093-CFC0B908FB28}" type="presOf" srcId="{26BC42AD-D4B9-4507-8AA0-63B39564EF00}" destId="{0ECF3A1E-63AC-4824-837B-E3DBD04C2393}" srcOrd="0" destOrd="0" presId="urn:microsoft.com/office/officeart/2005/8/layout/radial1"/>
    <dgm:cxn modelId="{5FC36FE9-ADA7-4275-9877-20728A0A9BF2}" srcId="{BB0A3FCE-B7E6-41DF-ACF9-59D3AB537DB9}" destId="{7617CDC1-9E4D-4490-A2F7-4D05B66A6187}" srcOrd="2" destOrd="0" parTransId="{BDDB2AE1-2CE7-4BC9-B26A-EE6E8B7595A7}" sibTransId="{602118D4-7BAD-453B-8126-123E22B50C08}"/>
    <dgm:cxn modelId="{95F042FE-A397-428F-BA4D-53D0BA6F355E}" srcId="{BB0A3FCE-B7E6-41DF-ACF9-59D3AB537DB9}" destId="{EFA11C05-5089-4C12-997E-7EA4209E76F5}" srcOrd="5" destOrd="0" parTransId="{5EF0B6AA-EFB5-4ADA-A254-0E5783D162EA}" sibTransId="{6D51369B-9483-4D6B-8D0F-DCB924F7DE07}"/>
    <dgm:cxn modelId="{1A39B598-07B2-49A2-A6E7-A2444274BD88}" type="presOf" srcId="{BB0A3FCE-B7E6-41DF-ACF9-59D3AB537DB9}" destId="{8E5F7D4C-FF9B-4013-A789-C77DF010E78F}" srcOrd="0" destOrd="0" presId="urn:microsoft.com/office/officeart/2005/8/layout/radial1"/>
    <dgm:cxn modelId="{924A938E-8E69-4827-826F-9310B02E0B03}" type="presOf" srcId="{6913CD6D-4CA2-4CDA-9CBB-2DDA037C0D3E}" destId="{3E31CEEF-F9C7-4E60-A0AA-435212529984}" srcOrd="0" destOrd="0" presId="urn:microsoft.com/office/officeart/2005/8/layout/radial1"/>
    <dgm:cxn modelId="{F6D77834-7BF7-4451-B12B-F91F75C232F5}" type="presOf" srcId="{9ECCBD70-5FE0-4C52-89F7-B9B58659C29D}" destId="{B02FBEE3-F3EE-4942-A342-D2B9F354D9DA}" srcOrd="0" destOrd="0" presId="urn:microsoft.com/office/officeart/2005/8/layout/radial1"/>
    <dgm:cxn modelId="{548AA507-256F-4DE5-BCFD-091CB6F65ACA}" type="presOf" srcId="{FB29304C-5D67-49B8-8EFD-2DE4AAF7ECDD}" destId="{4012DF83-AA52-49BC-90D7-AF1A259B6764}" srcOrd="1" destOrd="0" presId="urn:microsoft.com/office/officeart/2005/8/layout/radial1"/>
    <dgm:cxn modelId="{5D168314-84F5-4E2F-97D4-02EAEB982A62}" srcId="{BB0A3FCE-B7E6-41DF-ACF9-59D3AB537DB9}" destId="{12FC3ABF-E827-465B-994E-9859A2301C84}" srcOrd="1" destOrd="0" parTransId="{B79B08A3-45C5-48A4-9AFB-39EAD6FF94F2}" sibTransId="{BB46CAF6-F2E6-40AF-93DD-E39F835A100A}"/>
    <dgm:cxn modelId="{4B63A00E-BB5C-4F31-9612-B5310C3D7154}" type="presOf" srcId="{FB29304C-5D67-49B8-8EFD-2DE4AAF7ECDD}" destId="{3DE16930-3190-46DA-9101-2A44A9311D54}" srcOrd="0" destOrd="0" presId="urn:microsoft.com/office/officeart/2005/8/layout/radial1"/>
    <dgm:cxn modelId="{3C07A632-D10A-4781-93A8-A5A3D839B790}" type="presOf" srcId="{B79B08A3-45C5-48A4-9AFB-39EAD6FF94F2}" destId="{9E66CCC4-4E46-471B-8EED-3C539DD3B192}" srcOrd="1" destOrd="0" presId="urn:microsoft.com/office/officeart/2005/8/layout/radial1"/>
    <dgm:cxn modelId="{37560661-B23C-4BEE-AEC4-B19B37C559A9}" srcId="{BB0A3FCE-B7E6-41DF-ACF9-59D3AB537DB9}" destId="{9752865E-83BD-4172-8395-37A07CD839AE}" srcOrd="6" destOrd="0" parTransId="{FF306AAC-2DD1-4ADE-98AF-E160A8C6F85A}" sibTransId="{AAD1BC64-889B-411D-8A73-7CA45F10B3A8}"/>
    <dgm:cxn modelId="{8A5E6DCB-7BC1-4767-B14E-E9D8518042D5}" type="presOf" srcId="{EFA11C05-5089-4C12-997E-7EA4209E76F5}" destId="{7CBCD7B5-4C93-4616-A7C7-1346BE2A9873}" srcOrd="0" destOrd="0" presId="urn:microsoft.com/office/officeart/2005/8/layout/radial1"/>
    <dgm:cxn modelId="{8F346ED3-5C3A-4E81-8108-7906F12ABBDA}" type="presOf" srcId="{E5B95151-B97E-4D68-B9CE-00E383B966AF}" destId="{405CD06B-5502-4E8E-8120-3992F9DE3255}" srcOrd="1" destOrd="0" presId="urn:microsoft.com/office/officeart/2005/8/layout/radial1"/>
    <dgm:cxn modelId="{33892B96-D98E-4AF9-9896-92617C31F5CF}" type="presOf" srcId="{26BC42AD-D4B9-4507-8AA0-63B39564EF00}" destId="{E9E691B7-6AAD-46EB-A305-568546320E26}" srcOrd="1" destOrd="0" presId="urn:microsoft.com/office/officeart/2005/8/layout/radial1"/>
    <dgm:cxn modelId="{D51ABF82-F2AB-43B4-8A96-58FDC91E81ED}" type="presOf" srcId="{E5B95151-B97E-4D68-B9CE-00E383B966AF}" destId="{60D6F953-53D5-4D1B-973F-5751E88174CB}" srcOrd="0" destOrd="0" presId="urn:microsoft.com/office/officeart/2005/8/layout/radial1"/>
    <dgm:cxn modelId="{ADB9E537-2358-4B76-A46C-3FB2620C1E16}" srcId="{BB0A3FCE-B7E6-41DF-ACF9-59D3AB537DB9}" destId="{6913CD6D-4CA2-4CDA-9CBB-2DDA037C0D3E}" srcOrd="4" destOrd="0" parTransId="{4B5A3CA1-F03D-4EE5-972D-D67BAF2CB924}" sibTransId="{8C32459B-B569-4A6C-A754-A9ED449F3303}"/>
    <dgm:cxn modelId="{92B256C5-CC08-4E88-AFBA-4CA77F5399F8}" type="presOf" srcId="{4B5A3CA1-F03D-4EE5-972D-D67BAF2CB924}" destId="{95931EAF-B5FD-4988-BD78-538A1E75AD04}" srcOrd="0" destOrd="0" presId="urn:microsoft.com/office/officeart/2005/8/layout/radial1"/>
    <dgm:cxn modelId="{F775CBD8-4C7F-415E-87A1-887EB78C7B92}" type="presOf" srcId="{5EF0B6AA-EFB5-4ADA-A254-0E5783D162EA}" destId="{9976FDBB-7BEE-4939-9764-978C7D5726FF}" srcOrd="0" destOrd="0" presId="urn:microsoft.com/office/officeart/2005/8/layout/radial1"/>
    <dgm:cxn modelId="{72CDCFB6-C243-42F5-9CBE-D28514AC17C6}" type="presOf" srcId="{BDDB2AE1-2CE7-4BC9-B26A-EE6E8B7595A7}" destId="{86F053D1-8DA8-47D9-A185-585E0D29F8C2}" srcOrd="1" destOrd="0" presId="urn:microsoft.com/office/officeart/2005/8/layout/radial1"/>
    <dgm:cxn modelId="{D73F4B01-A9BE-45CA-B0F1-1B3CB1E042D2}" type="presOf" srcId="{67F3217B-4530-4BE4-B0D0-80A70ABF117C}" destId="{F9540C7A-A38A-472D-BF9C-8F8B8EA588AE}" srcOrd="0" destOrd="0" presId="urn:microsoft.com/office/officeart/2005/8/layout/radial1"/>
    <dgm:cxn modelId="{C8837429-A06C-4BC5-A30F-6EF247D20B3D}" type="presOf" srcId="{12FC3ABF-E827-465B-994E-9859A2301C84}" destId="{F904CF59-1AFF-499E-8C61-1E57905A46EB}" srcOrd="0" destOrd="0" presId="urn:microsoft.com/office/officeart/2005/8/layout/radial1"/>
    <dgm:cxn modelId="{BD38FC63-F7E4-4DA3-B219-175783137D2A}" type="presOf" srcId="{3E951217-4111-4089-99F5-51D69CF6B70D}" destId="{18F17C98-E735-4D15-8708-A0EFD44C7827}" srcOrd="0" destOrd="0" presId="urn:microsoft.com/office/officeart/2005/8/layout/radial1"/>
    <dgm:cxn modelId="{4489AA24-A571-4474-A37F-74AE853A656B}" type="presOf" srcId="{4B5A3CA1-F03D-4EE5-972D-D67BAF2CB924}" destId="{B7B94C42-819C-4DF9-9185-A8FD1118287C}" srcOrd="1" destOrd="0" presId="urn:microsoft.com/office/officeart/2005/8/layout/radial1"/>
    <dgm:cxn modelId="{7CD75A89-692D-42D3-BB54-9B7A02A70EDB}" type="presOf" srcId="{BDDB2AE1-2CE7-4BC9-B26A-EE6E8B7595A7}" destId="{01618B2A-9803-4166-9BD6-BC97A248736E}" srcOrd="0" destOrd="0" presId="urn:microsoft.com/office/officeart/2005/8/layout/radial1"/>
    <dgm:cxn modelId="{A1CFD5B8-E9E9-4BD8-B03E-4D2AD855DFB2}" type="presOf" srcId="{FF306AAC-2DD1-4ADE-98AF-E160A8C6F85A}" destId="{6FAD86B4-2C91-4BD7-8F4E-10BEFA576514}" srcOrd="0" destOrd="0" presId="urn:microsoft.com/office/officeart/2005/8/layout/radial1"/>
    <dgm:cxn modelId="{C0FAB30A-AB93-44EF-B69D-59A0B5D22DB1}" srcId="{B93622E1-57F0-4EEF-BB36-B6E76E0E8D90}" destId="{BB0A3FCE-B7E6-41DF-ACF9-59D3AB537DB9}" srcOrd="0" destOrd="0" parTransId="{E916C42E-3782-4175-8606-B6B47718838C}" sibTransId="{D063F4DB-573D-492C-8260-E3D6F5203777}"/>
    <dgm:cxn modelId="{044341B3-47D2-4918-B837-531BAEE24BAA}" type="presOf" srcId="{5EF0B6AA-EFB5-4ADA-A254-0E5783D162EA}" destId="{30EB2731-3470-417A-B8C5-EA08C4E622E2}" srcOrd="1" destOrd="0" presId="urn:microsoft.com/office/officeart/2005/8/layout/radial1"/>
    <dgm:cxn modelId="{2FC41C25-61B6-4C05-A03E-26E17E491924}" type="presParOf" srcId="{935C55F4-84C4-49EE-B2B7-485D5FB718F2}" destId="{8E5F7D4C-FF9B-4013-A789-C77DF010E78F}" srcOrd="0" destOrd="0" presId="urn:microsoft.com/office/officeart/2005/8/layout/radial1"/>
    <dgm:cxn modelId="{E4E7EC60-7D24-4A07-B6AC-910F5F277E78}" type="presParOf" srcId="{935C55F4-84C4-49EE-B2B7-485D5FB718F2}" destId="{60D6F953-53D5-4D1B-973F-5751E88174CB}" srcOrd="1" destOrd="0" presId="urn:microsoft.com/office/officeart/2005/8/layout/radial1"/>
    <dgm:cxn modelId="{D01C6D96-B6E1-478E-8979-B2CFFEBD2257}" type="presParOf" srcId="{60D6F953-53D5-4D1B-973F-5751E88174CB}" destId="{405CD06B-5502-4E8E-8120-3992F9DE3255}" srcOrd="0" destOrd="0" presId="urn:microsoft.com/office/officeart/2005/8/layout/radial1"/>
    <dgm:cxn modelId="{B664CA8E-CF3D-493B-AD20-1B34F2C092CD}" type="presParOf" srcId="{935C55F4-84C4-49EE-B2B7-485D5FB718F2}" destId="{B02FBEE3-F3EE-4942-A342-D2B9F354D9DA}" srcOrd="2" destOrd="0" presId="urn:microsoft.com/office/officeart/2005/8/layout/radial1"/>
    <dgm:cxn modelId="{526F5EC1-EC97-4D16-9FE6-877758E8454F}" type="presParOf" srcId="{935C55F4-84C4-49EE-B2B7-485D5FB718F2}" destId="{51EEC578-3968-4438-B976-E0301CEC68DF}" srcOrd="3" destOrd="0" presId="urn:microsoft.com/office/officeart/2005/8/layout/radial1"/>
    <dgm:cxn modelId="{32430D93-2289-4D75-AB10-9C5743EAA7E4}" type="presParOf" srcId="{51EEC578-3968-4438-B976-E0301CEC68DF}" destId="{9E66CCC4-4E46-471B-8EED-3C539DD3B192}" srcOrd="0" destOrd="0" presId="urn:microsoft.com/office/officeart/2005/8/layout/radial1"/>
    <dgm:cxn modelId="{0909165F-0A8B-4456-91A1-1BDDBC82544B}" type="presParOf" srcId="{935C55F4-84C4-49EE-B2B7-485D5FB718F2}" destId="{F904CF59-1AFF-499E-8C61-1E57905A46EB}" srcOrd="4" destOrd="0" presId="urn:microsoft.com/office/officeart/2005/8/layout/radial1"/>
    <dgm:cxn modelId="{5BA3B769-9A69-4A64-A328-BF08243A5011}" type="presParOf" srcId="{935C55F4-84C4-49EE-B2B7-485D5FB718F2}" destId="{01618B2A-9803-4166-9BD6-BC97A248736E}" srcOrd="5" destOrd="0" presId="urn:microsoft.com/office/officeart/2005/8/layout/radial1"/>
    <dgm:cxn modelId="{BEECFBCE-2CE0-4314-B38B-2CC804831D95}" type="presParOf" srcId="{01618B2A-9803-4166-9BD6-BC97A248736E}" destId="{86F053D1-8DA8-47D9-A185-585E0D29F8C2}" srcOrd="0" destOrd="0" presId="urn:microsoft.com/office/officeart/2005/8/layout/radial1"/>
    <dgm:cxn modelId="{37837EB5-6061-486F-9364-6A30D8CD6506}" type="presParOf" srcId="{935C55F4-84C4-49EE-B2B7-485D5FB718F2}" destId="{22F4DFCF-DFB5-4986-BE8B-052325150684}" srcOrd="6" destOrd="0" presId="urn:microsoft.com/office/officeart/2005/8/layout/radial1"/>
    <dgm:cxn modelId="{46CDDCE6-A4F6-4F5D-B5BE-379229552465}" type="presParOf" srcId="{935C55F4-84C4-49EE-B2B7-485D5FB718F2}" destId="{3DE16930-3190-46DA-9101-2A44A9311D54}" srcOrd="7" destOrd="0" presId="urn:microsoft.com/office/officeart/2005/8/layout/radial1"/>
    <dgm:cxn modelId="{3D821458-57E9-4ECC-AA0A-1D88FB09A1E2}" type="presParOf" srcId="{3DE16930-3190-46DA-9101-2A44A9311D54}" destId="{4012DF83-AA52-49BC-90D7-AF1A259B6764}" srcOrd="0" destOrd="0" presId="urn:microsoft.com/office/officeart/2005/8/layout/radial1"/>
    <dgm:cxn modelId="{48543957-6C80-447D-BDF0-70B149E9B9D4}" type="presParOf" srcId="{935C55F4-84C4-49EE-B2B7-485D5FB718F2}" destId="{18F17C98-E735-4D15-8708-A0EFD44C7827}" srcOrd="8" destOrd="0" presId="urn:microsoft.com/office/officeart/2005/8/layout/radial1"/>
    <dgm:cxn modelId="{27C955FF-0C50-4937-84B9-1E02405B1282}" type="presParOf" srcId="{935C55F4-84C4-49EE-B2B7-485D5FB718F2}" destId="{95931EAF-B5FD-4988-BD78-538A1E75AD04}" srcOrd="9" destOrd="0" presId="urn:microsoft.com/office/officeart/2005/8/layout/radial1"/>
    <dgm:cxn modelId="{C1288056-3571-42D0-855C-07EDBDD942EA}" type="presParOf" srcId="{95931EAF-B5FD-4988-BD78-538A1E75AD04}" destId="{B7B94C42-819C-4DF9-9185-A8FD1118287C}" srcOrd="0" destOrd="0" presId="urn:microsoft.com/office/officeart/2005/8/layout/radial1"/>
    <dgm:cxn modelId="{88C12CD9-726F-48A4-A6F9-9502A82DD927}" type="presParOf" srcId="{935C55F4-84C4-49EE-B2B7-485D5FB718F2}" destId="{3E31CEEF-F9C7-4E60-A0AA-435212529984}" srcOrd="10" destOrd="0" presId="urn:microsoft.com/office/officeart/2005/8/layout/radial1"/>
    <dgm:cxn modelId="{CD05C184-C1F7-4BF7-8FAF-49D496A53B26}" type="presParOf" srcId="{935C55F4-84C4-49EE-B2B7-485D5FB718F2}" destId="{9976FDBB-7BEE-4939-9764-978C7D5726FF}" srcOrd="11" destOrd="0" presId="urn:microsoft.com/office/officeart/2005/8/layout/radial1"/>
    <dgm:cxn modelId="{E55BC0C8-57A6-4981-8720-7CC7E75E1FE6}" type="presParOf" srcId="{9976FDBB-7BEE-4939-9764-978C7D5726FF}" destId="{30EB2731-3470-417A-B8C5-EA08C4E622E2}" srcOrd="0" destOrd="0" presId="urn:microsoft.com/office/officeart/2005/8/layout/radial1"/>
    <dgm:cxn modelId="{6B351378-0D20-4F48-9523-1AA7B0D8219E}" type="presParOf" srcId="{935C55F4-84C4-49EE-B2B7-485D5FB718F2}" destId="{7CBCD7B5-4C93-4616-A7C7-1346BE2A9873}" srcOrd="12" destOrd="0" presId="urn:microsoft.com/office/officeart/2005/8/layout/radial1"/>
    <dgm:cxn modelId="{7883454D-37EF-4A10-A38B-EB0B39B6904D}" type="presParOf" srcId="{935C55F4-84C4-49EE-B2B7-485D5FB718F2}" destId="{6FAD86B4-2C91-4BD7-8F4E-10BEFA576514}" srcOrd="13" destOrd="0" presId="urn:microsoft.com/office/officeart/2005/8/layout/radial1"/>
    <dgm:cxn modelId="{503737FE-976C-4B68-BA2E-52FAB0F55137}" type="presParOf" srcId="{6FAD86B4-2C91-4BD7-8F4E-10BEFA576514}" destId="{4B285713-1668-4D55-B1EF-7BEFE0A21705}" srcOrd="0" destOrd="0" presId="urn:microsoft.com/office/officeart/2005/8/layout/radial1"/>
    <dgm:cxn modelId="{6C6B4D6C-CC64-497A-9C0A-39CF30A61296}" type="presParOf" srcId="{935C55F4-84C4-49EE-B2B7-485D5FB718F2}" destId="{B27170E6-2849-44AE-98CC-97655A23D77A}" srcOrd="14" destOrd="0" presId="urn:microsoft.com/office/officeart/2005/8/layout/radial1"/>
    <dgm:cxn modelId="{EE003547-1735-4BC2-A0C1-1103FDC8EE50}" type="presParOf" srcId="{935C55F4-84C4-49EE-B2B7-485D5FB718F2}" destId="{0ECF3A1E-63AC-4824-837B-E3DBD04C2393}" srcOrd="15" destOrd="0" presId="urn:microsoft.com/office/officeart/2005/8/layout/radial1"/>
    <dgm:cxn modelId="{D30B6EA7-7687-4A6E-8C66-46DBBD9FC10B}" type="presParOf" srcId="{0ECF3A1E-63AC-4824-837B-E3DBD04C2393}" destId="{E9E691B7-6AAD-46EB-A305-568546320E26}" srcOrd="0" destOrd="0" presId="urn:microsoft.com/office/officeart/2005/8/layout/radial1"/>
    <dgm:cxn modelId="{5CE4E558-479B-4F50-8E59-C8FDAF91A50B}" type="presParOf" srcId="{935C55F4-84C4-49EE-B2B7-485D5FB718F2}" destId="{F9540C7A-A38A-472D-BF9C-8F8B8EA588AE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5D6FE6-EE13-4E56-AD3D-55DFBA1303E3}" type="doc">
      <dgm:prSet loTypeId="urn:microsoft.com/office/officeart/2005/8/layout/cycle3" loCatId="cycle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IE"/>
        </a:p>
      </dgm:t>
    </dgm:pt>
    <dgm:pt modelId="{C6CEF00E-019C-4001-B8BB-1F62C280D5BC}">
      <dgm:prSet phldrT="[Text]"/>
      <dgm:spPr/>
      <dgm:t>
        <a:bodyPr/>
        <a:lstStyle/>
        <a:p>
          <a:r>
            <a:rPr lang="en-IE" dirty="0" smtClean="0"/>
            <a:t>Builds Competencies</a:t>
          </a:r>
          <a:endParaRPr lang="en-IE" dirty="0"/>
        </a:p>
      </dgm:t>
    </dgm:pt>
    <dgm:pt modelId="{C19CF406-EBC3-4828-BC5D-E05C5D21667E}" type="parTrans" cxnId="{630EE8BE-9203-4996-82C0-B8481A37D4D8}">
      <dgm:prSet/>
      <dgm:spPr/>
      <dgm:t>
        <a:bodyPr/>
        <a:lstStyle/>
        <a:p>
          <a:endParaRPr lang="en-IE"/>
        </a:p>
      </dgm:t>
    </dgm:pt>
    <dgm:pt modelId="{3DEBFAD9-AF32-4075-ABBB-6B49B023BFFB}" type="sibTrans" cxnId="{630EE8BE-9203-4996-82C0-B8481A37D4D8}">
      <dgm:prSet/>
      <dgm:spPr/>
      <dgm:t>
        <a:bodyPr/>
        <a:lstStyle/>
        <a:p>
          <a:endParaRPr lang="en-IE"/>
        </a:p>
      </dgm:t>
    </dgm:pt>
    <dgm:pt modelId="{8F555282-B510-4198-BAC9-468F1A0049FE}">
      <dgm:prSet phldrT="[Text]"/>
      <dgm:spPr/>
      <dgm:t>
        <a:bodyPr/>
        <a:lstStyle/>
        <a:p>
          <a:r>
            <a:rPr lang="en-IE" dirty="0" smtClean="0"/>
            <a:t>Improves Performance</a:t>
          </a:r>
          <a:endParaRPr lang="en-IE" dirty="0"/>
        </a:p>
      </dgm:t>
    </dgm:pt>
    <dgm:pt modelId="{8F3AF4B3-E141-4099-893D-4ACA6213F7A0}" type="parTrans" cxnId="{241579FD-2F1E-4178-ADA3-D214BF6DA4CE}">
      <dgm:prSet/>
      <dgm:spPr/>
      <dgm:t>
        <a:bodyPr/>
        <a:lstStyle/>
        <a:p>
          <a:endParaRPr lang="en-IE"/>
        </a:p>
      </dgm:t>
    </dgm:pt>
    <dgm:pt modelId="{B28A381F-F8E4-4787-99D7-FFEA99BCF9CE}" type="sibTrans" cxnId="{241579FD-2F1E-4178-ADA3-D214BF6DA4CE}">
      <dgm:prSet/>
      <dgm:spPr/>
      <dgm:t>
        <a:bodyPr/>
        <a:lstStyle/>
        <a:p>
          <a:endParaRPr lang="en-IE"/>
        </a:p>
      </dgm:t>
    </dgm:pt>
    <dgm:pt modelId="{F20997DA-8B70-4281-A73F-924CCBEC8F26}">
      <dgm:prSet phldrT="[Text]"/>
      <dgm:spPr/>
      <dgm:t>
        <a:bodyPr/>
        <a:lstStyle/>
        <a:p>
          <a:r>
            <a:rPr lang="en-IE" dirty="0" smtClean="0"/>
            <a:t>Culminates in a Formal Review</a:t>
          </a:r>
          <a:endParaRPr lang="en-IE" dirty="0"/>
        </a:p>
      </dgm:t>
    </dgm:pt>
    <dgm:pt modelId="{C202445E-7E04-4B99-9289-E13AD5FA6E6D}" type="parTrans" cxnId="{A7CB6F84-EC62-469B-9499-0870D3664470}">
      <dgm:prSet/>
      <dgm:spPr/>
      <dgm:t>
        <a:bodyPr/>
        <a:lstStyle/>
        <a:p>
          <a:endParaRPr lang="en-IE"/>
        </a:p>
      </dgm:t>
    </dgm:pt>
    <dgm:pt modelId="{6534074B-5F99-49EE-9D2C-DD7F9055BD5C}" type="sibTrans" cxnId="{A7CB6F84-EC62-469B-9499-0870D3664470}">
      <dgm:prSet/>
      <dgm:spPr/>
      <dgm:t>
        <a:bodyPr/>
        <a:lstStyle/>
        <a:p>
          <a:endParaRPr lang="en-IE"/>
        </a:p>
      </dgm:t>
    </dgm:pt>
    <dgm:pt modelId="{9A52F693-C92B-4FB9-831E-1E780D600852}">
      <dgm:prSet phldrT="[Text]"/>
      <dgm:spPr/>
      <dgm:t>
        <a:bodyPr/>
        <a:lstStyle/>
        <a:p>
          <a:r>
            <a:rPr lang="en-IE" dirty="0" smtClean="0"/>
            <a:t>Ensures Employees get Feedback &amp; Recognition</a:t>
          </a:r>
          <a:endParaRPr lang="en-IE" dirty="0"/>
        </a:p>
      </dgm:t>
    </dgm:pt>
    <dgm:pt modelId="{DC6EF1C6-A47C-4242-A88E-FCF643614EE1}" type="parTrans" cxnId="{67C180C0-F247-4868-BD77-821F8BC697C7}">
      <dgm:prSet/>
      <dgm:spPr/>
      <dgm:t>
        <a:bodyPr/>
        <a:lstStyle/>
        <a:p>
          <a:endParaRPr lang="en-IE"/>
        </a:p>
      </dgm:t>
    </dgm:pt>
    <dgm:pt modelId="{EC15897A-7BAA-4C18-B2FB-954E57136F14}" type="sibTrans" cxnId="{67C180C0-F247-4868-BD77-821F8BC697C7}">
      <dgm:prSet/>
      <dgm:spPr/>
      <dgm:t>
        <a:bodyPr/>
        <a:lstStyle/>
        <a:p>
          <a:endParaRPr lang="en-IE"/>
        </a:p>
      </dgm:t>
    </dgm:pt>
    <dgm:pt modelId="{A6FCD839-906F-44DB-B7AB-63775D014BAC}">
      <dgm:prSet phldrT="[Text]"/>
      <dgm:spPr/>
      <dgm:t>
        <a:bodyPr/>
        <a:lstStyle/>
        <a:p>
          <a:r>
            <a:rPr lang="en-IE" dirty="0" smtClean="0"/>
            <a:t>Facilitates a Dialogue about Performance</a:t>
          </a:r>
          <a:endParaRPr lang="en-IE" dirty="0"/>
        </a:p>
      </dgm:t>
    </dgm:pt>
    <dgm:pt modelId="{3CC0C5B2-EB07-4BBA-B972-1A80B235F260}" type="parTrans" cxnId="{A7F42D8D-3FD8-4150-A7AC-4A5CF0EAD7BC}">
      <dgm:prSet/>
      <dgm:spPr/>
      <dgm:t>
        <a:bodyPr/>
        <a:lstStyle/>
        <a:p>
          <a:endParaRPr lang="en-IE"/>
        </a:p>
      </dgm:t>
    </dgm:pt>
    <dgm:pt modelId="{4F51FB2C-FE04-4AC0-95EC-FE2A5AEE7FF1}" type="sibTrans" cxnId="{A7F42D8D-3FD8-4150-A7AC-4A5CF0EAD7BC}">
      <dgm:prSet/>
      <dgm:spPr/>
      <dgm:t>
        <a:bodyPr/>
        <a:lstStyle/>
        <a:p>
          <a:endParaRPr lang="en-IE"/>
        </a:p>
      </dgm:t>
    </dgm:pt>
    <dgm:pt modelId="{4F67576C-E7B8-4D92-9BA3-A8E496E1B57F}">
      <dgm:prSet/>
      <dgm:spPr/>
      <dgm:t>
        <a:bodyPr/>
        <a:lstStyle/>
        <a:p>
          <a:r>
            <a:rPr lang="en-IE" dirty="0" smtClean="0"/>
            <a:t>Engages and Empowers Employees</a:t>
          </a:r>
          <a:endParaRPr lang="en-IE" dirty="0"/>
        </a:p>
      </dgm:t>
    </dgm:pt>
    <dgm:pt modelId="{4AC89BC9-61B9-480D-B347-28E1C3512D1B}" type="parTrans" cxnId="{06D0DE58-75B2-424D-BAFA-EF2423436974}">
      <dgm:prSet/>
      <dgm:spPr/>
      <dgm:t>
        <a:bodyPr/>
        <a:lstStyle/>
        <a:p>
          <a:endParaRPr lang="en-IE"/>
        </a:p>
      </dgm:t>
    </dgm:pt>
    <dgm:pt modelId="{E1B05174-40FB-4E6A-90C4-DC3381064C32}" type="sibTrans" cxnId="{06D0DE58-75B2-424D-BAFA-EF2423436974}">
      <dgm:prSet/>
      <dgm:spPr/>
      <dgm:t>
        <a:bodyPr/>
        <a:lstStyle/>
        <a:p>
          <a:endParaRPr lang="en-IE"/>
        </a:p>
      </dgm:t>
    </dgm:pt>
    <dgm:pt modelId="{6696F0DF-0390-4167-ABA2-5650D2CAE17B}">
      <dgm:prSet/>
      <dgm:spPr/>
      <dgm:t>
        <a:bodyPr/>
        <a:lstStyle/>
        <a:p>
          <a:r>
            <a:rPr lang="en-IE" dirty="0" smtClean="0"/>
            <a:t>Focuses on Employee Development</a:t>
          </a:r>
          <a:endParaRPr lang="en-IE" dirty="0"/>
        </a:p>
      </dgm:t>
    </dgm:pt>
    <dgm:pt modelId="{1445E0AB-3EBC-4067-8718-92CF56EF8F21}" type="parTrans" cxnId="{623D9931-F62C-4300-849D-FEA83D2A2AB5}">
      <dgm:prSet/>
      <dgm:spPr/>
      <dgm:t>
        <a:bodyPr/>
        <a:lstStyle/>
        <a:p>
          <a:endParaRPr lang="en-IE"/>
        </a:p>
      </dgm:t>
    </dgm:pt>
    <dgm:pt modelId="{A10A2DF7-8B47-4A2F-A6A1-F439419E12A9}" type="sibTrans" cxnId="{623D9931-F62C-4300-849D-FEA83D2A2AB5}">
      <dgm:prSet/>
      <dgm:spPr/>
      <dgm:t>
        <a:bodyPr/>
        <a:lstStyle/>
        <a:p>
          <a:endParaRPr lang="en-IE"/>
        </a:p>
      </dgm:t>
    </dgm:pt>
    <dgm:pt modelId="{5EF7A200-54BD-4EE6-99B7-D533A39F7CBF}">
      <dgm:prSet/>
      <dgm:spPr/>
      <dgm:t>
        <a:bodyPr/>
        <a:lstStyle/>
        <a:p>
          <a:r>
            <a:rPr lang="en-IE" b="1" dirty="0" smtClean="0"/>
            <a:t>Aligns Goals</a:t>
          </a:r>
          <a:endParaRPr lang="en-US" b="1" dirty="0"/>
        </a:p>
      </dgm:t>
    </dgm:pt>
    <dgm:pt modelId="{7F1B4F86-81C0-4EB4-8654-999A13653A74}" type="parTrans" cxnId="{DC3F3879-638F-47A7-9517-A55DB9F9AF0F}">
      <dgm:prSet/>
      <dgm:spPr/>
      <dgm:t>
        <a:bodyPr/>
        <a:lstStyle/>
        <a:p>
          <a:endParaRPr lang="en-IE"/>
        </a:p>
      </dgm:t>
    </dgm:pt>
    <dgm:pt modelId="{AC87BCD7-419B-48CA-A1E5-D71B8B206A79}" type="sibTrans" cxnId="{DC3F3879-638F-47A7-9517-A55DB9F9AF0F}">
      <dgm:prSet/>
      <dgm:spPr/>
      <dgm:t>
        <a:bodyPr/>
        <a:lstStyle/>
        <a:p>
          <a:endParaRPr lang="en-IE" dirty="0"/>
        </a:p>
      </dgm:t>
    </dgm:pt>
    <dgm:pt modelId="{664E4631-84F2-4E3F-A84F-37F278F7FBED}" type="pres">
      <dgm:prSet presAssocID="{245D6FE6-EE13-4E56-AD3D-55DFBA1303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IE"/>
        </a:p>
      </dgm:t>
    </dgm:pt>
    <dgm:pt modelId="{38051A64-0A69-4313-BD07-F75EBD5459C9}" type="pres">
      <dgm:prSet presAssocID="{245D6FE6-EE13-4E56-AD3D-55DFBA1303E3}" presName="cycle" presStyleCnt="0"/>
      <dgm:spPr/>
    </dgm:pt>
    <dgm:pt modelId="{3AEC0E52-33E7-431C-814B-41B0E0E9AD45}" type="pres">
      <dgm:prSet presAssocID="{5EF7A200-54BD-4EE6-99B7-D533A39F7CBF}" presName="nodeFirs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DF5372F1-B223-4AA0-A506-D50174DFB5B9}" type="pres">
      <dgm:prSet presAssocID="{AC87BCD7-419B-48CA-A1E5-D71B8B206A79}" presName="sibTransFirstNode" presStyleLbl="bgShp" presStyleIdx="0" presStyleCnt="1"/>
      <dgm:spPr/>
      <dgm:t>
        <a:bodyPr/>
        <a:lstStyle/>
        <a:p>
          <a:endParaRPr lang="en-IE"/>
        </a:p>
      </dgm:t>
    </dgm:pt>
    <dgm:pt modelId="{6F9C96A5-9958-40B2-9C04-A96B9E1CF78D}" type="pres">
      <dgm:prSet presAssocID="{C6CEF00E-019C-4001-B8BB-1F62C280D5BC}" presName="nodeFollowingNodes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CC289C17-FF3C-4162-93DA-D77B7EE7BCC5}" type="pres">
      <dgm:prSet presAssocID="{6696F0DF-0390-4167-ABA2-5650D2CAE17B}" presName="nodeFollowingNodes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5F6E3B49-2530-4A44-8273-D5F200F8C8E1}" type="pres">
      <dgm:prSet presAssocID="{4F67576C-E7B8-4D92-9BA3-A8E496E1B57F}" presName="nodeFollowingNodes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37743745-332D-4413-A223-A0A69DEA7057}" type="pres">
      <dgm:prSet presAssocID="{8F555282-B510-4198-BAC9-468F1A0049FE}" presName="nodeFollowingNodes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A9442530-81D0-49E9-869E-49E2F6B2B13A}" type="pres">
      <dgm:prSet presAssocID="{F20997DA-8B70-4281-A73F-924CCBEC8F26}" presName="nodeFollowingNodes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30503026-1085-4D1D-8B03-A5F88B37E9DF}" type="pres">
      <dgm:prSet presAssocID="{9A52F693-C92B-4FB9-831E-1E780D600852}" presName="nodeFollowingNodes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975FBCCD-36DB-4127-86F6-4F2003E22905}" type="pres">
      <dgm:prSet presAssocID="{A6FCD839-906F-44DB-B7AB-63775D014BAC}" presName="nodeFollowingNodes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6BE896BD-84E2-4BD0-97F0-94B4B0269636}" type="presOf" srcId="{4F67576C-E7B8-4D92-9BA3-A8E496E1B57F}" destId="{5F6E3B49-2530-4A44-8273-D5F200F8C8E1}" srcOrd="0" destOrd="0" presId="urn:microsoft.com/office/officeart/2005/8/layout/cycle3"/>
    <dgm:cxn modelId="{DC3F3879-638F-47A7-9517-A55DB9F9AF0F}" srcId="{245D6FE6-EE13-4E56-AD3D-55DFBA1303E3}" destId="{5EF7A200-54BD-4EE6-99B7-D533A39F7CBF}" srcOrd="0" destOrd="0" parTransId="{7F1B4F86-81C0-4EB4-8654-999A13653A74}" sibTransId="{AC87BCD7-419B-48CA-A1E5-D71B8B206A79}"/>
    <dgm:cxn modelId="{81B84331-2C11-46CD-8645-5DAAFC3C9450}" type="presOf" srcId="{A6FCD839-906F-44DB-B7AB-63775D014BAC}" destId="{975FBCCD-36DB-4127-86F6-4F2003E22905}" srcOrd="0" destOrd="0" presId="urn:microsoft.com/office/officeart/2005/8/layout/cycle3"/>
    <dgm:cxn modelId="{32BC5932-1C25-4F5A-A31C-477EB9283E76}" type="presOf" srcId="{6696F0DF-0390-4167-ABA2-5650D2CAE17B}" destId="{CC289C17-FF3C-4162-93DA-D77B7EE7BCC5}" srcOrd="0" destOrd="0" presId="urn:microsoft.com/office/officeart/2005/8/layout/cycle3"/>
    <dgm:cxn modelId="{67C180C0-F247-4868-BD77-821F8BC697C7}" srcId="{245D6FE6-EE13-4E56-AD3D-55DFBA1303E3}" destId="{9A52F693-C92B-4FB9-831E-1E780D600852}" srcOrd="6" destOrd="0" parTransId="{DC6EF1C6-A47C-4242-A88E-FCF643614EE1}" sibTransId="{EC15897A-7BAA-4C18-B2FB-954E57136F14}"/>
    <dgm:cxn modelId="{29EF447C-FCA2-4986-A82F-21A65E50C52E}" type="presOf" srcId="{C6CEF00E-019C-4001-B8BB-1F62C280D5BC}" destId="{6F9C96A5-9958-40B2-9C04-A96B9E1CF78D}" srcOrd="0" destOrd="0" presId="urn:microsoft.com/office/officeart/2005/8/layout/cycle3"/>
    <dgm:cxn modelId="{9CB45547-17A7-4D9E-A8CF-BB88D70F2BEA}" type="presOf" srcId="{F20997DA-8B70-4281-A73F-924CCBEC8F26}" destId="{A9442530-81D0-49E9-869E-49E2F6B2B13A}" srcOrd="0" destOrd="0" presId="urn:microsoft.com/office/officeart/2005/8/layout/cycle3"/>
    <dgm:cxn modelId="{623D9931-F62C-4300-849D-FEA83D2A2AB5}" srcId="{245D6FE6-EE13-4E56-AD3D-55DFBA1303E3}" destId="{6696F0DF-0390-4167-ABA2-5650D2CAE17B}" srcOrd="2" destOrd="0" parTransId="{1445E0AB-3EBC-4067-8718-92CF56EF8F21}" sibTransId="{A10A2DF7-8B47-4A2F-A6A1-F439419E12A9}"/>
    <dgm:cxn modelId="{9B17771F-1AAB-44B3-8A2E-0AA85718DF08}" type="presOf" srcId="{AC87BCD7-419B-48CA-A1E5-D71B8B206A79}" destId="{DF5372F1-B223-4AA0-A506-D50174DFB5B9}" srcOrd="0" destOrd="0" presId="urn:microsoft.com/office/officeart/2005/8/layout/cycle3"/>
    <dgm:cxn modelId="{241579FD-2F1E-4178-ADA3-D214BF6DA4CE}" srcId="{245D6FE6-EE13-4E56-AD3D-55DFBA1303E3}" destId="{8F555282-B510-4198-BAC9-468F1A0049FE}" srcOrd="4" destOrd="0" parTransId="{8F3AF4B3-E141-4099-893D-4ACA6213F7A0}" sibTransId="{B28A381F-F8E4-4787-99D7-FFEA99BCF9CE}"/>
    <dgm:cxn modelId="{630EE8BE-9203-4996-82C0-B8481A37D4D8}" srcId="{245D6FE6-EE13-4E56-AD3D-55DFBA1303E3}" destId="{C6CEF00E-019C-4001-B8BB-1F62C280D5BC}" srcOrd="1" destOrd="0" parTransId="{C19CF406-EBC3-4828-BC5D-E05C5D21667E}" sibTransId="{3DEBFAD9-AF32-4075-ABBB-6B49B023BFFB}"/>
    <dgm:cxn modelId="{A7CB6F84-EC62-469B-9499-0870D3664470}" srcId="{245D6FE6-EE13-4E56-AD3D-55DFBA1303E3}" destId="{F20997DA-8B70-4281-A73F-924CCBEC8F26}" srcOrd="5" destOrd="0" parTransId="{C202445E-7E04-4B99-9289-E13AD5FA6E6D}" sibTransId="{6534074B-5F99-49EE-9D2C-DD7F9055BD5C}"/>
    <dgm:cxn modelId="{11585548-1964-4007-BF2D-F28D2083ABE5}" type="presOf" srcId="{5EF7A200-54BD-4EE6-99B7-D533A39F7CBF}" destId="{3AEC0E52-33E7-431C-814B-41B0E0E9AD45}" srcOrd="0" destOrd="0" presId="urn:microsoft.com/office/officeart/2005/8/layout/cycle3"/>
    <dgm:cxn modelId="{A7F42D8D-3FD8-4150-A7AC-4A5CF0EAD7BC}" srcId="{245D6FE6-EE13-4E56-AD3D-55DFBA1303E3}" destId="{A6FCD839-906F-44DB-B7AB-63775D014BAC}" srcOrd="7" destOrd="0" parTransId="{3CC0C5B2-EB07-4BBA-B972-1A80B235F260}" sibTransId="{4F51FB2C-FE04-4AC0-95EC-FE2A5AEE7FF1}"/>
    <dgm:cxn modelId="{077AAF7E-F52F-4FA3-81B3-CDAF9BB7A638}" type="presOf" srcId="{245D6FE6-EE13-4E56-AD3D-55DFBA1303E3}" destId="{664E4631-84F2-4E3F-A84F-37F278F7FBED}" srcOrd="0" destOrd="0" presId="urn:microsoft.com/office/officeart/2005/8/layout/cycle3"/>
    <dgm:cxn modelId="{4266926D-0C99-49E4-874A-E5368008539E}" type="presOf" srcId="{9A52F693-C92B-4FB9-831E-1E780D600852}" destId="{30503026-1085-4D1D-8B03-A5F88B37E9DF}" srcOrd="0" destOrd="0" presId="urn:microsoft.com/office/officeart/2005/8/layout/cycle3"/>
    <dgm:cxn modelId="{98F08E41-65D8-40BD-AC68-812C7D71FFDC}" type="presOf" srcId="{8F555282-B510-4198-BAC9-468F1A0049FE}" destId="{37743745-332D-4413-A223-A0A69DEA7057}" srcOrd="0" destOrd="0" presId="urn:microsoft.com/office/officeart/2005/8/layout/cycle3"/>
    <dgm:cxn modelId="{06D0DE58-75B2-424D-BAFA-EF2423436974}" srcId="{245D6FE6-EE13-4E56-AD3D-55DFBA1303E3}" destId="{4F67576C-E7B8-4D92-9BA3-A8E496E1B57F}" srcOrd="3" destOrd="0" parTransId="{4AC89BC9-61B9-480D-B347-28E1C3512D1B}" sibTransId="{E1B05174-40FB-4E6A-90C4-DC3381064C32}"/>
    <dgm:cxn modelId="{39F0E375-C6E3-454E-859F-183FC73CC9C3}" type="presParOf" srcId="{664E4631-84F2-4E3F-A84F-37F278F7FBED}" destId="{38051A64-0A69-4313-BD07-F75EBD5459C9}" srcOrd="0" destOrd="0" presId="urn:microsoft.com/office/officeart/2005/8/layout/cycle3"/>
    <dgm:cxn modelId="{E7EB5C53-5862-48B2-AC13-93EFD4D2E936}" type="presParOf" srcId="{38051A64-0A69-4313-BD07-F75EBD5459C9}" destId="{3AEC0E52-33E7-431C-814B-41B0E0E9AD45}" srcOrd="0" destOrd="0" presId="urn:microsoft.com/office/officeart/2005/8/layout/cycle3"/>
    <dgm:cxn modelId="{F4C15D00-7066-4480-A427-BEEA4FDC558B}" type="presParOf" srcId="{38051A64-0A69-4313-BD07-F75EBD5459C9}" destId="{DF5372F1-B223-4AA0-A506-D50174DFB5B9}" srcOrd="1" destOrd="0" presId="urn:microsoft.com/office/officeart/2005/8/layout/cycle3"/>
    <dgm:cxn modelId="{7D1C2018-30FF-47C0-8ED0-8F2A9F13E0C2}" type="presParOf" srcId="{38051A64-0A69-4313-BD07-F75EBD5459C9}" destId="{6F9C96A5-9958-40B2-9C04-A96B9E1CF78D}" srcOrd="2" destOrd="0" presId="urn:microsoft.com/office/officeart/2005/8/layout/cycle3"/>
    <dgm:cxn modelId="{32704ED3-F9E8-41D5-B419-A99FA0A1646E}" type="presParOf" srcId="{38051A64-0A69-4313-BD07-F75EBD5459C9}" destId="{CC289C17-FF3C-4162-93DA-D77B7EE7BCC5}" srcOrd="3" destOrd="0" presId="urn:microsoft.com/office/officeart/2005/8/layout/cycle3"/>
    <dgm:cxn modelId="{DF14B881-5611-4AB6-9496-9382E1C52F58}" type="presParOf" srcId="{38051A64-0A69-4313-BD07-F75EBD5459C9}" destId="{5F6E3B49-2530-4A44-8273-D5F200F8C8E1}" srcOrd="4" destOrd="0" presId="urn:microsoft.com/office/officeart/2005/8/layout/cycle3"/>
    <dgm:cxn modelId="{AE4FFE39-920E-44FB-9312-99701CD61180}" type="presParOf" srcId="{38051A64-0A69-4313-BD07-F75EBD5459C9}" destId="{37743745-332D-4413-A223-A0A69DEA7057}" srcOrd="5" destOrd="0" presId="urn:microsoft.com/office/officeart/2005/8/layout/cycle3"/>
    <dgm:cxn modelId="{94A55471-22CD-4DF4-B3D4-32207C2939AB}" type="presParOf" srcId="{38051A64-0A69-4313-BD07-F75EBD5459C9}" destId="{A9442530-81D0-49E9-869E-49E2F6B2B13A}" srcOrd="6" destOrd="0" presId="urn:microsoft.com/office/officeart/2005/8/layout/cycle3"/>
    <dgm:cxn modelId="{597C879E-4C03-4F8F-87A2-3F8F70C1AA20}" type="presParOf" srcId="{38051A64-0A69-4313-BD07-F75EBD5459C9}" destId="{30503026-1085-4D1D-8B03-A5F88B37E9DF}" srcOrd="7" destOrd="0" presId="urn:microsoft.com/office/officeart/2005/8/layout/cycle3"/>
    <dgm:cxn modelId="{A487024B-AE09-4A39-A035-3949B355C8C8}" type="presParOf" srcId="{38051A64-0A69-4313-BD07-F75EBD5459C9}" destId="{975FBCCD-36DB-4127-86F6-4F2003E22905}" srcOrd="8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5372F1-B223-4AA0-A506-D50174DFB5B9}">
      <dsp:nvSpPr>
        <dsp:cNvPr id="0" name=""/>
        <dsp:cNvSpPr/>
      </dsp:nvSpPr>
      <dsp:spPr>
        <a:xfrm>
          <a:off x="1606626" y="-44063"/>
          <a:ext cx="5136662" cy="5136662"/>
        </a:xfrm>
        <a:prstGeom prst="circularArrow">
          <a:avLst>
            <a:gd name="adj1" fmla="val 5544"/>
            <a:gd name="adj2" fmla="val 330680"/>
            <a:gd name="adj3" fmla="val 14638120"/>
            <a:gd name="adj4" fmla="val 16880548"/>
            <a:gd name="adj5" fmla="val 5757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EC0E52-33E7-431C-814B-41B0E0E9AD45}">
      <dsp:nvSpPr>
        <dsp:cNvPr id="0" name=""/>
        <dsp:cNvSpPr/>
      </dsp:nvSpPr>
      <dsp:spPr>
        <a:xfrm>
          <a:off x="3445155" y="1335"/>
          <a:ext cx="1459604" cy="72980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100" b="1" kern="1200" dirty="0" smtClean="0"/>
            <a:t>Aligns Goals</a:t>
          </a:r>
          <a:endParaRPr lang="en-US" sz="1100" b="1" kern="1200" dirty="0"/>
        </a:p>
      </dsp:txBody>
      <dsp:txXfrm>
        <a:off x="3480781" y="36961"/>
        <a:ext cx="1388352" cy="658550"/>
      </dsp:txXfrm>
    </dsp:sp>
    <dsp:sp modelId="{6F9C96A5-9958-40B2-9C04-A96B9E1CF78D}">
      <dsp:nvSpPr>
        <dsp:cNvPr id="0" name=""/>
        <dsp:cNvSpPr/>
      </dsp:nvSpPr>
      <dsp:spPr>
        <a:xfrm>
          <a:off x="4994054" y="642910"/>
          <a:ext cx="1459604" cy="729802"/>
        </a:xfrm>
        <a:prstGeom prst="roundRect">
          <a:avLst/>
        </a:prstGeom>
        <a:solidFill>
          <a:schemeClr val="accent4">
            <a:hueOff val="1862992"/>
            <a:satOff val="-4175"/>
            <a:lumOff val="-81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100" kern="1200" dirty="0" smtClean="0"/>
            <a:t>Builds Competencies</a:t>
          </a:r>
          <a:endParaRPr lang="en-IE" sz="1100" kern="1200" dirty="0"/>
        </a:p>
      </dsp:txBody>
      <dsp:txXfrm>
        <a:off x="5029680" y="678536"/>
        <a:ext cx="1388352" cy="658550"/>
      </dsp:txXfrm>
    </dsp:sp>
    <dsp:sp modelId="{CC289C17-FF3C-4162-93DA-D77B7EE7BCC5}">
      <dsp:nvSpPr>
        <dsp:cNvPr id="0" name=""/>
        <dsp:cNvSpPr/>
      </dsp:nvSpPr>
      <dsp:spPr>
        <a:xfrm>
          <a:off x="5635629" y="2191809"/>
          <a:ext cx="1459604" cy="729802"/>
        </a:xfrm>
        <a:prstGeom prst="roundRect">
          <a:avLst/>
        </a:prstGeom>
        <a:solidFill>
          <a:schemeClr val="accent4">
            <a:hueOff val="3725984"/>
            <a:satOff val="-8350"/>
            <a:lumOff val="-162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100" kern="1200" dirty="0" smtClean="0"/>
            <a:t>Focuses on Employee Development</a:t>
          </a:r>
          <a:endParaRPr lang="en-IE" sz="1100" kern="1200" dirty="0"/>
        </a:p>
      </dsp:txBody>
      <dsp:txXfrm>
        <a:off x="5671255" y="2227435"/>
        <a:ext cx="1388352" cy="658550"/>
      </dsp:txXfrm>
    </dsp:sp>
    <dsp:sp modelId="{5F6E3B49-2530-4A44-8273-D5F200F8C8E1}">
      <dsp:nvSpPr>
        <dsp:cNvPr id="0" name=""/>
        <dsp:cNvSpPr/>
      </dsp:nvSpPr>
      <dsp:spPr>
        <a:xfrm>
          <a:off x="4994054" y="3740709"/>
          <a:ext cx="1459604" cy="729802"/>
        </a:xfrm>
        <a:prstGeom prst="roundRect">
          <a:avLst/>
        </a:prstGeom>
        <a:solidFill>
          <a:schemeClr val="accent4">
            <a:hueOff val="5588975"/>
            <a:satOff val="-12525"/>
            <a:lumOff val="-243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100" kern="1200" dirty="0" smtClean="0"/>
            <a:t>Engages and Empowers Employees</a:t>
          </a:r>
          <a:endParaRPr lang="en-IE" sz="1100" kern="1200" dirty="0"/>
        </a:p>
      </dsp:txBody>
      <dsp:txXfrm>
        <a:off x="5029680" y="3776335"/>
        <a:ext cx="1388352" cy="658550"/>
      </dsp:txXfrm>
    </dsp:sp>
    <dsp:sp modelId="{37743745-332D-4413-A223-A0A69DEA7057}">
      <dsp:nvSpPr>
        <dsp:cNvPr id="0" name=""/>
        <dsp:cNvSpPr/>
      </dsp:nvSpPr>
      <dsp:spPr>
        <a:xfrm>
          <a:off x="3445155" y="4382284"/>
          <a:ext cx="1459604" cy="729802"/>
        </a:xfrm>
        <a:prstGeom prst="roundRect">
          <a:avLst/>
        </a:prstGeom>
        <a:solidFill>
          <a:schemeClr val="accent4">
            <a:hueOff val="7451968"/>
            <a:satOff val="-16700"/>
            <a:lumOff val="-325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100" kern="1200" dirty="0" smtClean="0"/>
            <a:t>Improves Performance</a:t>
          </a:r>
          <a:endParaRPr lang="en-IE" sz="1100" kern="1200" dirty="0"/>
        </a:p>
      </dsp:txBody>
      <dsp:txXfrm>
        <a:off x="3480781" y="4417910"/>
        <a:ext cx="1388352" cy="658550"/>
      </dsp:txXfrm>
    </dsp:sp>
    <dsp:sp modelId="{A9442530-81D0-49E9-869E-49E2F6B2B13A}">
      <dsp:nvSpPr>
        <dsp:cNvPr id="0" name=""/>
        <dsp:cNvSpPr/>
      </dsp:nvSpPr>
      <dsp:spPr>
        <a:xfrm>
          <a:off x="1896256" y="3740709"/>
          <a:ext cx="1459604" cy="729802"/>
        </a:xfrm>
        <a:prstGeom prst="roundRect">
          <a:avLst/>
        </a:prstGeom>
        <a:solidFill>
          <a:schemeClr val="accent4">
            <a:hueOff val="9314960"/>
            <a:satOff val="-20875"/>
            <a:lumOff val="-406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100" kern="1200" dirty="0" smtClean="0"/>
            <a:t>Culminates in a Formal Review</a:t>
          </a:r>
          <a:endParaRPr lang="en-IE" sz="1100" kern="1200" dirty="0"/>
        </a:p>
      </dsp:txBody>
      <dsp:txXfrm>
        <a:off x="1931882" y="3776335"/>
        <a:ext cx="1388352" cy="658550"/>
      </dsp:txXfrm>
    </dsp:sp>
    <dsp:sp modelId="{30503026-1085-4D1D-8B03-A5F88B37E9DF}">
      <dsp:nvSpPr>
        <dsp:cNvPr id="0" name=""/>
        <dsp:cNvSpPr/>
      </dsp:nvSpPr>
      <dsp:spPr>
        <a:xfrm>
          <a:off x="1254681" y="2191809"/>
          <a:ext cx="1459604" cy="729802"/>
        </a:xfrm>
        <a:prstGeom prst="roundRect">
          <a:avLst/>
        </a:prstGeom>
        <a:solidFill>
          <a:schemeClr val="accent4">
            <a:hueOff val="11177951"/>
            <a:satOff val="-25050"/>
            <a:lumOff val="-487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100" kern="1200" dirty="0" smtClean="0"/>
            <a:t>Ensures Employees get Feedback &amp; Recognition</a:t>
          </a:r>
          <a:endParaRPr lang="en-IE" sz="1100" kern="1200" dirty="0"/>
        </a:p>
      </dsp:txBody>
      <dsp:txXfrm>
        <a:off x="1290307" y="2227435"/>
        <a:ext cx="1388352" cy="658550"/>
      </dsp:txXfrm>
    </dsp:sp>
    <dsp:sp modelId="{975FBCCD-36DB-4127-86F6-4F2003E22905}">
      <dsp:nvSpPr>
        <dsp:cNvPr id="0" name=""/>
        <dsp:cNvSpPr/>
      </dsp:nvSpPr>
      <dsp:spPr>
        <a:xfrm>
          <a:off x="1896256" y="642910"/>
          <a:ext cx="1459604" cy="729802"/>
        </a:xfrm>
        <a:prstGeom prst="roundRect">
          <a:avLst/>
        </a:prstGeom>
        <a:solidFill>
          <a:schemeClr val="accent4">
            <a:hueOff val="13040943"/>
            <a:satOff val="-29225"/>
            <a:lumOff val="-568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100" kern="1200" dirty="0" smtClean="0"/>
            <a:t>Facilitates a Dialogue about Performance</a:t>
          </a:r>
          <a:endParaRPr lang="en-IE" sz="1100" kern="1200" dirty="0"/>
        </a:p>
      </dsp:txBody>
      <dsp:txXfrm>
        <a:off x="1931882" y="678536"/>
        <a:ext cx="1388352" cy="6585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C88D0B3-57C8-4CBD-BB35-9B5C5C7B12D9}" type="datetimeFigureOut">
              <a:rPr lang="en-US"/>
              <a:pPr>
                <a:defRPr/>
              </a:pPr>
              <a:t>6/22/2016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EC1CA06-D6E5-46C2-B156-B8F38A4F59E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61817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98C0D10-592F-426B-9FB0-EBC29C1AAFBD}" type="datetimeFigureOut">
              <a:rPr lang="en-US"/>
              <a:pPr>
                <a:defRPr/>
              </a:pPr>
              <a:t>6/22/2016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22BEA4E-7DE4-42A0-A454-056AEE07C7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1438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464F37-6E76-4FD3-B724-DDFBB121CA99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D58654-A69C-47A7-B83D-6715F7969DDC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+Fol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14288"/>
            <a:ext cx="91440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AD1C06-C64A-4418-AC40-AFA8CF077C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 userDrawn="1"/>
        </p:nvSpPr>
        <p:spPr bwMode="auto">
          <a:xfrm>
            <a:off x="0" y="908050"/>
            <a:ext cx="9144000" cy="73025"/>
          </a:xfrm>
          <a:prstGeom prst="rect">
            <a:avLst/>
          </a:prstGeom>
          <a:solidFill>
            <a:srgbClr val="8E082E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19" y="274638"/>
            <a:ext cx="8641655" cy="562074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0014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06DD6-06BA-40AA-92BE-36FE101C42A8}" type="datetime1">
              <a:rPr lang="en-GB"/>
              <a:pPr>
                <a:defRPr/>
              </a:pPr>
              <a:t>22/06/2016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9885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F1FE9-07DA-4F3D-A475-6E2EDC3FC95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06DCF9F-828B-4934-B049-9872C86A1148}" type="datetime1">
              <a:rPr lang="en-US"/>
              <a:pPr>
                <a:defRPr/>
              </a:pPr>
              <a:t>6/22/2016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IITD Awards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838F45F-B95B-475B-8967-EC28D50F32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  <p:sldLayoutId id="2147483653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diagramLayout" Target="../diagrams/layout2.xml"/><Relationship Id="rId7" Type="http://schemas.openxmlformats.org/officeDocument/2006/relationships/image" Target="../media/image6.em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mailto:Irene.harris@hse.ie" TargetMode="External"/><Relationship Id="rId3" Type="http://schemas.openxmlformats.org/officeDocument/2006/relationships/image" Target="../media/image1.emf"/><Relationship Id="rId7" Type="http://schemas.openxmlformats.org/officeDocument/2006/relationships/hyperlink" Target="mailto:kevin.james@hse.ie" TargetMode="Externa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ichele.bermingham1@hse.ie" TargetMode="External"/><Relationship Id="rId5" Type="http://schemas.openxmlformats.org/officeDocument/2006/relationships/hyperlink" Target="mailto:geraldine.finn@hse.ie" TargetMode="External"/><Relationship Id="rId10" Type="http://schemas.openxmlformats.org/officeDocument/2006/relationships/hyperlink" Target="mailto:Michele.mcgirl@hse.ie" TargetMode="External"/><Relationship Id="rId4" Type="http://schemas.openxmlformats.org/officeDocument/2006/relationships/hyperlink" Target="mailto:vicki.willetts@hse.ie" TargetMode="External"/><Relationship Id="rId9" Type="http://schemas.openxmlformats.org/officeDocument/2006/relationships/hyperlink" Target="mailto:Marie.ohaire@hse.ie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jackie.reed@hse.ie" TargetMode="External"/><Relationship Id="rId5" Type="http://schemas.openxmlformats.org/officeDocument/2006/relationships/hyperlink" Target="http://www.hseland.ie/" TargetMode="External"/><Relationship Id="rId4" Type="http://schemas.openxmlformats.org/officeDocument/2006/relationships/hyperlink" Target="mailto:tony.liston@hse.ie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se.ie/eng/staff/Resources/Performance_Management/" TargetMode="External"/><Relationship Id="rId7" Type="http://schemas.openxmlformats.org/officeDocument/2006/relationships/image" Target="../media/image1.emf"/><Relationship Id="rId2" Type="http://schemas.openxmlformats.org/officeDocument/2006/relationships/hyperlink" Target="http://www.hse.ie/eng/staff/Resources/hrstrategiesreports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hse.ie/eng/staff/benefitsservices/HRGuidePositiveWork.pdf" TargetMode="External"/><Relationship Id="rId5" Type="http://schemas.openxmlformats.org/officeDocument/2006/relationships/hyperlink" Target="http://www.hseland.ie/" TargetMode="External"/><Relationship Id="rId4" Type="http://schemas.openxmlformats.org/officeDocument/2006/relationships/hyperlink" Target="http://www.hseland.ie/leadership/en-us/performanceachievement.asp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6.emf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38" y="0"/>
            <a:ext cx="9215438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TextBox 6"/>
          <p:cNvSpPr txBox="1">
            <a:spLocks noChangeArrowheads="1"/>
          </p:cNvSpPr>
          <p:nvPr/>
        </p:nvSpPr>
        <p:spPr bwMode="auto">
          <a:xfrm>
            <a:off x="612775" y="2225675"/>
            <a:ext cx="721677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endParaRPr lang="en-GB" sz="3200" b="1" dirty="0">
              <a:solidFill>
                <a:srgbClr val="143D7D"/>
              </a:solidFill>
              <a:latin typeface="Verdana" pitchFamily="34" charset="0"/>
            </a:endParaRPr>
          </a:p>
          <a:p>
            <a:pPr algn="ctr">
              <a:defRPr/>
            </a:pPr>
            <a:r>
              <a:rPr lang="en-GB" sz="3200" b="1" dirty="0">
                <a:solidFill>
                  <a:srgbClr val="143D7D"/>
                </a:solidFill>
                <a:latin typeface="Verdana" pitchFamily="34" charset="0"/>
              </a:rPr>
              <a:t>Performance Achievement</a:t>
            </a:r>
          </a:p>
          <a:p>
            <a:pPr algn="ctr">
              <a:defRPr/>
            </a:pPr>
            <a:endParaRPr lang="en-GB" sz="3200" b="1" dirty="0">
              <a:solidFill>
                <a:srgbClr val="143D7D"/>
              </a:solidFill>
              <a:latin typeface="Verdana" pitchFamily="34" charset="0"/>
            </a:endParaRPr>
          </a:p>
          <a:p>
            <a:pPr algn="ctr">
              <a:defRPr/>
            </a:pPr>
            <a:r>
              <a:rPr lang="en-GB" sz="3200" b="1" dirty="0">
                <a:solidFill>
                  <a:srgbClr val="143D7D"/>
                </a:solidFill>
                <a:latin typeface="Verdana" pitchFamily="34" charset="0"/>
              </a:rPr>
              <a:t>People Strategy 2015 – 2018</a:t>
            </a:r>
          </a:p>
          <a:p>
            <a:pPr algn="ctr">
              <a:defRPr/>
            </a:pPr>
            <a:r>
              <a:rPr lang="en-GB" sz="2400" b="1" i="1" dirty="0">
                <a:solidFill>
                  <a:srgbClr val="143D7D"/>
                </a:solidFill>
                <a:latin typeface="Verdana" pitchFamily="34" charset="0"/>
              </a:rPr>
              <a:t>Leaders in People Services </a:t>
            </a:r>
          </a:p>
          <a:p>
            <a:pPr algn="ctr">
              <a:defRPr/>
            </a:pPr>
            <a:r>
              <a:rPr lang="en-GB" sz="3200" b="1" dirty="0">
                <a:solidFill>
                  <a:srgbClr val="143D7D"/>
                </a:solidFill>
                <a:latin typeface="Verdana" pitchFamily="34" charset="0"/>
              </a:rPr>
              <a:t> </a:t>
            </a:r>
          </a:p>
          <a:p>
            <a:pPr algn="ctr">
              <a:defRPr/>
            </a:pPr>
            <a:r>
              <a:rPr lang="en-GB" sz="2800" dirty="0">
                <a:solidFill>
                  <a:srgbClr val="143D7D"/>
                </a:solidFill>
                <a:latin typeface="Verdana" pitchFamily="34" charset="0"/>
              </a:rPr>
              <a:t>Connecting with our people –through Quality Conversations </a:t>
            </a:r>
          </a:p>
          <a:p>
            <a:pPr algn="ctr">
              <a:buFontTx/>
              <a:buChar char="-"/>
              <a:defRPr/>
            </a:pPr>
            <a:endParaRPr lang="en-GB" sz="1050" dirty="0">
              <a:solidFill>
                <a:srgbClr val="143D7D"/>
              </a:solidFill>
              <a:latin typeface="Verdana" pitchFamily="34" charset="0"/>
            </a:endParaRPr>
          </a:p>
          <a:p>
            <a:pPr algn="ctr">
              <a:defRPr/>
            </a:pPr>
            <a:endParaRPr lang="en-GB" sz="2000" dirty="0">
              <a:solidFill>
                <a:srgbClr val="143D7D"/>
              </a:solidFill>
              <a:latin typeface="Calibri" pitchFamily="34" charset="0"/>
            </a:endParaRPr>
          </a:p>
          <a:p>
            <a:pPr algn="ctr">
              <a:buFontTx/>
              <a:buChar char="-"/>
              <a:defRPr/>
            </a:pPr>
            <a:endParaRPr lang="en-GB" sz="2800" b="1" i="1" baseline="30000" dirty="0">
              <a:solidFill>
                <a:srgbClr val="143D7D"/>
              </a:solidFill>
              <a:latin typeface="Verdana" pitchFamily="34" charset="0"/>
            </a:endParaRPr>
          </a:p>
        </p:txBody>
      </p:sp>
      <p:pic>
        <p:nvPicPr>
          <p:cNvPr id="9219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263" y="5945188"/>
            <a:ext cx="12446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cid:image001.jpg@01D0EAF1.D7C0D06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8663" y="6446838"/>
            <a:ext cx="2065337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3"/>
          <p:cNvSpPr>
            <a:spLocks noGrp="1"/>
          </p:cNvSpPr>
          <p:nvPr>
            <p:ph type="title"/>
          </p:nvPr>
        </p:nvSpPr>
        <p:spPr bwMode="auto">
          <a:xfrm>
            <a:off x="457200" y="895350"/>
            <a:ext cx="8229600" cy="889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IE" sz="2800" b="1" smtClean="0">
                <a:solidFill>
                  <a:srgbClr val="7D006C"/>
                </a:solidFill>
              </a:rPr>
              <a:t>People strategy 2015 - 2018</a:t>
            </a:r>
          </a:p>
        </p:txBody>
      </p:sp>
      <p:pic>
        <p:nvPicPr>
          <p:cNvPr id="18434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 rot="21369123">
            <a:off x="277813" y="1995488"/>
            <a:ext cx="2970212" cy="4283075"/>
          </a:xfrm>
          <a:noFill/>
          <a:ln>
            <a:miter lim="800000"/>
            <a:headEnd/>
            <a:tailEnd/>
          </a:ln>
        </p:spPr>
      </p:pic>
      <p:sp>
        <p:nvSpPr>
          <p:cNvPr id="6147" name="Content Placeholder 9"/>
          <p:cNvSpPr>
            <a:spLocks noGrp="1"/>
          </p:cNvSpPr>
          <p:nvPr>
            <p:ph sz="half" idx="2"/>
          </p:nvPr>
        </p:nvSpPr>
        <p:spPr>
          <a:xfrm>
            <a:off x="3949700" y="1492250"/>
            <a:ext cx="4737100" cy="4741863"/>
          </a:xfrm>
        </p:spPr>
        <p:txBody>
          <a:bodyPr rtlCol="0">
            <a:normAutofit fontScale="47500" lnSpcReduction="20000"/>
          </a:bodyPr>
          <a:lstStyle/>
          <a:p>
            <a:pPr marL="361950" indent="-3619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GB" sz="3300" i="1" dirty="0" smtClean="0">
                <a:ea typeface="FangSong" pitchFamily="49" charset="-122"/>
              </a:rPr>
              <a:t>Provides a clear framework to shape how we</a:t>
            </a:r>
          </a:p>
          <a:p>
            <a:pPr marL="361950" indent="-3619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GB" sz="3300" i="1" dirty="0" smtClean="0">
                <a:ea typeface="FangSong" pitchFamily="49" charset="-122"/>
              </a:rPr>
              <a:t>improve people services and support the</a:t>
            </a:r>
          </a:p>
          <a:p>
            <a:pPr marL="361950" indent="-3619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GB" sz="3300" i="1" dirty="0" smtClean="0">
                <a:ea typeface="FangSong" pitchFamily="49" charset="-122"/>
              </a:rPr>
              <a:t>service  delivery system</a:t>
            </a:r>
          </a:p>
          <a:p>
            <a:pPr marL="274320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sz="3300" i="1" dirty="0" smtClean="0">
              <a:ea typeface="FangSong" pitchFamily="49" charset="-122"/>
            </a:endParaRPr>
          </a:p>
          <a:p>
            <a:pPr marL="361950" indent="-3619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GB" sz="3300" i="1" dirty="0" smtClean="0">
                <a:ea typeface="FangSong" pitchFamily="49" charset="-122"/>
              </a:rPr>
              <a:t>Based on engagement and evidence of the key</a:t>
            </a:r>
          </a:p>
          <a:p>
            <a:pPr marL="361950" indent="-3619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GB" sz="3300" i="1" dirty="0" smtClean="0">
                <a:ea typeface="FangSong" pitchFamily="49" charset="-122"/>
              </a:rPr>
              <a:t>people management activities</a:t>
            </a:r>
          </a:p>
          <a:p>
            <a:pPr marL="361950" indent="-3619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GB" dirty="0" smtClean="0">
              <a:ea typeface="FangSong" pitchFamily="49" charset="-122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dirty="0" smtClean="0">
              <a:ea typeface="FangSong" pitchFamily="49" charset="-122"/>
            </a:endParaRPr>
          </a:p>
          <a:p>
            <a:pPr marL="285750" indent="-285750">
              <a:spcAft>
                <a:spcPts val="2000"/>
              </a:spcAft>
              <a:buFont typeface="Arial" charset="0"/>
              <a:buNone/>
              <a:defRPr/>
            </a:pPr>
            <a:r>
              <a:rPr lang="en-IE" b="1" dirty="0" smtClean="0">
                <a:solidFill>
                  <a:srgbClr val="7D006C"/>
                </a:solidFill>
              </a:rPr>
              <a:t>Performance Priority 6:  Outcome</a:t>
            </a:r>
            <a:r>
              <a:rPr lang="en-IE" dirty="0" smtClean="0">
                <a:solidFill>
                  <a:srgbClr val="595959"/>
                </a:solidFill>
              </a:rPr>
              <a:t>:  Staff and teams are clear about roles, relationships , reporting and professional responsibilities so that they can channel their energy and maximise performance to meet organisational targets. </a:t>
            </a:r>
          </a:p>
          <a:p>
            <a:pPr marL="285750" indent="-285750">
              <a:spcAft>
                <a:spcPts val="2000"/>
              </a:spcAft>
              <a:defRPr/>
            </a:pPr>
            <a:r>
              <a:rPr lang="en-IE" b="1" i="1" dirty="0" smtClean="0">
                <a:solidFill>
                  <a:srgbClr val="7D006C"/>
                </a:solidFill>
              </a:rPr>
              <a:t>Performance Management</a:t>
            </a:r>
            <a:r>
              <a:rPr lang="en-IE" b="1" i="1" dirty="0" smtClean="0">
                <a:solidFill>
                  <a:srgbClr val="595959"/>
                </a:solidFill>
              </a:rPr>
              <a:t>:  </a:t>
            </a:r>
            <a:r>
              <a:rPr lang="en-IE" i="1" dirty="0" smtClean="0">
                <a:solidFill>
                  <a:srgbClr val="595959"/>
                </a:solidFill>
              </a:rPr>
              <a:t>6.4 Implement and roll-out revised, redesigned performance management system that is supportive and developmentally based</a:t>
            </a:r>
          </a:p>
          <a:p>
            <a:pPr marL="285750" indent="-285750">
              <a:spcAft>
                <a:spcPts val="2000"/>
              </a:spcAft>
              <a:defRPr/>
            </a:pPr>
            <a:r>
              <a:rPr lang="en-IE" b="1" i="1" dirty="0" smtClean="0">
                <a:solidFill>
                  <a:srgbClr val="7D006C"/>
                </a:solidFill>
              </a:rPr>
              <a:t>Performance Capacity</a:t>
            </a:r>
            <a:r>
              <a:rPr lang="en-IE" b="1" i="1" dirty="0" smtClean="0">
                <a:solidFill>
                  <a:srgbClr val="595959"/>
                </a:solidFill>
              </a:rPr>
              <a:t>:  </a:t>
            </a:r>
            <a:r>
              <a:rPr lang="en-IE" i="1" dirty="0" smtClean="0">
                <a:solidFill>
                  <a:srgbClr val="595959"/>
                </a:solidFill>
              </a:rPr>
              <a:t>6.8 Support managers in recognising good and poor performance and provide them with the skills to give feedback in real time /on the job on a consistent basis at individual and team levels</a:t>
            </a:r>
          </a:p>
        </p:txBody>
      </p:sp>
      <p:pic>
        <p:nvPicPr>
          <p:cNvPr id="1843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8100" y="0"/>
            <a:ext cx="91821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1438" y="6234113"/>
            <a:ext cx="2565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-14288"/>
            <a:ext cx="12446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/>
          <p:cNvSpPr txBox="1">
            <a:spLocks noChangeArrowheads="1"/>
          </p:cNvSpPr>
          <p:nvPr/>
        </p:nvSpPr>
        <p:spPr bwMode="auto">
          <a:xfrm>
            <a:off x="981075" y="2100263"/>
            <a:ext cx="67976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IE" sz="4800">
                <a:solidFill>
                  <a:srgbClr val="7D006C"/>
                </a:solidFill>
              </a:rPr>
              <a:t>What is Performance Achievement? </a:t>
            </a:r>
          </a:p>
        </p:txBody>
      </p:sp>
      <p:pic>
        <p:nvPicPr>
          <p:cNvPr id="2048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0"/>
            <a:ext cx="91821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5913" y="6281738"/>
            <a:ext cx="2320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4288"/>
            <a:ext cx="12446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8"/>
            <a:ext cx="91440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4113" y="6057900"/>
            <a:ext cx="2565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55625" y="2470150"/>
            <a:ext cx="8137525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E" sz="2000" dirty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….. </a:t>
            </a:r>
            <a:endParaRPr lang="en-IE" sz="2000" b="1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8" name="Picture 6" descr="TD_3_Figures_25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78075" y="1195388"/>
            <a:ext cx="3856038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Rectangle 12"/>
          <p:cNvSpPr>
            <a:spLocks noChangeArrowheads="1"/>
          </p:cNvSpPr>
          <p:nvPr/>
        </p:nvSpPr>
        <p:spPr bwMode="auto">
          <a:xfrm>
            <a:off x="4479925" y="527208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>
              <a:latin typeface="Calibri" pitchFamily="34" charset="0"/>
            </a:endParaRPr>
          </a:p>
        </p:txBody>
      </p:sp>
      <p:sp>
        <p:nvSpPr>
          <p:cNvPr id="21510" name="TextBox 11"/>
          <p:cNvSpPr txBox="1">
            <a:spLocks noChangeArrowheads="1"/>
          </p:cNvSpPr>
          <p:nvPr/>
        </p:nvSpPr>
        <p:spPr bwMode="auto">
          <a:xfrm>
            <a:off x="1787525" y="5237163"/>
            <a:ext cx="5619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IE" sz="2000" b="1">
                <a:solidFill>
                  <a:srgbClr val="7D006C"/>
                </a:solidFill>
              </a:rPr>
              <a:t>Communication and Engagement </a:t>
            </a:r>
          </a:p>
        </p:txBody>
      </p:sp>
      <p:pic>
        <p:nvPicPr>
          <p:cNvPr id="21511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4288"/>
            <a:ext cx="12446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Group 5"/>
          <p:cNvGrpSpPr>
            <a:grpSpLocks/>
          </p:cNvGrpSpPr>
          <p:nvPr/>
        </p:nvGrpSpPr>
        <p:grpSpPr bwMode="auto">
          <a:xfrm>
            <a:off x="304800" y="1300163"/>
            <a:ext cx="8177213" cy="5056187"/>
            <a:chOff x="-379" y="-2162377"/>
            <a:chExt cx="9542748" cy="8728746"/>
          </a:xfrm>
        </p:grpSpPr>
        <p:pic>
          <p:nvPicPr>
            <p:cNvPr id="22536" name="Picture 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30678" y="-2162377"/>
              <a:ext cx="7811691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7" name="Picture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379" y="1388556"/>
              <a:ext cx="5897852" cy="51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2530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4288"/>
            <a:ext cx="91440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3C6070-6B0B-4509-863B-21C01DA0C0FA}" type="slidenum">
              <a:rPr lang="en-US"/>
              <a:pPr>
                <a:defRPr/>
              </a:pPr>
              <a:t>13</a:t>
            </a:fld>
            <a:endParaRPr lang="en-US" dirty="0"/>
          </a:p>
        </p:txBody>
      </p:sp>
      <p:pic>
        <p:nvPicPr>
          <p:cNvPr id="22532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8600" y="6311900"/>
            <a:ext cx="2565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4"/>
          <p:cNvSpPr>
            <a:spLocks noChangeArrowheads="1"/>
          </p:cNvSpPr>
          <p:nvPr/>
        </p:nvSpPr>
        <p:spPr bwMode="auto">
          <a:xfrm>
            <a:off x="304800" y="1300163"/>
            <a:ext cx="8574088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>
              <a:buFont typeface="Wingdings" pitchFamily="2" charset="2"/>
              <a:buChar char="§"/>
            </a:pPr>
            <a:r>
              <a:rPr lang="en-US" sz="2000"/>
              <a:t>Develops the capacity of people to </a:t>
            </a:r>
            <a:r>
              <a:rPr lang="en-US" sz="2000" b="1">
                <a:solidFill>
                  <a:srgbClr val="6E1869"/>
                </a:solidFill>
              </a:rPr>
              <a:t>achieve their potential </a:t>
            </a:r>
            <a:r>
              <a:rPr lang="en-US" sz="2000"/>
              <a:t>to the benefit of themselves and the organisation </a:t>
            </a:r>
          </a:p>
          <a:p>
            <a:pPr marL="609600" indent="-609600"/>
            <a:endParaRPr lang="en-US" sz="2000"/>
          </a:p>
          <a:p>
            <a:pPr marL="609600" indent="-609600">
              <a:buFont typeface="Wingdings" pitchFamily="2" charset="2"/>
              <a:buChar char="§"/>
            </a:pPr>
            <a:r>
              <a:rPr lang="en-GB" sz="2000"/>
              <a:t>It is </a:t>
            </a:r>
            <a:r>
              <a:rPr lang="en-GB" sz="2000" b="1" u="sng">
                <a:solidFill>
                  <a:srgbClr val="7D006C"/>
                </a:solidFill>
              </a:rPr>
              <a:t>not an isolated event </a:t>
            </a:r>
            <a:r>
              <a:rPr lang="en-GB" sz="2000"/>
              <a:t>but a catalyst for greater engagement, a push for a different way of behaving not only for managers but also for employees.</a:t>
            </a:r>
          </a:p>
          <a:p>
            <a:pPr marL="609600" indent="-609600">
              <a:buFont typeface="Wingdings" pitchFamily="2" charset="2"/>
              <a:buChar char="§"/>
            </a:pPr>
            <a:endParaRPr lang="en-US" sz="2000"/>
          </a:p>
          <a:p>
            <a:pPr marL="609600" indent="-609600">
              <a:buFont typeface="Wingdings" pitchFamily="2" charset="2"/>
              <a:buChar char="§"/>
            </a:pPr>
            <a:r>
              <a:rPr lang="en-US" sz="2000"/>
              <a:t>Establishes a shared understanding about what is to be achieved and how it is to be achieved– (</a:t>
            </a:r>
            <a:r>
              <a:rPr lang="en-US" sz="1600" i="1"/>
              <a:t>Weiss and Hartle (1997)) </a:t>
            </a:r>
          </a:p>
          <a:p>
            <a:pPr marL="609600" indent="-609600"/>
            <a:endParaRPr lang="en-US" sz="1600" i="1"/>
          </a:p>
          <a:p>
            <a:pPr marL="609600" indent="-609600">
              <a:buFont typeface="Wingdings" pitchFamily="2" charset="2"/>
              <a:buChar char="§"/>
            </a:pPr>
            <a:r>
              <a:rPr lang="en-US" sz="2000"/>
              <a:t>Identifies and </a:t>
            </a:r>
            <a:r>
              <a:rPr lang="en-US" sz="2000" b="1">
                <a:solidFill>
                  <a:srgbClr val="6E1869"/>
                </a:solidFill>
              </a:rPr>
              <a:t>acknowledges good performance,  </a:t>
            </a:r>
            <a:r>
              <a:rPr lang="en-US" sz="2000"/>
              <a:t>and addresses underperformance in a </a:t>
            </a:r>
            <a:r>
              <a:rPr lang="en-US" sz="2000" b="1">
                <a:solidFill>
                  <a:srgbClr val="6E1869"/>
                </a:solidFill>
              </a:rPr>
              <a:t>supportive</a:t>
            </a:r>
            <a:r>
              <a:rPr lang="en-US" sz="2000"/>
              <a:t> and structured way</a:t>
            </a:r>
            <a:endParaRPr lang="en-IE" sz="2000"/>
          </a:p>
          <a:p>
            <a:pPr marL="609600" indent="-609600"/>
            <a:endParaRPr lang="en-IE" sz="2000"/>
          </a:p>
          <a:p>
            <a:pPr marL="609600" indent="-609600">
              <a:buFont typeface="Wingdings" pitchFamily="2" charset="2"/>
              <a:buChar char="§"/>
            </a:pPr>
            <a:r>
              <a:rPr lang="en-IE" sz="2000"/>
              <a:t>Value based </a:t>
            </a:r>
            <a:r>
              <a:rPr lang="en-IE" sz="2000">
                <a:solidFill>
                  <a:srgbClr val="7D006C"/>
                </a:solidFill>
              </a:rPr>
              <a:t>– </a:t>
            </a:r>
            <a:r>
              <a:rPr lang="en-IE" sz="2000" b="1">
                <a:solidFill>
                  <a:srgbClr val="7D006C"/>
                </a:solidFill>
              </a:rPr>
              <a:t>Care, Compassion, Trust and Learning</a:t>
            </a:r>
          </a:p>
          <a:p>
            <a:pPr marL="609600" indent="-609600"/>
            <a:endParaRPr lang="en-IE" sz="2000" b="1">
              <a:solidFill>
                <a:srgbClr val="7D006C"/>
              </a:solidFill>
            </a:endParaRPr>
          </a:p>
          <a:p>
            <a:pPr marL="609600" indent="-609600">
              <a:buFont typeface="Wingdings" pitchFamily="2" charset="2"/>
              <a:buChar char="§"/>
            </a:pPr>
            <a:r>
              <a:rPr lang="en-IE" sz="2000"/>
              <a:t>It is </a:t>
            </a:r>
            <a:r>
              <a:rPr lang="en-IE" sz="2000" b="1">
                <a:solidFill>
                  <a:srgbClr val="7D006C"/>
                </a:solidFill>
              </a:rPr>
              <a:t>good management </a:t>
            </a:r>
            <a:r>
              <a:rPr lang="en-IE" sz="2000"/>
              <a:t>practice and </a:t>
            </a:r>
            <a:r>
              <a:rPr lang="en-IE" sz="2000" b="1">
                <a:solidFill>
                  <a:srgbClr val="7D006C"/>
                </a:solidFill>
              </a:rPr>
              <a:t>good employee </a:t>
            </a:r>
            <a:r>
              <a:rPr lang="en-IE" sz="2000"/>
              <a:t>practice</a:t>
            </a:r>
            <a:r>
              <a:rPr lang="en-IE" sz="2000">
                <a:solidFill>
                  <a:srgbClr val="A43CDE"/>
                </a:solidFill>
              </a:rPr>
              <a:t>.</a:t>
            </a:r>
          </a:p>
          <a:p>
            <a:pPr marL="609600" indent="-609600"/>
            <a:endParaRPr lang="en-IE" sz="2000" b="1">
              <a:solidFill>
                <a:srgbClr val="7D006C"/>
              </a:solidFill>
            </a:endParaRPr>
          </a:p>
          <a:p>
            <a:pPr marL="609600" indent="-609600">
              <a:buFont typeface="Wingdings" pitchFamily="2" charset="2"/>
              <a:buChar char="§"/>
            </a:pPr>
            <a:endParaRPr lang="en-IE" sz="2000"/>
          </a:p>
          <a:p>
            <a:pPr marL="990600" lvl="1" indent="-533400"/>
            <a:endParaRPr lang="en-IE" sz="2000">
              <a:solidFill>
                <a:srgbClr val="7F7F7F"/>
              </a:solidFill>
            </a:endParaRPr>
          </a:p>
          <a:p>
            <a:pPr marL="609600" indent="-609600"/>
            <a:endParaRPr lang="en-IE" sz="2000" b="1">
              <a:solidFill>
                <a:srgbClr val="7F7F7F"/>
              </a:solidFill>
              <a:latin typeface="Calibri" pitchFamily="34" charset="0"/>
            </a:endParaRPr>
          </a:p>
        </p:txBody>
      </p:sp>
      <p:sp>
        <p:nvSpPr>
          <p:cNvPr id="22534" name="TextBox 10"/>
          <p:cNvSpPr txBox="1">
            <a:spLocks noChangeArrowheads="1"/>
          </p:cNvSpPr>
          <p:nvPr/>
        </p:nvSpPr>
        <p:spPr bwMode="auto">
          <a:xfrm>
            <a:off x="760413" y="755650"/>
            <a:ext cx="7926387" cy="108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2000"/>
              </a:spcAft>
            </a:pPr>
            <a:r>
              <a:rPr lang="en-IE" sz="2400" b="1">
                <a:solidFill>
                  <a:srgbClr val="6E1869"/>
                </a:solidFill>
              </a:rPr>
              <a:t>What is Performance Achievement?</a:t>
            </a:r>
          </a:p>
          <a:p>
            <a:pPr algn="ctr">
              <a:spcAft>
                <a:spcPts val="2000"/>
              </a:spcAft>
            </a:pPr>
            <a:endParaRPr lang="en-IE" sz="2400" b="1" i="1">
              <a:solidFill>
                <a:srgbClr val="6E1869"/>
              </a:solidFill>
            </a:endParaRPr>
          </a:p>
        </p:txBody>
      </p:sp>
      <p:pic>
        <p:nvPicPr>
          <p:cNvPr id="22535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4288"/>
            <a:ext cx="12446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Title 1"/>
          <p:cNvSpPr>
            <a:spLocks noGrp="1"/>
          </p:cNvSpPr>
          <p:nvPr>
            <p:ph type="title"/>
          </p:nvPr>
        </p:nvSpPr>
        <p:spPr bwMode="auto">
          <a:xfrm>
            <a:off x="250825" y="979488"/>
            <a:ext cx="8642350" cy="561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GB" sz="2800" b="1" smtClean="0">
                <a:latin typeface="Arial" charset="0"/>
                <a:cs typeface="Arial" charset="0"/>
              </a:rPr>
              <a:t>Performance Achievement Framework</a:t>
            </a:r>
          </a:p>
        </p:txBody>
      </p:sp>
      <p:graphicFrame>
        <p:nvGraphicFramePr>
          <p:cNvPr id="2" name="Diagram 1"/>
          <p:cNvGraphicFramePr/>
          <p:nvPr/>
        </p:nvGraphicFramePr>
        <p:xfrm>
          <a:off x="250825" y="1697038"/>
          <a:ext cx="8642350" cy="4249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46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38100" y="0"/>
            <a:ext cx="91821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7" name="Picture 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65950" y="6329363"/>
            <a:ext cx="19050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8" name="Picture 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-14288"/>
            <a:ext cx="12446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250825" y="881063"/>
            <a:ext cx="8642350" cy="561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GB" sz="2800" b="1" smtClean="0">
                <a:solidFill>
                  <a:schemeClr val="tx2"/>
                </a:solidFill>
                <a:cs typeface="Arial" charset="0"/>
              </a:rPr>
              <a:t>International trends 2015-2016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3498850" y="6376988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1294B623-A0ED-47BA-97E9-242321229208}" type="slidenum">
              <a:rPr lang="en-GB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en-GB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395288" y="1624013"/>
            <a:ext cx="8316912" cy="520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>
              <a:buFont typeface="Wingdings" pitchFamily="2" charset="2"/>
              <a:buChar char="§"/>
            </a:pPr>
            <a:r>
              <a:rPr lang="en-IE"/>
              <a:t>Performance Achievement has a  new focus on </a:t>
            </a:r>
            <a:r>
              <a:rPr lang="en-IE" b="1">
                <a:solidFill>
                  <a:srgbClr val="6E1869"/>
                </a:solidFill>
              </a:rPr>
              <a:t>managing strengths</a:t>
            </a:r>
            <a:r>
              <a:rPr lang="en-IE"/>
              <a:t>, not weaknesses, is emerging</a:t>
            </a:r>
          </a:p>
          <a:p>
            <a:pPr marL="990600" lvl="1" indent="-533400"/>
            <a:endParaRPr lang="en-IE"/>
          </a:p>
          <a:p>
            <a:pPr marL="609600" indent="-609600">
              <a:buFont typeface="Wingdings" pitchFamily="2" charset="2"/>
              <a:buChar char="§"/>
            </a:pPr>
            <a:r>
              <a:rPr lang="en-IE"/>
              <a:t>People perform best when they </a:t>
            </a:r>
            <a:r>
              <a:rPr lang="en-IE" b="1">
                <a:solidFill>
                  <a:srgbClr val="6E1869"/>
                </a:solidFill>
              </a:rPr>
              <a:t>receive objective practical feedback </a:t>
            </a:r>
            <a:r>
              <a:rPr lang="en-IE"/>
              <a:t>about their development that leverages their personal strengths and aspirations</a:t>
            </a:r>
            <a:endParaRPr lang="en-US">
              <a:solidFill>
                <a:srgbClr val="7F7F7F"/>
              </a:solidFill>
            </a:endParaRPr>
          </a:p>
          <a:p>
            <a:pPr marL="609600" indent="-609600">
              <a:buFont typeface="Wingdings" pitchFamily="2" charset="2"/>
              <a:buChar char="§"/>
            </a:pPr>
            <a:endParaRPr lang="en-IE" sz="2000">
              <a:solidFill>
                <a:srgbClr val="7F7F7F"/>
              </a:solidFill>
            </a:endParaRPr>
          </a:p>
          <a:p>
            <a:pPr marL="609600" indent="-609600">
              <a:buFont typeface="Wingdings" pitchFamily="2" charset="2"/>
              <a:buChar char="§"/>
            </a:pPr>
            <a:r>
              <a:rPr lang="en-IE">
                <a:solidFill>
                  <a:srgbClr val="6E1869"/>
                </a:solidFill>
              </a:rPr>
              <a:t>Performance achievement </a:t>
            </a:r>
            <a:r>
              <a:rPr lang="en-IE"/>
              <a:t>process is becoming more integrated with strategies for employee engagement</a:t>
            </a:r>
            <a:endParaRPr lang="en-IE" sz="2000">
              <a:solidFill>
                <a:srgbClr val="7F7F7F"/>
              </a:solidFill>
            </a:endParaRPr>
          </a:p>
          <a:p>
            <a:pPr marL="609600" indent="-609600">
              <a:buFont typeface="Wingdings" pitchFamily="2" charset="2"/>
              <a:buChar char="§"/>
            </a:pPr>
            <a:endParaRPr lang="en-IE" sz="2000">
              <a:solidFill>
                <a:srgbClr val="7F7F7F"/>
              </a:solidFill>
            </a:endParaRPr>
          </a:p>
          <a:p>
            <a:pPr marL="609600" indent="-609600">
              <a:buFont typeface="Wingdings" pitchFamily="2" charset="2"/>
              <a:buChar char="§"/>
            </a:pPr>
            <a:r>
              <a:rPr lang="en-IE"/>
              <a:t>Performance achievement </a:t>
            </a:r>
            <a:r>
              <a:rPr lang="en-IE">
                <a:solidFill>
                  <a:srgbClr val="6E1869"/>
                </a:solidFill>
              </a:rPr>
              <a:t>is future focused </a:t>
            </a:r>
            <a:r>
              <a:rPr lang="en-IE"/>
              <a:t>that improves employee engagement and drives business results.</a:t>
            </a:r>
          </a:p>
          <a:p>
            <a:pPr marL="609600" indent="-609600">
              <a:buFont typeface="Wingdings" pitchFamily="2" charset="2"/>
              <a:buChar char="§"/>
            </a:pPr>
            <a:endParaRPr lang="en-IE"/>
          </a:p>
          <a:p>
            <a:pPr marL="609600" indent="-609600">
              <a:buFont typeface="Wingdings" pitchFamily="2" charset="2"/>
              <a:buChar char="§"/>
            </a:pPr>
            <a:r>
              <a:rPr lang="en-IE"/>
              <a:t>Today’s job market is highly dynamic and transparent.  </a:t>
            </a:r>
            <a:r>
              <a:rPr lang="en-IE" i="1">
                <a:solidFill>
                  <a:srgbClr val="6E1869"/>
                </a:solidFill>
              </a:rPr>
              <a:t>High-potential young employees want regular feedback and advice, not just “once and done” reviews</a:t>
            </a:r>
            <a:endParaRPr lang="en-GB">
              <a:solidFill>
                <a:srgbClr val="7F7F7F"/>
              </a:solidFill>
            </a:endParaRPr>
          </a:p>
          <a:p>
            <a:pPr marL="609600" indent="-609600">
              <a:buFont typeface="Wingdings" pitchFamily="2" charset="2"/>
              <a:buChar char="§"/>
            </a:pPr>
            <a:endParaRPr lang="en-GB">
              <a:solidFill>
                <a:srgbClr val="7F7F7F"/>
              </a:solidFill>
            </a:endParaRPr>
          </a:p>
          <a:p>
            <a:pPr marL="609600" indent="-609600" algn="r"/>
            <a:r>
              <a:rPr lang="en-IE" sz="1000" i="1">
                <a:solidFill>
                  <a:schemeClr val="hlink"/>
                </a:solidFill>
              </a:rPr>
              <a:t>Deloitte – Human Capital Trends 2015 – Leading in the new world of work</a:t>
            </a:r>
            <a:endParaRPr lang="en-IE" sz="1000" i="1">
              <a:solidFill>
                <a:srgbClr val="7F7F7F"/>
              </a:solidFill>
            </a:endParaRPr>
          </a:p>
          <a:p>
            <a:pPr marL="609600" indent="-609600"/>
            <a:endParaRPr lang="en-IE" sz="1000" b="1">
              <a:solidFill>
                <a:srgbClr val="7F7F7F"/>
              </a:solidFill>
              <a:latin typeface="Calibri" pitchFamily="34" charset="0"/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0"/>
            <a:ext cx="91821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5950" y="6329363"/>
            <a:ext cx="19050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4288"/>
            <a:ext cx="12446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1"/>
          <p:cNvSpPr>
            <a:spLocks noChangeArrowheads="1"/>
          </p:cNvSpPr>
          <p:nvPr/>
        </p:nvSpPr>
        <p:spPr bwMode="auto">
          <a:xfrm>
            <a:off x="396875" y="793750"/>
            <a:ext cx="83502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</a:pPr>
            <a:r>
              <a:rPr lang="en-IE" sz="3200" b="1">
                <a:solidFill>
                  <a:srgbClr val="7D006C"/>
                </a:solidFill>
                <a:latin typeface="Calibri" pitchFamily="34" charset="0"/>
              </a:rPr>
              <a:t>A successful Performance Achievement System</a:t>
            </a:r>
            <a:endParaRPr lang="en-US" sz="3200" b="1">
              <a:solidFill>
                <a:srgbClr val="7D006C"/>
              </a:solidFill>
              <a:latin typeface="Calibri" pitchFamily="34" charset="0"/>
            </a:endParaRPr>
          </a:p>
        </p:txBody>
      </p:sp>
      <p:graphicFrame>
        <p:nvGraphicFramePr>
          <p:cNvPr id="13" name="Diagram 12"/>
          <p:cNvGraphicFramePr/>
          <p:nvPr/>
        </p:nvGraphicFramePr>
        <p:xfrm>
          <a:off x="397042" y="1564105"/>
          <a:ext cx="8349916" cy="51134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6627" name="Picture 1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65950" y="6329363"/>
            <a:ext cx="19050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-14288"/>
            <a:ext cx="12446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"/>
          <p:cNvSpPr txBox="1">
            <a:spLocks noChangeArrowheads="1"/>
          </p:cNvSpPr>
          <p:nvPr/>
        </p:nvSpPr>
        <p:spPr bwMode="auto">
          <a:xfrm>
            <a:off x="517525" y="2333625"/>
            <a:ext cx="83534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IE" sz="4800">
                <a:solidFill>
                  <a:srgbClr val="7D006C"/>
                </a:solidFill>
              </a:rPr>
              <a:t>What our people are saying…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0"/>
            <a:ext cx="91821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65950" y="6329363"/>
            <a:ext cx="19050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4288"/>
            <a:ext cx="12446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8"/>
            <a:ext cx="91440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2375" y="6311900"/>
            <a:ext cx="2565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554038" y="887413"/>
            <a:ext cx="8313737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90000"/>
              </a:lnSpc>
              <a:defRPr/>
            </a:pPr>
            <a:r>
              <a:rPr lang="en-IE" sz="2000" b="1" dirty="0">
                <a:solidFill>
                  <a:srgbClr val="7D006C"/>
                </a:solidFill>
              </a:rPr>
              <a:t>HSE  2004 Employee Engagement Re</a:t>
            </a:r>
            <a:r>
              <a:rPr lang="en-IE" sz="2000" dirty="0">
                <a:solidFill>
                  <a:srgbClr val="7D006C"/>
                </a:solidFill>
              </a:rPr>
              <a:t>search</a:t>
            </a:r>
            <a:r>
              <a:rPr lang="en-IE" sz="2000" dirty="0"/>
              <a:t> recommended Introduction of Performance Management and Developing Managers skills (ref Lk 2004) </a:t>
            </a:r>
          </a:p>
          <a:p>
            <a:pPr>
              <a:lnSpc>
                <a:spcPct val="90000"/>
              </a:lnSpc>
              <a:defRPr/>
            </a:pPr>
            <a:endParaRPr lang="en-IE" sz="2000" dirty="0"/>
          </a:p>
          <a:p>
            <a:pPr>
              <a:lnSpc>
                <a:spcPct val="90000"/>
              </a:lnSpc>
              <a:defRPr/>
            </a:pPr>
            <a:r>
              <a:rPr lang="en-IE" sz="2000" b="1" dirty="0">
                <a:solidFill>
                  <a:srgbClr val="7D006C"/>
                </a:solidFill>
              </a:rPr>
              <a:t>Performance Management evaluation 2011 - 201</a:t>
            </a:r>
            <a:r>
              <a:rPr lang="en-IE" sz="2000" dirty="0">
                <a:solidFill>
                  <a:srgbClr val="7D006C"/>
                </a:solidFill>
              </a:rPr>
              <a:t>3 </a:t>
            </a:r>
            <a:r>
              <a:rPr lang="en-IE" sz="2000" dirty="0"/>
              <a:t>from 4 former HSE regions and Corporate demonstrated 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IE" sz="2000" dirty="0"/>
              <a:t>= </a:t>
            </a:r>
            <a:r>
              <a:rPr lang="en-IE" sz="2000" i="1" dirty="0"/>
              <a:t>positive for employee engagement &amp; feedback to the line manager.   “Protected time”. Felt valued and contribution recognised.  Understood role – individual and as part of the team</a:t>
            </a:r>
          </a:p>
          <a:p>
            <a:pPr lvl="1">
              <a:lnSpc>
                <a:spcPct val="90000"/>
              </a:lnSpc>
              <a:defRPr/>
            </a:pPr>
            <a:r>
              <a:rPr lang="en-IE" sz="2000" dirty="0"/>
              <a:t>X = </a:t>
            </a:r>
            <a:r>
              <a:rPr lang="en-IE" sz="2000" b="1" dirty="0">
                <a:solidFill>
                  <a:srgbClr val="6E1869"/>
                </a:solidFill>
              </a:rPr>
              <a:t>No</a:t>
            </a:r>
            <a:r>
              <a:rPr lang="en-IE" sz="2000" dirty="0"/>
              <a:t> supports. Materials </a:t>
            </a:r>
            <a:r>
              <a:rPr lang="en-IE" sz="2000" b="1" dirty="0">
                <a:solidFill>
                  <a:srgbClr val="6E1869"/>
                </a:solidFill>
              </a:rPr>
              <a:t>overly complex</a:t>
            </a:r>
            <a:r>
              <a:rPr lang="en-IE" sz="2000" dirty="0"/>
              <a:t>. Managers want </a:t>
            </a:r>
            <a:r>
              <a:rPr lang="en-IE" sz="2000" b="1" dirty="0">
                <a:solidFill>
                  <a:srgbClr val="6E1869"/>
                </a:solidFill>
              </a:rPr>
              <a:t>skill training </a:t>
            </a:r>
            <a:r>
              <a:rPr lang="en-IE" sz="2000" dirty="0"/>
              <a:t>in giving and receiving feedback.   </a:t>
            </a:r>
          </a:p>
          <a:p>
            <a:pPr>
              <a:lnSpc>
                <a:spcPct val="90000"/>
              </a:lnSpc>
              <a:defRPr/>
            </a:pPr>
            <a:endParaRPr lang="en-IE" sz="2000" dirty="0"/>
          </a:p>
          <a:p>
            <a:pPr>
              <a:lnSpc>
                <a:spcPct val="90000"/>
              </a:lnSpc>
              <a:defRPr/>
            </a:pPr>
            <a:r>
              <a:rPr lang="en-IE" sz="2000" b="1" dirty="0">
                <a:solidFill>
                  <a:srgbClr val="7D006C"/>
                </a:solidFill>
              </a:rPr>
              <a:t>Succession Management Participants &amp; HSCP 2011-to-da</a:t>
            </a:r>
            <a:r>
              <a:rPr lang="en-IE" sz="2000" dirty="0">
                <a:solidFill>
                  <a:srgbClr val="7D006C"/>
                </a:solidFill>
              </a:rPr>
              <a:t>te </a:t>
            </a:r>
            <a:r>
              <a:rPr lang="en-IE" sz="2000" dirty="0"/>
              <a:t>evidence to support this approach of getting feedback and giving feedback which forms part of their ongoing CPD.</a:t>
            </a:r>
          </a:p>
          <a:p>
            <a:pPr>
              <a:lnSpc>
                <a:spcPct val="90000"/>
              </a:lnSpc>
              <a:defRPr/>
            </a:pPr>
            <a:endParaRPr lang="en-IE" sz="2000" dirty="0"/>
          </a:p>
          <a:p>
            <a:pPr>
              <a:lnSpc>
                <a:spcPct val="90000"/>
              </a:lnSpc>
              <a:defRPr/>
            </a:pPr>
            <a:r>
              <a:rPr lang="en-IE" sz="2000" b="1" dirty="0">
                <a:solidFill>
                  <a:srgbClr val="7D006C"/>
                </a:solidFill>
              </a:rPr>
              <a:t>HSE 2014 Employee Engagement </a:t>
            </a:r>
            <a:r>
              <a:rPr lang="en-IE" sz="2000" i="1" dirty="0">
                <a:solidFill>
                  <a:srgbClr val="7D006C"/>
                </a:solidFill>
              </a:rPr>
              <a:t> </a:t>
            </a:r>
            <a:r>
              <a:rPr lang="en-IE" sz="2000" i="1" dirty="0"/>
              <a:t>survey s</a:t>
            </a:r>
            <a:r>
              <a:rPr lang="en-IE" sz="2000" b="1" i="1" dirty="0"/>
              <a:t>taff want  feedback </a:t>
            </a:r>
            <a:r>
              <a:rPr lang="en-IE" sz="2000" i="1" dirty="0"/>
              <a:t>on their performance (</a:t>
            </a:r>
            <a:r>
              <a:rPr lang="en-IE" sz="2000" dirty="0"/>
              <a:t>65% not satisfied) – see it as recognition</a:t>
            </a:r>
            <a:r>
              <a:rPr lang="en-IE" sz="2000" dirty="0">
                <a:solidFill>
                  <a:srgbClr val="7F7F7F"/>
                </a:solidFill>
              </a:rPr>
              <a:t>.  </a:t>
            </a:r>
          </a:p>
          <a:p>
            <a:pPr marL="285750" indent="-285750">
              <a:spcAft>
                <a:spcPts val="2000"/>
              </a:spcAft>
              <a:defRPr/>
            </a:pPr>
            <a:endParaRPr lang="en-IE" sz="2000" b="1" i="1" dirty="0">
              <a:solidFill>
                <a:srgbClr val="595959"/>
              </a:solidFill>
            </a:endParaRPr>
          </a:p>
        </p:txBody>
      </p:sp>
      <p:pic>
        <p:nvPicPr>
          <p:cNvPr id="29700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4288"/>
            <a:ext cx="12446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72054">
            <a:off x="331788" y="1665288"/>
            <a:ext cx="2817812" cy="341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3525838" y="874713"/>
            <a:ext cx="54419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IE"/>
              <a:t>System implemented </a:t>
            </a:r>
            <a:r>
              <a:rPr lang="en-IE" b="1">
                <a:solidFill>
                  <a:srgbClr val="7D006C"/>
                </a:solidFill>
              </a:rPr>
              <a:t>throughout</a:t>
            </a:r>
            <a:r>
              <a:rPr lang="en-IE"/>
              <a:t> the hospital</a:t>
            </a:r>
          </a:p>
          <a:p>
            <a:endParaRPr lang="en-IE"/>
          </a:p>
          <a:p>
            <a:r>
              <a:rPr lang="en-IE" b="1" i="1">
                <a:solidFill>
                  <a:srgbClr val="7D006C"/>
                </a:solidFill>
              </a:rPr>
              <a:t>All staff participated </a:t>
            </a:r>
            <a:r>
              <a:rPr lang="en-IE" i="1"/>
              <a:t>– nursing, multi-task attendants, administration, kitchen staff and grounds person</a:t>
            </a:r>
          </a:p>
          <a:p>
            <a:endParaRPr lang="en-IE"/>
          </a:p>
          <a:p>
            <a:r>
              <a:rPr lang="en-IE"/>
              <a:t>Focus of implementation was performance coaching</a:t>
            </a:r>
          </a:p>
          <a:p>
            <a:endParaRPr lang="en-IE"/>
          </a:p>
          <a:p>
            <a:r>
              <a:rPr lang="en-IE" b="1" i="1">
                <a:solidFill>
                  <a:srgbClr val="6E1869"/>
                </a:solidFill>
              </a:rPr>
              <a:t>Commitment was given to evaluate </a:t>
            </a:r>
            <a:r>
              <a:rPr lang="en-IE" i="1"/>
              <a:t>the process</a:t>
            </a:r>
            <a:endParaRPr lang="en-IE" b="1" i="1">
              <a:solidFill>
                <a:srgbClr val="7D006C"/>
              </a:solidFill>
            </a:endParaRPr>
          </a:p>
          <a:p>
            <a:endParaRPr lang="en-IE"/>
          </a:p>
          <a:p>
            <a:endParaRPr lang="en-IE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525838" y="4240213"/>
          <a:ext cx="5441950" cy="2135505"/>
        </p:xfrm>
        <a:graphic>
          <a:graphicData uri="http://schemas.openxmlformats.org/drawingml/2006/table">
            <a:tbl>
              <a:tblPr/>
              <a:tblGrid>
                <a:gridCol w="4705350"/>
                <a:gridCol w="736600"/>
              </a:tblGrid>
              <a:tr h="6778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Can have ongoing discussions on performance and personal development outside of the formal process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IE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83%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Atmosphere  and “protected time”  allowed for open discussion</a:t>
                      </a:r>
                      <a:endParaRPr kumimoji="0" lang="en-IE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7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96%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7EB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Relationship with manager has improved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65%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Received useful feedback </a:t>
                      </a:r>
                      <a:endParaRPr kumimoji="0" lang="en-IE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7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78%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7EB"/>
                    </a:solidFill>
                  </a:tcPr>
                </a:tc>
              </a:tr>
            </a:tbl>
          </a:graphicData>
        </a:graphic>
      </p:graphicFrame>
      <p:pic>
        <p:nvPicPr>
          <p:cNvPr id="3073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0"/>
            <a:ext cx="91821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0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1613" y="6311900"/>
            <a:ext cx="2565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1"/>
          <p:cNvSpPr txBox="1">
            <a:spLocks noChangeArrowheads="1"/>
          </p:cNvSpPr>
          <p:nvPr/>
        </p:nvSpPr>
        <p:spPr bwMode="auto">
          <a:xfrm>
            <a:off x="1206500" y="2138363"/>
            <a:ext cx="67976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IE" sz="4800">
                <a:solidFill>
                  <a:srgbClr val="7D006C"/>
                </a:solidFill>
              </a:rPr>
              <a:t>Why is performance achievement a priority?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0"/>
            <a:ext cx="91821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96050" y="6124575"/>
            <a:ext cx="2565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5400"/>
            <a:ext cx="12446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Group 5"/>
          <p:cNvGrpSpPr>
            <a:grpSpLocks/>
          </p:cNvGrpSpPr>
          <p:nvPr/>
        </p:nvGrpSpPr>
        <p:grpSpPr bwMode="auto">
          <a:xfrm>
            <a:off x="0" y="160338"/>
            <a:ext cx="8942388" cy="6451600"/>
            <a:chOff x="282515" y="651223"/>
            <a:chExt cx="10129600" cy="8714869"/>
          </a:xfrm>
        </p:grpSpPr>
        <p:pic>
          <p:nvPicPr>
            <p:cNvPr id="31775" name="Picture 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600425" y="651223"/>
              <a:ext cx="781169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76" name="Picture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2515" y="4080223"/>
              <a:ext cx="6020935" cy="5285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Slide Number Placeholder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43170B2-0AE4-4204-B2AB-2342A685259B}" type="slidenum"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31747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0500" y="6213475"/>
            <a:ext cx="2565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Rectangle 14"/>
          <p:cNvSpPr>
            <a:spLocks noChangeArrowheads="1"/>
          </p:cNvSpPr>
          <p:nvPr/>
        </p:nvSpPr>
        <p:spPr bwMode="auto">
          <a:xfrm>
            <a:off x="193675" y="2586038"/>
            <a:ext cx="9518650" cy="393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endParaRPr lang="en-US" sz="2800" b="1"/>
          </a:p>
        </p:txBody>
      </p:sp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0" y="1738313"/>
            <a:ext cx="8942388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20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93675" y="1397000"/>
          <a:ext cx="8748280" cy="4288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9944"/>
                <a:gridCol w="1818336"/>
              </a:tblGrid>
              <a:tr h="597523">
                <a:tc>
                  <a:txBody>
                    <a:bodyPr/>
                    <a:lstStyle/>
                    <a:p>
                      <a:r>
                        <a:rPr lang="en-IE" sz="1800" dirty="0" smtClean="0"/>
                        <a:t>Key</a:t>
                      </a:r>
                      <a:r>
                        <a:rPr lang="en-IE" sz="1800" baseline="0" dirty="0" smtClean="0"/>
                        <a:t> Objectives</a:t>
                      </a:r>
                      <a:r>
                        <a:rPr lang="en-IE" sz="1600" baseline="0" dirty="0" smtClean="0"/>
                        <a:t> </a:t>
                      </a:r>
                    </a:p>
                    <a:p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/>
                        <a:t>Delivery Date</a:t>
                      </a:r>
                      <a:endParaRPr lang="en-IE" sz="1800" dirty="0"/>
                    </a:p>
                  </a:txBody>
                  <a:tcPr/>
                </a:tc>
              </a:tr>
              <a:tr h="418907">
                <a:tc>
                  <a:txBody>
                    <a:bodyPr/>
                    <a:lstStyle/>
                    <a:p>
                      <a:r>
                        <a:rPr lang="en-IE" sz="1800" dirty="0" smtClean="0"/>
                        <a:t>Evaluated HSE Performance Management system </a:t>
                      </a:r>
                      <a:endParaRPr lang="en-IE" sz="18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/>
                        <a:t>November</a:t>
                      </a:r>
                      <a:r>
                        <a:rPr lang="en-IE" sz="1800" baseline="0" dirty="0" smtClean="0"/>
                        <a:t> 2015</a:t>
                      </a:r>
                      <a:endParaRPr lang="en-IE" sz="18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8431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800" dirty="0" smtClean="0"/>
                        <a:t>Agreement</a:t>
                      </a:r>
                      <a:r>
                        <a:rPr lang="en-IE" sz="1800" baseline="0" dirty="0" smtClean="0"/>
                        <a:t> </a:t>
                      </a:r>
                      <a:r>
                        <a:rPr lang="en-IE" sz="1800" dirty="0" smtClean="0"/>
                        <a:t>Advanced with National Joint Council (NJC)</a:t>
                      </a:r>
                      <a:endParaRPr lang="en-IE" sz="1800" b="1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smtClean="0"/>
                        <a:t>March 2016 </a:t>
                      </a:r>
                      <a:endParaRPr lang="en-IE" sz="18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949543">
                <a:tc>
                  <a:txBody>
                    <a:bodyPr/>
                    <a:lstStyle/>
                    <a:p>
                      <a:pPr marL="342900" indent="-342900" eaLnBrk="0" hangingPunct="0">
                        <a:spcBef>
                          <a:spcPct val="20000"/>
                        </a:spcBef>
                        <a:buFont typeface="+mj-lt"/>
                        <a:buAutoNum type="arabicPeriod"/>
                      </a:pPr>
                      <a:r>
                        <a:rPr lang="en-IE" sz="1800" dirty="0" smtClean="0"/>
                        <a:t>Rework current HSE performance</a:t>
                      </a:r>
                      <a:r>
                        <a:rPr lang="en-IE" sz="1800" baseline="0" dirty="0" smtClean="0"/>
                        <a:t> </a:t>
                      </a:r>
                      <a:r>
                        <a:rPr lang="en-IE" sz="1800" dirty="0" smtClean="0"/>
                        <a:t>review process to Performance</a:t>
                      </a:r>
                      <a:r>
                        <a:rPr lang="en-IE" sz="1800" baseline="0" dirty="0" smtClean="0"/>
                        <a:t> Achievement</a:t>
                      </a:r>
                      <a:endParaRPr lang="en-IE" sz="1800" dirty="0" smtClean="0"/>
                    </a:p>
                    <a:p>
                      <a:pPr marL="342900" indent="-342900" eaLnBrk="0" hangingPunct="0">
                        <a:spcBef>
                          <a:spcPct val="20000"/>
                        </a:spcBef>
                        <a:buFont typeface="+mj-lt"/>
                        <a:buAutoNum type="arabicPeriod"/>
                      </a:pPr>
                      <a:r>
                        <a:rPr lang="en-IE" sz="1800" dirty="0" smtClean="0"/>
                        <a:t>Simplified application form and support materials</a:t>
                      </a:r>
                    </a:p>
                    <a:p>
                      <a:pPr marL="342900" indent="-342900" eaLnBrk="0" hangingPunct="0">
                        <a:spcBef>
                          <a:spcPct val="20000"/>
                        </a:spcBef>
                        <a:buFont typeface="+mj-lt"/>
                        <a:buAutoNum type="arabicPeriod"/>
                      </a:pPr>
                      <a:r>
                        <a:rPr lang="en-IE" sz="1800" baseline="0" dirty="0" smtClean="0"/>
                        <a:t>Design, develop and p</a:t>
                      </a:r>
                      <a:r>
                        <a:rPr lang="en-IE" sz="1800" dirty="0" smtClean="0"/>
                        <a:t>rovide one-day training workshop to introduce Performance Achievement and the skills required for effective engagement</a:t>
                      </a:r>
                      <a:endParaRPr lang="en-IE" sz="1800" b="0" i="1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/>
                        <a:t>Q. 1</a:t>
                      </a:r>
                      <a:r>
                        <a:rPr lang="en-IE" sz="1800" baseline="0" dirty="0" smtClean="0"/>
                        <a:t>  2016</a:t>
                      </a:r>
                      <a:endParaRPr lang="en-IE" sz="1800" dirty="0" smtClean="0"/>
                    </a:p>
                    <a:p>
                      <a:endParaRPr lang="en-IE" sz="1800" dirty="0" smtClean="0"/>
                    </a:p>
                  </a:txBody>
                  <a:tcPr/>
                </a:tc>
              </a:tr>
              <a:tr h="541724">
                <a:tc>
                  <a:txBody>
                    <a:bodyPr/>
                    <a:lstStyle/>
                    <a:p>
                      <a:r>
                        <a:rPr lang="en-IE" sz="1800" dirty="0" smtClean="0"/>
                        <a:t>Implementation group establish oversee national roll-out </a:t>
                      </a:r>
                      <a:endParaRPr lang="en-IE" sz="18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/>
                        <a:t>Q.</a:t>
                      </a:r>
                      <a:r>
                        <a:rPr lang="en-IE" sz="1800" baseline="0" dirty="0" smtClean="0"/>
                        <a:t> 2 </a:t>
                      </a:r>
                      <a:r>
                        <a:rPr lang="en-IE" sz="1800" dirty="0" smtClean="0"/>
                        <a:t> 2016</a:t>
                      </a:r>
                      <a:r>
                        <a:rPr lang="en-IE" sz="1800" baseline="0" dirty="0" smtClean="0"/>
                        <a:t> </a:t>
                      </a:r>
                      <a:endParaRPr lang="en-IE" sz="18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84318">
                <a:tc>
                  <a:txBody>
                    <a:bodyPr/>
                    <a:lstStyle/>
                    <a:p>
                      <a:r>
                        <a:rPr lang="en-IE" sz="1800" dirty="0" smtClean="0"/>
                        <a:t>National roll-out </a:t>
                      </a:r>
                      <a:endParaRPr lang="en-IE" sz="18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/>
                        <a:t>Q.</a:t>
                      </a:r>
                      <a:r>
                        <a:rPr lang="en-IE" sz="1800" baseline="0" dirty="0" smtClean="0"/>
                        <a:t> </a:t>
                      </a:r>
                      <a:r>
                        <a:rPr lang="en-IE" sz="1800" dirty="0" smtClean="0"/>
                        <a:t> 2</a:t>
                      </a:r>
                      <a:r>
                        <a:rPr lang="en-IE" sz="1800" baseline="0" dirty="0" smtClean="0"/>
                        <a:t> to 4 </a:t>
                      </a:r>
                      <a:r>
                        <a:rPr lang="en-IE" sz="1800" dirty="0" smtClean="0"/>
                        <a:t>2016 </a:t>
                      </a:r>
                      <a:endParaRPr lang="en-IE" sz="18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773" name="Rectangle 12"/>
          <p:cNvSpPr>
            <a:spLocks noChangeArrowheads="1"/>
          </p:cNvSpPr>
          <p:nvPr/>
        </p:nvSpPr>
        <p:spPr bwMode="auto">
          <a:xfrm>
            <a:off x="463550" y="835025"/>
            <a:ext cx="8223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2000"/>
              </a:spcAft>
            </a:pPr>
            <a:r>
              <a:rPr lang="en-IE" sz="2400" b="1">
                <a:solidFill>
                  <a:srgbClr val="6E1869"/>
                </a:solidFill>
              </a:rPr>
              <a:t>Testing our approach…</a:t>
            </a:r>
            <a:endParaRPr lang="en-IE" sz="2400" b="1" i="1">
              <a:solidFill>
                <a:srgbClr val="6E1869"/>
              </a:solidFill>
            </a:endParaRPr>
          </a:p>
        </p:txBody>
      </p:sp>
      <p:pic>
        <p:nvPicPr>
          <p:cNvPr id="31774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 bwMode="auto">
          <a:xfrm>
            <a:off x="250825" y="1125538"/>
            <a:ext cx="8642350" cy="561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GB" b="1" smtClean="0">
                <a:latin typeface="Arial" charset="0"/>
                <a:cs typeface="Arial" charset="0"/>
              </a:rPr>
              <a:t>Steering Group to Oversee Performance Achievement Implementation and roll-out</a:t>
            </a:r>
          </a:p>
        </p:txBody>
      </p:sp>
      <p:sp>
        <p:nvSpPr>
          <p:cNvPr id="32770" name="Content Placeholder 1"/>
          <p:cNvSpPr>
            <a:spLocks/>
          </p:cNvSpPr>
          <p:nvPr/>
        </p:nvSpPr>
        <p:spPr bwMode="auto">
          <a:xfrm>
            <a:off x="457200" y="1852613"/>
            <a:ext cx="8229600" cy="463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5588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en-GB" sz="2000" b="1"/>
              <a:t>Membership to include</a:t>
            </a:r>
            <a:r>
              <a:rPr lang="en-GB" sz="2000"/>
              <a:t>:</a:t>
            </a:r>
          </a:p>
          <a:p>
            <a:pPr marL="365125" indent="-255588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IE" sz="2000">
                <a:cs typeface="Lucida Sans Unicode" pitchFamily="34" charset="0"/>
              </a:rPr>
              <a:t>Ms. Siobhan Patten, A/Asst. National Director of HR, Leadership, Education and Development; </a:t>
            </a:r>
          </a:p>
          <a:p>
            <a:pPr marL="365125" indent="-255588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IE" sz="2000">
                <a:cs typeface="Lucida Sans Unicode" pitchFamily="34" charset="0"/>
              </a:rPr>
              <a:t>Mr. John Delamere, Asst. National Director of HR, CERS</a:t>
            </a:r>
          </a:p>
          <a:p>
            <a:pPr marL="365125" indent="-255588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IE" sz="2000">
                <a:cs typeface="Lucida Sans Unicode" pitchFamily="34" charset="0"/>
              </a:rPr>
              <a:t>Mr. John Brehony, Head of HR, CHO8</a:t>
            </a:r>
          </a:p>
          <a:p>
            <a:pPr marL="365125" indent="-255588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IE" sz="2000">
                <a:cs typeface="Lucida Sans Unicode" pitchFamily="34" charset="0"/>
              </a:rPr>
              <a:t>Ms. Mary Wynne, Interim Nursing and Midwifery Services Director or nominated DON</a:t>
            </a:r>
          </a:p>
          <a:p>
            <a:pPr marL="365125" indent="-255588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IE" sz="2000">
                <a:cs typeface="Lucida Sans Unicode" pitchFamily="34" charset="0"/>
              </a:rPr>
              <a:t>Ms. Sonia Shortt, Hospital Group HR Director (representing Hospital Groups)</a:t>
            </a:r>
          </a:p>
          <a:p>
            <a:pPr marL="365125" indent="-255588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IE" sz="2000">
                <a:cs typeface="Lucida Sans Unicode" pitchFamily="34" charset="0"/>
              </a:rPr>
              <a:t>Representative of Service/National Divisions</a:t>
            </a:r>
          </a:p>
          <a:p>
            <a:pPr marL="365125" indent="-255588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IE" sz="2000">
                <a:cs typeface="Lucida Sans Unicode" pitchFamily="34" charset="0"/>
              </a:rPr>
              <a:t>Mr. Seamus Treanor, HR PMO System Reform Programme </a:t>
            </a:r>
          </a:p>
          <a:p>
            <a:pPr marL="365125" indent="-255588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IE" sz="2000">
                <a:cs typeface="Lucida Sans Unicode" pitchFamily="34" charset="0"/>
              </a:rPr>
              <a:t>Dr. Julie McCarthy, Consultant Cytopathologist Cork.</a:t>
            </a:r>
          </a:p>
          <a:p>
            <a:pPr marL="365125" indent="-255588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IE" sz="2000" i="1">
                <a:cs typeface="Lucida Sans Unicode" pitchFamily="34" charset="0"/>
              </a:rPr>
              <a:t>Union representative from National Joint Council (7/8 members to be determined by NJC March / April 2016)</a:t>
            </a:r>
          </a:p>
          <a:p>
            <a:pPr marL="365125" indent="-255588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endParaRPr lang="en-IE" sz="2400"/>
          </a:p>
        </p:txBody>
      </p:sp>
      <p:pic>
        <p:nvPicPr>
          <p:cNvPr id="32771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2375" y="6311900"/>
            <a:ext cx="2565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38125" y="1190625"/>
            <a:ext cx="8412163" cy="530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5588" defTabSz="914400">
              <a:lnSpc>
                <a:spcPct val="90000"/>
              </a:lnSpc>
              <a:spcBef>
                <a:spcPct val="20000"/>
              </a:spcBef>
            </a:pPr>
            <a:r>
              <a:rPr lang="en-IE" sz="2000">
                <a:cs typeface="Lucida Sans Unicode" pitchFamily="34" charset="0"/>
              </a:rPr>
              <a:t>How revised approach will be implemented</a:t>
            </a:r>
          </a:p>
          <a:p>
            <a:pPr marL="365125" indent="-255588" defTabSz="914400">
              <a:lnSpc>
                <a:spcPct val="90000"/>
              </a:lnSpc>
              <a:spcBef>
                <a:spcPct val="20000"/>
              </a:spcBef>
            </a:pPr>
            <a:endParaRPr lang="en-IE" sz="2000">
              <a:cs typeface="Lucida Sans Unicode" pitchFamily="34" charset="0"/>
            </a:endParaRPr>
          </a:p>
          <a:p>
            <a:pPr marL="365125" indent="-255588" defTabSz="914400">
              <a:lnSpc>
                <a:spcPct val="90000"/>
              </a:lnSpc>
              <a:spcBef>
                <a:spcPct val="20000"/>
              </a:spcBef>
            </a:pPr>
            <a:r>
              <a:rPr lang="en-IE">
                <a:cs typeface="Lucida Sans Unicode" pitchFamily="34" charset="0"/>
              </a:rPr>
              <a:t>	HSE HR Division, L, E.D. will support the implementation and national roll-out of Performance Achievement through a series engagement workshops across a number of service locations over the coming months by:</a:t>
            </a:r>
          </a:p>
          <a:p>
            <a:pPr marL="365125" indent="-255588" defTabSz="914400">
              <a:lnSpc>
                <a:spcPct val="90000"/>
              </a:lnSpc>
              <a:spcBef>
                <a:spcPct val="20000"/>
              </a:spcBef>
            </a:pPr>
            <a:r>
              <a:rPr lang="en-IE">
                <a:cs typeface="Lucida Sans Unicode" pitchFamily="34" charset="0"/>
              </a:rPr>
              <a:t> </a:t>
            </a:r>
          </a:p>
          <a:p>
            <a:pPr marL="822325" lvl="1" indent="-255588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GB" i="1"/>
              <a:t>Providing </a:t>
            </a:r>
            <a:r>
              <a:rPr lang="en-GB" i="1">
                <a:solidFill>
                  <a:srgbClr val="7D006C"/>
                </a:solidFill>
              </a:rPr>
              <a:t>skills training </a:t>
            </a:r>
            <a:r>
              <a:rPr lang="en-GB" i="1"/>
              <a:t>in Performance Achievement process</a:t>
            </a:r>
          </a:p>
          <a:p>
            <a:pPr marL="822325" lvl="1" indent="-255588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GB" i="1"/>
          </a:p>
          <a:p>
            <a:pPr marL="822325" lvl="1" indent="-255588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GB" i="1"/>
              <a:t>Providing support in giving feedback and having difficult conservations with emphasis on performance development.</a:t>
            </a:r>
          </a:p>
          <a:p>
            <a:pPr marL="822325" lvl="1" indent="-255588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GB" i="1"/>
          </a:p>
          <a:p>
            <a:pPr marL="822325" lvl="1" indent="-255588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GB" i="1"/>
              <a:t>Supporting individual and team performance achievement  meetings.</a:t>
            </a:r>
          </a:p>
          <a:p>
            <a:pPr marL="822325" lvl="1" indent="-255588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GB" i="1"/>
          </a:p>
          <a:p>
            <a:pPr marL="822325" lvl="1" indent="-255588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GB" i="1"/>
              <a:t>Guiding materials explained to support rolling out Performance Achievement.</a:t>
            </a:r>
          </a:p>
          <a:p>
            <a:pPr marL="822325" lvl="1" indent="-255588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GB" i="1"/>
          </a:p>
          <a:p>
            <a:pPr marL="822325" lvl="1" indent="-255588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GB" i="1"/>
              <a:t>Uploading materials and provide e-learning module available on HSELand </a:t>
            </a:r>
            <a:endParaRPr lang="en-IE"/>
          </a:p>
        </p:txBody>
      </p:sp>
      <p:pic>
        <p:nvPicPr>
          <p:cNvPr id="33794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89763" y="6448425"/>
            <a:ext cx="1878012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3"/>
          <p:cNvSpPr txBox="1">
            <a:spLocks noChangeArrowheads="1"/>
          </p:cNvSpPr>
          <p:nvPr/>
        </p:nvSpPr>
        <p:spPr bwMode="auto">
          <a:xfrm>
            <a:off x="396875" y="874713"/>
            <a:ext cx="8655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IE" sz="2800" b="1" i="1">
                <a:solidFill>
                  <a:srgbClr val="7D006C"/>
                </a:solidFill>
              </a:rPr>
              <a:t>Guide Materials </a:t>
            </a:r>
          </a:p>
        </p:txBody>
      </p:sp>
      <p:pic>
        <p:nvPicPr>
          <p:cNvPr id="34818" name="Picture 27"/>
          <p:cNvPicPr>
            <a:picLocks noChangeAspect="1" noChangeArrowheads="1"/>
          </p:cNvPicPr>
          <p:nvPr/>
        </p:nvPicPr>
        <p:blipFill>
          <a:blip r:embed="rId2"/>
          <a:srcRect l="5899" t="15495" r="53346" b="16585"/>
          <a:stretch>
            <a:fillRect/>
          </a:stretch>
        </p:blipFill>
        <p:spPr bwMode="auto">
          <a:xfrm rot="-459229">
            <a:off x="190500" y="1535113"/>
            <a:ext cx="2268538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23"/>
          <p:cNvPicPr>
            <a:picLocks noChangeAspect="1" noChangeArrowheads="1"/>
          </p:cNvPicPr>
          <p:nvPr/>
        </p:nvPicPr>
        <p:blipFill>
          <a:blip r:embed="rId3"/>
          <a:srcRect l="25977" t="8122" r="21458" b="3271"/>
          <a:stretch>
            <a:fillRect/>
          </a:stretch>
        </p:blipFill>
        <p:spPr bwMode="auto">
          <a:xfrm>
            <a:off x="2871788" y="1843088"/>
            <a:ext cx="2973387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1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22208">
            <a:off x="6173788" y="4092575"/>
            <a:ext cx="2541587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24"/>
          <p:cNvPicPr>
            <a:picLocks noChangeAspect="1" noChangeArrowheads="1"/>
          </p:cNvPicPr>
          <p:nvPr/>
        </p:nvPicPr>
        <p:blipFill>
          <a:blip r:embed="rId5"/>
          <a:srcRect l="3542" t="16228" r="52760" b="12907"/>
          <a:stretch>
            <a:fillRect/>
          </a:stretch>
        </p:blipFill>
        <p:spPr bwMode="auto">
          <a:xfrm rot="817180">
            <a:off x="6748463" y="1090613"/>
            <a:ext cx="2022475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49250" y="1468438"/>
          <a:ext cx="8650706" cy="5136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9942"/>
                <a:gridCol w="2930504"/>
                <a:gridCol w="2680260"/>
              </a:tblGrid>
              <a:tr h="655926">
                <a:tc>
                  <a:txBody>
                    <a:bodyPr/>
                    <a:lstStyle/>
                    <a:p>
                      <a:pPr algn="ctr"/>
                      <a:r>
                        <a:rPr lang="en-IE" sz="1300" dirty="0" smtClean="0"/>
                        <a:t>Clarifying and Focusing Sample Questions </a:t>
                      </a:r>
                      <a:endParaRPr lang="en-I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400" dirty="0" smtClean="0"/>
                        <a:t>Probing  and Enquiring Sample Questions </a:t>
                      </a:r>
                      <a:endParaRPr lang="en-I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300" dirty="0" smtClean="0"/>
                        <a:t>Solution- Oriented  Sample Questions</a:t>
                      </a:r>
                      <a:endParaRPr lang="en-IE" sz="1300" dirty="0"/>
                    </a:p>
                  </a:txBody>
                  <a:tcPr/>
                </a:tc>
              </a:tr>
              <a:tr h="4469526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What’s happening?</a:t>
                      </a:r>
                    </a:p>
                    <a:p>
                      <a:pPr>
                        <a:buFontTx/>
                        <a:buNone/>
                      </a:pPr>
                      <a:endParaRPr lang="en-IE" sz="1600" dirty="0" smtClean="0">
                        <a:latin typeface="+mn-lt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How do you see it?</a:t>
                      </a:r>
                    </a:p>
                    <a:p>
                      <a:pPr>
                        <a:buFontTx/>
                        <a:buNone/>
                      </a:pPr>
                      <a:endParaRPr lang="en-IE" sz="1600" dirty="0" smtClean="0">
                        <a:latin typeface="+mn-lt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What makes you say that…?</a:t>
                      </a:r>
                    </a:p>
                    <a:p>
                      <a:pPr>
                        <a:buFontTx/>
                        <a:buNone/>
                      </a:pPr>
                      <a:endParaRPr lang="en-IE" sz="1600" dirty="0" smtClean="0">
                        <a:latin typeface="+mn-lt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What else could explain the situation…? </a:t>
                      </a:r>
                    </a:p>
                    <a:p>
                      <a:pPr>
                        <a:buFontTx/>
                        <a:buNone/>
                      </a:pPr>
                      <a:endParaRPr lang="en-IE" sz="1600" dirty="0" smtClean="0">
                        <a:latin typeface="+mn-lt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Who might help you?</a:t>
                      </a:r>
                    </a:p>
                    <a:p>
                      <a:pPr>
                        <a:buFontTx/>
                        <a:buNone/>
                      </a:pPr>
                      <a:endParaRPr lang="en-IE" sz="1600" dirty="0" smtClean="0">
                        <a:latin typeface="+mn-lt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What obstacles or barriers do you envisage? </a:t>
                      </a:r>
                    </a:p>
                    <a:p>
                      <a:pPr>
                        <a:buFontTx/>
                        <a:buNone/>
                      </a:pPr>
                      <a:endParaRPr lang="en-IE" sz="1600" dirty="0" smtClean="0">
                        <a:latin typeface="+mn-lt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What the most important (or most difficult) aspect of this for you?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What’s the difference between things now and things as you want them? </a:t>
                      </a:r>
                    </a:p>
                    <a:p>
                      <a:pPr>
                        <a:buFontTx/>
                        <a:buNone/>
                      </a:pPr>
                      <a:endParaRPr lang="en-IE" sz="1600" dirty="0" smtClean="0">
                        <a:latin typeface="+mn-lt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Can you give an example?</a:t>
                      </a:r>
                    </a:p>
                    <a:p>
                      <a:pPr>
                        <a:buFontTx/>
                        <a:buNone/>
                      </a:pPr>
                      <a:endParaRPr lang="en-IE" sz="1600" dirty="0" smtClean="0">
                        <a:latin typeface="+mn-lt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If you were asked by a judge ‘where’s the evidence for this?’, what could you say? </a:t>
                      </a:r>
                    </a:p>
                    <a:p>
                      <a:pPr>
                        <a:buFontTx/>
                        <a:buNone/>
                      </a:pPr>
                      <a:endParaRPr lang="en-IE" sz="1600" dirty="0" smtClean="0">
                        <a:latin typeface="+mn-lt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Can you tell me how you know that? </a:t>
                      </a:r>
                    </a:p>
                    <a:p>
                      <a:pPr>
                        <a:buFontTx/>
                        <a:buNone/>
                      </a:pPr>
                      <a:endParaRPr lang="en-IE" sz="1600" dirty="0" smtClean="0">
                        <a:latin typeface="+mn-lt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What would tell you if things were getting worse or better? How do you know that…?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What are your options now?</a:t>
                      </a:r>
                    </a:p>
                    <a:p>
                      <a:pPr>
                        <a:buFontTx/>
                        <a:buNone/>
                      </a:pPr>
                      <a:endParaRPr lang="en-IE" sz="1600" dirty="0" smtClean="0">
                        <a:latin typeface="+mn-lt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What other possibilities exist?</a:t>
                      </a:r>
                    </a:p>
                    <a:p>
                      <a:pPr>
                        <a:buFontTx/>
                        <a:buNone/>
                      </a:pPr>
                      <a:endParaRPr lang="en-IE" sz="1600" dirty="0" smtClean="0">
                        <a:latin typeface="+mn-lt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Where could you find out more about this? </a:t>
                      </a:r>
                    </a:p>
                    <a:p>
                      <a:pPr>
                        <a:buFontTx/>
                        <a:buNone/>
                      </a:pPr>
                      <a:endParaRPr lang="en-IE" sz="1600" dirty="0" smtClean="0">
                        <a:latin typeface="+mn-lt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Who else might have an interest, could get in your way or could help you? </a:t>
                      </a:r>
                    </a:p>
                    <a:p>
                      <a:pPr>
                        <a:buFontTx/>
                        <a:buNone/>
                      </a:pPr>
                      <a:endParaRPr lang="en-IE" sz="1600" dirty="0" smtClean="0">
                        <a:latin typeface="+mn-lt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What are you going to do between? </a:t>
                      </a:r>
                    </a:p>
                    <a:p>
                      <a:pPr>
                        <a:buFontTx/>
                        <a:buNone/>
                      </a:pPr>
                      <a:endParaRPr lang="en-IE" sz="1600" dirty="0" smtClean="0">
                        <a:latin typeface="+mn-lt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en-IE" sz="1600" dirty="0" smtClean="0">
                          <a:latin typeface="+mn-lt"/>
                        </a:rPr>
                        <a:t>What’s the first step you can take? </a:t>
                      </a:r>
                      <a:endParaRPr lang="en-IE" sz="1600" dirty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5855" name="TextBox 4"/>
          <p:cNvSpPr txBox="1">
            <a:spLocks noChangeArrowheads="1"/>
          </p:cNvSpPr>
          <p:nvPr/>
        </p:nvSpPr>
        <p:spPr bwMode="auto">
          <a:xfrm>
            <a:off x="349250" y="803275"/>
            <a:ext cx="8415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IE" sz="2400" b="1">
                <a:solidFill>
                  <a:srgbClr val="7D006C"/>
                </a:solidFill>
              </a:rPr>
              <a:t>Some useful questions for Performance Achievement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0538" y="1449388"/>
            <a:ext cx="8437562" cy="31337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en-US" sz="2000" dirty="0"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n-US" sz="2000" dirty="0"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n-US" sz="2000" dirty="0"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4800" dirty="0">
                <a:solidFill>
                  <a:schemeClr val="accent6"/>
                </a:solidFill>
                <a:latin typeface="+mj-lt"/>
              </a:rPr>
              <a:t>How can I access training supports?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n-IE" sz="2000" dirty="0">
              <a:latin typeface="Calibri" pitchFamily="34" charset="0"/>
            </a:endParaRPr>
          </a:p>
        </p:txBody>
      </p:sp>
      <p:pic>
        <p:nvPicPr>
          <p:cNvPr id="36866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38539" y="1590261"/>
          <a:ext cx="8746435" cy="5123609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146772"/>
                <a:gridCol w="4599663"/>
              </a:tblGrid>
              <a:tr h="5761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Theme 1 </a:t>
                      </a:r>
                      <a:r>
                        <a:rPr lang="en-US" sz="1800" b="1" dirty="0" smtClean="0"/>
                        <a:t>: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/>
                        <a:t> </a:t>
                      </a:r>
                      <a:r>
                        <a:rPr lang="en-US" sz="1800" b="1" dirty="0"/>
                        <a:t>Introducing Performance Achievement</a:t>
                      </a:r>
                      <a:endParaRPr lang="en-IE" sz="1800" b="1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4911" marR="649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Theme 2:  </a:t>
                      </a:r>
                      <a:endParaRPr lang="en-US" sz="1800" b="1" dirty="0" smtClean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/>
                        <a:t>Performance </a:t>
                      </a:r>
                      <a:r>
                        <a:rPr lang="en-US" sz="1800" b="1" dirty="0"/>
                        <a:t>review systems</a:t>
                      </a:r>
                      <a:endParaRPr lang="en-IE" sz="1800" b="1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4911" marR="64911" marT="0" marB="0"/>
                </a:tc>
              </a:tr>
              <a:tr h="15922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en-US" sz="1600" dirty="0" smtClean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National </a:t>
                      </a:r>
                      <a:r>
                        <a:rPr lang="en-US" sz="1600" dirty="0"/>
                        <a:t>and local perspective.  </a:t>
                      </a:r>
                      <a:endParaRPr lang="en-IE" sz="1600" dirty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600" dirty="0"/>
                        <a:t>How to engage with staff</a:t>
                      </a:r>
                      <a:endParaRPr lang="en-IE" sz="1600" dirty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600" dirty="0"/>
                        <a:t>Motivation and managing change. </a:t>
                      </a:r>
                      <a:endParaRPr lang="en-IE" sz="16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4911" marR="649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600" dirty="0"/>
                        <a:t>A typical performance review cycle</a:t>
                      </a:r>
                      <a:endParaRPr lang="en-IE" sz="1600" dirty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600" dirty="0"/>
                        <a:t>Manager and individual preparation</a:t>
                      </a:r>
                      <a:endParaRPr lang="en-IE" sz="1600" dirty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600" dirty="0"/>
                        <a:t>Initial meeting</a:t>
                      </a:r>
                      <a:endParaRPr lang="en-IE" sz="1600" dirty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600" dirty="0"/>
                        <a:t>Review meeting</a:t>
                      </a:r>
                      <a:endParaRPr lang="en-IE" sz="1600" dirty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600" dirty="0"/>
                        <a:t>Evaluation meeting</a:t>
                      </a:r>
                      <a:endParaRPr lang="en-IE" sz="1600" dirty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600" dirty="0"/>
                        <a:t>Personal development</a:t>
                      </a:r>
                      <a:endParaRPr lang="en-IE" sz="16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4911" marR="64911" marT="0" marB="0"/>
                </a:tc>
              </a:tr>
              <a:tr h="5761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Theme 3:  </a:t>
                      </a:r>
                      <a:endParaRPr lang="en-US" sz="1800" b="1" dirty="0" smtClean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/>
                        <a:t>Personal </a:t>
                      </a:r>
                      <a:r>
                        <a:rPr lang="en-US" sz="1800" b="1" dirty="0"/>
                        <a:t>Skills </a:t>
                      </a:r>
                      <a:endParaRPr lang="en-IE" sz="1800" b="1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4911" marR="649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Theme 4: </a:t>
                      </a:r>
                      <a:endParaRPr lang="en-US" sz="1800" b="1" dirty="0" smtClean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/>
                        <a:t>Managing </a:t>
                      </a:r>
                      <a:r>
                        <a:rPr lang="en-US" sz="1800" b="1" dirty="0"/>
                        <a:t>and developing performance</a:t>
                      </a:r>
                      <a:endParaRPr lang="en-IE" sz="1800" b="1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4911" marR="64911" marT="0" marB="0"/>
                </a:tc>
              </a:tr>
              <a:tr h="213227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/>
                        <a:t>Communication skills</a:t>
                      </a:r>
                      <a:endParaRPr lang="en-IE" sz="1600" dirty="0"/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/>
                        <a:t>Barriers to communication</a:t>
                      </a:r>
                      <a:endParaRPr lang="en-IE" sz="1600" dirty="0"/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/>
                        <a:t>Listening</a:t>
                      </a:r>
                      <a:endParaRPr lang="en-IE" sz="1600" dirty="0"/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/>
                        <a:t>Giving constructive feedback</a:t>
                      </a:r>
                      <a:endParaRPr lang="en-IE" sz="1600" dirty="0"/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/>
                        <a:t>Recognising progress</a:t>
                      </a:r>
                      <a:endParaRPr lang="en-IE" sz="1600" dirty="0"/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/>
                        <a:t>Rewarding performance</a:t>
                      </a:r>
                      <a:endParaRPr lang="en-IE" sz="1600" dirty="0"/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/>
                        <a:t>Setting goals and targets</a:t>
                      </a:r>
                      <a:endParaRPr lang="en-IE" sz="1600" dirty="0"/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/>
                        <a:t>Dealing with a range of behaviours</a:t>
                      </a:r>
                      <a:endParaRPr lang="en-IE" sz="16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4911" marR="64911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/>
                        <a:t>Improvement and development planning process</a:t>
                      </a:r>
                      <a:endParaRPr lang="en-IE" sz="1600" dirty="0"/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/>
                        <a:t>Setting the tone</a:t>
                      </a:r>
                      <a:endParaRPr lang="en-IE" sz="1600" dirty="0"/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/>
                        <a:t>Gathering evidence</a:t>
                      </a:r>
                      <a:endParaRPr lang="en-IE" sz="1600" dirty="0"/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/>
                        <a:t>Considering explanations</a:t>
                      </a:r>
                      <a:endParaRPr lang="en-IE" sz="1600" dirty="0"/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/>
                        <a:t>Planning the way forward</a:t>
                      </a:r>
                      <a:endParaRPr lang="en-IE" sz="1600" dirty="0"/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/>
                        <a:t>Links to other HR processes</a:t>
                      </a:r>
                      <a:endParaRPr lang="en-IE" sz="16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4911" marR="64911" marT="0" marB="0"/>
                </a:tc>
              </a:tr>
            </a:tbl>
          </a:graphicData>
        </a:graphic>
      </p:graphicFrame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238125" y="1033463"/>
            <a:ext cx="8415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IE" sz="2400" b="1" i="1">
                <a:solidFill>
                  <a:srgbClr val="7D006C"/>
                </a:solidFill>
              </a:rPr>
              <a:t>Workshops – Countrywide from July - December 2016 </a:t>
            </a:r>
          </a:p>
        </p:txBody>
      </p:sp>
      <p:pic>
        <p:nvPicPr>
          <p:cNvPr id="37891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65439-37E2-40A9-AC9E-A16A964A5545}" type="slidenum">
              <a:rPr lang="en-US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384175" y="709613"/>
            <a:ext cx="8531225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287338" indent="-358775" algn="ctr">
              <a:spcAft>
                <a:spcPts val="2000"/>
              </a:spcAft>
              <a:defRPr/>
            </a:pPr>
            <a:endParaRPr lang="en-GB" sz="2400" b="1" dirty="0">
              <a:solidFill>
                <a:srgbClr val="6E1869"/>
              </a:solidFill>
            </a:endParaRPr>
          </a:p>
          <a:p>
            <a:pPr marL="287338" indent="-358775" algn="ctr">
              <a:spcAft>
                <a:spcPts val="2000"/>
              </a:spcAft>
              <a:defRPr/>
            </a:pPr>
            <a:endParaRPr lang="en-GB" sz="2400" b="1" dirty="0">
              <a:solidFill>
                <a:srgbClr val="6E1869"/>
              </a:solidFill>
            </a:endParaRPr>
          </a:p>
          <a:p>
            <a:pPr marL="287338" indent="-358775" algn="ctr">
              <a:spcAft>
                <a:spcPts val="2000"/>
              </a:spcAft>
              <a:defRPr/>
            </a:pPr>
            <a:endParaRPr lang="en-GB" sz="2400" b="1" dirty="0">
              <a:solidFill>
                <a:srgbClr val="6E1869"/>
              </a:solidFill>
            </a:endParaRPr>
          </a:p>
          <a:p>
            <a:pPr marL="287338" indent="-358775" algn="ctr">
              <a:spcAft>
                <a:spcPts val="2000"/>
              </a:spcAft>
              <a:defRPr/>
            </a:pPr>
            <a:r>
              <a:rPr lang="en-GB" sz="2400" b="1" dirty="0">
                <a:solidFill>
                  <a:srgbClr val="7D006C"/>
                </a:solidFill>
              </a:rPr>
              <a:t>Leadership, Education and Development </a:t>
            </a:r>
          </a:p>
          <a:p>
            <a:pPr marL="287338" indent="-358775" algn="ctr">
              <a:spcAft>
                <a:spcPts val="2000"/>
              </a:spcAft>
              <a:defRPr/>
            </a:pPr>
            <a:r>
              <a:rPr lang="en-GB" sz="2400" b="1" dirty="0">
                <a:solidFill>
                  <a:srgbClr val="7D006C"/>
                </a:solidFill>
              </a:rPr>
              <a:t>Performance Achievement LEADS </a:t>
            </a:r>
            <a:endParaRPr lang="en-GB" sz="2400" b="1" dirty="0">
              <a:solidFill>
                <a:srgbClr val="7D006C"/>
              </a:solidFill>
              <a:latin typeface="+mj-lt"/>
            </a:endParaRPr>
          </a:p>
          <a:p>
            <a:pPr algn="ctr">
              <a:buFont typeface="Arial" charset="0"/>
              <a:buNone/>
              <a:defRPr/>
            </a:pPr>
            <a:endParaRPr lang="en-IE" sz="2400" dirty="0"/>
          </a:p>
          <a:p>
            <a:pPr algn="ctr">
              <a:buFont typeface="Arial" charset="0"/>
              <a:buNone/>
              <a:defRPr/>
            </a:pPr>
            <a:endParaRPr lang="en-GB" sz="2400" dirty="0"/>
          </a:p>
          <a:p>
            <a:pPr marL="287338" indent="-358775" algn="ctr">
              <a:spcAft>
                <a:spcPts val="2000"/>
              </a:spcAft>
              <a:defRPr/>
            </a:pPr>
            <a:r>
              <a:rPr lang="en-GB" sz="2800" b="1" dirty="0">
                <a:solidFill>
                  <a:srgbClr val="6E1869"/>
                </a:solidFill>
              </a:rPr>
              <a:t> </a:t>
            </a:r>
          </a:p>
        </p:txBody>
      </p:sp>
      <p:pic>
        <p:nvPicPr>
          <p:cNvPr id="38915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0500" y="6057900"/>
            <a:ext cx="2565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4288"/>
            <a:ext cx="91440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8985" name="Group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61468"/>
              </p:ext>
            </p:extLst>
          </p:nvPr>
        </p:nvGraphicFramePr>
        <p:xfrm>
          <a:off x="180975" y="1708150"/>
          <a:ext cx="8505825" cy="4267520"/>
        </p:xfrm>
        <a:graphic>
          <a:graphicData uri="http://schemas.openxmlformats.org/drawingml/2006/table">
            <a:tbl>
              <a:tblPr/>
              <a:tblGrid>
                <a:gridCol w="1266825"/>
                <a:gridCol w="3195638"/>
                <a:gridCol w="2600325"/>
                <a:gridCol w="1443037"/>
              </a:tblGrid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NAME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AREA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EMAIL ADDRESS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TELEPHONE NUMBER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Vicki Willetts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CHO 6,7,8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Ireland East HG, Dublin Midlands HG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4"/>
                        </a:rPr>
                        <a:t>vicki.willetts@hse.ie</a:t>
                      </a:r>
                      <a:endParaRPr kumimoji="0" lang="en-IE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057 9370645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Geraldine Finn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CHO 4,5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SSWHG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5"/>
                        </a:rPr>
                        <a:t>geraldine.finn@hse.ie</a:t>
                      </a:r>
                      <a:endParaRPr kumimoji="0" lang="en-IE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021 4921216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Michele Bermingham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CHO 4,5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SSWHG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6"/>
                        </a:rPr>
                        <a:t>michele.bermingham1@hse.ie</a:t>
                      </a: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021 4921213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Kevin James/ Irene Harris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CHO 1,8,9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RCSI HG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7"/>
                        </a:rPr>
                        <a:t>kevin.james@hse.ie</a:t>
                      </a: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IE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8"/>
                        </a:rPr>
                        <a:t>Irene.harris@hse.ie</a:t>
                      </a:r>
                      <a:endParaRPr kumimoji="0" lang="en-IE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041 6857826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Marie O’Haire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CHO 1,2,3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Saolta HG, UL HG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9"/>
                        </a:rPr>
                        <a:t>marie.ohaire@hse.ie</a:t>
                      </a:r>
                      <a:endParaRPr kumimoji="0" lang="en-IE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091 775865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614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Michele McGirl</a:t>
                      </a:r>
                      <a:endParaRPr kumimoji="0" lang="en-IE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CHO 1,2,3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Saolta HG, UL HG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10"/>
                        </a:rPr>
                        <a:t>michele.mcgirl@hse.ie</a:t>
                      </a:r>
                      <a:endParaRPr kumimoji="0" lang="en-IE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071 9822100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2377BE-2B0A-478A-BEC4-67030304FA20}" type="slidenum">
              <a:rPr lang="en-US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384175" y="709613"/>
            <a:ext cx="8531225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287338" indent="-358775" algn="ctr">
              <a:spcAft>
                <a:spcPts val="2000"/>
              </a:spcAft>
              <a:defRPr/>
            </a:pPr>
            <a:endParaRPr lang="en-GB" sz="2400" b="1" dirty="0">
              <a:solidFill>
                <a:srgbClr val="6E1869"/>
              </a:solidFill>
            </a:endParaRPr>
          </a:p>
          <a:p>
            <a:pPr marL="287338" indent="-358775" algn="ctr">
              <a:spcAft>
                <a:spcPts val="2000"/>
              </a:spcAft>
              <a:defRPr/>
            </a:pPr>
            <a:endParaRPr lang="en-GB" sz="2400" b="1" dirty="0">
              <a:solidFill>
                <a:srgbClr val="6E1869"/>
              </a:solidFill>
            </a:endParaRPr>
          </a:p>
          <a:p>
            <a:pPr marL="287338" indent="-358775" algn="ctr">
              <a:spcAft>
                <a:spcPts val="2000"/>
              </a:spcAft>
              <a:defRPr/>
            </a:pPr>
            <a:endParaRPr lang="en-GB" sz="2400" b="1" dirty="0">
              <a:solidFill>
                <a:srgbClr val="6E1869"/>
              </a:solidFill>
            </a:endParaRPr>
          </a:p>
          <a:p>
            <a:pPr marL="287338" indent="-358775" algn="ctr">
              <a:spcAft>
                <a:spcPts val="2000"/>
              </a:spcAft>
              <a:defRPr/>
            </a:pPr>
            <a:r>
              <a:rPr lang="en-GB" sz="2400" b="1" dirty="0">
                <a:solidFill>
                  <a:srgbClr val="7D006C"/>
                </a:solidFill>
              </a:rPr>
              <a:t>Leadership, Education &amp; Development</a:t>
            </a:r>
            <a:endParaRPr lang="en-GB" sz="2400" b="1" dirty="0">
              <a:solidFill>
                <a:srgbClr val="7D006C"/>
              </a:solidFill>
              <a:latin typeface="+mj-lt"/>
            </a:endParaRPr>
          </a:p>
          <a:p>
            <a:pPr algn="ctr">
              <a:buFont typeface="Arial" charset="0"/>
              <a:buNone/>
              <a:defRPr/>
            </a:pPr>
            <a:endParaRPr lang="en-IE" sz="2400" dirty="0"/>
          </a:p>
          <a:p>
            <a:pPr algn="ctr">
              <a:buFont typeface="Arial" charset="0"/>
              <a:buNone/>
              <a:defRPr/>
            </a:pPr>
            <a:endParaRPr lang="en-GB" sz="2400" dirty="0"/>
          </a:p>
          <a:p>
            <a:pPr marL="287338" indent="-358775" algn="ctr">
              <a:spcAft>
                <a:spcPts val="2000"/>
              </a:spcAft>
              <a:defRPr/>
            </a:pPr>
            <a:r>
              <a:rPr lang="en-GB" sz="2800" b="1" dirty="0">
                <a:solidFill>
                  <a:srgbClr val="6E1869"/>
                </a:solidFill>
              </a:rPr>
              <a:t> </a:t>
            </a:r>
          </a:p>
        </p:txBody>
      </p:sp>
      <p:pic>
        <p:nvPicPr>
          <p:cNvPr id="39939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0500" y="6057900"/>
            <a:ext cx="2565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4288"/>
            <a:ext cx="91440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006" name="Group 70"/>
          <p:cNvGraphicFramePr>
            <a:graphicFrameLocks noGrp="1"/>
          </p:cNvGraphicFramePr>
          <p:nvPr/>
        </p:nvGraphicFramePr>
        <p:xfrm>
          <a:off x="180975" y="1697038"/>
          <a:ext cx="8734425" cy="3405506"/>
        </p:xfrm>
        <a:graphic>
          <a:graphicData uri="http://schemas.openxmlformats.org/drawingml/2006/table">
            <a:tbl>
              <a:tblPr/>
              <a:tblGrid>
                <a:gridCol w="985838"/>
                <a:gridCol w="1071562"/>
                <a:gridCol w="2273300"/>
                <a:gridCol w="1997075"/>
                <a:gridCol w="2406650"/>
              </a:tblGrid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Siobhan Patten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A/Asst. National Director of HR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(01) 8817038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Siobhan.patten@hse.ie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2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Seamus Treanor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HR PMO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HBS/Corporate/Others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0044 7894 882 075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seamus.treanor@hse.ie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811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Tony Liston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General Manager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HSELand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(071)  9834636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4"/>
                        </a:rPr>
                        <a:t>tony.liston@hse.ie</a:t>
                      </a:r>
                      <a:endParaRPr kumimoji="0" lang="en-I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5"/>
                        </a:rPr>
                        <a:t>www.hseland.ie</a:t>
                      </a:r>
                      <a:endParaRPr kumimoji="0" lang="en-I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Jackie Reed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General Manager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Health &amp; Social Care Professionals (HSCP)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(091) 775861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6"/>
                        </a:rPr>
                        <a:t>jackie.reed@hse.ie</a:t>
                      </a:r>
                      <a:r>
                        <a:rPr kumimoji="0" lang="en-I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I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I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I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I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I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I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490538" y="1449388"/>
            <a:ext cx="8437562" cy="576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IE" sz="1600"/>
              <a:t>Health Services People Strategy and Action Plan available at </a:t>
            </a:r>
            <a:r>
              <a:rPr lang="en-IE" sz="1600">
                <a:hlinkClick r:id="rId2"/>
              </a:rPr>
              <a:t>http://www.hse.ie/eng/staff/Resources/hrstrategiesreports/</a:t>
            </a:r>
            <a:endParaRPr lang="en-IE" sz="1600"/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en-IE" sz="1600"/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IE" sz="1600"/>
              <a:t>Guidance Document and information on Dunmanway Community Hospital available on the HSE website and HSELAND at </a:t>
            </a:r>
            <a:r>
              <a:rPr lang="en-US" sz="1600">
                <a:hlinkClick r:id="rId3"/>
              </a:rPr>
              <a:t>http://www.hse.ie/eng/staff/Resources/Performance_Management/</a:t>
            </a:r>
            <a:r>
              <a:rPr lang="en-US" sz="1600"/>
              <a:t> and at </a:t>
            </a:r>
            <a:r>
              <a:rPr lang="en-IE" sz="1600">
                <a:hlinkClick r:id="rId4"/>
              </a:rPr>
              <a:t>http://www.hseland.ie/leadership/en-us/performanceachievement.aspx</a:t>
            </a:r>
            <a:endParaRPr lang="en-IE" sz="1600"/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en-IE" sz="1600"/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IE" sz="1600"/>
              <a:t>Communications Toolkit on Intranet  </a:t>
            </a:r>
            <a:r>
              <a:rPr lang="en-IE" sz="1600">
                <a:hlinkClick r:id="rId5"/>
              </a:rPr>
              <a:t>www.hseland.ie</a:t>
            </a:r>
            <a:endParaRPr lang="en-IE" sz="1600"/>
          </a:p>
          <a:p>
            <a:pPr marL="342900" indent="-342900" eaLnBrk="0" hangingPunct="0">
              <a:spcBef>
                <a:spcPct val="20000"/>
              </a:spcBef>
            </a:pPr>
            <a:endParaRPr lang="en-IE" sz="1600"/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IE" sz="1600"/>
              <a:t>HSE Guide to Mentoring (quality conversations) available on </a:t>
            </a:r>
            <a:r>
              <a:rPr lang="en-IE" sz="1600">
                <a:hlinkClick r:id="rId5"/>
              </a:rPr>
              <a:t>www.hseland.ie</a:t>
            </a:r>
            <a:r>
              <a:rPr lang="en-IE" sz="1600"/>
              <a:t> </a:t>
            </a:r>
          </a:p>
          <a:p>
            <a:pPr marL="342900" indent="-342900" eaLnBrk="0" hangingPunct="0">
              <a:spcBef>
                <a:spcPct val="20000"/>
              </a:spcBef>
            </a:pPr>
            <a:endParaRPr lang="en-IE" sz="1600"/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IE" sz="1600"/>
              <a:t>HSE Guide to Coaching (giving &amp; receiving feedback) available on </a:t>
            </a:r>
            <a:r>
              <a:rPr lang="en-IE" sz="1600">
                <a:hlinkClick r:id="rId5"/>
              </a:rPr>
              <a:t>www.hseland.ie</a:t>
            </a:r>
            <a:endParaRPr lang="en-IE" sz="1600"/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en-IE" sz="1600"/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600"/>
              <a:t>Creating a Positive Work Environment in our Health Services - A Useful Guide for Staff, HR Practitioners and Line Managers available on </a:t>
            </a:r>
            <a:r>
              <a:rPr lang="en-IE" sz="1600">
                <a:hlinkClick r:id="rId6"/>
              </a:rPr>
              <a:t>http://www.hse.ie/eng/staff/benefitsservices/HRGuidePositiveWork.pdf</a:t>
            </a:r>
            <a:endParaRPr lang="en-IE" sz="1600"/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endParaRPr lang="en-IE" sz="1600"/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en-US" sz="2000"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en-IE" sz="2000">
              <a:latin typeface="Calibri" pitchFamily="34" charset="0"/>
            </a:endParaRPr>
          </a:p>
        </p:txBody>
      </p:sp>
      <p:sp>
        <p:nvSpPr>
          <p:cNvPr id="40962" name="TextBox 2"/>
          <p:cNvSpPr txBox="1">
            <a:spLocks noChangeArrowheads="1"/>
          </p:cNvSpPr>
          <p:nvPr/>
        </p:nvSpPr>
        <p:spPr bwMode="auto">
          <a:xfrm>
            <a:off x="490538" y="927100"/>
            <a:ext cx="82804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IE" sz="2800" b="1">
                <a:solidFill>
                  <a:srgbClr val="7D006C"/>
                </a:solidFill>
              </a:rPr>
              <a:t>Additional Supports</a:t>
            </a:r>
            <a:r>
              <a:rPr lang="en-IE" sz="2800" b="1"/>
              <a:t> </a:t>
            </a:r>
          </a:p>
        </p:txBody>
      </p:sp>
      <p:pic>
        <p:nvPicPr>
          <p:cNvPr id="40963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8"/>
            <a:ext cx="91440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808038" y="1876425"/>
            <a:ext cx="747395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>
              <a:defRPr/>
            </a:pPr>
            <a:r>
              <a:rPr lang="en-IE" sz="2000" dirty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….. </a:t>
            </a:r>
            <a:r>
              <a:rPr lang="en-IE" sz="2000" dirty="0">
                <a:latin typeface="Arial" pitchFamily="34" charset="0"/>
                <a:cs typeface="Arial" pitchFamily="34" charset="0"/>
              </a:rPr>
              <a:t>Studies conclude that there is a direct link between </a:t>
            </a:r>
            <a:r>
              <a:rPr lang="en-IE" sz="2000" b="1" dirty="0">
                <a:solidFill>
                  <a:srgbClr val="6E1869"/>
                </a:solidFill>
                <a:latin typeface="Arial" pitchFamily="34" charset="0"/>
                <a:cs typeface="Arial" pitchFamily="34" charset="0"/>
              </a:rPr>
              <a:t>feedback</a:t>
            </a:r>
            <a:r>
              <a:rPr lang="en-IE" sz="2000" dirty="0">
                <a:latin typeface="Arial" pitchFamily="34" charset="0"/>
                <a:cs typeface="Arial" pitchFamily="34" charset="0"/>
              </a:rPr>
              <a:t> and </a:t>
            </a:r>
            <a:r>
              <a:rPr lang="en-IE" sz="2000" b="1" dirty="0">
                <a:solidFill>
                  <a:srgbClr val="6E1869"/>
                </a:solidFill>
                <a:latin typeface="Arial" pitchFamily="34" charset="0"/>
                <a:cs typeface="Arial" pitchFamily="34" charset="0"/>
              </a:rPr>
              <a:t>outcomes</a:t>
            </a:r>
            <a:r>
              <a:rPr lang="en-IE" sz="2000" dirty="0">
                <a:latin typeface="Arial" pitchFamily="34" charset="0"/>
                <a:cs typeface="Arial" pitchFamily="34" charset="0"/>
              </a:rPr>
              <a:t>.   If you give people </a:t>
            </a:r>
            <a:r>
              <a:rPr lang="en-IE" sz="2000" b="1" i="1" dirty="0">
                <a:solidFill>
                  <a:srgbClr val="6E1869"/>
                </a:solidFill>
                <a:latin typeface="Arial" pitchFamily="34" charset="0"/>
                <a:cs typeface="Arial" pitchFamily="34" charset="0"/>
              </a:rPr>
              <a:t>performance feedback </a:t>
            </a:r>
            <a:r>
              <a:rPr lang="en-IE" sz="2000" dirty="0">
                <a:latin typeface="Arial" pitchFamily="34" charset="0"/>
                <a:cs typeface="Arial" pitchFamily="34" charset="0"/>
              </a:rPr>
              <a:t>it raises levels of engagement with, better outcomes and for and improved overall performance</a:t>
            </a:r>
            <a:endParaRPr lang="en-IE" sz="2000" b="1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16463"/>
            <a:ext cx="2262188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2188" y="3578225"/>
            <a:ext cx="2452687" cy="22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11"/>
          <p:cNvSpPr>
            <a:spLocks noChangeArrowheads="1"/>
          </p:cNvSpPr>
          <p:nvPr/>
        </p:nvSpPr>
        <p:spPr bwMode="auto">
          <a:xfrm>
            <a:off x="555625" y="776288"/>
            <a:ext cx="7926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2000"/>
              </a:spcAft>
            </a:pPr>
            <a:r>
              <a:rPr lang="en-IE" sz="2800" b="1">
                <a:solidFill>
                  <a:srgbClr val="6E1869"/>
                </a:solidFill>
              </a:rPr>
              <a:t>Value, develop and engage our people</a:t>
            </a:r>
            <a:endParaRPr lang="en-IE" sz="2800" b="1" i="1">
              <a:solidFill>
                <a:srgbClr val="6E1869"/>
              </a:solidFill>
            </a:endParaRPr>
          </a:p>
        </p:txBody>
      </p:sp>
      <p:pic>
        <p:nvPicPr>
          <p:cNvPr id="11270" name="Picture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0488" y="6294438"/>
            <a:ext cx="2565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1960563" y="3446463"/>
            <a:ext cx="33401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GB" altLang="en-US" sz="1400"/>
              <a:t> </a:t>
            </a:r>
            <a:r>
              <a:rPr lang="en-IE" sz="1400"/>
              <a:t>(</a:t>
            </a:r>
            <a:r>
              <a:rPr lang="en-GB" altLang="en-US" sz="1400" i="1"/>
              <a:t>Michael West , Professor of Organisational Psychology  2012</a:t>
            </a:r>
            <a:r>
              <a:rPr lang="en-GB" altLang="en-US" i="1"/>
              <a:t>) </a:t>
            </a:r>
          </a:p>
        </p:txBody>
      </p:sp>
      <p:pic>
        <p:nvPicPr>
          <p:cNvPr id="11272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-14288"/>
            <a:ext cx="12446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095CA1-4055-4F05-8D3C-377B70F640CC}" type="slidenum">
              <a:rPr lang="en-US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12290" name="TextBox 2"/>
          <p:cNvSpPr txBox="1">
            <a:spLocks noChangeArrowheads="1"/>
          </p:cNvSpPr>
          <p:nvPr/>
        </p:nvSpPr>
        <p:spPr bwMode="auto">
          <a:xfrm>
            <a:off x="1079500" y="700088"/>
            <a:ext cx="7034213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287338" indent="-358775">
              <a:spcAft>
                <a:spcPts val="2000"/>
              </a:spcAft>
            </a:pPr>
            <a:r>
              <a:rPr lang="en-IE" sz="1600" b="1">
                <a:solidFill>
                  <a:srgbClr val="6E1869"/>
                </a:solidFill>
              </a:rPr>
              <a:t>…	There is overwhelming evidence linking high staff engagement with beneficial behaviours, better outcomes and improved performance</a:t>
            </a:r>
            <a:endParaRPr lang="en-GB" sz="1600" b="1">
              <a:solidFill>
                <a:srgbClr val="6E1869"/>
              </a:solidFill>
            </a:endParaRPr>
          </a:p>
        </p:txBody>
      </p:sp>
      <p:grpSp>
        <p:nvGrpSpPr>
          <p:cNvPr id="12291" name="Group 33"/>
          <p:cNvGrpSpPr>
            <a:grpSpLocks/>
          </p:cNvGrpSpPr>
          <p:nvPr/>
        </p:nvGrpSpPr>
        <p:grpSpPr bwMode="auto">
          <a:xfrm>
            <a:off x="179388" y="2276475"/>
            <a:ext cx="8964612" cy="3900488"/>
            <a:chOff x="113" y="1434"/>
            <a:chExt cx="5647" cy="2457"/>
          </a:xfrm>
        </p:grpSpPr>
        <p:sp>
          <p:nvSpPr>
            <p:cNvPr id="6" name="Rounded Rectangle 5"/>
            <p:cNvSpPr/>
            <p:nvPr/>
          </p:nvSpPr>
          <p:spPr>
            <a:xfrm>
              <a:off x="158" y="1434"/>
              <a:ext cx="1134" cy="54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E" b="1" dirty="0"/>
                <a:t>Desirable behaviours</a:t>
              </a: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1655" y="1480"/>
              <a:ext cx="1134" cy="54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E" b="1" dirty="0"/>
                <a:t>Outputs for staff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061" y="1480"/>
              <a:ext cx="1134" cy="5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E" b="1" dirty="0"/>
                <a:t>Outputs</a:t>
              </a:r>
              <a:r>
                <a:rPr lang="en-IE" dirty="0"/>
                <a:t> </a:t>
              </a:r>
              <a:r>
                <a:rPr lang="en-IE" b="1" dirty="0"/>
                <a:t>for the organisation</a:t>
              </a: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4468" y="1525"/>
              <a:ext cx="1134" cy="5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E" b="1" dirty="0"/>
                <a:t>Overall performance</a:t>
              </a:r>
            </a:p>
          </p:txBody>
        </p:sp>
        <p:sp>
          <p:nvSpPr>
            <p:cNvPr id="10" name="Right Arrow 9"/>
            <p:cNvSpPr/>
            <p:nvPr/>
          </p:nvSpPr>
          <p:spPr>
            <a:xfrm>
              <a:off x="1338" y="1616"/>
              <a:ext cx="227" cy="18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E"/>
            </a:p>
          </p:txBody>
        </p:sp>
        <p:sp>
          <p:nvSpPr>
            <p:cNvPr id="11" name="Right Arrow 10"/>
            <p:cNvSpPr/>
            <p:nvPr/>
          </p:nvSpPr>
          <p:spPr>
            <a:xfrm>
              <a:off x="2789" y="1661"/>
              <a:ext cx="227" cy="18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E"/>
            </a:p>
          </p:txBody>
        </p:sp>
        <p:sp>
          <p:nvSpPr>
            <p:cNvPr id="12" name="Right Arrow 11"/>
            <p:cNvSpPr/>
            <p:nvPr/>
          </p:nvSpPr>
          <p:spPr>
            <a:xfrm>
              <a:off x="4195" y="1616"/>
              <a:ext cx="227" cy="18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E"/>
            </a:p>
          </p:txBody>
        </p:sp>
        <p:sp>
          <p:nvSpPr>
            <p:cNvPr id="8204" name="TextBox 12"/>
            <p:cNvSpPr txBox="1">
              <a:spLocks noChangeArrowheads="1"/>
            </p:cNvSpPr>
            <p:nvPr/>
          </p:nvSpPr>
          <p:spPr bwMode="auto">
            <a:xfrm>
              <a:off x="113" y="2024"/>
              <a:ext cx="1406" cy="1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85750" indent="-285750" defTabSz="914400">
                <a:buFont typeface="Arial" charset="0"/>
                <a:buChar char="•"/>
                <a:defRPr/>
              </a:pPr>
              <a:r>
                <a:rPr lang="en-IE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Levels of innovation amongst staff (Gallup 2007)</a:t>
              </a:r>
            </a:p>
            <a:p>
              <a:pPr marL="285750" indent="-285750" defTabSz="914400">
                <a:buFont typeface="Arial" charset="0"/>
                <a:buChar char="•"/>
                <a:defRPr/>
              </a:pPr>
              <a:r>
                <a:rPr lang="en-IE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Willingness to advocate the organisation to others (Gallup 2006)</a:t>
              </a:r>
            </a:p>
          </p:txBody>
        </p:sp>
        <p:sp>
          <p:nvSpPr>
            <p:cNvPr id="8205" name="TextBox 13"/>
            <p:cNvSpPr txBox="1">
              <a:spLocks noChangeArrowheads="1"/>
            </p:cNvSpPr>
            <p:nvPr/>
          </p:nvSpPr>
          <p:spPr bwMode="auto">
            <a:xfrm>
              <a:off x="1519" y="2069"/>
              <a:ext cx="1452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85750" indent="-285750" defTabSz="914400">
                <a:buFont typeface="Arial" charset="0"/>
                <a:buChar char="•"/>
                <a:defRPr/>
              </a:pPr>
              <a:r>
                <a:rPr lang="en-IE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Higher job satisfaction – lower levels of stress</a:t>
              </a:r>
            </a:p>
            <a:p>
              <a:pPr marL="285750" indent="-285750" defTabSz="914400">
                <a:buFont typeface="Arial" charset="0"/>
                <a:buChar char="•"/>
                <a:defRPr/>
              </a:pPr>
              <a:r>
                <a:rPr lang="en-IE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More  involvement in ones role</a:t>
              </a:r>
            </a:p>
            <a:p>
              <a:pPr marL="285750" indent="-285750" defTabSz="914400">
                <a:buFont typeface="Arial" charset="0"/>
                <a:buChar char="•"/>
                <a:defRPr/>
              </a:pPr>
              <a:r>
                <a:rPr lang="en-IE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Positive feelings towards the organisation</a:t>
              </a:r>
            </a:p>
            <a:p>
              <a:pPr marL="285750" indent="-285750" defTabSz="914400">
                <a:buFont typeface="Arial" charset="0"/>
                <a:buChar char="•"/>
                <a:defRPr/>
              </a:pPr>
              <a:r>
                <a:rPr lang="en-IE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Lower staff sickness absence (Gallup 2006)</a:t>
              </a:r>
            </a:p>
            <a:p>
              <a:pPr marL="285750" indent="-285750" defTabSz="914400">
                <a:buFont typeface="Arial" charset="0"/>
                <a:buChar char="•"/>
                <a:defRPr/>
              </a:pPr>
              <a:r>
                <a:rPr lang="en-IE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Lower staff turnover (Gallup 2006)</a:t>
              </a:r>
            </a:p>
          </p:txBody>
        </p:sp>
        <p:sp>
          <p:nvSpPr>
            <p:cNvPr id="8206" name="TextBox 14"/>
            <p:cNvSpPr txBox="1">
              <a:spLocks noChangeArrowheads="1"/>
            </p:cNvSpPr>
            <p:nvPr/>
          </p:nvSpPr>
          <p:spPr bwMode="auto">
            <a:xfrm>
              <a:off x="3016" y="2069"/>
              <a:ext cx="1377" cy="1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85750" indent="-285750" defTabSz="914400">
                <a:buFont typeface="Arial" charset="0"/>
                <a:buChar char="•"/>
                <a:defRPr/>
              </a:pPr>
              <a:r>
                <a:rPr lang="en-IE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Fewer accidents at work (Gallup 2006)</a:t>
              </a:r>
            </a:p>
            <a:p>
              <a:pPr marL="285750" indent="-285750" defTabSz="914400">
                <a:buFont typeface="Arial" charset="0"/>
                <a:buChar char="•"/>
                <a:defRPr/>
              </a:pPr>
              <a:r>
                <a:rPr lang="en-IE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Lower infection rates in hospitals (West 2012)</a:t>
              </a:r>
            </a:p>
            <a:p>
              <a:pPr marL="285750" indent="-285750" defTabSz="914400">
                <a:buFont typeface="Arial" charset="0"/>
                <a:buChar char="•"/>
                <a:defRPr/>
              </a:pPr>
              <a:r>
                <a:rPr lang="en-IE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Lower staff sickness absence (Gallup 2006)</a:t>
              </a:r>
            </a:p>
            <a:p>
              <a:pPr marL="285750" indent="-285750" defTabSz="914400">
                <a:buFont typeface="Arial" charset="0"/>
                <a:buChar char="•"/>
                <a:defRPr/>
              </a:pPr>
              <a:r>
                <a:rPr lang="en-IE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Lower staff turnover (Gallup 2006</a:t>
              </a:r>
            </a:p>
          </p:txBody>
        </p:sp>
        <p:sp>
          <p:nvSpPr>
            <p:cNvPr id="8207" name="TextBox 15"/>
            <p:cNvSpPr txBox="1">
              <a:spLocks noChangeArrowheads="1"/>
            </p:cNvSpPr>
            <p:nvPr/>
          </p:nvSpPr>
          <p:spPr bwMode="auto">
            <a:xfrm>
              <a:off x="4331" y="2069"/>
              <a:ext cx="1429" cy="1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85750" indent="-285750" defTabSz="914400">
                <a:buFont typeface="Arial" charset="0"/>
                <a:buChar char="•"/>
                <a:defRPr/>
              </a:pPr>
              <a:r>
                <a:rPr lang="en-IE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Greater customer satisfaction or patient experience (IES, </a:t>
              </a:r>
              <a:r>
                <a:rPr lang="en-IE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Salanova</a:t>
              </a:r>
              <a:r>
                <a:rPr lang="en-IE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, West)</a:t>
              </a:r>
            </a:p>
            <a:p>
              <a:pPr marL="285750" indent="-285750" defTabSz="914400">
                <a:buFont typeface="Arial" charset="0"/>
                <a:buChar char="•"/>
                <a:defRPr/>
              </a:pPr>
              <a:r>
                <a:rPr lang="en-IE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Increased operating income (Towers Perrin 2006)</a:t>
              </a:r>
            </a:p>
            <a:p>
              <a:pPr marL="285750" indent="-285750" defTabSz="914400">
                <a:buFont typeface="Arial" charset="0"/>
                <a:buChar char="•"/>
                <a:defRPr/>
              </a:pPr>
              <a:r>
                <a:rPr lang="en-IE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Increased productivity (Gallup 2006)</a:t>
              </a:r>
            </a:p>
            <a:p>
              <a:pPr marL="285750" indent="-285750" defTabSz="914400">
                <a:buFont typeface="Arial" charset="0"/>
                <a:buChar char="•"/>
                <a:defRPr/>
              </a:pPr>
              <a:r>
                <a:rPr lang="en-IE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ucida Sans Unicode" pitchFamily="34" charset="0"/>
                </a:rPr>
                <a:t>Increased profitability (Gallup 2006)</a:t>
              </a:r>
            </a:p>
          </p:txBody>
        </p:sp>
      </p:grpSp>
      <p:pic>
        <p:nvPicPr>
          <p:cNvPr id="1229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0500" y="6057900"/>
            <a:ext cx="2565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4288"/>
            <a:ext cx="12446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598488" y="877888"/>
            <a:ext cx="7667625" cy="1233487"/>
          </a:xfrm>
          <a:prstGeom prst="bevel">
            <a:avLst>
              <a:gd name="adj" fmla="val 6523"/>
            </a:avLst>
          </a:prstGeom>
          <a:solidFill>
            <a:srgbClr val="40436C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65125" indent="-255588" algn="ctr" defTabSz="9144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HRM practices account </a:t>
            </a:r>
            <a:r>
              <a:rPr lang="en-GB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for 33% of hospital variance in mortality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608138" y="2292350"/>
            <a:ext cx="5945187" cy="827088"/>
          </a:xfrm>
          <a:prstGeom prst="rect">
            <a:avLst/>
          </a:prstGeom>
          <a:gradFill rotWithShape="0">
            <a:gsLst>
              <a:gs pos="0">
                <a:srgbClr val="FFCC99"/>
              </a:gs>
              <a:gs pos="100000">
                <a:srgbClr val="FF9933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PerspectiveBottom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33"/>
            </a:extrusionClr>
          </a:sp3d>
        </p:spPr>
        <p:txBody>
          <a:bodyPr anchor="ctr">
            <a:flatTx/>
          </a:bodyPr>
          <a:lstStyle/>
          <a:p>
            <a:pPr defTabSz="914400" eaLnBrk="0" hangingPunct="0"/>
            <a:r>
              <a:rPr lang="en-GB" altLang="en-US" sz="2400" b="1">
                <a:solidFill>
                  <a:srgbClr val="002060"/>
                </a:solidFill>
                <a:latin typeface="Lucida Sans Unicode" pitchFamily="34" charset="0"/>
              </a:rPr>
              <a:t>No. 1. Appraisal  (Staff feedback)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619250" y="3305175"/>
            <a:ext cx="6021388" cy="8270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miter lim="800000"/>
            <a:headEnd/>
            <a:tailEnd/>
          </a:ln>
          <a:effectLst/>
          <a:scene3d>
            <a:camera prst="legacyPerspectiveBottom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anchor="ctr">
            <a:flatTx/>
          </a:bodyPr>
          <a:lstStyle/>
          <a:p>
            <a:pPr defTabSz="914400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No. 2. Training</a:t>
            </a:r>
            <a:endParaRPr 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608138" y="4414838"/>
            <a:ext cx="6010275" cy="828675"/>
          </a:xfrm>
          <a:prstGeom prst="rect">
            <a:avLst/>
          </a:prstGeom>
          <a:solidFill>
            <a:srgbClr val="00B0F0"/>
          </a:solidFill>
          <a:ln w="9525">
            <a:miter lim="800000"/>
            <a:headEnd/>
            <a:tailEnd/>
          </a:ln>
          <a:scene3d>
            <a:camera prst="legacyPerspectiveBottom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8080"/>
            </a:extrusionClr>
          </a:sp3d>
        </p:spPr>
        <p:txBody>
          <a:bodyPr anchor="ctr">
            <a:flatTx/>
          </a:bodyPr>
          <a:lstStyle/>
          <a:p>
            <a:pPr defTabSz="914400" eaLnBrk="0" hangingPunct="0"/>
            <a:r>
              <a:rPr lang="en-GB" altLang="en-US" sz="2400" b="1">
                <a:latin typeface="Lucida Sans Unicode" pitchFamily="34" charset="0"/>
              </a:rPr>
              <a:t>No. 3. Percentage of staff working in teams</a:t>
            </a:r>
            <a:endParaRPr lang="en-GB" altLang="en-US" sz="2400" b="1" i="1">
              <a:latin typeface="Lucida Sans Unicode" pitchFamily="34" charset="0"/>
            </a:endParaRPr>
          </a:p>
        </p:txBody>
      </p:sp>
      <p:pic>
        <p:nvPicPr>
          <p:cNvPr id="13317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38" y="6124575"/>
            <a:ext cx="2565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13"/>
          <p:cNvSpPr>
            <a:spLocks noChangeArrowheads="1"/>
          </p:cNvSpPr>
          <p:nvPr/>
        </p:nvSpPr>
        <p:spPr bwMode="auto">
          <a:xfrm>
            <a:off x="307975" y="5432425"/>
            <a:ext cx="86741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GB" altLang="en-US"/>
              <a:t>Example :  A significant improvement in appraisal is associated with  </a:t>
            </a:r>
            <a:r>
              <a:rPr lang="en-GB" altLang="en-US" b="1"/>
              <a:t>12.3% fewer </a:t>
            </a:r>
            <a:r>
              <a:rPr lang="en-GB" altLang="en-US"/>
              <a:t>deaths following hip fracture</a:t>
            </a:r>
          </a:p>
          <a:p>
            <a:pPr defTabSz="914400"/>
            <a:r>
              <a:rPr lang="en-GB" altLang="en-US"/>
              <a:t> </a:t>
            </a:r>
            <a:r>
              <a:rPr lang="en-IE" sz="1400"/>
              <a:t>(</a:t>
            </a:r>
            <a:r>
              <a:rPr lang="en-GB" altLang="en-US" sz="1400" i="1"/>
              <a:t>Michael West , Professor of Organisational Psychology  2012) </a:t>
            </a:r>
          </a:p>
          <a:p>
            <a:pPr defTabSz="914400"/>
            <a:endParaRPr lang="en-US"/>
          </a:p>
        </p:txBody>
      </p:sp>
      <p:pic>
        <p:nvPicPr>
          <p:cNvPr id="13319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4288"/>
            <a:ext cx="91440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4288"/>
            <a:ext cx="12446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  <p:bldP spid="7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17500" y="1130300"/>
          <a:ext cx="8526463" cy="4995863"/>
        </p:xfrm>
        <a:graphic>
          <a:graphicData uri="http://schemas.openxmlformats.org/drawingml/2006/table">
            <a:tbl>
              <a:tblPr/>
              <a:tblGrid>
                <a:gridCol w="4586288"/>
                <a:gridCol w="3940175"/>
              </a:tblGrid>
              <a:tr h="99853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Why Feedback is so powerful?  </a:t>
                      </a:r>
                      <a:r>
                        <a:rPr kumimoji="0" lang="en-GB" alt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(Prof. West)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IE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Impact in Health Care Organisations:  Other studies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Provides opportunity for feedback </a:t>
                      </a:r>
                      <a:endParaRPr kumimoji="0" lang="en-I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CB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Lower intention to leave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CBD4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Clarifying and aligning objectives</a:t>
                      </a:r>
                      <a:endParaRPr kumimoji="0" lang="en-I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7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Lower stress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7EB"/>
                    </a:solidFill>
                  </a:tcPr>
                </a:tc>
              </a:tr>
              <a:tr h="892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Developing commitment and motivation</a:t>
                      </a:r>
                      <a:endParaRPr kumimoji="0" lang="en-I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CB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Lower levels of harassment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CBD4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Reflective practice</a:t>
                      </a:r>
                      <a:endParaRPr kumimoji="0" lang="en-I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7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Higher job satisfaction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7EB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Identification of training needs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CB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I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CBD4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Increased self-esteem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7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I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7EB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Attention and recognition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CB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I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CBD4"/>
                    </a:solidFill>
                  </a:tcPr>
                </a:tc>
              </a:tr>
            </a:tbl>
          </a:graphicData>
        </a:graphic>
      </p:graphicFrame>
      <p:pic>
        <p:nvPicPr>
          <p:cNvPr id="143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0"/>
            <a:ext cx="91821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7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8563" y="6124575"/>
            <a:ext cx="2565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8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4288"/>
            <a:ext cx="12446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23620">
            <a:off x="357188" y="973138"/>
            <a:ext cx="316547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49700" y="706438"/>
            <a:ext cx="2478088" cy="603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54800">
            <a:off x="6407150" y="1128713"/>
            <a:ext cx="2352675" cy="456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8100" y="0"/>
            <a:ext cx="91821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69175" y="6426200"/>
            <a:ext cx="15763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7013" y="3154363"/>
            <a:ext cx="3308350" cy="327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TextBox 8"/>
          <p:cNvSpPr txBox="1">
            <a:spLocks noChangeArrowheads="1"/>
          </p:cNvSpPr>
          <p:nvPr/>
        </p:nvSpPr>
        <p:spPr bwMode="auto">
          <a:xfrm>
            <a:off x="3652838" y="5803900"/>
            <a:ext cx="39401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IE" b="1">
                <a:solidFill>
                  <a:srgbClr val="6E1869"/>
                </a:solidFill>
              </a:rPr>
              <a:t>Several government reports and national agreements recommend Performance Achievement</a:t>
            </a:r>
          </a:p>
        </p:txBody>
      </p:sp>
      <p:pic>
        <p:nvPicPr>
          <p:cNvPr id="15368" name="Picture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-14288"/>
            <a:ext cx="12446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887413" y="1365250"/>
            <a:ext cx="775335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IE"/>
              <a:t>In fulfilment of the terms of the Public Sector Agreement 2010-2014 HSE is required to </a:t>
            </a:r>
            <a:r>
              <a:rPr lang="en-IE" b="1" i="1">
                <a:solidFill>
                  <a:srgbClr val="6E1869"/>
                </a:solidFill>
              </a:rPr>
              <a:t>introduce a formal Performance Management System </a:t>
            </a:r>
            <a:r>
              <a:rPr lang="en-IE"/>
              <a:t>for all grades and disciplines</a:t>
            </a:r>
          </a:p>
          <a:p>
            <a:endParaRPr lang="en-IE"/>
          </a:p>
          <a:p>
            <a:r>
              <a:rPr lang="en-IE"/>
              <a:t>The Public Service Stability Agreement 2013 – 2016 (Haddington Road Agreement) restated the commitment to </a:t>
            </a:r>
            <a:r>
              <a:rPr lang="en-IE" b="1" i="1">
                <a:solidFill>
                  <a:srgbClr val="6E1869"/>
                </a:solidFill>
              </a:rPr>
              <a:t>Performance management</a:t>
            </a:r>
          </a:p>
          <a:p>
            <a:endParaRPr lang="en-IE"/>
          </a:p>
          <a:p>
            <a:r>
              <a:rPr lang="en-IE"/>
              <a:t>The Public Service Stability Agreement 2013-2018 (Landsdowne Road Agreement) – </a:t>
            </a:r>
            <a:r>
              <a:rPr lang="en-IE" b="1">
                <a:solidFill>
                  <a:srgbClr val="6E1869"/>
                </a:solidFill>
              </a:rPr>
              <a:t>implementing</a:t>
            </a:r>
            <a:r>
              <a:rPr lang="en-IE"/>
              <a:t> up-to-date HR policies, including </a:t>
            </a:r>
            <a:r>
              <a:rPr lang="en-IE" b="1" i="1">
                <a:solidFill>
                  <a:srgbClr val="6E1869"/>
                </a:solidFill>
              </a:rPr>
              <a:t>Performance Management</a:t>
            </a:r>
          </a:p>
          <a:p>
            <a:endParaRPr lang="en-IE"/>
          </a:p>
          <a:p>
            <a:r>
              <a:rPr lang="en-IE"/>
              <a:t>All underpinned by implementation of Performance Accountability Framework and National Service Plans 2015 and 2016</a:t>
            </a:r>
          </a:p>
          <a:p>
            <a:endParaRPr lang="en-IE"/>
          </a:p>
          <a:p>
            <a:r>
              <a:rPr lang="en-IE"/>
              <a:t>HIQA National Standards for Safer Better Health Care Theme 6 – Workforce. 6.4.5. </a:t>
            </a:r>
            <a:r>
              <a:rPr lang="en-IE" b="1" i="1">
                <a:solidFill>
                  <a:srgbClr val="6E1869"/>
                </a:solidFill>
              </a:rPr>
              <a:t>Monitoring, management and development of performance</a:t>
            </a:r>
            <a:r>
              <a:rPr lang="en-IE" i="1"/>
              <a:t> of workforce….taking action to address identified areas for improvement </a:t>
            </a:r>
            <a:endParaRPr lang="en-IE"/>
          </a:p>
        </p:txBody>
      </p:sp>
      <p:pic>
        <p:nvPicPr>
          <p:cNvPr id="16386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8"/>
            <a:ext cx="12446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54230">
            <a:off x="5295900" y="1849438"/>
            <a:ext cx="3362325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09228">
            <a:off x="509588" y="1931988"/>
            <a:ext cx="3222625" cy="4525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1060450" y="782638"/>
            <a:ext cx="7196138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IE" sz="2800" b="1">
                <a:solidFill>
                  <a:srgbClr val="7D006C"/>
                </a:solidFill>
              </a:rPr>
              <a:t>HSE Corporate Plan 2015 – 2017 </a:t>
            </a:r>
          </a:p>
          <a:p>
            <a:pPr algn="ctr"/>
            <a:r>
              <a:rPr lang="en-IE" sz="2800" b="1">
                <a:solidFill>
                  <a:srgbClr val="7D006C"/>
                </a:solidFill>
              </a:rPr>
              <a:t>and People Strategy 2015 – 2018</a:t>
            </a:r>
          </a:p>
          <a:p>
            <a:r>
              <a:rPr lang="en-IE" sz="2400" b="1">
                <a:solidFill>
                  <a:srgbClr val="7D006C"/>
                </a:solidFill>
              </a:rPr>
              <a:t> </a:t>
            </a:r>
          </a:p>
        </p:txBody>
      </p:sp>
      <p:pic>
        <p:nvPicPr>
          <p:cNvPr id="17412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8100" y="0"/>
            <a:ext cx="91821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4288"/>
            <a:ext cx="1244600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01744-HSE-Theme">
      <a:dk1>
        <a:sysClr val="windowText" lastClr="000000"/>
      </a:dk1>
      <a:lt1>
        <a:sysClr val="window" lastClr="FFFFFF"/>
      </a:lt1>
      <a:dk2>
        <a:srgbClr val="4E136F"/>
      </a:dk2>
      <a:lt2>
        <a:srgbClr val="5D7000"/>
      </a:lt2>
      <a:accent1>
        <a:srgbClr val="7D006C"/>
      </a:accent1>
      <a:accent2>
        <a:srgbClr val="9C9F00"/>
      </a:accent2>
      <a:accent3>
        <a:srgbClr val="5D7000"/>
      </a:accent3>
      <a:accent4>
        <a:srgbClr val="9C9F00"/>
      </a:accent4>
      <a:accent5>
        <a:srgbClr val="4E136F"/>
      </a:accent5>
      <a:accent6>
        <a:srgbClr val="7D006C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2204</TotalTime>
  <Words>1843</Words>
  <Application>Microsoft Office PowerPoint</Application>
  <PresentationFormat>On-screen Show (4:3)</PresentationFormat>
  <Paragraphs>364</Paragraphs>
  <Slides>29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Arial</vt:lpstr>
      <vt:lpstr>Calibri</vt:lpstr>
      <vt:lpstr>Verdana</vt:lpstr>
      <vt:lpstr>Lucida Sans Unicode</vt:lpstr>
      <vt:lpstr>FangSong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People strategy 2015 - 2018</vt:lpstr>
      <vt:lpstr>PowerPoint Presentation</vt:lpstr>
      <vt:lpstr>PowerPoint Presentation</vt:lpstr>
      <vt:lpstr>PowerPoint Presentation</vt:lpstr>
      <vt:lpstr>Performance Achievement Framework</vt:lpstr>
      <vt:lpstr>International trends 2015-2016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Steering Group to Oversee Performance Achievement Implementation and roll-out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Delete</dc:creator>
  <cp:lastModifiedBy>Admin</cp:lastModifiedBy>
  <cp:revision>209</cp:revision>
  <dcterms:created xsi:type="dcterms:W3CDTF">2016-01-08T20:40:26Z</dcterms:created>
  <dcterms:modified xsi:type="dcterms:W3CDTF">2016-06-22T08:24:12Z</dcterms:modified>
</cp:coreProperties>
</file>