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9" r:id="rId4"/>
    <p:sldId id="260" r:id="rId5"/>
    <p:sldId id="261" r:id="rId6"/>
    <p:sldId id="296" r:id="rId7"/>
    <p:sldId id="262" r:id="rId8"/>
    <p:sldId id="263" r:id="rId9"/>
    <p:sldId id="265" r:id="rId10"/>
    <p:sldId id="266" r:id="rId11"/>
    <p:sldId id="295" r:id="rId12"/>
    <p:sldId id="277" r:id="rId13"/>
    <p:sldId id="280" r:id="rId14"/>
    <p:sldId id="281" r:id="rId15"/>
    <p:sldId id="282" r:id="rId16"/>
    <p:sldId id="283" r:id="rId17"/>
    <p:sldId id="284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136F"/>
    <a:srgbClr val="7D006C"/>
    <a:srgbClr val="9C9F00"/>
    <a:srgbClr val="5D7000"/>
    <a:srgbClr val="6E1869"/>
    <a:srgbClr val="595959"/>
    <a:srgbClr val="143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02" autoAdjust="0"/>
  </p:normalViewPr>
  <p:slideViewPr>
    <p:cSldViewPr snapToGrid="0" snapToObjects="1"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057BAA-843E-4084-8563-889DC2376130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16B74C-50A9-4D80-A09D-98E8B05B9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046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30E4A6-FFFD-4C05-99CA-F5CBFC81145E}" type="datetimeFigureOut">
              <a:rPr lang="en-US"/>
              <a:pPr>
                <a:defRPr/>
              </a:pPr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60B4FFE-C9CF-4ADE-B793-D2F23E8ED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321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+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144000" cy="72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2D82A0-58E3-406C-B75A-DA48A90949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1" r:id="rId2"/>
    <p:sldLayoutId id="2147483650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emf"/><Relationship Id="rId11" Type="http://schemas.openxmlformats.org/officeDocument/2006/relationships/image" Target="../media/image25.emf"/><Relationship Id="rId5" Type="http://schemas.openxmlformats.org/officeDocument/2006/relationships/image" Target="../media/image19.emf"/><Relationship Id="rId15" Type="http://schemas.openxmlformats.org/officeDocument/2006/relationships/image" Target="../media/image29.emf"/><Relationship Id="rId10" Type="http://schemas.openxmlformats.org/officeDocument/2006/relationships/image" Target="../media/image24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Relationship Id="rId1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-36513"/>
            <a:ext cx="9215438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6"/>
          <p:cNvSpPr txBox="1">
            <a:spLocks noChangeArrowheads="1"/>
          </p:cNvSpPr>
          <p:nvPr/>
        </p:nvSpPr>
        <p:spPr bwMode="auto">
          <a:xfrm>
            <a:off x="1150938" y="3082925"/>
            <a:ext cx="63674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5800" b="1" baseline="30000" dirty="0">
                <a:solidFill>
                  <a:srgbClr val="143D7D"/>
                </a:solidFill>
                <a:latin typeface="Verdana" pitchFamily="34" charset="0"/>
              </a:rPr>
              <a:t>Health Services</a:t>
            </a:r>
          </a:p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en-GB" sz="7700" b="1" baseline="30000" dirty="0">
                <a:solidFill>
                  <a:srgbClr val="143D7D"/>
                </a:solidFill>
                <a:latin typeface="Verdana" pitchFamily="34" charset="0"/>
              </a:rPr>
              <a:t>People Strategy 2015-2018</a:t>
            </a:r>
          </a:p>
          <a:p>
            <a:pPr algn="ctr">
              <a:lnSpc>
                <a:spcPts val="800"/>
              </a:lnSpc>
            </a:pPr>
            <a:r>
              <a:rPr lang="en-GB" sz="4000" b="1" i="1" baseline="30000" dirty="0">
                <a:solidFill>
                  <a:srgbClr val="143D7D"/>
                </a:solidFill>
                <a:latin typeface="Verdana" pitchFamily="34" charset="0"/>
              </a:rPr>
              <a:t>Leaders in People Services</a:t>
            </a:r>
          </a:p>
        </p:txBody>
      </p:sp>
      <p:pic>
        <p:nvPicPr>
          <p:cNvPr id="717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57975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0CFC23-9049-4799-ABD0-AEFF629E983E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1079500" y="2160588"/>
            <a:ext cx="7034213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1000"/>
              </a:spcAft>
              <a:buFont typeface="Wingdings" pitchFamily="2" charset="2"/>
              <a:buChar char="§"/>
            </a:pPr>
            <a:r>
              <a:rPr lang="en-IE">
                <a:solidFill>
                  <a:srgbClr val="595959"/>
                </a:solidFill>
              </a:rPr>
              <a:t>To serve healthcare business and clinical priorities, HR needs </a:t>
            </a:r>
            <a:br>
              <a:rPr lang="en-IE">
                <a:solidFill>
                  <a:srgbClr val="595959"/>
                </a:solidFill>
              </a:rPr>
            </a:br>
            <a:r>
              <a:rPr lang="en-IE">
                <a:solidFill>
                  <a:srgbClr val="595959"/>
                </a:solidFill>
              </a:rPr>
              <a:t>to ensure:</a:t>
            </a:r>
          </a:p>
          <a:p>
            <a:pPr marL="719138" lvl="1" indent="-358775">
              <a:spcAft>
                <a:spcPts val="1000"/>
              </a:spcAft>
              <a:buFont typeface="Arial" charset="0"/>
              <a:buChar char="•"/>
            </a:pPr>
            <a:r>
              <a:rPr lang="en-IE">
                <a:solidFill>
                  <a:srgbClr val="595959"/>
                </a:solidFill>
              </a:rPr>
              <a:t>Technically competent and responsive to service needs</a:t>
            </a:r>
          </a:p>
          <a:p>
            <a:pPr marL="719138" lvl="1" indent="-358775">
              <a:spcAft>
                <a:spcPts val="1000"/>
              </a:spcAft>
              <a:buFont typeface="Arial" charset="0"/>
              <a:buChar char="•"/>
            </a:pPr>
            <a:r>
              <a:rPr lang="en-IE">
                <a:solidFill>
                  <a:srgbClr val="595959"/>
                </a:solidFill>
              </a:rPr>
              <a:t>Positioned to support CHOs, Hospital Groups, PCRS, NAS and </a:t>
            </a:r>
            <a:br>
              <a:rPr lang="en-IE">
                <a:solidFill>
                  <a:srgbClr val="595959"/>
                </a:solidFill>
              </a:rPr>
            </a:br>
            <a:r>
              <a:rPr lang="en-IE">
                <a:solidFill>
                  <a:srgbClr val="595959"/>
                </a:solidFill>
              </a:rPr>
              <a:t>the delivery system overall</a:t>
            </a:r>
          </a:p>
          <a:p>
            <a:pPr marL="719138" lvl="1" indent="-358775">
              <a:spcAft>
                <a:spcPts val="1000"/>
              </a:spcAft>
              <a:buFont typeface="Arial" charset="0"/>
              <a:buChar char="•"/>
            </a:pPr>
            <a:r>
              <a:rPr lang="en-IE">
                <a:solidFill>
                  <a:srgbClr val="595959"/>
                </a:solidFill>
              </a:rPr>
              <a:t>Move to a more facilitative, supportive, developmental </a:t>
            </a:r>
            <a:br>
              <a:rPr lang="en-IE">
                <a:solidFill>
                  <a:srgbClr val="595959"/>
                </a:solidFill>
              </a:rPr>
            </a:br>
            <a:r>
              <a:rPr lang="en-IE">
                <a:solidFill>
                  <a:srgbClr val="595959"/>
                </a:solidFill>
              </a:rPr>
              <a:t>and enabling approach</a:t>
            </a:r>
          </a:p>
          <a:p>
            <a:pPr marL="719138" lvl="1" indent="-358775">
              <a:spcAft>
                <a:spcPts val="1000"/>
              </a:spcAft>
              <a:buFont typeface="Arial" charset="0"/>
              <a:buChar char="•"/>
            </a:pPr>
            <a:r>
              <a:rPr lang="en-IE">
                <a:solidFill>
                  <a:srgbClr val="595959"/>
                </a:solidFill>
              </a:rPr>
              <a:t>Take up a Business Partnering role at all levels</a:t>
            </a:r>
          </a:p>
          <a:p>
            <a:pPr marL="719138" lvl="1" indent="-358775">
              <a:spcAft>
                <a:spcPts val="1000"/>
              </a:spcAft>
              <a:buFont typeface="Arial" charset="0"/>
              <a:buChar char="•"/>
            </a:pPr>
            <a:r>
              <a:rPr lang="en-IE">
                <a:solidFill>
                  <a:srgbClr val="595959"/>
                </a:solidFill>
              </a:rPr>
              <a:t>Work in partnership with service managers to add value </a:t>
            </a:r>
            <a:br>
              <a:rPr lang="en-IE">
                <a:solidFill>
                  <a:srgbClr val="595959"/>
                </a:solidFill>
              </a:rPr>
            </a:br>
            <a:r>
              <a:rPr lang="en-IE">
                <a:solidFill>
                  <a:srgbClr val="595959"/>
                </a:solidFill>
              </a:rPr>
              <a:t>and enhance people capability</a:t>
            </a:r>
          </a:p>
          <a:p>
            <a:pPr marL="285750" indent="-285750">
              <a:spcAft>
                <a:spcPts val="1000"/>
              </a:spcAft>
              <a:buFont typeface="Wingdings" pitchFamily="2" charset="2"/>
              <a:buChar char="§"/>
            </a:pPr>
            <a:r>
              <a:rPr lang="en-IE">
                <a:solidFill>
                  <a:srgbClr val="595959"/>
                </a:solidFill>
              </a:rPr>
              <a:t>People Strategy will </a:t>
            </a:r>
            <a:r>
              <a:rPr lang="en-IE" b="1">
                <a:solidFill>
                  <a:srgbClr val="595959"/>
                </a:solidFill>
              </a:rPr>
              <a:t>provide the direction</a:t>
            </a:r>
            <a:r>
              <a:rPr lang="en-IE">
                <a:solidFill>
                  <a:srgbClr val="595959"/>
                </a:solidFill>
              </a:rPr>
              <a:t> to deliver on this ambition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People Strategy </a:t>
            </a:r>
            <a:br>
              <a:rPr lang="en-IE" sz="2400" b="1">
                <a:solidFill>
                  <a:srgbClr val="6E1869"/>
                </a:solidFill>
              </a:rPr>
            </a:br>
            <a:r>
              <a:rPr lang="en-IE" sz="2400" b="1">
                <a:solidFill>
                  <a:srgbClr val="6E1869"/>
                </a:solidFill>
              </a:rPr>
              <a:t>improving patient care and public service</a:t>
            </a: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1191F3C-C945-4290-8DF5-EB0109DAF792}" type="slidenum"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410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0925" y="5732463"/>
            <a:ext cx="11557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875" y="4816475"/>
            <a:ext cx="77343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875" y="1846263"/>
            <a:ext cx="800576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938" y="881063"/>
            <a:ext cx="4846637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1475" y="2517775"/>
            <a:ext cx="2590800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" y="3940175"/>
            <a:ext cx="1020762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25775" y="3135313"/>
            <a:ext cx="12033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25775" y="4100513"/>
            <a:ext cx="12033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25775" y="5075238"/>
            <a:ext cx="1203325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54500" y="2200275"/>
            <a:ext cx="1766888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54500" y="4681538"/>
            <a:ext cx="18034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813300" y="3759200"/>
            <a:ext cx="12414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81713" y="2305050"/>
            <a:ext cx="116998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661275" y="3773488"/>
            <a:ext cx="5969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C8C835-4229-4167-B442-D9046C6AB833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8434" name="Group 2"/>
          <p:cNvGrpSpPr>
            <a:grpSpLocks/>
          </p:cNvGrpSpPr>
          <p:nvPr/>
        </p:nvGrpSpPr>
        <p:grpSpPr bwMode="auto">
          <a:xfrm>
            <a:off x="-2130425" y="-2162175"/>
            <a:ext cx="11672888" cy="10456863"/>
            <a:chOff x="-2130868" y="-2162377"/>
            <a:chExt cx="11673237" cy="10457667"/>
          </a:xfrm>
        </p:grpSpPr>
        <p:pic>
          <p:nvPicPr>
            <p:cNvPr id="18437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0678" y="-2162377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8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0868" y="1437290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1079500" y="2160588"/>
            <a:ext cx="70342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The </a:t>
            </a:r>
            <a:r>
              <a:rPr lang="en-IE" sz="2000" i="1">
                <a:solidFill>
                  <a:srgbClr val="595959"/>
                </a:solidFill>
              </a:rPr>
              <a:t>People Strategy Framework</a:t>
            </a:r>
            <a:r>
              <a:rPr lang="en-IE" sz="2000">
                <a:solidFill>
                  <a:srgbClr val="595959"/>
                </a:solidFill>
              </a:rPr>
              <a:t> gathers the interrelated and inter dependent elements of the Strategy – it is only by working together on </a:t>
            </a:r>
            <a:r>
              <a:rPr lang="en-IE" sz="2000" b="1">
                <a:solidFill>
                  <a:srgbClr val="595959"/>
                </a:solidFill>
              </a:rPr>
              <a:t>all </a:t>
            </a:r>
            <a:r>
              <a:rPr lang="en-IE" sz="2000">
                <a:solidFill>
                  <a:srgbClr val="595959"/>
                </a:solidFill>
              </a:rPr>
              <a:t>of these elements that we can really bring about significant </a:t>
            </a:r>
            <a:r>
              <a:rPr lang="en-IE" sz="2000" b="1">
                <a:solidFill>
                  <a:srgbClr val="595959"/>
                </a:solidFill>
              </a:rPr>
              <a:t>cultural change</a:t>
            </a:r>
            <a:r>
              <a:rPr lang="en-IE" sz="2000">
                <a:solidFill>
                  <a:srgbClr val="595959"/>
                </a:solidFill>
              </a:rPr>
              <a:t> in the way we approach people management across the system. 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The combined outcomes from each of the priority areas in the People Strategy will result in </a:t>
            </a:r>
            <a:r>
              <a:rPr lang="en-IE" sz="2000" b="1">
                <a:solidFill>
                  <a:srgbClr val="595959"/>
                </a:solidFill>
              </a:rPr>
              <a:t>improved performance</a:t>
            </a:r>
            <a:r>
              <a:rPr lang="en-IE" sz="2000">
                <a:solidFill>
                  <a:srgbClr val="595959"/>
                </a:solidFill>
              </a:rPr>
              <a:t>, </a:t>
            </a:r>
            <a:r>
              <a:rPr lang="en-IE" sz="2000" b="1">
                <a:solidFill>
                  <a:srgbClr val="595959"/>
                </a:solidFill>
              </a:rPr>
              <a:t>workforce optimisation </a:t>
            </a:r>
            <a:r>
              <a:rPr lang="en-IE" sz="2000">
                <a:solidFill>
                  <a:srgbClr val="595959"/>
                </a:solidFill>
              </a:rPr>
              <a:t>and a </a:t>
            </a:r>
            <a:r>
              <a:rPr lang="en-IE" sz="2000" b="1">
                <a:solidFill>
                  <a:srgbClr val="595959"/>
                </a:solidFill>
              </a:rPr>
              <a:t>learning Organisation </a:t>
            </a:r>
            <a:r>
              <a:rPr lang="en-IE" sz="2000">
                <a:solidFill>
                  <a:srgbClr val="595959"/>
                </a:solidFill>
              </a:rPr>
              <a:t>delivering the overall goal of </a:t>
            </a:r>
            <a:r>
              <a:rPr lang="en-IE" sz="2000" b="1">
                <a:solidFill>
                  <a:srgbClr val="595959"/>
                </a:solidFill>
              </a:rPr>
              <a:t>Safer Better Healthcare</a:t>
            </a:r>
            <a:r>
              <a:rPr lang="en-IE" sz="2000">
                <a:solidFill>
                  <a:srgbClr val="595959"/>
                </a:solidFill>
              </a:rPr>
              <a:t>.</a:t>
            </a:r>
            <a:endParaRPr lang="en-IE" sz="2000" b="1" i="1">
              <a:solidFill>
                <a:srgbClr val="595959"/>
              </a:solidFill>
            </a:endParaRPr>
          </a:p>
        </p:txBody>
      </p:sp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HR Leaders in People Services</a:t>
            </a: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BBE38C-6D59-445D-874A-80837BE358D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9458" name="TextBox 21"/>
          <p:cNvSpPr txBox="1">
            <a:spLocks noChangeArrowheads="1"/>
          </p:cNvSpPr>
          <p:nvPr/>
        </p:nvSpPr>
        <p:spPr bwMode="auto">
          <a:xfrm>
            <a:off x="1079500" y="1776413"/>
            <a:ext cx="7034213" cy="435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Rosarii Mannion, Overall Strategy Lead, HR Professional Services 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Francis Rogers, </a:t>
            </a:r>
            <a:r>
              <a:rPr lang="en-IE" sz="1400" dirty="0" err="1">
                <a:solidFill>
                  <a:srgbClr val="595959"/>
                </a:solidFill>
              </a:rPr>
              <a:t>Acutes</a:t>
            </a:r>
            <a:r>
              <a:rPr lang="en-IE" sz="1400" dirty="0">
                <a:solidFill>
                  <a:srgbClr val="595959"/>
                </a:solidFill>
              </a:rPr>
              <a:t> Partner, Lead Leadership and Culture 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Dr. Lynda Sisson, Clinical Lead </a:t>
            </a:r>
            <a:r>
              <a:rPr lang="en-IE" sz="1400" dirty="0" err="1">
                <a:solidFill>
                  <a:srgbClr val="595959"/>
                </a:solidFill>
              </a:rPr>
              <a:t>Occ</a:t>
            </a:r>
            <a:r>
              <a:rPr lang="en-IE" sz="1400" dirty="0">
                <a:solidFill>
                  <a:srgbClr val="595959"/>
                </a:solidFill>
              </a:rPr>
              <a:t> Health &amp; Wellbeing 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Frank O’ Leary, Finance Partner, Lead Workforce Planning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Tess O Donovan, Community HR Partner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 smtClean="0">
                <a:solidFill>
                  <a:srgbClr val="595959"/>
                </a:solidFill>
              </a:rPr>
              <a:t>Pat O’Boyle, </a:t>
            </a:r>
            <a:r>
              <a:rPr lang="en-IE" sz="1400" dirty="0">
                <a:solidFill>
                  <a:srgbClr val="595959"/>
                </a:solidFill>
              </a:rPr>
              <a:t>Leadership Education &amp; </a:t>
            </a:r>
            <a:r>
              <a:rPr lang="en-IE" sz="1400" dirty="0" smtClean="0">
                <a:solidFill>
                  <a:srgbClr val="595959"/>
                </a:solidFill>
              </a:rPr>
              <a:t>Talent Development</a:t>
            </a:r>
            <a:endParaRPr lang="en-IE" sz="1400" dirty="0">
              <a:solidFill>
                <a:srgbClr val="595959"/>
              </a:solidFill>
            </a:endParaRP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Libby </a:t>
            </a:r>
            <a:r>
              <a:rPr lang="en-IE" sz="1400" dirty="0" err="1">
                <a:solidFill>
                  <a:srgbClr val="595959"/>
                </a:solidFill>
              </a:rPr>
              <a:t>Kinneen</a:t>
            </a:r>
            <a:r>
              <a:rPr lang="en-IE" sz="1400" dirty="0">
                <a:solidFill>
                  <a:srgbClr val="595959"/>
                </a:solidFill>
              </a:rPr>
              <a:t>, National Lead Staff Engagement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Prof. </a:t>
            </a:r>
            <a:r>
              <a:rPr lang="en-IE" sz="1400" dirty="0" smtClean="0">
                <a:solidFill>
                  <a:srgbClr val="595959"/>
                </a:solidFill>
              </a:rPr>
              <a:t>Eilis </a:t>
            </a:r>
            <a:r>
              <a:rPr lang="en-IE" sz="1400" dirty="0">
                <a:solidFill>
                  <a:srgbClr val="595959"/>
                </a:solidFill>
              </a:rPr>
              <a:t>Mc Govern, NDTP (National Doctors Training Planning)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Mary Gorry, HBS Partner ( Lead </a:t>
            </a:r>
            <a:r>
              <a:rPr lang="en-IE" sz="1400" dirty="0" smtClean="0">
                <a:solidFill>
                  <a:srgbClr val="595959"/>
                </a:solidFill>
              </a:rPr>
              <a:t>Evidence </a:t>
            </a:r>
            <a:r>
              <a:rPr lang="en-IE" sz="1400" dirty="0">
                <a:solidFill>
                  <a:srgbClr val="595959"/>
                </a:solidFill>
              </a:rPr>
              <a:t>and </a:t>
            </a:r>
            <a:r>
              <a:rPr lang="en-IE" sz="1400" dirty="0" smtClean="0">
                <a:solidFill>
                  <a:srgbClr val="595959"/>
                </a:solidFill>
              </a:rPr>
              <a:t>Knowledge</a:t>
            </a:r>
            <a:r>
              <a:rPr lang="en-IE" sz="1400" dirty="0">
                <a:solidFill>
                  <a:srgbClr val="595959"/>
                </a:solidFill>
              </a:rPr>
              <a:t>)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John Delamere, AND ER &amp; </a:t>
            </a:r>
            <a:r>
              <a:rPr lang="en-IE" sz="1400" dirty="0" smtClean="0">
                <a:solidFill>
                  <a:srgbClr val="595959"/>
                </a:solidFill>
              </a:rPr>
              <a:t>Partnering </a:t>
            </a:r>
            <a:r>
              <a:rPr lang="en-IE" sz="1400" dirty="0">
                <a:solidFill>
                  <a:srgbClr val="595959"/>
                </a:solidFill>
              </a:rPr>
              <a:t>&amp; Performance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Catriona </a:t>
            </a:r>
            <a:r>
              <a:rPr lang="en-IE" sz="1400" dirty="0" err="1">
                <a:solidFill>
                  <a:srgbClr val="595959"/>
                </a:solidFill>
              </a:rPr>
              <a:t>McConnellogue</a:t>
            </a:r>
            <a:r>
              <a:rPr lang="en-IE" sz="1400" dirty="0">
                <a:solidFill>
                  <a:srgbClr val="595959"/>
                </a:solidFill>
              </a:rPr>
              <a:t>, Communications and Improvement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Siobhan </a:t>
            </a:r>
            <a:r>
              <a:rPr lang="en-IE" sz="1400" dirty="0" smtClean="0">
                <a:solidFill>
                  <a:srgbClr val="595959"/>
                </a:solidFill>
              </a:rPr>
              <a:t>Patten</a:t>
            </a:r>
            <a:r>
              <a:rPr lang="en-IE" sz="1400" dirty="0">
                <a:solidFill>
                  <a:srgbClr val="595959"/>
                </a:solidFill>
              </a:rPr>
              <a:t>, National Lead Diversity, Inclusion and Equality 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Hilary Dolan, HR Projects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dirty="0">
                <a:solidFill>
                  <a:srgbClr val="595959"/>
                </a:solidFill>
              </a:rPr>
              <a:t>OD support re Strategy implementation</a:t>
            </a:r>
          </a:p>
          <a:p>
            <a:pPr marL="285750" indent="-285750">
              <a:spcAft>
                <a:spcPts val="500"/>
              </a:spcAft>
              <a:buFont typeface="Wingdings" pitchFamily="2" charset="2"/>
              <a:buChar char="§"/>
            </a:pPr>
            <a:r>
              <a:rPr lang="en-IE" sz="1400" i="1" dirty="0">
                <a:solidFill>
                  <a:srgbClr val="595959"/>
                </a:solidFill>
              </a:rPr>
              <a:t>HR Future Leaders, will join team on various projects </a:t>
            </a:r>
          </a:p>
        </p:txBody>
      </p:sp>
      <p:sp>
        <p:nvSpPr>
          <p:cNvPr id="19459" name="TextBox 22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The HR Leadership Team</a:t>
            </a: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C04B02-19BB-4BEA-805A-899C2FC5596C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0" y="6057900"/>
            <a:ext cx="2565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347788" y="2160588"/>
            <a:ext cx="3330575" cy="2127250"/>
          </a:xfrm>
          <a:prstGeom prst="roundRect">
            <a:avLst/>
          </a:prstGeom>
          <a:solidFill>
            <a:srgbClr val="4E1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500"/>
              </a:spcBef>
              <a:spcAft>
                <a:spcPts val="500"/>
              </a:spcAft>
              <a:defRPr/>
            </a:pPr>
            <a:r>
              <a:rPr lang="en-IE" sz="1400" b="1">
                <a:solidFill>
                  <a:srgbClr val="FFFFFF"/>
                </a:solidFill>
                <a:cs typeface="Arial" charset="0"/>
              </a:rPr>
              <a:t>Strategic HR &amp; Reform Partners 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Leadership and Culture 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Employee Engagement 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Staff Health &amp; Wellbeing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Workforce Planning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Learning &amp; Development 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Performance &amp; Partnering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Evidence &amp; Knowledge </a:t>
            </a:r>
          </a:p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Acutes/Community/HBS Strategic Partner 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Organising HR to Deliver</a:t>
            </a:r>
            <a:br>
              <a:rPr lang="en-IE" sz="2400" b="1">
                <a:solidFill>
                  <a:srgbClr val="6E1869"/>
                </a:solidFill>
              </a:rPr>
            </a:br>
            <a:r>
              <a:rPr lang="en-IE" sz="2400" b="1" i="1">
                <a:solidFill>
                  <a:srgbClr val="6E1869"/>
                </a:solidFill>
              </a:rPr>
              <a:t>Early Considerations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205413" y="2216150"/>
            <a:ext cx="1800225" cy="1220788"/>
          </a:xfrm>
          <a:prstGeom prst="roundRect">
            <a:avLst/>
          </a:prstGeom>
          <a:solidFill>
            <a:srgbClr val="5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dirty="0">
                <a:cs typeface="Arial"/>
              </a:rPr>
              <a:t>HR Business Partner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dirty="0">
                <a:cs typeface="Arial"/>
              </a:rPr>
              <a:t> Hospital Groups </a:t>
            </a:r>
            <a:br>
              <a:rPr lang="en-IE" sz="1400" dirty="0">
                <a:cs typeface="Arial"/>
              </a:rPr>
            </a:br>
            <a:r>
              <a:rPr lang="en-IE" sz="1400" dirty="0">
                <a:cs typeface="Arial"/>
              </a:rPr>
              <a:t>x 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58000" y="3695700"/>
            <a:ext cx="1800225" cy="954088"/>
          </a:xfrm>
          <a:prstGeom prst="roundRect">
            <a:avLst/>
          </a:prstGeom>
          <a:solidFill>
            <a:srgbClr val="5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dirty="0">
                <a:cs typeface="Arial"/>
              </a:rPr>
              <a:t>HR </a:t>
            </a:r>
            <a:br>
              <a:rPr lang="en-IE" sz="1400" dirty="0">
                <a:cs typeface="Arial"/>
              </a:rPr>
            </a:br>
            <a:r>
              <a:rPr lang="en-IE" sz="1400" dirty="0">
                <a:cs typeface="Arial"/>
              </a:rPr>
              <a:t>User Group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832350" y="4411663"/>
            <a:ext cx="1800225" cy="1220787"/>
          </a:xfrm>
          <a:prstGeom prst="roundRect">
            <a:avLst/>
          </a:prstGeom>
          <a:solidFill>
            <a:srgbClr val="5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IE" sz="1400">
                <a:solidFill>
                  <a:srgbClr val="FFFFFF"/>
                </a:solidFill>
                <a:cs typeface="Arial" charset="0"/>
              </a:rPr>
              <a:t>Transitional arrangements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732088" y="5064125"/>
            <a:ext cx="1800225" cy="869950"/>
          </a:xfrm>
          <a:prstGeom prst="roundRect">
            <a:avLst/>
          </a:prstGeom>
          <a:solidFill>
            <a:srgbClr val="5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dirty="0">
                <a:cs typeface="Arial"/>
              </a:rPr>
              <a:t>PCRS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3563" y="4659313"/>
            <a:ext cx="1800225" cy="1662112"/>
          </a:xfrm>
          <a:prstGeom prst="roundRect">
            <a:avLst/>
          </a:prstGeom>
          <a:solidFill>
            <a:srgbClr val="5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dirty="0">
                <a:cs typeface="Arial"/>
              </a:rPr>
              <a:t>HR Business Partner Community Healthcare Organisations </a:t>
            </a:r>
            <a:br>
              <a:rPr lang="en-IE" sz="1400" dirty="0">
                <a:cs typeface="Arial"/>
              </a:rPr>
            </a:br>
            <a:r>
              <a:rPr lang="en-IE" sz="1400" dirty="0">
                <a:cs typeface="Arial"/>
              </a:rPr>
              <a:t>x 9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671638" y="4313238"/>
            <a:ext cx="0" cy="371475"/>
          </a:xfrm>
          <a:prstGeom prst="line">
            <a:avLst/>
          </a:prstGeom>
          <a:ln w="63500">
            <a:solidFill>
              <a:srgbClr val="4E136F"/>
            </a:solidFill>
            <a:prstDash val="sysDot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29025" y="4325938"/>
            <a:ext cx="0" cy="741362"/>
          </a:xfrm>
          <a:prstGeom prst="line">
            <a:avLst/>
          </a:prstGeom>
          <a:ln w="63500">
            <a:solidFill>
              <a:srgbClr val="4E136F"/>
            </a:solidFill>
            <a:prstDash val="sysDot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18038" y="4229100"/>
            <a:ext cx="250825" cy="271463"/>
          </a:xfrm>
          <a:prstGeom prst="line">
            <a:avLst/>
          </a:prstGeom>
          <a:ln w="63500">
            <a:solidFill>
              <a:srgbClr val="4E136F"/>
            </a:solidFill>
            <a:prstDash val="sysDot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718050" y="2855913"/>
            <a:ext cx="504825" cy="0"/>
          </a:xfrm>
          <a:prstGeom prst="line">
            <a:avLst/>
          </a:prstGeom>
          <a:ln w="63500">
            <a:solidFill>
              <a:srgbClr val="4E136F"/>
            </a:solidFill>
            <a:prstDash val="sysDot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18050" y="3870325"/>
            <a:ext cx="2108200" cy="0"/>
          </a:xfrm>
          <a:prstGeom prst="line">
            <a:avLst/>
          </a:prstGeom>
          <a:ln w="63500">
            <a:solidFill>
              <a:srgbClr val="4E136F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BEA59-9C16-4EEF-AE14-E053E3F138E5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1506" name="Picture 1"/>
          <p:cNvPicPr>
            <a:picLocks noChangeAspect="1"/>
          </p:cNvPicPr>
          <p:nvPr/>
        </p:nvPicPr>
        <p:blipFill>
          <a:blip r:embed="rId2"/>
          <a:srcRect l="18692" t="12674" r="18027"/>
          <a:stretch>
            <a:fillRect/>
          </a:stretch>
        </p:blipFill>
        <p:spPr bwMode="auto">
          <a:xfrm>
            <a:off x="1700213" y="900113"/>
            <a:ext cx="5786437" cy="578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18C102-9A89-4369-9BE1-C7EA073CF0FE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-2130425" y="-2162175"/>
            <a:ext cx="11672888" cy="10456863"/>
            <a:chOff x="-2130868" y="-2162377"/>
            <a:chExt cx="11673237" cy="10457667"/>
          </a:xfrm>
        </p:grpSpPr>
        <p:pic>
          <p:nvPicPr>
            <p:cNvPr id="24582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0678" y="-2162377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0868" y="1437290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7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72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1079500" y="2160588"/>
            <a:ext cx="70342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The </a:t>
            </a:r>
            <a:r>
              <a:rPr lang="en-IE" sz="2000" i="1">
                <a:solidFill>
                  <a:srgbClr val="595959"/>
                </a:solidFill>
              </a:rPr>
              <a:t>People Strategy </a:t>
            </a:r>
            <a:r>
              <a:rPr lang="en-IE" sz="2000">
                <a:solidFill>
                  <a:srgbClr val="595959"/>
                </a:solidFill>
              </a:rPr>
              <a:t>outcomes describe what can be </a:t>
            </a:r>
            <a:r>
              <a:rPr lang="en-IE" sz="2000" b="1">
                <a:solidFill>
                  <a:srgbClr val="595959"/>
                </a:solidFill>
              </a:rPr>
              <a:t>achieved</a:t>
            </a:r>
            <a:r>
              <a:rPr lang="en-IE" sz="2000">
                <a:solidFill>
                  <a:srgbClr val="595959"/>
                </a:solidFill>
              </a:rPr>
              <a:t> and what can be reliably </a:t>
            </a:r>
            <a:r>
              <a:rPr lang="en-IE" sz="2000" b="1">
                <a:solidFill>
                  <a:srgbClr val="595959"/>
                </a:solidFill>
              </a:rPr>
              <a:t>demonstrated</a:t>
            </a:r>
            <a:r>
              <a:rPr lang="en-IE" sz="2000">
                <a:solidFill>
                  <a:srgbClr val="595959"/>
                </a:solidFill>
              </a:rPr>
              <a:t> or </a:t>
            </a:r>
            <a:r>
              <a:rPr lang="en-IE" sz="2000" b="1">
                <a:solidFill>
                  <a:srgbClr val="595959"/>
                </a:solidFill>
              </a:rPr>
              <a:t>measured</a:t>
            </a:r>
            <a:r>
              <a:rPr lang="en-IE" sz="2000">
                <a:solidFill>
                  <a:srgbClr val="595959"/>
                </a:solidFill>
              </a:rPr>
              <a:t> at the end of the </a:t>
            </a:r>
            <a:r>
              <a:rPr lang="en-IE" sz="2000" i="1">
                <a:solidFill>
                  <a:srgbClr val="595959"/>
                </a:solidFill>
              </a:rPr>
              <a:t>Strategy</a:t>
            </a:r>
            <a:r>
              <a:rPr lang="en-IE" sz="2000">
                <a:solidFill>
                  <a:srgbClr val="595959"/>
                </a:solidFill>
              </a:rPr>
              <a:t> implementation process. Adopting this approach supports our ambition </a:t>
            </a:r>
            <a:br>
              <a:rPr lang="en-IE" sz="2000">
                <a:solidFill>
                  <a:srgbClr val="595959"/>
                </a:solidFill>
              </a:rPr>
            </a:br>
            <a:r>
              <a:rPr lang="en-IE" sz="2000">
                <a:solidFill>
                  <a:srgbClr val="595959"/>
                </a:solidFill>
              </a:rPr>
              <a:t>and challenges the whole organisation to deliver on a common agenda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Relentless implementation / tracking of progress 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endParaRPr lang="en-IE" sz="2000">
              <a:solidFill>
                <a:srgbClr val="595959"/>
              </a:solidFill>
            </a:endParaRPr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8361B-6AB0-45AA-AA82-5DDED1343F56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-2130425" y="-2162175"/>
            <a:ext cx="11672888" cy="10456863"/>
            <a:chOff x="-2130868" y="-2162377"/>
            <a:chExt cx="11673237" cy="10457667"/>
          </a:xfrm>
        </p:grpSpPr>
        <p:pic>
          <p:nvPicPr>
            <p:cNvPr id="25606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0678" y="-2162377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7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0868" y="1437290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60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72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1079500" y="2160588"/>
            <a:ext cx="70342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1600">
                <a:solidFill>
                  <a:srgbClr val="595959"/>
                </a:solidFill>
              </a:rPr>
              <a:t>Members of the HR Leadership Team are taking lead responsibility to </a:t>
            </a:r>
            <a:br>
              <a:rPr lang="en-IE" sz="1600">
                <a:solidFill>
                  <a:srgbClr val="595959"/>
                </a:solidFill>
              </a:rPr>
            </a:br>
            <a:r>
              <a:rPr lang="en-IE" sz="1600">
                <a:solidFill>
                  <a:srgbClr val="595959"/>
                </a:solidFill>
              </a:rPr>
              <a:t>drive and support implementation. 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1600">
                <a:solidFill>
                  <a:srgbClr val="595959"/>
                </a:solidFill>
              </a:rPr>
              <a:t>The approach to implementation will be strongly based on </a:t>
            </a:r>
            <a:r>
              <a:rPr lang="en-IE" sz="1600" b="1">
                <a:solidFill>
                  <a:srgbClr val="595959"/>
                </a:solidFill>
              </a:rPr>
              <a:t>partnering</a:t>
            </a:r>
            <a:r>
              <a:rPr lang="en-IE" sz="1600">
                <a:solidFill>
                  <a:srgbClr val="595959"/>
                </a:solidFill>
              </a:rPr>
              <a:t> </a:t>
            </a:r>
            <a:br>
              <a:rPr lang="en-IE" sz="1600">
                <a:solidFill>
                  <a:srgbClr val="595959"/>
                </a:solidFill>
              </a:rPr>
            </a:br>
            <a:r>
              <a:rPr lang="en-IE" sz="1600">
                <a:solidFill>
                  <a:srgbClr val="595959"/>
                </a:solidFill>
              </a:rPr>
              <a:t>with all the Divisions and with managers and staff within the CHOs, Hospital Groups, PCRS, National Ambulance Services and across the system to ensure ongoing relevance taking a joined up approach to the delivery of  the strategic priorities.  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1600">
                <a:solidFill>
                  <a:srgbClr val="595959"/>
                </a:solidFill>
              </a:rPr>
              <a:t>We will also be working closely with the </a:t>
            </a:r>
            <a:r>
              <a:rPr lang="en-IE" sz="1600" b="1">
                <a:solidFill>
                  <a:srgbClr val="595959"/>
                </a:solidFill>
              </a:rPr>
              <a:t>System Reform Group </a:t>
            </a:r>
            <a:br>
              <a:rPr lang="en-IE" sz="1600" b="1">
                <a:solidFill>
                  <a:srgbClr val="595959"/>
                </a:solidFill>
              </a:rPr>
            </a:br>
            <a:r>
              <a:rPr lang="en-IE" sz="1600">
                <a:solidFill>
                  <a:srgbClr val="595959"/>
                </a:solidFill>
              </a:rPr>
              <a:t>on monitoring implementation of the </a:t>
            </a:r>
            <a:r>
              <a:rPr lang="en-IE" sz="1600" i="1">
                <a:solidFill>
                  <a:srgbClr val="595959"/>
                </a:solidFill>
              </a:rPr>
              <a:t>Strategy</a:t>
            </a:r>
            <a:r>
              <a:rPr lang="en-IE" sz="160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C5454A-68A0-4D41-8EAA-E6601FBCE5B8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1079500" y="700088"/>
            <a:ext cx="7034213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marL="287338" indent="-358775">
              <a:spcAft>
                <a:spcPts val="2000"/>
              </a:spcAft>
            </a:pPr>
            <a:r>
              <a:rPr lang="en-IE" sz="1600" b="1">
                <a:solidFill>
                  <a:srgbClr val="6E1869"/>
                </a:solidFill>
              </a:rPr>
              <a:t>…	There is overwhelming evidence linking high staff engagement with beneficial behaviours, better outcomes and improved performance</a:t>
            </a:r>
            <a:endParaRPr lang="en-GB" sz="1600" b="1">
              <a:solidFill>
                <a:srgbClr val="6E1869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877888" y="2201863"/>
            <a:ext cx="468312" cy="503237"/>
          </a:xfrm>
          <a:prstGeom prst="downArrow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1400" b="1"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2786063"/>
            <a:ext cx="1800225" cy="863600"/>
          </a:xfrm>
          <a:prstGeom prst="roundRect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dirty="0">
                <a:cs typeface="Arial"/>
              </a:rPr>
              <a:t>Desirable behaviours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24700" y="2789238"/>
            <a:ext cx="1800225" cy="863600"/>
          </a:xfrm>
          <a:prstGeom prst="roundRect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dirty="0">
                <a:cs typeface="Arial"/>
              </a:rPr>
              <a:t>Overall performance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18063" y="2789238"/>
            <a:ext cx="1800225" cy="863600"/>
          </a:xfrm>
          <a:prstGeom prst="roundRect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dirty="0">
                <a:cs typeface="Arial"/>
              </a:rPr>
              <a:t>Outputs for the organisation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09838" y="2786063"/>
            <a:ext cx="1800225" cy="866775"/>
          </a:xfrm>
          <a:prstGeom prst="roundRect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dirty="0">
                <a:cs typeface="Arial"/>
              </a:rPr>
              <a:t>Outputs </a:t>
            </a:r>
            <a:br>
              <a:rPr lang="en-IE" sz="1400" b="1" dirty="0">
                <a:cs typeface="Arial"/>
              </a:rPr>
            </a:br>
            <a:r>
              <a:rPr lang="en-IE" sz="1400" b="1" dirty="0">
                <a:cs typeface="Arial"/>
              </a:rPr>
              <a:t>for staff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078038" y="3082925"/>
            <a:ext cx="358775" cy="288925"/>
          </a:xfrm>
          <a:prstGeom prst="rightArrow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1400" b="1"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383088" y="3073400"/>
            <a:ext cx="360362" cy="287338"/>
          </a:xfrm>
          <a:prstGeom prst="rightArrow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1400" b="1">
              <a:cs typeface="Arial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691313" y="3082925"/>
            <a:ext cx="360362" cy="288925"/>
          </a:xfrm>
          <a:prstGeom prst="rightArrow">
            <a:avLst/>
          </a:prstGeom>
          <a:solidFill>
            <a:srgbClr val="6E1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IE" sz="1400" b="1"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25" y="1866900"/>
            <a:ext cx="2041525" cy="334963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2000"/>
              </a:spcAft>
              <a:defRPr/>
            </a:pPr>
            <a:r>
              <a:rPr lang="en-IE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High Staff engagement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9838" y="1893888"/>
            <a:ext cx="4108450" cy="108902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6000" indent="-216000" fontAlgn="auto"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Involvement in ones role</a:t>
            </a:r>
          </a:p>
          <a:p>
            <a:pPr marL="216000" indent="-216000" fontAlgn="auto"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Commitment to ones organisation</a:t>
            </a:r>
          </a:p>
          <a:p>
            <a:pPr marL="216000" indent="-216000" fontAlgn="auto">
              <a:spcBef>
                <a:spcPts val="0"/>
              </a:spcBef>
              <a:spcAft>
                <a:spcPts val="2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Positive feelings towards ones organisation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3200" y="3833813"/>
            <a:ext cx="1800225" cy="22034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Levels of innovation amongst staff </a:t>
            </a:r>
            <a:b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(Gallup 2007)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Willingness to advocate the organisation to </a:t>
            </a:r>
            <a:b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</a:b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others (Gallup 2006)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09838" y="3833813"/>
            <a:ext cx="1800225" cy="22034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Higher job satisfaction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Lower staff sickness absence (Gallup 2006)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Lower staff turnover (Gallup 2006)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18063" y="3833813"/>
            <a:ext cx="1800225" cy="22034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Fewer defects in manufacturing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Less inventory shrinkage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Fewer accidents at work (Gallup 2006)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Lower infection rates in hospitals (West 2012)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24700" y="3833813"/>
            <a:ext cx="1800225" cy="220345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Greater customer satisfaction or patient experience (IES, Salanova, West)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Increased operating income (Towers Perrin 2006)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Increased productivity (Gallup 2006)</a:t>
            </a:r>
          </a:p>
          <a:p>
            <a:pPr marL="216000" indent="-216000" fontAlgn="auto">
              <a:spcBef>
                <a:spcPts val="0"/>
              </a:spcBef>
              <a:spcAft>
                <a:spcPts val="500"/>
              </a:spcAft>
              <a:buFont typeface="Wingdings" charset="2"/>
              <a:buChar char="§"/>
              <a:defRPr/>
            </a:pPr>
            <a:r>
              <a:rPr lang="en-IE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cs"/>
              </a:rPr>
              <a:t>Increased profitability (Gallup 2006)</a:t>
            </a:r>
          </a:p>
        </p:txBody>
      </p:sp>
      <p:sp>
        <p:nvSpPr>
          <p:cNvPr id="8209" name="TextBox 17"/>
          <p:cNvSpPr txBox="1">
            <a:spLocks noChangeArrowheads="1"/>
          </p:cNvSpPr>
          <p:nvPr/>
        </p:nvSpPr>
        <p:spPr bwMode="auto">
          <a:xfrm>
            <a:off x="203200" y="6238875"/>
            <a:ext cx="69215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IE" sz="1200">
                <a:solidFill>
                  <a:srgbClr val="595959"/>
                </a:solidFill>
              </a:rPr>
              <a:t>The causal link from engagement to performance has not been proven. </a:t>
            </a:r>
            <a:br>
              <a:rPr lang="en-IE" sz="1200">
                <a:solidFill>
                  <a:srgbClr val="595959"/>
                </a:solidFill>
              </a:rPr>
            </a:br>
            <a:r>
              <a:rPr lang="en-IE" sz="1200">
                <a:solidFill>
                  <a:srgbClr val="595959"/>
                </a:solidFill>
              </a:rPr>
              <a:t>But longitudinal studies suggest that engagement contributes more than performance to engagement.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5"/>
          <p:cNvGrpSpPr>
            <a:grpSpLocks/>
          </p:cNvGrpSpPr>
          <p:nvPr/>
        </p:nvGrpSpPr>
        <p:grpSpPr bwMode="auto">
          <a:xfrm>
            <a:off x="-2130425" y="-2162175"/>
            <a:ext cx="11672888" cy="10456863"/>
            <a:chOff x="-2130868" y="-2162377"/>
            <a:chExt cx="11673237" cy="10457667"/>
          </a:xfrm>
        </p:grpSpPr>
        <p:pic>
          <p:nvPicPr>
            <p:cNvPr id="9223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0678" y="-2162377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0868" y="1437290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88"/>
            <a:ext cx="9144000" cy="72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B53CFC-510B-4AC6-B532-38BEA0F3C211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0500" y="6057900"/>
            <a:ext cx="2565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1079500" y="2160588"/>
            <a:ext cx="7034213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Provides a </a:t>
            </a:r>
            <a:r>
              <a:rPr lang="en-IE" sz="2000" b="1">
                <a:solidFill>
                  <a:srgbClr val="595959"/>
                </a:solidFill>
              </a:rPr>
              <a:t>clear framework</a:t>
            </a:r>
            <a:r>
              <a:rPr lang="en-IE" sz="2000">
                <a:solidFill>
                  <a:srgbClr val="595959"/>
                </a:solidFill>
              </a:rPr>
              <a:t> to shape how we improve people services and support the service delivery system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Based on engagement and evidence of the key people management activities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</a:pPr>
            <a:r>
              <a:rPr lang="en-IE" sz="2000">
                <a:solidFill>
                  <a:srgbClr val="595959"/>
                </a:solidFill>
              </a:rPr>
              <a:t>Clearly focused on outcomes for </a:t>
            </a:r>
            <a:r>
              <a:rPr lang="en-IE" sz="2000" b="1" i="1">
                <a:solidFill>
                  <a:srgbClr val="595959"/>
                </a:solidFill>
              </a:rPr>
              <a:t>Safer Better Health Care</a:t>
            </a:r>
          </a:p>
        </p:txBody>
      </p:sp>
      <p:sp>
        <p:nvSpPr>
          <p:cNvPr id="9222" name="TextBox 11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People Strategy</a:t>
            </a:r>
            <a:br>
              <a:rPr lang="en-IE" sz="2400" b="1">
                <a:solidFill>
                  <a:srgbClr val="6E1869"/>
                </a:solidFill>
              </a:rPr>
            </a:br>
            <a:r>
              <a:rPr lang="en-IE" sz="2400" b="1" i="1">
                <a:solidFill>
                  <a:srgbClr val="6E1869"/>
                </a:solidFill>
              </a:rPr>
              <a:t>Leaders in People Services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5"/>
          <p:cNvGrpSpPr>
            <a:grpSpLocks/>
          </p:cNvGrpSpPr>
          <p:nvPr/>
        </p:nvGrpSpPr>
        <p:grpSpPr bwMode="auto">
          <a:xfrm>
            <a:off x="-2130425" y="-2162175"/>
            <a:ext cx="11672888" cy="10456863"/>
            <a:chOff x="-2130868" y="-2162377"/>
            <a:chExt cx="11673237" cy="10457667"/>
          </a:xfrm>
        </p:grpSpPr>
        <p:pic>
          <p:nvPicPr>
            <p:cNvPr id="1024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0678" y="-2162377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2130868" y="1437290"/>
              <a:ext cx="7811691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2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BFC2E1-2381-4F61-8360-AEE0611A3764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244" name="TextBox 2"/>
          <p:cNvSpPr txBox="1">
            <a:spLocks noChangeArrowheads="1"/>
          </p:cNvSpPr>
          <p:nvPr/>
        </p:nvSpPr>
        <p:spPr bwMode="auto">
          <a:xfrm>
            <a:off x="1079500" y="1096963"/>
            <a:ext cx="7034213" cy="466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  <a:tabLst>
                <a:tab pos="2963863" algn="l"/>
              </a:tabLst>
            </a:pPr>
            <a:endParaRPr lang="en-IE" i="1">
              <a:solidFill>
                <a:srgbClr val="595959"/>
              </a:solidFill>
            </a:endParaRPr>
          </a:p>
          <a:p>
            <a:pPr marL="285750" indent="-285750">
              <a:spcAft>
                <a:spcPts val="2000"/>
              </a:spcAft>
              <a:buFont typeface="Wingdings" pitchFamily="2" charset="2"/>
              <a:buNone/>
              <a:tabLst>
                <a:tab pos="2963863" algn="l"/>
              </a:tabLst>
            </a:pPr>
            <a:r>
              <a:rPr lang="en-IE" b="1" i="1">
                <a:solidFill>
                  <a:srgbClr val="595959"/>
                </a:solidFill>
              </a:rPr>
              <a:t>  Why a People Strategy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  <a:tabLst>
                <a:tab pos="2963863" algn="l"/>
              </a:tabLst>
            </a:pPr>
            <a:r>
              <a:rPr lang="en-IE" i="1">
                <a:solidFill>
                  <a:srgbClr val="595959"/>
                </a:solidFill>
              </a:rPr>
              <a:t>The People Strategy is based on our commitment to develop a </a:t>
            </a:r>
            <a:r>
              <a:rPr lang="en-IE" b="1" i="1">
                <a:solidFill>
                  <a:srgbClr val="595959"/>
                </a:solidFill>
              </a:rPr>
              <a:t>professional HR Service</a:t>
            </a:r>
            <a:r>
              <a:rPr lang="en-IE" i="1">
                <a:solidFill>
                  <a:srgbClr val="595959"/>
                </a:solidFill>
              </a:rPr>
              <a:t> that </a:t>
            </a:r>
            <a:r>
              <a:rPr lang="en-IE" b="1" i="1">
                <a:solidFill>
                  <a:srgbClr val="595959"/>
                </a:solidFill>
              </a:rPr>
              <a:t>is technically competent </a:t>
            </a:r>
            <a:r>
              <a:rPr lang="en-IE" i="1">
                <a:solidFill>
                  <a:srgbClr val="595959"/>
                </a:solidFill>
              </a:rPr>
              <a:t>and responsive to the needs of the organisation. It presents a challenge to start doing things differently in people management recognising the need for a joined up and partnership approach across the system.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  <a:tabLst>
                <a:tab pos="2963863" algn="l"/>
              </a:tabLst>
            </a:pPr>
            <a:r>
              <a:rPr lang="en-IE" i="1">
                <a:solidFill>
                  <a:srgbClr val="595959"/>
                </a:solidFill>
              </a:rPr>
              <a:t>The HR Service needs to continue to </a:t>
            </a:r>
            <a:r>
              <a:rPr lang="en-IE" b="1" i="1">
                <a:solidFill>
                  <a:srgbClr val="595959"/>
                </a:solidFill>
              </a:rPr>
              <a:t>listen </a:t>
            </a:r>
            <a:r>
              <a:rPr lang="en-IE" i="1">
                <a:solidFill>
                  <a:srgbClr val="595959"/>
                </a:solidFill>
              </a:rPr>
              <a:t>to staff, act on the </a:t>
            </a:r>
            <a:r>
              <a:rPr lang="en-IE" b="1" i="1">
                <a:solidFill>
                  <a:srgbClr val="595959"/>
                </a:solidFill>
              </a:rPr>
              <a:t>feedback of staff</a:t>
            </a:r>
            <a:r>
              <a:rPr lang="en-IE" i="1">
                <a:solidFill>
                  <a:srgbClr val="595959"/>
                </a:solidFill>
              </a:rPr>
              <a:t> and </a:t>
            </a:r>
            <a:r>
              <a:rPr lang="en-IE" b="1" i="1">
                <a:solidFill>
                  <a:srgbClr val="595959"/>
                </a:solidFill>
              </a:rPr>
              <a:t>advocate</a:t>
            </a:r>
            <a:r>
              <a:rPr lang="en-IE" i="1">
                <a:solidFill>
                  <a:srgbClr val="595959"/>
                </a:solidFill>
              </a:rPr>
              <a:t> on their behalf to improve the working environment and enhance services.  </a:t>
            </a:r>
          </a:p>
          <a:p>
            <a:pPr marL="285750" indent="-285750">
              <a:spcAft>
                <a:spcPts val="2000"/>
              </a:spcAft>
              <a:buFont typeface="Wingdings" pitchFamily="2" charset="2"/>
              <a:buChar char="§"/>
              <a:tabLst>
                <a:tab pos="2963863" algn="l"/>
              </a:tabLst>
            </a:pPr>
            <a:r>
              <a:rPr lang="en-IE" i="1">
                <a:solidFill>
                  <a:srgbClr val="595959"/>
                </a:solidFill>
              </a:rPr>
              <a:t>We want to create a modern, </a:t>
            </a:r>
            <a:r>
              <a:rPr lang="en-IE" b="1" i="1">
                <a:solidFill>
                  <a:srgbClr val="595959"/>
                </a:solidFill>
              </a:rPr>
              <a:t>inclusive </a:t>
            </a:r>
            <a:r>
              <a:rPr lang="en-IE" i="1">
                <a:solidFill>
                  <a:srgbClr val="595959"/>
                </a:solidFill>
              </a:rPr>
              <a:t>and high performing HR Service – the HR Leadership Team are fully committed to delivering this ambition.</a:t>
            </a:r>
            <a:endParaRPr lang="en-IE" b="1" i="1">
              <a:solidFill>
                <a:srgbClr val="595959"/>
              </a:solidFill>
            </a:endParaRP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1079500" y="700088"/>
            <a:ext cx="703421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 </a:t>
            </a: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5797550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C0E985B-CEA6-4981-8CFD-ED4B2E5C9771}" type="slidenum"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229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954088"/>
            <a:ext cx="7816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6CF83-2427-4207-B6B9-D6ED6AD0182A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3314" name="Group 6"/>
          <p:cNvGrpSpPr>
            <a:grpSpLocks/>
          </p:cNvGrpSpPr>
          <p:nvPr/>
        </p:nvGrpSpPr>
        <p:grpSpPr bwMode="auto">
          <a:xfrm>
            <a:off x="393700" y="963613"/>
            <a:ext cx="8345488" cy="6858000"/>
            <a:chOff x="393700" y="964369"/>
            <a:chExt cx="8344773" cy="6858000"/>
          </a:xfrm>
        </p:grpSpPr>
        <p:pic>
          <p:nvPicPr>
            <p:cNvPr id="13315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3700" y="964369"/>
              <a:ext cx="834477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30318" y="1480903"/>
              <a:ext cx="5338589" cy="454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3A0DF9-4F15-4FF9-8630-12AA49C897A6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6163" y="1139825"/>
            <a:ext cx="27051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2600" y="919163"/>
            <a:ext cx="3708400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663" y="3471863"/>
            <a:ext cx="609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8625" y="2968625"/>
            <a:ext cx="609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5600" y="3714750"/>
            <a:ext cx="30353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11750" y="3781425"/>
            <a:ext cx="3251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59E210-661F-4106-BBAF-28AF020C21B6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536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776413"/>
            <a:ext cx="677545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079500" y="496888"/>
            <a:ext cx="7034213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Aft>
                <a:spcPts val="2000"/>
              </a:spcAft>
            </a:pPr>
            <a:r>
              <a:rPr lang="en-IE" sz="2400" b="1">
                <a:solidFill>
                  <a:srgbClr val="6E1869"/>
                </a:solidFill>
              </a:rPr>
              <a:t>Fundamental Concepts </a:t>
            </a:r>
            <a:br>
              <a:rPr lang="en-IE" sz="2400" b="1">
                <a:solidFill>
                  <a:srgbClr val="6E1869"/>
                </a:solidFill>
              </a:rPr>
            </a:br>
            <a:r>
              <a:rPr lang="en-IE" sz="2400" b="1">
                <a:solidFill>
                  <a:srgbClr val="6E1869"/>
                </a:solidFill>
              </a:rPr>
              <a:t>Underpinning People Strategy</a:t>
            </a:r>
            <a:endParaRPr lang="en-IE" sz="2400" b="1" i="1">
              <a:solidFill>
                <a:srgbClr val="6E18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01744-HSE-Theme">
      <a:dk1>
        <a:sysClr val="windowText" lastClr="000000"/>
      </a:dk1>
      <a:lt1>
        <a:sysClr val="window" lastClr="FFFFFF"/>
      </a:lt1>
      <a:dk2>
        <a:srgbClr val="4E136F"/>
      </a:dk2>
      <a:lt2>
        <a:srgbClr val="5D7000"/>
      </a:lt2>
      <a:accent1>
        <a:srgbClr val="7D006C"/>
      </a:accent1>
      <a:accent2>
        <a:srgbClr val="9C9F00"/>
      </a:accent2>
      <a:accent3>
        <a:srgbClr val="5D7000"/>
      </a:accent3>
      <a:accent4>
        <a:srgbClr val="9C9F00"/>
      </a:accent4>
      <a:accent5>
        <a:srgbClr val="4E136F"/>
      </a:accent5>
      <a:accent6>
        <a:srgbClr val="7D006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624</Words>
  <Application>Microsoft Office PowerPoint</Application>
  <PresentationFormat>On-screen Show (4:3)</PresentationFormat>
  <Paragraphs>100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People Strategy 2015-2018</dc:title>
  <dc:creator>Delete</dc:creator>
  <cp:lastModifiedBy>Gemma Murphy1</cp:lastModifiedBy>
  <cp:revision>81</cp:revision>
  <dcterms:created xsi:type="dcterms:W3CDTF">2016-01-08T20:40:26Z</dcterms:created>
  <dcterms:modified xsi:type="dcterms:W3CDTF">2019-04-04T09:26:41Z</dcterms:modified>
</cp:coreProperties>
</file>