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0" r:id="rId3"/>
    <p:sldId id="257" r:id="rId4"/>
    <p:sldId id="274" r:id="rId5"/>
    <p:sldId id="258" r:id="rId6"/>
    <p:sldId id="259" r:id="rId7"/>
    <p:sldId id="260" r:id="rId8"/>
    <p:sldId id="261" r:id="rId9"/>
    <p:sldId id="272" r:id="rId10"/>
    <p:sldId id="262" r:id="rId11"/>
    <p:sldId id="275" r:id="rId12"/>
    <p:sldId id="276" r:id="rId13"/>
    <p:sldId id="277" r:id="rId14"/>
    <p:sldId id="263" r:id="rId15"/>
    <p:sldId id="264" r:id="rId16"/>
    <p:sldId id="271" r:id="rId17"/>
    <p:sldId id="265" r:id="rId18"/>
    <p:sldId id="266" r:id="rId19"/>
    <p:sldId id="268" r:id="rId20"/>
    <p:sldId id="269" r:id="rId2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62" autoAdjust="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1A09EA9-D6C7-4D59-AEF5-9D9FFFC963E2}" type="datetimeFigureOut">
              <a:rPr lang="en-IE" smtClean="0"/>
              <a:pPr/>
              <a:t>30/09/2019</a:t>
            </a:fld>
            <a:endParaRPr lang="en-I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DEBF286-1A2E-428F-8D6F-2F6935EE9B12}" type="slidenum">
              <a:rPr lang="en-IE" smtClean="0"/>
              <a:pPr/>
              <a:t>‹#›</a:t>
            </a:fld>
            <a:endParaRPr lang="en-IE"/>
          </a:p>
        </p:txBody>
      </p:sp>
    </p:spTree>
    <p:extLst>
      <p:ext uri="{BB962C8B-B14F-4D97-AF65-F5344CB8AC3E}">
        <p14:creationId xmlns:p14="http://schemas.microsoft.com/office/powerpoint/2010/main" xmlns="" val="1605564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11</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12</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13</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14</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15</a:t>
            </a:fld>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16</a:t>
            </a:fld>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17</a:t>
            </a:fld>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18</a:t>
            </a:fld>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19</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2</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DEBF286-1A2E-428F-8D6F-2F6935EE9B12}" type="slidenum">
              <a:rPr lang="en-IE" smtClean="0"/>
              <a:pPr/>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640DB0-0FCC-4557-9692-44909794E44F}" type="slidenum">
              <a:rPr lang="en-IE" smtClean="0"/>
              <a:pPr/>
              <a:t>‹#›</a:t>
            </a:fld>
            <a:endParaRPr lang="en-IE"/>
          </a:p>
        </p:txBody>
      </p:sp>
      <p:pic>
        <p:nvPicPr>
          <p:cNvPr id="7" name="Picture 2"/>
          <p:cNvPicPr>
            <a:picLocks noChangeAspect="1" noChangeArrowheads="1"/>
          </p:cNvPicPr>
          <p:nvPr userDrawn="1"/>
        </p:nvPicPr>
        <p:blipFill>
          <a:blip r:embed="rId2" cstate="print"/>
          <a:srcRect/>
          <a:stretch>
            <a:fillRect/>
          </a:stretch>
        </p:blipFill>
        <p:spPr bwMode="auto">
          <a:xfrm>
            <a:off x="1309176" y="6287961"/>
            <a:ext cx="7394028" cy="501901"/>
          </a:xfrm>
          <a:prstGeom prst="rect">
            <a:avLst/>
          </a:prstGeom>
          <a:noFill/>
          <a:ln w="9525">
            <a:noFill/>
            <a:miter lim="800000"/>
            <a:headEnd/>
            <a:tailEnd/>
          </a:ln>
          <a:effectLst/>
        </p:spPr>
      </p:pic>
      <p:pic>
        <p:nvPicPr>
          <p:cNvPr id="8" name="Picture 7"/>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112840"/>
            <a:ext cx="786765" cy="85217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65A6EB-8200-4173-B7F1-3483E9A7122D}" type="datetimeFigureOut">
              <a:rPr lang="en-IE" smtClean="0"/>
              <a:pPr/>
              <a:t>30/09/2019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640DB0-0FCC-4557-9692-44909794E44F}"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5A6EB-8200-4173-B7F1-3483E9A7122D}" type="datetimeFigureOut">
              <a:rPr lang="en-IE" smtClean="0"/>
              <a:pPr/>
              <a:t>30/09/2019</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40DB0-0FCC-4557-9692-44909794E44F}"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se.ie/eng/about/qavd/complaints/hse-complaints-caseboo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hyperlink" Target="https://www.ombudsman.ie/publications/ombudsman-caseboo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ombudsman.wales/wp-content/uploads/2018/11/23114-Ombudsman-Casebook_Casebook-34_July_October-2018_E_v5.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323528" y="476672"/>
            <a:ext cx="8376816" cy="5580867"/>
          </a:xfrm>
          <a:prstGeom prst="rect">
            <a:avLst/>
          </a:prstGeom>
          <a:noFill/>
          <a:ln w="9525">
            <a:noFill/>
            <a:miter lim="800000"/>
            <a:headEnd/>
            <a:tailEnd/>
          </a:ln>
          <a:effectLst/>
        </p:spPr>
      </p:pic>
      <p:sp>
        <p:nvSpPr>
          <p:cNvPr id="2" name="Title 1"/>
          <p:cNvSpPr>
            <a:spLocks noGrp="1"/>
          </p:cNvSpPr>
          <p:nvPr>
            <p:ph type="ctrTitle"/>
          </p:nvPr>
        </p:nvSpPr>
        <p:spPr>
          <a:xfrm>
            <a:off x="827584" y="3111103"/>
            <a:ext cx="7772400" cy="1470025"/>
          </a:xfrm>
        </p:spPr>
        <p:txBody>
          <a:bodyPr/>
          <a:lstStyle/>
          <a:p>
            <a:r>
              <a:rPr lang="en-IE" b="1" dirty="0" smtClean="0"/>
              <a:t>HSE Learning Forms</a:t>
            </a:r>
            <a:br>
              <a:rPr lang="en-IE" b="1" dirty="0" smtClean="0"/>
            </a:br>
            <a:r>
              <a:rPr lang="en-IE" b="1" dirty="0" smtClean="0"/>
              <a:t>and Guidance </a:t>
            </a:r>
            <a:endParaRPr lang="en-IE" b="1" dirty="0"/>
          </a:p>
        </p:txBody>
      </p:sp>
      <p:pic>
        <p:nvPicPr>
          <p:cNvPr id="7" name="Picture 6"/>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9512" y="116632"/>
            <a:ext cx="1368152" cy="144016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1143000"/>
          </a:xfrm>
        </p:spPr>
        <p:txBody>
          <a:bodyPr/>
          <a:lstStyle/>
          <a:p>
            <a:r>
              <a:rPr lang="en-IE" b="1" dirty="0" smtClean="0"/>
              <a:t>Examples of Learning </a:t>
            </a:r>
            <a:endParaRPr lang="en-IE" b="1" dirty="0"/>
          </a:p>
        </p:txBody>
      </p:sp>
      <p:sp>
        <p:nvSpPr>
          <p:cNvPr id="3" name="Content Placeholder 2"/>
          <p:cNvSpPr>
            <a:spLocks noGrp="1"/>
          </p:cNvSpPr>
          <p:nvPr>
            <p:ph idx="1"/>
          </p:nvPr>
        </p:nvSpPr>
        <p:spPr/>
        <p:txBody>
          <a:bodyPr>
            <a:normAutofit/>
          </a:bodyPr>
          <a:lstStyle/>
          <a:p>
            <a:r>
              <a:rPr lang="en-IE" sz="2000" b="1" dirty="0" smtClean="0"/>
              <a:t>Issue/Recommendation:</a:t>
            </a:r>
            <a:r>
              <a:rPr lang="en-IE" sz="2000" dirty="0" smtClean="0"/>
              <a:t> Complainant felt that they were not supported at Point of Contact. It was recommended that that staff receive training on their role in the Point of Contact Complaint process. </a:t>
            </a:r>
          </a:p>
          <a:p>
            <a:pPr>
              <a:buNone/>
            </a:pPr>
            <a:endParaRPr lang="en-IE" sz="2000" dirty="0" smtClean="0"/>
          </a:p>
          <a:p>
            <a:r>
              <a:rPr lang="en-IE" sz="2000" b="1" dirty="0" smtClean="0"/>
              <a:t>Key Learning:</a:t>
            </a:r>
            <a:r>
              <a:rPr lang="en-IE" sz="2000" dirty="0" smtClean="0"/>
              <a:t> Point of Contact complaints training should be completed by all current staff and by new staff when commencing in the area as part of their induction. The online </a:t>
            </a:r>
            <a:r>
              <a:rPr lang="en-IE" sz="2000" dirty="0" err="1" smtClean="0"/>
              <a:t>HSELanD</a:t>
            </a:r>
            <a:r>
              <a:rPr lang="en-IE" sz="2000" dirty="0" smtClean="0"/>
              <a:t> module should be utilised pending training provided by Consumer Affairs. In addition, an annual training needs analysis should be conducted to identify the required relevant training for staff to attend or to complete on </a:t>
            </a:r>
            <a:r>
              <a:rPr lang="en-IE" sz="2000" dirty="0" err="1" smtClean="0"/>
              <a:t>HSELanD</a:t>
            </a:r>
            <a:r>
              <a:rPr lang="en-IE" sz="2000" dirty="0" smtClean="0"/>
              <a:t>. </a:t>
            </a:r>
            <a:endParaRPr lang="en-IE"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44624"/>
            <a:ext cx="8229600" cy="1143000"/>
          </a:xfrm>
        </p:spPr>
        <p:txBody>
          <a:bodyPr/>
          <a:lstStyle/>
          <a:p>
            <a:r>
              <a:rPr lang="en-IE" b="1" dirty="0" smtClean="0"/>
              <a:t>Examples of Learning</a:t>
            </a:r>
            <a:endParaRPr lang="en-IE" b="1" dirty="0"/>
          </a:p>
        </p:txBody>
      </p:sp>
      <p:sp>
        <p:nvSpPr>
          <p:cNvPr id="3" name="Content Placeholder 2"/>
          <p:cNvSpPr>
            <a:spLocks noGrp="1"/>
          </p:cNvSpPr>
          <p:nvPr>
            <p:ph idx="1"/>
          </p:nvPr>
        </p:nvSpPr>
        <p:spPr/>
        <p:txBody>
          <a:bodyPr>
            <a:normAutofit/>
          </a:bodyPr>
          <a:lstStyle/>
          <a:p>
            <a:r>
              <a:rPr lang="en-IE" sz="2000" b="1" dirty="0" smtClean="0"/>
              <a:t>Issue/Recommendation: </a:t>
            </a:r>
            <a:r>
              <a:rPr lang="en-IE" sz="2000" dirty="0" smtClean="0"/>
              <a:t>Complainant raised concerns when access to local disability support services for her son were transferred to a different team as a result of her changing schools to better meet his educational needs. On investigation, this complaint should have been progressed via the appeals process and not as a complaint. On request for review of the outcome, the correct pathway was identified and the case was referred as an appeal, the outcome of which, acknowledged that the policy, while appropriately applied, was coming under review and pending the outcome of this review the complainant could retain access to the services of the support team local to the home address as requested. </a:t>
            </a:r>
          </a:p>
          <a:p>
            <a:r>
              <a:rPr lang="en-IE" sz="2000" b="1" dirty="0" smtClean="0"/>
              <a:t>Learning: </a:t>
            </a:r>
            <a:r>
              <a:rPr lang="en-IE" sz="2000" dirty="0" smtClean="0"/>
              <a:t>Key learning relates to providing additional support at the initial assessment phase to assist in the determination of the appropriate and correct application of </a:t>
            </a:r>
            <a:r>
              <a:rPr lang="en-IE" sz="2000" smtClean="0"/>
              <a:t>relevant pathway at outset. </a:t>
            </a:r>
            <a:endParaRPr lang="en-IE"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IE" b="1" dirty="0" smtClean="0"/>
              <a:t>Examples of Learning </a:t>
            </a:r>
            <a:endParaRPr lang="en-IE" b="1" dirty="0"/>
          </a:p>
        </p:txBody>
      </p:sp>
      <p:sp>
        <p:nvSpPr>
          <p:cNvPr id="3" name="Content Placeholder 2"/>
          <p:cNvSpPr>
            <a:spLocks noGrp="1"/>
          </p:cNvSpPr>
          <p:nvPr>
            <p:ph idx="1"/>
          </p:nvPr>
        </p:nvSpPr>
        <p:spPr>
          <a:xfrm>
            <a:off x="457200" y="1196752"/>
            <a:ext cx="8229600" cy="5040560"/>
          </a:xfrm>
        </p:spPr>
        <p:txBody>
          <a:bodyPr>
            <a:normAutofit lnSpcReduction="10000"/>
          </a:bodyPr>
          <a:lstStyle/>
          <a:p>
            <a:r>
              <a:rPr lang="en-IE" sz="2000" b="1" dirty="0" smtClean="0"/>
              <a:t>Issue/Recommendation:</a:t>
            </a:r>
            <a:r>
              <a:rPr lang="en-IE" sz="2000" dirty="0" smtClean="0"/>
              <a:t> YSYS form received regarding </a:t>
            </a:r>
            <a:r>
              <a:rPr lang="en-IE" sz="2000" i="1" dirty="0" smtClean="0"/>
              <a:t>‘cleaning of the ward during visiting hours. Staff using personal mobile phones to have non work-related conversations’. </a:t>
            </a:r>
            <a:r>
              <a:rPr lang="en-IE" sz="2000" dirty="0" smtClean="0"/>
              <a:t>An apology was given and regret expressed that service did not meet expectations. The complaint was forwarded to the Household Services Manager to provide a response and the issues were raised at a staff meeting. The Manager advised that cleaning is continuously needed due to patients being discharged over the course of the day and rooms/beds require cleaning and disinfection. However, there would be an effort made to minimise cleaning during visiting hours although rooms for disinfection will need to be prioritised. </a:t>
            </a:r>
            <a:r>
              <a:rPr lang="en-IE" sz="2000" dirty="0"/>
              <a:t>Staff advised of the need to be mindful of noise level when carrying out ward </a:t>
            </a:r>
            <a:r>
              <a:rPr lang="en-IE" sz="2000" dirty="0" smtClean="0"/>
              <a:t>duties. Staff reminded </a:t>
            </a:r>
            <a:r>
              <a:rPr lang="en-IE" sz="2000" dirty="0"/>
              <a:t>that the use of personal mobile phones was unacceptable and not permitted when working</a:t>
            </a:r>
            <a:endParaRPr lang="en-IE" sz="2000" i="1" dirty="0" smtClean="0"/>
          </a:p>
          <a:p>
            <a:r>
              <a:rPr lang="en-IE" sz="2000" b="1" dirty="0" smtClean="0"/>
              <a:t>Key Learning: </a:t>
            </a:r>
            <a:r>
              <a:rPr lang="en-IE" sz="2000" dirty="0"/>
              <a:t>P</a:t>
            </a:r>
            <a:r>
              <a:rPr lang="en-IE" sz="2000" dirty="0" smtClean="0"/>
              <a:t>eriodic</a:t>
            </a:r>
            <a:r>
              <a:rPr lang="en-IE" sz="2000" b="1" dirty="0" smtClean="0"/>
              <a:t> </a:t>
            </a:r>
            <a:r>
              <a:rPr lang="en-IE" sz="2000" dirty="0"/>
              <a:t>s</a:t>
            </a:r>
            <a:r>
              <a:rPr lang="en-IE" sz="2000" dirty="0" smtClean="0"/>
              <a:t>taff training should be scheduled post induction to  refresh on key issues regarding the discharge of their duties and to highlight and reinforce any changes as a result of patient / service user feedback. </a:t>
            </a:r>
            <a:endParaRPr lang="en-IE" sz="2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Examples of Learning </a:t>
            </a:r>
            <a:endParaRPr lang="en-IE" b="1" dirty="0"/>
          </a:p>
        </p:txBody>
      </p:sp>
      <p:sp>
        <p:nvSpPr>
          <p:cNvPr id="3" name="Content Placeholder 2"/>
          <p:cNvSpPr>
            <a:spLocks noGrp="1"/>
          </p:cNvSpPr>
          <p:nvPr>
            <p:ph idx="1"/>
          </p:nvPr>
        </p:nvSpPr>
        <p:spPr/>
        <p:txBody>
          <a:bodyPr>
            <a:normAutofit/>
          </a:bodyPr>
          <a:lstStyle/>
          <a:p>
            <a:r>
              <a:rPr lang="en-IE" sz="2000" b="1" dirty="0" smtClean="0"/>
              <a:t>Issue/Recommendation:</a:t>
            </a:r>
            <a:r>
              <a:rPr lang="en-IE" sz="2000" dirty="0" smtClean="0"/>
              <a:t> A service user raised concerns about gaps in documentation relating to correspondence on a referral for her child in relation to a speech and language assessment. The investigation considered the circumstances of the complaint in relation to the available documentation and identified inconsistencies in relation to standard practice on the recording of communication between professionals in this area of allied healthcare. </a:t>
            </a:r>
          </a:p>
          <a:p>
            <a:r>
              <a:rPr lang="en-IE" sz="2000" b="1" dirty="0" smtClean="0"/>
              <a:t>Key Learning: </a:t>
            </a:r>
            <a:r>
              <a:rPr lang="en-IE" sz="2000" dirty="0" smtClean="0"/>
              <a:t>The resulting service improvement was the enhancement of local monitoring protocols to ensure effective implementation of standard practice around the documentation of referrals and the recording of related communications. </a:t>
            </a:r>
            <a:endParaRPr lang="en-IE" sz="2000" b="1" dirty="0" smtClean="0"/>
          </a:p>
          <a:p>
            <a:endParaRPr lang="en-IE"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44624"/>
            <a:ext cx="8229600" cy="1143000"/>
          </a:xfrm>
        </p:spPr>
        <p:txBody>
          <a:bodyPr/>
          <a:lstStyle/>
          <a:p>
            <a:r>
              <a:rPr lang="en-IE" b="1" dirty="0" smtClean="0"/>
              <a:t>HSE Complaints Casebooks </a:t>
            </a:r>
            <a:endParaRPr lang="en-IE" b="1" dirty="0"/>
          </a:p>
        </p:txBody>
      </p:sp>
      <p:sp>
        <p:nvSpPr>
          <p:cNvPr id="3" name="Content Placeholder 2"/>
          <p:cNvSpPr>
            <a:spLocks noGrp="1"/>
          </p:cNvSpPr>
          <p:nvPr>
            <p:ph idx="1"/>
          </p:nvPr>
        </p:nvSpPr>
        <p:spPr/>
        <p:txBody>
          <a:bodyPr>
            <a:normAutofit/>
          </a:bodyPr>
          <a:lstStyle/>
          <a:p>
            <a:r>
              <a:rPr lang="en-IE" sz="2000" dirty="0" smtClean="0"/>
              <a:t>The publication of the HSE Complaints Casebook delivers on recommendation #36 in the Ombudsman’s </a:t>
            </a:r>
            <a:r>
              <a:rPr lang="en-IE" sz="2000" i="1" dirty="0" smtClean="0"/>
              <a:t>Learning to Get Better </a:t>
            </a:r>
            <a:r>
              <a:rPr lang="en-IE" sz="2000" dirty="0" smtClean="0"/>
              <a:t>report. Complaints (</a:t>
            </a:r>
            <a:r>
              <a:rPr lang="en-IE" sz="2000" dirty="0" err="1" smtClean="0"/>
              <a:t>anonymised</a:t>
            </a:r>
            <a:r>
              <a:rPr lang="en-IE" sz="2000" dirty="0" smtClean="0"/>
              <a:t>) received and dealt with should be publicised with brief summaries of the complaints and how they were concluded/resolved (including examples of resulting service improvements) and should be made available to all staff. </a:t>
            </a:r>
          </a:p>
          <a:p>
            <a:r>
              <a:rPr lang="en-IE" sz="2000" dirty="0" smtClean="0"/>
              <a:t>The casebooks have been published for Quarter 1 and 2. They offer a valuable insight into the issues that give rise to complaints and will assist in guiding decision making to improve services and the service user experience. </a:t>
            </a:r>
          </a:p>
          <a:p>
            <a:r>
              <a:rPr lang="en-IE" sz="2000" dirty="0" smtClean="0"/>
              <a:t>The publication of the </a:t>
            </a:r>
            <a:r>
              <a:rPr lang="en-IE" sz="2000" dirty="0" err="1" smtClean="0"/>
              <a:t>anonymised</a:t>
            </a:r>
            <a:r>
              <a:rPr lang="en-IE" sz="2000" dirty="0" smtClean="0"/>
              <a:t> complaints casebooks is part of the HSE’s commitment to use complaints as a tool for learning and to facilitate the sharing of that learning. </a:t>
            </a:r>
            <a:endParaRPr lang="en-IE"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HSE Complaints Casebook </a:t>
            </a:r>
            <a:endParaRPr lang="en-IE" b="1" dirty="0"/>
          </a:p>
        </p:txBody>
      </p:sp>
      <p:sp>
        <p:nvSpPr>
          <p:cNvPr id="3" name="Content Placeholder 2"/>
          <p:cNvSpPr>
            <a:spLocks noGrp="1"/>
          </p:cNvSpPr>
          <p:nvPr>
            <p:ph idx="1"/>
          </p:nvPr>
        </p:nvSpPr>
        <p:spPr/>
        <p:txBody>
          <a:bodyPr>
            <a:normAutofit fontScale="92500" lnSpcReduction="10000"/>
          </a:bodyPr>
          <a:lstStyle/>
          <a:p>
            <a:r>
              <a:rPr lang="en-IE" sz="2000" dirty="0" smtClean="0"/>
              <a:t>A memo was issued on 6</a:t>
            </a:r>
            <a:r>
              <a:rPr lang="en-IE" sz="2000" baseline="30000" dirty="0" smtClean="0"/>
              <a:t>th</a:t>
            </a:r>
            <a:r>
              <a:rPr lang="en-IE" sz="2000" dirty="0" smtClean="0"/>
              <a:t> September from </a:t>
            </a:r>
            <a:r>
              <a:rPr lang="en-IE" sz="2000" dirty="0" err="1" smtClean="0"/>
              <a:t>Colm</a:t>
            </a:r>
            <a:r>
              <a:rPr lang="en-IE" sz="2000" dirty="0" smtClean="0"/>
              <a:t> Henry, Chief Clinical Officer with the HSE, to all Hospital CEO’s and CHO Chief Officer’s, in relation to YSYS and the management of complaints, where he made reference to the importance of the learning forms which are designed to capture the narrative of complaints, efforts to resolve, as well as the outcome and learning. </a:t>
            </a:r>
          </a:p>
          <a:p>
            <a:r>
              <a:rPr lang="en-IE" sz="2000" dirty="0" smtClean="0"/>
              <a:t>Our CEO, Paul Reid has welcomed the publication of the casebooks: </a:t>
            </a:r>
          </a:p>
          <a:p>
            <a:pPr>
              <a:buNone/>
            </a:pPr>
            <a:r>
              <a:rPr lang="en-IE" sz="2000" dirty="0" smtClean="0"/>
              <a:t>      “</a:t>
            </a:r>
            <a:r>
              <a:rPr lang="en-IE" sz="2000" i="1" dirty="0" smtClean="0"/>
              <a:t>This is a very clear and concise report, setting out a set of </a:t>
            </a:r>
            <a:r>
              <a:rPr lang="en-IE" sz="2000" i="1" dirty="0" err="1" smtClean="0"/>
              <a:t>learnings</a:t>
            </a:r>
            <a:r>
              <a:rPr lang="en-IE" sz="2000" i="1" dirty="0" smtClean="0"/>
              <a:t> across a range of areas. We need to build a learning culture around these as it provides everyone an opportunity to have direct feedback on matters of concern to the public and patients.  If we are serious about putting patients first we must value this feedback and act accordingly.”</a:t>
            </a:r>
            <a:endParaRPr lang="en-IE" sz="2000" dirty="0" smtClean="0"/>
          </a:p>
          <a:p>
            <a:r>
              <a:rPr lang="en-IE" sz="2000" dirty="0" smtClean="0"/>
              <a:t>These forms need to be embedded in our system and used to highlight issues and trends to senior management to support evidence-base decision making regarding services and resources. </a:t>
            </a:r>
          </a:p>
          <a:p>
            <a:r>
              <a:rPr lang="en-IE" sz="2000" dirty="0" smtClean="0"/>
              <a:t>The generating of casebooks relies on these forms being populated. </a:t>
            </a:r>
            <a:endParaRPr lang="en-IE"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HSE Complaints Casebook</a:t>
            </a:r>
            <a:endParaRPr lang="en-IE" b="1" dirty="0"/>
          </a:p>
        </p:txBody>
      </p:sp>
      <p:sp>
        <p:nvSpPr>
          <p:cNvPr id="3" name="Content Placeholder 2"/>
          <p:cNvSpPr>
            <a:spLocks noGrp="1"/>
          </p:cNvSpPr>
          <p:nvPr>
            <p:ph idx="1"/>
          </p:nvPr>
        </p:nvSpPr>
        <p:spPr/>
        <p:txBody>
          <a:bodyPr/>
          <a:lstStyle/>
          <a:p>
            <a:pPr>
              <a:buNone/>
            </a:pPr>
            <a:endParaRPr lang="en-IE" sz="2000" dirty="0" smtClean="0">
              <a:hlinkClick r:id="rId3"/>
            </a:endParaRPr>
          </a:p>
          <a:p>
            <a:pPr>
              <a:buNone/>
            </a:pPr>
            <a:r>
              <a:rPr lang="en-IE" sz="2000" dirty="0" smtClean="0">
                <a:hlinkClick r:id="rId3"/>
              </a:rPr>
              <a:t>https://www.hse.ie/eng/about/qavd/complaints/hse-complaints-casebook/</a:t>
            </a:r>
            <a:r>
              <a:rPr lang="en-IE" sz="2000" dirty="0" smtClean="0"/>
              <a:t> </a:t>
            </a:r>
          </a:p>
          <a:p>
            <a:pPr>
              <a:buNone/>
            </a:pPr>
            <a:endParaRPr lang="en-IE" dirty="0" smtClean="0"/>
          </a:p>
          <a:p>
            <a:pPr>
              <a:buNone/>
            </a:pPr>
            <a:endParaRPr lang="en-IE" sz="2400" dirty="0"/>
          </a:p>
        </p:txBody>
      </p:sp>
      <p:pic>
        <p:nvPicPr>
          <p:cNvPr id="1026" name="Picture 2" descr="C:\Users\eahern\Desktop\hse-complaints-casebook-quarter-1-2019.png"/>
          <p:cNvPicPr>
            <a:picLocks noChangeAspect="1" noChangeArrowheads="1"/>
          </p:cNvPicPr>
          <p:nvPr/>
        </p:nvPicPr>
        <p:blipFill>
          <a:blip r:embed="rId4" cstate="print"/>
          <a:srcRect/>
          <a:stretch>
            <a:fillRect/>
          </a:stretch>
        </p:blipFill>
        <p:spPr bwMode="auto">
          <a:xfrm>
            <a:off x="3203848" y="2492896"/>
            <a:ext cx="2664297" cy="352839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44624"/>
            <a:ext cx="8229600" cy="1143000"/>
          </a:xfrm>
        </p:spPr>
        <p:txBody>
          <a:bodyPr/>
          <a:lstStyle/>
          <a:p>
            <a:r>
              <a:rPr lang="en-IE" b="1" dirty="0" smtClean="0"/>
              <a:t>HSE Complaints Casebook</a:t>
            </a:r>
            <a:endParaRPr lang="en-IE" b="1" dirty="0"/>
          </a:p>
        </p:txBody>
      </p:sp>
      <p:sp>
        <p:nvSpPr>
          <p:cNvPr id="3" name="Content Placeholder 2"/>
          <p:cNvSpPr>
            <a:spLocks noGrp="1"/>
          </p:cNvSpPr>
          <p:nvPr>
            <p:ph idx="1"/>
          </p:nvPr>
        </p:nvSpPr>
        <p:spPr/>
        <p:txBody>
          <a:bodyPr>
            <a:normAutofit/>
          </a:bodyPr>
          <a:lstStyle/>
          <a:p>
            <a:r>
              <a:rPr lang="en-IE" sz="2000" dirty="0" smtClean="0"/>
              <a:t>Samples of casebooks from the Office of the Ombudsman (Ireland) and the Public Services Ombudsman for Wales can be found at:</a:t>
            </a:r>
          </a:p>
          <a:p>
            <a:endParaRPr lang="en-IE" sz="2000" dirty="0" smtClean="0"/>
          </a:p>
          <a:p>
            <a:r>
              <a:rPr lang="en-IE" sz="2000" dirty="0" smtClean="0">
                <a:hlinkClick r:id="rId3"/>
              </a:rPr>
              <a:t>https://www.ombudsman.ie/publications/ombudsman-casebook/</a:t>
            </a:r>
            <a:r>
              <a:rPr lang="en-IE" sz="2000" dirty="0" smtClean="0"/>
              <a:t> </a:t>
            </a:r>
          </a:p>
          <a:p>
            <a:endParaRPr lang="en-IE" sz="2000" dirty="0" smtClean="0"/>
          </a:p>
          <a:p>
            <a:r>
              <a:rPr lang="en-IE" sz="2000" dirty="0" smtClean="0">
                <a:hlinkClick r:id="rId4"/>
              </a:rPr>
              <a:t>https://www.ombudsman.wales/wp-content/uploads/2018/11/23114-Ombudsman-Casebook_Casebook-34_July_October-2018_E_v5.pdf</a:t>
            </a:r>
            <a:r>
              <a:rPr lang="en-IE" sz="2000" dirty="0" smtClean="0"/>
              <a:t> </a:t>
            </a:r>
            <a:endParaRPr lang="en-IE"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t>Recording Point of Contact Complaints </a:t>
            </a:r>
            <a:endParaRPr lang="en-IE" b="1" dirty="0"/>
          </a:p>
        </p:txBody>
      </p:sp>
      <p:sp>
        <p:nvSpPr>
          <p:cNvPr id="3" name="Content Placeholder 2"/>
          <p:cNvSpPr>
            <a:spLocks noGrp="1"/>
          </p:cNvSpPr>
          <p:nvPr>
            <p:ph idx="1"/>
          </p:nvPr>
        </p:nvSpPr>
        <p:spPr/>
        <p:txBody>
          <a:bodyPr>
            <a:normAutofit fontScale="85000" lnSpcReduction="10000"/>
          </a:bodyPr>
          <a:lstStyle/>
          <a:p>
            <a:r>
              <a:rPr lang="en-IE" sz="2000" dirty="0" smtClean="0"/>
              <a:t>In 2018, the NCGLT office was asked to develop a standardised template in relation to documenting Stage 1/Point of Contact complaints with a view to having a module on CMS in the future. </a:t>
            </a:r>
          </a:p>
          <a:p>
            <a:r>
              <a:rPr lang="en-IE" sz="2000" dirty="0" smtClean="0"/>
              <a:t>POC complaints were being recorded differently with different information captured. The POC form offers a standardised format for capturing relevant information to identify issues.</a:t>
            </a:r>
          </a:p>
          <a:p>
            <a:r>
              <a:rPr lang="en-IE" sz="2000" dirty="0" smtClean="0"/>
              <a:t>This POC form is also being used by selected pilot sites for the development of a CMS POC module.</a:t>
            </a:r>
            <a:endParaRPr lang="en-IE" sz="2000" dirty="0"/>
          </a:p>
          <a:p>
            <a:r>
              <a:rPr lang="en-IE" sz="2000" dirty="0" smtClean="0"/>
              <a:t>The POC information captured is recorded on an excel </a:t>
            </a:r>
            <a:r>
              <a:rPr lang="en-IE" sz="2000" dirty="0" err="1" smtClean="0"/>
              <a:t>spreadsheet</a:t>
            </a:r>
            <a:r>
              <a:rPr lang="en-IE" sz="2000" dirty="0" smtClean="0"/>
              <a:t> and, as agreed by the CMS Steering Group, classified using the original top level categories.</a:t>
            </a:r>
          </a:p>
          <a:p>
            <a:r>
              <a:rPr lang="en-IE" sz="2000" dirty="0" smtClean="0"/>
              <a:t>CHO 4, DMHG and RCSI are involved in this pilot which commenced in Q2 2019. </a:t>
            </a:r>
          </a:p>
          <a:p>
            <a:r>
              <a:rPr lang="en-IE" sz="2000" dirty="0" smtClean="0"/>
              <a:t>Complaints Managers need to know how many complaints are point of contact, how many are resolved at point of contact and how many are escalated. In relation to the Stage 2 CMS module, a tick box as to whether or not a complaint has been escalated would be one way of capturing this information. Batch logging may be an option. </a:t>
            </a:r>
          </a:p>
          <a:p>
            <a:r>
              <a:rPr lang="en-IE" sz="2000" dirty="0" smtClean="0"/>
              <a:t>RCSI have found that the pilot is working very well for them. The next stage of this is to look at the quality of the data. </a:t>
            </a:r>
            <a:endParaRPr lang="en-IE"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IE" b="1" dirty="0" smtClean="0"/>
              <a:t>POC Complaints </a:t>
            </a:r>
            <a:endParaRPr lang="en-IE" b="1" dirty="0"/>
          </a:p>
        </p:txBody>
      </p:sp>
      <p:pic>
        <p:nvPicPr>
          <p:cNvPr id="4" name="Content Placeholder 3" descr="Stage 1 Pathway"/>
          <p:cNvPicPr>
            <a:picLocks noGrp="1" noChangeAspect="1" noChangeArrowheads="1"/>
          </p:cNvPicPr>
          <p:nvPr>
            <p:ph idx="1"/>
          </p:nvPr>
        </p:nvPicPr>
        <p:blipFill>
          <a:blip r:embed="rId3" cstate="print"/>
          <a:srcRect/>
          <a:stretch>
            <a:fillRect/>
          </a:stretch>
        </p:blipFill>
        <p:spPr bwMode="auto">
          <a:xfrm>
            <a:off x="3131840" y="1268760"/>
            <a:ext cx="2592288" cy="511256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pic>
        <p:nvPicPr>
          <p:cNvPr id="4" name="Content Placeholder 3"/>
          <p:cNvPicPr>
            <a:picLocks noGrp="1" noChangeAspect="1" noChangeArrowheads="1"/>
          </p:cNvPicPr>
          <p:nvPr>
            <p:ph idx="1"/>
          </p:nvPr>
        </p:nvPicPr>
        <p:blipFill>
          <a:blip r:embed="rId3" cstate="print"/>
          <a:srcRect/>
          <a:stretch>
            <a:fillRect/>
          </a:stretch>
        </p:blipFill>
        <p:spPr bwMode="auto">
          <a:xfrm>
            <a:off x="822635" y="2738372"/>
            <a:ext cx="7498730" cy="2249619"/>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3"/>
          </a:xfrm>
        </p:spPr>
        <p:txBody>
          <a:bodyPr>
            <a:normAutofit/>
          </a:bodyPr>
          <a:lstStyle/>
          <a:p>
            <a:pPr marL="0" indent="0">
              <a:buNone/>
            </a:pPr>
            <a:endParaRPr lang="en-IE" sz="2000" dirty="0" smtClean="0"/>
          </a:p>
          <a:p>
            <a:pPr marL="0" indent="0">
              <a:buNone/>
            </a:pPr>
            <a:endParaRPr lang="en-IE" sz="2000" dirty="0"/>
          </a:p>
          <a:p>
            <a:pPr marL="0" indent="0">
              <a:buNone/>
            </a:pPr>
            <a:endParaRPr lang="en-IE" sz="2000" dirty="0" smtClean="0"/>
          </a:p>
          <a:p>
            <a:pPr marL="0" indent="0" algn="ctr">
              <a:buNone/>
            </a:pPr>
            <a:r>
              <a:rPr lang="en-IE" sz="8000" dirty="0" smtClean="0">
                <a:latin typeface="Brush Script MT" panose="03060802040406070304" pitchFamily="66" charset="0"/>
              </a:rPr>
              <a:t>Thank You</a:t>
            </a:r>
            <a:endParaRPr lang="en-IE" sz="8000" dirty="0">
              <a:latin typeface="Brush Script MT" panose="03060802040406070304"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143000"/>
          </a:xfrm>
        </p:spPr>
        <p:txBody>
          <a:bodyPr/>
          <a:lstStyle/>
          <a:p>
            <a:r>
              <a:rPr lang="en-IE" b="1" dirty="0" smtClean="0"/>
              <a:t>Introduction </a:t>
            </a:r>
            <a:endParaRPr lang="en-IE" b="1" dirty="0"/>
          </a:p>
        </p:txBody>
      </p:sp>
      <p:sp>
        <p:nvSpPr>
          <p:cNvPr id="3" name="Content Placeholder 2"/>
          <p:cNvSpPr>
            <a:spLocks noGrp="1"/>
          </p:cNvSpPr>
          <p:nvPr>
            <p:ph idx="1"/>
          </p:nvPr>
        </p:nvSpPr>
        <p:spPr>
          <a:xfrm>
            <a:off x="323528" y="1600200"/>
            <a:ext cx="6275040" cy="4525963"/>
          </a:xfrm>
        </p:spPr>
        <p:txBody>
          <a:bodyPr>
            <a:normAutofit/>
          </a:bodyPr>
          <a:lstStyle/>
          <a:p>
            <a:pPr marL="0" indent="0" algn="just">
              <a:buNone/>
            </a:pPr>
            <a:r>
              <a:rPr lang="en-IE" sz="2000" dirty="0" smtClean="0"/>
              <a:t>In 2015, the Office of the Ombudsman, in their </a:t>
            </a:r>
            <a:r>
              <a:rPr lang="en-IE" sz="2000" i="1" dirty="0" smtClean="0"/>
              <a:t>Learning to Get Better</a:t>
            </a:r>
            <a:r>
              <a:rPr lang="en-IE" sz="2000" dirty="0" smtClean="0"/>
              <a:t> report identified that there was often a difficulty in getting feedback on the outcome of complaints. He recommended that complaint outcomes, which lead to service improvements and changes in procedures, should be shared among both the staff and the public. </a:t>
            </a:r>
          </a:p>
          <a:p>
            <a:pPr marL="0" indent="0">
              <a:buNone/>
            </a:pPr>
            <a:r>
              <a:rPr lang="en-IE" sz="2000" dirty="0" smtClean="0"/>
              <a:t>“</a:t>
            </a:r>
            <a:r>
              <a:rPr lang="en-IE" sz="2000" i="1" dirty="0" smtClean="0"/>
              <a:t>Responding effectively to complaints and learning from them is fundamental in providing a high quality service</a:t>
            </a:r>
            <a:r>
              <a:rPr lang="en-IE" sz="2000" dirty="0" smtClean="0"/>
              <a:t>”. </a:t>
            </a:r>
          </a:p>
          <a:p>
            <a:pPr marL="0" indent="0">
              <a:buNone/>
            </a:pPr>
            <a:r>
              <a:rPr lang="en-IE" sz="2000" dirty="0" smtClean="0"/>
              <a:t>A key focus within the revised </a:t>
            </a:r>
            <a:r>
              <a:rPr lang="en-IE" sz="2000" b="1" i="1" dirty="0" smtClean="0"/>
              <a:t>Your Service Your Say </a:t>
            </a:r>
            <a:r>
              <a:rPr lang="en-IE" sz="2000" dirty="0" smtClean="0"/>
              <a:t>policy is learning from complaints and also ensuring procedures are implemented to assist in sharing this learning. </a:t>
            </a:r>
          </a:p>
          <a:p>
            <a:pPr>
              <a:buNone/>
            </a:pPr>
            <a:endParaRPr lang="en-IE" dirty="0" smtClean="0"/>
          </a:p>
          <a:p>
            <a:endParaRPr lang="en-IE" dirty="0"/>
          </a:p>
        </p:txBody>
      </p:sp>
      <p:pic>
        <p:nvPicPr>
          <p:cNvPr id="4" name="Picture 2" descr="Image result for Learning to get better"/>
          <p:cNvPicPr>
            <a:picLocks noChangeAspect="1" noChangeArrowheads="1"/>
          </p:cNvPicPr>
          <p:nvPr/>
        </p:nvPicPr>
        <p:blipFill>
          <a:blip r:embed="rId3" cstate="print"/>
          <a:srcRect/>
          <a:stretch>
            <a:fillRect/>
          </a:stretch>
        </p:blipFill>
        <p:spPr bwMode="auto">
          <a:xfrm>
            <a:off x="6922031" y="1844824"/>
            <a:ext cx="2016224" cy="2761736"/>
          </a:xfrm>
          <a:prstGeom prst="rect">
            <a:avLst/>
          </a:prstGeom>
          <a:ln>
            <a:noFill/>
          </a:ln>
          <a:effectLst>
            <a:outerShdw blurRad="292100" dist="139700" dir="2700000" algn="tl" rotWithShape="0">
              <a:srgbClr val="333333">
                <a:alpha val="65000"/>
              </a:srgbClr>
            </a:outerShdw>
          </a:effectLs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IE" b="1" dirty="0" smtClean="0"/>
              <a:t>Why capture POC Complaints</a:t>
            </a:r>
            <a:endParaRPr lang="en-IE" b="1" dirty="0"/>
          </a:p>
        </p:txBody>
      </p:sp>
      <p:sp>
        <p:nvSpPr>
          <p:cNvPr id="3" name="Content Placeholder 2"/>
          <p:cNvSpPr>
            <a:spLocks noGrp="1"/>
          </p:cNvSpPr>
          <p:nvPr>
            <p:ph idx="1"/>
          </p:nvPr>
        </p:nvSpPr>
        <p:spPr/>
        <p:txBody>
          <a:bodyPr>
            <a:normAutofit/>
          </a:bodyPr>
          <a:lstStyle/>
          <a:p>
            <a:r>
              <a:rPr lang="en-IE" sz="2000" dirty="0" smtClean="0"/>
              <a:t>In the Mid Staffordshire report, Sir Robert Francis highlighted that point of contact complaints are important early warning indicators and that their cumulative analysis enables identification of patterns of concern. </a:t>
            </a:r>
          </a:p>
          <a:p>
            <a:r>
              <a:rPr lang="en-IE" sz="2000" dirty="0" smtClean="0"/>
              <a:t>It is important that each case is not just treated on its individual merits but assessed as part of a wider picture of service delivery. </a:t>
            </a:r>
          </a:p>
          <a:p>
            <a:r>
              <a:rPr lang="en-IE" sz="2000" dirty="0" smtClean="0"/>
              <a:t>Point of contact complaints, where service users, including families and visitors, are often the first to witness poor outcomes or provide an alert to falling standards, offer the organisation the chance to realise and appreciate where certain issues are significant as well as a valuable opportunity for early correction. </a:t>
            </a:r>
            <a:endParaRPr lang="en-IE"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IE" b="1" dirty="0" smtClean="0"/>
              <a:t>Forms</a:t>
            </a:r>
            <a:endParaRPr lang="en-IE" b="1" dirty="0"/>
          </a:p>
        </p:txBody>
      </p:sp>
      <p:sp>
        <p:nvSpPr>
          <p:cNvPr id="3" name="Content Placeholder 2"/>
          <p:cNvSpPr>
            <a:spLocks noGrp="1"/>
          </p:cNvSpPr>
          <p:nvPr>
            <p:ph idx="1"/>
          </p:nvPr>
        </p:nvSpPr>
        <p:spPr>
          <a:xfrm>
            <a:off x="395536" y="1412776"/>
            <a:ext cx="8229600" cy="4525963"/>
          </a:xfrm>
        </p:spPr>
        <p:txBody>
          <a:bodyPr>
            <a:normAutofit/>
          </a:bodyPr>
          <a:lstStyle/>
          <a:p>
            <a:pPr marL="0" indent="0">
              <a:buNone/>
            </a:pPr>
            <a:r>
              <a:rPr lang="en-IE" sz="2000" dirty="0" smtClean="0"/>
              <a:t>The following forms have been developed by Complaints Managers via the Complaints Managers Governance and Learning Forum to assist in the capture and sharing of learning from complaints, namely: </a:t>
            </a:r>
          </a:p>
          <a:p>
            <a:pPr marL="0" indent="0">
              <a:buNone/>
            </a:pPr>
            <a:endParaRPr lang="en-IE" sz="2000" dirty="0" smtClean="0"/>
          </a:p>
          <a:p>
            <a:r>
              <a:rPr lang="en-IE" sz="2000" b="1" dirty="0" smtClean="0"/>
              <a:t>Point of Contact Complaint Resolution and Escalation Form </a:t>
            </a:r>
          </a:p>
          <a:p>
            <a:r>
              <a:rPr lang="en-IE" sz="2000" b="1" dirty="0" err="1" smtClean="0"/>
              <a:t>Anonymised</a:t>
            </a:r>
            <a:r>
              <a:rPr lang="en-IE" sz="2000" b="1" dirty="0" smtClean="0"/>
              <a:t> Complaint Learning Notification Form </a:t>
            </a:r>
            <a:r>
              <a:rPr lang="en-IE" sz="2000" dirty="0" smtClean="0"/>
              <a:t>(Complaints Officers and Review Officers)</a:t>
            </a:r>
          </a:p>
          <a:p>
            <a:r>
              <a:rPr lang="en-IE" sz="2000" b="1" dirty="0" err="1" smtClean="0"/>
              <a:t>Anonymised</a:t>
            </a:r>
            <a:r>
              <a:rPr lang="en-IE" sz="2000" b="1" dirty="0" smtClean="0"/>
              <a:t> Complaint Learning Summary Casebook </a:t>
            </a:r>
            <a:r>
              <a:rPr lang="en-IE" sz="2000" dirty="0" smtClean="0"/>
              <a:t>(Complaints Officers)</a:t>
            </a:r>
          </a:p>
          <a:p>
            <a:r>
              <a:rPr lang="en-IE" sz="2000" b="1" dirty="0" err="1" smtClean="0"/>
              <a:t>Anonymised</a:t>
            </a:r>
            <a:r>
              <a:rPr lang="en-IE" sz="2000" b="1" dirty="0" smtClean="0"/>
              <a:t> Complaint Learning Summary Casebook </a:t>
            </a:r>
            <a:r>
              <a:rPr lang="en-IE" sz="2000" dirty="0" smtClean="0"/>
              <a:t>(Complaints Managers)</a:t>
            </a:r>
          </a:p>
          <a:p>
            <a:pPr marL="0" indent="0">
              <a:buNone/>
            </a:pPr>
            <a:r>
              <a:rPr lang="en-IE" sz="2000" dirty="0" smtClean="0"/>
              <a:t>Our office has also produced a guidance document in relation to these forms and how to use them. </a:t>
            </a:r>
          </a:p>
          <a:p>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27384"/>
            <a:ext cx="8229600" cy="1143000"/>
          </a:xfrm>
        </p:spPr>
        <p:txBody>
          <a:bodyPr/>
          <a:lstStyle/>
          <a:p>
            <a:r>
              <a:rPr lang="en-IE" b="1" dirty="0" smtClean="0"/>
              <a:t>Overview of Forms</a:t>
            </a:r>
            <a:endParaRPr lang="en-IE" b="1" dirty="0"/>
          </a:p>
        </p:txBody>
      </p:sp>
      <p:sp>
        <p:nvSpPr>
          <p:cNvPr id="3" name="Content Placeholder 2"/>
          <p:cNvSpPr>
            <a:spLocks noGrp="1"/>
          </p:cNvSpPr>
          <p:nvPr>
            <p:ph idx="1"/>
          </p:nvPr>
        </p:nvSpPr>
        <p:spPr/>
        <p:txBody>
          <a:bodyPr>
            <a:normAutofit fontScale="25000" lnSpcReduction="20000"/>
          </a:bodyPr>
          <a:lstStyle/>
          <a:p>
            <a:r>
              <a:rPr lang="en-IE" sz="8000" b="1" i="1" cap="small" dirty="0"/>
              <a:t>Point of Contact Complaint </a:t>
            </a:r>
            <a:r>
              <a:rPr lang="en-IE" sz="8000" b="1" i="1" cap="small" dirty="0" smtClean="0"/>
              <a:t>Received</a:t>
            </a:r>
            <a:r>
              <a:rPr lang="en-IE" sz="8000" b="1" i="1" dirty="0" smtClean="0"/>
              <a:t> </a:t>
            </a:r>
            <a:r>
              <a:rPr lang="en-IE" sz="8000" dirty="0" smtClean="0"/>
              <a:t>- received </a:t>
            </a:r>
            <a:r>
              <a:rPr lang="en-IE" sz="8000" dirty="0"/>
              <a:t>by any staff member who will try to resolve immediately or escalate to Line Manager to resolve within two working days</a:t>
            </a:r>
            <a:r>
              <a:rPr lang="en-IE" sz="8000" dirty="0" smtClean="0"/>
              <a:t>.</a:t>
            </a:r>
          </a:p>
          <a:p>
            <a:pPr marL="0" indent="0">
              <a:buNone/>
            </a:pPr>
            <a:endParaRPr lang="en-IE" sz="8000" dirty="0"/>
          </a:p>
          <a:p>
            <a:pPr marL="0" indent="0">
              <a:buNone/>
            </a:pPr>
            <a:r>
              <a:rPr lang="en-IE" sz="8000" b="1" i="1" cap="small" dirty="0" smtClean="0">
                <a:solidFill>
                  <a:srgbClr val="00B050"/>
                </a:solidFill>
              </a:rPr>
              <a:t>Point </a:t>
            </a:r>
            <a:r>
              <a:rPr lang="en-IE" sz="8000" b="1" i="1" cap="small" dirty="0">
                <a:solidFill>
                  <a:srgbClr val="00B050"/>
                </a:solidFill>
              </a:rPr>
              <a:t>of Contact Resolution and Escalation </a:t>
            </a:r>
            <a:r>
              <a:rPr lang="en-IE" sz="8000" b="1" i="1" cap="small" dirty="0" smtClean="0">
                <a:solidFill>
                  <a:srgbClr val="00B050"/>
                </a:solidFill>
              </a:rPr>
              <a:t>Form</a:t>
            </a:r>
          </a:p>
          <a:p>
            <a:endParaRPr lang="en-IE" sz="8000" dirty="0"/>
          </a:p>
          <a:p>
            <a:r>
              <a:rPr lang="en-IE" sz="8000" b="1" dirty="0"/>
              <a:t>Resolution Section:</a:t>
            </a:r>
            <a:r>
              <a:rPr lang="en-IE" sz="8000" dirty="0"/>
              <a:t> </a:t>
            </a:r>
            <a:r>
              <a:rPr lang="en-IE" sz="8000" dirty="0" smtClean="0"/>
              <a:t>completed </a:t>
            </a:r>
            <a:r>
              <a:rPr lang="en-IE" sz="8000" dirty="0"/>
              <a:t>by any staff member (including Line Manager) who has resolved a service user’s complaint at point of contact </a:t>
            </a:r>
            <a:r>
              <a:rPr lang="en-IE" sz="8000" dirty="0" smtClean="0"/>
              <a:t>and </a:t>
            </a:r>
            <a:r>
              <a:rPr lang="en-IE" sz="8000" dirty="0"/>
              <a:t>forwarded to Line Manager for identification of trends /learning to be shared with Service Manager</a:t>
            </a:r>
            <a:r>
              <a:rPr lang="en-IE" sz="8000" dirty="0" smtClean="0"/>
              <a:t>.</a:t>
            </a:r>
          </a:p>
          <a:p>
            <a:endParaRPr lang="en-IE" sz="8000" dirty="0"/>
          </a:p>
          <a:p>
            <a:r>
              <a:rPr lang="en-IE" sz="8000" b="1" dirty="0"/>
              <a:t>Escalation Section: </a:t>
            </a:r>
            <a:r>
              <a:rPr lang="en-IE" sz="8000" b="1" dirty="0" smtClean="0"/>
              <a:t>c</a:t>
            </a:r>
            <a:r>
              <a:rPr lang="en-IE" sz="8000" dirty="0" smtClean="0"/>
              <a:t>ompleted </a:t>
            </a:r>
            <a:r>
              <a:rPr lang="en-IE" sz="8000" dirty="0"/>
              <a:t>by Line Manager when unable to resolve a complaint at the point of contact (within two working days) </a:t>
            </a:r>
            <a:r>
              <a:rPr lang="en-IE" sz="8000" dirty="0" smtClean="0"/>
              <a:t>and </a:t>
            </a:r>
            <a:r>
              <a:rPr lang="en-IE" sz="8000" dirty="0"/>
              <a:t>forwarded to Complaints Officer.  Line Manager to keep a copy to identify trends</a:t>
            </a:r>
            <a:r>
              <a:rPr lang="en-IE" sz="8000" dirty="0" smtClean="0"/>
              <a:t>.</a:t>
            </a:r>
          </a:p>
          <a:p>
            <a:pPr marL="0" indent="0">
              <a:buNone/>
            </a:pPr>
            <a:r>
              <a:rPr lang="en-IE" sz="8000" dirty="0"/>
              <a:t/>
            </a:r>
            <a:br>
              <a:rPr lang="en-IE" sz="8000" dirty="0"/>
            </a:br>
            <a:r>
              <a:rPr lang="en-IE" sz="8000" b="1" dirty="0"/>
              <a:t>Line Manager to highlight trends and learning to Service Manager.</a:t>
            </a:r>
            <a:endParaRPr lang="en-IE" sz="8000" dirty="0"/>
          </a:p>
          <a:p>
            <a:pPr>
              <a:buNone/>
            </a:pPr>
            <a:endParaRPr lang="en-IE" sz="7400" dirty="0"/>
          </a:p>
          <a:p>
            <a:endParaRPr lang="en-IE" sz="7400" dirty="0"/>
          </a:p>
          <a:p>
            <a:pPr>
              <a:buNone/>
            </a:pPr>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IE" b="1" dirty="0" smtClean="0"/>
              <a:t>Overview of Forms</a:t>
            </a:r>
            <a:r>
              <a:rPr lang="en-IE" dirty="0" smtClean="0"/>
              <a:t> </a:t>
            </a:r>
            <a:endParaRPr lang="en-IE" dirty="0"/>
          </a:p>
        </p:txBody>
      </p:sp>
      <p:sp>
        <p:nvSpPr>
          <p:cNvPr id="3" name="Content Placeholder 2"/>
          <p:cNvSpPr>
            <a:spLocks noGrp="1"/>
          </p:cNvSpPr>
          <p:nvPr>
            <p:ph idx="1"/>
          </p:nvPr>
        </p:nvSpPr>
        <p:spPr/>
        <p:txBody>
          <a:bodyPr>
            <a:normAutofit/>
          </a:bodyPr>
          <a:lstStyle/>
          <a:p>
            <a:pPr marL="0" indent="0">
              <a:buNone/>
            </a:pPr>
            <a:r>
              <a:rPr lang="en-IE" sz="2000" b="1" i="1" cap="small" dirty="0" err="1">
                <a:solidFill>
                  <a:srgbClr val="00B050"/>
                </a:solidFill>
              </a:rPr>
              <a:t>Anonymised</a:t>
            </a:r>
            <a:r>
              <a:rPr lang="en-IE" sz="2000" b="1" i="1" cap="small" dirty="0">
                <a:solidFill>
                  <a:srgbClr val="00B050"/>
                </a:solidFill>
              </a:rPr>
              <a:t> Complaint Learning Notification Form</a:t>
            </a:r>
            <a:endParaRPr lang="en-IE" sz="2000" i="1" dirty="0">
              <a:solidFill>
                <a:srgbClr val="00B050"/>
              </a:solidFill>
            </a:endParaRPr>
          </a:p>
          <a:p>
            <a:r>
              <a:rPr lang="en-IE" sz="2000" dirty="0" smtClean="0"/>
              <a:t>Completed </a:t>
            </a:r>
            <a:r>
              <a:rPr lang="en-IE" sz="2000" dirty="0"/>
              <a:t>by Complaints Officers &amp; Review Officers after </a:t>
            </a:r>
            <a:r>
              <a:rPr lang="en-IE" sz="2000" dirty="0" smtClean="0"/>
              <a:t>each     investigation </a:t>
            </a:r>
            <a:r>
              <a:rPr lang="en-IE" sz="2000" dirty="0"/>
              <a:t>/ review where learning is identified</a:t>
            </a:r>
            <a:r>
              <a:rPr lang="en-IE" sz="2000" dirty="0" smtClean="0"/>
              <a:t>.</a:t>
            </a:r>
          </a:p>
          <a:p>
            <a:pPr>
              <a:buNone/>
            </a:pPr>
            <a:endParaRPr lang="en-IE" sz="2000" dirty="0"/>
          </a:p>
          <a:p>
            <a:pPr marL="0" indent="0">
              <a:buNone/>
            </a:pPr>
            <a:r>
              <a:rPr lang="en-IE" sz="2000" b="1" dirty="0"/>
              <a:t>Form sent to Complaints Manager who will bring trends / issues to the attention of relevant Service </a:t>
            </a:r>
            <a:r>
              <a:rPr lang="en-IE" sz="2000" b="1" dirty="0" smtClean="0"/>
              <a:t>Managers</a:t>
            </a:r>
          </a:p>
          <a:p>
            <a:endParaRPr lang="en-IE" sz="2000" dirty="0"/>
          </a:p>
          <a:p>
            <a:endParaRPr lang="en-IE"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IE" b="1" dirty="0" smtClean="0"/>
              <a:t>Overview of Forms</a:t>
            </a:r>
            <a:endParaRPr lang="en-IE" b="1" dirty="0"/>
          </a:p>
        </p:txBody>
      </p:sp>
      <p:sp>
        <p:nvSpPr>
          <p:cNvPr id="3" name="Content Placeholder 2"/>
          <p:cNvSpPr>
            <a:spLocks noGrp="1"/>
          </p:cNvSpPr>
          <p:nvPr>
            <p:ph idx="1"/>
          </p:nvPr>
        </p:nvSpPr>
        <p:spPr/>
        <p:txBody>
          <a:bodyPr>
            <a:normAutofit/>
          </a:bodyPr>
          <a:lstStyle/>
          <a:p>
            <a:pPr marL="0" indent="0">
              <a:buNone/>
            </a:pPr>
            <a:r>
              <a:rPr lang="en-IE" sz="2000" b="1" i="1" cap="small" dirty="0" smtClean="0">
                <a:solidFill>
                  <a:srgbClr val="00B050"/>
                </a:solidFill>
              </a:rPr>
              <a:t>Anonymised </a:t>
            </a:r>
            <a:r>
              <a:rPr lang="en-IE" sz="2000" b="1" i="1" cap="small" dirty="0">
                <a:solidFill>
                  <a:srgbClr val="00B050"/>
                </a:solidFill>
              </a:rPr>
              <a:t>Learning Summary </a:t>
            </a:r>
            <a:r>
              <a:rPr lang="en-IE" sz="2000" b="1" i="1" cap="small" dirty="0" smtClean="0">
                <a:solidFill>
                  <a:srgbClr val="00B050"/>
                </a:solidFill>
              </a:rPr>
              <a:t>Casebook (Complaints Officers)</a:t>
            </a:r>
            <a:endParaRPr lang="en-IE" sz="2000" i="1" dirty="0">
              <a:solidFill>
                <a:srgbClr val="00B050"/>
              </a:solidFill>
            </a:endParaRPr>
          </a:p>
          <a:p>
            <a:r>
              <a:rPr lang="en-IE" sz="2000" dirty="0"/>
              <a:t>Compiled quarterly by Complaints Officers and issued to Complaints Manager.</a:t>
            </a:r>
          </a:p>
          <a:p>
            <a:pPr marL="0" indent="0">
              <a:buNone/>
            </a:pPr>
            <a:r>
              <a:rPr lang="en-IE" sz="2000" b="1" dirty="0"/>
              <a:t>Complaints Manager to bring key learning to the attention of CHO /HG Senior Management </a:t>
            </a:r>
            <a:endParaRPr lang="en-IE" sz="2000" dirty="0"/>
          </a:p>
          <a:p>
            <a:pPr marL="0" indent="0">
              <a:buNone/>
            </a:pPr>
            <a:r>
              <a:rPr lang="en-IE" sz="2000" b="1" i="1" cap="small" dirty="0">
                <a:solidFill>
                  <a:srgbClr val="00B050"/>
                </a:solidFill>
              </a:rPr>
              <a:t>Anonymised Learning Summary Casebook (Complaints </a:t>
            </a:r>
            <a:r>
              <a:rPr lang="en-IE" sz="2000" b="1" i="1" cap="small" dirty="0" err="1">
                <a:solidFill>
                  <a:srgbClr val="00B050"/>
                </a:solidFill>
              </a:rPr>
              <a:t>Offciers</a:t>
            </a:r>
            <a:r>
              <a:rPr lang="en-IE" sz="2000" b="1" i="1" cap="small" dirty="0">
                <a:solidFill>
                  <a:srgbClr val="00B050"/>
                </a:solidFill>
              </a:rPr>
              <a:t>)</a:t>
            </a:r>
            <a:endParaRPr lang="en-IE" sz="2000" i="1" dirty="0">
              <a:solidFill>
                <a:srgbClr val="00B050"/>
              </a:solidFill>
            </a:endParaRPr>
          </a:p>
          <a:p>
            <a:r>
              <a:rPr lang="en-IE" sz="2000" dirty="0" smtClean="0"/>
              <a:t>Compiled </a:t>
            </a:r>
            <a:r>
              <a:rPr lang="en-IE" sz="2000" dirty="0"/>
              <a:t>quarterly by Complaints Managers from Complaints Officers’ Anonymised Learning Summary </a:t>
            </a:r>
            <a:r>
              <a:rPr lang="en-IE" sz="2000" dirty="0" smtClean="0"/>
              <a:t>Casebooks and </a:t>
            </a:r>
            <a:r>
              <a:rPr lang="en-IE" sz="2000" dirty="0"/>
              <a:t>Review Officers’ Anonymised Learning Notification Forms. </a:t>
            </a:r>
          </a:p>
          <a:p>
            <a:pPr marL="0" indent="0">
              <a:buNone/>
            </a:pPr>
            <a:endParaRPr lang="en-IE" sz="2000" b="1" dirty="0" smtClean="0"/>
          </a:p>
          <a:p>
            <a:pPr marL="0" indent="0">
              <a:buNone/>
            </a:pPr>
            <a:r>
              <a:rPr lang="en-IE" sz="2000" b="1" dirty="0" smtClean="0"/>
              <a:t>Complaints </a:t>
            </a:r>
            <a:r>
              <a:rPr lang="en-IE" sz="2000" b="1" dirty="0"/>
              <a:t>Managers’ Casebook to be made universally available and published online quarterly by NCGLT</a:t>
            </a:r>
            <a:endParaRPr lang="en-IE" sz="2000" dirty="0"/>
          </a:p>
          <a:p>
            <a:pPr marL="0" indent="0">
              <a:buNone/>
            </a:pPr>
            <a:endParaRPr lang="en-IE"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IE" sz="4900" b="1" dirty="0" smtClean="0"/>
              <a:t>Overview of Forms</a:t>
            </a:r>
            <a:endParaRPr lang="en-IE" sz="4900" b="1" dirty="0"/>
          </a:p>
        </p:txBody>
      </p:sp>
      <p:pic>
        <p:nvPicPr>
          <p:cNvPr id="3074" name="Picture 2" descr="C:\Users\eahern\Desktop\A+guidance+document+has+been+developed+to+support+the+new+learning+forms+which+are+now+available.+These+forms+have+been+developed+to+help+staff+to+learn+from+complaints+both+at+the+Point+of+Contact+and+throughou (1).jpg"/>
          <p:cNvPicPr>
            <a:picLocks noGrp="1" noChangeAspect="1" noChangeArrowheads="1"/>
          </p:cNvPicPr>
          <p:nvPr>
            <p:ph idx="1"/>
          </p:nvPr>
        </p:nvPicPr>
        <p:blipFill rotWithShape="1">
          <a:blip r:embed="rId3" cstate="print"/>
          <a:srcRect b="7182"/>
          <a:stretch/>
        </p:blipFill>
        <p:spPr bwMode="auto">
          <a:xfrm>
            <a:off x="1043608" y="1321862"/>
            <a:ext cx="6957599" cy="484344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1673</Words>
  <Application>Microsoft Office PowerPoint</Application>
  <PresentationFormat>On-screen Show (4:3)</PresentationFormat>
  <Paragraphs>105</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HSE Learning Forms and Guidance </vt:lpstr>
      <vt:lpstr>Slide 2</vt:lpstr>
      <vt:lpstr>Introduction </vt:lpstr>
      <vt:lpstr>Why capture POC Complaints</vt:lpstr>
      <vt:lpstr>Forms</vt:lpstr>
      <vt:lpstr>Overview of Forms</vt:lpstr>
      <vt:lpstr>Overview of Forms </vt:lpstr>
      <vt:lpstr>Overview of Forms</vt:lpstr>
      <vt:lpstr>Overview of Forms</vt:lpstr>
      <vt:lpstr>Examples of Learning </vt:lpstr>
      <vt:lpstr>Examples of Learning</vt:lpstr>
      <vt:lpstr>Examples of Learning </vt:lpstr>
      <vt:lpstr>Examples of Learning </vt:lpstr>
      <vt:lpstr>HSE Complaints Casebooks </vt:lpstr>
      <vt:lpstr>HSE Complaints Casebook </vt:lpstr>
      <vt:lpstr>HSE Complaints Casebook</vt:lpstr>
      <vt:lpstr>HSE Complaints Casebook</vt:lpstr>
      <vt:lpstr>Recording Point of Contact Complaints </vt:lpstr>
      <vt:lpstr>POC Complaints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HSE Learning Forms and Guidance</dc:title>
  <dc:creator>Admin</dc:creator>
  <cp:lastModifiedBy>Admin</cp:lastModifiedBy>
  <cp:revision>62</cp:revision>
  <dcterms:created xsi:type="dcterms:W3CDTF">2019-09-13T14:39:22Z</dcterms:created>
  <dcterms:modified xsi:type="dcterms:W3CDTF">2019-09-30T11:29:46Z</dcterms:modified>
</cp:coreProperties>
</file>