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311" r:id="rId5"/>
    <p:sldId id="312" r:id="rId6"/>
    <p:sldId id="313" r:id="rId7"/>
    <p:sldId id="314" r:id="rId8"/>
    <p:sldId id="315" r:id="rId9"/>
    <p:sldId id="316" r:id="rId10"/>
    <p:sldId id="266" r:id="rId11"/>
    <p:sldId id="271" r:id="rId12"/>
    <p:sldId id="317" r:id="rId13"/>
    <p:sldId id="291" r:id="rId14"/>
    <p:sldId id="318" r:id="rId15"/>
    <p:sldId id="276" r:id="rId1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eraldine McCormack" initials="G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6C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218" autoAdjust="0"/>
    <p:restoredTop sz="94660"/>
  </p:normalViewPr>
  <p:slideViewPr>
    <p:cSldViewPr snapToGrid="0">
      <p:cViewPr>
        <p:scale>
          <a:sx n="94" d="100"/>
          <a:sy n="94" d="100"/>
        </p:scale>
        <p:origin x="-984" y="-72"/>
      </p:cViewPr>
      <p:guideLst>
        <p:guide orient="horz" pos="2160"/>
        <p:guide pos="2880"/>
      </p:guideLst>
    </p:cSldViewPr>
  </p:slideViewPr>
  <p:notesTextViewPr>
    <p:cViewPr>
      <p:scale>
        <a:sx n="3" d="2"/>
        <a:sy n="3" d="2"/>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ED917B4-6D56-42DF-9EC6-6714F4DEF9BA}" type="datetimeFigureOut">
              <a:rPr lang="en-US" smtClean="0"/>
              <a:t>9/25/2019</a:t>
            </a:fld>
            <a:endParaRPr lang="en-US"/>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DA8D442-058A-4786-B867-447F3DACC2FF}" type="slidenum">
              <a:rPr lang="en-US" smtClean="0"/>
              <a:t>‹#›</a:t>
            </a:fld>
            <a:endParaRPr lang="en-US"/>
          </a:p>
        </p:txBody>
      </p:sp>
    </p:spTree>
    <p:extLst>
      <p:ext uri="{BB962C8B-B14F-4D97-AF65-F5344CB8AC3E}">
        <p14:creationId xmlns:p14="http://schemas.microsoft.com/office/powerpoint/2010/main" val="17831575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1241425"/>
            <a:ext cx="4464050" cy="3349625"/>
          </a:xfrm>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1DA8D442-058A-4786-B867-447F3DACC2FF}" type="slidenum">
              <a:rPr lang="en-US" smtClean="0"/>
              <a:t>1</a:t>
            </a:fld>
            <a:endParaRPr lang="en-US"/>
          </a:p>
        </p:txBody>
      </p:sp>
    </p:spTree>
    <p:extLst>
      <p:ext uri="{BB962C8B-B14F-4D97-AF65-F5344CB8AC3E}">
        <p14:creationId xmlns:p14="http://schemas.microsoft.com/office/powerpoint/2010/main" val="3029267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1241425"/>
            <a:ext cx="4464050" cy="3349625"/>
          </a:xfrm>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1DA8D442-058A-4786-B867-447F3DACC2FF}" type="slidenum">
              <a:rPr lang="en-US" smtClean="0"/>
              <a:t>2</a:t>
            </a:fld>
            <a:endParaRPr lang="en-US"/>
          </a:p>
        </p:txBody>
      </p:sp>
    </p:spTree>
    <p:extLst>
      <p:ext uri="{BB962C8B-B14F-4D97-AF65-F5344CB8AC3E}">
        <p14:creationId xmlns:p14="http://schemas.microsoft.com/office/powerpoint/2010/main" val="28519576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1241425"/>
            <a:ext cx="4464050" cy="3349625"/>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smtClean="0"/>
              <a:t>Important for our office to have point of contact</a:t>
            </a:r>
            <a:r>
              <a:rPr lang="en-US" dirty="0" smtClean="0"/>
              <a:t>.</a:t>
            </a:r>
            <a:r>
              <a:rPr lang="en-US" baseline="0" dirty="0" smtClean="0"/>
              <a:t>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baseline="0" dirty="0" smtClean="0"/>
              <a:t>Training and feedback - </a:t>
            </a:r>
            <a:r>
              <a:rPr lang="en-US" dirty="0" smtClean="0"/>
              <a:t>Action 20 of LTGB </a:t>
            </a:r>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err="1" smtClean="0"/>
              <a:t>Dddd</a:t>
            </a:r>
            <a:endParaRPr lang="en-US" dirty="0" smtClean="0"/>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smtClean="0"/>
              <a:t>Action</a:t>
            </a:r>
            <a:r>
              <a:rPr lang="en-US" baseline="0" dirty="0" smtClean="0"/>
              <a:t> 7 LTGB – ‘no wrong door</a:t>
            </a:r>
            <a:r>
              <a:rPr lang="en-US" baseline="0" smtClean="0"/>
              <a:t>’ </a:t>
            </a:r>
            <a:endParaRPr lang="en-US" dirty="0"/>
          </a:p>
        </p:txBody>
      </p:sp>
      <p:sp>
        <p:nvSpPr>
          <p:cNvPr id="4" name="Slide Number Placeholder 3"/>
          <p:cNvSpPr>
            <a:spLocks noGrp="1"/>
          </p:cNvSpPr>
          <p:nvPr>
            <p:ph type="sldNum" sz="quarter" idx="10"/>
          </p:nvPr>
        </p:nvSpPr>
        <p:spPr/>
        <p:txBody>
          <a:bodyPr/>
          <a:lstStyle/>
          <a:p>
            <a:fld id="{1DA8D442-058A-4786-B867-447F3DACC2FF}" type="slidenum">
              <a:rPr lang="en-US" smtClean="0"/>
              <a:t>3</a:t>
            </a:fld>
            <a:endParaRPr lang="en-US"/>
          </a:p>
        </p:txBody>
      </p:sp>
    </p:spTree>
    <p:extLst>
      <p:ext uri="{BB962C8B-B14F-4D97-AF65-F5344CB8AC3E}">
        <p14:creationId xmlns:p14="http://schemas.microsoft.com/office/powerpoint/2010/main" val="40962873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smtClean="0"/>
              <a:t>Understand the legislation – Section 38 –</a:t>
            </a:r>
            <a:r>
              <a:rPr lang="en-IE" baseline="0" dirty="0" smtClean="0"/>
              <a:t> a person or body that provides a health or personal service on behalf of the HSE </a:t>
            </a:r>
          </a:p>
          <a:p>
            <a:r>
              <a:rPr lang="en-IE" baseline="0" dirty="0" smtClean="0"/>
              <a:t>Section 39 – a person or body that provides a similar or </a:t>
            </a:r>
            <a:r>
              <a:rPr lang="en-IE" baseline="0" dirty="0" err="1" smtClean="0"/>
              <a:t>ancilliary</a:t>
            </a:r>
            <a:r>
              <a:rPr lang="en-IE" baseline="0" dirty="0" smtClean="0"/>
              <a:t> service</a:t>
            </a:r>
            <a:endParaRPr lang="en-IE" dirty="0"/>
          </a:p>
        </p:txBody>
      </p:sp>
      <p:sp>
        <p:nvSpPr>
          <p:cNvPr id="4" name="Slide Number Placeholder 3"/>
          <p:cNvSpPr>
            <a:spLocks noGrp="1"/>
          </p:cNvSpPr>
          <p:nvPr>
            <p:ph type="sldNum" sz="quarter" idx="10"/>
          </p:nvPr>
        </p:nvSpPr>
        <p:spPr/>
        <p:txBody>
          <a:bodyPr/>
          <a:lstStyle/>
          <a:p>
            <a:fld id="{1DA8D442-058A-4786-B867-447F3DACC2FF}" type="slidenum">
              <a:rPr lang="en-US" smtClean="0"/>
              <a:t>4</a:t>
            </a:fld>
            <a:endParaRPr lang="en-US"/>
          </a:p>
        </p:txBody>
      </p:sp>
    </p:spTree>
    <p:extLst>
      <p:ext uri="{BB962C8B-B14F-4D97-AF65-F5344CB8AC3E}">
        <p14:creationId xmlns:p14="http://schemas.microsoft.com/office/powerpoint/2010/main" val="31807677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1DA8D442-058A-4786-B867-447F3DACC2FF}" type="slidenum">
              <a:rPr lang="en-US" smtClean="0"/>
              <a:t>7</a:t>
            </a:fld>
            <a:endParaRPr lang="en-US"/>
          </a:p>
        </p:txBody>
      </p:sp>
    </p:spTree>
    <p:extLst>
      <p:ext uri="{BB962C8B-B14F-4D97-AF65-F5344CB8AC3E}">
        <p14:creationId xmlns:p14="http://schemas.microsoft.com/office/powerpoint/2010/main" val="33238393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1241425"/>
            <a:ext cx="4464050" cy="3349625"/>
          </a:xfrm>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1DA8D442-058A-4786-B867-447F3DACC2FF}" type="slidenum">
              <a:rPr lang="en-US" smtClean="0"/>
              <a:t>10</a:t>
            </a:fld>
            <a:endParaRPr lang="en-US"/>
          </a:p>
        </p:txBody>
      </p:sp>
    </p:spTree>
    <p:extLst>
      <p:ext uri="{BB962C8B-B14F-4D97-AF65-F5344CB8AC3E}">
        <p14:creationId xmlns:p14="http://schemas.microsoft.com/office/powerpoint/2010/main" val="288377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1241425"/>
            <a:ext cx="4464050" cy="3349625"/>
          </a:xfrm>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1DA8D442-058A-4786-B867-447F3DACC2FF}" type="slidenum">
              <a:rPr lang="en-US" smtClean="0"/>
              <a:t>11</a:t>
            </a:fld>
            <a:endParaRPr lang="en-US"/>
          </a:p>
        </p:txBody>
      </p:sp>
    </p:spTree>
    <p:extLst>
      <p:ext uri="{BB962C8B-B14F-4D97-AF65-F5344CB8AC3E}">
        <p14:creationId xmlns:p14="http://schemas.microsoft.com/office/powerpoint/2010/main" val="19098453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1241425"/>
            <a:ext cx="4464050" cy="3349625"/>
          </a:xfrm>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1DA8D442-058A-4786-B867-447F3DACC2FF}" type="slidenum">
              <a:rPr lang="en-US" smtClean="0"/>
              <a:t>13</a:t>
            </a:fld>
            <a:endParaRPr lang="en-US"/>
          </a:p>
        </p:txBody>
      </p:sp>
    </p:spTree>
    <p:extLst>
      <p:ext uri="{BB962C8B-B14F-4D97-AF65-F5344CB8AC3E}">
        <p14:creationId xmlns:p14="http://schemas.microsoft.com/office/powerpoint/2010/main" val="15363270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66813" y="1241425"/>
            <a:ext cx="4464050" cy="3349625"/>
          </a:xfrm>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1DA8D442-058A-4786-B867-447F3DACC2FF}" type="slidenum">
              <a:rPr lang="en-US" smtClean="0"/>
              <a:t>15</a:t>
            </a:fld>
            <a:endParaRPr lang="en-US"/>
          </a:p>
        </p:txBody>
      </p:sp>
    </p:spTree>
    <p:extLst>
      <p:ext uri="{BB962C8B-B14F-4D97-AF65-F5344CB8AC3E}">
        <p14:creationId xmlns:p14="http://schemas.microsoft.com/office/powerpoint/2010/main" val="21329845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77DEE0C-A05D-4104-B548-7B600187942A}"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96ED9A-CC70-4446-99B9-55332F5BD7B5}" type="slidenum">
              <a:rPr lang="en-US" smtClean="0"/>
              <a:t>‹#›</a:t>
            </a:fld>
            <a:endParaRPr lang="en-US"/>
          </a:p>
        </p:txBody>
      </p:sp>
    </p:spTree>
    <p:extLst>
      <p:ext uri="{BB962C8B-B14F-4D97-AF65-F5344CB8AC3E}">
        <p14:creationId xmlns:p14="http://schemas.microsoft.com/office/powerpoint/2010/main" val="2445317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7DEE0C-A05D-4104-B548-7B600187942A}"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96ED9A-CC70-4446-99B9-55332F5BD7B5}" type="slidenum">
              <a:rPr lang="en-US" smtClean="0"/>
              <a:t>‹#›</a:t>
            </a:fld>
            <a:endParaRPr lang="en-US"/>
          </a:p>
        </p:txBody>
      </p:sp>
    </p:spTree>
    <p:extLst>
      <p:ext uri="{BB962C8B-B14F-4D97-AF65-F5344CB8AC3E}">
        <p14:creationId xmlns:p14="http://schemas.microsoft.com/office/powerpoint/2010/main" val="298980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7DEE0C-A05D-4104-B548-7B600187942A}"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96ED9A-CC70-4446-99B9-55332F5BD7B5}" type="slidenum">
              <a:rPr lang="en-US" smtClean="0"/>
              <a:t>‹#›</a:t>
            </a:fld>
            <a:endParaRPr lang="en-US"/>
          </a:p>
        </p:txBody>
      </p:sp>
    </p:spTree>
    <p:extLst>
      <p:ext uri="{BB962C8B-B14F-4D97-AF65-F5344CB8AC3E}">
        <p14:creationId xmlns:p14="http://schemas.microsoft.com/office/powerpoint/2010/main" val="685556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7DEE0C-A05D-4104-B548-7B600187942A}"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96ED9A-CC70-4446-99B9-55332F5BD7B5}" type="slidenum">
              <a:rPr lang="en-US" smtClean="0"/>
              <a:t>‹#›</a:t>
            </a:fld>
            <a:endParaRPr lang="en-US"/>
          </a:p>
        </p:txBody>
      </p:sp>
    </p:spTree>
    <p:extLst>
      <p:ext uri="{BB962C8B-B14F-4D97-AF65-F5344CB8AC3E}">
        <p14:creationId xmlns:p14="http://schemas.microsoft.com/office/powerpoint/2010/main" val="9617541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7DEE0C-A05D-4104-B548-7B600187942A}"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96ED9A-CC70-4446-99B9-55332F5BD7B5}" type="slidenum">
              <a:rPr lang="en-US" smtClean="0"/>
              <a:t>‹#›</a:t>
            </a:fld>
            <a:endParaRPr lang="en-US"/>
          </a:p>
        </p:txBody>
      </p:sp>
    </p:spTree>
    <p:extLst>
      <p:ext uri="{BB962C8B-B14F-4D97-AF65-F5344CB8AC3E}">
        <p14:creationId xmlns:p14="http://schemas.microsoft.com/office/powerpoint/2010/main" val="1670335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7DEE0C-A05D-4104-B548-7B600187942A}"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96ED9A-CC70-4446-99B9-55332F5BD7B5}" type="slidenum">
              <a:rPr lang="en-US" smtClean="0"/>
              <a:t>‹#›</a:t>
            </a:fld>
            <a:endParaRPr lang="en-US"/>
          </a:p>
        </p:txBody>
      </p:sp>
    </p:spTree>
    <p:extLst>
      <p:ext uri="{BB962C8B-B14F-4D97-AF65-F5344CB8AC3E}">
        <p14:creationId xmlns:p14="http://schemas.microsoft.com/office/powerpoint/2010/main" val="1564363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7DEE0C-A05D-4104-B548-7B600187942A}"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96ED9A-CC70-4446-99B9-55332F5BD7B5}" type="slidenum">
              <a:rPr lang="en-US" smtClean="0"/>
              <a:t>‹#›</a:t>
            </a:fld>
            <a:endParaRPr lang="en-US"/>
          </a:p>
        </p:txBody>
      </p:sp>
    </p:spTree>
    <p:extLst>
      <p:ext uri="{BB962C8B-B14F-4D97-AF65-F5344CB8AC3E}">
        <p14:creationId xmlns:p14="http://schemas.microsoft.com/office/powerpoint/2010/main" val="286134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77DEE0C-A05D-4104-B548-7B600187942A}"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96ED9A-CC70-4446-99B9-55332F5BD7B5}" type="slidenum">
              <a:rPr lang="en-US" smtClean="0"/>
              <a:t>‹#›</a:t>
            </a:fld>
            <a:endParaRPr lang="en-US"/>
          </a:p>
        </p:txBody>
      </p:sp>
    </p:spTree>
    <p:extLst>
      <p:ext uri="{BB962C8B-B14F-4D97-AF65-F5344CB8AC3E}">
        <p14:creationId xmlns:p14="http://schemas.microsoft.com/office/powerpoint/2010/main" val="3058709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7DEE0C-A05D-4104-B548-7B600187942A}"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96ED9A-CC70-4446-99B9-55332F5BD7B5}" type="slidenum">
              <a:rPr lang="en-US" smtClean="0"/>
              <a:t>‹#›</a:t>
            </a:fld>
            <a:endParaRPr lang="en-US"/>
          </a:p>
        </p:txBody>
      </p:sp>
    </p:spTree>
    <p:extLst>
      <p:ext uri="{BB962C8B-B14F-4D97-AF65-F5344CB8AC3E}">
        <p14:creationId xmlns:p14="http://schemas.microsoft.com/office/powerpoint/2010/main" val="4008894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7DEE0C-A05D-4104-B548-7B600187942A}"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96ED9A-CC70-4446-99B9-55332F5BD7B5}" type="slidenum">
              <a:rPr lang="en-US" smtClean="0"/>
              <a:t>‹#›</a:t>
            </a:fld>
            <a:endParaRPr lang="en-US"/>
          </a:p>
        </p:txBody>
      </p:sp>
    </p:spTree>
    <p:extLst>
      <p:ext uri="{BB962C8B-B14F-4D97-AF65-F5344CB8AC3E}">
        <p14:creationId xmlns:p14="http://schemas.microsoft.com/office/powerpoint/2010/main" val="3127155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7DEE0C-A05D-4104-B548-7B600187942A}"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96ED9A-CC70-4446-99B9-55332F5BD7B5}" type="slidenum">
              <a:rPr lang="en-US" smtClean="0"/>
              <a:t>‹#›</a:t>
            </a:fld>
            <a:endParaRPr lang="en-US"/>
          </a:p>
        </p:txBody>
      </p:sp>
    </p:spTree>
    <p:extLst>
      <p:ext uri="{BB962C8B-B14F-4D97-AF65-F5344CB8AC3E}">
        <p14:creationId xmlns:p14="http://schemas.microsoft.com/office/powerpoint/2010/main" val="28036733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7DEE0C-A05D-4104-B548-7B600187942A}" type="datetimeFigureOut">
              <a:rPr lang="en-US" smtClean="0"/>
              <a:t>9/25/2019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96ED9A-CC70-4446-99B9-55332F5BD7B5}" type="slidenum">
              <a:rPr lang="en-US" smtClean="0"/>
              <a:t>‹#›</a:t>
            </a:fld>
            <a:endParaRPr lang="en-US"/>
          </a:p>
        </p:txBody>
      </p:sp>
      <p:pic>
        <p:nvPicPr>
          <p:cNvPr id="9" name="Picture Placeholder 5" descr="ombudsman banner.jpg"/>
          <p:cNvPicPr>
            <a:picLocks noChangeAspect="1"/>
          </p:cNvPicPr>
          <p:nvPr userDrawn="1"/>
        </p:nvPicPr>
        <p:blipFill>
          <a:blip r:embed="rId13" cstate="print"/>
          <a:srcRect l="4134" r="4134"/>
          <a:stretch>
            <a:fillRect/>
          </a:stretch>
        </p:blipFill>
        <p:spPr>
          <a:xfrm>
            <a:off x="0" y="5876925"/>
            <a:ext cx="9144000" cy="981075"/>
          </a:xfrm>
          <a:prstGeom prst="rect">
            <a:avLst/>
          </a:prstGeom>
        </p:spPr>
      </p:pic>
    </p:spTree>
    <p:extLst>
      <p:ext uri="{BB962C8B-B14F-4D97-AF65-F5344CB8AC3E}">
        <p14:creationId xmlns:p14="http://schemas.microsoft.com/office/powerpoint/2010/main" val="39325706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complaints@ombudsman.i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mailto:Geraldine.mccormack@ombudsman.ie"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65163"/>
            <a:ext cx="7772400" cy="1570037"/>
          </a:xfrm>
        </p:spPr>
        <p:txBody>
          <a:bodyPr/>
          <a:lstStyle/>
          <a:p>
            <a:r>
              <a:rPr lang="en-US" b="1" dirty="0" smtClean="0">
                <a:latin typeface="+mn-lt"/>
              </a:rPr>
              <a:t>Consumer Affairs</a:t>
            </a:r>
            <a:endParaRPr lang="en-US" b="1" dirty="0">
              <a:latin typeface="+mn-lt"/>
            </a:endParaRPr>
          </a:p>
        </p:txBody>
      </p:sp>
      <p:sp>
        <p:nvSpPr>
          <p:cNvPr id="3" name="Subtitle 2"/>
          <p:cNvSpPr>
            <a:spLocks noGrp="1"/>
          </p:cNvSpPr>
          <p:nvPr>
            <p:ph type="subTitle" idx="1"/>
          </p:nvPr>
        </p:nvSpPr>
        <p:spPr>
          <a:xfrm>
            <a:off x="1143000" y="2650836"/>
            <a:ext cx="6858000" cy="2149764"/>
          </a:xfrm>
        </p:spPr>
        <p:txBody>
          <a:bodyPr>
            <a:normAutofit/>
          </a:bodyPr>
          <a:lstStyle/>
          <a:p>
            <a:endParaRPr lang="en-US" dirty="0" smtClean="0"/>
          </a:p>
          <a:p>
            <a:r>
              <a:rPr lang="en-US" dirty="0" smtClean="0"/>
              <a:t>Geraldine McCormack</a:t>
            </a:r>
          </a:p>
          <a:p>
            <a:r>
              <a:rPr lang="en-US" dirty="0" smtClean="0"/>
              <a:t>1 October 2019</a:t>
            </a:r>
            <a:endParaRPr lang="en-US" dirty="0"/>
          </a:p>
        </p:txBody>
      </p:sp>
    </p:spTree>
    <p:extLst>
      <p:ext uri="{BB962C8B-B14F-4D97-AF65-F5344CB8AC3E}">
        <p14:creationId xmlns:p14="http://schemas.microsoft.com/office/powerpoint/2010/main" val="27457619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p:cNvSpPr>
          <p:nvPr>
            <p:ph type="title"/>
          </p:nvPr>
        </p:nvSpPr>
        <p:spPr>
          <a:xfrm>
            <a:off x="440112" y="657938"/>
            <a:ext cx="7886700" cy="994172"/>
          </a:xfrm>
        </p:spPr>
        <p:txBody>
          <a:bodyPr>
            <a:normAutofit/>
          </a:bodyPr>
          <a:lstStyle/>
          <a:p>
            <a:pPr eaLnBrk="1" hangingPunct="1"/>
            <a:r>
              <a:rPr lang="en-GB" sz="3600" b="1" dirty="0">
                <a:solidFill>
                  <a:schemeClr val="tx1">
                    <a:lumMod val="95000"/>
                    <a:lumOff val="5000"/>
                  </a:schemeClr>
                </a:solidFill>
              </a:rPr>
              <a:t>Maladministration </a:t>
            </a:r>
            <a:r>
              <a:rPr lang="en-GB" sz="3600" b="1" dirty="0" smtClean="0">
                <a:solidFill>
                  <a:schemeClr val="tx1">
                    <a:lumMod val="95000"/>
                    <a:lumOff val="5000"/>
                  </a:schemeClr>
                </a:solidFill>
              </a:rPr>
              <a:t>checklist</a:t>
            </a:r>
            <a:endParaRPr lang="en-GB" sz="3600" b="1" dirty="0">
              <a:solidFill>
                <a:schemeClr val="tx1">
                  <a:lumMod val="95000"/>
                  <a:lumOff val="5000"/>
                </a:schemeClr>
              </a:solidFill>
            </a:endParaRPr>
          </a:p>
        </p:txBody>
      </p:sp>
      <p:sp>
        <p:nvSpPr>
          <p:cNvPr id="58371" name="Rectangle 3"/>
          <p:cNvSpPr>
            <a:spLocks noGrp="1"/>
          </p:cNvSpPr>
          <p:nvPr>
            <p:ph idx="1"/>
          </p:nvPr>
        </p:nvSpPr>
        <p:spPr>
          <a:xfrm>
            <a:off x="614791" y="1652110"/>
            <a:ext cx="6940554" cy="3954363"/>
          </a:xfrm>
        </p:spPr>
        <p:txBody>
          <a:bodyPr>
            <a:noAutofit/>
          </a:bodyPr>
          <a:lstStyle/>
          <a:p>
            <a:pPr>
              <a:lnSpc>
                <a:spcPct val="80000"/>
              </a:lnSpc>
              <a:spcAft>
                <a:spcPts val="450"/>
              </a:spcAft>
              <a:buNone/>
            </a:pPr>
            <a:r>
              <a:rPr lang="en-GB" sz="1800" b="1" dirty="0"/>
              <a:t>Actions which have been:</a:t>
            </a:r>
            <a:r>
              <a:rPr lang="en-IE" sz="1800" dirty="0"/>
              <a:t>	</a:t>
            </a:r>
          </a:p>
          <a:p>
            <a:pPr>
              <a:lnSpc>
                <a:spcPct val="80000"/>
              </a:lnSpc>
              <a:spcAft>
                <a:spcPts val="450"/>
              </a:spcAft>
              <a:buFont typeface="Wingdings" pitchFamily="2" charset="2"/>
              <a:buChar char="§"/>
            </a:pPr>
            <a:r>
              <a:rPr lang="en-IE" sz="1800" dirty="0"/>
              <a:t>taken without proper authority;</a:t>
            </a:r>
          </a:p>
          <a:p>
            <a:pPr>
              <a:lnSpc>
                <a:spcPct val="80000"/>
              </a:lnSpc>
              <a:spcAft>
                <a:spcPts val="450"/>
              </a:spcAft>
              <a:buFont typeface="Wingdings" pitchFamily="2" charset="2"/>
              <a:buChar char="§"/>
            </a:pPr>
            <a:r>
              <a:rPr lang="en-IE" sz="1800" dirty="0"/>
              <a:t>taken on irrelevant grounds;</a:t>
            </a:r>
          </a:p>
          <a:p>
            <a:pPr>
              <a:lnSpc>
                <a:spcPct val="80000"/>
              </a:lnSpc>
              <a:spcAft>
                <a:spcPts val="450"/>
              </a:spcAft>
              <a:buFont typeface="Wingdings" pitchFamily="2" charset="2"/>
              <a:buChar char="§"/>
            </a:pPr>
            <a:r>
              <a:rPr lang="en-IE" sz="1800" dirty="0"/>
              <a:t>the result of negligence or carelessness;</a:t>
            </a:r>
          </a:p>
          <a:p>
            <a:pPr>
              <a:lnSpc>
                <a:spcPct val="80000"/>
              </a:lnSpc>
              <a:spcAft>
                <a:spcPts val="450"/>
              </a:spcAft>
              <a:buFont typeface="Wingdings" pitchFamily="2" charset="2"/>
              <a:buChar char="§"/>
            </a:pPr>
            <a:r>
              <a:rPr lang="en-IE" sz="1800" dirty="0"/>
              <a:t>based on incorrect or incomplete information;</a:t>
            </a:r>
          </a:p>
          <a:p>
            <a:pPr>
              <a:lnSpc>
                <a:spcPct val="80000"/>
              </a:lnSpc>
              <a:spcAft>
                <a:spcPts val="450"/>
              </a:spcAft>
              <a:buFont typeface="Wingdings" pitchFamily="2" charset="2"/>
              <a:buChar char="§"/>
            </a:pPr>
            <a:r>
              <a:rPr lang="en-IE" sz="1800" dirty="0"/>
              <a:t>improperly discriminatory;</a:t>
            </a:r>
          </a:p>
          <a:p>
            <a:pPr>
              <a:lnSpc>
                <a:spcPct val="80000"/>
              </a:lnSpc>
              <a:spcAft>
                <a:spcPts val="450"/>
              </a:spcAft>
              <a:buFont typeface="Wingdings" pitchFamily="2" charset="2"/>
              <a:buChar char="§"/>
            </a:pPr>
            <a:r>
              <a:rPr lang="en-IE" sz="1800" dirty="0"/>
              <a:t>based on an undesirable administrative practice;</a:t>
            </a:r>
          </a:p>
          <a:p>
            <a:pPr>
              <a:lnSpc>
                <a:spcPct val="80000"/>
              </a:lnSpc>
              <a:spcAft>
                <a:spcPts val="450"/>
              </a:spcAft>
              <a:buFont typeface="Wingdings" pitchFamily="2" charset="2"/>
              <a:buChar char="§"/>
            </a:pPr>
            <a:r>
              <a:rPr lang="en-IE" sz="1800" dirty="0"/>
              <a:t>a failure to provide reasonable assistance; or</a:t>
            </a:r>
          </a:p>
          <a:p>
            <a:pPr>
              <a:lnSpc>
                <a:spcPct val="80000"/>
              </a:lnSpc>
              <a:spcAft>
                <a:spcPts val="450"/>
              </a:spcAft>
              <a:buFont typeface="Wingdings" pitchFamily="2" charset="2"/>
              <a:buChar char="§"/>
            </a:pPr>
            <a:r>
              <a:rPr lang="en-IE" sz="1800" dirty="0"/>
              <a:t>otherwise contrary to fair or sound administration.</a:t>
            </a:r>
            <a:endParaRPr lang="en-GB" sz="1800" dirty="0"/>
          </a:p>
        </p:txBody>
      </p:sp>
      <p:sp>
        <p:nvSpPr>
          <p:cNvPr id="2" name="Footer Placeholder 1"/>
          <p:cNvSpPr>
            <a:spLocks noGrp="1"/>
          </p:cNvSpPr>
          <p:nvPr>
            <p:ph type="ftr" sz="quarter" idx="11"/>
          </p:nvPr>
        </p:nvSpPr>
        <p:spPr/>
        <p:txBody>
          <a:bodyPr/>
          <a:lstStyle/>
          <a:p>
            <a:r>
              <a:rPr lang="en-GB" smtClean="0"/>
              <a:t>Section 4 of Ombudsman Act 1980</a:t>
            </a:r>
            <a:endParaRPr lang="en-US"/>
          </a:p>
        </p:txBody>
      </p:sp>
    </p:spTree>
    <p:extLst>
      <p:ext uri="{BB962C8B-B14F-4D97-AF65-F5344CB8AC3E}">
        <p14:creationId xmlns:p14="http://schemas.microsoft.com/office/powerpoint/2010/main" val="30230010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8371">
                                            <p:txEl>
                                              <p:pRg st="0" end="0"/>
                                            </p:txEl>
                                          </p:spTgt>
                                        </p:tgtEl>
                                        <p:attrNameLst>
                                          <p:attrName>style.visibility</p:attrName>
                                        </p:attrNameLst>
                                      </p:cBhvr>
                                      <p:to>
                                        <p:strVal val="visible"/>
                                      </p:to>
                                    </p:set>
                                    <p:anim calcmode="lin" valueType="num">
                                      <p:cBhvr additive="base">
                                        <p:cTn id="7" dur="500" fill="hold"/>
                                        <p:tgtEl>
                                          <p:spTgt spid="5837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837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8371">
                                            <p:txEl>
                                              <p:pRg st="1" end="1"/>
                                            </p:txEl>
                                          </p:spTgt>
                                        </p:tgtEl>
                                        <p:attrNameLst>
                                          <p:attrName>style.visibility</p:attrName>
                                        </p:attrNameLst>
                                      </p:cBhvr>
                                      <p:to>
                                        <p:strVal val="visible"/>
                                      </p:to>
                                    </p:set>
                                    <p:anim calcmode="lin" valueType="num">
                                      <p:cBhvr additive="base">
                                        <p:cTn id="13" dur="500" fill="hold"/>
                                        <p:tgtEl>
                                          <p:spTgt spid="5837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837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8371">
                                            <p:txEl>
                                              <p:pRg st="2" end="2"/>
                                            </p:txEl>
                                          </p:spTgt>
                                        </p:tgtEl>
                                        <p:attrNameLst>
                                          <p:attrName>style.visibility</p:attrName>
                                        </p:attrNameLst>
                                      </p:cBhvr>
                                      <p:to>
                                        <p:strVal val="visible"/>
                                      </p:to>
                                    </p:set>
                                    <p:anim calcmode="lin" valueType="num">
                                      <p:cBhvr additive="base">
                                        <p:cTn id="19" dur="500" fill="hold"/>
                                        <p:tgtEl>
                                          <p:spTgt spid="5837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837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8371">
                                            <p:txEl>
                                              <p:pRg st="3" end="3"/>
                                            </p:txEl>
                                          </p:spTgt>
                                        </p:tgtEl>
                                        <p:attrNameLst>
                                          <p:attrName>style.visibility</p:attrName>
                                        </p:attrNameLst>
                                      </p:cBhvr>
                                      <p:to>
                                        <p:strVal val="visible"/>
                                      </p:to>
                                    </p:set>
                                    <p:anim calcmode="lin" valueType="num">
                                      <p:cBhvr additive="base">
                                        <p:cTn id="25" dur="500" fill="hold"/>
                                        <p:tgtEl>
                                          <p:spTgt spid="5837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837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58371">
                                            <p:txEl>
                                              <p:pRg st="4" end="4"/>
                                            </p:txEl>
                                          </p:spTgt>
                                        </p:tgtEl>
                                        <p:attrNameLst>
                                          <p:attrName>style.visibility</p:attrName>
                                        </p:attrNameLst>
                                      </p:cBhvr>
                                      <p:to>
                                        <p:strVal val="visible"/>
                                      </p:to>
                                    </p:set>
                                    <p:anim calcmode="lin" valueType="num">
                                      <p:cBhvr additive="base">
                                        <p:cTn id="31" dur="500" fill="hold"/>
                                        <p:tgtEl>
                                          <p:spTgt spid="5837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837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8371">
                                            <p:txEl>
                                              <p:pRg st="5" end="5"/>
                                            </p:txEl>
                                          </p:spTgt>
                                        </p:tgtEl>
                                        <p:attrNameLst>
                                          <p:attrName>style.visibility</p:attrName>
                                        </p:attrNameLst>
                                      </p:cBhvr>
                                      <p:to>
                                        <p:strVal val="visible"/>
                                      </p:to>
                                    </p:set>
                                    <p:anim calcmode="lin" valueType="num">
                                      <p:cBhvr additive="base">
                                        <p:cTn id="37" dur="500" fill="hold"/>
                                        <p:tgtEl>
                                          <p:spTgt spid="5837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8371">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58371">
                                            <p:txEl>
                                              <p:pRg st="6" end="6"/>
                                            </p:txEl>
                                          </p:spTgt>
                                        </p:tgtEl>
                                        <p:attrNameLst>
                                          <p:attrName>style.visibility</p:attrName>
                                        </p:attrNameLst>
                                      </p:cBhvr>
                                      <p:to>
                                        <p:strVal val="visible"/>
                                      </p:to>
                                    </p:set>
                                    <p:anim calcmode="lin" valueType="num">
                                      <p:cBhvr additive="base">
                                        <p:cTn id="43" dur="500" fill="hold"/>
                                        <p:tgtEl>
                                          <p:spTgt spid="58371">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837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58371">
                                            <p:txEl>
                                              <p:pRg st="7" end="7"/>
                                            </p:txEl>
                                          </p:spTgt>
                                        </p:tgtEl>
                                        <p:attrNameLst>
                                          <p:attrName>style.visibility</p:attrName>
                                        </p:attrNameLst>
                                      </p:cBhvr>
                                      <p:to>
                                        <p:strVal val="visible"/>
                                      </p:to>
                                    </p:set>
                                    <p:anim calcmode="lin" valueType="num">
                                      <p:cBhvr additive="base">
                                        <p:cTn id="49" dur="500" fill="hold"/>
                                        <p:tgtEl>
                                          <p:spTgt spid="58371">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5837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58371">
                                            <p:txEl>
                                              <p:pRg st="8" end="8"/>
                                            </p:txEl>
                                          </p:spTgt>
                                        </p:tgtEl>
                                        <p:attrNameLst>
                                          <p:attrName>style.visibility</p:attrName>
                                        </p:attrNameLst>
                                      </p:cBhvr>
                                      <p:to>
                                        <p:strVal val="visible"/>
                                      </p:to>
                                    </p:set>
                                    <p:anim calcmode="lin" valueType="num">
                                      <p:cBhvr additive="base">
                                        <p:cTn id="55" dur="500" fill="hold"/>
                                        <p:tgtEl>
                                          <p:spTgt spid="58371">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58371">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The Ombudsman complaint’s </a:t>
            </a:r>
            <a:r>
              <a:rPr lang="en-US" sz="3600" b="1" dirty="0" smtClean="0"/>
              <a:t>process</a:t>
            </a:r>
            <a:endParaRPr lang="en-IE" sz="3600" b="1" dirty="0"/>
          </a:p>
        </p:txBody>
      </p:sp>
      <p:sp>
        <p:nvSpPr>
          <p:cNvPr id="3" name="Content Placeholder 2"/>
          <p:cNvSpPr>
            <a:spLocks noGrp="1"/>
          </p:cNvSpPr>
          <p:nvPr>
            <p:ph idx="1"/>
          </p:nvPr>
        </p:nvSpPr>
        <p:spPr/>
        <p:txBody>
          <a:bodyPr>
            <a:normAutofit/>
          </a:bodyPr>
          <a:lstStyle/>
          <a:p>
            <a:r>
              <a:rPr lang="en-US" dirty="0" smtClean="0"/>
              <a:t>Received/assessed/closed or examined</a:t>
            </a:r>
          </a:p>
          <a:p>
            <a:r>
              <a:rPr lang="en-US" dirty="0" smtClean="0"/>
              <a:t>4 Liaison Officer for the regions</a:t>
            </a:r>
          </a:p>
          <a:p>
            <a:r>
              <a:rPr lang="en-US" dirty="0" err="1" smtClean="0"/>
              <a:t>Saolta</a:t>
            </a:r>
            <a:r>
              <a:rPr lang="en-US" dirty="0" smtClean="0"/>
              <a:t> own arrangements</a:t>
            </a:r>
            <a:r>
              <a:rPr lang="en-US" dirty="0"/>
              <a:t> </a:t>
            </a:r>
            <a:r>
              <a:rPr lang="en-US" dirty="0" smtClean="0"/>
              <a:t>and voluntary hospitals</a:t>
            </a:r>
          </a:p>
          <a:p>
            <a:r>
              <a:rPr lang="en-IE" dirty="0" smtClean="0"/>
              <a:t>Section </a:t>
            </a:r>
            <a:r>
              <a:rPr lang="en-IE" dirty="0"/>
              <a:t>7 of Ombudsman Amendment Act 2012</a:t>
            </a:r>
          </a:p>
          <a:p>
            <a:r>
              <a:rPr lang="en-IE" sz="1900" i="1" dirty="0"/>
              <a:t>This information is being sought in accordance with the provisions of Section 7 of the Ombudsman Act 1980 (as amended). A request made</a:t>
            </a:r>
            <a:r>
              <a:rPr lang="en-IE" sz="1900" b="1" i="1" dirty="0"/>
              <a:t> </a:t>
            </a:r>
            <a:r>
              <a:rPr lang="en-IE" sz="1900" i="1" dirty="0"/>
              <a:t>under Section 7 of the Act enables you to comply with your obligations under the General Data Protection Regulation (GDPR), as implemented by the Data Protection Act 2018. All caseworkers have the delegated authority to carry out the functions of the Ombudsman</a:t>
            </a:r>
            <a:endParaRPr lang="en-US" sz="1900" dirty="0" smtClean="0"/>
          </a:p>
        </p:txBody>
      </p:sp>
    </p:spTree>
    <p:extLst>
      <p:ext uri="{BB962C8B-B14F-4D97-AF65-F5344CB8AC3E}">
        <p14:creationId xmlns:p14="http://schemas.microsoft.com/office/powerpoint/2010/main" val="2198111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15528"/>
          </a:xfrm>
        </p:spPr>
        <p:txBody>
          <a:bodyPr>
            <a:normAutofit/>
          </a:bodyPr>
          <a:lstStyle/>
          <a:p>
            <a:r>
              <a:rPr lang="en-IE" b="1" dirty="0" smtClean="0"/>
              <a:t>Our process contd.</a:t>
            </a:r>
            <a:endParaRPr lang="en-IE" b="1" dirty="0"/>
          </a:p>
        </p:txBody>
      </p:sp>
      <p:sp>
        <p:nvSpPr>
          <p:cNvPr id="3" name="Content Placeholder 2"/>
          <p:cNvSpPr>
            <a:spLocks noGrp="1"/>
          </p:cNvSpPr>
          <p:nvPr>
            <p:ph idx="1"/>
          </p:nvPr>
        </p:nvSpPr>
        <p:spPr>
          <a:xfrm>
            <a:off x="628650" y="1191491"/>
            <a:ext cx="7886700" cy="4985472"/>
          </a:xfrm>
        </p:spPr>
        <p:txBody>
          <a:bodyPr/>
          <a:lstStyle/>
          <a:p>
            <a:r>
              <a:rPr lang="en-IE" dirty="0" smtClean="0"/>
              <a:t>Early resolutions/examination/investigation</a:t>
            </a:r>
          </a:p>
          <a:p>
            <a:r>
              <a:rPr lang="en-IE" dirty="0" smtClean="0"/>
              <a:t>Generalists not specialist (except health/social care &amp; </a:t>
            </a:r>
            <a:r>
              <a:rPr lang="en-IE" dirty="0" err="1" smtClean="0"/>
              <a:t>Tusla</a:t>
            </a:r>
            <a:r>
              <a:rPr lang="en-IE" dirty="0" smtClean="0"/>
              <a:t>)</a:t>
            </a:r>
          </a:p>
          <a:p>
            <a:r>
              <a:rPr lang="en-IE" dirty="0" smtClean="0"/>
              <a:t>New case management system</a:t>
            </a:r>
          </a:p>
          <a:p>
            <a:r>
              <a:rPr lang="en-IE" dirty="0" smtClean="0"/>
              <a:t>Email address </a:t>
            </a:r>
            <a:r>
              <a:rPr lang="en-IE" dirty="0" smtClean="0">
                <a:hlinkClick r:id="rId2"/>
              </a:rPr>
              <a:t>complaints@ombudsman.ie</a:t>
            </a:r>
            <a:endParaRPr lang="en-IE" dirty="0" smtClean="0"/>
          </a:p>
          <a:p>
            <a:r>
              <a:rPr lang="en-IE" dirty="0" smtClean="0"/>
              <a:t>Case reference number in the subject line</a:t>
            </a:r>
          </a:p>
          <a:p>
            <a:r>
              <a:rPr lang="en-IE" dirty="0" smtClean="0"/>
              <a:t>Reply directly to emails from us</a:t>
            </a:r>
          </a:p>
          <a:p>
            <a:r>
              <a:rPr lang="en-IE" dirty="0" smtClean="0"/>
              <a:t>Timeframes for reports – initial 3 weeks, reminder 1 week later or…………………..</a:t>
            </a:r>
            <a:endParaRPr lang="en-IE" dirty="0"/>
          </a:p>
        </p:txBody>
      </p:sp>
    </p:spTree>
    <p:extLst>
      <p:ext uri="{BB962C8B-B14F-4D97-AF65-F5344CB8AC3E}">
        <p14:creationId xmlns:p14="http://schemas.microsoft.com/office/powerpoint/2010/main" val="1425170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solidFill>
                  <a:srgbClr val="FF0000"/>
                </a:solidFill>
              </a:rPr>
              <a:t>SECTION 7 NOTICE</a:t>
            </a:r>
            <a:endParaRPr lang="en-GB" b="1" dirty="0">
              <a:solidFill>
                <a:srgbClr val="FF0000"/>
              </a:solidFill>
            </a:endParaRPr>
          </a:p>
        </p:txBody>
      </p:sp>
      <p:sp>
        <p:nvSpPr>
          <p:cNvPr id="3" name="Content Placeholder 2"/>
          <p:cNvSpPr>
            <a:spLocks noGrp="1"/>
          </p:cNvSpPr>
          <p:nvPr>
            <p:ph idx="1"/>
          </p:nvPr>
        </p:nvSpPr>
        <p:spPr/>
        <p:txBody>
          <a:bodyPr/>
          <a:lstStyle/>
          <a:p>
            <a:r>
              <a:rPr lang="en-US" dirty="0" smtClean="0"/>
              <a:t>Ombudsman Liaison Officers to attend – and can bring whoever is responsible with them</a:t>
            </a:r>
          </a:p>
          <a:p>
            <a:r>
              <a:rPr lang="en-US" dirty="0" smtClean="0"/>
              <a:t>Published in Annual report</a:t>
            </a:r>
          </a:p>
          <a:p>
            <a:r>
              <a:rPr lang="en-US" dirty="0" smtClean="0"/>
              <a:t>Issued at start of process now</a:t>
            </a:r>
            <a:endParaRPr lang="en-US" dirty="0"/>
          </a:p>
          <a:p>
            <a:endParaRPr lang="en-GB" dirty="0"/>
          </a:p>
        </p:txBody>
      </p:sp>
    </p:spTree>
    <p:extLst>
      <p:ext uri="{BB962C8B-B14F-4D97-AF65-F5344CB8AC3E}">
        <p14:creationId xmlns:p14="http://schemas.microsoft.com/office/powerpoint/2010/main" val="18096182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91837" y="360218"/>
            <a:ext cx="7772400" cy="683491"/>
          </a:xfrm>
        </p:spPr>
        <p:txBody>
          <a:bodyPr>
            <a:normAutofit/>
          </a:bodyPr>
          <a:lstStyle/>
          <a:p>
            <a:pPr algn="l"/>
            <a:r>
              <a:rPr lang="en-IE" sz="3600" b="1" dirty="0" smtClean="0"/>
              <a:t>My own role</a:t>
            </a:r>
            <a:endParaRPr lang="en-IE" sz="3600" b="1" dirty="0"/>
          </a:p>
        </p:txBody>
      </p:sp>
      <p:sp>
        <p:nvSpPr>
          <p:cNvPr id="3" name="Subtitle 2"/>
          <p:cNvSpPr>
            <a:spLocks noGrp="1"/>
          </p:cNvSpPr>
          <p:nvPr>
            <p:ph type="subTitle" idx="1"/>
          </p:nvPr>
        </p:nvSpPr>
        <p:spPr>
          <a:xfrm>
            <a:off x="1032163" y="1200727"/>
            <a:ext cx="6858000" cy="4239491"/>
          </a:xfrm>
        </p:spPr>
        <p:txBody>
          <a:bodyPr>
            <a:normAutofit fontScale="92500" lnSpcReduction="10000"/>
          </a:bodyPr>
          <a:lstStyle/>
          <a:p>
            <a:pPr algn="l"/>
            <a:r>
              <a:rPr lang="en-IE" dirty="0" smtClean="0"/>
              <a:t>Triage system</a:t>
            </a:r>
          </a:p>
          <a:p>
            <a:pPr algn="l"/>
            <a:r>
              <a:rPr lang="en-IE" dirty="0" smtClean="0"/>
              <a:t>Early resolution – resolved quickly </a:t>
            </a:r>
          </a:p>
          <a:p>
            <a:pPr algn="l"/>
            <a:r>
              <a:rPr lang="en-IE" dirty="0" smtClean="0"/>
              <a:t>Outside remit – clinical mainly</a:t>
            </a:r>
          </a:p>
          <a:p>
            <a:pPr algn="l"/>
            <a:r>
              <a:rPr lang="en-IE" dirty="0" smtClean="0"/>
              <a:t>Satisfactory measures to remedy, mitigate or alter the adverse effect have been or are proposed to be taken by the reviewable agencies</a:t>
            </a:r>
          </a:p>
          <a:p>
            <a:pPr algn="l"/>
            <a:r>
              <a:rPr lang="en-IE" dirty="0" smtClean="0"/>
              <a:t>Complaint requires further examination (not always a valid complaint but may not have enough information to determine if decision is correct)</a:t>
            </a:r>
          </a:p>
          <a:p>
            <a:pPr algn="l"/>
            <a:r>
              <a:rPr lang="en-IE" dirty="0" smtClean="0"/>
              <a:t>Sectoral expert – contact if any issues/guidance needed</a:t>
            </a:r>
          </a:p>
          <a:p>
            <a:pPr algn="l"/>
            <a:r>
              <a:rPr lang="en-IE" dirty="0" smtClean="0"/>
              <a:t>Email </a:t>
            </a:r>
            <a:r>
              <a:rPr lang="en-IE" dirty="0"/>
              <a:t>g</a:t>
            </a:r>
            <a:r>
              <a:rPr lang="en-IE" dirty="0" smtClean="0">
                <a:hlinkClick r:id="rId2"/>
              </a:rPr>
              <a:t>eraldine.mccormack@ombudsman.ie</a:t>
            </a:r>
            <a:r>
              <a:rPr lang="en-IE" dirty="0" smtClean="0"/>
              <a:t> or direct line (01) 639 5644</a:t>
            </a:r>
          </a:p>
          <a:p>
            <a:pPr algn="l"/>
            <a:endParaRPr lang="en-IE" dirty="0" smtClean="0"/>
          </a:p>
          <a:p>
            <a:pPr algn="l"/>
            <a:endParaRPr lang="en-IE" dirty="0" smtClean="0"/>
          </a:p>
        </p:txBody>
      </p:sp>
    </p:spTree>
    <p:extLst>
      <p:ext uri="{BB962C8B-B14F-4D97-AF65-F5344CB8AC3E}">
        <p14:creationId xmlns:p14="http://schemas.microsoft.com/office/powerpoint/2010/main" val="4172492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Questions and answers</a:t>
            </a:r>
            <a:br>
              <a:rPr lang="en-IE" dirty="0" smtClean="0"/>
            </a:br>
            <a:endParaRPr lang="en-IE" dirty="0"/>
          </a:p>
        </p:txBody>
      </p:sp>
      <p:sp>
        <p:nvSpPr>
          <p:cNvPr id="3" name="Content Placeholder 2"/>
          <p:cNvSpPr>
            <a:spLocks noGrp="1"/>
          </p:cNvSpPr>
          <p:nvPr>
            <p:ph idx="1"/>
          </p:nvPr>
        </p:nvSpPr>
        <p:spPr/>
        <p:txBody>
          <a:bodyPr/>
          <a:lstStyle/>
          <a:p>
            <a:r>
              <a:rPr lang="en-IE" smtClean="0"/>
              <a:t>Thank you</a:t>
            </a:r>
            <a:endParaRPr lang="en-IE" dirty="0"/>
          </a:p>
        </p:txBody>
      </p:sp>
    </p:spTree>
    <p:extLst>
      <p:ext uri="{BB962C8B-B14F-4D97-AF65-F5344CB8AC3E}">
        <p14:creationId xmlns:p14="http://schemas.microsoft.com/office/powerpoint/2010/main" val="9719485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444897"/>
            <a:ext cx="7886700" cy="994172"/>
          </a:xfrm>
        </p:spPr>
        <p:txBody>
          <a:bodyPr/>
          <a:lstStyle/>
          <a:p>
            <a:r>
              <a:rPr lang="en-US" b="1" dirty="0" smtClean="0"/>
              <a:t>What to discuss</a:t>
            </a:r>
            <a:endParaRPr lang="en-US" b="1" dirty="0"/>
          </a:p>
        </p:txBody>
      </p:sp>
      <p:sp>
        <p:nvSpPr>
          <p:cNvPr id="3" name="Content Placeholder 2"/>
          <p:cNvSpPr>
            <a:spLocks noGrp="1"/>
          </p:cNvSpPr>
          <p:nvPr>
            <p:ph idx="1"/>
          </p:nvPr>
        </p:nvSpPr>
        <p:spPr/>
        <p:txBody>
          <a:bodyPr/>
          <a:lstStyle/>
          <a:p>
            <a:r>
              <a:rPr lang="en-US" dirty="0" smtClean="0"/>
              <a:t>Your role as Consumer Affairs staff</a:t>
            </a:r>
            <a:endParaRPr lang="en-US" dirty="0"/>
          </a:p>
          <a:p>
            <a:r>
              <a:rPr lang="en-US" dirty="0" smtClean="0"/>
              <a:t>Learning to get better action points</a:t>
            </a:r>
          </a:p>
          <a:p>
            <a:r>
              <a:rPr lang="en-US" dirty="0" smtClean="0"/>
              <a:t>Our role and processes</a:t>
            </a:r>
          </a:p>
          <a:p>
            <a:r>
              <a:rPr lang="en-US" dirty="0" smtClean="0"/>
              <a:t>My role</a:t>
            </a:r>
          </a:p>
          <a:p>
            <a:r>
              <a:rPr lang="en-US" dirty="0" smtClean="0"/>
              <a:t>Q&amp;A</a:t>
            </a:r>
            <a:endParaRPr lang="en-US" dirty="0"/>
          </a:p>
        </p:txBody>
      </p:sp>
    </p:spTree>
    <p:extLst>
      <p:ext uri="{BB962C8B-B14F-4D97-AF65-F5344CB8AC3E}">
        <p14:creationId xmlns:p14="http://schemas.microsoft.com/office/powerpoint/2010/main" val="1784925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40" y="502444"/>
            <a:ext cx="7886700" cy="994172"/>
          </a:xfrm>
        </p:spPr>
        <p:txBody>
          <a:bodyPr/>
          <a:lstStyle/>
          <a:p>
            <a:r>
              <a:rPr lang="en-US" b="1" dirty="0" smtClean="0"/>
              <a:t>Your role</a:t>
            </a:r>
            <a:endParaRPr lang="en-US" b="1" dirty="0"/>
          </a:p>
        </p:txBody>
      </p:sp>
      <p:sp>
        <p:nvSpPr>
          <p:cNvPr id="3" name="Content Placeholder 2"/>
          <p:cNvSpPr>
            <a:spLocks noGrp="1"/>
          </p:cNvSpPr>
          <p:nvPr>
            <p:ph idx="1"/>
          </p:nvPr>
        </p:nvSpPr>
        <p:spPr>
          <a:xfrm>
            <a:off x="628650" y="1368425"/>
            <a:ext cx="7886700" cy="4351338"/>
          </a:xfrm>
        </p:spPr>
        <p:txBody>
          <a:bodyPr>
            <a:normAutofit/>
          </a:bodyPr>
          <a:lstStyle/>
          <a:p>
            <a:pPr marL="385763" indent="-385763">
              <a:buFont typeface="+mj-lt"/>
              <a:buAutoNum type="arabicPeriod"/>
            </a:pPr>
            <a:r>
              <a:rPr lang="en-US" dirty="0" smtClean="0"/>
              <a:t>Ombudsman Liaison Officer</a:t>
            </a:r>
          </a:p>
          <a:p>
            <a:pPr marL="385763" indent="-385763">
              <a:buFont typeface="+mj-lt"/>
              <a:buAutoNum type="arabicPeriod"/>
            </a:pPr>
            <a:r>
              <a:rPr lang="en-US" dirty="0" smtClean="0"/>
              <a:t>Trainers for Complaint Officer</a:t>
            </a:r>
          </a:p>
          <a:p>
            <a:pPr marL="385763" indent="-385763">
              <a:buFont typeface="+mj-lt"/>
              <a:buAutoNum type="arabicPeriod"/>
            </a:pPr>
            <a:r>
              <a:rPr lang="en-US" dirty="0" smtClean="0"/>
              <a:t>Providing guidance – correct pathway, complaint can be looked at, comprehensive examination and reply</a:t>
            </a:r>
          </a:p>
          <a:p>
            <a:pPr marL="385763" indent="-385763">
              <a:buFont typeface="+mj-lt"/>
              <a:buAutoNum type="arabicPeriod"/>
            </a:pPr>
            <a:r>
              <a:rPr lang="en-US" dirty="0" smtClean="0"/>
              <a:t>Support staff</a:t>
            </a:r>
          </a:p>
          <a:p>
            <a:pPr marL="385763" indent="-385763">
              <a:buFont typeface="+mj-lt"/>
              <a:buAutoNum type="arabicPeriod"/>
            </a:pPr>
            <a:r>
              <a:rPr lang="en-US" dirty="0" smtClean="0"/>
              <a:t>Monitor trends </a:t>
            </a:r>
          </a:p>
          <a:p>
            <a:pPr marL="385763" indent="-385763">
              <a:buFont typeface="+mj-lt"/>
              <a:buAutoNum type="arabicPeriod"/>
            </a:pPr>
            <a:r>
              <a:rPr lang="en-US" dirty="0" smtClean="0"/>
              <a:t>Completion of audits/reports</a:t>
            </a:r>
          </a:p>
          <a:p>
            <a:pPr marL="385763" indent="-385763">
              <a:buFont typeface="+mj-lt"/>
              <a:buAutoNum type="arabicPeriod"/>
            </a:pPr>
            <a:r>
              <a:rPr lang="en-US" dirty="0" smtClean="0"/>
              <a:t>Any other odd jobs as required</a:t>
            </a:r>
          </a:p>
          <a:p>
            <a:pPr marL="385763" indent="-385763">
              <a:buFont typeface="+mj-lt"/>
              <a:buAutoNum type="arabicPeriod"/>
            </a:pPr>
            <a:endParaRPr lang="en-US" dirty="0" smtClean="0"/>
          </a:p>
          <a:p>
            <a:endParaRPr lang="en-US" dirty="0"/>
          </a:p>
        </p:txBody>
      </p:sp>
    </p:spTree>
    <p:extLst>
      <p:ext uri="{BB962C8B-B14F-4D97-AF65-F5344CB8AC3E}">
        <p14:creationId xmlns:p14="http://schemas.microsoft.com/office/powerpoint/2010/main" val="868993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9383"/>
            <a:ext cx="7772400" cy="655781"/>
          </a:xfrm>
        </p:spPr>
        <p:txBody>
          <a:bodyPr>
            <a:noAutofit/>
          </a:bodyPr>
          <a:lstStyle/>
          <a:p>
            <a:pPr algn="l"/>
            <a:r>
              <a:rPr lang="en-IE" sz="4400" b="1" dirty="0" smtClean="0"/>
              <a:t>Ombudsman Liaison Officer</a:t>
            </a:r>
            <a:endParaRPr lang="en-IE" sz="4400" b="1" dirty="0"/>
          </a:p>
        </p:txBody>
      </p:sp>
      <p:sp>
        <p:nvSpPr>
          <p:cNvPr id="3" name="Subtitle 2"/>
          <p:cNvSpPr>
            <a:spLocks noGrp="1"/>
          </p:cNvSpPr>
          <p:nvPr>
            <p:ph type="subTitle" idx="1"/>
          </p:nvPr>
        </p:nvSpPr>
        <p:spPr>
          <a:xfrm>
            <a:off x="782782" y="1163782"/>
            <a:ext cx="6858000" cy="3964709"/>
          </a:xfrm>
        </p:spPr>
        <p:txBody>
          <a:bodyPr>
            <a:normAutofit/>
          </a:bodyPr>
          <a:lstStyle/>
          <a:p>
            <a:pPr algn="l"/>
            <a:r>
              <a:rPr lang="en-IE" dirty="0"/>
              <a:t>p</a:t>
            </a:r>
            <a:r>
              <a:rPr lang="en-IE" dirty="0" smtClean="0"/>
              <a:t>oint of contact for us</a:t>
            </a:r>
          </a:p>
          <a:p>
            <a:pPr algn="l"/>
            <a:r>
              <a:rPr lang="en-IE" dirty="0" smtClean="0"/>
              <a:t>ensure that any written or oral enquiries are immediately directed to the appropriate section</a:t>
            </a:r>
          </a:p>
          <a:p>
            <a:pPr algn="l"/>
            <a:r>
              <a:rPr lang="en-IE" dirty="0"/>
              <a:t>e</a:t>
            </a:r>
            <a:r>
              <a:rPr lang="en-IE" dirty="0" smtClean="0"/>
              <a:t>nsure that all time limits applying to requests for information, or for responses to complaints are met</a:t>
            </a:r>
          </a:p>
          <a:p>
            <a:pPr algn="l"/>
            <a:r>
              <a:rPr lang="en-IE" dirty="0"/>
              <a:t>e</a:t>
            </a:r>
            <a:r>
              <a:rPr lang="en-IE" dirty="0" smtClean="0"/>
              <a:t>nsure that all relevant files and documents are readily available for inspection when requested</a:t>
            </a:r>
          </a:p>
          <a:p>
            <a:pPr algn="l"/>
            <a:r>
              <a:rPr lang="en-IE" dirty="0"/>
              <a:t>e</a:t>
            </a:r>
            <a:r>
              <a:rPr lang="en-IE" dirty="0" smtClean="0"/>
              <a:t>nsure that our staff are provided with suitable facilities if they visits reviewable agencies</a:t>
            </a:r>
          </a:p>
        </p:txBody>
      </p:sp>
    </p:spTree>
    <p:extLst>
      <p:ext uri="{BB962C8B-B14F-4D97-AF65-F5344CB8AC3E}">
        <p14:creationId xmlns:p14="http://schemas.microsoft.com/office/powerpoint/2010/main" val="1663822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888" y="314037"/>
            <a:ext cx="7886700" cy="535708"/>
          </a:xfrm>
        </p:spPr>
        <p:txBody>
          <a:bodyPr>
            <a:noAutofit/>
          </a:bodyPr>
          <a:lstStyle/>
          <a:p>
            <a:r>
              <a:rPr lang="en-IE" sz="3600" b="1" dirty="0" smtClean="0"/>
              <a:t>Liaison officer contd.</a:t>
            </a:r>
            <a:endParaRPr lang="en-IE" sz="3600" b="1" dirty="0"/>
          </a:p>
        </p:txBody>
      </p:sp>
      <p:sp>
        <p:nvSpPr>
          <p:cNvPr id="3" name="Text Placeholder 2"/>
          <p:cNvSpPr>
            <a:spLocks noGrp="1"/>
          </p:cNvSpPr>
          <p:nvPr>
            <p:ph type="body" idx="1"/>
          </p:nvPr>
        </p:nvSpPr>
        <p:spPr>
          <a:xfrm>
            <a:off x="411452" y="1542473"/>
            <a:ext cx="7886700" cy="2900217"/>
          </a:xfrm>
        </p:spPr>
        <p:txBody>
          <a:bodyPr/>
          <a:lstStyle/>
          <a:p>
            <a:endParaRPr lang="en-IE" dirty="0" smtClean="0"/>
          </a:p>
          <a:p>
            <a:r>
              <a:rPr lang="en-IE" dirty="0" smtClean="0"/>
              <a:t>In addition to these we asked that you </a:t>
            </a:r>
          </a:p>
          <a:p>
            <a:r>
              <a:rPr lang="en-IE" dirty="0" smtClean="0"/>
              <a:t>- comply with requirements under Learning to get Better</a:t>
            </a:r>
          </a:p>
          <a:p>
            <a:r>
              <a:rPr lang="en-IE" dirty="0" smtClean="0"/>
              <a:t>- provide Ombudsman feedback to correct area/person</a:t>
            </a:r>
            <a:endParaRPr lang="en-IE" dirty="0"/>
          </a:p>
          <a:p>
            <a:pPr marL="342900" indent="-342900">
              <a:buFontTx/>
              <a:buChar char="-"/>
            </a:pPr>
            <a:r>
              <a:rPr lang="en-IE" dirty="0" smtClean="0"/>
              <a:t>share learning within your organisation</a:t>
            </a:r>
          </a:p>
          <a:p>
            <a:pPr marL="342900" indent="-342900">
              <a:buFontTx/>
              <a:buChar char="-"/>
            </a:pPr>
            <a:r>
              <a:rPr lang="en-IE" dirty="0" smtClean="0"/>
              <a:t>Contact us if any issues arising in your areas</a:t>
            </a:r>
          </a:p>
        </p:txBody>
      </p:sp>
    </p:spTree>
    <p:extLst>
      <p:ext uri="{BB962C8B-B14F-4D97-AF65-F5344CB8AC3E}">
        <p14:creationId xmlns:p14="http://schemas.microsoft.com/office/powerpoint/2010/main" val="2692598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983528"/>
          </a:xfrm>
        </p:spPr>
        <p:txBody>
          <a:bodyPr/>
          <a:lstStyle/>
          <a:p>
            <a:r>
              <a:rPr lang="en-IE" b="1" dirty="0" smtClean="0"/>
              <a:t>Learning to get better</a:t>
            </a:r>
            <a:endParaRPr lang="en-IE" b="1" dirty="0"/>
          </a:p>
        </p:txBody>
      </p:sp>
      <p:sp>
        <p:nvSpPr>
          <p:cNvPr id="3" name="Subtitle 2"/>
          <p:cNvSpPr>
            <a:spLocks noGrp="1"/>
          </p:cNvSpPr>
          <p:nvPr>
            <p:ph type="subTitle" idx="1"/>
          </p:nvPr>
        </p:nvSpPr>
        <p:spPr>
          <a:xfrm>
            <a:off x="1143000" y="2262765"/>
            <a:ext cx="6858000" cy="2937308"/>
          </a:xfrm>
        </p:spPr>
        <p:txBody>
          <a:bodyPr>
            <a:normAutofit/>
          </a:bodyPr>
          <a:lstStyle/>
          <a:p>
            <a:pPr algn="l"/>
            <a:r>
              <a:rPr lang="en-IE" dirty="0" smtClean="0"/>
              <a:t>Published in 2015 with 36 recommendations</a:t>
            </a:r>
          </a:p>
          <a:p>
            <a:pPr algn="l"/>
            <a:r>
              <a:rPr lang="en-IE" dirty="0" smtClean="0"/>
              <a:t>Follow up in 2018</a:t>
            </a:r>
          </a:p>
          <a:p>
            <a:pPr algn="l"/>
            <a:r>
              <a:rPr lang="en-IE" dirty="0" smtClean="0"/>
              <a:t>Arising from the recommendations, action plans have been adopted for Hospitals and the CHO’s</a:t>
            </a:r>
          </a:p>
          <a:p>
            <a:endParaRPr lang="en-IE" dirty="0" smtClean="0"/>
          </a:p>
          <a:p>
            <a:endParaRPr lang="en-IE" dirty="0"/>
          </a:p>
          <a:p>
            <a:endParaRPr lang="en-IE" dirty="0" smtClean="0"/>
          </a:p>
          <a:p>
            <a:endParaRPr lang="en-IE" dirty="0"/>
          </a:p>
        </p:txBody>
      </p:sp>
    </p:spTree>
    <p:extLst>
      <p:ext uri="{BB962C8B-B14F-4D97-AF65-F5344CB8AC3E}">
        <p14:creationId xmlns:p14="http://schemas.microsoft.com/office/powerpoint/2010/main" val="4176465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8782" y="295565"/>
            <a:ext cx="7772400" cy="877453"/>
          </a:xfrm>
        </p:spPr>
        <p:txBody>
          <a:bodyPr>
            <a:normAutofit/>
          </a:bodyPr>
          <a:lstStyle/>
          <a:p>
            <a:pPr algn="l"/>
            <a:r>
              <a:rPr lang="en-IE" sz="3600" b="1" dirty="0" smtClean="0"/>
              <a:t>Main actions </a:t>
            </a:r>
            <a:endParaRPr lang="en-IE" sz="3600" b="1" dirty="0"/>
          </a:p>
        </p:txBody>
      </p:sp>
      <p:sp>
        <p:nvSpPr>
          <p:cNvPr id="3" name="Subtitle 2"/>
          <p:cNvSpPr>
            <a:spLocks noGrp="1"/>
          </p:cNvSpPr>
          <p:nvPr>
            <p:ph type="subTitle" idx="1"/>
          </p:nvPr>
        </p:nvSpPr>
        <p:spPr>
          <a:xfrm>
            <a:off x="1143000" y="1265383"/>
            <a:ext cx="6858000" cy="3992418"/>
          </a:xfrm>
        </p:spPr>
        <p:txBody>
          <a:bodyPr>
            <a:normAutofit/>
          </a:bodyPr>
          <a:lstStyle/>
          <a:p>
            <a:pPr algn="l"/>
            <a:r>
              <a:rPr lang="en-IE" sz="1800" b="1" dirty="0" smtClean="0"/>
              <a:t>No wrong door – recommendation 7 </a:t>
            </a:r>
          </a:p>
          <a:p>
            <a:pPr algn="l"/>
            <a:r>
              <a:rPr lang="en-IE" sz="1800" b="1" dirty="0" smtClean="0"/>
              <a:t>Signposting to Ombudsman (requirement under Section 4A OAA) Recommendation 12</a:t>
            </a:r>
          </a:p>
          <a:p>
            <a:pPr algn="l"/>
            <a:r>
              <a:rPr lang="en-IE" sz="1800" b="1" dirty="0" smtClean="0"/>
              <a:t>Standard forms/categorisation – CRM population (recommendation 13, 17, 19)</a:t>
            </a:r>
          </a:p>
          <a:p>
            <a:pPr algn="l"/>
            <a:r>
              <a:rPr lang="en-IE" sz="1800" b="1" dirty="0" smtClean="0"/>
              <a:t>Training of front line staff (recommendation 14 &amp; 21)</a:t>
            </a:r>
          </a:p>
          <a:p>
            <a:pPr algn="l"/>
            <a:r>
              <a:rPr lang="en-IE" sz="1800" b="1" dirty="0" smtClean="0"/>
              <a:t>Complaints officers appointed and training (recommendation 14, 15, 20 &amp; 21) </a:t>
            </a:r>
          </a:p>
          <a:p>
            <a:pPr algn="l"/>
            <a:r>
              <a:rPr lang="en-IE" sz="1800" b="1" dirty="0" smtClean="0"/>
              <a:t>Thorough, proper and objective investigation of complaints (recommendation 24)</a:t>
            </a:r>
          </a:p>
          <a:p>
            <a:pPr algn="l"/>
            <a:r>
              <a:rPr lang="en-IE" sz="1800" b="1" dirty="0" smtClean="0"/>
              <a:t>Reporting (recommendation 29, 30, 31)</a:t>
            </a:r>
          </a:p>
          <a:p>
            <a:pPr algn="l"/>
            <a:r>
              <a:rPr lang="en-IE" sz="1800" b="1" dirty="0" smtClean="0"/>
              <a:t>Learning (recommendation 34, 35, 36)</a:t>
            </a:r>
          </a:p>
          <a:p>
            <a:pPr algn="l"/>
            <a:endParaRPr lang="en-IE" sz="1800" b="1" dirty="0" smtClean="0"/>
          </a:p>
          <a:p>
            <a:pPr algn="l"/>
            <a:endParaRPr lang="en-IE" sz="1800" dirty="0" smtClean="0"/>
          </a:p>
        </p:txBody>
      </p:sp>
    </p:spTree>
    <p:extLst>
      <p:ext uri="{BB962C8B-B14F-4D97-AF65-F5344CB8AC3E}">
        <p14:creationId xmlns:p14="http://schemas.microsoft.com/office/powerpoint/2010/main" val="1317625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b="1" dirty="0" smtClean="0"/>
              <a:t>What does it take to achieve these</a:t>
            </a:r>
            <a:endParaRPr lang="en-IE" b="1" dirty="0"/>
          </a:p>
        </p:txBody>
      </p:sp>
      <p:sp>
        <p:nvSpPr>
          <p:cNvPr id="3" name="Content Placeholder 2"/>
          <p:cNvSpPr>
            <a:spLocks noGrp="1"/>
          </p:cNvSpPr>
          <p:nvPr>
            <p:ph idx="1"/>
          </p:nvPr>
        </p:nvSpPr>
        <p:spPr/>
        <p:txBody>
          <a:bodyPr/>
          <a:lstStyle/>
          <a:p>
            <a:r>
              <a:rPr lang="en-IE" dirty="0" smtClean="0"/>
              <a:t>Knowledge of the policies</a:t>
            </a:r>
          </a:p>
          <a:p>
            <a:r>
              <a:rPr lang="en-IE" dirty="0" smtClean="0"/>
              <a:t>Experience of complaint handling</a:t>
            </a:r>
          </a:p>
          <a:p>
            <a:r>
              <a:rPr lang="en-IE" dirty="0" smtClean="0"/>
              <a:t>CRM population</a:t>
            </a:r>
          </a:p>
          <a:p>
            <a:r>
              <a:rPr lang="en-IE" dirty="0" smtClean="0"/>
              <a:t>Training and guidance of staff </a:t>
            </a:r>
          </a:p>
          <a:p>
            <a:r>
              <a:rPr lang="en-IE" dirty="0" smtClean="0"/>
              <a:t>Reporting of training given, issues arising, monitoring trends</a:t>
            </a:r>
          </a:p>
          <a:p>
            <a:r>
              <a:rPr lang="en-IE" dirty="0" smtClean="0"/>
              <a:t>Sharing learning, learning forms complaints, casebook additions</a:t>
            </a:r>
            <a:endParaRPr lang="en-IE" dirty="0"/>
          </a:p>
        </p:txBody>
      </p:sp>
    </p:spTree>
    <p:extLst>
      <p:ext uri="{BB962C8B-B14F-4D97-AF65-F5344CB8AC3E}">
        <p14:creationId xmlns:p14="http://schemas.microsoft.com/office/powerpoint/2010/main" val="37620856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7928"/>
            <a:ext cx="7772400" cy="1062182"/>
          </a:xfrm>
        </p:spPr>
        <p:txBody>
          <a:bodyPr>
            <a:normAutofit/>
          </a:bodyPr>
          <a:lstStyle/>
          <a:p>
            <a:pPr algn="l"/>
            <a:r>
              <a:rPr lang="en-IE" b="1" dirty="0" smtClean="0"/>
              <a:t>Our Role</a:t>
            </a:r>
            <a:endParaRPr lang="en-IE" b="1" dirty="0"/>
          </a:p>
        </p:txBody>
      </p:sp>
      <p:sp>
        <p:nvSpPr>
          <p:cNvPr id="3" name="Subtitle 2"/>
          <p:cNvSpPr>
            <a:spLocks noGrp="1"/>
          </p:cNvSpPr>
          <p:nvPr>
            <p:ph type="subTitle" idx="1"/>
          </p:nvPr>
        </p:nvSpPr>
        <p:spPr>
          <a:xfrm>
            <a:off x="1143000" y="2225964"/>
            <a:ext cx="6858000" cy="2456872"/>
          </a:xfrm>
        </p:spPr>
        <p:txBody>
          <a:bodyPr>
            <a:normAutofit/>
          </a:bodyPr>
          <a:lstStyle/>
          <a:p>
            <a:r>
              <a:rPr lang="en-IE" i="1" dirty="0"/>
              <a:t>The Ombudsman may investigate any action taken by or on behalf of a reviewable agency in the performance of administrative functions, where, having carried out a preliminary examination of the matter, it appears to the Ombudsman that the action has or may have adversely affected an eligible person</a:t>
            </a:r>
          </a:p>
          <a:p>
            <a:endParaRPr lang="en-IE" dirty="0"/>
          </a:p>
        </p:txBody>
      </p:sp>
    </p:spTree>
    <p:extLst>
      <p:ext uri="{BB962C8B-B14F-4D97-AF65-F5344CB8AC3E}">
        <p14:creationId xmlns:p14="http://schemas.microsoft.com/office/powerpoint/2010/main" val="18673920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650</TotalTime>
  <Words>733</Words>
  <Application>Microsoft Office PowerPoint</Application>
  <PresentationFormat>On-screen Show (4:3)</PresentationFormat>
  <Paragraphs>110</Paragraphs>
  <Slides>15</Slides>
  <Notes>9</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Consumer Affairs</vt:lpstr>
      <vt:lpstr>What to discuss</vt:lpstr>
      <vt:lpstr>Your role</vt:lpstr>
      <vt:lpstr>Ombudsman Liaison Officer</vt:lpstr>
      <vt:lpstr>Liaison officer contd.</vt:lpstr>
      <vt:lpstr>Learning to get better</vt:lpstr>
      <vt:lpstr>Main actions </vt:lpstr>
      <vt:lpstr>What does it take to achieve these</vt:lpstr>
      <vt:lpstr>Our Role</vt:lpstr>
      <vt:lpstr>Maladministration checklist</vt:lpstr>
      <vt:lpstr>The Ombudsman complaint’s process</vt:lpstr>
      <vt:lpstr>Our process contd.</vt:lpstr>
      <vt:lpstr>SECTION 7 NOTICE</vt:lpstr>
      <vt:lpstr>My own role</vt:lpstr>
      <vt:lpstr>Questions and answers </vt:lpstr>
    </vt:vector>
  </TitlesOfParts>
  <Company>Office of the Ombudsman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Kerry County Council</dc:title>
  <dc:creator>Geraldine McCormack</dc:creator>
  <cp:lastModifiedBy>Hughes, Ciara</cp:lastModifiedBy>
  <cp:revision>80</cp:revision>
  <cp:lastPrinted>2019-09-23T15:18:38Z</cp:lastPrinted>
  <dcterms:created xsi:type="dcterms:W3CDTF">2017-03-21T10:25:25Z</dcterms:created>
  <dcterms:modified xsi:type="dcterms:W3CDTF">2019-09-25T10:01:32Z</dcterms:modified>
</cp:coreProperties>
</file>