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75" r:id="rId3"/>
    <p:sldId id="267" r:id="rId4"/>
    <p:sldId id="264" r:id="rId5"/>
    <p:sldId id="270" r:id="rId6"/>
    <p:sldId id="271" r:id="rId7"/>
    <p:sldId id="260" r:id="rId8"/>
    <p:sldId id="261" r:id="rId9"/>
    <p:sldId id="262" r:id="rId10"/>
    <p:sldId id="263" r:id="rId11"/>
    <p:sldId id="269" r:id="rId12"/>
    <p:sldId id="273" r:id="rId13"/>
    <p:sldId id="276" r:id="rId14"/>
    <p:sldId id="265" r:id="rId15"/>
    <p:sldId id="274" r:id="rId16"/>
    <p:sldId id="277" r:id="rId17"/>
  </p:sldIdLst>
  <p:sldSz cx="9144000" cy="5143500" type="screen16x9"/>
  <p:notesSz cx="6858000" cy="9144000"/>
  <p:embeddedFontLst>
    <p:embeddedFont>
      <p:font typeface="Wingdings 2" panose="05020102010507070707" pitchFamily="18" charset="2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89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A21CF5-DD0F-4408-B0E7-A789047427B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7163DE-2D5D-442E-A0DB-5BF80E3C9D7C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Identify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0718F0-114C-4E36-8EA4-C4270C8D74DA}" type="parTrans" cxnId="{518678ED-824F-44E2-87DC-2286871E8EBE}">
      <dgm:prSet/>
      <dgm:spPr/>
      <dgm:t>
        <a:bodyPr/>
        <a:lstStyle/>
        <a:p>
          <a:endParaRPr lang="en-US"/>
        </a:p>
      </dgm:t>
    </dgm:pt>
    <dgm:pt modelId="{FDF8D1AC-E5DC-4373-B8BB-E4B1017EABF2}" type="sibTrans" cxnId="{518678ED-824F-44E2-87DC-2286871E8EBE}">
      <dgm:prSet/>
      <dgm:spPr/>
      <dgm:t>
        <a:bodyPr/>
        <a:lstStyle/>
        <a:p>
          <a:endParaRPr lang="en-US"/>
        </a:p>
      </dgm:t>
    </dgm:pt>
    <dgm:pt modelId="{5ABDA7CC-8580-4301-AB34-82F32DD36AFF}">
      <dgm:prSet phldrT="[Text]" custT="1"/>
      <dgm:spPr/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Identify Frailty in ED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5EBB0E-0393-46B6-9923-ADED12C4753B}" type="parTrans" cxnId="{0BB54462-53DD-448E-8672-BBADCEAE7574}">
      <dgm:prSet/>
      <dgm:spPr/>
      <dgm:t>
        <a:bodyPr/>
        <a:lstStyle/>
        <a:p>
          <a:endParaRPr lang="en-US"/>
        </a:p>
      </dgm:t>
    </dgm:pt>
    <dgm:pt modelId="{91C41D4A-CEB0-4370-8ED3-21D70477B13A}" type="sibTrans" cxnId="{0BB54462-53DD-448E-8672-BBADCEAE7574}">
      <dgm:prSet/>
      <dgm:spPr/>
      <dgm:t>
        <a:bodyPr/>
        <a:lstStyle/>
        <a:p>
          <a:endParaRPr lang="en-US"/>
        </a:p>
      </dgm:t>
    </dgm:pt>
    <dgm:pt modelId="{40DE85A0-FDF0-4D17-B481-B6BA0608D1AD}">
      <dgm:prSet phldrT="[Text]" custT="1"/>
      <dgm:spPr/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Every hour counts ethos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417EEA-B7B4-438C-B6A2-CC44ACC1F59A}" type="parTrans" cxnId="{C9D8445D-76CC-4519-AFBC-4F97F99885FF}">
      <dgm:prSet/>
      <dgm:spPr/>
      <dgm:t>
        <a:bodyPr/>
        <a:lstStyle/>
        <a:p>
          <a:endParaRPr lang="en-US"/>
        </a:p>
      </dgm:t>
    </dgm:pt>
    <dgm:pt modelId="{D5152DAD-4761-4E70-A2A9-FC85CC86F916}" type="sibTrans" cxnId="{C9D8445D-76CC-4519-AFBC-4F97F99885FF}">
      <dgm:prSet/>
      <dgm:spPr/>
      <dgm:t>
        <a:bodyPr/>
        <a:lstStyle/>
        <a:p>
          <a:endParaRPr lang="en-US"/>
        </a:p>
      </dgm:t>
    </dgm:pt>
    <dgm:pt modelId="{C05F9D2E-CAA2-4D7E-96D5-BDB2B2EA624D}">
      <dgm:prSet phldrT="[Text]"/>
      <dgm:spPr/>
      <dgm:t>
        <a:bodyPr/>
        <a:lstStyle/>
        <a:p>
          <a:r>
            <a:rPr lang="en-US" dirty="0" smtClean="0"/>
            <a:t>HSCP</a:t>
          </a:r>
          <a:endParaRPr lang="en-US" dirty="0"/>
        </a:p>
      </dgm:t>
    </dgm:pt>
    <dgm:pt modelId="{852D30A8-A25B-4959-95C4-155FE7497152}" type="parTrans" cxnId="{A455D8A2-D67A-49F4-AD8F-C8120E12B03B}">
      <dgm:prSet/>
      <dgm:spPr/>
      <dgm:t>
        <a:bodyPr/>
        <a:lstStyle/>
        <a:p>
          <a:endParaRPr lang="en-US"/>
        </a:p>
      </dgm:t>
    </dgm:pt>
    <dgm:pt modelId="{B0FC6BD2-152A-49C6-B294-C1CB2CD794F2}" type="sibTrans" cxnId="{A455D8A2-D67A-49F4-AD8F-C8120E12B03B}">
      <dgm:prSet/>
      <dgm:spPr/>
      <dgm:t>
        <a:bodyPr/>
        <a:lstStyle/>
        <a:p>
          <a:endParaRPr lang="en-US"/>
        </a:p>
      </dgm:t>
    </dgm:pt>
    <dgm:pt modelId="{B6CDDAE4-EC0D-4E91-A1CB-B6391DADC02E}">
      <dgm:prSet phldrT="[Text]"/>
      <dgm:spPr/>
      <dgm:t>
        <a:bodyPr/>
        <a:lstStyle/>
        <a:p>
          <a:r>
            <a:rPr lang="en-US" dirty="0" smtClean="0"/>
            <a:t>Time</a:t>
          </a:r>
          <a:endParaRPr lang="en-US" dirty="0"/>
        </a:p>
      </dgm:t>
    </dgm:pt>
    <dgm:pt modelId="{7CD936FB-3165-4515-B2BA-DBF37B45F549}" type="parTrans" cxnId="{FDC6B2CE-ED17-461A-850C-B77D16C2C7DB}">
      <dgm:prSet/>
      <dgm:spPr/>
      <dgm:t>
        <a:bodyPr/>
        <a:lstStyle/>
        <a:p>
          <a:endParaRPr lang="en-US"/>
        </a:p>
      </dgm:t>
    </dgm:pt>
    <dgm:pt modelId="{467F2369-715A-4FF1-B25B-DD02CD7AA0D2}" type="sibTrans" cxnId="{FDC6B2CE-ED17-461A-850C-B77D16C2C7DB}">
      <dgm:prSet/>
      <dgm:spPr/>
      <dgm:t>
        <a:bodyPr/>
        <a:lstStyle/>
        <a:p>
          <a:endParaRPr lang="en-US"/>
        </a:p>
      </dgm:t>
    </dgm:pt>
    <dgm:pt modelId="{74BBDBEF-E784-4E57-A24F-2A2A7BFAC9B8}">
      <dgm:prSet phldrT="[Text]" custT="1"/>
      <dgm:spPr/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Timely decision-making &amp; commencement of appropriate treatment/referral pathways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2AF558-7C2D-49D0-8826-E4591A3EF50C}" type="parTrans" cxnId="{2BB81100-6D4B-4996-BF7D-C7B7536882DF}">
      <dgm:prSet/>
      <dgm:spPr/>
      <dgm:t>
        <a:bodyPr/>
        <a:lstStyle/>
        <a:p>
          <a:endParaRPr lang="en-US"/>
        </a:p>
      </dgm:t>
    </dgm:pt>
    <dgm:pt modelId="{3DFB2337-AA3B-4534-899E-ECF46535A51A}" type="sibTrans" cxnId="{2BB81100-6D4B-4996-BF7D-C7B7536882DF}">
      <dgm:prSet/>
      <dgm:spPr/>
      <dgm:t>
        <a:bodyPr/>
        <a:lstStyle/>
        <a:p>
          <a:endParaRPr lang="en-US"/>
        </a:p>
      </dgm:t>
    </dgm:pt>
    <dgm:pt modelId="{EBDF53DC-1263-4A42-B1B5-41BF14464388}">
      <dgm:prSet phldrT="[Text]" custT="1"/>
      <dgm:spPr/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Assessment: medical, physical, cognitive, functional &amp; social care needs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FE159A-48F6-42BC-82C9-810232F15F36}" type="parTrans" cxnId="{A6B2CD30-31D4-4F47-9A5E-D4D85360D9F1}">
      <dgm:prSet/>
      <dgm:spPr/>
      <dgm:t>
        <a:bodyPr/>
        <a:lstStyle/>
        <a:p>
          <a:endParaRPr lang="en-US"/>
        </a:p>
      </dgm:t>
    </dgm:pt>
    <dgm:pt modelId="{D8432F71-D04B-4ABF-87A4-B63E0CAB38CB}" type="sibTrans" cxnId="{A6B2CD30-31D4-4F47-9A5E-D4D85360D9F1}">
      <dgm:prSet/>
      <dgm:spPr/>
      <dgm:t>
        <a:bodyPr/>
        <a:lstStyle/>
        <a:p>
          <a:endParaRPr lang="en-US"/>
        </a:p>
      </dgm:t>
    </dgm:pt>
    <dgm:pt modelId="{A73A5E9D-F2AE-4CF2-A706-AF7255FE81F4}" type="pres">
      <dgm:prSet presAssocID="{4BA21CF5-DD0F-4408-B0E7-A789047427B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FCEFC01A-3DE4-43EE-949D-AAEFF0489D99}" type="pres">
      <dgm:prSet presAssocID="{177163DE-2D5D-442E-A0DB-5BF80E3C9D7C}" presName="composite" presStyleCnt="0"/>
      <dgm:spPr/>
    </dgm:pt>
    <dgm:pt modelId="{FE1047A0-91AD-4119-8EF9-D99F575975A7}" type="pres">
      <dgm:prSet presAssocID="{177163DE-2D5D-442E-A0DB-5BF80E3C9D7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AD30E3A-A2E8-4AE8-BF8F-DF527D97F1AB}" type="pres">
      <dgm:prSet presAssocID="{177163DE-2D5D-442E-A0DB-5BF80E3C9D7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86AAD91-A46F-408A-889A-85D1EAA49EC6}" type="pres">
      <dgm:prSet presAssocID="{FDF8D1AC-E5DC-4373-B8BB-E4B1017EABF2}" presName="sp" presStyleCnt="0"/>
      <dgm:spPr/>
    </dgm:pt>
    <dgm:pt modelId="{120F9649-5784-4890-91E3-A916966CE4D5}" type="pres">
      <dgm:prSet presAssocID="{C05F9D2E-CAA2-4D7E-96D5-BDB2B2EA624D}" presName="composite" presStyleCnt="0"/>
      <dgm:spPr/>
    </dgm:pt>
    <dgm:pt modelId="{B8DA4447-721F-47C6-A466-4DD10A590C7B}" type="pres">
      <dgm:prSet presAssocID="{C05F9D2E-CAA2-4D7E-96D5-BDB2B2EA624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62889B4C-83B4-47F9-B470-6AD29C67B489}" type="pres">
      <dgm:prSet presAssocID="{C05F9D2E-CAA2-4D7E-96D5-BDB2B2EA624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25013D-8F6F-46D8-A59B-7BB8BB65B0AE}" type="pres">
      <dgm:prSet presAssocID="{B0FC6BD2-152A-49C6-B294-C1CB2CD794F2}" presName="sp" presStyleCnt="0"/>
      <dgm:spPr/>
    </dgm:pt>
    <dgm:pt modelId="{52C136BD-A068-4B4C-A5EC-256E3D0365FE}" type="pres">
      <dgm:prSet presAssocID="{B6CDDAE4-EC0D-4E91-A1CB-B6391DADC02E}" presName="composite" presStyleCnt="0"/>
      <dgm:spPr/>
    </dgm:pt>
    <dgm:pt modelId="{584C7FE4-A1B4-4D0B-B9FC-9E2F73672FFD}" type="pres">
      <dgm:prSet presAssocID="{B6CDDAE4-EC0D-4E91-A1CB-B6391DADC02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E0FF6DC-E2E6-4C0D-A353-FB5C3373106E}" type="pres">
      <dgm:prSet presAssocID="{B6CDDAE4-EC0D-4E91-A1CB-B6391DADC02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837403-5E44-4E42-9C77-FDB0B229D9BC}" type="presOf" srcId="{C05F9D2E-CAA2-4D7E-96D5-BDB2B2EA624D}" destId="{B8DA4447-721F-47C6-A466-4DD10A590C7B}" srcOrd="0" destOrd="0" presId="urn:microsoft.com/office/officeart/2005/8/layout/chevron2"/>
    <dgm:cxn modelId="{EDCBB546-29F4-49C1-9131-0D6F196B2D54}" type="presOf" srcId="{EBDF53DC-1263-4A42-B1B5-41BF14464388}" destId="{62889B4C-83B4-47F9-B470-6AD29C67B489}" srcOrd="0" destOrd="0" presId="urn:microsoft.com/office/officeart/2005/8/layout/chevron2"/>
    <dgm:cxn modelId="{021690DD-AB8F-461C-85DA-DA5F75EFE293}" type="presOf" srcId="{4BA21CF5-DD0F-4408-B0E7-A789047427B9}" destId="{A73A5E9D-F2AE-4CF2-A706-AF7255FE81F4}" srcOrd="0" destOrd="0" presId="urn:microsoft.com/office/officeart/2005/8/layout/chevron2"/>
    <dgm:cxn modelId="{A455D8A2-D67A-49F4-AD8F-C8120E12B03B}" srcId="{4BA21CF5-DD0F-4408-B0E7-A789047427B9}" destId="{C05F9D2E-CAA2-4D7E-96D5-BDB2B2EA624D}" srcOrd="1" destOrd="0" parTransId="{852D30A8-A25B-4959-95C4-155FE7497152}" sibTransId="{B0FC6BD2-152A-49C6-B294-C1CB2CD794F2}"/>
    <dgm:cxn modelId="{CF58757E-F0DC-4465-8893-854FA7799088}" type="presOf" srcId="{5ABDA7CC-8580-4301-AB34-82F32DD36AFF}" destId="{0AD30E3A-A2E8-4AE8-BF8F-DF527D97F1AB}" srcOrd="0" destOrd="0" presId="urn:microsoft.com/office/officeart/2005/8/layout/chevron2"/>
    <dgm:cxn modelId="{A6B2CD30-31D4-4F47-9A5E-D4D85360D9F1}" srcId="{C05F9D2E-CAA2-4D7E-96D5-BDB2B2EA624D}" destId="{EBDF53DC-1263-4A42-B1B5-41BF14464388}" srcOrd="0" destOrd="0" parTransId="{09FE159A-48F6-42BC-82C9-810232F15F36}" sibTransId="{D8432F71-D04B-4ABF-87A4-B63E0CAB38CB}"/>
    <dgm:cxn modelId="{2BB81100-6D4B-4996-BF7D-C7B7536882DF}" srcId="{B6CDDAE4-EC0D-4E91-A1CB-B6391DADC02E}" destId="{74BBDBEF-E784-4E57-A24F-2A2A7BFAC9B8}" srcOrd="0" destOrd="0" parTransId="{3E2AF558-7C2D-49D0-8826-E4591A3EF50C}" sibTransId="{3DFB2337-AA3B-4534-899E-ECF46535A51A}"/>
    <dgm:cxn modelId="{518678ED-824F-44E2-87DC-2286871E8EBE}" srcId="{4BA21CF5-DD0F-4408-B0E7-A789047427B9}" destId="{177163DE-2D5D-442E-A0DB-5BF80E3C9D7C}" srcOrd="0" destOrd="0" parTransId="{190718F0-114C-4E36-8EA4-C4270C8D74DA}" sibTransId="{FDF8D1AC-E5DC-4373-B8BB-E4B1017EABF2}"/>
    <dgm:cxn modelId="{C9D8445D-76CC-4519-AFBC-4F97F99885FF}" srcId="{177163DE-2D5D-442E-A0DB-5BF80E3C9D7C}" destId="{40DE85A0-FDF0-4D17-B481-B6BA0608D1AD}" srcOrd="1" destOrd="0" parTransId="{E2417EEA-B7B4-438C-B6A2-CC44ACC1F59A}" sibTransId="{D5152DAD-4761-4E70-A2A9-FC85CC86F916}"/>
    <dgm:cxn modelId="{24D733FC-A350-43B4-AB68-1FEBAE3C2853}" type="presOf" srcId="{74BBDBEF-E784-4E57-A24F-2A2A7BFAC9B8}" destId="{2E0FF6DC-E2E6-4C0D-A353-FB5C3373106E}" srcOrd="0" destOrd="0" presId="urn:microsoft.com/office/officeart/2005/8/layout/chevron2"/>
    <dgm:cxn modelId="{2B159D89-E34D-4329-ADC6-522CAE7C2893}" type="presOf" srcId="{B6CDDAE4-EC0D-4E91-A1CB-B6391DADC02E}" destId="{584C7FE4-A1B4-4D0B-B9FC-9E2F73672FFD}" srcOrd="0" destOrd="0" presId="urn:microsoft.com/office/officeart/2005/8/layout/chevron2"/>
    <dgm:cxn modelId="{FDC6B2CE-ED17-461A-850C-B77D16C2C7DB}" srcId="{4BA21CF5-DD0F-4408-B0E7-A789047427B9}" destId="{B6CDDAE4-EC0D-4E91-A1CB-B6391DADC02E}" srcOrd="2" destOrd="0" parTransId="{7CD936FB-3165-4515-B2BA-DBF37B45F549}" sibTransId="{467F2369-715A-4FF1-B25B-DD02CD7AA0D2}"/>
    <dgm:cxn modelId="{2985DB0D-98F6-4D6A-BF16-652D1A0F91E6}" type="presOf" srcId="{40DE85A0-FDF0-4D17-B481-B6BA0608D1AD}" destId="{0AD30E3A-A2E8-4AE8-BF8F-DF527D97F1AB}" srcOrd="0" destOrd="1" presId="urn:microsoft.com/office/officeart/2005/8/layout/chevron2"/>
    <dgm:cxn modelId="{0BB54462-53DD-448E-8672-BBADCEAE7574}" srcId="{177163DE-2D5D-442E-A0DB-5BF80E3C9D7C}" destId="{5ABDA7CC-8580-4301-AB34-82F32DD36AFF}" srcOrd="0" destOrd="0" parTransId="{1B5EBB0E-0393-46B6-9923-ADED12C4753B}" sibTransId="{91C41D4A-CEB0-4370-8ED3-21D70477B13A}"/>
    <dgm:cxn modelId="{806FC46D-B262-4618-8557-3E9F6FAA7391}" type="presOf" srcId="{177163DE-2D5D-442E-A0DB-5BF80E3C9D7C}" destId="{FE1047A0-91AD-4119-8EF9-D99F575975A7}" srcOrd="0" destOrd="0" presId="urn:microsoft.com/office/officeart/2005/8/layout/chevron2"/>
    <dgm:cxn modelId="{1764AD34-80C6-4FC2-B477-5F5F5DEE0FDD}" type="presParOf" srcId="{A73A5E9D-F2AE-4CF2-A706-AF7255FE81F4}" destId="{FCEFC01A-3DE4-43EE-949D-AAEFF0489D99}" srcOrd="0" destOrd="0" presId="urn:microsoft.com/office/officeart/2005/8/layout/chevron2"/>
    <dgm:cxn modelId="{6230BCCC-CF59-47AA-9341-230A36C778F5}" type="presParOf" srcId="{FCEFC01A-3DE4-43EE-949D-AAEFF0489D99}" destId="{FE1047A0-91AD-4119-8EF9-D99F575975A7}" srcOrd="0" destOrd="0" presId="urn:microsoft.com/office/officeart/2005/8/layout/chevron2"/>
    <dgm:cxn modelId="{126AAF0D-1FC2-475D-ABE4-034B784A1627}" type="presParOf" srcId="{FCEFC01A-3DE4-43EE-949D-AAEFF0489D99}" destId="{0AD30E3A-A2E8-4AE8-BF8F-DF527D97F1AB}" srcOrd="1" destOrd="0" presId="urn:microsoft.com/office/officeart/2005/8/layout/chevron2"/>
    <dgm:cxn modelId="{4337A19C-CB5D-459B-A02A-2C9E8B1E0034}" type="presParOf" srcId="{A73A5E9D-F2AE-4CF2-A706-AF7255FE81F4}" destId="{486AAD91-A46F-408A-889A-85D1EAA49EC6}" srcOrd="1" destOrd="0" presId="urn:microsoft.com/office/officeart/2005/8/layout/chevron2"/>
    <dgm:cxn modelId="{51C8713C-0D05-4B9A-8B21-64BD17EDF8D2}" type="presParOf" srcId="{A73A5E9D-F2AE-4CF2-A706-AF7255FE81F4}" destId="{120F9649-5784-4890-91E3-A916966CE4D5}" srcOrd="2" destOrd="0" presId="urn:microsoft.com/office/officeart/2005/8/layout/chevron2"/>
    <dgm:cxn modelId="{95A4A376-7538-4130-90E1-0CBA108EF854}" type="presParOf" srcId="{120F9649-5784-4890-91E3-A916966CE4D5}" destId="{B8DA4447-721F-47C6-A466-4DD10A590C7B}" srcOrd="0" destOrd="0" presId="urn:microsoft.com/office/officeart/2005/8/layout/chevron2"/>
    <dgm:cxn modelId="{B9FA7077-7CBA-4169-A3B8-6408D304776D}" type="presParOf" srcId="{120F9649-5784-4890-91E3-A916966CE4D5}" destId="{62889B4C-83B4-47F9-B470-6AD29C67B489}" srcOrd="1" destOrd="0" presId="urn:microsoft.com/office/officeart/2005/8/layout/chevron2"/>
    <dgm:cxn modelId="{2F898216-AECE-4729-BD9A-B3888D7850CA}" type="presParOf" srcId="{A73A5E9D-F2AE-4CF2-A706-AF7255FE81F4}" destId="{7325013D-8F6F-46D8-A59B-7BB8BB65B0AE}" srcOrd="3" destOrd="0" presId="urn:microsoft.com/office/officeart/2005/8/layout/chevron2"/>
    <dgm:cxn modelId="{BFFC5974-9FBD-4C14-B991-D70A4E1934D8}" type="presParOf" srcId="{A73A5E9D-F2AE-4CF2-A706-AF7255FE81F4}" destId="{52C136BD-A068-4B4C-A5EC-256E3D0365FE}" srcOrd="4" destOrd="0" presId="urn:microsoft.com/office/officeart/2005/8/layout/chevron2"/>
    <dgm:cxn modelId="{60E0FD53-8A2C-4B92-B097-DC468C706EFD}" type="presParOf" srcId="{52C136BD-A068-4B4C-A5EC-256E3D0365FE}" destId="{584C7FE4-A1B4-4D0B-B9FC-9E2F73672FFD}" srcOrd="0" destOrd="0" presId="urn:microsoft.com/office/officeart/2005/8/layout/chevron2"/>
    <dgm:cxn modelId="{B5EEADFF-C1B4-43B3-8F45-C9514648F6B2}" type="presParOf" srcId="{52C136BD-A068-4B4C-A5EC-256E3D0365FE}" destId="{2E0FF6DC-E2E6-4C0D-A353-FB5C3373106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6FF472-5626-9347-9645-70B9C3A50932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84FE24-0346-0146-99D3-212EE44E12C5}" type="pres">
      <dgm:prSet presAssocID="{3A6FF472-5626-9347-9645-70B9C3A5093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</dgm:ptLst>
  <dgm:cxnLst>
    <dgm:cxn modelId="{A289553E-9E20-4BD5-BC35-1352450B71AA}" type="presOf" srcId="{3A6FF472-5626-9347-9645-70B9C3A50932}" destId="{A184FE24-0346-0146-99D3-212EE44E12C5}" srcOrd="0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A57BCB-C47D-4141-B9DE-FA523CD2BC6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59768A47-70D5-45A6-AA05-DACA9F7EF54E}">
      <dgm:prSet phldrT="[Text]"/>
      <dgm:spPr/>
      <dgm:t>
        <a:bodyPr/>
        <a:lstStyle/>
        <a:p>
          <a:r>
            <a:rPr lang="en-US" dirty="0" err="1" smtClean="0"/>
            <a:t>MedEL</a:t>
          </a:r>
          <a:endParaRPr lang="en-US" dirty="0"/>
        </a:p>
      </dgm:t>
    </dgm:pt>
    <dgm:pt modelId="{BC22E4AD-F205-4F66-B569-2DCE2B67D4C3}" type="parTrans" cxnId="{74B35AF9-73A5-4ECD-80F1-334CD60F2498}">
      <dgm:prSet/>
      <dgm:spPr/>
      <dgm:t>
        <a:bodyPr/>
        <a:lstStyle/>
        <a:p>
          <a:endParaRPr lang="en-US"/>
        </a:p>
      </dgm:t>
    </dgm:pt>
    <dgm:pt modelId="{59A6ACF8-72F7-46EE-B563-7A331412FDC9}" type="sibTrans" cxnId="{74B35AF9-73A5-4ECD-80F1-334CD60F2498}">
      <dgm:prSet/>
      <dgm:spPr/>
      <dgm:t>
        <a:bodyPr/>
        <a:lstStyle/>
        <a:p>
          <a:endParaRPr lang="en-US"/>
        </a:p>
      </dgm:t>
    </dgm:pt>
    <dgm:pt modelId="{BE0A79BF-B98E-4F0E-8FE0-8DB7347507E8}">
      <dgm:prSet phldrT="[Text]"/>
      <dgm:spPr/>
      <dgm:t>
        <a:bodyPr/>
        <a:lstStyle/>
        <a:p>
          <a:r>
            <a:rPr lang="en-US" dirty="0" smtClean="0"/>
            <a:t>ED</a:t>
          </a:r>
          <a:endParaRPr lang="en-US" dirty="0"/>
        </a:p>
      </dgm:t>
    </dgm:pt>
    <dgm:pt modelId="{31D27C59-5AF0-4904-BD3B-6B67C7910B2B}" type="parTrans" cxnId="{B0635C40-EB13-4019-A447-463B64179381}">
      <dgm:prSet/>
      <dgm:spPr/>
      <dgm:t>
        <a:bodyPr/>
        <a:lstStyle/>
        <a:p>
          <a:endParaRPr lang="en-US"/>
        </a:p>
      </dgm:t>
    </dgm:pt>
    <dgm:pt modelId="{FCA94510-3639-4170-BB0D-44C8140C5B36}" type="sibTrans" cxnId="{B0635C40-EB13-4019-A447-463B64179381}">
      <dgm:prSet/>
      <dgm:spPr/>
      <dgm:t>
        <a:bodyPr/>
        <a:lstStyle/>
        <a:p>
          <a:endParaRPr lang="en-US"/>
        </a:p>
      </dgm:t>
    </dgm:pt>
    <dgm:pt modelId="{EA158DE6-0A68-473F-987F-E0F6CDDCF60F}">
      <dgm:prSet phldrT="[Text]"/>
      <dgm:spPr/>
      <dgm:t>
        <a:bodyPr/>
        <a:lstStyle/>
        <a:p>
          <a:r>
            <a:rPr lang="en-US" dirty="0" smtClean="0"/>
            <a:t>HSCP</a:t>
          </a:r>
          <a:endParaRPr lang="en-US" dirty="0"/>
        </a:p>
      </dgm:t>
    </dgm:pt>
    <dgm:pt modelId="{CF82BE6F-CD4F-49FB-9416-17518A5199DD}" type="parTrans" cxnId="{3552471D-1A36-4982-B17C-5515F20FFE41}">
      <dgm:prSet/>
      <dgm:spPr/>
      <dgm:t>
        <a:bodyPr/>
        <a:lstStyle/>
        <a:p>
          <a:endParaRPr lang="en-US"/>
        </a:p>
      </dgm:t>
    </dgm:pt>
    <dgm:pt modelId="{B4A86275-826A-4CB5-B9D4-D0FF9830CDCB}" type="sibTrans" cxnId="{3552471D-1A36-4982-B17C-5515F20FFE41}">
      <dgm:prSet/>
      <dgm:spPr/>
      <dgm:t>
        <a:bodyPr/>
        <a:lstStyle/>
        <a:p>
          <a:endParaRPr lang="en-US"/>
        </a:p>
      </dgm:t>
    </dgm:pt>
    <dgm:pt modelId="{BB6474A6-2B82-45C6-BB41-A895DC26C246}" type="pres">
      <dgm:prSet presAssocID="{D9A57BCB-C47D-4141-B9DE-FA523CD2BC6C}" presName="compositeShape" presStyleCnt="0">
        <dgm:presLayoutVars>
          <dgm:chMax val="7"/>
          <dgm:dir/>
          <dgm:resizeHandles val="exact"/>
        </dgm:presLayoutVars>
      </dgm:prSet>
      <dgm:spPr/>
    </dgm:pt>
    <dgm:pt modelId="{E70C1C4A-C9FE-4BD4-B379-AB0FDD180F48}" type="pres">
      <dgm:prSet presAssocID="{59768A47-70D5-45A6-AA05-DACA9F7EF54E}" presName="circ1" presStyleLbl="vennNode1" presStyleIdx="0" presStyleCnt="3"/>
      <dgm:spPr/>
      <dgm:t>
        <a:bodyPr/>
        <a:lstStyle/>
        <a:p>
          <a:endParaRPr lang="en-IE"/>
        </a:p>
      </dgm:t>
    </dgm:pt>
    <dgm:pt modelId="{9A88CA18-DCED-4D0B-9BF4-1CB94DFDC864}" type="pres">
      <dgm:prSet presAssocID="{59768A47-70D5-45A6-AA05-DACA9F7EF54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11425B58-99E1-4E93-8E86-F088E4EEC37C}" type="pres">
      <dgm:prSet presAssocID="{BE0A79BF-B98E-4F0E-8FE0-8DB7347507E8}" presName="circ2" presStyleLbl="vennNode1" presStyleIdx="1" presStyleCnt="3"/>
      <dgm:spPr/>
      <dgm:t>
        <a:bodyPr/>
        <a:lstStyle/>
        <a:p>
          <a:endParaRPr lang="en-IE"/>
        </a:p>
      </dgm:t>
    </dgm:pt>
    <dgm:pt modelId="{F529B5AD-25C4-436D-98B0-A71E71658197}" type="pres">
      <dgm:prSet presAssocID="{BE0A79BF-B98E-4F0E-8FE0-8DB7347507E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F8CF499-E953-4313-B813-0C4AE432233F}" type="pres">
      <dgm:prSet presAssocID="{EA158DE6-0A68-473F-987F-E0F6CDDCF60F}" presName="circ3" presStyleLbl="vennNode1" presStyleIdx="2" presStyleCnt="3"/>
      <dgm:spPr/>
      <dgm:t>
        <a:bodyPr/>
        <a:lstStyle/>
        <a:p>
          <a:endParaRPr lang="en-US"/>
        </a:p>
      </dgm:t>
    </dgm:pt>
    <dgm:pt modelId="{45B43607-CFFA-48F5-9B82-DB2F5AA6C1D5}" type="pres">
      <dgm:prSet presAssocID="{EA158DE6-0A68-473F-987F-E0F6CDDCF60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52471D-1A36-4982-B17C-5515F20FFE41}" srcId="{D9A57BCB-C47D-4141-B9DE-FA523CD2BC6C}" destId="{EA158DE6-0A68-473F-987F-E0F6CDDCF60F}" srcOrd="2" destOrd="0" parTransId="{CF82BE6F-CD4F-49FB-9416-17518A5199DD}" sibTransId="{B4A86275-826A-4CB5-B9D4-D0FF9830CDCB}"/>
    <dgm:cxn modelId="{B0635C40-EB13-4019-A447-463B64179381}" srcId="{D9A57BCB-C47D-4141-B9DE-FA523CD2BC6C}" destId="{BE0A79BF-B98E-4F0E-8FE0-8DB7347507E8}" srcOrd="1" destOrd="0" parTransId="{31D27C59-5AF0-4904-BD3B-6B67C7910B2B}" sibTransId="{FCA94510-3639-4170-BB0D-44C8140C5B36}"/>
    <dgm:cxn modelId="{DBCB659E-EC7A-4230-9F25-6485FA116EE6}" type="presOf" srcId="{EA158DE6-0A68-473F-987F-E0F6CDDCF60F}" destId="{45B43607-CFFA-48F5-9B82-DB2F5AA6C1D5}" srcOrd="1" destOrd="0" presId="urn:microsoft.com/office/officeart/2005/8/layout/venn1"/>
    <dgm:cxn modelId="{5887494E-6EA1-42E6-BF4E-017DCDBC5B7B}" type="presOf" srcId="{D9A57BCB-C47D-4141-B9DE-FA523CD2BC6C}" destId="{BB6474A6-2B82-45C6-BB41-A895DC26C246}" srcOrd="0" destOrd="0" presId="urn:microsoft.com/office/officeart/2005/8/layout/venn1"/>
    <dgm:cxn modelId="{3D2F1B98-C02F-4DCF-8347-35011F9CD2E1}" type="presOf" srcId="{BE0A79BF-B98E-4F0E-8FE0-8DB7347507E8}" destId="{11425B58-99E1-4E93-8E86-F088E4EEC37C}" srcOrd="0" destOrd="0" presId="urn:microsoft.com/office/officeart/2005/8/layout/venn1"/>
    <dgm:cxn modelId="{36388A10-0E03-45A3-B68C-A2F6EC2B1B93}" type="presOf" srcId="{59768A47-70D5-45A6-AA05-DACA9F7EF54E}" destId="{E70C1C4A-C9FE-4BD4-B379-AB0FDD180F48}" srcOrd="0" destOrd="0" presId="urn:microsoft.com/office/officeart/2005/8/layout/venn1"/>
    <dgm:cxn modelId="{74B35AF9-73A5-4ECD-80F1-334CD60F2498}" srcId="{D9A57BCB-C47D-4141-B9DE-FA523CD2BC6C}" destId="{59768A47-70D5-45A6-AA05-DACA9F7EF54E}" srcOrd="0" destOrd="0" parTransId="{BC22E4AD-F205-4F66-B569-2DCE2B67D4C3}" sibTransId="{59A6ACF8-72F7-46EE-B563-7A331412FDC9}"/>
    <dgm:cxn modelId="{A41C2A9E-30E8-42CA-9E34-1F15195908F9}" type="presOf" srcId="{59768A47-70D5-45A6-AA05-DACA9F7EF54E}" destId="{9A88CA18-DCED-4D0B-9BF4-1CB94DFDC864}" srcOrd="1" destOrd="0" presId="urn:microsoft.com/office/officeart/2005/8/layout/venn1"/>
    <dgm:cxn modelId="{9599B07F-F90B-4760-9EA1-EC8538E8FA1B}" type="presOf" srcId="{EA158DE6-0A68-473F-987F-E0F6CDDCF60F}" destId="{AF8CF499-E953-4313-B813-0C4AE432233F}" srcOrd="0" destOrd="0" presId="urn:microsoft.com/office/officeart/2005/8/layout/venn1"/>
    <dgm:cxn modelId="{DF2287AC-1849-4609-AA45-109E86EB010C}" type="presOf" srcId="{BE0A79BF-B98E-4F0E-8FE0-8DB7347507E8}" destId="{F529B5AD-25C4-436D-98B0-A71E71658197}" srcOrd="1" destOrd="0" presId="urn:microsoft.com/office/officeart/2005/8/layout/venn1"/>
    <dgm:cxn modelId="{5E67F0CF-0C30-4B5F-AC1D-4BDD22E00F3F}" type="presParOf" srcId="{BB6474A6-2B82-45C6-BB41-A895DC26C246}" destId="{E70C1C4A-C9FE-4BD4-B379-AB0FDD180F48}" srcOrd="0" destOrd="0" presId="urn:microsoft.com/office/officeart/2005/8/layout/venn1"/>
    <dgm:cxn modelId="{61658CC9-E929-4AEB-8849-301FDA8DFD65}" type="presParOf" srcId="{BB6474A6-2B82-45C6-BB41-A895DC26C246}" destId="{9A88CA18-DCED-4D0B-9BF4-1CB94DFDC864}" srcOrd="1" destOrd="0" presId="urn:microsoft.com/office/officeart/2005/8/layout/venn1"/>
    <dgm:cxn modelId="{9FB79518-6B61-4F99-AD20-E49521B514ED}" type="presParOf" srcId="{BB6474A6-2B82-45C6-BB41-A895DC26C246}" destId="{11425B58-99E1-4E93-8E86-F088E4EEC37C}" srcOrd="2" destOrd="0" presId="urn:microsoft.com/office/officeart/2005/8/layout/venn1"/>
    <dgm:cxn modelId="{81759C1C-7682-419B-A678-2D438F1F5E47}" type="presParOf" srcId="{BB6474A6-2B82-45C6-BB41-A895DC26C246}" destId="{F529B5AD-25C4-436D-98B0-A71E71658197}" srcOrd="3" destOrd="0" presId="urn:microsoft.com/office/officeart/2005/8/layout/venn1"/>
    <dgm:cxn modelId="{92812FAB-B73F-4ABF-A228-73EEBEE700D9}" type="presParOf" srcId="{BB6474A6-2B82-45C6-BB41-A895DC26C246}" destId="{AF8CF499-E953-4313-B813-0C4AE432233F}" srcOrd="4" destOrd="0" presId="urn:microsoft.com/office/officeart/2005/8/layout/venn1"/>
    <dgm:cxn modelId="{6C8C8B3D-DFE5-46A4-8894-0DF6F2C0315F}" type="presParOf" srcId="{BB6474A6-2B82-45C6-BB41-A895DC26C246}" destId="{45B43607-CFFA-48F5-9B82-DB2F5AA6C1D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043FEC-2571-FD45-853A-2035F97E0C13}" type="doc">
      <dgm:prSet loTypeId="urn:microsoft.com/office/officeart/2005/8/layout/cycle7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3D51F4-D272-0048-BC28-FB755D355884}">
      <dgm:prSet phldrT="[Text]" custT="1"/>
      <dgm:spPr/>
      <dgm:t>
        <a:bodyPr/>
        <a:lstStyle/>
        <a:p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Emergency Department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DFF293-CA4F-4B48-884B-2D0DF705C06E}" type="parTrans" cxnId="{0B31F7F3-2CB2-9B45-88B1-9E05E18C5270}">
      <dgm:prSet/>
      <dgm:spPr/>
      <dgm:t>
        <a:bodyPr/>
        <a:lstStyle/>
        <a:p>
          <a:endParaRPr lang="en-US"/>
        </a:p>
      </dgm:t>
    </dgm:pt>
    <dgm:pt modelId="{A85C72E5-9BA7-6847-9D89-54BC14D5B33C}" type="sibTrans" cxnId="{0B31F7F3-2CB2-9B45-88B1-9E05E18C5270}">
      <dgm:prSet/>
      <dgm:spPr/>
      <dgm:t>
        <a:bodyPr/>
        <a:lstStyle/>
        <a:p>
          <a:endParaRPr lang="en-US" dirty="0"/>
        </a:p>
      </dgm:t>
    </dgm:pt>
    <dgm:pt modelId="{EF1CE376-46AB-4F44-9B40-748CB400F8F2}">
      <dgm:prSet phldrT="[Text]" custT="1"/>
      <dgm:spPr/>
      <dgm:t>
        <a:bodyPr/>
        <a:lstStyle/>
        <a:p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Primary Care 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1CF229-ED29-B74A-B4C2-CD93FCEA9577}" type="parTrans" cxnId="{6CE84B48-4971-814F-9B48-8456068F1763}">
      <dgm:prSet/>
      <dgm:spPr/>
      <dgm:t>
        <a:bodyPr/>
        <a:lstStyle/>
        <a:p>
          <a:endParaRPr lang="en-US"/>
        </a:p>
      </dgm:t>
    </dgm:pt>
    <dgm:pt modelId="{369BF657-BC9A-0A45-A83C-A718CE1DB631}" type="sibTrans" cxnId="{6CE84B48-4971-814F-9B48-8456068F1763}">
      <dgm:prSet/>
      <dgm:spPr/>
      <dgm:t>
        <a:bodyPr/>
        <a:lstStyle/>
        <a:p>
          <a:endParaRPr lang="en-US" dirty="0"/>
        </a:p>
      </dgm:t>
    </dgm:pt>
    <dgm:pt modelId="{73480152-9AFA-7242-AA13-07E4E042E350}">
      <dgm:prSet phldrT="[Text]" custT="1"/>
      <dgm:spPr/>
      <dgm:t>
        <a:bodyPr/>
        <a:lstStyle/>
        <a:p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Day Hospital &amp; Ambulatory Care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DE448B-A10A-8B41-8FE4-FF40792170C3}" type="parTrans" cxnId="{33CF0FAB-0272-3845-A08B-E9AC2ECE79AF}">
      <dgm:prSet/>
      <dgm:spPr/>
      <dgm:t>
        <a:bodyPr/>
        <a:lstStyle/>
        <a:p>
          <a:endParaRPr lang="en-US"/>
        </a:p>
      </dgm:t>
    </dgm:pt>
    <dgm:pt modelId="{D78411DA-A95C-F848-B61B-52E6EDC62004}" type="sibTrans" cxnId="{33CF0FAB-0272-3845-A08B-E9AC2ECE79AF}">
      <dgm:prSet/>
      <dgm:spPr/>
      <dgm:t>
        <a:bodyPr/>
        <a:lstStyle/>
        <a:p>
          <a:endParaRPr lang="en-US" dirty="0"/>
        </a:p>
      </dgm:t>
    </dgm:pt>
    <dgm:pt modelId="{E75A7095-4184-2447-8924-CAF8AE551B9A}" type="pres">
      <dgm:prSet presAssocID="{5D043FEC-2571-FD45-853A-2035F97E0C1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0D86B82F-0F59-0E41-8AAF-BDE183E10C89}" type="pres">
      <dgm:prSet presAssocID="{E73D51F4-D272-0048-BC28-FB755D355884}" presName="node" presStyleLbl="node1" presStyleIdx="0" presStyleCnt="3" custScaleX="106318" custScaleY="1201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CF8C8-053C-5046-8E31-40A2E8EEC9C0}" type="pres">
      <dgm:prSet presAssocID="{A85C72E5-9BA7-6847-9D89-54BC14D5B33C}" presName="sibTrans" presStyleLbl="sibTrans2D1" presStyleIdx="0" presStyleCnt="3" custLinFactNeighborX="52105" custLinFactNeighborY="-34727"/>
      <dgm:spPr/>
      <dgm:t>
        <a:bodyPr/>
        <a:lstStyle/>
        <a:p>
          <a:endParaRPr lang="en-IE"/>
        </a:p>
      </dgm:t>
    </dgm:pt>
    <dgm:pt modelId="{7FBBB0A7-CA3E-A24C-BA51-4F8079FC219F}" type="pres">
      <dgm:prSet presAssocID="{A85C72E5-9BA7-6847-9D89-54BC14D5B33C}" presName="connectorText" presStyleLbl="sibTrans2D1" presStyleIdx="0" presStyleCnt="3"/>
      <dgm:spPr/>
      <dgm:t>
        <a:bodyPr/>
        <a:lstStyle/>
        <a:p>
          <a:endParaRPr lang="en-IE"/>
        </a:p>
      </dgm:t>
    </dgm:pt>
    <dgm:pt modelId="{8B060074-C0F6-9F4D-A6B1-A358F8DF8801}" type="pres">
      <dgm:prSet presAssocID="{EF1CE376-46AB-4F44-9B40-748CB400F8F2}" presName="node" presStyleLbl="node1" presStyleIdx="1" presStyleCnt="3" custScaleY="1408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93534D-6F50-1A43-AC2C-BB693A351DCE}" type="pres">
      <dgm:prSet presAssocID="{369BF657-BC9A-0A45-A83C-A718CE1DB631}" presName="sibTrans" presStyleLbl="sibTrans2D1" presStyleIdx="1" presStyleCnt="3"/>
      <dgm:spPr/>
      <dgm:t>
        <a:bodyPr/>
        <a:lstStyle/>
        <a:p>
          <a:endParaRPr lang="en-IE"/>
        </a:p>
      </dgm:t>
    </dgm:pt>
    <dgm:pt modelId="{1D52D1E5-5921-C34D-BEF5-32FBA9FB39B1}" type="pres">
      <dgm:prSet presAssocID="{369BF657-BC9A-0A45-A83C-A718CE1DB631}" presName="connectorText" presStyleLbl="sibTrans2D1" presStyleIdx="1" presStyleCnt="3"/>
      <dgm:spPr/>
      <dgm:t>
        <a:bodyPr/>
        <a:lstStyle/>
        <a:p>
          <a:endParaRPr lang="en-IE"/>
        </a:p>
      </dgm:t>
    </dgm:pt>
    <dgm:pt modelId="{A05BCB02-5924-9942-B92D-9DA2CF6477D8}" type="pres">
      <dgm:prSet presAssocID="{73480152-9AFA-7242-AA13-07E4E042E350}" presName="node" presStyleLbl="node1" presStyleIdx="2" presStyleCnt="3" custScaleX="107584" custScaleY="1472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CF9FC1-A7D0-AF46-9D73-B3908D784291}" type="pres">
      <dgm:prSet presAssocID="{D78411DA-A95C-F848-B61B-52E6EDC62004}" presName="sibTrans" presStyleLbl="sibTrans2D1" presStyleIdx="2" presStyleCnt="3" custLinFactNeighborX="-37354" custLinFactNeighborY="-30134"/>
      <dgm:spPr/>
      <dgm:t>
        <a:bodyPr/>
        <a:lstStyle/>
        <a:p>
          <a:endParaRPr lang="en-IE"/>
        </a:p>
      </dgm:t>
    </dgm:pt>
    <dgm:pt modelId="{F82FFCFC-3E9E-8546-83D3-D9461C09D66E}" type="pres">
      <dgm:prSet presAssocID="{D78411DA-A95C-F848-B61B-52E6EDC62004}" presName="connectorText" presStyleLbl="sibTrans2D1" presStyleIdx="2" presStyleCnt="3"/>
      <dgm:spPr/>
      <dgm:t>
        <a:bodyPr/>
        <a:lstStyle/>
        <a:p>
          <a:endParaRPr lang="en-IE"/>
        </a:p>
      </dgm:t>
    </dgm:pt>
  </dgm:ptLst>
  <dgm:cxnLst>
    <dgm:cxn modelId="{AA1DEC27-4FF9-49F0-B117-77E7E71EFB26}" type="presOf" srcId="{E73D51F4-D272-0048-BC28-FB755D355884}" destId="{0D86B82F-0F59-0E41-8AAF-BDE183E10C89}" srcOrd="0" destOrd="0" presId="urn:microsoft.com/office/officeart/2005/8/layout/cycle7"/>
    <dgm:cxn modelId="{33CF0FAB-0272-3845-A08B-E9AC2ECE79AF}" srcId="{5D043FEC-2571-FD45-853A-2035F97E0C13}" destId="{73480152-9AFA-7242-AA13-07E4E042E350}" srcOrd="2" destOrd="0" parTransId="{9EDE448B-A10A-8B41-8FE4-FF40792170C3}" sibTransId="{D78411DA-A95C-F848-B61B-52E6EDC62004}"/>
    <dgm:cxn modelId="{5403D43A-998F-4004-A423-F54447279BD4}" type="presOf" srcId="{73480152-9AFA-7242-AA13-07E4E042E350}" destId="{A05BCB02-5924-9942-B92D-9DA2CF6477D8}" srcOrd="0" destOrd="0" presId="urn:microsoft.com/office/officeart/2005/8/layout/cycle7"/>
    <dgm:cxn modelId="{882F1CF5-2531-46AA-9572-43E6C2EB5094}" type="presOf" srcId="{A85C72E5-9BA7-6847-9D89-54BC14D5B33C}" destId="{9C4CF8C8-053C-5046-8E31-40A2E8EEC9C0}" srcOrd="0" destOrd="0" presId="urn:microsoft.com/office/officeart/2005/8/layout/cycle7"/>
    <dgm:cxn modelId="{B96F2C72-26E5-46EA-8CF3-17ECC2C0A872}" type="presOf" srcId="{D78411DA-A95C-F848-B61B-52E6EDC62004}" destId="{F82FFCFC-3E9E-8546-83D3-D9461C09D66E}" srcOrd="1" destOrd="0" presId="urn:microsoft.com/office/officeart/2005/8/layout/cycle7"/>
    <dgm:cxn modelId="{66F94191-7310-403B-A72A-7E1885043FF0}" type="presOf" srcId="{369BF657-BC9A-0A45-A83C-A718CE1DB631}" destId="{1D52D1E5-5921-C34D-BEF5-32FBA9FB39B1}" srcOrd="1" destOrd="0" presId="urn:microsoft.com/office/officeart/2005/8/layout/cycle7"/>
    <dgm:cxn modelId="{1D2DA71A-CF4B-4A15-92B2-C085E686C1B6}" type="presOf" srcId="{EF1CE376-46AB-4F44-9B40-748CB400F8F2}" destId="{8B060074-C0F6-9F4D-A6B1-A358F8DF8801}" srcOrd="0" destOrd="0" presId="urn:microsoft.com/office/officeart/2005/8/layout/cycle7"/>
    <dgm:cxn modelId="{6CE84B48-4971-814F-9B48-8456068F1763}" srcId="{5D043FEC-2571-FD45-853A-2035F97E0C13}" destId="{EF1CE376-46AB-4F44-9B40-748CB400F8F2}" srcOrd="1" destOrd="0" parTransId="{0E1CF229-ED29-B74A-B4C2-CD93FCEA9577}" sibTransId="{369BF657-BC9A-0A45-A83C-A718CE1DB631}"/>
    <dgm:cxn modelId="{0B31F7F3-2CB2-9B45-88B1-9E05E18C5270}" srcId="{5D043FEC-2571-FD45-853A-2035F97E0C13}" destId="{E73D51F4-D272-0048-BC28-FB755D355884}" srcOrd="0" destOrd="0" parTransId="{81DFF293-CA4F-4B48-884B-2D0DF705C06E}" sibTransId="{A85C72E5-9BA7-6847-9D89-54BC14D5B33C}"/>
    <dgm:cxn modelId="{EE854043-9F8A-4FC1-8355-B90EB9D0B087}" type="presOf" srcId="{369BF657-BC9A-0A45-A83C-A718CE1DB631}" destId="{0B93534D-6F50-1A43-AC2C-BB693A351DCE}" srcOrd="0" destOrd="0" presId="urn:microsoft.com/office/officeart/2005/8/layout/cycle7"/>
    <dgm:cxn modelId="{C88BB1E5-8BB7-4D13-9CE9-253B2AC38E9E}" type="presOf" srcId="{A85C72E5-9BA7-6847-9D89-54BC14D5B33C}" destId="{7FBBB0A7-CA3E-A24C-BA51-4F8079FC219F}" srcOrd="1" destOrd="0" presId="urn:microsoft.com/office/officeart/2005/8/layout/cycle7"/>
    <dgm:cxn modelId="{A65241B2-0459-41A5-B853-D37A89C91D63}" type="presOf" srcId="{5D043FEC-2571-FD45-853A-2035F97E0C13}" destId="{E75A7095-4184-2447-8924-CAF8AE551B9A}" srcOrd="0" destOrd="0" presId="urn:microsoft.com/office/officeart/2005/8/layout/cycle7"/>
    <dgm:cxn modelId="{5DBD7734-2C79-4EB0-A3E8-96DDA8743AF7}" type="presOf" srcId="{D78411DA-A95C-F848-B61B-52E6EDC62004}" destId="{A8CF9FC1-A7D0-AF46-9D73-B3908D784291}" srcOrd="0" destOrd="0" presId="urn:microsoft.com/office/officeart/2005/8/layout/cycle7"/>
    <dgm:cxn modelId="{8CCC9D25-D097-4AEB-B4BE-F9D0E09C4E99}" type="presParOf" srcId="{E75A7095-4184-2447-8924-CAF8AE551B9A}" destId="{0D86B82F-0F59-0E41-8AAF-BDE183E10C89}" srcOrd="0" destOrd="0" presId="urn:microsoft.com/office/officeart/2005/8/layout/cycle7"/>
    <dgm:cxn modelId="{6E3EAF54-A7C2-4DAA-942A-F96508D8DB63}" type="presParOf" srcId="{E75A7095-4184-2447-8924-CAF8AE551B9A}" destId="{9C4CF8C8-053C-5046-8E31-40A2E8EEC9C0}" srcOrd="1" destOrd="0" presId="urn:microsoft.com/office/officeart/2005/8/layout/cycle7"/>
    <dgm:cxn modelId="{E83B62F7-0B18-481E-B08E-F25479D1C9A0}" type="presParOf" srcId="{9C4CF8C8-053C-5046-8E31-40A2E8EEC9C0}" destId="{7FBBB0A7-CA3E-A24C-BA51-4F8079FC219F}" srcOrd="0" destOrd="0" presId="urn:microsoft.com/office/officeart/2005/8/layout/cycle7"/>
    <dgm:cxn modelId="{AA8CF460-4A5D-409D-8A32-1101D58A6A04}" type="presParOf" srcId="{E75A7095-4184-2447-8924-CAF8AE551B9A}" destId="{8B060074-C0F6-9F4D-A6B1-A358F8DF8801}" srcOrd="2" destOrd="0" presId="urn:microsoft.com/office/officeart/2005/8/layout/cycle7"/>
    <dgm:cxn modelId="{C24AE703-DA00-4DA8-B8A7-A93FCEE47ACD}" type="presParOf" srcId="{E75A7095-4184-2447-8924-CAF8AE551B9A}" destId="{0B93534D-6F50-1A43-AC2C-BB693A351DCE}" srcOrd="3" destOrd="0" presId="urn:microsoft.com/office/officeart/2005/8/layout/cycle7"/>
    <dgm:cxn modelId="{7C17FF6B-15F5-4B90-BF2B-562A756DF14E}" type="presParOf" srcId="{0B93534D-6F50-1A43-AC2C-BB693A351DCE}" destId="{1D52D1E5-5921-C34D-BEF5-32FBA9FB39B1}" srcOrd="0" destOrd="0" presId="urn:microsoft.com/office/officeart/2005/8/layout/cycle7"/>
    <dgm:cxn modelId="{5F6E84DD-FB1C-45D3-A358-890B84A8589A}" type="presParOf" srcId="{E75A7095-4184-2447-8924-CAF8AE551B9A}" destId="{A05BCB02-5924-9942-B92D-9DA2CF6477D8}" srcOrd="4" destOrd="0" presId="urn:microsoft.com/office/officeart/2005/8/layout/cycle7"/>
    <dgm:cxn modelId="{6A08EBBE-CEA9-43AA-B8BD-00B87959DC47}" type="presParOf" srcId="{E75A7095-4184-2447-8924-CAF8AE551B9A}" destId="{A8CF9FC1-A7D0-AF46-9D73-B3908D784291}" srcOrd="5" destOrd="0" presId="urn:microsoft.com/office/officeart/2005/8/layout/cycle7"/>
    <dgm:cxn modelId="{5BC5E372-1E65-40DB-A628-0FD94FD0A334}" type="presParOf" srcId="{A8CF9FC1-A7D0-AF46-9D73-B3908D784291}" destId="{F82FFCFC-3E9E-8546-83D3-D9461C09D66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1047A0-91AD-4119-8EF9-D99F575975A7}">
      <dsp:nvSpPr>
        <dsp:cNvPr id="0" name=""/>
        <dsp:cNvSpPr/>
      </dsp:nvSpPr>
      <dsp:spPr>
        <a:xfrm rot="5400000">
          <a:off x="-225205" y="228461"/>
          <a:ext cx="1501370" cy="10509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Identify</a:t>
          </a:r>
          <a:endParaRPr lang="en-US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528736"/>
        <a:ext cx="1050959" cy="450411"/>
      </dsp:txXfrm>
    </dsp:sp>
    <dsp:sp modelId="{0AD30E3A-A2E8-4AE8-BF8F-DF527D97F1AB}">
      <dsp:nvSpPr>
        <dsp:cNvPr id="0" name=""/>
        <dsp:cNvSpPr/>
      </dsp:nvSpPr>
      <dsp:spPr>
        <a:xfrm rot="5400000">
          <a:off x="3085534" y="-2031318"/>
          <a:ext cx="975891" cy="50450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Identify Frailty in ED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Every hour counts ethos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50960" y="50895"/>
        <a:ext cx="4997401" cy="880613"/>
      </dsp:txXfrm>
    </dsp:sp>
    <dsp:sp modelId="{B8DA4447-721F-47C6-A466-4DD10A590C7B}">
      <dsp:nvSpPr>
        <dsp:cNvPr id="0" name=""/>
        <dsp:cNvSpPr/>
      </dsp:nvSpPr>
      <dsp:spPr>
        <a:xfrm rot="5400000">
          <a:off x="-225205" y="1534636"/>
          <a:ext cx="1501370" cy="10509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HSCP</a:t>
          </a:r>
          <a:endParaRPr lang="en-US" sz="2500" kern="1200" dirty="0"/>
        </a:p>
      </dsp:txBody>
      <dsp:txXfrm rot="-5400000">
        <a:off x="1" y="1834911"/>
        <a:ext cx="1050959" cy="450411"/>
      </dsp:txXfrm>
    </dsp:sp>
    <dsp:sp modelId="{62889B4C-83B4-47F9-B470-6AD29C67B489}">
      <dsp:nvSpPr>
        <dsp:cNvPr id="0" name=""/>
        <dsp:cNvSpPr/>
      </dsp:nvSpPr>
      <dsp:spPr>
        <a:xfrm rot="5400000">
          <a:off x="3085534" y="-725144"/>
          <a:ext cx="975891" cy="50450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Assessment: medical, physical, cognitive, functional &amp; social care needs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50960" y="1357069"/>
        <a:ext cx="4997401" cy="880613"/>
      </dsp:txXfrm>
    </dsp:sp>
    <dsp:sp modelId="{584C7FE4-A1B4-4D0B-B9FC-9E2F73672FFD}">
      <dsp:nvSpPr>
        <dsp:cNvPr id="0" name=""/>
        <dsp:cNvSpPr/>
      </dsp:nvSpPr>
      <dsp:spPr>
        <a:xfrm rot="5400000">
          <a:off x="-225205" y="2840810"/>
          <a:ext cx="1501370" cy="10509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Time</a:t>
          </a:r>
          <a:endParaRPr lang="en-US" sz="2500" kern="1200" dirty="0"/>
        </a:p>
      </dsp:txBody>
      <dsp:txXfrm rot="-5400000">
        <a:off x="1" y="3141085"/>
        <a:ext cx="1050959" cy="450411"/>
      </dsp:txXfrm>
    </dsp:sp>
    <dsp:sp modelId="{2E0FF6DC-E2E6-4C0D-A353-FB5C3373106E}">
      <dsp:nvSpPr>
        <dsp:cNvPr id="0" name=""/>
        <dsp:cNvSpPr/>
      </dsp:nvSpPr>
      <dsp:spPr>
        <a:xfrm rot="5400000">
          <a:off x="3085534" y="581030"/>
          <a:ext cx="975891" cy="50450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Timely decision-making &amp; commencement of appropriate treatment/referral pathways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50960" y="2663244"/>
        <a:ext cx="4997401" cy="8806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C1C4A-C9FE-4BD4-B379-AB0FDD180F48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err="1" smtClean="0"/>
            <a:t>MedEL</a:t>
          </a:r>
          <a:endParaRPr lang="en-US" sz="5000" kern="1200" dirty="0"/>
        </a:p>
      </dsp:txBody>
      <dsp:txXfrm>
        <a:off x="2153920" y="477519"/>
        <a:ext cx="1788160" cy="1097280"/>
      </dsp:txXfrm>
    </dsp:sp>
    <dsp:sp modelId="{11425B58-99E1-4E93-8E86-F088E4EEC37C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ED</a:t>
          </a:r>
          <a:endParaRPr lang="en-US" sz="5000" kern="1200" dirty="0"/>
        </a:p>
      </dsp:txBody>
      <dsp:txXfrm>
        <a:off x="3454400" y="2204720"/>
        <a:ext cx="1463040" cy="1341120"/>
      </dsp:txXfrm>
    </dsp:sp>
    <dsp:sp modelId="{AF8CF499-E953-4313-B813-0C4AE432233F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HSCP</a:t>
          </a:r>
          <a:endParaRPr lang="en-US" sz="5000" kern="1200" dirty="0"/>
        </a:p>
      </dsp:txBody>
      <dsp:txXfrm>
        <a:off x="1178560" y="2204720"/>
        <a:ext cx="1463040" cy="1341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6B82F-0F59-0E41-8AAF-BDE183E10C89}">
      <dsp:nvSpPr>
        <dsp:cNvPr id="0" name=""/>
        <dsp:cNvSpPr/>
      </dsp:nvSpPr>
      <dsp:spPr>
        <a:xfrm>
          <a:off x="3214609" y="-146486"/>
          <a:ext cx="1866968" cy="1054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Emergency Department</a:t>
          </a: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45502" y="-115593"/>
        <a:ext cx="1805182" cy="992986"/>
      </dsp:txXfrm>
    </dsp:sp>
    <dsp:sp modelId="{9C4CF8C8-053C-5046-8E31-40A2E8EEC9C0}">
      <dsp:nvSpPr>
        <dsp:cNvPr id="0" name=""/>
        <dsp:cNvSpPr/>
      </dsp:nvSpPr>
      <dsp:spPr>
        <a:xfrm rot="3600000">
          <a:off x="4865719" y="1331994"/>
          <a:ext cx="863952" cy="307304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4957910" y="1393455"/>
        <a:ext cx="679570" cy="184382"/>
      </dsp:txXfrm>
    </dsp:sp>
    <dsp:sp modelId="{8B060074-C0F6-9F4D-A6B1-A358F8DF8801}">
      <dsp:nvSpPr>
        <dsp:cNvPr id="0" name=""/>
        <dsp:cNvSpPr/>
      </dsp:nvSpPr>
      <dsp:spPr>
        <a:xfrm>
          <a:off x="4721358" y="2276441"/>
          <a:ext cx="1756023" cy="12362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Primary Care </a:t>
          </a: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57568" y="2312651"/>
        <a:ext cx="1683603" cy="1163864"/>
      </dsp:txXfrm>
    </dsp:sp>
    <dsp:sp modelId="{0B93534D-6F50-1A43-AC2C-BB693A351DCE}">
      <dsp:nvSpPr>
        <dsp:cNvPr id="0" name=""/>
        <dsp:cNvSpPr/>
      </dsp:nvSpPr>
      <dsp:spPr>
        <a:xfrm rot="10800000">
          <a:off x="3749412" y="2740931"/>
          <a:ext cx="863952" cy="307304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 rot="10800000">
        <a:off x="3841603" y="2802392"/>
        <a:ext cx="679570" cy="184382"/>
      </dsp:txXfrm>
    </dsp:sp>
    <dsp:sp modelId="{A05BCB02-5924-9942-B92D-9DA2CF6477D8}">
      <dsp:nvSpPr>
        <dsp:cNvPr id="0" name=""/>
        <dsp:cNvSpPr/>
      </dsp:nvSpPr>
      <dsp:spPr>
        <a:xfrm>
          <a:off x="1752218" y="2248209"/>
          <a:ext cx="1889199" cy="12927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Day Hospital &amp; Ambulatory Care</a:t>
          </a: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0081" y="2286072"/>
        <a:ext cx="1813473" cy="1217023"/>
      </dsp:txXfrm>
    </dsp:sp>
    <dsp:sp modelId="{A8CF9FC1-A7D0-AF46-9D73-B3908D784291}">
      <dsp:nvSpPr>
        <dsp:cNvPr id="0" name=""/>
        <dsp:cNvSpPr/>
      </dsp:nvSpPr>
      <dsp:spPr>
        <a:xfrm rot="18000000">
          <a:off x="2702108" y="1331992"/>
          <a:ext cx="863952" cy="307304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2794299" y="1393453"/>
        <a:ext cx="679570" cy="184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BA4C3-7B7F-41E2-870D-4E7B00A1BB75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996BB-EA5A-42CD-AC25-7A33657A2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9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996BB-EA5A-42CD-AC25-7A33657A22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45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996BB-EA5A-42CD-AC25-7A33657A22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0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6F17B-DC24-9D4B-95B6-DEE8D1FE1ED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411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D4ED0-93E4-4059-BD0A-71DE9212C0D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067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E6E31C-7573-4B86-A9CF-AD54C4045E65}" type="slidenum">
              <a:rPr lang="en-US" altLang="en-US">
                <a:latin typeface="Times New Roman" panose="02020603050405020304" pitchFamily="18" charset="0"/>
              </a:rPr>
              <a:pPr/>
              <a:t>4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2087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996BB-EA5A-42CD-AC25-7A33657A22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51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D4ED0-93E4-4059-BD0A-71DE9212C0D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163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D4ED0-93E4-4059-BD0A-71DE9212C0D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071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D4ED0-93E4-4059-BD0A-71DE9212C0D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107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D4ED0-93E4-4059-BD0A-71DE9212C0D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553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D4ED0-93E4-4059-BD0A-71DE9212C0D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263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59E6-DBA5-47EA-8444-E1C1E8B913AC}" type="datetimeFigureOut">
              <a:rPr lang="en-IE" smtClean="0"/>
              <a:t>04/04/2019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7E98-A45B-49F5-BAD3-064E165925D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85520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59E6-DBA5-47EA-8444-E1C1E8B913AC}" type="datetimeFigureOut">
              <a:rPr lang="en-IE" smtClean="0"/>
              <a:t>04/04/2019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7E98-A45B-49F5-BAD3-064E165925D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187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59E6-DBA5-47EA-8444-E1C1E8B913AC}" type="datetimeFigureOut">
              <a:rPr lang="en-IE" smtClean="0"/>
              <a:t>04/04/2019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7E98-A45B-49F5-BAD3-064E165925D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05611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59E6-DBA5-47EA-8444-E1C1E8B913AC}" type="datetimeFigureOut">
              <a:rPr lang="en-IE" smtClean="0"/>
              <a:t>04/04/2019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7E98-A45B-49F5-BAD3-064E165925D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54988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59E6-DBA5-47EA-8444-E1C1E8B913AC}" type="datetimeFigureOut">
              <a:rPr lang="en-IE" smtClean="0"/>
              <a:t>04/04/2019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7E98-A45B-49F5-BAD3-064E165925D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6991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59E6-DBA5-47EA-8444-E1C1E8B913AC}" type="datetimeFigureOut">
              <a:rPr lang="en-IE" smtClean="0"/>
              <a:t>04/04/2019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7E98-A45B-49F5-BAD3-064E165925D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88749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59E6-DBA5-47EA-8444-E1C1E8B913AC}" type="datetimeFigureOut">
              <a:rPr lang="en-IE" smtClean="0"/>
              <a:t>04/04/2019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7E98-A45B-49F5-BAD3-064E165925D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4547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59E6-DBA5-47EA-8444-E1C1E8B913AC}" type="datetimeFigureOut">
              <a:rPr lang="en-IE" smtClean="0"/>
              <a:t>04/04/2019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7E98-A45B-49F5-BAD3-064E165925D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5824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59E6-DBA5-47EA-8444-E1C1E8B913AC}" type="datetimeFigureOut">
              <a:rPr lang="en-IE" smtClean="0"/>
              <a:t>04/04/2019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7E98-A45B-49F5-BAD3-064E165925D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06003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59E6-DBA5-47EA-8444-E1C1E8B913AC}" type="datetimeFigureOut">
              <a:rPr lang="en-IE" smtClean="0"/>
              <a:t>04/04/2019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7E98-A45B-49F5-BAD3-064E165925D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8790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59E6-DBA5-47EA-8444-E1C1E8B913AC}" type="datetimeFigureOut">
              <a:rPr lang="en-IE" smtClean="0"/>
              <a:t>04/04/2019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7E98-A45B-49F5-BAD3-064E165925D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0690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059E6-DBA5-47EA-8444-E1C1E8B913AC}" type="datetimeFigureOut">
              <a:rPr lang="en-IE" smtClean="0"/>
              <a:t>04/04/2019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17E98-A45B-49F5-BAD3-064E165925D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5495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12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15" Type="http://schemas.microsoft.com/office/2007/relationships/diagramDrawing" Target="../diagrams/drawing3.xml"/><Relationship Id="rId10" Type="http://schemas.openxmlformats.org/officeDocument/2006/relationships/image" Target="../media/image12.jp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1.jpeg"/><Relationship Id="rId14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 </a:t>
            </a:r>
            <a:r>
              <a:rPr lang="en-IE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n-I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One Year On</a:t>
            </a:r>
            <a:endParaRPr lang="en-I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Aoife Dillon</a:t>
            </a:r>
          </a:p>
          <a:p>
            <a:r>
              <a:rPr lang="en-IE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cAdvanced</a:t>
            </a:r>
            <a:r>
              <a:rPr lang="en-I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Nurse Practitioner </a:t>
            </a:r>
          </a:p>
          <a:p>
            <a:r>
              <a:rPr lang="en-I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Older Persons</a:t>
            </a:r>
          </a:p>
        </p:txBody>
      </p:sp>
      <p:pic>
        <p:nvPicPr>
          <p:cNvPr id="4" name="Picture 3" descr="G:\MEDEL\ED_Initiative\Logo\Home first logo fina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3498"/>
            <a:ext cx="3276600" cy="1044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9756"/>
            <a:ext cx="148748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57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 Care Discharges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3608" y="1131590"/>
            <a:ext cx="7315200" cy="387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6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5536" y="267494"/>
            <a:ext cx="5544616" cy="44759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00192" y="843558"/>
            <a:ext cx="2520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hospital readmission rate of similar patients is 13% over the same time period</a:t>
            </a:r>
            <a:endParaRPr lang="en-I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51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Admission Avoidance</a:t>
            </a:r>
            <a:endParaRPr lang="en-I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24691084"/>
              </p:ext>
            </p:extLst>
          </p:nvPr>
        </p:nvGraphicFramePr>
        <p:xfrm>
          <a:off x="1485900" y="1631156"/>
          <a:ext cx="3030142" cy="2171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5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5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&gt;75s</a:t>
                      </a:r>
                      <a:endParaRPr lang="en-IE" sz="1400" dirty="0"/>
                    </a:p>
                  </a:txBody>
                  <a:tcPr marL="33668" marR="33668" marT="34290" marB="34290"/>
                </a:tc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% admitted</a:t>
                      </a:r>
                      <a:r>
                        <a:rPr lang="en-IE" sz="1400" baseline="0" dirty="0" smtClean="0"/>
                        <a:t> from ED</a:t>
                      </a:r>
                      <a:endParaRPr lang="en-IE" sz="1400" dirty="0"/>
                    </a:p>
                  </a:txBody>
                  <a:tcPr marL="33668" marR="33668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Triage</a:t>
                      </a:r>
                      <a:r>
                        <a:rPr lang="en-IE" sz="1400" baseline="0" dirty="0" smtClean="0"/>
                        <a:t> category 2-3 (2015-16)</a:t>
                      </a:r>
                      <a:endParaRPr lang="en-IE" sz="1400" dirty="0"/>
                    </a:p>
                  </a:txBody>
                  <a:tcPr marL="33668" marR="33668" marT="34290" marB="34290"/>
                </a:tc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61%</a:t>
                      </a:r>
                      <a:endParaRPr lang="en-IE" sz="1400" dirty="0"/>
                    </a:p>
                  </a:txBody>
                  <a:tcPr marL="33668" marR="33668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Triage category 2-4  (2015-2016)</a:t>
                      </a:r>
                      <a:endParaRPr lang="en-IE" sz="1400" dirty="0"/>
                    </a:p>
                  </a:txBody>
                  <a:tcPr marL="33668" marR="33668" marT="34290" marB="34290"/>
                </a:tc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47%</a:t>
                      </a:r>
                      <a:endParaRPr lang="en-IE" sz="1400" dirty="0"/>
                    </a:p>
                  </a:txBody>
                  <a:tcPr marL="33668" marR="33668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Home FIRsT patients </a:t>
                      </a:r>
                      <a:endParaRPr lang="en-IE" sz="1400" dirty="0"/>
                    </a:p>
                  </a:txBody>
                  <a:tcPr marL="33668" marR="33668" marT="34290" marB="34290"/>
                </a:tc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38%</a:t>
                      </a:r>
                      <a:endParaRPr lang="en-IE" sz="1400" dirty="0"/>
                    </a:p>
                  </a:txBody>
                  <a:tcPr marL="33668" marR="33668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4008" y="1275606"/>
            <a:ext cx="3672408" cy="2963466"/>
          </a:xfrm>
        </p:spPr>
        <p:txBody>
          <a:bodyPr>
            <a:noAutofit/>
          </a:bodyPr>
          <a:lstStyle/>
          <a:p>
            <a:r>
              <a:rPr lang="en-I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 1-2 admissions a day prevented</a:t>
            </a:r>
          </a:p>
          <a:p>
            <a:r>
              <a:rPr lang="en-I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I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 day savings over 1 year-</a:t>
            </a:r>
          </a:p>
          <a:p>
            <a:pPr marL="457200" lvl="1" indent="0">
              <a:buNone/>
            </a:pPr>
            <a:r>
              <a:rPr lang="en-I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4,500 - 6,000 days</a:t>
            </a:r>
          </a:p>
          <a:p>
            <a:r>
              <a:rPr lang="en-I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Notional financial saving</a:t>
            </a:r>
          </a:p>
          <a:p>
            <a:pPr marL="457200" lvl="1" indent="0">
              <a:buNone/>
            </a:pPr>
            <a:r>
              <a:rPr lang="en-I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-approx. €</a:t>
            </a:r>
            <a:r>
              <a:rPr lang="en-I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I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million euro</a:t>
            </a:r>
            <a:endParaRPr lang="en-I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33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4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MEDEL\ED_Initiative\Presentations &amp; Submissions\Submissions SJH\William Stokes Award\Snippets &amp; photos\older lady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brightnessContrast bright="-13000" contras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Study</a:t>
            </a:r>
            <a:endParaRPr lang="en-I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 year old lady</a:t>
            </a:r>
          </a:p>
          <a:p>
            <a:r>
              <a:rPr lang="en-IE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BIBA following injurious, unwitnessed fall (head injury)</a:t>
            </a:r>
          </a:p>
          <a:p>
            <a:r>
              <a:rPr lang="en-IE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Lives with her daughter who works as a HCA</a:t>
            </a:r>
          </a:p>
          <a:p>
            <a:r>
              <a:rPr lang="en-IE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Moved from her home in Kerry 5 years ago</a:t>
            </a:r>
          </a:p>
          <a:p>
            <a:r>
              <a:rPr lang="en-IE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formal supports, not known to Primary Care</a:t>
            </a:r>
          </a:p>
          <a:p>
            <a:r>
              <a:rPr lang="en-IE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MDT work up</a:t>
            </a:r>
          </a:p>
          <a:p>
            <a:r>
              <a:rPr lang="en-IE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Facilitated D/C from ED with OT outreach visit next day &amp; </a:t>
            </a:r>
            <a:r>
              <a:rPr lang="en-IE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MedEL</a:t>
            </a:r>
            <a:r>
              <a:rPr lang="en-IE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OPD 6/7 later</a:t>
            </a:r>
            <a:endParaRPr lang="en-IE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924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9"/>
            <a:ext cx="8229600" cy="864096"/>
          </a:xfrm>
        </p:spPr>
        <p:txBody>
          <a:bodyPr/>
          <a:lstStyle/>
          <a:p>
            <a:r>
              <a:rPr lang="en-I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Reflections</a:t>
            </a:r>
            <a:endParaRPr lang="en-I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3558"/>
            <a:ext cx="6851104" cy="3751065"/>
          </a:xfrm>
        </p:spPr>
        <p:txBody>
          <a:bodyPr>
            <a:normAutofit fontScale="92500" lnSpcReduction="20000"/>
          </a:bodyPr>
          <a:lstStyle/>
          <a:p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 </a:t>
            </a:r>
            <a:r>
              <a:rPr lang="en-I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now embedded in </a:t>
            </a:r>
          </a:p>
          <a:p>
            <a:pPr marL="0" indent="0">
              <a:buNone/>
            </a:pP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SJH ED</a:t>
            </a:r>
          </a:p>
          <a:p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Interdisciplinary working is </a:t>
            </a:r>
            <a:r>
              <a:rPr lang="en-IE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 </a:t>
            </a: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achieve the best outcome for patients</a:t>
            </a:r>
          </a:p>
          <a:p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team staffed by senior decision makers daily Geriatrician contact not required</a:t>
            </a:r>
          </a:p>
          <a:p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Competence &amp; experience in Older Persons Care 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from other teams – role profiles &amp; support structures</a:t>
            </a:r>
          </a:p>
          <a:p>
            <a:endParaRPr lang="en-IE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E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E" dirty="0" smtClean="0"/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407" y="32493"/>
            <a:ext cx="2856157" cy="120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74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388" y="51470"/>
            <a:ext cx="4017612" cy="309703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1471"/>
            <a:ext cx="8229600" cy="648071"/>
          </a:xfrm>
        </p:spPr>
        <p:txBody>
          <a:bodyPr>
            <a:normAutofit fontScale="90000"/>
          </a:bodyPr>
          <a:lstStyle/>
          <a:p>
            <a:pPr algn="l"/>
            <a:r>
              <a:rPr lang="en-I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Future Directions</a:t>
            </a:r>
            <a:endParaRPr lang="en-I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3751065"/>
          </a:xfrm>
        </p:spPr>
        <p:txBody>
          <a:bodyPr>
            <a:normAutofit fontScale="85000" lnSpcReduction="20000"/>
          </a:bodyPr>
          <a:lstStyle/>
          <a:p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Continued collaboration </a:t>
            </a:r>
            <a:endParaRPr lang="en-US" sz="3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ED, </a:t>
            </a:r>
            <a:r>
              <a:rPr lang="en-US" sz="3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MedEL</a:t>
            </a:r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SCOPe</a:t>
            </a:r>
            <a:r>
              <a:rPr 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directorates </a:t>
            </a:r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</a:t>
            </a:r>
            <a:r>
              <a:rPr 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hospital is </a:t>
            </a:r>
            <a:endParaRPr lang="en-US" sz="3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required </a:t>
            </a:r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sustain </a:t>
            </a:r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service</a:t>
            </a:r>
          </a:p>
          <a:p>
            <a:pPr lvl="0"/>
            <a:endParaRPr lang="en-US" sz="3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Integration &amp; interdisciplinary </a:t>
            </a:r>
          </a:p>
          <a:p>
            <a:pPr marL="0" lvl="0" indent="0">
              <a:buNone/>
            </a:pPr>
            <a:r>
              <a:rPr 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 </a:t>
            </a:r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community is imperative </a:t>
            </a:r>
            <a:endParaRPr lang="en-US" sz="3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longer term development of services for Older People </a:t>
            </a:r>
            <a:endParaRPr lang="en-US" sz="3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E" sz="3100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95823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59582"/>
            <a:ext cx="3430687" cy="27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72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93563"/>
          </a:xfrm>
        </p:spPr>
        <p:txBody>
          <a:bodyPr>
            <a:normAutofit fontScale="90000"/>
          </a:bodyPr>
          <a:lstStyle/>
          <a:p>
            <a:r>
              <a:rPr lang="en-I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Role Profiles</a:t>
            </a:r>
            <a:endParaRPr lang="en-I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71800" y="771550"/>
            <a:ext cx="5915000" cy="3823073"/>
          </a:xfrm>
        </p:spPr>
        <p:txBody>
          <a:bodyPr>
            <a:noAutofit/>
          </a:bodyPr>
          <a:lstStyle/>
          <a:p>
            <a:r>
              <a:rPr lang="en-IE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cANP</a:t>
            </a:r>
            <a:r>
              <a:rPr lang="en-I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Older Persons -15 years working in Acute &amp; Ambulatory Older Persons Care</a:t>
            </a:r>
          </a:p>
          <a:p>
            <a:r>
              <a:rPr lang="en-I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Specialist Physiotherapist – 13 years in SJH incorporating Stroke/Rehab/Older Persons Care</a:t>
            </a:r>
          </a:p>
          <a:p>
            <a:r>
              <a:rPr lang="en-I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Specialist Occupational Therapist – 9 years experience &amp; </a:t>
            </a:r>
            <a:r>
              <a:rPr lang="en-IE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Specilisation</a:t>
            </a:r>
            <a:r>
              <a:rPr lang="en-I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Older Persons Rehabilitation</a:t>
            </a:r>
          </a:p>
          <a:p>
            <a:r>
              <a:rPr lang="en-I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Senior Medical Social Worker - 23 years in SJH incorporating all specialities/management</a:t>
            </a:r>
            <a:endParaRPr lang="en-I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470"/>
            <a:ext cx="1944687" cy="1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31670"/>
            <a:ext cx="2420937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0" y="2578358"/>
            <a:ext cx="21701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23878"/>
            <a:ext cx="23780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296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en-I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Screenshot 2017-11-29 23.23.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028700"/>
            <a:ext cx="7886700" cy="8763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  <a:alpha val="90000"/>
              </a:schemeClr>
            </a:solidFill>
          </a:ln>
        </p:spPr>
      </p:pic>
      <p:pic>
        <p:nvPicPr>
          <p:cNvPr id="9" name="Picture 8" descr="Screenshot 2017-11-29 23.32.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2643758"/>
            <a:ext cx="2946400" cy="8572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63888" y="2609049"/>
            <a:ext cx="525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ecommended implementation of admission avoidance services and dedicated tailored care of the oldest old in emergency settings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(Kenny &amp; McGarrigle, 2017)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4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471"/>
            <a:ext cx="8229600" cy="7920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 FIRsT Aim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GB" sz="2000" dirty="0" smtClean="0"/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en-GB" sz="2000" dirty="0" smtClean="0"/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en-US" sz="2000" dirty="0" smtClean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88973428"/>
              </p:ext>
            </p:extLst>
          </p:nvPr>
        </p:nvGraphicFramePr>
        <p:xfrm>
          <a:off x="1547664" y="915566"/>
          <a:ext cx="6096000" cy="412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102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Cross-directorate work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20015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09" y="912612"/>
            <a:ext cx="1918544" cy="1536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053" y="3821192"/>
            <a:ext cx="1183640" cy="887730"/>
          </a:xfrm>
          <a:prstGeom prst="rect">
            <a:avLst/>
          </a:prstGeom>
        </p:spPr>
      </p:pic>
      <p:pic>
        <p:nvPicPr>
          <p:cNvPr id="1026" name="Picture 2" descr="G:\Staff\Aisling O' Carroll\SCOPe log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06" y="3680222"/>
            <a:ext cx="187642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753" y="1347614"/>
            <a:ext cx="2409940" cy="666750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175051180"/>
              </p:ext>
            </p:extLst>
          </p:nvPr>
        </p:nvGraphicFramePr>
        <p:xfrm>
          <a:off x="1547664" y="85979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3872192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71"/>
            <a:ext cx="8229600" cy="93610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Bringing care closer to the patient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9817" y="1059582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7" y="2272664"/>
            <a:ext cx="1368152" cy="65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99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"/>
            <a:ext cx="9144000" cy="4914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28575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= 2,505</a:t>
            </a:r>
            <a:endParaRPr lang="en-IE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8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  <a:endParaRPr lang="en-I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028700"/>
            <a:ext cx="7696200" cy="391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2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Medicine for Older Persons Discharges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5576" y="1203598"/>
            <a:ext cx="5904656" cy="38120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92280" y="988516"/>
            <a:ext cx="1800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workload of ambulatory care services -</a:t>
            </a:r>
            <a:r>
              <a:rPr lang="en-IE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especially the Day Hospital </a:t>
            </a:r>
            <a:r>
              <a:rPr lang="en-I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without additional services </a:t>
            </a:r>
            <a:endParaRPr lang="en-I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93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407</Words>
  <Application>Microsoft Office PowerPoint</Application>
  <PresentationFormat>On-screen Show (16:9)</PresentationFormat>
  <Paragraphs>87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Wingdings</vt:lpstr>
      <vt:lpstr>Wingdings 2</vt:lpstr>
      <vt:lpstr>Times New Roman</vt:lpstr>
      <vt:lpstr>Calibri</vt:lpstr>
      <vt:lpstr>Office Theme</vt:lpstr>
      <vt:lpstr>Home FIRsT : One Year On</vt:lpstr>
      <vt:lpstr>Role Profiles</vt:lpstr>
      <vt:lpstr>Background</vt:lpstr>
      <vt:lpstr>Home FIRsT Aim</vt:lpstr>
      <vt:lpstr>Cross-directorate work</vt:lpstr>
      <vt:lpstr>Bringing care closer to the patient </vt:lpstr>
      <vt:lpstr>PowerPoint Presentation</vt:lpstr>
      <vt:lpstr>Outcomes</vt:lpstr>
      <vt:lpstr>Medicine for Older Persons Discharges</vt:lpstr>
      <vt:lpstr>Primary Care Discharges</vt:lpstr>
      <vt:lpstr>PowerPoint Presentation</vt:lpstr>
      <vt:lpstr>Admission Avoidance</vt:lpstr>
      <vt:lpstr>Case Study</vt:lpstr>
      <vt:lpstr>Reflections</vt:lpstr>
      <vt:lpstr>Future Directions</vt:lpstr>
      <vt:lpstr>PowerPoint Presentation</vt:lpstr>
    </vt:vector>
  </TitlesOfParts>
  <Company>St James's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First - One Year On St James Hospital</dc:title>
  <dc:creator>IMS</dc:creator>
  <cp:lastModifiedBy>Gemma Murphy1</cp:lastModifiedBy>
  <cp:revision>34</cp:revision>
  <dcterms:created xsi:type="dcterms:W3CDTF">2018-08-30T08:37:26Z</dcterms:created>
  <dcterms:modified xsi:type="dcterms:W3CDTF">2019-04-04T09:46:47Z</dcterms:modified>
</cp:coreProperties>
</file>