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92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80" r:id="rId6"/>
    <p:sldId id="276" r:id="rId7"/>
    <p:sldId id="262" r:id="rId8"/>
    <p:sldId id="263" r:id="rId9"/>
    <p:sldId id="264" r:id="rId10"/>
    <p:sldId id="265" r:id="rId11"/>
    <p:sldId id="269" r:id="rId12"/>
    <p:sldId id="268" r:id="rId13"/>
    <p:sldId id="281" r:id="rId14"/>
    <p:sldId id="271" r:id="rId15"/>
    <p:sldId id="270" r:id="rId16"/>
    <p:sldId id="272" r:id="rId17"/>
    <p:sldId id="266" r:id="rId18"/>
    <p:sldId id="267" r:id="rId19"/>
    <p:sldId id="273" r:id="rId20"/>
    <p:sldId id="274" r:id="rId21"/>
    <p:sldId id="275" r:id="rId22"/>
    <p:sldId id="277" r:id="rId23"/>
    <p:sldId id="283" r:id="rId24"/>
    <p:sldId id="282" r:id="rId25"/>
    <p:sldId id="278" r:id="rId26"/>
    <p:sldId id="279" r:id="rId2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282" y="-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8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IE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 2</c:v>
                </c:pt>
              </c:strCache>
            </c:strRef>
          </c:tx>
          <c:explosion val="41"/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Percent val="1"/>
            <c:showLeaderLines val="1"/>
          </c:dLbls>
          <c:cat>
            <c:strRef>
              <c:f>Sheet1!$A$2:$A$10</c:f>
              <c:strCache>
                <c:ptCount val="9"/>
                <c:pt idx="0">
                  <c:v>Suitable oral switch</c:v>
                </c:pt>
                <c:pt idx="1">
                  <c:v>Not ready for discharge</c:v>
                </c:pt>
                <c:pt idx="2">
                  <c:v>IV stopped prior to discharge</c:v>
                </c:pt>
                <c:pt idx="3">
                  <c:v>Unsuitable social cirumstance</c:v>
                </c:pt>
                <c:pt idx="4">
                  <c:v>OPAT capacity full</c:v>
                </c:pt>
                <c:pt idx="5">
                  <c:v>Patient declined OPAT</c:v>
                </c:pt>
                <c:pt idx="6">
                  <c:v>Patient not on IV</c:v>
                </c:pt>
                <c:pt idx="7">
                  <c:v>Other option for IV admin</c:v>
                </c:pt>
                <c:pt idx="8">
                  <c:v>Unsuitable infection type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107</c:v>
                </c:pt>
                <c:pt idx="1">
                  <c:v>61</c:v>
                </c:pt>
                <c:pt idx="2">
                  <c:v>50</c:v>
                </c:pt>
                <c:pt idx="3">
                  <c:v>14</c:v>
                </c:pt>
                <c:pt idx="4">
                  <c:v>9</c:v>
                </c:pt>
                <c:pt idx="5">
                  <c:v>5</c:v>
                </c:pt>
                <c:pt idx="6">
                  <c:v>3</c:v>
                </c:pt>
                <c:pt idx="7">
                  <c:v>2</c:v>
                </c:pt>
                <c:pt idx="8">
                  <c:v>2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/>
      <c:txPr>
        <a:bodyPr/>
        <a:lstStyle/>
        <a:p>
          <a:pPr>
            <a:defRPr sz="1100" b="1"/>
          </a:pPr>
          <a:endParaRPr lang="en-US"/>
        </a:p>
      </c:txPr>
    </c:legend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IE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OPAT Referrals</c:v>
                </c:pt>
              </c:strCache>
            </c:strRef>
          </c:tx>
          <c:dLbls>
            <c:showVal val="1"/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475</c:v>
                </c:pt>
                <c:pt idx="1">
                  <c:v>532</c:v>
                </c:pt>
                <c:pt idx="2">
                  <c:v>545</c:v>
                </c:pt>
                <c:pt idx="3">
                  <c:v>476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OPAT Discharges</c:v>
                </c:pt>
              </c:strCache>
            </c:strRef>
          </c:tx>
          <c:dLbls>
            <c:showVal val="1"/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186</c:v>
                </c:pt>
                <c:pt idx="1">
                  <c:v>258</c:v>
                </c:pt>
                <c:pt idx="2">
                  <c:v>301</c:v>
                </c:pt>
                <c:pt idx="3">
                  <c:v>223</c:v>
                </c:pt>
              </c:numCache>
            </c:numRef>
          </c:val>
        </c:ser>
        <c:dLbls/>
        <c:shape val="cylinder"/>
        <c:axId val="73970432"/>
        <c:axId val="73971968"/>
        <c:axId val="0"/>
      </c:bar3DChart>
      <c:catAx>
        <c:axId val="73970432"/>
        <c:scaling>
          <c:orientation val="minMax"/>
        </c:scaling>
        <c:axPos val="b"/>
        <c:numFmt formatCode="General" sourceLinked="1"/>
        <c:tickLblPos val="nextTo"/>
        <c:crossAx val="73971968"/>
        <c:crosses val="autoZero"/>
        <c:auto val="1"/>
        <c:lblAlgn val="ctr"/>
        <c:lblOffset val="100"/>
      </c:catAx>
      <c:valAx>
        <c:axId val="73971968"/>
        <c:scaling>
          <c:orientation val="minMax"/>
        </c:scaling>
        <c:axPos val="l"/>
        <c:majorGridlines/>
        <c:numFmt formatCode="General" sourceLinked="1"/>
        <c:tickLblPos val="nextTo"/>
        <c:crossAx val="73970432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IE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H/C-OPAT</c:v>
                </c:pt>
              </c:strCache>
            </c:strRef>
          </c:tx>
          <c:dLbls>
            <c:dLbl>
              <c:idx val="0"/>
              <c:layout/>
              <c:showVal val="1"/>
            </c:dLbl>
            <c:dLbl>
              <c:idx val="1"/>
              <c:layout/>
              <c:showVal val="1"/>
            </c:dLbl>
            <c:dLbl>
              <c:idx val="2"/>
              <c:layout/>
              <c:showVal val="1"/>
            </c:dLbl>
            <c:dLbl>
              <c:idx val="3"/>
              <c:layout/>
              <c:showVal val="1"/>
            </c:dLbl>
            <c:delete val="1"/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134</c:v>
                </c:pt>
                <c:pt idx="1">
                  <c:v>183</c:v>
                </c:pt>
                <c:pt idx="2">
                  <c:v>181</c:v>
                </c:pt>
                <c:pt idx="3">
                  <c:v>171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S-OPAT</c:v>
                </c:pt>
              </c:strCache>
            </c:strRef>
          </c:tx>
          <c:dLbls>
            <c:showVal val="1"/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7</c:v>
                </c:pt>
                <c:pt idx="1">
                  <c:v>20</c:v>
                </c:pt>
                <c:pt idx="2">
                  <c:v>47</c:v>
                </c:pt>
                <c:pt idx="3">
                  <c:v>11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Private Health Insurers</c:v>
                </c:pt>
              </c:strCache>
            </c:strRef>
          </c:tx>
          <c:dLbls>
            <c:showVal val="1"/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45</c:v>
                </c:pt>
                <c:pt idx="1">
                  <c:v>55</c:v>
                </c:pt>
                <c:pt idx="2">
                  <c:v>73</c:v>
                </c:pt>
                <c:pt idx="3">
                  <c:v>41</c:v>
                </c:pt>
              </c:numCache>
            </c:numRef>
          </c:val>
        </c:ser>
        <c:dLbls/>
        <c:shape val="cone"/>
        <c:axId val="75303552"/>
        <c:axId val="75325824"/>
        <c:axId val="0"/>
      </c:bar3DChart>
      <c:catAx>
        <c:axId val="75303552"/>
        <c:scaling>
          <c:orientation val="minMax"/>
        </c:scaling>
        <c:axPos val="b"/>
        <c:numFmt formatCode="General" sourceLinked="1"/>
        <c:tickLblPos val="nextTo"/>
        <c:crossAx val="75325824"/>
        <c:crosses val="autoZero"/>
        <c:auto val="1"/>
        <c:lblAlgn val="ctr"/>
        <c:lblOffset val="100"/>
      </c:catAx>
      <c:valAx>
        <c:axId val="75325824"/>
        <c:scaling>
          <c:orientation val="minMax"/>
        </c:scaling>
        <c:axPos val="l"/>
        <c:majorGridlines/>
        <c:numFmt formatCode="General" sourceLinked="1"/>
        <c:tickLblPos val="nextTo"/>
        <c:crossAx val="75303552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868F52-CAC7-4A73-92AF-BD981BB522E0}" type="datetimeFigureOut">
              <a:rPr lang="en-IE" smtClean="0"/>
              <a:pPr/>
              <a:t>30/08/2018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8138A-B928-4DC3-A919-791566E21814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2859390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Although</a:t>
            </a:r>
            <a:r>
              <a:rPr lang="en-IE" baseline="0" dirty="0" smtClean="0"/>
              <a:t> Carer support is no longer available referrals would also be made for acute nursing assessment eg pt vital signs and this service will be provided for a few days post discharge. This provides patients with confidence and prevents readmissions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138A-B928-4DC3-A919-791566E21814}" type="slidenum">
              <a:rPr lang="en-IE" smtClean="0"/>
              <a:pPr/>
              <a:t>6</a:t>
            </a:fld>
            <a:endParaRPr lang="en-I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Fast track. If delays on lines can</a:t>
            </a:r>
            <a:r>
              <a:rPr lang="en-IE" baseline="0" dirty="0" smtClean="0"/>
              <a:t> go with </a:t>
            </a:r>
            <a:r>
              <a:rPr lang="en-IE" baseline="0" dirty="0" err="1" smtClean="0"/>
              <a:t>pvc</a:t>
            </a:r>
            <a:r>
              <a:rPr lang="en-IE" baseline="0" dirty="0" smtClean="0"/>
              <a:t> and will have a </a:t>
            </a:r>
            <a:r>
              <a:rPr lang="en-IE" baseline="0" dirty="0" err="1" smtClean="0"/>
              <a:t>guarnteed</a:t>
            </a:r>
            <a:r>
              <a:rPr lang="en-IE" baseline="0" dirty="0" smtClean="0"/>
              <a:t> date and time for line insertion prior to discharge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138A-B928-4DC3-A919-791566E21814}" type="slidenum">
              <a:rPr lang="en-IE" smtClean="0"/>
              <a:pPr/>
              <a:t>19</a:t>
            </a:fld>
            <a:endParaRPr lang="en-I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 err="1" smtClean="0"/>
              <a:t>Opat</a:t>
            </a:r>
            <a:r>
              <a:rPr lang="en-IE" dirty="0" smtClean="0"/>
              <a:t>/ cit nurse case find</a:t>
            </a:r>
            <a:r>
              <a:rPr lang="en-IE" baseline="0" dirty="0" smtClean="0"/>
              <a:t>. We do this by a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138A-B928-4DC3-A919-791566E21814}" type="slidenum">
              <a:rPr lang="en-IE" smtClean="0"/>
              <a:pPr/>
              <a:t>9</a:t>
            </a:fld>
            <a:endParaRPr lang="en-I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At times if </a:t>
            </a:r>
            <a:r>
              <a:rPr lang="en-IE" dirty="0" err="1" smtClean="0"/>
              <a:t>compunded</a:t>
            </a:r>
            <a:r>
              <a:rPr lang="en-IE" dirty="0" smtClean="0"/>
              <a:t> medications are not ready for a number of days,</a:t>
            </a:r>
            <a:r>
              <a:rPr lang="en-IE" baseline="0" dirty="0" smtClean="0"/>
              <a:t> will try to arrange h-</a:t>
            </a:r>
            <a:r>
              <a:rPr lang="en-IE" baseline="0" dirty="0" err="1" smtClean="0"/>
              <a:t>opat</a:t>
            </a:r>
            <a:r>
              <a:rPr lang="en-IE" baseline="0" dirty="0" smtClean="0"/>
              <a:t> to bridge the gap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138A-B928-4DC3-A919-791566E21814}" type="slidenum">
              <a:rPr lang="en-IE" smtClean="0"/>
              <a:pPr/>
              <a:t>10</a:t>
            </a:fld>
            <a:endParaRPr lang="en-I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As you can see once discussed with Micro or ID team alot</a:t>
            </a:r>
            <a:r>
              <a:rPr lang="en-IE" baseline="0" dirty="0" smtClean="0"/>
              <a:t> of these patients were switched to oral antibiotics, antibiotics were stopped </a:t>
            </a:r>
            <a:r>
              <a:rPr lang="en-IE" baseline="0" dirty="0" err="1" smtClean="0"/>
              <a:t>completly</a:t>
            </a:r>
            <a:r>
              <a:rPr lang="en-IE" baseline="0" dirty="0" smtClean="0"/>
              <a:t> or another way of administrating the antibiotics were established therefore allowing patient to discharge home 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138A-B928-4DC3-A919-791566E21814}" type="slidenum">
              <a:rPr lang="en-IE" smtClean="0"/>
              <a:pPr/>
              <a:t>11</a:t>
            </a:fld>
            <a:endParaRPr lang="en-I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24 additional</a:t>
            </a:r>
            <a:r>
              <a:rPr lang="en-IE" baseline="0" dirty="0" smtClean="0"/>
              <a:t> patients discharged via PHI Jan – June 2018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138A-B928-4DC3-A919-791566E21814}" type="slidenum">
              <a:rPr lang="en-IE" smtClean="0"/>
              <a:pPr/>
              <a:t>14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20538188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Unfortunately due to compounding problems in 2017 Self OPAT service was significantly</a:t>
            </a:r>
            <a:r>
              <a:rPr lang="en-IE" baseline="0" dirty="0" smtClean="0"/>
              <a:t> reduced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138A-B928-4DC3-A919-791566E21814}" type="slidenum">
              <a:rPr lang="en-IE" smtClean="0"/>
              <a:pPr/>
              <a:t>15</a:t>
            </a:fld>
            <a:endParaRPr lang="en-I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Shows OPAT can be used for both long and short courses of</a:t>
            </a:r>
            <a:r>
              <a:rPr lang="en-IE" baseline="0" dirty="0" smtClean="0"/>
              <a:t> </a:t>
            </a:r>
            <a:r>
              <a:rPr lang="en-IE" baseline="0" dirty="0" err="1" smtClean="0"/>
              <a:t>ivabs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138A-B928-4DC3-A919-791566E21814}" type="slidenum">
              <a:rPr lang="en-IE" smtClean="0"/>
              <a:pPr/>
              <a:t>16</a:t>
            </a:fld>
            <a:endParaRPr lang="en-I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Attend medical model &amp; patient flow meetings</a:t>
            </a:r>
            <a:r>
              <a:rPr lang="en-IE" baseline="0" dirty="0" smtClean="0"/>
              <a:t> actively seeking out OPAT patients. Use of screensavers &amp; posters to advertise. We are very visible and approachable, no need for formal referral/email etc.. just ask. We work as part of MDT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138A-B928-4DC3-A919-791566E21814}" type="slidenum">
              <a:rPr lang="en-IE" smtClean="0"/>
              <a:pPr/>
              <a:t>17</a:t>
            </a:fld>
            <a:endParaRPr lang="en-I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Facilitator.</a:t>
            </a:r>
            <a:r>
              <a:rPr lang="en-IE" baseline="0" dirty="0" smtClean="0"/>
              <a:t> It gives the patient someone to talk to re concerns thus reduces readmissions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138A-B928-4DC3-A919-791566E21814}" type="slidenum">
              <a:rPr lang="en-IE" smtClean="0"/>
              <a:pPr/>
              <a:t>18</a:t>
            </a:fld>
            <a:endParaRPr lang="en-I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2343150"/>
            <a:ext cx="6172200" cy="142077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3752492"/>
            <a:ext cx="6172200" cy="10287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8050371" y="832948"/>
            <a:ext cx="1714500" cy="381000"/>
          </a:xfrm>
        </p:spPr>
        <p:txBody>
          <a:bodyPr/>
          <a:lstStyle/>
          <a:p>
            <a:fld id="{861B3C30-7C03-44FD-A85B-8E90B9700D86}" type="datetimeFigureOut">
              <a:rPr lang="en-IE" smtClean="0"/>
              <a:pPr/>
              <a:t>30/08/2018</a:t>
            </a:fld>
            <a:endParaRPr lang="en-IE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534469" y="3088246"/>
            <a:ext cx="2743200" cy="384048"/>
          </a:xfrm>
        </p:spPr>
        <p:txBody>
          <a:bodyPr/>
          <a:lstStyle/>
          <a:p>
            <a:endParaRPr lang="en-IE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51435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51435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51435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51435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51435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51435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2571750"/>
            <a:ext cx="1295400" cy="97155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3650064"/>
            <a:ext cx="641424" cy="481068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4125474"/>
            <a:ext cx="137160" cy="10287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4341114"/>
            <a:ext cx="274320" cy="20574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3371850"/>
            <a:ext cx="365760" cy="27432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3696527"/>
            <a:ext cx="609600" cy="388143"/>
          </a:xfrm>
        </p:spPr>
        <p:txBody>
          <a:bodyPr/>
          <a:lstStyle/>
          <a:p>
            <a:fld id="{8B6D65C5-E38C-40F0-B6DD-D4CAF40023E6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B3C30-7C03-44FD-A85B-8E90B9700D86}" type="datetimeFigureOut">
              <a:rPr lang="en-IE" smtClean="0"/>
              <a:pPr/>
              <a:t>30/08/2018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D65C5-E38C-40F0-B6DD-D4CAF40023E6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1676400" cy="4388644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B3C30-7C03-44FD-A85B-8E90B9700D86}" type="datetimeFigureOut">
              <a:rPr lang="en-IE" smtClean="0"/>
              <a:pPr/>
              <a:t>30/08/2018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D65C5-E38C-40F0-B6DD-D4CAF40023E6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7467600" cy="365531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61B3C30-7C03-44FD-A85B-8E90B9700D86}" type="datetimeFigureOut">
              <a:rPr lang="en-IE" smtClean="0"/>
              <a:pPr/>
              <a:t>30/08/2018</a:t>
            </a:fld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B6D65C5-E38C-40F0-B6DD-D4CAF40023E6}" type="slidenum">
              <a:rPr lang="en-IE" smtClean="0"/>
              <a:pPr/>
              <a:t>‹#›</a:t>
            </a:fld>
            <a:endParaRPr lang="en-IE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171700"/>
            <a:ext cx="6172200" cy="1540193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3757613"/>
            <a:ext cx="6172200" cy="10287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8049006" y="830199"/>
            <a:ext cx="1714500" cy="381000"/>
          </a:xfrm>
        </p:spPr>
        <p:txBody>
          <a:bodyPr/>
          <a:lstStyle/>
          <a:p>
            <a:fld id="{861B3C30-7C03-44FD-A85B-8E90B9700D86}" type="datetimeFigureOut">
              <a:rPr lang="en-IE" smtClean="0"/>
              <a:pPr/>
              <a:t>30/08/2018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534656" y="3086100"/>
            <a:ext cx="2743200" cy="384048"/>
          </a:xfrm>
        </p:spPr>
        <p:txBody>
          <a:bodyPr/>
          <a:lstStyle/>
          <a:p>
            <a:endParaRPr lang="en-IE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51435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51435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51435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51435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51435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51435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2571750"/>
            <a:ext cx="1295400" cy="97155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3650064"/>
            <a:ext cx="641424" cy="481068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4125474"/>
            <a:ext cx="137160" cy="10287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4343400"/>
            <a:ext cx="274320" cy="20574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3359916"/>
            <a:ext cx="365760" cy="27432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3696527"/>
            <a:ext cx="609600" cy="388143"/>
          </a:xfrm>
        </p:spPr>
        <p:txBody>
          <a:bodyPr/>
          <a:lstStyle/>
          <a:p>
            <a:fld id="{8B6D65C5-E38C-40F0-B6DD-D4CAF40023E6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B3C30-7C03-44FD-A85B-8E90B9700D86}" type="datetimeFigureOut">
              <a:rPr lang="en-IE" smtClean="0"/>
              <a:pPr/>
              <a:t>30/08/2018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D65C5-E38C-40F0-B6DD-D4CAF40023E6}" type="slidenum">
              <a:rPr lang="en-IE" smtClean="0"/>
              <a:pPr/>
              <a:t>‹#›</a:t>
            </a:fld>
            <a:endParaRPr lang="en-I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3657600" cy="3429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200150"/>
            <a:ext cx="3657600" cy="3429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7543800" cy="85725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B3C30-7C03-44FD-A85B-8E90B9700D86}" type="datetimeFigureOut">
              <a:rPr lang="en-IE" smtClean="0"/>
              <a:pPr/>
              <a:t>30/08/2018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D65C5-E38C-40F0-B6DD-D4CAF40023E6}" type="slidenum">
              <a:rPr lang="en-IE" smtClean="0"/>
              <a:pPr/>
              <a:t>‹#›</a:t>
            </a:fld>
            <a:endParaRPr lang="en-IE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1771650"/>
            <a:ext cx="3657600" cy="291465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1771650"/>
            <a:ext cx="3657600" cy="291465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177290"/>
            <a:ext cx="3657600" cy="49377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177290"/>
            <a:ext cx="3657600" cy="49377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61B3C30-7C03-44FD-A85B-8E90B9700D86}" type="datetimeFigureOut">
              <a:rPr lang="en-IE" smtClean="0"/>
              <a:pPr/>
              <a:t>30/08/2018</a:t>
            </a:fld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B6D65C5-E38C-40F0-B6DD-D4CAF40023E6}" type="slidenum">
              <a:rPr lang="en-IE" smtClean="0"/>
              <a:pPr/>
              <a:t>‹#›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B3C30-7C03-44FD-A85B-8E90B9700D86}" type="datetimeFigureOut">
              <a:rPr lang="en-IE" smtClean="0"/>
              <a:pPr/>
              <a:t>30/08/2018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D65C5-E38C-40F0-B6DD-D4CAF40023E6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4160520" y="2343150"/>
            <a:ext cx="473202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05740"/>
            <a:ext cx="1527048" cy="373761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51435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05740"/>
            <a:ext cx="5638800" cy="4745736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61B3C30-7C03-44FD-A85B-8E90B9700D86}" type="datetimeFigureOut">
              <a:rPr lang="en-IE" smtClean="0"/>
              <a:pPr/>
              <a:t>30/08/2018</a:t>
            </a:fld>
            <a:endParaRPr lang="en-IE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B6D65C5-E38C-40F0-B6DD-D4CAF40023E6}" type="slidenum">
              <a:rPr lang="en-IE" smtClean="0"/>
              <a:pPr/>
              <a:t>‹#›</a:t>
            </a:fld>
            <a:endParaRPr lang="en-IE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4138803" y="2343150"/>
            <a:ext cx="473202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51435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198596"/>
            <a:ext cx="1524000" cy="3717036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51435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61B3C30-7C03-44FD-A85B-8E90B9700D86}" type="datetimeFigureOut">
              <a:rPr lang="en-IE" smtClean="0"/>
              <a:pPr/>
              <a:t>30/08/2018</a:t>
            </a:fld>
            <a:endParaRPr lang="en-IE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B6D65C5-E38C-40F0-B6DD-D4CAF40023E6}" type="slidenum">
              <a:rPr lang="en-IE" smtClean="0"/>
              <a:pPr/>
              <a:t>‹#›</a:t>
            </a:fld>
            <a:endParaRPr lang="en-IE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05978"/>
            <a:ext cx="7467600" cy="85725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7467600" cy="365531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840980" y="763382"/>
            <a:ext cx="150876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61B3C30-7C03-44FD-A85B-8E90B9700D86}" type="datetimeFigureOut">
              <a:rPr lang="en-IE" smtClean="0"/>
              <a:pPr/>
              <a:t>30/08/2018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7390236" y="2757210"/>
            <a:ext cx="24003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IE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4300538"/>
            <a:ext cx="609600" cy="390906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B6D65C5-E38C-40F0-B6DD-D4CAF40023E6}" type="slidenum">
              <a:rPr lang="en-IE" smtClean="0"/>
              <a:pPr/>
              <a:t>‹#›</a:t>
            </a:fld>
            <a:endParaRPr lang="en-I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693" r:id="rId1"/>
    <p:sldLayoutId id="2147484694" r:id="rId2"/>
    <p:sldLayoutId id="2147484695" r:id="rId3"/>
    <p:sldLayoutId id="2147484696" r:id="rId4"/>
    <p:sldLayoutId id="2147484697" r:id="rId5"/>
    <p:sldLayoutId id="2147484698" r:id="rId6"/>
    <p:sldLayoutId id="2147484699" r:id="rId7"/>
    <p:sldLayoutId id="2147484700" r:id="rId8"/>
    <p:sldLayoutId id="2147484701" r:id="rId9"/>
    <p:sldLayoutId id="2147484702" r:id="rId10"/>
    <p:sldLayoutId id="214748470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mailto:lorrainemyler@beaumont.ie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195486"/>
            <a:ext cx="7406640" cy="1368152"/>
          </a:xfrm>
        </p:spPr>
        <p:txBody>
          <a:bodyPr>
            <a:noAutofit/>
          </a:bodyPr>
          <a:lstStyle/>
          <a:p>
            <a:r>
              <a:rPr lang="en-US" sz="2800" dirty="0"/>
              <a:t>Optimising CIT / OPAT in Acute Hospitals for admission avoidance and early discharge </a:t>
            </a:r>
            <a:endParaRPr lang="en-IE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1680" y="2038536"/>
            <a:ext cx="6400800" cy="2664296"/>
          </a:xfrm>
        </p:spPr>
        <p:txBody>
          <a:bodyPr>
            <a:normAutofit/>
          </a:bodyPr>
          <a:lstStyle/>
          <a:p>
            <a:endParaRPr lang="en-IE" dirty="0" smtClean="0"/>
          </a:p>
          <a:p>
            <a:endParaRPr lang="en-IE" dirty="0" smtClean="0"/>
          </a:p>
          <a:p>
            <a:endParaRPr lang="en-IE" dirty="0" smtClean="0"/>
          </a:p>
          <a:p>
            <a:endParaRPr lang="en-IE" dirty="0" smtClean="0"/>
          </a:p>
          <a:p>
            <a:r>
              <a:rPr lang="en-IE" dirty="0" smtClean="0"/>
              <a:t>        Ms Lorraine Myler</a:t>
            </a:r>
          </a:p>
          <a:p>
            <a:r>
              <a:rPr lang="en-IE" dirty="0" smtClean="0"/>
              <a:t>        OPAT/CIT Liaison Nurse, Beaumont Hospital</a:t>
            </a:r>
          </a:p>
          <a:p>
            <a:endParaRPr lang="en-IE" dirty="0" smtClean="0"/>
          </a:p>
        </p:txBody>
      </p:sp>
      <p:sp>
        <p:nvSpPr>
          <p:cNvPr id="26626" name="AutoShape 2" descr="Image result for home sweet home"/>
          <p:cNvSpPr>
            <a:spLocks noChangeAspect="1" noChangeArrowheads="1"/>
          </p:cNvSpPr>
          <p:nvPr/>
        </p:nvSpPr>
        <p:spPr bwMode="auto">
          <a:xfrm>
            <a:off x="155575" y="-1645444"/>
            <a:ext cx="4286250" cy="3436144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 dirty="0"/>
          </a:p>
        </p:txBody>
      </p:sp>
      <p:sp>
        <p:nvSpPr>
          <p:cNvPr id="4" name="AutoShape 2" descr="Related image"/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 dirty="0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707654"/>
            <a:ext cx="4259263" cy="1663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1242" y="4227934"/>
            <a:ext cx="273340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2" descr="BeaumontCrest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64643" y="4227934"/>
            <a:ext cx="871989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OPAT/CIT referral process in Beaumont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IE" dirty="0" smtClean="0"/>
              <a:t>Every referral triaged and reviewed by OPAT/CIT </a:t>
            </a:r>
            <a:r>
              <a:rPr lang="en-IE" dirty="0"/>
              <a:t>L</a:t>
            </a:r>
            <a:r>
              <a:rPr lang="en-IE" dirty="0" smtClean="0"/>
              <a:t>iaison </a:t>
            </a:r>
            <a:r>
              <a:rPr lang="en-IE" dirty="0"/>
              <a:t>N</a:t>
            </a:r>
            <a:r>
              <a:rPr lang="en-IE" dirty="0" smtClean="0"/>
              <a:t>urses as soon as possible </a:t>
            </a:r>
          </a:p>
          <a:p>
            <a:r>
              <a:rPr lang="en-IE" dirty="0" smtClean="0"/>
              <a:t>OPAT referrals discussed with Consultant Clinical Microbiologist daily at 11am, with ID patients managed by ID service</a:t>
            </a:r>
          </a:p>
          <a:p>
            <a:pPr lvl="1"/>
            <a:r>
              <a:rPr lang="en-IE" dirty="0" smtClean="0"/>
              <a:t>Treatment plan recommended and communicated to team – </a:t>
            </a:r>
            <a:r>
              <a:rPr lang="en-IE" u="sng" dirty="0" smtClean="0"/>
              <a:t>EXPERT </a:t>
            </a:r>
            <a:r>
              <a:rPr lang="en-IE" b="1" u="sng" dirty="0" smtClean="0"/>
              <a:t>TRIAGE IS CRITICAL TO AVOID UNNECESSARY OPAT</a:t>
            </a:r>
          </a:p>
          <a:p>
            <a:pPr lvl="1"/>
            <a:r>
              <a:rPr lang="en-IE" dirty="0" smtClean="0"/>
              <a:t>If patient meets criteria, OPAT/CIT arranged as soon as possible</a:t>
            </a:r>
          </a:p>
          <a:p>
            <a:r>
              <a:rPr lang="en-IE" b="1" dirty="0" smtClean="0"/>
              <a:t>WEEKLY OPD REVIEW IN ADMITTING CONSULTANT OPD MANDATORY FOR OPAT DISCHARGES</a:t>
            </a:r>
          </a:p>
          <a:p>
            <a:pPr>
              <a:buNone/>
            </a:pPr>
            <a:endParaRPr lang="en-IE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E" sz="2800" b="1" dirty="0" smtClean="0"/>
              <a:t>WE DECLINED OPAT FOR 53% OF OUR REFERRALS IN 2017</a:t>
            </a:r>
            <a:endParaRPr lang="en-IE" sz="28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3573816750"/>
              </p:ext>
            </p:extLst>
          </p:nvPr>
        </p:nvGraphicFramePr>
        <p:xfrm>
          <a:off x="395536" y="1059582"/>
          <a:ext cx="7467600" cy="3656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147248" cy="857250"/>
          </a:xfrm>
        </p:spPr>
        <p:txBody>
          <a:bodyPr>
            <a:normAutofit fontScale="90000"/>
          </a:bodyPr>
          <a:lstStyle/>
          <a:p>
            <a:r>
              <a:rPr lang="en-IE" b="1" dirty="0" smtClean="0"/>
              <a:t>Beaumont hospital annual </a:t>
            </a:r>
            <a:r>
              <a:rPr lang="en-IE" b="1" dirty="0" err="1" smtClean="0"/>
              <a:t>opat</a:t>
            </a:r>
            <a:r>
              <a:rPr lang="en-IE" b="1" dirty="0" smtClean="0"/>
              <a:t> referrals &amp; discharges</a:t>
            </a:r>
            <a:endParaRPr lang="en-IE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1"/>
          </p:nvPr>
        </p:nvGraphicFramePr>
        <p:xfrm>
          <a:off x="457200" y="1200150"/>
          <a:ext cx="7467600" cy="3656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E" sz="2400" b="1" dirty="0" smtClean="0"/>
              <a:t>Referrals to HSE National OPAT service: January – June 2018</a:t>
            </a:r>
            <a:endParaRPr lang="en-IE" sz="2400" b="1" dirty="0"/>
          </a:p>
        </p:txBody>
      </p:sp>
      <p:pic>
        <p:nvPicPr>
          <p:cNvPr id="7" name="Chart 2" descr="image00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9552" y="1131590"/>
            <a:ext cx="746760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660779" y="4249170"/>
            <a:ext cx="34163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200" b="1" dirty="0" smtClean="0"/>
              <a:t>Source: HSE National OPAT programme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xmlns="" val="2188932319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E" sz="2400" b="1" dirty="0" smtClean="0"/>
              <a:t>Referrals to HSE National OPAT service: January – June 2018</a:t>
            </a:r>
            <a:endParaRPr lang="en-IE" sz="2400" b="1" dirty="0"/>
          </a:p>
        </p:txBody>
      </p:sp>
      <p:pic>
        <p:nvPicPr>
          <p:cNvPr id="7" name="Chart 2" descr="image00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39552" y="1131590"/>
            <a:ext cx="746760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660779" y="4249170"/>
            <a:ext cx="34163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200" b="1" dirty="0" smtClean="0"/>
              <a:t>Source: HSE National OPAT programme</a:t>
            </a:r>
            <a:endParaRPr lang="en-IE" sz="1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2069435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>
                <a:solidFill>
                  <a:srgbClr val="FF0000"/>
                </a:solidFill>
              </a:rPr>
              <a:t>We are even busier, as above data does not include our referrals to private health insurers</a:t>
            </a:r>
            <a:endParaRPr lang="en-IE" b="1" dirty="0">
              <a:solidFill>
                <a:srgbClr val="FF0000"/>
              </a:solidFill>
            </a:endParaRPr>
          </a:p>
        </p:txBody>
      </p:sp>
      <p:sp>
        <p:nvSpPr>
          <p:cNvPr id="5" name="Up-Down Arrow 4"/>
          <p:cNvSpPr/>
          <p:nvPr/>
        </p:nvSpPr>
        <p:spPr>
          <a:xfrm>
            <a:off x="1354498" y="1419622"/>
            <a:ext cx="242316" cy="280048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Up-Down Arrow 7"/>
          <p:cNvSpPr/>
          <p:nvPr/>
        </p:nvSpPr>
        <p:spPr>
          <a:xfrm>
            <a:off x="3258742" y="2415703"/>
            <a:ext cx="242316" cy="280048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147248" cy="857250"/>
          </a:xfrm>
        </p:spPr>
        <p:txBody>
          <a:bodyPr>
            <a:noAutofit/>
          </a:bodyPr>
          <a:lstStyle/>
          <a:p>
            <a:r>
              <a:rPr lang="en-IE" sz="2800" b="1" dirty="0"/>
              <a:t>Beaumont hospital </a:t>
            </a:r>
            <a:r>
              <a:rPr lang="en-IE" sz="2800" b="1" dirty="0" smtClean="0"/>
              <a:t>annual discharges by </a:t>
            </a:r>
            <a:r>
              <a:rPr lang="en-IE" sz="2800" b="1" dirty="0" err="1" smtClean="0"/>
              <a:t>opat</a:t>
            </a:r>
            <a:r>
              <a:rPr lang="en-IE" sz="2800" b="1" dirty="0" smtClean="0"/>
              <a:t> provider</a:t>
            </a:r>
            <a:endParaRPr lang="en-IE" sz="28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67544" y="1275607"/>
          <a:ext cx="8229600" cy="3394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9502"/>
            <a:ext cx="7467600" cy="857250"/>
          </a:xfrm>
        </p:spPr>
        <p:txBody>
          <a:bodyPr>
            <a:noAutofit/>
          </a:bodyPr>
          <a:lstStyle/>
          <a:p>
            <a:r>
              <a:rPr lang="en-IE" sz="3200" b="1" dirty="0" smtClean="0"/>
              <a:t>Top 5 infection types we used </a:t>
            </a:r>
            <a:r>
              <a:rPr lang="en-IE" sz="3200" b="1" dirty="0" err="1" smtClean="0"/>
              <a:t>opat</a:t>
            </a:r>
            <a:r>
              <a:rPr lang="en-IE" sz="3200" b="1" dirty="0" smtClean="0"/>
              <a:t> for in 2017</a:t>
            </a:r>
            <a:endParaRPr lang="en-IE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IE" dirty="0" smtClean="0"/>
          </a:p>
          <a:p>
            <a:endParaRPr lang="en-IE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56673200"/>
              </p:ext>
            </p:extLst>
          </p:nvPr>
        </p:nvGraphicFramePr>
        <p:xfrm>
          <a:off x="1259632" y="1635647"/>
          <a:ext cx="6096000" cy="24403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08512"/>
                <a:gridCol w="1487488"/>
              </a:tblGrid>
              <a:tr h="320401">
                <a:tc>
                  <a:txBody>
                    <a:bodyPr/>
                    <a:lstStyle/>
                    <a:p>
                      <a:r>
                        <a:rPr lang="en-IE" sz="1800" b="1" dirty="0" smtClean="0"/>
                        <a:t>Osteomyelitis (Bone infection)</a:t>
                      </a:r>
                      <a:endParaRPr lang="en-IE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800" b="1" dirty="0" smtClean="0"/>
                        <a:t>46</a:t>
                      </a:r>
                      <a:endParaRPr lang="en-IE" sz="1800" b="1" dirty="0"/>
                    </a:p>
                  </a:txBody>
                  <a:tcPr/>
                </a:tc>
              </a:tr>
              <a:tr h="553021">
                <a:tc>
                  <a:txBody>
                    <a:bodyPr/>
                    <a:lstStyle/>
                    <a:p>
                      <a:r>
                        <a:rPr lang="en-IE" sz="1800" b="1" dirty="0" smtClean="0"/>
                        <a:t>Surgical site infection</a:t>
                      </a:r>
                      <a:endParaRPr lang="en-IE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800" b="1" dirty="0" smtClean="0"/>
                        <a:t>32</a:t>
                      </a:r>
                      <a:endParaRPr lang="en-IE" sz="1800" b="1" dirty="0"/>
                    </a:p>
                  </a:txBody>
                  <a:tcPr/>
                </a:tc>
              </a:tr>
              <a:tr h="320401">
                <a:tc>
                  <a:txBody>
                    <a:bodyPr/>
                    <a:lstStyle/>
                    <a:p>
                      <a:r>
                        <a:rPr lang="en-IE" sz="1800" b="1" dirty="0" smtClean="0"/>
                        <a:t>Cellulitis</a:t>
                      </a:r>
                      <a:endParaRPr lang="en-IE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800" b="1" dirty="0" smtClean="0"/>
                        <a:t>24</a:t>
                      </a:r>
                      <a:endParaRPr lang="en-IE" sz="1800" b="1" dirty="0"/>
                    </a:p>
                  </a:txBody>
                  <a:tcPr/>
                </a:tc>
              </a:tr>
              <a:tr h="320401">
                <a:tc>
                  <a:txBody>
                    <a:bodyPr/>
                    <a:lstStyle/>
                    <a:p>
                      <a:r>
                        <a:rPr lang="en-IE" sz="1800" b="1" dirty="0" smtClean="0"/>
                        <a:t>Urosepsis</a:t>
                      </a:r>
                      <a:endParaRPr lang="en-IE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800" b="1" dirty="0" smtClean="0"/>
                        <a:t>19</a:t>
                      </a:r>
                      <a:endParaRPr lang="en-IE" sz="1800" b="1" dirty="0"/>
                    </a:p>
                  </a:txBody>
                  <a:tcPr/>
                </a:tc>
              </a:tr>
              <a:tr h="790030">
                <a:tc>
                  <a:txBody>
                    <a:bodyPr/>
                    <a:lstStyle/>
                    <a:p>
                      <a:r>
                        <a:rPr lang="en-IE" sz="1800" b="1" dirty="0" smtClean="0"/>
                        <a:t>Infective</a:t>
                      </a:r>
                      <a:r>
                        <a:rPr lang="en-IE" sz="1800" b="1" baseline="0" dirty="0" smtClean="0"/>
                        <a:t> exacerbation of bronchiectesis</a:t>
                      </a:r>
                      <a:endParaRPr lang="en-IE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800" b="1" dirty="0" smtClean="0"/>
                        <a:t>13</a:t>
                      </a:r>
                      <a:endParaRPr lang="en-IE" sz="18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E" sz="2400" b="1" dirty="0" smtClean="0"/>
              <a:t>Why is OPAT &amp; CIT successful in Beaumont?</a:t>
            </a:r>
            <a:endParaRPr lang="en-IE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IE" sz="4400" b="1" dirty="0" smtClean="0">
                <a:solidFill>
                  <a:schemeClr val="tx2"/>
                </a:solidFill>
              </a:rPr>
              <a:t>Open communication </a:t>
            </a:r>
            <a:r>
              <a:rPr lang="en-IE" sz="4400" dirty="0" smtClean="0"/>
              <a:t>with all stakeholders (inside and outside hospital)</a:t>
            </a:r>
          </a:p>
          <a:p>
            <a:r>
              <a:rPr lang="en-IE" sz="4400" b="1" dirty="0" smtClean="0">
                <a:solidFill>
                  <a:schemeClr val="tx2">
                    <a:lumMod val="90000"/>
                  </a:schemeClr>
                </a:solidFill>
              </a:rPr>
              <a:t>Visibility</a:t>
            </a:r>
            <a:r>
              <a:rPr lang="en-IE" sz="4400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en-IE" sz="4400" dirty="0" smtClean="0"/>
              <a:t>OPAT/CIT Nurses visit wards and attend key meetings daily &amp; always approachable</a:t>
            </a:r>
          </a:p>
          <a:p>
            <a:r>
              <a:rPr lang="en-IE" sz="4400" b="1" dirty="0" smtClean="0">
                <a:solidFill>
                  <a:schemeClr val="tx2">
                    <a:lumMod val="90000"/>
                  </a:schemeClr>
                </a:solidFill>
              </a:rPr>
              <a:t>Service promotion </a:t>
            </a:r>
            <a:r>
              <a:rPr lang="en-IE" sz="4400" dirty="0" smtClean="0"/>
              <a:t>Screensavers, posters to advertise the service, NCHD induction and Grand </a:t>
            </a:r>
            <a:r>
              <a:rPr lang="en-IE" sz="4400" dirty="0"/>
              <a:t>R</a:t>
            </a:r>
            <a:r>
              <a:rPr lang="en-IE" sz="4400" dirty="0" smtClean="0"/>
              <a:t>ounds presentations, ward-based education</a:t>
            </a:r>
          </a:p>
          <a:p>
            <a:pPr lvl="1"/>
            <a:r>
              <a:rPr lang="en-IE" sz="4100" dirty="0" smtClean="0"/>
              <a:t>Information folders available on all wards and also on Q pulse</a:t>
            </a:r>
          </a:p>
          <a:p>
            <a:pPr lvl="1"/>
            <a:r>
              <a:rPr lang="en-IE" sz="4100" dirty="0" smtClean="0"/>
              <a:t>Quarterly activity reports on OPAT service</a:t>
            </a:r>
          </a:p>
          <a:p>
            <a:r>
              <a:rPr lang="en-IE" sz="4400" b="1" dirty="0" smtClean="0">
                <a:solidFill>
                  <a:schemeClr val="tx2">
                    <a:lumMod val="90000"/>
                  </a:schemeClr>
                </a:solidFill>
              </a:rPr>
              <a:t>Easy referral process </a:t>
            </a:r>
            <a:r>
              <a:rPr lang="en-IE" sz="4400" dirty="0" smtClean="0"/>
              <a:t>No restrictions on who refers patients and phone call sufficient to refer a patient </a:t>
            </a:r>
          </a:p>
          <a:p>
            <a:endParaRPr lang="en-IE" sz="4400" dirty="0" smtClean="0"/>
          </a:p>
          <a:p>
            <a:endParaRPr lang="en-IE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E" sz="2400" b="1" dirty="0" smtClean="0"/>
              <a:t>Why is OPAT &amp; CIT successful in Beaumont?</a:t>
            </a:r>
            <a:endParaRPr lang="en-IE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47500" lnSpcReduction="20000"/>
          </a:bodyPr>
          <a:lstStyle/>
          <a:p>
            <a:endParaRPr lang="en-IE" dirty="0" smtClean="0"/>
          </a:p>
          <a:p>
            <a:r>
              <a:rPr lang="en-IE" sz="4000" b="1" dirty="0" smtClean="0">
                <a:solidFill>
                  <a:schemeClr val="tx2">
                    <a:lumMod val="90000"/>
                  </a:schemeClr>
                </a:solidFill>
              </a:rPr>
              <a:t>Response time </a:t>
            </a:r>
            <a:r>
              <a:rPr lang="en-IE" sz="4000" dirty="0" smtClean="0"/>
              <a:t>Fast response to all referrals, usually same day</a:t>
            </a:r>
          </a:p>
          <a:p>
            <a:r>
              <a:rPr lang="en-IE" sz="4200" b="1" dirty="0" smtClean="0">
                <a:solidFill>
                  <a:schemeClr val="tx2">
                    <a:lumMod val="75000"/>
                  </a:schemeClr>
                </a:solidFill>
              </a:rPr>
              <a:t>Strong relationships &amp; governance </a:t>
            </a:r>
            <a:r>
              <a:rPr lang="en-IE" sz="4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E" sz="3800" dirty="0" smtClean="0"/>
              <a:t>Strong communication system with Clinical Microbiology &amp; ID teams ensures patients are discussed in a timely fashion. Daily 11am meeting with Microbiologist. We closely monitor outcomes</a:t>
            </a:r>
          </a:p>
          <a:p>
            <a:r>
              <a:rPr lang="en-IE" sz="4200" b="1" dirty="0" smtClean="0">
                <a:solidFill>
                  <a:schemeClr val="tx2">
                    <a:lumMod val="75000"/>
                  </a:schemeClr>
                </a:solidFill>
              </a:rPr>
              <a:t>Documentation</a:t>
            </a:r>
            <a:r>
              <a:rPr lang="en-IE" sz="4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E" sz="3800" dirty="0" smtClean="0"/>
              <a:t>All OPAT or CIT referrals recorded and discharges overseen by OPAT/CIT liaison nurses ensuring all documentation is completed which reduces chances of mistakes causing delays to discharge</a:t>
            </a:r>
          </a:p>
          <a:p>
            <a:r>
              <a:rPr lang="en-IE" sz="4200" b="1" dirty="0" smtClean="0">
                <a:solidFill>
                  <a:schemeClr val="tx2">
                    <a:lumMod val="75000"/>
                  </a:schemeClr>
                </a:solidFill>
              </a:rPr>
              <a:t>Facilitator </a:t>
            </a:r>
            <a:r>
              <a:rPr lang="en-IE" sz="3800" dirty="0" smtClean="0"/>
              <a:t>OPAT/CIT nurses follow OPAT patients from the initial referral until therapy is complete, thus giving all stakeholders a designated person to communicate with</a:t>
            </a:r>
          </a:p>
          <a:p>
            <a:endParaRPr lang="en-IE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E" sz="2400" b="1" dirty="0" smtClean="0"/>
              <a:t>Why is OPAT &amp; CIT successful in Beaumont?</a:t>
            </a:r>
            <a:endParaRPr lang="en-IE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E" b="1" dirty="0" smtClean="0">
                <a:solidFill>
                  <a:schemeClr val="tx2">
                    <a:lumMod val="75000"/>
                  </a:schemeClr>
                </a:solidFill>
              </a:rPr>
              <a:t>Buy in</a:t>
            </a:r>
            <a:r>
              <a:rPr lang="en-IE" b="1" dirty="0" smtClean="0"/>
              <a:t> </a:t>
            </a:r>
            <a:r>
              <a:rPr lang="en-IE" dirty="0" smtClean="0"/>
              <a:t>from consultants and ward CNMs leads to prompt referral to the service which in turn facilitates early discharge.</a:t>
            </a:r>
          </a:p>
          <a:p>
            <a:r>
              <a:rPr lang="en-IE" b="1" dirty="0" smtClean="0">
                <a:solidFill>
                  <a:schemeClr val="tx2">
                    <a:lumMod val="75000"/>
                  </a:schemeClr>
                </a:solidFill>
              </a:rPr>
              <a:t>Fast track </a:t>
            </a:r>
            <a:r>
              <a:rPr lang="en-IE" dirty="0" smtClean="0"/>
              <a:t>Access for patients needing midline/PICC </a:t>
            </a:r>
            <a:r>
              <a:rPr lang="en-IE" dirty="0" err="1" smtClean="0"/>
              <a:t>fastracked</a:t>
            </a:r>
            <a:r>
              <a:rPr lang="en-IE" dirty="0" smtClean="0"/>
              <a:t> with radiology where possible prevents delayed discharge</a:t>
            </a:r>
          </a:p>
          <a:p>
            <a:r>
              <a:rPr lang="en-IE" dirty="0" smtClean="0">
                <a:solidFill>
                  <a:schemeClr val="tx2">
                    <a:lumMod val="75000"/>
                  </a:schemeClr>
                </a:solidFill>
              </a:rPr>
              <a:t>Prevent delays </a:t>
            </a:r>
            <a:r>
              <a:rPr lang="en-IE" dirty="0" smtClean="0"/>
              <a:t>If delays occur in compounding of medications/line placement for S-OPAT patients, we aim to facilitate the patient on the H-OPAT service until S-OPAT commences or device is inserted ensuring no delay on discharge</a:t>
            </a:r>
            <a:endParaRPr lang="en-IE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b="1" dirty="0" smtClean="0"/>
              <a:t>Presentation Overview</a:t>
            </a:r>
            <a:endParaRPr lang="en-IE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What is OPAT and CIT?</a:t>
            </a:r>
          </a:p>
          <a:p>
            <a:r>
              <a:rPr lang="en-IE" dirty="0" smtClean="0"/>
              <a:t>Benefits of service</a:t>
            </a:r>
          </a:p>
          <a:p>
            <a:r>
              <a:rPr lang="en-IE" dirty="0" smtClean="0"/>
              <a:t>OPAT/CIT service in Beaumont</a:t>
            </a:r>
          </a:p>
          <a:p>
            <a:r>
              <a:rPr lang="en-IE" dirty="0" smtClean="0"/>
              <a:t>Referral process Beaumont</a:t>
            </a:r>
          </a:p>
          <a:p>
            <a:r>
              <a:rPr lang="en-IE" dirty="0" smtClean="0"/>
              <a:t>Facts and figures</a:t>
            </a:r>
          </a:p>
          <a:p>
            <a:r>
              <a:rPr lang="en-IE" dirty="0" smtClean="0"/>
              <a:t>Why is OPAT/CIT successful?</a:t>
            </a:r>
          </a:p>
          <a:p>
            <a:r>
              <a:rPr lang="en-IE" dirty="0" smtClean="0"/>
              <a:t>Evaluation of service					</a:t>
            </a:r>
          </a:p>
          <a:p>
            <a:pPr>
              <a:buNone/>
            </a:pPr>
            <a:endParaRPr lang="en-IE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b="1" dirty="0" smtClean="0"/>
              <a:t>Case Study – admission avoidance</a:t>
            </a:r>
            <a:endParaRPr lang="en-IE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ED RANP reviews patient with cellulitis</a:t>
            </a:r>
            <a:r>
              <a:rPr lang="en-IE" dirty="0"/>
              <a:t> </a:t>
            </a:r>
            <a:r>
              <a:rPr lang="en-IE" dirty="0" smtClean="0"/>
              <a:t>of leg -  GP referral as not responding to oral antimicrobials. Otherwise well </a:t>
            </a:r>
          </a:p>
          <a:p>
            <a:r>
              <a:rPr lang="en-IE" dirty="0" smtClean="0"/>
              <a:t>Referred to OPAT/CIT liaison nurse. Pt reviewed and discussed with Microbiologist</a:t>
            </a:r>
          </a:p>
          <a:p>
            <a:r>
              <a:rPr lang="en-IE" dirty="0" smtClean="0"/>
              <a:t>Discharged from ED to home under the care of ED consultant: OPAT x 72 hours and ED review and then switched to PO antimicrobials to complete treatment course</a:t>
            </a:r>
            <a:endParaRPr lang="en-IE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b="1" dirty="0" smtClean="0"/>
              <a:t>Case study – Early discharge</a:t>
            </a:r>
            <a:endParaRPr lang="en-IE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E" dirty="0"/>
              <a:t>D</a:t>
            </a:r>
            <a:r>
              <a:rPr lang="en-IE" dirty="0" smtClean="0"/>
              <a:t>iabetic foot osteomyelitis patient admitted under endocrine team</a:t>
            </a:r>
          </a:p>
          <a:p>
            <a:r>
              <a:rPr lang="en-IE" dirty="0" smtClean="0"/>
              <a:t>Day 2: Referral to OPAT/CIT liaison nurses. Reviewed and discussed with Microbiologist. Reviewed by Microbiologist on the ward and OPAT plan documented</a:t>
            </a:r>
          </a:p>
          <a:p>
            <a:r>
              <a:rPr lang="en-IE" dirty="0" smtClean="0"/>
              <a:t>Patient did S-OPAT on a previous infection episode and wanted to do it again. Unfortunately, radiology could not insert a midline until the following week</a:t>
            </a:r>
          </a:p>
          <a:p>
            <a:r>
              <a:rPr lang="en-IE" dirty="0" smtClean="0"/>
              <a:t>Patient discharged on H-OPAT x 1 week. Midline inserted and then switched to S-OPAT service to complete remaining 3 weeks OPAT</a:t>
            </a:r>
          </a:p>
          <a:p>
            <a:endParaRPr lang="en-IE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E" sz="2000" b="1" dirty="0" smtClean="0"/>
              <a:t>Evaluation of our Service</a:t>
            </a:r>
            <a:br>
              <a:rPr lang="en-IE" sz="2000" b="1" dirty="0" smtClean="0"/>
            </a:br>
            <a:r>
              <a:rPr lang="en-IE" sz="2000" b="1" dirty="0" smtClean="0"/>
              <a:t>GOVERNANCE AND OUTCOMES ARE IMPORTANT TO US</a:t>
            </a:r>
            <a:endParaRPr lang="en-IE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IE" sz="2000" dirty="0" smtClean="0"/>
              <a:t>We produce and disseminate quarterly &amp; annual activity reports</a:t>
            </a:r>
          </a:p>
          <a:p>
            <a:r>
              <a:rPr lang="en-IE" sz="2000" dirty="0" smtClean="0"/>
              <a:t>We monitor outcomes: 30 day readmission rates, complications of treatment, </a:t>
            </a:r>
            <a:r>
              <a:rPr lang="en-IE" sz="2000" i="1" dirty="0" smtClean="0"/>
              <a:t>C. difficile</a:t>
            </a:r>
            <a:r>
              <a:rPr lang="en-IE" sz="2000" dirty="0" smtClean="0"/>
              <a:t> infection, vascular catheter related bloodstream infections, complaints received</a:t>
            </a:r>
          </a:p>
          <a:p>
            <a:pPr>
              <a:buNone/>
            </a:pPr>
            <a:endParaRPr lang="en-IE" sz="2000" dirty="0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51470"/>
            <a:ext cx="8280920" cy="4948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862555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b="1" dirty="0" smtClean="0"/>
              <a:t>Evaluation of our Service</a:t>
            </a:r>
            <a:br>
              <a:rPr lang="en-IE" b="1" dirty="0" smtClean="0"/>
            </a:br>
            <a:r>
              <a:rPr lang="en-IE" b="1" dirty="0" smtClean="0"/>
              <a:t>PATIENTS LIKE OPAT!</a:t>
            </a:r>
            <a:endParaRPr lang="en-IE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IE" b="1" dirty="0" smtClean="0"/>
              <a:t>Recent OPAT patient satisfaction survey</a:t>
            </a:r>
          </a:p>
          <a:p>
            <a:r>
              <a:rPr lang="en-IE" dirty="0" smtClean="0"/>
              <a:t>Overall very positive feedback:</a:t>
            </a:r>
          </a:p>
          <a:p>
            <a:pPr lvl="1"/>
            <a:r>
              <a:rPr lang="en-IE" dirty="0" smtClean="0"/>
              <a:t>“Good nurses, informed, always contactable by phone for advice and queries”</a:t>
            </a:r>
          </a:p>
          <a:p>
            <a:pPr lvl="1"/>
            <a:r>
              <a:rPr lang="en-IE" dirty="0" smtClean="0"/>
              <a:t>“Excellent service, well delivered in all aspects, much appreciated”</a:t>
            </a:r>
          </a:p>
          <a:p>
            <a:pPr lvl="1"/>
            <a:r>
              <a:rPr lang="en-IE" dirty="0" smtClean="0"/>
              <a:t>“I thought the service was very good, girls nice and helpful. I would recommend your service to everyone. Very professional”</a:t>
            </a:r>
          </a:p>
          <a:p>
            <a:pPr>
              <a:buNone/>
            </a:pPr>
            <a:endParaRPr lang="en-IE" dirty="0" smtClean="0"/>
          </a:p>
        </p:txBody>
      </p:sp>
    </p:spTree>
    <p:extLst>
      <p:ext uri="{BB962C8B-B14F-4D97-AF65-F5344CB8AC3E}">
        <p14:creationId xmlns:p14="http://schemas.microsoft.com/office/powerpoint/2010/main" xmlns="" val="151561004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 smtClean="0"/>
              <a:t>Acknowledgements</a:t>
            </a:r>
            <a:endParaRPr lang="en-IE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Ms Anne Platts: OPAT/CIT Liaison Nurse</a:t>
            </a:r>
          </a:p>
          <a:p>
            <a:r>
              <a:rPr lang="en-IE" dirty="0" smtClean="0"/>
              <a:t>Dr Karen Burns: Consultant Clinical Microbiologist</a:t>
            </a:r>
          </a:p>
          <a:p>
            <a:r>
              <a:rPr lang="en-IE" dirty="0" smtClean="0"/>
              <a:t>Clinical Microbiology &amp; Infectious Diseases Teams</a:t>
            </a:r>
          </a:p>
          <a:p>
            <a:r>
              <a:rPr lang="en-IE" dirty="0" smtClean="0"/>
              <a:t>OPAT Management </a:t>
            </a:r>
            <a:r>
              <a:rPr lang="en-IE" dirty="0"/>
              <a:t>C</a:t>
            </a:r>
            <a:r>
              <a:rPr lang="en-IE" dirty="0" smtClean="0"/>
              <a:t>ontrol </a:t>
            </a:r>
            <a:r>
              <a:rPr lang="en-IE" dirty="0"/>
              <a:t>C</a:t>
            </a:r>
            <a:r>
              <a:rPr lang="en-IE" dirty="0" smtClean="0"/>
              <a:t>entre</a:t>
            </a:r>
          </a:p>
          <a:p>
            <a:r>
              <a:rPr lang="en-IE" dirty="0" smtClean="0"/>
              <a:t>CIT Dublin North</a:t>
            </a:r>
          </a:p>
          <a:p>
            <a:r>
              <a:rPr lang="en-IE" dirty="0" smtClean="0"/>
              <a:t>All MDT staff of Beaumont Hospital</a:t>
            </a:r>
            <a:endParaRPr lang="en-IE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63732" y="776485"/>
            <a:ext cx="7467600" cy="864096"/>
          </a:xfrm>
        </p:spPr>
        <p:txBody>
          <a:bodyPr>
            <a:normAutofit/>
          </a:bodyPr>
          <a:lstStyle/>
          <a:p>
            <a:r>
              <a:rPr lang="en-IE" b="1" dirty="0" smtClean="0"/>
              <a:t>	Thank you for </a:t>
            </a:r>
            <a:r>
              <a:rPr lang="en-IE" b="1" dirty="0"/>
              <a:t>y</a:t>
            </a:r>
            <a:r>
              <a:rPr lang="en-IE" b="1" dirty="0" smtClean="0"/>
              <a:t>our attention</a:t>
            </a:r>
            <a:endParaRPr lang="en-IE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555776" y="2067694"/>
            <a:ext cx="3139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 smtClean="0">
                <a:hlinkClick r:id="rId2"/>
              </a:rPr>
              <a:t>lorrainemyler@beaumont.ie</a:t>
            </a:r>
            <a:endParaRPr lang="en-IE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b="1" dirty="0" smtClean="0"/>
              <a:t>What is OPAT?</a:t>
            </a:r>
            <a:endParaRPr lang="en-IE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IE" b="1" dirty="0">
                <a:solidFill>
                  <a:schemeClr val="tx2">
                    <a:lumMod val="90000"/>
                  </a:schemeClr>
                </a:solidFill>
              </a:rPr>
              <a:t>O</a:t>
            </a:r>
            <a:r>
              <a:rPr lang="en-IE" b="1" dirty="0"/>
              <a:t>utpatient</a:t>
            </a:r>
            <a:r>
              <a:rPr lang="en-IE" dirty="0"/>
              <a:t>=Delivered in patient’s home/ infusion clinic </a:t>
            </a:r>
          </a:p>
          <a:p>
            <a:r>
              <a:rPr lang="en-IE" b="1" dirty="0">
                <a:solidFill>
                  <a:schemeClr val="tx2">
                    <a:lumMod val="90000"/>
                  </a:schemeClr>
                </a:solidFill>
              </a:rPr>
              <a:t>P</a:t>
            </a:r>
            <a:r>
              <a:rPr lang="en-IE" b="1" dirty="0"/>
              <a:t>arenteral</a:t>
            </a:r>
            <a:r>
              <a:rPr lang="en-IE" dirty="0"/>
              <a:t> </a:t>
            </a:r>
            <a:r>
              <a:rPr lang="en-IE" dirty="0" smtClean="0"/>
              <a:t>=</a:t>
            </a:r>
            <a:r>
              <a:rPr lang="en-IE" dirty="0"/>
              <a:t> </a:t>
            </a:r>
            <a:r>
              <a:rPr lang="en-IE" dirty="0" smtClean="0"/>
              <a:t>intravenous (IV)</a:t>
            </a:r>
          </a:p>
          <a:p>
            <a:r>
              <a:rPr lang="en-IE" b="1" dirty="0" smtClean="0">
                <a:solidFill>
                  <a:schemeClr val="tx2">
                    <a:lumMod val="90000"/>
                  </a:schemeClr>
                </a:solidFill>
              </a:rPr>
              <a:t>A</a:t>
            </a:r>
            <a:r>
              <a:rPr lang="en-IE" b="1" dirty="0" smtClean="0"/>
              <a:t>ntimicrobial</a:t>
            </a:r>
            <a:r>
              <a:rPr lang="en-IE" dirty="0" smtClean="0"/>
              <a:t> = antibacterial, antifungal, antiviral</a:t>
            </a:r>
          </a:p>
          <a:p>
            <a:r>
              <a:rPr lang="en-IE" b="1" dirty="0" smtClean="0">
                <a:solidFill>
                  <a:schemeClr val="tx2">
                    <a:lumMod val="90000"/>
                  </a:schemeClr>
                </a:solidFill>
              </a:rPr>
              <a:t>T</a:t>
            </a:r>
            <a:r>
              <a:rPr lang="en-IE" b="1" dirty="0" smtClean="0"/>
              <a:t>herapy</a:t>
            </a:r>
            <a:r>
              <a:rPr lang="en-IE" dirty="0" smtClean="0"/>
              <a:t> = treating infection</a:t>
            </a:r>
          </a:p>
          <a:p>
            <a:endParaRPr lang="en-IE" dirty="0" smtClean="0"/>
          </a:p>
          <a:p>
            <a:r>
              <a:rPr lang="en-IE" dirty="0" smtClean="0"/>
              <a:t>Available to public patients via: HSE OPAT Clinical Programme and local CIT &amp; some private health insurers offer OPAT service to subscribers</a:t>
            </a:r>
            <a:endParaRPr lang="en-IE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b="1" dirty="0" smtClean="0"/>
              <a:t>Types of OPAT</a:t>
            </a:r>
            <a:endParaRPr lang="en-IE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IE" b="1" dirty="0" smtClean="0">
                <a:solidFill>
                  <a:schemeClr val="accent1"/>
                </a:solidFill>
              </a:rPr>
              <a:t>H-OPAT= Home OPAT</a:t>
            </a:r>
            <a:r>
              <a:rPr lang="en-IE" dirty="0" smtClean="0">
                <a:solidFill>
                  <a:schemeClr val="accent1"/>
                </a:solidFill>
              </a:rPr>
              <a:t>		</a:t>
            </a:r>
          </a:p>
          <a:p>
            <a:pPr lvl="1"/>
            <a:r>
              <a:rPr lang="en-IE" sz="1800" dirty="0"/>
              <a:t>N</a:t>
            </a:r>
            <a:r>
              <a:rPr lang="en-IE" sz="1800" dirty="0" smtClean="0"/>
              <a:t>urse visits the patient’s home to administer IV antimicrobials </a:t>
            </a:r>
          </a:p>
          <a:p>
            <a:r>
              <a:rPr lang="en-IE" b="1" dirty="0" smtClean="0">
                <a:solidFill>
                  <a:schemeClr val="accent1"/>
                </a:solidFill>
              </a:rPr>
              <a:t>C-OPAT= Community OPAT</a:t>
            </a:r>
          </a:p>
          <a:p>
            <a:pPr lvl="1"/>
            <a:r>
              <a:rPr lang="en-IE" sz="1800" dirty="0"/>
              <a:t>N</a:t>
            </a:r>
            <a:r>
              <a:rPr lang="en-IE" sz="1800" dirty="0" smtClean="0"/>
              <a:t>urse visits the patient’s nursing home to administer IV via PVC (short course) or midline/PICC (&gt;10 days OPAT)</a:t>
            </a:r>
          </a:p>
          <a:p>
            <a:pPr lvl="1"/>
            <a:endParaRPr lang="en-IE" sz="1800" dirty="0">
              <a:solidFill>
                <a:srgbClr val="FFFF00"/>
              </a:solidFill>
            </a:endParaRPr>
          </a:p>
          <a:p>
            <a:pPr lvl="1"/>
            <a:r>
              <a:rPr lang="en-IE" dirty="0"/>
              <a:t>H-OPAT &amp; C-OPAT – Up to three times per day schedule possible, but places </a:t>
            </a:r>
            <a:r>
              <a:rPr lang="en-IE" dirty="0" smtClean="0"/>
              <a:t>logistical burden </a:t>
            </a:r>
            <a:r>
              <a:rPr lang="en-IE" dirty="0"/>
              <a:t>on nurse time – </a:t>
            </a:r>
            <a:r>
              <a:rPr lang="en-IE" dirty="0" smtClean="0"/>
              <a:t>once/twice </a:t>
            </a:r>
            <a:r>
              <a:rPr lang="en-IE" dirty="0"/>
              <a:t>daily dosing schedules easier to manage</a:t>
            </a:r>
          </a:p>
          <a:p>
            <a:endParaRPr lang="en-IE" dirty="0" smtClean="0">
              <a:solidFill>
                <a:srgbClr val="FFFF00"/>
              </a:solidFill>
            </a:endParaRPr>
          </a:p>
          <a:p>
            <a:r>
              <a:rPr lang="en-IE" b="1" dirty="0" smtClean="0">
                <a:solidFill>
                  <a:schemeClr val="accent1"/>
                </a:solidFill>
              </a:rPr>
              <a:t>S-OPAT= Self OPAT</a:t>
            </a:r>
          </a:p>
          <a:p>
            <a:pPr lvl="1"/>
            <a:r>
              <a:rPr lang="en-IE" sz="1800" dirty="0" smtClean="0"/>
              <a:t>Patient or patient’s carer is trained to administer their own IV via a midline or PICC</a:t>
            </a:r>
            <a:endParaRPr lang="en-IE" sz="2100" dirty="0" smtClean="0"/>
          </a:p>
          <a:p>
            <a:pPr lvl="1"/>
            <a:r>
              <a:rPr lang="en-IE" sz="1800" dirty="0" smtClean="0"/>
              <a:t>More flexible dosing schedule possible and can use infusion pumps that administer drug over 23 hours</a:t>
            </a:r>
          </a:p>
        </p:txBody>
      </p:sp>
      <p:pic>
        <p:nvPicPr>
          <p:cNvPr id="4" name="Picture 3" descr="Related imag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31832" y="0"/>
            <a:ext cx="151216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 smtClean="0"/>
              <a:t>What is CIT?</a:t>
            </a:r>
            <a:endParaRPr lang="en-IE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IE" dirty="0" smtClean="0">
                <a:solidFill>
                  <a:schemeClr val="tx2">
                    <a:lumMod val="90000"/>
                  </a:schemeClr>
                </a:solidFill>
              </a:rPr>
              <a:t>C</a:t>
            </a:r>
            <a:r>
              <a:rPr lang="en-IE" dirty="0" smtClean="0"/>
              <a:t>ommunity </a:t>
            </a:r>
            <a:r>
              <a:rPr lang="en-IE" dirty="0" smtClean="0">
                <a:solidFill>
                  <a:schemeClr val="tx2">
                    <a:lumMod val="90000"/>
                  </a:schemeClr>
                </a:solidFill>
              </a:rPr>
              <a:t>I</a:t>
            </a:r>
            <a:r>
              <a:rPr lang="en-IE" dirty="0" smtClean="0"/>
              <a:t>ntervention </a:t>
            </a:r>
            <a:r>
              <a:rPr lang="en-IE" dirty="0" smtClean="0">
                <a:solidFill>
                  <a:schemeClr val="tx2">
                    <a:lumMod val="90000"/>
                  </a:schemeClr>
                </a:solidFill>
              </a:rPr>
              <a:t>T</a:t>
            </a:r>
            <a:r>
              <a:rPr lang="en-IE" dirty="0" smtClean="0"/>
              <a:t>eam: </a:t>
            </a:r>
            <a:r>
              <a:rPr lang="en-US" dirty="0" smtClean="0"/>
              <a:t>Dublin North and South set up in 2006 as pilot. Since then service available in more locations</a:t>
            </a:r>
          </a:p>
          <a:p>
            <a:r>
              <a:rPr lang="en-IE" dirty="0" smtClean="0">
                <a:solidFill>
                  <a:schemeClr val="tx2">
                    <a:lumMod val="75000"/>
                  </a:schemeClr>
                </a:solidFill>
              </a:rPr>
              <a:t>Roles of CIT:</a:t>
            </a:r>
          </a:p>
          <a:p>
            <a:pPr marL="457200" indent="-457200">
              <a:buFont typeface="+mj-lt"/>
              <a:buAutoNum type="arabicPeriod"/>
            </a:pPr>
            <a:r>
              <a:rPr lang="en-IE" dirty="0" smtClean="0"/>
              <a:t>Provide </a:t>
            </a:r>
            <a:r>
              <a:rPr lang="en-IE" dirty="0"/>
              <a:t>H-OPAT or C-OPAT up to three times per day </a:t>
            </a:r>
            <a:endParaRPr lang="en-IE" dirty="0" smtClean="0"/>
          </a:p>
          <a:p>
            <a:pPr marL="457200" indent="-457200">
              <a:buFont typeface="+mj-lt"/>
              <a:buAutoNum type="arabicPeriod"/>
            </a:pPr>
            <a:r>
              <a:rPr lang="en-IE" dirty="0" smtClean="0"/>
              <a:t>Provide short-term nursing support to assist with the management of acute illnesses such as; minor muscloskeletal injury, exacerbation of chronic illness and infection</a:t>
            </a:r>
          </a:p>
          <a:p>
            <a:pPr marL="457200" indent="-457200">
              <a:buFont typeface="+mj-lt"/>
              <a:buAutoNum type="arabicPeriod"/>
            </a:pPr>
            <a:r>
              <a:rPr lang="en-IE" dirty="0" smtClean="0"/>
              <a:t>Home phlebotomy service to include INR monitoring</a:t>
            </a:r>
          </a:p>
          <a:p>
            <a:pPr marL="457200" indent="-457200">
              <a:buFont typeface="+mj-lt"/>
              <a:buAutoNum type="arabicPeriod"/>
            </a:pPr>
            <a:r>
              <a:rPr lang="en-IE" dirty="0" smtClean="0"/>
              <a:t>In some locations, CIT also provide catheter care and wound dressing for a period of time</a:t>
            </a:r>
          </a:p>
          <a:p>
            <a:endParaRPr lang="en-IE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b="1" dirty="0" smtClean="0"/>
              <a:t>Beaumont’s referrals to CIT </a:t>
            </a:r>
            <a:endParaRPr lang="en-IE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In 2017,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1,347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smtClean="0"/>
              <a:t>referrals to Dublin North CIT</a:t>
            </a:r>
          </a:p>
          <a:p>
            <a:pPr>
              <a:buNone/>
            </a:pPr>
            <a:r>
              <a:rPr lang="en-US" sz="2000" dirty="0" smtClean="0"/>
              <a:t>    </a:t>
            </a:r>
            <a:r>
              <a:rPr lang="en-US" sz="2000" dirty="0" smtClean="0">
                <a:solidFill>
                  <a:schemeClr val="tx2">
                    <a:lumMod val="90000"/>
                  </a:schemeClr>
                </a:solidFill>
              </a:rPr>
              <a:t>Reasons for referrals:</a:t>
            </a:r>
          </a:p>
          <a:p>
            <a:pPr lvl="1"/>
            <a:r>
              <a:rPr lang="en-US" sz="1700" dirty="0" smtClean="0"/>
              <a:t>H-OPAT &amp; C-OPAT</a:t>
            </a:r>
          </a:p>
          <a:p>
            <a:pPr lvl="1"/>
            <a:r>
              <a:rPr lang="en-US" sz="1700" dirty="0" smtClean="0"/>
              <a:t>INR monitoring</a:t>
            </a:r>
          </a:p>
          <a:p>
            <a:pPr lvl="1"/>
            <a:r>
              <a:rPr lang="en-US" sz="1700" dirty="0" smtClean="0"/>
              <a:t>Carer support			</a:t>
            </a:r>
          </a:p>
          <a:p>
            <a:pPr lvl="1"/>
            <a:r>
              <a:rPr lang="en-US" sz="1700" dirty="0" smtClean="0"/>
              <a:t>Home phlebotomy</a:t>
            </a:r>
          </a:p>
          <a:p>
            <a:pPr lvl="1"/>
            <a:r>
              <a:rPr lang="en-US" sz="1700" dirty="0" smtClean="0"/>
              <a:t>Palliative care support</a:t>
            </a:r>
          </a:p>
          <a:p>
            <a:pPr lvl="1"/>
            <a:r>
              <a:rPr lang="en-US" sz="1700" dirty="0" smtClean="0"/>
              <a:t>Medication education and compliance.</a:t>
            </a:r>
          </a:p>
          <a:p>
            <a:pPr lvl="1"/>
            <a:r>
              <a:rPr lang="en-US" sz="1700" dirty="0" smtClean="0"/>
              <a:t>Central venous catheter care.</a:t>
            </a:r>
          </a:p>
          <a:p>
            <a:pPr lvl="1"/>
            <a:r>
              <a:rPr lang="en-US" sz="1700" dirty="0" smtClean="0"/>
              <a:t>Administration of Infliximab infusions.</a:t>
            </a:r>
          </a:p>
          <a:p>
            <a:pPr lvl="1"/>
            <a:r>
              <a:rPr lang="en-US" sz="1700" dirty="0" smtClean="0"/>
              <a:t>Acute nursing assesment (e.g., vital signs)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endParaRPr lang="en-IE" dirty="0"/>
          </a:p>
        </p:txBody>
      </p:sp>
      <p:pic>
        <p:nvPicPr>
          <p:cNvPr id="4" name="Picture 3" descr="https://www.mymedicarematters.org/wp-content/uploads/2018/03/inhome-service-Regular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2211710"/>
            <a:ext cx="2304256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b="1" dirty="0" smtClean="0"/>
              <a:t>Benefits of OPAT &amp; CIT</a:t>
            </a:r>
            <a:endParaRPr lang="en-IE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IE" dirty="0" smtClean="0"/>
              <a:t>Patient satisfaction</a:t>
            </a:r>
          </a:p>
          <a:p>
            <a:r>
              <a:rPr lang="en-IE" dirty="0" smtClean="0"/>
              <a:t>Frees up acute hospital beds for use by other patients</a:t>
            </a:r>
          </a:p>
          <a:p>
            <a:r>
              <a:rPr lang="en-IE" dirty="0" smtClean="0"/>
              <a:t>Saves hospital costs</a:t>
            </a:r>
          </a:p>
          <a:p>
            <a:r>
              <a:rPr lang="en-IE" dirty="0" smtClean="0"/>
              <a:t>Reduces length-of-stay &amp; potential for admission avoidance in carefully-selected patient groups</a:t>
            </a:r>
          </a:p>
          <a:p>
            <a:r>
              <a:rPr lang="en-IE" dirty="0" smtClean="0"/>
              <a:t>Reduces potential exposure to healthcare pathogens – e.g., </a:t>
            </a:r>
            <a:r>
              <a:rPr lang="en-IE" i="1" dirty="0" smtClean="0"/>
              <a:t>C. difficile</a:t>
            </a:r>
            <a:r>
              <a:rPr lang="en-IE" dirty="0" smtClean="0"/>
              <a:t>, antimicrobial resistant organisms (e.g., CPE, MRSA)</a:t>
            </a:r>
          </a:p>
          <a:p>
            <a:endParaRPr lang="en-IE" dirty="0"/>
          </a:p>
        </p:txBody>
      </p:sp>
      <p:pic>
        <p:nvPicPr>
          <p:cNvPr id="4" name="Picture 4" descr="C:\Users\karenburns\Pictures\Smiley face thumbs u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267494"/>
            <a:ext cx="1236304" cy="113412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E" sz="3600" b="1" dirty="0" smtClean="0"/>
              <a:t/>
            </a:r>
            <a:br>
              <a:rPr lang="en-IE" sz="3600" b="1" dirty="0" smtClean="0"/>
            </a:br>
            <a:r>
              <a:rPr lang="en-IE" sz="3600" b="1" dirty="0" smtClean="0"/>
              <a:t/>
            </a:r>
            <a:br>
              <a:rPr lang="en-IE" sz="3600" b="1" dirty="0" smtClean="0"/>
            </a:br>
            <a:r>
              <a:rPr lang="en-IE" sz="3600" b="1" dirty="0" smtClean="0"/>
              <a:t/>
            </a:r>
            <a:br>
              <a:rPr lang="en-IE" sz="3600" b="1" dirty="0" smtClean="0"/>
            </a:br>
            <a:r>
              <a:rPr lang="en-IE" sz="3600" b="1" dirty="0" smtClean="0"/>
              <a:t/>
            </a:r>
            <a:br>
              <a:rPr lang="en-IE" sz="3600" b="1" dirty="0" smtClean="0"/>
            </a:br>
            <a:r>
              <a:rPr lang="en-IE" sz="2800" b="1" dirty="0" smtClean="0"/>
              <a:t>BEAUMONT’S OPAT/CIT SERVICE</a:t>
            </a:r>
            <a:endParaRPr lang="en-IE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600" dirty="0" smtClean="0"/>
              <a:t>OPAT available </a:t>
            </a:r>
            <a:r>
              <a:rPr lang="en-US" sz="2600" dirty="0"/>
              <a:t>to Beaumont Hospital patients </a:t>
            </a:r>
            <a:r>
              <a:rPr lang="en-US" sz="2600" dirty="0" smtClean="0"/>
              <a:t>since 2010: </a:t>
            </a:r>
          </a:p>
          <a:p>
            <a:pPr lvl="1"/>
            <a:r>
              <a:rPr lang="en-US" sz="2200" b="1" dirty="0" smtClean="0"/>
              <a:t>March 2014:</a:t>
            </a:r>
            <a:r>
              <a:rPr lang="en-US" sz="2200" dirty="0" smtClean="0"/>
              <a:t> OPAT/CIT Liaison </a:t>
            </a:r>
            <a:r>
              <a:rPr lang="en-US" sz="2200" dirty="0"/>
              <a:t>Nurse </a:t>
            </a:r>
            <a:r>
              <a:rPr lang="en-US" sz="2200" dirty="0" smtClean="0"/>
              <a:t>1.0 WTE post created </a:t>
            </a:r>
            <a:r>
              <a:rPr lang="en-US" sz="2200" dirty="0"/>
              <a:t>to promote and coordinate the </a:t>
            </a:r>
            <a:r>
              <a:rPr lang="en-US" sz="2200" dirty="0" smtClean="0"/>
              <a:t>OPAT/CIT </a:t>
            </a:r>
            <a:r>
              <a:rPr lang="en-US" sz="2200" dirty="0"/>
              <a:t>referral process, regardless of the </a:t>
            </a:r>
            <a:r>
              <a:rPr lang="en-US" sz="2200" dirty="0" smtClean="0"/>
              <a:t>external provider: </a:t>
            </a:r>
            <a:r>
              <a:rPr lang="en-US" sz="2200" b="1" dirty="0" smtClean="0"/>
              <a:t>ALL</a:t>
            </a:r>
            <a:r>
              <a:rPr lang="en-US" sz="2200" dirty="0" smtClean="0"/>
              <a:t> patients discharged on OPAT are captured </a:t>
            </a:r>
          </a:p>
          <a:p>
            <a:pPr lvl="1"/>
            <a:r>
              <a:rPr lang="en-US" sz="2200" b="1" dirty="0" smtClean="0"/>
              <a:t>October 2016:</a:t>
            </a:r>
            <a:r>
              <a:rPr lang="en-US" sz="2200" dirty="0" smtClean="0"/>
              <a:t> Second 1.0 WTE post created based on workload and need for service continuity</a:t>
            </a:r>
          </a:p>
          <a:p>
            <a:pPr lvl="1"/>
            <a:r>
              <a:rPr lang="en-US" sz="2200" dirty="0"/>
              <a:t>Clinical oversight and governance provided by Consultants in Clinical Microbiology and Infectious </a:t>
            </a:r>
            <a:r>
              <a:rPr lang="en-US" sz="2200" dirty="0" smtClean="0"/>
              <a:t>Diseases – ALL OPAT referrals are discussed and approved</a:t>
            </a:r>
            <a:endParaRPr lang="en-IE" sz="2200" dirty="0"/>
          </a:p>
          <a:p>
            <a:pPr lvl="1"/>
            <a:endParaRPr lang="en-IE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E" sz="2800" b="1" dirty="0" smtClean="0"/>
              <a:t>referral process in Beaumont</a:t>
            </a:r>
            <a:endParaRPr lang="en-IE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IE" sz="2000" dirty="0" smtClean="0"/>
              <a:t>Proactive daily </a:t>
            </a:r>
            <a:r>
              <a:rPr lang="en-IE" sz="2000" dirty="0"/>
              <a:t>c</a:t>
            </a:r>
            <a:r>
              <a:rPr lang="en-IE" sz="2000" dirty="0" smtClean="0"/>
              <a:t>ase finding by OPAT/ CIT Liaison Nurses (Monday – Friday):</a:t>
            </a:r>
          </a:p>
          <a:p>
            <a:pPr lvl="1">
              <a:buFont typeface="Wingdings" pitchFamily="2" charset="2"/>
              <a:buChar char="Ø"/>
            </a:pPr>
            <a:r>
              <a:rPr lang="en-IE" sz="2000" dirty="0" smtClean="0">
                <a:solidFill>
                  <a:schemeClr val="tx2">
                    <a:lumMod val="75000"/>
                  </a:schemeClr>
                </a:solidFill>
              </a:rPr>
              <a:t>Attending post-call medical model meeting</a:t>
            </a:r>
          </a:p>
          <a:p>
            <a:pPr lvl="1">
              <a:buFont typeface="Wingdings" pitchFamily="2" charset="2"/>
              <a:buChar char="Ø"/>
            </a:pPr>
            <a:r>
              <a:rPr lang="en-IE" sz="2000" dirty="0" smtClean="0">
                <a:solidFill>
                  <a:schemeClr val="tx2">
                    <a:lumMod val="75000"/>
                  </a:schemeClr>
                </a:solidFill>
              </a:rPr>
              <a:t>Receiving post-call surgical sign out via e-mail</a:t>
            </a:r>
          </a:p>
          <a:p>
            <a:pPr lvl="1">
              <a:buFont typeface="Wingdings" pitchFamily="2" charset="2"/>
              <a:buChar char="Ø"/>
            </a:pPr>
            <a:r>
              <a:rPr lang="en-IE" sz="2000" dirty="0" smtClean="0">
                <a:solidFill>
                  <a:schemeClr val="tx2">
                    <a:lumMod val="75000"/>
                  </a:schemeClr>
                </a:solidFill>
              </a:rPr>
              <a:t>Attend bed flow meetings with all ward CNMs</a:t>
            </a:r>
          </a:p>
          <a:p>
            <a:pPr lvl="1">
              <a:buFont typeface="Wingdings" pitchFamily="2" charset="2"/>
              <a:buChar char="Ø"/>
            </a:pPr>
            <a:r>
              <a:rPr lang="en-IE" sz="2000" dirty="0" smtClean="0">
                <a:solidFill>
                  <a:schemeClr val="tx2">
                    <a:lumMod val="75000"/>
                  </a:schemeClr>
                </a:solidFill>
              </a:rPr>
              <a:t>Liaise with ambulatory nurse in ED and FITT team</a:t>
            </a:r>
          </a:p>
          <a:p>
            <a:r>
              <a:rPr lang="en-IE" sz="2000" dirty="0" smtClean="0"/>
              <a:t>Referrals received by OPAT/CIT nurses from clinical teams</a:t>
            </a:r>
          </a:p>
          <a:p>
            <a:r>
              <a:rPr lang="en-IE" sz="2000" dirty="0" smtClean="0"/>
              <a:t>Suitable patients already under supervision of Clinical Microbiology and ID teams referred to OPAT service </a:t>
            </a:r>
            <a:endParaRPr lang="en-IE" sz="20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1740</TotalTime>
  <Words>1424</Words>
  <Application>Microsoft Office PowerPoint</Application>
  <PresentationFormat>On-screen Show (16:9)</PresentationFormat>
  <Paragraphs>166</Paragraphs>
  <Slides>26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Oriel</vt:lpstr>
      <vt:lpstr>Optimising CIT / OPAT in Acute Hospitals for admission avoidance and early discharge </vt:lpstr>
      <vt:lpstr>Presentation Overview</vt:lpstr>
      <vt:lpstr>What is OPAT?</vt:lpstr>
      <vt:lpstr>Types of OPAT</vt:lpstr>
      <vt:lpstr>What is CIT?</vt:lpstr>
      <vt:lpstr>Beaumont’s referrals to CIT </vt:lpstr>
      <vt:lpstr>Benefits of OPAT &amp; CIT</vt:lpstr>
      <vt:lpstr>    BEAUMONT’S OPAT/CIT SERVICE</vt:lpstr>
      <vt:lpstr>referral process in Beaumont</vt:lpstr>
      <vt:lpstr>OPAT/CIT referral process in Beaumont</vt:lpstr>
      <vt:lpstr>WE DECLINED OPAT FOR 53% OF OUR REFERRALS IN 2017</vt:lpstr>
      <vt:lpstr>Beaumont hospital annual opat referrals &amp; discharges</vt:lpstr>
      <vt:lpstr>Referrals to HSE National OPAT service: January – June 2018</vt:lpstr>
      <vt:lpstr>Referrals to HSE National OPAT service: January – June 2018</vt:lpstr>
      <vt:lpstr>Beaumont hospital annual discharges by opat provider</vt:lpstr>
      <vt:lpstr>Top 5 infection types we used opat for in 2017</vt:lpstr>
      <vt:lpstr>Why is OPAT &amp; CIT successful in Beaumont?</vt:lpstr>
      <vt:lpstr>Why is OPAT &amp; CIT successful in Beaumont?</vt:lpstr>
      <vt:lpstr>Why is OPAT &amp; CIT successful in Beaumont?</vt:lpstr>
      <vt:lpstr>Case Study – admission avoidance</vt:lpstr>
      <vt:lpstr>Case study – Early discharge</vt:lpstr>
      <vt:lpstr>Evaluation of our Service GOVERNANCE AND OUTCOMES ARE IMPORTANT TO US</vt:lpstr>
      <vt:lpstr>Slide 23</vt:lpstr>
      <vt:lpstr>Evaluation of our Service PATIENTS LIKE OPAT!</vt:lpstr>
      <vt:lpstr>Acknowledgements</vt:lpstr>
      <vt:lpstr> Thank you for your attention</vt:lpstr>
    </vt:vector>
  </TitlesOfParts>
  <Company>Beaumont Hospital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Optimising CIT / OPAT in Acute Hospitals for admission avoidance and early discharge</dc:title>
  <dc:creator>lorrainemyler</dc:creator>
  <cp:lastModifiedBy>lorrainemyler</cp:lastModifiedBy>
  <cp:revision>141</cp:revision>
  <dcterms:created xsi:type="dcterms:W3CDTF">2018-08-22T11:20:45Z</dcterms:created>
  <dcterms:modified xsi:type="dcterms:W3CDTF">2018-08-30T10:34:23Z</dcterms:modified>
</cp:coreProperties>
</file>