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1" r:id="rId3"/>
    <p:sldId id="259" r:id="rId4"/>
    <p:sldId id="262" r:id="rId5"/>
    <p:sldId id="263" r:id="rId6"/>
    <p:sldId id="270" r:id="rId7"/>
    <p:sldId id="269" r:id="rId8"/>
    <p:sldId id="268" r:id="rId9"/>
    <p:sldId id="285" r:id="rId10"/>
    <p:sldId id="274" r:id="rId11"/>
    <p:sldId id="279" r:id="rId12"/>
    <p:sldId id="278" r:id="rId13"/>
    <p:sldId id="281" r:id="rId14"/>
    <p:sldId id="266" r:id="rId15"/>
    <p:sldId id="282" r:id="rId16"/>
    <p:sldId id="283" r:id="rId17"/>
    <p:sldId id="284" r:id="rId18"/>
    <p:sldId id="293" r:id="rId19"/>
    <p:sldId id="265" r:id="rId20"/>
    <p:sldId id="297" r:id="rId21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305" autoAdjust="0"/>
  </p:normalViewPr>
  <p:slideViewPr>
    <p:cSldViewPr>
      <p:cViewPr varScale="1">
        <p:scale>
          <a:sx n="140" d="100"/>
          <a:sy n="140" d="100"/>
        </p:scale>
        <p:origin x="6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A4B3-386F-4D0C-BD49-A282D0EB09F7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7070-60DD-4407-9F86-40B920F8F9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86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532" cy="489255"/>
          </a:xfrm>
          <a:prstGeom prst="rect">
            <a:avLst/>
          </a:prstGeom>
        </p:spPr>
        <p:txBody>
          <a:bodyPr vert="horz" lIns="89176" tIns="44588" rIns="89176" bIns="44588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568" y="1"/>
            <a:ext cx="2914532" cy="489255"/>
          </a:xfrm>
          <a:prstGeom prst="rect">
            <a:avLst/>
          </a:prstGeom>
        </p:spPr>
        <p:txBody>
          <a:bodyPr vert="horz" lIns="89176" tIns="44588" rIns="89176" bIns="44588" rtlCol="0"/>
          <a:lstStyle>
            <a:lvl1pPr algn="r">
              <a:defRPr sz="1200"/>
            </a:lvl1pPr>
          </a:lstStyle>
          <a:p>
            <a:fld id="{64FA88B0-73FB-4C99-A91D-F30A42C67601}" type="datetimeFigureOut">
              <a:rPr lang="en-IE" smtClean="0"/>
              <a:pPr/>
              <a:t>04/09/2018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1838"/>
            <a:ext cx="6521450" cy="366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6" tIns="44588" rIns="89176" bIns="44588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3269"/>
            <a:ext cx="5379720" cy="4398639"/>
          </a:xfrm>
          <a:prstGeom prst="rect">
            <a:avLst/>
          </a:prstGeom>
        </p:spPr>
        <p:txBody>
          <a:bodyPr vert="horz" lIns="89176" tIns="44588" rIns="89176" bIns="44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435"/>
            <a:ext cx="2914532" cy="489255"/>
          </a:xfrm>
          <a:prstGeom prst="rect">
            <a:avLst/>
          </a:prstGeom>
        </p:spPr>
        <p:txBody>
          <a:bodyPr vert="horz" lIns="89176" tIns="44588" rIns="89176" bIns="44588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568" y="9283435"/>
            <a:ext cx="2914532" cy="489255"/>
          </a:xfrm>
          <a:prstGeom prst="rect">
            <a:avLst/>
          </a:prstGeom>
        </p:spPr>
        <p:txBody>
          <a:bodyPr vert="horz" lIns="89176" tIns="44588" rIns="89176" bIns="44588" rtlCol="0" anchor="b"/>
          <a:lstStyle>
            <a:lvl1pPr algn="r">
              <a:defRPr sz="1200"/>
            </a:lvl1pPr>
          </a:lstStyle>
          <a:p>
            <a:fld id="{4EB908DF-0CFC-4609-BCDD-C06835FB405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83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31838"/>
            <a:ext cx="6521450" cy="366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908DF-0CFC-4609-BCDD-C06835FB4057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165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0A67-44D4-41C9-8FAD-231624ACCD33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122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8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4E09-28C7-46C9-8684-BCE6E8E88B2F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612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pic>
        <p:nvPicPr>
          <p:cNvPr id="11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E23B-3D0D-4835-9D76-6759C42BBA7B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202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5A3-588B-4A35-9939-77505B93977A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2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9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CD38-4D41-4B4F-9526-0F7BA501EB90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4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61" y="4789811"/>
            <a:ext cx="388889" cy="3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lindakennedy\Pictures\tcd-button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4"/>
          <a:stretch/>
        </p:blipFill>
        <p:spPr bwMode="auto">
          <a:xfrm>
            <a:off x="35496" y="4785996"/>
            <a:ext cx="864096" cy="2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0" y="411510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-36512" y="4776372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2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984B-1D2A-45CE-A467-AF6136F85E5F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0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3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653-BA0E-472F-B95C-38DB293D1315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2" y="4029912"/>
            <a:ext cx="1116013" cy="10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82" y="31738"/>
            <a:ext cx="1876822" cy="7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3468"/>
            <a:ext cx="2624693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9223"/>
            <a:ext cx="1724026" cy="7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1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C13A-FD80-4E8D-929E-5C028BF10798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2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3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62EC-A742-4CA6-87C3-E546E57D3CF4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2" name="Picture 2" descr="C:\Users\lindakennedy\Pictures\RCSI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0" y="4729628"/>
            <a:ext cx="388889" cy="3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ndakennedy\Pictures\Beaumont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6" y="31740"/>
            <a:ext cx="1106958" cy="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indakennedy\Pictures\RCSI logo - head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33469"/>
            <a:ext cx="2232247" cy="4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indakennedy\Pictures\tcd-butt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08"/>
            <a:ext cx="864096" cy="3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0" y="465516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0" y="4731991"/>
            <a:ext cx="9144000" cy="9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0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5822-0630-43AA-8A0E-C116284BE0FD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81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E23B-3D0D-4835-9D76-6759C42BBA7B}" type="datetime1">
              <a:rPr lang="en-IE" smtClean="0"/>
              <a:t>04/09/2018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C67B-C60C-4DC2-9CE7-28A5DA2234E8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17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cid:4d8303b2-35c9-482f-96a4-45d080464bf3@eurprd07.prod.outlook.co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cid:07ea4781-0d46-4ff8-ba99-2ef3456056cb@eurprd07.prod.outlook.com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e/url?sa=i&amp;rct=j&amp;q=&amp;esrc=s&amp;source=images&amp;cd=&amp;cad=rja&amp;uact=8&amp;ved=0ahUKEwjs8rvu8pXZAhWjL8AKHUIADjIQjRwIBw&amp;url=http://editorialcartoonists.com/cartoon/display.cfm/136309/&amp;psig=AOvVaw1KOMpV-ITD8UXLmBxBa_m-&amp;ust=15181646258097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5816" y="1982090"/>
            <a:ext cx="6408713" cy="2040854"/>
            <a:chOff x="1405816" y="1778000"/>
            <a:chExt cx="6408713" cy="2173837"/>
          </a:xfrm>
        </p:grpSpPr>
        <p:grpSp>
          <p:nvGrpSpPr>
            <p:cNvPr id="2" name="Group 1"/>
            <p:cNvGrpSpPr/>
            <p:nvPr/>
          </p:nvGrpSpPr>
          <p:grpSpPr>
            <a:xfrm>
              <a:off x="1405816" y="1778000"/>
              <a:ext cx="6408713" cy="2173837"/>
              <a:chOff x="4958857" y="1696803"/>
              <a:chExt cx="3465320" cy="1133483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/>
              <a:srcRect l="62500" t="27780" r="13564" b="54452"/>
              <a:stretch/>
            </p:blipFill>
            <p:spPr bwMode="auto">
              <a:xfrm>
                <a:off x="4958857" y="1696803"/>
                <a:ext cx="3465320" cy="113348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8" name="Content Placeholder 8"/>
              <p:cNvSpPr txBox="1">
                <a:spLocks/>
              </p:cNvSpPr>
              <p:nvPr/>
            </p:nvSpPr>
            <p:spPr>
              <a:xfrm>
                <a:off x="6398323" y="2035587"/>
                <a:ext cx="473563" cy="3214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IE" sz="1300" b="1" dirty="0" smtClean="0"/>
                  <a:t>04 Sept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IE" sz="1300" b="1" dirty="0" smtClean="0"/>
                  <a:t>18</a:t>
                </a:r>
              </a:p>
            </p:txBody>
          </p:sp>
        </p:grpSp>
        <p:sp>
          <p:nvSpPr>
            <p:cNvPr id="19" name="Content Placeholder 8"/>
            <p:cNvSpPr txBox="1">
              <a:spLocks/>
            </p:cNvSpPr>
            <p:nvPr/>
          </p:nvSpPr>
          <p:spPr>
            <a:xfrm>
              <a:off x="4001395" y="3318408"/>
              <a:ext cx="1017517" cy="256471"/>
            </a:xfrm>
            <a:prstGeom prst="rect">
              <a:avLst/>
            </a:prstGeom>
            <a:solidFill>
              <a:schemeClr val="bg1"/>
            </a:solidFill>
          </p:spPr>
          <p:txBody>
            <a:bodyPr spcFirstLastPara="1" vert="horz" lIns="91440" tIns="45720" rIns="91440" bIns="45720" numCol="1" rtlCol="0">
              <a:prstTxWarp prst="textArchDown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8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RCSI </a:t>
              </a:r>
              <a:r>
                <a:rPr lang="en-IE" sz="2800" b="1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HG </a:t>
              </a:r>
              <a:endParaRPr lang="en-IE" sz="2800" dirty="0">
                <a:effectLst/>
                <a:ea typeface="Times New Roman"/>
              </a:endParaRPr>
            </a:p>
          </p:txBody>
        </p:sp>
        <p:pic>
          <p:nvPicPr>
            <p:cNvPr id="10" name="Picture 4" descr="C:\Users\lindakennedy\Pictures\RCSI logo - head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3888" y="2931790"/>
              <a:ext cx="1800200" cy="40771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83768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</a:t>
            </a:fld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 rot="21174411">
            <a:off x="3035481" y="3923247"/>
            <a:ext cx="314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ea typeface="Calibri"/>
                <a:cs typeface="Times New Roman"/>
              </a:rPr>
              <a:t>bit </a:t>
            </a:r>
            <a:r>
              <a:rPr lang="en-IE" b="1" dirty="0">
                <a:solidFill>
                  <a:srgbClr val="FF0000"/>
                </a:solidFill>
                <a:ea typeface="Calibri"/>
                <a:cs typeface="Times New Roman"/>
              </a:rPr>
              <a:t>of a ramble, rather </a:t>
            </a:r>
            <a:r>
              <a:rPr lang="en-IE" b="1" dirty="0" smtClean="0">
                <a:solidFill>
                  <a:srgbClr val="FF0000"/>
                </a:solidFill>
                <a:ea typeface="Calibri"/>
                <a:cs typeface="Times New Roman"/>
              </a:rPr>
              <a:t>than a “case study</a:t>
            </a:r>
            <a:r>
              <a:rPr lang="en-I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”</a:t>
            </a:r>
            <a:endParaRPr lang="en-IE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12557" y="573529"/>
            <a:ext cx="8623939" cy="205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 smtClean="0"/>
              <a:t>Emergency Department Taskforce Unscheduled Care Forum</a:t>
            </a:r>
          </a:p>
          <a:p>
            <a:pPr marL="0" indent="0" algn="ctr">
              <a:buNone/>
            </a:pPr>
            <a:r>
              <a:rPr lang="en-GB" b="1" i="1" dirty="0" smtClean="0"/>
              <a:t>“Perspective from the Frontline”</a:t>
            </a:r>
          </a:p>
          <a:p>
            <a:pPr marL="0" indent="0" algn="ctr">
              <a:buNone/>
            </a:pPr>
            <a:endParaRPr lang="en-GB" sz="500" b="1" dirty="0" smtClean="0"/>
          </a:p>
          <a:p>
            <a:pPr marL="0" indent="0" algn="ctr">
              <a:buNone/>
            </a:pPr>
            <a:r>
              <a:rPr lang="en-GB" b="1" dirty="0" smtClean="0"/>
              <a:t>Enablers for Improvement - RCSI HG </a:t>
            </a:r>
            <a:endParaRPr lang="en-IE" b="1" dirty="0"/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7437624" y="4422483"/>
            <a:ext cx="1598877" cy="3169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200" b="1" dirty="0" smtClean="0"/>
              <a:t>IAN CARTER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24" b="82073" l="8931" r="89686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1" t="13115" r="7949" b="18461"/>
          <a:stretch/>
        </p:blipFill>
        <p:spPr bwMode="auto">
          <a:xfrm>
            <a:off x="31924" y="3607360"/>
            <a:ext cx="1774225" cy="113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351" y="4022943"/>
            <a:ext cx="94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ACCESS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3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4" y="1655957"/>
            <a:ext cx="1536328" cy="32172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CULTURE</a:t>
            </a:r>
            <a:endParaRPr lang="en-IE" sz="18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54424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" y="573528"/>
            <a:ext cx="8640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41" y="1851670"/>
            <a:ext cx="9082359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>
                <a:ea typeface="Calibri"/>
                <a:cs typeface="Times New Roman"/>
              </a:rPr>
              <a:t>shift of paradigm </a:t>
            </a:r>
            <a:r>
              <a:rPr lang="en-IE" dirty="0" smtClean="0">
                <a:ea typeface="Calibri"/>
                <a:cs typeface="Times New Roman"/>
              </a:rPr>
              <a:t> of </a:t>
            </a:r>
            <a:r>
              <a:rPr lang="en-IE" i="1" dirty="0" smtClean="0">
                <a:ea typeface="Calibri"/>
                <a:cs typeface="Times New Roman"/>
              </a:rPr>
              <a:t>“all external </a:t>
            </a:r>
            <a:r>
              <a:rPr lang="en-IE" i="1" dirty="0">
                <a:ea typeface="Calibri"/>
                <a:cs typeface="Times New Roman"/>
              </a:rPr>
              <a:t>problems requiring external </a:t>
            </a:r>
            <a:r>
              <a:rPr lang="en-IE" i="1" dirty="0" smtClean="0">
                <a:ea typeface="Calibri"/>
                <a:cs typeface="Times New Roman"/>
              </a:rPr>
              <a:t>solutions” </a:t>
            </a:r>
            <a:r>
              <a:rPr lang="en-IE" i="1" dirty="0">
                <a:ea typeface="Calibri"/>
                <a:cs typeface="Times New Roman"/>
              </a:rPr>
              <a:t>to </a:t>
            </a:r>
            <a:r>
              <a:rPr lang="en-IE" i="1" dirty="0" smtClean="0">
                <a:ea typeface="Calibri"/>
                <a:cs typeface="Times New Roman"/>
              </a:rPr>
              <a:t>“external and internal problems, both requiring external and </a:t>
            </a:r>
            <a:r>
              <a:rPr lang="en-IE" i="1" dirty="0">
                <a:ea typeface="Calibri"/>
                <a:cs typeface="Times New Roman"/>
              </a:rPr>
              <a:t>internal solution / </a:t>
            </a:r>
            <a:r>
              <a:rPr lang="en-IE" i="1" dirty="0" smtClean="0">
                <a:ea typeface="Calibri"/>
                <a:cs typeface="Times New Roman"/>
              </a:rPr>
              <a:t>correction” </a:t>
            </a:r>
            <a:r>
              <a:rPr lang="en-IE" i="1" dirty="0" smtClean="0">
                <a:solidFill>
                  <a:srgbClr val="FF0000"/>
                </a:solidFill>
                <a:ea typeface="Calibri"/>
                <a:cs typeface="Times New Roman"/>
              </a:rPr>
              <a:t>(assertive .v. passive)</a:t>
            </a:r>
            <a:endParaRPr lang="en-IE" sz="10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whilst </a:t>
            </a:r>
            <a:r>
              <a:rPr lang="en-IE" dirty="0">
                <a:ea typeface="Calibri"/>
                <a:cs typeface="Times New Roman"/>
              </a:rPr>
              <a:t>innovative solutions ideas incorporated, not always following HSE corporate dictates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>
                <a:ea typeface="Calibri"/>
                <a:cs typeface="Times New Roman"/>
              </a:rPr>
              <a:t>performance of hospital held to be very important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IE" dirty="0">
                <a:ea typeface="Calibri"/>
                <a:cs typeface="Times New Roman"/>
              </a:rPr>
              <a:t>open disclosure </a:t>
            </a:r>
            <a:r>
              <a:rPr lang="en-IE" dirty="0" smtClean="0">
                <a:ea typeface="Calibri"/>
                <a:cs typeface="Times New Roman"/>
              </a:rPr>
              <a:t>internally, as </a:t>
            </a:r>
            <a:r>
              <a:rPr lang="en-IE" dirty="0">
                <a:ea typeface="Calibri"/>
                <a:cs typeface="Times New Roman"/>
              </a:rPr>
              <a:t>to performance in terms of publication </a:t>
            </a:r>
            <a:r>
              <a:rPr lang="en-IE" dirty="0" smtClean="0">
                <a:ea typeface="Calibri"/>
                <a:cs typeface="Times New Roman"/>
              </a:rPr>
              <a:t>– </a:t>
            </a:r>
            <a:r>
              <a:rPr lang="en-IE" b="1" dirty="0" smtClean="0">
                <a:solidFill>
                  <a:srgbClr val="FF0000"/>
                </a:solidFill>
                <a:ea typeface="Calibri"/>
                <a:cs typeface="Times New Roman"/>
              </a:rPr>
              <a:t>(good </a:t>
            </a:r>
            <a:r>
              <a:rPr lang="en-IE" b="1" dirty="0">
                <a:solidFill>
                  <a:srgbClr val="FF0000"/>
                </a:solidFill>
                <a:ea typeface="Calibri"/>
                <a:cs typeface="Times New Roman"/>
              </a:rPr>
              <a:t>or bad </a:t>
            </a:r>
            <a:r>
              <a:rPr lang="en-IE" b="1" dirty="0" smtClean="0">
                <a:solidFill>
                  <a:srgbClr val="FF0000"/>
                </a:solidFill>
                <a:ea typeface="Calibri"/>
                <a:cs typeface="Times New Roman"/>
              </a:rPr>
              <a:t>results)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IE" sz="500" dirty="0" smtClean="0">
              <a:ea typeface="Calibri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è"/>
            </a:pPr>
            <a:r>
              <a:rPr lang="en-IE" dirty="0" smtClean="0"/>
              <a:t>internal accountability (yes) but </a:t>
            </a:r>
            <a:r>
              <a:rPr lang="en-IE" dirty="0"/>
              <a:t>no finger pointing / report </a:t>
            </a:r>
            <a:r>
              <a:rPr lang="en-IE" dirty="0" smtClean="0"/>
              <a:t>card </a:t>
            </a:r>
            <a:r>
              <a:rPr lang="en-IE" dirty="0"/>
              <a:t>writing / blaming </a:t>
            </a:r>
            <a:r>
              <a:rPr lang="en-IE" dirty="0" smtClean="0"/>
              <a:t> / escalating - </a:t>
            </a:r>
            <a:r>
              <a:rPr lang="en-IE" dirty="0"/>
              <a:t>f</a:t>
            </a:r>
            <a:r>
              <a:rPr lang="en-IE" dirty="0" smtClean="0"/>
              <a:t>ocus on identifying and solving rather than describing 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115120" y="618115"/>
            <a:ext cx="676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Actions to maximise performance</a:t>
            </a:r>
          </a:p>
        </p:txBody>
      </p:sp>
    </p:spTree>
    <p:extLst>
      <p:ext uri="{BB962C8B-B14F-4D97-AF65-F5344CB8AC3E}">
        <p14:creationId xmlns:p14="http://schemas.microsoft.com/office/powerpoint/2010/main" val="1466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180528" y="771550"/>
            <a:ext cx="4430781" cy="448347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IE" sz="1800" b="1" dirty="0" smtClean="0">
                <a:solidFill>
                  <a:prstClr val="black"/>
                </a:solidFill>
              </a:rPr>
              <a:t>Performance 2015 / 2016 / 2017 / 2018 </a:t>
            </a:r>
            <a:endParaRPr lang="en-IE" sz="1800" b="1" dirty="0">
              <a:solidFill>
                <a:prstClr val="black"/>
              </a:solidFill>
            </a:endParaRPr>
          </a:p>
          <a:p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4795028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2"/>
            <a:ext cx="827584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697" y="4028638"/>
            <a:ext cx="482472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17 / 15 </a:t>
            </a:r>
            <a:r>
              <a:rPr lang="en-IE" sz="1500" b="1" u="sng" dirty="0" smtClean="0"/>
              <a:t>57% </a:t>
            </a:r>
            <a:r>
              <a:rPr lang="en-IE" sz="1400" b="1" dirty="0" smtClean="0"/>
              <a:t>reduction ED trolley wait 08:00 (n=5131)</a:t>
            </a:r>
          </a:p>
          <a:p>
            <a:pPr marL="177800" indent="-177800">
              <a:buFont typeface="Calibri" panose="020F0502020204030204" pitchFamily="34" charset="0"/>
              <a:buChar char="₋"/>
            </a:pPr>
            <a:r>
              <a:rPr lang="en-IE" sz="1400" b="1" dirty="0" err="1" smtClean="0"/>
              <a:t>ave</a:t>
            </a:r>
            <a:r>
              <a:rPr lang="en-IE" sz="1400" b="1" dirty="0" smtClean="0"/>
              <a:t> count 2017 </a:t>
            </a:r>
            <a:r>
              <a:rPr lang="en-IE" sz="1400" b="1" u="sng" dirty="0" smtClean="0"/>
              <a:t>11</a:t>
            </a:r>
            <a:r>
              <a:rPr lang="en-IE" sz="1400" b="1" dirty="0" smtClean="0"/>
              <a:t> / </a:t>
            </a:r>
            <a:r>
              <a:rPr lang="en-IE" sz="1400" b="1" dirty="0" err="1" smtClean="0"/>
              <a:t>ave</a:t>
            </a:r>
            <a:r>
              <a:rPr lang="en-IE" sz="1400" b="1" dirty="0" smtClean="0"/>
              <a:t> count 2015 </a:t>
            </a:r>
            <a:r>
              <a:rPr lang="en-IE" sz="1400" b="1" u="sng" dirty="0" smtClean="0"/>
              <a:t>25</a:t>
            </a:r>
            <a:r>
              <a:rPr lang="en-IE" sz="1400" b="1" dirty="0" smtClean="0"/>
              <a:t> - </a:t>
            </a:r>
            <a:r>
              <a:rPr lang="en-IE" sz="1500" b="1" u="sng" dirty="0" smtClean="0"/>
              <a:t>56% </a:t>
            </a:r>
            <a:r>
              <a:rPr lang="en-IE" sz="1400" b="1" dirty="0" smtClean="0"/>
              <a:t>reduction</a:t>
            </a:r>
            <a:endParaRPr lang="en-IE" sz="14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3113" r="2298" b="4514"/>
          <a:stretch/>
        </p:blipFill>
        <p:spPr bwMode="auto">
          <a:xfrm>
            <a:off x="2594885" y="1104695"/>
            <a:ext cx="4260626" cy="119768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4351" r="2949" b="3339"/>
          <a:stretch/>
        </p:blipFill>
        <p:spPr bwMode="auto">
          <a:xfrm>
            <a:off x="54247" y="2830949"/>
            <a:ext cx="4255790" cy="11881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0331" y="4572807"/>
            <a:ext cx="622165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rgbClr val="FF0000"/>
                </a:solidFill>
              </a:rPr>
              <a:t>Non admitted wait time  2018 (</a:t>
            </a:r>
            <a:r>
              <a:rPr lang="en-IE" sz="1400" b="1" dirty="0" err="1" smtClean="0">
                <a:solidFill>
                  <a:srgbClr val="FF0000"/>
                </a:solidFill>
              </a:rPr>
              <a:t>ave</a:t>
            </a:r>
            <a:r>
              <a:rPr lang="en-IE" sz="1400" b="1" dirty="0" smtClean="0">
                <a:solidFill>
                  <a:srgbClr val="FF0000"/>
                </a:solidFill>
              </a:rPr>
              <a:t>) </a:t>
            </a:r>
            <a:r>
              <a:rPr lang="en-IE" sz="1400" b="1" u="sng" dirty="0" smtClean="0">
                <a:solidFill>
                  <a:srgbClr val="FF0000"/>
                </a:solidFill>
              </a:rPr>
              <a:t>5.42hrs</a:t>
            </a:r>
            <a:r>
              <a:rPr lang="en-IE" sz="1400" b="1" dirty="0" smtClean="0">
                <a:solidFill>
                  <a:srgbClr val="FF0000"/>
                </a:solidFill>
              </a:rPr>
              <a:t>         (2015 – </a:t>
            </a:r>
            <a:r>
              <a:rPr lang="en-IE" sz="1400" b="1" u="sng" dirty="0" smtClean="0">
                <a:solidFill>
                  <a:srgbClr val="FF0000"/>
                </a:solidFill>
              </a:rPr>
              <a:t>6.02hrs</a:t>
            </a:r>
            <a:r>
              <a:rPr lang="en-IE" sz="1400" b="1" dirty="0" smtClean="0">
                <a:solidFill>
                  <a:srgbClr val="FF0000"/>
                </a:solidFill>
              </a:rPr>
              <a:t>)   - </a:t>
            </a:r>
            <a:r>
              <a:rPr lang="en-IE" sz="1400" b="1" dirty="0">
                <a:solidFill>
                  <a:srgbClr val="FF0000"/>
                </a:solidFill>
              </a:rPr>
              <a:t>6</a:t>
            </a:r>
            <a:r>
              <a:rPr lang="en-IE" sz="1400" b="1" dirty="0" smtClean="0">
                <a:solidFill>
                  <a:srgbClr val="FF0000"/>
                </a:solidFill>
              </a:rPr>
              <a:t>% reduction </a:t>
            </a:r>
          </a:p>
          <a:p>
            <a:r>
              <a:rPr lang="en-IE" sz="1400" b="1" dirty="0" smtClean="0">
                <a:solidFill>
                  <a:srgbClr val="FF0000"/>
                </a:solidFill>
              </a:rPr>
              <a:t>Admitted wait time          2018 (</a:t>
            </a:r>
            <a:r>
              <a:rPr lang="en-IE" sz="1400" b="1" dirty="0" err="1" smtClean="0">
                <a:solidFill>
                  <a:srgbClr val="FF0000"/>
                </a:solidFill>
              </a:rPr>
              <a:t>ave</a:t>
            </a:r>
            <a:r>
              <a:rPr lang="en-IE" sz="1400" b="1" dirty="0" smtClean="0">
                <a:solidFill>
                  <a:srgbClr val="FF0000"/>
                </a:solidFill>
              </a:rPr>
              <a:t>) </a:t>
            </a:r>
            <a:r>
              <a:rPr lang="en-IE" sz="1400" b="1" u="sng" dirty="0" smtClean="0">
                <a:solidFill>
                  <a:srgbClr val="FF0000"/>
                </a:solidFill>
              </a:rPr>
              <a:t>12.42hrs</a:t>
            </a:r>
            <a:r>
              <a:rPr lang="en-IE" sz="1400" b="1" dirty="0" smtClean="0">
                <a:solidFill>
                  <a:srgbClr val="FF0000"/>
                </a:solidFill>
              </a:rPr>
              <a:t>       (2015 – </a:t>
            </a:r>
            <a:r>
              <a:rPr lang="en-IE" sz="1400" b="1" u="sng" dirty="0" smtClean="0">
                <a:solidFill>
                  <a:srgbClr val="FF0000"/>
                </a:solidFill>
              </a:rPr>
              <a:t>21.3hrs</a:t>
            </a:r>
            <a:r>
              <a:rPr lang="en-IE" sz="1400" b="1" dirty="0" smtClean="0">
                <a:solidFill>
                  <a:srgbClr val="FF0000"/>
                </a:solidFill>
              </a:rPr>
              <a:t>)   - 40% </a:t>
            </a:r>
            <a:r>
              <a:rPr lang="en-IE" sz="1400" b="1" dirty="0">
                <a:solidFill>
                  <a:srgbClr val="FF0000"/>
                </a:solidFill>
              </a:rPr>
              <a:t>reduction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381893"/>
            <a:ext cx="6642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Emergency </a:t>
            </a:r>
            <a:r>
              <a:rPr lang="en-IE" sz="2400" b="1" dirty="0" smtClean="0">
                <a:solidFill>
                  <a:prstClr val="black"/>
                </a:solidFill>
              </a:rPr>
              <a:t>Department - focus Beaumont Hospital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233776"/>
            <a:ext cx="4450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16 </a:t>
            </a:r>
            <a:r>
              <a:rPr lang="en-IE" sz="1400" b="1" dirty="0"/>
              <a:t>/ 15 - </a:t>
            </a:r>
            <a:r>
              <a:rPr lang="en-IE" sz="1500" b="1" u="sng" dirty="0"/>
              <a:t>23% </a:t>
            </a:r>
            <a:r>
              <a:rPr lang="en-IE" sz="1400" b="1" dirty="0"/>
              <a:t>reduction ED Trolley wait 08:00 (n=2064</a:t>
            </a:r>
            <a:r>
              <a:rPr lang="en-IE" sz="1400" b="1" dirty="0" smtClean="0"/>
              <a:t>)</a:t>
            </a:r>
          </a:p>
          <a:p>
            <a:pPr marL="88900" indent="-88900">
              <a:buFont typeface="Calibri" panose="020F0502020204030204" pitchFamily="34" charset="0"/>
              <a:buChar char="₋"/>
            </a:pPr>
            <a:r>
              <a:rPr lang="en-IE" sz="1400" b="1" dirty="0" smtClean="0"/>
              <a:t> </a:t>
            </a:r>
            <a:r>
              <a:rPr lang="en-IE" sz="1400" b="1" dirty="0" err="1"/>
              <a:t>ave</a:t>
            </a:r>
            <a:r>
              <a:rPr lang="en-IE" sz="1400" b="1" dirty="0"/>
              <a:t> </a:t>
            </a:r>
            <a:r>
              <a:rPr lang="en-IE" sz="1400" b="1" dirty="0" smtClean="0"/>
              <a:t> count </a:t>
            </a:r>
            <a:r>
              <a:rPr lang="en-IE" sz="1400" b="1" dirty="0"/>
              <a:t>2016 </a:t>
            </a:r>
            <a:r>
              <a:rPr lang="en-IE" sz="1400" b="1" u="sng" dirty="0"/>
              <a:t>19</a:t>
            </a:r>
            <a:r>
              <a:rPr lang="en-IE" sz="1400" b="1" dirty="0"/>
              <a:t> / </a:t>
            </a:r>
            <a:r>
              <a:rPr lang="en-IE" sz="1400" b="1" dirty="0" err="1"/>
              <a:t>ave</a:t>
            </a:r>
            <a:r>
              <a:rPr lang="en-IE" sz="1400" b="1" dirty="0"/>
              <a:t> </a:t>
            </a:r>
            <a:r>
              <a:rPr lang="en-IE" sz="1400" b="1" dirty="0" smtClean="0"/>
              <a:t>count </a:t>
            </a:r>
            <a:r>
              <a:rPr lang="en-IE" sz="1400" b="1" dirty="0"/>
              <a:t>2015 </a:t>
            </a:r>
            <a:r>
              <a:rPr lang="en-IE" sz="1400" b="1" u="sng" dirty="0" smtClean="0"/>
              <a:t>25</a:t>
            </a:r>
            <a:r>
              <a:rPr lang="en-IE" sz="1400" b="1" dirty="0" smtClean="0"/>
              <a:t> - </a:t>
            </a:r>
            <a:r>
              <a:rPr lang="en-IE" sz="1500" b="1" u="sng" dirty="0" smtClean="0"/>
              <a:t>24</a:t>
            </a:r>
            <a:r>
              <a:rPr lang="en-IE" sz="1500" b="1" u="sng" dirty="0"/>
              <a:t>% </a:t>
            </a:r>
            <a:r>
              <a:rPr lang="en-IE" sz="1400" b="1" dirty="0"/>
              <a:t>reduction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9954" y="3849310"/>
            <a:ext cx="4724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IE" sz="1200" b="1" dirty="0" smtClean="0"/>
          </a:p>
          <a:p>
            <a:r>
              <a:rPr lang="en-IE" sz="1400" b="1" dirty="0" smtClean="0"/>
              <a:t>18 </a:t>
            </a:r>
            <a:r>
              <a:rPr lang="en-IE" sz="1400" b="1" dirty="0"/>
              <a:t>/ 15 </a:t>
            </a:r>
            <a:r>
              <a:rPr lang="en-IE" sz="1500" b="1" u="sng" dirty="0" smtClean="0"/>
              <a:t>74% </a:t>
            </a:r>
            <a:r>
              <a:rPr lang="en-IE" sz="1400" b="1" dirty="0"/>
              <a:t>reduction ED trolley wait 08:00 (</a:t>
            </a:r>
            <a:r>
              <a:rPr lang="en-IE" sz="1400" b="1" dirty="0" smtClean="0"/>
              <a:t>n=3958)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en-IE" sz="1400" b="1" dirty="0" err="1" smtClean="0"/>
              <a:t>ave</a:t>
            </a:r>
            <a:r>
              <a:rPr lang="en-IE" sz="1400" b="1" dirty="0" smtClean="0"/>
              <a:t> count 2018  </a:t>
            </a:r>
            <a:r>
              <a:rPr lang="en-IE" sz="1400" b="1" u="sng" dirty="0" smtClean="0"/>
              <a:t>7</a:t>
            </a:r>
            <a:r>
              <a:rPr lang="en-IE" sz="1400" b="1" dirty="0" smtClean="0"/>
              <a:t>  / </a:t>
            </a:r>
            <a:r>
              <a:rPr lang="en-IE" sz="1400" b="1" dirty="0" err="1" smtClean="0"/>
              <a:t>ave</a:t>
            </a:r>
            <a:r>
              <a:rPr lang="en-IE" sz="1400" b="1" dirty="0" smtClean="0"/>
              <a:t> count 2015 </a:t>
            </a:r>
            <a:r>
              <a:rPr lang="en-IE" sz="1400" b="1" u="sng" dirty="0" smtClean="0"/>
              <a:t>25</a:t>
            </a:r>
            <a:r>
              <a:rPr lang="en-IE" sz="1400" b="1" dirty="0" smtClean="0"/>
              <a:t> – </a:t>
            </a:r>
            <a:r>
              <a:rPr lang="en-IE" sz="1500" b="1" u="sng" dirty="0" smtClean="0"/>
              <a:t>74% </a:t>
            </a:r>
            <a:r>
              <a:rPr lang="en-IE" sz="1400" b="1" dirty="0" smtClean="0"/>
              <a:t>reduction</a:t>
            </a:r>
            <a:endParaRPr lang="en-IE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29" y="2830949"/>
            <a:ext cx="4295264" cy="1188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 descr="cid:4d8303b2-35c9-482f-96a4-45d080464bf3@eurprd07.prod.outlook.com"/>
          <p:cNvPicPr>
            <a:picLocks noChangeAspect="1" noChangeArrowheads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357" r="12590"/>
          <a:stretch/>
        </p:blipFill>
        <p:spPr bwMode="auto">
          <a:xfrm>
            <a:off x="7622152" y="1104695"/>
            <a:ext cx="1321941" cy="13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64848" y="4840002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12</a:t>
            </a:fld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-36510" y="1059582"/>
            <a:ext cx="577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/>
              <a:t>PET&gt; </a:t>
            </a:r>
            <a:r>
              <a:rPr lang="en-IE" b="1" dirty="0"/>
              <a:t>24 hour ED breaches reported at 8am per month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2189" y="789554"/>
            <a:ext cx="4287761" cy="44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IE" sz="1900" b="1" dirty="0" smtClean="0">
                <a:solidFill>
                  <a:prstClr val="black"/>
                </a:solidFill>
              </a:rPr>
              <a:t>Performance - January - July </a:t>
            </a:r>
            <a:r>
              <a:rPr lang="en-IE" sz="1900" b="1" dirty="0" smtClean="0"/>
              <a:t>18/17</a:t>
            </a:r>
            <a:endParaRPr lang="en-IE" sz="19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4"/>
            <a:ext cx="827584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6512" y="2922498"/>
            <a:ext cx="335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Discharges from ED - PET &gt; 24 hrs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75" y="443914"/>
            <a:ext cx="66323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Emergency Department– focus Beaumont Hospital</a:t>
            </a:r>
          </a:p>
          <a:p>
            <a:pPr lvl="0">
              <a:buClr>
                <a:prstClr val="white"/>
              </a:buClr>
            </a:pPr>
            <a:endParaRPr lang="en-IE" sz="19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1275606"/>
            <a:ext cx="395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è"/>
              <a:tabLst>
                <a:tab pos="180975" algn="l"/>
              </a:tabLst>
            </a:pPr>
            <a:r>
              <a:rPr lang="en-IE" b="1" dirty="0" smtClean="0">
                <a:ea typeface="Calibri"/>
                <a:cs typeface="Times New Roman"/>
              </a:rPr>
              <a:t>focused </a:t>
            </a:r>
            <a:r>
              <a:rPr lang="en-IE" b="1" dirty="0">
                <a:ea typeface="Calibri"/>
                <a:cs typeface="Times New Roman"/>
              </a:rPr>
              <a:t>effort to reduce &gt; 24 hour waits</a:t>
            </a:r>
          </a:p>
          <a:p>
            <a:pPr marL="449263" lvl="0" indent="-182563" algn="just">
              <a:spcAft>
                <a:spcPts val="0"/>
              </a:spcAft>
              <a:buFont typeface="Calibri"/>
              <a:buChar char="-"/>
              <a:tabLst>
                <a:tab pos="361950" algn="l"/>
              </a:tabLst>
            </a:pPr>
            <a:r>
              <a:rPr lang="en-IE" b="1" i="1" dirty="0">
                <a:ea typeface="Calibri"/>
                <a:cs typeface="Times New Roman"/>
              </a:rPr>
              <a:t>“zero tolerance” </a:t>
            </a:r>
            <a:r>
              <a:rPr lang="en-IE" b="1" dirty="0">
                <a:ea typeface="Calibri"/>
                <a:cs typeface="Times New Roman"/>
              </a:rPr>
              <a:t>approach</a:t>
            </a:r>
          </a:p>
          <a:p>
            <a:pPr marL="715963" lvl="1" indent="-266700" algn="just">
              <a:buFont typeface="Calibri"/>
              <a:buChar char="-"/>
              <a:tabLst>
                <a:tab pos="361950" algn="l"/>
              </a:tabLst>
            </a:pPr>
            <a:r>
              <a:rPr lang="en-IE" b="1" dirty="0">
                <a:ea typeface="Calibri"/>
                <a:cs typeface="Times New Roman"/>
              </a:rPr>
              <a:t>improvement demonstrated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048" y="3153909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b="1" dirty="0" smtClean="0">
                <a:ea typeface="Calibri"/>
                <a:cs typeface="Times New Roman"/>
              </a:rPr>
              <a:t>focused </a:t>
            </a:r>
            <a:r>
              <a:rPr lang="en-IE" b="1" dirty="0">
                <a:ea typeface="Calibri"/>
                <a:cs typeface="Times New Roman"/>
              </a:rPr>
              <a:t>effort to </a:t>
            </a:r>
            <a:r>
              <a:rPr lang="en-IE" b="1" dirty="0" smtClean="0">
                <a:ea typeface="Calibri"/>
                <a:cs typeface="Times New Roman"/>
              </a:rPr>
              <a:t>admit + </a:t>
            </a:r>
            <a:r>
              <a:rPr lang="en-IE" b="1" dirty="0">
                <a:ea typeface="Calibri"/>
                <a:cs typeface="Times New Roman"/>
              </a:rPr>
              <a:t>accommodate or discharge</a:t>
            </a:r>
          </a:p>
          <a:p>
            <a:pPr marL="361950" lvl="1" indent="-180975" algn="just">
              <a:buFont typeface="Calibri"/>
              <a:buChar char="-"/>
            </a:pPr>
            <a:r>
              <a:rPr lang="en-IE" b="1" i="1" dirty="0">
                <a:ea typeface="Calibri"/>
                <a:cs typeface="Times New Roman"/>
              </a:rPr>
              <a:t>“zero tolerance” </a:t>
            </a:r>
            <a:r>
              <a:rPr lang="en-IE" b="1" dirty="0">
                <a:ea typeface="Calibri"/>
                <a:cs typeface="Times New Roman"/>
              </a:rPr>
              <a:t>approach</a:t>
            </a:r>
          </a:p>
          <a:p>
            <a:pPr marL="542925" lvl="2" indent="-180975">
              <a:buFont typeface="Calibri"/>
              <a:buChar char="-"/>
            </a:pPr>
            <a:r>
              <a:rPr lang="en-IE" b="1" dirty="0">
                <a:ea typeface="Calibri"/>
                <a:cs typeface="Times New Roman"/>
              </a:rPr>
              <a:t>improvement demonstrated, but problem not totally </a:t>
            </a:r>
            <a:r>
              <a:rPr lang="en-IE" b="1" dirty="0" smtClean="0">
                <a:ea typeface="Calibri"/>
                <a:cs typeface="Times New Roman"/>
              </a:rPr>
              <a:t>removed</a:t>
            </a:r>
            <a:endParaRPr lang="en-IE" b="1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90" y="2648024"/>
            <a:ext cx="544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en-IE" sz="1600" b="1" dirty="0" smtClean="0">
                <a:solidFill>
                  <a:srgbClr val="FF0000"/>
                </a:solidFill>
              </a:rPr>
              <a:t>99%</a:t>
            </a:r>
            <a:r>
              <a:rPr lang="en-IE" sz="1600" dirty="0" smtClean="0">
                <a:solidFill>
                  <a:srgbClr val="FF0000"/>
                </a:solidFill>
              </a:rPr>
              <a:t> </a:t>
            </a:r>
            <a:r>
              <a:rPr lang="en-IE" sz="1600" dirty="0">
                <a:solidFill>
                  <a:srgbClr val="FF0000"/>
                </a:solidFill>
              </a:rPr>
              <a:t>cumulative reduction YTD </a:t>
            </a:r>
            <a:r>
              <a:rPr lang="en-IE" sz="1600" dirty="0" smtClean="0">
                <a:solidFill>
                  <a:srgbClr val="FF0000"/>
                </a:solidFill>
              </a:rPr>
              <a:t>July - </a:t>
            </a:r>
            <a:r>
              <a:rPr lang="en-IE" sz="1600" b="1" dirty="0" smtClean="0">
                <a:solidFill>
                  <a:srgbClr val="FF0000"/>
                </a:solidFill>
              </a:rPr>
              <a:t>(2015 v’s 2018</a:t>
            </a:r>
            <a:r>
              <a:rPr lang="en-IE" sz="1600" dirty="0" smtClean="0">
                <a:solidFill>
                  <a:srgbClr val="FF0000"/>
                </a:solidFill>
              </a:rPr>
              <a:t>)</a:t>
            </a:r>
            <a:endParaRPr lang="en-IE" sz="1600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-36512" y="446196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4638"/>
            <a:r>
              <a:rPr lang="en-IE" sz="1600" dirty="0">
                <a:solidFill>
                  <a:srgbClr val="FF0000"/>
                </a:solidFill>
              </a:rPr>
              <a:t>-	</a:t>
            </a:r>
            <a:r>
              <a:rPr lang="en-IE" sz="1600" b="1" dirty="0" smtClean="0">
                <a:solidFill>
                  <a:srgbClr val="FF0000"/>
                </a:solidFill>
              </a:rPr>
              <a:t>94%</a:t>
            </a:r>
            <a:r>
              <a:rPr lang="en-IE" sz="1600" dirty="0" smtClean="0">
                <a:solidFill>
                  <a:srgbClr val="FF0000"/>
                </a:solidFill>
              </a:rPr>
              <a:t> </a:t>
            </a:r>
            <a:r>
              <a:rPr lang="en-IE" sz="1600" dirty="0">
                <a:solidFill>
                  <a:srgbClr val="FF0000"/>
                </a:solidFill>
              </a:rPr>
              <a:t>cumulative reduction YTD </a:t>
            </a:r>
            <a:r>
              <a:rPr lang="en-IE" sz="1600" dirty="0" smtClean="0">
                <a:solidFill>
                  <a:srgbClr val="FF0000"/>
                </a:solidFill>
              </a:rPr>
              <a:t>July -</a:t>
            </a:r>
            <a:r>
              <a:rPr lang="en-IE" sz="1600" b="1" dirty="0" smtClean="0">
                <a:solidFill>
                  <a:srgbClr val="FF0000"/>
                </a:solidFill>
              </a:rPr>
              <a:t> </a:t>
            </a:r>
            <a:r>
              <a:rPr lang="en-IE" sz="1600" b="1" dirty="0">
                <a:solidFill>
                  <a:srgbClr val="FF0000"/>
                </a:solidFill>
              </a:rPr>
              <a:t>(</a:t>
            </a:r>
            <a:r>
              <a:rPr lang="en-IE" sz="1600" b="1" dirty="0" smtClean="0">
                <a:solidFill>
                  <a:srgbClr val="FF0000"/>
                </a:solidFill>
              </a:rPr>
              <a:t>2015 </a:t>
            </a:r>
            <a:r>
              <a:rPr lang="en-IE" sz="1600" b="1" dirty="0">
                <a:solidFill>
                  <a:srgbClr val="FF0000"/>
                </a:solidFill>
              </a:rPr>
              <a:t>v’s </a:t>
            </a:r>
            <a:r>
              <a:rPr lang="en-IE" sz="1600" b="1" dirty="0" smtClean="0">
                <a:solidFill>
                  <a:srgbClr val="FF0000"/>
                </a:solidFill>
              </a:rPr>
              <a:t>2018)</a:t>
            </a:r>
            <a:endParaRPr lang="en-IE" sz="1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1336584"/>
            <a:ext cx="4983691" cy="13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3240639"/>
            <a:ext cx="4983691" cy="12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7784" y="4773627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13</a:t>
            </a:fld>
            <a:endParaRPr lang="en-IE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2188" y="807554"/>
            <a:ext cx="4008124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IE" sz="1900" b="1" dirty="0" smtClean="0">
                <a:solidFill>
                  <a:prstClr val="black"/>
                </a:solidFill>
              </a:rPr>
              <a:t>Performance</a:t>
            </a:r>
            <a:endParaRPr lang="en-IE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4"/>
            <a:ext cx="827584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-36512" y="2469155"/>
            <a:ext cx="520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Calibri" panose="020F0502020204030204" pitchFamily="34" charset="0"/>
              <a:buChar char="₋"/>
            </a:pPr>
            <a:r>
              <a:rPr lang="en-IE" sz="1400" dirty="0" smtClean="0"/>
              <a:t>RCSI HG exceeding 2018 national target </a:t>
            </a:r>
            <a:r>
              <a:rPr lang="en-IE" sz="1100" dirty="0" smtClean="0"/>
              <a:t>(improving on 2015)</a:t>
            </a:r>
            <a:endParaRPr lang="en-IE" sz="11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3120" y="2782758"/>
            <a:ext cx="4129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National Performance by Hospital Group Comparator</a:t>
            </a:r>
            <a:endParaRPr kumimoji="0" lang="en-IE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36512" y="4401277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 typeface="Calibri" panose="020F0502020204030204" pitchFamily="34" charset="0"/>
              <a:buChar char="₋"/>
            </a:pPr>
            <a:r>
              <a:rPr lang="en-IE" sz="1400" dirty="0" smtClean="0"/>
              <a:t>RCSI HG exceeding 2018 </a:t>
            </a:r>
            <a:r>
              <a:rPr lang="en-IE" sz="1400" dirty="0"/>
              <a:t>national </a:t>
            </a:r>
            <a:r>
              <a:rPr lang="en-IE" sz="1400" dirty="0" smtClean="0"/>
              <a:t>performance</a:t>
            </a:r>
            <a:endParaRPr lang="en-IE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3005" y="461815"/>
            <a:ext cx="604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 smtClean="0">
                <a:solidFill>
                  <a:prstClr val="black"/>
                </a:solidFill>
              </a:rPr>
              <a:t>Inpatient / Day Care Elective Access – RCSI HG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1247545"/>
            <a:ext cx="421196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ym typeface="Wingdings"/>
              </a:rPr>
              <a:t></a:t>
            </a:r>
            <a:r>
              <a:rPr lang="en-IE" sz="1600" b="1" dirty="0" smtClean="0"/>
              <a:t>focused </a:t>
            </a:r>
            <a:r>
              <a:rPr lang="en-IE" sz="1600" b="1" dirty="0"/>
              <a:t>approach to minimise wait time </a:t>
            </a:r>
          </a:p>
          <a:p>
            <a:pPr marL="177800"/>
            <a:r>
              <a:rPr lang="en-IE" sz="1600" b="1" dirty="0"/>
              <a:t>experienced </a:t>
            </a:r>
            <a:r>
              <a:rPr lang="en-IE" sz="1600" b="1" dirty="0" smtClean="0"/>
              <a:t> as apposed to simply increasing activity,  but recognising additional treatment requirement</a:t>
            </a:r>
          </a:p>
          <a:p>
            <a:pPr marL="177800"/>
            <a:endParaRPr lang="en-IE" sz="1200" b="1" dirty="0" smtClean="0"/>
          </a:p>
          <a:p>
            <a:pPr marL="177800" indent="-177800"/>
            <a:r>
              <a:rPr lang="en-IE" sz="1600" b="1" dirty="0" smtClean="0">
                <a:sym typeface="Wingdings"/>
              </a:rPr>
              <a:t></a:t>
            </a:r>
            <a:r>
              <a:rPr lang="en-IE" sz="1600" b="1" dirty="0"/>
              <a:t>target drive &lt; 8 months </a:t>
            </a:r>
            <a:r>
              <a:rPr lang="en-IE" sz="1600" b="1" dirty="0" smtClean="0"/>
              <a:t>- </a:t>
            </a:r>
            <a:r>
              <a:rPr lang="en-IE" sz="1600" b="1" dirty="0"/>
              <a:t>achieved through internal treatment additionality rather than external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048" y="3579862"/>
            <a:ext cx="388843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Calibri" panose="020F0502020204030204" pitchFamily="34" charset="0"/>
              <a:buChar char="₋"/>
            </a:pPr>
            <a:r>
              <a:rPr lang="en-IE" sz="1500" b="1" dirty="0" smtClean="0">
                <a:solidFill>
                  <a:srgbClr val="FF0000"/>
                </a:solidFill>
              </a:rPr>
              <a:t>4.1% increase elective IP.DC treatments for Beaumont 18/17 YTD (n=1720)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" y="1058659"/>
            <a:ext cx="4528880" cy="14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" y="3090534"/>
            <a:ext cx="4528880" cy="13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88" y="573528"/>
            <a:ext cx="8830764" cy="432048"/>
          </a:xfrm>
        </p:spPr>
        <p:txBody>
          <a:bodyPr>
            <a:normAutofit fontScale="25000" lnSpcReduction="20000"/>
          </a:bodyPr>
          <a:lstStyle/>
          <a:p>
            <a:pPr marL="1619250" indent="-1619250">
              <a:buClr>
                <a:prstClr val="white"/>
              </a:buClr>
              <a:buNone/>
            </a:pPr>
            <a:r>
              <a:rPr lang="en-IE" sz="9600" b="1" dirty="0" smtClean="0">
                <a:solidFill>
                  <a:prstClr val="black"/>
                </a:solidFill>
              </a:rPr>
              <a:t>Endoscopy - </a:t>
            </a:r>
            <a:r>
              <a:rPr lang="en-IE" sz="9600" b="1" dirty="0">
                <a:solidFill>
                  <a:prstClr val="black"/>
                </a:solidFill>
              </a:rPr>
              <a:t>focus reduce wait time rather </a:t>
            </a:r>
            <a:r>
              <a:rPr lang="en-IE" sz="9600" b="1" dirty="0" smtClean="0">
                <a:solidFill>
                  <a:prstClr val="black"/>
                </a:solidFill>
              </a:rPr>
              <a:t>than treatment </a:t>
            </a:r>
            <a:r>
              <a:rPr lang="en-IE" sz="9600" b="1" dirty="0">
                <a:solidFill>
                  <a:prstClr val="black"/>
                </a:solidFill>
              </a:rPr>
              <a:t>volume increase</a:t>
            </a:r>
          </a:p>
          <a:p>
            <a:pPr lvl="0">
              <a:buClr>
                <a:prstClr val="white"/>
              </a:buClr>
            </a:pPr>
            <a:endParaRPr lang="en-IE" sz="2400" b="1" dirty="0" smtClean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n-IE" sz="2400" b="1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23688" y="4840002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14</a:t>
            </a:fld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528"/>
            <a:ext cx="827584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085" y="4029914"/>
            <a:ext cx="52258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Beaumont  / OLOL / Connolly </a:t>
            </a:r>
            <a:r>
              <a:rPr lang="en-IE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IE" b="1" dirty="0" smtClean="0">
                <a:solidFill>
                  <a:srgbClr val="FF0000"/>
                </a:solidFill>
              </a:rPr>
              <a:t>insourcing </a:t>
            </a:r>
            <a:r>
              <a:rPr lang="en-IE" b="1" dirty="0" smtClean="0">
                <a:solidFill>
                  <a:srgbClr val="FF0000"/>
                </a:solidFill>
                <a:sym typeface="Wingdings"/>
              </a:rPr>
              <a:t> Cavan / Connolly 5877 procedures - 2016 / 2017 / 2018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19" y="1078736"/>
            <a:ext cx="151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prstClr val="black"/>
                </a:solidFill>
              </a:rPr>
              <a:t>Performance </a:t>
            </a:r>
            <a:r>
              <a:rPr lang="en-IE" b="1" dirty="0" smtClean="0">
                <a:solidFill>
                  <a:prstClr val="black"/>
                </a:solidFill>
              </a:rPr>
              <a:t> </a:t>
            </a:r>
            <a:endParaRPr lang="en-I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" y="1419622"/>
            <a:ext cx="44027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19622"/>
            <a:ext cx="44876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7784" y="4801392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15</a:t>
            </a:fld>
            <a:endParaRPr lang="en-I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3"/>
            <a:ext cx="748182" cy="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9376" y="411510"/>
            <a:ext cx="708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 smtClean="0">
                <a:solidFill>
                  <a:prstClr val="black"/>
                </a:solidFill>
              </a:rPr>
              <a:t>Rapid Access - Beaumont Hospital Cancer Clinics 2018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0032" y="2499742"/>
            <a:ext cx="4176464" cy="27699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171450" indent="-171450">
              <a:buFont typeface="Calibri" panose="020F0502020204030204" pitchFamily="34" charset="0"/>
              <a:buChar char="₋"/>
            </a:pPr>
            <a:r>
              <a:rPr lang="en-IE" alt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Beaumont Hospital </a:t>
            </a:r>
            <a:r>
              <a:rPr lang="en-IE" alt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IE" altLang="en-US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100%</a:t>
            </a:r>
            <a:r>
              <a:rPr lang="en-IE" alt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IE" alt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alt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/National </a:t>
            </a:r>
            <a:r>
              <a:rPr lang="en-IE" alt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(</a:t>
            </a:r>
            <a:r>
              <a:rPr lang="en-IE" altLang="en-US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87.3%</a:t>
            </a:r>
            <a:r>
              <a:rPr lang="en-IE" alt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lang="en-IE" altLang="en-US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55776" y="4454991"/>
            <a:ext cx="50405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indent="-171450">
              <a:buFont typeface="Calibri" panose="020F0502020204030204" pitchFamily="34" charset="0"/>
              <a:buChar char="₋"/>
            </a:pP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Beaumont </a:t>
            </a:r>
            <a:r>
              <a:rPr lang="en-IE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Hospital 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IE" sz="1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100</a:t>
            </a:r>
            <a:r>
              <a:rPr lang="en-I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/ National </a:t>
            </a:r>
            <a:r>
              <a:rPr lang="en-IE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I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67.4%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IE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511351"/>
            <a:ext cx="4492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Calibri" panose="020F0502020204030204" pitchFamily="34" charset="0"/>
              <a:buChar char="₋"/>
            </a:pPr>
            <a:r>
              <a:rPr lang="en-IE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Beaumont Hospital 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I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100%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/ National </a:t>
            </a:r>
            <a:r>
              <a:rPr lang="en-IE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 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I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63.6%</a:t>
            </a:r>
            <a:r>
              <a:rPr lang="en-I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IE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1030"/>
            <a:ext cx="4608512" cy="16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2813"/>
            <a:ext cx="4032448" cy="15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8175"/>
            <a:ext cx="4464496" cy="16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3397286"/>
            <a:ext cx="151216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rgbClr val="FF0000"/>
                </a:solidFill>
              </a:rPr>
              <a:t>Balance Score Card approach</a:t>
            </a:r>
            <a:endParaRPr lang="en-I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16</a:t>
            </a:fld>
            <a:endParaRPr lang="en-IE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2188" y="789554"/>
            <a:ext cx="1775876" cy="44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IE" sz="1900" b="1" dirty="0" smtClean="0">
                <a:solidFill>
                  <a:prstClr val="black"/>
                </a:solidFill>
              </a:rPr>
              <a:t>Performance</a:t>
            </a:r>
          </a:p>
          <a:p>
            <a:endParaRPr lang="en-IE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4"/>
            <a:ext cx="827584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9376" y="519524"/>
            <a:ext cx="265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 smtClean="0">
                <a:solidFill>
                  <a:prstClr val="black"/>
                </a:solidFill>
              </a:rPr>
              <a:t>Delayed Discharges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8956" y="3298980"/>
            <a:ext cx="9108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en-IE" b="1" dirty="0" smtClean="0"/>
              <a:t>4% reduction 2018 / 2017 YTD (8</a:t>
            </a:r>
            <a:r>
              <a:rPr lang="en-IE" b="1" dirty="0"/>
              <a:t>% increase Jul-18 vs Jul-17</a:t>
            </a:r>
            <a:r>
              <a:rPr lang="en-IE" b="1" dirty="0" smtClean="0"/>
              <a:t>)</a:t>
            </a:r>
          </a:p>
          <a:p>
            <a:pPr marL="542925" lvl="1" indent="-276225">
              <a:buFont typeface="Calibri" panose="020F0502020204030204" pitchFamily="34" charset="0"/>
              <a:buChar char="₋"/>
            </a:pPr>
            <a:r>
              <a:rPr lang="en-IE" dirty="0" smtClean="0"/>
              <a:t>however 2018 monthly average 3640 acute bed days not available for acute patient occupancy</a:t>
            </a:r>
          </a:p>
          <a:p>
            <a:pPr marL="809625" lvl="1" indent="-266700">
              <a:buFont typeface="Calibri" panose="020F0502020204030204" pitchFamily="34" charset="0"/>
              <a:buChar char="₋"/>
            </a:pPr>
            <a:r>
              <a:rPr lang="en-IE" dirty="0" smtClean="0"/>
              <a:t>equivalent to treatment of 607 patients monthly (based on 6 day ALOS) - </a:t>
            </a:r>
            <a:r>
              <a:rPr lang="en-IE" dirty="0" smtClean="0">
                <a:solidFill>
                  <a:srgbClr val="FF0000"/>
                </a:solidFill>
              </a:rPr>
              <a:t>4249 </a:t>
            </a:r>
            <a:r>
              <a:rPr lang="en-IE" dirty="0" err="1" smtClean="0">
                <a:solidFill>
                  <a:srgbClr val="FF0000"/>
                </a:solidFill>
              </a:rPr>
              <a:t>ytd</a:t>
            </a:r>
            <a:r>
              <a:rPr lang="en-IE" dirty="0">
                <a:solidFill>
                  <a:srgbClr val="FF0000"/>
                </a:solidFill>
              </a:rPr>
              <a:t> </a:t>
            </a:r>
            <a:endParaRPr lang="en-IE" dirty="0" smtClean="0">
              <a:solidFill>
                <a:srgbClr val="FF0000"/>
              </a:solidFill>
            </a:endParaRPr>
          </a:p>
          <a:p>
            <a:pPr marL="542925" lvl="1"/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smtClean="0">
                <a:solidFill>
                  <a:srgbClr val="FF0000"/>
                </a:solidFill>
              </a:rPr>
              <a:t>    (14 days total activity equivalent for HG)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9296"/>
            <a:ext cx="885698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8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7784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17</a:t>
            </a:fld>
            <a:endParaRPr lang="en-IE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2188" y="789554"/>
            <a:ext cx="1775876" cy="44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IE" sz="1900" b="1" dirty="0" smtClean="0">
                <a:solidFill>
                  <a:prstClr val="black"/>
                </a:solidFill>
              </a:rPr>
              <a:t>Performance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519524"/>
            <a:ext cx="827584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9376" y="519524"/>
            <a:ext cx="694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 smtClean="0">
                <a:solidFill>
                  <a:prstClr val="black"/>
                </a:solidFill>
              </a:rPr>
              <a:t>Percent ‘Did not attend’( DNA) of total OPD bookings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348985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71463">
              <a:buFontTx/>
              <a:buChar char="-"/>
            </a:pPr>
            <a:r>
              <a:rPr lang="en-IE" dirty="0" smtClean="0"/>
              <a:t>during July 1,745 patients did not attend new scheduled appointment</a:t>
            </a:r>
          </a:p>
          <a:p>
            <a:pPr marL="534988" lvl="1" indent="-261938" defTabSz="271463">
              <a:buFontTx/>
              <a:buChar char="-"/>
            </a:pPr>
            <a:r>
              <a:rPr lang="en-IE" dirty="0" smtClean="0"/>
              <a:t>total DNA value YTD = 43,086</a:t>
            </a:r>
          </a:p>
          <a:p>
            <a:pPr marL="804863" lvl="1" indent="-263525" defTabSz="271463">
              <a:buFontTx/>
              <a:buChar char="-"/>
            </a:pPr>
            <a:r>
              <a:rPr lang="en-IE" dirty="0" smtClean="0"/>
              <a:t>is </a:t>
            </a:r>
            <a:r>
              <a:rPr lang="en-IE" dirty="0"/>
              <a:t>there a corollary between </a:t>
            </a:r>
            <a:r>
              <a:rPr lang="en-IE" dirty="0" smtClean="0"/>
              <a:t>DNAs </a:t>
            </a:r>
            <a:r>
              <a:rPr lang="en-IE" dirty="0"/>
              <a:t>and ED new </a:t>
            </a:r>
            <a:r>
              <a:rPr lang="en-IE" dirty="0" smtClean="0"/>
              <a:t>attendances in regard to how patients access the health system?</a:t>
            </a:r>
            <a:endParaRPr lang="en-IE" dirty="0"/>
          </a:p>
          <a:p>
            <a:pPr marL="534988" lvl="1" indent="-261938" defTabSz="271463">
              <a:buFontTx/>
              <a:buChar char="-"/>
            </a:pPr>
            <a:endParaRPr lang="en-IE" dirty="0" smtClean="0"/>
          </a:p>
          <a:p>
            <a:pPr marL="534988" lvl="1" indent="-261938" defTabSz="271463">
              <a:buFontTx/>
              <a:buChar char="-"/>
            </a:pP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784976" cy="22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67B-C60C-4DC2-9CE7-28A5DA2234E8}" type="slidenum">
              <a:rPr lang="en-IE" smtClean="0"/>
              <a:pPr/>
              <a:t>18</a:t>
            </a:fld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107504" y="0"/>
            <a:ext cx="3168352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0" y="4371950"/>
            <a:ext cx="3168352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011903" y="3981052"/>
            <a:ext cx="3146833" cy="105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975648" y="3322"/>
            <a:ext cx="3168352" cy="70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ounded Rectangle 22"/>
          <p:cNvSpPr/>
          <p:nvPr/>
        </p:nvSpPr>
        <p:spPr>
          <a:xfrm>
            <a:off x="2880328" y="2211710"/>
            <a:ext cx="2663235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Dis-enablers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 to improvement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2483" y="4425373"/>
            <a:ext cx="2440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Application of multi million euro fines (SDU) - €64.19m</a:t>
            </a:r>
          </a:p>
          <a:p>
            <a:r>
              <a:rPr lang="en-IE" sz="1400" b="1" dirty="0" smtClean="0"/>
              <a:t>(2016</a:t>
            </a:r>
            <a:r>
              <a:rPr lang="en-IE" sz="1400" dirty="0" smtClean="0"/>
              <a:t>)</a:t>
            </a:r>
            <a:endParaRPr lang="en-IE" sz="1400" dirty="0"/>
          </a:p>
        </p:txBody>
      </p:sp>
      <p:pic>
        <p:nvPicPr>
          <p:cNvPr id="25" name="Picture 3" descr="99f7e1fd-cceb-459a-a659-e48cc64f90a2@eurp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4336"/>
            <a:ext cx="1800199" cy="1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27" y="2858904"/>
            <a:ext cx="1892396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958780" y="4083917"/>
            <a:ext cx="2149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New laws to penalise hospitals for breaking waiting times </a:t>
            </a:r>
          </a:p>
          <a:p>
            <a:r>
              <a:rPr lang="en-IE" sz="1400" b="1" dirty="0" smtClean="0"/>
              <a:t>(2018) </a:t>
            </a:r>
            <a:endParaRPr lang="en-IE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4669457" y="4425374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i="1" dirty="0" smtClean="0"/>
              <a:t>“Punish </a:t>
            </a:r>
            <a:r>
              <a:rPr lang="en-IE" sz="1400" b="1" i="1" dirty="0"/>
              <a:t>poor performing HSE </a:t>
            </a:r>
            <a:r>
              <a:rPr lang="en-IE" sz="1400" b="1" i="1" dirty="0" smtClean="0"/>
              <a:t>managers”</a:t>
            </a:r>
            <a:endParaRPr lang="en-IE" sz="1400" b="1" i="1" dirty="0"/>
          </a:p>
          <a:p>
            <a:r>
              <a:rPr lang="en-IE" sz="1400" b="1" dirty="0"/>
              <a:t>(2017)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676" y="3994487"/>
            <a:ext cx="17390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Centralised &amp; </a:t>
            </a:r>
            <a:r>
              <a:rPr lang="en-IE" sz="1400" b="1" dirty="0"/>
              <a:t>h</a:t>
            </a:r>
            <a:r>
              <a:rPr lang="en-IE" sz="1400" b="1" dirty="0" smtClean="0"/>
              <a:t>ierarchical control  of operational policy / practise </a:t>
            </a:r>
          </a:p>
          <a:p>
            <a:r>
              <a:rPr lang="en-IE" sz="1400" b="1" dirty="0" smtClean="0"/>
              <a:t>(2018)</a:t>
            </a:r>
            <a:endParaRPr lang="en-IE" sz="1400" b="1" dirty="0"/>
          </a:p>
        </p:txBody>
      </p:sp>
      <p:pic>
        <p:nvPicPr>
          <p:cNvPr id="33" name="Picture 2" descr="cid:07ea4781-0d46-4ff8-ba99-2ef3456056cb@eurprd07.prod.outlook.com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08" y="3274337"/>
            <a:ext cx="943687" cy="11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448244" y="1103823"/>
            <a:ext cx="3527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/>
              <a:t>Over focus on process </a:t>
            </a:r>
            <a:r>
              <a:rPr lang="en-IE" sz="1400" b="1" dirty="0" smtClean="0"/>
              <a:t>description and subsequent validation on whether “process”  is being adhered to - rather than outcomes</a:t>
            </a:r>
          </a:p>
          <a:p>
            <a:r>
              <a:rPr lang="en-IE" sz="1400" b="1" dirty="0" smtClean="0"/>
              <a:t>(2017)</a:t>
            </a:r>
            <a:endParaRPr lang="en-IE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6134400" y="996681"/>
            <a:ext cx="29741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 smtClean="0"/>
              <a:t>Deming </a:t>
            </a:r>
            <a:r>
              <a:rPr lang="en-IE" sz="1100" b="1" dirty="0" smtClean="0"/>
              <a:t>(incorrect attribution )</a:t>
            </a:r>
          </a:p>
          <a:p>
            <a:r>
              <a:rPr lang="en-IE" sz="1400" b="1" dirty="0" smtClean="0"/>
              <a:t>“you can't manage</a:t>
            </a:r>
            <a:r>
              <a:rPr lang="en-IE" sz="1400" b="1" dirty="0"/>
              <a:t> </a:t>
            </a:r>
            <a:r>
              <a:rPr lang="en-IE" sz="1400" b="1" dirty="0" smtClean="0"/>
              <a:t>“it” unless you can measure</a:t>
            </a:r>
            <a:r>
              <a:rPr lang="en-IE" sz="1400" b="1" dirty="0"/>
              <a:t> it</a:t>
            </a:r>
            <a:r>
              <a:rPr lang="en-IE" sz="1400" b="1" dirty="0" smtClean="0"/>
              <a:t>”</a:t>
            </a:r>
          </a:p>
          <a:p>
            <a:pPr algn="ctr"/>
            <a:r>
              <a:rPr lang="en-IE" sz="1400" b="1" dirty="0" smtClean="0">
                <a:solidFill>
                  <a:srgbClr val="FF0000"/>
                </a:solidFill>
              </a:rPr>
              <a:t>Has become</a:t>
            </a:r>
          </a:p>
          <a:p>
            <a:r>
              <a:rPr lang="en-IE" sz="1400" b="1" dirty="0" smtClean="0"/>
              <a:t>“If you can’t successfully  manage “it’’ </a:t>
            </a:r>
            <a:r>
              <a:rPr lang="en-IE" sz="1400" b="1" dirty="0"/>
              <a:t> </a:t>
            </a:r>
            <a:r>
              <a:rPr lang="en-IE" sz="1400" b="1" dirty="0" smtClean="0"/>
              <a:t>then measure very often and </a:t>
            </a:r>
            <a:r>
              <a:rPr lang="en-IE" sz="1400" b="1" dirty="0"/>
              <a:t>exhaustively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9512" y="1913690"/>
            <a:ext cx="1601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i="1" dirty="0"/>
              <a:t>“Heads Will Roll”</a:t>
            </a:r>
          </a:p>
          <a:p>
            <a:r>
              <a:rPr lang="en-IE" sz="1400" b="1" dirty="0"/>
              <a:t>(2015)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78249" y="915566"/>
            <a:ext cx="2952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i="1" dirty="0"/>
              <a:t>“Are you </a:t>
            </a:r>
            <a:r>
              <a:rPr lang="en-IE" sz="1400" b="1" i="1" dirty="0" smtClean="0"/>
              <a:t>Rounding twice a day</a:t>
            </a:r>
            <a:r>
              <a:rPr lang="en-IE" sz="1400" b="1" dirty="0" smtClean="0"/>
              <a:t>”</a:t>
            </a:r>
            <a:endParaRPr lang="en-IE" sz="1400" b="1" dirty="0"/>
          </a:p>
        </p:txBody>
      </p:sp>
      <p:pic>
        <p:nvPicPr>
          <p:cNvPr id="1026" name="Picture 2" descr="Image result for dem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82" y="145603"/>
            <a:ext cx="1068372" cy="7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7734"/>
            <a:ext cx="1584176" cy="15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75" b="87563" l="30067" r="70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5000" r="25071" b="10625"/>
          <a:stretch/>
        </p:blipFill>
        <p:spPr bwMode="auto">
          <a:xfrm>
            <a:off x="441901" y="376981"/>
            <a:ext cx="1076262" cy="15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78976700-3267-40ed-92d6-0de97be3b754@eurprd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603"/>
            <a:ext cx="2682425" cy="8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4991" y="21853"/>
            <a:ext cx="1708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smtClean="0"/>
              <a:t>7 Themes </a:t>
            </a:r>
            <a:endParaRPr lang="en-IE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9753" y="2905006"/>
            <a:ext cx="453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i="1" dirty="0" smtClean="0">
                <a:solidFill>
                  <a:srgbClr val="FF0000"/>
                </a:solidFill>
              </a:rPr>
              <a:t>belief that solution lies mainly in capability rather than capacity</a:t>
            </a:r>
            <a:endParaRPr lang="en-IE" sz="12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32483" y="2057930"/>
            <a:ext cx="395301" cy="29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232483" y="2715767"/>
            <a:ext cx="464025" cy="14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640195" y="3507854"/>
            <a:ext cx="314217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254946" y="3507855"/>
            <a:ext cx="353058" cy="34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723621" y="2714152"/>
            <a:ext cx="504053" cy="143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677571" y="2057930"/>
            <a:ext cx="442602" cy="29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041004" y="1806084"/>
            <a:ext cx="0" cy="261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828944" y="3077815"/>
            <a:ext cx="27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i="1" dirty="0">
                <a:solidFill>
                  <a:srgbClr val="FF0000"/>
                </a:solidFill>
              </a:rPr>
              <a:t>“crisis is not solely due to lack of money”</a:t>
            </a:r>
            <a:endParaRPr lang="en-I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528" y="411510"/>
            <a:ext cx="2736304" cy="378042"/>
          </a:xfrm>
        </p:spPr>
        <p:txBody>
          <a:bodyPr>
            <a:noAutofit/>
          </a:bodyPr>
          <a:lstStyle/>
          <a:p>
            <a:pPr marL="0" lvl="0" indent="0">
              <a:buClr>
                <a:schemeClr val="bg1"/>
              </a:buClr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Ending thoughts</a:t>
            </a:r>
            <a:endParaRPr lang="en-IE" sz="18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3280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19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5195" r="16146"/>
          <a:stretch/>
        </p:blipFill>
        <p:spPr bwMode="auto">
          <a:xfrm>
            <a:off x="107504" y="573528"/>
            <a:ext cx="23042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8528" y="699542"/>
            <a:ext cx="6607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Aft>
                <a:spcPts val="1200"/>
              </a:spcAft>
              <a:buFont typeface="Calibri"/>
              <a:buChar char="-"/>
            </a:pPr>
            <a:r>
              <a:rPr lang="en-IE" sz="1400" dirty="0" smtClean="0">
                <a:ea typeface="Calibri"/>
                <a:cs typeface="Times New Roman"/>
              </a:rPr>
              <a:t>further performance </a:t>
            </a:r>
            <a:r>
              <a:rPr lang="en-IE" sz="1400" dirty="0">
                <a:ea typeface="Calibri"/>
                <a:cs typeface="Times New Roman"/>
              </a:rPr>
              <a:t>improvement / maintenance not possible if ED activity continues to </a:t>
            </a:r>
            <a:r>
              <a:rPr lang="en-IE" sz="1400" dirty="0" smtClean="0">
                <a:ea typeface="Calibri"/>
                <a:cs typeface="Times New Roman"/>
              </a:rPr>
              <a:t>increase</a:t>
            </a:r>
            <a:endParaRPr lang="en-IE" sz="1400" dirty="0">
              <a:ea typeface="Calibri"/>
              <a:cs typeface="Times New Roman"/>
            </a:endParaRPr>
          </a:p>
          <a:p>
            <a:pPr marL="180975" lvl="0" indent="-180975" algn="just">
              <a:spcAft>
                <a:spcPts val="1200"/>
              </a:spcAft>
              <a:buFont typeface="Calibri"/>
              <a:buChar char="-"/>
            </a:pPr>
            <a:r>
              <a:rPr lang="en-IE" sz="1400" dirty="0" smtClean="0">
                <a:ea typeface="Calibri"/>
                <a:cs typeface="Times New Roman"/>
              </a:rPr>
              <a:t>&gt; </a:t>
            </a:r>
            <a:r>
              <a:rPr lang="en-IE" sz="1400" dirty="0">
                <a:ea typeface="Calibri"/>
                <a:cs typeface="Times New Roman"/>
              </a:rPr>
              <a:t>98% </a:t>
            </a:r>
            <a:r>
              <a:rPr lang="en-IE" sz="1400" dirty="0" smtClean="0">
                <a:ea typeface="Calibri"/>
                <a:cs typeface="Times New Roman"/>
              </a:rPr>
              <a:t>bed occupancy creates significant dysfunctionality </a:t>
            </a:r>
            <a:r>
              <a:rPr lang="en-IE" sz="1400" dirty="0">
                <a:ea typeface="Calibri"/>
                <a:cs typeface="Times New Roman"/>
              </a:rPr>
              <a:t>by </a:t>
            </a:r>
            <a:r>
              <a:rPr lang="en-IE" sz="1400" dirty="0" smtClean="0">
                <a:ea typeface="Calibri"/>
                <a:cs typeface="Times New Roman"/>
              </a:rPr>
              <a:t>itself</a:t>
            </a:r>
            <a:endParaRPr lang="en-IE" sz="1400" dirty="0">
              <a:ea typeface="Calibri"/>
              <a:cs typeface="Times New Roman"/>
            </a:endParaRPr>
          </a:p>
          <a:p>
            <a:pPr marL="180975" lvl="0" indent="-180975" algn="just">
              <a:spcAft>
                <a:spcPts val="1200"/>
              </a:spcAft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performance </a:t>
            </a:r>
            <a:r>
              <a:rPr lang="en-IE" sz="1400" dirty="0" smtClean="0">
                <a:ea typeface="Calibri"/>
                <a:cs typeface="Times New Roman"/>
              </a:rPr>
              <a:t>improvements </a:t>
            </a:r>
            <a:r>
              <a:rPr lang="en-IE" sz="1400" dirty="0">
                <a:ea typeface="Calibri"/>
                <a:cs typeface="Times New Roman"/>
              </a:rPr>
              <a:t>have been </a:t>
            </a:r>
            <a:r>
              <a:rPr lang="en-IE" sz="1400" dirty="0" smtClean="0">
                <a:ea typeface="Calibri"/>
                <a:cs typeface="Times New Roman"/>
              </a:rPr>
              <a:t>achieved,  </a:t>
            </a:r>
            <a:r>
              <a:rPr lang="en-IE" sz="1400" dirty="0">
                <a:ea typeface="Calibri"/>
                <a:cs typeface="Times New Roman"/>
              </a:rPr>
              <a:t>however access times to bed </a:t>
            </a:r>
            <a:r>
              <a:rPr lang="en-IE" sz="1400" dirty="0" smtClean="0">
                <a:ea typeface="Calibri"/>
                <a:cs typeface="Times New Roman"/>
              </a:rPr>
              <a:t>remain </a:t>
            </a:r>
            <a:r>
              <a:rPr lang="en-IE" sz="1400" dirty="0">
                <a:ea typeface="Calibri"/>
                <a:cs typeface="Times New Roman"/>
              </a:rPr>
              <a:t>too long</a:t>
            </a:r>
          </a:p>
          <a:p>
            <a:pPr marL="180975" lvl="0" indent="-180975" algn="just">
              <a:spcAft>
                <a:spcPts val="1200"/>
              </a:spcAft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given nature of </a:t>
            </a:r>
            <a:r>
              <a:rPr lang="en-IE" sz="1400" dirty="0" smtClean="0">
                <a:ea typeface="Calibri"/>
                <a:cs typeface="Times New Roman"/>
              </a:rPr>
              <a:t>patient presentation </a:t>
            </a:r>
            <a:r>
              <a:rPr lang="en-IE" sz="1400" dirty="0">
                <a:ea typeface="Calibri"/>
                <a:cs typeface="Times New Roman"/>
              </a:rPr>
              <a:t>i.e. &gt; 75% </a:t>
            </a:r>
            <a:r>
              <a:rPr lang="en-IE" sz="1400" dirty="0" smtClean="0">
                <a:ea typeface="Calibri"/>
                <a:cs typeface="Times New Roman"/>
              </a:rPr>
              <a:t>exacerbation </a:t>
            </a:r>
            <a:r>
              <a:rPr lang="en-IE" sz="1400" dirty="0">
                <a:ea typeface="Calibri"/>
                <a:cs typeface="Times New Roman"/>
              </a:rPr>
              <a:t>of chronic disease, alternative management model to current </a:t>
            </a:r>
            <a:r>
              <a:rPr lang="en-IE" sz="1400" dirty="0" smtClean="0">
                <a:ea typeface="Calibri"/>
                <a:cs typeface="Times New Roman"/>
              </a:rPr>
              <a:t>(hospital centric) approach needed - this </a:t>
            </a:r>
            <a:r>
              <a:rPr lang="en-IE" sz="1400" dirty="0">
                <a:ea typeface="Calibri"/>
                <a:cs typeface="Times New Roman"/>
              </a:rPr>
              <a:t>applies to both inpatient and OPD</a:t>
            </a:r>
          </a:p>
          <a:p>
            <a:pPr marL="180975" lvl="0" indent="-180975" algn="just">
              <a:spcAft>
                <a:spcPts val="1200"/>
              </a:spcAft>
              <a:buFont typeface="Calibri"/>
              <a:buChar char="-"/>
            </a:pPr>
            <a:r>
              <a:rPr lang="en-IE" sz="1400" i="1" dirty="0" smtClean="0">
                <a:ea typeface="Calibri"/>
                <a:cs typeface="Times New Roman"/>
              </a:rPr>
              <a:t>“standing still” </a:t>
            </a:r>
            <a:r>
              <a:rPr lang="en-IE" sz="1400" dirty="0">
                <a:ea typeface="Calibri"/>
                <a:cs typeface="Times New Roman"/>
              </a:rPr>
              <a:t>capacity / capability investment </a:t>
            </a:r>
            <a:r>
              <a:rPr lang="en-IE" sz="1400" dirty="0" smtClean="0">
                <a:ea typeface="Calibri"/>
                <a:cs typeface="Times New Roman"/>
              </a:rPr>
              <a:t>needed, as </a:t>
            </a:r>
            <a:r>
              <a:rPr lang="en-IE" sz="1400" dirty="0">
                <a:ea typeface="Calibri"/>
                <a:cs typeface="Times New Roman"/>
              </a:rPr>
              <a:t>well </a:t>
            </a:r>
            <a:r>
              <a:rPr lang="en-IE" sz="1400" dirty="0" smtClean="0">
                <a:ea typeface="Calibri"/>
                <a:cs typeface="Times New Roman"/>
              </a:rPr>
              <a:t>as parallel  </a:t>
            </a:r>
            <a:r>
              <a:rPr lang="en-IE" sz="1400" dirty="0">
                <a:ea typeface="Calibri"/>
                <a:cs typeface="Times New Roman"/>
              </a:rPr>
              <a:t>funding for a </a:t>
            </a:r>
            <a:r>
              <a:rPr lang="en-IE" sz="1400" i="1" dirty="0" smtClean="0">
                <a:ea typeface="Calibri"/>
                <a:cs typeface="Times New Roman"/>
              </a:rPr>
              <a:t>‘alternative </a:t>
            </a:r>
            <a:r>
              <a:rPr lang="en-IE" sz="1400" i="1" dirty="0">
                <a:ea typeface="Calibri"/>
                <a:cs typeface="Times New Roman"/>
              </a:rPr>
              <a:t>care </a:t>
            </a:r>
            <a:r>
              <a:rPr lang="en-IE" sz="1400" i="1" dirty="0" smtClean="0">
                <a:ea typeface="Calibri"/>
                <a:cs typeface="Times New Roman"/>
              </a:rPr>
              <a:t>model’ </a:t>
            </a:r>
            <a:r>
              <a:rPr lang="en-IE" sz="1400" dirty="0" smtClean="0">
                <a:ea typeface="Calibri"/>
                <a:cs typeface="Times New Roman"/>
              </a:rPr>
              <a:t>(community centric)- </a:t>
            </a:r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problem remains,  no designed actual alternative model (in </a:t>
            </a:r>
            <a:r>
              <a:rPr lang="en-IE" sz="1400" dirty="0">
                <a:solidFill>
                  <a:srgbClr val="FF0000"/>
                </a:solidFill>
                <a:ea typeface="Calibri"/>
                <a:cs typeface="Times New Roman"/>
              </a:rPr>
              <a:t>enough </a:t>
            </a: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detail) that can be described, funded and implemented - continue to  talk,  but no meaningful algorithm </a:t>
            </a:r>
          </a:p>
          <a:p>
            <a:pPr marL="285750" lvl="0" algn="just">
              <a:buFont typeface="Wingdings" panose="05000000000000000000" pitchFamily="2" charset="2"/>
              <a:buChar char="è"/>
            </a:pP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I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No CDM DIY book in the HSE library </a:t>
            </a:r>
            <a:endParaRPr lang="en-IE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2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7" descr="ANd9GcTxcwHgEX5rXJSe3SLHgHkkJllhJOL_rAteZef3XgIt9A9oAV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5" y="3205314"/>
            <a:ext cx="1816100" cy="78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71" y="1355552"/>
            <a:ext cx="3451225" cy="30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4832" y="3888875"/>
            <a:ext cx="2921005" cy="7426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49314" y="4869657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2</a:t>
            </a:fld>
            <a:endParaRPr lang="en-IE" dirty="0"/>
          </a:p>
        </p:txBody>
      </p:sp>
      <p:cxnSp>
        <p:nvCxnSpPr>
          <p:cNvPr id="6" name="Straight Connector 29"/>
          <p:cNvCxnSpPr>
            <a:cxnSpLocks noChangeShapeType="1"/>
          </p:cNvCxnSpPr>
          <p:nvPr/>
        </p:nvCxnSpPr>
        <p:spPr bwMode="auto">
          <a:xfrm flipV="1">
            <a:off x="4904313" y="1391893"/>
            <a:ext cx="193675" cy="897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31"/>
          <p:cNvCxnSpPr>
            <a:cxnSpLocks noChangeShapeType="1"/>
          </p:cNvCxnSpPr>
          <p:nvPr/>
        </p:nvCxnSpPr>
        <p:spPr bwMode="auto">
          <a:xfrm>
            <a:off x="3478757" y="1434839"/>
            <a:ext cx="825500" cy="928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33"/>
          <p:cNvCxnSpPr>
            <a:cxnSpLocks noChangeShapeType="1"/>
            <a:endCxn id="23" idx="1"/>
          </p:cNvCxnSpPr>
          <p:nvPr/>
        </p:nvCxnSpPr>
        <p:spPr bwMode="auto">
          <a:xfrm flipV="1">
            <a:off x="5294833" y="2270076"/>
            <a:ext cx="1006480" cy="521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35"/>
          <p:cNvCxnSpPr>
            <a:cxnSpLocks noChangeShapeType="1"/>
            <a:endCxn id="22" idx="1"/>
          </p:cNvCxnSpPr>
          <p:nvPr/>
        </p:nvCxnSpPr>
        <p:spPr bwMode="auto">
          <a:xfrm>
            <a:off x="5294833" y="2848025"/>
            <a:ext cx="1006641" cy="42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801651" y="1662357"/>
            <a:ext cx="2077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smtClean="0">
                <a:latin typeface="Tahoma" pitchFamily="34" charset="0"/>
              </a:rPr>
              <a:t>Cavan General Hospital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4101038" y="1185915"/>
            <a:ext cx="1722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smtClean="0">
                <a:latin typeface="Tahoma" pitchFamily="34" charset="0"/>
              </a:rPr>
              <a:t>Monaghan Hospital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228184" y="3578682"/>
            <a:ext cx="2112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>
                <a:latin typeface="Tahoma" pitchFamily="34" charset="0"/>
              </a:rPr>
              <a:t>Rotunda </a:t>
            </a:r>
            <a:r>
              <a:rPr lang="en-IE" altLang="en-US" sz="1200" b="1" dirty="0" smtClean="0">
                <a:latin typeface="Tahoma" pitchFamily="34" charset="0"/>
              </a:rPr>
              <a:t>Hospital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6279654" y="2654791"/>
            <a:ext cx="2036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smtClean="0">
                <a:latin typeface="Tahoma" pitchFamily="34" charset="0"/>
              </a:rPr>
              <a:t>Beaumont Hospital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5109096" y="1239334"/>
            <a:ext cx="1192378" cy="1284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 flipV="1">
            <a:off x="2244535" y="2547989"/>
            <a:ext cx="2935997" cy="140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228184" y="1569592"/>
            <a:ext cx="2055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 smtClean="0"/>
              <a:t>Louth Hospital</a:t>
            </a:r>
            <a:endParaRPr lang="en-GB" altLang="en-US" sz="1200" b="1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20911" y="2787774"/>
            <a:ext cx="1862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OLOL (Drogheda)</a:t>
            </a:r>
            <a:endParaRPr lang="en-GB" alt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5" descr="Cavan-General-Hospi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3" y="945618"/>
            <a:ext cx="1706562" cy="85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4" descr="Mon%20Hosp%20Picture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21" y="555526"/>
            <a:ext cx="1657350" cy="76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Louth County Hospital - Campaigners have long fought to maintain ser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3" y="724254"/>
            <a:ext cx="1914525" cy="91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New%20Emergency%20Department%20in%20Our%20Lady%20Of%20Lourdes%20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5" y="1995685"/>
            <a:ext cx="1809749" cy="85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4" descr="ANd9GcSeS-9jd2UCLd3I3UOjw2spoNV8E8iAzLUWcoTpnRIWn0uMFa8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74" y="2837092"/>
            <a:ext cx="1914359" cy="88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Beaumont_no_sig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3" y="1851670"/>
            <a:ext cx="1914525" cy="83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AutoShape 31"/>
          <p:cNvCxnSpPr>
            <a:cxnSpLocks noChangeShapeType="1"/>
          </p:cNvCxnSpPr>
          <p:nvPr/>
        </p:nvCxnSpPr>
        <p:spPr bwMode="auto">
          <a:xfrm flipV="1">
            <a:off x="2470835" y="2792067"/>
            <a:ext cx="2631916" cy="614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98507" y="4022943"/>
            <a:ext cx="1924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Connolly Hospital</a:t>
            </a:r>
            <a:endParaRPr lang="en-GB" alt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5" descr="C:\Users\lindakennedy\Pictures\RCSI 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48" y="3971857"/>
            <a:ext cx="774118" cy="4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5207942" y="4053559"/>
            <a:ext cx="1751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smtClean="0">
                <a:latin typeface="Tahoma" pitchFamily="34" charset="0"/>
              </a:rPr>
              <a:t> + Academic Partner 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6103169" y="4354498"/>
            <a:ext cx="22379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smtClean="0">
                <a:latin typeface="Tahoma" pitchFamily="34" charset="0"/>
              </a:rPr>
              <a:t>Royal College of Surgeons</a:t>
            </a:r>
            <a:endParaRPr lang="en-IE" altLang="en-US" sz="1200" b="1" dirty="0"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9587"/>
            <a:ext cx="336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en-IE" b="1" dirty="0" smtClean="0">
                <a:sym typeface="Wingdings"/>
              </a:rPr>
              <a:t>just in case anybody is unsure </a:t>
            </a:r>
            <a:endParaRPr lang="en-IE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708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20</a:t>
            </a:fld>
            <a:endParaRPr lang="en-I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30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I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I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I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I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458201"/>
            <a:ext cx="54360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/>
              <a:t>Winter </a:t>
            </a:r>
            <a:r>
              <a:rPr lang="en-IE" sz="1400" b="1" dirty="0" smtClean="0"/>
              <a:t>Plan - Status</a:t>
            </a:r>
            <a:endParaRPr lang="en-IE" sz="14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plans relating to </a:t>
            </a:r>
            <a:r>
              <a:rPr lang="en-IE" sz="1400" i="1" dirty="0" smtClean="0"/>
              <a:t>“Winter” </a:t>
            </a:r>
            <a:r>
              <a:rPr lang="en-IE" sz="1400" dirty="0"/>
              <a:t>requiring </a:t>
            </a:r>
            <a:r>
              <a:rPr lang="en-IE" sz="1400" i="1" dirty="0"/>
              <a:t>“approval</a:t>
            </a:r>
            <a:r>
              <a:rPr lang="en-IE" sz="1400" i="1" dirty="0" smtClean="0"/>
              <a:t>” </a:t>
            </a:r>
            <a:r>
              <a:rPr lang="en-IE" sz="1400" dirty="0" smtClean="0"/>
              <a:t>- </a:t>
            </a:r>
            <a:r>
              <a:rPr lang="en-IE" sz="1400" dirty="0"/>
              <a:t>still not approved </a:t>
            </a:r>
            <a:endParaRPr lang="en-IE" sz="1400" dirty="0" smtClean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 smtClean="0"/>
              <a:t>additional </a:t>
            </a:r>
            <a:r>
              <a:rPr lang="en-IE" sz="1400" dirty="0"/>
              <a:t>funding, where identified, still not agreed </a:t>
            </a:r>
            <a:r>
              <a:rPr lang="en-IE" sz="1400" dirty="0" smtClean="0"/>
              <a:t>/ rejected </a:t>
            </a:r>
          </a:p>
          <a:p>
            <a:pPr lvl="0" indent="273050" algn="just"/>
            <a:r>
              <a:rPr lang="en-IE" sz="1400" dirty="0" smtClean="0"/>
              <a:t>- </a:t>
            </a:r>
            <a:r>
              <a:rPr lang="en-IE" sz="1400" dirty="0"/>
              <a:t>bed opening has a lead in time </a:t>
            </a:r>
            <a:endParaRPr lang="en-IE" sz="1400" dirty="0" smtClean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endParaRPr lang="en-IE" sz="500" dirty="0" smtClean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 smtClean="0"/>
              <a:t>any </a:t>
            </a:r>
            <a:r>
              <a:rPr lang="en-IE" sz="1400" dirty="0"/>
              <a:t>target must be </a:t>
            </a:r>
            <a:r>
              <a:rPr lang="en-IE" sz="1400" dirty="0" smtClean="0"/>
              <a:t>realistic,  </a:t>
            </a:r>
            <a:r>
              <a:rPr lang="en-IE" sz="1400" dirty="0"/>
              <a:t>rather than </a:t>
            </a:r>
            <a:r>
              <a:rPr lang="en-IE" sz="1400" dirty="0" smtClean="0"/>
              <a:t>desirable</a:t>
            </a:r>
            <a:endParaRPr lang="en-IE" sz="14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need consistency in community provision in relationship to LTC / HCP </a:t>
            </a:r>
            <a:r>
              <a:rPr lang="en-IE" sz="1400" dirty="0" smtClean="0"/>
              <a:t>- </a:t>
            </a:r>
            <a:r>
              <a:rPr lang="en-IE" sz="1400" dirty="0"/>
              <a:t>already examples of services </a:t>
            </a:r>
            <a:r>
              <a:rPr lang="en-IE" sz="1400" dirty="0" smtClean="0"/>
              <a:t>curtailment </a:t>
            </a:r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endParaRPr lang="en-IE" sz="5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short term reactive planning to specific periods of the year, cannot continue to be the solution, </a:t>
            </a:r>
            <a:r>
              <a:rPr lang="en-IE" sz="1400" dirty="0" smtClean="0"/>
              <a:t> (Q1 2018 </a:t>
            </a:r>
            <a:r>
              <a:rPr lang="en-IE" sz="1400" dirty="0"/>
              <a:t>would be the proof of </a:t>
            </a:r>
            <a:r>
              <a:rPr lang="en-IE" sz="1400" dirty="0" smtClean="0"/>
              <a:t>this)</a:t>
            </a:r>
            <a:endParaRPr lang="en-IE" sz="14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is the Task Force the ongoing appropriate control solution </a:t>
            </a:r>
            <a:endParaRPr lang="en-IE" sz="1400" dirty="0" smtClean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endParaRPr lang="en-IE" sz="5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no real new practices or ideas, beyond a recognition for alignment and full functionality of necessary capacity, capability and </a:t>
            </a:r>
            <a:r>
              <a:rPr lang="en-IE" sz="1400" dirty="0" smtClean="0"/>
              <a:t>control within HG and CHO</a:t>
            </a:r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endParaRPr lang="en-IE" sz="10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discourse “</a:t>
            </a:r>
            <a:r>
              <a:rPr lang="en-IE" sz="1400" i="1" dirty="0"/>
              <a:t>needs to avoid bombast, insult and outrage</a:t>
            </a:r>
            <a:r>
              <a:rPr lang="en-IE" sz="1400" dirty="0"/>
              <a:t>” but still </a:t>
            </a:r>
            <a:r>
              <a:rPr lang="en-IE" sz="1400" dirty="0" smtClean="0"/>
              <a:t>contained within </a:t>
            </a:r>
            <a:r>
              <a:rPr lang="en-IE" sz="1400" dirty="0"/>
              <a:t>an accountability framework </a:t>
            </a:r>
            <a:r>
              <a:rPr lang="en-IE" sz="1400" b="1" dirty="0"/>
              <a:t>(Obama </a:t>
            </a:r>
            <a:r>
              <a:rPr lang="en-IE" sz="1400" b="1" dirty="0" smtClean="0"/>
              <a:t>04.09.18)</a:t>
            </a:r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endParaRPr lang="en-IE" sz="500" dirty="0"/>
          </a:p>
          <a:p>
            <a:pPr marL="285750" lvl="0" indent="-285750" algn="just">
              <a:buFont typeface="Wingdings" panose="05000000000000000000" pitchFamily="2" charset="2"/>
              <a:buChar char="è"/>
            </a:pPr>
            <a:r>
              <a:rPr lang="en-IE" sz="1400" dirty="0"/>
              <a:t>should we still be discussing </a:t>
            </a:r>
            <a:r>
              <a:rPr lang="en-IE" sz="1400" i="1" dirty="0"/>
              <a:t>“Winter Planning” </a:t>
            </a:r>
            <a:r>
              <a:rPr lang="en-IE" sz="1400" dirty="0"/>
              <a:t>when the problem manifests throughout the </a:t>
            </a:r>
            <a:r>
              <a:rPr lang="en-IE" sz="1400" dirty="0" smtClean="0"/>
              <a:t>year</a:t>
            </a:r>
            <a:endParaRPr lang="en-IE" sz="1400" dirty="0"/>
          </a:p>
        </p:txBody>
      </p:sp>
      <p:pic>
        <p:nvPicPr>
          <p:cNvPr id="7" name="Picture 6" descr="ebf4c23d-a548-4720-b2b0-5e45fcb4e916@eurprd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6270" r="12135" b="15014"/>
          <a:stretch/>
        </p:blipFill>
        <p:spPr bwMode="auto">
          <a:xfrm>
            <a:off x="95002" y="771550"/>
            <a:ext cx="36129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7664" y="4869657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10" name="Content Placeholder 9" descr="C:\Users\lindakennedy\Desktop\IMG_119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41" y="1545905"/>
            <a:ext cx="5184576" cy="286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2" y="143197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CAPABILITY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5" y="1461577"/>
            <a:ext cx="114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CULTURE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6336" y="163564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CLINICAL</a:t>
            </a:r>
          </a:p>
          <a:p>
            <a:r>
              <a:rPr lang="en-IE" sz="2000" b="1" dirty="0" smtClean="0"/>
              <a:t>QUALITY</a:t>
            </a:r>
            <a:endParaRPr lang="en-IE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98757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CLINICAL PERFORMANCE</a:t>
            </a:r>
            <a:endParaRPr lang="en-IE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1575076"/>
            <a:ext cx="125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CAPACITY</a:t>
            </a:r>
            <a:endParaRPr lang="en-IE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86607" y="4371950"/>
            <a:ext cx="66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More with More </a:t>
            </a:r>
            <a:r>
              <a:rPr lang="en-IE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smtClean="0">
                <a:solidFill>
                  <a:srgbClr val="FF0000"/>
                </a:solidFill>
              </a:rPr>
              <a:t>More </a:t>
            </a:r>
            <a:r>
              <a:rPr lang="en-IE" b="1" dirty="0">
                <a:solidFill>
                  <a:srgbClr val="FF0000"/>
                </a:solidFill>
              </a:rPr>
              <a:t>with </a:t>
            </a:r>
            <a:r>
              <a:rPr lang="en-IE" b="1" dirty="0" smtClean="0">
                <a:solidFill>
                  <a:srgbClr val="FF0000"/>
                </a:solidFill>
              </a:rPr>
              <a:t>Less </a:t>
            </a:r>
            <a:r>
              <a:rPr lang="en-IE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IE" b="1" dirty="0">
                <a:solidFill>
                  <a:srgbClr val="FF0000"/>
                </a:solidFill>
              </a:rPr>
              <a:t> Less with </a:t>
            </a:r>
            <a:r>
              <a:rPr lang="en-IE" b="1" dirty="0" smtClean="0">
                <a:solidFill>
                  <a:srgbClr val="FF0000"/>
                </a:solidFill>
              </a:rPr>
              <a:t>Less (continuum</a:t>
            </a:r>
            <a:r>
              <a:rPr lang="en-IE" b="1" dirty="0">
                <a:solidFill>
                  <a:srgbClr val="FF0000"/>
                </a:solidFill>
              </a:rPr>
              <a:t>)</a:t>
            </a:r>
            <a:r>
              <a:rPr lang="en-IE" b="1" dirty="0" smtClean="0">
                <a:solidFill>
                  <a:srgbClr val="FF0000"/>
                </a:solidFill>
              </a:rPr>
              <a:t>	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74287"/>
            <a:ext cx="9540552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bg1"/>
              </a:buClr>
            </a:pPr>
            <a:r>
              <a:rPr lang="en-IE" sz="2400" b="1" dirty="0" smtClean="0">
                <a:solidFill>
                  <a:prstClr val="black"/>
                </a:solidFill>
              </a:rPr>
              <a:t>Context</a:t>
            </a:r>
            <a:r>
              <a:rPr lang="en-IE" sz="2400" dirty="0" smtClean="0">
                <a:solidFill>
                  <a:prstClr val="black"/>
                </a:solidFill>
              </a:rPr>
              <a:t> </a:t>
            </a:r>
            <a:r>
              <a:rPr lang="en-IE" sz="3200" dirty="0" smtClean="0">
                <a:solidFill>
                  <a:prstClr val="black"/>
                </a:solidFill>
              </a:rPr>
              <a:t>- </a:t>
            </a:r>
            <a:r>
              <a:rPr lang="en-IE" sz="1900" dirty="0" smtClean="0">
                <a:solidFill>
                  <a:prstClr val="black"/>
                </a:solidFill>
              </a:rPr>
              <a:t>change factors (to be managed)</a:t>
            </a:r>
            <a:r>
              <a:rPr lang="en-IE" sz="1900" dirty="0" smtClean="0"/>
              <a:t> </a:t>
            </a:r>
            <a:r>
              <a:rPr lang="en-IE" sz="1900" dirty="0"/>
              <a:t>to effect performance / quality </a:t>
            </a:r>
            <a:r>
              <a:rPr lang="en-IE" sz="1900" dirty="0" smtClean="0"/>
              <a:t>improvement</a:t>
            </a:r>
          </a:p>
          <a:p>
            <a:pPr marL="1257300" lvl="2" indent="-342900">
              <a:spcBef>
                <a:spcPct val="20000"/>
              </a:spcBef>
              <a:buClr>
                <a:schemeClr val="bg1"/>
              </a:buClr>
              <a:buFont typeface="Calibri" panose="020F0502020204030204" pitchFamily="34" charset="0"/>
              <a:buChar char="₋"/>
              <a:tabLst>
                <a:tab pos="1343025" algn="l"/>
              </a:tabLst>
            </a:pPr>
            <a:r>
              <a:rPr lang="en-IE" sz="1900" dirty="0" smtClean="0">
                <a:solidFill>
                  <a:prstClr val="black"/>
                </a:solidFill>
              </a:rPr>
              <a:t> -  4 “C”s  - with obvious overlap</a:t>
            </a:r>
            <a:endParaRPr lang="en-IE" sz="19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092280" y="2193710"/>
            <a:ext cx="144016" cy="3763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3534902"/>
            <a:ext cx="938234" cy="58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04248" y="41158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BUDGET</a:t>
            </a:r>
            <a:endParaRPr lang="en-IE" sz="2000" b="1" dirty="0"/>
          </a:p>
        </p:txBody>
      </p:sp>
      <p:pic>
        <p:nvPicPr>
          <p:cNvPr id="20" name="Picture 4" descr="C:\Users\lindakennedy\Pictures\RCSI logo - head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5759"/>
          <a:stretch/>
        </p:blipFill>
        <p:spPr bwMode="auto">
          <a:xfrm rot="19804874">
            <a:off x="4944981" y="2704278"/>
            <a:ext cx="634853" cy="2582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3234" y="1747446"/>
            <a:ext cx="3286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sz="5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1764854"/>
            <a:ext cx="216019" cy="86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1667584"/>
            <a:ext cx="120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IE" dirty="0"/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2194837"/>
            <a:ext cx="2411760" cy="11695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Focus - today</a:t>
            </a:r>
            <a:endParaRPr lang="en-IE" sz="1400" dirty="0"/>
          </a:p>
          <a:p>
            <a:pPr marL="447675" indent="-447675"/>
            <a:r>
              <a:rPr lang="en-IE" sz="1400" b="1" dirty="0" smtClean="0">
                <a:sym typeface="Wingdings"/>
              </a:rPr>
              <a:t> </a:t>
            </a:r>
            <a:r>
              <a:rPr lang="en-IE" sz="1400" b="1" dirty="0" smtClean="0"/>
              <a:t>Actions</a:t>
            </a:r>
            <a:endParaRPr lang="en-IE" sz="1400" dirty="0"/>
          </a:p>
          <a:p>
            <a:r>
              <a:rPr lang="en-IE" sz="1400" b="1" dirty="0" smtClean="0">
                <a:sym typeface="Wingdings"/>
              </a:rPr>
              <a:t> </a:t>
            </a:r>
            <a:r>
              <a:rPr lang="en-IE" sz="1400" b="1" dirty="0" smtClean="0"/>
              <a:t>Outcomes</a:t>
            </a:r>
            <a:endParaRPr lang="en-IE" sz="1400" dirty="0"/>
          </a:p>
          <a:p>
            <a:r>
              <a:rPr lang="en-IE" sz="1400" b="1" dirty="0" smtClean="0">
                <a:sym typeface="Wingdings"/>
              </a:rPr>
              <a:t> </a:t>
            </a:r>
            <a:r>
              <a:rPr lang="en-IE" sz="1400" b="1" dirty="0" smtClean="0"/>
              <a:t>what </a:t>
            </a:r>
            <a:r>
              <a:rPr lang="en-IE" sz="1400" b="1" dirty="0"/>
              <a:t>works / what doesn’t</a:t>
            </a:r>
            <a:endParaRPr lang="en-IE" sz="1400" dirty="0"/>
          </a:p>
          <a:p>
            <a:r>
              <a:rPr lang="en-IE" sz="1400" b="1" dirty="0" smtClean="0">
                <a:sym typeface="Wingdings"/>
              </a:rPr>
              <a:t> </a:t>
            </a:r>
            <a:r>
              <a:rPr lang="en-IE" sz="1400" b="1" dirty="0" smtClean="0"/>
              <a:t>next </a:t>
            </a:r>
            <a:r>
              <a:rPr lang="en-IE" sz="1400" b="1" dirty="0"/>
              <a:t>steps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6888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9" y="2427734"/>
            <a:ext cx="5114552" cy="2189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b="1" dirty="0" smtClean="0"/>
              <a:t>Historic (2015)</a:t>
            </a:r>
          </a:p>
          <a:p>
            <a:pPr marL="450850" indent="-450850">
              <a:buNone/>
            </a:pPr>
            <a:r>
              <a:rPr lang="en-IE" sz="1800" b="1" dirty="0" smtClean="0">
                <a:sym typeface="Wingdings" panose="05000000000000000000" pitchFamily="2" charset="2"/>
              </a:rPr>
              <a:t></a:t>
            </a:r>
            <a:r>
              <a:rPr lang="en-IE" sz="1800" dirty="0" smtClean="0">
                <a:sym typeface="Wingdings"/>
              </a:rPr>
              <a:t>poor </a:t>
            </a:r>
            <a:r>
              <a:rPr lang="en-IE" sz="1800" dirty="0">
                <a:sym typeface="Wingdings"/>
              </a:rPr>
              <a:t>ED access wait time / </a:t>
            </a:r>
            <a:r>
              <a:rPr lang="en-IE" sz="1800" dirty="0" smtClean="0">
                <a:sym typeface="Wingdings"/>
              </a:rPr>
              <a:t>volume</a:t>
            </a:r>
            <a:endParaRPr lang="en-IE" sz="1800" dirty="0">
              <a:sym typeface="Wingdings"/>
            </a:endParaRPr>
          </a:p>
          <a:p>
            <a:pPr marL="450850" indent="-450850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</a:t>
            </a:r>
            <a:r>
              <a:rPr lang="en-IE" sz="1800" dirty="0" smtClean="0">
                <a:sym typeface="Wingdings"/>
              </a:rPr>
              <a:t>multiple patients routinely waiting &gt;24 hours</a:t>
            </a:r>
          </a:p>
          <a:p>
            <a:pPr marL="273050" indent="-273050">
              <a:buNone/>
              <a:tabLst>
                <a:tab pos="273050" algn="l"/>
              </a:tabLst>
            </a:pPr>
            <a:r>
              <a:rPr lang="en-IE" sz="1800" dirty="0" smtClean="0">
                <a:sym typeface="Wingdings" panose="05000000000000000000" pitchFamily="2" charset="2"/>
              </a:rPr>
              <a:t></a:t>
            </a:r>
            <a:r>
              <a:rPr lang="en-IE" sz="1800" dirty="0" smtClean="0">
                <a:sym typeface="Wingdings"/>
              </a:rPr>
              <a:t>diminished capacity to treat elective patients and resultant increasing long waiting times</a:t>
            </a:r>
          </a:p>
          <a:p>
            <a:pPr marL="0" indent="0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</a:t>
            </a:r>
            <a:r>
              <a:rPr lang="en-IE" sz="1800" dirty="0" smtClean="0">
                <a:sym typeface="Wingdings"/>
              </a:rPr>
              <a:t>poor patient experience</a:t>
            </a:r>
          </a:p>
          <a:p>
            <a:pPr marL="0" indent="0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</a:t>
            </a:r>
            <a:r>
              <a:rPr lang="en-IE" sz="1800" dirty="0"/>
              <a:t>ever increasing presentations / admissions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39752" y="4694163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4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-36512" y="411510"/>
            <a:ext cx="9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IE" b="1" dirty="0" smtClean="0"/>
              <a:t>Context</a:t>
            </a:r>
            <a:endParaRPr lang="en-IE" b="1" dirty="0"/>
          </a:p>
        </p:txBody>
      </p:sp>
      <p:sp>
        <p:nvSpPr>
          <p:cNvPr id="5" name="Rectangle 4"/>
          <p:cNvSpPr/>
          <p:nvPr/>
        </p:nvSpPr>
        <p:spPr>
          <a:xfrm>
            <a:off x="-37030" y="627534"/>
            <a:ext cx="381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IE" b="1" dirty="0"/>
              <a:t>Clinical </a:t>
            </a:r>
            <a:r>
              <a:rPr lang="en-IE" b="1" dirty="0" smtClean="0"/>
              <a:t>activity  </a:t>
            </a:r>
            <a:r>
              <a:rPr lang="en-IE" b="1" dirty="0"/>
              <a:t>- </a:t>
            </a:r>
            <a:r>
              <a:rPr lang="en-IE" b="1" dirty="0" smtClean="0"/>
              <a:t>(ED) - key impactors</a:t>
            </a:r>
            <a:endParaRPr lang="en-IE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148064" y="2484507"/>
            <a:ext cx="3918661" cy="2204696"/>
            <a:chOff x="973093" y="1341751"/>
            <a:chExt cx="3428712" cy="3586925"/>
          </a:xfrm>
        </p:grpSpPr>
        <p:pic>
          <p:nvPicPr>
            <p:cNvPr id="11" name="Picture 2" descr="Image result for PRESSURE COOKER IMAG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" r="3774" b="7764"/>
            <a:stretch/>
          </p:blipFill>
          <p:spPr bwMode="auto">
            <a:xfrm>
              <a:off x="973093" y="1341751"/>
              <a:ext cx="3428712" cy="358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75853" y="1600844"/>
              <a:ext cx="429086" cy="521913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9203" y="1726247"/>
              <a:ext cx="666312" cy="369689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en-IE" sz="1100" dirty="0" smtClean="0"/>
                <a:t>CAPACITY</a:t>
              </a:r>
              <a:endParaRPr lang="en-IE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5514" y="3592449"/>
              <a:ext cx="468571" cy="521913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4940" y="3707593"/>
              <a:ext cx="631429" cy="36969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IE" sz="1100" b="1" dirty="0" smtClean="0"/>
                <a:t>CULTURE</a:t>
              </a:r>
              <a:endParaRPr lang="en-IE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2443" y="3684430"/>
              <a:ext cx="383855" cy="52191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2383" y="3726266"/>
              <a:ext cx="783975" cy="369690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IE" sz="1100" b="1" dirty="0" smtClean="0"/>
                <a:t>CAPABILITY</a:t>
              </a:r>
              <a:endParaRPr lang="en-IE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3639" y="1628800"/>
              <a:ext cx="422701" cy="521913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endParaRPr lang="en-IE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9676" y="1722191"/>
              <a:ext cx="715250" cy="369689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IE" sz="1100" b="1" dirty="0" smtClean="0"/>
                <a:t>CONTROL</a:t>
              </a:r>
              <a:endParaRPr lang="en-IE" sz="11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91269" y="3836836"/>
            <a:ext cx="816699" cy="43088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IE" sz="1100" b="1" dirty="0" smtClean="0"/>
              <a:t>PRESSURE COOKER</a:t>
            </a:r>
            <a:endParaRPr lang="en-IE" sz="11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7609"/>
              </p:ext>
            </p:extLst>
          </p:nvPr>
        </p:nvGraphicFramePr>
        <p:xfrm>
          <a:off x="81064" y="931723"/>
          <a:ext cx="8959077" cy="1424005"/>
        </p:xfrm>
        <a:graphic>
          <a:graphicData uri="http://schemas.openxmlformats.org/drawingml/2006/table">
            <a:tbl>
              <a:tblPr firstRow="1" firstCol="1" bandRow="1"/>
              <a:tblGrid>
                <a:gridCol w="1406468"/>
                <a:gridCol w="580970"/>
                <a:gridCol w="653591"/>
                <a:gridCol w="652758"/>
                <a:gridCol w="728578"/>
                <a:gridCol w="605600"/>
                <a:gridCol w="634168"/>
                <a:gridCol w="724763"/>
                <a:gridCol w="380189"/>
                <a:gridCol w="641609"/>
                <a:gridCol w="700869"/>
                <a:gridCol w="706922"/>
                <a:gridCol w="542592"/>
              </a:tblGrid>
              <a:tr h="3915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Activity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 /</a:t>
                      </a: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 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 /</a:t>
                      </a:r>
                      <a:r>
                        <a:rPr lang="en-I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 - July 15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 - July 18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</a:t>
                      </a:r>
                      <a:r>
                        <a:rPr lang="en-IE" sz="9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- July</a:t>
                      </a:r>
                      <a:r>
                        <a:rPr lang="en-IE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2015/2018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657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</a:t>
                      </a:r>
                      <a:r>
                        <a:rPr lang="en-IE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E" sz="9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Var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 </a:t>
                      </a:r>
                      <a:r>
                        <a:rPr lang="en-IE" sz="9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Var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IE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6259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9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 </a:t>
                      </a:r>
                      <a:r>
                        <a:rPr lang="en-IE" sz="9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Var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 New Attendances</a:t>
                      </a:r>
                      <a:endParaRPr lang="en-IE" sz="10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154,778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167,306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174,821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12,528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8%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7,515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IE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88,989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105,594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16,605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Emergency Admissions</a:t>
                      </a:r>
                      <a:endParaRPr lang="en-IE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67,936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72,885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74,164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4,936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7%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1,279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2%</a:t>
                      </a:r>
                      <a:endParaRPr lang="en-IE" sz="14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2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38,750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42,562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8,812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654" y="1347614"/>
            <a:ext cx="9200653" cy="3456384"/>
          </a:xfrm>
        </p:spPr>
        <p:txBody>
          <a:bodyPr>
            <a:normAutofit fontScale="85000" lnSpcReduction="10000"/>
          </a:bodyPr>
          <a:lstStyle/>
          <a:p>
            <a:endParaRPr lang="en-IE" sz="2800" dirty="0" smtClean="0"/>
          </a:p>
          <a:p>
            <a:pPr marL="0" indent="0">
              <a:buNone/>
            </a:pPr>
            <a:endParaRPr lang="en-IE" sz="2400" b="1" dirty="0" smtClean="0"/>
          </a:p>
          <a:p>
            <a:pPr algn="just">
              <a:buFont typeface="Wingdings" panose="05000000000000000000" pitchFamily="2" charset="2"/>
              <a:buChar char="è"/>
            </a:pPr>
            <a:r>
              <a:rPr lang="en-IE" sz="1900" b="1" dirty="0" smtClean="0"/>
              <a:t>usage of  under utilised facilities, particularly theatre / diagnostics (endoscopy) capacity</a:t>
            </a:r>
          </a:p>
          <a:p>
            <a:pPr lvl="1" indent="-381000" algn="just">
              <a:buFont typeface="Calibri" panose="020F0502020204030204" pitchFamily="34" charset="0"/>
              <a:buChar char="₋"/>
            </a:pPr>
            <a:r>
              <a:rPr lang="en-IE" sz="1900" dirty="0" err="1"/>
              <a:t>Raheny</a:t>
            </a:r>
            <a:r>
              <a:rPr lang="en-IE" sz="1900" dirty="0"/>
              <a:t>, Connolly, Louth, </a:t>
            </a:r>
            <a:r>
              <a:rPr lang="en-IE" sz="1900" dirty="0" smtClean="0"/>
              <a:t>Cavan</a:t>
            </a:r>
          </a:p>
          <a:p>
            <a:pPr marL="989013" lvl="1" indent="-265113" algn="just">
              <a:buFont typeface="Calibri" panose="020F0502020204030204" pitchFamily="34" charset="0"/>
              <a:buChar char="₋"/>
            </a:pPr>
            <a:r>
              <a:rPr lang="en-IE" sz="1900" dirty="0">
                <a:ea typeface="Calibri"/>
                <a:cs typeface="Times New Roman"/>
              </a:rPr>
              <a:t>as such considering Hospital Group as an integrated singular capacity construct with limited barriers to patient flow / staff movement </a:t>
            </a:r>
            <a:r>
              <a:rPr lang="en-IE" sz="1900" b="1" dirty="0">
                <a:solidFill>
                  <a:srgbClr val="FF0000"/>
                </a:solidFill>
                <a:ea typeface="Calibri"/>
                <a:cs typeface="Times New Roman"/>
                <a:sym typeface="Wingdings"/>
              </a:rPr>
              <a:t></a:t>
            </a:r>
            <a:r>
              <a:rPr lang="en-IE" sz="1900" dirty="0">
                <a:ea typeface="Calibri"/>
                <a:cs typeface="Times New Roman"/>
              </a:rPr>
              <a:t> </a:t>
            </a:r>
            <a:r>
              <a:rPr lang="en-IE" sz="1900" b="1" dirty="0" smtClean="0">
                <a:solidFill>
                  <a:srgbClr val="FF0000"/>
                </a:solidFill>
                <a:ea typeface="Calibri"/>
                <a:cs typeface="Times New Roman"/>
              </a:rPr>
              <a:t>1 </a:t>
            </a:r>
            <a:r>
              <a:rPr lang="en-IE" sz="1900" b="1" dirty="0">
                <a:solidFill>
                  <a:srgbClr val="FF0000"/>
                </a:solidFill>
                <a:ea typeface="Calibri"/>
                <a:cs typeface="Times New Roman"/>
              </a:rPr>
              <a:t>empire not </a:t>
            </a:r>
            <a:r>
              <a:rPr lang="en-IE" sz="1900" b="1" dirty="0" smtClean="0">
                <a:solidFill>
                  <a:srgbClr val="FF0000"/>
                </a:solidFill>
                <a:ea typeface="Calibri"/>
                <a:cs typeface="Times New Roman"/>
              </a:rPr>
              <a:t>7</a:t>
            </a:r>
          </a:p>
          <a:p>
            <a:pPr marL="1255713" lvl="2" indent="-273050" algn="just">
              <a:buFont typeface="Calibri" panose="020F0502020204030204" pitchFamily="34" charset="0"/>
              <a:buChar char="₋"/>
            </a:pPr>
            <a:r>
              <a:rPr lang="en-IE" sz="1900" dirty="0">
                <a:ea typeface="Calibri"/>
                <a:cs typeface="Times New Roman"/>
              </a:rPr>
              <a:t>containing patient flow within a specialty control </a:t>
            </a:r>
            <a:r>
              <a:rPr lang="en-IE" sz="1900" dirty="0" smtClean="0">
                <a:ea typeface="Calibri"/>
                <a:cs typeface="Times New Roman"/>
              </a:rPr>
              <a:t>framework i.e. complex / simple</a:t>
            </a:r>
            <a:endParaRPr lang="en-IE" sz="1900" dirty="0"/>
          </a:p>
          <a:p>
            <a:pPr marL="457200" lvl="1" indent="0" algn="just">
              <a:buNone/>
            </a:pPr>
            <a:endParaRPr lang="en-IE" sz="1900" dirty="0" smtClean="0"/>
          </a:p>
          <a:p>
            <a:pPr algn="just">
              <a:buFont typeface="Wingdings" panose="05000000000000000000" pitchFamily="2" charset="2"/>
              <a:buChar char="è"/>
            </a:pPr>
            <a:r>
              <a:rPr lang="en-IE" sz="1900" b="1" dirty="0" smtClean="0"/>
              <a:t>develop ambulatory alternative and additional capacity across multiple sites (elective / non - elective)</a:t>
            </a:r>
          </a:p>
          <a:p>
            <a:pPr lvl="1" indent="-381000" algn="just">
              <a:buFont typeface="Calibri" panose="020F0502020204030204" pitchFamily="34" charset="0"/>
              <a:buChar char="₋"/>
            </a:pPr>
            <a:r>
              <a:rPr lang="en-IE" sz="1900" dirty="0" err="1"/>
              <a:t>Gynae</a:t>
            </a:r>
            <a:r>
              <a:rPr lang="en-IE" sz="1900" dirty="0"/>
              <a:t> - Connolly Hospital (1140 attendances annually)</a:t>
            </a:r>
          </a:p>
          <a:p>
            <a:pPr lvl="1" indent="-381000" algn="just">
              <a:buFont typeface="Calibri" panose="020F0502020204030204" pitchFamily="34" charset="0"/>
              <a:buChar char="₋"/>
            </a:pPr>
            <a:r>
              <a:rPr lang="en-IE" sz="1900" dirty="0" smtClean="0"/>
              <a:t>Plastics (Trauma) - Connolly Hospital (769 attendances annually)</a:t>
            </a:r>
          </a:p>
          <a:p>
            <a:pPr lvl="1" indent="-381000" algn="just">
              <a:buFont typeface="Calibri" panose="020F0502020204030204" pitchFamily="34" charset="0"/>
              <a:buChar char="₋"/>
            </a:pPr>
            <a:r>
              <a:rPr lang="en-IE" sz="1900" dirty="0"/>
              <a:t>V</a:t>
            </a:r>
            <a:r>
              <a:rPr lang="en-IE" sz="1900" dirty="0" smtClean="0"/>
              <a:t>ascular - Louth (3-5 patients weekly)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99928" y="4853907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" y="519522"/>
            <a:ext cx="1010363" cy="81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6653" y="1815844"/>
            <a:ext cx="11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/>
              <a:t>Capacity</a:t>
            </a:r>
            <a:endParaRPr lang="en-IE" b="1" dirty="0"/>
          </a:p>
        </p:txBody>
      </p:sp>
      <p:sp>
        <p:nvSpPr>
          <p:cNvPr id="6" name="Rectangle 5"/>
          <p:cNvSpPr/>
          <p:nvPr/>
        </p:nvSpPr>
        <p:spPr>
          <a:xfrm>
            <a:off x="-56653" y="1390005"/>
            <a:ext cx="8106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Actions to increase / maximise usage of all available capacity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7588" y="519522"/>
            <a:ext cx="81061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smtClean="0"/>
              <a:t>Actions  / Enablers (2016 - 2018)</a:t>
            </a:r>
          </a:p>
          <a:p>
            <a:pPr marL="285750" lvl="1" indent="-285750">
              <a:buFont typeface="Calibri" panose="020F0502020204030204" pitchFamily="34" charset="0"/>
              <a:buChar char="₋"/>
            </a:pPr>
            <a:r>
              <a:rPr lang="en-IE" dirty="0" smtClean="0"/>
              <a:t>considered across the 4 dimensions</a:t>
            </a:r>
            <a:r>
              <a:rPr lang="en-IE" smtClean="0"/>
              <a:t>: </a:t>
            </a:r>
            <a:r>
              <a:rPr lang="en-IE" b="1" smtClean="0"/>
              <a:t>Capacity </a:t>
            </a:r>
            <a:r>
              <a:rPr lang="en-IE" b="1" dirty="0" smtClean="0"/>
              <a:t>/ Capability / Culture/ Control  </a:t>
            </a:r>
            <a:endParaRPr lang="en-IE" b="1" dirty="0"/>
          </a:p>
          <a:p>
            <a:r>
              <a:rPr lang="en-IE" sz="2400" b="1" dirty="0" smtClean="0"/>
              <a:t> 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72878" y="4147215"/>
            <a:ext cx="30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IE" sz="1600" b="1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IE" sz="1600" b="1" dirty="0" smtClean="0">
                <a:solidFill>
                  <a:srgbClr val="FF0000"/>
                </a:solidFill>
              </a:rPr>
              <a:t>more </a:t>
            </a:r>
            <a:r>
              <a:rPr lang="en-IE" sz="1600" b="1" dirty="0">
                <a:solidFill>
                  <a:srgbClr val="FF0000"/>
                </a:solidFill>
              </a:rPr>
              <a:t>from a combined </a:t>
            </a:r>
            <a:r>
              <a:rPr lang="en-IE" sz="1600" b="1" dirty="0" smtClean="0">
                <a:solidFill>
                  <a:srgbClr val="FF0000"/>
                </a:solidFill>
              </a:rPr>
              <a:t>whole than </a:t>
            </a:r>
            <a:r>
              <a:rPr lang="en-IE" sz="1600" b="1" dirty="0">
                <a:solidFill>
                  <a:srgbClr val="FF0000"/>
                </a:solidFill>
              </a:rPr>
              <a:t>separate parts</a:t>
            </a:r>
          </a:p>
        </p:txBody>
      </p:sp>
    </p:spTree>
    <p:extLst>
      <p:ext uri="{BB962C8B-B14F-4D97-AF65-F5344CB8AC3E}">
        <p14:creationId xmlns:p14="http://schemas.microsoft.com/office/powerpoint/2010/main" val="2567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39752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1249264" y="55552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IE" sz="2400" b="1" dirty="0"/>
              <a:t>Actions to increase / maximise internal HG capability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2" y="1256234"/>
            <a:ext cx="9180512" cy="369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E" sz="1400" b="1" dirty="0">
                <a:solidFill>
                  <a:prstClr val="black"/>
                </a:solidFill>
              </a:rPr>
              <a:t>Focus Beaumont </a:t>
            </a:r>
            <a:r>
              <a:rPr lang="en-IE" sz="1400" b="1" dirty="0" smtClean="0">
                <a:solidFill>
                  <a:prstClr val="black"/>
                </a:solidFill>
              </a:rPr>
              <a:t>Hospital</a:t>
            </a:r>
            <a:endParaRPr lang="en-IE" sz="1400" b="1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IE" sz="1400" b="1" dirty="0" smtClean="0">
                <a:ea typeface="Calibri"/>
                <a:cs typeface="Times New Roman"/>
              </a:rPr>
              <a:t>admission </a:t>
            </a:r>
            <a:r>
              <a:rPr lang="en-IE" sz="1400" b="1" dirty="0">
                <a:ea typeface="Calibri"/>
                <a:cs typeface="Times New Roman"/>
              </a:rPr>
              <a:t>alternatives</a:t>
            </a:r>
            <a:endParaRPr lang="en-IE" sz="1400" dirty="0">
              <a:ea typeface="Calibri"/>
              <a:cs typeface="Times New Roman"/>
            </a:endParaRPr>
          </a:p>
          <a:p>
            <a:pPr marL="542925" lvl="1" indent="-180975">
              <a:lnSpc>
                <a:spcPct val="115000"/>
              </a:lnSpc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ambulatory </a:t>
            </a:r>
            <a:r>
              <a:rPr lang="en-IE" sz="1400" dirty="0" smtClean="0">
                <a:ea typeface="Calibri"/>
                <a:cs typeface="Times New Roman"/>
              </a:rPr>
              <a:t>/ OPD / FIT assessment / MIT </a:t>
            </a:r>
            <a:endParaRPr lang="en-IE" sz="1400" dirty="0">
              <a:ea typeface="Calibri"/>
              <a:cs typeface="Times New Roman"/>
            </a:endParaRPr>
          </a:p>
          <a:p>
            <a:pPr marL="900113" lvl="1" indent="-357188">
              <a:lnSpc>
                <a:spcPct val="115000"/>
              </a:lnSpc>
              <a:buFont typeface="Wingdings"/>
              <a:buChar char="è"/>
              <a:tabLst>
                <a:tab pos="895350" algn="l"/>
              </a:tabLst>
            </a:pPr>
            <a:r>
              <a:rPr lang="en-IE" sz="1400" dirty="0" smtClean="0">
                <a:ea typeface="Calibri"/>
                <a:cs typeface="Times New Roman"/>
              </a:rPr>
              <a:t>enabling reduction in admission conversion (29% </a:t>
            </a:r>
            <a:r>
              <a:rPr lang="en-IE" sz="1400" dirty="0" smtClean="0">
                <a:ea typeface="Calibri"/>
                <a:cs typeface="Times New Roman"/>
                <a:sym typeface="Wingdings"/>
              </a:rPr>
              <a:t></a:t>
            </a:r>
            <a:r>
              <a:rPr lang="en-IE" sz="1400" dirty="0" smtClean="0">
                <a:ea typeface="Calibri"/>
                <a:cs typeface="Times New Roman"/>
              </a:rPr>
              <a:t> 26%)</a:t>
            </a:r>
          </a:p>
          <a:p>
            <a:pPr marL="901700" lvl="1" indent="444500">
              <a:lnSpc>
                <a:spcPct val="115000"/>
              </a:lnSpc>
              <a:buFont typeface="Wingdings"/>
              <a:buChar char="è"/>
              <a:tabLst>
                <a:tab pos="901700" algn="l"/>
              </a:tabLst>
            </a:pPr>
            <a:r>
              <a:rPr lang="en-IE" sz="1400" dirty="0">
                <a:ea typeface="Calibri"/>
                <a:cs typeface="Times New Roman"/>
              </a:rPr>
              <a:t>2018: </a:t>
            </a:r>
            <a:r>
              <a:rPr lang="en-IE" sz="1400" b="1" dirty="0" smtClean="0">
                <a:ea typeface="Calibri"/>
                <a:cs typeface="Times New Roman"/>
              </a:rPr>
              <a:t>2.5% </a:t>
            </a:r>
            <a:r>
              <a:rPr lang="en-IE" sz="1400" dirty="0">
                <a:ea typeface="Calibri"/>
                <a:cs typeface="Times New Roman"/>
              </a:rPr>
              <a:t>reduction in ED admissions despite </a:t>
            </a:r>
            <a:r>
              <a:rPr lang="en-IE" sz="1400" b="1" dirty="0" smtClean="0">
                <a:ea typeface="Calibri"/>
                <a:cs typeface="Times New Roman"/>
              </a:rPr>
              <a:t>6% </a:t>
            </a:r>
            <a:r>
              <a:rPr lang="en-IE" sz="1400" dirty="0">
                <a:ea typeface="Calibri"/>
                <a:cs typeface="Times New Roman"/>
              </a:rPr>
              <a:t>increase in ED </a:t>
            </a:r>
            <a:r>
              <a:rPr lang="en-IE" sz="1400" dirty="0" smtClean="0">
                <a:ea typeface="Calibri"/>
                <a:cs typeface="Times New Roman"/>
              </a:rPr>
              <a:t>attendances</a:t>
            </a:r>
          </a:p>
          <a:p>
            <a:pPr marL="627063" lvl="0" indent="-271463">
              <a:buFont typeface="Wingdings" panose="05000000000000000000" pitchFamily="2" charset="2"/>
              <a:buChar char="è"/>
            </a:pPr>
            <a:endParaRPr lang="en-IE" sz="5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IE" sz="1400" b="1" dirty="0" smtClean="0">
                <a:ea typeface="Calibri"/>
                <a:cs typeface="Times New Roman"/>
              </a:rPr>
              <a:t>patient </a:t>
            </a:r>
            <a:r>
              <a:rPr lang="en-IE" sz="1400" b="1" dirty="0">
                <a:ea typeface="Calibri"/>
                <a:cs typeface="Times New Roman"/>
              </a:rPr>
              <a:t>processing</a:t>
            </a:r>
          </a:p>
          <a:p>
            <a:pPr marL="542925" lvl="1" indent="-180975">
              <a:lnSpc>
                <a:spcPct val="115000"/>
              </a:lnSpc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admission identification </a:t>
            </a:r>
            <a:r>
              <a:rPr lang="en-IE" sz="1400" dirty="0" smtClean="0">
                <a:ea typeface="Calibri"/>
                <a:cs typeface="Times New Roman"/>
              </a:rPr>
              <a:t>/ alternative pathway - </a:t>
            </a:r>
            <a:r>
              <a:rPr lang="en-IE" sz="1400" dirty="0">
                <a:ea typeface="Calibri"/>
                <a:cs typeface="Times New Roman"/>
              </a:rPr>
              <a:t>much consultant </a:t>
            </a:r>
            <a:r>
              <a:rPr lang="en-IE" sz="1400" dirty="0" smtClean="0">
                <a:ea typeface="Calibri"/>
                <a:cs typeface="Times New Roman"/>
              </a:rPr>
              <a:t>directly delivered</a:t>
            </a:r>
            <a:endParaRPr lang="en-IE" sz="1400" dirty="0">
              <a:ea typeface="Calibri"/>
              <a:cs typeface="Times New Roman"/>
            </a:endParaRPr>
          </a:p>
          <a:p>
            <a:pPr marL="542925" lvl="1" indent="-180975">
              <a:lnSpc>
                <a:spcPct val="115000"/>
              </a:lnSpc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specialty patient </a:t>
            </a:r>
            <a:r>
              <a:rPr lang="en-IE" sz="1400" dirty="0">
                <a:ea typeface="Calibri"/>
                <a:cs typeface="Times New Roman"/>
                <a:sym typeface="Wingdings"/>
              </a:rPr>
              <a:t></a:t>
            </a:r>
            <a:r>
              <a:rPr lang="en-IE" sz="1400" dirty="0">
                <a:ea typeface="Calibri"/>
                <a:cs typeface="Times New Roman"/>
              </a:rPr>
              <a:t> specialty consultant </a:t>
            </a:r>
            <a:r>
              <a:rPr lang="en-IE" sz="1400" dirty="0">
                <a:ea typeface="Calibri"/>
                <a:cs typeface="Times New Roman"/>
                <a:sym typeface="Wingdings"/>
              </a:rPr>
              <a:t></a:t>
            </a:r>
            <a:r>
              <a:rPr lang="en-IE" sz="1400" dirty="0">
                <a:ea typeface="Calibri"/>
                <a:cs typeface="Times New Roman"/>
              </a:rPr>
              <a:t> specialty </a:t>
            </a:r>
            <a:r>
              <a:rPr lang="en-IE" sz="1400" dirty="0" smtClean="0">
                <a:ea typeface="Calibri"/>
                <a:cs typeface="Times New Roman"/>
              </a:rPr>
              <a:t>ward</a:t>
            </a:r>
          </a:p>
          <a:p>
            <a:pPr marL="541338" lvl="0"/>
            <a:r>
              <a:rPr lang="en-IE" sz="1400" dirty="0" smtClean="0">
                <a:ea typeface="Calibri"/>
                <a:cs typeface="Times New Roman"/>
                <a:sym typeface="Wingdings"/>
              </a:rPr>
              <a:t>		      </a:t>
            </a:r>
            <a:r>
              <a:rPr lang="en-IE" sz="1400" dirty="0">
                <a:ea typeface="Calibri"/>
                <a:cs typeface="Times New Roman"/>
                <a:sym typeface="Wingdings"/>
              </a:rPr>
              <a:t> </a:t>
            </a:r>
            <a:r>
              <a:rPr lang="en-IE" sz="1400" dirty="0" smtClean="0">
                <a:ea typeface="Calibri"/>
                <a:cs typeface="Times New Roman"/>
                <a:sym typeface="Wingdings"/>
              </a:rPr>
              <a:t>	                    </a:t>
            </a:r>
            <a:r>
              <a:rPr lang="en-IE" sz="1400" dirty="0" smtClean="0"/>
              <a:t>specialty</a:t>
            </a:r>
            <a:r>
              <a:rPr lang="en-IE" sz="1400" dirty="0"/>
              <a:t> alternative</a:t>
            </a:r>
            <a:r>
              <a:rPr lang="en-IE" sz="1400" dirty="0" smtClean="0"/>
              <a:t> ambulatory</a:t>
            </a:r>
          </a:p>
          <a:p>
            <a:pPr marL="541338" lvl="0"/>
            <a:r>
              <a:rPr lang="en-IE" sz="1400" dirty="0"/>
              <a:t>	</a:t>
            </a:r>
            <a:r>
              <a:rPr lang="en-IE" sz="1400" dirty="0" smtClean="0"/>
              <a:t>		</a:t>
            </a:r>
            <a:r>
              <a:rPr lang="en-IE" sz="1400" dirty="0"/>
              <a:t> </a:t>
            </a:r>
            <a:r>
              <a:rPr lang="en-IE" sz="1400" dirty="0" smtClean="0"/>
              <a:t>                  </a:t>
            </a:r>
            <a:r>
              <a:rPr lang="en-IE" sz="1400" dirty="0" smtClean="0">
                <a:ea typeface="Calibri"/>
                <a:cs typeface="Times New Roman"/>
                <a:sym typeface="Wingdings"/>
              </a:rPr>
              <a:t> </a:t>
            </a:r>
            <a:r>
              <a:rPr lang="en-IE" sz="1400" dirty="0" smtClean="0"/>
              <a:t>specialty OPD</a:t>
            </a:r>
            <a:endParaRPr lang="en-IE" sz="1400" dirty="0"/>
          </a:p>
          <a:p>
            <a:pPr marL="342900" indent="190500">
              <a:buFont typeface="Calibri"/>
              <a:buChar char="-"/>
            </a:pPr>
            <a:r>
              <a:rPr lang="en-IE" sz="1400" dirty="0" smtClean="0">
                <a:ea typeface="Calibri"/>
                <a:cs typeface="Times New Roman"/>
              </a:rPr>
              <a:t>early discharge</a:t>
            </a:r>
          </a:p>
          <a:p>
            <a:pPr marL="342900" lvl="0" indent="190500">
              <a:buFont typeface="Calibri"/>
              <a:buChar char="-"/>
            </a:pPr>
            <a:r>
              <a:rPr lang="en-IE" sz="1400" dirty="0" smtClean="0">
                <a:ea typeface="Calibri"/>
                <a:cs typeface="Times New Roman"/>
              </a:rPr>
              <a:t>early </a:t>
            </a:r>
            <a:r>
              <a:rPr lang="en-IE" sz="1400" dirty="0">
                <a:ea typeface="Calibri"/>
                <a:cs typeface="Times New Roman"/>
              </a:rPr>
              <a:t>identification of </a:t>
            </a:r>
            <a:r>
              <a:rPr lang="en-IE" sz="1400" dirty="0" smtClean="0">
                <a:ea typeface="Calibri"/>
                <a:cs typeface="Times New Roman"/>
              </a:rPr>
              <a:t>PDD </a:t>
            </a: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(however </a:t>
            </a:r>
            <a:r>
              <a:rPr lang="en-IE" sz="1400" dirty="0">
                <a:solidFill>
                  <a:srgbClr val="FF0000"/>
                </a:solidFill>
                <a:ea typeface="Calibri"/>
                <a:cs typeface="Times New Roman"/>
              </a:rPr>
              <a:t>ALOS @ 7 </a:t>
            </a: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days)</a:t>
            </a:r>
            <a:endParaRPr lang="en-IE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190500"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twice weekly </a:t>
            </a:r>
            <a:r>
              <a:rPr lang="en-IE" sz="1400" dirty="0" smtClean="0">
                <a:ea typeface="Calibri"/>
                <a:cs typeface="Times New Roman"/>
              </a:rPr>
              <a:t>pan - </a:t>
            </a:r>
            <a:r>
              <a:rPr lang="en-IE" sz="1400" dirty="0">
                <a:ea typeface="Calibri"/>
                <a:cs typeface="Times New Roman"/>
              </a:rPr>
              <a:t>hospital review of patients LOS &gt; 7 / 10 </a:t>
            </a:r>
            <a:r>
              <a:rPr lang="en-IE" sz="1400" dirty="0" smtClean="0">
                <a:ea typeface="Calibri"/>
                <a:cs typeface="Times New Roman"/>
              </a:rPr>
              <a:t>days</a:t>
            </a:r>
            <a:endParaRPr lang="en-IE" sz="1400" dirty="0">
              <a:ea typeface="Calibri"/>
              <a:cs typeface="Times New Roman"/>
            </a:endParaRPr>
          </a:p>
          <a:p>
            <a:pPr marL="342900" lvl="0" indent="190500">
              <a:buFont typeface="Calibri"/>
              <a:buChar char="-"/>
            </a:pPr>
            <a:r>
              <a:rPr lang="en-IE" sz="1400" dirty="0">
                <a:ea typeface="Calibri"/>
                <a:cs typeface="Times New Roman"/>
              </a:rPr>
              <a:t>enhanced ability to progress patients requiring LTC / HCP </a:t>
            </a:r>
            <a:r>
              <a:rPr lang="en-IE" sz="1400" dirty="0" smtClean="0">
                <a:solidFill>
                  <a:srgbClr val="FF0000"/>
                </a:solidFill>
                <a:ea typeface="Calibri"/>
                <a:cs typeface="Times New Roman"/>
              </a:rPr>
              <a:t>- but still delays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endParaRPr lang="en-IE" sz="1400" dirty="0">
              <a:ea typeface="Calibri"/>
              <a:cs typeface="Times New Roman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25116"/>
          <a:stretch/>
        </p:blipFill>
        <p:spPr bwMode="auto">
          <a:xfrm>
            <a:off x="4236" y="507925"/>
            <a:ext cx="1193806" cy="5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36512" y="915566"/>
            <a:ext cx="1522412" cy="3128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Capability</a:t>
            </a:r>
            <a:endParaRPr lang="en-IE" sz="1800" b="1" dirty="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0" b="71963" l="7477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" t="3491" r="4238" b="22875"/>
          <a:stretch/>
        </p:blipFill>
        <p:spPr bwMode="auto">
          <a:xfrm>
            <a:off x="7380312" y="2499742"/>
            <a:ext cx="89554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54" y="1125549"/>
            <a:ext cx="1522412" cy="3128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Capability</a:t>
            </a:r>
            <a:endParaRPr lang="en-IE" sz="18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39752" y="4845621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7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1187624" y="65110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Actions to increase / maximise internal HG capability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1477604"/>
            <a:ext cx="8928992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ea typeface="Calibri"/>
                <a:cs typeface="Times New Roman"/>
              </a:rPr>
              <a:t>Focus on Hospital Group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IE" dirty="0">
                <a:ea typeface="Calibri"/>
                <a:cs typeface="Times New Roman"/>
              </a:rPr>
              <a:t>develop of specialty provisions whereby sites provide complimentary </a:t>
            </a:r>
            <a:r>
              <a:rPr lang="en-IE" dirty="0" smtClean="0">
                <a:ea typeface="Calibri"/>
                <a:cs typeface="Times New Roman"/>
              </a:rPr>
              <a:t> and supportive service delivery </a:t>
            </a:r>
            <a:r>
              <a:rPr lang="en-IE" dirty="0">
                <a:ea typeface="Calibri"/>
                <a:cs typeface="Times New Roman"/>
              </a:rPr>
              <a:t>rather than </a:t>
            </a:r>
            <a:r>
              <a:rPr lang="en-IE" dirty="0" smtClean="0">
                <a:ea typeface="Calibri"/>
                <a:cs typeface="Times New Roman"/>
              </a:rPr>
              <a:t>parallel segregated service delivery </a:t>
            </a:r>
          </a:p>
          <a:p>
            <a:pPr marL="719138" lvl="0" indent="-360363">
              <a:spcAft>
                <a:spcPts val="0"/>
              </a:spcAft>
              <a:tabLst>
                <a:tab pos="4486275" algn="l"/>
              </a:tabLst>
            </a:pPr>
            <a:r>
              <a:rPr lang="en-IE" dirty="0" smtClean="0">
                <a:ea typeface="Calibri"/>
                <a:cs typeface="Times New Roman"/>
                <a:sym typeface="Wingdings"/>
              </a:rPr>
              <a:t> </a:t>
            </a:r>
            <a:r>
              <a:rPr lang="en-IE" dirty="0" smtClean="0">
                <a:ea typeface="Calibri"/>
                <a:cs typeface="Times New Roman"/>
              </a:rPr>
              <a:t>Beaumont </a:t>
            </a:r>
            <a:r>
              <a:rPr lang="en-IE" dirty="0">
                <a:ea typeface="Calibri"/>
                <a:cs typeface="Times New Roman"/>
              </a:rPr>
              <a:t>Hospital complex surgery   </a:t>
            </a:r>
            <a:r>
              <a:rPr lang="en-IE" dirty="0" smtClean="0">
                <a:ea typeface="Calibri"/>
                <a:cs typeface="Times New Roman"/>
              </a:rPr>
              <a:t> .v. Louth </a:t>
            </a:r>
            <a:r>
              <a:rPr lang="en-IE" dirty="0">
                <a:ea typeface="Calibri"/>
                <a:cs typeface="Times New Roman"/>
              </a:rPr>
              <a:t>/ Cavan short stay simple </a:t>
            </a:r>
            <a:r>
              <a:rPr lang="en-IE" dirty="0" smtClean="0">
                <a:ea typeface="Calibri"/>
                <a:cs typeface="Times New Roman"/>
              </a:rPr>
              <a:t>surgery </a:t>
            </a:r>
          </a:p>
          <a:p>
            <a:pPr marL="719138" lvl="0" indent="-360363">
              <a:spcAft>
                <a:spcPts val="0"/>
              </a:spcAft>
            </a:pPr>
            <a:r>
              <a:rPr lang="en-IE" dirty="0" smtClean="0">
                <a:ea typeface="Calibri"/>
                <a:cs typeface="Times New Roman"/>
              </a:rPr>
              <a:t>					</a:t>
            </a:r>
            <a:r>
              <a:rPr lang="en-IE" dirty="0">
                <a:ea typeface="Calibri"/>
                <a:cs typeface="Times New Roman"/>
              </a:rPr>
              <a:t> </a:t>
            </a:r>
            <a:r>
              <a:rPr lang="en-IE" dirty="0" smtClean="0">
                <a:ea typeface="Calibri"/>
                <a:cs typeface="Times New Roman"/>
              </a:rPr>
              <a:t>              Connolly short stay surgery</a:t>
            </a:r>
          </a:p>
          <a:p>
            <a:pPr marL="641350" indent="-285750">
              <a:buFont typeface="Wingdings"/>
              <a:buChar char="è"/>
              <a:tabLst>
                <a:tab pos="809625" algn="l"/>
              </a:tabLst>
            </a:pPr>
            <a:r>
              <a:rPr lang="en-IE" dirty="0" smtClean="0">
                <a:ea typeface="Calibri"/>
                <a:cs typeface="Times New Roman"/>
              </a:rPr>
              <a:t>Connolly trauma orthopaedic surgery  .v. Cavan (bypass)</a:t>
            </a:r>
          </a:p>
          <a:p>
            <a:pPr marL="641350" indent="-285750">
              <a:buFont typeface="Wingdings"/>
              <a:buChar char="è"/>
              <a:tabLst>
                <a:tab pos="809625" algn="l"/>
              </a:tabLst>
            </a:pPr>
            <a:r>
              <a:rPr lang="en-IE" dirty="0" smtClean="0">
                <a:ea typeface="Calibri"/>
                <a:cs typeface="Times New Roman"/>
              </a:rPr>
              <a:t>OLOL </a:t>
            </a:r>
            <a:r>
              <a:rPr lang="en-IE" dirty="0">
                <a:ea typeface="Calibri"/>
                <a:cs typeface="Times New Roman"/>
              </a:rPr>
              <a:t>trauma / complex surgery          </a:t>
            </a:r>
            <a:r>
              <a:rPr lang="en-IE" dirty="0" smtClean="0">
                <a:ea typeface="Calibri"/>
                <a:cs typeface="Times New Roman"/>
              </a:rPr>
              <a:t>  .</a:t>
            </a:r>
            <a:r>
              <a:rPr lang="en-IE" dirty="0">
                <a:ea typeface="Calibri"/>
                <a:cs typeface="Times New Roman"/>
              </a:rPr>
              <a:t>v. </a:t>
            </a:r>
            <a:r>
              <a:rPr lang="en-IE" dirty="0" smtClean="0">
                <a:ea typeface="Calibri"/>
                <a:cs typeface="Times New Roman"/>
              </a:rPr>
              <a:t>Louth </a:t>
            </a:r>
            <a:r>
              <a:rPr lang="en-IE" dirty="0">
                <a:ea typeface="Calibri"/>
                <a:cs typeface="Times New Roman"/>
              </a:rPr>
              <a:t>Day Care</a:t>
            </a:r>
          </a:p>
          <a:p>
            <a:pPr marL="719138" indent="-360363">
              <a:spcAft>
                <a:spcPts val="1000"/>
              </a:spcAft>
              <a:tabLst>
                <a:tab pos="809625" algn="l"/>
              </a:tabLst>
            </a:pPr>
            <a:endParaRPr lang="en-IE" dirty="0">
              <a:ea typeface="Calibri"/>
              <a:cs typeface="Times New Roman"/>
            </a:endParaRPr>
          </a:p>
        </p:txBody>
      </p:sp>
      <p:sp>
        <p:nvSpPr>
          <p:cNvPr id="7" name="AutoShape 2" descr="Capability Stock Images, Royalty-Free Images &amp; Vectors | Shutterstock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25116"/>
          <a:stretch/>
        </p:blipFill>
        <p:spPr bwMode="auto">
          <a:xfrm>
            <a:off x="-6182" y="500382"/>
            <a:ext cx="1193806" cy="61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16959"/>
            <a:ext cx="1512168" cy="35578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chemeClr val="bg1"/>
              </a:buClr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Control</a:t>
            </a:r>
            <a:endParaRPr lang="en-IE" sz="18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55776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1115120" y="618115"/>
            <a:ext cx="676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Actions to maximise performance</a:t>
            </a:r>
          </a:p>
        </p:txBody>
      </p:sp>
      <p:pic>
        <p:nvPicPr>
          <p:cNvPr id="5122" name="Picture 2" descr="95b64f9a-6603-4235-9482-8bb1a166c685@eurprd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4" y="465516"/>
            <a:ext cx="959768" cy="6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141367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creation </a:t>
            </a:r>
            <a:r>
              <a:rPr lang="en-IE" dirty="0">
                <a:ea typeface="Calibri"/>
                <a:cs typeface="Times New Roman"/>
              </a:rPr>
              <a:t>of formal specialty patient pathways across multiple </a:t>
            </a:r>
            <a:r>
              <a:rPr lang="en-IE" dirty="0" smtClean="0">
                <a:ea typeface="Calibri"/>
                <a:cs typeface="Times New Roman"/>
              </a:rPr>
              <a:t>sites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creation </a:t>
            </a:r>
            <a:r>
              <a:rPr lang="en-IE" dirty="0">
                <a:ea typeface="Calibri"/>
                <a:cs typeface="Times New Roman"/>
              </a:rPr>
              <a:t>of formal movement of specialty surgical capability to across multiple </a:t>
            </a:r>
            <a:r>
              <a:rPr lang="en-IE" dirty="0" smtClean="0">
                <a:ea typeface="Calibri"/>
                <a:cs typeface="Times New Roman"/>
              </a:rPr>
              <a:t>sites capacity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overall </a:t>
            </a:r>
            <a:r>
              <a:rPr lang="en-IE" dirty="0">
                <a:ea typeface="Calibri"/>
                <a:cs typeface="Times New Roman"/>
              </a:rPr>
              <a:t>control tight (not a </a:t>
            </a:r>
            <a:r>
              <a:rPr lang="en-IE" dirty="0" smtClean="0">
                <a:ea typeface="Calibri"/>
                <a:cs typeface="Times New Roman"/>
              </a:rPr>
              <a:t>democracy)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bed </a:t>
            </a:r>
            <a:r>
              <a:rPr lang="en-IE" dirty="0">
                <a:ea typeface="Calibri"/>
                <a:cs typeface="Times New Roman"/>
              </a:rPr>
              <a:t>access / usage function  held centrally, actual service delivery held within </a:t>
            </a:r>
            <a:r>
              <a:rPr lang="en-IE" dirty="0" smtClean="0">
                <a:ea typeface="Calibri"/>
                <a:cs typeface="Times New Roman"/>
              </a:rPr>
              <a:t>directorates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access </a:t>
            </a:r>
            <a:r>
              <a:rPr lang="en-IE" dirty="0">
                <a:ea typeface="Calibri"/>
                <a:cs typeface="Times New Roman"/>
              </a:rPr>
              <a:t>/ wait time targets set by hospital seen as important in relationship to directorate / hospital </a:t>
            </a:r>
            <a:r>
              <a:rPr lang="en-IE" dirty="0" smtClean="0">
                <a:ea typeface="Calibri"/>
                <a:cs typeface="Times New Roman"/>
              </a:rPr>
              <a:t>performance</a:t>
            </a: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IE" dirty="0"/>
              <a:t>targets simple and realistic not desirable</a:t>
            </a:r>
            <a:endParaRPr lang="en-IE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98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16959"/>
            <a:ext cx="1512168" cy="35578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chemeClr val="bg1"/>
              </a:buClr>
              <a:buNone/>
            </a:pPr>
            <a:r>
              <a:rPr lang="en-IE" sz="1800" b="1" dirty="0" smtClean="0">
                <a:solidFill>
                  <a:prstClr val="black"/>
                </a:solidFill>
              </a:rPr>
              <a:t>Control</a:t>
            </a:r>
            <a:endParaRPr lang="en-IE" sz="18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55776" y="4785996"/>
            <a:ext cx="2133600" cy="273844"/>
          </a:xfrm>
        </p:spPr>
        <p:txBody>
          <a:bodyPr/>
          <a:lstStyle/>
          <a:p>
            <a:fld id="{9BEDC67B-C60C-4DC2-9CE7-28A5DA2234E8}" type="slidenum">
              <a:rPr lang="en-IE" smtClean="0"/>
              <a:pPr/>
              <a:t>9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1115120" y="618115"/>
            <a:ext cx="676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IE" sz="2400" b="1" dirty="0">
                <a:solidFill>
                  <a:prstClr val="black"/>
                </a:solidFill>
              </a:rPr>
              <a:t>Actions to maximise performance</a:t>
            </a:r>
          </a:p>
        </p:txBody>
      </p:sp>
      <p:pic>
        <p:nvPicPr>
          <p:cNvPr id="5122" name="Picture 2" descr="95b64f9a-6603-4235-9482-8bb1a166c685@eurprd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4" y="465516"/>
            <a:ext cx="959768" cy="6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48756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focus </a:t>
            </a:r>
            <a:r>
              <a:rPr lang="en-IE" dirty="0">
                <a:ea typeface="Calibri"/>
                <a:cs typeface="Times New Roman"/>
              </a:rPr>
              <a:t>on target achievement rather than describing efforts and energies </a:t>
            </a:r>
            <a:endParaRPr lang="en-IE" dirty="0" smtClean="0">
              <a:ea typeface="Calibri"/>
              <a:cs typeface="Times New Roman"/>
            </a:endParaRPr>
          </a:p>
          <a:p>
            <a:pPr marL="533400" lvl="0" indent="-5334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focus </a:t>
            </a:r>
            <a:r>
              <a:rPr lang="en-IE" dirty="0">
                <a:ea typeface="Calibri"/>
                <a:cs typeface="Times New Roman"/>
              </a:rPr>
              <a:t>on access times rather than pure volume </a:t>
            </a:r>
            <a:r>
              <a:rPr lang="en-IE" dirty="0" smtClean="0">
                <a:ea typeface="Calibri"/>
                <a:cs typeface="Times New Roman"/>
              </a:rPr>
              <a:t>productivity</a:t>
            </a:r>
          </a:p>
          <a:p>
            <a:pPr marL="533400" lvl="0" indent="-5334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Internal / external </a:t>
            </a:r>
            <a:r>
              <a:rPr lang="en-IE" dirty="0">
                <a:ea typeface="Calibri"/>
                <a:cs typeface="Times New Roman"/>
              </a:rPr>
              <a:t>publication of performance </a:t>
            </a:r>
            <a:r>
              <a:rPr lang="en-IE" dirty="0" smtClean="0">
                <a:ea typeface="Calibri"/>
                <a:cs typeface="Times New Roman"/>
              </a:rPr>
              <a:t>- </a:t>
            </a:r>
            <a:r>
              <a:rPr lang="en-IE" dirty="0">
                <a:ea typeface="Calibri"/>
                <a:cs typeface="Times New Roman"/>
              </a:rPr>
              <a:t>with clear accountability identification across all </a:t>
            </a:r>
            <a:r>
              <a:rPr lang="en-IE" dirty="0" smtClean="0">
                <a:ea typeface="Calibri"/>
                <a:cs typeface="Times New Roman"/>
              </a:rPr>
              <a:t>levels</a:t>
            </a:r>
          </a:p>
          <a:p>
            <a:pPr marL="533400" indent="-533400" algn="just"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singular </a:t>
            </a:r>
            <a:r>
              <a:rPr lang="en-IE" dirty="0">
                <a:ea typeface="Calibri"/>
                <a:cs typeface="Times New Roman"/>
              </a:rPr>
              <a:t>approach to </a:t>
            </a:r>
            <a:r>
              <a:rPr lang="en-IE" dirty="0" smtClean="0">
                <a:ea typeface="Calibri"/>
                <a:cs typeface="Times New Roman"/>
              </a:rPr>
              <a:t>emergency and </a:t>
            </a:r>
            <a:r>
              <a:rPr lang="en-IE" dirty="0">
                <a:ea typeface="Calibri"/>
                <a:cs typeface="Times New Roman"/>
              </a:rPr>
              <a:t>scheduled care rather than commonly </a:t>
            </a:r>
            <a:r>
              <a:rPr lang="en-IE" dirty="0" smtClean="0">
                <a:ea typeface="Calibri"/>
                <a:cs typeface="Times New Roman"/>
              </a:rPr>
              <a:t>exhibited segregated programmatic approach - </a:t>
            </a:r>
            <a:r>
              <a:rPr lang="en-IE" dirty="0"/>
              <a:t>requirement to achieve on both </a:t>
            </a:r>
            <a:r>
              <a:rPr lang="en-IE" sz="1400" dirty="0"/>
              <a:t>(each as important from a patient perspective</a:t>
            </a:r>
            <a:r>
              <a:rPr lang="en-IE" sz="1400" dirty="0" smtClean="0"/>
              <a:t>)</a:t>
            </a:r>
            <a:endParaRPr lang="en-IE" sz="1400" dirty="0" smtClean="0">
              <a:ea typeface="Calibri"/>
              <a:cs typeface="Times New Roman"/>
            </a:endParaRPr>
          </a:p>
          <a:p>
            <a:pPr marL="533400" lvl="0" indent="-533400" algn="just"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en-IE" dirty="0" smtClean="0">
                <a:ea typeface="Calibri"/>
                <a:cs typeface="Times New Roman"/>
              </a:rPr>
              <a:t>investment </a:t>
            </a:r>
            <a:r>
              <a:rPr lang="en-IE" dirty="0">
                <a:ea typeface="Calibri"/>
                <a:cs typeface="Times New Roman"/>
              </a:rPr>
              <a:t>based on measurable performance metrics, maintenance of investment based on maintenance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21325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1706</Words>
  <Application>Microsoft Office PowerPoint</Application>
  <PresentationFormat>On-screen Show (16:9)</PresentationFormat>
  <Paragraphs>280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Mincho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for Hospital Care</dc:title>
  <dc:creator>Linda Kennedy</dc:creator>
  <cp:lastModifiedBy>User</cp:lastModifiedBy>
  <cp:revision>491</cp:revision>
  <cp:lastPrinted>2018-09-04T09:57:26Z</cp:lastPrinted>
  <dcterms:created xsi:type="dcterms:W3CDTF">2016-11-07T10:20:23Z</dcterms:created>
  <dcterms:modified xsi:type="dcterms:W3CDTF">2018-09-04T13:36:05Z</dcterms:modified>
</cp:coreProperties>
</file>