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56" r:id="rId3"/>
    <p:sldId id="357" r:id="rId4"/>
    <p:sldId id="341" r:id="rId5"/>
    <p:sldId id="358" r:id="rId6"/>
    <p:sldId id="277" r:id="rId7"/>
    <p:sldId id="343" r:id="rId8"/>
    <p:sldId id="360" r:id="rId9"/>
    <p:sldId id="359" r:id="rId10"/>
    <p:sldId id="321" r:id="rId11"/>
    <p:sldId id="354" r:id="rId12"/>
    <p:sldId id="290" r:id="rId13"/>
    <p:sldId id="353" r:id="rId14"/>
    <p:sldId id="319" r:id="rId15"/>
    <p:sldId id="336" r:id="rId16"/>
    <p:sldId id="337" r:id="rId17"/>
    <p:sldId id="361" r:id="rId18"/>
    <p:sldId id="362" r:id="rId19"/>
    <p:sldId id="320" r:id="rId20"/>
    <p:sldId id="355" r:id="rId21"/>
    <p:sldId id="345" r:id="rId22"/>
    <p:sldId id="304" r:id="rId23"/>
    <p:sldId id="306" r:id="rId24"/>
    <p:sldId id="363" r:id="rId25"/>
    <p:sldId id="307" r:id="rId2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ara Hughes" initials="CH" lastIdx="4" clrIdx="0"/>
  <p:cmAuthor id="1" name="Galway, Josephine" initials="G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91" autoAdjust="0"/>
    <p:restoredTop sz="94590" autoAdjust="0"/>
  </p:normalViewPr>
  <p:slideViewPr>
    <p:cSldViewPr>
      <p:cViewPr>
        <p:scale>
          <a:sx n="30" d="100"/>
          <a:sy n="30" d="100"/>
        </p:scale>
        <p:origin x="-1764"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2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4D6A9-F5FF-44F1-B81B-E3FBF1D5E284}" type="datetimeFigureOut">
              <a:rPr lang="en-IE" smtClean="0"/>
              <a:t>06/05/2020</a:t>
            </a:fld>
            <a:endParaRPr lang="en-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064661-46B6-473D-97B5-CD8918E79721}" type="slidenum">
              <a:rPr lang="en-IE" smtClean="0"/>
              <a:t>‹#›</a:t>
            </a:fld>
            <a:endParaRPr lang="en-IE"/>
          </a:p>
        </p:txBody>
      </p:sp>
    </p:spTree>
    <p:extLst>
      <p:ext uri="{BB962C8B-B14F-4D97-AF65-F5344CB8AC3E}">
        <p14:creationId xmlns:p14="http://schemas.microsoft.com/office/powerpoint/2010/main" val="77973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9064661-46B6-473D-97B5-CD8918E79721}" type="slidenum">
              <a:rPr lang="en-IE" smtClean="0"/>
              <a:t>6</a:t>
            </a:fld>
            <a:endParaRPr lang="en-IE"/>
          </a:p>
        </p:txBody>
      </p:sp>
    </p:spTree>
    <p:extLst>
      <p:ext uri="{BB962C8B-B14F-4D97-AF65-F5344CB8AC3E}">
        <p14:creationId xmlns:p14="http://schemas.microsoft.com/office/powerpoint/2010/main" val="412608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9064661-46B6-473D-97B5-CD8918E79721}" type="slidenum">
              <a:rPr lang="en-IE" smtClean="0"/>
              <a:t>13</a:t>
            </a:fld>
            <a:endParaRPr lang="en-IE"/>
          </a:p>
        </p:txBody>
      </p:sp>
    </p:spTree>
    <p:extLst>
      <p:ext uri="{BB962C8B-B14F-4D97-AF65-F5344CB8AC3E}">
        <p14:creationId xmlns:p14="http://schemas.microsoft.com/office/powerpoint/2010/main" val="278506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C5B4C43-149A-4C7C-8EB5-F8CECBBBCDF2}" type="slidenum">
              <a:rPr lang="en-IE" smtClean="0"/>
              <a:t>23</a:t>
            </a:fld>
            <a:endParaRPr lang="en-IE"/>
          </a:p>
        </p:txBody>
      </p:sp>
    </p:spTree>
    <p:extLst>
      <p:ext uri="{BB962C8B-B14F-4D97-AF65-F5344CB8AC3E}">
        <p14:creationId xmlns:p14="http://schemas.microsoft.com/office/powerpoint/2010/main" val="340480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hse.drsteevenslibrary.ie/c.php?g=679077&amp;p=4845309" TargetMode="Externa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se.drsteevenslibrary.ie/Covid19V2/emergencydepartment#COVID19 Interim Clinical Guidance - VTE protocol and patient information for acute hospitals (CD-120 V1 / 21.04.20)" TargetMode="External"/><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hse.drsteevenslibrary.ie/Covid19V2/respiratory#appendix1%20021"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hse.drsteevenslibrary.ie/ld.php?content_id=32825294"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hse.ie/eng/about/who/acute-hospitals-division/drugs-management-programme/" TargetMode="Externa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hse.drsteevenslibrary.ie/Covid19V2/emergencydepartment"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hyperlink" Target="https://hse.drsteevenslibrary.ie/Covid19V2"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hyperlink" Target="https://www.bmj.com/coronavirus" TargetMode="External"/><Relationship Id="rId3" Type="http://schemas.openxmlformats.org/officeDocument/2006/relationships/hyperlink" Target="http://www.hpsc.ie/" TargetMode="External"/><Relationship Id="rId7" Type="http://schemas.openxmlformats.org/officeDocument/2006/relationships/hyperlink" Target="https://bestpractice.bmj.com/topics/en-gb/3000168/guidelines" TargetMode="External"/><Relationship Id="rId2" Type="http://schemas.openxmlformats.org/officeDocument/2006/relationships/hyperlink" Target="https://hse.drsteevenslibrary.ie/Covid19V2" TargetMode="External"/><Relationship Id="rId1" Type="http://schemas.openxmlformats.org/officeDocument/2006/relationships/slideLayout" Target="../slideLayouts/slideLayout1.xml"/><Relationship Id="rId6" Type="http://schemas.openxmlformats.org/officeDocument/2006/relationships/hyperlink" Target="https://www.who.int/publications-detail/clinical-management-of-severe-acute-respiratory-infection-when-novel-coronavirus-(ncov)-infection-is-suspected" TargetMode="External"/><Relationship Id="rId11" Type="http://schemas.openxmlformats.org/officeDocument/2006/relationships/image" Target="../media/image5.png"/><Relationship Id="rId5" Type="http://schemas.openxmlformats.org/officeDocument/2006/relationships/hyperlink" Target="https://www.hpsc.ie/a-z/respiratory/coronavirus/novelcoronavirus/" TargetMode="External"/><Relationship Id="rId10" Type="http://schemas.openxmlformats.org/officeDocument/2006/relationships/image" Target="../media/image4.jpeg"/><Relationship Id="rId4" Type="http://schemas.openxmlformats.org/officeDocument/2006/relationships/hyperlink" Target="https://www.hpsc.ie/a-z/respiratory/coronavirus/novelcoronavirus/guidance/infectionpreventionandcontrolguidance/" TargetMode="External"/><Relationship Id="rId9" Type="http://schemas.openxmlformats.org/officeDocument/2006/relationships/hyperlink" Target="https://www.hpsc.ie/a-z/respiratory/coronavirus/novelcoronavirus/algorithm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w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ww.gov.ie/en/publication/58d3de-ethical-considerations-for-ppe-use-by-health-care-workers-in-a-pande/" TargetMode="External"/><Relationship Id="rId4" Type="http://schemas.openxmlformats.org/officeDocument/2006/relationships/hyperlink" Target="https://www.gov.ie/en/publication/58d3de-ethical-considerations-for-ppe-use-by-health-care-workers-in-a-pand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se.drsteevenslibrary.ie/Covid19V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133778" y="2674962"/>
            <a:ext cx="10871752" cy="5539978"/>
          </a:xfrm>
          <a:prstGeom prst="rect">
            <a:avLst/>
          </a:prstGeom>
        </p:spPr>
        <p:txBody>
          <a:bodyPr lIns="0" tIns="0" rIns="0" bIns="0" rtlCol="0" anchor="t">
            <a:spAutoFit/>
          </a:bodyPr>
          <a:lstStyle/>
          <a:p>
            <a:pPr>
              <a:lnSpc>
                <a:spcPts val="12000"/>
              </a:lnSpc>
            </a:pPr>
            <a:r>
              <a:rPr lang="en-US" sz="8800" b="1" dirty="0" smtClean="0">
                <a:solidFill>
                  <a:srgbClr val="257969"/>
                </a:solidFill>
                <a:latin typeface="League Spartan"/>
              </a:rPr>
              <a:t>Update Only </a:t>
            </a:r>
            <a:r>
              <a:rPr lang="en-US" sz="12000" b="1" dirty="0" smtClean="0">
                <a:solidFill>
                  <a:srgbClr val="020301"/>
                </a:solidFill>
                <a:latin typeface="League Spartan"/>
              </a:rPr>
              <a:t>COVID-19 </a:t>
            </a:r>
            <a:endParaRPr lang="en-US" sz="12000" b="1" dirty="0">
              <a:solidFill>
                <a:srgbClr val="020301"/>
              </a:solidFill>
              <a:latin typeface="League Spartan"/>
            </a:endParaRPr>
          </a:p>
          <a:p>
            <a:pPr>
              <a:lnSpc>
                <a:spcPts val="6400"/>
              </a:lnSpc>
            </a:pPr>
            <a:r>
              <a:rPr lang="en-US" sz="6400" b="1" dirty="0">
                <a:solidFill>
                  <a:srgbClr val="020301"/>
                </a:solidFill>
                <a:latin typeface="League Spartan"/>
              </a:rPr>
              <a:t>Practical Advice for Healthcare Professionals</a:t>
            </a:r>
          </a:p>
          <a:p>
            <a:pPr algn="l">
              <a:lnSpc>
                <a:spcPts val="6400"/>
              </a:lnSpc>
            </a:pPr>
            <a:r>
              <a:rPr lang="en-US" sz="6400" b="1" dirty="0">
                <a:solidFill>
                  <a:srgbClr val="020301"/>
                </a:solidFill>
                <a:latin typeface="League Spartan"/>
              </a:rPr>
              <a:t>ED &amp; Ward </a:t>
            </a:r>
          </a:p>
        </p:txBody>
      </p:sp>
      <p:pic>
        <p:nvPicPr>
          <p:cNvPr id="6" name="Picture 6"/>
          <p:cNvPicPr>
            <a:picLocks noChangeAspect="1"/>
          </p:cNvPicPr>
          <p:nvPr/>
        </p:nvPicPr>
        <p:blipFill>
          <a:blip r:embed="rId2"/>
          <a:srcRect/>
          <a:stretch>
            <a:fillRect/>
          </a:stretch>
        </p:blipFill>
        <p:spPr>
          <a:xfrm>
            <a:off x="-826773" y="2324100"/>
            <a:ext cx="5980871" cy="7397941"/>
          </a:xfrm>
          <a:prstGeom prst="rect">
            <a:avLst/>
          </a:prstGeom>
        </p:spPr>
      </p:pic>
      <p:pic>
        <p:nvPicPr>
          <p:cNvPr id="7" name="Picture 7"/>
          <p:cNvPicPr>
            <a:picLocks noChangeAspect="1"/>
          </p:cNvPicPr>
          <p:nvPr/>
        </p:nvPicPr>
        <p:blipFill>
          <a:blip r:embed="rId3"/>
          <a:srcRect l="7321" t="10545" r="7321"/>
          <a:stretch>
            <a:fillRect/>
          </a:stretch>
        </p:blipFill>
        <p:spPr>
          <a:xfrm>
            <a:off x="15773400" y="7521752"/>
            <a:ext cx="2167808" cy="2461223"/>
          </a:xfrm>
          <a:prstGeom prst="rect">
            <a:avLst/>
          </a:prstGeom>
        </p:spPr>
      </p:pic>
      <p:sp>
        <p:nvSpPr>
          <p:cNvPr id="8" name="TextBox 8"/>
          <p:cNvSpPr txBox="1"/>
          <p:nvPr/>
        </p:nvSpPr>
        <p:spPr>
          <a:xfrm>
            <a:off x="5133778" y="1532093"/>
            <a:ext cx="9964019" cy="589905"/>
          </a:xfrm>
          <a:prstGeom prst="rect">
            <a:avLst/>
          </a:prstGeom>
        </p:spPr>
        <p:txBody>
          <a:bodyPr lIns="0" tIns="0" rIns="0" bIns="0" rtlCol="0" anchor="t">
            <a:spAutoFit/>
          </a:bodyPr>
          <a:lstStyle/>
          <a:p>
            <a:pPr algn="l">
              <a:lnSpc>
                <a:spcPts val="4620"/>
              </a:lnSpc>
            </a:pPr>
            <a:r>
              <a:rPr lang="en-US" sz="4200" b="1" dirty="0">
                <a:solidFill>
                  <a:srgbClr val="020301"/>
                </a:solidFill>
              </a:rPr>
              <a:t>HSE ACUTE HOSPITALS </a:t>
            </a:r>
          </a:p>
        </p:txBody>
      </p:sp>
      <p:sp>
        <p:nvSpPr>
          <p:cNvPr id="9" name="TextBox 9"/>
          <p:cNvSpPr txBox="1"/>
          <p:nvPr/>
        </p:nvSpPr>
        <p:spPr>
          <a:xfrm>
            <a:off x="5133778" y="8196883"/>
            <a:ext cx="9206532" cy="756617"/>
          </a:xfrm>
          <a:prstGeom prst="rect">
            <a:avLst/>
          </a:prstGeom>
        </p:spPr>
        <p:txBody>
          <a:bodyPr lIns="0" tIns="0" rIns="0" bIns="0" rtlCol="0" anchor="t">
            <a:spAutoFit/>
          </a:bodyPr>
          <a:lstStyle/>
          <a:p>
            <a:pPr algn="l">
              <a:lnSpc>
                <a:spcPts val="5880"/>
              </a:lnSpc>
            </a:pPr>
            <a:r>
              <a:rPr lang="en-US" sz="4200" dirty="0" smtClean="0">
                <a:solidFill>
                  <a:srgbClr val="020301"/>
                </a:solidFill>
              </a:rPr>
              <a:t>5</a:t>
            </a:r>
            <a:r>
              <a:rPr lang="en-US" sz="4200" baseline="30000" dirty="0" smtClean="0">
                <a:solidFill>
                  <a:srgbClr val="020301"/>
                </a:solidFill>
              </a:rPr>
              <a:t>th</a:t>
            </a:r>
            <a:r>
              <a:rPr lang="en-US" sz="4200" dirty="0" smtClean="0">
                <a:solidFill>
                  <a:srgbClr val="020301"/>
                </a:solidFill>
              </a:rPr>
              <a:t>  May 2020 </a:t>
            </a:r>
            <a:r>
              <a:rPr lang="en-US" sz="2800" dirty="0" smtClean="0">
                <a:solidFill>
                  <a:srgbClr val="020301"/>
                </a:solidFill>
              </a:rPr>
              <a:t>Version </a:t>
            </a:r>
            <a:r>
              <a:rPr lang="en-US" sz="2800" dirty="0">
                <a:solidFill>
                  <a:srgbClr val="020301"/>
                </a:solidFill>
              </a:rPr>
              <a:t>4</a:t>
            </a:r>
            <a:r>
              <a:rPr lang="en-US" sz="2800" dirty="0" smtClean="0">
                <a:solidFill>
                  <a:srgbClr val="020301"/>
                </a:solidFill>
              </a:rPr>
              <a:t>update) </a:t>
            </a:r>
            <a:endParaRPr lang="en-US" sz="2800" dirty="0">
              <a:solidFill>
                <a:srgbClr val="020301"/>
              </a:solidFill>
            </a:endParaRPr>
          </a:p>
        </p:txBody>
      </p:sp>
      <p:sp>
        <p:nvSpPr>
          <p:cNvPr id="10" name="AutoShape 2"/>
          <p:cNvSpPr/>
          <p:nvPr/>
        </p:nvSpPr>
        <p:spPr>
          <a:xfrm>
            <a:off x="4267200" y="673905"/>
            <a:ext cx="187301" cy="8614474"/>
          </a:xfrm>
          <a:prstGeom prst="rect">
            <a:avLst/>
          </a:prstGeom>
          <a:solidFill>
            <a:srgbClr val="257969"/>
          </a:solidFill>
        </p:spPr>
      </p:sp>
      <p:pic>
        <p:nvPicPr>
          <p:cNvPr id="11" name="Picture 2" descr="C:\Users\ciarahhughes\Desktop\COVID-19\LOGOS\COVID-19-IP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780" y="979116"/>
            <a:ext cx="2285763" cy="2285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4648200" y="677849"/>
            <a:ext cx="12812901" cy="1590179"/>
            <a:chOff x="-873842" y="2226984"/>
            <a:chExt cx="24108186" cy="3174274"/>
          </a:xfrm>
        </p:grpSpPr>
        <p:sp>
          <p:nvSpPr>
            <p:cNvPr id="8" name="TextBox 8"/>
            <p:cNvSpPr txBox="1"/>
            <p:nvPr/>
          </p:nvSpPr>
          <p:spPr>
            <a:xfrm>
              <a:off x="-873842" y="2226984"/>
              <a:ext cx="24108186" cy="3174274"/>
            </a:xfrm>
            <a:prstGeom prst="rect">
              <a:avLst/>
            </a:prstGeom>
          </p:spPr>
          <p:txBody>
            <a:bodyPr lIns="0" tIns="0" rIns="0" bIns="0" rtlCol="0" anchor="t">
              <a:spAutoFit/>
            </a:bodyPr>
            <a:lstStyle/>
            <a:p>
              <a:pPr algn="l">
                <a:lnSpc>
                  <a:spcPts val="6160"/>
                </a:lnSpc>
              </a:pPr>
              <a:r>
                <a:rPr lang="en-US" sz="6000" b="1" dirty="0" smtClean="0">
                  <a:solidFill>
                    <a:srgbClr val="020301"/>
                  </a:solidFill>
                  <a:latin typeface="Calibri" panose="020F0502020204030204" pitchFamily="34" charset="0"/>
                  <a:cs typeface="Calibri" panose="020F0502020204030204" pitchFamily="34" charset="0"/>
                </a:rPr>
                <a:t>4. OBESITY and COVID-18 Disease Severity  </a:t>
              </a:r>
              <a:endParaRPr lang="en-US" sz="6000" b="1" dirty="0">
                <a:solidFill>
                  <a:srgbClr val="020301"/>
                </a:solidFill>
                <a:latin typeface="Calibri" panose="020F0502020204030204" pitchFamily="34" charset="0"/>
                <a:cs typeface="Calibri" panose="020F0502020204030204" pitchFamily="34" charset="0"/>
              </a:endParaRPr>
            </a:p>
          </p:txBody>
        </p:sp>
        <p:sp>
          <p:nvSpPr>
            <p:cNvPr id="9" name="TextBox 9"/>
            <p:cNvSpPr txBox="1"/>
            <p:nvPr/>
          </p:nvSpPr>
          <p:spPr>
            <a:xfrm>
              <a:off x="0" y="2602248"/>
              <a:ext cx="22360508" cy="617352"/>
            </a:xfrm>
            <a:prstGeom prst="rect">
              <a:avLst/>
            </a:prstGeom>
          </p:spPr>
          <p:txBody>
            <a:bodyPr lIns="0" tIns="0" rIns="0" bIns="0" rtlCol="0" anchor="t">
              <a:spAutoFit/>
            </a:bodyPr>
            <a:lstStyle/>
            <a:p>
              <a:pPr algn="l">
                <a:lnSpc>
                  <a:spcPts val="3812"/>
                </a:lnSpc>
              </a:pPr>
              <a:endParaRPr/>
            </a:p>
          </p:txBody>
        </p:sp>
        <p:sp>
          <p:nvSpPr>
            <p:cNvPr id="10" name="TextBox 10"/>
            <p:cNvSpPr txBox="1"/>
            <p:nvPr/>
          </p:nvSpPr>
          <p:spPr>
            <a:xfrm>
              <a:off x="0" y="3562129"/>
              <a:ext cx="19992158" cy="503986"/>
            </a:xfrm>
            <a:prstGeom prst="rect">
              <a:avLst/>
            </a:prstGeom>
          </p:spPr>
          <p:txBody>
            <a:bodyPr lIns="0" tIns="0" rIns="0" bIns="0" rtlCol="0" anchor="t">
              <a:spAutoFit/>
            </a:bodyPr>
            <a:lstStyle/>
            <a:p>
              <a:pPr algn="l">
                <a:lnSpc>
                  <a:spcPts val="3127"/>
                </a:lnSpc>
              </a:pPr>
              <a:endParaRPr/>
            </a:p>
          </p:txBody>
        </p:sp>
      </p:grpSp>
      <p:pic>
        <p:nvPicPr>
          <p:cNvPr id="15" name="Picture 4"/>
          <p:cNvPicPr>
            <a:picLocks noChangeAspect="1"/>
          </p:cNvPicPr>
          <p:nvPr/>
        </p:nvPicPr>
        <p:blipFill>
          <a:blip r:embed="rId2"/>
          <a:srcRect/>
          <a:stretch>
            <a:fillRect/>
          </a:stretch>
        </p:blipFill>
        <p:spPr>
          <a:xfrm>
            <a:off x="402688" y="3848100"/>
            <a:ext cx="3124200" cy="3124200"/>
          </a:xfrm>
          <a:prstGeom prst="rect">
            <a:avLst/>
          </a:prstGeom>
        </p:spPr>
      </p:pic>
      <p:sp>
        <p:nvSpPr>
          <p:cNvPr id="16" name="Rectangle 15"/>
          <p:cNvSpPr/>
          <p:nvPr/>
        </p:nvSpPr>
        <p:spPr>
          <a:xfrm>
            <a:off x="5092572" y="2848356"/>
            <a:ext cx="10515600" cy="6001643"/>
          </a:xfrm>
          <a:prstGeom prst="rect">
            <a:avLst/>
          </a:prstGeom>
        </p:spPr>
        <p:txBody>
          <a:bodyPr wrap="square">
            <a:spAutoFit/>
          </a:bodyPr>
          <a:lstStyle/>
          <a:p>
            <a:pPr marL="457200" indent="-457200">
              <a:buFont typeface="Arial" panose="020B0604020202020204" pitchFamily="34" charset="0"/>
              <a:buChar char="•"/>
            </a:pPr>
            <a:r>
              <a:rPr lang="en-IE" sz="3200" b="1" dirty="0" smtClean="0"/>
              <a:t>There </a:t>
            </a:r>
            <a:r>
              <a:rPr lang="en-IE" sz="3200" b="1" dirty="0"/>
              <a:t>is emerging evidence that obesity may be linked with COVID 19 disease severity. </a:t>
            </a:r>
            <a:endParaRPr lang="en-IE" sz="3200" b="1" dirty="0" smtClean="0"/>
          </a:p>
          <a:p>
            <a:pPr marL="457200" indent="-457200">
              <a:buFont typeface="Arial" panose="020B0604020202020204" pitchFamily="34" charset="0"/>
              <a:buChar char="•"/>
            </a:pPr>
            <a:endParaRPr lang="en-IE" sz="3200" b="1" dirty="0" smtClean="0"/>
          </a:p>
          <a:p>
            <a:pPr marL="457200" indent="-457200">
              <a:buFont typeface="Arial" panose="020B0604020202020204" pitchFamily="34" charset="0"/>
              <a:buChar char="•"/>
            </a:pPr>
            <a:r>
              <a:rPr lang="en-IE" sz="3200" b="1" dirty="0" smtClean="0"/>
              <a:t>This </a:t>
            </a:r>
            <a:r>
              <a:rPr lang="en-IE" sz="3200" b="1" dirty="0"/>
              <a:t>is important to consider given the prevalence of obesity in Ireland (23% adults overall, 34% aged 65-75, 28% over age 75</a:t>
            </a:r>
            <a:r>
              <a:rPr lang="en-IE" sz="3200" b="1" dirty="0" smtClean="0"/>
              <a:t>)</a:t>
            </a:r>
          </a:p>
          <a:p>
            <a:endParaRPr lang="en-IE" sz="3200" dirty="0"/>
          </a:p>
          <a:p>
            <a:r>
              <a:rPr lang="en-IE" sz="3200" dirty="0" smtClean="0"/>
              <a:t>For advice on managing COVID-10 positive patients please refer to the Guidance from the National Obesity Management Clinical Programme at the HSE repository </a:t>
            </a:r>
          </a:p>
          <a:p>
            <a:endParaRPr lang="en-IE" sz="3200" dirty="0"/>
          </a:p>
          <a:p>
            <a:r>
              <a:rPr lang="en-IE" sz="3200" dirty="0">
                <a:hlinkClick r:id="rId3"/>
              </a:rPr>
              <a:t>https://hse.drsteevenslibrary.ie/c.php?g=679077&amp;p=4845309</a:t>
            </a:r>
            <a:endParaRPr lang="en-IE" sz="3200" dirty="0"/>
          </a:p>
        </p:txBody>
      </p:sp>
      <p:pic>
        <p:nvPicPr>
          <p:cNvPr id="19" name="Picture 2" descr="C:\Users\ciarahhughes\Desktop\COVID-19\LOGOS\COVID-19-IP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utoShape 2"/>
          <p:cNvSpPr/>
          <p:nvPr/>
        </p:nvSpPr>
        <p:spPr>
          <a:xfrm>
            <a:off x="4025387" y="783703"/>
            <a:ext cx="187301" cy="8614474"/>
          </a:xfrm>
          <a:prstGeom prst="rect">
            <a:avLst/>
          </a:prstGeom>
          <a:solidFill>
            <a:srgbClr val="257969"/>
          </a:solidFill>
        </p:spPr>
      </p:sp>
    </p:spTree>
    <p:extLst>
      <p:ext uri="{BB962C8B-B14F-4D97-AF65-F5344CB8AC3E}">
        <p14:creationId xmlns:p14="http://schemas.microsoft.com/office/powerpoint/2010/main" val="3976506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3031" y="2059940"/>
            <a:ext cx="15392400" cy="8079039"/>
          </a:xfrm>
          <a:prstGeom prst="rect">
            <a:avLst/>
          </a:prstGeom>
        </p:spPr>
        <p:txBody>
          <a:bodyPr wrap="square" lIns="137160" tIns="68580" rIns="137160" bIns="68580">
            <a:spAutoFit/>
          </a:bodyPr>
          <a:lstStyle/>
          <a:p>
            <a:r>
              <a:rPr lang="en-US" sz="4000" b="1" dirty="0"/>
              <a:t>INEWS is a validated prediction tool for clinical deterioration.  Its usefulness is dependent on the accuracy of observations monitoring.  </a:t>
            </a:r>
          </a:p>
          <a:p>
            <a:endParaRPr lang="en-US" sz="4000" b="1" dirty="0"/>
          </a:p>
          <a:p>
            <a:r>
              <a:rPr lang="en-US" sz="3200" b="1" dirty="0">
                <a:solidFill>
                  <a:srgbClr val="FF0000"/>
                </a:solidFill>
              </a:rPr>
              <a:t>Key early signs </a:t>
            </a:r>
            <a:r>
              <a:rPr lang="en-US" sz="3200" dirty="0"/>
              <a:t>of deterioration in </a:t>
            </a:r>
            <a:r>
              <a:rPr lang="en-US" sz="3200" b="1" dirty="0">
                <a:solidFill>
                  <a:srgbClr val="FF0000"/>
                </a:solidFill>
              </a:rPr>
              <a:t>ALL</a:t>
            </a:r>
            <a:r>
              <a:rPr lang="en-US" sz="3200" dirty="0"/>
              <a:t> patients are:</a:t>
            </a:r>
          </a:p>
          <a:p>
            <a:pPr marL="571529" indent="-571529">
              <a:lnSpc>
                <a:spcPct val="150000"/>
              </a:lnSpc>
              <a:buFont typeface="Arial" panose="020B0604020202020204" pitchFamily="34" charset="0"/>
              <a:buChar char="•"/>
            </a:pPr>
            <a:r>
              <a:rPr lang="en-US" sz="3200" dirty="0"/>
              <a:t>A change in respiratory rate; </a:t>
            </a:r>
            <a:r>
              <a:rPr lang="en-US" sz="3200" u="sng" dirty="0"/>
              <a:t>RR should be counted for a full 60 seconds every time</a:t>
            </a:r>
          </a:p>
          <a:p>
            <a:pPr marL="571529" indent="-571529">
              <a:lnSpc>
                <a:spcPct val="150000"/>
              </a:lnSpc>
              <a:buFont typeface="Arial" panose="020B0604020202020204" pitchFamily="34" charset="0"/>
              <a:buChar char="•"/>
            </a:pPr>
            <a:r>
              <a:rPr lang="en-US" sz="3200" dirty="0"/>
              <a:t>A new requirement for supplemental oxygen </a:t>
            </a:r>
          </a:p>
          <a:p>
            <a:pPr marL="571529" indent="-571529">
              <a:lnSpc>
                <a:spcPct val="150000"/>
              </a:lnSpc>
              <a:buFont typeface="Arial" panose="020B0604020202020204" pitchFamily="34" charset="0"/>
              <a:buChar char="•"/>
            </a:pPr>
            <a:r>
              <a:rPr lang="en-US" sz="3200" dirty="0"/>
              <a:t>An increasing oxygen requirement to sustain SpO2 levels </a:t>
            </a:r>
          </a:p>
          <a:p>
            <a:pPr marL="571529" indent="-571529">
              <a:lnSpc>
                <a:spcPct val="150000"/>
              </a:lnSpc>
              <a:buFont typeface="Arial" panose="020B0604020202020204" pitchFamily="34" charset="0"/>
              <a:buChar char="•"/>
            </a:pPr>
            <a:r>
              <a:rPr lang="en-US" sz="3200" dirty="0"/>
              <a:t>New confusion/altered mental status </a:t>
            </a:r>
          </a:p>
          <a:p>
            <a:endParaRPr lang="en-US" sz="3200" b="1" dirty="0">
              <a:solidFill>
                <a:srgbClr val="FF0000"/>
              </a:solidFill>
            </a:endParaRPr>
          </a:p>
          <a:p>
            <a:r>
              <a:rPr lang="en-US" sz="3200" b="1" dirty="0">
                <a:solidFill>
                  <a:srgbClr val="FF0000"/>
                </a:solidFill>
              </a:rPr>
              <a:t>Note</a:t>
            </a:r>
            <a:r>
              <a:rPr lang="en-US" sz="3200" dirty="0"/>
              <a:t> : </a:t>
            </a:r>
            <a:r>
              <a:rPr lang="en-US" sz="2800" i="1" dirty="0"/>
              <a:t>A pyrexia &gt; </a:t>
            </a:r>
            <a:r>
              <a:rPr lang="en-US" sz="2800" i="1" dirty="0" smtClean="0"/>
              <a:t>38˚C </a:t>
            </a:r>
            <a:r>
              <a:rPr lang="en-US" sz="2800" i="1" dirty="0"/>
              <a:t>can be associated with Covid-19 presentations </a:t>
            </a:r>
          </a:p>
          <a:p>
            <a:endParaRPr lang="en-US" sz="2800" i="1" dirty="0"/>
          </a:p>
          <a:p>
            <a:r>
              <a:rPr lang="en-US" sz="4000" b="1" dirty="0" smtClean="0"/>
              <a:t>A patient’s INEWS score and/or parameters </a:t>
            </a:r>
            <a:r>
              <a:rPr lang="en-US" sz="4000" b="1" dirty="0" smtClean="0">
                <a:solidFill>
                  <a:srgbClr val="FF0000"/>
                </a:solidFill>
              </a:rPr>
              <a:t>MUST NOT be amended;</a:t>
            </a:r>
            <a:r>
              <a:rPr lang="en-US" sz="4000" b="1" dirty="0" smtClean="0"/>
              <a:t> </a:t>
            </a:r>
            <a:r>
              <a:rPr lang="en-US" sz="4000" b="1" dirty="0"/>
              <a:t>what may be amended is the medical response to care</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1400" y="228600"/>
            <a:ext cx="262709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472470"/>
            <a:ext cx="7735579" cy="1154162"/>
          </a:xfrm>
          <a:prstGeom prst="rect">
            <a:avLst/>
          </a:prstGeom>
        </p:spPr>
        <p:txBody>
          <a:bodyPr wrap="none" lIns="137160" tIns="68580" rIns="137160" bIns="68580">
            <a:spAutoFit/>
          </a:bodyPr>
          <a:lstStyle/>
          <a:p>
            <a:r>
              <a:rPr lang="en-US" sz="6600" b="1" dirty="0" smtClean="0"/>
              <a:t>5. INEWS </a:t>
            </a:r>
            <a:r>
              <a:rPr lang="en-US" sz="6600" b="1" dirty="0"/>
              <a:t>&amp; Covid-19 </a:t>
            </a:r>
            <a:endParaRPr lang="en-IE" sz="6600" b="1" dirty="0"/>
          </a:p>
        </p:txBody>
      </p:sp>
      <p:pic>
        <p:nvPicPr>
          <p:cNvPr id="7" name="Picture 2" descr="C:\Users\ciarahhughes\Desktop\COVID-19\LOGOS\COVID-19-IPC-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72" y="495301"/>
            <a:ext cx="1772729" cy="1772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0"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2"/>
          <p:cNvSpPr/>
          <p:nvPr/>
        </p:nvSpPr>
        <p:spPr>
          <a:xfrm>
            <a:off x="18055625" y="0"/>
            <a:ext cx="232376" cy="10287000"/>
          </a:xfrm>
          <a:prstGeom prst="rect">
            <a:avLst/>
          </a:prstGeom>
          <a:solidFill>
            <a:srgbClr val="257969"/>
          </a:solidFill>
        </p:spPr>
      </p:sp>
    </p:spTree>
    <p:extLst>
      <p:ext uri="{BB962C8B-B14F-4D97-AF65-F5344CB8AC3E}">
        <p14:creationId xmlns:p14="http://schemas.microsoft.com/office/powerpoint/2010/main" val="2344231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810164"/>
            <a:ext cx="17175523" cy="1143000"/>
          </a:xfrm>
        </p:spPr>
        <p:txBody>
          <a:bodyPr>
            <a:noAutofit/>
          </a:bodyPr>
          <a:lstStyle/>
          <a:p>
            <a:pPr algn="l"/>
            <a:r>
              <a:rPr lang="en-US" sz="5400" dirty="0" smtClean="0"/>
              <a:t>                 </a:t>
            </a:r>
            <a:r>
              <a:rPr lang="en-US" sz="6000" b="1" dirty="0"/>
              <a:t>5</a:t>
            </a:r>
            <a:r>
              <a:rPr lang="en-US" sz="6000" dirty="0" smtClean="0"/>
              <a:t>a. </a:t>
            </a:r>
            <a:r>
              <a:rPr lang="en-US" sz="6000" b="1" dirty="0" smtClean="0"/>
              <a:t>Escalation &amp; Response using INEWS </a:t>
            </a:r>
            <a:endParaRPr lang="en-US" sz="6000" b="1" dirty="0"/>
          </a:p>
        </p:txBody>
      </p:sp>
      <p:sp>
        <p:nvSpPr>
          <p:cNvPr id="3" name="Content Placeholder 2"/>
          <p:cNvSpPr>
            <a:spLocks noGrp="1"/>
          </p:cNvSpPr>
          <p:nvPr>
            <p:ph idx="1"/>
          </p:nvPr>
        </p:nvSpPr>
        <p:spPr>
          <a:xfrm>
            <a:off x="1877352" y="2857500"/>
            <a:ext cx="14838522" cy="4525963"/>
          </a:xfrm>
        </p:spPr>
        <p:txBody>
          <a:bodyPr>
            <a:noAutofit/>
          </a:bodyPr>
          <a:lstStyle/>
          <a:p>
            <a:r>
              <a:rPr lang="en-US" sz="4800" dirty="0"/>
              <a:t>Consider critical care </a:t>
            </a:r>
            <a:r>
              <a:rPr lang="en-US" sz="4800" dirty="0">
                <a:solidFill>
                  <a:srgbClr val="FF0000"/>
                </a:solidFill>
              </a:rPr>
              <a:t>advice</a:t>
            </a:r>
            <a:r>
              <a:rPr lang="en-US" sz="4800" dirty="0"/>
              <a:t> </a:t>
            </a:r>
            <a:r>
              <a:rPr lang="en-US" sz="4800" dirty="0" smtClean="0"/>
              <a:t>for a </a:t>
            </a:r>
            <a:r>
              <a:rPr lang="en-US" sz="4800" dirty="0"/>
              <a:t>deteriorating patient with </a:t>
            </a:r>
            <a:r>
              <a:rPr lang="en-US" sz="4800" dirty="0" smtClean="0"/>
              <a:t>INEWS </a:t>
            </a:r>
            <a:r>
              <a:rPr lang="en-US" sz="4800" dirty="0"/>
              <a:t>≥ 5</a:t>
            </a:r>
          </a:p>
          <a:p>
            <a:r>
              <a:rPr lang="en-US" sz="6000" b="1" dirty="0" smtClean="0"/>
              <a:t>Critical care </a:t>
            </a:r>
            <a:r>
              <a:rPr lang="en-US" sz="6000" b="1" dirty="0" smtClean="0">
                <a:solidFill>
                  <a:srgbClr val="FF0000"/>
                </a:solidFill>
              </a:rPr>
              <a:t>review</a:t>
            </a:r>
            <a:r>
              <a:rPr lang="en-US" sz="6000" b="1" dirty="0" smtClean="0"/>
              <a:t> for </a:t>
            </a:r>
            <a:r>
              <a:rPr lang="en-US" sz="6000" b="1" dirty="0" smtClean="0">
                <a:solidFill>
                  <a:srgbClr val="FF0000"/>
                </a:solidFill>
              </a:rPr>
              <a:t>INEWS ≥ 7</a:t>
            </a:r>
          </a:p>
          <a:p>
            <a:r>
              <a:rPr lang="en-US" sz="4800" dirty="0" smtClean="0"/>
              <a:t>Do not offer critical care to patients in advance of critical care review </a:t>
            </a:r>
          </a:p>
          <a:p>
            <a:r>
              <a:rPr lang="en-US" sz="4800" dirty="0" smtClean="0"/>
              <a:t>The final decision on admission to critical care rests with the duty Consultant </a:t>
            </a:r>
            <a:r>
              <a:rPr lang="en-US" sz="4800" dirty="0" err="1" smtClean="0"/>
              <a:t>Anaesthesiologist</a:t>
            </a:r>
            <a:r>
              <a:rPr lang="en-US" sz="4800" dirty="0" smtClean="0"/>
              <a:t> / Critical Care Physician</a:t>
            </a:r>
            <a:endParaRPr lang="en-US" sz="4800" dirty="0"/>
          </a:p>
        </p:txBody>
      </p:sp>
      <p:pic>
        <p:nvPicPr>
          <p:cNvPr id="8" name="Picture 2" descr="C:\Users\ciarahhughes\Desktop\COVID-19\LOGOS\COVID-19-IPC-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
          <p:cNvSpPr/>
          <p:nvPr/>
        </p:nvSpPr>
        <p:spPr>
          <a:xfrm>
            <a:off x="18055624" y="0"/>
            <a:ext cx="232376" cy="10287000"/>
          </a:xfrm>
          <a:prstGeom prst="rect">
            <a:avLst/>
          </a:prstGeom>
          <a:solidFill>
            <a:srgbClr val="257969"/>
          </a:solidFill>
        </p:spPr>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0"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009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638314"/>
            <a:ext cx="9601200" cy="1629714"/>
          </a:xfrm>
        </p:spPr>
        <p:txBody>
          <a:bodyPr>
            <a:noAutofit/>
          </a:bodyPr>
          <a:lstStyle/>
          <a:p>
            <a:r>
              <a:rPr lang="en-IE" sz="6000" b="1" dirty="0"/>
              <a:t>6</a:t>
            </a:r>
            <a:r>
              <a:rPr lang="en-IE" sz="6000" b="1" dirty="0" smtClean="0"/>
              <a:t>. VTE Prophylaxis Protocol </a:t>
            </a:r>
            <a:r>
              <a:rPr lang="en-IE" sz="5400" b="1" dirty="0" smtClean="0"/>
              <a:t/>
            </a:r>
            <a:br>
              <a:rPr lang="en-IE" sz="5400" b="1" dirty="0" smtClean="0"/>
            </a:br>
            <a:endParaRPr lang="en-US" sz="5400" dirty="0"/>
          </a:p>
        </p:txBody>
      </p:sp>
      <p:sp>
        <p:nvSpPr>
          <p:cNvPr id="3" name="Subtitle 2"/>
          <p:cNvSpPr>
            <a:spLocks noGrp="1"/>
          </p:cNvSpPr>
          <p:nvPr>
            <p:ph idx="1"/>
          </p:nvPr>
        </p:nvSpPr>
        <p:spPr>
          <a:xfrm>
            <a:off x="5486400" y="1777923"/>
            <a:ext cx="11592240" cy="7314570"/>
          </a:xfrm>
        </p:spPr>
        <p:txBody>
          <a:bodyPr>
            <a:noAutofit/>
          </a:bodyPr>
          <a:lstStyle/>
          <a:p>
            <a:pPr marL="742950" lvl="0" indent="-742950">
              <a:lnSpc>
                <a:spcPct val="150000"/>
              </a:lnSpc>
              <a:buFont typeface="+mj-lt"/>
              <a:buAutoNum type="arabicPeriod"/>
            </a:pPr>
            <a:r>
              <a:rPr lang="en-IE" sz="4000" dirty="0" smtClean="0"/>
              <a:t>For HSE VTE Prevention protocol visit the HSE repository </a:t>
            </a:r>
            <a:r>
              <a:rPr lang="en-IE" sz="4000" dirty="0" smtClean="0">
                <a:hlinkClick r:id="rId3"/>
              </a:rPr>
              <a:t>here</a:t>
            </a:r>
            <a:r>
              <a:rPr lang="en-IE" sz="4000" dirty="0" smtClean="0"/>
              <a:t>  </a:t>
            </a:r>
            <a:r>
              <a:rPr lang="en-IE" dirty="0" smtClean="0"/>
              <a:t>or copy the following into your browser: </a:t>
            </a:r>
            <a:r>
              <a:rPr lang="en-IE" sz="1800" dirty="0" smtClean="0"/>
              <a:t>https</a:t>
            </a:r>
            <a:r>
              <a:rPr lang="en-IE" sz="1800" dirty="0"/>
              <a:t>://hse.drsteevenslibrary.ie/Covid19V2/emergencydepartment#COVID19 Interim Clinical Guidance - VTE protocol and patient information for acute hospitals (CD-120 V1 / 21.04.20</a:t>
            </a:r>
            <a:r>
              <a:rPr lang="en-IE" sz="1800" dirty="0" smtClean="0"/>
              <a:t>)</a:t>
            </a:r>
          </a:p>
          <a:p>
            <a:pPr marL="742950" indent="-742950">
              <a:buFont typeface="+mj-lt"/>
              <a:buAutoNum type="arabicPeriod"/>
            </a:pPr>
            <a:r>
              <a:rPr lang="en-IE" sz="4000" dirty="0" smtClean="0"/>
              <a:t>Alternatively, adapt </a:t>
            </a:r>
            <a:r>
              <a:rPr lang="en-IE" sz="4000" dirty="0"/>
              <a:t>local </a:t>
            </a:r>
            <a:r>
              <a:rPr lang="en-IE" sz="4000" dirty="0" smtClean="0"/>
              <a:t>VTE prevention protocol </a:t>
            </a:r>
            <a:r>
              <a:rPr lang="en-IE" sz="4000" dirty="0"/>
              <a:t>to include COVID </a:t>
            </a:r>
            <a:r>
              <a:rPr lang="en-IE" sz="4000" dirty="0" smtClean="0"/>
              <a:t>recommendations</a:t>
            </a:r>
            <a:endParaRPr lang="en-IE" sz="4000" dirty="0"/>
          </a:p>
          <a:p>
            <a:pPr marL="742950" lvl="0" indent="-742950">
              <a:buFont typeface="+mj-lt"/>
              <a:buAutoNum type="arabicPeriod"/>
            </a:pPr>
            <a:r>
              <a:rPr lang="en-IE" sz="4000" dirty="0"/>
              <a:t>Give </a:t>
            </a:r>
            <a:r>
              <a:rPr lang="en-IE" sz="4000" dirty="0" smtClean="0"/>
              <a:t>information </a:t>
            </a:r>
            <a:r>
              <a:rPr lang="en-IE" sz="4000" dirty="0"/>
              <a:t>to people with COVID and all hospitalised patients about VTE risk, signs and symptoms and what to </a:t>
            </a:r>
            <a:r>
              <a:rPr lang="en-IE" sz="4000" dirty="0" smtClean="0"/>
              <a:t>do. (Use either local leaflets or Alert cards)</a:t>
            </a:r>
            <a:endParaRPr lang="en-IE" sz="4000" dirty="0"/>
          </a:p>
          <a:p>
            <a:pPr marL="742950" lvl="0" indent="-742950">
              <a:lnSpc>
                <a:spcPct val="150000"/>
              </a:lnSpc>
              <a:buFont typeface="+mj-lt"/>
              <a:buAutoNum type="arabicPeriod"/>
            </a:pPr>
            <a:r>
              <a:rPr lang="en-IE" sz="4000" dirty="0" smtClean="0"/>
              <a:t>Have the </a:t>
            </a:r>
            <a:r>
              <a:rPr lang="en-IE" sz="4000" b="1" dirty="0" smtClean="0">
                <a:solidFill>
                  <a:srgbClr val="FF0000"/>
                </a:solidFill>
              </a:rPr>
              <a:t>PROTOCOL IN PLACE AND FOLLOW IT</a:t>
            </a:r>
          </a:p>
          <a:p>
            <a:pPr marL="0" indent="0" algn="ctr">
              <a:buNone/>
            </a:pPr>
            <a:endParaRPr lang="en-IE" sz="4800" b="1" dirty="0">
              <a:solidFill>
                <a:srgbClr val="FF0000"/>
              </a:solidFill>
            </a:endParaRP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1952" y="8599884"/>
            <a:ext cx="1750080" cy="142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ciarahhughes\Desktop\COVID-19\LOGOS\COVID-19-IPC-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ChangeAspect="1"/>
          </p:cNvPicPr>
          <p:nvPr/>
        </p:nvPicPr>
        <p:blipFill>
          <a:blip r:embed="rId6"/>
          <a:srcRect/>
          <a:stretch>
            <a:fillRect/>
          </a:stretch>
        </p:blipFill>
        <p:spPr>
          <a:xfrm>
            <a:off x="16474826" y="342899"/>
            <a:ext cx="1207629" cy="1448431"/>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072" y="3467100"/>
            <a:ext cx="3654621" cy="358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2"/>
          <p:cNvSpPr/>
          <p:nvPr/>
        </p:nvSpPr>
        <p:spPr>
          <a:xfrm>
            <a:off x="4343400" y="691952"/>
            <a:ext cx="187301" cy="8614474"/>
          </a:xfrm>
          <a:prstGeom prst="rect">
            <a:avLst/>
          </a:prstGeom>
          <a:solidFill>
            <a:srgbClr val="257969"/>
          </a:solidFill>
        </p:spPr>
      </p:sp>
    </p:spTree>
    <p:extLst>
      <p:ext uri="{BB962C8B-B14F-4D97-AF65-F5344CB8AC3E}">
        <p14:creationId xmlns:p14="http://schemas.microsoft.com/office/powerpoint/2010/main" val="2715956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B868A9-FCC0-A44C-8656-CF9763685E84}"/>
              </a:ext>
            </a:extLst>
          </p:cNvPr>
          <p:cNvSpPr>
            <a:spLocks noGrp="1"/>
          </p:cNvSpPr>
          <p:nvPr>
            <p:ph type="title"/>
          </p:nvPr>
        </p:nvSpPr>
        <p:spPr>
          <a:xfrm>
            <a:off x="5638800" y="495300"/>
            <a:ext cx="13646198" cy="1371600"/>
          </a:xfrm>
        </p:spPr>
        <p:txBody>
          <a:bodyPr>
            <a:noAutofit/>
          </a:bodyPr>
          <a:lstStyle/>
          <a:p>
            <a:pPr algn="l"/>
            <a:r>
              <a:rPr lang="en-US" sz="5200" b="1" dirty="0"/>
              <a:t>7</a:t>
            </a:r>
            <a:r>
              <a:rPr lang="en-US" sz="5200" b="1" dirty="0" smtClean="0"/>
              <a:t>. Managing </a:t>
            </a:r>
            <a:r>
              <a:rPr lang="en-US" sz="5200" b="1" dirty="0"/>
              <a:t>hypotension </a:t>
            </a:r>
            <a:r>
              <a:rPr lang="en-US" sz="5200" b="1" dirty="0" smtClean="0"/>
              <a:t>in ward </a:t>
            </a:r>
            <a:r>
              <a:rPr lang="en-US" sz="5200" b="1" dirty="0"/>
              <a:t>setting</a:t>
            </a:r>
          </a:p>
        </p:txBody>
      </p:sp>
      <p:sp>
        <p:nvSpPr>
          <p:cNvPr id="3" name="Content Placeholder 2">
            <a:extLst>
              <a:ext uri="{FF2B5EF4-FFF2-40B4-BE49-F238E27FC236}">
                <a16:creationId xmlns:a16="http://schemas.microsoft.com/office/drawing/2014/main" xmlns="" id="{AE038733-8C38-9542-A0D0-A46D894EEC72}"/>
              </a:ext>
            </a:extLst>
          </p:cNvPr>
          <p:cNvSpPr>
            <a:spLocks noGrp="1"/>
          </p:cNvSpPr>
          <p:nvPr>
            <p:ph idx="1"/>
          </p:nvPr>
        </p:nvSpPr>
        <p:spPr>
          <a:xfrm>
            <a:off x="5562599" y="2207802"/>
            <a:ext cx="11201400" cy="6662325"/>
          </a:xfrm>
        </p:spPr>
        <p:txBody>
          <a:bodyPr>
            <a:noAutofit/>
          </a:bodyPr>
          <a:lstStyle/>
          <a:p>
            <a:r>
              <a:rPr lang="en-US" sz="4400" dirty="0"/>
              <a:t>Conservative fluid management strategy is recommended </a:t>
            </a:r>
          </a:p>
          <a:p>
            <a:pPr marL="0" indent="0">
              <a:buNone/>
            </a:pPr>
            <a:endParaRPr lang="en-US" sz="4400" dirty="0"/>
          </a:p>
          <a:p>
            <a:r>
              <a:rPr lang="en-US" sz="4400" dirty="0"/>
              <a:t>Consider peripheral phenylephrine while awaiting critical care </a:t>
            </a:r>
            <a:r>
              <a:rPr lang="en-US" sz="4400" dirty="0" smtClean="0"/>
              <a:t>input</a:t>
            </a:r>
          </a:p>
          <a:p>
            <a:endParaRPr lang="en-US" sz="4400" dirty="0"/>
          </a:p>
          <a:p>
            <a:r>
              <a:rPr lang="en-US" sz="4400" i="1" dirty="0" smtClean="0"/>
              <a:t>Consider Echo as a guide for fluid management / diuretics</a:t>
            </a:r>
            <a:endParaRPr lang="en-US" sz="4400" i="1" dirty="0"/>
          </a:p>
        </p:txBody>
      </p:sp>
      <p:pic>
        <p:nvPicPr>
          <p:cNvPr id="8" name="Picture 4"/>
          <p:cNvPicPr>
            <a:picLocks noChangeAspect="1"/>
          </p:cNvPicPr>
          <p:nvPr/>
        </p:nvPicPr>
        <p:blipFill>
          <a:blip r:embed="rId2"/>
          <a:srcRect/>
          <a:stretch>
            <a:fillRect/>
          </a:stretch>
        </p:blipFill>
        <p:spPr>
          <a:xfrm>
            <a:off x="685801" y="4401789"/>
            <a:ext cx="2743199" cy="1843016"/>
          </a:xfrm>
          <a:prstGeom prst="rect">
            <a:avLst/>
          </a:prstGeom>
          <a:solidFill>
            <a:schemeClr val="bg1"/>
          </a:solidFill>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2"/>
          <p:cNvSpPr/>
          <p:nvPr/>
        </p:nvSpPr>
        <p:spPr>
          <a:xfrm>
            <a:off x="4249749" y="673973"/>
            <a:ext cx="187301" cy="8614474"/>
          </a:xfrm>
          <a:prstGeom prst="rect">
            <a:avLst/>
          </a:prstGeom>
          <a:solidFill>
            <a:srgbClr val="257969"/>
          </a:solidFill>
        </p:spPr>
      </p:sp>
      <p:pic>
        <p:nvPicPr>
          <p:cNvPr id="11" name="Picture 2" descr="C:\Users\ciarahhughes\Desktop\COVID-19\LOGOS\COVID-19-IP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71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B868A9-FCC0-A44C-8656-CF9763685E84}"/>
              </a:ext>
            </a:extLst>
          </p:cNvPr>
          <p:cNvSpPr>
            <a:spLocks noGrp="1"/>
          </p:cNvSpPr>
          <p:nvPr>
            <p:ph type="title"/>
          </p:nvPr>
        </p:nvSpPr>
        <p:spPr>
          <a:xfrm>
            <a:off x="96844" y="3162300"/>
            <a:ext cx="4152905" cy="1143000"/>
          </a:xfrm>
        </p:spPr>
        <p:txBody>
          <a:bodyPr>
            <a:noAutofit/>
          </a:bodyPr>
          <a:lstStyle/>
          <a:p>
            <a:r>
              <a:rPr lang="en-US" sz="5200" b="1" dirty="0"/>
              <a:t>8</a:t>
            </a:r>
            <a:r>
              <a:rPr lang="en-US" sz="5200" b="1" dirty="0" smtClean="0"/>
              <a:t>. Patient </a:t>
            </a:r>
            <a:br>
              <a:rPr lang="en-US" sz="5200" b="1" dirty="0" smtClean="0"/>
            </a:br>
            <a:r>
              <a:rPr lang="en-US" sz="5200" b="1" dirty="0" err="1" smtClean="0"/>
              <a:t>Proning</a:t>
            </a:r>
            <a:r>
              <a:rPr lang="en-US" sz="5200" b="1" dirty="0" smtClean="0"/>
              <a:t> on the </a:t>
            </a:r>
            <a:br>
              <a:rPr lang="en-US" sz="5200" b="1" dirty="0" smtClean="0"/>
            </a:br>
            <a:r>
              <a:rPr lang="en-US" sz="5200" b="1" dirty="0" smtClean="0"/>
              <a:t>Ward </a:t>
            </a:r>
            <a:endParaRPr lang="en-US" sz="5200" b="1" dirty="0"/>
          </a:p>
        </p:txBody>
      </p:sp>
      <p:sp>
        <p:nvSpPr>
          <p:cNvPr id="3" name="Content Placeholder 2">
            <a:extLst>
              <a:ext uri="{FF2B5EF4-FFF2-40B4-BE49-F238E27FC236}">
                <a16:creationId xmlns:a16="http://schemas.microsoft.com/office/drawing/2014/main" xmlns="" id="{AE038733-8C38-9542-A0D0-A46D894EEC72}"/>
              </a:ext>
            </a:extLst>
          </p:cNvPr>
          <p:cNvSpPr>
            <a:spLocks noGrp="1"/>
          </p:cNvSpPr>
          <p:nvPr>
            <p:ph idx="1"/>
          </p:nvPr>
        </p:nvSpPr>
        <p:spPr>
          <a:xfrm>
            <a:off x="5181600" y="1650047"/>
            <a:ext cx="12862646" cy="6662325"/>
          </a:xfrm>
        </p:spPr>
        <p:txBody>
          <a:bodyPr>
            <a:noAutofit/>
          </a:bodyPr>
          <a:lstStyle/>
          <a:p>
            <a:r>
              <a:rPr lang="en-IE" sz="3600" dirty="0"/>
              <a:t>Prone positioning in patients with moderate to severe ARDS on IPPV has been shown to improve survival and prone ventilation is recommended in international guidelines for the management of COVID-19 related ARDS.”</a:t>
            </a:r>
          </a:p>
          <a:p>
            <a:pPr marL="0" indent="0">
              <a:buNone/>
            </a:pPr>
            <a:endParaRPr lang="en-IE" sz="2000" dirty="0"/>
          </a:p>
          <a:p>
            <a:pPr marL="0" indent="0">
              <a:buNone/>
            </a:pPr>
            <a:r>
              <a:rPr lang="en-IE" sz="1800" dirty="0"/>
              <a:t>        Department Critical Care (</a:t>
            </a:r>
            <a:r>
              <a:rPr lang="en-IE" sz="1800" dirty="0" err="1"/>
              <a:t>EMCrit</a:t>
            </a:r>
            <a:r>
              <a:rPr lang="en-IE" sz="1800" dirty="0"/>
              <a:t>). 2016. </a:t>
            </a:r>
            <a:r>
              <a:rPr lang="en-IE" sz="1800" dirty="0" err="1"/>
              <a:t>PulmCrit</a:t>
            </a:r>
            <a:r>
              <a:rPr lang="en-IE" sz="1800" dirty="0"/>
              <a:t> Wee- </a:t>
            </a:r>
            <a:r>
              <a:rPr lang="en-IE" sz="1800" dirty="0" err="1"/>
              <a:t>Proning</a:t>
            </a:r>
            <a:r>
              <a:rPr lang="en-IE" sz="1800" dirty="0"/>
              <a:t> the non-intubated patient. Retrieved from      </a:t>
            </a:r>
          </a:p>
          <a:p>
            <a:pPr marL="0" indent="0">
              <a:buNone/>
            </a:pPr>
            <a:r>
              <a:rPr lang="en-IE" sz="1800" dirty="0"/>
              <a:t>        https://emcrit.org/pulmcrit/proning-nonintubated/ [Accessed 10th April, 2020] </a:t>
            </a:r>
          </a:p>
          <a:p>
            <a:pPr marL="0" indent="0">
              <a:buNone/>
            </a:pPr>
            <a:endParaRPr lang="en-IE" sz="1800" dirty="0"/>
          </a:p>
          <a:p>
            <a:r>
              <a:rPr lang="en-IE" sz="3600" dirty="0"/>
              <a:t>Given the improvement in mechanically ventilated patients, it has been postulated that adopting the prone position for conscious COVID-19 patients requiring basic respiratory support, may also benefit patients in terms of improving oxygenation, reducing the need for invasive ventilation and potentially even reducing mortality. </a:t>
            </a:r>
            <a:endParaRPr lang="en-US" sz="3600" dirty="0"/>
          </a:p>
        </p:txBody>
      </p:sp>
      <p:pic>
        <p:nvPicPr>
          <p:cNvPr id="10" name="Picture 9"/>
          <p:cNvPicPr>
            <a:picLocks noChangeAspect="1"/>
          </p:cNvPicPr>
          <p:nvPr/>
        </p:nvPicPr>
        <p:blipFill>
          <a:blip r:embed="rId2"/>
          <a:srcRect/>
          <a:stretch>
            <a:fillRect/>
          </a:stretch>
        </p:blipFill>
        <p:spPr>
          <a:xfrm>
            <a:off x="914401" y="6057900"/>
            <a:ext cx="2590799" cy="1301876"/>
          </a:xfrm>
          <a:prstGeom prst="rect">
            <a:avLst/>
          </a:prstGeom>
          <a:solidFill>
            <a:schemeClr val="bg1"/>
          </a:solidFill>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4600" y="395288"/>
            <a:ext cx="28384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2"/>
          <p:cNvSpPr/>
          <p:nvPr/>
        </p:nvSpPr>
        <p:spPr>
          <a:xfrm>
            <a:off x="4249749" y="673973"/>
            <a:ext cx="187301" cy="8614474"/>
          </a:xfrm>
          <a:prstGeom prst="rect">
            <a:avLst/>
          </a:prstGeom>
          <a:solidFill>
            <a:srgbClr val="257969"/>
          </a:solidFill>
        </p:spPr>
      </p:sp>
    </p:spTree>
    <p:extLst>
      <p:ext uri="{BB962C8B-B14F-4D97-AF65-F5344CB8AC3E}">
        <p14:creationId xmlns:p14="http://schemas.microsoft.com/office/powerpoint/2010/main" val="3397014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B868A9-FCC0-A44C-8656-CF9763685E84}"/>
              </a:ext>
            </a:extLst>
          </p:cNvPr>
          <p:cNvSpPr>
            <a:spLocks noGrp="1"/>
          </p:cNvSpPr>
          <p:nvPr>
            <p:ph type="title"/>
          </p:nvPr>
        </p:nvSpPr>
        <p:spPr>
          <a:xfrm>
            <a:off x="377810" y="3619500"/>
            <a:ext cx="4121178" cy="1143000"/>
          </a:xfrm>
        </p:spPr>
        <p:txBody>
          <a:bodyPr>
            <a:noAutofit/>
          </a:bodyPr>
          <a:lstStyle/>
          <a:p>
            <a:r>
              <a:rPr lang="en-US" sz="5200" b="1" dirty="0"/>
              <a:t>8</a:t>
            </a:r>
            <a:r>
              <a:rPr lang="en-US" sz="5200" dirty="0" smtClean="0"/>
              <a:t>a.</a:t>
            </a:r>
            <a:r>
              <a:rPr lang="en-US" sz="5200" b="1" dirty="0" smtClean="0"/>
              <a:t> Patient </a:t>
            </a:r>
            <a:br>
              <a:rPr lang="en-US" sz="5200" b="1" dirty="0" smtClean="0"/>
            </a:br>
            <a:r>
              <a:rPr lang="en-US" sz="5200" b="1" dirty="0" err="1" smtClean="0"/>
              <a:t>Proning</a:t>
            </a:r>
            <a:r>
              <a:rPr lang="en-US" sz="5200" b="1" dirty="0" smtClean="0"/>
              <a:t> on the Ward</a:t>
            </a:r>
            <a:r>
              <a:rPr lang="en-US" sz="5200" b="1" dirty="0">
                <a:solidFill>
                  <a:srgbClr val="FFFF00"/>
                </a:solidFill>
              </a:rPr>
              <a:t/>
            </a:r>
            <a:br>
              <a:rPr lang="en-US" sz="5200" b="1" dirty="0">
                <a:solidFill>
                  <a:srgbClr val="FFFF00"/>
                </a:solidFill>
              </a:rPr>
            </a:br>
            <a:r>
              <a:rPr lang="en-US" sz="4800" b="1" dirty="0" smtClean="0"/>
              <a:t/>
            </a:r>
            <a:br>
              <a:rPr lang="en-US" sz="4800" b="1" dirty="0" smtClean="0"/>
            </a:br>
            <a:r>
              <a:rPr lang="en-US" sz="3600" b="1" dirty="0" smtClean="0"/>
              <a:t>(Algorithm from ICS) </a:t>
            </a:r>
            <a:br>
              <a:rPr lang="en-US" sz="3600" b="1" dirty="0" smtClean="0"/>
            </a:br>
            <a:r>
              <a:rPr lang="en-US" sz="3600" b="1" dirty="0"/>
              <a:t>Available </a:t>
            </a:r>
            <a:r>
              <a:rPr lang="en-US" sz="3600" b="1" dirty="0" smtClean="0"/>
              <a:t>to download from: </a:t>
            </a:r>
            <a:r>
              <a:rPr lang="en-US" sz="2000" b="1" dirty="0" smtClean="0"/>
              <a:t/>
            </a:r>
            <a:br>
              <a:rPr lang="en-US" sz="2000" b="1" dirty="0" smtClean="0"/>
            </a:br>
            <a:r>
              <a:rPr lang="en-US" sz="3600" b="1" dirty="0"/>
              <a:t/>
            </a:r>
            <a:br>
              <a:rPr lang="en-US" sz="3600" b="1" dirty="0"/>
            </a:br>
            <a:r>
              <a:rPr lang="en-US" sz="2000" b="1" dirty="0" smtClean="0"/>
              <a:t>https</a:t>
            </a:r>
            <a:r>
              <a:rPr lang="en-US" sz="2000" b="1" dirty="0"/>
              <a:t>://www.ics.ac.uk/ICS/Pdfs/COVID-19/Guidance_for_conscious_proning.aspx</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17349"/>
            <a:ext cx="11658600" cy="928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rcRect/>
          <a:stretch>
            <a:fillRect/>
          </a:stretch>
        </p:blipFill>
        <p:spPr>
          <a:xfrm>
            <a:off x="1155032" y="8191500"/>
            <a:ext cx="2590799" cy="1301876"/>
          </a:xfrm>
          <a:prstGeom prst="rect">
            <a:avLst/>
          </a:prstGeom>
          <a:solidFill>
            <a:schemeClr val="bg1"/>
          </a:solidFill>
        </p:spPr>
      </p:pic>
      <p:sp>
        <p:nvSpPr>
          <p:cNvPr id="7" name="AutoShape 2"/>
          <p:cNvSpPr/>
          <p:nvPr/>
        </p:nvSpPr>
        <p:spPr>
          <a:xfrm>
            <a:off x="4724400" y="673973"/>
            <a:ext cx="187301" cy="8614474"/>
          </a:xfrm>
          <a:prstGeom prst="rect">
            <a:avLst/>
          </a:prstGeom>
          <a:solidFill>
            <a:srgbClr val="257969"/>
          </a:solidFill>
        </p:spPr>
      </p:sp>
    </p:spTree>
    <p:extLst>
      <p:ext uri="{BB962C8B-B14F-4D97-AF65-F5344CB8AC3E}">
        <p14:creationId xmlns:p14="http://schemas.microsoft.com/office/powerpoint/2010/main" val="3914695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798" y="2628900"/>
            <a:ext cx="3550507" cy="6432530"/>
          </a:xfrm>
          <a:prstGeom prst="rect">
            <a:avLst/>
          </a:prstGeom>
          <a:noFill/>
        </p:spPr>
        <p:txBody>
          <a:bodyPr wrap="square" rtlCol="0">
            <a:spAutoFit/>
          </a:bodyPr>
          <a:lstStyle/>
          <a:p>
            <a:pPr algn="ctr"/>
            <a:r>
              <a:rPr lang="en-US" sz="2000" b="1" dirty="0" smtClean="0"/>
              <a:t>The </a:t>
            </a:r>
            <a:r>
              <a:rPr lang="en-US" sz="2000" b="1" dirty="0"/>
              <a:t>following </a:t>
            </a:r>
            <a:r>
              <a:rPr lang="en-US" sz="2000" b="1" dirty="0" smtClean="0"/>
              <a:t>guidelines </a:t>
            </a:r>
            <a:r>
              <a:rPr lang="en-US" sz="2000" b="1" dirty="0"/>
              <a:t>have been </a:t>
            </a:r>
            <a:r>
              <a:rPr lang="en-US" sz="2000" b="1" dirty="0" smtClean="0"/>
              <a:t>developed </a:t>
            </a:r>
            <a:r>
              <a:rPr lang="en-US" sz="2000" b="1" dirty="0"/>
              <a:t>by  the National Clinical Respiratory </a:t>
            </a:r>
            <a:r>
              <a:rPr lang="en-US" sz="2000" b="1" dirty="0" smtClean="0"/>
              <a:t>Programme and </a:t>
            </a:r>
            <a:r>
              <a:rPr lang="en-US" sz="2000" b="1" dirty="0"/>
              <a:t>the Irish </a:t>
            </a:r>
            <a:r>
              <a:rPr lang="en-US" sz="2000" b="1" dirty="0" smtClean="0"/>
              <a:t>Thoracic society </a:t>
            </a:r>
            <a:r>
              <a:rPr lang="en-US" sz="2000" b="1" dirty="0"/>
              <a:t>and </a:t>
            </a:r>
            <a:r>
              <a:rPr lang="en-US" sz="2000" b="1" dirty="0" smtClean="0"/>
              <a:t>should </a:t>
            </a:r>
            <a:r>
              <a:rPr lang="en-US" sz="2000" b="1" dirty="0"/>
              <a:t>be used to inform subsequent respiratory </a:t>
            </a:r>
            <a:r>
              <a:rPr lang="en-US" sz="2000" b="1" dirty="0" smtClean="0"/>
              <a:t>management </a:t>
            </a:r>
            <a:r>
              <a:rPr lang="en-IE" sz="2000" b="1" dirty="0"/>
              <a:t>of patients </a:t>
            </a:r>
          </a:p>
          <a:p>
            <a:pPr algn="ctr"/>
            <a:r>
              <a:rPr lang="en-IE" sz="2000" b="1" dirty="0"/>
              <a:t>with COVID-19 </a:t>
            </a:r>
            <a:r>
              <a:rPr lang="en-IE" sz="2000" b="1" dirty="0" smtClean="0"/>
              <a:t>who have been escalated  for </a:t>
            </a:r>
            <a:r>
              <a:rPr lang="en-IE" sz="2000" b="1" dirty="0"/>
              <a:t>resuscitation or ICU level care. </a:t>
            </a:r>
          </a:p>
          <a:p>
            <a:pPr algn="ctr"/>
            <a:endParaRPr lang="en-IE" sz="2400" b="1" dirty="0" smtClean="0"/>
          </a:p>
          <a:p>
            <a:pPr algn="ctr"/>
            <a:r>
              <a:rPr lang="en-IE" sz="2400" b="1" dirty="0" smtClean="0"/>
              <a:t>Download available from:</a:t>
            </a:r>
          </a:p>
          <a:p>
            <a:pPr algn="ctr"/>
            <a:r>
              <a:rPr lang="en-IE" sz="2400" b="1" dirty="0" smtClean="0"/>
              <a:t> </a:t>
            </a:r>
            <a:r>
              <a:rPr lang="en-IE" sz="2000" dirty="0">
                <a:hlinkClick r:id="rId3"/>
              </a:rPr>
              <a:t>https://</a:t>
            </a:r>
            <a:r>
              <a:rPr lang="en-IE" sz="2000" dirty="0" smtClean="0">
                <a:hlinkClick r:id="rId3"/>
              </a:rPr>
              <a:t>hse.drsteevenslibrary.ie/Covid19V2/respiratory#appendix1%20021</a:t>
            </a:r>
            <a:endParaRPr lang="en-IE" sz="2000" dirty="0" smtClean="0"/>
          </a:p>
          <a:p>
            <a:pPr algn="ctr"/>
            <a:endParaRPr lang="en-IE" sz="2000" b="1" dirty="0"/>
          </a:p>
          <a:p>
            <a:pPr algn="ctr"/>
            <a:endParaRPr lang="en-IE" sz="2000" b="1" dirty="0" smtClean="0"/>
          </a:p>
          <a:p>
            <a:pPr algn="ctr"/>
            <a:r>
              <a:rPr lang="en-IE" sz="2000" b="1" dirty="0" smtClean="0"/>
              <a:t>PAGE 1</a:t>
            </a:r>
            <a:endParaRPr lang="en-IE" sz="20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2181572725"/>
              </p:ext>
            </p:extLst>
          </p:nvPr>
        </p:nvGraphicFramePr>
        <p:xfrm>
          <a:off x="4267200" y="266700"/>
          <a:ext cx="13716000" cy="9748515"/>
        </p:xfrm>
        <a:graphic>
          <a:graphicData uri="http://schemas.openxmlformats.org/presentationml/2006/ole">
            <mc:AlternateContent xmlns:mc="http://schemas.openxmlformats.org/markup-compatibility/2006">
              <mc:Choice xmlns:v="urn:schemas-microsoft-com:vml" Requires="v">
                <p:oleObj spid="_x0000_s1032" name="Acrobat Document" r:id="rId4" imgW="6857592" imgH="5143474" progId="AcroExch.Document.11">
                  <p:embed/>
                </p:oleObj>
              </mc:Choice>
              <mc:Fallback>
                <p:oleObj name="Acrobat Document" r:id="rId4" imgW="6857592" imgH="5143474" progId="AcroExch.Document.11">
                  <p:embed/>
                  <p:pic>
                    <p:nvPicPr>
                      <p:cNvPr id="0" name=""/>
                      <p:cNvPicPr/>
                      <p:nvPr/>
                    </p:nvPicPr>
                    <p:blipFill>
                      <a:blip r:embed="rId5"/>
                      <a:stretch>
                        <a:fillRect/>
                      </a:stretch>
                    </p:blipFill>
                    <p:spPr>
                      <a:xfrm>
                        <a:off x="4267200" y="266700"/>
                        <a:ext cx="13716000" cy="9748515"/>
                      </a:xfrm>
                      <a:prstGeom prst="rect">
                        <a:avLst/>
                      </a:prstGeom>
                    </p:spPr>
                  </p:pic>
                </p:oleObj>
              </mc:Fallback>
            </mc:AlternateContent>
          </a:graphicData>
        </a:graphic>
      </p:graphicFrame>
      <p:sp>
        <p:nvSpPr>
          <p:cNvPr id="5" name="AutoShape 2"/>
          <p:cNvSpPr/>
          <p:nvPr/>
        </p:nvSpPr>
        <p:spPr>
          <a:xfrm>
            <a:off x="4236787" y="673905"/>
            <a:ext cx="187301" cy="8614474"/>
          </a:xfrm>
          <a:prstGeom prst="rect">
            <a:avLst/>
          </a:prstGeom>
          <a:solidFill>
            <a:srgbClr val="257969"/>
          </a:solidFill>
        </p:spPr>
      </p:sp>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7014" y="661061"/>
            <a:ext cx="2081213"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798" y="521698"/>
            <a:ext cx="779381" cy="1015663"/>
          </a:xfrm>
          <a:prstGeom prst="rect">
            <a:avLst/>
          </a:prstGeom>
          <a:noFill/>
        </p:spPr>
        <p:txBody>
          <a:bodyPr wrap="none" rtlCol="0">
            <a:spAutoFit/>
          </a:bodyPr>
          <a:lstStyle/>
          <a:p>
            <a:r>
              <a:rPr lang="en-IE" sz="6000" b="1" dirty="0" smtClean="0"/>
              <a:t>9.</a:t>
            </a:r>
            <a:endParaRPr lang="en-IE" sz="6000" b="1" dirty="0"/>
          </a:p>
        </p:txBody>
      </p:sp>
    </p:spTree>
    <p:extLst>
      <p:ext uri="{BB962C8B-B14F-4D97-AF65-F5344CB8AC3E}">
        <p14:creationId xmlns:p14="http://schemas.microsoft.com/office/powerpoint/2010/main" val="772667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82" y="1562100"/>
            <a:ext cx="17564904" cy="784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6973" y="1028700"/>
            <a:ext cx="1424749" cy="738664"/>
          </a:xfrm>
          <a:prstGeom prst="rect">
            <a:avLst/>
          </a:prstGeom>
          <a:noFill/>
        </p:spPr>
        <p:txBody>
          <a:bodyPr wrap="none" rtlCol="0">
            <a:spAutoFit/>
          </a:bodyPr>
          <a:lstStyle/>
          <a:p>
            <a:r>
              <a:rPr lang="en-IE" sz="2400" b="1" dirty="0"/>
              <a:t>PAGE </a:t>
            </a:r>
            <a:r>
              <a:rPr lang="en-IE" sz="2400" b="1" dirty="0" smtClean="0"/>
              <a:t>2     </a:t>
            </a:r>
            <a:endParaRPr lang="en-IE" sz="2400" b="1" dirty="0"/>
          </a:p>
          <a:p>
            <a:endParaRPr lang="en-IE"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6200" y="152400"/>
            <a:ext cx="2081213"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883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425" y="7962900"/>
            <a:ext cx="4392375" cy="1631216"/>
          </a:xfrm>
          <a:prstGeom prst="rect">
            <a:avLst/>
          </a:prstGeom>
          <a:noFill/>
        </p:spPr>
        <p:txBody>
          <a:bodyPr wrap="square" rtlCol="0">
            <a:spAutoFit/>
          </a:bodyPr>
          <a:lstStyle/>
          <a:p>
            <a:endParaRPr lang="en-IE" sz="2400" b="1" dirty="0"/>
          </a:p>
          <a:p>
            <a:pPr algn="just"/>
            <a:r>
              <a:rPr lang="en-IE" sz="2000" b="1" dirty="0" smtClean="0"/>
              <a:t>Download </a:t>
            </a:r>
            <a:r>
              <a:rPr lang="en-IE" sz="2000" b="1" dirty="0" err="1" smtClean="0"/>
              <a:t>infographic</a:t>
            </a:r>
            <a:r>
              <a:rPr lang="en-IE" sz="2000" b="1" dirty="0" smtClean="0"/>
              <a:t> at </a:t>
            </a:r>
          </a:p>
          <a:p>
            <a:pPr algn="just"/>
            <a:r>
              <a:rPr lang="en-IE" dirty="0">
                <a:hlinkClick r:id="rId2"/>
              </a:rPr>
              <a:t>http://hse.drsteevenslibrary.ie/ld.php?content_id=32825294</a:t>
            </a:r>
            <a:r>
              <a:rPr lang="en-IE" sz="2000" b="1" dirty="0">
                <a:solidFill>
                  <a:srgbClr val="0070C0"/>
                </a:solidFill>
              </a:rPr>
              <a:t/>
            </a:r>
            <a:br>
              <a:rPr lang="en-IE" sz="2000" b="1" dirty="0">
                <a:solidFill>
                  <a:srgbClr val="0070C0"/>
                </a:solidFill>
              </a:rPr>
            </a:br>
            <a:r>
              <a:rPr lang="en-IE" sz="2000" b="1" dirty="0" smtClean="0">
                <a:solidFill>
                  <a:srgbClr val="0070C0"/>
                </a:solidFill>
              </a:rPr>
              <a:t> </a:t>
            </a:r>
            <a:endParaRPr lang="en-IE" sz="2000" b="1" dirty="0">
              <a:solidFill>
                <a:srgbClr val="0070C0"/>
              </a:solidFill>
            </a:endParaRPr>
          </a:p>
        </p:txBody>
      </p:sp>
      <p:pic>
        <p:nvPicPr>
          <p:cNvPr id="12" name="Picture 2"/>
          <p:cNvPicPr>
            <a:picLocks noChangeAspect="1"/>
          </p:cNvPicPr>
          <p:nvPr/>
        </p:nvPicPr>
        <p:blipFill>
          <a:blip r:embed="rId3"/>
          <a:srcRect/>
          <a:stretch>
            <a:fillRect/>
          </a:stretch>
        </p:blipFill>
        <p:spPr>
          <a:xfrm>
            <a:off x="1826519" y="5494420"/>
            <a:ext cx="2472799" cy="2472799"/>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82958"/>
            <a:ext cx="5562600" cy="9878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0600" y="282958"/>
            <a:ext cx="4953000" cy="979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ciarahhughes\Desktop\COVID-19\LOGOS\COVID-19-IPC-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7072" y="2274119"/>
            <a:ext cx="4439728" cy="2954655"/>
          </a:xfrm>
          <a:prstGeom prst="rect">
            <a:avLst/>
          </a:prstGeom>
          <a:noFill/>
        </p:spPr>
        <p:txBody>
          <a:bodyPr wrap="square" rtlCol="0">
            <a:spAutoFit/>
          </a:bodyPr>
          <a:lstStyle/>
          <a:p>
            <a:pPr algn="ctr"/>
            <a:r>
              <a:rPr lang="en-IE" sz="4000" b="1" dirty="0" smtClean="0"/>
              <a:t>10. In-hospital </a:t>
            </a:r>
            <a:endParaRPr lang="en-IE" sz="4000" b="1" dirty="0"/>
          </a:p>
          <a:p>
            <a:pPr algn="ctr"/>
            <a:r>
              <a:rPr lang="en-IE" sz="4000" b="1" dirty="0"/>
              <a:t>Cardiopulmonary </a:t>
            </a:r>
          </a:p>
          <a:p>
            <a:pPr algn="ctr"/>
            <a:r>
              <a:rPr lang="en-IE" sz="4000" b="1" dirty="0"/>
              <a:t>Resuscitation (CPR) </a:t>
            </a:r>
            <a:r>
              <a:rPr lang="en-IE" sz="2400" b="1" dirty="0"/>
              <a:t>for Suspected / Confirmed COVID-19 cases </a:t>
            </a:r>
          </a:p>
          <a:p>
            <a:endParaRPr lang="en-IE" dirty="0"/>
          </a:p>
        </p:txBody>
      </p:sp>
    </p:spTree>
    <p:extLst>
      <p:ext uri="{BB962C8B-B14F-4D97-AF65-F5344CB8AC3E}">
        <p14:creationId xmlns:p14="http://schemas.microsoft.com/office/powerpoint/2010/main" val="102272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2476" y="0"/>
            <a:ext cx="13447412" cy="10807029"/>
          </a:xfrm>
        </p:spPr>
        <p:txBody>
          <a:bodyPr>
            <a:normAutofit/>
          </a:bodyPr>
          <a:lstStyle/>
          <a:p>
            <a:pPr algn="l">
              <a:spcBef>
                <a:spcPts val="600"/>
              </a:spcBef>
            </a:pPr>
            <a:r>
              <a:rPr lang="en-IE" sz="3600" b="1" dirty="0" smtClean="0">
                <a:solidFill>
                  <a:srgbClr val="002060"/>
                </a:solidFill>
              </a:rPr>
              <a:t>	</a:t>
            </a:r>
            <a:r>
              <a:rPr lang="en-IE" sz="3800" b="1" dirty="0" smtClean="0">
                <a:solidFill>
                  <a:srgbClr val="002060"/>
                </a:solidFill>
              </a:rPr>
              <a:t>1. Accessing the latest information on COVID-19</a:t>
            </a:r>
            <a:br>
              <a:rPr lang="en-IE" sz="3800" b="1" dirty="0" smtClean="0">
                <a:solidFill>
                  <a:srgbClr val="002060"/>
                </a:solidFill>
              </a:rPr>
            </a:br>
            <a:r>
              <a:rPr lang="en-IE" sz="3800" b="1" dirty="0" smtClean="0">
                <a:solidFill>
                  <a:srgbClr val="002060"/>
                </a:solidFill>
              </a:rPr>
              <a:t>	2. Distancing for staff in hospital</a:t>
            </a:r>
            <a:br>
              <a:rPr lang="en-IE" sz="3800" b="1" dirty="0" smtClean="0">
                <a:solidFill>
                  <a:srgbClr val="002060"/>
                </a:solidFill>
              </a:rPr>
            </a:br>
            <a:r>
              <a:rPr lang="en-IE" sz="3800" b="1" dirty="0" smtClean="0">
                <a:solidFill>
                  <a:srgbClr val="002060"/>
                </a:solidFill>
              </a:rPr>
              <a:t>	3. Older Person – Symptoms </a:t>
            </a:r>
            <a:br>
              <a:rPr lang="en-IE" sz="3800" b="1" dirty="0" smtClean="0">
                <a:solidFill>
                  <a:srgbClr val="002060"/>
                </a:solidFill>
              </a:rPr>
            </a:br>
            <a:r>
              <a:rPr lang="en-IE" sz="3800" b="1" dirty="0" smtClean="0">
                <a:solidFill>
                  <a:srgbClr val="002060"/>
                </a:solidFill>
              </a:rPr>
              <a:t>	4. Obesity as a risk factor</a:t>
            </a:r>
            <a:br>
              <a:rPr lang="en-IE" sz="3800" b="1" dirty="0" smtClean="0">
                <a:solidFill>
                  <a:srgbClr val="002060"/>
                </a:solidFill>
              </a:rPr>
            </a:br>
            <a:r>
              <a:rPr lang="en-IE" sz="3800" b="1" dirty="0" smtClean="0">
                <a:solidFill>
                  <a:srgbClr val="002060"/>
                </a:solidFill>
              </a:rPr>
              <a:t>	5. INEWS - </a:t>
            </a:r>
            <a:r>
              <a:rPr lang="en-IE" sz="2800" b="1" dirty="0" smtClean="0">
                <a:solidFill>
                  <a:srgbClr val="002060"/>
                </a:solidFill>
              </a:rPr>
              <a:t>The need for accurate assessment of respiratory rate, O2 saturation  </a:t>
            </a:r>
            <a:br>
              <a:rPr lang="en-IE" sz="2800" b="1" dirty="0" smtClean="0">
                <a:solidFill>
                  <a:srgbClr val="002060"/>
                </a:solidFill>
              </a:rPr>
            </a:br>
            <a:r>
              <a:rPr lang="en-IE" sz="2800" b="1" dirty="0">
                <a:solidFill>
                  <a:srgbClr val="002060"/>
                </a:solidFill>
              </a:rPr>
              <a:t> </a:t>
            </a:r>
            <a:r>
              <a:rPr lang="en-IE" sz="2800" b="1" dirty="0" smtClean="0">
                <a:solidFill>
                  <a:srgbClr val="002060"/>
                </a:solidFill>
              </a:rPr>
              <a:t>                       levels and increasing O2 requirements</a:t>
            </a:r>
            <a:r>
              <a:rPr lang="en-IE" sz="3800" b="1" dirty="0" smtClean="0">
                <a:solidFill>
                  <a:srgbClr val="002060"/>
                </a:solidFill>
              </a:rPr>
              <a:t/>
            </a:r>
            <a:br>
              <a:rPr lang="en-IE" sz="3800" b="1" dirty="0" smtClean="0">
                <a:solidFill>
                  <a:srgbClr val="002060"/>
                </a:solidFill>
              </a:rPr>
            </a:br>
            <a:r>
              <a:rPr lang="en-IE" sz="3800" b="1" dirty="0" smtClean="0">
                <a:solidFill>
                  <a:srgbClr val="002060"/>
                </a:solidFill>
              </a:rPr>
              <a:t>	6. VTE Prophylaxis Protocol </a:t>
            </a:r>
            <a:br>
              <a:rPr lang="en-IE" sz="3800" b="1" dirty="0" smtClean="0">
                <a:solidFill>
                  <a:srgbClr val="002060"/>
                </a:solidFill>
              </a:rPr>
            </a:br>
            <a:r>
              <a:rPr lang="en-IE" sz="3800" b="1" dirty="0" smtClean="0">
                <a:solidFill>
                  <a:srgbClr val="002060"/>
                </a:solidFill>
              </a:rPr>
              <a:t>	7. Managment of Hypotension on the Ward</a:t>
            </a:r>
            <a:br>
              <a:rPr lang="en-IE" sz="3800" b="1" dirty="0" smtClean="0">
                <a:solidFill>
                  <a:srgbClr val="002060"/>
                </a:solidFill>
              </a:rPr>
            </a:br>
            <a:r>
              <a:rPr lang="en-IE" sz="3800" b="1" dirty="0" smtClean="0">
                <a:solidFill>
                  <a:srgbClr val="002060"/>
                </a:solidFill>
              </a:rPr>
              <a:t>	8. </a:t>
            </a:r>
            <a:r>
              <a:rPr lang="en-IE" sz="3800" b="1" dirty="0">
                <a:solidFill>
                  <a:srgbClr val="002060"/>
                </a:solidFill>
              </a:rPr>
              <a:t>The use of the prone position </a:t>
            </a:r>
            <a:r>
              <a:rPr lang="en-IE" sz="3800" b="1" dirty="0" smtClean="0">
                <a:solidFill>
                  <a:srgbClr val="002060"/>
                </a:solidFill>
              </a:rPr>
              <a:t/>
            </a:r>
            <a:br>
              <a:rPr lang="en-IE" sz="3800" b="1" dirty="0" smtClean="0">
                <a:solidFill>
                  <a:srgbClr val="002060"/>
                </a:solidFill>
              </a:rPr>
            </a:br>
            <a:r>
              <a:rPr lang="en-IE" sz="3800" b="1" dirty="0" smtClean="0">
                <a:solidFill>
                  <a:srgbClr val="002060"/>
                </a:solidFill>
              </a:rPr>
              <a:t>	9. Respiratory </a:t>
            </a:r>
            <a:r>
              <a:rPr lang="en-IE" sz="3800" b="1" dirty="0">
                <a:solidFill>
                  <a:srgbClr val="002060"/>
                </a:solidFill>
              </a:rPr>
              <a:t>management </a:t>
            </a:r>
            <a:r>
              <a:rPr lang="en-IE" sz="3800" b="1" dirty="0" smtClean="0">
                <a:solidFill>
                  <a:srgbClr val="002060"/>
                </a:solidFill>
              </a:rPr>
              <a:t>when </a:t>
            </a:r>
            <a:r>
              <a:rPr lang="en-IE" sz="3800" b="1" dirty="0">
                <a:solidFill>
                  <a:srgbClr val="002060"/>
                </a:solidFill>
              </a:rPr>
              <a:t>escalated to Resus </a:t>
            </a:r>
            <a:r>
              <a:rPr lang="en-IE" sz="3800" b="1" dirty="0" smtClean="0">
                <a:solidFill>
                  <a:srgbClr val="002060"/>
                </a:solidFill>
              </a:rPr>
              <a:t>/	 ICU </a:t>
            </a:r>
            <a:br>
              <a:rPr lang="en-IE" sz="3800" b="1" dirty="0" smtClean="0">
                <a:solidFill>
                  <a:srgbClr val="002060"/>
                </a:solidFill>
              </a:rPr>
            </a:br>
            <a:r>
              <a:rPr lang="en-IE" sz="3800" b="1" dirty="0" smtClean="0">
                <a:solidFill>
                  <a:srgbClr val="002060"/>
                </a:solidFill>
              </a:rPr>
              <a:t>	10. COVID-19 and CPR</a:t>
            </a:r>
            <a:br>
              <a:rPr lang="en-IE" sz="3800" b="1" dirty="0" smtClean="0">
                <a:solidFill>
                  <a:srgbClr val="002060"/>
                </a:solidFill>
              </a:rPr>
            </a:br>
            <a:r>
              <a:rPr lang="en-IE" sz="3800" b="1" dirty="0" smtClean="0">
                <a:solidFill>
                  <a:srgbClr val="002060"/>
                </a:solidFill>
              </a:rPr>
              <a:t>	11. Current clinical trials and update on use of experimental      </a:t>
            </a:r>
            <a:br>
              <a:rPr lang="en-IE" sz="3800" b="1" dirty="0" smtClean="0">
                <a:solidFill>
                  <a:srgbClr val="002060"/>
                </a:solidFill>
              </a:rPr>
            </a:br>
            <a:r>
              <a:rPr lang="en-IE" sz="3800" b="1" dirty="0">
                <a:solidFill>
                  <a:srgbClr val="002060"/>
                </a:solidFill>
              </a:rPr>
              <a:t> </a:t>
            </a:r>
            <a:r>
              <a:rPr lang="en-IE" sz="3800" b="1" dirty="0" smtClean="0">
                <a:solidFill>
                  <a:srgbClr val="002060"/>
                </a:solidFill>
              </a:rPr>
              <a:t>               antiviral medication </a:t>
            </a:r>
            <a:endParaRPr lang="en-IE" sz="3800" b="1" dirty="0">
              <a:solidFill>
                <a:srgbClr val="002060"/>
              </a:solidFill>
            </a:endParaRPr>
          </a:p>
        </p:txBody>
      </p:sp>
      <p:pic>
        <p:nvPicPr>
          <p:cNvPr id="7" name="Picture 2" descr="C:\Users\ciarahhughes\Desktop\COVID-19\LOGOS\COVID-19-IPC-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2"/>
          <p:cNvSpPr/>
          <p:nvPr/>
        </p:nvSpPr>
        <p:spPr>
          <a:xfrm>
            <a:off x="18055624" y="0"/>
            <a:ext cx="232376" cy="10287000"/>
          </a:xfrm>
          <a:prstGeom prst="rect">
            <a:avLst/>
          </a:prstGeom>
          <a:solidFill>
            <a:srgbClr val="257969"/>
          </a:solidFill>
        </p:spPr>
      </p:sp>
      <p:sp>
        <p:nvSpPr>
          <p:cNvPr id="10" name="AutoShape 2"/>
          <p:cNvSpPr/>
          <p:nvPr/>
        </p:nvSpPr>
        <p:spPr>
          <a:xfrm>
            <a:off x="4267200" y="725905"/>
            <a:ext cx="187301" cy="8614474"/>
          </a:xfrm>
          <a:prstGeom prst="rect">
            <a:avLst/>
          </a:prstGeom>
          <a:solidFill>
            <a:srgbClr val="257969"/>
          </a:solidFill>
        </p:spPr>
      </p:sp>
      <p:sp>
        <p:nvSpPr>
          <p:cNvPr id="4" name="Rectangle 3"/>
          <p:cNvSpPr/>
          <p:nvPr/>
        </p:nvSpPr>
        <p:spPr>
          <a:xfrm>
            <a:off x="609600" y="3914961"/>
            <a:ext cx="3200399" cy="5693866"/>
          </a:xfrm>
          <a:prstGeom prst="rect">
            <a:avLst/>
          </a:prstGeom>
        </p:spPr>
        <p:txBody>
          <a:bodyPr wrap="square">
            <a:spAutoFit/>
          </a:bodyPr>
          <a:lstStyle/>
          <a:p>
            <a:r>
              <a:rPr lang="en-IE" sz="2800" dirty="0"/>
              <a:t>This presentation aims to provide </a:t>
            </a:r>
            <a:r>
              <a:rPr lang="en-IE" sz="2800" dirty="0">
                <a:solidFill>
                  <a:srgbClr val="FF0000"/>
                </a:solidFill>
              </a:rPr>
              <a:t>healthcare professionals</a:t>
            </a:r>
            <a:r>
              <a:rPr lang="en-IE" sz="2800" dirty="0"/>
              <a:t> </a:t>
            </a:r>
            <a:r>
              <a:rPr lang="en-IE" sz="2800" dirty="0" smtClean="0"/>
              <a:t>with safe supportive  </a:t>
            </a:r>
            <a:r>
              <a:rPr lang="en-IE" sz="2800" dirty="0"/>
              <a:t>information that has been </a:t>
            </a:r>
            <a:r>
              <a:rPr lang="en-IE" sz="2800" u="sng" dirty="0"/>
              <a:t>updated</a:t>
            </a:r>
            <a:r>
              <a:rPr lang="en-IE" sz="2800" dirty="0"/>
              <a:t> since COVID-19 Practical Advice for Healthcare Professionals was circulated (20</a:t>
            </a:r>
            <a:r>
              <a:rPr lang="en-IE" sz="2800" baseline="30000" dirty="0"/>
              <a:t>th</a:t>
            </a:r>
            <a:r>
              <a:rPr lang="en-IE" sz="2800" dirty="0"/>
              <a:t> March 2020).</a:t>
            </a:r>
          </a:p>
        </p:txBody>
      </p:sp>
      <p:sp>
        <p:nvSpPr>
          <p:cNvPr id="5" name="Rectangle 4"/>
          <p:cNvSpPr/>
          <p:nvPr/>
        </p:nvSpPr>
        <p:spPr>
          <a:xfrm>
            <a:off x="1399635" y="2600584"/>
            <a:ext cx="1588910" cy="1015663"/>
          </a:xfrm>
          <a:prstGeom prst="rect">
            <a:avLst/>
          </a:prstGeom>
        </p:spPr>
        <p:txBody>
          <a:bodyPr wrap="square">
            <a:spAutoFit/>
          </a:bodyPr>
          <a:lstStyle/>
          <a:p>
            <a:r>
              <a:rPr lang="en-IE" sz="6000" b="1" dirty="0"/>
              <a:t>AIM</a:t>
            </a:r>
          </a:p>
        </p:txBody>
      </p:sp>
      <p:sp>
        <p:nvSpPr>
          <p:cNvPr id="6" name="TextBox 5"/>
          <p:cNvSpPr txBox="1"/>
          <p:nvPr/>
        </p:nvSpPr>
        <p:spPr>
          <a:xfrm>
            <a:off x="5562600" y="171544"/>
            <a:ext cx="10725821" cy="923330"/>
          </a:xfrm>
          <a:prstGeom prst="rect">
            <a:avLst/>
          </a:prstGeom>
          <a:noFill/>
        </p:spPr>
        <p:txBody>
          <a:bodyPr wrap="none" rtlCol="0">
            <a:spAutoFit/>
          </a:bodyPr>
          <a:lstStyle/>
          <a:p>
            <a:r>
              <a:rPr lang="en-IE" sz="5400" b="1" dirty="0"/>
              <a:t>This update includes information on:</a:t>
            </a:r>
            <a:endParaRPr lang="en-IE" sz="5400" dirty="0"/>
          </a:p>
        </p:txBody>
      </p:sp>
    </p:spTree>
    <p:extLst>
      <p:ext uri="{BB962C8B-B14F-4D97-AF65-F5344CB8AC3E}">
        <p14:creationId xmlns:p14="http://schemas.microsoft.com/office/powerpoint/2010/main" val="974552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34757" y="641566"/>
            <a:ext cx="10076080" cy="965098"/>
          </a:xfrm>
          <a:prstGeom prst="rect">
            <a:avLst/>
          </a:prstGeom>
          <a:noFill/>
        </p:spPr>
        <p:txBody>
          <a:bodyPr wrap="none" lIns="163284" tIns="81642" rIns="163284" bIns="81642" rtlCol="0">
            <a:spAutoFit/>
          </a:bodyPr>
          <a:lstStyle/>
          <a:p>
            <a:r>
              <a:rPr lang="en-IE" sz="5200" b="1" dirty="0" smtClean="0"/>
              <a:t>11. Current Clinical Trials in Ireland </a:t>
            </a:r>
            <a:endParaRPr lang="en-IE" sz="5200" b="1" dirty="0"/>
          </a:p>
        </p:txBody>
      </p:sp>
      <p:sp>
        <p:nvSpPr>
          <p:cNvPr id="2" name="TextBox 1"/>
          <p:cNvSpPr txBox="1"/>
          <p:nvPr/>
        </p:nvSpPr>
        <p:spPr>
          <a:xfrm>
            <a:off x="1416968" y="1881586"/>
            <a:ext cx="15323876" cy="8167069"/>
          </a:xfrm>
          <a:prstGeom prst="rect">
            <a:avLst/>
          </a:prstGeom>
          <a:noFill/>
        </p:spPr>
        <p:txBody>
          <a:bodyPr wrap="square" lIns="163284" tIns="81642" rIns="163284" bIns="81642" rtlCol="0">
            <a:spAutoFit/>
          </a:bodyPr>
          <a:lstStyle/>
          <a:p>
            <a:endParaRPr lang="en-IE" sz="3600" dirty="0"/>
          </a:p>
          <a:p>
            <a:pPr marL="816422" indent="-816422">
              <a:buFont typeface="Arial" panose="020B0604020202020204" pitchFamily="34" charset="0"/>
              <a:buChar char="•"/>
            </a:pPr>
            <a:r>
              <a:rPr lang="en-IE" sz="4400" dirty="0"/>
              <a:t>Research is being published almost daily on the use of different antivirals for COVID-19 at different stages of disease progression.</a:t>
            </a:r>
          </a:p>
          <a:p>
            <a:endParaRPr lang="en-IE" sz="4400" dirty="0"/>
          </a:p>
          <a:p>
            <a:pPr marL="816422" indent="-816422">
              <a:buFont typeface="Arial" panose="020B0604020202020204" pitchFamily="34" charset="0"/>
              <a:buChar char="•"/>
            </a:pPr>
            <a:r>
              <a:rPr lang="en-IE" sz="4400" dirty="0"/>
              <a:t>For up to date guidance please see the National Guidance Document at: </a:t>
            </a:r>
            <a:r>
              <a:rPr lang="en-IE" sz="4400" u="sng" dirty="0">
                <a:hlinkClick r:id="rId2"/>
              </a:rPr>
              <a:t>https://www.hse.ie/eng/about/who/acute-hospitals-division/drugs-management-programme/</a:t>
            </a:r>
            <a:endParaRPr lang="en-IE" sz="4400" u="sng" dirty="0"/>
          </a:p>
          <a:p>
            <a:endParaRPr lang="en-IE" sz="4400" dirty="0"/>
          </a:p>
          <a:p>
            <a:pPr marL="816422" indent="-816422">
              <a:buFont typeface="Arial" panose="020B0604020202020204" pitchFamily="34" charset="0"/>
              <a:buChar char="•"/>
            </a:pPr>
            <a:r>
              <a:rPr lang="en-IE" sz="4400" dirty="0"/>
              <a:t>The administration of any antivirals must be by direction of Infectious Disease / Consultant Microbiologist and ideally within a clinical trial</a:t>
            </a:r>
          </a:p>
        </p:txBody>
      </p:sp>
      <p:pic>
        <p:nvPicPr>
          <p:cNvPr id="12" name="Picture 2" descr="C:\Users\ciarahhughes\Desktop\COVID-19\LOGOS\COVID-19-IPC-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2"/>
          <p:cNvSpPr/>
          <p:nvPr/>
        </p:nvSpPr>
        <p:spPr>
          <a:xfrm>
            <a:off x="18055624" y="0"/>
            <a:ext cx="232376" cy="10287000"/>
          </a:xfrm>
          <a:prstGeom prst="rect">
            <a:avLst/>
          </a:prstGeom>
          <a:solidFill>
            <a:srgbClr val="257969"/>
          </a:solidFill>
        </p:spPr>
      </p:sp>
      <p:pic>
        <p:nvPicPr>
          <p:cNvPr id="7" name="Picture 7"/>
          <p:cNvPicPr>
            <a:picLocks noChangeAspect="1"/>
          </p:cNvPicPr>
          <p:nvPr/>
        </p:nvPicPr>
        <p:blipFill>
          <a:blip r:embed="rId5"/>
          <a:srcRect/>
          <a:stretch>
            <a:fillRect/>
          </a:stretch>
        </p:blipFill>
        <p:spPr>
          <a:xfrm>
            <a:off x="16001999" y="281281"/>
            <a:ext cx="1485307" cy="1648053"/>
          </a:xfrm>
          <a:prstGeom prst="rect">
            <a:avLst/>
          </a:prstGeom>
          <a:solidFill>
            <a:srgbClr val="257969"/>
          </a:solidFill>
        </p:spPr>
      </p:pic>
    </p:spTree>
    <p:extLst>
      <p:ext uri="{BB962C8B-B14F-4D97-AF65-F5344CB8AC3E}">
        <p14:creationId xmlns:p14="http://schemas.microsoft.com/office/powerpoint/2010/main" val="3263116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DE1FDD-BAF9-704F-9C31-03038CB0EDFD}"/>
              </a:ext>
            </a:extLst>
          </p:cNvPr>
          <p:cNvSpPr>
            <a:spLocks noGrp="1"/>
          </p:cNvSpPr>
          <p:nvPr>
            <p:ph type="title"/>
          </p:nvPr>
        </p:nvSpPr>
        <p:spPr>
          <a:xfrm>
            <a:off x="2895600" y="882395"/>
            <a:ext cx="12268200" cy="998538"/>
          </a:xfrm>
        </p:spPr>
        <p:txBody>
          <a:bodyPr>
            <a:normAutofit fontScale="90000"/>
          </a:bodyPr>
          <a:lstStyle/>
          <a:p>
            <a:r>
              <a:rPr lang="en-IE" sz="5800" b="1" dirty="0" smtClean="0"/>
              <a:t>9a. Current </a:t>
            </a:r>
            <a:r>
              <a:rPr lang="en-IE" sz="5800" b="1" dirty="0"/>
              <a:t>Clinical Trials in Ireland</a:t>
            </a:r>
            <a:r>
              <a:rPr lang="en-IE" b="1" dirty="0"/>
              <a:t/>
            </a:r>
            <a:br>
              <a:rPr lang="en-IE" b="1" dirty="0"/>
            </a:br>
            <a:endParaRPr lang="en-US" dirty="0"/>
          </a:p>
        </p:txBody>
      </p:sp>
      <p:sp>
        <p:nvSpPr>
          <p:cNvPr id="3" name="Content Placeholder 2">
            <a:extLst>
              <a:ext uri="{FF2B5EF4-FFF2-40B4-BE49-F238E27FC236}">
                <a16:creationId xmlns="" xmlns:a16="http://schemas.microsoft.com/office/drawing/2014/main" id="{B9B9711A-3FB1-914A-AE77-23E9508455DE}"/>
              </a:ext>
            </a:extLst>
          </p:cNvPr>
          <p:cNvSpPr>
            <a:spLocks noGrp="1"/>
          </p:cNvSpPr>
          <p:nvPr>
            <p:ph idx="1"/>
          </p:nvPr>
        </p:nvSpPr>
        <p:spPr>
          <a:xfrm>
            <a:off x="1676400" y="2324100"/>
            <a:ext cx="15697200" cy="6858000"/>
          </a:xfrm>
        </p:spPr>
        <p:txBody>
          <a:bodyPr>
            <a:normAutofit fontScale="55000" lnSpcReduction="20000"/>
          </a:bodyPr>
          <a:lstStyle/>
          <a:p>
            <a:endParaRPr lang="en-IE" altLang="en-US" sz="4800" b="1" dirty="0" smtClean="0">
              <a:ea typeface="Calibri" pitchFamily="34" charset="0"/>
              <a:cs typeface="Calibri" pitchFamily="34" charset="0"/>
            </a:endParaRPr>
          </a:p>
          <a:p>
            <a:pPr marL="0" indent="0">
              <a:buNone/>
            </a:pPr>
            <a:endParaRPr lang="en-IE" altLang="en-US" sz="4800" b="1" dirty="0" smtClean="0">
              <a:ea typeface="Calibri" pitchFamily="34" charset="0"/>
              <a:cs typeface="Calibri" pitchFamily="34" charset="0"/>
            </a:endParaRPr>
          </a:p>
          <a:p>
            <a:pPr>
              <a:lnSpc>
                <a:spcPct val="220000"/>
              </a:lnSpc>
            </a:pPr>
            <a:r>
              <a:rPr lang="en-IE" altLang="en-US" sz="7700" b="1" dirty="0" smtClean="0">
                <a:ea typeface="Calibri" pitchFamily="34" charset="0"/>
                <a:cs typeface="Calibri" pitchFamily="34" charset="0"/>
              </a:rPr>
              <a:t>WHO </a:t>
            </a:r>
            <a:r>
              <a:rPr lang="en-IE" altLang="en-US" sz="7700" b="1" dirty="0">
                <a:ea typeface="Calibri" pitchFamily="34" charset="0"/>
                <a:cs typeface="Calibri" pitchFamily="34" charset="0"/>
              </a:rPr>
              <a:t>SOLIDARITY TRIAL</a:t>
            </a:r>
          </a:p>
          <a:p>
            <a:pPr>
              <a:lnSpc>
                <a:spcPct val="220000"/>
              </a:lnSpc>
            </a:pPr>
            <a:r>
              <a:rPr lang="en-IE" altLang="en-US" sz="7700" b="1" dirty="0" smtClean="0">
                <a:ea typeface="Calibri" pitchFamily="34" charset="0"/>
                <a:cs typeface="Calibri" pitchFamily="34" charset="0"/>
              </a:rPr>
              <a:t>REMAP-CAP</a:t>
            </a:r>
            <a:endParaRPr lang="en-IE" altLang="en-US" sz="7700" b="1" dirty="0">
              <a:ea typeface="Calibri" pitchFamily="34" charset="0"/>
              <a:cs typeface="Calibri" pitchFamily="34" charset="0"/>
            </a:endParaRPr>
          </a:p>
          <a:p>
            <a:endParaRPr lang="en-IE" sz="4800" b="1" dirty="0" smtClean="0"/>
          </a:p>
          <a:p>
            <a:endParaRPr lang="en-IE" sz="4800" b="1" dirty="0"/>
          </a:p>
          <a:p>
            <a:endParaRPr lang="en-IE" sz="4800" b="1" dirty="0" smtClean="0"/>
          </a:p>
          <a:p>
            <a:endParaRPr lang="en-IE" sz="4800" b="1" dirty="0" smtClean="0"/>
          </a:p>
          <a:p>
            <a:endParaRPr lang="en-IE" sz="4800" b="1" dirty="0"/>
          </a:p>
          <a:p>
            <a:pPr marL="0" indent="0" algn="ctr">
              <a:buNone/>
            </a:pPr>
            <a:r>
              <a:rPr lang="en-IE" sz="5700" b="1" dirty="0" smtClean="0"/>
              <a:t>Full Details are included in the full education update on the HSE </a:t>
            </a:r>
            <a:r>
              <a:rPr lang="en-IE" sz="5700" b="1" dirty="0"/>
              <a:t>website</a:t>
            </a:r>
            <a:r>
              <a:rPr lang="en-IE" sz="5700" b="1" dirty="0">
                <a:hlinkClick r:id="rId2"/>
              </a:rPr>
              <a:t> here </a:t>
            </a:r>
            <a:endParaRPr lang="en-IE" sz="5700" b="1" dirty="0" smtClean="0"/>
          </a:p>
          <a:p>
            <a:pPr marL="0" indent="0" algn="ctr">
              <a:buNone/>
            </a:pPr>
            <a:r>
              <a:rPr lang="en-IE" sz="5700" b="1" dirty="0" smtClean="0"/>
              <a:t>or </a:t>
            </a:r>
            <a:r>
              <a:rPr lang="en-IE" sz="5700" b="1" dirty="0"/>
              <a:t>at </a:t>
            </a:r>
            <a:r>
              <a:rPr lang="en-IE" sz="3300" b="1" dirty="0"/>
              <a:t>https://hse.drsteevenslibrary.ie/Covid19V2/emergencydepartment</a:t>
            </a:r>
          </a:p>
          <a:p>
            <a:pPr marL="0" indent="0">
              <a:buNone/>
            </a:pPr>
            <a:endParaRPr lang="en-IE" b="1" dirty="0"/>
          </a:p>
          <a:p>
            <a:endParaRPr lang="en-IE" altLang="en-US" dirty="0">
              <a:latin typeface="Arial" pitchFamily="34" charset="0"/>
              <a:cs typeface="Arial" pitchFamily="34" charset="0"/>
            </a:endParaRPr>
          </a:p>
          <a:p>
            <a:endParaRPr lang="en-IE" altLang="en-US" dirty="0">
              <a:latin typeface="Arial" pitchFamily="34" charset="0"/>
              <a:cs typeface="Arial" pitchFamily="34" charset="0"/>
            </a:endParaRPr>
          </a:p>
          <a:p>
            <a:endParaRPr lang="en-US" dirty="0"/>
          </a:p>
        </p:txBody>
      </p:sp>
      <p:pic>
        <p:nvPicPr>
          <p:cNvPr id="4" name="Picture 2" descr="C:\Users\ciarahhughes\Desktop\COVID-19\LOGOS\COVID-19-IPC-Logo.jpg">
            <a:extLst>
              <a:ext uri="{FF2B5EF4-FFF2-40B4-BE49-F238E27FC236}">
                <a16:creationId xmlns="" xmlns:a16="http://schemas.microsoft.com/office/drawing/2014/main" id="{044A20F9-95FD-4C45-961E-55FBED3A5B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 xmlns:a16="http://schemas.microsoft.com/office/drawing/2014/main" id="{50F8B372-DC04-454A-8AE4-1826F508CCED}"/>
              </a:ext>
            </a:extLst>
          </p:cNvPr>
          <p:cNvPicPr>
            <a:picLocks noChangeAspect="1"/>
          </p:cNvPicPr>
          <p:nvPr/>
        </p:nvPicPr>
        <p:blipFill>
          <a:blip r:embed="rId4"/>
          <a:srcRect/>
          <a:stretch>
            <a:fillRect/>
          </a:stretch>
        </p:blipFill>
        <p:spPr>
          <a:xfrm>
            <a:off x="16383000" y="190500"/>
            <a:ext cx="1485307" cy="1648053"/>
          </a:xfrm>
          <a:prstGeom prst="rect">
            <a:avLst/>
          </a:prstGeom>
          <a:solidFill>
            <a:srgbClr val="257969"/>
          </a:solidFill>
        </p:spPr>
      </p:pic>
      <p:sp>
        <p:nvSpPr>
          <p:cNvPr id="6" name="TextBox 5"/>
          <p:cNvSpPr txBox="1"/>
          <p:nvPr/>
        </p:nvSpPr>
        <p:spPr>
          <a:xfrm>
            <a:off x="9525000" y="3314700"/>
            <a:ext cx="6096000" cy="4062651"/>
          </a:xfrm>
          <a:prstGeom prst="rect">
            <a:avLst/>
          </a:prstGeom>
          <a:noFill/>
        </p:spPr>
        <p:txBody>
          <a:bodyPr wrap="square" rtlCol="0">
            <a:spAutoFit/>
          </a:bodyPr>
          <a:lstStyle/>
          <a:p>
            <a:pPr algn="ctr"/>
            <a:r>
              <a:rPr lang="en-IE" sz="4000" b="1" i="1" dirty="0">
                <a:solidFill>
                  <a:srgbClr val="002060"/>
                </a:solidFill>
              </a:rPr>
              <a:t>The administration of any antivirals must be by direction of Infectious Disease / Consultant Microbiologist and ideally within a clinical trial</a:t>
            </a:r>
          </a:p>
          <a:p>
            <a:endParaRPr lang="en-IE" dirty="0"/>
          </a:p>
        </p:txBody>
      </p:sp>
    </p:spTree>
    <p:extLst>
      <p:ext uri="{BB962C8B-B14F-4D97-AF65-F5344CB8AC3E}">
        <p14:creationId xmlns:p14="http://schemas.microsoft.com/office/powerpoint/2010/main" val="1294142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16927"/>
            <a:ext cx="8229600" cy="1143000"/>
          </a:xfrm>
        </p:spPr>
        <p:txBody>
          <a:bodyPr>
            <a:noAutofit/>
          </a:bodyPr>
          <a:lstStyle/>
          <a:p>
            <a:r>
              <a:rPr lang="en-US" sz="8000" b="1" dirty="0" smtClean="0"/>
              <a:t>Summary</a:t>
            </a:r>
            <a:endParaRPr lang="en-US" sz="8000" b="1" dirty="0"/>
          </a:p>
        </p:txBody>
      </p:sp>
      <p:sp>
        <p:nvSpPr>
          <p:cNvPr id="3" name="Content Placeholder 2"/>
          <p:cNvSpPr>
            <a:spLocks noGrp="1"/>
          </p:cNvSpPr>
          <p:nvPr>
            <p:ph idx="1"/>
          </p:nvPr>
        </p:nvSpPr>
        <p:spPr>
          <a:xfrm>
            <a:off x="870613" y="1638300"/>
            <a:ext cx="16154400" cy="4525963"/>
          </a:xfrm>
        </p:spPr>
        <p:txBody>
          <a:bodyPr>
            <a:noAutofit/>
          </a:bodyPr>
          <a:lstStyle/>
          <a:p>
            <a:pPr marL="0" indent="0" algn="ctr">
              <a:buNone/>
            </a:pPr>
            <a:r>
              <a:rPr lang="en-US" sz="4800" i="1" dirty="0" smtClean="0"/>
              <a:t>Anticipate and Monitor for Deterioration</a:t>
            </a:r>
          </a:p>
          <a:p>
            <a:pPr marL="0" indent="0" algn="ctr">
              <a:buNone/>
            </a:pPr>
            <a:r>
              <a:rPr lang="en-US" sz="4800" i="1" dirty="0" smtClean="0"/>
              <a:t>Early Critical Care input  is key - </a:t>
            </a:r>
            <a:r>
              <a:rPr lang="en-US" sz="4800" i="1" dirty="0"/>
              <a:t>t</a:t>
            </a:r>
            <a:r>
              <a:rPr lang="en-US" sz="4800" i="1" dirty="0" smtClean="0"/>
              <a:t>hey’ll be busy so use INEWS &amp; ISBAR</a:t>
            </a:r>
            <a:endParaRPr lang="en-US" sz="4800" i="1" dirty="0"/>
          </a:p>
          <a:p>
            <a:pPr marL="0" indent="0" algn="ctr">
              <a:buNone/>
            </a:pPr>
            <a:r>
              <a:rPr lang="en-US" sz="4800" i="1" dirty="0" smtClean="0"/>
              <a:t>Personal Safety is essential -</a:t>
            </a:r>
            <a:r>
              <a:rPr lang="en-US" sz="4800" i="1" dirty="0" smtClean="0">
                <a:solidFill>
                  <a:srgbClr val="FF0000"/>
                </a:solidFill>
              </a:rPr>
              <a:t>IPC </a:t>
            </a:r>
            <a:r>
              <a:rPr lang="en-US" sz="4800" i="1" dirty="0">
                <a:solidFill>
                  <a:srgbClr val="FF0000"/>
                </a:solidFill>
              </a:rPr>
              <a:t>&amp; PPE </a:t>
            </a:r>
            <a:r>
              <a:rPr lang="en-US" sz="4800" i="1" dirty="0" smtClean="0">
                <a:solidFill>
                  <a:srgbClr val="FF0000"/>
                </a:solidFill>
              </a:rPr>
              <a:t>is your safe guard</a:t>
            </a:r>
            <a:endParaRPr lang="en-US" sz="4800" i="1" dirty="0">
              <a:solidFill>
                <a:srgbClr val="FF0000"/>
              </a:solidFill>
            </a:endParaRPr>
          </a:p>
          <a:p>
            <a:pPr algn="ctr"/>
            <a:endParaRPr lang="en-US" sz="4800" i="1" dirty="0"/>
          </a:p>
        </p:txBody>
      </p:sp>
      <p:pic>
        <p:nvPicPr>
          <p:cNvPr id="7" name="Picture 2"/>
          <p:cNvPicPr>
            <a:picLocks noChangeAspect="1"/>
          </p:cNvPicPr>
          <p:nvPr/>
        </p:nvPicPr>
        <p:blipFill>
          <a:blip r:embed="rId2"/>
          <a:srcRect/>
          <a:stretch>
            <a:fillRect/>
          </a:stretch>
        </p:blipFill>
        <p:spPr>
          <a:xfrm>
            <a:off x="6858000" y="5301758"/>
            <a:ext cx="3810000" cy="1809750"/>
          </a:xfrm>
          <a:prstGeom prst="rect">
            <a:avLst/>
          </a:prstGeom>
        </p:spPr>
      </p:pic>
      <p:sp>
        <p:nvSpPr>
          <p:cNvPr id="4" name="TextBox 3"/>
          <p:cNvSpPr txBox="1"/>
          <p:nvPr/>
        </p:nvSpPr>
        <p:spPr>
          <a:xfrm>
            <a:off x="437073" y="5448300"/>
            <a:ext cx="7106728" cy="1107996"/>
          </a:xfrm>
          <a:prstGeom prst="rect">
            <a:avLst/>
          </a:prstGeom>
          <a:noFill/>
        </p:spPr>
        <p:txBody>
          <a:bodyPr wrap="square" rtlCol="0">
            <a:spAutoFit/>
          </a:bodyPr>
          <a:lstStyle/>
          <a:p>
            <a:pPr marL="0" lvl="1"/>
            <a:endParaRPr lang="en-US" sz="4800" b="1" i="1" dirty="0">
              <a:solidFill>
                <a:srgbClr val="FF0000"/>
              </a:solidFill>
            </a:endParaRPr>
          </a:p>
          <a:p>
            <a:endParaRPr lang="en-IE" dirty="0"/>
          </a:p>
        </p:txBody>
      </p:sp>
      <p:pic>
        <p:nvPicPr>
          <p:cNvPr id="8" name="Picture 2" descr="C:\Users\ciarahhughes\Desktop\COVID-19\LOGOS\COVID-19-IPC-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2"/>
          <p:cNvSpPr/>
          <p:nvPr/>
        </p:nvSpPr>
        <p:spPr>
          <a:xfrm>
            <a:off x="18055624" y="0"/>
            <a:ext cx="232376" cy="10287000"/>
          </a:xfrm>
          <a:prstGeom prst="rect">
            <a:avLst/>
          </a:prstGeom>
          <a:solidFill>
            <a:srgbClr val="257969"/>
          </a:solidFill>
        </p:spPr>
      </p:sp>
      <p:sp>
        <p:nvSpPr>
          <p:cNvPr id="5" name="Rectangle 4"/>
          <p:cNvSpPr/>
          <p:nvPr/>
        </p:nvSpPr>
        <p:spPr>
          <a:xfrm>
            <a:off x="990600" y="7814182"/>
            <a:ext cx="14935200" cy="2886944"/>
          </a:xfrm>
          <a:prstGeom prst="rect">
            <a:avLst/>
          </a:prstGeom>
        </p:spPr>
        <p:txBody>
          <a:bodyPr wrap="square">
            <a:spAutoFit/>
          </a:bodyPr>
          <a:lstStyle/>
          <a:p>
            <a:pPr lvl="0" algn="ctr">
              <a:spcBef>
                <a:spcPct val="20000"/>
              </a:spcBef>
            </a:pPr>
            <a:r>
              <a:rPr lang="en-US" sz="4800" i="1" dirty="0" smtClean="0">
                <a:solidFill>
                  <a:prstClr val="black"/>
                </a:solidFill>
              </a:rPr>
              <a:t>Evidence on COVID-19 is evolving rapidly; </a:t>
            </a:r>
            <a:r>
              <a:rPr lang="en-US" sz="4800" i="1" dirty="0">
                <a:solidFill>
                  <a:prstClr val="black"/>
                </a:solidFill>
              </a:rPr>
              <a:t>k</a:t>
            </a:r>
            <a:r>
              <a:rPr lang="en-US" sz="4800" i="1" dirty="0" smtClean="0">
                <a:solidFill>
                  <a:prstClr val="black"/>
                </a:solidFill>
              </a:rPr>
              <a:t>eep </a:t>
            </a:r>
            <a:r>
              <a:rPr lang="en-US" sz="4800" i="1" dirty="0">
                <a:solidFill>
                  <a:prstClr val="black"/>
                </a:solidFill>
              </a:rPr>
              <a:t>up to date by accessing the </a:t>
            </a:r>
            <a:r>
              <a:rPr lang="en-US" sz="4800" i="1">
                <a:solidFill>
                  <a:prstClr val="black"/>
                </a:solidFill>
              </a:rPr>
              <a:t>HSE </a:t>
            </a:r>
            <a:r>
              <a:rPr lang="en-US" sz="4800" i="1" smtClean="0">
                <a:solidFill>
                  <a:prstClr val="black"/>
                </a:solidFill>
              </a:rPr>
              <a:t>COVID-19 </a:t>
            </a:r>
            <a:r>
              <a:rPr lang="en-US" sz="4800" i="1" dirty="0" smtClean="0">
                <a:solidFill>
                  <a:prstClr val="black"/>
                </a:solidFill>
              </a:rPr>
              <a:t>repository regularly.</a:t>
            </a:r>
          </a:p>
          <a:p>
            <a:pPr marL="571500" indent="-571500">
              <a:buFont typeface="Arial" panose="020B0604020202020204" pitchFamily="34" charset="0"/>
              <a:buChar char="•"/>
            </a:pPr>
            <a:r>
              <a:rPr lang="en-IE" sz="2800" dirty="0"/>
              <a:t>Please click </a:t>
            </a:r>
            <a:r>
              <a:rPr lang="en-IE" sz="2800" dirty="0">
                <a:hlinkClick r:id="rId5"/>
              </a:rPr>
              <a:t>here </a:t>
            </a:r>
            <a:r>
              <a:rPr lang="en-IE" sz="2800" dirty="0"/>
              <a:t>or copy this link into your </a:t>
            </a:r>
            <a:r>
              <a:rPr lang="en-IE" sz="2800" dirty="0" smtClean="0"/>
              <a:t>browser:   </a:t>
            </a:r>
            <a:r>
              <a:rPr lang="en-US" sz="2000" b="1" dirty="0" smtClean="0">
                <a:solidFill>
                  <a:srgbClr val="020301"/>
                </a:solidFill>
                <a:latin typeface="League Spartan"/>
              </a:rPr>
              <a:t>https</a:t>
            </a:r>
            <a:r>
              <a:rPr lang="en-US" sz="2000" b="1" dirty="0">
                <a:solidFill>
                  <a:srgbClr val="020301"/>
                </a:solidFill>
                <a:latin typeface="League Spartan"/>
              </a:rPr>
              <a:t>://hse.drsteevenslibrary.ie/Covid19V2</a:t>
            </a:r>
          </a:p>
          <a:p>
            <a:pPr lvl="0" algn="ctr">
              <a:spcBef>
                <a:spcPct val="20000"/>
              </a:spcBef>
            </a:pPr>
            <a:r>
              <a:rPr lang="en-US" sz="4800" i="1" dirty="0" smtClean="0">
                <a:solidFill>
                  <a:prstClr val="black"/>
                </a:solidFill>
              </a:rPr>
              <a:t> </a:t>
            </a:r>
            <a:endParaRPr lang="en-US" sz="4800" i="1" dirty="0">
              <a:solidFill>
                <a:prstClr val="black"/>
              </a:solidFill>
            </a:endParaRPr>
          </a:p>
        </p:txBody>
      </p:sp>
    </p:spTree>
    <p:extLst>
      <p:ext uri="{BB962C8B-B14F-4D97-AF65-F5344CB8AC3E}">
        <p14:creationId xmlns:p14="http://schemas.microsoft.com/office/powerpoint/2010/main" val="814078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3436" y="2617586"/>
            <a:ext cx="19757776" cy="7462110"/>
          </a:xfrm>
        </p:spPr>
        <p:txBody>
          <a:bodyPr>
            <a:normAutofit fontScale="90000"/>
          </a:bodyPr>
          <a:lstStyle/>
          <a:p>
            <a:pPr algn="l">
              <a:lnSpc>
                <a:spcPct val="150000"/>
              </a:lnSpc>
            </a:pPr>
            <a:r>
              <a:rPr lang="en-IE" sz="3200" dirty="0">
                <a:latin typeface="+mn-lt"/>
              </a:rPr>
              <a:t>Dr Vida Hamilton   </a:t>
            </a:r>
            <a:r>
              <a:rPr lang="en-IE" sz="2400" dirty="0">
                <a:latin typeface="+mn-lt"/>
              </a:rPr>
              <a:t>Consultant </a:t>
            </a:r>
            <a:r>
              <a:rPr lang="en-IE" sz="2400" dirty="0" err="1">
                <a:latin typeface="+mn-lt"/>
              </a:rPr>
              <a:t>Intensivist</a:t>
            </a:r>
            <a:r>
              <a:rPr lang="en-IE" sz="2400" dirty="0">
                <a:latin typeface="+mn-lt"/>
              </a:rPr>
              <a:t> and National Clinical Advisor and Group Lead (Acute </a:t>
            </a:r>
            <a:r>
              <a:rPr lang="en-IE" sz="2400" dirty="0" smtClean="0">
                <a:latin typeface="+mn-lt"/>
              </a:rPr>
              <a:t>Hospitals)</a:t>
            </a:r>
            <a:r>
              <a:rPr lang="en-IE" sz="2400" dirty="0">
                <a:latin typeface="+mn-lt"/>
              </a:rPr>
              <a:t/>
            </a:r>
            <a:br>
              <a:rPr lang="en-IE" sz="2400" dirty="0">
                <a:latin typeface="+mn-lt"/>
              </a:rPr>
            </a:br>
            <a:r>
              <a:rPr lang="en-IE" sz="3200" dirty="0" err="1">
                <a:latin typeface="+mn-lt"/>
              </a:rPr>
              <a:t>Prof.</a:t>
            </a:r>
            <a:r>
              <a:rPr lang="en-IE" sz="3200" dirty="0">
                <a:latin typeface="+mn-lt"/>
              </a:rPr>
              <a:t> Colm Bergin   </a:t>
            </a:r>
            <a:r>
              <a:rPr lang="en-IE" sz="2400" dirty="0">
                <a:latin typeface="+mn-lt"/>
              </a:rPr>
              <a:t>Clinical Lead (Interim), Infectious Diseases, HSE </a:t>
            </a:r>
            <a:r>
              <a:rPr lang="en-IE" sz="3200" dirty="0">
                <a:latin typeface="+mn-lt"/>
              </a:rPr>
              <a:t/>
            </a:r>
            <a:br>
              <a:rPr lang="en-IE" sz="3200" dirty="0">
                <a:latin typeface="+mn-lt"/>
              </a:rPr>
            </a:br>
            <a:r>
              <a:rPr lang="en-IE" sz="3200" dirty="0">
                <a:latin typeface="+mn-lt"/>
              </a:rPr>
              <a:t>Dr Yvonne Smyth   </a:t>
            </a:r>
            <a:r>
              <a:rPr lang="en-IE" sz="2400" dirty="0">
                <a:latin typeface="+mn-lt"/>
              </a:rPr>
              <a:t>Consultant Cardiologist Clinical </a:t>
            </a:r>
            <a:r>
              <a:rPr lang="en-IE" sz="2400" dirty="0" smtClean="0">
                <a:latin typeface="+mn-lt"/>
              </a:rPr>
              <a:t>Co-Lead </a:t>
            </a:r>
            <a:r>
              <a:rPr lang="en-IE" sz="2400" dirty="0">
                <a:latin typeface="+mn-lt"/>
              </a:rPr>
              <a:t>National Acute Medicine Programme</a:t>
            </a:r>
            <a:r>
              <a:rPr lang="en-IE" sz="3200" dirty="0">
                <a:latin typeface="+mn-lt"/>
              </a:rPr>
              <a:t/>
            </a:r>
            <a:br>
              <a:rPr lang="en-IE" sz="3200" dirty="0">
                <a:latin typeface="+mn-lt"/>
              </a:rPr>
            </a:br>
            <a:r>
              <a:rPr lang="en-IE" sz="3200" dirty="0">
                <a:latin typeface="+mn-lt"/>
              </a:rPr>
              <a:t>Dr John Bates         </a:t>
            </a:r>
            <a:r>
              <a:rPr lang="en-IE" sz="2400" dirty="0">
                <a:latin typeface="+mn-lt"/>
              </a:rPr>
              <a:t>Consultant </a:t>
            </a:r>
            <a:r>
              <a:rPr lang="en-IE" sz="2400" dirty="0" err="1">
                <a:latin typeface="+mn-lt"/>
              </a:rPr>
              <a:t>Intensivist</a:t>
            </a:r>
            <a:r>
              <a:rPr lang="en-IE" sz="2400" dirty="0">
                <a:latin typeface="+mn-lt"/>
              </a:rPr>
              <a:t>  Dean, Joint Faculty of Intensive Care Medicine of Ireland</a:t>
            </a:r>
            <a:r>
              <a:rPr lang="en-IE" sz="3200" b="1" dirty="0">
                <a:latin typeface="+mn-lt"/>
              </a:rPr>
              <a:t/>
            </a:r>
            <a:br>
              <a:rPr lang="en-IE" sz="3200" b="1" dirty="0">
                <a:latin typeface="+mn-lt"/>
              </a:rPr>
            </a:br>
            <a:r>
              <a:rPr lang="en-IE" sz="3200" dirty="0">
                <a:latin typeface="+mn-lt"/>
              </a:rPr>
              <a:t>Avilene Casey </a:t>
            </a:r>
            <a:r>
              <a:rPr lang="en-IE" sz="3200" dirty="0" smtClean="0">
                <a:latin typeface="+mn-lt"/>
              </a:rPr>
              <a:t>        </a:t>
            </a:r>
            <a:r>
              <a:rPr lang="en-IE" sz="2400" dirty="0" smtClean="0">
                <a:latin typeface="+mn-lt"/>
              </a:rPr>
              <a:t>Lead </a:t>
            </a:r>
            <a:r>
              <a:rPr lang="en-IE" sz="2400" dirty="0">
                <a:latin typeface="+mn-lt"/>
              </a:rPr>
              <a:t>for National Deteriorating Patient Recognition &amp; Response </a:t>
            </a:r>
            <a:r>
              <a:rPr lang="en-IE" sz="2400" dirty="0" smtClean="0">
                <a:latin typeface="+mn-lt"/>
              </a:rPr>
              <a:t>Improvement Programme  </a:t>
            </a:r>
            <a:r>
              <a:rPr lang="en-IE" sz="2400" dirty="0">
                <a:latin typeface="+mn-lt"/>
              </a:rPr>
              <a:t>(DPIP)</a:t>
            </a:r>
            <a:r>
              <a:rPr lang="en-IE" sz="3200" dirty="0">
                <a:latin typeface="+mn-lt"/>
              </a:rPr>
              <a:t/>
            </a:r>
            <a:br>
              <a:rPr lang="en-IE" sz="3200" dirty="0">
                <a:latin typeface="+mn-lt"/>
              </a:rPr>
            </a:br>
            <a:r>
              <a:rPr lang="en-IE" sz="3200" dirty="0" err="1">
                <a:latin typeface="+mn-lt"/>
              </a:rPr>
              <a:t>Dr.</a:t>
            </a:r>
            <a:r>
              <a:rPr lang="en-IE" sz="3200" dirty="0">
                <a:latin typeface="+mn-lt"/>
              </a:rPr>
              <a:t> Miriam Bell       </a:t>
            </a:r>
            <a:r>
              <a:rPr lang="en-IE" sz="2400" dirty="0" smtClean="0"/>
              <a:t>Project Lead, National </a:t>
            </a:r>
            <a:r>
              <a:rPr lang="en-IE" sz="2400" dirty="0"/>
              <a:t>Early Warning </a:t>
            </a:r>
            <a:r>
              <a:rPr lang="en-IE" sz="2400" dirty="0" smtClean="0"/>
              <a:t>Systems  Guidelines  (DPIP)</a:t>
            </a:r>
            <a:r>
              <a:rPr lang="en-IE" sz="2400" dirty="0">
                <a:latin typeface="+mn-lt"/>
              </a:rPr>
              <a:t/>
            </a:r>
            <a:br>
              <a:rPr lang="en-IE" sz="2400" dirty="0">
                <a:latin typeface="+mn-lt"/>
              </a:rPr>
            </a:br>
            <a:r>
              <a:rPr lang="en-IE" sz="3200" dirty="0">
                <a:latin typeface="+mn-lt"/>
              </a:rPr>
              <a:t>Ciara Hughes 	</a:t>
            </a:r>
            <a:r>
              <a:rPr lang="en-IE" sz="3200" dirty="0" smtClean="0">
                <a:latin typeface="+mn-lt"/>
              </a:rPr>
              <a:t>    </a:t>
            </a:r>
            <a:r>
              <a:rPr lang="en-IE" sz="2400" dirty="0" smtClean="0">
                <a:latin typeface="+mn-lt"/>
              </a:rPr>
              <a:t>Interim PM (NCAGL Acute Operations) Programme </a:t>
            </a:r>
            <a:r>
              <a:rPr lang="en-IE" sz="2400" dirty="0">
                <a:latin typeface="+mn-lt"/>
              </a:rPr>
              <a:t>Manager  - Sepsis  &amp;  </a:t>
            </a:r>
            <a:r>
              <a:rPr lang="en-IE" sz="2400" dirty="0" smtClean="0">
                <a:latin typeface="+mn-lt"/>
              </a:rPr>
              <a:t>DPIP</a:t>
            </a:r>
            <a:br>
              <a:rPr lang="en-IE" sz="2400" dirty="0" smtClean="0">
                <a:latin typeface="+mn-lt"/>
              </a:rPr>
            </a:br>
            <a:r>
              <a:rPr lang="en-IE" sz="3100" dirty="0"/>
              <a:t>Dr Des Murphy	  </a:t>
            </a:r>
            <a:r>
              <a:rPr lang="en-IE" sz="2400" dirty="0"/>
              <a:t>Clinical Lead for the Respiratory Programme</a:t>
            </a:r>
            <a:br>
              <a:rPr lang="en-IE" sz="2400" dirty="0"/>
            </a:br>
            <a:r>
              <a:rPr lang="en-IE" sz="3100" dirty="0"/>
              <a:t>Susan Curtis		  </a:t>
            </a:r>
            <a:r>
              <a:rPr lang="en-IE" sz="2400" dirty="0"/>
              <a:t>Respiratory Programme manager </a:t>
            </a:r>
            <a:br>
              <a:rPr lang="en-IE" sz="2400" dirty="0"/>
            </a:br>
            <a:r>
              <a:rPr lang="en-IE" sz="3100" dirty="0"/>
              <a:t>Josephine Galway</a:t>
            </a:r>
            <a:r>
              <a:rPr lang="en-IE" sz="2400" dirty="0"/>
              <a:t>	  Director of Nursing ( AMRIC) </a:t>
            </a:r>
            <a:r>
              <a:rPr lang="en-IE" sz="2400" dirty="0" smtClean="0">
                <a:latin typeface="+mn-lt"/>
              </a:rPr>
              <a:t/>
            </a:r>
            <a:br>
              <a:rPr lang="en-IE" sz="2400" dirty="0" smtClean="0">
                <a:latin typeface="+mn-lt"/>
              </a:rPr>
            </a:br>
            <a:r>
              <a:rPr lang="en-IE" sz="3200" dirty="0" smtClean="0">
                <a:latin typeface="+mn-lt"/>
              </a:rPr>
              <a:t>HPSC</a:t>
            </a:r>
            <a:r>
              <a:rPr lang="en-IE" sz="2400" dirty="0" smtClean="0">
                <a:latin typeface="+mn-lt"/>
              </a:rPr>
              <a:t>		                   Prof Martin </a:t>
            </a:r>
            <a:r>
              <a:rPr lang="en-IE" sz="2400" dirty="0" err="1" smtClean="0">
                <a:latin typeface="+mn-lt"/>
              </a:rPr>
              <a:t>Cormican</a:t>
            </a:r>
            <a:r>
              <a:rPr lang="en-IE" sz="2400" dirty="0" smtClean="0">
                <a:latin typeface="+mn-lt"/>
              </a:rPr>
              <a:t> and the team at the Health Protection Surveillance Centre</a:t>
            </a:r>
            <a:endParaRPr lang="en-IE" sz="2400" dirty="0">
              <a:latin typeface="+mn-lt"/>
            </a:endParaRPr>
          </a:p>
        </p:txBody>
      </p:sp>
      <p:sp>
        <p:nvSpPr>
          <p:cNvPr id="4" name="TextBox 3"/>
          <p:cNvSpPr txBox="1"/>
          <p:nvPr/>
        </p:nvSpPr>
        <p:spPr>
          <a:xfrm>
            <a:off x="3815409" y="861920"/>
            <a:ext cx="10659701" cy="1642206"/>
          </a:xfrm>
          <a:prstGeom prst="rect">
            <a:avLst/>
          </a:prstGeom>
          <a:noFill/>
        </p:spPr>
        <p:txBody>
          <a:bodyPr wrap="none" lIns="163284" tIns="81642" rIns="163284" bIns="81642" rtlCol="0">
            <a:spAutoFit/>
          </a:bodyPr>
          <a:lstStyle/>
          <a:p>
            <a:r>
              <a:rPr lang="en-IE" sz="9600" b="1" dirty="0"/>
              <a:t>Acknowledgements </a:t>
            </a:r>
          </a:p>
        </p:txBody>
      </p:sp>
      <p:pic>
        <p:nvPicPr>
          <p:cNvPr id="6" name="Picture 2" descr="C:\Users\ciarahhughes\Desktop\COVID-19\LOGOS\COVID-19-IPC-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2"/>
          <p:cNvSpPr/>
          <p:nvPr/>
        </p:nvSpPr>
        <p:spPr>
          <a:xfrm>
            <a:off x="18055624" y="0"/>
            <a:ext cx="232376" cy="10287000"/>
          </a:xfrm>
          <a:prstGeom prst="rect">
            <a:avLst/>
          </a:prstGeom>
          <a:solidFill>
            <a:srgbClr val="257969"/>
          </a:solidFill>
        </p:spPr>
      </p:sp>
    </p:spTree>
    <p:extLst>
      <p:ext uri="{BB962C8B-B14F-4D97-AF65-F5344CB8AC3E}">
        <p14:creationId xmlns:p14="http://schemas.microsoft.com/office/powerpoint/2010/main" val="967092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72" y="3162300"/>
            <a:ext cx="17281918" cy="10941682"/>
          </a:xfrm>
          <a:noFill/>
        </p:spPr>
        <p:txBody>
          <a:bodyPr>
            <a:normAutofit fontScale="90000"/>
          </a:bodyPr>
          <a:lstStyle/>
          <a:p>
            <a:pPr algn="l"/>
            <a:r>
              <a:rPr lang="en-IE" sz="4000" b="1" dirty="0" smtClean="0"/>
              <a:t> </a:t>
            </a:r>
            <a:br>
              <a:rPr lang="en-IE" sz="4000" b="1" dirty="0" smtClean="0"/>
            </a:br>
            <a:r>
              <a:rPr lang="en-IE" sz="2700" b="1" dirty="0" smtClean="0">
                <a:latin typeface="+mn-lt"/>
              </a:rPr>
              <a:t>National  repository of clinical guidance and latest research evidence</a:t>
            </a:r>
            <a:r>
              <a:rPr lang="en-IE" sz="2700" dirty="0" smtClean="0">
                <a:latin typeface="+mn-lt"/>
              </a:rPr>
              <a:t> to respond to Covid-19.</a:t>
            </a:r>
            <a:br>
              <a:rPr lang="en-IE" sz="2700" dirty="0" smtClean="0">
                <a:latin typeface="+mn-lt"/>
              </a:rPr>
            </a:br>
            <a:r>
              <a:rPr lang="en-IE" sz="2700" dirty="0" smtClean="0">
                <a:latin typeface="+mn-lt"/>
              </a:rPr>
              <a:t>Please click </a:t>
            </a:r>
            <a:r>
              <a:rPr lang="en-IE" sz="2700" dirty="0" smtClean="0">
                <a:latin typeface="+mn-lt"/>
                <a:hlinkClick r:id="rId2"/>
              </a:rPr>
              <a:t>here </a:t>
            </a:r>
            <a:r>
              <a:rPr lang="en-IE" sz="2700" dirty="0" smtClean="0">
                <a:latin typeface="+mn-lt"/>
              </a:rPr>
              <a:t>or copy this link into your browser :</a:t>
            </a:r>
            <a:r>
              <a:rPr lang="en-US" sz="2700" b="1" dirty="0">
                <a:latin typeface="+mn-lt"/>
              </a:rPr>
              <a:t> </a:t>
            </a:r>
            <a:r>
              <a:rPr lang="en-US" sz="2700" b="1" dirty="0">
                <a:latin typeface="+mn-lt"/>
                <a:hlinkClick r:id="rId2"/>
              </a:rPr>
              <a:t>https://</a:t>
            </a:r>
            <a:r>
              <a:rPr lang="en-US" sz="2700" b="1" dirty="0" smtClean="0">
                <a:latin typeface="+mn-lt"/>
                <a:hlinkClick r:id="rId2"/>
              </a:rPr>
              <a:t>hse.drsteevenslibrary.ie/Covid19V2</a:t>
            </a:r>
            <a:r>
              <a:rPr lang="en-US" sz="2700" b="1" dirty="0" smtClean="0">
                <a:latin typeface="+mn-lt"/>
              </a:rPr>
              <a:t/>
            </a:r>
            <a:br>
              <a:rPr lang="en-US" sz="2700" b="1" dirty="0" smtClean="0">
                <a:latin typeface="+mn-lt"/>
              </a:rPr>
            </a:br>
            <a:r>
              <a:rPr lang="en-US" sz="2700" b="1" dirty="0">
                <a:latin typeface="+mn-lt"/>
              </a:rPr>
              <a:t/>
            </a:r>
            <a:br>
              <a:rPr lang="en-US" sz="2700" b="1" dirty="0">
                <a:latin typeface="+mn-lt"/>
              </a:rPr>
            </a:br>
            <a:r>
              <a:rPr lang="en-US" sz="2700" b="1" dirty="0" smtClean="0">
                <a:latin typeface="+mn-lt"/>
              </a:rPr>
              <a:t>Health Protection and Surveillance Centre. </a:t>
            </a:r>
            <a:r>
              <a:rPr lang="en-IE" sz="2700" b="1" dirty="0"/>
              <a:t>www.hpsc.ie website for latest updates </a:t>
            </a:r>
            <a:r>
              <a:rPr lang="en-IE" sz="2700" b="1" dirty="0" smtClean="0"/>
              <a:t>on Infection Prevention and control, Guidance , risk assessments etc. </a:t>
            </a:r>
            <a:r>
              <a:rPr lang="en-US" sz="2700" b="1" dirty="0"/>
              <a:t>Please visit </a:t>
            </a:r>
            <a:r>
              <a:rPr lang="en-US" sz="2700" b="1" dirty="0">
                <a:hlinkClick r:id="rId3"/>
              </a:rPr>
              <a:t>www.hpsc.ie</a:t>
            </a:r>
            <a:r>
              <a:rPr lang="en-US" sz="2700" b="1" dirty="0"/>
              <a:t>, click </a:t>
            </a:r>
            <a:r>
              <a:rPr lang="en-US" sz="2700" b="1" dirty="0">
                <a:hlinkClick r:id="rId4"/>
              </a:rPr>
              <a:t>here</a:t>
            </a:r>
            <a:r>
              <a:rPr lang="en-US" sz="2700" b="1" dirty="0"/>
              <a:t> or copy this link into your browser : </a:t>
            </a:r>
            <a:r>
              <a:rPr lang="en-US" sz="2700" b="1" dirty="0">
                <a:hlinkClick r:id="rId5"/>
              </a:rPr>
              <a:t>https://www.hpsc.ie/a-z/respiratory/coronavirus/novelcoronavirus</a:t>
            </a:r>
            <a:r>
              <a:rPr lang="en-US" sz="2700" b="1" dirty="0" smtClean="0">
                <a:hlinkClick r:id="rId5"/>
              </a:rPr>
              <a:t>/</a:t>
            </a:r>
            <a:r>
              <a:rPr lang="en-US" sz="2700" b="1" dirty="0" smtClean="0"/>
              <a:t> </a:t>
            </a:r>
            <a:br>
              <a:rPr lang="en-US" sz="2700" b="1" dirty="0" smtClean="0"/>
            </a:br>
            <a:r>
              <a:rPr lang="en-US" sz="2700" b="1" dirty="0"/>
              <a:t/>
            </a:r>
            <a:br>
              <a:rPr lang="en-US" sz="2700" b="1" dirty="0"/>
            </a:br>
            <a:r>
              <a:rPr lang="en-IE" sz="2700" b="1" dirty="0" smtClean="0"/>
              <a:t>Clinical </a:t>
            </a:r>
            <a:r>
              <a:rPr lang="en-IE" sz="2700" b="1" dirty="0"/>
              <a:t>management of severe acute respiratory infection when novel coronavirus (</a:t>
            </a:r>
            <a:r>
              <a:rPr lang="en-IE" sz="2700" b="1" dirty="0" err="1"/>
              <a:t>nCoV</a:t>
            </a:r>
            <a:r>
              <a:rPr lang="en-IE" sz="2700" b="1" dirty="0"/>
              <a:t>) infection is suspected. </a:t>
            </a:r>
            <a:r>
              <a:rPr lang="en-IE" sz="2700" dirty="0"/>
              <a:t>Interim guidance 13th March 2020 Publication Click </a:t>
            </a:r>
            <a:r>
              <a:rPr lang="en-IE" sz="2700" dirty="0">
                <a:hlinkClick r:id="rId6"/>
              </a:rPr>
              <a:t>here</a:t>
            </a:r>
            <a:r>
              <a:rPr lang="en-IE" sz="2700" b="1" dirty="0" smtClean="0"/>
              <a:t/>
            </a:r>
            <a:br>
              <a:rPr lang="en-IE" sz="2700" b="1" dirty="0" smtClean="0"/>
            </a:br>
            <a:r>
              <a:rPr lang="en-IE" sz="2700" b="1" dirty="0" smtClean="0"/>
              <a:t/>
            </a:r>
            <a:br>
              <a:rPr lang="en-IE" sz="2700" b="1" dirty="0" smtClean="0"/>
            </a:br>
            <a:r>
              <a:rPr lang="en-US" sz="2700" b="1" dirty="0" smtClean="0">
                <a:latin typeface="+mn-lt"/>
              </a:rPr>
              <a:t> </a:t>
            </a:r>
            <a:r>
              <a:rPr lang="en-GB" sz="2700" dirty="0">
                <a:hlinkClick r:id="rId6"/>
              </a:rPr>
              <a:t>https://www.who.int/publications-detail/clinical-management-of-severe-acute-respiratory-infection-when-novel-coronavirus-(ncov)-infection-is-suspected</a:t>
            </a:r>
            <a:r>
              <a:rPr lang="en-US" sz="2700" b="1" dirty="0" smtClean="0">
                <a:latin typeface="+mn-lt"/>
              </a:rPr>
              <a:t/>
            </a:r>
            <a:br>
              <a:rPr lang="en-US" sz="2700" b="1" dirty="0" smtClean="0">
                <a:latin typeface="+mn-lt"/>
              </a:rPr>
            </a:br>
            <a:r>
              <a:rPr lang="en-IE" sz="2700" dirty="0" smtClean="0"/>
              <a:t/>
            </a:r>
            <a:br>
              <a:rPr lang="en-IE" sz="2700" dirty="0" smtClean="0"/>
            </a:br>
            <a:r>
              <a:rPr lang="en-IE" sz="2700" dirty="0" smtClean="0">
                <a:hlinkClick r:id="rId7"/>
              </a:rPr>
              <a:t>https://bestpractice.bmj.com/topics/en-gb/3000168/guidelines</a:t>
            </a:r>
            <a:r>
              <a:rPr lang="en-IE" sz="2700" dirty="0" smtClean="0"/>
              <a:t/>
            </a:r>
            <a:br>
              <a:rPr lang="en-IE" sz="2700" dirty="0" smtClean="0"/>
            </a:br>
            <a:r>
              <a:rPr lang="en-IE" sz="2700" dirty="0" smtClean="0"/>
              <a:t/>
            </a:r>
            <a:br>
              <a:rPr lang="en-IE" sz="2700" dirty="0" smtClean="0"/>
            </a:br>
            <a:r>
              <a:rPr lang="en-IE" sz="2700" dirty="0" smtClean="0">
                <a:hlinkClick r:id="rId8"/>
              </a:rPr>
              <a:t>https://www.bmj.com/coronavirus</a:t>
            </a:r>
            <a:r>
              <a:rPr lang="en-IE" sz="2700" dirty="0" smtClean="0"/>
              <a:t/>
            </a:r>
            <a:br>
              <a:rPr lang="en-IE" sz="2700" dirty="0" smtClean="0"/>
            </a:br>
            <a:r>
              <a:rPr lang="en-IE" sz="2700" dirty="0"/>
              <a:t/>
            </a:r>
            <a:br>
              <a:rPr lang="en-IE" sz="2700" dirty="0"/>
            </a:br>
            <a:r>
              <a:rPr lang="en-IE" sz="2700" dirty="0" smtClean="0"/>
              <a:t>ECDC: European Centre for Disease Prevention </a:t>
            </a:r>
            <a:r>
              <a:rPr lang="en-IE" sz="2700" dirty="0"/>
              <a:t>and </a:t>
            </a:r>
            <a:r>
              <a:rPr lang="en-IE" sz="2700" dirty="0" smtClean="0"/>
              <a:t>Control: https</a:t>
            </a:r>
            <a:r>
              <a:rPr lang="en-IE" sz="2700" dirty="0"/>
              <a:t>://www.ecdc.europa.eu/en</a:t>
            </a:r>
            <a:r>
              <a:rPr lang="en-IE" sz="2700" dirty="0" smtClean="0"/>
              <a:t/>
            </a:r>
            <a:br>
              <a:rPr lang="en-IE" sz="2700" dirty="0" smtClean="0"/>
            </a:br>
            <a:r>
              <a:rPr lang="en-IE" sz="2700" dirty="0" smtClean="0"/>
              <a:t/>
            </a:r>
            <a:br>
              <a:rPr lang="en-IE" sz="2700" dirty="0" smtClean="0"/>
            </a:br>
            <a:r>
              <a:rPr lang="en-IE" sz="2700" b="1" dirty="0" smtClean="0"/>
              <a:t/>
            </a:r>
            <a:br>
              <a:rPr lang="en-IE" sz="2700" b="1" dirty="0" smtClean="0"/>
            </a:br>
            <a:r>
              <a:rPr lang="en-IE" sz="2700" b="1" dirty="0" smtClean="0"/>
              <a:t/>
            </a:r>
            <a:br>
              <a:rPr lang="en-IE" sz="2700" b="1" dirty="0" smtClean="0"/>
            </a:br>
            <a:r>
              <a:rPr lang="en-GB" sz="2700" dirty="0" smtClean="0"/>
              <a:t/>
            </a:r>
            <a:br>
              <a:rPr lang="en-GB" sz="2700" dirty="0" smtClean="0"/>
            </a:br>
            <a:r>
              <a:rPr lang="en-IE" sz="2700" b="1" dirty="0" smtClean="0">
                <a:hlinkClick r:id="rId9"/>
              </a:rPr>
              <a:t/>
            </a:r>
            <a:br>
              <a:rPr lang="en-IE" sz="2700" b="1" dirty="0" smtClean="0">
                <a:hlinkClick r:id="rId9"/>
              </a:rPr>
            </a:br>
            <a:r>
              <a:rPr lang="en-IE" sz="4300" dirty="0" smtClean="0">
                <a:solidFill>
                  <a:schemeClr val="bg1"/>
                </a:solidFill>
              </a:rPr>
              <a:t/>
            </a:r>
            <a:br>
              <a:rPr lang="en-IE" sz="4300" dirty="0" smtClean="0">
                <a:solidFill>
                  <a:schemeClr val="bg1"/>
                </a:solidFill>
              </a:rPr>
            </a:br>
            <a:r>
              <a:rPr lang="en-IE" sz="4300" dirty="0" smtClean="0"/>
              <a:t/>
            </a:r>
            <a:br>
              <a:rPr lang="en-IE" sz="4300" dirty="0" smtClean="0"/>
            </a:br>
            <a:r>
              <a:rPr lang="en-IE" sz="4800" dirty="0" smtClean="0"/>
              <a:t/>
            </a:r>
            <a:br>
              <a:rPr lang="en-IE" sz="4800" dirty="0" smtClean="0"/>
            </a:br>
            <a:r>
              <a:rPr lang="en-IE" dirty="0" smtClean="0"/>
              <a:t/>
            </a:r>
            <a:br>
              <a:rPr lang="en-IE" dirty="0" smtClean="0"/>
            </a:br>
            <a:r>
              <a:rPr lang="en-IE" dirty="0" smtClean="0"/>
              <a:t>  </a:t>
            </a:r>
            <a:br>
              <a:rPr lang="en-IE" dirty="0" smtClean="0"/>
            </a:br>
            <a:endParaRPr lang="en-IE" dirty="0"/>
          </a:p>
        </p:txBody>
      </p:sp>
      <p:sp>
        <p:nvSpPr>
          <p:cNvPr id="4" name="TextBox 3"/>
          <p:cNvSpPr txBox="1"/>
          <p:nvPr/>
        </p:nvSpPr>
        <p:spPr>
          <a:xfrm>
            <a:off x="4800600" y="495300"/>
            <a:ext cx="8362597" cy="1488318"/>
          </a:xfrm>
          <a:prstGeom prst="rect">
            <a:avLst/>
          </a:prstGeom>
          <a:noFill/>
        </p:spPr>
        <p:txBody>
          <a:bodyPr wrap="none" lIns="163284" tIns="81642" rIns="163284" bIns="81642" rtlCol="0">
            <a:spAutoFit/>
          </a:bodyPr>
          <a:lstStyle/>
          <a:p>
            <a:r>
              <a:rPr lang="en-IE" sz="8600" b="1" dirty="0"/>
              <a:t>Useful Resources </a:t>
            </a:r>
          </a:p>
        </p:txBody>
      </p:sp>
      <p:pic>
        <p:nvPicPr>
          <p:cNvPr id="7" name="Picture 2" descr="C:\Users\ciarahhughes\Desktop\COVID-19\LOGOS\COVID-19-IPC-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2"/>
          <p:cNvSpPr/>
          <p:nvPr/>
        </p:nvSpPr>
        <p:spPr>
          <a:xfrm>
            <a:off x="18055624" y="0"/>
            <a:ext cx="232376" cy="10287000"/>
          </a:xfrm>
          <a:prstGeom prst="rect">
            <a:avLst/>
          </a:prstGeom>
          <a:solidFill>
            <a:srgbClr val="257969"/>
          </a:solidFill>
        </p:spPr>
      </p:sp>
    </p:spTree>
    <p:extLst>
      <p:ext uri="{BB962C8B-B14F-4D97-AF65-F5344CB8AC3E}">
        <p14:creationId xmlns:p14="http://schemas.microsoft.com/office/powerpoint/2010/main" val="3332015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ciarahhughes\Desktop\COVID-19\LOGOS\COVID-19-IPC-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85900"/>
            <a:ext cx="7296150" cy="7296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
          <p:cNvSpPr/>
          <p:nvPr/>
        </p:nvSpPr>
        <p:spPr>
          <a:xfrm>
            <a:off x="18055624" y="0"/>
            <a:ext cx="232376" cy="10287000"/>
          </a:xfrm>
          <a:prstGeom prst="rect">
            <a:avLst/>
          </a:prstGeom>
          <a:solidFill>
            <a:srgbClr val="257969"/>
          </a:solidFill>
        </p:spPr>
      </p:sp>
    </p:spTree>
    <p:extLst>
      <p:ext uri="{BB962C8B-B14F-4D97-AF65-F5344CB8AC3E}">
        <p14:creationId xmlns:p14="http://schemas.microsoft.com/office/powerpoint/2010/main" val="4194665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iarahhughes\Desktop\COVID-19\LOGOS\COVID-19-IPC-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2"/>
          <p:cNvSpPr/>
          <p:nvPr/>
        </p:nvSpPr>
        <p:spPr>
          <a:xfrm>
            <a:off x="18055624" y="0"/>
            <a:ext cx="232376" cy="10287000"/>
          </a:xfrm>
          <a:prstGeom prst="rect">
            <a:avLst/>
          </a:prstGeom>
          <a:solidFill>
            <a:srgbClr val="257969"/>
          </a:solidFill>
        </p:spPr>
      </p:sp>
      <p:sp>
        <p:nvSpPr>
          <p:cNvPr id="10" name="AutoShape 2"/>
          <p:cNvSpPr/>
          <p:nvPr/>
        </p:nvSpPr>
        <p:spPr>
          <a:xfrm>
            <a:off x="4267200" y="725905"/>
            <a:ext cx="187301" cy="8614474"/>
          </a:xfrm>
          <a:prstGeom prst="rect">
            <a:avLst/>
          </a:prstGeom>
          <a:solidFill>
            <a:srgbClr val="257969"/>
          </a:solidFill>
        </p:spPr>
      </p:sp>
      <p:sp>
        <p:nvSpPr>
          <p:cNvPr id="5" name="Rectangle 4"/>
          <p:cNvSpPr/>
          <p:nvPr/>
        </p:nvSpPr>
        <p:spPr>
          <a:xfrm>
            <a:off x="404988" y="4589465"/>
            <a:ext cx="3830128" cy="1938992"/>
          </a:xfrm>
          <a:prstGeom prst="rect">
            <a:avLst/>
          </a:prstGeom>
        </p:spPr>
        <p:txBody>
          <a:bodyPr wrap="square">
            <a:spAutoFit/>
          </a:bodyPr>
          <a:lstStyle/>
          <a:p>
            <a:r>
              <a:rPr lang="en-IE" sz="6000" b="1" dirty="0" smtClean="0"/>
              <a:t>AUDIENCE</a:t>
            </a:r>
            <a:endParaRPr lang="en-IE" sz="6000" b="1" dirty="0"/>
          </a:p>
          <a:p>
            <a:endParaRPr lang="en-IE" sz="6000" b="1" dirty="0"/>
          </a:p>
        </p:txBody>
      </p:sp>
      <p:sp>
        <p:nvSpPr>
          <p:cNvPr id="3" name="Title 2"/>
          <p:cNvSpPr>
            <a:spLocks noGrp="1"/>
          </p:cNvSpPr>
          <p:nvPr>
            <p:ph type="ctrTitle"/>
          </p:nvPr>
        </p:nvSpPr>
        <p:spPr>
          <a:xfrm>
            <a:off x="5257800" y="4088936"/>
            <a:ext cx="10820400" cy="1470025"/>
          </a:xfrm>
        </p:spPr>
        <p:txBody>
          <a:bodyPr>
            <a:noAutofit/>
          </a:bodyPr>
          <a:lstStyle/>
          <a:p>
            <a:r>
              <a:rPr lang="en-IE" sz="5400" dirty="0"/>
              <a:t>All healthcare professionals who work in the acute hospital setting involved in care of patients ≥ 16 years</a:t>
            </a:r>
            <a:br>
              <a:rPr lang="en-IE" sz="5400" dirty="0"/>
            </a:br>
            <a:r>
              <a:rPr lang="en-IE" sz="5400" dirty="0"/>
              <a:t/>
            </a:r>
            <a:br>
              <a:rPr lang="en-IE" sz="5400" dirty="0"/>
            </a:br>
            <a:r>
              <a:rPr lang="en-IE" sz="5400" dirty="0"/>
              <a:t>This guidance is effective from </a:t>
            </a:r>
            <a:br>
              <a:rPr lang="en-IE" sz="5400" dirty="0"/>
            </a:br>
            <a:r>
              <a:rPr lang="en-IE" sz="5400" u="sng" dirty="0" smtClean="0"/>
              <a:t>5th May </a:t>
            </a:r>
            <a:r>
              <a:rPr lang="en-IE" sz="5400" u="sng" dirty="0"/>
              <a:t>2020 </a:t>
            </a:r>
            <a:r>
              <a:rPr lang="en-IE" sz="5400" dirty="0"/>
              <a:t/>
            </a:r>
            <a:br>
              <a:rPr lang="en-IE" sz="5400" dirty="0"/>
            </a:br>
            <a:r>
              <a:rPr lang="en-IE" sz="5400" dirty="0"/>
              <a:t>but may be amended depending on emergence of data and the evolving situation </a:t>
            </a:r>
          </a:p>
        </p:txBody>
      </p:sp>
    </p:spTree>
    <p:extLst>
      <p:ext uri="{BB962C8B-B14F-4D97-AF65-F5344CB8AC3E}">
        <p14:creationId xmlns:p14="http://schemas.microsoft.com/office/powerpoint/2010/main" val="2739019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2286000"/>
            <a:ext cx="12514856" cy="6781799"/>
          </a:xfrm>
        </p:spPr>
        <p:txBody>
          <a:bodyPr>
            <a:normAutofit fontScale="90000"/>
          </a:bodyPr>
          <a:lstStyle/>
          <a:p>
            <a:pPr algn="l">
              <a:lnSpc>
                <a:spcPct val="150000"/>
              </a:lnSpc>
            </a:pPr>
            <a:r>
              <a:rPr lang="en-IE" dirty="0" smtClean="0"/>
              <a:t/>
            </a:r>
            <a:br>
              <a:rPr lang="en-IE" dirty="0" smtClean="0"/>
            </a:br>
            <a:r>
              <a:rPr lang="en-IE" b="1" dirty="0" smtClean="0">
                <a:solidFill>
                  <a:srgbClr val="002060"/>
                </a:solidFill>
              </a:rPr>
              <a:t>The situation in </a:t>
            </a:r>
            <a:r>
              <a:rPr lang="en-IE" b="1" dirty="0">
                <a:solidFill>
                  <a:srgbClr val="002060"/>
                </a:solidFill>
              </a:rPr>
              <a:t>Ireland with COVID-19 is evolving </a:t>
            </a:r>
            <a:r>
              <a:rPr lang="en-IE" b="1" dirty="0" smtClean="0">
                <a:solidFill>
                  <a:srgbClr val="002060"/>
                </a:solidFill>
              </a:rPr>
              <a:t>rapidly. </a:t>
            </a:r>
            <a:r>
              <a:rPr lang="en-IE" dirty="0"/>
              <a:t/>
            </a:r>
            <a:br>
              <a:rPr lang="en-IE" dirty="0"/>
            </a:br>
            <a:r>
              <a:rPr lang="en-IE" dirty="0" smtClean="0"/>
              <a:t> The latest information regarding: </a:t>
            </a:r>
            <a:br>
              <a:rPr lang="en-IE" dirty="0" smtClean="0"/>
            </a:br>
            <a:r>
              <a:rPr lang="en-IE" dirty="0"/>
              <a:t> </a:t>
            </a:r>
            <a:r>
              <a:rPr lang="en-IE" dirty="0" smtClean="0"/>
              <a:t> a) 	Epidemiology, </a:t>
            </a:r>
            <a:br>
              <a:rPr lang="en-IE" dirty="0" smtClean="0"/>
            </a:br>
            <a:r>
              <a:rPr lang="en-IE" dirty="0" smtClean="0"/>
              <a:t>  b) 	</a:t>
            </a:r>
            <a:r>
              <a:rPr lang="en-IE" dirty="0"/>
              <a:t> Infection prevention and Control guidance (COVID-19) </a:t>
            </a:r>
            <a:r>
              <a:rPr lang="en-IE" dirty="0" smtClean="0"/>
              <a:t/>
            </a:r>
            <a:br>
              <a:rPr lang="en-IE" dirty="0" smtClean="0"/>
            </a:br>
            <a:r>
              <a:rPr lang="en-IE" dirty="0" smtClean="0"/>
              <a:t>  c)	Who to test?</a:t>
            </a:r>
            <a:br>
              <a:rPr lang="en-IE" dirty="0" smtClean="0"/>
            </a:br>
            <a:r>
              <a:rPr lang="en-IE" dirty="0" smtClean="0"/>
              <a:t> is </a:t>
            </a:r>
            <a:r>
              <a:rPr lang="en-IE" dirty="0"/>
              <a:t>available from </a:t>
            </a:r>
            <a:r>
              <a:rPr lang="en-IE" dirty="0" smtClean="0"/>
              <a:t>the Health Protection Surveillance Centre at  </a:t>
            </a:r>
            <a:r>
              <a:rPr lang="en-IE" dirty="0"/>
              <a:t>https://www.hpsc.ie</a:t>
            </a:r>
            <a:r>
              <a:rPr lang="en-IE" dirty="0" smtClean="0"/>
              <a:t>/</a:t>
            </a:r>
            <a:r>
              <a:rPr lang="en-IE" dirty="0"/>
              <a:t/>
            </a:r>
            <a:br>
              <a:rPr lang="en-IE" dirty="0"/>
            </a:b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04" y="3314700"/>
            <a:ext cx="3719391"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ciarahhughes\Desktop\COVID-19\LOGOS\COVID-19-IPC-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2"/>
          <p:cNvSpPr/>
          <p:nvPr/>
        </p:nvSpPr>
        <p:spPr>
          <a:xfrm>
            <a:off x="18055624" y="0"/>
            <a:ext cx="232376" cy="10287000"/>
          </a:xfrm>
          <a:prstGeom prst="rect">
            <a:avLst/>
          </a:prstGeom>
          <a:solidFill>
            <a:srgbClr val="257969"/>
          </a:solidFill>
        </p:spPr>
      </p:sp>
      <p:sp>
        <p:nvSpPr>
          <p:cNvPr id="3" name="Rectangle 2"/>
          <p:cNvSpPr/>
          <p:nvPr/>
        </p:nvSpPr>
        <p:spPr>
          <a:xfrm>
            <a:off x="4800600" y="873832"/>
            <a:ext cx="13487400" cy="1754326"/>
          </a:xfrm>
          <a:prstGeom prst="rect">
            <a:avLst/>
          </a:prstGeom>
        </p:spPr>
        <p:txBody>
          <a:bodyPr wrap="square">
            <a:spAutoFit/>
          </a:bodyPr>
          <a:lstStyle/>
          <a:p>
            <a:r>
              <a:rPr lang="en-US" sz="5200" b="1" dirty="0" smtClean="0">
                <a:solidFill>
                  <a:srgbClr val="020301"/>
                </a:solidFill>
              </a:rPr>
              <a:t>1. ACCESS </a:t>
            </a:r>
            <a:r>
              <a:rPr lang="en-US" sz="5200" b="1" dirty="0">
                <a:solidFill>
                  <a:srgbClr val="020301"/>
                </a:solidFill>
              </a:rPr>
              <a:t>TO </a:t>
            </a:r>
            <a:r>
              <a:rPr lang="en-US" sz="5200" b="1" dirty="0" smtClean="0">
                <a:solidFill>
                  <a:srgbClr val="020301"/>
                </a:solidFill>
              </a:rPr>
              <a:t>LATEST COVID-19 INFORMATION (HPSC) </a:t>
            </a:r>
            <a:endParaRPr lang="en-US" sz="5200" b="1" dirty="0">
              <a:solidFill>
                <a:srgbClr val="020301"/>
              </a:solidFill>
            </a:endParaRPr>
          </a:p>
        </p:txBody>
      </p:sp>
      <p:sp>
        <p:nvSpPr>
          <p:cNvPr id="10" name="AutoShape 2"/>
          <p:cNvSpPr/>
          <p:nvPr/>
        </p:nvSpPr>
        <p:spPr>
          <a:xfrm>
            <a:off x="4267200" y="725905"/>
            <a:ext cx="187301" cy="8614474"/>
          </a:xfrm>
          <a:prstGeom prst="rect">
            <a:avLst/>
          </a:prstGeom>
          <a:solidFill>
            <a:srgbClr val="257969"/>
          </a:solidFill>
        </p:spPr>
      </p:sp>
    </p:spTree>
    <p:extLst>
      <p:ext uri="{BB962C8B-B14F-4D97-AF65-F5344CB8AC3E}">
        <p14:creationId xmlns:p14="http://schemas.microsoft.com/office/powerpoint/2010/main" val="2377600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661256" y="2933700"/>
            <a:ext cx="4799251" cy="4770537"/>
            <a:chOff x="-326099" y="553791"/>
            <a:chExt cx="24108186" cy="9522822"/>
          </a:xfrm>
        </p:grpSpPr>
        <p:sp>
          <p:nvSpPr>
            <p:cNvPr id="8" name="TextBox 8"/>
            <p:cNvSpPr txBox="1"/>
            <p:nvPr/>
          </p:nvSpPr>
          <p:spPr>
            <a:xfrm>
              <a:off x="-326099" y="553791"/>
              <a:ext cx="24108186" cy="9522822"/>
            </a:xfrm>
            <a:prstGeom prst="rect">
              <a:avLst/>
            </a:prstGeom>
          </p:spPr>
          <p:txBody>
            <a:bodyPr lIns="0" tIns="0" rIns="0" bIns="0" rtlCol="0" anchor="t">
              <a:spAutoFit/>
            </a:bodyPr>
            <a:lstStyle/>
            <a:p>
              <a:pPr>
                <a:lnSpc>
                  <a:spcPts val="6160"/>
                </a:lnSpc>
              </a:pPr>
              <a:r>
                <a:rPr lang="en-US" sz="5600" b="1" dirty="0" smtClean="0">
                  <a:solidFill>
                    <a:srgbClr val="020301"/>
                  </a:solidFill>
                  <a:latin typeface="Calibri" panose="020F0502020204030204" pitchFamily="34" charset="0"/>
                  <a:cs typeface="Calibri" panose="020F0502020204030204" pitchFamily="34" charset="0"/>
                </a:rPr>
                <a:t>1a. Ethical </a:t>
              </a:r>
              <a:r>
                <a:rPr lang="en-IE" sz="5600" b="1" dirty="0" smtClean="0">
                  <a:solidFill>
                    <a:srgbClr val="020301"/>
                  </a:solidFill>
                  <a:latin typeface="Calibri" panose="020F0502020204030204" pitchFamily="34" charset="0"/>
                  <a:cs typeface="Calibri" panose="020F0502020204030204" pitchFamily="34" charset="0"/>
                </a:rPr>
                <a:t>Considerations </a:t>
              </a:r>
              <a:r>
                <a:rPr lang="en-IE" sz="5600" b="1" dirty="0">
                  <a:solidFill>
                    <a:srgbClr val="020301"/>
                  </a:solidFill>
                  <a:latin typeface="Calibri" panose="020F0502020204030204" pitchFamily="34" charset="0"/>
                  <a:cs typeface="Calibri" panose="020F0502020204030204" pitchFamily="34" charset="0"/>
                </a:rPr>
                <a:t>for PPE Use by </a:t>
              </a:r>
              <a:r>
                <a:rPr lang="en-IE" sz="5600" b="1" dirty="0" smtClean="0">
                  <a:solidFill>
                    <a:srgbClr val="020301"/>
                  </a:solidFill>
                  <a:latin typeface="Calibri" panose="020F0502020204030204" pitchFamily="34" charset="0"/>
                  <a:cs typeface="Calibri" panose="020F0502020204030204" pitchFamily="34" charset="0"/>
                </a:rPr>
                <a:t>Healthcare </a:t>
              </a:r>
              <a:r>
                <a:rPr lang="en-IE" sz="5600" b="1" dirty="0">
                  <a:solidFill>
                    <a:srgbClr val="020301"/>
                  </a:solidFill>
                  <a:latin typeface="Calibri" panose="020F0502020204030204" pitchFamily="34" charset="0"/>
                  <a:cs typeface="Calibri" panose="020F0502020204030204" pitchFamily="34" charset="0"/>
                </a:rPr>
                <a:t>Workers in a Pandemic</a:t>
              </a:r>
              <a:endParaRPr lang="en-US" sz="5600" b="1" dirty="0">
                <a:solidFill>
                  <a:srgbClr val="020301"/>
                </a:solidFill>
                <a:latin typeface="Calibri" panose="020F0502020204030204" pitchFamily="34" charset="0"/>
                <a:cs typeface="Calibri" panose="020F0502020204030204" pitchFamily="34" charset="0"/>
              </a:endParaRPr>
            </a:p>
          </p:txBody>
        </p:sp>
        <p:sp>
          <p:nvSpPr>
            <p:cNvPr id="9" name="TextBox 9"/>
            <p:cNvSpPr txBox="1"/>
            <p:nvPr/>
          </p:nvSpPr>
          <p:spPr>
            <a:xfrm>
              <a:off x="0" y="2602248"/>
              <a:ext cx="22360508" cy="617352"/>
            </a:xfrm>
            <a:prstGeom prst="rect">
              <a:avLst/>
            </a:prstGeom>
          </p:spPr>
          <p:txBody>
            <a:bodyPr lIns="0" tIns="0" rIns="0" bIns="0" rtlCol="0" anchor="t">
              <a:spAutoFit/>
            </a:bodyPr>
            <a:lstStyle/>
            <a:p>
              <a:pPr algn="l">
                <a:lnSpc>
                  <a:spcPts val="3812"/>
                </a:lnSpc>
              </a:pPr>
              <a:endParaRPr/>
            </a:p>
          </p:txBody>
        </p:sp>
        <p:sp>
          <p:nvSpPr>
            <p:cNvPr id="10" name="TextBox 10"/>
            <p:cNvSpPr txBox="1"/>
            <p:nvPr/>
          </p:nvSpPr>
          <p:spPr>
            <a:xfrm>
              <a:off x="0" y="3562129"/>
              <a:ext cx="19992158" cy="503986"/>
            </a:xfrm>
            <a:prstGeom prst="rect">
              <a:avLst/>
            </a:prstGeom>
          </p:spPr>
          <p:txBody>
            <a:bodyPr lIns="0" tIns="0" rIns="0" bIns="0" rtlCol="0" anchor="t">
              <a:spAutoFit/>
            </a:bodyPr>
            <a:lstStyle/>
            <a:p>
              <a:pPr algn="l">
                <a:lnSpc>
                  <a:spcPts val="3127"/>
                </a:lnSpc>
              </a:pPr>
              <a:endParaRPr/>
            </a:p>
          </p:txBody>
        </p:sp>
      </p:grpSp>
      <p:pic>
        <p:nvPicPr>
          <p:cNvPr id="19" name="Picture 2" descr="C:\Users\ciarahhughes\Desktop\COVID-19\LOGOS\COVID-19-IPC-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utoShape 2"/>
          <p:cNvSpPr/>
          <p:nvPr/>
        </p:nvSpPr>
        <p:spPr>
          <a:xfrm>
            <a:off x="5366856" y="691952"/>
            <a:ext cx="187301" cy="8614474"/>
          </a:xfrm>
          <a:prstGeom prst="rect">
            <a:avLst/>
          </a:prstGeom>
          <a:solidFill>
            <a:srgbClr val="257969"/>
          </a:solidFill>
        </p:spPr>
      </p:sp>
      <p:sp>
        <p:nvSpPr>
          <p:cNvPr id="3" name="Rectangle 2"/>
          <p:cNvSpPr/>
          <p:nvPr/>
        </p:nvSpPr>
        <p:spPr>
          <a:xfrm>
            <a:off x="6705600" y="2017766"/>
            <a:ext cx="10393722" cy="8094524"/>
          </a:xfrm>
          <a:prstGeom prst="rect">
            <a:avLst/>
          </a:prstGeom>
        </p:spPr>
        <p:txBody>
          <a:bodyPr wrap="square">
            <a:spAutoFit/>
          </a:bodyPr>
          <a:lstStyle/>
          <a:p>
            <a:r>
              <a:rPr lang="en-IE" sz="2800" dirty="0" smtClean="0">
                <a:latin typeface="+mj-lt"/>
              </a:rPr>
              <a:t>The Department of Health has published guidance  around ethical consideration for PPE use by healthcare workers in a pandemic. </a:t>
            </a:r>
          </a:p>
          <a:p>
            <a:endParaRPr lang="en-IE" sz="2800" dirty="0" smtClean="0">
              <a:latin typeface="+mj-lt"/>
            </a:endParaRPr>
          </a:p>
          <a:p>
            <a:r>
              <a:rPr lang="en-IE" sz="2800" dirty="0"/>
              <a:t>This ethical guidance considers to what extent health care workers have an obligation to provide, or participate in the provision of, a medical intervention where there are constraints on supplies of PPE</a:t>
            </a:r>
            <a:r>
              <a:rPr lang="en-IE" sz="2800" dirty="0" smtClean="0"/>
              <a:t>.</a:t>
            </a:r>
          </a:p>
          <a:p>
            <a:endParaRPr lang="en-IE" sz="2800" dirty="0"/>
          </a:p>
          <a:p>
            <a:r>
              <a:rPr lang="en-IE" sz="2800" dirty="0"/>
              <a:t>The paper highlights that different procedures involve different levels of risk, and risk will vary between healthcare workers depending on the possible intensity of any </a:t>
            </a:r>
            <a:r>
              <a:rPr lang="en-IE" sz="2800" dirty="0" smtClean="0"/>
              <a:t>exposure and will include personal </a:t>
            </a:r>
            <a:r>
              <a:rPr lang="en-IE" sz="2800" dirty="0"/>
              <a:t>factors </a:t>
            </a:r>
            <a:r>
              <a:rPr lang="en-IE" sz="2800" dirty="0" smtClean="0"/>
              <a:t>such as certain </a:t>
            </a:r>
            <a:r>
              <a:rPr lang="en-IE" sz="2800" dirty="0"/>
              <a:t>pre-existing conditions which </a:t>
            </a:r>
            <a:r>
              <a:rPr lang="en-IE" sz="2800" dirty="0" smtClean="0"/>
              <a:t>may put </a:t>
            </a:r>
            <a:r>
              <a:rPr lang="en-IE" sz="2800" dirty="0"/>
              <a:t>them at an increased risk of serious complications should they contract COVID-19</a:t>
            </a:r>
            <a:r>
              <a:rPr lang="en-IE" sz="2800" dirty="0" smtClean="0"/>
              <a:t>).</a:t>
            </a:r>
          </a:p>
          <a:p>
            <a:r>
              <a:rPr lang="en-IE" sz="2800" dirty="0" smtClean="0"/>
              <a:t>This paper can be downloaded </a:t>
            </a:r>
            <a:r>
              <a:rPr lang="en-IE" sz="2800" dirty="0" smtClean="0">
                <a:hlinkClick r:id="rId4"/>
              </a:rPr>
              <a:t>here</a:t>
            </a:r>
            <a:r>
              <a:rPr lang="en-IE" sz="2800" dirty="0" smtClean="0"/>
              <a:t> or by copying the following address into your browser: </a:t>
            </a:r>
          </a:p>
          <a:p>
            <a:endParaRPr lang="en-IE" sz="2800" dirty="0" smtClean="0"/>
          </a:p>
          <a:p>
            <a:r>
              <a:rPr lang="en-IE" dirty="0">
                <a:hlinkClick r:id="rId5"/>
              </a:rPr>
              <a:t>https://www.gov.ie/en/publication/58d3de-ethical-considerations-for-ppe-use-by-health-care-workers-in-a-pande</a:t>
            </a:r>
            <a:endParaRPr lang="en-IE" dirty="0"/>
          </a:p>
          <a:p>
            <a:endParaRPr lang="en-IE" dirty="0"/>
          </a:p>
          <a:p>
            <a:endParaRPr lang="en-IE"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78816" y="707652"/>
            <a:ext cx="3827330" cy="138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Program Files (x86)\Microsoft Office\MEDIA\CAGCAT10\j030084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44299" y="8161437"/>
            <a:ext cx="1815084" cy="152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064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0" y="723900"/>
            <a:ext cx="13154222" cy="8730595"/>
          </a:xfrm>
          <a:prstGeom prst="rect">
            <a:avLst/>
          </a:prstGeom>
        </p:spPr>
        <p:txBody>
          <a:bodyPr wrap="square" lIns="0" tIns="0" rIns="0" bIns="0" rtlCol="0" anchor="t">
            <a:spAutoFit/>
          </a:bodyPr>
          <a:lstStyle/>
          <a:p>
            <a:r>
              <a:rPr lang="en-US" sz="6600" b="1" dirty="0">
                <a:solidFill>
                  <a:srgbClr val="020301"/>
                </a:solidFill>
                <a:latin typeface="+mj-lt"/>
              </a:rPr>
              <a:t> </a:t>
            </a:r>
            <a:r>
              <a:rPr lang="en-US" sz="5400" b="1" dirty="0" smtClean="0">
                <a:solidFill>
                  <a:srgbClr val="020301"/>
                </a:solidFill>
                <a:latin typeface="+mj-lt"/>
              </a:rPr>
              <a:t>1</a:t>
            </a:r>
            <a:r>
              <a:rPr lang="en-US" sz="5400" dirty="0">
                <a:solidFill>
                  <a:srgbClr val="020301"/>
                </a:solidFill>
                <a:latin typeface="+mj-lt"/>
              </a:rPr>
              <a:t>b</a:t>
            </a:r>
            <a:r>
              <a:rPr lang="en-US" sz="5400" b="1" dirty="0" smtClean="0">
                <a:solidFill>
                  <a:srgbClr val="020301"/>
                </a:solidFill>
                <a:latin typeface="+mj-lt"/>
              </a:rPr>
              <a:t>. </a:t>
            </a:r>
            <a:r>
              <a:rPr lang="en-US" sz="5200" b="1" dirty="0" smtClean="0">
                <a:solidFill>
                  <a:srgbClr val="020301"/>
                </a:solidFill>
                <a:latin typeface="+mj-lt"/>
              </a:rPr>
              <a:t>ACCESS TO COVID-19 INFORMATION (HSE) </a:t>
            </a:r>
          </a:p>
          <a:p>
            <a:endParaRPr lang="en-IE" sz="3600" b="1" dirty="0" smtClean="0">
              <a:latin typeface="+mj-lt"/>
            </a:endParaRPr>
          </a:p>
          <a:p>
            <a:pPr marL="571500" indent="-571500">
              <a:buFont typeface="Arial" panose="020B0604020202020204" pitchFamily="34" charset="0"/>
              <a:buChar char="•"/>
            </a:pPr>
            <a:r>
              <a:rPr lang="en-IE" sz="3600" b="1" dirty="0" smtClean="0"/>
              <a:t>The HSE have developed a repository for Interim Clinical Guidance intended for the Clinical Community</a:t>
            </a:r>
          </a:p>
          <a:p>
            <a:r>
              <a:rPr lang="en-IE" sz="3600" b="1" dirty="0" smtClean="0"/>
              <a:t> </a:t>
            </a:r>
            <a:endParaRPr lang="en-IE" sz="3600" b="1" dirty="0"/>
          </a:p>
          <a:p>
            <a:pPr marL="571500" indent="-571500">
              <a:buFont typeface="Arial" panose="020B0604020202020204" pitchFamily="34" charset="0"/>
              <a:buChar char="•"/>
            </a:pPr>
            <a:r>
              <a:rPr lang="en-IE" sz="3600" dirty="0"/>
              <a:t>This site provides a </a:t>
            </a:r>
            <a:r>
              <a:rPr lang="en-IE" sz="3600" b="1" dirty="0"/>
              <a:t>national </a:t>
            </a:r>
            <a:r>
              <a:rPr lang="en-IE" sz="3600" b="1" dirty="0" smtClean="0"/>
              <a:t>accessible </a:t>
            </a:r>
            <a:r>
              <a:rPr lang="en-IE" sz="3600" b="1" dirty="0"/>
              <a:t>repository of clinical guidance and latest research evidence</a:t>
            </a:r>
            <a:r>
              <a:rPr lang="en-IE" sz="3600" dirty="0"/>
              <a:t> to </a:t>
            </a:r>
            <a:r>
              <a:rPr lang="en-IE" sz="3600" dirty="0" smtClean="0"/>
              <a:t>respond </a:t>
            </a:r>
            <a:r>
              <a:rPr lang="en-IE" sz="3600" dirty="0"/>
              <a:t>to Covid-19</a:t>
            </a:r>
            <a:r>
              <a:rPr lang="en-IE" sz="3600" dirty="0" smtClean="0"/>
              <a:t>.</a:t>
            </a:r>
          </a:p>
          <a:p>
            <a:endParaRPr lang="en-IE" sz="3600" dirty="0"/>
          </a:p>
          <a:p>
            <a:pPr marL="571500" indent="-571500">
              <a:buFont typeface="Arial" panose="020B0604020202020204" pitchFamily="34" charset="0"/>
              <a:buChar char="•"/>
            </a:pPr>
            <a:r>
              <a:rPr lang="en-IE" sz="3600" dirty="0" smtClean="0"/>
              <a:t>The </a:t>
            </a:r>
            <a:r>
              <a:rPr lang="en-IE" sz="3600" dirty="0"/>
              <a:t>content of the site</a:t>
            </a:r>
            <a:r>
              <a:rPr lang="en-IE" sz="3600" b="1" dirty="0"/>
              <a:t> is not meant to replace clinical judgment or specialist </a:t>
            </a:r>
            <a:r>
              <a:rPr lang="en-IE" sz="3600" b="1" dirty="0" smtClean="0"/>
              <a:t>consultation</a:t>
            </a:r>
            <a:r>
              <a:rPr lang="en-IE" sz="3600" dirty="0"/>
              <a:t>. The guidance </a:t>
            </a:r>
            <a:r>
              <a:rPr lang="en-IE" sz="3600" dirty="0" smtClean="0"/>
              <a:t>will </a:t>
            </a:r>
            <a:r>
              <a:rPr lang="en-IE" sz="3600" dirty="0"/>
              <a:t>be updated as the situation changes</a:t>
            </a:r>
            <a:r>
              <a:rPr lang="en-IE" sz="3600" dirty="0" smtClean="0"/>
              <a:t>.</a:t>
            </a:r>
          </a:p>
          <a:p>
            <a:endParaRPr lang="en-IE" sz="3600" dirty="0" smtClean="0"/>
          </a:p>
          <a:p>
            <a:pPr marL="571500" indent="-571500">
              <a:buFont typeface="Arial" panose="020B0604020202020204" pitchFamily="34" charset="0"/>
              <a:buChar char="•"/>
            </a:pPr>
            <a:r>
              <a:rPr lang="en-IE" sz="3600" dirty="0" smtClean="0"/>
              <a:t>Please click </a:t>
            </a:r>
            <a:r>
              <a:rPr lang="en-IE" sz="3600" dirty="0" smtClean="0">
                <a:hlinkClick r:id="rId3"/>
              </a:rPr>
              <a:t>here </a:t>
            </a:r>
            <a:r>
              <a:rPr lang="en-IE" sz="3600" dirty="0" smtClean="0"/>
              <a:t>or copy this link into your browser</a:t>
            </a:r>
            <a:endParaRPr lang="en-IE" sz="3600" dirty="0"/>
          </a:p>
          <a:p>
            <a:pPr>
              <a:lnSpc>
                <a:spcPts val="6400"/>
              </a:lnSpc>
            </a:pPr>
            <a:r>
              <a:rPr lang="en-US" sz="2000" b="1" dirty="0" smtClean="0">
                <a:solidFill>
                  <a:srgbClr val="020301"/>
                </a:solidFill>
                <a:latin typeface="League Spartan"/>
              </a:rPr>
              <a:t>         https</a:t>
            </a:r>
            <a:r>
              <a:rPr lang="en-US" sz="2000" b="1" dirty="0">
                <a:solidFill>
                  <a:srgbClr val="020301"/>
                </a:solidFill>
                <a:latin typeface="League Spartan"/>
              </a:rPr>
              <a:t>://</a:t>
            </a:r>
            <a:r>
              <a:rPr lang="en-US" sz="2000" b="1" dirty="0" smtClean="0">
                <a:solidFill>
                  <a:srgbClr val="020301"/>
                </a:solidFill>
                <a:latin typeface="League Spartan"/>
              </a:rPr>
              <a:t>hse.drsteevenslibrary.ie/Covid19V2</a:t>
            </a:r>
            <a:endParaRPr lang="en-US" sz="2000" b="1" dirty="0">
              <a:solidFill>
                <a:srgbClr val="020301"/>
              </a:solidFill>
              <a:latin typeface="League Spartan"/>
            </a:endParaRPr>
          </a:p>
        </p:txBody>
      </p:sp>
      <p:pic>
        <p:nvPicPr>
          <p:cNvPr id="6" name="Picture 6"/>
          <p:cNvPicPr>
            <a:picLocks noChangeAspect="1"/>
          </p:cNvPicPr>
          <p:nvPr/>
        </p:nvPicPr>
        <p:blipFill>
          <a:blip r:embed="rId4"/>
          <a:srcRect/>
          <a:stretch>
            <a:fillRect/>
          </a:stretch>
        </p:blipFill>
        <p:spPr>
          <a:xfrm>
            <a:off x="-780636" y="1964620"/>
            <a:ext cx="5980871" cy="7397941"/>
          </a:xfrm>
          <a:prstGeom prst="rect">
            <a:avLst/>
          </a:prstGeom>
        </p:spPr>
      </p:pic>
      <p:sp>
        <p:nvSpPr>
          <p:cNvPr id="12" name="AutoShape 2"/>
          <p:cNvSpPr/>
          <p:nvPr/>
        </p:nvSpPr>
        <p:spPr>
          <a:xfrm>
            <a:off x="4267200" y="725905"/>
            <a:ext cx="187301" cy="8614474"/>
          </a:xfrm>
          <a:prstGeom prst="rect">
            <a:avLst/>
          </a:prstGeom>
          <a:solidFill>
            <a:srgbClr val="257969"/>
          </a:solidFill>
        </p:spPr>
      </p:sp>
      <p:pic>
        <p:nvPicPr>
          <p:cNvPr id="13" name="Picture 2" descr="C:\Users\ciarahhughes\Desktop\COVID-19\LOGOS\COVID-19-IPC-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39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5212122" y="839656"/>
            <a:ext cx="12192000" cy="821613"/>
            <a:chOff x="-5708921" y="2426032"/>
            <a:chExt cx="59330463" cy="1640083"/>
          </a:xfrm>
        </p:grpSpPr>
        <p:sp>
          <p:nvSpPr>
            <p:cNvPr id="8" name="TextBox 8"/>
            <p:cNvSpPr txBox="1"/>
            <p:nvPr/>
          </p:nvSpPr>
          <p:spPr>
            <a:xfrm>
              <a:off x="-5708921" y="2426032"/>
              <a:ext cx="59330463" cy="1587136"/>
            </a:xfrm>
            <a:prstGeom prst="rect">
              <a:avLst/>
            </a:prstGeom>
          </p:spPr>
          <p:txBody>
            <a:bodyPr wrap="square" lIns="0" tIns="0" rIns="0" bIns="0" rtlCol="0" anchor="t">
              <a:spAutoFit/>
            </a:bodyPr>
            <a:lstStyle/>
            <a:p>
              <a:pPr algn="l">
                <a:lnSpc>
                  <a:spcPts val="6160"/>
                </a:lnSpc>
              </a:pPr>
              <a:r>
                <a:rPr lang="en-US" sz="5200" b="1" dirty="0" smtClean="0">
                  <a:solidFill>
                    <a:srgbClr val="020301"/>
                  </a:solidFill>
                  <a:latin typeface="Calibri" panose="020F0502020204030204" pitchFamily="34" charset="0"/>
                  <a:cs typeface="Calibri" panose="020F0502020204030204" pitchFamily="34" charset="0"/>
                </a:rPr>
                <a:t>1</a:t>
              </a:r>
              <a:r>
                <a:rPr lang="en-US" sz="5200" dirty="0">
                  <a:solidFill>
                    <a:srgbClr val="020301"/>
                  </a:solidFill>
                  <a:latin typeface="Calibri" panose="020F0502020204030204" pitchFamily="34" charset="0"/>
                  <a:cs typeface="Calibri" panose="020F0502020204030204" pitchFamily="34" charset="0"/>
                </a:rPr>
                <a:t>c</a:t>
              </a:r>
              <a:r>
                <a:rPr lang="en-US" sz="5200" b="1" dirty="0" smtClean="0">
                  <a:solidFill>
                    <a:srgbClr val="020301"/>
                  </a:solidFill>
                  <a:latin typeface="Calibri" panose="020F0502020204030204" pitchFamily="34" charset="0"/>
                  <a:cs typeface="Calibri" panose="020F0502020204030204" pitchFamily="34" charset="0"/>
                </a:rPr>
                <a:t>. Support Tools Available  </a:t>
              </a:r>
              <a:endParaRPr lang="en-US" sz="5200" b="1" dirty="0">
                <a:solidFill>
                  <a:srgbClr val="020301"/>
                </a:solidFill>
                <a:latin typeface="Calibri" panose="020F0502020204030204" pitchFamily="34" charset="0"/>
                <a:cs typeface="Calibri" panose="020F0502020204030204" pitchFamily="34" charset="0"/>
              </a:endParaRPr>
            </a:p>
          </p:txBody>
        </p:sp>
        <p:sp>
          <p:nvSpPr>
            <p:cNvPr id="9" name="TextBox 9"/>
            <p:cNvSpPr txBox="1"/>
            <p:nvPr/>
          </p:nvSpPr>
          <p:spPr>
            <a:xfrm>
              <a:off x="0" y="2602248"/>
              <a:ext cx="22360508" cy="617352"/>
            </a:xfrm>
            <a:prstGeom prst="rect">
              <a:avLst/>
            </a:prstGeom>
          </p:spPr>
          <p:txBody>
            <a:bodyPr lIns="0" tIns="0" rIns="0" bIns="0" rtlCol="0" anchor="t">
              <a:spAutoFit/>
            </a:bodyPr>
            <a:lstStyle/>
            <a:p>
              <a:pPr algn="l">
                <a:lnSpc>
                  <a:spcPts val="3812"/>
                </a:lnSpc>
              </a:pPr>
              <a:endParaRPr/>
            </a:p>
          </p:txBody>
        </p:sp>
        <p:sp>
          <p:nvSpPr>
            <p:cNvPr id="10" name="TextBox 10"/>
            <p:cNvSpPr txBox="1"/>
            <p:nvPr/>
          </p:nvSpPr>
          <p:spPr>
            <a:xfrm>
              <a:off x="0" y="3562129"/>
              <a:ext cx="19992158" cy="503986"/>
            </a:xfrm>
            <a:prstGeom prst="rect">
              <a:avLst/>
            </a:prstGeom>
          </p:spPr>
          <p:txBody>
            <a:bodyPr lIns="0" tIns="0" rIns="0" bIns="0" rtlCol="0" anchor="t">
              <a:spAutoFit/>
            </a:bodyPr>
            <a:lstStyle/>
            <a:p>
              <a:pPr algn="l">
                <a:lnSpc>
                  <a:spcPts val="3127"/>
                </a:lnSpc>
              </a:pPr>
              <a:endParaRPr/>
            </a:p>
          </p:txBody>
        </p:sp>
      </p:grpSp>
      <p:sp>
        <p:nvSpPr>
          <p:cNvPr id="16" name="Rectangle 15"/>
          <p:cNvSpPr/>
          <p:nvPr/>
        </p:nvSpPr>
        <p:spPr>
          <a:xfrm>
            <a:off x="5867400" y="2268028"/>
            <a:ext cx="10523621" cy="7417415"/>
          </a:xfrm>
          <a:prstGeom prst="rect">
            <a:avLst/>
          </a:prstGeom>
        </p:spPr>
        <p:txBody>
          <a:bodyPr wrap="square">
            <a:spAutoFit/>
          </a:bodyPr>
          <a:lstStyle/>
          <a:p>
            <a:r>
              <a:rPr lang="en-IE" sz="3200" b="1" dirty="0" smtClean="0"/>
              <a:t>In order to determine where and how treatment may be best provided, the following tools may be useful and can be downloaded from the HSE Repository: </a:t>
            </a:r>
          </a:p>
          <a:p>
            <a:endParaRPr lang="en-IE" sz="3200" b="1" dirty="0"/>
          </a:p>
          <a:p>
            <a:pPr marL="457200" indent="-457200">
              <a:buFont typeface="Arial" panose="020B0604020202020204" pitchFamily="34" charset="0"/>
              <a:buChar char="•"/>
            </a:pPr>
            <a:r>
              <a:rPr lang="en-IE" sz="3200" b="1" dirty="0" smtClean="0"/>
              <a:t>Homecare Decision Tool </a:t>
            </a:r>
          </a:p>
          <a:p>
            <a:pPr marL="457200" indent="-457200">
              <a:buFont typeface="Arial" panose="020B0604020202020204" pitchFamily="34" charset="0"/>
              <a:buChar char="•"/>
            </a:pPr>
            <a:r>
              <a:rPr lang="en-IE" b="1" dirty="0"/>
              <a:t>https://hse.drsteevenslibrary.ie/ld.php?content_id=32820788</a:t>
            </a:r>
            <a:endParaRPr lang="en-IE" b="1" dirty="0" smtClean="0"/>
          </a:p>
          <a:p>
            <a:pPr marL="457200" indent="-457200">
              <a:buFont typeface="Arial" panose="020B0604020202020204" pitchFamily="34" charset="0"/>
              <a:buChar char="•"/>
            </a:pPr>
            <a:endParaRPr lang="en-IE" sz="3200" b="1" dirty="0"/>
          </a:p>
          <a:p>
            <a:pPr marL="457200" indent="-457200">
              <a:buFont typeface="Arial" panose="020B0604020202020204" pitchFamily="34" charset="0"/>
              <a:buChar char="•"/>
            </a:pPr>
            <a:r>
              <a:rPr lang="en-IE" sz="3200" b="1" dirty="0" smtClean="0"/>
              <a:t>Self Care Support  </a:t>
            </a:r>
            <a:r>
              <a:rPr lang="en-IE" sz="3200" b="1" dirty="0"/>
              <a:t>Advice </a:t>
            </a:r>
            <a:r>
              <a:rPr lang="en-IE" b="1" dirty="0" smtClean="0"/>
              <a:t>https</a:t>
            </a:r>
            <a:r>
              <a:rPr lang="en-IE" b="1" dirty="0"/>
              <a:t>://</a:t>
            </a:r>
            <a:r>
              <a:rPr lang="en-IE" b="1" dirty="0" smtClean="0"/>
              <a:t>hse.drsteevenslibrary.ie/ld.php?content_id=32817781</a:t>
            </a:r>
          </a:p>
          <a:p>
            <a:pPr marL="457200" indent="-457200">
              <a:buFont typeface="Arial" panose="020B0604020202020204" pitchFamily="34" charset="0"/>
              <a:buChar char="•"/>
            </a:pPr>
            <a:endParaRPr lang="en-IE" sz="3200" b="1" dirty="0"/>
          </a:p>
          <a:p>
            <a:pPr marL="457200" indent="-457200">
              <a:buFont typeface="Arial" panose="020B0604020202020204" pitchFamily="34" charset="0"/>
              <a:buChar char="•"/>
            </a:pPr>
            <a:r>
              <a:rPr lang="en-IE" sz="3200" b="1" dirty="0" smtClean="0"/>
              <a:t>Clinical Decision Tool (Adult) </a:t>
            </a:r>
          </a:p>
          <a:p>
            <a:pPr marL="457200" indent="-457200">
              <a:buFont typeface="Arial" panose="020B0604020202020204" pitchFamily="34" charset="0"/>
              <a:buChar char="•"/>
            </a:pPr>
            <a:r>
              <a:rPr lang="en-IE" b="1" dirty="0"/>
              <a:t>https://hse.drsteevenslibrary.ie/ld.php?content_id=32809812</a:t>
            </a:r>
            <a:endParaRPr lang="en-IE" b="1" dirty="0" smtClean="0"/>
          </a:p>
          <a:p>
            <a:pPr marL="457200" indent="-457200">
              <a:buFont typeface="Arial" panose="020B0604020202020204" pitchFamily="34" charset="0"/>
              <a:buChar char="•"/>
            </a:pPr>
            <a:endParaRPr lang="en-IE" sz="3200" b="1" dirty="0"/>
          </a:p>
          <a:p>
            <a:pPr marL="457200" indent="-457200">
              <a:buFont typeface="Arial" panose="020B0604020202020204" pitchFamily="34" charset="0"/>
              <a:buChar char="•"/>
            </a:pPr>
            <a:r>
              <a:rPr lang="en-IE" sz="3200" b="1" dirty="0" smtClean="0"/>
              <a:t>Maternity Clinical Decision Tool</a:t>
            </a:r>
            <a:endParaRPr lang="en-IE" sz="2000" b="1" i="1" dirty="0" smtClean="0"/>
          </a:p>
          <a:p>
            <a:pPr marL="457200" indent="-457200">
              <a:buFont typeface="Arial" panose="020B0604020202020204" pitchFamily="34" charset="0"/>
              <a:buChar char="•"/>
            </a:pPr>
            <a:r>
              <a:rPr lang="en-IE" sz="2000" b="1" i="1" dirty="0"/>
              <a:t>https://hse.drsteevenslibrary.ie/ld.php?content_id=32855969</a:t>
            </a:r>
            <a:endParaRPr lang="en-IE" sz="2000" b="1" i="1" dirty="0" smtClean="0"/>
          </a:p>
          <a:p>
            <a:endParaRPr lang="en-IE" sz="3200" b="1" dirty="0"/>
          </a:p>
        </p:txBody>
      </p:sp>
      <p:pic>
        <p:nvPicPr>
          <p:cNvPr id="19" name="Picture 2" descr="C:\Users\ciarahhughes\Desktop\COVID-19\LOGOS\COVID-19-IPC-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72" y="3092116"/>
            <a:ext cx="352404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2"/>
          <p:cNvSpPr/>
          <p:nvPr/>
        </p:nvSpPr>
        <p:spPr>
          <a:xfrm>
            <a:off x="4267200" y="725905"/>
            <a:ext cx="187301" cy="8614474"/>
          </a:xfrm>
          <a:prstGeom prst="rect">
            <a:avLst/>
          </a:prstGeom>
          <a:solidFill>
            <a:srgbClr val="257969"/>
          </a:solidFill>
        </p:spPr>
      </p:sp>
    </p:spTree>
    <p:extLst>
      <p:ext uri="{BB962C8B-B14F-4D97-AF65-F5344CB8AC3E}">
        <p14:creationId xmlns:p14="http://schemas.microsoft.com/office/powerpoint/2010/main" val="210718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820749"/>
            <a:ext cx="15638509" cy="6739415"/>
            <a:chOff x="-1360797" y="-473452"/>
            <a:chExt cx="20851345" cy="8985886"/>
          </a:xfrm>
        </p:grpSpPr>
        <p:sp>
          <p:nvSpPr>
            <p:cNvPr id="3" name="TextBox 3"/>
            <p:cNvSpPr txBox="1"/>
            <p:nvPr/>
          </p:nvSpPr>
          <p:spPr>
            <a:xfrm>
              <a:off x="-1360797" y="-473452"/>
              <a:ext cx="20851345" cy="1079077"/>
            </a:xfrm>
            <a:prstGeom prst="rect">
              <a:avLst/>
            </a:prstGeom>
          </p:spPr>
          <p:txBody>
            <a:bodyPr lIns="0" tIns="0" rIns="0" bIns="0" rtlCol="0" anchor="t">
              <a:spAutoFit/>
            </a:bodyPr>
            <a:lstStyle/>
            <a:p>
              <a:pPr algn="ctr">
                <a:lnSpc>
                  <a:spcPts val="6160"/>
                </a:lnSpc>
              </a:pPr>
              <a:r>
                <a:rPr lang="en-US" sz="6600" spc="196" dirty="0">
                  <a:solidFill>
                    <a:srgbClr val="FFDB15"/>
                  </a:solidFill>
                  <a:latin typeface="League Spartan Bold"/>
                </a:rPr>
                <a:t>    </a:t>
              </a:r>
              <a:r>
                <a:rPr lang="en-US" sz="6600" b="1" spc="196" dirty="0" smtClean="0"/>
                <a:t>2</a:t>
              </a:r>
              <a:r>
                <a:rPr lang="en-US" sz="6600" b="1" spc="196" dirty="0" smtClean="0">
                  <a:latin typeface="League Spartan Bold"/>
                </a:rPr>
                <a:t>.</a:t>
              </a:r>
              <a:r>
                <a:rPr lang="en-US" sz="6600" spc="196" dirty="0" smtClean="0">
                  <a:solidFill>
                    <a:srgbClr val="FFDB15"/>
                  </a:solidFill>
                  <a:latin typeface="League Spartan Bold"/>
                </a:rPr>
                <a:t>  </a:t>
              </a:r>
              <a:r>
                <a:rPr lang="en-US" sz="6600" b="1" dirty="0">
                  <a:latin typeface="Calibri" panose="020F0502020204030204" pitchFamily="34" charset="0"/>
                  <a:cs typeface="Calibri" panose="020F0502020204030204" pitchFamily="34" charset="0"/>
                </a:rPr>
                <a:t>SOCIAL DISTANCING AT WORK</a:t>
              </a:r>
            </a:p>
          </p:txBody>
        </p:sp>
        <p:sp>
          <p:nvSpPr>
            <p:cNvPr id="4" name="TextBox 4"/>
            <p:cNvSpPr txBox="1"/>
            <p:nvPr/>
          </p:nvSpPr>
          <p:spPr>
            <a:xfrm>
              <a:off x="429366" y="1279686"/>
              <a:ext cx="18511853" cy="7232748"/>
            </a:xfrm>
            <a:prstGeom prst="rect">
              <a:avLst/>
            </a:prstGeom>
          </p:spPr>
          <p:txBody>
            <a:bodyPr lIns="0" tIns="0" rIns="0" bIns="0" rtlCol="0" anchor="t">
              <a:spAutoFit/>
            </a:bodyPr>
            <a:lstStyle/>
            <a:p>
              <a:pPr algn="ctr">
                <a:lnSpc>
                  <a:spcPts val="4680"/>
                </a:lnSpc>
              </a:pPr>
              <a:r>
                <a:rPr lang="en-US" sz="3600" b="1" dirty="0" smtClean="0">
                  <a:solidFill>
                    <a:srgbClr val="002060"/>
                  </a:solidFill>
                </a:rPr>
                <a:t>It is important that healthcare workers keep to a distance at work of 2m when having lunch, coffee breaks etc. </a:t>
              </a:r>
              <a:r>
                <a:rPr lang="en-IE" sz="3600" b="1" dirty="0" smtClean="0">
                  <a:solidFill>
                    <a:srgbClr val="002060"/>
                  </a:solidFill>
                </a:rPr>
                <a:t>Surgical </a:t>
              </a:r>
              <a:r>
                <a:rPr lang="en-IE" sz="3600" b="1" dirty="0">
                  <a:solidFill>
                    <a:srgbClr val="002060"/>
                  </a:solidFill>
                </a:rPr>
                <a:t>masks should be worn by all healthcare workers for all encounters, of 15 minutes or more, with other healthcare workers in the workplace where a distance of </a:t>
              </a:r>
              <a:r>
                <a:rPr lang="en-IE" sz="3600" b="1" dirty="0" smtClean="0">
                  <a:solidFill>
                    <a:srgbClr val="002060"/>
                  </a:solidFill>
                </a:rPr>
                <a:t>2m </a:t>
              </a:r>
              <a:r>
                <a:rPr lang="en-IE" sz="3600" b="1" dirty="0">
                  <a:solidFill>
                    <a:srgbClr val="002060"/>
                  </a:solidFill>
                </a:rPr>
                <a:t>cannot be maintained. </a:t>
              </a:r>
              <a:endParaRPr lang="en-IE" sz="3600" b="1" dirty="0" smtClean="0">
                <a:solidFill>
                  <a:srgbClr val="002060"/>
                </a:solidFill>
              </a:endParaRPr>
            </a:p>
            <a:p>
              <a:pPr algn="ctr">
                <a:lnSpc>
                  <a:spcPts val="4680"/>
                </a:lnSpc>
              </a:pPr>
              <a:endParaRPr lang="en-IE" sz="3600" b="1" dirty="0" smtClean="0">
                <a:solidFill>
                  <a:srgbClr val="002060"/>
                </a:solidFill>
              </a:endParaRPr>
            </a:p>
            <a:p>
              <a:pPr algn="ctr">
                <a:lnSpc>
                  <a:spcPts val="4680"/>
                </a:lnSpc>
              </a:pPr>
              <a:r>
                <a:rPr lang="en-IE" sz="3600" b="1" dirty="0" smtClean="0">
                  <a:solidFill>
                    <a:srgbClr val="002060"/>
                  </a:solidFill>
                  <a:latin typeface="League Spartan Bold"/>
                </a:rPr>
                <a:t>2M</a:t>
              </a:r>
              <a:endParaRPr lang="en-US" sz="3600" dirty="0" smtClean="0">
                <a:solidFill>
                  <a:srgbClr val="002060"/>
                </a:solidFill>
                <a:latin typeface="League Spartan Bold"/>
              </a:endParaRPr>
            </a:p>
            <a:p>
              <a:pPr algn="ctr">
                <a:lnSpc>
                  <a:spcPts val="4680"/>
                </a:lnSpc>
              </a:pPr>
              <a:endParaRPr lang="en-US" sz="3600" spc="129" dirty="0">
                <a:solidFill>
                  <a:srgbClr val="F3F5F9"/>
                </a:solidFill>
                <a:latin typeface="League Spartan Bold"/>
              </a:endParaRPr>
            </a:p>
            <a:p>
              <a:pPr algn="ctr">
                <a:lnSpc>
                  <a:spcPts val="4680"/>
                </a:lnSpc>
              </a:pPr>
              <a:endParaRPr lang="en-US" sz="6600" b="1" spc="129" dirty="0" smtClean="0">
                <a:latin typeface="Calibri" panose="020F0502020204030204" pitchFamily="34" charset="0"/>
                <a:cs typeface="Calibri" panose="020F0502020204030204" pitchFamily="34" charset="0"/>
              </a:endParaRPr>
            </a:p>
          </p:txBody>
        </p:sp>
        <p:sp>
          <p:nvSpPr>
            <p:cNvPr id="5" name="TextBox 5"/>
            <p:cNvSpPr txBox="1"/>
            <p:nvPr/>
          </p:nvSpPr>
          <p:spPr>
            <a:xfrm>
              <a:off x="0" y="7270891"/>
              <a:ext cx="15395803" cy="706120"/>
            </a:xfrm>
            <a:prstGeom prst="rect">
              <a:avLst/>
            </a:prstGeom>
          </p:spPr>
          <p:txBody>
            <a:bodyPr lIns="0" tIns="0" rIns="0" bIns="0" rtlCol="0" anchor="t">
              <a:spAutoFit/>
            </a:bodyPr>
            <a:lstStyle/>
            <a:p>
              <a:pPr algn="ctr">
                <a:lnSpc>
                  <a:spcPts val="4409"/>
                </a:lnSpc>
              </a:pPr>
              <a:r>
                <a:rPr lang="en-US" sz="3150" spc="94">
                  <a:solidFill>
                    <a:srgbClr val="FFDB15"/>
                  </a:solidFill>
                  <a:latin typeface="Glacial Indifference"/>
                </a:rPr>
                <a:t>  </a:t>
              </a:r>
            </a:p>
          </p:txBody>
        </p:sp>
      </p:grpSp>
      <p:pic>
        <p:nvPicPr>
          <p:cNvPr id="7" name="Picture 7"/>
          <p:cNvPicPr>
            <a:picLocks noChangeAspect="1"/>
          </p:cNvPicPr>
          <p:nvPr/>
        </p:nvPicPr>
        <p:blipFill>
          <a:blip r:embed="rId2"/>
          <a:srcRect/>
          <a:stretch>
            <a:fillRect/>
          </a:stretch>
        </p:blipFill>
        <p:spPr>
          <a:xfrm>
            <a:off x="12245709" y="5143500"/>
            <a:ext cx="1316736" cy="4114800"/>
          </a:xfrm>
          <a:prstGeom prst="rect">
            <a:avLst/>
          </a:prstGeom>
        </p:spPr>
      </p:pic>
      <p:pic>
        <p:nvPicPr>
          <p:cNvPr id="8" name="Picture 8"/>
          <p:cNvPicPr>
            <a:picLocks noChangeAspect="1"/>
          </p:cNvPicPr>
          <p:nvPr/>
        </p:nvPicPr>
        <p:blipFill>
          <a:blip r:embed="rId3"/>
          <a:srcRect/>
          <a:stretch>
            <a:fillRect/>
          </a:stretch>
        </p:blipFill>
        <p:spPr>
          <a:xfrm>
            <a:off x="3352523" y="5030440"/>
            <a:ext cx="2438954" cy="4114800"/>
          </a:xfrm>
          <a:prstGeom prst="rect">
            <a:avLst/>
          </a:prstGeom>
        </p:spPr>
      </p:pic>
      <p:grpSp>
        <p:nvGrpSpPr>
          <p:cNvPr id="9" name="Group 9"/>
          <p:cNvGrpSpPr/>
          <p:nvPr/>
        </p:nvGrpSpPr>
        <p:grpSpPr>
          <a:xfrm>
            <a:off x="6567551" y="5353808"/>
            <a:ext cx="4657782" cy="696762"/>
            <a:chOff x="0" y="0"/>
            <a:chExt cx="3879850" cy="580390"/>
          </a:xfrm>
          <a:solidFill>
            <a:schemeClr val="tx1">
              <a:lumMod val="95000"/>
              <a:lumOff val="5000"/>
            </a:schemeClr>
          </a:solidFill>
        </p:grpSpPr>
        <p:sp>
          <p:nvSpPr>
            <p:cNvPr id="10" name="Freeform 10"/>
            <p:cNvSpPr/>
            <p:nvPr/>
          </p:nvSpPr>
          <p:spPr>
            <a:xfrm>
              <a:off x="3467100" y="38100"/>
              <a:ext cx="374650" cy="504190"/>
            </a:xfrm>
            <a:custGeom>
              <a:avLst/>
              <a:gdLst/>
              <a:ahLst/>
              <a:cxnLst/>
              <a:rect l="l" t="t" r="r" b="b"/>
              <a:pathLst>
                <a:path w="374650" h="504190">
                  <a:moveTo>
                    <a:pt x="0" y="504190"/>
                  </a:moveTo>
                  <a:lnTo>
                    <a:pt x="0" y="0"/>
                  </a:lnTo>
                  <a:lnTo>
                    <a:pt x="374650" y="252730"/>
                  </a:lnTo>
                  <a:close/>
                </a:path>
              </a:pathLst>
            </a:custGeom>
            <a:grpFill/>
          </p:spPr>
        </p:sp>
        <p:sp>
          <p:nvSpPr>
            <p:cNvPr id="11" name="Freeform 11"/>
            <p:cNvSpPr/>
            <p:nvPr/>
          </p:nvSpPr>
          <p:spPr>
            <a:xfrm>
              <a:off x="38100" y="38100"/>
              <a:ext cx="374650" cy="504190"/>
            </a:xfrm>
            <a:custGeom>
              <a:avLst/>
              <a:gdLst/>
              <a:ahLst/>
              <a:cxnLst/>
              <a:rect l="l" t="t" r="r" b="b"/>
              <a:pathLst>
                <a:path w="374650" h="504190">
                  <a:moveTo>
                    <a:pt x="374650" y="504190"/>
                  </a:moveTo>
                  <a:lnTo>
                    <a:pt x="374650" y="0"/>
                  </a:lnTo>
                  <a:lnTo>
                    <a:pt x="0" y="252730"/>
                  </a:lnTo>
                  <a:close/>
                </a:path>
              </a:pathLst>
            </a:custGeom>
            <a:grpFill/>
          </p:spPr>
        </p:sp>
        <p:sp>
          <p:nvSpPr>
            <p:cNvPr id="12" name="Freeform 12"/>
            <p:cNvSpPr/>
            <p:nvPr/>
          </p:nvSpPr>
          <p:spPr>
            <a:xfrm>
              <a:off x="0" y="-2540"/>
              <a:ext cx="3879850" cy="584200"/>
            </a:xfrm>
            <a:custGeom>
              <a:avLst/>
              <a:gdLst/>
              <a:ahLst/>
              <a:cxnLst/>
              <a:rect l="l" t="t" r="r" b="b"/>
              <a:pathLst>
                <a:path w="3879850" h="584200">
                  <a:moveTo>
                    <a:pt x="3863340" y="261620"/>
                  </a:moveTo>
                  <a:lnTo>
                    <a:pt x="3488690" y="8890"/>
                  </a:lnTo>
                  <a:cubicBezTo>
                    <a:pt x="3477260" y="1270"/>
                    <a:pt x="3462020" y="0"/>
                    <a:pt x="3449320" y="6350"/>
                  </a:cubicBezTo>
                  <a:cubicBezTo>
                    <a:pt x="3436620" y="12700"/>
                    <a:pt x="3429000" y="26670"/>
                    <a:pt x="3429000" y="40640"/>
                  </a:cubicBezTo>
                  <a:lnTo>
                    <a:pt x="3429000" y="255270"/>
                  </a:lnTo>
                  <a:lnTo>
                    <a:pt x="450850" y="255270"/>
                  </a:lnTo>
                  <a:lnTo>
                    <a:pt x="450850" y="40640"/>
                  </a:lnTo>
                  <a:cubicBezTo>
                    <a:pt x="450850" y="26670"/>
                    <a:pt x="443230" y="13970"/>
                    <a:pt x="430530" y="7620"/>
                  </a:cubicBezTo>
                  <a:cubicBezTo>
                    <a:pt x="417830" y="1270"/>
                    <a:pt x="402590" y="1270"/>
                    <a:pt x="391160" y="10160"/>
                  </a:cubicBezTo>
                  <a:lnTo>
                    <a:pt x="16510" y="261620"/>
                  </a:lnTo>
                  <a:cubicBezTo>
                    <a:pt x="6350" y="267970"/>
                    <a:pt x="0" y="280670"/>
                    <a:pt x="0" y="293370"/>
                  </a:cubicBezTo>
                  <a:cubicBezTo>
                    <a:pt x="0" y="306070"/>
                    <a:pt x="6350" y="317500"/>
                    <a:pt x="16510" y="325120"/>
                  </a:cubicBezTo>
                  <a:lnTo>
                    <a:pt x="391160" y="577850"/>
                  </a:lnTo>
                  <a:cubicBezTo>
                    <a:pt x="397510" y="581660"/>
                    <a:pt x="405130" y="584200"/>
                    <a:pt x="412750" y="584200"/>
                  </a:cubicBezTo>
                  <a:cubicBezTo>
                    <a:pt x="419100" y="584200"/>
                    <a:pt x="425450" y="582930"/>
                    <a:pt x="430530" y="579120"/>
                  </a:cubicBezTo>
                  <a:cubicBezTo>
                    <a:pt x="443230" y="572770"/>
                    <a:pt x="450850" y="560070"/>
                    <a:pt x="450850" y="546100"/>
                  </a:cubicBezTo>
                  <a:lnTo>
                    <a:pt x="450850" y="331470"/>
                  </a:lnTo>
                  <a:lnTo>
                    <a:pt x="3429000" y="331470"/>
                  </a:lnTo>
                  <a:lnTo>
                    <a:pt x="3429000" y="546100"/>
                  </a:lnTo>
                  <a:cubicBezTo>
                    <a:pt x="3429000" y="560070"/>
                    <a:pt x="3436620" y="572770"/>
                    <a:pt x="3449320" y="579120"/>
                  </a:cubicBezTo>
                  <a:cubicBezTo>
                    <a:pt x="3454400" y="581660"/>
                    <a:pt x="3460750" y="584200"/>
                    <a:pt x="3467100" y="584200"/>
                  </a:cubicBezTo>
                  <a:cubicBezTo>
                    <a:pt x="3474720" y="584200"/>
                    <a:pt x="3482340" y="581660"/>
                    <a:pt x="3488690" y="577850"/>
                  </a:cubicBezTo>
                  <a:lnTo>
                    <a:pt x="3863340" y="325120"/>
                  </a:lnTo>
                  <a:cubicBezTo>
                    <a:pt x="3873500" y="317500"/>
                    <a:pt x="3879850" y="306070"/>
                    <a:pt x="3879850" y="293370"/>
                  </a:cubicBezTo>
                  <a:cubicBezTo>
                    <a:pt x="3879850" y="280670"/>
                    <a:pt x="3873500" y="267970"/>
                    <a:pt x="3863340" y="261620"/>
                  </a:cubicBezTo>
                  <a:close/>
                  <a:moveTo>
                    <a:pt x="374650" y="473710"/>
                  </a:moveTo>
                  <a:lnTo>
                    <a:pt x="106680" y="293370"/>
                  </a:lnTo>
                  <a:lnTo>
                    <a:pt x="374650" y="111760"/>
                  </a:lnTo>
                  <a:lnTo>
                    <a:pt x="374650" y="473710"/>
                  </a:lnTo>
                  <a:close/>
                  <a:moveTo>
                    <a:pt x="3505200" y="473710"/>
                  </a:moveTo>
                  <a:lnTo>
                    <a:pt x="3505200" y="111760"/>
                  </a:lnTo>
                  <a:lnTo>
                    <a:pt x="3773170" y="292100"/>
                  </a:lnTo>
                  <a:lnTo>
                    <a:pt x="3505200" y="473710"/>
                  </a:lnTo>
                  <a:close/>
                </a:path>
              </a:pathLst>
            </a:custGeom>
            <a:grpFill/>
          </p:spPr>
        </p:sp>
      </p:grpSp>
      <p:pic>
        <p:nvPicPr>
          <p:cNvPr id="13" name="Picture 13"/>
          <p:cNvPicPr>
            <a:picLocks noChangeAspect="1"/>
          </p:cNvPicPr>
          <p:nvPr/>
        </p:nvPicPr>
        <p:blipFill>
          <a:blip r:embed="rId4"/>
          <a:srcRect/>
          <a:stretch>
            <a:fillRect/>
          </a:stretch>
        </p:blipFill>
        <p:spPr>
          <a:xfrm>
            <a:off x="7669588" y="6722271"/>
            <a:ext cx="2453708" cy="2929801"/>
          </a:xfrm>
          <a:prstGeom prst="rect">
            <a:avLst/>
          </a:prstGeom>
        </p:spPr>
      </p:pic>
      <p:sp>
        <p:nvSpPr>
          <p:cNvPr id="14" name="AutoShape 2"/>
          <p:cNvSpPr/>
          <p:nvPr/>
        </p:nvSpPr>
        <p:spPr>
          <a:xfrm>
            <a:off x="18055624" y="0"/>
            <a:ext cx="232376" cy="10287000"/>
          </a:xfrm>
          <a:prstGeom prst="rect">
            <a:avLst/>
          </a:prstGeom>
          <a:solidFill>
            <a:srgbClr val="257969"/>
          </a:solidFill>
        </p:spPr>
      </p:sp>
      <p:pic>
        <p:nvPicPr>
          <p:cNvPr id="15" name="Picture 2" descr="C:\Users\ciarahhughes\Desktop\COVID-19\LOGOS\COVID-19-IPC-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072" y="495300"/>
            <a:ext cx="1772728" cy="17727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3999" y="8815910"/>
            <a:ext cx="1280247" cy="1263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72000" y="4681835"/>
            <a:ext cx="9144000" cy="369332"/>
          </a:xfrm>
          <a:prstGeom prst="rect">
            <a:avLst/>
          </a:prstGeom>
        </p:spPr>
        <p:txBody>
          <a:bodyPr>
            <a:spAutoFit/>
          </a:bodyPr>
          <a:lstStyle/>
          <a:p>
            <a:endParaRPr lang="en-IE" dirty="0"/>
          </a:p>
        </p:txBody>
      </p:sp>
      <p:sp>
        <p:nvSpPr>
          <p:cNvPr id="17" name="TextBox 16"/>
          <p:cNvSpPr txBox="1"/>
          <p:nvPr/>
        </p:nvSpPr>
        <p:spPr>
          <a:xfrm>
            <a:off x="664695" y="9756530"/>
            <a:ext cx="15833117" cy="646331"/>
          </a:xfrm>
          <a:prstGeom prst="rect">
            <a:avLst/>
          </a:prstGeom>
          <a:noFill/>
        </p:spPr>
        <p:txBody>
          <a:bodyPr wrap="none" rtlCol="0">
            <a:spAutoFit/>
          </a:bodyPr>
          <a:lstStyle/>
          <a:p>
            <a:r>
              <a:rPr lang="en-IE" b="1" dirty="0">
                <a:solidFill>
                  <a:srgbClr val="002060"/>
                </a:solidFill>
              </a:rPr>
              <a:t>https://www.hpsc.ie/a-z/respiratory/coronavirus/novelcoronavirus/guidance/infectionpreventionandcontrolguidance/ppe/useofsurgicalmasksinhealthcaresetting/</a:t>
            </a:r>
          </a:p>
          <a:p>
            <a:endParaRPr lang="en-IE" dirty="0"/>
          </a:p>
        </p:txBody>
      </p:sp>
    </p:spTree>
    <p:extLst>
      <p:ext uri="{BB962C8B-B14F-4D97-AF65-F5344CB8AC3E}">
        <p14:creationId xmlns:p14="http://schemas.microsoft.com/office/powerpoint/2010/main" val="469992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5822" y="643826"/>
            <a:ext cx="187301" cy="8614474"/>
          </a:xfrm>
          <a:prstGeom prst="rect">
            <a:avLst/>
          </a:prstGeom>
          <a:solidFill>
            <a:srgbClr val="257969"/>
          </a:solidFill>
        </p:spPr>
      </p:sp>
      <p:sp>
        <p:nvSpPr>
          <p:cNvPr id="3" name="TextBox 3"/>
          <p:cNvSpPr txBox="1"/>
          <p:nvPr/>
        </p:nvSpPr>
        <p:spPr>
          <a:xfrm>
            <a:off x="7922584" y="-588991"/>
            <a:ext cx="6289646" cy="1846659"/>
          </a:xfrm>
          <a:prstGeom prst="rect">
            <a:avLst/>
          </a:prstGeom>
        </p:spPr>
        <p:txBody>
          <a:bodyPr lIns="0" tIns="0" rIns="0" bIns="0" rtlCol="0" anchor="t">
            <a:spAutoFit/>
          </a:bodyPr>
          <a:lstStyle/>
          <a:p>
            <a:pPr>
              <a:lnSpc>
                <a:spcPts val="4804"/>
              </a:lnSpc>
            </a:pPr>
            <a:endParaRPr dirty="0"/>
          </a:p>
          <a:p>
            <a:pPr>
              <a:lnSpc>
                <a:spcPts val="4804"/>
              </a:lnSpc>
            </a:pPr>
            <a:endParaRPr lang="en-US" sz="3431" spc="102" dirty="0">
              <a:solidFill>
                <a:srgbClr val="FFDB15"/>
              </a:solidFill>
              <a:latin typeface="Glacial Indifference"/>
            </a:endParaRPr>
          </a:p>
          <a:p>
            <a:pPr algn="l">
              <a:lnSpc>
                <a:spcPts val="4804"/>
              </a:lnSpc>
            </a:pPr>
            <a:r>
              <a:rPr lang="en-US" sz="3431" spc="102" dirty="0">
                <a:solidFill>
                  <a:srgbClr val="FFDB15"/>
                </a:solidFill>
                <a:latin typeface="Glacial Indifference"/>
              </a:rPr>
              <a:t> </a:t>
            </a:r>
          </a:p>
        </p:txBody>
      </p:sp>
      <p:grpSp>
        <p:nvGrpSpPr>
          <p:cNvPr id="11" name="Group 11"/>
          <p:cNvGrpSpPr/>
          <p:nvPr/>
        </p:nvGrpSpPr>
        <p:grpSpPr>
          <a:xfrm>
            <a:off x="838826" y="4402138"/>
            <a:ext cx="5514297" cy="4413771"/>
            <a:chOff x="-253165" y="-303926"/>
            <a:chExt cx="7352395" cy="5885027"/>
          </a:xfrm>
        </p:grpSpPr>
        <p:sp>
          <p:nvSpPr>
            <p:cNvPr id="12" name="TextBox 12"/>
            <p:cNvSpPr txBox="1"/>
            <p:nvPr/>
          </p:nvSpPr>
          <p:spPr>
            <a:xfrm>
              <a:off x="-223985" y="-303926"/>
              <a:ext cx="7323215" cy="4787635"/>
            </a:xfrm>
            <a:prstGeom prst="rect">
              <a:avLst/>
            </a:prstGeom>
          </p:spPr>
          <p:txBody>
            <a:bodyPr lIns="0" tIns="0" rIns="0" bIns="0" rtlCol="0" anchor="t">
              <a:spAutoFit/>
            </a:bodyPr>
            <a:lstStyle/>
            <a:p>
              <a:pPr algn="l">
                <a:lnSpc>
                  <a:spcPts val="7040"/>
                </a:lnSpc>
              </a:pPr>
              <a:r>
                <a:rPr lang="en-US" sz="6400" b="1" spc="224" dirty="0" smtClean="0">
                  <a:latin typeface="League Spartan Bold"/>
                </a:rPr>
                <a:t>3. WHEN </a:t>
              </a:r>
              <a:r>
                <a:rPr lang="en-US" sz="6400" b="1" spc="224" dirty="0">
                  <a:latin typeface="League Spartan Bold"/>
                </a:rPr>
                <a:t>TO SUSPECT </a:t>
              </a:r>
              <a:r>
                <a:rPr lang="en-US" sz="6400" b="1" spc="224" dirty="0" smtClean="0">
                  <a:latin typeface="League Spartan Bold"/>
                </a:rPr>
                <a:t>COVID-19</a:t>
              </a:r>
            </a:p>
            <a:p>
              <a:pPr algn="l">
                <a:lnSpc>
                  <a:spcPts val="7040"/>
                </a:lnSpc>
              </a:pPr>
              <a:r>
                <a:rPr lang="en-US" sz="4000" b="1" dirty="0" smtClean="0">
                  <a:latin typeface="League Spartan Bold"/>
                </a:rPr>
                <a:t>in the older person</a:t>
              </a:r>
              <a:endParaRPr lang="en-US" sz="4000" b="1" dirty="0">
                <a:latin typeface="League Spartan Bold"/>
              </a:endParaRPr>
            </a:p>
          </p:txBody>
        </p:sp>
        <p:sp>
          <p:nvSpPr>
            <p:cNvPr id="13" name="TextBox 13"/>
            <p:cNvSpPr txBox="1"/>
            <p:nvPr/>
          </p:nvSpPr>
          <p:spPr>
            <a:xfrm>
              <a:off x="-253165" y="4640673"/>
              <a:ext cx="7102660" cy="940428"/>
            </a:xfrm>
            <a:prstGeom prst="rect">
              <a:avLst/>
            </a:prstGeom>
          </p:spPr>
          <p:txBody>
            <a:bodyPr lIns="0" tIns="0" rIns="0" bIns="0" rtlCol="0" anchor="t">
              <a:spAutoFit/>
            </a:bodyPr>
            <a:lstStyle/>
            <a:p>
              <a:pPr algn="l">
                <a:lnSpc>
                  <a:spcPts val="5460"/>
                </a:lnSpc>
              </a:pPr>
              <a:r>
                <a:rPr lang="en-US" sz="4200" b="1" dirty="0" smtClean="0">
                  <a:solidFill>
                    <a:srgbClr val="002060"/>
                  </a:solidFill>
                  <a:latin typeface="League Spartan Bold"/>
                </a:rPr>
                <a:t>OTHER </a:t>
              </a:r>
              <a:r>
                <a:rPr lang="en-US" sz="4200" b="1" dirty="0">
                  <a:solidFill>
                    <a:srgbClr val="002060"/>
                  </a:solidFill>
                  <a:latin typeface="League Spartan Bold"/>
                </a:rPr>
                <a:t>SYMPTOMS </a:t>
              </a:r>
            </a:p>
          </p:txBody>
        </p:sp>
      </p:grpSp>
      <p:pic>
        <p:nvPicPr>
          <p:cNvPr id="15" name="Picture 16"/>
          <p:cNvPicPr>
            <a:picLocks noChangeAspect="1"/>
          </p:cNvPicPr>
          <p:nvPr/>
        </p:nvPicPr>
        <p:blipFill>
          <a:blip r:embed="rId2"/>
          <a:srcRect l="97" r="97"/>
          <a:stretch>
            <a:fillRect/>
          </a:stretch>
        </p:blipFill>
        <p:spPr>
          <a:xfrm>
            <a:off x="1905000" y="876300"/>
            <a:ext cx="2593009" cy="3119930"/>
          </a:xfrm>
          <a:prstGeom prst="rect">
            <a:avLst/>
          </a:prstGeom>
        </p:spPr>
      </p:pic>
      <p:pic>
        <p:nvPicPr>
          <p:cNvPr id="16" name="Picture 15"/>
          <p:cNvPicPr>
            <a:picLocks noChangeAspect="1"/>
          </p:cNvPicPr>
          <p:nvPr/>
        </p:nvPicPr>
        <p:blipFill>
          <a:blip r:embed="rId3"/>
          <a:srcRect/>
          <a:stretch>
            <a:fillRect/>
          </a:stretch>
        </p:blipFill>
        <p:spPr>
          <a:xfrm>
            <a:off x="10965057" y="1918993"/>
            <a:ext cx="916428" cy="2221643"/>
          </a:xfrm>
          <a:prstGeom prst="rect">
            <a:avLst/>
          </a:prstGeom>
        </p:spPr>
      </p:pic>
      <p:pic>
        <p:nvPicPr>
          <p:cNvPr id="17" name="Picture 4"/>
          <p:cNvPicPr>
            <a:picLocks noChangeAspect="1"/>
          </p:cNvPicPr>
          <p:nvPr/>
        </p:nvPicPr>
        <p:blipFill>
          <a:blip r:embed="rId4"/>
          <a:srcRect/>
          <a:stretch>
            <a:fillRect/>
          </a:stretch>
        </p:blipFill>
        <p:spPr>
          <a:xfrm>
            <a:off x="12344400" y="3858711"/>
            <a:ext cx="1281999" cy="1892250"/>
          </a:xfrm>
          <a:prstGeom prst="rect">
            <a:avLst/>
          </a:prstGeom>
        </p:spPr>
      </p:pic>
      <p:pic>
        <p:nvPicPr>
          <p:cNvPr id="18" name="Picture 3"/>
          <p:cNvPicPr>
            <a:picLocks noChangeAspect="1"/>
          </p:cNvPicPr>
          <p:nvPr/>
        </p:nvPicPr>
        <p:blipFill>
          <a:blip r:embed="rId5"/>
          <a:srcRect/>
          <a:stretch>
            <a:fillRect/>
          </a:stretch>
        </p:blipFill>
        <p:spPr>
          <a:xfrm>
            <a:off x="13487400" y="5750961"/>
            <a:ext cx="2275985" cy="1678539"/>
          </a:xfrm>
          <a:prstGeom prst="rect">
            <a:avLst/>
          </a:prstGeom>
        </p:spPr>
      </p:pic>
      <p:sp>
        <p:nvSpPr>
          <p:cNvPr id="19" name="TextBox 18"/>
          <p:cNvSpPr txBox="1"/>
          <p:nvPr/>
        </p:nvSpPr>
        <p:spPr>
          <a:xfrm>
            <a:off x="7276856" y="668705"/>
            <a:ext cx="10630143" cy="1077218"/>
          </a:xfrm>
          <a:prstGeom prst="rect">
            <a:avLst/>
          </a:prstGeom>
          <a:noFill/>
        </p:spPr>
        <p:txBody>
          <a:bodyPr wrap="square" rtlCol="0">
            <a:spAutoFit/>
          </a:bodyPr>
          <a:lstStyle/>
          <a:p>
            <a:r>
              <a:rPr lang="en-IE" sz="3200" dirty="0"/>
              <a:t>In </a:t>
            </a:r>
            <a:r>
              <a:rPr lang="en-IE" sz="3200" dirty="0" smtClean="0"/>
              <a:t>older persons, common symptoms </a:t>
            </a:r>
            <a:r>
              <a:rPr lang="en-IE" sz="3200" dirty="0"/>
              <a:t>may or may not be present and </a:t>
            </a:r>
            <a:r>
              <a:rPr lang="en-IE" sz="3200" dirty="0" smtClean="0"/>
              <a:t>could also include: </a:t>
            </a:r>
            <a:endParaRPr lang="en-IE" sz="3200" dirty="0"/>
          </a:p>
        </p:txBody>
      </p:sp>
      <p:sp>
        <p:nvSpPr>
          <p:cNvPr id="20" name="Rectangle 19"/>
          <p:cNvSpPr/>
          <p:nvPr/>
        </p:nvSpPr>
        <p:spPr>
          <a:xfrm>
            <a:off x="7276856" y="1418557"/>
            <a:ext cx="6943412" cy="8710077"/>
          </a:xfrm>
          <a:prstGeom prst="rect">
            <a:avLst/>
          </a:prstGeom>
        </p:spPr>
        <p:txBody>
          <a:bodyPr wrap="square">
            <a:spAutoFit/>
          </a:bodyPr>
          <a:lstStyle/>
          <a:p>
            <a:pPr>
              <a:lnSpc>
                <a:spcPts val="4804"/>
              </a:lnSpc>
            </a:pPr>
            <a:endParaRPr lang="en-IE" dirty="0">
              <a:solidFill>
                <a:srgbClr val="002060"/>
              </a:solidFill>
            </a:endParaRPr>
          </a:p>
          <a:p>
            <a:pPr>
              <a:lnSpc>
                <a:spcPts val="4804"/>
              </a:lnSpc>
            </a:pPr>
            <a:endParaRPr lang="en-IE" sz="3600" b="1" spc="102" dirty="0" smtClean="0">
              <a:solidFill>
                <a:srgbClr val="002060"/>
              </a:solidFill>
              <a:latin typeface="Calibri" panose="020F0502020204030204" pitchFamily="34" charset="0"/>
              <a:cs typeface="Calibri" panose="020F0502020204030204" pitchFamily="34" charset="0"/>
            </a:endParaRPr>
          </a:p>
          <a:p>
            <a:pPr>
              <a:lnSpc>
                <a:spcPts val="4804"/>
              </a:lnSpc>
            </a:pPr>
            <a:r>
              <a:rPr lang="en-IE" sz="3600" b="1" spc="102" dirty="0" smtClean="0">
                <a:solidFill>
                  <a:srgbClr val="002060"/>
                </a:solidFill>
                <a:latin typeface="Calibri" panose="020F0502020204030204" pitchFamily="34" charset="0"/>
                <a:cs typeface="Calibri" panose="020F0502020204030204" pitchFamily="34" charset="0"/>
              </a:rPr>
              <a:t>  CONFUSION</a:t>
            </a:r>
            <a:endParaRPr lang="en-IE" sz="3600" b="1" spc="102" dirty="0">
              <a:solidFill>
                <a:srgbClr val="002060"/>
              </a:solidFill>
              <a:latin typeface="Calibri" panose="020F0502020204030204" pitchFamily="34" charset="0"/>
              <a:cs typeface="Calibri" panose="020F0502020204030204" pitchFamily="34" charset="0"/>
            </a:endParaRPr>
          </a:p>
          <a:p>
            <a:pPr>
              <a:lnSpc>
                <a:spcPts val="4804"/>
              </a:lnSpc>
            </a:pPr>
            <a:endParaRPr lang="en-IE" sz="3600" b="1" spc="102" dirty="0" smtClean="0">
              <a:solidFill>
                <a:srgbClr val="002060"/>
              </a:solidFill>
              <a:latin typeface="Calibri" panose="020F0502020204030204" pitchFamily="34" charset="0"/>
              <a:cs typeface="Calibri" panose="020F0502020204030204" pitchFamily="34" charset="0"/>
            </a:endParaRPr>
          </a:p>
          <a:p>
            <a:pPr>
              <a:lnSpc>
                <a:spcPts val="4804"/>
              </a:lnSpc>
            </a:pPr>
            <a:endParaRPr lang="en-IE" sz="3600" b="1" spc="102" dirty="0" smtClean="0">
              <a:solidFill>
                <a:srgbClr val="002060"/>
              </a:solidFill>
              <a:latin typeface="Calibri" panose="020F0502020204030204" pitchFamily="34" charset="0"/>
              <a:cs typeface="Calibri" panose="020F0502020204030204" pitchFamily="34" charset="0"/>
            </a:endParaRPr>
          </a:p>
          <a:p>
            <a:pPr>
              <a:lnSpc>
                <a:spcPts val="4804"/>
              </a:lnSpc>
            </a:pPr>
            <a:r>
              <a:rPr lang="en-IE" sz="3600" b="1" spc="102" dirty="0">
                <a:solidFill>
                  <a:srgbClr val="002060"/>
                </a:solidFill>
                <a:latin typeface="Calibri" panose="020F0502020204030204" pitchFamily="34" charset="0"/>
                <a:cs typeface="Calibri" panose="020F0502020204030204" pitchFamily="34" charset="0"/>
              </a:rPr>
              <a:t> </a:t>
            </a:r>
            <a:r>
              <a:rPr lang="en-IE" sz="3600" b="1" spc="102" dirty="0" smtClean="0">
                <a:solidFill>
                  <a:srgbClr val="002060"/>
                </a:solidFill>
                <a:latin typeface="Calibri" panose="020F0502020204030204" pitchFamily="34" charset="0"/>
                <a:cs typeface="Calibri" panose="020F0502020204030204" pitchFamily="34" charset="0"/>
              </a:rPr>
              <a:t> LETHARGY</a:t>
            </a:r>
            <a:endParaRPr lang="en-IE" sz="3600" b="1" spc="102" dirty="0">
              <a:solidFill>
                <a:srgbClr val="002060"/>
              </a:solidFill>
              <a:latin typeface="Calibri" panose="020F0502020204030204" pitchFamily="34" charset="0"/>
              <a:cs typeface="Calibri" panose="020F0502020204030204" pitchFamily="34" charset="0"/>
            </a:endParaRPr>
          </a:p>
          <a:p>
            <a:pPr>
              <a:lnSpc>
                <a:spcPts val="4804"/>
              </a:lnSpc>
            </a:pPr>
            <a:endParaRPr lang="en-IE" sz="3600" b="1" spc="102" dirty="0" smtClean="0">
              <a:solidFill>
                <a:srgbClr val="002060"/>
              </a:solidFill>
              <a:latin typeface="Calibri" panose="020F0502020204030204" pitchFamily="34" charset="0"/>
              <a:cs typeface="Calibri" panose="020F0502020204030204" pitchFamily="34" charset="0"/>
            </a:endParaRPr>
          </a:p>
          <a:p>
            <a:pPr>
              <a:lnSpc>
                <a:spcPts val="4804"/>
              </a:lnSpc>
            </a:pPr>
            <a:endParaRPr lang="en-IE" sz="3600" b="1" spc="102" dirty="0">
              <a:solidFill>
                <a:srgbClr val="002060"/>
              </a:solidFill>
              <a:latin typeface="Calibri" panose="020F0502020204030204" pitchFamily="34" charset="0"/>
              <a:cs typeface="Calibri" panose="020F0502020204030204" pitchFamily="34" charset="0"/>
            </a:endParaRPr>
          </a:p>
          <a:p>
            <a:pPr>
              <a:lnSpc>
                <a:spcPts val="4804"/>
              </a:lnSpc>
            </a:pPr>
            <a:r>
              <a:rPr lang="en-IE" sz="3600" b="1" spc="102" dirty="0" smtClean="0">
                <a:solidFill>
                  <a:srgbClr val="002060"/>
                </a:solidFill>
                <a:latin typeface="Calibri" panose="020F0502020204030204" pitchFamily="34" charset="0"/>
                <a:cs typeface="Calibri" panose="020F0502020204030204" pitchFamily="34" charset="0"/>
              </a:rPr>
              <a:t>   LOSS OF APPETTITE</a:t>
            </a:r>
            <a:endParaRPr lang="en-IE" sz="3600" b="1" spc="102" dirty="0">
              <a:solidFill>
                <a:srgbClr val="002060"/>
              </a:solidFill>
              <a:latin typeface="Calibri" panose="020F0502020204030204" pitchFamily="34" charset="0"/>
              <a:cs typeface="Calibri" panose="020F0502020204030204" pitchFamily="34" charset="0"/>
            </a:endParaRPr>
          </a:p>
          <a:p>
            <a:pPr>
              <a:lnSpc>
                <a:spcPts val="4804"/>
              </a:lnSpc>
            </a:pPr>
            <a:endParaRPr lang="en-IE" sz="3600" b="1" spc="102" dirty="0" smtClean="0">
              <a:solidFill>
                <a:srgbClr val="002060"/>
              </a:solidFill>
              <a:latin typeface="Calibri" panose="020F0502020204030204" pitchFamily="34" charset="0"/>
              <a:cs typeface="Calibri" panose="020F0502020204030204" pitchFamily="34" charset="0"/>
            </a:endParaRPr>
          </a:p>
          <a:p>
            <a:pPr>
              <a:lnSpc>
                <a:spcPts val="4804"/>
              </a:lnSpc>
            </a:pPr>
            <a:endParaRPr lang="en-IE" sz="3600" b="1" spc="102" dirty="0" smtClean="0">
              <a:solidFill>
                <a:srgbClr val="002060"/>
              </a:solidFill>
              <a:latin typeface="Calibri" panose="020F0502020204030204" pitchFamily="34" charset="0"/>
              <a:cs typeface="Calibri" panose="020F0502020204030204" pitchFamily="34" charset="0"/>
            </a:endParaRPr>
          </a:p>
          <a:p>
            <a:pPr>
              <a:lnSpc>
                <a:spcPts val="4804"/>
              </a:lnSpc>
            </a:pPr>
            <a:r>
              <a:rPr lang="en-IE" sz="3600" b="1" spc="102" dirty="0">
                <a:solidFill>
                  <a:srgbClr val="002060"/>
                </a:solidFill>
                <a:latin typeface="Calibri" panose="020F0502020204030204" pitchFamily="34" charset="0"/>
                <a:cs typeface="Calibri" panose="020F0502020204030204" pitchFamily="34" charset="0"/>
              </a:rPr>
              <a:t> </a:t>
            </a:r>
            <a:r>
              <a:rPr lang="en-IE" sz="3600" b="1" spc="102" dirty="0" smtClean="0">
                <a:solidFill>
                  <a:srgbClr val="002060"/>
                </a:solidFill>
                <a:latin typeface="Calibri" panose="020F0502020204030204" pitchFamily="34" charset="0"/>
                <a:cs typeface="Calibri" panose="020F0502020204030204" pitchFamily="34" charset="0"/>
              </a:rPr>
              <a:t>  UNEXPLAINED CHANGE IN  </a:t>
            </a:r>
          </a:p>
          <a:p>
            <a:pPr>
              <a:lnSpc>
                <a:spcPts val="4804"/>
              </a:lnSpc>
            </a:pPr>
            <a:r>
              <a:rPr lang="en-IE" sz="3600" b="1" spc="102" dirty="0" smtClean="0">
                <a:solidFill>
                  <a:srgbClr val="002060"/>
                </a:solidFill>
                <a:latin typeface="Calibri" panose="020F0502020204030204" pitchFamily="34" charset="0"/>
                <a:cs typeface="Calibri" panose="020F0502020204030204" pitchFamily="34" charset="0"/>
              </a:rPr>
              <a:t>   BASELINE CONDITION</a:t>
            </a:r>
            <a:endParaRPr lang="en-IE" sz="3600" b="1" spc="102" dirty="0">
              <a:solidFill>
                <a:srgbClr val="002060"/>
              </a:solidFill>
              <a:latin typeface="Calibri" panose="020F0502020204030204" pitchFamily="34" charset="0"/>
              <a:cs typeface="Calibri" panose="020F0502020204030204" pitchFamily="34" charset="0"/>
            </a:endParaRPr>
          </a:p>
          <a:p>
            <a:pPr>
              <a:lnSpc>
                <a:spcPts val="4804"/>
              </a:lnSpc>
            </a:pPr>
            <a:endParaRPr lang="en-IE" b="1" spc="102" dirty="0">
              <a:solidFill>
                <a:srgbClr val="002060"/>
              </a:solidFill>
              <a:latin typeface="Calibri" panose="020F0502020204030204" pitchFamily="34" charset="0"/>
              <a:cs typeface="Calibri" panose="020F0502020204030204" pitchFamily="34" charset="0"/>
            </a:endParaRPr>
          </a:p>
        </p:txBody>
      </p:sp>
      <p:pic>
        <p:nvPicPr>
          <p:cNvPr id="21" name="Picture 20"/>
          <p:cNvPicPr>
            <a:picLocks noChangeAspect="1"/>
          </p:cNvPicPr>
          <p:nvPr/>
        </p:nvPicPr>
        <p:blipFill>
          <a:blip r:embed="rId6"/>
          <a:srcRect/>
          <a:stretch>
            <a:fillRect/>
          </a:stretch>
        </p:blipFill>
        <p:spPr>
          <a:xfrm>
            <a:off x="15544800" y="7901509"/>
            <a:ext cx="1585391" cy="1585391"/>
          </a:xfrm>
          <a:prstGeom prst="rect">
            <a:avLst/>
          </a:prstGeom>
        </p:spPr>
      </p:pic>
    </p:spTree>
    <p:extLst>
      <p:ext uri="{BB962C8B-B14F-4D97-AF65-F5344CB8AC3E}">
        <p14:creationId xmlns:p14="http://schemas.microsoft.com/office/powerpoint/2010/main" val="818696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4654</TotalTime>
  <Words>1207</Words>
  <Application>Microsoft Office PowerPoint</Application>
  <PresentationFormat>Custom</PresentationFormat>
  <Paragraphs>167</Paragraphs>
  <Slides>25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Acrobat Document</vt:lpstr>
      <vt:lpstr>PowerPoint Presentation</vt:lpstr>
      <vt:lpstr> 1. Accessing the latest information on COVID-19  2. Distancing for staff in hospital  3. Older Person – Symptoms   4. Obesity as a risk factor  5. INEWS - The need for accurate assessment of respiratory rate, O2 saturation                           levels and increasing O2 requirements  6. VTE Prophylaxis Protocol   7. Managment of Hypotension on the Ward  8. The use of the prone position   9. Respiratory management when escalated to Resus /  ICU   10. COVID-19 and CPR  11. Current clinical trials and update on use of experimental                       antiviral medication </vt:lpstr>
      <vt:lpstr>All healthcare professionals who work in the acute hospital setting involved in care of patients ≥ 16 years  This guidance is effective from  5th May 2020  but may be amended depending on emergence of data and the evolving situation </vt:lpstr>
      <vt:lpstr> The situation in Ireland with COVID-19 is evolving rapidly.   The latest information regarding:    a)  Epidemiology,    b)   Infection prevention and Control guidance (COVID-19)    c) Who to test?  is available from the Health Protection Surveillance Centre at  https://www.hpsc.ie/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5a. Escalation &amp; Response using INEWS </vt:lpstr>
      <vt:lpstr>6. VTE Prophylaxis Protocol  </vt:lpstr>
      <vt:lpstr>7. Managing hypotension in ward setting</vt:lpstr>
      <vt:lpstr>8. Patient  Proning on the  Ward </vt:lpstr>
      <vt:lpstr>8a. Patient  Proning on the Ward  (Algorithm from ICS)  Available to download from:   https://www.ics.ac.uk/ICS/Pdfs/COVID-19/Guidance_for_conscious_proning.aspx</vt:lpstr>
      <vt:lpstr>PowerPoint Presentation</vt:lpstr>
      <vt:lpstr>PowerPoint Presentation</vt:lpstr>
      <vt:lpstr>PowerPoint Presentation</vt:lpstr>
      <vt:lpstr>PowerPoint Presentation</vt:lpstr>
      <vt:lpstr>9a. Current Clinical Trials in Ireland </vt:lpstr>
      <vt:lpstr>Summary</vt:lpstr>
      <vt:lpstr>Dr Vida Hamilton   Consultant Intensivist and National Clinical Advisor and Group Lead (Acute Hospitals) Prof. Colm Bergin   Clinical Lead (Interim), Infectious Diseases, HSE  Dr Yvonne Smyth   Consultant Cardiologist Clinical Co-Lead National Acute Medicine Programme Dr John Bates         Consultant Intensivist  Dean, Joint Faculty of Intensive Care Medicine of Ireland Avilene Casey         Lead for National Deteriorating Patient Recognition &amp; Response Improvement Programme  (DPIP) Dr. Miriam Bell       Project Lead, National Early Warning Systems  Guidelines  (DPIP) Ciara Hughes      Interim PM (NCAGL Acute Operations) Programme Manager  - Sepsis  &amp;  DPIP Dr Des Murphy   Clinical Lead for the Respiratory Programme Susan Curtis    Respiratory Programme manager  Josephine Galway   Director of Nursing ( AMRIC)  HPSC                     Prof Martin Cormican and the team at the Health Protection Surveillance Centre</vt:lpstr>
      <vt:lpstr>  National  repository of clinical guidance and latest research evidence to respond to Covid-19. Please click here or copy this link into your browser : https://hse.drsteevenslibrary.ie/Covid19V2  Health Protection and Surveillance Centre. www.hpsc.ie website for latest updates on Infection Prevention and control, Guidance , risk assessments etc. Please visit www.hpsc.ie, click here or copy this link into your browser : https://www.hpsc.ie/a-z/respiratory/coronavirus/novelcoronavirus/   Clinical management of severe acute respiratory infection when novel coronavirus (nCoV) infection is suspected. Interim guidance 13th March 2020 Publication Click here   https://www.who.int/publications-detail/clinical-management-of-severe-acute-respiratory-infection-when-novel-coronavirus-(ncov)-infection-is-suspected  https://bestpractice.bmj.com/topics/en-gb/3000168/guidelines  https://www.bmj.com/coronavirus  ECDC: European Centre for Disease Prevention and Control: https://www.ecdc.europa.eu/en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Blue Illustrative Technology Pitch Deck Presentation</dc:title>
  <dc:creator>Ciara Hughes</dc:creator>
  <cp:lastModifiedBy>Josephine Maguire</cp:lastModifiedBy>
  <cp:revision>97</cp:revision>
  <dcterms:created xsi:type="dcterms:W3CDTF">2006-08-16T00:00:00Z</dcterms:created>
  <dcterms:modified xsi:type="dcterms:W3CDTF">2020-05-06T11:37:39Z</dcterms:modified>
  <dc:identifier>DAD5UoFpdWQ</dc:identifier>
</cp:coreProperties>
</file>