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sldIdLst>
    <p:sldId id="259" r:id="rId2"/>
    <p:sldId id="336" r:id="rId3"/>
    <p:sldId id="268" r:id="rId4"/>
    <p:sldId id="365" r:id="rId5"/>
    <p:sldId id="319" r:id="rId6"/>
    <p:sldId id="276" r:id="rId7"/>
    <p:sldId id="275" r:id="rId8"/>
    <p:sldId id="257" r:id="rId9"/>
    <p:sldId id="261" r:id="rId10"/>
    <p:sldId id="347" r:id="rId11"/>
    <p:sldId id="346" r:id="rId12"/>
    <p:sldId id="366" r:id="rId13"/>
    <p:sldId id="349" r:id="rId14"/>
    <p:sldId id="350" r:id="rId15"/>
    <p:sldId id="328" r:id="rId16"/>
    <p:sldId id="329" r:id="rId17"/>
    <p:sldId id="351" r:id="rId18"/>
    <p:sldId id="370" r:id="rId19"/>
    <p:sldId id="331" r:id="rId20"/>
    <p:sldId id="355" r:id="rId21"/>
    <p:sldId id="367" r:id="rId22"/>
    <p:sldId id="371" r:id="rId23"/>
    <p:sldId id="332" r:id="rId24"/>
    <p:sldId id="333" r:id="rId25"/>
    <p:sldId id="368" r:id="rId26"/>
    <p:sldId id="357" r:id="rId27"/>
    <p:sldId id="334" r:id="rId28"/>
    <p:sldId id="335" r:id="rId29"/>
    <p:sldId id="271" r:id="rId30"/>
    <p:sldId id="369" r:id="rId31"/>
    <p:sldId id="270" r:id="rId32"/>
    <p:sldId id="323" r:id="rId33"/>
    <p:sldId id="283" r:id="rId34"/>
    <p:sldId id="282" r:id="rId35"/>
    <p:sldId id="372" r:id="rId36"/>
    <p:sldId id="362" r:id="rId37"/>
    <p:sldId id="363" r:id="rId38"/>
    <p:sldId id="300" r:id="rId39"/>
    <p:sldId id="337" r:id="rId40"/>
    <p:sldId id="338" r:id="rId41"/>
    <p:sldId id="31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kan,Siobhan Portiuncula" initials="HP" lastIdx="7" clrIdx="0">
    <p:extLst>
      <p:ext uri="{19B8F6BF-5375-455C-9EA6-DF929625EA0E}">
        <p15:presenceInfo xmlns:p15="http://schemas.microsoft.com/office/powerpoint/2012/main" userId="S-1-5-21-1786671317-718348626-9522986-52006" providerId="AD"/>
      </p:ext>
    </p:extLst>
  </p:cmAuthor>
  <p:cmAuthor id="2" name="Dervela Gray" initials="DG" lastIdx="3" clrIdx="1">
    <p:extLst>
      <p:ext uri="{19B8F6BF-5375-455C-9EA6-DF929625EA0E}">
        <p15:presenceInfo xmlns:p15="http://schemas.microsoft.com/office/powerpoint/2012/main" userId="S::grayd@RCPI.IE::5de461d9-f171-40c7-b973-eaa22019b365" providerId="AD"/>
      </p:ext>
    </p:extLst>
  </p:cmAuthor>
  <p:cmAuthor id="3" name="Nuala Clarke" initials="NC" lastIdx="6" clrIdx="2">
    <p:extLst>
      <p:ext uri="{19B8F6BF-5375-455C-9EA6-DF929625EA0E}">
        <p15:presenceInfo xmlns:p15="http://schemas.microsoft.com/office/powerpoint/2012/main" userId="S-1-5-21-3741593784-2899681647-1123851950-381039" providerId="AD"/>
      </p:ext>
    </p:extLst>
  </p:cmAuthor>
  <p:cmAuthor id="4" name="Sheridan (Catherine Clinical Skills Facilitator, Paediatrics)" initials="S(CSFP" lastIdx="4" clrIdx="3">
    <p:extLst>
      <p:ext uri="{19B8F6BF-5375-455C-9EA6-DF929625EA0E}">
        <p15:presenceInfo xmlns:p15="http://schemas.microsoft.com/office/powerpoint/2012/main" userId="S-1-5-21-1786671317-718348626-9522986-34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5F80A8"/>
    <a:srgbClr val="556A83"/>
    <a:srgbClr val="CC0000"/>
    <a:srgbClr val="FFCC99"/>
    <a:srgbClr val="A50021"/>
    <a:srgbClr val="FF33CC"/>
    <a:srgbClr val="FF6600"/>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3A489-4D0B-4E39-BAA6-C944C34B184C}" v="9" dt="2023-05-05T13:30:47.77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0349" autoAdjust="0"/>
  </p:normalViewPr>
  <p:slideViewPr>
    <p:cSldViewPr>
      <p:cViewPr varScale="1">
        <p:scale>
          <a:sx n="79" d="100"/>
          <a:sy n="79" d="100"/>
        </p:scale>
        <p:origin x="883" y="7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0A1C1-EC5A-4573-B40C-5C8667586802}" type="doc">
      <dgm:prSet loTypeId="urn:microsoft.com/office/officeart/2005/8/layout/matrix1" loCatId="matrix" qsTypeId="urn:microsoft.com/office/officeart/2005/8/quickstyle/simple1" qsCatId="simple" csTypeId="urn:microsoft.com/office/officeart/2005/8/colors/accent5_2" csCatId="accent5" phldr="1"/>
      <dgm:spPr/>
      <dgm:t>
        <a:bodyPr/>
        <a:lstStyle/>
        <a:p>
          <a:endParaRPr lang="en-IE"/>
        </a:p>
      </dgm:t>
    </dgm:pt>
    <dgm:pt modelId="{09EAA87E-A0E4-431F-BD83-B9C781213DEA}">
      <dgm:prSet phldrT="[Text]" custT="1"/>
      <dgm:spPr/>
      <dgm:t>
        <a:bodyPr/>
        <a:lstStyle/>
        <a:p>
          <a:pPr>
            <a:lnSpc>
              <a:spcPct val="100000"/>
            </a:lnSpc>
            <a:spcAft>
              <a:spcPts val="0"/>
            </a:spcAft>
          </a:pPr>
          <a:r>
            <a:rPr lang="en-IE" sz="3200" b="1" dirty="0">
              <a:latin typeface="+mj-lt"/>
            </a:rPr>
            <a:t>PEWS</a:t>
          </a:r>
        </a:p>
        <a:p>
          <a:pPr>
            <a:lnSpc>
              <a:spcPct val="100000"/>
            </a:lnSpc>
            <a:spcAft>
              <a:spcPts val="0"/>
            </a:spcAft>
          </a:pPr>
          <a:r>
            <a:rPr lang="en-IE" sz="3200" b="1" dirty="0">
              <a:latin typeface="+mj-lt"/>
            </a:rPr>
            <a:t>chart &amp; score</a:t>
          </a:r>
        </a:p>
      </dgm:t>
    </dgm:pt>
    <dgm:pt modelId="{A5BA7E61-74B9-4BAD-ACA9-5C7B46E063E8}" type="parTrans" cxnId="{4964F7FE-3688-48E2-8400-86BAB2445A80}">
      <dgm:prSet/>
      <dgm:spPr/>
      <dgm:t>
        <a:bodyPr/>
        <a:lstStyle/>
        <a:p>
          <a:endParaRPr lang="en-IE">
            <a:latin typeface="+mj-lt"/>
          </a:endParaRPr>
        </a:p>
      </dgm:t>
    </dgm:pt>
    <dgm:pt modelId="{7AEBF2D8-5C0D-4C83-A5AF-97D5B60A5A3D}" type="sibTrans" cxnId="{4964F7FE-3688-48E2-8400-86BAB2445A80}">
      <dgm:prSet/>
      <dgm:spPr/>
      <dgm:t>
        <a:bodyPr/>
        <a:lstStyle/>
        <a:p>
          <a:endParaRPr lang="en-IE">
            <a:latin typeface="+mj-lt"/>
          </a:endParaRPr>
        </a:p>
      </dgm:t>
    </dgm:pt>
    <dgm:pt modelId="{8FAE6DAF-A30D-4654-B36E-B6BF8DE071BC}">
      <dgm:prSet phldrT="[Text]" custT="1"/>
      <dgm:spPr/>
      <dgm:t>
        <a:bodyPr/>
        <a:lstStyle/>
        <a:p>
          <a:pPr algn="ctr"/>
          <a:r>
            <a:rPr lang="en-IE" sz="3200" dirty="0">
              <a:latin typeface="+mj-lt"/>
            </a:rPr>
            <a:t>Team work &amp; Communication</a:t>
          </a:r>
        </a:p>
      </dgm:t>
    </dgm:pt>
    <dgm:pt modelId="{4299DE40-9386-4DCF-9A06-53EF5DC6FF79}" type="parTrans" cxnId="{FE2EE549-0F6A-4008-867B-690A8941D6DD}">
      <dgm:prSet/>
      <dgm:spPr/>
      <dgm:t>
        <a:bodyPr/>
        <a:lstStyle/>
        <a:p>
          <a:endParaRPr lang="en-IE">
            <a:latin typeface="+mj-lt"/>
          </a:endParaRPr>
        </a:p>
      </dgm:t>
    </dgm:pt>
    <dgm:pt modelId="{051D0F76-7D43-4997-85E7-4C0B73755F85}" type="sibTrans" cxnId="{FE2EE549-0F6A-4008-867B-690A8941D6DD}">
      <dgm:prSet/>
      <dgm:spPr/>
      <dgm:t>
        <a:bodyPr/>
        <a:lstStyle/>
        <a:p>
          <a:endParaRPr lang="en-IE">
            <a:latin typeface="+mj-lt"/>
          </a:endParaRPr>
        </a:p>
      </dgm:t>
    </dgm:pt>
    <dgm:pt modelId="{C128DE2C-9D01-4BA6-BAAF-3F6D47E7D97E}">
      <dgm:prSet phldrT="[Text]" custT="1"/>
      <dgm:spPr/>
      <dgm:t>
        <a:bodyPr/>
        <a:lstStyle/>
        <a:p>
          <a:pPr algn="ctr">
            <a:spcAft>
              <a:spcPts val="600"/>
            </a:spcAft>
          </a:pPr>
          <a:endParaRPr lang="en-IE" sz="3200" dirty="0">
            <a:latin typeface="+mj-lt"/>
          </a:endParaRPr>
        </a:p>
        <a:p>
          <a:pPr algn="ctr">
            <a:spcAft>
              <a:spcPts val="1800"/>
            </a:spcAft>
          </a:pPr>
          <a:r>
            <a:rPr lang="en-IE" sz="3200" dirty="0">
              <a:latin typeface="+mj-lt"/>
            </a:rPr>
            <a:t>Decision aides</a:t>
          </a:r>
        </a:p>
        <a:p>
          <a:pPr algn="ctr">
            <a:spcAft>
              <a:spcPts val="1200"/>
            </a:spcAft>
          </a:pPr>
          <a:endParaRPr lang="en-IE" sz="1600" dirty="0">
            <a:latin typeface="+mj-lt"/>
          </a:endParaRPr>
        </a:p>
        <a:p>
          <a:pPr algn="ctr">
            <a:spcAft>
              <a:spcPts val="600"/>
            </a:spcAft>
          </a:pPr>
          <a:r>
            <a:rPr lang="en-IE" sz="1600" dirty="0">
              <a:latin typeface="+mj-lt"/>
            </a:rPr>
            <a:t>                                </a:t>
          </a:r>
          <a:endParaRPr lang="en-IE" sz="1400" dirty="0">
            <a:latin typeface="+mj-lt"/>
          </a:endParaRPr>
        </a:p>
      </dgm:t>
    </dgm:pt>
    <dgm:pt modelId="{DBC9FA04-B3F2-49DD-A9A9-7D7DCF89845B}" type="parTrans" cxnId="{874423BC-191C-456F-A944-E5612B2D5174}">
      <dgm:prSet/>
      <dgm:spPr/>
      <dgm:t>
        <a:bodyPr/>
        <a:lstStyle/>
        <a:p>
          <a:endParaRPr lang="en-IE">
            <a:latin typeface="+mj-lt"/>
          </a:endParaRPr>
        </a:p>
      </dgm:t>
    </dgm:pt>
    <dgm:pt modelId="{56C2D0E5-A0FE-48CA-BE61-D25AB2BF7533}" type="sibTrans" cxnId="{874423BC-191C-456F-A944-E5612B2D5174}">
      <dgm:prSet/>
      <dgm:spPr/>
      <dgm:t>
        <a:bodyPr/>
        <a:lstStyle/>
        <a:p>
          <a:endParaRPr lang="en-IE">
            <a:latin typeface="+mj-lt"/>
          </a:endParaRPr>
        </a:p>
      </dgm:t>
    </dgm:pt>
    <dgm:pt modelId="{D7FCD53C-C310-49B8-B106-14080445EECF}">
      <dgm:prSet phldrT="[Text]" custT="1"/>
      <dgm:spPr/>
      <dgm:t>
        <a:bodyPr/>
        <a:lstStyle/>
        <a:p>
          <a:pPr algn="ctr">
            <a:spcBef>
              <a:spcPct val="0"/>
            </a:spcBef>
            <a:spcAft>
              <a:spcPct val="35000"/>
            </a:spcAft>
          </a:pPr>
          <a:endParaRPr lang="en-IE" sz="3200" dirty="0">
            <a:latin typeface="+mj-lt"/>
          </a:endParaRPr>
        </a:p>
        <a:p>
          <a:pPr algn="ctr">
            <a:spcBef>
              <a:spcPts val="1200"/>
            </a:spcBef>
            <a:spcAft>
              <a:spcPts val="600"/>
            </a:spcAft>
          </a:pPr>
          <a:r>
            <a:rPr lang="en-IE" sz="3200" dirty="0">
              <a:latin typeface="+mj-lt"/>
            </a:rPr>
            <a:t>Situation Awareness/ Clinical Judgement</a:t>
          </a:r>
        </a:p>
        <a:p>
          <a:pPr algn="l">
            <a:spcBef>
              <a:spcPts val="0"/>
            </a:spcBef>
            <a:spcAft>
              <a:spcPts val="600"/>
            </a:spcAft>
          </a:pPr>
          <a:endParaRPr lang="en-IE" sz="1600" dirty="0">
            <a:latin typeface="+mj-lt"/>
          </a:endParaRPr>
        </a:p>
        <a:p>
          <a:pPr algn="l">
            <a:spcBef>
              <a:spcPct val="0"/>
            </a:spcBef>
            <a:spcAft>
              <a:spcPct val="35000"/>
            </a:spcAft>
          </a:pPr>
          <a:endParaRPr lang="en-IE" sz="3200" dirty="0">
            <a:latin typeface="+mj-lt"/>
          </a:endParaRPr>
        </a:p>
      </dgm:t>
    </dgm:pt>
    <dgm:pt modelId="{A05D8116-0B79-4C8A-AB66-11960E2BD019}" type="parTrans" cxnId="{6A29E15B-84B0-4194-AF7B-9524A3C77EE0}">
      <dgm:prSet/>
      <dgm:spPr/>
      <dgm:t>
        <a:bodyPr/>
        <a:lstStyle/>
        <a:p>
          <a:endParaRPr lang="en-IE">
            <a:latin typeface="+mj-lt"/>
          </a:endParaRPr>
        </a:p>
      </dgm:t>
    </dgm:pt>
    <dgm:pt modelId="{F0F2CBA1-84B5-4BAE-B472-5F3458C6194B}" type="sibTrans" cxnId="{6A29E15B-84B0-4194-AF7B-9524A3C77EE0}">
      <dgm:prSet/>
      <dgm:spPr/>
      <dgm:t>
        <a:bodyPr/>
        <a:lstStyle/>
        <a:p>
          <a:endParaRPr lang="en-IE">
            <a:latin typeface="+mj-lt"/>
          </a:endParaRPr>
        </a:p>
      </dgm:t>
    </dgm:pt>
    <dgm:pt modelId="{5C86ECD1-DE47-49A7-B60E-E36DF49F8617}">
      <dgm:prSet phldrT="[Text]" custT="1"/>
      <dgm:spPr/>
      <dgm:t>
        <a:bodyPr/>
        <a:lstStyle/>
        <a:p>
          <a:pPr algn="ctr">
            <a:lnSpc>
              <a:spcPct val="100000"/>
            </a:lnSpc>
            <a:spcBef>
              <a:spcPts val="600"/>
            </a:spcBef>
            <a:spcAft>
              <a:spcPts val="600"/>
            </a:spcAft>
          </a:pPr>
          <a:endParaRPr lang="en-IE" sz="3200" dirty="0">
            <a:latin typeface="+mj-lt"/>
          </a:endParaRPr>
        </a:p>
        <a:p>
          <a:pPr algn="ctr">
            <a:lnSpc>
              <a:spcPct val="100000"/>
            </a:lnSpc>
            <a:spcBef>
              <a:spcPts val="1200"/>
            </a:spcBef>
            <a:spcAft>
              <a:spcPts val="600"/>
            </a:spcAft>
          </a:pPr>
          <a:r>
            <a:rPr lang="en-IE" sz="3200" dirty="0">
              <a:latin typeface="+mj-lt"/>
            </a:rPr>
            <a:t>Family Involvement</a:t>
          </a:r>
          <a:endParaRPr lang="en-IE" sz="1400" dirty="0">
            <a:latin typeface="+mj-lt"/>
          </a:endParaRPr>
        </a:p>
        <a:p>
          <a:pPr algn="l">
            <a:lnSpc>
              <a:spcPct val="90000"/>
            </a:lnSpc>
            <a:spcBef>
              <a:spcPts val="600"/>
            </a:spcBef>
            <a:spcAft>
              <a:spcPts val="600"/>
            </a:spcAft>
          </a:pPr>
          <a:endParaRPr lang="en-IE" sz="1600" dirty="0">
            <a:latin typeface="+mj-lt"/>
          </a:endParaRPr>
        </a:p>
        <a:p>
          <a:pPr algn="ctr">
            <a:lnSpc>
              <a:spcPct val="90000"/>
            </a:lnSpc>
            <a:spcBef>
              <a:spcPct val="0"/>
            </a:spcBef>
            <a:spcAft>
              <a:spcPct val="35000"/>
            </a:spcAft>
          </a:pPr>
          <a:endParaRPr lang="en-IE" sz="3200" dirty="0">
            <a:latin typeface="+mj-lt"/>
          </a:endParaRPr>
        </a:p>
      </dgm:t>
    </dgm:pt>
    <dgm:pt modelId="{A5A3385D-9B63-4EE7-8078-28D4AE9A9982}" type="parTrans" cxnId="{51846DD5-7BC5-4A76-AB50-1F98F3A494AD}">
      <dgm:prSet/>
      <dgm:spPr/>
      <dgm:t>
        <a:bodyPr/>
        <a:lstStyle/>
        <a:p>
          <a:endParaRPr lang="en-IE">
            <a:latin typeface="+mj-lt"/>
          </a:endParaRPr>
        </a:p>
      </dgm:t>
    </dgm:pt>
    <dgm:pt modelId="{A8615434-3C28-44EE-B8C7-1FC2B311A673}" type="sibTrans" cxnId="{51846DD5-7BC5-4A76-AB50-1F98F3A494AD}">
      <dgm:prSet/>
      <dgm:spPr/>
      <dgm:t>
        <a:bodyPr/>
        <a:lstStyle/>
        <a:p>
          <a:endParaRPr lang="en-IE">
            <a:latin typeface="+mj-lt"/>
          </a:endParaRPr>
        </a:p>
      </dgm:t>
    </dgm:pt>
    <dgm:pt modelId="{6078619E-96AE-41A5-B0D6-F77D653B3F2D}" type="pres">
      <dgm:prSet presAssocID="{C4A0A1C1-EC5A-4573-B40C-5C8667586802}" presName="diagram" presStyleCnt="0">
        <dgm:presLayoutVars>
          <dgm:chMax val="1"/>
          <dgm:dir/>
          <dgm:animLvl val="ctr"/>
          <dgm:resizeHandles val="exact"/>
        </dgm:presLayoutVars>
      </dgm:prSet>
      <dgm:spPr/>
      <dgm:t>
        <a:bodyPr/>
        <a:lstStyle/>
        <a:p>
          <a:endParaRPr lang="en-US"/>
        </a:p>
      </dgm:t>
    </dgm:pt>
    <dgm:pt modelId="{30A189F5-5359-4E8F-9C31-0958BC292B78}" type="pres">
      <dgm:prSet presAssocID="{C4A0A1C1-EC5A-4573-B40C-5C8667586802}" presName="matrix" presStyleCnt="0"/>
      <dgm:spPr/>
    </dgm:pt>
    <dgm:pt modelId="{2941CA93-357E-4D3A-ADE0-2B596595C40A}" type="pres">
      <dgm:prSet presAssocID="{C4A0A1C1-EC5A-4573-B40C-5C8667586802}" presName="tile1" presStyleLbl="node1" presStyleIdx="0" presStyleCnt="4"/>
      <dgm:spPr/>
      <dgm:t>
        <a:bodyPr/>
        <a:lstStyle/>
        <a:p>
          <a:endParaRPr lang="en-US"/>
        </a:p>
      </dgm:t>
    </dgm:pt>
    <dgm:pt modelId="{9D1E1FA0-9C8E-44F5-A167-AA8915DF1660}" type="pres">
      <dgm:prSet presAssocID="{C4A0A1C1-EC5A-4573-B40C-5C8667586802}" presName="tile1text" presStyleLbl="node1" presStyleIdx="0" presStyleCnt="4">
        <dgm:presLayoutVars>
          <dgm:chMax val="0"/>
          <dgm:chPref val="0"/>
          <dgm:bulletEnabled val="1"/>
        </dgm:presLayoutVars>
      </dgm:prSet>
      <dgm:spPr/>
      <dgm:t>
        <a:bodyPr/>
        <a:lstStyle/>
        <a:p>
          <a:endParaRPr lang="en-US"/>
        </a:p>
      </dgm:t>
    </dgm:pt>
    <dgm:pt modelId="{F1156539-C588-42E0-8736-BC5E87C1F60A}" type="pres">
      <dgm:prSet presAssocID="{C4A0A1C1-EC5A-4573-B40C-5C8667586802}" presName="tile2" presStyleLbl="node1" presStyleIdx="1" presStyleCnt="4"/>
      <dgm:spPr/>
      <dgm:t>
        <a:bodyPr/>
        <a:lstStyle/>
        <a:p>
          <a:endParaRPr lang="en-US"/>
        </a:p>
      </dgm:t>
    </dgm:pt>
    <dgm:pt modelId="{0FAE9AA5-C48A-46B0-B159-7684E2074286}" type="pres">
      <dgm:prSet presAssocID="{C4A0A1C1-EC5A-4573-B40C-5C8667586802}" presName="tile2text" presStyleLbl="node1" presStyleIdx="1" presStyleCnt="4">
        <dgm:presLayoutVars>
          <dgm:chMax val="0"/>
          <dgm:chPref val="0"/>
          <dgm:bulletEnabled val="1"/>
        </dgm:presLayoutVars>
      </dgm:prSet>
      <dgm:spPr/>
      <dgm:t>
        <a:bodyPr/>
        <a:lstStyle/>
        <a:p>
          <a:endParaRPr lang="en-US"/>
        </a:p>
      </dgm:t>
    </dgm:pt>
    <dgm:pt modelId="{DE00955E-9F92-4150-99CE-DDF0077D6635}" type="pres">
      <dgm:prSet presAssocID="{C4A0A1C1-EC5A-4573-B40C-5C8667586802}" presName="tile3" presStyleLbl="node1" presStyleIdx="2" presStyleCnt="4"/>
      <dgm:spPr/>
      <dgm:t>
        <a:bodyPr/>
        <a:lstStyle/>
        <a:p>
          <a:endParaRPr lang="en-US"/>
        </a:p>
      </dgm:t>
    </dgm:pt>
    <dgm:pt modelId="{A9255878-48B5-4233-A411-509159F9933D}" type="pres">
      <dgm:prSet presAssocID="{C4A0A1C1-EC5A-4573-B40C-5C8667586802}" presName="tile3text" presStyleLbl="node1" presStyleIdx="2" presStyleCnt="4">
        <dgm:presLayoutVars>
          <dgm:chMax val="0"/>
          <dgm:chPref val="0"/>
          <dgm:bulletEnabled val="1"/>
        </dgm:presLayoutVars>
      </dgm:prSet>
      <dgm:spPr/>
      <dgm:t>
        <a:bodyPr/>
        <a:lstStyle/>
        <a:p>
          <a:endParaRPr lang="en-US"/>
        </a:p>
      </dgm:t>
    </dgm:pt>
    <dgm:pt modelId="{DE91C3E5-EEA9-438A-A26C-08123D1E2698}" type="pres">
      <dgm:prSet presAssocID="{C4A0A1C1-EC5A-4573-B40C-5C8667586802}" presName="tile4" presStyleLbl="node1" presStyleIdx="3" presStyleCnt="4"/>
      <dgm:spPr/>
      <dgm:t>
        <a:bodyPr/>
        <a:lstStyle/>
        <a:p>
          <a:endParaRPr lang="en-US"/>
        </a:p>
      </dgm:t>
    </dgm:pt>
    <dgm:pt modelId="{FED29F55-194C-4295-A240-4845CB0E4685}" type="pres">
      <dgm:prSet presAssocID="{C4A0A1C1-EC5A-4573-B40C-5C8667586802}" presName="tile4text" presStyleLbl="node1" presStyleIdx="3" presStyleCnt="4">
        <dgm:presLayoutVars>
          <dgm:chMax val="0"/>
          <dgm:chPref val="0"/>
          <dgm:bulletEnabled val="1"/>
        </dgm:presLayoutVars>
      </dgm:prSet>
      <dgm:spPr/>
      <dgm:t>
        <a:bodyPr/>
        <a:lstStyle/>
        <a:p>
          <a:endParaRPr lang="en-US"/>
        </a:p>
      </dgm:t>
    </dgm:pt>
    <dgm:pt modelId="{78DE2461-D191-40A9-BA1B-0981CCD339EF}" type="pres">
      <dgm:prSet presAssocID="{C4A0A1C1-EC5A-4573-B40C-5C8667586802}" presName="centerTile" presStyleLbl="fgShp" presStyleIdx="0" presStyleCnt="1" custScaleX="110607" custScaleY="131324" custLinFactNeighborX="6258" custLinFactNeighborY="-7671">
        <dgm:presLayoutVars>
          <dgm:chMax val="0"/>
          <dgm:chPref val="0"/>
        </dgm:presLayoutVars>
      </dgm:prSet>
      <dgm:spPr/>
      <dgm:t>
        <a:bodyPr/>
        <a:lstStyle/>
        <a:p>
          <a:endParaRPr lang="en-US"/>
        </a:p>
      </dgm:t>
    </dgm:pt>
  </dgm:ptLst>
  <dgm:cxnLst>
    <dgm:cxn modelId="{F34F58AC-09AD-4A99-BB0E-B71ABB3FF222}" type="presOf" srcId="{C128DE2C-9D01-4BA6-BAAF-3F6D47E7D97E}" destId="{F1156539-C588-42E0-8736-BC5E87C1F60A}" srcOrd="0" destOrd="0" presId="urn:microsoft.com/office/officeart/2005/8/layout/matrix1"/>
    <dgm:cxn modelId="{FE2EE549-0F6A-4008-867B-690A8941D6DD}" srcId="{09EAA87E-A0E4-431F-BD83-B9C781213DEA}" destId="{8FAE6DAF-A30D-4654-B36E-B6BF8DE071BC}" srcOrd="0" destOrd="0" parTransId="{4299DE40-9386-4DCF-9A06-53EF5DC6FF79}" sibTransId="{051D0F76-7D43-4997-85E7-4C0B73755F85}"/>
    <dgm:cxn modelId="{51846DD5-7BC5-4A76-AB50-1F98F3A494AD}" srcId="{09EAA87E-A0E4-431F-BD83-B9C781213DEA}" destId="{5C86ECD1-DE47-49A7-B60E-E36DF49F8617}" srcOrd="3" destOrd="0" parTransId="{A5A3385D-9B63-4EE7-8078-28D4AE9A9982}" sibTransId="{A8615434-3C28-44EE-B8C7-1FC2B311A673}"/>
    <dgm:cxn modelId="{75D6A6A0-7D70-4711-BC1E-5D232A57A9BF}" type="presOf" srcId="{5C86ECD1-DE47-49A7-B60E-E36DF49F8617}" destId="{DE91C3E5-EEA9-438A-A26C-08123D1E2698}" srcOrd="0" destOrd="0" presId="urn:microsoft.com/office/officeart/2005/8/layout/matrix1"/>
    <dgm:cxn modelId="{4964F7FE-3688-48E2-8400-86BAB2445A80}" srcId="{C4A0A1C1-EC5A-4573-B40C-5C8667586802}" destId="{09EAA87E-A0E4-431F-BD83-B9C781213DEA}" srcOrd="0" destOrd="0" parTransId="{A5BA7E61-74B9-4BAD-ACA9-5C7B46E063E8}" sibTransId="{7AEBF2D8-5C0D-4C83-A5AF-97D5B60A5A3D}"/>
    <dgm:cxn modelId="{3098978B-5184-45D4-B1A5-27E10F0E53A7}" type="presOf" srcId="{8FAE6DAF-A30D-4654-B36E-B6BF8DE071BC}" destId="{2941CA93-357E-4D3A-ADE0-2B596595C40A}" srcOrd="0" destOrd="0" presId="urn:microsoft.com/office/officeart/2005/8/layout/matrix1"/>
    <dgm:cxn modelId="{DAB64034-4868-4897-B85C-35F4B85B2AD8}" type="presOf" srcId="{C4A0A1C1-EC5A-4573-B40C-5C8667586802}" destId="{6078619E-96AE-41A5-B0D6-F77D653B3F2D}" srcOrd="0" destOrd="0" presId="urn:microsoft.com/office/officeart/2005/8/layout/matrix1"/>
    <dgm:cxn modelId="{834775FE-2F1A-428E-A9AB-23B7BC0F1EAC}" type="presOf" srcId="{D7FCD53C-C310-49B8-B106-14080445EECF}" destId="{A9255878-48B5-4233-A411-509159F9933D}" srcOrd="1" destOrd="0" presId="urn:microsoft.com/office/officeart/2005/8/layout/matrix1"/>
    <dgm:cxn modelId="{6A29E15B-84B0-4194-AF7B-9524A3C77EE0}" srcId="{09EAA87E-A0E4-431F-BD83-B9C781213DEA}" destId="{D7FCD53C-C310-49B8-B106-14080445EECF}" srcOrd="2" destOrd="0" parTransId="{A05D8116-0B79-4C8A-AB66-11960E2BD019}" sibTransId="{F0F2CBA1-84B5-4BAE-B472-5F3458C6194B}"/>
    <dgm:cxn modelId="{3E5D2F24-106E-4556-9595-83E1E3811BAD}" type="presOf" srcId="{D7FCD53C-C310-49B8-B106-14080445EECF}" destId="{DE00955E-9F92-4150-99CE-DDF0077D6635}" srcOrd="0" destOrd="0" presId="urn:microsoft.com/office/officeart/2005/8/layout/matrix1"/>
    <dgm:cxn modelId="{B250B01D-2983-43FE-AFE8-DE305793ADB9}" type="presOf" srcId="{5C86ECD1-DE47-49A7-B60E-E36DF49F8617}" destId="{FED29F55-194C-4295-A240-4845CB0E4685}" srcOrd="1" destOrd="0" presId="urn:microsoft.com/office/officeart/2005/8/layout/matrix1"/>
    <dgm:cxn modelId="{0AEC70D6-B507-480C-A7B4-BE95FFD16BEE}" type="presOf" srcId="{C128DE2C-9D01-4BA6-BAAF-3F6D47E7D97E}" destId="{0FAE9AA5-C48A-46B0-B159-7684E2074286}" srcOrd="1" destOrd="0" presId="urn:microsoft.com/office/officeart/2005/8/layout/matrix1"/>
    <dgm:cxn modelId="{96E4DF80-912F-4339-99B0-36771D555B27}" type="presOf" srcId="{8FAE6DAF-A30D-4654-B36E-B6BF8DE071BC}" destId="{9D1E1FA0-9C8E-44F5-A167-AA8915DF1660}" srcOrd="1" destOrd="0" presId="urn:microsoft.com/office/officeart/2005/8/layout/matrix1"/>
    <dgm:cxn modelId="{874423BC-191C-456F-A944-E5612B2D5174}" srcId="{09EAA87E-A0E4-431F-BD83-B9C781213DEA}" destId="{C128DE2C-9D01-4BA6-BAAF-3F6D47E7D97E}" srcOrd="1" destOrd="0" parTransId="{DBC9FA04-B3F2-49DD-A9A9-7D7DCF89845B}" sibTransId="{56C2D0E5-A0FE-48CA-BE61-D25AB2BF7533}"/>
    <dgm:cxn modelId="{83D48CB2-2B57-4F09-AA19-5BFFB36F3F14}" type="presOf" srcId="{09EAA87E-A0E4-431F-BD83-B9C781213DEA}" destId="{78DE2461-D191-40A9-BA1B-0981CCD339EF}" srcOrd="0" destOrd="0" presId="urn:microsoft.com/office/officeart/2005/8/layout/matrix1"/>
    <dgm:cxn modelId="{800C669D-9A9D-412A-A7EB-3624B9ACFAE0}" type="presParOf" srcId="{6078619E-96AE-41A5-B0D6-F77D653B3F2D}" destId="{30A189F5-5359-4E8F-9C31-0958BC292B78}" srcOrd="0" destOrd="0" presId="urn:microsoft.com/office/officeart/2005/8/layout/matrix1"/>
    <dgm:cxn modelId="{BDA03CDC-BDB7-4F47-9C41-4EABE3DF7863}" type="presParOf" srcId="{30A189F5-5359-4E8F-9C31-0958BC292B78}" destId="{2941CA93-357E-4D3A-ADE0-2B596595C40A}" srcOrd="0" destOrd="0" presId="urn:microsoft.com/office/officeart/2005/8/layout/matrix1"/>
    <dgm:cxn modelId="{F49372BE-352F-4FBC-996A-53B0045A953A}" type="presParOf" srcId="{30A189F5-5359-4E8F-9C31-0958BC292B78}" destId="{9D1E1FA0-9C8E-44F5-A167-AA8915DF1660}" srcOrd="1" destOrd="0" presId="urn:microsoft.com/office/officeart/2005/8/layout/matrix1"/>
    <dgm:cxn modelId="{85FD47E3-5394-456A-8F21-D35DB8685A60}" type="presParOf" srcId="{30A189F5-5359-4E8F-9C31-0958BC292B78}" destId="{F1156539-C588-42E0-8736-BC5E87C1F60A}" srcOrd="2" destOrd="0" presId="urn:microsoft.com/office/officeart/2005/8/layout/matrix1"/>
    <dgm:cxn modelId="{34AC5BE6-7AAA-49FA-B544-CA87C383B7A8}" type="presParOf" srcId="{30A189F5-5359-4E8F-9C31-0958BC292B78}" destId="{0FAE9AA5-C48A-46B0-B159-7684E2074286}" srcOrd="3" destOrd="0" presId="urn:microsoft.com/office/officeart/2005/8/layout/matrix1"/>
    <dgm:cxn modelId="{2F4CABF9-26AD-4A3A-84C8-A66696E5B59D}" type="presParOf" srcId="{30A189F5-5359-4E8F-9C31-0958BC292B78}" destId="{DE00955E-9F92-4150-99CE-DDF0077D6635}" srcOrd="4" destOrd="0" presId="urn:microsoft.com/office/officeart/2005/8/layout/matrix1"/>
    <dgm:cxn modelId="{DB382A65-6858-4255-8A58-6B49247052E1}" type="presParOf" srcId="{30A189F5-5359-4E8F-9C31-0958BC292B78}" destId="{A9255878-48B5-4233-A411-509159F9933D}" srcOrd="5" destOrd="0" presId="urn:microsoft.com/office/officeart/2005/8/layout/matrix1"/>
    <dgm:cxn modelId="{37D6E961-8CCF-4685-AE6F-62AE864214B4}" type="presParOf" srcId="{30A189F5-5359-4E8F-9C31-0958BC292B78}" destId="{DE91C3E5-EEA9-438A-A26C-08123D1E2698}" srcOrd="6" destOrd="0" presId="urn:microsoft.com/office/officeart/2005/8/layout/matrix1"/>
    <dgm:cxn modelId="{F38929DC-F85A-42CA-93E0-BE93D9105FB4}" type="presParOf" srcId="{30A189F5-5359-4E8F-9C31-0958BC292B78}" destId="{FED29F55-194C-4295-A240-4845CB0E4685}" srcOrd="7" destOrd="0" presId="urn:microsoft.com/office/officeart/2005/8/layout/matrix1"/>
    <dgm:cxn modelId="{60E202EA-23D6-4A73-A6B5-FE1B01A563E5}" type="presParOf" srcId="{6078619E-96AE-41A5-B0D6-F77D653B3F2D}" destId="{78DE2461-D191-40A9-BA1B-0981CCD339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1CA93-357E-4D3A-ADE0-2B596595C40A}">
      <dsp:nvSpPr>
        <dsp:cNvPr id="0" name=""/>
        <dsp:cNvSpPr/>
      </dsp:nvSpPr>
      <dsp:spPr>
        <a:xfrm rot="16200000">
          <a:off x="918102" y="-918102"/>
          <a:ext cx="2160240" cy="3996444"/>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kern="1200" dirty="0">
              <a:latin typeface="+mj-lt"/>
            </a:rPr>
            <a:t>Team work &amp; Communication</a:t>
          </a:r>
        </a:p>
      </dsp:txBody>
      <dsp:txXfrm rot="5400000">
        <a:off x="-1" y="1"/>
        <a:ext cx="3996444" cy="1620180"/>
      </dsp:txXfrm>
    </dsp:sp>
    <dsp:sp modelId="{F1156539-C588-42E0-8736-BC5E87C1F60A}">
      <dsp:nvSpPr>
        <dsp:cNvPr id="0" name=""/>
        <dsp:cNvSpPr/>
      </dsp:nvSpPr>
      <dsp:spPr>
        <a:xfrm>
          <a:off x="3996444" y="0"/>
          <a:ext cx="3996444" cy="216024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ts val="600"/>
            </a:spcAft>
          </a:pPr>
          <a:endParaRPr lang="en-IE" sz="3200" kern="1200" dirty="0">
            <a:latin typeface="+mj-lt"/>
          </a:endParaRPr>
        </a:p>
        <a:p>
          <a:pPr lvl="0" algn="ctr" defTabSz="1422400">
            <a:lnSpc>
              <a:spcPct val="90000"/>
            </a:lnSpc>
            <a:spcBef>
              <a:spcPct val="0"/>
            </a:spcBef>
            <a:spcAft>
              <a:spcPts val="1800"/>
            </a:spcAft>
          </a:pPr>
          <a:r>
            <a:rPr lang="en-IE" sz="3200" kern="1200" dirty="0">
              <a:latin typeface="+mj-lt"/>
            </a:rPr>
            <a:t>Decision aides</a:t>
          </a:r>
        </a:p>
        <a:p>
          <a:pPr lvl="0" algn="ctr" defTabSz="1422400">
            <a:lnSpc>
              <a:spcPct val="90000"/>
            </a:lnSpc>
            <a:spcBef>
              <a:spcPct val="0"/>
            </a:spcBef>
            <a:spcAft>
              <a:spcPts val="1200"/>
            </a:spcAft>
          </a:pPr>
          <a:endParaRPr lang="en-IE" sz="1600" kern="1200" dirty="0">
            <a:latin typeface="+mj-lt"/>
          </a:endParaRPr>
        </a:p>
        <a:p>
          <a:pPr lvl="0" algn="ctr" defTabSz="1422400">
            <a:lnSpc>
              <a:spcPct val="90000"/>
            </a:lnSpc>
            <a:spcBef>
              <a:spcPct val="0"/>
            </a:spcBef>
            <a:spcAft>
              <a:spcPts val="600"/>
            </a:spcAft>
          </a:pPr>
          <a:r>
            <a:rPr lang="en-IE" sz="1600" kern="1200" dirty="0">
              <a:latin typeface="+mj-lt"/>
            </a:rPr>
            <a:t>                                </a:t>
          </a:r>
          <a:endParaRPr lang="en-IE" sz="1400" kern="1200" dirty="0">
            <a:latin typeface="+mj-lt"/>
          </a:endParaRPr>
        </a:p>
      </dsp:txBody>
      <dsp:txXfrm>
        <a:off x="3996444" y="0"/>
        <a:ext cx="3996444" cy="1620180"/>
      </dsp:txXfrm>
    </dsp:sp>
    <dsp:sp modelId="{DE00955E-9F92-4150-99CE-DDF0077D6635}">
      <dsp:nvSpPr>
        <dsp:cNvPr id="0" name=""/>
        <dsp:cNvSpPr/>
      </dsp:nvSpPr>
      <dsp:spPr>
        <a:xfrm rot="10800000">
          <a:off x="0" y="2160240"/>
          <a:ext cx="3996444" cy="216024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IE" sz="3200" kern="1200" dirty="0">
            <a:latin typeface="+mj-lt"/>
          </a:endParaRPr>
        </a:p>
        <a:p>
          <a:pPr lvl="0" algn="ctr" defTabSz="1422400">
            <a:lnSpc>
              <a:spcPct val="90000"/>
            </a:lnSpc>
            <a:spcBef>
              <a:spcPct val="0"/>
            </a:spcBef>
            <a:spcAft>
              <a:spcPts val="600"/>
            </a:spcAft>
          </a:pPr>
          <a:r>
            <a:rPr lang="en-IE" sz="3200" kern="1200" dirty="0">
              <a:latin typeface="+mj-lt"/>
            </a:rPr>
            <a:t>Situation Awareness/ Clinical Judgement</a:t>
          </a:r>
        </a:p>
        <a:p>
          <a:pPr lvl="0" algn="l" defTabSz="1422400">
            <a:lnSpc>
              <a:spcPct val="90000"/>
            </a:lnSpc>
            <a:spcBef>
              <a:spcPct val="0"/>
            </a:spcBef>
            <a:spcAft>
              <a:spcPts val="600"/>
            </a:spcAft>
          </a:pPr>
          <a:endParaRPr lang="en-IE" sz="1600" kern="1200" dirty="0">
            <a:latin typeface="+mj-lt"/>
          </a:endParaRPr>
        </a:p>
        <a:p>
          <a:pPr lvl="0" algn="l" defTabSz="1422400">
            <a:lnSpc>
              <a:spcPct val="90000"/>
            </a:lnSpc>
            <a:spcBef>
              <a:spcPct val="0"/>
            </a:spcBef>
            <a:spcAft>
              <a:spcPct val="35000"/>
            </a:spcAft>
          </a:pPr>
          <a:endParaRPr lang="en-IE" sz="3200" kern="1200" dirty="0">
            <a:latin typeface="+mj-lt"/>
          </a:endParaRPr>
        </a:p>
      </dsp:txBody>
      <dsp:txXfrm rot="10800000">
        <a:off x="0" y="2700299"/>
        <a:ext cx="3996444" cy="1620180"/>
      </dsp:txXfrm>
    </dsp:sp>
    <dsp:sp modelId="{DE91C3E5-EEA9-438A-A26C-08123D1E2698}">
      <dsp:nvSpPr>
        <dsp:cNvPr id="0" name=""/>
        <dsp:cNvSpPr/>
      </dsp:nvSpPr>
      <dsp:spPr>
        <a:xfrm rot="5400000">
          <a:off x="4914546" y="1242138"/>
          <a:ext cx="2160240" cy="3996444"/>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100000"/>
            </a:lnSpc>
            <a:spcBef>
              <a:spcPct val="0"/>
            </a:spcBef>
            <a:spcAft>
              <a:spcPts val="600"/>
            </a:spcAft>
          </a:pPr>
          <a:endParaRPr lang="en-IE" sz="3200" kern="1200" dirty="0">
            <a:latin typeface="+mj-lt"/>
          </a:endParaRPr>
        </a:p>
        <a:p>
          <a:pPr lvl="0" algn="ctr" defTabSz="1422400">
            <a:lnSpc>
              <a:spcPct val="100000"/>
            </a:lnSpc>
            <a:spcBef>
              <a:spcPct val="0"/>
            </a:spcBef>
            <a:spcAft>
              <a:spcPts val="600"/>
            </a:spcAft>
          </a:pPr>
          <a:r>
            <a:rPr lang="en-IE" sz="3200" kern="1200" dirty="0">
              <a:latin typeface="+mj-lt"/>
            </a:rPr>
            <a:t>Family Involvement</a:t>
          </a:r>
          <a:endParaRPr lang="en-IE" sz="1400" kern="1200" dirty="0">
            <a:latin typeface="+mj-lt"/>
          </a:endParaRPr>
        </a:p>
        <a:p>
          <a:pPr lvl="0" algn="l" defTabSz="1422400">
            <a:lnSpc>
              <a:spcPct val="90000"/>
            </a:lnSpc>
            <a:spcBef>
              <a:spcPct val="0"/>
            </a:spcBef>
            <a:spcAft>
              <a:spcPts val="600"/>
            </a:spcAft>
          </a:pPr>
          <a:endParaRPr lang="en-IE" sz="1600" kern="1200" dirty="0">
            <a:latin typeface="+mj-lt"/>
          </a:endParaRPr>
        </a:p>
        <a:p>
          <a:pPr lvl="0" algn="ctr" defTabSz="1422400">
            <a:lnSpc>
              <a:spcPct val="90000"/>
            </a:lnSpc>
            <a:spcBef>
              <a:spcPct val="0"/>
            </a:spcBef>
            <a:spcAft>
              <a:spcPct val="35000"/>
            </a:spcAft>
          </a:pPr>
          <a:endParaRPr lang="en-IE" sz="3200" kern="1200" dirty="0">
            <a:latin typeface="+mj-lt"/>
          </a:endParaRPr>
        </a:p>
      </dsp:txBody>
      <dsp:txXfrm rot="-5400000">
        <a:off x="3996444" y="2700300"/>
        <a:ext cx="3996444" cy="1620180"/>
      </dsp:txXfrm>
    </dsp:sp>
    <dsp:sp modelId="{78DE2461-D191-40A9-BA1B-0981CCD339EF}">
      <dsp:nvSpPr>
        <dsp:cNvPr id="0" name=""/>
        <dsp:cNvSpPr/>
      </dsp:nvSpPr>
      <dsp:spPr>
        <a:xfrm>
          <a:off x="2820398" y="1368155"/>
          <a:ext cx="2652208" cy="1418456"/>
        </a:xfrm>
        <a:prstGeom prst="roundRect">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r>
            <a:rPr lang="en-IE" sz="3200" b="1" kern="1200" dirty="0">
              <a:latin typeface="+mj-lt"/>
            </a:rPr>
            <a:t>PEWS</a:t>
          </a:r>
        </a:p>
        <a:p>
          <a:pPr lvl="0" algn="ctr" defTabSz="1422400">
            <a:lnSpc>
              <a:spcPct val="100000"/>
            </a:lnSpc>
            <a:spcBef>
              <a:spcPct val="0"/>
            </a:spcBef>
            <a:spcAft>
              <a:spcPts val="0"/>
            </a:spcAft>
          </a:pPr>
          <a:r>
            <a:rPr lang="en-IE" sz="3200" b="1" kern="1200" dirty="0">
              <a:latin typeface="+mj-lt"/>
            </a:rPr>
            <a:t>chart &amp; score</a:t>
          </a:r>
        </a:p>
      </dsp:txBody>
      <dsp:txXfrm>
        <a:off x="2889641" y="1437398"/>
        <a:ext cx="2513722" cy="127997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E72A68A3-AEDF-43E0-B4AC-A1834131C5C2}" type="slidenum">
              <a:rPr lang="en-US"/>
              <a:pPr/>
              <a:t>‹#›</a:t>
            </a:fld>
            <a:endParaRPr lang="en-US"/>
          </a:p>
        </p:txBody>
      </p:sp>
    </p:spTree>
    <p:extLst>
      <p:ext uri="{BB962C8B-B14F-4D97-AF65-F5344CB8AC3E}">
        <p14:creationId xmlns:p14="http://schemas.microsoft.com/office/powerpoint/2010/main" val="3327111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2B0E2-373D-4E5C-91B5-EE5EB6658D0E}" type="slidenum">
              <a:rPr lang="en-US"/>
              <a:pPr/>
              <a:t>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This slide set represents a national template for PEWS training and as such, reflects a national standard in practice.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Additions should be made to these slides to reflect</a:t>
            </a:r>
            <a:r>
              <a:rPr lang="en-GB" baseline="0" dirty="0"/>
              <a:t> </a:t>
            </a:r>
            <a:r>
              <a:rPr lang="en-GB" dirty="0"/>
              <a:t>local arrangements/resources.  </a:t>
            </a:r>
          </a:p>
          <a:p>
            <a:endParaRPr lang="en-US" dirty="0"/>
          </a:p>
        </p:txBody>
      </p:sp>
    </p:spTree>
    <p:extLst>
      <p:ext uri="{BB962C8B-B14F-4D97-AF65-F5344CB8AC3E}">
        <p14:creationId xmlns:p14="http://schemas.microsoft.com/office/powerpoint/2010/main" val="33128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 are examples of when additional parameters should become core parameters.</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11</a:t>
            </a:fld>
            <a:endParaRPr lang="en-US"/>
          </a:p>
        </p:txBody>
      </p:sp>
    </p:spTree>
    <p:extLst>
      <p:ext uri="{BB962C8B-B14F-4D97-AF65-F5344CB8AC3E}">
        <p14:creationId xmlns:p14="http://schemas.microsoft.com/office/powerpoint/2010/main" val="199136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IE" sz="1200" b="1" dirty="0" smtClean="0"/>
              <a:t>Frequency of observations</a:t>
            </a:r>
            <a:r>
              <a:rPr lang="en-IE" sz="1200" dirty="0" smtClean="0"/>
              <a:t> should be completed on admission, on the first set of observations on any chart</a:t>
            </a:r>
            <a:r>
              <a:rPr lang="en-IE" sz="1200" baseline="0" dirty="0" smtClean="0"/>
              <a:t> and if there is a change to the documented previous planned frequency</a:t>
            </a:r>
            <a:r>
              <a:rPr lang="en-IE" sz="1200" dirty="0" smtClean="0"/>
              <a:t>.  It is included to reflect a continuous thought process of clinical judgement and awareness of fluctuations in a patient’s condition.  This is often</a:t>
            </a:r>
            <a:r>
              <a:rPr lang="en-IE" sz="1200" baseline="0" dirty="0" smtClean="0"/>
              <a:t> </a:t>
            </a:r>
            <a:r>
              <a:rPr lang="en-IE" sz="1200" dirty="0" smtClean="0"/>
              <a:t>a nursing decision and should be based on the minimum advised in the escalation guide and expanded in the manual.  Clearly, the frequency may be increased at any time.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E"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IE" dirty="0" smtClean="0"/>
              <a:t>What is expected of nursing students in your area(s)?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12</a:t>
            </a:fld>
            <a:endParaRPr lang="en-US"/>
          </a:p>
        </p:txBody>
      </p:sp>
    </p:spTree>
    <p:extLst>
      <p:ext uri="{BB962C8B-B14F-4D97-AF65-F5344CB8AC3E}">
        <p14:creationId xmlns:p14="http://schemas.microsoft.com/office/powerpoint/2010/main" val="31495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100" dirty="0"/>
              <a:t>Concern may be on the part of the clinician </a:t>
            </a:r>
            <a:r>
              <a:rPr lang="en-IE" sz="1100" b="1" dirty="0"/>
              <a:t>or</a:t>
            </a:r>
            <a:r>
              <a:rPr lang="en-IE" sz="1100" dirty="0"/>
              <a:t> parent/carer.  Presence of any concern scores a 1 but if significant, may warrant an escalated response.  </a:t>
            </a:r>
          </a:p>
          <a:p>
            <a:endParaRPr lang="en-IE" sz="1100" dirty="0"/>
          </a:p>
          <a:p>
            <a:r>
              <a:rPr lang="en-IE" sz="1100" dirty="0"/>
              <a:t>PEWS is designed to trigger if there are haemodynamic signs present but may not trigger if a child is unwell from another cause, is compensating within an acceptable range or has only subtle signs of illness. The value of the concern parameter is particularly significant in these cases. A clinician may be have an instinct or gut feeling that is suggestive that something is wrong or a parent / carer may feel that their child is worryingly unwell or ‘just not right’.  </a:t>
            </a:r>
          </a:p>
          <a:p>
            <a:endParaRPr lang="en-IE" sz="1100" dirty="0"/>
          </a:p>
          <a:p>
            <a:r>
              <a:rPr lang="en-IE" sz="1100" dirty="0"/>
              <a:t>Concern of course will also be apparent for the child who is deteriorating or who’s condition is worrying.</a:t>
            </a:r>
          </a:p>
          <a:p>
            <a:endParaRPr lang="en-IE" sz="1100" dirty="0"/>
          </a:p>
          <a:p>
            <a:r>
              <a:rPr lang="en-IE" sz="1100" dirty="0"/>
              <a:t>There are </a:t>
            </a:r>
            <a:r>
              <a:rPr lang="en-IE" sz="1100" dirty="0" smtClean="0"/>
              <a:t>resources available for use to engage </a:t>
            </a:r>
            <a:r>
              <a:rPr lang="en-IE" sz="1100" dirty="0"/>
              <a:t>with parents on the HSE PEWS website. Information about PEWS and concern scoring should be provided on admission and at appropriate intervals during a child’s stay in hospital. </a:t>
            </a:r>
          </a:p>
        </p:txBody>
      </p:sp>
      <p:sp>
        <p:nvSpPr>
          <p:cNvPr id="4" name="Slide Number Placeholder 3"/>
          <p:cNvSpPr>
            <a:spLocks noGrp="1"/>
          </p:cNvSpPr>
          <p:nvPr>
            <p:ph type="sldNum" sz="quarter" idx="10"/>
          </p:nvPr>
        </p:nvSpPr>
        <p:spPr/>
        <p:txBody>
          <a:bodyPr/>
          <a:lstStyle/>
          <a:p>
            <a:fld id="{E72A68A3-AEDF-43E0-B4AC-A1834131C5C2}" type="slidenum">
              <a:rPr lang="en-US" smtClean="0"/>
              <a:pPr/>
              <a:t>13</a:t>
            </a:fld>
            <a:endParaRPr lang="en-US"/>
          </a:p>
        </p:txBody>
      </p:sp>
    </p:spTree>
    <p:extLst>
      <p:ext uri="{BB962C8B-B14F-4D97-AF65-F5344CB8AC3E}">
        <p14:creationId xmlns:p14="http://schemas.microsoft.com/office/powerpoint/2010/main" val="303124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a:t>These resources are</a:t>
            </a:r>
            <a:r>
              <a:rPr lang="en-IE" baseline="0"/>
              <a:t> in the Parent Engagement Toolkit on www.hse.ie/pews and should be displayed prominently in all areas using PEWS (minimum size A3)</a:t>
            </a:r>
            <a:endParaRPr lang="en-IE"/>
          </a:p>
        </p:txBody>
      </p:sp>
      <p:sp>
        <p:nvSpPr>
          <p:cNvPr id="4" name="Slide Number Placeholder 3"/>
          <p:cNvSpPr>
            <a:spLocks noGrp="1"/>
          </p:cNvSpPr>
          <p:nvPr>
            <p:ph type="sldNum" sz="quarter" idx="10"/>
          </p:nvPr>
        </p:nvSpPr>
        <p:spPr/>
        <p:txBody>
          <a:bodyPr/>
          <a:lstStyle/>
          <a:p>
            <a:fld id="{E72A68A3-AEDF-43E0-B4AC-A1834131C5C2}" type="slidenum">
              <a:rPr lang="en-US" smtClean="0"/>
              <a:pPr/>
              <a:t>14</a:t>
            </a:fld>
            <a:endParaRPr lang="en-US"/>
          </a:p>
        </p:txBody>
      </p:sp>
    </p:spTree>
    <p:extLst>
      <p:ext uri="{BB962C8B-B14F-4D97-AF65-F5344CB8AC3E}">
        <p14:creationId xmlns:p14="http://schemas.microsoft.com/office/powerpoint/2010/main" val="1032513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a:t>All assessment</a:t>
            </a:r>
            <a:r>
              <a:rPr lang="en-IE" baseline="0" dirty="0"/>
              <a:t> techniques should be taught in line with RCN Guidelines (see NCG No.12 or PEWS manual for reference) and follow the ABCDE pathway as per PALS or APLS guidelines.</a:t>
            </a:r>
          </a:p>
          <a:p>
            <a:endParaRPr lang="en-IE" dirty="0"/>
          </a:p>
          <a:p>
            <a:r>
              <a:rPr lang="en-IE" dirty="0"/>
              <a:t>Respiratory rate should be counted for</a:t>
            </a:r>
            <a:r>
              <a:rPr lang="en-IE" baseline="0" dirty="0"/>
              <a:t> one minute. </a:t>
            </a:r>
            <a:endParaRPr lang="en-IE" baseline="0" dirty="0" smtClean="0"/>
          </a:p>
          <a:p>
            <a:endParaRPr lang="en-IE" baseline="0" dirty="0" smtClean="0"/>
          </a:p>
          <a:p>
            <a:r>
              <a:rPr lang="en-IE" baseline="0" dirty="0" smtClean="0"/>
              <a:t>Patients in HHFNC therapy should not have a Parameter Amendment put in place but may have a Medical Escalation Agreement considered. </a:t>
            </a:r>
          </a:p>
          <a:p>
            <a:r>
              <a:rPr lang="en-IE" baseline="0" dirty="0" smtClean="0"/>
              <a:t>Pressure includes flow in litres.</a:t>
            </a:r>
            <a:endParaRPr lang="en-IE" baseline="0" dirty="0"/>
          </a:p>
          <a:p>
            <a:endParaRPr lang="en-IE" baseline="0" dirty="0"/>
          </a:p>
          <a:p>
            <a:r>
              <a:rPr lang="en-IE" baseline="0" dirty="0"/>
              <a:t>Refer to the Respiratory Assessment table for RE assessment.  Emphasis on global assessment of respiratory wellness to help with the distinction (manual).</a:t>
            </a:r>
          </a:p>
          <a:p>
            <a:endParaRPr lang="en-IE" baseline="0" dirty="0"/>
          </a:p>
          <a:p>
            <a:r>
              <a:rPr lang="en-IE" dirty="0"/>
              <a:t>Oxygen Therapy</a:t>
            </a:r>
            <a:r>
              <a:rPr lang="en-IE" baseline="0" dirty="0"/>
              <a:t> has several factors:</a:t>
            </a:r>
          </a:p>
          <a:p>
            <a:r>
              <a:rPr lang="en-IE" baseline="0" dirty="0"/>
              <a:t>	- is the child receiving any oxygen therapy? Record the mode of delivery (see code on chart) and no. L of flow</a:t>
            </a:r>
          </a:p>
          <a:p>
            <a:r>
              <a:rPr lang="en-IE" baseline="0" dirty="0"/>
              <a:t>	- is the child receiving any airway support? Record the pressure delivered by the device and monitor closely for increased requirements</a:t>
            </a:r>
          </a:p>
          <a:p>
            <a:endParaRPr lang="en-IE" baseline="0" dirty="0"/>
          </a:p>
          <a:p>
            <a:r>
              <a:rPr lang="en-IE" baseline="0" dirty="0"/>
              <a:t>Oxygen saturations is an additional parameter – may be required to become a core parameter in a respiratory admission for example</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15</a:t>
            </a:fld>
            <a:endParaRPr lang="en-US"/>
          </a:p>
        </p:txBody>
      </p:sp>
    </p:spTree>
    <p:extLst>
      <p:ext uri="{BB962C8B-B14F-4D97-AF65-F5344CB8AC3E}">
        <p14:creationId xmlns:p14="http://schemas.microsoft.com/office/powerpoint/2010/main" val="43008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Heart rate must be counted over one </a:t>
            </a:r>
            <a:r>
              <a:rPr lang="en-IE" dirty="0" smtClean="0"/>
              <a:t>minute.  </a:t>
            </a:r>
            <a:r>
              <a:rPr lang="en-IE" dirty="0"/>
              <a:t>Heart</a:t>
            </a:r>
            <a:r>
              <a:rPr lang="en-IE" baseline="0" dirty="0"/>
              <a:t> rate may be assessed via physical pulse check or auscultation but must NEVER be read from a pulse </a:t>
            </a:r>
            <a:r>
              <a:rPr lang="en-IE" baseline="0" dirty="0" err="1"/>
              <a:t>oximeter</a:t>
            </a:r>
            <a:r>
              <a:rPr lang="en-IE" baseline="0" dirty="0"/>
              <a:t>.</a:t>
            </a:r>
          </a:p>
          <a:p>
            <a:endParaRPr lang="en-IE" baseline="0" dirty="0"/>
          </a:p>
          <a:p>
            <a:r>
              <a:rPr lang="en-IE" baseline="0" dirty="0"/>
              <a:t>Blood pressure is an additional parameter and should be measured and recorded as dictated by the condition of the child and/or the child’s plan of care.  Unless local practices dictate otherwise, both systolic and diastolic should be recorded as per slide but only systolic is scored.  Caution for changes in diastolic pressure that may signify cause for concern.  </a:t>
            </a:r>
          </a:p>
          <a:p>
            <a:endParaRPr lang="en-IE" baseline="0" dirty="0"/>
          </a:p>
          <a:p>
            <a:r>
              <a:rPr lang="en-IE" u="sng" baseline="0" dirty="0"/>
              <a:t>Central</a:t>
            </a:r>
            <a:r>
              <a:rPr lang="en-IE" baseline="0" dirty="0"/>
              <a:t> capillary refill time is an additional parameter which should be considered if the child has signs of circulatory triggers.  It should be measured according to according to PALS or APLS guidelines.  Press firmly on the sternum or forehead for 5 seconds.  Release and count seconds until capillary return.  Score as per example line on chart and manual. (note: this should not be confused with limb perfusion assessment)</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16</a:t>
            </a:fld>
            <a:endParaRPr lang="en-US"/>
          </a:p>
        </p:txBody>
      </p:sp>
    </p:spTree>
    <p:extLst>
      <p:ext uri="{BB962C8B-B14F-4D97-AF65-F5344CB8AC3E}">
        <p14:creationId xmlns:p14="http://schemas.microsoft.com/office/powerpoint/2010/main" val="7269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17</a:t>
            </a:fld>
            <a:endParaRPr lang="en-US"/>
          </a:p>
        </p:txBody>
      </p:sp>
    </p:spTree>
    <p:extLst>
      <p:ext uri="{BB962C8B-B14F-4D97-AF65-F5344CB8AC3E}">
        <p14:creationId xmlns:p14="http://schemas.microsoft.com/office/powerpoint/2010/main" val="79127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Not</a:t>
            </a:r>
            <a:r>
              <a:rPr lang="en-IE" baseline="0" dirty="0"/>
              <a:t> a scoring parameter but may indicate sepsis. Refer to sepsis prompts on chart</a:t>
            </a:r>
            <a:r>
              <a:rPr lang="en-IE" b="0" i="0" baseline="0" dirty="0"/>
              <a:t>.</a:t>
            </a:r>
            <a:r>
              <a:rPr lang="en-IE" b="0" i="0" dirty="0"/>
              <a:t> </a:t>
            </a:r>
            <a:r>
              <a:rPr lang="en-IE" b="0" i="0" u="none" strike="noStrike" baseline="0" dirty="0">
                <a:solidFill>
                  <a:srgbClr val="FF0000"/>
                </a:solidFill>
              </a:rPr>
              <a:t>Assessing whether or not a child is at risk of sepsis, starts with a suspicion of infection.  </a:t>
            </a:r>
            <a:r>
              <a:rPr lang="en-IE" b="0" i="0" baseline="0" dirty="0">
                <a:solidFill>
                  <a:srgbClr val="FF0000"/>
                </a:solidFill>
              </a:rPr>
              <a:t>If infection is suspected and the child appears unwell, initiate the paediatric sepsis form.</a:t>
            </a:r>
            <a:r>
              <a:rPr lang="en-IE" b="0" i="0" dirty="0">
                <a:solidFill>
                  <a:srgbClr val="FF0000"/>
                </a:solidFill>
              </a:rPr>
              <a:t> Following screening for sepsis, patients who trigger a “red flag” require immediate medical review, patients with an amber flag +/- risk factors, have an increased risk of deterioration from sepsis and need to be reviewed promptly. </a:t>
            </a:r>
            <a:r>
              <a:rPr lang="en-IE" b="0" i="0" baseline="0" dirty="0">
                <a:solidFill>
                  <a:srgbClr val="FF0000"/>
                </a:solidFill>
              </a:rPr>
              <a:t>If following medical review, there are signs of septic shock or if sepsis is suspected, then the child should receive the components of the Sepsis 6 bundle within the recommended timeframe.  </a:t>
            </a:r>
          </a:p>
          <a:p>
            <a:r>
              <a:rPr lang="en-IE" b="0" i="0" baseline="0" dirty="0" smtClean="0">
                <a:solidFill>
                  <a:srgbClr val="FF0000"/>
                </a:solidFill>
              </a:rPr>
              <a:t>Escalate </a:t>
            </a:r>
            <a:r>
              <a:rPr lang="en-IE" b="0" i="0" baseline="0" dirty="0">
                <a:solidFill>
                  <a:srgbClr val="FF0000"/>
                </a:solidFill>
              </a:rPr>
              <a:t>to senior colleagues quickly.  </a:t>
            </a:r>
            <a:endParaRPr lang="en-IE" b="0" i="0" baseline="0" dirty="0" smtClean="0">
              <a:solidFill>
                <a:srgbClr val="FF0000"/>
              </a:solidFill>
            </a:endParaRPr>
          </a:p>
          <a:p>
            <a:r>
              <a:rPr lang="en-IE" b="1" i="0" baseline="0" dirty="0" smtClean="0">
                <a:solidFill>
                  <a:srgbClr val="FF0000"/>
                </a:solidFill>
              </a:rPr>
              <a:t>Important Teaching Point: Get to know the normal baseline temperature of your patient who may read beyond the expected normal temperature ranges. Also consider the temperature range accepted for patients receiving oncology/haematology care as per national Shared Care Guideline.</a:t>
            </a:r>
            <a:endParaRPr lang="en-IE" b="1" i="0" baseline="0" dirty="0">
              <a:solidFill>
                <a:srgbClr val="FF0000"/>
              </a:solidFill>
            </a:endParaRPr>
          </a:p>
          <a:p>
            <a:endParaRPr lang="en-IE" b="0" i="0" baseline="0" dirty="0"/>
          </a:p>
          <a:p>
            <a:r>
              <a:rPr lang="en-IE" b="0" i="0" baseline="0" dirty="0"/>
              <a:t>Urine output should be closely monitored. </a:t>
            </a:r>
            <a:r>
              <a:rPr lang="en-IE" strike="noStrike" baseline="0" dirty="0"/>
              <a:t>P</a:t>
            </a:r>
            <a:r>
              <a:rPr lang="en-IE" baseline="0" dirty="0"/>
              <a:t>rompt for minimum acceptable is on the chart – different for 12+ age group. </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19</a:t>
            </a:fld>
            <a:endParaRPr lang="en-US"/>
          </a:p>
        </p:txBody>
      </p:sp>
    </p:spTree>
    <p:extLst>
      <p:ext uri="{BB962C8B-B14F-4D97-AF65-F5344CB8AC3E}">
        <p14:creationId xmlns:p14="http://schemas.microsoft.com/office/powerpoint/2010/main" val="4127707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IE" sz="1200" i="0" dirty="0" smtClean="0"/>
              <a:t>Drawn-dots or numerical values are required to complete the National Paediatric Observation Charts.  It is not possible on the charts, given the great range of ‘normal’ for paediatric vital signs, to devote one line per decade score so each upper and lower limit carries a ≥ or ≤ symbol.</a:t>
            </a:r>
          </a:p>
          <a:p>
            <a:pPr>
              <a:lnSpc>
                <a:spcPct val="80000"/>
              </a:lnSpc>
            </a:pPr>
            <a:r>
              <a:rPr lang="en-IE" sz="1200" i="0" dirty="0" smtClean="0"/>
              <a:t>In addition, the tool is looking for complete accuracy for trends so the </a:t>
            </a:r>
            <a:r>
              <a:rPr lang="en-IE" sz="1200" b="1" i="0" dirty="0" smtClean="0"/>
              <a:t>drawn-dots should be joined with straight</a:t>
            </a:r>
            <a:r>
              <a:rPr lang="en-IE" sz="1200" b="1" i="0" baseline="0" dirty="0" smtClean="0"/>
              <a:t> lines</a:t>
            </a:r>
            <a:r>
              <a:rPr lang="en-IE" sz="1200" i="0" baseline="0" dirty="0" smtClean="0"/>
              <a:t> only</a:t>
            </a:r>
            <a:r>
              <a:rPr lang="en-IE" sz="1200" i="0" dirty="0" smtClean="0"/>
              <a:t>.  </a:t>
            </a:r>
          </a:p>
          <a:p>
            <a:pPr>
              <a:lnSpc>
                <a:spcPct val="80000"/>
              </a:lnSpc>
            </a:pPr>
            <a:endParaRPr lang="en-IE" sz="1200" dirty="0" smtClean="0"/>
          </a:p>
          <a:p>
            <a:pPr>
              <a:lnSpc>
                <a:spcPct val="80000"/>
              </a:lnSpc>
            </a:pPr>
            <a:r>
              <a:rPr lang="en-IE" sz="1200" dirty="0" smtClean="0"/>
              <a:t>In the case of an adjustment to the frequency due</a:t>
            </a:r>
            <a:r>
              <a:rPr lang="en-IE" sz="1200" baseline="0" dirty="0" smtClean="0"/>
              <a:t> to a change in the child’s condition</a:t>
            </a:r>
            <a:r>
              <a:rPr lang="en-IE" sz="1200" dirty="0" smtClean="0"/>
              <a:t>, new directions from the medical team, </a:t>
            </a:r>
            <a:r>
              <a:rPr lang="en-IE" sz="1200" baseline="0" dirty="0" smtClean="0"/>
              <a:t>as a response to an increase or decrease in a PEWS Score or a change in scoring parameters, </a:t>
            </a:r>
            <a:r>
              <a:rPr lang="en-IE" sz="1200" dirty="0" smtClean="0"/>
              <a:t>the ‘</a:t>
            </a:r>
            <a:r>
              <a:rPr lang="en-IE" sz="1200" b="1" dirty="0" smtClean="0"/>
              <a:t>reassess within</a:t>
            </a:r>
            <a:r>
              <a:rPr lang="en-IE" sz="1200" dirty="0" smtClean="0"/>
              <a:t>’ line below the Total PEWS Score should be completed in minutes to reflect</a:t>
            </a:r>
            <a:r>
              <a:rPr lang="en-IE" sz="1200" baseline="0" dirty="0" smtClean="0"/>
              <a:t> the clinical judgement of the observing nurse</a:t>
            </a:r>
            <a:r>
              <a:rPr lang="en-IE" sz="1200" dirty="0" smtClean="0"/>
              <a:t>. Student</a:t>
            </a:r>
            <a:r>
              <a:rPr lang="en-IE" sz="1200" baseline="0" dirty="0" smtClean="0"/>
              <a:t> nurses or less experienced nurses may be prompted by the escalation guide to notify the Nurse in Charge of these changes.</a:t>
            </a:r>
            <a:r>
              <a:rPr lang="en-IE" sz="1200" dirty="0" smtClean="0"/>
              <a:t>  </a:t>
            </a:r>
          </a:p>
          <a:p>
            <a:r>
              <a:rPr lang="en-IE" dirty="0" smtClean="0"/>
              <a:t>A child with a valid ‘Do Not Attempt Resuscitation’ agreement or equivalent who then triggers a PEWS score on their observations should always receive a nursing / medical response to the change in their condition.  </a:t>
            </a:r>
            <a:r>
              <a:rPr lang="en-IE" u="sng" dirty="0" smtClean="0"/>
              <a:t>A decision not to attempt Cardiopulmonary Resuscitation (CPR) applies only to CPR</a:t>
            </a:r>
            <a:r>
              <a:rPr lang="en-IE" dirty="0" smtClean="0"/>
              <a:t>.  It does not apply to any other aspect of treatment and all other treatments and care that are appropriate for the individual should continue.</a:t>
            </a:r>
          </a:p>
          <a:p>
            <a:endParaRPr lang="en-IE" dirty="0" smtClean="0"/>
          </a:p>
          <a:p>
            <a:r>
              <a:rPr lang="en-IE" dirty="0" smtClean="0"/>
              <a:t>NB: </a:t>
            </a:r>
            <a:r>
              <a:rPr lang="en-IE" u="sng" dirty="0" smtClean="0"/>
              <a:t>Observations During Blood Transfusion</a:t>
            </a:r>
            <a:endParaRPr lang="en-IE" dirty="0" smtClean="0"/>
          </a:p>
          <a:p>
            <a:r>
              <a:rPr lang="en-IE" dirty="0" smtClean="0"/>
              <a:t>Children undergoing blood or blood product transfusion must have all</a:t>
            </a:r>
            <a:r>
              <a:rPr lang="en-IE" baseline="0" dirty="0" smtClean="0"/>
              <a:t> observations </a:t>
            </a:r>
            <a:r>
              <a:rPr lang="en-IE" dirty="0" smtClean="0"/>
              <a:t>recorded on the paediatric observation chart </a:t>
            </a:r>
            <a:r>
              <a:rPr lang="en-IE" u="sng" dirty="0" smtClean="0"/>
              <a:t>and</a:t>
            </a:r>
            <a:r>
              <a:rPr lang="en-IE" dirty="0" smtClean="0"/>
              <a:t> additionally on the unit’s dedicated blood transfusion documentation should</a:t>
            </a:r>
            <a:r>
              <a:rPr lang="en-IE" baseline="0" dirty="0" smtClean="0"/>
              <a:t> this be required by </a:t>
            </a:r>
            <a:r>
              <a:rPr lang="en-IE" dirty="0" smtClean="0"/>
              <a:t>local</a:t>
            </a:r>
            <a:r>
              <a:rPr lang="en-IE" baseline="0" dirty="0" smtClean="0"/>
              <a:t> governance</a:t>
            </a:r>
            <a:r>
              <a:rPr lang="en-IE" dirty="0" smtClean="0"/>
              <a:t>. </a:t>
            </a:r>
          </a:p>
          <a:p>
            <a:endParaRPr lang="en-IE" dirty="0" smtClean="0"/>
          </a:p>
        </p:txBody>
      </p:sp>
      <p:sp>
        <p:nvSpPr>
          <p:cNvPr id="4" name="Slide Number Placeholder 3"/>
          <p:cNvSpPr>
            <a:spLocks noGrp="1"/>
          </p:cNvSpPr>
          <p:nvPr>
            <p:ph type="sldNum" sz="quarter" idx="10"/>
          </p:nvPr>
        </p:nvSpPr>
        <p:spPr/>
        <p:txBody>
          <a:bodyPr/>
          <a:lstStyle/>
          <a:p>
            <a:fld id="{E72A68A3-AEDF-43E0-B4AC-A1834131C5C2}" type="slidenum">
              <a:rPr lang="en-US" smtClean="0"/>
              <a:pPr/>
              <a:t>21</a:t>
            </a:fld>
            <a:endParaRPr lang="en-US"/>
          </a:p>
        </p:txBody>
      </p:sp>
    </p:spTree>
    <p:extLst>
      <p:ext uri="{BB962C8B-B14F-4D97-AF65-F5344CB8AC3E}">
        <p14:creationId xmlns:p14="http://schemas.microsoft.com/office/powerpoint/2010/main" val="193981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If</a:t>
            </a:r>
            <a:r>
              <a:rPr lang="en-IE" baseline="0" dirty="0"/>
              <a:t> your escalation guide has additional details then this should be added </a:t>
            </a:r>
            <a:r>
              <a:rPr lang="en-IE" baseline="0" dirty="0" smtClean="0"/>
              <a:t>here. </a:t>
            </a:r>
          </a:p>
          <a:p>
            <a:r>
              <a:rPr lang="en-IE" b="1" baseline="0" dirty="0" smtClean="0"/>
              <a:t>Important Teaching Point: </a:t>
            </a:r>
            <a:r>
              <a:rPr lang="en-GB" sz="1200" b="1" i="0" u="none" strike="noStrike" baseline="0" dirty="0" smtClean="0">
                <a:solidFill>
                  <a:srgbClr val="000000"/>
                </a:solidFill>
                <a:latin typeface="Arial" panose="020B0604020202020204" pitchFamily="34" charset="0"/>
              </a:rPr>
              <a:t>Continuous observations indicates careful consideration should be given for electronic monitoring if appropriate/available. </a:t>
            </a:r>
            <a:endParaRPr lang="en-GB" sz="1200" b="0" i="0" u="none" strike="noStrike" baseline="0" dirty="0" smtClean="0">
              <a:solidFill>
                <a:srgbClr val="000000"/>
              </a:solidFill>
              <a:latin typeface="Arial" panose="020B0604020202020204" pitchFamily="34" charset="0"/>
            </a:endParaRPr>
          </a:p>
          <a:p>
            <a:r>
              <a:rPr lang="en-GB" sz="1200" b="1" i="0" u="none" strike="noStrike" baseline="0" dirty="0" smtClean="0">
                <a:solidFill>
                  <a:srgbClr val="000000"/>
                </a:solidFill>
                <a:latin typeface="Arial" panose="020B0604020202020204" pitchFamily="34" charset="0"/>
              </a:rPr>
              <a:t>Assessment and documentation of observations should continue to be undertaken as clinically appropriate to the child’s needs agreed with senior nursing/medical personnel and</a:t>
            </a:r>
            <a:endParaRPr lang="en-IE" dirty="0" smtClean="0"/>
          </a:p>
          <a:p>
            <a:r>
              <a:rPr lang="en-IE" b="1" baseline="0" dirty="0" smtClean="0"/>
              <a:t>observations should be documented on a PEWS chart at a minimum of 15-30 minute intervals. </a:t>
            </a:r>
          </a:p>
          <a:p>
            <a:r>
              <a:rPr lang="en-IE" b="1" baseline="0" dirty="0" smtClean="0"/>
              <a:t>Deviation from the minimum observation in patients with or without a MEA in place must be collaboratively agreed and medically documented.</a:t>
            </a:r>
          </a:p>
          <a:p>
            <a:endParaRPr lang="en-IE" b="1" baseline="0" dirty="0"/>
          </a:p>
          <a:p>
            <a:endParaRPr lang="en-IE" baseline="0" dirty="0"/>
          </a:p>
          <a:p>
            <a:r>
              <a:rPr lang="en-IE" baseline="0" dirty="0"/>
              <a:t>Reminder: this is an Escalation Guide, not protocol.  Safe use means applying clinical judgement to the suggested actions. </a:t>
            </a:r>
            <a:r>
              <a:rPr lang="en-IE" b="1" baseline="0" dirty="0"/>
              <a:t>A low score should not reassure a concerned clinician.  Also remember that parental concern can be an indicator of subtle, early signs of deterioration.  </a:t>
            </a:r>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23</a:t>
            </a:fld>
            <a:endParaRPr lang="en-US"/>
          </a:p>
        </p:txBody>
      </p:sp>
    </p:spTree>
    <p:extLst>
      <p:ext uri="{BB962C8B-B14F-4D97-AF65-F5344CB8AC3E}">
        <p14:creationId xmlns:p14="http://schemas.microsoft.com/office/powerpoint/2010/main" val="414549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D74EE-BC1C-41EE-A67B-198147D54307}" type="slidenum">
              <a:rPr lang="en-US"/>
              <a:pPr/>
              <a:t>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IE" dirty="0"/>
              <a:t>The overall aim of the PEWS system is to...</a:t>
            </a:r>
          </a:p>
          <a:p>
            <a:endParaRPr lang="en-IE" dirty="0"/>
          </a:p>
          <a:p>
            <a:endParaRPr lang="en-IE" dirty="0"/>
          </a:p>
        </p:txBody>
      </p:sp>
    </p:spTree>
    <p:extLst>
      <p:ext uri="{BB962C8B-B14F-4D97-AF65-F5344CB8AC3E}">
        <p14:creationId xmlns:p14="http://schemas.microsoft.com/office/powerpoint/2010/main" val="13629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Amend</a:t>
            </a:r>
            <a:r>
              <a:rPr lang="en-IE" b="1" baseline="0" dirty="0" smtClean="0"/>
              <a:t> to reflect local arrangements </a:t>
            </a:r>
            <a:r>
              <a:rPr lang="en-IE" baseline="0" dirty="0" smtClean="0"/>
              <a:t>– personnel to respond, bleep or phone number for example. (Slides 25 and 26 may be hidden once your local Urgent PEWS Call pathway has been included.)</a:t>
            </a:r>
          </a:p>
          <a:p>
            <a:endParaRPr lang="en-IE" baseline="0" dirty="0" smtClean="0"/>
          </a:p>
          <a:p>
            <a:r>
              <a:rPr lang="en-IE" baseline="0" dirty="0" smtClean="0"/>
              <a:t>Note: there may be occasions when a child has a high score but the appropriate care can be provided by personnel present and an ‘Urgent PEWS call’ may not be required.  Clinical judgement should determine whether additional help is required. The score should be recorded on the Event Record and noted for hospital audit regardless of whether the Urgent PEWS Pathway was activated. </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24</a:t>
            </a:fld>
            <a:endParaRPr lang="en-US"/>
          </a:p>
        </p:txBody>
      </p:sp>
    </p:spTree>
    <p:extLst>
      <p:ext uri="{BB962C8B-B14F-4D97-AF65-F5344CB8AC3E}">
        <p14:creationId xmlns:p14="http://schemas.microsoft.com/office/powerpoint/2010/main" val="513170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IE" sz="1100" b="1" dirty="0"/>
              <a:t>INSTRUCTIONS:</a:t>
            </a:r>
          </a:p>
          <a:p>
            <a:endParaRPr lang="en-IE" sz="1100" dirty="0"/>
          </a:p>
          <a:p>
            <a:r>
              <a:rPr lang="en-IE" sz="1100" dirty="0"/>
              <a:t>Add your site’s local arrangements including how to activate the Urgent PEWS Call and who will respond </a:t>
            </a:r>
          </a:p>
          <a:p>
            <a:endParaRPr lang="en-IE" sz="1100" dirty="0"/>
          </a:p>
          <a:p>
            <a:r>
              <a:rPr lang="en-IE" sz="1100" dirty="0"/>
              <a:t>Note: there may be occasions when a child has a high score but the appropriate care can be provided by personnel present and an ‘Urgent PEWS call’ may not be required.  Clinical judgement should determine whether additional help is required. The score should be recorded on the Event Record and noted for hospital audit regardless of whether the Urgent PEWS Pathway was activated. </a:t>
            </a:r>
          </a:p>
        </p:txBody>
      </p:sp>
      <p:sp>
        <p:nvSpPr>
          <p:cNvPr id="4" name="Slide Number Placeholder 3"/>
          <p:cNvSpPr>
            <a:spLocks noGrp="1"/>
          </p:cNvSpPr>
          <p:nvPr>
            <p:ph type="sldNum" sz="quarter" idx="10"/>
          </p:nvPr>
        </p:nvSpPr>
        <p:spPr/>
        <p:txBody>
          <a:bodyPr/>
          <a:lstStyle/>
          <a:p>
            <a:fld id="{E72A68A3-AEDF-43E0-B4AC-A1834131C5C2}" type="slidenum">
              <a:rPr lang="en-US" smtClean="0"/>
              <a:pPr/>
              <a:t>26</a:t>
            </a:fld>
            <a:endParaRPr lang="en-US"/>
          </a:p>
        </p:txBody>
      </p:sp>
    </p:spTree>
    <p:extLst>
      <p:ext uri="{BB962C8B-B14F-4D97-AF65-F5344CB8AC3E}">
        <p14:creationId xmlns:p14="http://schemas.microsoft.com/office/powerpoint/2010/main" val="82747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a:t>
            </a:r>
            <a:r>
              <a:rPr lang="en-IE" dirty="0"/>
              <a:t>key focus is</a:t>
            </a:r>
            <a:r>
              <a:rPr lang="en-IE" baseline="0" dirty="0"/>
              <a:t> on the language used i.e. ‘the situation is’, ‘the </a:t>
            </a:r>
            <a:r>
              <a:rPr lang="en-IE" baseline="0" dirty="0" smtClean="0"/>
              <a:t>background </a:t>
            </a:r>
            <a:r>
              <a:rPr lang="en-IE" baseline="0" dirty="0"/>
              <a:t>is’ will assist a clinician to frame the </a:t>
            </a:r>
            <a:r>
              <a:rPr lang="en-IE" baseline="0" dirty="0" smtClean="0"/>
              <a:t>conversation. </a:t>
            </a:r>
          </a:p>
          <a:p>
            <a:r>
              <a:rPr lang="en-IE" b="1" baseline="0" dirty="0" smtClean="0"/>
              <a:t>Some sites may use ISBAR escalation stickers which should be used to reflect each episode of escalation for medical review.</a:t>
            </a:r>
            <a:endParaRPr lang="en-IE" b="1"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27</a:t>
            </a:fld>
            <a:endParaRPr lang="en-US"/>
          </a:p>
        </p:txBody>
      </p:sp>
    </p:spTree>
    <p:extLst>
      <p:ext uri="{BB962C8B-B14F-4D97-AF65-F5344CB8AC3E}">
        <p14:creationId xmlns:p14="http://schemas.microsoft.com/office/powerpoint/2010/main" val="1632484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Calling criteria may include escalation for review for patients with a low score but presence of clinical concern.</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28</a:t>
            </a:fld>
            <a:endParaRPr lang="en-US"/>
          </a:p>
        </p:txBody>
      </p:sp>
    </p:spTree>
    <p:extLst>
      <p:ext uri="{BB962C8B-B14F-4D97-AF65-F5344CB8AC3E}">
        <p14:creationId xmlns:p14="http://schemas.microsoft.com/office/powerpoint/2010/main" val="386009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2B494-59BE-42A1-8F36-73D7D1C3B5C4}" type="slidenum">
              <a:rPr lang="en-US"/>
              <a:pPr/>
              <a:t>29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IE" dirty="0" smtClean="0"/>
              <a:t>PEWS </a:t>
            </a:r>
            <a:r>
              <a:rPr lang="en-IE" dirty="0"/>
              <a:t>also has </a:t>
            </a:r>
            <a:r>
              <a:rPr lang="en-IE" dirty="0" smtClean="0"/>
              <a:t>decision aids and situational</a:t>
            </a:r>
            <a:r>
              <a:rPr lang="en-IE" baseline="0" dirty="0" smtClean="0"/>
              <a:t> awareness</a:t>
            </a:r>
            <a:r>
              <a:rPr lang="en-IE" dirty="0" smtClean="0"/>
              <a:t> </a:t>
            </a:r>
            <a:r>
              <a:rPr lang="en-IE" dirty="0"/>
              <a:t>systems to allow for good clinical judgement in certain situations to give flexibility to nurses and clinicians.  There are 3 levels of adjustment possible,  however, </a:t>
            </a:r>
            <a:r>
              <a:rPr lang="en-IE" u="sng" dirty="0"/>
              <a:t>these decisions may only made by </a:t>
            </a:r>
            <a:r>
              <a:rPr lang="en-IE" b="1" u="sng" dirty="0"/>
              <a:t>senior</a:t>
            </a:r>
            <a:r>
              <a:rPr lang="en-IE" u="sng" dirty="0"/>
              <a:t> members of the nursing and medical teams</a:t>
            </a:r>
            <a:r>
              <a:rPr lang="en-IE" dirty="0"/>
              <a:t>:</a:t>
            </a:r>
          </a:p>
          <a:p>
            <a:r>
              <a:rPr lang="en-IE" dirty="0"/>
              <a:t>Special situations (senior or experienced nurse)</a:t>
            </a:r>
          </a:p>
          <a:p>
            <a:r>
              <a:rPr lang="en-IE" dirty="0"/>
              <a:t>Amended parameters (registrar or above instruction only)</a:t>
            </a:r>
          </a:p>
          <a:p>
            <a:r>
              <a:rPr lang="en-IE" dirty="0"/>
              <a:t>Temporary </a:t>
            </a:r>
            <a:r>
              <a:rPr lang="en-IE" dirty="0" smtClean="0"/>
              <a:t>agreement </a:t>
            </a:r>
            <a:r>
              <a:rPr lang="en-IE" dirty="0"/>
              <a:t>of medical escalation (registrar or above instruction only)</a:t>
            </a:r>
          </a:p>
          <a:p>
            <a:endParaRPr lang="en-IE" dirty="0"/>
          </a:p>
          <a:p>
            <a:endParaRPr lang="en-US" dirty="0"/>
          </a:p>
        </p:txBody>
      </p:sp>
    </p:spTree>
    <p:extLst>
      <p:ext uri="{BB962C8B-B14F-4D97-AF65-F5344CB8AC3E}">
        <p14:creationId xmlns:p14="http://schemas.microsoft.com/office/powerpoint/2010/main" val="429407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Special situations </a:t>
            </a:r>
            <a:r>
              <a:rPr lang="en-IE" dirty="0" smtClean="0"/>
              <a:t>– distressed child, </a:t>
            </a:r>
            <a:r>
              <a:rPr lang="en-IE" dirty="0" err="1" smtClean="0"/>
              <a:t>pyrexial</a:t>
            </a:r>
            <a:r>
              <a:rPr lang="en-IE" dirty="0" smtClean="0"/>
              <a:t> child – transient hike in PEWS due to stress etc.  If this is reliably determined to be the cause of the increase in PEWs, it may be reasonable to agree a timeframe for review with the parent/nurse in charge as necessary and document this on the chart – ‘reassessment within’ and return to recheck within stated, reasonable timeframe</a:t>
            </a:r>
          </a:p>
          <a:p>
            <a:endParaRPr lang="en-IE" dirty="0" smtClean="0"/>
          </a:p>
          <a:p>
            <a:r>
              <a:rPr lang="en-IE" b="1" dirty="0" smtClean="0"/>
              <a:t>All student nurses and staff nurses must discuss any scoring child with the nurse in charge who will be responsible for taking the above decisions</a:t>
            </a:r>
          </a:p>
          <a:p>
            <a:endParaRPr lang="en-IE" b="1" dirty="0" smtClean="0"/>
          </a:p>
          <a:p>
            <a:r>
              <a:rPr lang="en-IE" b="1" dirty="0" smtClean="0"/>
              <a:t>Decisions should be documented</a:t>
            </a:r>
          </a:p>
          <a:p>
            <a:endParaRPr lang="en-IE" dirty="0" smtClean="0"/>
          </a:p>
          <a:p>
            <a:endParaRPr lang="en-IE" dirty="0" smtClean="0"/>
          </a:p>
          <a:p>
            <a:r>
              <a:rPr lang="en-IE" dirty="0" smtClean="0"/>
              <a:t>Note: </a:t>
            </a:r>
          </a:p>
          <a:p>
            <a:r>
              <a:rPr lang="en-IE" dirty="0" smtClean="0"/>
              <a:t>PEWS scoring for Felix:</a:t>
            </a:r>
          </a:p>
          <a:p>
            <a:r>
              <a:rPr lang="en-IE" dirty="0" smtClean="0"/>
              <a:t>Concern ?</a:t>
            </a:r>
          </a:p>
          <a:p>
            <a:r>
              <a:rPr lang="en-IE" dirty="0" smtClean="0"/>
              <a:t>RR 1</a:t>
            </a:r>
          </a:p>
          <a:p>
            <a:r>
              <a:rPr lang="en-IE" dirty="0" smtClean="0"/>
              <a:t>HR 2</a:t>
            </a:r>
          </a:p>
          <a:p>
            <a:r>
              <a:rPr lang="en-IE" dirty="0" smtClean="0"/>
              <a:t>Total PEWS Score 3-4 = notification to Nurse in Charge and 1</a:t>
            </a:r>
            <a:r>
              <a:rPr lang="en-IE" baseline="30000" dirty="0" smtClean="0"/>
              <a:t>st</a:t>
            </a:r>
            <a:r>
              <a:rPr lang="en-IE" dirty="0" smtClean="0"/>
              <a:t> responder medical team …but…Felix is due pain relief.  If parent/carer is amenable, paracetamol may be given as prescribed, in conjunction with other comfort/reassurance measures, and the observations re-done in a short, agreed timeframe.</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30</a:t>
            </a:fld>
            <a:endParaRPr lang="en-US"/>
          </a:p>
        </p:txBody>
      </p:sp>
    </p:spTree>
    <p:extLst>
      <p:ext uri="{BB962C8B-B14F-4D97-AF65-F5344CB8AC3E}">
        <p14:creationId xmlns:p14="http://schemas.microsoft.com/office/powerpoint/2010/main" val="280371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F99E8-FEF1-4589-8C21-FE41C6BC0105}" type="slidenum">
              <a:rPr lang="en-US"/>
              <a:pPr/>
              <a:t>31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IE" sz="1000" b="1" dirty="0"/>
              <a:t>Be clear what children may require amended parameters i.e. only pre-existing conditions that cause the child to have an alternative normal physiological baseline for age</a:t>
            </a:r>
          </a:p>
          <a:p>
            <a:pPr>
              <a:buFontTx/>
              <a:buChar char="•"/>
            </a:pPr>
            <a:r>
              <a:rPr lang="en-IE" sz="1000" dirty="0"/>
              <a:t>Doctors of Registrar level or above only may decide amendments to parameters</a:t>
            </a:r>
          </a:p>
          <a:p>
            <a:pPr>
              <a:buFontTx/>
              <a:buChar char="•"/>
            </a:pPr>
            <a:r>
              <a:rPr lang="en-IE" sz="1000" dirty="0"/>
              <a:t>The new</a:t>
            </a:r>
            <a:r>
              <a:rPr lang="en-IE" sz="1000" baseline="0" dirty="0"/>
              <a:t> acceptable parameter entry must have a range (upper and lower value)</a:t>
            </a:r>
          </a:p>
          <a:p>
            <a:pPr>
              <a:buFontTx/>
              <a:buChar char="•"/>
            </a:pPr>
            <a:r>
              <a:rPr lang="en-IE" sz="1000" i="1" baseline="0" dirty="0"/>
              <a:t>Draft: RE should never be amended for a child with a cardiac condition and should be used with caution for any other child (example, a child with </a:t>
            </a:r>
            <a:r>
              <a:rPr lang="en-IE" sz="1000" i="1" baseline="0" dirty="0" err="1" smtClean="0"/>
              <a:t>laryngomalacia</a:t>
            </a:r>
            <a:r>
              <a:rPr lang="en-IE" sz="1000" i="1" baseline="0" dirty="0" smtClean="0"/>
              <a:t> </a:t>
            </a:r>
            <a:r>
              <a:rPr lang="en-IE" sz="1000" i="1" baseline="0" dirty="0"/>
              <a:t>may have an ongoing stridor that is ‘normal’ for them.  If it is decided to amend this child’s parameter to Mild it must be very clearly written that this is for a mild </a:t>
            </a:r>
            <a:r>
              <a:rPr lang="en-IE" sz="1000" i="1" baseline="0" dirty="0" err="1"/>
              <a:t>stridor</a:t>
            </a:r>
            <a:r>
              <a:rPr lang="en-IE" sz="1000" i="1" baseline="0" dirty="0"/>
              <a:t> only, not for any other respiratory element and that parent input would be of great significance in determining a change in the child’s condition).</a:t>
            </a:r>
            <a:endParaRPr lang="en-IE" sz="1000" i="1" dirty="0"/>
          </a:p>
          <a:p>
            <a:pPr>
              <a:buFontTx/>
              <a:buChar char="•"/>
            </a:pPr>
            <a:r>
              <a:rPr lang="en-IE" sz="1000" dirty="0">
                <a:solidFill>
                  <a:schemeClr val="bg1"/>
                </a:solidFill>
              </a:rPr>
              <a:t>Only to be used for children with pre-existing conditions affecting their normal vital sign criteria (i.e. Cyanotic cardiac disease-SpO</a:t>
            </a:r>
            <a:r>
              <a:rPr lang="en-IE" sz="1000" baseline="-25000" dirty="0">
                <a:solidFill>
                  <a:schemeClr val="bg1"/>
                </a:solidFill>
              </a:rPr>
              <a:t>2</a:t>
            </a:r>
            <a:r>
              <a:rPr lang="en-IE" sz="1000" dirty="0">
                <a:solidFill>
                  <a:schemeClr val="bg1"/>
                </a:solidFill>
              </a:rPr>
              <a:t> or renal unit BP, a child with cerebral palsy may have a lower heart rate than expected for their age) Use a local example if possible.  </a:t>
            </a:r>
          </a:p>
          <a:p>
            <a:pPr>
              <a:buFontTx/>
              <a:buChar char="•"/>
            </a:pPr>
            <a:r>
              <a:rPr lang="en-IE" sz="1000" dirty="0">
                <a:solidFill>
                  <a:schemeClr val="bg1"/>
                </a:solidFill>
              </a:rPr>
              <a:t>Not to be used for children whose current illness is causing the transgression from their normally accepted ranges (i.e. symptomatic asthma or </a:t>
            </a:r>
            <a:r>
              <a:rPr lang="en-IE" sz="1000" dirty="0" err="1">
                <a:solidFill>
                  <a:schemeClr val="bg1"/>
                </a:solidFill>
              </a:rPr>
              <a:t>bronchiolitis</a:t>
            </a:r>
            <a:r>
              <a:rPr lang="en-IE" sz="1000" dirty="0">
                <a:solidFill>
                  <a:schemeClr val="bg1"/>
                </a:solidFill>
              </a:rPr>
              <a:t> presentation who will trigger frequently over the early part of the admission)</a:t>
            </a:r>
          </a:p>
          <a:p>
            <a:pPr>
              <a:buFontTx/>
              <a:buChar char="•"/>
            </a:pPr>
            <a:r>
              <a:rPr lang="en-IE" sz="1000" dirty="0">
                <a:solidFill>
                  <a:schemeClr val="bg1"/>
                </a:solidFill>
              </a:rPr>
              <a:t>Amended range scores 0, </a:t>
            </a:r>
            <a:r>
              <a:rPr lang="en-IE" sz="1000" b="1" dirty="0">
                <a:solidFill>
                  <a:schemeClr val="bg1"/>
                </a:solidFill>
              </a:rPr>
              <a:t>all outliers of the amended parameters score 3 </a:t>
            </a:r>
            <a:r>
              <a:rPr lang="en-IE" sz="1000" dirty="0">
                <a:solidFill>
                  <a:schemeClr val="bg1"/>
                </a:solidFill>
              </a:rPr>
              <a:t>– colour code is either white (0) or pink (3) thereby meriting escalation to a medic for urgent review </a:t>
            </a:r>
          </a:p>
          <a:p>
            <a:pPr>
              <a:buFontTx/>
              <a:buChar char="•"/>
            </a:pPr>
            <a:endParaRPr lang="en-IE" sz="1000" dirty="0">
              <a:solidFill>
                <a:schemeClr val="bg1"/>
              </a:solidFill>
            </a:endParaRPr>
          </a:p>
          <a:p>
            <a:r>
              <a:rPr lang="en-IE" sz="1000" b="1" dirty="0"/>
              <a:t>How to document &amp; when to review amended parameters</a:t>
            </a:r>
          </a:p>
          <a:p>
            <a:r>
              <a:rPr lang="en-IE" sz="1000" dirty="0"/>
              <a:t>Doctor of Registrar level or above to decide and complete parameter amendment box on centre pages of the chart and a clear medical note in the healthcare record with impression, acceptable normal range for the specific physiological criteria and acknowledge timeframe for review and calling criteria for transgressions from the amended score 0</a:t>
            </a:r>
          </a:p>
          <a:p>
            <a:r>
              <a:rPr lang="en-IE" sz="1000" dirty="0"/>
              <a:t>Nurses should enter the value in the correct box but score 0 provided the value lies within the amended range. </a:t>
            </a:r>
            <a:endParaRPr lang="en-IE" sz="1000" dirty="0" smtClean="0"/>
          </a:p>
          <a:p>
            <a:endParaRPr lang="en-IE" sz="1000" dirty="0" smtClean="0"/>
          </a:p>
          <a:p>
            <a:r>
              <a:rPr lang="en-IE" sz="1000" b="1" dirty="0" smtClean="0"/>
              <a:t>Future Opportunity Consider the role</a:t>
            </a:r>
            <a:r>
              <a:rPr lang="en-IE" sz="1000" b="1" baseline="0" dirty="0" smtClean="0"/>
              <a:t> of ANP in PA</a:t>
            </a:r>
            <a:endParaRPr lang="en-IE" sz="1000" b="1" dirty="0"/>
          </a:p>
          <a:p>
            <a:endParaRPr lang="en-US" sz="1000" dirty="0"/>
          </a:p>
        </p:txBody>
      </p:sp>
    </p:spTree>
    <p:extLst>
      <p:ext uri="{BB962C8B-B14F-4D97-AF65-F5344CB8AC3E}">
        <p14:creationId xmlns:p14="http://schemas.microsoft.com/office/powerpoint/2010/main" val="220713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IE" sz="1200" i="1" dirty="0">
                <a:solidFill>
                  <a:schemeClr val="tx2"/>
                </a:solidFill>
              </a:rPr>
              <a:t>Example …</a:t>
            </a:r>
          </a:p>
          <a:p>
            <a:pPr>
              <a:buFontTx/>
              <a:buNone/>
            </a:pPr>
            <a:r>
              <a:rPr lang="en-US" sz="1200" dirty="0">
                <a:solidFill>
                  <a:schemeClr val="tx2"/>
                </a:solidFill>
              </a:rPr>
              <a:t>Abigail, age 3months, </a:t>
            </a:r>
            <a:r>
              <a:rPr lang="en-US" sz="1200" dirty="0" err="1">
                <a:solidFill>
                  <a:schemeClr val="tx2"/>
                </a:solidFill>
              </a:rPr>
              <a:t>Hx</a:t>
            </a:r>
            <a:r>
              <a:rPr lang="en-US" sz="1200" dirty="0">
                <a:solidFill>
                  <a:schemeClr val="tx2"/>
                </a:solidFill>
              </a:rPr>
              <a:t> </a:t>
            </a:r>
            <a:r>
              <a:rPr lang="en-US" sz="1200" dirty="0" err="1">
                <a:solidFill>
                  <a:schemeClr val="tx2"/>
                </a:solidFill>
              </a:rPr>
              <a:t>Tetralogy</a:t>
            </a:r>
            <a:r>
              <a:rPr lang="en-US" sz="1200" dirty="0">
                <a:solidFill>
                  <a:schemeClr val="tx2"/>
                </a:solidFill>
              </a:rPr>
              <a:t> of </a:t>
            </a:r>
            <a:r>
              <a:rPr lang="en-US" sz="1200" dirty="0" err="1">
                <a:solidFill>
                  <a:schemeClr val="tx2"/>
                </a:solidFill>
              </a:rPr>
              <a:t>Fallot</a:t>
            </a:r>
            <a:r>
              <a:rPr lang="en-US" sz="1200" dirty="0">
                <a:solidFill>
                  <a:schemeClr val="tx2"/>
                </a:solidFill>
              </a:rPr>
              <a:t>, due for repair procedure at 6 months of age </a:t>
            </a:r>
          </a:p>
          <a:p>
            <a:pPr>
              <a:buFontTx/>
              <a:buNone/>
            </a:pPr>
            <a:r>
              <a:rPr lang="en-US" sz="1200" dirty="0">
                <a:solidFill>
                  <a:schemeClr val="tx2"/>
                </a:solidFill>
              </a:rPr>
              <a:t>Admitted for monitoring of increasing frequency of ‘spells’ </a:t>
            </a:r>
          </a:p>
          <a:p>
            <a:pPr>
              <a:buFontTx/>
              <a:buNone/>
            </a:pPr>
            <a:r>
              <a:rPr lang="en-US" sz="1200" dirty="0">
                <a:solidFill>
                  <a:schemeClr val="tx2"/>
                </a:solidFill>
              </a:rPr>
              <a:t>Usual SpO2 values of 78-84% (from parents and previous admission charts</a:t>
            </a:r>
            <a:r>
              <a:rPr lang="en-US" sz="1200" dirty="0" smtClean="0">
                <a:solidFill>
                  <a:schemeClr val="tx2"/>
                </a:solidFill>
              </a:rPr>
              <a:t>)</a:t>
            </a:r>
          </a:p>
          <a:p>
            <a:pPr>
              <a:buFontTx/>
              <a:buNone/>
            </a:pPr>
            <a:endParaRPr lang="en-US" sz="1200" dirty="0" smtClean="0">
              <a:solidFill>
                <a:schemeClr val="tx2"/>
              </a:solidFill>
            </a:endParaRPr>
          </a:p>
          <a:p>
            <a:pPr>
              <a:buFontTx/>
              <a:buNone/>
            </a:pPr>
            <a:endParaRPr lang="en-US" sz="1200" dirty="0" smtClean="0">
              <a:solidFill>
                <a:schemeClr val="tx2"/>
              </a:solidFill>
            </a:endParaRPr>
          </a:p>
          <a:p>
            <a:pPr>
              <a:buFontTx/>
              <a:buNone/>
            </a:pPr>
            <a:endParaRPr lang="en-US" sz="1200" dirty="0">
              <a:solidFill>
                <a:schemeClr val="tx2"/>
              </a:solidFill>
            </a:endParaRPr>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32</a:t>
            </a:fld>
            <a:endParaRPr lang="en-US"/>
          </a:p>
        </p:txBody>
      </p:sp>
    </p:spTree>
    <p:extLst>
      <p:ext uri="{BB962C8B-B14F-4D97-AF65-F5344CB8AC3E}">
        <p14:creationId xmlns:p14="http://schemas.microsoft.com/office/powerpoint/2010/main" val="387859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5E503-1691-4E5F-9369-F695AEE87002}" type="slidenum">
              <a:rPr lang="en-US"/>
              <a:pPr/>
              <a:t>33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IE" dirty="0"/>
              <a:t>If the child’s transgression from normally accepted ranges are related to the current illness and the child is considered ‘sick but stable’ on assessment by </a:t>
            </a:r>
            <a:r>
              <a:rPr lang="en-IE" u="sng" dirty="0"/>
              <a:t>registrar or consultant </a:t>
            </a:r>
            <a:r>
              <a:rPr lang="en-IE" dirty="0"/>
              <a:t>and not necessarily requiring the level or frequency of assessment and escalation as suggested i.e. bronchiolitis/asthma and the child is likely to have recurrent triggers for RR, SpO</a:t>
            </a:r>
            <a:r>
              <a:rPr lang="en-IE" baseline="-25000" dirty="0"/>
              <a:t>2</a:t>
            </a:r>
            <a:r>
              <a:rPr lang="en-IE" dirty="0"/>
              <a:t>, O</a:t>
            </a:r>
            <a:r>
              <a:rPr lang="en-IE" baseline="-25000" dirty="0"/>
              <a:t>2 </a:t>
            </a:r>
            <a:r>
              <a:rPr lang="en-IE" dirty="0"/>
              <a:t>, RE, HR for example due to the natural course of the admission complaint, the medical team (registrar or above) may complete the </a:t>
            </a:r>
            <a:r>
              <a:rPr lang="en-IE" b="1" dirty="0"/>
              <a:t>medical escalation </a:t>
            </a:r>
            <a:r>
              <a:rPr lang="en-IE" b="1" dirty="0" smtClean="0"/>
              <a:t>agreement </a:t>
            </a:r>
            <a:r>
              <a:rPr lang="en-IE" dirty="0"/>
              <a:t>box on the chart (NB </a:t>
            </a:r>
            <a:r>
              <a:rPr lang="en-IE" i="1" dirty="0"/>
              <a:t>not</a:t>
            </a:r>
            <a:r>
              <a:rPr lang="en-IE" dirty="0"/>
              <a:t> the </a:t>
            </a:r>
            <a:r>
              <a:rPr lang="en-IE" dirty="0" smtClean="0"/>
              <a:t>parameter</a:t>
            </a:r>
            <a:r>
              <a:rPr lang="en-IE" baseline="0" dirty="0" smtClean="0"/>
              <a:t> amendment section</a:t>
            </a:r>
            <a:r>
              <a:rPr lang="en-IE" dirty="0" smtClean="0"/>
              <a:t>) </a:t>
            </a:r>
            <a:r>
              <a:rPr lang="en-IE" dirty="0"/>
              <a:t>and clearly state the impression, currently acceptable parameters and triggers and timeframe for review.  </a:t>
            </a:r>
            <a:r>
              <a:rPr lang="en-IE" dirty="0" smtClean="0"/>
              <a:t>NB: </a:t>
            </a:r>
            <a:r>
              <a:rPr lang="en-IE" dirty="0"/>
              <a:t>this is a strictly conditional adjustment, a reasonable timeframe should be set for review NB – different to the </a:t>
            </a:r>
            <a:r>
              <a:rPr lang="en-IE" dirty="0" smtClean="0"/>
              <a:t>parameter</a:t>
            </a:r>
            <a:r>
              <a:rPr lang="en-IE" baseline="0" dirty="0" smtClean="0"/>
              <a:t> amendment section</a:t>
            </a:r>
            <a:r>
              <a:rPr lang="en-IE" dirty="0" smtClean="0"/>
              <a:t>, </a:t>
            </a:r>
            <a:r>
              <a:rPr lang="en-IE" dirty="0"/>
              <a:t>the values and scores must be completed.  Care must be taken to maintain clinical judgement as to the need to further escalate care at anytime.  </a:t>
            </a:r>
          </a:p>
          <a:p>
            <a:r>
              <a:rPr lang="en-IE" b="1" dirty="0"/>
              <a:t>All student nurses and junior nurses must discuss with the nurse in charge any scoring child.  The senior/nurse in charge will hold responsibility for taking the above decisions.  All deviations from the escalation guide should be documented.</a:t>
            </a:r>
          </a:p>
          <a:p>
            <a:endParaRPr lang="en-IE" dirty="0"/>
          </a:p>
          <a:p>
            <a:endParaRPr lang="en-IE" dirty="0"/>
          </a:p>
          <a:p>
            <a:endParaRPr lang="en-US" dirty="0"/>
          </a:p>
        </p:txBody>
      </p:sp>
    </p:spTree>
    <p:extLst>
      <p:ext uri="{BB962C8B-B14F-4D97-AF65-F5344CB8AC3E}">
        <p14:creationId xmlns:p14="http://schemas.microsoft.com/office/powerpoint/2010/main" val="10773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3B274-28F8-4152-B148-578423FA4A20}" type="slidenum">
              <a:rPr lang="en-US"/>
              <a:pPr/>
              <a:t>34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a:buFontTx/>
              <a:buNone/>
            </a:pPr>
            <a:r>
              <a:rPr lang="en-IE" sz="1200" i="1" dirty="0">
                <a:solidFill>
                  <a:schemeClr val="tx2"/>
                </a:solidFill>
              </a:rPr>
              <a:t>Example…</a:t>
            </a:r>
          </a:p>
          <a:p>
            <a:pPr>
              <a:lnSpc>
                <a:spcPct val="90000"/>
              </a:lnSpc>
              <a:buFontTx/>
              <a:buNone/>
            </a:pPr>
            <a:r>
              <a:rPr lang="en-IE" sz="1200" dirty="0">
                <a:solidFill>
                  <a:schemeClr val="tx2"/>
                </a:solidFill>
              </a:rPr>
              <a:t>Suzie, age 13, </a:t>
            </a:r>
            <a:r>
              <a:rPr lang="en-IE" sz="1200" dirty="0" err="1">
                <a:solidFill>
                  <a:schemeClr val="tx2"/>
                </a:solidFill>
              </a:rPr>
              <a:t>Hx</a:t>
            </a:r>
            <a:r>
              <a:rPr lang="en-IE" sz="1200" dirty="0">
                <a:solidFill>
                  <a:schemeClr val="tx2"/>
                </a:solidFill>
              </a:rPr>
              <a:t> asthma, </a:t>
            </a:r>
            <a:r>
              <a:rPr lang="en-IE" sz="1200" dirty="0" err="1">
                <a:solidFill>
                  <a:schemeClr val="tx2"/>
                </a:solidFill>
              </a:rPr>
              <a:t>atopy</a:t>
            </a:r>
            <a:endParaRPr lang="en-IE" sz="1200" dirty="0">
              <a:solidFill>
                <a:schemeClr val="tx2"/>
              </a:solidFill>
            </a:endParaRPr>
          </a:p>
          <a:p>
            <a:pPr>
              <a:lnSpc>
                <a:spcPct val="90000"/>
              </a:lnSpc>
            </a:pPr>
            <a:r>
              <a:rPr lang="en-IE" sz="1200" dirty="0">
                <a:solidFill>
                  <a:schemeClr val="tx2"/>
                </a:solidFill>
              </a:rPr>
              <a:t>Admission due to exacerbation of asthma</a:t>
            </a:r>
          </a:p>
          <a:p>
            <a:pPr>
              <a:lnSpc>
                <a:spcPct val="90000"/>
              </a:lnSpc>
            </a:pPr>
            <a:r>
              <a:rPr lang="en-IE" sz="1200" dirty="0">
                <a:solidFill>
                  <a:schemeClr val="tx2"/>
                </a:solidFill>
              </a:rPr>
              <a:t>Prescribed 2-hourly nebulisers plus </a:t>
            </a:r>
            <a:r>
              <a:rPr lang="en-IE" sz="1200" dirty="0" err="1">
                <a:solidFill>
                  <a:schemeClr val="tx2"/>
                </a:solidFill>
              </a:rPr>
              <a:t>prn</a:t>
            </a:r>
            <a:endParaRPr lang="en-IE" sz="1200" dirty="0">
              <a:solidFill>
                <a:schemeClr val="tx2"/>
              </a:solidFill>
            </a:endParaRPr>
          </a:p>
          <a:p>
            <a:pPr>
              <a:lnSpc>
                <a:spcPct val="90000"/>
              </a:lnSpc>
            </a:pPr>
            <a:endParaRPr lang="en-IE" sz="1200" dirty="0">
              <a:solidFill>
                <a:schemeClr val="tx2"/>
              </a:solidFill>
            </a:endParaRPr>
          </a:p>
          <a:p>
            <a:pPr>
              <a:lnSpc>
                <a:spcPct val="90000"/>
              </a:lnSpc>
            </a:pPr>
            <a:r>
              <a:rPr lang="en-IE" sz="1200" dirty="0">
                <a:solidFill>
                  <a:schemeClr val="tx2"/>
                </a:solidFill>
              </a:rPr>
              <a:t>Note two separate</a:t>
            </a:r>
            <a:r>
              <a:rPr lang="en-IE" sz="1200" baseline="0" dirty="0">
                <a:solidFill>
                  <a:schemeClr val="tx2"/>
                </a:solidFill>
              </a:rPr>
              <a:t> </a:t>
            </a:r>
            <a:r>
              <a:rPr lang="en-IE" sz="1200" baseline="0" dirty="0" smtClean="0">
                <a:solidFill>
                  <a:schemeClr val="tx2"/>
                </a:solidFill>
              </a:rPr>
              <a:t>agreements </a:t>
            </a:r>
            <a:r>
              <a:rPr lang="en-IE" sz="1200" baseline="0" dirty="0">
                <a:solidFill>
                  <a:schemeClr val="tx2"/>
                </a:solidFill>
              </a:rPr>
              <a:t>for shorter length to ensure stability and then longer period when improvement more marked. </a:t>
            </a:r>
          </a:p>
          <a:p>
            <a:pPr>
              <a:lnSpc>
                <a:spcPct val="90000"/>
              </a:lnSpc>
            </a:pPr>
            <a:r>
              <a:rPr lang="en-IE" sz="1200" baseline="0" dirty="0">
                <a:solidFill>
                  <a:schemeClr val="tx2"/>
                </a:solidFill>
              </a:rPr>
              <a:t>Doctor can and should be contacted for consultation/alert as the child’s condition changes.  </a:t>
            </a:r>
            <a:endParaRPr lang="en-US" sz="1200" dirty="0">
              <a:solidFill>
                <a:schemeClr val="tx2"/>
              </a:solidFill>
            </a:endParaRPr>
          </a:p>
          <a:p>
            <a:endParaRPr lang="en-IE" dirty="0"/>
          </a:p>
          <a:p>
            <a:endParaRPr lang="en-IE" dirty="0"/>
          </a:p>
          <a:p>
            <a:r>
              <a:rPr lang="en-IE" dirty="0"/>
              <a:t>Next medical review is the planned review</a:t>
            </a:r>
          </a:p>
          <a:p>
            <a:r>
              <a:rPr lang="en-IE" dirty="0"/>
              <a:t>End date / time is the discontinuation of the plan</a:t>
            </a:r>
            <a:endParaRPr lang="en-US" dirty="0"/>
          </a:p>
          <a:p>
            <a:endParaRPr lang="en-US" dirty="0"/>
          </a:p>
        </p:txBody>
      </p:sp>
    </p:spTree>
    <p:extLst>
      <p:ext uri="{BB962C8B-B14F-4D97-AF65-F5344CB8AC3E}">
        <p14:creationId xmlns:p14="http://schemas.microsoft.com/office/powerpoint/2010/main" val="191085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b="1" dirty="0" smtClean="0"/>
              <a:t>This slide is for trainer use and may be hidden during delivery of local PEWS education.</a:t>
            </a:r>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4</a:t>
            </a:fld>
            <a:endParaRPr lang="en-US"/>
          </a:p>
        </p:txBody>
      </p:sp>
    </p:spTree>
    <p:extLst>
      <p:ext uri="{BB962C8B-B14F-4D97-AF65-F5344CB8AC3E}">
        <p14:creationId xmlns:p14="http://schemas.microsoft.com/office/powerpoint/2010/main" val="1417290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24ED6-7DAB-42DB-AB2B-8160FE40ECF1}" type="slidenum">
              <a:rPr lang="en-US"/>
              <a:pPr/>
              <a:t>36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IE" sz="1100" b="1"/>
              <a:t>The next few slides contain cases to familiarise candidates with completing the charts, scoring PEWS and escalation guidelines.  The examples should be changed to suit the local clinical setting.  Trainers may choose to present one case at different points in time rather than 2 or 3 separate cases.  Use an age range appropriate to the audience and a local case if available</a:t>
            </a:r>
          </a:p>
          <a:p>
            <a:endParaRPr lang="en-IE" sz="1100"/>
          </a:p>
          <a:p>
            <a:pPr marL="0" marR="0" indent="0" algn="l" defTabSz="914400" rtl="0" eaLnBrk="1" fontAlgn="base" latinLnBrk="0" hangingPunct="1">
              <a:lnSpc>
                <a:spcPct val="100000"/>
              </a:lnSpc>
              <a:spcBef>
                <a:spcPct val="30000"/>
              </a:spcBef>
              <a:spcAft>
                <a:spcPct val="0"/>
              </a:spcAft>
              <a:buClrTx/>
              <a:buSzTx/>
              <a:buFontTx/>
              <a:buNone/>
              <a:tabLst/>
              <a:defRPr/>
            </a:pPr>
            <a:r>
              <a:rPr lang="en-IE" sz="1100"/>
              <a:t>History</a:t>
            </a:r>
            <a:r>
              <a:rPr lang="en-IE" sz="1100" baseline="0"/>
              <a:t> to describe to the class: </a:t>
            </a:r>
            <a:r>
              <a:rPr lang="en-IE" sz="1100"/>
              <a:t>This infant presented to the ED with his mother</a:t>
            </a:r>
            <a:r>
              <a:rPr lang="en-IE" sz="1100" baseline="0"/>
              <a:t> with 2/7 of poor feeding and ‘just not right’.</a:t>
            </a:r>
            <a:endParaRPr lang="en-IE" sz="1100"/>
          </a:p>
          <a:p>
            <a:endParaRPr lang="en-IE" sz="1100"/>
          </a:p>
          <a:p>
            <a:r>
              <a:rPr lang="en-IE" sz="1100"/>
              <a:t>Ask the group to individually in pairs or in groups work through the chart to record</a:t>
            </a:r>
            <a:r>
              <a:rPr lang="en-IE" sz="1100" baseline="0"/>
              <a:t> the findings presented on the slide and s</a:t>
            </a:r>
            <a:r>
              <a:rPr lang="en-IE" sz="1100"/>
              <a:t>uggest that they do not total the score yet</a:t>
            </a:r>
          </a:p>
          <a:p>
            <a:endParaRPr lang="en-IE" sz="1100"/>
          </a:p>
          <a:p>
            <a:r>
              <a:rPr lang="en-IE" sz="1100"/>
              <a:t>These are the core criteria plus easily observable</a:t>
            </a:r>
            <a:r>
              <a:rPr lang="en-IE" sz="1100" baseline="0"/>
              <a:t> colour and temperature as often completed in infants</a:t>
            </a:r>
            <a:r>
              <a:rPr lang="en-IE" sz="1100"/>
              <a:t>. </a:t>
            </a:r>
          </a:p>
          <a:p>
            <a:endParaRPr lang="en-IE" sz="1100" baseline="0"/>
          </a:p>
          <a:p>
            <a:r>
              <a:rPr lang="en-IE" sz="1100" baseline="0"/>
              <a:t>Go through the scores for each parameter in turn and allow the prompts below to guide conversation:</a:t>
            </a:r>
          </a:p>
          <a:p>
            <a:r>
              <a:rPr lang="en-IE" sz="1100"/>
              <a:t>Concern</a:t>
            </a:r>
            <a:r>
              <a:rPr lang="en-IE" sz="1100" baseline="0"/>
              <a:t> (1) </a:t>
            </a:r>
            <a:r>
              <a:rPr lang="en-IE" sz="1100"/>
              <a:t>Ask if they have concern</a:t>
            </a:r>
            <a:r>
              <a:rPr lang="en-IE" sz="1100" baseline="0"/>
              <a:t> </a:t>
            </a:r>
            <a:r>
              <a:rPr lang="en-IE" sz="1100"/>
              <a:t>about this infant? Do they feel</a:t>
            </a:r>
            <a:r>
              <a:rPr lang="en-IE" sz="1100" baseline="0"/>
              <a:t> that there is parental concern?</a:t>
            </a:r>
            <a:endParaRPr lang="en-IE" sz="1100"/>
          </a:p>
          <a:p>
            <a:r>
              <a:rPr lang="en-IE" sz="1100"/>
              <a:t>RR 50 (score 1)</a:t>
            </a:r>
          </a:p>
          <a:p>
            <a:r>
              <a:rPr lang="en-IE" sz="1100"/>
              <a:t>RE normal (0)</a:t>
            </a:r>
          </a:p>
          <a:p>
            <a:r>
              <a:rPr lang="en-IE" sz="1100"/>
              <a:t>No</a:t>
            </a:r>
            <a:r>
              <a:rPr lang="en-IE" sz="1100" baseline="0"/>
              <a:t> oxygen (0)</a:t>
            </a:r>
          </a:p>
          <a:p>
            <a:pPr marL="0" marR="0" indent="0" algn="l" defTabSz="914400" rtl="0" eaLnBrk="1" fontAlgn="base" latinLnBrk="0" hangingPunct="1">
              <a:lnSpc>
                <a:spcPct val="100000"/>
              </a:lnSpc>
              <a:spcBef>
                <a:spcPct val="30000"/>
              </a:spcBef>
              <a:spcAft>
                <a:spcPct val="0"/>
              </a:spcAft>
              <a:buClrTx/>
              <a:buSzTx/>
              <a:buFontTx/>
              <a:buNone/>
              <a:tabLst/>
              <a:defRPr/>
            </a:pPr>
            <a:r>
              <a:rPr lang="en-IE" sz="1100" baseline="0"/>
              <a:t>HR 170 (1) </a:t>
            </a:r>
            <a:r>
              <a:rPr lang="en-IE" sz="1100"/>
              <a:t>Ask how would they would</a:t>
            </a:r>
            <a:r>
              <a:rPr lang="en-IE" sz="1100" baseline="0"/>
              <a:t> have assessed the </a:t>
            </a:r>
            <a:r>
              <a:rPr lang="en-IE" sz="1100"/>
              <a:t>HR. Reiterate the RCN standards</a:t>
            </a:r>
          </a:p>
          <a:p>
            <a:r>
              <a:rPr lang="en-IE" sz="1100" baseline="0"/>
              <a:t>Mottled</a:t>
            </a:r>
          </a:p>
          <a:p>
            <a:r>
              <a:rPr lang="en-IE" sz="1100" baseline="0"/>
              <a:t>AVPU – likely ‘V’ but allow the room to discuss this – what do they think?  This is a good opportunity to discuss the meaning of ‘A’ as alert rather than awake</a:t>
            </a:r>
            <a:endParaRPr lang="en-IE" sz="1100"/>
          </a:p>
          <a:p>
            <a:pPr marL="0" marR="0" indent="0" algn="l" defTabSz="914400" rtl="0" eaLnBrk="1" fontAlgn="base" latinLnBrk="0" hangingPunct="1">
              <a:lnSpc>
                <a:spcPct val="100000"/>
              </a:lnSpc>
              <a:spcBef>
                <a:spcPct val="30000"/>
              </a:spcBef>
              <a:spcAft>
                <a:spcPct val="0"/>
              </a:spcAft>
              <a:buClrTx/>
              <a:buSzTx/>
              <a:buFontTx/>
              <a:buNone/>
              <a:tabLst/>
              <a:defRPr/>
            </a:pPr>
            <a:r>
              <a:rPr lang="en-IE" sz="1100"/>
              <a:t>Febrile  Ask</a:t>
            </a:r>
            <a:r>
              <a:rPr lang="en-IE" sz="1100" baseline="0"/>
              <a:t> how they would have assessed the child’s temperature. Reiterate the RCN standards</a:t>
            </a:r>
            <a:endParaRPr lang="en-IE" sz="1100"/>
          </a:p>
          <a:p>
            <a:endParaRPr lang="en-IE" sz="1100"/>
          </a:p>
          <a:p>
            <a:r>
              <a:rPr lang="en-IE" sz="1100"/>
              <a:t>Invite the group to suggest what they would do next for this child...click to the next slide to show values for SpO</a:t>
            </a:r>
            <a:r>
              <a:rPr lang="en-IE" sz="1100" baseline="-25000"/>
              <a:t>2</a:t>
            </a:r>
            <a:r>
              <a:rPr lang="en-IE" sz="1100"/>
              <a:t> measurement, and BP +CRT</a:t>
            </a:r>
          </a:p>
          <a:p>
            <a:endParaRPr lang="en-IE" sz="1100"/>
          </a:p>
          <a:p>
            <a:endParaRPr lang="en-US"/>
          </a:p>
        </p:txBody>
      </p:sp>
    </p:spTree>
    <p:extLst>
      <p:ext uri="{BB962C8B-B14F-4D97-AF65-F5344CB8AC3E}">
        <p14:creationId xmlns:p14="http://schemas.microsoft.com/office/powerpoint/2010/main" val="1788196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IE" sz="1200" kern="1200" dirty="0">
                <a:solidFill>
                  <a:schemeClr val="tx1"/>
                </a:solidFill>
                <a:latin typeface="Arial" pitchFamily="34" charset="0"/>
                <a:ea typeface="+mn-ea"/>
                <a:cs typeface="+mn-cs"/>
              </a:rPr>
              <a:t>- Who are you training?</a:t>
            </a:r>
          </a:p>
          <a:p>
            <a:r>
              <a:rPr lang="en-IE" sz="1200" kern="1200" dirty="0">
                <a:solidFill>
                  <a:schemeClr val="tx1"/>
                </a:solidFill>
                <a:latin typeface="Arial" pitchFamily="34" charset="0"/>
                <a:ea typeface="+mn-ea"/>
                <a:cs typeface="+mn-cs"/>
              </a:rPr>
              <a:t>Why are you here? What is your area of expertise?  Who are you responsible to? Who will you be teaching?  Colleagues? Nursing / medical staff?  What are the challenges? Plus your slide information</a:t>
            </a:r>
          </a:p>
          <a:p>
            <a:endParaRPr lang="en-IE" sz="1200" kern="1200" dirty="0">
              <a:solidFill>
                <a:schemeClr val="tx1"/>
              </a:solidFill>
              <a:latin typeface="Arial" pitchFamily="34" charset="0"/>
              <a:ea typeface="+mn-ea"/>
              <a:cs typeface="+mn-cs"/>
            </a:endParaRPr>
          </a:p>
          <a:p>
            <a:r>
              <a:rPr lang="en-IE" sz="1200" kern="1200" dirty="0">
                <a:solidFill>
                  <a:schemeClr val="tx1"/>
                </a:solidFill>
                <a:latin typeface="Arial" pitchFamily="34" charset="0"/>
                <a:ea typeface="+mn-ea"/>
                <a:cs typeface="+mn-cs"/>
              </a:rPr>
              <a:t>- Create schedule</a:t>
            </a:r>
          </a:p>
          <a:p>
            <a:r>
              <a:rPr lang="en-IE" sz="1200" kern="1200" dirty="0">
                <a:solidFill>
                  <a:schemeClr val="tx1"/>
                </a:solidFill>
                <a:latin typeface="Arial" pitchFamily="34" charset="0"/>
                <a:ea typeface="+mn-ea"/>
                <a:cs typeface="+mn-cs"/>
              </a:rPr>
              <a:t>Identify relevant areas and</a:t>
            </a:r>
            <a:r>
              <a:rPr lang="en-IE" sz="1200" kern="1200" baseline="0" dirty="0">
                <a:solidFill>
                  <a:schemeClr val="tx1"/>
                </a:solidFill>
                <a:latin typeface="Arial" pitchFamily="34" charset="0"/>
                <a:ea typeface="+mn-ea"/>
                <a:cs typeface="+mn-cs"/>
              </a:rPr>
              <a:t> medical and nursing staff numbers requiring PEWS Training: liaise with line managers</a:t>
            </a:r>
            <a:r>
              <a:rPr lang="en-IE" sz="1200" kern="1200" dirty="0">
                <a:solidFill>
                  <a:schemeClr val="tx1"/>
                </a:solidFill>
                <a:latin typeface="Arial" pitchFamily="34" charset="0"/>
                <a:ea typeface="+mn-ea"/>
                <a:cs typeface="+mn-cs"/>
              </a:rPr>
              <a:t>.  Interdisciplinary teaching very much encouraged </a:t>
            </a:r>
          </a:p>
          <a:p>
            <a:r>
              <a:rPr lang="en-IE" sz="1200" kern="1200" dirty="0">
                <a:solidFill>
                  <a:schemeClr val="tx1"/>
                </a:solidFill>
                <a:latin typeface="Arial" pitchFamily="34" charset="0"/>
                <a:ea typeface="+mn-ea"/>
                <a:cs typeface="+mn-cs"/>
              </a:rPr>
              <a:t>Create</a:t>
            </a:r>
            <a:r>
              <a:rPr lang="en-IE" sz="1200" kern="1200" baseline="0" dirty="0">
                <a:solidFill>
                  <a:schemeClr val="tx1"/>
                </a:solidFill>
                <a:latin typeface="Arial" pitchFamily="34" charset="0"/>
                <a:ea typeface="+mn-ea"/>
                <a:cs typeface="+mn-cs"/>
              </a:rPr>
              <a:t> a training schedule- allow reasonable time to plan for release of staff; be clear regarding duration of session and attendance – certification only on full attendance.</a:t>
            </a:r>
            <a:endParaRPr lang="en-IE" sz="1200" kern="1200" dirty="0">
              <a:solidFill>
                <a:schemeClr val="tx1"/>
              </a:solidFill>
              <a:latin typeface="Arial" pitchFamily="34" charset="0"/>
              <a:ea typeface="+mn-ea"/>
              <a:cs typeface="+mn-cs"/>
            </a:endParaRPr>
          </a:p>
          <a:p>
            <a:endParaRPr lang="en-IE" sz="1200" kern="1200" dirty="0">
              <a:solidFill>
                <a:schemeClr val="tx1"/>
              </a:solidFill>
              <a:latin typeface="Arial" pitchFamily="34" charset="0"/>
              <a:ea typeface="+mn-ea"/>
              <a:cs typeface="+mn-cs"/>
            </a:endParaRPr>
          </a:p>
          <a:p>
            <a:r>
              <a:rPr lang="en-IE" sz="1200" kern="1200" dirty="0">
                <a:solidFill>
                  <a:schemeClr val="tx1"/>
                </a:solidFill>
                <a:latin typeface="Arial" pitchFamily="34" charset="0"/>
                <a:ea typeface="+mn-ea"/>
                <a:cs typeface="+mn-cs"/>
              </a:rPr>
              <a:t>- Venue/ environment</a:t>
            </a:r>
          </a:p>
          <a:p>
            <a:r>
              <a:rPr lang="en-IE" sz="1200" kern="1200" dirty="0">
                <a:solidFill>
                  <a:schemeClr val="tx1"/>
                </a:solidFill>
                <a:latin typeface="Arial" pitchFamily="34" charset="0"/>
                <a:ea typeface="+mn-ea"/>
                <a:cs typeface="+mn-cs"/>
              </a:rPr>
              <a:t>Source</a:t>
            </a:r>
            <a:r>
              <a:rPr lang="en-IE" sz="1200" kern="1200" baseline="0" dirty="0">
                <a:solidFill>
                  <a:schemeClr val="tx1"/>
                </a:solidFill>
                <a:latin typeface="Arial" pitchFamily="34" charset="0"/>
                <a:ea typeface="+mn-ea"/>
                <a:cs typeface="+mn-cs"/>
              </a:rPr>
              <a:t> and book suitable venue: spacious, warm, adequate seating.  Do you need to provide a map/directions?  Do you need to provide parking advice? Do you need to organise refreshments?</a:t>
            </a:r>
            <a:endParaRPr lang="en-IE" sz="1200" kern="1200" dirty="0">
              <a:solidFill>
                <a:schemeClr val="tx1"/>
              </a:solidFill>
              <a:latin typeface="Arial" pitchFamily="34" charset="0"/>
              <a:ea typeface="+mn-ea"/>
              <a:cs typeface="+mn-cs"/>
            </a:endParaRPr>
          </a:p>
          <a:p>
            <a:endParaRPr lang="en-IE" sz="1200" kern="1200" dirty="0">
              <a:solidFill>
                <a:schemeClr val="tx1"/>
              </a:solidFill>
              <a:latin typeface="Arial" pitchFamily="34" charset="0"/>
              <a:ea typeface="+mn-ea"/>
              <a:cs typeface="+mn-cs"/>
            </a:endParaRPr>
          </a:p>
          <a:p>
            <a:pPr>
              <a:buFontTx/>
              <a:buChar char="-"/>
            </a:pPr>
            <a:r>
              <a:rPr lang="en-IE" sz="1200" kern="1200" dirty="0">
                <a:solidFill>
                  <a:schemeClr val="tx1"/>
                </a:solidFill>
                <a:latin typeface="Arial" pitchFamily="34" charset="0"/>
                <a:ea typeface="+mn-ea"/>
                <a:cs typeface="+mn-cs"/>
              </a:rPr>
              <a:t>AV requirements </a:t>
            </a:r>
          </a:p>
          <a:p>
            <a:pPr>
              <a:buFontTx/>
              <a:buNone/>
            </a:pPr>
            <a:r>
              <a:rPr lang="en-IE" sz="1200" kern="1200" baseline="0" dirty="0">
                <a:solidFill>
                  <a:schemeClr val="tx1"/>
                </a:solidFill>
                <a:latin typeface="Arial" pitchFamily="34" charset="0"/>
                <a:ea typeface="+mn-ea"/>
                <a:cs typeface="+mn-cs"/>
              </a:rPr>
              <a:t>Do you need to organise AV (laptop, USB for lectures, projector/screen)</a:t>
            </a:r>
            <a:endParaRPr lang="en-IE" sz="1200" kern="1200" dirty="0">
              <a:solidFill>
                <a:schemeClr val="tx1"/>
              </a:solidFill>
              <a:latin typeface="Arial" pitchFamily="34" charset="0"/>
              <a:ea typeface="+mn-ea"/>
              <a:cs typeface="+mn-cs"/>
            </a:endParaRPr>
          </a:p>
          <a:p>
            <a:r>
              <a:rPr lang="en-IE" sz="1200" kern="1200" dirty="0">
                <a:solidFill>
                  <a:schemeClr val="tx1"/>
                </a:solidFill>
                <a:latin typeface="Arial" pitchFamily="34" charset="0"/>
                <a:ea typeface="+mn-ea"/>
                <a:cs typeface="+mn-cs"/>
              </a:rPr>
              <a:t>Check everything works and is compatible. Do you need to book additional equipment? Do you need a pointer? </a:t>
            </a:r>
          </a:p>
          <a:p>
            <a:endParaRPr lang="en-IE" sz="1200" kern="1200" dirty="0">
              <a:solidFill>
                <a:schemeClr val="tx1"/>
              </a:solidFill>
              <a:latin typeface="Arial" pitchFamily="34" charset="0"/>
              <a:ea typeface="+mn-ea"/>
              <a:cs typeface="+mn-cs"/>
            </a:endParaRPr>
          </a:p>
          <a:p>
            <a:r>
              <a:rPr lang="en-IE" sz="1200" kern="1200" dirty="0">
                <a:solidFill>
                  <a:schemeClr val="tx1"/>
                </a:solidFill>
                <a:latin typeface="Arial" pitchFamily="34" charset="0"/>
                <a:ea typeface="+mn-ea"/>
                <a:cs typeface="+mn-cs"/>
              </a:rPr>
              <a:t>- Pre-course organisation</a:t>
            </a:r>
          </a:p>
          <a:p>
            <a:r>
              <a:rPr lang="en-IE" sz="1200" kern="1200" dirty="0">
                <a:solidFill>
                  <a:schemeClr val="tx1"/>
                </a:solidFill>
                <a:latin typeface="Arial" pitchFamily="34" charset="0"/>
                <a:ea typeface="+mn-ea"/>
                <a:cs typeface="+mn-cs"/>
              </a:rPr>
              <a:t>Provide staff with manual 1-2 weeks</a:t>
            </a:r>
            <a:r>
              <a:rPr lang="en-IE" sz="1200" kern="1200" baseline="0" dirty="0">
                <a:solidFill>
                  <a:schemeClr val="tx1"/>
                </a:solidFill>
                <a:latin typeface="Arial" pitchFamily="34" charset="0"/>
                <a:ea typeface="+mn-ea"/>
                <a:cs typeface="+mn-cs"/>
              </a:rPr>
              <a:t> before training session.  Are you going to provide </a:t>
            </a:r>
            <a:r>
              <a:rPr lang="en-IE" sz="1200" kern="1200" baseline="0" dirty="0" err="1">
                <a:solidFill>
                  <a:schemeClr val="tx1"/>
                </a:solidFill>
                <a:latin typeface="Arial" pitchFamily="34" charset="0"/>
                <a:ea typeface="+mn-ea"/>
                <a:cs typeface="+mn-cs"/>
              </a:rPr>
              <a:t>pdf</a:t>
            </a:r>
            <a:r>
              <a:rPr lang="en-IE" sz="1200" kern="1200" baseline="0" dirty="0">
                <a:solidFill>
                  <a:schemeClr val="tx1"/>
                </a:solidFill>
                <a:latin typeface="Arial" pitchFamily="34" charset="0"/>
                <a:ea typeface="+mn-ea"/>
                <a:cs typeface="+mn-cs"/>
              </a:rPr>
              <a:t> by email or printed copies? Is the file on the hospital intranet/ in the library?</a:t>
            </a:r>
          </a:p>
          <a:p>
            <a:r>
              <a:rPr lang="en-IE" sz="1200" kern="1200" baseline="0" dirty="0">
                <a:solidFill>
                  <a:schemeClr val="tx1"/>
                </a:solidFill>
                <a:latin typeface="Arial" pitchFamily="34" charset="0"/>
                <a:ea typeface="+mn-ea"/>
                <a:cs typeface="+mn-cs"/>
              </a:rPr>
              <a:t>Become familiar with slides and notes underneath</a:t>
            </a:r>
          </a:p>
          <a:p>
            <a:r>
              <a:rPr lang="en-IE" sz="1200" kern="1200" baseline="0" dirty="0">
                <a:solidFill>
                  <a:schemeClr val="tx1"/>
                </a:solidFill>
                <a:latin typeface="Arial" pitchFamily="34" charset="0"/>
                <a:ea typeface="+mn-ea"/>
                <a:cs typeface="+mn-cs"/>
              </a:rPr>
              <a:t>Know the particular arrangements within your hospital/site/area for escalation and Urgent PEWS, documentation requirements etc.</a:t>
            </a:r>
          </a:p>
          <a:p>
            <a:r>
              <a:rPr lang="en-IE" sz="1200" kern="1200" baseline="0" dirty="0">
                <a:solidFill>
                  <a:schemeClr val="tx1"/>
                </a:solidFill>
                <a:latin typeface="Arial" pitchFamily="34" charset="0"/>
                <a:ea typeface="+mn-ea"/>
                <a:cs typeface="+mn-cs"/>
              </a:rPr>
              <a:t>Prepare all training paperwork and supplemental teaching </a:t>
            </a:r>
            <a:r>
              <a:rPr lang="en-IE" sz="1200" kern="1200" baseline="0">
                <a:solidFill>
                  <a:schemeClr val="tx1"/>
                </a:solidFill>
                <a:latin typeface="Arial" pitchFamily="34" charset="0"/>
                <a:ea typeface="+mn-ea"/>
                <a:cs typeface="+mn-cs"/>
              </a:rPr>
              <a:t>materials including cases and charts</a:t>
            </a:r>
            <a:endParaRPr lang="en-IE" sz="1200" kern="1200" dirty="0">
              <a:solidFill>
                <a:schemeClr val="tx1"/>
              </a:solidFill>
              <a:latin typeface="Arial" pitchFamily="34" charset="0"/>
              <a:ea typeface="+mn-ea"/>
              <a:cs typeface="+mn-cs"/>
            </a:endParaRPr>
          </a:p>
          <a:p>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9ABA9-2BE9-4FE6-A124-06D8DE1460DE}" type="slidenum">
              <a:rPr lang="en-US"/>
              <a:pPr/>
              <a:t>41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a:lnSpc>
                <a:spcPct val="80000"/>
              </a:lnSpc>
            </a:pPr>
            <a:endParaRPr lang="en-US" sz="800" dirty="0"/>
          </a:p>
        </p:txBody>
      </p:sp>
    </p:spTree>
    <p:extLst>
      <p:ext uri="{BB962C8B-B14F-4D97-AF65-F5344CB8AC3E}">
        <p14:creationId xmlns:p14="http://schemas.microsoft.com/office/powerpoint/2010/main" val="331329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46DE5-B747-43BB-87CC-F3DC89774223}" type="slidenum">
              <a:rPr lang="en-US"/>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IE" sz="1000" dirty="0"/>
              <a:t>PEWS</a:t>
            </a:r>
            <a:r>
              <a:rPr lang="en-IE" sz="1000" baseline="0" dirty="0"/>
              <a:t> is dependent on a number of critical factors and not any single element alone.</a:t>
            </a:r>
          </a:p>
          <a:p>
            <a:endParaRPr lang="en-IE" sz="1000" baseline="0" dirty="0"/>
          </a:p>
          <a:p>
            <a:r>
              <a:rPr lang="en-IE" sz="1000" baseline="0" dirty="0"/>
              <a:t>At the heart is a national standard observation chart with integrated scoring tool which is intended to prompt action, never to reassure or encourage step down care</a:t>
            </a:r>
          </a:p>
          <a:p>
            <a:endParaRPr lang="en-IE" sz="1000" baseline="0" dirty="0"/>
          </a:p>
          <a:p>
            <a:r>
              <a:rPr lang="en-IE" sz="1000" baseline="0" dirty="0"/>
              <a:t>Teamwork is promoted and communication enhanced through the use of standardised format for clinical conversation, ISBAR</a:t>
            </a:r>
          </a:p>
          <a:p>
            <a:endParaRPr lang="en-IE" sz="1000" baseline="0" dirty="0"/>
          </a:p>
          <a:p>
            <a:r>
              <a:rPr lang="en-IE" sz="1000" baseline="0" dirty="0"/>
              <a:t>Decision aides exist in the form of clinical prompts on the chart and the Paediatric Sepsis 6 plus the escalation guide to provide a clear pathway to senior colleagues or a higher level of care</a:t>
            </a:r>
          </a:p>
          <a:p>
            <a:endParaRPr lang="en-IE" sz="1000" baseline="0" dirty="0"/>
          </a:p>
          <a:p>
            <a:r>
              <a:rPr lang="en-IE" sz="1000" baseline="0" dirty="0"/>
              <a:t>Situation awareness for clinical judgement is enhanced through looking at the whole child observations and keeping team members informed of changes in the child’s condition</a:t>
            </a:r>
          </a:p>
          <a:p>
            <a:endParaRPr lang="en-IE" sz="1000" baseline="0" dirty="0"/>
          </a:p>
          <a:p>
            <a:r>
              <a:rPr lang="en-IE" sz="1000" baseline="0" dirty="0"/>
              <a:t>Family involvement is deeply encouraged through the concern parameter.  Communication with families should be open, PEWS should be part of that observation and families encouraged to report any worries about a child’s condition.</a:t>
            </a:r>
            <a:endParaRPr lang="en-IE" sz="1000" dirty="0"/>
          </a:p>
        </p:txBody>
      </p:sp>
    </p:spTree>
    <p:extLst>
      <p:ext uri="{BB962C8B-B14F-4D97-AF65-F5344CB8AC3E}">
        <p14:creationId xmlns:p14="http://schemas.microsoft.com/office/powerpoint/2010/main" val="24988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F672B-9CEB-455B-9055-B3CDDBF15D34}" type="slidenum">
              <a:rPr lang="en-US"/>
              <a:pPr/>
              <a:t>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IE" dirty="0"/>
              <a:t>Be clear that your site’s emergency number and team remain in place and should ALWAYS be called if there is an impending </a:t>
            </a:r>
            <a:r>
              <a:rPr lang="en-IE" dirty="0" smtClean="0"/>
              <a:t>emergency. </a:t>
            </a:r>
            <a:r>
              <a:rPr lang="en-IE" b="1" dirty="0" smtClean="0">
                <a:solidFill>
                  <a:srgbClr val="FF0000"/>
                </a:solidFill>
              </a:rPr>
              <a:t>LOCAL</a:t>
            </a:r>
            <a:r>
              <a:rPr lang="en-IE" b="1" baseline="0" dirty="0" smtClean="0">
                <a:solidFill>
                  <a:srgbClr val="FF0000"/>
                </a:solidFill>
              </a:rPr>
              <a:t> SLIDES MAY BE INSERTED TO REFLECT LOCAL PROTOCOLS.</a:t>
            </a:r>
            <a:endParaRPr lang="en-IE" b="1" dirty="0">
              <a:solidFill>
                <a:srgbClr val="FF0000"/>
              </a:solidFill>
            </a:endParaRPr>
          </a:p>
          <a:p>
            <a:endParaRPr lang="en-IE" dirty="0"/>
          </a:p>
          <a:p>
            <a:r>
              <a:rPr lang="en-IE" b="1" u="sng" dirty="0"/>
              <a:t>PEWS should never prevent action</a:t>
            </a:r>
            <a:r>
              <a:rPr lang="en-IE" dirty="0"/>
              <a:t>.  PEWS should prompt action if the clinician is not sure.  Always be mindful of the clinical presentation of the child and your own clinical judgement, do not be put off escalation if the PEWS is lower than expected. The child who is not improving may be the next child to deteriorate.  </a:t>
            </a:r>
          </a:p>
          <a:p>
            <a:endParaRPr lang="en-IE" baseline="0" dirty="0"/>
          </a:p>
          <a:p>
            <a:r>
              <a:rPr lang="en-IE" baseline="0" dirty="0"/>
              <a:t>PEWS is just a tool and therefore it is up to the user to make best use of the tool.</a:t>
            </a:r>
          </a:p>
          <a:p>
            <a:r>
              <a:rPr lang="en-IE" baseline="0" dirty="0"/>
              <a:t>PEWS will trigger if a child is demonstrating haemodynamic disturbances but may not detect a child who is sick from other causes or who is compensating within normal physiological limits or tiring and within acceptable limits but their general presentation/condition should be concerning.</a:t>
            </a:r>
          </a:p>
          <a:p>
            <a:endParaRPr lang="en-IE" baseline="0" dirty="0"/>
          </a:p>
          <a:p>
            <a:r>
              <a:rPr lang="en-IE" b="1" baseline="0" dirty="0"/>
              <a:t>This is a KEY POINT and must be reiterated continuously!</a:t>
            </a:r>
            <a:endParaRPr lang="en-IE" b="1" dirty="0"/>
          </a:p>
          <a:p>
            <a:endParaRPr lang="en-US" dirty="0"/>
          </a:p>
        </p:txBody>
      </p:sp>
    </p:spTree>
    <p:extLst>
      <p:ext uri="{BB962C8B-B14F-4D97-AF65-F5344CB8AC3E}">
        <p14:creationId xmlns:p14="http://schemas.microsoft.com/office/powerpoint/2010/main" val="198035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52FE3-C6D6-4F90-B546-503912AE2F4F}" type="slidenum">
              <a:rPr lang="en-US"/>
              <a:pPr/>
              <a:t>7</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buFontTx/>
              <a:buChar char="•"/>
            </a:pPr>
            <a:r>
              <a:rPr lang="en-IE" dirty="0"/>
              <a:t>There are 5 age-specific charts</a:t>
            </a:r>
            <a:r>
              <a:rPr lang="en-IE" baseline="0" dirty="0"/>
              <a:t> for use in the paediatric setting, ranging from 0-3 months of age to over 12 years. </a:t>
            </a:r>
          </a:p>
          <a:p>
            <a:pPr>
              <a:buFontTx/>
              <a:buChar char="•"/>
            </a:pPr>
            <a:r>
              <a:rPr lang="en-IE" baseline="0" dirty="0"/>
              <a:t>0-3 months is for the infant presenting to a paediatric inpatient setting (not postnatal, not SCBU, not NICU) until the infant is 3 months of age (by DOB) or until the </a:t>
            </a:r>
            <a:r>
              <a:rPr lang="en-IE" baseline="0" dirty="0" err="1"/>
              <a:t>gestationally</a:t>
            </a:r>
            <a:r>
              <a:rPr lang="en-IE" baseline="0" dirty="0"/>
              <a:t> corrected age reaches 3 months corrected</a:t>
            </a:r>
            <a:r>
              <a:rPr lang="en-IE" baseline="0" dirty="0" smtClean="0"/>
              <a:t>. </a:t>
            </a:r>
            <a:r>
              <a:rPr lang="en-IE" b="1" baseline="0" dirty="0" smtClean="0"/>
              <a:t>BE MINDFUL OF THE CALCULATION OF CORRECTED GESTATIONAL AGE. User Manual should be used to calculate this.</a:t>
            </a:r>
            <a:endParaRPr lang="en-IE" b="1" baseline="0" dirty="0"/>
          </a:p>
          <a:p>
            <a:pPr>
              <a:buFontTx/>
              <a:buChar char="•"/>
            </a:pPr>
            <a:r>
              <a:rPr lang="en-IE" baseline="0" dirty="0"/>
              <a:t>4-11 months is for an infant from the first day of the 4</a:t>
            </a:r>
            <a:r>
              <a:rPr lang="en-IE" baseline="30000" dirty="0"/>
              <a:t>th</a:t>
            </a:r>
            <a:r>
              <a:rPr lang="en-IE" baseline="0" dirty="0"/>
              <a:t> month post birth until the day before the child’s 1</a:t>
            </a:r>
            <a:r>
              <a:rPr lang="en-IE" baseline="30000" dirty="0"/>
              <a:t>st</a:t>
            </a:r>
            <a:r>
              <a:rPr lang="en-IE" baseline="0" dirty="0"/>
              <a:t> birthday</a:t>
            </a:r>
          </a:p>
          <a:p>
            <a:pPr>
              <a:buFontTx/>
              <a:buChar char="•"/>
            </a:pPr>
            <a:r>
              <a:rPr lang="en-IE" baseline="0" dirty="0"/>
              <a:t>1-4 years is for the child from the day of their 1</a:t>
            </a:r>
            <a:r>
              <a:rPr lang="en-IE" baseline="30000" dirty="0"/>
              <a:t>st</a:t>
            </a:r>
            <a:r>
              <a:rPr lang="en-IE" baseline="0" dirty="0"/>
              <a:t> birthday until the day before their 5</a:t>
            </a:r>
            <a:r>
              <a:rPr lang="en-IE" baseline="30000" dirty="0"/>
              <a:t>th</a:t>
            </a:r>
            <a:r>
              <a:rPr lang="en-IE" baseline="0" dirty="0"/>
              <a:t> birthday</a:t>
            </a:r>
          </a:p>
          <a:p>
            <a:pPr>
              <a:buFontTx/>
              <a:buChar char="•"/>
            </a:pPr>
            <a:r>
              <a:rPr lang="en-IE" baseline="0" dirty="0"/>
              <a:t>5-11 years is for the child from the day of their 5</a:t>
            </a:r>
            <a:r>
              <a:rPr lang="en-IE" baseline="30000" dirty="0"/>
              <a:t>th</a:t>
            </a:r>
            <a:r>
              <a:rPr lang="en-IE" baseline="0" dirty="0"/>
              <a:t> birthday until the day before their 12</a:t>
            </a:r>
            <a:r>
              <a:rPr lang="en-IE" baseline="30000" dirty="0"/>
              <a:t>th</a:t>
            </a:r>
            <a:r>
              <a:rPr lang="en-IE" baseline="0" dirty="0"/>
              <a:t> birthday </a:t>
            </a:r>
          </a:p>
          <a:p>
            <a:pPr>
              <a:buFontTx/>
              <a:buChar char="•"/>
            </a:pPr>
            <a:r>
              <a:rPr lang="en-IE" baseline="0" dirty="0"/>
              <a:t>12 plus years is for any child from the day of their 12</a:t>
            </a:r>
            <a:r>
              <a:rPr lang="en-IE" baseline="30000" dirty="0"/>
              <a:t>th</a:t>
            </a:r>
            <a:r>
              <a:rPr lang="en-IE" baseline="0" dirty="0"/>
              <a:t> birthday for as long as they are admitted to a paediatric inpatient setting.</a:t>
            </a:r>
            <a:endParaRPr lang="en-IE" dirty="0"/>
          </a:p>
          <a:p>
            <a:pPr>
              <a:buFontTx/>
              <a:buChar char="•"/>
            </a:pPr>
            <a:endParaRPr lang="en-IE" dirty="0"/>
          </a:p>
          <a:p>
            <a:pPr>
              <a:buFontTx/>
              <a:buChar char="•"/>
            </a:pPr>
            <a:r>
              <a:rPr lang="en-IE" b="1" dirty="0" smtClean="0"/>
              <a:t>NB </a:t>
            </a:r>
            <a:r>
              <a:rPr lang="en-IE" b="1" dirty="0"/>
              <a:t>if a child has a ‘birthday’ (including a 3 month birthday!) during admission which changes their chart – start a new </a:t>
            </a:r>
            <a:r>
              <a:rPr lang="en-IE" b="1" dirty="0" smtClean="0"/>
              <a:t>chart.</a:t>
            </a:r>
            <a:endParaRPr lang="en-IE" b="1" dirty="0"/>
          </a:p>
          <a:p>
            <a:pPr>
              <a:buFontTx/>
              <a:buChar char="•"/>
            </a:pPr>
            <a:r>
              <a:rPr lang="en-IE" dirty="0"/>
              <a:t>Charts are for paediatric patients in a hospital setting (ED from decision to admit, not PICU,</a:t>
            </a:r>
            <a:r>
              <a:rPr lang="en-IE" baseline="0" dirty="0"/>
              <a:t> yes ICU, not in theatre, not OPD</a:t>
            </a:r>
            <a:r>
              <a:rPr lang="en-IE" baseline="0" dirty="0" smtClean="0"/>
              <a:t>). </a:t>
            </a:r>
            <a:r>
              <a:rPr lang="en-IE" b="1" baseline="0" dirty="0" smtClean="0"/>
              <a:t>REFER TO page 27 in NCG No 12 and TO LOCAL AGREEMENTS.</a:t>
            </a:r>
            <a:endParaRPr lang="en-IE" b="1" dirty="0"/>
          </a:p>
          <a:p>
            <a:pPr>
              <a:buFontTx/>
              <a:buChar char="•"/>
            </a:pPr>
            <a:r>
              <a:rPr lang="en-IE" dirty="0" smtClean="0"/>
              <a:t>INEWS </a:t>
            </a:r>
            <a:r>
              <a:rPr lang="en-IE" dirty="0"/>
              <a:t>is for </a:t>
            </a:r>
            <a:r>
              <a:rPr lang="en-IE" dirty="0" smtClean="0"/>
              <a:t>non-pregnant adult patients over 16 years of age.  </a:t>
            </a:r>
            <a:r>
              <a:rPr lang="en-IE" dirty="0"/>
              <a:t>It is not recommended that adult patients are admitted</a:t>
            </a:r>
            <a:r>
              <a:rPr lang="en-IE" baseline="0" dirty="0"/>
              <a:t> to paediatric areas or vice versa</a:t>
            </a:r>
          </a:p>
          <a:p>
            <a:pPr>
              <a:buFontTx/>
              <a:buNone/>
            </a:pPr>
            <a:r>
              <a:rPr lang="en-IE" baseline="0" dirty="0"/>
              <a:t>It is not recommended to have </a:t>
            </a:r>
            <a:r>
              <a:rPr lang="en-IE" baseline="0" dirty="0" smtClean="0"/>
              <a:t>INEWS </a:t>
            </a:r>
            <a:r>
              <a:rPr lang="en-IE" baseline="0" dirty="0"/>
              <a:t>and PEWS in place in any one clinical area unless governance is clear on the appropriate response.  </a:t>
            </a:r>
          </a:p>
          <a:p>
            <a:pPr>
              <a:buFontTx/>
              <a:buNone/>
            </a:pPr>
            <a:r>
              <a:rPr lang="en-US" dirty="0" smtClean="0"/>
              <a:t>INEWS</a:t>
            </a:r>
            <a:r>
              <a:rPr lang="en-US" baseline="0" dirty="0" smtClean="0"/>
              <a:t> </a:t>
            </a:r>
            <a:r>
              <a:rPr lang="en-US" baseline="0" dirty="0"/>
              <a:t>and PEWS have differences in their chart design, placement of parameters (BP and HR are swapped, RE is not recorded, concern is not recorded) and different values are given to triggers as well as different response arms.  Education for both is very different.  </a:t>
            </a:r>
          </a:p>
          <a:p>
            <a:pPr>
              <a:buFont typeface="Arial" pitchFamily="34" charset="0"/>
              <a:buChar char="•"/>
            </a:pPr>
            <a:r>
              <a:rPr lang="en-US" baseline="0" dirty="0"/>
              <a:t>The PEWS chart does not state an upper limit in recognition of the fact that practices are different in all national sites.  However, the Paediatric Model of Care sets the upper </a:t>
            </a:r>
            <a:r>
              <a:rPr lang="en-US" baseline="0" dirty="0" smtClean="0"/>
              <a:t> age limit </a:t>
            </a:r>
            <a:r>
              <a:rPr lang="en-US" baseline="0" dirty="0"/>
              <a:t>for </a:t>
            </a:r>
            <a:r>
              <a:rPr lang="en-US" baseline="0" dirty="0" err="1" smtClean="0"/>
              <a:t>paediatric</a:t>
            </a:r>
            <a:r>
              <a:rPr lang="en-US" baseline="0" dirty="0" smtClean="0"/>
              <a:t> care </a:t>
            </a:r>
            <a:r>
              <a:rPr lang="en-US" baseline="0" dirty="0"/>
              <a:t>at 16.</a:t>
            </a:r>
            <a:endParaRPr lang="en-IE" dirty="0"/>
          </a:p>
        </p:txBody>
      </p:sp>
    </p:spTree>
    <p:extLst>
      <p:ext uri="{BB962C8B-B14F-4D97-AF65-F5344CB8AC3E}">
        <p14:creationId xmlns:p14="http://schemas.microsoft.com/office/powerpoint/2010/main" val="428249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0" dirty="0"/>
              <a:t>This is the N3</a:t>
            </a:r>
            <a:r>
              <a:rPr lang="en-IE" b="0" baseline="0" dirty="0"/>
              <a:t> </a:t>
            </a:r>
            <a:r>
              <a:rPr lang="en-IE" b="0" baseline="0" dirty="0" smtClean="0"/>
              <a:t>template – </a:t>
            </a:r>
            <a:r>
              <a:rPr lang="en-IE" b="1" baseline="0" dirty="0" smtClean="0"/>
              <a:t>TYPE A </a:t>
            </a:r>
            <a:r>
              <a:rPr lang="en-IE" b="0" baseline="0" dirty="0" smtClean="0"/>
              <a:t>above. </a:t>
            </a:r>
            <a:r>
              <a:rPr lang="en-IE" b="1" baseline="0" dirty="0" smtClean="0"/>
              <a:t>TYPE B </a:t>
            </a:r>
            <a:r>
              <a:rPr lang="en-IE" b="0" baseline="0" dirty="0" smtClean="0"/>
              <a:t>to be used in sites without a 24 hour Paediatric medical cover.</a:t>
            </a:r>
            <a:endParaRPr lang="en-IE" b="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8</a:t>
            </a:fld>
            <a:endParaRPr lang="en-US"/>
          </a:p>
        </p:txBody>
      </p:sp>
    </p:spTree>
    <p:extLst>
      <p:ext uri="{BB962C8B-B14F-4D97-AF65-F5344CB8AC3E}">
        <p14:creationId xmlns:p14="http://schemas.microsoft.com/office/powerpoint/2010/main" val="347325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0" dirty="0"/>
              <a:t>The white space here is filled by local</a:t>
            </a:r>
            <a:r>
              <a:rPr lang="en-IE" b="0" baseline="0" dirty="0"/>
              <a:t> arrangement.  As available, this slide should be amended to show the local PEWS chart</a:t>
            </a:r>
            <a:endParaRPr lang="en-IE" b="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9</a:t>
            </a:fld>
            <a:endParaRPr lang="en-US"/>
          </a:p>
        </p:txBody>
      </p:sp>
    </p:spTree>
    <p:extLst>
      <p:ext uri="{BB962C8B-B14F-4D97-AF65-F5344CB8AC3E}">
        <p14:creationId xmlns:p14="http://schemas.microsoft.com/office/powerpoint/2010/main" val="352621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1"/>
              </a:spcAft>
              <a:buClr>
                <a:srgbClr val="01A1DD"/>
              </a:buClr>
              <a:buSzPct val="80000"/>
            </a:pPr>
            <a:r>
              <a:rPr lang="en-IE" b="1" dirty="0"/>
              <a:t>Core </a:t>
            </a:r>
          </a:p>
          <a:p>
            <a:pPr marL="286179" indent="-286179">
              <a:lnSpc>
                <a:spcPct val="90000"/>
              </a:lnSpc>
              <a:spcAft>
                <a:spcPts val="601"/>
              </a:spcAft>
              <a:buClr>
                <a:srgbClr val="01A1DD"/>
              </a:buClr>
              <a:buSzPct val="80000"/>
              <a:buFont typeface="Wingdings" panose="05000000000000000000" pitchFamily="2" charset="2"/>
              <a:buChar char="v"/>
            </a:pPr>
            <a:r>
              <a:rPr lang="en-IE" b="1" dirty="0"/>
              <a:t>AVPU – caution in neurology seizure patients, acceptable to use the incomplete symbol to avoid wakening the child and inducing a seizure. </a:t>
            </a:r>
          </a:p>
          <a:p>
            <a:pPr marL="286179" indent="-286179">
              <a:lnSpc>
                <a:spcPct val="90000"/>
              </a:lnSpc>
              <a:spcAft>
                <a:spcPts val="601"/>
              </a:spcAft>
              <a:buClr>
                <a:srgbClr val="01A1DD"/>
              </a:buClr>
              <a:buSzPct val="80000"/>
              <a:buFont typeface="Wingdings" panose="05000000000000000000" pitchFamily="2" charset="2"/>
              <a:buChar char="v"/>
            </a:pPr>
            <a:r>
              <a:rPr lang="en-IE" b="1" dirty="0"/>
              <a:t>When a child triggers always check the chart age is correct. </a:t>
            </a:r>
          </a:p>
          <a:p>
            <a:pPr marL="286179" indent="-286179">
              <a:lnSpc>
                <a:spcPct val="90000"/>
              </a:lnSpc>
              <a:spcAft>
                <a:spcPts val="601"/>
              </a:spcAft>
              <a:buClr>
                <a:srgbClr val="01A1DD"/>
              </a:buClr>
              <a:buSzPct val="80000"/>
              <a:buFont typeface="Wingdings" panose="05000000000000000000" pitchFamily="2" charset="2"/>
              <a:buChar char="v"/>
            </a:pPr>
            <a:r>
              <a:rPr lang="en-IE" b="1" dirty="0"/>
              <a:t>Use this chart for </a:t>
            </a:r>
            <a:r>
              <a:rPr lang="en-IE" b="1" dirty="0" err="1"/>
              <a:t>gestationally</a:t>
            </a:r>
            <a:r>
              <a:rPr lang="en-IE" b="1" dirty="0"/>
              <a:t> corrected infants up to 12 weeks corrected age e.g. 24/40 ex-</a:t>
            </a:r>
            <a:r>
              <a:rPr lang="en-IE" b="1" dirty="0" err="1"/>
              <a:t>prem</a:t>
            </a:r>
            <a:r>
              <a:rPr lang="en-IE" b="1" dirty="0"/>
              <a:t> born 18 weeks ago is corrected to 2/52 will be on this chart until he is 28 weeks of age (12 weeks corrected age)</a:t>
            </a:r>
          </a:p>
          <a:p>
            <a:pPr marL="286179" indent="-286179">
              <a:lnSpc>
                <a:spcPct val="90000"/>
              </a:lnSpc>
              <a:spcAft>
                <a:spcPts val="601"/>
              </a:spcAft>
              <a:buClr>
                <a:srgbClr val="01A1DD"/>
              </a:buClr>
              <a:buSzPct val="80000"/>
              <a:buFont typeface="Wingdings" panose="05000000000000000000" pitchFamily="2" charset="2"/>
              <a:buChar char="v"/>
            </a:pPr>
            <a:endParaRPr lang="en-IE" b="1" dirty="0"/>
          </a:p>
          <a:p>
            <a:pPr>
              <a:lnSpc>
                <a:spcPct val="90000"/>
              </a:lnSpc>
              <a:spcAft>
                <a:spcPts val="601"/>
              </a:spcAft>
              <a:buClr>
                <a:srgbClr val="01A1DD"/>
              </a:buClr>
              <a:buSzPct val="80000"/>
            </a:pPr>
            <a:endParaRPr lang="en-IE" b="1" dirty="0"/>
          </a:p>
          <a:p>
            <a:pPr marL="286179" indent="-286179">
              <a:lnSpc>
                <a:spcPct val="90000"/>
              </a:lnSpc>
              <a:spcAft>
                <a:spcPts val="601"/>
              </a:spcAft>
              <a:buClr>
                <a:srgbClr val="01A1DD"/>
              </a:buClr>
              <a:buSzPct val="80000"/>
              <a:buFont typeface="Wingdings" panose="05000000000000000000" pitchFamily="2" charset="2"/>
              <a:buChar char="v"/>
            </a:pPr>
            <a:endParaRPr lang="en-IE" b="1" dirty="0"/>
          </a:p>
          <a:p>
            <a:pPr>
              <a:lnSpc>
                <a:spcPct val="90000"/>
              </a:lnSpc>
              <a:spcAft>
                <a:spcPts val="601"/>
              </a:spcAft>
              <a:buClr>
                <a:srgbClr val="01A1DD"/>
              </a:buClr>
              <a:buSzPct val="80000"/>
            </a:pPr>
            <a:r>
              <a:rPr lang="en-IE" b="1" dirty="0"/>
              <a:t>Examples of when additional parameters are warranted</a:t>
            </a:r>
          </a:p>
          <a:p>
            <a:pPr marL="286179" indent="-286179">
              <a:lnSpc>
                <a:spcPct val="90000"/>
              </a:lnSpc>
              <a:spcAft>
                <a:spcPts val="601"/>
              </a:spcAft>
              <a:buClr>
                <a:srgbClr val="01A1DD"/>
              </a:buClr>
              <a:buSzPct val="80000"/>
              <a:buFont typeface="Wingdings" panose="05000000000000000000" pitchFamily="2" charset="2"/>
              <a:buChar char="v"/>
            </a:pPr>
            <a:r>
              <a:rPr lang="en-IE" b="1" dirty="0"/>
              <a:t>Baseline Assessment on arrival </a:t>
            </a:r>
          </a:p>
          <a:p>
            <a:pPr marL="286179" indent="-286179">
              <a:lnSpc>
                <a:spcPct val="90000"/>
              </a:lnSpc>
              <a:spcAft>
                <a:spcPts val="601"/>
              </a:spcAft>
              <a:buClr>
                <a:srgbClr val="01A1DD"/>
              </a:buClr>
              <a:buSzPct val="80000"/>
              <a:buFont typeface="Wingdings" panose="05000000000000000000" pitchFamily="2" charset="2"/>
              <a:buChar char="v"/>
            </a:pPr>
            <a:r>
              <a:rPr lang="en-IE" b="1" dirty="0"/>
              <a:t> Commencement of each shift </a:t>
            </a:r>
          </a:p>
          <a:p>
            <a:pPr marL="286179" indent="-286179">
              <a:lnSpc>
                <a:spcPct val="90000"/>
              </a:lnSpc>
              <a:spcAft>
                <a:spcPts val="601"/>
              </a:spcAft>
              <a:buClr>
                <a:srgbClr val="01A1DD"/>
              </a:buClr>
              <a:buSzPct val="80000"/>
              <a:buFont typeface="Wingdings" panose="05000000000000000000" pitchFamily="2" charset="2"/>
              <a:buChar char="v"/>
            </a:pPr>
            <a:r>
              <a:rPr lang="en-IE" b="1" dirty="0"/>
              <a:t>Presenting complaint</a:t>
            </a:r>
          </a:p>
          <a:p>
            <a:pPr marL="286179" indent="-286179">
              <a:lnSpc>
                <a:spcPct val="90000"/>
              </a:lnSpc>
              <a:spcAft>
                <a:spcPts val="601"/>
              </a:spcAft>
              <a:buClr>
                <a:srgbClr val="01A1DD"/>
              </a:buClr>
              <a:buSzPct val="80000"/>
              <a:buFont typeface="Wingdings" panose="05000000000000000000" pitchFamily="2" charset="2"/>
              <a:buChar char="v"/>
            </a:pPr>
            <a:r>
              <a:rPr lang="en-IE" b="1" dirty="0"/>
              <a:t>Patient History </a:t>
            </a:r>
          </a:p>
          <a:p>
            <a:pPr marL="286179" indent="-286179">
              <a:lnSpc>
                <a:spcPct val="90000"/>
              </a:lnSpc>
              <a:spcAft>
                <a:spcPts val="601"/>
              </a:spcAft>
              <a:buClr>
                <a:srgbClr val="01A1DD"/>
              </a:buClr>
              <a:buSzPct val="80000"/>
              <a:buFont typeface="Wingdings" panose="05000000000000000000" pitchFamily="2" charset="2"/>
              <a:buChar char="v"/>
            </a:pPr>
            <a:r>
              <a:rPr lang="en-IE" b="1" dirty="0"/>
              <a:t>Medication dependent (blood products </a:t>
            </a:r>
            <a:r>
              <a:rPr lang="en-IE" b="1" dirty="0" err="1"/>
              <a:t>etc</a:t>
            </a:r>
            <a:r>
              <a:rPr lang="en-IE" b="1" dirty="0"/>
              <a:t>)</a:t>
            </a:r>
          </a:p>
          <a:p>
            <a:pPr marL="286179" indent="-286179">
              <a:lnSpc>
                <a:spcPct val="90000"/>
              </a:lnSpc>
              <a:spcAft>
                <a:spcPts val="601"/>
              </a:spcAft>
              <a:buClr>
                <a:srgbClr val="01A1DD"/>
              </a:buClr>
              <a:buSzPct val="80000"/>
              <a:buFont typeface="Wingdings" panose="05000000000000000000" pitchFamily="2" charset="2"/>
              <a:buChar char="v"/>
            </a:pPr>
            <a:r>
              <a:rPr lang="en-IE" b="1" dirty="0"/>
              <a:t>Pre and Post Operative </a:t>
            </a:r>
          </a:p>
          <a:p>
            <a:pPr marL="286179" indent="-286179">
              <a:lnSpc>
                <a:spcPct val="90000"/>
              </a:lnSpc>
              <a:spcAft>
                <a:spcPts val="601"/>
              </a:spcAft>
              <a:buClr>
                <a:srgbClr val="01A1DD"/>
              </a:buClr>
              <a:buSzPct val="80000"/>
              <a:buFont typeface="Wingdings" panose="05000000000000000000" pitchFamily="2" charset="2"/>
              <a:buChar char="v"/>
            </a:pPr>
            <a:r>
              <a:rPr lang="en-IE" b="1" dirty="0"/>
              <a:t>If core are triggering </a:t>
            </a:r>
          </a:p>
          <a:p>
            <a:endParaRPr lang="en-IE" dirty="0"/>
          </a:p>
          <a:p>
            <a:endParaRPr lang="en-IE" dirty="0"/>
          </a:p>
        </p:txBody>
      </p:sp>
      <p:sp>
        <p:nvSpPr>
          <p:cNvPr id="4" name="Slide Number Placeholder 3"/>
          <p:cNvSpPr>
            <a:spLocks noGrp="1"/>
          </p:cNvSpPr>
          <p:nvPr>
            <p:ph type="sldNum" sz="quarter" idx="10"/>
          </p:nvPr>
        </p:nvSpPr>
        <p:spPr/>
        <p:txBody>
          <a:bodyPr/>
          <a:lstStyle/>
          <a:p>
            <a:fld id="{9D724C75-EE57-4029-A91E-59A61A77E02B}" type="slidenum">
              <a:rPr lang="en-IE" smtClean="0"/>
              <a:t>10</a:t>
            </a:fld>
            <a:endParaRPr lang="en-IE"/>
          </a:p>
        </p:txBody>
      </p:sp>
    </p:spTree>
    <p:extLst>
      <p:ext uri="{BB962C8B-B14F-4D97-AF65-F5344CB8AC3E}">
        <p14:creationId xmlns:p14="http://schemas.microsoft.com/office/powerpoint/2010/main" val="250112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8F3AE-61D7-4266-995A-4CCD0E610D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393C-1EBA-4593-B957-03B8FB531A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7DA6-1D82-4C00-9D1F-25C24FA282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671BD-2B37-4DA2-8620-29807DA822B8}" type="slidenum">
              <a:rPr lang="en-US" smtClean="0"/>
              <a:pPr/>
              <a:t>‹#›</a:t>
            </a:fld>
            <a:endParaRPr lang="en-US"/>
          </a:p>
        </p:txBody>
      </p:sp>
    </p:spTree>
    <p:extLst>
      <p:ext uri="{BB962C8B-B14F-4D97-AF65-F5344CB8AC3E}">
        <p14:creationId xmlns:p14="http://schemas.microsoft.com/office/powerpoint/2010/main" val="59843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35877" cy="6857997"/>
          </a:xfrm>
          <a:prstGeom prst="rect">
            <a:avLst/>
          </a:prstGeom>
        </p:spPr>
      </p:pic>
      <p:sp>
        <p:nvSpPr>
          <p:cNvPr id="4" name="Title 1"/>
          <p:cNvSpPr>
            <a:spLocks noGrp="1"/>
          </p:cNvSpPr>
          <p:nvPr>
            <p:ph type="title" hasCustomPrompt="1"/>
          </p:nvPr>
        </p:nvSpPr>
        <p:spPr>
          <a:xfrm>
            <a:off x="487050" y="313661"/>
            <a:ext cx="8168000" cy="590267"/>
          </a:xfrm>
          <a:prstGeom prst="rect">
            <a:avLst/>
          </a:prstGeom>
        </p:spPr>
        <p:txBody>
          <a:bodyPr/>
          <a:lstStyle>
            <a:lvl1pPr>
              <a:defRPr sz="2500" baseline="0">
                <a:solidFill>
                  <a:srgbClr val="14559D"/>
                </a:solidFill>
              </a:defRPr>
            </a:lvl1pPr>
          </a:lstStyle>
          <a:p>
            <a:r>
              <a:rPr lang="en-US"/>
              <a:t>Title goes here, 1 column</a:t>
            </a:r>
          </a:p>
        </p:txBody>
      </p:sp>
      <p:sp>
        <p:nvSpPr>
          <p:cNvPr id="5" name="Text Placeholder 3"/>
          <p:cNvSpPr>
            <a:spLocks noGrp="1"/>
          </p:cNvSpPr>
          <p:nvPr>
            <p:ph type="body" sz="quarter" idx="16" hasCustomPrompt="1"/>
          </p:nvPr>
        </p:nvSpPr>
        <p:spPr>
          <a:xfrm>
            <a:off x="487050" y="799596"/>
            <a:ext cx="8168000" cy="57692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err="1"/>
              <a:t>Subheader</a:t>
            </a:r>
            <a:r>
              <a:rPr lang="en-US"/>
              <a:t> goes here</a:t>
            </a:r>
          </a:p>
        </p:txBody>
      </p:sp>
      <p:sp>
        <p:nvSpPr>
          <p:cNvPr id="6" name="Text Placeholder 4"/>
          <p:cNvSpPr>
            <a:spLocks noGrp="1"/>
          </p:cNvSpPr>
          <p:nvPr>
            <p:ph type="body" sz="quarter" idx="17" hasCustomPrompt="1"/>
          </p:nvPr>
        </p:nvSpPr>
        <p:spPr>
          <a:xfrm>
            <a:off x="486000" y="1638709"/>
            <a:ext cx="8169001" cy="4015691"/>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a:t>Type text here</a:t>
            </a:r>
          </a:p>
          <a:p>
            <a:pPr lvl="1"/>
            <a:endParaRPr lang="en-US"/>
          </a:p>
          <a:p>
            <a:pPr lvl="2"/>
            <a:endParaRPr lang="en-US"/>
          </a:p>
        </p:txBody>
      </p:sp>
      <p:sp>
        <p:nvSpPr>
          <p:cNvPr id="9" name="TextBox 8"/>
          <p:cNvSpPr txBox="1"/>
          <p:nvPr userDrawn="1"/>
        </p:nvSpPr>
        <p:spPr>
          <a:xfrm>
            <a:off x="6096000" y="7107805"/>
            <a:ext cx="2556387" cy="229420"/>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err="1">
                <a:solidFill>
                  <a:srgbClr val="14559D"/>
                </a:solidFill>
                <a:latin typeface="Arial"/>
                <a:cs typeface="Arial"/>
              </a:rPr>
              <a:t>www.childrenshealthireland.ie</a:t>
            </a:r>
            <a:endParaRPr lang="en-US" sz="900" b="1">
              <a:solidFill>
                <a:srgbClr val="14559D"/>
              </a:solidFill>
              <a:latin typeface="Arial"/>
              <a:cs typeface="Arial"/>
            </a:endParaRPr>
          </a:p>
        </p:txBody>
      </p:sp>
      <p:sp>
        <p:nvSpPr>
          <p:cNvPr id="10" name="TextBox 9"/>
          <p:cNvSpPr txBox="1"/>
          <p:nvPr userDrawn="1"/>
        </p:nvSpPr>
        <p:spPr>
          <a:xfrm>
            <a:off x="3687097" y="-502537"/>
            <a:ext cx="914400" cy="1219200"/>
          </a:xfrm>
          <a:prstGeom prst="rect">
            <a:avLst/>
          </a:prstGeom>
          <a:noFill/>
          <a:ln>
            <a:noFill/>
          </a:ln>
        </p:spPr>
        <p:txBody>
          <a:bodyPr wrap="none" lIns="0" tIns="0" rIns="0" bIns="0" rtlCol="0">
            <a:noAutofit/>
          </a:bodyPr>
          <a:lstStyle/>
          <a:p>
            <a:pPr marL="171450" indent="-171450">
              <a:lnSpc>
                <a:spcPct val="90000"/>
              </a:lnSpc>
              <a:spcAft>
                <a:spcPts val="600"/>
              </a:spcAft>
              <a:buClr>
                <a:srgbClr val="01A1DD"/>
              </a:buClr>
              <a:buSzPct val="80000"/>
              <a:buFont typeface="Wingdings 3" panose="05040102010807070707" pitchFamily="18" charset="2"/>
              <a:buChar char="}"/>
            </a:pPr>
            <a:endParaRPr lang="en-US" sz="1200" err="1"/>
          </a:p>
        </p:txBody>
      </p:sp>
      <p:cxnSp>
        <p:nvCxnSpPr>
          <p:cNvPr id="12" name="Straight Connector 11"/>
          <p:cNvCxnSpPr/>
          <p:nvPr userDrawn="1"/>
        </p:nvCxnSpPr>
        <p:spPr>
          <a:xfrm>
            <a:off x="475227" y="1452984"/>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81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54DC-E214-4A28-8A77-BFE62069B2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584C-82E5-471A-B70A-F629D4C131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4D4E8-FB38-4B8A-B8DB-5C5CA78B7E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0F7FD-5D48-4FB8-BF4D-149DF2D02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0E79D-37F5-4B88-9C3E-2EB6180B7F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8919C-7739-4344-ACEE-9A516A0DE2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D6BDC-FE87-49A4-B9BF-26CE24A6A2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4BF0A-D2A7-452A-8AB4-A8799C39BA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71BD-2B37-4DA2-8620-29807DA822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 id="214748375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 name="Picture 1"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0" y="5805264"/>
            <a:ext cx="2374868" cy="836712"/>
          </a:xfrm>
          <a:prstGeom prst="rect">
            <a:avLst/>
          </a:prstGeom>
          <a:noFill/>
          <a:ln w="9525">
            <a:noFill/>
            <a:miter lim="800000"/>
            <a:headEnd/>
            <a:tailEnd/>
          </a:ln>
        </p:spPr>
      </p:pic>
      <p:pic>
        <p:nvPicPr>
          <p:cNvPr id="8213" name="Picture 1"/>
          <p:cNvPicPr>
            <a:picLocks noChangeAspect="1" noChangeArrowheads="1"/>
          </p:cNvPicPr>
          <p:nvPr/>
        </p:nvPicPr>
        <p:blipFill>
          <a:blip r:embed="rId4" cstate="print"/>
          <a:srcRect/>
          <a:stretch>
            <a:fillRect/>
          </a:stretch>
        </p:blipFill>
        <p:spPr bwMode="auto">
          <a:xfrm>
            <a:off x="2163110" y="5805264"/>
            <a:ext cx="1230122" cy="836712"/>
          </a:xfrm>
          <a:prstGeom prst="rect">
            <a:avLst/>
          </a:prstGeom>
          <a:noFill/>
          <a:ln w="9525">
            <a:noFill/>
            <a:miter lim="800000"/>
            <a:headEnd/>
            <a:tailEnd/>
          </a:ln>
        </p:spPr>
      </p:pic>
      <p:pic>
        <p:nvPicPr>
          <p:cNvPr id="8214" name="Picture 7"/>
          <p:cNvPicPr>
            <a:picLocks noChangeAspect="1" noChangeArrowheads="1"/>
          </p:cNvPicPr>
          <p:nvPr/>
        </p:nvPicPr>
        <p:blipFill>
          <a:blip r:embed="rId5" cstate="print"/>
          <a:srcRect/>
          <a:stretch>
            <a:fillRect/>
          </a:stretch>
        </p:blipFill>
        <p:spPr bwMode="auto">
          <a:xfrm>
            <a:off x="6804248" y="5805264"/>
            <a:ext cx="2146860" cy="836712"/>
          </a:xfrm>
          <a:prstGeom prst="rect">
            <a:avLst/>
          </a:prstGeom>
          <a:noFill/>
          <a:ln w="9525">
            <a:noFill/>
            <a:miter lim="800000"/>
            <a:headEnd/>
            <a:tailEnd/>
          </a:ln>
        </p:spPr>
      </p:pic>
      <p:sp>
        <p:nvSpPr>
          <p:cNvPr id="8194" name="Rectangle 2"/>
          <p:cNvSpPr>
            <a:spLocks noGrp="1" noChangeArrowheads="1"/>
          </p:cNvSpPr>
          <p:nvPr>
            <p:ph type="ctrTitle"/>
          </p:nvPr>
        </p:nvSpPr>
        <p:spPr>
          <a:xfrm>
            <a:off x="179512" y="4365105"/>
            <a:ext cx="8713788" cy="1080120"/>
          </a:xfrm>
        </p:spPr>
        <p:txBody>
          <a:bodyPr>
            <a:normAutofit fontScale="90000"/>
          </a:bodyPr>
          <a:lstStyle/>
          <a:p>
            <a:r>
              <a:rPr lang="en-IE" sz="3600" b="1" dirty="0">
                <a:solidFill>
                  <a:schemeClr val="tx2"/>
                </a:solidFill>
                <a:effectLst/>
              </a:rPr>
              <a:t>Irish Paediatric Early Warning System</a:t>
            </a:r>
            <a:r>
              <a:rPr lang="en-IE" sz="3600" b="1" dirty="0">
                <a:solidFill>
                  <a:schemeClr val="tx2"/>
                </a:solidFill>
              </a:rPr>
              <a:t> </a:t>
            </a:r>
            <a:r>
              <a:rPr lang="en-IE" sz="3600" b="1" dirty="0">
                <a:solidFill>
                  <a:schemeClr val="tx2"/>
                </a:solidFill>
                <a:effectLst/>
              </a:rPr>
              <a:t>(PEWS)</a:t>
            </a:r>
            <a:br>
              <a:rPr lang="en-IE" sz="3600" b="1" dirty="0">
                <a:solidFill>
                  <a:schemeClr val="tx2"/>
                </a:solidFill>
                <a:effectLst/>
              </a:rPr>
            </a:br>
            <a:r>
              <a:rPr lang="en-IE" sz="2200" b="1" dirty="0" smtClean="0">
                <a:solidFill>
                  <a:srgbClr val="FF0000"/>
                </a:solidFill>
                <a:effectLst/>
                <a:highlight>
                  <a:srgbClr val="FFFF00"/>
                </a:highlight>
              </a:rPr>
              <a:t>Update No 1 </a:t>
            </a:r>
            <a:r>
              <a:rPr lang="en-IE" sz="2200" b="1" dirty="0">
                <a:solidFill>
                  <a:srgbClr val="FF0000"/>
                </a:solidFill>
                <a:effectLst/>
                <a:highlight>
                  <a:srgbClr val="FFFF00"/>
                </a:highlight>
              </a:rPr>
              <a:t>May 2023 to align with National Sepsis Guidance </a:t>
            </a:r>
            <a:r>
              <a:rPr lang="en-IE" sz="2200" b="1" dirty="0" smtClean="0">
                <a:solidFill>
                  <a:srgbClr val="FF0000"/>
                </a:solidFill>
                <a:effectLst/>
                <a:highlight>
                  <a:srgbClr val="FFFF00"/>
                </a:highlight>
              </a:rPr>
              <a:t>2021</a:t>
            </a:r>
            <a:br>
              <a:rPr lang="en-IE" sz="2200" b="1" dirty="0" smtClean="0">
                <a:solidFill>
                  <a:srgbClr val="FF0000"/>
                </a:solidFill>
                <a:effectLst/>
                <a:highlight>
                  <a:srgbClr val="FFFF00"/>
                </a:highlight>
              </a:rPr>
            </a:br>
            <a:r>
              <a:rPr lang="en-IE" sz="2200" b="1" dirty="0" smtClean="0">
                <a:solidFill>
                  <a:srgbClr val="FF0000"/>
                </a:solidFill>
                <a:highlight>
                  <a:srgbClr val="FFFF00"/>
                </a:highlight>
              </a:rPr>
              <a:t>Update No 2 April 2024 </a:t>
            </a:r>
            <a:r>
              <a:rPr lang="en-IE" sz="2200" b="1" smtClean="0">
                <a:solidFill>
                  <a:srgbClr val="FF0000"/>
                </a:solidFill>
                <a:highlight>
                  <a:srgbClr val="FFFF00"/>
                </a:highlight>
              </a:rPr>
              <a:t>Pews Train </a:t>
            </a:r>
            <a:r>
              <a:rPr lang="en-IE" sz="2200" b="1" dirty="0" smtClean="0">
                <a:solidFill>
                  <a:srgbClr val="FF0000"/>
                </a:solidFill>
                <a:highlight>
                  <a:srgbClr val="FFFF00"/>
                </a:highlight>
              </a:rPr>
              <a:t>the Trainer Programme</a:t>
            </a:r>
            <a:endParaRPr lang="en-US" sz="2200" b="1" dirty="0">
              <a:solidFill>
                <a:srgbClr val="FF0000"/>
              </a:solidFill>
              <a:effectLst/>
              <a:highlight>
                <a:srgbClr val="FFFF00"/>
              </a:highlight>
            </a:endParaRPr>
          </a:p>
        </p:txBody>
      </p:sp>
      <p:pic>
        <p:nvPicPr>
          <p:cNvPr id="10" name="Picture 9"/>
          <p:cNvPicPr/>
          <p:nvPr/>
        </p:nvPicPr>
        <p:blipFill>
          <a:blip r:embed="rId6" cstate="print"/>
          <a:srcRect/>
          <a:stretch>
            <a:fillRect/>
          </a:stretch>
        </p:blipFill>
        <p:spPr bwMode="auto">
          <a:xfrm>
            <a:off x="1979713" y="260648"/>
            <a:ext cx="5256584" cy="4032448"/>
          </a:xfrm>
          <a:prstGeom prst="rect">
            <a:avLst/>
          </a:prstGeom>
          <a:noFill/>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3888" y="5856911"/>
            <a:ext cx="2808312" cy="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0882" y="2032086"/>
            <a:ext cx="7621211" cy="1493044"/>
          </a:xfrm>
          <a:prstGeom prst="rect">
            <a:avLst/>
          </a:prstGeom>
        </p:spPr>
      </p:pic>
      <p:pic>
        <p:nvPicPr>
          <p:cNvPr id="3" name="Picture 2"/>
          <p:cNvPicPr>
            <a:picLocks noChangeAspect="1"/>
          </p:cNvPicPr>
          <p:nvPr/>
        </p:nvPicPr>
        <p:blipFill>
          <a:blip r:embed="rId4"/>
          <a:stretch>
            <a:fillRect/>
          </a:stretch>
        </p:blipFill>
        <p:spPr>
          <a:xfrm>
            <a:off x="820882" y="4291526"/>
            <a:ext cx="7601469" cy="1321594"/>
          </a:xfrm>
          <a:prstGeom prst="rect">
            <a:avLst/>
          </a:prstGeom>
        </p:spPr>
      </p:pic>
      <p:sp>
        <p:nvSpPr>
          <p:cNvPr id="4" name="Rectangle 3"/>
          <p:cNvSpPr/>
          <p:nvPr/>
        </p:nvSpPr>
        <p:spPr>
          <a:xfrm>
            <a:off x="877512" y="1227848"/>
            <a:ext cx="7564581" cy="646331"/>
          </a:xfrm>
          <a:prstGeom prst="rect">
            <a:avLst/>
          </a:prstGeom>
        </p:spPr>
        <p:txBody>
          <a:bodyPr wrap="square">
            <a:spAutoFit/>
          </a:bodyPr>
          <a:lstStyle/>
          <a:p>
            <a:pPr algn="ctr"/>
            <a:r>
              <a:rPr lang="en-IE" b="1" dirty="0">
                <a:solidFill>
                  <a:schemeClr val="accent5">
                    <a:lumMod val="75000"/>
                  </a:schemeClr>
                </a:solidFill>
                <a:latin typeface="Calibri" panose="020F0502020204030204" pitchFamily="34" charset="0"/>
              </a:rPr>
              <a:t>The 6 core scoring parameters are assessed and recorded every time for every patient</a:t>
            </a:r>
            <a:r>
              <a:rPr lang="en-IE" sz="1500" dirty="0">
                <a:solidFill>
                  <a:schemeClr val="accent5">
                    <a:lumMod val="75000"/>
                  </a:schemeClr>
                </a:solidFill>
                <a:latin typeface="Calibri" panose="020F0502020204030204" pitchFamily="34" charset="0"/>
              </a:rPr>
              <a:t>. </a:t>
            </a:r>
          </a:p>
        </p:txBody>
      </p:sp>
      <p:sp>
        <p:nvSpPr>
          <p:cNvPr id="5" name="TextBox 4"/>
          <p:cNvSpPr txBox="1"/>
          <p:nvPr/>
        </p:nvSpPr>
        <p:spPr>
          <a:xfrm>
            <a:off x="721648" y="3813416"/>
            <a:ext cx="7876308" cy="494431"/>
          </a:xfrm>
          <a:prstGeom prst="rect">
            <a:avLst/>
          </a:prstGeom>
          <a:noFill/>
        </p:spPr>
        <p:txBody>
          <a:bodyPr wrap="square" rtlCol="0">
            <a:spAutoFit/>
          </a:bodyPr>
          <a:lstStyle/>
          <a:p>
            <a:r>
              <a:rPr lang="en-IE" sz="1500" b="1">
                <a:solidFill>
                  <a:schemeClr val="accent5">
                    <a:lumMod val="75000"/>
                  </a:schemeClr>
                </a:solidFill>
                <a:latin typeface="Calibri" panose="020F0502020204030204" pitchFamily="34" charset="0"/>
              </a:rPr>
              <a:t>Additional parameter measurement is determined on a case-by-case basis for an individual child</a:t>
            </a:r>
          </a:p>
          <a:p>
            <a:r>
              <a:rPr lang="en-IE" sz="1013">
                <a:solidFill>
                  <a:schemeClr val="accent5">
                    <a:lumMod val="75000"/>
                  </a:schemeClr>
                </a:solidFill>
              </a:rPr>
              <a:t> </a:t>
            </a:r>
          </a:p>
        </p:txBody>
      </p:sp>
      <p:sp>
        <p:nvSpPr>
          <p:cNvPr id="6" name="TextBox 5"/>
          <p:cNvSpPr txBox="1"/>
          <p:nvPr/>
        </p:nvSpPr>
        <p:spPr>
          <a:xfrm>
            <a:off x="611560" y="219352"/>
            <a:ext cx="7929766" cy="769441"/>
          </a:xfrm>
          <a:prstGeom prst="rect">
            <a:avLst/>
          </a:prstGeom>
          <a:noFill/>
        </p:spPr>
        <p:txBody>
          <a:bodyPr wrap="square" rtlCol="0">
            <a:spAutoFit/>
          </a:bodyPr>
          <a:lstStyle/>
          <a:p>
            <a:pPr algn="ctr"/>
            <a:r>
              <a:rPr lang="en-IE" sz="4400" b="1" dirty="0">
                <a:solidFill>
                  <a:srgbClr val="366092"/>
                </a:solidFill>
                <a:latin typeface="Calibri" panose="020F0502020204030204" pitchFamily="34" charset="0"/>
              </a:rPr>
              <a:t>PEWS Parameters</a:t>
            </a:r>
          </a:p>
        </p:txBody>
      </p:sp>
      <p:sp>
        <p:nvSpPr>
          <p:cNvPr id="7" name="Rectangle 6"/>
          <p:cNvSpPr/>
          <p:nvPr/>
        </p:nvSpPr>
        <p:spPr>
          <a:xfrm>
            <a:off x="1078964" y="6234476"/>
            <a:ext cx="7753287" cy="307777"/>
          </a:xfrm>
          <a:prstGeom prst="rect">
            <a:avLst/>
          </a:prstGeom>
        </p:spPr>
        <p:txBody>
          <a:bodyPr wrap="square">
            <a:spAutoFit/>
          </a:bodyPr>
          <a:lstStyle/>
          <a:p>
            <a:r>
              <a:rPr lang="en-IE" sz="1400" b="1" dirty="0">
                <a:solidFill>
                  <a:schemeClr val="accent5">
                    <a:lumMod val="75000"/>
                  </a:schemeClr>
                </a:solidFill>
                <a:latin typeface="+mn-lt"/>
              </a:rPr>
              <a:t>The PEWS chart and score is specifically designed to enhance the identification of trends in vital signs.</a:t>
            </a:r>
          </a:p>
        </p:txBody>
      </p:sp>
      <p:sp>
        <p:nvSpPr>
          <p:cNvPr id="8" name="Action Button: Information 7">
            <a:hlinkClick r:id="" action="ppaction://noaction" highlightClick="1"/>
          </p:cNvPr>
          <p:cNvSpPr/>
          <p:nvPr/>
        </p:nvSpPr>
        <p:spPr>
          <a:xfrm>
            <a:off x="820882" y="6134601"/>
            <a:ext cx="288898" cy="427855"/>
          </a:xfrm>
          <a:prstGeom prst="actionButtonInformation">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13"/>
          </a:p>
        </p:txBody>
      </p:sp>
    </p:spTree>
    <p:extLst>
      <p:ext uri="{BB962C8B-B14F-4D97-AF65-F5344CB8AC3E}">
        <p14:creationId xmlns:p14="http://schemas.microsoft.com/office/powerpoint/2010/main" val="363251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55576" y="332656"/>
          <a:ext cx="7920880" cy="6048675"/>
        </p:xfrm>
        <a:graphic>
          <a:graphicData uri="http://schemas.openxmlformats.org/drawingml/2006/table">
            <a:tbl>
              <a:tblPr firstRow="1" bandRow="1"/>
              <a:tblGrid>
                <a:gridCol w="7920880">
                  <a:extLst>
                    <a:ext uri="{9D8B030D-6E8A-4147-A177-3AD203B41FA5}">
                      <a16:colId xmlns:a16="http://schemas.microsoft.com/office/drawing/2014/main" val="20000"/>
                    </a:ext>
                  </a:extLst>
                </a:gridCol>
              </a:tblGrid>
              <a:tr h="672075">
                <a:tc>
                  <a:txBody>
                    <a:bodyPr/>
                    <a:lstStyle/>
                    <a:p>
                      <a:pPr>
                        <a:lnSpc>
                          <a:spcPct val="90000"/>
                        </a:lnSpc>
                        <a:spcAft>
                          <a:spcPts val="600"/>
                        </a:spcAft>
                      </a:pPr>
                      <a:r>
                        <a:rPr lang="en-IE" sz="2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Examples of when additional parameters are warranted</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Baseline Assessment on arrival </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1"/>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Commencement of each shift </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2"/>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Presenting complaint</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3"/>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Patient History </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4"/>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Medication dependent (blood products </a:t>
                      </a:r>
                      <a:r>
                        <a:rPr lang="en-IE" sz="2000" b="1" kern="1200" err="1">
                          <a:solidFill>
                            <a:srgbClr val="000000"/>
                          </a:solidFill>
                          <a:effectLst/>
                          <a:latin typeface="Calibri" panose="020F0502020204030204" pitchFamily="34" charset="0"/>
                          <a:ea typeface="Wingdings 2" panose="05020102010507070707" pitchFamily="18" charset="2"/>
                          <a:cs typeface="Arial" panose="020B0604020202020204" pitchFamily="34" charset="0"/>
                        </a:rPr>
                        <a:t>etc</a:t>
                      </a: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5"/>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Pre and Post Operative </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6"/>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If core are triggering</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7"/>
                  </a:ext>
                </a:extLst>
              </a:tr>
              <a:tr h="672075">
                <a:tc>
                  <a:txBody>
                    <a:bodyPr/>
                    <a:lstStyle/>
                    <a:p>
                      <a:pPr marL="342900" lvl="0" indent="-342900">
                        <a:lnSpc>
                          <a:spcPct val="90000"/>
                        </a:lnSpc>
                        <a:spcAft>
                          <a:spcPts val="600"/>
                        </a:spcAft>
                        <a:buClr>
                          <a:srgbClr val="000000"/>
                        </a:buClr>
                        <a:buSzPts val="1200"/>
                        <a:buFont typeface="Wingdings 2" panose="05020102010507070707" pitchFamily="18" charset="2"/>
                        <a:buChar char=""/>
                      </a:pPr>
                      <a:r>
                        <a:rPr lang="en-IE" sz="2000" b="1" kern="1200">
                          <a:solidFill>
                            <a:srgbClr val="000000"/>
                          </a:solidFill>
                          <a:effectLst/>
                          <a:latin typeface="Calibri" panose="020F0502020204030204" pitchFamily="34" charset="0"/>
                          <a:ea typeface="Wingdings 2" panose="05020102010507070707" pitchFamily="18" charset="2"/>
                          <a:cs typeface="Arial" panose="020B0604020202020204" pitchFamily="34" charset="0"/>
                        </a:rPr>
                        <a:t>Treatment protocol/guideline stipulation</a:t>
                      </a:r>
                      <a:endParaRPr lang="en-IE" sz="1600">
                        <a:noFill/>
                        <a:effectLst/>
                        <a:latin typeface="Times New Roman" panose="02020603050405020304" pitchFamily="18" charset="0"/>
                        <a:ea typeface="Wingdings 2" panose="05020102010507070707" pitchFamily="18" charset="2"/>
                        <a:cs typeface="Wingdings 2" panose="05020102010507070707" pitchFamily="18" charset="2"/>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6482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Using the PEWS Chart</a:t>
            </a:r>
            <a:endParaRPr lang="en-IE" dirty="0"/>
          </a:p>
        </p:txBody>
      </p:sp>
      <p:sp>
        <p:nvSpPr>
          <p:cNvPr id="5" name="Rectangle 4"/>
          <p:cNvSpPr/>
          <p:nvPr/>
        </p:nvSpPr>
        <p:spPr>
          <a:xfrm>
            <a:off x="0" y="2055480"/>
            <a:ext cx="2915816" cy="1815882"/>
          </a:xfrm>
          <a:prstGeom prst="rect">
            <a:avLst/>
          </a:prstGeom>
        </p:spPr>
        <p:txBody>
          <a:bodyPr wrap="square">
            <a:spAutoFit/>
          </a:bodyPr>
          <a:lstStyle/>
          <a:p>
            <a:pPr algn="ctr"/>
            <a:r>
              <a:rPr lang="en-IE" sz="1600" b="1" u="sng" dirty="0">
                <a:solidFill>
                  <a:srgbClr val="005E52"/>
                </a:solidFill>
                <a:latin typeface="+mn-lt"/>
                <a:cs typeface="Arial" panose="020B0604020202020204" pitchFamily="34" charset="0"/>
              </a:rPr>
              <a:t>First time</a:t>
            </a:r>
          </a:p>
          <a:p>
            <a:pPr algn="ctr"/>
            <a:endParaRPr lang="en-IE" sz="1600" u="sng" dirty="0">
              <a:solidFill>
                <a:srgbClr val="005E52"/>
              </a:solidFill>
              <a:latin typeface="+mn-lt"/>
              <a:cs typeface="Arial" panose="020B0604020202020204" pitchFamily="34" charset="0"/>
            </a:endParaRP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Addressograph x 3</a:t>
            </a: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Year</a:t>
            </a: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Start date</a:t>
            </a: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Planned frequency of observations</a:t>
            </a:r>
          </a:p>
        </p:txBody>
      </p:sp>
      <p:sp>
        <p:nvSpPr>
          <p:cNvPr id="6" name="Rectangle 5"/>
          <p:cNvSpPr/>
          <p:nvPr/>
        </p:nvSpPr>
        <p:spPr>
          <a:xfrm>
            <a:off x="5004048" y="5229200"/>
            <a:ext cx="4032448" cy="1323439"/>
          </a:xfrm>
          <a:prstGeom prst="rect">
            <a:avLst/>
          </a:prstGeom>
        </p:spPr>
        <p:txBody>
          <a:bodyPr wrap="square">
            <a:spAutoFit/>
          </a:bodyPr>
          <a:lstStyle/>
          <a:p>
            <a:pPr algn="ctr"/>
            <a:r>
              <a:rPr lang="en-IE" sz="1600" b="1" u="sng" dirty="0">
                <a:solidFill>
                  <a:srgbClr val="005E52"/>
                </a:solidFill>
                <a:latin typeface="+mn-lt"/>
                <a:cs typeface="Arial" panose="020B0604020202020204" pitchFamily="34" charset="0"/>
              </a:rPr>
              <a:t>As required</a:t>
            </a:r>
          </a:p>
          <a:p>
            <a:pPr algn="ctr"/>
            <a:endParaRPr lang="en-IE" sz="1600" u="sng" dirty="0">
              <a:solidFill>
                <a:srgbClr val="366092"/>
              </a:solidFill>
              <a:latin typeface="+mn-lt"/>
              <a:cs typeface="Arial" panose="020B0604020202020204" pitchFamily="34" charset="0"/>
            </a:endParaRP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Frequency of observations (Reassess within)</a:t>
            </a:r>
          </a:p>
          <a:p>
            <a:pPr marL="742950" lvl="1" indent="-285750">
              <a:buFont typeface="Arial" panose="020B0604020202020204" pitchFamily="34" charset="0"/>
              <a:buChar char="•"/>
            </a:pPr>
            <a:r>
              <a:rPr lang="en-IE" sz="1600" dirty="0">
                <a:solidFill>
                  <a:srgbClr val="366092"/>
                </a:solidFill>
                <a:latin typeface="+mn-lt"/>
                <a:cs typeface="Arial" panose="020B0604020202020204" pitchFamily="34" charset="0"/>
              </a:rPr>
              <a:t>Event Record </a:t>
            </a:r>
          </a:p>
        </p:txBody>
      </p:sp>
      <p:sp>
        <p:nvSpPr>
          <p:cNvPr id="7" name="Rectangle 6"/>
          <p:cNvSpPr/>
          <p:nvPr/>
        </p:nvSpPr>
        <p:spPr>
          <a:xfrm>
            <a:off x="2555776" y="3501008"/>
            <a:ext cx="3189643" cy="1169551"/>
          </a:xfrm>
          <a:prstGeom prst="rect">
            <a:avLst/>
          </a:prstGeom>
        </p:spPr>
        <p:txBody>
          <a:bodyPr wrap="square">
            <a:spAutoFit/>
          </a:bodyPr>
          <a:lstStyle/>
          <a:p>
            <a:pPr algn="ctr"/>
            <a:r>
              <a:rPr lang="en-IE" sz="1400" b="1" u="sng" dirty="0" smtClean="0">
                <a:solidFill>
                  <a:srgbClr val="005E52"/>
                </a:solidFill>
                <a:latin typeface="Arial" panose="020B0604020202020204" pitchFamily="34" charset="0"/>
                <a:cs typeface="Arial" panose="020B0604020202020204" pitchFamily="34" charset="0"/>
              </a:rPr>
              <a:t>Every </a:t>
            </a:r>
            <a:r>
              <a:rPr lang="en-IE" sz="1400" b="1" u="sng" dirty="0">
                <a:solidFill>
                  <a:srgbClr val="005E52"/>
                </a:solidFill>
                <a:latin typeface="Arial" panose="020B0604020202020204" pitchFamily="34" charset="0"/>
                <a:cs typeface="Arial" panose="020B0604020202020204" pitchFamily="34" charset="0"/>
              </a:rPr>
              <a:t>time</a:t>
            </a:r>
          </a:p>
          <a:p>
            <a:pPr algn="ctr"/>
            <a:endParaRPr lang="en-IE" sz="1400" u="sng" dirty="0">
              <a:solidFill>
                <a:srgbClr val="005E5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IE" sz="1400" dirty="0">
                <a:solidFill>
                  <a:srgbClr val="366092"/>
                </a:solidFill>
                <a:latin typeface="Arial" panose="020B0604020202020204" pitchFamily="34" charset="0"/>
                <a:cs typeface="Arial" panose="020B0604020202020204" pitchFamily="34" charset="0"/>
              </a:rPr>
              <a:t>Date</a:t>
            </a:r>
          </a:p>
          <a:p>
            <a:pPr marL="742950" lvl="1" indent="-285750">
              <a:buFont typeface="Arial" panose="020B0604020202020204" pitchFamily="34" charset="0"/>
              <a:buChar char="•"/>
            </a:pPr>
            <a:r>
              <a:rPr lang="en-IE" sz="1400" dirty="0">
                <a:solidFill>
                  <a:srgbClr val="366092"/>
                </a:solidFill>
                <a:latin typeface="Arial" panose="020B0604020202020204" pitchFamily="34" charset="0"/>
                <a:cs typeface="Arial" panose="020B0604020202020204" pitchFamily="34" charset="0"/>
              </a:rPr>
              <a:t>Time of observations</a:t>
            </a:r>
          </a:p>
          <a:p>
            <a:pPr marL="742950" lvl="1" indent="-285750">
              <a:buFont typeface="Arial" panose="020B0604020202020204" pitchFamily="34" charset="0"/>
              <a:buChar char="•"/>
            </a:pPr>
            <a:r>
              <a:rPr lang="en-IE" sz="1400" dirty="0">
                <a:solidFill>
                  <a:srgbClr val="366092"/>
                </a:solidFill>
                <a:latin typeface="Arial" panose="020B0604020202020204" pitchFamily="34" charset="0"/>
                <a:cs typeface="Arial" panose="020B0604020202020204" pitchFamily="34" charset="0"/>
              </a:rPr>
              <a:t>Nurse initials and NMBI PIN</a:t>
            </a:r>
          </a:p>
        </p:txBody>
      </p:sp>
    </p:spTree>
    <p:extLst>
      <p:ext uri="{BB962C8B-B14F-4D97-AF65-F5344CB8AC3E}">
        <p14:creationId xmlns:p14="http://schemas.microsoft.com/office/powerpoint/2010/main" val="399674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Concern (Clinical/Family)</a:t>
            </a:r>
          </a:p>
        </p:txBody>
      </p:sp>
      <p:sp>
        <p:nvSpPr>
          <p:cNvPr id="3" name="Content Placeholder 2"/>
          <p:cNvSpPr>
            <a:spLocks noGrp="1"/>
          </p:cNvSpPr>
          <p:nvPr>
            <p:ph idx="1"/>
          </p:nvPr>
        </p:nvSpPr>
        <p:spPr>
          <a:xfrm>
            <a:off x="287338" y="1203623"/>
            <a:ext cx="8229600" cy="4709120"/>
          </a:xfrm>
        </p:spPr>
        <p:txBody>
          <a:bodyPr>
            <a:normAutofit/>
          </a:bodyPr>
          <a:lstStyle/>
          <a:p>
            <a:r>
              <a:rPr lang="en-IE" sz="2800"/>
              <a:t>What is concern?</a:t>
            </a:r>
          </a:p>
          <a:p>
            <a:r>
              <a:rPr lang="en-IE" sz="2800"/>
              <a:t>How should it be assessed?</a:t>
            </a:r>
          </a:p>
          <a:p>
            <a:endParaRPr lang="en-IE" sz="2800"/>
          </a:p>
          <a:p>
            <a:endParaRPr lang="en-IE" sz="2800"/>
          </a:p>
          <a:p>
            <a:endParaRPr lang="en-IE" sz="2800"/>
          </a:p>
          <a:p>
            <a:endParaRPr lang="en-IE" sz="2800"/>
          </a:p>
          <a:p>
            <a:r>
              <a:rPr lang="en-IE" sz="2800"/>
              <a:t>Dot if present, score 1</a:t>
            </a:r>
          </a:p>
          <a:p>
            <a:r>
              <a:rPr lang="en-IE" sz="2800"/>
              <a:t>Blank if not present, score 0</a:t>
            </a:r>
          </a:p>
        </p:txBody>
      </p:sp>
      <p:pic>
        <p:nvPicPr>
          <p:cNvPr id="4" name="Picture 2"/>
          <p:cNvPicPr>
            <a:picLocks noChangeAspect="1" noChangeArrowheads="1"/>
          </p:cNvPicPr>
          <p:nvPr/>
        </p:nvPicPr>
        <p:blipFill>
          <a:blip r:embed="rId3" cstate="print"/>
          <a:srcRect/>
          <a:stretch>
            <a:fillRect/>
          </a:stretch>
        </p:blipFill>
        <p:spPr bwMode="auto">
          <a:xfrm>
            <a:off x="287338" y="2324528"/>
            <a:ext cx="8712968" cy="1735771"/>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692607" y="5310500"/>
            <a:ext cx="3939508" cy="86409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176986" y="5351172"/>
            <a:ext cx="360040" cy="461665"/>
          </a:xfrm>
          <a:prstGeom prst="rect">
            <a:avLst/>
          </a:prstGeom>
          <a:noFill/>
        </p:spPr>
        <p:txBody>
          <a:bodyPr wrap="square" rtlCol="0">
            <a:spAutoFit/>
          </a:bodyPr>
          <a:lstStyle/>
          <a:p>
            <a:r>
              <a:rPr lang="en-IE" sz="2400">
                <a:sym typeface="Symbol"/>
              </a:rPr>
              <a:t></a:t>
            </a:r>
            <a:endParaRPr lang="en-IE" sz="2400"/>
          </a:p>
        </p:txBody>
      </p:sp>
      <p:sp>
        <p:nvSpPr>
          <p:cNvPr id="7" name="TextBox 6"/>
          <p:cNvSpPr txBox="1"/>
          <p:nvPr/>
        </p:nvSpPr>
        <p:spPr>
          <a:xfrm>
            <a:off x="6176575" y="5728077"/>
            <a:ext cx="288032" cy="369332"/>
          </a:xfrm>
          <a:prstGeom prst="rect">
            <a:avLst/>
          </a:prstGeom>
          <a:noFill/>
        </p:spPr>
        <p:txBody>
          <a:bodyPr wrap="square" rtlCol="0">
            <a:spAutoFit/>
          </a:bodyPr>
          <a:lstStyle/>
          <a:p>
            <a:r>
              <a:rPr lang="en-IE"/>
              <a:t>1</a:t>
            </a:r>
          </a:p>
        </p:txBody>
      </p:sp>
      <p:sp>
        <p:nvSpPr>
          <p:cNvPr id="5" name="Oval 4"/>
          <p:cNvSpPr/>
          <p:nvPr/>
        </p:nvSpPr>
        <p:spPr>
          <a:xfrm>
            <a:off x="6948586" y="4266804"/>
            <a:ext cx="205172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solidFill>
                  <a:srgbClr val="002060"/>
                </a:solidFill>
              </a:rPr>
              <a:t>Document the concern in notes</a:t>
            </a:r>
          </a:p>
        </p:txBody>
      </p:sp>
      <p:sp>
        <p:nvSpPr>
          <p:cNvPr id="8" name="Oval 7"/>
          <p:cNvSpPr/>
          <p:nvPr/>
        </p:nvSpPr>
        <p:spPr>
          <a:xfrm>
            <a:off x="6948586" y="5351172"/>
            <a:ext cx="2088798"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a:t>Consider scoring concern if escalating care </a:t>
            </a:r>
          </a:p>
        </p:txBody>
      </p:sp>
    </p:spTree>
    <p:extLst>
      <p:ext uri="{BB962C8B-B14F-4D97-AF65-F5344CB8AC3E}">
        <p14:creationId xmlns:p14="http://schemas.microsoft.com/office/powerpoint/2010/main" val="265699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a:t>Listening to You</a:t>
            </a:r>
          </a:p>
        </p:txBody>
      </p:sp>
      <p:pic>
        <p:nvPicPr>
          <p:cNvPr id="7" name="Picture 2"/>
          <p:cNvPicPr>
            <a:picLocks noGrp="1" noChangeAspect="1" noChangeArrowheads="1"/>
          </p:cNvPicPr>
          <p:nvPr>
            <p:ph sz="half" idx="1"/>
          </p:nvPr>
        </p:nvPicPr>
        <p:blipFill>
          <a:blip r:embed="rId3" cstate="print"/>
          <a:srcRect/>
          <a:stretch>
            <a:fillRect/>
          </a:stretch>
        </p:blipFill>
        <p:spPr bwMode="auto">
          <a:xfrm>
            <a:off x="874614" y="1600200"/>
            <a:ext cx="3203772" cy="4525963"/>
          </a:xfrm>
          <a:prstGeom prst="rect">
            <a:avLst/>
          </a:prstGeom>
          <a:noFill/>
          <a:ln w="9525">
            <a:noFill/>
            <a:miter lim="800000"/>
            <a:headEnd/>
            <a:tailEnd/>
          </a:ln>
        </p:spPr>
      </p:pic>
      <p:pic>
        <p:nvPicPr>
          <p:cNvPr id="8" name="Picture 3"/>
          <p:cNvPicPr>
            <a:picLocks noGrp="1" noChangeAspect="1" noChangeArrowheads="1"/>
          </p:cNvPicPr>
          <p:nvPr>
            <p:ph sz="half" idx="2"/>
          </p:nvPr>
        </p:nvPicPr>
        <p:blipFill>
          <a:blip r:embed="rId4" cstate="print"/>
          <a:srcRect/>
          <a:stretch>
            <a:fillRect/>
          </a:stretch>
        </p:blipFill>
        <p:spPr bwMode="auto">
          <a:xfrm>
            <a:off x="5065614" y="1600200"/>
            <a:ext cx="3203772" cy="4525963"/>
          </a:xfrm>
          <a:prstGeom prst="rect">
            <a:avLst/>
          </a:prstGeom>
          <a:noFill/>
          <a:ln w="9525">
            <a:noFill/>
            <a:miter lim="800000"/>
            <a:headEnd/>
            <a:tailEnd/>
          </a:ln>
        </p:spPr>
      </p:pic>
    </p:spTree>
    <p:extLst>
      <p:ext uri="{BB962C8B-B14F-4D97-AF65-F5344CB8AC3E}">
        <p14:creationId xmlns:p14="http://schemas.microsoft.com/office/powerpoint/2010/main" val="323419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Airway + Breathing</a:t>
            </a:r>
          </a:p>
        </p:txBody>
      </p:sp>
      <p:sp>
        <p:nvSpPr>
          <p:cNvPr id="3" name="Content Placeholder 2"/>
          <p:cNvSpPr>
            <a:spLocks noGrp="1"/>
          </p:cNvSpPr>
          <p:nvPr>
            <p:ph idx="1"/>
          </p:nvPr>
        </p:nvSpPr>
        <p:spPr>
          <a:xfrm>
            <a:off x="467544" y="1412776"/>
            <a:ext cx="8229600" cy="4525963"/>
          </a:xfrm>
          <a:noFill/>
        </p:spPr>
        <p:txBody>
          <a:bodyPr>
            <a:normAutofit/>
          </a:bodyPr>
          <a:lstStyle/>
          <a:p>
            <a:r>
              <a:rPr lang="en-IE" sz="2800" dirty="0"/>
              <a:t>Respiratory Rate - RR</a:t>
            </a:r>
          </a:p>
          <a:p>
            <a:r>
              <a:rPr lang="en-IE" sz="2800" dirty="0"/>
              <a:t>Respiratory Effort – RE</a:t>
            </a:r>
          </a:p>
          <a:p>
            <a:r>
              <a:rPr lang="en-IE" sz="2800" dirty="0"/>
              <a:t>Oxygen Therapy – </a:t>
            </a:r>
            <a:r>
              <a:rPr lang="en-IE" sz="2800" dirty="0" smtClean="0"/>
              <a:t>O</a:t>
            </a:r>
            <a:r>
              <a:rPr lang="en-IE" sz="2800" baseline="-25000" dirty="0" smtClean="0"/>
              <a:t>2</a:t>
            </a:r>
            <a:r>
              <a:rPr lang="en-IE" sz="2800" dirty="0" smtClean="0"/>
              <a:t>T</a:t>
            </a:r>
            <a:endParaRPr lang="en-IE" sz="2800" dirty="0"/>
          </a:p>
          <a:p>
            <a:pPr>
              <a:buNone/>
            </a:pPr>
            <a:r>
              <a:rPr lang="en-IE" sz="2800" dirty="0"/>
              <a:t>	(mode, O</a:t>
            </a:r>
            <a:r>
              <a:rPr lang="en-IE" sz="2800" baseline="-25000" dirty="0"/>
              <a:t>2</a:t>
            </a:r>
            <a:r>
              <a:rPr lang="en-IE" sz="2800" dirty="0"/>
              <a:t>, pressures)</a:t>
            </a:r>
          </a:p>
          <a:p>
            <a:r>
              <a:rPr lang="en-IE" sz="2800" dirty="0"/>
              <a:t>Oxygen saturations – SpO</a:t>
            </a:r>
            <a:r>
              <a:rPr lang="en-IE" sz="2800" baseline="-25000" dirty="0"/>
              <a:t>2</a:t>
            </a:r>
          </a:p>
        </p:txBody>
      </p:sp>
      <p:pic>
        <p:nvPicPr>
          <p:cNvPr id="4099" name="Picture 3"/>
          <p:cNvPicPr>
            <a:picLocks noChangeAspect="1" noChangeArrowheads="1"/>
          </p:cNvPicPr>
          <p:nvPr/>
        </p:nvPicPr>
        <p:blipFill>
          <a:blip r:embed="rId3" cstate="print"/>
          <a:srcRect/>
          <a:stretch>
            <a:fillRect/>
          </a:stretch>
        </p:blipFill>
        <p:spPr bwMode="auto">
          <a:xfrm>
            <a:off x="395536" y="4149080"/>
            <a:ext cx="5915570" cy="251448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68144" y="1412776"/>
            <a:ext cx="2759075" cy="38528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Circulation </a:t>
            </a:r>
          </a:p>
        </p:txBody>
      </p:sp>
      <p:sp>
        <p:nvSpPr>
          <p:cNvPr id="3" name="Content Placeholder 2"/>
          <p:cNvSpPr>
            <a:spLocks noGrp="1"/>
          </p:cNvSpPr>
          <p:nvPr>
            <p:ph idx="1"/>
          </p:nvPr>
        </p:nvSpPr>
        <p:spPr>
          <a:xfrm>
            <a:off x="457200" y="1417638"/>
            <a:ext cx="8229600" cy="4708525"/>
          </a:xfrm>
        </p:spPr>
        <p:txBody>
          <a:bodyPr>
            <a:normAutofit/>
          </a:bodyPr>
          <a:lstStyle/>
          <a:p>
            <a:r>
              <a:rPr lang="en-IE" sz="2800" dirty="0"/>
              <a:t>Heart Rate – HR</a:t>
            </a:r>
            <a:endParaRPr lang="en-IE" sz="2800" dirty="0">
              <a:solidFill>
                <a:srgbClr val="CC0000"/>
              </a:solidFill>
            </a:endParaRPr>
          </a:p>
          <a:p>
            <a:r>
              <a:rPr lang="en-IE" sz="2800" u="sng" dirty="0"/>
              <a:t>Central</a:t>
            </a:r>
            <a:r>
              <a:rPr lang="en-IE" sz="2800" dirty="0"/>
              <a:t> Capillary Refill Time – </a:t>
            </a:r>
            <a:r>
              <a:rPr lang="en-IE" sz="2800" dirty="0" smtClean="0"/>
              <a:t>CRT</a:t>
            </a:r>
            <a:endParaRPr lang="en-IE" sz="2800" dirty="0"/>
          </a:p>
          <a:p>
            <a:r>
              <a:rPr lang="en-IE" sz="2800" u="sng" dirty="0"/>
              <a:t>Systolic </a:t>
            </a:r>
            <a:r>
              <a:rPr lang="en-IE" sz="2800" dirty="0"/>
              <a:t>Blood Pressure – BP</a:t>
            </a:r>
          </a:p>
          <a:p>
            <a:r>
              <a:rPr lang="en-IE" sz="2800" dirty="0"/>
              <a:t>Skin Colour (no score)</a:t>
            </a:r>
          </a:p>
          <a:p>
            <a:endParaRPr lang="en-IE" sz="2800" dirty="0"/>
          </a:p>
          <a:p>
            <a:pPr>
              <a:buNone/>
            </a:pPr>
            <a:r>
              <a:rPr lang="en-IE" sz="2800" dirty="0"/>
              <a:t>Mean BP = x </a:t>
            </a:r>
            <a:r>
              <a:rPr lang="en-IE" sz="2800" dirty="0" smtClean="0"/>
              <a:t>    </a:t>
            </a:r>
            <a:endParaRPr lang="en-IE" sz="2800" dirty="0"/>
          </a:p>
        </p:txBody>
      </p:sp>
      <p:graphicFrame>
        <p:nvGraphicFramePr>
          <p:cNvPr id="4" name="Table 3"/>
          <p:cNvGraphicFramePr>
            <a:graphicFrameLocks noGrp="1"/>
          </p:cNvGraphicFramePr>
          <p:nvPr>
            <p:extLst>
              <p:ext uri="{D42A27DB-BD31-4B8C-83A1-F6EECF244321}">
                <p14:modId xmlns:p14="http://schemas.microsoft.com/office/powerpoint/2010/main" val="740627367"/>
              </p:ext>
            </p:extLst>
          </p:nvPr>
        </p:nvGraphicFramePr>
        <p:xfrm>
          <a:off x="457201" y="4509120"/>
          <a:ext cx="1882550" cy="1682496"/>
        </p:xfrm>
        <a:graphic>
          <a:graphicData uri="http://schemas.openxmlformats.org/drawingml/2006/table">
            <a:tbl>
              <a:tblPr/>
              <a:tblGrid>
                <a:gridCol w="455528">
                  <a:extLst>
                    <a:ext uri="{9D8B030D-6E8A-4147-A177-3AD203B41FA5}">
                      <a16:colId xmlns:a16="http://schemas.microsoft.com/office/drawing/2014/main" val="20000"/>
                    </a:ext>
                  </a:extLst>
                </a:gridCol>
                <a:gridCol w="475674">
                  <a:extLst>
                    <a:ext uri="{9D8B030D-6E8A-4147-A177-3AD203B41FA5}">
                      <a16:colId xmlns:a16="http://schemas.microsoft.com/office/drawing/2014/main" val="20001"/>
                    </a:ext>
                  </a:extLst>
                </a:gridCol>
                <a:gridCol w="499537">
                  <a:extLst>
                    <a:ext uri="{9D8B030D-6E8A-4147-A177-3AD203B41FA5}">
                      <a16:colId xmlns:a16="http://schemas.microsoft.com/office/drawing/2014/main" val="20002"/>
                    </a:ext>
                  </a:extLst>
                </a:gridCol>
                <a:gridCol w="451811">
                  <a:extLst>
                    <a:ext uri="{9D8B030D-6E8A-4147-A177-3AD203B41FA5}">
                      <a16:colId xmlns:a16="http://schemas.microsoft.com/office/drawing/2014/main" val="20003"/>
                    </a:ext>
                  </a:extLst>
                </a:gridCol>
              </a:tblGrid>
              <a:tr h="372330">
                <a:tc>
                  <a:txBody>
                    <a:bodyPr/>
                    <a:lstStyle/>
                    <a:p>
                      <a:pPr algn="ctr">
                        <a:lnSpc>
                          <a:spcPct val="115000"/>
                        </a:lnSpc>
                        <a:spcAft>
                          <a:spcPts val="0"/>
                        </a:spcAft>
                      </a:pPr>
                      <a:r>
                        <a:rPr lang="en-IE" sz="2400" b="1" dirty="0">
                          <a:latin typeface="Calibri"/>
                          <a:ea typeface="Calibri"/>
                          <a:cs typeface="Calibri"/>
                          <a:sym typeface="Symbol"/>
                        </a:rPr>
                        <a:t></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E" sz="2400" b="1"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2330">
                <a:tc>
                  <a:txBody>
                    <a:bodyPr/>
                    <a:lstStyle/>
                    <a:p>
                      <a:pPr algn="ctr">
                        <a:lnSpc>
                          <a:spcPct val="115000"/>
                        </a:lnSpc>
                        <a:spcAft>
                          <a:spcPts val="0"/>
                        </a:spcAft>
                      </a:pPr>
                      <a:r>
                        <a:rPr lang="en-IE" sz="2400" b="1" dirty="0">
                          <a:latin typeface="Calibri"/>
                          <a:ea typeface="Calibri"/>
                          <a:cs typeface="Calibri"/>
                        </a:rPr>
                        <a:t>x</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400" b="1" dirty="0">
                          <a:latin typeface="Calibri"/>
                          <a:ea typeface="Calibri"/>
                          <a:cs typeface="Calibri"/>
                          <a:sym typeface="Symbol"/>
                        </a:rPr>
                        <a:t></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2330">
                <a:tc>
                  <a:txBody>
                    <a:bodyPr/>
                    <a:lstStyle/>
                    <a:p>
                      <a:pPr algn="ctr">
                        <a:lnSpc>
                          <a:spcPct val="115000"/>
                        </a:lnSpc>
                        <a:spcAft>
                          <a:spcPts val="0"/>
                        </a:spcAft>
                      </a:pPr>
                      <a:r>
                        <a:rPr lang="en-IE" sz="2400" b="1" dirty="0">
                          <a:latin typeface="Calibri"/>
                          <a:ea typeface="Calibri"/>
                          <a:cs typeface="Calibri"/>
                          <a:sym typeface="Symbol"/>
                        </a:rPr>
                        <a:t></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400" b="1" dirty="0">
                          <a:latin typeface="Calibri"/>
                          <a:ea typeface="Calibri"/>
                          <a:cs typeface="Calibri"/>
                        </a:rPr>
                        <a:t>x</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330">
                <a:tc>
                  <a:txBody>
                    <a:bodyPr/>
                    <a:lstStyle/>
                    <a:p>
                      <a:pPr algn="ctr">
                        <a:lnSpc>
                          <a:spcPct val="115000"/>
                        </a:lnSpc>
                        <a:spcAft>
                          <a:spcPts val="0"/>
                        </a:spcAft>
                      </a:pPr>
                      <a:endParaRPr lang="en-IE" sz="2400" b="1">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400" b="1" dirty="0">
                          <a:latin typeface="Calibri"/>
                          <a:ea typeface="Calibri"/>
                          <a:cs typeface="Calibri"/>
                          <a:sym typeface="Symbol"/>
                        </a:rPr>
                        <a:t></a:t>
                      </a:r>
                      <a:endParaRPr lang="en-IE"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IE" sz="12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10" name="Straight Connector 9"/>
          <p:cNvCxnSpPr/>
          <p:nvPr/>
        </p:nvCxnSpPr>
        <p:spPr>
          <a:xfrm>
            <a:off x="899592" y="4509120"/>
            <a:ext cx="0" cy="79208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115616" y="5157192"/>
            <a:ext cx="0" cy="792088"/>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5940152" y="1196752"/>
            <a:ext cx="2809875" cy="48371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584366" y="4448541"/>
            <a:ext cx="2817887" cy="1743075"/>
          </a:xfrm>
          <a:prstGeom prst="rect">
            <a:avLst/>
          </a:prstGeom>
        </p:spPr>
      </p:pic>
      <p:sp>
        <p:nvSpPr>
          <p:cNvPr id="6" name="Rectangle 5"/>
          <p:cNvSpPr/>
          <p:nvPr/>
        </p:nvSpPr>
        <p:spPr>
          <a:xfrm>
            <a:off x="5042213" y="5587508"/>
            <a:ext cx="3600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bg2">
                    <a:lumMod val="10000"/>
                  </a:schemeClr>
                </a:solidFill>
              </a:rPr>
              <a:t>1</a:t>
            </a:r>
            <a:endParaRPr lang="en-IE" sz="2400" dirty="0">
              <a:solidFill>
                <a:schemeClr val="bg2">
                  <a:lumMod val="10000"/>
                </a:schemeClr>
              </a:solidFill>
            </a:endParaRPr>
          </a:p>
        </p:txBody>
      </p:sp>
      <p:sp>
        <p:nvSpPr>
          <p:cNvPr id="13" name="Rectangle 12"/>
          <p:cNvSpPr/>
          <p:nvPr/>
        </p:nvSpPr>
        <p:spPr>
          <a:xfrm>
            <a:off x="5042213" y="4489672"/>
            <a:ext cx="3600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bg2">
                    <a:lumMod val="10000"/>
                  </a:schemeClr>
                </a:solidFill>
              </a:rPr>
              <a:t>4</a:t>
            </a:r>
            <a:endParaRPr lang="en-IE" sz="2400" dirty="0">
              <a:solidFill>
                <a:schemeClr val="bg2">
                  <a:lumMod val="1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650F9A-3899-433E-B54F-18A30275D108}" type="slidenum">
              <a:rPr lang="en-IE" smtClean="0"/>
              <a:t>17</a:t>
            </a:fld>
            <a:endParaRPr lang="en-IE"/>
          </a:p>
        </p:txBody>
      </p:sp>
      <p:pic>
        <p:nvPicPr>
          <p:cNvPr id="7" name="Picture 6"/>
          <p:cNvPicPr>
            <a:picLocks noChangeAspect="1"/>
          </p:cNvPicPr>
          <p:nvPr/>
        </p:nvPicPr>
        <p:blipFill>
          <a:blip r:embed="rId3"/>
          <a:stretch>
            <a:fillRect/>
          </a:stretch>
        </p:blipFill>
        <p:spPr>
          <a:xfrm>
            <a:off x="251520" y="116632"/>
            <a:ext cx="8784976" cy="6741368"/>
          </a:xfrm>
          <a:prstGeom prst="rect">
            <a:avLst/>
          </a:prstGeom>
        </p:spPr>
      </p:pic>
    </p:spTree>
    <p:extLst>
      <p:ext uri="{BB962C8B-B14F-4D97-AF65-F5344CB8AC3E}">
        <p14:creationId xmlns:p14="http://schemas.microsoft.com/office/powerpoint/2010/main" val="3218799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Disability </a:t>
            </a:r>
            <a:endParaRPr lang="en-IE" dirty="0"/>
          </a:p>
        </p:txBody>
      </p:sp>
      <p:sp>
        <p:nvSpPr>
          <p:cNvPr id="5" name="Rectangle 4">
            <a:extLst>
              <a:ext uri="{FF2B5EF4-FFF2-40B4-BE49-F238E27FC236}">
                <a16:creationId xmlns:a16="http://schemas.microsoft.com/office/drawing/2014/main" id="{4F5276FC-0B39-BC47-991C-A5118F76DC94}"/>
              </a:ext>
            </a:extLst>
          </p:cNvPr>
          <p:cNvSpPr/>
          <p:nvPr/>
        </p:nvSpPr>
        <p:spPr>
          <a:xfrm>
            <a:off x="5180048" y="4609532"/>
            <a:ext cx="3963952" cy="646331"/>
          </a:xfrm>
          <a:prstGeom prst="rect">
            <a:avLst/>
          </a:prstGeom>
        </p:spPr>
        <p:txBody>
          <a:bodyPr wrap="square">
            <a:spAutoFit/>
          </a:bodyPr>
          <a:lstStyle/>
          <a:p>
            <a:pPr algn="ctr" fontAlgn="auto">
              <a:spcBef>
                <a:spcPts val="0"/>
              </a:spcBef>
              <a:spcAft>
                <a:spcPts val="0"/>
              </a:spcAft>
              <a:defRPr/>
            </a:pPr>
            <a:r>
              <a:rPr lang="en-IE" b="1" dirty="0">
                <a:solidFill>
                  <a:prstClr val="white"/>
                </a:solidFill>
                <a:latin typeface="Arial" panose="020B0604020202020204" pitchFamily="34" charset="0"/>
              </a:rPr>
              <a:t>Highlight a fact or statistic </a:t>
            </a:r>
            <a:br>
              <a:rPr lang="en-IE" b="1" dirty="0">
                <a:solidFill>
                  <a:prstClr val="white"/>
                </a:solidFill>
                <a:latin typeface="Arial" panose="020B0604020202020204" pitchFamily="34" charset="0"/>
              </a:rPr>
            </a:br>
            <a:r>
              <a:rPr lang="en-IE" b="1" dirty="0">
                <a:solidFill>
                  <a:prstClr val="white"/>
                </a:solidFill>
                <a:latin typeface="Arial" panose="020B0604020202020204" pitchFamily="34" charset="0"/>
              </a:rPr>
              <a:t>with a short statement</a:t>
            </a:r>
            <a:endParaRPr lang="en-IE" dirty="0">
              <a:solidFill>
                <a:prstClr val="white"/>
              </a:solidFill>
              <a:latin typeface="Arial" panose="020B0604020202020204" pitchFamily="34" charset="0"/>
            </a:endParaRPr>
          </a:p>
        </p:txBody>
      </p:sp>
      <p:sp>
        <p:nvSpPr>
          <p:cNvPr id="6" name="Rectangle 5"/>
          <p:cNvSpPr/>
          <p:nvPr/>
        </p:nvSpPr>
        <p:spPr>
          <a:xfrm>
            <a:off x="755576" y="1268760"/>
            <a:ext cx="7931224" cy="2985433"/>
          </a:xfrm>
          <a:prstGeom prst="rect">
            <a:avLst/>
          </a:prstGeom>
        </p:spPr>
        <p:txBody>
          <a:bodyPr wrap="square">
            <a:spAutoFit/>
          </a:bodyPr>
          <a:lstStyle/>
          <a:p>
            <a:pPr lvl="0"/>
            <a:endParaRPr lang="en-IE" sz="1200" dirty="0">
              <a:solidFill>
                <a:prstClr val="black"/>
              </a:solidFill>
              <a:latin typeface="Arial" panose="020B0604020202020204" pitchFamily="34" charset="0"/>
              <a:cs typeface="Arial" panose="020B0604020202020204" pitchFamily="34" charset="0"/>
            </a:endParaRPr>
          </a:p>
          <a:p>
            <a:pPr lvl="0"/>
            <a:endParaRPr lang="en-IE" sz="1200"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2800" dirty="0">
                <a:solidFill>
                  <a:srgbClr val="366092"/>
                </a:solidFill>
                <a:latin typeface="Arial" panose="020B0604020202020204" pitchFamily="34" charset="0"/>
                <a:cs typeface="Arial" panose="020B0604020202020204" pitchFamily="34" charset="0"/>
              </a:rPr>
              <a:t>AVPU</a:t>
            </a:r>
          </a:p>
          <a:p>
            <a:pPr marL="171450" indent="-171450">
              <a:buFont typeface="Arial" panose="020B0604020202020204" pitchFamily="34" charset="0"/>
              <a:buChar char="•"/>
            </a:pPr>
            <a:endParaRPr lang="en-IE" sz="2800" dirty="0">
              <a:solidFill>
                <a:srgbClr val="36609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2800" dirty="0">
                <a:solidFill>
                  <a:srgbClr val="366092"/>
                </a:solidFill>
                <a:latin typeface="Arial" panose="020B0604020202020204" pitchFamily="34" charset="0"/>
                <a:cs typeface="Arial" panose="020B0604020202020204" pitchFamily="34" charset="0"/>
              </a:rPr>
              <a:t>Don’t ever forget glucose!! Check a blood sugar if abnormal AVPU</a:t>
            </a:r>
            <a:r>
              <a:rPr lang="en-IE" sz="2800" dirty="0">
                <a:solidFill>
                  <a:prstClr val="black"/>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IE" sz="2800" dirty="0">
              <a:solidFill>
                <a:prstClr val="black"/>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IE" sz="1200" dirty="0">
              <a:solidFill>
                <a:prstClr val="black"/>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IE" sz="1200" dirty="0">
              <a:solidFill>
                <a:prstClr val="black"/>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827584" y="4170890"/>
            <a:ext cx="5943988" cy="1584176"/>
          </a:xfrm>
          <a:prstGeom prst="rect">
            <a:avLst/>
          </a:prstGeom>
          <a:ln>
            <a:noFill/>
          </a:ln>
          <a:effectLst>
            <a:outerShdw blurRad="292100" dist="139700" dir="2700000" algn="tl" rotWithShape="0">
              <a:srgbClr val="333333">
                <a:alpha val="65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1873563062"/>
              </p:ext>
            </p:extLst>
          </p:nvPr>
        </p:nvGraphicFramePr>
        <p:xfrm>
          <a:off x="6771572" y="4176047"/>
          <a:ext cx="1080120" cy="1381392"/>
        </p:xfrm>
        <a:graphic>
          <a:graphicData uri="http://schemas.openxmlformats.org/drawingml/2006/table">
            <a:tbl>
              <a:tblPr/>
              <a:tblGrid>
                <a:gridCol w="360040">
                  <a:extLst>
                    <a:ext uri="{9D8B030D-6E8A-4147-A177-3AD203B41FA5}">
                      <a16:colId xmlns:a16="http://schemas.microsoft.com/office/drawing/2014/main" val="1917767994"/>
                    </a:ext>
                  </a:extLst>
                </a:gridCol>
                <a:gridCol w="360040">
                  <a:extLst>
                    <a:ext uri="{9D8B030D-6E8A-4147-A177-3AD203B41FA5}">
                      <a16:colId xmlns:a16="http://schemas.microsoft.com/office/drawing/2014/main" val="831398368"/>
                    </a:ext>
                  </a:extLst>
                </a:gridCol>
                <a:gridCol w="360040">
                  <a:extLst>
                    <a:ext uri="{9D8B030D-6E8A-4147-A177-3AD203B41FA5}">
                      <a16:colId xmlns:a16="http://schemas.microsoft.com/office/drawing/2014/main" val="1417754634"/>
                    </a:ext>
                  </a:extLst>
                </a:gridCol>
              </a:tblGrid>
              <a:tr h="26648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r>
                        <a:rPr lang="en-IE" sz="1400" dirty="0">
                          <a:latin typeface="Calibri"/>
                          <a:ea typeface="Calibri"/>
                          <a:cs typeface="Calibri"/>
                          <a:sym typeface="Symbol"/>
                        </a:rPr>
                        <a:t></a:t>
                      </a:r>
                      <a:endParaRPr lang="en-IE"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r>
                        <a:rPr lang="en-IE" sz="1400" dirty="0">
                          <a:latin typeface="Calibri"/>
                          <a:ea typeface="Calibri"/>
                          <a:cs typeface="Calibri"/>
                          <a:sym typeface="Symbol"/>
                        </a:rPr>
                        <a:t></a:t>
                      </a:r>
                      <a:endParaRPr lang="en-IE"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79259144"/>
                  </a:ext>
                </a:extLst>
              </a:tr>
              <a:tr h="26648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29756507"/>
                  </a:ext>
                </a:extLst>
              </a:tr>
              <a:tr h="26648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3017955282"/>
                  </a:ext>
                </a:extLst>
              </a:tr>
              <a:tr h="26648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endParaRPr lang="en-IE" sz="1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4293079771"/>
                  </a:ext>
                </a:extLst>
              </a:tr>
              <a:tr h="3110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r>
                        <a:rPr lang="en-IE" sz="1400" dirty="0">
                          <a:latin typeface="Calibri"/>
                          <a:ea typeface="Calibri"/>
                          <a:cs typeface="Calibri"/>
                        </a:rPr>
                        <a:t>0</a:t>
                      </a:r>
                      <a:endParaRPr lang="en-IE"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r>
                        <a:rPr lang="en-IE" sz="1400" dirty="0">
                          <a:latin typeface="Calibri"/>
                          <a:ea typeface="Calibri"/>
                          <a:cs typeface="Calibri"/>
                        </a:rPr>
                        <a:t>0</a:t>
                      </a:r>
                      <a:endParaRPr lang="en-IE"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15000"/>
                        </a:lnSpc>
                        <a:spcAft>
                          <a:spcPts val="0"/>
                        </a:spcAft>
                      </a:pPr>
                      <a:r>
                        <a:rPr lang="en-IE" sz="1800" b="1" dirty="0">
                          <a:latin typeface="Calibri"/>
                          <a:ea typeface="Calibri"/>
                          <a:cs typeface="Calibri"/>
                          <a:sym typeface="Symbol"/>
                        </a:rPr>
                        <a:t></a:t>
                      </a:r>
                      <a:endParaRPr lang="en-IE"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69558671"/>
                  </a:ext>
                </a:extLst>
              </a:tr>
            </a:tbl>
          </a:graphicData>
        </a:graphic>
      </p:graphicFrame>
      <p:cxnSp>
        <p:nvCxnSpPr>
          <p:cNvPr id="9" name="Straight Connector 8"/>
          <p:cNvCxnSpPr/>
          <p:nvPr/>
        </p:nvCxnSpPr>
        <p:spPr>
          <a:xfrm>
            <a:off x="7668344" y="4254193"/>
            <a:ext cx="0" cy="95080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95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366092"/>
                </a:solidFill>
              </a:rPr>
              <a:t>Exposure</a:t>
            </a:r>
          </a:p>
        </p:txBody>
      </p:sp>
      <p:sp>
        <p:nvSpPr>
          <p:cNvPr id="3" name="Content Placeholder 2"/>
          <p:cNvSpPr>
            <a:spLocks noGrp="1"/>
          </p:cNvSpPr>
          <p:nvPr>
            <p:ph idx="1"/>
          </p:nvPr>
        </p:nvSpPr>
        <p:spPr/>
        <p:txBody>
          <a:bodyPr>
            <a:normAutofit/>
          </a:bodyPr>
          <a:lstStyle/>
          <a:p>
            <a:r>
              <a:rPr lang="en-IE" sz="2800" dirty="0"/>
              <a:t>Temperature (no score)</a:t>
            </a:r>
          </a:p>
          <a:p>
            <a:r>
              <a:rPr lang="en-IE" sz="2800" dirty="0"/>
              <a:t>Urine output (no score</a:t>
            </a:r>
            <a:r>
              <a:rPr lang="en-IE" sz="2800" dirty="0" smtClean="0"/>
              <a:t>)</a:t>
            </a:r>
          </a:p>
          <a:p>
            <a:endParaRPr lang="en-IE" sz="2800" dirty="0"/>
          </a:p>
          <a:p>
            <a:r>
              <a:rPr lang="en-IE" sz="1800" dirty="0"/>
              <a:t>Urine output notifiable to medical team if </a:t>
            </a:r>
            <a:r>
              <a:rPr lang="en-IE" sz="1800" dirty="0" smtClean="0"/>
              <a:t>: &lt;</a:t>
            </a:r>
            <a:r>
              <a:rPr lang="en-IE" sz="1800" dirty="0"/>
              <a:t>1ml/kg/hr in &lt;12 years or &lt;0.5ml/kg/hr in &gt;12 years of age</a:t>
            </a:r>
          </a:p>
          <a:p>
            <a:pPr marL="0" indent="0">
              <a:buNone/>
            </a:pPr>
            <a:endParaRPr lang="en-IE" sz="2800" dirty="0"/>
          </a:p>
        </p:txBody>
      </p:sp>
      <p:pic>
        <p:nvPicPr>
          <p:cNvPr id="1026" name="E208DAAE-C0C1-4DCF-8341-C581942351F7">
            <a:extLst>
              <a:ext uri="{FF2B5EF4-FFF2-40B4-BE49-F238E27FC236}">
                <a16:creationId xmlns:a16="http://schemas.microsoft.com/office/drawing/2014/main" id="{EDB8082B-9EC9-1B73-7C88-B2F979C45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41" y="3863181"/>
            <a:ext cx="7790318" cy="31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4644008" y="1412776"/>
            <a:ext cx="4104456" cy="1617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IE" dirty="0"/>
              <a:t>Learning Outcomes</a:t>
            </a:r>
          </a:p>
        </p:txBody>
      </p:sp>
      <p:sp>
        <p:nvSpPr>
          <p:cNvPr id="3" name="Content Placeholder 2"/>
          <p:cNvSpPr>
            <a:spLocks noGrp="1"/>
          </p:cNvSpPr>
          <p:nvPr>
            <p:ph idx="1"/>
          </p:nvPr>
        </p:nvSpPr>
        <p:spPr>
          <a:xfrm>
            <a:off x="467544" y="1844824"/>
            <a:ext cx="8352928" cy="4824536"/>
          </a:xfrm>
        </p:spPr>
        <p:txBody>
          <a:bodyPr>
            <a:normAutofit/>
          </a:bodyPr>
          <a:lstStyle/>
          <a:p>
            <a:pPr marL="0" indent="0">
              <a:buNone/>
            </a:pPr>
            <a:r>
              <a:rPr lang="en-IE" sz="2800" dirty="0"/>
              <a:t>By the end of the session, you will be able to:</a:t>
            </a:r>
          </a:p>
          <a:p>
            <a:pPr marL="0" indent="0">
              <a:buNone/>
            </a:pPr>
            <a:endParaRPr lang="en-IE" sz="2800" dirty="0"/>
          </a:p>
          <a:p>
            <a:r>
              <a:rPr lang="en-IE" sz="2800" dirty="0"/>
              <a:t>Discuss the importance of clinical judgement and individualised assessment</a:t>
            </a:r>
          </a:p>
          <a:p>
            <a:r>
              <a:rPr lang="en-IE" sz="2800" dirty="0"/>
              <a:t>Discuss the use of PEWS in clinical practice</a:t>
            </a:r>
          </a:p>
          <a:p>
            <a:r>
              <a:rPr lang="en-IE" sz="2800" dirty="0"/>
              <a:t>Identify PEWS documentation </a:t>
            </a:r>
          </a:p>
          <a:p>
            <a:r>
              <a:rPr lang="en-IE" sz="2800" dirty="0"/>
              <a:t>Demonstrate effective use of PEWS charts</a:t>
            </a:r>
          </a:p>
          <a:p>
            <a:r>
              <a:rPr lang="en-IE" sz="2800" dirty="0"/>
              <a:t>Discuss the appropriate use of variance within PEWS </a:t>
            </a:r>
          </a:p>
        </p:txBody>
      </p:sp>
    </p:spTree>
    <p:extLst>
      <p:ext uri="{BB962C8B-B14F-4D97-AF65-F5344CB8AC3E}">
        <p14:creationId xmlns:p14="http://schemas.microsoft.com/office/powerpoint/2010/main" val="30692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8052"/>
            <a:ext cx="8168000" cy="936104"/>
          </a:xfrm>
        </p:spPr>
        <p:txBody>
          <a:bodyPr>
            <a:noAutofit/>
          </a:bodyPr>
          <a:lstStyle/>
          <a:p>
            <a:pPr algn="ctr"/>
            <a:r>
              <a:rPr lang="en-IE" sz="4400" b="0" dirty="0"/>
              <a:t/>
            </a:r>
            <a:br>
              <a:rPr lang="en-IE" sz="4400" b="0" dirty="0"/>
            </a:br>
            <a:r>
              <a:rPr lang="en-IE" sz="4400" dirty="0"/>
              <a:t>Paediatric Sepsis Form </a:t>
            </a:r>
          </a:p>
        </p:txBody>
      </p:sp>
      <p:pic>
        <p:nvPicPr>
          <p:cNvPr id="3" name="Picture 2"/>
          <p:cNvPicPr>
            <a:picLocks noChangeAspect="1"/>
          </p:cNvPicPr>
          <p:nvPr/>
        </p:nvPicPr>
        <p:blipFill>
          <a:blip r:embed="rId2"/>
          <a:stretch>
            <a:fillRect/>
          </a:stretch>
        </p:blipFill>
        <p:spPr>
          <a:xfrm>
            <a:off x="0" y="908720"/>
            <a:ext cx="4608512" cy="5836518"/>
          </a:xfrm>
          <a:prstGeom prst="rect">
            <a:avLst/>
          </a:prstGeom>
        </p:spPr>
      </p:pic>
      <p:pic>
        <p:nvPicPr>
          <p:cNvPr id="4" name="Picture 3"/>
          <p:cNvPicPr>
            <a:picLocks noChangeAspect="1"/>
          </p:cNvPicPr>
          <p:nvPr/>
        </p:nvPicPr>
        <p:blipFill>
          <a:blip r:embed="rId3"/>
          <a:stretch>
            <a:fillRect/>
          </a:stretch>
        </p:blipFill>
        <p:spPr>
          <a:xfrm>
            <a:off x="4608512" y="856297"/>
            <a:ext cx="4535488" cy="5862414"/>
          </a:xfrm>
          <a:prstGeom prst="rect">
            <a:avLst/>
          </a:prstGeom>
        </p:spPr>
      </p:pic>
    </p:spTree>
    <p:extLst>
      <p:ext uri="{BB962C8B-B14F-4D97-AF65-F5344CB8AC3E}">
        <p14:creationId xmlns:p14="http://schemas.microsoft.com/office/powerpoint/2010/main" val="316382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1F268B2E-DFC0-8848-8AC4-9DEBA1C3BF2E}"/>
              </a:ext>
            </a:extLst>
          </p:cNvPr>
          <p:cNvSpPr txBox="1">
            <a:spLocks/>
          </p:cNvSpPr>
          <p:nvPr/>
        </p:nvSpPr>
        <p:spPr>
          <a:xfrm>
            <a:off x="179512" y="1372413"/>
            <a:ext cx="4320480" cy="2523768"/>
          </a:xfrm>
          <a:prstGeom prst="rect">
            <a:avLst/>
          </a:prstGeom>
        </p:spPr>
        <p:txBody>
          <a:bodyPr vert="horz" wrap="square" lIns="91440" tIns="45720" rIns="91440" bIns="45720" rtlCol="0" anchor="ctr">
            <a:spAutoFit/>
          </a:bodyPr>
          <a:lstStyle>
            <a:defPPr>
              <a:defRPr lang="en-US"/>
            </a:defPPr>
            <a:lvl1pPr algn="l"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a:buClr>
                <a:srgbClr val="8CA99F"/>
              </a:buClr>
            </a:pPr>
            <a:r>
              <a:rPr lang="en-IE" sz="2000" b="1" dirty="0" smtClean="0">
                <a:solidFill>
                  <a:srgbClr val="005E52"/>
                </a:solidFill>
                <a:latin typeface="+mn-lt"/>
              </a:rPr>
              <a:t>Example column (Ghosting in Greyscale)</a:t>
            </a:r>
            <a:endParaRPr lang="en-IE" sz="2000" dirty="0" smtClean="0">
              <a:latin typeface="+mn-lt"/>
            </a:endParaRPr>
          </a:p>
          <a:p>
            <a:pPr marL="701675" lvl="1" indent="-358775">
              <a:buClr>
                <a:srgbClr val="8CA99F"/>
              </a:buClr>
              <a:buFont typeface="Arial" panose="020B0604020202020204" pitchFamily="34" charset="0"/>
              <a:buChar char="•"/>
            </a:pPr>
            <a:r>
              <a:rPr lang="en-IE" sz="2000" dirty="0" smtClean="0">
                <a:latin typeface="+mn-lt"/>
              </a:rPr>
              <a:t>‘draw the dot, join the line’</a:t>
            </a:r>
          </a:p>
          <a:p>
            <a:pPr marL="701675" lvl="1" indent="-358775">
              <a:buClr>
                <a:srgbClr val="8CA99F"/>
              </a:buClr>
              <a:buFont typeface="Arial" panose="020B0604020202020204" pitchFamily="34" charset="0"/>
              <a:buChar char="•"/>
            </a:pPr>
            <a:r>
              <a:rPr lang="en-IE" sz="2000" dirty="0" smtClean="0">
                <a:latin typeface="+mn-lt"/>
              </a:rPr>
              <a:t>Baseline + trending essential in recognition</a:t>
            </a:r>
          </a:p>
          <a:p>
            <a:pPr marL="701675" lvl="1" indent="-358775">
              <a:buClr>
                <a:srgbClr val="8CA99F"/>
              </a:buClr>
              <a:buFont typeface="Arial" panose="020B0604020202020204" pitchFamily="34" charset="0"/>
              <a:buChar char="•"/>
            </a:pPr>
            <a:r>
              <a:rPr lang="en-IE" sz="2000" dirty="0" smtClean="0">
                <a:latin typeface="+mn-lt"/>
              </a:rPr>
              <a:t>Individual parameter score → total PEWS score</a:t>
            </a:r>
          </a:p>
          <a:p>
            <a:pPr>
              <a:buClr>
                <a:srgbClr val="8CA99F"/>
              </a:buClr>
            </a:pPr>
            <a:endParaRPr lang="en-IE" sz="1800" dirty="0" smtClean="0">
              <a:latin typeface="+mn-lt"/>
            </a:endParaRPr>
          </a:p>
        </p:txBody>
      </p:sp>
      <p:sp>
        <p:nvSpPr>
          <p:cNvPr id="5" name="Text Placeholder 9">
            <a:extLst>
              <a:ext uri="{FF2B5EF4-FFF2-40B4-BE49-F238E27FC236}">
                <a16:creationId xmlns:a16="http://schemas.microsoft.com/office/drawing/2014/main" id="{85B0A863-C1EC-064E-8916-8E32C88BE966}"/>
              </a:ext>
            </a:extLst>
          </p:cNvPr>
          <p:cNvSpPr txBox="1">
            <a:spLocks/>
          </p:cNvSpPr>
          <p:nvPr/>
        </p:nvSpPr>
        <p:spPr>
          <a:xfrm>
            <a:off x="457200" y="401454"/>
            <a:ext cx="8229600" cy="780801"/>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IE" sz="4400" dirty="0" smtClean="0">
                <a:solidFill>
                  <a:srgbClr val="366092"/>
                </a:solidFill>
                <a:latin typeface="+mj-lt"/>
              </a:rPr>
              <a:t>Recording the Observations</a:t>
            </a:r>
            <a:endParaRPr lang="en-IE" sz="4400" dirty="0">
              <a:solidFill>
                <a:srgbClr val="366092"/>
              </a:solidFill>
              <a:latin typeface="+mj-lt"/>
            </a:endParaRPr>
          </a:p>
        </p:txBody>
      </p:sp>
      <p:sp>
        <p:nvSpPr>
          <p:cNvPr id="6" name="Rectangle 5"/>
          <p:cNvSpPr/>
          <p:nvPr/>
        </p:nvSpPr>
        <p:spPr>
          <a:xfrm>
            <a:off x="5796136" y="4884030"/>
            <a:ext cx="3587675" cy="1938992"/>
          </a:xfrm>
          <a:prstGeom prst="rect">
            <a:avLst/>
          </a:prstGeom>
        </p:spPr>
        <p:txBody>
          <a:bodyPr wrap="square">
            <a:spAutoFit/>
          </a:bodyPr>
          <a:lstStyle/>
          <a:p>
            <a:pPr defTabSz="685800">
              <a:spcBef>
                <a:spcPts val="750"/>
              </a:spcBef>
              <a:buClr>
                <a:srgbClr val="8CA99F"/>
              </a:buClr>
            </a:pPr>
            <a:endParaRPr lang="en-IE" sz="2000" b="1" dirty="0">
              <a:solidFill>
                <a:srgbClr val="005E52"/>
              </a:solidFill>
              <a:latin typeface="+mn-lt"/>
              <a:cs typeface="Arial" panose="020B0604020202020204" pitchFamily="34" charset="0"/>
            </a:endParaRPr>
          </a:p>
          <a:p>
            <a:pPr defTabSz="685800">
              <a:spcBef>
                <a:spcPts val="750"/>
              </a:spcBef>
              <a:buClr>
                <a:srgbClr val="8CA99F"/>
              </a:buClr>
            </a:pPr>
            <a:r>
              <a:rPr lang="en-IE" sz="2000" b="1" dirty="0">
                <a:solidFill>
                  <a:srgbClr val="005E52"/>
                </a:solidFill>
                <a:latin typeface="+mn-lt"/>
                <a:cs typeface="Arial" panose="020B0604020202020204" pitchFamily="34" charset="0"/>
              </a:rPr>
              <a:t>Additional Information</a:t>
            </a:r>
          </a:p>
          <a:p>
            <a:pPr marL="800100" lvl="1" indent="-342900" defTabSz="685800">
              <a:spcBef>
                <a:spcPts val="750"/>
              </a:spcBef>
              <a:buClr>
                <a:srgbClr val="8CA99F"/>
              </a:buClr>
              <a:buFont typeface="Arial" panose="020B0604020202020204" pitchFamily="34" charset="0"/>
              <a:buChar char="•"/>
            </a:pPr>
            <a:r>
              <a:rPr lang="en-IE" sz="2000" dirty="0">
                <a:solidFill>
                  <a:srgbClr val="366092"/>
                </a:solidFill>
                <a:latin typeface="+mn-lt"/>
                <a:cs typeface="Arial" panose="020B0604020202020204" pitchFamily="34" charset="0"/>
              </a:rPr>
              <a:t>DNAR</a:t>
            </a:r>
          </a:p>
          <a:p>
            <a:pPr marL="800100" lvl="1" indent="-342900" defTabSz="685800">
              <a:spcBef>
                <a:spcPts val="750"/>
              </a:spcBef>
              <a:buClr>
                <a:srgbClr val="8CA99F"/>
              </a:buClr>
              <a:buFont typeface="Arial" panose="020B0604020202020204" pitchFamily="34" charset="0"/>
              <a:buChar char="•"/>
            </a:pPr>
            <a:r>
              <a:rPr lang="en-IE" sz="2000" dirty="0">
                <a:solidFill>
                  <a:srgbClr val="366092"/>
                </a:solidFill>
                <a:latin typeface="+mn-lt"/>
                <a:cs typeface="Arial" panose="020B0604020202020204" pitchFamily="34" charset="0"/>
              </a:rPr>
              <a:t>Blood/blood product transfusion</a:t>
            </a:r>
          </a:p>
        </p:txBody>
      </p:sp>
      <p:sp>
        <p:nvSpPr>
          <p:cNvPr id="7" name="Rectangle 6"/>
          <p:cNvSpPr/>
          <p:nvPr/>
        </p:nvSpPr>
        <p:spPr>
          <a:xfrm>
            <a:off x="2771800" y="3869654"/>
            <a:ext cx="4320480" cy="1323439"/>
          </a:xfrm>
          <a:prstGeom prst="rect">
            <a:avLst/>
          </a:prstGeom>
        </p:spPr>
        <p:txBody>
          <a:bodyPr wrap="square">
            <a:spAutoFit/>
          </a:bodyPr>
          <a:lstStyle/>
          <a:p>
            <a:pPr marL="536575" lvl="7">
              <a:buClr>
                <a:srgbClr val="8CA99F"/>
              </a:buClr>
              <a:buNone/>
            </a:pPr>
            <a:r>
              <a:rPr lang="en-IE" sz="2000" b="1" dirty="0">
                <a:solidFill>
                  <a:srgbClr val="005E52"/>
                </a:solidFill>
                <a:latin typeface="+mn-lt"/>
                <a:cs typeface="Arial" panose="020B0604020202020204" pitchFamily="34" charset="0"/>
              </a:rPr>
              <a:t>Consider </a:t>
            </a:r>
          </a:p>
          <a:p>
            <a:pPr marL="879475" lvl="8" indent="-342900">
              <a:lnSpc>
                <a:spcPct val="100000"/>
              </a:lnSpc>
              <a:buClr>
                <a:srgbClr val="8CA99F"/>
              </a:buClr>
              <a:buFont typeface="Arial" panose="020B0604020202020204" pitchFamily="34" charset="0"/>
              <a:buChar char="•"/>
            </a:pPr>
            <a:r>
              <a:rPr lang="en-IE" sz="2000" dirty="0">
                <a:solidFill>
                  <a:srgbClr val="366092"/>
                </a:solidFill>
                <a:latin typeface="+mn-lt"/>
                <a:cs typeface="Arial" panose="020B0604020202020204" pitchFamily="34" charset="0"/>
              </a:rPr>
              <a:t>Frequency of observations</a:t>
            </a:r>
            <a:endParaRPr lang="en-IE" sz="2000" b="1" dirty="0">
              <a:solidFill>
                <a:srgbClr val="366092"/>
              </a:solidFill>
              <a:latin typeface="+mn-lt"/>
              <a:cs typeface="Arial" panose="020B0604020202020204" pitchFamily="34" charset="0"/>
            </a:endParaRPr>
          </a:p>
          <a:p>
            <a:pPr marL="879475" lvl="8" indent="-342900">
              <a:lnSpc>
                <a:spcPct val="100000"/>
              </a:lnSpc>
              <a:buClr>
                <a:srgbClr val="8CA99F"/>
              </a:buClr>
              <a:buFont typeface="Arial" panose="020B0604020202020204" pitchFamily="34" charset="0"/>
              <a:buChar char="•"/>
            </a:pPr>
            <a:r>
              <a:rPr lang="en-IE" sz="2000" dirty="0">
                <a:solidFill>
                  <a:srgbClr val="366092"/>
                </a:solidFill>
                <a:latin typeface="+mn-lt"/>
                <a:cs typeface="Arial" panose="020B0604020202020204" pitchFamily="34" charset="0"/>
              </a:rPr>
              <a:t>Reassess within </a:t>
            </a:r>
          </a:p>
          <a:p>
            <a:pPr marL="358775" indent="-358775" algn="ctr">
              <a:lnSpc>
                <a:spcPct val="100000"/>
              </a:lnSpc>
              <a:buClr>
                <a:srgbClr val="8CA99F"/>
              </a:buClr>
              <a:buFont typeface="Arial Bold"/>
              <a:buChar char="►"/>
            </a:pPr>
            <a:endParaRPr lang="en-IE" sz="2000" dirty="0">
              <a:solidFill>
                <a:prstClr val="black"/>
              </a:solidFill>
            </a:endParaRPr>
          </a:p>
        </p:txBody>
      </p:sp>
    </p:spTree>
    <p:extLst>
      <p:ext uri="{BB962C8B-B14F-4D97-AF65-F5344CB8AC3E}">
        <p14:creationId xmlns:p14="http://schemas.microsoft.com/office/powerpoint/2010/main" val="131487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2560669"/>
              </p:ext>
            </p:extLst>
          </p:nvPr>
        </p:nvGraphicFramePr>
        <p:xfrm>
          <a:off x="691952" y="1637185"/>
          <a:ext cx="8136904" cy="4248473"/>
        </p:xfrm>
        <a:graphic>
          <a:graphicData uri="http://schemas.openxmlformats.org/drawingml/2006/table">
            <a:tbl>
              <a:tblPr firstRow="1" firstCol="1" bandRow="1"/>
              <a:tblGrid>
                <a:gridCol w="4680520">
                  <a:extLst>
                    <a:ext uri="{9D8B030D-6E8A-4147-A177-3AD203B41FA5}">
                      <a16:colId xmlns:a16="http://schemas.microsoft.com/office/drawing/2014/main" val="2708957856"/>
                    </a:ext>
                  </a:extLst>
                </a:gridCol>
                <a:gridCol w="3456384">
                  <a:extLst>
                    <a:ext uri="{9D8B030D-6E8A-4147-A177-3AD203B41FA5}">
                      <a16:colId xmlns:a16="http://schemas.microsoft.com/office/drawing/2014/main" val="2185408490"/>
                    </a:ext>
                  </a:extLst>
                </a:gridCol>
              </a:tblGrid>
              <a:tr h="696360">
                <a:tc>
                  <a:txBody>
                    <a:bodyPr/>
                    <a:lstStyle/>
                    <a:p>
                      <a:pPr>
                        <a:lnSpc>
                          <a:spcPct val="107000"/>
                        </a:lnSpc>
                        <a:spcAft>
                          <a:spcPts val="0"/>
                        </a:spcAft>
                      </a:pPr>
                      <a:r>
                        <a:rPr lang="en-IE"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Post Registration Children’s Nursing Students (PRCNS)</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IE" sz="11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IE"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IE"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a:t>
                      </a:r>
                      <a:r>
                        <a:rPr lang="en-IE" sz="1100" b="1" u="sng"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DIRECT/</a:t>
                      </a:r>
                      <a:r>
                        <a:rPr lang="en-GB" sz="11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DISTANT SUPERVISION </a:t>
                      </a:r>
                      <a:r>
                        <a:rPr lang="en-IE"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IE"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IE" sz="11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rowSpan="2">
                  <a:txBody>
                    <a:bodyPr/>
                    <a:lstStyle/>
                    <a:p>
                      <a:pPr algn="ctr">
                        <a:lnSpc>
                          <a:spcPct val="107000"/>
                        </a:lnSpc>
                        <a:spcAft>
                          <a:spcPts val="0"/>
                        </a:spcAft>
                      </a:pP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PEWS – any PEWS that triggers a score of 1 or above, must be reported to the registered nurse and counter signed.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85712"/>
                  </a:ext>
                </a:extLst>
              </a:tr>
              <a:tr h="522270">
                <a:tc>
                  <a:txBody>
                    <a:bodyPr/>
                    <a:lstStyle/>
                    <a:p>
                      <a:pPr>
                        <a:lnSpc>
                          <a:spcPct val="107000"/>
                        </a:lnSpc>
                        <a:spcAft>
                          <a:spcPts val="0"/>
                        </a:spcAft>
                        <a:tabLst>
                          <a:tab pos="2038350" algn="l"/>
                        </a:tabLst>
                      </a:pPr>
                      <a:r>
                        <a:rPr lang="en-GB" sz="11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Internship</a:t>
                      </a: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Undergraduate Nursing Students</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038350" algn="l"/>
                        </a:tabLst>
                      </a:pP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GB" sz="11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DISTANT SUPERVISION</a:t>
                      </a: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GB" sz="11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extLst>
                  <a:ext uri="{0D108BD9-81ED-4DB2-BD59-A6C34878D82A}">
                    <a16:rowId xmlns:a16="http://schemas.microsoft.com/office/drawing/2014/main" val="2587622453"/>
                  </a:ext>
                </a:extLst>
              </a:tr>
              <a:tr h="696360">
                <a:tc>
                  <a:txBody>
                    <a:bodyPr/>
                    <a:lstStyle/>
                    <a:p>
                      <a:pPr>
                        <a:lnSpc>
                          <a:spcPct val="107000"/>
                        </a:lnSpc>
                        <a:spcAft>
                          <a:spcPts val="0"/>
                        </a:spcAft>
                      </a:pPr>
                      <a:r>
                        <a:rPr lang="en-GB" sz="11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Stage 4</a:t>
                      </a: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Supernumerary Undergraduate Nursing Students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GB" sz="1100" b="1"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DISTANT SUPERVISION</a:t>
                      </a: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GB" sz="1100" b="1"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3">
                  <a:txBody>
                    <a:bodyPr/>
                    <a:lstStyle/>
                    <a:p>
                      <a:pPr marL="120650">
                        <a:lnSpc>
                          <a:spcPct val="107000"/>
                        </a:lnSpc>
                        <a:spcAft>
                          <a:spcPts val="0"/>
                        </a:spcAft>
                      </a:pPr>
                      <a:r>
                        <a:rPr lang="en-US" sz="110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PEWS – any PEWS that triggers a score of 1 or above, must be reported to the registered nurse who will immediately review &amp; counter-sign. </a:t>
                      </a:r>
                      <a:r>
                        <a:rPr lang="en-US" sz="1100" b="1" i="1">
                          <a:solidFill>
                            <a:srgbClr val="FF0000"/>
                          </a:solidFill>
                          <a:effectLst/>
                          <a:latin typeface="Calibri Light" panose="020F0302020204030204" pitchFamily="34" charset="0"/>
                          <a:ea typeface="Times New Roman" panose="02020603050405020304" pitchFamily="18" charset="0"/>
                          <a:cs typeface="Arial" panose="020B0604020202020204" pitchFamily="34" charset="0"/>
                        </a:rPr>
                        <a:t>Note:</a:t>
                      </a:r>
                      <a:r>
                        <a:rPr lang="en-US" sz="1100" i="1">
                          <a:solidFill>
                            <a:srgbClr val="FF0000"/>
                          </a:solidFill>
                          <a:effectLst/>
                          <a:latin typeface="Calibri Light" panose="020F0302020204030204" pitchFamily="34" charset="0"/>
                          <a:ea typeface="Times New Roman" panose="02020603050405020304" pitchFamily="18" charset="0"/>
                          <a:cs typeface="Arial" panose="020B0604020202020204" pitchFamily="34" charset="0"/>
                        </a:rPr>
                        <a:t> The preceptor must be assured that the student is able to correctly calculate a PEWS score. At the end of the shift the preceptor will collectively countersign all PEWS entries.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685247"/>
                  </a:ext>
                </a:extLst>
              </a:tr>
              <a:tr h="759710">
                <a:tc>
                  <a:txBody>
                    <a:bodyPr/>
                    <a:lstStyle/>
                    <a:p>
                      <a:pPr>
                        <a:lnSpc>
                          <a:spcPct val="107000"/>
                        </a:lnSpc>
                        <a:spcAft>
                          <a:spcPts val="0"/>
                        </a:spcAft>
                      </a:pP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Stage 3:</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Supernumerary Undergraduate Nursing Students</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INDIRECT SUPERVISION</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2093329605"/>
                  </a:ext>
                </a:extLst>
              </a:tr>
              <a:tr h="814063">
                <a:tc>
                  <a:txBody>
                    <a:bodyPr/>
                    <a:lstStyle/>
                    <a:p>
                      <a:pPr>
                        <a:lnSpc>
                          <a:spcPct val="107000"/>
                        </a:lnSpc>
                        <a:spcAft>
                          <a:spcPts val="0"/>
                        </a:spcAft>
                      </a:pP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Stage 2</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Supernumerary Undergraduate Nursing Students</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152650" algn="l"/>
                        </a:tabLst>
                      </a:pP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CLOSE SUPERVISION</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2998467477"/>
                  </a:ext>
                </a:extLst>
              </a:tr>
              <a:tr h="759710">
                <a:tc>
                  <a:txBody>
                    <a:bodyPr/>
                    <a:lstStyle/>
                    <a:p>
                      <a:pPr>
                        <a:lnSpc>
                          <a:spcPct val="107000"/>
                        </a:lnSpc>
                        <a:spcAft>
                          <a:spcPts val="0"/>
                        </a:spcAft>
                      </a:pP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Stage 1: </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Supernumerary Undergraduate Nursing Students</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Student</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 perform under</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1" u="sng">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DIRECT SUPERVISION</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Registered Nurse</a:t>
                      </a:r>
                      <a:r>
                        <a:rPr lang="en-GB" sz="1200" b="1" baseline="30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nSpc>
                          <a:spcPct val="107000"/>
                        </a:lnSpc>
                        <a:spcAft>
                          <a:spcPts val="0"/>
                        </a:spcAft>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PEWS – all PEWs assessment documentation must be reviewed &amp; signed by a registered nurse within 1 hour of PEWS/vital signs being taken.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162963"/>
                  </a:ext>
                </a:extLst>
              </a:tr>
            </a:tbl>
          </a:graphicData>
        </a:graphic>
      </p:graphicFrame>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IE" dirty="0" smtClean="0"/>
              <a:t>CHI Example Participation in care: Nursing Students role in PEWS</a:t>
            </a:r>
            <a:endParaRPr lang="en-US" dirty="0"/>
          </a:p>
        </p:txBody>
      </p:sp>
    </p:spTree>
    <p:extLst>
      <p:ext uri="{BB962C8B-B14F-4D97-AF65-F5344CB8AC3E}">
        <p14:creationId xmlns:p14="http://schemas.microsoft.com/office/powerpoint/2010/main" val="402888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Escalation</a:t>
            </a:r>
          </a:p>
        </p:txBody>
      </p:sp>
      <p:graphicFrame>
        <p:nvGraphicFramePr>
          <p:cNvPr id="6" name="Group 93"/>
          <p:cNvGraphicFramePr>
            <a:graphicFrameLocks noGrp="1"/>
          </p:cNvGraphicFramePr>
          <p:nvPr>
            <p:ph idx="1"/>
          </p:nvPr>
        </p:nvGraphicFramePr>
        <p:xfrm>
          <a:off x="457200" y="1789088"/>
          <a:ext cx="8229600" cy="4448224"/>
        </p:xfrm>
        <a:graphic>
          <a:graphicData uri="http://schemas.openxmlformats.org/drawingml/2006/table">
            <a:tbl>
              <a:tblPr/>
              <a:tblGrid>
                <a:gridCol w="80243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3106688">
                  <a:extLst>
                    <a:ext uri="{9D8B030D-6E8A-4147-A177-3AD203B41FA5}">
                      <a16:colId xmlns:a16="http://schemas.microsoft.com/office/drawing/2014/main" val="20003"/>
                    </a:ext>
                  </a:extLst>
                </a:gridCol>
              </a:tblGrid>
              <a:tr h="44525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PEWS does not replace an emergency call</a:t>
                      </a:r>
                      <a:endParaRPr kumimoji="0" lang="en-IE" sz="2400" b="0" i="0" u="none" strike="noStrike" cap="none" normalizeH="0" baseline="0" dirty="0">
                        <a:ln>
                          <a:noFill/>
                        </a:ln>
                        <a:solidFill>
                          <a:schemeClr val="accent1">
                            <a:lumMod val="50000"/>
                          </a:schemeClr>
                        </a:solidFill>
                        <a:effectLst/>
                        <a:latin typeface="Tahoma"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0"/>
                  </a:ext>
                </a:extLst>
              </a:tr>
              <a:tr h="5501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Score</a:t>
                      </a:r>
                      <a:endParaRPr kumimoji="0" lang="en-IE" sz="14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Minimum Observations</a:t>
                      </a:r>
                      <a:endPar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Minimum Alert </a:t>
                      </a:r>
                      <a:endPar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Minimum Response</a:t>
                      </a:r>
                      <a:endPar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1</a:t>
                      </a:r>
                      <a:endParaRPr kumimoji="0" lang="en-IE" sz="16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4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Nurse in charge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Any trigger should prompt increase in observation frequency as clinically appropriate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85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2</a:t>
                      </a:r>
                      <a:endParaRPr kumimoji="0" lang="en-IE" sz="16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2-4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val="10003"/>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3</a:t>
                      </a:r>
                      <a:r>
                        <a:rPr kumimoji="0" lang="en-IE" sz="1600" b="1" i="0" u="none" strike="noStrike" cap="none" normalizeH="0" baseline="0" dirty="0">
                          <a:ln>
                            <a:noFill/>
                          </a:ln>
                          <a:solidFill>
                            <a:schemeClr val="accent1">
                              <a:lumMod val="25000"/>
                            </a:schemeClr>
                          </a:solidFill>
                          <a:effectLst/>
                          <a:latin typeface="Arial" pitchFamily="34" charset="0"/>
                          <a:ea typeface="Times New Roman" pitchFamily="18" charset="0"/>
                          <a:cs typeface="Arial" pitchFamily="34" charset="0"/>
                        </a:rPr>
                        <a:t>*</a:t>
                      </a:r>
                      <a:endParaRPr kumimoji="0" lang="en-IE" sz="1600" b="0" i="0" u="none" strike="noStrike" cap="none" normalizeH="0" baseline="0" dirty="0">
                        <a:ln>
                          <a:noFill/>
                        </a:ln>
                        <a:solidFill>
                          <a:schemeClr val="accent1">
                            <a:lumMod val="2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1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Nurse in charge + 1</a:t>
                      </a:r>
                      <a:r>
                        <a:rPr kumimoji="0" lang="en-IE" sz="14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st</a:t>
                      </a: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Doctor on call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Nurse in charge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4-5</a:t>
                      </a:r>
                      <a:endParaRPr kumimoji="0" lang="en-IE" sz="16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30 minutes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I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Urgent medical review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04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6</a:t>
                      </a:r>
                      <a:endParaRPr kumimoji="0" lang="en-IE" sz="16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Continuous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Nurse in charge + 1</a:t>
                      </a:r>
                      <a:r>
                        <a:rPr kumimoji="0" lang="en-IE" sz="14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st</a:t>
                      </a:r>
                      <a:r>
                        <a:rPr kumimoji="0" lang="en-IE"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Doctor on call  + Senior Dr. + Consultant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Urgent SENIOR medical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44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rPr>
                        <a:t>≥7</a:t>
                      </a:r>
                      <a:endParaRPr kumimoji="0" lang="en-IE" sz="1600" b="0" i="0" u="none" strike="noStrike" cap="none" normalizeH="0" baseline="0" dirty="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I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URGENT PEWS CALL</a:t>
                      </a:r>
                      <a:endParaRPr kumimoji="0" lang="en-US" sz="1600" b="1"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a:ln>
                            <a:noFill/>
                          </a:ln>
                          <a:solidFill>
                            <a:srgbClr val="000000"/>
                          </a:solidFill>
                          <a:effectLst/>
                          <a:latin typeface="Arial" pitchFamily="34" charset="0"/>
                          <a:ea typeface="Times New Roman" pitchFamily="18" charset="0"/>
                          <a:cs typeface="Arial" pitchFamily="34" charset="0"/>
                        </a:rPr>
                        <a:t>Immediate local response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4525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2400" b="1" i="0" u="none" strike="noStrike" cap="none" normalizeH="0" baseline="0" dirty="0">
                          <a:ln>
                            <a:noFill/>
                          </a:ln>
                          <a:solidFill>
                            <a:schemeClr val="bg1"/>
                          </a:solidFill>
                          <a:effectLst/>
                          <a:latin typeface="Arial" pitchFamily="34" charset="0"/>
                          <a:ea typeface="Times New Roman" pitchFamily="18" charset="0"/>
                          <a:cs typeface="Arial" pitchFamily="34" charset="0"/>
                        </a:rPr>
                        <a:t>*Pink score in any parameter merits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8"/>
                  </a:ext>
                </a:extLst>
              </a:tr>
              <a:tr h="61940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2400" b="1"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PEWS does not replace clinical concern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Urgent PEWS Call</a:t>
            </a:r>
          </a:p>
        </p:txBody>
      </p:sp>
      <p:sp>
        <p:nvSpPr>
          <p:cNvPr id="3" name="Content Placeholder 2"/>
          <p:cNvSpPr>
            <a:spLocks noGrp="1"/>
          </p:cNvSpPr>
          <p:nvPr>
            <p:ph idx="1"/>
          </p:nvPr>
        </p:nvSpPr>
        <p:spPr/>
        <p:txBody>
          <a:bodyPr/>
          <a:lstStyle/>
          <a:p>
            <a:r>
              <a:rPr lang="en-IE" dirty="0"/>
              <a:t>Response pathway to PEWS Score </a:t>
            </a:r>
            <a:r>
              <a:rPr lang="en-IE" dirty="0">
                <a:sym typeface="Symbol"/>
              </a:rPr>
              <a:t></a:t>
            </a:r>
            <a:r>
              <a:rPr lang="en-IE" dirty="0" smtClean="0"/>
              <a:t>7</a:t>
            </a:r>
          </a:p>
          <a:p>
            <a:r>
              <a:rPr lang="en-IE" dirty="0" smtClean="0"/>
              <a:t>All urgent PEWS must have an outcomes measure recorded i.e. form or desktop log</a:t>
            </a:r>
            <a:endParaRPr lang="en-IE" dirty="0"/>
          </a:p>
          <a:p>
            <a:pPr>
              <a:buNone/>
            </a:pPr>
            <a:endParaRPr lang="en-I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1F268B2E-DFC0-8848-8AC4-9DEBA1C3BF2E}"/>
              </a:ext>
            </a:extLst>
          </p:cNvPr>
          <p:cNvSpPr txBox="1">
            <a:spLocks/>
          </p:cNvSpPr>
          <p:nvPr/>
        </p:nvSpPr>
        <p:spPr>
          <a:xfrm>
            <a:off x="49311" y="4229002"/>
            <a:ext cx="6295595" cy="1200329"/>
          </a:xfrm>
          <a:prstGeom prst="rect">
            <a:avLst/>
          </a:prstGeom>
        </p:spPr>
        <p:txBody>
          <a:bodyPr vert="horz" wrap="square" lIns="91440" tIns="45720" rIns="91440" bIns="45720" rtlCol="0" anchor="ctr">
            <a:spAutoFit/>
          </a:bodyPr>
          <a:lstStyle>
            <a:defPPr>
              <a:defRPr lang="en-US"/>
            </a:defPPr>
            <a:lvl1pPr algn="l"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a:buClr>
                <a:srgbClr val="8CA99F"/>
              </a:buClr>
            </a:pPr>
            <a:r>
              <a:rPr lang="en-IE" sz="2400" b="1" dirty="0" smtClean="0">
                <a:solidFill>
                  <a:srgbClr val="366092"/>
                </a:solidFill>
                <a:latin typeface="+mn-lt"/>
              </a:rPr>
              <a:t>Refer to local SOP </a:t>
            </a:r>
          </a:p>
          <a:p>
            <a:pPr marL="342900" indent="-342900">
              <a:buClr>
                <a:srgbClr val="8CA99F"/>
              </a:buClr>
              <a:buFont typeface="Arial" panose="020B0604020202020204" pitchFamily="34" charset="0"/>
              <a:buChar char="•"/>
            </a:pPr>
            <a:r>
              <a:rPr lang="en-IE" sz="2400" dirty="0" smtClean="0">
                <a:solidFill>
                  <a:srgbClr val="366092"/>
                </a:solidFill>
                <a:latin typeface="+mn-lt"/>
              </a:rPr>
              <a:t>ISBAR stickers (per local agreement)</a:t>
            </a:r>
            <a:br>
              <a:rPr lang="en-IE" sz="2400" dirty="0" smtClean="0">
                <a:solidFill>
                  <a:srgbClr val="366092"/>
                </a:solidFill>
                <a:latin typeface="+mn-lt"/>
              </a:rPr>
            </a:br>
            <a:endParaRPr lang="en-IE" sz="2400" dirty="0">
              <a:solidFill>
                <a:srgbClr val="366092"/>
              </a:solidFill>
              <a:latin typeface="+mn-lt"/>
            </a:endParaRPr>
          </a:p>
        </p:txBody>
      </p:sp>
      <p:sp>
        <p:nvSpPr>
          <p:cNvPr id="5" name="Text Placeholder 9">
            <a:extLst>
              <a:ext uri="{FF2B5EF4-FFF2-40B4-BE49-F238E27FC236}">
                <a16:creationId xmlns:a16="http://schemas.microsoft.com/office/drawing/2014/main" id="{85B0A863-C1EC-064E-8916-8E32C88BE966}"/>
              </a:ext>
            </a:extLst>
          </p:cNvPr>
          <p:cNvSpPr txBox="1">
            <a:spLocks/>
          </p:cNvSpPr>
          <p:nvPr/>
        </p:nvSpPr>
        <p:spPr>
          <a:xfrm>
            <a:off x="1224000" y="401454"/>
            <a:ext cx="6118910" cy="780801"/>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IE" sz="4400" dirty="0" smtClean="0">
                <a:solidFill>
                  <a:srgbClr val="366092"/>
                </a:solidFill>
                <a:latin typeface="+mj-lt"/>
              </a:rPr>
              <a:t>Urgent PEWS Call</a:t>
            </a:r>
            <a:endParaRPr lang="en-IE" sz="4400" dirty="0">
              <a:solidFill>
                <a:srgbClr val="366092"/>
              </a:solidFill>
              <a:latin typeface="+mj-lt"/>
            </a:endParaRPr>
          </a:p>
        </p:txBody>
      </p:sp>
      <p:pic>
        <p:nvPicPr>
          <p:cNvPr id="6" name="Picture 5"/>
          <p:cNvPicPr>
            <a:picLocks noChangeAspect="1"/>
          </p:cNvPicPr>
          <p:nvPr/>
        </p:nvPicPr>
        <p:blipFill>
          <a:blip r:embed="rId2"/>
          <a:stretch>
            <a:fillRect/>
          </a:stretch>
        </p:blipFill>
        <p:spPr>
          <a:xfrm>
            <a:off x="107504" y="2852936"/>
            <a:ext cx="8875060" cy="1143000"/>
          </a:xfrm>
          <a:prstGeom prst="rect">
            <a:avLst/>
          </a:prstGeom>
          <a:ln>
            <a:noFill/>
          </a:ln>
          <a:effectLst>
            <a:outerShdw blurRad="190500" algn="tl" rotWithShape="0">
              <a:srgbClr val="000000">
                <a:alpha val="70000"/>
              </a:srgbClr>
            </a:outerShdw>
          </a:effectLst>
        </p:spPr>
      </p:pic>
      <p:sp>
        <p:nvSpPr>
          <p:cNvPr id="7" name="Rectangle 6"/>
          <p:cNvSpPr/>
          <p:nvPr/>
        </p:nvSpPr>
        <p:spPr>
          <a:xfrm>
            <a:off x="117082" y="2060753"/>
            <a:ext cx="7047206" cy="461665"/>
          </a:xfrm>
          <a:prstGeom prst="rect">
            <a:avLst/>
          </a:prstGeom>
        </p:spPr>
        <p:txBody>
          <a:bodyPr wrap="square">
            <a:spAutoFit/>
          </a:bodyPr>
          <a:lstStyle/>
          <a:p>
            <a:pPr marL="285750" indent="-285750">
              <a:buClr>
                <a:srgbClr val="8CA99F"/>
              </a:buClr>
              <a:buFont typeface="Arial" panose="020B0604020202020204" pitchFamily="34" charset="0"/>
              <a:buChar char="•"/>
            </a:pPr>
            <a:r>
              <a:rPr lang="en-IE" sz="2400" b="1" dirty="0">
                <a:solidFill>
                  <a:srgbClr val="366092"/>
                </a:solidFill>
                <a:latin typeface="+mn-lt"/>
              </a:rPr>
              <a:t>Response pathway to PEWS Score ≥ 7</a:t>
            </a:r>
          </a:p>
        </p:txBody>
      </p:sp>
    </p:spTree>
    <p:extLst>
      <p:ext uri="{BB962C8B-B14F-4D97-AF65-F5344CB8AC3E}">
        <p14:creationId xmlns:p14="http://schemas.microsoft.com/office/powerpoint/2010/main" val="113739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23"/>
            <a:ext cx="8229600" cy="1215216"/>
          </a:xfrm>
        </p:spPr>
        <p:txBody>
          <a:bodyPr>
            <a:normAutofit fontScale="90000"/>
          </a:bodyPr>
          <a:lstStyle/>
          <a:p>
            <a:r>
              <a:rPr lang="en-IE" dirty="0"/>
              <a:t>Urgent PEWS Call</a:t>
            </a:r>
            <a:r>
              <a:rPr lang="en-IE" dirty="0">
                <a:sym typeface="Symbol"/>
              </a:rPr>
              <a:t></a:t>
            </a:r>
            <a:r>
              <a:rPr lang="en-IE" dirty="0"/>
              <a:t>7</a:t>
            </a:r>
            <a:br>
              <a:rPr lang="en-IE" dirty="0"/>
            </a:br>
            <a:endParaRPr lang="en-IE" dirty="0"/>
          </a:p>
        </p:txBody>
      </p:sp>
      <p:sp>
        <p:nvSpPr>
          <p:cNvPr id="6" name="Content Placeholder 2">
            <a:extLst>
              <a:ext uri="{FF2B5EF4-FFF2-40B4-BE49-F238E27FC236}">
                <a16:creationId xmlns:a16="http://schemas.microsoft.com/office/drawing/2014/main" id="{9CED371E-B0EC-7CFA-8DEB-D4E506C3F303}"/>
              </a:ext>
            </a:extLst>
          </p:cNvPr>
          <p:cNvSpPr>
            <a:spLocks noGrp="1"/>
          </p:cNvSpPr>
          <p:nvPr>
            <p:ph idx="1"/>
          </p:nvPr>
        </p:nvSpPr>
        <p:spPr>
          <a:xfrm>
            <a:off x="130630" y="2762410"/>
            <a:ext cx="3427079" cy="856838"/>
          </a:xfrm>
        </p:spPr>
        <p:txBody>
          <a:bodyPr vert="horz" lIns="91440" tIns="45720" rIns="91440" bIns="45720" rtlCol="0" anchor="t">
            <a:noAutofit/>
          </a:bodyPr>
          <a:lstStyle/>
          <a:p>
            <a:pPr marL="0" indent="0">
              <a:buNone/>
            </a:pPr>
            <a:r>
              <a:rPr lang="en-GB" sz="2800" b="1" dirty="0">
                <a:cs typeface="Calibri"/>
              </a:rPr>
              <a:t> CHI at Crumlin</a:t>
            </a:r>
          </a:p>
          <a:p>
            <a:pPr marL="0" indent="0">
              <a:buNone/>
            </a:pPr>
            <a:endParaRPr lang="en-GB" sz="1800" b="1">
              <a:cs typeface="Calibri"/>
            </a:endParaRPr>
          </a:p>
          <a:p>
            <a:endParaRPr lang="en-GB" sz="1800" b="1">
              <a:cs typeface="Calibri"/>
            </a:endParaRPr>
          </a:p>
          <a:p>
            <a:endParaRPr lang="en-GB">
              <a:cs typeface="Calibri"/>
            </a:endParaRPr>
          </a:p>
        </p:txBody>
      </p:sp>
      <p:pic>
        <p:nvPicPr>
          <p:cNvPr id="3" name="Picture 2">
            <a:extLst>
              <a:ext uri="{FF2B5EF4-FFF2-40B4-BE49-F238E27FC236}">
                <a16:creationId xmlns:a16="http://schemas.microsoft.com/office/drawing/2014/main" id="{8B3DC7BD-510D-E385-AE10-26524939EFED}"/>
              </a:ext>
            </a:extLst>
          </p:cNvPr>
          <p:cNvPicPr>
            <a:picLocks noChangeAspect="1"/>
          </p:cNvPicPr>
          <p:nvPr/>
        </p:nvPicPr>
        <p:blipFill>
          <a:blip r:embed="rId3"/>
          <a:stretch>
            <a:fillRect/>
          </a:stretch>
        </p:blipFill>
        <p:spPr>
          <a:xfrm>
            <a:off x="3347000" y="855945"/>
            <a:ext cx="4903015" cy="5939425"/>
          </a:xfrm>
          <a:prstGeom prst="rect">
            <a:avLst/>
          </a:prstGeom>
        </p:spPr>
      </p:pic>
    </p:spTree>
    <p:extLst>
      <p:ext uri="{BB962C8B-B14F-4D97-AF65-F5344CB8AC3E}">
        <p14:creationId xmlns:p14="http://schemas.microsoft.com/office/powerpoint/2010/main" val="98557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Communication</a:t>
            </a:r>
          </a:p>
        </p:txBody>
      </p:sp>
      <p:graphicFrame>
        <p:nvGraphicFramePr>
          <p:cNvPr id="4" name="Group 24"/>
          <p:cNvGraphicFramePr>
            <a:graphicFrameLocks noGrp="1"/>
          </p:cNvGraphicFramePr>
          <p:nvPr/>
        </p:nvGraphicFramePr>
        <p:xfrm>
          <a:off x="323528" y="1717433"/>
          <a:ext cx="8424936" cy="4787669"/>
        </p:xfrm>
        <a:graphic>
          <a:graphicData uri="http://schemas.openxmlformats.org/drawingml/2006/table">
            <a:tbl>
              <a:tblPr>
                <a:tableStyleId>{5202B0CA-FC54-4496-8BCA-5EF66A818D29}</a:tableStyleId>
              </a:tblPr>
              <a:tblGrid>
                <a:gridCol w="1872208">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1063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Identify</a:t>
                      </a:r>
                      <a:endParaRPr kumimoji="0" lang="en-US" sz="3600" b="0" i="0" u="none" strike="noStrike" cap="none" normalizeH="0" baseline="0" dirty="0">
                        <a:ln>
                          <a:noFill/>
                        </a:ln>
                        <a:solidFill>
                          <a:schemeClr val="bg1"/>
                        </a:solidFill>
                        <a:effectLst/>
                        <a:latin typeface="+mj-lt"/>
                        <a:ea typeface="Times New Roman" pitchFamily="18" charset="0"/>
                        <a:cs typeface="Calibri" pitchFamily="34"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You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Recipient of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Patient </a:t>
                      </a: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Situation </a:t>
                      </a:r>
                      <a:endParaRPr kumimoji="0" lang="en-US" sz="3600" b="0" i="0" u="none" strike="noStrike" cap="none" normalizeH="0" baseline="0" dirty="0">
                        <a:ln>
                          <a:noFill/>
                        </a:ln>
                        <a:solidFill>
                          <a:schemeClr val="tx1"/>
                        </a:solidFill>
                        <a:effectLst/>
                        <a:latin typeface="+mj-lt"/>
                        <a:ea typeface="Times New Roman" pitchFamily="18" charset="0"/>
                        <a:cs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mj-lt"/>
                        </a:rPr>
                        <a:t>“The situation is…</a:t>
                      </a:r>
                      <a:r>
                        <a:rPr kumimoji="0" lang="en-US" sz="1800" u="none" strike="noStrike" cap="none" normalizeH="0" baseline="0" dirty="0">
                          <a:ln>
                            <a:noFill/>
                          </a:ln>
                          <a:effectLst/>
                          <a:latin typeface="+mj-l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Concerns, observations, PEWS score etc.</a:t>
                      </a:r>
                      <a:endParaRPr kumimoji="0" lang="en-US" sz="3600" b="0" i="0" u="none" strike="noStrike" cap="none" normalizeH="0" baseline="0" dirty="0">
                        <a:ln>
                          <a:noFill/>
                        </a:ln>
                        <a:solidFill>
                          <a:schemeClr val="tx1"/>
                        </a:solidFill>
                        <a:effectLst/>
                        <a:latin typeface="+mj-lt"/>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Background</a:t>
                      </a:r>
                      <a:endParaRPr kumimoji="0" lang="en-US" sz="3600" b="0" i="0" u="none" strike="noStrike" cap="none" normalizeH="0" baseline="0" dirty="0">
                        <a:ln>
                          <a:noFill/>
                        </a:ln>
                        <a:solidFill>
                          <a:schemeClr val="bg1"/>
                        </a:solidFill>
                        <a:effectLst/>
                        <a:latin typeface="+mj-lt"/>
                        <a:ea typeface="Times New Roman" pitchFamily="18" charset="0"/>
                        <a:cs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mj-lt"/>
                        </a:rPr>
                        <a:t>“The background 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(age, reason for admission, relevant medical/surgical history, relevant current treatment/interventions)</a:t>
                      </a:r>
                      <a:endParaRPr kumimoji="0" lang="en-US" sz="1600" b="0" i="0" u="none" strike="noStrike" cap="none" normalizeH="0" baseline="0" dirty="0">
                        <a:ln>
                          <a:noFill/>
                        </a:ln>
                        <a:solidFill>
                          <a:schemeClr val="bg1"/>
                        </a:solidFill>
                        <a:effectLst/>
                        <a:latin typeface="+mj-lt"/>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64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Assessment</a:t>
                      </a:r>
                      <a:endParaRPr kumimoji="0" lang="en-US" sz="3600" b="0" i="0" u="none" strike="noStrike" cap="none" normalizeH="0" baseline="0" dirty="0">
                        <a:ln>
                          <a:noFill/>
                        </a:ln>
                        <a:solidFill>
                          <a:schemeClr val="tx1"/>
                        </a:solidFill>
                        <a:effectLst/>
                        <a:latin typeface="+mj-lt"/>
                        <a:ea typeface="Times New Roman" pitchFamily="18" charset="0"/>
                        <a:cs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u="none" strike="noStrike" cap="none" normalizeH="0" baseline="0" dirty="0">
                          <a:ln>
                            <a:noFill/>
                          </a:ln>
                          <a:effectLst/>
                          <a:latin typeface="+mj-lt"/>
                        </a:rPr>
                        <a:t>“My assessment 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u="none" strike="noStrike" cap="none" normalizeH="0" baseline="0" dirty="0">
                          <a:ln>
                            <a:noFill/>
                          </a:ln>
                          <a:effectLst/>
                          <a:latin typeface="+mj-lt"/>
                        </a:rPr>
                        <a:t>Give relevant ABCDE assessment information </a:t>
                      </a:r>
                      <a:endParaRPr kumimoji="0" lang="en-US" sz="3600" u="none" strike="noStrike" cap="none" normalizeH="0" baseline="0" dirty="0">
                        <a:ln>
                          <a:noFill/>
                        </a:ln>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What do you think the problem is? </a:t>
                      </a:r>
                      <a:endParaRPr kumimoji="0" lang="en-US" sz="1800" b="0" i="0" u="none" strike="noStrike" cap="none" normalizeH="0" baseline="0" dirty="0">
                        <a:ln>
                          <a:noFill/>
                        </a:ln>
                        <a:solidFill>
                          <a:schemeClr val="tx1"/>
                        </a:solidFill>
                        <a:effectLst/>
                        <a:latin typeface="+mj-lt"/>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7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Recommendation</a:t>
                      </a:r>
                      <a:endParaRPr kumimoji="0" lang="en-US" sz="3600" b="0" i="0" u="none" strike="noStrike" cap="none" normalizeH="0" baseline="0" dirty="0">
                        <a:ln>
                          <a:noFill/>
                        </a:ln>
                        <a:solidFill>
                          <a:schemeClr val="bg1"/>
                        </a:solidFill>
                        <a:effectLst/>
                        <a:latin typeface="+mj-lt"/>
                        <a:ea typeface="Times New Roman" pitchFamily="18" charset="0"/>
                        <a:cs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mj-lt"/>
                        </a:rPr>
                        <a:t>“My recommendation 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What do you need them to do?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Recipient should provide any necessary clinical instruction.  </a:t>
                      </a:r>
                      <a:endParaRPr kumimoji="0" lang="en-US" sz="1600" b="0" i="0" u="none" strike="noStrike" cap="none" normalizeH="0" baseline="0" dirty="0">
                        <a:ln>
                          <a:noFill/>
                        </a:ln>
                        <a:solidFill>
                          <a:schemeClr val="bg1"/>
                        </a:solidFill>
                        <a:effectLst/>
                        <a:latin typeface="+mj-lt"/>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Documentation </a:t>
            </a:r>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IE" dirty="0"/>
              <a:t>Management plans following </a:t>
            </a:r>
            <a:r>
              <a:rPr lang="en-IE" dirty="0" smtClean="0"/>
              <a:t>review should include:</a:t>
            </a:r>
          </a:p>
          <a:p>
            <a:pPr lvl="1"/>
            <a:r>
              <a:rPr lang="en-IE" dirty="0"/>
              <a:t>D</a:t>
            </a:r>
            <a:r>
              <a:rPr lang="en-IE" dirty="0" smtClean="0"/>
              <a:t>ate</a:t>
            </a:r>
            <a:r>
              <a:rPr lang="en-IE" dirty="0"/>
              <a:t>, time and clinician grade </a:t>
            </a:r>
            <a:r>
              <a:rPr lang="en-IE" dirty="0" smtClean="0"/>
              <a:t>recorded </a:t>
            </a:r>
            <a:r>
              <a:rPr lang="en-IE" dirty="0"/>
              <a:t>each time</a:t>
            </a:r>
          </a:p>
          <a:p>
            <a:pPr lvl="1"/>
            <a:r>
              <a:rPr lang="en-IE" dirty="0" smtClean="0"/>
              <a:t>Impression</a:t>
            </a:r>
            <a:endParaRPr lang="en-IE" dirty="0"/>
          </a:p>
          <a:p>
            <a:pPr lvl="1"/>
            <a:r>
              <a:rPr lang="en-IE" dirty="0"/>
              <a:t>Plan for intervention</a:t>
            </a:r>
          </a:p>
          <a:p>
            <a:pPr lvl="1"/>
            <a:r>
              <a:rPr lang="en-IE" dirty="0"/>
              <a:t>Plan for observations</a:t>
            </a:r>
          </a:p>
          <a:p>
            <a:pPr lvl="1"/>
            <a:r>
              <a:rPr lang="en-IE" dirty="0"/>
              <a:t>Plan for review</a:t>
            </a:r>
          </a:p>
          <a:p>
            <a:pPr lvl="1"/>
            <a:r>
              <a:rPr lang="en-IE" dirty="0"/>
              <a:t>Calling </a:t>
            </a:r>
            <a:r>
              <a:rPr lang="en-IE" dirty="0" smtClean="0"/>
              <a:t>criteria</a:t>
            </a:r>
          </a:p>
          <a:p>
            <a:pPr marL="457200" lvl="1" indent="0">
              <a:buNone/>
            </a:pPr>
            <a:endParaRPr lang="en-IE" dirty="0" smtClean="0"/>
          </a:p>
          <a:p>
            <a:pPr lvl="1"/>
            <a:endParaRPr lang="en-IE" dirty="0"/>
          </a:p>
          <a:p>
            <a:pPr lvl="1"/>
            <a:endParaRPr lang="en-I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IE" dirty="0"/>
              <a:t>Variance </a:t>
            </a:r>
            <a:endParaRPr lang="en-US" dirty="0"/>
          </a:p>
        </p:txBody>
      </p:sp>
      <p:sp>
        <p:nvSpPr>
          <p:cNvPr id="29699" name="Rectangle 3"/>
          <p:cNvSpPr>
            <a:spLocks noGrp="1" noChangeArrowheads="1"/>
          </p:cNvSpPr>
          <p:nvPr>
            <p:ph idx="1"/>
          </p:nvPr>
        </p:nvSpPr>
        <p:spPr/>
        <p:txBody>
          <a:bodyPr/>
          <a:lstStyle/>
          <a:p>
            <a:r>
              <a:rPr lang="en-IE" dirty="0">
                <a:solidFill>
                  <a:schemeClr val="tx2"/>
                </a:solidFill>
              </a:rPr>
              <a:t>Clinical judgement essential</a:t>
            </a:r>
          </a:p>
          <a:p>
            <a:r>
              <a:rPr lang="en-IE" dirty="0">
                <a:solidFill>
                  <a:schemeClr val="tx2"/>
                </a:solidFill>
              </a:rPr>
              <a:t>3 levels</a:t>
            </a:r>
          </a:p>
          <a:p>
            <a:pPr lvl="1"/>
            <a:r>
              <a:rPr lang="en-IE" dirty="0">
                <a:solidFill>
                  <a:schemeClr val="tx2"/>
                </a:solidFill>
              </a:rPr>
              <a:t>Special situations </a:t>
            </a:r>
          </a:p>
          <a:p>
            <a:pPr lvl="1"/>
            <a:r>
              <a:rPr lang="en-IE" dirty="0">
                <a:solidFill>
                  <a:schemeClr val="tx2"/>
                </a:solidFill>
              </a:rPr>
              <a:t>Parameter amendments (chronic conditions)</a:t>
            </a:r>
          </a:p>
          <a:p>
            <a:pPr lvl="1"/>
            <a:r>
              <a:rPr lang="en-IE" dirty="0">
                <a:solidFill>
                  <a:schemeClr val="tx2"/>
                </a:solidFill>
              </a:rPr>
              <a:t>Medical escalation </a:t>
            </a:r>
            <a:r>
              <a:rPr lang="en-IE" dirty="0" smtClean="0">
                <a:solidFill>
                  <a:schemeClr val="tx2"/>
                </a:solidFill>
              </a:rPr>
              <a:t>agreement </a:t>
            </a:r>
            <a:r>
              <a:rPr lang="en-IE" dirty="0">
                <a:solidFill>
                  <a:schemeClr val="tx2"/>
                </a:solidFill>
              </a:rPr>
              <a:t>(acute illness)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IE" sz="4800" dirty="0"/>
              <a:t>Aim of PEWS </a:t>
            </a:r>
            <a:endParaRPr lang="en-US" sz="4800" dirty="0"/>
          </a:p>
        </p:txBody>
      </p:sp>
      <p:sp>
        <p:nvSpPr>
          <p:cNvPr id="20483" name="Rectangle 3"/>
          <p:cNvSpPr>
            <a:spLocks noGrp="1" noChangeArrowheads="1"/>
          </p:cNvSpPr>
          <p:nvPr>
            <p:ph idx="1"/>
          </p:nvPr>
        </p:nvSpPr>
        <p:spPr>
          <a:xfrm>
            <a:off x="467544" y="2132856"/>
            <a:ext cx="8229600" cy="3024336"/>
          </a:xfrm>
        </p:spPr>
        <p:txBody>
          <a:bodyPr>
            <a:normAutofit fontScale="92500"/>
          </a:bodyPr>
          <a:lstStyle/>
          <a:p>
            <a:pPr>
              <a:buNone/>
            </a:pPr>
            <a:r>
              <a:rPr lang="en-IE" sz="3500" dirty="0"/>
              <a:t>Assist recognition and response to deterioration</a:t>
            </a:r>
          </a:p>
          <a:p>
            <a:pPr>
              <a:buNone/>
            </a:pPr>
            <a:endParaRPr lang="en-IE" sz="3000" dirty="0"/>
          </a:p>
          <a:p>
            <a:pPr marL="274320" lvl="0" indent="-274320">
              <a:buClr>
                <a:schemeClr val="accent3"/>
              </a:buClr>
              <a:buSzPct val="95000"/>
              <a:buFont typeface="Wingdings 2"/>
              <a:buChar char=""/>
              <a:defRPr/>
            </a:pPr>
            <a:r>
              <a:rPr lang="en-US" sz="3000" dirty="0" smtClean="0"/>
              <a:t>PEWS </a:t>
            </a:r>
            <a:r>
              <a:rPr lang="en-US" sz="3000" dirty="0" smtClean="0">
                <a:solidFill>
                  <a:srgbClr val="366092"/>
                </a:solidFill>
              </a:rPr>
              <a:t>system</a:t>
            </a:r>
          </a:p>
          <a:p>
            <a:pPr marL="274320" lvl="0" indent="-274320">
              <a:buClr>
                <a:schemeClr val="accent3"/>
              </a:buClr>
              <a:buSzPct val="95000"/>
              <a:buFont typeface="Wingdings 2"/>
              <a:buChar char=""/>
              <a:defRPr/>
            </a:pPr>
            <a:r>
              <a:rPr lang="en-US" sz="3000" dirty="0" smtClean="0">
                <a:solidFill>
                  <a:srgbClr val="366092"/>
                </a:solidFill>
              </a:rPr>
              <a:t>PEWS escalation</a:t>
            </a:r>
          </a:p>
          <a:p>
            <a:pPr marL="274320" indent="-274320">
              <a:buClr>
                <a:schemeClr val="accent3"/>
              </a:buClr>
              <a:buSzPct val="95000"/>
              <a:buFont typeface="Wingdings 2"/>
              <a:buChar char=""/>
              <a:defRPr/>
            </a:pPr>
            <a:r>
              <a:rPr lang="en-US" sz="3000" dirty="0"/>
              <a:t>Paediatric observation </a:t>
            </a:r>
            <a:r>
              <a:rPr lang="en-US" sz="3000" dirty="0" smtClean="0"/>
              <a:t>charts</a:t>
            </a:r>
          </a:p>
          <a:p>
            <a:pPr marL="274320" indent="-274320">
              <a:buClr>
                <a:schemeClr val="accent3"/>
              </a:buClr>
              <a:buSzPct val="95000"/>
              <a:buFont typeface="Wingdings 2"/>
              <a:buChar char=""/>
              <a:defRPr/>
            </a:pPr>
            <a:endParaRPr lang="en-US" sz="3000" dirty="0"/>
          </a:p>
          <a:p>
            <a:pPr marL="274320" lvl="0" indent="-274320">
              <a:buClr>
                <a:schemeClr val="accent3"/>
              </a:buClr>
              <a:buSzPct val="95000"/>
              <a:buFont typeface="Wingdings 2"/>
              <a:buChar char=""/>
              <a:defRPr/>
            </a:pPr>
            <a:endParaRPr lang="en-US" sz="3000" dirty="0"/>
          </a:p>
          <a:p>
            <a:endParaRPr lang="en-IE" sz="2800" dirty="0">
              <a:solidFill>
                <a:schemeClr val="tx2"/>
              </a:solidFill>
              <a:latin typeface="Trebuchet MS" pitchFamily="34" charset="0"/>
            </a:endParaRPr>
          </a:p>
          <a:p>
            <a:endParaRPr lang="en-IE" dirty="0">
              <a:solidFill>
                <a:schemeClr val="tx2"/>
              </a:solidFill>
              <a:latin typeface="Trebuchet MS" pitchFamily="34" charset="0"/>
            </a:endParaRPr>
          </a:p>
          <a:p>
            <a:endParaRPr lang="en-IE" dirty="0">
              <a:solidFill>
                <a:schemeClr val="tx2"/>
              </a:solidFill>
              <a:latin typeface="Trebuchet MS" pitchFamily="34" charset="0"/>
            </a:endParaRPr>
          </a:p>
          <a:p>
            <a:endParaRPr lang="en-IE" dirty="0">
              <a:solidFill>
                <a:schemeClr val="tx2"/>
              </a:solidFill>
              <a:latin typeface="Trebuchet MS" pitchFamily="34" charset="0"/>
            </a:endParaRPr>
          </a:p>
          <a:p>
            <a:endParaRPr lang="en-US" dirty="0">
              <a:solidFill>
                <a:schemeClr val="tx2"/>
              </a:solidFill>
              <a:latin typeface="Trebuchet MS" pitchFamily="34" charset="0"/>
            </a:endParaRPr>
          </a:p>
          <a:p>
            <a:pPr>
              <a:buNone/>
            </a:pPr>
            <a:endParaRPr lang="en-US" dirty="0">
              <a:solidFill>
                <a:schemeClr val="accent2"/>
              </a:solidFill>
              <a:latin typeface="Trebuchet MS"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6620450-3182-1E43-82BA-37C69B034014}"/>
              </a:ext>
            </a:extLst>
          </p:cNvPr>
          <p:cNvSpPr txBox="1">
            <a:spLocks/>
          </p:cNvSpPr>
          <p:nvPr/>
        </p:nvSpPr>
        <p:spPr>
          <a:xfrm>
            <a:off x="1691680" y="260648"/>
            <a:ext cx="5828239" cy="957998"/>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algn="ctr"/>
            <a:r>
              <a:rPr lang="en-IE" sz="4400" dirty="0" smtClean="0">
                <a:solidFill>
                  <a:srgbClr val="366092"/>
                </a:solidFill>
                <a:latin typeface="+mj-lt"/>
              </a:rPr>
              <a:t>Special Situations </a:t>
            </a:r>
            <a:endParaRPr lang="en-IE" sz="4400" dirty="0">
              <a:solidFill>
                <a:srgbClr val="366092"/>
              </a:solidFill>
              <a:latin typeface="+mj-lt"/>
            </a:endParaRPr>
          </a:p>
        </p:txBody>
      </p:sp>
      <p:sp>
        <p:nvSpPr>
          <p:cNvPr id="7" name="Rectangle 6"/>
          <p:cNvSpPr/>
          <p:nvPr/>
        </p:nvSpPr>
        <p:spPr>
          <a:xfrm>
            <a:off x="179512" y="1340768"/>
            <a:ext cx="3928623" cy="4462760"/>
          </a:xfrm>
          <a:prstGeom prst="rect">
            <a:avLst/>
          </a:prstGeom>
        </p:spPr>
        <p:txBody>
          <a:bodyPr wrap="square">
            <a:spAutoFit/>
          </a:bodyPr>
          <a:lstStyle/>
          <a:p>
            <a:r>
              <a:rPr lang="en-IE" sz="2800" dirty="0" smtClean="0">
                <a:solidFill>
                  <a:srgbClr val="005E52"/>
                </a:solidFill>
                <a:latin typeface="+mn-lt"/>
                <a:cs typeface="Arial" panose="020B0604020202020204" pitchFamily="34" charset="0"/>
              </a:rPr>
              <a:t>Special </a:t>
            </a:r>
            <a:r>
              <a:rPr lang="en-IE" sz="2800" dirty="0">
                <a:solidFill>
                  <a:srgbClr val="005E52"/>
                </a:solidFill>
                <a:latin typeface="+mn-lt"/>
                <a:cs typeface="Arial" panose="020B0604020202020204" pitchFamily="34" charset="0"/>
              </a:rPr>
              <a:t>situations</a:t>
            </a:r>
          </a:p>
          <a:p>
            <a:endParaRPr lang="en-IE" sz="2800" dirty="0">
              <a:latin typeface="+mn-lt"/>
              <a:cs typeface="Arial" panose="020B0604020202020204" pitchFamily="34" charset="0"/>
            </a:endParaRPr>
          </a:p>
          <a:p>
            <a:pPr marL="628650" lvl="1" indent="-171450">
              <a:buFont typeface="Arial" panose="020B0604020202020204" pitchFamily="34" charset="0"/>
              <a:buChar char="•"/>
            </a:pPr>
            <a:r>
              <a:rPr lang="en-IE" sz="2000" dirty="0">
                <a:latin typeface="+mn-lt"/>
                <a:cs typeface="Arial" panose="020B0604020202020204" pitchFamily="34" charset="0"/>
              </a:rPr>
              <a:t>Transient, simple cause for PEW </a:t>
            </a:r>
            <a:r>
              <a:rPr lang="en-IE" sz="2000" dirty="0" smtClean="0">
                <a:latin typeface="+mn-lt"/>
                <a:cs typeface="Arial" panose="020B0604020202020204" pitchFamily="34" charset="0"/>
              </a:rPr>
              <a:t>increase</a:t>
            </a:r>
          </a:p>
          <a:p>
            <a:pPr marL="628650" lvl="1" indent="-171450">
              <a:buFont typeface="Arial" panose="020B0604020202020204" pitchFamily="34" charset="0"/>
              <a:buChar char="•"/>
            </a:pPr>
            <a:endParaRPr lang="en-IE" sz="2000" dirty="0">
              <a:latin typeface="+mn-lt"/>
              <a:cs typeface="Arial" panose="020B0604020202020204" pitchFamily="34" charset="0"/>
            </a:endParaRPr>
          </a:p>
          <a:p>
            <a:pPr marL="628650" lvl="1" indent="-171450">
              <a:buFont typeface="Arial" panose="020B0604020202020204" pitchFamily="34" charset="0"/>
              <a:buChar char="•"/>
            </a:pPr>
            <a:r>
              <a:rPr lang="en-IE" sz="2000" dirty="0">
                <a:latin typeface="+mn-lt"/>
                <a:cs typeface="Arial" panose="020B0604020202020204" pitchFamily="34" charset="0"/>
              </a:rPr>
              <a:t>Nurse-led decision not to </a:t>
            </a:r>
            <a:r>
              <a:rPr lang="en-IE" sz="2000" dirty="0" smtClean="0">
                <a:latin typeface="+mn-lt"/>
                <a:cs typeface="Arial" panose="020B0604020202020204" pitchFamily="34" charset="0"/>
              </a:rPr>
              <a:t>escalate</a:t>
            </a:r>
          </a:p>
          <a:p>
            <a:pPr marL="628650" lvl="1" indent="-171450">
              <a:buFont typeface="Arial" panose="020B0604020202020204" pitchFamily="34" charset="0"/>
              <a:buChar char="•"/>
            </a:pPr>
            <a:endParaRPr lang="en-IE" sz="2000" dirty="0">
              <a:latin typeface="+mn-lt"/>
              <a:cs typeface="Arial" panose="020B0604020202020204" pitchFamily="34" charset="0"/>
            </a:endParaRPr>
          </a:p>
          <a:p>
            <a:pPr marL="628650" lvl="1" indent="-171450">
              <a:buFont typeface="Arial" panose="020B0604020202020204" pitchFamily="34" charset="0"/>
              <a:buChar char="•"/>
            </a:pPr>
            <a:r>
              <a:rPr lang="en-IE" sz="2000" dirty="0">
                <a:latin typeface="+mn-lt"/>
                <a:cs typeface="Arial" panose="020B0604020202020204" pitchFamily="34" charset="0"/>
              </a:rPr>
              <a:t>Must be </a:t>
            </a:r>
            <a:r>
              <a:rPr lang="en-IE" sz="2000" dirty="0" smtClean="0">
                <a:latin typeface="+mn-lt"/>
                <a:cs typeface="Arial" panose="020B0604020202020204" pitchFamily="34" charset="0"/>
              </a:rPr>
              <a:t>documented</a:t>
            </a:r>
          </a:p>
          <a:p>
            <a:pPr marL="628650" lvl="1" indent="-171450">
              <a:buFont typeface="Arial" panose="020B0604020202020204" pitchFamily="34" charset="0"/>
              <a:buChar char="•"/>
            </a:pPr>
            <a:endParaRPr lang="en-IE" sz="2000" dirty="0">
              <a:latin typeface="+mn-lt"/>
              <a:cs typeface="Arial" panose="020B0604020202020204" pitchFamily="34" charset="0"/>
            </a:endParaRPr>
          </a:p>
          <a:p>
            <a:pPr marL="628650" lvl="1" indent="-171450">
              <a:buFont typeface="Arial" panose="020B0604020202020204" pitchFamily="34" charset="0"/>
              <a:buChar char="•"/>
            </a:pPr>
            <a:r>
              <a:rPr lang="en-IE" sz="2000" dirty="0">
                <a:latin typeface="+mn-lt"/>
                <a:cs typeface="Arial" panose="020B0604020202020204" pitchFamily="34" charset="0"/>
              </a:rPr>
              <a:t>Must have reassessment within a short timeframe</a:t>
            </a:r>
          </a:p>
          <a:p>
            <a:pPr marL="171450" indent="-171450">
              <a:buFont typeface="Arial" panose="020B0604020202020204" pitchFamily="34" charset="0"/>
              <a:buChar char="•"/>
            </a:pPr>
            <a:endParaRPr lang="en-IE" sz="2800" dirty="0">
              <a:latin typeface="+mn-lt"/>
              <a:cs typeface="Arial" panose="020B0604020202020204" pitchFamily="34" charset="0"/>
            </a:endParaRPr>
          </a:p>
        </p:txBody>
      </p:sp>
      <p:sp>
        <p:nvSpPr>
          <p:cNvPr id="8" name="Rectangle 7"/>
          <p:cNvSpPr/>
          <p:nvPr/>
        </p:nvSpPr>
        <p:spPr>
          <a:xfrm>
            <a:off x="4098556" y="1340768"/>
            <a:ext cx="4865931" cy="52014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IE" sz="2800" dirty="0">
                <a:solidFill>
                  <a:srgbClr val="005E52"/>
                </a:solidFill>
                <a:cs typeface="Arial" panose="020B0604020202020204" pitchFamily="34" charset="0"/>
              </a:rPr>
              <a:t>Example…</a:t>
            </a:r>
          </a:p>
          <a:p>
            <a:pPr lvl="0"/>
            <a:endParaRPr lang="en-IE" sz="2400" dirty="0">
              <a:solidFill>
                <a:srgbClr val="366092"/>
              </a:solidFill>
              <a:cs typeface="Arial" panose="020B0604020202020204" pitchFamily="34" charset="0"/>
            </a:endParaRPr>
          </a:p>
          <a:p>
            <a:pPr lvl="0"/>
            <a:r>
              <a:rPr lang="en-IE" sz="2000" dirty="0">
                <a:solidFill>
                  <a:srgbClr val="366092"/>
                </a:solidFill>
                <a:cs typeface="Arial" panose="020B0604020202020204" pitchFamily="34" charset="0"/>
              </a:rPr>
              <a:t>Felix, age 6, admission post-tonsillectomy.</a:t>
            </a:r>
          </a:p>
          <a:p>
            <a:pPr lvl="0"/>
            <a:endParaRPr lang="en-IE" sz="2000" dirty="0">
              <a:solidFill>
                <a:srgbClr val="366092"/>
              </a:solidFill>
              <a:cs typeface="Arial" panose="020B0604020202020204" pitchFamily="34" charset="0"/>
            </a:endParaRPr>
          </a:p>
          <a:p>
            <a:pPr marL="171450" indent="-171450">
              <a:buFont typeface="Arial" panose="020B0604020202020204" pitchFamily="34" charset="0"/>
              <a:buChar char="•"/>
            </a:pPr>
            <a:r>
              <a:rPr lang="en-IE" sz="2000" dirty="0">
                <a:solidFill>
                  <a:srgbClr val="366092"/>
                </a:solidFill>
                <a:cs typeface="Arial" panose="020B0604020202020204" pitchFamily="34" charset="0"/>
              </a:rPr>
              <a:t>Observations 30mins following return to ward:</a:t>
            </a:r>
          </a:p>
          <a:p>
            <a:pPr lvl="0"/>
            <a:endParaRPr lang="en-IE" sz="2000" dirty="0">
              <a:solidFill>
                <a:srgbClr val="366092"/>
              </a:solidFill>
              <a:cs typeface="Arial" panose="020B0604020202020204" pitchFamily="34" charset="0"/>
            </a:endParaRPr>
          </a:p>
          <a:p>
            <a:pPr marL="628650" lvl="1" indent="-171450">
              <a:buFont typeface="Wingdings" panose="05000000000000000000" pitchFamily="2" charset="2"/>
              <a:buChar char="Ø"/>
            </a:pPr>
            <a:r>
              <a:rPr lang="en-IE" sz="2000" dirty="0">
                <a:solidFill>
                  <a:srgbClr val="366092"/>
                </a:solidFill>
                <a:cs typeface="Arial" panose="020B0604020202020204" pitchFamily="34" charset="0"/>
              </a:rPr>
              <a:t>Felix crying that he is in pain</a:t>
            </a:r>
          </a:p>
          <a:p>
            <a:pPr marL="628650" lvl="1" indent="-171450">
              <a:buFont typeface="Wingdings" panose="05000000000000000000" pitchFamily="2" charset="2"/>
              <a:buChar char="Ø"/>
            </a:pPr>
            <a:endParaRPr lang="en-IE" sz="2000" dirty="0">
              <a:solidFill>
                <a:srgbClr val="366092"/>
              </a:solidFill>
              <a:cs typeface="Arial" panose="020B0604020202020204" pitchFamily="34" charset="0"/>
            </a:endParaRPr>
          </a:p>
          <a:p>
            <a:pPr marL="628650" lvl="1" indent="-171450">
              <a:buFont typeface="Wingdings" panose="05000000000000000000" pitchFamily="2" charset="2"/>
              <a:buChar char="Ø"/>
            </a:pPr>
            <a:r>
              <a:rPr lang="en-IE" sz="2000" dirty="0">
                <a:solidFill>
                  <a:srgbClr val="366092"/>
                </a:solidFill>
                <a:cs typeface="Arial" panose="020B0604020202020204" pitchFamily="34" charset="0"/>
              </a:rPr>
              <a:t>RR 34, HR 140, systolic BP 99</a:t>
            </a:r>
          </a:p>
          <a:p>
            <a:pPr lvl="0"/>
            <a:endParaRPr lang="en-IE" sz="2000" dirty="0">
              <a:solidFill>
                <a:srgbClr val="366092"/>
              </a:solidFill>
              <a:cs typeface="Arial" panose="020B0604020202020204" pitchFamily="34" charset="0"/>
            </a:endParaRPr>
          </a:p>
          <a:p>
            <a:pPr marL="171450" indent="-171450">
              <a:buFont typeface="Arial" panose="020B0604020202020204" pitchFamily="34" charset="0"/>
              <a:buChar char="•"/>
            </a:pPr>
            <a:r>
              <a:rPr lang="en-IE" sz="2000" dirty="0">
                <a:solidFill>
                  <a:srgbClr val="366092"/>
                </a:solidFill>
                <a:cs typeface="Arial" panose="020B0604020202020204" pitchFamily="34" charset="0"/>
              </a:rPr>
              <a:t>Drug chart indicates paracetamol may be given. </a:t>
            </a:r>
          </a:p>
          <a:p>
            <a:pPr lvl="0"/>
            <a:endParaRPr lang="en-IE" sz="2000" dirty="0">
              <a:solidFill>
                <a:srgbClr val="366092"/>
              </a:solidFill>
              <a:cs typeface="Arial" panose="020B0604020202020204" pitchFamily="34" charset="0"/>
            </a:endParaRPr>
          </a:p>
          <a:p>
            <a:pPr marL="171450" indent="-171450">
              <a:buFont typeface="Wingdings" panose="05000000000000000000" pitchFamily="2" charset="2"/>
              <a:buChar char="ü"/>
            </a:pPr>
            <a:r>
              <a:rPr lang="en-IE" sz="2000" dirty="0">
                <a:solidFill>
                  <a:srgbClr val="366092"/>
                </a:solidFill>
                <a:cs typeface="Arial" panose="020B0604020202020204" pitchFamily="34" charset="0"/>
              </a:rPr>
              <a:t>Total PEWS Score</a:t>
            </a:r>
            <a:r>
              <a:rPr lang="en-IE" sz="2000" dirty="0" smtClean="0">
                <a:solidFill>
                  <a:srgbClr val="366092"/>
                </a:solidFill>
                <a:cs typeface="Arial" panose="020B0604020202020204" pitchFamily="34" charset="0"/>
              </a:rPr>
              <a:t>?</a:t>
            </a:r>
            <a:endParaRPr lang="en-IE" sz="2000" dirty="0">
              <a:solidFill>
                <a:srgbClr val="366092"/>
              </a:solidFill>
              <a:cs typeface="Arial" panose="020B0604020202020204" pitchFamily="34" charset="0"/>
            </a:endParaRPr>
          </a:p>
          <a:p>
            <a:pPr marL="171450" indent="-171450">
              <a:buFont typeface="Wingdings" panose="05000000000000000000" pitchFamily="2" charset="2"/>
              <a:buChar char="ü"/>
            </a:pPr>
            <a:r>
              <a:rPr lang="en-IE" sz="2000" dirty="0">
                <a:solidFill>
                  <a:srgbClr val="366092"/>
                </a:solidFill>
                <a:cs typeface="Arial" panose="020B0604020202020204" pitchFamily="34" charset="0"/>
              </a:rPr>
              <a:t>Reasonable action?</a:t>
            </a:r>
          </a:p>
        </p:txBody>
      </p:sp>
    </p:spTree>
    <p:extLst>
      <p:ext uri="{BB962C8B-B14F-4D97-AF65-F5344CB8AC3E}">
        <p14:creationId xmlns:p14="http://schemas.microsoft.com/office/powerpoint/2010/main" val="7197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IE" sz="4800" dirty="0"/>
              <a:t>Parameter </a:t>
            </a:r>
            <a:r>
              <a:rPr lang="en-IE" sz="4800" dirty="0" smtClean="0"/>
              <a:t>Amendment </a:t>
            </a:r>
            <a:r>
              <a:rPr lang="en-IE" sz="2700" dirty="0" smtClean="0"/>
              <a:t>(Chronic Conditions)</a:t>
            </a:r>
            <a:endParaRPr lang="en-US" sz="2700" dirty="0"/>
          </a:p>
        </p:txBody>
      </p:sp>
      <p:sp>
        <p:nvSpPr>
          <p:cNvPr id="28675" name="Rectangle 3"/>
          <p:cNvSpPr>
            <a:spLocks noGrp="1" noChangeArrowheads="1"/>
          </p:cNvSpPr>
          <p:nvPr>
            <p:ph idx="1"/>
          </p:nvPr>
        </p:nvSpPr>
        <p:spPr/>
        <p:txBody>
          <a:bodyPr/>
          <a:lstStyle/>
          <a:p>
            <a:pPr>
              <a:lnSpc>
                <a:spcPct val="90000"/>
              </a:lnSpc>
            </a:pPr>
            <a:r>
              <a:rPr lang="en-IE" sz="2800" u="sng" dirty="0">
                <a:solidFill>
                  <a:schemeClr val="tx2"/>
                </a:solidFill>
              </a:rPr>
              <a:t>Senior</a:t>
            </a:r>
            <a:r>
              <a:rPr lang="en-IE" sz="2800" dirty="0">
                <a:solidFill>
                  <a:schemeClr val="tx2"/>
                </a:solidFill>
              </a:rPr>
              <a:t> medical decision </a:t>
            </a:r>
          </a:p>
          <a:p>
            <a:pPr>
              <a:lnSpc>
                <a:spcPct val="90000"/>
              </a:lnSpc>
            </a:pPr>
            <a:r>
              <a:rPr lang="en-IE" sz="2800" dirty="0">
                <a:solidFill>
                  <a:schemeClr val="tx2"/>
                </a:solidFill>
              </a:rPr>
              <a:t>Pre-existing conditions </a:t>
            </a:r>
          </a:p>
          <a:p>
            <a:pPr>
              <a:lnSpc>
                <a:spcPct val="90000"/>
              </a:lnSpc>
            </a:pPr>
            <a:r>
              <a:rPr lang="en-IE" sz="2800" dirty="0">
                <a:solidFill>
                  <a:schemeClr val="tx2"/>
                </a:solidFill>
              </a:rPr>
              <a:t>Not for acute presentation</a:t>
            </a:r>
          </a:p>
          <a:p>
            <a:pPr>
              <a:lnSpc>
                <a:spcPct val="90000"/>
              </a:lnSpc>
            </a:pPr>
            <a:r>
              <a:rPr lang="en-IE" sz="2800" b="1" dirty="0">
                <a:solidFill>
                  <a:schemeClr val="tx2"/>
                </a:solidFill>
              </a:rPr>
              <a:t>Amended range scores 0</a:t>
            </a:r>
          </a:p>
          <a:p>
            <a:pPr>
              <a:lnSpc>
                <a:spcPct val="90000"/>
              </a:lnSpc>
            </a:pPr>
            <a:r>
              <a:rPr lang="en-IE" sz="2800" b="1" dirty="0">
                <a:solidFill>
                  <a:schemeClr val="tx2"/>
                </a:solidFill>
              </a:rPr>
              <a:t>Outliers trigger pink 3</a:t>
            </a:r>
          </a:p>
          <a:p>
            <a:pPr>
              <a:lnSpc>
                <a:spcPct val="90000"/>
              </a:lnSpc>
            </a:pPr>
            <a:endParaRPr lang="en-IE" sz="2800" dirty="0">
              <a:solidFill>
                <a:schemeClr val="tx2"/>
              </a:solidFill>
            </a:endParaRPr>
          </a:p>
          <a:p>
            <a:pPr>
              <a:lnSpc>
                <a:spcPct val="90000"/>
              </a:lnSpc>
            </a:pPr>
            <a:endParaRPr lang="en-US" sz="2800" dirty="0">
              <a:solidFill>
                <a:schemeClr val="accent2"/>
              </a:solidFill>
              <a:latin typeface="Trebuchet MS"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4800" dirty="0" smtClean="0"/>
              <a:t>Parameter Amendment example</a:t>
            </a:r>
            <a:endParaRPr lang="en-IE" sz="4800" dirty="0"/>
          </a:p>
        </p:txBody>
      </p:sp>
      <p:graphicFrame>
        <p:nvGraphicFramePr>
          <p:cNvPr id="4" name="Table 3"/>
          <p:cNvGraphicFramePr>
            <a:graphicFrameLocks noGrp="1"/>
          </p:cNvGraphicFramePr>
          <p:nvPr>
            <p:extLst>
              <p:ext uri="{D42A27DB-BD31-4B8C-83A1-F6EECF244321}">
                <p14:modId xmlns:p14="http://schemas.microsoft.com/office/powerpoint/2010/main" val="1440411318"/>
              </p:ext>
            </p:extLst>
          </p:nvPr>
        </p:nvGraphicFramePr>
        <p:xfrm>
          <a:off x="287523" y="2276872"/>
          <a:ext cx="8568953" cy="2448272"/>
        </p:xfrm>
        <a:graphic>
          <a:graphicData uri="http://schemas.openxmlformats.org/drawingml/2006/table">
            <a:tbl>
              <a:tblPr/>
              <a:tblGrid>
                <a:gridCol w="1137473">
                  <a:extLst>
                    <a:ext uri="{9D8B030D-6E8A-4147-A177-3AD203B41FA5}">
                      <a16:colId xmlns:a16="http://schemas.microsoft.com/office/drawing/2014/main" val="20000"/>
                    </a:ext>
                  </a:extLst>
                </a:gridCol>
                <a:gridCol w="1755130">
                  <a:extLst>
                    <a:ext uri="{9D8B030D-6E8A-4147-A177-3AD203B41FA5}">
                      <a16:colId xmlns:a16="http://schemas.microsoft.com/office/drawing/2014/main" val="20001"/>
                    </a:ext>
                  </a:extLst>
                </a:gridCol>
                <a:gridCol w="1877077">
                  <a:extLst>
                    <a:ext uri="{9D8B030D-6E8A-4147-A177-3AD203B41FA5}">
                      <a16:colId xmlns:a16="http://schemas.microsoft.com/office/drawing/2014/main" val="20002"/>
                    </a:ext>
                  </a:extLst>
                </a:gridCol>
                <a:gridCol w="1371463">
                  <a:extLst>
                    <a:ext uri="{9D8B030D-6E8A-4147-A177-3AD203B41FA5}">
                      <a16:colId xmlns:a16="http://schemas.microsoft.com/office/drawing/2014/main" val="20003"/>
                    </a:ext>
                  </a:extLst>
                </a:gridCol>
                <a:gridCol w="1213905">
                  <a:extLst>
                    <a:ext uri="{9D8B030D-6E8A-4147-A177-3AD203B41FA5}">
                      <a16:colId xmlns:a16="http://schemas.microsoft.com/office/drawing/2014/main" val="20004"/>
                    </a:ext>
                  </a:extLst>
                </a:gridCol>
                <a:gridCol w="1213905">
                  <a:extLst>
                    <a:ext uri="{9D8B030D-6E8A-4147-A177-3AD203B41FA5}">
                      <a16:colId xmlns:a16="http://schemas.microsoft.com/office/drawing/2014/main" val="20005"/>
                    </a:ext>
                  </a:extLst>
                </a:gridCol>
              </a:tblGrid>
              <a:tr h="716632">
                <a:tc rowSpan="5">
                  <a:txBody>
                    <a:bodyPr/>
                    <a:lstStyle/>
                    <a:p>
                      <a:pPr marL="71755" marR="71755" algn="ctr">
                        <a:lnSpc>
                          <a:spcPct val="115000"/>
                        </a:lnSpc>
                        <a:spcAft>
                          <a:spcPts val="0"/>
                        </a:spcAft>
                      </a:pPr>
                      <a:r>
                        <a:rPr lang="en-IE" sz="2000" dirty="0">
                          <a:solidFill>
                            <a:srgbClr val="17365D"/>
                          </a:solidFill>
                          <a:latin typeface="Calibri"/>
                          <a:ea typeface="Calibri"/>
                          <a:cs typeface="Times New Roman"/>
                        </a:rPr>
                        <a:t>Parameter Amendment</a:t>
                      </a:r>
                      <a:endParaRPr lang="en-IE" sz="1200" dirty="0">
                        <a:latin typeface="Calibri"/>
                        <a:ea typeface="Calibri"/>
                        <a:cs typeface="Times New Roman"/>
                      </a:endParaRPr>
                    </a:p>
                    <a:p>
                      <a:pPr marL="71755" marR="71755" algn="ctr">
                        <a:lnSpc>
                          <a:spcPct val="115000"/>
                        </a:lnSpc>
                        <a:spcAft>
                          <a:spcPts val="0"/>
                        </a:spcAft>
                      </a:pPr>
                      <a:r>
                        <a:rPr lang="en-IE" sz="1100" dirty="0">
                          <a:solidFill>
                            <a:srgbClr val="1F497D"/>
                          </a:solidFill>
                          <a:latin typeface="Calibri"/>
                          <a:ea typeface="Calibri"/>
                          <a:cs typeface="Times New Roman"/>
                        </a:rPr>
                        <a:t> </a:t>
                      </a:r>
                      <a:r>
                        <a:rPr lang="en-IE" sz="1400" dirty="0">
                          <a:solidFill>
                            <a:srgbClr val="1F497D"/>
                          </a:solidFill>
                          <a:latin typeface="Calibri"/>
                          <a:ea typeface="Calibri"/>
                          <a:cs typeface="Times New Roman"/>
                        </a:rPr>
                        <a:t>for Chronic Conditions</a:t>
                      </a:r>
                      <a:endParaRPr lang="en-IE" sz="900" dirty="0">
                        <a:latin typeface="Calibri"/>
                        <a:ea typeface="Calibri"/>
                        <a:cs typeface="Times New Roman"/>
                      </a:endParaRPr>
                    </a:p>
                  </a:txBody>
                  <a:tcPr marL="55024" marR="5502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400" b="1" dirty="0">
                          <a:latin typeface="Calibri"/>
                          <a:ea typeface="Calibri"/>
                          <a:cs typeface="Times New Roman"/>
                        </a:rPr>
                        <a:t>Date/Time</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400" b="1" dirty="0">
                          <a:latin typeface="Calibri"/>
                          <a:ea typeface="Calibri"/>
                          <a:cs typeface="Times New Roman"/>
                        </a:rPr>
                        <a:t>Clinical Parameters</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400" b="1">
                          <a:latin typeface="Calibri"/>
                          <a:ea typeface="Calibri"/>
                          <a:cs typeface="Times New Roman"/>
                        </a:rPr>
                        <a:t>New Acceptable Range</a:t>
                      </a:r>
                      <a:endParaRPr lang="en-IE" sz="160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400" b="1">
                          <a:latin typeface="Calibri"/>
                          <a:ea typeface="Calibri"/>
                          <a:cs typeface="Times New Roman"/>
                        </a:rPr>
                        <a:t>Next medical Review</a:t>
                      </a:r>
                      <a:endParaRPr lang="en-IE" sz="160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400" b="1">
                          <a:latin typeface="Calibri"/>
                          <a:ea typeface="Calibri"/>
                          <a:cs typeface="Times New Roman"/>
                        </a:rPr>
                        <a:t>Doctor</a:t>
                      </a:r>
                      <a:endParaRPr lang="en-IE" sz="1600">
                        <a:latin typeface="Calibri"/>
                        <a:ea typeface="Calibri"/>
                        <a:cs typeface="Times New Roman"/>
                      </a:endParaRPr>
                    </a:p>
                    <a:p>
                      <a:pPr algn="ctr">
                        <a:lnSpc>
                          <a:spcPct val="115000"/>
                        </a:lnSpc>
                        <a:spcAft>
                          <a:spcPts val="0"/>
                        </a:spcAft>
                      </a:pPr>
                      <a:r>
                        <a:rPr lang="en-IE" sz="1050">
                          <a:latin typeface="Calibri"/>
                          <a:ea typeface="Calibri"/>
                          <a:cs typeface="Times New Roman"/>
                        </a:rPr>
                        <a:t>Signature/Print name/MCRN</a:t>
                      </a:r>
                      <a:endParaRPr lang="en-IE" sz="160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3929">
                <a:tc vMerge="1">
                  <a:txBody>
                    <a:bodyPr/>
                    <a:lstStyle/>
                    <a:p>
                      <a:endParaRPr lang="en-IE"/>
                    </a:p>
                  </a:txBody>
                  <a:tcPr/>
                </a:tc>
                <a:tc>
                  <a:txBody>
                    <a:bodyPr/>
                    <a:lstStyle/>
                    <a:p>
                      <a:pPr algn="ctr">
                        <a:lnSpc>
                          <a:spcPct val="115000"/>
                        </a:lnSpc>
                        <a:spcAft>
                          <a:spcPts val="0"/>
                        </a:spcAft>
                      </a:pPr>
                      <a:r>
                        <a:rPr lang="en-IE" sz="1600">
                          <a:latin typeface="MV Boli"/>
                          <a:ea typeface="Calibri"/>
                          <a:cs typeface="Times New Roman"/>
                        </a:rPr>
                        <a:t>12.04.16</a:t>
                      </a:r>
                      <a:endParaRPr lang="en-IE" sz="160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dirty="0">
                          <a:latin typeface="MV Boli"/>
                          <a:ea typeface="Calibri"/>
                          <a:cs typeface="Times New Roman"/>
                        </a:rPr>
                        <a:t>O2 saturations</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dirty="0">
                          <a:latin typeface="MV Boli"/>
                          <a:ea typeface="Calibri"/>
                          <a:cs typeface="Times New Roman"/>
                        </a:rPr>
                        <a:t>75-90%</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dirty="0">
                          <a:latin typeface="MV Boli"/>
                          <a:ea typeface="Calibri"/>
                          <a:cs typeface="Times New Roman"/>
                        </a:rPr>
                        <a:t>1/52</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dirty="0">
                          <a:latin typeface="MV Boli"/>
                          <a:ea typeface="Calibri"/>
                          <a:cs typeface="Times New Roman"/>
                        </a:rPr>
                        <a:t>Dr ###</a:t>
                      </a:r>
                      <a:endParaRPr lang="en-IE" sz="1600" dirty="0">
                        <a:latin typeface="Calibri"/>
                        <a:ea typeface="Calibri"/>
                        <a:cs typeface="Times New Roman"/>
                      </a:endParaRPr>
                    </a:p>
                  </a:txBody>
                  <a:tcPr marL="55024" marR="5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127">
                <a:tc vMerge="1">
                  <a:txBody>
                    <a:bodyPr/>
                    <a:lstStyle/>
                    <a:p>
                      <a:endParaRPr lang="en-IE"/>
                    </a:p>
                  </a:txBody>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dirty="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5333">
                <a:tc vMerge="1">
                  <a:txBody>
                    <a:bodyPr/>
                    <a:lstStyle/>
                    <a:p>
                      <a:endParaRPr lang="en-IE"/>
                    </a:p>
                  </a:txBody>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7251">
                <a:tc vMerge="1">
                  <a:txBody>
                    <a:bodyPr/>
                    <a:lstStyle/>
                    <a:p>
                      <a:endParaRPr lang="en-IE"/>
                    </a:p>
                  </a:txBody>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900" dirty="0">
                        <a:latin typeface="Calibri"/>
                        <a:ea typeface="Calibri"/>
                        <a:cs typeface="Times New Roman"/>
                      </a:endParaRPr>
                    </a:p>
                  </a:txBody>
                  <a:tcPr marL="55024" marR="5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en-IE" sz="4400" dirty="0"/>
              <a:t>Medical Escalation Agreement</a:t>
            </a:r>
            <a:endParaRPr lang="en-US" sz="4400" dirty="0"/>
          </a:p>
        </p:txBody>
      </p:sp>
      <p:sp>
        <p:nvSpPr>
          <p:cNvPr id="49155" name="Rectangle 3"/>
          <p:cNvSpPr>
            <a:spLocks noGrp="1" noChangeArrowheads="1"/>
          </p:cNvSpPr>
          <p:nvPr>
            <p:ph idx="1"/>
          </p:nvPr>
        </p:nvSpPr>
        <p:spPr/>
        <p:txBody>
          <a:bodyPr>
            <a:noAutofit/>
          </a:bodyPr>
          <a:lstStyle/>
          <a:p>
            <a:pPr>
              <a:lnSpc>
                <a:spcPct val="80000"/>
              </a:lnSpc>
            </a:pPr>
            <a:r>
              <a:rPr lang="en-IE" sz="2800" u="sng" dirty="0">
                <a:solidFill>
                  <a:schemeClr val="tx2"/>
                </a:solidFill>
              </a:rPr>
              <a:t>Conditional</a:t>
            </a:r>
            <a:r>
              <a:rPr lang="en-IE" sz="2800" dirty="0">
                <a:solidFill>
                  <a:schemeClr val="tx2"/>
                </a:solidFill>
              </a:rPr>
              <a:t>  </a:t>
            </a:r>
          </a:p>
          <a:p>
            <a:pPr>
              <a:lnSpc>
                <a:spcPct val="80000"/>
              </a:lnSpc>
            </a:pPr>
            <a:r>
              <a:rPr lang="en-IE" sz="2800" u="sng" dirty="0">
                <a:solidFill>
                  <a:schemeClr val="tx2"/>
                </a:solidFill>
              </a:rPr>
              <a:t>Senior</a:t>
            </a:r>
            <a:r>
              <a:rPr lang="en-IE" sz="2800" dirty="0">
                <a:solidFill>
                  <a:schemeClr val="tx2"/>
                </a:solidFill>
              </a:rPr>
              <a:t> medical decision </a:t>
            </a:r>
          </a:p>
          <a:p>
            <a:pPr>
              <a:lnSpc>
                <a:spcPct val="80000"/>
              </a:lnSpc>
            </a:pPr>
            <a:r>
              <a:rPr lang="en-IE" sz="2800" dirty="0">
                <a:solidFill>
                  <a:schemeClr val="tx2"/>
                </a:solidFill>
              </a:rPr>
              <a:t>Scoring due to current presentation/illness</a:t>
            </a:r>
          </a:p>
          <a:p>
            <a:pPr>
              <a:lnSpc>
                <a:spcPct val="80000"/>
              </a:lnSpc>
            </a:pPr>
            <a:r>
              <a:rPr lang="en-IE" sz="2800" dirty="0">
                <a:solidFill>
                  <a:schemeClr val="tx2"/>
                </a:solidFill>
              </a:rPr>
              <a:t>Wording: ‘</a:t>
            </a:r>
            <a:r>
              <a:rPr lang="en-IE" sz="2800" b="1" dirty="0">
                <a:solidFill>
                  <a:schemeClr val="tx2"/>
                </a:solidFill>
              </a:rPr>
              <a:t>escalation not required if</a:t>
            </a:r>
            <a:r>
              <a:rPr lang="en-IE" sz="2800" dirty="0">
                <a:solidFill>
                  <a:schemeClr val="tx2"/>
                </a:solidFill>
              </a:rPr>
              <a:t>’, ‘</a:t>
            </a:r>
            <a:r>
              <a:rPr lang="en-IE" sz="2800" b="1" dirty="0">
                <a:solidFill>
                  <a:schemeClr val="tx2"/>
                </a:solidFill>
              </a:rPr>
              <a:t>no escalation provided</a:t>
            </a:r>
            <a:r>
              <a:rPr lang="en-IE" sz="2800" dirty="0">
                <a:solidFill>
                  <a:schemeClr val="tx2"/>
                </a:solidFill>
              </a:rPr>
              <a:t>’ ... state </a:t>
            </a:r>
            <a:r>
              <a:rPr lang="en-IE" sz="2800" b="1" dirty="0">
                <a:solidFill>
                  <a:schemeClr val="tx2"/>
                </a:solidFill>
              </a:rPr>
              <a:t>specific parameter ranges</a:t>
            </a:r>
          </a:p>
          <a:p>
            <a:pPr>
              <a:lnSpc>
                <a:spcPct val="80000"/>
              </a:lnSpc>
            </a:pPr>
            <a:r>
              <a:rPr lang="en-IE" sz="2800" dirty="0">
                <a:solidFill>
                  <a:schemeClr val="tx2"/>
                </a:solidFill>
              </a:rPr>
              <a:t>Score appropriately – </a:t>
            </a:r>
            <a:r>
              <a:rPr lang="en-IE" sz="2800" b="1" dirty="0">
                <a:solidFill>
                  <a:schemeClr val="tx2"/>
                </a:solidFill>
              </a:rPr>
              <a:t>continue trending and monitor for changes</a:t>
            </a:r>
          </a:p>
          <a:p>
            <a:pPr marL="0" indent="0">
              <a:lnSpc>
                <a:spcPct val="80000"/>
              </a:lnSpc>
              <a:buNone/>
            </a:pPr>
            <a:endParaRPr lang="en-IE" sz="1800" dirty="0" smtClean="0">
              <a:solidFill>
                <a:schemeClr val="tx2"/>
              </a:solidFill>
            </a:endParaRPr>
          </a:p>
          <a:p>
            <a:pPr marL="0" indent="0">
              <a:lnSpc>
                <a:spcPct val="80000"/>
              </a:lnSpc>
              <a:buNone/>
            </a:pPr>
            <a:endParaRPr lang="en-IE" sz="1800" dirty="0">
              <a:solidFill>
                <a:schemeClr val="tx2"/>
              </a:solidFill>
            </a:endParaRPr>
          </a:p>
          <a:p>
            <a:pPr>
              <a:lnSpc>
                <a:spcPct val="80000"/>
              </a:lnSpc>
            </a:pPr>
            <a:r>
              <a:rPr lang="en-IE" sz="2800" dirty="0">
                <a:solidFill>
                  <a:schemeClr val="tx2"/>
                </a:solidFill>
              </a:rPr>
              <a:t>Caution in: cardiac conditions, newly admitted, newly discharged from PICU/ICU, on-call, non-respiratory parameters…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IE" sz="4400" dirty="0"/>
              <a:t>Medical Escalation Agreement</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3240127646"/>
              </p:ext>
            </p:extLst>
          </p:nvPr>
        </p:nvGraphicFramePr>
        <p:xfrm>
          <a:off x="427504" y="1628800"/>
          <a:ext cx="8224221" cy="4968552"/>
        </p:xfrm>
        <a:graphic>
          <a:graphicData uri="http://schemas.openxmlformats.org/drawingml/2006/table">
            <a:tbl>
              <a:tblPr firstRow="1" firstCol="1" bandRow="1"/>
              <a:tblGrid>
                <a:gridCol w="1208715">
                  <a:extLst>
                    <a:ext uri="{9D8B030D-6E8A-4147-A177-3AD203B41FA5}">
                      <a16:colId xmlns:a16="http://schemas.microsoft.com/office/drawing/2014/main" val="2287067014"/>
                    </a:ext>
                  </a:extLst>
                </a:gridCol>
                <a:gridCol w="1270125">
                  <a:extLst>
                    <a:ext uri="{9D8B030D-6E8A-4147-A177-3AD203B41FA5}">
                      <a16:colId xmlns:a16="http://schemas.microsoft.com/office/drawing/2014/main" val="2571339398"/>
                    </a:ext>
                  </a:extLst>
                </a:gridCol>
                <a:gridCol w="3824546">
                  <a:extLst>
                    <a:ext uri="{9D8B030D-6E8A-4147-A177-3AD203B41FA5}">
                      <a16:colId xmlns:a16="http://schemas.microsoft.com/office/drawing/2014/main" val="4243000669"/>
                    </a:ext>
                  </a:extLst>
                </a:gridCol>
                <a:gridCol w="1920835">
                  <a:extLst>
                    <a:ext uri="{9D8B030D-6E8A-4147-A177-3AD203B41FA5}">
                      <a16:colId xmlns:a16="http://schemas.microsoft.com/office/drawing/2014/main" val="2495971946"/>
                    </a:ext>
                  </a:extLst>
                </a:gridCol>
              </a:tblGrid>
              <a:tr h="685724">
                <a:tc gridSpan="4">
                  <a:txBody>
                    <a:bodyPr/>
                    <a:lstStyle/>
                    <a:p>
                      <a:pPr algn="ctr">
                        <a:lnSpc>
                          <a:spcPct val="115000"/>
                        </a:lnSpc>
                        <a:spcAft>
                          <a:spcPts val="0"/>
                        </a:spcAft>
                      </a:pPr>
                      <a:r>
                        <a:rPr lang="en-IE" sz="2000" kern="1200" dirty="0">
                          <a:solidFill>
                            <a:srgbClr val="005E52"/>
                          </a:solidFill>
                          <a:effectLst/>
                          <a:latin typeface="Calibri" panose="020F0502020204030204" pitchFamily="34" charset="0"/>
                          <a:ea typeface="Calibri" panose="020F0502020204030204" pitchFamily="34" charset="0"/>
                        </a:rPr>
                        <a:t>Medical Escalation Agreement</a:t>
                      </a:r>
                      <a:endParaRPr lang="en-IE" sz="1050" dirty="0">
                        <a:effectLst/>
                        <a:latin typeface="Calibri" panose="020F0502020204030204" pitchFamily="34" charset="0"/>
                        <a:ea typeface="Times New Roman" panose="02020603050405020304" pitchFamily="18" charset="0"/>
                      </a:endParaRPr>
                    </a:p>
                    <a:p>
                      <a:pPr>
                        <a:spcAft>
                          <a:spcPts val="0"/>
                        </a:spcAft>
                      </a:pPr>
                      <a:r>
                        <a:rPr lang="en-IE" sz="10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102421692"/>
                  </a:ext>
                </a:extLst>
              </a:tr>
              <a:tr h="823020">
                <a:tc>
                  <a:txBody>
                    <a:bodyPr/>
                    <a:lstStyle/>
                    <a:p>
                      <a:pPr algn="ctr">
                        <a:lnSpc>
                          <a:spcPct val="115000"/>
                        </a:lnSpc>
                        <a:spcAft>
                          <a:spcPts val="0"/>
                        </a:spcAft>
                      </a:pPr>
                      <a:r>
                        <a:rPr lang="en-IE" sz="1400" b="1" kern="1200">
                          <a:solidFill>
                            <a:srgbClr val="000000"/>
                          </a:solidFill>
                          <a:effectLst/>
                          <a:latin typeface="Calibri" panose="020F0502020204030204" pitchFamily="34" charset="0"/>
                          <a:ea typeface="Calibri" panose="020F0502020204030204" pitchFamily="34" charset="0"/>
                        </a:rPr>
                        <a:t>Date/Time</a:t>
                      </a:r>
                      <a:endParaRPr lang="en-IE" sz="1050">
                        <a:effectLst/>
                        <a:latin typeface="Calibri" panose="020F0502020204030204" pitchFamily="34" charset="0"/>
                        <a:ea typeface="Times New Roman" panose="02020603050405020304" pitchFamily="18" charset="0"/>
                      </a:endParaRPr>
                    </a:p>
                    <a:p>
                      <a:pPr>
                        <a:spcAft>
                          <a:spcPts val="0"/>
                        </a:spcAft>
                        <a:tabLst>
                          <a:tab pos="1386840" algn="l"/>
                        </a:tabLst>
                      </a:pPr>
                      <a:r>
                        <a:rPr lang="en-IE"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IE" sz="1400" b="1">
                          <a:effectLst/>
                          <a:latin typeface="Calibri" panose="020F0502020204030204" pitchFamily="34" charset="0"/>
                          <a:ea typeface="Times New Roman" panose="02020603050405020304" pitchFamily="18" charset="0"/>
                          <a:cs typeface="Times New Roman" panose="02020603050405020304" pitchFamily="18" charset="0"/>
                        </a:rPr>
                        <a:t>Max Duration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IE" sz="1400" b="1">
                          <a:effectLst/>
                          <a:latin typeface="Calibri" panose="020F0502020204030204" pitchFamily="34" charset="0"/>
                          <a:ea typeface="Times New Roman" panose="02020603050405020304" pitchFamily="18" charset="0"/>
                          <a:cs typeface="Times New Roman" panose="02020603050405020304" pitchFamily="18" charset="0"/>
                        </a:rPr>
                        <a:t>Following clinical assessment, if appropriate, state clinical impression, permitted parameters and calling criteria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IE" sz="1400" b="1">
                          <a:effectLst/>
                          <a:latin typeface="Calibri" panose="020F0502020204030204" pitchFamily="34" charset="0"/>
                          <a:ea typeface="Times New Roman" panose="02020603050405020304" pitchFamily="18" charset="0"/>
                          <a:cs typeface="Times New Roman" panose="02020603050405020304" pitchFamily="18" charset="0"/>
                        </a:rPr>
                        <a:t>Senior Doctor</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Initials/MCRN/Designation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114401"/>
                  </a:ext>
                </a:extLst>
              </a:tr>
              <a:tr h="1729904">
                <a:tc>
                  <a:txBody>
                    <a:bodyPr/>
                    <a:lstStyle/>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Start date: 22/8</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Start time: 03.30hrs</a:t>
                      </a: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End date: 22/8</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End time: 05.30hrs</a:t>
                      </a: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2 hrs (05.30) or sooner if any concerns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1028700" algn="l"/>
                        </a:tabLst>
                      </a:pPr>
                      <a:r>
                        <a:rPr lang="en-IE" sz="1400" dirty="0">
                          <a:effectLst/>
                          <a:latin typeface="Calibri" panose="020F0502020204030204" pitchFamily="34" charset="0"/>
                          <a:ea typeface="Times New Roman" panose="02020603050405020304" pitchFamily="18" charset="0"/>
                          <a:cs typeface="Times New Roman" panose="02020603050405020304" pitchFamily="18" charset="0"/>
                        </a:rPr>
                        <a:t>Impression:</a:t>
                      </a: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 acute asthma – new admission</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1028700" algn="l"/>
                        </a:tabLst>
                      </a:pP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1028700" algn="l"/>
                        </a:tabLst>
                      </a:pPr>
                      <a:r>
                        <a:rPr lang="en-IE" sz="1400" b="1" i="1" dirty="0">
                          <a:effectLst/>
                          <a:latin typeface="Calibri" panose="020F0502020204030204" pitchFamily="34" charset="0"/>
                          <a:ea typeface="Times New Roman" panose="02020603050405020304" pitchFamily="18" charset="0"/>
                          <a:cs typeface="Times New Roman" panose="02020603050405020304" pitchFamily="18" charset="0"/>
                        </a:rPr>
                        <a:t>Escalation not required </a:t>
                      </a:r>
                      <a:r>
                        <a:rPr lang="en-IE" sz="1400" b="1" i="1" dirty="0" smtClean="0">
                          <a:effectLst/>
                          <a:latin typeface="Calibri" panose="020F0502020204030204" pitchFamily="34" charset="0"/>
                          <a:ea typeface="Times New Roman" panose="02020603050405020304" pitchFamily="18" charset="0"/>
                          <a:cs typeface="Times New Roman" panose="02020603050405020304" pitchFamily="18" charset="0"/>
                        </a:rPr>
                        <a:t>if: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1028700" algn="l"/>
                        </a:tabLst>
                      </a:pP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RR 25-45 RE Moderate (wheeze, I/C recession)  SpO</a:t>
                      </a:r>
                      <a:r>
                        <a:rPr lang="en-IE" sz="1400" i="1" baseline="-25000" dirty="0">
                          <a:effectLst/>
                          <a:latin typeface="Calibri" panose="020F0502020204030204" pitchFamily="34" charset="0"/>
                          <a:ea typeface="Times New Roman" panose="02020603050405020304" pitchFamily="18" charset="0"/>
                          <a:cs typeface="Times New Roman" panose="02020603050405020304" pitchFamily="18" charset="0"/>
                        </a:rPr>
                        <a:t>2</a:t>
                      </a: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 94%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1028700" algn="l"/>
                        </a:tabLst>
                      </a:pPr>
                      <a:r>
                        <a:rPr lang="en-IE" sz="1400" b="1" i="1" dirty="0">
                          <a:effectLst/>
                          <a:latin typeface="Calibri" panose="020F0502020204030204" pitchFamily="34" charset="0"/>
                          <a:ea typeface="Calibri" panose="020F0502020204030204" pitchFamily="34" charset="0"/>
                          <a:cs typeface="Times New Roman" panose="02020603050405020304" pitchFamily="18" charset="0"/>
                        </a:rPr>
                        <a:t>Alert for change in condition</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Dr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674237"/>
                  </a:ext>
                </a:extLst>
              </a:tr>
              <a:tr h="1729904">
                <a:tc>
                  <a:txBody>
                    <a:bodyPr/>
                    <a:lstStyle/>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Start date: 22/8</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Start time: 05.45hrs</a:t>
                      </a: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End date: 22/8</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End time: 14.45hrs</a:t>
                      </a: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400">
                          <a:effectLst/>
                          <a:latin typeface="Calibri" panose="020F0502020204030204" pitchFamily="34" charset="0"/>
                          <a:ea typeface="Times New Roman" panose="02020603050405020304" pitchFamily="18" charset="0"/>
                          <a:cs typeface="Times New Roman" panose="02020603050405020304" pitchFamily="18" charset="0"/>
                        </a:rPr>
                        <a:t>8 hours (14.45)</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or sooner if any concerns</a:t>
                      </a: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777240" algn="l"/>
                        </a:tabLst>
                      </a:pPr>
                      <a:r>
                        <a:rPr lang="en-IE" sz="1400" dirty="0">
                          <a:effectLst/>
                          <a:latin typeface="Calibri" panose="020F0502020204030204" pitchFamily="34" charset="0"/>
                          <a:ea typeface="Times New Roman" panose="02020603050405020304" pitchFamily="18" charset="0"/>
                          <a:cs typeface="Times New Roman" panose="02020603050405020304" pitchFamily="18" charset="0"/>
                        </a:rPr>
                        <a:t>Impression:</a:t>
                      </a: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 acute asthma – responding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777240" algn="l"/>
                        </a:tabLst>
                      </a:pP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777240" algn="l"/>
                        </a:tabLst>
                      </a:pPr>
                      <a:r>
                        <a:rPr lang="en-IE" sz="1400" b="1" i="1" dirty="0">
                          <a:effectLst/>
                          <a:latin typeface="Calibri" panose="020F0502020204030204" pitchFamily="34" charset="0"/>
                          <a:ea typeface="Times New Roman" panose="02020603050405020304" pitchFamily="18" charset="0"/>
                          <a:cs typeface="Times New Roman" panose="02020603050405020304" pitchFamily="18" charset="0"/>
                        </a:rPr>
                        <a:t>No escalation </a:t>
                      </a:r>
                      <a:r>
                        <a:rPr lang="en-IE" sz="1400" b="1" i="1" dirty="0" smtClean="0">
                          <a:effectLst/>
                          <a:latin typeface="Calibri" panose="020F0502020204030204" pitchFamily="34" charset="0"/>
                          <a:ea typeface="Times New Roman" panose="02020603050405020304" pitchFamily="18" charset="0"/>
                          <a:cs typeface="Times New Roman" panose="02020603050405020304" pitchFamily="18" charset="0"/>
                        </a:rPr>
                        <a:t>required if</a:t>
                      </a:r>
                      <a:r>
                        <a:rPr lang="en-IE" sz="14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777240" algn="l"/>
                        </a:tabLst>
                      </a:pPr>
                      <a:r>
                        <a:rPr lang="en-IE" sz="1400" i="1" dirty="0">
                          <a:effectLst/>
                          <a:latin typeface="Calibri" panose="020F0502020204030204" pitchFamily="34" charset="0"/>
                          <a:ea typeface="Times New Roman" panose="02020603050405020304" pitchFamily="18" charset="0"/>
                          <a:cs typeface="Times New Roman" panose="02020603050405020304" pitchFamily="18" charset="0"/>
                        </a:rPr>
                        <a:t>RR 15-35    RE Mild  No oxygen requirement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777240" algn="l"/>
                        </a:tabLst>
                      </a:pPr>
                      <a:r>
                        <a:rPr lang="en-IE" sz="1400" i="1" dirty="0">
                          <a:effectLst/>
                          <a:latin typeface="Calibri" panose="020F0502020204030204" pitchFamily="34" charset="0"/>
                          <a:ea typeface="Calibri" panose="020F0502020204030204" pitchFamily="34" charset="0"/>
                          <a:cs typeface="Times New Roman" panose="02020603050405020304" pitchFamily="18" charset="0"/>
                        </a:rPr>
                        <a:t>SpO</a:t>
                      </a:r>
                      <a:r>
                        <a:rPr lang="en-IE" sz="1400" i="1"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IE" sz="1400" i="1" dirty="0">
                          <a:effectLst/>
                          <a:latin typeface="Calibri" panose="020F0502020204030204" pitchFamily="34" charset="0"/>
                          <a:ea typeface="Calibri" panose="020F0502020204030204" pitchFamily="34" charset="0"/>
                          <a:cs typeface="Times New Roman" panose="02020603050405020304" pitchFamily="18" charset="0"/>
                        </a:rPr>
                        <a:t> 98%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IE" sz="1400" dirty="0">
                          <a:effectLst/>
                          <a:latin typeface="Calibri" panose="020F0502020204030204" pitchFamily="34" charset="0"/>
                          <a:ea typeface="Times New Roman" panose="02020603050405020304" pitchFamily="18" charset="0"/>
                          <a:cs typeface="Times New Roman" panose="02020603050405020304" pitchFamily="18" charset="0"/>
                        </a:rPr>
                        <a:t>Dr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6" marR="601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1743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7050" y="313661"/>
            <a:ext cx="8168000" cy="590267"/>
          </a:xfrm>
        </p:spPr>
        <p:txBody>
          <a:bodyPr>
            <a:normAutofit/>
          </a:bodyPr>
          <a:lstStyle/>
          <a:p>
            <a:r>
              <a:rPr lang="en-IE" sz="3200" b="1"/>
              <a:t>Scenario 1</a:t>
            </a:r>
          </a:p>
        </p:txBody>
      </p:sp>
      <p:sp>
        <p:nvSpPr>
          <p:cNvPr id="7" name="Text Placeholder 3"/>
          <p:cNvSpPr txBox="1">
            <a:spLocks/>
          </p:cNvSpPr>
          <p:nvPr/>
        </p:nvSpPr>
        <p:spPr>
          <a:xfrm>
            <a:off x="395536" y="1340768"/>
            <a:ext cx="8169001" cy="43204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IE" sz="2000" dirty="0" smtClean="0"/>
              <a:t>Bridget, aged 11 weeks, admitted with respiratory distress</a:t>
            </a:r>
          </a:p>
          <a:p>
            <a:pPr marL="0" indent="0" fontAlgn="auto">
              <a:spcAft>
                <a:spcPts val="0"/>
              </a:spcAft>
              <a:buFont typeface="Arial" pitchFamily="34" charset="0"/>
              <a:buNone/>
            </a:pPr>
            <a:r>
              <a:rPr lang="en-IE" sz="2000" dirty="0" smtClean="0"/>
              <a:t> </a:t>
            </a:r>
          </a:p>
          <a:p>
            <a:pPr fontAlgn="auto">
              <a:spcAft>
                <a:spcPts val="0"/>
              </a:spcAft>
            </a:pPr>
            <a:r>
              <a:rPr lang="en-IE" sz="2000" dirty="0" smtClean="0"/>
              <a:t>Initial candidate briefing Infant Bridget was admitted at 2am with respiratory distress, reduced feeding and low SpO2 (90%) </a:t>
            </a:r>
          </a:p>
          <a:p>
            <a:pPr fontAlgn="auto">
              <a:spcAft>
                <a:spcPts val="0"/>
              </a:spcAft>
            </a:pPr>
            <a:r>
              <a:rPr lang="en-IE" sz="2000" dirty="0" smtClean="0"/>
              <a:t>Medical </a:t>
            </a:r>
            <a:r>
              <a:rPr lang="en-IE" sz="2000" dirty="0" err="1" smtClean="0"/>
              <a:t>Hx</a:t>
            </a:r>
            <a:r>
              <a:rPr lang="en-IE" sz="2000" dirty="0" smtClean="0"/>
              <a:t>: ex 32/40 SVD, 2/52 SCBU, 1/52 CPAP. </a:t>
            </a:r>
          </a:p>
          <a:p>
            <a:pPr fontAlgn="auto">
              <a:spcAft>
                <a:spcPts val="0"/>
              </a:spcAft>
            </a:pPr>
            <a:r>
              <a:rPr lang="en-IE" sz="2000" dirty="0" smtClean="0"/>
              <a:t>Feeding 4 hourly EBM, 75-100ml. </a:t>
            </a:r>
          </a:p>
          <a:p>
            <a:pPr fontAlgn="auto">
              <a:spcAft>
                <a:spcPts val="0"/>
              </a:spcAft>
            </a:pPr>
            <a:r>
              <a:rPr lang="en-IE" sz="2000" dirty="0" smtClean="0"/>
              <a:t>On 1LO2 via nasal prongs. </a:t>
            </a:r>
          </a:p>
          <a:p>
            <a:pPr fontAlgn="auto">
              <a:spcAft>
                <a:spcPts val="0"/>
              </a:spcAft>
            </a:pPr>
            <a:r>
              <a:rPr lang="en-IE" sz="2000" dirty="0" smtClean="0"/>
              <a:t>Comfort feeding at present but for review at morning rounds. IV access established and receiving half maintenance fluids IV. </a:t>
            </a:r>
          </a:p>
          <a:p>
            <a:pPr fontAlgn="auto">
              <a:spcAft>
                <a:spcPts val="0"/>
              </a:spcAft>
            </a:pPr>
            <a:r>
              <a:rPr lang="en-IE" sz="2000" dirty="0" smtClean="0"/>
              <a:t>Medical instructions are to monitor, provide O2 and maintain SpO2 &gt;94%. </a:t>
            </a:r>
          </a:p>
          <a:p>
            <a:pPr fontAlgn="auto">
              <a:spcAft>
                <a:spcPts val="0"/>
              </a:spcAft>
            </a:pPr>
            <a:r>
              <a:rPr lang="en-IE" sz="2000" dirty="0" smtClean="0"/>
              <a:t>Mum has just fed Bridget 110ml EBM and calls you because she is worried about how she looks.</a:t>
            </a:r>
          </a:p>
          <a:p>
            <a:pPr marL="0" indent="0" fontAlgn="auto">
              <a:spcAft>
                <a:spcPts val="0"/>
              </a:spcAft>
              <a:buFont typeface="Arial" pitchFamily="34" charset="0"/>
              <a:buNone/>
            </a:pPr>
            <a:r>
              <a:rPr lang="en-IE" sz="2000" dirty="0" smtClean="0"/>
              <a:t> ‘As the nurse, you should carry out your assessment on Bridget now’</a:t>
            </a:r>
            <a:endParaRPr lang="en-IE" sz="2000" dirty="0"/>
          </a:p>
        </p:txBody>
      </p:sp>
    </p:spTree>
    <p:extLst>
      <p:ext uri="{BB962C8B-B14F-4D97-AF65-F5344CB8AC3E}">
        <p14:creationId xmlns:p14="http://schemas.microsoft.com/office/powerpoint/2010/main" val="127084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IE" sz="4800" dirty="0" smtClean="0"/>
              <a:t>Completion </a:t>
            </a:r>
            <a:r>
              <a:rPr lang="en-IE" sz="4800" dirty="0"/>
              <a:t>– scenario 1</a:t>
            </a:r>
            <a:endParaRPr lang="en-US" sz="4800" dirty="0"/>
          </a:p>
        </p:txBody>
      </p:sp>
      <p:sp>
        <p:nvSpPr>
          <p:cNvPr id="67587" name="Rectangle 3"/>
          <p:cNvSpPr>
            <a:spLocks noGrp="1" noChangeArrowheads="1"/>
          </p:cNvSpPr>
          <p:nvPr>
            <p:ph idx="1"/>
          </p:nvPr>
        </p:nvSpPr>
        <p:spPr>
          <a:xfrm>
            <a:off x="467544" y="1556792"/>
            <a:ext cx="8136904" cy="4680520"/>
          </a:xfrm>
        </p:spPr>
        <p:txBody>
          <a:bodyPr>
            <a:normAutofit lnSpcReduction="10000"/>
          </a:bodyPr>
          <a:lstStyle/>
          <a:p>
            <a:pPr algn="ctr">
              <a:lnSpc>
                <a:spcPct val="80000"/>
              </a:lnSpc>
              <a:buFont typeface="Arial" pitchFamily="34" charset="0"/>
              <a:buNone/>
            </a:pPr>
            <a:endParaRPr lang="en-IE" sz="1300" dirty="0">
              <a:solidFill>
                <a:schemeClr val="tx2"/>
              </a:solidFill>
            </a:endParaRPr>
          </a:p>
          <a:p>
            <a:pPr algn="ctr">
              <a:lnSpc>
                <a:spcPct val="80000"/>
              </a:lnSpc>
              <a:buFont typeface="Arial" pitchFamily="34" charset="0"/>
              <a:buNone/>
            </a:pPr>
            <a:r>
              <a:rPr lang="en-IE" sz="2400" dirty="0" smtClean="0">
                <a:solidFill>
                  <a:schemeClr val="tx2"/>
                </a:solidFill>
              </a:rPr>
              <a:t>11 </a:t>
            </a:r>
            <a:r>
              <a:rPr lang="en-IE" sz="2400" dirty="0">
                <a:solidFill>
                  <a:schemeClr val="tx2"/>
                </a:solidFill>
              </a:rPr>
              <a:t>week old(EX 32/40), Bronchiolitis</a:t>
            </a:r>
          </a:p>
          <a:p>
            <a:pPr lvl="1">
              <a:lnSpc>
                <a:spcPct val="80000"/>
              </a:lnSpc>
              <a:buFont typeface="Arial" pitchFamily="34" charset="0"/>
              <a:buNone/>
            </a:pPr>
            <a:endParaRPr lang="en-IE" sz="1600" dirty="0">
              <a:solidFill>
                <a:schemeClr val="tx2"/>
              </a:solidFill>
              <a:latin typeface="Trebuchet MS" pitchFamily="34" charset="0"/>
            </a:endParaRPr>
          </a:p>
          <a:p>
            <a:pPr lvl="1">
              <a:lnSpc>
                <a:spcPct val="80000"/>
              </a:lnSpc>
              <a:buFont typeface="Arial" pitchFamily="34" charset="0"/>
              <a:buNone/>
            </a:pPr>
            <a:endParaRPr lang="en-IE" sz="1600" dirty="0">
              <a:solidFill>
                <a:schemeClr val="tx2"/>
              </a:solidFill>
              <a:latin typeface="Trebuchet MS" pitchFamily="34" charset="0"/>
            </a:endParaRPr>
          </a:p>
          <a:p>
            <a:pPr lvl="1">
              <a:lnSpc>
                <a:spcPct val="80000"/>
              </a:lnSpc>
              <a:buFont typeface="Arial" pitchFamily="34" charset="0"/>
              <a:buNone/>
            </a:pPr>
            <a:r>
              <a:rPr lang="en-IE" sz="2400" dirty="0">
                <a:solidFill>
                  <a:schemeClr val="tx2"/>
                </a:solidFill>
              </a:rPr>
              <a:t>RR </a:t>
            </a:r>
            <a:r>
              <a:rPr lang="en-IE" sz="2400" dirty="0" smtClean="0">
                <a:solidFill>
                  <a:schemeClr val="tx2"/>
                </a:solidFill>
              </a:rPr>
              <a:t>60</a:t>
            </a:r>
            <a:endParaRPr lang="en-IE" sz="2400" dirty="0">
              <a:solidFill>
                <a:schemeClr val="tx2"/>
              </a:solidFill>
            </a:endParaRPr>
          </a:p>
          <a:p>
            <a:pPr lvl="1">
              <a:lnSpc>
                <a:spcPct val="80000"/>
              </a:lnSpc>
              <a:buFont typeface="Arial" pitchFamily="34" charset="0"/>
              <a:buNone/>
            </a:pPr>
            <a:r>
              <a:rPr lang="en-IE" sz="2400" dirty="0">
                <a:solidFill>
                  <a:schemeClr val="tx2"/>
                </a:solidFill>
              </a:rPr>
              <a:t>RE  Mild</a:t>
            </a:r>
          </a:p>
          <a:p>
            <a:pPr lvl="1">
              <a:lnSpc>
                <a:spcPct val="80000"/>
              </a:lnSpc>
              <a:buFont typeface="Arial" pitchFamily="34" charset="0"/>
              <a:buNone/>
            </a:pPr>
            <a:r>
              <a:rPr lang="en-IE" sz="2400" dirty="0">
                <a:solidFill>
                  <a:schemeClr val="tx2"/>
                </a:solidFill>
              </a:rPr>
              <a:t>1lt supplemental oxygen via nasal prongs</a:t>
            </a:r>
          </a:p>
          <a:p>
            <a:pPr lvl="1">
              <a:lnSpc>
                <a:spcPct val="80000"/>
              </a:lnSpc>
              <a:buFont typeface="Arial" pitchFamily="34" charset="0"/>
              <a:buNone/>
            </a:pPr>
            <a:r>
              <a:rPr lang="en-IE" sz="2400" dirty="0">
                <a:solidFill>
                  <a:schemeClr val="tx2"/>
                </a:solidFill>
              </a:rPr>
              <a:t>HR170</a:t>
            </a:r>
          </a:p>
          <a:p>
            <a:pPr lvl="1">
              <a:lnSpc>
                <a:spcPct val="80000"/>
              </a:lnSpc>
              <a:buFont typeface="Arial" pitchFamily="34" charset="0"/>
              <a:buNone/>
            </a:pPr>
            <a:r>
              <a:rPr lang="en-IE" sz="2400" dirty="0">
                <a:solidFill>
                  <a:schemeClr val="tx2"/>
                </a:solidFill>
              </a:rPr>
              <a:t>Mottled skin</a:t>
            </a:r>
          </a:p>
          <a:p>
            <a:pPr lvl="1">
              <a:lnSpc>
                <a:spcPct val="80000"/>
              </a:lnSpc>
              <a:buFont typeface="Arial" pitchFamily="34" charset="0"/>
              <a:buNone/>
            </a:pPr>
            <a:r>
              <a:rPr lang="en-IE" sz="2400" dirty="0">
                <a:solidFill>
                  <a:schemeClr val="tx2"/>
                </a:solidFill>
              </a:rPr>
              <a:t>Eye opening to mother’s voice, ‘flat’</a:t>
            </a:r>
          </a:p>
          <a:p>
            <a:pPr>
              <a:lnSpc>
                <a:spcPct val="80000"/>
              </a:lnSpc>
            </a:pPr>
            <a:endParaRPr lang="en-US" sz="2400" dirty="0">
              <a:solidFill>
                <a:schemeClr val="tx2"/>
              </a:solidFill>
            </a:endParaRPr>
          </a:p>
          <a:p>
            <a:pPr>
              <a:lnSpc>
                <a:spcPct val="80000"/>
              </a:lnSpc>
            </a:pPr>
            <a:r>
              <a:rPr lang="en-US" sz="2400" dirty="0">
                <a:solidFill>
                  <a:schemeClr val="tx2"/>
                </a:solidFill>
              </a:rPr>
              <a:t>What is the score so far?</a:t>
            </a:r>
          </a:p>
          <a:p>
            <a:pPr>
              <a:lnSpc>
                <a:spcPct val="80000"/>
              </a:lnSpc>
            </a:pPr>
            <a:r>
              <a:rPr lang="en-US" sz="2400" dirty="0">
                <a:solidFill>
                  <a:schemeClr val="tx2"/>
                </a:solidFill>
              </a:rPr>
              <a:t>What needs to be done now?..............</a:t>
            </a:r>
          </a:p>
          <a:p>
            <a:pPr algn="r">
              <a:lnSpc>
                <a:spcPct val="80000"/>
              </a:lnSpc>
              <a:buNone/>
            </a:pPr>
            <a:r>
              <a:rPr lang="en-US" dirty="0">
                <a:solidFill>
                  <a:schemeClr val="tx2"/>
                </a:solidFill>
              </a:rPr>
              <a:t>Slide 1 of 2</a:t>
            </a:r>
          </a:p>
        </p:txBody>
      </p:sp>
    </p:spTree>
    <p:extLst>
      <p:ext uri="{BB962C8B-B14F-4D97-AF65-F5344CB8AC3E}">
        <p14:creationId xmlns:p14="http://schemas.microsoft.com/office/powerpoint/2010/main" val="176805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Additional Parameters</a:t>
            </a:r>
            <a:endParaRPr lang="en-IE" dirty="0"/>
          </a:p>
        </p:txBody>
      </p:sp>
      <p:sp>
        <p:nvSpPr>
          <p:cNvPr id="3" name="Content Placeholder 2"/>
          <p:cNvSpPr>
            <a:spLocks noGrp="1"/>
          </p:cNvSpPr>
          <p:nvPr>
            <p:ph idx="1"/>
          </p:nvPr>
        </p:nvSpPr>
        <p:spPr/>
        <p:txBody>
          <a:bodyPr/>
          <a:lstStyle/>
          <a:p>
            <a:r>
              <a:rPr lang="en-IE" dirty="0" smtClean="0"/>
              <a:t>CRT &gt;2</a:t>
            </a:r>
          </a:p>
          <a:p>
            <a:r>
              <a:rPr lang="en-IE" dirty="0" smtClean="0"/>
              <a:t>BP not recorded</a:t>
            </a:r>
          </a:p>
          <a:p>
            <a:r>
              <a:rPr lang="en-IE" dirty="0" smtClean="0"/>
              <a:t>Urine Output Dry </a:t>
            </a:r>
          </a:p>
          <a:p>
            <a:r>
              <a:rPr lang="en-IE" dirty="0" smtClean="0"/>
              <a:t>Blood Glucose provide if tested </a:t>
            </a:r>
            <a:endParaRPr lang="en-IE" dirty="0"/>
          </a:p>
        </p:txBody>
      </p:sp>
    </p:spTree>
    <p:extLst>
      <p:ext uri="{BB962C8B-B14F-4D97-AF65-F5344CB8AC3E}">
        <p14:creationId xmlns:p14="http://schemas.microsoft.com/office/powerpoint/2010/main" val="2688672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IE" sz="4800" dirty="0">
                <a:latin typeface="+mn-lt"/>
              </a:rPr>
              <a:t>Questions</a:t>
            </a:r>
            <a:r>
              <a:rPr lang="en-IE" b="1" dirty="0">
                <a:latin typeface="Trebuchet MS" pitchFamily="34" charset="0"/>
              </a:rPr>
              <a:t>…</a:t>
            </a:r>
            <a:endParaRPr lang="en-US" b="1" dirty="0">
              <a:latin typeface="Trebuchet MS" pitchFamily="34" charset="0"/>
            </a:endParaRPr>
          </a:p>
        </p:txBody>
      </p:sp>
      <p:sp>
        <p:nvSpPr>
          <p:cNvPr id="84995" name="Rectangle 3"/>
          <p:cNvSpPr>
            <a:spLocks noGrp="1" noChangeArrowheads="1"/>
          </p:cNvSpPr>
          <p:nvPr>
            <p:ph idx="1"/>
          </p:nvPr>
        </p:nvSpPr>
        <p:spPr>
          <a:xfrm>
            <a:off x="468313" y="2564904"/>
            <a:ext cx="8218487" cy="3561259"/>
          </a:xfrm>
        </p:spPr>
        <p:txBody>
          <a:bodyPr>
            <a:normAutofit fontScale="92500" lnSpcReduction="10000"/>
          </a:bodyPr>
          <a:lstStyle/>
          <a:p>
            <a:pPr algn="ctr">
              <a:lnSpc>
                <a:spcPct val="80000"/>
              </a:lnSpc>
              <a:buFontTx/>
              <a:buNone/>
            </a:pPr>
            <a:r>
              <a:rPr lang="en-IE" sz="34700" b="1" dirty="0">
                <a:solidFill>
                  <a:schemeClr val="tx2"/>
                </a:solidFill>
                <a:effectLst>
                  <a:outerShdw blurRad="38100" dist="38100" dir="2700000" algn="tl">
                    <a:srgbClr val="000000"/>
                  </a:outerShdw>
                </a:effectLst>
              </a:rPr>
              <a:t>?</a:t>
            </a:r>
            <a:endParaRPr lang="en-US" sz="34700" b="1" dirty="0">
              <a:solidFill>
                <a:schemeClr val="tx2"/>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endParaRPr lang="en-IE"/>
          </a:p>
        </p:txBody>
      </p:sp>
      <p:sp>
        <p:nvSpPr>
          <p:cNvPr id="3" name="Content Placeholder 2"/>
          <p:cNvSpPr>
            <a:spLocks noGrp="1"/>
          </p:cNvSpPr>
          <p:nvPr>
            <p:ph idx="1"/>
          </p:nvPr>
        </p:nvSpPr>
        <p:spPr/>
        <p:txBody>
          <a:bodyPr>
            <a:normAutofit/>
          </a:bodyPr>
          <a:lstStyle/>
          <a:p>
            <a:pPr>
              <a:buNone/>
            </a:pPr>
            <a:r>
              <a:rPr lang="en-IE" sz="3600" b="1" dirty="0"/>
              <a:t>The next slide is for Train the Trainer only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366092"/>
                </a:solidFill>
              </a:rPr>
              <a:t>Why PEWS?</a:t>
            </a:r>
            <a:endParaRPr lang="en-IE" dirty="0">
              <a:solidFill>
                <a:srgbClr val="366092"/>
              </a:solidFill>
            </a:endParaRPr>
          </a:p>
        </p:txBody>
      </p:sp>
      <p:sp>
        <p:nvSpPr>
          <p:cNvPr id="5" name="Text Placeholder 2">
            <a:extLst>
              <a:ext uri="{FF2B5EF4-FFF2-40B4-BE49-F238E27FC236}">
                <a16:creationId xmlns:a16="http://schemas.microsoft.com/office/drawing/2014/main" id="{09F1483E-8A8F-0D45-8237-D7327582BBBA}"/>
              </a:ext>
            </a:extLst>
          </p:cNvPr>
          <p:cNvSpPr txBox="1">
            <a:spLocks/>
          </p:cNvSpPr>
          <p:nvPr/>
        </p:nvSpPr>
        <p:spPr>
          <a:xfrm>
            <a:off x="2717443" y="1579438"/>
            <a:ext cx="3445098" cy="494468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marL="171450" indent="-171450">
              <a:lnSpc>
                <a:spcPct val="140000"/>
              </a:lnSpc>
              <a:buFont typeface="Arial" panose="020B0604020202020204" pitchFamily="34" charset="0"/>
              <a:buChar char="•"/>
            </a:pPr>
            <a:r>
              <a:rPr lang="en-IE" sz="1800" dirty="0" smtClean="0">
                <a:solidFill>
                  <a:srgbClr val="366092"/>
                </a:solidFill>
                <a:latin typeface="+mn-lt"/>
              </a:rPr>
              <a:t>Systematic review of 11 clinical guidelines &amp; 70 research articles</a:t>
            </a:r>
          </a:p>
          <a:p>
            <a:pPr marL="171450" indent="-171450">
              <a:lnSpc>
                <a:spcPct val="140000"/>
              </a:lnSpc>
              <a:buFont typeface="Arial" panose="020B0604020202020204" pitchFamily="34" charset="0"/>
              <a:buChar char="•"/>
            </a:pPr>
            <a:r>
              <a:rPr lang="en-IE" sz="1800" dirty="0" smtClean="0">
                <a:solidFill>
                  <a:srgbClr val="366092"/>
                </a:solidFill>
                <a:latin typeface="+mn-lt"/>
              </a:rPr>
              <a:t>Grey literature review &amp; interviews </a:t>
            </a:r>
          </a:p>
          <a:p>
            <a:pPr marL="171450" indent="-171450">
              <a:lnSpc>
                <a:spcPct val="140000"/>
              </a:lnSpc>
              <a:buFont typeface="Arial" panose="020B0604020202020204" pitchFamily="34" charset="0"/>
              <a:buChar char="•"/>
            </a:pPr>
            <a:r>
              <a:rPr lang="en-IE" sz="1800" dirty="0" smtClean="0">
                <a:solidFill>
                  <a:srgbClr val="366092"/>
                </a:solidFill>
                <a:latin typeface="+mn-lt"/>
              </a:rPr>
              <a:t>Review of detection &amp; response systems, implementation &amp; economic impact</a:t>
            </a:r>
          </a:p>
          <a:p>
            <a:pPr marL="171450" indent="-171450">
              <a:buFont typeface="Arial" panose="020B0604020202020204" pitchFamily="34" charset="0"/>
              <a:buChar char="•"/>
            </a:pPr>
            <a:r>
              <a:rPr lang="en-IE" sz="1800" dirty="0" smtClean="0">
                <a:solidFill>
                  <a:srgbClr val="366092"/>
                </a:solidFill>
                <a:latin typeface="+mn-lt"/>
              </a:rPr>
              <a:t>“positive directional trends in improving clinical based outcomes” </a:t>
            </a:r>
          </a:p>
          <a:p>
            <a:pPr marL="171450" indent="-171450">
              <a:buFont typeface="Arial" panose="020B0604020202020204" pitchFamily="34" charset="0"/>
              <a:buChar char="•"/>
            </a:pPr>
            <a:r>
              <a:rPr lang="en-IE" sz="1800" dirty="0" smtClean="0">
                <a:solidFill>
                  <a:srgbClr val="366092"/>
                </a:solidFill>
                <a:latin typeface="+mn-lt"/>
              </a:rPr>
              <a:t> “there is no consensus and limited evidence about which PEW system is most useful or ‘optimal’ for paediatric contexts”</a:t>
            </a:r>
          </a:p>
          <a:p>
            <a:endParaRPr lang="en-US" sz="1800" dirty="0">
              <a:solidFill>
                <a:srgbClr val="366092"/>
              </a:solidFill>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541" y="1546270"/>
            <a:ext cx="3245477" cy="450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9" y="1546271"/>
            <a:ext cx="3026535" cy="444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569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PEWS Training Tips</a:t>
            </a:r>
          </a:p>
        </p:txBody>
      </p:sp>
      <p:sp>
        <p:nvSpPr>
          <p:cNvPr id="3" name="Content Placeholder 2"/>
          <p:cNvSpPr>
            <a:spLocks noGrp="1"/>
          </p:cNvSpPr>
          <p:nvPr>
            <p:ph idx="1"/>
          </p:nvPr>
        </p:nvSpPr>
        <p:spPr/>
        <p:txBody>
          <a:bodyPr/>
          <a:lstStyle/>
          <a:p>
            <a:r>
              <a:rPr lang="en-IE" sz="4400" dirty="0"/>
              <a:t>- Who are you training?</a:t>
            </a:r>
          </a:p>
          <a:p>
            <a:r>
              <a:rPr lang="en-IE" sz="4400" dirty="0"/>
              <a:t>- Create schedule</a:t>
            </a:r>
          </a:p>
          <a:p>
            <a:r>
              <a:rPr lang="en-IE" sz="4400" dirty="0"/>
              <a:t>- Venue/ environment</a:t>
            </a:r>
          </a:p>
          <a:p>
            <a:r>
              <a:rPr lang="en-IE" sz="4400" dirty="0"/>
              <a:t>- AV requirements</a:t>
            </a:r>
          </a:p>
          <a:p>
            <a:r>
              <a:rPr lang="en-IE" sz="4400" dirty="0"/>
              <a:t>- Pre-course organisation</a:t>
            </a:r>
          </a:p>
          <a:p>
            <a:pPr>
              <a:buNone/>
            </a:pPr>
            <a:endParaRPr lang="en-I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640960" cy="5952399"/>
          </a:xfrm>
          <a:prstGeom prst="rect">
            <a:avLst/>
          </a:prstGeom>
        </p:spPr>
        <p:txBody>
          <a:bodyPr wrap="square">
            <a:spAutoFit/>
          </a:bodyPr>
          <a:lstStyle/>
          <a:p>
            <a:pPr marL="285750" indent="-285750">
              <a:lnSpc>
                <a:spcPct val="80000"/>
              </a:lnSpc>
              <a:buFont typeface="Arial" panose="020B0604020202020204" pitchFamily="34" charset="0"/>
              <a:buChar char="•"/>
            </a:pPr>
            <a:r>
              <a:rPr lang="en-GB" sz="1400" dirty="0">
                <a:latin typeface="+mn-lt"/>
              </a:rPr>
              <a:t>Urgent medical review: what does this mean in your site?</a:t>
            </a:r>
          </a:p>
          <a:p>
            <a:pPr marL="285750" indent="-285750">
              <a:lnSpc>
                <a:spcPct val="80000"/>
              </a:lnSpc>
              <a:buFont typeface="Arial" panose="020B0604020202020204" pitchFamily="34" charset="0"/>
              <a:buChar char="•"/>
            </a:pPr>
            <a:endParaRPr lang="en-GB" sz="1400" dirty="0">
              <a:latin typeface="+mn-lt"/>
            </a:endParaRPr>
          </a:p>
          <a:p>
            <a:pPr marL="285750" indent="-285750">
              <a:lnSpc>
                <a:spcPct val="80000"/>
              </a:lnSpc>
              <a:buFont typeface="Arial" panose="020B0604020202020204" pitchFamily="34" charset="0"/>
              <a:buChar char="•"/>
            </a:pPr>
            <a:r>
              <a:rPr lang="en-GB" sz="1400" dirty="0">
                <a:latin typeface="+mn-lt"/>
              </a:rPr>
              <a:t>URGENT PEWS CALL: what does this mean in your site?</a:t>
            </a:r>
          </a:p>
          <a:p>
            <a:pPr marL="285750" indent="-285750">
              <a:lnSpc>
                <a:spcPct val="80000"/>
              </a:lnSpc>
              <a:buFont typeface="Arial" panose="020B0604020202020204" pitchFamily="34" charset="0"/>
              <a:buChar char="•"/>
            </a:pPr>
            <a:endParaRPr lang="en-GB" sz="1400" dirty="0">
              <a:latin typeface="+mn-lt"/>
            </a:endParaRPr>
          </a:p>
          <a:p>
            <a:pPr marL="285750" indent="-285750">
              <a:lnSpc>
                <a:spcPct val="80000"/>
              </a:lnSpc>
              <a:buFont typeface="Arial" panose="020B0604020202020204" pitchFamily="34" charset="0"/>
              <a:buChar char="•"/>
            </a:pPr>
            <a:r>
              <a:rPr lang="en-GB" sz="1400" dirty="0">
                <a:latin typeface="+mn-lt"/>
              </a:rPr>
              <a:t>Emergency call: what does this mean in your site?</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a:latin typeface="+mn-lt"/>
              </a:rPr>
              <a:t>Introduce escalation guideline – national guidelines on chart that hospitals/institutions should adapt to take account of local resources/arrangements</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a:latin typeface="+mn-lt"/>
              </a:rPr>
              <a:t>Cumulative response in all columns: must do previous actions PLUS whatever is noted in the current score level</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b="1" dirty="0">
                <a:latin typeface="+mn-lt"/>
              </a:rPr>
              <a:t>NB: this is the minimum recommended action to be taken for each score</a:t>
            </a:r>
          </a:p>
          <a:p>
            <a:pPr marL="285750" indent="-285750">
              <a:lnSpc>
                <a:spcPct val="80000"/>
              </a:lnSpc>
              <a:buFont typeface="Arial" panose="020B0604020202020204" pitchFamily="34" charset="0"/>
              <a:buChar char="•"/>
            </a:pPr>
            <a:endParaRPr lang="en-IE" sz="1400" b="1" dirty="0">
              <a:latin typeface="+mn-lt"/>
            </a:endParaRPr>
          </a:p>
          <a:p>
            <a:pPr marL="285750" indent="-285750">
              <a:lnSpc>
                <a:spcPct val="80000"/>
              </a:lnSpc>
              <a:buFont typeface="Arial" panose="020B0604020202020204" pitchFamily="34" charset="0"/>
              <a:buChar char="•"/>
            </a:pPr>
            <a:r>
              <a:rPr lang="en-IE" sz="1400" b="1" dirty="0">
                <a:latin typeface="+mn-lt"/>
              </a:rPr>
              <a:t>NB: Any child may have their observation frequency increased as clinically required according to the discretion of the nursing team.  </a:t>
            </a:r>
          </a:p>
          <a:p>
            <a:pPr marL="285750" indent="-285750">
              <a:lnSpc>
                <a:spcPct val="80000"/>
              </a:lnSpc>
              <a:buFont typeface="Arial" panose="020B0604020202020204" pitchFamily="34" charset="0"/>
              <a:buChar char="•"/>
            </a:pPr>
            <a:endParaRPr lang="en-IE" sz="1400" b="1" dirty="0">
              <a:latin typeface="+mn-lt"/>
            </a:endParaRPr>
          </a:p>
          <a:p>
            <a:pPr marL="285750" indent="-285750">
              <a:lnSpc>
                <a:spcPct val="80000"/>
              </a:lnSpc>
              <a:buFont typeface="Arial" panose="020B0604020202020204" pitchFamily="34" charset="0"/>
              <a:buChar char="•"/>
            </a:pPr>
            <a:r>
              <a:rPr lang="en-IE" sz="1400" b="1" dirty="0">
                <a:latin typeface="+mn-lt"/>
              </a:rPr>
              <a:t>NB: Higher escalation possible at any time and 2222/emergency call NOT replaced by PEWS</a:t>
            </a:r>
          </a:p>
          <a:p>
            <a:pPr marL="285750" indent="-285750">
              <a:lnSpc>
                <a:spcPct val="80000"/>
              </a:lnSpc>
              <a:buFont typeface="Arial" panose="020B0604020202020204" pitchFamily="34" charset="0"/>
              <a:buChar char="•"/>
            </a:pPr>
            <a:endParaRPr lang="en-IE" sz="1400" b="1" dirty="0">
              <a:latin typeface="+mn-lt"/>
            </a:endParaRPr>
          </a:p>
          <a:p>
            <a:pPr marL="285750" indent="-285750">
              <a:lnSpc>
                <a:spcPct val="80000"/>
              </a:lnSpc>
              <a:buFont typeface="Arial" panose="020B0604020202020204" pitchFamily="34" charset="0"/>
              <a:buChar char="•"/>
            </a:pPr>
            <a:r>
              <a:rPr lang="en-IE" sz="1400" dirty="0">
                <a:latin typeface="+mn-lt"/>
              </a:rPr>
              <a:t>Urgent PEWS response team will be decided at local level. Reminder that the </a:t>
            </a:r>
            <a:r>
              <a:rPr lang="en-IE" sz="1200" dirty="0">
                <a:latin typeface="+mn-lt"/>
              </a:rPr>
              <a:t>charts</a:t>
            </a:r>
            <a:r>
              <a:rPr lang="en-IE" sz="1400" dirty="0">
                <a:latin typeface="+mn-lt"/>
              </a:rPr>
              <a:t> are a national template that will be amended for local use for national roll out. The local PEWS implementation group should support the Team Leaders to implement the PEWS system</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a:latin typeface="+mn-lt"/>
              </a:rPr>
              <a:t>Continuous monitoring = cardiac monitor/ECG tracing but does not replace intermittent assessment and </a:t>
            </a:r>
            <a:r>
              <a:rPr lang="en-IE" sz="1400" dirty="0" smtClean="0">
                <a:latin typeface="+mn-lt"/>
              </a:rPr>
              <a:t>recording</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a:latin typeface="+mn-lt"/>
              </a:rPr>
              <a:t>Full set of observations – as discussed, not every criterion must be assessed every time but if certain scores are triggered then other parameters are required or considered and everything must be checked once PEWS single trigger (pink) 3 or &gt;3.  </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smtClean="0">
                <a:latin typeface="+mn-lt"/>
              </a:rPr>
              <a:t>NB: </a:t>
            </a:r>
            <a:r>
              <a:rPr lang="en-IE" sz="1400" dirty="0">
                <a:latin typeface="+mn-lt"/>
              </a:rPr>
              <a:t>3 places to document, student nurse entries to be countersigned</a:t>
            </a:r>
          </a:p>
          <a:p>
            <a:pPr marL="285750" indent="-285750">
              <a:lnSpc>
                <a:spcPct val="80000"/>
              </a:lnSpc>
              <a:buFont typeface="Arial" panose="020B0604020202020204" pitchFamily="34" charset="0"/>
              <a:buChar char="•"/>
            </a:pPr>
            <a:endParaRPr lang="en-IE" sz="1400" dirty="0">
              <a:latin typeface="+mn-lt"/>
            </a:endParaRPr>
          </a:p>
          <a:p>
            <a:pPr marL="285750" indent="-285750">
              <a:lnSpc>
                <a:spcPct val="80000"/>
              </a:lnSpc>
              <a:buFont typeface="Arial" panose="020B0604020202020204" pitchFamily="34" charset="0"/>
              <a:buChar char="•"/>
            </a:pPr>
            <a:r>
              <a:rPr lang="en-IE" sz="1400" dirty="0">
                <a:latin typeface="+mn-lt"/>
              </a:rPr>
              <a:t>NB any deviation from the stated escalation guide must be documented and rationale given: amended parameters, temporary escalation </a:t>
            </a:r>
            <a:r>
              <a:rPr lang="en-IE" sz="1400" dirty="0" smtClean="0">
                <a:latin typeface="+mn-lt"/>
              </a:rPr>
              <a:t>agreement </a:t>
            </a:r>
            <a:r>
              <a:rPr lang="en-IE" sz="1400" dirty="0">
                <a:latin typeface="+mn-lt"/>
              </a:rPr>
              <a:t>or special situations as previously discussed.  Variances must have clear action plan for reassessment.  </a:t>
            </a:r>
          </a:p>
        </p:txBody>
      </p:sp>
      <p:sp>
        <p:nvSpPr>
          <p:cNvPr id="4" name="Rectangle 3"/>
          <p:cNvSpPr/>
          <p:nvPr/>
        </p:nvSpPr>
        <p:spPr>
          <a:xfrm>
            <a:off x="2445765" y="188640"/>
            <a:ext cx="4503990" cy="769441"/>
          </a:xfrm>
          <a:prstGeom prst="rect">
            <a:avLst/>
          </a:prstGeom>
        </p:spPr>
        <p:txBody>
          <a:bodyPr wrap="none">
            <a:spAutoFit/>
          </a:bodyPr>
          <a:lstStyle/>
          <a:p>
            <a:r>
              <a:rPr lang="en-IE" sz="4400" dirty="0">
                <a:solidFill>
                  <a:srgbClr val="366092"/>
                </a:solidFill>
                <a:latin typeface="+mj-lt"/>
              </a:rPr>
              <a:t>PEWS Training Tips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60648"/>
            <a:ext cx="8229600" cy="1143000"/>
          </a:xfrm>
        </p:spPr>
        <p:txBody>
          <a:bodyPr>
            <a:noAutofit/>
          </a:bodyPr>
          <a:lstStyle/>
          <a:p>
            <a:r>
              <a:rPr lang="en-IE" sz="4800" dirty="0">
                <a:solidFill>
                  <a:srgbClr val="366092"/>
                </a:solidFill>
              </a:rPr>
              <a:t>PEWS is...</a:t>
            </a:r>
            <a:endParaRPr lang="en-US" sz="4800" dirty="0">
              <a:solidFill>
                <a:srgbClr val="366092"/>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089296853"/>
              </p:ext>
            </p:extLst>
          </p:nvPr>
        </p:nvGraphicFramePr>
        <p:xfrm>
          <a:off x="467544" y="2204864"/>
          <a:ext cx="799288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8DE2461-D191-40A9-BA1B-0981CCD339EF}"/>
                                            </p:graphicEl>
                                          </p:spTgt>
                                        </p:tgtEl>
                                        <p:attrNameLst>
                                          <p:attrName>style.visibility</p:attrName>
                                        </p:attrNameLst>
                                      </p:cBhvr>
                                      <p:to>
                                        <p:strVal val="visible"/>
                                      </p:to>
                                    </p:set>
                                    <p:animEffect transition="in" filter="fade">
                                      <p:cBhvr>
                                        <p:cTn id="7" dur="2000"/>
                                        <p:tgtEl>
                                          <p:spTgt spid="4">
                                            <p:graphicEl>
                                              <a:dgm id="{78DE2461-D191-40A9-BA1B-0981CCD339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941CA93-357E-4D3A-ADE0-2B596595C40A}"/>
                                            </p:graphicEl>
                                          </p:spTgt>
                                        </p:tgtEl>
                                        <p:attrNameLst>
                                          <p:attrName>style.visibility</p:attrName>
                                        </p:attrNameLst>
                                      </p:cBhvr>
                                      <p:to>
                                        <p:strVal val="visible"/>
                                      </p:to>
                                    </p:set>
                                    <p:animEffect transition="in" filter="fade">
                                      <p:cBhvr>
                                        <p:cTn id="12" dur="2000"/>
                                        <p:tgtEl>
                                          <p:spTgt spid="4">
                                            <p:graphicEl>
                                              <a:dgm id="{2941CA93-357E-4D3A-ADE0-2B596595C4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1156539-C588-42E0-8736-BC5E87C1F60A}"/>
                                            </p:graphicEl>
                                          </p:spTgt>
                                        </p:tgtEl>
                                        <p:attrNameLst>
                                          <p:attrName>style.visibility</p:attrName>
                                        </p:attrNameLst>
                                      </p:cBhvr>
                                      <p:to>
                                        <p:strVal val="visible"/>
                                      </p:to>
                                    </p:set>
                                    <p:animEffect transition="in" filter="fade">
                                      <p:cBhvr>
                                        <p:cTn id="17" dur="2000"/>
                                        <p:tgtEl>
                                          <p:spTgt spid="4">
                                            <p:graphicEl>
                                              <a:dgm id="{F1156539-C588-42E0-8736-BC5E87C1F60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E00955E-9F92-4150-99CE-DDF0077D6635}"/>
                                            </p:graphicEl>
                                          </p:spTgt>
                                        </p:tgtEl>
                                        <p:attrNameLst>
                                          <p:attrName>style.visibility</p:attrName>
                                        </p:attrNameLst>
                                      </p:cBhvr>
                                      <p:to>
                                        <p:strVal val="visible"/>
                                      </p:to>
                                    </p:set>
                                    <p:animEffect transition="in" filter="fade">
                                      <p:cBhvr>
                                        <p:cTn id="22" dur="2000"/>
                                        <p:tgtEl>
                                          <p:spTgt spid="4">
                                            <p:graphicEl>
                                              <a:dgm id="{DE00955E-9F92-4150-99CE-DDF0077D66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DE91C3E5-EEA9-438A-A26C-08123D1E2698}"/>
                                            </p:graphicEl>
                                          </p:spTgt>
                                        </p:tgtEl>
                                        <p:attrNameLst>
                                          <p:attrName>style.visibility</p:attrName>
                                        </p:attrNameLst>
                                      </p:cBhvr>
                                      <p:to>
                                        <p:strVal val="visible"/>
                                      </p:to>
                                    </p:set>
                                    <p:animEffect transition="in" filter="fade">
                                      <p:cBhvr>
                                        <p:cTn id="27" dur="2000"/>
                                        <p:tgtEl>
                                          <p:spTgt spid="4">
                                            <p:graphicEl>
                                              <a:dgm id="{DE91C3E5-EEA9-438A-A26C-08123D1E26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IE" sz="4800" dirty="0"/>
              <a:t>PEWS is not…</a:t>
            </a:r>
            <a:endParaRPr lang="en-US" sz="4800" dirty="0"/>
          </a:p>
        </p:txBody>
      </p:sp>
      <p:sp>
        <p:nvSpPr>
          <p:cNvPr id="34819" name="Rectangle 3"/>
          <p:cNvSpPr>
            <a:spLocks noGrp="1" noChangeArrowheads="1"/>
          </p:cNvSpPr>
          <p:nvPr>
            <p:ph idx="1"/>
          </p:nvPr>
        </p:nvSpPr>
        <p:spPr>
          <a:xfrm>
            <a:off x="457200" y="2636912"/>
            <a:ext cx="6203032" cy="3687688"/>
          </a:xfrm>
        </p:spPr>
        <p:txBody>
          <a:bodyPr>
            <a:normAutofit/>
          </a:bodyPr>
          <a:lstStyle/>
          <a:p>
            <a:pPr>
              <a:lnSpc>
                <a:spcPct val="80000"/>
              </a:lnSpc>
            </a:pPr>
            <a:r>
              <a:rPr lang="en-IE" sz="2800" dirty="0">
                <a:solidFill>
                  <a:schemeClr val="tx2"/>
                </a:solidFill>
              </a:rPr>
              <a:t>PEWS does not replace:</a:t>
            </a:r>
          </a:p>
          <a:p>
            <a:pPr>
              <a:lnSpc>
                <a:spcPct val="80000"/>
              </a:lnSpc>
            </a:pPr>
            <a:endParaRPr lang="en-IE" sz="2800" dirty="0">
              <a:solidFill>
                <a:schemeClr val="tx2"/>
              </a:solidFill>
            </a:endParaRPr>
          </a:p>
          <a:p>
            <a:pPr>
              <a:lnSpc>
                <a:spcPct val="80000"/>
              </a:lnSpc>
            </a:pPr>
            <a:endParaRPr lang="en-IE" sz="2800" dirty="0">
              <a:solidFill>
                <a:schemeClr val="tx2"/>
              </a:solidFill>
            </a:endParaRPr>
          </a:p>
          <a:p>
            <a:pPr lvl="1">
              <a:lnSpc>
                <a:spcPct val="80000"/>
              </a:lnSpc>
            </a:pPr>
            <a:r>
              <a:rPr lang="en-IE" dirty="0">
                <a:solidFill>
                  <a:schemeClr val="tx2"/>
                </a:solidFill>
              </a:rPr>
              <a:t>Emergency response</a:t>
            </a:r>
          </a:p>
          <a:p>
            <a:pPr lvl="1">
              <a:lnSpc>
                <a:spcPct val="80000"/>
              </a:lnSpc>
              <a:buNone/>
            </a:pPr>
            <a:endParaRPr lang="ga-IE" dirty="0">
              <a:solidFill>
                <a:schemeClr val="tx2"/>
              </a:solidFill>
            </a:endParaRPr>
          </a:p>
          <a:p>
            <a:pPr lvl="1">
              <a:lnSpc>
                <a:spcPct val="80000"/>
              </a:lnSpc>
              <a:buFontTx/>
              <a:buNone/>
            </a:pPr>
            <a:endParaRPr lang="en-IE" dirty="0">
              <a:solidFill>
                <a:schemeClr val="tx2"/>
              </a:solidFill>
            </a:endParaRPr>
          </a:p>
          <a:p>
            <a:pPr lvl="1">
              <a:lnSpc>
                <a:spcPct val="80000"/>
              </a:lnSpc>
            </a:pPr>
            <a:r>
              <a:rPr lang="en-IE" dirty="0">
                <a:solidFill>
                  <a:schemeClr val="tx2"/>
                </a:solidFill>
              </a:rPr>
              <a:t>Clinical concern </a:t>
            </a:r>
            <a:endParaRPr lang="en-US" dirty="0">
              <a:solidFill>
                <a:schemeClr val="tx2"/>
              </a:solidFill>
            </a:endParaRPr>
          </a:p>
        </p:txBody>
      </p:sp>
      <p:pic>
        <p:nvPicPr>
          <p:cNvPr id="34820" name="Picture 2" descr="http://www.highlandforestry.co.uk/images/emergency_call_out.jpg"/>
          <p:cNvPicPr>
            <a:picLocks noChangeAspect="1" noChangeArrowheads="1"/>
          </p:cNvPicPr>
          <p:nvPr/>
        </p:nvPicPr>
        <p:blipFill>
          <a:blip r:embed="rId3" cstate="print"/>
          <a:srcRect/>
          <a:stretch>
            <a:fillRect/>
          </a:stretch>
        </p:blipFill>
        <p:spPr bwMode="auto">
          <a:xfrm>
            <a:off x="6012160" y="2636912"/>
            <a:ext cx="1743075" cy="1081088"/>
          </a:xfrm>
          <a:prstGeom prst="rect">
            <a:avLst/>
          </a:prstGeom>
          <a:noFill/>
          <a:ln w="9525">
            <a:noFill/>
            <a:miter lim="800000"/>
            <a:headEnd/>
            <a:tailEnd/>
          </a:ln>
        </p:spPr>
      </p:pic>
      <p:sp>
        <p:nvSpPr>
          <p:cNvPr id="34822" name="AutoShape 6" descr="data:image/png;base64,iVBORw0KGgoAAAANSUhEUgAAAFkAAADaCAMAAAD68R7rAAAAY1BMVEX///8AAAD39/f8/Pzy8vLGxsbW1tbl5eWTk5Ps7OxMTEy+vr7g4ODv7+/o6OhoaGhbW1s2NjaioqIUFBQqKiq1tbXQ0NAjIyN1dXWIiIgxMTF8fHyvr68KCgo8PDxCQkIbGxvG/9bfAAAI6klEQVR4nLVc57qjIBCNDWvUEEuM3iTv/5RrAQVlAJE9P3a/aDwXh+mjud2swkNpXz2iILdLO6J2Frxfd7vEXjHRfh7jP41dZrdyysb1bthxsF3mW5x68/8v52uZmSJynP/G/P/WXPwfYt9xuv/DHFnXDa8u+yHFpeOUrlXiNCEm6DztmjeivM4XWSWOR6PGYZZlvmeV93ZrHCcyvjgMwyyGTo7OIjOj9VBRjWghGTaFoQ4HBdmeyq7rRZWz7bxoh+6m25Y4DPojy/AtwQ2QIiCcr27+7yDqfDxYmhC7y5KHcVlZIvI29/GskXdLF+LlQySSM3YSI4N+TsQpd8jNfROmHYaJmHGLfvQqyk/SN1fNOG03UYxA3aYll/y7+5pzCOpvUfHHKuAFBx98uMUNDo8/A3/p5yioo5IwEILG2eOpHzw8N0b1uEXJ48lcv5wL2wMzswEwsmDAXfk5Xkzty38LTr1U947w9yfiJAhvNB88QKrXQZcIL9owRYtIfArMOsO6FHy9Soq+w0E6RF0/nk9Gm+iBP9pDzDzvX1X2OM2ynAmT7iu5gyse/yqgHSn3JSxUT9eXEDtPQKU3ASddBvuBDiR2/gBBE2H8dYFM5VOY2GmBiE0WI3fbucBCVrxD8UV4Of2QMosVmeALKDSts2TEMlnAukFjp8SSYplxwpGVei9J4gSZiII5I5tTg8RyWcBp4pSbys7vjfQIQDXWC0HrvyuIhbnYDKIcoEIrpCyJhGRNUMkSi7w9C0npPsdm5wMkfPuQukcFE9Nr2b/t3e9xnDdNOtSqJacg73i/y1cS5lAgZ2Mgj4LEkQbbkYcucSslPmoHktMxCCS0IzLiF9bYoC0MZZVW7BcddFFU13WDMjhIOTrFNfHRxyJBoXSgXW8g3xR4WtmaddpbdNHlwUtLmLX6Zi61h/e+2HhBvFBc3YPGrEM+DEXAj26J7a5px49XUcA5v/XLSkaFWbfofYXErzN1FZOMMvovZj5XnLB1AhMFBLrxOFuasFrQr4p9LEyK012tjLt8PVztiE3KNMwSlHfR0UdnVLV6XPig7QrmVlps1sLYO8/vYo4uzZzb4UKVzaffb2JmafIpuzS/1I50+c2i6atvKgQGNU8ti8tnwbsJkpF5bpYGvnutmZHxix6P5Gm09B1+ZXepp8yntIFbPtnPRZ5nhh3KnaMo9o6/HXXezFpukiiy4mGoK746QWoNqUMls/FIA8nqygWmWhKrV206IfClResEqLxUwu2fCmrzlr6q8DEeLbrKXWwN5VGriI17opIezAq4oJbA3YfsFe8t5fmZyAOuVIL7Zv2q9qIIoGYUHqvs5+Xhgi3HKfPy18jz06gneBxzLgKiD6unTeQ8R2CAmKbN3qo6Oj1iFpBpby5uXfU5UUPNErZJst7WKSuHaljO6ij180zIhUo1XqgDGVK0JxQECLL71iq9tad2MPcBbW73dQ9NTrTDABRiP4dvBkQgunNzyE4EjTe6ak2PCm2gSHUptV7wgpqKwmqNUmvlCVCSJK4DafRRNH4miEZIMwCTSLWpEeA1Kih7IXoNjtgPa9jjC07Qm0X5lN4aah0dGzYrwuU2VUNeyDknkql/uKxaMfIGEwKZU/OX4V8pdSFgtijdfCJDaSAQjh4nSE2YyFCWKHgQscAjrcipRwCb+lLmFhCiP7zoxKWXOj04C908v5ujYEbdMcIrFGYID06XwueelmXyOPz9tlMGREklMbCpBoskqjUabZJWaJvx2v5r39+kiJBmtQ/Z4ISSeJ9vj4OgaVAWxieaghrpvky3JFBNwBzjarD5UzIbdiIydXFs9BjPaFJgjbJBI+iJoFFXvc2KwUzN7CRmopa2ZUg2As385ZBOl15Ud4wKTVnDp1/zPpPyWGaG0ZZSnm9yS+rBJfGnOXmZneYGC0Ii3vV80p3tc8CNk8VI0JawnnzYCVQ8WrW6w+peTvXYPHAwv1nIndrqqUedXfHsZ+eZmzIZca5P6kL1sXnLi8CHhHGZ2YW8/+UHpl2A+Hrrf+tQ4SBNHxaZvdW87+wHqL46s2ZKNnUSWeW+PFpZyeZinTHI6w+mU7LJMjyG+TLxyjzr75bp/V1npr5u4Jklab8uKBnimS28DUHInnOmuWWnFt6GIMy/G89s4W0IzN79FnCNMgEeNbvGjdkwn2MRsEypTWbEqAbTDLPAHM9BhT5Y9WeR2Zur0oKEuMIi81LJ0voc22SuWPVFNplnN0ozq7V0scE8OztaRbqlRebZvFc/31tkrjlmbJEZbYZy26aclxOZGymwtkhNxWGBOZ5yxi27QH/WxDGrA5O3EO0wGYLt8eLFSusHC6+VTXk3E/ZoBmIhqkxqVzHdWeKkLbzLmLHmPcGaSnt7/R2s7eHkhd7MZ/o883Xmyd0/2c5WZGsPZ1/BZuKkeJH3mHVQHxwFWbTxkzIUaAqF3LCL9Nwv7+Ey2OZaiCT3vfyaX3JQX2RpD+cVdsdDzuNqTTFvGN/0Q3bsUMBM2t6nB+gi5t1MKbWy6Jm54rWXPEBq2BjlmPcDY7LoaxVnJLpx0o+9FsQX5v0zCZEFO4yEq1v6sfCw0Jz59r3ulnox81IPXamyyIN2B+Zw3kPD8cQERBKuoxbMJ96CSzTgxjihfbUj85zUnH/4ZroSsx1GQan93scxDcQIJ7uGmsAmsEjPZchwcZyUvgXqVZ9hvmPR8K56RSKLmF8O0VO7rDu8lPP7FEMGvGg+v7Kgwxwcms2PrkayrGISmtpFN4cxVaLc9h5+05H/Fo9BHT8HrceQ+J37YZ3cavR3rTr599lFa/4MTP50Kp0p6dY00w2cua7fCBYf0WsPa2ttj4RGBX2e8Lhj1vHWzHXdMJRrRI7SdMC46+dxBOBPzsC7h2GNX99PdRxWXIlXWVdAcxXnQu6PsGKGrPv2Eg8fl+qpt8HTxLF4PPgr8LiHxeoWDeYUxyeSquRVh8vL5J7rh0FUfpzC5IchdnPYJDiK9B4Y/eJE9uN4TSggbPL4Ybu/wLP61t7CWy884lmZH1YFQTDl9pd+tOsfdgVey3oE8/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4824" name="AutoShape 8" descr="data:image/png;base64,iVBORw0KGgoAAAANSUhEUgAAAFkAAADaCAMAAAD68R7rAAAAY1BMVEX///8AAAD39/f8/Pzy8vLGxsbW1tbl5eWTk5Ps7OxMTEy+vr7g4ODv7+/o6OhoaGhbW1s2NjaioqIUFBQqKiq1tbXQ0NAjIyN1dXWIiIgxMTF8fHyvr68KCgo8PDxCQkIbGxvG/9bfAAAI6klEQVR4nLVc57qjIBCNDWvUEEuM3iTv/5RrAQVlAJE9P3a/aDwXh+mjud2swkNpXz2iILdLO6J2Frxfd7vEXjHRfh7jP41dZrdyysb1bthxsF3mW5x68/8v52uZmSJynP/G/P/WXPwfYt9xuv/DHFnXDa8u+yHFpeOUrlXiNCEm6DztmjeivM4XWSWOR6PGYZZlvmeV93ZrHCcyvjgMwyyGTo7OIjOj9VBRjWghGTaFoQ4HBdmeyq7rRZWz7bxoh+6m25Y4DPojy/AtwQ2QIiCcr27+7yDqfDxYmhC7y5KHcVlZIvI29/GskXdLF+LlQySSM3YSI4N+TsQpd8jNfROmHYaJmHGLfvQqyk/SN1fNOG03UYxA3aYll/y7+5pzCOpvUfHHKuAFBx98uMUNDo8/A3/p5yioo5IwEILG2eOpHzw8N0b1uEXJ48lcv5wL2wMzswEwsmDAXfk5Xkzty38LTr1U947w9yfiJAhvNB88QKrXQZcIL9owRYtIfArMOsO6FHy9Soq+w0E6RF0/nk9Gm+iBP9pDzDzvX1X2OM2ynAmT7iu5gyse/yqgHSn3JSxUT9eXEDtPQKU3ASddBvuBDiR2/gBBE2H8dYFM5VOY2GmBiE0WI3fbucBCVrxD8UV4Of2QMosVmeALKDSts2TEMlnAukFjp8SSYplxwpGVei9J4gSZiII5I5tTg8RyWcBp4pSbys7vjfQIQDXWC0HrvyuIhbnYDKIcoEIrpCyJhGRNUMkSi7w9C0npPsdm5wMkfPuQukcFE9Nr2b/t3e9xnDdNOtSqJacg73i/y1cS5lAgZ2Mgj4LEkQbbkYcucSslPmoHktMxCCS0IzLiF9bYoC0MZZVW7BcddFFU13WDMjhIOTrFNfHRxyJBoXSgXW8g3xR4WtmaddpbdNHlwUtLmLX6Zi61h/e+2HhBvFBc3YPGrEM+DEXAj26J7a5px49XUcA5v/XLSkaFWbfofYXErzN1FZOMMvovZj5XnLB1AhMFBLrxOFuasFrQr4p9LEyK012tjLt8PVztiE3KNMwSlHfR0UdnVLV6XPig7QrmVlps1sLYO8/vYo4uzZzb4UKVzaffb2JmafIpuzS/1I50+c2i6atvKgQGNU8ti8tnwbsJkpF5bpYGvnutmZHxix6P5Gm09B1+ZXepp8yntIFbPtnPRZ5nhh3KnaMo9o6/HXXezFpukiiy4mGoK746QWoNqUMls/FIA8nqygWmWhKrV206IfClResEqLxUwu2fCmrzlr6q8DEeLbrKXWwN5VGriI17opIezAq4oJbA3YfsFe8t5fmZyAOuVIL7Zv2q9qIIoGYUHqvs5+Xhgi3HKfPy18jz06gneBxzLgKiD6unTeQ8R2CAmKbN3qo6Oj1iFpBpby5uXfU5UUPNErZJst7WKSuHaljO6ij180zIhUo1XqgDGVK0JxQECLL71iq9tad2MPcBbW73dQ9NTrTDABRiP4dvBkQgunNzyE4EjTe6ak2PCm2gSHUptV7wgpqKwmqNUmvlCVCSJK4DafRRNH4miEZIMwCTSLWpEeA1Kih7IXoNjtgPa9jjC07Qm0X5lN4aah0dGzYrwuU2VUNeyDknkql/uKxaMfIGEwKZU/OX4V8pdSFgtijdfCJDaSAQjh4nSE2YyFCWKHgQscAjrcipRwCb+lLmFhCiP7zoxKWXOj04C908v5ujYEbdMcIrFGYID06XwueelmXyOPz9tlMGREklMbCpBoskqjUabZJWaJvx2v5r39+kiJBmtQ/Z4ISSeJ9vj4OgaVAWxieaghrpvky3JFBNwBzjarD5UzIbdiIydXFs9BjPaFJgjbJBI+iJoFFXvc2KwUzN7CRmopa2ZUg2As385ZBOl15Ud4wKTVnDp1/zPpPyWGaG0ZZSnm9yS+rBJfGnOXmZneYGC0Ii3vV80p3tc8CNk8VI0JawnnzYCVQ8WrW6w+peTvXYPHAwv1nIndrqqUedXfHsZ+eZmzIZca5P6kL1sXnLi8CHhHGZ2YW8/+UHpl2A+Hrrf+tQ4SBNHxaZvdW87+wHqL46s2ZKNnUSWeW+PFpZyeZinTHI6w+mU7LJMjyG+TLxyjzr75bp/V1npr5u4Jklab8uKBnimS28DUHInnOmuWWnFt6GIMy/G89s4W0IzN79FnCNMgEeNbvGjdkwn2MRsEypTWbEqAbTDLPAHM9BhT5Y9WeR2Zur0oKEuMIi81LJ0voc22SuWPVFNplnN0ozq7V0scE8OztaRbqlRebZvFc/31tkrjlmbJEZbYZy26aclxOZGymwtkhNxWGBOZ5yxi27QH/WxDGrA5O3EO0wGYLt8eLFSusHC6+VTXk3E/ZoBmIhqkxqVzHdWeKkLbzLmLHmPcGaSnt7/R2s7eHkhd7MZ/o883Xmyd0/2c5WZGsPZ1/BZuKkeJH3mHVQHxwFWbTxkzIUaAqF3LCL9Nwv7+Ey2OZaiCT3vfyaX3JQX2RpD+cVdsdDzuNqTTFvGN/0Q3bsUMBM2t6nB+gi5t1MKbWy6Jm54rWXPEBq2BjlmPcDY7LoaxVnJLpx0o+9FsQX5v0zCZEFO4yEq1v6sfCw0Jz59r3ulnox81IPXamyyIN2B+Zw3kPD8cQERBKuoxbMJ96CSzTgxjihfbUj85zUnH/4ZroSsx1GQan93scxDcQIJ7uGmsAmsEjPZchwcZyUvgXqVZ9hvmPR8K56RSKLmF8O0VO7rDu8lPP7FEMGvGg+v7Kgwxwcms2PrkayrGISmtpFN4cxVaLc9h5+05H/Fo9BHT8HrceQ+J37YZ3cavR3rTr599lFa/4MTP50Kp0p6dY00w2cua7fCBYf0WsPa2ttj4RGBX2e8Lhj1vHWzHXdMJRrRI7SdMC46+dxBOBPzsC7h2GNX99PdRxWXIlXWVdAcxXnQu6PsGKGrPv2Eg8fl+qpt8HTxLF4PPgr8LiHxeoWDeYUxyeSquRVh8vL5J7rh0FUfpzC5IchdnPYJDiK9B4Y/eJE9uN4TSggbPL4Ybu/wLP61t7CWy884lmZH1YFQTDl9pd+tOsfdgVey3oE8/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4826" name="AutoShape 10" descr="data:image/png;base64,iVBORw0KGgoAAAANSUhEUgAAAFkAAADaCAMAAAD68R7rAAAAY1BMVEX///8AAAD39/f8/Pzy8vLGxsbW1tbl5eWTk5Ps7OxMTEy+vr7g4ODv7+/o6OhoaGhbW1s2NjaioqIUFBQqKiq1tbXQ0NAjIyN1dXWIiIgxMTF8fHyvr68KCgo8PDxCQkIbGxvG/9bfAAAI6klEQVR4nLVc57qjIBCNDWvUEEuM3iTv/5RrAQVlAJE9P3a/aDwXh+mjud2swkNpXz2iILdLO6J2Frxfd7vEXjHRfh7jP41dZrdyysb1bthxsF3mW5x68/8v52uZmSJynP/G/P/WXPwfYt9xuv/DHFnXDa8u+yHFpeOUrlXiNCEm6DztmjeivM4XWSWOR6PGYZZlvmeV93ZrHCcyvjgMwyyGTo7OIjOj9VBRjWghGTaFoQ4HBdmeyq7rRZWz7bxoh+6m25Y4DPojy/AtwQ2QIiCcr27+7yDqfDxYmhC7y5KHcVlZIvI29/GskXdLF+LlQySSM3YSI4N+TsQpd8jNfROmHYaJmHGLfvQqyk/SN1fNOG03UYxA3aYll/y7+5pzCOpvUfHHKuAFBx98uMUNDo8/A3/p5yioo5IwEILG2eOpHzw8N0b1uEXJ48lcv5wL2wMzswEwsmDAXfk5Xkzty38LTr1U947w9yfiJAhvNB88QKrXQZcIL9owRYtIfArMOsO6FHy9Soq+w0E6RF0/nk9Gm+iBP9pDzDzvX1X2OM2ynAmT7iu5gyse/yqgHSn3JSxUT9eXEDtPQKU3ASddBvuBDiR2/gBBE2H8dYFM5VOY2GmBiE0WI3fbucBCVrxD8UV4Of2QMosVmeALKDSts2TEMlnAukFjp8SSYplxwpGVei9J4gSZiII5I5tTg8RyWcBp4pSbys7vjfQIQDXWC0HrvyuIhbnYDKIcoEIrpCyJhGRNUMkSi7w9C0npPsdm5wMkfPuQukcFE9Nr2b/t3e9xnDdNOtSqJacg73i/y1cS5lAgZ2Mgj4LEkQbbkYcucSslPmoHktMxCCS0IzLiF9bYoC0MZZVW7BcddFFU13WDMjhIOTrFNfHRxyJBoXSgXW8g3xR4WtmaddpbdNHlwUtLmLX6Zi61h/e+2HhBvFBc3YPGrEM+DEXAj26J7a5px49XUcA5v/XLSkaFWbfofYXErzN1FZOMMvovZj5XnLB1AhMFBLrxOFuasFrQr4p9LEyK012tjLt8PVztiE3KNMwSlHfR0UdnVLV6XPig7QrmVlps1sLYO8/vYo4uzZzb4UKVzaffb2JmafIpuzS/1I50+c2i6atvKgQGNU8ti8tnwbsJkpF5bpYGvnutmZHxix6P5Gm09B1+ZXepp8yntIFbPtnPRZ5nhh3KnaMo9o6/HXXezFpukiiy4mGoK746QWoNqUMls/FIA8nqygWmWhKrV206IfClResEqLxUwu2fCmrzlr6q8DEeLbrKXWwN5VGriI17opIezAq4oJbA3YfsFe8t5fmZyAOuVIL7Zv2q9qIIoGYUHqvs5+Xhgi3HKfPy18jz06gneBxzLgKiD6unTeQ8R2CAmKbN3qo6Oj1iFpBpby5uXfU5UUPNErZJst7WKSuHaljO6ij180zIhUo1XqgDGVK0JxQECLL71iq9tad2MPcBbW73dQ9NTrTDABRiP4dvBkQgunNzyE4EjTe6ak2PCm2gSHUptV7wgpqKwmqNUmvlCVCSJK4DafRRNH4miEZIMwCTSLWpEeA1Kih7IXoNjtgPa9jjC07Qm0X5lN4aah0dGzYrwuU2VUNeyDknkql/uKxaMfIGEwKZU/OX4V8pdSFgtijdfCJDaSAQjh4nSE2YyFCWKHgQscAjrcipRwCb+lLmFhCiP7zoxKWXOj04C908v5ujYEbdMcIrFGYID06XwueelmXyOPz9tlMGREklMbCpBoskqjUabZJWaJvx2v5r39+kiJBmtQ/Z4ISSeJ9vj4OgaVAWxieaghrpvky3JFBNwBzjarD5UzIbdiIydXFs9BjPaFJgjbJBI+iJoFFXvc2KwUzN7CRmopa2ZUg2As385ZBOl15Ud4wKTVnDp1/zPpPyWGaG0ZZSnm9yS+rBJfGnOXmZneYGC0Ii3vV80p3tc8CNk8VI0JawnnzYCVQ8WrW6w+peTvXYPHAwv1nIndrqqUedXfHsZ+eZmzIZca5P6kL1sXnLi8CHhHGZ2YW8/+UHpl2A+Hrrf+tQ4SBNHxaZvdW87+wHqL46s2ZKNnUSWeW+PFpZyeZinTHI6w+mU7LJMjyG+TLxyjzr75bp/V1npr5u4Jklab8uKBnimS28DUHInnOmuWWnFt6GIMy/G89s4W0IzN79FnCNMgEeNbvGjdkwn2MRsEypTWbEqAbTDLPAHM9BhT5Y9WeR2Zur0oKEuMIi81LJ0voc22SuWPVFNplnN0ozq7V0scE8OztaRbqlRebZvFc/31tkrjlmbJEZbYZy26aclxOZGymwtkhNxWGBOZ5yxi27QH/WxDGrA5O3EO0wGYLt8eLFSusHC6+VTXk3E/ZoBmIhqkxqVzHdWeKkLbzLmLHmPcGaSnt7/R2s7eHkhd7MZ/o883Xmyd0/2c5WZGsPZ1/BZuKkeJH3mHVQHxwFWbTxkzIUaAqF3LCL9Nwv7+Ey2OZaiCT3vfyaX3JQX2RpD+cVdsdDzuNqTTFvGN/0Q3bsUMBM2t6nB+gi5t1MKbWy6Jm54rWXPEBq2BjlmPcDY7LoaxVnJLpx0o+9FsQX5v0zCZEFO4yEq1v6sfCw0Jz59r3ulnox81IPXamyyIN2B+Zw3kPD8cQERBKuoxbMJ96CSzTgxjihfbUj85zUnH/4ZroSsx1GQan93scxDcQIJ7uGmsAmsEjPZchwcZyUvgXqVZ9hvmPR8K56RSKLmF8O0VO7rDu8lPP7FEMGvGg+v7Kgwxwcms2PrkayrGISmtpFN4cxVaLc9h5+05H/Fo9BHT8HrceQ+J37YZ3cavR3rTr599lFa/4MTP50Kp0p6dY00w2cua7fCBYf0WsPa2ttj4RGBX2e8Lhj1vHWzHXdMJRrRI7SdMC46+dxBOBPzsC7h2GNX99PdRxWXIlXWVdAcxXnQu6PsGKGrPv2Eg8fl+qpt8HTxLF4PPgr8LiHxeoWDeYUxyeSquRVh8vL5J7rh0FUfpzC5IchdnPYJDiK9B4Y/eJE9uN4TSggbPL4Ybu/wLP61t7CWy884lmZH1YFQTDl9pd+tOsfdgVey3oE8/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4828" name="Picture 12" descr="https://allthingsfit.files.wordpress.com/2011/02/question_clipart.gif"/>
          <p:cNvPicPr>
            <a:picLocks noChangeAspect="1" noChangeArrowheads="1"/>
          </p:cNvPicPr>
          <p:nvPr/>
        </p:nvPicPr>
        <p:blipFill>
          <a:blip r:embed="rId4" cstate="print"/>
          <a:srcRect/>
          <a:stretch>
            <a:fillRect/>
          </a:stretch>
        </p:blipFill>
        <p:spPr bwMode="auto">
          <a:xfrm>
            <a:off x="6444208" y="3789040"/>
            <a:ext cx="1065841" cy="25922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IE" sz="4400" dirty="0"/>
              <a:t>Paediatric Observation Charts</a:t>
            </a:r>
            <a:endParaRPr lang="en-US" sz="4400" dirty="0"/>
          </a:p>
        </p:txBody>
      </p:sp>
      <p:pic>
        <p:nvPicPr>
          <p:cNvPr id="1031" name="Picture 7"/>
          <p:cNvPicPr>
            <a:picLocks noChangeAspect="1" noChangeArrowheads="1"/>
          </p:cNvPicPr>
          <p:nvPr/>
        </p:nvPicPr>
        <p:blipFill>
          <a:blip r:embed="rId3" cstate="print"/>
          <a:srcRect/>
          <a:stretch>
            <a:fillRect/>
          </a:stretch>
        </p:blipFill>
        <p:spPr bwMode="auto">
          <a:xfrm>
            <a:off x="109047" y="2574652"/>
            <a:ext cx="1709396" cy="809625"/>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09046" y="3654772"/>
            <a:ext cx="1709397" cy="819150"/>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109046" y="4734892"/>
            <a:ext cx="1709397" cy="819150"/>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109046" y="5815012"/>
            <a:ext cx="1709397" cy="838200"/>
          </a:xfrm>
          <a:prstGeom prst="rect">
            <a:avLst/>
          </a:prstGeom>
          <a:noFill/>
          <a:ln w="9525">
            <a:noFill/>
            <a:miter lim="800000"/>
            <a:headEnd/>
            <a:tailEnd/>
          </a:ln>
        </p:spPr>
      </p:pic>
      <p:pic>
        <p:nvPicPr>
          <p:cNvPr id="10" name="Picture 9"/>
          <p:cNvPicPr>
            <a:picLocks noChangeAspect="1"/>
          </p:cNvPicPr>
          <p:nvPr/>
        </p:nvPicPr>
        <p:blipFill>
          <a:blip r:embed="rId7"/>
          <a:stretch>
            <a:fillRect/>
          </a:stretch>
        </p:blipFill>
        <p:spPr>
          <a:xfrm>
            <a:off x="5508104" y="1391577"/>
            <a:ext cx="3438012" cy="5466423"/>
          </a:xfrm>
          <a:prstGeom prst="rect">
            <a:avLst/>
          </a:prstGeom>
        </p:spPr>
      </p:pic>
      <p:sp>
        <p:nvSpPr>
          <p:cNvPr id="4" name="Rectangle 3"/>
          <p:cNvSpPr/>
          <p:nvPr/>
        </p:nvSpPr>
        <p:spPr>
          <a:xfrm>
            <a:off x="1842696" y="2582970"/>
            <a:ext cx="1440159" cy="809625"/>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a:solidFill>
                  <a:schemeClr val="bg2">
                    <a:lumMod val="10000"/>
                  </a:schemeClr>
                </a:solidFill>
              </a:rPr>
              <a:t>From: 12 weeks,1 day </a:t>
            </a:r>
          </a:p>
          <a:p>
            <a:r>
              <a:rPr lang="en-IE" sz="1200" dirty="0">
                <a:solidFill>
                  <a:schemeClr val="bg2">
                    <a:lumMod val="10000"/>
                  </a:schemeClr>
                </a:solidFill>
              </a:rPr>
              <a:t>To: eve of the 1st </a:t>
            </a:r>
          </a:p>
          <a:p>
            <a:r>
              <a:rPr lang="en-IE" sz="1200" dirty="0">
                <a:solidFill>
                  <a:schemeClr val="bg2">
                    <a:lumMod val="10000"/>
                  </a:schemeClr>
                </a:solidFill>
              </a:rPr>
              <a:t>birthday</a:t>
            </a:r>
          </a:p>
        </p:txBody>
      </p:sp>
      <p:sp>
        <p:nvSpPr>
          <p:cNvPr id="11" name="Rectangle 10"/>
          <p:cNvSpPr/>
          <p:nvPr/>
        </p:nvSpPr>
        <p:spPr>
          <a:xfrm>
            <a:off x="1842696" y="3667852"/>
            <a:ext cx="1440159" cy="809625"/>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a:solidFill>
                  <a:schemeClr val="bg2">
                    <a:lumMod val="10000"/>
                  </a:schemeClr>
                </a:solidFill>
              </a:rPr>
              <a:t>From: 1st birthday </a:t>
            </a:r>
            <a:endParaRPr lang="en-IE" sz="1200" dirty="0" smtClean="0">
              <a:solidFill>
                <a:schemeClr val="bg2">
                  <a:lumMod val="10000"/>
                </a:schemeClr>
              </a:solidFill>
            </a:endParaRPr>
          </a:p>
          <a:p>
            <a:r>
              <a:rPr lang="en-IE" sz="1200" dirty="0" smtClean="0">
                <a:solidFill>
                  <a:schemeClr val="bg2">
                    <a:lumMod val="10000"/>
                  </a:schemeClr>
                </a:solidFill>
              </a:rPr>
              <a:t>To</a:t>
            </a:r>
            <a:r>
              <a:rPr lang="en-IE" sz="1200" dirty="0">
                <a:solidFill>
                  <a:schemeClr val="bg2">
                    <a:lumMod val="10000"/>
                  </a:schemeClr>
                </a:solidFill>
              </a:rPr>
              <a:t>: eve of the </a:t>
            </a:r>
            <a:r>
              <a:rPr lang="en-IE" sz="1200" dirty="0" smtClean="0">
                <a:solidFill>
                  <a:schemeClr val="bg2">
                    <a:lumMod val="10000"/>
                  </a:schemeClr>
                </a:solidFill>
              </a:rPr>
              <a:t>5</a:t>
            </a:r>
            <a:r>
              <a:rPr lang="en-IE" sz="1200" baseline="30000" dirty="0" smtClean="0">
                <a:solidFill>
                  <a:schemeClr val="bg2">
                    <a:lumMod val="10000"/>
                  </a:schemeClr>
                </a:solidFill>
              </a:rPr>
              <a:t>th</a:t>
            </a:r>
            <a:endParaRPr lang="en-IE" sz="1200" dirty="0">
              <a:solidFill>
                <a:schemeClr val="bg2">
                  <a:lumMod val="10000"/>
                </a:schemeClr>
              </a:solidFill>
            </a:endParaRPr>
          </a:p>
        </p:txBody>
      </p:sp>
      <p:sp>
        <p:nvSpPr>
          <p:cNvPr id="12" name="Rectangle 11"/>
          <p:cNvSpPr/>
          <p:nvPr/>
        </p:nvSpPr>
        <p:spPr>
          <a:xfrm>
            <a:off x="1797524" y="4747972"/>
            <a:ext cx="1485331" cy="809625"/>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a:solidFill>
                  <a:schemeClr val="bg2">
                    <a:lumMod val="10000"/>
                  </a:schemeClr>
                </a:solidFill>
              </a:rPr>
              <a:t>From: 5th birthday </a:t>
            </a:r>
          </a:p>
          <a:p>
            <a:r>
              <a:rPr lang="en-IE" sz="1200">
                <a:solidFill>
                  <a:schemeClr val="bg2">
                    <a:lumMod val="10000"/>
                  </a:schemeClr>
                </a:solidFill>
              </a:rPr>
              <a:t>To: eve of the 12th</a:t>
            </a:r>
          </a:p>
          <a:p>
            <a:r>
              <a:rPr lang="en-IE" sz="1200">
                <a:solidFill>
                  <a:schemeClr val="bg2">
                    <a:lumMod val="10000"/>
                  </a:schemeClr>
                </a:solidFill>
              </a:rPr>
              <a:t>birthday </a:t>
            </a:r>
            <a:endParaRPr lang="en-IE" sz="1200" dirty="0">
              <a:solidFill>
                <a:schemeClr val="bg2">
                  <a:lumMod val="10000"/>
                </a:schemeClr>
              </a:solidFill>
            </a:endParaRPr>
          </a:p>
        </p:txBody>
      </p:sp>
      <p:sp>
        <p:nvSpPr>
          <p:cNvPr id="13" name="Rectangle 12"/>
          <p:cNvSpPr/>
          <p:nvPr/>
        </p:nvSpPr>
        <p:spPr>
          <a:xfrm>
            <a:off x="1797524" y="5818567"/>
            <a:ext cx="1485331" cy="842963"/>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a:solidFill>
                  <a:schemeClr val="bg2">
                    <a:lumMod val="10000"/>
                  </a:schemeClr>
                </a:solidFill>
              </a:rPr>
              <a:t>From: 12th birthday </a:t>
            </a:r>
          </a:p>
          <a:p>
            <a:r>
              <a:rPr lang="en-IE" sz="1200" dirty="0">
                <a:solidFill>
                  <a:schemeClr val="bg2">
                    <a:lumMod val="10000"/>
                  </a:schemeClr>
                </a:solidFill>
              </a:rPr>
              <a:t>To: eve of </a:t>
            </a:r>
            <a:r>
              <a:rPr lang="en-IE" sz="1200" dirty="0" smtClean="0">
                <a:solidFill>
                  <a:schemeClr val="bg2">
                    <a:lumMod val="10000"/>
                  </a:schemeClr>
                </a:solidFill>
              </a:rPr>
              <a:t>16</a:t>
            </a:r>
            <a:r>
              <a:rPr lang="en-IE" sz="1200" baseline="30000" dirty="0" smtClean="0">
                <a:solidFill>
                  <a:schemeClr val="bg2">
                    <a:lumMod val="10000"/>
                  </a:schemeClr>
                </a:solidFill>
              </a:rPr>
              <a:t>th</a:t>
            </a:r>
            <a:r>
              <a:rPr lang="en-IE" sz="1200" dirty="0" smtClean="0">
                <a:solidFill>
                  <a:schemeClr val="bg2">
                    <a:lumMod val="10000"/>
                  </a:schemeClr>
                </a:solidFill>
              </a:rPr>
              <a:t> birthday </a:t>
            </a:r>
            <a:r>
              <a:rPr lang="en-IE" sz="1200" dirty="0">
                <a:solidFill>
                  <a:schemeClr val="bg2">
                    <a:lumMod val="10000"/>
                  </a:schemeClr>
                </a:solidFill>
              </a:rPr>
              <a:t>or local </a:t>
            </a:r>
            <a:r>
              <a:rPr lang="en-IE" sz="1200" dirty="0" smtClean="0">
                <a:solidFill>
                  <a:schemeClr val="bg2">
                    <a:lumMod val="10000"/>
                  </a:schemeClr>
                </a:solidFill>
              </a:rPr>
              <a:t> policy</a:t>
            </a:r>
            <a:endParaRPr lang="en-IE" sz="1200" dirty="0">
              <a:solidFill>
                <a:schemeClr val="bg2">
                  <a:lumMod val="10000"/>
                </a:schemeClr>
              </a:solidFill>
            </a:endParaRPr>
          </a:p>
        </p:txBody>
      </p:sp>
      <p:sp>
        <p:nvSpPr>
          <p:cNvPr id="14" name="Rectangle 13"/>
          <p:cNvSpPr/>
          <p:nvPr/>
        </p:nvSpPr>
        <p:spPr>
          <a:xfrm>
            <a:off x="3282855" y="5818566"/>
            <a:ext cx="1865209" cy="842964"/>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900" dirty="0">
                <a:solidFill>
                  <a:schemeClr val="bg2">
                    <a:lumMod val="10000"/>
                  </a:schemeClr>
                </a:solidFill>
              </a:rPr>
              <a:t>As per paediatric model of care, 16 is the </a:t>
            </a:r>
            <a:r>
              <a:rPr lang="en-IE" sz="900" dirty="0" err="1" smtClean="0">
                <a:solidFill>
                  <a:schemeClr val="bg2">
                    <a:lumMod val="10000"/>
                  </a:schemeClr>
                </a:solidFill>
              </a:rPr>
              <a:t>cutoff</a:t>
            </a:r>
            <a:r>
              <a:rPr lang="en-IE" sz="900" dirty="0" smtClean="0">
                <a:solidFill>
                  <a:schemeClr val="bg2">
                    <a:lumMod val="10000"/>
                  </a:schemeClr>
                </a:solidFill>
              </a:rPr>
              <a:t> </a:t>
            </a:r>
            <a:r>
              <a:rPr lang="en-IE" sz="900" dirty="0">
                <a:solidFill>
                  <a:schemeClr val="bg2">
                    <a:lumMod val="10000"/>
                  </a:schemeClr>
                </a:solidFill>
              </a:rPr>
              <a:t>age for paediatrics but this may vary </a:t>
            </a:r>
            <a:r>
              <a:rPr lang="en-IE" sz="900" dirty="0" smtClean="0">
                <a:solidFill>
                  <a:schemeClr val="bg2">
                    <a:lumMod val="10000"/>
                  </a:schemeClr>
                </a:solidFill>
              </a:rPr>
              <a:t>between </a:t>
            </a:r>
            <a:r>
              <a:rPr lang="en-IE" sz="900" dirty="0">
                <a:solidFill>
                  <a:schemeClr val="bg2">
                    <a:lumMod val="10000"/>
                  </a:schemeClr>
                </a:solidFill>
              </a:rPr>
              <a:t>national settings </a:t>
            </a:r>
          </a:p>
        </p:txBody>
      </p:sp>
      <p:sp>
        <p:nvSpPr>
          <p:cNvPr id="15" name="Rectangle 14"/>
          <p:cNvSpPr/>
          <p:nvPr/>
        </p:nvSpPr>
        <p:spPr>
          <a:xfrm>
            <a:off x="3260268" y="1541052"/>
            <a:ext cx="2031812" cy="813470"/>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900" dirty="0">
                <a:solidFill>
                  <a:schemeClr val="bg2">
                    <a:lumMod val="10000"/>
                  </a:schemeClr>
                </a:solidFill>
              </a:rPr>
              <a:t>Use this chart for </a:t>
            </a:r>
            <a:r>
              <a:rPr lang="en-IE" sz="900" dirty="0" err="1">
                <a:solidFill>
                  <a:schemeClr val="bg2">
                    <a:lumMod val="10000"/>
                  </a:schemeClr>
                </a:solidFill>
              </a:rPr>
              <a:t>gestationally</a:t>
            </a:r>
            <a:r>
              <a:rPr lang="en-IE" sz="900" dirty="0">
                <a:solidFill>
                  <a:schemeClr val="bg2">
                    <a:lumMod val="10000"/>
                  </a:schemeClr>
                </a:solidFill>
              </a:rPr>
              <a:t> corrected </a:t>
            </a:r>
            <a:r>
              <a:rPr lang="en-IE" sz="900" dirty="0" smtClean="0">
                <a:solidFill>
                  <a:schemeClr val="bg2">
                    <a:lumMod val="10000"/>
                  </a:schemeClr>
                </a:solidFill>
              </a:rPr>
              <a:t>infants </a:t>
            </a:r>
            <a:r>
              <a:rPr lang="en-IE" sz="900" dirty="0">
                <a:solidFill>
                  <a:schemeClr val="bg2">
                    <a:lumMod val="10000"/>
                  </a:schemeClr>
                </a:solidFill>
              </a:rPr>
              <a:t>up to 12 weeks corrected age </a:t>
            </a:r>
            <a:r>
              <a:rPr lang="en-IE" sz="900" dirty="0" smtClean="0">
                <a:solidFill>
                  <a:schemeClr val="bg2">
                    <a:lumMod val="10000"/>
                  </a:schemeClr>
                </a:solidFill>
              </a:rPr>
              <a:t> e.g</a:t>
            </a:r>
            <a:r>
              <a:rPr lang="en-IE" sz="900" dirty="0">
                <a:solidFill>
                  <a:schemeClr val="bg2">
                    <a:lumMod val="10000"/>
                  </a:schemeClr>
                </a:solidFill>
              </a:rPr>
              <a:t>. 24/40 ex-</a:t>
            </a:r>
            <a:r>
              <a:rPr lang="en-IE" sz="900" dirty="0" err="1">
                <a:solidFill>
                  <a:schemeClr val="bg2">
                    <a:lumMod val="10000"/>
                  </a:schemeClr>
                </a:solidFill>
              </a:rPr>
              <a:t>prem</a:t>
            </a:r>
            <a:r>
              <a:rPr lang="en-IE" sz="900" dirty="0">
                <a:solidFill>
                  <a:schemeClr val="bg2">
                    <a:lumMod val="10000"/>
                  </a:schemeClr>
                </a:solidFill>
              </a:rPr>
              <a:t> born 18 weeks ago is </a:t>
            </a:r>
            <a:r>
              <a:rPr lang="en-IE" sz="900" dirty="0" smtClean="0">
                <a:solidFill>
                  <a:schemeClr val="bg2">
                    <a:lumMod val="10000"/>
                  </a:schemeClr>
                </a:solidFill>
              </a:rPr>
              <a:t> corrected </a:t>
            </a:r>
            <a:r>
              <a:rPr lang="en-IE" sz="900" dirty="0">
                <a:solidFill>
                  <a:schemeClr val="bg2">
                    <a:lumMod val="10000"/>
                  </a:schemeClr>
                </a:solidFill>
              </a:rPr>
              <a:t>to 2/52 will be on this chart until he </a:t>
            </a:r>
            <a:r>
              <a:rPr lang="en-IE" sz="900" dirty="0" smtClean="0">
                <a:solidFill>
                  <a:schemeClr val="bg2">
                    <a:lumMod val="10000"/>
                  </a:schemeClr>
                </a:solidFill>
              </a:rPr>
              <a:t>is </a:t>
            </a:r>
            <a:r>
              <a:rPr lang="en-IE" sz="900" dirty="0">
                <a:solidFill>
                  <a:schemeClr val="bg2">
                    <a:lumMod val="10000"/>
                  </a:schemeClr>
                </a:solidFill>
              </a:rPr>
              <a:t>28 weeks of age (12 </a:t>
            </a:r>
            <a:r>
              <a:rPr lang="en-IE" sz="900" dirty="0" smtClean="0">
                <a:solidFill>
                  <a:schemeClr val="bg2">
                    <a:lumMod val="10000"/>
                  </a:schemeClr>
                </a:solidFill>
              </a:rPr>
              <a:t>weeks corrected </a:t>
            </a:r>
            <a:r>
              <a:rPr lang="en-IE" sz="900" dirty="0">
                <a:solidFill>
                  <a:schemeClr val="bg2">
                    <a:lumMod val="10000"/>
                  </a:schemeClr>
                </a:solidFill>
              </a:rPr>
              <a:t>age)</a:t>
            </a:r>
          </a:p>
        </p:txBody>
      </p:sp>
      <p:pic>
        <p:nvPicPr>
          <p:cNvPr id="5" name="Picture 4"/>
          <p:cNvPicPr>
            <a:picLocks noChangeAspect="1"/>
          </p:cNvPicPr>
          <p:nvPr/>
        </p:nvPicPr>
        <p:blipFill>
          <a:blip r:embed="rId8"/>
          <a:stretch>
            <a:fillRect/>
          </a:stretch>
        </p:blipFill>
        <p:spPr>
          <a:xfrm>
            <a:off x="108020" y="1494157"/>
            <a:ext cx="1710423" cy="810000"/>
          </a:xfrm>
          <a:prstGeom prst="rect">
            <a:avLst/>
          </a:prstGeom>
        </p:spPr>
      </p:pic>
      <p:sp>
        <p:nvSpPr>
          <p:cNvPr id="17" name="Rectangle 16"/>
          <p:cNvSpPr/>
          <p:nvPr/>
        </p:nvSpPr>
        <p:spPr>
          <a:xfrm>
            <a:off x="1796497" y="1535779"/>
            <a:ext cx="1463771" cy="809625"/>
          </a:xfrm>
          <a:prstGeom prst="rect">
            <a:avLst/>
          </a:prstGeom>
          <a:solidFill>
            <a:schemeClr val="bg1"/>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a:solidFill>
                  <a:schemeClr val="bg2">
                    <a:lumMod val="10000"/>
                  </a:schemeClr>
                </a:solidFill>
              </a:rPr>
              <a:t>To: 12 weeks or 12 </a:t>
            </a:r>
          </a:p>
          <a:p>
            <a:r>
              <a:rPr lang="en-IE" sz="1200">
                <a:solidFill>
                  <a:schemeClr val="bg2">
                    <a:lumMod val="10000"/>
                  </a:schemeClr>
                </a:solidFill>
              </a:rPr>
              <a:t>corrected weeks </a:t>
            </a:r>
            <a:endParaRPr lang="en-IE" sz="1200" dirty="0">
              <a:solidFill>
                <a:schemeClr val="bg2">
                  <a:lumMod val="1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83568" y="620688"/>
            <a:ext cx="1366837" cy="366713"/>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Variance</a:t>
            </a:r>
            <a:r>
              <a:rPr lang="en-IE" dirty="0">
                <a:solidFill>
                  <a:schemeClr val="tx2">
                    <a:lumMod val="75000"/>
                  </a:schemeClr>
                </a:solidFill>
                <a:latin typeface="Century Gothic" pitchFamily="34" charset="0"/>
              </a:rPr>
              <a:t> </a:t>
            </a:r>
            <a:endParaRPr lang="en-US" dirty="0">
              <a:solidFill>
                <a:schemeClr val="tx2">
                  <a:lumMod val="75000"/>
                </a:schemeClr>
              </a:solidFill>
              <a:latin typeface="Century Gothic" pitchFamily="34" charset="0"/>
            </a:endParaRPr>
          </a:p>
        </p:txBody>
      </p:sp>
      <p:sp>
        <p:nvSpPr>
          <p:cNvPr id="5128" name="Text Box 8"/>
          <p:cNvSpPr txBox="1">
            <a:spLocks noChangeArrowheads="1"/>
          </p:cNvSpPr>
          <p:nvPr/>
        </p:nvSpPr>
        <p:spPr bwMode="auto">
          <a:xfrm>
            <a:off x="7524328" y="5445224"/>
            <a:ext cx="1404938" cy="366713"/>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Total score</a:t>
            </a:r>
            <a:r>
              <a:rPr lang="en-IE" dirty="0">
                <a:solidFill>
                  <a:schemeClr val="tx2">
                    <a:lumMod val="75000"/>
                  </a:schemeClr>
                </a:solidFill>
                <a:latin typeface="Century Gothic" pitchFamily="34" charset="0"/>
              </a:rPr>
              <a:t> </a:t>
            </a:r>
            <a:endParaRPr lang="en-US" dirty="0">
              <a:solidFill>
                <a:schemeClr val="tx2">
                  <a:lumMod val="75000"/>
                </a:schemeClr>
              </a:solidFill>
              <a:latin typeface="Century Gothic" pitchFamily="34" charset="0"/>
            </a:endParaRPr>
          </a:p>
        </p:txBody>
      </p:sp>
      <p:sp>
        <p:nvSpPr>
          <p:cNvPr id="5129" name="Text Box 9"/>
          <p:cNvSpPr txBox="1">
            <a:spLocks noChangeArrowheads="1"/>
          </p:cNvSpPr>
          <p:nvPr/>
        </p:nvSpPr>
        <p:spPr bwMode="auto">
          <a:xfrm>
            <a:off x="7596188" y="404813"/>
            <a:ext cx="1295400" cy="366712"/>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Start date</a:t>
            </a:r>
            <a:endParaRPr lang="en-US" dirty="0">
              <a:solidFill>
                <a:schemeClr val="tx2">
                  <a:lumMod val="75000"/>
                </a:schemeClr>
              </a:solidFill>
              <a:latin typeface="Century Gothic" pitchFamily="34" charset="0"/>
            </a:endParaRPr>
          </a:p>
        </p:txBody>
      </p:sp>
      <p:sp>
        <p:nvSpPr>
          <p:cNvPr id="5130" name="Text Box 10"/>
          <p:cNvSpPr txBox="1">
            <a:spLocks noChangeArrowheads="1"/>
          </p:cNvSpPr>
          <p:nvPr/>
        </p:nvSpPr>
        <p:spPr bwMode="auto">
          <a:xfrm>
            <a:off x="7596188" y="1196752"/>
            <a:ext cx="1547812" cy="646331"/>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6 Core parameters</a:t>
            </a:r>
            <a:endParaRPr lang="en-US" dirty="0">
              <a:solidFill>
                <a:schemeClr val="tx2">
                  <a:lumMod val="75000"/>
                </a:schemeClr>
              </a:solidFill>
              <a:latin typeface="Century Gothic" pitchFamily="34" charset="0"/>
            </a:endParaRPr>
          </a:p>
        </p:txBody>
      </p:sp>
      <p:sp>
        <p:nvSpPr>
          <p:cNvPr id="5131" name="Text Box 11"/>
          <p:cNvSpPr txBox="1">
            <a:spLocks noChangeArrowheads="1"/>
          </p:cNvSpPr>
          <p:nvPr/>
        </p:nvSpPr>
        <p:spPr bwMode="auto">
          <a:xfrm>
            <a:off x="395536" y="2852936"/>
            <a:ext cx="1152823" cy="646331"/>
          </a:xfrm>
          <a:prstGeom prst="rect">
            <a:avLst/>
          </a:prstGeom>
          <a:solidFill>
            <a:schemeClr val="bg1"/>
          </a:solidFill>
          <a:ln w="9525">
            <a:noFill/>
            <a:miter lim="800000"/>
            <a:headEnd/>
            <a:tailEnd/>
          </a:ln>
          <a:effectLst/>
        </p:spPr>
        <p:txBody>
          <a:bodyPr wrap="square">
            <a:spAutoFit/>
          </a:bodyPr>
          <a:lstStyle/>
          <a:p>
            <a:pPr>
              <a:spcBef>
                <a:spcPct val="50000"/>
              </a:spcBef>
            </a:pPr>
            <a:r>
              <a:rPr lang="en-IE" b="1" dirty="0">
                <a:solidFill>
                  <a:schemeClr val="tx2">
                    <a:lumMod val="75000"/>
                  </a:schemeClr>
                </a:solidFill>
                <a:latin typeface="Century Gothic" pitchFamily="34" charset="0"/>
              </a:rPr>
              <a:t>Decision aides</a:t>
            </a:r>
            <a:endParaRPr lang="en-US" b="1" dirty="0">
              <a:solidFill>
                <a:schemeClr val="tx2">
                  <a:lumMod val="75000"/>
                </a:schemeClr>
              </a:solidFill>
              <a:latin typeface="Century Gothic"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rot="5400000">
            <a:off x="1313215" y="1006928"/>
            <a:ext cx="6858000" cy="4844144"/>
          </a:xfrm>
          <a:prstGeom prst="rect">
            <a:avLst/>
          </a:prstGeom>
          <a:noFill/>
          <a:ln w="9525">
            <a:noFill/>
            <a:miter lim="800000"/>
            <a:headEnd/>
            <a:tailEnd/>
          </a:ln>
        </p:spPr>
      </p:pic>
      <p:sp>
        <p:nvSpPr>
          <p:cNvPr id="20" name="Text Box 10"/>
          <p:cNvSpPr txBox="1">
            <a:spLocks noChangeArrowheads="1"/>
          </p:cNvSpPr>
          <p:nvPr/>
        </p:nvSpPr>
        <p:spPr bwMode="auto">
          <a:xfrm>
            <a:off x="7596188" y="2996952"/>
            <a:ext cx="1547812" cy="646331"/>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Additional parameters</a:t>
            </a:r>
            <a:endParaRPr lang="en-US" dirty="0">
              <a:solidFill>
                <a:schemeClr val="tx2">
                  <a:lumMod val="75000"/>
                </a:schemeClr>
              </a:solidFill>
              <a:latin typeface="Century Gothic" pitchFamily="34" charset="0"/>
            </a:endParaRPr>
          </a:p>
        </p:txBody>
      </p:sp>
      <p:cxnSp>
        <p:nvCxnSpPr>
          <p:cNvPr id="22" name="Straight Arrow Connector 21"/>
          <p:cNvCxnSpPr>
            <a:stCxn id="20" idx="1"/>
          </p:cNvCxnSpPr>
          <p:nvPr/>
        </p:nvCxnSpPr>
        <p:spPr>
          <a:xfrm flipH="1" flipV="1">
            <a:off x="7164288" y="3068960"/>
            <a:ext cx="431900" cy="251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907704" y="764704"/>
            <a:ext cx="505371" cy="39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131" idx="3"/>
          </p:cNvCxnSpPr>
          <p:nvPr/>
        </p:nvCxnSpPr>
        <p:spPr>
          <a:xfrm flipV="1">
            <a:off x="1548359" y="2780928"/>
            <a:ext cx="719385" cy="395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131" idx="3"/>
          </p:cNvCxnSpPr>
          <p:nvPr/>
        </p:nvCxnSpPr>
        <p:spPr>
          <a:xfrm>
            <a:off x="1548359" y="3176102"/>
            <a:ext cx="647377"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129" idx="1"/>
          </p:cNvCxnSpPr>
          <p:nvPr/>
        </p:nvCxnSpPr>
        <p:spPr>
          <a:xfrm flipH="1" flipV="1">
            <a:off x="7236296" y="260648"/>
            <a:ext cx="359892" cy="32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130" idx="1"/>
          </p:cNvCxnSpPr>
          <p:nvPr/>
        </p:nvCxnSpPr>
        <p:spPr>
          <a:xfrm flipH="1" flipV="1">
            <a:off x="7236296" y="1196752"/>
            <a:ext cx="359892"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130" idx="1"/>
          </p:cNvCxnSpPr>
          <p:nvPr/>
        </p:nvCxnSpPr>
        <p:spPr>
          <a:xfrm flipH="1">
            <a:off x="7164288" y="1519918"/>
            <a:ext cx="431900" cy="468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128" idx="1"/>
          </p:cNvCxnSpPr>
          <p:nvPr/>
        </p:nvCxnSpPr>
        <p:spPr>
          <a:xfrm flipH="1">
            <a:off x="7092280" y="5628581"/>
            <a:ext cx="432048" cy="536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0" idx="1"/>
          </p:cNvCxnSpPr>
          <p:nvPr/>
        </p:nvCxnSpPr>
        <p:spPr>
          <a:xfrm flipH="1">
            <a:off x="7164288" y="3320118"/>
            <a:ext cx="431900" cy="972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323528" y="764704"/>
            <a:ext cx="1584325" cy="641350"/>
          </a:xfrm>
          <a:prstGeom prst="rect">
            <a:avLst/>
          </a:prstGeom>
          <a:solidFill>
            <a:schemeClr val="bg1"/>
          </a:solidFill>
          <a:ln w="9525">
            <a:noFill/>
            <a:miter lim="800000"/>
            <a:headEnd/>
            <a:tailEnd/>
          </a:ln>
          <a:effectLst/>
        </p:spPr>
        <p:txBody>
          <a:bodyPr>
            <a:spAutoFit/>
          </a:bodyPr>
          <a:lstStyle/>
          <a:p>
            <a:pPr>
              <a:spcBef>
                <a:spcPct val="50000"/>
              </a:spcBef>
            </a:pPr>
            <a:r>
              <a:rPr lang="en-IE" b="1" dirty="0">
                <a:solidFill>
                  <a:schemeClr val="tx2">
                    <a:lumMod val="75000"/>
                  </a:schemeClr>
                </a:solidFill>
                <a:latin typeface="Century Gothic" pitchFamily="34" charset="0"/>
              </a:rPr>
              <a:t>Aid to audit &amp; handover</a:t>
            </a:r>
            <a:endParaRPr lang="en-US" b="1" dirty="0">
              <a:solidFill>
                <a:schemeClr val="tx2">
                  <a:lumMod val="75000"/>
                </a:schemeClr>
              </a:solidFill>
              <a:latin typeface="Century Gothic" pitchFamily="34" charset="0"/>
            </a:endParaRPr>
          </a:p>
        </p:txBody>
      </p:sp>
      <p:sp>
        <p:nvSpPr>
          <p:cNvPr id="11272" name="Line 8"/>
          <p:cNvSpPr>
            <a:spLocks noChangeShapeType="1"/>
          </p:cNvSpPr>
          <p:nvPr/>
        </p:nvSpPr>
        <p:spPr bwMode="auto">
          <a:xfrm>
            <a:off x="2051720" y="980728"/>
            <a:ext cx="504155" cy="347"/>
          </a:xfrm>
          <a:prstGeom prst="line">
            <a:avLst/>
          </a:prstGeom>
          <a:noFill/>
          <a:ln w="9525">
            <a:solidFill>
              <a:schemeClr val="accent2"/>
            </a:solidFill>
            <a:round/>
            <a:headEnd/>
            <a:tailEnd type="triangle" w="med" len="med"/>
          </a:ln>
          <a:effectLst/>
        </p:spPr>
        <p:txBody>
          <a:bodyPr/>
          <a:lstStyle/>
          <a:p>
            <a:endParaRPr lang="en-IE"/>
          </a:p>
        </p:txBody>
      </p:sp>
      <p:sp>
        <p:nvSpPr>
          <p:cNvPr id="11273" name="Line 9"/>
          <p:cNvSpPr>
            <a:spLocks noChangeShapeType="1"/>
          </p:cNvSpPr>
          <p:nvPr/>
        </p:nvSpPr>
        <p:spPr bwMode="auto">
          <a:xfrm>
            <a:off x="6588224" y="2132856"/>
            <a:ext cx="503238" cy="0"/>
          </a:xfrm>
          <a:prstGeom prst="line">
            <a:avLst/>
          </a:prstGeom>
          <a:noFill/>
          <a:ln w="9525">
            <a:solidFill>
              <a:schemeClr val="accent2"/>
            </a:solidFill>
            <a:round/>
            <a:headEnd type="triangle" w="med" len="med"/>
            <a:tailEnd/>
          </a:ln>
          <a:effectLst/>
        </p:spPr>
        <p:txBody>
          <a:bodyPr/>
          <a:lstStyle/>
          <a:p>
            <a:endParaRPr lang="en-IE"/>
          </a:p>
        </p:txBody>
      </p:sp>
      <p:pic>
        <p:nvPicPr>
          <p:cNvPr id="3074" name="Picture 2"/>
          <p:cNvPicPr>
            <a:picLocks noChangeAspect="1" noChangeArrowheads="1"/>
          </p:cNvPicPr>
          <p:nvPr/>
        </p:nvPicPr>
        <p:blipFill>
          <a:blip r:embed="rId3" cstate="print"/>
          <a:srcRect/>
          <a:stretch>
            <a:fillRect/>
          </a:stretch>
        </p:blipFill>
        <p:spPr bwMode="auto">
          <a:xfrm>
            <a:off x="2590800" y="581025"/>
            <a:ext cx="3962400" cy="5695950"/>
          </a:xfrm>
          <a:prstGeom prst="rect">
            <a:avLst/>
          </a:prstGeom>
          <a:noFill/>
          <a:ln w="3175">
            <a:solidFill>
              <a:schemeClr val="tx2">
                <a:lumMod val="75000"/>
              </a:schemeClr>
            </a:solidFill>
            <a:miter lim="800000"/>
            <a:headEnd/>
            <a:tailEnd/>
          </a:ln>
        </p:spPr>
      </p:pic>
      <p:sp>
        <p:nvSpPr>
          <p:cNvPr id="10" name="Text Box 6"/>
          <p:cNvSpPr txBox="1">
            <a:spLocks noChangeArrowheads="1"/>
          </p:cNvSpPr>
          <p:nvPr/>
        </p:nvSpPr>
        <p:spPr bwMode="auto">
          <a:xfrm>
            <a:off x="7164288" y="1844824"/>
            <a:ext cx="1584325" cy="923330"/>
          </a:xfrm>
          <a:prstGeom prst="rect">
            <a:avLst/>
          </a:prstGeom>
          <a:solidFill>
            <a:schemeClr val="bg1"/>
          </a:solidFill>
          <a:ln w="9525">
            <a:noFill/>
            <a:miter lim="800000"/>
            <a:headEnd/>
            <a:tailEnd/>
          </a:ln>
          <a:effectLst/>
        </p:spPr>
        <p:txBody>
          <a:bodyPr wrap="square">
            <a:spAutoFit/>
          </a:bodyPr>
          <a:lstStyle/>
          <a:p>
            <a:pPr>
              <a:spcBef>
                <a:spcPct val="50000"/>
              </a:spcBef>
            </a:pPr>
            <a:r>
              <a:rPr lang="en-IE" b="1" dirty="0">
                <a:solidFill>
                  <a:schemeClr val="tx2">
                    <a:lumMod val="75000"/>
                  </a:schemeClr>
                </a:solidFill>
                <a:latin typeface="Century Gothic" pitchFamily="34" charset="0"/>
              </a:rPr>
              <a:t>Respiratory assessment tool</a:t>
            </a:r>
            <a:endParaRPr lang="en-US" b="1" dirty="0">
              <a:solidFill>
                <a:schemeClr val="tx2">
                  <a:lumMod val="75000"/>
                </a:schemeClr>
              </a:solidFill>
              <a:latin typeface="Century Gothic"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ysClr val="window" lastClr="FFFFFF"/>
      </a:lt1>
      <a:dk2>
        <a:srgbClr val="1F497D"/>
      </a:dk2>
      <a:lt2>
        <a:srgbClr val="EEECE1"/>
      </a:lt2>
      <a:accent1>
        <a:srgbClr val="E5B9B7"/>
      </a:accent1>
      <a:accent2>
        <a:srgbClr val="D7E3BC"/>
      </a:accent2>
      <a:accent3>
        <a:srgbClr val="E5E0E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6034</Words>
  <Application>Microsoft Office PowerPoint</Application>
  <PresentationFormat>On-screen Show (4:3)</PresentationFormat>
  <Paragraphs>648</Paragraphs>
  <Slides>41</Slides>
  <Notes>32</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Arial Bold</vt:lpstr>
      <vt:lpstr>Calibri</vt:lpstr>
      <vt:lpstr>Calibri Light</vt:lpstr>
      <vt:lpstr>Century Gothic</vt:lpstr>
      <vt:lpstr>MV Boli</vt:lpstr>
      <vt:lpstr>Symbol</vt:lpstr>
      <vt:lpstr>Tahoma</vt:lpstr>
      <vt:lpstr>Times New Roman</vt:lpstr>
      <vt:lpstr>Trebuchet MS</vt:lpstr>
      <vt:lpstr>Wingdings</vt:lpstr>
      <vt:lpstr>Wingdings 2</vt:lpstr>
      <vt:lpstr>Wingdings 3</vt:lpstr>
      <vt:lpstr>Office Theme</vt:lpstr>
      <vt:lpstr>Irish Paediatric Early Warning System (PEWS) Update No 1 May 2023 to align with National Sepsis Guidance 2021 Update No 2 April 2024 Pews Train the Trainer Programme</vt:lpstr>
      <vt:lpstr>Learning Outcomes</vt:lpstr>
      <vt:lpstr>Aim of PEWS </vt:lpstr>
      <vt:lpstr>Why PEWS?</vt:lpstr>
      <vt:lpstr>PEWS is...</vt:lpstr>
      <vt:lpstr>PEWS is not…</vt:lpstr>
      <vt:lpstr>Paediatric Observation Charts</vt:lpstr>
      <vt:lpstr>PowerPoint Presentation</vt:lpstr>
      <vt:lpstr>PowerPoint Presentation</vt:lpstr>
      <vt:lpstr>PowerPoint Presentation</vt:lpstr>
      <vt:lpstr>PowerPoint Presentation</vt:lpstr>
      <vt:lpstr>Using the PEWS Chart</vt:lpstr>
      <vt:lpstr>Concern (Clinical/Family)</vt:lpstr>
      <vt:lpstr>Listening to You</vt:lpstr>
      <vt:lpstr>Airway + Breathing</vt:lpstr>
      <vt:lpstr>Circulation </vt:lpstr>
      <vt:lpstr>PowerPoint Presentation</vt:lpstr>
      <vt:lpstr>Disability </vt:lpstr>
      <vt:lpstr>Exposure</vt:lpstr>
      <vt:lpstr> Paediatric Sepsis Form </vt:lpstr>
      <vt:lpstr>PowerPoint Presentation</vt:lpstr>
      <vt:lpstr>PowerPoint Presentation</vt:lpstr>
      <vt:lpstr>Escalation</vt:lpstr>
      <vt:lpstr>Urgent PEWS Call</vt:lpstr>
      <vt:lpstr>PowerPoint Presentation</vt:lpstr>
      <vt:lpstr>Urgent PEWS Call7 </vt:lpstr>
      <vt:lpstr>Communication</vt:lpstr>
      <vt:lpstr>Documentation </vt:lpstr>
      <vt:lpstr>Variance </vt:lpstr>
      <vt:lpstr>PowerPoint Presentation</vt:lpstr>
      <vt:lpstr>Parameter Amendment (Chronic Conditions)</vt:lpstr>
      <vt:lpstr>Parameter Amendment example</vt:lpstr>
      <vt:lpstr>Medical Escalation Agreement</vt:lpstr>
      <vt:lpstr>Medical Escalation Agreement</vt:lpstr>
      <vt:lpstr>Scenario 1</vt:lpstr>
      <vt:lpstr>Completion – scenario 1</vt:lpstr>
      <vt:lpstr>Additional Parameters</vt:lpstr>
      <vt:lpstr>Questions…</vt:lpstr>
      <vt:lpstr>PowerPoint Presentation</vt:lpstr>
      <vt:lpstr>PEWS Training Tips</vt:lpstr>
      <vt:lpstr>PowerPoint Presentation</vt:lpstr>
    </vt:vector>
  </TitlesOfParts>
  <Company>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Paediatric Early Warning System</dc:title>
  <dc:creator>hse</dc:creator>
  <cp:lastModifiedBy>Horkan,Siobhan Portiuncula</cp:lastModifiedBy>
  <cp:revision>339</cp:revision>
  <dcterms:created xsi:type="dcterms:W3CDTF">2015-07-13T13:57:31Z</dcterms:created>
  <dcterms:modified xsi:type="dcterms:W3CDTF">2024-04-18T16:19:03Z</dcterms:modified>
</cp:coreProperties>
</file>