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handoutMasterIdLst>
    <p:handoutMasterId r:id="rId18"/>
  </p:handoutMasterIdLst>
  <p:sldIdLst>
    <p:sldId id="259" r:id="rId2"/>
    <p:sldId id="336" r:id="rId3"/>
    <p:sldId id="268" r:id="rId4"/>
    <p:sldId id="344" r:id="rId5"/>
    <p:sldId id="275" r:id="rId6"/>
    <p:sldId id="257" r:id="rId7"/>
    <p:sldId id="261" r:id="rId8"/>
    <p:sldId id="272" r:id="rId9"/>
    <p:sldId id="332" r:id="rId10"/>
    <p:sldId id="333" r:id="rId11"/>
    <p:sldId id="345" r:id="rId12"/>
    <p:sldId id="300" r:id="rId13"/>
    <p:sldId id="343" r:id="rId14"/>
    <p:sldId id="337" r:id="rId15"/>
    <p:sldId id="338" r:id="rId16"/>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99"/>
    <a:srgbClr val="A50021"/>
    <a:srgbClr val="FF33CC"/>
    <a:srgbClr val="FF6600"/>
    <a:srgbClr val="FF9900"/>
    <a:srgbClr val="996600"/>
    <a:srgbClr val="FF3300"/>
    <a:srgbClr val="FF0000"/>
    <a:srgbClr val="835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65" autoAdjust="0"/>
  </p:normalViewPr>
  <p:slideViewPr>
    <p:cSldViewPr>
      <p:cViewPr varScale="1">
        <p:scale>
          <a:sx n="67" d="100"/>
          <a:sy n="67" d="100"/>
        </p:scale>
        <p:origin x="190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vl1pPr>
          </a:lstStyle>
          <a:p>
            <a:fld id="{B00416BB-9ABC-4869-8760-6F22056462B8}" type="datetimeFigureOut">
              <a:rPr lang="en-IE" smtClean="0"/>
              <a:pPr/>
              <a:t>09/05/2023</a:t>
            </a:fld>
            <a:endParaRPr lang="en-IE"/>
          </a:p>
        </p:txBody>
      </p:sp>
      <p:sp>
        <p:nvSpPr>
          <p:cNvPr id="4" name="Footer Placeholder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a:defRPr sz="1200"/>
            </a:lvl1pPr>
          </a:lstStyle>
          <a:p>
            <a:fld id="{64E42C10-8A67-4174-B3AF-CF3E88134429}" type="slidenum">
              <a:rPr lang="en-IE" smtClean="0"/>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p>
        </p:txBody>
      </p:sp>
      <p:sp>
        <p:nvSpPr>
          <p:cNvPr id="22531" name="Rectangle 3"/>
          <p:cNvSpPr>
            <a:spLocks noGrp="1" noChangeArrowheads="1"/>
          </p:cNvSpPr>
          <p:nvPr>
            <p:ph type="dt" idx="1"/>
          </p:nvPr>
        </p:nvSpPr>
        <p:spPr bwMode="auto">
          <a:xfrm>
            <a:off x="3848645"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p>
        </p:txBody>
      </p:sp>
      <p:sp>
        <p:nvSpPr>
          <p:cNvPr id="2253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6"/>
          <p:cNvSpPr>
            <a:spLocks noGrp="1" noChangeArrowheads="1"/>
          </p:cNvSpPr>
          <p:nvPr>
            <p:ph type="ftr" sz="quarter" idx="4"/>
          </p:nvPr>
        </p:nvSpPr>
        <p:spPr bwMode="auto">
          <a:xfrm>
            <a:off x="0"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p>
        </p:txBody>
      </p:sp>
      <p:sp>
        <p:nvSpPr>
          <p:cNvPr id="22535" name="Rectangle 7"/>
          <p:cNvSpPr>
            <a:spLocks noGrp="1" noChangeArrowheads="1"/>
          </p:cNvSpPr>
          <p:nvPr>
            <p:ph type="sldNum" sz="quarter" idx="5"/>
          </p:nvPr>
        </p:nvSpPr>
        <p:spPr bwMode="auto">
          <a:xfrm>
            <a:off x="3848645"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E72A68A3-AEDF-43E0-B4AC-A1834131C5C2}" type="slidenum">
              <a:rPr lang="en-US"/>
              <a:pPr/>
              <a:t>‹#›</a:t>
            </a:fld>
            <a:endParaRPr lang="en-US"/>
          </a:p>
        </p:txBody>
      </p:sp>
    </p:spTree>
    <p:extLst>
      <p:ext uri="{BB962C8B-B14F-4D97-AF65-F5344CB8AC3E}">
        <p14:creationId xmlns:p14="http://schemas.microsoft.com/office/powerpoint/2010/main" val="33271115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2B0E2-373D-4E5C-91B5-EE5EB6658D0E}" type="slidenum">
              <a:rPr lang="en-US"/>
              <a:pPr/>
              <a:t>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This slide set represents a national template for PEWS training and as such, reflects a national standard in practice.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Additions should be made to these slides to reflect</a:t>
            </a:r>
            <a:r>
              <a:rPr lang="en-GB" baseline="0" dirty="0" smtClean="0"/>
              <a:t> </a:t>
            </a:r>
            <a:r>
              <a:rPr lang="en-GB" dirty="0" smtClean="0"/>
              <a:t>local arrangements/resources.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smtClean="0"/>
              <a:t>It</a:t>
            </a:r>
            <a:r>
              <a:rPr lang="en-GB" b="1" baseline="0" dirty="0" smtClean="0"/>
              <a:t> is essential to r</a:t>
            </a:r>
            <a:r>
              <a:rPr lang="en-GB" b="1" dirty="0" smtClean="0"/>
              <a:t>efer to PEWS implementation/training guide,</a:t>
            </a:r>
            <a:r>
              <a:rPr lang="en-GB" b="1" baseline="0" dirty="0" smtClean="0"/>
              <a:t> PEWS User Manual and National Clinical Guideline No.12 PEWS before using this slide-set. </a:t>
            </a:r>
            <a:endParaRPr lang="en-GB" b="1" dirty="0" smtClean="0"/>
          </a:p>
          <a:p>
            <a:endParaRPr lang="en-US" dirty="0"/>
          </a:p>
        </p:txBody>
      </p:sp>
    </p:spTree>
    <p:extLst>
      <p:ext uri="{BB962C8B-B14F-4D97-AF65-F5344CB8AC3E}">
        <p14:creationId xmlns:p14="http://schemas.microsoft.com/office/powerpoint/2010/main" val="33128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IE" sz="1100" b="1" dirty="0" smtClean="0"/>
              <a:t>INSTRUCTIONS:</a:t>
            </a:r>
          </a:p>
          <a:p>
            <a:endParaRPr lang="en-IE" sz="1100" dirty="0" smtClean="0"/>
          </a:p>
          <a:p>
            <a:r>
              <a:rPr lang="en-IE" sz="1100" dirty="0" smtClean="0"/>
              <a:t>Add your site’s </a:t>
            </a:r>
            <a:r>
              <a:rPr lang="en-IE" sz="1100" baseline="0" dirty="0" smtClean="0"/>
              <a:t>local arrangements including how to activate the Urgent PEWS Call and who will respond </a:t>
            </a:r>
          </a:p>
          <a:p>
            <a:endParaRPr lang="en-IE" sz="1100" baseline="0" dirty="0" smtClean="0"/>
          </a:p>
          <a:p>
            <a:r>
              <a:rPr lang="en-IE" sz="1100" baseline="0" dirty="0" smtClean="0"/>
              <a:t>Note: there may be occasions when a child has a high score but the appropriate care can be provided by personnel present and an ‘Urgent PEWS call’ may not be required.  Clinical judgement should determine whether additional help is required. The score should be recorded on the Event Record and noted for hospital audit regardless of whether the Urgent PEWS Pathway was activated. </a:t>
            </a:r>
            <a:endParaRPr lang="en-IE" sz="1100"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10</a:t>
            </a:fld>
            <a:endParaRPr lang="en-US"/>
          </a:p>
        </p:txBody>
      </p:sp>
    </p:spTree>
    <p:extLst>
      <p:ext uri="{BB962C8B-B14F-4D97-AF65-F5344CB8AC3E}">
        <p14:creationId xmlns:p14="http://schemas.microsoft.com/office/powerpoint/2010/main" val="51317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IE" sz="1200" b="1" dirty="0" smtClean="0"/>
              <a:t>OPTIONS: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IE" sz="1200"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IE" sz="1200" b="0" dirty="0" smtClean="0"/>
              <a:t>You may</a:t>
            </a:r>
            <a:r>
              <a:rPr lang="en-IE" sz="1200" b="0" baseline="0" dirty="0" smtClean="0"/>
              <a:t> consider the following options for inclusion in site specific training to suit the needs of the audience: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IE" sz="1200" b="0"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IE" sz="1200" b="0" u="sng" baseline="0" dirty="0" smtClean="0"/>
              <a:t>Case discussion</a:t>
            </a:r>
            <a:r>
              <a:rPr lang="en-IE" sz="1200" b="0" baseline="0" dirty="0" smtClean="0"/>
              <a:t>: use the template to build a case and take the class through a practical discussion of the observations, trending, escalation requirements etc</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IE" sz="1200" b="0" u="sng" baseline="0" dirty="0" smtClean="0"/>
              <a:t>Case presentation</a:t>
            </a:r>
            <a:r>
              <a:rPr lang="en-IE" sz="1200" b="0" baseline="0" dirty="0" smtClean="0"/>
              <a:t>: present an example from local practice that demonstrates the key points within PEWS or highlights good practice etc.</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IE" sz="1200" b="0" u="sng" baseline="0" dirty="0" smtClean="0"/>
              <a:t>Key learning from local audit</a:t>
            </a:r>
            <a:r>
              <a:rPr lang="en-IE" sz="1200" b="0" baseline="0" dirty="0" smtClean="0"/>
              <a:t>: show areas for improvement and highlight achievements</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IE" sz="1200" b="0" u="sng" baseline="0" dirty="0" smtClean="0"/>
              <a:t>Question and answer session</a:t>
            </a:r>
            <a:r>
              <a:rPr lang="en-IE" sz="1200" b="0" baseline="0" dirty="0" smtClean="0"/>
              <a:t>: to offer clarity and deal with local challenges and facilitate discussion around examples of good practice </a:t>
            </a:r>
            <a:endParaRPr lang="en-IE" sz="1200" b="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IE" sz="1200" b="1" dirty="0" smtClean="0"/>
          </a:p>
        </p:txBody>
      </p:sp>
      <p:sp>
        <p:nvSpPr>
          <p:cNvPr id="4" name="Slide Number Placeholder 3"/>
          <p:cNvSpPr>
            <a:spLocks noGrp="1"/>
          </p:cNvSpPr>
          <p:nvPr>
            <p:ph type="sldNum" sz="quarter" idx="10"/>
          </p:nvPr>
        </p:nvSpPr>
        <p:spPr/>
        <p:txBody>
          <a:bodyPr/>
          <a:lstStyle/>
          <a:p>
            <a:fld id="{E72A68A3-AEDF-43E0-B4AC-A1834131C5C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E" b="1" dirty="0" smtClean="0"/>
              <a:t>Leave this slide up for the rest of the session </a:t>
            </a:r>
          </a:p>
          <a:p>
            <a:endParaRPr lang="en-IE" dirty="0" smtClean="0"/>
          </a:p>
          <a:p>
            <a:r>
              <a:rPr lang="en-IE" dirty="0" smtClean="0"/>
              <a:t>PEWS is not a system for reassuring a clinician that the child is well.</a:t>
            </a:r>
          </a:p>
          <a:p>
            <a:endParaRPr lang="en-IE" dirty="0" smtClean="0"/>
          </a:p>
          <a:p>
            <a:r>
              <a:rPr lang="en-IE" dirty="0" smtClean="0"/>
              <a:t>PEWS is a </a:t>
            </a:r>
            <a:r>
              <a:rPr lang="en-IE" b="1" dirty="0" smtClean="0"/>
              <a:t>safety net </a:t>
            </a:r>
            <a:r>
              <a:rPr lang="en-IE" dirty="0" smtClean="0"/>
              <a:t>that will detect changes in a child’s physiology when vital sign observations err outside of ‘normal’ but until that happens and while the scores remain low (remember the ability of infants and children to compensate) a clinician’s judgement, impression and partnership with the family regarding clinical concern is paramount.</a:t>
            </a:r>
          </a:p>
          <a:p>
            <a:endParaRPr lang="en-I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IE" dirty="0" smtClean="0"/>
              <a:t>PEWS works most effectively when it is remembered that the scoring tool is simply one element of  a care bundle that also includes enhanced personal and team situation awareness, empowerment through a clear escalation pathway and use of a structured framework for clinical communication and strong engagement with the child and family as an additional defence against deterioration events.  </a:t>
            </a:r>
          </a:p>
          <a:p>
            <a:endParaRPr lang="en-IE" dirty="0" smtClean="0"/>
          </a:p>
          <a:p>
            <a:r>
              <a:rPr lang="en-IE" sz="1200" b="1" dirty="0" smtClean="0"/>
              <a:t>The class will now move to desktop exercises</a:t>
            </a:r>
            <a:r>
              <a:rPr lang="en-IE" sz="1200" b="1" baseline="0" dirty="0" smtClean="0"/>
              <a:t> to ‘put it all together’.</a:t>
            </a:r>
          </a:p>
          <a:p>
            <a:r>
              <a:rPr lang="en-IE" sz="1200" b="1" baseline="0" dirty="0" smtClean="0"/>
              <a:t>Refer to the case study template, guidelines and cases 1-4 for this section of the education programme.  </a:t>
            </a:r>
          </a:p>
          <a:p>
            <a:endParaRPr lang="en-IE" sz="1200" baseline="0" dirty="0" smtClean="0"/>
          </a:p>
          <a:p>
            <a:r>
              <a:rPr lang="en-IE" sz="1200" baseline="0" dirty="0" smtClean="0"/>
              <a:t>Following the case studies, you should distribute the quiz and give candidates 5-10 minutes to complete.  The answers may be discussed as a class; some of the quiz answers are intentionally included to prompt critical thinking to again highlight important points for reiteration.</a:t>
            </a:r>
            <a:endParaRPr lang="en-IE" sz="1200" dirty="0" smtClean="0"/>
          </a:p>
        </p:txBody>
      </p:sp>
      <p:sp>
        <p:nvSpPr>
          <p:cNvPr id="4" name="Slide Number Placeholder 3"/>
          <p:cNvSpPr>
            <a:spLocks noGrp="1"/>
          </p:cNvSpPr>
          <p:nvPr>
            <p:ph type="sldNum" sz="quarter" idx="10"/>
          </p:nvPr>
        </p:nvSpPr>
        <p:spPr/>
        <p:txBody>
          <a:bodyPr/>
          <a:lstStyle/>
          <a:p>
            <a:fld id="{E72A68A3-AEDF-43E0-B4AC-A1834131C5C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IE" sz="1100" b="1" kern="1200" dirty="0" smtClean="0">
                <a:solidFill>
                  <a:schemeClr val="tx1"/>
                </a:solidFill>
                <a:latin typeface="Arial" pitchFamily="34" charset="0"/>
                <a:ea typeface="+mn-ea"/>
                <a:cs typeface="+mn-cs"/>
              </a:rPr>
              <a:t>Discuss local arrangements for trainers/champions.</a:t>
            </a:r>
            <a:r>
              <a:rPr lang="en-IE" sz="1100" b="1" kern="1200" baseline="0" dirty="0" smtClean="0">
                <a:solidFill>
                  <a:schemeClr val="tx1"/>
                </a:solidFill>
                <a:latin typeface="Arial" pitchFamily="34" charset="0"/>
                <a:ea typeface="+mn-ea"/>
                <a:cs typeface="+mn-cs"/>
              </a:rPr>
              <a:t>  What is expected of them? </a:t>
            </a:r>
            <a:endParaRPr lang="en-IE" sz="1100" b="1" kern="1200" dirty="0" smtClean="0">
              <a:solidFill>
                <a:schemeClr val="tx1"/>
              </a:solidFill>
              <a:latin typeface="Arial" pitchFamily="34" charset="0"/>
              <a:ea typeface="+mn-ea"/>
              <a:cs typeface="+mn-cs"/>
            </a:endParaRPr>
          </a:p>
          <a:p>
            <a:endParaRPr lang="en-IE" sz="1100" kern="1200" dirty="0" smtClean="0">
              <a:solidFill>
                <a:schemeClr val="tx1"/>
              </a:solidFill>
              <a:latin typeface="Arial" pitchFamily="34" charset="0"/>
              <a:ea typeface="+mn-ea"/>
              <a:cs typeface="+mn-cs"/>
            </a:endParaRPr>
          </a:p>
          <a:p>
            <a:r>
              <a:rPr lang="en-IE" sz="1100" kern="1200" dirty="0" smtClean="0">
                <a:solidFill>
                  <a:schemeClr val="tx1"/>
                </a:solidFill>
                <a:latin typeface="Arial" pitchFamily="34" charset="0"/>
                <a:ea typeface="+mn-ea"/>
                <a:cs typeface="+mn-cs"/>
              </a:rPr>
              <a:t>- Who are you training?</a:t>
            </a:r>
          </a:p>
          <a:p>
            <a:r>
              <a:rPr lang="en-IE" sz="1100" kern="1200" dirty="0" smtClean="0">
                <a:solidFill>
                  <a:schemeClr val="tx1"/>
                </a:solidFill>
                <a:latin typeface="Arial" pitchFamily="34" charset="0"/>
                <a:ea typeface="+mn-ea"/>
                <a:cs typeface="+mn-cs"/>
              </a:rPr>
              <a:t>Why are you here? What is your area of expertise?  Who are you responsible to? Who will you be teaching?  Colleagues? Nursing / medical staff?  What are the challenges? Plus your slide information</a:t>
            </a:r>
          </a:p>
          <a:p>
            <a:endParaRPr lang="en-IE" sz="1100" kern="1200" dirty="0" smtClean="0">
              <a:solidFill>
                <a:schemeClr val="tx1"/>
              </a:solidFill>
              <a:latin typeface="Arial" pitchFamily="34" charset="0"/>
              <a:ea typeface="+mn-ea"/>
              <a:cs typeface="+mn-cs"/>
            </a:endParaRPr>
          </a:p>
          <a:p>
            <a:r>
              <a:rPr lang="en-IE" sz="1100" kern="1200" dirty="0" smtClean="0">
                <a:solidFill>
                  <a:schemeClr val="tx1"/>
                </a:solidFill>
                <a:latin typeface="Arial" pitchFamily="34" charset="0"/>
                <a:ea typeface="+mn-ea"/>
                <a:cs typeface="+mn-cs"/>
              </a:rPr>
              <a:t>- Create schedule</a:t>
            </a:r>
          </a:p>
          <a:p>
            <a:r>
              <a:rPr lang="en-IE" sz="1100" kern="1200" dirty="0" smtClean="0">
                <a:solidFill>
                  <a:schemeClr val="tx1"/>
                </a:solidFill>
                <a:latin typeface="Arial" pitchFamily="34" charset="0"/>
                <a:ea typeface="+mn-ea"/>
                <a:cs typeface="+mn-cs"/>
              </a:rPr>
              <a:t>Identify relevant areas and</a:t>
            </a:r>
            <a:r>
              <a:rPr lang="en-IE" sz="1100" kern="1200" baseline="0" dirty="0" smtClean="0">
                <a:solidFill>
                  <a:schemeClr val="tx1"/>
                </a:solidFill>
                <a:latin typeface="Arial" pitchFamily="34" charset="0"/>
                <a:ea typeface="+mn-ea"/>
                <a:cs typeface="+mn-cs"/>
              </a:rPr>
              <a:t> medical and nursing staff numbers requiring PEWS Training: liaise with line managers</a:t>
            </a:r>
            <a:r>
              <a:rPr lang="en-IE" sz="1100" kern="1200" dirty="0" smtClean="0">
                <a:solidFill>
                  <a:schemeClr val="tx1"/>
                </a:solidFill>
                <a:latin typeface="Arial" pitchFamily="34" charset="0"/>
                <a:ea typeface="+mn-ea"/>
                <a:cs typeface="+mn-cs"/>
              </a:rPr>
              <a:t>.  Interdisciplinary teaching very much encouraged </a:t>
            </a:r>
          </a:p>
          <a:p>
            <a:r>
              <a:rPr lang="en-IE" sz="1100" kern="1200" dirty="0" smtClean="0">
                <a:solidFill>
                  <a:schemeClr val="tx1"/>
                </a:solidFill>
                <a:latin typeface="Arial" pitchFamily="34" charset="0"/>
                <a:ea typeface="+mn-ea"/>
                <a:cs typeface="+mn-cs"/>
              </a:rPr>
              <a:t>Create</a:t>
            </a:r>
            <a:r>
              <a:rPr lang="en-IE" sz="1100" kern="1200" baseline="0" dirty="0" smtClean="0">
                <a:solidFill>
                  <a:schemeClr val="tx1"/>
                </a:solidFill>
                <a:latin typeface="Arial" pitchFamily="34" charset="0"/>
                <a:ea typeface="+mn-ea"/>
                <a:cs typeface="+mn-cs"/>
              </a:rPr>
              <a:t> a training schedule- allow reasonable time to plan for release of staff; be clear regarding duration of session and attendance – certification only on full attendance.</a:t>
            </a:r>
            <a:endParaRPr lang="en-IE" sz="1100" kern="1200" dirty="0" smtClean="0">
              <a:solidFill>
                <a:schemeClr val="tx1"/>
              </a:solidFill>
              <a:latin typeface="Arial" pitchFamily="34" charset="0"/>
              <a:ea typeface="+mn-ea"/>
              <a:cs typeface="+mn-cs"/>
            </a:endParaRPr>
          </a:p>
          <a:p>
            <a:endParaRPr lang="en-IE" sz="1100" kern="1200" dirty="0" smtClean="0">
              <a:solidFill>
                <a:schemeClr val="tx1"/>
              </a:solidFill>
              <a:latin typeface="Arial" pitchFamily="34" charset="0"/>
              <a:ea typeface="+mn-ea"/>
              <a:cs typeface="+mn-cs"/>
            </a:endParaRPr>
          </a:p>
          <a:p>
            <a:r>
              <a:rPr lang="en-IE" sz="1100" kern="1200" dirty="0" smtClean="0">
                <a:solidFill>
                  <a:schemeClr val="tx1"/>
                </a:solidFill>
                <a:latin typeface="Arial" pitchFamily="34" charset="0"/>
                <a:ea typeface="+mn-ea"/>
                <a:cs typeface="+mn-cs"/>
              </a:rPr>
              <a:t>- Venue/ environment</a:t>
            </a:r>
          </a:p>
          <a:p>
            <a:r>
              <a:rPr lang="en-IE" sz="1100" kern="1200" dirty="0" smtClean="0">
                <a:solidFill>
                  <a:schemeClr val="tx1"/>
                </a:solidFill>
                <a:latin typeface="Arial" pitchFamily="34" charset="0"/>
                <a:ea typeface="+mn-ea"/>
                <a:cs typeface="+mn-cs"/>
              </a:rPr>
              <a:t>Source</a:t>
            </a:r>
            <a:r>
              <a:rPr lang="en-IE" sz="1100" kern="1200" baseline="0" dirty="0" smtClean="0">
                <a:solidFill>
                  <a:schemeClr val="tx1"/>
                </a:solidFill>
                <a:latin typeface="Arial" pitchFamily="34" charset="0"/>
                <a:ea typeface="+mn-ea"/>
                <a:cs typeface="+mn-cs"/>
              </a:rPr>
              <a:t> and book suitable venue: spacious, warm, adequate seating.  Do you need to provide a map/directions?  Do you need to provide parking advice? Do you need to organise refreshments?</a:t>
            </a:r>
            <a:endParaRPr lang="en-IE" sz="1100" kern="1200" dirty="0" smtClean="0">
              <a:solidFill>
                <a:schemeClr val="tx1"/>
              </a:solidFill>
              <a:latin typeface="Arial" pitchFamily="34" charset="0"/>
              <a:ea typeface="+mn-ea"/>
              <a:cs typeface="+mn-cs"/>
            </a:endParaRPr>
          </a:p>
          <a:p>
            <a:endParaRPr lang="en-IE" sz="1100" kern="1200" dirty="0" smtClean="0">
              <a:solidFill>
                <a:schemeClr val="tx1"/>
              </a:solidFill>
              <a:latin typeface="Arial" pitchFamily="34" charset="0"/>
              <a:ea typeface="+mn-ea"/>
              <a:cs typeface="+mn-cs"/>
            </a:endParaRPr>
          </a:p>
          <a:p>
            <a:pPr>
              <a:buFontTx/>
              <a:buChar char="-"/>
            </a:pPr>
            <a:r>
              <a:rPr lang="en-IE" sz="1100" kern="1200" dirty="0" smtClean="0">
                <a:solidFill>
                  <a:schemeClr val="tx1"/>
                </a:solidFill>
                <a:latin typeface="Arial" pitchFamily="34" charset="0"/>
                <a:ea typeface="+mn-ea"/>
                <a:cs typeface="+mn-cs"/>
              </a:rPr>
              <a:t>AV requirements </a:t>
            </a:r>
          </a:p>
          <a:p>
            <a:pPr>
              <a:buFontTx/>
              <a:buNone/>
            </a:pPr>
            <a:r>
              <a:rPr lang="en-IE" sz="1100" kern="1200" baseline="0" dirty="0" smtClean="0">
                <a:solidFill>
                  <a:schemeClr val="tx1"/>
                </a:solidFill>
                <a:latin typeface="Arial" pitchFamily="34" charset="0"/>
                <a:ea typeface="+mn-ea"/>
                <a:cs typeface="+mn-cs"/>
              </a:rPr>
              <a:t>Do you need to organise AV (laptop, USB for lectures, projector/screen)</a:t>
            </a:r>
            <a:endParaRPr lang="en-IE" sz="1100" kern="1200" dirty="0" smtClean="0">
              <a:solidFill>
                <a:schemeClr val="tx1"/>
              </a:solidFill>
              <a:latin typeface="Arial" pitchFamily="34" charset="0"/>
              <a:ea typeface="+mn-ea"/>
              <a:cs typeface="+mn-cs"/>
            </a:endParaRPr>
          </a:p>
          <a:p>
            <a:r>
              <a:rPr lang="en-IE" sz="1100" kern="1200" dirty="0" smtClean="0">
                <a:solidFill>
                  <a:schemeClr val="tx1"/>
                </a:solidFill>
                <a:latin typeface="Arial" pitchFamily="34" charset="0"/>
                <a:ea typeface="+mn-ea"/>
                <a:cs typeface="+mn-cs"/>
              </a:rPr>
              <a:t>Check everything works and is compatible. Do you need to book additional equipment? Do you need a pointer? </a:t>
            </a:r>
          </a:p>
          <a:p>
            <a:endParaRPr lang="en-IE" sz="1100" kern="1200" dirty="0" smtClean="0">
              <a:solidFill>
                <a:schemeClr val="tx1"/>
              </a:solidFill>
              <a:latin typeface="Arial" pitchFamily="34" charset="0"/>
              <a:ea typeface="+mn-ea"/>
              <a:cs typeface="+mn-cs"/>
            </a:endParaRPr>
          </a:p>
          <a:p>
            <a:r>
              <a:rPr lang="en-IE" sz="1100" kern="1200" dirty="0" smtClean="0">
                <a:solidFill>
                  <a:schemeClr val="tx1"/>
                </a:solidFill>
                <a:latin typeface="Arial" pitchFamily="34" charset="0"/>
                <a:ea typeface="+mn-ea"/>
                <a:cs typeface="+mn-cs"/>
              </a:rPr>
              <a:t>- Pre-course organisation</a:t>
            </a:r>
          </a:p>
          <a:p>
            <a:r>
              <a:rPr lang="en-IE" sz="1100" kern="1200" dirty="0" smtClean="0">
                <a:solidFill>
                  <a:schemeClr val="tx1"/>
                </a:solidFill>
                <a:latin typeface="Arial" pitchFamily="34" charset="0"/>
                <a:ea typeface="+mn-ea"/>
                <a:cs typeface="+mn-cs"/>
              </a:rPr>
              <a:t>Provide staff with manual 1-2 weeks</a:t>
            </a:r>
            <a:r>
              <a:rPr lang="en-IE" sz="1100" kern="1200" baseline="0" dirty="0" smtClean="0">
                <a:solidFill>
                  <a:schemeClr val="tx1"/>
                </a:solidFill>
                <a:latin typeface="Arial" pitchFamily="34" charset="0"/>
                <a:ea typeface="+mn-ea"/>
                <a:cs typeface="+mn-cs"/>
              </a:rPr>
              <a:t> before training session.  Are you going to provide </a:t>
            </a:r>
            <a:r>
              <a:rPr lang="en-IE" sz="1100" kern="1200" baseline="0" dirty="0" err="1" smtClean="0">
                <a:solidFill>
                  <a:schemeClr val="tx1"/>
                </a:solidFill>
                <a:latin typeface="Arial" pitchFamily="34" charset="0"/>
                <a:ea typeface="+mn-ea"/>
                <a:cs typeface="+mn-cs"/>
              </a:rPr>
              <a:t>pdf</a:t>
            </a:r>
            <a:r>
              <a:rPr lang="en-IE" sz="1100" kern="1200" baseline="0" dirty="0" smtClean="0">
                <a:solidFill>
                  <a:schemeClr val="tx1"/>
                </a:solidFill>
                <a:latin typeface="Arial" pitchFamily="34" charset="0"/>
                <a:ea typeface="+mn-ea"/>
                <a:cs typeface="+mn-cs"/>
              </a:rPr>
              <a:t> by email or printed copies? Is the file on the hospital intranet/ in the library?</a:t>
            </a:r>
          </a:p>
          <a:p>
            <a:r>
              <a:rPr lang="en-IE" sz="1100" kern="1200" baseline="0" dirty="0" smtClean="0">
                <a:solidFill>
                  <a:schemeClr val="tx1"/>
                </a:solidFill>
                <a:latin typeface="Arial" pitchFamily="34" charset="0"/>
                <a:ea typeface="+mn-ea"/>
                <a:cs typeface="+mn-cs"/>
              </a:rPr>
              <a:t>Become familiar with slides and notes underneath</a:t>
            </a:r>
          </a:p>
          <a:p>
            <a:r>
              <a:rPr lang="en-IE" sz="1100" kern="1200" baseline="0" dirty="0" smtClean="0">
                <a:solidFill>
                  <a:schemeClr val="tx1"/>
                </a:solidFill>
                <a:latin typeface="Arial" pitchFamily="34" charset="0"/>
                <a:ea typeface="+mn-ea"/>
                <a:cs typeface="+mn-cs"/>
              </a:rPr>
              <a:t>Know the particular arrangements within your hospital/site/area for escalation and Urgent PEWS, documentation requirements etc.</a:t>
            </a:r>
          </a:p>
          <a:p>
            <a:r>
              <a:rPr lang="en-IE" sz="1100" kern="1200" baseline="0" dirty="0" smtClean="0">
                <a:solidFill>
                  <a:schemeClr val="tx1"/>
                </a:solidFill>
                <a:latin typeface="Arial" pitchFamily="34" charset="0"/>
                <a:ea typeface="+mn-ea"/>
                <a:cs typeface="+mn-cs"/>
              </a:rPr>
              <a:t>Prepare all training paperwork and supplemental teaching materials including cases and charts</a:t>
            </a:r>
            <a:endParaRPr lang="en-IE" sz="1100" kern="1200" dirty="0" smtClean="0">
              <a:solidFill>
                <a:schemeClr val="tx1"/>
              </a:solidFill>
              <a:latin typeface="Arial" pitchFamily="34" charset="0"/>
              <a:ea typeface="+mn-ea"/>
              <a:cs typeface="+mn-cs"/>
            </a:endParaRPr>
          </a:p>
          <a:p>
            <a:endParaRPr lang="en-IE" sz="1100"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dirty="0" smtClean="0"/>
              <a:t>INSTRUCTIONS:</a:t>
            </a:r>
          </a:p>
          <a:p>
            <a:endParaRPr lang="en-IE" dirty="0" smtClean="0"/>
          </a:p>
          <a:p>
            <a:r>
              <a:rPr lang="en-IE" dirty="0" smtClean="0"/>
              <a:t>1. Add ward or hospital detail</a:t>
            </a:r>
            <a:r>
              <a:rPr lang="en-IE" baseline="0" dirty="0" smtClean="0"/>
              <a:t>s as appropriate</a:t>
            </a:r>
          </a:p>
          <a:p>
            <a:r>
              <a:rPr lang="en-IE" baseline="0" dirty="0" smtClean="0"/>
              <a:t>2. Delete as appropriate from the final bullet point</a:t>
            </a:r>
          </a:p>
          <a:p>
            <a:endParaRPr lang="en-IE" dirty="0" smtClean="0"/>
          </a:p>
        </p:txBody>
      </p:sp>
      <p:sp>
        <p:nvSpPr>
          <p:cNvPr id="4" name="Slide Number Placeholder 3"/>
          <p:cNvSpPr>
            <a:spLocks noGrp="1"/>
          </p:cNvSpPr>
          <p:nvPr>
            <p:ph type="sldNum" sz="quarter" idx="10"/>
          </p:nvPr>
        </p:nvSpPr>
        <p:spPr/>
        <p:txBody>
          <a:bodyPr/>
          <a:lstStyle/>
          <a:p>
            <a:fld id="{E72A68A3-AEDF-43E0-B4AC-A1834131C5C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D74EE-BC1C-41EE-A67B-198147D54307}" type="slidenum">
              <a:rPr lang="en-US"/>
              <a:pPr/>
              <a:t>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IE" dirty="0"/>
              <a:t>The overall aim of the PEWS system is to</a:t>
            </a:r>
            <a:r>
              <a:rPr lang="en-IE" dirty="0" smtClean="0"/>
              <a:t>...</a:t>
            </a:r>
          </a:p>
          <a:p>
            <a:endParaRPr lang="en-IE" dirty="0" smtClean="0"/>
          </a:p>
          <a:p>
            <a:endParaRPr lang="en-IE" dirty="0"/>
          </a:p>
        </p:txBody>
      </p:sp>
    </p:spTree>
    <p:extLst>
      <p:ext uri="{BB962C8B-B14F-4D97-AF65-F5344CB8AC3E}">
        <p14:creationId xmlns:p14="http://schemas.microsoft.com/office/powerpoint/2010/main" val="13629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dirty="0" smtClean="0"/>
              <a:t>INSTRUCTIONS:</a:t>
            </a:r>
          </a:p>
          <a:p>
            <a:endParaRPr lang="en-IE" dirty="0" smtClean="0"/>
          </a:p>
          <a:p>
            <a:r>
              <a:rPr lang="en-IE" dirty="0" smtClean="0"/>
              <a:t>You will need to upload the relevant</a:t>
            </a:r>
            <a:r>
              <a:rPr lang="en-IE" baseline="0" dirty="0" smtClean="0"/>
              <a:t> video to </a:t>
            </a:r>
            <a:r>
              <a:rPr lang="en-IE" dirty="0" smtClean="0"/>
              <a:t>your ward</a:t>
            </a:r>
            <a:r>
              <a:rPr lang="en-IE" baseline="0" dirty="0" smtClean="0"/>
              <a:t> / hospital into this slide.  Download the video from www.hse.ie/pews and save it to a folder with these slides.  You can then link the two.</a:t>
            </a:r>
          </a:p>
          <a:p>
            <a:endParaRPr lang="en-IE" baseline="0" dirty="0" smtClean="0"/>
          </a:p>
          <a:p>
            <a:r>
              <a:rPr lang="en-IE" baseline="0" dirty="0" smtClean="0"/>
              <a:t>Note: 	Long version with permitted modifications is 17 minutes</a:t>
            </a:r>
          </a:p>
          <a:p>
            <a:r>
              <a:rPr lang="en-IE" baseline="0" dirty="0" smtClean="0"/>
              <a:t>	Generic (short) version with no permitted modifications is 15 minutes</a:t>
            </a:r>
            <a:endParaRPr lang="en-IE"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52FE3-C6D6-4F90-B546-503912AE2F4F}" type="slidenum">
              <a:rPr lang="en-US"/>
              <a:pPr/>
              <a:t>5</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buFontTx/>
              <a:buNone/>
            </a:pPr>
            <a:r>
              <a:rPr lang="en-IE" sz="1100" b="1" dirty="0" smtClean="0"/>
              <a:t>INSTRUCTIONS:</a:t>
            </a:r>
          </a:p>
          <a:p>
            <a:pPr>
              <a:buFontTx/>
              <a:buNone/>
            </a:pPr>
            <a:endParaRPr lang="en-IE" sz="1100" dirty="0" smtClean="0"/>
          </a:p>
          <a:p>
            <a:pPr>
              <a:buFontTx/>
              <a:buNone/>
            </a:pPr>
            <a:r>
              <a:rPr lang="en-IE" sz="1100" dirty="0" smtClean="0"/>
              <a:t>Upload</a:t>
            </a:r>
            <a:r>
              <a:rPr lang="en-IE" sz="1100" baseline="0" dirty="0" smtClean="0"/>
              <a:t> your own site’s front page image here</a:t>
            </a:r>
            <a:endParaRPr lang="en-IE" sz="1100" dirty="0"/>
          </a:p>
        </p:txBody>
      </p:sp>
    </p:spTree>
    <p:extLst>
      <p:ext uri="{BB962C8B-B14F-4D97-AF65-F5344CB8AC3E}">
        <p14:creationId xmlns:p14="http://schemas.microsoft.com/office/powerpoint/2010/main" val="428249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IE" sz="1200" b="1" dirty="0" smtClean="0"/>
              <a:t>INSTRUCTIONS:</a:t>
            </a:r>
          </a:p>
          <a:p>
            <a:pPr>
              <a:buFontTx/>
              <a:buNone/>
            </a:pPr>
            <a:endParaRPr lang="en-IE" sz="1200" b="1" dirty="0" smtClean="0"/>
          </a:p>
          <a:p>
            <a:pPr>
              <a:buFontTx/>
              <a:buNone/>
            </a:pPr>
            <a:r>
              <a:rPr lang="en-IE" sz="1200" b="0" dirty="0" smtClean="0"/>
              <a:t>Upload your site’s central page(s) here</a:t>
            </a:r>
          </a:p>
        </p:txBody>
      </p:sp>
      <p:sp>
        <p:nvSpPr>
          <p:cNvPr id="4" name="Slide Number Placeholder 3"/>
          <p:cNvSpPr>
            <a:spLocks noGrp="1"/>
          </p:cNvSpPr>
          <p:nvPr>
            <p:ph type="sldNum" sz="quarter" idx="10"/>
          </p:nvPr>
        </p:nvSpPr>
        <p:spPr/>
        <p:txBody>
          <a:bodyPr/>
          <a:lstStyle/>
          <a:p>
            <a:fld id="{E72A68A3-AEDF-43E0-B4AC-A1834131C5C2}" type="slidenum">
              <a:rPr lang="en-US" smtClean="0"/>
              <a:pPr/>
              <a:t>6</a:t>
            </a:fld>
            <a:endParaRPr lang="en-US"/>
          </a:p>
        </p:txBody>
      </p:sp>
    </p:spTree>
    <p:extLst>
      <p:ext uri="{BB962C8B-B14F-4D97-AF65-F5344CB8AC3E}">
        <p14:creationId xmlns:p14="http://schemas.microsoft.com/office/powerpoint/2010/main" val="347325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IE" sz="1200" b="1" dirty="0" smtClean="0"/>
              <a:t>INSTRUCTIONS:</a:t>
            </a:r>
          </a:p>
          <a:p>
            <a:endParaRPr lang="en-IE" b="0" dirty="0" smtClean="0"/>
          </a:p>
          <a:p>
            <a:r>
              <a:rPr lang="en-IE" b="0" dirty="0" smtClean="0"/>
              <a:t>Upload your site’s back page (&amp; any</a:t>
            </a:r>
            <a:r>
              <a:rPr lang="en-IE" b="0" baseline="0" dirty="0" smtClean="0"/>
              <a:t> additional pages) here</a:t>
            </a:r>
            <a:endParaRPr lang="en-IE" b="0"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7</a:t>
            </a:fld>
            <a:endParaRPr lang="en-US"/>
          </a:p>
        </p:txBody>
      </p:sp>
    </p:spTree>
    <p:extLst>
      <p:ext uri="{BB962C8B-B14F-4D97-AF65-F5344CB8AC3E}">
        <p14:creationId xmlns:p14="http://schemas.microsoft.com/office/powerpoint/2010/main" val="352621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E5B79-FD08-4AAC-BC8A-705808A92EA2}" type="slidenum">
              <a:rPr lang="en-US"/>
              <a:pPr/>
              <a:t>8</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a:lnSpc>
                <a:spcPct val="80000"/>
              </a:lnSpc>
            </a:pPr>
            <a:endParaRPr lang="en-US" sz="1100" dirty="0"/>
          </a:p>
        </p:txBody>
      </p:sp>
    </p:spTree>
    <p:extLst>
      <p:ext uri="{BB962C8B-B14F-4D97-AF65-F5344CB8AC3E}">
        <p14:creationId xmlns:p14="http://schemas.microsoft.com/office/powerpoint/2010/main" val="90742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IE" sz="1100" b="1" dirty="0" smtClean="0"/>
              <a:t>INSTRUCTIONS:</a:t>
            </a:r>
          </a:p>
          <a:p>
            <a:endParaRPr lang="en-IE" sz="1100" dirty="0" smtClean="0"/>
          </a:p>
          <a:p>
            <a:r>
              <a:rPr lang="en-IE" sz="1100" dirty="0" smtClean="0"/>
              <a:t>Upload your site’s escalation guide here</a:t>
            </a:r>
            <a:endParaRPr lang="en-IE" sz="1100" dirty="0"/>
          </a:p>
        </p:txBody>
      </p:sp>
      <p:sp>
        <p:nvSpPr>
          <p:cNvPr id="4" name="Slide Number Placeholder 3"/>
          <p:cNvSpPr>
            <a:spLocks noGrp="1"/>
          </p:cNvSpPr>
          <p:nvPr>
            <p:ph type="sldNum" sz="quarter" idx="10"/>
          </p:nvPr>
        </p:nvSpPr>
        <p:spPr/>
        <p:txBody>
          <a:bodyPr/>
          <a:lstStyle/>
          <a:p>
            <a:fld id="{E72A68A3-AEDF-43E0-B4AC-A1834131C5C2}" type="slidenum">
              <a:rPr lang="en-US" smtClean="0"/>
              <a:pPr/>
              <a:t>9</a:t>
            </a:fld>
            <a:endParaRPr lang="en-US"/>
          </a:p>
        </p:txBody>
      </p:sp>
    </p:spTree>
    <p:extLst>
      <p:ext uri="{BB962C8B-B14F-4D97-AF65-F5344CB8AC3E}">
        <p14:creationId xmlns:p14="http://schemas.microsoft.com/office/powerpoint/2010/main" val="414549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8F3AE-61D7-4266-995A-4CCD0E610D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A393C-1EBA-4593-B957-03B8FB531A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67DA6-1D82-4C00-9D1F-25C24FA282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54DC-E214-4A28-8A77-BFE62069B2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584C-82E5-471A-B70A-F629D4C131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4D4E8-FB38-4B8A-B8DB-5C5CA78B7E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C0F7FD-5D48-4FB8-BF4D-149DF2D02D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0E79D-37F5-4B88-9C3E-2EB6180B7F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08919C-7739-4344-ACEE-9A516A0DE2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D6BDC-FE87-49A4-B9BF-26CE24A6A2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4BF0A-D2A7-452A-8AB4-A8799C39BA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671BD-2B37-4DA2-8620-29807DA822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 name="Picture 1" descr="Q:\USERS\CARCULLEN\National Comms\2014\Aines office\logo\Clinical Strategy and Programmes Division logo.jpg"/>
          <p:cNvPicPr>
            <a:picLocks noChangeAspect="1" noChangeArrowheads="1"/>
          </p:cNvPicPr>
          <p:nvPr/>
        </p:nvPicPr>
        <p:blipFill>
          <a:blip r:embed="rId3" cstate="print"/>
          <a:srcRect/>
          <a:stretch>
            <a:fillRect/>
          </a:stretch>
        </p:blipFill>
        <p:spPr bwMode="auto">
          <a:xfrm>
            <a:off x="0" y="5805264"/>
            <a:ext cx="2374868" cy="836712"/>
          </a:xfrm>
          <a:prstGeom prst="rect">
            <a:avLst/>
          </a:prstGeom>
          <a:noFill/>
          <a:ln w="9525">
            <a:noFill/>
            <a:miter lim="800000"/>
            <a:headEnd/>
            <a:tailEnd/>
          </a:ln>
        </p:spPr>
      </p:pic>
      <p:pic>
        <p:nvPicPr>
          <p:cNvPr id="8213" name="Picture 1"/>
          <p:cNvPicPr>
            <a:picLocks noChangeAspect="1" noChangeArrowheads="1"/>
          </p:cNvPicPr>
          <p:nvPr/>
        </p:nvPicPr>
        <p:blipFill>
          <a:blip r:embed="rId4" cstate="print"/>
          <a:srcRect/>
          <a:stretch>
            <a:fillRect/>
          </a:stretch>
        </p:blipFill>
        <p:spPr bwMode="auto">
          <a:xfrm>
            <a:off x="2339752" y="5805264"/>
            <a:ext cx="1230122" cy="836712"/>
          </a:xfrm>
          <a:prstGeom prst="rect">
            <a:avLst/>
          </a:prstGeom>
          <a:noFill/>
          <a:ln w="9525">
            <a:noFill/>
            <a:miter lim="800000"/>
            <a:headEnd/>
            <a:tailEnd/>
          </a:ln>
        </p:spPr>
      </p:pic>
      <p:pic>
        <p:nvPicPr>
          <p:cNvPr id="8214" name="Picture 7"/>
          <p:cNvPicPr>
            <a:picLocks noChangeAspect="1" noChangeArrowheads="1"/>
          </p:cNvPicPr>
          <p:nvPr/>
        </p:nvPicPr>
        <p:blipFill>
          <a:blip r:embed="rId5" cstate="print"/>
          <a:srcRect/>
          <a:stretch>
            <a:fillRect/>
          </a:stretch>
        </p:blipFill>
        <p:spPr bwMode="auto">
          <a:xfrm>
            <a:off x="6228184" y="5805264"/>
            <a:ext cx="2722924" cy="836712"/>
          </a:xfrm>
          <a:prstGeom prst="rect">
            <a:avLst/>
          </a:prstGeom>
          <a:noFill/>
          <a:ln w="9525">
            <a:noFill/>
            <a:miter lim="800000"/>
            <a:headEnd/>
            <a:tailEnd/>
          </a:ln>
        </p:spPr>
      </p:pic>
      <p:sp>
        <p:nvSpPr>
          <p:cNvPr id="8194" name="Rectangle 2"/>
          <p:cNvSpPr>
            <a:spLocks noGrp="1" noChangeArrowheads="1"/>
          </p:cNvSpPr>
          <p:nvPr>
            <p:ph type="ctrTitle"/>
          </p:nvPr>
        </p:nvSpPr>
        <p:spPr>
          <a:xfrm>
            <a:off x="179512" y="4077072"/>
            <a:ext cx="8713788" cy="1485007"/>
          </a:xfrm>
        </p:spPr>
        <p:txBody>
          <a:bodyPr>
            <a:normAutofit/>
          </a:bodyPr>
          <a:lstStyle/>
          <a:p>
            <a:pPr algn="ctr"/>
            <a:r>
              <a:rPr lang="en-IE" sz="3600" b="1" dirty="0">
                <a:solidFill>
                  <a:schemeClr val="tx2"/>
                </a:solidFill>
                <a:effectLst/>
              </a:rPr>
              <a:t>Irish Paediatric Early Warning </a:t>
            </a:r>
            <a:r>
              <a:rPr lang="en-IE" sz="3600" b="1" dirty="0" smtClean="0">
                <a:solidFill>
                  <a:schemeClr val="tx2"/>
                </a:solidFill>
                <a:effectLst/>
              </a:rPr>
              <a:t>System</a:t>
            </a:r>
            <a:r>
              <a:rPr lang="en-IE" sz="3600" b="1" dirty="0">
                <a:solidFill>
                  <a:schemeClr val="tx2"/>
                </a:solidFill>
              </a:rPr>
              <a:t> </a:t>
            </a:r>
            <a:r>
              <a:rPr lang="en-IE" sz="3600" b="1" dirty="0" smtClean="0">
                <a:solidFill>
                  <a:schemeClr val="tx2"/>
                </a:solidFill>
                <a:effectLst/>
              </a:rPr>
              <a:t>(PEWS)</a:t>
            </a:r>
            <a:br>
              <a:rPr lang="en-IE" sz="3600" b="1" dirty="0" smtClean="0">
                <a:solidFill>
                  <a:schemeClr val="tx2"/>
                </a:solidFill>
                <a:effectLst/>
              </a:rPr>
            </a:br>
            <a:r>
              <a:rPr lang="en-IE" sz="3600" dirty="0" smtClean="0">
                <a:solidFill>
                  <a:schemeClr val="tx2"/>
                </a:solidFill>
              </a:rPr>
              <a:t>Update</a:t>
            </a:r>
            <a:endParaRPr lang="en-US" sz="3600" dirty="0">
              <a:solidFill>
                <a:schemeClr val="tx2"/>
              </a:solidFill>
              <a:effectLst/>
            </a:endParaRPr>
          </a:p>
        </p:txBody>
      </p:sp>
      <p:pic>
        <p:nvPicPr>
          <p:cNvPr id="10" name="Picture 9"/>
          <p:cNvPicPr/>
          <p:nvPr/>
        </p:nvPicPr>
        <p:blipFill>
          <a:blip r:embed="rId6" cstate="print"/>
          <a:srcRect/>
          <a:stretch>
            <a:fillRect/>
          </a:stretch>
        </p:blipFill>
        <p:spPr bwMode="auto">
          <a:xfrm>
            <a:off x="2159732" y="260648"/>
            <a:ext cx="4824536" cy="35283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Urgent PEWS Call</a:t>
            </a:r>
            <a:endParaRPr lang="en-IE" dirty="0"/>
          </a:p>
        </p:txBody>
      </p:sp>
      <p:sp>
        <p:nvSpPr>
          <p:cNvPr id="3" name="Content Placeholder 2"/>
          <p:cNvSpPr>
            <a:spLocks noGrp="1"/>
          </p:cNvSpPr>
          <p:nvPr>
            <p:ph idx="1"/>
          </p:nvPr>
        </p:nvSpPr>
        <p:spPr/>
        <p:txBody>
          <a:bodyPr/>
          <a:lstStyle/>
          <a:p>
            <a:r>
              <a:rPr lang="en-IE" dirty="0" smtClean="0"/>
              <a:t>Response pathway to PEWS Score </a:t>
            </a:r>
            <a:r>
              <a:rPr lang="en-IE" dirty="0" smtClean="0">
                <a:sym typeface="Symbol"/>
              </a:rPr>
              <a:t></a:t>
            </a:r>
            <a:r>
              <a:rPr lang="en-IE" dirty="0" smtClean="0"/>
              <a:t>7</a:t>
            </a:r>
          </a:p>
          <a:p>
            <a:pPr>
              <a:buNone/>
            </a:pPr>
            <a:endParaRPr lang="en-IE"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Optional Modules</a:t>
            </a:r>
            <a:endParaRPr lang="en-IE" dirty="0"/>
          </a:p>
        </p:txBody>
      </p:sp>
      <p:sp>
        <p:nvSpPr>
          <p:cNvPr id="3" name="Content Placeholder 2"/>
          <p:cNvSpPr>
            <a:spLocks noGrp="1"/>
          </p:cNvSpPr>
          <p:nvPr>
            <p:ph idx="1"/>
          </p:nvPr>
        </p:nvSpPr>
        <p:spPr/>
        <p:txBody>
          <a:bodyPr/>
          <a:lstStyle/>
          <a:p>
            <a:r>
              <a:rPr lang="en-IE" dirty="0" smtClean="0"/>
              <a:t>Case discussion</a:t>
            </a:r>
          </a:p>
          <a:p>
            <a:r>
              <a:rPr lang="en-IE" dirty="0" smtClean="0"/>
              <a:t>Case presentation</a:t>
            </a:r>
          </a:p>
          <a:p>
            <a:r>
              <a:rPr lang="en-IE" dirty="0" smtClean="0"/>
              <a:t>Audit results and recommendations</a:t>
            </a:r>
          </a:p>
          <a:p>
            <a:r>
              <a:rPr lang="en-IE" dirty="0" smtClean="0"/>
              <a:t>Question &amp; answer session</a:t>
            </a:r>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IE" sz="4800" dirty="0">
                <a:latin typeface="+mn-lt"/>
              </a:rPr>
              <a:t>Questions</a:t>
            </a:r>
            <a:r>
              <a:rPr lang="en-IE" b="1" dirty="0">
                <a:latin typeface="Trebuchet MS" pitchFamily="34" charset="0"/>
              </a:rPr>
              <a:t>…</a:t>
            </a:r>
            <a:endParaRPr lang="en-US" b="1" dirty="0">
              <a:latin typeface="Trebuchet MS" pitchFamily="34" charset="0"/>
            </a:endParaRPr>
          </a:p>
        </p:txBody>
      </p:sp>
      <p:sp>
        <p:nvSpPr>
          <p:cNvPr id="84995" name="Rectangle 3"/>
          <p:cNvSpPr>
            <a:spLocks noGrp="1" noChangeArrowheads="1"/>
          </p:cNvSpPr>
          <p:nvPr>
            <p:ph idx="1"/>
          </p:nvPr>
        </p:nvSpPr>
        <p:spPr>
          <a:xfrm>
            <a:off x="468313" y="2564904"/>
            <a:ext cx="8218487" cy="3561259"/>
          </a:xfrm>
        </p:spPr>
        <p:txBody>
          <a:bodyPr>
            <a:normAutofit fontScale="92500" lnSpcReduction="10000"/>
          </a:bodyPr>
          <a:lstStyle/>
          <a:p>
            <a:pPr algn="ctr">
              <a:lnSpc>
                <a:spcPct val="80000"/>
              </a:lnSpc>
              <a:buFontTx/>
              <a:buNone/>
            </a:pPr>
            <a:r>
              <a:rPr lang="en-IE" sz="34700" b="1" dirty="0">
                <a:solidFill>
                  <a:schemeClr val="tx2"/>
                </a:solidFill>
                <a:effectLst>
                  <a:outerShdw blurRad="38100" dist="38100" dir="2700000" algn="tl">
                    <a:srgbClr val="000000"/>
                  </a:outerShdw>
                </a:effectLst>
              </a:rPr>
              <a:t>?</a:t>
            </a:r>
            <a:endParaRPr lang="en-US" sz="34700" b="1"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PEWS Key Points</a:t>
            </a:r>
            <a:endParaRPr lang="en-IE" dirty="0"/>
          </a:p>
        </p:txBody>
      </p:sp>
      <p:sp>
        <p:nvSpPr>
          <p:cNvPr id="3" name="Content Placeholder 2"/>
          <p:cNvSpPr>
            <a:spLocks noGrp="1"/>
          </p:cNvSpPr>
          <p:nvPr>
            <p:ph idx="1"/>
          </p:nvPr>
        </p:nvSpPr>
        <p:spPr>
          <a:xfrm>
            <a:off x="467544" y="1772816"/>
            <a:ext cx="8229600" cy="4525963"/>
          </a:xfrm>
        </p:spPr>
        <p:txBody>
          <a:bodyPr>
            <a:normAutofit lnSpcReduction="10000"/>
          </a:bodyPr>
          <a:lstStyle/>
          <a:p>
            <a:r>
              <a:rPr lang="en-IE" sz="4000" dirty="0" smtClean="0"/>
              <a:t>PEWS score is a tool only</a:t>
            </a:r>
          </a:p>
          <a:p>
            <a:r>
              <a:rPr lang="en-IE" sz="4000" dirty="0" smtClean="0"/>
              <a:t>Monitor the child for trends in </a:t>
            </a:r>
          </a:p>
          <a:p>
            <a:pPr>
              <a:buNone/>
            </a:pPr>
            <a:r>
              <a:rPr lang="en-IE" sz="4000" dirty="0" smtClean="0"/>
              <a:t>	vital signs and PEWS Score</a:t>
            </a:r>
          </a:p>
          <a:p>
            <a:r>
              <a:rPr lang="en-IE" sz="4000" dirty="0" smtClean="0"/>
              <a:t>Use clinical judgement + clinical trends to interpret the Escalation Guide</a:t>
            </a:r>
          </a:p>
          <a:p>
            <a:r>
              <a:rPr lang="en-IE" sz="4000" dirty="0" smtClean="0"/>
              <a:t>Listen for parent concern</a:t>
            </a:r>
            <a:endParaRPr lang="en-IE" dirty="0" smtClean="0"/>
          </a:p>
          <a:p>
            <a:endParaRPr lang="en-IE" dirty="0"/>
          </a:p>
        </p:txBody>
      </p:sp>
      <p:pic>
        <p:nvPicPr>
          <p:cNvPr id="4" name="Picture 14" descr="C:\Users\rachelmacdonell\AppData\Local\Microsoft\Windows\Temporary Internet Files\Content.Outlook\ZTG0GBS6\HSE_Pewsie_BG2.jpg"/>
          <p:cNvPicPr>
            <a:picLocks noChangeAspect="1" noChangeArrowheads="1"/>
          </p:cNvPicPr>
          <p:nvPr/>
        </p:nvPicPr>
        <p:blipFill>
          <a:blip r:embed="rId3" cstate="print"/>
          <a:srcRect l="46589" t="32726" r="35995" b="9995"/>
          <a:stretch>
            <a:fillRect/>
          </a:stretch>
        </p:blipFill>
        <p:spPr bwMode="auto">
          <a:xfrm>
            <a:off x="7164288" y="188640"/>
            <a:ext cx="1656184" cy="3063940"/>
          </a:xfrm>
          <a:prstGeom prst="ellipse">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endParaRPr lang="en-IE"/>
          </a:p>
        </p:txBody>
      </p:sp>
      <p:sp>
        <p:nvSpPr>
          <p:cNvPr id="3" name="Content Placeholder 2"/>
          <p:cNvSpPr>
            <a:spLocks noGrp="1"/>
          </p:cNvSpPr>
          <p:nvPr>
            <p:ph idx="1"/>
          </p:nvPr>
        </p:nvSpPr>
        <p:spPr/>
        <p:txBody>
          <a:bodyPr>
            <a:normAutofit/>
          </a:bodyPr>
          <a:lstStyle/>
          <a:p>
            <a:pPr>
              <a:buNone/>
            </a:pPr>
            <a:r>
              <a:rPr lang="en-IE" sz="3600" b="1" dirty="0" smtClean="0"/>
              <a:t>The next slide is for Train the Trainer only</a:t>
            </a:r>
            <a:endParaRPr lang="en-IE"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PEWS Training Tips</a:t>
            </a:r>
            <a:endParaRPr lang="en-IE" dirty="0"/>
          </a:p>
        </p:txBody>
      </p:sp>
      <p:sp>
        <p:nvSpPr>
          <p:cNvPr id="3" name="Content Placeholder 2"/>
          <p:cNvSpPr>
            <a:spLocks noGrp="1"/>
          </p:cNvSpPr>
          <p:nvPr>
            <p:ph idx="1"/>
          </p:nvPr>
        </p:nvSpPr>
        <p:spPr/>
        <p:txBody>
          <a:bodyPr/>
          <a:lstStyle/>
          <a:p>
            <a:r>
              <a:rPr lang="en-IE" sz="4400" dirty="0" smtClean="0"/>
              <a:t>- Who are you training?</a:t>
            </a:r>
          </a:p>
          <a:p>
            <a:r>
              <a:rPr lang="en-IE" sz="4400" dirty="0" smtClean="0"/>
              <a:t>- Create schedule</a:t>
            </a:r>
          </a:p>
          <a:p>
            <a:r>
              <a:rPr lang="en-IE" sz="4400" dirty="0" smtClean="0"/>
              <a:t>- Venue/ environment</a:t>
            </a:r>
          </a:p>
          <a:p>
            <a:r>
              <a:rPr lang="en-IE" sz="4400" dirty="0" smtClean="0"/>
              <a:t>- AV requirements</a:t>
            </a:r>
          </a:p>
          <a:p>
            <a:r>
              <a:rPr lang="en-IE" sz="4400" dirty="0" smtClean="0"/>
              <a:t>- Pre-course organisation</a:t>
            </a:r>
          </a:p>
          <a:p>
            <a:pPr>
              <a:buNone/>
            </a:pPr>
            <a:endParaRPr lang="en-IE"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IE" dirty="0" smtClean="0"/>
              <a:t>Learning Outcomes</a:t>
            </a:r>
            <a:endParaRPr lang="en-IE" dirty="0"/>
          </a:p>
        </p:txBody>
      </p:sp>
      <p:sp>
        <p:nvSpPr>
          <p:cNvPr id="3" name="Content Placeholder 2"/>
          <p:cNvSpPr>
            <a:spLocks noGrp="1"/>
          </p:cNvSpPr>
          <p:nvPr>
            <p:ph idx="1"/>
          </p:nvPr>
        </p:nvSpPr>
        <p:spPr>
          <a:xfrm>
            <a:off x="467544" y="1844824"/>
            <a:ext cx="8352928" cy="4824536"/>
          </a:xfrm>
        </p:spPr>
        <p:txBody>
          <a:bodyPr>
            <a:normAutofit lnSpcReduction="10000"/>
          </a:bodyPr>
          <a:lstStyle/>
          <a:p>
            <a:pPr marL="0" indent="0">
              <a:buNone/>
            </a:pPr>
            <a:r>
              <a:rPr lang="en-IE" sz="2800" dirty="0" smtClean="0"/>
              <a:t>By the end of the session, you will be able to:</a:t>
            </a:r>
          </a:p>
          <a:p>
            <a:pPr marL="0" indent="0">
              <a:buNone/>
            </a:pPr>
            <a:endParaRPr lang="en-IE" sz="1600" dirty="0" smtClean="0"/>
          </a:p>
          <a:p>
            <a:r>
              <a:rPr lang="en-IE" sz="2800" dirty="0"/>
              <a:t>Discuss the importance of clinical judgement and individualised assessment</a:t>
            </a:r>
          </a:p>
          <a:p>
            <a:r>
              <a:rPr lang="en-IE" sz="2800" dirty="0" smtClean="0"/>
              <a:t>Discuss the use of PEWS in clinical practice in &lt;&lt;ward or hospital&gt;&gt;</a:t>
            </a:r>
          </a:p>
          <a:p>
            <a:r>
              <a:rPr lang="en-IE" sz="2800" dirty="0" smtClean="0"/>
              <a:t>Demonstrate effective use of PEWS charts and the escalation guide in &lt;&lt;ward or hospital&gt;&gt;</a:t>
            </a:r>
          </a:p>
          <a:p>
            <a:r>
              <a:rPr lang="en-IE" sz="2800" dirty="0" smtClean="0"/>
              <a:t>Discuss the appropriate use of permitted variance/special situations within PEWS in &lt;&lt;ward or hospital&gt;&gt;</a:t>
            </a:r>
          </a:p>
        </p:txBody>
      </p:sp>
    </p:spTree>
    <p:extLst>
      <p:ext uri="{BB962C8B-B14F-4D97-AF65-F5344CB8AC3E}">
        <p14:creationId xmlns:p14="http://schemas.microsoft.com/office/powerpoint/2010/main" val="306924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IE" sz="4800" dirty="0" smtClean="0"/>
              <a:t>Aim of PEWS </a:t>
            </a:r>
            <a:endParaRPr lang="en-US" sz="4800" dirty="0"/>
          </a:p>
        </p:txBody>
      </p:sp>
      <p:sp>
        <p:nvSpPr>
          <p:cNvPr id="20483" name="Rectangle 3"/>
          <p:cNvSpPr>
            <a:spLocks noGrp="1" noChangeArrowheads="1"/>
          </p:cNvSpPr>
          <p:nvPr>
            <p:ph idx="1"/>
          </p:nvPr>
        </p:nvSpPr>
        <p:spPr>
          <a:xfrm>
            <a:off x="467544" y="2132856"/>
            <a:ext cx="8229600" cy="4104456"/>
          </a:xfrm>
        </p:spPr>
        <p:txBody>
          <a:bodyPr>
            <a:normAutofit/>
          </a:bodyPr>
          <a:lstStyle/>
          <a:p>
            <a:pPr>
              <a:buNone/>
            </a:pPr>
            <a:r>
              <a:rPr lang="en-IE" sz="3500" dirty="0" smtClean="0"/>
              <a:t>Assist recognition and response to deterioration</a:t>
            </a:r>
          </a:p>
          <a:p>
            <a:pPr>
              <a:buNone/>
            </a:pPr>
            <a:endParaRPr lang="en-IE" sz="3000" dirty="0" smtClean="0"/>
          </a:p>
          <a:p>
            <a:pPr marL="630238" lvl="0" indent="-534988">
              <a:spcBef>
                <a:spcPts val="0"/>
              </a:spcBef>
              <a:defRPr/>
            </a:pPr>
            <a:r>
              <a:rPr lang="en-IE" sz="2800" dirty="0" smtClean="0">
                <a:solidFill>
                  <a:schemeClr val="tx2">
                    <a:lumMod val="50000"/>
                  </a:schemeClr>
                </a:solidFill>
              </a:rPr>
              <a:t>Improved situation awareness</a:t>
            </a:r>
          </a:p>
          <a:p>
            <a:pPr marL="630238" lvl="0" indent="-534988">
              <a:spcBef>
                <a:spcPts val="0"/>
              </a:spcBef>
              <a:defRPr/>
            </a:pPr>
            <a:r>
              <a:rPr lang="en-IE" sz="2800" dirty="0" smtClean="0">
                <a:solidFill>
                  <a:schemeClr val="tx2">
                    <a:lumMod val="50000"/>
                  </a:schemeClr>
                </a:solidFill>
              </a:rPr>
              <a:t>Standardised communication</a:t>
            </a:r>
          </a:p>
          <a:p>
            <a:pPr marL="630238" lvl="0" indent="-534988">
              <a:spcBef>
                <a:spcPts val="0"/>
              </a:spcBef>
              <a:defRPr/>
            </a:pPr>
            <a:r>
              <a:rPr lang="en-IE" sz="2800" dirty="0" smtClean="0">
                <a:solidFill>
                  <a:schemeClr val="tx2">
                    <a:lumMod val="50000"/>
                  </a:schemeClr>
                </a:solidFill>
              </a:rPr>
              <a:t>Use of a common language</a:t>
            </a:r>
          </a:p>
          <a:p>
            <a:pPr marL="630238" lvl="0" indent="-534988">
              <a:spcBef>
                <a:spcPts val="0"/>
              </a:spcBef>
              <a:defRPr/>
            </a:pPr>
            <a:r>
              <a:rPr lang="en-IE" sz="2800" dirty="0" smtClean="0">
                <a:solidFill>
                  <a:schemeClr val="tx2">
                    <a:lumMod val="50000"/>
                  </a:schemeClr>
                </a:solidFill>
              </a:rPr>
              <a:t>Earlier opportunity to rescue</a:t>
            </a:r>
            <a:endParaRPr lang="en-IE" sz="2800" dirty="0" smtClean="0">
              <a:solidFill>
                <a:schemeClr val="tx2"/>
              </a:solidFill>
              <a:latin typeface="Trebuchet MS" pitchFamily="34" charset="0"/>
            </a:endParaRPr>
          </a:p>
          <a:p>
            <a:endParaRPr lang="en-IE" dirty="0" smtClean="0">
              <a:solidFill>
                <a:schemeClr val="tx2"/>
              </a:solidFill>
              <a:latin typeface="Trebuchet MS" pitchFamily="34" charset="0"/>
            </a:endParaRPr>
          </a:p>
          <a:p>
            <a:endParaRPr lang="en-IE" dirty="0">
              <a:solidFill>
                <a:schemeClr val="tx2"/>
              </a:solidFill>
              <a:latin typeface="Trebuchet MS" pitchFamily="34" charset="0"/>
            </a:endParaRPr>
          </a:p>
          <a:p>
            <a:endParaRPr lang="en-US" dirty="0" smtClean="0">
              <a:solidFill>
                <a:schemeClr val="tx2"/>
              </a:solidFill>
              <a:latin typeface="Trebuchet MS" pitchFamily="34" charset="0"/>
            </a:endParaRPr>
          </a:p>
          <a:p>
            <a:pPr>
              <a:buNone/>
            </a:pPr>
            <a:endParaRPr lang="en-US" dirty="0">
              <a:solidFill>
                <a:schemeClr val="accent2"/>
              </a:solidFill>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Picture 14" descr="C:\Users\rachelmacdonell\AppData\Local\Microsoft\Windows\Temporary Internet Files\Content.Outlook\ZTG0GBS6\HSE_Pewsie_BG2.jpg"/>
          <p:cNvPicPr>
            <a:picLocks noGrp="1" noChangeAspect="1" noChangeArrowheads="1"/>
          </p:cNvPicPr>
          <p:nvPr>
            <p:ph idx="1"/>
          </p:nvPr>
        </p:nvPicPr>
        <p:blipFill>
          <a:blip r:embed="rId3" cstate="print"/>
          <a:srcRect l="21338" t="2698" r="28160"/>
          <a:stretch>
            <a:fillRect/>
          </a:stretch>
        </p:blipFill>
        <p:spPr bwMode="auto">
          <a:xfrm>
            <a:off x="2483929" y="1600200"/>
            <a:ext cx="4176142" cy="4525963"/>
          </a:xfrm>
          <a:prstGeom prst="ellipse">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r>
              <a:rPr lang="en-IE" sz="4400" dirty="0"/>
              <a:t>Paediatric Observation Charts</a:t>
            </a:r>
            <a:endParaRPr lang="en-US" sz="4400" dirty="0"/>
          </a:p>
        </p:txBody>
      </p:sp>
      <p:pic>
        <p:nvPicPr>
          <p:cNvPr id="2" name="Picture 1"/>
          <p:cNvPicPr>
            <a:picLocks noChangeAspect="1"/>
          </p:cNvPicPr>
          <p:nvPr/>
        </p:nvPicPr>
        <p:blipFill>
          <a:blip r:embed="rId3"/>
          <a:stretch>
            <a:fillRect/>
          </a:stretch>
        </p:blipFill>
        <p:spPr>
          <a:xfrm>
            <a:off x="2424113" y="1198507"/>
            <a:ext cx="3732064" cy="52546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rot="5400000">
            <a:off x="1313215" y="1006928"/>
            <a:ext cx="6858000" cy="4844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590800" y="581025"/>
            <a:ext cx="3962400" cy="5695950"/>
          </a:xfrm>
          <a:prstGeom prst="rect">
            <a:avLst/>
          </a:prstGeom>
          <a:noFill/>
          <a:ln w="3175">
            <a:solidFill>
              <a:schemeClr val="tx2">
                <a:lumMod val="75000"/>
              </a:schemeClr>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IE" sz="4800" dirty="0" smtClean="0"/>
              <a:t>Key Points</a:t>
            </a:r>
            <a:endParaRPr lang="en-US" sz="4800" dirty="0"/>
          </a:p>
        </p:txBody>
      </p:sp>
      <p:sp>
        <p:nvSpPr>
          <p:cNvPr id="30723" name="Rectangle 3"/>
          <p:cNvSpPr>
            <a:spLocks noGrp="1" noChangeArrowheads="1"/>
          </p:cNvSpPr>
          <p:nvPr>
            <p:ph idx="1"/>
          </p:nvPr>
        </p:nvSpPr>
        <p:spPr>
          <a:xfrm>
            <a:off x="457200" y="1935480"/>
            <a:ext cx="8229600" cy="4517856"/>
          </a:xfrm>
        </p:spPr>
        <p:txBody>
          <a:bodyPr>
            <a:normAutofit/>
          </a:bodyPr>
          <a:lstStyle/>
          <a:p>
            <a:pPr>
              <a:lnSpc>
                <a:spcPct val="90000"/>
              </a:lnSpc>
            </a:pPr>
            <a:r>
              <a:rPr lang="en-IE" sz="2800" dirty="0" smtClean="0">
                <a:solidFill>
                  <a:schemeClr val="tx2"/>
                </a:solidFill>
              </a:rPr>
              <a:t>6 core parameters every time</a:t>
            </a:r>
          </a:p>
          <a:p>
            <a:pPr>
              <a:lnSpc>
                <a:spcPct val="90000"/>
              </a:lnSpc>
            </a:pPr>
            <a:r>
              <a:rPr lang="en-IE" sz="2800" dirty="0" smtClean="0">
                <a:solidFill>
                  <a:schemeClr val="tx2"/>
                </a:solidFill>
              </a:rPr>
              <a:t>Additional only as required for individual child</a:t>
            </a:r>
          </a:p>
          <a:p>
            <a:pPr>
              <a:lnSpc>
                <a:spcPct val="90000"/>
              </a:lnSpc>
            </a:pPr>
            <a:r>
              <a:rPr lang="en-IE" sz="2800" dirty="0" smtClean="0">
                <a:solidFill>
                  <a:schemeClr val="tx2"/>
                </a:solidFill>
              </a:rPr>
              <a:t>‘Draw the dot, join the </a:t>
            </a:r>
            <a:r>
              <a:rPr lang="en-IE" sz="2800" b="1" dirty="0" smtClean="0">
                <a:solidFill>
                  <a:schemeClr val="tx2"/>
                </a:solidFill>
              </a:rPr>
              <a:t>straight</a:t>
            </a:r>
            <a:r>
              <a:rPr lang="en-IE" sz="2800" dirty="0" smtClean="0">
                <a:solidFill>
                  <a:schemeClr val="tx2"/>
                </a:solidFill>
              </a:rPr>
              <a:t> line’</a:t>
            </a:r>
          </a:p>
          <a:p>
            <a:pPr>
              <a:lnSpc>
                <a:spcPct val="90000"/>
              </a:lnSpc>
            </a:pPr>
            <a:r>
              <a:rPr lang="en-IE" sz="2800" dirty="0" smtClean="0">
                <a:solidFill>
                  <a:schemeClr val="tx2"/>
                </a:solidFill>
              </a:rPr>
              <a:t>Baseline + trending essential in recognition</a:t>
            </a:r>
          </a:p>
          <a:p>
            <a:pPr>
              <a:lnSpc>
                <a:spcPct val="90000"/>
              </a:lnSpc>
            </a:pPr>
            <a:r>
              <a:rPr lang="en-IE" sz="2800" dirty="0" smtClean="0">
                <a:solidFill>
                  <a:schemeClr val="tx2"/>
                </a:solidFill>
              </a:rPr>
              <a:t>Individual </a:t>
            </a:r>
            <a:r>
              <a:rPr lang="en-IE" sz="2800" dirty="0">
                <a:solidFill>
                  <a:schemeClr val="tx2"/>
                </a:solidFill>
              </a:rPr>
              <a:t>parameter score → total PEWS </a:t>
            </a:r>
            <a:r>
              <a:rPr lang="en-IE" sz="2800" dirty="0" smtClean="0">
                <a:solidFill>
                  <a:schemeClr val="tx2"/>
                </a:solidFill>
              </a:rPr>
              <a:t>score</a:t>
            </a:r>
          </a:p>
          <a:p>
            <a:pPr>
              <a:lnSpc>
                <a:spcPct val="90000"/>
              </a:lnSpc>
            </a:pPr>
            <a:endParaRPr lang="en-IE" sz="2800" dirty="0" smtClean="0">
              <a:solidFill>
                <a:schemeClr val="tx2"/>
              </a:solidFill>
            </a:endParaRPr>
          </a:p>
          <a:p>
            <a:pPr>
              <a:lnSpc>
                <a:spcPct val="90000"/>
              </a:lnSpc>
              <a:buNone/>
            </a:pPr>
            <a:r>
              <a:rPr lang="en-IE" sz="2800" dirty="0" smtClean="0">
                <a:solidFill>
                  <a:schemeClr val="tx2"/>
                </a:solidFill>
              </a:rPr>
              <a:t>Consider </a:t>
            </a:r>
          </a:p>
          <a:p>
            <a:pPr>
              <a:lnSpc>
                <a:spcPct val="90000"/>
              </a:lnSpc>
            </a:pPr>
            <a:r>
              <a:rPr lang="en-IE" sz="2800" dirty="0" smtClean="0">
                <a:solidFill>
                  <a:schemeClr val="tx2"/>
                </a:solidFill>
              </a:rPr>
              <a:t>Frequency of observations</a:t>
            </a:r>
          </a:p>
          <a:p>
            <a:pPr>
              <a:lnSpc>
                <a:spcPct val="90000"/>
              </a:lnSpc>
            </a:pPr>
            <a:r>
              <a:rPr lang="en-IE" sz="2800" dirty="0" smtClean="0">
                <a:solidFill>
                  <a:schemeClr val="tx2"/>
                </a:solidFill>
              </a:rPr>
              <a:t>Reassess within </a:t>
            </a:r>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Escalation Guide</a:t>
            </a:r>
            <a:endParaRPr lang="en-IE" dirty="0"/>
          </a:p>
        </p:txBody>
      </p:sp>
      <p:graphicFrame>
        <p:nvGraphicFramePr>
          <p:cNvPr id="6" name="Group 93"/>
          <p:cNvGraphicFramePr>
            <a:graphicFrameLocks noGrp="1"/>
          </p:cNvGraphicFramePr>
          <p:nvPr>
            <p:ph idx="1"/>
          </p:nvPr>
        </p:nvGraphicFramePr>
        <p:xfrm>
          <a:off x="457200" y="1789088"/>
          <a:ext cx="8229600" cy="4448224"/>
        </p:xfrm>
        <a:graphic>
          <a:graphicData uri="http://schemas.openxmlformats.org/drawingml/2006/table">
            <a:tbl>
              <a:tblPr/>
              <a:tblGrid>
                <a:gridCol w="80243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3106688">
                  <a:extLst>
                    <a:ext uri="{9D8B030D-6E8A-4147-A177-3AD203B41FA5}">
                      <a16:colId xmlns:a16="http://schemas.microsoft.com/office/drawing/2014/main" val="20003"/>
                    </a:ext>
                  </a:extLst>
                </a:gridCol>
              </a:tblGrid>
              <a:tr h="44525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1"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PEWS does not replace an emergency call</a:t>
                      </a:r>
                      <a:endParaRPr kumimoji="0" lang="en-IE" sz="2400" b="0" i="0" u="none" strike="noStrike" cap="none" normalizeH="0" baseline="0" dirty="0" smtClean="0">
                        <a:ln>
                          <a:noFill/>
                        </a:ln>
                        <a:solidFill>
                          <a:schemeClr val="accent1">
                            <a:lumMod val="50000"/>
                          </a:schemeClr>
                        </a:solidFill>
                        <a:effectLst/>
                        <a:latin typeface="Tahoma"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000"/>
                  </a:ext>
                </a:extLst>
              </a:tr>
              <a:tr h="5501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1"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Score</a:t>
                      </a:r>
                      <a:endParaRPr kumimoji="0" lang="en-IE" sz="1400" b="0"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Minimum Observations</a:t>
                      </a:r>
                      <a:endParaRPr kumimoji="0" lang="en-IE"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Minimum Alert </a:t>
                      </a:r>
                      <a:endParaRPr kumimoji="0" lang="en-IE"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Minimum Response</a:t>
                      </a:r>
                      <a:endParaRPr kumimoji="0" lang="en-IE"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26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1</a:t>
                      </a:r>
                      <a:endParaRPr kumimoji="0" lang="en-IE" sz="1600" b="0"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 hourly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Nurse in charge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Any trigger should prompt increase in observation frequency as clinically appropriate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858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2</a:t>
                      </a:r>
                      <a:endParaRPr kumimoji="0" lang="en-IE" sz="1600" b="0"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2-4 hourly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IE"/>
                    </a:p>
                  </a:txBody>
                  <a:tcPr/>
                </a:tc>
                <a:tc vMerge="1">
                  <a:txBody>
                    <a:bodyPr/>
                    <a:lstStyle/>
                    <a:p>
                      <a:endParaRPr lang="en-IE"/>
                    </a:p>
                  </a:txBody>
                  <a:tcPr/>
                </a:tc>
                <a:extLst>
                  <a:ext uri="{0D108BD9-81ED-4DB2-BD59-A6C34878D82A}">
                    <a16:rowId xmlns:a16="http://schemas.microsoft.com/office/drawing/2014/main" val="10003"/>
                  </a:ext>
                </a:extLst>
              </a:tr>
              <a:tr h="326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3</a:t>
                      </a:r>
                      <a:r>
                        <a:rPr kumimoji="0" lang="en-IE" sz="1600" b="1" i="0" u="none" strike="noStrike" cap="none" normalizeH="0" baseline="0" dirty="0" smtClean="0">
                          <a:ln>
                            <a:noFill/>
                          </a:ln>
                          <a:solidFill>
                            <a:schemeClr val="accent1">
                              <a:lumMod val="25000"/>
                            </a:schemeClr>
                          </a:solidFill>
                          <a:effectLst/>
                          <a:latin typeface="Arial" pitchFamily="34" charset="0"/>
                          <a:ea typeface="Times New Roman" pitchFamily="18" charset="0"/>
                          <a:cs typeface="Arial" pitchFamily="34" charset="0"/>
                        </a:rPr>
                        <a:t>*</a:t>
                      </a:r>
                      <a:endParaRPr kumimoji="0" lang="en-IE" sz="1600" b="0" i="0" u="none" strike="noStrike" cap="none" normalizeH="0" baseline="0" dirty="0" smtClean="0">
                        <a:ln>
                          <a:noFill/>
                        </a:ln>
                        <a:solidFill>
                          <a:schemeClr val="accent1">
                            <a:lumMod val="2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 hourly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Nurse in charge + 1</a:t>
                      </a:r>
                      <a:r>
                        <a:rPr kumimoji="0" lang="en-IE" sz="1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st</a:t>
                      </a:r>
                      <a:r>
                        <a:rPr kumimoji="0" lang="en-IE"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Doctor on call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Nurse in charge review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26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4-5</a:t>
                      </a:r>
                      <a:endParaRPr kumimoji="0" lang="en-IE" sz="1600" b="0"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30 minutes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I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Urgent medical review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046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6</a:t>
                      </a:r>
                      <a:endParaRPr kumimoji="0" lang="en-IE" sz="1600" b="0"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Continuous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Nurse in charge + 1</a:t>
                      </a:r>
                      <a:r>
                        <a:rPr kumimoji="0" lang="en-IE" sz="1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st</a:t>
                      </a:r>
                      <a:r>
                        <a:rPr kumimoji="0" lang="en-IE"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Doctor on call  + Senior Dr. +/- Consultant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Urgent SENIOR medical review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444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≥7</a:t>
                      </a:r>
                      <a:endParaRPr kumimoji="0" lang="en-IE" sz="1600" b="0"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I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URGENT PEWS CALL</a:t>
                      </a:r>
                      <a:endParaRPr kumimoji="0" lang="en-US" sz="1600" b="1"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Immediate local response team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44525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*Pink score in any parameter merits review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008"/>
                  </a:ext>
                </a:extLst>
              </a:tr>
              <a:tr h="61940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2400" b="1"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PEWS does not replace clinical concern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66092"/>
      </a:dk1>
      <a:lt1>
        <a:sysClr val="window" lastClr="FFFFFF"/>
      </a:lt1>
      <a:dk2>
        <a:srgbClr val="1F497D"/>
      </a:dk2>
      <a:lt2>
        <a:srgbClr val="EEECE1"/>
      </a:lt2>
      <a:accent1>
        <a:srgbClr val="E5B9B7"/>
      </a:accent1>
      <a:accent2>
        <a:srgbClr val="D7E3BC"/>
      </a:accent2>
      <a:accent3>
        <a:srgbClr val="E5E0E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2030</TotalTime>
  <Words>1234</Words>
  <Application>Microsoft Office PowerPoint</Application>
  <PresentationFormat>On-screen Show (4:3)</PresentationFormat>
  <Paragraphs>165</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Symbol</vt:lpstr>
      <vt:lpstr>Tahoma</vt:lpstr>
      <vt:lpstr>Times New Roman</vt:lpstr>
      <vt:lpstr>Trebuchet MS</vt:lpstr>
      <vt:lpstr>Office Theme</vt:lpstr>
      <vt:lpstr>Irish Paediatric Early Warning System (PEWS) Update</vt:lpstr>
      <vt:lpstr>Learning Outcomes</vt:lpstr>
      <vt:lpstr>Aim of PEWS </vt:lpstr>
      <vt:lpstr>PowerPoint Presentation</vt:lpstr>
      <vt:lpstr>Paediatric Observation Charts</vt:lpstr>
      <vt:lpstr>PowerPoint Presentation</vt:lpstr>
      <vt:lpstr>PowerPoint Presentation</vt:lpstr>
      <vt:lpstr>Key Points</vt:lpstr>
      <vt:lpstr>Escalation Guide</vt:lpstr>
      <vt:lpstr>Urgent PEWS Call</vt:lpstr>
      <vt:lpstr>Optional Modules</vt:lpstr>
      <vt:lpstr>Questions…</vt:lpstr>
      <vt:lpstr>PEWS Key Points</vt:lpstr>
      <vt:lpstr>PowerPoint Presentation</vt:lpstr>
      <vt:lpstr>PEWS Training Tips</vt:lpstr>
    </vt:vector>
  </TitlesOfParts>
  <Company>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Irish Paediatric Early Warning System</dc:title>
  <dc:creator>hse</dc:creator>
  <cp:lastModifiedBy>Horkan,Siobhan Portiuncula</cp:lastModifiedBy>
  <cp:revision>299</cp:revision>
  <dcterms:created xsi:type="dcterms:W3CDTF">2015-07-13T13:57:31Z</dcterms:created>
  <dcterms:modified xsi:type="dcterms:W3CDTF">2023-05-09T15:07:30Z</dcterms:modified>
</cp:coreProperties>
</file>