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7"/>
  </p:notesMasterIdLst>
  <p:sldIdLst>
    <p:sldId id="256" r:id="rId2"/>
    <p:sldId id="258" r:id="rId3"/>
    <p:sldId id="302" r:id="rId4"/>
    <p:sldId id="306" r:id="rId5"/>
    <p:sldId id="310" r:id="rId6"/>
    <p:sldId id="311" r:id="rId7"/>
    <p:sldId id="313" r:id="rId8"/>
    <p:sldId id="316" r:id="rId9"/>
    <p:sldId id="309" r:id="rId10"/>
    <p:sldId id="312" r:id="rId11"/>
    <p:sldId id="314" r:id="rId12"/>
    <p:sldId id="315" r:id="rId13"/>
    <p:sldId id="298" r:id="rId14"/>
    <p:sldId id="318" r:id="rId15"/>
    <p:sldId id="262"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mily Walshe1" initials="EW" lastIdx="7" clrIdx="6">
    <p:extLst>
      <p:ext uri="{19B8F6BF-5375-455C-9EA6-DF929625EA0E}">
        <p15:presenceInfo xmlns:p15="http://schemas.microsoft.com/office/powerpoint/2012/main" userId="S-1-5-21-3741593784-2899681647-1123851950-441257" providerId="AD"/>
      </p:ext>
    </p:extLst>
  </p:cmAuthor>
  <p:cmAuthor id="1" name="Roisin Guiry" initials="RG" lastIdx="1" clrIdx="0">
    <p:extLst/>
  </p:cmAuthor>
  <p:cmAuthor id="8" name="Muiriosa Ryan" initials="MR" lastIdx="1" clrIdx="7">
    <p:extLst>
      <p:ext uri="{19B8F6BF-5375-455C-9EA6-DF929625EA0E}">
        <p15:presenceInfo xmlns:p15="http://schemas.microsoft.com/office/powerpoint/2012/main" userId="S-1-5-21-3741593784-2899681647-1123851950-15493" providerId="AD"/>
      </p:ext>
    </p:extLst>
  </p:cmAuthor>
  <p:cmAuthor id="2" name="Anita Ghafoor Butt" initials="AGB" lastIdx="3" clrIdx="1"/>
  <p:cmAuthor id="3" name="Rachael Metrustry" initials="RM" lastIdx="8" clrIdx="2">
    <p:extLst>
      <p:ext uri="{19B8F6BF-5375-455C-9EA6-DF929625EA0E}">
        <p15:presenceInfo xmlns:p15="http://schemas.microsoft.com/office/powerpoint/2012/main" userId="S-1-5-21-3741593784-2899681647-1123851950-421528" providerId="AD"/>
      </p:ext>
    </p:extLst>
  </p:cmAuthor>
  <p:cmAuthor id="4" name="Cairin Conway" initials="CC" lastIdx="16" clrIdx="3">
    <p:extLst>
      <p:ext uri="{19B8F6BF-5375-455C-9EA6-DF929625EA0E}">
        <p15:presenceInfo xmlns:p15="http://schemas.microsoft.com/office/powerpoint/2012/main" userId="S-1-5-21-3741593784-2899681647-1123851950-332382" providerId="AD"/>
      </p:ext>
    </p:extLst>
  </p:cmAuthor>
  <p:cmAuthor id="5" name="Ciara Browne1" initials="CB" lastIdx="9" clrIdx="4">
    <p:extLst>
      <p:ext uri="{19B8F6BF-5375-455C-9EA6-DF929625EA0E}">
        <p15:presenceInfo xmlns:p15="http://schemas.microsoft.com/office/powerpoint/2012/main" userId="S-1-5-21-3741593784-2899681647-1123851950-1536795" providerId="AD"/>
      </p:ext>
    </p:extLst>
  </p:cmAuthor>
  <p:cmAuthor id="6" name="Aghna Harte" initials="AH" lastIdx="6" clrIdx="5">
    <p:extLst>
      <p:ext uri="{19B8F6BF-5375-455C-9EA6-DF929625EA0E}">
        <p15:presenceInfo xmlns:p15="http://schemas.microsoft.com/office/powerpoint/2012/main" userId="S-1-5-21-3741593784-2899681647-1123851950-1925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75B5B8"/>
    <a:srgbClr val="56B4E6"/>
    <a:srgbClr val="F6A81C"/>
    <a:srgbClr val="005999"/>
    <a:srgbClr val="F69246"/>
    <a:srgbClr val="005E52"/>
    <a:srgbClr val="CACC27"/>
    <a:srgbClr val="F669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52"/>
    <p:restoredTop sz="94694"/>
  </p:normalViewPr>
  <p:slideViewPr>
    <p:cSldViewPr snapToGrid="0" snapToObjects="1" showGuides="1">
      <p:cViewPr varScale="1">
        <p:scale>
          <a:sx n="152" d="100"/>
          <a:sy n="152" d="100"/>
        </p:scale>
        <p:origin x="768"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FC8D2-3868-D24B-AF37-F3EF3317FB96}"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2E095-0B35-D043-AC1A-1D3F91071AF2}" type="slidenum">
              <a:rPr lang="en-US" smtClean="0"/>
              <a:t>‹#›</a:t>
            </a:fld>
            <a:endParaRPr lang="en-US"/>
          </a:p>
        </p:txBody>
      </p:sp>
    </p:spTree>
    <p:extLst>
      <p:ext uri="{BB962C8B-B14F-4D97-AF65-F5344CB8AC3E}">
        <p14:creationId xmlns:p14="http://schemas.microsoft.com/office/powerpoint/2010/main" val="3127169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A81F90-3942-8D40-ACDA-D61AB99231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6000" y="612000"/>
            <a:ext cx="1555889" cy="1198800"/>
          </a:xfrm>
          <a:prstGeom prst="rect">
            <a:avLst/>
          </a:prstGeom>
        </p:spPr>
      </p:pic>
    </p:spTree>
    <p:extLst>
      <p:ext uri="{BB962C8B-B14F-4D97-AF65-F5344CB8AC3E}">
        <p14:creationId xmlns:p14="http://schemas.microsoft.com/office/powerpoint/2010/main" val="3365215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224000" y="324000"/>
            <a:ext cx="7886700" cy="562691"/>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2400" b="1" dirty="0">
              <a:solidFill>
                <a:schemeClr val="bg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95EBD74-0306-1243-BD61-BBF9878D1E58}"/>
              </a:ext>
            </a:extLst>
          </p:cNvPr>
          <p:cNvSpPr>
            <a:spLocks noGrp="1"/>
          </p:cNvSpPr>
          <p:nvPr>
            <p:ph type="body" sz="quarter" idx="10"/>
          </p:nvPr>
        </p:nvSpPr>
        <p:spPr>
          <a:xfrm>
            <a:off x="1224000" y="1547999"/>
            <a:ext cx="6118910" cy="2940873"/>
          </a:xfrm>
        </p:spPr>
        <p:txBody>
          <a:bodyPr lIns="0" tIns="0" rIns="0" bIns="0">
            <a:normAutofit/>
          </a:bodyPr>
          <a:lstStyle>
            <a:lvl1pPr>
              <a:lnSpc>
                <a:spcPct val="120000"/>
              </a:lnSpc>
              <a:defRPr sz="1200">
                <a:latin typeface="Arial" panose="020B0604020202020204" pitchFamily="34" charset="0"/>
                <a:cs typeface="Arial" panose="020B0604020202020204" pitchFamily="34" charset="0"/>
              </a:defRPr>
            </a:lvl1pPr>
            <a:lvl2pPr>
              <a:lnSpc>
                <a:spcPct val="120000"/>
              </a:lnSpc>
              <a:defRPr sz="1200">
                <a:latin typeface="Arial" panose="020B0604020202020204" pitchFamily="34" charset="0"/>
                <a:cs typeface="Arial" panose="020B0604020202020204" pitchFamily="34" charset="0"/>
              </a:defRPr>
            </a:lvl2pPr>
            <a:lvl3pPr>
              <a:lnSpc>
                <a:spcPct val="120000"/>
              </a:lnSpc>
              <a:defRPr sz="1200">
                <a:latin typeface="Arial" panose="020B0604020202020204" pitchFamily="34" charset="0"/>
                <a:cs typeface="Arial" panose="020B0604020202020204" pitchFamily="34" charset="0"/>
              </a:defRPr>
            </a:lvl3pPr>
            <a:lvl4pPr>
              <a:lnSpc>
                <a:spcPct val="120000"/>
              </a:lnSpc>
              <a:defRPr sz="1200">
                <a:latin typeface="Arial" panose="020B0604020202020204" pitchFamily="34" charset="0"/>
                <a:cs typeface="Arial" panose="020B0604020202020204" pitchFamily="34" charset="0"/>
              </a:defRPr>
            </a:lvl4pPr>
            <a:lvl5pPr>
              <a:lnSpc>
                <a:spcPct val="120000"/>
              </a:lnSpc>
              <a:defRPr sz="12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2">
            <a:extLst>
              <a:ext uri="{FF2B5EF4-FFF2-40B4-BE49-F238E27FC236}">
                <a16:creationId xmlns:a16="http://schemas.microsoft.com/office/drawing/2014/main" id="{22B8EAEF-FD7E-A34D-A34A-ECED6073EE7D}"/>
              </a:ext>
            </a:extLst>
          </p:cNvPr>
          <p:cNvSpPr>
            <a:spLocks noGrp="1"/>
          </p:cNvSpPr>
          <p:nvPr>
            <p:ph type="body" sz="quarter" idx="11"/>
          </p:nvPr>
        </p:nvSpPr>
        <p:spPr>
          <a:xfrm>
            <a:off x="1224000" y="301090"/>
            <a:ext cx="6118910" cy="585601"/>
          </a:xfrm>
        </p:spPr>
        <p:txBody>
          <a:bodyPr lIns="0" tIns="0" rIns="0" bIns="0">
            <a:normAutofit/>
          </a:bodyPr>
          <a:lstStyle>
            <a:lvl1pPr marL="0" indent="0">
              <a:buNone/>
              <a:defRPr sz="2400" b="1">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52176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A81F90-3942-8D40-ACDA-D61AB99231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8001" y="288001"/>
            <a:ext cx="612000" cy="471541"/>
          </a:xfrm>
          <a:prstGeom prst="rect">
            <a:avLst/>
          </a:prstGeom>
        </p:spPr>
      </p:pic>
      <p:sp>
        <p:nvSpPr>
          <p:cNvPr id="2" name="Text Placeholder 1">
            <a:extLst>
              <a:ext uri="{FF2B5EF4-FFF2-40B4-BE49-F238E27FC236}">
                <a16:creationId xmlns:a16="http://schemas.microsoft.com/office/drawing/2014/main" id="{15BD59EF-4535-2C4A-850E-58693628D4B4}"/>
              </a:ext>
            </a:extLst>
          </p:cNvPr>
          <p:cNvSpPr>
            <a:spLocks noGrp="1"/>
          </p:cNvSpPr>
          <p:nvPr>
            <p:ph type="body" sz="quarter" idx="10"/>
          </p:nvPr>
        </p:nvSpPr>
        <p:spPr>
          <a:xfrm>
            <a:off x="1080000" y="1080001"/>
            <a:ext cx="3240000" cy="813599"/>
          </a:xfrm>
        </p:spPr>
        <p:txBody>
          <a:bodyPr lIns="0" tIns="0" rIns="0" bIns="0">
            <a:noAutofit/>
          </a:bodyPr>
          <a:lstStyle>
            <a:lvl1pPr marL="0" indent="0">
              <a:buNone/>
              <a:defRPr sz="2400" b="1">
                <a:solidFill>
                  <a:schemeClr val="bg1"/>
                </a:solidFill>
                <a:latin typeface="Arial" panose="020B0604020202020204" pitchFamily="34" charset="0"/>
                <a:cs typeface="Arial" panose="020B0604020202020204" pitchFamily="34" charset="0"/>
              </a:defRPr>
            </a:lvl1pPr>
            <a:lvl2pPr marL="342900" indent="0">
              <a:buNone/>
              <a:defRPr sz="2400" b="1">
                <a:solidFill>
                  <a:schemeClr val="bg1"/>
                </a:solidFill>
                <a:latin typeface="Arial" panose="020B0604020202020204" pitchFamily="34" charset="0"/>
                <a:cs typeface="Arial" panose="020B0604020202020204" pitchFamily="34" charset="0"/>
              </a:defRPr>
            </a:lvl2pPr>
            <a:lvl3pPr marL="685800" indent="0">
              <a:buNone/>
              <a:defRPr sz="2400" b="1">
                <a:solidFill>
                  <a:schemeClr val="bg1"/>
                </a:solidFill>
                <a:latin typeface="Arial" panose="020B0604020202020204" pitchFamily="34" charset="0"/>
                <a:cs typeface="Arial" panose="020B0604020202020204" pitchFamily="34" charset="0"/>
              </a:defRPr>
            </a:lvl3pPr>
            <a:lvl4pPr marL="1028700" indent="0">
              <a:buNone/>
              <a:defRPr sz="2400" b="1">
                <a:solidFill>
                  <a:schemeClr val="bg1"/>
                </a:solidFill>
                <a:latin typeface="Arial" panose="020B0604020202020204" pitchFamily="34" charset="0"/>
                <a:cs typeface="Arial" panose="020B0604020202020204" pitchFamily="34" charset="0"/>
              </a:defRPr>
            </a:lvl4pPr>
            <a:lvl5pPr marL="1371600" indent="0">
              <a:buNone/>
              <a:defRPr sz="24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4" name="Text Placeholder 1">
            <a:extLst>
              <a:ext uri="{FF2B5EF4-FFF2-40B4-BE49-F238E27FC236}">
                <a16:creationId xmlns:a16="http://schemas.microsoft.com/office/drawing/2014/main" id="{FFDC9D14-6D36-814F-BC47-34F3AC921824}"/>
              </a:ext>
            </a:extLst>
          </p:cNvPr>
          <p:cNvSpPr>
            <a:spLocks noGrp="1"/>
          </p:cNvSpPr>
          <p:nvPr>
            <p:ph type="body" sz="quarter" idx="11"/>
          </p:nvPr>
        </p:nvSpPr>
        <p:spPr>
          <a:xfrm>
            <a:off x="1080000" y="2016000"/>
            <a:ext cx="3240000" cy="2047499"/>
          </a:xfrm>
        </p:spPr>
        <p:txBody>
          <a:bodyPr lIns="0" tIns="0" rIns="0" bIns="0">
            <a:noAutofit/>
          </a:bodyPr>
          <a:lstStyle>
            <a:lvl1pPr marL="0" indent="0">
              <a:lnSpc>
                <a:spcPct val="120000"/>
              </a:lnSpc>
              <a:buNone/>
              <a:defRPr sz="1200" b="0">
                <a:solidFill>
                  <a:schemeClr val="bg1"/>
                </a:solidFill>
                <a:latin typeface="Arial" panose="020B0604020202020204" pitchFamily="34" charset="0"/>
                <a:cs typeface="Arial" panose="020B0604020202020204" pitchFamily="34" charset="0"/>
              </a:defRPr>
            </a:lvl1pPr>
            <a:lvl2pPr marL="342900" indent="0">
              <a:buNone/>
              <a:defRPr sz="2400" b="1">
                <a:solidFill>
                  <a:schemeClr val="bg1"/>
                </a:solidFill>
                <a:latin typeface="Arial" panose="020B0604020202020204" pitchFamily="34" charset="0"/>
                <a:cs typeface="Arial" panose="020B0604020202020204" pitchFamily="34" charset="0"/>
              </a:defRPr>
            </a:lvl2pPr>
            <a:lvl3pPr marL="685800" indent="0">
              <a:buNone/>
              <a:defRPr sz="2400" b="1">
                <a:solidFill>
                  <a:schemeClr val="bg1"/>
                </a:solidFill>
                <a:latin typeface="Arial" panose="020B0604020202020204" pitchFamily="34" charset="0"/>
                <a:cs typeface="Arial" panose="020B0604020202020204" pitchFamily="34" charset="0"/>
              </a:defRPr>
            </a:lvl3pPr>
            <a:lvl4pPr marL="1028700" indent="0">
              <a:buNone/>
              <a:defRPr sz="2400" b="1">
                <a:solidFill>
                  <a:schemeClr val="bg1"/>
                </a:solidFill>
                <a:latin typeface="Arial" panose="020B0604020202020204" pitchFamily="34" charset="0"/>
                <a:cs typeface="Arial" panose="020B0604020202020204" pitchFamily="34" charset="0"/>
              </a:defRPr>
            </a:lvl4pPr>
            <a:lvl5pPr marL="1371600" indent="0">
              <a:buNone/>
              <a:defRPr sz="24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76496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224000" y="324000"/>
            <a:ext cx="7886700" cy="562691"/>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2400" b="1" dirty="0">
              <a:solidFill>
                <a:schemeClr val="bg1"/>
              </a:solidFill>
              <a:latin typeface="Arial" panose="020B0604020202020204" pitchFamily="34" charset="0"/>
              <a:cs typeface="Arial" panose="020B0604020202020204" pitchFamily="34" charset="0"/>
            </a:endParaRPr>
          </a:p>
        </p:txBody>
      </p:sp>
      <p:sp>
        <p:nvSpPr>
          <p:cNvPr id="5" name="Text Placeholder 1">
            <a:extLst>
              <a:ext uri="{FF2B5EF4-FFF2-40B4-BE49-F238E27FC236}">
                <a16:creationId xmlns:a16="http://schemas.microsoft.com/office/drawing/2014/main" id="{2E45DFE3-643A-E048-8280-7CBBA6EDA009}"/>
              </a:ext>
            </a:extLst>
          </p:cNvPr>
          <p:cNvSpPr>
            <a:spLocks noGrp="1"/>
          </p:cNvSpPr>
          <p:nvPr>
            <p:ph type="body" sz="quarter" idx="10"/>
          </p:nvPr>
        </p:nvSpPr>
        <p:spPr>
          <a:xfrm>
            <a:off x="1080000" y="1080001"/>
            <a:ext cx="3240000" cy="813599"/>
          </a:xfrm>
        </p:spPr>
        <p:txBody>
          <a:bodyPr lIns="0" tIns="0" rIns="0" bIns="0">
            <a:noAutofit/>
          </a:bodyPr>
          <a:lstStyle>
            <a:lvl1pPr marL="0" indent="0">
              <a:buNone/>
              <a:defRPr sz="2400" b="1">
                <a:solidFill>
                  <a:srgbClr val="75B5B8"/>
                </a:solidFill>
                <a:latin typeface="Arial" panose="020B0604020202020204" pitchFamily="34" charset="0"/>
                <a:cs typeface="Arial" panose="020B0604020202020204" pitchFamily="34" charset="0"/>
              </a:defRPr>
            </a:lvl1pPr>
            <a:lvl2pPr marL="342900" indent="0">
              <a:buNone/>
              <a:defRPr sz="2400" b="1">
                <a:solidFill>
                  <a:schemeClr val="bg1"/>
                </a:solidFill>
                <a:latin typeface="Arial" panose="020B0604020202020204" pitchFamily="34" charset="0"/>
                <a:cs typeface="Arial" panose="020B0604020202020204" pitchFamily="34" charset="0"/>
              </a:defRPr>
            </a:lvl2pPr>
            <a:lvl3pPr marL="685800" indent="0">
              <a:buNone/>
              <a:defRPr sz="2400" b="1">
                <a:solidFill>
                  <a:schemeClr val="bg1"/>
                </a:solidFill>
                <a:latin typeface="Arial" panose="020B0604020202020204" pitchFamily="34" charset="0"/>
                <a:cs typeface="Arial" panose="020B0604020202020204" pitchFamily="34" charset="0"/>
              </a:defRPr>
            </a:lvl3pPr>
            <a:lvl4pPr marL="1028700" indent="0">
              <a:buNone/>
              <a:defRPr sz="2400" b="1">
                <a:solidFill>
                  <a:schemeClr val="bg1"/>
                </a:solidFill>
                <a:latin typeface="Arial" panose="020B0604020202020204" pitchFamily="34" charset="0"/>
                <a:cs typeface="Arial" panose="020B0604020202020204" pitchFamily="34" charset="0"/>
              </a:defRPr>
            </a:lvl4pPr>
            <a:lvl5pPr marL="1371600" indent="0">
              <a:buNone/>
              <a:defRPr sz="24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6" name="Text Placeholder 1">
            <a:extLst>
              <a:ext uri="{FF2B5EF4-FFF2-40B4-BE49-F238E27FC236}">
                <a16:creationId xmlns:a16="http://schemas.microsoft.com/office/drawing/2014/main" id="{59DBE519-C078-6146-84E7-3C6EC3706FDF}"/>
              </a:ext>
            </a:extLst>
          </p:cNvPr>
          <p:cNvSpPr>
            <a:spLocks noGrp="1"/>
          </p:cNvSpPr>
          <p:nvPr>
            <p:ph type="body" sz="quarter" idx="11"/>
          </p:nvPr>
        </p:nvSpPr>
        <p:spPr>
          <a:xfrm>
            <a:off x="1080000" y="2016000"/>
            <a:ext cx="3240000" cy="2047499"/>
          </a:xfrm>
        </p:spPr>
        <p:txBody>
          <a:bodyPr lIns="0" tIns="0" rIns="0" bIns="0">
            <a:noAutofit/>
          </a:bodyPr>
          <a:lstStyle>
            <a:lvl1pPr marL="0" indent="0">
              <a:lnSpc>
                <a:spcPct val="120000"/>
              </a:lnSpc>
              <a:buNone/>
              <a:defRPr sz="1200" b="0">
                <a:solidFill>
                  <a:schemeClr val="tx1"/>
                </a:solidFill>
                <a:latin typeface="Arial" panose="020B0604020202020204" pitchFamily="34" charset="0"/>
                <a:cs typeface="Arial" panose="020B0604020202020204" pitchFamily="34" charset="0"/>
              </a:defRPr>
            </a:lvl1pPr>
            <a:lvl2pPr marL="342900" indent="0">
              <a:buNone/>
              <a:defRPr sz="2400" b="1">
                <a:solidFill>
                  <a:schemeClr val="bg1"/>
                </a:solidFill>
                <a:latin typeface="Arial" panose="020B0604020202020204" pitchFamily="34" charset="0"/>
                <a:cs typeface="Arial" panose="020B0604020202020204" pitchFamily="34" charset="0"/>
              </a:defRPr>
            </a:lvl2pPr>
            <a:lvl3pPr marL="685800" indent="0">
              <a:buNone/>
              <a:defRPr sz="2400" b="1">
                <a:solidFill>
                  <a:schemeClr val="bg1"/>
                </a:solidFill>
                <a:latin typeface="Arial" panose="020B0604020202020204" pitchFamily="34" charset="0"/>
                <a:cs typeface="Arial" panose="020B0604020202020204" pitchFamily="34" charset="0"/>
              </a:defRPr>
            </a:lvl3pPr>
            <a:lvl4pPr marL="1028700" indent="0">
              <a:buNone/>
              <a:defRPr sz="2400" b="1">
                <a:solidFill>
                  <a:schemeClr val="bg1"/>
                </a:solidFill>
                <a:latin typeface="Arial" panose="020B0604020202020204" pitchFamily="34" charset="0"/>
                <a:cs typeface="Arial" panose="020B0604020202020204" pitchFamily="34" charset="0"/>
              </a:defRPr>
            </a:lvl4pPr>
            <a:lvl5pPr marL="1371600" indent="0">
              <a:buNone/>
              <a:defRPr sz="24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77849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224000" y="324000"/>
            <a:ext cx="7886700" cy="562691"/>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2400" b="1" dirty="0">
              <a:solidFill>
                <a:schemeClr val="bg1"/>
              </a:solidFill>
              <a:latin typeface="Arial" panose="020B0604020202020204" pitchFamily="34" charset="0"/>
              <a:cs typeface="Arial" panose="020B0604020202020204" pitchFamily="34" charset="0"/>
            </a:endParaRPr>
          </a:p>
        </p:txBody>
      </p:sp>
      <p:sp>
        <p:nvSpPr>
          <p:cNvPr id="4" name="Text Placeholder 2">
            <a:extLst>
              <a:ext uri="{FF2B5EF4-FFF2-40B4-BE49-F238E27FC236}">
                <a16:creationId xmlns:a16="http://schemas.microsoft.com/office/drawing/2014/main" id="{22B8EAEF-FD7E-A34D-A34A-ECED6073EE7D}"/>
              </a:ext>
            </a:extLst>
          </p:cNvPr>
          <p:cNvSpPr>
            <a:spLocks noGrp="1"/>
          </p:cNvSpPr>
          <p:nvPr>
            <p:ph type="body" sz="quarter" idx="11"/>
          </p:nvPr>
        </p:nvSpPr>
        <p:spPr>
          <a:xfrm>
            <a:off x="1224000" y="301090"/>
            <a:ext cx="6118910" cy="585601"/>
          </a:xfrm>
        </p:spPr>
        <p:txBody>
          <a:bodyPr lIns="0" tIns="0" rIns="0" bIns="0">
            <a:normAutofit/>
          </a:bodyPr>
          <a:lstStyle>
            <a:lvl1pPr marL="0" indent="0">
              <a:buNone/>
              <a:defRPr sz="2400" b="1">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5" name="Picture Placeholder 4">
            <a:extLst>
              <a:ext uri="{FF2B5EF4-FFF2-40B4-BE49-F238E27FC236}">
                <a16:creationId xmlns:a16="http://schemas.microsoft.com/office/drawing/2014/main" id="{3CA4C962-CB06-AC4A-BE01-3D0FAC870B09}"/>
              </a:ext>
            </a:extLst>
          </p:cNvPr>
          <p:cNvSpPr>
            <a:spLocks noGrp="1"/>
          </p:cNvSpPr>
          <p:nvPr>
            <p:ph type="pic" sz="quarter" idx="12"/>
          </p:nvPr>
        </p:nvSpPr>
        <p:spPr>
          <a:xfrm>
            <a:off x="0" y="909601"/>
            <a:ext cx="9110700" cy="4087701"/>
          </a:xfrm>
        </p:spPr>
        <p:txBody>
          <a:bodyPr/>
          <a:lstStyle/>
          <a:p>
            <a:endParaRPr lang="en-US"/>
          </a:p>
        </p:txBody>
      </p:sp>
    </p:spTree>
    <p:extLst>
      <p:ext uri="{BB962C8B-B14F-4D97-AF65-F5344CB8AC3E}">
        <p14:creationId xmlns:p14="http://schemas.microsoft.com/office/powerpoint/2010/main" val="3580452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8C718E-795A-3549-A4EB-086641A424E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8001" y="288001"/>
            <a:ext cx="612000" cy="471541"/>
          </a:xfrm>
          <a:prstGeom prst="rect">
            <a:avLst/>
          </a:prstGeom>
        </p:spPr>
      </p:pic>
      <p:sp>
        <p:nvSpPr>
          <p:cNvPr id="2" name="Text Placeholder 1">
            <a:extLst>
              <a:ext uri="{FF2B5EF4-FFF2-40B4-BE49-F238E27FC236}">
                <a16:creationId xmlns:a16="http://schemas.microsoft.com/office/drawing/2014/main" id="{CDF9BBB2-C674-474E-93E6-764D688DF3FE}"/>
              </a:ext>
            </a:extLst>
          </p:cNvPr>
          <p:cNvSpPr>
            <a:spLocks noGrp="1"/>
          </p:cNvSpPr>
          <p:nvPr>
            <p:ph type="body" sz="quarter" idx="10"/>
          </p:nvPr>
        </p:nvSpPr>
        <p:spPr>
          <a:xfrm>
            <a:off x="1080000" y="2376000"/>
            <a:ext cx="4068000" cy="914400"/>
          </a:xfrm>
        </p:spPr>
        <p:txBody>
          <a:bodyPr lIns="0" tIns="0" rIns="0" bIns="0">
            <a:noAutofit/>
          </a:bodyPr>
          <a:lstStyle>
            <a:lvl1pPr marL="0" indent="0">
              <a:buNone/>
              <a:defRPr sz="3300">
                <a:solidFill>
                  <a:schemeClr val="bg1"/>
                </a:solidFill>
                <a:latin typeface="Arial" panose="020B0604020202020204" pitchFamily="34" charset="0"/>
                <a:cs typeface="Arial" panose="020B0604020202020204" pitchFamily="34" charset="0"/>
              </a:defRPr>
            </a:lvl1pPr>
            <a:lvl2pPr marL="342900" indent="0">
              <a:buNone/>
              <a:defRPr sz="3300">
                <a:latin typeface="Arial" panose="020B0604020202020204" pitchFamily="34" charset="0"/>
                <a:cs typeface="Arial" panose="020B0604020202020204" pitchFamily="34" charset="0"/>
              </a:defRPr>
            </a:lvl2pPr>
            <a:lvl3pPr>
              <a:defRPr sz="3300">
                <a:latin typeface="Arial" panose="020B0604020202020204" pitchFamily="34" charset="0"/>
                <a:cs typeface="Arial" panose="020B0604020202020204" pitchFamily="34" charset="0"/>
              </a:defRPr>
            </a:lvl3pPr>
            <a:lvl4pPr>
              <a:defRPr sz="3300">
                <a:latin typeface="Arial" panose="020B0604020202020204" pitchFamily="34" charset="0"/>
                <a:cs typeface="Arial" panose="020B0604020202020204" pitchFamily="34" charset="0"/>
              </a:defRPr>
            </a:lvl4pPr>
            <a:lvl5pPr>
              <a:defRPr sz="3300">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2488623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224000" y="324000"/>
            <a:ext cx="7886700" cy="562691"/>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2400" b="1" dirty="0">
              <a:solidFill>
                <a:schemeClr val="bg1"/>
              </a:solidFill>
              <a:latin typeface="Arial" panose="020B0604020202020204" pitchFamily="34" charset="0"/>
              <a:cs typeface="Arial" panose="020B0604020202020204" pitchFamily="34" charset="0"/>
            </a:endParaRPr>
          </a:p>
        </p:txBody>
      </p:sp>
      <p:sp>
        <p:nvSpPr>
          <p:cNvPr id="7" name="Text Placeholder 1">
            <a:extLst>
              <a:ext uri="{FF2B5EF4-FFF2-40B4-BE49-F238E27FC236}">
                <a16:creationId xmlns:a16="http://schemas.microsoft.com/office/drawing/2014/main" id="{C04DDE1A-E884-F54B-9ABE-9B72B811B93A}"/>
              </a:ext>
            </a:extLst>
          </p:cNvPr>
          <p:cNvSpPr>
            <a:spLocks noGrp="1"/>
          </p:cNvSpPr>
          <p:nvPr>
            <p:ph type="body" sz="quarter" idx="10"/>
          </p:nvPr>
        </p:nvSpPr>
        <p:spPr>
          <a:xfrm>
            <a:off x="1080000" y="269136"/>
            <a:ext cx="3240000" cy="813599"/>
          </a:xfrm>
        </p:spPr>
        <p:txBody>
          <a:bodyPr lIns="0" tIns="0" rIns="0" bIns="0">
            <a:noAutofit/>
          </a:bodyPr>
          <a:lstStyle>
            <a:lvl1pPr marL="0" indent="0">
              <a:buNone/>
              <a:defRPr sz="2400" b="1">
                <a:solidFill>
                  <a:srgbClr val="75B5B8"/>
                </a:solidFill>
                <a:latin typeface="Arial" panose="020B0604020202020204" pitchFamily="34" charset="0"/>
                <a:cs typeface="Arial" panose="020B0604020202020204" pitchFamily="34" charset="0"/>
              </a:defRPr>
            </a:lvl1pPr>
            <a:lvl2pPr marL="342900" indent="0">
              <a:buNone/>
              <a:defRPr sz="2400" b="1">
                <a:solidFill>
                  <a:schemeClr val="bg1"/>
                </a:solidFill>
                <a:latin typeface="Arial" panose="020B0604020202020204" pitchFamily="34" charset="0"/>
                <a:cs typeface="Arial" panose="020B0604020202020204" pitchFamily="34" charset="0"/>
              </a:defRPr>
            </a:lvl2pPr>
            <a:lvl3pPr marL="685800" indent="0">
              <a:buNone/>
              <a:defRPr sz="2400" b="1">
                <a:solidFill>
                  <a:schemeClr val="bg1"/>
                </a:solidFill>
                <a:latin typeface="Arial" panose="020B0604020202020204" pitchFamily="34" charset="0"/>
                <a:cs typeface="Arial" panose="020B0604020202020204" pitchFamily="34" charset="0"/>
              </a:defRPr>
            </a:lvl3pPr>
            <a:lvl4pPr marL="1028700" indent="0">
              <a:buNone/>
              <a:defRPr sz="2400" b="1">
                <a:solidFill>
                  <a:schemeClr val="bg1"/>
                </a:solidFill>
                <a:latin typeface="Arial" panose="020B0604020202020204" pitchFamily="34" charset="0"/>
                <a:cs typeface="Arial" panose="020B0604020202020204" pitchFamily="34" charset="0"/>
              </a:defRPr>
            </a:lvl4pPr>
            <a:lvl5pPr marL="1371600" indent="0">
              <a:buNone/>
              <a:defRPr sz="24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8" name="Text Placeholder 1">
            <a:extLst>
              <a:ext uri="{FF2B5EF4-FFF2-40B4-BE49-F238E27FC236}">
                <a16:creationId xmlns:a16="http://schemas.microsoft.com/office/drawing/2014/main" id="{7A9FE75D-36C0-1945-A37C-47A803FCDB02}"/>
              </a:ext>
            </a:extLst>
          </p:cNvPr>
          <p:cNvSpPr>
            <a:spLocks noGrp="1"/>
          </p:cNvSpPr>
          <p:nvPr>
            <p:ph type="body" sz="quarter" idx="11"/>
          </p:nvPr>
        </p:nvSpPr>
        <p:spPr>
          <a:xfrm>
            <a:off x="1080000" y="1224000"/>
            <a:ext cx="3240000" cy="2047499"/>
          </a:xfrm>
        </p:spPr>
        <p:txBody>
          <a:bodyPr lIns="0" tIns="0" rIns="0" bIns="0">
            <a:noAutofit/>
          </a:bodyPr>
          <a:lstStyle>
            <a:lvl1pPr marL="0" indent="0">
              <a:lnSpc>
                <a:spcPct val="120000"/>
              </a:lnSpc>
              <a:buNone/>
              <a:defRPr sz="1200" b="0">
                <a:solidFill>
                  <a:schemeClr val="tx1"/>
                </a:solidFill>
                <a:latin typeface="Arial" panose="020B0604020202020204" pitchFamily="34" charset="0"/>
                <a:cs typeface="Arial" panose="020B0604020202020204" pitchFamily="34" charset="0"/>
              </a:defRPr>
            </a:lvl1pPr>
            <a:lvl2pPr marL="342900" indent="0">
              <a:buNone/>
              <a:defRPr sz="2400" b="1">
                <a:solidFill>
                  <a:schemeClr val="bg1"/>
                </a:solidFill>
                <a:latin typeface="Arial" panose="020B0604020202020204" pitchFamily="34" charset="0"/>
                <a:cs typeface="Arial" panose="020B0604020202020204" pitchFamily="34" charset="0"/>
              </a:defRPr>
            </a:lvl2pPr>
            <a:lvl3pPr marL="685800" indent="0">
              <a:buNone/>
              <a:defRPr sz="2400" b="1">
                <a:solidFill>
                  <a:schemeClr val="bg1"/>
                </a:solidFill>
                <a:latin typeface="Arial" panose="020B0604020202020204" pitchFamily="34" charset="0"/>
                <a:cs typeface="Arial" panose="020B0604020202020204" pitchFamily="34" charset="0"/>
              </a:defRPr>
            </a:lvl3pPr>
            <a:lvl4pPr marL="1028700" indent="0">
              <a:buNone/>
              <a:defRPr sz="2400" b="1">
                <a:solidFill>
                  <a:schemeClr val="bg1"/>
                </a:solidFill>
                <a:latin typeface="Arial" panose="020B0604020202020204" pitchFamily="34" charset="0"/>
                <a:cs typeface="Arial" panose="020B0604020202020204" pitchFamily="34" charset="0"/>
              </a:defRPr>
            </a:lvl4pPr>
            <a:lvl5pPr marL="1371600" indent="0">
              <a:buNone/>
              <a:defRPr sz="24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3829098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71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D1C968-F5CD-3E40-A9A3-6EB2C1A3277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4152ED5-7AD4-0B4E-902A-D2B136ADFA4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4D5CFD5-6609-EE4E-8863-B909A5E8556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06DA08C-A74B-A145-AFA3-38D8EFF614F0}" type="datetimeFigureOut">
              <a:rPr lang="en-US" smtClean="0"/>
              <a:t>9/27/2023</a:t>
            </a:fld>
            <a:endParaRPr lang="en-US"/>
          </a:p>
        </p:txBody>
      </p:sp>
      <p:sp>
        <p:nvSpPr>
          <p:cNvPr id="5" name="Footer Placeholder 4">
            <a:extLst>
              <a:ext uri="{FF2B5EF4-FFF2-40B4-BE49-F238E27FC236}">
                <a16:creationId xmlns:a16="http://schemas.microsoft.com/office/drawing/2014/main" id="{F4BA5016-35CB-1A4B-BDA3-D8234ACCEEE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E6C519-C538-234D-9C0B-0A79DB6109B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0DE1FF6-98FB-4D41-B247-AE8B38D2C4DA}" type="slidenum">
              <a:rPr lang="en-US" smtClean="0"/>
              <a:t>‹#›</a:t>
            </a:fld>
            <a:endParaRPr lang="en-US"/>
          </a:p>
        </p:txBody>
      </p:sp>
    </p:spTree>
    <p:extLst>
      <p:ext uri="{BB962C8B-B14F-4D97-AF65-F5344CB8AC3E}">
        <p14:creationId xmlns:p14="http://schemas.microsoft.com/office/powerpoint/2010/main" val="268306843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hJAkDlsTIu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bit.ly/3ruMeMM" TargetMode="External"/><Relationship Id="rId2" Type="http://schemas.openxmlformats.org/officeDocument/2006/relationships/hyperlink" Target="https://bit.ly/465bp7D"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bit.ly/3LE8NFr" TargetMode="External"/><Relationship Id="rId2" Type="http://schemas.openxmlformats.org/officeDocument/2006/relationships/hyperlink" Target="https://bit.ly/3ruMeMM"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themeOverride" Target="../theme/themeOverride1.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themeOverride" Target="../theme/themeOverride2.xml"/><Relationship Id="rId4" Type="http://schemas.openxmlformats.org/officeDocument/2006/relationships/hyperlink" Target="http://www.hse.ie/staffvaccinationclinic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sb0n3phPjAk?si=95I6aRFKW9wBjluo" TargetMode="External"/><Relationship Id="rId7" Type="http://schemas.openxmlformats.org/officeDocument/2006/relationships/hyperlink" Target="https://soundcloud.com/hseireland/hse-winter-vaccine-pregnant-irish-30sec?si=0b890ab2dbc545e7ba4904db95a18250&amp;utm_source=clipboard&amp;utm_medium=text&amp;utm_campaign=social_sharing" TargetMode="External"/><Relationship Id="rId2" Type="http://schemas.openxmlformats.org/officeDocument/2006/relationships/hyperlink" Target="https://youtu.be/Dc9KGYxUI_g?si=zJwTtASqaBUdFVOA" TargetMode="External"/><Relationship Id="rId1" Type="http://schemas.openxmlformats.org/officeDocument/2006/relationships/slideLayout" Target="../slideLayouts/slideLayout2.xml"/><Relationship Id="rId6" Type="http://schemas.openxmlformats.org/officeDocument/2006/relationships/hyperlink" Target="https://soundcloud.com/hseireland/hse-winter-vaccine-pregnant-english-30sec-29-09-22?si=8528b28af77d4cddba9234cf683229ad&amp;utm_source=clipboard&amp;utm_medium=text&amp;utm_campaign=social_sharing" TargetMode="External"/><Relationship Id="rId5" Type="http://schemas.openxmlformats.org/officeDocument/2006/relationships/hyperlink" Target="https://soundcloud.com/hseireland/winter-vaccine-top-up-radio-ad?si=b4d371583aad4a1e8492989f9b512157&amp;utm_source=clipboard&amp;utm_medium=text&amp;utm_campaign=social_sharing" TargetMode="External"/><Relationship Id="rId4" Type="http://schemas.openxmlformats.org/officeDocument/2006/relationships/hyperlink" Target="https://soundcloud.com/hseireland/winter-vaccine-top-up-radio-1?si=0816ba01de7f4526b014b849185aed77&amp;utm_source=clipboard&amp;utm_medium=text&amp;utm_campaign=social_sharin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SRtWtjY3Aw0" TargetMode="External"/><Relationship Id="rId2" Type="http://schemas.openxmlformats.org/officeDocument/2006/relationships/hyperlink" Target="https://www.youtube.com/watch?v=9Ve5bqaigno" TargetMode="External"/><Relationship Id="rId1" Type="http://schemas.openxmlformats.org/officeDocument/2006/relationships/slideLayout" Target="../slideLayouts/slideLayout2.xml"/><Relationship Id="rId5" Type="http://schemas.openxmlformats.org/officeDocument/2006/relationships/hyperlink" Target="https://soundcloud.com/hseireland/childrens-flu-radio-ad-2023?si=d16c29bfa5c4485fa0acafcb806ae0a9&amp;utm_source=clipboard&amp;utm_medium=text&amp;utm_campaign=social_sharing" TargetMode="External"/><Relationship Id="rId4" Type="http://schemas.openxmlformats.org/officeDocument/2006/relationships/hyperlink" Target="https://soundcloud.com/hseireland/childrens-flu-radio-ad-2023-1?si=01f3061fb19346768494bd43e8e21347&amp;utm_source=clipboard&amp;utm_medium=text&amp;utm_campaign=social_shar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bit.ly/3ru5SIG" TargetMode="External"/><Relationship Id="rId1" Type="http://schemas.openxmlformats.org/officeDocument/2006/relationships/slideLayout" Target="../slideLayouts/slideLayout2.xml"/><Relationship Id="rId5" Type="http://schemas.openxmlformats.org/officeDocument/2006/relationships/hyperlink" Target="https://bit.ly/3ETerzS"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bit.ly/48xkec6" TargetMode="External"/><Relationship Id="rId2" Type="http://schemas.openxmlformats.org/officeDocument/2006/relationships/hyperlink" Target="http://www.hse.ie/flu"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hyperlink" Target="https://soundcloud.com/hseireland/sets/hse-injury-units-radio-campaign-august-2023?si=02597bedbed24c3f9e13bf9bacd9674a&amp;utm_source=clipboard&amp;utm_medium=text&amp;utm_campaign=social_shar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477B3B0-DF6B-1C48-BFE4-FC8E783CC637}"/>
              </a:ext>
            </a:extLst>
          </p:cNvPr>
          <p:cNvSpPr txBox="1">
            <a:spLocks/>
          </p:cNvSpPr>
          <p:nvPr/>
        </p:nvSpPr>
        <p:spPr>
          <a:xfrm>
            <a:off x="267664" y="2247900"/>
            <a:ext cx="4776776" cy="1409700"/>
          </a:xfrm>
          <a:prstGeom prst="rect">
            <a:avLst/>
          </a:prstGeom>
        </p:spPr>
        <p:txBody>
          <a:bodyPr lIns="0" tIns="0" rIns="0" bIns="0"/>
          <a:lstStyle>
            <a:lvl1pPr marL="0" indent="0" algn="l" defTabSz="685800" rtl="0" eaLnBrk="1" latinLnBrk="0" hangingPunct="1">
              <a:lnSpc>
                <a:spcPct val="90000"/>
              </a:lnSpc>
              <a:spcBef>
                <a:spcPts val="750"/>
              </a:spcBef>
              <a:buFont typeface="Arial" panose="020B0604020202020204" pitchFamily="34" charset="0"/>
              <a:buNone/>
              <a:defRPr sz="4600" kern="1200">
                <a:solidFill>
                  <a:schemeClr val="bg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2400" b="1" dirty="0" smtClean="0">
                <a:latin typeface="Arial"/>
                <a:cs typeface="Arial"/>
              </a:rPr>
              <a:t>Autumn/winter Campaigns</a:t>
            </a:r>
            <a:endParaRPr lang="en-US" sz="2400" b="1" dirty="0">
              <a:latin typeface="Arial"/>
              <a:cs typeface="Arial"/>
            </a:endParaRPr>
          </a:p>
          <a:p>
            <a:endParaRPr lang="en-US" sz="2400" b="1" dirty="0">
              <a:latin typeface="Arial"/>
              <a:cs typeface="Arial"/>
            </a:endParaRPr>
          </a:p>
          <a:p>
            <a:pPr algn="ctr"/>
            <a:r>
              <a:rPr lang="en-US" sz="2000" b="1" dirty="0" smtClean="0">
                <a:latin typeface="Arial"/>
                <a:cs typeface="Arial"/>
              </a:rPr>
              <a:t>Partner </a:t>
            </a:r>
            <a:r>
              <a:rPr lang="en-US" sz="2000" b="1" dirty="0">
                <a:latin typeface="Arial"/>
                <a:cs typeface="Arial"/>
              </a:rPr>
              <a:t>Pack</a:t>
            </a:r>
            <a:r>
              <a:rPr lang="en-US" sz="2400" b="1" dirty="0">
                <a:latin typeface="Arial"/>
                <a:cs typeface="Arial"/>
              </a:rPr>
              <a:t/>
            </a:r>
            <a:br>
              <a:rPr lang="en-US" sz="2400" b="1" dirty="0">
                <a:latin typeface="Arial"/>
                <a:cs typeface="Arial"/>
              </a:rPr>
            </a:br>
            <a:endParaRPr lang="en-US" sz="2400" b="1" dirty="0" smtClean="0">
              <a:latin typeface="Arial"/>
              <a:cs typeface="Arial"/>
            </a:endParaRPr>
          </a:p>
          <a:p>
            <a:pPr algn="ctr"/>
            <a:r>
              <a:rPr lang="en-US" sz="1800" b="1" dirty="0" smtClean="0">
                <a:latin typeface="Arial"/>
                <a:cs typeface="Arial"/>
              </a:rPr>
              <a:t>October 2023 – February 2024</a:t>
            </a:r>
            <a:endParaRPr lang="en-US" sz="1800" b="1" dirty="0">
              <a:latin typeface="Arial"/>
              <a:cs typeface="Arial"/>
            </a:endParaRPr>
          </a:p>
          <a:p>
            <a:endParaRPr lang="en-GB" sz="2400" dirty="0" smtClean="0"/>
          </a:p>
        </p:txBody>
      </p:sp>
      <p:pic>
        <p:nvPicPr>
          <p:cNvPr id="3" name="Picture 2"/>
          <p:cNvPicPr>
            <a:picLocks noChangeAspect="1"/>
          </p:cNvPicPr>
          <p:nvPr/>
        </p:nvPicPr>
        <p:blipFill>
          <a:blip r:embed="rId2"/>
          <a:stretch>
            <a:fillRect/>
          </a:stretch>
        </p:blipFill>
        <p:spPr>
          <a:xfrm>
            <a:off x="5818575" y="0"/>
            <a:ext cx="3325425" cy="5143500"/>
          </a:xfrm>
          <a:prstGeom prst="rect">
            <a:avLst/>
          </a:prstGeom>
        </p:spPr>
      </p:pic>
    </p:spTree>
    <p:extLst>
      <p:ext uri="{BB962C8B-B14F-4D97-AF65-F5344CB8AC3E}">
        <p14:creationId xmlns:p14="http://schemas.microsoft.com/office/powerpoint/2010/main" val="2897620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24000" y="1214713"/>
            <a:ext cx="6118910" cy="2940873"/>
          </a:xfrm>
        </p:spPr>
        <p:txBody>
          <a:bodyPr>
            <a:noAutofit/>
          </a:bodyPr>
          <a:lstStyle/>
          <a:p>
            <a:pPr marL="0" indent="0">
              <a:buNone/>
            </a:pPr>
            <a:r>
              <a:rPr lang="en-IE" sz="1400" dirty="0" smtClean="0"/>
              <a:t>The ‘Winter illnesses’ campaign gives advice on dealing with common winter illnesses at home.</a:t>
            </a:r>
          </a:p>
          <a:p>
            <a:pPr marL="0" indent="0">
              <a:buNone/>
            </a:pPr>
            <a:endParaRPr lang="en-IE" b="1" dirty="0" smtClean="0"/>
          </a:p>
          <a:p>
            <a:pPr marL="0" indent="0">
              <a:buNone/>
            </a:pPr>
            <a:r>
              <a:rPr lang="en-IE" b="1" dirty="0" smtClean="0"/>
              <a:t>The 3 streams for this campaign:</a:t>
            </a:r>
          </a:p>
          <a:p>
            <a:pPr marL="0" indent="0">
              <a:buNone/>
            </a:pPr>
            <a:r>
              <a:rPr lang="en-IE" b="1" dirty="0" smtClean="0"/>
              <a:t>Thank You campaign </a:t>
            </a:r>
            <a:r>
              <a:rPr lang="en-IE" dirty="0" smtClean="0"/>
              <a:t>– encouraging people with symptoms of flu, COVID-19 or other viruses to stay at home if they feel unwell</a:t>
            </a:r>
            <a:r>
              <a:rPr lang="en-IE" dirty="0"/>
              <a:t>. Video on Demand (VOD</a:t>
            </a:r>
            <a:r>
              <a:rPr lang="en-IE" dirty="0" smtClean="0"/>
              <a:t>), radio, digital audio ads will launch on 30 October. This will also be promoted on social media.</a:t>
            </a:r>
          </a:p>
          <a:p>
            <a:pPr marL="0" indent="0">
              <a:buNone/>
            </a:pPr>
            <a:r>
              <a:rPr lang="en-IE" dirty="0" smtClean="0"/>
              <a:t>Watch our ad for </a:t>
            </a:r>
            <a:r>
              <a:rPr lang="en-IE" dirty="0" smtClean="0">
                <a:hlinkClick r:id="rId2"/>
              </a:rPr>
              <a:t>Video on Demand (VOD) here</a:t>
            </a:r>
            <a:r>
              <a:rPr lang="en-IE" dirty="0" smtClean="0"/>
              <a:t>. Links to radio ads will be provided shortly.  </a:t>
            </a:r>
          </a:p>
          <a:p>
            <a:pPr marL="0" indent="0">
              <a:buNone/>
            </a:pPr>
            <a:r>
              <a:rPr lang="en-IE" b="1" dirty="0" smtClean="0"/>
              <a:t>Keep well this winter</a:t>
            </a:r>
            <a:r>
              <a:rPr lang="en-IE" dirty="0" smtClean="0"/>
              <a:t> – messages on good self-care, avoiding falls, keeping well, vaccination, check your medication list. This will be promoted on search and social media.</a:t>
            </a:r>
          </a:p>
          <a:p>
            <a:pPr marL="0" indent="0">
              <a:buNone/>
            </a:pPr>
            <a:r>
              <a:rPr lang="en-IE" b="1" dirty="0" smtClean="0"/>
              <a:t>Parents</a:t>
            </a:r>
            <a:r>
              <a:rPr lang="en-IE" dirty="0" smtClean="0"/>
              <a:t> – advise on winter illnesses. Promoted across search and social media. </a:t>
            </a:r>
          </a:p>
          <a:p>
            <a:endParaRPr lang="en-IE" dirty="0"/>
          </a:p>
        </p:txBody>
      </p:sp>
      <p:sp>
        <p:nvSpPr>
          <p:cNvPr id="3" name="Text Placeholder 2"/>
          <p:cNvSpPr>
            <a:spLocks noGrp="1"/>
          </p:cNvSpPr>
          <p:nvPr>
            <p:ph type="body" sz="quarter" idx="11"/>
          </p:nvPr>
        </p:nvSpPr>
        <p:spPr/>
        <p:txBody>
          <a:bodyPr/>
          <a:lstStyle/>
          <a:p>
            <a:r>
              <a:rPr lang="en-IE" smtClean="0"/>
              <a:t>3. Winter Illnesses </a:t>
            </a:r>
            <a:endParaRPr lang="en-IE" dirty="0"/>
          </a:p>
        </p:txBody>
      </p:sp>
    </p:spTree>
    <p:extLst>
      <p:ext uri="{BB962C8B-B14F-4D97-AF65-F5344CB8AC3E}">
        <p14:creationId xmlns:p14="http://schemas.microsoft.com/office/powerpoint/2010/main" val="2494025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223999" y="301090"/>
            <a:ext cx="6770591" cy="585601"/>
          </a:xfrm>
        </p:spPr>
        <p:txBody>
          <a:bodyPr>
            <a:normAutofit lnSpcReduction="10000"/>
          </a:bodyPr>
          <a:lstStyle/>
          <a:p>
            <a:r>
              <a:rPr lang="en-IE" dirty="0" smtClean="0"/>
              <a:t>Winter </a:t>
            </a:r>
            <a:r>
              <a:rPr lang="en-IE" dirty="0"/>
              <a:t>social media assets and suggested </a:t>
            </a:r>
            <a:r>
              <a:rPr lang="en-IE" dirty="0" smtClean="0"/>
              <a:t>posts</a:t>
            </a:r>
            <a:endParaRPr lang="en-IE" dirty="0"/>
          </a:p>
        </p:txBody>
      </p:sp>
      <p:sp>
        <p:nvSpPr>
          <p:cNvPr id="5" name="Text Placeholder 5"/>
          <p:cNvSpPr txBox="1">
            <a:spLocks/>
          </p:cNvSpPr>
          <p:nvPr/>
        </p:nvSpPr>
        <p:spPr>
          <a:xfrm>
            <a:off x="545574" y="1017057"/>
            <a:ext cx="6118910" cy="2940873"/>
          </a:xfrm>
          <a:prstGeom prst="rect">
            <a:avLst/>
          </a:prstGeom>
        </p:spPr>
        <p:txBody>
          <a:bodyPr vert="horz" lIns="0" tIns="0" rIns="0" bIns="0" rtlCol="0">
            <a:noAutofit/>
          </a:bodyPr>
          <a:lstStyle>
            <a:lvl1pPr marL="171450" indent="-171450" algn="l" defTabSz="685800" rtl="0" eaLnBrk="1" latinLnBrk="0" hangingPunct="1">
              <a:lnSpc>
                <a:spcPct val="120000"/>
              </a:lnSpc>
              <a:spcBef>
                <a:spcPts val="75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IE" sz="1400" dirty="0" smtClean="0"/>
          </a:p>
          <a:p>
            <a:pPr marL="0" indent="0">
              <a:buNone/>
            </a:pPr>
            <a:r>
              <a:rPr lang="en-IE" sz="1400" dirty="0" smtClean="0"/>
              <a:t>Injury </a:t>
            </a:r>
            <a:r>
              <a:rPr lang="en-IE" sz="1400" dirty="0"/>
              <a:t>units treat injuries that are unlikely to need hospital admission and are more convenient and often quicker than an emergency department</a:t>
            </a:r>
            <a:r>
              <a:rPr lang="en-IE" sz="1400" dirty="0" smtClean="0"/>
              <a:t>. Injury units treat broken bones, dislocations, minor burns and more. Find your nearest injury unit.</a:t>
            </a:r>
          </a:p>
          <a:p>
            <a:pPr marL="0" indent="0">
              <a:buNone/>
            </a:pPr>
            <a:r>
              <a:rPr lang="en-IE" sz="1400" dirty="0">
                <a:hlinkClick r:id="rId2"/>
              </a:rPr>
              <a:t>https://</a:t>
            </a:r>
            <a:r>
              <a:rPr lang="en-IE" sz="1400" dirty="0" smtClean="0">
                <a:hlinkClick r:id="rId2"/>
              </a:rPr>
              <a:t>bit.ly/465bp7D</a:t>
            </a:r>
            <a:r>
              <a:rPr lang="en-IE" sz="1400" dirty="0" smtClean="0"/>
              <a:t> </a:t>
            </a:r>
            <a:endParaRPr lang="en-IE" sz="1400" dirty="0"/>
          </a:p>
          <a:p>
            <a:pPr marL="0" indent="0">
              <a:buNone/>
            </a:pPr>
            <a:endParaRPr lang="en-IE" sz="1400" dirty="0"/>
          </a:p>
          <a:p>
            <a:pPr marL="0" indent="0">
              <a:buNone/>
            </a:pPr>
            <a:r>
              <a:rPr lang="en-IE" sz="1400" dirty="0" smtClean="0"/>
              <a:t>If </a:t>
            </a:r>
            <a:r>
              <a:rPr lang="en-IE" sz="1400" dirty="0"/>
              <a:t>you or your family feel unwell and need some care, consider all the </a:t>
            </a:r>
            <a:r>
              <a:rPr lang="en-IE" sz="1400" dirty="0" smtClean="0"/>
              <a:t>options.</a:t>
            </a:r>
          </a:p>
          <a:p>
            <a:pPr marL="0" indent="0">
              <a:buNone/>
            </a:pPr>
            <a:r>
              <a:rPr lang="en-IE" sz="1400" dirty="0">
                <a:hlinkClick r:id="rId3"/>
              </a:rPr>
              <a:t>https://</a:t>
            </a:r>
            <a:r>
              <a:rPr lang="en-IE" sz="1400" dirty="0" smtClean="0">
                <a:hlinkClick r:id="rId3"/>
              </a:rPr>
              <a:t>bit.ly/3ruMeMM</a:t>
            </a:r>
            <a:r>
              <a:rPr lang="en-IE" sz="1400" dirty="0" smtClean="0"/>
              <a:t>  </a:t>
            </a:r>
          </a:p>
          <a:p>
            <a:pPr marL="0" indent="0">
              <a:buNone/>
            </a:pPr>
            <a:endParaRPr lang="en-IE" sz="1400" dirty="0" smtClean="0"/>
          </a:p>
          <a:p>
            <a:pPr marL="0" indent="0">
              <a:buNone/>
            </a:pPr>
            <a:endParaRPr lang="en-IE" sz="1400" dirty="0" smtClean="0"/>
          </a:p>
          <a:p>
            <a:pPr marL="0" indent="0">
              <a:buFont typeface="Arial" panose="020B0604020202020204" pitchFamily="34" charset="0"/>
              <a:buNone/>
            </a:pPr>
            <a:endParaRPr lang="en-IE" sz="1400" dirty="0" smtClean="0"/>
          </a:p>
          <a:p>
            <a:pPr marL="0" indent="0">
              <a:lnSpc>
                <a:spcPct val="114000"/>
              </a:lnSpc>
              <a:buFont typeface="Arial" panose="020B0604020202020204" pitchFamily="34" charset="0"/>
              <a:buNone/>
            </a:pPr>
            <a:endParaRPr lang="en-IE" sz="1400" dirty="0" smtClean="0"/>
          </a:p>
          <a:p>
            <a:endParaRPr lang="en-IE" sz="14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7078" y="978492"/>
            <a:ext cx="1926008" cy="1926008"/>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7078" y="2994926"/>
            <a:ext cx="1926008" cy="1926008"/>
          </a:xfrm>
          <a:prstGeom prst="rect">
            <a:avLst/>
          </a:prstGeom>
        </p:spPr>
      </p:pic>
    </p:spTree>
    <p:extLst>
      <p:ext uri="{BB962C8B-B14F-4D97-AF65-F5344CB8AC3E}">
        <p14:creationId xmlns:p14="http://schemas.microsoft.com/office/powerpoint/2010/main" val="1935897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fontScale="92500" lnSpcReduction="10000"/>
          </a:bodyPr>
          <a:lstStyle/>
          <a:p>
            <a:r>
              <a:rPr lang="en-IE" dirty="0"/>
              <a:t>Winter social media assets and suggested posts</a:t>
            </a:r>
          </a:p>
          <a:p>
            <a:endParaRPr lang="en-IE" dirty="0"/>
          </a:p>
        </p:txBody>
      </p:sp>
      <p:sp>
        <p:nvSpPr>
          <p:cNvPr id="5" name="Text Placeholder 5"/>
          <p:cNvSpPr txBox="1">
            <a:spLocks/>
          </p:cNvSpPr>
          <p:nvPr/>
        </p:nvSpPr>
        <p:spPr>
          <a:xfrm>
            <a:off x="545574" y="1017057"/>
            <a:ext cx="6118910" cy="2940873"/>
          </a:xfrm>
          <a:prstGeom prst="rect">
            <a:avLst/>
          </a:prstGeom>
        </p:spPr>
        <p:txBody>
          <a:bodyPr vert="horz" lIns="0" tIns="0" rIns="0" bIns="0" rtlCol="0">
            <a:noAutofit/>
          </a:bodyPr>
          <a:lstStyle>
            <a:lvl1pPr marL="171450" indent="-171450" algn="l" defTabSz="685800" rtl="0" eaLnBrk="1" latinLnBrk="0" hangingPunct="1">
              <a:lnSpc>
                <a:spcPct val="120000"/>
              </a:lnSpc>
              <a:spcBef>
                <a:spcPts val="75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IE" sz="1400" dirty="0"/>
          </a:p>
          <a:p>
            <a:pPr marL="0" indent="0">
              <a:buNone/>
            </a:pPr>
            <a:endParaRPr lang="en-IE" sz="1400" dirty="0" smtClean="0"/>
          </a:p>
          <a:p>
            <a:pPr marL="0" indent="0">
              <a:buNone/>
            </a:pPr>
            <a:endParaRPr lang="en-IE" sz="1400" dirty="0" smtClean="0"/>
          </a:p>
          <a:p>
            <a:pPr marL="0" indent="0">
              <a:buNone/>
            </a:pPr>
            <a:endParaRPr lang="en-IE" sz="1400" dirty="0" smtClean="0"/>
          </a:p>
          <a:p>
            <a:pPr marL="0" indent="0">
              <a:buFont typeface="Arial" panose="020B0604020202020204" pitchFamily="34" charset="0"/>
              <a:buNone/>
            </a:pPr>
            <a:endParaRPr lang="en-IE" sz="1400" dirty="0" smtClean="0"/>
          </a:p>
          <a:p>
            <a:pPr marL="0" indent="0">
              <a:lnSpc>
                <a:spcPct val="114000"/>
              </a:lnSpc>
              <a:buFont typeface="Arial" panose="020B0604020202020204" pitchFamily="34" charset="0"/>
              <a:buNone/>
            </a:pPr>
            <a:endParaRPr lang="en-IE" sz="1400" dirty="0" smtClean="0"/>
          </a:p>
          <a:p>
            <a:endParaRPr lang="en-IE" sz="1400" dirty="0"/>
          </a:p>
        </p:txBody>
      </p:sp>
      <p:sp>
        <p:nvSpPr>
          <p:cNvPr id="6" name="Text Placeholder 5"/>
          <p:cNvSpPr txBox="1">
            <a:spLocks/>
          </p:cNvSpPr>
          <p:nvPr/>
        </p:nvSpPr>
        <p:spPr>
          <a:xfrm>
            <a:off x="697974" y="1169457"/>
            <a:ext cx="5740663" cy="2940873"/>
          </a:xfrm>
          <a:prstGeom prst="rect">
            <a:avLst/>
          </a:prstGeom>
        </p:spPr>
        <p:txBody>
          <a:bodyPr vert="horz" lIns="0" tIns="0" rIns="0" bIns="0" rtlCol="0">
            <a:noAutofit/>
          </a:bodyPr>
          <a:lstStyle>
            <a:lvl1pPr marL="171450" indent="-171450" algn="l" defTabSz="685800" rtl="0" eaLnBrk="1" latinLnBrk="0" hangingPunct="1">
              <a:lnSpc>
                <a:spcPct val="120000"/>
              </a:lnSpc>
              <a:spcBef>
                <a:spcPts val="75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IE" sz="1400" dirty="0"/>
              <a:t>Viral infections are very contagious and can spread quickly before you notice the symptoms. </a:t>
            </a:r>
            <a:r>
              <a:rPr lang="en-IE" sz="1400" dirty="0" smtClean="0"/>
              <a:t>Find </a:t>
            </a:r>
            <a:r>
              <a:rPr lang="en-IE" sz="1400" dirty="0"/>
              <a:t>out how to avoid catching common illnesses like coughs, colds and flu this winter</a:t>
            </a:r>
            <a:r>
              <a:rPr lang="en-IE" sz="1400" dirty="0" smtClean="0"/>
              <a:t>.</a:t>
            </a:r>
          </a:p>
          <a:p>
            <a:pPr marL="0" indent="0">
              <a:buNone/>
            </a:pPr>
            <a:r>
              <a:rPr lang="en-IE" sz="1400" dirty="0">
                <a:hlinkClick r:id="rId2"/>
              </a:rPr>
              <a:t>https://</a:t>
            </a:r>
            <a:r>
              <a:rPr lang="en-IE" sz="1400" dirty="0" smtClean="0">
                <a:hlinkClick r:id="rId2"/>
              </a:rPr>
              <a:t>bit.ly/3ruMeMM</a:t>
            </a:r>
            <a:r>
              <a:rPr lang="en-IE" sz="1400" dirty="0" smtClean="0"/>
              <a:t> </a:t>
            </a:r>
          </a:p>
          <a:p>
            <a:pPr marL="0" indent="0">
              <a:buNone/>
            </a:pPr>
            <a:endParaRPr lang="en-IE" sz="1400" dirty="0" smtClean="0"/>
          </a:p>
          <a:p>
            <a:pPr marL="0" indent="0">
              <a:buNone/>
            </a:pPr>
            <a:endParaRPr lang="en-IE" sz="1400" dirty="0"/>
          </a:p>
          <a:p>
            <a:pPr marL="0" indent="0">
              <a:buNone/>
            </a:pPr>
            <a:r>
              <a:rPr lang="en-IE" sz="1400" dirty="0" smtClean="0"/>
              <a:t>Viruses can spread quickly. If you feel unwell stay at home and visit hse.ie for advice. </a:t>
            </a:r>
          </a:p>
          <a:p>
            <a:pPr marL="0" indent="0">
              <a:buNone/>
            </a:pPr>
            <a:r>
              <a:rPr lang="en-IE" sz="1400" dirty="0">
                <a:hlinkClick r:id="rId3"/>
              </a:rPr>
              <a:t>https://</a:t>
            </a:r>
            <a:r>
              <a:rPr lang="en-IE" sz="1400" dirty="0" smtClean="0">
                <a:hlinkClick r:id="rId3"/>
              </a:rPr>
              <a:t>bit.ly/3LE8NFr</a:t>
            </a:r>
            <a:r>
              <a:rPr lang="en-IE" sz="1400" dirty="0" smtClean="0"/>
              <a:t> </a:t>
            </a:r>
            <a:endParaRPr lang="en-IE" sz="1400" dirty="0"/>
          </a:p>
          <a:p>
            <a:pPr marL="0" indent="0">
              <a:buNone/>
            </a:pPr>
            <a:endParaRPr lang="en-IE" sz="1400" dirty="0" smtClean="0"/>
          </a:p>
          <a:p>
            <a:pPr marL="0" indent="0">
              <a:buNone/>
            </a:pPr>
            <a:endParaRPr lang="en-IE" sz="1400" dirty="0" smtClean="0"/>
          </a:p>
          <a:p>
            <a:pPr marL="0" indent="0">
              <a:buNone/>
            </a:pPr>
            <a:endParaRPr lang="en-IE" sz="1400" dirty="0" smtClean="0"/>
          </a:p>
          <a:p>
            <a:pPr marL="0" indent="0">
              <a:buFont typeface="Arial" panose="020B0604020202020204" pitchFamily="34" charset="0"/>
              <a:buNone/>
            </a:pPr>
            <a:endParaRPr lang="en-IE" sz="1400" dirty="0" smtClean="0"/>
          </a:p>
          <a:p>
            <a:pPr marL="0" indent="0">
              <a:lnSpc>
                <a:spcPct val="114000"/>
              </a:lnSpc>
              <a:buFont typeface="Arial" panose="020B0604020202020204" pitchFamily="34" charset="0"/>
              <a:buNone/>
            </a:pPr>
            <a:endParaRPr lang="en-IE" sz="1400" dirty="0" smtClean="0"/>
          </a:p>
          <a:p>
            <a:endParaRPr lang="en-IE" sz="1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6884" y="3136345"/>
            <a:ext cx="1796572" cy="179657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6884" y="1017057"/>
            <a:ext cx="1778476" cy="1988922"/>
          </a:xfrm>
          <a:prstGeom prst="rect">
            <a:avLst/>
          </a:prstGeom>
        </p:spPr>
      </p:pic>
    </p:spTree>
    <p:extLst>
      <p:ext uri="{BB962C8B-B14F-4D97-AF65-F5344CB8AC3E}">
        <p14:creationId xmlns:p14="http://schemas.microsoft.com/office/powerpoint/2010/main" val="1283747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509689-D3E1-1A4A-93FE-1FA06CB6B38A}"/>
              </a:ext>
            </a:extLst>
          </p:cNvPr>
          <p:cNvSpPr>
            <a:spLocks noGrp="1"/>
          </p:cNvSpPr>
          <p:nvPr>
            <p:ph type="body" sz="quarter" idx="11"/>
          </p:nvPr>
        </p:nvSpPr>
        <p:spPr/>
        <p:txBody>
          <a:bodyPr>
            <a:normAutofit/>
          </a:bodyPr>
          <a:lstStyle/>
          <a:p>
            <a:r>
              <a:rPr lang="en-US" dirty="0" smtClean="0"/>
              <a:t>Healthcare worker key messages</a:t>
            </a:r>
            <a:endParaRPr lang="en-US" dirty="0"/>
          </a:p>
        </p:txBody>
      </p:sp>
      <p:sp>
        <p:nvSpPr>
          <p:cNvPr id="81" name="TextBox 80">
            <a:extLst>
              <a:ext uri="{FF2B5EF4-FFF2-40B4-BE49-F238E27FC236}">
                <a16:creationId xmlns:a16="http://schemas.microsoft.com/office/drawing/2014/main" id="{D81F41D9-7ADE-ED45-9FF3-33133E1D97C8}"/>
              </a:ext>
            </a:extLst>
          </p:cNvPr>
          <p:cNvSpPr txBox="1"/>
          <p:nvPr/>
        </p:nvSpPr>
        <p:spPr>
          <a:xfrm>
            <a:off x="3790024" y="2900287"/>
            <a:ext cx="1552353" cy="369332"/>
          </a:xfrm>
          <a:prstGeom prst="rect">
            <a:avLst/>
          </a:prstGeom>
        </p:spPr>
        <p:txBody>
          <a:bodyPr wrap="square" lIns="0" tIns="0" rIns="0" bIns="0" rtlCol="0" anchor="t" anchorCtr="0">
            <a:spAutoFit/>
          </a:bodyPr>
          <a:lstStyle/>
          <a:p>
            <a:pPr algn="ctr"/>
            <a:r>
              <a:rPr lang="en-US" sz="2400" b="1" dirty="0">
                <a:solidFill>
                  <a:schemeClr val="bg1"/>
                </a:solidFill>
                <a:latin typeface="Arial" panose="020B0604020202020204" pitchFamily="34" charset="0"/>
                <a:cs typeface="Arial" panose="020B0604020202020204" pitchFamily="34" charset="0"/>
              </a:rPr>
              <a:t>12345</a:t>
            </a:r>
          </a:p>
        </p:txBody>
      </p:sp>
      <p:sp>
        <p:nvSpPr>
          <p:cNvPr id="4" name="Rectangle 3"/>
          <p:cNvSpPr/>
          <p:nvPr/>
        </p:nvSpPr>
        <p:spPr>
          <a:xfrm>
            <a:off x="561102" y="1159236"/>
            <a:ext cx="5067970" cy="4039567"/>
          </a:xfrm>
          <a:prstGeom prst="rect">
            <a:avLst/>
          </a:prstGeom>
        </p:spPr>
        <p:txBody>
          <a:bodyPr wrap="square">
            <a:spAutoFit/>
          </a:bodyPr>
          <a:lstStyle/>
          <a:p>
            <a:pPr marL="228600" indent="-228600">
              <a:buFont typeface="+mj-lt"/>
              <a:buAutoNum type="arabicPeriod"/>
            </a:pPr>
            <a:r>
              <a:rPr lang="en-IE" sz="1200" b="1" dirty="0" smtClean="0">
                <a:latin typeface="Arial" panose="020B0604020202020204" pitchFamily="34" charset="0"/>
                <a:cs typeface="Arial" panose="020B0604020202020204" pitchFamily="34" charset="0"/>
              </a:rPr>
              <a:t>As </a:t>
            </a:r>
            <a:r>
              <a:rPr lang="en-IE" sz="1200" b="1" dirty="0">
                <a:latin typeface="Arial" panose="020B0604020202020204" pitchFamily="34" charset="0"/>
                <a:cs typeface="Arial" panose="020B0604020202020204" pitchFamily="34" charset="0"/>
              </a:rPr>
              <a:t>a healthcare worker, it’s free and easy to get your COVID-19 and flu vaccines</a:t>
            </a:r>
            <a:r>
              <a:rPr lang="en-IE" sz="1200" dirty="0">
                <a:latin typeface="Arial" panose="020B0604020202020204" pitchFamily="34" charset="0"/>
                <a:cs typeface="Arial" panose="020B0604020202020204" pitchFamily="34" charset="0"/>
              </a:rPr>
              <a:t>. Flu and COVID-19 vaccines may be available where you work, or you can go to a participating GP or Pharmacy. You can get both vaccines at the same appointment. </a:t>
            </a:r>
            <a:endParaRPr lang="en-IE" sz="1200" dirty="0" smtClean="0">
              <a:latin typeface="Arial" panose="020B0604020202020204" pitchFamily="34" charset="0"/>
              <a:cs typeface="Arial" panose="020B0604020202020204" pitchFamily="34" charset="0"/>
            </a:endParaRPr>
          </a:p>
          <a:p>
            <a:pPr marL="228600" indent="-228600">
              <a:buFont typeface="+mj-lt"/>
              <a:buAutoNum type="arabicPeriod"/>
            </a:pPr>
            <a:endParaRPr lang="en-IE" sz="1200" dirty="0">
              <a:latin typeface="Arial" panose="020B0604020202020204" pitchFamily="34" charset="0"/>
              <a:cs typeface="Arial" panose="020B0604020202020204" pitchFamily="34" charset="0"/>
            </a:endParaRPr>
          </a:p>
          <a:p>
            <a:pPr marL="228600" indent="-228600">
              <a:buFont typeface="+mj-lt"/>
              <a:buAutoNum type="arabicPeriod"/>
            </a:pPr>
            <a:r>
              <a:rPr lang="en-IE" sz="1200" b="1" dirty="0" smtClean="0">
                <a:latin typeface="Arial" panose="020B0604020202020204" pitchFamily="34" charset="0"/>
                <a:cs typeface="Arial" panose="020B0604020202020204" pitchFamily="34" charset="0"/>
              </a:rPr>
              <a:t>If </a:t>
            </a:r>
            <a:r>
              <a:rPr lang="en-IE" sz="1200" b="1" dirty="0">
                <a:latin typeface="Arial" panose="020B0604020202020204" pitchFamily="34" charset="0"/>
                <a:cs typeface="Arial" panose="020B0604020202020204" pitchFamily="34" charset="0"/>
              </a:rPr>
              <a:t>you work in healthcare, you’re at increased risk of being exposed to flu and COVID-19. </a:t>
            </a:r>
            <a:r>
              <a:rPr lang="en-IE" sz="1200" dirty="0">
                <a:latin typeface="Arial" panose="020B0604020202020204" pitchFamily="34" charset="0"/>
                <a:cs typeface="Arial" panose="020B0604020202020204" pitchFamily="34" charset="0"/>
              </a:rPr>
              <a:t>It’s important to get your flu vaccines this autumn/winter to protect yourself and the people you care for each day. You’re risk of getting flu and COVID-19 is much higher than the general public, especially if you work in a healthcare setting</a:t>
            </a:r>
            <a:r>
              <a:rPr lang="en-IE" sz="1200" dirty="0" smtClean="0">
                <a:latin typeface="Arial" panose="020B0604020202020204" pitchFamily="34" charset="0"/>
                <a:cs typeface="Arial" panose="020B0604020202020204" pitchFamily="34" charset="0"/>
              </a:rPr>
              <a:t>.</a:t>
            </a:r>
          </a:p>
          <a:p>
            <a:pPr marL="228600" indent="-228600">
              <a:buFont typeface="+mj-lt"/>
              <a:buAutoNum type="arabicPeriod"/>
            </a:pPr>
            <a:endParaRPr lang="en-IE" sz="1200" dirty="0">
              <a:latin typeface="Arial" panose="020B0604020202020204" pitchFamily="34" charset="0"/>
              <a:cs typeface="Arial" panose="020B0604020202020204" pitchFamily="34" charset="0"/>
            </a:endParaRPr>
          </a:p>
          <a:p>
            <a:pPr marL="228600" indent="-228600">
              <a:buFont typeface="+mj-lt"/>
              <a:buAutoNum type="arabicPeriod"/>
            </a:pPr>
            <a:r>
              <a:rPr lang="en-IE" sz="1200" b="1" dirty="0" smtClean="0">
                <a:latin typeface="Arial" panose="020B0604020202020204" pitchFamily="34" charset="0"/>
                <a:cs typeface="Arial" panose="020B0604020202020204" pitchFamily="34" charset="0"/>
              </a:rPr>
              <a:t>The </a:t>
            </a:r>
            <a:r>
              <a:rPr lang="en-IE" sz="1200" b="1" dirty="0">
                <a:latin typeface="Arial" panose="020B0604020202020204" pitchFamily="34" charset="0"/>
                <a:cs typeface="Arial" panose="020B0604020202020204" pitchFamily="34" charset="0"/>
              </a:rPr>
              <a:t>vaccines are safe and effective. </a:t>
            </a:r>
            <a:r>
              <a:rPr lang="en-IE" sz="1200" dirty="0">
                <a:latin typeface="Arial" panose="020B0604020202020204" pitchFamily="34" charset="0"/>
                <a:cs typeface="Arial" panose="020B0604020202020204" pitchFamily="34" charset="0"/>
              </a:rPr>
              <a:t>The HSE only uses vaccines when they meet the required standards of safety and effectiveness and after the European Medicine’s Agency (EMA) has licensed them.  Vaccines offer strong protection. Though specific levels of effectiveness can vary from person to person, if vaccinated people do get sick, they are likely to have milder symptoms</a:t>
            </a:r>
            <a:r>
              <a:rPr lang="en-IE" sz="1200" dirty="0" smtClean="0">
                <a:latin typeface="Arial" panose="020B0604020202020204" pitchFamily="34" charset="0"/>
                <a:cs typeface="Arial" panose="020B0604020202020204" pitchFamily="34" charset="0"/>
              </a:rPr>
              <a:t>.</a:t>
            </a:r>
          </a:p>
          <a:p>
            <a:endParaRPr lang="en-IE" sz="1050" dirty="0"/>
          </a:p>
          <a:p>
            <a:endParaRPr lang="en-IE" sz="1400" dirty="0" smtClean="0">
              <a:latin typeface="Arial" panose="020B0604020202020204" pitchFamily="34" charset="0"/>
              <a:cs typeface="Arial" panose="020B0604020202020204" pitchFamily="34" charset="0"/>
            </a:endParaRPr>
          </a:p>
          <a:p>
            <a:endParaRPr lang="en-IE" sz="1400" dirty="0">
              <a:latin typeface="Arial" panose="020B0604020202020204" pitchFamily="34" charset="0"/>
              <a:cs typeface="Arial" panose="020B0604020202020204" pitchFamily="34" charset="0"/>
            </a:endParaRPr>
          </a:p>
          <a:p>
            <a:endParaRPr lang="en-IE" sz="1400" dirty="0"/>
          </a:p>
        </p:txBody>
      </p:sp>
      <p:pic>
        <p:nvPicPr>
          <p:cNvPr id="1026"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896" y="1389956"/>
            <a:ext cx="3322864" cy="236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97688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509689-D3E1-1A4A-93FE-1FA06CB6B38A}"/>
              </a:ext>
            </a:extLst>
          </p:cNvPr>
          <p:cNvSpPr>
            <a:spLocks noGrp="1"/>
          </p:cNvSpPr>
          <p:nvPr>
            <p:ph type="body" sz="quarter" idx="11"/>
          </p:nvPr>
        </p:nvSpPr>
        <p:spPr/>
        <p:txBody>
          <a:bodyPr>
            <a:normAutofit/>
          </a:bodyPr>
          <a:lstStyle/>
          <a:p>
            <a:r>
              <a:rPr lang="en-US" dirty="0" smtClean="0"/>
              <a:t>Healthcare worker key messages</a:t>
            </a:r>
            <a:endParaRPr lang="en-US" dirty="0"/>
          </a:p>
        </p:txBody>
      </p:sp>
      <p:sp>
        <p:nvSpPr>
          <p:cNvPr id="81" name="TextBox 80">
            <a:extLst>
              <a:ext uri="{FF2B5EF4-FFF2-40B4-BE49-F238E27FC236}">
                <a16:creationId xmlns:a16="http://schemas.microsoft.com/office/drawing/2014/main" id="{D81F41D9-7ADE-ED45-9FF3-33133E1D97C8}"/>
              </a:ext>
            </a:extLst>
          </p:cNvPr>
          <p:cNvSpPr txBox="1"/>
          <p:nvPr/>
        </p:nvSpPr>
        <p:spPr>
          <a:xfrm>
            <a:off x="3790024" y="2900287"/>
            <a:ext cx="1552353" cy="369332"/>
          </a:xfrm>
          <a:prstGeom prst="rect">
            <a:avLst/>
          </a:prstGeom>
        </p:spPr>
        <p:txBody>
          <a:bodyPr wrap="square" lIns="0" tIns="0" rIns="0" bIns="0" rtlCol="0" anchor="t" anchorCtr="0">
            <a:spAutoFit/>
          </a:bodyPr>
          <a:lstStyle/>
          <a:p>
            <a:pPr algn="ctr"/>
            <a:r>
              <a:rPr lang="en-US" sz="2400" b="1" dirty="0">
                <a:solidFill>
                  <a:schemeClr val="bg1"/>
                </a:solidFill>
                <a:latin typeface="Arial" panose="020B0604020202020204" pitchFamily="34" charset="0"/>
                <a:cs typeface="Arial" panose="020B0604020202020204" pitchFamily="34" charset="0"/>
              </a:rPr>
              <a:t>12345</a:t>
            </a:r>
          </a:p>
        </p:txBody>
      </p:sp>
      <p:sp>
        <p:nvSpPr>
          <p:cNvPr id="4" name="Rectangle 3"/>
          <p:cNvSpPr/>
          <p:nvPr/>
        </p:nvSpPr>
        <p:spPr>
          <a:xfrm>
            <a:off x="561102" y="1159236"/>
            <a:ext cx="5856790" cy="3970318"/>
          </a:xfrm>
          <a:prstGeom prst="rect">
            <a:avLst/>
          </a:prstGeom>
        </p:spPr>
        <p:txBody>
          <a:bodyPr wrap="square">
            <a:spAutoFit/>
          </a:bodyPr>
          <a:lstStyle/>
          <a:p>
            <a:pPr marL="228600" indent="-228600">
              <a:buFont typeface="+mj-lt"/>
              <a:buAutoNum type="arabicPeriod" startAt="4"/>
            </a:pPr>
            <a:r>
              <a:rPr lang="en-IE" sz="1200" b="1" dirty="0">
                <a:latin typeface="Arial" panose="020B0604020202020204" pitchFamily="34" charset="0"/>
                <a:cs typeface="Arial" panose="020B0604020202020204" pitchFamily="34" charset="0"/>
              </a:rPr>
              <a:t>Vaccination is the best protection from COVID-19 and flu</a:t>
            </a:r>
            <a:r>
              <a:rPr lang="en-IE" sz="1200" dirty="0">
                <a:latin typeface="Arial" panose="020B0604020202020204" pitchFamily="34" charset="0"/>
                <a:cs typeface="Arial" panose="020B0604020202020204" pitchFamily="34" charset="0"/>
              </a:rPr>
              <a:t>. It’s important to follow infection prevention control measures to prevent the spread of winter viruses. However, the best protection from catching and getting seriously ill from flu and COVID-19, is vaccination. </a:t>
            </a:r>
          </a:p>
          <a:p>
            <a:pPr marL="228600" indent="-228600">
              <a:buFont typeface="+mj-lt"/>
              <a:buAutoNum type="arabicPeriod" startAt="4"/>
            </a:pPr>
            <a:endParaRPr lang="en-IE" sz="1200" dirty="0">
              <a:latin typeface="Arial" panose="020B0604020202020204" pitchFamily="34" charset="0"/>
              <a:cs typeface="Arial" panose="020B0604020202020204" pitchFamily="34" charset="0"/>
            </a:endParaRPr>
          </a:p>
          <a:p>
            <a:pPr marL="228600" indent="-228600">
              <a:buFont typeface="+mj-lt"/>
              <a:buAutoNum type="arabicPeriod" startAt="4"/>
            </a:pPr>
            <a:r>
              <a:rPr lang="en-IE" sz="1200" b="1" dirty="0">
                <a:latin typeface="Arial" panose="020B0604020202020204" pitchFamily="34" charset="0"/>
                <a:cs typeface="Arial" panose="020B0604020202020204" pitchFamily="34" charset="0"/>
              </a:rPr>
              <a:t>Everyone is at risk of getting COVID-19 and flu. </a:t>
            </a:r>
            <a:r>
              <a:rPr lang="en-IE" sz="1200" dirty="0">
                <a:latin typeface="Arial" panose="020B0604020202020204" pitchFamily="34" charset="0"/>
                <a:cs typeface="Arial" panose="020B0604020202020204" pitchFamily="34" charset="0"/>
              </a:rPr>
              <a:t>The risk of serious illness from flu and COVID-19 is higher in older people but anyone can catch the flu or COVID-19 and be unwell. </a:t>
            </a:r>
          </a:p>
          <a:p>
            <a:pPr marL="228600" indent="-228600">
              <a:buFont typeface="+mj-lt"/>
              <a:buAutoNum type="arabicPeriod" startAt="4"/>
            </a:pPr>
            <a:endParaRPr lang="en-IE" sz="1200" dirty="0">
              <a:latin typeface="Arial" panose="020B0604020202020204" pitchFamily="34" charset="0"/>
              <a:cs typeface="Arial" panose="020B0604020202020204" pitchFamily="34" charset="0"/>
            </a:endParaRPr>
          </a:p>
          <a:p>
            <a:pPr marL="228600" indent="-228600">
              <a:buFont typeface="+mj-lt"/>
              <a:buAutoNum type="arabicPeriod" startAt="4"/>
            </a:pPr>
            <a:r>
              <a:rPr lang="en-IE" sz="1200" b="1" dirty="0">
                <a:latin typeface="Arial" panose="020B0604020202020204" pitchFamily="34" charset="0"/>
                <a:cs typeface="Arial" panose="020B0604020202020204" pitchFamily="34" charset="0"/>
              </a:rPr>
              <a:t>Immunity from infection and previous vaccination weakens over time. </a:t>
            </a:r>
            <a:r>
              <a:rPr lang="en-IE" sz="1200" dirty="0">
                <a:latin typeface="Arial" panose="020B0604020202020204" pitchFamily="34" charset="0"/>
                <a:cs typeface="Arial" panose="020B0604020202020204" pitchFamily="34" charset="0"/>
              </a:rPr>
              <a:t>Your COVID-19 and flu vaccine will top up your protection for the months ahead. </a:t>
            </a:r>
            <a:endParaRPr lang="en-IE" sz="1200" dirty="0" smtClean="0">
              <a:latin typeface="Arial" panose="020B0604020202020204" pitchFamily="34" charset="0"/>
              <a:cs typeface="Arial" panose="020B0604020202020204" pitchFamily="34" charset="0"/>
            </a:endParaRPr>
          </a:p>
          <a:p>
            <a:pPr marL="228600" indent="-228600">
              <a:buFont typeface="+mj-lt"/>
              <a:buAutoNum type="arabicPeriod" startAt="4"/>
            </a:pPr>
            <a:endParaRPr lang="en-IE" sz="1200" dirty="0">
              <a:latin typeface="Arial" panose="020B0604020202020204" pitchFamily="34" charset="0"/>
              <a:cs typeface="Arial" panose="020B0604020202020204" pitchFamily="34" charset="0"/>
            </a:endParaRPr>
          </a:p>
          <a:p>
            <a:r>
              <a:rPr lang="en-IE" sz="1200" dirty="0">
                <a:latin typeface="Arial" panose="020B0604020202020204" pitchFamily="34" charset="0"/>
                <a:cs typeface="Arial" panose="020B0604020202020204" pitchFamily="34" charset="0"/>
              </a:rPr>
              <a:t>Details of the clinics available to staff for COVID-19 and flu vaccinations will be published on </a:t>
            </a:r>
            <a:r>
              <a:rPr lang="en-IE" sz="1200" u="sng" dirty="0">
                <a:latin typeface="Arial" panose="020B0604020202020204" pitchFamily="34" charset="0"/>
                <a:cs typeface="Arial" panose="020B0604020202020204" pitchFamily="34" charset="0"/>
                <a:hlinkClick r:id="rId4"/>
              </a:rPr>
              <a:t>www.hse.ie/staffvaccinationclinics</a:t>
            </a:r>
            <a:endParaRPr lang="en-IE" sz="1200" dirty="0">
              <a:latin typeface="Arial" panose="020B0604020202020204" pitchFamily="34" charset="0"/>
              <a:cs typeface="Arial" panose="020B0604020202020204" pitchFamily="34" charset="0"/>
            </a:endParaRPr>
          </a:p>
          <a:p>
            <a:r>
              <a:rPr lang="en-IE" sz="1200" dirty="0">
                <a:latin typeface="Arial" panose="020B0604020202020204" pitchFamily="34" charset="0"/>
                <a:cs typeface="Arial" panose="020B0604020202020204" pitchFamily="34" charset="0"/>
              </a:rPr>
              <a:t> </a:t>
            </a:r>
          </a:p>
          <a:p>
            <a:r>
              <a:rPr lang="en-IE" dirty="0">
                <a:latin typeface="Arial" panose="020B0604020202020204" pitchFamily="34" charset="0"/>
                <a:cs typeface="Arial" panose="020B0604020202020204" pitchFamily="34" charset="0"/>
              </a:rPr>
              <a:t> </a:t>
            </a:r>
          </a:p>
          <a:p>
            <a:endParaRPr lang="en-IE" sz="1200" dirty="0"/>
          </a:p>
          <a:p>
            <a:endParaRPr lang="en-IE" sz="1400" dirty="0" smtClean="0">
              <a:latin typeface="Arial" panose="020B0604020202020204" pitchFamily="34" charset="0"/>
              <a:cs typeface="Arial" panose="020B0604020202020204" pitchFamily="34" charset="0"/>
            </a:endParaRPr>
          </a:p>
          <a:p>
            <a:endParaRPr lang="en-IE" sz="1400" dirty="0">
              <a:latin typeface="Arial" panose="020B0604020202020204" pitchFamily="34" charset="0"/>
              <a:cs typeface="Arial" panose="020B0604020202020204" pitchFamily="34" charset="0"/>
            </a:endParaRPr>
          </a:p>
          <a:p>
            <a:endParaRPr lang="en-IE" sz="1400" dirty="0"/>
          </a:p>
        </p:txBody>
      </p:sp>
    </p:spTree>
    <p:extLst>
      <p:ext uri="{BB962C8B-B14F-4D97-AF65-F5344CB8AC3E}">
        <p14:creationId xmlns:p14="http://schemas.microsoft.com/office/powerpoint/2010/main" val="7039328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9C0804-7CCC-8B40-8681-A8F92A14171E}"/>
              </a:ext>
            </a:extLst>
          </p:cNvPr>
          <p:cNvSpPr>
            <a:spLocks noGrp="1"/>
          </p:cNvSpPr>
          <p:nvPr>
            <p:ph type="body" sz="quarter" idx="10"/>
          </p:nvPr>
        </p:nvSpPr>
        <p:spPr>
          <a:xfrm>
            <a:off x="1374663" y="1079281"/>
            <a:ext cx="6444119" cy="3576802"/>
          </a:xfrm>
        </p:spPr>
        <p:txBody>
          <a:bodyPr/>
          <a:lstStyle/>
          <a:p>
            <a:endParaRPr lang="en-US" sz="2400" b="1" dirty="0" smtClean="0"/>
          </a:p>
          <a:p>
            <a:endParaRPr lang="en-US" sz="2400" b="1" dirty="0"/>
          </a:p>
          <a:p>
            <a:r>
              <a:rPr lang="en-US" sz="2000" b="1" dirty="0" smtClean="0"/>
              <a:t>Thank </a:t>
            </a:r>
            <a:r>
              <a:rPr lang="en-US" sz="2000" b="1" dirty="0"/>
              <a:t>you for sharing </a:t>
            </a:r>
            <a:r>
              <a:rPr lang="en-US" sz="2000" b="1" dirty="0" smtClean="0"/>
              <a:t>these campaigns.</a:t>
            </a:r>
            <a:endParaRPr lang="en-US" sz="2000" b="1" dirty="0"/>
          </a:p>
          <a:p>
            <a:pPr algn="ctr"/>
            <a:endParaRPr lang="en-US" sz="2000" b="1" dirty="0"/>
          </a:p>
          <a:p>
            <a:r>
              <a:rPr lang="en-IE" sz="1400" b="1" dirty="0"/>
              <a:t>For queries or ideas, please contact: </a:t>
            </a:r>
          </a:p>
          <a:p>
            <a:endParaRPr lang="en-IE" sz="1400" b="1" dirty="0"/>
          </a:p>
          <a:p>
            <a:pPr marL="342900" indent="-342900">
              <a:spcBef>
                <a:spcPts val="600"/>
              </a:spcBef>
              <a:buFont typeface="Arial" panose="020B0604020202020204" pitchFamily="34" charset="0"/>
              <a:buChar char="•"/>
            </a:pPr>
            <a:r>
              <a:rPr lang="en-IE" sz="1400" b="1" dirty="0" smtClean="0"/>
              <a:t>Ciara Browne, </a:t>
            </a:r>
            <a:r>
              <a:rPr lang="en-IE" sz="1400" dirty="0"/>
              <a:t>HSE Programmes and Campaigns, </a:t>
            </a:r>
            <a:r>
              <a:rPr lang="en-IE" sz="1400" dirty="0" smtClean="0"/>
              <a:t>ciara.browne1@hse.ie</a:t>
            </a:r>
          </a:p>
          <a:p>
            <a:pPr marL="342900" indent="-342900">
              <a:spcBef>
                <a:spcPts val="600"/>
              </a:spcBef>
              <a:buFont typeface="Arial" panose="020B0604020202020204" pitchFamily="34" charset="0"/>
              <a:buChar char="•"/>
            </a:pPr>
            <a:r>
              <a:rPr lang="en-IE" sz="1400" b="1" dirty="0" smtClean="0"/>
              <a:t>Cairín Conway, </a:t>
            </a:r>
            <a:r>
              <a:rPr lang="en-IE" sz="1400" dirty="0" smtClean="0"/>
              <a:t>HSE</a:t>
            </a:r>
            <a:r>
              <a:rPr lang="en-IE" sz="1400" b="1" dirty="0" smtClean="0"/>
              <a:t> </a:t>
            </a:r>
            <a:r>
              <a:rPr lang="en-IE" sz="1400" dirty="0" smtClean="0"/>
              <a:t>Programmes and Campaigns, cairin.conway@hse.ie</a:t>
            </a:r>
          </a:p>
          <a:p>
            <a:pPr marL="285750" lvl="0" indent="-285750">
              <a:buFont typeface="Arial" panose="020B0604020202020204" pitchFamily="34" charset="0"/>
              <a:buChar char="•"/>
            </a:pPr>
            <a:endParaRPr lang="en-IE" sz="1400" dirty="0"/>
          </a:p>
          <a:p>
            <a:pPr marL="285750" lvl="0" indent="-285750">
              <a:buFont typeface="Arial" panose="020B0604020202020204" pitchFamily="34" charset="0"/>
              <a:buChar char="•"/>
            </a:pPr>
            <a:endParaRPr lang="en-IE" sz="1400" dirty="0" smtClean="0"/>
          </a:p>
          <a:p>
            <a:endParaRPr lang="en-IE" sz="1200" dirty="0"/>
          </a:p>
          <a:p>
            <a:endParaRPr lang="en-US" sz="1200" dirty="0"/>
          </a:p>
        </p:txBody>
      </p:sp>
      <p:sp>
        <p:nvSpPr>
          <p:cNvPr id="3" name="TextBox 2"/>
          <p:cNvSpPr txBox="1"/>
          <p:nvPr/>
        </p:nvSpPr>
        <p:spPr>
          <a:xfrm>
            <a:off x="1374663" y="766916"/>
            <a:ext cx="3007233" cy="369332"/>
          </a:xfrm>
          <a:prstGeom prst="rect">
            <a:avLst/>
          </a:prstGeom>
        </p:spPr>
        <p:txBody>
          <a:bodyPr wrap="none" lIns="0" tIns="0" rIns="0" bIns="0" rtlCol="0" anchor="t" anchorCtr="0">
            <a:spAutoFit/>
          </a:bodyPr>
          <a:lstStyle/>
          <a:p>
            <a:pPr algn="l"/>
            <a:r>
              <a:rPr lang="en-IE" sz="2400" b="1" dirty="0" smtClean="0">
                <a:solidFill>
                  <a:schemeClr val="bg1"/>
                </a:solidFill>
                <a:latin typeface="Arial" panose="020B0604020202020204" pitchFamily="34" charset="0"/>
                <a:cs typeface="Arial" panose="020B0604020202020204" pitchFamily="34" charset="0"/>
              </a:rPr>
              <a:t>Contact Information </a:t>
            </a:r>
            <a:endParaRPr lang="en-IE"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3971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2B73429-6231-5C48-A3ED-7E6809B53CF6}"/>
              </a:ext>
            </a:extLst>
          </p:cNvPr>
          <p:cNvSpPr>
            <a:spLocks noGrp="1"/>
          </p:cNvSpPr>
          <p:nvPr>
            <p:ph type="body" sz="quarter" idx="10"/>
          </p:nvPr>
        </p:nvSpPr>
        <p:spPr>
          <a:xfrm>
            <a:off x="321302" y="939087"/>
            <a:ext cx="8517897" cy="2940873"/>
          </a:xfrm>
        </p:spPr>
        <p:txBody>
          <a:bodyPr>
            <a:noAutofit/>
          </a:bodyPr>
          <a:lstStyle/>
          <a:p>
            <a:pPr marL="0" indent="0">
              <a:spcBef>
                <a:spcPts val="600"/>
              </a:spcBef>
              <a:spcAft>
                <a:spcPts val="600"/>
              </a:spcAft>
              <a:buNone/>
            </a:pPr>
            <a:r>
              <a:rPr lang="en-IE" sz="1100" dirty="0" smtClean="0"/>
              <a:t>The HSE will be running a range of advertising campaigns throughout the autumn and winter months to promote winter vaccines, encourage people to take care when they are ill, and let them know what they can do if they need medical help.</a:t>
            </a:r>
            <a:endParaRPr lang="en-IE" sz="1100" dirty="0"/>
          </a:p>
          <a:p>
            <a:pPr marL="0" indent="0">
              <a:spcBef>
                <a:spcPts val="600"/>
              </a:spcBef>
              <a:spcAft>
                <a:spcPts val="600"/>
              </a:spcAft>
              <a:buNone/>
            </a:pPr>
            <a:r>
              <a:rPr lang="en-IE" sz="1100" dirty="0" smtClean="0"/>
              <a:t>The themes are:</a:t>
            </a:r>
          </a:p>
          <a:p>
            <a:pPr>
              <a:spcBef>
                <a:spcPts val="600"/>
              </a:spcBef>
            </a:pPr>
            <a:r>
              <a:rPr lang="en-IE" sz="1100" b="1" dirty="0" smtClean="0"/>
              <a:t>Autumn/winter vaccines:</a:t>
            </a:r>
          </a:p>
          <a:p>
            <a:pPr marL="358775">
              <a:spcBef>
                <a:spcPts val="600"/>
              </a:spcBef>
              <a:buFont typeface="Wingdings" panose="05000000000000000000" pitchFamily="2" charset="2"/>
              <a:buChar char="Ø"/>
            </a:pPr>
            <a:r>
              <a:rPr lang="en-IE" sz="1100" dirty="0" smtClean="0"/>
              <a:t>‘Top-up’ - encourages to check what vaccines are recommended for them on hse.ie.</a:t>
            </a:r>
          </a:p>
          <a:p>
            <a:pPr marL="358775">
              <a:spcBef>
                <a:spcPts val="600"/>
              </a:spcBef>
              <a:spcAft>
                <a:spcPts val="600"/>
              </a:spcAft>
              <a:buFont typeface="Wingdings" panose="05000000000000000000" pitchFamily="2" charset="2"/>
              <a:buChar char="Ø"/>
            </a:pPr>
            <a:r>
              <a:rPr lang="en-IE" sz="1100" dirty="0" smtClean="0"/>
              <a:t>Children’s </a:t>
            </a:r>
            <a:r>
              <a:rPr lang="en-IE" sz="1100" dirty="0"/>
              <a:t>f</a:t>
            </a:r>
            <a:r>
              <a:rPr lang="en-IE" sz="1100" dirty="0" smtClean="0"/>
              <a:t>lu vaccine - encourages parents and guardians or children aged 2 to 12 to contact a participating GP or pharmacist for their children’s nasal spray flu vaccine </a:t>
            </a:r>
          </a:p>
          <a:p>
            <a:pPr marL="358775">
              <a:spcBef>
                <a:spcPts val="600"/>
              </a:spcBef>
              <a:spcAft>
                <a:spcPts val="600"/>
              </a:spcAft>
              <a:buFont typeface="Wingdings" panose="05000000000000000000" pitchFamily="2" charset="2"/>
              <a:buChar char="Ø"/>
            </a:pPr>
            <a:r>
              <a:rPr lang="en-IE" sz="1100" dirty="0"/>
              <a:t>Pregnancy vaccines – encourages people who are pregnant to get their recommended vaccines – flu, COVID-19 and whooping cough</a:t>
            </a:r>
            <a:r>
              <a:rPr lang="en-IE" sz="1100" dirty="0" smtClean="0"/>
              <a:t>.</a:t>
            </a:r>
          </a:p>
          <a:p>
            <a:pPr marL="358775">
              <a:spcBef>
                <a:spcPts val="600"/>
              </a:spcBef>
              <a:spcAft>
                <a:spcPts val="600"/>
              </a:spcAft>
              <a:buFont typeface="Wingdings" panose="05000000000000000000" pitchFamily="2" charset="2"/>
              <a:buChar char="Ø"/>
            </a:pPr>
            <a:r>
              <a:rPr lang="en-IE" sz="1100" dirty="0" smtClean="0"/>
              <a:t>The Pneumococcal vaccine campaign promotes the </a:t>
            </a:r>
            <a:r>
              <a:rPr lang="en-IE" sz="1100" dirty="0"/>
              <a:t>pneumococcal</a:t>
            </a:r>
            <a:r>
              <a:rPr lang="en-IE" sz="1100" dirty="0" smtClean="0"/>
              <a:t> vaccine to people aged 65 </a:t>
            </a:r>
            <a:r>
              <a:rPr lang="en-IE" sz="1100" dirty="0"/>
              <a:t>or </a:t>
            </a:r>
            <a:r>
              <a:rPr lang="en-IE" sz="1100" dirty="0" smtClean="0"/>
              <a:t>over</a:t>
            </a:r>
          </a:p>
          <a:p>
            <a:pPr>
              <a:spcBef>
                <a:spcPts val="600"/>
              </a:spcBef>
              <a:spcAft>
                <a:spcPts val="600"/>
              </a:spcAft>
            </a:pPr>
            <a:r>
              <a:rPr lang="en-IE" sz="1100" b="1" dirty="0" smtClean="0"/>
              <a:t>Care when you need it: </a:t>
            </a:r>
            <a:r>
              <a:rPr lang="en-IE" sz="1100" dirty="0" smtClean="0"/>
              <a:t>promoting HSE Injury Units and other care options available  </a:t>
            </a:r>
          </a:p>
          <a:p>
            <a:pPr>
              <a:spcBef>
                <a:spcPts val="600"/>
              </a:spcBef>
              <a:spcAft>
                <a:spcPts val="600"/>
              </a:spcAft>
            </a:pPr>
            <a:r>
              <a:rPr lang="en-IE" sz="1100" b="1" dirty="0" smtClean="0"/>
              <a:t>Winter illnesses: </a:t>
            </a:r>
            <a:r>
              <a:rPr lang="en-IE" sz="1100" dirty="0" smtClean="0"/>
              <a:t>advice on dealing with common winter illnesses at home</a:t>
            </a:r>
            <a:endParaRPr lang="en-IE" sz="1100" b="1" dirty="0"/>
          </a:p>
        </p:txBody>
      </p:sp>
      <p:sp>
        <p:nvSpPr>
          <p:cNvPr id="5" name="Text Placeholder 4">
            <a:extLst>
              <a:ext uri="{FF2B5EF4-FFF2-40B4-BE49-F238E27FC236}">
                <a16:creationId xmlns:a16="http://schemas.microsoft.com/office/drawing/2014/main" id="{54CE1E9D-624F-9B4D-8FEC-AB55EE4CBA88}"/>
              </a:ext>
            </a:extLst>
          </p:cNvPr>
          <p:cNvSpPr>
            <a:spLocks noGrp="1"/>
          </p:cNvSpPr>
          <p:nvPr>
            <p:ph type="body" sz="quarter" idx="11"/>
          </p:nvPr>
        </p:nvSpPr>
        <p:spPr/>
        <p:txBody>
          <a:bodyPr>
            <a:normAutofit/>
          </a:bodyPr>
          <a:lstStyle/>
          <a:p>
            <a:pPr>
              <a:spcBef>
                <a:spcPts val="600"/>
              </a:spcBef>
              <a:spcAft>
                <a:spcPts val="600"/>
              </a:spcAft>
            </a:pPr>
            <a:r>
              <a:rPr lang="en-IE" dirty="0" smtClean="0"/>
              <a:t>Campaigns </a:t>
            </a:r>
            <a:r>
              <a:rPr lang="en-IE" dirty="0"/>
              <a:t>Overview</a:t>
            </a:r>
          </a:p>
        </p:txBody>
      </p:sp>
    </p:spTree>
    <p:extLst>
      <p:ext uri="{BB962C8B-B14F-4D97-AF65-F5344CB8AC3E}">
        <p14:creationId xmlns:p14="http://schemas.microsoft.com/office/powerpoint/2010/main" val="3725167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8453" y="1270625"/>
            <a:ext cx="8096897" cy="2940873"/>
          </a:xfrm>
        </p:spPr>
        <p:txBody>
          <a:bodyPr>
            <a:noAutofit/>
          </a:bodyPr>
          <a:lstStyle/>
          <a:p>
            <a:pPr marL="0" indent="0">
              <a:lnSpc>
                <a:spcPct val="150000"/>
              </a:lnSpc>
              <a:spcBef>
                <a:spcPts val="600"/>
              </a:spcBef>
              <a:spcAft>
                <a:spcPts val="600"/>
              </a:spcAft>
              <a:buNone/>
            </a:pPr>
            <a:r>
              <a:rPr lang="en-IE" sz="1400" dirty="0">
                <a:solidFill>
                  <a:srgbClr val="59595F"/>
                </a:solidFill>
              </a:rPr>
              <a:t>‘</a:t>
            </a:r>
            <a:r>
              <a:rPr lang="en-IE" sz="1400" dirty="0"/>
              <a:t>Time to Top-Up’ encourages people to get their recommended </a:t>
            </a:r>
            <a:r>
              <a:rPr lang="en-IE" sz="1400" dirty="0" smtClean="0"/>
              <a:t>autumn/winter </a:t>
            </a:r>
            <a:r>
              <a:rPr lang="en-IE" sz="1400" dirty="0"/>
              <a:t>vaccines (flu and COVID-19). </a:t>
            </a:r>
            <a:endParaRPr lang="en-IE" sz="1400" dirty="0" smtClean="0"/>
          </a:p>
          <a:p>
            <a:pPr marL="0" indent="0">
              <a:lnSpc>
                <a:spcPct val="150000"/>
              </a:lnSpc>
              <a:spcBef>
                <a:spcPts val="600"/>
              </a:spcBef>
              <a:spcAft>
                <a:spcPts val="600"/>
              </a:spcAft>
              <a:buNone/>
            </a:pPr>
            <a:r>
              <a:rPr lang="en-IE" sz="1400" b="1" dirty="0" smtClean="0"/>
              <a:t>Our </a:t>
            </a:r>
            <a:r>
              <a:rPr lang="en-IE" sz="1400" b="1" dirty="0"/>
              <a:t>message </a:t>
            </a:r>
            <a:r>
              <a:rPr lang="en-IE" sz="1400" dirty="0"/>
              <a:t>– Flu and COVID-19 vaccines give your immune system the top-up it needs to help protect you from serious illness</a:t>
            </a:r>
            <a:r>
              <a:rPr lang="en-IE" sz="1400" dirty="0" smtClean="0"/>
              <a:t>.</a:t>
            </a:r>
            <a:endParaRPr lang="en-IE" sz="1400" dirty="0"/>
          </a:p>
          <a:p>
            <a:pPr marL="0" indent="0">
              <a:lnSpc>
                <a:spcPct val="150000"/>
              </a:lnSpc>
              <a:spcBef>
                <a:spcPts val="600"/>
              </a:spcBef>
              <a:spcAft>
                <a:spcPts val="600"/>
              </a:spcAft>
              <a:buNone/>
            </a:pPr>
            <a:r>
              <a:rPr lang="en-IE" sz="1400" dirty="0"/>
              <a:t>This campaign brings flu and COVID-19 vaccines together for our key audiences – </a:t>
            </a:r>
            <a:r>
              <a:rPr lang="en-IE" sz="1400" dirty="0" smtClean="0"/>
              <a:t>older people, anyone </a:t>
            </a:r>
            <a:r>
              <a:rPr lang="en-IE" sz="1400" dirty="0"/>
              <a:t>who is pregnant, healthcare </a:t>
            </a:r>
            <a:r>
              <a:rPr lang="en-IE" sz="1400" dirty="0" smtClean="0"/>
              <a:t>workers, </a:t>
            </a:r>
            <a:r>
              <a:rPr lang="en-IE" sz="1400" dirty="0"/>
              <a:t>and people with </a:t>
            </a:r>
            <a:r>
              <a:rPr lang="en-IE" sz="1400" dirty="0" smtClean="0"/>
              <a:t>long-term </a:t>
            </a:r>
            <a:r>
              <a:rPr lang="en-IE" sz="1400" dirty="0"/>
              <a:t>conditions</a:t>
            </a:r>
            <a:r>
              <a:rPr lang="en-IE" sz="1400" dirty="0" smtClean="0"/>
              <a:t>.</a:t>
            </a:r>
            <a:endParaRPr lang="en-IE" sz="1400" dirty="0"/>
          </a:p>
          <a:p>
            <a:pPr marL="0" indent="0">
              <a:lnSpc>
                <a:spcPct val="150000"/>
              </a:lnSpc>
              <a:spcBef>
                <a:spcPts val="600"/>
              </a:spcBef>
              <a:spcAft>
                <a:spcPts val="600"/>
              </a:spcAft>
              <a:buNone/>
            </a:pPr>
            <a:r>
              <a:rPr lang="en-IE" sz="1400" dirty="0" smtClean="0"/>
              <a:t>. </a:t>
            </a:r>
            <a:endParaRPr lang="en-IE" sz="1400" dirty="0"/>
          </a:p>
        </p:txBody>
      </p:sp>
      <p:sp>
        <p:nvSpPr>
          <p:cNvPr id="4" name="Text Placeholder 3"/>
          <p:cNvSpPr>
            <a:spLocks noGrp="1"/>
          </p:cNvSpPr>
          <p:nvPr>
            <p:ph type="body" sz="quarter" idx="11"/>
          </p:nvPr>
        </p:nvSpPr>
        <p:spPr/>
        <p:txBody>
          <a:bodyPr/>
          <a:lstStyle/>
          <a:p>
            <a:r>
              <a:rPr lang="en-IE" dirty="0" smtClean="0"/>
              <a:t>1. Vaccines – Time to Top-up  </a:t>
            </a:r>
            <a:endParaRPr lang="en-IE" dirty="0"/>
          </a:p>
        </p:txBody>
      </p:sp>
    </p:spTree>
    <p:extLst>
      <p:ext uri="{BB962C8B-B14F-4D97-AF65-F5344CB8AC3E}">
        <p14:creationId xmlns:p14="http://schemas.microsoft.com/office/powerpoint/2010/main" val="3782119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22668" y="1321183"/>
            <a:ext cx="6118910" cy="2940873"/>
          </a:xfrm>
        </p:spPr>
        <p:txBody>
          <a:bodyPr>
            <a:noAutofit/>
          </a:bodyPr>
          <a:lstStyle/>
          <a:p>
            <a:r>
              <a:rPr lang="en-IE" sz="1400" b="1" dirty="0" smtClean="0"/>
              <a:t>TV and Video-on-demand </a:t>
            </a:r>
            <a:r>
              <a:rPr lang="en-IE" sz="1400" b="1" dirty="0"/>
              <a:t>(VOD) </a:t>
            </a:r>
            <a:r>
              <a:rPr lang="en-IE" sz="1400" dirty="0"/>
              <a:t>will be on air from </a:t>
            </a:r>
            <a:r>
              <a:rPr lang="en-IE" sz="1400" dirty="0" smtClean="0"/>
              <a:t>2 October. Watch the </a:t>
            </a:r>
            <a:r>
              <a:rPr lang="en-IE" sz="1400" dirty="0" smtClean="0">
                <a:hlinkClick r:id="rId2"/>
              </a:rPr>
              <a:t>English version of the TV ad here</a:t>
            </a:r>
            <a:r>
              <a:rPr lang="en-IE" sz="1400" dirty="0" smtClean="0"/>
              <a:t> and the </a:t>
            </a:r>
            <a:r>
              <a:rPr lang="en-IE" sz="1400" dirty="0" smtClean="0">
                <a:hlinkClick r:id="rId3"/>
              </a:rPr>
              <a:t>Irish version here</a:t>
            </a:r>
            <a:r>
              <a:rPr lang="en-IE" sz="1400" dirty="0" smtClean="0"/>
              <a:t>.</a:t>
            </a:r>
          </a:p>
          <a:p>
            <a:r>
              <a:rPr lang="en-IE" sz="1400" b="1" dirty="0" smtClean="0"/>
              <a:t>Radio ads</a:t>
            </a:r>
            <a:r>
              <a:rPr lang="en-IE" sz="1400" dirty="0" smtClean="0"/>
              <a:t> will run on national</a:t>
            </a:r>
            <a:r>
              <a:rPr lang="en-IE" sz="1400" dirty="0"/>
              <a:t>, local and digital radio </a:t>
            </a:r>
            <a:r>
              <a:rPr lang="en-IE" sz="1400" dirty="0" smtClean="0"/>
              <a:t>from 2 </a:t>
            </a:r>
            <a:r>
              <a:rPr lang="en-IE" sz="1400" dirty="0"/>
              <a:t>October. Listen to our </a:t>
            </a:r>
            <a:r>
              <a:rPr lang="en-IE" sz="1400" dirty="0" smtClean="0"/>
              <a:t>ads below:</a:t>
            </a:r>
          </a:p>
          <a:p>
            <a:pPr lvl="1">
              <a:spcBef>
                <a:spcPts val="0"/>
              </a:spcBef>
              <a:buFont typeface="Wingdings" panose="05000000000000000000" pitchFamily="2" charset="2"/>
              <a:buChar char="Ø"/>
            </a:pPr>
            <a:r>
              <a:rPr lang="en-IE" sz="1400" dirty="0" smtClean="0"/>
              <a:t>General </a:t>
            </a:r>
            <a:r>
              <a:rPr lang="en-IE" sz="1400" dirty="0"/>
              <a:t>radio ad </a:t>
            </a:r>
            <a:r>
              <a:rPr lang="en-IE" sz="1400" dirty="0" smtClean="0"/>
              <a:t>in </a:t>
            </a:r>
            <a:r>
              <a:rPr lang="en-IE" sz="1400" dirty="0" smtClean="0">
                <a:hlinkClick r:id="rId4"/>
              </a:rPr>
              <a:t>English</a:t>
            </a:r>
            <a:r>
              <a:rPr lang="en-IE" sz="1400" dirty="0" smtClean="0"/>
              <a:t> and </a:t>
            </a:r>
            <a:r>
              <a:rPr lang="en-IE" sz="1400" dirty="0" smtClean="0">
                <a:hlinkClick r:id="rId5"/>
              </a:rPr>
              <a:t>Irish</a:t>
            </a:r>
            <a:endParaRPr lang="en-IE" sz="1400" dirty="0" smtClean="0"/>
          </a:p>
          <a:p>
            <a:pPr lvl="1">
              <a:spcBef>
                <a:spcPts val="0"/>
              </a:spcBef>
              <a:buFont typeface="Wingdings" panose="05000000000000000000" pitchFamily="2" charset="2"/>
              <a:buChar char="Ø"/>
            </a:pPr>
            <a:r>
              <a:rPr lang="en-IE" sz="1400" dirty="0" smtClean="0"/>
              <a:t>Ad targeted </a:t>
            </a:r>
            <a:r>
              <a:rPr lang="en-IE" sz="1400" dirty="0"/>
              <a:t>specifically at </a:t>
            </a:r>
            <a:r>
              <a:rPr lang="en-IE" sz="1400" dirty="0" smtClean="0"/>
              <a:t>pregnancy</a:t>
            </a:r>
            <a:r>
              <a:rPr lang="en-IE" sz="1400" dirty="0"/>
              <a:t> </a:t>
            </a:r>
            <a:r>
              <a:rPr lang="en-IE" sz="1400" dirty="0" smtClean="0"/>
              <a:t>in </a:t>
            </a:r>
            <a:r>
              <a:rPr lang="en-IE" sz="1400" dirty="0" smtClean="0">
                <a:hlinkClick r:id="rId6"/>
              </a:rPr>
              <a:t>English</a:t>
            </a:r>
            <a:r>
              <a:rPr lang="en-IE" sz="1400" dirty="0" smtClean="0"/>
              <a:t> and </a:t>
            </a:r>
            <a:r>
              <a:rPr lang="en-IE" sz="1400" dirty="0" smtClean="0">
                <a:hlinkClick r:id="rId7"/>
              </a:rPr>
              <a:t>Irish</a:t>
            </a:r>
            <a:endParaRPr lang="en-IE" sz="1400" dirty="0" smtClean="0"/>
          </a:p>
          <a:p>
            <a:pPr marL="0" indent="0">
              <a:spcBef>
                <a:spcPts val="0"/>
              </a:spcBef>
              <a:buNone/>
            </a:pPr>
            <a:endParaRPr lang="en-IE" sz="1400" dirty="0" smtClean="0"/>
          </a:p>
          <a:p>
            <a:r>
              <a:rPr lang="en-IE" sz="1400" dirty="0"/>
              <a:t>A </a:t>
            </a:r>
            <a:r>
              <a:rPr lang="en-IE" sz="1400" dirty="0" smtClean="0"/>
              <a:t>range of online </a:t>
            </a:r>
            <a:r>
              <a:rPr lang="en-IE" sz="1400" b="1" dirty="0" smtClean="0"/>
              <a:t>digital display </a:t>
            </a:r>
            <a:r>
              <a:rPr lang="en-IE" sz="1400" dirty="0" smtClean="0"/>
              <a:t>messages </a:t>
            </a:r>
            <a:r>
              <a:rPr lang="en-IE" sz="1400" dirty="0"/>
              <a:t>will roll out over the winter. </a:t>
            </a:r>
            <a:endParaRPr lang="en-IE" sz="1400" b="1" dirty="0" smtClean="0"/>
          </a:p>
          <a:p>
            <a:r>
              <a:rPr lang="en-IE" sz="1400" b="1" dirty="0" smtClean="0"/>
              <a:t>Social </a:t>
            </a:r>
            <a:r>
              <a:rPr lang="en-IE" sz="1400" b="1" dirty="0"/>
              <a:t>media messages </a:t>
            </a:r>
            <a:r>
              <a:rPr lang="en-IE" sz="1400" dirty="0"/>
              <a:t>are always on across Facebook, Instagram, Twitter, YouTube, Pinterest, </a:t>
            </a:r>
            <a:r>
              <a:rPr lang="en-IE" sz="1400" dirty="0" err="1"/>
              <a:t>TikTok</a:t>
            </a:r>
            <a:r>
              <a:rPr lang="en-IE" sz="1400" dirty="0"/>
              <a:t> and Snapchat.</a:t>
            </a:r>
          </a:p>
          <a:p>
            <a:endParaRPr lang="en-IE" b="1" dirty="0"/>
          </a:p>
          <a:p>
            <a:endParaRPr lang="en-IE" sz="1400" b="1" dirty="0"/>
          </a:p>
          <a:p>
            <a:endParaRPr lang="en-IE" b="1" dirty="0"/>
          </a:p>
          <a:p>
            <a:endParaRPr lang="en-IE" sz="1400" dirty="0"/>
          </a:p>
        </p:txBody>
      </p:sp>
      <p:sp>
        <p:nvSpPr>
          <p:cNvPr id="3" name="Text Placeholder 2"/>
          <p:cNvSpPr>
            <a:spLocks noGrp="1"/>
          </p:cNvSpPr>
          <p:nvPr>
            <p:ph type="body" sz="quarter" idx="11"/>
          </p:nvPr>
        </p:nvSpPr>
        <p:spPr/>
        <p:txBody>
          <a:bodyPr>
            <a:normAutofit fontScale="92500" lnSpcReduction="20000"/>
          </a:bodyPr>
          <a:lstStyle/>
          <a:p>
            <a:r>
              <a:rPr lang="en-IE" dirty="0" smtClean="0"/>
              <a:t>Top-up channels and assets</a:t>
            </a:r>
          </a:p>
          <a:p>
            <a:r>
              <a:rPr lang="en-IE" dirty="0" smtClean="0"/>
              <a:t>On air 2 October 2023</a:t>
            </a:r>
            <a:endParaRPr lang="en-IE" dirty="0"/>
          </a:p>
        </p:txBody>
      </p:sp>
    </p:spTree>
    <p:extLst>
      <p:ext uri="{BB962C8B-B14F-4D97-AF65-F5344CB8AC3E}">
        <p14:creationId xmlns:p14="http://schemas.microsoft.com/office/powerpoint/2010/main" val="255823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0488" y="1190343"/>
            <a:ext cx="4288821" cy="3041072"/>
          </a:xfrm>
        </p:spPr>
        <p:txBody>
          <a:bodyPr>
            <a:noAutofit/>
          </a:bodyPr>
          <a:lstStyle/>
          <a:p>
            <a:pPr marL="0" indent="0">
              <a:buNone/>
            </a:pPr>
            <a:r>
              <a:rPr lang="en-IE" sz="1400" dirty="0" smtClean="0"/>
              <a:t>The children’s flu campaign aims to promote the free nasal flu vaccine to parents of all </a:t>
            </a:r>
            <a:r>
              <a:rPr lang="en-IE" sz="1400" dirty="0"/>
              <a:t>children age 2 to </a:t>
            </a:r>
            <a:r>
              <a:rPr lang="en-IE" sz="1400" dirty="0" smtClean="0"/>
              <a:t>12.  </a:t>
            </a:r>
            <a:endParaRPr lang="en-IE" sz="1400" dirty="0"/>
          </a:p>
          <a:p>
            <a:pPr marL="0" indent="0">
              <a:buNone/>
            </a:pPr>
            <a:r>
              <a:rPr lang="en-IE" sz="1400" b="1" dirty="0" smtClean="0"/>
              <a:t>Our messages:</a:t>
            </a:r>
            <a:endParaRPr lang="en-IE" sz="1400" b="1" dirty="0"/>
          </a:p>
          <a:p>
            <a:pPr marL="449263">
              <a:buFont typeface="Wingdings" panose="05000000000000000000" pitchFamily="2" charset="2"/>
              <a:buChar char="Ø"/>
            </a:pPr>
            <a:r>
              <a:rPr lang="en-IE" sz="1400" dirty="0" smtClean="0"/>
              <a:t>Children </a:t>
            </a:r>
            <a:r>
              <a:rPr lang="en-IE" sz="1400" dirty="0"/>
              <a:t>are twice as likely as adults to catch the flu</a:t>
            </a:r>
          </a:p>
          <a:p>
            <a:pPr marL="449263">
              <a:buFont typeface="Wingdings" panose="05000000000000000000" pitchFamily="2" charset="2"/>
              <a:buChar char="Ø"/>
            </a:pPr>
            <a:r>
              <a:rPr lang="en-IE" sz="1400" dirty="0" smtClean="0"/>
              <a:t>Children </a:t>
            </a:r>
            <a:r>
              <a:rPr lang="en-IE" sz="1400" dirty="0"/>
              <a:t>aged </a:t>
            </a:r>
            <a:r>
              <a:rPr lang="en-IE" sz="1400" dirty="0" smtClean="0"/>
              <a:t>2 to12 </a:t>
            </a:r>
            <a:r>
              <a:rPr lang="en-IE" sz="1400" dirty="0"/>
              <a:t>can get their flu nasal spray flu vaccine</a:t>
            </a:r>
          </a:p>
          <a:p>
            <a:pPr marL="449263">
              <a:buFont typeface="Wingdings" panose="05000000000000000000" pitchFamily="2" charset="2"/>
              <a:buChar char="Ø"/>
            </a:pPr>
            <a:r>
              <a:rPr lang="en-IE" sz="1400" dirty="0" smtClean="0"/>
              <a:t>Available at participating </a:t>
            </a:r>
            <a:r>
              <a:rPr lang="en-IE" sz="1400" dirty="0"/>
              <a:t>GPs and </a:t>
            </a:r>
            <a:r>
              <a:rPr lang="en-IE" sz="1400" dirty="0" smtClean="0"/>
              <a:t>pharmacies</a:t>
            </a:r>
          </a:p>
          <a:p>
            <a:pPr marL="0" indent="0">
              <a:buNone/>
            </a:pPr>
            <a:endParaRPr lang="en-IE" sz="1400" dirty="0" smtClean="0"/>
          </a:p>
          <a:p>
            <a:pPr marL="0" indent="0">
              <a:buNone/>
            </a:pPr>
            <a:r>
              <a:rPr lang="en-IE" sz="1400" dirty="0" smtClean="0"/>
              <a:t>For the first time this year, senior infants classes at some schools may be offered the vaccine at school. </a:t>
            </a:r>
            <a:endParaRPr lang="en-IE" sz="1400" dirty="0"/>
          </a:p>
          <a:p>
            <a:pPr marL="0" indent="0">
              <a:buNone/>
            </a:pPr>
            <a:endParaRPr lang="en-IE" dirty="0" smtClean="0"/>
          </a:p>
        </p:txBody>
      </p:sp>
      <p:sp>
        <p:nvSpPr>
          <p:cNvPr id="3" name="Text Placeholder 2"/>
          <p:cNvSpPr>
            <a:spLocks noGrp="1"/>
          </p:cNvSpPr>
          <p:nvPr>
            <p:ph type="body" sz="quarter" idx="11"/>
          </p:nvPr>
        </p:nvSpPr>
        <p:spPr/>
        <p:txBody>
          <a:bodyPr/>
          <a:lstStyle/>
          <a:p>
            <a:r>
              <a:rPr lang="en-IE" dirty="0" smtClean="0"/>
              <a:t>Children’s flu vaccine </a:t>
            </a:r>
            <a:endParaRPr lang="en-IE" dirty="0"/>
          </a:p>
        </p:txBody>
      </p:sp>
      <p:pic>
        <p:nvPicPr>
          <p:cNvPr id="4" name="Picture 3"/>
          <p:cNvPicPr>
            <a:picLocks noChangeAspect="1"/>
          </p:cNvPicPr>
          <p:nvPr/>
        </p:nvPicPr>
        <p:blipFill>
          <a:blip r:embed="rId2"/>
          <a:stretch>
            <a:fillRect/>
          </a:stretch>
        </p:blipFill>
        <p:spPr>
          <a:xfrm>
            <a:off x="4922196" y="1592227"/>
            <a:ext cx="4069861" cy="1919001"/>
          </a:xfrm>
          <a:prstGeom prst="rect">
            <a:avLst/>
          </a:prstGeom>
        </p:spPr>
      </p:pic>
    </p:spTree>
    <p:extLst>
      <p:ext uri="{BB962C8B-B14F-4D97-AF65-F5344CB8AC3E}">
        <p14:creationId xmlns:p14="http://schemas.microsoft.com/office/powerpoint/2010/main" val="1369522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IE" sz="1400" b="1" dirty="0" smtClean="0"/>
              <a:t>VOD </a:t>
            </a:r>
            <a:r>
              <a:rPr lang="en-IE" sz="1400" dirty="0" smtClean="0"/>
              <a:t>Video-on-demand </a:t>
            </a:r>
            <a:r>
              <a:rPr lang="en-IE" sz="1400" dirty="0"/>
              <a:t>(VOD) will be on air from 9 October. Watch the English version of the </a:t>
            </a:r>
            <a:r>
              <a:rPr lang="en-IE" sz="1400" dirty="0" smtClean="0"/>
              <a:t>VOD </a:t>
            </a:r>
            <a:r>
              <a:rPr lang="en-IE" sz="1400" dirty="0"/>
              <a:t>ad </a:t>
            </a:r>
            <a:r>
              <a:rPr lang="en-IE" sz="1400" dirty="0">
                <a:hlinkClick r:id="rId2"/>
              </a:rPr>
              <a:t>here</a:t>
            </a:r>
            <a:r>
              <a:rPr lang="en-IE" sz="1400" dirty="0"/>
              <a:t> and the Irish version </a:t>
            </a:r>
            <a:r>
              <a:rPr lang="en-IE" sz="1400" dirty="0">
                <a:hlinkClick r:id="rId3"/>
              </a:rPr>
              <a:t>here</a:t>
            </a:r>
            <a:r>
              <a:rPr lang="en-IE" sz="1400" dirty="0"/>
              <a:t>.</a:t>
            </a:r>
            <a:r>
              <a:rPr lang="en-IE" sz="1400" dirty="0" smtClean="0"/>
              <a:t> </a:t>
            </a:r>
            <a:endParaRPr lang="en-IE" sz="1400" dirty="0"/>
          </a:p>
          <a:p>
            <a:r>
              <a:rPr lang="en-IE" sz="1400" b="1" dirty="0" smtClean="0"/>
              <a:t>Radio </a:t>
            </a:r>
            <a:r>
              <a:rPr lang="en-IE" sz="1400" dirty="0" err="1" smtClean="0"/>
              <a:t>Radio</a:t>
            </a:r>
            <a:r>
              <a:rPr lang="en-IE" sz="1400" dirty="0" smtClean="0"/>
              <a:t> </a:t>
            </a:r>
            <a:r>
              <a:rPr lang="en-IE" sz="1400" dirty="0"/>
              <a:t>ads will run on national, local and digital </a:t>
            </a:r>
            <a:r>
              <a:rPr lang="en-IE" sz="1400" dirty="0" smtClean="0"/>
              <a:t>audio </a:t>
            </a:r>
            <a:r>
              <a:rPr lang="en-IE" sz="1400" dirty="0"/>
              <a:t>from 9 October. Listen to our children’s flu </a:t>
            </a:r>
            <a:r>
              <a:rPr lang="en-IE" sz="1400" dirty="0" smtClean="0"/>
              <a:t>ad in </a:t>
            </a:r>
            <a:r>
              <a:rPr lang="en-IE" sz="1400" dirty="0" smtClean="0">
                <a:hlinkClick r:id="rId4"/>
              </a:rPr>
              <a:t>English</a:t>
            </a:r>
            <a:r>
              <a:rPr lang="en-IE" sz="1400" dirty="0" smtClean="0"/>
              <a:t> and </a:t>
            </a:r>
            <a:r>
              <a:rPr lang="en-IE" sz="1400" dirty="0" smtClean="0">
                <a:hlinkClick r:id="rId5"/>
              </a:rPr>
              <a:t>Irish</a:t>
            </a:r>
            <a:r>
              <a:rPr lang="en-IE" sz="1400" dirty="0" smtClean="0"/>
              <a:t>, </a:t>
            </a:r>
            <a:r>
              <a:rPr lang="en-IE" sz="1400" dirty="0"/>
              <a:t>targeted at all adults</a:t>
            </a:r>
            <a:r>
              <a:rPr lang="en-IE" sz="1400" dirty="0" smtClean="0"/>
              <a:t>.</a:t>
            </a:r>
            <a:endParaRPr lang="en-IE" sz="1400" dirty="0"/>
          </a:p>
          <a:p>
            <a:r>
              <a:rPr lang="en-IE" sz="1400" b="1" dirty="0" smtClean="0"/>
              <a:t>Digital display: </a:t>
            </a:r>
            <a:r>
              <a:rPr lang="en-IE" sz="1400" dirty="0" smtClean="0"/>
              <a:t>A </a:t>
            </a:r>
            <a:r>
              <a:rPr lang="en-IE" sz="1400" dirty="0"/>
              <a:t>range of online digital display messages will roll out over the winter. </a:t>
            </a:r>
            <a:endParaRPr lang="en-IE" sz="1400" b="1" dirty="0"/>
          </a:p>
          <a:p>
            <a:r>
              <a:rPr lang="en-IE" sz="1400" b="1" dirty="0"/>
              <a:t>Social </a:t>
            </a:r>
            <a:r>
              <a:rPr lang="en-IE" sz="1400" b="1" dirty="0" smtClean="0"/>
              <a:t>media:</a:t>
            </a:r>
            <a:r>
              <a:rPr lang="en-IE" sz="1400" dirty="0" smtClean="0"/>
              <a:t> messages </a:t>
            </a:r>
            <a:r>
              <a:rPr lang="en-IE" sz="1400" dirty="0"/>
              <a:t>are always on across Facebook, Twitter, Instagram and </a:t>
            </a:r>
            <a:r>
              <a:rPr lang="en-IE" sz="1400" dirty="0" err="1"/>
              <a:t>TikTok</a:t>
            </a:r>
            <a:r>
              <a:rPr lang="en-IE" sz="1400" dirty="0" smtClean="0"/>
              <a:t>.</a:t>
            </a:r>
          </a:p>
          <a:p>
            <a:pPr marL="0" indent="0">
              <a:buNone/>
            </a:pPr>
            <a:endParaRPr lang="en-IE" sz="1400" dirty="0"/>
          </a:p>
          <a:p>
            <a:endParaRPr lang="en-IE" dirty="0"/>
          </a:p>
        </p:txBody>
      </p:sp>
      <p:sp>
        <p:nvSpPr>
          <p:cNvPr id="3" name="Text Placeholder 2"/>
          <p:cNvSpPr>
            <a:spLocks noGrp="1"/>
          </p:cNvSpPr>
          <p:nvPr>
            <p:ph type="body" sz="quarter" idx="11"/>
          </p:nvPr>
        </p:nvSpPr>
        <p:spPr/>
        <p:txBody>
          <a:bodyPr>
            <a:normAutofit fontScale="92500" lnSpcReduction="20000"/>
          </a:bodyPr>
          <a:lstStyle/>
          <a:p>
            <a:r>
              <a:rPr lang="en-IE" dirty="0" smtClean="0"/>
              <a:t>Children’s flu vaccine channels </a:t>
            </a:r>
            <a:r>
              <a:rPr lang="en-IE" dirty="0"/>
              <a:t>and assets</a:t>
            </a:r>
          </a:p>
          <a:p>
            <a:r>
              <a:rPr lang="en-IE" dirty="0"/>
              <a:t>On air </a:t>
            </a:r>
            <a:r>
              <a:rPr lang="en-IE" dirty="0" smtClean="0"/>
              <a:t>9 </a:t>
            </a:r>
            <a:r>
              <a:rPr lang="en-IE" dirty="0"/>
              <a:t>October 2023</a:t>
            </a:r>
          </a:p>
          <a:p>
            <a:endParaRPr lang="en-IE" dirty="0"/>
          </a:p>
        </p:txBody>
      </p:sp>
    </p:spTree>
    <p:extLst>
      <p:ext uri="{BB962C8B-B14F-4D97-AF65-F5344CB8AC3E}">
        <p14:creationId xmlns:p14="http://schemas.microsoft.com/office/powerpoint/2010/main" val="1646635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223999" y="301090"/>
            <a:ext cx="7313171" cy="585601"/>
          </a:xfrm>
        </p:spPr>
        <p:txBody>
          <a:bodyPr>
            <a:normAutofit/>
          </a:bodyPr>
          <a:lstStyle/>
          <a:p>
            <a:r>
              <a:rPr lang="en-IE" dirty="0" smtClean="0"/>
              <a:t>Vaccine </a:t>
            </a:r>
            <a:r>
              <a:rPr lang="en-IE" dirty="0"/>
              <a:t>s</a:t>
            </a:r>
            <a:r>
              <a:rPr lang="en-IE" dirty="0" smtClean="0"/>
              <a:t>ocial media assets and suggested posts </a:t>
            </a:r>
            <a:endParaRPr lang="en-IE" dirty="0"/>
          </a:p>
          <a:p>
            <a:endParaRPr lang="en-IE" dirty="0"/>
          </a:p>
        </p:txBody>
      </p:sp>
      <p:sp>
        <p:nvSpPr>
          <p:cNvPr id="4" name="Rectangle 3"/>
          <p:cNvSpPr/>
          <p:nvPr/>
        </p:nvSpPr>
        <p:spPr>
          <a:xfrm>
            <a:off x="196553" y="1168733"/>
            <a:ext cx="6661447" cy="1384995"/>
          </a:xfrm>
          <a:prstGeom prst="rect">
            <a:avLst/>
          </a:prstGeom>
        </p:spPr>
        <p:txBody>
          <a:bodyPr wrap="square">
            <a:spAutoFit/>
          </a:bodyPr>
          <a:lstStyle/>
          <a:p>
            <a:r>
              <a:rPr lang="en-IE" sz="1400" dirty="0" smtClean="0">
                <a:latin typeface="Arial" panose="020B0604020202020204" pitchFamily="34" charset="0"/>
                <a:cs typeface="Arial" panose="020B0604020202020204" pitchFamily="34" charset="0"/>
              </a:rPr>
              <a:t>Top-up </a:t>
            </a:r>
            <a:r>
              <a:rPr lang="en-IE" sz="1400" dirty="0">
                <a:latin typeface="Arial" panose="020B0604020202020204" pitchFamily="34" charset="0"/>
                <a:cs typeface="Arial" panose="020B0604020202020204" pitchFamily="34" charset="0"/>
              </a:rPr>
              <a:t>your immunity with the COVID-19 and flu vaccines to make sure you're protected in the months ahead. See what vaccines are recommended for you and make an appointment today</a:t>
            </a:r>
            <a:r>
              <a:rPr lang="en-IE" sz="1400" dirty="0" smtClean="0">
                <a:latin typeface="Arial" panose="020B0604020202020204" pitchFamily="34" charset="0"/>
                <a:cs typeface="Arial" panose="020B0604020202020204" pitchFamily="34" charset="0"/>
              </a:rPr>
              <a:t>.</a:t>
            </a:r>
          </a:p>
          <a:p>
            <a:r>
              <a:rPr lang="en-IE" sz="1400" dirty="0">
                <a:latin typeface="Arial" panose="020B0604020202020204" pitchFamily="34" charset="0"/>
                <a:cs typeface="Arial" panose="020B0604020202020204" pitchFamily="34" charset="0"/>
                <a:hlinkClick r:id="rId2"/>
              </a:rPr>
              <a:t>https://</a:t>
            </a:r>
            <a:r>
              <a:rPr lang="en-IE" sz="1400" dirty="0" smtClean="0">
                <a:latin typeface="Arial" panose="020B0604020202020204" pitchFamily="34" charset="0"/>
                <a:cs typeface="Arial" panose="020B0604020202020204" pitchFamily="34" charset="0"/>
                <a:hlinkClick r:id="rId2"/>
              </a:rPr>
              <a:t>bit.ly/3ru5SIG</a:t>
            </a:r>
            <a:r>
              <a:rPr lang="en-IE" sz="1400" dirty="0" smtClean="0">
                <a:latin typeface="Arial" panose="020B0604020202020204" pitchFamily="34" charset="0"/>
                <a:cs typeface="Arial" panose="020B0604020202020204" pitchFamily="34" charset="0"/>
              </a:rPr>
              <a:t> </a:t>
            </a:r>
          </a:p>
          <a:p>
            <a:endParaRPr lang="en-IE" sz="1400" dirty="0">
              <a:latin typeface="Arial" panose="020B0604020202020204" pitchFamily="34" charset="0"/>
              <a:cs typeface="Arial" panose="020B0604020202020204" pitchFamily="34" charset="0"/>
            </a:endParaRPr>
          </a:p>
          <a:p>
            <a:endParaRPr lang="en-IE" sz="1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6457" y="1032972"/>
            <a:ext cx="2059536" cy="205953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53" y="2503128"/>
            <a:ext cx="2284932" cy="2284932"/>
          </a:xfrm>
          <a:prstGeom prst="rect">
            <a:avLst/>
          </a:prstGeom>
        </p:spPr>
      </p:pic>
      <p:sp>
        <p:nvSpPr>
          <p:cNvPr id="7" name="Rectangle 6"/>
          <p:cNvSpPr/>
          <p:nvPr/>
        </p:nvSpPr>
        <p:spPr>
          <a:xfrm>
            <a:off x="2640116" y="2833654"/>
            <a:ext cx="6661447" cy="2031325"/>
          </a:xfrm>
          <a:prstGeom prst="rect">
            <a:avLst/>
          </a:prstGeom>
        </p:spPr>
        <p:txBody>
          <a:bodyPr wrap="square">
            <a:spAutoFit/>
          </a:bodyPr>
          <a:lstStyle/>
          <a:p>
            <a:pPr marL="342900" indent="-342900">
              <a:buFont typeface="+mj-lt"/>
              <a:buAutoNum type="arabicPeriod"/>
            </a:pPr>
            <a:endParaRPr lang="en-IE" sz="1400" dirty="0">
              <a:latin typeface="Arial" panose="020B0604020202020204" pitchFamily="34" charset="0"/>
              <a:cs typeface="Arial" panose="020B0604020202020204" pitchFamily="34" charset="0"/>
            </a:endParaRPr>
          </a:p>
          <a:p>
            <a:endParaRPr lang="en-IE" sz="1400" dirty="0">
              <a:latin typeface="Arial" panose="020B0604020202020204" pitchFamily="34" charset="0"/>
              <a:cs typeface="Arial" panose="020B0604020202020204" pitchFamily="34" charset="0"/>
            </a:endParaRPr>
          </a:p>
          <a:p>
            <a:endParaRPr lang="en-IE" sz="1400" dirty="0" smtClean="0">
              <a:latin typeface="Arial" panose="020B0604020202020204" pitchFamily="34" charset="0"/>
              <a:cs typeface="Arial" panose="020B0604020202020204" pitchFamily="34" charset="0"/>
            </a:endParaRPr>
          </a:p>
          <a:p>
            <a:endParaRPr lang="en-IE" sz="1400" dirty="0">
              <a:latin typeface="Arial" panose="020B0604020202020204" pitchFamily="34" charset="0"/>
              <a:cs typeface="Arial" panose="020B0604020202020204" pitchFamily="34" charset="0"/>
            </a:endParaRPr>
          </a:p>
          <a:p>
            <a:r>
              <a:rPr lang="en-IE" sz="1400" dirty="0" smtClean="0">
                <a:latin typeface="Arial" panose="020B0604020202020204" pitchFamily="34" charset="0"/>
                <a:cs typeface="Arial" panose="020B0604020202020204" pitchFamily="34" charset="0"/>
              </a:rPr>
              <a:t>If you are pregnant</a:t>
            </a:r>
            <a:r>
              <a:rPr lang="en-IE" sz="1400" dirty="0">
                <a:latin typeface="Arial" panose="020B0604020202020204" pitchFamily="34" charset="0"/>
                <a:cs typeface="Arial" panose="020B0604020202020204" pitchFamily="34" charset="0"/>
              </a:rPr>
              <a:t>, your flu, COVID-19 and whooping cough vaccines will help protect you and your baby. Book an appointment today or speak to your doctor or midwife</a:t>
            </a:r>
            <a:r>
              <a:rPr lang="en-IE" sz="1400" dirty="0" smtClean="0">
                <a:latin typeface="Arial" panose="020B0604020202020204" pitchFamily="34" charset="0"/>
                <a:cs typeface="Arial" panose="020B0604020202020204" pitchFamily="34" charset="0"/>
              </a:rPr>
              <a:t>.</a:t>
            </a:r>
          </a:p>
          <a:p>
            <a:r>
              <a:rPr lang="en-IE" sz="1400" dirty="0">
                <a:latin typeface="Arial" panose="020B0604020202020204" pitchFamily="34" charset="0"/>
                <a:cs typeface="Arial" panose="020B0604020202020204" pitchFamily="34" charset="0"/>
                <a:hlinkClick r:id="rId5"/>
              </a:rPr>
              <a:t>https://</a:t>
            </a:r>
            <a:r>
              <a:rPr lang="en-IE" sz="1400" dirty="0" smtClean="0">
                <a:latin typeface="Arial" panose="020B0604020202020204" pitchFamily="34" charset="0"/>
                <a:cs typeface="Arial" panose="020B0604020202020204" pitchFamily="34" charset="0"/>
                <a:hlinkClick r:id="rId5"/>
              </a:rPr>
              <a:t>bit.ly/3ETerzS</a:t>
            </a:r>
            <a:r>
              <a:rPr lang="en-IE" sz="1400" dirty="0" smtClean="0">
                <a:latin typeface="Arial" panose="020B0604020202020204" pitchFamily="34" charset="0"/>
                <a:cs typeface="Arial" panose="020B0604020202020204" pitchFamily="34" charset="0"/>
              </a:rPr>
              <a:t> </a:t>
            </a:r>
            <a:endParaRPr lang="en-IE" sz="1400" dirty="0">
              <a:latin typeface="Arial" panose="020B0604020202020204" pitchFamily="34" charset="0"/>
              <a:cs typeface="Arial" panose="020B0604020202020204" pitchFamily="34" charset="0"/>
            </a:endParaRPr>
          </a:p>
          <a:p>
            <a:endParaRPr lang="en-I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6694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224000" y="301090"/>
            <a:ext cx="7695556" cy="585601"/>
          </a:xfrm>
        </p:spPr>
        <p:txBody>
          <a:bodyPr>
            <a:normAutofit/>
          </a:bodyPr>
          <a:lstStyle/>
          <a:p>
            <a:r>
              <a:rPr lang="en-IE" dirty="0" smtClean="0"/>
              <a:t>Vaccine social media assets and suggested posts </a:t>
            </a:r>
            <a:endParaRPr lang="en-IE" dirty="0"/>
          </a:p>
          <a:p>
            <a:endParaRPr lang="en-IE" dirty="0"/>
          </a:p>
        </p:txBody>
      </p:sp>
      <p:sp>
        <p:nvSpPr>
          <p:cNvPr id="4" name="Rectangle 3"/>
          <p:cNvSpPr/>
          <p:nvPr/>
        </p:nvSpPr>
        <p:spPr>
          <a:xfrm>
            <a:off x="196554" y="1284101"/>
            <a:ext cx="4911618" cy="2893100"/>
          </a:xfrm>
          <a:prstGeom prst="rect">
            <a:avLst/>
          </a:prstGeom>
        </p:spPr>
        <p:txBody>
          <a:bodyPr wrap="square">
            <a:spAutoFit/>
          </a:bodyPr>
          <a:lstStyle/>
          <a:p>
            <a:r>
              <a:rPr lang="en-IE" sz="1400" dirty="0" smtClean="0">
                <a:latin typeface="Arial" panose="020B0604020202020204" pitchFamily="34" charset="0"/>
                <a:cs typeface="Arial" panose="020B0604020202020204" pitchFamily="34" charset="0"/>
              </a:rPr>
              <a:t>The </a:t>
            </a:r>
            <a:r>
              <a:rPr lang="en-IE" sz="1400" dirty="0">
                <a:latin typeface="Arial" panose="020B0604020202020204" pitchFamily="34" charset="0"/>
                <a:cs typeface="Arial" panose="020B0604020202020204" pitchFamily="34" charset="0"/>
              </a:rPr>
              <a:t>flu vaccine is free for kids aged 2-12. </a:t>
            </a:r>
            <a:r>
              <a:rPr lang="en-IE" sz="1400" dirty="0" smtClean="0">
                <a:latin typeface="Arial" panose="020B0604020202020204" pitchFamily="34" charset="0"/>
                <a:cs typeface="Arial" panose="020B0604020202020204" pitchFamily="34" charset="0"/>
              </a:rPr>
              <a:t>It’s </a:t>
            </a:r>
            <a:r>
              <a:rPr lang="en-IE" sz="1400" dirty="0">
                <a:latin typeface="Arial" panose="020B0604020202020204" pitchFamily="34" charset="0"/>
                <a:cs typeface="Arial" panose="020B0604020202020204" pitchFamily="34" charset="0"/>
              </a:rPr>
              <a:t>given as a nasal </a:t>
            </a:r>
            <a:r>
              <a:rPr lang="en-IE" sz="1400" dirty="0" smtClean="0">
                <a:latin typeface="Arial" panose="020B0604020202020204" pitchFamily="34" charset="0"/>
                <a:cs typeface="Arial" panose="020B0604020202020204" pitchFamily="34" charset="0"/>
              </a:rPr>
              <a:t>spray, is </a:t>
            </a:r>
            <a:r>
              <a:rPr lang="en-IE" sz="1400" dirty="0">
                <a:latin typeface="Arial" panose="020B0604020202020204" pitchFamily="34" charset="0"/>
                <a:cs typeface="Arial" panose="020B0604020202020204" pitchFamily="34" charset="0"/>
              </a:rPr>
              <a:t>safe and gives effective protection. Book a free appointment with </a:t>
            </a:r>
            <a:r>
              <a:rPr lang="en-IE" sz="1400" dirty="0" smtClean="0">
                <a:latin typeface="Arial" panose="020B0604020202020204" pitchFamily="34" charset="0"/>
                <a:cs typeface="Arial" panose="020B0604020202020204" pitchFamily="34" charset="0"/>
              </a:rPr>
              <a:t>your </a:t>
            </a:r>
            <a:r>
              <a:rPr lang="en-IE" sz="1400" dirty="0">
                <a:latin typeface="Arial" panose="020B0604020202020204" pitchFamily="34" charset="0"/>
                <a:cs typeface="Arial" panose="020B0604020202020204" pitchFamily="34" charset="0"/>
              </a:rPr>
              <a:t>GP or pharmacist. </a:t>
            </a:r>
            <a:endParaRPr lang="en-IE" sz="1400" dirty="0" smtClean="0">
              <a:latin typeface="Arial" panose="020B0604020202020204" pitchFamily="34" charset="0"/>
              <a:cs typeface="Arial" panose="020B0604020202020204" pitchFamily="34" charset="0"/>
            </a:endParaRPr>
          </a:p>
          <a:p>
            <a:r>
              <a:rPr lang="en-IE" sz="1400" dirty="0" smtClean="0">
                <a:latin typeface="Arial" panose="020B0604020202020204" pitchFamily="34" charset="0"/>
                <a:cs typeface="Arial" panose="020B0604020202020204" pitchFamily="34" charset="0"/>
              </a:rPr>
              <a:t>Visit </a:t>
            </a:r>
            <a:r>
              <a:rPr lang="en-IE" sz="1400" dirty="0" smtClean="0">
                <a:latin typeface="Arial" panose="020B0604020202020204" pitchFamily="34" charset="0"/>
                <a:cs typeface="Arial" panose="020B0604020202020204" pitchFamily="34" charset="0"/>
                <a:hlinkClick r:id="rId2"/>
              </a:rPr>
              <a:t>www.hse.ie/flu</a:t>
            </a:r>
            <a:r>
              <a:rPr lang="en-IE" sz="1400" dirty="0" smtClean="0">
                <a:latin typeface="Arial" panose="020B0604020202020204" pitchFamily="34" charset="0"/>
                <a:cs typeface="Arial" panose="020B0604020202020204" pitchFamily="34" charset="0"/>
              </a:rPr>
              <a:t>  </a:t>
            </a:r>
          </a:p>
          <a:p>
            <a:endParaRPr lang="en-IE" sz="1400" dirty="0">
              <a:latin typeface="Arial" panose="020B0604020202020204" pitchFamily="34" charset="0"/>
              <a:cs typeface="Arial" panose="020B0604020202020204" pitchFamily="34" charset="0"/>
            </a:endParaRPr>
          </a:p>
          <a:p>
            <a:endParaRPr lang="en-IE" sz="1400" dirty="0" smtClean="0">
              <a:latin typeface="Arial" panose="020B0604020202020204" pitchFamily="34" charset="0"/>
              <a:cs typeface="Arial" panose="020B0604020202020204" pitchFamily="34" charset="0"/>
            </a:endParaRPr>
          </a:p>
          <a:p>
            <a:endParaRPr lang="en-IE" sz="1400" dirty="0">
              <a:latin typeface="Arial" panose="020B0604020202020204" pitchFamily="34" charset="0"/>
              <a:cs typeface="Arial" panose="020B0604020202020204" pitchFamily="34" charset="0"/>
            </a:endParaRPr>
          </a:p>
          <a:p>
            <a:endParaRPr lang="en-IE" sz="1400" dirty="0" smtClean="0">
              <a:latin typeface="Arial" panose="020B0604020202020204" pitchFamily="34" charset="0"/>
              <a:cs typeface="Arial" panose="020B0604020202020204" pitchFamily="34" charset="0"/>
            </a:endParaRPr>
          </a:p>
          <a:p>
            <a:r>
              <a:rPr lang="en-IE" sz="1400" dirty="0">
                <a:latin typeface="Arial" panose="020B0604020202020204" pitchFamily="34" charset="0"/>
                <a:cs typeface="Arial" panose="020B0604020202020204" pitchFamily="34" charset="0"/>
              </a:rPr>
              <a:t>If you’re 65 or over, you are more at risk of serious illness from pneumococcal disease. </a:t>
            </a:r>
            <a:r>
              <a:rPr lang="en-IE" sz="1400" dirty="0" smtClean="0">
                <a:latin typeface="Arial" panose="020B0604020202020204" pitchFamily="34" charset="0"/>
                <a:cs typeface="Arial" panose="020B0604020202020204" pitchFamily="34" charset="0"/>
              </a:rPr>
              <a:t>You </a:t>
            </a:r>
            <a:r>
              <a:rPr lang="en-IE" sz="1400" dirty="0">
                <a:latin typeface="Arial" panose="020B0604020202020204" pitchFamily="34" charset="0"/>
                <a:cs typeface="Arial" panose="020B0604020202020204" pitchFamily="34" charset="0"/>
              </a:rPr>
              <a:t>only need to get the vaccine once to be protected. </a:t>
            </a:r>
            <a:r>
              <a:rPr lang="en-IE" sz="1400" dirty="0" smtClean="0">
                <a:latin typeface="Arial" panose="020B0604020202020204" pitchFamily="34" charset="0"/>
                <a:cs typeface="Arial" panose="020B0604020202020204" pitchFamily="34" charset="0"/>
              </a:rPr>
              <a:t>Talk </a:t>
            </a:r>
            <a:r>
              <a:rPr lang="en-IE" sz="1400" dirty="0">
                <a:latin typeface="Arial" panose="020B0604020202020204" pitchFamily="34" charset="0"/>
                <a:cs typeface="Arial" panose="020B0604020202020204" pitchFamily="34" charset="0"/>
              </a:rPr>
              <a:t>to your GP today about getting the pneumococcal vaccine.</a:t>
            </a:r>
          </a:p>
          <a:p>
            <a:r>
              <a:rPr lang="en-IE" sz="1400" dirty="0">
                <a:latin typeface="Arial" panose="020B0604020202020204" pitchFamily="34" charset="0"/>
                <a:cs typeface="Arial" panose="020B0604020202020204" pitchFamily="34" charset="0"/>
              </a:rPr>
              <a:t>Learn more: </a:t>
            </a:r>
            <a:r>
              <a:rPr lang="en-IE" sz="1400" u="sng" dirty="0">
                <a:latin typeface="Arial" panose="020B0604020202020204" pitchFamily="34" charset="0"/>
                <a:cs typeface="Arial" panose="020B0604020202020204" pitchFamily="34" charset="0"/>
                <a:hlinkClick r:id="rId3"/>
              </a:rPr>
              <a:t>https://</a:t>
            </a:r>
            <a:r>
              <a:rPr lang="en-IE" sz="1400" u="sng" dirty="0" smtClean="0">
                <a:latin typeface="Arial" panose="020B0604020202020204" pitchFamily="34" charset="0"/>
                <a:cs typeface="Arial" panose="020B0604020202020204" pitchFamily="34" charset="0"/>
                <a:hlinkClick r:id="rId3"/>
              </a:rPr>
              <a:t>bit.ly/48xkec6</a:t>
            </a:r>
            <a:r>
              <a:rPr lang="en-IE" sz="1400" u="sng" dirty="0" smtClean="0">
                <a:latin typeface="Arial" panose="020B0604020202020204" pitchFamily="34" charset="0"/>
                <a:cs typeface="Arial" panose="020B0604020202020204" pitchFamily="34" charset="0"/>
              </a:rPr>
              <a:t> </a:t>
            </a:r>
            <a:endParaRPr lang="en-IE" sz="1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6352" y="974935"/>
            <a:ext cx="1841269" cy="1841269"/>
          </a:xfrm>
          <a:prstGeom prst="rect">
            <a:avLst/>
          </a:prstGeom>
        </p:spPr>
      </p:pic>
      <p:pic>
        <p:nvPicPr>
          <p:cNvPr id="5" name="Picture 4"/>
          <p:cNvPicPr>
            <a:picLocks noChangeAspect="1"/>
          </p:cNvPicPr>
          <p:nvPr/>
        </p:nvPicPr>
        <p:blipFill>
          <a:blip r:embed="rId5"/>
          <a:stretch>
            <a:fillRect/>
          </a:stretch>
        </p:blipFill>
        <p:spPr>
          <a:xfrm>
            <a:off x="5071778" y="2684161"/>
            <a:ext cx="2036240" cy="2036240"/>
          </a:xfrm>
          <a:prstGeom prst="rect">
            <a:avLst/>
          </a:prstGeom>
        </p:spPr>
      </p:pic>
    </p:spTree>
    <p:extLst>
      <p:ext uri="{BB962C8B-B14F-4D97-AF65-F5344CB8AC3E}">
        <p14:creationId xmlns:p14="http://schemas.microsoft.com/office/powerpoint/2010/main" val="1919397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73492" y="1282919"/>
            <a:ext cx="6960051" cy="2808576"/>
          </a:xfrm>
        </p:spPr>
        <p:txBody>
          <a:bodyPr>
            <a:noAutofit/>
          </a:bodyPr>
          <a:lstStyle/>
          <a:p>
            <a:pPr marL="0" indent="0">
              <a:buNone/>
            </a:pPr>
            <a:r>
              <a:rPr lang="en-IE" sz="1400" dirty="0" smtClean="0"/>
              <a:t>Promotes the </a:t>
            </a:r>
            <a:r>
              <a:rPr lang="en-IE" sz="1400" dirty="0"/>
              <a:t>HSE Injury Units and other </a:t>
            </a:r>
            <a:r>
              <a:rPr lang="en-IE" sz="1400" dirty="0" smtClean="0"/>
              <a:t>care </a:t>
            </a:r>
            <a:r>
              <a:rPr lang="en-IE" sz="1400" dirty="0"/>
              <a:t>options </a:t>
            </a:r>
            <a:r>
              <a:rPr lang="en-IE" sz="1400" dirty="0" smtClean="0"/>
              <a:t>available.  </a:t>
            </a:r>
            <a:endParaRPr lang="en-IE" sz="1400" dirty="0"/>
          </a:p>
          <a:p>
            <a:pPr marL="0" indent="0">
              <a:buNone/>
            </a:pPr>
            <a:r>
              <a:rPr lang="en-IE" sz="1400" b="1" dirty="0" smtClean="0"/>
              <a:t>Our message: </a:t>
            </a:r>
            <a:endParaRPr lang="en-IE" sz="1400" b="1" dirty="0"/>
          </a:p>
          <a:p>
            <a:r>
              <a:rPr lang="en-IE" sz="1400" dirty="0"/>
              <a:t>When care is </a:t>
            </a:r>
            <a:r>
              <a:rPr lang="en-IE" sz="1400" dirty="0" smtClean="0"/>
              <a:t>needed, </a:t>
            </a:r>
            <a:r>
              <a:rPr lang="en-IE" sz="1400" dirty="0"/>
              <a:t>consider all the options. </a:t>
            </a:r>
          </a:p>
          <a:p>
            <a:pPr marL="0" indent="0">
              <a:buNone/>
            </a:pPr>
            <a:r>
              <a:rPr lang="en-IE" sz="1400" b="1" dirty="0" smtClean="0"/>
              <a:t>Channels: </a:t>
            </a:r>
            <a:endParaRPr lang="en-IE" sz="1400" b="1" dirty="0"/>
          </a:p>
          <a:p>
            <a:r>
              <a:rPr lang="en-IE" sz="1400" dirty="0"/>
              <a:t>Local radio advertising and geo-targeted programmatic audio to promote injury units locally </a:t>
            </a:r>
            <a:r>
              <a:rPr lang="en-IE" sz="1400" dirty="0" smtClean="0"/>
              <a:t>– </a:t>
            </a:r>
            <a:r>
              <a:rPr lang="en-IE" sz="1400" dirty="0" smtClean="0">
                <a:hlinkClick r:id="rId2"/>
              </a:rPr>
              <a:t>listen to the radio adverts here</a:t>
            </a:r>
            <a:r>
              <a:rPr lang="en-IE" sz="1400" dirty="0" smtClean="0"/>
              <a:t>. There is also a search </a:t>
            </a:r>
            <a:r>
              <a:rPr lang="en-IE" sz="1400" dirty="0"/>
              <a:t>and social media campaign supporting injury </a:t>
            </a:r>
            <a:r>
              <a:rPr lang="en-IE" sz="1400" dirty="0" smtClean="0"/>
              <a:t>units.</a:t>
            </a:r>
            <a:endParaRPr lang="en-IE" sz="1400" dirty="0"/>
          </a:p>
          <a:p>
            <a:r>
              <a:rPr lang="en-IE" sz="1400" dirty="0"/>
              <a:t>Search and social to promote public know-how and confidence for self-care and service </a:t>
            </a:r>
            <a:r>
              <a:rPr lang="en-IE" sz="1400" dirty="0" smtClean="0"/>
              <a:t>finding.</a:t>
            </a:r>
            <a:endParaRPr lang="en-IE" sz="1400" dirty="0"/>
          </a:p>
          <a:p>
            <a:endParaRPr lang="en-IE" sz="1400" dirty="0"/>
          </a:p>
        </p:txBody>
      </p:sp>
      <p:sp>
        <p:nvSpPr>
          <p:cNvPr id="3" name="Text Placeholder 2"/>
          <p:cNvSpPr>
            <a:spLocks noGrp="1"/>
          </p:cNvSpPr>
          <p:nvPr>
            <p:ph type="body" sz="quarter" idx="11"/>
          </p:nvPr>
        </p:nvSpPr>
        <p:spPr/>
        <p:txBody>
          <a:bodyPr/>
          <a:lstStyle/>
          <a:p>
            <a:r>
              <a:rPr lang="en-IE" dirty="0" smtClean="0"/>
              <a:t>2. Care When You </a:t>
            </a:r>
            <a:r>
              <a:rPr lang="en-IE" dirty="0"/>
              <a:t>N</a:t>
            </a:r>
            <a:r>
              <a:rPr lang="en-IE" dirty="0" smtClean="0"/>
              <a:t>eed It </a:t>
            </a:r>
            <a:endParaRPr lang="en-IE" dirty="0"/>
          </a:p>
        </p:txBody>
      </p:sp>
    </p:spTree>
    <p:extLst>
      <p:ext uri="{BB962C8B-B14F-4D97-AF65-F5344CB8AC3E}">
        <p14:creationId xmlns:p14="http://schemas.microsoft.com/office/powerpoint/2010/main" val="336618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nchor="t" anchorCtr="0"/>
      <a:lstStyle>
        <a:defPPr algn="l">
          <a:defRPr sz="2400" b="1" dirty="0">
            <a:solidFill>
              <a:schemeClr val="bg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4197</TotalTime>
  <Words>1380</Words>
  <Application>Microsoft Office PowerPoint</Application>
  <PresentationFormat>On-screen Show (16:9)</PresentationFormat>
  <Paragraphs>136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Proofreading Academy Student</dc:creator>
  <cp:lastModifiedBy>Ciara Browne1</cp:lastModifiedBy>
  <cp:revision>189</cp:revision>
  <dcterms:created xsi:type="dcterms:W3CDTF">2021-11-10T13:35:28Z</dcterms:created>
  <dcterms:modified xsi:type="dcterms:W3CDTF">2023-09-27T10:28:16Z</dcterms:modified>
</cp:coreProperties>
</file>