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5"/>
  </p:notesMasterIdLst>
  <p:handoutMasterIdLst>
    <p:handoutMasterId r:id="rId16"/>
  </p:handoutMasterIdLst>
  <p:sldIdLst>
    <p:sldId id="348" r:id="rId5"/>
    <p:sldId id="379" r:id="rId6"/>
    <p:sldId id="380" r:id="rId7"/>
    <p:sldId id="387" r:id="rId8"/>
    <p:sldId id="388" r:id="rId9"/>
    <p:sldId id="389" r:id="rId10"/>
    <p:sldId id="390" r:id="rId11"/>
    <p:sldId id="391" r:id="rId12"/>
    <p:sldId id="385" r:id="rId13"/>
    <p:sldId id="386" r:id="rId1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hna Harte" initials="AH" lastIdx="20" clrIdx="0"/>
  <p:cmAuthor id="7" name="Yvonne Morrissey" initials="YM" lastIdx="12" clrIdx="7">
    <p:extLst>
      <p:ext uri="{19B8F6BF-5375-455C-9EA6-DF929625EA0E}">
        <p15:presenceInfo xmlns:p15="http://schemas.microsoft.com/office/powerpoint/2012/main" userId="S-1-5-21-3741593784-2899681647-1123851950-16231" providerId="AD"/>
      </p:ext>
    </p:extLst>
  </p:cmAuthor>
  <p:cmAuthor id="1" name="fidelma browne" initials="fb" lastIdx="2" clrIdx="1"/>
  <p:cmAuthor id="8" name="Cria Dowling" initials="CD" lastIdx="6" clrIdx="8">
    <p:extLst>
      <p:ext uri="{19B8F6BF-5375-455C-9EA6-DF929625EA0E}">
        <p15:presenceInfo xmlns:p15="http://schemas.microsoft.com/office/powerpoint/2012/main" userId="S-1-5-21-3741593784-2899681647-1123851950-421124" providerId="AD"/>
      </p:ext>
    </p:extLst>
  </p:cmAuthor>
  <p:cmAuthor id="2" name="Admin" initials="A" lastIdx="1" clrIdx="2"/>
  <p:cmAuthor id="9" name="Anita Ghafoor Butt" initials="AGB" lastIdx="2" clrIdx="9">
    <p:extLst>
      <p:ext uri="{19B8F6BF-5375-455C-9EA6-DF929625EA0E}">
        <p15:presenceInfo xmlns:p15="http://schemas.microsoft.com/office/powerpoint/2012/main" userId="S-1-5-21-3741593784-2899681647-1123851950-229564" providerId="AD"/>
      </p:ext>
    </p:extLst>
  </p:cmAuthor>
  <p:cmAuthor id="3" name="Sonya Sheils" initials="SS" lastIdx="6" clrIdx="3">
    <p:extLst>
      <p:ext uri="{19B8F6BF-5375-455C-9EA6-DF929625EA0E}">
        <p15:presenceInfo xmlns:p15="http://schemas.microsoft.com/office/powerpoint/2012/main" userId="e67d44c0522032f0" providerId="Windows Live"/>
      </p:ext>
    </p:extLst>
  </p:cmAuthor>
  <p:cmAuthor id="4" name="Aghna" initials="A" lastIdx="1" clrIdx="4">
    <p:extLst>
      <p:ext uri="{19B8F6BF-5375-455C-9EA6-DF929625EA0E}">
        <p15:presenceInfo xmlns:p15="http://schemas.microsoft.com/office/powerpoint/2012/main" userId="b25fc64c5435aa44" providerId="Windows Live"/>
      </p:ext>
    </p:extLst>
  </p:cmAuthor>
  <p:cmAuthor id="5" name="Rachel Wright" initials="RW" lastIdx="2" clrIdx="5">
    <p:extLst>
      <p:ext uri="{19B8F6BF-5375-455C-9EA6-DF929625EA0E}">
        <p15:presenceInfo xmlns:p15="http://schemas.microsoft.com/office/powerpoint/2012/main" userId="S-1-5-21-3741593784-2899681647-1123851950-186538" providerId="AD"/>
      </p:ext>
    </p:extLst>
  </p:cmAuthor>
  <p:cmAuthor id="6" name="Cairin Conway" initials="CC" lastIdx="8" clrIdx="6">
    <p:extLst>
      <p:ext uri="{19B8F6BF-5375-455C-9EA6-DF929625EA0E}">
        <p15:presenceInfo xmlns:p15="http://schemas.microsoft.com/office/powerpoint/2012/main" userId="S-1-5-21-631144023-1040123241-1542849698-103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3"/>
    <a:srgbClr val="595964"/>
    <a:srgbClr val="59595F"/>
    <a:srgbClr val="595959"/>
    <a:srgbClr val="068CA6"/>
    <a:srgbClr val="FFCC00"/>
    <a:srgbClr val="FFEE00"/>
    <a:srgbClr val="000000"/>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ACE6D-DCF7-4A04-9F2F-179CE616F6E8}" v="131" dt="2021-08-23T16:56:54.691"/>
    <p1510:client id="{DB0DD9F5-E621-43ED-99BF-5309E1CBAD20}" v="229" dt="2021-07-07T12:09:20.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snapToGrid="0">
      <p:cViewPr varScale="1">
        <p:scale>
          <a:sx n="45" d="100"/>
          <a:sy n="45" d="100"/>
        </p:scale>
        <p:origin x="2416" y="4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2366A3-0ACF-4C4A-A8D0-F31B4FACCE3A}" type="datetimeFigureOut">
              <a:rPr lang="en-IE" smtClean="0"/>
              <a:t>16/11/2023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D7F7C3-D6D0-454D-B185-857CD35DA1BF}" type="slidenum">
              <a:rPr lang="en-IE" smtClean="0"/>
              <a:t>‹#›</a:t>
            </a:fld>
            <a:endParaRPr lang="en-IE"/>
          </a:p>
        </p:txBody>
      </p:sp>
    </p:spTree>
    <p:extLst>
      <p:ext uri="{BB962C8B-B14F-4D97-AF65-F5344CB8AC3E}">
        <p14:creationId xmlns:p14="http://schemas.microsoft.com/office/powerpoint/2010/main" val="244802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49ECF0A-8A29-4048-A13A-35D03D412847}" type="datetimeFigureOut">
              <a:rPr lang="en-IE" smtClean="0"/>
              <a:pPr/>
              <a:t>16/11/2023</a:t>
            </a:fld>
            <a:endParaRPr lang="en-IE"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211352-757F-421B-B7B4-67FAEC3A1FE4}" type="slidenum">
              <a:rPr lang="en-IE" smtClean="0"/>
              <a:pPr/>
              <a:t>‹#›</a:t>
            </a:fld>
            <a:endParaRPr lang="en-IE" dirty="0"/>
          </a:p>
        </p:txBody>
      </p:sp>
    </p:spTree>
    <p:extLst>
      <p:ext uri="{BB962C8B-B14F-4D97-AF65-F5344CB8AC3E}">
        <p14:creationId xmlns:p14="http://schemas.microsoft.com/office/powerpoint/2010/main" val="77824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400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125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0370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9001497"/>
            <a:ext cx="6858000" cy="90450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sp>
        <p:nvSpPr>
          <p:cNvPr id="2" name="Date Placeholder 1"/>
          <p:cNvSpPr>
            <a:spLocks noGrp="1"/>
          </p:cNvSpPr>
          <p:nvPr>
            <p:ph type="dt" sz="half" idx="10"/>
          </p:nvPr>
        </p:nvSpPr>
        <p:spPr/>
        <p:txBody>
          <a:bodyPr/>
          <a:lstStyle/>
          <a:p>
            <a:fld id="{1FA132DE-3CCD-4C23-9CAF-BF6883D6418B}" type="datetimeFigureOut">
              <a:rPr lang="en-IE" smtClean="0"/>
              <a:pPr/>
              <a:t>16/11/2023</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4845" y="9258665"/>
            <a:ext cx="781576" cy="65149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2330" y="9245413"/>
            <a:ext cx="1761922" cy="621855"/>
          </a:xfrm>
          <a:prstGeom prst="rect">
            <a:avLst/>
          </a:prstGeom>
        </p:spPr>
      </p:pic>
    </p:spTree>
    <p:extLst>
      <p:ext uri="{BB962C8B-B14F-4D97-AF65-F5344CB8AC3E}">
        <p14:creationId xmlns:p14="http://schemas.microsoft.com/office/powerpoint/2010/main" val="24526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22092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spTree>
    <p:extLst>
      <p:ext uri="{BB962C8B-B14F-4D97-AF65-F5344CB8AC3E}">
        <p14:creationId xmlns:p14="http://schemas.microsoft.com/office/powerpoint/2010/main" val="5524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7783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32710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426908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299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890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187C6D1-D2C4-449C-A347-1C6E5EEB2D6C}" type="slidenum">
              <a:rPr lang="en-IE" smtClean="0"/>
              <a:pPr/>
              <a:t>‹#›</a:t>
            </a:fld>
            <a:endParaRPr lang="en-I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41263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23187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pPr/>
              <a:t>16/11/2023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pPr/>
              <a:t>‹#›</a:t>
            </a:fld>
            <a:endParaRPr lang="en-IE"/>
          </a:p>
        </p:txBody>
      </p:sp>
    </p:spTree>
    <p:extLst>
      <p:ext uri="{BB962C8B-B14F-4D97-AF65-F5344CB8AC3E}">
        <p14:creationId xmlns:p14="http://schemas.microsoft.com/office/powerpoint/2010/main" val="19104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pPr/>
              <a:t>16/11/2023</a:t>
            </a:fld>
            <a:endParaRPr lang="en-IE" dirty="0"/>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pPr/>
              <a:t>‹#›</a:t>
            </a:fld>
            <a:endParaRPr lang="en-IE" dirty="0"/>
          </a:p>
        </p:txBody>
      </p:sp>
    </p:spTree>
    <p:extLst>
      <p:ext uri="{BB962C8B-B14F-4D97-AF65-F5344CB8AC3E}">
        <p14:creationId xmlns:p14="http://schemas.microsoft.com/office/powerpoint/2010/main" val="135878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bit.ly/45XLJZ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2.hse.ie/services/pharmacies-flu-and-covid-vaccines/"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2.hse.ie/pregnancy-birth/pregnancy-care/vaccines-needed/" TargetMode="External"/><Relationship Id="rId2" Type="http://schemas.openxmlformats.org/officeDocument/2006/relationships/hyperlink" Target="https://www2.hse.ie/services/pharmacies-flu-and-covid-vaccines/" TargetMode="Externa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mj.com/company/newsroom/no-link-between-flu-vaccine-in-pregnancy-and-later-health-problems-in-children/"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hse.ie/eng/health/immunisation/pubinfo/pregvaccs/pertussis/engpertussis1218.pdf" TargetMode="External"/><Relationship Id="rId7" Type="http://schemas.openxmlformats.org/officeDocument/2006/relationships/image" Target="../media/image8.png"/><Relationship Id="rId2" Type="http://schemas.openxmlformats.org/officeDocument/2006/relationships/hyperlink" Target="https://youtu.be/MbNXTdcmp3k" TargetMode="Externa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hse.ie/eng/health/immunisation/pubinfo/pregvaccs/pertussis/#How%20does%20the%20whooping%20cough%20vaccine%20protect%20you%20and%20your%20baby?" TargetMode="External"/><Relationship Id="rId4" Type="http://schemas.openxmlformats.org/officeDocument/2006/relationships/hyperlink" Target="https://www.hse.ie/eng/health/immunisation/hcpinfo/othervaccines/pertussis/engpospert.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bit.ly/45XLJZ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837000" y="4887188"/>
            <a:ext cx="3509369" cy="6858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450" dirty="0"/>
              <a:t>Slide Templates</a:t>
            </a:r>
          </a:p>
        </p:txBody>
      </p:sp>
      <p:sp>
        <p:nvSpPr>
          <p:cNvPr id="7" name="Rectangle 6">
            <a:extLst>
              <a:ext uri="{FF2B5EF4-FFF2-40B4-BE49-F238E27FC236}">
                <a16:creationId xmlns:a16="http://schemas.microsoft.com/office/drawing/2014/main" id="{1B95AD44-FA60-AB4D-9F05-2D0E9BAB9B30}"/>
              </a:ext>
            </a:extLst>
          </p:cNvPr>
          <p:cNvSpPr/>
          <p:nvPr/>
        </p:nvSpPr>
        <p:spPr>
          <a:xfrm>
            <a:off x="837000" y="5373188"/>
            <a:ext cx="2080121" cy="207749"/>
          </a:xfrm>
          <a:prstGeom prst="rect">
            <a:avLst/>
          </a:prstGeom>
        </p:spPr>
        <p:txBody>
          <a:bodyPr wrap="none" lIns="0" tIns="0" rIns="0" bIns="0">
            <a:spAutoFit/>
          </a:bodyPr>
          <a:lstStyle/>
          <a:p>
            <a:pPr lvl="0"/>
            <a:r>
              <a:rPr lang="en-GB" sz="1350" dirty="0">
                <a:solidFill>
                  <a:schemeClr val="bg1"/>
                </a:solidFill>
              </a:rPr>
              <a:t>For HSE and Funded Agencies</a:t>
            </a:r>
          </a:p>
        </p:txBody>
      </p:sp>
      <p:pic>
        <p:nvPicPr>
          <p:cNvPr id="2" name="Picture 1"/>
          <p:cNvPicPr>
            <a:picLocks noChangeAspect="1"/>
          </p:cNvPicPr>
          <p:nvPr/>
        </p:nvPicPr>
        <p:blipFill>
          <a:blip r:embed="rId2"/>
          <a:stretch>
            <a:fillRect/>
          </a:stretch>
        </p:blipFill>
        <p:spPr>
          <a:xfrm>
            <a:off x="0" y="540"/>
            <a:ext cx="6858001" cy="9216190"/>
          </a:xfrm>
          <a:prstGeom prst="rect">
            <a:avLst/>
          </a:prstGeom>
        </p:spPr>
      </p:pic>
      <p:sp>
        <p:nvSpPr>
          <p:cNvPr id="14" name="TextBox 13"/>
          <p:cNvSpPr txBox="1"/>
          <p:nvPr/>
        </p:nvSpPr>
        <p:spPr>
          <a:xfrm>
            <a:off x="182609" y="7139994"/>
            <a:ext cx="6492782" cy="1938992"/>
          </a:xfrm>
          <a:prstGeom prst="rect">
            <a:avLst/>
          </a:prstGeom>
          <a:noFill/>
        </p:spPr>
        <p:txBody>
          <a:bodyPr wrap="square" lIns="91440" tIns="45720" rIns="91440" bIns="45720" rtlCol="0" anchor="t">
            <a:spAutoFit/>
          </a:bodyPr>
          <a:lstStyle/>
          <a:p>
            <a:endParaRPr lang="en-US" sz="2000" b="1" dirty="0" smtClean="0">
              <a:solidFill>
                <a:schemeClr val="bg1"/>
              </a:solidFill>
              <a:latin typeface="Arial"/>
              <a:cs typeface="Arial"/>
            </a:endParaRPr>
          </a:p>
          <a:p>
            <a:r>
              <a:rPr lang="en-US" sz="2000" b="1" dirty="0" smtClean="0">
                <a:solidFill>
                  <a:schemeClr val="bg1"/>
                </a:solidFill>
                <a:latin typeface="Arial"/>
                <a:cs typeface="Arial"/>
              </a:rPr>
              <a:t>Protect you and your baby this winter – flu, </a:t>
            </a:r>
          </a:p>
          <a:p>
            <a:r>
              <a:rPr lang="en-US" sz="2000" b="1" dirty="0" smtClean="0">
                <a:solidFill>
                  <a:schemeClr val="bg1"/>
                </a:solidFill>
                <a:latin typeface="Arial"/>
                <a:cs typeface="Arial"/>
              </a:rPr>
              <a:t>COVID-19 and whooping cough vaccines</a:t>
            </a:r>
          </a:p>
          <a:p>
            <a:r>
              <a:rPr lang="en-US" sz="2000" dirty="0" smtClean="0">
                <a:solidFill>
                  <a:schemeClr val="bg1"/>
                </a:solidFill>
                <a:latin typeface="Arial"/>
                <a:cs typeface="Arial"/>
              </a:rPr>
              <a:t>NIO Campaign Pack</a:t>
            </a:r>
            <a:br>
              <a:rPr lang="en-US" sz="2000" dirty="0" smtClean="0">
                <a:solidFill>
                  <a:schemeClr val="bg1"/>
                </a:solidFill>
                <a:latin typeface="Arial"/>
                <a:cs typeface="Arial"/>
              </a:rPr>
            </a:br>
            <a:r>
              <a:rPr lang="en-US" sz="2000" b="1" dirty="0" smtClean="0">
                <a:solidFill>
                  <a:schemeClr val="bg1"/>
                </a:solidFill>
                <a:latin typeface="Arial"/>
                <a:cs typeface="Arial"/>
              </a:rPr>
              <a:t/>
            </a:r>
            <a:br>
              <a:rPr lang="en-US" sz="2000" b="1" dirty="0" smtClean="0">
                <a:solidFill>
                  <a:schemeClr val="bg1"/>
                </a:solidFill>
                <a:latin typeface="Arial"/>
                <a:cs typeface="Arial"/>
              </a:rPr>
            </a:br>
            <a:r>
              <a:rPr lang="en-US" sz="2000" b="1" dirty="0" smtClean="0">
                <a:solidFill>
                  <a:schemeClr val="bg1"/>
                </a:solidFill>
                <a:latin typeface="Arial"/>
                <a:cs typeface="Arial"/>
              </a:rPr>
              <a:t>Autumn-Winter 2023</a:t>
            </a:r>
            <a:endParaRPr lang="en-US" sz="2000" b="1" dirty="0">
              <a:solidFill>
                <a:schemeClr val="bg1"/>
              </a:solidFill>
              <a:latin typeface="Arial"/>
              <a:cs typeface="Arial"/>
            </a:endParaRPr>
          </a:p>
        </p:txBody>
      </p:sp>
      <p:pic>
        <p:nvPicPr>
          <p:cNvPr id="8" name="Picture 7"/>
          <p:cNvPicPr>
            <a:picLocks noChangeAspect="1"/>
          </p:cNvPicPr>
          <p:nvPr/>
        </p:nvPicPr>
        <p:blipFill>
          <a:blip r:embed="rId3"/>
          <a:stretch>
            <a:fillRect/>
          </a:stretch>
        </p:blipFill>
        <p:spPr>
          <a:xfrm>
            <a:off x="4096215" y="9292683"/>
            <a:ext cx="2761785" cy="5501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51" y="2601239"/>
            <a:ext cx="4571897" cy="4571897"/>
          </a:xfrm>
          <a:prstGeom prst="rect">
            <a:avLst/>
          </a:prstGeom>
        </p:spPr>
      </p:pic>
    </p:spTree>
    <p:extLst>
      <p:ext uri="{BB962C8B-B14F-4D97-AF65-F5344CB8AC3E}">
        <p14:creationId xmlns:p14="http://schemas.microsoft.com/office/powerpoint/2010/main" val="1243182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pic>
        <p:nvPicPr>
          <p:cNvPr id="10" name="Picture 9"/>
          <p:cNvPicPr>
            <a:picLocks noChangeAspect="1"/>
          </p:cNvPicPr>
          <p:nvPr/>
        </p:nvPicPr>
        <p:blipFill>
          <a:blip r:embed="rId2"/>
          <a:stretch>
            <a:fillRect/>
          </a:stretch>
        </p:blipFill>
        <p:spPr>
          <a:xfrm>
            <a:off x="4096215" y="9292683"/>
            <a:ext cx="2761785" cy="55012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9" name="Rectangle 8"/>
          <p:cNvSpPr/>
          <p:nvPr/>
        </p:nvSpPr>
        <p:spPr>
          <a:xfrm>
            <a:off x="218704" y="1389217"/>
            <a:ext cx="6498771" cy="477054"/>
          </a:xfrm>
          <a:prstGeom prst="rect">
            <a:avLst/>
          </a:prstGeom>
        </p:spPr>
        <p:txBody>
          <a:bodyPr wrap="square">
            <a:spAutoFit/>
          </a:bodyPr>
          <a:lstStyle/>
          <a:p>
            <a:r>
              <a:rPr lang="en-IE" sz="1400" b="1" u="sng" dirty="0" smtClean="0">
                <a:solidFill>
                  <a:srgbClr val="006453"/>
                </a:solidFill>
                <a:latin typeface="Arial" panose="020B0604020202020204" pitchFamily="34" charset="0"/>
                <a:cs typeface="Arial" panose="020B0604020202020204" pitchFamily="34" charset="0"/>
              </a:rPr>
              <a:t>Sample social media messages</a:t>
            </a:r>
            <a:endParaRPr lang="en-IE" sz="1400" b="1" u="sng" dirty="0">
              <a:solidFill>
                <a:srgbClr val="006453"/>
              </a:solidFill>
              <a:latin typeface="Arial" panose="020B0604020202020204" pitchFamily="34" charset="0"/>
              <a:cs typeface="Arial" panose="020B0604020202020204" pitchFamily="34" charset="0"/>
            </a:endParaRPr>
          </a:p>
          <a:p>
            <a:endParaRPr lang="en-IE" sz="11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94" y="1858968"/>
            <a:ext cx="1851620" cy="185162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2137" y="1856510"/>
            <a:ext cx="1854078" cy="185407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4919" y="1844266"/>
            <a:ext cx="1866322" cy="186632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704" y="3882239"/>
            <a:ext cx="1850213" cy="18502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137" y="3945800"/>
            <a:ext cx="1786652" cy="1786652"/>
          </a:xfrm>
          <a:prstGeom prst="rect">
            <a:avLst/>
          </a:prstGeom>
        </p:spPr>
      </p:pic>
      <p:sp>
        <p:nvSpPr>
          <p:cNvPr id="16" name="TextBox 15"/>
          <p:cNvSpPr txBox="1"/>
          <p:nvPr/>
        </p:nvSpPr>
        <p:spPr>
          <a:xfrm>
            <a:off x="218704" y="5967664"/>
            <a:ext cx="5686797"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sz="1000" dirty="0" smtClean="0">
                <a:latin typeface="Arial" panose="020B0604020202020204" pitchFamily="34" charset="0"/>
                <a:cs typeface="Arial" panose="020B0604020202020204" pitchFamily="34" charset="0"/>
              </a:rPr>
              <a:t>Swipe -&gt; to learn when you should get the flu vaccine in your pregnancy. The flu, COVID-19 and whooping </a:t>
            </a:r>
            <a:r>
              <a:rPr lang="en-IE" sz="1000" dirty="0">
                <a:latin typeface="Arial" panose="020B0604020202020204" pitchFamily="34" charset="0"/>
                <a:cs typeface="Arial" panose="020B0604020202020204" pitchFamily="34" charset="0"/>
              </a:rPr>
              <a:t>vaccines </a:t>
            </a:r>
            <a:r>
              <a:rPr lang="en-IE" sz="1000" dirty="0" smtClean="0">
                <a:latin typeface="Arial" panose="020B0604020202020204" pitchFamily="34" charset="0"/>
                <a:cs typeface="Arial" panose="020B0604020202020204" pitchFamily="34" charset="0"/>
              </a:rPr>
              <a:t>are recommended </a:t>
            </a:r>
            <a:r>
              <a:rPr lang="en-IE" sz="1000" dirty="0">
                <a:latin typeface="Arial" panose="020B0604020202020204" pitchFamily="34" charset="0"/>
                <a:cs typeface="Arial" panose="020B0604020202020204" pitchFamily="34" charset="0"/>
              </a:rPr>
              <a:t>for you if you are </a:t>
            </a:r>
            <a:r>
              <a:rPr lang="en-IE" sz="1000" dirty="0" smtClean="0">
                <a:latin typeface="Arial" panose="020B0604020202020204" pitchFamily="34" charset="0"/>
                <a:cs typeface="Arial" panose="020B0604020202020204" pitchFamily="34" charset="0"/>
              </a:rPr>
              <a:t>pregnant to </a:t>
            </a:r>
            <a:r>
              <a:rPr lang="en-IE" sz="1000" dirty="0">
                <a:latin typeface="Arial" panose="020B0604020202020204" pitchFamily="34" charset="0"/>
                <a:cs typeface="Arial" panose="020B0604020202020204" pitchFamily="34" charset="0"/>
              </a:rPr>
              <a:t>give you and your baby important protection from serious illness. </a:t>
            </a:r>
            <a:endParaRPr lang="en-IE" sz="1000" dirty="0" smtClean="0">
              <a:latin typeface="Arial" panose="020B0604020202020204" pitchFamily="34" charset="0"/>
              <a:cs typeface="Arial" panose="020B0604020202020204" pitchFamily="34" charset="0"/>
            </a:endParaRPr>
          </a:p>
          <a:p>
            <a:endParaRPr lang="en-IE" sz="1000" dirty="0">
              <a:latin typeface="Arial" panose="020B0604020202020204" pitchFamily="34" charset="0"/>
              <a:cs typeface="Arial" panose="020B0604020202020204" pitchFamily="34" charset="0"/>
            </a:endParaRPr>
          </a:p>
          <a:p>
            <a:r>
              <a:rPr lang="en-IE" sz="1000" dirty="0" smtClean="0">
                <a:latin typeface="Arial" panose="020B0604020202020204" pitchFamily="34" charset="0"/>
                <a:cs typeface="Arial" panose="020B0604020202020204" pitchFamily="34" charset="0"/>
              </a:rPr>
              <a:t>You </a:t>
            </a:r>
            <a:r>
              <a:rPr lang="en-IE" sz="1000" dirty="0">
                <a:latin typeface="Arial" panose="020B0604020202020204" pitchFamily="34" charset="0"/>
                <a:cs typeface="Arial" panose="020B0604020202020204" pitchFamily="34" charset="0"/>
              </a:rPr>
              <a:t>can get your free flu vaccine at the same time as your </a:t>
            </a:r>
            <a:r>
              <a:rPr lang="en-IE" sz="1000" dirty="0" smtClean="0">
                <a:latin typeface="Arial" panose="020B0604020202020204" pitchFamily="34" charset="0"/>
                <a:cs typeface="Arial" panose="020B0604020202020204" pitchFamily="34" charset="0"/>
              </a:rPr>
              <a:t>whooping </a:t>
            </a:r>
            <a:r>
              <a:rPr lang="en-IE" sz="1000" dirty="0">
                <a:latin typeface="Arial" panose="020B0604020202020204" pitchFamily="34" charset="0"/>
                <a:cs typeface="Arial" panose="020B0604020202020204" pitchFamily="34" charset="0"/>
              </a:rPr>
              <a:t>cough or COVID vaccine. </a:t>
            </a:r>
            <a:r>
              <a:rPr lang="en-IE" sz="1000" dirty="0" smtClean="0">
                <a:latin typeface="Arial" panose="020B0604020202020204" pitchFamily="34" charset="0"/>
                <a:cs typeface="Arial" panose="020B0604020202020204" pitchFamily="34" charset="0"/>
              </a:rPr>
              <a:t>You can get your flu vaccine or COVID-19 booster at any stage in your pregnancy. You should get the whooping cough vaccine between 16 and 36 weeks of your pregnancy.</a:t>
            </a:r>
          </a:p>
          <a:p>
            <a:endParaRPr lang="en-IE" sz="1000" dirty="0">
              <a:latin typeface="Arial" panose="020B0604020202020204" pitchFamily="34" charset="0"/>
              <a:cs typeface="Arial" panose="020B0604020202020204" pitchFamily="34" charset="0"/>
            </a:endParaRPr>
          </a:p>
          <a:p>
            <a:r>
              <a:rPr lang="en-IE" sz="1000" dirty="0" smtClean="0">
                <a:latin typeface="Arial" panose="020B0604020202020204" pitchFamily="34" charset="0"/>
                <a:cs typeface="Arial" panose="020B0604020202020204" pitchFamily="34" charset="0"/>
              </a:rPr>
              <a:t>Speak with your healthcare provider to make an appointment to get vaccinated. </a:t>
            </a:r>
          </a:p>
          <a:p>
            <a:endParaRPr lang="en-IE" sz="1000" dirty="0">
              <a:latin typeface="Arial" panose="020B0604020202020204" pitchFamily="34" charset="0"/>
              <a:cs typeface="Arial" panose="020B0604020202020204" pitchFamily="34" charset="0"/>
            </a:endParaRPr>
          </a:p>
          <a:p>
            <a:r>
              <a:rPr lang="en-IE" sz="1000" dirty="0" smtClean="0">
                <a:latin typeface="Arial" panose="020B0604020202020204" pitchFamily="34" charset="0"/>
                <a:cs typeface="Arial" panose="020B0604020202020204" pitchFamily="34" charset="0"/>
              </a:rPr>
              <a:t>Visit hse.ie to learn more. </a:t>
            </a:r>
            <a:r>
              <a:rPr lang="en-IE" sz="1000" dirty="0" smtClean="0">
                <a:latin typeface="Arial" panose="020B0604020202020204" pitchFamily="34" charset="0"/>
                <a:cs typeface="Arial" panose="020B0604020202020204" pitchFamily="34" charset="0"/>
                <a:hlinkClick r:id="rId9"/>
              </a:rPr>
              <a:t>Link</a:t>
            </a:r>
            <a:r>
              <a:rPr lang="en-IE" sz="1000" dirty="0" smtClean="0">
                <a:latin typeface="Arial" panose="020B0604020202020204" pitchFamily="34" charset="0"/>
                <a:cs typeface="Arial" panose="020B0604020202020204" pitchFamily="34" charset="0"/>
              </a:rPr>
              <a:t> in bio.</a:t>
            </a:r>
            <a:endParaRPr lang="en-IE" sz="1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49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a:p>
            <a:endParaRPr lang="en-IE" sz="1600"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
        <p:nvSpPr>
          <p:cNvPr id="10" name="Rectangle 9"/>
          <p:cNvSpPr/>
          <p:nvPr/>
        </p:nvSpPr>
        <p:spPr>
          <a:xfrm>
            <a:off x="359230" y="1203685"/>
            <a:ext cx="6091190" cy="7925246"/>
          </a:xfrm>
          <a:prstGeom prst="rect">
            <a:avLst/>
          </a:prstGeom>
        </p:spPr>
        <p:txBody>
          <a:bodyPr wrap="square">
            <a:spAutoFit/>
          </a:bodyPr>
          <a:lstStyle/>
          <a:p>
            <a:r>
              <a:rPr lang="en-IE" sz="1400" b="1" u="sng" dirty="0" smtClean="0">
                <a:solidFill>
                  <a:srgbClr val="006453"/>
                </a:solidFill>
                <a:latin typeface="Arial" panose="020B0604020202020204" pitchFamily="34" charset="0"/>
                <a:cs typeface="Arial" panose="020B0604020202020204" pitchFamily="34" charset="0"/>
              </a:rPr>
              <a:t>Background</a:t>
            </a:r>
          </a:p>
          <a:p>
            <a:r>
              <a:rPr lang="en-IE" sz="1100" dirty="0" smtClean="0">
                <a:latin typeface="Arial" panose="020B0604020202020204" pitchFamily="34" charset="0"/>
                <a:cs typeface="Arial" panose="020B0604020202020204" pitchFamily="34" charset="0"/>
              </a:rPr>
              <a:t>As part of the HSE’s Autumn-Winter Vaccinations campaign, the NIO has developed a partner pack on the vaccines recommended in pregnancy. The HSE will issue a Press Release on 16</a:t>
            </a:r>
            <a:r>
              <a:rPr lang="en-IE" sz="1100" baseline="30000" dirty="0" smtClean="0">
                <a:latin typeface="Arial" panose="020B0604020202020204" pitchFamily="34" charset="0"/>
                <a:cs typeface="Arial" panose="020B0604020202020204" pitchFamily="34" charset="0"/>
              </a:rPr>
              <a:t>th</a:t>
            </a:r>
            <a:r>
              <a:rPr lang="en-IE" sz="1100" dirty="0" smtClean="0">
                <a:latin typeface="Arial" panose="020B0604020202020204" pitchFamily="34" charset="0"/>
                <a:cs typeface="Arial" panose="020B0604020202020204" pitchFamily="34" charset="0"/>
              </a:rPr>
              <a:t> November to encourage those pregnant to get their COVID-19, flu and whooping cough vaccines. </a:t>
            </a:r>
          </a:p>
          <a:p>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This pack includes social media assets and messaging to support the campaign. </a:t>
            </a:r>
          </a:p>
          <a:p>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The flu, COVID-19 and whooping cough vaccines give pregnant women and people and their babies the best protection from these diseases, which can be serious. The vaccines are available for free. You can </a:t>
            </a:r>
            <a:r>
              <a:rPr lang="en-IE" sz="1100" dirty="0" smtClean="0">
                <a:latin typeface="Arial" panose="020B0604020202020204" pitchFamily="34" charset="0"/>
                <a:cs typeface="Arial" panose="020B0604020202020204" pitchFamily="34" charset="0"/>
                <a:hlinkClick r:id="rId2"/>
              </a:rPr>
              <a:t>find a local pharmacy giving flu and COVID-19 vaccines</a:t>
            </a:r>
            <a:r>
              <a:rPr lang="en-IE" sz="1100" dirty="0" smtClean="0">
                <a:latin typeface="Arial" panose="020B0604020202020204" pitchFamily="34" charset="0"/>
                <a:cs typeface="Arial" panose="020B0604020202020204" pitchFamily="34" charset="0"/>
              </a:rPr>
              <a:t> on the HSE website. You can get your whooping cough vaccine through your GP practice. </a:t>
            </a:r>
            <a:endParaRPr lang="en-IE" sz="1100" dirty="0">
              <a:latin typeface="Arial" panose="020B0604020202020204" pitchFamily="34" charset="0"/>
              <a:cs typeface="Arial" panose="020B0604020202020204" pitchFamily="34" charset="0"/>
            </a:endParaRPr>
          </a:p>
          <a:p>
            <a:endParaRPr lang="en-IE" sz="1100" dirty="0" smtClean="0">
              <a:latin typeface="Arial" panose="020B0604020202020204" pitchFamily="34" charset="0"/>
              <a:cs typeface="Arial" panose="020B0604020202020204" pitchFamily="34" charset="0"/>
            </a:endParaRPr>
          </a:p>
          <a:p>
            <a:r>
              <a:rPr lang="en-IE" sz="1100" b="1" dirty="0" smtClean="0">
                <a:solidFill>
                  <a:srgbClr val="006453"/>
                </a:solidFill>
                <a:latin typeface="Arial" panose="020B0604020202020204" pitchFamily="34" charset="0"/>
                <a:cs typeface="Arial" panose="020B0604020202020204" pitchFamily="34" charset="0"/>
              </a:rPr>
              <a:t>We want to </a:t>
            </a:r>
            <a:r>
              <a:rPr lang="en-IE" sz="1100" b="1" u="sng" dirty="0" smtClean="0">
                <a:solidFill>
                  <a:srgbClr val="006453"/>
                </a:solidFill>
                <a:latin typeface="Arial" panose="020B0604020202020204" pitchFamily="34" charset="0"/>
                <a:cs typeface="Arial" panose="020B0604020202020204" pitchFamily="34" charset="0"/>
              </a:rPr>
              <a:t>inform</a:t>
            </a:r>
            <a:r>
              <a:rPr lang="en-IE" sz="1100" b="1" dirty="0" smtClean="0">
                <a:solidFill>
                  <a:srgbClr val="006453"/>
                </a:solidFill>
                <a:latin typeface="Arial" panose="020B0604020202020204" pitchFamily="34" charset="0"/>
                <a:cs typeface="Arial" panose="020B0604020202020204" pitchFamily="34" charset="0"/>
              </a:rPr>
              <a:t> those who are pregnant the importance of getting vaccinated during their pregnancy to protect them and their baby from serious illness.</a:t>
            </a:r>
          </a:p>
          <a:p>
            <a:r>
              <a:rPr lang="en-IE" sz="1100" dirty="0" smtClean="0">
                <a:latin typeface="Arial" panose="020B0604020202020204" pitchFamily="34" charset="0"/>
                <a:cs typeface="Arial" panose="020B0604020202020204" pitchFamily="34" charset="0"/>
              </a:rPr>
              <a:t>If you are pregnant, getting your free flu, COVID-19 and whooping cough vaccines will protect you from serious illness. The vaccines not only protect you, but also your baby as protection from the vaccines can pass to them. This means the vaccines can protect the baby in their earliest, most vulnerable months.</a:t>
            </a:r>
          </a:p>
          <a:p>
            <a:endParaRPr lang="en-IE" sz="1100" dirty="0">
              <a:latin typeface="Arial" panose="020B0604020202020204" pitchFamily="34" charset="0"/>
              <a:cs typeface="Arial" panose="020B0604020202020204" pitchFamily="34" charset="0"/>
            </a:endParaRPr>
          </a:p>
          <a:p>
            <a:r>
              <a:rPr lang="en-IE" sz="1100" b="1" dirty="0">
                <a:solidFill>
                  <a:srgbClr val="006453"/>
                </a:solidFill>
                <a:latin typeface="Arial" panose="020B0604020202020204" pitchFamily="34" charset="0"/>
                <a:cs typeface="Arial" panose="020B0604020202020204" pitchFamily="34" charset="0"/>
              </a:rPr>
              <a:t>We want to </a:t>
            </a:r>
            <a:r>
              <a:rPr lang="en-IE" sz="1100" b="1" u="sng" dirty="0" smtClean="0">
                <a:solidFill>
                  <a:srgbClr val="006453"/>
                </a:solidFill>
                <a:latin typeface="Arial" panose="020B0604020202020204" pitchFamily="34" charset="0"/>
                <a:cs typeface="Arial" panose="020B0604020202020204" pitchFamily="34" charset="0"/>
              </a:rPr>
              <a:t>remind</a:t>
            </a:r>
            <a:r>
              <a:rPr lang="en-IE" sz="1100" b="1" dirty="0" smtClean="0">
                <a:solidFill>
                  <a:srgbClr val="006453"/>
                </a:solidFill>
                <a:latin typeface="Arial" panose="020B0604020202020204" pitchFamily="34" charset="0"/>
                <a:cs typeface="Arial" panose="020B0604020202020204" pitchFamily="34" charset="0"/>
              </a:rPr>
              <a:t> </a:t>
            </a:r>
            <a:r>
              <a:rPr lang="en-IE" sz="1100" b="1" dirty="0">
                <a:solidFill>
                  <a:srgbClr val="006453"/>
                </a:solidFill>
                <a:latin typeface="Arial" panose="020B0604020202020204" pitchFamily="34" charset="0"/>
                <a:cs typeface="Arial" panose="020B0604020202020204" pitchFamily="34" charset="0"/>
              </a:rPr>
              <a:t>those who are </a:t>
            </a:r>
            <a:r>
              <a:rPr lang="en-IE" sz="1100" b="1" dirty="0" smtClean="0">
                <a:solidFill>
                  <a:srgbClr val="006453"/>
                </a:solidFill>
                <a:latin typeface="Arial" panose="020B0604020202020204" pitchFamily="34" charset="0"/>
                <a:cs typeface="Arial" panose="020B0604020202020204" pitchFamily="34" charset="0"/>
              </a:rPr>
              <a:t>pregnant when to get vaccinated and reassure them it is safe to get their recommended vaccines at the same time.</a:t>
            </a:r>
          </a:p>
          <a:p>
            <a:r>
              <a:rPr lang="en-IE" sz="1100" dirty="0" smtClean="0">
                <a:latin typeface="Arial" panose="020B0604020202020204" pitchFamily="34" charset="0"/>
                <a:cs typeface="Arial" panose="020B0604020202020204" pitchFamily="34" charset="0"/>
              </a:rPr>
              <a:t>If you are pregnant during the flu season (early October to late April), you should get the flu vaccine. The flu vaccine changes each year so you need to get vaccinated each flu season.</a:t>
            </a:r>
          </a:p>
          <a:p>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Pregnant women and people have also been prioritised for the autumn/winter COVID-19 vaccine as they are more at risk of being seriously ill from the COVID-19 virus. COVID-19 infection can also put their babies at risk of being born prematurely. </a:t>
            </a:r>
          </a:p>
          <a:p>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The whooping cough vaccines is also recommended during pregnancy to protect you and your baby from whooping cough (also called pertussis). If you are pregnant, you should get the vaccine between 16 and 36 weeks of your pregnancy. This is when the vaccine is most effective. </a:t>
            </a:r>
          </a:p>
          <a:p>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You can get the flu or COVID-19 vaccine at any stage in pregnancy. It is safe to get all three vaccines at the same time. </a:t>
            </a:r>
          </a:p>
          <a:p>
            <a:endParaRPr lang="en-IE" sz="1100" dirty="0">
              <a:latin typeface="Arial" panose="020B0604020202020204" pitchFamily="34" charset="0"/>
              <a:cs typeface="Arial" panose="020B0604020202020204" pitchFamily="34" charset="0"/>
            </a:endParaRPr>
          </a:p>
          <a:p>
            <a:r>
              <a:rPr lang="en-IE" sz="1100" b="1" dirty="0">
                <a:solidFill>
                  <a:srgbClr val="006453"/>
                </a:solidFill>
                <a:latin typeface="Arial" panose="020B0604020202020204" pitchFamily="34" charset="0"/>
                <a:cs typeface="Arial" panose="020B0604020202020204" pitchFamily="34" charset="0"/>
              </a:rPr>
              <a:t>We want to </a:t>
            </a:r>
            <a:r>
              <a:rPr lang="en-IE" sz="1100" b="1" u="sng" dirty="0" smtClean="0">
                <a:solidFill>
                  <a:srgbClr val="006453"/>
                </a:solidFill>
                <a:latin typeface="Arial" panose="020B0604020202020204" pitchFamily="34" charset="0"/>
                <a:cs typeface="Arial" panose="020B0604020202020204" pitchFamily="34" charset="0"/>
              </a:rPr>
              <a:t>encourage action</a:t>
            </a:r>
            <a:r>
              <a:rPr lang="en-IE" sz="1100" b="1" dirty="0" smtClean="0">
                <a:solidFill>
                  <a:srgbClr val="006453"/>
                </a:solidFill>
                <a:latin typeface="Arial" panose="020B0604020202020204" pitchFamily="34" charset="0"/>
                <a:cs typeface="Arial" panose="020B0604020202020204" pitchFamily="34" charset="0"/>
              </a:rPr>
              <a:t> and urge anyone pregnant to go to their GP practice or pharmacist to get vaccinated. </a:t>
            </a:r>
          </a:p>
          <a:p>
            <a:r>
              <a:rPr lang="en-IE" sz="1100" dirty="0" smtClean="0">
                <a:latin typeface="Arial" panose="020B0604020202020204" pitchFamily="34" charset="0"/>
                <a:cs typeface="Arial" panose="020B0604020202020204" pitchFamily="34" charset="0"/>
              </a:rPr>
              <a:t>All three vaccines </a:t>
            </a:r>
            <a:r>
              <a:rPr lang="en-IE" sz="1100" dirty="0">
                <a:latin typeface="Arial" panose="020B0604020202020204" pitchFamily="34" charset="0"/>
                <a:cs typeface="Arial" panose="020B0604020202020204" pitchFamily="34" charset="0"/>
              </a:rPr>
              <a:t>are available for </a:t>
            </a:r>
            <a:r>
              <a:rPr lang="en-IE" sz="1100" dirty="0" smtClean="0">
                <a:latin typeface="Arial" panose="020B0604020202020204" pitchFamily="34" charset="0"/>
                <a:cs typeface="Arial" panose="020B0604020202020204" pitchFamily="34" charset="0"/>
              </a:rPr>
              <a:t>free. You </a:t>
            </a:r>
            <a:r>
              <a:rPr lang="en-IE" sz="1100" dirty="0">
                <a:latin typeface="Arial" panose="020B0604020202020204" pitchFamily="34" charset="0"/>
                <a:cs typeface="Arial" panose="020B0604020202020204" pitchFamily="34" charset="0"/>
              </a:rPr>
              <a:t>can </a:t>
            </a:r>
            <a:r>
              <a:rPr lang="en-IE" sz="1100" dirty="0">
                <a:latin typeface="Arial" panose="020B0604020202020204" pitchFamily="34" charset="0"/>
                <a:cs typeface="Arial" panose="020B0604020202020204" pitchFamily="34" charset="0"/>
                <a:hlinkClick r:id="rId2"/>
              </a:rPr>
              <a:t>find a local pharmacy giving Flu and COVID-19 vaccines</a:t>
            </a:r>
            <a:r>
              <a:rPr lang="en-IE" sz="1100" dirty="0">
                <a:latin typeface="Arial" panose="020B0604020202020204" pitchFamily="34" charset="0"/>
                <a:cs typeface="Arial" panose="020B0604020202020204" pitchFamily="34" charset="0"/>
              </a:rPr>
              <a:t> on the HSE website. </a:t>
            </a:r>
            <a:endParaRPr lang="en-IE" sz="1100" dirty="0" smtClean="0">
              <a:latin typeface="Arial" panose="020B0604020202020204" pitchFamily="34" charset="0"/>
              <a:cs typeface="Arial" panose="020B0604020202020204" pitchFamily="34" charset="0"/>
            </a:endParaRPr>
          </a:p>
          <a:p>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You </a:t>
            </a:r>
            <a:r>
              <a:rPr lang="en-IE" sz="1100" dirty="0">
                <a:latin typeface="Arial" panose="020B0604020202020204" pitchFamily="34" charset="0"/>
                <a:cs typeface="Arial" panose="020B0604020202020204" pitchFamily="34" charset="0"/>
              </a:rPr>
              <a:t>can get your whooping cough vaccine through your GP practice. </a:t>
            </a:r>
          </a:p>
          <a:p>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If you have questions, you can talk to your </a:t>
            </a:r>
            <a:r>
              <a:rPr lang="en-IE" sz="1100" dirty="0" smtClean="0">
                <a:latin typeface="Arial" panose="020B0604020202020204" pitchFamily="34" charset="0"/>
                <a:cs typeface="Arial" panose="020B0604020202020204" pitchFamily="34" charset="0"/>
              </a:rPr>
              <a:t>GP (doctor) or </a:t>
            </a:r>
            <a:r>
              <a:rPr lang="en-IE" sz="1100" dirty="0">
                <a:latin typeface="Arial" panose="020B0604020202020204" pitchFamily="34" charset="0"/>
                <a:cs typeface="Arial" panose="020B0604020202020204" pitchFamily="34" charset="0"/>
              </a:rPr>
              <a:t>a trusted health and care professional. You can also visit </a:t>
            </a:r>
            <a:r>
              <a:rPr lang="en-IE" sz="1100" b="1" dirty="0" smtClean="0">
                <a:latin typeface="Arial" panose="020B0604020202020204" pitchFamily="34" charset="0"/>
                <a:cs typeface="Arial" panose="020B0604020202020204" pitchFamily="34" charset="0"/>
              </a:rPr>
              <a:t>hse.ie</a:t>
            </a:r>
            <a:r>
              <a:rPr lang="en-IE" sz="1100" dirty="0" smtClean="0">
                <a:latin typeface="Arial" panose="020B0604020202020204" pitchFamily="34" charset="0"/>
                <a:cs typeface="Arial" panose="020B0604020202020204" pitchFamily="34" charset="0"/>
              </a:rPr>
              <a:t> to learn more about your recommended vaccines.</a:t>
            </a:r>
            <a:endParaRPr lang="en-IE" sz="11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4019107" y="9104004"/>
            <a:ext cx="2838893" cy="71067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629" y="9126904"/>
            <a:ext cx="858846" cy="715907"/>
          </a:xfrm>
          <a:prstGeom prst="rect">
            <a:avLst/>
          </a:prstGeom>
        </p:spPr>
      </p:pic>
    </p:spTree>
    <p:extLst>
      <p:ext uri="{BB962C8B-B14F-4D97-AF65-F5344CB8AC3E}">
        <p14:creationId xmlns:p14="http://schemas.microsoft.com/office/powerpoint/2010/main" val="136256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5" name="Rectangle 4"/>
          <p:cNvSpPr/>
          <p:nvPr/>
        </p:nvSpPr>
        <p:spPr>
          <a:xfrm>
            <a:off x="359229" y="1416606"/>
            <a:ext cx="6147897" cy="5570756"/>
          </a:xfrm>
          <a:prstGeom prst="rect">
            <a:avLst/>
          </a:prstGeom>
        </p:spPr>
        <p:txBody>
          <a:bodyPr wrap="square">
            <a:spAutoFit/>
          </a:bodyPr>
          <a:lstStyle/>
          <a:p>
            <a:r>
              <a:rPr lang="en-IE" sz="1400" b="1" u="sng" dirty="0">
                <a:solidFill>
                  <a:srgbClr val="006453"/>
                </a:solidFill>
                <a:latin typeface="Arial" panose="020B0604020202020204" pitchFamily="34" charset="0"/>
                <a:cs typeface="Arial" panose="020B0604020202020204" pitchFamily="34" charset="0"/>
              </a:rPr>
              <a:t>Audiences</a:t>
            </a:r>
          </a:p>
          <a:p>
            <a:r>
              <a:rPr lang="en-IE" sz="1200" dirty="0" smtClean="0">
                <a:latin typeface="Arial" panose="020B0604020202020204" pitchFamily="34" charset="0"/>
                <a:cs typeface="Arial" panose="020B0604020202020204" pitchFamily="34" charset="0"/>
              </a:rPr>
              <a:t>Pregnant women </a:t>
            </a:r>
          </a:p>
          <a:p>
            <a:r>
              <a:rPr lang="en-IE" sz="1200" dirty="0" smtClean="0">
                <a:latin typeface="Arial" panose="020B0604020202020204" pitchFamily="34" charset="0"/>
                <a:cs typeface="Arial" panose="020B0604020202020204" pitchFamily="34" charset="0"/>
              </a:rPr>
              <a:t>Health </a:t>
            </a:r>
            <a:r>
              <a:rPr lang="en-IE" sz="1200" dirty="0">
                <a:latin typeface="Arial" panose="020B0604020202020204" pitchFamily="34" charset="0"/>
                <a:cs typeface="Arial" panose="020B0604020202020204" pitchFamily="34" charset="0"/>
              </a:rPr>
              <a:t>and care professionals</a:t>
            </a:r>
          </a:p>
          <a:p>
            <a:r>
              <a:rPr lang="en-IE" sz="1200" dirty="0">
                <a:latin typeface="Arial" panose="020B0604020202020204" pitchFamily="34" charset="0"/>
                <a:cs typeface="Arial" panose="020B0604020202020204" pitchFamily="34" charset="0"/>
              </a:rPr>
              <a:t>Partner organisations</a:t>
            </a:r>
          </a:p>
          <a:p>
            <a:endParaRPr lang="en-IE" sz="1600" b="1" u="sng" dirty="0">
              <a:solidFill>
                <a:srgbClr val="006453"/>
              </a:solidFill>
              <a:latin typeface="Arial" panose="020B0604020202020204" pitchFamily="34" charset="0"/>
              <a:cs typeface="Arial" panose="020B0604020202020204" pitchFamily="34" charset="0"/>
            </a:endParaRPr>
          </a:p>
          <a:p>
            <a:r>
              <a:rPr lang="en-IE" sz="1400" b="1" u="sng" dirty="0" smtClean="0">
                <a:solidFill>
                  <a:srgbClr val="006453"/>
                </a:solidFill>
                <a:latin typeface="Arial" panose="020B0604020202020204" pitchFamily="34" charset="0"/>
                <a:cs typeface="Arial" panose="020B0604020202020204" pitchFamily="34" charset="0"/>
              </a:rPr>
              <a:t>Key messages</a:t>
            </a:r>
          </a:p>
          <a:p>
            <a:pPr marL="228600" indent="-228600">
              <a:buFont typeface="+mj-lt"/>
              <a:buAutoNum type="arabicPeriod"/>
            </a:pPr>
            <a:endParaRPr lang="en-IE" sz="1200" dirty="0" smtClean="0">
              <a:latin typeface="Arial" panose="020B0604020202020204" pitchFamily="34" charset="0"/>
              <a:cs typeface="Arial" panose="020B0604020202020204" pitchFamily="34" charset="0"/>
            </a:endParaRPr>
          </a:p>
          <a:p>
            <a:pPr marL="228600" indent="-228600">
              <a:buFont typeface="+mj-lt"/>
              <a:buAutoNum type="arabicPeriod"/>
            </a:pPr>
            <a:r>
              <a:rPr lang="en-IE" sz="1200" dirty="0" smtClean="0">
                <a:latin typeface="Arial" panose="020B0604020202020204" pitchFamily="34" charset="0"/>
                <a:cs typeface="Arial" panose="020B0604020202020204" pitchFamily="34" charset="0"/>
              </a:rPr>
              <a:t>If you are pregnant, you are more at risk of serious illness from flu, COVID-19 and whooping cough.</a:t>
            </a:r>
          </a:p>
          <a:p>
            <a:pPr marL="228600" indent="-228600">
              <a:buFont typeface="+mj-lt"/>
              <a:buAutoNum type="arabicPeriod"/>
            </a:pPr>
            <a:endParaRPr lang="en-IE" sz="1200" dirty="0" smtClean="0">
              <a:latin typeface="Arial" panose="020B0604020202020204" pitchFamily="34" charset="0"/>
              <a:cs typeface="Arial" panose="020B0604020202020204" pitchFamily="34" charset="0"/>
            </a:endParaRPr>
          </a:p>
          <a:p>
            <a:pPr marL="228600" indent="-228600">
              <a:buFont typeface="+mj-lt"/>
              <a:buAutoNum type="arabicPeriod"/>
            </a:pPr>
            <a:r>
              <a:rPr lang="en-IE" sz="1200" dirty="0" smtClean="0">
                <a:latin typeface="Arial" panose="020B0604020202020204" pitchFamily="34" charset="0"/>
                <a:cs typeface="Arial" panose="020B0604020202020204" pitchFamily="34" charset="0"/>
              </a:rPr>
              <a:t>It is important to make sure you are protected for the winter months ahead. The flu, COVID-19 booster and whooping cough vaccine will give you and your baby the best protection against the diseases. </a:t>
            </a:r>
          </a:p>
          <a:p>
            <a:pPr marL="228600" indent="-228600">
              <a:buFont typeface="+mj-lt"/>
              <a:buAutoNum type="arabicPeriod"/>
            </a:pPr>
            <a:endParaRPr lang="en-IE" sz="1200" dirty="0">
              <a:latin typeface="Arial" panose="020B0604020202020204" pitchFamily="34" charset="0"/>
              <a:cs typeface="Arial" panose="020B0604020202020204" pitchFamily="34" charset="0"/>
            </a:endParaRPr>
          </a:p>
          <a:p>
            <a:pPr marL="228600" indent="-228600">
              <a:buFont typeface="+mj-lt"/>
              <a:buAutoNum type="arabicPeriod"/>
            </a:pPr>
            <a:r>
              <a:rPr lang="en-IE" sz="1200" dirty="0" smtClean="0">
                <a:latin typeface="Arial" panose="020B0604020202020204" pitchFamily="34" charset="0"/>
                <a:cs typeface="Arial" panose="020B0604020202020204" pitchFamily="34" charset="0"/>
              </a:rPr>
              <a:t>The protection you get from the vaccines pass to your baby to help protect them in the first few months of life, when they are most vulnerable. </a:t>
            </a:r>
          </a:p>
          <a:p>
            <a:pPr marL="228600" indent="-228600">
              <a:buFont typeface="+mj-lt"/>
              <a:buAutoNum type="arabicPeriod"/>
            </a:pPr>
            <a:endParaRPr lang="en-IE" sz="1200" dirty="0" smtClean="0">
              <a:latin typeface="Arial" panose="020B0604020202020204" pitchFamily="34" charset="0"/>
              <a:cs typeface="Arial" panose="020B0604020202020204" pitchFamily="34" charset="0"/>
            </a:endParaRPr>
          </a:p>
          <a:p>
            <a:pPr marL="228600" indent="-228600">
              <a:buFont typeface="+mj-lt"/>
              <a:buAutoNum type="arabicPeriod"/>
            </a:pPr>
            <a:r>
              <a:rPr lang="en-IE" sz="1200" dirty="0" smtClean="0">
                <a:latin typeface="Arial" panose="020B0604020202020204" pitchFamily="34" charset="0"/>
                <a:cs typeface="Arial" panose="020B0604020202020204" pitchFamily="34" charset="0"/>
              </a:rPr>
              <a:t>You can get the flu vaccine and COVID-19 booster at any stage in your pregnancy. You should get the whooping cough between 16 and 36 weeks of your pregnancy. It is safe to get more than one vaccine at the same time. </a:t>
            </a:r>
          </a:p>
          <a:p>
            <a:pPr marL="228600" indent="-228600">
              <a:buFont typeface="+mj-lt"/>
              <a:buAutoNum type="arabicPeriod"/>
            </a:pPr>
            <a:endParaRPr lang="en-IE" sz="1200" dirty="0" smtClean="0">
              <a:latin typeface="Arial" panose="020B0604020202020204" pitchFamily="34" charset="0"/>
              <a:cs typeface="Arial" panose="020B0604020202020204" pitchFamily="34" charset="0"/>
            </a:endParaRPr>
          </a:p>
          <a:p>
            <a:pPr marL="228600" indent="-228600">
              <a:buFont typeface="+mj-lt"/>
              <a:buAutoNum type="arabicPeriod"/>
            </a:pPr>
            <a:r>
              <a:rPr lang="en-IE" sz="1200" dirty="0" smtClean="0">
                <a:latin typeface="Arial" panose="020B0604020202020204" pitchFamily="34" charset="0"/>
                <a:cs typeface="Arial" panose="020B0604020202020204" pitchFamily="34" charset="0"/>
              </a:rPr>
              <a:t>You can get your free flu and COVID-19 vaccines at participating GP practices and pharmacies</a:t>
            </a:r>
            <a:r>
              <a:rPr lang="en-IE" sz="1200" dirty="0">
                <a:latin typeface="Arial" panose="020B0604020202020204" pitchFamily="34" charset="0"/>
                <a:cs typeface="Arial" panose="020B0604020202020204" pitchFamily="34" charset="0"/>
              </a:rPr>
              <a:t>. You can </a:t>
            </a:r>
            <a:r>
              <a:rPr lang="en-IE" sz="1200" dirty="0">
                <a:latin typeface="Arial" panose="020B0604020202020204" pitchFamily="34" charset="0"/>
                <a:cs typeface="Arial" panose="020B0604020202020204" pitchFamily="34" charset="0"/>
                <a:hlinkClick r:id="rId2"/>
              </a:rPr>
              <a:t>find a local pharmacy giving Flu and COVID-19 vaccines</a:t>
            </a:r>
            <a:r>
              <a:rPr lang="en-IE" sz="1200" dirty="0">
                <a:latin typeface="Arial" panose="020B0604020202020204" pitchFamily="34" charset="0"/>
                <a:cs typeface="Arial" panose="020B0604020202020204" pitchFamily="34" charset="0"/>
              </a:rPr>
              <a:t> on the HSE </a:t>
            </a:r>
            <a:r>
              <a:rPr lang="en-IE" sz="1200" dirty="0" smtClean="0">
                <a:latin typeface="Arial" panose="020B0604020202020204" pitchFamily="34" charset="0"/>
                <a:cs typeface="Arial" panose="020B0604020202020204" pitchFamily="34" charset="0"/>
              </a:rPr>
              <a:t>website. You can get the whooping cough vaccine at your GP practice for free. </a:t>
            </a:r>
          </a:p>
          <a:p>
            <a:pPr marL="228600" indent="-228600">
              <a:buFont typeface="+mj-lt"/>
              <a:buAutoNum type="arabicPeriod"/>
            </a:pPr>
            <a:endParaRPr lang="en-IE" sz="1200" dirty="0" smtClean="0">
              <a:latin typeface="Arial" panose="020B0604020202020204" pitchFamily="34" charset="0"/>
              <a:cs typeface="Arial" panose="020B0604020202020204" pitchFamily="34" charset="0"/>
            </a:endParaRPr>
          </a:p>
          <a:p>
            <a:pPr marL="228600" indent="-228600">
              <a:buFont typeface="+mj-lt"/>
              <a:buAutoNum type="arabicPeriod"/>
            </a:pPr>
            <a:r>
              <a:rPr lang="en-IE" sz="1200" dirty="0" smtClean="0">
                <a:latin typeface="Arial" panose="020B0604020202020204" pitchFamily="34" charset="0"/>
                <a:cs typeface="Arial" panose="020B0604020202020204" pitchFamily="34" charset="0"/>
              </a:rPr>
              <a:t>Visit the HSE website to </a:t>
            </a:r>
            <a:r>
              <a:rPr lang="en-IE" sz="1200" dirty="0" smtClean="0">
                <a:latin typeface="Arial" panose="020B0604020202020204" pitchFamily="34" charset="0"/>
                <a:cs typeface="Arial" panose="020B0604020202020204" pitchFamily="34" charset="0"/>
                <a:hlinkClick r:id="rId3"/>
              </a:rPr>
              <a:t>read more about the vaccines recommended during pregnancy</a:t>
            </a:r>
            <a:r>
              <a:rPr lang="en-IE" sz="1200" dirty="0" smtClean="0">
                <a:latin typeface="Arial" panose="020B0604020202020204" pitchFamily="34" charset="0"/>
                <a:cs typeface="Arial" panose="020B0604020202020204" pitchFamily="34" charset="0"/>
              </a:rPr>
              <a:t>. If you have questions, speak to your GP (doctor) or a trusted health and care professional. </a:t>
            </a:r>
          </a:p>
        </p:txBody>
      </p:sp>
      <p:pic>
        <p:nvPicPr>
          <p:cNvPr id="10" name="Picture 9"/>
          <p:cNvPicPr>
            <a:picLocks noChangeAspect="1"/>
          </p:cNvPicPr>
          <p:nvPr/>
        </p:nvPicPr>
        <p:blipFill>
          <a:blip r:embed="rId4"/>
          <a:stretch>
            <a:fillRect/>
          </a:stretch>
        </p:blipFill>
        <p:spPr>
          <a:xfrm>
            <a:off x="4096215" y="9292683"/>
            <a:ext cx="2761785" cy="55012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28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5" name="Rectangle 4"/>
          <p:cNvSpPr/>
          <p:nvPr/>
        </p:nvSpPr>
        <p:spPr>
          <a:xfrm>
            <a:off x="359229" y="1281434"/>
            <a:ext cx="6147897" cy="6771084"/>
          </a:xfrm>
          <a:prstGeom prst="rect">
            <a:avLst/>
          </a:prstGeom>
        </p:spPr>
        <p:txBody>
          <a:bodyPr wrap="square">
            <a:spAutoFit/>
          </a:bodyPr>
          <a:lstStyle/>
          <a:p>
            <a:r>
              <a:rPr lang="en-IE" sz="1400" b="1" u="sng" dirty="0" smtClean="0">
                <a:solidFill>
                  <a:srgbClr val="006453"/>
                </a:solidFill>
                <a:latin typeface="Arial" panose="020B0604020202020204" pitchFamily="34" charset="0"/>
                <a:cs typeface="Arial" panose="020B0604020202020204" pitchFamily="34" charset="0"/>
              </a:rPr>
              <a:t>Media briefing notes</a:t>
            </a:r>
          </a:p>
          <a:p>
            <a:r>
              <a:rPr lang="en-IE" sz="1200" b="1" u="sng" dirty="0" smtClean="0">
                <a:latin typeface="Arial" panose="020B0604020202020204" pitchFamily="34" charset="0"/>
                <a:cs typeface="Arial" panose="020B0604020202020204" pitchFamily="34" charset="0"/>
              </a:rPr>
              <a:t>COVID-19 </a:t>
            </a:r>
            <a:r>
              <a:rPr lang="en-IE" sz="1200" b="1" u="sng" dirty="0">
                <a:latin typeface="Arial" panose="020B0604020202020204" pitchFamily="34" charset="0"/>
                <a:cs typeface="Arial" panose="020B0604020202020204" pitchFamily="34" charset="0"/>
              </a:rPr>
              <a:t>and Flu</a:t>
            </a:r>
            <a:endParaRPr lang="en-IE" sz="1200" u="sng" dirty="0">
              <a:latin typeface="Arial" panose="020B0604020202020204" pitchFamily="34" charset="0"/>
              <a:cs typeface="Arial" panose="020B0604020202020204" pitchFamily="34" charset="0"/>
            </a:endParaRPr>
          </a:p>
          <a:p>
            <a:r>
              <a:rPr lang="en-IE" sz="1200" b="1" dirty="0">
                <a:latin typeface="Arial" panose="020B0604020202020204" pitchFamily="34" charset="0"/>
                <a:cs typeface="Arial" panose="020B0604020202020204" pitchFamily="34" charset="0"/>
              </a:rPr>
              <a:t>Awareness: </a:t>
            </a:r>
            <a:endParaRPr lang="en-IE" sz="1200" dirty="0">
              <a:latin typeface="Arial" panose="020B0604020202020204" pitchFamily="34" charset="0"/>
              <a:cs typeface="Arial" panose="020B0604020202020204" pitchFamily="34" charset="0"/>
            </a:endParaRPr>
          </a:p>
          <a:p>
            <a:r>
              <a:rPr lang="en-IE" sz="1200" u="sng" dirty="0">
                <a:latin typeface="Arial" panose="020B0604020202020204" pitchFamily="34" charset="0"/>
                <a:cs typeface="Arial" panose="020B0604020202020204" pitchFamily="34" charset="0"/>
              </a:rPr>
              <a:t>Flu</a:t>
            </a:r>
            <a:r>
              <a:rPr lang="en-IE" sz="1200" dirty="0">
                <a:latin typeface="Arial" panose="020B0604020202020204" pitchFamily="34" charset="0"/>
                <a:cs typeface="Arial" panose="020B0604020202020204" pitchFamily="34" charset="0"/>
              </a:rPr>
              <a:t> is a severe infection caused by a virus. The flu virus infects your lungs and upper airways. Each autumn it is important to get their Flu vaccine to get protected.  The National Immunisation Advisory Committee have recommended health and care workers, people from 6 months with conditions that put them at high risk of serious illness from flu, children aged 2-12 and people aged 65 and older get their flu vaccine. Women who are pregnant have a higher risk of severe complications if they get flu, it is recommended that the Flu vaccine be given at any stage of pregnancy.</a:t>
            </a:r>
          </a:p>
          <a:p>
            <a:r>
              <a:rPr lang="en-IE" sz="1200" b="1" dirty="0">
                <a:latin typeface="Arial" panose="020B0604020202020204" pitchFamily="34" charset="0"/>
                <a:cs typeface="Arial" panose="020B0604020202020204" pitchFamily="34" charset="0"/>
              </a:rPr>
              <a:t> </a:t>
            </a:r>
            <a:endParaRPr lang="en-IE" sz="1200" dirty="0">
              <a:latin typeface="Arial" panose="020B0604020202020204" pitchFamily="34" charset="0"/>
              <a:cs typeface="Arial" panose="020B0604020202020204" pitchFamily="34" charset="0"/>
            </a:endParaRPr>
          </a:p>
          <a:p>
            <a:r>
              <a:rPr lang="en-IE" sz="1200" u="sng" dirty="0">
                <a:latin typeface="Arial" panose="020B0604020202020204" pitchFamily="34" charset="0"/>
                <a:cs typeface="Arial" panose="020B0604020202020204" pitchFamily="34" charset="0"/>
              </a:rPr>
              <a:t>COVID-19</a:t>
            </a:r>
            <a:r>
              <a:rPr lang="en-IE" sz="1200" dirty="0">
                <a:latin typeface="Arial" panose="020B0604020202020204" pitchFamily="34" charset="0"/>
                <a:cs typeface="Arial" panose="020B0604020202020204" pitchFamily="34" charset="0"/>
              </a:rPr>
              <a:t> has not gone away. NIAC have recommended this autumn and winter that health and care workers, people aged 5 years and older with a weak immune system, people aged 5-49 with conditions that put them at high risk of serious illness from COVID-19 and people aged 50 and older get their COVID-19 vaccine. Pregnant women have also been prioritised for the autumn </a:t>
            </a:r>
            <a:r>
              <a:rPr lang="en-IE" sz="1200" b="1" dirty="0">
                <a:latin typeface="Arial" panose="020B0604020202020204" pitchFamily="34" charset="0"/>
                <a:cs typeface="Arial" panose="020B0604020202020204" pitchFamily="34" charset="0"/>
              </a:rPr>
              <a:t>COVID-19 booster</a:t>
            </a:r>
            <a:r>
              <a:rPr lang="en-IE" sz="1200" dirty="0">
                <a:latin typeface="Arial" panose="020B0604020202020204" pitchFamily="34" charset="0"/>
                <a:cs typeface="Arial" panose="020B0604020202020204" pitchFamily="34" charset="0"/>
              </a:rPr>
              <a:t> as they are at increased risk of severe COVID-19, and serious infection may put their babies at risk of being born prematurely.</a:t>
            </a:r>
          </a:p>
          <a:p>
            <a:r>
              <a:rPr lang="en-IE" sz="1200" b="1" dirty="0">
                <a:latin typeface="Arial" panose="020B0604020202020204" pitchFamily="34" charset="0"/>
                <a:cs typeface="Arial" panose="020B0604020202020204" pitchFamily="34" charset="0"/>
              </a:rPr>
              <a:t>Reminder: </a:t>
            </a:r>
            <a:r>
              <a:rPr lang="en-IE" sz="1200" dirty="0">
                <a:latin typeface="Arial" panose="020B0604020202020204" pitchFamily="34" charset="0"/>
                <a:cs typeface="Arial" panose="020B0604020202020204" pitchFamily="34" charset="0"/>
              </a:rPr>
              <a:t>Getting vaccinated will give your immune system the top up it needs to help protect you from serious illness.</a:t>
            </a:r>
          </a:p>
          <a:p>
            <a:r>
              <a:rPr lang="en-IE" sz="1200" b="1" dirty="0">
                <a:latin typeface="Arial" panose="020B0604020202020204" pitchFamily="34" charset="0"/>
                <a:cs typeface="Arial" panose="020B0604020202020204" pitchFamily="34" charset="0"/>
              </a:rPr>
              <a:t>Call-to-action: </a:t>
            </a:r>
            <a:r>
              <a:rPr lang="en-IE" sz="1200" dirty="0">
                <a:latin typeface="Arial" panose="020B0604020202020204" pitchFamily="34" charset="0"/>
                <a:cs typeface="Arial" panose="020B0604020202020204" pitchFamily="34" charset="0"/>
              </a:rPr>
              <a:t>Visit www.hse.ie, call </a:t>
            </a:r>
            <a:r>
              <a:rPr lang="en-IE" sz="1200" dirty="0" err="1">
                <a:latin typeface="Arial" panose="020B0604020202020204" pitchFamily="34" charset="0"/>
                <a:cs typeface="Arial" panose="020B0604020202020204" pitchFamily="34" charset="0"/>
              </a:rPr>
              <a:t>HSELive</a:t>
            </a:r>
            <a:r>
              <a:rPr lang="en-IE" sz="1200" dirty="0">
                <a:latin typeface="Arial" panose="020B0604020202020204" pitchFamily="34" charset="0"/>
                <a:cs typeface="Arial" panose="020B0604020202020204" pitchFamily="34" charset="0"/>
              </a:rPr>
              <a:t> on 1800 700 700 or talk to a participating GP or Pharmacy.</a:t>
            </a:r>
          </a:p>
          <a:p>
            <a:r>
              <a:rPr lang="en-IE" sz="1200" b="1" dirty="0">
                <a:latin typeface="Arial" panose="020B0604020202020204" pitchFamily="34" charset="0"/>
                <a:cs typeface="Arial" panose="020B0604020202020204" pitchFamily="34" charset="0"/>
              </a:rPr>
              <a:t> </a:t>
            </a:r>
            <a:endParaRPr lang="en-IE" sz="1200" dirty="0">
              <a:latin typeface="Arial" panose="020B0604020202020204" pitchFamily="34" charset="0"/>
              <a:cs typeface="Arial" panose="020B0604020202020204" pitchFamily="34" charset="0"/>
            </a:endParaRPr>
          </a:p>
          <a:p>
            <a:r>
              <a:rPr lang="en-IE" sz="1200" b="1" dirty="0" smtClean="0">
                <a:latin typeface="Arial" panose="020B0604020202020204" pitchFamily="34" charset="0"/>
                <a:cs typeface="Arial" panose="020B0604020202020204" pitchFamily="34" charset="0"/>
              </a:rPr>
              <a:t>Impact </a:t>
            </a:r>
            <a:r>
              <a:rPr lang="en-IE" sz="1200" b="1" dirty="0">
                <a:latin typeface="Arial" panose="020B0604020202020204" pitchFamily="34" charset="0"/>
                <a:cs typeface="Arial" panose="020B0604020202020204" pitchFamily="34" charset="0"/>
              </a:rPr>
              <a:t>of COVID-19 vaccination programme </a:t>
            </a:r>
            <a:endParaRPr lang="en-IE" sz="1200" dirty="0">
              <a:latin typeface="Arial" panose="020B0604020202020204" pitchFamily="34" charset="0"/>
              <a:cs typeface="Arial" panose="020B0604020202020204" pitchFamily="34" charset="0"/>
            </a:endParaRPr>
          </a:p>
          <a:p>
            <a:r>
              <a:rPr lang="en-IE" sz="1200" dirty="0">
                <a:latin typeface="Arial" panose="020B0604020202020204" pitchFamily="34" charset="0"/>
                <a:cs typeface="Arial" panose="020B0604020202020204" pitchFamily="34" charset="0"/>
              </a:rPr>
              <a:t>A study undertaken by the Health Protection Surveillance Centre (HPSC), examined the impact of the COVID-19 vaccination programme in Ireland between December 2021 and March 2023. </a:t>
            </a:r>
          </a:p>
          <a:p>
            <a:r>
              <a:rPr lang="en-IE" sz="1200" dirty="0">
                <a:latin typeface="Arial" panose="020B0604020202020204" pitchFamily="34" charset="0"/>
                <a:cs typeface="Arial" panose="020B0604020202020204" pitchFamily="34" charset="0"/>
              </a:rPr>
              <a:t> </a:t>
            </a:r>
          </a:p>
          <a:p>
            <a:r>
              <a:rPr lang="en-IE" sz="1200" dirty="0">
                <a:latin typeface="Arial" panose="020B0604020202020204" pitchFamily="34" charset="0"/>
                <a:cs typeface="Arial" panose="020B0604020202020204" pitchFamily="34" charset="0"/>
              </a:rPr>
              <a:t>Between December 2021 and March 2023, the study estimated that the COVID-19 vaccination programme in Ireland prevented:</a:t>
            </a:r>
          </a:p>
          <a:p>
            <a:pPr lvl="0"/>
            <a:r>
              <a:rPr lang="en-IE" sz="1200" dirty="0">
                <a:latin typeface="Arial" panose="020B0604020202020204" pitchFamily="34" charset="0"/>
                <a:cs typeface="Arial" panose="020B0604020202020204" pitchFamily="34" charset="0"/>
              </a:rPr>
              <a:t>36% of expected symptomatic COVID-19 presentations to primary care/community testing centres, </a:t>
            </a:r>
          </a:p>
          <a:p>
            <a:pPr lvl="0"/>
            <a:r>
              <a:rPr lang="en-GB" sz="1200" dirty="0">
                <a:latin typeface="Arial" panose="020B0604020202020204" pitchFamily="34" charset="0"/>
                <a:cs typeface="Arial" panose="020B0604020202020204" pitchFamily="34" charset="0"/>
              </a:rPr>
              <a:t>53% of expected ED presentations, </a:t>
            </a:r>
            <a:endParaRPr lang="en-IE" sz="1200" dirty="0">
              <a:latin typeface="Arial" panose="020B0604020202020204" pitchFamily="34" charset="0"/>
              <a:cs typeface="Arial" panose="020B0604020202020204" pitchFamily="34" charset="0"/>
            </a:endParaRPr>
          </a:p>
          <a:p>
            <a:pPr lvl="0"/>
            <a:r>
              <a:rPr lang="en-IE" sz="1200" dirty="0">
                <a:latin typeface="Arial" panose="020B0604020202020204" pitchFamily="34" charset="0"/>
                <a:cs typeface="Arial" panose="020B0604020202020204" pitchFamily="34" charset="0"/>
              </a:rPr>
              <a:t>81% of expected hospitalisations, </a:t>
            </a:r>
          </a:p>
          <a:p>
            <a:pPr lvl="0"/>
            <a:r>
              <a:rPr lang="en-IE" sz="1200" dirty="0">
                <a:latin typeface="Arial" panose="020B0604020202020204" pitchFamily="34" charset="0"/>
                <a:cs typeface="Arial" panose="020B0604020202020204" pitchFamily="34" charset="0"/>
              </a:rPr>
              <a:t>89% of expected ICU admissions and </a:t>
            </a:r>
          </a:p>
          <a:p>
            <a:pPr lvl="0"/>
            <a:r>
              <a:rPr lang="en-IE" sz="1200" dirty="0">
                <a:latin typeface="Arial" panose="020B0604020202020204" pitchFamily="34" charset="0"/>
                <a:cs typeface="Arial" panose="020B0604020202020204" pitchFamily="34" charset="0"/>
              </a:rPr>
              <a:t>87% of expected deaths. </a:t>
            </a:r>
          </a:p>
        </p:txBody>
      </p:sp>
      <p:pic>
        <p:nvPicPr>
          <p:cNvPr id="10" name="Picture 9"/>
          <p:cNvPicPr>
            <a:picLocks noChangeAspect="1"/>
          </p:cNvPicPr>
          <p:nvPr/>
        </p:nvPicPr>
        <p:blipFill>
          <a:blip r:embed="rId2"/>
          <a:stretch>
            <a:fillRect/>
          </a:stretch>
        </p:blipFill>
        <p:spPr>
          <a:xfrm>
            <a:off x="4096215" y="9292683"/>
            <a:ext cx="2761785" cy="55012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629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5" name="Rectangle 4"/>
          <p:cNvSpPr/>
          <p:nvPr/>
        </p:nvSpPr>
        <p:spPr>
          <a:xfrm>
            <a:off x="359229" y="1281434"/>
            <a:ext cx="6147897" cy="7063472"/>
          </a:xfrm>
          <a:prstGeom prst="rect">
            <a:avLst/>
          </a:prstGeom>
        </p:spPr>
        <p:txBody>
          <a:bodyPr wrap="square">
            <a:spAutoFit/>
          </a:bodyPr>
          <a:lstStyle/>
          <a:p>
            <a:r>
              <a:rPr lang="en-IE" sz="1200" b="1" u="sng" dirty="0" smtClean="0">
                <a:solidFill>
                  <a:srgbClr val="006453"/>
                </a:solidFill>
                <a:latin typeface="Arial" panose="020B0604020202020204" pitchFamily="34" charset="0"/>
                <a:cs typeface="Arial" panose="020B0604020202020204" pitchFamily="34" charset="0"/>
              </a:rPr>
              <a:t>Media briefing notes</a:t>
            </a:r>
          </a:p>
          <a:p>
            <a:r>
              <a:rPr lang="en-IE" sz="1200" b="1" u="sng" dirty="0">
                <a:latin typeface="Arial" panose="020B0604020202020204" pitchFamily="34" charset="0"/>
                <a:cs typeface="Arial" panose="020B0604020202020204" pitchFamily="34" charset="0"/>
              </a:rPr>
              <a:t>Pregnancy and Flu Vaccine</a:t>
            </a:r>
            <a:endParaRPr lang="en-IE" sz="1200" u="sng" dirty="0">
              <a:latin typeface="Arial" panose="020B0604020202020204" pitchFamily="34" charset="0"/>
              <a:cs typeface="Arial" panose="020B0604020202020204" pitchFamily="34" charset="0"/>
            </a:endParaRPr>
          </a:p>
          <a:p>
            <a:r>
              <a:rPr lang="en-IE" sz="1100" b="1" dirty="0">
                <a:latin typeface="Arial" panose="020B0604020202020204" pitchFamily="34" charset="0"/>
                <a:cs typeface="Arial" panose="020B0604020202020204" pitchFamily="34" charset="0"/>
              </a:rPr>
              <a:t>Why do pregnant women need the Flu vaccine?</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Women who are pregnant have a higher risk of severe complications if you get flu. The flu vaccine protects you against the flu during your pregnancy, and it will also provide protection to your </a:t>
            </a:r>
            <a:r>
              <a:rPr lang="en-IE" sz="1100" dirty="0" err="1">
                <a:latin typeface="Arial" panose="020B0604020202020204" pitchFamily="34" charset="0"/>
                <a:cs typeface="Arial" panose="020B0604020202020204" pitchFamily="34" charset="0"/>
              </a:rPr>
              <a:t>newborn</a:t>
            </a:r>
            <a:r>
              <a:rPr lang="en-IE" sz="1100" dirty="0">
                <a:latin typeface="Arial" panose="020B0604020202020204" pitchFamily="34" charset="0"/>
                <a:cs typeface="Arial" panose="020B0604020202020204" pitchFamily="34" charset="0"/>
              </a:rPr>
              <a:t> baby during their first few months of life. Babies under 6 months are the children most likely to be admitted to hospital if they get flu and they are too young to be given a flu vaccine. Developing flu can be very serious for a small number of pregnant women and their babies, and can leave women at greater risk of complications such as bronchitis – a chest infection that can develop into pneumonia. In rare cases flu infection in pregnancy can lead to stillbirth, maternal death and an increased risk of miscarriage. </a:t>
            </a:r>
            <a:endParaRPr lang="en-IE" sz="1100" dirty="0" smtClean="0">
              <a:latin typeface="Arial" panose="020B0604020202020204" pitchFamily="34" charset="0"/>
              <a:cs typeface="Arial" panose="020B0604020202020204" pitchFamily="34" charset="0"/>
            </a:endParaRPr>
          </a:p>
          <a:p>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Pregnant women have also been prioritised for the autumn </a:t>
            </a:r>
            <a:r>
              <a:rPr lang="en-IE" sz="1100" b="1" dirty="0">
                <a:latin typeface="Arial" panose="020B0604020202020204" pitchFamily="34" charset="0"/>
                <a:cs typeface="Arial" panose="020B0604020202020204" pitchFamily="34" charset="0"/>
              </a:rPr>
              <a:t>COVID-19 booster</a:t>
            </a:r>
            <a:r>
              <a:rPr lang="en-IE" sz="1100" dirty="0">
                <a:latin typeface="Arial" panose="020B0604020202020204" pitchFamily="34" charset="0"/>
                <a:cs typeface="Arial" panose="020B0604020202020204" pitchFamily="34" charset="0"/>
              </a:rPr>
              <a:t> as they are at increased risk of severe COVID-19, and serious infection can put their babies at risk of being born prematurely</a:t>
            </a:r>
            <a:r>
              <a:rPr lang="en-IE" sz="1100" dirty="0" smtClean="0">
                <a:latin typeface="Arial" panose="020B0604020202020204" pitchFamily="34" charset="0"/>
                <a:cs typeface="Arial" panose="020B0604020202020204" pitchFamily="34" charset="0"/>
              </a:rPr>
              <a:t>.</a:t>
            </a:r>
          </a:p>
          <a:p>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Pregnant women can get the </a:t>
            </a:r>
            <a:r>
              <a:rPr lang="en-IE" sz="1100" b="1" dirty="0">
                <a:latin typeface="Arial" panose="020B0604020202020204" pitchFamily="34" charset="0"/>
                <a:cs typeface="Arial" panose="020B0604020202020204" pitchFamily="34" charset="0"/>
              </a:rPr>
              <a:t>Whooping Cough vaccine</a:t>
            </a:r>
            <a:r>
              <a:rPr lang="en-IE" sz="1100" dirty="0">
                <a:latin typeface="Arial" panose="020B0604020202020204" pitchFamily="34" charset="0"/>
                <a:cs typeface="Arial" panose="020B0604020202020204" pitchFamily="34" charset="0"/>
              </a:rPr>
              <a:t> between week 16 and 36 of pregnancy. Whooping cough (also known as pertussis) is highly contagious and can be life-threatening for babies. The vaccine stimulates your immune system to produce high levels of antibodies to the whooping cough bacteria. These antibodies will also pass to your baby in the womb and protect them during the first few months of life and will protect you and your baby from whooping cough.</a:t>
            </a: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At what stage of pregnancy should I get the flu vaccine?</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If you are pregnant during the flu season, you should get the flu vaccine. Flu vaccine can be given at any stage of pregnancy, but the sooner you get it, the sooner you are protected.</a:t>
            </a: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Is it safe for pregnant women to get the vaccine? </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Extensive research and clinical evidence show that vaccines are safe for pregnant women, both the World Health Organisation and the European Centre for Disease Control strongly endorse the use of vaccination for pregnant mothers. The vaccines given to pregnant women are made with inactivated or non-live components, which means they are safe for both the pregnant woman and the child. </a:t>
            </a: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I was pregnant at the end of the last flu season and received flu vaccine then. I am still pregnant, so should I receive flu vaccine now?</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Yes. The flu vaccine for this flu season is different from last season’s vaccine and this vaccine will now give you immunity (protection) from the flu strains (types) expected this flu season</a:t>
            </a: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How long does it take the vaccine to work?</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The vaccine starts to work within two </a:t>
            </a:r>
            <a:r>
              <a:rPr lang="en-IE" sz="1100" dirty="0" smtClean="0">
                <a:latin typeface="Arial" panose="020B0604020202020204" pitchFamily="34" charset="0"/>
                <a:cs typeface="Arial" panose="020B0604020202020204" pitchFamily="34" charset="0"/>
              </a:rPr>
              <a:t>weeks.</a:t>
            </a:r>
            <a:endParaRPr lang="en-IE" sz="1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4096215" y="9292683"/>
            <a:ext cx="2761785" cy="55012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362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5" name="Rectangle 4"/>
          <p:cNvSpPr/>
          <p:nvPr/>
        </p:nvSpPr>
        <p:spPr>
          <a:xfrm>
            <a:off x="359229" y="1209994"/>
            <a:ext cx="6147897" cy="8417689"/>
          </a:xfrm>
          <a:prstGeom prst="rect">
            <a:avLst/>
          </a:prstGeom>
        </p:spPr>
        <p:txBody>
          <a:bodyPr wrap="square">
            <a:spAutoFit/>
          </a:bodyPr>
          <a:lstStyle/>
          <a:p>
            <a:r>
              <a:rPr lang="en-IE" sz="1200" b="1" u="sng" dirty="0" smtClean="0">
                <a:solidFill>
                  <a:srgbClr val="006453"/>
                </a:solidFill>
                <a:latin typeface="Arial" panose="020B0604020202020204" pitchFamily="34" charset="0"/>
                <a:cs typeface="Arial" panose="020B0604020202020204" pitchFamily="34" charset="0"/>
              </a:rPr>
              <a:t>Media briefing notes</a:t>
            </a:r>
          </a:p>
          <a:p>
            <a:r>
              <a:rPr lang="en-IE" sz="1200" b="1" u="sng" dirty="0">
                <a:latin typeface="Arial" panose="020B0604020202020204" pitchFamily="34" charset="0"/>
                <a:cs typeface="Arial" panose="020B0604020202020204" pitchFamily="34" charset="0"/>
              </a:rPr>
              <a:t>Pregnancy and Flu </a:t>
            </a:r>
            <a:r>
              <a:rPr lang="en-IE" sz="1200" b="1" u="sng" dirty="0" smtClean="0">
                <a:latin typeface="Arial" panose="020B0604020202020204" pitchFamily="34" charset="0"/>
                <a:cs typeface="Arial" panose="020B0604020202020204" pitchFamily="34" charset="0"/>
              </a:rPr>
              <a:t>Vaccine (cont.)</a:t>
            </a:r>
            <a:endParaRPr lang="en-IE" sz="1200" u="sng" dirty="0">
              <a:latin typeface="Arial" panose="020B0604020202020204" pitchFamily="34" charset="0"/>
              <a:cs typeface="Arial" panose="020B0604020202020204" pitchFamily="34" charset="0"/>
            </a:endParaRPr>
          </a:p>
          <a:p>
            <a:r>
              <a:rPr lang="en-IE" sz="1100" b="1" dirty="0" smtClean="0">
                <a:latin typeface="Arial" panose="020B0604020202020204" pitchFamily="34" charset="0"/>
                <a:cs typeface="Arial" panose="020B0604020202020204" pitchFamily="34" charset="0"/>
              </a:rPr>
              <a:t>Who </a:t>
            </a:r>
            <a:r>
              <a:rPr lang="en-IE" sz="1100" b="1" dirty="0">
                <a:latin typeface="Arial" panose="020B0604020202020204" pitchFamily="34" charset="0"/>
                <a:cs typeface="Arial" panose="020B0604020202020204" pitchFamily="34" charset="0"/>
              </a:rPr>
              <a:t>should not get the flu vaccine?</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You should not get the flu vaccine if you have had a severe allergic reaction (anaphylaxis) to a previous dose of flu vaccine or any part of the vaccine. You should not get the vaccine if you are taking medicines called combination checkpoint inhibitors (for example, </a:t>
            </a:r>
            <a:r>
              <a:rPr lang="en-IE" sz="1100" dirty="0" err="1">
                <a:latin typeface="Arial" panose="020B0604020202020204" pitchFamily="34" charset="0"/>
                <a:cs typeface="Arial" panose="020B0604020202020204" pitchFamily="34" charset="0"/>
              </a:rPr>
              <a:t>ipilimumab</a:t>
            </a:r>
            <a:r>
              <a:rPr lang="en-IE" sz="1100" dirty="0">
                <a:latin typeface="Arial" panose="020B0604020202020204" pitchFamily="34" charset="0"/>
                <a:cs typeface="Arial" panose="020B0604020202020204" pitchFamily="34" charset="0"/>
              </a:rPr>
              <a:t> plus </a:t>
            </a:r>
            <a:r>
              <a:rPr lang="en-IE" sz="1100" dirty="0" err="1">
                <a:latin typeface="Arial" panose="020B0604020202020204" pitchFamily="34" charset="0"/>
                <a:cs typeface="Arial" panose="020B0604020202020204" pitchFamily="34" charset="0"/>
              </a:rPr>
              <a:t>nivolumab</a:t>
            </a:r>
            <a:r>
              <a:rPr lang="en-IE" sz="1100" dirty="0">
                <a:latin typeface="Arial" panose="020B0604020202020204" pitchFamily="34" charset="0"/>
                <a:cs typeface="Arial" panose="020B0604020202020204" pitchFamily="34" charset="0"/>
              </a:rPr>
              <a:t>) which are used to treat cancer. You should not receive any flu vaccine if you have severe </a:t>
            </a:r>
            <a:r>
              <a:rPr lang="en-IE" sz="1100" dirty="0" err="1">
                <a:latin typeface="Arial" panose="020B0604020202020204" pitchFamily="34" charset="0"/>
                <a:cs typeface="Arial" panose="020B0604020202020204" pitchFamily="34" charset="0"/>
              </a:rPr>
              <a:t>neutropoenia</a:t>
            </a:r>
            <a:r>
              <a:rPr lang="en-IE" sz="1100" dirty="0">
                <a:latin typeface="Arial" panose="020B0604020202020204" pitchFamily="34" charset="0"/>
                <a:cs typeface="Arial" panose="020B0604020202020204" pitchFamily="34" charset="0"/>
              </a:rPr>
              <a:t> (low levels of a type of white blood cell); except for those with primary autoimmune neutropenia.</a:t>
            </a: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When should you delay getting the vaccine?</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There are very few reasons why you should delay getting the vaccine. However, you should re-schedule your vaccine appointment if you are unwell with a fever (temperature) greater than 38°C. Talk to your GP (Doctor) or pharmacist about the best time to reschedule your appointment.  </a:t>
            </a: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What should someone do if they develop a reaction from the vaccine while pregnant?</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If you are concerned about your symptoms, you can contact your GP or maternity team for further </a:t>
            </a:r>
            <a:r>
              <a:rPr lang="en-IE" sz="1100" dirty="0" smtClean="0">
                <a:latin typeface="Arial" panose="020B0604020202020204" pitchFamily="34" charset="0"/>
                <a:cs typeface="Arial" panose="020B0604020202020204" pitchFamily="34" charset="0"/>
              </a:rPr>
              <a:t>advice. </a:t>
            </a:r>
            <a:r>
              <a:rPr lang="en-IE" sz="1100" u="sng" dirty="0" smtClean="0">
                <a:latin typeface="Arial" panose="020B0604020202020204" pitchFamily="34" charset="0"/>
                <a:cs typeface="Arial" panose="020B0604020202020204" pitchFamily="34" charset="0"/>
                <a:hlinkClick r:id="rId2"/>
              </a:rPr>
              <a:t>https</a:t>
            </a:r>
            <a:r>
              <a:rPr lang="en-IE" sz="1100" u="sng" dirty="0">
                <a:latin typeface="Arial" panose="020B0604020202020204" pitchFamily="34" charset="0"/>
                <a:cs typeface="Arial" panose="020B0604020202020204" pitchFamily="34" charset="0"/>
                <a:hlinkClick r:id="rId2"/>
              </a:rPr>
              <a:t>://www.bmj.com/company/newsroom/no-link-between-flu-vaccine-in-pregnancy-and-later-health-problems-in-children/</a:t>
            </a:r>
            <a:r>
              <a:rPr lang="en-IE" sz="1100" dirty="0">
                <a:latin typeface="Arial" panose="020B0604020202020204" pitchFamily="34" charset="0"/>
                <a:cs typeface="Arial" panose="020B0604020202020204" pitchFamily="34" charset="0"/>
              </a:rPr>
              <a:t> </a:t>
            </a:r>
            <a:endParaRPr lang="en-IE" sz="1100" dirty="0" smtClean="0">
              <a:latin typeface="Arial" panose="020B0604020202020204" pitchFamily="34" charset="0"/>
              <a:cs typeface="Arial" panose="020B0604020202020204" pitchFamily="34" charset="0"/>
            </a:endParaRPr>
          </a:p>
          <a:p>
            <a:endParaRPr lang="en-IE" sz="1100" dirty="0">
              <a:latin typeface="Arial" panose="020B0604020202020204" pitchFamily="34" charset="0"/>
              <a:cs typeface="Arial" panose="020B0604020202020204" pitchFamily="34" charset="0"/>
            </a:endParaRPr>
          </a:p>
          <a:p>
            <a:r>
              <a:rPr lang="en-IE" sz="1200" b="1" u="sng" dirty="0">
                <a:latin typeface="Arial" panose="020B0604020202020204" pitchFamily="34" charset="0"/>
                <a:cs typeface="Arial" panose="020B0604020202020204" pitchFamily="34" charset="0"/>
              </a:rPr>
              <a:t>Whooping Cough</a:t>
            </a:r>
            <a:endParaRPr lang="en-IE" sz="1200" dirty="0">
              <a:latin typeface="Arial" panose="020B0604020202020204" pitchFamily="34" charset="0"/>
              <a:cs typeface="Arial" panose="020B0604020202020204" pitchFamily="34" charset="0"/>
            </a:endParaRPr>
          </a:p>
          <a:p>
            <a:r>
              <a:rPr lang="en-IE" sz="1100" b="1" dirty="0" smtClean="0">
                <a:latin typeface="Arial" panose="020B0604020202020204" pitchFamily="34" charset="0"/>
                <a:cs typeface="Arial" panose="020B0604020202020204" pitchFamily="34" charset="0"/>
              </a:rPr>
              <a:t>What </a:t>
            </a:r>
            <a:r>
              <a:rPr lang="en-IE" sz="1100" b="1" dirty="0">
                <a:latin typeface="Arial" panose="020B0604020202020204" pitchFamily="34" charset="0"/>
                <a:cs typeface="Arial" panose="020B0604020202020204" pitchFamily="34" charset="0"/>
              </a:rPr>
              <a:t>is whooping cough?</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Whooping cough is also known as pertussis. The disease causes long bouts of coughing and choking in children making it hard to breathe. A child may turn blue from lack of air, or vomit after a coughing spell. Between these coughing spells a child gasps for air causing the characteristic ‘whoop’ sound. Not all children get the ‘whoop’. A child with whooping cough can have difficulty eating, drinking or even breathing. The disease can last up to three months. Whooping cough is most serious in babies under 12 months of age, often requiring admission to hospital and may be </a:t>
            </a:r>
            <a:r>
              <a:rPr lang="en-IE" sz="1100" dirty="0" smtClean="0">
                <a:latin typeface="Arial" panose="020B0604020202020204" pitchFamily="34" charset="0"/>
                <a:cs typeface="Arial" panose="020B0604020202020204" pitchFamily="34" charset="0"/>
              </a:rPr>
              <a:t>fatal.</a:t>
            </a:r>
          </a:p>
          <a:p>
            <a:endParaRPr lang="en-IE" sz="1100" dirty="0">
              <a:latin typeface="Arial" panose="020B0604020202020204" pitchFamily="34" charset="0"/>
              <a:cs typeface="Arial" panose="020B0604020202020204" pitchFamily="34" charset="0"/>
            </a:endParaRPr>
          </a:p>
          <a:p>
            <a:r>
              <a:rPr lang="en-IE" sz="1100" b="1" dirty="0">
                <a:latin typeface="Arial" panose="020B0604020202020204" pitchFamily="34" charset="0"/>
                <a:cs typeface="Arial" panose="020B0604020202020204" pitchFamily="34" charset="0"/>
              </a:rPr>
              <a:t>How do people get whooping cough?</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Whooping cough is a very contagious disease; it is very easily spread from person to person. It is caused by bacteria called </a:t>
            </a:r>
            <a:r>
              <a:rPr lang="en-IE" sz="1100" dirty="0" err="1">
                <a:latin typeface="Arial" panose="020B0604020202020204" pitchFamily="34" charset="0"/>
                <a:cs typeface="Arial" panose="020B0604020202020204" pitchFamily="34" charset="0"/>
              </a:rPr>
              <a:t>Bordetella</a:t>
            </a:r>
            <a:r>
              <a:rPr lang="en-IE" sz="1100" dirty="0">
                <a:latin typeface="Arial" panose="020B0604020202020204" pitchFamily="34" charset="0"/>
                <a:cs typeface="Arial" panose="020B0604020202020204" pitchFamily="34" charset="0"/>
              </a:rPr>
              <a:t> Pertussis that live in the mouth, nose and throat. Whooping cough is spread by personal contact, coughing and sneezing. Infection is often transmitted to young children in the home from older siblings or adults who may be harbouring the bacteria in their nose and throat</a:t>
            </a:r>
            <a:r>
              <a:rPr lang="en-IE" sz="1100" dirty="0" smtClean="0">
                <a:latin typeface="Arial" panose="020B0604020202020204" pitchFamily="34" charset="0"/>
                <a:cs typeface="Arial" panose="020B0604020202020204" pitchFamily="34" charset="0"/>
              </a:rPr>
              <a:t>.</a:t>
            </a:r>
            <a:r>
              <a:rPr lang="en-IE" sz="1100" dirty="0">
                <a:latin typeface="Arial" panose="020B0604020202020204" pitchFamily="34" charset="0"/>
                <a:cs typeface="Arial" panose="020B0604020202020204" pitchFamily="34" charset="0"/>
              </a:rPr>
              <a:t> </a:t>
            </a:r>
          </a:p>
          <a:p>
            <a:r>
              <a:rPr lang="en-IE" sz="1100" dirty="0">
                <a:latin typeface="Arial" panose="020B0604020202020204" pitchFamily="34" charset="0"/>
                <a:cs typeface="Arial" panose="020B0604020202020204" pitchFamily="34" charset="0"/>
              </a:rPr>
              <a:t>Whooping cough can occur at any age. Although most reported cases occur in children less than five years, cases are reported amongst adolescents and adults every year. In 2016, 142 cases of whooping cough were reported in the first 8 months of the year and one infant died from whooping cough infection.  In 2019 165 cases were reported however during the Covid -19 pandemic in 2021 there were only 3 confirmed cases of whooping cough</a:t>
            </a:r>
            <a:r>
              <a:rPr lang="en-IE" sz="1100" dirty="0" smtClean="0">
                <a:latin typeface="Arial" panose="020B0604020202020204" pitchFamily="34" charset="0"/>
                <a:cs typeface="Arial" panose="020B0604020202020204" pitchFamily="34" charset="0"/>
              </a:rPr>
              <a:t>.</a:t>
            </a:r>
            <a:r>
              <a:rPr lang="en-IE" sz="1100" dirty="0">
                <a:latin typeface="Arial" panose="020B0604020202020204" pitchFamily="34" charset="0"/>
                <a:cs typeface="Arial" panose="020B0604020202020204" pitchFamily="34" charset="0"/>
              </a:rPr>
              <a:t> </a:t>
            </a:r>
          </a:p>
          <a:p>
            <a:r>
              <a:rPr lang="en-IE" sz="1100" dirty="0">
                <a:latin typeface="Arial" panose="020B0604020202020204" pitchFamily="34" charset="0"/>
                <a:cs typeface="Arial" panose="020B0604020202020204" pitchFamily="34" charset="0"/>
              </a:rPr>
              <a:t>Many reported cases occur among infants, some of whom are too young to have received the three primary doses of vaccine necessary to provide protection. Since 2013 pertussis vaccine has been recommended for during each pregnancy to provide protection to infants in the first few months of life.</a:t>
            </a:r>
          </a:p>
          <a:p>
            <a:r>
              <a:rPr lang="en-IE" sz="1100" dirty="0">
                <a:latin typeface="Arial" panose="020B0604020202020204" pitchFamily="34" charset="0"/>
                <a:cs typeface="Arial" panose="020B0604020202020204" pitchFamily="34" charset="0"/>
              </a:rPr>
              <a:t> </a:t>
            </a:r>
          </a:p>
          <a:p>
            <a:endParaRPr lang="en-IE" sz="1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4096215" y="9292683"/>
            <a:ext cx="2761785" cy="55012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116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5" name="Rectangle 4"/>
          <p:cNvSpPr/>
          <p:nvPr/>
        </p:nvSpPr>
        <p:spPr>
          <a:xfrm>
            <a:off x="359229" y="1281434"/>
            <a:ext cx="6147897" cy="7555915"/>
          </a:xfrm>
          <a:prstGeom prst="rect">
            <a:avLst/>
          </a:prstGeom>
        </p:spPr>
        <p:txBody>
          <a:bodyPr wrap="square">
            <a:spAutoFit/>
          </a:bodyPr>
          <a:lstStyle/>
          <a:p>
            <a:r>
              <a:rPr lang="en-IE" sz="1200" b="1" u="sng" dirty="0" smtClean="0">
                <a:solidFill>
                  <a:srgbClr val="006453"/>
                </a:solidFill>
                <a:latin typeface="Arial" panose="020B0604020202020204" pitchFamily="34" charset="0"/>
                <a:cs typeface="Arial" panose="020B0604020202020204" pitchFamily="34" charset="0"/>
              </a:rPr>
              <a:t>Media briefing notes</a:t>
            </a:r>
          </a:p>
          <a:p>
            <a:r>
              <a:rPr lang="en-IE" sz="1200" b="1" u="sng" dirty="0" smtClean="0">
                <a:latin typeface="Arial" panose="020B0604020202020204" pitchFamily="34" charset="0"/>
                <a:cs typeface="Arial" panose="020B0604020202020204" pitchFamily="34" charset="0"/>
              </a:rPr>
              <a:t>Whooping </a:t>
            </a:r>
            <a:r>
              <a:rPr lang="en-IE" sz="1200" b="1" u="sng" dirty="0" smtClean="0">
                <a:latin typeface="Arial" panose="020B0604020202020204" pitchFamily="34" charset="0"/>
                <a:cs typeface="Arial" panose="020B0604020202020204" pitchFamily="34" charset="0"/>
              </a:rPr>
              <a:t>Cough (cont.)</a:t>
            </a:r>
          </a:p>
          <a:p>
            <a:r>
              <a:rPr lang="en-IE" sz="1100" b="1" dirty="0" smtClean="0">
                <a:latin typeface="Arial" panose="020B0604020202020204" pitchFamily="34" charset="0"/>
                <a:cs typeface="Arial" panose="020B0604020202020204" pitchFamily="34" charset="0"/>
              </a:rPr>
              <a:t>Whooping </a:t>
            </a:r>
            <a:r>
              <a:rPr lang="en-IE" sz="1100" b="1" dirty="0">
                <a:latin typeface="Arial" panose="020B0604020202020204" pitchFamily="34" charset="0"/>
                <a:cs typeface="Arial" panose="020B0604020202020204" pitchFamily="34" charset="0"/>
              </a:rPr>
              <a:t>cough vaccine</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Women should get whooping cough vaccine during each pregnancy. Pregnant women's immunity to whooping cough wanes during pregnancy and is unlikely to protect the baby. Therefore she should get vaccinated between 16 and 36 weeks of pregnancy. This is considered to be the best time in pregnancy to provide protection for the baby during the first few months of </a:t>
            </a:r>
            <a:r>
              <a:rPr lang="en-IE" sz="1100" dirty="0" smtClean="0">
                <a:latin typeface="Arial" panose="020B0604020202020204" pitchFamily="34" charset="0"/>
                <a:cs typeface="Arial" panose="020B0604020202020204" pitchFamily="34" charset="0"/>
              </a:rPr>
              <a:t>life.</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How does the Whopping cough vaccine protect you and your baby?</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The vaccine stimulates your immune system to produce high levels of antibodies to the whooping cough bacteria. These antibodies will also pass to your baby in the womb and protect them during the first few months of life. If you or your baby are in contact with whooping cough the antibodies will attack these bacteria and will protect you and your baby from whooping cough. The antibodies you pass to your baby in the womb decline rapidly in the first six months of life so it is important your baby gets the routine childhood vaccines (which include whooping cough vaccine) on time at 2, 4 and 6 </a:t>
            </a:r>
            <a:r>
              <a:rPr lang="en-IE" sz="1100" dirty="0" smtClean="0">
                <a:latin typeface="Arial" panose="020B0604020202020204" pitchFamily="34" charset="0"/>
                <a:cs typeface="Arial" panose="020B0604020202020204" pitchFamily="34" charset="0"/>
              </a:rPr>
              <a:t>months.</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How often should pregnant women get the vaccine?</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The antibodies you develop after vaccination decline over time so you need to get the vaccine again in your next </a:t>
            </a:r>
            <a:r>
              <a:rPr lang="en-IE" sz="1100" dirty="0" smtClean="0">
                <a:latin typeface="Arial" panose="020B0604020202020204" pitchFamily="34" charset="0"/>
                <a:cs typeface="Arial" panose="020B0604020202020204" pitchFamily="34" charset="0"/>
              </a:rPr>
              <a:t>pregnancy .</a:t>
            </a:r>
            <a:r>
              <a:rPr lang="en-IE" sz="1100" dirty="0">
                <a:latin typeface="Arial" panose="020B0604020202020204" pitchFamily="34" charset="0"/>
                <a:cs typeface="Arial" panose="020B0604020202020204" pitchFamily="34" charset="0"/>
              </a:rPr>
              <a:t>You should get whooping cough vaccine during every pregnancy so that high levels of these antibodies are passed to each of your babies in the </a:t>
            </a:r>
            <a:r>
              <a:rPr lang="en-IE" sz="1100" dirty="0" smtClean="0">
                <a:latin typeface="Arial" panose="020B0604020202020204" pitchFamily="34" charset="0"/>
                <a:cs typeface="Arial" panose="020B0604020202020204" pitchFamily="34" charset="0"/>
              </a:rPr>
              <a:t>womb.</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What vaccine should pregnant women get?</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You should get a </a:t>
            </a:r>
            <a:r>
              <a:rPr lang="en-IE" sz="1100" dirty="0" err="1">
                <a:latin typeface="Arial" panose="020B0604020202020204" pitchFamily="34" charset="0"/>
                <a:cs typeface="Arial" panose="020B0604020202020204" pitchFamily="34" charset="0"/>
              </a:rPr>
              <a:t>Tdap</a:t>
            </a:r>
            <a:r>
              <a:rPr lang="en-IE" sz="1100" dirty="0">
                <a:latin typeface="Arial" panose="020B0604020202020204" pitchFamily="34" charset="0"/>
                <a:cs typeface="Arial" panose="020B0604020202020204" pitchFamily="34" charset="0"/>
              </a:rPr>
              <a:t> vaccine. This is a low dose tetanus (T), diphtheria (d) and low dose pertussis (</a:t>
            </a:r>
            <a:r>
              <a:rPr lang="en-IE" sz="1100" dirty="0" err="1">
                <a:latin typeface="Arial" panose="020B0604020202020204" pitchFamily="34" charset="0"/>
                <a:cs typeface="Arial" panose="020B0604020202020204" pitchFamily="34" charset="0"/>
              </a:rPr>
              <a:t>ap</a:t>
            </a:r>
            <a:r>
              <a:rPr lang="en-IE" sz="1100" dirty="0">
                <a:latin typeface="Arial" panose="020B0604020202020204" pitchFamily="34" charset="0"/>
                <a:cs typeface="Arial" panose="020B0604020202020204" pitchFamily="34" charset="0"/>
              </a:rPr>
              <a:t>) booster vaccine which protects against tetanus, diphtheria and whooping cough (pertussis).</a:t>
            </a:r>
          </a:p>
          <a:p>
            <a:r>
              <a:rPr lang="en-IE" sz="1100" b="1" dirty="0">
                <a:latin typeface="Arial" panose="020B0604020202020204" pitchFamily="34" charset="0"/>
                <a:cs typeface="Arial" panose="020B0604020202020204" pitchFamily="34" charset="0"/>
              </a:rPr>
              <a:t> </a:t>
            </a:r>
            <a:endParaRPr lang="en-IE" sz="1100" dirty="0">
              <a:latin typeface="Arial" panose="020B0604020202020204" pitchFamily="34" charset="0"/>
              <a:cs typeface="Arial" panose="020B0604020202020204" pitchFamily="34" charset="0"/>
            </a:endParaRPr>
          </a:p>
          <a:p>
            <a:r>
              <a:rPr lang="en-IE" sz="1100" b="1" dirty="0">
                <a:latin typeface="Arial" panose="020B0604020202020204" pitchFamily="34" charset="0"/>
                <a:cs typeface="Arial" panose="020B0604020202020204" pitchFamily="34" charset="0"/>
              </a:rPr>
              <a:t>How long does it take the vaccine to work?</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The vaccine starts to work within two weeks.</a:t>
            </a:r>
          </a:p>
          <a:p>
            <a:r>
              <a:rPr lang="en-IE" sz="1100" b="1" dirty="0">
                <a:latin typeface="Arial" panose="020B0604020202020204" pitchFamily="34" charset="0"/>
                <a:cs typeface="Arial" panose="020B0604020202020204" pitchFamily="34" charset="0"/>
              </a:rPr>
              <a:t> </a:t>
            </a:r>
            <a:endParaRPr lang="en-IE" sz="1100" dirty="0">
              <a:latin typeface="Arial" panose="020B0604020202020204" pitchFamily="34" charset="0"/>
              <a:cs typeface="Arial" panose="020B0604020202020204" pitchFamily="34" charset="0"/>
            </a:endParaRPr>
          </a:p>
          <a:p>
            <a:r>
              <a:rPr lang="en-IE" sz="1100" b="1" dirty="0">
                <a:latin typeface="Arial" panose="020B0604020202020204" pitchFamily="34" charset="0"/>
                <a:cs typeface="Arial" panose="020B0604020202020204" pitchFamily="34" charset="0"/>
              </a:rPr>
              <a:t>Can I get the vaccine if I am breastfeeding?</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The vaccine is safe to give if you are going to or are breastfeeding.</a:t>
            </a:r>
          </a:p>
          <a:p>
            <a:r>
              <a:rPr lang="en-IE" sz="1100" dirty="0">
                <a:latin typeface="Arial" panose="020B0604020202020204" pitchFamily="34" charset="0"/>
                <a:cs typeface="Arial" panose="020B0604020202020204" pitchFamily="34" charset="0"/>
              </a:rPr>
              <a:t> </a:t>
            </a:r>
          </a:p>
          <a:p>
            <a:r>
              <a:rPr lang="en-IE" sz="1100" b="1" dirty="0">
                <a:latin typeface="Arial" panose="020B0604020202020204" pitchFamily="34" charset="0"/>
                <a:cs typeface="Arial" panose="020B0604020202020204" pitchFamily="34" charset="0"/>
              </a:rPr>
              <a:t>Can I get the Whooping cough vaccine after pregnancy?</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Whooping cough vaccine should be offered to women in the week after birth who have not had a whooping cough vaccine in the past ten years to protect themselves and their baby.</a:t>
            </a:r>
          </a:p>
          <a:p>
            <a:r>
              <a:rPr lang="en-IE" sz="1100" b="1" dirty="0">
                <a:latin typeface="Arial" panose="020B0604020202020204" pitchFamily="34" charset="0"/>
                <a:cs typeface="Arial" panose="020B0604020202020204" pitchFamily="34" charset="0"/>
              </a:rPr>
              <a:t> </a:t>
            </a:r>
            <a:endParaRPr lang="en-IE" sz="1100" dirty="0">
              <a:latin typeface="Arial" panose="020B0604020202020204" pitchFamily="34" charset="0"/>
              <a:cs typeface="Arial" panose="020B0604020202020204" pitchFamily="34" charset="0"/>
            </a:endParaRPr>
          </a:p>
          <a:p>
            <a:r>
              <a:rPr lang="en-IE" sz="1100" b="1" dirty="0">
                <a:latin typeface="Arial" panose="020B0604020202020204" pitchFamily="34" charset="0"/>
                <a:cs typeface="Arial" panose="020B0604020202020204" pitchFamily="34" charset="0"/>
              </a:rPr>
              <a:t>Can the </a:t>
            </a:r>
            <a:r>
              <a:rPr lang="en-IE" sz="1100" b="1" dirty="0" err="1">
                <a:latin typeface="Arial" panose="020B0604020202020204" pitchFamily="34" charset="0"/>
                <a:cs typeface="Arial" panose="020B0604020202020204" pitchFamily="34" charset="0"/>
              </a:rPr>
              <a:t>Tdap</a:t>
            </a:r>
            <a:r>
              <a:rPr lang="en-IE" sz="1100" b="1" dirty="0">
                <a:latin typeface="Arial" panose="020B0604020202020204" pitchFamily="34" charset="0"/>
                <a:cs typeface="Arial" panose="020B0604020202020204" pitchFamily="34" charset="0"/>
              </a:rPr>
              <a:t> vaccine be given at the same time as the flu and the COVID-19 vaccine during pregnancy?</a:t>
            </a:r>
            <a:endParaRPr lang="en-IE" sz="1100" dirty="0">
              <a:latin typeface="Arial" panose="020B0604020202020204" pitchFamily="34" charset="0"/>
              <a:cs typeface="Arial" panose="020B0604020202020204" pitchFamily="34" charset="0"/>
            </a:endParaRPr>
          </a:p>
          <a:p>
            <a:r>
              <a:rPr lang="en-IE" sz="1100" dirty="0">
                <a:latin typeface="Arial" panose="020B0604020202020204" pitchFamily="34" charset="0"/>
                <a:cs typeface="Arial" panose="020B0604020202020204" pitchFamily="34" charset="0"/>
              </a:rPr>
              <a:t>Yes. You can have </a:t>
            </a:r>
            <a:r>
              <a:rPr lang="en-IE" sz="1100" dirty="0" err="1">
                <a:latin typeface="Arial" panose="020B0604020202020204" pitchFamily="34" charset="0"/>
                <a:cs typeface="Arial" panose="020B0604020202020204" pitchFamily="34" charset="0"/>
              </a:rPr>
              <a:t>Tdap</a:t>
            </a:r>
            <a:r>
              <a:rPr lang="en-IE" sz="1100" dirty="0">
                <a:latin typeface="Arial" panose="020B0604020202020204" pitchFamily="34" charset="0"/>
                <a:cs typeface="Arial" panose="020B0604020202020204" pitchFamily="34" charset="0"/>
              </a:rPr>
              <a:t>, Flu and COVID-19 vaccines at the same time. The vaccines are usually given in each </a:t>
            </a:r>
            <a:r>
              <a:rPr lang="en-IE" sz="1100" dirty="0" smtClean="0">
                <a:latin typeface="Arial" panose="020B0604020202020204" pitchFamily="34" charset="0"/>
                <a:cs typeface="Arial" panose="020B0604020202020204" pitchFamily="34" charset="0"/>
              </a:rPr>
              <a:t>arm.</a:t>
            </a:r>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a:t>
            </a:r>
            <a:endParaRPr lang="en-IE" sz="1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4096215" y="9292683"/>
            <a:ext cx="2761785" cy="55012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47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sp>
        <p:nvSpPr>
          <p:cNvPr id="5" name="Rectangle 4"/>
          <p:cNvSpPr/>
          <p:nvPr/>
        </p:nvSpPr>
        <p:spPr>
          <a:xfrm>
            <a:off x="359229" y="1281434"/>
            <a:ext cx="6498771" cy="2339102"/>
          </a:xfrm>
          <a:prstGeom prst="rect">
            <a:avLst/>
          </a:prstGeom>
        </p:spPr>
        <p:txBody>
          <a:bodyPr wrap="square">
            <a:spAutoFit/>
          </a:bodyPr>
          <a:lstStyle/>
          <a:p>
            <a:r>
              <a:rPr lang="en-IE" sz="1200" b="1" u="sng" dirty="0" smtClean="0">
                <a:solidFill>
                  <a:srgbClr val="006453"/>
                </a:solidFill>
                <a:latin typeface="Arial" panose="020B0604020202020204" pitchFamily="34" charset="0"/>
                <a:cs typeface="Arial" panose="020B0604020202020204" pitchFamily="34" charset="0"/>
              </a:rPr>
              <a:t>Media briefing notes</a:t>
            </a:r>
          </a:p>
          <a:p>
            <a:r>
              <a:rPr lang="en-IE" sz="1200" b="1" u="sng" dirty="0" smtClean="0">
                <a:latin typeface="Arial" panose="020B0604020202020204" pitchFamily="34" charset="0"/>
                <a:cs typeface="Arial" panose="020B0604020202020204" pitchFamily="34" charset="0"/>
              </a:rPr>
              <a:t>Whooping </a:t>
            </a:r>
            <a:r>
              <a:rPr lang="en-IE" sz="1200" b="1" u="sng" dirty="0" smtClean="0">
                <a:latin typeface="Arial" panose="020B0604020202020204" pitchFamily="34" charset="0"/>
                <a:cs typeface="Arial" panose="020B0604020202020204" pitchFamily="34" charset="0"/>
              </a:rPr>
              <a:t>Cough</a:t>
            </a:r>
          </a:p>
          <a:p>
            <a:endParaRPr lang="en-IE" sz="1200" b="1" u="sng" dirty="0" smtClean="0">
              <a:latin typeface="Arial" panose="020B0604020202020204" pitchFamily="34" charset="0"/>
              <a:cs typeface="Arial" panose="020B0604020202020204" pitchFamily="34" charset="0"/>
            </a:endParaRPr>
          </a:p>
          <a:p>
            <a:r>
              <a:rPr lang="en-IE" sz="1100" b="1" dirty="0" smtClean="0">
                <a:latin typeface="Arial" panose="020B0604020202020204" pitchFamily="34" charset="0"/>
                <a:cs typeface="Arial" panose="020B0604020202020204" pitchFamily="34" charset="0"/>
              </a:rPr>
              <a:t>The </a:t>
            </a:r>
            <a:r>
              <a:rPr lang="en-IE" sz="1100" b="1" dirty="0">
                <a:latin typeface="Arial" panose="020B0604020202020204" pitchFamily="34" charset="0"/>
                <a:cs typeface="Arial" panose="020B0604020202020204" pitchFamily="34" charset="0"/>
              </a:rPr>
              <a:t>following resources have been developed to support discussions about the Whooping cough vaccine. </a:t>
            </a:r>
            <a:endParaRPr lang="en-IE" sz="1100" b="1" dirty="0" smtClean="0">
              <a:latin typeface="Arial" panose="020B0604020202020204" pitchFamily="34" charset="0"/>
              <a:cs typeface="Arial" panose="020B0604020202020204" pitchFamily="34" charset="0"/>
            </a:endParaRPr>
          </a:p>
          <a:p>
            <a:endParaRPr lang="en-IE" sz="11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sz="1100" dirty="0">
                <a:latin typeface="Arial" panose="020B0604020202020204" pitchFamily="34" charset="0"/>
                <a:cs typeface="Arial" panose="020B0604020202020204" pitchFamily="34" charset="0"/>
              </a:rPr>
              <a:t>Vaccination and pregnancy video: </a:t>
            </a:r>
            <a:r>
              <a:rPr lang="en-IE" sz="1100" u="sng" dirty="0">
                <a:latin typeface="Arial" panose="020B0604020202020204" pitchFamily="34" charset="0"/>
                <a:cs typeface="Arial" panose="020B0604020202020204" pitchFamily="34" charset="0"/>
                <a:hlinkClick r:id="rId2"/>
              </a:rPr>
              <a:t>https://youtu.be/MbNXTdcmp3k</a:t>
            </a:r>
            <a:r>
              <a:rPr lang="en-IE" sz="1100" b="1" u="sng" dirty="0">
                <a:latin typeface="Arial" panose="020B0604020202020204" pitchFamily="34" charset="0"/>
                <a:cs typeface="Arial" panose="020B0604020202020204" pitchFamily="34" charset="0"/>
              </a:rPr>
              <a:t> </a:t>
            </a:r>
            <a:endParaRPr lang="en-IE"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sz="1100" dirty="0">
                <a:latin typeface="Arial" panose="020B0604020202020204" pitchFamily="34" charset="0"/>
                <a:cs typeface="Arial" panose="020B0604020202020204" pitchFamily="34" charset="0"/>
              </a:rPr>
              <a:t>Whooping cough vaccine for pregnant women leaflet: </a:t>
            </a:r>
            <a:r>
              <a:rPr lang="en-IE" sz="1100" u="sng" dirty="0">
                <a:latin typeface="Arial" panose="020B0604020202020204" pitchFamily="34" charset="0"/>
                <a:cs typeface="Arial" panose="020B0604020202020204" pitchFamily="34" charset="0"/>
                <a:hlinkClick r:id="rId3"/>
              </a:rPr>
              <a:t>https://www.hse.ie/eng/health/immunisation/pubinfo/pregvaccs/pertussis/engpertussis1218.pdf</a:t>
            </a:r>
            <a:r>
              <a:rPr lang="en-IE"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IE" sz="1100" dirty="0">
                <a:latin typeface="Arial" panose="020B0604020202020204" pitchFamily="34" charset="0"/>
                <a:cs typeface="Arial" panose="020B0604020202020204" pitchFamily="34" charset="0"/>
              </a:rPr>
              <a:t>Whooping cough and pregnancy poster: </a:t>
            </a:r>
            <a:r>
              <a:rPr lang="en-IE" sz="1100" u="sng" dirty="0">
                <a:latin typeface="Arial" panose="020B0604020202020204" pitchFamily="34" charset="0"/>
                <a:cs typeface="Arial" panose="020B0604020202020204" pitchFamily="34" charset="0"/>
                <a:hlinkClick r:id="rId4"/>
              </a:rPr>
              <a:t>https://www.hse.ie/eng/health/immunisation/hcpinfo/othervaccines/pertussis/engpospert.pdf</a:t>
            </a:r>
            <a:r>
              <a:rPr lang="en-IE" sz="1100" dirty="0">
                <a:latin typeface="Arial" panose="020B0604020202020204" pitchFamily="34" charset="0"/>
                <a:cs typeface="Arial" panose="020B0604020202020204" pitchFamily="34" charset="0"/>
              </a:rPr>
              <a:t> </a:t>
            </a:r>
          </a:p>
          <a:p>
            <a:endParaRPr lang="en-IE" sz="1100" dirty="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Both </a:t>
            </a:r>
            <a:r>
              <a:rPr lang="en-IE" sz="1100" dirty="0">
                <a:latin typeface="Arial" panose="020B0604020202020204" pitchFamily="34" charset="0"/>
                <a:cs typeface="Arial" panose="020B0604020202020204" pitchFamily="34" charset="0"/>
              </a:rPr>
              <a:t>the poster and leaflet option are available in additional languages </a:t>
            </a:r>
            <a:r>
              <a:rPr lang="en-IE" sz="1100" u="sng" dirty="0" smtClean="0">
                <a:latin typeface="Arial" panose="020B0604020202020204" pitchFamily="34" charset="0"/>
                <a:cs typeface="Arial" panose="020B0604020202020204" pitchFamily="34" charset="0"/>
                <a:hlinkClick r:id="rId5"/>
              </a:rPr>
              <a:t>here</a:t>
            </a:r>
            <a:endParaRPr lang="en-IE" sz="1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stretch>
            <a:fillRect/>
          </a:stretch>
        </p:blipFill>
        <p:spPr>
          <a:xfrm>
            <a:off x="4096215" y="9292683"/>
            <a:ext cx="2761785" cy="55012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22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7997"/>
            <a:ext cx="6858000" cy="1077218"/>
          </a:xfrm>
          <a:prstGeom prst="rect">
            <a:avLst/>
          </a:prstGeom>
        </p:spPr>
        <p:txBody>
          <a:bodyPr wrap="square">
            <a:spAutoFit/>
          </a:bodyPr>
          <a:lstStyle/>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a:p>
            <a:endParaRPr lang="en-IE" sz="1600" dirty="0" smtClean="0">
              <a:solidFill>
                <a:schemeClr val="tx1">
                  <a:lumMod val="65000"/>
                  <a:lumOff val="35000"/>
                </a:schemeClr>
              </a:solidFill>
              <a:latin typeface="Arial"/>
              <a:cs typeface="Arial"/>
            </a:endParaRPr>
          </a:p>
        </p:txBody>
      </p:sp>
      <p:pic>
        <p:nvPicPr>
          <p:cNvPr id="10" name="Picture 9"/>
          <p:cNvPicPr>
            <a:picLocks noChangeAspect="1"/>
          </p:cNvPicPr>
          <p:nvPr/>
        </p:nvPicPr>
        <p:blipFill>
          <a:blip r:embed="rId2"/>
          <a:stretch>
            <a:fillRect/>
          </a:stretch>
        </p:blipFill>
        <p:spPr>
          <a:xfrm>
            <a:off x="4096215" y="9292683"/>
            <a:ext cx="2761785" cy="55012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702" y="9209793"/>
            <a:ext cx="858846" cy="715907"/>
          </a:xfrm>
          <a:prstGeom prst="rect">
            <a:avLst/>
          </a:prstGeom>
        </p:spPr>
      </p:pic>
      <p:sp>
        <p:nvSpPr>
          <p:cNvPr id="13" name="Rectangle 12">
            <a:extLst>
              <a:ext uri="{FF2B5EF4-FFF2-40B4-BE49-F238E27FC236}">
                <a16:creationId xmlns:a16="http://schemas.microsoft.com/office/drawing/2014/main" id="{0B48308B-3FC1-438B-B580-8F16323C7B07}"/>
              </a:ext>
            </a:extLst>
          </p:cNvPr>
          <p:cNvSpPr/>
          <p:nvPr/>
        </p:nvSpPr>
        <p:spPr>
          <a:xfrm>
            <a:off x="320222" y="872280"/>
            <a:ext cx="6448012" cy="307777"/>
          </a:xfrm>
          <a:prstGeom prst="rect">
            <a:avLst/>
          </a:prstGeom>
          <a:solidFill>
            <a:schemeClr val="bg1"/>
          </a:solidFill>
        </p:spPr>
        <p:txBody>
          <a:bodyPr wrap="square">
            <a:spAutoFit/>
          </a:bodyPr>
          <a:lstStyle/>
          <a:p>
            <a:r>
              <a:rPr lang="en-IE" sz="1400" b="1" dirty="0" smtClean="0">
                <a:solidFill>
                  <a:srgbClr val="006453"/>
                </a:solidFill>
                <a:latin typeface="Arial" panose="020B0604020202020204" pitchFamily="34" charset="0"/>
                <a:cs typeface="Arial" panose="020B0604020202020204" pitchFamily="34" charset="0"/>
              </a:rPr>
              <a:t>Autumn-Winter 2023</a:t>
            </a:r>
            <a:endParaRPr lang="en-IE" sz="1400" b="1" dirty="0">
              <a:solidFill>
                <a:srgbClr val="006453"/>
              </a:solidFill>
              <a:latin typeface="Arial" panose="020B0604020202020204" pitchFamily="34" charset="0"/>
              <a:cs typeface="Arial" panose="020B0604020202020204" pitchFamily="34" charset="0"/>
            </a:endParaRPr>
          </a:p>
        </p:txBody>
      </p:sp>
      <p:sp>
        <p:nvSpPr>
          <p:cNvPr id="9" name="Rectangle 8"/>
          <p:cNvSpPr/>
          <p:nvPr/>
        </p:nvSpPr>
        <p:spPr>
          <a:xfrm>
            <a:off x="218704" y="1389217"/>
            <a:ext cx="6498771" cy="477054"/>
          </a:xfrm>
          <a:prstGeom prst="rect">
            <a:avLst/>
          </a:prstGeom>
        </p:spPr>
        <p:txBody>
          <a:bodyPr wrap="square">
            <a:spAutoFit/>
          </a:bodyPr>
          <a:lstStyle/>
          <a:p>
            <a:r>
              <a:rPr lang="en-IE" sz="1400" b="1" u="sng" dirty="0" smtClean="0">
                <a:solidFill>
                  <a:srgbClr val="006453"/>
                </a:solidFill>
                <a:latin typeface="Arial" panose="020B0604020202020204" pitchFamily="34" charset="0"/>
                <a:cs typeface="Arial" panose="020B0604020202020204" pitchFamily="34" charset="0"/>
              </a:rPr>
              <a:t>Sample social media messages</a:t>
            </a:r>
            <a:endParaRPr lang="en-IE" sz="1400" b="1" u="sng" dirty="0">
              <a:solidFill>
                <a:srgbClr val="006453"/>
              </a:solidFill>
              <a:latin typeface="Arial" panose="020B0604020202020204" pitchFamily="34" charset="0"/>
              <a:cs typeface="Arial" panose="020B0604020202020204" pitchFamily="34" charset="0"/>
            </a:endParaRPr>
          </a:p>
          <a:p>
            <a:endParaRPr lang="en-IE" sz="11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94" y="1858968"/>
            <a:ext cx="1851620" cy="185162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2137" y="1856510"/>
            <a:ext cx="1854078" cy="185407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4919" y="1844266"/>
            <a:ext cx="1866322" cy="186632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704" y="3882239"/>
            <a:ext cx="1850213" cy="18502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137" y="3945800"/>
            <a:ext cx="1786652" cy="1786652"/>
          </a:xfrm>
          <a:prstGeom prst="rect">
            <a:avLst/>
          </a:prstGeom>
        </p:spPr>
      </p:pic>
      <p:sp>
        <p:nvSpPr>
          <p:cNvPr id="16" name="TextBox 15"/>
          <p:cNvSpPr txBox="1"/>
          <p:nvPr/>
        </p:nvSpPr>
        <p:spPr>
          <a:xfrm>
            <a:off x="218701" y="5932823"/>
            <a:ext cx="568679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sz="1000" dirty="0">
                <a:latin typeface="Arial" panose="020B0604020202020204" pitchFamily="34" charset="0"/>
                <a:cs typeface="Arial" panose="020B0604020202020204" pitchFamily="34" charset="0"/>
              </a:rPr>
              <a:t>The vaccines recommended for you if you are pregnant give you and your baby important protection from serious illness. You can get your free flu vaccine at the same time as your free whooping cough or COVID vaccine. Make an appointment with your </a:t>
            </a:r>
            <a:r>
              <a:rPr lang="en-IE" sz="1000" dirty="0" smtClean="0">
                <a:latin typeface="Arial" panose="020B0604020202020204" pitchFamily="34" charset="0"/>
                <a:cs typeface="Arial" panose="020B0604020202020204" pitchFamily="34" charset="0"/>
              </a:rPr>
              <a:t>healthcare provider.</a:t>
            </a:r>
            <a:endParaRPr lang="en-IE" sz="1000" dirty="0">
              <a:latin typeface="Arial" panose="020B0604020202020204" pitchFamily="34" charset="0"/>
              <a:cs typeface="Arial" panose="020B0604020202020204" pitchFamily="34" charset="0"/>
            </a:endParaRPr>
          </a:p>
          <a:p>
            <a:r>
              <a:rPr lang="en-IE" sz="1000" dirty="0">
                <a:latin typeface="Arial" panose="020B0604020202020204" pitchFamily="34" charset="0"/>
                <a:cs typeface="Arial" panose="020B0604020202020204" pitchFamily="34" charset="0"/>
                <a:hlinkClick r:id="rId9"/>
              </a:rPr>
              <a:t>https://</a:t>
            </a:r>
            <a:r>
              <a:rPr lang="en-IE" sz="1000" dirty="0" smtClean="0">
                <a:latin typeface="Arial" panose="020B0604020202020204" pitchFamily="34" charset="0"/>
                <a:cs typeface="Arial" panose="020B0604020202020204" pitchFamily="34" charset="0"/>
                <a:hlinkClick r:id="rId9"/>
              </a:rPr>
              <a:t>bit.ly/45XLJZT</a:t>
            </a:r>
            <a:r>
              <a:rPr lang="en-IE" sz="1000" dirty="0" smtClean="0">
                <a:latin typeface="Arial" panose="020B0604020202020204" pitchFamily="34" charset="0"/>
                <a:cs typeface="Arial" panose="020B0604020202020204" pitchFamily="34" charset="0"/>
              </a:rPr>
              <a:t> </a:t>
            </a:r>
            <a:endParaRPr lang="en-IE" sz="1000" dirty="0">
              <a:latin typeface="Arial" panose="020B0604020202020204" pitchFamily="34" charset="0"/>
              <a:cs typeface="Arial" panose="020B0604020202020204" pitchFamily="34" charset="0"/>
            </a:endParaRPr>
          </a:p>
        </p:txBody>
      </p:sp>
      <p:sp>
        <p:nvSpPr>
          <p:cNvPr id="17" name="TextBox 16"/>
          <p:cNvSpPr txBox="1"/>
          <p:nvPr/>
        </p:nvSpPr>
        <p:spPr>
          <a:xfrm>
            <a:off x="218700" y="6821977"/>
            <a:ext cx="568679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sz="1000" dirty="0" smtClean="0">
                <a:latin typeface="Arial" panose="020B0604020202020204" pitchFamily="34" charset="0"/>
                <a:cs typeface="Arial" panose="020B0604020202020204" pitchFamily="34" charset="0"/>
              </a:rPr>
              <a:t>If you are pregnant, it’s time to boost your immunity so you and your baby are protected this winter. You can get your free flu vaccine at the same time as your COVID-19 booster or whooping cough vaccine. Make an appointment with your healthcare provider.</a:t>
            </a:r>
          </a:p>
          <a:p>
            <a:r>
              <a:rPr lang="en-IE" sz="1000" dirty="0">
                <a:latin typeface="Arial" panose="020B0604020202020204" pitchFamily="34" charset="0"/>
                <a:cs typeface="Arial" panose="020B0604020202020204" pitchFamily="34" charset="0"/>
                <a:hlinkClick r:id="rId9"/>
              </a:rPr>
              <a:t>https://</a:t>
            </a:r>
            <a:r>
              <a:rPr lang="en-IE" sz="1000" dirty="0" smtClean="0">
                <a:latin typeface="Arial" panose="020B0604020202020204" pitchFamily="34" charset="0"/>
                <a:cs typeface="Arial" panose="020B0604020202020204" pitchFamily="34" charset="0"/>
                <a:hlinkClick r:id="rId9"/>
              </a:rPr>
              <a:t>bit.ly/45XLJZT</a:t>
            </a:r>
            <a:r>
              <a:rPr lang="en-IE" sz="1000" dirty="0" smtClean="0">
                <a:latin typeface="Arial" panose="020B0604020202020204" pitchFamily="34" charset="0"/>
                <a:cs typeface="Arial" panose="020B0604020202020204" pitchFamily="34" charset="0"/>
              </a:rPr>
              <a:t> </a:t>
            </a:r>
            <a:endParaRPr lang="en-IE" sz="1000" dirty="0">
              <a:latin typeface="Arial" panose="020B0604020202020204" pitchFamily="34" charset="0"/>
              <a:cs typeface="Arial" panose="020B0604020202020204" pitchFamily="34" charset="0"/>
            </a:endParaRPr>
          </a:p>
        </p:txBody>
      </p:sp>
      <p:sp>
        <p:nvSpPr>
          <p:cNvPr id="18" name="TextBox 17"/>
          <p:cNvSpPr txBox="1"/>
          <p:nvPr/>
        </p:nvSpPr>
        <p:spPr>
          <a:xfrm>
            <a:off x="218699" y="7687253"/>
            <a:ext cx="568679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sz="1000" dirty="0" err="1">
                <a:latin typeface="Arial" panose="020B0604020202020204" pitchFamily="34" charset="0"/>
                <a:cs typeface="Arial" panose="020B0604020202020204" pitchFamily="34" charset="0"/>
              </a:rPr>
              <a:t>Má</a:t>
            </a:r>
            <a:r>
              <a:rPr lang="en-IE" sz="1000" dirty="0">
                <a:latin typeface="Arial" panose="020B0604020202020204" pitchFamily="34" charset="0"/>
                <a:cs typeface="Arial" panose="020B0604020202020204" pitchFamily="34" charset="0"/>
              </a:rPr>
              <a:t> </a:t>
            </a:r>
            <a:r>
              <a:rPr lang="en-IE" sz="1000" dirty="0" err="1">
                <a:latin typeface="Arial" panose="020B0604020202020204" pitchFamily="34" charset="0"/>
                <a:cs typeface="Arial" panose="020B0604020202020204" pitchFamily="34" charset="0"/>
              </a:rPr>
              <a:t>tá</a:t>
            </a:r>
            <a:r>
              <a:rPr lang="en-IE" sz="1000" dirty="0">
                <a:latin typeface="Arial" panose="020B0604020202020204" pitchFamily="34" charset="0"/>
                <a:cs typeface="Arial" panose="020B0604020202020204" pitchFamily="34" charset="0"/>
              </a:rPr>
              <a:t> </a:t>
            </a:r>
            <a:r>
              <a:rPr lang="en-IE" sz="1000" dirty="0" err="1">
                <a:latin typeface="Arial" panose="020B0604020202020204" pitchFamily="34" charset="0"/>
                <a:cs typeface="Arial" panose="020B0604020202020204" pitchFamily="34" charset="0"/>
              </a:rPr>
              <a:t>tú</a:t>
            </a:r>
            <a:r>
              <a:rPr lang="en-IE" sz="1000" dirty="0">
                <a:latin typeface="Arial" panose="020B0604020202020204" pitchFamily="34" charset="0"/>
                <a:cs typeface="Arial" panose="020B0604020202020204" pitchFamily="34" charset="0"/>
              </a:rPr>
              <a:t> ag </a:t>
            </a:r>
            <a:r>
              <a:rPr lang="en-IE" sz="1000" dirty="0" err="1">
                <a:latin typeface="Arial" panose="020B0604020202020204" pitchFamily="34" charset="0"/>
                <a:cs typeface="Arial" panose="020B0604020202020204" pitchFamily="34" charset="0"/>
              </a:rPr>
              <a:t>iompar</a:t>
            </a:r>
            <a:r>
              <a:rPr lang="en-IE" sz="1000" dirty="0">
                <a:latin typeface="Arial" panose="020B0604020202020204" pitchFamily="34" charset="0"/>
                <a:cs typeface="Arial" panose="020B0604020202020204" pitchFamily="34" charset="0"/>
              </a:rPr>
              <a:t> </a:t>
            </a:r>
            <a:r>
              <a:rPr lang="en-IE" sz="1000" dirty="0" err="1">
                <a:latin typeface="Arial" panose="020B0604020202020204" pitchFamily="34" charset="0"/>
                <a:cs typeface="Arial" panose="020B0604020202020204" pitchFamily="34" charset="0"/>
              </a:rPr>
              <a:t>clainne</a:t>
            </a:r>
            <a:r>
              <a:rPr lang="en-IE" sz="1000" dirty="0">
                <a:latin typeface="Arial" panose="020B0604020202020204" pitchFamily="34" charset="0"/>
                <a:cs typeface="Arial" panose="020B0604020202020204" pitchFamily="34" charset="0"/>
              </a:rPr>
              <a:t> </a:t>
            </a:r>
            <a:r>
              <a:rPr lang="en-IE" sz="1000" dirty="0" err="1">
                <a:latin typeface="Arial" panose="020B0604020202020204" pitchFamily="34" charset="0"/>
                <a:cs typeface="Arial" panose="020B0604020202020204" pitchFamily="34" charset="0"/>
              </a:rPr>
              <a:t>féadann</a:t>
            </a:r>
            <a:r>
              <a:rPr lang="en-IE" sz="1000" dirty="0">
                <a:latin typeface="Arial" panose="020B0604020202020204" pitchFamily="34" charset="0"/>
                <a:cs typeface="Arial" panose="020B0604020202020204" pitchFamily="34" charset="0"/>
              </a:rPr>
              <a:t> </a:t>
            </a:r>
            <a:r>
              <a:rPr lang="en-IE" sz="1000" dirty="0" err="1">
                <a:latin typeface="Arial" panose="020B0604020202020204" pitchFamily="34" charset="0"/>
                <a:cs typeface="Arial" panose="020B0604020202020204" pitchFamily="34" charset="0"/>
              </a:rPr>
              <a:t>tú</a:t>
            </a:r>
            <a:r>
              <a:rPr lang="en-IE" sz="1000" dirty="0">
                <a:latin typeface="Arial" panose="020B0604020202020204" pitchFamily="34" charset="0"/>
                <a:cs typeface="Arial" panose="020B0604020202020204" pitchFamily="34" charset="0"/>
              </a:rPr>
              <a:t> do </a:t>
            </a:r>
            <a:r>
              <a:rPr lang="en-IE" sz="1000" dirty="0" err="1" smtClean="0">
                <a:latin typeface="Arial" panose="020B0604020202020204" pitchFamily="34" charset="0"/>
                <a:cs typeface="Arial" panose="020B0604020202020204" pitchFamily="34" charset="0"/>
              </a:rPr>
              <a:t>vacsaíní</a:t>
            </a:r>
            <a:r>
              <a:rPr lang="en-IE" sz="1000" dirty="0" smtClean="0">
                <a:latin typeface="Arial" panose="020B0604020202020204" pitchFamily="34" charset="0"/>
                <a:cs typeface="Arial" panose="020B0604020202020204" pitchFamily="34" charset="0"/>
              </a:rPr>
              <a:t> </a:t>
            </a:r>
            <a:r>
              <a:rPr lang="en-IE" sz="1000" dirty="0" err="1" smtClean="0">
                <a:latin typeface="Arial" panose="020B0604020202020204" pitchFamily="34" charset="0"/>
                <a:cs typeface="Arial" panose="020B0604020202020204" pitchFamily="34" charset="0"/>
              </a:rPr>
              <a:t>saor</a:t>
            </a:r>
            <a:r>
              <a:rPr lang="en-IE" sz="1000" dirty="0" smtClean="0">
                <a:latin typeface="Arial" panose="020B0604020202020204" pitchFamily="34" charset="0"/>
                <a:cs typeface="Arial" panose="020B0604020202020204" pitchFamily="34" charset="0"/>
              </a:rPr>
              <a:t> </a:t>
            </a:r>
            <a:r>
              <a:rPr lang="en-IE" sz="1000" dirty="0">
                <a:latin typeface="Arial" panose="020B0604020202020204" pitchFamily="34" charset="0"/>
                <a:cs typeface="Arial" panose="020B0604020202020204" pitchFamily="34" charset="0"/>
              </a:rPr>
              <a:t>in </a:t>
            </a:r>
            <a:r>
              <a:rPr lang="en-IE" sz="1000" dirty="0" err="1">
                <a:latin typeface="Arial" panose="020B0604020202020204" pitchFamily="34" charset="0"/>
                <a:cs typeface="Arial" panose="020B0604020202020204" pitchFamily="34" charset="0"/>
              </a:rPr>
              <a:t>aisce</a:t>
            </a:r>
            <a:r>
              <a:rPr lang="en-IE" sz="1000" dirty="0">
                <a:latin typeface="Arial" panose="020B0604020202020204" pitchFamily="34" charset="0"/>
                <a:cs typeface="Arial" panose="020B0604020202020204" pitchFamily="34" charset="0"/>
              </a:rPr>
              <a:t> a </a:t>
            </a:r>
            <a:r>
              <a:rPr lang="en-IE" sz="1000" dirty="0" err="1" smtClean="0">
                <a:latin typeface="Arial" panose="020B0604020202020204" pitchFamily="34" charset="0"/>
                <a:cs typeface="Arial" panose="020B0604020202020204" pitchFamily="34" charset="0"/>
              </a:rPr>
              <a:t>fháil</a:t>
            </a:r>
            <a:r>
              <a:rPr lang="en-IE" sz="1000" dirty="0" smtClean="0">
                <a:latin typeface="Arial" panose="020B0604020202020204" pitchFamily="34" charset="0"/>
                <a:cs typeface="Arial" panose="020B0604020202020204" pitchFamily="34" charset="0"/>
              </a:rPr>
              <a:t>. </a:t>
            </a:r>
            <a:r>
              <a:rPr lang="en-IE" sz="1000" dirty="0" err="1">
                <a:latin typeface="Arial" panose="020B0604020202020204" pitchFamily="34" charset="0"/>
                <a:cs typeface="Arial" panose="020B0604020202020204" pitchFamily="34" charset="0"/>
              </a:rPr>
              <a:t>Tuilleadh</a:t>
            </a:r>
            <a:r>
              <a:rPr lang="en-IE" sz="1000" dirty="0">
                <a:latin typeface="Arial" panose="020B0604020202020204" pitchFamily="34" charset="0"/>
                <a:cs typeface="Arial" panose="020B0604020202020204" pitchFamily="34" charset="0"/>
              </a:rPr>
              <a:t> </a:t>
            </a:r>
            <a:r>
              <a:rPr lang="en-IE" sz="1000" dirty="0" err="1" smtClean="0">
                <a:latin typeface="Arial" panose="020B0604020202020204" pitchFamily="34" charset="0"/>
                <a:cs typeface="Arial" panose="020B0604020202020204" pitchFamily="34" charset="0"/>
              </a:rPr>
              <a:t>eolais</a:t>
            </a:r>
            <a:r>
              <a:rPr lang="en-IE" sz="1000" dirty="0">
                <a:latin typeface="Arial" panose="020B0604020202020204" pitchFamily="34" charset="0"/>
                <a:cs typeface="Arial" panose="020B0604020202020204" pitchFamily="34" charset="0"/>
              </a:rPr>
              <a:t>: </a:t>
            </a:r>
            <a:r>
              <a:rPr lang="en-IE" sz="1000" dirty="0">
                <a:latin typeface="Arial" panose="020B0604020202020204" pitchFamily="34" charset="0"/>
                <a:cs typeface="Arial" panose="020B0604020202020204" pitchFamily="34" charset="0"/>
                <a:hlinkClick r:id="rId9"/>
              </a:rPr>
              <a:t>https://</a:t>
            </a:r>
            <a:r>
              <a:rPr lang="en-IE" sz="1000" dirty="0" smtClean="0">
                <a:latin typeface="Arial" panose="020B0604020202020204" pitchFamily="34" charset="0"/>
                <a:cs typeface="Arial" panose="020B0604020202020204" pitchFamily="34" charset="0"/>
                <a:hlinkClick r:id="rId9"/>
              </a:rPr>
              <a:t>bit.ly/45XLJZT</a:t>
            </a:r>
            <a:r>
              <a:rPr lang="en-IE" sz="1000" dirty="0" smtClean="0">
                <a:latin typeface="Arial" panose="020B0604020202020204" pitchFamily="34" charset="0"/>
                <a:cs typeface="Arial" panose="020B0604020202020204" pitchFamily="34" charset="0"/>
              </a:rPr>
              <a:t> </a:t>
            </a:r>
            <a:endParaRPr lang="en-IE" sz="1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B48308B-3FC1-438B-B580-8F16323C7B07}"/>
              </a:ext>
            </a:extLst>
          </p:cNvPr>
          <p:cNvSpPr/>
          <p:nvPr/>
        </p:nvSpPr>
        <p:spPr>
          <a:xfrm>
            <a:off x="299393" y="198042"/>
            <a:ext cx="6448012" cy="646331"/>
          </a:xfrm>
          <a:prstGeom prst="rect">
            <a:avLst/>
          </a:prstGeom>
          <a:solidFill>
            <a:schemeClr val="bg1"/>
          </a:solidFill>
        </p:spPr>
        <p:txBody>
          <a:bodyPr wrap="square">
            <a:spAutoFit/>
          </a:bodyPr>
          <a:lstStyle/>
          <a:p>
            <a:r>
              <a:rPr lang="en-IE" sz="2000" b="1" dirty="0" smtClean="0">
                <a:solidFill>
                  <a:srgbClr val="006453"/>
                </a:solidFill>
                <a:latin typeface="Arial" panose="020B0604020202020204" pitchFamily="34" charset="0"/>
                <a:cs typeface="Arial" panose="020B0604020202020204" pitchFamily="34" charset="0"/>
              </a:rPr>
              <a:t>Protect you and your baby this winter</a:t>
            </a:r>
          </a:p>
          <a:p>
            <a:r>
              <a:rPr lang="en-IE" sz="1600" b="1" dirty="0" smtClean="0">
                <a:solidFill>
                  <a:srgbClr val="006453"/>
                </a:solidFill>
                <a:latin typeface="Arial" panose="020B0604020202020204" pitchFamily="34" charset="0"/>
                <a:cs typeface="Arial" panose="020B0604020202020204" pitchFamily="34" charset="0"/>
              </a:rPr>
              <a:t>Flu, COVID-19 and whooping cough vaccines </a:t>
            </a:r>
            <a:endParaRPr lang="en-IE" sz="1400" b="1" dirty="0">
              <a:solidFill>
                <a:srgbClr val="0064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156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41F1FC1332CF4DBF8934EB0D5E41C6" ma:contentTypeVersion="13" ma:contentTypeDescription="Create a new document." ma:contentTypeScope="" ma:versionID="cf4c55bb18d5c14935c128c4ff03f2b0">
  <xsd:schema xmlns:xsd="http://www.w3.org/2001/XMLSchema" xmlns:xs="http://www.w3.org/2001/XMLSchema" xmlns:p="http://schemas.microsoft.com/office/2006/metadata/properties" xmlns:ns3="e43b27bc-4cbc-4d9e-a6ed-8a3a472e6609" xmlns:ns4="d6616099-3222-4269-8f3f-405438138865" targetNamespace="http://schemas.microsoft.com/office/2006/metadata/properties" ma:root="true" ma:fieldsID="7e4ccab2ceb306046cab9b2b5d518196" ns3:_="" ns4:_="">
    <xsd:import namespace="e43b27bc-4cbc-4d9e-a6ed-8a3a472e6609"/>
    <xsd:import namespace="d6616099-3222-4269-8f3f-40543813886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bjectDetectorVersion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b27bc-4cbc-4d9e-a6ed-8a3a472e6609"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16099-3222-4269-8f3f-40543813886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43b27bc-4cbc-4d9e-a6ed-8a3a472e6609" xsi:nil="true"/>
  </documentManagement>
</p:properties>
</file>

<file path=customXml/itemProps1.xml><?xml version="1.0" encoding="utf-8"?>
<ds:datastoreItem xmlns:ds="http://schemas.openxmlformats.org/officeDocument/2006/customXml" ds:itemID="{498826B7-04BD-4AFC-8919-1AD47089EB49}">
  <ds:schemaRefs>
    <ds:schemaRef ds:uri="http://schemas.microsoft.com/sharepoint/v3/contenttype/forms"/>
  </ds:schemaRefs>
</ds:datastoreItem>
</file>

<file path=customXml/itemProps2.xml><?xml version="1.0" encoding="utf-8"?>
<ds:datastoreItem xmlns:ds="http://schemas.openxmlformats.org/officeDocument/2006/customXml" ds:itemID="{46001E25-4860-4E91-BBA7-04E61EE0D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b27bc-4cbc-4d9e-a6ed-8a3a472e6609"/>
    <ds:schemaRef ds:uri="d6616099-3222-4269-8f3f-405438138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8F8387-AF1F-4F0C-A300-E5C21114B9AA}">
  <ds:schemaRefs>
    <ds:schemaRef ds:uri="e43b27bc-4cbc-4d9e-a6ed-8a3a472e66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6616099-3222-4269-8f3f-40543813886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27449</TotalTime>
  <Words>3028</Words>
  <Application>Microsoft Office PowerPoint</Application>
  <PresentationFormat>A4 Paper (210x297 mm)</PresentationFormat>
  <Paragraphs>202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Browne</dc:creator>
  <cp:lastModifiedBy>Cria Dowling</cp:lastModifiedBy>
  <cp:revision>1212</cp:revision>
  <dcterms:created xsi:type="dcterms:W3CDTF">2020-03-21T11:46:06Z</dcterms:created>
  <dcterms:modified xsi:type="dcterms:W3CDTF">2023-11-16T12:28:15Z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0x0101007F41F1FC1332CF4DBF8934EB0D5E41C6</vt:lpwstr>
  </property>
</Properties>
</file>