
<file path=[Content_Types].xml><?xml version="1.0" encoding="utf-8"?>
<Types xmlns="http://schemas.openxmlformats.org/package/2006/content-types">
  <Default Extension="jpeg" ContentType="image/jpeg"/>
  <Default Extension="jpg" ContentType="image/jp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0693400" cy="7562850"/>
  <p:notesSz cx="10693400" cy="756285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35"/>
  </p:normalViewPr>
  <p:slideViewPr>
    <p:cSldViewPr>
      <p:cViewPr varScale="1">
        <p:scale>
          <a:sx n="104" d="100"/>
          <a:sy n="104" d="100"/>
        </p:scale>
        <p:origin x="1928" y="19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111" d="100"/>
          <a:sy n="111" d="100"/>
        </p:scale>
        <p:origin x="2704" y="2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633913" cy="3794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6057900" y="0"/>
            <a:ext cx="4632325" cy="3794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B5D99D-EA92-7149-BF07-D187BCB6200C}" type="datetimeFigureOut">
              <a:rPr lang="en-US" smtClean="0"/>
              <a:t>12/6/24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543300" y="946150"/>
            <a:ext cx="3606800" cy="2551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069975" y="3640138"/>
            <a:ext cx="8553450" cy="29781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7183438"/>
            <a:ext cx="4633913" cy="3794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6057900" y="7183438"/>
            <a:ext cx="4632325" cy="3794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BBA7C3-2CC1-B64B-A20D-BBDE5767F4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2957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BBA7C3-2CC1-B64B-A20D-BBDE5767F4C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867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2439745" y="1572519"/>
            <a:ext cx="5813909" cy="15062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750" b="0" i="1">
                <a:solidFill>
                  <a:srgbClr val="DE554F"/>
                </a:solidFill>
                <a:latin typeface="Helvetica Neue LT Pro 56 Italic"/>
                <a:cs typeface="Helvetica Neue LT Pro 56 Ital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764531" y="4087294"/>
            <a:ext cx="4520565" cy="7778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600" b="0" i="0">
                <a:solidFill>
                  <a:schemeClr val="tx1"/>
                </a:solidFill>
                <a:latin typeface="HelveticaNeueLT Pro 55 Roman"/>
                <a:cs typeface="HelveticaNeueLT Pro 55 Roman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12/6/24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750" b="0" i="1">
                <a:solidFill>
                  <a:srgbClr val="DE554F"/>
                </a:solidFill>
                <a:latin typeface="Helvetica Neue LT Pro 56 Italic"/>
                <a:cs typeface="Helvetica Neue LT Pro 56 Ital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600" b="0" i="0">
                <a:solidFill>
                  <a:schemeClr val="tx1"/>
                </a:solidFill>
                <a:latin typeface="HelveticaNeueLT Pro 55 Roman"/>
                <a:cs typeface="HelveticaNeueLT Pro 55 Roman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12/6/24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750" b="0" i="1">
                <a:solidFill>
                  <a:srgbClr val="DE554F"/>
                </a:solidFill>
                <a:latin typeface="Helvetica Neue LT Pro 56 Italic"/>
                <a:cs typeface="Helvetica Neue LT Pro 56 Ital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34670" y="1739455"/>
            <a:ext cx="4651629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507101" y="1739455"/>
            <a:ext cx="4651629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12/6/24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750" b="0" i="1">
                <a:solidFill>
                  <a:srgbClr val="DE554F"/>
                </a:solidFill>
                <a:latin typeface="Helvetica Neue LT Pro 56 Italic"/>
                <a:cs typeface="Helvetica Neue LT Pro 56 Ital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12/6/24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33961" y="145722"/>
            <a:ext cx="10058041" cy="631464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6001600" y="2289416"/>
            <a:ext cx="10160" cy="3175"/>
          </a:xfrm>
          <a:custGeom>
            <a:avLst/>
            <a:gdLst/>
            <a:ahLst/>
            <a:cxnLst/>
            <a:rect l="l" t="t" r="r" b="b"/>
            <a:pathLst>
              <a:path w="10160" h="3175">
                <a:moveTo>
                  <a:pt x="9842" y="0"/>
                </a:moveTo>
                <a:lnTo>
                  <a:pt x="6515" y="850"/>
                </a:lnTo>
                <a:lnTo>
                  <a:pt x="3238" y="1777"/>
                </a:lnTo>
                <a:lnTo>
                  <a:pt x="0" y="2806"/>
                </a:lnTo>
                <a:lnTo>
                  <a:pt x="9842" y="2806"/>
                </a:lnTo>
                <a:lnTo>
                  <a:pt x="9842" y="0"/>
                </a:lnTo>
                <a:close/>
              </a:path>
            </a:pathLst>
          </a:custGeom>
          <a:solidFill>
            <a:srgbClr val="D6D8D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12/6/24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33961" y="145722"/>
            <a:ext cx="10058041" cy="631464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03031" y="1289277"/>
            <a:ext cx="9158605" cy="96773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750" b="0" i="1">
                <a:solidFill>
                  <a:srgbClr val="DE554F"/>
                </a:solidFill>
                <a:latin typeface="Helvetica Neue LT Pro 56 Italic"/>
                <a:cs typeface="Helvetica Neue LT Pro 56 Ital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730435" y="1980863"/>
            <a:ext cx="9232529" cy="49345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600" b="0" i="0">
                <a:solidFill>
                  <a:schemeClr val="tx1"/>
                </a:solidFill>
                <a:latin typeface="HelveticaNeueLT Pro 55 Roman"/>
                <a:cs typeface="HelveticaNeueLT Pro 55 Roman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635756" y="7033450"/>
            <a:ext cx="3421888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34670" y="7033450"/>
            <a:ext cx="2459482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12/6/24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699248" y="7033450"/>
            <a:ext cx="2459482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slideLayout" Target="../slideLayouts/slideLayout5.xml"/><Relationship Id="rId1" Type="http://schemas.openxmlformats.org/officeDocument/2006/relationships/video" Target="https://www.youtube.com/embed/miU4pBZ0hXQ?feature=oembed" TargetMode="External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5.xml"/><Relationship Id="rId1" Type="http://schemas.openxmlformats.org/officeDocument/2006/relationships/video" Target="https://www.youtube.com/embed/c1Ndym-IsQg?start=1&amp;feature=oembed" TargetMode="External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idQKicogxP8?feature=oembed" TargetMode="Externa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638788" y="370374"/>
            <a:ext cx="439229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dirty="0">
                <a:solidFill>
                  <a:srgbClr val="FFFFFF"/>
                </a:solidFill>
                <a:latin typeface="Helvetica Neue LT Pro 75 Bold"/>
                <a:cs typeface="Helvetica Neue LT Pro 75 Bold"/>
              </a:rPr>
              <a:t>Emotional</a:t>
            </a:r>
            <a:r>
              <a:rPr sz="1000" b="1" spc="-25" dirty="0">
                <a:solidFill>
                  <a:srgbClr val="FFFFFF"/>
                </a:solidFill>
                <a:latin typeface="Helvetica Neue LT Pro 75 Bold"/>
                <a:cs typeface="Helvetica Neue LT Pro 75 Bold"/>
              </a:rPr>
              <a:t> </a:t>
            </a:r>
            <a:r>
              <a:rPr sz="1000" b="1" dirty="0">
                <a:solidFill>
                  <a:srgbClr val="FFFFFF"/>
                </a:solidFill>
                <a:latin typeface="Helvetica Neue LT Pro 75 Bold"/>
                <a:cs typeface="Helvetica Neue LT Pro 75 Bold"/>
              </a:rPr>
              <a:t>Wellbeing</a:t>
            </a:r>
            <a:r>
              <a:rPr sz="1000" b="1" spc="-20" dirty="0">
                <a:solidFill>
                  <a:srgbClr val="FFFFFF"/>
                </a:solidFill>
                <a:latin typeface="Helvetica Neue LT Pro 75 Bold"/>
                <a:cs typeface="Helvetica Neue LT Pro 75 Bold"/>
              </a:rPr>
              <a:t> </a:t>
            </a:r>
            <a:r>
              <a:rPr sz="1000" b="1" dirty="0">
                <a:solidFill>
                  <a:srgbClr val="FFFFFF"/>
                </a:solidFill>
                <a:latin typeface="Helvetica Neue LT Pro 75 Bold"/>
                <a:cs typeface="Helvetica Neue LT Pro 75 Bold"/>
              </a:rPr>
              <a:t>2</a:t>
            </a:r>
            <a:r>
              <a:rPr sz="1000" b="1" spc="-20" dirty="0">
                <a:solidFill>
                  <a:srgbClr val="FFFFFF"/>
                </a:solidFill>
                <a:latin typeface="Helvetica Neue LT Pro 75 Bold"/>
                <a:cs typeface="Helvetica Neue LT Pro 75 Bold"/>
              </a:rPr>
              <a:t> </a:t>
            </a:r>
            <a:r>
              <a:rPr sz="1000" b="1" dirty="0">
                <a:solidFill>
                  <a:srgbClr val="FFFFFF"/>
                </a:solidFill>
                <a:latin typeface="Helvetica Neue LT Pro 75 Bold"/>
                <a:cs typeface="Helvetica Neue LT Pro 75 Bold"/>
              </a:rPr>
              <a:t>|</a:t>
            </a:r>
            <a:r>
              <a:rPr sz="1000" b="1" spc="-20" dirty="0">
                <a:solidFill>
                  <a:srgbClr val="FFFFFF"/>
                </a:solidFill>
                <a:latin typeface="Helvetica Neue LT Pro 75 Bold"/>
                <a:cs typeface="Helvetica Neue LT Pro 75 Bold"/>
              </a:rPr>
              <a:t> </a:t>
            </a:r>
            <a:r>
              <a:rPr sz="1000" b="1" dirty="0">
                <a:solidFill>
                  <a:srgbClr val="FFFFFF"/>
                </a:solidFill>
                <a:latin typeface="Helvetica Neue LT Pro 75 Bold"/>
                <a:cs typeface="Helvetica Neue LT Pro 75 Bold"/>
              </a:rPr>
              <a:t>Activity</a:t>
            </a:r>
            <a:r>
              <a:rPr sz="1000" b="1" spc="-20" dirty="0">
                <a:solidFill>
                  <a:srgbClr val="FFFFFF"/>
                </a:solidFill>
                <a:latin typeface="Helvetica Neue LT Pro 75 Bold"/>
                <a:cs typeface="Helvetica Neue LT Pro 75 Bold"/>
              </a:rPr>
              <a:t> </a:t>
            </a:r>
            <a:r>
              <a:rPr sz="1000" b="1" dirty="0">
                <a:solidFill>
                  <a:srgbClr val="FFFFFF"/>
                </a:solidFill>
                <a:latin typeface="Helvetica Neue LT Pro 75 Bold"/>
                <a:cs typeface="Helvetica Neue LT Pro 75 Bold"/>
              </a:rPr>
              <a:t>6,</a:t>
            </a:r>
            <a:r>
              <a:rPr sz="1000" b="1" spc="-20" dirty="0">
                <a:solidFill>
                  <a:srgbClr val="FFFFFF"/>
                </a:solidFill>
                <a:latin typeface="Helvetica Neue LT Pro 75 Bold"/>
                <a:cs typeface="Helvetica Neue LT Pro 75 Bold"/>
              </a:rPr>
              <a:t> </a:t>
            </a:r>
            <a:r>
              <a:rPr sz="1000" b="1" dirty="0">
                <a:solidFill>
                  <a:srgbClr val="FFFFFF"/>
                </a:solidFill>
                <a:latin typeface="Helvetica Neue LT Pro 75 Bold"/>
                <a:cs typeface="Helvetica Neue LT Pro 75 Bold"/>
              </a:rPr>
              <a:t>‘Understanding</a:t>
            </a:r>
            <a:r>
              <a:rPr sz="1000" b="1" spc="-20" dirty="0">
                <a:solidFill>
                  <a:srgbClr val="FFFFFF"/>
                </a:solidFill>
                <a:latin typeface="Helvetica Neue LT Pro 75 Bold"/>
                <a:cs typeface="Helvetica Neue LT Pro 75 Bold"/>
              </a:rPr>
              <a:t> </a:t>
            </a:r>
            <a:r>
              <a:rPr sz="1000" b="1" dirty="0">
                <a:solidFill>
                  <a:srgbClr val="FFFFFF"/>
                </a:solidFill>
                <a:latin typeface="Helvetica Neue LT Pro 75 Bold"/>
                <a:cs typeface="Helvetica Neue LT Pro 75 Bold"/>
              </a:rPr>
              <a:t>&amp;</a:t>
            </a:r>
            <a:r>
              <a:rPr sz="1000" b="1" spc="-20" dirty="0">
                <a:solidFill>
                  <a:srgbClr val="FFFFFF"/>
                </a:solidFill>
                <a:latin typeface="Helvetica Neue LT Pro 75 Bold"/>
                <a:cs typeface="Helvetica Neue LT Pro 75 Bold"/>
              </a:rPr>
              <a:t> </a:t>
            </a:r>
            <a:r>
              <a:rPr sz="1000" b="1" dirty="0">
                <a:solidFill>
                  <a:srgbClr val="FFFFFF"/>
                </a:solidFill>
                <a:latin typeface="Helvetica Neue LT Pro 75 Bold"/>
                <a:cs typeface="Helvetica Neue LT Pro 75 Bold"/>
              </a:rPr>
              <a:t>Recognising</a:t>
            </a:r>
            <a:r>
              <a:rPr sz="1000" b="1" spc="-25" dirty="0">
                <a:solidFill>
                  <a:srgbClr val="FFFFFF"/>
                </a:solidFill>
                <a:latin typeface="Helvetica Neue LT Pro 75 Bold"/>
                <a:cs typeface="Helvetica Neue LT Pro 75 Bold"/>
              </a:rPr>
              <a:t> </a:t>
            </a:r>
            <a:r>
              <a:rPr sz="1000" b="1" spc="-10" dirty="0">
                <a:solidFill>
                  <a:srgbClr val="FFFFFF"/>
                </a:solidFill>
                <a:latin typeface="Helvetica Neue LT Pro 75 Bold"/>
                <a:cs typeface="Helvetica Neue LT Pro 75 Bold"/>
              </a:rPr>
              <a:t>Stress’</a:t>
            </a:r>
            <a:endParaRPr sz="1000">
              <a:latin typeface="Helvetica Neue LT Pro 75 Bold"/>
              <a:cs typeface="Helvetica Neue LT Pro 75 Bold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720001" y="1440002"/>
            <a:ext cx="9252585" cy="5400040"/>
            <a:chOff x="720001" y="1440002"/>
            <a:chExt cx="9252585" cy="5400040"/>
          </a:xfrm>
        </p:grpSpPr>
        <p:sp>
          <p:nvSpPr>
            <p:cNvPr id="4" name="object 4"/>
            <p:cNvSpPr/>
            <p:nvPr/>
          </p:nvSpPr>
          <p:spPr>
            <a:xfrm>
              <a:off x="720001" y="1440002"/>
              <a:ext cx="9252585" cy="5400040"/>
            </a:xfrm>
            <a:custGeom>
              <a:avLst/>
              <a:gdLst/>
              <a:ahLst/>
              <a:cxnLst/>
              <a:rect l="l" t="t" r="r" b="b"/>
              <a:pathLst>
                <a:path w="9252585" h="5400040">
                  <a:moveTo>
                    <a:pt x="9252000" y="0"/>
                  </a:moveTo>
                  <a:lnTo>
                    <a:pt x="0" y="0"/>
                  </a:lnTo>
                  <a:lnTo>
                    <a:pt x="0" y="5400001"/>
                  </a:lnTo>
                  <a:lnTo>
                    <a:pt x="9252000" y="5400001"/>
                  </a:lnTo>
                  <a:lnTo>
                    <a:pt x="9252000" y="0"/>
                  </a:lnTo>
                  <a:close/>
                </a:path>
              </a:pathLst>
            </a:custGeom>
            <a:solidFill>
              <a:srgbClr val="F8E1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671999" y="3856204"/>
              <a:ext cx="3073399" cy="2743200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45085" rIns="0" bIns="0" rtlCol="0">
            <a:spAutoFit/>
          </a:bodyPr>
          <a:lstStyle/>
          <a:p>
            <a:pPr marL="12700" marR="5080" indent="393065">
              <a:lnSpc>
                <a:spcPts val="5750"/>
              </a:lnSpc>
              <a:spcBef>
                <a:spcPts val="355"/>
              </a:spcBef>
            </a:pPr>
            <a:r>
              <a:rPr sz="4900" b="1" i="0" dirty="0">
                <a:solidFill>
                  <a:srgbClr val="981B1E"/>
                </a:solidFill>
                <a:latin typeface="Helvetica Neue LT Pro 75 Bold"/>
                <a:cs typeface="Helvetica Neue LT Pro 75 Bold"/>
              </a:rPr>
              <a:t>Understanding</a:t>
            </a:r>
            <a:r>
              <a:rPr sz="4900" b="1" i="0" spc="5" dirty="0">
                <a:solidFill>
                  <a:srgbClr val="981B1E"/>
                </a:solidFill>
                <a:latin typeface="Helvetica Neue LT Pro 75 Bold"/>
                <a:cs typeface="Helvetica Neue LT Pro 75 Bold"/>
              </a:rPr>
              <a:t> </a:t>
            </a:r>
            <a:r>
              <a:rPr sz="4900" b="1" i="0" spc="-50" dirty="0">
                <a:solidFill>
                  <a:srgbClr val="981B1E"/>
                </a:solidFill>
                <a:latin typeface="Helvetica Neue LT Pro 75 Bold"/>
                <a:cs typeface="Helvetica Neue LT Pro 75 Bold"/>
              </a:rPr>
              <a:t>&amp; </a:t>
            </a:r>
            <a:r>
              <a:rPr sz="4900" b="1" i="0" dirty="0">
                <a:solidFill>
                  <a:srgbClr val="981B1E"/>
                </a:solidFill>
                <a:latin typeface="Helvetica Neue LT Pro 75 Bold"/>
                <a:cs typeface="Helvetica Neue LT Pro 75 Bold"/>
              </a:rPr>
              <a:t>Recognising</a:t>
            </a:r>
            <a:r>
              <a:rPr sz="4900" b="1" i="0" spc="-5" dirty="0">
                <a:solidFill>
                  <a:srgbClr val="981B1E"/>
                </a:solidFill>
                <a:latin typeface="Helvetica Neue LT Pro 75 Bold"/>
                <a:cs typeface="Helvetica Neue LT Pro 75 Bold"/>
              </a:rPr>
              <a:t> </a:t>
            </a:r>
            <a:r>
              <a:rPr sz="4900" b="1" i="0" spc="-10" dirty="0">
                <a:solidFill>
                  <a:srgbClr val="981B1E"/>
                </a:solidFill>
                <a:latin typeface="Helvetica Neue LT Pro 75 Bold"/>
                <a:cs typeface="Helvetica Neue LT Pro 75 Bold"/>
              </a:rPr>
              <a:t>Stress</a:t>
            </a:r>
            <a:endParaRPr sz="4900">
              <a:latin typeface="Helvetica Neue LT Pro 75 Bold"/>
              <a:cs typeface="Helvetica Neue LT Pro 75 Bold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618669" y="3226955"/>
            <a:ext cx="7454900" cy="45021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750" b="1" dirty="0">
                <a:solidFill>
                  <a:srgbClr val="DE554F"/>
                </a:solidFill>
                <a:latin typeface="Helvetica Neue LT Pro 75 Bold"/>
                <a:cs typeface="Helvetica Neue LT Pro 75 Bold"/>
              </a:rPr>
              <a:t>Activity</a:t>
            </a:r>
            <a:r>
              <a:rPr sz="2750" b="1" spc="95" dirty="0">
                <a:solidFill>
                  <a:srgbClr val="DE554F"/>
                </a:solidFill>
                <a:latin typeface="Helvetica Neue LT Pro 75 Bold"/>
                <a:cs typeface="Helvetica Neue LT Pro 75 Bold"/>
              </a:rPr>
              <a:t> </a:t>
            </a:r>
            <a:r>
              <a:rPr sz="2750" b="1" dirty="0">
                <a:solidFill>
                  <a:srgbClr val="DE554F"/>
                </a:solidFill>
                <a:latin typeface="Helvetica Neue LT Pro 75 Bold"/>
                <a:cs typeface="Helvetica Neue LT Pro 75 Bold"/>
              </a:rPr>
              <a:t>6,</a:t>
            </a:r>
            <a:r>
              <a:rPr sz="2750" b="1" spc="95" dirty="0">
                <a:solidFill>
                  <a:srgbClr val="DE554F"/>
                </a:solidFill>
                <a:latin typeface="Helvetica Neue LT Pro 75 Bold"/>
                <a:cs typeface="Helvetica Neue LT Pro 75 Bold"/>
              </a:rPr>
              <a:t> </a:t>
            </a:r>
            <a:r>
              <a:rPr sz="2750" b="1" dirty="0">
                <a:solidFill>
                  <a:srgbClr val="DE554F"/>
                </a:solidFill>
                <a:latin typeface="Helvetica Neue LT Pro 75 Bold"/>
                <a:cs typeface="Helvetica Neue LT Pro 75 Bold"/>
              </a:rPr>
              <a:t>SPHE</a:t>
            </a:r>
            <a:r>
              <a:rPr sz="2750" b="1" spc="100" dirty="0">
                <a:solidFill>
                  <a:srgbClr val="DE554F"/>
                </a:solidFill>
                <a:latin typeface="Helvetica Neue LT Pro 75 Bold"/>
                <a:cs typeface="Helvetica Neue LT Pro 75 Bold"/>
              </a:rPr>
              <a:t> </a:t>
            </a:r>
            <a:r>
              <a:rPr sz="2750" b="1" dirty="0">
                <a:solidFill>
                  <a:srgbClr val="DE554F"/>
                </a:solidFill>
                <a:latin typeface="Helvetica Neue LT Pro 75 Bold"/>
                <a:cs typeface="Helvetica Neue LT Pro 75 Bold"/>
              </a:rPr>
              <a:t>Emotional</a:t>
            </a:r>
            <a:r>
              <a:rPr sz="2750" b="1" spc="95" dirty="0">
                <a:solidFill>
                  <a:srgbClr val="DE554F"/>
                </a:solidFill>
                <a:latin typeface="Helvetica Neue LT Pro 75 Bold"/>
                <a:cs typeface="Helvetica Neue LT Pro 75 Bold"/>
              </a:rPr>
              <a:t> </a:t>
            </a:r>
            <a:r>
              <a:rPr sz="2750" b="1" dirty="0">
                <a:solidFill>
                  <a:srgbClr val="DE554F"/>
                </a:solidFill>
                <a:latin typeface="Helvetica Neue LT Pro 75 Bold"/>
                <a:cs typeface="Helvetica Neue LT Pro 75 Bold"/>
              </a:rPr>
              <a:t>Wellbeing,</a:t>
            </a:r>
            <a:r>
              <a:rPr sz="2750" b="1" spc="95" dirty="0">
                <a:solidFill>
                  <a:srgbClr val="DE554F"/>
                </a:solidFill>
                <a:latin typeface="Helvetica Neue LT Pro 75 Bold"/>
                <a:cs typeface="Helvetica Neue LT Pro 75 Bold"/>
              </a:rPr>
              <a:t> </a:t>
            </a:r>
            <a:r>
              <a:rPr sz="2750" b="1" dirty="0">
                <a:solidFill>
                  <a:srgbClr val="DE554F"/>
                </a:solidFill>
                <a:latin typeface="Helvetica Neue LT Pro 75 Bold"/>
                <a:cs typeface="Helvetica Neue LT Pro 75 Bold"/>
              </a:rPr>
              <a:t>Unit</a:t>
            </a:r>
            <a:r>
              <a:rPr sz="2750" b="1" spc="95" dirty="0">
                <a:solidFill>
                  <a:srgbClr val="DE554F"/>
                </a:solidFill>
                <a:latin typeface="Helvetica Neue LT Pro 75 Bold"/>
                <a:cs typeface="Helvetica Neue LT Pro 75 Bold"/>
              </a:rPr>
              <a:t> </a:t>
            </a:r>
            <a:r>
              <a:rPr sz="2750" b="1" spc="-50" dirty="0">
                <a:solidFill>
                  <a:srgbClr val="DE554F"/>
                </a:solidFill>
                <a:latin typeface="Helvetica Neue LT Pro 75 Bold"/>
                <a:cs typeface="Helvetica Neue LT Pro 75 Bold"/>
              </a:rPr>
              <a:t>2</a:t>
            </a:r>
            <a:endParaRPr sz="2750">
              <a:latin typeface="Helvetica Neue LT Pro 75 Bold"/>
              <a:cs typeface="Helvetica Neue LT Pro 75 Bold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67200" y="2088007"/>
            <a:ext cx="8483593" cy="4737123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2638788" y="370374"/>
            <a:ext cx="439229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dirty="0">
                <a:solidFill>
                  <a:srgbClr val="FFFFFF"/>
                </a:solidFill>
                <a:latin typeface="Helvetica Neue LT Pro 75 Bold"/>
                <a:cs typeface="Helvetica Neue LT Pro 75 Bold"/>
              </a:rPr>
              <a:t>Emotional</a:t>
            </a:r>
            <a:r>
              <a:rPr sz="1000" b="1" spc="-25" dirty="0">
                <a:solidFill>
                  <a:srgbClr val="FFFFFF"/>
                </a:solidFill>
                <a:latin typeface="Helvetica Neue LT Pro 75 Bold"/>
                <a:cs typeface="Helvetica Neue LT Pro 75 Bold"/>
              </a:rPr>
              <a:t> </a:t>
            </a:r>
            <a:r>
              <a:rPr sz="1000" b="1" dirty="0">
                <a:solidFill>
                  <a:srgbClr val="FFFFFF"/>
                </a:solidFill>
                <a:latin typeface="Helvetica Neue LT Pro 75 Bold"/>
                <a:cs typeface="Helvetica Neue LT Pro 75 Bold"/>
              </a:rPr>
              <a:t>Wellbeing</a:t>
            </a:r>
            <a:r>
              <a:rPr sz="1000" b="1" spc="-20" dirty="0">
                <a:solidFill>
                  <a:srgbClr val="FFFFFF"/>
                </a:solidFill>
                <a:latin typeface="Helvetica Neue LT Pro 75 Bold"/>
                <a:cs typeface="Helvetica Neue LT Pro 75 Bold"/>
              </a:rPr>
              <a:t> </a:t>
            </a:r>
            <a:r>
              <a:rPr sz="1000" b="1" dirty="0">
                <a:solidFill>
                  <a:srgbClr val="FFFFFF"/>
                </a:solidFill>
                <a:latin typeface="Helvetica Neue LT Pro 75 Bold"/>
                <a:cs typeface="Helvetica Neue LT Pro 75 Bold"/>
              </a:rPr>
              <a:t>2</a:t>
            </a:r>
            <a:r>
              <a:rPr sz="1000" b="1" spc="-20" dirty="0">
                <a:solidFill>
                  <a:srgbClr val="FFFFFF"/>
                </a:solidFill>
                <a:latin typeface="Helvetica Neue LT Pro 75 Bold"/>
                <a:cs typeface="Helvetica Neue LT Pro 75 Bold"/>
              </a:rPr>
              <a:t> </a:t>
            </a:r>
            <a:r>
              <a:rPr sz="1000" b="1" dirty="0">
                <a:solidFill>
                  <a:srgbClr val="FFFFFF"/>
                </a:solidFill>
                <a:latin typeface="Helvetica Neue LT Pro 75 Bold"/>
                <a:cs typeface="Helvetica Neue LT Pro 75 Bold"/>
              </a:rPr>
              <a:t>|</a:t>
            </a:r>
            <a:r>
              <a:rPr sz="1000" b="1" spc="-20" dirty="0">
                <a:solidFill>
                  <a:srgbClr val="FFFFFF"/>
                </a:solidFill>
                <a:latin typeface="Helvetica Neue LT Pro 75 Bold"/>
                <a:cs typeface="Helvetica Neue LT Pro 75 Bold"/>
              </a:rPr>
              <a:t> </a:t>
            </a:r>
            <a:r>
              <a:rPr sz="1000" b="1" dirty="0">
                <a:solidFill>
                  <a:srgbClr val="FFFFFF"/>
                </a:solidFill>
                <a:latin typeface="Helvetica Neue LT Pro 75 Bold"/>
                <a:cs typeface="Helvetica Neue LT Pro 75 Bold"/>
              </a:rPr>
              <a:t>Activity</a:t>
            </a:r>
            <a:r>
              <a:rPr sz="1000" b="1" spc="-20" dirty="0">
                <a:solidFill>
                  <a:srgbClr val="FFFFFF"/>
                </a:solidFill>
                <a:latin typeface="Helvetica Neue LT Pro 75 Bold"/>
                <a:cs typeface="Helvetica Neue LT Pro 75 Bold"/>
              </a:rPr>
              <a:t> </a:t>
            </a:r>
            <a:r>
              <a:rPr sz="1000" b="1" dirty="0">
                <a:solidFill>
                  <a:srgbClr val="FFFFFF"/>
                </a:solidFill>
                <a:latin typeface="Helvetica Neue LT Pro 75 Bold"/>
                <a:cs typeface="Helvetica Neue LT Pro 75 Bold"/>
              </a:rPr>
              <a:t>6,</a:t>
            </a:r>
            <a:r>
              <a:rPr sz="1000" b="1" spc="-20" dirty="0">
                <a:solidFill>
                  <a:srgbClr val="FFFFFF"/>
                </a:solidFill>
                <a:latin typeface="Helvetica Neue LT Pro 75 Bold"/>
                <a:cs typeface="Helvetica Neue LT Pro 75 Bold"/>
              </a:rPr>
              <a:t> </a:t>
            </a:r>
            <a:r>
              <a:rPr sz="1000" b="1" dirty="0">
                <a:solidFill>
                  <a:srgbClr val="FFFFFF"/>
                </a:solidFill>
                <a:latin typeface="Helvetica Neue LT Pro 75 Bold"/>
                <a:cs typeface="Helvetica Neue LT Pro 75 Bold"/>
              </a:rPr>
              <a:t>‘Understanding</a:t>
            </a:r>
            <a:r>
              <a:rPr sz="1000" b="1" spc="-20" dirty="0">
                <a:solidFill>
                  <a:srgbClr val="FFFFFF"/>
                </a:solidFill>
                <a:latin typeface="Helvetica Neue LT Pro 75 Bold"/>
                <a:cs typeface="Helvetica Neue LT Pro 75 Bold"/>
              </a:rPr>
              <a:t> </a:t>
            </a:r>
            <a:r>
              <a:rPr sz="1000" b="1" dirty="0">
                <a:solidFill>
                  <a:srgbClr val="FFFFFF"/>
                </a:solidFill>
                <a:latin typeface="Helvetica Neue LT Pro 75 Bold"/>
                <a:cs typeface="Helvetica Neue LT Pro 75 Bold"/>
              </a:rPr>
              <a:t>&amp;</a:t>
            </a:r>
            <a:r>
              <a:rPr sz="1000" b="1" spc="-20" dirty="0">
                <a:solidFill>
                  <a:srgbClr val="FFFFFF"/>
                </a:solidFill>
                <a:latin typeface="Helvetica Neue LT Pro 75 Bold"/>
                <a:cs typeface="Helvetica Neue LT Pro 75 Bold"/>
              </a:rPr>
              <a:t> </a:t>
            </a:r>
            <a:r>
              <a:rPr sz="1000" b="1" dirty="0">
                <a:solidFill>
                  <a:srgbClr val="FFFFFF"/>
                </a:solidFill>
                <a:latin typeface="Helvetica Neue LT Pro 75 Bold"/>
                <a:cs typeface="Helvetica Neue LT Pro 75 Bold"/>
              </a:rPr>
              <a:t>Recognising</a:t>
            </a:r>
            <a:r>
              <a:rPr sz="1000" b="1" spc="-25" dirty="0">
                <a:solidFill>
                  <a:srgbClr val="FFFFFF"/>
                </a:solidFill>
                <a:latin typeface="Helvetica Neue LT Pro 75 Bold"/>
                <a:cs typeface="Helvetica Neue LT Pro 75 Bold"/>
              </a:rPr>
              <a:t> </a:t>
            </a:r>
            <a:r>
              <a:rPr sz="1000" b="1" spc="-10" dirty="0">
                <a:solidFill>
                  <a:srgbClr val="FFFFFF"/>
                </a:solidFill>
                <a:latin typeface="Helvetica Neue LT Pro 75 Bold"/>
                <a:cs typeface="Helvetica Neue LT Pro 75 Bold"/>
              </a:rPr>
              <a:t>Stress’</a:t>
            </a:r>
            <a:endParaRPr sz="1000">
              <a:latin typeface="Helvetica Neue LT Pro 75 Bold"/>
              <a:cs typeface="Helvetica Neue LT Pro 75 Bold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07299" y="1323285"/>
            <a:ext cx="6081395" cy="45021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750" b="1" dirty="0">
                <a:solidFill>
                  <a:srgbClr val="DE554F"/>
                </a:solidFill>
                <a:latin typeface="Helvetica Neue LT Pro 75 Bold"/>
                <a:cs typeface="Helvetica Neue LT Pro 75 Bold"/>
              </a:rPr>
              <a:t>Step</a:t>
            </a:r>
            <a:r>
              <a:rPr sz="2750" b="1" spc="70" dirty="0">
                <a:solidFill>
                  <a:srgbClr val="DE554F"/>
                </a:solidFill>
                <a:latin typeface="Helvetica Neue LT Pro 75 Bold"/>
                <a:cs typeface="Helvetica Neue LT Pro 75 Bold"/>
              </a:rPr>
              <a:t> </a:t>
            </a:r>
            <a:r>
              <a:rPr sz="2750" b="1" dirty="0">
                <a:solidFill>
                  <a:srgbClr val="DE554F"/>
                </a:solidFill>
                <a:latin typeface="Helvetica Neue LT Pro 75 Bold"/>
                <a:cs typeface="Helvetica Neue LT Pro 75 Bold"/>
              </a:rPr>
              <a:t>4:</a:t>
            </a:r>
            <a:r>
              <a:rPr sz="2750" b="1" spc="80" dirty="0">
                <a:solidFill>
                  <a:srgbClr val="DE554F"/>
                </a:solidFill>
                <a:latin typeface="Helvetica Neue LT Pro 75 Bold"/>
                <a:cs typeface="Helvetica Neue LT Pro 75 Bold"/>
              </a:rPr>
              <a:t> </a:t>
            </a:r>
            <a:r>
              <a:rPr sz="2750" i="1" dirty="0">
                <a:solidFill>
                  <a:srgbClr val="DE554F"/>
                </a:solidFill>
                <a:latin typeface="Helvetica Neue LT Pro 56 Italic"/>
                <a:cs typeface="Helvetica Neue LT Pro 56 Italic"/>
              </a:rPr>
              <a:t>Visualising</a:t>
            </a:r>
            <a:r>
              <a:rPr sz="2750" i="1" spc="85" dirty="0">
                <a:solidFill>
                  <a:srgbClr val="DE554F"/>
                </a:solidFill>
                <a:latin typeface="Helvetica Neue LT Pro 56 Italic"/>
                <a:cs typeface="Helvetica Neue LT Pro 56 Italic"/>
              </a:rPr>
              <a:t> </a:t>
            </a:r>
            <a:r>
              <a:rPr sz="2750" i="1" dirty="0">
                <a:solidFill>
                  <a:srgbClr val="DE554F"/>
                </a:solidFill>
                <a:latin typeface="Helvetica Neue LT Pro 56 Italic"/>
                <a:cs typeface="Helvetica Neue LT Pro 56 Italic"/>
              </a:rPr>
              <a:t>My</a:t>
            </a:r>
            <a:r>
              <a:rPr sz="2750" i="1" spc="80" dirty="0">
                <a:solidFill>
                  <a:srgbClr val="DE554F"/>
                </a:solidFill>
                <a:latin typeface="Helvetica Neue LT Pro 56 Italic"/>
                <a:cs typeface="Helvetica Neue LT Pro 56 Italic"/>
              </a:rPr>
              <a:t> </a:t>
            </a:r>
            <a:r>
              <a:rPr sz="2750" i="1" dirty="0">
                <a:solidFill>
                  <a:srgbClr val="DE554F"/>
                </a:solidFill>
                <a:latin typeface="Helvetica Neue LT Pro 56 Italic"/>
                <a:cs typeface="Helvetica Neue LT Pro 56 Italic"/>
              </a:rPr>
              <a:t>Peaceful</a:t>
            </a:r>
            <a:r>
              <a:rPr sz="2750" i="1" spc="80" dirty="0">
                <a:solidFill>
                  <a:srgbClr val="DE554F"/>
                </a:solidFill>
                <a:latin typeface="Helvetica Neue LT Pro 56 Italic"/>
                <a:cs typeface="Helvetica Neue LT Pro 56 Italic"/>
              </a:rPr>
              <a:t> </a:t>
            </a:r>
            <a:r>
              <a:rPr sz="2750" i="1" spc="-10" dirty="0">
                <a:solidFill>
                  <a:srgbClr val="DE554F"/>
                </a:solidFill>
                <a:latin typeface="Helvetica Neue LT Pro 56 Italic"/>
                <a:cs typeface="Helvetica Neue LT Pro 56 Italic"/>
              </a:rPr>
              <a:t>Space</a:t>
            </a:r>
            <a:endParaRPr sz="2750">
              <a:latin typeface="Helvetica Neue LT Pro 56 Italic"/>
              <a:cs typeface="Helvetica Neue LT Pro 56 Italic"/>
            </a:endParaRPr>
          </a:p>
        </p:txBody>
      </p:sp>
      <p:pic>
        <p:nvPicPr>
          <p:cNvPr id="5" name="Online Media 4" descr="Safe Place - guided exercise">
            <a:hlinkClick r:id="" action="ppaction://media"/>
            <a:extLst>
              <a:ext uri="{FF2B5EF4-FFF2-40B4-BE49-F238E27FC236}">
                <a16:creationId xmlns:a16="http://schemas.microsoft.com/office/drawing/2014/main" id="{5B89EC0F-C4E6-1839-6177-532D0DA43B86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167200" y="2071155"/>
            <a:ext cx="8599100" cy="48584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638788" y="370374"/>
            <a:ext cx="439229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dirty="0">
                <a:solidFill>
                  <a:srgbClr val="FFFFFF"/>
                </a:solidFill>
                <a:latin typeface="Helvetica Neue LT Pro 75 Bold"/>
                <a:cs typeface="Helvetica Neue LT Pro 75 Bold"/>
              </a:rPr>
              <a:t>Emotional</a:t>
            </a:r>
            <a:r>
              <a:rPr sz="1000" b="1" spc="-25" dirty="0">
                <a:solidFill>
                  <a:srgbClr val="FFFFFF"/>
                </a:solidFill>
                <a:latin typeface="Helvetica Neue LT Pro 75 Bold"/>
                <a:cs typeface="Helvetica Neue LT Pro 75 Bold"/>
              </a:rPr>
              <a:t> </a:t>
            </a:r>
            <a:r>
              <a:rPr sz="1000" b="1" dirty="0">
                <a:solidFill>
                  <a:srgbClr val="FFFFFF"/>
                </a:solidFill>
                <a:latin typeface="Helvetica Neue LT Pro 75 Bold"/>
                <a:cs typeface="Helvetica Neue LT Pro 75 Bold"/>
              </a:rPr>
              <a:t>Wellbeing</a:t>
            </a:r>
            <a:r>
              <a:rPr sz="1000" b="1" spc="-20" dirty="0">
                <a:solidFill>
                  <a:srgbClr val="FFFFFF"/>
                </a:solidFill>
                <a:latin typeface="Helvetica Neue LT Pro 75 Bold"/>
                <a:cs typeface="Helvetica Neue LT Pro 75 Bold"/>
              </a:rPr>
              <a:t> </a:t>
            </a:r>
            <a:r>
              <a:rPr sz="1000" b="1" dirty="0">
                <a:solidFill>
                  <a:srgbClr val="FFFFFF"/>
                </a:solidFill>
                <a:latin typeface="Helvetica Neue LT Pro 75 Bold"/>
                <a:cs typeface="Helvetica Neue LT Pro 75 Bold"/>
              </a:rPr>
              <a:t>2</a:t>
            </a:r>
            <a:r>
              <a:rPr sz="1000" b="1" spc="-20" dirty="0">
                <a:solidFill>
                  <a:srgbClr val="FFFFFF"/>
                </a:solidFill>
                <a:latin typeface="Helvetica Neue LT Pro 75 Bold"/>
                <a:cs typeface="Helvetica Neue LT Pro 75 Bold"/>
              </a:rPr>
              <a:t> </a:t>
            </a:r>
            <a:r>
              <a:rPr sz="1000" b="1" dirty="0">
                <a:solidFill>
                  <a:srgbClr val="FFFFFF"/>
                </a:solidFill>
                <a:latin typeface="Helvetica Neue LT Pro 75 Bold"/>
                <a:cs typeface="Helvetica Neue LT Pro 75 Bold"/>
              </a:rPr>
              <a:t>|</a:t>
            </a:r>
            <a:r>
              <a:rPr sz="1000" b="1" spc="-20" dirty="0">
                <a:solidFill>
                  <a:srgbClr val="FFFFFF"/>
                </a:solidFill>
                <a:latin typeface="Helvetica Neue LT Pro 75 Bold"/>
                <a:cs typeface="Helvetica Neue LT Pro 75 Bold"/>
              </a:rPr>
              <a:t> </a:t>
            </a:r>
            <a:r>
              <a:rPr sz="1000" b="1" dirty="0">
                <a:solidFill>
                  <a:srgbClr val="FFFFFF"/>
                </a:solidFill>
                <a:latin typeface="Helvetica Neue LT Pro 75 Bold"/>
                <a:cs typeface="Helvetica Neue LT Pro 75 Bold"/>
              </a:rPr>
              <a:t>Activity</a:t>
            </a:r>
            <a:r>
              <a:rPr sz="1000" b="1" spc="-20" dirty="0">
                <a:solidFill>
                  <a:srgbClr val="FFFFFF"/>
                </a:solidFill>
                <a:latin typeface="Helvetica Neue LT Pro 75 Bold"/>
                <a:cs typeface="Helvetica Neue LT Pro 75 Bold"/>
              </a:rPr>
              <a:t> </a:t>
            </a:r>
            <a:r>
              <a:rPr sz="1000" b="1" dirty="0">
                <a:solidFill>
                  <a:srgbClr val="FFFFFF"/>
                </a:solidFill>
                <a:latin typeface="Helvetica Neue LT Pro 75 Bold"/>
                <a:cs typeface="Helvetica Neue LT Pro 75 Bold"/>
              </a:rPr>
              <a:t>6,</a:t>
            </a:r>
            <a:r>
              <a:rPr sz="1000" b="1" spc="-20" dirty="0">
                <a:solidFill>
                  <a:srgbClr val="FFFFFF"/>
                </a:solidFill>
                <a:latin typeface="Helvetica Neue LT Pro 75 Bold"/>
                <a:cs typeface="Helvetica Neue LT Pro 75 Bold"/>
              </a:rPr>
              <a:t> </a:t>
            </a:r>
            <a:r>
              <a:rPr sz="1000" b="1" dirty="0">
                <a:solidFill>
                  <a:srgbClr val="FFFFFF"/>
                </a:solidFill>
                <a:latin typeface="Helvetica Neue LT Pro 75 Bold"/>
                <a:cs typeface="Helvetica Neue LT Pro 75 Bold"/>
              </a:rPr>
              <a:t>‘Understanding</a:t>
            </a:r>
            <a:r>
              <a:rPr sz="1000" b="1" spc="-20" dirty="0">
                <a:solidFill>
                  <a:srgbClr val="FFFFFF"/>
                </a:solidFill>
                <a:latin typeface="Helvetica Neue LT Pro 75 Bold"/>
                <a:cs typeface="Helvetica Neue LT Pro 75 Bold"/>
              </a:rPr>
              <a:t> </a:t>
            </a:r>
            <a:r>
              <a:rPr sz="1000" b="1" dirty="0">
                <a:solidFill>
                  <a:srgbClr val="FFFFFF"/>
                </a:solidFill>
                <a:latin typeface="Helvetica Neue LT Pro 75 Bold"/>
                <a:cs typeface="Helvetica Neue LT Pro 75 Bold"/>
              </a:rPr>
              <a:t>&amp;</a:t>
            </a:r>
            <a:r>
              <a:rPr sz="1000" b="1" spc="-20" dirty="0">
                <a:solidFill>
                  <a:srgbClr val="FFFFFF"/>
                </a:solidFill>
                <a:latin typeface="Helvetica Neue LT Pro 75 Bold"/>
                <a:cs typeface="Helvetica Neue LT Pro 75 Bold"/>
              </a:rPr>
              <a:t> </a:t>
            </a:r>
            <a:r>
              <a:rPr sz="1000" b="1" dirty="0">
                <a:solidFill>
                  <a:srgbClr val="FFFFFF"/>
                </a:solidFill>
                <a:latin typeface="Helvetica Neue LT Pro 75 Bold"/>
                <a:cs typeface="Helvetica Neue LT Pro 75 Bold"/>
              </a:rPr>
              <a:t>Recognising</a:t>
            </a:r>
            <a:r>
              <a:rPr sz="1000" b="1" spc="-25" dirty="0">
                <a:solidFill>
                  <a:srgbClr val="FFFFFF"/>
                </a:solidFill>
                <a:latin typeface="Helvetica Neue LT Pro 75 Bold"/>
                <a:cs typeface="Helvetica Neue LT Pro 75 Bold"/>
              </a:rPr>
              <a:t> </a:t>
            </a:r>
            <a:r>
              <a:rPr sz="1000" b="1" spc="-10" dirty="0">
                <a:solidFill>
                  <a:srgbClr val="FFFFFF"/>
                </a:solidFill>
                <a:latin typeface="Helvetica Neue LT Pro 75 Bold"/>
                <a:cs typeface="Helvetica Neue LT Pro 75 Bold"/>
              </a:rPr>
              <a:t>Stress’</a:t>
            </a:r>
            <a:endParaRPr sz="1000">
              <a:latin typeface="Helvetica Neue LT Pro 75 Bold"/>
              <a:cs typeface="Helvetica Neue LT Pro 75 Bold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30699" y="2376871"/>
            <a:ext cx="9113520" cy="4779645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12700" marR="3887470">
              <a:lnSpc>
                <a:spcPts val="2800"/>
              </a:lnSpc>
              <a:spcBef>
                <a:spcPts val="459"/>
              </a:spcBef>
            </a:pPr>
            <a:r>
              <a:rPr sz="2600" i="1" dirty="0">
                <a:latin typeface="Helvetica Neue LT Pro 56 Italic"/>
                <a:cs typeface="Helvetica Neue LT Pro 56 Italic"/>
              </a:rPr>
              <a:t>This</a:t>
            </a:r>
            <a:r>
              <a:rPr sz="2600" i="1" spc="-20" dirty="0">
                <a:latin typeface="Helvetica Neue LT Pro 56 Italic"/>
                <a:cs typeface="Helvetica Neue LT Pro 56 Italic"/>
              </a:rPr>
              <a:t> </a:t>
            </a:r>
            <a:r>
              <a:rPr sz="2600" i="1" dirty="0">
                <a:latin typeface="Helvetica Neue LT Pro 56 Italic"/>
                <a:cs typeface="Helvetica Neue LT Pro 56 Italic"/>
              </a:rPr>
              <a:t>might</a:t>
            </a:r>
            <a:r>
              <a:rPr sz="2600" i="1" spc="-15" dirty="0">
                <a:latin typeface="Helvetica Neue LT Pro 56 Italic"/>
                <a:cs typeface="Helvetica Neue LT Pro 56 Italic"/>
              </a:rPr>
              <a:t> </a:t>
            </a:r>
            <a:r>
              <a:rPr sz="2600" i="1" dirty="0">
                <a:latin typeface="Helvetica Neue LT Pro 56 Italic"/>
                <a:cs typeface="Helvetica Neue LT Pro 56 Italic"/>
              </a:rPr>
              <a:t>be</a:t>
            </a:r>
            <a:r>
              <a:rPr sz="2600" i="1" spc="-20" dirty="0">
                <a:latin typeface="Helvetica Neue LT Pro 56 Italic"/>
                <a:cs typeface="Helvetica Neue LT Pro 56 Italic"/>
              </a:rPr>
              <a:t> </a:t>
            </a:r>
            <a:r>
              <a:rPr sz="2600" i="1" dirty="0">
                <a:latin typeface="Helvetica Neue LT Pro 56 Italic"/>
                <a:cs typeface="Helvetica Neue LT Pro 56 Italic"/>
              </a:rPr>
              <a:t>a</a:t>
            </a:r>
            <a:r>
              <a:rPr sz="2600" i="1" spc="-15" dirty="0">
                <a:latin typeface="Helvetica Neue LT Pro 56 Italic"/>
                <a:cs typeface="Helvetica Neue LT Pro 56 Italic"/>
              </a:rPr>
              <a:t> </a:t>
            </a:r>
            <a:r>
              <a:rPr sz="2600" i="1" dirty="0">
                <a:latin typeface="Helvetica Neue LT Pro 56 Italic"/>
                <a:cs typeface="Helvetica Neue LT Pro 56 Italic"/>
              </a:rPr>
              <a:t>place</a:t>
            </a:r>
            <a:r>
              <a:rPr sz="2600" i="1" spc="-20" dirty="0">
                <a:latin typeface="Helvetica Neue LT Pro 56 Italic"/>
                <a:cs typeface="Helvetica Neue LT Pro 56 Italic"/>
              </a:rPr>
              <a:t> </a:t>
            </a:r>
            <a:r>
              <a:rPr sz="2600" i="1" dirty="0">
                <a:latin typeface="Helvetica Neue LT Pro 56 Italic"/>
                <a:cs typeface="Helvetica Neue LT Pro 56 Italic"/>
              </a:rPr>
              <a:t>that</a:t>
            </a:r>
            <a:r>
              <a:rPr sz="2600" i="1" spc="-15" dirty="0">
                <a:latin typeface="Helvetica Neue LT Pro 56 Italic"/>
                <a:cs typeface="Helvetica Neue LT Pro 56 Italic"/>
              </a:rPr>
              <a:t> </a:t>
            </a:r>
            <a:r>
              <a:rPr sz="2600" i="1" dirty="0">
                <a:latin typeface="Helvetica Neue LT Pro 56 Italic"/>
                <a:cs typeface="Helvetica Neue LT Pro 56 Italic"/>
              </a:rPr>
              <a:t>you</a:t>
            </a:r>
            <a:r>
              <a:rPr sz="2600" i="1" spc="-20" dirty="0">
                <a:latin typeface="Helvetica Neue LT Pro 56 Italic"/>
                <a:cs typeface="Helvetica Neue LT Pro 56 Italic"/>
              </a:rPr>
              <a:t> have </a:t>
            </a:r>
            <a:r>
              <a:rPr sz="2600" i="1" dirty="0">
                <a:latin typeface="Helvetica Neue LT Pro 56 Italic"/>
                <a:cs typeface="Helvetica Neue LT Pro 56 Italic"/>
              </a:rPr>
              <a:t>been</a:t>
            </a:r>
            <a:r>
              <a:rPr sz="2600" i="1" spc="-75" dirty="0">
                <a:latin typeface="Helvetica Neue LT Pro 56 Italic"/>
                <a:cs typeface="Helvetica Neue LT Pro 56 Italic"/>
              </a:rPr>
              <a:t> </a:t>
            </a:r>
            <a:r>
              <a:rPr sz="2600" i="1" dirty="0">
                <a:latin typeface="Helvetica Neue LT Pro 56 Italic"/>
                <a:cs typeface="Helvetica Neue LT Pro 56 Italic"/>
              </a:rPr>
              <a:t>to</a:t>
            </a:r>
            <a:r>
              <a:rPr sz="2600" i="1" spc="-75" dirty="0">
                <a:latin typeface="Helvetica Neue LT Pro 56 Italic"/>
                <a:cs typeface="Helvetica Neue LT Pro 56 Italic"/>
              </a:rPr>
              <a:t> </a:t>
            </a:r>
            <a:r>
              <a:rPr sz="2600" i="1" dirty="0">
                <a:latin typeface="Helvetica Neue LT Pro 56 Italic"/>
                <a:cs typeface="Helvetica Neue LT Pro 56 Italic"/>
              </a:rPr>
              <a:t>before,</a:t>
            </a:r>
            <a:r>
              <a:rPr sz="2600" i="1" spc="-75" dirty="0">
                <a:latin typeface="Helvetica Neue LT Pro 56 Italic"/>
                <a:cs typeface="Helvetica Neue LT Pro 56 Italic"/>
              </a:rPr>
              <a:t> </a:t>
            </a:r>
            <a:r>
              <a:rPr sz="2600" i="1" dirty="0">
                <a:latin typeface="Helvetica Neue LT Pro 56 Italic"/>
                <a:cs typeface="Helvetica Neue LT Pro 56 Italic"/>
              </a:rPr>
              <a:t>somewhere</a:t>
            </a:r>
            <a:r>
              <a:rPr sz="2600" i="1" spc="-75" dirty="0">
                <a:latin typeface="Helvetica Neue LT Pro 56 Italic"/>
                <a:cs typeface="Helvetica Neue LT Pro 56 Italic"/>
              </a:rPr>
              <a:t> </a:t>
            </a:r>
            <a:r>
              <a:rPr sz="2600" i="1" spc="-25" dirty="0">
                <a:latin typeface="Helvetica Neue LT Pro 56 Italic"/>
                <a:cs typeface="Helvetica Neue LT Pro 56 Italic"/>
              </a:rPr>
              <a:t>you </a:t>
            </a:r>
            <a:r>
              <a:rPr sz="2600" i="1" dirty="0">
                <a:latin typeface="Helvetica Neue LT Pro 56 Italic"/>
                <a:cs typeface="Helvetica Neue LT Pro 56 Italic"/>
              </a:rPr>
              <a:t>dream</a:t>
            </a:r>
            <a:r>
              <a:rPr sz="2600" i="1" spc="-15" dirty="0">
                <a:latin typeface="Helvetica Neue LT Pro 56 Italic"/>
                <a:cs typeface="Helvetica Neue LT Pro 56 Italic"/>
              </a:rPr>
              <a:t> </a:t>
            </a:r>
            <a:r>
              <a:rPr sz="2600" i="1" dirty="0">
                <a:latin typeface="Helvetica Neue LT Pro 56 Italic"/>
                <a:cs typeface="Helvetica Neue LT Pro 56 Italic"/>
              </a:rPr>
              <a:t>of</a:t>
            </a:r>
            <a:r>
              <a:rPr sz="2600" i="1" spc="-10" dirty="0">
                <a:latin typeface="Helvetica Neue LT Pro 56 Italic"/>
                <a:cs typeface="Helvetica Neue LT Pro 56 Italic"/>
              </a:rPr>
              <a:t> </a:t>
            </a:r>
            <a:r>
              <a:rPr sz="2600" i="1" dirty="0">
                <a:latin typeface="Helvetica Neue LT Pro 56 Italic"/>
                <a:cs typeface="Helvetica Neue LT Pro 56 Italic"/>
              </a:rPr>
              <a:t>going</a:t>
            </a:r>
            <a:r>
              <a:rPr sz="2600" i="1" spc="-10" dirty="0">
                <a:latin typeface="Helvetica Neue LT Pro 56 Italic"/>
                <a:cs typeface="Helvetica Neue LT Pro 56 Italic"/>
              </a:rPr>
              <a:t> </a:t>
            </a:r>
            <a:r>
              <a:rPr sz="2600" i="1" dirty="0">
                <a:latin typeface="Helvetica Neue LT Pro 56 Italic"/>
                <a:cs typeface="Helvetica Neue LT Pro 56 Italic"/>
              </a:rPr>
              <a:t>to,</a:t>
            </a:r>
            <a:r>
              <a:rPr sz="2600" i="1" spc="-10" dirty="0">
                <a:latin typeface="Helvetica Neue LT Pro 56 Italic"/>
                <a:cs typeface="Helvetica Neue LT Pro 56 Italic"/>
              </a:rPr>
              <a:t> </a:t>
            </a:r>
            <a:r>
              <a:rPr sz="2600" i="1" dirty="0">
                <a:latin typeface="Helvetica Neue LT Pro 56 Italic"/>
                <a:cs typeface="Helvetica Neue LT Pro 56 Italic"/>
              </a:rPr>
              <a:t>or</a:t>
            </a:r>
            <a:r>
              <a:rPr sz="2600" i="1" spc="-10" dirty="0">
                <a:latin typeface="Helvetica Neue LT Pro 56 Italic"/>
                <a:cs typeface="Helvetica Neue LT Pro 56 Italic"/>
              </a:rPr>
              <a:t> somewhere </a:t>
            </a:r>
            <a:r>
              <a:rPr sz="2600" i="1" dirty="0">
                <a:latin typeface="Helvetica Neue LT Pro 56 Italic"/>
                <a:cs typeface="Helvetica Neue LT Pro 56 Italic"/>
              </a:rPr>
              <a:t>you</a:t>
            </a:r>
            <a:r>
              <a:rPr sz="2600" i="1" spc="-45" dirty="0">
                <a:latin typeface="Helvetica Neue LT Pro 56 Italic"/>
                <a:cs typeface="Helvetica Neue LT Pro 56 Italic"/>
              </a:rPr>
              <a:t> </a:t>
            </a:r>
            <a:r>
              <a:rPr sz="2600" i="1" dirty="0">
                <a:latin typeface="Helvetica Neue LT Pro 56 Italic"/>
                <a:cs typeface="Helvetica Neue LT Pro 56 Italic"/>
              </a:rPr>
              <a:t>have</a:t>
            </a:r>
            <a:r>
              <a:rPr sz="2600" i="1" spc="-40" dirty="0">
                <a:latin typeface="Helvetica Neue LT Pro 56 Italic"/>
                <a:cs typeface="Helvetica Neue LT Pro 56 Italic"/>
              </a:rPr>
              <a:t> </a:t>
            </a:r>
            <a:r>
              <a:rPr sz="2600" i="1" dirty="0">
                <a:latin typeface="Helvetica Neue LT Pro 56 Italic"/>
                <a:cs typeface="Helvetica Neue LT Pro 56 Italic"/>
              </a:rPr>
              <a:t>seen</a:t>
            </a:r>
            <a:r>
              <a:rPr sz="2600" i="1" spc="-40" dirty="0">
                <a:latin typeface="Helvetica Neue LT Pro 56 Italic"/>
                <a:cs typeface="Helvetica Neue LT Pro 56 Italic"/>
              </a:rPr>
              <a:t> </a:t>
            </a:r>
            <a:r>
              <a:rPr sz="2600" i="1" dirty="0">
                <a:latin typeface="Helvetica Neue LT Pro 56 Italic"/>
                <a:cs typeface="Helvetica Neue LT Pro 56 Italic"/>
              </a:rPr>
              <a:t>a</a:t>
            </a:r>
            <a:r>
              <a:rPr sz="2600" i="1" spc="-40" dirty="0">
                <a:latin typeface="Helvetica Neue LT Pro 56 Italic"/>
                <a:cs typeface="Helvetica Neue LT Pro 56 Italic"/>
              </a:rPr>
              <a:t> </a:t>
            </a:r>
            <a:r>
              <a:rPr sz="2600" i="1" dirty="0">
                <a:latin typeface="Helvetica Neue LT Pro 56 Italic"/>
                <a:cs typeface="Helvetica Neue LT Pro 56 Italic"/>
              </a:rPr>
              <a:t>picture</a:t>
            </a:r>
            <a:r>
              <a:rPr sz="2600" i="1" spc="-40" dirty="0">
                <a:latin typeface="Helvetica Neue LT Pro 56 Italic"/>
                <a:cs typeface="Helvetica Neue LT Pro 56 Italic"/>
              </a:rPr>
              <a:t> </a:t>
            </a:r>
            <a:r>
              <a:rPr sz="2600" i="1" spc="-25" dirty="0">
                <a:latin typeface="Helvetica Neue LT Pro 56 Italic"/>
                <a:cs typeface="Helvetica Neue LT Pro 56 Italic"/>
              </a:rPr>
              <a:t>of.</a:t>
            </a:r>
            <a:endParaRPr sz="2600">
              <a:latin typeface="Helvetica Neue LT Pro 56 Italic"/>
              <a:cs typeface="Helvetica Neue LT Pro 56 Italic"/>
            </a:endParaRPr>
          </a:p>
          <a:p>
            <a:pPr marL="446405" indent="-433705">
              <a:lnSpc>
                <a:spcPct val="100000"/>
              </a:lnSpc>
              <a:spcBef>
                <a:spcPts val="3005"/>
              </a:spcBef>
              <a:buAutoNum type="arabicPeriod"/>
              <a:tabLst>
                <a:tab pos="446405" algn="l"/>
              </a:tabLst>
            </a:pPr>
            <a:r>
              <a:rPr sz="2600" dirty="0">
                <a:latin typeface="HelveticaNeueLT Pro 55 Roman"/>
                <a:cs typeface="HelveticaNeueLT Pro 55 Roman"/>
              </a:rPr>
              <a:t>What</a:t>
            </a:r>
            <a:r>
              <a:rPr sz="2600" spc="-45" dirty="0">
                <a:latin typeface="HelveticaNeueLT Pro 55 Roman"/>
                <a:cs typeface="HelveticaNeueLT Pro 55 Roman"/>
              </a:rPr>
              <a:t> </a:t>
            </a:r>
            <a:r>
              <a:rPr sz="2600" dirty="0">
                <a:latin typeface="HelveticaNeueLT Pro 55 Roman"/>
                <a:cs typeface="HelveticaNeueLT Pro 55 Roman"/>
              </a:rPr>
              <a:t>colours</a:t>
            </a:r>
            <a:r>
              <a:rPr sz="2600" spc="-45" dirty="0">
                <a:latin typeface="HelveticaNeueLT Pro 55 Roman"/>
                <a:cs typeface="HelveticaNeueLT Pro 55 Roman"/>
              </a:rPr>
              <a:t> </a:t>
            </a:r>
            <a:r>
              <a:rPr sz="2600" dirty="0">
                <a:latin typeface="HelveticaNeueLT Pro 55 Roman"/>
                <a:cs typeface="HelveticaNeueLT Pro 55 Roman"/>
              </a:rPr>
              <a:t>are</a:t>
            </a:r>
            <a:r>
              <a:rPr sz="2600" spc="-40" dirty="0">
                <a:latin typeface="HelveticaNeueLT Pro 55 Roman"/>
                <a:cs typeface="HelveticaNeueLT Pro 55 Roman"/>
              </a:rPr>
              <a:t> </a:t>
            </a:r>
            <a:r>
              <a:rPr sz="2600" dirty="0">
                <a:latin typeface="HelveticaNeueLT Pro 55 Roman"/>
                <a:cs typeface="HelveticaNeueLT Pro 55 Roman"/>
              </a:rPr>
              <a:t>in</a:t>
            </a:r>
            <a:r>
              <a:rPr sz="2600" spc="-45" dirty="0">
                <a:latin typeface="HelveticaNeueLT Pro 55 Roman"/>
                <a:cs typeface="HelveticaNeueLT Pro 55 Roman"/>
              </a:rPr>
              <a:t> </a:t>
            </a:r>
            <a:r>
              <a:rPr sz="2600" dirty="0">
                <a:latin typeface="HelveticaNeueLT Pro 55 Roman"/>
                <a:cs typeface="HelveticaNeueLT Pro 55 Roman"/>
              </a:rPr>
              <a:t>your</a:t>
            </a:r>
            <a:r>
              <a:rPr sz="2600" spc="-45" dirty="0">
                <a:latin typeface="HelveticaNeueLT Pro 55 Roman"/>
                <a:cs typeface="HelveticaNeueLT Pro 55 Roman"/>
              </a:rPr>
              <a:t> </a:t>
            </a:r>
            <a:r>
              <a:rPr sz="2600" dirty="0">
                <a:latin typeface="HelveticaNeueLT Pro 55 Roman"/>
                <a:cs typeface="HelveticaNeueLT Pro 55 Roman"/>
              </a:rPr>
              <a:t>peaceful</a:t>
            </a:r>
            <a:r>
              <a:rPr sz="2600" spc="-40" dirty="0">
                <a:latin typeface="HelveticaNeueLT Pro 55 Roman"/>
                <a:cs typeface="HelveticaNeueLT Pro 55 Roman"/>
              </a:rPr>
              <a:t> </a:t>
            </a:r>
            <a:r>
              <a:rPr sz="2600" dirty="0">
                <a:latin typeface="HelveticaNeueLT Pro 55 Roman"/>
                <a:cs typeface="HelveticaNeueLT Pro 55 Roman"/>
              </a:rPr>
              <a:t>space?</a:t>
            </a:r>
            <a:r>
              <a:rPr sz="2600" spc="-45" dirty="0">
                <a:latin typeface="HelveticaNeueLT Pro 55 Roman"/>
                <a:cs typeface="HelveticaNeueLT Pro 55 Roman"/>
              </a:rPr>
              <a:t> </a:t>
            </a:r>
            <a:r>
              <a:rPr sz="2600" spc="-10" dirty="0">
                <a:latin typeface="HelveticaNeueLT Pro 55 Roman"/>
                <a:cs typeface="HelveticaNeueLT Pro 55 Roman"/>
              </a:rPr>
              <a:t>Write/Colour</a:t>
            </a:r>
            <a:endParaRPr sz="2600">
              <a:latin typeface="HelveticaNeueLT Pro 55 Roman"/>
              <a:cs typeface="HelveticaNeueLT Pro 55 Roman"/>
            </a:endParaRPr>
          </a:p>
          <a:p>
            <a:pPr marL="446405" indent="-433705">
              <a:lnSpc>
                <a:spcPct val="100000"/>
              </a:lnSpc>
              <a:spcBef>
                <a:spcPts val="1395"/>
              </a:spcBef>
              <a:buAutoNum type="arabicPeriod"/>
              <a:tabLst>
                <a:tab pos="446405" algn="l"/>
              </a:tabLst>
            </a:pPr>
            <a:r>
              <a:rPr sz="2600" dirty="0">
                <a:latin typeface="HelveticaNeueLT Pro 55 Roman"/>
                <a:cs typeface="HelveticaNeueLT Pro 55 Roman"/>
              </a:rPr>
              <a:t>What</a:t>
            </a:r>
            <a:r>
              <a:rPr sz="2600" spc="-45" dirty="0">
                <a:latin typeface="HelveticaNeueLT Pro 55 Roman"/>
                <a:cs typeface="HelveticaNeueLT Pro 55 Roman"/>
              </a:rPr>
              <a:t> </a:t>
            </a:r>
            <a:r>
              <a:rPr sz="2600" dirty="0">
                <a:latin typeface="HelveticaNeueLT Pro 55 Roman"/>
                <a:cs typeface="HelveticaNeueLT Pro 55 Roman"/>
              </a:rPr>
              <a:t>does</a:t>
            </a:r>
            <a:r>
              <a:rPr sz="2600" spc="-40" dirty="0">
                <a:latin typeface="HelveticaNeueLT Pro 55 Roman"/>
                <a:cs typeface="HelveticaNeueLT Pro 55 Roman"/>
              </a:rPr>
              <a:t> </a:t>
            </a:r>
            <a:r>
              <a:rPr sz="2600" dirty="0">
                <a:latin typeface="HelveticaNeueLT Pro 55 Roman"/>
                <a:cs typeface="HelveticaNeueLT Pro 55 Roman"/>
              </a:rPr>
              <a:t>your</a:t>
            </a:r>
            <a:r>
              <a:rPr sz="2600" spc="-40" dirty="0">
                <a:latin typeface="HelveticaNeueLT Pro 55 Roman"/>
                <a:cs typeface="HelveticaNeueLT Pro 55 Roman"/>
              </a:rPr>
              <a:t> </a:t>
            </a:r>
            <a:r>
              <a:rPr sz="2600" dirty="0">
                <a:latin typeface="HelveticaNeueLT Pro 55 Roman"/>
                <a:cs typeface="HelveticaNeueLT Pro 55 Roman"/>
              </a:rPr>
              <a:t>peaceful</a:t>
            </a:r>
            <a:r>
              <a:rPr sz="2600" spc="-40" dirty="0">
                <a:latin typeface="HelveticaNeueLT Pro 55 Roman"/>
                <a:cs typeface="HelveticaNeueLT Pro 55 Roman"/>
              </a:rPr>
              <a:t> </a:t>
            </a:r>
            <a:r>
              <a:rPr sz="2600" dirty="0">
                <a:latin typeface="HelveticaNeueLT Pro 55 Roman"/>
                <a:cs typeface="HelveticaNeueLT Pro 55 Roman"/>
              </a:rPr>
              <a:t>space</a:t>
            </a:r>
            <a:r>
              <a:rPr sz="2600" spc="-40" dirty="0">
                <a:latin typeface="HelveticaNeueLT Pro 55 Roman"/>
                <a:cs typeface="HelveticaNeueLT Pro 55 Roman"/>
              </a:rPr>
              <a:t> </a:t>
            </a:r>
            <a:r>
              <a:rPr sz="2600" dirty="0">
                <a:latin typeface="HelveticaNeueLT Pro 55 Roman"/>
                <a:cs typeface="HelveticaNeueLT Pro 55 Roman"/>
              </a:rPr>
              <a:t>sound</a:t>
            </a:r>
            <a:r>
              <a:rPr sz="2600" spc="-40" dirty="0">
                <a:latin typeface="HelveticaNeueLT Pro 55 Roman"/>
                <a:cs typeface="HelveticaNeueLT Pro 55 Roman"/>
              </a:rPr>
              <a:t> </a:t>
            </a:r>
            <a:r>
              <a:rPr sz="2600" dirty="0">
                <a:latin typeface="HelveticaNeueLT Pro 55 Roman"/>
                <a:cs typeface="HelveticaNeueLT Pro 55 Roman"/>
              </a:rPr>
              <a:t>like?</a:t>
            </a:r>
            <a:r>
              <a:rPr sz="2600" spc="-40" dirty="0">
                <a:latin typeface="HelveticaNeueLT Pro 55 Roman"/>
                <a:cs typeface="HelveticaNeueLT Pro 55 Roman"/>
              </a:rPr>
              <a:t> </a:t>
            </a:r>
            <a:r>
              <a:rPr sz="2600" spc="-10" dirty="0">
                <a:latin typeface="HelveticaNeueLT Pro 55 Roman"/>
                <a:cs typeface="HelveticaNeueLT Pro 55 Roman"/>
              </a:rPr>
              <a:t>Write/Draw</a:t>
            </a:r>
            <a:endParaRPr sz="2600">
              <a:latin typeface="HelveticaNeueLT Pro 55 Roman"/>
              <a:cs typeface="HelveticaNeueLT Pro 55 Roman"/>
            </a:endParaRPr>
          </a:p>
          <a:p>
            <a:pPr marL="446405" indent="-433705">
              <a:lnSpc>
                <a:spcPct val="100000"/>
              </a:lnSpc>
              <a:spcBef>
                <a:spcPts val="1400"/>
              </a:spcBef>
              <a:buAutoNum type="arabicPeriod"/>
              <a:tabLst>
                <a:tab pos="446405" algn="l"/>
              </a:tabLst>
            </a:pPr>
            <a:r>
              <a:rPr sz="2600" dirty="0">
                <a:latin typeface="HelveticaNeueLT Pro 55 Roman"/>
                <a:cs typeface="HelveticaNeueLT Pro 55 Roman"/>
              </a:rPr>
              <a:t>What</a:t>
            </a:r>
            <a:r>
              <a:rPr sz="2600" spc="-45" dirty="0">
                <a:latin typeface="HelveticaNeueLT Pro 55 Roman"/>
                <a:cs typeface="HelveticaNeueLT Pro 55 Roman"/>
              </a:rPr>
              <a:t> </a:t>
            </a:r>
            <a:r>
              <a:rPr sz="2600" dirty="0">
                <a:latin typeface="HelveticaNeueLT Pro 55 Roman"/>
                <a:cs typeface="HelveticaNeueLT Pro 55 Roman"/>
              </a:rPr>
              <a:t>does</a:t>
            </a:r>
            <a:r>
              <a:rPr sz="2600" spc="-40" dirty="0">
                <a:latin typeface="HelveticaNeueLT Pro 55 Roman"/>
                <a:cs typeface="HelveticaNeueLT Pro 55 Roman"/>
              </a:rPr>
              <a:t> </a:t>
            </a:r>
            <a:r>
              <a:rPr sz="2600" dirty="0">
                <a:latin typeface="HelveticaNeueLT Pro 55 Roman"/>
                <a:cs typeface="HelveticaNeueLT Pro 55 Roman"/>
              </a:rPr>
              <a:t>your</a:t>
            </a:r>
            <a:r>
              <a:rPr sz="2600" spc="-40" dirty="0">
                <a:latin typeface="HelveticaNeueLT Pro 55 Roman"/>
                <a:cs typeface="HelveticaNeueLT Pro 55 Roman"/>
              </a:rPr>
              <a:t> </a:t>
            </a:r>
            <a:r>
              <a:rPr sz="2600" dirty="0">
                <a:latin typeface="HelveticaNeueLT Pro 55 Roman"/>
                <a:cs typeface="HelveticaNeueLT Pro 55 Roman"/>
              </a:rPr>
              <a:t>peaceful</a:t>
            </a:r>
            <a:r>
              <a:rPr sz="2600" spc="-40" dirty="0">
                <a:latin typeface="HelveticaNeueLT Pro 55 Roman"/>
                <a:cs typeface="HelveticaNeueLT Pro 55 Roman"/>
              </a:rPr>
              <a:t> </a:t>
            </a:r>
            <a:r>
              <a:rPr sz="2600" dirty="0">
                <a:latin typeface="HelveticaNeueLT Pro 55 Roman"/>
                <a:cs typeface="HelveticaNeueLT Pro 55 Roman"/>
              </a:rPr>
              <a:t>space</a:t>
            </a:r>
            <a:r>
              <a:rPr sz="2600" spc="-40" dirty="0">
                <a:latin typeface="HelveticaNeueLT Pro 55 Roman"/>
                <a:cs typeface="HelveticaNeueLT Pro 55 Roman"/>
              </a:rPr>
              <a:t> </a:t>
            </a:r>
            <a:r>
              <a:rPr sz="2600" dirty="0">
                <a:latin typeface="HelveticaNeueLT Pro 55 Roman"/>
                <a:cs typeface="HelveticaNeueLT Pro 55 Roman"/>
              </a:rPr>
              <a:t>look</a:t>
            </a:r>
            <a:r>
              <a:rPr sz="2600" spc="-40" dirty="0">
                <a:latin typeface="HelveticaNeueLT Pro 55 Roman"/>
                <a:cs typeface="HelveticaNeueLT Pro 55 Roman"/>
              </a:rPr>
              <a:t> </a:t>
            </a:r>
            <a:r>
              <a:rPr sz="2600" dirty="0">
                <a:latin typeface="HelveticaNeueLT Pro 55 Roman"/>
                <a:cs typeface="HelveticaNeueLT Pro 55 Roman"/>
              </a:rPr>
              <a:t>like?</a:t>
            </a:r>
            <a:r>
              <a:rPr sz="2600" spc="-40" dirty="0">
                <a:latin typeface="HelveticaNeueLT Pro 55 Roman"/>
                <a:cs typeface="HelveticaNeueLT Pro 55 Roman"/>
              </a:rPr>
              <a:t> </a:t>
            </a:r>
            <a:r>
              <a:rPr sz="2600" spc="-10" dirty="0">
                <a:latin typeface="HelveticaNeueLT Pro 55 Roman"/>
                <a:cs typeface="HelveticaNeueLT Pro 55 Roman"/>
              </a:rPr>
              <a:t>Write/Draw</a:t>
            </a:r>
            <a:endParaRPr sz="2600">
              <a:latin typeface="HelveticaNeueLT Pro 55 Roman"/>
              <a:cs typeface="HelveticaNeueLT Pro 55 Roman"/>
            </a:endParaRPr>
          </a:p>
          <a:p>
            <a:pPr marL="241300" marR="5080" indent="-229235">
              <a:lnSpc>
                <a:spcPts val="3100"/>
              </a:lnSpc>
              <a:spcBef>
                <a:spcPts val="1515"/>
              </a:spcBef>
              <a:buAutoNum type="arabicPeriod"/>
              <a:tabLst>
                <a:tab pos="241300" algn="l"/>
                <a:tab pos="446405" algn="l"/>
              </a:tabLst>
            </a:pPr>
            <a:r>
              <a:rPr sz="2600" dirty="0">
                <a:latin typeface="HelveticaNeueLT Pro 55 Roman"/>
                <a:cs typeface="HelveticaNeueLT Pro 55 Roman"/>
              </a:rPr>
              <a:t>	Imagine</a:t>
            </a:r>
            <a:r>
              <a:rPr sz="2600" spc="-35" dirty="0">
                <a:latin typeface="HelveticaNeueLT Pro 55 Roman"/>
                <a:cs typeface="HelveticaNeueLT Pro 55 Roman"/>
              </a:rPr>
              <a:t> </a:t>
            </a:r>
            <a:r>
              <a:rPr sz="2600" dirty="0">
                <a:latin typeface="HelveticaNeueLT Pro 55 Roman"/>
                <a:cs typeface="HelveticaNeueLT Pro 55 Roman"/>
              </a:rPr>
              <a:t>a</a:t>
            </a:r>
            <a:r>
              <a:rPr sz="2600" spc="-35" dirty="0">
                <a:latin typeface="HelveticaNeueLT Pro 55 Roman"/>
                <a:cs typeface="HelveticaNeueLT Pro 55 Roman"/>
              </a:rPr>
              <a:t> </a:t>
            </a:r>
            <a:r>
              <a:rPr sz="2600" dirty="0">
                <a:latin typeface="HelveticaNeueLT Pro 55 Roman"/>
                <a:cs typeface="HelveticaNeueLT Pro 55 Roman"/>
              </a:rPr>
              <a:t>name,</a:t>
            </a:r>
            <a:r>
              <a:rPr sz="2600" spc="-35" dirty="0">
                <a:latin typeface="HelveticaNeueLT Pro 55 Roman"/>
                <a:cs typeface="HelveticaNeueLT Pro 55 Roman"/>
              </a:rPr>
              <a:t> </a:t>
            </a:r>
            <a:r>
              <a:rPr sz="2600" dirty="0">
                <a:latin typeface="HelveticaNeueLT Pro 55 Roman"/>
                <a:cs typeface="HelveticaNeueLT Pro 55 Roman"/>
              </a:rPr>
              <a:t>a</a:t>
            </a:r>
            <a:r>
              <a:rPr sz="2600" spc="-35" dirty="0">
                <a:latin typeface="HelveticaNeueLT Pro 55 Roman"/>
                <a:cs typeface="HelveticaNeueLT Pro 55 Roman"/>
              </a:rPr>
              <a:t> </a:t>
            </a:r>
            <a:r>
              <a:rPr sz="2600" dirty="0">
                <a:latin typeface="HelveticaNeueLT Pro 55 Roman"/>
                <a:cs typeface="HelveticaNeueLT Pro 55 Roman"/>
              </a:rPr>
              <a:t>word,</a:t>
            </a:r>
            <a:r>
              <a:rPr sz="2600" spc="-35" dirty="0">
                <a:latin typeface="HelveticaNeueLT Pro 55 Roman"/>
                <a:cs typeface="HelveticaNeueLT Pro 55 Roman"/>
              </a:rPr>
              <a:t> </a:t>
            </a:r>
            <a:r>
              <a:rPr sz="2600" dirty="0">
                <a:latin typeface="HelveticaNeueLT Pro 55 Roman"/>
                <a:cs typeface="HelveticaNeueLT Pro 55 Roman"/>
              </a:rPr>
              <a:t>or</a:t>
            </a:r>
            <a:r>
              <a:rPr sz="2600" spc="-35" dirty="0">
                <a:latin typeface="HelveticaNeueLT Pro 55 Roman"/>
                <a:cs typeface="HelveticaNeueLT Pro 55 Roman"/>
              </a:rPr>
              <a:t> </a:t>
            </a:r>
            <a:r>
              <a:rPr sz="2600" dirty="0">
                <a:latin typeface="HelveticaNeueLT Pro 55 Roman"/>
                <a:cs typeface="HelveticaNeueLT Pro 55 Roman"/>
              </a:rPr>
              <a:t>a</a:t>
            </a:r>
            <a:r>
              <a:rPr sz="2600" spc="-35" dirty="0">
                <a:latin typeface="HelveticaNeueLT Pro 55 Roman"/>
                <a:cs typeface="HelveticaNeueLT Pro 55 Roman"/>
              </a:rPr>
              <a:t> </a:t>
            </a:r>
            <a:r>
              <a:rPr sz="2600" dirty="0">
                <a:latin typeface="HelveticaNeueLT Pro 55 Roman"/>
                <a:cs typeface="HelveticaNeueLT Pro 55 Roman"/>
              </a:rPr>
              <a:t>phrase</a:t>
            </a:r>
            <a:r>
              <a:rPr sz="2600" spc="-30" dirty="0">
                <a:latin typeface="HelveticaNeueLT Pro 55 Roman"/>
                <a:cs typeface="HelveticaNeueLT Pro 55 Roman"/>
              </a:rPr>
              <a:t> </a:t>
            </a:r>
            <a:r>
              <a:rPr sz="2600" dirty="0">
                <a:latin typeface="HelveticaNeueLT Pro 55 Roman"/>
                <a:cs typeface="HelveticaNeueLT Pro 55 Roman"/>
              </a:rPr>
              <a:t>that</a:t>
            </a:r>
            <a:r>
              <a:rPr sz="2600" spc="-35" dirty="0">
                <a:latin typeface="HelveticaNeueLT Pro 55 Roman"/>
                <a:cs typeface="HelveticaNeueLT Pro 55 Roman"/>
              </a:rPr>
              <a:t> </a:t>
            </a:r>
            <a:r>
              <a:rPr sz="2600" dirty="0">
                <a:latin typeface="HelveticaNeueLT Pro 55 Roman"/>
                <a:cs typeface="HelveticaNeueLT Pro 55 Roman"/>
              </a:rPr>
              <a:t>you</a:t>
            </a:r>
            <a:r>
              <a:rPr sz="2600" spc="-35" dirty="0">
                <a:latin typeface="HelveticaNeueLT Pro 55 Roman"/>
                <a:cs typeface="HelveticaNeueLT Pro 55 Roman"/>
              </a:rPr>
              <a:t> </a:t>
            </a:r>
            <a:r>
              <a:rPr sz="2600" dirty="0">
                <a:latin typeface="HelveticaNeueLT Pro 55 Roman"/>
                <a:cs typeface="HelveticaNeueLT Pro 55 Roman"/>
              </a:rPr>
              <a:t>can</a:t>
            </a:r>
            <a:r>
              <a:rPr sz="2600" spc="-35" dirty="0">
                <a:latin typeface="HelveticaNeueLT Pro 55 Roman"/>
                <a:cs typeface="HelveticaNeueLT Pro 55 Roman"/>
              </a:rPr>
              <a:t> </a:t>
            </a:r>
            <a:r>
              <a:rPr sz="2600" dirty="0">
                <a:latin typeface="HelveticaNeueLT Pro 55 Roman"/>
                <a:cs typeface="HelveticaNeueLT Pro 55 Roman"/>
              </a:rPr>
              <a:t>call</a:t>
            </a:r>
            <a:r>
              <a:rPr sz="2600" spc="-35" dirty="0">
                <a:latin typeface="HelveticaNeueLT Pro 55 Roman"/>
                <a:cs typeface="HelveticaNeueLT Pro 55 Roman"/>
              </a:rPr>
              <a:t> </a:t>
            </a:r>
            <a:r>
              <a:rPr sz="2600" spc="-20" dirty="0">
                <a:latin typeface="HelveticaNeueLT Pro 55 Roman"/>
                <a:cs typeface="HelveticaNeueLT Pro 55 Roman"/>
              </a:rPr>
              <a:t>your </a:t>
            </a:r>
            <a:r>
              <a:rPr sz="2600" dirty="0">
                <a:latin typeface="HelveticaNeueLT Pro 55 Roman"/>
                <a:cs typeface="HelveticaNeueLT Pro 55 Roman"/>
              </a:rPr>
              <a:t>peaceful</a:t>
            </a:r>
            <a:r>
              <a:rPr sz="2600" spc="-40" dirty="0">
                <a:latin typeface="HelveticaNeueLT Pro 55 Roman"/>
                <a:cs typeface="HelveticaNeueLT Pro 55 Roman"/>
              </a:rPr>
              <a:t> </a:t>
            </a:r>
            <a:r>
              <a:rPr sz="2600" dirty="0">
                <a:latin typeface="HelveticaNeueLT Pro 55 Roman"/>
                <a:cs typeface="HelveticaNeueLT Pro 55 Roman"/>
              </a:rPr>
              <a:t>space,</a:t>
            </a:r>
            <a:r>
              <a:rPr sz="2600" spc="-35" dirty="0">
                <a:latin typeface="HelveticaNeueLT Pro 55 Roman"/>
                <a:cs typeface="HelveticaNeueLT Pro 55 Roman"/>
              </a:rPr>
              <a:t> </a:t>
            </a:r>
            <a:r>
              <a:rPr sz="2600" dirty="0">
                <a:latin typeface="HelveticaNeueLT Pro 55 Roman"/>
                <a:cs typeface="HelveticaNeueLT Pro 55 Roman"/>
              </a:rPr>
              <a:t>that</a:t>
            </a:r>
            <a:r>
              <a:rPr sz="2600" spc="-40" dirty="0">
                <a:latin typeface="HelveticaNeueLT Pro 55 Roman"/>
                <a:cs typeface="HelveticaNeueLT Pro 55 Roman"/>
              </a:rPr>
              <a:t> </a:t>
            </a:r>
            <a:r>
              <a:rPr sz="2600" dirty="0">
                <a:latin typeface="HelveticaNeueLT Pro 55 Roman"/>
                <a:cs typeface="HelveticaNeueLT Pro 55 Roman"/>
              </a:rPr>
              <a:t>you</a:t>
            </a:r>
            <a:r>
              <a:rPr sz="2600" spc="-35" dirty="0">
                <a:latin typeface="HelveticaNeueLT Pro 55 Roman"/>
                <a:cs typeface="HelveticaNeueLT Pro 55 Roman"/>
              </a:rPr>
              <a:t> </a:t>
            </a:r>
            <a:r>
              <a:rPr sz="2600" dirty="0">
                <a:latin typeface="HelveticaNeueLT Pro 55 Roman"/>
                <a:cs typeface="HelveticaNeueLT Pro 55 Roman"/>
              </a:rPr>
              <a:t>can</a:t>
            </a:r>
            <a:r>
              <a:rPr sz="2600" spc="-40" dirty="0">
                <a:latin typeface="HelveticaNeueLT Pro 55 Roman"/>
                <a:cs typeface="HelveticaNeueLT Pro 55 Roman"/>
              </a:rPr>
              <a:t> </a:t>
            </a:r>
            <a:r>
              <a:rPr sz="2600" dirty="0">
                <a:latin typeface="HelveticaNeueLT Pro 55 Roman"/>
                <a:cs typeface="HelveticaNeueLT Pro 55 Roman"/>
              </a:rPr>
              <a:t>use</a:t>
            </a:r>
            <a:r>
              <a:rPr sz="2600" spc="-35" dirty="0">
                <a:latin typeface="HelveticaNeueLT Pro 55 Roman"/>
                <a:cs typeface="HelveticaNeueLT Pro 55 Roman"/>
              </a:rPr>
              <a:t> </a:t>
            </a:r>
            <a:r>
              <a:rPr sz="2600" dirty="0">
                <a:latin typeface="HelveticaNeueLT Pro 55 Roman"/>
                <a:cs typeface="HelveticaNeueLT Pro 55 Roman"/>
              </a:rPr>
              <a:t>to</a:t>
            </a:r>
            <a:r>
              <a:rPr sz="2600" spc="-35" dirty="0">
                <a:latin typeface="HelveticaNeueLT Pro 55 Roman"/>
                <a:cs typeface="HelveticaNeueLT Pro 55 Roman"/>
              </a:rPr>
              <a:t> </a:t>
            </a:r>
            <a:r>
              <a:rPr sz="2600" dirty="0">
                <a:latin typeface="HelveticaNeueLT Pro 55 Roman"/>
                <a:cs typeface="HelveticaNeueLT Pro 55 Roman"/>
              </a:rPr>
              <a:t>bring</a:t>
            </a:r>
            <a:r>
              <a:rPr sz="2600" spc="-40" dirty="0">
                <a:latin typeface="HelveticaNeueLT Pro 55 Roman"/>
                <a:cs typeface="HelveticaNeueLT Pro 55 Roman"/>
              </a:rPr>
              <a:t> </a:t>
            </a:r>
            <a:r>
              <a:rPr sz="2600" dirty="0">
                <a:latin typeface="HelveticaNeueLT Pro 55 Roman"/>
                <a:cs typeface="HelveticaNeueLT Pro 55 Roman"/>
              </a:rPr>
              <a:t>this</a:t>
            </a:r>
            <a:r>
              <a:rPr sz="2600" spc="-35" dirty="0">
                <a:latin typeface="HelveticaNeueLT Pro 55 Roman"/>
                <a:cs typeface="HelveticaNeueLT Pro 55 Roman"/>
              </a:rPr>
              <a:t> </a:t>
            </a:r>
            <a:r>
              <a:rPr sz="2600" dirty="0">
                <a:latin typeface="HelveticaNeueLT Pro 55 Roman"/>
                <a:cs typeface="HelveticaNeueLT Pro 55 Roman"/>
              </a:rPr>
              <a:t>image</a:t>
            </a:r>
            <a:r>
              <a:rPr sz="2600" spc="-40" dirty="0">
                <a:latin typeface="HelveticaNeueLT Pro 55 Roman"/>
                <a:cs typeface="HelveticaNeueLT Pro 55 Roman"/>
              </a:rPr>
              <a:t> </a:t>
            </a:r>
            <a:r>
              <a:rPr sz="2600" spc="-20" dirty="0">
                <a:latin typeface="HelveticaNeueLT Pro 55 Roman"/>
                <a:cs typeface="HelveticaNeueLT Pro 55 Roman"/>
              </a:rPr>
              <a:t>back </a:t>
            </a:r>
            <a:r>
              <a:rPr sz="2600" dirty="0">
                <a:latin typeface="HelveticaNeueLT Pro 55 Roman"/>
                <a:cs typeface="HelveticaNeueLT Pro 55 Roman"/>
              </a:rPr>
              <a:t>any</a:t>
            </a:r>
            <a:r>
              <a:rPr sz="2600" spc="-35" dirty="0">
                <a:latin typeface="HelveticaNeueLT Pro 55 Roman"/>
                <a:cs typeface="HelveticaNeueLT Pro 55 Roman"/>
              </a:rPr>
              <a:t> </a:t>
            </a:r>
            <a:r>
              <a:rPr sz="2600" dirty="0">
                <a:latin typeface="HelveticaNeueLT Pro 55 Roman"/>
                <a:cs typeface="HelveticaNeueLT Pro 55 Roman"/>
              </a:rPr>
              <a:t>time</a:t>
            </a:r>
            <a:r>
              <a:rPr sz="2600" spc="-30" dirty="0">
                <a:latin typeface="HelveticaNeueLT Pro 55 Roman"/>
                <a:cs typeface="HelveticaNeueLT Pro 55 Roman"/>
              </a:rPr>
              <a:t> </a:t>
            </a:r>
            <a:r>
              <a:rPr sz="2600" dirty="0">
                <a:latin typeface="HelveticaNeueLT Pro 55 Roman"/>
                <a:cs typeface="HelveticaNeueLT Pro 55 Roman"/>
              </a:rPr>
              <a:t>you</a:t>
            </a:r>
            <a:r>
              <a:rPr sz="2600" spc="-30" dirty="0">
                <a:latin typeface="HelveticaNeueLT Pro 55 Roman"/>
                <a:cs typeface="HelveticaNeueLT Pro 55 Roman"/>
              </a:rPr>
              <a:t> </a:t>
            </a:r>
            <a:r>
              <a:rPr sz="2600" spc="-10" dirty="0">
                <a:latin typeface="HelveticaNeueLT Pro 55 Roman"/>
                <a:cs typeface="HelveticaNeueLT Pro 55 Roman"/>
              </a:rPr>
              <a:t>wish.</a:t>
            </a:r>
            <a:endParaRPr sz="2600">
              <a:latin typeface="HelveticaNeueLT Pro 55 Roman"/>
              <a:cs typeface="HelveticaNeueLT Pro 55 Roman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731029" y="1332448"/>
            <a:ext cx="5057140" cy="815340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12700" marR="5080">
              <a:lnSpc>
                <a:spcPts val="3100"/>
              </a:lnSpc>
              <a:spcBef>
                <a:spcPts val="219"/>
              </a:spcBef>
            </a:pPr>
            <a:r>
              <a:rPr sz="2600" b="1" i="0" dirty="0">
                <a:latin typeface="Helvetica Neue LT Pro 75 Bold"/>
                <a:cs typeface="Helvetica Neue LT Pro 75 Bold"/>
              </a:rPr>
              <a:t>“Imagine a place where you </a:t>
            </a:r>
            <a:r>
              <a:rPr sz="2600" b="1" i="0" spc="-25" dirty="0">
                <a:latin typeface="Helvetica Neue LT Pro 75 Bold"/>
                <a:cs typeface="Helvetica Neue LT Pro 75 Bold"/>
              </a:rPr>
              <a:t>can </a:t>
            </a:r>
            <a:r>
              <a:rPr sz="2600" b="1" i="0" dirty="0">
                <a:latin typeface="Helvetica Neue LT Pro 75 Bold"/>
                <a:cs typeface="Helvetica Neue LT Pro 75 Bold"/>
              </a:rPr>
              <a:t>feel calm, peaceful and </a:t>
            </a:r>
            <a:r>
              <a:rPr sz="2600" b="1" i="0" spc="-10" dirty="0">
                <a:latin typeface="Helvetica Neue LT Pro 75 Bold"/>
                <a:cs typeface="Helvetica Neue LT Pro 75 Bold"/>
              </a:rPr>
              <a:t>safe.”</a:t>
            </a:r>
            <a:endParaRPr sz="2600">
              <a:latin typeface="Helvetica Neue LT Pro 75 Bold"/>
              <a:cs typeface="Helvetica Neue LT Pro 75 Bold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269949" y="1440005"/>
            <a:ext cx="3702050" cy="2463799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354505" y="1799996"/>
            <a:ext cx="8026393" cy="4428007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2638788" y="370374"/>
            <a:ext cx="439229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dirty="0">
                <a:solidFill>
                  <a:srgbClr val="FFFFFF"/>
                </a:solidFill>
                <a:latin typeface="Helvetica Neue LT Pro 75 Bold"/>
                <a:cs typeface="Helvetica Neue LT Pro 75 Bold"/>
              </a:rPr>
              <a:t>Emotional</a:t>
            </a:r>
            <a:r>
              <a:rPr sz="1000" b="1" spc="-25" dirty="0">
                <a:solidFill>
                  <a:srgbClr val="FFFFFF"/>
                </a:solidFill>
                <a:latin typeface="Helvetica Neue LT Pro 75 Bold"/>
                <a:cs typeface="Helvetica Neue LT Pro 75 Bold"/>
              </a:rPr>
              <a:t> </a:t>
            </a:r>
            <a:r>
              <a:rPr sz="1000" b="1" dirty="0">
                <a:solidFill>
                  <a:srgbClr val="FFFFFF"/>
                </a:solidFill>
                <a:latin typeface="Helvetica Neue LT Pro 75 Bold"/>
                <a:cs typeface="Helvetica Neue LT Pro 75 Bold"/>
              </a:rPr>
              <a:t>Wellbeing</a:t>
            </a:r>
            <a:r>
              <a:rPr sz="1000" b="1" spc="-20" dirty="0">
                <a:solidFill>
                  <a:srgbClr val="FFFFFF"/>
                </a:solidFill>
                <a:latin typeface="Helvetica Neue LT Pro 75 Bold"/>
                <a:cs typeface="Helvetica Neue LT Pro 75 Bold"/>
              </a:rPr>
              <a:t> </a:t>
            </a:r>
            <a:r>
              <a:rPr sz="1000" b="1" dirty="0">
                <a:solidFill>
                  <a:srgbClr val="FFFFFF"/>
                </a:solidFill>
                <a:latin typeface="Helvetica Neue LT Pro 75 Bold"/>
                <a:cs typeface="Helvetica Neue LT Pro 75 Bold"/>
              </a:rPr>
              <a:t>2</a:t>
            </a:r>
            <a:r>
              <a:rPr sz="1000" b="1" spc="-20" dirty="0">
                <a:solidFill>
                  <a:srgbClr val="FFFFFF"/>
                </a:solidFill>
                <a:latin typeface="Helvetica Neue LT Pro 75 Bold"/>
                <a:cs typeface="Helvetica Neue LT Pro 75 Bold"/>
              </a:rPr>
              <a:t> </a:t>
            </a:r>
            <a:r>
              <a:rPr sz="1000" b="1" dirty="0">
                <a:solidFill>
                  <a:srgbClr val="FFFFFF"/>
                </a:solidFill>
                <a:latin typeface="Helvetica Neue LT Pro 75 Bold"/>
                <a:cs typeface="Helvetica Neue LT Pro 75 Bold"/>
              </a:rPr>
              <a:t>|</a:t>
            </a:r>
            <a:r>
              <a:rPr sz="1000" b="1" spc="-20" dirty="0">
                <a:solidFill>
                  <a:srgbClr val="FFFFFF"/>
                </a:solidFill>
                <a:latin typeface="Helvetica Neue LT Pro 75 Bold"/>
                <a:cs typeface="Helvetica Neue LT Pro 75 Bold"/>
              </a:rPr>
              <a:t> </a:t>
            </a:r>
            <a:r>
              <a:rPr sz="1000" b="1" dirty="0">
                <a:solidFill>
                  <a:srgbClr val="FFFFFF"/>
                </a:solidFill>
                <a:latin typeface="Helvetica Neue LT Pro 75 Bold"/>
                <a:cs typeface="Helvetica Neue LT Pro 75 Bold"/>
              </a:rPr>
              <a:t>Activity</a:t>
            </a:r>
            <a:r>
              <a:rPr sz="1000" b="1" spc="-20" dirty="0">
                <a:solidFill>
                  <a:srgbClr val="FFFFFF"/>
                </a:solidFill>
                <a:latin typeface="Helvetica Neue LT Pro 75 Bold"/>
                <a:cs typeface="Helvetica Neue LT Pro 75 Bold"/>
              </a:rPr>
              <a:t> </a:t>
            </a:r>
            <a:r>
              <a:rPr sz="1000" b="1" dirty="0">
                <a:solidFill>
                  <a:srgbClr val="FFFFFF"/>
                </a:solidFill>
                <a:latin typeface="Helvetica Neue LT Pro 75 Bold"/>
                <a:cs typeface="Helvetica Neue LT Pro 75 Bold"/>
              </a:rPr>
              <a:t>6,</a:t>
            </a:r>
            <a:r>
              <a:rPr sz="1000" b="1" spc="-20" dirty="0">
                <a:solidFill>
                  <a:srgbClr val="FFFFFF"/>
                </a:solidFill>
                <a:latin typeface="Helvetica Neue LT Pro 75 Bold"/>
                <a:cs typeface="Helvetica Neue LT Pro 75 Bold"/>
              </a:rPr>
              <a:t> </a:t>
            </a:r>
            <a:r>
              <a:rPr sz="1000" b="1" dirty="0">
                <a:solidFill>
                  <a:srgbClr val="FFFFFF"/>
                </a:solidFill>
                <a:latin typeface="Helvetica Neue LT Pro 75 Bold"/>
                <a:cs typeface="Helvetica Neue LT Pro 75 Bold"/>
              </a:rPr>
              <a:t>‘Understanding</a:t>
            </a:r>
            <a:r>
              <a:rPr sz="1000" b="1" spc="-20" dirty="0">
                <a:solidFill>
                  <a:srgbClr val="FFFFFF"/>
                </a:solidFill>
                <a:latin typeface="Helvetica Neue LT Pro 75 Bold"/>
                <a:cs typeface="Helvetica Neue LT Pro 75 Bold"/>
              </a:rPr>
              <a:t> </a:t>
            </a:r>
            <a:r>
              <a:rPr sz="1000" b="1" dirty="0">
                <a:solidFill>
                  <a:srgbClr val="FFFFFF"/>
                </a:solidFill>
                <a:latin typeface="Helvetica Neue LT Pro 75 Bold"/>
                <a:cs typeface="Helvetica Neue LT Pro 75 Bold"/>
              </a:rPr>
              <a:t>&amp;</a:t>
            </a:r>
            <a:r>
              <a:rPr sz="1000" b="1" spc="-20" dirty="0">
                <a:solidFill>
                  <a:srgbClr val="FFFFFF"/>
                </a:solidFill>
                <a:latin typeface="Helvetica Neue LT Pro 75 Bold"/>
                <a:cs typeface="Helvetica Neue LT Pro 75 Bold"/>
              </a:rPr>
              <a:t> </a:t>
            </a:r>
            <a:r>
              <a:rPr sz="1000" b="1" dirty="0">
                <a:solidFill>
                  <a:srgbClr val="FFFFFF"/>
                </a:solidFill>
                <a:latin typeface="Helvetica Neue LT Pro 75 Bold"/>
                <a:cs typeface="Helvetica Neue LT Pro 75 Bold"/>
              </a:rPr>
              <a:t>Recognising</a:t>
            </a:r>
            <a:r>
              <a:rPr sz="1000" b="1" spc="-25" dirty="0">
                <a:solidFill>
                  <a:srgbClr val="FFFFFF"/>
                </a:solidFill>
                <a:latin typeface="Helvetica Neue LT Pro 75 Bold"/>
                <a:cs typeface="Helvetica Neue LT Pro 75 Bold"/>
              </a:rPr>
              <a:t> </a:t>
            </a:r>
            <a:r>
              <a:rPr sz="1000" b="1" spc="-10" dirty="0">
                <a:solidFill>
                  <a:srgbClr val="FFFFFF"/>
                </a:solidFill>
                <a:latin typeface="Helvetica Neue LT Pro 75 Bold"/>
                <a:cs typeface="Helvetica Neue LT Pro 75 Bold"/>
              </a:rPr>
              <a:t>Stress’</a:t>
            </a:r>
            <a:endParaRPr sz="1000">
              <a:latin typeface="Helvetica Neue LT Pro 75 Bold"/>
              <a:cs typeface="Helvetica Neue LT Pro 75 Bold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797975" y="6576364"/>
            <a:ext cx="5096510" cy="347345"/>
          </a:xfrm>
          <a:prstGeom prst="rect">
            <a:avLst/>
          </a:prstGeom>
          <a:ln w="12700">
            <a:solidFill>
              <a:srgbClr val="F1625F"/>
            </a:solidFill>
          </a:ln>
        </p:spPr>
        <p:txBody>
          <a:bodyPr vert="horz" wrap="square" lIns="0" tIns="51435" rIns="0" bIns="0" rtlCol="0">
            <a:spAutoFit/>
          </a:bodyPr>
          <a:lstStyle/>
          <a:p>
            <a:pPr marL="89535">
              <a:lnSpc>
                <a:spcPct val="100000"/>
              </a:lnSpc>
              <a:spcBef>
                <a:spcPts val="405"/>
              </a:spcBef>
            </a:pPr>
            <a:r>
              <a:rPr sz="1400" dirty="0">
                <a:latin typeface="HelveticaNeueLT Pro 55 Roman"/>
                <a:cs typeface="HelveticaNeueLT Pro 55 Roman"/>
              </a:rPr>
              <a:t>Mindful Moment (Optional) Headspace ‘Letting Go of </a:t>
            </a:r>
            <a:r>
              <a:rPr sz="1400" spc="-10" dirty="0">
                <a:latin typeface="HelveticaNeueLT Pro 55 Roman"/>
                <a:cs typeface="HelveticaNeueLT Pro 55 Roman"/>
              </a:rPr>
              <a:t>Stress’.</a:t>
            </a:r>
            <a:endParaRPr sz="1400">
              <a:latin typeface="HelveticaNeueLT Pro 55 Roman"/>
              <a:cs typeface="HelveticaNeueLT Pro 55 Roman"/>
            </a:endParaRPr>
          </a:p>
        </p:txBody>
      </p:sp>
      <p:pic>
        <p:nvPicPr>
          <p:cNvPr id="5" name="Online Media 27" descr="Headspace | Mini Meditation | Let Go of Stress">
            <a:hlinkClick r:id="" action="ppaction://media"/>
            <a:extLst>
              <a:ext uri="{FF2B5EF4-FFF2-40B4-BE49-F238E27FC236}">
                <a16:creationId xmlns:a16="http://schemas.microsoft.com/office/drawing/2014/main" id="{4373EAE0-A56B-1C1A-D6D1-A01D8EE4AD62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1357830" y="1747482"/>
            <a:ext cx="8023068" cy="45330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638788" y="370374"/>
            <a:ext cx="439229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dirty="0">
                <a:solidFill>
                  <a:srgbClr val="FFFFFF"/>
                </a:solidFill>
                <a:latin typeface="Helvetica Neue LT Pro 75 Bold"/>
                <a:cs typeface="Helvetica Neue LT Pro 75 Bold"/>
              </a:rPr>
              <a:t>Emotional</a:t>
            </a:r>
            <a:r>
              <a:rPr sz="1000" b="1" spc="-25" dirty="0">
                <a:solidFill>
                  <a:srgbClr val="FFFFFF"/>
                </a:solidFill>
                <a:latin typeface="Helvetica Neue LT Pro 75 Bold"/>
                <a:cs typeface="Helvetica Neue LT Pro 75 Bold"/>
              </a:rPr>
              <a:t> </a:t>
            </a:r>
            <a:r>
              <a:rPr sz="1000" b="1" dirty="0">
                <a:solidFill>
                  <a:srgbClr val="FFFFFF"/>
                </a:solidFill>
                <a:latin typeface="Helvetica Neue LT Pro 75 Bold"/>
                <a:cs typeface="Helvetica Neue LT Pro 75 Bold"/>
              </a:rPr>
              <a:t>Wellbeing</a:t>
            </a:r>
            <a:r>
              <a:rPr sz="1000" b="1" spc="-20" dirty="0">
                <a:solidFill>
                  <a:srgbClr val="FFFFFF"/>
                </a:solidFill>
                <a:latin typeface="Helvetica Neue LT Pro 75 Bold"/>
                <a:cs typeface="Helvetica Neue LT Pro 75 Bold"/>
              </a:rPr>
              <a:t> </a:t>
            </a:r>
            <a:r>
              <a:rPr sz="1000" b="1" dirty="0">
                <a:solidFill>
                  <a:srgbClr val="FFFFFF"/>
                </a:solidFill>
                <a:latin typeface="Helvetica Neue LT Pro 75 Bold"/>
                <a:cs typeface="Helvetica Neue LT Pro 75 Bold"/>
              </a:rPr>
              <a:t>2</a:t>
            </a:r>
            <a:r>
              <a:rPr sz="1000" b="1" spc="-20" dirty="0">
                <a:solidFill>
                  <a:srgbClr val="FFFFFF"/>
                </a:solidFill>
                <a:latin typeface="Helvetica Neue LT Pro 75 Bold"/>
                <a:cs typeface="Helvetica Neue LT Pro 75 Bold"/>
              </a:rPr>
              <a:t> </a:t>
            </a:r>
            <a:r>
              <a:rPr sz="1000" b="1" dirty="0">
                <a:solidFill>
                  <a:srgbClr val="FFFFFF"/>
                </a:solidFill>
                <a:latin typeface="Helvetica Neue LT Pro 75 Bold"/>
                <a:cs typeface="Helvetica Neue LT Pro 75 Bold"/>
              </a:rPr>
              <a:t>|</a:t>
            </a:r>
            <a:r>
              <a:rPr sz="1000" b="1" spc="-20" dirty="0">
                <a:solidFill>
                  <a:srgbClr val="FFFFFF"/>
                </a:solidFill>
                <a:latin typeface="Helvetica Neue LT Pro 75 Bold"/>
                <a:cs typeface="Helvetica Neue LT Pro 75 Bold"/>
              </a:rPr>
              <a:t> </a:t>
            </a:r>
            <a:r>
              <a:rPr sz="1000" b="1" dirty="0">
                <a:solidFill>
                  <a:srgbClr val="FFFFFF"/>
                </a:solidFill>
                <a:latin typeface="Helvetica Neue LT Pro 75 Bold"/>
                <a:cs typeface="Helvetica Neue LT Pro 75 Bold"/>
              </a:rPr>
              <a:t>Activity</a:t>
            </a:r>
            <a:r>
              <a:rPr sz="1000" b="1" spc="-20" dirty="0">
                <a:solidFill>
                  <a:srgbClr val="FFFFFF"/>
                </a:solidFill>
                <a:latin typeface="Helvetica Neue LT Pro 75 Bold"/>
                <a:cs typeface="Helvetica Neue LT Pro 75 Bold"/>
              </a:rPr>
              <a:t> </a:t>
            </a:r>
            <a:r>
              <a:rPr sz="1000" b="1" dirty="0">
                <a:solidFill>
                  <a:srgbClr val="FFFFFF"/>
                </a:solidFill>
                <a:latin typeface="Helvetica Neue LT Pro 75 Bold"/>
                <a:cs typeface="Helvetica Neue LT Pro 75 Bold"/>
              </a:rPr>
              <a:t>6,</a:t>
            </a:r>
            <a:r>
              <a:rPr sz="1000" b="1" spc="-20" dirty="0">
                <a:solidFill>
                  <a:srgbClr val="FFFFFF"/>
                </a:solidFill>
                <a:latin typeface="Helvetica Neue LT Pro 75 Bold"/>
                <a:cs typeface="Helvetica Neue LT Pro 75 Bold"/>
              </a:rPr>
              <a:t> </a:t>
            </a:r>
            <a:r>
              <a:rPr sz="1000" b="1" dirty="0">
                <a:solidFill>
                  <a:srgbClr val="FFFFFF"/>
                </a:solidFill>
                <a:latin typeface="Helvetica Neue LT Pro 75 Bold"/>
                <a:cs typeface="Helvetica Neue LT Pro 75 Bold"/>
              </a:rPr>
              <a:t>‘Understanding</a:t>
            </a:r>
            <a:r>
              <a:rPr sz="1000" b="1" spc="-20" dirty="0">
                <a:solidFill>
                  <a:srgbClr val="FFFFFF"/>
                </a:solidFill>
                <a:latin typeface="Helvetica Neue LT Pro 75 Bold"/>
                <a:cs typeface="Helvetica Neue LT Pro 75 Bold"/>
              </a:rPr>
              <a:t> </a:t>
            </a:r>
            <a:r>
              <a:rPr sz="1000" b="1" dirty="0">
                <a:solidFill>
                  <a:srgbClr val="FFFFFF"/>
                </a:solidFill>
                <a:latin typeface="Helvetica Neue LT Pro 75 Bold"/>
                <a:cs typeface="Helvetica Neue LT Pro 75 Bold"/>
              </a:rPr>
              <a:t>&amp;</a:t>
            </a:r>
            <a:r>
              <a:rPr sz="1000" b="1" spc="-20" dirty="0">
                <a:solidFill>
                  <a:srgbClr val="FFFFFF"/>
                </a:solidFill>
                <a:latin typeface="Helvetica Neue LT Pro 75 Bold"/>
                <a:cs typeface="Helvetica Neue LT Pro 75 Bold"/>
              </a:rPr>
              <a:t> </a:t>
            </a:r>
            <a:r>
              <a:rPr sz="1000" b="1" dirty="0">
                <a:solidFill>
                  <a:srgbClr val="FFFFFF"/>
                </a:solidFill>
                <a:latin typeface="Helvetica Neue LT Pro 75 Bold"/>
                <a:cs typeface="Helvetica Neue LT Pro 75 Bold"/>
              </a:rPr>
              <a:t>Recognising</a:t>
            </a:r>
            <a:r>
              <a:rPr sz="1000" b="1" spc="-25" dirty="0">
                <a:solidFill>
                  <a:srgbClr val="FFFFFF"/>
                </a:solidFill>
                <a:latin typeface="Helvetica Neue LT Pro 75 Bold"/>
                <a:cs typeface="Helvetica Neue LT Pro 75 Bold"/>
              </a:rPr>
              <a:t> </a:t>
            </a:r>
            <a:r>
              <a:rPr sz="1000" b="1" spc="-10" dirty="0">
                <a:solidFill>
                  <a:srgbClr val="FFFFFF"/>
                </a:solidFill>
                <a:latin typeface="Helvetica Neue LT Pro 75 Bold"/>
                <a:cs typeface="Helvetica Neue LT Pro 75 Bold"/>
              </a:rPr>
              <a:t>Stress’</a:t>
            </a:r>
            <a:endParaRPr sz="1000">
              <a:latin typeface="Helvetica Neue LT Pro 75 Bold"/>
              <a:cs typeface="Helvetica Neue LT Pro 75 Bold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947787" y="2790873"/>
            <a:ext cx="4980305" cy="2915920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12700" marR="5080">
              <a:lnSpc>
                <a:spcPts val="2800"/>
              </a:lnSpc>
              <a:spcBef>
                <a:spcPts val="459"/>
              </a:spcBef>
            </a:pPr>
            <a:r>
              <a:rPr sz="2600" dirty="0">
                <a:latin typeface="HelveticaNeueLT Pro 55 Roman"/>
                <a:cs typeface="HelveticaNeueLT Pro 55 Roman"/>
              </a:rPr>
              <a:t>Draw</a:t>
            </a:r>
            <a:r>
              <a:rPr sz="2600" spc="-20" dirty="0">
                <a:latin typeface="HelveticaNeueLT Pro 55 Roman"/>
                <a:cs typeface="HelveticaNeueLT Pro 55 Roman"/>
              </a:rPr>
              <a:t> </a:t>
            </a:r>
            <a:r>
              <a:rPr sz="2600" dirty="0">
                <a:latin typeface="HelveticaNeueLT Pro 55 Roman"/>
                <a:cs typeface="HelveticaNeueLT Pro 55 Roman"/>
              </a:rPr>
              <a:t>an</a:t>
            </a:r>
            <a:r>
              <a:rPr sz="2600" spc="-20" dirty="0">
                <a:latin typeface="HelveticaNeueLT Pro 55 Roman"/>
                <a:cs typeface="HelveticaNeueLT Pro 55 Roman"/>
              </a:rPr>
              <a:t> </a:t>
            </a:r>
            <a:r>
              <a:rPr sz="2600" dirty="0">
                <a:latin typeface="HelveticaNeueLT Pro 55 Roman"/>
                <a:cs typeface="HelveticaNeueLT Pro 55 Roman"/>
              </a:rPr>
              <a:t>image</a:t>
            </a:r>
            <a:r>
              <a:rPr sz="2600" spc="-20" dirty="0">
                <a:latin typeface="HelveticaNeueLT Pro 55 Roman"/>
                <a:cs typeface="HelveticaNeueLT Pro 55 Roman"/>
              </a:rPr>
              <a:t> </a:t>
            </a:r>
            <a:r>
              <a:rPr sz="2600" dirty="0">
                <a:latin typeface="HelveticaNeueLT Pro 55 Roman"/>
                <a:cs typeface="HelveticaNeueLT Pro 55 Roman"/>
              </a:rPr>
              <a:t>that</a:t>
            </a:r>
            <a:r>
              <a:rPr sz="2600" spc="-15" dirty="0">
                <a:latin typeface="HelveticaNeueLT Pro 55 Roman"/>
                <a:cs typeface="HelveticaNeueLT Pro 55 Roman"/>
              </a:rPr>
              <a:t> </a:t>
            </a:r>
            <a:r>
              <a:rPr sz="2600" spc="-10" dirty="0">
                <a:latin typeface="HelveticaNeueLT Pro 55 Roman"/>
                <a:cs typeface="HelveticaNeueLT Pro 55 Roman"/>
              </a:rPr>
              <a:t>represents </a:t>
            </a:r>
            <a:r>
              <a:rPr sz="2600" dirty="0">
                <a:latin typeface="HelveticaNeueLT Pro 55 Roman"/>
                <a:cs typeface="HelveticaNeueLT Pro 55 Roman"/>
              </a:rPr>
              <a:t>something</a:t>
            </a:r>
            <a:r>
              <a:rPr sz="2600" spc="-45" dirty="0">
                <a:latin typeface="HelveticaNeueLT Pro 55 Roman"/>
                <a:cs typeface="HelveticaNeueLT Pro 55 Roman"/>
              </a:rPr>
              <a:t> </a:t>
            </a:r>
            <a:r>
              <a:rPr sz="2600" dirty="0">
                <a:latin typeface="HelveticaNeueLT Pro 55 Roman"/>
                <a:cs typeface="HelveticaNeueLT Pro 55 Roman"/>
              </a:rPr>
              <a:t>that</a:t>
            </a:r>
            <a:r>
              <a:rPr sz="2600" spc="-40" dirty="0">
                <a:latin typeface="HelveticaNeueLT Pro 55 Roman"/>
                <a:cs typeface="HelveticaNeueLT Pro 55 Roman"/>
              </a:rPr>
              <a:t> </a:t>
            </a:r>
            <a:r>
              <a:rPr sz="2600" dirty="0">
                <a:latin typeface="HelveticaNeueLT Pro 55 Roman"/>
                <a:cs typeface="HelveticaNeueLT Pro 55 Roman"/>
              </a:rPr>
              <a:t>young</a:t>
            </a:r>
            <a:r>
              <a:rPr sz="2600" spc="-45" dirty="0">
                <a:latin typeface="HelveticaNeueLT Pro 55 Roman"/>
                <a:cs typeface="HelveticaNeueLT Pro 55 Roman"/>
              </a:rPr>
              <a:t> </a:t>
            </a:r>
            <a:r>
              <a:rPr sz="2600" dirty="0">
                <a:latin typeface="HelveticaNeueLT Pro 55 Roman"/>
                <a:cs typeface="HelveticaNeueLT Pro 55 Roman"/>
              </a:rPr>
              <a:t>people</a:t>
            </a:r>
            <a:r>
              <a:rPr sz="2600" spc="-40" dirty="0">
                <a:latin typeface="HelveticaNeueLT Pro 55 Roman"/>
                <a:cs typeface="HelveticaNeueLT Pro 55 Roman"/>
              </a:rPr>
              <a:t> </a:t>
            </a:r>
            <a:r>
              <a:rPr sz="2600" spc="-20" dirty="0">
                <a:latin typeface="HelveticaNeueLT Pro 55 Roman"/>
                <a:cs typeface="HelveticaNeueLT Pro 55 Roman"/>
              </a:rPr>
              <a:t>find </a:t>
            </a:r>
            <a:r>
              <a:rPr sz="2600" spc="-10" dirty="0">
                <a:latin typeface="HelveticaNeueLT Pro 55 Roman"/>
                <a:cs typeface="HelveticaNeueLT Pro 55 Roman"/>
              </a:rPr>
              <a:t>stressful.</a:t>
            </a:r>
            <a:endParaRPr sz="2600">
              <a:latin typeface="HelveticaNeueLT Pro 55 Roman"/>
              <a:cs typeface="HelveticaNeueLT Pro 55 Roman"/>
            </a:endParaRPr>
          </a:p>
          <a:p>
            <a:pPr>
              <a:lnSpc>
                <a:spcPct val="100000"/>
              </a:lnSpc>
              <a:spcBef>
                <a:spcPts val="2510"/>
              </a:spcBef>
            </a:pPr>
            <a:endParaRPr sz="2600">
              <a:latin typeface="HelveticaNeueLT Pro 55 Roman"/>
              <a:cs typeface="HelveticaNeueLT Pro 55 Roman"/>
            </a:endParaRPr>
          </a:p>
          <a:p>
            <a:pPr marL="12700" marR="121285" algn="just">
              <a:lnSpc>
                <a:spcPts val="2800"/>
              </a:lnSpc>
              <a:spcBef>
                <a:spcPts val="5"/>
              </a:spcBef>
            </a:pPr>
            <a:r>
              <a:rPr sz="2600" i="1" dirty="0">
                <a:latin typeface="Helvetica Neue LT Pro 56 Italic"/>
                <a:cs typeface="Helvetica Neue LT Pro 56 Italic"/>
              </a:rPr>
              <a:t>(Optional)</a:t>
            </a:r>
            <a:r>
              <a:rPr sz="2600" i="1" spc="-45" dirty="0">
                <a:latin typeface="Helvetica Neue LT Pro 56 Italic"/>
                <a:cs typeface="Helvetica Neue LT Pro 56 Italic"/>
              </a:rPr>
              <a:t> </a:t>
            </a:r>
            <a:r>
              <a:rPr sz="2600" i="1" dirty="0">
                <a:latin typeface="Helvetica Neue LT Pro 56 Italic"/>
                <a:cs typeface="Helvetica Neue LT Pro 56 Italic"/>
              </a:rPr>
              <a:t>crumple</a:t>
            </a:r>
            <a:r>
              <a:rPr sz="2600" i="1" spc="-40" dirty="0">
                <a:latin typeface="Helvetica Neue LT Pro 56 Italic"/>
                <a:cs typeface="Helvetica Neue LT Pro 56 Italic"/>
              </a:rPr>
              <a:t> </a:t>
            </a:r>
            <a:r>
              <a:rPr sz="2600" i="1" dirty="0">
                <a:latin typeface="Helvetica Neue LT Pro 56 Italic"/>
                <a:cs typeface="Helvetica Neue LT Pro 56 Italic"/>
              </a:rPr>
              <a:t>up</a:t>
            </a:r>
            <a:r>
              <a:rPr sz="2600" i="1" spc="-40" dirty="0">
                <a:latin typeface="Helvetica Neue LT Pro 56 Italic"/>
                <a:cs typeface="Helvetica Neue LT Pro 56 Italic"/>
              </a:rPr>
              <a:t> </a:t>
            </a:r>
            <a:r>
              <a:rPr sz="2600" i="1" dirty="0">
                <a:latin typeface="Helvetica Neue LT Pro 56 Italic"/>
                <a:cs typeface="Helvetica Neue LT Pro 56 Italic"/>
              </a:rPr>
              <a:t>their</a:t>
            </a:r>
            <a:r>
              <a:rPr sz="2600" i="1" spc="-40" dirty="0">
                <a:latin typeface="Helvetica Neue LT Pro 56 Italic"/>
                <a:cs typeface="Helvetica Neue LT Pro 56 Italic"/>
              </a:rPr>
              <a:t> </a:t>
            </a:r>
            <a:r>
              <a:rPr sz="2600" i="1" spc="-10" dirty="0">
                <a:latin typeface="Helvetica Neue LT Pro 56 Italic"/>
                <a:cs typeface="Helvetica Neue LT Pro 56 Italic"/>
              </a:rPr>
              <a:t>piece </a:t>
            </a:r>
            <a:r>
              <a:rPr sz="2600" i="1" dirty="0">
                <a:latin typeface="Helvetica Neue LT Pro 56 Italic"/>
                <a:cs typeface="Helvetica Neue LT Pro 56 Italic"/>
              </a:rPr>
              <a:t>of</a:t>
            </a:r>
            <a:r>
              <a:rPr sz="2600" i="1" spc="-35" dirty="0">
                <a:latin typeface="Helvetica Neue LT Pro 56 Italic"/>
                <a:cs typeface="Helvetica Neue LT Pro 56 Italic"/>
              </a:rPr>
              <a:t> </a:t>
            </a:r>
            <a:r>
              <a:rPr sz="2600" i="1" dirty="0">
                <a:latin typeface="Helvetica Neue LT Pro 56 Italic"/>
                <a:cs typeface="Helvetica Neue LT Pro 56 Italic"/>
              </a:rPr>
              <a:t>paper</a:t>
            </a:r>
            <a:r>
              <a:rPr sz="2600" i="1" spc="-30" dirty="0">
                <a:latin typeface="Helvetica Neue LT Pro 56 Italic"/>
                <a:cs typeface="Helvetica Neue LT Pro 56 Italic"/>
              </a:rPr>
              <a:t> </a:t>
            </a:r>
            <a:r>
              <a:rPr sz="2600" i="1" dirty="0">
                <a:latin typeface="Helvetica Neue LT Pro 56 Italic"/>
                <a:cs typeface="Helvetica Neue LT Pro 56 Italic"/>
              </a:rPr>
              <a:t>into</a:t>
            </a:r>
            <a:r>
              <a:rPr sz="2600" i="1" spc="-30" dirty="0">
                <a:latin typeface="Helvetica Neue LT Pro 56 Italic"/>
                <a:cs typeface="Helvetica Neue LT Pro 56 Italic"/>
              </a:rPr>
              <a:t> </a:t>
            </a:r>
            <a:r>
              <a:rPr sz="2600" i="1" dirty="0">
                <a:latin typeface="Helvetica Neue LT Pro 56 Italic"/>
                <a:cs typeface="Helvetica Neue LT Pro 56 Italic"/>
              </a:rPr>
              <a:t>a</a:t>
            </a:r>
            <a:r>
              <a:rPr sz="2600" i="1" spc="-30" dirty="0">
                <a:latin typeface="Helvetica Neue LT Pro 56 Italic"/>
                <a:cs typeface="Helvetica Neue LT Pro 56 Italic"/>
              </a:rPr>
              <a:t> </a:t>
            </a:r>
            <a:r>
              <a:rPr sz="2600" i="1" dirty="0">
                <a:latin typeface="Helvetica Neue LT Pro 56 Italic"/>
                <a:cs typeface="Helvetica Neue LT Pro 56 Italic"/>
              </a:rPr>
              <a:t>‘stress</a:t>
            </a:r>
            <a:r>
              <a:rPr sz="2600" i="1" spc="-35" dirty="0">
                <a:latin typeface="Helvetica Neue LT Pro 56 Italic"/>
                <a:cs typeface="Helvetica Neue LT Pro 56 Italic"/>
              </a:rPr>
              <a:t> </a:t>
            </a:r>
            <a:r>
              <a:rPr sz="2600" i="1" spc="-10" dirty="0">
                <a:latin typeface="Helvetica Neue LT Pro 56 Italic"/>
                <a:cs typeface="Helvetica Neue LT Pro 56 Italic"/>
              </a:rPr>
              <a:t>snowball’, </a:t>
            </a:r>
            <a:r>
              <a:rPr sz="2600" i="1" dirty="0">
                <a:latin typeface="Helvetica Neue LT Pro 56 Italic"/>
                <a:cs typeface="Helvetica Neue LT Pro 56 Italic"/>
              </a:rPr>
              <a:t>place</a:t>
            </a:r>
            <a:r>
              <a:rPr sz="2600" i="1" spc="-35" dirty="0">
                <a:latin typeface="Helvetica Neue LT Pro 56 Italic"/>
                <a:cs typeface="Helvetica Neue LT Pro 56 Italic"/>
              </a:rPr>
              <a:t> </a:t>
            </a:r>
            <a:r>
              <a:rPr sz="2600" i="1" dirty="0">
                <a:latin typeface="Helvetica Neue LT Pro 56 Italic"/>
                <a:cs typeface="Helvetica Neue LT Pro 56 Italic"/>
              </a:rPr>
              <a:t>it</a:t>
            </a:r>
            <a:r>
              <a:rPr sz="2600" i="1" spc="-35" dirty="0">
                <a:latin typeface="Helvetica Neue LT Pro 56 Italic"/>
                <a:cs typeface="Helvetica Neue LT Pro 56 Italic"/>
              </a:rPr>
              <a:t> </a:t>
            </a:r>
            <a:r>
              <a:rPr sz="2600" i="1" dirty="0">
                <a:latin typeface="Helvetica Neue LT Pro 56 Italic"/>
                <a:cs typeface="Helvetica Neue LT Pro 56 Italic"/>
              </a:rPr>
              <a:t>in</a:t>
            </a:r>
            <a:r>
              <a:rPr sz="2600" i="1" spc="-35" dirty="0">
                <a:latin typeface="Helvetica Neue LT Pro 56 Italic"/>
                <a:cs typeface="Helvetica Neue LT Pro 56 Italic"/>
              </a:rPr>
              <a:t> </a:t>
            </a:r>
            <a:r>
              <a:rPr sz="2600" i="1" dirty="0">
                <a:latin typeface="Helvetica Neue LT Pro 56 Italic"/>
                <a:cs typeface="Helvetica Neue LT Pro 56 Italic"/>
              </a:rPr>
              <a:t>a</a:t>
            </a:r>
            <a:r>
              <a:rPr sz="2600" i="1" spc="-35" dirty="0">
                <a:latin typeface="Helvetica Neue LT Pro 56 Italic"/>
                <a:cs typeface="Helvetica Neue LT Pro 56 Italic"/>
              </a:rPr>
              <a:t> </a:t>
            </a:r>
            <a:r>
              <a:rPr sz="2600" i="1" dirty="0">
                <a:latin typeface="Helvetica Neue LT Pro 56 Italic"/>
                <a:cs typeface="Helvetica Neue LT Pro 56 Italic"/>
              </a:rPr>
              <a:t>basket</a:t>
            </a:r>
            <a:r>
              <a:rPr sz="2600" i="1" spc="-35" dirty="0">
                <a:latin typeface="Helvetica Neue LT Pro 56 Italic"/>
                <a:cs typeface="Helvetica Neue LT Pro 56 Italic"/>
              </a:rPr>
              <a:t> </a:t>
            </a:r>
            <a:r>
              <a:rPr sz="2600" i="1" dirty="0">
                <a:latin typeface="Helvetica Neue LT Pro 56 Italic"/>
                <a:cs typeface="Helvetica Neue LT Pro 56 Italic"/>
              </a:rPr>
              <a:t>and</a:t>
            </a:r>
            <a:r>
              <a:rPr sz="2600" i="1" spc="-35" dirty="0">
                <a:latin typeface="Helvetica Neue LT Pro 56 Italic"/>
                <a:cs typeface="Helvetica Neue LT Pro 56 Italic"/>
              </a:rPr>
              <a:t> </a:t>
            </a:r>
            <a:r>
              <a:rPr sz="2600" i="1" dirty="0">
                <a:latin typeface="Helvetica Neue LT Pro 56 Italic"/>
                <a:cs typeface="Helvetica Neue LT Pro 56 Italic"/>
              </a:rPr>
              <a:t>‘let</a:t>
            </a:r>
            <a:r>
              <a:rPr sz="2600" i="1" spc="-35" dirty="0">
                <a:latin typeface="Helvetica Neue LT Pro 56 Italic"/>
                <a:cs typeface="Helvetica Neue LT Pro 56 Italic"/>
              </a:rPr>
              <a:t> </a:t>
            </a:r>
            <a:r>
              <a:rPr sz="2600" i="1" dirty="0">
                <a:latin typeface="Helvetica Neue LT Pro 56 Italic"/>
                <a:cs typeface="Helvetica Neue LT Pro 56 Italic"/>
              </a:rPr>
              <a:t>it</a:t>
            </a:r>
            <a:r>
              <a:rPr sz="2600" i="1" spc="-35" dirty="0">
                <a:latin typeface="Helvetica Neue LT Pro 56 Italic"/>
                <a:cs typeface="Helvetica Neue LT Pro 56 Italic"/>
              </a:rPr>
              <a:t> </a:t>
            </a:r>
            <a:r>
              <a:rPr sz="2600" i="1" spc="-20" dirty="0">
                <a:latin typeface="Helvetica Neue LT Pro 56 Italic"/>
                <a:cs typeface="Helvetica Neue LT Pro 56 Italic"/>
              </a:rPr>
              <a:t>go’.</a:t>
            </a:r>
            <a:endParaRPr sz="2600">
              <a:latin typeface="Helvetica Neue LT Pro 56 Italic"/>
              <a:cs typeface="Helvetica Neue LT Pro 56 Italic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924388" y="1812470"/>
            <a:ext cx="3992879" cy="604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612900" algn="l"/>
              </a:tabLst>
            </a:pPr>
            <a:r>
              <a:rPr sz="3800" b="1" i="0" spc="-10" dirty="0">
                <a:solidFill>
                  <a:srgbClr val="981B1E"/>
                </a:solidFill>
                <a:latin typeface="Helvetica Neue LT Pro 75 Bold"/>
                <a:cs typeface="Helvetica Neue LT Pro 75 Bold"/>
              </a:rPr>
              <a:t>Stress</a:t>
            </a:r>
            <a:r>
              <a:rPr sz="3800" b="1" i="0" dirty="0">
                <a:solidFill>
                  <a:srgbClr val="981B1E"/>
                </a:solidFill>
                <a:latin typeface="Helvetica Neue LT Pro 75 Bold"/>
                <a:cs typeface="Helvetica Neue LT Pro 75 Bold"/>
              </a:rPr>
              <a:t>	</a:t>
            </a:r>
            <a:r>
              <a:rPr sz="3800" b="1" i="0" spc="-10" dirty="0">
                <a:solidFill>
                  <a:srgbClr val="981B1E"/>
                </a:solidFill>
                <a:latin typeface="Helvetica Neue LT Pro 75 Bold"/>
                <a:cs typeface="Helvetica Neue LT Pro 75 Bold"/>
              </a:rPr>
              <a:t>Snowballs</a:t>
            </a:r>
            <a:endParaRPr sz="3800">
              <a:latin typeface="Helvetica Neue LT Pro 75 Bold"/>
              <a:cs typeface="Helvetica Neue LT Pro 75 Bold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15733" y="1963204"/>
            <a:ext cx="3871531" cy="38238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638788" y="370374"/>
            <a:ext cx="439229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dirty="0">
                <a:solidFill>
                  <a:srgbClr val="FFFFFF"/>
                </a:solidFill>
                <a:latin typeface="Helvetica Neue LT Pro 75 Bold"/>
                <a:cs typeface="Helvetica Neue LT Pro 75 Bold"/>
              </a:rPr>
              <a:t>Emotional</a:t>
            </a:r>
            <a:r>
              <a:rPr sz="1000" b="1" spc="-25" dirty="0">
                <a:solidFill>
                  <a:srgbClr val="FFFFFF"/>
                </a:solidFill>
                <a:latin typeface="Helvetica Neue LT Pro 75 Bold"/>
                <a:cs typeface="Helvetica Neue LT Pro 75 Bold"/>
              </a:rPr>
              <a:t> </a:t>
            </a:r>
            <a:r>
              <a:rPr sz="1000" b="1" dirty="0">
                <a:solidFill>
                  <a:srgbClr val="FFFFFF"/>
                </a:solidFill>
                <a:latin typeface="Helvetica Neue LT Pro 75 Bold"/>
                <a:cs typeface="Helvetica Neue LT Pro 75 Bold"/>
              </a:rPr>
              <a:t>Wellbeing</a:t>
            </a:r>
            <a:r>
              <a:rPr sz="1000" b="1" spc="-20" dirty="0">
                <a:solidFill>
                  <a:srgbClr val="FFFFFF"/>
                </a:solidFill>
                <a:latin typeface="Helvetica Neue LT Pro 75 Bold"/>
                <a:cs typeface="Helvetica Neue LT Pro 75 Bold"/>
              </a:rPr>
              <a:t> </a:t>
            </a:r>
            <a:r>
              <a:rPr sz="1000" b="1" dirty="0">
                <a:solidFill>
                  <a:srgbClr val="FFFFFF"/>
                </a:solidFill>
                <a:latin typeface="Helvetica Neue LT Pro 75 Bold"/>
                <a:cs typeface="Helvetica Neue LT Pro 75 Bold"/>
              </a:rPr>
              <a:t>2</a:t>
            </a:r>
            <a:r>
              <a:rPr sz="1000" b="1" spc="-20" dirty="0">
                <a:solidFill>
                  <a:srgbClr val="FFFFFF"/>
                </a:solidFill>
                <a:latin typeface="Helvetica Neue LT Pro 75 Bold"/>
                <a:cs typeface="Helvetica Neue LT Pro 75 Bold"/>
              </a:rPr>
              <a:t> </a:t>
            </a:r>
            <a:r>
              <a:rPr sz="1000" b="1" dirty="0">
                <a:solidFill>
                  <a:srgbClr val="FFFFFF"/>
                </a:solidFill>
                <a:latin typeface="Helvetica Neue LT Pro 75 Bold"/>
                <a:cs typeface="Helvetica Neue LT Pro 75 Bold"/>
              </a:rPr>
              <a:t>|</a:t>
            </a:r>
            <a:r>
              <a:rPr sz="1000" b="1" spc="-20" dirty="0">
                <a:solidFill>
                  <a:srgbClr val="FFFFFF"/>
                </a:solidFill>
                <a:latin typeface="Helvetica Neue LT Pro 75 Bold"/>
                <a:cs typeface="Helvetica Neue LT Pro 75 Bold"/>
              </a:rPr>
              <a:t> </a:t>
            </a:r>
            <a:r>
              <a:rPr sz="1000" b="1" dirty="0">
                <a:solidFill>
                  <a:srgbClr val="FFFFFF"/>
                </a:solidFill>
                <a:latin typeface="Helvetica Neue LT Pro 75 Bold"/>
                <a:cs typeface="Helvetica Neue LT Pro 75 Bold"/>
              </a:rPr>
              <a:t>Activity</a:t>
            </a:r>
            <a:r>
              <a:rPr sz="1000" b="1" spc="-20" dirty="0">
                <a:solidFill>
                  <a:srgbClr val="FFFFFF"/>
                </a:solidFill>
                <a:latin typeface="Helvetica Neue LT Pro 75 Bold"/>
                <a:cs typeface="Helvetica Neue LT Pro 75 Bold"/>
              </a:rPr>
              <a:t> </a:t>
            </a:r>
            <a:r>
              <a:rPr sz="1000" b="1" dirty="0">
                <a:solidFill>
                  <a:srgbClr val="FFFFFF"/>
                </a:solidFill>
                <a:latin typeface="Helvetica Neue LT Pro 75 Bold"/>
                <a:cs typeface="Helvetica Neue LT Pro 75 Bold"/>
              </a:rPr>
              <a:t>6,</a:t>
            </a:r>
            <a:r>
              <a:rPr sz="1000" b="1" spc="-20" dirty="0">
                <a:solidFill>
                  <a:srgbClr val="FFFFFF"/>
                </a:solidFill>
                <a:latin typeface="Helvetica Neue LT Pro 75 Bold"/>
                <a:cs typeface="Helvetica Neue LT Pro 75 Bold"/>
              </a:rPr>
              <a:t> </a:t>
            </a:r>
            <a:r>
              <a:rPr sz="1000" b="1" dirty="0">
                <a:solidFill>
                  <a:srgbClr val="FFFFFF"/>
                </a:solidFill>
                <a:latin typeface="Helvetica Neue LT Pro 75 Bold"/>
                <a:cs typeface="Helvetica Neue LT Pro 75 Bold"/>
              </a:rPr>
              <a:t>‘Understanding</a:t>
            </a:r>
            <a:r>
              <a:rPr sz="1000" b="1" spc="-20" dirty="0">
                <a:solidFill>
                  <a:srgbClr val="FFFFFF"/>
                </a:solidFill>
                <a:latin typeface="Helvetica Neue LT Pro 75 Bold"/>
                <a:cs typeface="Helvetica Neue LT Pro 75 Bold"/>
              </a:rPr>
              <a:t> </a:t>
            </a:r>
            <a:r>
              <a:rPr sz="1000" b="1" dirty="0">
                <a:solidFill>
                  <a:srgbClr val="FFFFFF"/>
                </a:solidFill>
                <a:latin typeface="Helvetica Neue LT Pro 75 Bold"/>
                <a:cs typeface="Helvetica Neue LT Pro 75 Bold"/>
              </a:rPr>
              <a:t>&amp;</a:t>
            </a:r>
            <a:r>
              <a:rPr sz="1000" b="1" spc="-20" dirty="0">
                <a:solidFill>
                  <a:srgbClr val="FFFFFF"/>
                </a:solidFill>
                <a:latin typeface="Helvetica Neue LT Pro 75 Bold"/>
                <a:cs typeface="Helvetica Neue LT Pro 75 Bold"/>
              </a:rPr>
              <a:t> </a:t>
            </a:r>
            <a:r>
              <a:rPr sz="1000" b="1" dirty="0">
                <a:solidFill>
                  <a:srgbClr val="FFFFFF"/>
                </a:solidFill>
                <a:latin typeface="Helvetica Neue LT Pro 75 Bold"/>
                <a:cs typeface="Helvetica Neue LT Pro 75 Bold"/>
              </a:rPr>
              <a:t>Recognising</a:t>
            </a:r>
            <a:r>
              <a:rPr sz="1000" b="1" spc="-25" dirty="0">
                <a:solidFill>
                  <a:srgbClr val="FFFFFF"/>
                </a:solidFill>
                <a:latin typeface="Helvetica Neue LT Pro 75 Bold"/>
                <a:cs typeface="Helvetica Neue LT Pro 75 Bold"/>
              </a:rPr>
              <a:t> </a:t>
            </a:r>
            <a:r>
              <a:rPr sz="1000" b="1" spc="-10" dirty="0">
                <a:solidFill>
                  <a:srgbClr val="FFFFFF"/>
                </a:solidFill>
                <a:latin typeface="Helvetica Neue LT Pro 75 Bold"/>
                <a:cs typeface="Helvetica Neue LT Pro 75 Bold"/>
              </a:rPr>
              <a:t>Stress’</a:t>
            </a:r>
            <a:endParaRPr sz="1000">
              <a:latin typeface="Helvetica Neue LT Pro 75 Bold"/>
              <a:cs typeface="Helvetica Neue LT Pro 75 Bold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39131" y="2664865"/>
            <a:ext cx="5554980" cy="1133475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12700" marR="5080">
              <a:lnSpc>
                <a:spcPts val="2800"/>
              </a:lnSpc>
              <a:spcBef>
                <a:spcPts val="459"/>
              </a:spcBef>
            </a:pPr>
            <a:r>
              <a:rPr sz="2600" dirty="0">
                <a:latin typeface="HelveticaNeueLT Pro 55 Roman"/>
                <a:cs typeface="HelveticaNeueLT Pro 55 Roman"/>
              </a:rPr>
              <a:t>We</a:t>
            </a:r>
            <a:r>
              <a:rPr sz="2600" spc="-55" dirty="0">
                <a:latin typeface="HelveticaNeueLT Pro 55 Roman"/>
                <a:cs typeface="HelveticaNeueLT Pro 55 Roman"/>
              </a:rPr>
              <a:t> </a:t>
            </a:r>
            <a:r>
              <a:rPr sz="2600" dirty="0">
                <a:latin typeface="HelveticaNeueLT Pro 55 Roman"/>
                <a:cs typeface="HelveticaNeueLT Pro 55 Roman"/>
              </a:rPr>
              <a:t>can</a:t>
            </a:r>
            <a:r>
              <a:rPr sz="2600" spc="-55" dirty="0">
                <a:latin typeface="HelveticaNeueLT Pro 55 Roman"/>
                <a:cs typeface="HelveticaNeueLT Pro 55 Roman"/>
              </a:rPr>
              <a:t> </a:t>
            </a:r>
            <a:r>
              <a:rPr sz="2600" dirty="0">
                <a:latin typeface="HelveticaNeueLT Pro 55 Roman"/>
                <a:cs typeface="HelveticaNeueLT Pro 55 Roman"/>
              </a:rPr>
              <a:t>understand</a:t>
            </a:r>
            <a:r>
              <a:rPr sz="2600" spc="-55" dirty="0">
                <a:latin typeface="HelveticaNeueLT Pro 55 Roman"/>
                <a:cs typeface="HelveticaNeueLT Pro 55 Roman"/>
              </a:rPr>
              <a:t> </a:t>
            </a:r>
            <a:r>
              <a:rPr sz="2600" dirty="0">
                <a:latin typeface="HelveticaNeueLT Pro 55 Roman"/>
                <a:cs typeface="HelveticaNeueLT Pro 55 Roman"/>
              </a:rPr>
              <a:t>the</a:t>
            </a:r>
            <a:r>
              <a:rPr sz="2600" spc="-55" dirty="0">
                <a:latin typeface="HelveticaNeueLT Pro 55 Roman"/>
                <a:cs typeface="HelveticaNeueLT Pro 55 Roman"/>
              </a:rPr>
              <a:t> </a:t>
            </a:r>
            <a:r>
              <a:rPr sz="2600" dirty="0">
                <a:latin typeface="HelveticaNeueLT Pro 55 Roman"/>
                <a:cs typeface="HelveticaNeueLT Pro 55 Roman"/>
              </a:rPr>
              <a:t>type</a:t>
            </a:r>
            <a:r>
              <a:rPr sz="2600" spc="-50" dirty="0">
                <a:latin typeface="HelveticaNeueLT Pro 55 Roman"/>
                <a:cs typeface="HelveticaNeueLT Pro 55 Roman"/>
              </a:rPr>
              <a:t> </a:t>
            </a:r>
            <a:r>
              <a:rPr sz="2600" dirty="0">
                <a:latin typeface="HelveticaNeueLT Pro 55 Roman"/>
                <a:cs typeface="HelveticaNeueLT Pro 55 Roman"/>
              </a:rPr>
              <a:t>of</a:t>
            </a:r>
            <a:r>
              <a:rPr sz="2600" spc="-55" dirty="0">
                <a:latin typeface="HelveticaNeueLT Pro 55 Roman"/>
                <a:cs typeface="HelveticaNeueLT Pro 55 Roman"/>
              </a:rPr>
              <a:t> </a:t>
            </a:r>
            <a:r>
              <a:rPr sz="2600" spc="-10" dirty="0">
                <a:latin typeface="HelveticaNeueLT Pro 55 Roman"/>
                <a:cs typeface="HelveticaNeueLT Pro 55 Roman"/>
              </a:rPr>
              <a:t>stress </a:t>
            </a:r>
            <a:r>
              <a:rPr sz="2600" dirty="0">
                <a:latin typeface="HelveticaNeueLT Pro 55 Roman"/>
                <a:cs typeface="HelveticaNeueLT Pro 55 Roman"/>
              </a:rPr>
              <a:t>we</a:t>
            </a:r>
            <a:r>
              <a:rPr sz="2600" spc="-65" dirty="0">
                <a:latin typeface="HelveticaNeueLT Pro 55 Roman"/>
                <a:cs typeface="HelveticaNeueLT Pro 55 Roman"/>
              </a:rPr>
              <a:t> </a:t>
            </a:r>
            <a:r>
              <a:rPr sz="2600" dirty="0">
                <a:latin typeface="HelveticaNeueLT Pro 55 Roman"/>
                <a:cs typeface="HelveticaNeueLT Pro 55 Roman"/>
              </a:rPr>
              <a:t>are</a:t>
            </a:r>
            <a:r>
              <a:rPr sz="2600" spc="-60" dirty="0">
                <a:latin typeface="HelveticaNeueLT Pro 55 Roman"/>
                <a:cs typeface="HelveticaNeueLT Pro 55 Roman"/>
              </a:rPr>
              <a:t> </a:t>
            </a:r>
            <a:r>
              <a:rPr sz="2600" dirty="0">
                <a:latin typeface="HelveticaNeueLT Pro 55 Roman"/>
                <a:cs typeface="HelveticaNeueLT Pro 55 Roman"/>
              </a:rPr>
              <a:t>experiencing</a:t>
            </a:r>
            <a:r>
              <a:rPr sz="2600" spc="-65" dirty="0">
                <a:latin typeface="HelveticaNeueLT Pro 55 Roman"/>
                <a:cs typeface="HelveticaNeueLT Pro 55 Roman"/>
              </a:rPr>
              <a:t> </a:t>
            </a:r>
            <a:r>
              <a:rPr sz="2600" dirty="0">
                <a:latin typeface="HelveticaNeueLT Pro 55 Roman"/>
                <a:cs typeface="HelveticaNeueLT Pro 55 Roman"/>
              </a:rPr>
              <a:t>by</a:t>
            </a:r>
            <a:r>
              <a:rPr sz="2600" spc="-60" dirty="0">
                <a:latin typeface="HelveticaNeueLT Pro 55 Roman"/>
                <a:cs typeface="HelveticaNeueLT Pro 55 Roman"/>
              </a:rPr>
              <a:t> </a:t>
            </a:r>
            <a:r>
              <a:rPr sz="2600" dirty="0">
                <a:latin typeface="HelveticaNeueLT Pro 55 Roman"/>
                <a:cs typeface="HelveticaNeueLT Pro 55 Roman"/>
              </a:rPr>
              <a:t>noticing</a:t>
            </a:r>
            <a:r>
              <a:rPr sz="2600" spc="-65" dirty="0">
                <a:latin typeface="HelveticaNeueLT Pro 55 Roman"/>
                <a:cs typeface="HelveticaNeueLT Pro 55 Roman"/>
              </a:rPr>
              <a:t> </a:t>
            </a:r>
            <a:r>
              <a:rPr sz="2600" spc="-25" dirty="0">
                <a:latin typeface="HelveticaNeueLT Pro 55 Roman"/>
                <a:cs typeface="HelveticaNeueLT Pro 55 Roman"/>
              </a:rPr>
              <a:t>how </a:t>
            </a:r>
            <a:r>
              <a:rPr sz="2600" dirty="0">
                <a:latin typeface="HelveticaNeueLT Pro 55 Roman"/>
                <a:cs typeface="HelveticaNeueLT Pro 55 Roman"/>
              </a:rPr>
              <a:t>the</a:t>
            </a:r>
            <a:r>
              <a:rPr sz="2600" spc="-55" dirty="0">
                <a:latin typeface="HelveticaNeueLT Pro 55 Roman"/>
                <a:cs typeface="HelveticaNeueLT Pro 55 Roman"/>
              </a:rPr>
              <a:t> </a:t>
            </a:r>
            <a:r>
              <a:rPr sz="2600" dirty="0">
                <a:latin typeface="HelveticaNeueLT Pro 55 Roman"/>
                <a:cs typeface="HelveticaNeueLT Pro 55 Roman"/>
              </a:rPr>
              <a:t>stress</a:t>
            </a:r>
            <a:r>
              <a:rPr sz="2600" spc="-50" dirty="0">
                <a:latin typeface="HelveticaNeueLT Pro 55 Roman"/>
                <a:cs typeface="HelveticaNeueLT Pro 55 Roman"/>
              </a:rPr>
              <a:t> </a:t>
            </a:r>
            <a:r>
              <a:rPr sz="2600" dirty="0">
                <a:latin typeface="HelveticaNeueLT Pro 55 Roman"/>
                <a:cs typeface="HelveticaNeueLT Pro 55 Roman"/>
              </a:rPr>
              <a:t>is</a:t>
            </a:r>
            <a:r>
              <a:rPr sz="2600" spc="-55" dirty="0">
                <a:latin typeface="HelveticaNeueLT Pro 55 Roman"/>
                <a:cs typeface="HelveticaNeueLT Pro 55 Roman"/>
              </a:rPr>
              <a:t> </a:t>
            </a:r>
            <a:r>
              <a:rPr sz="2600" dirty="0">
                <a:latin typeface="HelveticaNeueLT Pro 55 Roman"/>
                <a:cs typeface="HelveticaNeueLT Pro 55 Roman"/>
              </a:rPr>
              <a:t>affecting</a:t>
            </a:r>
            <a:r>
              <a:rPr sz="2600" spc="-50" dirty="0">
                <a:latin typeface="HelveticaNeueLT Pro 55 Roman"/>
                <a:cs typeface="HelveticaNeueLT Pro 55 Roman"/>
              </a:rPr>
              <a:t> </a:t>
            </a:r>
            <a:r>
              <a:rPr sz="2600" spc="-25" dirty="0">
                <a:latin typeface="HelveticaNeueLT Pro 55 Roman"/>
                <a:cs typeface="HelveticaNeueLT Pro 55 Roman"/>
              </a:rPr>
              <a:t>us.</a:t>
            </a:r>
            <a:endParaRPr sz="2600">
              <a:latin typeface="HelveticaNeueLT Pro 55 Roman"/>
              <a:cs typeface="HelveticaNeueLT Pro 55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39131" y="4447284"/>
            <a:ext cx="5743575" cy="1880235"/>
          </a:xfrm>
          <a:prstGeom prst="rect">
            <a:avLst/>
          </a:prstGeom>
        </p:spPr>
        <p:txBody>
          <a:bodyPr vert="horz" wrap="square" lIns="0" tIns="44450" rIns="0" bIns="0" rtlCol="0">
            <a:spAutoFit/>
          </a:bodyPr>
          <a:lstStyle/>
          <a:p>
            <a:pPr marL="12700" marR="5080">
              <a:lnSpc>
                <a:spcPct val="92000"/>
              </a:lnSpc>
              <a:spcBef>
                <a:spcPts val="350"/>
              </a:spcBef>
            </a:pPr>
            <a:r>
              <a:rPr sz="2600" b="1" dirty="0">
                <a:latin typeface="Helvetica Neue LT Pro 75 Bold"/>
                <a:cs typeface="Helvetica Neue LT Pro 75 Bold"/>
              </a:rPr>
              <a:t>Signs</a:t>
            </a:r>
            <a:r>
              <a:rPr sz="2600" b="1" spc="-25" dirty="0">
                <a:latin typeface="Helvetica Neue LT Pro 75 Bold"/>
                <a:cs typeface="Helvetica Neue LT Pro 75 Bold"/>
              </a:rPr>
              <a:t> </a:t>
            </a:r>
            <a:r>
              <a:rPr sz="2600" b="1" dirty="0">
                <a:latin typeface="Helvetica Neue LT Pro 75 Bold"/>
                <a:cs typeface="Helvetica Neue LT Pro 75 Bold"/>
              </a:rPr>
              <a:t>of</a:t>
            </a:r>
            <a:r>
              <a:rPr sz="2600" b="1" spc="-25" dirty="0">
                <a:latin typeface="Helvetica Neue LT Pro 75 Bold"/>
                <a:cs typeface="Helvetica Neue LT Pro 75 Bold"/>
              </a:rPr>
              <a:t> </a:t>
            </a:r>
            <a:r>
              <a:rPr sz="2600" b="1" dirty="0">
                <a:latin typeface="Helvetica Neue LT Pro 75 Bold"/>
                <a:cs typeface="Helvetica Neue LT Pro 75 Bold"/>
              </a:rPr>
              <a:t>stress</a:t>
            </a:r>
            <a:r>
              <a:rPr sz="2600" b="1" spc="-25" dirty="0">
                <a:latin typeface="Helvetica Neue LT Pro 75 Bold"/>
                <a:cs typeface="Helvetica Neue LT Pro 75 Bold"/>
              </a:rPr>
              <a:t> </a:t>
            </a:r>
            <a:r>
              <a:rPr sz="2600" b="1" dirty="0">
                <a:latin typeface="Helvetica Neue LT Pro 75 Bold"/>
                <a:cs typeface="Helvetica Neue LT Pro 75 Bold"/>
              </a:rPr>
              <a:t>in</a:t>
            </a:r>
            <a:r>
              <a:rPr sz="2600" b="1" spc="-25" dirty="0">
                <a:latin typeface="Helvetica Neue LT Pro 75 Bold"/>
                <a:cs typeface="Helvetica Neue LT Pro 75 Bold"/>
              </a:rPr>
              <a:t> </a:t>
            </a:r>
            <a:r>
              <a:rPr sz="2600" b="1" dirty="0">
                <a:latin typeface="Helvetica Neue LT Pro 75 Bold"/>
                <a:cs typeface="Helvetica Neue LT Pro 75 Bold"/>
              </a:rPr>
              <a:t>the</a:t>
            </a:r>
            <a:r>
              <a:rPr sz="2600" b="1" spc="-25" dirty="0">
                <a:latin typeface="Helvetica Neue LT Pro 75 Bold"/>
                <a:cs typeface="Helvetica Neue LT Pro 75 Bold"/>
              </a:rPr>
              <a:t> </a:t>
            </a:r>
            <a:r>
              <a:rPr sz="2600" b="1" dirty="0">
                <a:latin typeface="Helvetica Neue LT Pro 75 Bold"/>
                <a:cs typeface="Helvetica Neue LT Pro 75 Bold"/>
              </a:rPr>
              <a:t>body</a:t>
            </a:r>
            <a:r>
              <a:rPr sz="2600" b="1" spc="-20" dirty="0">
                <a:latin typeface="Helvetica Neue LT Pro 75 Bold"/>
                <a:cs typeface="Helvetica Neue LT Pro 75 Bold"/>
              </a:rPr>
              <a:t> </a:t>
            </a:r>
            <a:r>
              <a:rPr sz="2600" b="1" spc="-10" dirty="0">
                <a:latin typeface="Helvetica Neue LT Pro 75 Bold"/>
                <a:cs typeface="Helvetica Neue LT Pro 75 Bold"/>
              </a:rPr>
              <a:t>include: </a:t>
            </a:r>
            <a:r>
              <a:rPr sz="2600" dirty="0">
                <a:latin typeface="HelveticaNeueLT Pro 55 Roman"/>
                <a:cs typeface="HelveticaNeueLT Pro 55 Roman"/>
              </a:rPr>
              <a:t>Some</a:t>
            </a:r>
            <a:r>
              <a:rPr sz="2600" spc="-25" dirty="0">
                <a:latin typeface="HelveticaNeueLT Pro 55 Roman"/>
                <a:cs typeface="HelveticaNeueLT Pro 55 Roman"/>
              </a:rPr>
              <a:t> </a:t>
            </a:r>
            <a:r>
              <a:rPr sz="2600" dirty="0">
                <a:latin typeface="HelveticaNeueLT Pro 55 Roman"/>
                <a:cs typeface="HelveticaNeueLT Pro 55 Roman"/>
              </a:rPr>
              <a:t>signs</a:t>
            </a:r>
            <a:r>
              <a:rPr sz="2600" spc="-25" dirty="0">
                <a:latin typeface="HelveticaNeueLT Pro 55 Roman"/>
                <a:cs typeface="HelveticaNeueLT Pro 55 Roman"/>
              </a:rPr>
              <a:t> </a:t>
            </a:r>
            <a:r>
              <a:rPr sz="2600" dirty="0">
                <a:latin typeface="HelveticaNeueLT Pro 55 Roman"/>
                <a:cs typeface="HelveticaNeueLT Pro 55 Roman"/>
              </a:rPr>
              <a:t>of</a:t>
            </a:r>
            <a:r>
              <a:rPr sz="2600" spc="-25" dirty="0">
                <a:latin typeface="HelveticaNeueLT Pro 55 Roman"/>
                <a:cs typeface="HelveticaNeueLT Pro 55 Roman"/>
              </a:rPr>
              <a:t> </a:t>
            </a:r>
            <a:r>
              <a:rPr sz="2600" dirty="0">
                <a:latin typeface="HelveticaNeueLT Pro 55 Roman"/>
                <a:cs typeface="HelveticaNeueLT Pro 55 Roman"/>
              </a:rPr>
              <a:t>stress</a:t>
            </a:r>
            <a:r>
              <a:rPr sz="2600" spc="-25" dirty="0">
                <a:latin typeface="HelveticaNeueLT Pro 55 Roman"/>
                <a:cs typeface="HelveticaNeueLT Pro 55 Roman"/>
              </a:rPr>
              <a:t> </a:t>
            </a:r>
            <a:r>
              <a:rPr sz="2600" dirty="0">
                <a:latin typeface="HelveticaNeueLT Pro 55 Roman"/>
                <a:cs typeface="HelveticaNeueLT Pro 55 Roman"/>
              </a:rPr>
              <a:t>in</a:t>
            </a:r>
            <a:r>
              <a:rPr sz="2600" spc="-25" dirty="0">
                <a:latin typeface="HelveticaNeueLT Pro 55 Roman"/>
                <a:cs typeface="HelveticaNeueLT Pro 55 Roman"/>
              </a:rPr>
              <a:t> </a:t>
            </a:r>
            <a:r>
              <a:rPr sz="2600" dirty="0">
                <a:latin typeface="HelveticaNeueLT Pro 55 Roman"/>
                <a:cs typeface="HelveticaNeueLT Pro 55 Roman"/>
              </a:rPr>
              <a:t>the</a:t>
            </a:r>
            <a:r>
              <a:rPr sz="2600" spc="-25" dirty="0">
                <a:latin typeface="HelveticaNeueLT Pro 55 Roman"/>
                <a:cs typeface="HelveticaNeueLT Pro 55 Roman"/>
              </a:rPr>
              <a:t> </a:t>
            </a:r>
            <a:r>
              <a:rPr sz="2600" spc="-20" dirty="0">
                <a:latin typeface="HelveticaNeueLT Pro 55 Roman"/>
                <a:cs typeface="HelveticaNeueLT Pro 55 Roman"/>
              </a:rPr>
              <a:t>body </a:t>
            </a:r>
            <a:r>
              <a:rPr sz="2600" dirty="0">
                <a:latin typeface="HelveticaNeueLT Pro 55 Roman"/>
                <a:cs typeface="HelveticaNeueLT Pro 55 Roman"/>
              </a:rPr>
              <a:t>include</a:t>
            </a:r>
            <a:r>
              <a:rPr sz="2600" spc="-80" dirty="0">
                <a:latin typeface="HelveticaNeueLT Pro 55 Roman"/>
                <a:cs typeface="HelveticaNeueLT Pro 55 Roman"/>
              </a:rPr>
              <a:t> </a:t>
            </a:r>
            <a:r>
              <a:rPr sz="2600" dirty="0">
                <a:latin typeface="HelveticaNeueLT Pro 55 Roman"/>
                <a:cs typeface="HelveticaNeueLT Pro 55 Roman"/>
              </a:rPr>
              <a:t>increased</a:t>
            </a:r>
            <a:r>
              <a:rPr sz="2600" spc="-75" dirty="0">
                <a:latin typeface="HelveticaNeueLT Pro 55 Roman"/>
                <a:cs typeface="HelveticaNeueLT Pro 55 Roman"/>
              </a:rPr>
              <a:t> </a:t>
            </a:r>
            <a:r>
              <a:rPr sz="2600" dirty="0">
                <a:latin typeface="HelveticaNeueLT Pro 55 Roman"/>
                <a:cs typeface="HelveticaNeueLT Pro 55 Roman"/>
              </a:rPr>
              <a:t>heart</a:t>
            </a:r>
            <a:r>
              <a:rPr sz="2600" spc="-80" dirty="0">
                <a:latin typeface="HelveticaNeueLT Pro 55 Roman"/>
                <a:cs typeface="HelveticaNeueLT Pro 55 Roman"/>
              </a:rPr>
              <a:t> </a:t>
            </a:r>
            <a:r>
              <a:rPr sz="2600" dirty="0">
                <a:latin typeface="HelveticaNeueLT Pro 55 Roman"/>
                <a:cs typeface="HelveticaNeueLT Pro 55 Roman"/>
              </a:rPr>
              <a:t>rate,</a:t>
            </a:r>
            <a:r>
              <a:rPr sz="2600" spc="-75" dirty="0">
                <a:latin typeface="HelveticaNeueLT Pro 55 Roman"/>
                <a:cs typeface="HelveticaNeueLT Pro 55 Roman"/>
              </a:rPr>
              <a:t> </a:t>
            </a:r>
            <a:r>
              <a:rPr sz="2600" spc="-10" dirty="0">
                <a:latin typeface="HelveticaNeueLT Pro 55 Roman"/>
                <a:cs typeface="HelveticaNeueLT Pro 55 Roman"/>
              </a:rPr>
              <a:t>increased </a:t>
            </a:r>
            <a:r>
              <a:rPr sz="2600" dirty="0">
                <a:latin typeface="HelveticaNeueLT Pro 55 Roman"/>
                <a:cs typeface="HelveticaNeueLT Pro 55 Roman"/>
              </a:rPr>
              <a:t>breathing</a:t>
            </a:r>
            <a:r>
              <a:rPr sz="2600" spc="-70" dirty="0">
                <a:latin typeface="HelveticaNeueLT Pro 55 Roman"/>
                <a:cs typeface="HelveticaNeueLT Pro 55 Roman"/>
              </a:rPr>
              <a:t> </a:t>
            </a:r>
            <a:r>
              <a:rPr sz="2600" dirty="0">
                <a:latin typeface="HelveticaNeueLT Pro 55 Roman"/>
                <a:cs typeface="HelveticaNeueLT Pro 55 Roman"/>
              </a:rPr>
              <a:t>rate,</a:t>
            </a:r>
            <a:r>
              <a:rPr sz="2600" spc="-70" dirty="0">
                <a:latin typeface="HelveticaNeueLT Pro 55 Roman"/>
                <a:cs typeface="HelveticaNeueLT Pro 55 Roman"/>
              </a:rPr>
              <a:t> </a:t>
            </a:r>
            <a:r>
              <a:rPr sz="2600" dirty="0">
                <a:latin typeface="HelveticaNeueLT Pro 55 Roman"/>
                <a:cs typeface="HelveticaNeueLT Pro 55 Roman"/>
              </a:rPr>
              <a:t>sweating,</a:t>
            </a:r>
            <a:r>
              <a:rPr sz="2600" spc="-65" dirty="0">
                <a:latin typeface="HelveticaNeueLT Pro 55 Roman"/>
                <a:cs typeface="HelveticaNeueLT Pro 55 Roman"/>
              </a:rPr>
              <a:t> </a:t>
            </a:r>
            <a:r>
              <a:rPr sz="2600" dirty="0">
                <a:latin typeface="HelveticaNeueLT Pro 55 Roman"/>
                <a:cs typeface="HelveticaNeueLT Pro 55 Roman"/>
              </a:rPr>
              <a:t>cold</a:t>
            </a:r>
            <a:r>
              <a:rPr sz="2600" spc="-70" dirty="0">
                <a:latin typeface="HelveticaNeueLT Pro 55 Roman"/>
                <a:cs typeface="HelveticaNeueLT Pro 55 Roman"/>
              </a:rPr>
              <a:t> </a:t>
            </a:r>
            <a:r>
              <a:rPr sz="2600" spc="-10" dirty="0">
                <a:latin typeface="HelveticaNeueLT Pro 55 Roman"/>
                <a:cs typeface="HelveticaNeueLT Pro 55 Roman"/>
              </a:rPr>
              <a:t>hands, </a:t>
            </a:r>
            <a:r>
              <a:rPr sz="2600" dirty="0">
                <a:latin typeface="HelveticaNeueLT Pro 55 Roman"/>
                <a:cs typeface="HelveticaNeueLT Pro 55 Roman"/>
              </a:rPr>
              <a:t>headaches,</a:t>
            </a:r>
            <a:r>
              <a:rPr sz="2600" spc="-65" dirty="0">
                <a:latin typeface="HelveticaNeueLT Pro 55 Roman"/>
                <a:cs typeface="HelveticaNeueLT Pro 55 Roman"/>
              </a:rPr>
              <a:t> </a:t>
            </a:r>
            <a:r>
              <a:rPr sz="2600" dirty="0">
                <a:latin typeface="HelveticaNeueLT Pro 55 Roman"/>
                <a:cs typeface="HelveticaNeueLT Pro 55 Roman"/>
              </a:rPr>
              <a:t>and</a:t>
            </a:r>
            <a:r>
              <a:rPr sz="2600" spc="-65" dirty="0">
                <a:latin typeface="HelveticaNeueLT Pro 55 Roman"/>
                <a:cs typeface="HelveticaNeueLT Pro 55 Roman"/>
              </a:rPr>
              <a:t> </a:t>
            </a:r>
            <a:r>
              <a:rPr sz="2600" spc="-20" dirty="0">
                <a:latin typeface="HelveticaNeueLT Pro 55 Roman"/>
                <a:cs typeface="HelveticaNeueLT Pro 55 Roman"/>
              </a:rPr>
              <a:t>stomach-</a:t>
            </a:r>
            <a:r>
              <a:rPr sz="2600" spc="-10" dirty="0">
                <a:latin typeface="HelveticaNeueLT Pro 55 Roman"/>
                <a:cs typeface="HelveticaNeueLT Pro 55 Roman"/>
              </a:rPr>
              <a:t>ache.</a:t>
            </a:r>
            <a:endParaRPr sz="2600">
              <a:latin typeface="HelveticaNeueLT Pro 55 Roman"/>
              <a:cs typeface="HelveticaNeueLT Pro 55 Roman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57785" rIns="0" bIns="0" rtlCol="0">
            <a:spAutoFit/>
          </a:bodyPr>
          <a:lstStyle/>
          <a:p>
            <a:pPr marL="12700" marR="5080" indent="-635">
              <a:lnSpc>
                <a:spcPct val="92200"/>
              </a:lnSpc>
              <a:spcBef>
                <a:spcPts val="455"/>
              </a:spcBef>
            </a:pPr>
            <a:r>
              <a:rPr sz="3800" b="1" i="0" dirty="0">
                <a:solidFill>
                  <a:srgbClr val="981B1E"/>
                </a:solidFill>
                <a:latin typeface="Helvetica Neue LT Pro 75 Bold"/>
                <a:cs typeface="Helvetica Neue LT Pro 75 Bold"/>
              </a:rPr>
              <a:t>Stress</a:t>
            </a:r>
            <a:r>
              <a:rPr sz="3800" b="1" i="0" spc="-335" dirty="0">
                <a:solidFill>
                  <a:srgbClr val="981B1E"/>
                </a:solidFill>
                <a:latin typeface="Helvetica Neue LT Pro 75 Bold"/>
                <a:cs typeface="Helvetica Neue LT Pro 75 Bold"/>
              </a:rPr>
              <a:t> </a:t>
            </a:r>
            <a:r>
              <a:rPr sz="2600" b="1" i="0" dirty="0">
                <a:latin typeface="Helvetica Neue LT Pro 75 Bold"/>
                <a:cs typeface="Helvetica Neue LT Pro 75 Bold"/>
              </a:rPr>
              <a:t>is</a:t>
            </a:r>
            <a:r>
              <a:rPr sz="2600" b="1" i="0" spc="-10" dirty="0">
                <a:latin typeface="Helvetica Neue LT Pro 75 Bold"/>
                <a:cs typeface="Helvetica Neue LT Pro 75 Bold"/>
              </a:rPr>
              <a:t> </a:t>
            </a:r>
            <a:r>
              <a:rPr sz="2600" b="1" i="0" dirty="0">
                <a:latin typeface="Helvetica Neue LT Pro 75 Bold"/>
                <a:cs typeface="Helvetica Neue LT Pro 75 Bold"/>
              </a:rPr>
              <a:t>a mind-body</a:t>
            </a:r>
            <a:r>
              <a:rPr sz="2600" b="1" i="0" spc="-5" dirty="0">
                <a:latin typeface="Helvetica Neue LT Pro 75 Bold"/>
                <a:cs typeface="Helvetica Neue LT Pro 75 Bold"/>
              </a:rPr>
              <a:t> </a:t>
            </a:r>
            <a:r>
              <a:rPr sz="2600" b="1" i="0" dirty="0">
                <a:latin typeface="Helvetica Neue LT Pro 75 Bold"/>
                <a:cs typeface="Helvetica Neue LT Pro 75 Bold"/>
              </a:rPr>
              <a:t>reaction in</a:t>
            </a:r>
            <a:r>
              <a:rPr sz="2600" b="1" i="0" spc="-5" dirty="0">
                <a:latin typeface="Helvetica Neue LT Pro 75 Bold"/>
                <a:cs typeface="Helvetica Neue LT Pro 75 Bold"/>
              </a:rPr>
              <a:t> </a:t>
            </a:r>
            <a:r>
              <a:rPr sz="2600" b="1" i="0" dirty="0">
                <a:latin typeface="Helvetica Neue LT Pro 75 Bold"/>
                <a:cs typeface="Helvetica Neue LT Pro 75 Bold"/>
              </a:rPr>
              <a:t>response to</a:t>
            </a:r>
            <a:r>
              <a:rPr sz="2600" b="1" i="0" spc="-5" dirty="0">
                <a:latin typeface="Helvetica Neue LT Pro 75 Bold"/>
                <a:cs typeface="Helvetica Neue LT Pro 75 Bold"/>
              </a:rPr>
              <a:t> </a:t>
            </a:r>
            <a:r>
              <a:rPr sz="2600" b="1" i="0" spc="-10" dirty="0">
                <a:latin typeface="Helvetica Neue LT Pro 75 Bold"/>
                <a:cs typeface="Helvetica Neue LT Pro 75 Bold"/>
              </a:rPr>
              <a:t>changes, </a:t>
            </a:r>
            <a:r>
              <a:rPr sz="2600" b="1" i="0" dirty="0">
                <a:latin typeface="Helvetica Neue LT Pro 75 Bold"/>
                <a:cs typeface="Helvetica Neue LT Pro 75 Bold"/>
              </a:rPr>
              <a:t>demands,</a:t>
            </a:r>
            <a:r>
              <a:rPr sz="2600" b="1" i="0" spc="-25" dirty="0">
                <a:latin typeface="Helvetica Neue LT Pro 75 Bold"/>
                <a:cs typeface="Helvetica Neue LT Pro 75 Bold"/>
              </a:rPr>
              <a:t> </a:t>
            </a:r>
            <a:r>
              <a:rPr sz="2600" b="1" i="0" dirty="0">
                <a:latin typeface="Helvetica Neue LT Pro 75 Bold"/>
                <a:cs typeface="Helvetica Neue LT Pro 75 Bold"/>
              </a:rPr>
              <a:t>and</a:t>
            </a:r>
            <a:r>
              <a:rPr sz="2600" b="1" i="0" spc="-20" dirty="0">
                <a:latin typeface="Helvetica Neue LT Pro 75 Bold"/>
                <a:cs typeface="Helvetica Neue LT Pro 75 Bold"/>
              </a:rPr>
              <a:t> </a:t>
            </a:r>
            <a:r>
              <a:rPr sz="2600" b="1" i="0" dirty="0">
                <a:latin typeface="Helvetica Neue LT Pro 75 Bold"/>
                <a:cs typeface="Helvetica Neue LT Pro 75 Bold"/>
              </a:rPr>
              <a:t>challenges</a:t>
            </a:r>
            <a:r>
              <a:rPr sz="2600" b="1" i="0" spc="-25" dirty="0">
                <a:latin typeface="Helvetica Neue LT Pro 75 Bold"/>
                <a:cs typeface="Helvetica Neue LT Pro 75 Bold"/>
              </a:rPr>
              <a:t> </a:t>
            </a:r>
            <a:r>
              <a:rPr sz="2600" b="1" i="0" dirty="0">
                <a:latin typeface="Helvetica Neue LT Pro 75 Bold"/>
                <a:cs typeface="Helvetica Neue LT Pro 75 Bold"/>
              </a:rPr>
              <a:t>(stressors)</a:t>
            </a:r>
            <a:r>
              <a:rPr sz="2600" b="1" i="0" spc="-20" dirty="0">
                <a:latin typeface="Helvetica Neue LT Pro 75 Bold"/>
                <a:cs typeface="Helvetica Neue LT Pro 75 Bold"/>
              </a:rPr>
              <a:t> </a:t>
            </a:r>
            <a:r>
              <a:rPr sz="2600" b="1" i="0" dirty="0">
                <a:latin typeface="Helvetica Neue LT Pro 75 Bold"/>
                <a:cs typeface="Helvetica Neue LT Pro 75 Bold"/>
              </a:rPr>
              <a:t>in</a:t>
            </a:r>
            <a:r>
              <a:rPr sz="2600" b="1" i="0" spc="-20" dirty="0">
                <a:latin typeface="Helvetica Neue LT Pro 75 Bold"/>
                <a:cs typeface="Helvetica Neue LT Pro 75 Bold"/>
              </a:rPr>
              <a:t> </a:t>
            </a:r>
            <a:r>
              <a:rPr sz="2600" b="1" i="0" dirty="0">
                <a:latin typeface="Helvetica Neue LT Pro 75 Bold"/>
                <a:cs typeface="Helvetica Neue LT Pro 75 Bold"/>
              </a:rPr>
              <a:t>our</a:t>
            </a:r>
            <a:r>
              <a:rPr sz="2600" b="1" i="0" spc="-25" dirty="0">
                <a:latin typeface="Helvetica Neue LT Pro 75 Bold"/>
                <a:cs typeface="Helvetica Neue LT Pro 75 Bold"/>
              </a:rPr>
              <a:t> </a:t>
            </a:r>
            <a:r>
              <a:rPr sz="2600" b="1" i="0" spc="-10" dirty="0">
                <a:latin typeface="Helvetica Neue LT Pro 75 Bold"/>
                <a:cs typeface="Helvetica Neue LT Pro 75 Bold"/>
              </a:rPr>
              <a:t>lives.</a:t>
            </a:r>
            <a:endParaRPr sz="2600">
              <a:latin typeface="Helvetica Neue LT Pro 75 Bold"/>
              <a:cs typeface="Helvetica Neue LT Pro 75 Bold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428194" y="2801264"/>
            <a:ext cx="4047794" cy="3928745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8096463" y="3968224"/>
            <a:ext cx="1217295" cy="789305"/>
          </a:xfrm>
          <a:prstGeom prst="rect">
            <a:avLst/>
          </a:prstGeom>
        </p:spPr>
        <p:txBody>
          <a:bodyPr vert="horz" wrap="square" lIns="0" tIns="51435" rIns="0" bIns="0" rtlCol="0">
            <a:spAutoFit/>
          </a:bodyPr>
          <a:lstStyle/>
          <a:p>
            <a:pPr marL="12700" marR="5080">
              <a:lnSpc>
                <a:spcPts val="2880"/>
              </a:lnSpc>
              <a:spcBef>
                <a:spcPts val="405"/>
              </a:spcBef>
            </a:pPr>
            <a:r>
              <a:rPr sz="2600" b="1" dirty="0">
                <a:latin typeface="Helvetica Neue LT Pro 75 Bold"/>
                <a:cs typeface="Helvetica Neue LT Pro 75 Bold"/>
              </a:rPr>
              <a:t>What </a:t>
            </a:r>
            <a:r>
              <a:rPr sz="2600" b="1" spc="-25" dirty="0">
                <a:latin typeface="Helvetica Neue LT Pro 75 Bold"/>
                <a:cs typeface="Helvetica Neue LT Pro 75 Bold"/>
              </a:rPr>
              <a:t>is </a:t>
            </a:r>
            <a:r>
              <a:rPr sz="2600" b="1" spc="-10" dirty="0">
                <a:latin typeface="Helvetica Neue LT Pro 75 Bold"/>
                <a:cs typeface="Helvetica Neue LT Pro 75 Bold"/>
              </a:rPr>
              <a:t>Stress?</a:t>
            </a:r>
            <a:endParaRPr sz="2600">
              <a:latin typeface="Helvetica Neue LT Pro 75 Bold"/>
              <a:cs typeface="Helvetica Neue LT Pro 75 Bold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53833" y="1886902"/>
            <a:ext cx="8851900" cy="4608195"/>
            <a:chOff x="753833" y="1886902"/>
            <a:chExt cx="8851900" cy="4608195"/>
          </a:xfrm>
        </p:grpSpPr>
        <p:sp>
          <p:nvSpPr>
            <p:cNvPr id="3" name="object 3"/>
            <p:cNvSpPr/>
            <p:nvPr/>
          </p:nvSpPr>
          <p:spPr>
            <a:xfrm>
              <a:off x="6001600" y="2289416"/>
              <a:ext cx="10160" cy="3175"/>
            </a:xfrm>
            <a:custGeom>
              <a:avLst/>
              <a:gdLst/>
              <a:ahLst/>
              <a:cxnLst/>
              <a:rect l="l" t="t" r="r" b="b"/>
              <a:pathLst>
                <a:path w="10160" h="3175">
                  <a:moveTo>
                    <a:pt x="9842" y="0"/>
                  </a:moveTo>
                  <a:lnTo>
                    <a:pt x="6515" y="850"/>
                  </a:lnTo>
                  <a:lnTo>
                    <a:pt x="3238" y="1777"/>
                  </a:lnTo>
                  <a:lnTo>
                    <a:pt x="0" y="2806"/>
                  </a:lnTo>
                  <a:lnTo>
                    <a:pt x="9842" y="2806"/>
                  </a:lnTo>
                  <a:lnTo>
                    <a:pt x="9842" y="0"/>
                  </a:lnTo>
                  <a:close/>
                </a:path>
              </a:pathLst>
            </a:custGeom>
            <a:solidFill>
              <a:srgbClr val="D6D8D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53833" y="1886902"/>
              <a:ext cx="8851887" cy="4607991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2638788" y="370374"/>
            <a:ext cx="439229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dirty="0">
                <a:solidFill>
                  <a:srgbClr val="FFFFFF"/>
                </a:solidFill>
                <a:latin typeface="Helvetica Neue LT Pro 75 Bold"/>
                <a:cs typeface="Helvetica Neue LT Pro 75 Bold"/>
              </a:rPr>
              <a:t>Emotional</a:t>
            </a:r>
            <a:r>
              <a:rPr sz="1000" b="1" spc="-25" dirty="0">
                <a:solidFill>
                  <a:srgbClr val="FFFFFF"/>
                </a:solidFill>
                <a:latin typeface="Helvetica Neue LT Pro 75 Bold"/>
                <a:cs typeface="Helvetica Neue LT Pro 75 Bold"/>
              </a:rPr>
              <a:t> </a:t>
            </a:r>
            <a:r>
              <a:rPr sz="1000" b="1" dirty="0">
                <a:solidFill>
                  <a:srgbClr val="FFFFFF"/>
                </a:solidFill>
                <a:latin typeface="Helvetica Neue LT Pro 75 Bold"/>
                <a:cs typeface="Helvetica Neue LT Pro 75 Bold"/>
              </a:rPr>
              <a:t>Wellbeing</a:t>
            </a:r>
            <a:r>
              <a:rPr sz="1000" b="1" spc="-20" dirty="0">
                <a:solidFill>
                  <a:srgbClr val="FFFFFF"/>
                </a:solidFill>
                <a:latin typeface="Helvetica Neue LT Pro 75 Bold"/>
                <a:cs typeface="Helvetica Neue LT Pro 75 Bold"/>
              </a:rPr>
              <a:t> </a:t>
            </a:r>
            <a:r>
              <a:rPr sz="1000" b="1" dirty="0">
                <a:solidFill>
                  <a:srgbClr val="FFFFFF"/>
                </a:solidFill>
                <a:latin typeface="Helvetica Neue LT Pro 75 Bold"/>
                <a:cs typeface="Helvetica Neue LT Pro 75 Bold"/>
              </a:rPr>
              <a:t>2</a:t>
            </a:r>
            <a:r>
              <a:rPr sz="1000" b="1" spc="-20" dirty="0">
                <a:solidFill>
                  <a:srgbClr val="FFFFFF"/>
                </a:solidFill>
                <a:latin typeface="Helvetica Neue LT Pro 75 Bold"/>
                <a:cs typeface="Helvetica Neue LT Pro 75 Bold"/>
              </a:rPr>
              <a:t> </a:t>
            </a:r>
            <a:r>
              <a:rPr sz="1000" b="1" dirty="0">
                <a:solidFill>
                  <a:srgbClr val="FFFFFF"/>
                </a:solidFill>
                <a:latin typeface="Helvetica Neue LT Pro 75 Bold"/>
                <a:cs typeface="Helvetica Neue LT Pro 75 Bold"/>
              </a:rPr>
              <a:t>|</a:t>
            </a:r>
            <a:r>
              <a:rPr sz="1000" b="1" spc="-20" dirty="0">
                <a:solidFill>
                  <a:srgbClr val="FFFFFF"/>
                </a:solidFill>
                <a:latin typeface="Helvetica Neue LT Pro 75 Bold"/>
                <a:cs typeface="Helvetica Neue LT Pro 75 Bold"/>
              </a:rPr>
              <a:t> </a:t>
            </a:r>
            <a:r>
              <a:rPr sz="1000" b="1" dirty="0">
                <a:solidFill>
                  <a:srgbClr val="FFFFFF"/>
                </a:solidFill>
                <a:latin typeface="Helvetica Neue LT Pro 75 Bold"/>
                <a:cs typeface="Helvetica Neue LT Pro 75 Bold"/>
              </a:rPr>
              <a:t>Activity</a:t>
            </a:r>
            <a:r>
              <a:rPr sz="1000" b="1" spc="-20" dirty="0">
                <a:solidFill>
                  <a:srgbClr val="FFFFFF"/>
                </a:solidFill>
                <a:latin typeface="Helvetica Neue LT Pro 75 Bold"/>
                <a:cs typeface="Helvetica Neue LT Pro 75 Bold"/>
              </a:rPr>
              <a:t> </a:t>
            </a:r>
            <a:r>
              <a:rPr sz="1000" b="1" dirty="0">
                <a:solidFill>
                  <a:srgbClr val="FFFFFF"/>
                </a:solidFill>
                <a:latin typeface="Helvetica Neue LT Pro 75 Bold"/>
                <a:cs typeface="Helvetica Neue LT Pro 75 Bold"/>
              </a:rPr>
              <a:t>6,</a:t>
            </a:r>
            <a:r>
              <a:rPr sz="1000" b="1" spc="-20" dirty="0">
                <a:solidFill>
                  <a:srgbClr val="FFFFFF"/>
                </a:solidFill>
                <a:latin typeface="Helvetica Neue LT Pro 75 Bold"/>
                <a:cs typeface="Helvetica Neue LT Pro 75 Bold"/>
              </a:rPr>
              <a:t> </a:t>
            </a:r>
            <a:r>
              <a:rPr sz="1000" b="1" dirty="0">
                <a:solidFill>
                  <a:srgbClr val="FFFFFF"/>
                </a:solidFill>
                <a:latin typeface="Helvetica Neue LT Pro 75 Bold"/>
                <a:cs typeface="Helvetica Neue LT Pro 75 Bold"/>
              </a:rPr>
              <a:t>‘Understanding</a:t>
            </a:r>
            <a:r>
              <a:rPr sz="1000" b="1" spc="-20" dirty="0">
                <a:solidFill>
                  <a:srgbClr val="FFFFFF"/>
                </a:solidFill>
                <a:latin typeface="Helvetica Neue LT Pro 75 Bold"/>
                <a:cs typeface="Helvetica Neue LT Pro 75 Bold"/>
              </a:rPr>
              <a:t> </a:t>
            </a:r>
            <a:r>
              <a:rPr sz="1000" b="1" dirty="0">
                <a:solidFill>
                  <a:srgbClr val="FFFFFF"/>
                </a:solidFill>
                <a:latin typeface="Helvetica Neue LT Pro 75 Bold"/>
                <a:cs typeface="Helvetica Neue LT Pro 75 Bold"/>
              </a:rPr>
              <a:t>&amp;</a:t>
            </a:r>
            <a:r>
              <a:rPr sz="1000" b="1" spc="-20" dirty="0">
                <a:solidFill>
                  <a:srgbClr val="FFFFFF"/>
                </a:solidFill>
                <a:latin typeface="Helvetica Neue LT Pro 75 Bold"/>
                <a:cs typeface="Helvetica Neue LT Pro 75 Bold"/>
              </a:rPr>
              <a:t> </a:t>
            </a:r>
            <a:r>
              <a:rPr sz="1000" b="1" dirty="0">
                <a:solidFill>
                  <a:srgbClr val="FFFFFF"/>
                </a:solidFill>
                <a:latin typeface="Helvetica Neue LT Pro 75 Bold"/>
                <a:cs typeface="Helvetica Neue LT Pro 75 Bold"/>
              </a:rPr>
              <a:t>Recognising</a:t>
            </a:r>
            <a:r>
              <a:rPr sz="1000" b="1" spc="-25" dirty="0">
                <a:solidFill>
                  <a:srgbClr val="FFFFFF"/>
                </a:solidFill>
                <a:latin typeface="Helvetica Neue LT Pro 75 Bold"/>
                <a:cs typeface="Helvetica Neue LT Pro 75 Bold"/>
              </a:rPr>
              <a:t> </a:t>
            </a:r>
            <a:r>
              <a:rPr sz="1000" b="1" spc="-10" dirty="0">
                <a:solidFill>
                  <a:srgbClr val="FFFFFF"/>
                </a:solidFill>
                <a:latin typeface="Helvetica Neue LT Pro 75 Bold"/>
                <a:cs typeface="Helvetica Neue LT Pro 75 Bold"/>
              </a:rPr>
              <a:t>Stress’</a:t>
            </a:r>
            <a:endParaRPr sz="1000">
              <a:latin typeface="Helvetica Neue LT Pro 75 Bold"/>
              <a:cs typeface="Helvetica Neue LT Pro 75 Bold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26351" y="6683006"/>
            <a:ext cx="9239885" cy="563880"/>
          </a:xfrm>
          <a:prstGeom prst="rect">
            <a:avLst/>
          </a:prstGeom>
          <a:ln w="12700">
            <a:solidFill>
              <a:srgbClr val="F1625F"/>
            </a:solidFill>
          </a:ln>
        </p:spPr>
        <p:txBody>
          <a:bodyPr vert="horz" wrap="square" lIns="0" tIns="28575" rIns="0" bIns="0" rtlCol="0">
            <a:spAutoFit/>
          </a:bodyPr>
          <a:lstStyle/>
          <a:p>
            <a:pPr marL="140335" marR="147955">
              <a:lnSpc>
                <a:spcPct val="107200"/>
              </a:lnSpc>
              <a:spcBef>
                <a:spcPts val="225"/>
              </a:spcBef>
            </a:pPr>
            <a:r>
              <a:rPr sz="1400" dirty="0">
                <a:latin typeface="HelveticaNeueLT Pro 55 Roman"/>
                <a:cs typeface="HelveticaNeueLT Pro 55 Roman"/>
              </a:rPr>
              <a:t>*Video</a:t>
            </a:r>
            <a:r>
              <a:rPr sz="1400" spc="140" dirty="0">
                <a:latin typeface="HelveticaNeueLT Pro 55 Roman"/>
                <a:cs typeface="HelveticaNeueLT Pro 55 Roman"/>
              </a:rPr>
              <a:t> </a:t>
            </a:r>
            <a:r>
              <a:rPr sz="1400" dirty="0">
                <a:latin typeface="HelveticaNeueLT Pro 55 Roman"/>
                <a:cs typeface="HelveticaNeueLT Pro 55 Roman"/>
              </a:rPr>
              <a:t>Source:</a:t>
            </a:r>
            <a:r>
              <a:rPr sz="1400" spc="140" dirty="0">
                <a:latin typeface="HelveticaNeueLT Pro 55 Roman"/>
                <a:cs typeface="HelveticaNeueLT Pro 55 Roman"/>
              </a:rPr>
              <a:t> </a:t>
            </a:r>
            <a:r>
              <a:rPr sz="1400" dirty="0">
                <a:latin typeface="HelveticaNeueLT Pro 55 Roman"/>
                <a:cs typeface="HelveticaNeueLT Pro 55 Roman"/>
              </a:rPr>
              <a:t>RCSI</a:t>
            </a:r>
            <a:r>
              <a:rPr sz="1400" spc="145" dirty="0">
                <a:latin typeface="HelveticaNeueLT Pro 55 Roman"/>
                <a:cs typeface="HelveticaNeueLT Pro 55 Roman"/>
              </a:rPr>
              <a:t> </a:t>
            </a:r>
            <a:r>
              <a:rPr sz="1400" dirty="0">
                <a:latin typeface="HelveticaNeueLT Pro 55 Roman"/>
                <a:cs typeface="HelveticaNeueLT Pro 55 Roman"/>
              </a:rPr>
              <a:t>Centre</a:t>
            </a:r>
            <a:r>
              <a:rPr sz="1400" spc="140" dirty="0">
                <a:latin typeface="HelveticaNeueLT Pro 55 Roman"/>
                <a:cs typeface="HelveticaNeueLT Pro 55 Roman"/>
              </a:rPr>
              <a:t> </a:t>
            </a:r>
            <a:r>
              <a:rPr sz="1400" dirty="0">
                <a:latin typeface="HelveticaNeueLT Pro 55 Roman"/>
                <a:cs typeface="HelveticaNeueLT Pro 55 Roman"/>
              </a:rPr>
              <a:t>for</a:t>
            </a:r>
            <a:r>
              <a:rPr sz="1400" spc="140" dirty="0">
                <a:latin typeface="HelveticaNeueLT Pro 55 Roman"/>
                <a:cs typeface="HelveticaNeueLT Pro 55 Roman"/>
              </a:rPr>
              <a:t> </a:t>
            </a:r>
            <a:r>
              <a:rPr sz="1400" dirty="0">
                <a:latin typeface="HelveticaNeueLT Pro 55 Roman"/>
                <a:cs typeface="HelveticaNeueLT Pro 55 Roman"/>
              </a:rPr>
              <a:t>Positive</a:t>
            </a:r>
            <a:r>
              <a:rPr sz="1400" spc="145" dirty="0">
                <a:latin typeface="HelveticaNeueLT Pro 55 Roman"/>
                <a:cs typeface="HelveticaNeueLT Pro 55 Roman"/>
              </a:rPr>
              <a:t> </a:t>
            </a:r>
            <a:r>
              <a:rPr sz="1400" dirty="0">
                <a:latin typeface="HelveticaNeueLT Pro 55 Roman"/>
                <a:cs typeface="HelveticaNeueLT Pro 55 Roman"/>
              </a:rPr>
              <a:t>Psychology</a:t>
            </a:r>
            <a:r>
              <a:rPr sz="1400" spc="140" dirty="0">
                <a:latin typeface="HelveticaNeueLT Pro 55 Roman"/>
                <a:cs typeface="HelveticaNeueLT Pro 55 Roman"/>
              </a:rPr>
              <a:t> </a:t>
            </a:r>
            <a:r>
              <a:rPr sz="1400" dirty="0">
                <a:latin typeface="HelveticaNeueLT Pro 55 Roman"/>
                <a:cs typeface="HelveticaNeueLT Pro 55 Roman"/>
              </a:rPr>
              <a:t>&amp;</a:t>
            </a:r>
            <a:r>
              <a:rPr sz="1400" spc="140" dirty="0">
                <a:latin typeface="HelveticaNeueLT Pro 55 Roman"/>
                <a:cs typeface="HelveticaNeueLT Pro 55 Roman"/>
              </a:rPr>
              <a:t> </a:t>
            </a:r>
            <a:r>
              <a:rPr sz="1400" dirty="0">
                <a:latin typeface="HelveticaNeueLT Pro 55 Roman"/>
                <a:cs typeface="HelveticaNeueLT Pro 55 Roman"/>
              </a:rPr>
              <a:t>Health,</a:t>
            </a:r>
            <a:r>
              <a:rPr sz="1400" spc="145" dirty="0">
                <a:latin typeface="HelveticaNeueLT Pro 55 Roman"/>
                <a:cs typeface="HelveticaNeueLT Pro 55 Roman"/>
              </a:rPr>
              <a:t> </a:t>
            </a:r>
            <a:r>
              <a:rPr sz="1400" dirty="0">
                <a:latin typeface="HelveticaNeueLT Pro 55 Roman"/>
                <a:cs typeface="HelveticaNeueLT Pro 55 Roman"/>
              </a:rPr>
              <a:t>‘The</a:t>
            </a:r>
            <a:r>
              <a:rPr sz="1400" spc="140" dirty="0">
                <a:latin typeface="HelveticaNeueLT Pro 55 Roman"/>
                <a:cs typeface="HelveticaNeueLT Pro 55 Roman"/>
              </a:rPr>
              <a:t> </a:t>
            </a:r>
            <a:r>
              <a:rPr sz="1400" dirty="0">
                <a:latin typeface="HelveticaNeueLT Pro 55 Roman"/>
                <a:cs typeface="HelveticaNeueLT Pro 55 Roman"/>
              </a:rPr>
              <a:t>Science</a:t>
            </a:r>
            <a:r>
              <a:rPr sz="1400" spc="145" dirty="0">
                <a:latin typeface="HelveticaNeueLT Pro 55 Roman"/>
                <a:cs typeface="HelveticaNeueLT Pro 55 Roman"/>
              </a:rPr>
              <a:t> </a:t>
            </a:r>
            <a:r>
              <a:rPr sz="1400" dirty="0">
                <a:latin typeface="HelveticaNeueLT Pro 55 Roman"/>
                <a:cs typeface="HelveticaNeueLT Pro 55 Roman"/>
              </a:rPr>
              <a:t>of</a:t>
            </a:r>
            <a:r>
              <a:rPr sz="1400" spc="140" dirty="0">
                <a:latin typeface="HelveticaNeueLT Pro 55 Roman"/>
                <a:cs typeface="HelveticaNeueLT Pro 55 Roman"/>
              </a:rPr>
              <a:t> </a:t>
            </a:r>
            <a:r>
              <a:rPr sz="1400" dirty="0">
                <a:latin typeface="HelveticaNeueLT Pro 55 Roman"/>
                <a:cs typeface="HelveticaNeueLT Pro 55 Roman"/>
              </a:rPr>
              <a:t>Health</a:t>
            </a:r>
            <a:r>
              <a:rPr sz="1400" spc="140" dirty="0">
                <a:latin typeface="HelveticaNeueLT Pro 55 Roman"/>
                <a:cs typeface="HelveticaNeueLT Pro 55 Roman"/>
              </a:rPr>
              <a:t> </a:t>
            </a:r>
            <a:r>
              <a:rPr sz="1400" dirty="0">
                <a:latin typeface="HelveticaNeueLT Pro 55 Roman"/>
                <a:cs typeface="HelveticaNeueLT Pro 55 Roman"/>
              </a:rPr>
              <a:t>&amp;</a:t>
            </a:r>
            <a:r>
              <a:rPr sz="1400" spc="145" dirty="0">
                <a:latin typeface="HelveticaNeueLT Pro 55 Roman"/>
                <a:cs typeface="HelveticaNeueLT Pro 55 Roman"/>
              </a:rPr>
              <a:t> </a:t>
            </a:r>
            <a:r>
              <a:rPr sz="1400" dirty="0">
                <a:latin typeface="HelveticaNeueLT Pro 55 Roman"/>
                <a:cs typeface="HelveticaNeueLT Pro 55 Roman"/>
              </a:rPr>
              <a:t>Happiness</a:t>
            </a:r>
            <a:r>
              <a:rPr sz="1400" spc="140" dirty="0">
                <a:latin typeface="HelveticaNeueLT Pro 55 Roman"/>
                <a:cs typeface="HelveticaNeueLT Pro 55 Roman"/>
              </a:rPr>
              <a:t> </a:t>
            </a:r>
            <a:r>
              <a:rPr sz="1400" dirty="0">
                <a:latin typeface="HelveticaNeueLT Pro 55 Roman"/>
                <a:cs typeface="HelveticaNeueLT Pro 55 Roman"/>
              </a:rPr>
              <a:t>for</a:t>
            </a:r>
            <a:r>
              <a:rPr sz="1400" spc="140" dirty="0">
                <a:latin typeface="HelveticaNeueLT Pro 55 Roman"/>
                <a:cs typeface="HelveticaNeueLT Pro 55 Roman"/>
              </a:rPr>
              <a:t> </a:t>
            </a:r>
            <a:r>
              <a:rPr sz="1400" spc="-10" dirty="0">
                <a:latin typeface="HelveticaNeueLT Pro 55 Roman"/>
                <a:cs typeface="HelveticaNeueLT Pro 55 Roman"/>
              </a:rPr>
              <a:t>Young </a:t>
            </a:r>
            <a:r>
              <a:rPr sz="1400" dirty="0">
                <a:latin typeface="HelveticaNeueLT Pro 55 Roman"/>
                <a:cs typeface="HelveticaNeueLT Pro 55 Roman"/>
              </a:rPr>
              <a:t>People,’</a:t>
            </a:r>
            <a:r>
              <a:rPr sz="1400" spc="-5" dirty="0">
                <a:latin typeface="HelveticaNeueLT Pro 55 Roman"/>
                <a:cs typeface="HelveticaNeueLT Pro 55 Roman"/>
              </a:rPr>
              <a:t> </a:t>
            </a:r>
            <a:r>
              <a:rPr sz="1400" dirty="0">
                <a:latin typeface="HelveticaNeueLT Pro 55 Roman"/>
                <a:cs typeface="HelveticaNeueLT Pro 55 Roman"/>
              </a:rPr>
              <a:t>Week 5 - This</a:t>
            </a:r>
            <a:r>
              <a:rPr sz="1400" spc="-5" dirty="0">
                <a:latin typeface="HelveticaNeueLT Pro 55 Roman"/>
                <a:cs typeface="HelveticaNeueLT Pro 55 Roman"/>
              </a:rPr>
              <a:t> </a:t>
            </a:r>
            <a:r>
              <a:rPr sz="1400" dirty="0">
                <a:latin typeface="HelveticaNeueLT Pro 55 Roman"/>
                <a:cs typeface="HelveticaNeueLT Pro 55 Roman"/>
              </a:rPr>
              <a:t>is What Stress Feels Like,</a:t>
            </a:r>
            <a:r>
              <a:rPr sz="1400" spc="-5" dirty="0">
                <a:latin typeface="HelveticaNeueLT Pro 55 Roman"/>
                <a:cs typeface="HelveticaNeueLT Pro 55 Roman"/>
              </a:rPr>
              <a:t> </a:t>
            </a:r>
            <a:r>
              <a:rPr sz="1400" dirty="0">
                <a:latin typeface="HelveticaNeueLT Pro 55 Roman"/>
                <a:cs typeface="HelveticaNeueLT Pro 55 Roman"/>
              </a:rPr>
              <a:t>Dr Pádraic Dunne. Video option</a:t>
            </a:r>
            <a:r>
              <a:rPr sz="1400" spc="-5" dirty="0">
                <a:latin typeface="HelveticaNeueLT Pro 55 Roman"/>
                <a:cs typeface="HelveticaNeueLT Pro 55 Roman"/>
              </a:rPr>
              <a:t> </a:t>
            </a:r>
            <a:r>
              <a:rPr sz="1400" spc="-25" dirty="0">
                <a:latin typeface="HelveticaNeueLT Pro 55 Roman"/>
                <a:cs typeface="HelveticaNeueLT Pro 55 Roman"/>
              </a:rPr>
              <a:t>1.</a:t>
            </a:r>
            <a:endParaRPr sz="1400">
              <a:latin typeface="HelveticaNeueLT Pro 55 Roman"/>
              <a:cs typeface="HelveticaNeueLT Pro 55 Roman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724408" y="1270959"/>
            <a:ext cx="9158605" cy="967739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6510">
              <a:lnSpc>
                <a:spcPct val="100000"/>
              </a:lnSpc>
              <a:spcBef>
                <a:spcPts val="135"/>
              </a:spcBef>
            </a:pPr>
            <a:r>
              <a:rPr b="1" i="0" dirty="0">
                <a:latin typeface="Helvetica Neue LT Pro 75 Bold"/>
                <a:cs typeface="Helvetica Neue LT Pro 75 Bold"/>
              </a:rPr>
              <a:t>Step</a:t>
            </a:r>
            <a:r>
              <a:rPr b="1" i="0" spc="90" dirty="0">
                <a:latin typeface="Helvetica Neue LT Pro 75 Bold"/>
                <a:cs typeface="Helvetica Neue LT Pro 75 Bold"/>
              </a:rPr>
              <a:t> </a:t>
            </a:r>
            <a:r>
              <a:rPr b="1" i="0" dirty="0">
                <a:latin typeface="Helvetica Neue LT Pro 75 Bold"/>
                <a:cs typeface="Helvetica Neue LT Pro 75 Bold"/>
              </a:rPr>
              <a:t>2:</a:t>
            </a:r>
            <a:r>
              <a:rPr b="1" i="0" spc="85" dirty="0">
                <a:latin typeface="Helvetica Neue LT Pro 75 Bold"/>
                <a:cs typeface="Helvetica Neue LT Pro 75 Bold"/>
              </a:rPr>
              <a:t> </a:t>
            </a:r>
            <a:r>
              <a:rPr dirty="0"/>
              <a:t>Understanding</a:t>
            </a:r>
            <a:r>
              <a:rPr spc="90" dirty="0"/>
              <a:t> </a:t>
            </a:r>
            <a:r>
              <a:rPr dirty="0"/>
              <a:t>positive,</a:t>
            </a:r>
            <a:r>
              <a:rPr spc="85" dirty="0"/>
              <a:t> </a:t>
            </a:r>
            <a:r>
              <a:rPr dirty="0"/>
              <a:t>tolerable</a:t>
            </a:r>
            <a:r>
              <a:rPr spc="90" dirty="0"/>
              <a:t> </a:t>
            </a:r>
            <a:r>
              <a:rPr dirty="0"/>
              <a:t>&amp;</a:t>
            </a:r>
            <a:r>
              <a:rPr spc="90" dirty="0"/>
              <a:t> </a:t>
            </a:r>
            <a:r>
              <a:rPr dirty="0"/>
              <a:t>toxic</a:t>
            </a:r>
            <a:r>
              <a:rPr spc="85" dirty="0"/>
              <a:t> </a:t>
            </a:r>
            <a:r>
              <a:rPr spc="-10" dirty="0"/>
              <a:t>stress</a:t>
            </a:r>
          </a:p>
        </p:txBody>
      </p:sp>
      <p:pic>
        <p:nvPicPr>
          <p:cNvPr id="8" name="Picture 29">
            <a:hlinkClick r:id="" action="ppaction://media"/>
            <a:extLst>
              <a:ext uri="{FF2B5EF4-FFF2-40B4-BE49-F238E27FC236}">
                <a16:creationId xmlns:a16="http://schemas.microsoft.com/office/drawing/2014/main" id="{A99071FE-34BA-5FFA-2581-C83C8465A6C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/>
          <a:stretch>
            <a:fillRect/>
          </a:stretch>
        </p:blipFill>
        <p:spPr>
          <a:xfrm>
            <a:off x="759942" y="1829957"/>
            <a:ext cx="8853958" cy="469466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305FEE0-6D40-E926-1262-785350368361}"/>
              </a:ext>
            </a:extLst>
          </p:cNvPr>
          <p:cNvSpPr/>
          <p:nvPr/>
        </p:nvSpPr>
        <p:spPr>
          <a:xfrm>
            <a:off x="718546" y="1749507"/>
            <a:ext cx="2971800" cy="5591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322997" y="2137168"/>
            <a:ext cx="8026400" cy="4057015"/>
            <a:chOff x="1322997" y="2137168"/>
            <a:chExt cx="8026400" cy="4057015"/>
          </a:xfrm>
        </p:grpSpPr>
        <p:sp>
          <p:nvSpPr>
            <p:cNvPr id="3" name="object 3"/>
            <p:cNvSpPr/>
            <p:nvPr/>
          </p:nvSpPr>
          <p:spPr>
            <a:xfrm>
              <a:off x="6001601" y="2289416"/>
              <a:ext cx="10160" cy="3175"/>
            </a:xfrm>
            <a:custGeom>
              <a:avLst/>
              <a:gdLst/>
              <a:ahLst/>
              <a:cxnLst/>
              <a:rect l="l" t="t" r="r" b="b"/>
              <a:pathLst>
                <a:path w="10160" h="3175">
                  <a:moveTo>
                    <a:pt x="9842" y="0"/>
                  </a:moveTo>
                  <a:lnTo>
                    <a:pt x="6515" y="850"/>
                  </a:lnTo>
                  <a:lnTo>
                    <a:pt x="3238" y="1777"/>
                  </a:lnTo>
                  <a:lnTo>
                    <a:pt x="0" y="2806"/>
                  </a:lnTo>
                  <a:lnTo>
                    <a:pt x="9842" y="2806"/>
                  </a:lnTo>
                  <a:lnTo>
                    <a:pt x="9842" y="0"/>
                  </a:lnTo>
                  <a:close/>
                </a:path>
              </a:pathLst>
            </a:custGeom>
            <a:solidFill>
              <a:srgbClr val="D6D8D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22997" y="2137168"/>
              <a:ext cx="8026397" cy="4056946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2638788" y="370374"/>
            <a:ext cx="439229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dirty="0">
                <a:solidFill>
                  <a:srgbClr val="FFFFFF"/>
                </a:solidFill>
                <a:latin typeface="Helvetica Neue LT Pro 75 Bold"/>
                <a:cs typeface="Helvetica Neue LT Pro 75 Bold"/>
              </a:rPr>
              <a:t>Emotional</a:t>
            </a:r>
            <a:r>
              <a:rPr sz="1000" b="1" spc="-25" dirty="0">
                <a:solidFill>
                  <a:srgbClr val="FFFFFF"/>
                </a:solidFill>
                <a:latin typeface="Helvetica Neue LT Pro 75 Bold"/>
                <a:cs typeface="Helvetica Neue LT Pro 75 Bold"/>
              </a:rPr>
              <a:t> </a:t>
            </a:r>
            <a:r>
              <a:rPr sz="1000" b="1" dirty="0">
                <a:solidFill>
                  <a:srgbClr val="FFFFFF"/>
                </a:solidFill>
                <a:latin typeface="Helvetica Neue LT Pro 75 Bold"/>
                <a:cs typeface="Helvetica Neue LT Pro 75 Bold"/>
              </a:rPr>
              <a:t>Wellbeing</a:t>
            </a:r>
            <a:r>
              <a:rPr sz="1000" b="1" spc="-20" dirty="0">
                <a:solidFill>
                  <a:srgbClr val="FFFFFF"/>
                </a:solidFill>
                <a:latin typeface="Helvetica Neue LT Pro 75 Bold"/>
                <a:cs typeface="Helvetica Neue LT Pro 75 Bold"/>
              </a:rPr>
              <a:t> </a:t>
            </a:r>
            <a:r>
              <a:rPr sz="1000" b="1" dirty="0">
                <a:solidFill>
                  <a:srgbClr val="FFFFFF"/>
                </a:solidFill>
                <a:latin typeface="Helvetica Neue LT Pro 75 Bold"/>
                <a:cs typeface="Helvetica Neue LT Pro 75 Bold"/>
              </a:rPr>
              <a:t>2</a:t>
            </a:r>
            <a:r>
              <a:rPr sz="1000" b="1" spc="-20" dirty="0">
                <a:solidFill>
                  <a:srgbClr val="FFFFFF"/>
                </a:solidFill>
                <a:latin typeface="Helvetica Neue LT Pro 75 Bold"/>
                <a:cs typeface="Helvetica Neue LT Pro 75 Bold"/>
              </a:rPr>
              <a:t> </a:t>
            </a:r>
            <a:r>
              <a:rPr sz="1000" b="1" dirty="0">
                <a:solidFill>
                  <a:srgbClr val="FFFFFF"/>
                </a:solidFill>
                <a:latin typeface="Helvetica Neue LT Pro 75 Bold"/>
                <a:cs typeface="Helvetica Neue LT Pro 75 Bold"/>
              </a:rPr>
              <a:t>|</a:t>
            </a:r>
            <a:r>
              <a:rPr sz="1000" b="1" spc="-20" dirty="0">
                <a:solidFill>
                  <a:srgbClr val="FFFFFF"/>
                </a:solidFill>
                <a:latin typeface="Helvetica Neue LT Pro 75 Bold"/>
                <a:cs typeface="Helvetica Neue LT Pro 75 Bold"/>
              </a:rPr>
              <a:t> </a:t>
            </a:r>
            <a:r>
              <a:rPr sz="1000" b="1" dirty="0">
                <a:solidFill>
                  <a:srgbClr val="FFFFFF"/>
                </a:solidFill>
                <a:latin typeface="Helvetica Neue LT Pro 75 Bold"/>
                <a:cs typeface="Helvetica Neue LT Pro 75 Bold"/>
              </a:rPr>
              <a:t>Activity</a:t>
            </a:r>
            <a:r>
              <a:rPr sz="1000" b="1" spc="-20" dirty="0">
                <a:solidFill>
                  <a:srgbClr val="FFFFFF"/>
                </a:solidFill>
                <a:latin typeface="Helvetica Neue LT Pro 75 Bold"/>
                <a:cs typeface="Helvetica Neue LT Pro 75 Bold"/>
              </a:rPr>
              <a:t> </a:t>
            </a:r>
            <a:r>
              <a:rPr sz="1000" b="1" dirty="0">
                <a:solidFill>
                  <a:srgbClr val="FFFFFF"/>
                </a:solidFill>
                <a:latin typeface="Helvetica Neue LT Pro 75 Bold"/>
                <a:cs typeface="Helvetica Neue LT Pro 75 Bold"/>
              </a:rPr>
              <a:t>6,</a:t>
            </a:r>
            <a:r>
              <a:rPr sz="1000" b="1" spc="-20" dirty="0">
                <a:solidFill>
                  <a:srgbClr val="FFFFFF"/>
                </a:solidFill>
                <a:latin typeface="Helvetica Neue LT Pro 75 Bold"/>
                <a:cs typeface="Helvetica Neue LT Pro 75 Bold"/>
              </a:rPr>
              <a:t> </a:t>
            </a:r>
            <a:r>
              <a:rPr sz="1000" b="1" dirty="0">
                <a:solidFill>
                  <a:srgbClr val="FFFFFF"/>
                </a:solidFill>
                <a:latin typeface="Helvetica Neue LT Pro 75 Bold"/>
                <a:cs typeface="Helvetica Neue LT Pro 75 Bold"/>
              </a:rPr>
              <a:t>‘Understanding</a:t>
            </a:r>
            <a:r>
              <a:rPr sz="1000" b="1" spc="-20" dirty="0">
                <a:solidFill>
                  <a:srgbClr val="FFFFFF"/>
                </a:solidFill>
                <a:latin typeface="Helvetica Neue LT Pro 75 Bold"/>
                <a:cs typeface="Helvetica Neue LT Pro 75 Bold"/>
              </a:rPr>
              <a:t> </a:t>
            </a:r>
            <a:r>
              <a:rPr sz="1000" b="1" dirty="0">
                <a:solidFill>
                  <a:srgbClr val="FFFFFF"/>
                </a:solidFill>
                <a:latin typeface="Helvetica Neue LT Pro 75 Bold"/>
                <a:cs typeface="Helvetica Neue LT Pro 75 Bold"/>
              </a:rPr>
              <a:t>&amp;</a:t>
            </a:r>
            <a:r>
              <a:rPr sz="1000" b="1" spc="-20" dirty="0">
                <a:solidFill>
                  <a:srgbClr val="FFFFFF"/>
                </a:solidFill>
                <a:latin typeface="Helvetica Neue LT Pro 75 Bold"/>
                <a:cs typeface="Helvetica Neue LT Pro 75 Bold"/>
              </a:rPr>
              <a:t> </a:t>
            </a:r>
            <a:r>
              <a:rPr sz="1000" b="1" dirty="0">
                <a:solidFill>
                  <a:srgbClr val="FFFFFF"/>
                </a:solidFill>
                <a:latin typeface="Helvetica Neue LT Pro 75 Bold"/>
                <a:cs typeface="Helvetica Neue LT Pro 75 Bold"/>
              </a:rPr>
              <a:t>Recognising</a:t>
            </a:r>
            <a:r>
              <a:rPr sz="1000" b="1" spc="-25" dirty="0">
                <a:solidFill>
                  <a:srgbClr val="FFFFFF"/>
                </a:solidFill>
                <a:latin typeface="Helvetica Neue LT Pro 75 Bold"/>
                <a:cs typeface="Helvetica Neue LT Pro 75 Bold"/>
              </a:rPr>
              <a:t> </a:t>
            </a:r>
            <a:r>
              <a:rPr sz="1000" b="1" spc="-10" dirty="0">
                <a:solidFill>
                  <a:srgbClr val="FFFFFF"/>
                </a:solidFill>
                <a:latin typeface="Helvetica Neue LT Pro 75 Bold"/>
                <a:cs typeface="Helvetica Neue LT Pro 75 Bold"/>
              </a:rPr>
              <a:t>Stress’</a:t>
            </a:r>
            <a:endParaRPr sz="1000">
              <a:latin typeface="Helvetica Neue LT Pro 75 Bold"/>
              <a:cs typeface="Helvetica Neue LT Pro 75 Bold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411844" y="6738366"/>
            <a:ext cx="5873750" cy="347345"/>
          </a:xfrm>
          <a:prstGeom prst="rect">
            <a:avLst/>
          </a:prstGeom>
          <a:ln w="12700">
            <a:solidFill>
              <a:srgbClr val="F1625F"/>
            </a:solidFill>
          </a:ln>
        </p:spPr>
        <p:txBody>
          <a:bodyPr vert="horz" wrap="square" lIns="0" tIns="43815" rIns="0" bIns="0" rtlCol="0">
            <a:spAutoFit/>
          </a:bodyPr>
          <a:lstStyle/>
          <a:p>
            <a:pPr marL="95250">
              <a:lnSpc>
                <a:spcPct val="100000"/>
              </a:lnSpc>
              <a:spcBef>
                <a:spcPts val="345"/>
              </a:spcBef>
            </a:pPr>
            <a:r>
              <a:rPr sz="1400" dirty="0">
                <a:latin typeface="HelveticaNeueLT Pro 55 Roman"/>
                <a:cs typeface="HelveticaNeueLT Pro 55 Roman"/>
              </a:rPr>
              <a:t>Video</a:t>
            </a:r>
            <a:r>
              <a:rPr sz="1400" spc="-5" dirty="0">
                <a:latin typeface="HelveticaNeueLT Pro 55 Roman"/>
                <a:cs typeface="HelveticaNeueLT Pro 55 Roman"/>
              </a:rPr>
              <a:t> </a:t>
            </a:r>
            <a:r>
              <a:rPr sz="1400" dirty="0">
                <a:latin typeface="HelveticaNeueLT Pro 55 Roman"/>
                <a:cs typeface="HelveticaNeueLT Pro 55 Roman"/>
              </a:rPr>
              <a:t>Source: Headspace by Stride,</a:t>
            </a:r>
            <a:r>
              <a:rPr sz="1400" spc="-5" dirty="0">
                <a:latin typeface="HelveticaNeueLT Pro 55 Roman"/>
                <a:cs typeface="HelveticaNeueLT Pro 55 Roman"/>
              </a:rPr>
              <a:t> </a:t>
            </a:r>
            <a:r>
              <a:rPr sz="1400" dirty="0">
                <a:latin typeface="HelveticaNeueLT Pro 55 Roman"/>
                <a:cs typeface="HelveticaNeueLT Pro 55 Roman"/>
              </a:rPr>
              <a:t>‘What is stress?’. Video option</a:t>
            </a:r>
            <a:r>
              <a:rPr sz="1400" spc="-5" dirty="0">
                <a:latin typeface="HelveticaNeueLT Pro 55 Roman"/>
                <a:cs typeface="HelveticaNeueLT Pro 55 Roman"/>
              </a:rPr>
              <a:t> </a:t>
            </a:r>
            <a:r>
              <a:rPr sz="1400" spc="-25" dirty="0">
                <a:latin typeface="HelveticaNeueLT Pro 55 Roman"/>
                <a:cs typeface="HelveticaNeueLT Pro 55 Roman"/>
              </a:rPr>
              <a:t>2.</a:t>
            </a:r>
            <a:endParaRPr sz="1400">
              <a:latin typeface="HelveticaNeueLT Pro 55 Roman"/>
              <a:cs typeface="HelveticaNeueLT Pro 55 Roman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6510">
              <a:lnSpc>
                <a:spcPct val="100000"/>
              </a:lnSpc>
              <a:spcBef>
                <a:spcPts val="135"/>
              </a:spcBef>
            </a:pPr>
            <a:r>
              <a:rPr b="1" i="0" dirty="0">
                <a:latin typeface="Helvetica Neue LT Pro 75 Bold"/>
                <a:cs typeface="Helvetica Neue LT Pro 75 Bold"/>
              </a:rPr>
              <a:t>Step</a:t>
            </a:r>
            <a:r>
              <a:rPr b="1" i="0" spc="90" dirty="0">
                <a:latin typeface="Helvetica Neue LT Pro 75 Bold"/>
                <a:cs typeface="Helvetica Neue LT Pro 75 Bold"/>
              </a:rPr>
              <a:t> </a:t>
            </a:r>
            <a:r>
              <a:rPr b="1" i="0" dirty="0">
                <a:latin typeface="Helvetica Neue LT Pro 75 Bold"/>
                <a:cs typeface="Helvetica Neue LT Pro 75 Bold"/>
              </a:rPr>
              <a:t>2:</a:t>
            </a:r>
            <a:r>
              <a:rPr b="1" i="0" spc="85" dirty="0">
                <a:latin typeface="Helvetica Neue LT Pro 75 Bold"/>
                <a:cs typeface="Helvetica Neue LT Pro 75 Bold"/>
              </a:rPr>
              <a:t> </a:t>
            </a:r>
            <a:r>
              <a:rPr dirty="0"/>
              <a:t>Understanding</a:t>
            </a:r>
            <a:r>
              <a:rPr spc="90" dirty="0"/>
              <a:t> </a:t>
            </a:r>
            <a:r>
              <a:rPr dirty="0"/>
              <a:t>positive,</a:t>
            </a:r>
            <a:r>
              <a:rPr spc="85" dirty="0"/>
              <a:t> </a:t>
            </a:r>
            <a:r>
              <a:rPr dirty="0"/>
              <a:t>tolerable</a:t>
            </a:r>
            <a:r>
              <a:rPr spc="90" dirty="0"/>
              <a:t> </a:t>
            </a:r>
            <a:r>
              <a:rPr dirty="0"/>
              <a:t>&amp;</a:t>
            </a:r>
            <a:r>
              <a:rPr spc="90" dirty="0"/>
              <a:t> </a:t>
            </a:r>
            <a:r>
              <a:rPr dirty="0"/>
              <a:t>toxic</a:t>
            </a:r>
            <a:r>
              <a:rPr spc="85" dirty="0"/>
              <a:t> </a:t>
            </a:r>
            <a:r>
              <a:rPr spc="-10" dirty="0"/>
              <a:t>stress</a:t>
            </a:r>
          </a:p>
        </p:txBody>
      </p:sp>
      <p:pic>
        <p:nvPicPr>
          <p:cNvPr id="8" name="Online Media 7" descr="What is Stress? | Mental Health Literacy">
            <a:hlinkClick r:id="" action="ppaction://media"/>
            <a:extLst>
              <a:ext uri="{FF2B5EF4-FFF2-40B4-BE49-F238E27FC236}">
                <a16:creationId xmlns:a16="http://schemas.microsoft.com/office/drawing/2014/main" id="{F67F52DA-EA9A-B22D-0742-3C45DC9DFFF0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322997" y="2067786"/>
            <a:ext cx="8097368" cy="442899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638788" y="370374"/>
            <a:ext cx="439229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dirty="0">
                <a:solidFill>
                  <a:srgbClr val="FFFFFF"/>
                </a:solidFill>
                <a:latin typeface="Helvetica Neue LT Pro 75 Bold"/>
                <a:cs typeface="Helvetica Neue LT Pro 75 Bold"/>
              </a:rPr>
              <a:t>Emotional</a:t>
            </a:r>
            <a:r>
              <a:rPr sz="1000" b="1" spc="-25" dirty="0">
                <a:solidFill>
                  <a:srgbClr val="FFFFFF"/>
                </a:solidFill>
                <a:latin typeface="Helvetica Neue LT Pro 75 Bold"/>
                <a:cs typeface="Helvetica Neue LT Pro 75 Bold"/>
              </a:rPr>
              <a:t> </a:t>
            </a:r>
            <a:r>
              <a:rPr sz="1000" b="1" dirty="0">
                <a:solidFill>
                  <a:srgbClr val="FFFFFF"/>
                </a:solidFill>
                <a:latin typeface="Helvetica Neue LT Pro 75 Bold"/>
                <a:cs typeface="Helvetica Neue LT Pro 75 Bold"/>
              </a:rPr>
              <a:t>Wellbeing</a:t>
            </a:r>
            <a:r>
              <a:rPr sz="1000" b="1" spc="-20" dirty="0">
                <a:solidFill>
                  <a:srgbClr val="FFFFFF"/>
                </a:solidFill>
                <a:latin typeface="Helvetica Neue LT Pro 75 Bold"/>
                <a:cs typeface="Helvetica Neue LT Pro 75 Bold"/>
              </a:rPr>
              <a:t> </a:t>
            </a:r>
            <a:r>
              <a:rPr sz="1000" b="1" dirty="0">
                <a:solidFill>
                  <a:srgbClr val="FFFFFF"/>
                </a:solidFill>
                <a:latin typeface="Helvetica Neue LT Pro 75 Bold"/>
                <a:cs typeface="Helvetica Neue LT Pro 75 Bold"/>
              </a:rPr>
              <a:t>2</a:t>
            </a:r>
            <a:r>
              <a:rPr sz="1000" b="1" spc="-20" dirty="0">
                <a:solidFill>
                  <a:srgbClr val="FFFFFF"/>
                </a:solidFill>
                <a:latin typeface="Helvetica Neue LT Pro 75 Bold"/>
                <a:cs typeface="Helvetica Neue LT Pro 75 Bold"/>
              </a:rPr>
              <a:t> </a:t>
            </a:r>
            <a:r>
              <a:rPr sz="1000" b="1" dirty="0">
                <a:solidFill>
                  <a:srgbClr val="FFFFFF"/>
                </a:solidFill>
                <a:latin typeface="Helvetica Neue LT Pro 75 Bold"/>
                <a:cs typeface="Helvetica Neue LT Pro 75 Bold"/>
              </a:rPr>
              <a:t>|</a:t>
            </a:r>
            <a:r>
              <a:rPr sz="1000" b="1" spc="-20" dirty="0">
                <a:solidFill>
                  <a:srgbClr val="FFFFFF"/>
                </a:solidFill>
                <a:latin typeface="Helvetica Neue LT Pro 75 Bold"/>
                <a:cs typeface="Helvetica Neue LT Pro 75 Bold"/>
              </a:rPr>
              <a:t> </a:t>
            </a:r>
            <a:r>
              <a:rPr sz="1000" b="1" dirty="0">
                <a:solidFill>
                  <a:srgbClr val="FFFFFF"/>
                </a:solidFill>
                <a:latin typeface="Helvetica Neue LT Pro 75 Bold"/>
                <a:cs typeface="Helvetica Neue LT Pro 75 Bold"/>
              </a:rPr>
              <a:t>Activity</a:t>
            </a:r>
            <a:r>
              <a:rPr sz="1000" b="1" spc="-20" dirty="0">
                <a:solidFill>
                  <a:srgbClr val="FFFFFF"/>
                </a:solidFill>
                <a:latin typeface="Helvetica Neue LT Pro 75 Bold"/>
                <a:cs typeface="Helvetica Neue LT Pro 75 Bold"/>
              </a:rPr>
              <a:t> </a:t>
            </a:r>
            <a:r>
              <a:rPr sz="1000" b="1" dirty="0">
                <a:solidFill>
                  <a:srgbClr val="FFFFFF"/>
                </a:solidFill>
                <a:latin typeface="Helvetica Neue LT Pro 75 Bold"/>
                <a:cs typeface="Helvetica Neue LT Pro 75 Bold"/>
              </a:rPr>
              <a:t>6,</a:t>
            </a:r>
            <a:r>
              <a:rPr sz="1000" b="1" spc="-20" dirty="0">
                <a:solidFill>
                  <a:srgbClr val="FFFFFF"/>
                </a:solidFill>
                <a:latin typeface="Helvetica Neue LT Pro 75 Bold"/>
                <a:cs typeface="Helvetica Neue LT Pro 75 Bold"/>
              </a:rPr>
              <a:t> </a:t>
            </a:r>
            <a:r>
              <a:rPr sz="1000" b="1" dirty="0">
                <a:solidFill>
                  <a:srgbClr val="FFFFFF"/>
                </a:solidFill>
                <a:latin typeface="Helvetica Neue LT Pro 75 Bold"/>
                <a:cs typeface="Helvetica Neue LT Pro 75 Bold"/>
              </a:rPr>
              <a:t>‘Understanding</a:t>
            </a:r>
            <a:r>
              <a:rPr sz="1000" b="1" spc="-20" dirty="0">
                <a:solidFill>
                  <a:srgbClr val="FFFFFF"/>
                </a:solidFill>
                <a:latin typeface="Helvetica Neue LT Pro 75 Bold"/>
                <a:cs typeface="Helvetica Neue LT Pro 75 Bold"/>
              </a:rPr>
              <a:t> </a:t>
            </a:r>
            <a:r>
              <a:rPr sz="1000" b="1" dirty="0">
                <a:solidFill>
                  <a:srgbClr val="FFFFFF"/>
                </a:solidFill>
                <a:latin typeface="Helvetica Neue LT Pro 75 Bold"/>
                <a:cs typeface="Helvetica Neue LT Pro 75 Bold"/>
              </a:rPr>
              <a:t>&amp;</a:t>
            </a:r>
            <a:r>
              <a:rPr sz="1000" b="1" spc="-20" dirty="0">
                <a:solidFill>
                  <a:srgbClr val="FFFFFF"/>
                </a:solidFill>
                <a:latin typeface="Helvetica Neue LT Pro 75 Bold"/>
                <a:cs typeface="Helvetica Neue LT Pro 75 Bold"/>
              </a:rPr>
              <a:t> </a:t>
            </a:r>
            <a:r>
              <a:rPr sz="1000" b="1" dirty="0">
                <a:solidFill>
                  <a:srgbClr val="FFFFFF"/>
                </a:solidFill>
                <a:latin typeface="Helvetica Neue LT Pro 75 Bold"/>
                <a:cs typeface="Helvetica Neue LT Pro 75 Bold"/>
              </a:rPr>
              <a:t>Recognising</a:t>
            </a:r>
            <a:r>
              <a:rPr sz="1000" b="1" spc="-25" dirty="0">
                <a:solidFill>
                  <a:srgbClr val="FFFFFF"/>
                </a:solidFill>
                <a:latin typeface="Helvetica Neue LT Pro 75 Bold"/>
                <a:cs typeface="Helvetica Neue LT Pro 75 Bold"/>
              </a:rPr>
              <a:t> </a:t>
            </a:r>
            <a:r>
              <a:rPr sz="1000" b="1" spc="-10" dirty="0">
                <a:solidFill>
                  <a:srgbClr val="FFFFFF"/>
                </a:solidFill>
                <a:latin typeface="Helvetica Neue LT Pro 75 Bold"/>
                <a:cs typeface="Helvetica Neue LT Pro 75 Bold"/>
              </a:rPr>
              <a:t>Stress’</a:t>
            </a:r>
            <a:endParaRPr sz="1000">
              <a:latin typeface="Helvetica Neue LT Pro 75 Bold"/>
              <a:cs typeface="Helvetica Neue LT Pro 75 Bold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07299" y="1289277"/>
            <a:ext cx="8380730" cy="604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103120" algn="l"/>
                <a:tab pos="4524375" algn="l"/>
                <a:tab pos="5516245" algn="l"/>
                <a:tab pos="6901180" algn="l"/>
              </a:tabLst>
            </a:pPr>
            <a:r>
              <a:rPr sz="3800" b="1" i="0" spc="-10" dirty="0">
                <a:solidFill>
                  <a:srgbClr val="981B1E"/>
                </a:solidFill>
                <a:latin typeface="Helvetica Neue LT Pro 75 Bold"/>
                <a:cs typeface="Helvetica Neue LT Pro 75 Bold"/>
              </a:rPr>
              <a:t>Positive,</a:t>
            </a:r>
            <a:r>
              <a:rPr sz="3800" b="1" i="0" dirty="0">
                <a:solidFill>
                  <a:srgbClr val="981B1E"/>
                </a:solidFill>
                <a:latin typeface="Helvetica Neue LT Pro 75 Bold"/>
                <a:cs typeface="Helvetica Neue LT Pro 75 Bold"/>
              </a:rPr>
              <a:t>	</a:t>
            </a:r>
            <a:r>
              <a:rPr sz="3800" b="1" i="0" spc="-10" dirty="0">
                <a:solidFill>
                  <a:srgbClr val="981B1E"/>
                </a:solidFill>
                <a:latin typeface="Helvetica Neue LT Pro 75 Bold"/>
                <a:cs typeface="Helvetica Neue LT Pro 75 Bold"/>
              </a:rPr>
              <a:t>Tolerable,</a:t>
            </a:r>
            <a:r>
              <a:rPr sz="3800" b="1" i="0" dirty="0">
                <a:solidFill>
                  <a:srgbClr val="981B1E"/>
                </a:solidFill>
                <a:latin typeface="Helvetica Neue LT Pro 75 Bold"/>
                <a:cs typeface="Helvetica Neue LT Pro 75 Bold"/>
              </a:rPr>
              <a:t>	</a:t>
            </a:r>
            <a:r>
              <a:rPr sz="3800" b="1" i="0" spc="-25" dirty="0">
                <a:solidFill>
                  <a:srgbClr val="981B1E"/>
                </a:solidFill>
                <a:latin typeface="Helvetica Neue LT Pro 75 Bold"/>
                <a:cs typeface="Helvetica Neue LT Pro 75 Bold"/>
              </a:rPr>
              <a:t>and</a:t>
            </a:r>
            <a:r>
              <a:rPr sz="3800" b="1" i="0" dirty="0">
                <a:solidFill>
                  <a:srgbClr val="981B1E"/>
                </a:solidFill>
                <a:latin typeface="Helvetica Neue LT Pro 75 Bold"/>
                <a:cs typeface="Helvetica Neue LT Pro 75 Bold"/>
              </a:rPr>
              <a:t>	</a:t>
            </a:r>
            <a:r>
              <a:rPr sz="3800" b="1" i="0" spc="-10" dirty="0">
                <a:solidFill>
                  <a:srgbClr val="981B1E"/>
                </a:solidFill>
                <a:latin typeface="Helvetica Neue LT Pro 75 Bold"/>
                <a:cs typeface="Helvetica Neue LT Pro 75 Bold"/>
              </a:rPr>
              <a:t>Toxic</a:t>
            </a:r>
            <a:r>
              <a:rPr sz="3800" b="1" i="0" dirty="0">
                <a:solidFill>
                  <a:srgbClr val="981B1E"/>
                </a:solidFill>
                <a:latin typeface="Helvetica Neue LT Pro 75 Bold"/>
                <a:cs typeface="Helvetica Neue LT Pro 75 Bold"/>
              </a:rPr>
              <a:t>	</a:t>
            </a:r>
            <a:r>
              <a:rPr sz="3800" b="1" i="0" spc="-10" dirty="0">
                <a:solidFill>
                  <a:srgbClr val="981B1E"/>
                </a:solidFill>
                <a:latin typeface="Helvetica Neue LT Pro 75 Bold"/>
                <a:cs typeface="Helvetica Neue LT Pro 75 Bold"/>
              </a:rPr>
              <a:t>Stress</a:t>
            </a:r>
            <a:endParaRPr sz="3800">
              <a:latin typeface="Helvetica Neue LT Pro 75 Bold"/>
              <a:cs typeface="Helvetica Neue LT Pro 75 Bold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12700" marR="55880">
              <a:lnSpc>
                <a:spcPts val="3100"/>
              </a:lnSpc>
              <a:spcBef>
                <a:spcPts val="219"/>
              </a:spcBef>
            </a:pPr>
            <a:r>
              <a:rPr spc="-30" dirty="0"/>
              <a:t>Positive</a:t>
            </a:r>
            <a:r>
              <a:rPr spc="-135" dirty="0"/>
              <a:t> </a:t>
            </a:r>
            <a:r>
              <a:rPr spc="-25" dirty="0"/>
              <a:t>stress</a:t>
            </a:r>
            <a:r>
              <a:rPr spc="-135" dirty="0"/>
              <a:t> </a:t>
            </a:r>
            <a:r>
              <a:rPr dirty="0"/>
              <a:t>can</a:t>
            </a:r>
            <a:r>
              <a:rPr spc="-135" dirty="0"/>
              <a:t> </a:t>
            </a:r>
            <a:r>
              <a:rPr dirty="0"/>
              <a:t>boost</a:t>
            </a:r>
            <a:r>
              <a:rPr spc="-135" dirty="0"/>
              <a:t> </a:t>
            </a:r>
            <a:r>
              <a:rPr dirty="0"/>
              <a:t>our</a:t>
            </a:r>
            <a:r>
              <a:rPr spc="-135" dirty="0"/>
              <a:t> </a:t>
            </a:r>
            <a:r>
              <a:rPr spc="-20" dirty="0"/>
              <a:t>motivation</a:t>
            </a:r>
            <a:r>
              <a:rPr spc="-135" dirty="0"/>
              <a:t> </a:t>
            </a:r>
            <a:r>
              <a:rPr dirty="0"/>
              <a:t>and</a:t>
            </a:r>
            <a:r>
              <a:rPr spc="-135" dirty="0"/>
              <a:t> </a:t>
            </a:r>
            <a:r>
              <a:rPr spc="-10" dirty="0"/>
              <a:t>help</a:t>
            </a:r>
            <a:r>
              <a:rPr spc="-135" dirty="0"/>
              <a:t> </a:t>
            </a:r>
            <a:r>
              <a:rPr dirty="0"/>
              <a:t>us</a:t>
            </a:r>
            <a:r>
              <a:rPr spc="-135" dirty="0"/>
              <a:t> </a:t>
            </a:r>
            <a:r>
              <a:rPr dirty="0"/>
              <a:t>to</a:t>
            </a:r>
            <a:r>
              <a:rPr spc="-135" dirty="0"/>
              <a:t> </a:t>
            </a:r>
            <a:r>
              <a:rPr spc="-10" dirty="0"/>
              <a:t>perform </a:t>
            </a:r>
            <a:r>
              <a:rPr spc="-25" dirty="0"/>
              <a:t>better.</a:t>
            </a:r>
            <a:r>
              <a:rPr spc="-125" dirty="0"/>
              <a:t> </a:t>
            </a:r>
            <a:r>
              <a:rPr dirty="0"/>
              <a:t>For</a:t>
            </a:r>
            <a:r>
              <a:rPr spc="-120" dirty="0"/>
              <a:t> </a:t>
            </a:r>
            <a:r>
              <a:rPr spc="-30" dirty="0"/>
              <a:t>example,</a:t>
            </a:r>
            <a:r>
              <a:rPr spc="-120" dirty="0"/>
              <a:t> </a:t>
            </a:r>
            <a:r>
              <a:rPr dirty="0"/>
              <a:t>if</a:t>
            </a:r>
            <a:r>
              <a:rPr spc="-120" dirty="0"/>
              <a:t> </a:t>
            </a:r>
            <a:r>
              <a:rPr dirty="0"/>
              <a:t>we</a:t>
            </a:r>
            <a:r>
              <a:rPr spc="-120" dirty="0"/>
              <a:t> </a:t>
            </a:r>
            <a:r>
              <a:rPr dirty="0"/>
              <a:t>are</a:t>
            </a:r>
            <a:r>
              <a:rPr spc="-120" dirty="0"/>
              <a:t> </a:t>
            </a:r>
            <a:r>
              <a:rPr spc="-25" dirty="0"/>
              <a:t>taking</a:t>
            </a:r>
            <a:r>
              <a:rPr spc="-120" dirty="0"/>
              <a:t> </a:t>
            </a:r>
            <a:r>
              <a:rPr spc="-10" dirty="0"/>
              <a:t>part</a:t>
            </a:r>
            <a:r>
              <a:rPr spc="-120" dirty="0"/>
              <a:t> </a:t>
            </a:r>
            <a:r>
              <a:rPr dirty="0"/>
              <a:t>in</a:t>
            </a:r>
            <a:r>
              <a:rPr spc="-120" dirty="0"/>
              <a:t> </a:t>
            </a:r>
            <a:r>
              <a:rPr dirty="0"/>
              <a:t>a</a:t>
            </a:r>
            <a:r>
              <a:rPr spc="-120" dirty="0"/>
              <a:t> </a:t>
            </a:r>
            <a:r>
              <a:rPr spc="-10" dirty="0"/>
              <a:t>sport/drama/ </a:t>
            </a:r>
            <a:r>
              <a:rPr spc="-30" dirty="0"/>
              <a:t>music/art</a:t>
            </a:r>
            <a:r>
              <a:rPr spc="-120" dirty="0"/>
              <a:t> </a:t>
            </a:r>
            <a:r>
              <a:rPr spc="-35" dirty="0"/>
              <a:t>competition,</a:t>
            </a:r>
            <a:r>
              <a:rPr spc="-114" dirty="0"/>
              <a:t> </a:t>
            </a:r>
            <a:r>
              <a:rPr spc="-10" dirty="0"/>
              <a:t>this</a:t>
            </a:r>
            <a:r>
              <a:rPr spc="-114" dirty="0"/>
              <a:t> </a:t>
            </a:r>
            <a:r>
              <a:rPr dirty="0"/>
              <a:t>can</a:t>
            </a:r>
            <a:r>
              <a:rPr spc="-120" dirty="0"/>
              <a:t> </a:t>
            </a:r>
            <a:r>
              <a:rPr dirty="0"/>
              <a:t>be</a:t>
            </a:r>
            <a:r>
              <a:rPr spc="-114" dirty="0"/>
              <a:t> </a:t>
            </a:r>
            <a:r>
              <a:rPr dirty="0"/>
              <a:t>a</a:t>
            </a:r>
            <a:r>
              <a:rPr spc="-114" dirty="0"/>
              <a:t> </a:t>
            </a:r>
            <a:r>
              <a:rPr spc="-25" dirty="0"/>
              <a:t>source</a:t>
            </a:r>
            <a:r>
              <a:rPr spc="-120" dirty="0"/>
              <a:t> </a:t>
            </a:r>
            <a:r>
              <a:rPr dirty="0"/>
              <a:t>of</a:t>
            </a:r>
            <a:r>
              <a:rPr spc="-114" dirty="0"/>
              <a:t> </a:t>
            </a:r>
            <a:r>
              <a:rPr spc="-20" dirty="0"/>
              <a:t>positive</a:t>
            </a:r>
            <a:r>
              <a:rPr spc="-114" dirty="0"/>
              <a:t> </a:t>
            </a:r>
            <a:r>
              <a:rPr spc="-10" dirty="0"/>
              <a:t>stress.</a:t>
            </a:r>
          </a:p>
          <a:p>
            <a:pPr marL="240665" marR="5080" indent="-228600">
              <a:lnSpc>
                <a:spcPts val="3100"/>
              </a:lnSpc>
              <a:spcBef>
                <a:spcPts val="2265"/>
              </a:spcBef>
              <a:buSzPct val="42307"/>
              <a:buFont typeface="Avenir Next"/>
              <a:buChar char="•"/>
              <a:tabLst>
                <a:tab pos="240665" algn="l"/>
              </a:tabLst>
            </a:pPr>
            <a:r>
              <a:rPr dirty="0"/>
              <a:t>Tolerable</a:t>
            </a:r>
            <a:r>
              <a:rPr spc="-60" dirty="0"/>
              <a:t> </a:t>
            </a:r>
            <a:r>
              <a:rPr dirty="0"/>
              <a:t>stress</a:t>
            </a:r>
            <a:r>
              <a:rPr spc="-60" dirty="0"/>
              <a:t> </a:t>
            </a:r>
            <a:r>
              <a:rPr dirty="0"/>
              <a:t>can</a:t>
            </a:r>
            <a:r>
              <a:rPr spc="-55" dirty="0"/>
              <a:t> </a:t>
            </a:r>
            <a:r>
              <a:rPr dirty="0"/>
              <a:t>be</a:t>
            </a:r>
            <a:r>
              <a:rPr spc="-60" dirty="0"/>
              <a:t> </a:t>
            </a:r>
            <a:r>
              <a:rPr dirty="0"/>
              <a:t>handled</a:t>
            </a:r>
            <a:r>
              <a:rPr spc="-60" dirty="0"/>
              <a:t> </a:t>
            </a:r>
            <a:r>
              <a:rPr dirty="0"/>
              <a:t>with</a:t>
            </a:r>
            <a:r>
              <a:rPr spc="-55" dirty="0"/>
              <a:t> </a:t>
            </a:r>
            <a:r>
              <a:rPr dirty="0"/>
              <a:t>management</a:t>
            </a:r>
            <a:r>
              <a:rPr spc="-60" dirty="0"/>
              <a:t> </a:t>
            </a:r>
            <a:r>
              <a:rPr spc="-10" dirty="0"/>
              <a:t>strategies </a:t>
            </a:r>
            <a:r>
              <a:rPr dirty="0"/>
              <a:t>and/or</a:t>
            </a:r>
            <a:r>
              <a:rPr spc="-45" dirty="0"/>
              <a:t> </a:t>
            </a:r>
            <a:r>
              <a:rPr dirty="0"/>
              <a:t>support</a:t>
            </a:r>
            <a:r>
              <a:rPr spc="-45" dirty="0"/>
              <a:t> </a:t>
            </a:r>
            <a:r>
              <a:rPr dirty="0"/>
              <a:t>and</a:t>
            </a:r>
            <a:r>
              <a:rPr spc="-45" dirty="0"/>
              <a:t> </a:t>
            </a:r>
            <a:r>
              <a:rPr dirty="0"/>
              <a:t>doesn’t</a:t>
            </a:r>
            <a:r>
              <a:rPr spc="-45" dirty="0"/>
              <a:t> </a:t>
            </a:r>
            <a:r>
              <a:rPr dirty="0"/>
              <a:t>impact</a:t>
            </a:r>
            <a:r>
              <a:rPr spc="-45" dirty="0"/>
              <a:t> </a:t>
            </a:r>
            <a:r>
              <a:rPr dirty="0"/>
              <a:t>our</a:t>
            </a:r>
            <a:r>
              <a:rPr spc="-45" dirty="0"/>
              <a:t> </a:t>
            </a:r>
            <a:r>
              <a:rPr dirty="0"/>
              <a:t>performance</a:t>
            </a:r>
            <a:r>
              <a:rPr spc="-45" dirty="0"/>
              <a:t> </a:t>
            </a:r>
            <a:r>
              <a:rPr dirty="0"/>
              <a:t>or</a:t>
            </a:r>
            <a:r>
              <a:rPr spc="-45" dirty="0"/>
              <a:t> </a:t>
            </a:r>
            <a:r>
              <a:rPr spc="-25" dirty="0"/>
              <a:t>our </a:t>
            </a:r>
            <a:r>
              <a:rPr dirty="0"/>
              <a:t>functioning.</a:t>
            </a:r>
            <a:r>
              <a:rPr spc="-105" dirty="0"/>
              <a:t> </a:t>
            </a:r>
            <a:r>
              <a:rPr dirty="0"/>
              <a:t>For</a:t>
            </a:r>
            <a:r>
              <a:rPr spc="-105" dirty="0"/>
              <a:t> </a:t>
            </a:r>
            <a:r>
              <a:rPr dirty="0"/>
              <a:t>example,</a:t>
            </a:r>
            <a:r>
              <a:rPr spc="-105" dirty="0"/>
              <a:t> </a:t>
            </a:r>
            <a:r>
              <a:rPr dirty="0"/>
              <a:t>challenging</a:t>
            </a:r>
            <a:r>
              <a:rPr spc="-105" dirty="0"/>
              <a:t> </a:t>
            </a:r>
            <a:r>
              <a:rPr dirty="0"/>
              <a:t>assignments</a:t>
            </a:r>
            <a:r>
              <a:rPr spc="-105" dirty="0"/>
              <a:t> </a:t>
            </a:r>
            <a:r>
              <a:rPr spc="-25" dirty="0"/>
              <a:t>and </a:t>
            </a:r>
            <a:r>
              <a:rPr dirty="0"/>
              <a:t>preparing</a:t>
            </a:r>
            <a:r>
              <a:rPr spc="-35" dirty="0"/>
              <a:t> </a:t>
            </a:r>
            <a:r>
              <a:rPr dirty="0"/>
              <a:t>for</a:t>
            </a:r>
            <a:r>
              <a:rPr spc="-35" dirty="0"/>
              <a:t> </a:t>
            </a:r>
            <a:r>
              <a:rPr dirty="0"/>
              <a:t>exams</a:t>
            </a:r>
            <a:r>
              <a:rPr spc="-35" dirty="0"/>
              <a:t> </a:t>
            </a:r>
            <a:r>
              <a:rPr dirty="0"/>
              <a:t>can</a:t>
            </a:r>
            <a:r>
              <a:rPr spc="-35" dirty="0"/>
              <a:t> </a:t>
            </a:r>
            <a:r>
              <a:rPr dirty="0"/>
              <a:t>motivate</a:t>
            </a:r>
            <a:r>
              <a:rPr spc="-35" dirty="0"/>
              <a:t> </a:t>
            </a:r>
            <a:r>
              <a:rPr dirty="0"/>
              <a:t>us</a:t>
            </a:r>
            <a:r>
              <a:rPr spc="-35" dirty="0"/>
              <a:t> </a:t>
            </a:r>
            <a:r>
              <a:rPr dirty="0"/>
              <a:t>to</a:t>
            </a:r>
            <a:r>
              <a:rPr spc="-35" dirty="0"/>
              <a:t> </a:t>
            </a:r>
            <a:r>
              <a:rPr dirty="0"/>
              <a:t>prepare,</a:t>
            </a:r>
            <a:r>
              <a:rPr spc="-35" dirty="0"/>
              <a:t> </a:t>
            </a:r>
            <a:r>
              <a:rPr dirty="0"/>
              <a:t>and</a:t>
            </a:r>
            <a:r>
              <a:rPr spc="-35" dirty="0"/>
              <a:t> </a:t>
            </a:r>
            <a:r>
              <a:rPr spc="-10" dirty="0"/>
              <a:t>stress </a:t>
            </a:r>
            <a:r>
              <a:rPr dirty="0"/>
              <a:t>can</a:t>
            </a:r>
            <a:r>
              <a:rPr spc="-45" dirty="0"/>
              <a:t> </a:t>
            </a:r>
            <a:r>
              <a:rPr dirty="0"/>
              <a:t>help</a:t>
            </a:r>
            <a:r>
              <a:rPr spc="-40" dirty="0"/>
              <a:t> </a:t>
            </a:r>
            <a:r>
              <a:rPr dirty="0"/>
              <a:t>us</a:t>
            </a:r>
            <a:r>
              <a:rPr spc="-40" dirty="0"/>
              <a:t> </a:t>
            </a:r>
            <a:r>
              <a:rPr dirty="0"/>
              <a:t>to</a:t>
            </a:r>
            <a:r>
              <a:rPr spc="-40" dirty="0"/>
              <a:t> </a:t>
            </a:r>
            <a:r>
              <a:rPr dirty="0"/>
              <a:t>manage</a:t>
            </a:r>
            <a:r>
              <a:rPr spc="-40" dirty="0"/>
              <a:t> </a:t>
            </a:r>
            <a:r>
              <a:rPr dirty="0"/>
              <a:t>our</a:t>
            </a:r>
            <a:r>
              <a:rPr spc="-45" dirty="0"/>
              <a:t> </a:t>
            </a:r>
            <a:r>
              <a:rPr dirty="0"/>
              <a:t>time</a:t>
            </a:r>
            <a:r>
              <a:rPr spc="-40" dirty="0"/>
              <a:t> </a:t>
            </a:r>
            <a:r>
              <a:rPr spc="-10" dirty="0"/>
              <a:t>well.</a:t>
            </a:r>
          </a:p>
          <a:p>
            <a:pPr marL="240665" marR="102870" indent="-228600">
              <a:lnSpc>
                <a:spcPts val="3100"/>
              </a:lnSpc>
              <a:spcBef>
                <a:spcPts val="2265"/>
              </a:spcBef>
              <a:buSzPct val="42307"/>
              <a:buFont typeface="Avenir Next"/>
              <a:buChar char="•"/>
              <a:tabLst>
                <a:tab pos="240665" algn="l"/>
              </a:tabLst>
            </a:pPr>
            <a:r>
              <a:rPr dirty="0"/>
              <a:t>Toxic</a:t>
            </a:r>
            <a:r>
              <a:rPr spc="-75" dirty="0"/>
              <a:t> </a:t>
            </a:r>
            <a:r>
              <a:rPr dirty="0"/>
              <a:t>stress</a:t>
            </a:r>
            <a:r>
              <a:rPr spc="-70" dirty="0"/>
              <a:t> </a:t>
            </a:r>
            <a:r>
              <a:rPr dirty="0"/>
              <a:t>negatively</a:t>
            </a:r>
            <a:r>
              <a:rPr spc="-70" dirty="0"/>
              <a:t> </a:t>
            </a:r>
            <a:r>
              <a:rPr dirty="0"/>
              <a:t>impacts</a:t>
            </a:r>
            <a:r>
              <a:rPr spc="-70" dirty="0"/>
              <a:t> </a:t>
            </a:r>
            <a:r>
              <a:rPr dirty="0"/>
              <a:t>our</a:t>
            </a:r>
            <a:r>
              <a:rPr spc="-75" dirty="0"/>
              <a:t> </a:t>
            </a:r>
            <a:r>
              <a:rPr dirty="0"/>
              <a:t>performance</a:t>
            </a:r>
            <a:r>
              <a:rPr spc="-70" dirty="0"/>
              <a:t> </a:t>
            </a:r>
            <a:r>
              <a:rPr spc="-25" dirty="0"/>
              <a:t>and </a:t>
            </a:r>
            <a:r>
              <a:rPr dirty="0"/>
              <a:t>functioning,</a:t>
            </a:r>
            <a:r>
              <a:rPr spc="-45" dirty="0"/>
              <a:t> </a:t>
            </a:r>
            <a:r>
              <a:rPr dirty="0"/>
              <a:t>especially</a:t>
            </a:r>
            <a:r>
              <a:rPr spc="-40" dirty="0"/>
              <a:t> </a:t>
            </a:r>
            <a:r>
              <a:rPr dirty="0"/>
              <a:t>if</a:t>
            </a:r>
            <a:r>
              <a:rPr spc="-40" dirty="0"/>
              <a:t> </a:t>
            </a:r>
            <a:r>
              <a:rPr dirty="0"/>
              <a:t>it</a:t>
            </a:r>
            <a:r>
              <a:rPr spc="-40" dirty="0"/>
              <a:t> </a:t>
            </a:r>
            <a:r>
              <a:rPr dirty="0"/>
              <a:t>lasts</a:t>
            </a:r>
            <a:r>
              <a:rPr spc="-45" dirty="0"/>
              <a:t> </a:t>
            </a:r>
            <a:r>
              <a:rPr dirty="0"/>
              <a:t>a</a:t>
            </a:r>
            <a:r>
              <a:rPr spc="-40" dirty="0"/>
              <a:t> </a:t>
            </a:r>
            <a:r>
              <a:rPr dirty="0"/>
              <a:t>long</a:t>
            </a:r>
            <a:r>
              <a:rPr spc="-40" dirty="0"/>
              <a:t> </a:t>
            </a:r>
            <a:r>
              <a:rPr dirty="0"/>
              <a:t>time,</a:t>
            </a:r>
            <a:r>
              <a:rPr spc="-45" dirty="0"/>
              <a:t> </a:t>
            </a:r>
            <a:r>
              <a:rPr dirty="0"/>
              <a:t>and</a:t>
            </a:r>
            <a:r>
              <a:rPr spc="-40" dirty="0"/>
              <a:t> </a:t>
            </a:r>
            <a:r>
              <a:rPr dirty="0"/>
              <a:t>if</a:t>
            </a:r>
            <a:r>
              <a:rPr spc="-40" dirty="0"/>
              <a:t> </a:t>
            </a:r>
            <a:r>
              <a:rPr dirty="0"/>
              <a:t>we</a:t>
            </a:r>
            <a:r>
              <a:rPr spc="-40" dirty="0"/>
              <a:t> </a:t>
            </a:r>
            <a:r>
              <a:rPr dirty="0"/>
              <a:t>do</a:t>
            </a:r>
            <a:r>
              <a:rPr spc="-45" dirty="0"/>
              <a:t> </a:t>
            </a:r>
            <a:r>
              <a:rPr spc="-25" dirty="0"/>
              <a:t>not </a:t>
            </a:r>
            <a:r>
              <a:rPr dirty="0"/>
              <a:t>have</a:t>
            </a:r>
            <a:r>
              <a:rPr spc="-45" dirty="0"/>
              <a:t> </a:t>
            </a:r>
            <a:r>
              <a:rPr dirty="0"/>
              <a:t>support</a:t>
            </a:r>
            <a:r>
              <a:rPr spc="-45" dirty="0"/>
              <a:t> </a:t>
            </a:r>
            <a:r>
              <a:rPr dirty="0"/>
              <a:t>to</a:t>
            </a:r>
            <a:r>
              <a:rPr spc="-40" dirty="0"/>
              <a:t> </a:t>
            </a:r>
            <a:r>
              <a:rPr dirty="0"/>
              <a:t>manage</a:t>
            </a:r>
            <a:r>
              <a:rPr spc="-45" dirty="0"/>
              <a:t> </a:t>
            </a:r>
            <a:r>
              <a:rPr spc="-25" dirty="0"/>
              <a:t>it.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377365" y="1914969"/>
            <a:ext cx="8133080" cy="5212715"/>
            <a:chOff x="1377365" y="1914969"/>
            <a:chExt cx="8133080" cy="5212715"/>
          </a:xfrm>
        </p:grpSpPr>
        <p:sp>
          <p:nvSpPr>
            <p:cNvPr id="3" name="object 3"/>
            <p:cNvSpPr/>
            <p:nvPr/>
          </p:nvSpPr>
          <p:spPr>
            <a:xfrm>
              <a:off x="6001601" y="2289416"/>
              <a:ext cx="10160" cy="3175"/>
            </a:xfrm>
            <a:custGeom>
              <a:avLst/>
              <a:gdLst/>
              <a:ahLst/>
              <a:cxnLst/>
              <a:rect l="l" t="t" r="r" b="b"/>
              <a:pathLst>
                <a:path w="10160" h="3175">
                  <a:moveTo>
                    <a:pt x="9842" y="0"/>
                  </a:moveTo>
                  <a:lnTo>
                    <a:pt x="6515" y="850"/>
                  </a:lnTo>
                  <a:lnTo>
                    <a:pt x="3238" y="1777"/>
                  </a:lnTo>
                  <a:lnTo>
                    <a:pt x="0" y="2806"/>
                  </a:lnTo>
                  <a:lnTo>
                    <a:pt x="9842" y="2806"/>
                  </a:lnTo>
                  <a:lnTo>
                    <a:pt x="9842" y="0"/>
                  </a:lnTo>
                  <a:close/>
                </a:path>
              </a:pathLst>
            </a:custGeom>
            <a:solidFill>
              <a:srgbClr val="D6D8D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77365" y="1914969"/>
              <a:ext cx="8133009" cy="5212194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3221325" y="2705294"/>
              <a:ext cx="949325" cy="905510"/>
            </a:xfrm>
            <a:custGeom>
              <a:avLst/>
              <a:gdLst/>
              <a:ahLst/>
              <a:cxnLst/>
              <a:rect l="l" t="t" r="r" b="b"/>
              <a:pathLst>
                <a:path w="949325" h="905510">
                  <a:moveTo>
                    <a:pt x="846188" y="0"/>
                  </a:moveTo>
                  <a:lnTo>
                    <a:pt x="102603" y="0"/>
                  </a:lnTo>
                  <a:lnTo>
                    <a:pt x="62664" y="8062"/>
                  </a:lnTo>
                  <a:lnTo>
                    <a:pt x="30051" y="30051"/>
                  </a:lnTo>
                  <a:lnTo>
                    <a:pt x="8062" y="62664"/>
                  </a:lnTo>
                  <a:lnTo>
                    <a:pt x="0" y="102603"/>
                  </a:lnTo>
                  <a:lnTo>
                    <a:pt x="0" y="802614"/>
                  </a:lnTo>
                  <a:lnTo>
                    <a:pt x="8062" y="842552"/>
                  </a:lnTo>
                  <a:lnTo>
                    <a:pt x="30051" y="875166"/>
                  </a:lnTo>
                  <a:lnTo>
                    <a:pt x="62664" y="897154"/>
                  </a:lnTo>
                  <a:lnTo>
                    <a:pt x="102603" y="905217"/>
                  </a:lnTo>
                  <a:lnTo>
                    <a:pt x="846188" y="905217"/>
                  </a:lnTo>
                  <a:lnTo>
                    <a:pt x="886119" y="897154"/>
                  </a:lnTo>
                  <a:lnTo>
                    <a:pt x="918729" y="875166"/>
                  </a:lnTo>
                  <a:lnTo>
                    <a:pt x="940716" y="842552"/>
                  </a:lnTo>
                  <a:lnTo>
                    <a:pt x="948778" y="802614"/>
                  </a:lnTo>
                  <a:lnTo>
                    <a:pt x="948778" y="102603"/>
                  </a:lnTo>
                  <a:lnTo>
                    <a:pt x="940716" y="62664"/>
                  </a:lnTo>
                  <a:lnTo>
                    <a:pt x="918729" y="30051"/>
                  </a:lnTo>
                  <a:lnTo>
                    <a:pt x="886119" y="8062"/>
                  </a:lnTo>
                  <a:lnTo>
                    <a:pt x="84618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2638788" y="370374"/>
            <a:ext cx="439229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dirty="0">
                <a:solidFill>
                  <a:srgbClr val="FFFFFF"/>
                </a:solidFill>
                <a:latin typeface="Helvetica Neue LT Pro 75 Bold"/>
                <a:cs typeface="Helvetica Neue LT Pro 75 Bold"/>
              </a:rPr>
              <a:t>Emotional</a:t>
            </a:r>
            <a:r>
              <a:rPr sz="1000" b="1" spc="-25" dirty="0">
                <a:solidFill>
                  <a:srgbClr val="FFFFFF"/>
                </a:solidFill>
                <a:latin typeface="Helvetica Neue LT Pro 75 Bold"/>
                <a:cs typeface="Helvetica Neue LT Pro 75 Bold"/>
              </a:rPr>
              <a:t> </a:t>
            </a:r>
            <a:r>
              <a:rPr sz="1000" b="1" dirty="0">
                <a:solidFill>
                  <a:srgbClr val="FFFFFF"/>
                </a:solidFill>
                <a:latin typeface="Helvetica Neue LT Pro 75 Bold"/>
                <a:cs typeface="Helvetica Neue LT Pro 75 Bold"/>
              </a:rPr>
              <a:t>Wellbeing</a:t>
            </a:r>
            <a:r>
              <a:rPr sz="1000" b="1" spc="-20" dirty="0">
                <a:solidFill>
                  <a:srgbClr val="FFFFFF"/>
                </a:solidFill>
                <a:latin typeface="Helvetica Neue LT Pro 75 Bold"/>
                <a:cs typeface="Helvetica Neue LT Pro 75 Bold"/>
              </a:rPr>
              <a:t> </a:t>
            </a:r>
            <a:r>
              <a:rPr sz="1000" b="1" dirty="0">
                <a:solidFill>
                  <a:srgbClr val="FFFFFF"/>
                </a:solidFill>
                <a:latin typeface="Helvetica Neue LT Pro 75 Bold"/>
                <a:cs typeface="Helvetica Neue LT Pro 75 Bold"/>
              </a:rPr>
              <a:t>2</a:t>
            </a:r>
            <a:r>
              <a:rPr sz="1000" b="1" spc="-20" dirty="0">
                <a:solidFill>
                  <a:srgbClr val="FFFFFF"/>
                </a:solidFill>
                <a:latin typeface="Helvetica Neue LT Pro 75 Bold"/>
                <a:cs typeface="Helvetica Neue LT Pro 75 Bold"/>
              </a:rPr>
              <a:t> </a:t>
            </a:r>
            <a:r>
              <a:rPr sz="1000" b="1" dirty="0">
                <a:solidFill>
                  <a:srgbClr val="FFFFFF"/>
                </a:solidFill>
                <a:latin typeface="Helvetica Neue LT Pro 75 Bold"/>
                <a:cs typeface="Helvetica Neue LT Pro 75 Bold"/>
              </a:rPr>
              <a:t>|</a:t>
            </a:r>
            <a:r>
              <a:rPr sz="1000" b="1" spc="-20" dirty="0">
                <a:solidFill>
                  <a:srgbClr val="FFFFFF"/>
                </a:solidFill>
                <a:latin typeface="Helvetica Neue LT Pro 75 Bold"/>
                <a:cs typeface="Helvetica Neue LT Pro 75 Bold"/>
              </a:rPr>
              <a:t> </a:t>
            </a:r>
            <a:r>
              <a:rPr sz="1000" b="1" dirty="0">
                <a:solidFill>
                  <a:srgbClr val="FFFFFF"/>
                </a:solidFill>
                <a:latin typeface="Helvetica Neue LT Pro 75 Bold"/>
                <a:cs typeface="Helvetica Neue LT Pro 75 Bold"/>
              </a:rPr>
              <a:t>Activity</a:t>
            </a:r>
            <a:r>
              <a:rPr sz="1000" b="1" spc="-20" dirty="0">
                <a:solidFill>
                  <a:srgbClr val="FFFFFF"/>
                </a:solidFill>
                <a:latin typeface="Helvetica Neue LT Pro 75 Bold"/>
                <a:cs typeface="Helvetica Neue LT Pro 75 Bold"/>
              </a:rPr>
              <a:t> </a:t>
            </a:r>
            <a:r>
              <a:rPr sz="1000" b="1" dirty="0">
                <a:solidFill>
                  <a:srgbClr val="FFFFFF"/>
                </a:solidFill>
                <a:latin typeface="Helvetica Neue LT Pro 75 Bold"/>
                <a:cs typeface="Helvetica Neue LT Pro 75 Bold"/>
              </a:rPr>
              <a:t>6,</a:t>
            </a:r>
            <a:r>
              <a:rPr sz="1000" b="1" spc="-20" dirty="0">
                <a:solidFill>
                  <a:srgbClr val="FFFFFF"/>
                </a:solidFill>
                <a:latin typeface="Helvetica Neue LT Pro 75 Bold"/>
                <a:cs typeface="Helvetica Neue LT Pro 75 Bold"/>
              </a:rPr>
              <a:t> </a:t>
            </a:r>
            <a:r>
              <a:rPr sz="1000" b="1" dirty="0">
                <a:solidFill>
                  <a:srgbClr val="FFFFFF"/>
                </a:solidFill>
                <a:latin typeface="Helvetica Neue LT Pro 75 Bold"/>
                <a:cs typeface="Helvetica Neue LT Pro 75 Bold"/>
              </a:rPr>
              <a:t>‘Understanding</a:t>
            </a:r>
            <a:r>
              <a:rPr sz="1000" b="1" spc="-20" dirty="0">
                <a:solidFill>
                  <a:srgbClr val="FFFFFF"/>
                </a:solidFill>
                <a:latin typeface="Helvetica Neue LT Pro 75 Bold"/>
                <a:cs typeface="Helvetica Neue LT Pro 75 Bold"/>
              </a:rPr>
              <a:t> </a:t>
            </a:r>
            <a:r>
              <a:rPr sz="1000" b="1" dirty="0">
                <a:solidFill>
                  <a:srgbClr val="FFFFFF"/>
                </a:solidFill>
                <a:latin typeface="Helvetica Neue LT Pro 75 Bold"/>
                <a:cs typeface="Helvetica Neue LT Pro 75 Bold"/>
              </a:rPr>
              <a:t>&amp;</a:t>
            </a:r>
            <a:r>
              <a:rPr sz="1000" b="1" spc="-20" dirty="0">
                <a:solidFill>
                  <a:srgbClr val="FFFFFF"/>
                </a:solidFill>
                <a:latin typeface="Helvetica Neue LT Pro 75 Bold"/>
                <a:cs typeface="Helvetica Neue LT Pro 75 Bold"/>
              </a:rPr>
              <a:t> </a:t>
            </a:r>
            <a:r>
              <a:rPr sz="1000" b="1" dirty="0">
                <a:solidFill>
                  <a:srgbClr val="FFFFFF"/>
                </a:solidFill>
                <a:latin typeface="Helvetica Neue LT Pro 75 Bold"/>
                <a:cs typeface="Helvetica Neue LT Pro 75 Bold"/>
              </a:rPr>
              <a:t>Recognising</a:t>
            </a:r>
            <a:r>
              <a:rPr sz="1000" b="1" spc="-25" dirty="0">
                <a:solidFill>
                  <a:srgbClr val="FFFFFF"/>
                </a:solidFill>
                <a:latin typeface="Helvetica Neue LT Pro 75 Bold"/>
                <a:cs typeface="Helvetica Neue LT Pro 75 Bold"/>
              </a:rPr>
              <a:t> </a:t>
            </a:r>
            <a:r>
              <a:rPr sz="1000" b="1" spc="-10" dirty="0">
                <a:solidFill>
                  <a:srgbClr val="FFFFFF"/>
                </a:solidFill>
                <a:latin typeface="Helvetica Neue LT Pro 75 Bold"/>
                <a:cs typeface="Helvetica Neue LT Pro 75 Bold"/>
              </a:rPr>
              <a:t>Stress’</a:t>
            </a:r>
            <a:endParaRPr sz="1000">
              <a:latin typeface="Helvetica Neue LT Pro 75 Bold"/>
              <a:cs typeface="Helvetica Neue LT Pro 75 Bold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707299" y="1149577"/>
            <a:ext cx="5147310" cy="604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004569" algn="l"/>
                <a:tab pos="2604770" algn="l"/>
              </a:tabLst>
            </a:pPr>
            <a:r>
              <a:rPr sz="3800" b="1" i="0" spc="-25" dirty="0">
                <a:solidFill>
                  <a:srgbClr val="981B1E"/>
                </a:solidFill>
                <a:latin typeface="Helvetica Neue LT Pro 75 Bold"/>
                <a:cs typeface="Helvetica Neue LT Pro 75 Bold"/>
              </a:rPr>
              <a:t>The</a:t>
            </a:r>
            <a:r>
              <a:rPr sz="3800" b="1" i="0" dirty="0">
                <a:solidFill>
                  <a:srgbClr val="981B1E"/>
                </a:solidFill>
                <a:latin typeface="Helvetica Neue LT Pro 75 Bold"/>
                <a:cs typeface="Helvetica Neue LT Pro 75 Bold"/>
              </a:rPr>
              <a:t>	</a:t>
            </a:r>
            <a:r>
              <a:rPr sz="3800" b="1" i="0" spc="-10" dirty="0">
                <a:solidFill>
                  <a:srgbClr val="981B1E"/>
                </a:solidFill>
                <a:latin typeface="Helvetica Neue LT Pro 75 Bold"/>
                <a:cs typeface="Helvetica Neue LT Pro 75 Bold"/>
              </a:rPr>
              <a:t>Stress</a:t>
            </a:r>
            <a:r>
              <a:rPr sz="3800" b="1" i="0" dirty="0">
                <a:solidFill>
                  <a:srgbClr val="981B1E"/>
                </a:solidFill>
                <a:latin typeface="Helvetica Neue LT Pro 75 Bold"/>
                <a:cs typeface="Helvetica Neue LT Pro 75 Bold"/>
              </a:rPr>
              <a:t>	</a:t>
            </a:r>
            <a:r>
              <a:rPr sz="3800" b="1" i="0" spc="-10" dirty="0">
                <a:solidFill>
                  <a:srgbClr val="981B1E"/>
                </a:solidFill>
                <a:latin typeface="Helvetica Neue LT Pro 75 Bold"/>
                <a:cs typeface="Helvetica Neue LT Pro 75 Bold"/>
              </a:rPr>
              <a:t>Continuum</a:t>
            </a:r>
            <a:endParaRPr sz="3800">
              <a:latin typeface="Helvetica Neue LT Pro 75 Bold"/>
              <a:cs typeface="Helvetica Neue LT Pro 75 Bold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331067" y="2848826"/>
            <a:ext cx="725805" cy="568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95250" marR="5080" indent="-83185">
              <a:lnSpc>
                <a:spcPct val="114900"/>
              </a:lnSpc>
              <a:spcBef>
                <a:spcPts val="95"/>
              </a:spcBef>
            </a:pPr>
            <a:r>
              <a:rPr sz="1550" spc="-10" dirty="0">
                <a:latin typeface="HelveticaNeueLT Pro 55 Roman"/>
                <a:cs typeface="HelveticaNeueLT Pro 55 Roman"/>
              </a:rPr>
              <a:t>Positive stress</a:t>
            </a:r>
            <a:endParaRPr sz="1550">
              <a:latin typeface="HelveticaNeueLT Pro 55 Roman"/>
              <a:cs typeface="HelveticaNeueLT Pro 55 Roman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1455254" y="2696086"/>
            <a:ext cx="3091180" cy="1294130"/>
            <a:chOff x="1455254" y="2696086"/>
            <a:chExt cx="3091180" cy="1294130"/>
          </a:xfrm>
        </p:grpSpPr>
        <p:sp>
          <p:nvSpPr>
            <p:cNvPr id="10" name="object 10"/>
            <p:cNvSpPr/>
            <p:nvPr/>
          </p:nvSpPr>
          <p:spPr>
            <a:xfrm>
              <a:off x="3221325" y="2705294"/>
              <a:ext cx="949325" cy="905510"/>
            </a:xfrm>
            <a:custGeom>
              <a:avLst/>
              <a:gdLst/>
              <a:ahLst/>
              <a:cxnLst/>
              <a:rect l="l" t="t" r="r" b="b"/>
              <a:pathLst>
                <a:path w="949325" h="905510">
                  <a:moveTo>
                    <a:pt x="102603" y="0"/>
                  </a:moveTo>
                  <a:lnTo>
                    <a:pt x="62664" y="8062"/>
                  </a:lnTo>
                  <a:lnTo>
                    <a:pt x="30051" y="30051"/>
                  </a:lnTo>
                  <a:lnTo>
                    <a:pt x="8062" y="62664"/>
                  </a:lnTo>
                  <a:lnTo>
                    <a:pt x="0" y="102603"/>
                  </a:lnTo>
                  <a:lnTo>
                    <a:pt x="0" y="802614"/>
                  </a:lnTo>
                  <a:lnTo>
                    <a:pt x="8062" y="842552"/>
                  </a:lnTo>
                  <a:lnTo>
                    <a:pt x="30051" y="875166"/>
                  </a:lnTo>
                  <a:lnTo>
                    <a:pt x="62664" y="897154"/>
                  </a:lnTo>
                  <a:lnTo>
                    <a:pt x="102603" y="905217"/>
                  </a:lnTo>
                  <a:lnTo>
                    <a:pt x="846188" y="905217"/>
                  </a:lnTo>
                  <a:lnTo>
                    <a:pt x="886119" y="897154"/>
                  </a:lnTo>
                  <a:lnTo>
                    <a:pt x="918729" y="875166"/>
                  </a:lnTo>
                  <a:lnTo>
                    <a:pt x="940716" y="842552"/>
                  </a:lnTo>
                  <a:lnTo>
                    <a:pt x="948778" y="802614"/>
                  </a:lnTo>
                  <a:lnTo>
                    <a:pt x="948778" y="102603"/>
                  </a:lnTo>
                  <a:lnTo>
                    <a:pt x="940716" y="62664"/>
                  </a:lnTo>
                  <a:lnTo>
                    <a:pt x="918729" y="30051"/>
                  </a:lnTo>
                  <a:lnTo>
                    <a:pt x="886119" y="8062"/>
                  </a:lnTo>
                  <a:lnTo>
                    <a:pt x="846188" y="0"/>
                  </a:lnTo>
                  <a:lnTo>
                    <a:pt x="102603" y="0"/>
                  </a:lnTo>
                  <a:close/>
                </a:path>
              </a:pathLst>
            </a:custGeom>
            <a:ln w="1809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455254" y="3800246"/>
              <a:ext cx="3091180" cy="189865"/>
            </a:xfrm>
            <a:custGeom>
              <a:avLst/>
              <a:gdLst/>
              <a:ahLst/>
              <a:cxnLst/>
              <a:rect l="l" t="t" r="r" b="b"/>
              <a:pathLst>
                <a:path w="3091179" h="189864">
                  <a:moveTo>
                    <a:pt x="3090824" y="0"/>
                  </a:moveTo>
                  <a:lnTo>
                    <a:pt x="0" y="0"/>
                  </a:lnTo>
                  <a:lnTo>
                    <a:pt x="0" y="189674"/>
                  </a:lnTo>
                  <a:lnTo>
                    <a:pt x="3090824" y="189674"/>
                  </a:lnTo>
                  <a:lnTo>
                    <a:pt x="309082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1442556" y="3730609"/>
            <a:ext cx="1910080" cy="26479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550" dirty="0">
                <a:latin typeface="HelveticaNeueLT Pro 55 Roman"/>
                <a:cs typeface="HelveticaNeueLT Pro 55 Roman"/>
              </a:rPr>
              <a:t>Optimal </a:t>
            </a:r>
            <a:r>
              <a:rPr sz="1550" spc="-10" dirty="0">
                <a:latin typeface="HelveticaNeueLT Pro 55 Roman"/>
                <a:cs typeface="HelveticaNeueLT Pro 55 Roman"/>
              </a:rPr>
              <a:t>performance</a:t>
            </a:r>
            <a:endParaRPr sz="1550">
              <a:latin typeface="HelveticaNeueLT Pro 55 Roman"/>
              <a:cs typeface="HelveticaNeueLT Pro 55 Roman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4915183" y="2077909"/>
            <a:ext cx="949325" cy="905510"/>
          </a:xfrm>
          <a:custGeom>
            <a:avLst/>
            <a:gdLst/>
            <a:ahLst/>
            <a:cxnLst/>
            <a:rect l="l" t="t" r="r" b="b"/>
            <a:pathLst>
              <a:path w="949325" h="905510">
                <a:moveTo>
                  <a:pt x="846188" y="0"/>
                </a:moveTo>
                <a:lnTo>
                  <a:pt x="102603" y="0"/>
                </a:lnTo>
                <a:lnTo>
                  <a:pt x="62664" y="8062"/>
                </a:lnTo>
                <a:lnTo>
                  <a:pt x="30051" y="30051"/>
                </a:lnTo>
                <a:lnTo>
                  <a:pt x="8062" y="62664"/>
                </a:lnTo>
                <a:lnTo>
                  <a:pt x="0" y="102603"/>
                </a:lnTo>
                <a:lnTo>
                  <a:pt x="0" y="802614"/>
                </a:lnTo>
                <a:lnTo>
                  <a:pt x="8062" y="842552"/>
                </a:lnTo>
                <a:lnTo>
                  <a:pt x="30051" y="875166"/>
                </a:lnTo>
                <a:lnTo>
                  <a:pt x="62664" y="897154"/>
                </a:lnTo>
                <a:lnTo>
                  <a:pt x="102603" y="905217"/>
                </a:lnTo>
                <a:lnTo>
                  <a:pt x="846188" y="905217"/>
                </a:lnTo>
                <a:lnTo>
                  <a:pt x="886119" y="897154"/>
                </a:lnTo>
                <a:lnTo>
                  <a:pt x="918729" y="875166"/>
                </a:lnTo>
                <a:lnTo>
                  <a:pt x="940716" y="842552"/>
                </a:lnTo>
                <a:lnTo>
                  <a:pt x="948778" y="802614"/>
                </a:lnTo>
                <a:lnTo>
                  <a:pt x="948778" y="102603"/>
                </a:lnTo>
                <a:lnTo>
                  <a:pt x="940716" y="62664"/>
                </a:lnTo>
                <a:lnTo>
                  <a:pt x="918729" y="30051"/>
                </a:lnTo>
                <a:lnTo>
                  <a:pt x="886119" y="8062"/>
                </a:lnTo>
                <a:lnTo>
                  <a:pt x="84618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4964111" y="2221442"/>
            <a:ext cx="847725" cy="568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56210" marR="5080" indent="-144145">
              <a:lnSpc>
                <a:spcPct val="114900"/>
              </a:lnSpc>
              <a:spcBef>
                <a:spcPts val="95"/>
              </a:spcBef>
            </a:pPr>
            <a:r>
              <a:rPr sz="1550" spc="-10" dirty="0">
                <a:latin typeface="HelveticaNeueLT Pro 55 Roman"/>
                <a:cs typeface="HelveticaNeueLT Pro 55 Roman"/>
              </a:rPr>
              <a:t>Tolerable stress</a:t>
            </a:r>
            <a:endParaRPr sz="1550">
              <a:latin typeface="HelveticaNeueLT Pro 55 Roman"/>
              <a:cs typeface="HelveticaNeueLT Pro 55 Roman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4905975" y="2068701"/>
            <a:ext cx="2747645" cy="1542415"/>
            <a:chOff x="4905975" y="2068701"/>
            <a:chExt cx="2747645" cy="1542415"/>
          </a:xfrm>
        </p:grpSpPr>
        <p:sp>
          <p:nvSpPr>
            <p:cNvPr id="16" name="object 16"/>
            <p:cNvSpPr/>
            <p:nvPr/>
          </p:nvSpPr>
          <p:spPr>
            <a:xfrm>
              <a:off x="4915183" y="2077909"/>
              <a:ext cx="949325" cy="905510"/>
            </a:xfrm>
            <a:custGeom>
              <a:avLst/>
              <a:gdLst/>
              <a:ahLst/>
              <a:cxnLst/>
              <a:rect l="l" t="t" r="r" b="b"/>
              <a:pathLst>
                <a:path w="949325" h="905510">
                  <a:moveTo>
                    <a:pt x="102603" y="0"/>
                  </a:moveTo>
                  <a:lnTo>
                    <a:pt x="62664" y="8062"/>
                  </a:lnTo>
                  <a:lnTo>
                    <a:pt x="30051" y="30051"/>
                  </a:lnTo>
                  <a:lnTo>
                    <a:pt x="8062" y="62664"/>
                  </a:lnTo>
                  <a:lnTo>
                    <a:pt x="0" y="102603"/>
                  </a:lnTo>
                  <a:lnTo>
                    <a:pt x="0" y="802614"/>
                  </a:lnTo>
                  <a:lnTo>
                    <a:pt x="8062" y="842552"/>
                  </a:lnTo>
                  <a:lnTo>
                    <a:pt x="30051" y="875166"/>
                  </a:lnTo>
                  <a:lnTo>
                    <a:pt x="62664" y="897154"/>
                  </a:lnTo>
                  <a:lnTo>
                    <a:pt x="102603" y="905217"/>
                  </a:lnTo>
                  <a:lnTo>
                    <a:pt x="846188" y="905217"/>
                  </a:lnTo>
                  <a:lnTo>
                    <a:pt x="886119" y="897154"/>
                  </a:lnTo>
                  <a:lnTo>
                    <a:pt x="918729" y="875166"/>
                  </a:lnTo>
                  <a:lnTo>
                    <a:pt x="940716" y="842552"/>
                  </a:lnTo>
                  <a:lnTo>
                    <a:pt x="948778" y="802614"/>
                  </a:lnTo>
                  <a:lnTo>
                    <a:pt x="948778" y="102603"/>
                  </a:lnTo>
                  <a:lnTo>
                    <a:pt x="940716" y="62664"/>
                  </a:lnTo>
                  <a:lnTo>
                    <a:pt x="918729" y="30051"/>
                  </a:lnTo>
                  <a:lnTo>
                    <a:pt x="886119" y="8062"/>
                  </a:lnTo>
                  <a:lnTo>
                    <a:pt x="846188" y="0"/>
                  </a:lnTo>
                  <a:lnTo>
                    <a:pt x="102603" y="0"/>
                  </a:lnTo>
                  <a:close/>
                </a:path>
              </a:pathLst>
            </a:custGeom>
            <a:ln w="1809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6704725" y="2705294"/>
              <a:ext cx="949325" cy="905510"/>
            </a:xfrm>
            <a:custGeom>
              <a:avLst/>
              <a:gdLst/>
              <a:ahLst/>
              <a:cxnLst/>
              <a:rect l="l" t="t" r="r" b="b"/>
              <a:pathLst>
                <a:path w="949325" h="905510">
                  <a:moveTo>
                    <a:pt x="846175" y="0"/>
                  </a:moveTo>
                  <a:lnTo>
                    <a:pt x="102603" y="0"/>
                  </a:lnTo>
                  <a:lnTo>
                    <a:pt x="62664" y="8062"/>
                  </a:lnTo>
                  <a:lnTo>
                    <a:pt x="30051" y="30051"/>
                  </a:lnTo>
                  <a:lnTo>
                    <a:pt x="8062" y="62664"/>
                  </a:lnTo>
                  <a:lnTo>
                    <a:pt x="0" y="102603"/>
                  </a:lnTo>
                  <a:lnTo>
                    <a:pt x="0" y="802614"/>
                  </a:lnTo>
                  <a:lnTo>
                    <a:pt x="8062" y="842552"/>
                  </a:lnTo>
                  <a:lnTo>
                    <a:pt x="30051" y="875166"/>
                  </a:lnTo>
                  <a:lnTo>
                    <a:pt x="62664" y="897154"/>
                  </a:lnTo>
                  <a:lnTo>
                    <a:pt x="102603" y="905217"/>
                  </a:lnTo>
                  <a:lnTo>
                    <a:pt x="846175" y="905217"/>
                  </a:lnTo>
                  <a:lnTo>
                    <a:pt x="886113" y="897154"/>
                  </a:lnTo>
                  <a:lnTo>
                    <a:pt x="918727" y="875166"/>
                  </a:lnTo>
                  <a:lnTo>
                    <a:pt x="940715" y="842552"/>
                  </a:lnTo>
                  <a:lnTo>
                    <a:pt x="948778" y="802614"/>
                  </a:lnTo>
                  <a:lnTo>
                    <a:pt x="948778" y="102603"/>
                  </a:lnTo>
                  <a:lnTo>
                    <a:pt x="940715" y="62664"/>
                  </a:lnTo>
                  <a:lnTo>
                    <a:pt x="918727" y="30051"/>
                  </a:lnTo>
                  <a:lnTo>
                    <a:pt x="886113" y="8062"/>
                  </a:lnTo>
                  <a:lnTo>
                    <a:pt x="84617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6897376" y="2848826"/>
            <a:ext cx="560070" cy="568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25400">
              <a:lnSpc>
                <a:spcPct val="114900"/>
              </a:lnSpc>
              <a:spcBef>
                <a:spcPts val="95"/>
              </a:spcBef>
            </a:pPr>
            <a:r>
              <a:rPr sz="1550" spc="-10" dirty="0">
                <a:latin typeface="HelveticaNeueLT Pro 55 Roman"/>
                <a:cs typeface="HelveticaNeueLT Pro 55 Roman"/>
              </a:rPr>
              <a:t>Toxic stress</a:t>
            </a:r>
            <a:endParaRPr sz="1550">
              <a:latin typeface="HelveticaNeueLT Pro 55 Roman"/>
              <a:cs typeface="HelveticaNeueLT Pro 55 Roman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6704724" y="2705294"/>
            <a:ext cx="949325" cy="905510"/>
          </a:xfrm>
          <a:custGeom>
            <a:avLst/>
            <a:gdLst/>
            <a:ahLst/>
            <a:cxnLst/>
            <a:rect l="l" t="t" r="r" b="b"/>
            <a:pathLst>
              <a:path w="949325" h="905510">
                <a:moveTo>
                  <a:pt x="102603" y="0"/>
                </a:moveTo>
                <a:lnTo>
                  <a:pt x="62664" y="8062"/>
                </a:lnTo>
                <a:lnTo>
                  <a:pt x="30051" y="30051"/>
                </a:lnTo>
                <a:lnTo>
                  <a:pt x="8062" y="62664"/>
                </a:lnTo>
                <a:lnTo>
                  <a:pt x="0" y="102603"/>
                </a:lnTo>
                <a:lnTo>
                  <a:pt x="0" y="802614"/>
                </a:lnTo>
                <a:lnTo>
                  <a:pt x="8062" y="842552"/>
                </a:lnTo>
                <a:lnTo>
                  <a:pt x="30051" y="875166"/>
                </a:lnTo>
                <a:lnTo>
                  <a:pt x="62664" y="897154"/>
                </a:lnTo>
                <a:lnTo>
                  <a:pt x="102603" y="905217"/>
                </a:lnTo>
                <a:lnTo>
                  <a:pt x="846175" y="905217"/>
                </a:lnTo>
                <a:lnTo>
                  <a:pt x="886113" y="897154"/>
                </a:lnTo>
                <a:lnTo>
                  <a:pt x="918727" y="875166"/>
                </a:lnTo>
                <a:lnTo>
                  <a:pt x="940715" y="842552"/>
                </a:lnTo>
                <a:lnTo>
                  <a:pt x="948778" y="802614"/>
                </a:lnTo>
                <a:lnTo>
                  <a:pt x="948778" y="102603"/>
                </a:lnTo>
                <a:lnTo>
                  <a:pt x="940715" y="62664"/>
                </a:lnTo>
                <a:lnTo>
                  <a:pt x="918727" y="30051"/>
                </a:lnTo>
                <a:lnTo>
                  <a:pt x="886113" y="8062"/>
                </a:lnTo>
                <a:lnTo>
                  <a:pt x="846175" y="0"/>
                </a:lnTo>
                <a:lnTo>
                  <a:pt x="102603" y="0"/>
                </a:lnTo>
                <a:close/>
              </a:path>
            </a:pathLst>
          </a:custGeom>
          <a:ln w="1809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638788" y="370374"/>
            <a:ext cx="439229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dirty="0">
                <a:solidFill>
                  <a:srgbClr val="FFFFFF"/>
                </a:solidFill>
                <a:latin typeface="Helvetica Neue LT Pro 75 Bold"/>
                <a:cs typeface="Helvetica Neue LT Pro 75 Bold"/>
              </a:rPr>
              <a:t>Emotional</a:t>
            </a:r>
            <a:r>
              <a:rPr sz="1000" b="1" spc="-25" dirty="0">
                <a:solidFill>
                  <a:srgbClr val="FFFFFF"/>
                </a:solidFill>
                <a:latin typeface="Helvetica Neue LT Pro 75 Bold"/>
                <a:cs typeface="Helvetica Neue LT Pro 75 Bold"/>
              </a:rPr>
              <a:t> </a:t>
            </a:r>
            <a:r>
              <a:rPr sz="1000" b="1" dirty="0">
                <a:solidFill>
                  <a:srgbClr val="FFFFFF"/>
                </a:solidFill>
                <a:latin typeface="Helvetica Neue LT Pro 75 Bold"/>
                <a:cs typeface="Helvetica Neue LT Pro 75 Bold"/>
              </a:rPr>
              <a:t>Wellbeing</a:t>
            </a:r>
            <a:r>
              <a:rPr sz="1000" b="1" spc="-20" dirty="0">
                <a:solidFill>
                  <a:srgbClr val="FFFFFF"/>
                </a:solidFill>
                <a:latin typeface="Helvetica Neue LT Pro 75 Bold"/>
                <a:cs typeface="Helvetica Neue LT Pro 75 Bold"/>
              </a:rPr>
              <a:t> </a:t>
            </a:r>
            <a:r>
              <a:rPr sz="1000" b="1" dirty="0">
                <a:solidFill>
                  <a:srgbClr val="FFFFFF"/>
                </a:solidFill>
                <a:latin typeface="Helvetica Neue LT Pro 75 Bold"/>
                <a:cs typeface="Helvetica Neue LT Pro 75 Bold"/>
              </a:rPr>
              <a:t>2</a:t>
            </a:r>
            <a:r>
              <a:rPr sz="1000" b="1" spc="-20" dirty="0">
                <a:solidFill>
                  <a:srgbClr val="FFFFFF"/>
                </a:solidFill>
                <a:latin typeface="Helvetica Neue LT Pro 75 Bold"/>
                <a:cs typeface="Helvetica Neue LT Pro 75 Bold"/>
              </a:rPr>
              <a:t> </a:t>
            </a:r>
            <a:r>
              <a:rPr sz="1000" b="1" dirty="0">
                <a:solidFill>
                  <a:srgbClr val="FFFFFF"/>
                </a:solidFill>
                <a:latin typeface="Helvetica Neue LT Pro 75 Bold"/>
                <a:cs typeface="Helvetica Neue LT Pro 75 Bold"/>
              </a:rPr>
              <a:t>|</a:t>
            </a:r>
            <a:r>
              <a:rPr sz="1000" b="1" spc="-20" dirty="0">
                <a:solidFill>
                  <a:srgbClr val="FFFFFF"/>
                </a:solidFill>
                <a:latin typeface="Helvetica Neue LT Pro 75 Bold"/>
                <a:cs typeface="Helvetica Neue LT Pro 75 Bold"/>
              </a:rPr>
              <a:t> </a:t>
            </a:r>
            <a:r>
              <a:rPr sz="1000" b="1" dirty="0">
                <a:solidFill>
                  <a:srgbClr val="FFFFFF"/>
                </a:solidFill>
                <a:latin typeface="Helvetica Neue LT Pro 75 Bold"/>
                <a:cs typeface="Helvetica Neue LT Pro 75 Bold"/>
              </a:rPr>
              <a:t>Activity</a:t>
            </a:r>
            <a:r>
              <a:rPr sz="1000" b="1" spc="-20" dirty="0">
                <a:solidFill>
                  <a:srgbClr val="FFFFFF"/>
                </a:solidFill>
                <a:latin typeface="Helvetica Neue LT Pro 75 Bold"/>
                <a:cs typeface="Helvetica Neue LT Pro 75 Bold"/>
              </a:rPr>
              <a:t> </a:t>
            </a:r>
            <a:r>
              <a:rPr sz="1000" b="1" dirty="0">
                <a:solidFill>
                  <a:srgbClr val="FFFFFF"/>
                </a:solidFill>
                <a:latin typeface="Helvetica Neue LT Pro 75 Bold"/>
                <a:cs typeface="Helvetica Neue LT Pro 75 Bold"/>
              </a:rPr>
              <a:t>6,</a:t>
            </a:r>
            <a:r>
              <a:rPr sz="1000" b="1" spc="-20" dirty="0">
                <a:solidFill>
                  <a:srgbClr val="FFFFFF"/>
                </a:solidFill>
                <a:latin typeface="Helvetica Neue LT Pro 75 Bold"/>
                <a:cs typeface="Helvetica Neue LT Pro 75 Bold"/>
              </a:rPr>
              <a:t> </a:t>
            </a:r>
            <a:r>
              <a:rPr sz="1000" b="1" dirty="0">
                <a:solidFill>
                  <a:srgbClr val="FFFFFF"/>
                </a:solidFill>
                <a:latin typeface="Helvetica Neue LT Pro 75 Bold"/>
                <a:cs typeface="Helvetica Neue LT Pro 75 Bold"/>
              </a:rPr>
              <a:t>‘Understanding</a:t>
            </a:r>
            <a:r>
              <a:rPr sz="1000" b="1" spc="-20" dirty="0">
                <a:solidFill>
                  <a:srgbClr val="FFFFFF"/>
                </a:solidFill>
                <a:latin typeface="Helvetica Neue LT Pro 75 Bold"/>
                <a:cs typeface="Helvetica Neue LT Pro 75 Bold"/>
              </a:rPr>
              <a:t> </a:t>
            </a:r>
            <a:r>
              <a:rPr sz="1000" b="1" dirty="0">
                <a:solidFill>
                  <a:srgbClr val="FFFFFF"/>
                </a:solidFill>
                <a:latin typeface="Helvetica Neue LT Pro 75 Bold"/>
                <a:cs typeface="Helvetica Neue LT Pro 75 Bold"/>
              </a:rPr>
              <a:t>&amp;</a:t>
            </a:r>
            <a:r>
              <a:rPr sz="1000" b="1" spc="-20" dirty="0">
                <a:solidFill>
                  <a:srgbClr val="FFFFFF"/>
                </a:solidFill>
                <a:latin typeface="Helvetica Neue LT Pro 75 Bold"/>
                <a:cs typeface="Helvetica Neue LT Pro 75 Bold"/>
              </a:rPr>
              <a:t> </a:t>
            </a:r>
            <a:r>
              <a:rPr sz="1000" b="1" dirty="0">
                <a:solidFill>
                  <a:srgbClr val="FFFFFF"/>
                </a:solidFill>
                <a:latin typeface="Helvetica Neue LT Pro 75 Bold"/>
                <a:cs typeface="Helvetica Neue LT Pro 75 Bold"/>
              </a:rPr>
              <a:t>Recognising</a:t>
            </a:r>
            <a:r>
              <a:rPr sz="1000" b="1" spc="-25" dirty="0">
                <a:solidFill>
                  <a:srgbClr val="FFFFFF"/>
                </a:solidFill>
                <a:latin typeface="Helvetica Neue LT Pro 75 Bold"/>
                <a:cs typeface="Helvetica Neue LT Pro 75 Bold"/>
              </a:rPr>
              <a:t> </a:t>
            </a:r>
            <a:r>
              <a:rPr sz="1000" b="1" spc="-10" dirty="0">
                <a:solidFill>
                  <a:srgbClr val="FFFFFF"/>
                </a:solidFill>
                <a:latin typeface="Helvetica Neue LT Pro 75 Bold"/>
                <a:cs typeface="Helvetica Neue LT Pro 75 Bold"/>
              </a:rPr>
              <a:t>Stress’</a:t>
            </a:r>
            <a:endParaRPr sz="1000">
              <a:latin typeface="Helvetica Neue LT Pro 75 Bold"/>
              <a:cs typeface="Helvetica Neue LT Pro 75 Bold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64531" y="2304874"/>
            <a:ext cx="4771390" cy="1133475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12700" marR="5080" algn="just">
              <a:lnSpc>
                <a:spcPts val="2800"/>
              </a:lnSpc>
              <a:spcBef>
                <a:spcPts val="459"/>
              </a:spcBef>
            </a:pPr>
            <a:r>
              <a:rPr sz="2600" dirty="0">
                <a:latin typeface="HelveticaNeueLT Pro 55 Roman"/>
                <a:cs typeface="HelveticaNeueLT Pro 55 Roman"/>
              </a:rPr>
              <a:t>How do young people </a:t>
            </a:r>
            <a:r>
              <a:rPr sz="2600" spc="-10" dirty="0">
                <a:latin typeface="HelveticaNeueLT Pro 55 Roman"/>
                <a:cs typeface="HelveticaNeueLT Pro 55 Roman"/>
              </a:rPr>
              <a:t>think/act/ </a:t>
            </a:r>
            <a:r>
              <a:rPr sz="2600" dirty="0">
                <a:latin typeface="HelveticaNeueLT Pro 55 Roman"/>
                <a:cs typeface="HelveticaNeueLT Pro 55 Roman"/>
              </a:rPr>
              <a:t>feel</a:t>
            </a:r>
            <a:r>
              <a:rPr sz="2600" spc="-50" dirty="0">
                <a:latin typeface="HelveticaNeueLT Pro 55 Roman"/>
                <a:cs typeface="HelveticaNeueLT Pro 55 Roman"/>
              </a:rPr>
              <a:t> </a:t>
            </a:r>
            <a:r>
              <a:rPr sz="2600" dirty="0">
                <a:latin typeface="HelveticaNeueLT Pro 55 Roman"/>
                <a:cs typeface="HelveticaNeueLT Pro 55 Roman"/>
              </a:rPr>
              <a:t>when</a:t>
            </a:r>
            <a:r>
              <a:rPr sz="2600" spc="-50" dirty="0">
                <a:latin typeface="HelveticaNeueLT Pro 55 Roman"/>
                <a:cs typeface="HelveticaNeueLT Pro 55 Roman"/>
              </a:rPr>
              <a:t> </a:t>
            </a:r>
            <a:r>
              <a:rPr sz="2600" dirty="0">
                <a:latin typeface="HelveticaNeueLT Pro 55 Roman"/>
                <a:cs typeface="HelveticaNeueLT Pro 55 Roman"/>
              </a:rPr>
              <a:t>they</a:t>
            </a:r>
            <a:r>
              <a:rPr sz="2600" spc="-45" dirty="0">
                <a:latin typeface="HelveticaNeueLT Pro 55 Roman"/>
                <a:cs typeface="HelveticaNeueLT Pro 55 Roman"/>
              </a:rPr>
              <a:t> </a:t>
            </a:r>
            <a:r>
              <a:rPr sz="2600" dirty="0">
                <a:latin typeface="HelveticaNeueLT Pro 55 Roman"/>
                <a:cs typeface="HelveticaNeueLT Pro 55 Roman"/>
              </a:rPr>
              <a:t>are</a:t>
            </a:r>
            <a:r>
              <a:rPr sz="2600" spc="-50" dirty="0">
                <a:latin typeface="HelveticaNeueLT Pro 55 Roman"/>
                <a:cs typeface="HelveticaNeueLT Pro 55 Roman"/>
              </a:rPr>
              <a:t> </a:t>
            </a:r>
            <a:r>
              <a:rPr sz="2600" spc="-10" dirty="0">
                <a:latin typeface="HelveticaNeueLT Pro 55 Roman"/>
                <a:cs typeface="HelveticaNeueLT Pro 55 Roman"/>
              </a:rPr>
              <a:t>experiencing </a:t>
            </a:r>
            <a:r>
              <a:rPr sz="2600" dirty="0">
                <a:latin typeface="HelveticaNeueLT Pro 55 Roman"/>
                <a:cs typeface="HelveticaNeueLT Pro 55 Roman"/>
              </a:rPr>
              <a:t>positive</a:t>
            </a:r>
            <a:r>
              <a:rPr sz="2600" spc="-70" dirty="0">
                <a:latin typeface="HelveticaNeueLT Pro 55 Roman"/>
                <a:cs typeface="HelveticaNeueLT Pro 55 Roman"/>
              </a:rPr>
              <a:t> </a:t>
            </a:r>
            <a:r>
              <a:rPr sz="2600" dirty="0">
                <a:latin typeface="HelveticaNeueLT Pro 55 Roman"/>
                <a:cs typeface="HelveticaNeueLT Pro 55 Roman"/>
              </a:rPr>
              <a:t>stress/toxic</a:t>
            </a:r>
            <a:r>
              <a:rPr sz="2600" spc="-65" dirty="0">
                <a:latin typeface="HelveticaNeueLT Pro 55 Roman"/>
                <a:cs typeface="HelveticaNeueLT Pro 55 Roman"/>
              </a:rPr>
              <a:t> </a:t>
            </a:r>
            <a:r>
              <a:rPr sz="2600" spc="-10" dirty="0">
                <a:latin typeface="HelveticaNeueLT Pro 55 Roman"/>
                <a:cs typeface="HelveticaNeueLT Pro 55 Roman"/>
              </a:rPr>
              <a:t>stress?</a:t>
            </a:r>
            <a:endParaRPr sz="2600">
              <a:latin typeface="HelveticaNeueLT Pro 55 Roman"/>
              <a:cs typeface="HelveticaNeueLT Pro 55 Roman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subTitle" idx="4"/>
          </p:nvPr>
        </p:nvSpPr>
        <p:spPr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12700" marR="5080">
              <a:lnSpc>
                <a:spcPts val="2800"/>
              </a:lnSpc>
              <a:spcBef>
                <a:spcPts val="459"/>
              </a:spcBef>
            </a:pPr>
            <a:r>
              <a:rPr dirty="0"/>
              <a:t>What</a:t>
            </a:r>
            <a:r>
              <a:rPr spc="-50" dirty="0"/>
              <a:t> </a:t>
            </a:r>
            <a:r>
              <a:rPr dirty="0"/>
              <a:t>supports</a:t>
            </a:r>
            <a:r>
              <a:rPr spc="-50" dirty="0"/>
              <a:t> </a:t>
            </a:r>
            <a:r>
              <a:rPr dirty="0"/>
              <a:t>are</a:t>
            </a:r>
            <a:r>
              <a:rPr spc="-50" dirty="0"/>
              <a:t> </a:t>
            </a:r>
            <a:r>
              <a:rPr dirty="0"/>
              <a:t>available</a:t>
            </a:r>
            <a:r>
              <a:rPr spc="-50" dirty="0"/>
              <a:t> </a:t>
            </a:r>
            <a:r>
              <a:rPr spc="-25" dirty="0"/>
              <a:t>to </a:t>
            </a:r>
            <a:r>
              <a:rPr spc="-10" dirty="0"/>
              <a:t>them?</a:t>
            </a: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173990" y="2412009"/>
            <a:ext cx="3689997" cy="3403595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</TotalTime>
  <Words>646</Words>
  <Application>Microsoft Macintosh PowerPoint</Application>
  <PresentationFormat>Custom</PresentationFormat>
  <Paragraphs>45</Paragraphs>
  <Slides>11</Slides>
  <Notes>1</Notes>
  <HiddenSlides>0</HiddenSlides>
  <MMClips>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Aptos</vt:lpstr>
      <vt:lpstr>Avenir Next</vt:lpstr>
      <vt:lpstr>Helvetica Neue LT Pro 56 Italic</vt:lpstr>
      <vt:lpstr>Helvetica Neue LT Pro 75 Bold</vt:lpstr>
      <vt:lpstr>HelveticaNeueLT Pro 55 Roman</vt:lpstr>
      <vt:lpstr>Office Theme</vt:lpstr>
      <vt:lpstr>Understanding &amp; Recognising Stress</vt:lpstr>
      <vt:lpstr>PowerPoint Presentation</vt:lpstr>
      <vt:lpstr>Stress Snowballs</vt:lpstr>
      <vt:lpstr>Stress is a mind-body reaction in response to changes, demands, and challenges (stressors) in our lives.</vt:lpstr>
      <vt:lpstr>Step 2: Understanding positive, tolerable &amp; toxic stress</vt:lpstr>
      <vt:lpstr>Step 2: Understanding positive, tolerable &amp; toxic stress</vt:lpstr>
      <vt:lpstr>Positive, Tolerable, and Toxic Stress</vt:lpstr>
      <vt:lpstr>The Stress Continuum</vt:lpstr>
      <vt:lpstr>PowerPoint Presentation</vt:lpstr>
      <vt:lpstr>PowerPoint Presentation</vt:lpstr>
      <vt:lpstr>“Imagine a place where you can feel calm, peaceful and safe.”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design1</cp:lastModifiedBy>
  <cp:revision>3</cp:revision>
  <dcterms:created xsi:type="dcterms:W3CDTF">2024-12-06T15:44:23Z</dcterms:created>
  <dcterms:modified xsi:type="dcterms:W3CDTF">2024-12-06T16:30:45Z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2024-12-06T00:00:00Z</vt:filetime>
  </property>
  <property fmtid="{D5CDD505-2E9C-101B-9397-08002B2CF9AE}" pid="3" name="Creator">
    <vt:lpwstr>Adobe InDesign 20.0 (Macintosh)</vt:lpwstr>
  </property>
  <property fmtid="{D5CDD505-2E9C-101B-9397-08002B2CF9AE}" pid="4" name="LastSaved">
    <vt:filetime>2024-12-06T00:00:00Z</vt:filetime>
  </property>
  <property fmtid="{D5CDD505-2E9C-101B-9397-08002B2CF9AE}" pid="5" name="Producer">
    <vt:lpwstr>Adobe PDF Library 17.0</vt:lpwstr>
  </property>
</Properties>
</file>