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0693400" cy="7569200"/>
  <p:notesSz cx="10693400" cy="7569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60" y="4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34"/>
          <p:cNvSpPr/>
          <p:nvPr/>
        </p:nvSpPr>
        <p:spPr>
          <a:xfrm>
            <a:off x="0" y="0"/>
            <a:ext cx="10692003" cy="7560005"/>
          </a:xfrm>
          <a:custGeom>
            <a:avLst/>
            <a:gdLst/>
            <a:ahLst/>
            <a:cxnLst/>
            <a:rect l="l" t="t" r="r" b="b"/>
            <a:pathLst>
              <a:path w="10692003" h="7560005">
                <a:moveTo>
                  <a:pt x="0" y="7560005"/>
                </a:moveTo>
                <a:lnTo>
                  <a:pt x="10692003" y="7560005"/>
                </a:lnTo>
                <a:lnTo>
                  <a:pt x="10692003" y="0"/>
                </a:lnTo>
                <a:lnTo>
                  <a:pt x="0" y="0"/>
                </a:lnTo>
                <a:lnTo>
                  <a:pt x="0" y="7560005"/>
                </a:lnTo>
                <a:close/>
              </a:path>
            </a:pathLst>
          </a:custGeom>
          <a:solidFill>
            <a:srgbClr val="6059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255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875083" y="603079"/>
            <a:ext cx="213842" cy="151384"/>
          </a:xfrm>
          <a:custGeom>
            <a:avLst/>
            <a:gdLst/>
            <a:ahLst/>
            <a:cxnLst/>
            <a:rect l="l" t="t" r="r" b="b"/>
            <a:pathLst>
              <a:path w="213842" h="151384">
                <a:moveTo>
                  <a:pt x="107010" y="151383"/>
                </a:moveTo>
                <a:lnTo>
                  <a:pt x="129062" y="149752"/>
                </a:lnTo>
                <a:lnTo>
                  <a:pt x="144734" y="146501"/>
                </a:lnTo>
                <a:lnTo>
                  <a:pt x="159311" y="141672"/>
                </a:lnTo>
                <a:lnTo>
                  <a:pt x="172592" y="135406"/>
                </a:lnTo>
                <a:lnTo>
                  <a:pt x="184376" y="127845"/>
                </a:lnTo>
                <a:lnTo>
                  <a:pt x="194464" y="119133"/>
                </a:lnTo>
                <a:lnTo>
                  <a:pt x="202655" y="109410"/>
                </a:lnTo>
                <a:lnTo>
                  <a:pt x="208749" y="98819"/>
                </a:lnTo>
                <a:lnTo>
                  <a:pt x="212545" y="87503"/>
                </a:lnTo>
                <a:lnTo>
                  <a:pt x="213842" y="75603"/>
                </a:lnTo>
                <a:lnTo>
                  <a:pt x="213700" y="71729"/>
                </a:lnTo>
                <a:lnTo>
                  <a:pt x="211549" y="59996"/>
                </a:lnTo>
                <a:lnTo>
                  <a:pt x="206967" y="48898"/>
                </a:lnTo>
                <a:lnTo>
                  <a:pt x="200155" y="38579"/>
                </a:lnTo>
                <a:lnTo>
                  <a:pt x="191312" y="29179"/>
                </a:lnTo>
                <a:lnTo>
                  <a:pt x="180640" y="20840"/>
                </a:lnTo>
                <a:lnTo>
                  <a:pt x="168338" y="13702"/>
                </a:lnTo>
                <a:lnTo>
                  <a:pt x="154607" y="7908"/>
                </a:lnTo>
                <a:lnTo>
                  <a:pt x="139648" y="3599"/>
                </a:lnTo>
                <a:lnTo>
                  <a:pt x="123660" y="916"/>
                </a:lnTo>
                <a:lnTo>
                  <a:pt x="106845" y="0"/>
                </a:lnTo>
                <a:lnTo>
                  <a:pt x="101381" y="105"/>
                </a:lnTo>
                <a:lnTo>
                  <a:pt x="84811" y="1640"/>
                </a:lnTo>
                <a:lnTo>
                  <a:pt x="69137" y="4895"/>
                </a:lnTo>
                <a:lnTo>
                  <a:pt x="54558" y="9727"/>
                </a:lnTo>
                <a:lnTo>
                  <a:pt x="41275" y="15994"/>
                </a:lnTo>
                <a:lnTo>
                  <a:pt x="29488" y="23555"/>
                </a:lnTo>
                <a:lnTo>
                  <a:pt x="19397" y="32268"/>
                </a:lnTo>
                <a:lnTo>
                  <a:pt x="11203" y="41991"/>
                </a:lnTo>
                <a:lnTo>
                  <a:pt x="5105" y="52583"/>
                </a:lnTo>
                <a:lnTo>
                  <a:pt x="1304" y="63902"/>
                </a:lnTo>
                <a:lnTo>
                  <a:pt x="0" y="75806"/>
                </a:lnTo>
                <a:lnTo>
                  <a:pt x="142" y="79687"/>
                </a:lnTo>
                <a:lnTo>
                  <a:pt x="2296" y="91417"/>
                </a:lnTo>
                <a:lnTo>
                  <a:pt x="6880" y="102510"/>
                </a:lnTo>
                <a:lnTo>
                  <a:pt x="13694" y="112826"/>
                </a:lnTo>
                <a:lnTo>
                  <a:pt x="22539" y="122223"/>
                </a:lnTo>
                <a:lnTo>
                  <a:pt x="33213" y="130559"/>
                </a:lnTo>
                <a:lnTo>
                  <a:pt x="45516" y="137693"/>
                </a:lnTo>
                <a:lnTo>
                  <a:pt x="59248" y="143484"/>
                </a:lnTo>
                <a:lnTo>
                  <a:pt x="74208" y="147791"/>
                </a:lnTo>
                <a:lnTo>
                  <a:pt x="90195" y="150471"/>
                </a:lnTo>
                <a:lnTo>
                  <a:pt x="107010" y="151383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783615" y="749203"/>
            <a:ext cx="137274" cy="97193"/>
          </a:xfrm>
          <a:custGeom>
            <a:avLst/>
            <a:gdLst/>
            <a:ahLst/>
            <a:cxnLst/>
            <a:rect l="l" t="t" r="r" b="b"/>
            <a:pathLst>
              <a:path w="137274" h="97193">
                <a:moveTo>
                  <a:pt x="68694" y="97193"/>
                </a:moveTo>
                <a:lnTo>
                  <a:pt x="79224" y="96613"/>
                </a:lnTo>
                <a:lnTo>
                  <a:pt x="94951" y="93479"/>
                </a:lnTo>
                <a:lnTo>
                  <a:pt x="108903" y="87932"/>
                </a:lnTo>
                <a:lnTo>
                  <a:pt x="120597" y="80315"/>
                </a:lnTo>
                <a:lnTo>
                  <a:pt x="129546" y="70974"/>
                </a:lnTo>
                <a:lnTo>
                  <a:pt x="135267" y="60255"/>
                </a:lnTo>
                <a:lnTo>
                  <a:pt x="137274" y="48501"/>
                </a:lnTo>
                <a:lnTo>
                  <a:pt x="136466" y="41062"/>
                </a:lnTo>
                <a:lnTo>
                  <a:pt x="132057" y="29932"/>
                </a:lnTo>
                <a:lnTo>
                  <a:pt x="124237" y="20059"/>
                </a:lnTo>
                <a:lnTo>
                  <a:pt x="113492" y="11785"/>
                </a:lnTo>
                <a:lnTo>
                  <a:pt x="100310" y="5455"/>
                </a:lnTo>
                <a:lnTo>
                  <a:pt x="85177" y="1412"/>
                </a:lnTo>
                <a:lnTo>
                  <a:pt x="68579" y="0"/>
                </a:lnTo>
                <a:lnTo>
                  <a:pt x="58066" y="577"/>
                </a:lnTo>
                <a:lnTo>
                  <a:pt x="42335" y="3708"/>
                </a:lnTo>
                <a:lnTo>
                  <a:pt x="28379" y="9254"/>
                </a:lnTo>
                <a:lnTo>
                  <a:pt x="16682" y="16868"/>
                </a:lnTo>
                <a:lnTo>
                  <a:pt x="7730" y="26206"/>
                </a:lnTo>
                <a:lnTo>
                  <a:pt x="2007" y="36920"/>
                </a:lnTo>
                <a:lnTo>
                  <a:pt x="0" y="48666"/>
                </a:lnTo>
                <a:lnTo>
                  <a:pt x="813" y="56120"/>
                </a:lnTo>
                <a:lnTo>
                  <a:pt x="5229" y="67253"/>
                </a:lnTo>
                <a:lnTo>
                  <a:pt x="13052" y="77128"/>
                </a:lnTo>
                <a:lnTo>
                  <a:pt x="23797" y="85404"/>
                </a:lnTo>
                <a:lnTo>
                  <a:pt x="36977" y="91736"/>
                </a:lnTo>
                <a:lnTo>
                  <a:pt x="52104" y="95780"/>
                </a:lnTo>
                <a:lnTo>
                  <a:pt x="68694" y="97193"/>
                </a:lnTo>
                <a:close/>
              </a:path>
            </a:pathLst>
          </a:custGeom>
          <a:solidFill>
            <a:srgbClr val="565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017648" y="432008"/>
            <a:ext cx="242354" cy="184645"/>
          </a:xfrm>
          <a:custGeom>
            <a:avLst/>
            <a:gdLst/>
            <a:ahLst/>
            <a:cxnLst/>
            <a:rect l="l" t="t" r="r" b="b"/>
            <a:pathLst>
              <a:path w="242354" h="184645">
                <a:moveTo>
                  <a:pt x="121272" y="184645"/>
                </a:moveTo>
                <a:lnTo>
                  <a:pt x="137757" y="183781"/>
                </a:lnTo>
                <a:lnTo>
                  <a:pt x="153518" y="181307"/>
                </a:lnTo>
                <a:lnTo>
                  <a:pt x="168463" y="177332"/>
                </a:lnTo>
                <a:lnTo>
                  <a:pt x="182445" y="171966"/>
                </a:lnTo>
                <a:lnTo>
                  <a:pt x="195321" y="165320"/>
                </a:lnTo>
                <a:lnTo>
                  <a:pt x="206947" y="157504"/>
                </a:lnTo>
                <a:lnTo>
                  <a:pt x="217177" y="148627"/>
                </a:lnTo>
                <a:lnTo>
                  <a:pt x="225868" y="138801"/>
                </a:lnTo>
                <a:lnTo>
                  <a:pt x="232876" y="128135"/>
                </a:lnTo>
                <a:lnTo>
                  <a:pt x="238056" y="116740"/>
                </a:lnTo>
                <a:lnTo>
                  <a:pt x="241263" y="104725"/>
                </a:lnTo>
                <a:lnTo>
                  <a:pt x="242354" y="92201"/>
                </a:lnTo>
                <a:lnTo>
                  <a:pt x="241229" y="79655"/>
                </a:lnTo>
                <a:lnTo>
                  <a:pt x="237990" y="67643"/>
                </a:lnTo>
                <a:lnTo>
                  <a:pt x="232781" y="56257"/>
                </a:lnTo>
                <a:lnTo>
                  <a:pt x="225747" y="45605"/>
                </a:lnTo>
                <a:lnTo>
                  <a:pt x="217031" y="35797"/>
                </a:lnTo>
                <a:lnTo>
                  <a:pt x="206779" y="26944"/>
                </a:lnTo>
                <a:lnTo>
                  <a:pt x="195134" y="19155"/>
                </a:lnTo>
                <a:lnTo>
                  <a:pt x="182242" y="12538"/>
                </a:lnTo>
                <a:lnTo>
                  <a:pt x="168246" y="7205"/>
                </a:lnTo>
                <a:lnTo>
                  <a:pt x="153291" y="3265"/>
                </a:lnTo>
                <a:lnTo>
                  <a:pt x="137521" y="826"/>
                </a:lnTo>
                <a:lnTo>
                  <a:pt x="121081" y="0"/>
                </a:lnTo>
                <a:lnTo>
                  <a:pt x="104602" y="871"/>
                </a:lnTo>
                <a:lnTo>
                  <a:pt x="88840" y="3351"/>
                </a:lnTo>
                <a:lnTo>
                  <a:pt x="73896" y="7331"/>
                </a:lnTo>
                <a:lnTo>
                  <a:pt x="59914" y="12700"/>
                </a:lnTo>
                <a:lnTo>
                  <a:pt x="47039" y="19349"/>
                </a:lnTo>
                <a:lnTo>
                  <a:pt x="35413" y="27166"/>
                </a:lnTo>
                <a:lnTo>
                  <a:pt x="25183" y="36043"/>
                </a:lnTo>
                <a:lnTo>
                  <a:pt x="16491" y="45870"/>
                </a:lnTo>
                <a:lnTo>
                  <a:pt x="9483" y="56535"/>
                </a:lnTo>
                <a:lnTo>
                  <a:pt x="4302" y="67930"/>
                </a:lnTo>
                <a:lnTo>
                  <a:pt x="1093" y="79945"/>
                </a:lnTo>
                <a:lnTo>
                  <a:pt x="0" y="92468"/>
                </a:lnTo>
                <a:lnTo>
                  <a:pt x="1121" y="105012"/>
                </a:lnTo>
                <a:lnTo>
                  <a:pt x="4359" y="117021"/>
                </a:lnTo>
                <a:lnTo>
                  <a:pt x="9567" y="128406"/>
                </a:lnTo>
                <a:lnTo>
                  <a:pt x="16601" y="139056"/>
                </a:lnTo>
                <a:lnTo>
                  <a:pt x="25316" y="148861"/>
                </a:lnTo>
                <a:lnTo>
                  <a:pt x="35569" y="157713"/>
                </a:lnTo>
                <a:lnTo>
                  <a:pt x="47215" y="165501"/>
                </a:lnTo>
                <a:lnTo>
                  <a:pt x="60108" y="172115"/>
                </a:lnTo>
                <a:lnTo>
                  <a:pt x="74105" y="177447"/>
                </a:lnTo>
                <a:lnTo>
                  <a:pt x="89061" y="181385"/>
                </a:lnTo>
                <a:lnTo>
                  <a:pt x="104832" y="183821"/>
                </a:lnTo>
                <a:lnTo>
                  <a:pt x="121272" y="184645"/>
                </a:lnTo>
                <a:close/>
              </a:path>
            </a:pathLst>
          </a:custGeom>
          <a:solidFill>
            <a:srgbClr val="90B8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54252" y="615590"/>
            <a:ext cx="1713006" cy="363865"/>
          </a:xfrm>
          <a:prstGeom prst="rect">
            <a:avLst/>
          </a:prstGeom>
        </p:spPr>
        <p:txBody>
          <a:bodyPr wrap="square" lIns="0" tIns="18192" rIns="0" bIns="0" rtlCol="0">
            <a:noAutofit/>
          </a:bodyPr>
          <a:lstStyle/>
          <a:p>
            <a:pPr marL="12700">
              <a:lnSpc>
                <a:spcPts val="2865"/>
              </a:lnSpc>
            </a:pPr>
            <a:r>
              <a:rPr sz="2650" b="1" spc="-125" dirty="0" smtClean="0">
                <a:solidFill>
                  <a:srgbClr val="565657"/>
                </a:solidFill>
                <a:latin typeface="Arial Black"/>
                <a:cs typeface="Arial Black"/>
              </a:rPr>
              <a:t>M</a:t>
            </a:r>
            <a:r>
              <a:rPr sz="2650" b="1" spc="-144" dirty="0" smtClean="0">
                <a:solidFill>
                  <a:srgbClr val="565657"/>
                </a:solidFill>
                <a:latin typeface="Arial Black"/>
                <a:cs typeface="Arial Black"/>
              </a:rPr>
              <a:t>I</a:t>
            </a:r>
            <a:r>
              <a:rPr sz="2650" b="1" spc="-110" dirty="0" smtClean="0">
                <a:solidFill>
                  <a:srgbClr val="565657"/>
                </a:solidFill>
                <a:latin typeface="Arial Black"/>
                <a:cs typeface="Arial Black"/>
              </a:rPr>
              <a:t>N</a:t>
            </a:r>
            <a:r>
              <a:rPr sz="2650" b="1" spc="87" dirty="0" smtClean="0">
                <a:solidFill>
                  <a:srgbClr val="565657"/>
                </a:solidFill>
                <a:latin typeface="Arial Black"/>
                <a:cs typeface="Arial Black"/>
              </a:rPr>
              <a:t>D</a:t>
            </a:r>
            <a:r>
              <a:rPr sz="2650" spc="15" dirty="0" smtClean="0">
                <a:solidFill>
                  <a:srgbClr val="90B857"/>
                </a:solidFill>
                <a:latin typeface="Arial"/>
                <a:cs typeface="Arial"/>
              </a:rPr>
              <a:t>O</a:t>
            </a:r>
            <a:r>
              <a:rPr sz="2650" spc="37" dirty="0" smtClean="0">
                <a:solidFill>
                  <a:srgbClr val="90B857"/>
                </a:solidFill>
                <a:latin typeface="Arial"/>
                <a:cs typeface="Arial"/>
              </a:rPr>
              <a:t>U</a:t>
            </a:r>
            <a:r>
              <a:rPr sz="2650" spc="-48" dirty="0" smtClean="0">
                <a:solidFill>
                  <a:srgbClr val="90B857"/>
                </a:solidFill>
                <a:latin typeface="Arial"/>
                <a:cs typeface="Arial"/>
              </a:rPr>
              <a:t>T</a:t>
            </a:r>
            <a:endParaRPr sz="26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13291" y="2679394"/>
            <a:ext cx="1748739" cy="304800"/>
          </a:xfrm>
          <a:prstGeom prst="rect">
            <a:avLst/>
          </a:prstGeom>
        </p:spPr>
        <p:txBody>
          <a:bodyPr wrap="square" lIns="0" tIns="15017" rIns="0" bIns="0" rtlCol="0">
            <a:noAutofit/>
          </a:bodyPr>
          <a:lstStyle/>
          <a:p>
            <a:pPr marL="12700">
              <a:lnSpc>
                <a:spcPts val="2365"/>
              </a:lnSpc>
            </a:pPr>
            <a:r>
              <a:rPr sz="2200" b="1" spc="38" dirty="0" smtClean="0">
                <a:solidFill>
                  <a:srgbClr val="FDFDFD"/>
                </a:solidFill>
                <a:latin typeface="Arial"/>
                <a:cs typeface="Arial"/>
              </a:rPr>
              <a:t>SESSION 12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13291" y="2889433"/>
            <a:ext cx="5450255" cy="203200"/>
          </a:xfrm>
          <a:prstGeom prst="rect">
            <a:avLst/>
          </a:prstGeom>
        </p:spPr>
        <p:txBody>
          <a:bodyPr wrap="square" lIns="0" tIns="9779" rIns="0" bIns="0" rtlCol="0">
            <a:noAutofit/>
          </a:bodyPr>
          <a:lstStyle/>
          <a:p>
            <a:pPr marL="12700">
              <a:lnSpc>
                <a:spcPts val="1540"/>
              </a:lnSpc>
            </a:pPr>
            <a:r>
              <a:rPr sz="1400" b="1" spc="45" dirty="0" smtClean="0">
                <a:solidFill>
                  <a:srgbClr val="A197B3"/>
                </a:solidFill>
                <a:latin typeface="Arial"/>
                <a:cs typeface="Arial"/>
              </a:rPr>
              <a:t>.................................................................................................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913291" y="3330756"/>
            <a:ext cx="1864360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sz="4000" b="1" spc="7" dirty="0" smtClean="0">
                <a:solidFill>
                  <a:srgbClr val="FDFDFD"/>
                </a:solidFill>
                <a:latin typeface="Arial"/>
                <a:cs typeface="Arial"/>
              </a:rPr>
              <a:t>Review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6059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023100" y="618378"/>
            <a:ext cx="1736978" cy="368673"/>
          </a:xfrm>
          <a:prstGeom prst="rect">
            <a:avLst/>
          </a:prstGeom>
        </p:spPr>
        <p:txBody>
          <a:bodyPr wrap="square" lIns="0" tIns="18446" rIns="0" bIns="0" rtlCol="0">
            <a:noAutofit/>
          </a:bodyPr>
          <a:lstStyle/>
          <a:p>
            <a:pPr marL="12700">
              <a:lnSpc>
                <a:spcPts val="2905"/>
              </a:lnSpc>
            </a:pPr>
            <a:r>
              <a:rPr sz="2700" b="1" spc="-85" dirty="0" smtClean="0">
                <a:solidFill>
                  <a:srgbClr val="A197B3"/>
                </a:solidFill>
                <a:latin typeface="Arial Black"/>
                <a:cs typeface="Arial Black"/>
              </a:rPr>
              <a:t>MIND</a:t>
            </a:r>
            <a:r>
              <a:rPr sz="2700" spc="-17" dirty="0" smtClean="0">
                <a:solidFill>
                  <a:srgbClr val="A197B3"/>
                </a:solidFill>
                <a:latin typeface="Arial"/>
                <a:cs typeface="Arial"/>
              </a:rPr>
              <a:t>OUT</a:t>
            </a:r>
            <a:endParaRPr sz="2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7299" y="698675"/>
            <a:ext cx="5115400" cy="1637321"/>
          </a:xfrm>
          <a:prstGeom prst="rect">
            <a:avLst/>
          </a:prstGeom>
        </p:spPr>
        <p:txBody>
          <a:bodyPr wrap="square" lIns="0" tIns="16319" rIns="0" bIns="0" rtlCol="0">
            <a:noAutofit/>
          </a:bodyPr>
          <a:lstStyle/>
          <a:p>
            <a:pPr marL="12700" marR="87622">
              <a:lnSpc>
                <a:spcPts val="2570"/>
              </a:lnSpc>
            </a:pPr>
            <a:r>
              <a:rPr sz="2400" b="1" spc="38" dirty="0" smtClean="0">
                <a:solidFill>
                  <a:srgbClr val="81B38B"/>
                </a:solidFill>
                <a:latin typeface="Arial"/>
                <a:cs typeface="Arial"/>
              </a:rPr>
              <a:t>SESSION 6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610"/>
              </a:spcBef>
            </a:pPr>
            <a:r>
              <a:rPr sz="4000" b="1" spc="10" dirty="0" smtClean="0">
                <a:solidFill>
                  <a:srgbClr val="81B38B"/>
                </a:solidFill>
                <a:latin typeface="Arial"/>
                <a:cs typeface="Arial"/>
              </a:rPr>
              <a:t>Walking in Someone</a:t>
            </a:r>
            <a:endParaRPr sz="4000">
              <a:latin typeface="Arial"/>
              <a:cs typeface="Arial"/>
            </a:endParaRPr>
          </a:p>
          <a:p>
            <a:pPr marL="12700" marR="87622">
              <a:lnSpc>
                <a:spcPts val="4585"/>
              </a:lnSpc>
              <a:spcBef>
                <a:spcPts val="629"/>
              </a:spcBef>
            </a:pPr>
            <a:r>
              <a:rPr sz="4000" b="1" spc="0" dirty="0" smtClean="0">
                <a:solidFill>
                  <a:srgbClr val="81B38B"/>
                </a:solidFill>
                <a:latin typeface="Arial"/>
                <a:cs typeface="Arial"/>
              </a:rPr>
              <a:t>Else’s Shoes</a:t>
            </a:r>
            <a:endParaRPr sz="4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87300" y="3036518"/>
            <a:ext cx="3773716" cy="406400"/>
          </a:xfrm>
          <a:prstGeom prst="rect">
            <a:avLst/>
          </a:prstGeom>
        </p:spPr>
        <p:txBody>
          <a:bodyPr wrap="square" lIns="0" tIns="20256" rIns="0" bIns="0" rtlCol="0">
            <a:noAutofit/>
          </a:bodyPr>
          <a:lstStyle/>
          <a:p>
            <a:pPr marL="12700">
              <a:lnSpc>
                <a:spcPts val="3190"/>
              </a:lnSpc>
            </a:pPr>
            <a:r>
              <a:rPr sz="3000" b="1" spc="16" dirty="0" smtClean="0">
                <a:solidFill>
                  <a:srgbClr val="736991"/>
                </a:solidFill>
                <a:latin typeface="Arial"/>
                <a:cs typeface="Arial"/>
              </a:rPr>
              <a:t>What did you learn?</a:t>
            </a:r>
            <a:endParaRPr sz="3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87300" y="3811094"/>
            <a:ext cx="152400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47218" y="3811094"/>
            <a:ext cx="3720236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How to identify with the thoughts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74566" y="3811094"/>
            <a:ext cx="2491993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and feelings of others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87300" y="4480130"/>
            <a:ext cx="152400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47218" y="4480130"/>
            <a:ext cx="3720287" cy="660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Personal actions you can take in</a:t>
            </a:r>
            <a:endParaRPr sz="2000">
              <a:latin typeface="Arial"/>
              <a:cs typeface="Arial"/>
            </a:endParaRPr>
          </a:p>
          <a:p>
            <a:pPr marL="12700" marR="38100">
              <a:lnSpc>
                <a:spcPct val="95825"/>
              </a:lnSpc>
              <a:spcBef>
                <a:spcPts val="592"/>
              </a:spcBef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support for others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874617" y="4480130"/>
            <a:ext cx="3141471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order to show empathy and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6059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023100" y="618378"/>
            <a:ext cx="1736978" cy="368673"/>
          </a:xfrm>
          <a:prstGeom prst="rect">
            <a:avLst/>
          </a:prstGeom>
        </p:spPr>
        <p:txBody>
          <a:bodyPr wrap="square" lIns="0" tIns="18446" rIns="0" bIns="0" rtlCol="0">
            <a:noAutofit/>
          </a:bodyPr>
          <a:lstStyle/>
          <a:p>
            <a:pPr marL="12700">
              <a:lnSpc>
                <a:spcPts val="2905"/>
              </a:lnSpc>
            </a:pPr>
            <a:r>
              <a:rPr sz="2700" b="1" spc="-85" dirty="0" smtClean="0">
                <a:solidFill>
                  <a:srgbClr val="A197B3"/>
                </a:solidFill>
                <a:latin typeface="Arial Black"/>
                <a:cs typeface="Arial Black"/>
              </a:rPr>
              <a:t>MIND</a:t>
            </a:r>
            <a:r>
              <a:rPr sz="2700" spc="-17" dirty="0" smtClean="0">
                <a:solidFill>
                  <a:srgbClr val="A197B3"/>
                </a:solidFill>
                <a:latin typeface="Arial"/>
                <a:cs typeface="Arial"/>
              </a:rPr>
              <a:t>OUT</a:t>
            </a:r>
            <a:endParaRPr sz="2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7299" y="698675"/>
            <a:ext cx="4569460" cy="1002321"/>
          </a:xfrm>
          <a:prstGeom prst="rect">
            <a:avLst/>
          </a:prstGeom>
        </p:spPr>
        <p:txBody>
          <a:bodyPr wrap="square" lIns="0" tIns="16319" rIns="0" bIns="0" rtlCol="0">
            <a:noAutofit/>
          </a:bodyPr>
          <a:lstStyle/>
          <a:p>
            <a:pPr marL="12700" marR="76200">
              <a:lnSpc>
                <a:spcPts val="2570"/>
              </a:lnSpc>
            </a:pPr>
            <a:r>
              <a:rPr sz="2400" b="1" spc="38" dirty="0" smtClean="0">
                <a:solidFill>
                  <a:srgbClr val="C25E73"/>
                </a:solidFill>
                <a:latin typeface="Arial"/>
                <a:cs typeface="Arial"/>
              </a:rPr>
              <a:t>SESSION 7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4585"/>
              </a:lnSpc>
              <a:spcBef>
                <a:spcPts val="840"/>
              </a:spcBef>
            </a:pPr>
            <a:r>
              <a:rPr sz="4000" b="1" spc="22" dirty="0" smtClean="0">
                <a:solidFill>
                  <a:srgbClr val="C25E73"/>
                </a:solidFill>
                <a:latin typeface="Arial"/>
                <a:cs typeface="Arial"/>
              </a:rPr>
              <a:t>Managing Conflict</a:t>
            </a:r>
            <a:endParaRPr sz="4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87300" y="3036518"/>
            <a:ext cx="3773716" cy="406400"/>
          </a:xfrm>
          <a:prstGeom prst="rect">
            <a:avLst/>
          </a:prstGeom>
        </p:spPr>
        <p:txBody>
          <a:bodyPr wrap="square" lIns="0" tIns="20256" rIns="0" bIns="0" rtlCol="0">
            <a:noAutofit/>
          </a:bodyPr>
          <a:lstStyle/>
          <a:p>
            <a:pPr marL="12700">
              <a:lnSpc>
                <a:spcPts val="3190"/>
              </a:lnSpc>
            </a:pPr>
            <a:r>
              <a:rPr sz="3000" b="1" spc="16" dirty="0" smtClean="0">
                <a:solidFill>
                  <a:srgbClr val="736991"/>
                </a:solidFill>
                <a:latin typeface="Arial"/>
                <a:cs typeface="Arial"/>
              </a:rPr>
              <a:t>What did you learn?</a:t>
            </a:r>
            <a:endParaRPr sz="3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87300" y="3811094"/>
            <a:ext cx="152400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47218" y="3811094"/>
            <a:ext cx="4444695" cy="660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spc="0" dirty="0" smtClean="0">
                <a:solidFill>
                  <a:srgbClr val="565657"/>
                </a:solidFill>
                <a:latin typeface="Arial"/>
                <a:cs typeface="Arial"/>
              </a:rPr>
              <a:t>How to appreciate other’s perspectives</a:t>
            </a:r>
            <a:endParaRPr sz="2000">
              <a:latin typeface="Arial"/>
              <a:cs typeface="Arial"/>
            </a:endParaRPr>
          </a:p>
          <a:p>
            <a:pPr marL="12700" marR="38100">
              <a:lnSpc>
                <a:spcPct val="95825"/>
              </a:lnSpc>
              <a:spcBef>
                <a:spcPts val="592"/>
              </a:spcBef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opinion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99025" y="3811094"/>
            <a:ext cx="2078227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spc="-1" dirty="0" smtClean="0">
                <a:solidFill>
                  <a:srgbClr val="565657"/>
                </a:solidFill>
                <a:latin typeface="Arial"/>
                <a:cs typeface="Arial"/>
              </a:rPr>
              <a:t>and differences of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87300" y="4861130"/>
            <a:ext cx="152400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47218" y="4861130"/>
            <a:ext cx="5498312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How to communicate well in situations of conflict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7300" y="5530166"/>
            <a:ext cx="152400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147218" y="5530166"/>
            <a:ext cx="3761740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How to resolve conflict scenarios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6059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023100" y="618378"/>
            <a:ext cx="1736978" cy="368673"/>
          </a:xfrm>
          <a:prstGeom prst="rect">
            <a:avLst/>
          </a:prstGeom>
        </p:spPr>
        <p:txBody>
          <a:bodyPr wrap="square" lIns="0" tIns="18446" rIns="0" bIns="0" rtlCol="0">
            <a:noAutofit/>
          </a:bodyPr>
          <a:lstStyle/>
          <a:p>
            <a:pPr marL="12700">
              <a:lnSpc>
                <a:spcPts val="2905"/>
              </a:lnSpc>
            </a:pPr>
            <a:r>
              <a:rPr sz="2700" b="1" spc="-85" dirty="0" smtClean="0">
                <a:solidFill>
                  <a:srgbClr val="A197B3"/>
                </a:solidFill>
                <a:latin typeface="Arial Black"/>
                <a:cs typeface="Arial Black"/>
              </a:rPr>
              <a:t>MIND</a:t>
            </a:r>
            <a:r>
              <a:rPr sz="2700" spc="-17" dirty="0" smtClean="0">
                <a:solidFill>
                  <a:srgbClr val="A197B3"/>
                </a:solidFill>
                <a:latin typeface="Arial"/>
                <a:cs typeface="Arial"/>
              </a:rPr>
              <a:t>OUT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7299" y="698675"/>
            <a:ext cx="5958281" cy="1002321"/>
          </a:xfrm>
          <a:prstGeom prst="rect">
            <a:avLst/>
          </a:prstGeom>
        </p:spPr>
        <p:txBody>
          <a:bodyPr wrap="square" lIns="0" tIns="16319" rIns="0" bIns="0" rtlCol="0">
            <a:noAutofit/>
          </a:bodyPr>
          <a:lstStyle/>
          <a:p>
            <a:pPr marL="12700" marR="76200">
              <a:lnSpc>
                <a:spcPts val="2570"/>
              </a:lnSpc>
            </a:pPr>
            <a:r>
              <a:rPr sz="2400" b="1" spc="38" dirty="0" smtClean="0">
                <a:solidFill>
                  <a:srgbClr val="547BA7"/>
                </a:solidFill>
                <a:latin typeface="Arial"/>
                <a:cs typeface="Arial"/>
              </a:rPr>
              <a:t>SESSION 8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4585"/>
              </a:lnSpc>
              <a:spcBef>
                <a:spcPts val="840"/>
              </a:spcBef>
            </a:pPr>
            <a:r>
              <a:rPr sz="4000" b="1" spc="33" dirty="0" smtClean="0">
                <a:solidFill>
                  <a:srgbClr val="547BA7"/>
                </a:solidFill>
                <a:latin typeface="Arial"/>
                <a:cs typeface="Arial"/>
              </a:rPr>
              <a:t>Connecting with Others</a:t>
            </a:r>
            <a:endParaRPr sz="4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87300" y="3036518"/>
            <a:ext cx="3773716" cy="406400"/>
          </a:xfrm>
          <a:prstGeom prst="rect">
            <a:avLst/>
          </a:prstGeom>
        </p:spPr>
        <p:txBody>
          <a:bodyPr wrap="square" lIns="0" tIns="20256" rIns="0" bIns="0" rtlCol="0">
            <a:noAutofit/>
          </a:bodyPr>
          <a:lstStyle/>
          <a:p>
            <a:pPr marL="12700">
              <a:lnSpc>
                <a:spcPts val="3190"/>
              </a:lnSpc>
            </a:pPr>
            <a:r>
              <a:rPr sz="3000" b="1" spc="16" dirty="0" smtClean="0">
                <a:solidFill>
                  <a:srgbClr val="736991"/>
                </a:solidFill>
                <a:latin typeface="Arial"/>
                <a:cs typeface="Arial"/>
              </a:rPr>
              <a:t>What did you learn?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7300" y="3811094"/>
            <a:ext cx="152400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47218" y="3811094"/>
            <a:ext cx="4651248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spc="-5" dirty="0" smtClean="0">
                <a:solidFill>
                  <a:srgbClr val="565657"/>
                </a:solidFill>
                <a:latin typeface="Arial"/>
                <a:cs typeface="Arial"/>
              </a:rPr>
              <a:t>To become more comfortable conversing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05578" y="3811094"/>
            <a:ext cx="1348231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with people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7300" y="4480130"/>
            <a:ext cx="152400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147218" y="4480130"/>
            <a:ext cx="6581597" cy="660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spc="0" dirty="0" smtClean="0">
                <a:solidFill>
                  <a:srgbClr val="565657"/>
                </a:solidFill>
                <a:latin typeface="Arial"/>
                <a:cs typeface="Arial"/>
              </a:rPr>
              <a:t>The different ways in which we can create opportunities to</a:t>
            </a:r>
            <a:endParaRPr sz="2000">
              <a:latin typeface="Arial"/>
              <a:cs typeface="Arial"/>
            </a:endParaRPr>
          </a:p>
          <a:p>
            <a:pPr marL="12700" marR="38100">
              <a:lnSpc>
                <a:spcPct val="95825"/>
              </a:lnSpc>
              <a:spcBef>
                <a:spcPts val="592"/>
              </a:spcBef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connect with others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6059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023100" y="618378"/>
            <a:ext cx="1736978" cy="368673"/>
          </a:xfrm>
          <a:prstGeom prst="rect">
            <a:avLst/>
          </a:prstGeom>
        </p:spPr>
        <p:txBody>
          <a:bodyPr wrap="square" lIns="0" tIns="18446" rIns="0" bIns="0" rtlCol="0">
            <a:noAutofit/>
          </a:bodyPr>
          <a:lstStyle/>
          <a:p>
            <a:pPr marL="12700">
              <a:lnSpc>
                <a:spcPts val="2905"/>
              </a:lnSpc>
            </a:pPr>
            <a:r>
              <a:rPr sz="2700" b="1" spc="-85" dirty="0" smtClean="0">
                <a:solidFill>
                  <a:srgbClr val="A197B3"/>
                </a:solidFill>
                <a:latin typeface="Arial Black"/>
                <a:cs typeface="Arial Black"/>
              </a:rPr>
              <a:t>MIND</a:t>
            </a:r>
            <a:r>
              <a:rPr sz="2700" spc="-17" dirty="0" smtClean="0">
                <a:solidFill>
                  <a:srgbClr val="A197B3"/>
                </a:solidFill>
                <a:latin typeface="Arial"/>
                <a:cs typeface="Arial"/>
              </a:rPr>
              <a:t>OUT</a:t>
            </a:r>
            <a:endParaRPr sz="2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7299" y="698675"/>
            <a:ext cx="6026404" cy="1002321"/>
          </a:xfrm>
          <a:prstGeom prst="rect">
            <a:avLst/>
          </a:prstGeom>
        </p:spPr>
        <p:txBody>
          <a:bodyPr wrap="square" lIns="0" tIns="16319" rIns="0" bIns="0" rtlCol="0">
            <a:noAutofit/>
          </a:bodyPr>
          <a:lstStyle/>
          <a:p>
            <a:pPr marL="12700" marR="76200">
              <a:lnSpc>
                <a:spcPts val="2570"/>
              </a:lnSpc>
            </a:pPr>
            <a:r>
              <a:rPr sz="2400" b="1" spc="38" dirty="0" smtClean="0">
                <a:solidFill>
                  <a:srgbClr val="499C80"/>
                </a:solidFill>
                <a:latin typeface="Arial"/>
                <a:cs typeface="Arial"/>
              </a:rPr>
              <a:t>SESSION 9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4585"/>
              </a:lnSpc>
              <a:spcBef>
                <a:spcPts val="840"/>
              </a:spcBef>
            </a:pPr>
            <a:r>
              <a:rPr sz="4000" b="1" spc="34" dirty="0" smtClean="0">
                <a:solidFill>
                  <a:srgbClr val="499C80"/>
                </a:solidFill>
                <a:latin typeface="Arial"/>
                <a:cs typeface="Arial"/>
              </a:rPr>
              <a:t>Getting and Giving Help</a:t>
            </a:r>
            <a:endParaRPr sz="4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87300" y="3036518"/>
            <a:ext cx="3773716" cy="406400"/>
          </a:xfrm>
          <a:prstGeom prst="rect">
            <a:avLst/>
          </a:prstGeom>
        </p:spPr>
        <p:txBody>
          <a:bodyPr wrap="square" lIns="0" tIns="20256" rIns="0" bIns="0" rtlCol="0">
            <a:noAutofit/>
          </a:bodyPr>
          <a:lstStyle/>
          <a:p>
            <a:pPr marL="12700">
              <a:lnSpc>
                <a:spcPts val="3190"/>
              </a:lnSpc>
            </a:pPr>
            <a:r>
              <a:rPr sz="3000" b="1" spc="16" dirty="0" smtClean="0">
                <a:solidFill>
                  <a:srgbClr val="736991"/>
                </a:solidFill>
                <a:latin typeface="Arial"/>
                <a:cs typeface="Arial"/>
              </a:rPr>
              <a:t>What did you learn?</a:t>
            </a:r>
            <a:endParaRPr sz="3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87300" y="3811094"/>
            <a:ext cx="152400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47218" y="3811094"/>
            <a:ext cx="5240350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spc="0" dirty="0" smtClean="0">
                <a:solidFill>
                  <a:srgbClr val="565657"/>
                </a:solidFill>
                <a:latin typeface="Arial"/>
                <a:cs typeface="Arial"/>
              </a:rPr>
              <a:t>The different barriers to young people seeking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94680" y="3811094"/>
            <a:ext cx="543559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help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87300" y="4480130"/>
            <a:ext cx="152400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47218" y="4480130"/>
            <a:ext cx="6656476" cy="660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How to identify key sources of support for advice for young</a:t>
            </a:r>
            <a:endParaRPr sz="2000">
              <a:latin typeface="Arial"/>
              <a:cs typeface="Arial"/>
            </a:endParaRPr>
          </a:p>
          <a:p>
            <a:pPr marL="12700" marR="38100">
              <a:lnSpc>
                <a:spcPct val="95825"/>
              </a:lnSpc>
              <a:spcBef>
                <a:spcPts val="592"/>
              </a:spcBef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people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87300" y="5530166"/>
            <a:ext cx="152400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47218" y="5530166"/>
            <a:ext cx="6068923" cy="660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spc="-1" dirty="0" smtClean="0">
                <a:solidFill>
                  <a:srgbClr val="565657"/>
                </a:solidFill>
                <a:latin typeface="Arial"/>
                <a:cs typeface="Arial"/>
              </a:rPr>
              <a:t>The different sources of support available for different</a:t>
            </a:r>
            <a:endParaRPr sz="2000">
              <a:latin typeface="Arial"/>
              <a:cs typeface="Arial"/>
            </a:endParaRPr>
          </a:p>
          <a:p>
            <a:pPr marL="12700" marR="38100">
              <a:lnSpc>
                <a:spcPct val="95825"/>
              </a:lnSpc>
              <a:spcBef>
                <a:spcPts val="592"/>
              </a:spcBef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problem situations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7300" y="6580202"/>
            <a:ext cx="152400" cy="279399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147218" y="6580202"/>
            <a:ext cx="4821555" cy="279399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How to help someone who confides in you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6059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023100" y="618378"/>
            <a:ext cx="1736978" cy="368673"/>
          </a:xfrm>
          <a:prstGeom prst="rect">
            <a:avLst/>
          </a:prstGeom>
        </p:spPr>
        <p:txBody>
          <a:bodyPr wrap="square" lIns="0" tIns="18446" rIns="0" bIns="0" rtlCol="0">
            <a:noAutofit/>
          </a:bodyPr>
          <a:lstStyle/>
          <a:p>
            <a:pPr marL="12700">
              <a:lnSpc>
                <a:spcPts val="2905"/>
              </a:lnSpc>
            </a:pPr>
            <a:r>
              <a:rPr sz="2700" b="1" spc="-85" dirty="0" smtClean="0">
                <a:solidFill>
                  <a:srgbClr val="A197B3"/>
                </a:solidFill>
                <a:latin typeface="Arial Black"/>
                <a:cs typeface="Arial Black"/>
              </a:rPr>
              <a:t>MIND</a:t>
            </a:r>
            <a:r>
              <a:rPr sz="2700" spc="-17" dirty="0" smtClean="0">
                <a:solidFill>
                  <a:srgbClr val="A197B3"/>
                </a:solidFill>
                <a:latin typeface="Arial"/>
                <a:cs typeface="Arial"/>
              </a:rPr>
              <a:t>OUT</a:t>
            </a:r>
            <a:endParaRPr sz="2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7299" y="698675"/>
            <a:ext cx="4390705" cy="986066"/>
          </a:xfrm>
          <a:prstGeom prst="rect">
            <a:avLst/>
          </a:prstGeom>
        </p:spPr>
        <p:txBody>
          <a:bodyPr wrap="square" lIns="0" tIns="16319" rIns="0" bIns="0" rtlCol="0">
            <a:noAutofit/>
          </a:bodyPr>
          <a:lstStyle/>
          <a:p>
            <a:pPr marL="12700" marR="76200">
              <a:lnSpc>
                <a:spcPts val="2570"/>
              </a:lnSpc>
            </a:pPr>
            <a:r>
              <a:rPr sz="2400" b="1" spc="42" dirty="0" smtClean="0">
                <a:solidFill>
                  <a:srgbClr val="F48761"/>
                </a:solidFill>
                <a:latin typeface="Arial"/>
                <a:cs typeface="Arial"/>
              </a:rPr>
              <a:t>SESSION 10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454"/>
              </a:spcBef>
            </a:pPr>
            <a:r>
              <a:rPr sz="4000" b="1" spc="0" dirty="0" smtClean="0">
                <a:solidFill>
                  <a:srgbClr val="F48761"/>
                </a:solidFill>
                <a:latin typeface="Arial"/>
                <a:cs typeface="Arial"/>
              </a:rPr>
              <a:t>Making Decisions</a:t>
            </a:r>
            <a:endParaRPr sz="4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87300" y="3036518"/>
            <a:ext cx="3773716" cy="406400"/>
          </a:xfrm>
          <a:prstGeom prst="rect">
            <a:avLst/>
          </a:prstGeom>
        </p:spPr>
        <p:txBody>
          <a:bodyPr wrap="square" lIns="0" tIns="20256" rIns="0" bIns="0" rtlCol="0">
            <a:noAutofit/>
          </a:bodyPr>
          <a:lstStyle/>
          <a:p>
            <a:pPr marL="12700">
              <a:lnSpc>
                <a:spcPts val="3190"/>
              </a:lnSpc>
            </a:pPr>
            <a:r>
              <a:rPr sz="3000" b="1" spc="16" dirty="0" smtClean="0">
                <a:solidFill>
                  <a:srgbClr val="736991"/>
                </a:solidFill>
                <a:latin typeface="Arial"/>
                <a:cs typeface="Arial"/>
              </a:rPr>
              <a:t>What did you learn?</a:t>
            </a:r>
            <a:endParaRPr sz="3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87300" y="3811094"/>
            <a:ext cx="152400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47218" y="3811094"/>
            <a:ext cx="6826402" cy="660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Identified your ability to make quick decisions based on your</a:t>
            </a:r>
            <a:endParaRPr sz="2000">
              <a:latin typeface="Arial"/>
              <a:cs typeface="Arial"/>
            </a:endParaRPr>
          </a:p>
          <a:p>
            <a:pPr marL="12700" marR="38100">
              <a:lnSpc>
                <a:spcPct val="95825"/>
              </a:lnSpc>
              <a:spcBef>
                <a:spcPts val="592"/>
              </a:spcBef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beliefs and values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87300" y="4861130"/>
            <a:ext cx="152400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47218" y="4861130"/>
            <a:ext cx="6204203" cy="660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How to use a three-step problem-solving and decision-</a:t>
            </a:r>
            <a:endParaRPr sz="2000">
              <a:latin typeface="Arial"/>
              <a:cs typeface="Arial"/>
            </a:endParaRPr>
          </a:p>
          <a:p>
            <a:pPr marL="12700" marR="38100">
              <a:lnSpc>
                <a:spcPct val="95825"/>
              </a:lnSpc>
              <a:spcBef>
                <a:spcPts val="592"/>
              </a:spcBef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making approach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7300" y="5911166"/>
            <a:ext cx="152400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147218" y="5911166"/>
            <a:ext cx="6544030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How to apply this approach to more challenging decisions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6059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023100" y="618378"/>
            <a:ext cx="1736978" cy="368673"/>
          </a:xfrm>
          <a:prstGeom prst="rect">
            <a:avLst/>
          </a:prstGeom>
        </p:spPr>
        <p:txBody>
          <a:bodyPr wrap="square" lIns="0" tIns="18446" rIns="0" bIns="0" rtlCol="0">
            <a:noAutofit/>
          </a:bodyPr>
          <a:lstStyle/>
          <a:p>
            <a:pPr marL="12700">
              <a:lnSpc>
                <a:spcPts val="2905"/>
              </a:lnSpc>
            </a:pPr>
            <a:r>
              <a:rPr sz="2700" b="1" spc="-85" dirty="0" smtClean="0">
                <a:solidFill>
                  <a:srgbClr val="A197B3"/>
                </a:solidFill>
                <a:latin typeface="Arial Black"/>
                <a:cs typeface="Arial Black"/>
              </a:rPr>
              <a:t>MIND</a:t>
            </a:r>
            <a:r>
              <a:rPr sz="2700" spc="-17" dirty="0" smtClean="0">
                <a:solidFill>
                  <a:srgbClr val="A197B3"/>
                </a:solidFill>
                <a:latin typeface="Arial"/>
                <a:cs typeface="Arial"/>
              </a:rPr>
              <a:t>OUT</a:t>
            </a:r>
            <a:endParaRPr sz="2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7299" y="698675"/>
            <a:ext cx="2714752" cy="1002321"/>
          </a:xfrm>
          <a:prstGeom prst="rect">
            <a:avLst/>
          </a:prstGeom>
        </p:spPr>
        <p:txBody>
          <a:bodyPr wrap="square" lIns="0" tIns="16319" rIns="0" bIns="0" rtlCol="0">
            <a:noAutofit/>
          </a:bodyPr>
          <a:lstStyle/>
          <a:p>
            <a:pPr marL="12700" marR="76200">
              <a:lnSpc>
                <a:spcPts val="2570"/>
              </a:lnSpc>
            </a:pPr>
            <a:r>
              <a:rPr sz="2400" b="1" spc="42" dirty="0" smtClean="0">
                <a:solidFill>
                  <a:srgbClr val="69B2B9"/>
                </a:solidFill>
                <a:latin typeface="Arial"/>
                <a:cs typeface="Arial"/>
              </a:rPr>
              <a:t>SESSION 11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4585"/>
              </a:lnSpc>
              <a:spcBef>
                <a:spcPts val="840"/>
              </a:spcBef>
            </a:pPr>
            <a:r>
              <a:rPr sz="4000" b="1" spc="22" dirty="0" smtClean="0">
                <a:solidFill>
                  <a:srgbClr val="69B2B9"/>
                </a:solidFill>
                <a:latin typeface="Arial"/>
                <a:cs typeface="Arial"/>
              </a:rPr>
              <a:t>Happiness</a:t>
            </a:r>
            <a:endParaRPr sz="4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71327" y="1167596"/>
            <a:ext cx="3600754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sz="4000" b="1" spc="29" dirty="0" smtClean="0">
                <a:solidFill>
                  <a:srgbClr val="69B2B9"/>
                </a:solidFill>
                <a:latin typeface="Arial"/>
                <a:cs typeface="Arial"/>
              </a:rPr>
              <a:t>and Wellbeing</a:t>
            </a:r>
            <a:endParaRPr sz="4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87300" y="3036518"/>
            <a:ext cx="3773716" cy="406400"/>
          </a:xfrm>
          <a:prstGeom prst="rect">
            <a:avLst/>
          </a:prstGeom>
        </p:spPr>
        <p:txBody>
          <a:bodyPr wrap="square" lIns="0" tIns="20256" rIns="0" bIns="0" rtlCol="0">
            <a:noAutofit/>
          </a:bodyPr>
          <a:lstStyle/>
          <a:p>
            <a:pPr marL="12700">
              <a:lnSpc>
                <a:spcPts val="3190"/>
              </a:lnSpc>
            </a:pPr>
            <a:r>
              <a:rPr sz="3000" b="1" spc="16" dirty="0" smtClean="0">
                <a:solidFill>
                  <a:srgbClr val="736991"/>
                </a:solidFill>
                <a:latin typeface="Arial"/>
                <a:cs typeface="Arial"/>
              </a:rPr>
              <a:t>What did you learn?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7300" y="3811094"/>
            <a:ext cx="152400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47218" y="3811094"/>
            <a:ext cx="5244846" cy="660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How to promote happiness in your life through</a:t>
            </a:r>
            <a:endParaRPr sz="2000">
              <a:latin typeface="Arial"/>
              <a:cs typeface="Arial"/>
            </a:endParaRPr>
          </a:p>
          <a:p>
            <a:pPr marL="12700" marR="38100">
              <a:lnSpc>
                <a:spcPct val="95825"/>
              </a:lnSpc>
              <a:spcBef>
                <a:spcPts val="592"/>
              </a:spcBef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things you are grateful for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99176" y="3811094"/>
            <a:ext cx="1631060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spc="0" dirty="0" smtClean="0">
                <a:solidFill>
                  <a:srgbClr val="565657"/>
                </a:solidFill>
                <a:latin typeface="Arial"/>
                <a:cs typeface="Arial"/>
              </a:rPr>
              <a:t>identifying the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7300" y="4861130"/>
            <a:ext cx="152400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147218" y="4861130"/>
            <a:ext cx="6600316" cy="660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How to show appreciation for your own personal strengths</a:t>
            </a:r>
            <a:endParaRPr sz="2000">
              <a:latin typeface="Arial"/>
              <a:cs typeface="Arial"/>
            </a:endParaRPr>
          </a:p>
          <a:p>
            <a:pPr marL="12700" marR="38100">
              <a:lnSpc>
                <a:spcPct val="95825"/>
              </a:lnSpc>
              <a:spcBef>
                <a:spcPts val="592"/>
              </a:spcBef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as well as the strengths of your classmates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6059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023100" y="618378"/>
            <a:ext cx="1736978" cy="368673"/>
          </a:xfrm>
          <a:prstGeom prst="rect">
            <a:avLst/>
          </a:prstGeom>
        </p:spPr>
        <p:txBody>
          <a:bodyPr wrap="square" lIns="0" tIns="18446" rIns="0" bIns="0" rtlCol="0">
            <a:noAutofit/>
          </a:bodyPr>
          <a:lstStyle/>
          <a:p>
            <a:pPr marL="12700">
              <a:lnSpc>
                <a:spcPts val="2905"/>
              </a:lnSpc>
            </a:pPr>
            <a:r>
              <a:rPr sz="2700" b="1" spc="-85" dirty="0" smtClean="0">
                <a:solidFill>
                  <a:srgbClr val="A197B3"/>
                </a:solidFill>
                <a:latin typeface="Arial Black"/>
                <a:cs typeface="Arial Black"/>
              </a:rPr>
              <a:t>MIND</a:t>
            </a:r>
            <a:r>
              <a:rPr sz="2700" spc="-17" dirty="0" smtClean="0">
                <a:solidFill>
                  <a:srgbClr val="A197B3"/>
                </a:solidFill>
                <a:latin typeface="Arial"/>
                <a:cs typeface="Arial"/>
              </a:rPr>
              <a:t>OUT</a:t>
            </a:r>
            <a:endParaRPr sz="2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7299" y="692921"/>
            <a:ext cx="4190136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sz="4000" b="1" spc="0" dirty="0" smtClean="0">
                <a:solidFill>
                  <a:srgbClr val="736991"/>
                </a:solidFill>
                <a:latin typeface="Arial"/>
                <a:cs typeface="Arial"/>
              </a:rPr>
              <a:t>Congratulations!</a:t>
            </a:r>
            <a:endParaRPr sz="4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47345" y="3036518"/>
            <a:ext cx="3022079" cy="406400"/>
          </a:xfrm>
          <a:prstGeom prst="rect">
            <a:avLst/>
          </a:prstGeom>
        </p:spPr>
        <p:txBody>
          <a:bodyPr wrap="square" lIns="0" tIns="20256" rIns="0" bIns="0" rtlCol="0">
            <a:noAutofit/>
          </a:bodyPr>
          <a:lstStyle/>
          <a:p>
            <a:pPr marL="12700">
              <a:lnSpc>
                <a:spcPts val="3190"/>
              </a:lnSpc>
            </a:pPr>
            <a:r>
              <a:rPr sz="3000" b="1" spc="0" dirty="0" smtClean="0">
                <a:solidFill>
                  <a:srgbClr val="736991"/>
                </a:solidFill>
                <a:latin typeface="Arial"/>
                <a:cs typeface="Arial"/>
              </a:rPr>
              <a:t>Congratulations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00031" y="3036518"/>
            <a:ext cx="3428111" cy="406400"/>
          </a:xfrm>
          <a:prstGeom prst="rect">
            <a:avLst/>
          </a:prstGeom>
        </p:spPr>
        <p:txBody>
          <a:bodyPr wrap="square" lIns="0" tIns="20256" rIns="0" bIns="0" rtlCol="0">
            <a:noAutofit/>
          </a:bodyPr>
          <a:lstStyle/>
          <a:p>
            <a:pPr marL="12700">
              <a:lnSpc>
                <a:spcPts val="3190"/>
              </a:lnSpc>
            </a:pPr>
            <a:r>
              <a:rPr sz="3000" b="1" spc="21" dirty="0" smtClean="0">
                <a:solidFill>
                  <a:srgbClr val="736991"/>
                </a:solidFill>
                <a:latin typeface="Arial"/>
                <a:cs typeface="Arial"/>
              </a:rPr>
              <a:t>on completing the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47345" y="3671645"/>
            <a:ext cx="4016375" cy="406400"/>
          </a:xfrm>
          <a:prstGeom prst="rect">
            <a:avLst/>
          </a:prstGeom>
        </p:spPr>
        <p:txBody>
          <a:bodyPr wrap="square" lIns="0" tIns="20256" rIns="0" bIns="0" rtlCol="0">
            <a:noAutofit/>
          </a:bodyPr>
          <a:lstStyle/>
          <a:p>
            <a:pPr marL="12700">
              <a:lnSpc>
                <a:spcPts val="3190"/>
              </a:lnSpc>
            </a:pPr>
            <a:r>
              <a:rPr sz="3000" b="1" spc="18" dirty="0" smtClean="0">
                <a:solidFill>
                  <a:srgbClr val="736991"/>
                </a:solidFill>
                <a:latin typeface="Arial"/>
                <a:cs typeface="Arial"/>
              </a:rPr>
              <a:t>MindOut programme!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47269" y="4478996"/>
            <a:ext cx="6627068" cy="1244600"/>
          </a:xfrm>
          <a:prstGeom prst="rect">
            <a:avLst/>
          </a:prstGeom>
        </p:spPr>
        <p:txBody>
          <a:bodyPr wrap="square" lIns="0" tIns="16319" rIns="0" bIns="0" rtlCol="0">
            <a:noAutofit/>
          </a:bodyPr>
          <a:lstStyle/>
          <a:p>
            <a:pPr marL="12700" marR="39873">
              <a:lnSpc>
                <a:spcPts val="2570"/>
              </a:lnSpc>
            </a:pPr>
            <a:r>
              <a:rPr sz="2400" b="1" spc="24" dirty="0" smtClean="0">
                <a:solidFill>
                  <a:srgbClr val="565657"/>
                </a:solidFill>
                <a:latin typeface="Arial"/>
                <a:cs typeface="Arial"/>
              </a:rPr>
              <a:t>Don’t forgot to continue practicing all the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3600"/>
              </a:lnSpc>
              <a:spcBef>
                <a:spcPts val="261"/>
              </a:spcBef>
            </a:pPr>
            <a:r>
              <a:rPr sz="2400" b="1" dirty="0" smtClean="0">
                <a:solidFill>
                  <a:srgbClr val="565657"/>
                </a:solidFill>
                <a:latin typeface="Arial"/>
                <a:cs typeface="Arial"/>
              </a:rPr>
              <a:t>s</a:t>
            </a:r>
            <a:r>
              <a:rPr sz="2400" b="1" spc="-59" dirty="0" smtClean="0">
                <a:solidFill>
                  <a:srgbClr val="565657"/>
                </a:solidFill>
                <a:latin typeface="Arial"/>
                <a:cs typeface="Arial"/>
              </a:rPr>
              <a:t>k</a:t>
            </a:r>
            <a:r>
              <a:rPr sz="2400" b="1" spc="0" dirty="0" smtClean="0">
                <a:solidFill>
                  <a:srgbClr val="565657"/>
                </a:solidFill>
                <a:latin typeface="Arial"/>
                <a:cs typeface="Arial"/>
              </a:rPr>
              <a:t>ills</a:t>
            </a:r>
            <a:r>
              <a:rPr sz="2400" b="1" spc="-49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2400" b="1" spc="-29" dirty="0" smtClean="0">
                <a:solidFill>
                  <a:srgbClr val="565657"/>
                </a:solidFill>
                <a:latin typeface="Arial"/>
                <a:cs typeface="Arial"/>
              </a:rPr>
              <a:t>y</a:t>
            </a:r>
            <a:r>
              <a:rPr sz="2400" b="1" spc="0" dirty="0" smtClean="0">
                <a:solidFill>
                  <a:srgbClr val="565657"/>
                </a:solidFill>
                <a:latin typeface="Arial"/>
                <a:cs typeface="Arial"/>
              </a:rPr>
              <a:t>ou</a:t>
            </a:r>
            <a:r>
              <a:rPr sz="2400" b="1" spc="-19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565657"/>
                </a:solidFill>
                <a:latin typeface="Arial"/>
                <a:cs typeface="Arial"/>
              </a:rPr>
              <a:t>h</a:t>
            </a:r>
            <a:r>
              <a:rPr sz="2400" b="1" spc="-59" dirty="0" smtClean="0">
                <a:solidFill>
                  <a:srgbClr val="565657"/>
                </a:solidFill>
                <a:latin typeface="Arial"/>
                <a:cs typeface="Arial"/>
              </a:rPr>
              <a:t>a</a:t>
            </a:r>
            <a:r>
              <a:rPr sz="2400" b="1" spc="-29" dirty="0" smtClean="0">
                <a:solidFill>
                  <a:srgbClr val="565657"/>
                </a:solidFill>
                <a:latin typeface="Arial"/>
                <a:cs typeface="Arial"/>
              </a:rPr>
              <a:t>v</a:t>
            </a:r>
            <a:r>
              <a:rPr sz="2400" b="1" spc="0" dirty="0" smtClean="0">
                <a:solidFill>
                  <a:srgbClr val="565657"/>
                </a:solidFill>
                <a:latin typeface="Arial"/>
                <a:cs typeface="Arial"/>
              </a:rPr>
              <a:t>e</a:t>
            </a:r>
            <a:r>
              <a:rPr sz="2400" b="1" spc="145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565657"/>
                </a:solidFill>
                <a:latin typeface="Arial"/>
                <a:cs typeface="Arial"/>
              </a:rPr>
              <a:t>learned</a:t>
            </a:r>
            <a:r>
              <a:rPr sz="2400" b="1" spc="391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565657"/>
                </a:solidFill>
                <a:latin typeface="Arial"/>
                <a:cs typeface="Arial"/>
              </a:rPr>
              <a:t>both</a:t>
            </a:r>
            <a:r>
              <a:rPr sz="2400" b="1" spc="101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565657"/>
                </a:solidFill>
                <a:latin typeface="Arial"/>
                <a:cs typeface="Arial"/>
              </a:rPr>
              <a:t>in</a:t>
            </a:r>
            <a:r>
              <a:rPr sz="2400" b="1" spc="7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565657"/>
                </a:solidFill>
                <a:latin typeface="Arial"/>
                <a:cs typeface="Arial"/>
              </a:rPr>
              <a:t>s</a:t>
            </a:r>
            <a:r>
              <a:rPr sz="2400" b="1" spc="-59" dirty="0" smtClean="0">
                <a:solidFill>
                  <a:srgbClr val="565657"/>
                </a:solidFill>
                <a:latin typeface="Arial"/>
                <a:cs typeface="Arial"/>
              </a:rPr>
              <a:t>c</a:t>
            </a:r>
            <a:r>
              <a:rPr sz="2400" b="1" spc="0" dirty="0" smtClean="0">
                <a:solidFill>
                  <a:srgbClr val="565657"/>
                </a:solidFill>
                <a:latin typeface="Arial"/>
                <a:cs typeface="Arial"/>
              </a:rPr>
              <a:t>hool</a:t>
            </a:r>
            <a:r>
              <a:rPr sz="2400" b="1" spc="2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565657"/>
                </a:solidFill>
                <a:latin typeface="Arial"/>
                <a:cs typeface="Arial"/>
              </a:rPr>
              <a:t>and</a:t>
            </a:r>
            <a:r>
              <a:rPr sz="2400" b="1" spc="135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565657"/>
                </a:solidFill>
                <a:latin typeface="Arial"/>
                <a:cs typeface="Arial"/>
              </a:rPr>
              <a:t>in </a:t>
            </a:r>
            <a:r>
              <a:rPr sz="2400" b="1" spc="-29" dirty="0" smtClean="0">
                <a:solidFill>
                  <a:srgbClr val="565657"/>
                </a:solidFill>
                <a:latin typeface="Arial"/>
                <a:cs typeface="Arial"/>
              </a:rPr>
              <a:t>y</a:t>
            </a:r>
            <a:r>
              <a:rPr sz="2400" b="1" spc="0" dirty="0" smtClean="0">
                <a:solidFill>
                  <a:srgbClr val="565657"/>
                </a:solidFill>
                <a:latin typeface="Arial"/>
                <a:cs typeface="Arial"/>
              </a:rPr>
              <a:t>our</a:t>
            </a:r>
            <a:r>
              <a:rPr sz="2400" b="1" spc="87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565657"/>
                </a:solidFill>
                <a:latin typeface="Arial"/>
                <a:cs typeface="Arial"/>
              </a:rPr>
              <a:t>daily</a:t>
            </a:r>
            <a:r>
              <a:rPr sz="2400" b="1" spc="10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2400" b="1" spc="-13" dirty="0" smtClean="0">
                <a:solidFill>
                  <a:srgbClr val="565657"/>
                </a:solidFill>
                <a:latin typeface="Arial"/>
                <a:cs typeface="Arial"/>
              </a:rPr>
              <a:t>li</a:t>
            </a:r>
            <a:r>
              <a:rPr sz="2400" b="1" spc="-45" dirty="0" smtClean="0">
                <a:solidFill>
                  <a:srgbClr val="565657"/>
                </a:solidFill>
                <a:latin typeface="Arial"/>
                <a:cs typeface="Arial"/>
              </a:rPr>
              <a:t>f</a:t>
            </a:r>
            <a:r>
              <a:rPr sz="2400" b="1" spc="-39" dirty="0" smtClean="0">
                <a:solidFill>
                  <a:srgbClr val="565657"/>
                </a:solidFill>
                <a:latin typeface="Arial"/>
                <a:cs typeface="Arial"/>
              </a:rPr>
              <a:t>e</a:t>
            </a:r>
            <a:r>
              <a:rPr sz="2400" b="1" spc="78" dirty="0" smtClean="0">
                <a:solidFill>
                  <a:srgbClr val="565657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147345" y="6254117"/>
            <a:ext cx="5105615" cy="406399"/>
          </a:xfrm>
          <a:prstGeom prst="rect">
            <a:avLst/>
          </a:prstGeom>
        </p:spPr>
        <p:txBody>
          <a:bodyPr wrap="square" lIns="0" tIns="20256" rIns="0" bIns="0" rtlCol="0">
            <a:noAutofit/>
          </a:bodyPr>
          <a:lstStyle/>
          <a:p>
            <a:pPr marL="12700">
              <a:lnSpc>
                <a:spcPts val="3190"/>
              </a:lnSpc>
            </a:pPr>
            <a:r>
              <a:rPr sz="3000" b="1" spc="26" dirty="0" smtClean="0">
                <a:solidFill>
                  <a:srgbClr val="736991"/>
                </a:solidFill>
                <a:latin typeface="Arial"/>
                <a:cs typeface="Arial"/>
              </a:rPr>
              <a:t>Thank you for participating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720002" y="1116008"/>
            <a:ext cx="1799996" cy="1799996"/>
          </a:xfrm>
          <a:custGeom>
            <a:avLst/>
            <a:gdLst/>
            <a:ahLst/>
            <a:cxnLst/>
            <a:rect l="l" t="t" r="r" b="b"/>
            <a:pathLst>
              <a:path w="1799996" h="1799996">
                <a:moveTo>
                  <a:pt x="899998" y="1799996"/>
                </a:moveTo>
                <a:lnTo>
                  <a:pt x="973811" y="1797012"/>
                </a:lnTo>
                <a:lnTo>
                  <a:pt x="1045981" y="1788216"/>
                </a:lnTo>
                <a:lnTo>
                  <a:pt x="1116277" y="1773839"/>
                </a:lnTo>
                <a:lnTo>
                  <a:pt x="1184466" y="1754113"/>
                </a:lnTo>
                <a:lnTo>
                  <a:pt x="1250316" y="1729269"/>
                </a:lnTo>
                <a:lnTo>
                  <a:pt x="1313598" y="1699539"/>
                </a:lnTo>
                <a:lnTo>
                  <a:pt x="1374077" y="1665155"/>
                </a:lnTo>
                <a:lnTo>
                  <a:pt x="1431524" y="1626348"/>
                </a:lnTo>
                <a:lnTo>
                  <a:pt x="1485706" y="1583349"/>
                </a:lnTo>
                <a:lnTo>
                  <a:pt x="1536392" y="1536392"/>
                </a:lnTo>
                <a:lnTo>
                  <a:pt x="1583349" y="1485706"/>
                </a:lnTo>
                <a:lnTo>
                  <a:pt x="1626348" y="1431524"/>
                </a:lnTo>
                <a:lnTo>
                  <a:pt x="1665155" y="1374077"/>
                </a:lnTo>
                <a:lnTo>
                  <a:pt x="1699539" y="1313598"/>
                </a:lnTo>
                <a:lnTo>
                  <a:pt x="1729269" y="1250316"/>
                </a:lnTo>
                <a:lnTo>
                  <a:pt x="1754113" y="1184466"/>
                </a:lnTo>
                <a:lnTo>
                  <a:pt x="1773839" y="1116277"/>
                </a:lnTo>
                <a:lnTo>
                  <a:pt x="1788216" y="1045981"/>
                </a:lnTo>
                <a:lnTo>
                  <a:pt x="1797012" y="973811"/>
                </a:lnTo>
                <a:lnTo>
                  <a:pt x="1799996" y="899998"/>
                </a:lnTo>
                <a:lnTo>
                  <a:pt x="1797012" y="826184"/>
                </a:lnTo>
                <a:lnTo>
                  <a:pt x="1788216" y="754014"/>
                </a:lnTo>
                <a:lnTo>
                  <a:pt x="1773839" y="683719"/>
                </a:lnTo>
                <a:lnTo>
                  <a:pt x="1754113" y="615530"/>
                </a:lnTo>
                <a:lnTo>
                  <a:pt x="1729269" y="549679"/>
                </a:lnTo>
                <a:lnTo>
                  <a:pt x="1699539" y="486398"/>
                </a:lnTo>
                <a:lnTo>
                  <a:pt x="1665155" y="425918"/>
                </a:lnTo>
                <a:lnTo>
                  <a:pt x="1626348" y="368472"/>
                </a:lnTo>
                <a:lnTo>
                  <a:pt x="1583349" y="314290"/>
                </a:lnTo>
                <a:lnTo>
                  <a:pt x="1536392" y="263604"/>
                </a:lnTo>
                <a:lnTo>
                  <a:pt x="1485706" y="216646"/>
                </a:lnTo>
                <a:lnTo>
                  <a:pt x="1431524" y="173648"/>
                </a:lnTo>
                <a:lnTo>
                  <a:pt x="1374077" y="134841"/>
                </a:lnTo>
                <a:lnTo>
                  <a:pt x="1313598" y="100456"/>
                </a:lnTo>
                <a:lnTo>
                  <a:pt x="1250316" y="70726"/>
                </a:lnTo>
                <a:lnTo>
                  <a:pt x="1184466" y="45882"/>
                </a:lnTo>
                <a:lnTo>
                  <a:pt x="1116277" y="26156"/>
                </a:lnTo>
                <a:lnTo>
                  <a:pt x="1045981" y="11779"/>
                </a:lnTo>
                <a:lnTo>
                  <a:pt x="973811" y="2983"/>
                </a:lnTo>
                <a:lnTo>
                  <a:pt x="899998" y="0"/>
                </a:lnTo>
                <a:lnTo>
                  <a:pt x="826184" y="2983"/>
                </a:lnTo>
                <a:lnTo>
                  <a:pt x="754014" y="11779"/>
                </a:lnTo>
                <a:lnTo>
                  <a:pt x="683719" y="26156"/>
                </a:lnTo>
                <a:lnTo>
                  <a:pt x="615530" y="45882"/>
                </a:lnTo>
                <a:lnTo>
                  <a:pt x="549679" y="70726"/>
                </a:lnTo>
                <a:lnTo>
                  <a:pt x="486398" y="100456"/>
                </a:lnTo>
                <a:lnTo>
                  <a:pt x="425918" y="134841"/>
                </a:lnTo>
                <a:lnTo>
                  <a:pt x="368472" y="173648"/>
                </a:lnTo>
                <a:lnTo>
                  <a:pt x="314290" y="216646"/>
                </a:lnTo>
                <a:lnTo>
                  <a:pt x="263604" y="263604"/>
                </a:lnTo>
                <a:lnTo>
                  <a:pt x="216646" y="314290"/>
                </a:lnTo>
                <a:lnTo>
                  <a:pt x="173648" y="368472"/>
                </a:lnTo>
                <a:lnTo>
                  <a:pt x="134841" y="425918"/>
                </a:lnTo>
                <a:lnTo>
                  <a:pt x="100456" y="486398"/>
                </a:lnTo>
                <a:lnTo>
                  <a:pt x="70726" y="549679"/>
                </a:lnTo>
                <a:lnTo>
                  <a:pt x="45882" y="615530"/>
                </a:lnTo>
                <a:lnTo>
                  <a:pt x="26156" y="683719"/>
                </a:lnTo>
                <a:lnTo>
                  <a:pt x="11779" y="754014"/>
                </a:lnTo>
                <a:lnTo>
                  <a:pt x="2983" y="826184"/>
                </a:lnTo>
                <a:lnTo>
                  <a:pt x="0" y="899998"/>
                </a:lnTo>
                <a:lnTo>
                  <a:pt x="2983" y="973811"/>
                </a:lnTo>
                <a:lnTo>
                  <a:pt x="11779" y="1045981"/>
                </a:lnTo>
                <a:lnTo>
                  <a:pt x="26156" y="1116277"/>
                </a:lnTo>
                <a:lnTo>
                  <a:pt x="45882" y="1184466"/>
                </a:lnTo>
                <a:lnTo>
                  <a:pt x="70726" y="1250316"/>
                </a:lnTo>
                <a:lnTo>
                  <a:pt x="100456" y="1313598"/>
                </a:lnTo>
                <a:lnTo>
                  <a:pt x="134841" y="1374077"/>
                </a:lnTo>
                <a:lnTo>
                  <a:pt x="173648" y="1431524"/>
                </a:lnTo>
                <a:lnTo>
                  <a:pt x="216646" y="1485706"/>
                </a:lnTo>
                <a:lnTo>
                  <a:pt x="263604" y="1536392"/>
                </a:lnTo>
                <a:lnTo>
                  <a:pt x="314290" y="1583349"/>
                </a:lnTo>
                <a:lnTo>
                  <a:pt x="368472" y="1626348"/>
                </a:lnTo>
                <a:lnTo>
                  <a:pt x="425918" y="1665155"/>
                </a:lnTo>
                <a:lnTo>
                  <a:pt x="486398" y="1699539"/>
                </a:lnTo>
                <a:lnTo>
                  <a:pt x="549679" y="1729269"/>
                </a:lnTo>
                <a:lnTo>
                  <a:pt x="615530" y="1754113"/>
                </a:lnTo>
                <a:lnTo>
                  <a:pt x="683719" y="1773839"/>
                </a:lnTo>
                <a:lnTo>
                  <a:pt x="754014" y="1788216"/>
                </a:lnTo>
                <a:lnTo>
                  <a:pt x="826184" y="1797012"/>
                </a:lnTo>
                <a:lnTo>
                  <a:pt x="899998" y="179999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947699" y="570800"/>
            <a:ext cx="173494" cy="122834"/>
          </a:xfrm>
          <a:custGeom>
            <a:avLst/>
            <a:gdLst/>
            <a:ahLst/>
            <a:cxnLst/>
            <a:rect l="l" t="t" r="r" b="b"/>
            <a:pathLst>
              <a:path w="173494" h="122834">
                <a:moveTo>
                  <a:pt x="86817" y="122834"/>
                </a:moveTo>
                <a:lnTo>
                  <a:pt x="93189" y="122666"/>
                </a:lnTo>
                <a:lnTo>
                  <a:pt x="109541" y="120685"/>
                </a:lnTo>
                <a:lnTo>
                  <a:pt x="124697" y="116648"/>
                </a:lnTo>
                <a:lnTo>
                  <a:pt x="138355" y="110771"/>
                </a:lnTo>
                <a:lnTo>
                  <a:pt x="150208" y="103270"/>
                </a:lnTo>
                <a:lnTo>
                  <a:pt x="159953" y="94360"/>
                </a:lnTo>
                <a:lnTo>
                  <a:pt x="167285" y="84258"/>
                </a:lnTo>
                <a:lnTo>
                  <a:pt x="171900" y="73179"/>
                </a:lnTo>
                <a:lnTo>
                  <a:pt x="173494" y="61341"/>
                </a:lnTo>
                <a:lnTo>
                  <a:pt x="173261" y="56852"/>
                </a:lnTo>
                <a:lnTo>
                  <a:pt x="170477" y="45269"/>
                </a:lnTo>
                <a:lnTo>
                  <a:pt x="164787" y="34536"/>
                </a:lnTo>
                <a:lnTo>
                  <a:pt x="156496" y="24868"/>
                </a:lnTo>
                <a:lnTo>
                  <a:pt x="145908" y="16479"/>
                </a:lnTo>
                <a:lnTo>
                  <a:pt x="133328" y="9584"/>
                </a:lnTo>
                <a:lnTo>
                  <a:pt x="119060" y="4396"/>
                </a:lnTo>
                <a:lnTo>
                  <a:pt x="103408" y="1130"/>
                </a:lnTo>
                <a:lnTo>
                  <a:pt x="86677" y="0"/>
                </a:lnTo>
                <a:lnTo>
                  <a:pt x="80313" y="172"/>
                </a:lnTo>
                <a:lnTo>
                  <a:pt x="63960" y="2162"/>
                </a:lnTo>
                <a:lnTo>
                  <a:pt x="48803" y="6205"/>
                </a:lnTo>
                <a:lnTo>
                  <a:pt x="35146" y="12086"/>
                </a:lnTo>
                <a:lnTo>
                  <a:pt x="23293" y="19589"/>
                </a:lnTo>
                <a:lnTo>
                  <a:pt x="13548" y="28499"/>
                </a:lnTo>
                <a:lnTo>
                  <a:pt x="6215" y="38601"/>
                </a:lnTo>
                <a:lnTo>
                  <a:pt x="1597" y="49679"/>
                </a:lnTo>
                <a:lnTo>
                  <a:pt x="0" y="61518"/>
                </a:lnTo>
                <a:lnTo>
                  <a:pt x="234" y="66019"/>
                </a:lnTo>
                <a:lnTo>
                  <a:pt x="3022" y="77596"/>
                </a:lnTo>
                <a:lnTo>
                  <a:pt x="8715" y="88325"/>
                </a:lnTo>
                <a:lnTo>
                  <a:pt x="17008" y="97990"/>
                </a:lnTo>
                <a:lnTo>
                  <a:pt x="27597" y="106375"/>
                </a:lnTo>
                <a:lnTo>
                  <a:pt x="40177" y="113267"/>
                </a:lnTo>
                <a:lnTo>
                  <a:pt x="54443" y="118451"/>
                </a:lnTo>
                <a:lnTo>
                  <a:pt x="70091" y="121711"/>
                </a:lnTo>
                <a:lnTo>
                  <a:pt x="86817" y="122834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873474" y="689372"/>
            <a:ext cx="111391" cy="78854"/>
          </a:xfrm>
          <a:custGeom>
            <a:avLst/>
            <a:gdLst/>
            <a:ahLst/>
            <a:cxnLst/>
            <a:rect l="l" t="t" r="r" b="b"/>
            <a:pathLst>
              <a:path w="111391" h="78854">
                <a:moveTo>
                  <a:pt x="55740" y="78854"/>
                </a:moveTo>
                <a:lnTo>
                  <a:pt x="62087" y="78593"/>
                </a:lnTo>
                <a:lnTo>
                  <a:pt x="77878" y="75586"/>
                </a:lnTo>
                <a:lnTo>
                  <a:pt x="91441" y="69634"/>
                </a:lnTo>
                <a:lnTo>
                  <a:pt x="102038" y="61263"/>
                </a:lnTo>
                <a:lnTo>
                  <a:pt x="108934" y="50995"/>
                </a:lnTo>
                <a:lnTo>
                  <a:pt x="111391" y="39357"/>
                </a:lnTo>
                <a:lnTo>
                  <a:pt x="111024" y="34852"/>
                </a:lnTo>
                <a:lnTo>
                  <a:pt x="106784" y="23681"/>
                </a:lnTo>
                <a:lnTo>
                  <a:pt x="98389" y="14088"/>
                </a:lnTo>
                <a:lnTo>
                  <a:pt x="86576" y="6595"/>
                </a:lnTo>
                <a:lnTo>
                  <a:pt x="72084" y="1725"/>
                </a:lnTo>
                <a:lnTo>
                  <a:pt x="55651" y="0"/>
                </a:lnTo>
                <a:lnTo>
                  <a:pt x="49287" y="260"/>
                </a:lnTo>
                <a:lnTo>
                  <a:pt x="33499" y="3264"/>
                </a:lnTo>
                <a:lnTo>
                  <a:pt x="19939" y="9213"/>
                </a:lnTo>
                <a:lnTo>
                  <a:pt x="9344" y="17582"/>
                </a:lnTo>
                <a:lnTo>
                  <a:pt x="2451" y="27848"/>
                </a:lnTo>
                <a:lnTo>
                  <a:pt x="0" y="39484"/>
                </a:lnTo>
                <a:lnTo>
                  <a:pt x="366" y="43995"/>
                </a:lnTo>
                <a:lnTo>
                  <a:pt x="4602" y="55167"/>
                </a:lnTo>
                <a:lnTo>
                  <a:pt x="12996" y="64761"/>
                </a:lnTo>
                <a:lnTo>
                  <a:pt x="24809" y="72256"/>
                </a:lnTo>
                <a:lnTo>
                  <a:pt x="39303" y="77128"/>
                </a:lnTo>
                <a:lnTo>
                  <a:pt x="55740" y="78854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063361" y="432000"/>
            <a:ext cx="196634" cy="149821"/>
          </a:xfrm>
          <a:custGeom>
            <a:avLst/>
            <a:gdLst/>
            <a:ahLst/>
            <a:cxnLst/>
            <a:rect l="l" t="t" r="r" b="b"/>
            <a:pathLst>
              <a:path w="196634" h="149821">
                <a:moveTo>
                  <a:pt x="98399" y="149821"/>
                </a:moveTo>
                <a:lnTo>
                  <a:pt x="110579" y="149240"/>
                </a:lnTo>
                <a:lnTo>
                  <a:pt x="126318" y="146730"/>
                </a:lnTo>
                <a:lnTo>
                  <a:pt x="141024" y="142390"/>
                </a:lnTo>
                <a:lnTo>
                  <a:pt x="154478" y="136386"/>
                </a:lnTo>
                <a:lnTo>
                  <a:pt x="166461" y="128887"/>
                </a:lnTo>
                <a:lnTo>
                  <a:pt x="176754" y="120060"/>
                </a:lnTo>
                <a:lnTo>
                  <a:pt x="185137" y="110072"/>
                </a:lnTo>
                <a:lnTo>
                  <a:pt x="191391" y="99090"/>
                </a:lnTo>
                <a:lnTo>
                  <a:pt x="195296" y="87282"/>
                </a:lnTo>
                <a:lnTo>
                  <a:pt x="196634" y="74815"/>
                </a:lnTo>
                <a:lnTo>
                  <a:pt x="195885" y="65575"/>
                </a:lnTo>
                <a:lnTo>
                  <a:pt x="192606" y="53576"/>
                </a:lnTo>
                <a:lnTo>
                  <a:pt x="186922" y="42366"/>
                </a:lnTo>
                <a:lnTo>
                  <a:pt x="179053" y="32114"/>
                </a:lnTo>
                <a:lnTo>
                  <a:pt x="169219" y="22984"/>
                </a:lnTo>
                <a:lnTo>
                  <a:pt x="157638" y="15144"/>
                </a:lnTo>
                <a:lnTo>
                  <a:pt x="144531" y="8759"/>
                </a:lnTo>
                <a:lnTo>
                  <a:pt x="130117" y="3996"/>
                </a:lnTo>
                <a:lnTo>
                  <a:pt x="114615" y="1020"/>
                </a:lnTo>
                <a:lnTo>
                  <a:pt x="98247" y="0"/>
                </a:lnTo>
                <a:lnTo>
                  <a:pt x="86084" y="587"/>
                </a:lnTo>
                <a:lnTo>
                  <a:pt x="70344" y="3103"/>
                </a:lnTo>
                <a:lnTo>
                  <a:pt x="55636" y="7448"/>
                </a:lnTo>
                <a:lnTo>
                  <a:pt x="42180" y="13455"/>
                </a:lnTo>
                <a:lnTo>
                  <a:pt x="30195" y="20956"/>
                </a:lnTo>
                <a:lnTo>
                  <a:pt x="19899" y="29784"/>
                </a:lnTo>
                <a:lnTo>
                  <a:pt x="11513" y="39773"/>
                </a:lnTo>
                <a:lnTo>
                  <a:pt x="5255" y="50755"/>
                </a:lnTo>
                <a:lnTo>
                  <a:pt x="1344" y="62563"/>
                </a:lnTo>
                <a:lnTo>
                  <a:pt x="0" y="75031"/>
                </a:lnTo>
                <a:lnTo>
                  <a:pt x="752" y="84292"/>
                </a:lnTo>
                <a:lnTo>
                  <a:pt x="4036" y="96285"/>
                </a:lnTo>
                <a:lnTo>
                  <a:pt x="9723" y="107489"/>
                </a:lnTo>
                <a:lnTo>
                  <a:pt x="17595" y="117737"/>
                </a:lnTo>
                <a:lnTo>
                  <a:pt x="27432" y="126863"/>
                </a:lnTo>
                <a:lnTo>
                  <a:pt x="39013" y="134699"/>
                </a:lnTo>
                <a:lnTo>
                  <a:pt x="52121" y="141080"/>
                </a:lnTo>
                <a:lnTo>
                  <a:pt x="66534" y="145838"/>
                </a:lnTo>
                <a:lnTo>
                  <a:pt x="82033" y="148808"/>
                </a:lnTo>
                <a:lnTo>
                  <a:pt x="98399" y="149821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467940" y="578564"/>
            <a:ext cx="1394662" cy="300018"/>
          </a:xfrm>
          <a:prstGeom prst="rect">
            <a:avLst/>
          </a:prstGeom>
        </p:spPr>
        <p:txBody>
          <a:bodyPr wrap="square" lIns="0" tIns="14986" rIns="0" bIns="0" rtlCol="0">
            <a:noAutofit/>
          </a:bodyPr>
          <a:lstStyle/>
          <a:p>
            <a:pPr marL="12700">
              <a:lnSpc>
                <a:spcPts val="2360"/>
              </a:lnSpc>
            </a:pPr>
            <a:r>
              <a:rPr sz="2150" b="1" spc="-84" dirty="0" smtClean="0">
                <a:solidFill>
                  <a:srgbClr val="A197B3"/>
                </a:solidFill>
                <a:latin typeface="Arial Black"/>
                <a:cs typeface="Arial Black"/>
              </a:rPr>
              <a:t>MIND</a:t>
            </a:r>
            <a:r>
              <a:rPr sz="2150" spc="-28" dirty="0" smtClean="0">
                <a:solidFill>
                  <a:srgbClr val="A197B3"/>
                </a:solidFill>
                <a:latin typeface="Arial"/>
                <a:cs typeface="Arial"/>
              </a:rPr>
              <a:t>OUT</a:t>
            </a:r>
            <a:endParaRPr sz="21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27299" y="1220133"/>
            <a:ext cx="6150609" cy="1371295"/>
          </a:xfrm>
          <a:prstGeom prst="rect">
            <a:avLst/>
          </a:prstGeom>
        </p:spPr>
        <p:txBody>
          <a:bodyPr wrap="square" lIns="0" tIns="17526" rIns="0" bIns="0" rtlCol="0">
            <a:noAutofit/>
          </a:bodyPr>
          <a:lstStyle/>
          <a:p>
            <a:pPr marL="12700">
              <a:lnSpc>
                <a:spcPts val="2760"/>
              </a:lnSpc>
            </a:pPr>
            <a:r>
              <a:rPr sz="2600" spc="-7" dirty="0" smtClean="0">
                <a:solidFill>
                  <a:srgbClr val="FDFDFD"/>
                </a:solidFill>
                <a:latin typeface="Arial"/>
                <a:cs typeface="Arial"/>
              </a:rPr>
              <a:t>To encourage students to reflect upon the</a:t>
            </a:r>
            <a:endParaRPr sz="2600">
              <a:latin typeface="Arial"/>
              <a:cs typeface="Arial"/>
            </a:endParaRPr>
          </a:p>
          <a:p>
            <a:pPr marL="12700" marR="60748">
              <a:lnSpc>
                <a:spcPts val="4000"/>
              </a:lnSpc>
              <a:spcBef>
                <a:spcPts val="307"/>
              </a:spcBef>
            </a:pPr>
            <a:r>
              <a:rPr sz="2600" dirty="0" smtClean="0">
                <a:solidFill>
                  <a:srgbClr val="FDFDFD"/>
                </a:solidFill>
                <a:latin typeface="Arial"/>
                <a:cs typeface="Arial"/>
              </a:rPr>
              <a:t>range of skills they developed throughout the course of the programme.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2666" y="1705826"/>
            <a:ext cx="1429918" cy="685901"/>
          </a:xfrm>
          <a:prstGeom prst="rect">
            <a:avLst/>
          </a:prstGeom>
        </p:spPr>
        <p:txBody>
          <a:bodyPr wrap="square" lIns="0" tIns="17811" rIns="0" bIns="0" rtlCol="0">
            <a:noAutofit/>
          </a:bodyPr>
          <a:lstStyle/>
          <a:p>
            <a:pPr algn="ctr">
              <a:lnSpc>
                <a:spcPts val="2805"/>
              </a:lnSpc>
            </a:pPr>
            <a:r>
              <a:rPr sz="2400" b="1" spc="-144" dirty="0" smtClean="0">
                <a:solidFill>
                  <a:srgbClr val="605985"/>
                </a:solidFill>
                <a:latin typeface="Arial Black"/>
                <a:cs typeface="Arial Black"/>
              </a:rPr>
              <a:t>SESSION</a:t>
            </a:r>
            <a:endParaRPr sz="2400">
              <a:latin typeface="Arial Black"/>
              <a:cs typeface="Arial Black"/>
            </a:endParaRPr>
          </a:p>
          <a:p>
            <a:pPr marL="232867" marR="256001" algn="ctr">
              <a:lnSpc>
                <a:spcPts val="2595"/>
              </a:lnSpc>
            </a:pPr>
            <a:r>
              <a:rPr sz="2400" b="1" spc="-164" dirty="0" smtClean="0">
                <a:solidFill>
                  <a:srgbClr val="605985"/>
                </a:solidFill>
                <a:latin typeface="Arial Black"/>
                <a:cs typeface="Arial Black"/>
              </a:rPr>
              <a:t>GOAL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2555" y="3325838"/>
            <a:ext cx="2062988" cy="838301"/>
          </a:xfrm>
          <a:prstGeom prst="rect">
            <a:avLst/>
          </a:prstGeom>
        </p:spPr>
        <p:txBody>
          <a:bodyPr wrap="square" lIns="0" tIns="16192" rIns="0" bIns="0" rtlCol="0">
            <a:noAutofit/>
          </a:bodyPr>
          <a:lstStyle/>
          <a:p>
            <a:pPr marL="13004">
              <a:lnSpc>
                <a:spcPts val="2550"/>
              </a:lnSpc>
            </a:pPr>
            <a:r>
              <a:rPr sz="2400" b="1" spc="69" dirty="0" smtClean="0">
                <a:solidFill>
                  <a:srgbClr val="FDFDFD"/>
                </a:solidFill>
                <a:latin typeface="Arial Black"/>
                <a:cs typeface="Arial Black"/>
              </a:rPr>
              <a:t>------------------</a:t>
            </a:r>
            <a:endParaRPr sz="2400">
              <a:latin typeface="Arial Black"/>
              <a:cs typeface="Arial Black"/>
            </a:endParaRPr>
          </a:p>
          <a:p>
            <a:pPr marL="12700" marR="16764">
              <a:lnSpc>
                <a:spcPts val="2000"/>
              </a:lnSpc>
            </a:pPr>
            <a:r>
              <a:rPr sz="2400" b="1" spc="-162" dirty="0" smtClean="0">
                <a:solidFill>
                  <a:srgbClr val="FDFDFD"/>
                </a:solidFill>
                <a:latin typeface="Arial Black"/>
                <a:cs typeface="Arial Black"/>
              </a:rPr>
              <a:t>OBJECTIVES</a:t>
            </a:r>
            <a:endParaRPr sz="2400">
              <a:latin typeface="Arial Black"/>
              <a:cs typeface="Arial Black"/>
            </a:endParaRPr>
          </a:p>
          <a:p>
            <a:pPr marL="13004">
              <a:lnSpc>
                <a:spcPts val="2050"/>
              </a:lnSpc>
              <a:spcBef>
                <a:spcPts val="2"/>
              </a:spcBef>
            </a:pPr>
            <a:r>
              <a:rPr sz="2400" b="1" spc="69" dirty="0" smtClean="0">
                <a:solidFill>
                  <a:srgbClr val="FDFDFD"/>
                </a:solidFill>
                <a:latin typeface="Arial Black"/>
                <a:cs typeface="Arial Black"/>
              </a:rPr>
              <a:t>------------------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27299" y="3602404"/>
            <a:ext cx="1489372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FDFDFD"/>
                </a:solidFill>
                <a:latin typeface="Arial"/>
                <a:cs typeface="Arial"/>
              </a:rPr>
              <a:t>Students will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87217" y="4077313"/>
            <a:ext cx="153415" cy="279400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>
              <a:lnSpc>
                <a:spcPts val="2140"/>
              </a:lnSpc>
            </a:pPr>
            <a:r>
              <a:rPr sz="2000" spc="5" dirty="0" smtClean="0">
                <a:solidFill>
                  <a:srgbClr val="FDFDF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47135" y="4077313"/>
            <a:ext cx="5754696" cy="1744218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 marR="16150">
              <a:lnSpc>
                <a:spcPts val="2140"/>
              </a:lnSpc>
            </a:pPr>
            <a:r>
              <a:rPr sz="2000" spc="24" dirty="0" smtClean="0">
                <a:solidFill>
                  <a:srgbClr val="FDFDFD"/>
                </a:solidFill>
                <a:latin typeface="Arial"/>
                <a:cs typeface="Arial"/>
              </a:rPr>
              <a:t>Review the lessons from the previous weeks and</a:t>
            </a:r>
            <a:endParaRPr sz="2000">
              <a:latin typeface="Arial"/>
              <a:cs typeface="Arial"/>
            </a:endParaRPr>
          </a:p>
          <a:p>
            <a:pPr marL="12700" marR="31111">
              <a:lnSpc>
                <a:spcPct val="95825"/>
              </a:lnSpc>
              <a:spcBef>
                <a:spcPts val="193"/>
              </a:spcBef>
            </a:pPr>
            <a:r>
              <a:rPr sz="2000" spc="35" dirty="0" smtClean="0">
                <a:solidFill>
                  <a:srgbClr val="FDFDFD"/>
                </a:solidFill>
                <a:latin typeface="Arial"/>
                <a:cs typeface="Arial"/>
              </a:rPr>
              <a:t>identify the core skills and knowledge learned.</a:t>
            </a:r>
            <a:endParaRPr sz="2000">
              <a:latin typeface="Arial"/>
              <a:cs typeface="Arial"/>
            </a:endParaRPr>
          </a:p>
          <a:p>
            <a:pPr marL="12700" marR="31111">
              <a:lnSpc>
                <a:spcPct val="95825"/>
              </a:lnSpc>
              <a:spcBef>
                <a:spcPts val="1434"/>
              </a:spcBef>
            </a:pPr>
            <a:r>
              <a:rPr sz="2000" spc="29" dirty="0" smtClean="0">
                <a:solidFill>
                  <a:srgbClr val="FDFDFD"/>
                </a:solidFill>
                <a:latin typeface="Arial"/>
                <a:cs typeface="Arial"/>
              </a:rPr>
              <a:t>Share and discuss with their classmates the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600"/>
              </a:lnSpc>
              <a:spcBef>
                <a:spcPts val="225"/>
              </a:spcBef>
            </a:pPr>
            <a:r>
              <a:rPr sz="2000" dirty="0" smtClean="0">
                <a:solidFill>
                  <a:srgbClr val="FDFDFD"/>
                </a:solidFill>
                <a:latin typeface="Arial"/>
                <a:cs typeface="Arial"/>
              </a:rPr>
              <a:t>most</a:t>
            </a:r>
            <a:r>
              <a:rPr sz="2000" spc="96" dirty="0" smtClean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impo</a:t>
            </a:r>
            <a:r>
              <a:rPr sz="2000" spc="114" dirty="0" smtClean="0">
                <a:solidFill>
                  <a:srgbClr val="FDFDFD"/>
                </a:solidFill>
                <a:latin typeface="Arial"/>
                <a:cs typeface="Arial"/>
              </a:rPr>
              <a:t>r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tant</a:t>
            </a:r>
            <a:r>
              <a:rPr sz="2000" spc="393" dirty="0" smtClean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thing</a:t>
            </a:r>
            <a:r>
              <a:rPr sz="2000" spc="269" dirty="0" smtClean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th</a:t>
            </a:r>
            <a:r>
              <a:rPr sz="2000" spc="-9" dirty="0" smtClean="0">
                <a:solidFill>
                  <a:srgbClr val="FDFDFD"/>
                </a:solidFill>
                <a:latin typeface="Arial"/>
                <a:cs typeface="Arial"/>
              </a:rPr>
              <a:t>e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y</a:t>
            </a:r>
            <a:r>
              <a:rPr sz="2000" spc="113" dirty="0" smtClean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will</a:t>
            </a:r>
            <a:r>
              <a:rPr sz="2000" spc="148" dirty="0" smtClean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ta</a:t>
            </a:r>
            <a:r>
              <a:rPr sz="2000" spc="-69" dirty="0" smtClean="0">
                <a:solidFill>
                  <a:srgbClr val="FDFDFD"/>
                </a:solidFill>
                <a:latin typeface="Arial"/>
                <a:cs typeface="Arial"/>
              </a:rPr>
              <a:t>k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e</a:t>
            </a:r>
            <a:r>
              <a:rPr sz="2000" spc="127" dirty="0" smtClean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a</a:t>
            </a:r>
            <a:r>
              <a:rPr sz="2000" spc="-9" dirty="0" smtClean="0">
                <a:solidFill>
                  <a:srgbClr val="FDFDFD"/>
                </a:solidFill>
                <a:latin typeface="Arial"/>
                <a:cs typeface="Arial"/>
              </a:rPr>
              <a:t>w</a:t>
            </a:r>
            <a:r>
              <a:rPr sz="2000" spc="-34" dirty="0" smtClean="0">
                <a:solidFill>
                  <a:srgbClr val="FDFDFD"/>
                </a:solidFill>
                <a:latin typeface="Arial"/>
                <a:cs typeface="Arial"/>
              </a:rPr>
              <a:t>a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y</a:t>
            </a:r>
            <a:r>
              <a:rPr sz="2000" spc="92" dirty="0" smtClean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from</a:t>
            </a:r>
            <a:r>
              <a:rPr sz="2000" spc="169" dirty="0" smtClean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2000" spc="26" dirty="0" smtClean="0">
                <a:solidFill>
                  <a:srgbClr val="FDFDFD"/>
                </a:solidFill>
                <a:latin typeface="Arial"/>
                <a:cs typeface="Arial"/>
              </a:rPr>
              <a:t>the</a:t>
            </a:r>
            <a:r>
              <a:rPr sz="2000" spc="15" dirty="0" smtClean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2000" spc="76" dirty="0" smtClean="0">
                <a:solidFill>
                  <a:srgbClr val="FDFDFD"/>
                </a:solidFill>
                <a:latin typeface="Arial"/>
                <a:cs typeface="Arial"/>
              </a:rPr>
              <a:t>pro</a:t>
            </a:r>
            <a:r>
              <a:rPr sz="2000" spc="92" dirty="0" smtClean="0">
                <a:solidFill>
                  <a:srgbClr val="FDFDFD"/>
                </a:solidFill>
                <a:latin typeface="Arial"/>
                <a:cs typeface="Arial"/>
              </a:rPr>
              <a:t>g</a:t>
            </a:r>
            <a:r>
              <a:rPr sz="2000" spc="58" dirty="0" smtClean="0">
                <a:solidFill>
                  <a:srgbClr val="FDFDFD"/>
                </a:solidFill>
                <a:latin typeface="Arial"/>
                <a:cs typeface="Arial"/>
              </a:rPr>
              <a:t>r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amm</a:t>
            </a:r>
            <a:r>
              <a:rPr sz="2000" spc="-69" dirty="0" smtClean="0">
                <a:solidFill>
                  <a:srgbClr val="FDFDFD"/>
                </a:solidFill>
                <a:latin typeface="Arial"/>
                <a:cs typeface="Arial"/>
              </a:rPr>
              <a:t>e</a:t>
            </a:r>
            <a:r>
              <a:rPr sz="2000" spc="-77" dirty="0" smtClean="0">
                <a:solidFill>
                  <a:srgbClr val="FDFDFD"/>
                </a:solidFill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87217" y="4881731"/>
            <a:ext cx="153415" cy="279400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>
              <a:lnSpc>
                <a:spcPts val="2140"/>
              </a:lnSpc>
            </a:pPr>
            <a:r>
              <a:rPr sz="2000" spc="5" dirty="0" smtClean="0">
                <a:solidFill>
                  <a:srgbClr val="FDFDF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93400" cy="794001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9"/>
          <p:cNvSpPr/>
          <p:nvPr/>
        </p:nvSpPr>
        <p:spPr>
          <a:xfrm>
            <a:off x="1079995" y="900010"/>
            <a:ext cx="2152802" cy="597662"/>
          </a:xfrm>
          <a:custGeom>
            <a:avLst/>
            <a:gdLst/>
            <a:ahLst/>
            <a:cxnLst/>
            <a:rect l="l" t="t" r="r" b="b"/>
            <a:pathLst>
              <a:path w="2152802" h="597662">
                <a:moveTo>
                  <a:pt x="0" y="0"/>
                </a:moveTo>
                <a:lnTo>
                  <a:pt x="0" y="597662"/>
                </a:lnTo>
                <a:lnTo>
                  <a:pt x="2152802" y="597662"/>
                </a:lnTo>
                <a:lnTo>
                  <a:pt x="2152802" y="0"/>
                </a:lnTo>
                <a:lnTo>
                  <a:pt x="0" y="0"/>
                </a:lnTo>
                <a:close/>
              </a:path>
            </a:pathLst>
          </a:custGeom>
          <a:solidFill>
            <a:srgbClr val="EF66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32797" y="900010"/>
            <a:ext cx="4680000" cy="597662"/>
          </a:xfrm>
          <a:custGeom>
            <a:avLst/>
            <a:gdLst/>
            <a:ahLst/>
            <a:cxnLst/>
            <a:rect l="l" t="t" r="r" b="b"/>
            <a:pathLst>
              <a:path w="4680000" h="597662">
                <a:moveTo>
                  <a:pt x="0" y="0"/>
                </a:moveTo>
                <a:lnTo>
                  <a:pt x="0" y="597662"/>
                </a:lnTo>
                <a:lnTo>
                  <a:pt x="4680000" y="597662"/>
                </a:lnTo>
                <a:lnTo>
                  <a:pt x="4680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5E6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232797" y="1946744"/>
            <a:ext cx="4680000" cy="449072"/>
          </a:xfrm>
          <a:custGeom>
            <a:avLst/>
            <a:gdLst/>
            <a:ahLst/>
            <a:cxnLst/>
            <a:rect l="l" t="t" r="r" b="b"/>
            <a:pathLst>
              <a:path w="4680000" h="449072">
                <a:moveTo>
                  <a:pt x="0" y="0"/>
                </a:moveTo>
                <a:lnTo>
                  <a:pt x="0" y="449072"/>
                </a:lnTo>
                <a:lnTo>
                  <a:pt x="4680000" y="449072"/>
                </a:lnTo>
                <a:lnTo>
                  <a:pt x="4680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5E6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79995" y="1497672"/>
            <a:ext cx="2152802" cy="449072"/>
          </a:xfrm>
          <a:custGeom>
            <a:avLst/>
            <a:gdLst/>
            <a:ahLst/>
            <a:cxnLst/>
            <a:rect l="l" t="t" r="r" b="b"/>
            <a:pathLst>
              <a:path w="2152802" h="449072">
                <a:moveTo>
                  <a:pt x="0" y="0"/>
                </a:moveTo>
                <a:lnTo>
                  <a:pt x="0" y="449072"/>
                </a:lnTo>
                <a:lnTo>
                  <a:pt x="2152802" y="449072"/>
                </a:lnTo>
                <a:lnTo>
                  <a:pt x="2152802" y="0"/>
                </a:lnTo>
                <a:lnTo>
                  <a:pt x="0" y="0"/>
                </a:lnTo>
                <a:close/>
              </a:path>
            </a:pathLst>
          </a:custGeom>
          <a:solidFill>
            <a:srgbClr val="22A2D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232797" y="1497672"/>
            <a:ext cx="4680000" cy="449072"/>
          </a:xfrm>
          <a:custGeom>
            <a:avLst/>
            <a:gdLst/>
            <a:ahLst/>
            <a:cxnLst/>
            <a:rect l="l" t="t" r="r" b="b"/>
            <a:pathLst>
              <a:path w="4680000" h="449072">
                <a:moveTo>
                  <a:pt x="0" y="0"/>
                </a:moveTo>
                <a:lnTo>
                  <a:pt x="0" y="449072"/>
                </a:lnTo>
                <a:lnTo>
                  <a:pt x="4680000" y="449072"/>
                </a:lnTo>
                <a:lnTo>
                  <a:pt x="4680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BDC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232797" y="2844901"/>
            <a:ext cx="4680000" cy="449072"/>
          </a:xfrm>
          <a:custGeom>
            <a:avLst/>
            <a:gdLst/>
            <a:ahLst/>
            <a:cxnLst/>
            <a:rect l="l" t="t" r="r" b="b"/>
            <a:pathLst>
              <a:path w="4680000" h="449072">
                <a:moveTo>
                  <a:pt x="0" y="0"/>
                </a:moveTo>
                <a:lnTo>
                  <a:pt x="0" y="449072"/>
                </a:lnTo>
                <a:lnTo>
                  <a:pt x="4680000" y="449072"/>
                </a:lnTo>
                <a:lnTo>
                  <a:pt x="4680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5E6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232797" y="2395829"/>
            <a:ext cx="4680000" cy="449072"/>
          </a:xfrm>
          <a:custGeom>
            <a:avLst/>
            <a:gdLst/>
            <a:ahLst/>
            <a:cxnLst/>
            <a:rect l="l" t="t" r="r" b="b"/>
            <a:pathLst>
              <a:path w="4680000" h="449072">
                <a:moveTo>
                  <a:pt x="0" y="0"/>
                </a:moveTo>
                <a:lnTo>
                  <a:pt x="0" y="449072"/>
                </a:lnTo>
                <a:lnTo>
                  <a:pt x="4680000" y="449072"/>
                </a:lnTo>
                <a:lnTo>
                  <a:pt x="4680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BDC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232797" y="3743058"/>
            <a:ext cx="4680000" cy="449072"/>
          </a:xfrm>
          <a:custGeom>
            <a:avLst/>
            <a:gdLst/>
            <a:ahLst/>
            <a:cxnLst/>
            <a:rect l="l" t="t" r="r" b="b"/>
            <a:pathLst>
              <a:path w="4680000" h="449072">
                <a:moveTo>
                  <a:pt x="0" y="0"/>
                </a:moveTo>
                <a:lnTo>
                  <a:pt x="0" y="449072"/>
                </a:lnTo>
                <a:lnTo>
                  <a:pt x="4680000" y="449072"/>
                </a:lnTo>
                <a:lnTo>
                  <a:pt x="4680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5E6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32797" y="3293973"/>
            <a:ext cx="4680000" cy="449072"/>
          </a:xfrm>
          <a:custGeom>
            <a:avLst/>
            <a:gdLst/>
            <a:ahLst/>
            <a:cxnLst/>
            <a:rect l="l" t="t" r="r" b="b"/>
            <a:pathLst>
              <a:path w="4680000" h="449072">
                <a:moveTo>
                  <a:pt x="0" y="0"/>
                </a:moveTo>
                <a:lnTo>
                  <a:pt x="0" y="449072"/>
                </a:lnTo>
                <a:lnTo>
                  <a:pt x="4680000" y="449072"/>
                </a:lnTo>
                <a:lnTo>
                  <a:pt x="4680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BDC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232797" y="4641202"/>
            <a:ext cx="4680000" cy="449072"/>
          </a:xfrm>
          <a:custGeom>
            <a:avLst/>
            <a:gdLst/>
            <a:ahLst/>
            <a:cxnLst/>
            <a:rect l="l" t="t" r="r" b="b"/>
            <a:pathLst>
              <a:path w="4680000" h="449072">
                <a:moveTo>
                  <a:pt x="0" y="0"/>
                </a:moveTo>
                <a:lnTo>
                  <a:pt x="0" y="449072"/>
                </a:lnTo>
                <a:lnTo>
                  <a:pt x="4680000" y="449072"/>
                </a:lnTo>
                <a:lnTo>
                  <a:pt x="4680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5E6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232797" y="4192130"/>
            <a:ext cx="4680000" cy="449072"/>
          </a:xfrm>
          <a:custGeom>
            <a:avLst/>
            <a:gdLst/>
            <a:ahLst/>
            <a:cxnLst/>
            <a:rect l="l" t="t" r="r" b="b"/>
            <a:pathLst>
              <a:path w="4680000" h="449072">
                <a:moveTo>
                  <a:pt x="0" y="0"/>
                </a:moveTo>
                <a:lnTo>
                  <a:pt x="0" y="449072"/>
                </a:lnTo>
                <a:lnTo>
                  <a:pt x="4680000" y="449072"/>
                </a:lnTo>
                <a:lnTo>
                  <a:pt x="4680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BDC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232797" y="5539358"/>
            <a:ext cx="4680000" cy="449072"/>
          </a:xfrm>
          <a:custGeom>
            <a:avLst/>
            <a:gdLst/>
            <a:ahLst/>
            <a:cxnLst/>
            <a:rect l="l" t="t" r="r" b="b"/>
            <a:pathLst>
              <a:path w="4680000" h="449072">
                <a:moveTo>
                  <a:pt x="0" y="0"/>
                </a:moveTo>
                <a:lnTo>
                  <a:pt x="0" y="449072"/>
                </a:lnTo>
                <a:lnTo>
                  <a:pt x="4680000" y="449072"/>
                </a:lnTo>
                <a:lnTo>
                  <a:pt x="4680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5E6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232797" y="5090286"/>
            <a:ext cx="4680000" cy="449072"/>
          </a:xfrm>
          <a:custGeom>
            <a:avLst/>
            <a:gdLst/>
            <a:ahLst/>
            <a:cxnLst/>
            <a:rect l="l" t="t" r="r" b="b"/>
            <a:pathLst>
              <a:path w="4680000" h="449072">
                <a:moveTo>
                  <a:pt x="0" y="0"/>
                </a:moveTo>
                <a:lnTo>
                  <a:pt x="0" y="449072"/>
                </a:lnTo>
                <a:lnTo>
                  <a:pt x="4680000" y="449072"/>
                </a:lnTo>
                <a:lnTo>
                  <a:pt x="4680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BDC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232797" y="6437515"/>
            <a:ext cx="4680000" cy="449072"/>
          </a:xfrm>
          <a:custGeom>
            <a:avLst/>
            <a:gdLst/>
            <a:ahLst/>
            <a:cxnLst/>
            <a:rect l="l" t="t" r="r" b="b"/>
            <a:pathLst>
              <a:path w="4680000" h="449072">
                <a:moveTo>
                  <a:pt x="0" y="0"/>
                </a:moveTo>
                <a:lnTo>
                  <a:pt x="0" y="449071"/>
                </a:lnTo>
                <a:lnTo>
                  <a:pt x="4680000" y="449071"/>
                </a:lnTo>
                <a:lnTo>
                  <a:pt x="4680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5E6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232797" y="5988431"/>
            <a:ext cx="4680000" cy="449072"/>
          </a:xfrm>
          <a:custGeom>
            <a:avLst/>
            <a:gdLst/>
            <a:ahLst/>
            <a:cxnLst/>
            <a:rect l="l" t="t" r="r" b="b"/>
            <a:pathLst>
              <a:path w="4680000" h="449072">
                <a:moveTo>
                  <a:pt x="0" y="0"/>
                </a:moveTo>
                <a:lnTo>
                  <a:pt x="0" y="449071"/>
                </a:lnTo>
                <a:lnTo>
                  <a:pt x="4680000" y="449071"/>
                </a:lnTo>
                <a:lnTo>
                  <a:pt x="4680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BDC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079995" y="1946744"/>
            <a:ext cx="2152802" cy="449072"/>
          </a:xfrm>
          <a:custGeom>
            <a:avLst/>
            <a:gdLst/>
            <a:ahLst/>
            <a:cxnLst/>
            <a:rect l="l" t="t" r="r" b="b"/>
            <a:pathLst>
              <a:path w="2152802" h="449072">
                <a:moveTo>
                  <a:pt x="0" y="0"/>
                </a:moveTo>
                <a:lnTo>
                  <a:pt x="0" y="449072"/>
                </a:lnTo>
                <a:lnTo>
                  <a:pt x="2152802" y="449072"/>
                </a:lnTo>
                <a:lnTo>
                  <a:pt x="2152802" y="0"/>
                </a:lnTo>
                <a:lnTo>
                  <a:pt x="0" y="0"/>
                </a:lnTo>
                <a:close/>
              </a:path>
            </a:pathLst>
          </a:custGeom>
          <a:solidFill>
            <a:srgbClr val="B2BE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079995" y="2395829"/>
            <a:ext cx="2152802" cy="449072"/>
          </a:xfrm>
          <a:custGeom>
            <a:avLst/>
            <a:gdLst/>
            <a:ahLst/>
            <a:cxnLst/>
            <a:rect l="l" t="t" r="r" b="b"/>
            <a:pathLst>
              <a:path w="2152802" h="449072">
                <a:moveTo>
                  <a:pt x="0" y="0"/>
                </a:moveTo>
                <a:lnTo>
                  <a:pt x="0" y="449072"/>
                </a:lnTo>
                <a:lnTo>
                  <a:pt x="2152802" y="449072"/>
                </a:lnTo>
                <a:lnTo>
                  <a:pt x="2152802" y="0"/>
                </a:lnTo>
                <a:lnTo>
                  <a:pt x="0" y="0"/>
                </a:lnTo>
                <a:close/>
              </a:path>
            </a:pathLst>
          </a:custGeom>
          <a:solidFill>
            <a:srgbClr val="EF56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79995" y="2844901"/>
            <a:ext cx="2152802" cy="449072"/>
          </a:xfrm>
          <a:custGeom>
            <a:avLst/>
            <a:gdLst/>
            <a:ahLst/>
            <a:cxnLst/>
            <a:rect l="l" t="t" r="r" b="b"/>
            <a:pathLst>
              <a:path w="2152802" h="449072">
                <a:moveTo>
                  <a:pt x="0" y="0"/>
                </a:moveTo>
                <a:lnTo>
                  <a:pt x="0" y="449072"/>
                </a:lnTo>
                <a:lnTo>
                  <a:pt x="2152802" y="449072"/>
                </a:lnTo>
                <a:lnTo>
                  <a:pt x="2152802" y="0"/>
                </a:lnTo>
                <a:lnTo>
                  <a:pt x="0" y="0"/>
                </a:lnTo>
                <a:close/>
              </a:path>
            </a:pathLst>
          </a:custGeom>
          <a:solidFill>
            <a:srgbClr val="AA75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079995" y="3293973"/>
            <a:ext cx="2152802" cy="449072"/>
          </a:xfrm>
          <a:custGeom>
            <a:avLst/>
            <a:gdLst/>
            <a:ahLst/>
            <a:cxnLst/>
            <a:rect l="l" t="t" r="r" b="b"/>
            <a:pathLst>
              <a:path w="2152802" h="449072">
                <a:moveTo>
                  <a:pt x="0" y="0"/>
                </a:moveTo>
                <a:lnTo>
                  <a:pt x="0" y="449072"/>
                </a:lnTo>
                <a:lnTo>
                  <a:pt x="2152802" y="449072"/>
                </a:lnTo>
                <a:lnTo>
                  <a:pt x="2152802" y="0"/>
                </a:lnTo>
                <a:lnTo>
                  <a:pt x="0" y="0"/>
                </a:lnTo>
                <a:close/>
              </a:path>
            </a:pathLst>
          </a:custGeom>
          <a:solidFill>
            <a:srgbClr val="BA926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079995" y="3743058"/>
            <a:ext cx="2152802" cy="449072"/>
          </a:xfrm>
          <a:custGeom>
            <a:avLst/>
            <a:gdLst/>
            <a:ahLst/>
            <a:cxnLst/>
            <a:rect l="l" t="t" r="r" b="b"/>
            <a:pathLst>
              <a:path w="2152802" h="449072">
                <a:moveTo>
                  <a:pt x="0" y="0"/>
                </a:moveTo>
                <a:lnTo>
                  <a:pt x="0" y="449072"/>
                </a:lnTo>
                <a:lnTo>
                  <a:pt x="2152802" y="449072"/>
                </a:lnTo>
                <a:lnTo>
                  <a:pt x="2152802" y="0"/>
                </a:lnTo>
                <a:lnTo>
                  <a:pt x="0" y="0"/>
                </a:lnTo>
                <a:close/>
              </a:path>
            </a:pathLst>
          </a:custGeom>
          <a:solidFill>
            <a:srgbClr val="6CAA7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079995" y="4192130"/>
            <a:ext cx="2152802" cy="449072"/>
          </a:xfrm>
          <a:custGeom>
            <a:avLst/>
            <a:gdLst/>
            <a:ahLst/>
            <a:cxnLst/>
            <a:rect l="l" t="t" r="r" b="b"/>
            <a:pathLst>
              <a:path w="2152802" h="449072">
                <a:moveTo>
                  <a:pt x="0" y="0"/>
                </a:moveTo>
                <a:lnTo>
                  <a:pt x="0" y="449072"/>
                </a:lnTo>
                <a:lnTo>
                  <a:pt x="2152802" y="449072"/>
                </a:lnTo>
                <a:lnTo>
                  <a:pt x="2152802" y="0"/>
                </a:lnTo>
                <a:lnTo>
                  <a:pt x="0" y="0"/>
                </a:lnTo>
                <a:close/>
              </a:path>
            </a:pathLst>
          </a:custGeom>
          <a:solidFill>
            <a:srgbClr val="BA436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079995" y="4641202"/>
            <a:ext cx="2152802" cy="449072"/>
          </a:xfrm>
          <a:custGeom>
            <a:avLst/>
            <a:gdLst/>
            <a:ahLst/>
            <a:cxnLst/>
            <a:rect l="l" t="t" r="r" b="b"/>
            <a:pathLst>
              <a:path w="2152802" h="449072">
                <a:moveTo>
                  <a:pt x="0" y="0"/>
                </a:moveTo>
                <a:lnTo>
                  <a:pt x="0" y="449072"/>
                </a:lnTo>
                <a:lnTo>
                  <a:pt x="2152802" y="449072"/>
                </a:lnTo>
                <a:lnTo>
                  <a:pt x="2152802" y="0"/>
                </a:lnTo>
                <a:lnTo>
                  <a:pt x="0" y="0"/>
                </a:lnTo>
                <a:close/>
              </a:path>
            </a:pathLst>
          </a:custGeom>
          <a:solidFill>
            <a:srgbClr val="356E9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079995" y="5090286"/>
            <a:ext cx="2152802" cy="449072"/>
          </a:xfrm>
          <a:custGeom>
            <a:avLst/>
            <a:gdLst/>
            <a:ahLst/>
            <a:cxnLst/>
            <a:rect l="l" t="t" r="r" b="b"/>
            <a:pathLst>
              <a:path w="2152802" h="449072">
                <a:moveTo>
                  <a:pt x="0" y="0"/>
                </a:moveTo>
                <a:lnTo>
                  <a:pt x="0" y="449072"/>
                </a:lnTo>
                <a:lnTo>
                  <a:pt x="2152802" y="449072"/>
                </a:lnTo>
                <a:lnTo>
                  <a:pt x="2152802" y="0"/>
                </a:lnTo>
                <a:lnTo>
                  <a:pt x="0" y="0"/>
                </a:lnTo>
                <a:close/>
              </a:path>
            </a:pathLst>
          </a:custGeom>
          <a:solidFill>
            <a:srgbClr val="09927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079995" y="5539358"/>
            <a:ext cx="2152802" cy="449072"/>
          </a:xfrm>
          <a:custGeom>
            <a:avLst/>
            <a:gdLst/>
            <a:ahLst/>
            <a:cxnLst/>
            <a:rect l="l" t="t" r="r" b="b"/>
            <a:pathLst>
              <a:path w="2152802" h="449072">
                <a:moveTo>
                  <a:pt x="0" y="0"/>
                </a:moveTo>
                <a:lnTo>
                  <a:pt x="0" y="449072"/>
                </a:lnTo>
                <a:lnTo>
                  <a:pt x="2152802" y="449072"/>
                </a:lnTo>
                <a:lnTo>
                  <a:pt x="2152802" y="0"/>
                </a:lnTo>
                <a:lnTo>
                  <a:pt x="0" y="0"/>
                </a:lnTo>
                <a:close/>
              </a:path>
            </a:pathLst>
          </a:custGeom>
          <a:solidFill>
            <a:srgbClr val="F275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079995" y="5988431"/>
            <a:ext cx="2152802" cy="449072"/>
          </a:xfrm>
          <a:custGeom>
            <a:avLst/>
            <a:gdLst/>
            <a:ahLst/>
            <a:cxnLst/>
            <a:rect l="l" t="t" r="r" b="b"/>
            <a:pathLst>
              <a:path w="2152802" h="449072">
                <a:moveTo>
                  <a:pt x="0" y="0"/>
                </a:moveTo>
                <a:lnTo>
                  <a:pt x="0" y="449071"/>
                </a:lnTo>
                <a:lnTo>
                  <a:pt x="2152802" y="449071"/>
                </a:lnTo>
                <a:lnTo>
                  <a:pt x="2152802" y="0"/>
                </a:lnTo>
                <a:lnTo>
                  <a:pt x="0" y="0"/>
                </a:lnTo>
                <a:close/>
              </a:path>
            </a:pathLst>
          </a:custGeom>
          <a:solidFill>
            <a:srgbClr val="4AA9B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079995" y="6437515"/>
            <a:ext cx="2152802" cy="449072"/>
          </a:xfrm>
          <a:custGeom>
            <a:avLst/>
            <a:gdLst/>
            <a:ahLst/>
            <a:cxnLst/>
            <a:rect l="l" t="t" r="r" b="b"/>
            <a:pathLst>
              <a:path w="2152802" h="449072">
                <a:moveTo>
                  <a:pt x="0" y="0"/>
                </a:moveTo>
                <a:lnTo>
                  <a:pt x="0" y="449071"/>
                </a:lnTo>
                <a:lnTo>
                  <a:pt x="2152802" y="449071"/>
                </a:lnTo>
                <a:lnTo>
                  <a:pt x="2152802" y="0"/>
                </a:lnTo>
                <a:lnTo>
                  <a:pt x="0" y="0"/>
                </a:lnTo>
                <a:close/>
              </a:path>
            </a:pathLst>
          </a:custGeom>
          <a:solidFill>
            <a:srgbClr val="6059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080000" y="1481161"/>
            <a:ext cx="2152802" cy="33019"/>
          </a:xfrm>
          <a:custGeom>
            <a:avLst/>
            <a:gdLst/>
            <a:ahLst/>
            <a:cxnLst/>
            <a:rect l="l" t="t" r="r" b="b"/>
            <a:pathLst>
              <a:path w="2152802" h="33019">
                <a:moveTo>
                  <a:pt x="0" y="33020"/>
                </a:moveTo>
                <a:lnTo>
                  <a:pt x="2152802" y="33020"/>
                </a:lnTo>
                <a:lnTo>
                  <a:pt x="2152802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80000" y="1930237"/>
            <a:ext cx="2152802" cy="33019"/>
          </a:xfrm>
          <a:custGeom>
            <a:avLst/>
            <a:gdLst/>
            <a:ahLst/>
            <a:cxnLst/>
            <a:rect l="l" t="t" r="r" b="b"/>
            <a:pathLst>
              <a:path w="2152802" h="33019">
                <a:moveTo>
                  <a:pt x="0" y="33020"/>
                </a:moveTo>
                <a:lnTo>
                  <a:pt x="2152802" y="33020"/>
                </a:lnTo>
                <a:lnTo>
                  <a:pt x="2152802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80000" y="2379314"/>
            <a:ext cx="2152802" cy="33019"/>
          </a:xfrm>
          <a:custGeom>
            <a:avLst/>
            <a:gdLst/>
            <a:ahLst/>
            <a:cxnLst/>
            <a:rect l="l" t="t" r="r" b="b"/>
            <a:pathLst>
              <a:path w="2152802" h="33019">
                <a:moveTo>
                  <a:pt x="0" y="33020"/>
                </a:moveTo>
                <a:lnTo>
                  <a:pt x="2152802" y="33020"/>
                </a:lnTo>
                <a:lnTo>
                  <a:pt x="2152802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80000" y="2828390"/>
            <a:ext cx="2152802" cy="33019"/>
          </a:xfrm>
          <a:custGeom>
            <a:avLst/>
            <a:gdLst/>
            <a:ahLst/>
            <a:cxnLst/>
            <a:rect l="l" t="t" r="r" b="b"/>
            <a:pathLst>
              <a:path w="2152802" h="33019">
                <a:moveTo>
                  <a:pt x="0" y="33020"/>
                </a:moveTo>
                <a:lnTo>
                  <a:pt x="2152802" y="33020"/>
                </a:lnTo>
                <a:lnTo>
                  <a:pt x="2152802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080000" y="3277466"/>
            <a:ext cx="2152802" cy="33019"/>
          </a:xfrm>
          <a:custGeom>
            <a:avLst/>
            <a:gdLst/>
            <a:ahLst/>
            <a:cxnLst/>
            <a:rect l="l" t="t" r="r" b="b"/>
            <a:pathLst>
              <a:path w="2152802" h="33020">
                <a:moveTo>
                  <a:pt x="0" y="33020"/>
                </a:moveTo>
                <a:lnTo>
                  <a:pt x="2152802" y="33020"/>
                </a:lnTo>
                <a:lnTo>
                  <a:pt x="2152802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080000" y="3726543"/>
            <a:ext cx="2152802" cy="33019"/>
          </a:xfrm>
          <a:custGeom>
            <a:avLst/>
            <a:gdLst/>
            <a:ahLst/>
            <a:cxnLst/>
            <a:rect l="l" t="t" r="r" b="b"/>
            <a:pathLst>
              <a:path w="2152802" h="33020">
                <a:moveTo>
                  <a:pt x="0" y="33020"/>
                </a:moveTo>
                <a:lnTo>
                  <a:pt x="2152802" y="33020"/>
                </a:lnTo>
                <a:lnTo>
                  <a:pt x="2152802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080000" y="4175619"/>
            <a:ext cx="2152802" cy="33019"/>
          </a:xfrm>
          <a:custGeom>
            <a:avLst/>
            <a:gdLst/>
            <a:ahLst/>
            <a:cxnLst/>
            <a:rect l="l" t="t" r="r" b="b"/>
            <a:pathLst>
              <a:path w="2152802" h="33020">
                <a:moveTo>
                  <a:pt x="0" y="33020"/>
                </a:moveTo>
                <a:lnTo>
                  <a:pt x="2152802" y="33020"/>
                </a:lnTo>
                <a:lnTo>
                  <a:pt x="2152802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080000" y="4624694"/>
            <a:ext cx="2152802" cy="33019"/>
          </a:xfrm>
          <a:custGeom>
            <a:avLst/>
            <a:gdLst/>
            <a:ahLst/>
            <a:cxnLst/>
            <a:rect l="l" t="t" r="r" b="b"/>
            <a:pathLst>
              <a:path w="2152802" h="33020">
                <a:moveTo>
                  <a:pt x="0" y="33020"/>
                </a:moveTo>
                <a:lnTo>
                  <a:pt x="2152802" y="33020"/>
                </a:lnTo>
                <a:lnTo>
                  <a:pt x="2152802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080000" y="5073771"/>
            <a:ext cx="2152802" cy="33019"/>
          </a:xfrm>
          <a:custGeom>
            <a:avLst/>
            <a:gdLst/>
            <a:ahLst/>
            <a:cxnLst/>
            <a:rect l="l" t="t" r="r" b="b"/>
            <a:pathLst>
              <a:path w="2152802" h="33020">
                <a:moveTo>
                  <a:pt x="0" y="33019"/>
                </a:moveTo>
                <a:lnTo>
                  <a:pt x="2152802" y="33019"/>
                </a:lnTo>
                <a:lnTo>
                  <a:pt x="2152802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080000" y="5522847"/>
            <a:ext cx="2152802" cy="33019"/>
          </a:xfrm>
          <a:custGeom>
            <a:avLst/>
            <a:gdLst/>
            <a:ahLst/>
            <a:cxnLst/>
            <a:rect l="l" t="t" r="r" b="b"/>
            <a:pathLst>
              <a:path w="2152802" h="33020">
                <a:moveTo>
                  <a:pt x="0" y="33020"/>
                </a:moveTo>
                <a:lnTo>
                  <a:pt x="2152802" y="33020"/>
                </a:lnTo>
                <a:lnTo>
                  <a:pt x="2152802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080000" y="5971923"/>
            <a:ext cx="2152802" cy="33019"/>
          </a:xfrm>
          <a:custGeom>
            <a:avLst/>
            <a:gdLst/>
            <a:ahLst/>
            <a:cxnLst/>
            <a:rect l="l" t="t" r="r" b="b"/>
            <a:pathLst>
              <a:path w="2152802" h="33020">
                <a:moveTo>
                  <a:pt x="0" y="33019"/>
                </a:moveTo>
                <a:lnTo>
                  <a:pt x="2152802" y="33019"/>
                </a:lnTo>
                <a:lnTo>
                  <a:pt x="2152802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080000" y="6421000"/>
            <a:ext cx="2152802" cy="33019"/>
          </a:xfrm>
          <a:custGeom>
            <a:avLst/>
            <a:gdLst/>
            <a:ahLst/>
            <a:cxnLst/>
            <a:rect l="l" t="t" r="r" b="b"/>
            <a:pathLst>
              <a:path w="2152802" h="33020">
                <a:moveTo>
                  <a:pt x="0" y="33020"/>
                </a:moveTo>
                <a:lnTo>
                  <a:pt x="2152802" y="33020"/>
                </a:lnTo>
                <a:lnTo>
                  <a:pt x="2152802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232800" y="900009"/>
            <a:ext cx="0" cy="581152"/>
          </a:xfrm>
          <a:custGeom>
            <a:avLst/>
            <a:gdLst/>
            <a:ahLst/>
            <a:cxnLst/>
            <a:rect l="l" t="t" r="r" b="b"/>
            <a:pathLst>
              <a:path h="581151">
                <a:moveTo>
                  <a:pt x="0" y="581151"/>
                </a:moveTo>
                <a:lnTo>
                  <a:pt x="0" y="0"/>
                </a:lnTo>
              </a:path>
            </a:pathLst>
          </a:custGeom>
          <a:ln w="3302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232800" y="1481161"/>
            <a:ext cx="4680000" cy="33019"/>
          </a:xfrm>
          <a:custGeom>
            <a:avLst/>
            <a:gdLst/>
            <a:ahLst/>
            <a:cxnLst/>
            <a:rect l="l" t="t" r="r" b="b"/>
            <a:pathLst>
              <a:path w="4680000" h="33019">
                <a:moveTo>
                  <a:pt x="0" y="33020"/>
                </a:moveTo>
                <a:lnTo>
                  <a:pt x="4680000" y="33020"/>
                </a:lnTo>
                <a:lnTo>
                  <a:pt x="4680000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232800" y="1514185"/>
            <a:ext cx="0" cy="416052"/>
          </a:xfrm>
          <a:custGeom>
            <a:avLst/>
            <a:gdLst/>
            <a:ahLst/>
            <a:cxnLst/>
            <a:rect l="l" t="t" r="r" b="b"/>
            <a:pathLst>
              <a:path h="416051">
                <a:moveTo>
                  <a:pt x="0" y="416051"/>
                </a:moveTo>
                <a:lnTo>
                  <a:pt x="0" y="0"/>
                </a:lnTo>
              </a:path>
            </a:pathLst>
          </a:custGeom>
          <a:ln w="3302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232800" y="1930237"/>
            <a:ext cx="4680000" cy="33019"/>
          </a:xfrm>
          <a:custGeom>
            <a:avLst/>
            <a:gdLst/>
            <a:ahLst/>
            <a:cxnLst/>
            <a:rect l="l" t="t" r="r" b="b"/>
            <a:pathLst>
              <a:path w="4680000" h="33019">
                <a:moveTo>
                  <a:pt x="0" y="33020"/>
                </a:moveTo>
                <a:lnTo>
                  <a:pt x="4680000" y="33020"/>
                </a:lnTo>
                <a:lnTo>
                  <a:pt x="4680000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232800" y="1963262"/>
            <a:ext cx="0" cy="416052"/>
          </a:xfrm>
          <a:custGeom>
            <a:avLst/>
            <a:gdLst/>
            <a:ahLst/>
            <a:cxnLst/>
            <a:rect l="l" t="t" r="r" b="b"/>
            <a:pathLst>
              <a:path h="416051">
                <a:moveTo>
                  <a:pt x="0" y="416051"/>
                </a:moveTo>
                <a:lnTo>
                  <a:pt x="0" y="0"/>
                </a:lnTo>
              </a:path>
            </a:pathLst>
          </a:custGeom>
          <a:ln w="3302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232800" y="2379314"/>
            <a:ext cx="4680000" cy="33019"/>
          </a:xfrm>
          <a:custGeom>
            <a:avLst/>
            <a:gdLst/>
            <a:ahLst/>
            <a:cxnLst/>
            <a:rect l="l" t="t" r="r" b="b"/>
            <a:pathLst>
              <a:path w="4680000" h="33019">
                <a:moveTo>
                  <a:pt x="0" y="33020"/>
                </a:moveTo>
                <a:lnTo>
                  <a:pt x="4680000" y="33020"/>
                </a:lnTo>
                <a:lnTo>
                  <a:pt x="4680000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232800" y="2412338"/>
            <a:ext cx="0" cy="416052"/>
          </a:xfrm>
          <a:custGeom>
            <a:avLst/>
            <a:gdLst/>
            <a:ahLst/>
            <a:cxnLst/>
            <a:rect l="l" t="t" r="r" b="b"/>
            <a:pathLst>
              <a:path h="416051">
                <a:moveTo>
                  <a:pt x="0" y="416051"/>
                </a:moveTo>
                <a:lnTo>
                  <a:pt x="0" y="0"/>
                </a:lnTo>
              </a:path>
            </a:pathLst>
          </a:custGeom>
          <a:ln w="3302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232800" y="2828390"/>
            <a:ext cx="4680000" cy="33019"/>
          </a:xfrm>
          <a:custGeom>
            <a:avLst/>
            <a:gdLst/>
            <a:ahLst/>
            <a:cxnLst/>
            <a:rect l="l" t="t" r="r" b="b"/>
            <a:pathLst>
              <a:path w="4680000" h="33019">
                <a:moveTo>
                  <a:pt x="0" y="33020"/>
                </a:moveTo>
                <a:lnTo>
                  <a:pt x="4680000" y="33020"/>
                </a:lnTo>
                <a:lnTo>
                  <a:pt x="4680000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232800" y="2861414"/>
            <a:ext cx="0" cy="416052"/>
          </a:xfrm>
          <a:custGeom>
            <a:avLst/>
            <a:gdLst/>
            <a:ahLst/>
            <a:cxnLst/>
            <a:rect l="l" t="t" r="r" b="b"/>
            <a:pathLst>
              <a:path h="416051">
                <a:moveTo>
                  <a:pt x="0" y="416051"/>
                </a:moveTo>
                <a:lnTo>
                  <a:pt x="0" y="0"/>
                </a:lnTo>
              </a:path>
            </a:pathLst>
          </a:custGeom>
          <a:ln w="3302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232800" y="3277466"/>
            <a:ext cx="4680000" cy="33019"/>
          </a:xfrm>
          <a:custGeom>
            <a:avLst/>
            <a:gdLst/>
            <a:ahLst/>
            <a:cxnLst/>
            <a:rect l="l" t="t" r="r" b="b"/>
            <a:pathLst>
              <a:path w="4680000" h="33020">
                <a:moveTo>
                  <a:pt x="0" y="33020"/>
                </a:moveTo>
                <a:lnTo>
                  <a:pt x="4680000" y="33020"/>
                </a:lnTo>
                <a:lnTo>
                  <a:pt x="4680000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232800" y="3310491"/>
            <a:ext cx="0" cy="416052"/>
          </a:xfrm>
          <a:custGeom>
            <a:avLst/>
            <a:gdLst/>
            <a:ahLst/>
            <a:cxnLst/>
            <a:rect l="l" t="t" r="r" b="b"/>
            <a:pathLst>
              <a:path h="416051">
                <a:moveTo>
                  <a:pt x="0" y="416051"/>
                </a:moveTo>
                <a:lnTo>
                  <a:pt x="0" y="0"/>
                </a:lnTo>
              </a:path>
            </a:pathLst>
          </a:custGeom>
          <a:ln w="3302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232800" y="3726543"/>
            <a:ext cx="4680000" cy="33019"/>
          </a:xfrm>
          <a:custGeom>
            <a:avLst/>
            <a:gdLst/>
            <a:ahLst/>
            <a:cxnLst/>
            <a:rect l="l" t="t" r="r" b="b"/>
            <a:pathLst>
              <a:path w="4680000" h="33020">
                <a:moveTo>
                  <a:pt x="0" y="33020"/>
                </a:moveTo>
                <a:lnTo>
                  <a:pt x="4680000" y="33020"/>
                </a:lnTo>
                <a:lnTo>
                  <a:pt x="4680000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232800" y="3759567"/>
            <a:ext cx="0" cy="416052"/>
          </a:xfrm>
          <a:custGeom>
            <a:avLst/>
            <a:gdLst/>
            <a:ahLst/>
            <a:cxnLst/>
            <a:rect l="l" t="t" r="r" b="b"/>
            <a:pathLst>
              <a:path h="416051">
                <a:moveTo>
                  <a:pt x="0" y="416051"/>
                </a:moveTo>
                <a:lnTo>
                  <a:pt x="0" y="0"/>
                </a:lnTo>
              </a:path>
            </a:pathLst>
          </a:custGeom>
          <a:ln w="3302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232800" y="4175619"/>
            <a:ext cx="4680000" cy="33019"/>
          </a:xfrm>
          <a:custGeom>
            <a:avLst/>
            <a:gdLst/>
            <a:ahLst/>
            <a:cxnLst/>
            <a:rect l="l" t="t" r="r" b="b"/>
            <a:pathLst>
              <a:path w="4680000" h="33020">
                <a:moveTo>
                  <a:pt x="0" y="33020"/>
                </a:moveTo>
                <a:lnTo>
                  <a:pt x="4680000" y="33020"/>
                </a:lnTo>
                <a:lnTo>
                  <a:pt x="4680000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232800" y="4208644"/>
            <a:ext cx="0" cy="416052"/>
          </a:xfrm>
          <a:custGeom>
            <a:avLst/>
            <a:gdLst/>
            <a:ahLst/>
            <a:cxnLst/>
            <a:rect l="l" t="t" r="r" b="b"/>
            <a:pathLst>
              <a:path h="416051">
                <a:moveTo>
                  <a:pt x="0" y="416052"/>
                </a:moveTo>
                <a:lnTo>
                  <a:pt x="0" y="0"/>
                </a:lnTo>
              </a:path>
            </a:pathLst>
          </a:custGeom>
          <a:ln w="3302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232800" y="4624694"/>
            <a:ext cx="4680000" cy="33019"/>
          </a:xfrm>
          <a:custGeom>
            <a:avLst/>
            <a:gdLst/>
            <a:ahLst/>
            <a:cxnLst/>
            <a:rect l="l" t="t" r="r" b="b"/>
            <a:pathLst>
              <a:path w="4680000" h="33020">
                <a:moveTo>
                  <a:pt x="0" y="33020"/>
                </a:moveTo>
                <a:lnTo>
                  <a:pt x="4680000" y="33020"/>
                </a:lnTo>
                <a:lnTo>
                  <a:pt x="4680000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232800" y="4657719"/>
            <a:ext cx="0" cy="416052"/>
          </a:xfrm>
          <a:custGeom>
            <a:avLst/>
            <a:gdLst/>
            <a:ahLst/>
            <a:cxnLst/>
            <a:rect l="l" t="t" r="r" b="b"/>
            <a:pathLst>
              <a:path h="416051">
                <a:moveTo>
                  <a:pt x="0" y="416051"/>
                </a:moveTo>
                <a:lnTo>
                  <a:pt x="0" y="0"/>
                </a:lnTo>
              </a:path>
            </a:pathLst>
          </a:custGeom>
          <a:ln w="3302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232800" y="5073771"/>
            <a:ext cx="4680000" cy="33019"/>
          </a:xfrm>
          <a:custGeom>
            <a:avLst/>
            <a:gdLst/>
            <a:ahLst/>
            <a:cxnLst/>
            <a:rect l="l" t="t" r="r" b="b"/>
            <a:pathLst>
              <a:path w="4680000" h="33020">
                <a:moveTo>
                  <a:pt x="0" y="33019"/>
                </a:moveTo>
                <a:lnTo>
                  <a:pt x="4680000" y="33019"/>
                </a:lnTo>
                <a:lnTo>
                  <a:pt x="4680000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232800" y="5106795"/>
            <a:ext cx="0" cy="416052"/>
          </a:xfrm>
          <a:custGeom>
            <a:avLst/>
            <a:gdLst/>
            <a:ahLst/>
            <a:cxnLst/>
            <a:rect l="l" t="t" r="r" b="b"/>
            <a:pathLst>
              <a:path h="416051">
                <a:moveTo>
                  <a:pt x="0" y="416052"/>
                </a:moveTo>
                <a:lnTo>
                  <a:pt x="0" y="0"/>
                </a:lnTo>
              </a:path>
            </a:pathLst>
          </a:custGeom>
          <a:ln w="3302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232800" y="5522847"/>
            <a:ext cx="4680000" cy="33019"/>
          </a:xfrm>
          <a:custGeom>
            <a:avLst/>
            <a:gdLst/>
            <a:ahLst/>
            <a:cxnLst/>
            <a:rect l="l" t="t" r="r" b="b"/>
            <a:pathLst>
              <a:path w="4680000" h="33020">
                <a:moveTo>
                  <a:pt x="0" y="33020"/>
                </a:moveTo>
                <a:lnTo>
                  <a:pt x="4680000" y="33020"/>
                </a:lnTo>
                <a:lnTo>
                  <a:pt x="4680000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232800" y="5555872"/>
            <a:ext cx="0" cy="416052"/>
          </a:xfrm>
          <a:custGeom>
            <a:avLst/>
            <a:gdLst/>
            <a:ahLst/>
            <a:cxnLst/>
            <a:rect l="l" t="t" r="r" b="b"/>
            <a:pathLst>
              <a:path h="416051">
                <a:moveTo>
                  <a:pt x="0" y="416052"/>
                </a:moveTo>
                <a:lnTo>
                  <a:pt x="0" y="0"/>
                </a:lnTo>
              </a:path>
            </a:pathLst>
          </a:custGeom>
          <a:ln w="3302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232800" y="5971923"/>
            <a:ext cx="4680000" cy="33019"/>
          </a:xfrm>
          <a:custGeom>
            <a:avLst/>
            <a:gdLst/>
            <a:ahLst/>
            <a:cxnLst/>
            <a:rect l="l" t="t" r="r" b="b"/>
            <a:pathLst>
              <a:path w="4680000" h="33020">
                <a:moveTo>
                  <a:pt x="0" y="33019"/>
                </a:moveTo>
                <a:lnTo>
                  <a:pt x="4680000" y="33019"/>
                </a:lnTo>
                <a:lnTo>
                  <a:pt x="4680000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232800" y="6004948"/>
            <a:ext cx="0" cy="416052"/>
          </a:xfrm>
          <a:custGeom>
            <a:avLst/>
            <a:gdLst/>
            <a:ahLst/>
            <a:cxnLst/>
            <a:rect l="l" t="t" r="r" b="b"/>
            <a:pathLst>
              <a:path h="416051">
                <a:moveTo>
                  <a:pt x="0" y="416052"/>
                </a:moveTo>
                <a:lnTo>
                  <a:pt x="0" y="0"/>
                </a:lnTo>
              </a:path>
            </a:pathLst>
          </a:custGeom>
          <a:ln w="3302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232800" y="6421000"/>
            <a:ext cx="4680000" cy="33019"/>
          </a:xfrm>
          <a:custGeom>
            <a:avLst/>
            <a:gdLst/>
            <a:ahLst/>
            <a:cxnLst/>
            <a:rect l="l" t="t" r="r" b="b"/>
            <a:pathLst>
              <a:path w="4680000" h="33020">
                <a:moveTo>
                  <a:pt x="0" y="33020"/>
                </a:moveTo>
                <a:lnTo>
                  <a:pt x="4680000" y="33020"/>
                </a:lnTo>
                <a:lnTo>
                  <a:pt x="4680000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232800" y="6454024"/>
            <a:ext cx="0" cy="432562"/>
          </a:xfrm>
          <a:custGeom>
            <a:avLst/>
            <a:gdLst/>
            <a:ahLst/>
            <a:cxnLst/>
            <a:rect l="l" t="t" r="r" b="b"/>
            <a:pathLst>
              <a:path h="432562">
                <a:moveTo>
                  <a:pt x="0" y="432562"/>
                </a:moveTo>
                <a:lnTo>
                  <a:pt x="0" y="0"/>
                </a:lnTo>
              </a:path>
            </a:pathLst>
          </a:custGeom>
          <a:ln w="3302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6059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8023100" y="618378"/>
            <a:ext cx="1736978" cy="368673"/>
          </a:xfrm>
          <a:prstGeom prst="rect">
            <a:avLst/>
          </a:prstGeom>
        </p:spPr>
        <p:txBody>
          <a:bodyPr wrap="square" lIns="0" tIns="18446" rIns="0" bIns="0" rtlCol="0">
            <a:noAutofit/>
          </a:bodyPr>
          <a:lstStyle/>
          <a:p>
            <a:pPr marL="12700">
              <a:lnSpc>
                <a:spcPts val="2905"/>
              </a:lnSpc>
            </a:pPr>
            <a:r>
              <a:rPr sz="2700" b="1" spc="-85" dirty="0" smtClean="0">
                <a:solidFill>
                  <a:srgbClr val="A197B3"/>
                </a:solidFill>
                <a:latin typeface="Arial Black"/>
                <a:cs typeface="Arial Black"/>
              </a:rPr>
              <a:t>MIND</a:t>
            </a:r>
            <a:r>
              <a:rPr sz="2700" spc="-17" dirty="0" smtClean="0">
                <a:solidFill>
                  <a:srgbClr val="A197B3"/>
                </a:solidFill>
                <a:latin typeface="Arial"/>
                <a:cs typeface="Arial"/>
              </a:rPr>
              <a:t>OUT</a:t>
            </a:r>
            <a:endParaRPr sz="27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79995" y="900010"/>
            <a:ext cx="2152804" cy="597660"/>
          </a:xfrm>
          <a:prstGeom prst="rect">
            <a:avLst/>
          </a:prstGeom>
        </p:spPr>
        <p:txBody>
          <a:bodyPr wrap="square" lIns="0" tIns="5346" rIns="0" bIns="0" rtlCol="0">
            <a:noAutofit/>
          </a:bodyPr>
          <a:lstStyle/>
          <a:p>
            <a:pPr>
              <a:lnSpc>
                <a:spcPts val="700"/>
              </a:lnSpc>
            </a:pPr>
            <a:endParaRPr sz="700"/>
          </a:p>
          <a:p>
            <a:pPr marL="193682">
              <a:lnSpc>
                <a:spcPts val="1885"/>
              </a:lnSpc>
              <a:spcBef>
                <a:spcPts val="94"/>
              </a:spcBef>
            </a:pPr>
            <a:r>
              <a:rPr sz="1800" b="1" spc="10" dirty="0" smtClean="0">
                <a:solidFill>
                  <a:srgbClr val="FDFDFD"/>
                </a:solidFill>
                <a:latin typeface="Arial"/>
                <a:cs typeface="Arial"/>
              </a:rPr>
              <a:t>INTRODUCTION</a:t>
            </a:r>
            <a:endParaRPr sz="1800">
              <a:latin typeface="Arial"/>
              <a:cs typeface="Arial"/>
            </a:endParaRPr>
          </a:p>
          <a:p>
            <a:pPr marL="1158203">
              <a:lnSpc>
                <a:spcPts val="1270"/>
              </a:lnSpc>
            </a:pPr>
            <a:r>
              <a:rPr sz="1450" spc="17" dirty="0" smtClean="0">
                <a:solidFill>
                  <a:srgbClr val="FDFDFD"/>
                </a:solidFill>
                <a:latin typeface="Arial"/>
                <a:cs typeface="Arial"/>
              </a:rPr>
              <a:t>SESSION</a:t>
            </a:r>
            <a:endParaRPr sz="14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32800" y="900010"/>
            <a:ext cx="4679998" cy="597660"/>
          </a:xfrm>
          <a:prstGeom prst="rect">
            <a:avLst/>
          </a:prstGeom>
        </p:spPr>
        <p:txBody>
          <a:bodyPr wrap="square" lIns="0" tIns="2600" rIns="0" bIns="0" rtlCol="0">
            <a:noAutofit/>
          </a:bodyPr>
          <a:lstStyle/>
          <a:p>
            <a:pPr>
              <a:lnSpc>
                <a:spcPts val="1400"/>
              </a:lnSpc>
            </a:pPr>
            <a:endParaRPr sz="1400"/>
          </a:p>
          <a:p>
            <a:pPr marL="234000">
              <a:lnSpc>
                <a:spcPct val="95825"/>
              </a:lnSpc>
            </a:pPr>
            <a:r>
              <a:rPr sz="1700" spc="13" dirty="0" smtClean="0">
                <a:solidFill>
                  <a:srgbClr val="363435"/>
                </a:solidFill>
                <a:latin typeface="Arial"/>
                <a:cs typeface="Arial"/>
              </a:rPr>
              <a:t>Minding your Mental Wellbeing</a:t>
            </a:r>
            <a:endParaRPr sz="17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79995" y="1497671"/>
            <a:ext cx="2152804" cy="449075"/>
          </a:xfrm>
          <a:prstGeom prst="rect">
            <a:avLst/>
          </a:prstGeom>
        </p:spPr>
        <p:txBody>
          <a:bodyPr wrap="square" lIns="0" tIns="5351" rIns="0" bIns="0" rtlCol="0">
            <a:noAutofit/>
          </a:bodyPr>
          <a:lstStyle/>
          <a:p>
            <a:pPr>
              <a:lnSpc>
                <a:spcPts val="700"/>
              </a:lnSpc>
            </a:pPr>
            <a:endParaRPr sz="700"/>
          </a:p>
          <a:p>
            <a:pPr marL="836888">
              <a:lnSpc>
                <a:spcPct val="95825"/>
              </a:lnSpc>
            </a:pPr>
            <a:r>
              <a:rPr sz="1450" spc="25" dirty="0" smtClean="0">
                <a:solidFill>
                  <a:srgbClr val="FDFDFD"/>
                </a:solidFill>
                <a:latin typeface="Arial"/>
                <a:cs typeface="Arial"/>
              </a:rPr>
              <a:t>SESSION </a:t>
            </a:r>
            <a:r>
              <a:rPr sz="1800" b="1" spc="25" dirty="0" smtClean="0">
                <a:solidFill>
                  <a:srgbClr val="FDFDFD"/>
                </a:solidFill>
                <a:latin typeface="Arial"/>
                <a:cs typeface="Arial"/>
              </a:rPr>
              <a:t>01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32800" y="1497671"/>
            <a:ext cx="4679998" cy="449075"/>
          </a:xfrm>
          <a:prstGeom prst="rect">
            <a:avLst/>
          </a:prstGeom>
        </p:spPr>
        <p:txBody>
          <a:bodyPr wrap="square" lIns="0" tIns="4510" rIns="0" bIns="0" rtlCol="0">
            <a:noAutofit/>
          </a:bodyPr>
          <a:lstStyle/>
          <a:p>
            <a:pPr>
              <a:lnSpc>
                <a:spcPts val="800"/>
              </a:lnSpc>
            </a:pPr>
            <a:endParaRPr sz="800"/>
          </a:p>
          <a:p>
            <a:pPr marL="234000">
              <a:lnSpc>
                <a:spcPct val="95825"/>
              </a:lnSpc>
            </a:pPr>
            <a:r>
              <a:rPr sz="1700" spc="15" dirty="0" smtClean="0">
                <a:solidFill>
                  <a:srgbClr val="363435"/>
                </a:solidFill>
                <a:latin typeface="Arial"/>
                <a:cs typeface="Arial"/>
              </a:rPr>
              <a:t>Boosting Self-Esteem and Confidence</a:t>
            </a:r>
            <a:endParaRPr sz="17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79995" y="1946747"/>
            <a:ext cx="2152804" cy="449077"/>
          </a:xfrm>
          <a:prstGeom prst="rect">
            <a:avLst/>
          </a:prstGeom>
        </p:spPr>
        <p:txBody>
          <a:bodyPr wrap="square" lIns="0" tIns="5351" rIns="0" bIns="0" rtlCol="0">
            <a:noAutofit/>
          </a:bodyPr>
          <a:lstStyle/>
          <a:p>
            <a:pPr>
              <a:lnSpc>
                <a:spcPts val="700"/>
              </a:lnSpc>
            </a:pPr>
            <a:endParaRPr sz="700"/>
          </a:p>
          <a:p>
            <a:pPr marL="836888">
              <a:lnSpc>
                <a:spcPct val="95825"/>
              </a:lnSpc>
            </a:pPr>
            <a:r>
              <a:rPr sz="1450" spc="25" dirty="0" smtClean="0">
                <a:solidFill>
                  <a:srgbClr val="FDFDFD"/>
                </a:solidFill>
                <a:latin typeface="Arial"/>
                <a:cs typeface="Arial"/>
              </a:rPr>
              <a:t>SESSION </a:t>
            </a:r>
            <a:r>
              <a:rPr sz="1800" b="1" spc="25" dirty="0" smtClean="0">
                <a:solidFill>
                  <a:srgbClr val="FDFDFD"/>
                </a:solidFill>
                <a:latin typeface="Arial"/>
                <a:cs typeface="Arial"/>
              </a:rPr>
              <a:t>02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32800" y="1946747"/>
            <a:ext cx="4679998" cy="449077"/>
          </a:xfrm>
          <a:prstGeom prst="rect">
            <a:avLst/>
          </a:prstGeom>
        </p:spPr>
        <p:txBody>
          <a:bodyPr wrap="square" lIns="0" tIns="4510" rIns="0" bIns="0" rtlCol="0">
            <a:noAutofit/>
          </a:bodyPr>
          <a:lstStyle/>
          <a:p>
            <a:pPr>
              <a:lnSpc>
                <a:spcPts val="800"/>
              </a:lnSpc>
            </a:pPr>
            <a:endParaRPr sz="800"/>
          </a:p>
          <a:p>
            <a:pPr marL="234000">
              <a:lnSpc>
                <a:spcPct val="95825"/>
              </a:lnSpc>
            </a:pPr>
            <a:r>
              <a:rPr sz="1700" spc="14" dirty="0" smtClean="0">
                <a:solidFill>
                  <a:srgbClr val="363435"/>
                </a:solidFill>
                <a:latin typeface="Arial"/>
                <a:cs typeface="Arial"/>
              </a:rPr>
              <a:t>Dealing with Emotions</a:t>
            </a:r>
            <a:endParaRPr sz="17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79995" y="2395824"/>
            <a:ext cx="2152804" cy="449075"/>
          </a:xfrm>
          <a:prstGeom prst="rect">
            <a:avLst/>
          </a:prstGeom>
        </p:spPr>
        <p:txBody>
          <a:bodyPr wrap="square" lIns="0" tIns="5351" rIns="0" bIns="0" rtlCol="0">
            <a:noAutofit/>
          </a:bodyPr>
          <a:lstStyle/>
          <a:p>
            <a:pPr>
              <a:lnSpc>
                <a:spcPts val="700"/>
              </a:lnSpc>
            </a:pPr>
            <a:endParaRPr sz="700"/>
          </a:p>
          <a:p>
            <a:pPr marL="836888">
              <a:lnSpc>
                <a:spcPct val="95825"/>
              </a:lnSpc>
            </a:pPr>
            <a:r>
              <a:rPr sz="1450" spc="25" dirty="0" smtClean="0">
                <a:solidFill>
                  <a:srgbClr val="FDFDFD"/>
                </a:solidFill>
                <a:latin typeface="Arial"/>
                <a:cs typeface="Arial"/>
              </a:rPr>
              <a:t>SESSION </a:t>
            </a:r>
            <a:r>
              <a:rPr sz="1800" b="1" spc="25" dirty="0" smtClean="0">
                <a:solidFill>
                  <a:srgbClr val="FDFDFD"/>
                </a:solidFill>
                <a:latin typeface="Arial"/>
                <a:cs typeface="Arial"/>
              </a:rPr>
              <a:t>03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32800" y="2395824"/>
            <a:ext cx="4679998" cy="449075"/>
          </a:xfrm>
          <a:prstGeom prst="rect">
            <a:avLst/>
          </a:prstGeom>
        </p:spPr>
        <p:txBody>
          <a:bodyPr wrap="square" lIns="0" tIns="4510" rIns="0" bIns="0" rtlCol="0">
            <a:noAutofit/>
          </a:bodyPr>
          <a:lstStyle/>
          <a:p>
            <a:pPr>
              <a:lnSpc>
                <a:spcPts val="800"/>
              </a:lnSpc>
            </a:pPr>
            <a:endParaRPr sz="800"/>
          </a:p>
          <a:p>
            <a:pPr marL="234000">
              <a:lnSpc>
                <a:spcPct val="95825"/>
              </a:lnSpc>
            </a:pPr>
            <a:r>
              <a:rPr sz="1700" spc="14" dirty="0" smtClean="0">
                <a:solidFill>
                  <a:srgbClr val="363435"/>
                </a:solidFill>
                <a:latin typeface="Arial"/>
                <a:cs typeface="Arial"/>
              </a:rPr>
              <a:t>Challenging Thoughts</a:t>
            </a:r>
            <a:endParaRPr sz="17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79995" y="2844900"/>
            <a:ext cx="2152804" cy="449075"/>
          </a:xfrm>
          <a:prstGeom prst="rect">
            <a:avLst/>
          </a:prstGeom>
        </p:spPr>
        <p:txBody>
          <a:bodyPr wrap="square" lIns="0" tIns="5351" rIns="0" bIns="0" rtlCol="0">
            <a:noAutofit/>
          </a:bodyPr>
          <a:lstStyle/>
          <a:p>
            <a:pPr>
              <a:lnSpc>
                <a:spcPts val="700"/>
              </a:lnSpc>
            </a:pPr>
            <a:endParaRPr sz="700"/>
          </a:p>
          <a:p>
            <a:pPr marL="836888">
              <a:lnSpc>
                <a:spcPct val="95825"/>
              </a:lnSpc>
            </a:pPr>
            <a:r>
              <a:rPr sz="1450" spc="25" dirty="0" smtClean="0">
                <a:solidFill>
                  <a:srgbClr val="FDFDFD"/>
                </a:solidFill>
                <a:latin typeface="Arial"/>
                <a:cs typeface="Arial"/>
              </a:rPr>
              <a:t>SESSION </a:t>
            </a:r>
            <a:r>
              <a:rPr sz="1800" b="1" spc="25" dirty="0" smtClean="0">
                <a:solidFill>
                  <a:srgbClr val="FDFDFD"/>
                </a:solidFill>
                <a:latin typeface="Arial"/>
                <a:cs typeface="Arial"/>
              </a:rPr>
              <a:t>04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32800" y="2844900"/>
            <a:ext cx="4679998" cy="449075"/>
          </a:xfrm>
          <a:prstGeom prst="rect">
            <a:avLst/>
          </a:prstGeom>
        </p:spPr>
        <p:txBody>
          <a:bodyPr wrap="square" lIns="0" tIns="4510" rIns="0" bIns="0" rtlCol="0">
            <a:noAutofit/>
          </a:bodyPr>
          <a:lstStyle/>
          <a:p>
            <a:pPr>
              <a:lnSpc>
                <a:spcPts val="800"/>
              </a:lnSpc>
            </a:pPr>
            <a:endParaRPr sz="800"/>
          </a:p>
          <a:p>
            <a:pPr marL="234000">
              <a:lnSpc>
                <a:spcPct val="95825"/>
              </a:lnSpc>
            </a:pPr>
            <a:r>
              <a:rPr sz="1700" spc="15" dirty="0" smtClean="0">
                <a:solidFill>
                  <a:srgbClr val="363435"/>
                </a:solidFill>
                <a:latin typeface="Arial"/>
                <a:cs typeface="Arial"/>
              </a:rPr>
              <a:t>Coping with Challenges</a:t>
            </a:r>
            <a:endParaRPr sz="17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79995" y="3293976"/>
            <a:ext cx="2152804" cy="449077"/>
          </a:xfrm>
          <a:prstGeom prst="rect">
            <a:avLst/>
          </a:prstGeom>
        </p:spPr>
        <p:txBody>
          <a:bodyPr wrap="square" lIns="0" tIns="5353" rIns="0" bIns="0" rtlCol="0">
            <a:noAutofit/>
          </a:bodyPr>
          <a:lstStyle/>
          <a:p>
            <a:pPr>
              <a:lnSpc>
                <a:spcPts val="700"/>
              </a:lnSpc>
            </a:pPr>
            <a:endParaRPr sz="700"/>
          </a:p>
          <a:p>
            <a:pPr marL="836888">
              <a:lnSpc>
                <a:spcPct val="95825"/>
              </a:lnSpc>
            </a:pPr>
            <a:r>
              <a:rPr sz="1450" spc="25" dirty="0" smtClean="0">
                <a:solidFill>
                  <a:srgbClr val="FDFDFD"/>
                </a:solidFill>
                <a:latin typeface="Arial"/>
                <a:cs typeface="Arial"/>
              </a:rPr>
              <a:t>SESSION </a:t>
            </a:r>
            <a:r>
              <a:rPr sz="1800" b="1" spc="25" dirty="0" smtClean="0">
                <a:solidFill>
                  <a:srgbClr val="FDFDFD"/>
                </a:solidFill>
                <a:latin typeface="Arial"/>
                <a:cs typeface="Arial"/>
              </a:rPr>
              <a:t>05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32800" y="3293976"/>
            <a:ext cx="4679998" cy="449077"/>
          </a:xfrm>
          <a:prstGeom prst="rect">
            <a:avLst/>
          </a:prstGeom>
        </p:spPr>
        <p:txBody>
          <a:bodyPr wrap="square" lIns="0" tIns="4512" rIns="0" bIns="0" rtlCol="0">
            <a:noAutofit/>
          </a:bodyPr>
          <a:lstStyle/>
          <a:p>
            <a:pPr>
              <a:lnSpc>
                <a:spcPts val="800"/>
              </a:lnSpc>
            </a:pPr>
            <a:endParaRPr sz="800"/>
          </a:p>
          <a:p>
            <a:pPr marL="234000">
              <a:lnSpc>
                <a:spcPct val="95825"/>
              </a:lnSpc>
            </a:pPr>
            <a:r>
              <a:rPr sz="1700" spc="14" dirty="0" smtClean="0">
                <a:solidFill>
                  <a:srgbClr val="363435"/>
                </a:solidFill>
                <a:latin typeface="Arial"/>
                <a:cs typeface="Arial"/>
              </a:rPr>
              <a:t>Support from Others</a:t>
            </a:r>
            <a:endParaRPr sz="17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79995" y="3743053"/>
            <a:ext cx="2152804" cy="449075"/>
          </a:xfrm>
          <a:prstGeom prst="rect">
            <a:avLst/>
          </a:prstGeom>
        </p:spPr>
        <p:txBody>
          <a:bodyPr wrap="square" lIns="0" tIns="5351" rIns="0" bIns="0" rtlCol="0">
            <a:noAutofit/>
          </a:bodyPr>
          <a:lstStyle/>
          <a:p>
            <a:pPr>
              <a:lnSpc>
                <a:spcPts val="700"/>
              </a:lnSpc>
            </a:pPr>
            <a:endParaRPr sz="700"/>
          </a:p>
          <a:p>
            <a:pPr marL="836888">
              <a:lnSpc>
                <a:spcPct val="95825"/>
              </a:lnSpc>
            </a:pPr>
            <a:r>
              <a:rPr sz="1450" spc="25" dirty="0" smtClean="0">
                <a:solidFill>
                  <a:srgbClr val="FDFDFD"/>
                </a:solidFill>
                <a:latin typeface="Arial"/>
                <a:cs typeface="Arial"/>
              </a:rPr>
              <a:t>SESSION </a:t>
            </a:r>
            <a:r>
              <a:rPr sz="1800" b="1" spc="25" dirty="0" smtClean="0">
                <a:solidFill>
                  <a:srgbClr val="FDFDFD"/>
                </a:solidFill>
                <a:latin typeface="Arial"/>
                <a:cs typeface="Arial"/>
              </a:rPr>
              <a:t>06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32800" y="3743053"/>
            <a:ext cx="4679998" cy="449075"/>
          </a:xfrm>
          <a:prstGeom prst="rect">
            <a:avLst/>
          </a:prstGeom>
        </p:spPr>
        <p:txBody>
          <a:bodyPr wrap="square" lIns="0" tIns="4510" rIns="0" bIns="0" rtlCol="0">
            <a:noAutofit/>
          </a:bodyPr>
          <a:lstStyle/>
          <a:p>
            <a:pPr>
              <a:lnSpc>
                <a:spcPts val="800"/>
              </a:lnSpc>
            </a:pPr>
            <a:endParaRPr sz="800"/>
          </a:p>
          <a:p>
            <a:pPr marL="234000">
              <a:lnSpc>
                <a:spcPct val="95825"/>
              </a:lnSpc>
            </a:pPr>
            <a:r>
              <a:rPr sz="1700" spc="12" dirty="0" smtClean="0">
                <a:solidFill>
                  <a:srgbClr val="363435"/>
                </a:solidFill>
                <a:latin typeface="Arial"/>
                <a:cs typeface="Arial"/>
              </a:rPr>
              <a:t>Walking in Someone Else’s Shoes</a:t>
            </a:r>
            <a:endParaRPr sz="17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79995" y="4192129"/>
            <a:ext cx="2152804" cy="449075"/>
          </a:xfrm>
          <a:prstGeom prst="rect">
            <a:avLst/>
          </a:prstGeom>
        </p:spPr>
        <p:txBody>
          <a:bodyPr wrap="square" lIns="0" tIns="5351" rIns="0" bIns="0" rtlCol="0">
            <a:noAutofit/>
          </a:bodyPr>
          <a:lstStyle/>
          <a:p>
            <a:pPr>
              <a:lnSpc>
                <a:spcPts val="700"/>
              </a:lnSpc>
            </a:pPr>
            <a:endParaRPr sz="700"/>
          </a:p>
          <a:p>
            <a:pPr marL="836888">
              <a:lnSpc>
                <a:spcPct val="95825"/>
              </a:lnSpc>
            </a:pPr>
            <a:r>
              <a:rPr sz="1450" spc="25" dirty="0" smtClean="0">
                <a:solidFill>
                  <a:srgbClr val="FDFDFD"/>
                </a:solidFill>
                <a:latin typeface="Arial"/>
                <a:cs typeface="Arial"/>
              </a:rPr>
              <a:t>SESSION </a:t>
            </a:r>
            <a:r>
              <a:rPr sz="1800" b="1" spc="25" dirty="0" smtClean="0">
                <a:solidFill>
                  <a:srgbClr val="FDFDFD"/>
                </a:solidFill>
                <a:latin typeface="Arial"/>
                <a:cs typeface="Arial"/>
              </a:rPr>
              <a:t>07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32800" y="4192129"/>
            <a:ext cx="4679998" cy="449075"/>
          </a:xfrm>
          <a:prstGeom prst="rect">
            <a:avLst/>
          </a:prstGeom>
        </p:spPr>
        <p:txBody>
          <a:bodyPr wrap="square" lIns="0" tIns="4510" rIns="0" bIns="0" rtlCol="0">
            <a:noAutofit/>
          </a:bodyPr>
          <a:lstStyle/>
          <a:p>
            <a:pPr>
              <a:lnSpc>
                <a:spcPts val="800"/>
              </a:lnSpc>
            </a:pPr>
            <a:endParaRPr sz="800"/>
          </a:p>
          <a:p>
            <a:pPr marL="234000">
              <a:lnSpc>
                <a:spcPct val="95825"/>
              </a:lnSpc>
            </a:pPr>
            <a:r>
              <a:rPr sz="1700" spc="15" dirty="0" smtClean="0">
                <a:solidFill>
                  <a:srgbClr val="363435"/>
                </a:solidFill>
                <a:latin typeface="Arial"/>
                <a:cs typeface="Arial"/>
              </a:rPr>
              <a:t>Managing Conflict</a:t>
            </a:r>
            <a:endParaRPr sz="17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79995" y="4641204"/>
            <a:ext cx="2152804" cy="449077"/>
          </a:xfrm>
          <a:prstGeom prst="rect">
            <a:avLst/>
          </a:prstGeom>
        </p:spPr>
        <p:txBody>
          <a:bodyPr wrap="square" lIns="0" tIns="5353" rIns="0" bIns="0" rtlCol="0">
            <a:noAutofit/>
          </a:bodyPr>
          <a:lstStyle/>
          <a:p>
            <a:pPr>
              <a:lnSpc>
                <a:spcPts val="700"/>
              </a:lnSpc>
            </a:pPr>
            <a:endParaRPr sz="700"/>
          </a:p>
          <a:p>
            <a:pPr marL="836888">
              <a:lnSpc>
                <a:spcPct val="95825"/>
              </a:lnSpc>
            </a:pPr>
            <a:r>
              <a:rPr sz="1450" spc="25" dirty="0" smtClean="0">
                <a:solidFill>
                  <a:srgbClr val="FDFDFD"/>
                </a:solidFill>
                <a:latin typeface="Arial"/>
                <a:cs typeface="Arial"/>
              </a:rPr>
              <a:t>SESSION </a:t>
            </a:r>
            <a:r>
              <a:rPr sz="1800" b="1" spc="25" dirty="0" smtClean="0">
                <a:solidFill>
                  <a:srgbClr val="FDFDFD"/>
                </a:solidFill>
                <a:latin typeface="Arial"/>
                <a:cs typeface="Arial"/>
              </a:rPr>
              <a:t>08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32800" y="4641204"/>
            <a:ext cx="4679998" cy="449077"/>
          </a:xfrm>
          <a:prstGeom prst="rect">
            <a:avLst/>
          </a:prstGeom>
        </p:spPr>
        <p:txBody>
          <a:bodyPr wrap="square" lIns="0" tIns="4904" rIns="0" bIns="0" rtlCol="0">
            <a:noAutofit/>
          </a:bodyPr>
          <a:lstStyle/>
          <a:p>
            <a:pPr>
              <a:lnSpc>
                <a:spcPts val="750"/>
              </a:lnSpc>
            </a:pPr>
            <a:endParaRPr sz="750"/>
          </a:p>
          <a:p>
            <a:pPr marL="234000">
              <a:lnSpc>
                <a:spcPct val="95825"/>
              </a:lnSpc>
            </a:pPr>
            <a:r>
              <a:rPr sz="1700" spc="-5" dirty="0" smtClean="0">
                <a:solidFill>
                  <a:srgbClr val="363435"/>
                </a:solidFill>
                <a:latin typeface="Arial"/>
                <a:cs typeface="Arial"/>
              </a:rPr>
              <a:t>Connecting with Others</a:t>
            </a:r>
            <a:endParaRPr sz="1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79995" y="5090281"/>
            <a:ext cx="2152804" cy="449075"/>
          </a:xfrm>
          <a:prstGeom prst="rect">
            <a:avLst/>
          </a:prstGeom>
        </p:spPr>
        <p:txBody>
          <a:bodyPr wrap="square" lIns="0" tIns="5351" rIns="0" bIns="0" rtlCol="0">
            <a:noAutofit/>
          </a:bodyPr>
          <a:lstStyle/>
          <a:p>
            <a:pPr>
              <a:lnSpc>
                <a:spcPts val="700"/>
              </a:lnSpc>
            </a:pPr>
            <a:endParaRPr sz="700"/>
          </a:p>
          <a:p>
            <a:pPr marL="836888">
              <a:lnSpc>
                <a:spcPct val="95825"/>
              </a:lnSpc>
            </a:pPr>
            <a:r>
              <a:rPr sz="1450" spc="25" dirty="0" smtClean="0">
                <a:solidFill>
                  <a:srgbClr val="FDFDFD"/>
                </a:solidFill>
                <a:latin typeface="Arial"/>
                <a:cs typeface="Arial"/>
              </a:rPr>
              <a:t>SESSION </a:t>
            </a:r>
            <a:r>
              <a:rPr sz="1800" b="1" spc="25" dirty="0" smtClean="0">
                <a:solidFill>
                  <a:srgbClr val="FDFDFD"/>
                </a:solidFill>
                <a:latin typeface="Arial"/>
                <a:cs typeface="Arial"/>
              </a:rPr>
              <a:t>09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32800" y="5090281"/>
            <a:ext cx="4679998" cy="449075"/>
          </a:xfrm>
          <a:prstGeom prst="rect">
            <a:avLst/>
          </a:prstGeom>
        </p:spPr>
        <p:txBody>
          <a:bodyPr wrap="square" lIns="0" tIns="4904" rIns="0" bIns="0" rtlCol="0">
            <a:noAutofit/>
          </a:bodyPr>
          <a:lstStyle/>
          <a:p>
            <a:pPr>
              <a:lnSpc>
                <a:spcPts val="750"/>
              </a:lnSpc>
            </a:pPr>
            <a:endParaRPr sz="750"/>
          </a:p>
          <a:p>
            <a:pPr marL="234000">
              <a:lnSpc>
                <a:spcPct val="95825"/>
              </a:lnSpc>
            </a:pPr>
            <a:r>
              <a:rPr sz="1700" spc="-5" dirty="0" smtClean="0">
                <a:solidFill>
                  <a:srgbClr val="363435"/>
                </a:solidFill>
                <a:latin typeface="Arial"/>
                <a:cs typeface="Arial"/>
              </a:rPr>
              <a:t>Giving and Getting Help</a:t>
            </a:r>
            <a:endParaRPr sz="1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79995" y="5539357"/>
            <a:ext cx="2152804" cy="449075"/>
          </a:xfrm>
          <a:prstGeom prst="rect">
            <a:avLst/>
          </a:prstGeom>
        </p:spPr>
        <p:txBody>
          <a:bodyPr wrap="square" lIns="0" tIns="5351" rIns="0" bIns="0" rtlCol="0">
            <a:noAutofit/>
          </a:bodyPr>
          <a:lstStyle/>
          <a:p>
            <a:pPr>
              <a:lnSpc>
                <a:spcPts val="700"/>
              </a:lnSpc>
            </a:pPr>
            <a:endParaRPr sz="700"/>
          </a:p>
          <a:p>
            <a:pPr marL="836888">
              <a:lnSpc>
                <a:spcPct val="95825"/>
              </a:lnSpc>
            </a:pPr>
            <a:r>
              <a:rPr sz="1450" spc="25" dirty="0" smtClean="0">
                <a:solidFill>
                  <a:srgbClr val="FDFDFD"/>
                </a:solidFill>
                <a:latin typeface="Arial"/>
                <a:cs typeface="Arial"/>
              </a:rPr>
              <a:t>SESSION </a:t>
            </a:r>
            <a:r>
              <a:rPr sz="1800" b="1" spc="25" dirty="0" smtClean="0">
                <a:solidFill>
                  <a:srgbClr val="FDFDFD"/>
                </a:solidFill>
                <a:latin typeface="Arial"/>
                <a:cs typeface="Arial"/>
              </a:rPr>
              <a:t>10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32800" y="5539357"/>
            <a:ext cx="4679998" cy="449075"/>
          </a:xfrm>
          <a:prstGeom prst="rect">
            <a:avLst/>
          </a:prstGeom>
        </p:spPr>
        <p:txBody>
          <a:bodyPr wrap="square" lIns="0" tIns="4904" rIns="0" bIns="0" rtlCol="0">
            <a:noAutofit/>
          </a:bodyPr>
          <a:lstStyle/>
          <a:p>
            <a:pPr>
              <a:lnSpc>
                <a:spcPts val="750"/>
              </a:lnSpc>
            </a:pPr>
            <a:endParaRPr sz="750"/>
          </a:p>
          <a:p>
            <a:pPr marL="234000">
              <a:lnSpc>
                <a:spcPct val="95825"/>
              </a:lnSpc>
            </a:pPr>
            <a:r>
              <a:rPr sz="1700" spc="-3" dirty="0" smtClean="0">
                <a:solidFill>
                  <a:srgbClr val="363435"/>
                </a:solidFill>
                <a:latin typeface="Arial"/>
                <a:cs typeface="Arial"/>
              </a:rPr>
              <a:t>Making Decisions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79995" y="5988433"/>
            <a:ext cx="2152804" cy="449077"/>
          </a:xfrm>
          <a:prstGeom prst="rect">
            <a:avLst/>
          </a:prstGeom>
        </p:spPr>
        <p:txBody>
          <a:bodyPr wrap="square" lIns="0" tIns="5353" rIns="0" bIns="0" rtlCol="0">
            <a:noAutofit/>
          </a:bodyPr>
          <a:lstStyle/>
          <a:p>
            <a:pPr>
              <a:lnSpc>
                <a:spcPts val="700"/>
              </a:lnSpc>
            </a:pPr>
            <a:endParaRPr sz="700"/>
          </a:p>
          <a:p>
            <a:pPr marL="849641">
              <a:lnSpc>
                <a:spcPct val="95825"/>
              </a:lnSpc>
            </a:pPr>
            <a:r>
              <a:rPr sz="1450" spc="5" dirty="0" smtClean="0">
                <a:solidFill>
                  <a:srgbClr val="FDFDFD"/>
                </a:solidFill>
                <a:latin typeface="Arial"/>
                <a:cs typeface="Arial"/>
              </a:rPr>
              <a:t>SESSION </a:t>
            </a:r>
            <a:r>
              <a:rPr sz="1800" b="1" spc="5" dirty="0" smtClean="0">
                <a:solidFill>
                  <a:srgbClr val="FDFDFD"/>
                </a:solidFill>
                <a:latin typeface="Arial"/>
                <a:cs typeface="Arial"/>
              </a:rPr>
              <a:t>11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32800" y="5988433"/>
            <a:ext cx="4679998" cy="449077"/>
          </a:xfrm>
          <a:prstGeom prst="rect">
            <a:avLst/>
          </a:prstGeom>
        </p:spPr>
        <p:txBody>
          <a:bodyPr wrap="square" lIns="0" tIns="4510" rIns="0" bIns="0" rtlCol="0">
            <a:noAutofit/>
          </a:bodyPr>
          <a:lstStyle/>
          <a:p>
            <a:pPr>
              <a:lnSpc>
                <a:spcPts val="800"/>
              </a:lnSpc>
            </a:pPr>
            <a:endParaRPr sz="800"/>
          </a:p>
          <a:p>
            <a:pPr marL="234000">
              <a:lnSpc>
                <a:spcPct val="95825"/>
              </a:lnSpc>
            </a:pPr>
            <a:r>
              <a:rPr sz="1700" spc="14" dirty="0" smtClean="0">
                <a:solidFill>
                  <a:srgbClr val="363435"/>
                </a:solidFill>
                <a:latin typeface="Arial"/>
                <a:cs typeface="Arial"/>
              </a:rPr>
              <a:t>Happiness and Wellbeing</a:t>
            </a:r>
            <a:endParaRPr sz="17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79995" y="6437510"/>
            <a:ext cx="2152804" cy="449077"/>
          </a:xfrm>
          <a:prstGeom prst="rect">
            <a:avLst/>
          </a:prstGeom>
        </p:spPr>
        <p:txBody>
          <a:bodyPr wrap="square" lIns="0" tIns="5351" rIns="0" bIns="0" rtlCol="0">
            <a:noAutofit/>
          </a:bodyPr>
          <a:lstStyle/>
          <a:p>
            <a:pPr>
              <a:lnSpc>
                <a:spcPts val="700"/>
              </a:lnSpc>
            </a:pPr>
            <a:endParaRPr sz="700"/>
          </a:p>
          <a:p>
            <a:pPr marL="836888">
              <a:lnSpc>
                <a:spcPct val="95825"/>
              </a:lnSpc>
            </a:pPr>
            <a:r>
              <a:rPr sz="1450" spc="25" dirty="0" smtClean="0">
                <a:solidFill>
                  <a:srgbClr val="FDFDFD"/>
                </a:solidFill>
                <a:latin typeface="Arial"/>
                <a:cs typeface="Arial"/>
              </a:rPr>
              <a:t>SESSION </a:t>
            </a:r>
            <a:r>
              <a:rPr sz="1800" b="1" spc="25" dirty="0" smtClean="0">
                <a:solidFill>
                  <a:srgbClr val="FDFDFD"/>
                </a:solidFill>
                <a:latin typeface="Arial"/>
                <a:cs typeface="Arial"/>
              </a:rPr>
              <a:t>12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232800" y="6437510"/>
            <a:ext cx="4679998" cy="449077"/>
          </a:xfrm>
          <a:prstGeom prst="rect">
            <a:avLst/>
          </a:prstGeom>
        </p:spPr>
        <p:txBody>
          <a:bodyPr wrap="square" lIns="0" tIns="4510" rIns="0" bIns="0" rtlCol="0">
            <a:noAutofit/>
          </a:bodyPr>
          <a:lstStyle/>
          <a:p>
            <a:pPr>
              <a:lnSpc>
                <a:spcPts val="800"/>
              </a:lnSpc>
            </a:pPr>
            <a:endParaRPr sz="800"/>
          </a:p>
          <a:p>
            <a:pPr marL="234000">
              <a:lnSpc>
                <a:spcPct val="95825"/>
              </a:lnSpc>
            </a:pPr>
            <a:r>
              <a:rPr sz="1700" spc="17" dirty="0" smtClean="0">
                <a:solidFill>
                  <a:srgbClr val="363435"/>
                </a:solidFill>
                <a:latin typeface="Arial"/>
                <a:cs typeface="Arial"/>
              </a:rPr>
              <a:t>Review</a:t>
            </a:r>
            <a:endParaRPr sz="1700">
              <a:latin typeface="Arial"/>
              <a:cs typeface="Arial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460500" y="28801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smtClean="0">
                <a:solidFill>
                  <a:schemeClr val="accent4">
                    <a:lumMod val="75000"/>
                  </a:schemeClr>
                </a:solidFill>
              </a:rPr>
              <a:t>Programme Review</a:t>
            </a:r>
            <a:endParaRPr lang="en-IE" sz="2400" b="1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6059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023100" y="618378"/>
            <a:ext cx="1736978" cy="368673"/>
          </a:xfrm>
          <a:prstGeom prst="rect">
            <a:avLst/>
          </a:prstGeom>
        </p:spPr>
        <p:txBody>
          <a:bodyPr wrap="square" lIns="0" tIns="18446" rIns="0" bIns="0" rtlCol="0">
            <a:noAutofit/>
          </a:bodyPr>
          <a:lstStyle/>
          <a:p>
            <a:pPr marL="12700">
              <a:lnSpc>
                <a:spcPts val="2905"/>
              </a:lnSpc>
            </a:pPr>
            <a:r>
              <a:rPr sz="2700" b="1" spc="-85" dirty="0" smtClean="0">
                <a:solidFill>
                  <a:srgbClr val="A197B3"/>
                </a:solidFill>
                <a:latin typeface="Arial Black"/>
                <a:cs typeface="Arial Black"/>
              </a:rPr>
              <a:t>MIND</a:t>
            </a:r>
            <a:r>
              <a:rPr sz="2700" spc="-17" dirty="0" smtClean="0">
                <a:solidFill>
                  <a:srgbClr val="A197B3"/>
                </a:solidFill>
                <a:latin typeface="Arial"/>
                <a:cs typeface="Arial"/>
              </a:rPr>
              <a:t>OUT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7299" y="692921"/>
            <a:ext cx="5207965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sz="4000" b="1" spc="24" dirty="0" smtClean="0">
                <a:solidFill>
                  <a:srgbClr val="F17D9B"/>
                </a:solidFill>
                <a:latin typeface="Arial"/>
                <a:cs typeface="Arial"/>
              </a:rPr>
              <a:t>Introduction Session</a:t>
            </a:r>
            <a:endParaRPr sz="4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87300" y="3036518"/>
            <a:ext cx="3773716" cy="406400"/>
          </a:xfrm>
          <a:prstGeom prst="rect">
            <a:avLst/>
          </a:prstGeom>
        </p:spPr>
        <p:txBody>
          <a:bodyPr wrap="square" lIns="0" tIns="20256" rIns="0" bIns="0" rtlCol="0">
            <a:noAutofit/>
          </a:bodyPr>
          <a:lstStyle/>
          <a:p>
            <a:pPr marL="12700">
              <a:lnSpc>
                <a:spcPts val="3190"/>
              </a:lnSpc>
            </a:pPr>
            <a:r>
              <a:rPr sz="3000" b="1" spc="16" dirty="0" smtClean="0">
                <a:solidFill>
                  <a:srgbClr val="736991"/>
                </a:solidFill>
                <a:latin typeface="Arial"/>
                <a:cs typeface="Arial"/>
              </a:rPr>
              <a:t>What did you learn?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7300" y="3811094"/>
            <a:ext cx="152400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47218" y="3811094"/>
            <a:ext cx="3070961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spc="0" dirty="0" smtClean="0">
                <a:solidFill>
                  <a:srgbClr val="565657"/>
                </a:solidFill>
                <a:latin typeface="Arial"/>
                <a:cs typeface="Arial"/>
              </a:rPr>
              <a:t>The meaning of ‘wellbeing’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87300" y="4480130"/>
            <a:ext cx="152400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47218" y="4480130"/>
            <a:ext cx="3804564" cy="660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The importance of caring for your</a:t>
            </a:r>
            <a:endParaRPr sz="2000">
              <a:latin typeface="Arial"/>
              <a:cs typeface="Arial"/>
            </a:endParaRPr>
          </a:p>
          <a:p>
            <a:pPr marL="12700" marR="38100">
              <a:lnSpc>
                <a:spcPct val="95825"/>
              </a:lnSpc>
              <a:spcBef>
                <a:spcPts val="592"/>
              </a:spcBef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as your physical wellbeing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958894" y="4480130"/>
            <a:ext cx="2802331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spc="0" dirty="0" smtClean="0">
                <a:solidFill>
                  <a:srgbClr val="565657"/>
                </a:solidFill>
                <a:latin typeface="Arial"/>
                <a:cs typeface="Arial"/>
              </a:rPr>
              <a:t>mental wellbeing as well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6059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023100" y="618378"/>
            <a:ext cx="1736978" cy="368673"/>
          </a:xfrm>
          <a:prstGeom prst="rect">
            <a:avLst/>
          </a:prstGeom>
        </p:spPr>
        <p:txBody>
          <a:bodyPr wrap="square" lIns="0" tIns="18446" rIns="0" bIns="0" rtlCol="0">
            <a:noAutofit/>
          </a:bodyPr>
          <a:lstStyle/>
          <a:p>
            <a:pPr marL="12700">
              <a:lnSpc>
                <a:spcPts val="2905"/>
              </a:lnSpc>
            </a:pPr>
            <a:r>
              <a:rPr sz="2700" b="1" spc="-85" dirty="0" smtClean="0">
                <a:solidFill>
                  <a:srgbClr val="A197B3"/>
                </a:solidFill>
                <a:latin typeface="Arial Black"/>
                <a:cs typeface="Arial Black"/>
              </a:rPr>
              <a:t>MIND</a:t>
            </a:r>
            <a:r>
              <a:rPr sz="2700" spc="-17" dirty="0" smtClean="0">
                <a:solidFill>
                  <a:srgbClr val="A197B3"/>
                </a:solidFill>
                <a:latin typeface="Arial"/>
                <a:cs typeface="Arial"/>
              </a:rPr>
              <a:t>OUT</a:t>
            </a:r>
            <a:endParaRPr sz="2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7299" y="698675"/>
            <a:ext cx="5386570" cy="1637321"/>
          </a:xfrm>
          <a:prstGeom prst="rect">
            <a:avLst/>
          </a:prstGeom>
        </p:spPr>
        <p:txBody>
          <a:bodyPr wrap="square" lIns="0" tIns="16319" rIns="0" bIns="0" rtlCol="0">
            <a:noAutofit/>
          </a:bodyPr>
          <a:lstStyle/>
          <a:p>
            <a:pPr marL="12700" marR="87622">
              <a:lnSpc>
                <a:spcPts val="2570"/>
              </a:lnSpc>
            </a:pPr>
            <a:r>
              <a:rPr sz="2400" b="1" spc="38" dirty="0" smtClean="0">
                <a:solidFill>
                  <a:srgbClr val="55ACDF"/>
                </a:solidFill>
                <a:latin typeface="Arial"/>
                <a:cs typeface="Arial"/>
              </a:rPr>
              <a:t>SESSION 1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610"/>
              </a:spcBef>
            </a:pPr>
            <a:r>
              <a:rPr sz="4000" b="1" spc="17" dirty="0" smtClean="0">
                <a:solidFill>
                  <a:srgbClr val="55ACDF"/>
                </a:solidFill>
                <a:latin typeface="Arial"/>
                <a:cs typeface="Arial"/>
              </a:rPr>
              <a:t>Boosting Self-esteem</a:t>
            </a:r>
            <a:endParaRPr sz="4000">
              <a:latin typeface="Arial"/>
              <a:cs typeface="Arial"/>
            </a:endParaRPr>
          </a:p>
          <a:p>
            <a:pPr marL="12700" marR="87622">
              <a:lnSpc>
                <a:spcPts val="4585"/>
              </a:lnSpc>
              <a:spcBef>
                <a:spcPts val="629"/>
              </a:spcBef>
            </a:pPr>
            <a:r>
              <a:rPr sz="4000" b="1" spc="42" dirty="0" smtClean="0">
                <a:solidFill>
                  <a:srgbClr val="55ACDF"/>
                </a:solidFill>
                <a:latin typeface="Arial"/>
                <a:cs typeface="Arial"/>
              </a:rPr>
              <a:t>Confidence</a:t>
            </a:r>
            <a:endParaRPr sz="4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31723" y="1167596"/>
            <a:ext cx="1027683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sz="4000" b="1" spc="46" dirty="0" smtClean="0">
                <a:solidFill>
                  <a:srgbClr val="55ACDF"/>
                </a:solidFill>
                <a:latin typeface="Arial"/>
                <a:cs typeface="Arial"/>
              </a:rPr>
              <a:t>and</a:t>
            </a:r>
            <a:endParaRPr sz="4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87300" y="3036518"/>
            <a:ext cx="3773716" cy="406400"/>
          </a:xfrm>
          <a:prstGeom prst="rect">
            <a:avLst/>
          </a:prstGeom>
        </p:spPr>
        <p:txBody>
          <a:bodyPr wrap="square" lIns="0" tIns="20256" rIns="0" bIns="0" rtlCol="0">
            <a:noAutofit/>
          </a:bodyPr>
          <a:lstStyle/>
          <a:p>
            <a:pPr marL="12700">
              <a:lnSpc>
                <a:spcPts val="3190"/>
              </a:lnSpc>
            </a:pPr>
            <a:r>
              <a:rPr sz="3000" b="1" spc="16" dirty="0" smtClean="0">
                <a:solidFill>
                  <a:srgbClr val="736991"/>
                </a:solidFill>
                <a:latin typeface="Arial"/>
                <a:cs typeface="Arial"/>
              </a:rPr>
              <a:t>What did you learn?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7300" y="3811094"/>
            <a:ext cx="152400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47218" y="3811094"/>
            <a:ext cx="4990490" cy="660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How to identify your own personal strengths</a:t>
            </a:r>
            <a:endParaRPr sz="2000">
              <a:latin typeface="Arial"/>
              <a:cs typeface="Arial"/>
            </a:endParaRPr>
          </a:p>
          <a:p>
            <a:pPr marL="12700" marR="38100">
              <a:lnSpc>
                <a:spcPct val="95825"/>
              </a:lnSpc>
              <a:spcBef>
                <a:spcPts val="592"/>
              </a:spcBef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these strengths to deal with challenges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44820" y="3811094"/>
            <a:ext cx="1786458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and how to use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7300" y="4861130"/>
            <a:ext cx="152400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147218" y="4861130"/>
            <a:ext cx="2957499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How to believe in yourself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6059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8023100" y="618378"/>
            <a:ext cx="1736978" cy="368673"/>
          </a:xfrm>
          <a:prstGeom prst="rect">
            <a:avLst/>
          </a:prstGeom>
        </p:spPr>
        <p:txBody>
          <a:bodyPr wrap="square" lIns="0" tIns="18446" rIns="0" bIns="0" rtlCol="0">
            <a:noAutofit/>
          </a:bodyPr>
          <a:lstStyle/>
          <a:p>
            <a:pPr marL="12700">
              <a:lnSpc>
                <a:spcPts val="2905"/>
              </a:lnSpc>
            </a:pPr>
            <a:r>
              <a:rPr sz="2700" b="1" spc="-85" dirty="0" smtClean="0">
                <a:solidFill>
                  <a:srgbClr val="A197B3"/>
                </a:solidFill>
                <a:latin typeface="Arial Black"/>
                <a:cs typeface="Arial Black"/>
              </a:rPr>
              <a:t>MIND</a:t>
            </a:r>
            <a:r>
              <a:rPr sz="2700" spc="-17" dirty="0" smtClean="0">
                <a:solidFill>
                  <a:srgbClr val="A197B3"/>
                </a:solidFill>
                <a:latin typeface="Arial"/>
                <a:cs typeface="Arial"/>
              </a:rPr>
              <a:t>OUT</a:t>
            </a:r>
            <a:endParaRPr sz="27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7299" y="698675"/>
            <a:ext cx="5621528" cy="1002321"/>
          </a:xfrm>
          <a:prstGeom prst="rect">
            <a:avLst/>
          </a:prstGeom>
        </p:spPr>
        <p:txBody>
          <a:bodyPr wrap="square" lIns="0" tIns="16319" rIns="0" bIns="0" rtlCol="0">
            <a:noAutofit/>
          </a:bodyPr>
          <a:lstStyle/>
          <a:p>
            <a:pPr marL="12700" marR="76200">
              <a:lnSpc>
                <a:spcPts val="2570"/>
              </a:lnSpc>
            </a:pPr>
            <a:r>
              <a:rPr sz="2400" b="1" spc="38" dirty="0" smtClean="0">
                <a:solidFill>
                  <a:srgbClr val="BCC571"/>
                </a:solidFill>
                <a:latin typeface="Arial"/>
                <a:cs typeface="Arial"/>
              </a:rPr>
              <a:t>SESSION 2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4585"/>
              </a:lnSpc>
              <a:spcBef>
                <a:spcPts val="840"/>
              </a:spcBef>
            </a:pPr>
            <a:r>
              <a:rPr sz="4000" b="1" spc="28" dirty="0" smtClean="0">
                <a:solidFill>
                  <a:srgbClr val="BCC571"/>
                </a:solidFill>
                <a:latin typeface="Arial"/>
                <a:cs typeface="Arial"/>
              </a:rPr>
              <a:t>Dealing with Emotions</a:t>
            </a:r>
            <a:endParaRPr sz="4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87300" y="3036518"/>
            <a:ext cx="3773716" cy="406400"/>
          </a:xfrm>
          <a:prstGeom prst="rect">
            <a:avLst/>
          </a:prstGeom>
        </p:spPr>
        <p:txBody>
          <a:bodyPr wrap="square" lIns="0" tIns="20256" rIns="0" bIns="0" rtlCol="0">
            <a:noAutofit/>
          </a:bodyPr>
          <a:lstStyle/>
          <a:p>
            <a:pPr marL="12700">
              <a:lnSpc>
                <a:spcPts val="3190"/>
              </a:lnSpc>
            </a:pPr>
            <a:r>
              <a:rPr sz="3000" b="1" spc="16" dirty="0" smtClean="0">
                <a:solidFill>
                  <a:srgbClr val="736991"/>
                </a:solidFill>
                <a:latin typeface="Arial"/>
                <a:cs typeface="Arial"/>
              </a:rPr>
              <a:t>What did you learn?</a:t>
            </a:r>
            <a:endParaRPr sz="3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87300" y="3811094"/>
            <a:ext cx="152400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47218" y="3811094"/>
            <a:ext cx="571500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How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25830" y="3811094"/>
            <a:ext cx="3480028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your body deals with emotions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87300" y="4480130"/>
            <a:ext cx="152400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47218" y="4480130"/>
            <a:ext cx="571500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How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25830" y="4480130"/>
            <a:ext cx="275336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to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08278" y="4480130"/>
            <a:ext cx="2999638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identify emotions correctly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87300" y="5149166"/>
            <a:ext cx="152400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47218" y="5149166"/>
            <a:ext cx="571500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How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25830" y="5149166"/>
            <a:ext cx="275336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to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08278" y="5149166"/>
            <a:ext cx="2420670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spc="-9" dirty="0" smtClean="0">
                <a:solidFill>
                  <a:srgbClr val="565657"/>
                </a:solidFill>
                <a:latin typeface="Arial"/>
                <a:cs typeface="Arial"/>
              </a:rPr>
              <a:t>practise ‘Taking Five’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87300" y="5818202"/>
            <a:ext cx="152400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47218" y="5818202"/>
            <a:ext cx="571500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How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25830" y="5818202"/>
            <a:ext cx="275336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to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008278" y="5818202"/>
            <a:ext cx="2647137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manage your emotions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6059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023100" y="618378"/>
            <a:ext cx="1736978" cy="368673"/>
          </a:xfrm>
          <a:prstGeom prst="rect">
            <a:avLst/>
          </a:prstGeom>
        </p:spPr>
        <p:txBody>
          <a:bodyPr wrap="square" lIns="0" tIns="18446" rIns="0" bIns="0" rtlCol="0">
            <a:noAutofit/>
          </a:bodyPr>
          <a:lstStyle/>
          <a:p>
            <a:pPr marL="12700">
              <a:lnSpc>
                <a:spcPts val="2905"/>
              </a:lnSpc>
            </a:pPr>
            <a:r>
              <a:rPr sz="2700" b="1" spc="-85" dirty="0" smtClean="0">
                <a:solidFill>
                  <a:srgbClr val="A197B3"/>
                </a:solidFill>
                <a:latin typeface="Arial Black"/>
                <a:cs typeface="Arial Black"/>
              </a:rPr>
              <a:t>MIND</a:t>
            </a:r>
            <a:r>
              <a:rPr sz="2700" spc="-17" dirty="0" smtClean="0">
                <a:solidFill>
                  <a:srgbClr val="A197B3"/>
                </a:solidFill>
                <a:latin typeface="Arial"/>
                <a:cs typeface="Arial"/>
              </a:rPr>
              <a:t>OUT</a:t>
            </a:r>
            <a:endParaRPr sz="2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7299" y="698675"/>
            <a:ext cx="5511292" cy="1002321"/>
          </a:xfrm>
          <a:prstGeom prst="rect">
            <a:avLst/>
          </a:prstGeom>
        </p:spPr>
        <p:txBody>
          <a:bodyPr wrap="square" lIns="0" tIns="16319" rIns="0" bIns="0" rtlCol="0">
            <a:noAutofit/>
          </a:bodyPr>
          <a:lstStyle/>
          <a:p>
            <a:pPr marL="12700" marR="76200">
              <a:lnSpc>
                <a:spcPts val="2570"/>
              </a:lnSpc>
            </a:pPr>
            <a:r>
              <a:rPr sz="2400" b="1" spc="38" dirty="0" smtClean="0">
                <a:solidFill>
                  <a:srgbClr val="F17161"/>
                </a:solidFill>
                <a:latin typeface="Arial"/>
                <a:cs typeface="Arial"/>
              </a:rPr>
              <a:t>SESSION 3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4585"/>
              </a:lnSpc>
              <a:spcBef>
                <a:spcPts val="840"/>
              </a:spcBef>
            </a:pPr>
            <a:r>
              <a:rPr sz="4000" b="1" spc="12" dirty="0" smtClean="0">
                <a:solidFill>
                  <a:srgbClr val="F17161"/>
                </a:solidFill>
                <a:latin typeface="Arial"/>
                <a:cs typeface="Arial"/>
              </a:rPr>
              <a:t>Challenging Thoughts</a:t>
            </a:r>
            <a:endParaRPr sz="4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87300" y="3036518"/>
            <a:ext cx="3773716" cy="406400"/>
          </a:xfrm>
          <a:prstGeom prst="rect">
            <a:avLst/>
          </a:prstGeom>
        </p:spPr>
        <p:txBody>
          <a:bodyPr wrap="square" lIns="0" tIns="20256" rIns="0" bIns="0" rtlCol="0">
            <a:noAutofit/>
          </a:bodyPr>
          <a:lstStyle/>
          <a:p>
            <a:pPr marL="12700">
              <a:lnSpc>
                <a:spcPts val="3190"/>
              </a:lnSpc>
            </a:pPr>
            <a:r>
              <a:rPr sz="3000" b="1" spc="16" dirty="0" smtClean="0">
                <a:solidFill>
                  <a:srgbClr val="736991"/>
                </a:solidFill>
                <a:latin typeface="Arial"/>
                <a:cs typeface="Arial"/>
              </a:rPr>
              <a:t>What did you learn?</a:t>
            </a:r>
            <a:endParaRPr sz="3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87300" y="3811094"/>
            <a:ext cx="152400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47218" y="3811094"/>
            <a:ext cx="6572478" cy="660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How to make the link between your thoughts, feelings and</a:t>
            </a:r>
            <a:endParaRPr sz="2000">
              <a:latin typeface="Arial"/>
              <a:cs typeface="Arial"/>
            </a:endParaRPr>
          </a:p>
          <a:p>
            <a:pPr marL="12700" marR="38100">
              <a:lnSpc>
                <a:spcPct val="95825"/>
              </a:lnSpc>
              <a:spcBef>
                <a:spcPts val="592"/>
              </a:spcBef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actions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87300" y="4861130"/>
            <a:ext cx="152400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47218" y="4861130"/>
            <a:ext cx="6389039" cy="660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The impact your thoughts can have on your feelings and</a:t>
            </a:r>
            <a:endParaRPr sz="2000">
              <a:latin typeface="Arial"/>
              <a:cs typeface="Arial"/>
            </a:endParaRPr>
          </a:p>
          <a:p>
            <a:pPr marL="12700" marR="38100">
              <a:lnSpc>
                <a:spcPct val="95825"/>
              </a:lnSpc>
              <a:spcBef>
                <a:spcPts val="592"/>
              </a:spcBef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actions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7300" y="5911166"/>
            <a:ext cx="152400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147218" y="5911166"/>
            <a:ext cx="6628993" cy="660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How to challenge unhelpful thoughts and make them more</a:t>
            </a:r>
            <a:endParaRPr sz="2000">
              <a:latin typeface="Arial"/>
              <a:cs typeface="Arial"/>
            </a:endParaRPr>
          </a:p>
          <a:p>
            <a:pPr marL="12700" marR="38100">
              <a:lnSpc>
                <a:spcPct val="95825"/>
              </a:lnSpc>
              <a:spcBef>
                <a:spcPts val="592"/>
              </a:spcBef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realistic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6059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023100" y="618378"/>
            <a:ext cx="1736978" cy="368673"/>
          </a:xfrm>
          <a:prstGeom prst="rect">
            <a:avLst/>
          </a:prstGeom>
        </p:spPr>
        <p:txBody>
          <a:bodyPr wrap="square" lIns="0" tIns="18446" rIns="0" bIns="0" rtlCol="0">
            <a:noAutofit/>
          </a:bodyPr>
          <a:lstStyle/>
          <a:p>
            <a:pPr marL="12700">
              <a:lnSpc>
                <a:spcPts val="2905"/>
              </a:lnSpc>
            </a:pPr>
            <a:r>
              <a:rPr sz="2700" b="1" spc="-85" dirty="0" smtClean="0">
                <a:solidFill>
                  <a:srgbClr val="A197B3"/>
                </a:solidFill>
                <a:latin typeface="Arial Black"/>
                <a:cs typeface="Arial Black"/>
              </a:rPr>
              <a:t>MIND</a:t>
            </a:r>
            <a:r>
              <a:rPr sz="2700" spc="-17" dirty="0" smtClean="0">
                <a:solidFill>
                  <a:srgbClr val="A197B3"/>
                </a:solidFill>
                <a:latin typeface="Arial"/>
                <a:cs typeface="Arial"/>
              </a:rPr>
              <a:t>OUT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7299" y="698675"/>
            <a:ext cx="5953252" cy="1002321"/>
          </a:xfrm>
          <a:prstGeom prst="rect">
            <a:avLst/>
          </a:prstGeom>
        </p:spPr>
        <p:txBody>
          <a:bodyPr wrap="square" lIns="0" tIns="16319" rIns="0" bIns="0" rtlCol="0">
            <a:noAutofit/>
          </a:bodyPr>
          <a:lstStyle/>
          <a:p>
            <a:pPr marL="12700" marR="76200">
              <a:lnSpc>
                <a:spcPts val="2570"/>
              </a:lnSpc>
            </a:pPr>
            <a:r>
              <a:rPr sz="2400" b="1" spc="38" dirty="0" smtClean="0">
                <a:solidFill>
                  <a:srgbClr val="B485BA"/>
                </a:solidFill>
                <a:latin typeface="Arial"/>
                <a:cs typeface="Arial"/>
              </a:rPr>
              <a:t>SESSION 4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4585"/>
              </a:lnSpc>
              <a:spcBef>
                <a:spcPts val="840"/>
              </a:spcBef>
            </a:pPr>
            <a:r>
              <a:rPr sz="4000" b="1" spc="22" dirty="0" smtClean="0">
                <a:solidFill>
                  <a:srgbClr val="B485BA"/>
                </a:solidFill>
                <a:latin typeface="Arial"/>
                <a:cs typeface="Arial"/>
              </a:rPr>
              <a:t>Coping with Challenges</a:t>
            </a:r>
            <a:endParaRPr sz="4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87300" y="3036518"/>
            <a:ext cx="3773716" cy="406400"/>
          </a:xfrm>
          <a:prstGeom prst="rect">
            <a:avLst/>
          </a:prstGeom>
        </p:spPr>
        <p:txBody>
          <a:bodyPr wrap="square" lIns="0" tIns="20256" rIns="0" bIns="0" rtlCol="0">
            <a:noAutofit/>
          </a:bodyPr>
          <a:lstStyle/>
          <a:p>
            <a:pPr marL="12700">
              <a:lnSpc>
                <a:spcPts val="3190"/>
              </a:lnSpc>
            </a:pPr>
            <a:r>
              <a:rPr sz="3000" b="1" spc="16" dirty="0" smtClean="0">
                <a:solidFill>
                  <a:srgbClr val="736991"/>
                </a:solidFill>
                <a:latin typeface="Arial"/>
                <a:cs typeface="Arial"/>
              </a:rPr>
              <a:t>What did you learn?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7300" y="3811094"/>
            <a:ext cx="152400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47218" y="3811094"/>
            <a:ext cx="4492066" cy="660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spc="0" dirty="0" smtClean="0">
                <a:solidFill>
                  <a:srgbClr val="565657"/>
                </a:solidFill>
                <a:latin typeface="Arial"/>
                <a:cs typeface="Arial"/>
              </a:rPr>
              <a:t>How to identify different types of coping</a:t>
            </a:r>
            <a:endParaRPr sz="2000">
              <a:latin typeface="Arial"/>
              <a:cs typeface="Arial"/>
            </a:endParaRPr>
          </a:p>
          <a:p>
            <a:pPr marL="12700" marR="38100">
              <a:lnSpc>
                <a:spcPct val="95825"/>
              </a:lnSpc>
              <a:spcBef>
                <a:spcPts val="592"/>
              </a:spcBef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when you are stressed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46396" y="3811094"/>
            <a:ext cx="1927301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strategies to use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7300" y="4861130"/>
            <a:ext cx="152400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147218" y="4861130"/>
            <a:ext cx="6864858" cy="660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spc="0" dirty="0" smtClean="0">
                <a:solidFill>
                  <a:srgbClr val="565657"/>
                </a:solidFill>
                <a:latin typeface="Arial"/>
                <a:cs typeface="Arial"/>
              </a:rPr>
              <a:t>The difference between helpful and unhelpful/harmful coping</a:t>
            </a:r>
            <a:endParaRPr sz="2000">
              <a:latin typeface="Arial"/>
              <a:cs typeface="Arial"/>
            </a:endParaRPr>
          </a:p>
          <a:p>
            <a:pPr marL="12700" marR="38100">
              <a:lnSpc>
                <a:spcPct val="95825"/>
              </a:lnSpc>
              <a:spcBef>
                <a:spcPts val="592"/>
              </a:spcBef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strategies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6059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A197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023100" y="618378"/>
            <a:ext cx="1736978" cy="368673"/>
          </a:xfrm>
          <a:prstGeom prst="rect">
            <a:avLst/>
          </a:prstGeom>
        </p:spPr>
        <p:txBody>
          <a:bodyPr wrap="square" lIns="0" tIns="18446" rIns="0" bIns="0" rtlCol="0">
            <a:noAutofit/>
          </a:bodyPr>
          <a:lstStyle/>
          <a:p>
            <a:pPr marL="12700">
              <a:lnSpc>
                <a:spcPts val="2905"/>
              </a:lnSpc>
            </a:pPr>
            <a:r>
              <a:rPr sz="2700" b="1" spc="-85" dirty="0" smtClean="0">
                <a:solidFill>
                  <a:srgbClr val="A197B3"/>
                </a:solidFill>
                <a:latin typeface="Arial Black"/>
                <a:cs typeface="Arial Black"/>
              </a:rPr>
              <a:t>MIND</a:t>
            </a:r>
            <a:r>
              <a:rPr sz="2700" spc="-17" dirty="0" smtClean="0">
                <a:solidFill>
                  <a:srgbClr val="A197B3"/>
                </a:solidFill>
                <a:latin typeface="Arial"/>
                <a:cs typeface="Arial"/>
              </a:rPr>
              <a:t>OUT</a:t>
            </a:r>
            <a:endParaRPr sz="2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7299" y="698675"/>
            <a:ext cx="2097379" cy="1002321"/>
          </a:xfrm>
          <a:prstGeom prst="rect">
            <a:avLst/>
          </a:prstGeom>
        </p:spPr>
        <p:txBody>
          <a:bodyPr wrap="square" lIns="0" tIns="16319" rIns="0" bIns="0" rtlCol="0">
            <a:noAutofit/>
          </a:bodyPr>
          <a:lstStyle/>
          <a:p>
            <a:pPr marL="12700" marR="76200">
              <a:lnSpc>
                <a:spcPts val="2570"/>
              </a:lnSpc>
            </a:pPr>
            <a:r>
              <a:rPr sz="2400" b="1" spc="38" dirty="0" smtClean="0">
                <a:solidFill>
                  <a:srgbClr val="C29F7F"/>
                </a:solidFill>
                <a:latin typeface="Arial"/>
                <a:cs typeface="Arial"/>
              </a:rPr>
              <a:t>SESSION 5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4585"/>
              </a:lnSpc>
              <a:spcBef>
                <a:spcPts val="840"/>
              </a:spcBef>
            </a:pPr>
            <a:r>
              <a:rPr sz="4000" b="1" spc="36" dirty="0" smtClean="0">
                <a:solidFill>
                  <a:srgbClr val="C29F7F"/>
                </a:solidFill>
                <a:latin typeface="Arial"/>
                <a:cs typeface="Arial"/>
              </a:rPr>
              <a:t>Support</a:t>
            </a:r>
            <a:endParaRPr sz="4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53955" y="1167596"/>
            <a:ext cx="3057093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sz="4000" b="1" spc="23" dirty="0" smtClean="0">
                <a:solidFill>
                  <a:srgbClr val="C29F7F"/>
                </a:solidFill>
                <a:latin typeface="Arial"/>
                <a:cs typeface="Arial"/>
              </a:rPr>
              <a:t>from Others</a:t>
            </a:r>
            <a:endParaRPr sz="4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87300" y="3036518"/>
            <a:ext cx="1021753" cy="406400"/>
          </a:xfrm>
          <a:prstGeom prst="rect">
            <a:avLst/>
          </a:prstGeom>
        </p:spPr>
        <p:txBody>
          <a:bodyPr wrap="square" lIns="0" tIns="20256" rIns="0" bIns="0" rtlCol="0">
            <a:noAutofit/>
          </a:bodyPr>
          <a:lstStyle/>
          <a:p>
            <a:pPr marL="12700">
              <a:lnSpc>
                <a:spcPts val="3190"/>
              </a:lnSpc>
            </a:pPr>
            <a:r>
              <a:rPr sz="3000" b="1" spc="11" dirty="0" smtClean="0">
                <a:solidFill>
                  <a:srgbClr val="736991"/>
                </a:solidFill>
                <a:latin typeface="Arial"/>
                <a:cs typeface="Arial"/>
              </a:rPr>
              <a:t>What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39660" y="3036518"/>
            <a:ext cx="2721356" cy="406400"/>
          </a:xfrm>
          <a:prstGeom prst="rect">
            <a:avLst/>
          </a:prstGeom>
        </p:spPr>
        <p:txBody>
          <a:bodyPr wrap="square" lIns="0" tIns="20256" rIns="0" bIns="0" rtlCol="0">
            <a:noAutofit/>
          </a:bodyPr>
          <a:lstStyle/>
          <a:p>
            <a:pPr marL="12700">
              <a:lnSpc>
                <a:spcPts val="3190"/>
              </a:lnSpc>
            </a:pPr>
            <a:r>
              <a:rPr sz="3000" b="1" spc="15" dirty="0" smtClean="0">
                <a:solidFill>
                  <a:srgbClr val="736991"/>
                </a:solidFill>
                <a:latin typeface="Arial"/>
                <a:cs typeface="Arial"/>
              </a:rPr>
              <a:t>did you learn?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87300" y="3811094"/>
            <a:ext cx="152400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47218" y="3811094"/>
            <a:ext cx="6120028" cy="660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How to identify characteristics of helpful and unhelpful</a:t>
            </a:r>
            <a:endParaRPr sz="2000">
              <a:latin typeface="Arial"/>
              <a:cs typeface="Arial"/>
            </a:endParaRPr>
          </a:p>
          <a:p>
            <a:pPr marL="12700" marR="38100">
              <a:lnSpc>
                <a:spcPct val="95825"/>
              </a:lnSpc>
              <a:spcBef>
                <a:spcPts val="592"/>
              </a:spcBef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sources of support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7300" y="4861130"/>
            <a:ext cx="152400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147218" y="4861130"/>
            <a:ext cx="4101515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spc="-3" dirty="0" smtClean="0">
                <a:solidFill>
                  <a:srgbClr val="565657"/>
                </a:solidFill>
                <a:latin typeface="Arial"/>
                <a:cs typeface="Arial"/>
              </a:rPr>
              <a:t>The importance of ‘One Good Adult’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638</Words>
  <Application>Microsoft Office PowerPoint</Application>
  <PresentationFormat>Custom</PresentationFormat>
  <Paragraphs>230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HSE</dc:creator>
  <cp:lastModifiedBy>bridget</cp:lastModifiedBy>
  <cp:revision>2</cp:revision>
  <dcterms:modified xsi:type="dcterms:W3CDTF">2018-12-17T12:20:35Z</dcterms:modified>
</cp:coreProperties>
</file>