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4" r:id="rId10"/>
    <p:sldId id="265" r:id="rId11"/>
    <p:sldId id="266" r:id="rId12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0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TUBK9FNJ3Gc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1713006" cy="363865"/>
          </a:xfrm>
          <a:prstGeom prst="rect">
            <a:avLst/>
          </a:prstGeom>
        </p:spPr>
        <p:txBody>
          <a:bodyPr wrap="square" lIns="0" tIns="18192" rIns="0" bIns="0" rtlCol="0">
            <a:noAutofit/>
          </a:bodyPr>
          <a:lstStyle/>
          <a:p>
            <a:pPr marL="12700">
              <a:lnSpc>
                <a:spcPts val="2865"/>
              </a:lnSpc>
            </a:pPr>
            <a:r>
              <a:rPr sz="2650" b="1" spc="-125" dirty="0" smtClean="0">
                <a:solidFill>
                  <a:srgbClr val="565657"/>
                </a:solidFill>
                <a:latin typeface="Arial Black"/>
                <a:cs typeface="Arial Black"/>
              </a:rPr>
              <a:t>M</a:t>
            </a:r>
            <a:r>
              <a:rPr sz="2650" b="1" spc="-144" dirty="0" smtClean="0">
                <a:solidFill>
                  <a:srgbClr val="565657"/>
                </a:solidFill>
                <a:latin typeface="Arial Black"/>
                <a:cs typeface="Arial Black"/>
              </a:rPr>
              <a:t>I</a:t>
            </a:r>
            <a:r>
              <a:rPr sz="2650" b="1" spc="-110" dirty="0" smtClean="0">
                <a:solidFill>
                  <a:srgbClr val="565657"/>
                </a:solidFill>
                <a:latin typeface="Arial Black"/>
                <a:cs typeface="Arial Black"/>
              </a:rPr>
              <a:t>N</a:t>
            </a:r>
            <a:r>
              <a:rPr sz="2650" b="1" spc="87" dirty="0" smtClean="0">
                <a:solidFill>
                  <a:srgbClr val="565657"/>
                </a:solidFill>
                <a:latin typeface="Arial Black"/>
                <a:cs typeface="Arial Black"/>
              </a:rPr>
              <a:t>D</a:t>
            </a:r>
            <a:r>
              <a:rPr sz="2650" spc="15" dirty="0" smtClean="0">
                <a:solidFill>
                  <a:srgbClr val="90B857"/>
                </a:solidFill>
                <a:latin typeface="Arial"/>
                <a:cs typeface="Arial"/>
              </a:rPr>
              <a:t>O</a:t>
            </a:r>
            <a:r>
              <a:rPr sz="2650" spc="37" dirty="0" smtClean="0">
                <a:solidFill>
                  <a:srgbClr val="90B857"/>
                </a:solidFill>
                <a:latin typeface="Arial"/>
                <a:cs typeface="Arial"/>
              </a:rPr>
              <a:t>U</a:t>
            </a:r>
            <a:r>
              <a:rPr sz="2650" spc="-48" dirty="0" smtClean="0">
                <a:solidFill>
                  <a:srgbClr val="90B857"/>
                </a:solidFill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38" dirty="0" smtClean="0">
                <a:solidFill>
                  <a:srgbClr val="FDFDFD"/>
                </a:solidFill>
                <a:latin typeface="Arial"/>
                <a:cs typeface="Arial"/>
              </a:rPr>
              <a:t>SESSION 02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b="1" spc="45" dirty="0" smtClean="0">
                <a:solidFill>
                  <a:srgbClr val="D5D9A5"/>
                </a:solidFill>
                <a:latin typeface="Arial"/>
                <a:cs typeface="Arial"/>
              </a:rP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621527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8" dirty="0" smtClean="0">
                <a:solidFill>
                  <a:srgbClr val="FDFDFD"/>
                </a:solidFill>
                <a:latin typeface="Arial"/>
                <a:cs typeface="Arial"/>
              </a:rPr>
              <a:t>Dealing with Emotions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40000" y="12"/>
            <a:ext cx="2880004" cy="2879991"/>
          </a:xfrm>
          <a:custGeom>
            <a:avLst/>
            <a:gdLst/>
            <a:ahLst/>
            <a:cxnLst/>
            <a:rect l="l" t="t" r="r" b="b"/>
            <a:pathLst>
              <a:path w="2880004" h="2879991">
                <a:moveTo>
                  <a:pt x="0" y="2879991"/>
                </a:moveTo>
                <a:lnTo>
                  <a:pt x="2880004" y="2879991"/>
                </a:lnTo>
                <a:lnTo>
                  <a:pt x="2880004" y="0"/>
                </a:lnTo>
                <a:lnTo>
                  <a:pt x="0" y="0"/>
                </a:lnTo>
                <a:lnTo>
                  <a:pt x="0" y="2879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40000" y="135521"/>
            <a:ext cx="2880004" cy="27444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300" y="2852922"/>
            <a:ext cx="4342485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9" dirty="0" smtClean="0">
                <a:solidFill>
                  <a:srgbClr val="BCC571"/>
                </a:solidFill>
                <a:latin typeface="Arial"/>
                <a:cs typeface="Arial"/>
              </a:rPr>
              <a:t>You’re the first of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15856" y="2852922"/>
            <a:ext cx="120650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" dirty="0" smtClean="0">
                <a:solidFill>
                  <a:srgbClr val="BCC571"/>
                </a:solidFill>
                <a:latin typeface="Arial"/>
                <a:cs typeface="Arial"/>
              </a:rPr>
              <a:t>your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300" y="3487922"/>
            <a:ext cx="5524449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21" dirty="0" smtClean="0">
                <a:solidFill>
                  <a:srgbClr val="BCC571"/>
                </a:solidFill>
                <a:latin typeface="Arial"/>
                <a:cs typeface="Arial"/>
              </a:rPr>
              <a:t>friends to find out you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</a:pPr>
            <a:r>
              <a:rPr sz="4000" b="1" spc="17" dirty="0" smtClean="0">
                <a:solidFill>
                  <a:srgbClr val="BCC571"/>
                </a:solidFill>
                <a:latin typeface="Arial"/>
                <a:cs typeface="Arial"/>
              </a:rPr>
              <a:t>into college.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41025" y="3487922"/>
            <a:ext cx="893114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-5" dirty="0" smtClean="0">
                <a:solidFill>
                  <a:srgbClr val="BCC571"/>
                </a:solidFill>
                <a:latin typeface="Arial"/>
                <a:cs typeface="Arial"/>
              </a:rPr>
              <a:t>got</a:t>
            </a:r>
            <a:endParaRPr sz="4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21148" y="5192770"/>
            <a:ext cx="4893614" cy="1803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 marR="76200">
              <a:lnSpc>
                <a:spcPts val="4215"/>
              </a:lnSpc>
            </a:pPr>
            <a:r>
              <a:rPr sz="4000" b="1" spc="9" dirty="0" smtClean="0">
                <a:solidFill>
                  <a:srgbClr val="96989A"/>
                </a:solidFill>
                <a:latin typeface="Arial"/>
                <a:cs typeface="Arial"/>
              </a:rPr>
              <a:t>What do you do…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189"/>
              </a:spcBef>
            </a:pPr>
            <a:r>
              <a:rPr sz="4000" b="1" spc="30" dirty="0" smtClean="0">
                <a:solidFill>
                  <a:srgbClr val="565657"/>
                </a:solidFill>
                <a:latin typeface="Arial"/>
                <a:cs typeface="Arial"/>
              </a:rPr>
              <a:t>In the moment? vs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629"/>
              </a:spcBef>
            </a:pPr>
            <a:r>
              <a:rPr sz="4000" b="1" spc="24" dirty="0" smtClean="0">
                <a:solidFill>
                  <a:srgbClr val="565657"/>
                </a:solidFill>
                <a:latin typeface="Arial"/>
                <a:cs typeface="Arial"/>
              </a:rPr>
              <a:t>After ‘Taking Five’?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B2BE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56" dirty="0" smtClean="0">
                <a:solidFill>
                  <a:srgbClr val="BCC571"/>
                </a:solidFill>
                <a:latin typeface="Arial"/>
                <a:cs typeface="Arial"/>
              </a:rPr>
              <a:t>Practice at home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7300" y="2678675"/>
            <a:ext cx="5502686" cy="330200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>
              <a:lnSpc>
                <a:spcPts val="2570"/>
              </a:lnSpc>
            </a:pPr>
            <a:r>
              <a:rPr sz="2400" b="1" spc="29" dirty="0" smtClean="0">
                <a:solidFill>
                  <a:srgbClr val="363435"/>
                </a:solidFill>
                <a:latin typeface="Arial"/>
                <a:cs typeface="Arial"/>
              </a:rPr>
              <a:t>Over the next week, ask students to: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7300" y="3390972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BCC571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7218" y="3390972"/>
            <a:ext cx="5799737" cy="1041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5" dirty="0" smtClean="0">
                <a:solidFill>
                  <a:srgbClr val="565657"/>
                </a:solidFill>
                <a:latin typeface="Arial"/>
                <a:cs typeface="Arial"/>
              </a:rPr>
              <a:t>Practise the ‘Take Five’ strategy whenever they are</a:t>
            </a:r>
            <a:endParaRPr sz="2000">
              <a:latin typeface="Arial"/>
              <a:cs typeface="Arial"/>
            </a:endParaRPr>
          </a:p>
          <a:p>
            <a:pPr marL="12700" marR="335520">
              <a:lnSpc>
                <a:spcPts val="3000"/>
              </a:lnSpc>
              <a:spcBef>
                <a:spcPts val="217"/>
              </a:spcBef>
            </a:pPr>
            <a:r>
              <a:rPr sz="2000" spc="-1" dirty="0" smtClean="0">
                <a:solidFill>
                  <a:srgbClr val="565657"/>
                </a:solidFill>
                <a:latin typeface="Arial"/>
                <a:cs typeface="Arial"/>
              </a:rPr>
              <a:t>feeling strong emotions, </a:t>
            </a:r>
            <a:r>
              <a:rPr sz="2000" i="1" spc="-1" dirty="0" smtClean="0">
                <a:solidFill>
                  <a:srgbClr val="565657"/>
                </a:solidFill>
                <a:latin typeface="Arial"/>
                <a:cs typeface="Arial"/>
              </a:rPr>
              <a:t>e.g., anger, excitement, frustration, jealousy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300" y="4822008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BCC571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218" y="4822008"/>
            <a:ext cx="6068501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1" dirty="0" smtClean="0">
                <a:solidFill>
                  <a:srgbClr val="565657"/>
                </a:solidFill>
                <a:latin typeface="Arial"/>
                <a:cs typeface="Arial"/>
              </a:rPr>
              <a:t>Try out the breathing exercise or another mindfulness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spc="-3" dirty="0" smtClean="0">
                <a:solidFill>
                  <a:srgbClr val="565657"/>
                </a:solidFill>
                <a:latin typeface="Arial"/>
                <a:cs typeface="Arial"/>
              </a:rPr>
              <a:t>activity. Search: #mindyourselfie audio clips.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7300" y="587204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218" y="5872044"/>
            <a:ext cx="5344134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Reflect on how doing these things helped them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express and manage their emotions.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 rtlCol="0">
            <a:noAutofit/>
          </a:bodyPr>
          <a:lstStyle/>
          <a:p>
            <a:pPr marL="12700">
              <a:lnSpc>
                <a:spcPts val="2360"/>
              </a:lnSpc>
            </a:pPr>
            <a:r>
              <a:rPr sz="2150" b="1" spc="-84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150" spc="-28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27299" y="1220133"/>
            <a:ext cx="5342605" cy="355600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spc="-8" dirty="0" smtClean="0">
                <a:solidFill>
                  <a:srgbClr val="FDFDFD"/>
                </a:solidFill>
                <a:latin typeface="Arial"/>
                <a:cs typeface="Arial"/>
              </a:rPr>
              <a:t>To recognise and explore a range of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2666" y="1705826"/>
            <a:ext cx="1429918" cy="685901"/>
          </a:xfrm>
          <a:prstGeom prst="rect">
            <a:avLst/>
          </a:prstGeom>
        </p:spPr>
        <p:txBody>
          <a:bodyPr wrap="square" lIns="0" tIns="17811" rIns="0" bIns="0" rtlCol="0">
            <a:noAutofit/>
          </a:bodyPr>
          <a:lstStyle/>
          <a:p>
            <a:pPr algn="ctr">
              <a:lnSpc>
                <a:spcPts val="2805"/>
              </a:lnSpc>
            </a:pPr>
            <a:r>
              <a:rPr sz="2400" b="1" spc="-144" dirty="0" smtClean="0">
                <a:solidFill>
                  <a:srgbClr val="B2BE5A"/>
                </a:solidFill>
                <a:latin typeface="Arial Black"/>
                <a:cs typeface="Arial Black"/>
              </a:rPr>
              <a:t>SESSION</a:t>
            </a:r>
            <a:endParaRPr sz="240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</a:pPr>
            <a:r>
              <a:rPr sz="2400" b="1" spc="-164" dirty="0" smtClean="0">
                <a:solidFill>
                  <a:srgbClr val="B2BE5A"/>
                </a:solidFill>
                <a:latin typeface="Arial Black"/>
                <a:cs typeface="Arial Black"/>
              </a:rPr>
              <a:t>GOAL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7299" y="1727981"/>
            <a:ext cx="2883159" cy="863447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emotions and learn</a:t>
            </a:r>
            <a:endParaRPr sz="2600">
              <a:latin typeface="Arial"/>
              <a:cs typeface="Arial"/>
            </a:endParaRPr>
          </a:p>
          <a:p>
            <a:pPr marL="12700" marR="49529">
              <a:lnSpc>
                <a:spcPct val="95825"/>
              </a:lnSpc>
              <a:spcBef>
                <a:spcPts val="871"/>
              </a:spcBef>
            </a:pPr>
            <a:r>
              <a:rPr sz="2600" spc="-12" dirty="0" smtClean="0">
                <a:solidFill>
                  <a:srgbClr val="FDFDFD"/>
                </a:solidFill>
                <a:latin typeface="Arial"/>
                <a:cs typeface="Arial"/>
              </a:rPr>
              <a:t>these effectively.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27116" y="1727981"/>
            <a:ext cx="2332761" cy="355600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how to manage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2555" y="3325838"/>
            <a:ext cx="2062988" cy="838301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3004">
              <a:lnSpc>
                <a:spcPts val="2550"/>
              </a:lnSpc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  <a:p>
            <a:pPr marL="12700" marR="16764">
              <a:lnSpc>
                <a:spcPts val="2000"/>
              </a:lnSpc>
            </a:pPr>
            <a:r>
              <a:rPr sz="2400" b="1" spc="-162" dirty="0" smtClean="0">
                <a:solidFill>
                  <a:srgbClr val="FDFDFD"/>
                </a:solidFill>
                <a:latin typeface="Arial Black"/>
                <a:cs typeface="Arial Black"/>
              </a:rPr>
              <a:t>OBJECTIVES</a:t>
            </a:r>
            <a:endParaRPr sz="2400">
              <a:latin typeface="Arial Black"/>
              <a:cs typeface="Arial Black"/>
            </a:endParaRPr>
          </a:p>
          <a:p>
            <a:pPr marL="13004">
              <a:lnSpc>
                <a:spcPts val="2050"/>
              </a:lnSpc>
              <a:spcBef>
                <a:spcPts val="2"/>
              </a:spcBef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27299" y="3602404"/>
            <a:ext cx="148937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Students will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7217" y="4077313"/>
            <a:ext cx="153415" cy="1227836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27"/>
              </a:spcBef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434"/>
              </a:spcBef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7135" y="4077313"/>
            <a:ext cx="2184374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3" dirty="0" smtClean="0">
                <a:solidFill>
                  <a:srgbClr val="FDFDFD"/>
                </a:solidFill>
                <a:latin typeface="Arial"/>
                <a:cs typeface="Arial"/>
              </a:rPr>
              <a:t>Identify a range of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66968" y="4077313"/>
            <a:ext cx="1176299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" dirty="0" smtClean="0">
                <a:solidFill>
                  <a:srgbClr val="FDFDFD"/>
                </a:solidFill>
                <a:latin typeface="Arial"/>
                <a:cs typeface="Arial"/>
              </a:rPr>
              <a:t>emotions.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7135" y="4551531"/>
            <a:ext cx="4520946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5" dirty="0" smtClean="0">
                <a:solidFill>
                  <a:srgbClr val="FDFDFD"/>
                </a:solidFill>
                <a:latin typeface="Arial"/>
                <a:cs typeface="Arial"/>
              </a:rPr>
              <a:t>Explore how their bodies react to their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6209" y="4551531"/>
            <a:ext cx="1176274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" dirty="0" smtClean="0">
                <a:solidFill>
                  <a:srgbClr val="FDFDFD"/>
                </a:solidFill>
                <a:latin typeface="Arial"/>
                <a:cs typeface="Arial"/>
              </a:rPr>
              <a:t>emotions.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7135" y="5025749"/>
            <a:ext cx="5802270" cy="141401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31111">
              <a:lnSpc>
                <a:spcPts val="2140"/>
              </a:lnSpc>
            </a:pPr>
            <a:r>
              <a:rPr sz="2000" spc="20" dirty="0" smtClean="0">
                <a:solidFill>
                  <a:srgbClr val="FDFDFD"/>
                </a:solidFill>
                <a:latin typeface="Arial"/>
                <a:cs typeface="Arial"/>
              </a:rPr>
              <a:t>Discuss and learn how they can use the ‘Take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93"/>
              </a:spcBef>
            </a:pPr>
            <a:r>
              <a:rPr sz="2000" spc="-3" dirty="0" smtClean="0">
                <a:solidFill>
                  <a:srgbClr val="FDFDFD"/>
                </a:solidFill>
                <a:latin typeface="Arial"/>
                <a:cs typeface="Arial"/>
              </a:rPr>
              <a:t>Five’ strategy.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600"/>
              </a:lnSpc>
              <a:spcBef>
                <a:spcPts val="1360"/>
              </a:spcBef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Lea</a:t>
            </a:r>
            <a:r>
              <a:rPr sz="2000" spc="64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n</a:t>
            </a:r>
            <a:r>
              <a:rPr sz="2000" spc="16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h</a:t>
            </a:r>
            <a:r>
              <a:rPr sz="2000" spc="-25" dirty="0" smtClean="0">
                <a:solidFill>
                  <a:srgbClr val="FDFDFD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w</a:t>
            </a:r>
            <a:r>
              <a:rPr sz="2000" spc="119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to</a:t>
            </a:r>
            <a:r>
              <a:rPr sz="2000" spc="9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man</a:t>
            </a:r>
            <a:r>
              <a:rPr sz="2000" spc="19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-19" dirty="0" smtClean="0">
                <a:solidFill>
                  <a:srgbClr val="FDFDFD"/>
                </a:solidFill>
                <a:latin typeface="Arial"/>
                <a:cs typeface="Arial"/>
              </a:rPr>
              <a:t>g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e</a:t>
            </a:r>
            <a:r>
              <a:rPr sz="2000" spc="182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their</a:t>
            </a:r>
            <a:r>
              <a:rPr sz="2000" spc="204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emotions</a:t>
            </a:r>
            <a:r>
              <a:rPr sz="2000" spc="172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in</a:t>
            </a:r>
            <a:r>
              <a:rPr sz="2000" spc="72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76" dirty="0" smtClean="0">
                <a:solidFill>
                  <a:srgbClr val="FDFDFD"/>
                </a:solidFill>
                <a:latin typeface="Arial"/>
                <a:cs typeface="Arial"/>
              </a:rPr>
              <a:t>pa</a:t>
            </a:r>
            <a:r>
              <a:rPr sz="2000" spc="160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52" dirty="0" smtClean="0">
                <a:solidFill>
                  <a:srgbClr val="FDFDFD"/>
                </a:solidFill>
                <a:latin typeface="Arial"/>
                <a:cs typeface="Arial"/>
              </a:rPr>
              <a:t>ticular</a:t>
            </a:r>
            <a:r>
              <a:rPr sz="2000" spc="37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22" dirty="0" smtClean="0">
                <a:solidFill>
                  <a:srgbClr val="FDFDFD"/>
                </a:solidFill>
                <a:latin typeface="Arial"/>
                <a:cs typeface="Arial"/>
              </a:rPr>
              <a:t>situ</a:t>
            </a:r>
            <a:r>
              <a:rPr sz="2000" spc="67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31" dirty="0" smtClean="0">
                <a:solidFill>
                  <a:srgbClr val="FDFDFD"/>
                </a:solidFill>
                <a:latin typeface="Arial"/>
                <a:cs typeface="Arial"/>
              </a:rPr>
              <a:t>tion</a:t>
            </a:r>
            <a:r>
              <a:rPr sz="2000" spc="-9" dirty="0" smtClean="0">
                <a:solidFill>
                  <a:srgbClr val="FDFDFD"/>
                </a:solidFill>
                <a:latin typeface="Arial"/>
                <a:cs typeface="Arial"/>
              </a:rPr>
              <a:t>s</a:t>
            </a:r>
            <a:r>
              <a:rPr sz="2000" spc="-77" dirty="0" smtClean="0">
                <a:solidFill>
                  <a:srgbClr val="FDFDFD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87217" y="5830167"/>
            <a:ext cx="153415" cy="279399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65" y="0"/>
            <a:ext cx="10701965" cy="80318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20001" y="1260005"/>
            <a:ext cx="8640000" cy="5759996"/>
          </a:xfrm>
          <a:custGeom>
            <a:avLst/>
            <a:gdLst/>
            <a:ahLst/>
            <a:cxnLst/>
            <a:rect l="l" t="t" r="r" b="b"/>
            <a:pathLst>
              <a:path w="8640000" h="5759996">
                <a:moveTo>
                  <a:pt x="0" y="5759996"/>
                </a:moveTo>
                <a:lnTo>
                  <a:pt x="8640000" y="5759996"/>
                </a:lnTo>
                <a:lnTo>
                  <a:pt x="8640000" y="0"/>
                </a:lnTo>
                <a:lnTo>
                  <a:pt x="0" y="0"/>
                </a:lnTo>
                <a:lnTo>
                  <a:pt x="0" y="575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54007" y="1655633"/>
            <a:ext cx="6768751" cy="5141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0001" y="1260005"/>
            <a:ext cx="8640000" cy="5759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20001" y="1260005"/>
            <a:ext cx="8640000" cy="5759996"/>
          </a:xfrm>
          <a:custGeom>
            <a:avLst/>
            <a:gdLst/>
            <a:ahLst/>
            <a:cxnLst/>
            <a:rect l="l" t="t" r="r" b="b"/>
            <a:pathLst>
              <a:path w="8640000" h="5759996">
                <a:moveTo>
                  <a:pt x="0" y="5759996"/>
                </a:moveTo>
                <a:lnTo>
                  <a:pt x="8640000" y="5759996"/>
                </a:lnTo>
                <a:lnTo>
                  <a:pt x="8640000" y="0"/>
                </a:lnTo>
                <a:lnTo>
                  <a:pt x="0" y="0"/>
                </a:lnTo>
                <a:lnTo>
                  <a:pt x="0" y="575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54007" y="1655633"/>
            <a:ext cx="6768751" cy="5141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4648" y="6909553"/>
            <a:ext cx="688276" cy="190499"/>
          </a:xfrm>
          <a:prstGeom prst="rect">
            <a:avLst/>
          </a:prstGeom>
        </p:spPr>
        <p:txBody>
          <a:bodyPr wrap="square" lIns="0" tIns="9144" rIns="0" bIns="0" rtlCol="0">
            <a:noAutofit/>
          </a:bodyPr>
          <a:lstStyle/>
          <a:p>
            <a:pPr marL="12700">
              <a:lnSpc>
                <a:spcPts val="1440"/>
              </a:lnSpc>
            </a:pPr>
            <a:r>
              <a:rPr sz="1300" b="1" dirty="0" smtClean="0">
                <a:solidFill>
                  <a:srgbClr val="5F6062"/>
                </a:solidFill>
                <a:latin typeface="Arial"/>
                <a:cs typeface="Arial"/>
              </a:rPr>
              <a:t>Anxious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2258" y="6909553"/>
            <a:ext cx="841159" cy="190499"/>
          </a:xfrm>
          <a:prstGeom prst="rect">
            <a:avLst/>
          </a:prstGeom>
        </p:spPr>
        <p:txBody>
          <a:bodyPr wrap="square" lIns="0" tIns="9144" rIns="0" bIns="0" rtlCol="0">
            <a:noAutofit/>
          </a:bodyPr>
          <a:lstStyle/>
          <a:p>
            <a:pPr marL="12700">
              <a:lnSpc>
                <a:spcPts val="1440"/>
              </a:lnSpc>
            </a:pPr>
            <a:r>
              <a:rPr sz="1300" b="1" spc="15" dirty="0" smtClean="0">
                <a:solidFill>
                  <a:srgbClr val="5F6062"/>
                </a:solidFill>
                <a:latin typeface="Arial"/>
                <a:cs typeface="Arial"/>
              </a:rPr>
              <a:t>Surprised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2256" y="6909553"/>
            <a:ext cx="689118" cy="190499"/>
          </a:xfrm>
          <a:prstGeom prst="rect">
            <a:avLst/>
          </a:prstGeom>
        </p:spPr>
        <p:txBody>
          <a:bodyPr wrap="square" lIns="0" tIns="9144" rIns="0" bIns="0" rtlCol="0">
            <a:noAutofit/>
          </a:bodyPr>
          <a:lstStyle/>
          <a:p>
            <a:pPr marL="12700">
              <a:lnSpc>
                <a:spcPts val="1440"/>
              </a:lnSpc>
            </a:pPr>
            <a:r>
              <a:rPr sz="1300" b="1" spc="15" dirty="0" smtClean="0">
                <a:solidFill>
                  <a:srgbClr val="5F6062"/>
                </a:solidFill>
                <a:latin typeface="Arial"/>
                <a:cs typeface="Arial"/>
              </a:rPr>
              <a:t>Worried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0221" y="6909553"/>
            <a:ext cx="741075" cy="190499"/>
          </a:xfrm>
          <a:prstGeom prst="rect">
            <a:avLst/>
          </a:prstGeom>
        </p:spPr>
        <p:txBody>
          <a:bodyPr wrap="square" lIns="0" tIns="9144" rIns="0" bIns="0" rtlCol="0">
            <a:noAutofit/>
          </a:bodyPr>
          <a:lstStyle/>
          <a:p>
            <a:pPr marL="12700">
              <a:lnSpc>
                <a:spcPts val="1440"/>
              </a:lnSpc>
            </a:pPr>
            <a:r>
              <a:rPr sz="1300" b="1" spc="1" dirty="0" smtClean="0">
                <a:solidFill>
                  <a:srgbClr val="5F6062"/>
                </a:solidFill>
                <a:latin typeface="Arial"/>
                <a:cs typeface="Arial"/>
              </a:rPr>
              <a:t>Shocked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5527" y="6909553"/>
            <a:ext cx="478599" cy="190499"/>
          </a:xfrm>
          <a:prstGeom prst="rect">
            <a:avLst/>
          </a:prstGeom>
        </p:spPr>
        <p:txBody>
          <a:bodyPr wrap="square" lIns="0" tIns="9144" rIns="0" bIns="0" rtlCol="0">
            <a:noAutofit/>
          </a:bodyPr>
          <a:lstStyle/>
          <a:p>
            <a:pPr marL="12700">
              <a:lnSpc>
                <a:spcPts val="1440"/>
              </a:lnSpc>
            </a:pPr>
            <a:r>
              <a:rPr sz="1300" b="1" spc="5" dirty="0" smtClean="0">
                <a:solidFill>
                  <a:srgbClr val="5F6062"/>
                </a:solidFill>
                <a:latin typeface="Arial"/>
                <a:cs typeface="Arial"/>
              </a:rPr>
              <a:t>Dizzy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96643" y="6909553"/>
            <a:ext cx="1124322" cy="190499"/>
          </a:xfrm>
          <a:prstGeom prst="rect">
            <a:avLst/>
          </a:prstGeom>
        </p:spPr>
        <p:txBody>
          <a:bodyPr wrap="square" lIns="0" tIns="9144" rIns="0" bIns="0" rtlCol="0">
            <a:noAutofit/>
          </a:bodyPr>
          <a:lstStyle/>
          <a:p>
            <a:pPr marL="12700">
              <a:lnSpc>
                <a:spcPts val="1440"/>
              </a:lnSpc>
            </a:pPr>
            <a:r>
              <a:rPr sz="1300" b="1" spc="18" dirty="0" smtClean="0">
                <a:solidFill>
                  <a:srgbClr val="5F6062"/>
                </a:solidFill>
                <a:latin typeface="Arial"/>
                <a:cs typeface="Arial"/>
              </a:rPr>
              <a:t>Embarrassed</a:t>
            </a:r>
            <a:endParaRPr sz="13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0001" y="1260005"/>
            <a:ext cx="8640000" cy="5759996"/>
          </a:xfrm>
          <a:prstGeom prst="rect">
            <a:avLst/>
          </a:prstGeom>
        </p:spPr>
        <p:txBody>
          <a:bodyPr wrap="square" lIns="0" tIns="1302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921496" marR="1049730" algn="ctr">
              <a:lnSpc>
                <a:spcPct val="95825"/>
              </a:lnSpc>
              <a:spcBef>
                <a:spcPts val="8000"/>
              </a:spcBef>
            </a:pP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H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p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p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y            </a:t>
            </a:r>
            <a:r>
              <a:rPr sz="1300" b="1" spc="197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F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l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tte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r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ed            </a:t>
            </a:r>
            <a:r>
              <a:rPr sz="1300" b="1" spc="77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In</a:t>
            </a:r>
            <a:r>
              <a:rPr sz="1300" b="1" spc="59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L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ov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e            </a:t>
            </a:r>
            <a:r>
              <a:rPr sz="1300" b="1" spc="310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Chee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k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y            </a:t>
            </a:r>
            <a:r>
              <a:rPr sz="1300" b="1" spc="355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E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x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cited              </a:t>
            </a:r>
            <a:r>
              <a:rPr sz="1300" b="1" spc="98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-7" dirty="0" smtClean="0">
                <a:solidFill>
                  <a:srgbClr val="5F6062"/>
                </a:solidFill>
                <a:latin typeface="Arial"/>
                <a:cs typeface="Arial"/>
              </a:rPr>
              <a:t>Goofy</a:t>
            </a:r>
            <a:endParaRPr sz="1300">
              <a:latin typeface="Arial"/>
              <a:cs typeface="Arial"/>
            </a:endParaRPr>
          </a:p>
          <a:p>
            <a:pPr marL="774887" marR="865478" algn="ctr">
              <a:lnSpc>
                <a:spcPct val="95825"/>
              </a:lnSpc>
              <a:spcBef>
                <a:spcPts val="7576"/>
              </a:spcBef>
            </a:pP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Disgusted           </a:t>
            </a:r>
            <a:r>
              <a:rPr sz="1300" b="1" spc="102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Lonely             </a:t>
            </a:r>
            <a:r>
              <a:rPr sz="1300" b="1" spc="38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Smitten            </a:t>
            </a:r>
            <a:r>
              <a:rPr sz="1300" b="1" spc="7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m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used       </a:t>
            </a:r>
            <a:r>
              <a:rPr sz="1300" b="1" spc="9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Dis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ppointed     </a:t>
            </a:r>
            <a:r>
              <a:rPr sz="1300" b="1" spc="112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6" dirty="0" smtClean="0">
                <a:solidFill>
                  <a:srgbClr val="5F6062"/>
                </a:solidFill>
                <a:latin typeface="Arial"/>
                <a:cs typeface="Arial"/>
              </a:rPr>
              <a:t>Exhausted</a:t>
            </a:r>
            <a:endParaRPr sz="1300">
              <a:latin typeface="Arial"/>
              <a:cs typeface="Arial"/>
            </a:endParaRPr>
          </a:p>
          <a:p>
            <a:pPr marL="754607">
              <a:lnSpc>
                <a:spcPct val="95825"/>
              </a:lnSpc>
              <a:spcBef>
                <a:spcPts val="7008"/>
              </a:spcBef>
            </a:pP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D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e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v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ast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ted          </a:t>
            </a:r>
            <a:r>
              <a:rPr sz="1300" b="1" spc="321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H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p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p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y           </a:t>
            </a:r>
            <a:r>
              <a:rPr sz="1300" b="1" spc="357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Delighted           </a:t>
            </a:r>
            <a:r>
              <a:rPr sz="1300" b="1" spc="298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Jo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k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ing              </a:t>
            </a:r>
            <a:r>
              <a:rPr sz="1300" b="1" spc="242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Bo</a:t>
            </a:r>
            <a:r>
              <a:rPr sz="1300" b="1" spc="-29" dirty="0" smtClean="0">
                <a:solidFill>
                  <a:srgbClr val="5F6062"/>
                </a:solidFill>
                <a:latin typeface="Arial"/>
                <a:cs typeface="Arial"/>
              </a:rPr>
              <a:t>r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ed               </a:t>
            </a:r>
            <a:r>
              <a:rPr sz="1300" b="1" spc="265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7" dirty="0" smtClean="0">
                <a:solidFill>
                  <a:srgbClr val="5F6062"/>
                </a:solidFill>
                <a:latin typeface="Arial"/>
                <a:cs typeface="Arial"/>
              </a:rPr>
              <a:t>Down</a:t>
            </a:r>
            <a:endParaRPr sz="1300">
              <a:latin typeface="Arial"/>
              <a:cs typeface="Arial"/>
            </a:endParaRPr>
          </a:p>
          <a:p>
            <a:pPr marL="956207" marR="1054558" algn="ctr">
              <a:lnSpc>
                <a:spcPct val="95825"/>
              </a:lnSpc>
              <a:spcBef>
                <a:spcPts val="7576"/>
              </a:spcBef>
            </a:pP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A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wful                </a:t>
            </a:r>
            <a:r>
              <a:rPr sz="1300" b="1" spc="146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F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li</a:t>
            </a:r>
            <a:r>
              <a:rPr sz="1300" b="1" spc="14" dirty="0" smtClean="0">
                <a:solidFill>
                  <a:srgbClr val="5F6062"/>
                </a:solidFill>
                <a:latin typeface="Arial"/>
                <a:cs typeface="Arial"/>
              </a:rPr>
              <a:t>r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ty             </a:t>
            </a:r>
            <a:r>
              <a:rPr sz="1300" b="1" spc="238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Ann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oy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ed            </a:t>
            </a:r>
            <a:r>
              <a:rPr sz="1300" b="1" spc="295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An</a:t>
            </a:r>
            <a:r>
              <a:rPr sz="1300" b="1" spc="-14" dirty="0" smtClean="0">
                <a:solidFill>
                  <a:srgbClr val="5F6062"/>
                </a:solidFill>
                <a:latin typeface="Arial"/>
                <a:cs typeface="Arial"/>
              </a:rPr>
              <a:t>g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ry               </a:t>
            </a:r>
            <a:r>
              <a:rPr sz="1300" b="1" spc="151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Upset               </a:t>
            </a:r>
            <a:r>
              <a:rPr sz="1300" b="1" spc="273" dirty="0" smtClean="0">
                <a:solidFill>
                  <a:srgbClr val="5F6062"/>
                </a:solidFill>
                <a:latin typeface="Arial"/>
                <a:cs typeface="Arial"/>
              </a:rPr>
              <a:t> </a:t>
            </a:r>
            <a:r>
              <a:rPr sz="1300" b="1" spc="0" dirty="0" smtClean="0">
                <a:solidFill>
                  <a:srgbClr val="5F6062"/>
                </a:solidFill>
                <a:latin typeface="Arial"/>
                <a:cs typeface="Arial"/>
              </a:rPr>
              <a:t>Guilty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65995" y="287997"/>
            <a:ext cx="2884233" cy="7012711"/>
          </a:xfrm>
          <a:custGeom>
            <a:avLst/>
            <a:gdLst/>
            <a:ahLst/>
            <a:cxnLst/>
            <a:rect l="l" t="t" r="r" b="b"/>
            <a:pathLst>
              <a:path w="2884233" h="7012711">
                <a:moveTo>
                  <a:pt x="0" y="7012711"/>
                </a:moveTo>
                <a:lnTo>
                  <a:pt x="2884233" y="7012711"/>
                </a:lnTo>
                <a:lnTo>
                  <a:pt x="2884233" y="0"/>
                </a:lnTo>
                <a:lnTo>
                  <a:pt x="0" y="0"/>
                </a:lnTo>
                <a:lnTo>
                  <a:pt x="0" y="701271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62241" y="635859"/>
            <a:ext cx="2747550" cy="6135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65995" y="287997"/>
            <a:ext cx="2884233" cy="7012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03639" y="1385619"/>
            <a:ext cx="872731" cy="828763"/>
          </a:xfrm>
          <a:custGeom>
            <a:avLst/>
            <a:gdLst/>
            <a:ahLst/>
            <a:cxnLst/>
            <a:rect l="l" t="t" r="r" b="b"/>
            <a:pathLst>
              <a:path w="872731" h="828763">
                <a:moveTo>
                  <a:pt x="872731" y="414400"/>
                </a:moveTo>
                <a:lnTo>
                  <a:pt x="871284" y="380412"/>
                </a:lnTo>
                <a:lnTo>
                  <a:pt x="867019" y="347180"/>
                </a:lnTo>
                <a:lnTo>
                  <a:pt x="860048" y="314811"/>
                </a:lnTo>
                <a:lnTo>
                  <a:pt x="850482" y="283413"/>
                </a:lnTo>
                <a:lnTo>
                  <a:pt x="838436" y="253092"/>
                </a:lnTo>
                <a:lnTo>
                  <a:pt x="824020" y="223954"/>
                </a:lnTo>
                <a:lnTo>
                  <a:pt x="807348" y="196106"/>
                </a:lnTo>
                <a:lnTo>
                  <a:pt x="788531" y="169655"/>
                </a:lnTo>
                <a:lnTo>
                  <a:pt x="767682" y="144708"/>
                </a:lnTo>
                <a:lnTo>
                  <a:pt x="744913" y="121370"/>
                </a:lnTo>
                <a:lnTo>
                  <a:pt x="720337" y="99749"/>
                </a:lnTo>
                <a:lnTo>
                  <a:pt x="694066" y="79951"/>
                </a:lnTo>
                <a:lnTo>
                  <a:pt x="666212" y="62083"/>
                </a:lnTo>
                <a:lnTo>
                  <a:pt x="636888" y="46252"/>
                </a:lnTo>
                <a:lnTo>
                  <a:pt x="606206" y="32563"/>
                </a:lnTo>
                <a:lnTo>
                  <a:pt x="574279" y="21125"/>
                </a:lnTo>
                <a:lnTo>
                  <a:pt x="541218" y="12042"/>
                </a:lnTo>
                <a:lnTo>
                  <a:pt x="507136" y="5423"/>
                </a:lnTo>
                <a:lnTo>
                  <a:pt x="472146" y="1373"/>
                </a:lnTo>
                <a:lnTo>
                  <a:pt x="436359" y="0"/>
                </a:lnTo>
                <a:lnTo>
                  <a:pt x="400569" y="1373"/>
                </a:lnTo>
                <a:lnTo>
                  <a:pt x="365576" y="5423"/>
                </a:lnTo>
                <a:lnTo>
                  <a:pt x="331492" y="12042"/>
                </a:lnTo>
                <a:lnTo>
                  <a:pt x="298430" y="21125"/>
                </a:lnTo>
                <a:lnTo>
                  <a:pt x="266502" y="32563"/>
                </a:lnTo>
                <a:lnTo>
                  <a:pt x="235821" y="46252"/>
                </a:lnTo>
                <a:lnTo>
                  <a:pt x="206497" y="62083"/>
                </a:lnTo>
                <a:lnTo>
                  <a:pt x="178645" y="79951"/>
                </a:lnTo>
                <a:lnTo>
                  <a:pt x="152375" y="99749"/>
                </a:lnTo>
                <a:lnTo>
                  <a:pt x="127801" y="121370"/>
                </a:lnTo>
                <a:lnTo>
                  <a:pt x="105035" y="144708"/>
                </a:lnTo>
                <a:lnTo>
                  <a:pt x="84188" y="169655"/>
                </a:lnTo>
                <a:lnTo>
                  <a:pt x="65373" y="196106"/>
                </a:lnTo>
                <a:lnTo>
                  <a:pt x="48703" y="223954"/>
                </a:lnTo>
                <a:lnTo>
                  <a:pt x="34289" y="253092"/>
                </a:lnTo>
                <a:lnTo>
                  <a:pt x="22244" y="283413"/>
                </a:lnTo>
                <a:lnTo>
                  <a:pt x="12680" y="314811"/>
                </a:lnTo>
                <a:lnTo>
                  <a:pt x="5710" y="347180"/>
                </a:lnTo>
                <a:lnTo>
                  <a:pt x="1446" y="380412"/>
                </a:lnTo>
                <a:lnTo>
                  <a:pt x="0" y="414400"/>
                </a:lnTo>
                <a:lnTo>
                  <a:pt x="1446" y="448386"/>
                </a:lnTo>
                <a:lnTo>
                  <a:pt x="5710" y="481614"/>
                </a:lnTo>
                <a:lnTo>
                  <a:pt x="12680" y="513979"/>
                </a:lnTo>
                <a:lnTo>
                  <a:pt x="22244" y="545374"/>
                </a:lnTo>
                <a:lnTo>
                  <a:pt x="34289" y="575692"/>
                </a:lnTo>
                <a:lnTo>
                  <a:pt x="48703" y="604828"/>
                </a:lnTo>
                <a:lnTo>
                  <a:pt x="65373" y="632673"/>
                </a:lnTo>
                <a:lnTo>
                  <a:pt x="84188" y="659121"/>
                </a:lnTo>
                <a:lnTo>
                  <a:pt x="105035" y="684067"/>
                </a:lnTo>
                <a:lnTo>
                  <a:pt x="127801" y="707402"/>
                </a:lnTo>
                <a:lnTo>
                  <a:pt x="152375" y="729021"/>
                </a:lnTo>
                <a:lnTo>
                  <a:pt x="178645" y="748818"/>
                </a:lnTo>
                <a:lnTo>
                  <a:pt x="206497" y="766684"/>
                </a:lnTo>
                <a:lnTo>
                  <a:pt x="235821" y="782514"/>
                </a:lnTo>
                <a:lnTo>
                  <a:pt x="266502" y="796202"/>
                </a:lnTo>
                <a:lnTo>
                  <a:pt x="298430" y="807640"/>
                </a:lnTo>
                <a:lnTo>
                  <a:pt x="331492" y="816721"/>
                </a:lnTo>
                <a:lnTo>
                  <a:pt x="365576" y="823340"/>
                </a:lnTo>
                <a:lnTo>
                  <a:pt x="400569" y="827390"/>
                </a:lnTo>
                <a:lnTo>
                  <a:pt x="436359" y="828763"/>
                </a:lnTo>
                <a:lnTo>
                  <a:pt x="472146" y="827390"/>
                </a:lnTo>
                <a:lnTo>
                  <a:pt x="507136" y="823340"/>
                </a:lnTo>
                <a:lnTo>
                  <a:pt x="541218" y="816721"/>
                </a:lnTo>
                <a:lnTo>
                  <a:pt x="574279" y="807640"/>
                </a:lnTo>
                <a:lnTo>
                  <a:pt x="606206" y="796202"/>
                </a:lnTo>
                <a:lnTo>
                  <a:pt x="636888" y="782514"/>
                </a:lnTo>
                <a:lnTo>
                  <a:pt x="666212" y="766684"/>
                </a:lnTo>
                <a:lnTo>
                  <a:pt x="694066" y="748818"/>
                </a:lnTo>
                <a:lnTo>
                  <a:pt x="720337" y="729021"/>
                </a:lnTo>
                <a:lnTo>
                  <a:pt x="744913" y="707402"/>
                </a:lnTo>
                <a:lnTo>
                  <a:pt x="767682" y="684067"/>
                </a:lnTo>
                <a:lnTo>
                  <a:pt x="788531" y="659121"/>
                </a:lnTo>
                <a:lnTo>
                  <a:pt x="807348" y="632673"/>
                </a:lnTo>
                <a:lnTo>
                  <a:pt x="824020" y="604828"/>
                </a:lnTo>
                <a:lnTo>
                  <a:pt x="838436" y="575692"/>
                </a:lnTo>
                <a:lnTo>
                  <a:pt x="850482" y="545374"/>
                </a:lnTo>
                <a:lnTo>
                  <a:pt x="860048" y="513979"/>
                </a:lnTo>
                <a:lnTo>
                  <a:pt x="867019" y="481614"/>
                </a:lnTo>
                <a:lnTo>
                  <a:pt x="871284" y="448386"/>
                </a:lnTo>
                <a:lnTo>
                  <a:pt x="872731" y="414400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>
            <a:hlinkClick r:id="rId2"/>
          </p:cNvPr>
          <p:cNvSpPr/>
          <p:nvPr/>
        </p:nvSpPr>
        <p:spPr>
          <a:xfrm>
            <a:off x="1289278" y="1586901"/>
            <a:ext cx="388696" cy="426211"/>
          </a:xfrm>
          <a:custGeom>
            <a:avLst/>
            <a:gdLst/>
            <a:ahLst/>
            <a:cxnLst/>
            <a:rect l="l" t="t" r="r" b="b"/>
            <a:pathLst>
              <a:path w="388696" h="426212">
                <a:moveTo>
                  <a:pt x="0" y="213118"/>
                </a:moveTo>
                <a:lnTo>
                  <a:pt x="0" y="426212"/>
                </a:lnTo>
                <a:lnTo>
                  <a:pt x="194348" y="319659"/>
                </a:lnTo>
                <a:lnTo>
                  <a:pt x="388696" y="213118"/>
                </a:lnTo>
                <a:lnTo>
                  <a:pt x="194348" y="106565"/>
                </a:lnTo>
                <a:lnTo>
                  <a:pt x="0" y="0"/>
                </a:lnTo>
                <a:lnTo>
                  <a:pt x="0" y="21311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>
            <a:hlinkClick r:id="rId2"/>
          </p:cNvPr>
          <p:cNvSpPr/>
          <p:nvPr/>
        </p:nvSpPr>
        <p:spPr>
          <a:xfrm>
            <a:off x="2501694" y="3060005"/>
            <a:ext cx="5076610" cy="28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03064" y="1217544"/>
            <a:ext cx="6689903" cy="2871856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1900" y="1217544"/>
            <a:ext cx="1275107" cy="533400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98700" y="1217544"/>
            <a:ext cx="5261255" cy="1576456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lang="en-IE" sz="4000" dirty="0" smtClean="0">
                <a:latin typeface="Arial"/>
                <a:cs typeface="Arial"/>
              </a:rPr>
              <a:t>Mindfulness of the breath – Audio Clip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03065" y="1848987"/>
            <a:ext cx="4660925" cy="536956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32" name="object 6">
            <a:extLst>
              <a:ext uri="{FF2B5EF4-FFF2-40B4-BE49-F238E27FC236}">
                <a16:creationId xmlns:a16="http://schemas.microsoft.com/office/drawing/2014/main" xmlns="" id="{6AB09D67-9E14-4DC2-1ED6-823D57148066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7">
            <a:extLst>
              <a:ext uri="{FF2B5EF4-FFF2-40B4-BE49-F238E27FC236}">
                <a16:creationId xmlns:a16="http://schemas.microsoft.com/office/drawing/2014/main" xmlns="" id="{522ECF48-73C7-EF60-B1A2-BCE6ECA2EC36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xmlns="" id="{C709DE78-E421-4346-12BE-3528FFE9021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xmlns="" id="{C61C763B-CE36-6192-6EAD-564BBAB31B48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xmlns="" id="{62C864B9-8A62-1789-05CA-EAF393ED411B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1">
            <a:extLst>
              <a:ext uri="{FF2B5EF4-FFF2-40B4-BE49-F238E27FC236}">
                <a16:creationId xmlns:a16="http://schemas.microsoft.com/office/drawing/2014/main" xmlns="" id="{B143A2BD-9FF0-D99F-4FB8-60912DCC8B9C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2">
            <a:extLst>
              <a:ext uri="{FF2B5EF4-FFF2-40B4-BE49-F238E27FC236}">
                <a16:creationId xmlns:a16="http://schemas.microsoft.com/office/drawing/2014/main" xmlns="" id="{6A25BCFF-4D8C-3D31-BB79-6790FE0D735F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3">
            <a:extLst>
              <a:ext uri="{FF2B5EF4-FFF2-40B4-BE49-F238E27FC236}">
                <a16:creationId xmlns:a16="http://schemas.microsoft.com/office/drawing/2014/main" xmlns="" id="{688388EC-1931-B3EC-F0E0-2637A81FE123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4">
            <a:extLst>
              <a:ext uri="{FF2B5EF4-FFF2-40B4-BE49-F238E27FC236}">
                <a16:creationId xmlns:a16="http://schemas.microsoft.com/office/drawing/2014/main" xmlns="" id="{A4ABA597-2D5D-39B9-D89B-AD61AFCF588E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xmlns="" id="{80C6A8C2-9CAD-3CD6-C7D9-9BB84A060EF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7">
            <a:extLst>
              <a:ext uri="{FF2B5EF4-FFF2-40B4-BE49-F238E27FC236}">
                <a16:creationId xmlns:a16="http://schemas.microsoft.com/office/drawing/2014/main" xmlns="" id="{BFC2B3C0-1513-6167-F5E2-5578F6DA67E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8">
            <a:extLst>
              <a:ext uri="{FF2B5EF4-FFF2-40B4-BE49-F238E27FC236}">
                <a16:creationId xmlns:a16="http://schemas.microsoft.com/office/drawing/2014/main" xmlns="" id="{343BECD0-249F-E4B8-0656-B985258EEB5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xmlns="" id="{25F88053-BE5B-6A22-E3DD-E6C5E1E9CD81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20">
            <a:extLst>
              <a:ext uri="{FF2B5EF4-FFF2-40B4-BE49-F238E27FC236}">
                <a16:creationId xmlns:a16="http://schemas.microsoft.com/office/drawing/2014/main" xmlns="" id="{86AD684F-A4D8-BB47-78FC-6D005A7C53E6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3">
            <a:extLst>
              <a:ext uri="{FF2B5EF4-FFF2-40B4-BE49-F238E27FC236}">
                <a16:creationId xmlns:a16="http://schemas.microsoft.com/office/drawing/2014/main" xmlns="" id="{12D4118D-4565-0F63-9838-5D74BA3BEB15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48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7299" y="692921"/>
            <a:ext cx="2707131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40" dirty="0" smtClean="0">
                <a:solidFill>
                  <a:srgbClr val="BCC571"/>
                </a:solidFill>
                <a:latin typeface="Arial"/>
                <a:cs typeface="Arial"/>
              </a:rPr>
              <a:t>There’s an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7299" y="1327921"/>
            <a:ext cx="1101852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5" dirty="0" smtClean="0">
                <a:solidFill>
                  <a:srgbClr val="BCC571"/>
                </a:solidFill>
                <a:latin typeface="Arial"/>
                <a:cs typeface="Arial"/>
              </a:rPr>
              <a:t>App</a:t>
            </a:r>
            <a:endParaRPr sz="4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58427" y="1327921"/>
            <a:ext cx="2200249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8" dirty="0" smtClean="0">
                <a:solidFill>
                  <a:srgbClr val="BCC571"/>
                </a:solidFill>
                <a:latin typeface="Arial"/>
                <a:cs typeface="Arial"/>
              </a:rPr>
              <a:t>for That!</a:t>
            </a:r>
            <a:endParaRPr sz="4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87300" y="2666404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47218" y="2666404"/>
            <a:ext cx="185704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8" dirty="0" smtClean="0">
                <a:solidFill>
                  <a:srgbClr val="565657"/>
                </a:solidFill>
                <a:latin typeface="Arial"/>
                <a:cs typeface="Arial"/>
              </a:rPr>
              <a:t>Headspace App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84270" y="2666404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44188" y="2666404"/>
            <a:ext cx="151743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Smiling mind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7300" y="3335440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47218" y="3335440"/>
            <a:ext cx="156908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2" dirty="0" smtClean="0">
                <a:solidFill>
                  <a:srgbClr val="565657"/>
                </a:solidFill>
                <a:latin typeface="Arial"/>
                <a:cs typeface="Arial"/>
              </a:rPr>
              <a:t>Frantic World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84270" y="3335440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44188" y="3335440"/>
            <a:ext cx="158837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16" dirty="0" smtClean="0">
                <a:solidFill>
                  <a:srgbClr val="565657"/>
                </a:solidFill>
                <a:latin typeface="Arial"/>
                <a:cs typeface="Arial"/>
              </a:rPr>
              <a:t>Take a break!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4004476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4004476"/>
            <a:ext cx="1517405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8" dirty="0" smtClean="0">
                <a:solidFill>
                  <a:srgbClr val="565657"/>
                </a:solidFill>
                <a:latin typeface="Arial"/>
                <a:cs typeface="Arial"/>
              </a:rPr>
              <a:t>Insight Timer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4270" y="4004476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44188" y="4004476"/>
            <a:ext cx="2124976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Reachout-Breathe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673512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673512"/>
            <a:ext cx="212504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Stop, breath, think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0000" y="12"/>
            <a:ext cx="2880004" cy="2879991"/>
          </a:xfrm>
          <a:custGeom>
            <a:avLst/>
            <a:gdLst/>
            <a:ahLst/>
            <a:cxnLst/>
            <a:rect l="l" t="t" r="r" b="b"/>
            <a:pathLst>
              <a:path w="2880004" h="2879991">
                <a:moveTo>
                  <a:pt x="0" y="2879991"/>
                </a:moveTo>
                <a:lnTo>
                  <a:pt x="2880004" y="2879991"/>
                </a:lnTo>
                <a:lnTo>
                  <a:pt x="2880004" y="0"/>
                </a:lnTo>
                <a:lnTo>
                  <a:pt x="0" y="0"/>
                </a:lnTo>
                <a:lnTo>
                  <a:pt x="0" y="2879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40000" y="12"/>
            <a:ext cx="2880004" cy="28799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300" y="2852922"/>
            <a:ext cx="5552795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33" dirty="0" smtClean="0">
                <a:solidFill>
                  <a:srgbClr val="BCC571"/>
                </a:solidFill>
                <a:latin typeface="Arial"/>
                <a:cs typeface="Arial"/>
              </a:rPr>
              <a:t>Your parents won’t let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300" y="3487922"/>
            <a:ext cx="5717082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37" dirty="0" smtClean="0">
                <a:solidFill>
                  <a:srgbClr val="BCC571"/>
                </a:solidFill>
                <a:latin typeface="Arial"/>
                <a:cs typeface="Arial"/>
              </a:rPr>
              <a:t>you get the new phone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</a:pPr>
            <a:r>
              <a:rPr sz="4000" b="1" spc="37" dirty="0" smtClean="0">
                <a:solidFill>
                  <a:srgbClr val="BCC571"/>
                </a:solidFill>
                <a:latin typeface="Arial"/>
                <a:cs typeface="Arial"/>
              </a:rPr>
              <a:t>you want.</a:t>
            </a:r>
            <a:endParaRPr sz="4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21148" y="5192770"/>
            <a:ext cx="4893614" cy="1803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 marR="76200">
              <a:lnSpc>
                <a:spcPts val="4215"/>
              </a:lnSpc>
            </a:pPr>
            <a:r>
              <a:rPr sz="4000" b="1" spc="9" dirty="0" smtClean="0">
                <a:solidFill>
                  <a:srgbClr val="96989A"/>
                </a:solidFill>
                <a:latin typeface="Arial"/>
                <a:cs typeface="Arial"/>
              </a:rPr>
              <a:t>What do you do…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189"/>
              </a:spcBef>
            </a:pPr>
            <a:r>
              <a:rPr sz="4000" b="1" spc="30" dirty="0" smtClean="0">
                <a:solidFill>
                  <a:srgbClr val="565657"/>
                </a:solidFill>
                <a:latin typeface="Arial"/>
                <a:cs typeface="Arial"/>
              </a:rPr>
              <a:t>In the moment? vs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629"/>
              </a:spcBef>
            </a:pPr>
            <a:r>
              <a:rPr sz="4000" b="1" spc="24" dirty="0" smtClean="0">
                <a:solidFill>
                  <a:srgbClr val="565657"/>
                </a:solidFill>
                <a:latin typeface="Arial"/>
                <a:cs typeface="Arial"/>
              </a:rPr>
              <a:t>After ‘Taking Five’?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40000" y="12"/>
            <a:ext cx="2880004" cy="2879991"/>
          </a:xfrm>
          <a:custGeom>
            <a:avLst/>
            <a:gdLst/>
            <a:ahLst/>
            <a:cxnLst/>
            <a:rect l="l" t="t" r="r" b="b"/>
            <a:pathLst>
              <a:path w="2880004" h="2879991">
                <a:moveTo>
                  <a:pt x="0" y="2879991"/>
                </a:moveTo>
                <a:lnTo>
                  <a:pt x="2880004" y="2879991"/>
                </a:lnTo>
                <a:lnTo>
                  <a:pt x="2880004" y="0"/>
                </a:lnTo>
                <a:lnTo>
                  <a:pt x="0" y="0"/>
                </a:lnTo>
                <a:lnTo>
                  <a:pt x="0" y="2879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40000" y="12"/>
            <a:ext cx="2880004" cy="2847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D5D9A5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D5D9A5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300" y="2852922"/>
            <a:ext cx="8728456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12" dirty="0" smtClean="0">
                <a:solidFill>
                  <a:srgbClr val="BCC571"/>
                </a:solidFill>
                <a:latin typeface="Arial"/>
                <a:cs typeface="Arial"/>
              </a:rPr>
              <a:t>You sent a text about someone you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300" y="3487922"/>
            <a:ext cx="6064554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29" dirty="0" smtClean="0">
                <a:solidFill>
                  <a:srgbClr val="BCC571"/>
                </a:solidFill>
                <a:latin typeface="Arial"/>
                <a:cs typeface="Arial"/>
              </a:rPr>
              <a:t>fancy to him/her instead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</a:pPr>
            <a:r>
              <a:rPr sz="4000" b="1" spc="28" dirty="0" smtClean="0">
                <a:solidFill>
                  <a:srgbClr val="BCC571"/>
                </a:solidFill>
                <a:latin typeface="Arial"/>
                <a:cs typeface="Arial"/>
              </a:rPr>
              <a:t>friend by mistake.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1131" y="3487922"/>
            <a:ext cx="577596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dirty="0" smtClean="0">
                <a:solidFill>
                  <a:srgbClr val="BCC571"/>
                </a:solidFill>
                <a:latin typeface="Arial"/>
                <a:cs typeface="Arial"/>
              </a:rPr>
              <a:t>of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4746" y="3487922"/>
            <a:ext cx="120650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" dirty="0" smtClean="0">
                <a:solidFill>
                  <a:srgbClr val="BCC571"/>
                </a:solidFill>
                <a:latin typeface="Arial"/>
                <a:cs typeface="Arial"/>
              </a:rPr>
              <a:t>your</a:t>
            </a:r>
            <a:endParaRPr sz="4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21148" y="5192770"/>
            <a:ext cx="4893614" cy="1803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 marR="76200">
              <a:lnSpc>
                <a:spcPts val="4215"/>
              </a:lnSpc>
            </a:pPr>
            <a:r>
              <a:rPr sz="4000" b="1" spc="9" dirty="0" smtClean="0">
                <a:solidFill>
                  <a:srgbClr val="96989A"/>
                </a:solidFill>
                <a:latin typeface="Arial"/>
                <a:cs typeface="Arial"/>
              </a:rPr>
              <a:t>What do you do…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189"/>
              </a:spcBef>
            </a:pPr>
            <a:r>
              <a:rPr sz="4000" b="1" spc="30" dirty="0" smtClean="0">
                <a:solidFill>
                  <a:srgbClr val="565657"/>
                </a:solidFill>
                <a:latin typeface="Arial"/>
                <a:cs typeface="Arial"/>
              </a:rPr>
              <a:t>In the moment? vs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629"/>
              </a:spcBef>
            </a:pPr>
            <a:r>
              <a:rPr sz="4000" b="1" spc="24" dirty="0" smtClean="0">
                <a:solidFill>
                  <a:srgbClr val="565657"/>
                </a:solidFill>
                <a:latin typeface="Arial"/>
                <a:cs typeface="Arial"/>
              </a:rPr>
              <a:t>After ‘Taking Five’?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309</Words>
  <Application>Microsoft Office PowerPoint</Application>
  <PresentationFormat>Custom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Marion Kelleher</cp:lastModifiedBy>
  <cp:revision>2</cp:revision>
  <dcterms:modified xsi:type="dcterms:W3CDTF">2022-12-15T15:20:32Z</dcterms:modified>
</cp:coreProperties>
</file>