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60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8" dirty="0" smtClean="0">
                <a:solidFill>
                  <a:srgbClr val="FDFDFD"/>
                </a:solidFill>
                <a:latin typeface="Arial"/>
                <a:cs typeface="Arial"/>
              </a:rPr>
              <a:t>SESSION 04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CDB0D3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953252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2" dirty="0" smtClean="0">
                <a:solidFill>
                  <a:srgbClr val="FDFDFD"/>
                </a:solidFill>
                <a:latin typeface="Arial"/>
                <a:cs typeface="Arial"/>
              </a:rPr>
              <a:t>Coping with Challenges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CDB0D3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CDB0D3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7299" y="1220133"/>
            <a:ext cx="5796419" cy="1371295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 marR="44254">
              <a:lnSpc>
                <a:spcPts val="2760"/>
              </a:lnSpc>
            </a:pPr>
            <a:r>
              <a:rPr sz="2600" spc="-7" dirty="0" smtClean="0">
                <a:solidFill>
                  <a:srgbClr val="FDFDFD"/>
                </a:solidFill>
                <a:latin typeface="Arial"/>
                <a:cs typeface="Arial"/>
              </a:rPr>
              <a:t>To identify a range of helpful coping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4000"/>
              </a:lnSpc>
              <a:spcBef>
                <a:spcPts val="307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strategies that can be used to deal with stressful situations.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AA75B1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AA75B1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7217" y="4077313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7135" y="4077313"/>
            <a:ext cx="5112130" cy="1888236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152">
              <a:lnSpc>
                <a:spcPts val="2140"/>
              </a:lnSpc>
            </a:pPr>
            <a:r>
              <a:rPr sz="2000" spc="46" dirty="0" smtClean="0">
                <a:solidFill>
                  <a:srgbClr val="FDFDFD"/>
                </a:solidFill>
                <a:latin typeface="Arial"/>
                <a:cs typeface="Arial"/>
              </a:rPr>
              <a:t>Identify different types of coping strategies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193"/>
              </a:spcBef>
            </a:pPr>
            <a:r>
              <a:rPr sz="2000" spc="23" dirty="0" smtClean="0">
                <a:solidFill>
                  <a:srgbClr val="FDFDFD"/>
                </a:solidFill>
                <a:latin typeface="Arial"/>
                <a:cs typeface="Arial"/>
              </a:rPr>
              <a:t>they can use to deal with stress.</a:t>
            </a:r>
            <a:endParaRPr sz="2000">
              <a:latin typeface="Arial"/>
              <a:cs typeface="Arial"/>
            </a:endParaRPr>
          </a:p>
          <a:p>
            <a:pPr marL="12700" marR="359921">
              <a:lnSpc>
                <a:spcPts val="2299"/>
              </a:lnSpc>
              <a:spcBef>
                <a:spcPts val="1434"/>
              </a:spcBef>
            </a:pPr>
            <a:r>
              <a:rPr sz="2000" spc="37" dirty="0" smtClean="0">
                <a:solidFill>
                  <a:srgbClr val="FDFDFD"/>
                </a:solidFill>
                <a:latin typeface="Arial"/>
                <a:cs typeface="Arial"/>
              </a:rPr>
              <a:t>Discuss and reflect on how people cope </a:t>
            </a:r>
            <a:endParaRPr sz="2000">
              <a:latin typeface="Arial"/>
              <a:cs typeface="Arial"/>
            </a:endParaRPr>
          </a:p>
          <a:p>
            <a:pPr marL="12700" marR="359921">
              <a:lnSpc>
                <a:spcPts val="2299"/>
              </a:lnSpc>
              <a:spcBef>
                <a:spcPts val="301"/>
              </a:spcBef>
            </a:pPr>
            <a:r>
              <a:rPr sz="2000" spc="12" dirty="0" smtClean="0">
                <a:solidFill>
                  <a:srgbClr val="FDFDFD"/>
                </a:solidFill>
                <a:latin typeface="Arial"/>
                <a:cs typeface="Arial"/>
              </a:rPr>
              <a:t>differently.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42"/>
              </a:spcBef>
            </a:pPr>
            <a:r>
              <a:rPr sz="2000" spc="37" dirty="0" smtClean="0">
                <a:solidFill>
                  <a:srgbClr val="FDFDFD"/>
                </a:solidFill>
                <a:latin typeface="Arial"/>
                <a:cs typeface="Arial"/>
              </a:rPr>
              <a:t>Compare which coping strategies are likely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7242" y="4077313"/>
            <a:ext cx="509701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41" dirty="0" smtClean="0">
                <a:solidFill>
                  <a:srgbClr val="FDFDFD"/>
                </a:solidFill>
                <a:latin typeface="Arial"/>
                <a:cs typeface="Arial"/>
              </a:rPr>
              <a:t>that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7217" y="4881731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217" y="5686149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7394" y="5686149"/>
            <a:ext cx="285750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40" dirty="0" smtClean="0">
                <a:solidFill>
                  <a:srgbClr val="FDFDFD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947135" y="6016349"/>
            <a:ext cx="5223408" cy="6096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1" dirty="0" smtClean="0">
                <a:solidFill>
                  <a:srgbClr val="FDFDFD"/>
                </a:solidFill>
                <a:latin typeface="Arial"/>
                <a:cs typeface="Arial"/>
              </a:rPr>
              <a:t>be helpful to those likely to be less helpful in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193"/>
              </a:spcBef>
            </a:pPr>
            <a:r>
              <a:rPr sz="2000" spc="32" dirty="0" smtClean="0">
                <a:solidFill>
                  <a:srgbClr val="FDFDFD"/>
                </a:solidFill>
                <a:latin typeface="Arial"/>
                <a:cs typeface="Arial"/>
              </a:rPr>
              <a:t>different situations.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968" y="-11243"/>
            <a:ext cx="10730367" cy="804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5918403" y="4158005"/>
            <a:ext cx="4233608" cy="3401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CDB0D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CDB0D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299" y="692921"/>
            <a:ext cx="3377234" cy="888758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9" dirty="0" smtClean="0">
                <a:solidFill>
                  <a:srgbClr val="B485BA"/>
                </a:solidFill>
                <a:latin typeface="Arial"/>
                <a:cs typeface="Arial"/>
              </a:rPr>
              <a:t>Coping Relay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453"/>
              </a:spcBef>
            </a:pPr>
            <a:r>
              <a:rPr sz="1800" b="1" spc="16" dirty="0" smtClean="0">
                <a:solidFill>
                  <a:srgbClr val="B485BA"/>
                </a:solidFill>
                <a:latin typeface="Arial"/>
                <a:cs typeface="Arial"/>
              </a:rPr>
              <a:t>(3 mins)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299" y="2630921"/>
            <a:ext cx="1027683" cy="1295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 marR="42163">
              <a:lnSpc>
                <a:spcPts val="4215"/>
              </a:lnSpc>
            </a:pPr>
            <a:r>
              <a:rPr sz="4000" b="1" spc="87" dirty="0" smtClean="0">
                <a:solidFill>
                  <a:srgbClr val="B485BA"/>
                </a:solidFill>
                <a:latin typeface="Arial"/>
                <a:cs typeface="Arial"/>
              </a:rPr>
              <a:t>Get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1418"/>
              </a:spcBef>
            </a:pPr>
            <a:r>
              <a:rPr sz="4000" b="1" spc="46" dirty="0" smtClean="0">
                <a:solidFill>
                  <a:srgbClr val="B485BA"/>
                </a:solidFill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42095" y="2630921"/>
            <a:ext cx="228854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9" dirty="0" smtClean="0">
                <a:solidFill>
                  <a:srgbClr val="B485BA"/>
                </a:solidFill>
                <a:latin typeface="Arial"/>
                <a:cs typeface="Arial"/>
              </a:rPr>
              <a:t>into your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9911" y="2630921"/>
            <a:ext cx="1822145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-10" dirty="0" smtClean="0">
                <a:solidFill>
                  <a:srgbClr val="B485BA"/>
                </a:solidFill>
                <a:latin typeface="Arial"/>
                <a:cs typeface="Arial"/>
              </a:rPr>
              <a:t>groups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4259" y="3392921"/>
            <a:ext cx="3599688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5" dirty="0" smtClean="0">
                <a:solidFill>
                  <a:srgbClr val="B485BA"/>
                </a:solidFill>
                <a:latin typeface="Arial"/>
                <a:cs typeface="Arial"/>
              </a:rPr>
              <a:t>line up behind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7299" y="4154921"/>
            <a:ext cx="4448606" cy="1295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58" dirty="0" smtClean="0">
                <a:solidFill>
                  <a:srgbClr val="B485BA"/>
                </a:solidFill>
                <a:latin typeface="Arial"/>
                <a:cs typeface="Arial"/>
              </a:rPr>
              <a:t>each other facing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1418"/>
              </a:spcBef>
            </a:pPr>
            <a:r>
              <a:rPr sz="4000" b="1" spc="71" dirty="0" smtClean="0">
                <a:solidFill>
                  <a:srgbClr val="B485BA"/>
                </a:solidFill>
                <a:latin typeface="Arial"/>
                <a:cs typeface="Arial"/>
              </a:rPr>
              <a:t>your chart paper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CDB0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CDB0D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CDB0D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56" dirty="0" smtClean="0">
                <a:solidFill>
                  <a:srgbClr val="B485BA"/>
                </a:solidFill>
                <a:latin typeface="Arial"/>
                <a:cs typeface="Arial"/>
              </a:rPr>
              <a:t>Practice at home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>
              <a:lnSpc>
                <a:spcPts val="2570"/>
              </a:lnSpc>
            </a:pPr>
            <a:r>
              <a:rPr sz="2400" b="1" spc="29" dirty="0" smtClean="0">
                <a:solidFill>
                  <a:srgbClr val="363435"/>
                </a:solidFill>
                <a:latin typeface="Arial"/>
                <a:cs typeface="Arial"/>
              </a:rPr>
              <a:t>Over the next week, ask students to: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3065" y="3338515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B485B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58077" y="3338515"/>
            <a:ext cx="5597701" cy="6096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Think about the top helpful coping strategies they</a:t>
            </a:r>
            <a:endParaRPr sz="2000">
              <a:latin typeface="Arial"/>
              <a:cs typeface="Arial"/>
            </a:endParaRPr>
          </a:p>
          <a:p>
            <a:pPr marL="88218" marR="38100">
              <a:lnSpc>
                <a:spcPct val="95825"/>
              </a:lnSpc>
              <a:spcBef>
                <a:spcPts val="1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often use.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3065" y="4288608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62983" y="4288608"/>
            <a:ext cx="575208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Consider “Why do these coping strategies work for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22179" y="4288608"/>
            <a:ext cx="642193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me?”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5237044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218" y="5237044"/>
            <a:ext cx="6177089" cy="9398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Think about any unhelpful or harmful coping strategies</a:t>
            </a:r>
            <a:endParaRPr sz="2000">
              <a:latin typeface="Arial"/>
              <a:cs typeface="Arial"/>
            </a:endParaRPr>
          </a:p>
          <a:p>
            <a:pPr marL="12700" marR="712974">
              <a:lnSpc>
                <a:spcPts val="2600"/>
              </a:lnSpc>
              <a:spcBef>
                <a:spcPts val="117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they use when stressed and what helpful coping strategy they could try instead.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6515680"/>
            <a:ext cx="1524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218" y="6515680"/>
            <a:ext cx="5640760" cy="6096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Go online for ideas on managing and dealing with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1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stress and try some of them out!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179</Words>
  <Application>Microsoft Office PowerPoint</Application>
  <PresentationFormat>Custom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bridget</cp:lastModifiedBy>
  <cp:revision>1</cp:revision>
  <dcterms:modified xsi:type="dcterms:W3CDTF">2018-12-17T12:16:30Z</dcterms:modified>
</cp:coreProperties>
</file>