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0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2" y="615590"/>
            <a:ext cx="1713006" cy="363865"/>
          </a:xfrm>
          <a:prstGeom prst="rect">
            <a:avLst/>
          </a:prstGeom>
        </p:spPr>
        <p:txBody>
          <a:bodyPr wrap="square" lIns="0" tIns="18192" rIns="0" bIns="0" rtlCol="0">
            <a:noAutofit/>
          </a:bodyPr>
          <a:lstStyle/>
          <a:p>
            <a:pPr marL="12700">
              <a:lnSpc>
                <a:spcPts val="2865"/>
              </a:lnSpc>
            </a:pPr>
            <a:r>
              <a:rPr sz="2650" b="1" spc="-125" dirty="0" smtClean="0">
                <a:solidFill>
                  <a:srgbClr val="565657"/>
                </a:solidFill>
                <a:latin typeface="Arial Black"/>
                <a:cs typeface="Arial Black"/>
              </a:rPr>
              <a:t>M</a:t>
            </a:r>
            <a:r>
              <a:rPr sz="2650" b="1" spc="-144" dirty="0" smtClean="0">
                <a:solidFill>
                  <a:srgbClr val="565657"/>
                </a:solidFill>
                <a:latin typeface="Arial Black"/>
                <a:cs typeface="Arial Black"/>
              </a:rPr>
              <a:t>I</a:t>
            </a:r>
            <a:r>
              <a:rPr sz="2650" b="1" spc="-110" dirty="0" smtClean="0">
                <a:solidFill>
                  <a:srgbClr val="565657"/>
                </a:solidFill>
                <a:latin typeface="Arial Black"/>
                <a:cs typeface="Arial Black"/>
              </a:rPr>
              <a:t>N</a:t>
            </a:r>
            <a:r>
              <a:rPr sz="2650" b="1" spc="87" dirty="0" smtClean="0">
                <a:solidFill>
                  <a:srgbClr val="565657"/>
                </a:solidFill>
                <a:latin typeface="Arial Black"/>
                <a:cs typeface="Arial Black"/>
              </a:rPr>
              <a:t>D</a:t>
            </a:r>
            <a:r>
              <a:rPr sz="2650" spc="15" dirty="0" smtClean="0">
                <a:solidFill>
                  <a:srgbClr val="90B857"/>
                </a:solidFill>
                <a:latin typeface="Arial"/>
                <a:cs typeface="Arial"/>
              </a:rPr>
              <a:t>O</a:t>
            </a:r>
            <a:r>
              <a:rPr sz="2650" spc="37" dirty="0" smtClean="0">
                <a:solidFill>
                  <a:srgbClr val="90B857"/>
                </a:solidFill>
                <a:latin typeface="Arial"/>
                <a:cs typeface="Arial"/>
              </a:rPr>
              <a:t>U</a:t>
            </a:r>
            <a:r>
              <a:rPr sz="2650" spc="-48" dirty="0" smtClean="0">
                <a:solidFill>
                  <a:srgbClr val="90B857"/>
                </a:solidFill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 rtlCol="0">
            <a:noAutofit/>
          </a:bodyPr>
          <a:lstStyle/>
          <a:p>
            <a:pPr marL="12700">
              <a:lnSpc>
                <a:spcPts val="2365"/>
              </a:lnSpc>
            </a:pPr>
            <a:r>
              <a:rPr sz="2200" b="1" spc="38" dirty="0" smtClean="0">
                <a:solidFill>
                  <a:srgbClr val="FDFDFD"/>
                </a:solidFill>
                <a:latin typeface="Arial"/>
                <a:cs typeface="Arial"/>
              </a:rPr>
              <a:t>SESSION 04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b="1" spc="45" dirty="0" smtClean="0">
                <a:solidFill>
                  <a:srgbClr val="CDB0D3"/>
                </a:solidFill>
                <a:latin typeface="Arial"/>
                <a:cs typeface="Arial"/>
              </a:rP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5953252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2" dirty="0" smtClean="0">
                <a:solidFill>
                  <a:srgbClr val="FDFDFD"/>
                </a:solidFill>
                <a:latin typeface="Arial"/>
                <a:cs typeface="Arial"/>
              </a:rPr>
              <a:t>Coping with Challenges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47699" y="570800"/>
            <a:ext cx="173494" cy="122834"/>
          </a:xfrm>
          <a:custGeom>
            <a:avLst/>
            <a:gdLst/>
            <a:ahLst/>
            <a:cxnLst/>
            <a:rect l="l" t="t" r="r" b="b"/>
            <a:pathLst>
              <a:path w="173494" h="122834">
                <a:moveTo>
                  <a:pt x="86817" y="122834"/>
                </a:moveTo>
                <a:lnTo>
                  <a:pt x="93189" y="122666"/>
                </a:lnTo>
                <a:lnTo>
                  <a:pt x="109541" y="120685"/>
                </a:lnTo>
                <a:lnTo>
                  <a:pt x="124697" y="116648"/>
                </a:lnTo>
                <a:lnTo>
                  <a:pt x="138355" y="110771"/>
                </a:lnTo>
                <a:lnTo>
                  <a:pt x="150208" y="103270"/>
                </a:lnTo>
                <a:lnTo>
                  <a:pt x="159953" y="94360"/>
                </a:lnTo>
                <a:lnTo>
                  <a:pt x="167285" y="84258"/>
                </a:lnTo>
                <a:lnTo>
                  <a:pt x="171900" y="73179"/>
                </a:lnTo>
                <a:lnTo>
                  <a:pt x="173494" y="61341"/>
                </a:lnTo>
                <a:lnTo>
                  <a:pt x="173261" y="56852"/>
                </a:lnTo>
                <a:lnTo>
                  <a:pt x="170477" y="45269"/>
                </a:lnTo>
                <a:lnTo>
                  <a:pt x="164787" y="34536"/>
                </a:lnTo>
                <a:lnTo>
                  <a:pt x="156496" y="24868"/>
                </a:lnTo>
                <a:lnTo>
                  <a:pt x="145908" y="16479"/>
                </a:lnTo>
                <a:lnTo>
                  <a:pt x="133328" y="9584"/>
                </a:lnTo>
                <a:lnTo>
                  <a:pt x="119060" y="4396"/>
                </a:lnTo>
                <a:lnTo>
                  <a:pt x="103408" y="1130"/>
                </a:lnTo>
                <a:lnTo>
                  <a:pt x="86677" y="0"/>
                </a:lnTo>
                <a:lnTo>
                  <a:pt x="80313" y="172"/>
                </a:lnTo>
                <a:lnTo>
                  <a:pt x="63960" y="2162"/>
                </a:lnTo>
                <a:lnTo>
                  <a:pt x="48803" y="6205"/>
                </a:lnTo>
                <a:lnTo>
                  <a:pt x="35146" y="12086"/>
                </a:lnTo>
                <a:lnTo>
                  <a:pt x="23293" y="19589"/>
                </a:lnTo>
                <a:lnTo>
                  <a:pt x="13548" y="28499"/>
                </a:lnTo>
                <a:lnTo>
                  <a:pt x="6215" y="38601"/>
                </a:lnTo>
                <a:lnTo>
                  <a:pt x="1597" y="49679"/>
                </a:lnTo>
                <a:lnTo>
                  <a:pt x="0" y="61518"/>
                </a:lnTo>
                <a:lnTo>
                  <a:pt x="234" y="66019"/>
                </a:lnTo>
                <a:lnTo>
                  <a:pt x="3022" y="77596"/>
                </a:lnTo>
                <a:lnTo>
                  <a:pt x="8715" y="88325"/>
                </a:lnTo>
                <a:lnTo>
                  <a:pt x="17008" y="97990"/>
                </a:lnTo>
                <a:lnTo>
                  <a:pt x="27597" y="106375"/>
                </a:lnTo>
                <a:lnTo>
                  <a:pt x="40177" y="113267"/>
                </a:lnTo>
                <a:lnTo>
                  <a:pt x="54443" y="118451"/>
                </a:lnTo>
                <a:lnTo>
                  <a:pt x="70091" y="121711"/>
                </a:lnTo>
                <a:lnTo>
                  <a:pt x="86817" y="122834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73474" y="689372"/>
            <a:ext cx="111391" cy="78854"/>
          </a:xfrm>
          <a:custGeom>
            <a:avLst/>
            <a:gdLst/>
            <a:ahLst/>
            <a:cxnLst/>
            <a:rect l="l" t="t" r="r" b="b"/>
            <a:pathLst>
              <a:path w="111391" h="78854">
                <a:moveTo>
                  <a:pt x="55740" y="78854"/>
                </a:moveTo>
                <a:lnTo>
                  <a:pt x="62087" y="78593"/>
                </a:lnTo>
                <a:lnTo>
                  <a:pt x="77878" y="75586"/>
                </a:lnTo>
                <a:lnTo>
                  <a:pt x="91441" y="69634"/>
                </a:lnTo>
                <a:lnTo>
                  <a:pt x="102038" y="61263"/>
                </a:lnTo>
                <a:lnTo>
                  <a:pt x="108934" y="50995"/>
                </a:lnTo>
                <a:lnTo>
                  <a:pt x="111391" y="39357"/>
                </a:lnTo>
                <a:lnTo>
                  <a:pt x="111024" y="34852"/>
                </a:lnTo>
                <a:lnTo>
                  <a:pt x="106784" y="23681"/>
                </a:lnTo>
                <a:lnTo>
                  <a:pt x="98389" y="14088"/>
                </a:lnTo>
                <a:lnTo>
                  <a:pt x="86576" y="6595"/>
                </a:lnTo>
                <a:lnTo>
                  <a:pt x="72084" y="1725"/>
                </a:lnTo>
                <a:lnTo>
                  <a:pt x="55651" y="0"/>
                </a:lnTo>
                <a:lnTo>
                  <a:pt x="49287" y="260"/>
                </a:lnTo>
                <a:lnTo>
                  <a:pt x="33499" y="3264"/>
                </a:lnTo>
                <a:lnTo>
                  <a:pt x="19939" y="9213"/>
                </a:lnTo>
                <a:lnTo>
                  <a:pt x="9344" y="17582"/>
                </a:lnTo>
                <a:lnTo>
                  <a:pt x="2451" y="27848"/>
                </a:lnTo>
                <a:lnTo>
                  <a:pt x="0" y="39484"/>
                </a:lnTo>
                <a:lnTo>
                  <a:pt x="366" y="43995"/>
                </a:lnTo>
                <a:lnTo>
                  <a:pt x="4602" y="55167"/>
                </a:lnTo>
                <a:lnTo>
                  <a:pt x="12996" y="64761"/>
                </a:lnTo>
                <a:lnTo>
                  <a:pt x="24809" y="72256"/>
                </a:lnTo>
                <a:lnTo>
                  <a:pt x="39303" y="77128"/>
                </a:lnTo>
                <a:lnTo>
                  <a:pt x="55740" y="78854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63361" y="432000"/>
            <a:ext cx="196634" cy="149821"/>
          </a:xfrm>
          <a:custGeom>
            <a:avLst/>
            <a:gdLst/>
            <a:ahLst/>
            <a:cxnLst/>
            <a:rect l="l" t="t" r="r" b="b"/>
            <a:pathLst>
              <a:path w="196634" h="149821">
                <a:moveTo>
                  <a:pt x="98399" y="149821"/>
                </a:moveTo>
                <a:lnTo>
                  <a:pt x="110579" y="149240"/>
                </a:lnTo>
                <a:lnTo>
                  <a:pt x="126318" y="146730"/>
                </a:lnTo>
                <a:lnTo>
                  <a:pt x="141024" y="142390"/>
                </a:lnTo>
                <a:lnTo>
                  <a:pt x="154478" y="136386"/>
                </a:lnTo>
                <a:lnTo>
                  <a:pt x="166461" y="128887"/>
                </a:lnTo>
                <a:lnTo>
                  <a:pt x="176754" y="120060"/>
                </a:lnTo>
                <a:lnTo>
                  <a:pt x="185137" y="110072"/>
                </a:lnTo>
                <a:lnTo>
                  <a:pt x="191391" y="99090"/>
                </a:lnTo>
                <a:lnTo>
                  <a:pt x="195296" y="87282"/>
                </a:lnTo>
                <a:lnTo>
                  <a:pt x="196634" y="74815"/>
                </a:lnTo>
                <a:lnTo>
                  <a:pt x="195885" y="65575"/>
                </a:lnTo>
                <a:lnTo>
                  <a:pt x="192606" y="53576"/>
                </a:lnTo>
                <a:lnTo>
                  <a:pt x="186922" y="42366"/>
                </a:lnTo>
                <a:lnTo>
                  <a:pt x="179053" y="32114"/>
                </a:lnTo>
                <a:lnTo>
                  <a:pt x="169219" y="22984"/>
                </a:lnTo>
                <a:lnTo>
                  <a:pt x="157638" y="15144"/>
                </a:lnTo>
                <a:lnTo>
                  <a:pt x="144531" y="8759"/>
                </a:lnTo>
                <a:lnTo>
                  <a:pt x="130117" y="3996"/>
                </a:lnTo>
                <a:lnTo>
                  <a:pt x="114615" y="1020"/>
                </a:lnTo>
                <a:lnTo>
                  <a:pt x="98247" y="0"/>
                </a:lnTo>
                <a:lnTo>
                  <a:pt x="86084" y="587"/>
                </a:lnTo>
                <a:lnTo>
                  <a:pt x="70344" y="3103"/>
                </a:lnTo>
                <a:lnTo>
                  <a:pt x="55636" y="7448"/>
                </a:lnTo>
                <a:lnTo>
                  <a:pt x="42180" y="13455"/>
                </a:lnTo>
                <a:lnTo>
                  <a:pt x="30195" y="20956"/>
                </a:lnTo>
                <a:lnTo>
                  <a:pt x="19899" y="29784"/>
                </a:lnTo>
                <a:lnTo>
                  <a:pt x="11513" y="39773"/>
                </a:lnTo>
                <a:lnTo>
                  <a:pt x="5255" y="50755"/>
                </a:lnTo>
                <a:lnTo>
                  <a:pt x="1344" y="62563"/>
                </a:lnTo>
                <a:lnTo>
                  <a:pt x="0" y="75031"/>
                </a:lnTo>
                <a:lnTo>
                  <a:pt x="752" y="84292"/>
                </a:lnTo>
                <a:lnTo>
                  <a:pt x="4036" y="96285"/>
                </a:lnTo>
                <a:lnTo>
                  <a:pt x="9723" y="107489"/>
                </a:lnTo>
                <a:lnTo>
                  <a:pt x="17595" y="117737"/>
                </a:lnTo>
                <a:lnTo>
                  <a:pt x="27432" y="126863"/>
                </a:lnTo>
                <a:lnTo>
                  <a:pt x="39013" y="134699"/>
                </a:lnTo>
                <a:lnTo>
                  <a:pt x="52121" y="141080"/>
                </a:lnTo>
                <a:lnTo>
                  <a:pt x="66534" y="145838"/>
                </a:lnTo>
                <a:lnTo>
                  <a:pt x="82033" y="148808"/>
                </a:lnTo>
                <a:lnTo>
                  <a:pt x="98399" y="149821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467940" y="578564"/>
            <a:ext cx="1394662" cy="300018"/>
          </a:xfrm>
          <a:prstGeom prst="rect">
            <a:avLst/>
          </a:prstGeom>
        </p:spPr>
        <p:txBody>
          <a:bodyPr wrap="square" lIns="0" tIns="14986" rIns="0" bIns="0" rtlCol="0">
            <a:noAutofit/>
          </a:bodyPr>
          <a:lstStyle/>
          <a:p>
            <a:pPr marL="12700">
              <a:lnSpc>
                <a:spcPts val="2360"/>
              </a:lnSpc>
            </a:pPr>
            <a:r>
              <a:rPr sz="2150" b="1" spc="-84" dirty="0" smtClean="0">
                <a:solidFill>
                  <a:srgbClr val="CDB0D3"/>
                </a:solidFill>
                <a:latin typeface="Arial Black"/>
                <a:cs typeface="Arial Black"/>
              </a:rPr>
              <a:t>MIND</a:t>
            </a:r>
            <a:r>
              <a:rPr sz="2150" spc="-28" dirty="0" smtClean="0">
                <a:solidFill>
                  <a:srgbClr val="CDB0D3"/>
                </a:solidFill>
                <a:latin typeface="Arial"/>
                <a:cs typeface="Arial"/>
              </a:rPr>
              <a:t>OUT</a:t>
            </a:r>
            <a:endParaRPr sz="21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7299" y="1220133"/>
            <a:ext cx="5796419" cy="1371295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 marR="44254">
              <a:lnSpc>
                <a:spcPts val="2760"/>
              </a:lnSpc>
            </a:pPr>
            <a:r>
              <a:rPr sz="2600" spc="-7" dirty="0" smtClean="0">
                <a:solidFill>
                  <a:srgbClr val="FDFDFD"/>
                </a:solidFill>
                <a:latin typeface="Arial"/>
                <a:cs typeface="Arial"/>
              </a:rPr>
              <a:t>To identify a range of helpful coping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4000"/>
              </a:lnSpc>
              <a:spcBef>
                <a:spcPts val="307"/>
              </a:spcBef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strategies that can be used to deal with stressful situations.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2666" y="1705826"/>
            <a:ext cx="1429918" cy="685901"/>
          </a:xfrm>
          <a:prstGeom prst="rect">
            <a:avLst/>
          </a:prstGeom>
        </p:spPr>
        <p:txBody>
          <a:bodyPr wrap="square" lIns="0" tIns="17811" rIns="0" bIns="0" rtlCol="0">
            <a:noAutofit/>
          </a:bodyPr>
          <a:lstStyle/>
          <a:p>
            <a:pPr algn="ctr">
              <a:lnSpc>
                <a:spcPts val="2805"/>
              </a:lnSpc>
            </a:pPr>
            <a:r>
              <a:rPr sz="2400" b="1" spc="-144" dirty="0" smtClean="0">
                <a:solidFill>
                  <a:srgbClr val="AA75B1"/>
                </a:solidFill>
                <a:latin typeface="Arial Black"/>
                <a:cs typeface="Arial Black"/>
              </a:rPr>
              <a:t>SESSION</a:t>
            </a:r>
            <a:endParaRPr sz="2400"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</a:pPr>
            <a:r>
              <a:rPr sz="2400" b="1" spc="-164" dirty="0" smtClean="0">
                <a:solidFill>
                  <a:srgbClr val="AA75B1"/>
                </a:solidFill>
                <a:latin typeface="Arial Black"/>
                <a:cs typeface="Arial Black"/>
              </a:rPr>
              <a:t>GOAL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2555" y="3325838"/>
            <a:ext cx="2062988" cy="838301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3004">
              <a:lnSpc>
                <a:spcPts val="2550"/>
              </a:lnSpc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  <a:p>
            <a:pPr marL="12700" marR="16764">
              <a:lnSpc>
                <a:spcPts val="2000"/>
              </a:lnSpc>
            </a:pPr>
            <a:r>
              <a:rPr sz="2400" b="1" spc="-162" dirty="0" smtClean="0">
                <a:solidFill>
                  <a:srgbClr val="FDFDFD"/>
                </a:solidFill>
                <a:latin typeface="Arial Black"/>
                <a:cs typeface="Arial Black"/>
              </a:rPr>
              <a:t>OBJECTIVES</a:t>
            </a:r>
            <a:endParaRPr sz="2400">
              <a:latin typeface="Arial Black"/>
              <a:cs typeface="Arial Black"/>
            </a:endParaRPr>
          </a:p>
          <a:p>
            <a:pPr marL="13004">
              <a:lnSpc>
                <a:spcPts val="2050"/>
              </a:lnSpc>
              <a:spcBef>
                <a:spcPts val="2"/>
              </a:spcBef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27299" y="3602404"/>
            <a:ext cx="148937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Students will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7217" y="4077313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7135" y="4077313"/>
            <a:ext cx="5112130" cy="1888236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 marR="152">
              <a:lnSpc>
                <a:spcPts val="2140"/>
              </a:lnSpc>
            </a:pPr>
            <a:r>
              <a:rPr sz="2000" spc="46" dirty="0" smtClean="0">
                <a:solidFill>
                  <a:srgbClr val="FDFDFD"/>
                </a:solidFill>
                <a:latin typeface="Arial"/>
                <a:cs typeface="Arial"/>
              </a:rPr>
              <a:t>Identify different types of coping strategies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193"/>
              </a:spcBef>
            </a:pPr>
            <a:r>
              <a:rPr sz="2000" spc="23" dirty="0" smtClean="0">
                <a:solidFill>
                  <a:srgbClr val="FDFDFD"/>
                </a:solidFill>
                <a:latin typeface="Arial"/>
                <a:cs typeface="Arial"/>
              </a:rPr>
              <a:t>they can use to deal with stress.</a:t>
            </a:r>
            <a:endParaRPr sz="2000">
              <a:latin typeface="Arial"/>
              <a:cs typeface="Arial"/>
            </a:endParaRPr>
          </a:p>
          <a:p>
            <a:pPr marL="12700" marR="359921">
              <a:lnSpc>
                <a:spcPts val="2299"/>
              </a:lnSpc>
              <a:spcBef>
                <a:spcPts val="1434"/>
              </a:spcBef>
            </a:pPr>
            <a:r>
              <a:rPr sz="2000" spc="37" dirty="0" smtClean="0">
                <a:solidFill>
                  <a:srgbClr val="FDFDFD"/>
                </a:solidFill>
                <a:latin typeface="Arial"/>
                <a:cs typeface="Arial"/>
              </a:rPr>
              <a:t>Discuss and reflect on how people cope </a:t>
            </a:r>
            <a:endParaRPr sz="2000">
              <a:latin typeface="Arial"/>
              <a:cs typeface="Arial"/>
            </a:endParaRPr>
          </a:p>
          <a:p>
            <a:pPr marL="12700" marR="359921">
              <a:lnSpc>
                <a:spcPts val="2299"/>
              </a:lnSpc>
              <a:spcBef>
                <a:spcPts val="301"/>
              </a:spcBef>
            </a:pPr>
            <a:r>
              <a:rPr sz="2000" spc="12" dirty="0" smtClean="0">
                <a:solidFill>
                  <a:srgbClr val="FDFDFD"/>
                </a:solidFill>
                <a:latin typeface="Arial"/>
                <a:cs typeface="Arial"/>
              </a:rPr>
              <a:t>differently.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442"/>
              </a:spcBef>
            </a:pPr>
            <a:r>
              <a:rPr sz="2000" spc="37" dirty="0" smtClean="0">
                <a:solidFill>
                  <a:srgbClr val="FDFDFD"/>
                </a:solidFill>
                <a:latin typeface="Arial"/>
                <a:cs typeface="Arial"/>
              </a:rPr>
              <a:t>Compare which coping strategies are likely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7242" y="4077313"/>
            <a:ext cx="509701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41" dirty="0" smtClean="0">
                <a:solidFill>
                  <a:srgbClr val="FDFDFD"/>
                </a:solidFill>
                <a:latin typeface="Arial"/>
                <a:cs typeface="Arial"/>
              </a:rPr>
              <a:t>that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7217" y="4881731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7217" y="5686149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7394" y="5686149"/>
            <a:ext cx="285750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40" dirty="0" smtClean="0">
                <a:solidFill>
                  <a:srgbClr val="FDFDFD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947135" y="6016349"/>
            <a:ext cx="5223408" cy="6096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31" dirty="0" smtClean="0">
                <a:solidFill>
                  <a:srgbClr val="FDFDFD"/>
                </a:solidFill>
                <a:latin typeface="Arial"/>
                <a:cs typeface="Arial"/>
              </a:rPr>
              <a:t>be helpful to those likely to be less helpful in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193"/>
              </a:spcBef>
            </a:pPr>
            <a:r>
              <a:rPr sz="2000" spc="32" dirty="0" smtClean="0">
                <a:solidFill>
                  <a:srgbClr val="FDFDFD"/>
                </a:solidFill>
                <a:latin typeface="Arial"/>
                <a:cs typeface="Arial"/>
              </a:rPr>
              <a:t>different situations.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68" y="-11243"/>
            <a:ext cx="10730367" cy="804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5918403" y="4158005"/>
            <a:ext cx="4233608" cy="340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CDB0D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CDB0D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99" y="692921"/>
            <a:ext cx="3377234" cy="888758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9" dirty="0" smtClean="0">
                <a:solidFill>
                  <a:srgbClr val="B485BA"/>
                </a:solidFill>
                <a:latin typeface="Arial"/>
                <a:cs typeface="Arial"/>
              </a:rPr>
              <a:t>Coping Relay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453"/>
              </a:spcBef>
            </a:pPr>
            <a:r>
              <a:rPr sz="1800" b="1" spc="16" dirty="0" smtClean="0">
                <a:solidFill>
                  <a:srgbClr val="B485BA"/>
                </a:solidFill>
                <a:latin typeface="Arial"/>
                <a:cs typeface="Arial"/>
              </a:rPr>
              <a:t>(3 mins)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299" y="2630921"/>
            <a:ext cx="1027683" cy="1295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 marR="42163">
              <a:lnSpc>
                <a:spcPts val="4215"/>
              </a:lnSpc>
            </a:pPr>
            <a:r>
              <a:rPr sz="4000" b="1" spc="87" dirty="0" smtClean="0">
                <a:solidFill>
                  <a:srgbClr val="B485BA"/>
                </a:solidFill>
                <a:latin typeface="Arial"/>
                <a:cs typeface="Arial"/>
              </a:rPr>
              <a:t>Get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1418"/>
              </a:spcBef>
            </a:pPr>
            <a:r>
              <a:rPr sz="4000" b="1" spc="46" dirty="0" smtClean="0">
                <a:solidFill>
                  <a:srgbClr val="B485BA"/>
                </a:solidFill>
                <a:latin typeface="Arial"/>
                <a:cs typeface="Arial"/>
              </a:rPr>
              <a:t>and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2095" y="2630921"/>
            <a:ext cx="228854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9" dirty="0" smtClean="0">
                <a:solidFill>
                  <a:srgbClr val="B485BA"/>
                </a:solidFill>
                <a:latin typeface="Arial"/>
                <a:cs typeface="Arial"/>
              </a:rPr>
              <a:t>into your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9911" y="2630921"/>
            <a:ext cx="1822145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-10" dirty="0" smtClean="0">
                <a:solidFill>
                  <a:srgbClr val="B485BA"/>
                </a:solidFill>
                <a:latin typeface="Arial"/>
                <a:cs typeface="Arial"/>
              </a:rPr>
              <a:t>groups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4259" y="3392921"/>
            <a:ext cx="3599688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5" dirty="0" smtClean="0">
                <a:solidFill>
                  <a:srgbClr val="B485BA"/>
                </a:solidFill>
                <a:latin typeface="Arial"/>
                <a:cs typeface="Arial"/>
              </a:rPr>
              <a:t>line up behind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299" y="4154921"/>
            <a:ext cx="4448606" cy="1295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58" dirty="0" smtClean="0">
                <a:solidFill>
                  <a:srgbClr val="B485BA"/>
                </a:solidFill>
                <a:latin typeface="Arial"/>
                <a:cs typeface="Arial"/>
              </a:rPr>
              <a:t>each other facing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1418"/>
              </a:spcBef>
            </a:pPr>
            <a:r>
              <a:rPr sz="4000" b="1" spc="71" dirty="0" smtClean="0">
                <a:solidFill>
                  <a:srgbClr val="B485BA"/>
                </a:solidFill>
                <a:latin typeface="Arial"/>
                <a:cs typeface="Arial"/>
              </a:rPr>
              <a:t>your chart paper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CDB0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CDB0D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CDB0D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56" dirty="0" smtClean="0">
                <a:solidFill>
                  <a:srgbClr val="B485BA"/>
                </a:solidFill>
                <a:latin typeface="Arial"/>
                <a:cs typeface="Arial"/>
              </a:rPr>
              <a:t>Practice at home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07300" y="2678675"/>
            <a:ext cx="5502686" cy="330200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>
              <a:lnSpc>
                <a:spcPts val="2570"/>
              </a:lnSpc>
            </a:pPr>
            <a:r>
              <a:rPr sz="2400" b="1" spc="29" dirty="0" smtClean="0">
                <a:solidFill>
                  <a:srgbClr val="363435"/>
                </a:solidFill>
                <a:latin typeface="Arial"/>
                <a:cs typeface="Arial"/>
              </a:rPr>
              <a:t>Over the next week, ask students to: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3065" y="3338515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B485BA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58077" y="3338515"/>
            <a:ext cx="5597701" cy="6096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Think about the top helpful coping strategies they</a:t>
            </a:r>
            <a:endParaRPr sz="2000">
              <a:latin typeface="Arial"/>
              <a:cs typeface="Arial"/>
            </a:endParaRPr>
          </a:p>
          <a:p>
            <a:pPr marL="88218" marR="38100">
              <a:lnSpc>
                <a:spcPct val="95825"/>
              </a:lnSpc>
              <a:spcBef>
                <a:spcPts val="1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often use.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3065" y="4288608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2983" y="4288608"/>
            <a:ext cx="575208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Consider “Why do these coping strategies work for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22179" y="4288608"/>
            <a:ext cx="642193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me?”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7300" y="5237044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218" y="5237044"/>
            <a:ext cx="6177089" cy="9398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Think about any unhelpful or harmful coping strategies</a:t>
            </a:r>
            <a:endParaRPr sz="2000">
              <a:latin typeface="Arial"/>
              <a:cs typeface="Arial"/>
            </a:endParaRPr>
          </a:p>
          <a:p>
            <a:pPr marL="12700" marR="712974">
              <a:lnSpc>
                <a:spcPts val="2600"/>
              </a:lnSpc>
              <a:spcBef>
                <a:spcPts val="117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they use when stressed and what helpful coping strategy they could try instead.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7300" y="6515680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7218" y="6515680"/>
            <a:ext cx="5640760" cy="6096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Go online for ideas on managing and dealing with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1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stress and try some of them out!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179</Words>
  <Application>Microsoft Office PowerPoint</Application>
  <PresentationFormat>Custom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bridget</cp:lastModifiedBy>
  <cp:revision>1</cp:revision>
  <dcterms:modified xsi:type="dcterms:W3CDTF">2018-12-17T12:16:30Z</dcterms:modified>
</cp:coreProperties>
</file>