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9" r:id="rId2"/>
    <p:sldId id="257" r:id="rId3"/>
    <p:sldId id="258" r:id="rId4"/>
    <p:sldId id="262" r:id="rId5"/>
    <p:sldId id="268" r:id="rId6"/>
    <p:sldId id="269" r:id="rId7"/>
    <p:sldId id="265" r:id="rId8"/>
    <p:sldId id="266" r:id="rId9"/>
    <p:sldId id="267" r:id="rId10"/>
  </p:sldIdLst>
  <p:sldSz cx="10691813" cy="7570788"/>
  <p:notesSz cx="6858000" cy="9144000"/>
  <p:defaultTextStyle>
    <a:defPPr>
      <a:defRPr lang="en-US"/>
    </a:defPPr>
    <a:lvl1pPr algn="l" defTabSz="4979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97975" algn="l" defTabSz="4979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95948" algn="l" defTabSz="4979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493922" algn="l" defTabSz="4979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991895" algn="l" defTabSz="4979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489870" algn="l" defTabSz="995948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987843" algn="l" defTabSz="995948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485818" algn="l" defTabSz="995948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983791" algn="l" defTabSz="995948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5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56C5"/>
    <a:srgbClr val="AD8764"/>
    <a:srgbClr val="D2BCA1"/>
    <a:srgbClr val="AD8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08"/>
    <p:restoredTop sz="66667"/>
  </p:normalViewPr>
  <p:slideViewPr>
    <p:cSldViewPr snapToGrid="0" snapToObjects="1">
      <p:cViewPr varScale="1">
        <p:scale>
          <a:sx n="75" d="100"/>
          <a:sy n="75" d="100"/>
        </p:scale>
        <p:origin x="2152" y="176"/>
      </p:cViewPr>
      <p:guideLst>
        <p:guide orient="horz" pos="2385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5C8E2-32F6-674B-B502-B3C04D93FFC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143000"/>
            <a:ext cx="4359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02A6E-05C8-1648-B6B2-9E42EF1AF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84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948" rtl="0" eaLnBrk="1" latinLnBrk="0" hangingPunct="1">
      <a:defRPr sz="1307" kern="1200">
        <a:solidFill>
          <a:schemeClr val="tx1"/>
        </a:solidFill>
        <a:latin typeface="+mn-lt"/>
        <a:ea typeface="+mn-ea"/>
        <a:cs typeface="+mn-cs"/>
      </a:defRPr>
    </a:lvl1pPr>
    <a:lvl2pPr marL="497975" algn="l" defTabSz="995948" rtl="0" eaLnBrk="1" latinLnBrk="0" hangingPunct="1">
      <a:defRPr sz="1307" kern="1200">
        <a:solidFill>
          <a:schemeClr val="tx1"/>
        </a:solidFill>
        <a:latin typeface="+mn-lt"/>
        <a:ea typeface="+mn-ea"/>
        <a:cs typeface="+mn-cs"/>
      </a:defRPr>
    </a:lvl2pPr>
    <a:lvl3pPr marL="995948" algn="l" defTabSz="995948" rtl="0" eaLnBrk="1" latinLnBrk="0" hangingPunct="1">
      <a:defRPr sz="1307" kern="1200">
        <a:solidFill>
          <a:schemeClr val="tx1"/>
        </a:solidFill>
        <a:latin typeface="+mn-lt"/>
        <a:ea typeface="+mn-ea"/>
        <a:cs typeface="+mn-cs"/>
      </a:defRPr>
    </a:lvl3pPr>
    <a:lvl4pPr marL="1493922" algn="l" defTabSz="995948" rtl="0" eaLnBrk="1" latinLnBrk="0" hangingPunct="1">
      <a:defRPr sz="1307" kern="1200">
        <a:solidFill>
          <a:schemeClr val="tx1"/>
        </a:solidFill>
        <a:latin typeface="+mn-lt"/>
        <a:ea typeface="+mn-ea"/>
        <a:cs typeface="+mn-cs"/>
      </a:defRPr>
    </a:lvl4pPr>
    <a:lvl5pPr marL="1991895" algn="l" defTabSz="995948" rtl="0" eaLnBrk="1" latinLnBrk="0" hangingPunct="1">
      <a:defRPr sz="1307" kern="1200">
        <a:solidFill>
          <a:schemeClr val="tx1"/>
        </a:solidFill>
        <a:latin typeface="+mn-lt"/>
        <a:ea typeface="+mn-ea"/>
        <a:cs typeface="+mn-cs"/>
      </a:defRPr>
    </a:lvl5pPr>
    <a:lvl6pPr marL="2489870" algn="l" defTabSz="995948" rtl="0" eaLnBrk="1" latinLnBrk="0" hangingPunct="1">
      <a:defRPr sz="1307" kern="1200">
        <a:solidFill>
          <a:schemeClr val="tx1"/>
        </a:solidFill>
        <a:latin typeface="+mn-lt"/>
        <a:ea typeface="+mn-ea"/>
        <a:cs typeface="+mn-cs"/>
      </a:defRPr>
    </a:lvl6pPr>
    <a:lvl7pPr marL="2987843" algn="l" defTabSz="995948" rtl="0" eaLnBrk="1" latinLnBrk="0" hangingPunct="1">
      <a:defRPr sz="1307" kern="1200">
        <a:solidFill>
          <a:schemeClr val="tx1"/>
        </a:solidFill>
        <a:latin typeface="+mn-lt"/>
        <a:ea typeface="+mn-ea"/>
        <a:cs typeface="+mn-cs"/>
      </a:defRPr>
    </a:lvl7pPr>
    <a:lvl8pPr marL="3485818" algn="l" defTabSz="995948" rtl="0" eaLnBrk="1" latinLnBrk="0" hangingPunct="1">
      <a:defRPr sz="1307" kern="1200">
        <a:solidFill>
          <a:schemeClr val="tx1"/>
        </a:solidFill>
        <a:latin typeface="+mn-lt"/>
        <a:ea typeface="+mn-ea"/>
        <a:cs typeface="+mn-cs"/>
      </a:defRPr>
    </a:lvl8pPr>
    <a:lvl9pPr marL="3983791" algn="l" defTabSz="995948" rtl="0" eaLnBrk="1" latinLnBrk="0" hangingPunct="1">
      <a:defRPr sz="13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Seisiún 05</a:t>
            </a:r>
          </a:p>
          <a:p>
            <a:r>
              <a:rPr lang="en-US" dirty="0"/>
              <a:t>Tacaíocht ó Dhaoine Eile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67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Session - SPRIOC AN </a:t>
            </a:r>
            <a:r>
              <a:rPr lang="en-US" dirty="0" err="1"/>
              <a:t>tSEISIÚIN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increase - </a:t>
            </a:r>
            <a:r>
              <a:rPr lang="en-US" dirty="0" err="1"/>
              <a:t>Feasacht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thacaíochtaí</a:t>
            </a:r>
            <a:r>
              <a:rPr lang="en-US" dirty="0"/>
              <a:t> a </a:t>
            </a:r>
            <a:r>
              <a:rPr lang="en-US" dirty="0" err="1"/>
              <a:t>mhéadú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difríochtaí</a:t>
            </a:r>
            <a:r>
              <a:rPr lang="en-US" dirty="0"/>
              <a:t> </a:t>
            </a:r>
            <a:r>
              <a:rPr lang="en-US" dirty="0" err="1"/>
              <a:t>idir</a:t>
            </a:r>
            <a:r>
              <a:rPr lang="en-US" dirty="0"/>
              <a:t> </a:t>
            </a:r>
            <a:r>
              <a:rPr lang="en-US" dirty="0" err="1"/>
              <a:t>foinsí</a:t>
            </a:r>
            <a:r>
              <a:rPr lang="en-US" dirty="0"/>
              <a:t> </a:t>
            </a:r>
            <a:r>
              <a:rPr lang="en-US" dirty="0" err="1"/>
              <a:t>tacaíochta</a:t>
            </a:r>
            <a:r>
              <a:rPr lang="en-US" dirty="0"/>
              <a:t> </a:t>
            </a:r>
            <a:r>
              <a:rPr lang="en-US" dirty="0" err="1"/>
              <a:t>cabhracha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neamhchabhracha</a:t>
            </a:r>
            <a:r>
              <a:rPr lang="en-US" dirty="0"/>
              <a:t> a </a:t>
            </a:r>
            <a:r>
              <a:rPr lang="en-US" dirty="0" err="1"/>
              <a:t>aithint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Objective – </a:t>
            </a:r>
            <a:r>
              <a:rPr lang="en-US" dirty="0" err="1"/>
              <a:t>Cuspóirí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Students – </a:t>
            </a:r>
            <a:r>
              <a:rPr lang="en-US" dirty="0" err="1"/>
              <a:t>Beidh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Scoláirí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ann</a:t>
            </a:r>
            <a:r>
              <a:rPr lang="en-US" dirty="0"/>
              <a:t> </a:t>
            </a:r>
            <a:r>
              <a:rPr lang="en-US" dirty="0" err="1"/>
              <a:t>difríochtaí</a:t>
            </a:r>
            <a:r>
              <a:rPr lang="en-US" dirty="0"/>
              <a:t> a </a:t>
            </a:r>
            <a:r>
              <a:rPr lang="en-US" dirty="0" err="1"/>
              <a:t>thabhairt</a:t>
            </a:r>
            <a:r>
              <a:rPr lang="en-US" dirty="0"/>
              <a:t> </a:t>
            </a:r>
            <a:r>
              <a:rPr lang="en-US" dirty="0" err="1"/>
              <a:t>faoi</a:t>
            </a:r>
            <a:r>
              <a:rPr lang="en-US" dirty="0"/>
              <a:t> </a:t>
            </a:r>
            <a:r>
              <a:rPr lang="en-US" dirty="0" err="1"/>
              <a:t>deara</a:t>
            </a:r>
            <a:r>
              <a:rPr lang="en-US" dirty="0"/>
              <a:t> </a:t>
            </a:r>
            <a:r>
              <a:rPr lang="en-US" dirty="0" err="1"/>
              <a:t>idir</a:t>
            </a:r>
            <a:r>
              <a:rPr lang="en-US" dirty="0"/>
              <a:t> </a:t>
            </a:r>
            <a:r>
              <a:rPr lang="en-US" dirty="0" err="1"/>
              <a:t>tacaíochtaí</a:t>
            </a:r>
            <a:r>
              <a:rPr lang="en-US" dirty="0"/>
              <a:t> </a:t>
            </a:r>
            <a:r>
              <a:rPr lang="en-US" dirty="0" err="1"/>
              <a:t>cabhracha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neamhchabhracha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Ag aithint agus ag machnamh ar a gcuid tacaíochtaí féin.</a:t>
            </a:r>
          </a:p>
          <a:p>
            <a:endParaRPr lang="en-US" dirty="0"/>
          </a:p>
          <a:p>
            <a:r>
              <a:rPr lang="en-US" dirty="0"/>
              <a:t>Ag </a:t>
            </a:r>
            <a:r>
              <a:rPr lang="en-US" dirty="0" err="1"/>
              <a:t>fáil</a:t>
            </a:r>
            <a:r>
              <a:rPr lang="en-US" dirty="0"/>
              <a:t> tuiscint ar an tábhacht a bhaineann le ‘One Good Adult'.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90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– </a:t>
            </a:r>
            <a:r>
              <a:rPr lang="en-US" dirty="0" err="1"/>
              <a:t>Túsphointe</a:t>
            </a:r>
            <a:endParaRPr lang="en-US" dirty="0"/>
          </a:p>
          <a:p>
            <a:endParaRPr lang="en-US" dirty="0"/>
          </a:p>
          <a:p>
            <a:r>
              <a:rPr lang="en-US" dirty="0"/>
              <a:t>Finish – </a:t>
            </a:r>
            <a:r>
              <a:rPr lang="en-US" dirty="0" err="1"/>
              <a:t>Ceann</a:t>
            </a:r>
            <a:r>
              <a:rPr lang="en-US" dirty="0"/>
              <a:t> </a:t>
            </a:r>
            <a:r>
              <a:rPr lang="en-US" dirty="0" err="1"/>
              <a:t>sprice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66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Leibhéal</a:t>
            </a:r>
            <a:r>
              <a:rPr lang="en-US" dirty="0"/>
              <a:t> 1 </a:t>
            </a:r>
            <a:r>
              <a:rPr lang="en-US" dirty="0" err="1"/>
              <a:t>Ceisteanna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would - </a:t>
            </a:r>
            <a:r>
              <a:rPr lang="en-US" dirty="0" err="1"/>
              <a:t>Conas</a:t>
            </a:r>
            <a:r>
              <a:rPr lang="en-US" dirty="0"/>
              <a:t> a </a:t>
            </a:r>
            <a:r>
              <a:rPr lang="en-US" dirty="0" err="1"/>
              <a:t>chuirfeá</a:t>
            </a:r>
            <a:r>
              <a:rPr lang="en-US" dirty="0"/>
              <a:t> </a:t>
            </a:r>
            <a:r>
              <a:rPr lang="en-US" dirty="0" err="1"/>
              <a:t>lipéad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tacaíocht</a:t>
            </a:r>
            <a:r>
              <a:rPr lang="en-US" dirty="0"/>
              <a:t> a </a:t>
            </a:r>
            <a:r>
              <a:rPr lang="en-US" dirty="0" err="1"/>
              <a:t>chuireann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threoir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fáil</a:t>
            </a:r>
            <a:r>
              <a:rPr lang="en-US" dirty="0"/>
              <a:t>? (</a:t>
            </a:r>
            <a:r>
              <a:rPr lang="en-US" dirty="0" err="1"/>
              <a:t>Cabhrach</a:t>
            </a:r>
            <a:r>
              <a:rPr lang="en-US" dirty="0"/>
              <a:t>/</a:t>
            </a:r>
            <a:r>
              <a:rPr lang="en-US" dirty="0" err="1"/>
              <a:t>Neamhchabhrach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Which pair - </a:t>
            </a:r>
            <a:r>
              <a:rPr lang="en-US" dirty="0" err="1"/>
              <a:t>Cén</a:t>
            </a:r>
            <a:r>
              <a:rPr lang="en-US" dirty="0"/>
              <a:t> </a:t>
            </a:r>
            <a:r>
              <a:rPr lang="en-US" dirty="0" err="1"/>
              <a:t>phéire</a:t>
            </a:r>
            <a:r>
              <a:rPr lang="en-US" dirty="0"/>
              <a:t> is </a:t>
            </a:r>
            <a:r>
              <a:rPr lang="en-US" dirty="0" err="1"/>
              <a:t>rathúla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éirigh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an </a:t>
            </a:r>
            <a:r>
              <a:rPr lang="en-US" dirty="0" err="1"/>
              <a:t>lúbra</a:t>
            </a:r>
            <a:r>
              <a:rPr lang="en-US" dirty="0"/>
              <a:t> a </a:t>
            </a:r>
            <a:r>
              <a:rPr lang="en-US" dirty="0" err="1"/>
              <a:t>chríochnú</a:t>
            </a:r>
            <a:r>
              <a:rPr lang="en-US" dirty="0"/>
              <a:t>? </a:t>
            </a:r>
            <a:r>
              <a:rPr lang="en-US" dirty="0" err="1"/>
              <a:t>Cén</a:t>
            </a:r>
            <a:r>
              <a:rPr lang="en-US" dirty="0"/>
              <a:t> </a:t>
            </a:r>
            <a:r>
              <a:rPr lang="en-US" dirty="0" err="1"/>
              <a:t>fáth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What were some - Cad </a:t>
            </a:r>
            <a:r>
              <a:rPr lang="en-US" dirty="0" err="1"/>
              <a:t>iad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cúiseanna</a:t>
            </a:r>
            <a:r>
              <a:rPr lang="en-US" dirty="0"/>
              <a:t> a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deacair</a:t>
            </a:r>
            <a:r>
              <a:rPr lang="en-US" dirty="0"/>
              <a:t> do </a:t>
            </a:r>
            <a:r>
              <a:rPr lang="en-US" dirty="0" err="1"/>
              <a:t>phéirí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 an </a:t>
            </a:r>
            <a:r>
              <a:rPr lang="en-US" dirty="0" err="1"/>
              <a:t>tasc</a:t>
            </a:r>
            <a:r>
              <a:rPr lang="en-US" dirty="0"/>
              <a:t> a chur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gcrích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Directed to - ​</a:t>
            </a:r>
            <a:r>
              <a:rPr lang="en-US" dirty="0" err="1"/>
              <a:t>Dírithe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deonacha</a:t>
            </a:r>
            <a:r>
              <a:rPr lang="en-US" dirty="0"/>
              <a:t> le </a:t>
            </a:r>
            <a:r>
              <a:rPr lang="en-US" dirty="0" err="1"/>
              <a:t>dallóga</a:t>
            </a:r>
            <a:r>
              <a:rPr lang="en-US" dirty="0"/>
              <a:t> </a:t>
            </a:r>
            <a:r>
              <a:rPr lang="en-US" dirty="0" err="1"/>
              <a:t>orthu</a:t>
            </a:r>
            <a:r>
              <a:rPr lang="en-US" dirty="0"/>
              <a:t> – Cad a </a:t>
            </a:r>
            <a:r>
              <a:rPr lang="en-US" dirty="0" err="1"/>
              <a:t>rinne</a:t>
            </a:r>
            <a:r>
              <a:rPr lang="en-US" dirty="0"/>
              <a:t> do </a:t>
            </a:r>
            <a:r>
              <a:rPr lang="en-US" dirty="0" err="1"/>
              <a:t>pháirtí</a:t>
            </a:r>
            <a:r>
              <a:rPr lang="en-US" dirty="0"/>
              <a:t> a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cabhrach</a:t>
            </a:r>
            <a:r>
              <a:rPr lang="en-US" dirty="0"/>
              <a:t>? Cad a </a:t>
            </a:r>
            <a:r>
              <a:rPr lang="en-US" dirty="0" err="1"/>
              <a:t>rinne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aon</a:t>
            </a:r>
            <a:r>
              <a:rPr lang="en-US" dirty="0"/>
              <a:t> </a:t>
            </a:r>
            <a:r>
              <a:rPr lang="en-US" dirty="0" err="1"/>
              <a:t>chabhair</a:t>
            </a:r>
            <a:r>
              <a:rPr lang="en-US" dirty="0"/>
              <a:t> </a:t>
            </a:r>
            <a:r>
              <a:rPr lang="en-US" dirty="0" err="1"/>
              <a:t>ann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Directed to the - </a:t>
            </a:r>
            <a:r>
              <a:rPr lang="en-US" dirty="0" err="1"/>
              <a:t>Dírithe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‘</a:t>
            </a:r>
            <a:r>
              <a:rPr lang="en-US" dirty="0" err="1"/>
              <a:t>ceannairí</a:t>
            </a:r>
            <a:r>
              <a:rPr lang="en-US" dirty="0"/>
              <a:t>‘ - Cad </a:t>
            </a:r>
            <a:r>
              <a:rPr lang="en-US" dirty="0" err="1"/>
              <a:t>é</a:t>
            </a:r>
            <a:r>
              <a:rPr lang="en-US" dirty="0"/>
              <a:t> mar a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treoracha</a:t>
            </a:r>
            <a:r>
              <a:rPr lang="en-US" dirty="0"/>
              <a:t> a </a:t>
            </a:r>
            <a:r>
              <a:rPr lang="en-US" dirty="0" err="1"/>
              <a:t>tugadh</a:t>
            </a:r>
            <a:r>
              <a:rPr lang="en-US" dirty="0"/>
              <a:t> </a:t>
            </a:r>
            <a:r>
              <a:rPr lang="en-US" dirty="0" err="1"/>
              <a:t>duit</a:t>
            </a:r>
            <a:r>
              <a:rPr lang="en-US" dirty="0"/>
              <a:t> </a:t>
            </a:r>
            <a:r>
              <a:rPr lang="en-US" dirty="0" err="1"/>
              <a:t>sna</a:t>
            </a:r>
            <a:r>
              <a:rPr lang="en-US" dirty="0"/>
              <a:t> '</a:t>
            </a:r>
            <a:r>
              <a:rPr lang="en-US" dirty="0" err="1"/>
              <a:t>carachtair</a:t>
            </a:r>
            <a:r>
              <a:rPr lang="en-US" dirty="0"/>
              <a:t> </a:t>
            </a:r>
            <a:r>
              <a:rPr lang="en-US" dirty="0" err="1"/>
              <a:t>thacaíochta</a:t>
            </a:r>
            <a:r>
              <a:rPr lang="en-US" dirty="0"/>
              <a:t>' a </a:t>
            </a:r>
            <a:r>
              <a:rPr lang="en-US" dirty="0" err="1"/>
              <a:t>leanúint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In real life - ​San </a:t>
            </a:r>
            <a:r>
              <a:rPr lang="en-US" dirty="0" err="1"/>
              <a:t>fhíorshaol</a:t>
            </a:r>
            <a:r>
              <a:rPr lang="en-US" dirty="0"/>
              <a:t>, </a:t>
            </a:r>
            <a:r>
              <a:rPr lang="en-US" dirty="0" err="1"/>
              <a:t>cén</a:t>
            </a:r>
            <a:r>
              <a:rPr lang="en-US" dirty="0"/>
              <a:t> </a:t>
            </a:r>
            <a:r>
              <a:rPr lang="en-US" dirty="0" err="1"/>
              <a:t>éifeacht</a:t>
            </a:r>
            <a:r>
              <a:rPr lang="en-US" dirty="0"/>
              <a:t> is </a:t>
            </a:r>
            <a:r>
              <a:rPr lang="en-US" dirty="0" err="1"/>
              <a:t>féidir</a:t>
            </a:r>
            <a:r>
              <a:rPr lang="en-US" dirty="0"/>
              <a:t> </a:t>
            </a:r>
            <a:r>
              <a:rPr lang="en-US" dirty="0" err="1"/>
              <a:t>é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/>
              <a:t>nuair</a:t>
            </a:r>
            <a:r>
              <a:rPr lang="en-US" dirty="0"/>
              <a:t> a </a:t>
            </a:r>
            <a:r>
              <a:rPr lang="en-US" dirty="0" err="1"/>
              <a:t>bhíonn</a:t>
            </a:r>
            <a:r>
              <a:rPr lang="en-US" dirty="0"/>
              <a:t> a </a:t>
            </a:r>
            <a:r>
              <a:rPr lang="en-US" dirty="0" err="1"/>
              <a:t>scairtear</a:t>
            </a:r>
            <a:r>
              <a:rPr lang="en-US" dirty="0"/>
              <a:t> ort, </a:t>
            </a:r>
            <a:r>
              <a:rPr lang="en-US" dirty="0" err="1"/>
              <a:t>cáintear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nuair</a:t>
            </a:r>
            <a:r>
              <a:rPr lang="en-US" dirty="0"/>
              <a:t> a </a:t>
            </a:r>
            <a:r>
              <a:rPr lang="en-US" dirty="0" err="1"/>
              <a:t>thugann</a:t>
            </a:r>
            <a:r>
              <a:rPr lang="en-US" dirty="0"/>
              <a:t> </a:t>
            </a:r>
            <a:r>
              <a:rPr lang="en-US" dirty="0" err="1"/>
              <a:t>duine</a:t>
            </a:r>
            <a:r>
              <a:rPr lang="en-US" dirty="0"/>
              <a:t> </a:t>
            </a:r>
            <a:r>
              <a:rPr lang="en-US" dirty="0" err="1"/>
              <a:t>neamhaird</a:t>
            </a:r>
            <a:r>
              <a:rPr lang="en-US" dirty="0"/>
              <a:t> ort?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53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Leibhéal</a:t>
            </a:r>
            <a:r>
              <a:rPr lang="en-US" dirty="0"/>
              <a:t> 1 </a:t>
            </a:r>
            <a:r>
              <a:rPr lang="en-US" dirty="0" err="1"/>
              <a:t>Ceisteanna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would - </a:t>
            </a:r>
            <a:r>
              <a:rPr lang="en-US" dirty="0" err="1"/>
              <a:t>Conas</a:t>
            </a:r>
            <a:r>
              <a:rPr lang="en-US" dirty="0"/>
              <a:t> a </a:t>
            </a:r>
            <a:r>
              <a:rPr lang="en-US" dirty="0" err="1"/>
              <a:t>chuirfeá</a:t>
            </a:r>
            <a:r>
              <a:rPr lang="en-US" dirty="0"/>
              <a:t> </a:t>
            </a:r>
            <a:r>
              <a:rPr lang="en-US" dirty="0" err="1"/>
              <a:t>lipéad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tacaíocht</a:t>
            </a:r>
            <a:r>
              <a:rPr lang="en-US" dirty="0"/>
              <a:t> a </a:t>
            </a:r>
            <a:r>
              <a:rPr lang="en-US" dirty="0" err="1"/>
              <a:t>chuireann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threoir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fáil</a:t>
            </a:r>
            <a:r>
              <a:rPr lang="en-US" dirty="0"/>
              <a:t>? (</a:t>
            </a:r>
            <a:r>
              <a:rPr lang="en-US" dirty="0" err="1"/>
              <a:t>Cabhrach</a:t>
            </a:r>
            <a:r>
              <a:rPr lang="en-US" dirty="0"/>
              <a:t>/</a:t>
            </a:r>
            <a:r>
              <a:rPr lang="en-US" dirty="0" err="1"/>
              <a:t>Neamhchabhrach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Which pair - </a:t>
            </a:r>
            <a:r>
              <a:rPr lang="en-US" dirty="0" err="1"/>
              <a:t>Cén</a:t>
            </a:r>
            <a:r>
              <a:rPr lang="en-US" dirty="0"/>
              <a:t> </a:t>
            </a:r>
            <a:r>
              <a:rPr lang="en-US" dirty="0" err="1"/>
              <a:t>phéire</a:t>
            </a:r>
            <a:r>
              <a:rPr lang="en-US" dirty="0"/>
              <a:t> is </a:t>
            </a:r>
            <a:r>
              <a:rPr lang="en-US" dirty="0" err="1"/>
              <a:t>rathúla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éirigh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an </a:t>
            </a:r>
            <a:r>
              <a:rPr lang="en-US" dirty="0" err="1"/>
              <a:t>lúbra</a:t>
            </a:r>
            <a:r>
              <a:rPr lang="en-US" dirty="0"/>
              <a:t> a </a:t>
            </a:r>
            <a:r>
              <a:rPr lang="en-US" dirty="0" err="1"/>
              <a:t>chríochnú</a:t>
            </a:r>
            <a:r>
              <a:rPr lang="en-US" dirty="0"/>
              <a:t>? </a:t>
            </a:r>
            <a:r>
              <a:rPr lang="en-US" dirty="0" err="1"/>
              <a:t>Cén</a:t>
            </a:r>
            <a:r>
              <a:rPr lang="en-US" dirty="0"/>
              <a:t> </a:t>
            </a:r>
            <a:r>
              <a:rPr lang="en-US" dirty="0" err="1"/>
              <a:t>fáth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What were some - Cad </a:t>
            </a:r>
            <a:r>
              <a:rPr lang="en-US" dirty="0" err="1"/>
              <a:t>iad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cúiseanna</a:t>
            </a:r>
            <a:r>
              <a:rPr lang="en-US" dirty="0"/>
              <a:t> a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deacair</a:t>
            </a:r>
            <a:r>
              <a:rPr lang="en-US" dirty="0"/>
              <a:t> do </a:t>
            </a:r>
            <a:r>
              <a:rPr lang="en-US" dirty="0" err="1"/>
              <a:t>phéirí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 an </a:t>
            </a:r>
            <a:r>
              <a:rPr lang="en-US" dirty="0" err="1"/>
              <a:t>tasc</a:t>
            </a:r>
            <a:r>
              <a:rPr lang="en-US" dirty="0"/>
              <a:t> a chur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gcrích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Directed to - ​</a:t>
            </a:r>
            <a:r>
              <a:rPr lang="en-US" dirty="0" err="1"/>
              <a:t>Dírithe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deonacha</a:t>
            </a:r>
            <a:r>
              <a:rPr lang="en-US" dirty="0"/>
              <a:t> le </a:t>
            </a:r>
            <a:r>
              <a:rPr lang="en-US" dirty="0" err="1"/>
              <a:t>dallóga</a:t>
            </a:r>
            <a:r>
              <a:rPr lang="en-US" dirty="0"/>
              <a:t> </a:t>
            </a:r>
            <a:r>
              <a:rPr lang="en-US" dirty="0" err="1"/>
              <a:t>orthu</a:t>
            </a:r>
            <a:r>
              <a:rPr lang="en-US" dirty="0"/>
              <a:t> – Cad a </a:t>
            </a:r>
            <a:r>
              <a:rPr lang="en-US" dirty="0" err="1"/>
              <a:t>rinne</a:t>
            </a:r>
            <a:r>
              <a:rPr lang="en-US" dirty="0"/>
              <a:t> do </a:t>
            </a:r>
            <a:r>
              <a:rPr lang="en-US" dirty="0" err="1"/>
              <a:t>pháirtí</a:t>
            </a:r>
            <a:r>
              <a:rPr lang="en-US" dirty="0"/>
              <a:t> a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cabhrach</a:t>
            </a:r>
            <a:r>
              <a:rPr lang="en-US" dirty="0"/>
              <a:t>? Cad a </a:t>
            </a:r>
            <a:r>
              <a:rPr lang="en-US" dirty="0" err="1"/>
              <a:t>rinne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aon</a:t>
            </a:r>
            <a:r>
              <a:rPr lang="en-US" dirty="0"/>
              <a:t> </a:t>
            </a:r>
            <a:r>
              <a:rPr lang="en-US" dirty="0" err="1"/>
              <a:t>chabhair</a:t>
            </a:r>
            <a:r>
              <a:rPr lang="en-US" dirty="0"/>
              <a:t> </a:t>
            </a:r>
            <a:r>
              <a:rPr lang="en-US" dirty="0" err="1"/>
              <a:t>ann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Directed to the - </a:t>
            </a:r>
            <a:r>
              <a:rPr lang="en-US" dirty="0" err="1"/>
              <a:t>Dírithe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‘</a:t>
            </a:r>
            <a:r>
              <a:rPr lang="en-US" dirty="0" err="1"/>
              <a:t>ceannairí</a:t>
            </a:r>
            <a:r>
              <a:rPr lang="en-US" dirty="0"/>
              <a:t>‘ - Cad </a:t>
            </a:r>
            <a:r>
              <a:rPr lang="en-US" dirty="0" err="1"/>
              <a:t>é</a:t>
            </a:r>
            <a:r>
              <a:rPr lang="en-US" dirty="0"/>
              <a:t> mar a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treoracha</a:t>
            </a:r>
            <a:r>
              <a:rPr lang="en-US" dirty="0"/>
              <a:t> a </a:t>
            </a:r>
            <a:r>
              <a:rPr lang="en-US" dirty="0" err="1"/>
              <a:t>tugadh</a:t>
            </a:r>
            <a:r>
              <a:rPr lang="en-US" dirty="0"/>
              <a:t> </a:t>
            </a:r>
            <a:r>
              <a:rPr lang="en-US" dirty="0" err="1"/>
              <a:t>duit</a:t>
            </a:r>
            <a:r>
              <a:rPr lang="en-US" dirty="0"/>
              <a:t> </a:t>
            </a:r>
            <a:r>
              <a:rPr lang="en-US" dirty="0" err="1"/>
              <a:t>sna</a:t>
            </a:r>
            <a:r>
              <a:rPr lang="en-US" dirty="0"/>
              <a:t> '</a:t>
            </a:r>
            <a:r>
              <a:rPr lang="en-US" dirty="0" err="1"/>
              <a:t>carachtair</a:t>
            </a:r>
            <a:r>
              <a:rPr lang="en-US" dirty="0"/>
              <a:t> </a:t>
            </a:r>
            <a:r>
              <a:rPr lang="en-US" dirty="0" err="1"/>
              <a:t>thacaíochta</a:t>
            </a:r>
            <a:r>
              <a:rPr lang="en-US" dirty="0"/>
              <a:t>' a </a:t>
            </a:r>
            <a:r>
              <a:rPr lang="en-US" dirty="0" err="1"/>
              <a:t>leanúint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In real life - ​San </a:t>
            </a:r>
            <a:r>
              <a:rPr lang="en-US" dirty="0" err="1"/>
              <a:t>fhíorshaol</a:t>
            </a:r>
            <a:r>
              <a:rPr lang="en-US" dirty="0"/>
              <a:t>, </a:t>
            </a:r>
            <a:r>
              <a:rPr lang="en-US" dirty="0" err="1"/>
              <a:t>cén</a:t>
            </a:r>
            <a:r>
              <a:rPr lang="en-US" dirty="0"/>
              <a:t> </a:t>
            </a:r>
            <a:r>
              <a:rPr lang="en-US" dirty="0" err="1"/>
              <a:t>éifeacht</a:t>
            </a:r>
            <a:r>
              <a:rPr lang="en-US" dirty="0"/>
              <a:t> is </a:t>
            </a:r>
            <a:r>
              <a:rPr lang="en-US" dirty="0" err="1"/>
              <a:t>féidir</a:t>
            </a:r>
            <a:r>
              <a:rPr lang="en-US" dirty="0"/>
              <a:t> </a:t>
            </a:r>
            <a:r>
              <a:rPr lang="en-US" dirty="0" err="1"/>
              <a:t>é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/>
              <a:t>nuair</a:t>
            </a:r>
            <a:r>
              <a:rPr lang="en-US" dirty="0"/>
              <a:t> a </a:t>
            </a:r>
            <a:r>
              <a:rPr lang="en-US" dirty="0" err="1"/>
              <a:t>bhíonn</a:t>
            </a:r>
            <a:r>
              <a:rPr lang="en-US" dirty="0"/>
              <a:t> a </a:t>
            </a:r>
            <a:r>
              <a:rPr lang="en-US" dirty="0" err="1"/>
              <a:t>scairtear</a:t>
            </a:r>
            <a:r>
              <a:rPr lang="en-US" dirty="0"/>
              <a:t> ort, </a:t>
            </a:r>
            <a:r>
              <a:rPr lang="en-US" dirty="0" err="1"/>
              <a:t>cáintear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nuair</a:t>
            </a:r>
            <a:r>
              <a:rPr lang="en-US" dirty="0"/>
              <a:t> a </a:t>
            </a:r>
            <a:r>
              <a:rPr lang="en-US" dirty="0" err="1"/>
              <a:t>thugann</a:t>
            </a:r>
            <a:r>
              <a:rPr lang="en-US" dirty="0"/>
              <a:t> </a:t>
            </a:r>
            <a:r>
              <a:rPr lang="en-US" dirty="0" err="1"/>
              <a:t>duine</a:t>
            </a:r>
            <a:r>
              <a:rPr lang="en-US" dirty="0"/>
              <a:t> </a:t>
            </a:r>
            <a:r>
              <a:rPr lang="en-US" dirty="0" err="1"/>
              <a:t>neamhaird</a:t>
            </a:r>
            <a:r>
              <a:rPr lang="en-US" dirty="0"/>
              <a:t> ort?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9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Leibhéal</a:t>
            </a:r>
            <a:r>
              <a:rPr lang="en-US" dirty="0"/>
              <a:t> 1 </a:t>
            </a:r>
            <a:r>
              <a:rPr lang="en-US" dirty="0" err="1"/>
              <a:t>Ceisteanna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would - </a:t>
            </a:r>
            <a:r>
              <a:rPr lang="en-US" dirty="0" err="1"/>
              <a:t>Conas</a:t>
            </a:r>
            <a:r>
              <a:rPr lang="en-US" dirty="0"/>
              <a:t> a </a:t>
            </a:r>
            <a:r>
              <a:rPr lang="en-US" dirty="0" err="1"/>
              <a:t>chuirfeá</a:t>
            </a:r>
            <a:r>
              <a:rPr lang="en-US" dirty="0"/>
              <a:t> </a:t>
            </a:r>
            <a:r>
              <a:rPr lang="en-US" dirty="0" err="1"/>
              <a:t>lipéad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tacaíocht</a:t>
            </a:r>
            <a:r>
              <a:rPr lang="en-US" dirty="0"/>
              <a:t> a </a:t>
            </a:r>
            <a:r>
              <a:rPr lang="en-US" dirty="0" err="1"/>
              <a:t>chuireann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threoir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fáil</a:t>
            </a:r>
            <a:r>
              <a:rPr lang="en-US" dirty="0"/>
              <a:t>? (</a:t>
            </a:r>
            <a:r>
              <a:rPr lang="en-US" dirty="0" err="1"/>
              <a:t>Cabhrach</a:t>
            </a:r>
            <a:r>
              <a:rPr lang="en-US" dirty="0"/>
              <a:t>/</a:t>
            </a:r>
            <a:r>
              <a:rPr lang="en-US" dirty="0" err="1"/>
              <a:t>Neamhchabhrach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Which pair - </a:t>
            </a:r>
            <a:r>
              <a:rPr lang="en-US" dirty="0" err="1"/>
              <a:t>Cén</a:t>
            </a:r>
            <a:r>
              <a:rPr lang="en-US" dirty="0"/>
              <a:t> </a:t>
            </a:r>
            <a:r>
              <a:rPr lang="en-US" dirty="0" err="1"/>
              <a:t>phéire</a:t>
            </a:r>
            <a:r>
              <a:rPr lang="en-US" dirty="0"/>
              <a:t> is </a:t>
            </a:r>
            <a:r>
              <a:rPr lang="en-US" dirty="0" err="1"/>
              <a:t>rathúla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éirigh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an </a:t>
            </a:r>
            <a:r>
              <a:rPr lang="en-US" dirty="0" err="1"/>
              <a:t>lúbra</a:t>
            </a:r>
            <a:r>
              <a:rPr lang="en-US" dirty="0"/>
              <a:t> a </a:t>
            </a:r>
            <a:r>
              <a:rPr lang="en-US" dirty="0" err="1"/>
              <a:t>chríochnú</a:t>
            </a:r>
            <a:r>
              <a:rPr lang="en-US" dirty="0"/>
              <a:t>? </a:t>
            </a:r>
            <a:r>
              <a:rPr lang="en-US" dirty="0" err="1"/>
              <a:t>Cén</a:t>
            </a:r>
            <a:r>
              <a:rPr lang="en-US" dirty="0"/>
              <a:t> </a:t>
            </a:r>
            <a:r>
              <a:rPr lang="en-US" dirty="0" err="1"/>
              <a:t>fáth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What were some - Cad </a:t>
            </a:r>
            <a:r>
              <a:rPr lang="en-US" dirty="0" err="1"/>
              <a:t>iad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cúiseanna</a:t>
            </a:r>
            <a:r>
              <a:rPr lang="en-US" dirty="0"/>
              <a:t> a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deacair</a:t>
            </a:r>
            <a:r>
              <a:rPr lang="en-US" dirty="0"/>
              <a:t> do </a:t>
            </a:r>
            <a:r>
              <a:rPr lang="en-US" dirty="0" err="1"/>
              <a:t>phéirí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 an </a:t>
            </a:r>
            <a:r>
              <a:rPr lang="en-US" dirty="0" err="1"/>
              <a:t>tasc</a:t>
            </a:r>
            <a:r>
              <a:rPr lang="en-US" dirty="0"/>
              <a:t> a chur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gcrích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Directed to - ​</a:t>
            </a:r>
            <a:r>
              <a:rPr lang="en-US" dirty="0" err="1"/>
              <a:t>Dírithe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deonacha</a:t>
            </a:r>
            <a:r>
              <a:rPr lang="en-US" dirty="0"/>
              <a:t> le </a:t>
            </a:r>
            <a:r>
              <a:rPr lang="en-US" dirty="0" err="1"/>
              <a:t>dallóga</a:t>
            </a:r>
            <a:r>
              <a:rPr lang="en-US" dirty="0"/>
              <a:t> </a:t>
            </a:r>
            <a:r>
              <a:rPr lang="en-US" dirty="0" err="1"/>
              <a:t>orthu</a:t>
            </a:r>
            <a:r>
              <a:rPr lang="en-US" dirty="0"/>
              <a:t> – Cad a </a:t>
            </a:r>
            <a:r>
              <a:rPr lang="en-US" dirty="0" err="1"/>
              <a:t>rinne</a:t>
            </a:r>
            <a:r>
              <a:rPr lang="en-US" dirty="0"/>
              <a:t> do </a:t>
            </a:r>
            <a:r>
              <a:rPr lang="en-US" dirty="0" err="1"/>
              <a:t>pháirtí</a:t>
            </a:r>
            <a:r>
              <a:rPr lang="en-US" dirty="0"/>
              <a:t> a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cabhrach</a:t>
            </a:r>
            <a:r>
              <a:rPr lang="en-US" dirty="0"/>
              <a:t>? Cad a </a:t>
            </a:r>
            <a:r>
              <a:rPr lang="en-US" dirty="0" err="1"/>
              <a:t>rinne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aon</a:t>
            </a:r>
            <a:r>
              <a:rPr lang="en-US" dirty="0"/>
              <a:t> </a:t>
            </a:r>
            <a:r>
              <a:rPr lang="en-US" dirty="0" err="1"/>
              <a:t>chabhair</a:t>
            </a:r>
            <a:r>
              <a:rPr lang="en-US" dirty="0"/>
              <a:t> </a:t>
            </a:r>
            <a:r>
              <a:rPr lang="en-US" dirty="0" err="1"/>
              <a:t>ann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Directed to the - </a:t>
            </a:r>
            <a:r>
              <a:rPr lang="en-US" dirty="0" err="1"/>
              <a:t>Dírithe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‘</a:t>
            </a:r>
            <a:r>
              <a:rPr lang="en-US" dirty="0" err="1"/>
              <a:t>ceannairí</a:t>
            </a:r>
            <a:r>
              <a:rPr lang="en-US" dirty="0"/>
              <a:t>‘ - Cad </a:t>
            </a:r>
            <a:r>
              <a:rPr lang="en-US" dirty="0" err="1"/>
              <a:t>é</a:t>
            </a:r>
            <a:r>
              <a:rPr lang="en-US" dirty="0"/>
              <a:t> mar a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treoracha</a:t>
            </a:r>
            <a:r>
              <a:rPr lang="en-US" dirty="0"/>
              <a:t> a </a:t>
            </a:r>
            <a:r>
              <a:rPr lang="en-US" dirty="0" err="1"/>
              <a:t>tugadh</a:t>
            </a:r>
            <a:r>
              <a:rPr lang="en-US" dirty="0"/>
              <a:t> </a:t>
            </a:r>
            <a:r>
              <a:rPr lang="en-US" dirty="0" err="1"/>
              <a:t>duit</a:t>
            </a:r>
            <a:r>
              <a:rPr lang="en-US" dirty="0"/>
              <a:t> </a:t>
            </a:r>
            <a:r>
              <a:rPr lang="en-US" dirty="0" err="1"/>
              <a:t>sna</a:t>
            </a:r>
            <a:r>
              <a:rPr lang="en-US" dirty="0"/>
              <a:t> '</a:t>
            </a:r>
            <a:r>
              <a:rPr lang="en-US" dirty="0" err="1"/>
              <a:t>carachtair</a:t>
            </a:r>
            <a:r>
              <a:rPr lang="en-US" dirty="0"/>
              <a:t> </a:t>
            </a:r>
            <a:r>
              <a:rPr lang="en-US" dirty="0" err="1"/>
              <a:t>thacaíochta</a:t>
            </a:r>
            <a:r>
              <a:rPr lang="en-US" dirty="0"/>
              <a:t>' a </a:t>
            </a:r>
            <a:r>
              <a:rPr lang="en-US" dirty="0" err="1"/>
              <a:t>leanúint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In real life - ​San </a:t>
            </a:r>
            <a:r>
              <a:rPr lang="en-US" dirty="0" err="1"/>
              <a:t>fhíorshaol</a:t>
            </a:r>
            <a:r>
              <a:rPr lang="en-US" dirty="0"/>
              <a:t>, </a:t>
            </a:r>
            <a:r>
              <a:rPr lang="en-US" dirty="0" err="1"/>
              <a:t>cén</a:t>
            </a:r>
            <a:r>
              <a:rPr lang="en-US" dirty="0"/>
              <a:t> </a:t>
            </a:r>
            <a:r>
              <a:rPr lang="en-US" dirty="0" err="1"/>
              <a:t>éifeacht</a:t>
            </a:r>
            <a:r>
              <a:rPr lang="en-US" dirty="0"/>
              <a:t> is </a:t>
            </a:r>
            <a:r>
              <a:rPr lang="en-US" dirty="0" err="1"/>
              <a:t>féidir</a:t>
            </a:r>
            <a:r>
              <a:rPr lang="en-US" dirty="0"/>
              <a:t> </a:t>
            </a:r>
            <a:r>
              <a:rPr lang="en-US" dirty="0" err="1"/>
              <a:t>é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/>
              <a:t>nuair</a:t>
            </a:r>
            <a:r>
              <a:rPr lang="en-US" dirty="0"/>
              <a:t> a </a:t>
            </a:r>
            <a:r>
              <a:rPr lang="en-US" dirty="0" err="1"/>
              <a:t>bhíonn</a:t>
            </a:r>
            <a:r>
              <a:rPr lang="en-US" dirty="0"/>
              <a:t> a </a:t>
            </a:r>
            <a:r>
              <a:rPr lang="en-US" dirty="0" err="1"/>
              <a:t>scairtear</a:t>
            </a:r>
            <a:r>
              <a:rPr lang="en-US" dirty="0"/>
              <a:t> ort, </a:t>
            </a:r>
            <a:r>
              <a:rPr lang="en-US" dirty="0" err="1"/>
              <a:t>cáintear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nuair</a:t>
            </a:r>
            <a:r>
              <a:rPr lang="en-US" dirty="0"/>
              <a:t> a </a:t>
            </a:r>
            <a:r>
              <a:rPr lang="en-US" dirty="0" err="1"/>
              <a:t>thugann</a:t>
            </a:r>
            <a:r>
              <a:rPr lang="en-US" dirty="0"/>
              <a:t> </a:t>
            </a:r>
            <a:r>
              <a:rPr lang="en-US" dirty="0" err="1"/>
              <a:t>duine</a:t>
            </a:r>
            <a:r>
              <a:rPr lang="en-US" dirty="0"/>
              <a:t> </a:t>
            </a:r>
            <a:r>
              <a:rPr lang="en-US" dirty="0" err="1"/>
              <a:t>neamhaird</a:t>
            </a:r>
            <a:r>
              <a:rPr lang="en-US" dirty="0"/>
              <a:t> ort?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4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School (options below included) - </a:t>
            </a:r>
            <a:r>
              <a:rPr lang="en-US" dirty="0" err="1"/>
              <a:t>Scoil</a:t>
            </a:r>
            <a:r>
              <a:rPr lang="en-US" dirty="0"/>
              <a:t> – </a:t>
            </a:r>
            <a:r>
              <a:rPr lang="en-US" dirty="0" err="1"/>
              <a:t>Comhscoláirí</a:t>
            </a:r>
            <a:r>
              <a:rPr lang="en-US" dirty="0"/>
              <a:t>, </a:t>
            </a:r>
            <a:r>
              <a:rPr lang="en-US" dirty="0" err="1"/>
              <a:t>Cairde</a:t>
            </a:r>
            <a:r>
              <a:rPr lang="en-US" dirty="0"/>
              <a:t>, </a:t>
            </a:r>
            <a:r>
              <a:rPr lang="en-US" dirty="0" err="1"/>
              <a:t>Múinteoirí</a:t>
            </a:r>
            <a:r>
              <a:rPr lang="en-US" dirty="0"/>
              <a:t>, </a:t>
            </a:r>
            <a:r>
              <a:rPr lang="en-US" dirty="0" err="1"/>
              <a:t>Garimthreoir</a:t>
            </a:r>
            <a:r>
              <a:rPr lang="en-US" dirty="0"/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Séiplíneach</a:t>
            </a: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Family 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Teaghlach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Tuismitheoirí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Siblíní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Colanna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ceathrair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Aintíní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Uncailí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Seantuismitheoir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Buachaill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Girseach</a:t>
            </a: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Friends 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Cairde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Cairde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Scoile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Cairde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Seach-churaclaim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Comharsana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Cairde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ón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gClub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Óige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Comhimreoirí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Cairde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ón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Obair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Community 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Pobal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Club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Óige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Ceannairí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Cóitseálaithe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Comharsa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Ceannasaí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Bainisteoir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Seirbhísí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Áitiúla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Meantóir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Dochtúir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Ginearálta</a:t>
            </a: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Eile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Idirlíon</a:t>
            </a: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46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Practice - Cleacht sa bhaile</a:t>
            </a:r>
          </a:p>
          <a:p>
            <a:endParaRPr lang="en-US" dirty="0"/>
          </a:p>
          <a:p>
            <a:r>
              <a:rPr lang="en-US" dirty="0"/>
              <a:t>Over the - I rith na seachtaine seo chugainn, iarr ar na daltaí:</a:t>
            </a:r>
          </a:p>
          <a:p>
            <a:endParaRPr lang="en-US" dirty="0"/>
          </a:p>
          <a:p>
            <a:r>
              <a:rPr lang="en-US" dirty="0"/>
              <a:t>Think about who - Smaoinigh ar cé hé/hí an ‘One Goof Adult‘ agus déan iarracht labhairt leo. Ní gá gur faoi fhadhb atá sé. D'fhéadfadh sé a bheith faoi chluiche spóirt nó scannán a chonaic siad le déanaí, nó rud éigin ina saol cosúil le scoil nó cairde. Tá sé tábhachtach a bheith ag cleachtadh a bheith ag comhrá leis an duine seo ionas nach mbeidh sé deacair nuair a thagann an t-am chun labhairt faoi rud éigin níos tromchúisí.</a:t>
            </a:r>
          </a:p>
          <a:p>
            <a:endParaRPr lang="en-US" dirty="0"/>
          </a:p>
          <a:p>
            <a:r>
              <a:rPr lang="en-US" dirty="0"/>
              <a:t>Think about how - ​Smaoinigh ar cé chomh minic a bhraitheann siad ar an duine seo le haghaidh tacaíochta?​</a:t>
            </a:r>
          </a:p>
          <a:p>
            <a:endParaRPr lang="en-US" dirty="0"/>
          </a:p>
          <a:p>
            <a:r>
              <a:rPr lang="en-US" dirty="0"/>
              <a:t>In what situations - ​Cad iad na cásanna a bhféad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faidís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dirty="0" err="1"/>
              <a:t>teagmháil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 leis an </a:t>
            </a:r>
            <a:r>
              <a:rPr lang="en-US" dirty="0" err="1"/>
              <a:t>duine</a:t>
            </a:r>
            <a:r>
              <a:rPr lang="en-US" dirty="0"/>
              <a:t> </a:t>
            </a:r>
            <a:r>
              <a:rPr lang="en-US" dirty="0" err="1"/>
              <a:t>seo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tacaíocht</a:t>
            </a:r>
            <a:r>
              <a:rPr lang="en-US" dirty="0"/>
              <a:t> a </a:t>
            </a:r>
            <a:r>
              <a:rPr lang="en-US" dirty="0" err="1"/>
              <a:t>fháil</a:t>
            </a:r>
            <a:r>
              <a:rPr lang="en-US" dirty="0"/>
              <a:t>?​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4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351856"/>
            <a:ext cx="9088041" cy="1622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772" y="4290113"/>
            <a:ext cx="7484269" cy="1934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23B0A-0D20-43C5-C6D2-BF2782F85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3B283-DDCD-EB4A-9CD2-B81F386487C8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40D1F-C872-2B4B-2725-D8A31C24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21C56-A2CC-A885-1C2C-0131E0F1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FDBC5-D98F-1949-9617-758EF876DD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50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D8A2E-8E97-FACD-F6C2-2862278AA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DF14-5A73-F444-B62A-D3617CF518D5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2065D-5AF3-3437-D6B8-6E5A8F3A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F360D-6DE4-51E9-F16A-4718E167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E1191-AF42-F84C-9AC5-EB2EE1A32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754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1564" y="303187"/>
            <a:ext cx="2405658" cy="645970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92" y="303187"/>
            <a:ext cx="7038777" cy="64597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DAC6D-CC46-2F43-4C12-7B59E5E27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7305C-639C-D541-869B-8C5EFA6BD4E3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8CF74-774D-11AF-C728-B04A53B58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F3B22-458F-6A78-E697-092343448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60D79-945E-0D4D-8576-8DB13E81CB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7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EA744-D926-C76F-2F8A-2C18C394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03DCB-B2B1-3B41-9A35-DEBEE92B9E73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D5425-72B6-6960-04CA-DCFCB3D67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43A3E-E7D1-BA65-CE14-58F0D90C0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4E7BC-5689-0F4A-B14A-BCEFF9641A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19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81" y="4864937"/>
            <a:ext cx="9088041" cy="15036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81" y="3208824"/>
            <a:ext cx="9088041" cy="165610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45C2-A877-CE57-95C8-A55F28DD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3928D-F61F-8945-B0F3-0F2A20CACC49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AFE84-DBC2-E771-F140-4B8824346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1D7F9-C59E-BE2F-6259-07B9F9A25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F4BE4-B58A-7B48-9528-16FBDBFCC2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57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2" y="1766521"/>
            <a:ext cx="4722217" cy="49963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005" y="1766521"/>
            <a:ext cx="4722217" cy="49963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BC53A5-9EA4-33FC-695D-89D94940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A6B3-3480-5841-B81A-66A0434DCCA4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DC246B-1033-1811-A556-98ED38F46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B08CF0-0BFC-06A4-2DAC-80A37A86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F9EBC-FA9B-9446-816C-321AA243C8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65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1" y="1694665"/>
            <a:ext cx="4724074" cy="7062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91" y="2400921"/>
            <a:ext cx="4724074" cy="43619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294" y="1694665"/>
            <a:ext cx="4725930" cy="7062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1294" y="2400921"/>
            <a:ext cx="4725930" cy="43619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DF776D7-5722-BBAE-8BE5-BEA2B8CA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2CC34-C4B3-024F-90A2-4ED9E5731829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D257FDF-DBFE-BBE0-E526-A0144A9EB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85077E1-DBAC-D9A8-841A-DC2810F4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6CF30-5BB4-E644-B69E-4CF76771D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75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B9A74BA-C252-A44A-024E-F633A507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B08E-A365-6B44-BF13-EE2675202462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CE3E1F-19A8-4E63-9DD5-8779F5B7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143D51-3766-3D1F-8E5E-E4973446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BD66C-E171-E04C-83E0-C94D867D68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58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7B0B803-97A4-28CF-DAC0-E9E59351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42907-F051-0548-AFEA-D00B4B847401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F0392C4-BAC0-FD8F-3D80-33ADAA536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D598D4C-2E3E-6F50-B6EF-B73ECDB54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36546-8844-AD4A-B92B-14BD1B0B76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493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4" y="301430"/>
            <a:ext cx="3517533" cy="12828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04" y="301433"/>
            <a:ext cx="5977020" cy="64614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94" y="1584262"/>
            <a:ext cx="3517533" cy="51786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1AC027-5AF6-7B36-885C-C41C8EE0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4510E-5794-8346-80D1-9D4E32C75E30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859B4F-C7AA-FEC2-CA3B-B3A2E57E8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B01FB8-27FB-526E-2729-BE650B970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D092A-00B5-464E-94A1-4377DFD07C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20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670" y="5299552"/>
            <a:ext cx="6415088" cy="6256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670" y="676464"/>
            <a:ext cx="6415088" cy="454247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670" y="5925193"/>
            <a:ext cx="6415088" cy="8885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D07D62-4986-0CA6-0317-350482FA3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7432B-A9A7-A34A-A617-DBD0B81555F1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799A85-59C9-77E6-BC79-097E3D54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B9540A-2B1F-5621-B4E5-1BF1149E6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CADEE-6505-C442-8046-2C7B114B97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49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5D09F04-37DD-3189-DB56-E3A53720B80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4591" y="303183"/>
            <a:ext cx="9622632" cy="1261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0CDF010-E767-D4A7-AB44-4880AC2C55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4591" y="1766521"/>
            <a:ext cx="9622632" cy="4996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20E6D-E9F1-8545-C6B2-C9ABB1C8D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591" y="7017004"/>
            <a:ext cx="2494756" cy="40307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405663-1BB7-7C40-A732-50A09830DD34}" type="datetimeFigureOut">
              <a:rPr lang="en-US" altLang="en-US"/>
              <a:pPr>
                <a:defRPr/>
              </a:pPr>
              <a:t>10/12/22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85D96-00BC-A5FF-4D22-DF49C2AF9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3036" y="7017004"/>
            <a:ext cx="3385741" cy="4030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783C8-7345-A42B-132B-1181D072F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62466" y="7017004"/>
            <a:ext cx="2494756" cy="40307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A0D4B93-9E6D-AD4E-81D2-4D66ECE24BD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www.youtube.com/watch?v=cUNliI7YqP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87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4">
            <a:extLst>
              <a:ext uri="{FF2B5EF4-FFF2-40B4-BE49-F238E27FC236}">
                <a16:creationId xmlns:a16="http://schemas.microsoft.com/office/drawing/2014/main" id="{0BB0298C-BEA0-05F8-A430-BCCE327B5C13}"/>
              </a:ext>
            </a:extLst>
          </p:cNvPr>
          <p:cNvSpPr txBox="1"/>
          <p:nvPr/>
        </p:nvSpPr>
        <p:spPr>
          <a:xfrm>
            <a:off x="2306198" y="3035788"/>
            <a:ext cx="1748739" cy="304800"/>
          </a:xfrm>
          <a:prstGeom prst="rect">
            <a:avLst/>
          </a:prstGeom>
        </p:spPr>
        <p:txBody>
          <a:bodyPr wrap="square" lIns="0" tIns="15017" rIns="0" bIns="0">
            <a:noAutofit/>
          </a:bodyPr>
          <a:lstStyle/>
          <a:p>
            <a:pPr marL="12700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2200" dirty="0"/>
              <a:t>SEISIÚN 0</a:t>
            </a:r>
            <a:r>
              <a:rPr lang="en-IE" sz="2200" dirty="0"/>
              <a:t>5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4" name="object 3">
            <a:extLst>
              <a:ext uri="{FF2B5EF4-FFF2-40B4-BE49-F238E27FC236}">
                <a16:creationId xmlns:a16="http://schemas.microsoft.com/office/drawing/2014/main" id="{89138FEF-B2B4-4922-51DE-03E18558083B}"/>
              </a:ext>
            </a:extLst>
          </p:cNvPr>
          <p:cNvSpPr txBox="1"/>
          <p:nvPr/>
        </p:nvSpPr>
        <p:spPr>
          <a:xfrm>
            <a:off x="2306198" y="3245827"/>
            <a:ext cx="5450255" cy="203200"/>
          </a:xfrm>
          <a:prstGeom prst="rect">
            <a:avLst/>
          </a:prstGeom>
        </p:spPr>
        <p:txBody>
          <a:bodyPr wrap="square" lIns="0" tIns="9779" rIns="0" bIns="0">
            <a:noAutofit/>
          </a:bodyPr>
          <a:lstStyle/>
          <a:p>
            <a:pPr marL="12700">
              <a:lnSpc>
                <a:spcPts val="1540"/>
              </a:lnSpc>
              <a:defRPr sz="1400" b="1">
                <a:solidFill>
                  <a:srgbClr val="CDB0D3"/>
                </a:solidFill>
                <a:latin typeface="Arial"/>
                <a:cs typeface="Arial"/>
              </a:defRPr>
            </a:pPr>
            <a:r>
              <a:rPr sz="1400" dirty="0">
                <a:solidFill>
                  <a:srgbClr val="D2BCA1"/>
                </a:solidFill>
              </a:rPr>
              <a:t>.................................................................................................</a:t>
            </a:r>
            <a:endParaRPr sz="1400" dirty="0">
              <a:solidFill>
                <a:srgbClr val="D2BCA1"/>
              </a:solidFill>
              <a:latin typeface="Arial"/>
              <a:cs typeface="Arial"/>
            </a:endParaRPr>
          </a:p>
        </p:txBody>
      </p:sp>
      <p:sp>
        <p:nvSpPr>
          <p:cNvPr id="35" name="object 2">
            <a:extLst>
              <a:ext uri="{FF2B5EF4-FFF2-40B4-BE49-F238E27FC236}">
                <a16:creationId xmlns:a16="http://schemas.microsoft.com/office/drawing/2014/main" id="{96763E13-7E66-225F-52AA-FEEB32CD4113}"/>
              </a:ext>
            </a:extLst>
          </p:cNvPr>
          <p:cNvSpPr txBox="1"/>
          <p:nvPr/>
        </p:nvSpPr>
        <p:spPr>
          <a:xfrm>
            <a:off x="2306197" y="3687150"/>
            <a:ext cx="698108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sz="4000" dirty="0"/>
              <a:t>Tacaíocht ó Dhaoine Eile</a:t>
            </a:r>
          </a:p>
        </p:txBody>
      </p:sp>
      <p:sp>
        <p:nvSpPr>
          <p:cNvPr id="2056" name="object 6">
            <a:extLst>
              <a:ext uri="{FF2B5EF4-FFF2-40B4-BE49-F238E27FC236}">
                <a16:creationId xmlns:a16="http://schemas.microsoft.com/office/drawing/2014/main" id="{27C0CCB8-FBE6-7059-7294-14D38F55B30A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7" name="object 7">
            <a:extLst>
              <a:ext uri="{FF2B5EF4-FFF2-40B4-BE49-F238E27FC236}">
                <a16:creationId xmlns:a16="http://schemas.microsoft.com/office/drawing/2014/main" id="{5B54CCD6-3085-3D3A-A77D-2C54D36AA8FF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8" name="object 8">
            <a:extLst>
              <a:ext uri="{FF2B5EF4-FFF2-40B4-BE49-F238E27FC236}">
                <a16:creationId xmlns:a16="http://schemas.microsoft.com/office/drawing/2014/main" id="{254D372E-2AAA-4498-6B97-1E323FC2A3C2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9" name="object 9">
            <a:extLst>
              <a:ext uri="{FF2B5EF4-FFF2-40B4-BE49-F238E27FC236}">
                <a16:creationId xmlns:a16="http://schemas.microsoft.com/office/drawing/2014/main" id="{7BD7FF36-70F2-A98D-7424-9C0931199611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0" name="object 10">
            <a:extLst>
              <a:ext uri="{FF2B5EF4-FFF2-40B4-BE49-F238E27FC236}">
                <a16:creationId xmlns:a16="http://schemas.microsoft.com/office/drawing/2014/main" id="{1CD935BD-F822-03F0-DB57-92BB73B568CD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1" name="object 11">
            <a:extLst>
              <a:ext uri="{FF2B5EF4-FFF2-40B4-BE49-F238E27FC236}">
                <a16:creationId xmlns:a16="http://schemas.microsoft.com/office/drawing/2014/main" id="{8A41EFD6-3072-D1C8-FFF8-A5C88719B2F3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2" name="object 12">
            <a:extLst>
              <a:ext uri="{FF2B5EF4-FFF2-40B4-BE49-F238E27FC236}">
                <a16:creationId xmlns:a16="http://schemas.microsoft.com/office/drawing/2014/main" id="{FCA7B470-E16D-3CF6-D249-438A7F53BC23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3" name="object 13">
            <a:extLst>
              <a:ext uri="{FF2B5EF4-FFF2-40B4-BE49-F238E27FC236}">
                <a16:creationId xmlns:a16="http://schemas.microsoft.com/office/drawing/2014/main" id="{1513FC71-4103-69C5-957D-AEFED6BA4E7A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4" name="object 14">
            <a:extLst>
              <a:ext uri="{FF2B5EF4-FFF2-40B4-BE49-F238E27FC236}">
                <a16:creationId xmlns:a16="http://schemas.microsoft.com/office/drawing/2014/main" id="{5696E38B-CC41-C05E-2126-173ABD5F3E9E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5" name="object 15">
            <a:extLst>
              <a:ext uri="{FF2B5EF4-FFF2-40B4-BE49-F238E27FC236}">
                <a16:creationId xmlns:a16="http://schemas.microsoft.com/office/drawing/2014/main" id="{F120ADA1-D3B4-2E85-7866-07B15660D470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6" name="object 16">
            <a:extLst>
              <a:ext uri="{FF2B5EF4-FFF2-40B4-BE49-F238E27FC236}">
                <a16:creationId xmlns:a16="http://schemas.microsoft.com/office/drawing/2014/main" id="{89727210-4283-6F49-088D-A0466916627C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7" name="object 17">
            <a:extLst>
              <a:ext uri="{FF2B5EF4-FFF2-40B4-BE49-F238E27FC236}">
                <a16:creationId xmlns:a16="http://schemas.microsoft.com/office/drawing/2014/main" id="{36285D8F-DE91-783A-4622-959E91FBF5D7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8" name="object 18">
            <a:extLst>
              <a:ext uri="{FF2B5EF4-FFF2-40B4-BE49-F238E27FC236}">
                <a16:creationId xmlns:a16="http://schemas.microsoft.com/office/drawing/2014/main" id="{65CC964B-276F-3089-DA2B-92B7408F2723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9" name="object 19">
            <a:extLst>
              <a:ext uri="{FF2B5EF4-FFF2-40B4-BE49-F238E27FC236}">
                <a16:creationId xmlns:a16="http://schemas.microsoft.com/office/drawing/2014/main" id="{6B0742F0-AD24-0F42-B83F-E6A9436A4E51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0" name="object 20">
            <a:extLst>
              <a:ext uri="{FF2B5EF4-FFF2-40B4-BE49-F238E27FC236}">
                <a16:creationId xmlns:a16="http://schemas.microsoft.com/office/drawing/2014/main" id="{C6F1EEEE-11BB-649D-3F54-7147AC3624D0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1" name="object 21">
            <a:extLst>
              <a:ext uri="{FF2B5EF4-FFF2-40B4-BE49-F238E27FC236}">
                <a16:creationId xmlns:a16="http://schemas.microsoft.com/office/drawing/2014/main" id="{2B7DDD9D-6EAE-CBA9-E913-C773CED88952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2" name="object 22">
            <a:extLst>
              <a:ext uri="{FF2B5EF4-FFF2-40B4-BE49-F238E27FC236}">
                <a16:creationId xmlns:a16="http://schemas.microsoft.com/office/drawing/2014/main" id="{7E90AE6E-5E18-B27C-6720-A2056B45376D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3" name="object 23">
            <a:extLst>
              <a:ext uri="{FF2B5EF4-FFF2-40B4-BE49-F238E27FC236}">
                <a16:creationId xmlns:a16="http://schemas.microsoft.com/office/drawing/2014/main" id="{C0F601FD-0881-F4D3-A06C-72E09CCBBED4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4" name="object 24">
            <a:extLst>
              <a:ext uri="{FF2B5EF4-FFF2-40B4-BE49-F238E27FC236}">
                <a16:creationId xmlns:a16="http://schemas.microsoft.com/office/drawing/2014/main" id="{F0BA0A4D-C2CC-DDE1-8CEE-88193B0C4C6D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5" name="object 25">
            <a:extLst>
              <a:ext uri="{FF2B5EF4-FFF2-40B4-BE49-F238E27FC236}">
                <a16:creationId xmlns:a16="http://schemas.microsoft.com/office/drawing/2014/main" id="{A84B11FD-5F00-B275-B3D5-17A275A68E6F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6" name="object 27">
            <a:extLst>
              <a:ext uri="{FF2B5EF4-FFF2-40B4-BE49-F238E27FC236}">
                <a16:creationId xmlns:a16="http://schemas.microsoft.com/office/drawing/2014/main" id="{F59BEA80-ED42-D8A4-F586-77DFC93D4AE2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7" name="object 28">
            <a:extLst>
              <a:ext uri="{FF2B5EF4-FFF2-40B4-BE49-F238E27FC236}">
                <a16:creationId xmlns:a16="http://schemas.microsoft.com/office/drawing/2014/main" id="{B9D11642-54E5-C013-9AAE-F3DD8D64536F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8" name="object 29">
            <a:extLst>
              <a:ext uri="{FF2B5EF4-FFF2-40B4-BE49-F238E27FC236}">
                <a16:creationId xmlns:a16="http://schemas.microsoft.com/office/drawing/2014/main" id="{3368362A-4092-5E18-B2F4-2F384CFBE9A0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9" name="object 30">
            <a:extLst>
              <a:ext uri="{FF2B5EF4-FFF2-40B4-BE49-F238E27FC236}">
                <a16:creationId xmlns:a16="http://schemas.microsoft.com/office/drawing/2014/main" id="{D2AC4618-E415-DFD5-0A5F-BD3329F07567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0" name="object 31">
            <a:extLst>
              <a:ext uri="{FF2B5EF4-FFF2-40B4-BE49-F238E27FC236}">
                <a16:creationId xmlns:a16="http://schemas.microsoft.com/office/drawing/2014/main" id="{4400C343-532D-FAB9-26E6-FEC35AFD1AB6}"/>
              </a:ext>
            </a:extLst>
          </p:cNvPr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1" name="object 32">
            <a:extLst>
              <a:ext uri="{FF2B5EF4-FFF2-40B4-BE49-F238E27FC236}">
                <a16:creationId xmlns:a16="http://schemas.microsoft.com/office/drawing/2014/main" id="{139F5BB3-EC00-90DC-AA4F-71C565B987DF}"/>
              </a:ext>
            </a:extLst>
          </p:cNvPr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2" name="object 33">
            <a:extLst>
              <a:ext uri="{FF2B5EF4-FFF2-40B4-BE49-F238E27FC236}">
                <a16:creationId xmlns:a16="http://schemas.microsoft.com/office/drawing/2014/main" id="{7DF6A3E1-686A-CCB9-968B-643DA0439543}"/>
              </a:ext>
            </a:extLst>
          </p:cNvPr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3" name="object 5">
            <a:extLst>
              <a:ext uri="{FF2B5EF4-FFF2-40B4-BE49-F238E27FC236}">
                <a16:creationId xmlns:a16="http://schemas.microsoft.com/office/drawing/2014/main" id="{004CAD92-A531-0AEA-F49A-FDDD8B86506F}"/>
              </a:ext>
            </a:extLst>
          </p:cNvPr>
          <p:cNvSpPr txBox="1"/>
          <p:nvPr/>
        </p:nvSpPr>
        <p:spPr>
          <a:xfrm>
            <a:off x="8054252" y="615590"/>
            <a:ext cx="2025738" cy="517614"/>
          </a:xfrm>
          <a:prstGeom prst="rect">
            <a:avLst/>
          </a:prstGeom>
        </p:spPr>
        <p:txBody>
          <a:bodyPr wrap="square" lIns="0" tIns="18192" rIns="0" bIns="0">
            <a:noAutofit/>
          </a:bodyPr>
          <a:lstStyle/>
          <a:p>
            <a:pPr marL="12700">
              <a:lnSpc>
                <a:spcPts val="2865"/>
              </a:lnSpc>
              <a:defRPr sz="2650"/>
            </a:pPr>
            <a:r>
              <a:rPr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87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13">
            <a:extLst>
              <a:ext uri="{FF2B5EF4-FFF2-40B4-BE49-F238E27FC236}">
                <a16:creationId xmlns:a16="http://schemas.microsoft.com/office/drawing/2014/main" id="{496100C1-90B0-5150-3005-5BAB7B792CCA}"/>
              </a:ext>
            </a:extLst>
          </p:cNvPr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11BE6CBE-9DE7-D759-8762-9FEA0B54EA0E}"/>
              </a:ext>
            </a:extLst>
          </p:cNvPr>
          <p:cNvSpPr/>
          <p:nvPr/>
        </p:nvSpPr>
        <p:spPr>
          <a:xfrm>
            <a:off x="720002" y="1193800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9">
            <a:extLst>
              <a:ext uri="{FF2B5EF4-FFF2-40B4-BE49-F238E27FC236}">
                <a16:creationId xmlns:a16="http://schemas.microsoft.com/office/drawing/2014/main" id="{19B111DE-C106-A56F-5C0F-DCB96B4BBDA2}"/>
              </a:ext>
            </a:extLst>
          </p:cNvPr>
          <p:cNvSpPr txBox="1"/>
          <p:nvPr/>
        </p:nvSpPr>
        <p:spPr>
          <a:xfrm>
            <a:off x="462684" y="1562829"/>
            <a:ext cx="2314632" cy="685901"/>
          </a:xfrm>
          <a:prstGeom prst="rect">
            <a:avLst/>
          </a:prstGeom>
        </p:spPr>
        <p:txBody>
          <a:bodyPr wrap="square" lIns="0" tIns="17811" rIns="0" bIns="0">
            <a:noAutofit/>
          </a:bodyPr>
          <a:lstStyle/>
          <a:p>
            <a:pPr algn="ctr">
              <a:lnSpc>
                <a:spcPts val="280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AD8764"/>
                </a:solidFill>
              </a:rPr>
              <a:t>SPRIOC</a:t>
            </a:r>
            <a:endParaRPr sz="2000" dirty="0">
              <a:solidFill>
                <a:srgbClr val="AD8764"/>
              </a:solidFill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AD8764"/>
                </a:solidFill>
              </a:rPr>
              <a:t>AN </a:t>
            </a:r>
            <a:r>
              <a:rPr sz="2000" dirty="0" err="1">
                <a:solidFill>
                  <a:srgbClr val="AD8764"/>
                </a:solidFill>
              </a:rPr>
              <a:t>tSEISIÚIN</a:t>
            </a:r>
            <a:endParaRPr sz="2000" dirty="0">
              <a:solidFill>
                <a:srgbClr val="AD8764"/>
              </a:solidFill>
              <a:latin typeface="Arial Black"/>
              <a:cs typeface="Arial Black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08293A76-AFB7-DB55-06C3-5D95EC4419F7}"/>
              </a:ext>
            </a:extLst>
          </p:cNvPr>
          <p:cNvSpPr txBox="1"/>
          <p:nvPr/>
        </p:nvSpPr>
        <p:spPr>
          <a:xfrm>
            <a:off x="434133" y="3462653"/>
            <a:ext cx="2062988" cy="838301"/>
          </a:xfrm>
          <a:prstGeom prst="rect">
            <a:avLst/>
          </a:prstGeom>
        </p:spPr>
        <p:txBody>
          <a:bodyPr wrap="square" lIns="0" tIns="16192" rIns="0" bIns="0">
            <a:noAutofit/>
          </a:bodyPr>
          <a:lstStyle/>
          <a:p>
            <a:pPr marL="12700" marR="16764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EEB6CCC-A0B0-4F60-5589-EF6DEC4848CD}"/>
              </a:ext>
            </a:extLst>
          </p:cNvPr>
          <p:cNvCxnSpPr>
            <a:cxnSpLocks/>
          </p:cNvCxnSpPr>
          <p:nvPr/>
        </p:nvCxnSpPr>
        <p:spPr>
          <a:xfrm>
            <a:off x="632555" y="3251200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BC65824-C6A4-80F1-52D9-840C3939A95C}"/>
              </a:ext>
            </a:extLst>
          </p:cNvPr>
          <p:cNvCxnSpPr>
            <a:cxnSpLocks/>
          </p:cNvCxnSpPr>
          <p:nvPr/>
        </p:nvCxnSpPr>
        <p:spPr>
          <a:xfrm>
            <a:off x="632554" y="3861979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object 10">
            <a:extLst>
              <a:ext uri="{FF2B5EF4-FFF2-40B4-BE49-F238E27FC236}">
                <a16:creationId xmlns:a16="http://schemas.microsoft.com/office/drawing/2014/main" id="{2B07E17B-8897-C2FD-4A9D-B264B80389F1}"/>
              </a:ext>
            </a:extLst>
          </p:cNvPr>
          <p:cNvSpPr txBox="1"/>
          <p:nvPr/>
        </p:nvSpPr>
        <p:spPr>
          <a:xfrm>
            <a:off x="3133401" y="1539666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pPr marL="12700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 err="1"/>
              <a:t>Feasacht</a:t>
            </a:r>
            <a:r>
              <a:rPr lang="en-IE" dirty="0"/>
              <a:t> </a:t>
            </a:r>
            <a:r>
              <a:rPr lang="en-IE" dirty="0" err="1"/>
              <a:t>ar</a:t>
            </a:r>
            <a:r>
              <a:rPr lang="en-IE" dirty="0"/>
              <a:t> </a:t>
            </a:r>
            <a:r>
              <a:rPr lang="en-IE" dirty="0" err="1"/>
              <a:t>thacaíochtaí</a:t>
            </a:r>
            <a:r>
              <a:rPr lang="en-IE" dirty="0"/>
              <a:t> a </a:t>
            </a:r>
            <a:r>
              <a:rPr lang="en-IE" dirty="0" err="1"/>
              <a:t>mhéadú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difríochtaí</a:t>
            </a:r>
            <a:r>
              <a:rPr lang="en-IE" dirty="0"/>
              <a:t> </a:t>
            </a:r>
            <a:r>
              <a:rPr lang="en-IE" dirty="0" err="1"/>
              <a:t>idir</a:t>
            </a:r>
            <a:r>
              <a:rPr lang="en-IE" dirty="0"/>
              <a:t> </a:t>
            </a:r>
            <a:r>
              <a:rPr lang="en-IE" dirty="0" err="1"/>
              <a:t>foinsí</a:t>
            </a:r>
            <a:r>
              <a:rPr lang="en-IE" dirty="0"/>
              <a:t> </a:t>
            </a:r>
            <a:r>
              <a:rPr lang="en-IE" dirty="0" err="1"/>
              <a:t>tacaíochta</a:t>
            </a:r>
            <a:r>
              <a:rPr lang="en-IE" dirty="0"/>
              <a:t> </a:t>
            </a:r>
            <a:r>
              <a:rPr lang="en-IE" dirty="0" err="1"/>
              <a:t>cabhracha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neamhchabhracha</a:t>
            </a:r>
            <a:r>
              <a:rPr lang="en-IE" dirty="0"/>
              <a:t> a </a:t>
            </a:r>
            <a:r>
              <a:rPr lang="en-IE" dirty="0" err="1"/>
              <a:t>aithint</a:t>
            </a:r>
            <a:r>
              <a:rPr lang="en-IE" dirty="0"/>
              <a:t>. </a:t>
            </a:r>
            <a:endParaRPr lang="en-IE" sz="2600" dirty="0">
              <a:latin typeface="Arial"/>
              <a:cs typeface="Arial"/>
            </a:endParaRPr>
          </a:p>
        </p:txBody>
      </p:sp>
      <p:sp>
        <p:nvSpPr>
          <p:cNvPr id="29" name="object 7">
            <a:extLst>
              <a:ext uri="{FF2B5EF4-FFF2-40B4-BE49-F238E27FC236}">
                <a16:creationId xmlns:a16="http://schemas.microsoft.com/office/drawing/2014/main" id="{9FBD8F7E-9E26-1CC8-6C7F-A00FDC215FEC}"/>
              </a:ext>
            </a:extLst>
          </p:cNvPr>
          <p:cNvSpPr txBox="1"/>
          <p:nvPr/>
        </p:nvSpPr>
        <p:spPr>
          <a:xfrm>
            <a:off x="3227298" y="3556000"/>
            <a:ext cx="2119401" cy="325804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 err="1"/>
              <a:t>Beidh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Scoláirí</a:t>
            </a:r>
            <a:r>
              <a:rPr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0" name="object 5">
            <a:extLst>
              <a:ext uri="{FF2B5EF4-FFF2-40B4-BE49-F238E27FC236}">
                <a16:creationId xmlns:a16="http://schemas.microsoft.com/office/drawing/2014/main" id="{96B20ED6-64D5-EE17-8332-BA9490CC163D}"/>
              </a:ext>
            </a:extLst>
          </p:cNvPr>
          <p:cNvSpPr txBox="1"/>
          <p:nvPr/>
        </p:nvSpPr>
        <p:spPr>
          <a:xfrm>
            <a:off x="3278553" y="3978316"/>
            <a:ext cx="5550318" cy="30123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In ann difríochtaí a thabhairt faoi deara idir tacaíochtaí cabhracha agus neamhchabhracha.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Ag aithint agus ag machnamh ar a gcuid tacaíochtaí féin.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Ag fáil tuiscint ar an tábhacht a bhaineann le ‘One Good Adult'. </a:t>
            </a:r>
            <a:endParaRPr lang="ga-IE" sz="2000" dirty="0">
              <a:latin typeface="Arial"/>
              <a:cs typeface="Arial"/>
            </a:endParaRPr>
          </a:p>
        </p:txBody>
      </p:sp>
      <p:sp>
        <p:nvSpPr>
          <p:cNvPr id="42" name="object 9">
            <a:extLst>
              <a:ext uri="{FF2B5EF4-FFF2-40B4-BE49-F238E27FC236}">
                <a16:creationId xmlns:a16="http://schemas.microsoft.com/office/drawing/2014/main" id="{C8F0B5C2-2D3D-C3A8-41CC-17890B5DFBE6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0">
            <a:extLst>
              <a:ext uri="{FF2B5EF4-FFF2-40B4-BE49-F238E27FC236}">
                <a16:creationId xmlns:a16="http://schemas.microsoft.com/office/drawing/2014/main" id="{F6C751D5-2279-F7C9-1667-CA05719AEE39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1">
            <a:extLst>
              <a:ext uri="{FF2B5EF4-FFF2-40B4-BE49-F238E27FC236}">
                <a16:creationId xmlns:a16="http://schemas.microsoft.com/office/drawing/2014/main" id="{BC6637EF-E526-FE23-712F-2EF6D805338E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12">
            <a:extLst>
              <a:ext uri="{FF2B5EF4-FFF2-40B4-BE49-F238E27FC236}">
                <a16:creationId xmlns:a16="http://schemas.microsoft.com/office/drawing/2014/main" id="{65F5E684-0429-6368-016F-34508B26C9A2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13">
            <a:extLst>
              <a:ext uri="{FF2B5EF4-FFF2-40B4-BE49-F238E27FC236}">
                <a16:creationId xmlns:a16="http://schemas.microsoft.com/office/drawing/2014/main" id="{C4D7DB0D-099E-1874-E112-6A2C02343D16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14">
            <a:extLst>
              <a:ext uri="{FF2B5EF4-FFF2-40B4-BE49-F238E27FC236}">
                <a16:creationId xmlns:a16="http://schemas.microsoft.com/office/drawing/2014/main" id="{05D70A79-BF24-89F1-5176-229B3592F490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B0897F0-90C0-81EA-77F3-53F59885E1CD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16">
            <a:extLst>
              <a:ext uri="{FF2B5EF4-FFF2-40B4-BE49-F238E27FC236}">
                <a16:creationId xmlns:a16="http://schemas.microsoft.com/office/drawing/2014/main" id="{C355CFBC-B925-18D0-A85C-5090521B0717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0" name="object 17">
            <a:extLst>
              <a:ext uri="{FF2B5EF4-FFF2-40B4-BE49-F238E27FC236}">
                <a16:creationId xmlns:a16="http://schemas.microsoft.com/office/drawing/2014/main" id="{E6836A00-04CB-0202-A61A-5CE65BFE3102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1" name="object 18">
            <a:extLst>
              <a:ext uri="{FF2B5EF4-FFF2-40B4-BE49-F238E27FC236}">
                <a16:creationId xmlns:a16="http://schemas.microsoft.com/office/drawing/2014/main" id="{F7A2358A-072F-C4A2-7D21-F7E5E7129B99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2" name="object 20">
            <a:extLst>
              <a:ext uri="{FF2B5EF4-FFF2-40B4-BE49-F238E27FC236}">
                <a16:creationId xmlns:a16="http://schemas.microsoft.com/office/drawing/2014/main" id="{9BF00567-DE6E-D765-0E74-61C66670AC73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3" name="object 21">
            <a:extLst>
              <a:ext uri="{FF2B5EF4-FFF2-40B4-BE49-F238E27FC236}">
                <a16:creationId xmlns:a16="http://schemas.microsoft.com/office/drawing/2014/main" id="{7A88C921-7A14-9423-8D33-F53A25D9AFA3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4" name="object 22">
            <a:extLst>
              <a:ext uri="{FF2B5EF4-FFF2-40B4-BE49-F238E27FC236}">
                <a16:creationId xmlns:a16="http://schemas.microsoft.com/office/drawing/2014/main" id="{B2861E9E-6964-9FEC-1B91-8DFEE9BA2937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5" name="object 23">
            <a:extLst>
              <a:ext uri="{FF2B5EF4-FFF2-40B4-BE49-F238E27FC236}">
                <a16:creationId xmlns:a16="http://schemas.microsoft.com/office/drawing/2014/main" id="{FC2D8EA4-521F-1865-A41B-BE668B266D13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6" name="object 8">
            <a:extLst>
              <a:ext uri="{FF2B5EF4-FFF2-40B4-BE49-F238E27FC236}">
                <a16:creationId xmlns:a16="http://schemas.microsoft.com/office/drawing/2014/main" id="{88A73758-60C8-9BA0-3499-7C08CB8FC9BB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D2BCA1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D2BCA1"/>
                </a:solidFill>
                <a:latin typeface="Arial"/>
                <a:cs typeface="Arial"/>
              </a:rPr>
              <a:t>OUT</a:t>
            </a:r>
            <a:endParaRPr sz="2700" dirty="0">
              <a:solidFill>
                <a:srgbClr val="D2BCA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Mindout_Manual_PPT_2017_Session05.pdf">
            <a:extLst>
              <a:ext uri="{FF2B5EF4-FFF2-40B4-BE49-F238E27FC236}">
                <a16:creationId xmlns:a16="http://schemas.microsoft.com/office/drawing/2014/main" id="{A77F5712-587E-2948-15A0-D3A19152A1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3" t="9389" r="34408"/>
          <a:stretch/>
        </p:blipFill>
        <p:spPr bwMode="auto">
          <a:xfrm>
            <a:off x="1966667" y="370148"/>
            <a:ext cx="5307496" cy="739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ject 9">
            <a:extLst>
              <a:ext uri="{FF2B5EF4-FFF2-40B4-BE49-F238E27FC236}">
                <a16:creationId xmlns:a16="http://schemas.microsoft.com/office/drawing/2014/main" id="{A5167DD2-27D7-8A12-C5FE-677E200B9EE7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ED54937A-1E1A-1009-1A22-802135967DD9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A4A64FA1-03A8-0A27-5C8C-2D7D06C2DC40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312E34C2-181E-03AB-E022-34472AD753A3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D34B9C7F-61BF-CAB6-9E39-A89463F93ADD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5B7A2AFA-8D00-1745-1680-5A21390F2F55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AC6E3067-B111-41B0-C4BB-4ED310AE9FE8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ABDB7B48-B61A-AF57-1EBF-856BCDCCA6C3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71C24B33-F9AA-6ED3-0D06-BE86926D1C8F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B4191BA5-1272-C047-14FA-7B95F87BA19B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5647DBC2-BE3C-B791-57F6-DF24D7EC0579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1">
            <a:extLst>
              <a:ext uri="{FF2B5EF4-FFF2-40B4-BE49-F238E27FC236}">
                <a16:creationId xmlns:a16="http://schemas.microsoft.com/office/drawing/2014/main" id="{D820E770-A4CD-BEB5-377A-E3C7870D8A72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2">
            <a:extLst>
              <a:ext uri="{FF2B5EF4-FFF2-40B4-BE49-F238E27FC236}">
                <a16:creationId xmlns:a16="http://schemas.microsoft.com/office/drawing/2014/main" id="{36FF896C-6C48-BC34-FF34-F599074FA627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17A36F35-1730-1999-185A-A9E4D0BEDED0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01D38821-807B-2DE8-378F-42556C2AB112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D2BCA1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D2BCA1"/>
                </a:solidFill>
                <a:latin typeface="Arial"/>
                <a:cs typeface="Arial"/>
              </a:rPr>
              <a:t>OUT</a:t>
            </a:r>
            <a:endParaRPr sz="2700" dirty="0">
              <a:solidFill>
                <a:srgbClr val="D2BCA1"/>
              </a:solidFill>
              <a:latin typeface="Arial"/>
              <a:cs typeface="Arial"/>
            </a:endParaRP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13D1A317-FA1A-02A0-97CB-F9002E2BE0B6}"/>
              </a:ext>
            </a:extLst>
          </p:cNvPr>
          <p:cNvSpPr txBox="1"/>
          <p:nvPr/>
        </p:nvSpPr>
        <p:spPr>
          <a:xfrm>
            <a:off x="4788802" y="464968"/>
            <a:ext cx="2601745" cy="774626"/>
          </a:xfrm>
          <a:prstGeom prst="rect">
            <a:avLst/>
          </a:prstGeom>
          <a:solidFill>
            <a:schemeClr val="bg1"/>
          </a:solidFill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Túsphointe</a:t>
            </a:r>
            <a:endParaRPr lang="en-IE" sz="3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F32FC5B5-2E45-185D-621A-DFC12D2D24C6}"/>
              </a:ext>
            </a:extLst>
          </p:cNvPr>
          <p:cNvSpPr txBox="1"/>
          <p:nvPr/>
        </p:nvSpPr>
        <p:spPr>
          <a:xfrm>
            <a:off x="1680830" y="6338733"/>
            <a:ext cx="3289371" cy="774626"/>
          </a:xfrm>
          <a:prstGeom prst="rect">
            <a:avLst/>
          </a:prstGeom>
          <a:solidFill>
            <a:schemeClr val="bg1"/>
          </a:solidFill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Ceann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sprice</a:t>
            </a:r>
            <a:endParaRPr lang="en-IE" sz="3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5417C76D-CD17-DB95-80D1-A7708FF12999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D785206D-E51B-3C15-F780-F534E76A09FA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0FBA7136-BBF2-AAF7-95FA-D0D523DEA3B8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7EDB44DB-ED21-6B5D-7C2B-66B88D251AAA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EA78C0AA-5944-2B28-7C74-D53EF1159258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E1E39259-4D38-FF5F-96A5-078C832B5DE6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44964230-8FC8-D5CC-0440-F143246C7C19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7D7514BA-4C80-F881-A831-3D4537BD7960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AE5C55AF-9689-E56D-9DC3-78FEBD343146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5F80FCBE-781F-C68A-1613-C4BE8C942A89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9DD3C818-EE42-50F6-FE1E-D37C4748E033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1">
            <a:extLst>
              <a:ext uri="{FF2B5EF4-FFF2-40B4-BE49-F238E27FC236}">
                <a16:creationId xmlns:a16="http://schemas.microsoft.com/office/drawing/2014/main" id="{B9575194-3741-7ED6-20E0-A46BA872A148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2">
            <a:extLst>
              <a:ext uri="{FF2B5EF4-FFF2-40B4-BE49-F238E27FC236}">
                <a16:creationId xmlns:a16="http://schemas.microsoft.com/office/drawing/2014/main" id="{098E1042-0F7A-3346-3336-3F9777721AB5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D05BF71B-8672-EEF1-30EC-263A29E3011F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C46E2040-1DCD-74B7-8B34-8BCFC4E0738D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D2BCA1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D2BCA1"/>
                </a:solidFill>
                <a:latin typeface="Arial"/>
                <a:cs typeface="Arial"/>
              </a:rPr>
              <a:t>OUT</a:t>
            </a:r>
            <a:endParaRPr sz="2700" dirty="0">
              <a:solidFill>
                <a:srgbClr val="D2BCA1"/>
              </a:solidFill>
              <a:latin typeface="Arial"/>
              <a:cs typeface="Arial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E3298506-A9B8-E506-5F63-9C14E036B07B}"/>
              </a:ext>
            </a:extLst>
          </p:cNvPr>
          <p:cNvSpPr txBox="1"/>
          <p:nvPr/>
        </p:nvSpPr>
        <p:spPr>
          <a:xfrm>
            <a:off x="1363045" y="1202274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r>
              <a:rPr lang="en-US" sz="3200" b="1" dirty="0">
                <a:solidFill>
                  <a:srgbClr val="AD8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LEIBHÉAL 1 </a:t>
            </a:r>
            <a:r>
              <a:rPr lang="en-US" sz="3200" b="1" dirty="0" err="1">
                <a:solidFill>
                  <a:srgbClr val="AD8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Ceisteanna</a:t>
            </a:r>
            <a:endParaRPr lang="en-US" sz="3200" b="1" dirty="0">
              <a:solidFill>
                <a:srgbClr val="AD8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3830A40E-C106-57EA-0FFF-21A1DBC20AF3}"/>
              </a:ext>
            </a:extLst>
          </p:cNvPr>
          <p:cNvSpPr txBox="1"/>
          <p:nvPr/>
        </p:nvSpPr>
        <p:spPr>
          <a:xfrm>
            <a:off x="1363045" y="2012076"/>
            <a:ext cx="8361427" cy="45895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chuirfeá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lipéad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tacaíocht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chuireann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threoir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fáil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Cabhrach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Neamhchabhrach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Cén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phéire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rathúla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éirigh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lúbra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chríochnú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Cén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fáth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iad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cúiseanna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raibh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deacair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phéirí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chur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gcrích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Dírithe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deonacha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dallóga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orthu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Cad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rinne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pháirtí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bhí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cabhrach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Cad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rinne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raibh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chabhair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Dírithe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ceannairí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‘ - Cad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mar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bhí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treoracha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tugadh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'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carachtair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thacaíochta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'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leanúint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fhíorshaol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cén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éifeacht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féidir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bheith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nuair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bhíonn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scairtear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ort,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cáintear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nuair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thugann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neamhaird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ort?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5417C76D-CD17-DB95-80D1-A7708FF12999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D785206D-E51B-3C15-F780-F534E76A09FA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0FBA7136-BBF2-AAF7-95FA-D0D523DEA3B8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7EDB44DB-ED21-6B5D-7C2B-66B88D251AAA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EA78C0AA-5944-2B28-7C74-D53EF1159258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E1E39259-4D38-FF5F-96A5-078C832B5DE6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44964230-8FC8-D5CC-0440-F143246C7C19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7D7514BA-4C80-F881-A831-3D4537BD7960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AE5C55AF-9689-E56D-9DC3-78FEBD343146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5F80FCBE-781F-C68A-1613-C4BE8C942A89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9DD3C818-EE42-50F6-FE1E-D37C4748E033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1">
            <a:extLst>
              <a:ext uri="{FF2B5EF4-FFF2-40B4-BE49-F238E27FC236}">
                <a16:creationId xmlns:a16="http://schemas.microsoft.com/office/drawing/2014/main" id="{B9575194-3741-7ED6-20E0-A46BA872A148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2">
            <a:extLst>
              <a:ext uri="{FF2B5EF4-FFF2-40B4-BE49-F238E27FC236}">
                <a16:creationId xmlns:a16="http://schemas.microsoft.com/office/drawing/2014/main" id="{098E1042-0F7A-3346-3336-3F9777721AB5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D05BF71B-8672-EEF1-30EC-263A29E3011F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C46E2040-1DCD-74B7-8B34-8BCFC4E0738D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D2BCA1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D2BCA1"/>
                </a:solidFill>
                <a:latin typeface="Arial"/>
                <a:cs typeface="Arial"/>
              </a:rPr>
              <a:t>OUT</a:t>
            </a:r>
            <a:endParaRPr sz="2700" dirty="0">
              <a:solidFill>
                <a:srgbClr val="D2BCA1"/>
              </a:solidFill>
              <a:latin typeface="Arial"/>
              <a:cs typeface="Arial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E3298506-A9B8-E506-5F63-9C14E036B07B}"/>
              </a:ext>
            </a:extLst>
          </p:cNvPr>
          <p:cNvSpPr txBox="1"/>
          <p:nvPr/>
        </p:nvSpPr>
        <p:spPr>
          <a:xfrm>
            <a:off x="1363045" y="1202274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r>
              <a:rPr lang="en-US" sz="3200" b="1" dirty="0">
                <a:solidFill>
                  <a:srgbClr val="AD8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LEIBHÉAL 2 </a:t>
            </a:r>
            <a:r>
              <a:rPr lang="en-US" sz="3200" b="1" dirty="0" err="1">
                <a:solidFill>
                  <a:srgbClr val="AD8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Ceisteanna</a:t>
            </a:r>
            <a:endParaRPr lang="en-US" sz="3200" b="1" dirty="0">
              <a:solidFill>
                <a:srgbClr val="AD8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3830A40E-C106-57EA-0FFF-21A1DBC20AF3}"/>
              </a:ext>
            </a:extLst>
          </p:cNvPr>
          <p:cNvSpPr txBox="1"/>
          <p:nvPr/>
        </p:nvSpPr>
        <p:spPr>
          <a:xfrm>
            <a:off x="1363045" y="2012076"/>
            <a:ext cx="8361427" cy="45895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r>
              <a:rPr lang="ga-IE" noProof="0" dirty="0"/>
              <a:t>Cad iad na tréithe a bhaineann le tacaíocht chabhrach? Cad iad na saintréithe a bhaineann le tacaíochtaí neamhchabhracha? (Liosta scríofa ar an gclár bán)</a:t>
            </a:r>
          </a:p>
          <a:p>
            <a:endParaRPr lang="ga-IE" noProof="0" dirty="0"/>
          </a:p>
          <a:p>
            <a:r>
              <a:rPr lang="ga-IE" noProof="0" dirty="0"/>
              <a:t>Tar éis dóibh an tionchar atá ag tacaíocht neamhchabhrach ar na daltaí le dallóga orthu a fheiceáil, iarr ar na daltaí smaoineamh ar roinnt samplaí de chásanna sa saol mar a bhfaigheadh duine óg tacaíocht neamhchabhrach. (M.sh., ball teaghlaigh, cara scoile, cóitseálaí spóirt, duine atá i mbun cumarsáide leis an duine óg ar líne)</a:t>
            </a:r>
          </a:p>
          <a:p>
            <a:endParaRPr lang="ga-IE" noProof="0" dirty="0"/>
          </a:p>
          <a:p>
            <a:r>
              <a:rPr lang="ga-IE" noProof="0" dirty="0"/>
              <a:t>Cén tionchar a d'fhéadfadh a bheith ag an tacaíocht seo ar an duine óg?</a:t>
            </a:r>
          </a:p>
          <a:p>
            <a:endParaRPr lang="ga-IE" noProof="0" dirty="0"/>
          </a:p>
          <a:p>
            <a:r>
              <a:rPr lang="ga-IE" noProof="0" dirty="0"/>
              <a:t>Conas a d'fhéadfadh an duine óg seo déileáil leis an tacaíocht neamhchabhrach seo ina shaol?</a:t>
            </a:r>
          </a:p>
        </p:txBody>
      </p:sp>
    </p:spTree>
    <p:extLst>
      <p:ext uri="{BB962C8B-B14F-4D97-AF65-F5344CB8AC3E}">
        <p14:creationId xmlns:p14="http://schemas.microsoft.com/office/powerpoint/2010/main" val="339118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5417C76D-CD17-DB95-80D1-A7708FF12999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D785206D-E51B-3C15-F780-F534E76A09FA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0FBA7136-BBF2-AAF7-95FA-D0D523DEA3B8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7EDB44DB-ED21-6B5D-7C2B-66B88D251AAA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EA78C0AA-5944-2B28-7C74-D53EF1159258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E1E39259-4D38-FF5F-96A5-078C832B5DE6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44964230-8FC8-D5CC-0440-F143246C7C19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7D7514BA-4C80-F881-A831-3D4537BD7960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AE5C55AF-9689-E56D-9DC3-78FEBD343146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5F80FCBE-781F-C68A-1613-C4BE8C942A89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9DD3C818-EE42-50F6-FE1E-D37C4748E033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1">
            <a:extLst>
              <a:ext uri="{FF2B5EF4-FFF2-40B4-BE49-F238E27FC236}">
                <a16:creationId xmlns:a16="http://schemas.microsoft.com/office/drawing/2014/main" id="{B9575194-3741-7ED6-20E0-A46BA872A148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2">
            <a:extLst>
              <a:ext uri="{FF2B5EF4-FFF2-40B4-BE49-F238E27FC236}">
                <a16:creationId xmlns:a16="http://schemas.microsoft.com/office/drawing/2014/main" id="{098E1042-0F7A-3346-3336-3F9777721AB5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D05BF71B-8672-EEF1-30EC-263A29E3011F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C46E2040-1DCD-74B7-8B34-8BCFC4E0738D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D2BCA1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D2BCA1"/>
                </a:solidFill>
                <a:latin typeface="Arial"/>
                <a:cs typeface="Arial"/>
              </a:rPr>
              <a:t>OUT</a:t>
            </a:r>
            <a:endParaRPr sz="2700" dirty="0">
              <a:solidFill>
                <a:srgbClr val="D2BCA1"/>
              </a:solidFill>
              <a:latin typeface="Arial"/>
              <a:cs typeface="Arial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E3298506-A9B8-E506-5F63-9C14E036B07B}"/>
              </a:ext>
            </a:extLst>
          </p:cNvPr>
          <p:cNvSpPr txBox="1"/>
          <p:nvPr/>
        </p:nvSpPr>
        <p:spPr>
          <a:xfrm>
            <a:off x="1363045" y="1202274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r>
              <a:rPr lang="en-US" sz="3200" b="1" dirty="0">
                <a:solidFill>
                  <a:srgbClr val="AD8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LEIBHÉAL 3 </a:t>
            </a:r>
            <a:r>
              <a:rPr lang="en-US" sz="3200" b="1" dirty="0" err="1">
                <a:solidFill>
                  <a:srgbClr val="AD8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Ceisteanna</a:t>
            </a:r>
            <a:endParaRPr lang="en-US" sz="3200" b="1" dirty="0">
              <a:solidFill>
                <a:srgbClr val="AD8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3830A40E-C106-57EA-0FFF-21A1DBC20AF3}"/>
              </a:ext>
            </a:extLst>
          </p:cNvPr>
          <p:cNvSpPr txBox="1"/>
          <p:nvPr/>
        </p:nvSpPr>
        <p:spPr>
          <a:xfrm>
            <a:off x="1363045" y="2012076"/>
            <a:ext cx="8361427" cy="45895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r>
              <a:rPr lang="ga-IE" noProof="0" dirty="0"/>
              <a:t>I gcásanna san fhíorshaol, cad a thugann ar dhaoine stopadh daoine eile a chur ar an eolas gur mhaith leo nó go dteastaíonn tacaíocht uathu uaireanta?</a:t>
            </a:r>
          </a:p>
          <a:p>
            <a:endParaRPr lang="ga-IE" noProof="0" dirty="0"/>
          </a:p>
          <a:p>
            <a:r>
              <a:rPr lang="ga-IE" noProof="0" dirty="0"/>
              <a:t>Cén chaoi a bhféadfadh </a:t>
            </a:r>
          </a:p>
        </p:txBody>
      </p:sp>
    </p:spTree>
    <p:extLst>
      <p:ext uri="{BB962C8B-B14F-4D97-AF65-F5344CB8AC3E}">
        <p14:creationId xmlns:p14="http://schemas.microsoft.com/office/powerpoint/2010/main" val="24126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107FDD5E-C9F0-50D5-4682-01AAB47C8B84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FF72311F-A16C-A27D-DE7D-D19A563CD44A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04AA5701-8033-92E9-09B9-7A81174876EE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328E8291-EB8F-0DAB-31EF-EA86EB5A13CD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659FDEC6-9AF2-DC36-C3AE-5A0E3E3C224E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C56070E5-2F49-13BF-B41E-713092F9D9E6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D851ABF8-1B69-D1A4-F2F7-1ED25C319A1F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DC3C1946-5D1E-3A03-50B7-89BA7C5A03CF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404F0F96-5282-2373-66E3-2D4F98360D0E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194986CE-7799-CFD9-764A-1998A4D3B394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CCC22CE5-2353-54F2-3DE4-18CB0734E12F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1">
            <a:extLst>
              <a:ext uri="{FF2B5EF4-FFF2-40B4-BE49-F238E27FC236}">
                <a16:creationId xmlns:a16="http://schemas.microsoft.com/office/drawing/2014/main" id="{C57B4872-99B7-1ADC-9E2A-2ED49EABB5A3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2">
            <a:extLst>
              <a:ext uri="{FF2B5EF4-FFF2-40B4-BE49-F238E27FC236}">
                <a16:creationId xmlns:a16="http://schemas.microsoft.com/office/drawing/2014/main" id="{0A0246A1-C642-41CB-1486-5042F29A05CF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5F5F9ED6-49F6-94C8-F08B-BEBD12283882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D315784A-1F63-4021-7806-14921409D05A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D2BCA1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D2BCA1"/>
                </a:solidFill>
                <a:latin typeface="Arial"/>
                <a:cs typeface="Arial"/>
              </a:rPr>
              <a:t>OUT</a:t>
            </a:r>
            <a:endParaRPr sz="2700" dirty="0">
              <a:solidFill>
                <a:srgbClr val="D2BCA1"/>
              </a:solidFill>
              <a:latin typeface="Arial"/>
              <a:cs typeface="Arial"/>
            </a:endParaRPr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4C84CC84-14B0-B17E-F840-36CA1D1C18BC}"/>
              </a:ext>
            </a:extLst>
          </p:cNvPr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dirty="0" err="1">
                <a:solidFill>
                  <a:srgbClr val="AD8764"/>
                </a:solidFill>
              </a:rPr>
              <a:t>Cleacht</a:t>
            </a:r>
            <a:r>
              <a:rPr dirty="0">
                <a:solidFill>
                  <a:srgbClr val="AD8764"/>
                </a:solidFill>
              </a:rPr>
              <a:t> </a:t>
            </a:r>
            <a:r>
              <a:rPr dirty="0" err="1">
                <a:solidFill>
                  <a:srgbClr val="AD8764"/>
                </a:solidFill>
              </a:rPr>
              <a:t>sa</a:t>
            </a:r>
            <a:r>
              <a:rPr dirty="0">
                <a:solidFill>
                  <a:srgbClr val="AD8764"/>
                </a:solidFill>
              </a:rPr>
              <a:t> </a:t>
            </a:r>
            <a:r>
              <a:rPr dirty="0" err="1">
                <a:solidFill>
                  <a:srgbClr val="AD8764"/>
                </a:solidFill>
              </a:rPr>
              <a:t>bhaile</a:t>
            </a:r>
            <a:endParaRPr sz="4000" dirty="0">
              <a:solidFill>
                <a:srgbClr val="AD8764"/>
              </a:solidFill>
              <a:latin typeface="Arial"/>
              <a:cs typeface="Arial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41D13A91-3675-8225-4A07-ABD5F7BB2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044944"/>
              </p:ext>
            </p:extLst>
          </p:nvPr>
        </p:nvGraphicFramePr>
        <p:xfrm>
          <a:off x="1372626" y="2917911"/>
          <a:ext cx="8641575" cy="3203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736">
                  <a:extLst>
                    <a:ext uri="{9D8B030D-6E8A-4147-A177-3AD203B41FA5}">
                      <a16:colId xmlns:a16="http://schemas.microsoft.com/office/drawing/2014/main" val="2161539981"/>
                    </a:ext>
                  </a:extLst>
                </a:gridCol>
                <a:gridCol w="2499894">
                  <a:extLst>
                    <a:ext uri="{9D8B030D-6E8A-4147-A177-3AD203B41FA5}">
                      <a16:colId xmlns:a16="http://schemas.microsoft.com/office/drawing/2014/main" val="550290230"/>
                    </a:ext>
                  </a:extLst>
                </a:gridCol>
                <a:gridCol w="1728315">
                  <a:extLst>
                    <a:ext uri="{9D8B030D-6E8A-4147-A177-3AD203B41FA5}">
                      <a16:colId xmlns:a16="http://schemas.microsoft.com/office/drawing/2014/main" val="1356615594"/>
                    </a:ext>
                  </a:extLst>
                </a:gridCol>
                <a:gridCol w="1728315">
                  <a:extLst>
                    <a:ext uri="{9D8B030D-6E8A-4147-A177-3AD203B41FA5}">
                      <a16:colId xmlns:a16="http://schemas.microsoft.com/office/drawing/2014/main" val="3599082362"/>
                    </a:ext>
                  </a:extLst>
                </a:gridCol>
                <a:gridCol w="1728315">
                  <a:extLst>
                    <a:ext uri="{9D8B030D-6E8A-4147-A177-3AD203B41FA5}">
                      <a16:colId xmlns:a16="http://schemas.microsoft.com/office/drawing/2014/main" val="550154715"/>
                    </a:ext>
                  </a:extLst>
                </a:gridCol>
              </a:tblGrid>
              <a:tr h="418193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SCOIL</a:t>
                      </a:r>
                    </a:p>
                  </a:txBody>
                  <a:tcPr marL="103116" marR="103116" marT="51558" marB="51558">
                    <a:solidFill>
                      <a:srgbClr val="F95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TEAGHLACH</a:t>
                      </a:r>
                      <a:endParaRPr lang="en-US" sz="18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3116" marR="103116" marT="51558" marB="51558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CAIRDE</a:t>
                      </a:r>
                    </a:p>
                  </a:txBody>
                  <a:tcPr marL="103116" marR="103116" marT="51558" marB="5155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POBAL</a:t>
                      </a:r>
                      <a:endParaRPr lang="en-US" sz="18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3116" marR="103116" marT="51558" marB="51558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EILE</a:t>
                      </a:r>
                      <a:endParaRPr lang="en-US" sz="18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3116" marR="103116" marT="51558" marB="51558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45830"/>
                  </a:ext>
                </a:extLst>
              </a:tr>
              <a:tr h="274976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COMHSCOLÁIRI, CAIRDE, MÚINTEOIRÍ, GARIMTHREOIR, </a:t>
                      </a:r>
                      <a:r>
                        <a:rPr lang="en-GB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SÉIPLÍNEACH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600" b="1" dirty="0"/>
                    </a:p>
                  </a:txBody>
                  <a:tcPr marL="103116" marR="103116" marT="51558" marB="5155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TUISMITHEOIRÍ, SIBLÍNÍ, COLANNA CEATHRAIR, AINTÍNÍ / UNCAILÍ, SEANTUISMITHEOIR, BUACHAILL, GIRSEACH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600" b="1" dirty="0"/>
                    </a:p>
                  </a:txBody>
                  <a:tcPr marL="103116" marR="103116" marT="51558" marB="5155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AIRDE SCOILE, CAIRDE SEACH-CHURACLAIM, COMHARSANA, CAIRDE ÓN GCLUB ÓIGE, COMHIMREOIRÍ, CAIRDE ÓN OBAIR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600" b="1" dirty="0"/>
                    </a:p>
                  </a:txBody>
                  <a:tcPr marL="103116" marR="103116" marT="51558" marB="5155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CLUB ÓIGE, CEANNAIRÍ, CÓITSEÁLAITHE, COMHARSA, CEANNASAÍ/BAINISTEOIR, SEIRBHÍSÍ ÁITIÚLA, MEANTÓIR, DOCHTÚIR GINEARÁLTA</a:t>
                      </a:r>
                    </a:p>
                  </a:txBody>
                  <a:tcPr marL="103116" marR="103116" marT="51558" marB="5155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IDIRLÍON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600" b="1" dirty="0"/>
                    </a:p>
                  </a:txBody>
                  <a:tcPr marL="103116" marR="103116" marT="51558" marB="5155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53107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 descr="Mindout_Manual_PPT_2017_Session05.pdf">
            <a:hlinkClick r:id="rId2"/>
            <a:extLst>
              <a:ext uri="{FF2B5EF4-FFF2-40B4-BE49-F238E27FC236}">
                <a16:creationId xmlns:a16="http://schemas.microsoft.com/office/drawing/2014/main" id="{5EF1BC9E-BDFA-E31A-2FC5-E3DBA51AA7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28" r="28029" b="-4277"/>
          <a:stretch/>
        </p:blipFill>
        <p:spPr bwMode="auto">
          <a:xfrm>
            <a:off x="1131715" y="1769165"/>
            <a:ext cx="6581050" cy="5940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ject 9">
            <a:extLst>
              <a:ext uri="{FF2B5EF4-FFF2-40B4-BE49-F238E27FC236}">
                <a16:creationId xmlns:a16="http://schemas.microsoft.com/office/drawing/2014/main" id="{5357679A-FC4F-139B-A43D-FCED11FFB485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AA92BB03-D534-6A9C-B4DA-0B7C7B13A9E8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EF9DB745-8332-8379-90AD-7FD694538389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539817CC-227B-B210-A449-1C22F4116B9D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A36EADF1-7907-B9EC-8757-2DF322BAA208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D451117F-62B6-D1C4-371B-B549D8046C3B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C931F68C-5E5A-E9EA-AC6C-DBE3290AC7C9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27A4E547-4E55-8793-A26B-BC6AC8DF9A2A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E2D38D86-7102-9BAD-2E6A-1CDC0DBEF271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2C6D9C3E-2426-E49A-3852-2820165C6999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1B8D7E70-B61A-E3BC-EDB1-2A9C90E0B49E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1">
            <a:extLst>
              <a:ext uri="{FF2B5EF4-FFF2-40B4-BE49-F238E27FC236}">
                <a16:creationId xmlns:a16="http://schemas.microsoft.com/office/drawing/2014/main" id="{AC17CED8-6D58-7C9C-C37C-590E499BC96A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2">
            <a:extLst>
              <a:ext uri="{FF2B5EF4-FFF2-40B4-BE49-F238E27FC236}">
                <a16:creationId xmlns:a16="http://schemas.microsoft.com/office/drawing/2014/main" id="{EE8C4586-7F1B-2BCE-97F9-3E9FE46077C5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CDF2BA6B-A929-E337-0F78-93FDD7A335F6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3A8972B7-ACDB-5EAD-C983-55E3FD5C0229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D2BCA1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D2BCA1"/>
                </a:solidFill>
                <a:latin typeface="Arial"/>
                <a:cs typeface="Arial"/>
              </a:rPr>
              <a:t>OUT</a:t>
            </a:r>
            <a:endParaRPr sz="2700" dirty="0">
              <a:solidFill>
                <a:srgbClr val="D2BCA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FCC6A054-958E-A024-F370-92C4F01BF583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CBDAEB68-1B56-05BE-55F5-DCB226F7B9D9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F9C8AFA6-CBB3-B9D9-B489-5AFB78BE93D2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A5A1143D-4233-35B0-926A-027134E42F46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379E05DF-E633-B568-421B-9F55C3C80378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826B595D-B416-FE8B-3F61-723ADA5D3E01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381C4D98-3454-2309-5177-0871B38CA543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B2CDD2F7-E7AC-F862-EDAD-22AF6B9DACCC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49FE7056-901A-0442-F88F-F2B34DA69E61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CF0563D8-2CD0-4AD6-50A2-934DBFA27E63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B814A81F-86BA-2559-9CAD-C996B2A5FCF7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1">
            <a:extLst>
              <a:ext uri="{FF2B5EF4-FFF2-40B4-BE49-F238E27FC236}">
                <a16:creationId xmlns:a16="http://schemas.microsoft.com/office/drawing/2014/main" id="{A5BD9F3E-BB94-35ED-7C9D-D1E26F0F4FF8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2">
            <a:extLst>
              <a:ext uri="{FF2B5EF4-FFF2-40B4-BE49-F238E27FC236}">
                <a16:creationId xmlns:a16="http://schemas.microsoft.com/office/drawing/2014/main" id="{078A2175-C7B9-C18A-D666-66DE86036EFB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10467B8C-2CC9-BCF9-489F-CBAB4367119A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2BCA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4A9788AC-14F0-DED8-6B17-1762FC46F4B6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D2BCA1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D2BCA1"/>
                </a:solidFill>
                <a:latin typeface="Arial"/>
                <a:cs typeface="Arial"/>
              </a:rPr>
              <a:t>OUT</a:t>
            </a:r>
            <a:endParaRPr sz="2700" dirty="0">
              <a:solidFill>
                <a:srgbClr val="D2BCA1"/>
              </a:solidFill>
              <a:latin typeface="Arial"/>
              <a:cs typeface="Arial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38A98BB6-27C4-7BE9-5290-8BE7208F2C57}"/>
              </a:ext>
            </a:extLst>
          </p:cNvPr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8">
            <a:extLst>
              <a:ext uri="{FF2B5EF4-FFF2-40B4-BE49-F238E27FC236}">
                <a16:creationId xmlns:a16="http://schemas.microsoft.com/office/drawing/2014/main" id="{9A202A3D-866A-81D7-8052-999B518FE3C3}"/>
              </a:ext>
            </a:extLst>
          </p:cNvPr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20">
            <a:extLst>
              <a:ext uri="{FF2B5EF4-FFF2-40B4-BE49-F238E27FC236}">
                <a16:creationId xmlns:a16="http://schemas.microsoft.com/office/drawing/2014/main" id="{D352177D-B1B7-9B30-CCAB-5AC49E1424C8}"/>
              </a:ext>
            </a:extLst>
          </p:cNvPr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21">
            <a:extLst>
              <a:ext uri="{FF2B5EF4-FFF2-40B4-BE49-F238E27FC236}">
                <a16:creationId xmlns:a16="http://schemas.microsoft.com/office/drawing/2014/main" id="{C3A5485D-DBAF-89AA-C2B6-89FFD2573BB0}"/>
              </a:ext>
            </a:extLst>
          </p:cNvPr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AD87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22">
            <a:extLst>
              <a:ext uri="{FF2B5EF4-FFF2-40B4-BE49-F238E27FC236}">
                <a16:creationId xmlns:a16="http://schemas.microsoft.com/office/drawing/2014/main" id="{9D9EFF6A-47F6-B55B-F1B7-D89B6881CAA1}"/>
              </a:ext>
            </a:extLst>
          </p:cNvPr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5">
            <a:extLst>
              <a:ext uri="{FF2B5EF4-FFF2-40B4-BE49-F238E27FC236}">
                <a16:creationId xmlns:a16="http://schemas.microsoft.com/office/drawing/2014/main" id="{9B921D2B-12F3-8EB1-DBE0-BC4B5F56EF8D}"/>
              </a:ext>
            </a:extLst>
          </p:cNvPr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">
            <a:extLst>
              <a:ext uri="{FF2B5EF4-FFF2-40B4-BE49-F238E27FC236}">
                <a16:creationId xmlns:a16="http://schemas.microsoft.com/office/drawing/2014/main" id="{8C03815A-0149-8999-224E-F054CB99FF4F}"/>
              </a:ext>
            </a:extLst>
          </p:cNvPr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44B801EC-A58A-D317-809F-FBCE0871C65F}"/>
              </a:ext>
            </a:extLst>
          </p:cNvPr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2">
            <a:extLst>
              <a:ext uri="{FF2B5EF4-FFF2-40B4-BE49-F238E27FC236}">
                <a16:creationId xmlns:a16="http://schemas.microsoft.com/office/drawing/2014/main" id="{4DA4EE6A-9FF9-3F91-273F-11449FA0D9EB}"/>
              </a:ext>
            </a:extLst>
          </p:cNvPr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">
            <a:extLst>
              <a:ext uri="{FF2B5EF4-FFF2-40B4-BE49-F238E27FC236}">
                <a16:creationId xmlns:a16="http://schemas.microsoft.com/office/drawing/2014/main" id="{0BBA7074-DAE5-FC88-0AFF-1A47A6AE6285}"/>
              </a:ext>
            </a:extLst>
          </p:cNvPr>
          <p:cNvSpPr txBox="1"/>
          <p:nvPr/>
        </p:nvSpPr>
        <p:spPr>
          <a:xfrm>
            <a:off x="2593769" y="3206142"/>
            <a:ext cx="7074686" cy="4119943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Smaoinigh ar cé hé/hí an ‘One Good Adult‘ agus déan iarracht labhairt leo.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gá</a:t>
            </a:r>
            <a:r>
              <a:rPr lang="en-US" dirty="0"/>
              <a:t> </a:t>
            </a:r>
            <a:r>
              <a:rPr lang="en-US" dirty="0" err="1"/>
              <a:t>gur</a:t>
            </a:r>
            <a:r>
              <a:rPr lang="en-US" dirty="0"/>
              <a:t> </a:t>
            </a:r>
            <a:r>
              <a:rPr lang="en-US" dirty="0" err="1"/>
              <a:t>faoi</a:t>
            </a:r>
            <a:r>
              <a:rPr lang="en-US" dirty="0"/>
              <a:t> </a:t>
            </a:r>
            <a:r>
              <a:rPr lang="en-US" dirty="0" err="1"/>
              <a:t>fhadhb</a:t>
            </a:r>
            <a:r>
              <a:rPr lang="en-US" dirty="0"/>
              <a:t> </a:t>
            </a:r>
            <a:r>
              <a:rPr lang="en-US" dirty="0" err="1"/>
              <a:t>atá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. </a:t>
            </a:r>
            <a:r>
              <a:rPr lang="en-US" dirty="0" err="1"/>
              <a:t>D'fhéadfadh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/>
              <a:t>faoi</a:t>
            </a:r>
            <a:r>
              <a:rPr lang="en-US" dirty="0"/>
              <a:t> </a:t>
            </a:r>
            <a:r>
              <a:rPr lang="en-US" dirty="0" err="1"/>
              <a:t>chluiche</a:t>
            </a:r>
            <a:r>
              <a:rPr lang="en-US" dirty="0"/>
              <a:t> </a:t>
            </a:r>
            <a:r>
              <a:rPr lang="en-US" dirty="0" err="1"/>
              <a:t>spóirt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scannán</a:t>
            </a:r>
            <a:r>
              <a:rPr lang="en-US" dirty="0"/>
              <a:t> a </a:t>
            </a:r>
            <a:r>
              <a:rPr lang="en-US" dirty="0" err="1"/>
              <a:t>chonaic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le </a:t>
            </a:r>
            <a:r>
              <a:rPr lang="en-US" dirty="0" err="1"/>
              <a:t>déanaí</a:t>
            </a:r>
            <a:r>
              <a:rPr lang="en-US" dirty="0"/>
              <a:t>,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rud</a:t>
            </a:r>
            <a:r>
              <a:rPr lang="en-US" dirty="0"/>
              <a:t> </a:t>
            </a:r>
            <a:r>
              <a:rPr lang="en-US" dirty="0" err="1"/>
              <a:t>éigin</a:t>
            </a:r>
            <a:r>
              <a:rPr lang="en-US" dirty="0"/>
              <a:t> </a:t>
            </a:r>
            <a:r>
              <a:rPr lang="en-US" dirty="0" err="1"/>
              <a:t>ina</a:t>
            </a:r>
            <a:r>
              <a:rPr lang="en-US" dirty="0"/>
              <a:t> </a:t>
            </a:r>
            <a:r>
              <a:rPr lang="en-US" dirty="0" err="1"/>
              <a:t>saol</a:t>
            </a:r>
            <a:r>
              <a:rPr lang="en-US" dirty="0"/>
              <a:t> </a:t>
            </a:r>
            <a:r>
              <a:rPr lang="en-US" dirty="0" err="1"/>
              <a:t>cosúil</a:t>
            </a:r>
            <a:r>
              <a:rPr lang="en-US" dirty="0"/>
              <a:t> le </a:t>
            </a:r>
            <a:r>
              <a:rPr lang="en-US" dirty="0" err="1"/>
              <a:t>scoil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cairde</a:t>
            </a:r>
            <a:r>
              <a:rPr lang="en-US" dirty="0"/>
              <a:t>. </a:t>
            </a:r>
            <a:r>
              <a:rPr lang="en-US" dirty="0" err="1"/>
              <a:t>Tá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tábhachtach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ag </a:t>
            </a:r>
            <a:r>
              <a:rPr lang="en-US" dirty="0" err="1"/>
              <a:t>cleachtadh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ag </a:t>
            </a:r>
            <a:r>
              <a:rPr lang="en-US" dirty="0" err="1"/>
              <a:t>comhrá</a:t>
            </a:r>
            <a:r>
              <a:rPr lang="en-US" dirty="0"/>
              <a:t> leis an </a:t>
            </a:r>
            <a:r>
              <a:rPr lang="en-US" dirty="0" err="1"/>
              <a:t>duine</a:t>
            </a:r>
            <a:r>
              <a:rPr lang="en-US" dirty="0"/>
              <a:t> </a:t>
            </a:r>
            <a:r>
              <a:rPr lang="en-US" dirty="0" err="1"/>
              <a:t>seo</a:t>
            </a:r>
            <a:r>
              <a:rPr lang="en-US" dirty="0"/>
              <a:t> </a:t>
            </a:r>
            <a:r>
              <a:rPr lang="en-US" dirty="0" err="1"/>
              <a:t>ionas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mbeidh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deacair</a:t>
            </a:r>
            <a:r>
              <a:rPr lang="en-US" dirty="0"/>
              <a:t> </a:t>
            </a:r>
            <a:r>
              <a:rPr lang="en-US" dirty="0" err="1"/>
              <a:t>nuair</a:t>
            </a:r>
            <a:r>
              <a:rPr lang="en-US" dirty="0"/>
              <a:t> a </a:t>
            </a:r>
            <a:r>
              <a:rPr lang="en-US" dirty="0" err="1"/>
              <a:t>thagann</a:t>
            </a:r>
            <a:r>
              <a:rPr lang="en-US" dirty="0"/>
              <a:t> an t-am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labhairt</a:t>
            </a:r>
            <a:r>
              <a:rPr lang="en-US" dirty="0"/>
              <a:t> </a:t>
            </a:r>
            <a:r>
              <a:rPr lang="en-US" dirty="0" err="1"/>
              <a:t>faoi</a:t>
            </a:r>
            <a:r>
              <a:rPr lang="en-US" dirty="0"/>
              <a:t> </a:t>
            </a:r>
            <a:r>
              <a:rPr lang="en-US" dirty="0" err="1"/>
              <a:t>rud</a:t>
            </a:r>
            <a:r>
              <a:rPr lang="en-US" dirty="0"/>
              <a:t> </a:t>
            </a:r>
            <a:r>
              <a:rPr lang="en-US" dirty="0" err="1"/>
              <a:t>éigin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tromchúisí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Smaoinigh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cé</a:t>
            </a:r>
            <a:r>
              <a:rPr lang="en-US" dirty="0"/>
              <a:t> </a:t>
            </a:r>
            <a:r>
              <a:rPr lang="en-US" dirty="0" err="1"/>
              <a:t>chomh</a:t>
            </a:r>
            <a:r>
              <a:rPr lang="en-US" dirty="0"/>
              <a:t> </a:t>
            </a:r>
            <a:r>
              <a:rPr lang="en-US" dirty="0" err="1"/>
              <a:t>minic</a:t>
            </a:r>
            <a:r>
              <a:rPr lang="en-US" dirty="0"/>
              <a:t> a </a:t>
            </a:r>
            <a:r>
              <a:rPr lang="en-US" dirty="0" err="1"/>
              <a:t>bhraitheann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duine</a:t>
            </a:r>
            <a:r>
              <a:rPr lang="en-US" dirty="0"/>
              <a:t> </a:t>
            </a:r>
            <a:r>
              <a:rPr lang="en-US" dirty="0" err="1"/>
              <a:t>seo</a:t>
            </a:r>
            <a:r>
              <a:rPr lang="en-US" dirty="0"/>
              <a:t> le </a:t>
            </a:r>
            <a:r>
              <a:rPr lang="en-US" dirty="0" err="1"/>
              <a:t>haghaidh</a:t>
            </a:r>
            <a:r>
              <a:rPr lang="en-US" dirty="0"/>
              <a:t> </a:t>
            </a:r>
            <a:r>
              <a:rPr lang="en-US" dirty="0" err="1"/>
              <a:t>tacaíochta</a:t>
            </a:r>
            <a:r>
              <a:rPr lang="en-US" dirty="0"/>
              <a:t>?​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Cad </a:t>
            </a:r>
            <a:r>
              <a:rPr lang="en-US" dirty="0" err="1"/>
              <a:t>iad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cásanna</a:t>
            </a:r>
            <a:r>
              <a:rPr lang="en-US" dirty="0"/>
              <a:t> a </a:t>
            </a:r>
            <a:r>
              <a:rPr lang="en-US" dirty="0" err="1"/>
              <a:t>bhféad</a:t>
            </a:r>
            <a:r>
              <a:rPr lang="en-GB" sz="18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faidís</a:t>
            </a:r>
            <a:r>
              <a:rPr lang="en-GB" sz="18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dirty="0" err="1"/>
              <a:t>teagmháil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 leis an </a:t>
            </a:r>
            <a:r>
              <a:rPr lang="en-US" dirty="0" err="1"/>
              <a:t>duine</a:t>
            </a:r>
            <a:r>
              <a:rPr lang="en-US" dirty="0"/>
              <a:t> </a:t>
            </a:r>
            <a:r>
              <a:rPr lang="en-US" dirty="0" err="1"/>
              <a:t>seo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tacaíocht</a:t>
            </a:r>
            <a:r>
              <a:rPr lang="en-US" dirty="0"/>
              <a:t> a </a:t>
            </a:r>
            <a:r>
              <a:rPr lang="en-US" dirty="0" err="1"/>
              <a:t>fháil</a:t>
            </a:r>
            <a:r>
              <a:rPr lang="en-US" dirty="0"/>
              <a:t>?​</a:t>
            </a:r>
          </a:p>
        </p:txBody>
      </p:sp>
      <p:sp>
        <p:nvSpPr>
          <p:cNvPr id="59" name="object 16">
            <a:extLst>
              <a:ext uri="{FF2B5EF4-FFF2-40B4-BE49-F238E27FC236}">
                <a16:creationId xmlns:a16="http://schemas.microsoft.com/office/drawing/2014/main" id="{F6804DFA-EC3A-989C-C57D-E01B86115DF2}"/>
              </a:ext>
            </a:extLst>
          </p:cNvPr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dirty="0" err="1">
                <a:solidFill>
                  <a:srgbClr val="AD8764"/>
                </a:solidFill>
              </a:rPr>
              <a:t>Cleacht</a:t>
            </a:r>
            <a:r>
              <a:rPr dirty="0">
                <a:solidFill>
                  <a:srgbClr val="AD8764"/>
                </a:solidFill>
              </a:rPr>
              <a:t> </a:t>
            </a:r>
            <a:r>
              <a:rPr dirty="0" err="1">
                <a:solidFill>
                  <a:srgbClr val="AD8764"/>
                </a:solidFill>
              </a:rPr>
              <a:t>sa</a:t>
            </a:r>
            <a:r>
              <a:rPr dirty="0">
                <a:solidFill>
                  <a:srgbClr val="AD8764"/>
                </a:solidFill>
              </a:rPr>
              <a:t> </a:t>
            </a:r>
            <a:r>
              <a:rPr dirty="0" err="1">
                <a:solidFill>
                  <a:srgbClr val="AD8764"/>
                </a:solidFill>
              </a:rPr>
              <a:t>bhaile</a:t>
            </a:r>
            <a:endParaRPr sz="4000" dirty="0">
              <a:solidFill>
                <a:srgbClr val="AD8764"/>
              </a:solidFill>
              <a:latin typeface="Arial"/>
              <a:cs typeface="Arial"/>
            </a:endParaRPr>
          </a:p>
        </p:txBody>
      </p:sp>
      <p:sp>
        <p:nvSpPr>
          <p:cNvPr id="60" name="object 15">
            <a:extLst>
              <a:ext uri="{FF2B5EF4-FFF2-40B4-BE49-F238E27FC236}">
                <a16:creationId xmlns:a16="http://schemas.microsoft.com/office/drawing/2014/main" id="{E660535B-14E2-3A02-B17C-D04C2426B9FB}"/>
              </a:ext>
            </a:extLst>
          </p:cNvPr>
          <p:cNvSpPr txBox="1"/>
          <p:nvPr/>
        </p:nvSpPr>
        <p:spPr>
          <a:xfrm>
            <a:off x="2595357" y="2372643"/>
            <a:ext cx="5502686" cy="1105925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>
              <a:lnSpc>
                <a:spcPts val="2570"/>
              </a:lnSpc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dirty="0"/>
              <a:t>I </a:t>
            </a:r>
            <a:r>
              <a:rPr dirty="0" err="1"/>
              <a:t>rith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seachtaine</a:t>
            </a:r>
            <a:r>
              <a:rPr dirty="0"/>
              <a:t> </a:t>
            </a:r>
            <a:r>
              <a:rPr dirty="0" err="1"/>
              <a:t>seo</a:t>
            </a:r>
            <a:r>
              <a:rPr dirty="0"/>
              <a:t> </a:t>
            </a:r>
            <a:r>
              <a:rPr dirty="0" err="1"/>
              <a:t>chugainn</a:t>
            </a:r>
            <a:r>
              <a:rPr dirty="0"/>
              <a:t>, </a:t>
            </a:r>
            <a:r>
              <a:rPr dirty="0" err="1"/>
              <a:t>iarr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daltaí</a:t>
            </a:r>
            <a:r>
              <a:rPr dirty="0"/>
              <a:t>: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1379</Words>
  <Application>Microsoft Macintosh PowerPoint</Application>
  <PresentationFormat>Custom</PresentationFormat>
  <Paragraphs>150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Don O'Connor</cp:lastModifiedBy>
  <cp:revision>20</cp:revision>
  <dcterms:created xsi:type="dcterms:W3CDTF">2017-09-11T09:36:32Z</dcterms:created>
  <dcterms:modified xsi:type="dcterms:W3CDTF">2022-10-12T10:04:06Z</dcterms:modified>
</cp:coreProperties>
</file>