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0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PCVVFdaowqc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8" dirty="0" smtClean="0">
                <a:solidFill>
                  <a:srgbClr val="FDFDFD"/>
                </a:solidFill>
                <a:latin typeface="Arial"/>
                <a:cs typeface="Arial"/>
              </a:rPr>
              <a:t>SESSION 08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92A4C3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4131564" cy="12446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30" dirty="0" smtClean="0">
                <a:solidFill>
                  <a:srgbClr val="FDFDFD"/>
                </a:solidFill>
                <a:latin typeface="Arial"/>
                <a:cs typeface="Arial"/>
              </a:rPr>
              <a:t>Connecting with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1018"/>
              </a:spcBef>
            </a:pPr>
            <a:r>
              <a:rPr sz="4000" b="1" spc="33" dirty="0" smtClean="0">
                <a:solidFill>
                  <a:srgbClr val="FDFDFD"/>
                </a:solidFill>
                <a:latin typeface="Arial"/>
                <a:cs typeface="Arial"/>
              </a:rPr>
              <a:t>Others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92A4C3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92A4C3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7299" y="1220133"/>
            <a:ext cx="5490025" cy="1879142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spc="-8" dirty="0" smtClean="0">
                <a:solidFill>
                  <a:srgbClr val="FDFDFD"/>
                </a:solidFill>
                <a:latin typeface="Arial"/>
                <a:cs typeface="Arial"/>
              </a:rPr>
              <a:t>To encourage students to think about</a:t>
            </a:r>
            <a:endParaRPr sz="2600">
              <a:latin typeface="Arial"/>
              <a:cs typeface="Arial"/>
            </a:endParaRPr>
          </a:p>
          <a:p>
            <a:pPr marL="12700" marR="152919">
              <a:lnSpc>
                <a:spcPts val="4000"/>
              </a:lnSpc>
              <a:spcBef>
                <a:spcPts val="307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their relationships and how they can make successful connections with others.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356E9D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356E9D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217" y="4077313"/>
            <a:ext cx="153415" cy="75361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27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7135" y="4077313"/>
            <a:ext cx="5613955" cy="1888236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31111">
              <a:lnSpc>
                <a:spcPts val="2140"/>
              </a:lnSpc>
            </a:pPr>
            <a:r>
              <a:rPr sz="2000" spc="33" dirty="0" smtClean="0">
                <a:solidFill>
                  <a:srgbClr val="FDFDFD"/>
                </a:solidFill>
                <a:latin typeface="Arial"/>
                <a:cs typeface="Arial"/>
              </a:rPr>
              <a:t>Become more comfortable meeting people.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27"/>
              </a:spcBef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Enhance</a:t>
            </a:r>
            <a:r>
              <a:rPr sz="2000" spc="167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team</a:t>
            </a:r>
            <a:r>
              <a:rPr sz="2000" spc="54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-9" dirty="0" smtClean="0">
                <a:solidFill>
                  <a:srgbClr val="FDFDFD"/>
                </a:solidFill>
                <a:latin typeface="Arial"/>
                <a:cs typeface="Arial"/>
              </a:rPr>
              <a:t>w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o</a:t>
            </a:r>
            <a:r>
              <a:rPr sz="2000" spc="34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k</a:t>
            </a:r>
            <a:r>
              <a:rPr sz="2000" spc="219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and</a:t>
            </a:r>
            <a:r>
              <a:rPr sz="2000" spc="14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4" dirty="0" smtClean="0">
                <a:solidFill>
                  <a:srgbClr val="FDFDFD"/>
                </a:solidFill>
                <a:latin typeface="Arial"/>
                <a:cs typeface="Arial"/>
              </a:rPr>
              <a:t>g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roup</a:t>
            </a:r>
            <a:r>
              <a:rPr sz="2000" spc="361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46" dirty="0" smtClean="0">
                <a:solidFill>
                  <a:srgbClr val="FDFDFD"/>
                </a:solidFill>
                <a:latin typeface="Arial"/>
                <a:cs typeface="Arial"/>
              </a:rPr>
              <a:t>problem-solving</a:t>
            </a:r>
            <a:r>
              <a:rPr sz="2000" spc="26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301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skills.</a:t>
            </a:r>
            <a:endParaRPr sz="2000">
              <a:latin typeface="Arial"/>
              <a:cs typeface="Arial"/>
            </a:endParaRPr>
          </a:p>
          <a:p>
            <a:pPr marL="12700" marR="462787">
              <a:lnSpc>
                <a:spcPts val="2600"/>
              </a:lnSpc>
              <a:spcBef>
                <a:spcPts val="1368"/>
              </a:spcBef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Explore</a:t>
            </a:r>
            <a:r>
              <a:rPr sz="2000" spc="21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st</a:t>
            </a:r>
            <a:r>
              <a:rPr sz="2000" spc="-19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34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tegies</a:t>
            </a:r>
            <a:r>
              <a:rPr sz="2000" spc="367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-19" dirty="0" smtClean="0">
                <a:solidFill>
                  <a:srgbClr val="FDFDFD"/>
                </a:solidFill>
                <a:latin typeface="Arial"/>
                <a:cs typeface="Arial"/>
              </a:rPr>
              <a:t>f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or</a:t>
            </a:r>
            <a:r>
              <a:rPr sz="2000" spc="166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connecting </a:t>
            </a:r>
            <a:r>
              <a:rPr sz="2000" spc="36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more</a:t>
            </a:r>
            <a:r>
              <a:rPr sz="2000" spc="101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34" dirty="0" smtClean="0">
                <a:solidFill>
                  <a:srgbClr val="FDFDFD"/>
                </a:solidFill>
                <a:latin typeface="Arial"/>
                <a:cs typeface="Arial"/>
              </a:rPr>
              <a:t>with</a:t>
            </a:r>
            <a:r>
              <a:rPr sz="2000" spc="21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37" dirty="0" smtClean="0">
                <a:solidFill>
                  <a:srgbClr val="FDFDFD"/>
                </a:solidFill>
                <a:latin typeface="Arial"/>
                <a:cs typeface="Arial"/>
              </a:rPr>
              <a:t>othe</a:t>
            </a:r>
            <a:r>
              <a:rPr sz="2000" spc="45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-29" dirty="0" smtClean="0">
                <a:solidFill>
                  <a:srgbClr val="FDFDFD"/>
                </a:solidFill>
                <a:latin typeface="Arial"/>
                <a:cs typeface="Arial"/>
              </a:rPr>
              <a:t>s</a:t>
            </a:r>
            <a:r>
              <a:rPr sz="2000" spc="-77" dirty="0" smtClean="0">
                <a:solidFill>
                  <a:srgbClr val="FDFDFD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87217" y="5355949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792"/>
            <a:ext cx="10781132" cy="75909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3639" y="1385619"/>
            <a:ext cx="872731" cy="828763"/>
          </a:xfrm>
          <a:custGeom>
            <a:avLst/>
            <a:gdLst/>
            <a:ahLst/>
            <a:cxnLst/>
            <a:rect l="l" t="t" r="r" b="b"/>
            <a:pathLst>
              <a:path w="872731" h="828763">
                <a:moveTo>
                  <a:pt x="872731" y="414400"/>
                </a:moveTo>
                <a:lnTo>
                  <a:pt x="871284" y="380412"/>
                </a:lnTo>
                <a:lnTo>
                  <a:pt x="867019" y="347180"/>
                </a:lnTo>
                <a:lnTo>
                  <a:pt x="860048" y="314811"/>
                </a:lnTo>
                <a:lnTo>
                  <a:pt x="850482" y="283413"/>
                </a:lnTo>
                <a:lnTo>
                  <a:pt x="838436" y="253092"/>
                </a:lnTo>
                <a:lnTo>
                  <a:pt x="824020" y="223954"/>
                </a:lnTo>
                <a:lnTo>
                  <a:pt x="807348" y="196106"/>
                </a:lnTo>
                <a:lnTo>
                  <a:pt x="788531" y="169655"/>
                </a:lnTo>
                <a:lnTo>
                  <a:pt x="767682" y="144708"/>
                </a:lnTo>
                <a:lnTo>
                  <a:pt x="744913" y="121370"/>
                </a:lnTo>
                <a:lnTo>
                  <a:pt x="720337" y="99749"/>
                </a:lnTo>
                <a:lnTo>
                  <a:pt x="694066" y="79951"/>
                </a:lnTo>
                <a:lnTo>
                  <a:pt x="666212" y="62083"/>
                </a:lnTo>
                <a:lnTo>
                  <a:pt x="636888" y="46252"/>
                </a:lnTo>
                <a:lnTo>
                  <a:pt x="606206" y="32563"/>
                </a:lnTo>
                <a:lnTo>
                  <a:pt x="574279" y="21125"/>
                </a:lnTo>
                <a:lnTo>
                  <a:pt x="541218" y="12042"/>
                </a:lnTo>
                <a:lnTo>
                  <a:pt x="507136" y="5423"/>
                </a:lnTo>
                <a:lnTo>
                  <a:pt x="472146" y="1373"/>
                </a:lnTo>
                <a:lnTo>
                  <a:pt x="436359" y="0"/>
                </a:lnTo>
                <a:lnTo>
                  <a:pt x="400569" y="1373"/>
                </a:lnTo>
                <a:lnTo>
                  <a:pt x="365576" y="5423"/>
                </a:lnTo>
                <a:lnTo>
                  <a:pt x="331492" y="12042"/>
                </a:lnTo>
                <a:lnTo>
                  <a:pt x="298430" y="21125"/>
                </a:lnTo>
                <a:lnTo>
                  <a:pt x="266502" y="32563"/>
                </a:lnTo>
                <a:lnTo>
                  <a:pt x="235821" y="46252"/>
                </a:lnTo>
                <a:lnTo>
                  <a:pt x="206497" y="62083"/>
                </a:lnTo>
                <a:lnTo>
                  <a:pt x="178645" y="79951"/>
                </a:lnTo>
                <a:lnTo>
                  <a:pt x="152375" y="99749"/>
                </a:lnTo>
                <a:lnTo>
                  <a:pt x="127801" y="121370"/>
                </a:lnTo>
                <a:lnTo>
                  <a:pt x="105035" y="144708"/>
                </a:lnTo>
                <a:lnTo>
                  <a:pt x="84188" y="169655"/>
                </a:lnTo>
                <a:lnTo>
                  <a:pt x="65373" y="196106"/>
                </a:lnTo>
                <a:lnTo>
                  <a:pt x="48703" y="223954"/>
                </a:lnTo>
                <a:lnTo>
                  <a:pt x="34289" y="253092"/>
                </a:lnTo>
                <a:lnTo>
                  <a:pt x="22244" y="283413"/>
                </a:lnTo>
                <a:lnTo>
                  <a:pt x="12680" y="314811"/>
                </a:lnTo>
                <a:lnTo>
                  <a:pt x="5710" y="347180"/>
                </a:lnTo>
                <a:lnTo>
                  <a:pt x="1446" y="380412"/>
                </a:lnTo>
                <a:lnTo>
                  <a:pt x="0" y="414400"/>
                </a:lnTo>
                <a:lnTo>
                  <a:pt x="1446" y="448386"/>
                </a:lnTo>
                <a:lnTo>
                  <a:pt x="5710" y="481614"/>
                </a:lnTo>
                <a:lnTo>
                  <a:pt x="12680" y="513979"/>
                </a:lnTo>
                <a:lnTo>
                  <a:pt x="22244" y="545374"/>
                </a:lnTo>
                <a:lnTo>
                  <a:pt x="34289" y="575692"/>
                </a:lnTo>
                <a:lnTo>
                  <a:pt x="48703" y="604828"/>
                </a:lnTo>
                <a:lnTo>
                  <a:pt x="65373" y="632673"/>
                </a:lnTo>
                <a:lnTo>
                  <a:pt x="84188" y="659121"/>
                </a:lnTo>
                <a:lnTo>
                  <a:pt x="105035" y="684067"/>
                </a:lnTo>
                <a:lnTo>
                  <a:pt x="127801" y="707402"/>
                </a:lnTo>
                <a:lnTo>
                  <a:pt x="152375" y="729021"/>
                </a:lnTo>
                <a:lnTo>
                  <a:pt x="178645" y="748818"/>
                </a:lnTo>
                <a:lnTo>
                  <a:pt x="206497" y="766684"/>
                </a:lnTo>
                <a:lnTo>
                  <a:pt x="235821" y="782514"/>
                </a:lnTo>
                <a:lnTo>
                  <a:pt x="266502" y="796202"/>
                </a:lnTo>
                <a:lnTo>
                  <a:pt x="298430" y="807640"/>
                </a:lnTo>
                <a:lnTo>
                  <a:pt x="331492" y="816721"/>
                </a:lnTo>
                <a:lnTo>
                  <a:pt x="365576" y="823340"/>
                </a:lnTo>
                <a:lnTo>
                  <a:pt x="400569" y="827390"/>
                </a:lnTo>
                <a:lnTo>
                  <a:pt x="436359" y="828763"/>
                </a:lnTo>
                <a:lnTo>
                  <a:pt x="472146" y="827390"/>
                </a:lnTo>
                <a:lnTo>
                  <a:pt x="507136" y="823340"/>
                </a:lnTo>
                <a:lnTo>
                  <a:pt x="541218" y="816721"/>
                </a:lnTo>
                <a:lnTo>
                  <a:pt x="574279" y="807640"/>
                </a:lnTo>
                <a:lnTo>
                  <a:pt x="606206" y="796202"/>
                </a:lnTo>
                <a:lnTo>
                  <a:pt x="636888" y="782514"/>
                </a:lnTo>
                <a:lnTo>
                  <a:pt x="666212" y="766684"/>
                </a:lnTo>
                <a:lnTo>
                  <a:pt x="694066" y="748818"/>
                </a:lnTo>
                <a:lnTo>
                  <a:pt x="720337" y="729021"/>
                </a:lnTo>
                <a:lnTo>
                  <a:pt x="744913" y="707402"/>
                </a:lnTo>
                <a:lnTo>
                  <a:pt x="767682" y="684067"/>
                </a:lnTo>
                <a:lnTo>
                  <a:pt x="788531" y="659121"/>
                </a:lnTo>
                <a:lnTo>
                  <a:pt x="807348" y="632673"/>
                </a:lnTo>
                <a:lnTo>
                  <a:pt x="824020" y="604828"/>
                </a:lnTo>
                <a:lnTo>
                  <a:pt x="838436" y="575692"/>
                </a:lnTo>
                <a:lnTo>
                  <a:pt x="850482" y="545374"/>
                </a:lnTo>
                <a:lnTo>
                  <a:pt x="860048" y="513979"/>
                </a:lnTo>
                <a:lnTo>
                  <a:pt x="867019" y="481614"/>
                </a:lnTo>
                <a:lnTo>
                  <a:pt x="871284" y="448386"/>
                </a:lnTo>
                <a:lnTo>
                  <a:pt x="872731" y="41440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>
            <a:hlinkClick r:id="rId2"/>
          </p:cNvPr>
          <p:cNvSpPr/>
          <p:nvPr/>
        </p:nvSpPr>
        <p:spPr>
          <a:xfrm>
            <a:off x="1289278" y="1586901"/>
            <a:ext cx="388696" cy="426211"/>
          </a:xfrm>
          <a:custGeom>
            <a:avLst/>
            <a:gdLst/>
            <a:ahLst/>
            <a:cxnLst/>
            <a:rect l="l" t="t" r="r" b="b"/>
            <a:pathLst>
              <a:path w="388696" h="426212">
                <a:moveTo>
                  <a:pt x="0" y="213118"/>
                </a:moveTo>
                <a:lnTo>
                  <a:pt x="0" y="426212"/>
                </a:lnTo>
                <a:lnTo>
                  <a:pt x="194348" y="319659"/>
                </a:lnTo>
                <a:lnTo>
                  <a:pt x="388696" y="213118"/>
                </a:lnTo>
                <a:lnTo>
                  <a:pt x="194348" y="106565"/>
                </a:lnTo>
                <a:lnTo>
                  <a:pt x="0" y="0"/>
                </a:lnTo>
                <a:lnTo>
                  <a:pt x="0" y="21311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>
            <a:hlinkClick r:id="rId2"/>
          </p:cNvPr>
          <p:cNvSpPr/>
          <p:nvPr/>
        </p:nvSpPr>
        <p:spPr>
          <a:xfrm>
            <a:off x="2519303" y="3044585"/>
            <a:ext cx="5041391" cy="2910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2A4C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07300" y="1232921"/>
            <a:ext cx="4522724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rPr dirty="0"/>
              <a:t>Ditch the Monkey-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rPr dirty="0" smtClean="0"/>
              <a:t>Connect</a:t>
            </a:r>
            <a:r>
              <a:rPr lang="en-IE" dirty="0" smtClean="0"/>
              <a:t> Clip</a:t>
            </a:r>
            <a:endParaRPr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673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0001" y="2160003"/>
            <a:ext cx="9360001" cy="5220004"/>
          </a:xfrm>
          <a:custGeom>
            <a:avLst/>
            <a:gdLst/>
            <a:ahLst/>
            <a:cxnLst/>
            <a:rect l="l" t="t" r="r" b="b"/>
            <a:pathLst>
              <a:path w="9360001" h="5220004">
                <a:moveTo>
                  <a:pt x="0" y="5220004"/>
                </a:moveTo>
                <a:lnTo>
                  <a:pt x="9360001" y="5220004"/>
                </a:lnTo>
                <a:lnTo>
                  <a:pt x="9360001" y="0"/>
                </a:lnTo>
                <a:lnTo>
                  <a:pt x="0" y="0"/>
                </a:lnTo>
                <a:lnTo>
                  <a:pt x="0" y="5220004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79998" y="529615"/>
            <a:ext cx="1572006" cy="1187996"/>
          </a:xfrm>
          <a:custGeom>
            <a:avLst/>
            <a:gdLst/>
            <a:ahLst/>
            <a:cxnLst/>
            <a:rect l="l" t="t" r="r" b="b"/>
            <a:pathLst>
              <a:path w="1572006" h="1187996">
                <a:moveTo>
                  <a:pt x="0" y="1187996"/>
                </a:moveTo>
                <a:lnTo>
                  <a:pt x="1572006" y="1187996"/>
                </a:lnTo>
                <a:lnTo>
                  <a:pt x="1572006" y="0"/>
                </a:lnTo>
                <a:lnTo>
                  <a:pt x="0" y="0"/>
                </a:lnTo>
                <a:lnTo>
                  <a:pt x="0" y="1187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79998" y="529615"/>
            <a:ext cx="1572006" cy="118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92A4C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92A4C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7299" y="692921"/>
            <a:ext cx="4978450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22" dirty="0" smtClean="0">
                <a:solidFill>
                  <a:srgbClr val="547BA7"/>
                </a:solidFill>
                <a:latin typeface="Arial"/>
                <a:cs typeface="Arial"/>
              </a:rPr>
              <a:t>Tips for Connecting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30" dirty="0" smtClean="0">
                <a:solidFill>
                  <a:srgbClr val="547BA7"/>
                </a:solidFill>
                <a:latin typeface="Arial"/>
                <a:cs typeface="Arial"/>
              </a:rPr>
              <a:t>with Others:</a:t>
            </a:r>
            <a:endParaRPr sz="4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47300" y="3172335"/>
            <a:ext cx="13301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dirty="0" smtClean="0">
                <a:solidFill>
                  <a:srgbClr val="547BA7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07268" y="3172335"/>
            <a:ext cx="2901055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14" dirty="0" smtClean="0">
                <a:solidFill>
                  <a:srgbClr val="547BA7"/>
                </a:solidFill>
                <a:latin typeface="Arial"/>
                <a:cs typeface="Arial"/>
              </a:rPr>
              <a:t>BE THE FRIEND YOU WOULD WANT 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07183" y="3207083"/>
            <a:ext cx="3049214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and video chat apps like Skype and Facetime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7268" y="3528037"/>
            <a:ext cx="2611495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will make it easier to connect to others.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07183" y="3562784"/>
            <a:ext cx="339444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Check in every so often to see how they are doing.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07268" y="4027757"/>
            <a:ext cx="3129200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connect with people can start with asking them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07183" y="4062504"/>
            <a:ext cx="3340909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with people can improve your mood when you are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07268" y="4383458"/>
            <a:ext cx="934885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conversation.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07183" y="4418205"/>
            <a:ext cx="3294124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through and arrange a time to really meet up with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7300" y="4705327"/>
            <a:ext cx="13301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dirty="0" smtClean="0">
                <a:solidFill>
                  <a:srgbClr val="547BA7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7268" y="4705327"/>
            <a:ext cx="3267614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10" dirty="0" smtClean="0">
                <a:solidFill>
                  <a:srgbClr val="547BA7"/>
                </a:solidFill>
                <a:latin typeface="Arial"/>
                <a:cs typeface="Arial"/>
              </a:rPr>
              <a:t>SPEND MORE QUALITY TIME WITH PEOPLE.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7268" y="5061029"/>
            <a:ext cx="3372762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if you really take time to connect with the people in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07183" y="5095776"/>
            <a:ext cx="3205212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community work or a charity you are passionate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7268" y="5416730"/>
            <a:ext cx="3162904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you (e.g., school work, smartphone, computer).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07183" y="5451477"/>
            <a:ext cx="3357629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1" dirty="0" smtClean="0">
                <a:solidFill>
                  <a:srgbClr val="565657"/>
                </a:solidFill>
                <a:latin typeface="Arial"/>
                <a:cs typeface="Arial"/>
              </a:rPr>
              <a:t>minded people but you’ll be making a difference in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300" y="5738599"/>
            <a:ext cx="13301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dirty="0" smtClean="0">
                <a:solidFill>
                  <a:srgbClr val="547BA7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7268" y="5738599"/>
            <a:ext cx="2984100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5" dirty="0" smtClean="0">
                <a:solidFill>
                  <a:srgbClr val="547BA7"/>
                </a:solidFill>
                <a:latin typeface="Arial"/>
                <a:cs typeface="Arial"/>
              </a:rPr>
              <a:t>CONNECT WITH YOUR COMMUNITY.  </a:t>
            </a:r>
            <a:r>
              <a:rPr sz="1200" spc="-5" dirty="0" smtClean="0">
                <a:solidFill>
                  <a:srgbClr val="565657"/>
                </a:solidFill>
                <a:latin typeface="Arial"/>
                <a:cs typeface="Arial"/>
              </a:rPr>
              <a:t>Be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7268" y="6094301"/>
            <a:ext cx="2043881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3" dirty="0" smtClean="0">
                <a:solidFill>
                  <a:srgbClr val="565657"/>
                </a:solidFill>
                <a:latin typeface="Arial"/>
                <a:cs typeface="Arial"/>
              </a:rPr>
              <a:t>people within your community.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7183" y="6129048"/>
            <a:ext cx="3250053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for friends but try your best to make time to meet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0001" y="2160003"/>
            <a:ext cx="9360001" cy="5220004"/>
          </a:xfrm>
          <a:prstGeom prst="rect">
            <a:avLst/>
          </a:prstGeom>
        </p:spPr>
        <p:txBody>
          <a:bodyPr wrap="square" lIns="0" tIns="5069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/>
          </a:p>
          <a:p>
            <a:pPr marL="899967" marR="613573" indent="-359968">
              <a:lnSpc>
                <a:spcPct val="97262"/>
              </a:lnSpc>
              <a:spcBef>
                <a:spcPts val="2000"/>
              </a:spcBef>
              <a:tabLst>
                <a:tab pos="889000" algn="l"/>
              </a:tabLst>
            </a:pP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1	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E</a:t>
            </a:r>
            <a:r>
              <a:rPr sz="1200" b="1" spc="-24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FRIEND</a:t>
            </a:r>
            <a:r>
              <a:rPr sz="1200" b="1" spc="-119" dirty="0" smtClean="0">
                <a:solidFill>
                  <a:srgbClr val="547BA7"/>
                </a:solidFill>
                <a:latin typeface="Arial"/>
                <a:cs typeface="Arial"/>
              </a:rPr>
              <a:t>L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Y</a:t>
            </a:r>
            <a:r>
              <a:rPr sz="1200" b="1" spc="-89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AN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D</a:t>
            </a:r>
            <a:r>
              <a:rPr sz="1200" b="1" spc="-25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POSITIVE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200" b="1" spc="287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Havin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a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positiv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                 </a:t>
            </a:r>
            <a:r>
              <a:rPr sz="1200" spc="4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6     </a:t>
            </a:r>
            <a:r>
              <a:rPr sz="1200" b="1" spc="172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MAK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E</a:t>
            </a:r>
            <a:r>
              <a:rPr sz="1200" b="1" spc="-69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A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N</a:t>
            </a:r>
            <a:r>
              <a:rPr sz="1200" b="1" spc="-24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EFFOR</a:t>
            </a:r>
            <a:r>
              <a:rPr sz="1200" b="1" spc="-144" dirty="0" smtClean="0">
                <a:solidFill>
                  <a:srgbClr val="547BA7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200" b="1" spc="287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19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ca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b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eas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drif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from outloo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k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bein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a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happ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perso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wil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l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hel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p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yo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u                                </a:t>
            </a:r>
            <a:r>
              <a:rPr sz="1200" spc="5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friend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famil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yo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u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mov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school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r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away mee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ne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w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people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.                                                                             </a:t>
            </a:r>
            <a:r>
              <a:rPr sz="1200" spc="212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m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hom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bu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mak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th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mos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technolog</a:t>
            </a:r>
            <a:r>
              <a:rPr sz="1200" spc="-10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5399882">
              <a:lnSpc>
                <a:spcPct val="95825"/>
              </a:lnSpc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Between social media sites, free messaging apps</a:t>
            </a:r>
            <a:endParaRPr sz="1200">
              <a:latin typeface="Arial"/>
              <a:cs typeface="Arial"/>
            </a:endParaRPr>
          </a:p>
          <a:p>
            <a:pPr marL="899967">
              <a:lnSpc>
                <a:spcPts val="1379"/>
              </a:lnSpc>
              <a:spcBef>
                <a:spcPts val="1170"/>
              </a:spcBef>
            </a:pPr>
            <a:r>
              <a:rPr sz="1800" b="1" spc="-9" baseline="12078" dirty="0" smtClean="0">
                <a:solidFill>
                  <a:srgbClr val="547BA7"/>
                </a:solidFill>
                <a:latin typeface="Arial"/>
                <a:cs typeface="Arial"/>
              </a:rPr>
              <a:t>OTHERS</a:t>
            </a:r>
            <a:r>
              <a:rPr sz="1800" b="1" spc="0" baseline="12078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800" b="1" spc="287" baseline="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Bein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25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th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800" spc="-25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typ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frien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yo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u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woul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lik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e                           </a:t>
            </a:r>
            <a:r>
              <a:rPr sz="1800" spc="15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there</a:t>
            </a:r>
            <a:r>
              <a:rPr sz="1200" spc="-34" dirty="0" smtClean="0">
                <a:solidFill>
                  <a:srgbClr val="565657"/>
                </a:solidFill>
                <a:latin typeface="Arial"/>
                <a:cs typeface="Arial"/>
              </a:rPr>
              <a:t>’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reall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excus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los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contac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wit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people.</a:t>
            </a:r>
            <a:endParaRPr sz="1200">
              <a:latin typeface="Arial"/>
              <a:cs typeface="Arial"/>
            </a:endParaRPr>
          </a:p>
          <a:p>
            <a:pPr marL="899967" marR="623648" indent="-359968">
              <a:lnSpc>
                <a:spcPts val="1414"/>
              </a:lnSpc>
              <a:spcBef>
                <a:spcPts val="2531"/>
              </a:spcBef>
              <a:tabLst>
                <a:tab pos="889000" algn="l"/>
              </a:tabLst>
            </a:pP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3	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S</a:t>
            </a:r>
            <a:r>
              <a:rPr sz="1200" b="1" spc="-100" dirty="0" smtClean="0">
                <a:solidFill>
                  <a:srgbClr val="547BA7"/>
                </a:solidFill>
                <a:latin typeface="Arial"/>
                <a:cs typeface="Arial"/>
              </a:rPr>
              <a:t>T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AR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T</a:t>
            </a:r>
            <a:r>
              <a:rPr sz="1200" b="1" spc="-25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TH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E</a:t>
            </a:r>
            <a:r>
              <a:rPr sz="1200" b="1" spc="-25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CONVERS</a:t>
            </a:r>
            <a:r>
              <a:rPr sz="1200" b="1" spc="-100" dirty="0" smtClean="0">
                <a:solidFill>
                  <a:srgbClr val="547BA7"/>
                </a:solidFill>
                <a:latin typeface="Arial"/>
                <a:cs typeface="Arial"/>
              </a:rPr>
              <a:t>A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TION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200" b="1" spc="287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Simpl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way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o                    </a:t>
            </a:r>
            <a:r>
              <a:rPr sz="1200" spc="1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7     </a:t>
            </a:r>
            <a:r>
              <a:rPr sz="1800" b="1" spc="172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b="1" spc="-9" baseline="-12078" dirty="0" smtClean="0">
                <a:solidFill>
                  <a:srgbClr val="547BA7"/>
                </a:solidFill>
                <a:latin typeface="Arial"/>
                <a:cs typeface="Arial"/>
              </a:rPr>
              <a:t>FOLLO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W</a:t>
            </a:r>
            <a:r>
              <a:rPr sz="1800" b="1" spc="-19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b="1" spc="-9" baseline="-12078" dirty="0" smtClean="0">
                <a:solidFill>
                  <a:srgbClr val="547BA7"/>
                </a:solidFill>
                <a:latin typeface="Arial"/>
                <a:cs typeface="Arial"/>
              </a:rPr>
              <a:t>THROUG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H</a:t>
            </a:r>
            <a:r>
              <a:rPr sz="1800" b="1" spc="-24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b="1" spc="-9" baseline="-12078" dirty="0" smtClean="0">
                <a:solidFill>
                  <a:srgbClr val="547BA7"/>
                </a:solidFill>
                <a:latin typeface="Arial"/>
                <a:cs typeface="Arial"/>
              </a:rPr>
              <a:t>O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N</a:t>
            </a:r>
            <a:r>
              <a:rPr sz="1800" b="1" spc="-24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b="1" spc="-9" baseline="-12078" dirty="0" smtClean="0">
                <a:solidFill>
                  <a:srgbClr val="547BA7"/>
                </a:solidFill>
                <a:latin typeface="Arial"/>
                <a:cs typeface="Arial"/>
              </a:rPr>
              <a:t>PLANS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800" b="1" spc="287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Meetin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up </a:t>
            </a:r>
            <a:endParaRPr sz="1200">
              <a:latin typeface="Arial"/>
              <a:cs typeface="Arial"/>
            </a:endParaRPr>
          </a:p>
          <a:p>
            <a:pPr marL="899967" marR="623648">
              <a:lnSpc>
                <a:spcPts val="1379"/>
              </a:lnSpc>
              <a:spcBef>
                <a:spcPts val="1445"/>
              </a:spcBef>
              <a:tabLst>
                <a:tab pos="889000" algn="l"/>
              </a:tabLst>
            </a:pP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simpl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question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reall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showin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interes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th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                          </a:t>
            </a:r>
            <a:r>
              <a:rPr sz="1200" spc="312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feelin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down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Sto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p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makin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plan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no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following</a:t>
            </a:r>
            <a:endParaRPr sz="1200">
              <a:latin typeface="Arial"/>
              <a:cs typeface="Arial"/>
            </a:endParaRPr>
          </a:p>
          <a:p>
            <a:pPr marL="5399882">
              <a:lnSpc>
                <a:spcPct val="95825"/>
              </a:lnSpc>
              <a:spcBef>
                <a:spcPts val="1720"/>
              </a:spcBef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the people you care about.</a:t>
            </a:r>
            <a:endParaRPr sz="1200">
              <a:latin typeface="Arial"/>
              <a:cs typeface="Arial"/>
            </a:endParaRPr>
          </a:p>
          <a:p>
            <a:pPr marL="899967">
              <a:lnSpc>
                <a:spcPts val="1414"/>
              </a:lnSpc>
              <a:spcBef>
                <a:spcPts val="880"/>
              </a:spcBef>
            </a:pPr>
            <a:r>
              <a:rPr sz="1200" spc="-119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u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ca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connec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bette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r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wit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you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r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famil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friend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                 </a:t>
            </a:r>
            <a:r>
              <a:rPr sz="1200" spc="109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8     </a:t>
            </a:r>
            <a:r>
              <a:rPr sz="1800" b="1" spc="172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b="1" spc="-9" baseline="-12078" dirty="0" smtClean="0">
                <a:solidFill>
                  <a:srgbClr val="547BA7"/>
                </a:solidFill>
                <a:latin typeface="Arial"/>
                <a:cs typeface="Arial"/>
              </a:rPr>
              <a:t>VOLUNTEER</a:t>
            </a:r>
            <a:r>
              <a:rPr sz="1800" b="1" spc="0" baseline="-12078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800" b="1" spc="287" baseline="-12078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Gettin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involve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i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some</a:t>
            </a:r>
            <a:endParaRPr sz="1200">
              <a:latin typeface="Arial"/>
              <a:cs typeface="Arial"/>
            </a:endParaRPr>
          </a:p>
          <a:p>
            <a:pPr marL="5399882" marR="794969" indent="-4499914">
              <a:lnSpc>
                <a:spcPts val="1379"/>
              </a:lnSpc>
              <a:spcBef>
                <a:spcPts val="1420"/>
              </a:spcBef>
            </a:pP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fron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yo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u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switc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-34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fro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m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th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thing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aroun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d                             </a:t>
            </a:r>
            <a:r>
              <a:rPr sz="1200" spc="5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abou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mean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yo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u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wil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l</a:t>
            </a:r>
            <a:r>
              <a:rPr sz="1800" spc="-25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no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onl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connec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wit</a:t>
            </a:r>
            <a:r>
              <a:rPr sz="1800" spc="0" baseline="-12078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1800" spc="-24" baseline="-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-12078" dirty="0" smtClean="0">
                <a:solidFill>
                  <a:srgbClr val="565657"/>
                </a:solidFill>
                <a:latin typeface="Arial"/>
                <a:cs typeface="Arial"/>
              </a:rPr>
              <a:t>like- </a:t>
            </a:r>
            <a:endParaRPr sz="1200">
              <a:latin typeface="Arial"/>
              <a:cs typeface="Arial"/>
            </a:endParaRPr>
          </a:p>
          <a:p>
            <a:pPr marL="5399882" marR="794969">
              <a:lnSpc>
                <a:spcPts val="1379"/>
              </a:lnSpc>
              <a:spcBef>
                <a:spcPts val="1694"/>
              </a:spcBef>
            </a:pPr>
            <a:r>
              <a:rPr sz="1200" spc="-11" dirty="0" smtClean="0">
                <a:solidFill>
                  <a:srgbClr val="565657"/>
                </a:solidFill>
                <a:latin typeface="Arial"/>
                <a:cs typeface="Arial"/>
              </a:rPr>
              <a:t>other people’s lives too.</a:t>
            </a:r>
            <a:endParaRPr sz="1200">
              <a:latin typeface="Arial"/>
              <a:cs typeface="Arial"/>
            </a:endParaRPr>
          </a:p>
          <a:p>
            <a:pPr marL="899967">
              <a:lnSpc>
                <a:spcPts val="1325"/>
              </a:lnSpc>
              <a:spcBef>
                <a:spcPts val="1288"/>
              </a:spcBef>
            </a:pP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friendl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800" spc="-25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wit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1800" spc="-25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you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r</a:t>
            </a:r>
            <a:r>
              <a:rPr sz="1800" spc="-25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neighbour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ge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kno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w</a:t>
            </a:r>
            <a:r>
              <a:rPr sz="1800" spc="-2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9" baseline="12078" dirty="0" smtClean="0">
                <a:solidFill>
                  <a:srgbClr val="565657"/>
                </a:solidFill>
                <a:latin typeface="Arial"/>
                <a:cs typeface="Arial"/>
              </a:rPr>
              <a:t>th</a:t>
            </a:r>
            <a:r>
              <a:rPr sz="1800" spc="0" baseline="12078" dirty="0" smtClean="0">
                <a:solidFill>
                  <a:srgbClr val="565657"/>
                </a:solidFill>
                <a:latin typeface="Arial"/>
                <a:cs typeface="Arial"/>
              </a:rPr>
              <a:t>e                    </a:t>
            </a:r>
            <a:r>
              <a:rPr sz="1800" spc="114" baseline="12078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9     </a:t>
            </a:r>
            <a:r>
              <a:rPr sz="1200" b="1" spc="172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S</a:t>
            </a:r>
            <a:r>
              <a:rPr sz="1200" b="1" spc="-100" dirty="0" smtClean="0">
                <a:solidFill>
                  <a:srgbClr val="547BA7"/>
                </a:solidFill>
                <a:latin typeface="Arial"/>
                <a:cs typeface="Arial"/>
              </a:rPr>
              <a:t>T</a:t>
            </a:r>
            <a:r>
              <a:rPr sz="1200" b="1" spc="-119" dirty="0" smtClean="0">
                <a:solidFill>
                  <a:srgbClr val="547BA7"/>
                </a:solidFill>
                <a:latin typeface="Arial"/>
                <a:cs typeface="Arial"/>
              </a:rPr>
              <a:t>A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Y</a:t>
            </a:r>
            <a:r>
              <a:rPr sz="1200" b="1" spc="-44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I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N</a:t>
            </a:r>
            <a:r>
              <a:rPr sz="1200" b="1" spc="-24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b="1" spc="-34" dirty="0" smtClean="0">
                <a:solidFill>
                  <a:srgbClr val="547BA7"/>
                </a:solidFill>
                <a:latin typeface="Arial"/>
                <a:cs typeface="Arial"/>
              </a:rPr>
              <a:t>T</a:t>
            </a:r>
            <a:r>
              <a:rPr sz="1200" b="1" spc="-9" dirty="0" smtClean="0">
                <a:solidFill>
                  <a:srgbClr val="547BA7"/>
                </a:solidFill>
                <a:latin typeface="Arial"/>
                <a:cs typeface="Arial"/>
              </a:rPr>
              <a:t>OUCH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. </a:t>
            </a:r>
            <a:r>
              <a:rPr sz="1200" b="1" spc="287" dirty="0" smtClean="0">
                <a:solidFill>
                  <a:srgbClr val="547BA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ca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b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difficul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mak</a:t>
            </a:r>
            <a:r>
              <a:rPr sz="12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200" spc="-2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200" spc="-9" dirty="0" smtClean="0">
                <a:solidFill>
                  <a:srgbClr val="565657"/>
                </a:solidFill>
                <a:latin typeface="Arial"/>
                <a:cs typeface="Arial"/>
              </a:rPr>
              <a:t>time</a:t>
            </a:r>
            <a:endParaRPr sz="1200">
              <a:latin typeface="Arial"/>
              <a:cs typeface="Arial"/>
            </a:endParaRPr>
          </a:p>
          <a:p>
            <a:pPr marL="5399882">
              <a:lnSpc>
                <a:spcPct val="95825"/>
              </a:lnSpc>
              <a:spcBef>
                <a:spcPts val="1378"/>
              </a:spcBef>
            </a:pPr>
            <a:r>
              <a:rPr sz="1200" spc="-10" dirty="0" smtClean="0">
                <a:solidFill>
                  <a:srgbClr val="565657"/>
                </a:solidFill>
                <a:latin typeface="Arial"/>
                <a:cs typeface="Arial"/>
              </a:rPr>
              <a:t>them face-to-face.</a:t>
            </a:r>
            <a:endParaRPr sz="1200">
              <a:latin typeface="Arial"/>
              <a:cs typeface="Arial"/>
            </a:endParaRPr>
          </a:p>
          <a:p>
            <a:pPr marL="5399882" marR="611867" indent="-359968">
              <a:lnSpc>
                <a:spcPct val="97262"/>
              </a:lnSpc>
              <a:spcBef>
                <a:spcPts val="1154"/>
              </a:spcBef>
              <a:tabLst>
                <a:tab pos="5397500" algn="l"/>
              </a:tabLst>
            </a:pPr>
            <a:r>
              <a:rPr sz="1200" b="1" spc="-8" dirty="0" smtClean="0">
                <a:solidFill>
                  <a:srgbClr val="547BA7"/>
                </a:solidFill>
                <a:latin typeface="Arial"/>
                <a:cs typeface="Arial"/>
              </a:rPr>
              <a:t>1</a:t>
            </a:r>
            <a:r>
              <a:rPr sz="1200" b="1" spc="0" dirty="0" smtClean="0">
                <a:solidFill>
                  <a:srgbClr val="547BA7"/>
                </a:solidFill>
                <a:latin typeface="Arial"/>
                <a:cs typeface="Arial"/>
              </a:rPr>
              <a:t>	</a:t>
            </a:r>
            <a:r>
              <a:rPr sz="1200" b="1" spc="-8" dirty="0" smtClean="0">
                <a:solidFill>
                  <a:srgbClr val="547BA7"/>
                </a:solidFill>
                <a:latin typeface="Arial"/>
                <a:cs typeface="Arial"/>
              </a:rPr>
              <a:t>JOIN A CLUB.  </a:t>
            </a:r>
            <a:r>
              <a:rPr sz="1200" spc="-8" dirty="0" smtClean="0">
                <a:solidFill>
                  <a:srgbClr val="565657"/>
                </a:solidFill>
                <a:latin typeface="Arial"/>
                <a:cs typeface="Arial"/>
              </a:rPr>
              <a:t>Stay connected by joining a new club and meeting up with people who enjoy similar things to you.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92A4C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92A4C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56" dirty="0" smtClean="0">
                <a:solidFill>
                  <a:srgbClr val="547BA7"/>
                </a:solidFill>
                <a:latin typeface="Arial"/>
                <a:cs typeface="Arial"/>
              </a:rPr>
              <a:t>Practice at home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>
              <a:lnSpc>
                <a:spcPts val="2570"/>
              </a:lnSpc>
            </a:pPr>
            <a:r>
              <a:rPr sz="2400" b="1" spc="29" dirty="0" smtClean="0">
                <a:solidFill>
                  <a:srgbClr val="363435"/>
                </a:solidFill>
                <a:latin typeface="Arial"/>
                <a:cs typeface="Arial"/>
              </a:rPr>
              <a:t>Over the next week, ask students to: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7300" y="3360754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547BA7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345" y="3360754"/>
            <a:ext cx="5626204" cy="914196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Consider the network of connections they currently have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with others and reflect on how they can improve these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529"/>
              </a:spcBef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connections.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4639085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345" y="4639085"/>
            <a:ext cx="5651928" cy="584098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18" dirty="0" smtClean="0">
                <a:solidFill>
                  <a:srgbClr val="565657"/>
                </a:solidFill>
                <a:latin typeface="Arial"/>
                <a:cs typeface="Arial"/>
              </a:rPr>
              <a:t>Find out something they did not know before from one of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these connections by starting the conversation.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5587318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345" y="5587318"/>
            <a:ext cx="5713710" cy="914196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26730">
              <a:lnSpc>
                <a:spcPts val="1939"/>
              </a:lnSpc>
            </a:pPr>
            <a:r>
              <a:rPr sz="1800" spc="-20" dirty="0" smtClean="0">
                <a:solidFill>
                  <a:srgbClr val="565657"/>
                </a:solidFill>
                <a:latin typeface="Arial"/>
                <a:cs typeface="Arial"/>
              </a:rPr>
              <a:t>Try out one or two of the connecting with others tips, for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600"/>
              </a:lnSpc>
              <a:spcBef>
                <a:spcPts val="168"/>
              </a:spcBef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exampl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the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coul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cal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l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a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frien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the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haven’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spoke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n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o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in 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a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while.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289</Words>
  <Application>Microsoft Office PowerPoint</Application>
  <PresentationFormat>Custom</PresentationFormat>
  <Paragraphs>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Marion Kelleher</cp:lastModifiedBy>
  <cp:revision>3</cp:revision>
  <dcterms:modified xsi:type="dcterms:W3CDTF">2022-12-15T15:33:43Z</dcterms:modified>
</cp:coreProperties>
</file>