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57" r:id="rId3"/>
    <p:sldId id="265" r:id="rId4"/>
    <p:sldId id="266" r:id="rId5"/>
    <p:sldId id="267" r:id="rId6"/>
    <p:sldId id="270" r:id="rId7"/>
    <p:sldId id="271" r:id="rId8"/>
    <p:sldId id="268" r:id="rId9"/>
  </p:sldIdLst>
  <p:sldSz cx="10691813" cy="7570788"/>
  <p:notesSz cx="6858000" cy="9144000"/>
  <p:defaultTextStyle>
    <a:defPPr>
      <a:defRPr lang="en-US"/>
    </a:defPPr>
    <a:lvl1pPr algn="l" defTabSz="521757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521757" algn="l" defTabSz="521757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1043513" algn="l" defTabSz="521757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565270" algn="l" defTabSz="521757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2087027" algn="l" defTabSz="521757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608783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3130540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652296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4174053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5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854"/>
    <a:srgbClr val="B65A6A"/>
    <a:srgbClr val="008463"/>
    <a:srgbClr val="8CB4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29"/>
    <p:restoredTop sz="79320"/>
  </p:normalViewPr>
  <p:slideViewPr>
    <p:cSldViewPr snapToGrid="0" snapToObjects="1">
      <p:cViewPr varScale="1">
        <p:scale>
          <a:sx n="91" d="100"/>
          <a:sy n="91" d="100"/>
        </p:scale>
        <p:origin x="264" y="176"/>
      </p:cViewPr>
      <p:guideLst>
        <p:guide orient="horz" pos="2385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2EBD5-7DAB-8A49-A15A-CD5185ED1CC9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1143000"/>
            <a:ext cx="435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5C564-B208-BF45-895C-B790F1AB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2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757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3513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5270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7027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8783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30540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2296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4053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Seisiún 05</a:t>
            </a:r>
          </a:p>
          <a:p>
            <a:r>
              <a:rPr lang="en-US" dirty="0"/>
              <a:t>Tacaíocht ó Dhaoine Eile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7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Session - SPRIOC AN </a:t>
            </a:r>
            <a:r>
              <a:rPr lang="en-US" dirty="0" err="1"/>
              <a:t>tSEISIÚIN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increase - </a:t>
            </a:r>
            <a:r>
              <a:rPr lang="en-US" dirty="0" err="1"/>
              <a:t>Feasacht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thacaíochtaí</a:t>
            </a:r>
            <a:r>
              <a:rPr lang="en-US" dirty="0"/>
              <a:t> a </a:t>
            </a:r>
            <a:r>
              <a:rPr lang="en-US" dirty="0" err="1"/>
              <a:t>mhéadú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 a </a:t>
            </a:r>
            <a:r>
              <a:rPr lang="en-US" dirty="0" err="1"/>
              <a:t>aithint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Objective – </a:t>
            </a:r>
            <a:r>
              <a:rPr lang="en-US" dirty="0" err="1"/>
              <a:t>Cuspóirí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Students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Scoláirí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ann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a </a:t>
            </a:r>
            <a:r>
              <a:rPr lang="en-US" dirty="0" err="1"/>
              <a:t>thabhairt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deara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tacaíochtaí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Ag aithint agus ag machnamh ar a gcuid tacaíochtaí féin.</a:t>
            </a:r>
          </a:p>
          <a:p>
            <a:endParaRPr lang="en-US" dirty="0"/>
          </a:p>
          <a:p>
            <a:r>
              <a:rPr lang="en-US" dirty="0"/>
              <a:t>Ag </a:t>
            </a:r>
            <a:r>
              <a:rPr lang="en-US" dirty="0" err="1"/>
              <a:t>fáil</a:t>
            </a:r>
            <a:r>
              <a:rPr lang="en-US" dirty="0"/>
              <a:t> tuiscint ar an tábhacht a bhaineann le ‘One Good Adult'.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9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ga-IE" noProof="0" dirty="0" err="1"/>
              <a:t>Sources</a:t>
            </a:r>
            <a:r>
              <a:rPr lang="ga-IE" noProof="0" dirty="0"/>
              <a:t> – Foinsí Tacaíochta</a:t>
            </a:r>
          </a:p>
          <a:p>
            <a:endParaRPr lang="ga-IE" noProof="0" dirty="0"/>
          </a:p>
          <a:p>
            <a:r>
              <a:rPr lang="ga-IE" noProof="0" dirty="0" err="1"/>
              <a:t>Close</a:t>
            </a:r>
            <a:r>
              <a:rPr lang="ga-IE" noProof="0" dirty="0"/>
              <a:t> </a:t>
            </a:r>
            <a:r>
              <a:rPr lang="ga-IE" noProof="0" dirty="0" err="1"/>
              <a:t>Supports</a:t>
            </a:r>
            <a:r>
              <a:rPr lang="ga-IE" noProof="0" dirty="0"/>
              <a:t> (</a:t>
            </a:r>
            <a:r>
              <a:rPr lang="ga-IE" noProof="0" dirty="0" err="1"/>
              <a:t>followed</a:t>
            </a:r>
            <a:r>
              <a:rPr lang="ga-IE" noProof="0" dirty="0"/>
              <a:t> </a:t>
            </a:r>
            <a:r>
              <a:rPr lang="ga-IE" noProof="0" dirty="0" err="1"/>
              <a:t>by</a:t>
            </a:r>
            <a:r>
              <a:rPr lang="ga-IE" noProof="0" dirty="0"/>
              <a:t> </a:t>
            </a:r>
            <a:r>
              <a:rPr lang="ga-IE" noProof="0" dirty="0" err="1"/>
              <a:t>subheadings</a:t>
            </a:r>
            <a:r>
              <a:rPr lang="ga-IE" noProof="0" dirty="0"/>
              <a:t>) – DLÚTH-THACAÍOCHTAÍ – TUISMITHEOIRÍ, SIBLÍNÍ, SEANTUISMITHEOIRÍ, GARGHAOLTA, CAIRDE, CÓISTE/TEAGASCÓIR, COMHARSA, MÚINTEOIR</a:t>
            </a:r>
          </a:p>
          <a:p>
            <a:endParaRPr lang="ga-IE" noProof="0" dirty="0"/>
          </a:p>
          <a:p>
            <a:r>
              <a:rPr lang="ga-IE" noProof="0" dirty="0" err="1"/>
              <a:t>Local</a:t>
            </a:r>
            <a:r>
              <a:rPr lang="ga-IE" noProof="0" dirty="0"/>
              <a:t> - SEIRBHÍSÍ TACAÍOCHTA ÁITIÚLA - DOCHTÚIR GINEARÁLTA, OIBRÍ ÓIGE, COMHAIRLEOIR, SÍCEOLAÍ, OIBRÍ SÓISIALTA, TREOIRCHOMHAIRLEOIR, JIGSAW,</a:t>
            </a:r>
          </a:p>
          <a:p>
            <a:r>
              <a:rPr lang="ga-IE" noProof="0" dirty="0"/>
              <a:t>SEIRBHÍS MHEABHAIRSHLÁINTE DO PHÁISTÍ &amp; DO DHÉAGÓIRÍ</a:t>
            </a:r>
          </a:p>
          <a:p>
            <a:endParaRPr lang="ga-IE" noProof="0" dirty="0"/>
          </a:p>
          <a:p>
            <a:r>
              <a:rPr lang="ga-IE" noProof="0" dirty="0" err="1"/>
              <a:t>Online</a:t>
            </a:r>
            <a:r>
              <a:rPr lang="ga-IE" noProof="0" dirty="0"/>
              <a:t> – TACAÍOCHTAÍ AR LÍNE – SAMARITANS, SPUNOUT.IE, BELONGTO.IE, REACHOUT.IE, BODYWHYS.IE, WATCHYOURSPACE.IE, B4YOUDECIDE.IE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5C564-B208-BF45-895C-B790F1AB7F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68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ga-IE" noProof="0" dirty="0" err="1"/>
              <a:t>Being</a:t>
            </a:r>
            <a:r>
              <a:rPr lang="ga-IE" noProof="0" dirty="0"/>
              <a:t> </a:t>
            </a:r>
            <a:r>
              <a:rPr lang="ga-IE" noProof="0" dirty="0" err="1"/>
              <a:t>There</a:t>
            </a:r>
            <a:r>
              <a:rPr lang="ga-IE" noProof="0" dirty="0"/>
              <a:t> – A Bheith Ansin do Dhuine</a:t>
            </a:r>
          </a:p>
          <a:p>
            <a:endParaRPr lang="ga-IE" noProof="0" dirty="0"/>
          </a:p>
          <a:p>
            <a:r>
              <a:rPr lang="ga-IE" noProof="0" dirty="0" err="1"/>
              <a:t>If</a:t>
            </a:r>
            <a:r>
              <a:rPr lang="ga-IE" noProof="0" dirty="0"/>
              <a:t> </a:t>
            </a:r>
            <a:r>
              <a:rPr lang="ga-IE" noProof="0" dirty="0" err="1"/>
              <a:t>someone</a:t>
            </a:r>
            <a:r>
              <a:rPr lang="ga-IE" noProof="0" dirty="0"/>
              <a:t> - ​Má thagann duine chugat le fadhb, cad a d'fhéadfá a dhéanamh? (M.sh., Éist, soiléirigh a bhfuil á rá acu mura bhfuil tú cinnte, déan machnamh air, déan iarracht cabhair a fháil dóibh, srl.)</a:t>
            </a:r>
          </a:p>
          <a:p>
            <a:endParaRPr lang="ga-IE" noProof="0" dirty="0"/>
          </a:p>
          <a:p>
            <a:r>
              <a:rPr lang="ga-IE" noProof="0" dirty="0" err="1"/>
              <a:t>What</a:t>
            </a:r>
            <a:r>
              <a:rPr lang="ga-IE" noProof="0" dirty="0"/>
              <a:t> </a:t>
            </a:r>
            <a:r>
              <a:rPr lang="ga-IE" noProof="0" dirty="0" err="1"/>
              <a:t>are</a:t>
            </a:r>
            <a:r>
              <a:rPr lang="ga-IE" noProof="0" dirty="0"/>
              <a:t> </a:t>
            </a:r>
            <a:r>
              <a:rPr lang="ga-IE" noProof="0" dirty="0" err="1"/>
              <a:t>some</a:t>
            </a:r>
            <a:r>
              <a:rPr lang="ga-IE" noProof="0" dirty="0"/>
              <a:t> - ​Cad iad cuid de na rudaí a bhraitheann tú nár chóir duit a dhéanamh? (M.sh., Déan iarracht gáire a dhéanamh faoi, neamhaird a dhéanamh air agus an topaic a athrú, inis do </a:t>
            </a:r>
            <a:r>
              <a:rPr lang="ga-IE" noProof="0" dirty="0" err="1"/>
              <a:t>do</a:t>
            </a:r>
            <a:r>
              <a:rPr lang="ga-IE" noProof="0" dirty="0"/>
              <a:t> chairde eile go léir, inis dóibh go bhfuil a fhios agat conas gach rud a shocrú srl.)</a:t>
            </a:r>
          </a:p>
          <a:p>
            <a:endParaRPr lang="ga-IE" noProof="0" dirty="0"/>
          </a:p>
          <a:p>
            <a:r>
              <a:rPr lang="ga-IE" noProof="0" dirty="0" err="1"/>
              <a:t>What</a:t>
            </a:r>
            <a:r>
              <a:rPr lang="ga-IE" noProof="0" dirty="0"/>
              <a:t> </a:t>
            </a:r>
            <a:r>
              <a:rPr lang="ga-IE" noProof="0" dirty="0" err="1"/>
              <a:t>skills</a:t>
            </a:r>
            <a:r>
              <a:rPr lang="ga-IE" noProof="0" dirty="0"/>
              <a:t> - ​Cad iad na scileanna atá foghlamtha agat cheana a d'fhéadfadh a bheith ‘cabhrach‘ sa chás seo? (M.sh., Ag siúl i mbróga duine eile, tacaíochtaí cabhracha agus </a:t>
            </a:r>
            <a:r>
              <a:rPr lang="ga-IE" noProof="0" dirty="0" err="1"/>
              <a:t>neamhchabhracha</a:t>
            </a:r>
            <a:r>
              <a:rPr lang="ga-IE" noProof="0" dirty="0"/>
              <a:t>, éisteacht ghníomhach srl.)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5C564-B208-BF45-895C-B790F1AB7F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11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ionann éisteacht agus cabhrú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5C564-B208-BF45-895C-B790F1AB7F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77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ga-IE" noProof="0" dirty="0" err="1"/>
              <a:t>Things</a:t>
            </a:r>
            <a:r>
              <a:rPr lang="ga-IE" noProof="0" dirty="0"/>
              <a:t> </a:t>
            </a:r>
            <a:r>
              <a:rPr lang="ga-IE" noProof="0" dirty="0" err="1"/>
              <a:t>to</a:t>
            </a:r>
            <a:r>
              <a:rPr lang="ga-IE" noProof="0" dirty="0"/>
              <a:t> – Rudaí le Meabhrú</a:t>
            </a:r>
          </a:p>
          <a:p>
            <a:endParaRPr lang="ga-IE" noProof="0" dirty="0"/>
          </a:p>
          <a:p>
            <a:r>
              <a:rPr lang="ga-IE" noProof="0" dirty="0"/>
              <a:t>Professional - Ní hamháin go bhfuil cabhair ghairmiúil do dhaoine a bhfuil fadhbanna tromchúiseacha meabhairshláinte acu.</a:t>
            </a:r>
          </a:p>
          <a:p>
            <a:endParaRPr lang="ga-IE" noProof="0" dirty="0"/>
          </a:p>
          <a:p>
            <a:r>
              <a:rPr lang="ga-IE" noProof="0" dirty="0" err="1"/>
              <a:t>There</a:t>
            </a:r>
            <a:r>
              <a:rPr lang="ga-IE" noProof="0" dirty="0"/>
              <a:t> is </a:t>
            </a:r>
            <a:r>
              <a:rPr lang="ga-IE" noProof="0" dirty="0" err="1"/>
              <a:t>no</a:t>
            </a:r>
            <a:r>
              <a:rPr lang="ga-IE" noProof="0" dirty="0"/>
              <a:t> - ​Níl aon fhadhb róbheag le roinnt. Is féidir leat cabhair a lorg aon uair is mian leat.</a:t>
            </a:r>
          </a:p>
          <a:p>
            <a:endParaRPr lang="ga-IE" noProof="0" dirty="0"/>
          </a:p>
          <a:p>
            <a:r>
              <a:rPr lang="ga-IE" noProof="0" dirty="0" err="1"/>
              <a:t>Seeking</a:t>
            </a:r>
            <a:r>
              <a:rPr lang="ga-IE" noProof="0" dirty="0"/>
              <a:t> </a:t>
            </a:r>
            <a:r>
              <a:rPr lang="ga-IE" noProof="0" dirty="0" err="1"/>
              <a:t>help</a:t>
            </a:r>
            <a:r>
              <a:rPr lang="ga-IE" noProof="0" dirty="0"/>
              <a:t> - ​Is comhartha láidreachta ní laige é cabhair a lorg.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5C564-B208-BF45-895C-B790F1AB7F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Cuidiúil</a:t>
            </a:r>
            <a:r>
              <a:rPr lang="en-US" dirty="0"/>
              <a:t> vs. </a:t>
            </a:r>
            <a:r>
              <a:rPr lang="en-US" dirty="0" err="1"/>
              <a:t>Díobhálach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5C564-B208-BF45-895C-B790F1AB7F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08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Practice - </a:t>
            </a:r>
            <a:r>
              <a:rPr lang="en-US" dirty="0" err="1"/>
              <a:t>Cleacht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bhaile</a:t>
            </a:r>
            <a:endParaRPr lang="en-US" dirty="0"/>
          </a:p>
          <a:p>
            <a:endParaRPr lang="en-US" dirty="0"/>
          </a:p>
          <a:p>
            <a:r>
              <a:rPr lang="en-US" dirty="0"/>
              <a:t>Over the - I </a:t>
            </a:r>
            <a:r>
              <a:rPr lang="en-US" dirty="0" err="1"/>
              <a:t>rith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seachtaine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chugainn</a:t>
            </a:r>
            <a:r>
              <a:rPr lang="en-US" dirty="0"/>
              <a:t>, </a:t>
            </a:r>
            <a:r>
              <a:rPr lang="en-US" dirty="0" err="1"/>
              <a:t>iarr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daltaí</a:t>
            </a:r>
            <a:r>
              <a:rPr lang="en-US" dirty="0"/>
              <a:t> </a:t>
            </a:r>
            <a:r>
              <a:rPr lang="en-US" dirty="0" err="1"/>
              <a:t>smaoineamh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uair</a:t>
            </a:r>
            <a:r>
              <a:rPr lang="en-US" dirty="0"/>
              <a:t> </a:t>
            </a:r>
            <a:r>
              <a:rPr lang="en-US" dirty="0" err="1"/>
              <a:t>dheireanach</a:t>
            </a:r>
            <a:r>
              <a:rPr lang="en-US" dirty="0"/>
              <a:t> a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easaontas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 le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How did they - ​</a:t>
            </a:r>
            <a:r>
              <a:rPr lang="en-US" dirty="0" err="1"/>
              <a:t>Conas</a:t>
            </a:r>
            <a:r>
              <a:rPr lang="en-US" dirty="0"/>
              <a:t> a </a:t>
            </a:r>
            <a:r>
              <a:rPr lang="en-US" dirty="0" err="1"/>
              <a:t>láimhseáil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an </a:t>
            </a:r>
            <a:r>
              <a:rPr lang="en-US" dirty="0" err="1"/>
              <a:t>cás</a:t>
            </a:r>
            <a:r>
              <a:rPr lang="en-US" dirty="0"/>
              <a:t>?​</a:t>
            </a:r>
          </a:p>
          <a:p>
            <a:endParaRPr lang="en-US" dirty="0"/>
          </a:p>
          <a:p>
            <a:r>
              <a:rPr lang="en-US" dirty="0"/>
              <a:t>Did they use – </a:t>
            </a:r>
            <a:r>
              <a:rPr lang="en-US" dirty="0" err="1"/>
              <a:t>Ar</a:t>
            </a:r>
            <a:r>
              <a:rPr lang="en-US" dirty="0"/>
              <a:t> ​</a:t>
            </a:r>
            <a:r>
              <a:rPr lang="en-US" dirty="0" err="1"/>
              <a:t>úsáid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leideanna</a:t>
            </a:r>
            <a:r>
              <a:rPr lang="en-US" dirty="0"/>
              <a:t> go </a:t>
            </a:r>
            <a:r>
              <a:rPr lang="en-US" dirty="0" err="1"/>
              <a:t>léir</a:t>
            </a:r>
            <a:r>
              <a:rPr lang="en-US" dirty="0"/>
              <a:t> a </a:t>
            </a:r>
            <a:r>
              <a:rPr lang="en-US" dirty="0" err="1"/>
              <a:t>gcludaíodh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rang an </a:t>
            </a:r>
            <a:r>
              <a:rPr lang="en-US" dirty="0" err="1"/>
              <a:t>lae</a:t>
            </a:r>
            <a:r>
              <a:rPr lang="en-US" dirty="0"/>
              <a:t> </a:t>
            </a:r>
            <a:r>
              <a:rPr lang="en-US" dirty="0" err="1"/>
              <a:t>inniu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cumarsáid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not - ​</a:t>
            </a:r>
            <a:r>
              <a:rPr lang="en-US" dirty="0" err="1"/>
              <a:t>Murar</a:t>
            </a:r>
            <a:r>
              <a:rPr lang="en-US" dirty="0"/>
              <a:t> </a:t>
            </a:r>
            <a:r>
              <a:rPr lang="en-US" dirty="0" err="1"/>
              <a:t>bhain</a:t>
            </a:r>
            <a:r>
              <a:rPr lang="en-US" dirty="0"/>
              <a:t>, cad a </a:t>
            </a:r>
            <a:r>
              <a:rPr lang="en-US" dirty="0" err="1"/>
              <a:t>cheapann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d'fhéad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faidís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/>
              <a:t>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déanta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bhealach</a:t>
            </a:r>
            <a:r>
              <a:rPr lang="en-US" dirty="0"/>
              <a:t> </a:t>
            </a:r>
            <a:r>
              <a:rPr lang="en-US" dirty="0" err="1"/>
              <a:t>difriúil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feabhas</a:t>
            </a:r>
            <a:r>
              <a:rPr lang="en-US" dirty="0"/>
              <a:t> a chur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dóigh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láimhseáladh</a:t>
            </a:r>
            <a:r>
              <a:rPr lang="en-US" dirty="0"/>
              <a:t> an </a:t>
            </a:r>
            <a:r>
              <a:rPr lang="en-US" dirty="0" err="1"/>
              <a:t>choimhlint</a:t>
            </a:r>
            <a:r>
              <a:rPr lang="en-US" dirty="0"/>
              <a:t>?​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C4933-277D-7440-9812-D7FF5188F1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4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351852"/>
            <a:ext cx="9088041" cy="1622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4290113"/>
            <a:ext cx="7484269" cy="1934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1C6DC-93BC-3B93-4566-05135B71D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A66770-1DEA-4148-B166-AAD4B2E4BA7A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9F5DD-2EB2-2B2F-8523-4A558864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6DD03-B084-873D-13F7-E62F8353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A8FCD-2F8D-CE4F-8683-1CB206E66E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46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4994B-3144-7A56-5D01-FAC3603C4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970CE-A4E9-0445-9A1C-F38D590F4AC3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D2BA6-AAF6-F0CA-63EB-8EADDB47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31BBF-3BA8-1EDD-3A0F-B42B0824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73CD5-4541-BD42-AEA8-7AEBCEB9D5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13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303183"/>
            <a:ext cx="2405658" cy="645970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1" y="303183"/>
            <a:ext cx="7038777" cy="64597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5E476-2278-7CF0-96C0-185FE608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A7D233-D884-E543-9E66-8871458B4FE7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A798C-1EE0-9A43-B235-20A49F02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75539-3C46-2302-8FBC-827B98D0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1C588-2650-7045-A760-8887772904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10A8F-7600-0195-9C3E-3A3E8A43B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B80F83-2CA1-B148-8467-6BBCD9428200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A919E-23CA-5FCB-51BA-2190987B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A2F35-EDE5-8FC2-A7CE-08884C2F7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826DB-100C-AC47-A037-18FD79AD8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48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80" y="4864933"/>
            <a:ext cx="9088041" cy="15036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80" y="3208824"/>
            <a:ext cx="9088041" cy="165610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F3A6C-066C-D82E-9684-6DBCC384B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9101D4-AE5C-C344-9D86-192764FE9E81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19F60-4865-6554-8C3F-3DFCC4E04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1D325-B3DF-3AA9-6881-70961C81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AF699-20BF-3C42-B435-70E3AF26A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07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1" y="1766518"/>
            <a:ext cx="4722217" cy="49963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1766518"/>
            <a:ext cx="4722217" cy="49963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D12CEC-05C5-6EA5-FAA6-DD4DF6FB2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6691FF-5DC1-3047-91EA-AE9C59CAC110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3150C-DC1A-93D9-1B2E-5C46C7FD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D7F2CF-77CA-347A-F556-1E121CFA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0325B-2342-234D-A989-A8B9CEAB2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19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1694665"/>
            <a:ext cx="4724074" cy="706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1" y="2400921"/>
            <a:ext cx="4724074" cy="43619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3" y="1694665"/>
            <a:ext cx="4725930" cy="706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3" y="2400921"/>
            <a:ext cx="4725930" cy="43619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913DF40-852E-D526-6DF6-5AA72352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729C9-ACC2-B647-94FB-3EF351567C52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76527EE-7ADF-7A13-552B-97A39F6C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D5F81D-BB6B-3456-C4F9-46E4A401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40C89-F6DC-864A-87E0-AAC69310BD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09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C90C5FB-D048-0602-ACE5-BE34102D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C2E43-D168-7C40-A510-B28FA22A3CF7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DDFBACA-9927-9DAE-3403-94B712F3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305DCD-5E18-98BC-6D29-196A30AC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83669-7717-2D4A-A3A1-F879F5D2C4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89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76F7891-41E4-E5FB-5D6B-2FFEB4951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1D9C0-5364-A449-BB01-658F1DEBCA9E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58131C-9DB5-DBB3-6431-EDDFCBE1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EBD657-9D15-9970-A3BA-B9519A52F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F8049-2E85-4047-B423-3F2E3FC209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0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301430"/>
            <a:ext cx="3517533" cy="12828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2" y="301430"/>
            <a:ext cx="5977020" cy="64614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1" y="1584258"/>
            <a:ext cx="3517533" cy="51786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601935-BE3D-84FC-1648-9B1BDCE9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022CC0-1EC5-5048-9169-C57103927304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034A4C-DBEA-8E5D-383B-5B9AD61EE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2F0EC6-8D3F-7FD6-970E-DFE4CD8C7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3E27D-8BFD-3445-AFAC-80C9DF082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00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5299552"/>
            <a:ext cx="6415088" cy="6256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676464"/>
            <a:ext cx="6415088" cy="45424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5925193"/>
            <a:ext cx="6415088" cy="8885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5BEC4E-F6A5-F477-899F-ECEC8598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190D80-2895-1F4F-BC37-9502543F6510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6C02A5-1951-C7E7-D6AF-6EDA173E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A92F97-D7C4-657E-43B4-F61D3DE5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CD30F-861A-B443-847D-0FFBD57F4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9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562833D-9FED-EC28-8C21-39EBBE9EFD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591" y="303183"/>
            <a:ext cx="9622632" cy="1261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230B7C8-B2E9-C6C9-FABA-D0D2606249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591" y="1766518"/>
            <a:ext cx="9622632" cy="499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47EC9-2CFB-0308-D1E3-B81C1BB5E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591" y="7017000"/>
            <a:ext cx="2494756" cy="40307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1BBF1B49-FE6F-DE4A-832E-C04C43E12433}" type="datetimeFigureOut">
              <a:rPr lang="en-US" altLang="en-US"/>
              <a:pPr/>
              <a:t>10/11/22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4E7E4-AB49-19AD-92E0-B086AE89D7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3036" y="7017000"/>
            <a:ext cx="3385741" cy="4030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F3AE-AA3E-F3C8-AAA9-878AE5989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466" y="7017000"/>
            <a:ext cx="2494756" cy="40307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B63B648-8826-174E-A963-3E096549F3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T_917tvcJJA" TargetMode="External"/><Relationship Id="rId4" Type="http://schemas.openxmlformats.org/officeDocument/2006/relationships/hyperlink" Target="https://www.youtube.com/watch?v=XdN35gfwrM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4">
            <a:extLst>
              <a:ext uri="{FF2B5EF4-FFF2-40B4-BE49-F238E27FC236}">
                <a16:creationId xmlns:a16="http://schemas.microsoft.com/office/drawing/2014/main" id="{0BB0298C-BEA0-05F8-A430-BCCE327B5C13}"/>
              </a:ext>
            </a:extLst>
          </p:cNvPr>
          <p:cNvSpPr txBox="1"/>
          <p:nvPr/>
        </p:nvSpPr>
        <p:spPr>
          <a:xfrm>
            <a:off x="2306198" y="3035788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200" dirty="0"/>
              <a:t>SEISIÚN 0</a:t>
            </a:r>
            <a:r>
              <a:rPr lang="en-IE" sz="2200" dirty="0"/>
              <a:t>9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4" name="object 3">
            <a:extLst>
              <a:ext uri="{FF2B5EF4-FFF2-40B4-BE49-F238E27FC236}">
                <a16:creationId xmlns:a16="http://schemas.microsoft.com/office/drawing/2014/main" id="{89138FEF-B2B4-4922-51DE-03E18558083B}"/>
              </a:ext>
            </a:extLst>
          </p:cNvPr>
          <p:cNvSpPr txBox="1"/>
          <p:nvPr/>
        </p:nvSpPr>
        <p:spPr>
          <a:xfrm>
            <a:off x="2306198" y="3245827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CDB0D3"/>
                </a:solidFill>
                <a:latin typeface="Arial"/>
                <a:cs typeface="Arial"/>
              </a:defRPr>
            </a:pPr>
            <a:r>
              <a:rPr sz="1400" dirty="0">
                <a:solidFill>
                  <a:srgbClr val="8CB49D"/>
                </a:solidFill>
              </a:rPr>
              <a:t>.................................................................................................</a:t>
            </a:r>
            <a:endParaRPr sz="1400" dirty="0">
              <a:solidFill>
                <a:srgbClr val="8CB49D"/>
              </a:solidFill>
              <a:latin typeface="Arial"/>
              <a:cs typeface="Arial"/>
            </a:endParaRPr>
          </a:p>
        </p:txBody>
      </p:sp>
      <p:sp>
        <p:nvSpPr>
          <p:cNvPr id="35" name="object 2">
            <a:extLst>
              <a:ext uri="{FF2B5EF4-FFF2-40B4-BE49-F238E27FC236}">
                <a16:creationId xmlns:a16="http://schemas.microsoft.com/office/drawing/2014/main" id="{96763E13-7E66-225F-52AA-FEEB32CD4113}"/>
              </a:ext>
            </a:extLst>
          </p:cNvPr>
          <p:cNvSpPr txBox="1"/>
          <p:nvPr/>
        </p:nvSpPr>
        <p:spPr>
          <a:xfrm>
            <a:off x="2306197" y="3687150"/>
            <a:ext cx="595325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4000" dirty="0" err="1"/>
              <a:t>Cabhair</a:t>
            </a:r>
            <a:r>
              <a:rPr lang="en-IE" sz="4000" dirty="0"/>
              <a:t> a </a:t>
            </a:r>
            <a:r>
              <a:rPr lang="en-IE" sz="4000" dirty="0" err="1"/>
              <a:t>Thabhairt</a:t>
            </a:r>
            <a:r>
              <a:rPr lang="en-IE" sz="4000" dirty="0"/>
              <a:t> </a:t>
            </a:r>
            <a:r>
              <a:rPr lang="en-IE" sz="4000" dirty="0" err="1"/>
              <a:t>agus</a:t>
            </a:r>
            <a:r>
              <a:rPr lang="en-IE" sz="4000" dirty="0"/>
              <a:t> a </a:t>
            </a:r>
            <a:r>
              <a:rPr lang="en-IE" sz="4000" dirty="0" err="1"/>
              <a:t>Fháil</a:t>
            </a:r>
            <a:r>
              <a:rPr lang="en-IE" sz="4000" dirty="0"/>
              <a:t> </a:t>
            </a:r>
            <a:endParaRPr lang="en-IE" sz="4000" dirty="0">
              <a:latin typeface="Arial"/>
              <a:cs typeface="Arial"/>
            </a:endParaRPr>
          </a:p>
        </p:txBody>
      </p:sp>
      <p:sp>
        <p:nvSpPr>
          <p:cNvPr id="2056" name="object 6">
            <a:extLst>
              <a:ext uri="{FF2B5EF4-FFF2-40B4-BE49-F238E27FC236}">
                <a16:creationId xmlns:a16="http://schemas.microsoft.com/office/drawing/2014/main" id="{27C0CCB8-FBE6-7059-7294-14D38F55B30A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7" name="object 7">
            <a:extLst>
              <a:ext uri="{FF2B5EF4-FFF2-40B4-BE49-F238E27FC236}">
                <a16:creationId xmlns:a16="http://schemas.microsoft.com/office/drawing/2014/main" id="{5B54CCD6-3085-3D3A-A77D-2C54D36AA8FF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8" name="object 8">
            <a:extLst>
              <a:ext uri="{FF2B5EF4-FFF2-40B4-BE49-F238E27FC236}">
                <a16:creationId xmlns:a16="http://schemas.microsoft.com/office/drawing/2014/main" id="{254D372E-2AAA-4498-6B97-1E323FC2A3C2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9" name="object 9">
            <a:extLst>
              <a:ext uri="{FF2B5EF4-FFF2-40B4-BE49-F238E27FC236}">
                <a16:creationId xmlns:a16="http://schemas.microsoft.com/office/drawing/2014/main" id="{7BD7FF36-70F2-A98D-7424-9C0931199611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0" name="object 10">
            <a:extLst>
              <a:ext uri="{FF2B5EF4-FFF2-40B4-BE49-F238E27FC236}">
                <a16:creationId xmlns:a16="http://schemas.microsoft.com/office/drawing/2014/main" id="{1CD935BD-F822-03F0-DB57-92BB73B568CD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1" name="object 11">
            <a:extLst>
              <a:ext uri="{FF2B5EF4-FFF2-40B4-BE49-F238E27FC236}">
                <a16:creationId xmlns:a16="http://schemas.microsoft.com/office/drawing/2014/main" id="{8A41EFD6-3072-D1C8-FFF8-A5C88719B2F3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2" name="object 12">
            <a:extLst>
              <a:ext uri="{FF2B5EF4-FFF2-40B4-BE49-F238E27FC236}">
                <a16:creationId xmlns:a16="http://schemas.microsoft.com/office/drawing/2014/main" id="{FCA7B470-E16D-3CF6-D249-438A7F53BC23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3" name="object 13">
            <a:extLst>
              <a:ext uri="{FF2B5EF4-FFF2-40B4-BE49-F238E27FC236}">
                <a16:creationId xmlns:a16="http://schemas.microsoft.com/office/drawing/2014/main" id="{1513FC71-4103-69C5-957D-AEFED6BA4E7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4" name="object 14">
            <a:extLst>
              <a:ext uri="{FF2B5EF4-FFF2-40B4-BE49-F238E27FC236}">
                <a16:creationId xmlns:a16="http://schemas.microsoft.com/office/drawing/2014/main" id="{5696E38B-CC41-C05E-2126-173ABD5F3E9E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5" name="object 15">
            <a:extLst>
              <a:ext uri="{FF2B5EF4-FFF2-40B4-BE49-F238E27FC236}">
                <a16:creationId xmlns:a16="http://schemas.microsoft.com/office/drawing/2014/main" id="{F120ADA1-D3B4-2E85-7866-07B15660D470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6" name="object 16">
            <a:extLst>
              <a:ext uri="{FF2B5EF4-FFF2-40B4-BE49-F238E27FC236}">
                <a16:creationId xmlns:a16="http://schemas.microsoft.com/office/drawing/2014/main" id="{89727210-4283-6F49-088D-A0466916627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7" name="object 17">
            <a:extLst>
              <a:ext uri="{FF2B5EF4-FFF2-40B4-BE49-F238E27FC236}">
                <a16:creationId xmlns:a16="http://schemas.microsoft.com/office/drawing/2014/main" id="{36285D8F-DE91-783A-4622-959E91FBF5D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8" name="object 18">
            <a:extLst>
              <a:ext uri="{FF2B5EF4-FFF2-40B4-BE49-F238E27FC236}">
                <a16:creationId xmlns:a16="http://schemas.microsoft.com/office/drawing/2014/main" id="{65CC964B-276F-3089-DA2B-92B7408F2723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9" name="object 19">
            <a:extLst>
              <a:ext uri="{FF2B5EF4-FFF2-40B4-BE49-F238E27FC236}">
                <a16:creationId xmlns:a16="http://schemas.microsoft.com/office/drawing/2014/main" id="{6B0742F0-AD24-0F42-B83F-E6A9436A4E5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0" name="object 20">
            <a:extLst>
              <a:ext uri="{FF2B5EF4-FFF2-40B4-BE49-F238E27FC236}">
                <a16:creationId xmlns:a16="http://schemas.microsoft.com/office/drawing/2014/main" id="{C6F1EEEE-11BB-649D-3F54-7147AC3624D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1" name="object 21">
            <a:extLst>
              <a:ext uri="{FF2B5EF4-FFF2-40B4-BE49-F238E27FC236}">
                <a16:creationId xmlns:a16="http://schemas.microsoft.com/office/drawing/2014/main" id="{2B7DDD9D-6EAE-CBA9-E913-C773CED88952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2" name="object 22">
            <a:extLst>
              <a:ext uri="{FF2B5EF4-FFF2-40B4-BE49-F238E27FC236}">
                <a16:creationId xmlns:a16="http://schemas.microsoft.com/office/drawing/2014/main" id="{7E90AE6E-5E18-B27C-6720-A2056B45376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3" name="object 23">
            <a:extLst>
              <a:ext uri="{FF2B5EF4-FFF2-40B4-BE49-F238E27FC236}">
                <a16:creationId xmlns:a16="http://schemas.microsoft.com/office/drawing/2014/main" id="{C0F601FD-0881-F4D3-A06C-72E09CCBBED4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4" name="object 24">
            <a:extLst>
              <a:ext uri="{FF2B5EF4-FFF2-40B4-BE49-F238E27FC236}">
                <a16:creationId xmlns:a16="http://schemas.microsoft.com/office/drawing/2014/main" id="{F0BA0A4D-C2CC-DDE1-8CEE-88193B0C4C6D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5" name="object 25">
            <a:extLst>
              <a:ext uri="{FF2B5EF4-FFF2-40B4-BE49-F238E27FC236}">
                <a16:creationId xmlns:a16="http://schemas.microsoft.com/office/drawing/2014/main" id="{A84B11FD-5F00-B275-B3D5-17A275A68E6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6" name="object 27">
            <a:extLst>
              <a:ext uri="{FF2B5EF4-FFF2-40B4-BE49-F238E27FC236}">
                <a16:creationId xmlns:a16="http://schemas.microsoft.com/office/drawing/2014/main" id="{F59BEA80-ED42-D8A4-F586-77DFC93D4AE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7" name="object 28">
            <a:extLst>
              <a:ext uri="{FF2B5EF4-FFF2-40B4-BE49-F238E27FC236}">
                <a16:creationId xmlns:a16="http://schemas.microsoft.com/office/drawing/2014/main" id="{B9D11642-54E5-C013-9AAE-F3DD8D64536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8" name="object 29">
            <a:extLst>
              <a:ext uri="{FF2B5EF4-FFF2-40B4-BE49-F238E27FC236}">
                <a16:creationId xmlns:a16="http://schemas.microsoft.com/office/drawing/2014/main" id="{3368362A-4092-5E18-B2F4-2F384CFBE9A0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9" name="object 30">
            <a:extLst>
              <a:ext uri="{FF2B5EF4-FFF2-40B4-BE49-F238E27FC236}">
                <a16:creationId xmlns:a16="http://schemas.microsoft.com/office/drawing/2014/main" id="{D2AC4618-E415-DFD5-0A5F-BD3329F07567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0" name="object 31">
            <a:extLst>
              <a:ext uri="{FF2B5EF4-FFF2-40B4-BE49-F238E27FC236}">
                <a16:creationId xmlns:a16="http://schemas.microsoft.com/office/drawing/2014/main" id="{4400C343-532D-FAB9-26E6-FEC35AFD1AB6}"/>
              </a:ext>
            </a:extLst>
          </p:cNvPr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1" name="object 32">
            <a:extLst>
              <a:ext uri="{FF2B5EF4-FFF2-40B4-BE49-F238E27FC236}">
                <a16:creationId xmlns:a16="http://schemas.microsoft.com/office/drawing/2014/main" id="{139F5BB3-EC00-90DC-AA4F-71C565B987DF}"/>
              </a:ext>
            </a:extLst>
          </p:cNvPr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2" name="object 33">
            <a:extLst>
              <a:ext uri="{FF2B5EF4-FFF2-40B4-BE49-F238E27FC236}">
                <a16:creationId xmlns:a16="http://schemas.microsoft.com/office/drawing/2014/main" id="{7DF6A3E1-686A-CCB9-968B-643DA0439543}"/>
              </a:ext>
            </a:extLst>
          </p:cNvPr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3" name="object 5">
            <a:extLst>
              <a:ext uri="{FF2B5EF4-FFF2-40B4-BE49-F238E27FC236}">
                <a16:creationId xmlns:a16="http://schemas.microsoft.com/office/drawing/2014/main" id="{004CAD92-A531-0AEA-F49A-FDDD8B86506F}"/>
              </a:ext>
            </a:extLst>
          </p:cNvPr>
          <p:cNvSpPr txBox="1"/>
          <p:nvPr/>
        </p:nvSpPr>
        <p:spPr>
          <a:xfrm>
            <a:off x="8054252" y="615590"/>
            <a:ext cx="2025738" cy="517614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13">
            <a:extLst>
              <a:ext uri="{FF2B5EF4-FFF2-40B4-BE49-F238E27FC236}">
                <a16:creationId xmlns:a16="http://schemas.microsoft.com/office/drawing/2014/main" id="{496100C1-90B0-5150-3005-5BAB7B792CCA}"/>
              </a:ext>
            </a:extLst>
          </p:cNvPr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11BE6CBE-9DE7-D759-8762-9FEA0B54EA0E}"/>
              </a:ext>
            </a:extLst>
          </p:cNvPr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19B111DE-C106-A56F-5C0F-DCB96B4BBDA2}"/>
              </a:ext>
            </a:extLst>
          </p:cNvPr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008463"/>
                </a:solidFill>
              </a:rPr>
              <a:t>SPRIOC</a:t>
            </a:r>
            <a:endParaRPr sz="2000" dirty="0">
              <a:solidFill>
                <a:srgbClr val="008463"/>
              </a:solidFill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008463"/>
                </a:solidFill>
              </a:rPr>
              <a:t>AN </a:t>
            </a:r>
            <a:r>
              <a:rPr sz="2000" dirty="0" err="1">
                <a:solidFill>
                  <a:srgbClr val="008463"/>
                </a:solidFill>
              </a:rPr>
              <a:t>tSEISIÚIN</a:t>
            </a:r>
            <a:endParaRPr sz="2000" dirty="0">
              <a:solidFill>
                <a:srgbClr val="008463"/>
              </a:solidFill>
              <a:latin typeface="Arial Black"/>
              <a:cs typeface="Arial Black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08293A76-AFB7-DB55-06C3-5D95EC4419F7}"/>
              </a:ext>
            </a:extLst>
          </p:cNvPr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EB6CCC-A0B0-4F60-5589-EF6DEC4848CD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C65824-C6A4-80F1-52D9-840C3939A95C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object 10">
            <a:extLst>
              <a:ext uri="{FF2B5EF4-FFF2-40B4-BE49-F238E27FC236}">
                <a16:creationId xmlns:a16="http://schemas.microsoft.com/office/drawing/2014/main" id="{2B07E17B-8897-C2FD-4A9D-B264B80389F1}"/>
              </a:ext>
            </a:extLst>
          </p:cNvPr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Chun plé a dhéanamh ar conas baic ar cabhair a lorg a shárú agus cabhrú le daltaí foghlaim conas a bheith ann do dhaoine eile.</a:t>
            </a:r>
            <a:endParaRPr lang="en-IE" sz="2600" dirty="0">
              <a:latin typeface="Arial"/>
              <a:cs typeface="Arial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9FBD8F7E-9E26-1CC8-6C7F-A00FDC215FEC}"/>
              </a:ext>
            </a:extLst>
          </p:cNvPr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96B20ED6-64D5-EE17-8332-BA9490CC163D}"/>
              </a:ext>
            </a:extLst>
          </p:cNvPr>
          <p:cNvSpPr txBox="1"/>
          <p:nvPr/>
        </p:nvSpPr>
        <p:spPr>
          <a:xfrm>
            <a:off x="3278553" y="3978316"/>
            <a:ext cx="5550318" cy="30123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noProof="0" dirty="0"/>
              <a:t>Ag plé </a:t>
            </a:r>
            <a:r>
              <a:rPr lang="ga-IE" noProof="0" dirty="0"/>
              <a:t>na </a:t>
            </a:r>
            <a:r>
              <a:rPr lang="en-IE" noProof="0" dirty="0"/>
              <a:t>m</a:t>
            </a:r>
            <a:r>
              <a:rPr lang="ga-IE" noProof="0" dirty="0"/>
              <a:t>bacainní ar chabhair a lorg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noProof="0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Ag</a:t>
            </a:r>
            <a:r>
              <a:rPr lang="ga-IE" noProof="0" dirty="0"/>
              <a:t> aithint</a:t>
            </a:r>
            <a:r>
              <a:rPr lang="en-IE" noProof="0" dirty="0"/>
              <a:t> p</a:t>
            </a:r>
            <a:r>
              <a:rPr lang="ga-IE" noProof="0" dirty="0" err="1"/>
              <a:t>ríomhfhoinsí</a:t>
            </a:r>
            <a:r>
              <a:rPr lang="ga-IE" noProof="0" dirty="0"/>
              <a:t> cabhrach, tacaíochta nó comhairle do dhaoine óg</a:t>
            </a:r>
            <a:r>
              <a:rPr lang="en-IE" noProof="0" dirty="0"/>
              <a:t>a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noProof="0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Ag plé </a:t>
            </a:r>
            <a:r>
              <a:rPr lang="ga-IE" noProof="0" dirty="0"/>
              <a:t>conas cabhrú le duine eile a bhíonn i dteagmháil leat.</a:t>
            </a:r>
          </a:p>
        </p:txBody>
      </p:sp>
      <p:sp>
        <p:nvSpPr>
          <p:cNvPr id="42" name="object 9">
            <a:extLst>
              <a:ext uri="{FF2B5EF4-FFF2-40B4-BE49-F238E27FC236}">
                <a16:creationId xmlns:a16="http://schemas.microsoft.com/office/drawing/2014/main" id="{C8F0B5C2-2D3D-C3A8-41CC-17890B5DFBE6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0">
            <a:extLst>
              <a:ext uri="{FF2B5EF4-FFF2-40B4-BE49-F238E27FC236}">
                <a16:creationId xmlns:a16="http://schemas.microsoft.com/office/drawing/2014/main" id="{F6C751D5-2279-F7C9-1667-CA05719AEE39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1">
            <a:extLst>
              <a:ext uri="{FF2B5EF4-FFF2-40B4-BE49-F238E27FC236}">
                <a16:creationId xmlns:a16="http://schemas.microsoft.com/office/drawing/2014/main" id="{BC6637EF-E526-FE23-712F-2EF6D805338E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2">
            <a:extLst>
              <a:ext uri="{FF2B5EF4-FFF2-40B4-BE49-F238E27FC236}">
                <a16:creationId xmlns:a16="http://schemas.microsoft.com/office/drawing/2014/main" id="{65F5E684-0429-6368-016F-34508B26C9A2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3">
            <a:extLst>
              <a:ext uri="{FF2B5EF4-FFF2-40B4-BE49-F238E27FC236}">
                <a16:creationId xmlns:a16="http://schemas.microsoft.com/office/drawing/2014/main" id="{C4D7DB0D-099E-1874-E112-6A2C02343D16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4">
            <a:extLst>
              <a:ext uri="{FF2B5EF4-FFF2-40B4-BE49-F238E27FC236}">
                <a16:creationId xmlns:a16="http://schemas.microsoft.com/office/drawing/2014/main" id="{05D70A79-BF24-89F1-5176-229B3592F490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B0897F0-90C0-81EA-77F3-53F59885E1CD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16">
            <a:extLst>
              <a:ext uri="{FF2B5EF4-FFF2-40B4-BE49-F238E27FC236}">
                <a16:creationId xmlns:a16="http://schemas.microsoft.com/office/drawing/2014/main" id="{C355CFBC-B925-18D0-A85C-5090521B0717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17">
            <a:extLst>
              <a:ext uri="{FF2B5EF4-FFF2-40B4-BE49-F238E27FC236}">
                <a16:creationId xmlns:a16="http://schemas.microsoft.com/office/drawing/2014/main" id="{E6836A00-04CB-0202-A61A-5CE65BFE3102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18">
            <a:extLst>
              <a:ext uri="{FF2B5EF4-FFF2-40B4-BE49-F238E27FC236}">
                <a16:creationId xmlns:a16="http://schemas.microsoft.com/office/drawing/2014/main" id="{F7A2358A-072F-C4A2-7D21-F7E5E7129B9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20">
            <a:extLst>
              <a:ext uri="{FF2B5EF4-FFF2-40B4-BE49-F238E27FC236}">
                <a16:creationId xmlns:a16="http://schemas.microsoft.com/office/drawing/2014/main" id="{9BF00567-DE6E-D765-0E74-61C66670AC73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21">
            <a:extLst>
              <a:ext uri="{FF2B5EF4-FFF2-40B4-BE49-F238E27FC236}">
                <a16:creationId xmlns:a16="http://schemas.microsoft.com/office/drawing/2014/main" id="{7A88C921-7A14-9423-8D33-F53A25D9AFA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22">
            <a:extLst>
              <a:ext uri="{FF2B5EF4-FFF2-40B4-BE49-F238E27FC236}">
                <a16:creationId xmlns:a16="http://schemas.microsoft.com/office/drawing/2014/main" id="{B2861E9E-6964-9FEC-1B91-8DFEE9BA2937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23">
            <a:extLst>
              <a:ext uri="{FF2B5EF4-FFF2-40B4-BE49-F238E27FC236}">
                <a16:creationId xmlns:a16="http://schemas.microsoft.com/office/drawing/2014/main" id="{FC2D8EA4-521F-1865-A41B-BE668B266D13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8">
            <a:extLst>
              <a:ext uri="{FF2B5EF4-FFF2-40B4-BE49-F238E27FC236}">
                <a16:creationId xmlns:a16="http://schemas.microsoft.com/office/drawing/2014/main" id="{88A73758-60C8-9BA0-3499-7C08CB8FC9BB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6">
            <a:extLst>
              <a:ext uri="{FF2B5EF4-FFF2-40B4-BE49-F238E27FC236}">
                <a16:creationId xmlns:a16="http://schemas.microsoft.com/office/drawing/2014/main" id="{423EEFD4-401B-C040-BE7E-12E725702962}"/>
              </a:ext>
            </a:extLst>
          </p:cNvPr>
          <p:cNvSpPr txBox="1"/>
          <p:nvPr/>
        </p:nvSpPr>
        <p:spPr>
          <a:xfrm>
            <a:off x="1364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lang="en-IE" dirty="0" err="1">
                <a:solidFill>
                  <a:srgbClr val="008463"/>
                </a:solidFill>
              </a:rPr>
              <a:t>Foinsí</a:t>
            </a:r>
            <a:r>
              <a:rPr lang="en-IE" dirty="0">
                <a:solidFill>
                  <a:srgbClr val="008463"/>
                </a:solidFill>
              </a:rPr>
              <a:t> </a:t>
            </a:r>
            <a:r>
              <a:rPr lang="en-IE" dirty="0" err="1">
                <a:solidFill>
                  <a:srgbClr val="008463"/>
                </a:solidFill>
              </a:rPr>
              <a:t>Tacaíochta</a:t>
            </a:r>
            <a:r>
              <a:rPr lang="en-IE" dirty="0">
                <a:solidFill>
                  <a:srgbClr val="008463"/>
                </a:solidFill>
              </a:rPr>
              <a:t> </a:t>
            </a:r>
            <a:endParaRPr sz="40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le 18">
            <a:extLst>
              <a:ext uri="{FF2B5EF4-FFF2-40B4-BE49-F238E27FC236}">
                <a16:creationId xmlns:a16="http://schemas.microsoft.com/office/drawing/2014/main" id="{D477F97B-43F6-66B8-384E-349329590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488833"/>
              </p:ext>
            </p:extLst>
          </p:nvPr>
        </p:nvGraphicFramePr>
        <p:xfrm>
          <a:off x="1295605" y="2439997"/>
          <a:ext cx="8372850" cy="255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950">
                  <a:extLst>
                    <a:ext uri="{9D8B030D-6E8A-4147-A177-3AD203B41FA5}">
                      <a16:colId xmlns:a16="http://schemas.microsoft.com/office/drawing/2014/main" val="550290230"/>
                    </a:ext>
                  </a:extLst>
                </a:gridCol>
                <a:gridCol w="2790950">
                  <a:extLst>
                    <a:ext uri="{9D8B030D-6E8A-4147-A177-3AD203B41FA5}">
                      <a16:colId xmlns:a16="http://schemas.microsoft.com/office/drawing/2014/main" val="3599082362"/>
                    </a:ext>
                  </a:extLst>
                </a:gridCol>
                <a:gridCol w="2790950">
                  <a:extLst>
                    <a:ext uri="{9D8B030D-6E8A-4147-A177-3AD203B41FA5}">
                      <a16:colId xmlns:a16="http://schemas.microsoft.com/office/drawing/2014/main" val="550154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DLÚTH-THACAÍOCHTAÍ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SEIRBHÍSÍ TACAÍOCHTA ÁITIÚLA 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TACAÍOCHTAÍ AR LÍNE</a:t>
                      </a:r>
                      <a:endParaRPr lang="en-US" sz="1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4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TUISMITHEOIRÍ, SIBLÍNÍ, SEANTUISMITHEOIRÍ, GARGHAOLTA, CAIRDE, CÓISTE/TEAGASCÓIR, COMHARSA, MÚINTEOIR</a:t>
                      </a:r>
                      <a:endParaRPr lang="en-US" sz="14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DOCHTÚIR GINEARÁLTA, OIBRÍ ÓIGE, COMHAIRLEOIR, SÍCEOLAÍ, OIBRÍ SÓISIALTA, TREOIRCHOMHAIRLEOIR, JIGSAW,  SEIRBHÍS MHEABHAIRSHLÁINTE DO PHÁISTÍ &amp; DO DHÉAGÓIRÍ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SAMARITANS, SPUNOUT.IE, BELONGTO.IE, REACHOUT.IE, BODYWHYS.IE, WATCHYOURSPACE.IE, B4YOUDECIDE.IE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n-US" sz="14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31070"/>
                  </a:ext>
                </a:extLst>
              </a:tr>
            </a:tbl>
          </a:graphicData>
        </a:graphic>
      </p:graphicFrame>
      <p:sp>
        <p:nvSpPr>
          <p:cNvPr id="4" name="object 9">
            <a:extLst>
              <a:ext uri="{FF2B5EF4-FFF2-40B4-BE49-F238E27FC236}">
                <a16:creationId xmlns:a16="http://schemas.microsoft.com/office/drawing/2014/main" id="{A3BC74B0-7633-7DBF-4932-D16130EFE8DA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ADD1067C-C1D7-C6A5-E82D-20EA6E3B81B6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CCA49E20-ECF8-41A7-A03D-78EEE4B7B5DF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2">
            <a:extLst>
              <a:ext uri="{FF2B5EF4-FFF2-40B4-BE49-F238E27FC236}">
                <a16:creationId xmlns:a16="http://schemas.microsoft.com/office/drawing/2014/main" id="{57E44674-37E6-DB96-2A18-2BAB7D3E69D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A5A6BAA7-6669-2AE8-4898-B5F240D74A6C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4">
            <a:extLst>
              <a:ext uri="{FF2B5EF4-FFF2-40B4-BE49-F238E27FC236}">
                <a16:creationId xmlns:a16="http://schemas.microsoft.com/office/drawing/2014/main" id="{BCB8F2C4-C722-6894-0FD3-A29D41888F6A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5">
            <a:extLst>
              <a:ext uri="{FF2B5EF4-FFF2-40B4-BE49-F238E27FC236}">
                <a16:creationId xmlns:a16="http://schemas.microsoft.com/office/drawing/2014/main" id="{66B2BC8F-7531-7E42-9F44-B50526469BA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6">
            <a:extLst>
              <a:ext uri="{FF2B5EF4-FFF2-40B4-BE49-F238E27FC236}">
                <a16:creationId xmlns:a16="http://schemas.microsoft.com/office/drawing/2014/main" id="{EEEE60BC-4910-9209-3239-CB6DC69BEBF2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7">
            <a:extLst>
              <a:ext uri="{FF2B5EF4-FFF2-40B4-BE49-F238E27FC236}">
                <a16:creationId xmlns:a16="http://schemas.microsoft.com/office/drawing/2014/main" id="{D5A36B42-687A-396D-06A9-E8189A819088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0">
            <a:extLst>
              <a:ext uri="{FF2B5EF4-FFF2-40B4-BE49-F238E27FC236}">
                <a16:creationId xmlns:a16="http://schemas.microsoft.com/office/drawing/2014/main" id="{13D1D990-3681-BF32-11FD-7ED63B026D1C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1">
            <a:extLst>
              <a:ext uri="{FF2B5EF4-FFF2-40B4-BE49-F238E27FC236}">
                <a16:creationId xmlns:a16="http://schemas.microsoft.com/office/drawing/2014/main" id="{B694611C-21B8-83BE-F2EA-74527E5C3128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22">
            <a:extLst>
              <a:ext uri="{FF2B5EF4-FFF2-40B4-BE49-F238E27FC236}">
                <a16:creationId xmlns:a16="http://schemas.microsoft.com/office/drawing/2014/main" id="{26E024D5-4056-EB83-7341-29EB1201E760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23">
            <a:extLst>
              <a:ext uri="{FF2B5EF4-FFF2-40B4-BE49-F238E27FC236}">
                <a16:creationId xmlns:a16="http://schemas.microsoft.com/office/drawing/2014/main" id="{FA536298-A5DC-52E3-F05A-23FDB84FEF68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53714E15-ACFA-5993-2989-5C68238105B4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EA2DF3A8-B62C-3810-676F-F4059CABB5D0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8A6D581D-A2A4-6C82-1988-D2002FE1CF40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90F12338-0ABE-84AB-F4D3-05EDBD133826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5136246A-59E3-3BC7-98E5-203FFCF71A34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1F6C8196-64E2-823C-CB15-214CDB61F442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E4C3FA64-D2FE-0D57-7488-809150705619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5C98AEEA-2A84-7A9D-41F3-CE342DF94066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23F24919-74B4-89CB-A815-3CE80231A1EA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2B24CDEA-C4B7-CBA5-72AA-5BED7C046E66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F27E1ADC-C491-E13D-471F-8E7C398F0F8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1">
            <a:extLst>
              <a:ext uri="{FF2B5EF4-FFF2-40B4-BE49-F238E27FC236}">
                <a16:creationId xmlns:a16="http://schemas.microsoft.com/office/drawing/2014/main" id="{C308F62D-940E-C79D-B5BB-338C2E673885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2">
            <a:extLst>
              <a:ext uri="{FF2B5EF4-FFF2-40B4-BE49-F238E27FC236}">
                <a16:creationId xmlns:a16="http://schemas.microsoft.com/office/drawing/2014/main" id="{57C310EF-8C76-BABE-DA64-CD98FD39E9C2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A0943279-A0A2-2C3C-0D98-F226A8CFE399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C2CB60D3-F022-1C15-84D3-5E571BE89964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B3A035EA-5330-5B72-38E7-343A4DDCB3BF}"/>
              </a:ext>
            </a:extLst>
          </p:cNvPr>
          <p:cNvSpPr txBox="1"/>
          <p:nvPr/>
        </p:nvSpPr>
        <p:spPr>
          <a:xfrm>
            <a:off x="1432093" y="1484921"/>
            <a:ext cx="7221054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dirty="0">
                <a:solidFill>
                  <a:srgbClr val="008463"/>
                </a:solidFill>
              </a:rPr>
              <a:t>A </a:t>
            </a:r>
            <a:r>
              <a:rPr lang="en-IE" dirty="0" err="1">
                <a:solidFill>
                  <a:srgbClr val="008463"/>
                </a:solidFill>
              </a:rPr>
              <a:t>Bheith</a:t>
            </a:r>
            <a:r>
              <a:rPr lang="en-IE" dirty="0">
                <a:solidFill>
                  <a:srgbClr val="008463"/>
                </a:solidFill>
              </a:rPr>
              <a:t> Ansin do </a:t>
            </a:r>
            <a:r>
              <a:rPr lang="en-IE" dirty="0" err="1">
                <a:solidFill>
                  <a:srgbClr val="008463"/>
                </a:solidFill>
              </a:rPr>
              <a:t>Dhuine</a:t>
            </a:r>
            <a:r>
              <a:rPr lang="en-IE" dirty="0">
                <a:solidFill>
                  <a:srgbClr val="008463"/>
                </a:solidFill>
              </a:rPr>
              <a:t> </a:t>
            </a:r>
            <a:endParaRPr sz="40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572BB3C6-0AA1-ADAB-6C28-0EBA354D6B9B}"/>
              </a:ext>
            </a:extLst>
          </p:cNvPr>
          <p:cNvSpPr txBox="1"/>
          <p:nvPr/>
        </p:nvSpPr>
        <p:spPr>
          <a:xfrm>
            <a:off x="1432093" y="2395795"/>
            <a:ext cx="8072092" cy="44019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Má thagann duine chugat le fadhb, cad a d'fhéadfá a dhéanamh? </a:t>
            </a:r>
            <a:b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ga-IE" sz="1600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(M.sh., Éist, soiléirigh a bhfuil á rá acu mura bhfuil tú cinnte, déan machnamh air, déan iarracht cabhair a fháil dóibh, srl.)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Cad iad cuid de na rudaí a bhraitheann tú nár chóir duit a dhéanamh? </a:t>
            </a:r>
            <a:b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ga-IE" sz="1600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(M.sh., Déan iarracht gáire a dhéanamh faoi, neamhaird a dhéanamh air agus an topaic a athrú, inis do do chairde eile go léir, inis dóibh go bhfuil a fhios agat conas gach rud a shocrú srl.)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Cad iad na scileanna atá foghlamtha agat cheana a d'fhéadfadh a bheith ‘cabhrach‘ sa chás seo? </a:t>
            </a:r>
            <a:b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ga-IE" sz="1600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(M.sh., Ag siúl i mbróga duine eile, tacaíochtaí cabhracha agus neamhchabhracha, éisteacht ghníomhach srl.) </a:t>
            </a:r>
            <a:endParaRPr lang="ga-IE" sz="1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Mindout_Manual_PPT_2017_Session09.pdf">
            <a:extLst>
              <a:ext uri="{FF2B5EF4-FFF2-40B4-BE49-F238E27FC236}">
                <a16:creationId xmlns:a16="http://schemas.microsoft.com/office/drawing/2014/main" id="{10085504-B812-E3C8-F7EB-37A64445AB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1" t="34791" r="27577" b="17019"/>
          <a:stretch/>
        </p:blipFill>
        <p:spPr bwMode="auto">
          <a:xfrm>
            <a:off x="1619121" y="2773568"/>
            <a:ext cx="5672340" cy="3650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ject 9">
            <a:extLst>
              <a:ext uri="{FF2B5EF4-FFF2-40B4-BE49-F238E27FC236}">
                <a16:creationId xmlns:a16="http://schemas.microsoft.com/office/drawing/2014/main" id="{C3E97948-4DE6-D0DF-2D78-4FF1D3F22D2E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22CA01CE-B529-A4C5-5C59-8ED5F52C15D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656DA3C8-FA9F-3974-370A-A93ACBAEAA3A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99A20C69-0009-AA1E-2AAD-17FD62BD9F85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B7310711-AAA5-3A54-B563-1FAFA31CC3A2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9B5E26A0-878B-A4DD-AA53-0F3E236A16CA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03D51990-E50E-D934-99F1-C9716E39F24F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719B46F8-3A40-CC32-25B1-4078C14ED1C1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EA733378-1D11-A848-0BEB-454728C9BFF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42E336F3-5E55-7581-1CF5-AB2189F75F3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1">
            <a:extLst>
              <a:ext uri="{FF2B5EF4-FFF2-40B4-BE49-F238E27FC236}">
                <a16:creationId xmlns:a16="http://schemas.microsoft.com/office/drawing/2014/main" id="{28CDDE9E-B265-D970-9D24-C7DF8692A004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2">
            <a:extLst>
              <a:ext uri="{FF2B5EF4-FFF2-40B4-BE49-F238E27FC236}">
                <a16:creationId xmlns:a16="http://schemas.microsoft.com/office/drawing/2014/main" id="{7BA0F18A-9053-13E5-664E-5ED193FFAFE8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EE0305A7-30A9-3684-C12C-EE14371ED510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8FB82B67-B94B-BCFE-8AC5-3724B48B4AA8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FE711308-69CC-5E6E-1C2F-A678AADFFAAC}"/>
              </a:ext>
            </a:extLst>
          </p:cNvPr>
          <p:cNvSpPr txBox="1"/>
          <p:nvPr/>
        </p:nvSpPr>
        <p:spPr>
          <a:xfrm>
            <a:off x="1944809" y="1990830"/>
            <a:ext cx="8654408" cy="167833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dirty="0">
                <a:solidFill>
                  <a:srgbClr val="008463"/>
                </a:solidFill>
              </a:rPr>
              <a:t>Is </a:t>
            </a:r>
            <a:r>
              <a:rPr lang="en-IE" dirty="0" err="1">
                <a:solidFill>
                  <a:srgbClr val="008463"/>
                </a:solidFill>
              </a:rPr>
              <a:t>ionann</a:t>
            </a:r>
            <a:r>
              <a:rPr lang="en-IE" dirty="0">
                <a:solidFill>
                  <a:srgbClr val="008463"/>
                </a:solidFill>
              </a:rPr>
              <a:t> </a:t>
            </a:r>
            <a:r>
              <a:rPr lang="en-IE" dirty="0" err="1">
                <a:solidFill>
                  <a:srgbClr val="008463"/>
                </a:solidFill>
              </a:rPr>
              <a:t>éisteacht</a:t>
            </a:r>
            <a:r>
              <a:rPr lang="en-IE" dirty="0">
                <a:solidFill>
                  <a:srgbClr val="008463"/>
                </a:solidFill>
              </a:rPr>
              <a:t> </a:t>
            </a:r>
            <a:r>
              <a:rPr lang="en-IE" dirty="0" err="1">
                <a:solidFill>
                  <a:srgbClr val="008463"/>
                </a:solidFill>
              </a:rPr>
              <a:t>agus</a:t>
            </a:r>
            <a:r>
              <a:rPr lang="en-IE" dirty="0">
                <a:solidFill>
                  <a:srgbClr val="008463"/>
                </a:solidFill>
              </a:rPr>
              <a:t> </a:t>
            </a:r>
            <a:r>
              <a:rPr lang="en-IE" dirty="0" err="1">
                <a:solidFill>
                  <a:srgbClr val="008463"/>
                </a:solidFill>
              </a:rPr>
              <a:t>cabhrú</a:t>
            </a:r>
            <a:r>
              <a:rPr lang="en-IE" dirty="0">
                <a:solidFill>
                  <a:srgbClr val="008463"/>
                </a:solidFill>
              </a:rPr>
              <a:t> </a:t>
            </a:r>
            <a:endParaRPr sz="40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pic>
        <p:nvPicPr>
          <p:cNvPr id="18" name="Picture 4" descr="Mindout_Manual_PPT_2017_Session09.pdf">
            <a:extLst>
              <a:ext uri="{FF2B5EF4-FFF2-40B4-BE49-F238E27FC236}">
                <a16:creationId xmlns:a16="http://schemas.microsoft.com/office/drawing/2014/main" id="{17330057-3A23-038C-B266-5A200D7153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" t="9427" r="77417" b="64597"/>
          <a:stretch/>
        </p:blipFill>
        <p:spPr bwMode="auto">
          <a:xfrm>
            <a:off x="274936" y="1329627"/>
            <a:ext cx="1669873" cy="167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bject 13">
            <a:extLst>
              <a:ext uri="{FF2B5EF4-FFF2-40B4-BE49-F238E27FC236}">
                <a16:creationId xmlns:a16="http://schemas.microsoft.com/office/drawing/2014/main" id="{14B58BAB-94F1-8D8B-4350-C8AAAFB257EC}"/>
              </a:ext>
            </a:extLst>
          </p:cNvPr>
          <p:cNvSpPr txBox="1"/>
          <p:nvPr/>
        </p:nvSpPr>
        <p:spPr>
          <a:xfrm>
            <a:off x="1944809" y="6448530"/>
            <a:ext cx="3401097" cy="75815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Ryan and Joe: </a:t>
            </a:r>
            <a:endParaRPr sz="24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sp>
        <p:nvSpPr>
          <p:cNvPr id="19" name="Action Button: Forwards or Next 18">
            <a:hlinkClick r:id="rId4" highlightClick="1"/>
            <a:extLst>
              <a:ext uri="{FF2B5EF4-FFF2-40B4-BE49-F238E27FC236}">
                <a16:creationId xmlns:a16="http://schemas.microsoft.com/office/drawing/2014/main" id="{3C9F8CBA-B09F-47BA-327A-922AA26FD99C}"/>
              </a:ext>
            </a:extLst>
          </p:cNvPr>
          <p:cNvSpPr/>
          <p:nvPr/>
        </p:nvSpPr>
        <p:spPr>
          <a:xfrm>
            <a:off x="4125368" y="6423949"/>
            <a:ext cx="659845" cy="659845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bject 13">
            <a:extLst>
              <a:ext uri="{FF2B5EF4-FFF2-40B4-BE49-F238E27FC236}">
                <a16:creationId xmlns:a16="http://schemas.microsoft.com/office/drawing/2014/main" id="{FF0F429E-A7B0-8C64-CF9E-8003C5B21542}"/>
              </a:ext>
            </a:extLst>
          </p:cNvPr>
          <p:cNvSpPr txBox="1"/>
          <p:nvPr/>
        </p:nvSpPr>
        <p:spPr>
          <a:xfrm>
            <a:off x="5841560" y="6448530"/>
            <a:ext cx="3401097" cy="75815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 and Aoife:</a:t>
            </a:r>
            <a:endParaRPr lang="en-IE" sz="24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sp>
        <p:nvSpPr>
          <p:cNvPr id="21" name="Action Button: Forwards or Next 20">
            <a:hlinkClick r:id="rId5" highlightClick="1"/>
            <a:extLst>
              <a:ext uri="{FF2B5EF4-FFF2-40B4-BE49-F238E27FC236}">
                <a16:creationId xmlns:a16="http://schemas.microsoft.com/office/drawing/2014/main" id="{EBA05E6B-2B33-D95B-245F-AE59DB618732}"/>
              </a:ext>
            </a:extLst>
          </p:cNvPr>
          <p:cNvSpPr/>
          <p:nvPr/>
        </p:nvSpPr>
        <p:spPr>
          <a:xfrm>
            <a:off x="8022119" y="6423949"/>
            <a:ext cx="659845" cy="659845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FEF27106-067B-6C6E-724C-1020AAA520D5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26C7CC62-D1CA-4F33-3F6C-8407CAF02883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5F149FF2-8BE7-9F79-03BE-150CF22D7AAD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156B22A2-4B23-9DCD-08E8-697582331841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F5964760-CDA7-D9FE-A79A-206801BBD8B4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913CF829-45D5-B017-C428-4D0C81B229D2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437D01BB-955C-8407-CA0B-0FC25C55C49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AB7EC292-2901-EF87-088B-4A5AF63E3A9A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CF5D9B4F-009E-346B-79E3-FA808F762FB2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015D4663-6F0C-7C7F-0F8C-D23B3EEC298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1">
            <a:extLst>
              <a:ext uri="{FF2B5EF4-FFF2-40B4-BE49-F238E27FC236}">
                <a16:creationId xmlns:a16="http://schemas.microsoft.com/office/drawing/2014/main" id="{C028135E-7557-DA23-C616-D2645F1BFCF9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2">
            <a:extLst>
              <a:ext uri="{FF2B5EF4-FFF2-40B4-BE49-F238E27FC236}">
                <a16:creationId xmlns:a16="http://schemas.microsoft.com/office/drawing/2014/main" id="{CF720D5F-CD46-B3CF-ECB2-8437E8E4171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CA44C93C-E799-2D0E-88D8-0484C40F1E62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40B5F4C6-2B3D-F938-E841-7D49AB67DA05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18A3B691-A326-9F9E-185E-B5DA93B58BFD}"/>
              </a:ext>
            </a:extLst>
          </p:cNvPr>
          <p:cNvSpPr txBox="1"/>
          <p:nvPr/>
        </p:nvSpPr>
        <p:spPr>
          <a:xfrm>
            <a:off x="1432093" y="1484921"/>
            <a:ext cx="7221054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dirty="0" err="1">
                <a:solidFill>
                  <a:srgbClr val="008463"/>
                </a:solidFill>
              </a:rPr>
              <a:t>Rudaí</a:t>
            </a:r>
            <a:r>
              <a:rPr lang="en-IE" dirty="0">
                <a:solidFill>
                  <a:srgbClr val="008463"/>
                </a:solidFill>
              </a:rPr>
              <a:t> le </a:t>
            </a:r>
            <a:r>
              <a:rPr lang="en-IE" dirty="0" err="1">
                <a:solidFill>
                  <a:srgbClr val="008463"/>
                </a:solidFill>
              </a:rPr>
              <a:t>Meabhrú</a:t>
            </a:r>
            <a:r>
              <a:rPr lang="en-IE" dirty="0">
                <a:solidFill>
                  <a:srgbClr val="008463"/>
                </a:solidFill>
              </a:rPr>
              <a:t> </a:t>
            </a:r>
            <a:endParaRPr sz="40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7960D47A-E126-A74A-DF2F-E18A9CAC6816}"/>
              </a:ext>
            </a:extLst>
          </p:cNvPr>
          <p:cNvSpPr txBox="1"/>
          <p:nvPr/>
        </p:nvSpPr>
        <p:spPr>
          <a:xfrm>
            <a:off x="1432093" y="2395795"/>
            <a:ext cx="8072092" cy="44019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Ní hamháin go bhfuil cabhair ghairmiúil do dhaoine a bhfuil fadhbanna tromchúiseacha meabhairshláinte acu.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Níl aon fhadhb róbheag le roinnt. Is féidir leat cabhair a lorg aon uair is mian leat.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 comhartha láidreachta ní laige é cabhair a lorg. </a:t>
            </a:r>
            <a:endParaRPr lang="ga-IE" sz="1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B4F915CC-CA48-9EBA-A1F2-D0748C25CC8C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CEA08578-7F26-1AF2-DC5F-14FF12D933DF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28304F26-7E70-867C-3429-D464F95C206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48F2661D-85E1-F321-7043-EB6321FD5B1F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3FFD3E52-6632-BE8F-B133-7437A96D899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C275DECF-3EE6-32AB-7755-D19CAF1047F5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AF7E3983-4F3C-D3EB-04C0-A089CDC1CC35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BC8912B9-304D-FB9E-60C9-D278C2551EAE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0826D8DC-88AA-769C-412A-8A7BAFBD5E26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66C70540-F007-8438-257B-A4B0E67C7DC6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21">
            <a:extLst>
              <a:ext uri="{FF2B5EF4-FFF2-40B4-BE49-F238E27FC236}">
                <a16:creationId xmlns:a16="http://schemas.microsoft.com/office/drawing/2014/main" id="{44D2A3F1-8C15-F41B-655B-B88EE750685A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22">
            <a:extLst>
              <a:ext uri="{FF2B5EF4-FFF2-40B4-BE49-F238E27FC236}">
                <a16:creationId xmlns:a16="http://schemas.microsoft.com/office/drawing/2014/main" id="{72AB1F35-DD12-F4CB-56FD-139D867B56F2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0BC9B34A-39A6-D8A7-22E5-ECB64135440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FCFD008E-76FA-959D-6CBB-2E2F052CDB05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73B03AEA-14AE-9268-2410-2437EEAC7B3F}"/>
              </a:ext>
            </a:extLst>
          </p:cNvPr>
          <p:cNvSpPr txBox="1"/>
          <p:nvPr/>
        </p:nvSpPr>
        <p:spPr>
          <a:xfrm>
            <a:off x="1432093" y="1484921"/>
            <a:ext cx="7221054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dirty="0" err="1">
                <a:solidFill>
                  <a:srgbClr val="008463"/>
                </a:solidFill>
              </a:rPr>
              <a:t>Cuidiúil</a:t>
            </a:r>
            <a:r>
              <a:rPr lang="en-IE" dirty="0">
                <a:solidFill>
                  <a:srgbClr val="008463"/>
                </a:solidFill>
              </a:rPr>
              <a:t> vs. </a:t>
            </a:r>
            <a:r>
              <a:rPr lang="en-IE" dirty="0" err="1">
                <a:solidFill>
                  <a:srgbClr val="008463"/>
                </a:solidFill>
              </a:rPr>
              <a:t>Díobhálach</a:t>
            </a:r>
            <a:r>
              <a:rPr lang="en-IE" dirty="0">
                <a:solidFill>
                  <a:srgbClr val="008463"/>
                </a:solidFill>
              </a:rPr>
              <a:t> </a:t>
            </a:r>
            <a:endParaRPr sz="40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E69523-0009-F958-C2D0-306C0F6970C6}"/>
              </a:ext>
            </a:extLst>
          </p:cNvPr>
          <p:cNvGrpSpPr/>
          <p:nvPr/>
        </p:nvGrpSpPr>
        <p:grpSpPr>
          <a:xfrm>
            <a:off x="1011723" y="2221884"/>
            <a:ext cx="8564675" cy="4044964"/>
            <a:chOff x="1099594" y="2589516"/>
            <a:chExt cx="7351358" cy="3471933"/>
          </a:xfrm>
        </p:grpSpPr>
        <p:pic>
          <p:nvPicPr>
            <p:cNvPr id="8193" name="Picture 1" descr="Mindout_Manual_PPT_2017_Session09.pdf">
              <a:extLst>
                <a:ext uri="{FF2B5EF4-FFF2-40B4-BE49-F238E27FC236}">
                  <a16:creationId xmlns:a16="http://schemas.microsoft.com/office/drawing/2014/main" id="{CEEB7F11-408E-8FF5-54E8-E45CC3C4BA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4" t="31921" r="56809" b="18285"/>
            <a:stretch/>
          </p:blipFill>
          <p:spPr bwMode="auto">
            <a:xfrm>
              <a:off x="1099594" y="2589516"/>
              <a:ext cx="3229337" cy="3217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" descr="Mindout_Manual_PPT_2017_Session09.pdf">
              <a:extLst>
                <a:ext uri="{FF2B5EF4-FFF2-40B4-BE49-F238E27FC236}">
                  <a16:creationId xmlns:a16="http://schemas.microsoft.com/office/drawing/2014/main" id="{E746E474-A0D6-FDA6-A0D4-0557303D9B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85" t="31921" r="11746" b="14344"/>
            <a:stretch/>
          </p:blipFill>
          <p:spPr bwMode="auto">
            <a:xfrm>
              <a:off x="5024846" y="2589516"/>
              <a:ext cx="3426106" cy="3471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object 13">
              <a:extLst>
                <a:ext uri="{FF2B5EF4-FFF2-40B4-BE49-F238E27FC236}">
                  <a16:creationId xmlns:a16="http://schemas.microsoft.com/office/drawing/2014/main" id="{64981398-B800-499C-16A6-211407DBCB3C}"/>
                </a:ext>
              </a:extLst>
            </p:cNvPr>
            <p:cNvSpPr txBox="1"/>
            <p:nvPr/>
          </p:nvSpPr>
          <p:spPr>
            <a:xfrm>
              <a:off x="1672033" y="4013080"/>
              <a:ext cx="2132910" cy="427116"/>
            </a:xfrm>
            <a:prstGeom prst="rect">
              <a:avLst/>
            </a:prstGeom>
            <a:solidFill>
              <a:srgbClr val="B65A6A"/>
            </a:solidFill>
          </p:spPr>
          <p:txBody>
            <a:bodyPr wrap="square" lIns="0" tIns="26670" rIns="0" bIns="0" anchor="b">
              <a:noAutofit/>
            </a:bodyPr>
            <a:lstStyle/>
            <a:p>
              <a:pPr marL="12700" algn="ctr">
                <a:lnSpc>
                  <a:spcPts val="4200"/>
                </a:lnSpc>
                <a:defRPr sz="4000" b="1">
                  <a:solidFill>
                    <a:srgbClr val="81B38B"/>
                  </a:solidFill>
                  <a:latin typeface="Arial"/>
                  <a:cs typeface="Arial"/>
                </a:defRPr>
              </a:pPr>
              <a:r>
                <a:rPr lang="en-US" sz="2800" dirty="0">
                  <a:solidFill>
                    <a:schemeClr val="bg1"/>
                  </a:solidFill>
                </a:rPr>
                <a:t>CUIDIÚIL</a:t>
              </a:r>
              <a:endParaRPr lang="en-US" sz="28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9" name="object 13">
              <a:extLst>
                <a:ext uri="{FF2B5EF4-FFF2-40B4-BE49-F238E27FC236}">
                  <a16:creationId xmlns:a16="http://schemas.microsoft.com/office/drawing/2014/main" id="{3BEB4B36-1587-CE96-AF67-BC7E520EAF6B}"/>
                </a:ext>
              </a:extLst>
            </p:cNvPr>
            <p:cNvSpPr txBox="1"/>
            <p:nvPr/>
          </p:nvSpPr>
          <p:spPr>
            <a:xfrm>
              <a:off x="5345907" y="4013080"/>
              <a:ext cx="2574088" cy="427116"/>
            </a:xfrm>
            <a:prstGeom prst="rect">
              <a:avLst/>
            </a:prstGeom>
            <a:solidFill>
              <a:srgbClr val="6A8854"/>
            </a:solidFill>
          </p:spPr>
          <p:txBody>
            <a:bodyPr wrap="square" lIns="0" tIns="26670" rIns="0" bIns="0" anchor="b">
              <a:noAutofit/>
            </a:bodyPr>
            <a:lstStyle/>
            <a:p>
              <a:pPr marL="12700" algn="ctr">
                <a:lnSpc>
                  <a:spcPts val="4200"/>
                </a:lnSpc>
                <a:defRPr sz="4000" b="1">
                  <a:solidFill>
                    <a:srgbClr val="81B38B"/>
                  </a:solidFill>
                  <a:latin typeface="Arial"/>
                  <a:cs typeface="Arial"/>
                </a:defRPr>
              </a:pPr>
              <a:r>
                <a:rPr lang="en-US" sz="2800" dirty="0">
                  <a:solidFill>
                    <a:schemeClr val="bg1"/>
                  </a:solidFill>
                </a:rPr>
                <a:t>DÍOBHÁLACH</a:t>
              </a:r>
              <a:endParaRPr lang="en-US" sz="28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5">
            <a:extLst>
              <a:ext uri="{FF2B5EF4-FFF2-40B4-BE49-F238E27FC236}">
                <a16:creationId xmlns:a16="http://schemas.microsoft.com/office/drawing/2014/main" id="{89D7B094-0561-50E5-3923-73331F177D0D}"/>
              </a:ext>
            </a:extLst>
          </p:cNvPr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8F20E822-DEB6-0626-FCFE-35A5AB9302B8}"/>
              </a:ext>
            </a:extLst>
          </p:cNvPr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79E14074-8FDB-748D-7645-1E8B8CAA89B8}"/>
              </a:ext>
            </a:extLst>
          </p:cNvPr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A9355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6D721958-68B7-CAA8-8393-2719C3D79087}"/>
              </a:ext>
            </a:extLst>
          </p:cNvPr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A9355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11CCD6EB-84D7-F7C7-58FD-1C7C7CCDDD64}"/>
              </a:ext>
            </a:extLst>
          </p:cNvPr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B0D21FA4-BA96-8B73-FE07-454822FB1EFC}"/>
              </a:ext>
            </a:extLst>
          </p:cNvPr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dirty="0" err="1">
                <a:solidFill>
                  <a:srgbClr val="008463"/>
                </a:solidFill>
              </a:rPr>
              <a:t>Cleacht</a:t>
            </a:r>
            <a:r>
              <a:rPr dirty="0">
                <a:solidFill>
                  <a:srgbClr val="008463"/>
                </a:solidFill>
              </a:rPr>
              <a:t> </a:t>
            </a:r>
            <a:r>
              <a:rPr dirty="0" err="1">
                <a:solidFill>
                  <a:srgbClr val="008463"/>
                </a:solidFill>
              </a:rPr>
              <a:t>sa</a:t>
            </a:r>
            <a:r>
              <a:rPr dirty="0">
                <a:solidFill>
                  <a:srgbClr val="008463"/>
                </a:solidFill>
              </a:rPr>
              <a:t> </a:t>
            </a:r>
            <a:r>
              <a:rPr dirty="0" err="1">
                <a:solidFill>
                  <a:srgbClr val="008463"/>
                </a:solidFill>
              </a:rPr>
              <a:t>bhaile</a:t>
            </a:r>
            <a:endParaRPr sz="4000" dirty="0">
              <a:solidFill>
                <a:srgbClr val="008463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B4A63C86-38ED-8C22-34CF-7E1D8B5CA30C}"/>
              </a:ext>
            </a:extLst>
          </p:cNvPr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5BF1BD65-08BC-A0A4-FE72-CCF3D19C7F3D}"/>
              </a:ext>
            </a:extLst>
          </p:cNvPr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6C097C10-033A-0CED-4276-DDDE51F62D51}"/>
              </a:ext>
            </a:extLst>
          </p:cNvPr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7529CBA1-68E0-F161-24E1-8A6308E09C5B}"/>
              </a:ext>
            </a:extLst>
          </p:cNvPr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B7C70879-8905-11DF-2396-54AF7C3EF253}"/>
              </a:ext>
            </a:extLst>
          </p:cNvPr>
          <p:cNvSpPr txBox="1"/>
          <p:nvPr/>
        </p:nvSpPr>
        <p:spPr>
          <a:xfrm>
            <a:off x="2595357" y="2372643"/>
            <a:ext cx="7028876" cy="1105925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lang="en-IE" dirty="0"/>
              <a:t>I </a:t>
            </a:r>
            <a:r>
              <a:rPr lang="en-IE" dirty="0" err="1"/>
              <a:t>rith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seachtaine</a:t>
            </a:r>
            <a:r>
              <a:rPr lang="en-IE" dirty="0"/>
              <a:t> </a:t>
            </a:r>
            <a:r>
              <a:rPr lang="en-IE" dirty="0" err="1"/>
              <a:t>seo</a:t>
            </a:r>
            <a:r>
              <a:rPr lang="en-IE" dirty="0"/>
              <a:t> </a:t>
            </a:r>
            <a:r>
              <a:rPr lang="en-IE" dirty="0" err="1"/>
              <a:t>chugainn</a:t>
            </a:r>
            <a:r>
              <a:rPr lang="en-IE" dirty="0"/>
              <a:t>, </a:t>
            </a:r>
            <a:r>
              <a:rPr lang="en-IE" dirty="0" err="1"/>
              <a:t>iarr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daltaí</a:t>
            </a:r>
            <a:r>
              <a:rPr lang="en-IE" dirty="0"/>
              <a:t>: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9C4DCB83-D865-8C79-2869-88DD7F554493}"/>
              </a:ext>
            </a:extLst>
          </p:cNvPr>
          <p:cNvSpPr txBox="1"/>
          <p:nvPr/>
        </p:nvSpPr>
        <p:spPr>
          <a:xfrm>
            <a:off x="2624011" y="3298785"/>
            <a:ext cx="5550318" cy="3498929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Cuardaigh seirbhís ar líne/áitiúil a bhí luaite i rang an lae inniu nó ceann nua a bhfuil suim acu ann. (Ba chóir gur suíomh gréasáin/seirbhís í seo nach bhfuil siad eolach air agus ar mhaith leo tuilleadh eolais a fháil faoi).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noProof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Smaoinigh ar cad is maith leo/nach maith leo faoin tseirbhís seo?​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noProof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Tuairiscigh a dtuairimí maidir leis an tseirbhís ar líne/áitiúil an tseachtain seo chugainn.​</a:t>
            </a: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34A6DCE5-0E08-FDC2-8EFA-90D91FB7FDAE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0">
            <a:extLst>
              <a:ext uri="{FF2B5EF4-FFF2-40B4-BE49-F238E27FC236}">
                <a16:creationId xmlns:a16="http://schemas.microsoft.com/office/drawing/2014/main" id="{B5EFAB73-4A47-9482-7726-3E1933A01BB5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4130611E-EBF5-F2B5-79C8-1C4663329080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9FEF0FF1-9547-53E2-5032-6382877CF177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13">
            <a:extLst>
              <a:ext uri="{FF2B5EF4-FFF2-40B4-BE49-F238E27FC236}">
                <a16:creationId xmlns:a16="http://schemas.microsoft.com/office/drawing/2014/main" id="{3056AD99-3D10-50B2-8B71-886C3FBF2315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6917F3B9-E466-9155-02F7-91E8775D4D9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15">
            <a:extLst>
              <a:ext uri="{FF2B5EF4-FFF2-40B4-BE49-F238E27FC236}">
                <a16:creationId xmlns:a16="http://schemas.microsoft.com/office/drawing/2014/main" id="{E0849B28-DB6D-C241-7803-0E1226006F6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6377FE01-778F-ED5E-77D8-8E44B0D1070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17">
            <a:extLst>
              <a:ext uri="{FF2B5EF4-FFF2-40B4-BE49-F238E27FC236}">
                <a16:creationId xmlns:a16="http://schemas.microsoft.com/office/drawing/2014/main" id="{3F78439E-D9EB-5AB2-D3A0-FBE6960B3AB0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18">
            <a:extLst>
              <a:ext uri="{FF2B5EF4-FFF2-40B4-BE49-F238E27FC236}">
                <a16:creationId xmlns:a16="http://schemas.microsoft.com/office/drawing/2014/main" id="{2AC894C6-E665-434A-27FE-7C7F38E1A4C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20">
            <a:extLst>
              <a:ext uri="{FF2B5EF4-FFF2-40B4-BE49-F238E27FC236}">
                <a16:creationId xmlns:a16="http://schemas.microsoft.com/office/drawing/2014/main" id="{8D81E993-74EA-FEFC-979B-9AA1206D84CF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00846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21">
            <a:extLst>
              <a:ext uri="{FF2B5EF4-FFF2-40B4-BE49-F238E27FC236}">
                <a16:creationId xmlns:a16="http://schemas.microsoft.com/office/drawing/2014/main" id="{3910A947-870E-DADA-83D0-C0952FB18C31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22">
            <a:extLst>
              <a:ext uri="{FF2B5EF4-FFF2-40B4-BE49-F238E27FC236}">
                <a16:creationId xmlns:a16="http://schemas.microsoft.com/office/drawing/2014/main" id="{A4D15651-1817-15B1-D71C-BBE12FD69CEE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23">
            <a:extLst>
              <a:ext uri="{FF2B5EF4-FFF2-40B4-BE49-F238E27FC236}">
                <a16:creationId xmlns:a16="http://schemas.microsoft.com/office/drawing/2014/main" id="{710A1A59-5A8B-7AB0-8428-1D8B3FD83737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8CB4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id="{FBB2C85E-64C2-FC26-F8DB-ECA9E69197C9}"/>
              </a:ext>
            </a:extLst>
          </p:cNvPr>
          <p:cNvSpPr txBox="1"/>
          <p:nvPr/>
        </p:nvSpPr>
        <p:spPr>
          <a:xfrm>
            <a:off x="8023100" y="618378"/>
            <a:ext cx="1846524" cy="486217"/>
          </a:xfrm>
          <a:prstGeom prst="rect">
            <a:avLst/>
          </a:prstGeom>
          <a:noFill/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CDB0D3"/>
                </a:solidFill>
              </a:defRPr>
            </a:pP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MI</a:t>
            </a:r>
            <a:r>
              <a:rPr lang="en-IE" b="1" dirty="0">
                <a:solidFill>
                  <a:srgbClr val="8CB49D"/>
                </a:solidFill>
                <a:latin typeface="Arial Black"/>
                <a:cs typeface="Arial Black"/>
              </a:rPr>
              <a:t>N</a:t>
            </a:r>
            <a:r>
              <a:rPr b="1" dirty="0">
                <a:solidFill>
                  <a:srgbClr val="8CB49D"/>
                </a:solidFill>
                <a:latin typeface="Arial Black"/>
                <a:cs typeface="Arial Black"/>
              </a:rPr>
              <a:t>D</a:t>
            </a:r>
            <a:r>
              <a:rPr lang="en-IE" dirty="0">
                <a:solidFill>
                  <a:srgbClr val="8CB49D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8CB49D"/>
                </a:solidFill>
                <a:latin typeface="Arial"/>
                <a:cs typeface="Arial"/>
              </a:rPr>
              <a:t>UT</a:t>
            </a:r>
            <a:endParaRPr sz="2700" dirty="0">
              <a:solidFill>
                <a:srgbClr val="8CB49D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1002</Words>
  <Application>Microsoft Macintosh PowerPoint</Application>
  <PresentationFormat>Custom</PresentationFormat>
  <Paragraphs>109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Don O'Connor</cp:lastModifiedBy>
  <cp:revision>24</cp:revision>
  <dcterms:created xsi:type="dcterms:W3CDTF">2017-09-11T09:36:32Z</dcterms:created>
  <dcterms:modified xsi:type="dcterms:W3CDTF">2022-10-11T13:50:12Z</dcterms:modified>
</cp:coreProperties>
</file>