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22"/>
  </p:notesMasterIdLst>
  <p:sldIdLst>
    <p:sldId id="264" r:id="rId5"/>
    <p:sldId id="265" r:id="rId6"/>
    <p:sldId id="266" r:id="rId7"/>
    <p:sldId id="257" r:id="rId8"/>
    <p:sldId id="267" r:id="rId9"/>
    <p:sldId id="259" r:id="rId10"/>
    <p:sldId id="268" r:id="rId11"/>
    <p:sldId id="269" r:id="rId12"/>
    <p:sldId id="270" r:id="rId13"/>
    <p:sldId id="260" r:id="rId14"/>
    <p:sldId id="271" r:id="rId15"/>
    <p:sldId id="262" r:id="rId16"/>
    <p:sldId id="274" r:id="rId17"/>
    <p:sldId id="263" r:id="rId18"/>
    <p:sldId id="26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eilly, Anthony" initials="O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A70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69486" autoAdjust="0"/>
  </p:normalViewPr>
  <p:slideViewPr>
    <p:cSldViewPr snapToGrid="0" snapToObjects="1">
      <p:cViewPr varScale="1">
        <p:scale>
          <a:sx n="76" d="100"/>
          <a:sy n="76" d="100"/>
        </p:scale>
        <p:origin x="190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E6645-3E1E-4AEF-A612-9FF1E80850A6}" type="datetimeFigureOut">
              <a:rPr lang="en-GB" smtClean="0"/>
              <a:t>04/04/2019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45D68-F027-4BF2-8A7D-E1FDAE339536}" type="slidenum">
              <a:rPr lang="en-GB" smtClean="0"/>
              <a:t>‹#›</a:t>
            </a:fld>
            <a:endParaRPr lang="en-GB" dirty="0"/>
          </a:p>
        </p:txBody>
      </p:sp>
    </p:spTree>
    <p:extLst>
      <p:ext uri="{BB962C8B-B14F-4D97-AF65-F5344CB8AC3E}">
        <p14:creationId xmlns:p14="http://schemas.microsoft.com/office/powerpoint/2010/main" val="317348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Introduction to Unit 1</a:t>
            </a:r>
          </a:p>
          <a:p>
            <a:r>
              <a:rPr lang="en-IE" dirty="0" smtClean="0"/>
              <a:t>In Unit 1 you will explore the concept of health, think about your own views on health in general and your personal health. Lifestyle and risky behaviours especially among university students will be examined. Key guidelines for health will be explored in relation to alcohol, smoking, exercise and diet with the key health messages discussed in the context of health promotion.</a:t>
            </a:r>
          </a:p>
          <a:p>
            <a:endParaRPr lang="en-IE" dirty="0" smtClean="0"/>
          </a:p>
          <a:p>
            <a:r>
              <a:rPr lang="en-IE" dirty="0" smtClean="0"/>
              <a:t>Unit 1: Learning Outcomes</a:t>
            </a:r>
          </a:p>
          <a:p>
            <a:endParaRPr lang="en-IE" dirty="0" smtClean="0"/>
          </a:p>
          <a:p>
            <a:r>
              <a:rPr lang="en-IE" dirty="0" smtClean="0"/>
              <a:t>1.1 Assess attitudes &amp; behaviours towards own health &amp; wellbeing</a:t>
            </a:r>
          </a:p>
          <a:p>
            <a:r>
              <a:rPr lang="en-IE" dirty="0" smtClean="0"/>
              <a:t>1.2 Define health with reference to the key concepts and determinants of health </a:t>
            </a:r>
          </a:p>
          <a:p>
            <a:r>
              <a:rPr lang="en-IE" dirty="0" smtClean="0"/>
              <a:t>1.3 Access and interprets health status data for the Irish population </a:t>
            </a:r>
          </a:p>
          <a:p>
            <a:r>
              <a:rPr lang="en-IE" dirty="0" smtClean="0"/>
              <a:t>1.4  Promote key health messages and recommendations</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As you will see from these concepts, the definitions vary to include negative or positive perspectives. The negative perspective focuses on disease and illness whereas a positive perspective focuses on good health and well-being. </a:t>
            </a:r>
          </a:p>
          <a:p>
            <a:endParaRPr lang="en-GB" dirty="0" smtClean="0"/>
          </a:p>
          <a:p>
            <a:r>
              <a:rPr lang="en-IE" b="1" dirty="0" smtClean="0"/>
              <a:t>Ill Health</a:t>
            </a:r>
            <a:r>
              <a:rPr lang="en-IE" dirty="0" smtClean="0"/>
              <a:t>	</a:t>
            </a:r>
          </a:p>
          <a:p>
            <a:r>
              <a:rPr lang="en-IE" dirty="0" smtClean="0"/>
              <a:t>Is a state of poor health when there is some disease or impairment, not usually serious enough to curtail all activities. </a:t>
            </a:r>
          </a:p>
          <a:p>
            <a:r>
              <a:rPr lang="en-IE" b="1" dirty="0" smtClean="0"/>
              <a:t>Illness</a:t>
            </a:r>
            <a:r>
              <a:rPr lang="en-IE" dirty="0" smtClean="0"/>
              <a:t>	</a:t>
            </a:r>
          </a:p>
          <a:p>
            <a:r>
              <a:rPr lang="en-IE" dirty="0" smtClean="0"/>
              <a:t>Is a disease or period of sickness that affects an individual’s body or mind and prevents them achieving his / her optimal outputs.</a:t>
            </a:r>
          </a:p>
          <a:p>
            <a:r>
              <a:rPr lang="en-IE" b="1" dirty="0" smtClean="0"/>
              <a:t>Well-being</a:t>
            </a:r>
          </a:p>
          <a:p>
            <a:r>
              <a:rPr lang="en-IE" dirty="0" smtClean="0"/>
              <a:t>Is the positive feeling that accompanies a lack of ill health and illness and is associated with the achievement of personal goals and a sense of being well and feeling good. </a:t>
            </a:r>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t>11</a:t>
            </a:fld>
            <a:endParaRPr lang="en-GB" dirty="0"/>
          </a:p>
        </p:txBody>
      </p:sp>
    </p:spTree>
    <p:extLst>
      <p:ext uri="{BB962C8B-B14F-4D97-AF65-F5344CB8AC3E}">
        <p14:creationId xmlns:p14="http://schemas.microsoft.com/office/powerpoint/2010/main" val="313157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Just as there are different terms and concepts relating to health in the literature, individuals also have different perceptions of health. An individual’s perception of health is his/her own idea of what health is and what being healthy means. This illustrates the relevance of person-centred care in this Curriculum and one of its core principles: recognising diversity. </a:t>
            </a:r>
          </a:p>
          <a:p>
            <a:endParaRPr lang="en-IE" dirty="0" smtClean="0"/>
          </a:p>
          <a:p>
            <a:r>
              <a:rPr lang="en-IE" dirty="0" smtClean="0"/>
              <a:t> In many countries now, national health surveys are being conducted to determine the health of its nation. </a:t>
            </a:r>
          </a:p>
          <a:p>
            <a:endParaRPr lang="en-IE" dirty="0" smtClean="0"/>
          </a:p>
          <a:p>
            <a:r>
              <a:rPr lang="en-IE" dirty="0" smtClean="0"/>
              <a:t>For example, in Ireland, the Healthy Ireland Survey (Department of Health, 2015) was conducted to obtain data on the health status of the population. See Figure on next slide to see the results on self-perceived health status of this survey. </a:t>
            </a:r>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t>12</a:t>
            </a:fld>
            <a:endParaRPr lang="en-GB" dirty="0"/>
          </a:p>
        </p:txBody>
      </p:sp>
    </p:spTree>
    <p:extLst>
      <p:ext uri="{BB962C8B-B14F-4D97-AF65-F5344CB8AC3E}">
        <p14:creationId xmlns:p14="http://schemas.microsoft.com/office/powerpoint/2010/main" val="64703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1" u="none" strike="noStrike" kern="1200" baseline="0" dirty="0" smtClean="0">
                <a:solidFill>
                  <a:schemeClr val="tx1"/>
                </a:solidFill>
                <a:latin typeface="+mn-lt"/>
                <a:ea typeface="+mn-ea"/>
                <a:cs typeface="+mn-cs"/>
              </a:rPr>
              <a:t>Source: Healthy Ireland Survey 2016 Summary of Findings (Department of Health and Children,</a:t>
            </a:r>
          </a:p>
          <a:p>
            <a:r>
              <a:rPr lang="en-IE" sz="1200" b="0" i="1" u="none" strike="noStrike" kern="1200" baseline="0" dirty="0" smtClean="0">
                <a:solidFill>
                  <a:schemeClr val="tx1"/>
                </a:solidFill>
                <a:latin typeface="+mn-lt"/>
                <a:ea typeface="+mn-ea"/>
                <a:cs typeface="+mn-cs"/>
              </a:rPr>
              <a:t>2016) and Healthy Ireland Survey 2017 Summary of Findings (Department of Health and</a:t>
            </a:r>
          </a:p>
          <a:p>
            <a:r>
              <a:rPr lang="en-GB" sz="1200" b="0" i="1" u="none" strike="noStrike" kern="1200" baseline="0" dirty="0" smtClean="0">
                <a:solidFill>
                  <a:schemeClr val="tx1"/>
                </a:solidFill>
                <a:latin typeface="+mn-lt"/>
                <a:ea typeface="+mn-ea"/>
                <a:cs typeface="+mn-cs"/>
              </a:rPr>
              <a:t>Children, 2017)</a:t>
            </a:r>
          </a:p>
          <a:p>
            <a:r>
              <a:rPr lang="en-IE" sz="1200" b="0" i="0" u="none" strike="noStrike" kern="1200" baseline="0" dirty="0" smtClean="0">
                <a:solidFill>
                  <a:schemeClr val="tx1"/>
                </a:solidFill>
                <a:latin typeface="+mn-lt"/>
                <a:ea typeface="+mn-ea"/>
                <a:cs typeface="+mn-cs"/>
              </a:rPr>
              <a:t>The most up to date Healthy Ireland Survey is available from:</a:t>
            </a:r>
          </a:p>
          <a:p>
            <a:r>
              <a:rPr lang="en-GB" sz="1200" b="0" i="0" u="none" strike="noStrike" kern="1200" baseline="0" dirty="0" smtClean="0">
                <a:solidFill>
                  <a:schemeClr val="tx1"/>
                </a:solidFill>
                <a:latin typeface="+mn-lt"/>
                <a:ea typeface="+mn-ea"/>
                <a:cs typeface="+mn-cs"/>
              </a:rPr>
              <a:t>http://health.gov.ie/healthy-ireland/research-and-data/</a:t>
            </a:r>
          </a:p>
          <a:p>
            <a:endParaRPr lang="en-IE" sz="1200" b="0" i="0" u="none" strike="noStrike" kern="1200" baseline="0" dirty="0" smtClean="0">
              <a:solidFill>
                <a:schemeClr val="tx1"/>
              </a:solidFill>
              <a:latin typeface="+mn-lt"/>
              <a:ea typeface="+mn-ea"/>
              <a:cs typeface="+mn-cs"/>
            </a:endParaRPr>
          </a:p>
          <a:p>
            <a:r>
              <a:rPr lang="en-IE" baseline="30000" dirty="0" smtClean="0"/>
              <a:t>8</a:t>
            </a:r>
            <a:r>
              <a:rPr lang="en-IE" sz="1200" b="0" i="0" u="none" strike="noStrike" kern="1200" baseline="0" dirty="0" smtClean="0">
                <a:solidFill>
                  <a:schemeClr val="tx1"/>
                </a:solidFill>
                <a:latin typeface="+mn-lt"/>
                <a:ea typeface="+mn-ea"/>
                <a:cs typeface="+mn-cs"/>
              </a:rPr>
              <a:t> Six or more standard drinks on a typical drinking occasion</a:t>
            </a:r>
          </a:p>
          <a:p>
            <a:r>
              <a:rPr lang="en-IE" sz="1200" b="0" i="0" u="none" strike="noStrike" kern="1200" baseline="30000" dirty="0" smtClean="0">
                <a:solidFill>
                  <a:schemeClr val="tx1"/>
                </a:solidFill>
                <a:latin typeface="+mn-lt"/>
                <a:ea typeface="+mn-ea"/>
                <a:cs typeface="+mn-cs"/>
              </a:rPr>
              <a:t>9 </a:t>
            </a:r>
            <a:r>
              <a:rPr lang="en-IE" sz="1200" b="0" i="0" u="none" strike="noStrike" kern="1200" baseline="0" dirty="0" smtClean="0">
                <a:solidFill>
                  <a:schemeClr val="tx1"/>
                </a:solidFill>
                <a:latin typeface="+mn-lt"/>
                <a:ea typeface="+mn-ea"/>
                <a:cs typeface="+mn-cs"/>
              </a:rPr>
              <a:t>Physical Activity and Clustering of Unhealthy Behaviours not reported for 2017, Healthy</a:t>
            </a:r>
          </a:p>
          <a:p>
            <a:r>
              <a:rPr lang="en-IE" sz="1200" b="0" i="0" u="none" strike="noStrike" kern="1200" baseline="0" dirty="0" smtClean="0">
                <a:solidFill>
                  <a:schemeClr val="tx1"/>
                </a:solidFill>
                <a:latin typeface="+mn-lt"/>
                <a:ea typeface="+mn-ea"/>
                <a:cs typeface="+mn-cs"/>
              </a:rPr>
              <a:t>Ireland Survey 2016 Summary of Findings provided.</a:t>
            </a:r>
          </a:p>
          <a:p>
            <a:endParaRPr lang="en-IE" dirty="0"/>
          </a:p>
        </p:txBody>
      </p:sp>
      <p:sp>
        <p:nvSpPr>
          <p:cNvPr id="4" name="Slide Number Placeholder 3"/>
          <p:cNvSpPr>
            <a:spLocks noGrp="1"/>
          </p:cNvSpPr>
          <p:nvPr>
            <p:ph type="sldNum" sz="quarter" idx="10"/>
          </p:nvPr>
        </p:nvSpPr>
        <p:spPr/>
        <p:txBody>
          <a:bodyPr/>
          <a:lstStyle/>
          <a:p>
            <a:fld id="{5AC45D68-F027-4BF2-8A7D-E1FDAE339536}" type="slidenum">
              <a:rPr lang="en-GB" smtClean="0"/>
              <a:t>13</a:t>
            </a:fld>
            <a:endParaRPr lang="en-GB" dirty="0"/>
          </a:p>
        </p:txBody>
      </p:sp>
    </p:spTree>
    <p:extLst>
      <p:ext uri="{BB962C8B-B14F-4D97-AF65-F5344CB8AC3E}">
        <p14:creationId xmlns:p14="http://schemas.microsoft.com/office/powerpoint/2010/main" val="379618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Think about the results presented in the pie chart, on the overall</a:t>
            </a:r>
            <a:r>
              <a:rPr lang="en-IE" baseline="0" dirty="0" smtClean="0"/>
              <a:t> </a:t>
            </a:r>
            <a:r>
              <a:rPr lang="en-IE" dirty="0" smtClean="0"/>
              <a:t>picture of the health of the nation in Ireland. </a:t>
            </a:r>
          </a:p>
          <a:p>
            <a:endParaRPr lang="en-IE" dirty="0" smtClean="0"/>
          </a:p>
          <a:p>
            <a:endParaRPr lang="en-IE" dirty="0" smtClean="0"/>
          </a:p>
          <a:p>
            <a:r>
              <a:rPr lang="en-IE" dirty="0" smtClean="0"/>
              <a:t>While each individual has a self-perception of health status, this perception will change overtime across the lifespan because it depends on various factors such as age, gender, socio-cultural status, education, and lifestyle again highlighting the importance of recognising the need for person-centred care when supporting individuals to think about their health and lifestyle behaviours. This Table shows results of perceived health status according to socio-demographic status from the 2015 National Health Survey in Ireland. </a:t>
            </a:r>
          </a:p>
          <a:p>
            <a:endParaRPr lang="en-IE" dirty="0" smtClean="0"/>
          </a:p>
          <a:p>
            <a:r>
              <a:rPr lang="en-IE" i="1" dirty="0" smtClean="0"/>
              <a:t>Useful data</a:t>
            </a:r>
            <a:r>
              <a:rPr lang="en-IE" i="1" baseline="0" dirty="0" smtClean="0"/>
              <a:t> to begin to introduce students to the social determinants of health </a:t>
            </a:r>
            <a:endParaRPr lang="en-IE" i="1" dirty="0" smtClean="0"/>
          </a:p>
          <a:p>
            <a:endParaRPr lang="en-IE" dirty="0"/>
          </a:p>
        </p:txBody>
      </p:sp>
      <p:sp>
        <p:nvSpPr>
          <p:cNvPr id="4" name="Slide Number Placeholder 3"/>
          <p:cNvSpPr>
            <a:spLocks noGrp="1"/>
          </p:cNvSpPr>
          <p:nvPr>
            <p:ph type="sldNum" sz="quarter" idx="10"/>
          </p:nvPr>
        </p:nvSpPr>
        <p:spPr/>
        <p:txBody>
          <a:bodyPr/>
          <a:lstStyle/>
          <a:p>
            <a:fld id="{5AC45D68-F027-4BF2-8A7D-E1FDAE339536}" type="slidenum">
              <a:rPr lang="en-GB" smtClean="0"/>
              <a:t>14</a:t>
            </a:fld>
            <a:endParaRPr lang="en-GB" dirty="0"/>
          </a:p>
        </p:txBody>
      </p:sp>
    </p:spTree>
    <p:extLst>
      <p:ext uri="{BB962C8B-B14F-4D97-AF65-F5344CB8AC3E}">
        <p14:creationId xmlns:p14="http://schemas.microsoft.com/office/powerpoint/2010/main" val="423684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While each individual has a self-perception of health status, this perception will change overtime across the lifespan because it depends on various factors such as age, gender, socio-cultural status, education, and lifestyle again highlighting the importance of recognising the need for person-centred care when supporting individuals to think about their health and lifestyle behaviours. This Table shows results of perceived health status according to socio-demographic status from the 2015 National Health Survey in Ireland. </a:t>
            </a:r>
          </a:p>
          <a:p>
            <a:endParaRPr lang="en-IE" dirty="0" smtClean="0"/>
          </a:p>
          <a:p>
            <a:r>
              <a:rPr lang="en-IE" i="1" dirty="0" smtClean="0"/>
              <a:t>Useful data to begin to introduce students to the social determinants of health </a:t>
            </a:r>
          </a:p>
          <a:p>
            <a:endParaRPr lang="en-IE" dirty="0"/>
          </a:p>
        </p:txBody>
      </p:sp>
      <p:sp>
        <p:nvSpPr>
          <p:cNvPr id="4" name="Slide Number Placeholder 3"/>
          <p:cNvSpPr>
            <a:spLocks noGrp="1"/>
          </p:cNvSpPr>
          <p:nvPr>
            <p:ph type="sldNum" sz="quarter" idx="10"/>
          </p:nvPr>
        </p:nvSpPr>
        <p:spPr/>
        <p:txBody>
          <a:bodyPr/>
          <a:lstStyle/>
          <a:p>
            <a:fld id="{5AC45D68-F027-4BF2-8A7D-E1FDAE339536}" type="slidenum">
              <a:rPr lang="en-GB" smtClean="0"/>
              <a:t>15</a:t>
            </a:fld>
            <a:endParaRPr lang="en-GB" dirty="0"/>
          </a:p>
        </p:txBody>
      </p:sp>
    </p:spTree>
    <p:extLst>
      <p:ext uri="{BB962C8B-B14F-4D97-AF65-F5344CB8AC3E}">
        <p14:creationId xmlns:p14="http://schemas.microsoft.com/office/powerpoint/2010/main" val="271458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Now that you have seen the results of a survey on self-perceived health status of people living in Ireland, let’s see how you would rate your own health:</a:t>
            </a:r>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t>16</a:t>
            </a:fld>
            <a:endParaRPr lang="en-GB" dirty="0"/>
          </a:p>
        </p:txBody>
      </p:sp>
    </p:spTree>
    <p:extLst>
      <p:ext uri="{BB962C8B-B14F-4D97-AF65-F5344CB8AC3E}">
        <p14:creationId xmlns:p14="http://schemas.microsoft.com/office/powerpoint/2010/main" val="2527424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Summary </a:t>
            </a:r>
          </a:p>
          <a:p>
            <a:r>
              <a:rPr lang="en-IE" dirty="0" smtClean="0"/>
              <a:t> </a:t>
            </a:r>
          </a:p>
          <a:p>
            <a:r>
              <a:rPr lang="en-IE" dirty="0" smtClean="0"/>
              <a:t>In this lesson we explored some of the definitions of health. We talked about the Healthy Ireland Framework and the self-perceived health status of the nation. In the next lesson we will look at the biopsychosocial model of health and you will be asked to participate in some activities based around this model. </a:t>
            </a:r>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t>17</a:t>
            </a:fld>
            <a:endParaRPr lang="en-GB" dirty="0"/>
          </a:p>
        </p:txBody>
      </p:sp>
    </p:spTree>
    <p:extLst>
      <p:ext uri="{BB962C8B-B14F-4D97-AF65-F5344CB8AC3E}">
        <p14:creationId xmlns:p14="http://schemas.microsoft.com/office/powerpoint/2010/main" val="309933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Introduction to Lesson 1</a:t>
            </a:r>
          </a:p>
          <a:p>
            <a:endParaRPr lang="en-IE" dirty="0" smtClean="0"/>
          </a:p>
          <a:p>
            <a:r>
              <a:rPr lang="en-IE" dirty="0" smtClean="0"/>
              <a:t>In this Lesson you will learn about definitions of health as well as a model of health that takes account of physical, psychological and social aspects of health. You will have an opportunity to reflect on your own health and to do some exercises rating your perceptions of your own health</a:t>
            </a:r>
          </a:p>
          <a:p>
            <a:endParaRPr lang="en-IE" dirty="0" smtClean="0"/>
          </a:p>
          <a:p>
            <a:endParaRPr lang="en-IE" dirty="0" smtClean="0"/>
          </a:p>
          <a:p>
            <a:r>
              <a:rPr lang="en-IE" dirty="0" smtClean="0"/>
              <a:t>•	Introduction to the topic of health &amp; what it means to different people</a:t>
            </a:r>
          </a:p>
          <a:p>
            <a:r>
              <a:rPr lang="en-IE" dirty="0" smtClean="0"/>
              <a:t>•	Definitions of health</a:t>
            </a:r>
          </a:p>
          <a:p>
            <a:r>
              <a:rPr lang="en-IE" dirty="0" smtClean="0"/>
              <a:t>•	Key concepts and definitions relating to health</a:t>
            </a:r>
          </a:p>
          <a:p>
            <a:r>
              <a:rPr lang="en-IE" dirty="0" smtClean="0"/>
              <a:t>•	Self-perceived health status of people in Ireland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Here, we examine what is meant by health. This curriculum is underpinned by the core principles of health promotion for chronic disease prevention and person- centred care. We firstly examine what “health” means. As this Unit progresses, and throughout all units, you will start to see how the concepts of health, health promotion and person-centred care are inter-related.</a:t>
            </a:r>
          </a:p>
          <a:p>
            <a:endParaRPr lang="en-IE" dirty="0" smtClean="0"/>
          </a:p>
          <a:p>
            <a:r>
              <a:rPr lang="en-IE" dirty="0" smtClean="0"/>
              <a:t>Health is a broad concept which can mean different things to different people. Our perceptions and views on health and our health priorities are shaped by a wide range of influential factors such as age, gender, family, upbringing, culture, ethnicity and social / political environment. One universal feature of health is that it is generally of great importance and value to most people and societies at large.</a:t>
            </a:r>
          </a:p>
          <a:p>
            <a:endParaRPr lang="en-IE" dirty="0" smtClean="0"/>
          </a:p>
          <a:p>
            <a:r>
              <a:rPr lang="en-IE" dirty="0" smtClean="0"/>
              <a:t>Defining Health</a:t>
            </a:r>
          </a:p>
          <a:p>
            <a:endParaRPr lang="en-IE" dirty="0" smtClean="0"/>
          </a:p>
          <a:p>
            <a:r>
              <a:rPr lang="en-IE" dirty="0" smtClean="0"/>
              <a:t>One of the most commonly cited definitions of health is from the World Health Organisation (WHO) which is an organisation of the United Nations with a particular concern for international public health. In 1948, the WHO defined health as “a state of complete physical, mental and social well-being, and not merely the absence of disease or infirmity” (World Health Organisation, 1948).</a:t>
            </a:r>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t>4</a:t>
            </a:fld>
            <a:endParaRPr lang="en-GB" dirty="0"/>
          </a:p>
        </p:txBody>
      </p:sp>
    </p:spTree>
    <p:extLst>
      <p:ext uri="{BB962C8B-B14F-4D97-AF65-F5344CB8AC3E}">
        <p14:creationId xmlns:p14="http://schemas.microsoft.com/office/powerpoint/2010/main" val="47210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t>5</a:t>
            </a:fld>
            <a:endParaRPr lang="en-GB" dirty="0"/>
          </a:p>
        </p:txBody>
      </p:sp>
    </p:spTree>
    <p:extLst>
      <p:ext uri="{BB962C8B-B14F-4D97-AF65-F5344CB8AC3E}">
        <p14:creationId xmlns:p14="http://schemas.microsoft.com/office/powerpoint/2010/main" val="353489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Ireland, the government has a framework for improving the health and wellbeing of all individuals by 2025 called Healthy Ireland,</a:t>
            </a:r>
            <a:r>
              <a:rPr lang="en-IE" baseline="0" dirty="0" smtClean="0"/>
              <a:t> </a:t>
            </a:r>
            <a:r>
              <a:rPr lang="en-IE" dirty="0" smtClean="0"/>
              <a:t>which states that a Healthy Ireland is: </a:t>
            </a:r>
          </a:p>
          <a:p>
            <a:endParaRPr lang="en-IE" dirty="0" smtClean="0"/>
          </a:p>
          <a:p>
            <a:endParaRPr lang="en-IE" dirty="0" smtClean="0"/>
          </a:p>
          <a:p>
            <a:r>
              <a:rPr lang="en-IE" dirty="0" smtClean="0"/>
              <a:t>“where everyone can enjoy physical and mental health and wellbeing to their full potential, where wellbeing is valued and supported at every level of society and is everyone’s responsibility” </a:t>
            </a:r>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t>6</a:t>
            </a:fld>
            <a:endParaRPr lang="en-GB" dirty="0"/>
          </a:p>
        </p:txBody>
      </p:sp>
    </p:spTree>
    <p:extLst>
      <p:ext uri="{BB962C8B-B14F-4D97-AF65-F5344CB8AC3E}">
        <p14:creationId xmlns:p14="http://schemas.microsoft.com/office/powerpoint/2010/main" val="335498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Have you noticed that both the WHO and the Healthy Ireland definitions both include mental health as well as physical health? </a:t>
            </a:r>
          </a:p>
          <a:p>
            <a:r>
              <a:rPr lang="en-IE" dirty="0" smtClean="0"/>
              <a:t>Do you think mental health is viewed as a positive or negative concept?</a:t>
            </a:r>
          </a:p>
          <a:p>
            <a:r>
              <a:rPr lang="en-IE" dirty="0" smtClean="0"/>
              <a:t>Do you think the WHO definitions of mental health are relevant to health today?</a:t>
            </a:r>
          </a:p>
          <a:p>
            <a:r>
              <a:rPr lang="en-IE" dirty="0" smtClean="0"/>
              <a:t>In your view, what relevance is mental health to preventing chronic disease?</a:t>
            </a:r>
          </a:p>
          <a:p>
            <a:endParaRPr lang="en-IE" dirty="0" smtClean="0"/>
          </a:p>
          <a:p>
            <a:endParaRPr lang="en-IE" dirty="0" smtClean="0"/>
          </a:p>
          <a:p>
            <a:r>
              <a:rPr lang="en-IE" dirty="0" smtClean="0"/>
              <a:t>Traditionally, and still today, mental health is often viewed and interpreted in a negative discourse with a focus on mental ill-health rather than positive mental health and well-being. This discourse is reinforced by the delivery of mental health services which tend to focus on treatment of mental health rather than the promotion of mental health (Barry &amp; Jenkins, 2007). </a:t>
            </a:r>
          </a:p>
          <a:p>
            <a:r>
              <a:rPr lang="en-IE" dirty="0" smtClean="0"/>
              <a:t>Also, the health services for patients and individuals with chronic diseases mostly address their physical health needs but there is now growing attention to the importance of addressing their mental health needs.</a:t>
            </a:r>
          </a:p>
          <a:p>
            <a:endParaRPr lang="en-IE" dirty="0" smtClean="0"/>
          </a:p>
          <a:p>
            <a:r>
              <a:rPr lang="en-IE" dirty="0" smtClean="0"/>
              <a:t>Mental health is linked to physical health and problems with mental health may in fact contribute to lifestyle risk behaviours (Harrington et al., 2010). </a:t>
            </a:r>
          </a:p>
          <a:p>
            <a:endParaRPr lang="en-IE" dirty="0" smtClean="0"/>
          </a:p>
          <a:p>
            <a:r>
              <a:rPr lang="en-IE" dirty="0" smtClean="0"/>
              <a:t>Mental health promotion aims to achieve mental health and emotional well-being of individuals and the general population. It is a positive concept that focuses on enhancing the strengths of individuals and communities whilst also addressing the needs of those already suffering mental health issues or those at risk of mental health problems (Barry &amp; Jenkins, 2007). </a:t>
            </a:r>
          </a:p>
          <a:p>
            <a:endParaRPr lang="en-IE" dirty="0" smtClean="0"/>
          </a:p>
          <a:p>
            <a:r>
              <a:rPr lang="en-IE" dirty="0" smtClean="0"/>
              <a:t>The WHO has stated that there is ‘no health without mental health’ and have highlighted that it is more than the absence of mental illness (World Health Organisation, 2004). </a:t>
            </a:r>
          </a:p>
          <a:p>
            <a:endParaRPr lang="en-IE" dirty="0" smtClean="0"/>
          </a:p>
          <a:p>
            <a:r>
              <a:rPr lang="en-IE" dirty="0" smtClean="0"/>
              <a:t>The WHO (2004) definition reflects the changing approach to mental health promotion:</a:t>
            </a:r>
          </a:p>
          <a:p>
            <a:endParaRPr lang="en-IE" dirty="0" smtClean="0"/>
          </a:p>
          <a:p>
            <a:r>
              <a:rPr lang="en-IE" dirty="0" smtClean="0"/>
              <a:t>‘A state of well-being in which the individual realises his or her own abilities, can cope with the normal stresses of life, can work productively and is able to make a contribution to his or her community’ (p.1)</a:t>
            </a:r>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t>8</a:t>
            </a:fld>
            <a:endParaRPr lang="en-GB" dirty="0"/>
          </a:p>
        </p:txBody>
      </p:sp>
    </p:spTree>
    <p:extLst>
      <p:ext uri="{BB962C8B-B14F-4D97-AF65-F5344CB8AC3E}">
        <p14:creationId xmlns:p14="http://schemas.microsoft.com/office/powerpoint/2010/main" val="429065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WHO has stated that there is ‘no health without mental health’ and have highlighted that it is more than the absence of mental illness (World Health Organisation, 2004). The WHO (2004) definition reflects the changing approach to mental health promotion:</a:t>
            </a:r>
          </a:p>
          <a:p>
            <a:r>
              <a:rPr lang="en-IE" dirty="0" smtClean="0"/>
              <a:t>‘A state of well-being in which the individual realises his or her own abilities, can cope with the normal stresses of life, can work productively and is able to make a contribution to his or her community’ (p.1)</a:t>
            </a:r>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t>9</a:t>
            </a:fld>
            <a:endParaRPr lang="en-GB" dirty="0"/>
          </a:p>
        </p:txBody>
      </p:sp>
    </p:spTree>
    <p:extLst>
      <p:ext uri="{BB962C8B-B14F-4D97-AF65-F5344CB8AC3E}">
        <p14:creationId xmlns:p14="http://schemas.microsoft.com/office/powerpoint/2010/main" val="6616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During your undergraduate programme, it will be almost impossible to talk or read about health without encountering other terms linked to health. Table 1.1 provides some example of the different terms (referred to as concepts) you can expect to find. </a:t>
            </a:r>
          </a:p>
          <a:p>
            <a:endParaRPr lang="en-IE" dirty="0" smtClean="0"/>
          </a:p>
          <a:p>
            <a:r>
              <a:rPr lang="en-IE" b="1" dirty="0" smtClean="0"/>
              <a:t>Biomedicine</a:t>
            </a:r>
            <a:r>
              <a:rPr lang="en-IE" dirty="0" smtClean="0"/>
              <a:t>	</a:t>
            </a:r>
          </a:p>
          <a:p>
            <a:r>
              <a:rPr lang="en-IE" dirty="0" smtClean="0"/>
              <a:t>Focuses on the causes of ill-health and disease within the physical body. Associated with the practice of medicine and contrasts with a social model of health. </a:t>
            </a:r>
          </a:p>
          <a:p>
            <a:r>
              <a:rPr lang="en-IE" b="1" dirty="0" smtClean="0"/>
              <a:t>Disease</a:t>
            </a:r>
            <a:r>
              <a:rPr lang="en-IE" dirty="0" smtClean="0"/>
              <a:t>	</a:t>
            </a:r>
          </a:p>
          <a:p>
            <a:r>
              <a:rPr lang="en-IE" dirty="0" smtClean="0"/>
              <a:t>The medical term for a disorder, illness or condition that prevents an individual from achieving full functioning.</a:t>
            </a:r>
          </a:p>
          <a:p>
            <a:r>
              <a:rPr lang="en-IE" b="1" dirty="0" smtClean="0"/>
              <a:t>Health</a:t>
            </a:r>
          </a:p>
          <a:p>
            <a:r>
              <a:rPr lang="en-IE" dirty="0" smtClean="0"/>
              <a:t>Is the state of complete mental, physical and social well-being of an individual, not merely the absence of disease or illness. </a:t>
            </a:r>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t>10</a:t>
            </a:fld>
            <a:endParaRPr lang="en-GB" dirty="0"/>
          </a:p>
        </p:txBody>
      </p:sp>
    </p:spTree>
    <p:extLst>
      <p:ext uri="{BB962C8B-B14F-4D97-AF65-F5344CB8AC3E}">
        <p14:creationId xmlns:p14="http://schemas.microsoft.com/office/powerpoint/2010/main" val="127658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6AF237-0192-AC42-9561-DCBEAA3C3FF1}" type="slidenum">
              <a:rPr lang="en-US" smtClean="0"/>
              <a:t>‹#›</a:t>
            </a:fld>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6AF237-0192-AC42-9561-DCBEAA3C3FF1}" type="slidenum">
              <a:rPr lang="en-US" smtClean="0"/>
              <a:t>‹#›</a:t>
            </a:fld>
            <a:endParaRPr lang="en-US" dirty="0"/>
          </a:p>
        </p:txBody>
      </p:sp>
    </p:spTree>
    <p:extLst>
      <p:ext uri="{BB962C8B-B14F-4D97-AF65-F5344CB8AC3E}">
        <p14:creationId xmlns:p14="http://schemas.microsoft.com/office/powerpoint/2010/main" val="176024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6AF237-0192-AC42-9561-DCBEAA3C3FF1}" type="slidenum">
              <a:rPr lang="en-US" smtClean="0"/>
              <a:t>‹#›</a:t>
            </a:fld>
            <a:endParaRPr lang="en-US" dirty="0"/>
          </a:p>
        </p:txBody>
      </p:sp>
    </p:spTree>
    <p:extLst>
      <p:ext uri="{BB962C8B-B14F-4D97-AF65-F5344CB8AC3E}">
        <p14:creationId xmlns:p14="http://schemas.microsoft.com/office/powerpoint/2010/main" val="757347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9735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405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58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7638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472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5917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1357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89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6AF237-0192-AC42-9561-DCBEAA3C3FF1}" type="slidenum">
              <a:rPr lang="en-US" smtClean="0"/>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978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7602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114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119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328236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7B55D65C-BF7F-4DDE-A1F2-EA4224ECA271}" type="datetime1">
              <a:rPr lang="en-US" smtClean="0">
                <a:solidFill>
                  <a:prstClr val="black"/>
                </a:solidFill>
              </a:rPr>
              <a:pPr defTabSz="457200"/>
              <a:t>4/4/2019</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688275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A7B25919-339B-406C-A754-6E023F892740}" type="datetime1">
              <a:rPr lang="en-US" smtClean="0">
                <a:solidFill>
                  <a:prstClr val="black"/>
                </a:solidFill>
              </a:rPr>
              <a:pPr defTabSz="457200"/>
              <a:t>4/4/2019</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6FF9F0C5-380F-41C2-899A-BAC0F0927E16}"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976701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457200"/>
            <a:fld id="{FACDC156-8122-4E54-80C4-5CE154139E06}" type="datetime1">
              <a:rPr lang="en-US" smtClean="0">
                <a:solidFill>
                  <a:prstClr val="black"/>
                </a:solidFill>
              </a:rPr>
              <a:pPr defTabSz="457200"/>
              <a:t>4/4/2019</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452013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457200"/>
            <a:fld id="{AB3634DC-DC72-4B6B-A539-AE4016EC510A}" type="datetime1">
              <a:rPr lang="en-US" smtClean="0">
                <a:solidFill>
                  <a:prstClr val="black"/>
                </a:solidFill>
              </a:rPr>
              <a:pPr defTabSz="457200"/>
              <a:t>4/4/2019</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90674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782610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t>4/4/2019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6AF237-0192-AC42-9561-DCBEAA3C3FF1}" type="slidenum">
              <a:rPr lang="en-US" smtClean="0"/>
              <a:t>‹#›</a:t>
            </a:fld>
            <a:endParaRPr lang="en-US" dirty="0"/>
          </a:p>
        </p:txBody>
      </p:sp>
    </p:spTree>
    <p:extLst>
      <p:ext uri="{BB962C8B-B14F-4D97-AF65-F5344CB8AC3E}">
        <p14:creationId xmlns:p14="http://schemas.microsoft.com/office/powerpoint/2010/main" val="1521370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6C811D57-28EC-4063-918D-589AF38CC89B}" type="datetime1">
              <a:rPr lang="en-US" smtClean="0">
                <a:solidFill>
                  <a:prstClr val="black"/>
                </a:solidFill>
              </a:rPr>
              <a:pPr defTabSz="457200"/>
              <a:t>4/4/2019</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519954A3-9DFD-4C44-94BA-B95130A3BA1C}"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409564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457200"/>
            <a:fld id="{018F8AB4-E0CC-4138-ADCF-4BF7BEEAC4A2}" type="datetime1">
              <a:rPr lang="en-US" smtClean="0">
                <a:solidFill>
                  <a:prstClr val="black"/>
                </a:solidFill>
              </a:rPr>
              <a:pPr defTabSz="457200"/>
              <a:t>4/4/2019</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076732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457200"/>
            <a:fld id="{4A183983-5370-4B61-AB36-FDE9F9726F87}" type="datetime1">
              <a:rPr lang="en-US" smtClean="0">
                <a:solidFill>
                  <a:prstClr val="black"/>
                </a:solidFill>
              </a:rPr>
              <a:pPr defTabSz="457200"/>
              <a:t>4/4/2019</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457200"/>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457200"/>
            <a:fld id="{89333C77-0158-454C-844F-B7AB9BD7DAD4}"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630739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667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34A6F8-FFF3-4401-AB8B-12C8C6CD6A7F}" type="datetimeFigureOut">
              <a:rPr lang="en-GB" smtClean="0"/>
              <a:t>04/04/2019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B3ABB1-46EF-47E4-BDEE-FCAF0EA71B8A}" type="slidenum">
              <a:rPr lang="en-GB" smtClean="0"/>
              <a:t>‹#›</a:t>
            </a:fld>
            <a:endParaRPr lang="en-GB" dirty="0"/>
          </a:p>
        </p:txBody>
      </p:sp>
    </p:spTree>
    <p:extLst>
      <p:ext uri="{BB962C8B-B14F-4D97-AF65-F5344CB8AC3E}">
        <p14:creationId xmlns:p14="http://schemas.microsoft.com/office/powerpoint/2010/main" val="1340840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34A6F8-FFF3-4401-AB8B-12C8C6CD6A7F}" type="datetimeFigureOut">
              <a:rPr lang="en-GB" smtClean="0"/>
              <a:t>04/04/2019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B3ABB1-46EF-47E4-BDEE-FCAF0EA71B8A}" type="slidenum">
              <a:rPr lang="en-GB" smtClean="0"/>
              <a:t>‹#›</a:t>
            </a:fld>
            <a:endParaRPr lang="en-GB" dirty="0"/>
          </a:p>
        </p:txBody>
      </p:sp>
    </p:spTree>
    <p:extLst>
      <p:ext uri="{BB962C8B-B14F-4D97-AF65-F5344CB8AC3E}">
        <p14:creationId xmlns:p14="http://schemas.microsoft.com/office/powerpoint/2010/main" val="988604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4A6F8-FFF3-4401-AB8B-12C8C6CD6A7F}" type="datetimeFigureOut">
              <a:rPr lang="en-GB" smtClean="0"/>
              <a:t>04/04/2019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B3ABB1-46EF-47E4-BDEE-FCAF0EA71B8A}" type="slidenum">
              <a:rPr lang="en-GB" smtClean="0"/>
              <a:t>‹#›</a:t>
            </a:fld>
            <a:endParaRPr lang="en-GB" dirty="0"/>
          </a:p>
        </p:txBody>
      </p:sp>
    </p:spTree>
    <p:extLst>
      <p:ext uri="{BB962C8B-B14F-4D97-AF65-F5344CB8AC3E}">
        <p14:creationId xmlns:p14="http://schemas.microsoft.com/office/powerpoint/2010/main" val="2704060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34A6F8-FFF3-4401-AB8B-12C8C6CD6A7F}" type="datetimeFigureOut">
              <a:rPr lang="en-GB" smtClean="0"/>
              <a:t>04/04/2019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B3ABB1-46EF-47E4-BDEE-FCAF0EA71B8A}" type="slidenum">
              <a:rPr lang="en-GB" smtClean="0"/>
              <a:t>‹#›</a:t>
            </a:fld>
            <a:endParaRPr lang="en-GB" dirty="0"/>
          </a:p>
        </p:txBody>
      </p:sp>
    </p:spTree>
    <p:extLst>
      <p:ext uri="{BB962C8B-B14F-4D97-AF65-F5344CB8AC3E}">
        <p14:creationId xmlns:p14="http://schemas.microsoft.com/office/powerpoint/2010/main" val="1966909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34A6F8-FFF3-4401-AB8B-12C8C6CD6A7F}" type="datetimeFigureOut">
              <a:rPr lang="en-GB" smtClean="0"/>
              <a:t>04/04/2019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DB3ABB1-46EF-47E4-BDEE-FCAF0EA71B8A}" type="slidenum">
              <a:rPr lang="en-GB" smtClean="0"/>
              <a:t>‹#›</a:t>
            </a:fld>
            <a:endParaRPr lang="en-GB" dirty="0"/>
          </a:p>
        </p:txBody>
      </p:sp>
    </p:spTree>
    <p:extLst>
      <p:ext uri="{BB962C8B-B14F-4D97-AF65-F5344CB8AC3E}">
        <p14:creationId xmlns:p14="http://schemas.microsoft.com/office/powerpoint/2010/main" val="2984893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34A6F8-FFF3-4401-AB8B-12C8C6CD6A7F}" type="datetimeFigureOut">
              <a:rPr lang="en-GB" smtClean="0"/>
              <a:t>04/04/2019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DB3ABB1-46EF-47E4-BDEE-FCAF0EA71B8A}" type="slidenum">
              <a:rPr lang="en-GB" smtClean="0"/>
              <a:t>‹#›</a:t>
            </a:fld>
            <a:endParaRPr lang="en-GB" dirty="0"/>
          </a:p>
        </p:txBody>
      </p:sp>
    </p:spTree>
    <p:extLst>
      <p:ext uri="{BB962C8B-B14F-4D97-AF65-F5344CB8AC3E}">
        <p14:creationId xmlns:p14="http://schemas.microsoft.com/office/powerpoint/2010/main" val="323726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6AF237-0192-AC42-9561-DCBEAA3C3FF1}" type="slidenum">
              <a:rPr lang="en-US" smtClean="0"/>
              <a:t>‹#›</a:t>
            </a:fld>
            <a:endParaRPr lang="en-US" dirty="0"/>
          </a:p>
        </p:txBody>
      </p:sp>
    </p:spTree>
    <p:extLst>
      <p:ext uri="{BB962C8B-B14F-4D97-AF65-F5344CB8AC3E}">
        <p14:creationId xmlns:p14="http://schemas.microsoft.com/office/powerpoint/2010/main" val="1736381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4A6F8-FFF3-4401-AB8B-12C8C6CD6A7F}" type="datetimeFigureOut">
              <a:rPr lang="en-GB" smtClean="0"/>
              <a:t>04/04/2019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DB3ABB1-46EF-47E4-BDEE-FCAF0EA71B8A}" type="slidenum">
              <a:rPr lang="en-GB" smtClean="0"/>
              <a:t>‹#›</a:t>
            </a:fld>
            <a:endParaRPr lang="en-GB" dirty="0"/>
          </a:p>
        </p:txBody>
      </p:sp>
    </p:spTree>
    <p:extLst>
      <p:ext uri="{BB962C8B-B14F-4D97-AF65-F5344CB8AC3E}">
        <p14:creationId xmlns:p14="http://schemas.microsoft.com/office/powerpoint/2010/main" val="780236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4A6F8-FFF3-4401-AB8B-12C8C6CD6A7F}" type="datetimeFigureOut">
              <a:rPr lang="en-GB" smtClean="0"/>
              <a:t>04/04/2019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B3ABB1-46EF-47E4-BDEE-FCAF0EA71B8A}" type="slidenum">
              <a:rPr lang="en-GB" smtClean="0"/>
              <a:t>‹#›</a:t>
            </a:fld>
            <a:endParaRPr lang="en-GB" dirty="0"/>
          </a:p>
        </p:txBody>
      </p:sp>
    </p:spTree>
    <p:extLst>
      <p:ext uri="{BB962C8B-B14F-4D97-AF65-F5344CB8AC3E}">
        <p14:creationId xmlns:p14="http://schemas.microsoft.com/office/powerpoint/2010/main" val="312623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4A6F8-FFF3-4401-AB8B-12C8C6CD6A7F}" type="datetimeFigureOut">
              <a:rPr lang="en-GB" smtClean="0"/>
              <a:t>04/04/2019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B3ABB1-46EF-47E4-BDEE-FCAF0EA71B8A}" type="slidenum">
              <a:rPr lang="en-GB" smtClean="0"/>
              <a:t>‹#›</a:t>
            </a:fld>
            <a:endParaRPr lang="en-GB" dirty="0"/>
          </a:p>
        </p:txBody>
      </p:sp>
    </p:spTree>
    <p:extLst>
      <p:ext uri="{BB962C8B-B14F-4D97-AF65-F5344CB8AC3E}">
        <p14:creationId xmlns:p14="http://schemas.microsoft.com/office/powerpoint/2010/main" val="1864873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34A6F8-FFF3-4401-AB8B-12C8C6CD6A7F}" type="datetimeFigureOut">
              <a:rPr lang="en-GB" smtClean="0"/>
              <a:t>04/04/2019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B3ABB1-46EF-47E4-BDEE-FCAF0EA71B8A}" type="slidenum">
              <a:rPr lang="en-GB" smtClean="0"/>
              <a:t>‹#›</a:t>
            </a:fld>
            <a:endParaRPr lang="en-GB" dirty="0"/>
          </a:p>
        </p:txBody>
      </p:sp>
    </p:spTree>
    <p:extLst>
      <p:ext uri="{BB962C8B-B14F-4D97-AF65-F5344CB8AC3E}">
        <p14:creationId xmlns:p14="http://schemas.microsoft.com/office/powerpoint/2010/main" val="782983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34A6F8-FFF3-4401-AB8B-12C8C6CD6A7F}" type="datetimeFigureOut">
              <a:rPr lang="en-GB" smtClean="0"/>
              <a:t>04/04/2019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B3ABB1-46EF-47E4-BDEE-FCAF0EA71B8A}" type="slidenum">
              <a:rPr lang="en-GB" smtClean="0"/>
              <a:t>‹#›</a:t>
            </a:fld>
            <a:endParaRPr lang="en-GB" dirty="0"/>
          </a:p>
        </p:txBody>
      </p:sp>
    </p:spTree>
    <p:extLst>
      <p:ext uri="{BB962C8B-B14F-4D97-AF65-F5344CB8AC3E}">
        <p14:creationId xmlns:p14="http://schemas.microsoft.com/office/powerpoint/2010/main" val="54383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t>4/4/2019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6AF237-0192-AC42-9561-DCBEAA3C3FF1}" type="slidenum">
              <a:rPr lang="en-US" smtClean="0"/>
              <a:t>‹#›</a:t>
            </a:fld>
            <a:endParaRPr lang="en-US" dirty="0"/>
          </a:p>
        </p:txBody>
      </p:sp>
    </p:spTree>
    <p:extLst>
      <p:ext uri="{BB962C8B-B14F-4D97-AF65-F5344CB8AC3E}">
        <p14:creationId xmlns:p14="http://schemas.microsoft.com/office/powerpoint/2010/main" val="120754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t>4/4/2019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6AF237-0192-AC42-9561-DCBEAA3C3FF1}" type="slidenum">
              <a:rPr lang="en-US" smtClean="0"/>
              <a:t>‹#›</a:t>
            </a:fld>
            <a:endParaRPr lang="en-US" dirty="0"/>
          </a:p>
        </p:txBody>
      </p:sp>
    </p:spTree>
    <p:extLst>
      <p:ext uri="{BB962C8B-B14F-4D97-AF65-F5344CB8AC3E}">
        <p14:creationId xmlns:p14="http://schemas.microsoft.com/office/powerpoint/2010/main" val="156201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t>4/4/2019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6AF237-0192-AC42-9561-DCBEAA3C3FF1}" type="slidenum">
              <a:rPr lang="en-US" smtClean="0"/>
              <a:t>‹#›</a:t>
            </a:fld>
            <a:endParaRPr lang="en-US" dirty="0"/>
          </a:p>
        </p:txBody>
      </p:sp>
    </p:spTree>
    <p:extLst>
      <p:ext uri="{BB962C8B-B14F-4D97-AF65-F5344CB8AC3E}">
        <p14:creationId xmlns:p14="http://schemas.microsoft.com/office/powerpoint/2010/main" val="196165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6AF237-0192-AC42-9561-DCBEAA3C3FF1}" type="slidenum">
              <a:rPr lang="en-US" smtClean="0"/>
              <a:t>‹#›</a:t>
            </a:fld>
            <a:endParaRPr lang="en-US" dirty="0"/>
          </a:p>
        </p:txBody>
      </p:sp>
    </p:spTree>
    <p:extLst>
      <p:ext uri="{BB962C8B-B14F-4D97-AF65-F5344CB8AC3E}">
        <p14:creationId xmlns:p14="http://schemas.microsoft.com/office/powerpoint/2010/main" val="130594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t>4/4/2019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6AF237-0192-AC42-9561-DCBEAA3C3FF1}" type="slidenum">
              <a:rPr lang="en-US" smtClean="0"/>
              <a:t>‹#›</a:t>
            </a:fld>
            <a:endParaRPr lang="en-US" dirty="0"/>
          </a:p>
        </p:txBody>
      </p:sp>
    </p:spTree>
    <p:extLst>
      <p:ext uri="{BB962C8B-B14F-4D97-AF65-F5344CB8AC3E}">
        <p14:creationId xmlns:p14="http://schemas.microsoft.com/office/powerpoint/2010/main" val="175455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9FE04-85BB-FF44-A662-545F317729A4}" type="datetimeFigureOut">
              <a:rPr lang="en-US" smtClean="0"/>
              <a:t>4/4/2019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AF237-0192-AC42-9561-DCBEAA3C3FF1}"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9FE04-85BB-FF44-A662-545F317729A4}" type="datetimeFigureOut">
              <a:rPr lang="en-US" smtClean="0">
                <a:solidFill>
                  <a:prstClr val="black">
                    <a:tint val="75000"/>
                  </a:prstClr>
                </a:solidFill>
              </a:rPr>
              <a:pPr/>
              <a:t>4/4/2019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793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2786791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4A6F8-FFF3-4401-AB8B-12C8C6CD6A7F}" type="datetimeFigureOut">
              <a:rPr lang="en-GB" smtClean="0"/>
              <a:t>04/04/2019</a:t>
            </a:fld>
            <a:endParaRPr lang="en-GB"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3ABB1-46EF-47E4-BDEE-FCAF0EA71B8A}" type="slidenum">
              <a:rPr lang="en-GB" smtClean="0"/>
              <a:t>‹#›</a:t>
            </a:fld>
            <a:endParaRPr lang="en-GB" dirty="0"/>
          </a:p>
        </p:txBody>
      </p:sp>
    </p:spTree>
    <p:extLst>
      <p:ext uri="{BB962C8B-B14F-4D97-AF65-F5344CB8AC3E}">
        <p14:creationId xmlns:p14="http://schemas.microsoft.com/office/powerpoint/2010/main" val="3166242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package" Target="../embeddings/Microsoft_Word_Document.docx"/></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1: Lesson 1</a:t>
            </a:r>
            <a:r>
              <a:rPr lang="en-GB" sz="4400" b="1" dirty="0" smtClean="0">
                <a:latin typeface="+mn-lt"/>
              </a:rPr>
              <a:t/>
            </a:r>
            <a:br>
              <a:rPr lang="en-GB" sz="4400" b="1" dirty="0" smtClean="0">
                <a:latin typeface="+mn-lt"/>
              </a:rPr>
            </a:br>
            <a:endParaRPr lang="en-GB" sz="4400" b="1" dirty="0">
              <a:latin typeface="+mn-lt"/>
            </a:endParaRPr>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72995" y="5524830"/>
            <a:ext cx="3385751" cy="826543"/>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6332" y="5524830"/>
            <a:ext cx="1193537" cy="1193537"/>
          </a:xfrm>
          <a:prstGeom prst="rect">
            <a:avLst/>
          </a:prstGeom>
        </p:spPr>
      </p:pic>
    </p:spTree>
    <p:extLst>
      <p:ext uri="{BB962C8B-B14F-4D97-AF65-F5344CB8AC3E}">
        <p14:creationId xmlns:p14="http://schemas.microsoft.com/office/powerpoint/2010/main" val="548995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557" y="225674"/>
            <a:ext cx="2593976" cy="1604464"/>
          </a:xfrm>
          <a:prstGeom prst="rect">
            <a:avLst/>
          </a:prstGeom>
        </p:spPr>
      </p:pic>
      <p:sp>
        <p:nvSpPr>
          <p:cNvPr id="8" name="Title 1"/>
          <p:cNvSpPr>
            <a:spLocks noGrp="1"/>
          </p:cNvSpPr>
          <p:nvPr>
            <p:ph type="title"/>
          </p:nvPr>
        </p:nvSpPr>
        <p:spPr/>
        <p:txBody>
          <a:bodyPr/>
          <a:lstStyle/>
          <a:p>
            <a:r>
              <a:rPr lang="en-GB" dirty="0" smtClean="0">
                <a:solidFill>
                  <a:srgbClr val="A7005F"/>
                </a:solidFill>
                <a:latin typeface="+mn-lt"/>
              </a:rPr>
              <a:t>Key Concepts &amp; Definitions of Health</a:t>
            </a:r>
            <a:endParaRPr lang="en-GB" dirty="0">
              <a:solidFill>
                <a:srgbClr val="A7005F"/>
              </a:solidFill>
              <a:latin typeface="+mn-lt"/>
            </a:endParaRPr>
          </a:p>
        </p:txBody>
      </p:sp>
      <p:sp>
        <p:nvSpPr>
          <p:cNvPr id="3" name="Content Placeholder 2"/>
          <p:cNvSpPr>
            <a:spLocks noGrp="1"/>
          </p:cNvSpPr>
          <p:nvPr>
            <p:ph idx="1"/>
          </p:nvPr>
        </p:nvSpPr>
        <p:spPr>
          <a:xfrm>
            <a:off x="571500" y="1690688"/>
            <a:ext cx="10953750" cy="5300662"/>
          </a:xfrm>
        </p:spPr>
        <p:txBody>
          <a:bodyPr>
            <a:normAutofit/>
          </a:bodyPr>
          <a:lstStyle/>
          <a:p>
            <a:r>
              <a:rPr lang="en-IE" sz="3200" b="1" dirty="0" smtClean="0"/>
              <a:t>Biomedicine</a:t>
            </a:r>
            <a:r>
              <a:rPr lang="en-IE" sz="3200" dirty="0" smtClean="0"/>
              <a:t>: Focuses </a:t>
            </a:r>
            <a:r>
              <a:rPr lang="en-IE" sz="3200" dirty="0"/>
              <a:t>on the causes of ill-health and disease within the physical body. Associated with the practice of medicine and contrasts with a social model of health. </a:t>
            </a:r>
            <a:endParaRPr lang="en-IE" sz="3200" dirty="0" smtClean="0"/>
          </a:p>
          <a:p>
            <a:endParaRPr lang="en-IE" sz="3200" dirty="0"/>
          </a:p>
          <a:p>
            <a:r>
              <a:rPr lang="en-IE" sz="3200" b="1" dirty="0" smtClean="0"/>
              <a:t>Disease</a:t>
            </a:r>
            <a:r>
              <a:rPr lang="en-IE" sz="3200" dirty="0" smtClean="0"/>
              <a:t>: The </a:t>
            </a:r>
            <a:r>
              <a:rPr lang="en-IE" sz="3200" dirty="0"/>
              <a:t>medical term for a disorder, illness or condition that prevents an individual from achieving full functioning</a:t>
            </a:r>
            <a:r>
              <a:rPr lang="en-IE" sz="3200" dirty="0" smtClean="0"/>
              <a:t>.</a:t>
            </a:r>
          </a:p>
          <a:p>
            <a:endParaRPr lang="en-IE" sz="3200" dirty="0"/>
          </a:p>
          <a:p>
            <a:r>
              <a:rPr lang="en-IE" sz="3200" b="1" dirty="0" smtClean="0"/>
              <a:t>Health</a:t>
            </a:r>
            <a:r>
              <a:rPr lang="en-IE" sz="3200" dirty="0" smtClean="0"/>
              <a:t>: Is </a:t>
            </a:r>
            <a:r>
              <a:rPr lang="en-IE" sz="3200" dirty="0"/>
              <a:t>the state of complete mental, physical and social well-being of an individual, not merely the absence of disease or illness. </a:t>
            </a:r>
          </a:p>
          <a:p>
            <a:endParaRPr lang="en-GB" dirty="0"/>
          </a:p>
        </p:txBody>
      </p:sp>
    </p:spTree>
    <p:extLst>
      <p:ext uri="{BB962C8B-B14F-4D97-AF65-F5344CB8AC3E}">
        <p14:creationId xmlns:p14="http://schemas.microsoft.com/office/powerpoint/2010/main" val="2109338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5"/>
            <a:ext cx="10515600" cy="1325563"/>
          </a:xfrm>
        </p:spPr>
        <p:txBody>
          <a:bodyPr/>
          <a:lstStyle/>
          <a:p>
            <a:r>
              <a:rPr lang="en-IE" dirty="0">
                <a:solidFill>
                  <a:srgbClr val="A7005F"/>
                </a:solidFill>
                <a:latin typeface="+mn-lt"/>
              </a:rPr>
              <a:t>Key Concepts &amp; Definitions of Health</a:t>
            </a:r>
            <a:endParaRPr lang="en-GB" dirty="0">
              <a:solidFill>
                <a:srgbClr val="A7005F"/>
              </a:solidFill>
              <a:latin typeface="+mn-lt"/>
            </a:endParaRPr>
          </a:p>
        </p:txBody>
      </p:sp>
      <p:sp>
        <p:nvSpPr>
          <p:cNvPr id="5" name="Content Placeholder 4"/>
          <p:cNvSpPr>
            <a:spLocks noGrp="1"/>
          </p:cNvSpPr>
          <p:nvPr>
            <p:ph idx="1"/>
          </p:nvPr>
        </p:nvSpPr>
        <p:spPr>
          <a:xfrm>
            <a:off x="838200" y="1825624"/>
            <a:ext cx="10687050" cy="5032375"/>
          </a:xfrm>
        </p:spPr>
        <p:txBody>
          <a:bodyPr>
            <a:normAutofit lnSpcReduction="10000"/>
          </a:bodyPr>
          <a:lstStyle/>
          <a:p>
            <a:r>
              <a:rPr lang="en-IE" sz="3200" b="1" dirty="0"/>
              <a:t>Ill </a:t>
            </a:r>
            <a:r>
              <a:rPr lang="en-IE" sz="3200" b="1" dirty="0" smtClean="0"/>
              <a:t>Health: </a:t>
            </a:r>
            <a:r>
              <a:rPr lang="en-IE" sz="3200" dirty="0" smtClean="0"/>
              <a:t>Is </a:t>
            </a:r>
            <a:r>
              <a:rPr lang="en-IE" sz="3200" dirty="0"/>
              <a:t>a state of poor health when there is some disease or impairment, not usually serious enough to curtail all activities. </a:t>
            </a:r>
            <a:endParaRPr lang="en-IE" sz="3200" dirty="0" smtClean="0"/>
          </a:p>
          <a:p>
            <a:endParaRPr lang="en-IE" sz="3200" dirty="0"/>
          </a:p>
          <a:p>
            <a:r>
              <a:rPr lang="en-IE" sz="3200" b="1" dirty="0" smtClean="0"/>
              <a:t>Illness: </a:t>
            </a:r>
            <a:r>
              <a:rPr lang="en-IE" sz="3200" dirty="0" smtClean="0"/>
              <a:t>Is a </a:t>
            </a:r>
            <a:r>
              <a:rPr lang="en-IE" sz="3200" dirty="0"/>
              <a:t>disease or period of sickness that affects an individual’s body or mind and prevents them achieving his / her optimal outputs</a:t>
            </a:r>
            <a:r>
              <a:rPr lang="en-IE" sz="3200" dirty="0" smtClean="0"/>
              <a:t>.</a:t>
            </a:r>
          </a:p>
          <a:p>
            <a:endParaRPr lang="en-IE" sz="3200" dirty="0"/>
          </a:p>
          <a:p>
            <a:r>
              <a:rPr lang="en-IE" sz="3200" b="1" dirty="0" smtClean="0"/>
              <a:t>Well-being: </a:t>
            </a:r>
            <a:r>
              <a:rPr lang="en-IE" sz="3200" dirty="0" smtClean="0"/>
              <a:t>Is </a:t>
            </a:r>
            <a:r>
              <a:rPr lang="en-IE" sz="3200" dirty="0"/>
              <a:t>the positive feeling that accompanies a lack of ill health and illness and is associated with the achievement of personal goals and a sense of being well and feeling good. </a:t>
            </a:r>
          </a:p>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048" y="222377"/>
            <a:ext cx="2596896" cy="1603248"/>
          </a:xfrm>
          <a:prstGeom prst="rect">
            <a:avLst/>
          </a:prstGeom>
        </p:spPr>
      </p:pic>
    </p:spTree>
    <p:extLst>
      <p:ext uri="{BB962C8B-B14F-4D97-AF65-F5344CB8AC3E}">
        <p14:creationId xmlns:p14="http://schemas.microsoft.com/office/powerpoint/2010/main" val="3189829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557" y="225674"/>
            <a:ext cx="2593976" cy="1604464"/>
          </a:xfrm>
          <a:prstGeom prst="rect">
            <a:avLst/>
          </a:prstGeom>
        </p:spPr>
      </p:pic>
      <p:sp>
        <p:nvSpPr>
          <p:cNvPr id="5" name="Content Placeholder 2"/>
          <p:cNvSpPr>
            <a:spLocks noGrp="1"/>
          </p:cNvSpPr>
          <p:nvPr>
            <p:ph idx="1"/>
          </p:nvPr>
        </p:nvSpPr>
        <p:spPr>
          <a:xfrm>
            <a:off x="707572" y="2276887"/>
            <a:ext cx="10515600" cy="3494520"/>
          </a:xfrm>
          <a:solidFill>
            <a:srgbClr val="CCECFF"/>
          </a:solidFill>
        </p:spPr>
        <p:txBody>
          <a:bodyPr>
            <a:normAutofit/>
          </a:bodyPr>
          <a:lstStyle/>
          <a:p>
            <a:pPr marL="0" indent="0">
              <a:buNone/>
            </a:pPr>
            <a:endParaRPr lang="en-GB" dirty="0" smtClean="0"/>
          </a:p>
          <a:p>
            <a:pPr marL="0" indent="0">
              <a:buNone/>
            </a:pPr>
            <a:r>
              <a:rPr lang="en-GB" sz="3200" dirty="0" smtClean="0"/>
              <a:t>Think </a:t>
            </a:r>
            <a:r>
              <a:rPr lang="en-GB" sz="3200" dirty="0"/>
              <a:t>about the healthcare </a:t>
            </a:r>
            <a:r>
              <a:rPr lang="en-GB" sz="3200" dirty="0" smtClean="0"/>
              <a:t>profession/area </a:t>
            </a:r>
            <a:r>
              <a:rPr lang="en-GB" sz="3200" dirty="0"/>
              <a:t>that you are preparing for in your undergraduate degree.  </a:t>
            </a:r>
            <a:endParaRPr lang="en-GB" sz="3200" dirty="0" smtClean="0"/>
          </a:p>
          <a:p>
            <a:pPr marL="0" indent="0">
              <a:buNone/>
            </a:pPr>
            <a:endParaRPr lang="en-GB" dirty="0" smtClean="0"/>
          </a:p>
          <a:p>
            <a:r>
              <a:rPr lang="en-GB" dirty="0" smtClean="0"/>
              <a:t>To </a:t>
            </a:r>
            <a:r>
              <a:rPr lang="en-GB" dirty="0"/>
              <a:t>what extent do you think </a:t>
            </a:r>
            <a:r>
              <a:rPr lang="en-GB" dirty="0" smtClean="0"/>
              <a:t>these concepts </a:t>
            </a:r>
            <a:r>
              <a:rPr lang="en-GB" dirty="0"/>
              <a:t>are more or less relevant to your professional/discipline </a:t>
            </a:r>
            <a:r>
              <a:rPr lang="en-GB" dirty="0" smtClean="0"/>
              <a:t>area?</a:t>
            </a:r>
          </a:p>
          <a:p>
            <a:pPr marL="0" indent="0">
              <a:buNone/>
            </a:pPr>
            <a:endParaRPr lang="en-GB" dirty="0" smtClean="0"/>
          </a:p>
          <a:p>
            <a:pPr marL="0" indent="0">
              <a:buNone/>
            </a:pPr>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342" y="528075"/>
            <a:ext cx="4620386" cy="999661"/>
          </a:xfrm>
          <a:prstGeom prst="rect">
            <a:avLst/>
          </a:prstGeom>
        </p:spPr>
      </p:pic>
      <p:pic>
        <p:nvPicPr>
          <p:cNvPr id="7" name="Picture 6"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297650" y="6101671"/>
            <a:ext cx="2508885" cy="487045"/>
          </a:xfrm>
          <a:prstGeom prst="rect">
            <a:avLst/>
          </a:prstGeom>
          <a:noFill/>
          <a:ln>
            <a:noFill/>
          </a:ln>
        </p:spPr>
      </p:pic>
    </p:spTree>
    <p:extLst>
      <p:ext uri="{BB962C8B-B14F-4D97-AF65-F5344CB8AC3E}">
        <p14:creationId xmlns:p14="http://schemas.microsoft.com/office/powerpoint/2010/main" val="619268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 y="468926"/>
            <a:ext cx="8547662" cy="964911"/>
          </a:xfrm>
        </p:spPr>
        <p:txBody>
          <a:bodyPr>
            <a:normAutofit fontScale="90000"/>
          </a:bodyPr>
          <a:lstStyle/>
          <a:p>
            <a:r>
              <a:rPr lang="en-IE" dirty="0" smtClean="0">
                <a:solidFill>
                  <a:srgbClr val="A7005F"/>
                </a:solidFill>
                <a:latin typeface="Calibri"/>
              </a:rPr>
              <a:t>Table 1: Healthy Ireland Survey Findings</a:t>
            </a:r>
            <a:endParaRPr lang="en-GB" dirty="0"/>
          </a:p>
        </p:txBody>
      </p:sp>
      <p:pic>
        <p:nvPicPr>
          <p:cNvPr id="3" name="Content Placeholder 2"/>
          <p:cNvPicPr>
            <a:picLocks noGrp="1" noChangeAspect="1"/>
          </p:cNvPicPr>
          <p:nvPr>
            <p:ph idx="1"/>
          </p:nvPr>
        </p:nvPicPr>
        <p:blipFill rotWithShape="1">
          <a:blip r:embed="rId3"/>
          <a:srcRect l="27541" t="14783" r="40543" b="44925"/>
          <a:stretch/>
        </p:blipFill>
        <p:spPr>
          <a:xfrm>
            <a:off x="144482" y="1788580"/>
            <a:ext cx="5913121" cy="4199137"/>
          </a:xfrm>
          <a:prstGeom prst="rect">
            <a:avLst/>
          </a:prstGeom>
        </p:spPr>
      </p:pic>
      <p:pic>
        <p:nvPicPr>
          <p:cNvPr id="6" name="Content Placeholder 2"/>
          <p:cNvPicPr>
            <a:picLocks noChangeAspect="1"/>
          </p:cNvPicPr>
          <p:nvPr/>
        </p:nvPicPr>
        <p:blipFill rotWithShape="1">
          <a:blip r:embed="rId3"/>
          <a:srcRect l="27541" t="54697" r="40543" b="5713"/>
          <a:stretch/>
        </p:blipFill>
        <p:spPr>
          <a:xfrm>
            <a:off x="6057603" y="1788579"/>
            <a:ext cx="5882641" cy="41991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2894" y="212077"/>
            <a:ext cx="2390507" cy="1478611"/>
          </a:xfrm>
          <a:prstGeom prst="rect">
            <a:avLst/>
          </a:prstGeom>
        </p:spPr>
      </p:pic>
      <p:pic>
        <p:nvPicPr>
          <p:cNvPr id="8" name="Picture 7"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67639" y="6127432"/>
            <a:ext cx="2508885" cy="487045"/>
          </a:xfrm>
          <a:prstGeom prst="rect">
            <a:avLst/>
          </a:prstGeom>
          <a:noFill/>
          <a:ln>
            <a:noFill/>
          </a:ln>
        </p:spPr>
      </p:pic>
    </p:spTree>
    <p:extLst>
      <p:ext uri="{BB962C8B-B14F-4D97-AF65-F5344CB8AC3E}">
        <p14:creationId xmlns:p14="http://schemas.microsoft.com/office/powerpoint/2010/main" val="2747972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9641" y="116913"/>
            <a:ext cx="2390507" cy="1478611"/>
          </a:xfrm>
          <a:prstGeom prst="rect">
            <a:avLst/>
          </a:prstGeom>
        </p:spPr>
      </p:pic>
      <p:sp>
        <p:nvSpPr>
          <p:cNvPr id="5" name="Title 1"/>
          <p:cNvSpPr>
            <a:spLocks noGrp="1"/>
          </p:cNvSpPr>
          <p:nvPr>
            <p:ph type="title"/>
          </p:nvPr>
        </p:nvSpPr>
        <p:spPr>
          <a:xfrm>
            <a:off x="327561" y="269961"/>
            <a:ext cx="10515600" cy="1325563"/>
          </a:xfrm>
        </p:spPr>
        <p:txBody>
          <a:bodyPr>
            <a:normAutofit/>
          </a:bodyPr>
          <a:lstStyle/>
          <a:p>
            <a:r>
              <a:rPr lang="en-GB" sz="4000" b="1" dirty="0" smtClean="0">
                <a:solidFill>
                  <a:srgbClr val="A7005F"/>
                </a:solidFill>
                <a:latin typeface="+mn-lt"/>
              </a:rPr>
              <a:t>Self-perceived health status Irish population</a:t>
            </a:r>
            <a:endParaRPr lang="en-GB" sz="4000" b="1" dirty="0">
              <a:solidFill>
                <a:srgbClr val="A7005F"/>
              </a:solidFill>
              <a:latin typeface="+mn-lt"/>
            </a:endParaRPr>
          </a:p>
        </p:txBody>
      </p:sp>
      <p:sp>
        <p:nvSpPr>
          <p:cNvPr id="9" name="Rectangle 8"/>
          <p:cNvSpPr/>
          <p:nvPr/>
        </p:nvSpPr>
        <p:spPr>
          <a:xfrm>
            <a:off x="6369726" y="5998309"/>
            <a:ext cx="4694271" cy="646331"/>
          </a:xfrm>
          <a:prstGeom prst="rect">
            <a:avLst/>
          </a:prstGeom>
        </p:spPr>
        <p:txBody>
          <a:bodyPr wrap="square">
            <a:spAutoFit/>
          </a:bodyPr>
          <a:lstStyle/>
          <a:p>
            <a:r>
              <a:rPr lang="en-IE"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Adapted from National Health Survey, 2015, published by CSO 2016</a:t>
            </a:r>
            <a:endParaRPr lang="en-GB" i="1" dirty="0"/>
          </a:p>
        </p:txBody>
      </p:sp>
      <p:grpSp>
        <p:nvGrpSpPr>
          <p:cNvPr id="11" name="Group 10"/>
          <p:cNvGrpSpPr/>
          <p:nvPr/>
        </p:nvGrpSpPr>
        <p:grpSpPr>
          <a:xfrm>
            <a:off x="423560" y="2026211"/>
            <a:ext cx="5248895" cy="3863928"/>
            <a:chOff x="-853472" y="1947008"/>
            <a:chExt cx="5248895" cy="3863928"/>
          </a:xfrm>
        </p:grpSpPr>
        <p:sp>
          <p:nvSpPr>
            <p:cNvPr id="10" name="Content Placeholder 2"/>
            <p:cNvSpPr txBox="1">
              <a:spLocks/>
            </p:cNvSpPr>
            <p:nvPr/>
          </p:nvSpPr>
          <p:spPr>
            <a:xfrm>
              <a:off x="-853472" y="3400245"/>
              <a:ext cx="5248895" cy="2410691"/>
            </a:xfrm>
            <a:prstGeom prst="rect">
              <a:avLst/>
            </a:prstGeom>
            <a:solidFill>
              <a:srgbClr val="CCE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i="1" dirty="0" smtClean="0"/>
                <a:t>Are the results in anyway surprising to you? </a:t>
              </a:r>
            </a:p>
            <a:p>
              <a:r>
                <a:rPr lang="en-IE" i="1" dirty="0" smtClean="0"/>
                <a:t>What results are </a:t>
              </a:r>
              <a:r>
                <a:rPr lang="en-IE" b="1" i="1" dirty="0" smtClean="0"/>
                <a:t>more or less</a:t>
              </a:r>
              <a:r>
                <a:rPr lang="en-IE" i="1" dirty="0" smtClean="0"/>
                <a:t> surprising?   </a:t>
              </a:r>
              <a:r>
                <a:rPr lang="en-IE" b="1" i="1" dirty="0" smtClean="0"/>
                <a:t> </a:t>
              </a:r>
              <a:endParaRPr lang="en-GB" dirty="0" smtClean="0"/>
            </a:p>
            <a:p>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218" y="1947008"/>
              <a:ext cx="4620386" cy="999661"/>
            </a:xfrm>
            <a:prstGeom prst="rect">
              <a:avLst/>
            </a:prstGeom>
          </p:spPr>
        </p:pic>
      </p:grpSp>
      <p:pic>
        <p:nvPicPr>
          <p:cNvPr id="7" name="Content Placeholder 6"/>
          <p:cNvPicPr>
            <a:picLocks noGrp="1" noChangeAspect="1"/>
          </p:cNvPicPr>
          <p:nvPr>
            <p:ph idx="1"/>
          </p:nvPr>
        </p:nvPicPr>
        <p:blipFill>
          <a:blip r:embed="rId5"/>
          <a:stretch>
            <a:fillRect/>
          </a:stretch>
        </p:blipFill>
        <p:spPr>
          <a:xfrm>
            <a:off x="6019800" y="1897948"/>
            <a:ext cx="5796711" cy="3992191"/>
          </a:xfrm>
          <a:prstGeom prst="rect">
            <a:avLst/>
          </a:prstGeom>
        </p:spPr>
      </p:pic>
      <p:pic>
        <p:nvPicPr>
          <p:cNvPr id="12" name="Picture 11" descr="\\ckvfs004\Health Promotion\common\Amy Phillips 2018\HSE_Logo_Mission_Full Colour_Irish_First_FA.png"/>
          <p:cNvPicPr/>
          <p:nvPr/>
        </p:nvPicPr>
        <p:blipFill>
          <a:blip r:embed="rId6">
            <a:extLst>
              <a:ext uri="{28A0092B-C50C-407E-A947-70E740481C1C}">
                <a14:useLocalDpi xmlns:a14="http://schemas.microsoft.com/office/drawing/2010/main" val="0"/>
              </a:ext>
            </a:extLst>
          </a:blip>
          <a:srcRect/>
          <a:stretch>
            <a:fillRect/>
          </a:stretch>
        </p:blipFill>
        <p:spPr bwMode="auto">
          <a:xfrm>
            <a:off x="327560" y="6198277"/>
            <a:ext cx="2508885" cy="487045"/>
          </a:xfrm>
          <a:prstGeom prst="rect">
            <a:avLst/>
          </a:prstGeom>
          <a:noFill/>
          <a:ln>
            <a:noFill/>
          </a:ln>
        </p:spPr>
      </p:pic>
    </p:spTree>
    <p:extLst>
      <p:ext uri="{BB962C8B-B14F-4D97-AF65-F5344CB8AC3E}">
        <p14:creationId xmlns:p14="http://schemas.microsoft.com/office/powerpoint/2010/main" val="15380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2036303530"/>
              </p:ext>
            </p:extLst>
          </p:nvPr>
        </p:nvGraphicFramePr>
        <p:xfrm>
          <a:off x="259135" y="52901"/>
          <a:ext cx="6331671" cy="6805099"/>
        </p:xfrm>
        <a:graphic>
          <a:graphicData uri="http://schemas.openxmlformats.org/presentationml/2006/ole">
            <mc:AlternateContent xmlns:mc="http://schemas.openxmlformats.org/markup-compatibility/2006">
              <mc:Choice xmlns:v="urn:schemas-microsoft-com:vml" Requires="v">
                <p:oleObj spid="_x0000_s3107" name="Document" r:id="rId4" imgW="5902642" imgH="6344302" progId="Word.Document.12">
                  <p:embed/>
                </p:oleObj>
              </mc:Choice>
              <mc:Fallback>
                <p:oleObj name="Document" r:id="rId4" imgW="5902642" imgH="6344302" progId="Word.Document.12">
                  <p:embed/>
                  <p:pic>
                    <p:nvPicPr>
                      <p:cNvPr id="0" name=""/>
                      <p:cNvPicPr/>
                      <p:nvPr/>
                    </p:nvPicPr>
                    <p:blipFill>
                      <a:blip r:embed="rId5"/>
                      <a:stretch>
                        <a:fillRect/>
                      </a:stretch>
                    </p:blipFill>
                    <p:spPr>
                      <a:xfrm>
                        <a:off x="259135" y="52901"/>
                        <a:ext cx="6331671" cy="6805099"/>
                      </a:xfrm>
                      <a:prstGeom prst="rect">
                        <a:avLst/>
                      </a:prstGeom>
                    </p:spPr>
                  </p:pic>
                </p:oleObj>
              </mc:Fallback>
            </mc:AlternateContent>
          </a:graphicData>
        </a:graphic>
      </p:graphicFrame>
      <p:grpSp>
        <p:nvGrpSpPr>
          <p:cNvPr id="2" name="Group 1"/>
          <p:cNvGrpSpPr/>
          <p:nvPr/>
        </p:nvGrpSpPr>
        <p:grpSpPr>
          <a:xfrm>
            <a:off x="6655857" y="2130003"/>
            <a:ext cx="5359400" cy="3504736"/>
            <a:chOff x="6655857" y="1987499"/>
            <a:chExt cx="5359400" cy="3504736"/>
          </a:xfrm>
        </p:grpSpPr>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5857" y="2987160"/>
              <a:ext cx="53594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5857" y="1987499"/>
              <a:ext cx="4620386" cy="999661"/>
            </a:xfrm>
            <a:prstGeom prst="rect">
              <a:avLst/>
            </a:prstGeom>
          </p:spPr>
        </p:pic>
      </p:grpSp>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5557" y="0"/>
            <a:ext cx="259715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66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2212" y="4219032"/>
            <a:ext cx="10640291" cy="180504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1334" y="617415"/>
            <a:ext cx="681755" cy="515473"/>
          </a:xfrm>
        </p:spPr>
      </p:pic>
      <p:sp>
        <p:nvSpPr>
          <p:cNvPr id="7" name="TextBox 6"/>
          <p:cNvSpPr txBox="1"/>
          <p:nvPr/>
        </p:nvSpPr>
        <p:spPr>
          <a:xfrm>
            <a:off x="1389864" y="617415"/>
            <a:ext cx="1811714" cy="523220"/>
          </a:xfrm>
          <a:prstGeom prst="rect">
            <a:avLst/>
          </a:prstGeom>
          <a:solidFill>
            <a:srgbClr val="CCECFF"/>
          </a:solidFill>
        </p:spPr>
        <p:txBody>
          <a:bodyPr wrap="none" rtlCol="0">
            <a:spAutoFit/>
          </a:bodyPr>
          <a:lstStyle/>
          <a:p>
            <a:r>
              <a:rPr lang="en-IE" sz="2800" dirty="0" smtClean="0"/>
              <a:t>Activity 1.1</a:t>
            </a:r>
            <a:endParaRPr lang="en-GB" sz="2800" dirty="0"/>
          </a:p>
        </p:txBody>
      </p:sp>
      <p:graphicFrame>
        <p:nvGraphicFramePr>
          <p:cNvPr id="8" name="Table 7"/>
          <p:cNvGraphicFramePr>
            <a:graphicFrameLocks noGrp="1"/>
          </p:cNvGraphicFramePr>
          <p:nvPr>
            <p:extLst>
              <p:ext uri="{D42A27DB-BD31-4B8C-83A1-F6EECF244321}">
                <p14:modId xmlns:p14="http://schemas.microsoft.com/office/powerpoint/2010/main" val="310183909"/>
              </p:ext>
            </p:extLst>
          </p:nvPr>
        </p:nvGraphicFramePr>
        <p:xfrm>
          <a:off x="2707874" y="2992155"/>
          <a:ext cx="6913964" cy="511066"/>
        </p:xfrm>
        <a:graphic>
          <a:graphicData uri="http://schemas.openxmlformats.org/drawingml/2006/table">
            <a:tbl>
              <a:tblPr firstRow="1" firstCol="1" bandRow="1">
                <a:tableStyleId>{5C22544A-7EE6-4342-B048-85BDC9FD1C3A}</a:tableStyleId>
              </a:tblPr>
              <a:tblGrid>
                <a:gridCol w="690884">
                  <a:extLst>
                    <a:ext uri="{9D8B030D-6E8A-4147-A177-3AD203B41FA5}">
                      <a16:colId xmlns:a16="http://schemas.microsoft.com/office/drawing/2014/main" val="20000"/>
                    </a:ext>
                  </a:extLst>
                </a:gridCol>
                <a:gridCol w="690884">
                  <a:extLst>
                    <a:ext uri="{9D8B030D-6E8A-4147-A177-3AD203B41FA5}">
                      <a16:colId xmlns:a16="http://schemas.microsoft.com/office/drawing/2014/main" val="20001"/>
                    </a:ext>
                  </a:extLst>
                </a:gridCol>
                <a:gridCol w="690884">
                  <a:extLst>
                    <a:ext uri="{9D8B030D-6E8A-4147-A177-3AD203B41FA5}">
                      <a16:colId xmlns:a16="http://schemas.microsoft.com/office/drawing/2014/main" val="20002"/>
                    </a:ext>
                  </a:extLst>
                </a:gridCol>
                <a:gridCol w="690884">
                  <a:extLst>
                    <a:ext uri="{9D8B030D-6E8A-4147-A177-3AD203B41FA5}">
                      <a16:colId xmlns:a16="http://schemas.microsoft.com/office/drawing/2014/main" val="20003"/>
                    </a:ext>
                  </a:extLst>
                </a:gridCol>
                <a:gridCol w="691738">
                  <a:extLst>
                    <a:ext uri="{9D8B030D-6E8A-4147-A177-3AD203B41FA5}">
                      <a16:colId xmlns:a16="http://schemas.microsoft.com/office/drawing/2014/main" val="20004"/>
                    </a:ext>
                  </a:extLst>
                </a:gridCol>
                <a:gridCol w="691738">
                  <a:extLst>
                    <a:ext uri="{9D8B030D-6E8A-4147-A177-3AD203B41FA5}">
                      <a16:colId xmlns:a16="http://schemas.microsoft.com/office/drawing/2014/main" val="20005"/>
                    </a:ext>
                  </a:extLst>
                </a:gridCol>
                <a:gridCol w="691738">
                  <a:extLst>
                    <a:ext uri="{9D8B030D-6E8A-4147-A177-3AD203B41FA5}">
                      <a16:colId xmlns:a16="http://schemas.microsoft.com/office/drawing/2014/main" val="20006"/>
                    </a:ext>
                  </a:extLst>
                </a:gridCol>
                <a:gridCol w="691738">
                  <a:extLst>
                    <a:ext uri="{9D8B030D-6E8A-4147-A177-3AD203B41FA5}">
                      <a16:colId xmlns:a16="http://schemas.microsoft.com/office/drawing/2014/main" val="20007"/>
                    </a:ext>
                  </a:extLst>
                </a:gridCol>
                <a:gridCol w="691738">
                  <a:extLst>
                    <a:ext uri="{9D8B030D-6E8A-4147-A177-3AD203B41FA5}">
                      <a16:colId xmlns:a16="http://schemas.microsoft.com/office/drawing/2014/main" val="20008"/>
                    </a:ext>
                  </a:extLst>
                </a:gridCol>
                <a:gridCol w="691738">
                  <a:extLst>
                    <a:ext uri="{9D8B030D-6E8A-4147-A177-3AD203B41FA5}">
                      <a16:colId xmlns:a16="http://schemas.microsoft.com/office/drawing/2014/main" val="20009"/>
                    </a:ext>
                  </a:extLst>
                </a:gridCol>
              </a:tblGrid>
              <a:tr h="511066">
                <a:tc>
                  <a:txBody>
                    <a:bodyPr/>
                    <a:lstStyle/>
                    <a:p>
                      <a:pPr algn="ctr">
                        <a:lnSpc>
                          <a:spcPct val="150000"/>
                        </a:lnSpc>
                      </a:pPr>
                      <a:r>
                        <a:rPr lang="en-IE" sz="1100" dirty="0">
                          <a:effectLst/>
                        </a:rPr>
                        <a:t>1</a:t>
                      </a:r>
                      <a:endParaRPr lang="en-GB" sz="1100" dirty="0">
                        <a:effectLst/>
                        <a:latin typeface="Calibri"/>
                      </a:endParaRPr>
                    </a:p>
                  </a:txBody>
                  <a:tcPr marL="68580" marR="68580" marT="0" marB="0"/>
                </a:tc>
                <a:tc>
                  <a:txBody>
                    <a:bodyPr/>
                    <a:lstStyle/>
                    <a:p>
                      <a:pPr algn="ctr">
                        <a:lnSpc>
                          <a:spcPct val="150000"/>
                        </a:lnSpc>
                      </a:pPr>
                      <a:r>
                        <a:rPr lang="en-IE" sz="1100" dirty="0">
                          <a:effectLst/>
                        </a:rPr>
                        <a:t>2</a:t>
                      </a:r>
                      <a:endParaRPr lang="en-GB" sz="1100" dirty="0">
                        <a:effectLst/>
                        <a:latin typeface="Calibri"/>
                      </a:endParaRPr>
                    </a:p>
                  </a:txBody>
                  <a:tcPr marL="68580" marR="68580" marT="0" marB="0"/>
                </a:tc>
                <a:tc>
                  <a:txBody>
                    <a:bodyPr/>
                    <a:lstStyle/>
                    <a:p>
                      <a:pPr algn="ctr">
                        <a:lnSpc>
                          <a:spcPct val="150000"/>
                        </a:lnSpc>
                      </a:pPr>
                      <a:r>
                        <a:rPr lang="en-IE" sz="1100" dirty="0">
                          <a:effectLst/>
                        </a:rPr>
                        <a:t>3</a:t>
                      </a:r>
                      <a:endParaRPr lang="en-GB" sz="1100" dirty="0">
                        <a:effectLst/>
                        <a:latin typeface="Calibri"/>
                      </a:endParaRPr>
                    </a:p>
                  </a:txBody>
                  <a:tcPr marL="68580" marR="68580" marT="0" marB="0"/>
                </a:tc>
                <a:tc>
                  <a:txBody>
                    <a:bodyPr/>
                    <a:lstStyle/>
                    <a:p>
                      <a:pPr algn="ctr">
                        <a:lnSpc>
                          <a:spcPct val="150000"/>
                        </a:lnSpc>
                      </a:pPr>
                      <a:r>
                        <a:rPr lang="en-IE" sz="1100" dirty="0">
                          <a:effectLst/>
                        </a:rPr>
                        <a:t>4</a:t>
                      </a:r>
                      <a:endParaRPr lang="en-GB" sz="1100" dirty="0">
                        <a:effectLst/>
                        <a:latin typeface="Calibri"/>
                      </a:endParaRPr>
                    </a:p>
                  </a:txBody>
                  <a:tcPr marL="68580" marR="68580" marT="0" marB="0"/>
                </a:tc>
                <a:tc>
                  <a:txBody>
                    <a:bodyPr/>
                    <a:lstStyle/>
                    <a:p>
                      <a:pPr algn="ctr">
                        <a:lnSpc>
                          <a:spcPct val="150000"/>
                        </a:lnSpc>
                      </a:pPr>
                      <a:r>
                        <a:rPr lang="en-IE" sz="1100" dirty="0">
                          <a:effectLst/>
                        </a:rPr>
                        <a:t>5</a:t>
                      </a:r>
                      <a:endParaRPr lang="en-GB" sz="1100" dirty="0">
                        <a:effectLst/>
                        <a:latin typeface="Calibri"/>
                      </a:endParaRPr>
                    </a:p>
                  </a:txBody>
                  <a:tcPr marL="68580" marR="68580" marT="0" marB="0"/>
                </a:tc>
                <a:tc>
                  <a:txBody>
                    <a:bodyPr/>
                    <a:lstStyle/>
                    <a:p>
                      <a:pPr algn="ctr">
                        <a:lnSpc>
                          <a:spcPct val="150000"/>
                        </a:lnSpc>
                      </a:pPr>
                      <a:r>
                        <a:rPr lang="en-IE" sz="1100" dirty="0">
                          <a:effectLst/>
                        </a:rPr>
                        <a:t>6</a:t>
                      </a:r>
                      <a:endParaRPr lang="en-GB" sz="1100" dirty="0">
                        <a:effectLst/>
                        <a:latin typeface="Calibri"/>
                      </a:endParaRPr>
                    </a:p>
                  </a:txBody>
                  <a:tcPr marL="68580" marR="68580" marT="0" marB="0"/>
                </a:tc>
                <a:tc>
                  <a:txBody>
                    <a:bodyPr/>
                    <a:lstStyle/>
                    <a:p>
                      <a:pPr algn="ctr">
                        <a:lnSpc>
                          <a:spcPct val="150000"/>
                        </a:lnSpc>
                      </a:pPr>
                      <a:r>
                        <a:rPr lang="en-IE" sz="1100" dirty="0">
                          <a:effectLst/>
                        </a:rPr>
                        <a:t>7</a:t>
                      </a:r>
                      <a:endParaRPr lang="en-GB" sz="1100" dirty="0">
                        <a:effectLst/>
                        <a:latin typeface="Calibri"/>
                      </a:endParaRPr>
                    </a:p>
                  </a:txBody>
                  <a:tcPr marL="68580" marR="68580" marT="0" marB="0"/>
                </a:tc>
                <a:tc>
                  <a:txBody>
                    <a:bodyPr/>
                    <a:lstStyle/>
                    <a:p>
                      <a:pPr algn="ctr">
                        <a:lnSpc>
                          <a:spcPct val="150000"/>
                        </a:lnSpc>
                      </a:pPr>
                      <a:r>
                        <a:rPr lang="en-IE" sz="1100" dirty="0">
                          <a:effectLst/>
                        </a:rPr>
                        <a:t>8</a:t>
                      </a:r>
                      <a:endParaRPr lang="en-GB" sz="1100" dirty="0">
                        <a:effectLst/>
                        <a:latin typeface="Calibri"/>
                      </a:endParaRPr>
                    </a:p>
                  </a:txBody>
                  <a:tcPr marL="68580" marR="68580" marT="0" marB="0"/>
                </a:tc>
                <a:tc>
                  <a:txBody>
                    <a:bodyPr/>
                    <a:lstStyle/>
                    <a:p>
                      <a:pPr algn="ctr">
                        <a:lnSpc>
                          <a:spcPct val="150000"/>
                        </a:lnSpc>
                      </a:pPr>
                      <a:r>
                        <a:rPr lang="en-IE" sz="1100" dirty="0">
                          <a:effectLst/>
                        </a:rPr>
                        <a:t>9</a:t>
                      </a:r>
                      <a:endParaRPr lang="en-GB" sz="1100" dirty="0">
                        <a:effectLst/>
                        <a:latin typeface="Calibri"/>
                      </a:endParaRPr>
                    </a:p>
                  </a:txBody>
                  <a:tcPr marL="68580" marR="68580" marT="0" marB="0"/>
                </a:tc>
                <a:tc>
                  <a:txBody>
                    <a:bodyPr/>
                    <a:lstStyle/>
                    <a:p>
                      <a:pPr algn="ctr">
                        <a:lnSpc>
                          <a:spcPct val="150000"/>
                        </a:lnSpc>
                      </a:pPr>
                      <a:r>
                        <a:rPr lang="en-IE" sz="1100" dirty="0">
                          <a:effectLst/>
                        </a:rPr>
                        <a:t>10</a:t>
                      </a:r>
                      <a:endParaRPr lang="en-GB" sz="1100" dirty="0">
                        <a:effectLst/>
                        <a:latin typeface="Calibri"/>
                      </a:endParaRPr>
                    </a:p>
                  </a:txBody>
                  <a:tcPr marL="68580" marR="68580" marT="0" marB="0"/>
                </a:tc>
                <a:extLst>
                  <a:ext uri="{0D108BD9-81ED-4DB2-BD59-A6C34878D82A}">
                    <a16:rowId xmlns:a16="http://schemas.microsoft.com/office/drawing/2014/main" val="10000"/>
                  </a:ext>
                </a:extLst>
              </a:tr>
            </a:tbl>
          </a:graphicData>
        </a:graphic>
      </p:graphicFrame>
      <p:sp>
        <p:nvSpPr>
          <p:cNvPr id="9" name="Rectangle 1"/>
          <p:cNvSpPr>
            <a:spLocks noChangeArrowheads="1"/>
          </p:cNvSpPr>
          <p:nvPr/>
        </p:nvSpPr>
        <p:spPr bwMode="auto">
          <a:xfrm>
            <a:off x="415636" y="2682146"/>
            <a:ext cx="116734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IE" altLang="en-US" sz="2800" b="1" i="0" u="none" strike="noStrike" cap="none" normalizeH="0" baseline="0" dirty="0" smtClean="0">
                <a:ln>
                  <a:noFill/>
                </a:ln>
                <a:solidFill>
                  <a:schemeClr val="tx1"/>
                </a:solidFill>
                <a:effectLst/>
                <a:cs typeface="Arial" pitchFamily="34" charset="0"/>
              </a:rPr>
              <a:t>Not at </a:t>
            </a:r>
            <a:r>
              <a:rPr lang="en-IE" altLang="en-US" sz="2800" b="1" dirty="0">
                <a:cs typeface="Arial" pitchFamily="34" charset="0"/>
              </a:rPr>
              <a:t>all 									</a:t>
            </a:r>
            <a:r>
              <a:rPr lang="en-IE" altLang="en-US" sz="2800" b="1" dirty="0" smtClean="0">
                <a:cs typeface="Arial" pitchFamily="34" charset="0"/>
              </a:rPr>
              <a:t>    Completely </a:t>
            </a:r>
            <a:endParaRPr kumimoji="0" lang="en-IE" altLang="en-US" sz="2800" b="1" i="0" u="none" strike="noStrike" cap="none" normalizeH="0" baseline="0" dirty="0" smtClean="0">
              <a:ln>
                <a:noFill/>
              </a:ln>
              <a:solidFill>
                <a:schemeClr val="tx1"/>
              </a:solidFill>
              <a:effectLst/>
              <a:cs typeface="Arial" pitchFamily="34" charset="0"/>
            </a:endParaRPr>
          </a:p>
          <a:p>
            <a:pPr lvl="0" fontAlgn="base">
              <a:spcBef>
                <a:spcPct val="0"/>
              </a:spcBef>
              <a:spcAft>
                <a:spcPct val="0"/>
              </a:spcAft>
            </a:pPr>
            <a:r>
              <a:rPr lang="en-IE" altLang="en-US" sz="2800" b="1" dirty="0">
                <a:cs typeface="Arial" pitchFamily="34" charset="0"/>
              </a:rPr>
              <a:t>Healthy </a:t>
            </a:r>
            <a:r>
              <a:rPr kumimoji="0" lang="en-IE" altLang="en-US" sz="800" b="1" i="0" u="none" strike="noStrike" cap="none" normalizeH="0" baseline="0" dirty="0" smtClean="0">
                <a:ln>
                  <a:noFill/>
                </a:ln>
                <a:solidFill>
                  <a:schemeClr val="tx1"/>
                </a:solidFill>
                <a:effectLst/>
                <a:latin typeface="Arial" pitchFamily="34" charset="0"/>
                <a:cs typeface="Arial" pitchFamily="34" charset="0"/>
              </a:rPr>
              <a:t>			</a:t>
            </a:r>
            <a:r>
              <a:rPr lang="en-IE" altLang="en-US" sz="800" b="1" dirty="0">
                <a:latin typeface="Arial" pitchFamily="34" charset="0"/>
                <a:cs typeface="Arial" pitchFamily="34" charset="0"/>
              </a:rPr>
              <a:t>						</a:t>
            </a:r>
            <a:r>
              <a:rPr lang="en-IE" altLang="en-US" sz="800" b="1" dirty="0" smtClean="0">
                <a:latin typeface="Arial" pitchFamily="34" charset="0"/>
                <a:cs typeface="Arial" pitchFamily="34" charset="0"/>
              </a:rPr>
              <a:t>          </a:t>
            </a:r>
            <a:r>
              <a:rPr lang="en-IE" altLang="en-US" sz="2800" b="1" dirty="0" smtClean="0">
                <a:cs typeface="Arial" pitchFamily="34" charset="0"/>
              </a:rPr>
              <a:t>Healthy </a:t>
            </a:r>
            <a:endParaRPr kumimoji="0" lang="en-GB" altLang="en-US"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800" b="1" i="0" u="none" strike="noStrike" cap="none" normalizeH="0" baseline="0" dirty="0" smtClean="0">
                <a:ln>
                  <a:noFill/>
                </a:ln>
                <a:solidFill>
                  <a:schemeClr val="tx1"/>
                </a:solidFill>
                <a:effectLst/>
                <a:latin typeface="Arial" pitchFamily="34" charset="0"/>
                <a:cs typeface="Arial" pitchFamily="34" charset="0"/>
              </a:rPr>
              <a:t>                                                                                                                                                                                                          				</a:t>
            </a:r>
            <a:endParaRPr kumimoji="0" lang="en-IE"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1276113" y="4244393"/>
            <a:ext cx="10099512" cy="1754326"/>
          </a:xfrm>
          <a:prstGeom prst="rect">
            <a:avLst/>
          </a:prstGeom>
          <a:solidFill>
            <a:srgbClr val="CCECFF"/>
          </a:solidFill>
        </p:spPr>
        <p:txBody>
          <a:bodyPr wrap="square">
            <a:spAutoFit/>
          </a:bodyPr>
          <a:lstStyle/>
          <a:p>
            <a:r>
              <a:rPr lang="en-IE" sz="3600" dirty="0"/>
              <a:t>R</a:t>
            </a:r>
            <a:r>
              <a:rPr lang="en-IE" sz="3600" dirty="0" smtClean="0"/>
              <a:t>easons </a:t>
            </a:r>
            <a:r>
              <a:rPr lang="en-IE" sz="3600" dirty="0"/>
              <a:t>for your </a:t>
            </a:r>
            <a:r>
              <a:rPr lang="en-IE" sz="3600" dirty="0" smtClean="0"/>
              <a:t>	</a:t>
            </a:r>
            <a:r>
              <a:rPr lang="en-IE" dirty="0" smtClean="0"/>
              <a:t>……………………………………………………..………………………………………..</a:t>
            </a:r>
            <a:r>
              <a:rPr lang="en-IE" sz="3600" dirty="0" smtClean="0"/>
              <a:t>	</a:t>
            </a:r>
          </a:p>
          <a:p>
            <a:r>
              <a:rPr lang="en-IE" sz="3600" dirty="0" smtClean="0"/>
              <a:t>Health rating</a:t>
            </a:r>
            <a:r>
              <a:rPr lang="en-IE" dirty="0" smtClean="0"/>
              <a:t> </a:t>
            </a:r>
            <a:r>
              <a:rPr lang="en-IE" dirty="0"/>
              <a:t>	</a:t>
            </a:r>
            <a:r>
              <a:rPr lang="en-IE" dirty="0" smtClean="0"/>
              <a:t>	………………………………………………………………………..………………………</a:t>
            </a:r>
            <a:endParaRPr lang="en-GB" dirty="0"/>
          </a:p>
        </p:txBody>
      </p:sp>
      <p:sp>
        <p:nvSpPr>
          <p:cNvPr id="2" name="Rectangle 1"/>
          <p:cNvSpPr/>
          <p:nvPr/>
        </p:nvSpPr>
        <p:spPr>
          <a:xfrm>
            <a:off x="2582883" y="1635704"/>
            <a:ext cx="8906493" cy="584775"/>
          </a:xfrm>
          <a:prstGeom prst="rect">
            <a:avLst/>
          </a:prstGeom>
        </p:spPr>
        <p:txBody>
          <a:bodyPr wrap="square">
            <a:spAutoFit/>
          </a:bodyPr>
          <a:lstStyle/>
          <a:p>
            <a:pPr lvl="0"/>
            <a:r>
              <a:rPr lang="en-IE" sz="3200" b="1" dirty="0">
                <a:solidFill>
                  <a:prstClr val="black"/>
                </a:solidFill>
              </a:rPr>
              <a:t>Rate your </a:t>
            </a:r>
            <a:r>
              <a:rPr lang="en-IE" sz="3200" b="1" dirty="0" smtClean="0">
                <a:solidFill>
                  <a:srgbClr val="A7005F"/>
                </a:solidFill>
              </a:rPr>
              <a:t>Health </a:t>
            </a:r>
            <a:r>
              <a:rPr lang="en-IE" sz="3200" b="1" dirty="0">
                <a:solidFill>
                  <a:prstClr val="black"/>
                </a:solidFill>
              </a:rPr>
              <a:t>on a scale from 1-10</a:t>
            </a:r>
            <a:endParaRPr lang="en-GB" sz="3200" b="1" dirty="0">
              <a:solidFill>
                <a:prstClr val="black"/>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2185" y="331264"/>
            <a:ext cx="2596896" cy="1603248"/>
          </a:xfrm>
          <a:prstGeom prst="rect">
            <a:avLst/>
          </a:prstGeom>
        </p:spPr>
      </p:pic>
      <p:pic>
        <p:nvPicPr>
          <p:cNvPr id="12" name="Picture 11"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8646" y="6118687"/>
            <a:ext cx="2508885" cy="487045"/>
          </a:xfrm>
          <a:prstGeom prst="rect">
            <a:avLst/>
          </a:prstGeom>
          <a:noFill/>
          <a:ln>
            <a:noFill/>
          </a:ln>
        </p:spPr>
      </p:pic>
    </p:spTree>
    <p:extLst>
      <p:ext uri="{BB962C8B-B14F-4D97-AF65-F5344CB8AC3E}">
        <p14:creationId xmlns:p14="http://schemas.microsoft.com/office/powerpoint/2010/main" val="730109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846" y="365125"/>
            <a:ext cx="4315612" cy="1030139"/>
          </a:xfrm>
        </p:spPr>
      </p:pic>
      <p:sp>
        <p:nvSpPr>
          <p:cNvPr id="7" name="Rectangle 6"/>
          <p:cNvSpPr/>
          <p:nvPr/>
        </p:nvSpPr>
        <p:spPr>
          <a:xfrm>
            <a:off x="617517" y="1968373"/>
            <a:ext cx="11388436" cy="4308872"/>
          </a:xfrm>
          <a:prstGeom prst="rect">
            <a:avLst/>
          </a:prstGeom>
        </p:spPr>
        <p:txBody>
          <a:bodyPr wrap="square">
            <a:spAutoFit/>
          </a:bodyPr>
          <a:lstStyle/>
          <a:p>
            <a:r>
              <a:rPr lang="en-IE" sz="3200" dirty="0"/>
              <a:t>Department of Health (2013) Healthy Ireland: </a:t>
            </a:r>
            <a:r>
              <a:rPr lang="en-IE" sz="3200" b="1" dirty="0"/>
              <a:t>A Framework for Improving Health and Wellbeing 2013 – 2025</a:t>
            </a:r>
            <a:r>
              <a:rPr lang="en-IE" sz="3200" dirty="0"/>
              <a:t>. Dublin: Department of Health. </a:t>
            </a:r>
          </a:p>
          <a:p>
            <a:endParaRPr lang="en-IE" sz="3200" dirty="0"/>
          </a:p>
          <a:p>
            <a:r>
              <a:rPr lang="en-IE" sz="3200" dirty="0"/>
              <a:t>Health Service Executive (2017) </a:t>
            </a:r>
            <a:r>
              <a:rPr lang="en-IE" sz="3200" b="1" dirty="0"/>
              <a:t>Making Every Contact Count: A Health </a:t>
            </a:r>
            <a:r>
              <a:rPr lang="en-IE" sz="3200" b="1" dirty="0" smtClean="0"/>
              <a:t>Behaviour </a:t>
            </a:r>
            <a:r>
              <a:rPr lang="en-IE" sz="3200" b="1" dirty="0"/>
              <a:t>Change Framework and Implementation Plan for Health Professionals in the Irish Health Service</a:t>
            </a:r>
            <a:r>
              <a:rPr lang="en-IE" sz="3200" dirty="0"/>
              <a:t>. Dublin: Health Service Executive. </a:t>
            </a:r>
          </a:p>
          <a:p>
            <a:endParaRPr lang="en-IE"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8301" y="365125"/>
            <a:ext cx="2596896" cy="1603248"/>
          </a:xfrm>
          <a:prstGeom prst="rect">
            <a:avLst/>
          </a:prstGeom>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351846" y="6277245"/>
            <a:ext cx="2508885" cy="487045"/>
          </a:xfrm>
          <a:prstGeom prst="rect">
            <a:avLst/>
          </a:prstGeom>
          <a:noFill/>
          <a:ln>
            <a:noFill/>
          </a:ln>
        </p:spPr>
      </p:pic>
    </p:spTree>
    <p:extLst>
      <p:ext uri="{BB962C8B-B14F-4D97-AF65-F5344CB8AC3E}">
        <p14:creationId xmlns:p14="http://schemas.microsoft.com/office/powerpoint/2010/main" val="3577666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796117" y="2220322"/>
            <a:ext cx="9972575" cy="1646302"/>
          </a:xfrm>
        </p:spPr>
        <p:txBody>
          <a:bodyPr>
            <a:normAutofit fontScale="90000"/>
          </a:bodyPr>
          <a:lstStyle/>
          <a:p>
            <a:r>
              <a:rPr lang="en-GB" dirty="0" smtClean="0"/>
              <a:t/>
            </a:r>
            <a:br>
              <a:rPr lang="en-GB" dirty="0" smtClean="0"/>
            </a:br>
            <a:r>
              <a:rPr lang="en-GB" dirty="0" smtClean="0"/>
              <a:t> </a:t>
            </a:r>
            <a:r>
              <a:rPr lang="en-GB" dirty="0" smtClean="0">
                <a:latin typeface="+mn-lt"/>
              </a:rPr>
              <a:t>Health and Personal Wellness</a:t>
            </a:r>
            <a:endParaRPr lang="en-GB" dirty="0">
              <a:latin typeface="+mn-lt"/>
            </a:endParaRPr>
          </a:p>
        </p:txBody>
      </p:sp>
      <p:sp>
        <p:nvSpPr>
          <p:cNvPr id="3" name="Subtitle 2"/>
          <p:cNvSpPr>
            <a:spLocks noGrp="1"/>
          </p:cNvSpPr>
          <p:nvPr>
            <p:ph type="subTitle" idx="1"/>
          </p:nvPr>
        </p:nvSpPr>
        <p:spPr>
          <a:xfrm>
            <a:off x="1755466" y="4851214"/>
            <a:ext cx="7766936" cy="1096899"/>
          </a:xfrm>
        </p:spPr>
        <p:txBody>
          <a:bodyPr>
            <a:noAutofit/>
          </a:bodyPr>
          <a:lstStyle/>
          <a:p>
            <a:r>
              <a:rPr lang="en-IE" sz="3600" dirty="0" smtClean="0">
                <a:solidFill>
                  <a:srgbClr val="CC0066"/>
                </a:solidFill>
              </a:rPr>
              <a:t>Lesson 1: Defining Health</a:t>
            </a:r>
            <a:endParaRPr lang="en-GB" sz="3600" dirty="0">
              <a:solidFill>
                <a:srgbClr val="CC0066"/>
              </a:solidFill>
            </a:endParaRPr>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501021" y="5948113"/>
            <a:ext cx="2508885" cy="487045"/>
          </a:xfrm>
          <a:prstGeom prst="rect">
            <a:avLst/>
          </a:prstGeom>
          <a:noFill/>
          <a:ln>
            <a:noFill/>
          </a:ln>
        </p:spPr>
      </p:pic>
    </p:spTree>
    <p:extLst>
      <p:ext uri="{BB962C8B-B14F-4D97-AF65-F5344CB8AC3E}">
        <p14:creationId xmlns:p14="http://schemas.microsoft.com/office/powerpoint/2010/main" val="2181412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6" y="1551862"/>
            <a:ext cx="3223435" cy="4552013"/>
          </a:xfrm>
          <a:prstGeom prst="rect">
            <a:avLst/>
          </a:prstGeom>
        </p:spPr>
      </p:pic>
    </p:spTree>
    <p:extLst>
      <p:ext uri="{BB962C8B-B14F-4D97-AF65-F5344CB8AC3E}">
        <p14:creationId xmlns:p14="http://schemas.microsoft.com/office/powerpoint/2010/main" val="4149205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A7005F"/>
                </a:solidFill>
                <a:latin typeface="+mn-lt"/>
              </a:rPr>
              <a:t>Definition of Health </a:t>
            </a:r>
            <a:endParaRPr lang="en-US" b="1" dirty="0">
              <a:solidFill>
                <a:srgbClr val="A7005F"/>
              </a:solidFill>
              <a:latin typeface="+mn-lt"/>
            </a:endParaRPr>
          </a:p>
        </p:txBody>
      </p:sp>
      <p:sp>
        <p:nvSpPr>
          <p:cNvPr id="7" name="Content Placeholder 2"/>
          <p:cNvSpPr>
            <a:spLocks noGrp="1"/>
          </p:cNvSpPr>
          <p:nvPr>
            <p:ph idx="1"/>
          </p:nvPr>
        </p:nvSpPr>
        <p:spPr/>
        <p:txBody>
          <a:bodyPr/>
          <a:lstStyle/>
          <a:p>
            <a:endParaRPr lang="en-IE" dirty="0" smtClean="0"/>
          </a:p>
          <a:p>
            <a:pPr marL="0" indent="0">
              <a:lnSpc>
                <a:spcPct val="150000"/>
              </a:lnSpc>
              <a:buNone/>
            </a:pPr>
            <a:r>
              <a:rPr lang="en-IE" sz="3600" dirty="0" smtClean="0"/>
              <a:t>In </a:t>
            </a:r>
            <a:r>
              <a:rPr lang="en-IE" sz="3600" dirty="0"/>
              <a:t>1948, the WHO defined health as “a state of complete physical, mental and social well-being, and not just the absence of disease and infirmity</a:t>
            </a:r>
            <a:r>
              <a:rPr lang="en-IE" sz="3600" dirty="0" smtClean="0"/>
              <a:t>”</a:t>
            </a:r>
          </a:p>
          <a:p>
            <a:endParaRPr lang="en-IE" dirty="0" smtClean="0"/>
          </a:p>
          <a:p>
            <a:endParaRPr lang="en-IE"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799" y="249136"/>
            <a:ext cx="2596896" cy="1603248"/>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44844" y="5928411"/>
            <a:ext cx="2508885" cy="487045"/>
          </a:xfrm>
          <a:prstGeom prst="rect">
            <a:avLst/>
          </a:prstGeom>
          <a:noFill/>
          <a:ln>
            <a:noFill/>
          </a:ln>
        </p:spPr>
      </p:pic>
    </p:spTree>
    <p:extLst>
      <p:ext uri="{BB962C8B-B14F-4D97-AF65-F5344CB8AC3E}">
        <p14:creationId xmlns:p14="http://schemas.microsoft.com/office/powerpoint/2010/main" val="846720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08" y="238456"/>
            <a:ext cx="6111141" cy="1322199"/>
          </a:xfrm>
          <a:prstGeom prst="rect">
            <a:avLst/>
          </a:prstGeom>
        </p:spPr>
      </p:pic>
      <p:sp>
        <p:nvSpPr>
          <p:cNvPr id="7" name="Content Placeholder 6"/>
          <p:cNvSpPr>
            <a:spLocks noGrp="1"/>
          </p:cNvSpPr>
          <p:nvPr>
            <p:ph idx="1"/>
          </p:nvPr>
        </p:nvSpPr>
        <p:spPr>
          <a:xfrm>
            <a:off x="838200" y="2098758"/>
            <a:ext cx="10515600" cy="3286477"/>
          </a:xfrm>
          <a:prstGeom prst="rect">
            <a:avLst/>
          </a:prstGeom>
          <a:solidFill>
            <a:srgbClr val="CCECFF"/>
          </a:solidFill>
        </p:spPr>
        <p:txBody>
          <a:bodyPr wrap="square">
            <a:spAutoFit/>
          </a:bodyPr>
          <a:lstStyle/>
          <a:p>
            <a:pPr marL="457200" indent="-457200">
              <a:lnSpc>
                <a:spcPct val="107000"/>
              </a:lnSpc>
              <a:spcAft>
                <a:spcPts val="0"/>
              </a:spcAft>
              <a:buFont typeface="Arial" pitchFamily="34" charset="0"/>
              <a:buChar char="•"/>
            </a:pPr>
            <a:r>
              <a:rPr lang="en-US" sz="3600" i="1" dirty="0" smtClean="0">
                <a:ea typeface="Times New Roman" panose="02020603050405020304" pitchFamily="18" charset="0"/>
                <a:cs typeface="Times New Roman" panose="02020603050405020304" pitchFamily="18" charset="0"/>
              </a:rPr>
              <a:t>What </a:t>
            </a:r>
            <a:r>
              <a:rPr lang="en-US" sz="3600" i="1" dirty="0">
                <a:ea typeface="Times New Roman" panose="02020603050405020304" pitchFamily="18" charset="0"/>
                <a:cs typeface="Times New Roman" panose="02020603050405020304" pitchFamily="18" charset="0"/>
              </a:rPr>
              <a:t>are your thoughts on the WHO definition of health?</a:t>
            </a:r>
            <a:endParaRPr lang="en-GB" sz="3600" dirty="0">
              <a:ea typeface="Calibri" panose="020F0502020204030204" pitchFamily="34" charset="0"/>
              <a:cs typeface="Times New Roman" panose="02020603050405020304" pitchFamily="18" charset="0"/>
            </a:endParaRPr>
          </a:p>
          <a:p>
            <a:pPr marL="457200" indent="-457200">
              <a:lnSpc>
                <a:spcPct val="107000"/>
              </a:lnSpc>
              <a:spcAft>
                <a:spcPts val="0"/>
              </a:spcAft>
              <a:buFont typeface="Arial" pitchFamily="34" charset="0"/>
              <a:buChar char="•"/>
            </a:pPr>
            <a:r>
              <a:rPr lang="en-US" sz="3600" i="1" dirty="0">
                <a:ea typeface="Times New Roman" panose="02020603050405020304" pitchFamily="18" charset="0"/>
                <a:cs typeface="Times New Roman" panose="02020603050405020304" pitchFamily="18" charset="0"/>
              </a:rPr>
              <a:t>Is this “state” of complete health realistic or achievable?</a:t>
            </a:r>
            <a:endParaRPr lang="en-GB" sz="3600" dirty="0">
              <a:ea typeface="Calibri" panose="020F0502020204030204" pitchFamily="34" charset="0"/>
              <a:cs typeface="Times New Roman" panose="02020603050405020304" pitchFamily="18" charset="0"/>
            </a:endParaRPr>
          </a:p>
          <a:p>
            <a:pPr marL="457200" indent="-457200">
              <a:lnSpc>
                <a:spcPct val="107000"/>
              </a:lnSpc>
              <a:spcAft>
                <a:spcPts val="0"/>
              </a:spcAft>
              <a:buFont typeface="Arial" pitchFamily="34" charset="0"/>
              <a:buChar char="•"/>
            </a:pPr>
            <a:r>
              <a:rPr lang="en-US" sz="3600" i="1" dirty="0">
                <a:ea typeface="Times New Roman" panose="02020603050405020304" pitchFamily="18" charset="0"/>
                <a:cs typeface="Times New Roman" panose="02020603050405020304" pitchFamily="18" charset="0"/>
              </a:rPr>
              <a:t>How would you define health?</a:t>
            </a:r>
            <a:endParaRPr lang="en-GB" sz="3600" dirty="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2051" y="97932"/>
            <a:ext cx="2596896" cy="1603248"/>
          </a:xfrm>
          <a:prstGeom prst="rect">
            <a:avLst/>
          </a:prstGeom>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417838" y="5708822"/>
            <a:ext cx="2860940" cy="682187"/>
          </a:xfrm>
          <a:prstGeom prst="rect">
            <a:avLst/>
          </a:prstGeom>
          <a:noFill/>
          <a:ln>
            <a:noFill/>
          </a:ln>
        </p:spPr>
      </p:pic>
    </p:spTree>
    <p:extLst>
      <p:ext uri="{BB962C8B-B14F-4D97-AF65-F5344CB8AC3E}">
        <p14:creationId xmlns:p14="http://schemas.microsoft.com/office/powerpoint/2010/main" val="1589172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557" y="225674"/>
            <a:ext cx="2593976" cy="1604464"/>
          </a:xfrm>
          <a:prstGeom prst="rect">
            <a:avLst/>
          </a:prstGeom>
        </p:spPr>
      </p:pic>
      <p:sp>
        <p:nvSpPr>
          <p:cNvPr id="5" name="Content Placeholder 2"/>
          <p:cNvSpPr>
            <a:spLocks noGrp="1"/>
          </p:cNvSpPr>
          <p:nvPr>
            <p:ph idx="1"/>
          </p:nvPr>
        </p:nvSpPr>
        <p:spPr/>
        <p:txBody>
          <a:bodyPr/>
          <a:lstStyle/>
          <a:p>
            <a:endParaRPr lang="en-IE" dirty="0"/>
          </a:p>
          <a:p>
            <a:pPr marL="0" indent="0">
              <a:lnSpc>
                <a:spcPct val="150000"/>
              </a:lnSpc>
              <a:buNone/>
            </a:pPr>
            <a:r>
              <a:rPr lang="en-IE" sz="3600" b="1" i="1" dirty="0" smtClean="0"/>
              <a:t>“</a:t>
            </a:r>
            <a:r>
              <a:rPr lang="en-IE" sz="3600" i="1" dirty="0"/>
              <a:t>where everyone can enjoy physical and mental health and wellbeing to their full potential, where wellbeing is valued and supported at every level of society and is everyone’s responsibility</a:t>
            </a:r>
            <a:r>
              <a:rPr lang="en-IE" sz="3600" dirty="0"/>
              <a:t>” </a:t>
            </a:r>
          </a:p>
          <a:p>
            <a:pPr marL="457200" lvl="1" indent="0">
              <a:buNone/>
            </a:pPr>
            <a:r>
              <a:rPr lang="en-IE" dirty="0" smtClean="0"/>
              <a:t> </a:t>
            </a:r>
            <a:endParaRPr lang="en-GB" dirty="0"/>
          </a:p>
          <a:p>
            <a:endParaRPr lang="en-GB" dirty="0"/>
          </a:p>
        </p:txBody>
      </p:sp>
      <p:sp>
        <p:nvSpPr>
          <p:cNvPr id="2" name="Rectangle 1"/>
          <p:cNvSpPr/>
          <p:nvPr/>
        </p:nvSpPr>
        <p:spPr>
          <a:xfrm>
            <a:off x="7533877" y="6056805"/>
            <a:ext cx="3603359" cy="369332"/>
          </a:xfrm>
          <a:prstGeom prst="rect">
            <a:avLst/>
          </a:prstGeom>
        </p:spPr>
        <p:txBody>
          <a:bodyPr wrap="none">
            <a:spAutoFit/>
          </a:bodyPr>
          <a:lstStyle/>
          <a:p>
            <a:r>
              <a:rPr lang="en-IE" dirty="0"/>
              <a:t>(Department of Health, 2015, p. 15).</a:t>
            </a:r>
            <a:endParaRPr lang="en-GB" dirty="0"/>
          </a:p>
        </p:txBody>
      </p:sp>
      <p:sp>
        <p:nvSpPr>
          <p:cNvPr id="3" name="Rectangle 2"/>
          <p:cNvSpPr/>
          <p:nvPr/>
        </p:nvSpPr>
        <p:spPr>
          <a:xfrm>
            <a:off x="666289" y="673963"/>
            <a:ext cx="4456476" cy="707886"/>
          </a:xfrm>
          <a:prstGeom prst="rect">
            <a:avLst/>
          </a:prstGeom>
        </p:spPr>
        <p:txBody>
          <a:bodyPr wrap="none">
            <a:spAutoFit/>
          </a:bodyPr>
          <a:lstStyle/>
          <a:p>
            <a:r>
              <a:rPr lang="en-GB" sz="4000" dirty="0">
                <a:solidFill>
                  <a:srgbClr val="A7005F"/>
                </a:solidFill>
              </a:rPr>
              <a:t>A Healthy Ireland </a:t>
            </a:r>
            <a:r>
              <a:rPr lang="en-GB" sz="4000" dirty="0" smtClean="0">
                <a:solidFill>
                  <a:srgbClr val="A7005F"/>
                </a:solidFill>
              </a:rPr>
              <a:t>is: </a:t>
            </a:r>
            <a:endParaRPr lang="en-GB" dirty="0"/>
          </a:p>
        </p:txBody>
      </p:sp>
      <p:pic>
        <p:nvPicPr>
          <p:cNvPr id="7" name="Picture 6"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666289" y="5939092"/>
            <a:ext cx="2508885" cy="487045"/>
          </a:xfrm>
          <a:prstGeom prst="rect">
            <a:avLst/>
          </a:prstGeom>
          <a:noFill/>
          <a:ln>
            <a:noFill/>
          </a:ln>
        </p:spPr>
      </p:pic>
    </p:spTree>
    <p:extLst>
      <p:ext uri="{BB962C8B-B14F-4D97-AF65-F5344CB8AC3E}">
        <p14:creationId xmlns:p14="http://schemas.microsoft.com/office/powerpoint/2010/main" val="1653092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5807" y="3501463"/>
            <a:ext cx="4620386" cy="999661"/>
          </a:xfrm>
        </p:spPr>
      </p:pic>
      <p:sp>
        <p:nvSpPr>
          <p:cNvPr id="7" name="Rectangle 6"/>
          <p:cNvSpPr/>
          <p:nvPr/>
        </p:nvSpPr>
        <p:spPr>
          <a:xfrm>
            <a:off x="579469" y="2466109"/>
            <a:ext cx="11283980" cy="3416320"/>
          </a:xfrm>
          <a:prstGeom prst="rect">
            <a:avLst/>
          </a:prstGeom>
          <a:solidFill>
            <a:srgbClr val="CCECFF"/>
          </a:solidFill>
        </p:spPr>
        <p:txBody>
          <a:bodyPr wrap="square">
            <a:spAutoFit/>
          </a:bodyPr>
          <a:lstStyle/>
          <a:p>
            <a:r>
              <a:rPr lang="en-IE" sz="3600" dirty="0" smtClean="0"/>
              <a:t>	How </a:t>
            </a:r>
            <a:r>
              <a:rPr lang="en-IE" sz="3600" dirty="0"/>
              <a:t>does the Healthy Ireland definition of </a:t>
            </a:r>
            <a:endParaRPr lang="en-IE" sz="3600" dirty="0" smtClean="0"/>
          </a:p>
          <a:p>
            <a:r>
              <a:rPr lang="en-IE" sz="3600" dirty="0" smtClean="0"/>
              <a:t>	health </a:t>
            </a:r>
            <a:r>
              <a:rPr lang="en-IE" sz="3600" dirty="0"/>
              <a:t>compare </a:t>
            </a:r>
            <a:r>
              <a:rPr lang="en-IE" sz="3600" dirty="0" smtClean="0"/>
              <a:t>with:</a:t>
            </a:r>
          </a:p>
          <a:p>
            <a:endParaRPr lang="en-IE" sz="3600" dirty="0" smtClean="0"/>
          </a:p>
          <a:p>
            <a:pPr marL="1485900" lvl="2" indent="-571500">
              <a:lnSpc>
                <a:spcPct val="150000"/>
              </a:lnSpc>
              <a:buFont typeface="Arial" panose="020B0604020202020204" pitchFamily="34" charset="0"/>
              <a:buChar char="•"/>
            </a:pPr>
            <a:r>
              <a:rPr lang="en-IE" sz="3600" dirty="0" smtClean="0"/>
              <a:t>WHO </a:t>
            </a:r>
            <a:r>
              <a:rPr lang="en-IE" sz="3600" dirty="0"/>
              <a:t>definition </a:t>
            </a:r>
            <a:r>
              <a:rPr lang="en-IE" sz="3600" dirty="0" smtClean="0"/>
              <a:t>of health?</a:t>
            </a:r>
          </a:p>
          <a:p>
            <a:pPr marL="1485900" lvl="2" indent="-571500">
              <a:lnSpc>
                <a:spcPct val="150000"/>
              </a:lnSpc>
              <a:buFont typeface="Arial" panose="020B0604020202020204" pitchFamily="34" charset="0"/>
              <a:buChar char="•"/>
            </a:pPr>
            <a:r>
              <a:rPr lang="en-IE" sz="3600" dirty="0" smtClean="0"/>
              <a:t>Your own definition </a:t>
            </a:r>
            <a:r>
              <a:rPr lang="en-IE" sz="3600" dirty="0"/>
              <a:t>of health?</a:t>
            </a:r>
            <a:endParaRPr lang="en-GB"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0804" y="260412"/>
            <a:ext cx="2596896" cy="1603248"/>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69" y="355414"/>
            <a:ext cx="5577246" cy="1206686"/>
          </a:xfrm>
          <a:prstGeom prst="rect">
            <a:avLst/>
          </a:prstGeom>
        </p:spPr>
      </p:pic>
      <p:pic>
        <p:nvPicPr>
          <p:cNvPr id="8" name="Picture 7"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393123" y="6125951"/>
            <a:ext cx="2508885" cy="487045"/>
          </a:xfrm>
          <a:prstGeom prst="rect">
            <a:avLst/>
          </a:prstGeom>
          <a:noFill/>
          <a:ln>
            <a:noFill/>
          </a:ln>
        </p:spPr>
      </p:pic>
    </p:spTree>
    <p:extLst>
      <p:ext uri="{BB962C8B-B14F-4D97-AF65-F5344CB8AC3E}">
        <p14:creationId xmlns:p14="http://schemas.microsoft.com/office/powerpoint/2010/main" val="3290312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3976" y="2848806"/>
            <a:ext cx="11174681" cy="3662541"/>
          </a:xfrm>
          <a:prstGeom prst="rect">
            <a:avLst/>
          </a:prstGeom>
          <a:solidFill>
            <a:srgbClr val="CCECFF"/>
          </a:solidFill>
        </p:spPr>
        <p:txBody>
          <a:bodyPr wrap="square">
            <a:spAutoFit/>
          </a:bodyPr>
          <a:lstStyle/>
          <a:p>
            <a:pPr lvl="0"/>
            <a:endParaRPr lang="en-IE" sz="3600" dirty="0" smtClean="0">
              <a:solidFill>
                <a:prstClr val="black"/>
              </a:solidFill>
            </a:endParaRPr>
          </a:p>
          <a:p>
            <a:pPr lvl="0"/>
            <a:r>
              <a:rPr lang="en-IE" sz="3200" dirty="0" smtClean="0">
                <a:solidFill>
                  <a:prstClr val="black"/>
                </a:solidFill>
              </a:rPr>
              <a:t>Is mental </a:t>
            </a:r>
            <a:r>
              <a:rPr lang="en-IE" sz="3200" dirty="0">
                <a:solidFill>
                  <a:prstClr val="black"/>
                </a:solidFill>
              </a:rPr>
              <a:t>health </a:t>
            </a:r>
            <a:r>
              <a:rPr lang="en-IE" sz="3200" dirty="0" smtClean="0">
                <a:solidFill>
                  <a:prstClr val="black"/>
                </a:solidFill>
              </a:rPr>
              <a:t>viewed </a:t>
            </a:r>
            <a:r>
              <a:rPr lang="en-IE" sz="3200" dirty="0">
                <a:solidFill>
                  <a:prstClr val="black"/>
                </a:solidFill>
              </a:rPr>
              <a:t>as a positive or negative concept</a:t>
            </a:r>
            <a:r>
              <a:rPr lang="en-IE" sz="3200" dirty="0" smtClean="0">
                <a:solidFill>
                  <a:prstClr val="black"/>
                </a:solidFill>
              </a:rPr>
              <a:t>?</a:t>
            </a:r>
          </a:p>
          <a:p>
            <a:pPr lvl="0"/>
            <a:endParaRPr lang="en-IE" sz="3200" dirty="0">
              <a:solidFill>
                <a:prstClr val="black"/>
              </a:solidFill>
            </a:endParaRPr>
          </a:p>
          <a:p>
            <a:pPr lvl="0"/>
            <a:r>
              <a:rPr lang="en-IE" sz="3200" dirty="0" smtClean="0">
                <a:solidFill>
                  <a:prstClr val="black"/>
                </a:solidFill>
              </a:rPr>
              <a:t>Are WHO </a:t>
            </a:r>
            <a:r>
              <a:rPr lang="en-IE" sz="3200" dirty="0">
                <a:solidFill>
                  <a:prstClr val="black"/>
                </a:solidFill>
              </a:rPr>
              <a:t>definitions of mental health </a:t>
            </a:r>
            <a:r>
              <a:rPr lang="en-IE" sz="3200" dirty="0" smtClean="0">
                <a:solidFill>
                  <a:prstClr val="black"/>
                </a:solidFill>
              </a:rPr>
              <a:t>relevant </a:t>
            </a:r>
            <a:r>
              <a:rPr lang="en-IE" sz="3200" dirty="0">
                <a:solidFill>
                  <a:prstClr val="black"/>
                </a:solidFill>
              </a:rPr>
              <a:t>to health today</a:t>
            </a:r>
            <a:r>
              <a:rPr lang="en-IE" sz="3200" dirty="0" smtClean="0">
                <a:solidFill>
                  <a:prstClr val="black"/>
                </a:solidFill>
              </a:rPr>
              <a:t>?</a:t>
            </a:r>
          </a:p>
          <a:p>
            <a:pPr lvl="0"/>
            <a:endParaRPr lang="en-IE" sz="3200" dirty="0">
              <a:solidFill>
                <a:prstClr val="black"/>
              </a:solidFill>
            </a:endParaRPr>
          </a:p>
          <a:p>
            <a:pPr lvl="0"/>
            <a:r>
              <a:rPr lang="en-IE" sz="3200" dirty="0" smtClean="0">
                <a:solidFill>
                  <a:prstClr val="black"/>
                </a:solidFill>
              </a:rPr>
              <a:t>Is </a:t>
            </a:r>
            <a:r>
              <a:rPr lang="en-IE" sz="3200" dirty="0">
                <a:solidFill>
                  <a:prstClr val="black"/>
                </a:solidFill>
              </a:rPr>
              <a:t>mental health </a:t>
            </a:r>
            <a:r>
              <a:rPr lang="en-IE" sz="3200" dirty="0" smtClean="0">
                <a:solidFill>
                  <a:prstClr val="black"/>
                </a:solidFill>
              </a:rPr>
              <a:t>relevant to </a:t>
            </a:r>
            <a:r>
              <a:rPr lang="en-IE" sz="3200" dirty="0">
                <a:solidFill>
                  <a:prstClr val="black"/>
                </a:solidFill>
              </a:rPr>
              <a:t>preventing chronic disease?</a:t>
            </a:r>
          </a:p>
          <a:p>
            <a:pPr lvl="0"/>
            <a:endParaRPr lang="en-GB" sz="3600" dirty="0">
              <a:solidFill>
                <a:prstClr val="black"/>
              </a:solidFill>
            </a:endParaRPr>
          </a:p>
        </p:txBody>
      </p:sp>
      <p:sp>
        <p:nvSpPr>
          <p:cNvPr id="8" name="Rectangle 7"/>
          <p:cNvSpPr/>
          <p:nvPr/>
        </p:nvSpPr>
        <p:spPr>
          <a:xfrm>
            <a:off x="246960" y="1733599"/>
            <a:ext cx="10414660" cy="1077218"/>
          </a:xfrm>
          <a:prstGeom prst="rect">
            <a:avLst/>
          </a:prstGeom>
        </p:spPr>
        <p:txBody>
          <a:bodyPr wrap="square">
            <a:spAutoFit/>
          </a:bodyPr>
          <a:lstStyle/>
          <a:p>
            <a:pPr algn="ctr"/>
            <a:r>
              <a:rPr lang="en-IE" sz="3200" dirty="0" smtClean="0"/>
              <a:t>WHO </a:t>
            </a:r>
            <a:r>
              <a:rPr lang="en-IE" sz="3200" dirty="0"/>
              <a:t>and </a:t>
            </a:r>
            <a:r>
              <a:rPr lang="en-IE" sz="3200" dirty="0" smtClean="0"/>
              <a:t>Healthy </a:t>
            </a:r>
            <a:r>
              <a:rPr lang="en-IE" sz="3200" dirty="0"/>
              <a:t>Ireland </a:t>
            </a:r>
            <a:r>
              <a:rPr lang="en-IE" sz="3200" dirty="0" smtClean="0"/>
              <a:t>definitions of health </a:t>
            </a:r>
            <a:r>
              <a:rPr lang="en-IE" sz="3200" dirty="0"/>
              <a:t>include </a:t>
            </a:r>
            <a:endParaRPr lang="en-IE" sz="3200" dirty="0" smtClean="0"/>
          </a:p>
          <a:p>
            <a:pPr algn="ctr"/>
            <a:r>
              <a:rPr lang="en-IE" sz="3200" dirty="0" smtClean="0"/>
              <a:t>Mental </a:t>
            </a:r>
            <a:r>
              <a:rPr lang="en-IE" sz="3200" dirty="0"/>
              <a:t>H</a:t>
            </a:r>
            <a:r>
              <a:rPr lang="en-IE" sz="3200" dirty="0" smtClean="0"/>
              <a:t>ealth </a:t>
            </a:r>
            <a:r>
              <a:rPr lang="en-IE" sz="3200" dirty="0"/>
              <a:t>as well as </a:t>
            </a:r>
            <a:r>
              <a:rPr lang="en-IE" sz="3200" dirty="0" smtClean="0"/>
              <a:t>Physical </a:t>
            </a:r>
            <a:r>
              <a:rPr lang="en-IE" sz="3200" dirty="0"/>
              <a:t>H</a:t>
            </a:r>
            <a:r>
              <a:rPr lang="en-IE" sz="3200" dirty="0" smtClean="0"/>
              <a:t>ealth</a:t>
            </a:r>
            <a:endParaRPr lang="en-IE"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799" y="183827"/>
            <a:ext cx="2596896" cy="16032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960" y="269097"/>
            <a:ext cx="4620386" cy="999661"/>
          </a:xfrm>
          <a:prstGeom prst="rect">
            <a:avLst/>
          </a:prstGeom>
        </p:spPr>
      </p:pic>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246960" y="6267824"/>
            <a:ext cx="2508885" cy="487045"/>
          </a:xfrm>
          <a:prstGeom prst="rect">
            <a:avLst/>
          </a:prstGeom>
          <a:noFill/>
          <a:ln>
            <a:noFill/>
          </a:ln>
        </p:spPr>
      </p:pic>
    </p:spTree>
    <p:extLst>
      <p:ext uri="{BB962C8B-B14F-4D97-AF65-F5344CB8AC3E}">
        <p14:creationId xmlns:p14="http://schemas.microsoft.com/office/powerpoint/2010/main" val="40271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dirty="0" smtClean="0">
                <a:solidFill>
                  <a:srgbClr val="A7005F"/>
                </a:solidFill>
                <a:latin typeface="+mn-lt"/>
              </a:rPr>
              <a:t>Mental Health </a:t>
            </a:r>
            <a:endParaRPr lang="en-GB" dirty="0">
              <a:solidFill>
                <a:srgbClr val="A7005F"/>
              </a:solidFill>
              <a:latin typeface="+mn-lt"/>
            </a:endParaRPr>
          </a:p>
        </p:txBody>
      </p:sp>
      <p:sp>
        <p:nvSpPr>
          <p:cNvPr id="7" name="Content Placeholder 6"/>
          <p:cNvSpPr>
            <a:spLocks noGrp="1"/>
          </p:cNvSpPr>
          <p:nvPr>
            <p:ph idx="1"/>
          </p:nvPr>
        </p:nvSpPr>
        <p:spPr/>
        <p:txBody>
          <a:bodyPr>
            <a:noAutofit/>
          </a:bodyPr>
          <a:lstStyle/>
          <a:p>
            <a:pPr marL="0" indent="0">
              <a:buNone/>
            </a:pPr>
            <a:r>
              <a:rPr lang="en-IE" sz="3200" dirty="0"/>
              <a:t>The WHO has stated that there is ‘no health without mental health’ and have highlighted that it is more than the absence of mental illness </a:t>
            </a:r>
            <a:r>
              <a:rPr lang="en-IE" sz="3200" i="1" dirty="0"/>
              <a:t>(World Health Organisation, 2004). </a:t>
            </a:r>
            <a:endParaRPr lang="en-IE" sz="3200" i="1" dirty="0" smtClean="0"/>
          </a:p>
          <a:p>
            <a:pPr marL="0" indent="0">
              <a:buNone/>
            </a:pPr>
            <a:endParaRPr lang="en-IE" sz="3200" dirty="0"/>
          </a:p>
          <a:p>
            <a:pPr marL="0" indent="0">
              <a:buNone/>
            </a:pPr>
            <a:r>
              <a:rPr lang="en-IE" sz="3200" dirty="0" smtClean="0"/>
              <a:t>‘</a:t>
            </a:r>
            <a:r>
              <a:rPr lang="en-IE" sz="3200" dirty="0"/>
              <a:t>A state of well-being in which the individual realises his or her own abilities, can cope with the normal stresses of life, can work productively and is able to make a contribution to his or her community’ </a:t>
            </a:r>
            <a:r>
              <a:rPr lang="en-IE" sz="3200" i="1" dirty="0" smtClean="0"/>
              <a:t>(WHO 2004</a:t>
            </a:r>
            <a:r>
              <a:rPr lang="en-GB" sz="3200" dirty="0" smtClean="0"/>
              <a:t>)</a:t>
            </a:r>
            <a:endParaRPr lang="en-IE" sz="3200" i="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7053" y="222377"/>
            <a:ext cx="2596896" cy="1603248"/>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15349"/>
            <a:ext cx="2508885" cy="487045"/>
          </a:xfrm>
          <a:prstGeom prst="rect">
            <a:avLst/>
          </a:prstGeom>
          <a:noFill/>
          <a:ln>
            <a:noFill/>
          </a:ln>
        </p:spPr>
      </p:pic>
    </p:spTree>
    <p:extLst>
      <p:ext uri="{BB962C8B-B14F-4D97-AF65-F5344CB8AC3E}">
        <p14:creationId xmlns:p14="http://schemas.microsoft.com/office/powerpoint/2010/main" val="1253037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1898</TotalTime>
  <Words>2276</Words>
  <Application>Microsoft Office PowerPoint</Application>
  <PresentationFormat>Widescreen</PresentationFormat>
  <Paragraphs>195</Paragraphs>
  <Slides>17</Slides>
  <Notes>16</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Calibri Light</vt:lpstr>
      <vt:lpstr>Times New Roman</vt:lpstr>
      <vt:lpstr>Office Theme</vt:lpstr>
      <vt:lpstr>1_Office Theme</vt:lpstr>
      <vt:lpstr>MECC Presentation theme</vt:lpstr>
      <vt:lpstr>Custom Design</vt:lpstr>
      <vt:lpstr>Document</vt:lpstr>
      <vt:lpstr>Unit 1: Lesson 1 </vt:lpstr>
      <vt:lpstr>  Health and Personal Wellness</vt:lpstr>
      <vt:lpstr>Making Every Contact Count</vt:lpstr>
      <vt:lpstr>Definition of Health </vt:lpstr>
      <vt:lpstr>PowerPoint Presentation</vt:lpstr>
      <vt:lpstr>PowerPoint Presentation</vt:lpstr>
      <vt:lpstr>PowerPoint Presentation</vt:lpstr>
      <vt:lpstr>PowerPoint Presentation</vt:lpstr>
      <vt:lpstr>Mental Health </vt:lpstr>
      <vt:lpstr>Key Concepts &amp; Definitions of Health</vt:lpstr>
      <vt:lpstr>Key Concepts &amp; Definitions of Health</vt:lpstr>
      <vt:lpstr>PowerPoint Presentation</vt:lpstr>
      <vt:lpstr>Table 1: Healthy Ireland Survey Findings</vt:lpstr>
      <vt:lpstr>Self-perceived health status Irish population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Every Contact Count -Unit 1 Lesson 1</dc:title>
  <dc:creator>alan bennis;Gobnait.Creedon@hse.ie</dc:creator>
  <cp:lastModifiedBy>Gemma Murphy1</cp:lastModifiedBy>
  <cp:revision>45</cp:revision>
  <cp:lastPrinted>2018-04-20T10:17:41Z</cp:lastPrinted>
  <dcterms:created xsi:type="dcterms:W3CDTF">2017-04-19T09:41:37Z</dcterms:created>
  <dcterms:modified xsi:type="dcterms:W3CDTF">2019-04-04T10:43:15Z</dcterms:modified>
</cp:coreProperties>
</file>