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6"/>
  </p:notesMasterIdLst>
  <p:sldIdLst>
    <p:sldId id="264" r:id="rId3"/>
    <p:sldId id="265" r:id="rId4"/>
    <p:sldId id="275" r:id="rId5"/>
    <p:sldId id="267" r:id="rId6"/>
    <p:sldId id="262" r:id="rId7"/>
    <p:sldId id="268" r:id="rId8"/>
    <p:sldId id="270" r:id="rId9"/>
    <p:sldId id="269" r:id="rId10"/>
    <p:sldId id="260" r:id="rId11"/>
    <p:sldId id="273" r:id="rId12"/>
    <p:sldId id="271" r:id="rId13"/>
    <p:sldId id="272"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005F"/>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71236" autoAdjust="0"/>
  </p:normalViewPr>
  <p:slideViewPr>
    <p:cSldViewPr snapToGrid="0" snapToObjects="1">
      <p:cViewPr varScale="1">
        <p:scale>
          <a:sx n="82" d="100"/>
          <a:sy n="82" d="100"/>
        </p:scale>
        <p:origin x="-163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2369FC-416C-4B7D-BB5A-ED838C2998EF}" type="datetimeFigureOut">
              <a:rPr lang="en-GB" smtClean="0"/>
              <a:t>18/07/2018</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C7B3AC-9B43-4361-B6AC-5D8A4BAFF308}" type="slidenum">
              <a:rPr lang="en-GB" smtClean="0"/>
              <a:t>‹#›</a:t>
            </a:fld>
            <a:endParaRPr lang="en-GB" dirty="0"/>
          </a:p>
        </p:txBody>
      </p:sp>
    </p:spTree>
    <p:extLst>
      <p:ext uri="{BB962C8B-B14F-4D97-AF65-F5344CB8AC3E}">
        <p14:creationId xmlns:p14="http://schemas.microsoft.com/office/powerpoint/2010/main" val="398091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Introduction to Unit 1</a:t>
            </a:r>
          </a:p>
          <a:p>
            <a:r>
              <a:rPr lang="en-IE" dirty="0" smtClean="0"/>
              <a:t>In Unit 1 you will explore the concept of health, think about your own views on health in general and your personal health. Lifestyle and risky behaviours especially among university students will be examined. Key guidelines for health will be explored in relation to alcohol, smoking, exercise and diet with the key health messages discussed in the context of health promotion.</a:t>
            </a:r>
          </a:p>
          <a:p>
            <a:endParaRPr lang="en-IE" dirty="0" smtClean="0"/>
          </a:p>
          <a:p>
            <a:r>
              <a:rPr lang="en-IE" dirty="0" smtClean="0"/>
              <a:t>Unit 1: Learning Outcomes</a:t>
            </a:r>
          </a:p>
          <a:p>
            <a:endParaRPr lang="en-IE" dirty="0" smtClean="0"/>
          </a:p>
          <a:p>
            <a:r>
              <a:rPr lang="en-IE" dirty="0" smtClean="0"/>
              <a:t>1.1 Assess attitudes &amp; behaviours towards own health &amp; wellbeing</a:t>
            </a:r>
          </a:p>
          <a:p>
            <a:r>
              <a:rPr lang="en-IE" dirty="0" smtClean="0"/>
              <a:t>1.2 Define health with reference to the key concepts and determinants of health </a:t>
            </a:r>
          </a:p>
          <a:p>
            <a:r>
              <a:rPr lang="en-IE" dirty="0" smtClean="0"/>
              <a:t>1.3 Access and interprets health status data for the Irish population </a:t>
            </a:r>
          </a:p>
          <a:p>
            <a:r>
              <a:rPr lang="en-IE" dirty="0" smtClean="0"/>
              <a:t>1.4  Promote key health messages and recommendations</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38913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u="none" dirty="0" smtClean="0"/>
              <a:t>*Activity 1.4:  National Undergraduate Curriculum for Chronic Disease Prevention and Management, Page 42 (Hand-out) </a:t>
            </a:r>
          </a:p>
          <a:p>
            <a:endParaRPr lang="en-IE" dirty="0" smtClean="0"/>
          </a:p>
          <a:p>
            <a:r>
              <a:rPr lang="en-IE" dirty="0" smtClean="0"/>
              <a:t>Now that you have been introduced to the biopsychosocial and have considered its relevance to your health, the following two case studies offer examples of a holistic account of an individual’s health: </a:t>
            </a:r>
          </a:p>
          <a:p>
            <a:endParaRPr lang="en-IE" dirty="0" smtClean="0"/>
          </a:p>
          <a:p>
            <a:r>
              <a:rPr lang="en-IE" dirty="0" smtClean="0"/>
              <a:t>In keeping with the philosophies of health promotion for chronic disease prevention and person-centred care, underpinning this Curriculum, consider the case studies and respond to the questions provided. Take each case separately:</a:t>
            </a:r>
          </a:p>
          <a:p>
            <a:endParaRPr lang="en-IE" dirty="0" smtClean="0"/>
          </a:p>
          <a:p>
            <a:r>
              <a:rPr lang="en-IE" dirty="0" smtClean="0"/>
              <a:t>What aspects of the case study seem most relevant to each dimension of health – biological/physical, social and psychological?</a:t>
            </a:r>
          </a:p>
          <a:p>
            <a:endParaRPr lang="en-IE" dirty="0" smtClean="0"/>
          </a:p>
          <a:p>
            <a:r>
              <a:rPr lang="en-IE" dirty="0" smtClean="0"/>
              <a:t>Do any of the factors impacting on health interact or overlap? </a:t>
            </a:r>
          </a:p>
          <a:p>
            <a:endParaRPr lang="en-IE" dirty="0" smtClean="0"/>
          </a:p>
          <a:p>
            <a:r>
              <a:rPr lang="en-IE" dirty="0" smtClean="0"/>
              <a:t>What solution(s) might you come up with for each situation? </a:t>
            </a:r>
          </a:p>
          <a:p>
            <a:endParaRPr lang="en-IE" dirty="0" smtClean="0"/>
          </a:p>
          <a:p>
            <a:r>
              <a:rPr lang="en-IE" dirty="0" smtClean="0"/>
              <a:t>What barriers to improving health might be encountered by John/Tara?</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BDC7B3AC-9B43-4361-B6AC-5D8A4BAFF308}" type="slidenum">
              <a:rPr lang="en-GB" smtClean="0"/>
              <a:t>11</a:t>
            </a:fld>
            <a:endParaRPr lang="en-GB" dirty="0"/>
          </a:p>
        </p:txBody>
      </p:sp>
    </p:spTree>
    <p:extLst>
      <p:ext uri="{BB962C8B-B14F-4D97-AF65-F5344CB8AC3E}">
        <p14:creationId xmlns:p14="http://schemas.microsoft.com/office/powerpoint/2010/main" val="3245811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1.4:  National Undergraduate Curriculum for Chronic Disease Prevention and Management, Page 42 (Hand-out) </a:t>
            </a:r>
          </a:p>
          <a:p>
            <a:endParaRPr lang="en-IE" dirty="0" smtClean="0"/>
          </a:p>
          <a:p>
            <a:r>
              <a:rPr lang="en-IE" dirty="0" smtClean="0"/>
              <a:t>In keeping with the philosophies of health promotion for chronic disease prevention and person-centred care, underpinning this Curriculum, consider the case studies and respond to the questions provided. Take each case separately:</a:t>
            </a:r>
          </a:p>
          <a:p>
            <a:endParaRPr lang="en-IE" dirty="0" smtClean="0"/>
          </a:p>
          <a:p>
            <a:r>
              <a:rPr lang="en-IE" dirty="0" smtClean="0"/>
              <a:t>What aspects of the case study seem most relevant to each dimension of health – biological/physical, social and psychological?</a:t>
            </a:r>
          </a:p>
          <a:p>
            <a:endParaRPr lang="en-IE" dirty="0" smtClean="0"/>
          </a:p>
          <a:p>
            <a:r>
              <a:rPr lang="en-IE" dirty="0" smtClean="0"/>
              <a:t>Do any of the factors impacting on health interact or overlap? </a:t>
            </a:r>
          </a:p>
          <a:p>
            <a:endParaRPr lang="en-IE" dirty="0" smtClean="0"/>
          </a:p>
          <a:p>
            <a:r>
              <a:rPr lang="en-IE" dirty="0" smtClean="0"/>
              <a:t>What solution(s) might you come up with for each situation? </a:t>
            </a:r>
          </a:p>
          <a:p>
            <a:endParaRPr lang="en-IE" dirty="0" smtClean="0"/>
          </a:p>
          <a:p>
            <a:r>
              <a:rPr lang="en-IE" dirty="0" smtClean="0"/>
              <a:t>What barriers to improving health might be encountered by John/Tara?</a:t>
            </a:r>
          </a:p>
          <a:p>
            <a:endParaRPr lang="en-IE" dirty="0"/>
          </a:p>
        </p:txBody>
      </p:sp>
      <p:sp>
        <p:nvSpPr>
          <p:cNvPr id="4" name="Slide Number Placeholder 3"/>
          <p:cNvSpPr>
            <a:spLocks noGrp="1"/>
          </p:cNvSpPr>
          <p:nvPr>
            <p:ph type="sldNum" sz="quarter" idx="10"/>
          </p:nvPr>
        </p:nvSpPr>
        <p:spPr/>
        <p:txBody>
          <a:bodyPr/>
          <a:lstStyle/>
          <a:p>
            <a:fld id="{BDC7B3AC-9B43-4361-B6AC-5D8A4BAFF308}" type="slidenum">
              <a:rPr lang="en-GB" smtClean="0"/>
              <a:t>12</a:t>
            </a:fld>
            <a:endParaRPr lang="en-GB" dirty="0"/>
          </a:p>
        </p:txBody>
      </p:sp>
    </p:spTree>
    <p:extLst>
      <p:ext uri="{BB962C8B-B14F-4D97-AF65-F5344CB8AC3E}">
        <p14:creationId xmlns:p14="http://schemas.microsoft.com/office/powerpoint/2010/main" val="3358422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keeping with the philosophies of health promotion for chronic disease prevention and person-centred care, underpinning this Curriculum, consider the case studies and respond to the questions provided. Take each case separately:</a:t>
            </a:r>
          </a:p>
          <a:p>
            <a:endParaRPr lang="en-GB" dirty="0"/>
          </a:p>
        </p:txBody>
      </p:sp>
      <p:sp>
        <p:nvSpPr>
          <p:cNvPr id="4" name="Slide Number Placeholder 3"/>
          <p:cNvSpPr>
            <a:spLocks noGrp="1"/>
          </p:cNvSpPr>
          <p:nvPr>
            <p:ph type="sldNum" sz="quarter" idx="10"/>
          </p:nvPr>
        </p:nvSpPr>
        <p:spPr/>
        <p:txBody>
          <a:bodyPr/>
          <a:lstStyle/>
          <a:p>
            <a:fld id="{BDC7B3AC-9B43-4361-B6AC-5D8A4BAFF308}" type="slidenum">
              <a:rPr lang="en-GB" smtClean="0"/>
              <a:t>13</a:t>
            </a:fld>
            <a:endParaRPr lang="en-GB" dirty="0"/>
          </a:p>
        </p:txBody>
      </p:sp>
    </p:spTree>
    <p:extLst>
      <p:ext uri="{BB962C8B-B14F-4D97-AF65-F5344CB8AC3E}">
        <p14:creationId xmlns:p14="http://schemas.microsoft.com/office/powerpoint/2010/main" val="757759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r>
              <a:rPr lang="en-IE" dirty="0" smtClean="0"/>
              <a:t>Introduction to Lesson 2</a:t>
            </a:r>
          </a:p>
          <a:p>
            <a:endParaRPr lang="en-IE" dirty="0" smtClean="0"/>
          </a:p>
          <a:p>
            <a:r>
              <a:rPr lang="en-IE" dirty="0" smtClean="0"/>
              <a:t>In this lesson we look at the biopsychosocial model of health and you will be asked to participate in some activities based around this model including rating your self-perceived physical, mental, and social health. You will also be asked to reflect on the case studies provided. </a:t>
            </a:r>
          </a:p>
          <a:p>
            <a:endParaRPr lang="en-IE" dirty="0" smtClean="0"/>
          </a:p>
          <a:p>
            <a:endParaRPr lang="en-IE" dirty="0" smtClean="0"/>
          </a:p>
          <a:p>
            <a:r>
              <a:rPr lang="en-IE" dirty="0" smtClean="0"/>
              <a:t>•	Brief recap Unit 1 Lesson 1</a:t>
            </a:r>
          </a:p>
          <a:p>
            <a:endParaRPr lang="en-IE" dirty="0" smtClean="0"/>
          </a:p>
          <a:p>
            <a:r>
              <a:rPr lang="en-IE" dirty="0" smtClean="0"/>
              <a:t>•	Introduction to Biopsychosocial Model  </a:t>
            </a:r>
          </a:p>
          <a:p>
            <a:endParaRPr lang="en-IE" dirty="0" smtClean="0"/>
          </a:p>
          <a:p>
            <a:r>
              <a:rPr lang="en-IE" dirty="0" smtClean="0"/>
              <a:t>•	Dimensions of Biopsychosocial Model </a:t>
            </a:r>
          </a:p>
          <a:p>
            <a:endParaRPr lang="en-IE" dirty="0" smtClean="0"/>
          </a:p>
          <a:p>
            <a:r>
              <a:rPr lang="en-IE" dirty="0" smtClean="0"/>
              <a:t>•	Illustration of Biopsychosocial model through case studies </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50983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Making Every Contact Count is a programme being implemented within the HSE to support the prevention of chronic disease by promoting lifestyle behaviour change. The health behaviours which are the focus of this programme are the four main lifestyle risk factors for chronic disease: tobacco use; physical inactivity; harmful alcohol consumption and unhealthy eating.  </a:t>
            </a:r>
          </a:p>
          <a:p>
            <a:endParaRPr lang="en-IE" dirty="0"/>
          </a:p>
          <a:p>
            <a:r>
              <a:rPr lang="en-IE" dirty="0"/>
              <a:t>Making Every Contact Count is about health professionals using their routine consultations to empower and support people to make healthier choices to achieve positive long-term behaviour change. To do this, the health service needs to build a culture and operating environment that supports continuous health improvement through the contacts that it has with individuals. </a:t>
            </a:r>
            <a:endParaRPr lang="en-IE" dirty="0" smtClean="0"/>
          </a:p>
          <a:p>
            <a:endParaRPr lang="en-IE" dirty="0" smtClean="0"/>
          </a:p>
          <a:p>
            <a:r>
              <a:rPr lang="en-IE" b="1" dirty="0" smtClean="0"/>
              <a:t>This </a:t>
            </a:r>
            <a:r>
              <a:rPr lang="en-IE" b="1" dirty="0"/>
              <a:t>approach will allow health professional to move to a position where discussion of lifestyle behaviour is routine, non-judgemental and central to everyone’s role.  </a:t>
            </a:r>
            <a:endParaRPr lang="en-IE" b="1" dirty="0" smtClean="0"/>
          </a:p>
          <a:p>
            <a:endParaRPr lang="en-IE" dirty="0"/>
          </a:p>
          <a:p>
            <a:r>
              <a:rPr lang="en-IE" dirty="0"/>
              <a:t>As a healthcare student and future healthcare professional you will be asked to make each routine contact that you have with patients count in terms of chronic disease prevention.</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01102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Can you remember what was covered in Lesson 1?</a:t>
            </a:r>
          </a:p>
          <a:p>
            <a:r>
              <a:rPr lang="en-IE" dirty="0" smtClean="0"/>
              <a:t>In Lesson 1 we explored some of the definitions of health. We talked about the Healthy Ireland Framework and the self-perceived health status of the nation based on the findings from a National Health Survey conducted in Ireland. </a:t>
            </a:r>
          </a:p>
          <a:p>
            <a:endParaRPr lang="en-IE" dirty="0" smtClean="0"/>
          </a:p>
          <a:p>
            <a:r>
              <a:rPr lang="en-IE" dirty="0" smtClean="0"/>
              <a:t>A</a:t>
            </a:r>
            <a:r>
              <a:rPr lang="en-IE" baseline="0" dirty="0" smtClean="0"/>
              <a:t> </a:t>
            </a:r>
            <a:r>
              <a:rPr lang="en-IE" dirty="0" smtClean="0"/>
              <a:t>Healthy Ireland is: </a:t>
            </a:r>
          </a:p>
          <a:p>
            <a:r>
              <a:rPr lang="en-IE" dirty="0" smtClean="0"/>
              <a:t>“where everyone can enjoy physical and mental health and wellbeing to their full potential, where wellbeing is valued and supported at every level of society and is everyone’s responsibility” (Department of Health, 2013). </a:t>
            </a:r>
          </a:p>
          <a:p>
            <a:r>
              <a:rPr lang="en-IE" dirty="0" smtClean="0"/>
              <a:t>In 1948, the WHO defined health as “a state of complete physical, mental and social well-being, and not merely the absence of disease or infirmity” (World Health Organisation, 1948).</a:t>
            </a:r>
          </a:p>
          <a:p>
            <a:endParaRPr lang="en-IE" dirty="0" smtClean="0"/>
          </a:p>
          <a:p>
            <a:r>
              <a:rPr lang="en-IE" dirty="0" smtClean="0"/>
              <a:t>The WHO (2004) definition reflects the changing approach to mental health promotion:</a:t>
            </a:r>
          </a:p>
          <a:p>
            <a:r>
              <a:rPr lang="en-IE" dirty="0" smtClean="0"/>
              <a:t>‘A state of well-being in which the individual realises his or her own abilities, can cope with the normal stresses of life, can work productively and is able to make a contribution to his or her community’ (p.1)</a:t>
            </a:r>
          </a:p>
          <a:p>
            <a:endParaRPr lang="en-GB" dirty="0"/>
          </a:p>
        </p:txBody>
      </p:sp>
      <p:sp>
        <p:nvSpPr>
          <p:cNvPr id="4" name="Slide Number Placeholder 3"/>
          <p:cNvSpPr>
            <a:spLocks noGrp="1"/>
          </p:cNvSpPr>
          <p:nvPr>
            <p:ph type="sldNum" sz="quarter" idx="10"/>
          </p:nvPr>
        </p:nvSpPr>
        <p:spPr/>
        <p:txBody>
          <a:bodyPr/>
          <a:lstStyle/>
          <a:p>
            <a:fld id="{BDC7B3AC-9B43-4361-B6AC-5D8A4BAFF308}" type="slidenum">
              <a:rPr lang="en-GB" smtClean="0"/>
              <a:t>4</a:t>
            </a:fld>
            <a:endParaRPr lang="en-GB" dirty="0"/>
          </a:p>
        </p:txBody>
      </p:sp>
    </p:spTree>
    <p:extLst>
      <p:ext uri="{BB962C8B-B14F-4D97-AF65-F5344CB8AC3E}">
        <p14:creationId xmlns:p14="http://schemas.microsoft.com/office/powerpoint/2010/main" val="247148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The Biopsychosocial Model of Health</a:t>
            </a:r>
          </a:p>
          <a:p>
            <a:endParaRPr lang="en-IE" b="1" dirty="0" smtClean="0"/>
          </a:p>
          <a:p>
            <a:r>
              <a:rPr lang="en-IE" dirty="0" smtClean="0"/>
              <a:t>The biopsychosocial model of health is a holistic, integrated approach to health recognising the role that behavioural, social and physical factors play in our experiences of health (Dogar, 2007). </a:t>
            </a:r>
          </a:p>
          <a:p>
            <a:endParaRPr lang="en-IE" dirty="0" smtClean="0"/>
          </a:p>
          <a:p>
            <a:r>
              <a:rPr lang="en-IE" dirty="0" smtClean="0"/>
              <a:t>Biological, psychological and social influences constantly interact and influence causes, treatment choices and the outcome of illnesses. </a:t>
            </a:r>
          </a:p>
          <a:p>
            <a:endParaRPr lang="en-IE" dirty="0" smtClean="0"/>
          </a:p>
          <a:p>
            <a:r>
              <a:rPr lang="en-IE" dirty="0" smtClean="0"/>
              <a:t>Health and illness are a consequence of the interplay of biological, psychological and social factors.</a:t>
            </a:r>
          </a:p>
          <a:p>
            <a:r>
              <a:rPr lang="en-IE" dirty="0" smtClean="0"/>
              <a:t> </a:t>
            </a:r>
          </a:p>
          <a:p>
            <a:r>
              <a:rPr lang="en-IE" dirty="0" smtClean="0"/>
              <a:t>An individual’s health, susceptibility to disease, subjective experience of illness and recovery processes are influenced by biological and psychosocial factors</a:t>
            </a:r>
            <a:r>
              <a:rPr lang="en-IE" baseline="0" dirty="0" smtClean="0"/>
              <a:t> </a:t>
            </a:r>
            <a:r>
              <a:rPr lang="en-IE" dirty="0" smtClean="0"/>
              <a:t>(Dogar, 2007; Engel, 1978; Schwartz, 1982). </a:t>
            </a:r>
          </a:p>
          <a:p>
            <a:endParaRPr lang="en-IE" dirty="0" smtClean="0"/>
          </a:p>
          <a:p>
            <a:r>
              <a:rPr lang="en-IE" b="1" dirty="0" smtClean="0"/>
              <a:t>Biological Health: </a:t>
            </a:r>
            <a:r>
              <a:rPr lang="en-IE" dirty="0" smtClean="0"/>
              <a:t>this dimension is concerned with physical and physiological status including the functioning of the body. In other words, a body that is working well physically and physiologically is a healthy body. This dimension refers to the mechanistic functioning of the body </a:t>
            </a:r>
          </a:p>
          <a:p>
            <a:endParaRPr lang="en-IE" dirty="0" smtClean="0"/>
          </a:p>
          <a:p>
            <a:r>
              <a:rPr lang="en-IE" b="1" dirty="0" smtClean="0"/>
              <a:t>Social Health</a:t>
            </a:r>
            <a:r>
              <a:rPr lang="en-IE" dirty="0" smtClean="0"/>
              <a:t>: this dimension is concerned with the ability to establish and maintain relationships with other people.</a:t>
            </a:r>
            <a:r>
              <a:rPr lang="en-IE" baseline="0" dirty="0" smtClean="0"/>
              <a:t> I</a:t>
            </a:r>
            <a:r>
              <a:rPr lang="en-IE" dirty="0" smtClean="0"/>
              <a:t>t also incorporates cultural and environmental influences on experiences and occurrence of illness.</a:t>
            </a:r>
          </a:p>
          <a:p>
            <a:endParaRPr lang="en-IE" dirty="0" smtClean="0"/>
          </a:p>
          <a:p>
            <a:r>
              <a:rPr lang="en-IE" b="1" dirty="0" smtClean="0"/>
              <a:t>Psychological health</a:t>
            </a:r>
            <a:r>
              <a:rPr lang="en-IE" dirty="0" smtClean="0"/>
              <a:t>: being psychologically healthy is about recognising and dealing with emotions including anger, stress, joy and being able to cope with and express emotions appropriately. Psychological factors play a role in how we experience and react to illness.</a:t>
            </a:r>
          </a:p>
          <a:p>
            <a:endParaRPr lang="en-IE" dirty="0" smtClean="0"/>
          </a:p>
          <a:p>
            <a:endParaRPr lang="en-IE" dirty="0" smtClean="0"/>
          </a:p>
          <a:p>
            <a:r>
              <a:rPr lang="en-IE" dirty="0" smtClean="0"/>
              <a:t>C</a:t>
            </a:r>
            <a:r>
              <a:rPr lang="en-IE" i="1" dirty="0" smtClean="0"/>
              <a:t>ritical discourse around BPS model and others eg. Biomedical, may be considered in other areas of curriculum</a:t>
            </a:r>
            <a:r>
              <a:rPr lang="en-IE" i="1" baseline="0" dirty="0" smtClean="0"/>
              <a:t> as applicable to individual healthcare student groups/disciplines</a:t>
            </a:r>
            <a:endParaRPr lang="en-IE" i="1" dirty="0" smtClean="0"/>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BDC7B3AC-9B43-4361-B6AC-5D8A4BAFF308}" type="slidenum">
              <a:rPr lang="en-GB" smtClean="0"/>
              <a:t>5</a:t>
            </a:fld>
            <a:endParaRPr lang="en-GB" dirty="0"/>
          </a:p>
        </p:txBody>
      </p:sp>
    </p:spTree>
    <p:extLst>
      <p:ext uri="{BB962C8B-B14F-4D97-AF65-F5344CB8AC3E}">
        <p14:creationId xmlns:p14="http://schemas.microsoft.com/office/powerpoint/2010/main" val="2132747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u="sng" dirty="0" smtClean="0"/>
          </a:p>
          <a:p>
            <a:r>
              <a:rPr lang="en-IE" b="1" u="none" dirty="0" smtClean="0"/>
              <a:t>*Activity 1.2:</a:t>
            </a:r>
            <a:r>
              <a:rPr lang="en-IE" b="1" u="none" baseline="0" dirty="0" smtClean="0"/>
              <a:t> </a:t>
            </a:r>
            <a:r>
              <a:rPr lang="en-IE" b="1" u="none" dirty="0" smtClean="0"/>
              <a:t> National Undergraduate Curriculum for Chronic</a:t>
            </a:r>
            <a:r>
              <a:rPr lang="en-IE" b="1" u="none" baseline="0" dirty="0" smtClean="0"/>
              <a:t> Disease Prevention and Management, Page 44 (Hand-out) </a:t>
            </a:r>
          </a:p>
          <a:p>
            <a:endParaRPr lang="en-IE" dirty="0" smtClean="0"/>
          </a:p>
          <a:p>
            <a:r>
              <a:rPr lang="en-IE" dirty="0" smtClean="0"/>
              <a:t>Complete this Worksheet on self-perceived dimensions of health</a:t>
            </a:r>
          </a:p>
          <a:p>
            <a:endParaRPr lang="en-IE" dirty="0" smtClean="0"/>
          </a:p>
          <a:p>
            <a:r>
              <a:rPr lang="en-IE" dirty="0" smtClean="0"/>
              <a:t>Biological Health: this dimension is concerned with physical and physiological status including the functioning of the body. In other words, a body that is working well physically and physiologically is a healthy body. This dimension refers to the mechanistic functioning of the body.</a:t>
            </a:r>
          </a:p>
          <a:p>
            <a:endParaRPr lang="en-IE" dirty="0" smtClean="0"/>
          </a:p>
          <a:p>
            <a:r>
              <a:rPr lang="en-IE" i="1" dirty="0" smtClean="0"/>
              <a:t>For Activity 1.2 (face-to-face/online). Present as worksheet (provided with this Lesson).  Students are not required to share their ratings only if they wish. Focus instead on their understanding of what each dimension means. If online consider providing a summary (anonymized) of ratings for all students to see. </a:t>
            </a:r>
          </a:p>
          <a:p>
            <a:endParaRPr lang="en-GB" i="1" dirty="0"/>
          </a:p>
        </p:txBody>
      </p:sp>
      <p:sp>
        <p:nvSpPr>
          <p:cNvPr id="4" name="Slide Number Placeholder 3"/>
          <p:cNvSpPr>
            <a:spLocks noGrp="1"/>
          </p:cNvSpPr>
          <p:nvPr>
            <p:ph type="sldNum" sz="quarter" idx="10"/>
          </p:nvPr>
        </p:nvSpPr>
        <p:spPr/>
        <p:txBody>
          <a:bodyPr/>
          <a:lstStyle/>
          <a:p>
            <a:fld id="{5AC45D68-F027-4BF2-8A7D-E1FDAE339536}"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527424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u="none" dirty="0" smtClean="0"/>
              <a:t>*Activity 1.2:  National Undergraduate Curriculum for Chronic Disease Prevention and Management, Page 44 (Hand-out) </a:t>
            </a:r>
          </a:p>
          <a:p>
            <a:endParaRPr lang="en-IE" dirty="0" smtClean="0"/>
          </a:p>
          <a:p>
            <a:r>
              <a:rPr lang="en-IE" dirty="0" smtClean="0"/>
              <a:t>Complete this Worksheet on self-perceived dimensions of health</a:t>
            </a:r>
          </a:p>
          <a:p>
            <a:endParaRPr lang="en-IE" dirty="0" smtClean="0"/>
          </a:p>
          <a:p>
            <a:r>
              <a:rPr lang="en-IE" dirty="0" smtClean="0"/>
              <a:t>Social Health: this dimension is concerned with the ability to establish and maintain relationships with other people.</a:t>
            </a:r>
            <a:r>
              <a:rPr lang="en-IE" baseline="0" dirty="0" smtClean="0"/>
              <a:t> It</a:t>
            </a:r>
            <a:r>
              <a:rPr lang="en-IE" dirty="0" smtClean="0"/>
              <a:t> also incorporates cultural and environmental influences on experiences and occurrence of illness.</a:t>
            </a:r>
          </a:p>
          <a:p>
            <a:endParaRPr lang="en-IE" i="1" dirty="0" smtClean="0"/>
          </a:p>
          <a:p>
            <a:r>
              <a:rPr lang="en-IE" i="1" dirty="0" smtClean="0"/>
              <a:t>For Activity 1.2 (face-to-face/online). Present as worksheet (provided with this Lesson).  Students are not required to share their ratings only if they wish. Focus instead on their understanding of what each dimension means. If online consider providing a summary (anonymized) of ratings for all students to see</a:t>
            </a:r>
            <a:r>
              <a:rPr lang="en-IE" dirty="0" smtClean="0"/>
              <a:t>. </a:t>
            </a:r>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5AC45D68-F027-4BF2-8A7D-E1FDAE339536}"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527424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1.2:  National Undergraduate Curriculum for Chronic Disease Prevention and Management, Page 44 (Hand-out) </a:t>
            </a:r>
          </a:p>
          <a:p>
            <a:endParaRPr lang="en-IE" dirty="0" smtClean="0"/>
          </a:p>
          <a:p>
            <a:r>
              <a:rPr lang="en-IE" dirty="0" smtClean="0"/>
              <a:t>Complete this Worksheet on self-perceived dimensions of health</a:t>
            </a:r>
          </a:p>
          <a:p>
            <a:endParaRPr lang="en-IE" dirty="0" smtClean="0"/>
          </a:p>
          <a:p>
            <a:r>
              <a:rPr lang="en-IE" dirty="0" smtClean="0"/>
              <a:t>Psychological health: being psychologically healthy is about recognising and dealing with emotions including anger, stress, joy and being able to cope with and express emotions appropriately. Psychological factors play a role in how we experience and react to illness.</a:t>
            </a:r>
          </a:p>
          <a:p>
            <a:endParaRPr lang="en-IE" dirty="0" smtClean="0"/>
          </a:p>
          <a:p>
            <a:r>
              <a:rPr lang="en-IE" i="1" dirty="0" smtClean="0"/>
              <a:t>For Activity 1.2 (face-to-face/online). Present as worksheet (provided with this Lesson).  Students are not required to share their ratings only if they wish. Focus instead on their understanding of what each dimension means. If online consider providing a summary (anonymized) of ratings for all students to see. </a:t>
            </a:r>
          </a:p>
          <a:p>
            <a:endParaRPr lang="en-IE" i="1" dirty="0" smtClean="0"/>
          </a:p>
          <a:p>
            <a:endParaRPr lang="en-GB" dirty="0"/>
          </a:p>
        </p:txBody>
      </p:sp>
      <p:sp>
        <p:nvSpPr>
          <p:cNvPr id="4" name="Slide Number Placeholder 3"/>
          <p:cNvSpPr>
            <a:spLocks noGrp="1"/>
          </p:cNvSpPr>
          <p:nvPr>
            <p:ph type="sldNum" sz="quarter" idx="10"/>
          </p:nvPr>
        </p:nvSpPr>
        <p:spPr/>
        <p:txBody>
          <a:bodyPr/>
          <a:lstStyle/>
          <a:p>
            <a:fld id="{5AC45D68-F027-4BF2-8A7D-E1FDAE339536}"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252742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r>
              <a:rPr lang="en-IE" b="1" u="none" dirty="0" smtClean="0"/>
              <a:t>*Activity 1.3:  National Undergraduate Curriculum for Chronic Disease Prevention and Management, Page 41 (Hand-out) </a:t>
            </a:r>
          </a:p>
          <a:p>
            <a:endParaRPr lang="en-IE" dirty="0" smtClean="0"/>
          </a:p>
          <a:p>
            <a:r>
              <a:rPr lang="en-IE" dirty="0" smtClean="0"/>
              <a:t>The bio-psychosocial model of health recognises that there are many facets contributing to health and well-being</a:t>
            </a:r>
          </a:p>
          <a:p>
            <a:endParaRPr lang="en-IE" dirty="0" smtClean="0"/>
          </a:p>
          <a:p>
            <a:r>
              <a:rPr lang="en-IE" dirty="0" smtClean="0"/>
              <a:t>In each box, jot down all the factors that are important to you or that you do to stay healthy and well. </a:t>
            </a:r>
          </a:p>
          <a:p>
            <a:endParaRPr lang="en-IE" i="1" dirty="0" smtClean="0"/>
          </a:p>
          <a:p>
            <a:r>
              <a:rPr lang="en-IE" i="1" dirty="0" smtClean="0"/>
              <a:t>Written to support face-to-face or online idelivery including activities &amp; discussion points</a:t>
            </a:r>
          </a:p>
          <a:p>
            <a:r>
              <a:rPr lang="en-IE" i="1" dirty="0" smtClean="0"/>
              <a:t>If face-to-face, a flip chart could be used to take feedback. </a:t>
            </a:r>
          </a:p>
          <a:p>
            <a:r>
              <a:rPr lang="en-IE" i="1" dirty="0" smtClean="0"/>
              <a:t>Allow open brainstorm and explore new thoughts</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BDC7B3AC-9B43-4361-B6AC-5D8A4BAFF308}" type="slidenum">
              <a:rPr lang="en-GB" smtClean="0"/>
              <a:t>9</a:t>
            </a:fld>
            <a:endParaRPr lang="en-GB" dirty="0"/>
          </a:p>
        </p:txBody>
      </p:sp>
    </p:spTree>
    <p:extLst>
      <p:ext uri="{BB962C8B-B14F-4D97-AF65-F5344CB8AC3E}">
        <p14:creationId xmlns:p14="http://schemas.microsoft.com/office/powerpoint/2010/main" val="1823350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840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562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2159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37254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457200"/>
            <a:fld id="{6A15FCEE-97D9-47E7-B6CF-8C799F30F8F6}" type="datetime1">
              <a:rPr lang="en-US" smtClean="0">
                <a:solidFill>
                  <a:prstClr val="black"/>
                </a:solidFill>
              </a:rPr>
              <a:pPr defTabSz="457200"/>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45814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457200"/>
            <a:fld id="{7B55D65C-BF7F-4DDE-A1F2-EA4224ECA271}" type="datetime1">
              <a:rPr lang="en-US" smtClean="0">
                <a:solidFill>
                  <a:prstClr val="black"/>
                </a:solidFill>
              </a:rPr>
              <a:pPr defTabSz="457200"/>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867982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457200"/>
            <a:fld id="{A7B25919-339B-406C-A754-6E023F892740}" type="datetime1">
              <a:rPr lang="en-US" smtClean="0">
                <a:solidFill>
                  <a:prstClr val="black"/>
                </a:solidFill>
              </a:rPr>
              <a:pPr defTabSz="457200"/>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457200"/>
            <a:fld id="{6FF9F0C5-380F-41C2-899A-BAC0F0927E16}"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79595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defTabSz="457200"/>
            <a:fld id="{FACDC156-8122-4E54-80C4-5CE154139E06}" type="datetime1">
              <a:rPr lang="en-US" smtClean="0">
                <a:solidFill>
                  <a:prstClr val="black"/>
                </a:solidFill>
              </a:rPr>
              <a:pPr defTabSz="457200"/>
              <a:t>7/18/2018</a:t>
            </a:fld>
            <a:endParaRPr lang="en-US"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797074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457200"/>
            <a:fld id="{AB3634DC-DC72-4B6B-A539-AE4016EC510A}" type="datetime1">
              <a:rPr lang="en-US" smtClean="0">
                <a:solidFill>
                  <a:prstClr val="black"/>
                </a:solidFill>
              </a:rPr>
              <a:pPr defTabSz="457200"/>
              <a:t>7/18/2018</a:t>
            </a:fld>
            <a:endParaRPr lang="en-US"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194855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149139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457200"/>
            <a:fld id="{6C811D57-28EC-4063-918D-589AF38CC89B}" type="datetime1">
              <a:rPr lang="en-US" smtClean="0">
                <a:solidFill>
                  <a:prstClr val="black"/>
                </a:solidFill>
              </a:rPr>
              <a:pPr defTabSz="457200"/>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457200"/>
            <a:fld id="{519954A3-9DFD-4C44-94BA-B95130A3BA1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23832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2959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457200"/>
            <a:fld id="{018F8AB4-E0CC-4138-ADCF-4BF7BEEAC4A2}" type="datetime1">
              <a:rPr lang="en-US" smtClean="0">
                <a:solidFill>
                  <a:prstClr val="black"/>
                </a:solidFill>
              </a:rPr>
              <a:pPr defTabSz="457200"/>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75652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457200"/>
            <a:fld id="{4A183983-5370-4B61-AB36-FDE9F9726F87}" type="datetime1">
              <a:rPr lang="en-US" smtClean="0">
                <a:solidFill>
                  <a:prstClr val="black"/>
                </a:solidFill>
              </a:rPr>
              <a:pPr defTabSz="457200"/>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457200"/>
            <a:fld id="{89333C77-0158-454C-844F-B7AB9BD7DAD4}"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310120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457200"/>
            <a:fld id="{12AB201C-1B8B-4A7A-A85B-6587D75721EB}" type="datetime1">
              <a:rPr lang="en-US" smtClean="0">
                <a:solidFill>
                  <a:prstClr val="black"/>
                </a:solidFill>
              </a:rPr>
              <a:pPr defTabSz="457200"/>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21705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726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090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886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563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771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349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48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8745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508101"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12742" y="110753"/>
            <a:ext cx="2126533" cy="131286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6201" y="6298319"/>
            <a:ext cx="2067697" cy="378941"/>
          </a:xfrm>
          <a:prstGeom prst="rect">
            <a:avLst/>
          </a:prstGeom>
        </p:spPr>
      </p:pic>
    </p:spTree>
    <p:extLst>
      <p:ext uri="{BB962C8B-B14F-4D97-AF65-F5344CB8AC3E}">
        <p14:creationId xmlns:p14="http://schemas.microsoft.com/office/powerpoint/2010/main" val="19724466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8300" cy="6858000"/>
          </a:xfrm>
          <a:prstGeom prst="rect">
            <a:avLst/>
          </a:prstGeom>
        </p:spPr>
      </p:pic>
      <p:sp>
        <p:nvSpPr>
          <p:cNvPr id="4" name="Title 1"/>
          <p:cNvSpPr>
            <a:spLocks noGrp="1"/>
          </p:cNvSpPr>
          <p:nvPr>
            <p:ph type="ctrTitle"/>
          </p:nvPr>
        </p:nvSpPr>
        <p:spPr>
          <a:xfrm>
            <a:off x="436232" y="3784930"/>
            <a:ext cx="6350000" cy="1739900"/>
          </a:xfrm>
        </p:spPr>
        <p:txBody>
          <a:bodyPr>
            <a:noAutofit/>
          </a:bodyPr>
          <a:lstStyle/>
          <a:p>
            <a:pPr algn="l"/>
            <a:r>
              <a:rPr lang="en-GB" sz="5400" dirty="0" smtClean="0">
                <a:latin typeface="+mn-lt"/>
              </a:rPr>
              <a:t>Unit 1: Lesson 2</a:t>
            </a:r>
            <a:r>
              <a:rPr lang="en-GB" sz="4400" b="1" dirty="0" smtClean="0"/>
              <a:t/>
            </a:r>
            <a:br>
              <a:rPr lang="en-GB" sz="4400" b="1" dirty="0" smtClean="0"/>
            </a:br>
            <a:endParaRPr lang="en-GB" sz="4400" b="1" dirty="0"/>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436653" y="5799220"/>
            <a:ext cx="3100631" cy="649705"/>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7717" y="5524830"/>
            <a:ext cx="1152426" cy="1152426"/>
          </a:xfrm>
          <a:prstGeom prst="rect">
            <a:avLst/>
          </a:prstGeom>
        </p:spPr>
      </p:pic>
    </p:spTree>
    <p:extLst>
      <p:ext uri="{BB962C8B-B14F-4D97-AF65-F5344CB8AC3E}">
        <p14:creationId xmlns:p14="http://schemas.microsoft.com/office/powerpoint/2010/main" val="4199983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CCECFF"/>
          </a:solidFill>
        </p:spPr>
        <p:txBody>
          <a:bodyPr/>
          <a:lstStyle/>
          <a:p>
            <a:endParaRPr lang="en-IE" dirty="0" smtClean="0"/>
          </a:p>
          <a:p>
            <a:r>
              <a:rPr lang="en-IE" sz="3600" dirty="0" smtClean="0"/>
              <a:t>How </a:t>
            </a:r>
            <a:r>
              <a:rPr lang="en-IE" sz="3600" dirty="0"/>
              <a:t>adequately do you think the biopsychosocial model of health captures all aspects of health that are important to you?  </a:t>
            </a:r>
            <a:endParaRPr lang="en-IE" sz="3600" dirty="0" smtClean="0"/>
          </a:p>
          <a:p>
            <a:endParaRPr lang="en-IE" sz="3600" dirty="0" smtClean="0"/>
          </a:p>
          <a:p>
            <a:r>
              <a:rPr lang="en-IE" sz="3600" dirty="0" smtClean="0"/>
              <a:t>Are </a:t>
            </a:r>
            <a:r>
              <a:rPr lang="en-IE" sz="3600" dirty="0"/>
              <a:t>there other dimensions of health that you would add to this model? </a:t>
            </a:r>
            <a:endParaRPr lang="en-GB"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212" y="601604"/>
            <a:ext cx="4620386" cy="9996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4643" y="127659"/>
            <a:ext cx="2252353" cy="1390537"/>
          </a:xfrm>
          <a:prstGeom prst="rect">
            <a:avLst/>
          </a:prstGeom>
        </p:spPr>
      </p:pic>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286733"/>
            <a:ext cx="2508885" cy="487045"/>
          </a:xfrm>
          <a:prstGeom prst="rect">
            <a:avLst/>
          </a:prstGeom>
          <a:noFill/>
          <a:ln>
            <a:noFill/>
          </a:ln>
        </p:spPr>
      </p:pic>
    </p:spTree>
    <p:extLst>
      <p:ext uri="{BB962C8B-B14F-4D97-AF65-F5344CB8AC3E}">
        <p14:creationId xmlns:p14="http://schemas.microsoft.com/office/powerpoint/2010/main" val="2326961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2194" y="365125"/>
            <a:ext cx="6417623" cy="786781"/>
          </a:xfrm>
          <a:solidFill>
            <a:srgbClr val="CCECFF"/>
          </a:solidFill>
        </p:spPr>
        <p:txBody>
          <a:bodyPr>
            <a:normAutofit/>
          </a:bodyPr>
          <a:lstStyle/>
          <a:p>
            <a:r>
              <a:rPr lang="en-IE" sz="3600" dirty="0" smtClean="0">
                <a:latin typeface="+mn-lt"/>
              </a:rPr>
              <a:t>Activity 1.4: Case Study -John</a:t>
            </a:r>
            <a:endParaRPr lang="en-GB" sz="3600" dirty="0">
              <a:latin typeface="+mn-lt"/>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439" y="525344"/>
            <a:ext cx="681755" cy="515473"/>
          </a:xfrm>
        </p:spPr>
      </p:pic>
      <p:sp>
        <p:nvSpPr>
          <p:cNvPr id="7" name="Rectangle 6"/>
          <p:cNvSpPr/>
          <p:nvPr/>
        </p:nvSpPr>
        <p:spPr>
          <a:xfrm>
            <a:off x="485192" y="1558624"/>
            <a:ext cx="11350096" cy="5509200"/>
          </a:xfrm>
          <a:prstGeom prst="rect">
            <a:avLst/>
          </a:prstGeom>
        </p:spPr>
        <p:txBody>
          <a:bodyPr wrap="square">
            <a:spAutoFit/>
          </a:bodyPr>
          <a:lstStyle/>
          <a:p>
            <a:r>
              <a:rPr lang="en-IE" sz="2200" dirty="0"/>
              <a:t>John is 22 years old. He left school at 16 and has been working in construction since then; he is considered to be a good worker and gets on well with his colleagues and supervisors. Unfortunately, because of the recession, there has been a slow-down in work and John has been let go. Others who had formal qualifications and trades have been kept on. Since then John has been doing some part time work for other builders and neighbours. His old workmates have encouraged him to go back to college or to do a trade but John feels he cannot afford it and doesn’t want to bother his parents as his Dad is out of work and is suffering from depression. Due to his reduced income he has had to move in with his sister and her young family, John is helping her with child minding and general odd jobs. </a:t>
            </a:r>
            <a:r>
              <a:rPr lang="en-IE" sz="2200" dirty="0" smtClean="0"/>
              <a:t>He used to regularly play football with friends a few times a week and go for a few pints afterwards but lately he has been attending less frequently as he feels unfit, he also can’t afford to socialise with this gang and instead finds it cheaper and easier to have cans at home with his brother in law. John goes to see his GP because he is having trouble sleeping but also says he feels constantly exhausted. He is also anxious about what he is going to do with his life. He says he sees no way out of his situation and is conscious that he is becoming a burden on his sister. </a:t>
            </a:r>
          </a:p>
          <a:p>
            <a:endParaRPr lang="en-IE" sz="22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9018" y="87440"/>
            <a:ext cx="2382982" cy="1471184"/>
          </a:xfrm>
          <a:prstGeom prst="rect">
            <a:avLst/>
          </a:prstGeom>
        </p:spPr>
      </p:pic>
    </p:spTree>
    <p:extLst>
      <p:ext uri="{BB962C8B-B14F-4D97-AF65-F5344CB8AC3E}">
        <p14:creationId xmlns:p14="http://schemas.microsoft.com/office/powerpoint/2010/main" val="3066524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838200" y="365126"/>
            <a:ext cx="7557655" cy="1095540"/>
          </a:xfrm>
          <a:solidFill>
            <a:srgbClr val="CCECFF"/>
          </a:solidFill>
        </p:spPr>
        <p:txBody>
          <a:bodyPr>
            <a:normAutofit/>
          </a:bodyPr>
          <a:lstStyle/>
          <a:p>
            <a:r>
              <a:rPr lang="en-IE" sz="3600" dirty="0" smtClean="0">
                <a:latin typeface="+mn-lt"/>
              </a:rPr>
              <a:t>Activity 1.4: Case Study -Tara</a:t>
            </a:r>
            <a:endParaRPr lang="en-GB" sz="3600" dirty="0">
              <a:latin typeface="+mn-lt"/>
            </a:endParaRPr>
          </a:p>
        </p:txBody>
      </p:sp>
      <p:sp>
        <p:nvSpPr>
          <p:cNvPr id="5" name="Content Placeholder 4"/>
          <p:cNvSpPr>
            <a:spLocks noGrp="1"/>
          </p:cNvSpPr>
          <p:nvPr>
            <p:ph idx="1"/>
          </p:nvPr>
        </p:nvSpPr>
        <p:spPr/>
        <p:txBody>
          <a:bodyPr>
            <a:normAutofit fontScale="92500" lnSpcReduction="10000"/>
          </a:bodyPr>
          <a:lstStyle/>
          <a:p>
            <a:pPr marL="0" indent="0">
              <a:lnSpc>
                <a:spcPct val="100000"/>
              </a:lnSpc>
              <a:buNone/>
            </a:pPr>
            <a:r>
              <a:rPr lang="en-IE" sz="2400" dirty="0"/>
              <a:t>Tara is 19 years old, she is a first year student in university, undertaking a 4 year Nursing degree programme. She left home 10 weeks ago and moved in with other students in rented accommodation near to the college. Until now Tara has enjoyed the comfort of her parent’s home cooked meals after school, regular exercise with her school football team and a relatively structured study plan which she adhered to in the quiet of her home environment.  </a:t>
            </a:r>
          </a:p>
          <a:p>
            <a:pPr marL="0" indent="0">
              <a:lnSpc>
                <a:spcPct val="100000"/>
              </a:lnSpc>
              <a:buNone/>
            </a:pPr>
            <a:r>
              <a:rPr lang="en-IE" sz="2400" dirty="0"/>
              <a:t>Lately, Tara has found that she is snacking a lot throughout the day at college. She doesn’t always mean to but she doesn’t have time for breakfast and there are so many high calorie snacks available at the college restaurant. So she consoles herself that it’s not all her fault.  </a:t>
            </a:r>
          </a:p>
          <a:p>
            <a:pPr marL="0" indent="0">
              <a:lnSpc>
                <a:spcPct val="100000"/>
              </a:lnSpc>
              <a:buNone/>
            </a:pPr>
            <a:r>
              <a:rPr lang="en-IE" sz="2400" dirty="0"/>
              <a:t>Exercise is a thing of the past because she no longer plays football. She feels that she is beginning to get a bit stressed about college assignments and exams. She can’t seem to study in the noisy rented accommodation and she doesn’t want to stay out too late at the library. She is unable to sleep through the night and feels exhausted during the day. </a:t>
            </a: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45" y="772447"/>
            <a:ext cx="681755" cy="51547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2455" y="365125"/>
            <a:ext cx="2147110" cy="1325563"/>
          </a:xfrm>
          <a:prstGeom prst="rect">
            <a:avLst/>
          </a:prstGeom>
        </p:spPr>
      </p:pic>
    </p:spTree>
    <p:extLst>
      <p:ext uri="{BB962C8B-B14F-4D97-AF65-F5344CB8AC3E}">
        <p14:creationId xmlns:p14="http://schemas.microsoft.com/office/powerpoint/2010/main" val="2487971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a:pPr>
            <a:r>
              <a:rPr lang="en-IE" dirty="0" smtClean="0"/>
              <a:t>What </a:t>
            </a:r>
            <a:r>
              <a:rPr lang="en-IE" dirty="0"/>
              <a:t>aspects of the case study seem most relevant to each dimension of health – biological/physical, social and psychological</a:t>
            </a:r>
            <a:r>
              <a:rPr lang="en-IE" dirty="0" smtClean="0"/>
              <a:t>?</a:t>
            </a:r>
          </a:p>
          <a:p>
            <a:pPr marL="514350" indent="-514350">
              <a:buFont typeface="+mj-lt"/>
              <a:buAutoNum type="arabicPeriod"/>
            </a:pPr>
            <a:endParaRPr lang="en-IE" dirty="0"/>
          </a:p>
          <a:p>
            <a:pPr marL="514350" indent="-514350">
              <a:buFont typeface="+mj-lt"/>
              <a:buAutoNum type="arabicPeriod"/>
            </a:pPr>
            <a:r>
              <a:rPr lang="en-IE" dirty="0"/>
              <a:t>Do any of the factors impacting on health interact or overlap? </a:t>
            </a:r>
            <a:endParaRPr lang="en-IE" dirty="0" smtClean="0"/>
          </a:p>
          <a:p>
            <a:pPr marL="514350" indent="-514350">
              <a:buFont typeface="+mj-lt"/>
              <a:buAutoNum type="arabicPeriod"/>
            </a:pPr>
            <a:endParaRPr lang="en-IE" dirty="0"/>
          </a:p>
          <a:p>
            <a:pPr marL="514350" indent="-514350">
              <a:buFont typeface="+mj-lt"/>
              <a:buAutoNum type="arabicPeriod"/>
            </a:pPr>
            <a:r>
              <a:rPr lang="en-IE" dirty="0"/>
              <a:t>What solution(s) might you come up with for each situation? </a:t>
            </a:r>
            <a:endParaRPr lang="en-IE" dirty="0" smtClean="0"/>
          </a:p>
          <a:p>
            <a:pPr marL="514350" indent="-514350">
              <a:buFont typeface="+mj-lt"/>
              <a:buAutoNum type="arabicPeriod"/>
            </a:pPr>
            <a:endParaRPr lang="en-IE" dirty="0"/>
          </a:p>
          <a:p>
            <a:pPr marL="514350" indent="-514350">
              <a:buFont typeface="+mj-lt"/>
              <a:buAutoNum type="arabicPeriod"/>
            </a:pPr>
            <a:r>
              <a:rPr lang="en-IE" dirty="0"/>
              <a:t>What barriers to improving health might be encountered by John/Tara?</a:t>
            </a:r>
          </a:p>
          <a:p>
            <a:endParaRPr lang="en-IE"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89" y="399725"/>
            <a:ext cx="4620386" cy="9996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2674" y="222377"/>
            <a:ext cx="2596896" cy="1603248"/>
          </a:xfrm>
          <a:prstGeom prst="rect">
            <a:avLst/>
          </a:prstGeom>
        </p:spPr>
      </p:pic>
      <p:pic>
        <p:nvPicPr>
          <p:cNvPr id="5" name="Picture 4"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3452896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72569" cy="6688667"/>
          </a:xfrm>
          <a:prstGeom prst="rect">
            <a:avLst/>
          </a:prstGeom>
        </p:spPr>
      </p:pic>
      <p:sp>
        <p:nvSpPr>
          <p:cNvPr id="2" name="Title 1"/>
          <p:cNvSpPr>
            <a:spLocks noGrp="1"/>
          </p:cNvSpPr>
          <p:nvPr>
            <p:ph type="ctrTitle"/>
          </p:nvPr>
        </p:nvSpPr>
        <p:spPr>
          <a:xfrm>
            <a:off x="796117" y="2220322"/>
            <a:ext cx="9972575" cy="1646302"/>
          </a:xfrm>
        </p:spPr>
        <p:txBody>
          <a:bodyPr>
            <a:normAutofit fontScale="90000"/>
          </a:bodyPr>
          <a:lstStyle/>
          <a:p>
            <a:r>
              <a:rPr lang="en-GB" dirty="0" smtClean="0">
                <a:latin typeface="+mn-lt"/>
              </a:rPr>
              <a:t/>
            </a:r>
            <a:br>
              <a:rPr lang="en-GB" dirty="0" smtClean="0">
                <a:latin typeface="+mn-lt"/>
              </a:rPr>
            </a:br>
            <a:r>
              <a:rPr lang="en-GB" dirty="0" smtClean="0">
                <a:latin typeface="+mn-lt"/>
              </a:rPr>
              <a:t> Health and Personal Wellness</a:t>
            </a:r>
            <a:endParaRPr lang="en-GB" dirty="0">
              <a:latin typeface="+mn-lt"/>
            </a:endParaRPr>
          </a:p>
        </p:txBody>
      </p:sp>
      <p:sp>
        <p:nvSpPr>
          <p:cNvPr id="3" name="Subtitle 2"/>
          <p:cNvSpPr>
            <a:spLocks noGrp="1"/>
          </p:cNvSpPr>
          <p:nvPr>
            <p:ph type="subTitle" idx="1"/>
          </p:nvPr>
        </p:nvSpPr>
        <p:spPr>
          <a:xfrm>
            <a:off x="1163782" y="4851214"/>
            <a:ext cx="9604910" cy="1096899"/>
          </a:xfrm>
        </p:spPr>
        <p:txBody>
          <a:bodyPr>
            <a:noAutofit/>
          </a:bodyPr>
          <a:lstStyle/>
          <a:p>
            <a:r>
              <a:rPr lang="en-IE" sz="3600" dirty="0" smtClean="0">
                <a:solidFill>
                  <a:srgbClr val="CC0066"/>
                </a:solidFill>
              </a:rPr>
              <a:t>Lesson 2: The Biopsychosocial  Model of Health</a:t>
            </a:r>
            <a:endParaRPr lang="en-GB" sz="3600" dirty="0">
              <a:solidFill>
                <a:srgbClr val="CC0066"/>
              </a:solidFill>
            </a:endParaRPr>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437999" y="6019857"/>
            <a:ext cx="2508885" cy="487045"/>
          </a:xfrm>
          <a:prstGeom prst="rect">
            <a:avLst/>
          </a:prstGeom>
          <a:noFill/>
          <a:ln>
            <a:noFill/>
          </a:ln>
        </p:spPr>
      </p:pic>
    </p:spTree>
    <p:extLst>
      <p:ext uri="{BB962C8B-B14F-4D97-AF65-F5344CB8AC3E}">
        <p14:creationId xmlns:p14="http://schemas.microsoft.com/office/powerpoint/2010/main" val="2586823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74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2006" y="331130"/>
            <a:ext cx="9140144" cy="1325563"/>
          </a:xfrm>
        </p:spPr>
        <p:txBody>
          <a:bodyPr>
            <a:noAutofit/>
          </a:bodyPr>
          <a:lstStyle/>
          <a:p>
            <a:r>
              <a:rPr lang="en-IE" sz="6000" dirty="0" smtClean="0">
                <a:solidFill>
                  <a:srgbClr val="CC0066"/>
                </a:solidFill>
                <a:latin typeface="+mn-lt"/>
              </a:rPr>
              <a:t>Making Every Contact Count</a:t>
            </a:r>
            <a:endParaRPr lang="en-GB" sz="6000" dirty="0">
              <a:solidFill>
                <a:srgbClr val="CC0066"/>
              </a:solidFill>
              <a:latin typeface="+mn-lt"/>
            </a:endParaRPr>
          </a:p>
        </p:txBody>
      </p:sp>
      <p:sp>
        <p:nvSpPr>
          <p:cNvPr id="3" name="Content Placeholder 2"/>
          <p:cNvSpPr>
            <a:spLocks noGrp="1"/>
          </p:cNvSpPr>
          <p:nvPr>
            <p:ph idx="1"/>
          </p:nvPr>
        </p:nvSpPr>
        <p:spPr>
          <a:xfrm>
            <a:off x="3657601" y="1551862"/>
            <a:ext cx="8076210" cy="4351338"/>
          </a:xfrm>
        </p:spPr>
        <p:txBody>
          <a:bodyPr>
            <a:normAutofit fontScale="92500" lnSpcReduction="10000"/>
          </a:bodyPr>
          <a:lstStyle/>
          <a:p>
            <a:pPr marL="0" indent="0" algn="ctr">
              <a:buNone/>
            </a:pPr>
            <a:endParaRPr lang="en-IE" sz="5400" dirty="0" smtClean="0"/>
          </a:p>
          <a:p>
            <a:pPr marL="0" indent="0" algn="ctr">
              <a:buNone/>
            </a:pPr>
            <a:r>
              <a:rPr lang="en-IE" sz="5400" dirty="0" smtClean="0"/>
              <a:t>Play your part </a:t>
            </a:r>
          </a:p>
          <a:p>
            <a:pPr marL="0" indent="0" algn="ctr">
              <a:buNone/>
            </a:pPr>
            <a:r>
              <a:rPr lang="en-IE" sz="5400" dirty="0" smtClean="0"/>
              <a:t>in changing lifestyle behaviours</a:t>
            </a:r>
          </a:p>
          <a:p>
            <a:pPr marL="0" indent="0" algn="ctr">
              <a:buNone/>
            </a:pPr>
            <a:r>
              <a:rPr lang="en-IE" sz="5400" dirty="0" smtClean="0"/>
              <a:t>and help prevent chronic disease</a:t>
            </a:r>
            <a:endParaRPr lang="en-GB" sz="5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381" y="1656693"/>
            <a:ext cx="3423600" cy="4837363"/>
          </a:xfrm>
          <a:prstGeom prst="rect">
            <a:avLst/>
          </a:prstGeom>
        </p:spPr>
      </p:pic>
    </p:spTree>
    <p:extLst>
      <p:ext uri="{BB962C8B-B14F-4D97-AF65-F5344CB8AC3E}">
        <p14:creationId xmlns:p14="http://schemas.microsoft.com/office/powerpoint/2010/main" val="2974063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A7005F"/>
                </a:solidFill>
                <a:latin typeface="+mn-lt"/>
              </a:rPr>
              <a:t>Recap Unit 1 Lesson 1</a:t>
            </a:r>
            <a:endParaRPr lang="en-GB" dirty="0">
              <a:solidFill>
                <a:srgbClr val="A7005F"/>
              </a:solidFill>
              <a:latin typeface="+mn-lt"/>
            </a:endParaRPr>
          </a:p>
        </p:txBody>
      </p:sp>
      <p:sp>
        <p:nvSpPr>
          <p:cNvPr id="3" name="Content Placeholder 2"/>
          <p:cNvSpPr>
            <a:spLocks noGrp="1"/>
          </p:cNvSpPr>
          <p:nvPr>
            <p:ph idx="1"/>
          </p:nvPr>
        </p:nvSpPr>
        <p:spPr>
          <a:xfrm>
            <a:off x="838200" y="1825625"/>
            <a:ext cx="6795629" cy="4351338"/>
          </a:xfrm>
        </p:spPr>
        <p:txBody>
          <a:bodyPr>
            <a:normAutofit/>
          </a:bodyPr>
          <a:lstStyle/>
          <a:p>
            <a:pPr>
              <a:lnSpc>
                <a:spcPct val="150000"/>
              </a:lnSpc>
            </a:pPr>
            <a:r>
              <a:rPr lang="en-IE" sz="3200" dirty="0" smtClean="0"/>
              <a:t>Definitions of Health</a:t>
            </a:r>
          </a:p>
          <a:p>
            <a:pPr>
              <a:lnSpc>
                <a:spcPct val="150000"/>
              </a:lnSpc>
            </a:pPr>
            <a:r>
              <a:rPr lang="en-IE" sz="3200" dirty="0" smtClean="0"/>
              <a:t>Mental Health </a:t>
            </a:r>
          </a:p>
          <a:p>
            <a:pPr>
              <a:lnSpc>
                <a:spcPct val="150000"/>
              </a:lnSpc>
            </a:pPr>
            <a:r>
              <a:rPr lang="en-IE" sz="3200" dirty="0"/>
              <a:t>Self-perceived health status Irish </a:t>
            </a:r>
            <a:r>
              <a:rPr lang="en-IE" sz="3200" dirty="0" smtClean="0"/>
              <a:t>population</a:t>
            </a:r>
          </a:p>
          <a:p>
            <a:pPr>
              <a:lnSpc>
                <a:spcPct val="150000"/>
              </a:lnSpc>
            </a:pPr>
            <a:r>
              <a:rPr lang="en-IE" sz="3200" dirty="0" smtClean="0"/>
              <a:t>Rate your own health 1-10</a:t>
            </a:r>
            <a:endParaRPr lang="en-GB"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2135" y="333891"/>
            <a:ext cx="2394936" cy="1478564"/>
          </a:xfrm>
          <a:prstGeom prst="rect">
            <a:avLst/>
          </a:prstGeom>
        </p:spPr>
      </p:pic>
      <p:sp>
        <p:nvSpPr>
          <p:cNvPr id="5" name="Rectangle 4"/>
          <p:cNvSpPr/>
          <p:nvPr/>
        </p:nvSpPr>
        <p:spPr>
          <a:xfrm>
            <a:off x="6915093" y="5665569"/>
            <a:ext cx="6096000" cy="646331"/>
          </a:xfrm>
          <a:prstGeom prst="rect">
            <a:avLst/>
          </a:prstGeom>
        </p:spPr>
        <p:txBody>
          <a:bodyPr>
            <a:spAutoFit/>
          </a:bodyPr>
          <a:lstStyle/>
          <a:p>
            <a:r>
              <a:rPr lang="en-IE" i="1" dirty="0"/>
              <a:t>Adapted from National Health Survey, 2015, </a:t>
            </a:r>
            <a:endParaRPr lang="en-IE" i="1" dirty="0" smtClean="0"/>
          </a:p>
          <a:p>
            <a:r>
              <a:rPr lang="en-IE" i="1" dirty="0" smtClean="0"/>
              <a:t>published </a:t>
            </a:r>
            <a:r>
              <a:rPr lang="en-IE" i="1" dirty="0"/>
              <a:t>by CSO 2016</a:t>
            </a:r>
          </a:p>
        </p:txBody>
      </p:sp>
      <p:pic>
        <p:nvPicPr>
          <p:cNvPr id="7" name="Picture 6"/>
          <p:cNvPicPr>
            <a:picLocks noChangeAspect="1"/>
          </p:cNvPicPr>
          <p:nvPr/>
        </p:nvPicPr>
        <p:blipFill>
          <a:blip r:embed="rId4"/>
          <a:stretch>
            <a:fillRect/>
          </a:stretch>
        </p:blipFill>
        <p:spPr>
          <a:xfrm>
            <a:off x="6666271" y="1921311"/>
            <a:ext cx="5240799" cy="3609335"/>
          </a:xfrm>
          <a:prstGeom prst="rect">
            <a:avLst/>
          </a:prstGeom>
        </p:spPr>
      </p:pic>
      <p:pic>
        <p:nvPicPr>
          <p:cNvPr id="8" name="Picture 7"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389873" y="6097017"/>
            <a:ext cx="2508885" cy="487045"/>
          </a:xfrm>
          <a:prstGeom prst="rect">
            <a:avLst/>
          </a:prstGeom>
          <a:noFill/>
          <a:ln>
            <a:noFill/>
          </a:ln>
        </p:spPr>
      </p:pic>
    </p:spTree>
    <p:extLst>
      <p:ext uri="{BB962C8B-B14F-4D97-AF65-F5344CB8AC3E}">
        <p14:creationId xmlns:p14="http://schemas.microsoft.com/office/powerpoint/2010/main" val="2225850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81807" y="365125"/>
            <a:ext cx="10515600" cy="1325563"/>
          </a:xfrm>
        </p:spPr>
        <p:txBody>
          <a:bodyPr/>
          <a:lstStyle/>
          <a:p>
            <a:r>
              <a:rPr lang="en-GB" b="1" dirty="0" smtClean="0">
                <a:solidFill>
                  <a:srgbClr val="A7005F"/>
                </a:solidFill>
                <a:latin typeface="+mn-lt"/>
              </a:rPr>
              <a:t>The Biopsychosocial Model of Health</a:t>
            </a:r>
            <a:endParaRPr lang="en-GB" b="1" dirty="0">
              <a:solidFill>
                <a:srgbClr val="A7005F"/>
              </a:solidFill>
              <a:latin typeface="+mn-lt"/>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05178" y="271693"/>
            <a:ext cx="2596896" cy="1603248"/>
          </a:xfrm>
        </p:spPr>
      </p:pic>
      <p:sp>
        <p:nvSpPr>
          <p:cNvPr id="10" name="Rectangle 9"/>
          <p:cNvSpPr/>
          <p:nvPr/>
        </p:nvSpPr>
        <p:spPr>
          <a:xfrm>
            <a:off x="5513069" y="6311900"/>
            <a:ext cx="2874185" cy="369332"/>
          </a:xfrm>
          <a:prstGeom prst="rect">
            <a:avLst/>
          </a:prstGeom>
        </p:spPr>
        <p:txBody>
          <a:bodyPr wrap="none">
            <a:spAutoFit/>
          </a:bodyPr>
          <a:lstStyle/>
          <a:p>
            <a:r>
              <a:rPr lang="en-IE" dirty="0" smtClean="0">
                <a:latin typeface="Calibri" panose="020F0502020204030204" pitchFamily="34" charset="0"/>
                <a:ea typeface="Calibri" panose="020F0502020204030204" pitchFamily="34" charset="0"/>
                <a:cs typeface="Times New Roman" panose="02020603050405020304" pitchFamily="18" charset="0"/>
              </a:rPr>
              <a:t>(Adapted </a:t>
            </a:r>
            <a:r>
              <a:rPr lang="en-IE" dirty="0">
                <a:latin typeface="Calibri" panose="020F0502020204030204" pitchFamily="34" charset="0"/>
                <a:ea typeface="Calibri" panose="020F0502020204030204" pitchFamily="34" charset="0"/>
                <a:cs typeface="Times New Roman" panose="02020603050405020304" pitchFamily="18" charset="0"/>
              </a:rPr>
              <a:t>from Dogar 2007). </a:t>
            </a:r>
            <a:endParaRPr lang="en-GB" dirty="0"/>
          </a:p>
        </p:txBody>
      </p:sp>
      <p:pic>
        <p:nvPicPr>
          <p:cNvPr id="2" name="Picture 1"/>
          <p:cNvPicPr>
            <a:picLocks noChangeAspect="1"/>
          </p:cNvPicPr>
          <p:nvPr/>
        </p:nvPicPr>
        <p:blipFill>
          <a:blip r:embed="rId4"/>
          <a:stretch>
            <a:fillRect/>
          </a:stretch>
        </p:blipFill>
        <p:spPr>
          <a:xfrm>
            <a:off x="2474985" y="1576082"/>
            <a:ext cx="6930193" cy="4607683"/>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92161" y="6194187"/>
            <a:ext cx="2508885" cy="487045"/>
          </a:xfrm>
          <a:prstGeom prst="rect">
            <a:avLst/>
          </a:prstGeom>
          <a:noFill/>
          <a:ln>
            <a:noFill/>
          </a:ln>
        </p:spPr>
      </p:pic>
    </p:spTree>
    <p:extLst>
      <p:ext uri="{BB962C8B-B14F-4D97-AF65-F5344CB8AC3E}">
        <p14:creationId xmlns:p14="http://schemas.microsoft.com/office/powerpoint/2010/main" val="541755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2212" y="4219032"/>
            <a:ext cx="10640291" cy="1805049"/>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5636" y="793529"/>
            <a:ext cx="681755" cy="515473"/>
          </a:xfrm>
        </p:spPr>
      </p:pic>
      <p:sp>
        <p:nvSpPr>
          <p:cNvPr id="7" name="TextBox 6"/>
          <p:cNvSpPr txBox="1"/>
          <p:nvPr/>
        </p:nvSpPr>
        <p:spPr>
          <a:xfrm>
            <a:off x="1211284" y="704670"/>
            <a:ext cx="7169783" cy="523220"/>
          </a:xfrm>
          <a:prstGeom prst="rect">
            <a:avLst/>
          </a:prstGeom>
          <a:solidFill>
            <a:srgbClr val="CCECFF"/>
          </a:solidFill>
        </p:spPr>
        <p:txBody>
          <a:bodyPr wrap="none" rtlCol="0">
            <a:spAutoFit/>
          </a:bodyPr>
          <a:lstStyle/>
          <a:p>
            <a:r>
              <a:rPr lang="en-IE" sz="2800" dirty="0" smtClean="0">
                <a:solidFill>
                  <a:prstClr val="black"/>
                </a:solidFill>
              </a:rPr>
              <a:t>Activity 1.2: Self perceived dimensions of health</a:t>
            </a:r>
            <a:endParaRPr lang="en-GB" sz="280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415252622"/>
              </p:ext>
            </p:extLst>
          </p:nvPr>
        </p:nvGraphicFramePr>
        <p:xfrm>
          <a:off x="2707874" y="2992155"/>
          <a:ext cx="6913964" cy="511066"/>
        </p:xfrm>
        <a:graphic>
          <a:graphicData uri="http://schemas.openxmlformats.org/drawingml/2006/table">
            <a:tbl>
              <a:tblPr firstRow="1" firstCol="1" bandRow="1">
                <a:tableStyleId>{5C22544A-7EE6-4342-B048-85BDC9FD1C3A}</a:tableStyleId>
              </a:tblPr>
              <a:tblGrid>
                <a:gridCol w="690884">
                  <a:extLst>
                    <a:ext uri="{9D8B030D-6E8A-4147-A177-3AD203B41FA5}">
                      <a16:colId xmlns="" xmlns:a16="http://schemas.microsoft.com/office/drawing/2014/main" val="20000"/>
                    </a:ext>
                  </a:extLst>
                </a:gridCol>
                <a:gridCol w="690884">
                  <a:extLst>
                    <a:ext uri="{9D8B030D-6E8A-4147-A177-3AD203B41FA5}">
                      <a16:colId xmlns="" xmlns:a16="http://schemas.microsoft.com/office/drawing/2014/main" val="20001"/>
                    </a:ext>
                  </a:extLst>
                </a:gridCol>
                <a:gridCol w="690884">
                  <a:extLst>
                    <a:ext uri="{9D8B030D-6E8A-4147-A177-3AD203B41FA5}">
                      <a16:colId xmlns="" xmlns:a16="http://schemas.microsoft.com/office/drawing/2014/main" val="20002"/>
                    </a:ext>
                  </a:extLst>
                </a:gridCol>
                <a:gridCol w="690884">
                  <a:extLst>
                    <a:ext uri="{9D8B030D-6E8A-4147-A177-3AD203B41FA5}">
                      <a16:colId xmlns="" xmlns:a16="http://schemas.microsoft.com/office/drawing/2014/main" val="20003"/>
                    </a:ext>
                  </a:extLst>
                </a:gridCol>
                <a:gridCol w="691738">
                  <a:extLst>
                    <a:ext uri="{9D8B030D-6E8A-4147-A177-3AD203B41FA5}">
                      <a16:colId xmlns="" xmlns:a16="http://schemas.microsoft.com/office/drawing/2014/main" val="20004"/>
                    </a:ext>
                  </a:extLst>
                </a:gridCol>
                <a:gridCol w="691738">
                  <a:extLst>
                    <a:ext uri="{9D8B030D-6E8A-4147-A177-3AD203B41FA5}">
                      <a16:colId xmlns="" xmlns:a16="http://schemas.microsoft.com/office/drawing/2014/main" val="20005"/>
                    </a:ext>
                  </a:extLst>
                </a:gridCol>
                <a:gridCol w="691738">
                  <a:extLst>
                    <a:ext uri="{9D8B030D-6E8A-4147-A177-3AD203B41FA5}">
                      <a16:colId xmlns="" xmlns:a16="http://schemas.microsoft.com/office/drawing/2014/main" val="20006"/>
                    </a:ext>
                  </a:extLst>
                </a:gridCol>
                <a:gridCol w="691738">
                  <a:extLst>
                    <a:ext uri="{9D8B030D-6E8A-4147-A177-3AD203B41FA5}">
                      <a16:colId xmlns="" xmlns:a16="http://schemas.microsoft.com/office/drawing/2014/main" val="20007"/>
                    </a:ext>
                  </a:extLst>
                </a:gridCol>
                <a:gridCol w="691738">
                  <a:extLst>
                    <a:ext uri="{9D8B030D-6E8A-4147-A177-3AD203B41FA5}">
                      <a16:colId xmlns="" xmlns:a16="http://schemas.microsoft.com/office/drawing/2014/main" val="20008"/>
                    </a:ext>
                  </a:extLst>
                </a:gridCol>
                <a:gridCol w="691738">
                  <a:extLst>
                    <a:ext uri="{9D8B030D-6E8A-4147-A177-3AD203B41FA5}">
                      <a16:colId xmlns="" xmlns:a16="http://schemas.microsoft.com/office/drawing/2014/main" val="20009"/>
                    </a:ext>
                  </a:extLst>
                </a:gridCol>
              </a:tblGrid>
              <a:tr h="511066">
                <a:tc>
                  <a:txBody>
                    <a:bodyPr/>
                    <a:lstStyle/>
                    <a:p>
                      <a:pPr algn="ctr">
                        <a:lnSpc>
                          <a:spcPct val="150000"/>
                        </a:lnSpc>
                      </a:pPr>
                      <a:r>
                        <a:rPr lang="en-IE" sz="1100" dirty="0">
                          <a:effectLst/>
                        </a:rPr>
                        <a:t>1</a:t>
                      </a:r>
                      <a:endParaRPr lang="en-GB" sz="1100" dirty="0">
                        <a:effectLst/>
                        <a:latin typeface="Calibri"/>
                      </a:endParaRPr>
                    </a:p>
                  </a:txBody>
                  <a:tcPr marL="68580" marR="68580" marT="0" marB="0"/>
                </a:tc>
                <a:tc>
                  <a:txBody>
                    <a:bodyPr/>
                    <a:lstStyle/>
                    <a:p>
                      <a:pPr algn="ctr">
                        <a:lnSpc>
                          <a:spcPct val="150000"/>
                        </a:lnSpc>
                      </a:pPr>
                      <a:r>
                        <a:rPr lang="en-IE" sz="1100" dirty="0">
                          <a:effectLst/>
                        </a:rPr>
                        <a:t>2</a:t>
                      </a:r>
                      <a:endParaRPr lang="en-GB" sz="1100" dirty="0">
                        <a:effectLst/>
                        <a:latin typeface="Calibri"/>
                      </a:endParaRPr>
                    </a:p>
                  </a:txBody>
                  <a:tcPr marL="68580" marR="68580" marT="0" marB="0"/>
                </a:tc>
                <a:tc>
                  <a:txBody>
                    <a:bodyPr/>
                    <a:lstStyle/>
                    <a:p>
                      <a:pPr algn="ctr">
                        <a:lnSpc>
                          <a:spcPct val="150000"/>
                        </a:lnSpc>
                      </a:pPr>
                      <a:r>
                        <a:rPr lang="en-IE" sz="1100" dirty="0">
                          <a:effectLst/>
                        </a:rPr>
                        <a:t>3</a:t>
                      </a:r>
                      <a:endParaRPr lang="en-GB" sz="1100" dirty="0">
                        <a:effectLst/>
                        <a:latin typeface="Calibri"/>
                      </a:endParaRPr>
                    </a:p>
                  </a:txBody>
                  <a:tcPr marL="68580" marR="68580" marT="0" marB="0"/>
                </a:tc>
                <a:tc>
                  <a:txBody>
                    <a:bodyPr/>
                    <a:lstStyle/>
                    <a:p>
                      <a:pPr algn="ctr">
                        <a:lnSpc>
                          <a:spcPct val="150000"/>
                        </a:lnSpc>
                      </a:pPr>
                      <a:r>
                        <a:rPr lang="en-IE" sz="1100" dirty="0">
                          <a:effectLst/>
                        </a:rPr>
                        <a:t>4</a:t>
                      </a:r>
                      <a:endParaRPr lang="en-GB" sz="1100" dirty="0">
                        <a:effectLst/>
                        <a:latin typeface="Calibri"/>
                      </a:endParaRPr>
                    </a:p>
                  </a:txBody>
                  <a:tcPr marL="68580" marR="68580" marT="0" marB="0"/>
                </a:tc>
                <a:tc>
                  <a:txBody>
                    <a:bodyPr/>
                    <a:lstStyle/>
                    <a:p>
                      <a:pPr algn="ctr">
                        <a:lnSpc>
                          <a:spcPct val="150000"/>
                        </a:lnSpc>
                      </a:pPr>
                      <a:r>
                        <a:rPr lang="en-IE" sz="1100" dirty="0">
                          <a:effectLst/>
                        </a:rPr>
                        <a:t>5</a:t>
                      </a:r>
                      <a:endParaRPr lang="en-GB" sz="1100" dirty="0">
                        <a:effectLst/>
                        <a:latin typeface="Calibri"/>
                      </a:endParaRPr>
                    </a:p>
                  </a:txBody>
                  <a:tcPr marL="68580" marR="68580" marT="0" marB="0"/>
                </a:tc>
                <a:tc>
                  <a:txBody>
                    <a:bodyPr/>
                    <a:lstStyle/>
                    <a:p>
                      <a:pPr algn="ctr">
                        <a:lnSpc>
                          <a:spcPct val="150000"/>
                        </a:lnSpc>
                      </a:pPr>
                      <a:r>
                        <a:rPr lang="en-IE" sz="1100" dirty="0">
                          <a:effectLst/>
                        </a:rPr>
                        <a:t>6</a:t>
                      </a:r>
                      <a:endParaRPr lang="en-GB" sz="1100" dirty="0">
                        <a:effectLst/>
                        <a:latin typeface="Calibri"/>
                      </a:endParaRPr>
                    </a:p>
                  </a:txBody>
                  <a:tcPr marL="68580" marR="68580" marT="0" marB="0"/>
                </a:tc>
                <a:tc>
                  <a:txBody>
                    <a:bodyPr/>
                    <a:lstStyle/>
                    <a:p>
                      <a:pPr algn="ctr">
                        <a:lnSpc>
                          <a:spcPct val="150000"/>
                        </a:lnSpc>
                      </a:pPr>
                      <a:r>
                        <a:rPr lang="en-IE" sz="1100" dirty="0">
                          <a:effectLst/>
                        </a:rPr>
                        <a:t>7</a:t>
                      </a:r>
                      <a:endParaRPr lang="en-GB" sz="1100" dirty="0">
                        <a:effectLst/>
                        <a:latin typeface="Calibri"/>
                      </a:endParaRPr>
                    </a:p>
                  </a:txBody>
                  <a:tcPr marL="68580" marR="68580" marT="0" marB="0"/>
                </a:tc>
                <a:tc>
                  <a:txBody>
                    <a:bodyPr/>
                    <a:lstStyle/>
                    <a:p>
                      <a:pPr algn="ctr">
                        <a:lnSpc>
                          <a:spcPct val="150000"/>
                        </a:lnSpc>
                      </a:pPr>
                      <a:r>
                        <a:rPr lang="en-IE" sz="1100" dirty="0">
                          <a:effectLst/>
                        </a:rPr>
                        <a:t>8</a:t>
                      </a:r>
                      <a:endParaRPr lang="en-GB" sz="1100" dirty="0">
                        <a:effectLst/>
                        <a:latin typeface="Calibri"/>
                      </a:endParaRPr>
                    </a:p>
                  </a:txBody>
                  <a:tcPr marL="68580" marR="68580" marT="0" marB="0"/>
                </a:tc>
                <a:tc>
                  <a:txBody>
                    <a:bodyPr/>
                    <a:lstStyle/>
                    <a:p>
                      <a:pPr algn="ctr">
                        <a:lnSpc>
                          <a:spcPct val="150000"/>
                        </a:lnSpc>
                      </a:pPr>
                      <a:r>
                        <a:rPr lang="en-IE" sz="1100" dirty="0">
                          <a:effectLst/>
                        </a:rPr>
                        <a:t>9</a:t>
                      </a:r>
                      <a:endParaRPr lang="en-GB" sz="1100" dirty="0">
                        <a:effectLst/>
                        <a:latin typeface="Calibri"/>
                      </a:endParaRPr>
                    </a:p>
                  </a:txBody>
                  <a:tcPr marL="68580" marR="68580" marT="0" marB="0"/>
                </a:tc>
                <a:tc>
                  <a:txBody>
                    <a:bodyPr/>
                    <a:lstStyle/>
                    <a:p>
                      <a:pPr algn="ctr">
                        <a:lnSpc>
                          <a:spcPct val="150000"/>
                        </a:lnSpc>
                      </a:pPr>
                      <a:r>
                        <a:rPr lang="en-IE" sz="1100" dirty="0">
                          <a:effectLst/>
                        </a:rPr>
                        <a:t>10</a:t>
                      </a:r>
                      <a:endParaRPr lang="en-GB" sz="1100" dirty="0">
                        <a:effectLst/>
                        <a:latin typeface="Calibri"/>
                      </a:endParaRPr>
                    </a:p>
                  </a:txBody>
                  <a:tcPr marL="68580" marR="68580" marT="0" marB="0"/>
                </a:tc>
                <a:extLst>
                  <a:ext uri="{0D108BD9-81ED-4DB2-BD59-A6C34878D82A}">
                    <a16:rowId xmlns="" xmlns:a16="http://schemas.microsoft.com/office/drawing/2014/main" val="10000"/>
                  </a:ext>
                </a:extLst>
              </a:tr>
            </a:tbl>
          </a:graphicData>
        </a:graphic>
      </p:graphicFrame>
      <p:sp>
        <p:nvSpPr>
          <p:cNvPr id="9" name="Rectangle 1"/>
          <p:cNvSpPr>
            <a:spLocks noChangeArrowheads="1"/>
          </p:cNvSpPr>
          <p:nvPr/>
        </p:nvSpPr>
        <p:spPr bwMode="auto">
          <a:xfrm>
            <a:off x="415636" y="2682146"/>
            <a:ext cx="1167344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IE" altLang="en-US" sz="2800" dirty="0" smtClean="0">
                <a:solidFill>
                  <a:prstClr val="black"/>
                </a:solidFill>
                <a:cs typeface="Arial" pitchFamily="34" charset="0"/>
              </a:rPr>
              <a:t>Not at </a:t>
            </a:r>
            <a:r>
              <a:rPr lang="en-IE" altLang="en-US" sz="2800" dirty="0">
                <a:solidFill>
                  <a:prstClr val="black"/>
                </a:solidFill>
                <a:cs typeface="Arial" pitchFamily="34" charset="0"/>
              </a:rPr>
              <a:t>all 									</a:t>
            </a:r>
            <a:r>
              <a:rPr lang="en-IE" altLang="en-US" sz="2800" dirty="0" smtClean="0">
                <a:solidFill>
                  <a:prstClr val="black"/>
                </a:solidFill>
                <a:cs typeface="Arial" pitchFamily="34" charset="0"/>
              </a:rPr>
              <a:t>    Completely </a:t>
            </a:r>
          </a:p>
          <a:p>
            <a:pPr fontAlgn="base">
              <a:spcBef>
                <a:spcPct val="0"/>
              </a:spcBef>
              <a:spcAft>
                <a:spcPct val="0"/>
              </a:spcAft>
            </a:pPr>
            <a:r>
              <a:rPr lang="en-IE" altLang="en-US" sz="2800" dirty="0">
                <a:solidFill>
                  <a:prstClr val="black"/>
                </a:solidFill>
                <a:cs typeface="Arial" pitchFamily="34" charset="0"/>
              </a:rPr>
              <a:t>Healthy </a:t>
            </a:r>
            <a:r>
              <a:rPr lang="en-IE" altLang="en-US" sz="800" b="1" dirty="0" smtClean="0">
                <a:solidFill>
                  <a:prstClr val="black"/>
                </a:solidFill>
                <a:latin typeface="Arial" pitchFamily="34" charset="0"/>
                <a:cs typeface="Arial" pitchFamily="34" charset="0"/>
              </a:rPr>
              <a:t>			</a:t>
            </a:r>
            <a:r>
              <a:rPr lang="en-IE" altLang="en-US" sz="800" b="1" dirty="0">
                <a:solidFill>
                  <a:prstClr val="black"/>
                </a:solidFill>
                <a:latin typeface="Arial" pitchFamily="34" charset="0"/>
                <a:cs typeface="Arial" pitchFamily="34" charset="0"/>
              </a:rPr>
              <a:t>						</a:t>
            </a:r>
            <a:r>
              <a:rPr lang="en-IE" altLang="en-US" sz="2800" dirty="0" smtClean="0">
                <a:solidFill>
                  <a:prstClr val="black"/>
                </a:solidFill>
                <a:cs typeface="Arial" pitchFamily="34" charset="0"/>
              </a:rPr>
              <a:t>    Healthy </a:t>
            </a:r>
            <a:endParaRPr lang="en-GB" altLang="en-US" sz="2800" dirty="0" smtClean="0">
              <a:solidFill>
                <a:prstClr val="black"/>
              </a:solidFill>
              <a:cs typeface="Arial" pitchFamily="34" charset="0"/>
            </a:endParaRPr>
          </a:p>
          <a:p>
            <a:pPr eaLnBrk="0" fontAlgn="base" hangingPunct="0">
              <a:spcBef>
                <a:spcPct val="0"/>
              </a:spcBef>
              <a:spcAft>
                <a:spcPct val="0"/>
              </a:spcAft>
            </a:pPr>
            <a:r>
              <a:rPr lang="en-IE" altLang="en-US" sz="800" b="1" dirty="0" smtClean="0">
                <a:solidFill>
                  <a:prstClr val="black"/>
                </a:solidFill>
                <a:latin typeface="Arial" pitchFamily="34" charset="0"/>
                <a:cs typeface="Arial" pitchFamily="34" charset="0"/>
              </a:rPr>
              <a:t>                                                                                                                                                                                                          				</a:t>
            </a:r>
            <a:endParaRPr lang="en-IE" altLang="en-US" sz="2400" dirty="0" smtClean="0">
              <a:solidFill>
                <a:prstClr val="black"/>
              </a:solidFill>
              <a:latin typeface="Arial" pitchFamily="34" charset="0"/>
              <a:cs typeface="Arial" pitchFamily="34" charset="0"/>
            </a:endParaRPr>
          </a:p>
        </p:txBody>
      </p:sp>
      <p:sp>
        <p:nvSpPr>
          <p:cNvPr id="10" name="Rectangle 9"/>
          <p:cNvSpPr/>
          <p:nvPr/>
        </p:nvSpPr>
        <p:spPr>
          <a:xfrm>
            <a:off x="1389864" y="4521391"/>
            <a:ext cx="8494633" cy="1200329"/>
          </a:xfrm>
          <a:prstGeom prst="rect">
            <a:avLst/>
          </a:prstGeom>
          <a:solidFill>
            <a:srgbClr val="CCECFF"/>
          </a:solidFill>
        </p:spPr>
        <p:txBody>
          <a:bodyPr wrap="none">
            <a:spAutoFit/>
          </a:bodyPr>
          <a:lstStyle/>
          <a:p>
            <a:r>
              <a:rPr lang="en-IE" sz="3600" dirty="0">
                <a:solidFill>
                  <a:prstClr val="black"/>
                </a:solidFill>
              </a:rPr>
              <a:t>R</a:t>
            </a:r>
            <a:r>
              <a:rPr lang="en-IE" sz="3600" dirty="0" smtClean="0">
                <a:solidFill>
                  <a:prstClr val="black"/>
                </a:solidFill>
              </a:rPr>
              <a:t>easons </a:t>
            </a:r>
            <a:r>
              <a:rPr lang="en-IE" sz="3600" dirty="0">
                <a:solidFill>
                  <a:prstClr val="black"/>
                </a:solidFill>
              </a:rPr>
              <a:t>for your </a:t>
            </a:r>
            <a:r>
              <a:rPr lang="en-IE" sz="3600" dirty="0" smtClean="0">
                <a:solidFill>
                  <a:prstClr val="black"/>
                </a:solidFill>
              </a:rPr>
              <a:t>	</a:t>
            </a:r>
            <a:r>
              <a:rPr lang="en-IE" dirty="0" smtClean="0">
                <a:solidFill>
                  <a:prstClr val="black"/>
                </a:solidFill>
              </a:rPr>
              <a:t>……………………………………………………………..</a:t>
            </a:r>
            <a:r>
              <a:rPr lang="en-IE" sz="3600" dirty="0" smtClean="0">
                <a:solidFill>
                  <a:prstClr val="black"/>
                </a:solidFill>
              </a:rPr>
              <a:t>	</a:t>
            </a:r>
          </a:p>
          <a:p>
            <a:r>
              <a:rPr lang="en-IE" sz="3600" dirty="0" smtClean="0">
                <a:solidFill>
                  <a:prstClr val="black"/>
                </a:solidFill>
              </a:rPr>
              <a:t>Health rating</a:t>
            </a:r>
            <a:r>
              <a:rPr lang="en-IE" dirty="0" smtClean="0">
                <a:solidFill>
                  <a:prstClr val="black"/>
                </a:solidFill>
              </a:rPr>
              <a:t> </a:t>
            </a:r>
            <a:r>
              <a:rPr lang="en-IE" dirty="0">
                <a:solidFill>
                  <a:prstClr val="black"/>
                </a:solidFill>
              </a:rPr>
              <a:t>	</a:t>
            </a:r>
            <a:r>
              <a:rPr lang="en-IE" dirty="0" smtClean="0">
                <a:solidFill>
                  <a:prstClr val="black"/>
                </a:solidFill>
              </a:rPr>
              <a:t>	………………………………………………………………</a:t>
            </a:r>
            <a:endParaRPr lang="en-GB" dirty="0">
              <a:solidFill>
                <a:prstClr val="black"/>
              </a:solidFill>
            </a:endParaRPr>
          </a:p>
        </p:txBody>
      </p:sp>
      <p:sp>
        <p:nvSpPr>
          <p:cNvPr id="2" name="Rectangle 1"/>
          <p:cNvSpPr/>
          <p:nvPr/>
        </p:nvSpPr>
        <p:spPr>
          <a:xfrm>
            <a:off x="2121578" y="1852890"/>
            <a:ext cx="8261557" cy="584775"/>
          </a:xfrm>
          <a:prstGeom prst="rect">
            <a:avLst/>
          </a:prstGeom>
        </p:spPr>
        <p:txBody>
          <a:bodyPr wrap="none">
            <a:spAutoFit/>
          </a:bodyPr>
          <a:lstStyle/>
          <a:p>
            <a:r>
              <a:rPr lang="en-IE" sz="3200" b="1" dirty="0"/>
              <a:t>Rate your </a:t>
            </a:r>
            <a:r>
              <a:rPr lang="en-IE" sz="3200" b="1" dirty="0">
                <a:solidFill>
                  <a:srgbClr val="A7005F"/>
                </a:solidFill>
              </a:rPr>
              <a:t>B</a:t>
            </a:r>
            <a:r>
              <a:rPr lang="en-IE" sz="3200" b="1" dirty="0" smtClean="0">
                <a:solidFill>
                  <a:srgbClr val="A7005F"/>
                </a:solidFill>
              </a:rPr>
              <a:t>iological </a:t>
            </a:r>
            <a:r>
              <a:rPr lang="en-IE" sz="3200" b="1" dirty="0">
                <a:solidFill>
                  <a:srgbClr val="A7005F"/>
                </a:solidFill>
              </a:rPr>
              <a:t>H</a:t>
            </a:r>
            <a:r>
              <a:rPr lang="en-IE" sz="3200" b="1" dirty="0" smtClean="0">
                <a:solidFill>
                  <a:srgbClr val="A7005F"/>
                </a:solidFill>
              </a:rPr>
              <a:t>ealth </a:t>
            </a:r>
            <a:r>
              <a:rPr lang="en-IE" sz="3200" b="1" dirty="0"/>
              <a:t>on a scale from 1-10</a:t>
            </a:r>
            <a:endParaRPr lang="en-GB" sz="32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5104" y="249642"/>
            <a:ext cx="2596896" cy="1603248"/>
          </a:xfrm>
          <a:prstGeom prst="rect">
            <a:avLst/>
          </a:prstGeom>
        </p:spPr>
      </p:pic>
      <p:pic>
        <p:nvPicPr>
          <p:cNvPr id="12" name="Picture 11"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98989" y="6108301"/>
            <a:ext cx="2508885" cy="487045"/>
          </a:xfrm>
          <a:prstGeom prst="rect">
            <a:avLst/>
          </a:prstGeom>
          <a:noFill/>
          <a:ln>
            <a:noFill/>
          </a:ln>
        </p:spPr>
      </p:pic>
    </p:spTree>
    <p:extLst>
      <p:ext uri="{BB962C8B-B14F-4D97-AF65-F5344CB8AC3E}">
        <p14:creationId xmlns:p14="http://schemas.microsoft.com/office/powerpoint/2010/main" val="1641334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2212" y="4219032"/>
            <a:ext cx="10640291" cy="1805049"/>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5636" y="465990"/>
            <a:ext cx="681755" cy="515473"/>
          </a:xfrm>
        </p:spPr>
      </p:pic>
      <p:sp>
        <p:nvSpPr>
          <p:cNvPr id="7" name="TextBox 6"/>
          <p:cNvSpPr txBox="1"/>
          <p:nvPr/>
        </p:nvSpPr>
        <p:spPr>
          <a:xfrm>
            <a:off x="1389864" y="465990"/>
            <a:ext cx="7169783" cy="523220"/>
          </a:xfrm>
          <a:prstGeom prst="rect">
            <a:avLst/>
          </a:prstGeom>
          <a:solidFill>
            <a:srgbClr val="CCECFF"/>
          </a:solidFill>
        </p:spPr>
        <p:txBody>
          <a:bodyPr wrap="none" rtlCol="0">
            <a:spAutoFit/>
          </a:bodyPr>
          <a:lstStyle/>
          <a:p>
            <a:r>
              <a:rPr lang="en-IE" sz="2800" dirty="0" smtClean="0">
                <a:solidFill>
                  <a:prstClr val="black"/>
                </a:solidFill>
              </a:rPr>
              <a:t>Activity 1.2: Self perceived dimensions of health</a:t>
            </a:r>
            <a:endParaRPr lang="en-GB" sz="280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077082102"/>
              </p:ext>
            </p:extLst>
          </p:nvPr>
        </p:nvGraphicFramePr>
        <p:xfrm>
          <a:off x="2707874" y="2992155"/>
          <a:ext cx="6913964" cy="511066"/>
        </p:xfrm>
        <a:graphic>
          <a:graphicData uri="http://schemas.openxmlformats.org/drawingml/2006/table">
            <a:tbl>
              <a:tblPr firstRow="1" firstCol="1" bandRow="1">
                <a:tableStyleId>{5C22544A-7EE6-4342-B048-85BDC9FD1C3A}</a:tableStyleId>
              </a:tblPr>
              <a:tblGrid>
                <a:gridCol w="690884">
                  <a:extLst>
                    <a:ext uri="{9D8B030D-6E8A-4147-A177-3AD203B41FA5}">
                      <a16:colId xmlns="" xmlns:a16="http://schemas.microsoft.com/office/drawing/2014/main" val="20000"/>
                    </a:ext>
                  </a:extLst>
                </a:gridCol>
                <a:gridCol w="690884">
                  <a:extLst>
                    <a:ext uri="{9D8B030D-6E8A-4147-A177-3AD203B41FA5}">
                      <a16:colId xmlns="" xmlns:a16="http://schemas.microsoft.com/office/drawing/2014/main" val="20001"/>
                    </a:ext>
                  </a:extLst>
                </a:gridCol>
                <a:gridCol w="690884">
                  <a:extLst>
                    <a:ext uri="{9D8B030D-6E8A-4147-A177-3AD203B41FA5}">
                      <a16:colId xmlns="" xmlns:a16="http://schemas.microsoft.com/office/drawing/2014/main" val="20002"/>
                    </a:ext>
                  </a:extLst>
                </a:gridCol>
                <a:gridCol w="690884">
                  <a:extLst>
                    <a:ext uri="{9D8B030D-6E8A-4147-A177-3AD203B41FA5}">
                      <a16:colId xmlns="" xmlns:a16="http://schemas.microsoft.com/office/drawing/2014/main" val="20003"/>
                    </a:ext>
                  </a:extLst>
                </a:gridCol>
                <a:gridCol w="691738">
                  <a:extLst>
                    <a:ext uri="{9D8B030D-6E8A-4147-A177-3AD203B41FA5}">
                      <a16:colId xmlns="" xmlns:a16="http://schemas.microsoft.com/office/drawing/2014/main" val="20004"/>
                    </a:ext>
                  </a:extLst>
                </a:gridCol>
                <a:gridCol w="691738">
                  <a:extLst>
                    <a:ext uri="{9D8B030D-6E8A-4147-A177-3AD203B41FA5}">
                      <a16:colId xmlns="" xmlns:a16="http://schemas.microsoft.com/office/drawing/2014/main" val="20005"/>
                    </a:ext>
                  </a:extLst>
                </a:gridCol>
                <a:gridCol w="691738">
                  <a:extLst>
                    <a:ext uri="{9D8B030D-6E8A-4147-A177-3AD203B41FA5}">
                      <a16:colId xmlns="" xmlns:a16="http://schemas.microsoft.com/office/drawing/2014/main" val="20006"/>
                    </a:ext>
                  </a:extLst>
                </a:gridCol>
                <a:gridCol w="691738">
                  <a:extLst>
                    <a:ext uri="{9D8B030D-6E8A-4147-A177-3AD203B41FA5}">
                      <a16:colId xmlns="" xmlns:a16="http://schemas.microsoft.com/office/drawing/2014/main" val="20007"/>
                    </a:ext>
                  </a:extLst>
                </a:gridCol>
                <a:gridCol w="691738">
                  <a:extLst>
                    <a:ext uri="{9D8B030D-6E8A-4147-A177-3AD203B41FA5}">
                      <a16:colId xmlns="" xmlns:a16="http://schemas.microsoft.com/office/drawing/2014/main" val="20008"/>
                    </a:ext>
                  </a:extLst>
                </a:gridCol>
                <a:gridCol w="691738">
                  <a:extLst>
                    <a:ext uri="{9D8B030D-6E8A-4147-A177-3AD203B41FA5}">
                      <a16:colId xmlns="" xmlns:a16="http://schemas.microsoft.com/office/drawing/2014/main" val="20009"/>
                    </a:ext>
                  </a:extLst>
                </a:gridCol>
              </a:tblGrid>
              <a:tr h="511066">
                <a:tc>
                  <a:txBody>
                    <a:bodyPr/>
                    <a:lstStyle/>
                    <a:p>
                      <a:pPr algn="ctr">
                        <a:lnSpc>
                          <a:spcPct val="150000"/>
                        </a:lnSpc>
                      </a:pPr>
                      <a:r>
                        <a:rPr lang="en-IE" sz="1100" dirty="0">
                          <a:effectLst/>
                        </a:rPr>
                        <a:t>1</a:t>
                      </a:r>
                      <a:endParaRPr lang="en-GB" sz="1100" dirty="0">
                        <a:effectLst/>
                        <a:latin typeface="Calibri"/>
                      </a:endParaRPr>
                    </a:p>
                  </a:txBody>
                  <a:tcPr marL="68580" marR="68580" marT="0" marB="0"/>
                </a:tc>
                <a:tc>
                  <a:txBody>
                    <a:bodyPr/>
                    <a:lstStyle/>
                    <a:p>
                      <a:pPr algn="ctr">
                        <a:lnSpc>
                          <a:spcPct val="150000"/>
                        </a:lnSpc>
                      </a:pPr>
                      <a:r>
                        <a:rPr lang="en-IE" sz="1100" dirty="0">
                          <a:effectLst/>
                        </a:rPr>
                        <a:t>2</a:t>
                      </a:r>
                      <a:endParaRPr lang="en-GB" sz="1100" dirty="0">
                        <a:effectLst/>
                        <a:latin typeface="Calibri"/>
                      </a:endParaRPr>
                    </a:p>
                  </a:txBody>
                  <a:tcPr marL="68580" marR="68580" marT="0" marB="0"/>
                </a:tc>
                <a:tc>
                  <a:txBody>
                    <a:bodyPr/>
                    <a:lstStyle/>
                    <a:p>
                      <a:pPr algn="ctr">
                        <a:lnSpc>
                          <a:spcPct val="150000"/>
                        </a:lnSpc>
                      </a:pPr>
                      <a:r>
                        <a:rPr lang="en-IE" sz="1100" dirty="0">
                          <a:effectLst/>
                        </a:rPr>
                        <a:t>3</a:t>
                      </a:r>
                      <a:endParaRPr lang="en-GB" sz="1100" dirty="0">
                        <a:effectLst/>
                        <a:latin typeface="Calibri"/>
                      </a:endParaRPr>
                    </a:p>
                  </a:txBody>
                  <a:tcPr marL="68580" marR="68580" marT="0" marB="0"/>
                </a:tc>
                <a:tc>
                  <a:txBody>
                    <a:bodyPr/>
                    <a:lstStyle/>
                    <a:p>
                      <a:pPr algn="ctr">
                        <a:lnSpc>
                          <a:spcPct val="150000"/>
                        </a:lnSpc>
                      </a:pPr>
                      <a:r>
                        <a:rPr lang="en-IE" sz="1100" dirty="0">
                          <a:effectLst/>
                        </a:rPr>
                        <a:t>4</a:t>
                      </a:r>
                      <a:endParaRPr lang="en-GB" sz="1100" dirty="0">
                        <a:effectLst/>
                        <a:latin typeface="Calibri"/>
                      </a:endParaRPr>
                    </a:p>
                  </a:txBody>
                  <a:tcPr marL="68580" marR="68580" marT="0" marB="0"/>
                </a:tc>
                <a:tc>
                  <a:txBody>
                    <a:bodyPr/>
                    <a:lstStyle/>
                    <a:p>
                      <a:pPr algn="ctr">
                        <a:lnSpc>
                          <a:spcPct val="150000"/>
                        </a:lnSpc>
                      </a:pPr>
                      <a:r>
                        <a:rPr lang="en-IE" sz="1100" dirty="0">
                          <a:effectLst/>
                        </a:rPr>
                        <a:t>5</a:t>
                      </a:r>
                      <a:endParaRPr lang="en-GB" sz="1100" dirty="0">
                        <a:effectLst/>
                        <a:latin typeface="Calibri"/>
                      </a:endParaRPr>
                    </a:p>
                  </a:txBody>
                  <a:tcPr marL="68580" marR="68580" marT="0" marB="0"/>
                </a:tc>
                <a:tc>
                  <a:txBody>
                    <a:bodyPr/>
                    <a:lstStyle/>
                    <a:p>
                      <a:pPr algn="ctr">
                        <a:lnSpc>
                          <a:spcPct val="150000"/>
                        </a:lnSpc>
                      </a:pPr>
                      <a:r>
                        <a:rPr lang="en-IE" sz="1100" dirty="0">
                          <a:effectLst/>
                        </a:rPr>
                        <a:t>6</a:t>
                      </a:r>
                      <a:endParaRPr lang="en-GB" sz="1100" dirty="0">
                        <a:effectLst/>
                        <a:latin typeface="Calibri"/>
                      </a:endParaRPr>
                    </a:p>
                  </a:txBody>
                  <a:tcPr marL="68580" marR="68580" marT="0" marB="0"/>
                </a:tc>
                <a:tc>
                  <a:txBody>
                    <a:bodyPr/>
                    <a:lstStyle/>
                    <a:p>
                      <a:pPr algn="ctr">
                        <a:lnSpc>
                          <a:spcPct val="150000"/>
                        </a:lnSpc>
                      </a:pPr>
                      <a:r>
                        <a:rPr lang="en-IE" sz="1100" dirty="0">
                          <a:effectLst/>
                        </a:rPr>
                        <a:t>7</a:t>
                      </a:r>
                      <a:endParaRPr lang="en-GB" sz="1100" dirty="0">
                        <a:effectLst/>
                        <a:latin typeface="Calibri"/>
                      </a:endParaRPr>
                    </a:p>
                  </a:txBody>
                  <a:tcPr marL="68580" marR="68580" marT="0" marB="0"/>
                </a:tc>
                <a:tc>
                  <a:txBody>
                    <a:bodyPr/>
                    <a:lstStyle/>
                    <a:p>
                      <a:pPr algn="ctr">
                        <a:lnSpc>
                          <a:spcPct val="150000"/>
                        </a:lnSpc>
                      </a:pPr>
                      <a:r>
                        <a:rPr lang="en-IE" sz="1100" dirty="0">
                          <a:effectLst/>
                        </a:rPr>
                        <a:t>8</a:t>
                      </a:r>
                      <a:endParaRPr lang="en-GB" sz="1100" dirty="0">
                        <a:effectLst/>
                        <a:latin typeface="Calibri"/>
                      </a:endParaRPr>
                    </a:p>
                  </a:txBody>
                  <a:tcPr marL="68580" marR="68580" marT="0" marB="0"/>
                </a:tc>
                <a:tc>
                  <a:txBody>
                    <a:bodyPr/>
                    <a:lstStyle/>
                    <a:p>
                      <a:pPr algn="ctr">
                        <a:lnSpc>
                          <a:spcPct val="150000"/>
                        </a:lnSpc>
                      </a:pPr>
                      <a:r>
                        <a:rPr lang="en-IE" sz="1100" dirty="0">
                          <a:effectLst/>
                        </a:rPr>
                        <a:t>9</a:t>
                      </a:r>
                      <a:endParaRPr lang="en-GB" sz="1100" dirty="0">
                        <a:effectLst/>
                        <a:latin typeface="Calibri"/>
                      </a:endParaRPr>
                    </a:p>
                  </a:txBody>
                  <a:tcPr marL="68580" marR="68580" marT="0" marB="0"/>
                </a:tc>
                <a:tc>
                  <a:txBody>
                    <a:bodyPr/>
                    <a:lstStyle/>
                    <a:p>
                      <a:pPr algn="ctr">
                        <a:lnSpc>
                          <a:spcPct val="150000"/>
                        </a:lnSpc>
                      </a:pPr>
                      <a:r>
                        <a:rPr lang="en-IE" sz="1100" dirty="0">
                          <a:effectLst/>
                        </a:rPr>
                        <a:t>10</a:t>
                      </a:r>
                      <a:endParaRPr lang="en-GB" sz="1100" dirty="0">
                        <a:effectLst/>
                        <a:latin typeface="Calibri"/>
                      </a:endParaRPr>
                    </a:p>
                  </a:txBody>
                  <a:tcPr marL="68580" marR="68580" marT="0" marB="0"/>
                </a:tc>
                <a:extLst>
                  <a:ext uri="{0D108BD9-81ED-4DB2-BD59-A6C34878D82A}">
                    <a16:rowId xmlns="" xmlns:a16="http://schemas.microsoft.com/office/drawing/2014/main" val="10000"/>
                  </a:ext>
                </a:extLst>
              </a:tr>
            </a:tbl>
          </a:graphicData>
        </a:graphic>
      </p:graphicFrame>
      <p:sp>
        <p:nvSpPr>
          <p:cNvPr id="9" name="Rectangle 1"/>
          <p:cNvSpPr>
            <a:spLocks noChangeArrowheads="1"/>
          </p:cNvSpPr>
          <p:nvPr/>
        </p:nvSpPr>
        <p:spPr bwMode="auto">
          <a:xfrm>
            <a:off x="415636" y="2682146"/>
            <a:ext cx="1167344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IE" altLang="en-US" sz="2800" dirty="0" smtClean="0">
                <a:solidFill>
                  <a:prstClr val="black"/>
                </a:solidFill>
                <a:cs typeface="Arial" pitchFamily="34" charset="0"/>
              </a:rPr>
              <a:t>Not at </a:t>
            </a:r>
            <a:r>
              <a:rPr lang="en-IE" altLang="en-US" sz="2800" dirty="0">
                <a:solidFill>
                  <a:prstClr val="black"/>
                </a:solidFill>
                <a:cs typeface="Arial" pitchFamily="34" charset="0"/>
              </a:rPr>
              <a:t>all 									</a:t>
            </a:r>
            <a:r>
              <a:rPr lang="en-IE" altLang="en-US" sz="2800" dirty="0" smtClean="0">
                <a:solidFill>
                  <a:prstClr val="black"/>
                </a:solidFill>
                <a:cs typeface="Arial" pitchFamily="34" charset="0"/>
              </a:rPr>
              <a:t>    Completely </a:t>
            </a:r>
          </a:p>
          <a:p>
            <a:pPr fontAlgn="base">
              <a:spcBef>
                <a:spcPct val="0"/>
              </a:spcBef>
              <a:spcAft>
                <a:spcPct val="0"/>
              </a:spcAft>
            </a:pPr>
            <a:r>
              <a:rPr lang="en-IE" altLang="en-US" sz="2800" dirty="0">
                <a:solidFill>
                  <a:prstClr val="black"/>
                </a:solidFill>
                <a:cs typeface="Arial" pitchFamily="34" charset="0"/>
              </a:rPr>
              <a:t>Healthy </a:t>
            </a:r>
            <a:r>
              <a:rPr lang="en-IE" altLang="en-US" sz="800" b="1" dirty="0" smtClean="0">
                <a:solidFill>
                  <a:prstClr val="black"/>
                </a:solidFill>
                <a:cs typeface="Arial" pitchFamily="34" charset="0"/>
              </a:rPr>
              <a:t>			</a:t>
            </a:r>
            <a:r>
              <a:rPr lang="en-IE" altLang="en-US" sz="800" b="1" dirty="0">
                <a:solidFill>
                  <a:prstClr val="black"/>
                </a:solidFill>
                <a:cs typeface="Arial" pitchFamily="34" charset="0"/>
              </a:rPr>
              <a:t>						</a:t>
            </a:r>
            <a:r>
              <a:rPr lang="en-IE" altLang="en-US" sz="2800" dirty="0" smtClean="0">
                <a:solidFill>
                  <a:prstClr val="black"/>
                </a:solidFill>
                <a:cs typeface="Arial" pitchFamily="34" charset="0"/>
              </a:rPr>
              <a:t>    Healthy </a:t>
            </a:r>
            <a:endParaRPr lang="en-GB" altLang="en-US" sz="2800" dirty="0" smtClean="0">
              <a:solidFill>
                <a:prstClr val="black"/>
              </a:solidFill>
              <a:cs typeface="Arial" pitchFamily="34" charset="0"/>
            </a:endParaRPr>
          </a:p>
          <a:p>
            <a:pPr eaLnBrk="0" fontAlgn="base" hangingPunct="0">
              <a:spcBef>
                <a:spcPct val="0"/>
              </a:spcBef>
              <a:spcAft>
                <a:spcPct val="0"/>
              </a:spcAft>
            </a:pPr>
            <a:r>
              <a:rPr lang="en-IE" altLang="en-US" sz="800" b="1" dirty="0" smtClean="0">
                <a:solidFill>
                  <a:prstClr val="black"/>
                </a:solidFill>
                <a:cs typeface="Arial" pitchFamily="34" charset="0"/>
              </a:rPr>
              <a:t>                                                                                                                                                                                                          				</a:t>
            </a:r>
            <a:endParaRPr lang="en-IE" altLang="en-US" sz="2400" dirty="0" smtClean="0">
              <a:solidFill>
                <a:prstClr val="black"/>
              </a:solidFill>
              <a:cs typeface="Arial" pitchFamily="34" charset="0"/>
            </a:endParaRPr>
          </a:p>
        </p:txBody>
      </p:sp>
      <p:sp>
        <p:nvSpPr>
          <p:cNvPr id="10" name="Rectangle 9"/>
          <p:cNvSpPr/>
          <p:nvPr/>
        </p:nvSpPr>
        <p:spPr>
          <a:xfrm>
            <a:off x="1389864" y="4521391"/>
            <a:ext cx="8494633" cy="1200329"/>
          </a:xfrm>
          <a:prstGeom prst="rect">
            <a:avLst/>
          </a:prstGeom>
          <a:solidFill>
            <a:srgbClr val="CCECFF"/>
          </a:solidFill>
        </p:spPr>
        <p:txBody>
          <a:bodyPr wrap="none">
            <a:spAutoFit/>
          </a:bodyPr>
          <a:lstStyle/>
          <a:p>
            <a:r>
              <a:rPr lang="en-IE" sz="3600" dirty="0">
                <a:solidFill>
                  <a:prstClr val="black"/>
                </a:solidFill>
              </a:rPr>
              <a:t>R</a:t>
            </a:r>
            <a:r>
              <a:rPr lang="en-IE" sz="3600" dirty="0" smtClean="0">
                <a:solidFill>
                  <a:prstClr val="black"/>
                </a:solidFill>
              </a:rPr>
              <a:t>easons </a:t>
            </a:r>
            <a:r>
              <a:rPr lang="en-IE" sz="3600" dirty="0">
                <a:solidFill>
                  <a:prstClr val="black"/>
                </a:solidFill>
              </a:rPr>
              <a:t>for your </a:t>
            </a:r>
            <a:r>
              <a:rPr lang="en-IE" sz="3600" dirty="0" smtClean="0">
                <a:solidFill>
                  <a:prstClr val="black"/>
                </a:solidFill>
              </a:rPr>
              <a:t>	</a:t>
            </a:r>
            <a:r>
              <a:rPr lang="en-IE" dirty="0" smtClean="0">
                <a:solidFill>
                  <a:prstClr val="black"/>
                </a:solidFill>
              </a:rPr>
              <a:t>……………………………………………………………..</a:t>
            </a:r>
            <a:r>
              <a:rPr lang="en-IE" sz="3600" dirty="0" smtClean="0">
                <a:solidFill>
                  <a:prstClr val="black"/>
                </a:solidFill>
              </a:rPr>
              <a:t>	</a:t>
            </a:r>
          </a:p>
          <a:p>
            <a:r>
              <a:rPr lang="en-IE" sz="3600" dirty="0" smtClean="0">
                <a:solidFill>
                  <a:prstClr val="black"/>
                </a:solidFill>
              </a:rPr>
              <a:t>Health rating</a:t>
            </a:r>
            <a:r>
              <a:rPr lang="en-IE" dirty="0" smtClean="0">
                <a:solidFill>
                  <a:prstClr val="black"/>
                </a:solidFill>
              </a:rPr>
              <a:t> </a:t>
            </a:r>
            <a:r>
              <a:rPr lang="en-IE" dirty="0">
                <a:solidFill>
                  <a:prstClr val="black"/>
                </a:solidFill>
              </a:rPr>
              <a:t>	</a:t>
            </a:r>
            <a:r>
              <a:rPr lang="en-IE" dirty="0" smtClean="0">
                <a:solidFill>
                  <a:prstClr val="black"/>
                </a:solidFill>
              </a:rPr>
              <a:t>	………………………………………………………………</a:t>
            </a:r>
            <a:endParaRPr lang="en-GB" dirty="0">
              <a:solidFill>
                <a:prstClr val="black"/>
              </a:solidFill>
            </a:endParaRPr>
          </a:p>
        </p:txBody>
      </p:sp>
      <p:sp>
        <p:nvSpPr>
          <p:cNvPr id="2" name="Rectangle 1"/>
          <p:cNvSpPr/>
          <p:nvPr/>
        </p:nvSpPr>
        <p:spPr>
          <a:xfrm>
            <a:off x="2121578" y="1852890"/>
            <a:ext cx="7590732" cy="584775"/>
          </a:xfrm>
          <a:prstGeom prst="rect">
            <a:avLst/>
          </a:prstGeom>
        </p:spPr>
        <p:txBody>
          <a:bodyPr wrap="none">
            <a:spAutoFit/>
          </a:bodyPr>
          <a:lstStyle/>
          <a:p>
            <a:r>
              <a:rPr lang="en-IE" sz="3200" b="1" dirty="0"/>
              <a:t>Rate your </a:t>
            </a:r>
            <a:r>
              <a:rPr lang="en-IE" sz="3200" b="1" dirty="0">
                <a:solidFill>
                  <a:srgbClr val="A7005F"/>
                </a:solidFill>
              </a:rPr>
              <a:t>S</a:t>
            </a:r>
            <a:r>
              <a:rPr lang="en-IE" sz="3200" b="1" dirty="0" smtClean="0">
                <a:solidFill>
                  <a:srgbClr val="A7005F"/>
                </a:solidFill>
              </a:rPr>
              <a:t>ocial Health </a:t>
            </a:r>
            <a:r>
              <a:rPr lang="en-IE" sz="3200" b="1" dirty="0"/>
              <a:t>on a scale from 1-10</a:t>
            </a:r>
            <a:endParaRPr lang="en-GB" sz="32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7143" y="237767"/>
            <a:ext cx="2240026" cy="1382927"/>
          </a:xfrm>
          <a:prstGeom prst="rect">
            <a:avLst/>
          </a:prstGeom>
        </p:spPr>
      </p:pic>
      <p:pic>
        <p:nvPicPr>
          <p:cNvPr id="12" name="Picture 11"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35421" y="6299947"/>
            <a:ext cx="2508885" cy="487045"/>
          </a:xfrm>
          <a:prstGeom prst="rect">
            <a:avLst/>
          </a:prstGeom>
          <a:noFill/>
          <a:ln>
            <a:noFill/>
          </a:ln>
        </p:spPr>
      </p:pic>
    </p:spTree>
    <p:extLst>
      <p:ext uri="{BB962C8B-B14F-4D97-AF65-F5344CB8AC3E}">
        <p14:creationId xmlns:p14="http://schemas.microsoft.com/office/powerpoint/2010/main" val="2089583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2212" y="4219032"/>
            <a:ext cx="10640291" cy="1805049"/>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5636" y="598461"/>
            <a:ext cx="681755" cy="515473"/>
          </a:xfrm>
        </p:spPr>
      </p:pic>
      <p:sp>
        <p:nvSpPr>
          <p:cNvPr id="7" name="TextBox 6"/>
          <p:cNvSpPr txBox="1"/>
          <p:nvPr/>
        </p:nvSpPr>
        <p:spPr>
          <a:xfrm>
            <a:off x="1555668" y="609668"/>
            <a:ext cx="7169783" cy="523220"/>
          </a:xfrm>
          <a:prstGeom prst="rect">
            <a:avLst/>
          </a:prstGeom>
          <a:solidFill>
            <a:srgbClr val="CCECFF"/>
          </a:solidFill>
        </p:spPr>
        <p:txBody>
          <a:bodyPr wrap="none" rtlCol="0">
            <a:spAutoFit/>
          </a:bodyPr>
          <a:lstStyle/>
          <a:p>
            <a:r>
              <a:rPr lang="en-IE" sz="2800" dirty="0" smtClean="0">
                <a:solidFill>
                  <a:prstClr val="black"/>
                </a:solidFill>
              </a:rPr>
              <a:t>Activity 1.2: Self perceived dimensions of health</a:t>
            </a:r>
            <a:endParaRPr lang="en-GB" sz="280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666642760"/>
              </p:ext>
            </p:extLst>
          </p:nvPr>
        </p:nvGraphicFramePr>
        <p:xfrm>
          <a:off x="2707874" y="2992155"/>
          <a:ext cx="6913964" cy="511066"/>
        </p:xfrm>
        <a:graphic>
          <a:graphicData uri="http://schemas.openxmlformats.org/drawingml/2006/table">
            <a:tbl>
              <a:tblPr firstRow="1" firstCol="1" bandRow="1">
                <a:tableStyleId>{5C22544A-7EE6-4342-B048-85BDC9FD1C3A}</a:tableStyleId>
              </a:tblPr>
              <a:tblGrid>
                <a:gridCol w="690884">
                  <a:extLst>
                    <a:ext uri="{9D8B030D-6E8A-4147-A177-3AD203B41FA5}">
                      <a16:colId xmlns="" xmlns:a16="http://schemas.microsoft.com/office/drawing/2014/main" val="20000"/>
                    </a:ext>
                  </a:extLst>
                </a:gridCol>
                <a:gridCol w="690884">
                  <a:extLst>
                    <a:ext uri="{9D8B030D-6E8A-4147-A177-3AD203B41FA5}">
                      <a16:colId xmlns="" xmlns:a16="http://schemas.microsoft.com/office/drawing/2014/main" val="20001"/>
                    </a:ext>
                  </a:extLst>
                </a:gridCol>
                <a:gridCol w="690884">
                  <a:extLst>
                    <a:ext uri="{9D8B030D-6E8A-4147-A177-3AD203B41FA5}">
                      <a16:colId xmlns="" xmlns:a16="http://schemas.microsoft.com/office/drawing/2014/main" val="20002"/>
                    </a:ext>
                  </a:extLst>
                </a:gridCol>
                <a:gridCol w="690884">
                  <a:extLst>
                    <a:ext uri="{9D8B030D-6E8A-4147-A177-3AD203B41FA5}">
                      <a16:colId xmlns="" xmlns:a16="http://schemas.microsoft.com/office/drawing/2014/main" val="20003"/>
                    </a:ext>
                  </a:extLst>
                </a:gridCol>
                <a:gridCol w="691738">
                  <a:extLst>
                    <a:ext uri="{9D8B030D-6E8A-4147-A177-3AD203B41FA5}">
                      <a16:colId xmlns="" xmlns:a16="http://schemas.microsoft.com/office/drawing/2014/main" val="20004"/>
                    </a:ext>
                  </a:extLst>
                </a:gridCol>
                <a:gridCol w="691738">
                  <a:extLst>
                    <a:ext uri="{9D8B030D-6E8A-4147-A177-3AD203B41FA5}">
                      <a16:colId xmlns="" xmlns:a16="http://schemas.microsoft.com/office/drawing/2014/main" val="20005"/>
                    </a:ext>
                  </a:extLst>
                </a:gridCol>
                <a:gridCol w="691738">
                  <a:extLst>
                    <a:ext uri="{9D8B030D-6E8A-4147-A177-3AD203B41FA5}">
                      <a16:colId xmlns="" xmlns:a16="http://schemas.microsoft.com/office/drawing/2014/main" val="20006"/>
                    </a:ext>
                  </a:extLst>
                </a:gridCol>
                <a:gridCol w="691738">
                  <a:extLst>
                    <a:ext uri="{9D8B030D-6E8A-4147-A177-3AD203B41FA5}">
                      <a16:colId xmlns="" xmlns:a16="http://schemas.microsoft.com/office/drawing/2014/main" val="20007"/>
                    </a:ext>
                  </a:extLst>
                </a:gridCol>
                <a:gridCol w="691738">
                  <a:extLst>
                    <a:ext uri="{9D8B030D-6E8A-4147-A177-3AD203B41FA5}">
                      <a16:colId xmlns="" xmlns:a16="http://schemas.microsoft.com/office/drawing/2014/main" val="20008"/>
                    </a:ext>
                  </a:extLst>
                </a:gridCol>
                <a:gridCol w="691738">
                  <a:extLst>
                    <a:ext uri="{9D8B030D-6E8A-4147-A177-3AD203B41FA5}">
                      <a16:colId xmlns="" xmlns:a16="http://schemas.microsoft.com/office/drawing/2014/main" val="20009"/>
                    </a:ext>
                  </a:extLst>
                </a:gridCol>
              </a:tblGrid>
              <a:tr h="511066">
                <a:tc>
                  <a:txBody>
                    <a:bodyPr/>
                    <a:lstStyle/>
                    <a:p>
                      <a:pPr algn="ctr">
                        <a:lnSpc>
                          <a:spcPct val="150000"/>
                        </a:lnSpc>
                      </a:pPr>
                      <a:r>
                        <a:rPr lang="en-IE" sz="1100" dirty="0">
                          <a:effectLst/>
                        </a:rPr>
                        <a:t>1</a:t>
                      </a:r>
                      <a:endParaRPr lang="en-GB" sz="1100" dirty="0">
                        <a:effectLst/>
                        <a:latin typeface="Calibri"/>
                      </a:endParaRPr>
                    </a:p>
                  </a:txBody>
                  <a:tcPr marL="68580" marR="68580" marT="0" marB="0"/>
                </a:tc>
                <a:tc>
                  <a:txBody>
                    <a:bodyPr/>
                    <a:lstStyle/>
                    <a:p>
                      <a:pPr algn="ctr">
                        <a:lnSpc>
                          <a:spcPct val="150000"/>
                        </a:lnSpc>
                      </a:pPr>
                      <a:r>
                        <a:rPr lang="en-IE" sz="1100" dirty="0">
                          <a:effectLst/>
                        </a:rPr>
                        <a:t>2</a:t>
                      </a:r>
                      <a:endParaRPr lang="en-GB" sz="1100" dirty="0">
                        <a:effectLst/>
                        <a:latin typeface="Calibri"/>
                      </a:endParaRPr>
                    </a:p>
                  </a:txBody>
                  <a:tcPr marL="68580" marR="68580" marT="0" marB="0"/>
                </a:tc>
                <a:tc>
                  <a:txBody>
                    <a:bodyPr/>
                    <a:lstStyle/>
                    <a:p>
                      <a:pPr algn="ctr">
                        <a:lnSpc>
                          <a:spcPct val="150000"/>
                        </a:lnSpc>
                      </a:pPr>
                      <a:r>
                        <a:rPr lang="en-IE" sz="1100" dirty="0">
                          <a:effectLst/>
                        </a:rPr>
                        <a:t>3</a:t>
                      </a:r>
                      <a:endParaRPr lang="en-GB" sz="1100" dirty="0">
                        <a:effectLst/>
                        <a:latin typeface="Calibri"/>
                      </a:endParaRPr>
                    </a:p>
                  </a:txBody>
                  <a:tcPr marL="68580" marR="68580" marT="0" marB="0"/>
                </a:tc>
                <a:tc>
                  <a:txBody>
                    <a:bodyPr/>
                    <a:lstStyle/>
                    <a:p>
                      <a:pPr algn="ctr">
                        <a:lnSpc>
                          <a:spcPct val="150000"/>
                        </a:lnSpc>
                      </a:pPr>
                      <a:r>
                        <a:rPr lang="en-IE" sz="1100" dirty="0">
                          <a:effectLst/>
                        </a:rPr>
                        <a:t>4</a:t>
                      </a:r>
                      <a:endParaRPr lang="en-GB" sz="1100" dirty="0">
                        <a:effectLst/>
                        <a:latin typeface="Calibri"/>
                      </a:endParaRPr>
                    </a:p>
                  </a:txBody>
                  <a:tcPr marL="68580" marR="68580" marT="0" marB="0"/>
                </a:tc>
                <a:tc>
                  <a:txBody>
                    <a:bodyPr/>
                    <a:lstStyle/>
                    <a:p>
                      <a:pPr algn="ctr">
                        <a:lnSpc>
                          <a:spcPct val="150000"/>
                        </a:lnSpc>
                      </a:pPr>
                      <a:r>
                        <a:rPr lang="en-IE" sz="1100" dirty="0">
                          <a:effectLst/>
                        </a:rPr>
                        <a:t>5</a:t>
                      </a:r>
                      <a:endParaRPr lang="en-GB" sz="1100" dirty="0">
                        <a:effectLst/>
                        <a:latin typeface="Calibri"/>
                      </a:endParaRPr>
                    </a:p>
                  </a:txBody>
                  <a:tcPr marL="68580" marR="68580" marT="0" marB="0"/>
                </a:tc>
                <a:tc>
                  <a:txBody>
                    <a:bodyPr/>
                    <a:lstStyle/>
                    <a:p>
                      <a:pPr algn="ctr">
                        <a:lnSpc>
                          <a:spcPct val="150000"/>
                        </a:lnSpc>
                      </a:pPr>
                      <a:r>
                        <a:rPr lang="en-IE" sz="1100" dirty="0">
                          <a:effectLst/>
                        </a:rPr>
                        <a:t>6</a:t>
                      </a:r>
                      <a:endParaRPr lang="en-GB" sz="1100" dirty="0">
                        <a:effectLst/>
                        <a:latin typeface="Calibri"/>
                      </a:endParaRPr>
                    </a:p>
                  </a:txBody>
                  <a:tcPr marL="68580" marR="68580" marT="0" marB="0"/>
                </a:tc>
                <a:tc>
                  <a:txBody>
                    <a:bodyPr/>
                    <a:lstStyle/>
                    <a:p>
                      <a:pPr algn="ctr">
                        <a:lnSpc>
                          <a:spcPct val="150000"/>
                        </a:lnSpc>
                      </a:pPr>
                      <a:r>
                        <a:rPr lang="en-IE" sz="1100" dirty="0">
                          <a:effectLst/>
                        </a:rPr>
                        <a:t>7</a:t>
                      </a:r>
                      <a:endParaRPr lang="en-GB" sz="1100" dirty="0">
                        <a:effectLst/>
                        <a:latin typeface="Calibri"/>
                      </a:endParaRPr>
                    </a:p>
                  </a:txBody>
                  <a:tcPr marL="68580" marR="68580" marT="0" marB="0"/>
                </a:tc>
                <a:tc>
                  <a:txBody>
                    <a:bodyPr/>
                    <a:lstStyle/>
                    <a:p>
                      <a:pPr algn="ctr">
                        <a:lnSpc>
                          <a:spcPct val="150000"/>
                        </a:lnSpc>
                      </a:pPr>
                      <a:r>
                        <a:rPr lang="en-IE" sz="1100" dirty="0">
                          <a:effectLst/>
                        </a:rPr>
                        <a:t>8</a:t>
                      </a:r>
                      <a:endParaRPr lang="en-GB" sz="1100" dirty="0">
                        <a:effectLst/>
                        <a:latin typeface="Calibri"/>
                      </a:endParaRPr>
                    </a:p>
                  </a:txBody>
                  <a:tcPr marL="68580" marR="68580" marT="0" marB="0"/>
                </a:tc>
                <a:tc>
                  <a:txBody>
                    <a:bodyPr/>
                    <a:lstStyle/>
                    <a:p>
                      <a:pPr algn="ctr">
                        <a:lnSpc>
                          <a:spcPct val="150000"/>
                        </a:lnSpc>
                      </a:pPr>
                      <a:r>
                        <a:rPr lang="en-IE" sz="1100" dirty="0">
                          <a:effectLst/>
                        </a:rPr>
                        <a:t>9</a:t>
                      </a:r>
                      <a:endParaRPr lang="en-GB" sz="1100" dirty="0">
                        <a:effectLst/>
                        <a:latin typeface="Calibri"/>
                      </a:endParaRPr>
                    </a:p>
                  </a:txBody>
                  <a:tcPr marL="68580" marR="68580" marT="0" marB="0"/>
                </a:tc>
                <a:tc>
                  <a:txBody>
                    <a:bodyPr/>
                    <a:lstStyle/>
                    <a:p>
                      <a:pPr algn="ctr">
                        <a:lnSpc>
                          <a:spcPct val="150000"/>
                        </a:lnSpc>
                      </a:pPr>
                      <a:r>
                        <a:rPr lang="en-IE" sz="1100" dirty="0">
                          <a:effectLst/>
                        </a:rPr>
                        <a:t>10</a:t>
                      </a:r>
                      <a:endParaRPr lang="en-GB" sz="1100" dirty="0">
                        <a:effectLst/>
                        <a:latin typeface="Calibri"/>
                      </a:endParaRPr>
                    </a:p>
                  </a:txBody>
                  <a:tcPr marL="68580" marR="68580" marT="0" marB="0"/>
                </a:tc>
                <a:extLst>
                  <a:ext uri="{0D108BD9-81ED-4DB2-BD59-A6C34878D82A}">
                    <a16:rowId xmlns="" xmlns:a16="http://schemas.microsoft.com/office/drawing/2014/main" val="10000"/>
                  </a:ext>
                </a:extLst>
              </a:tr>
            </a:tbl>
          </a:graphicData>
        </a:graphic>
      </p:graphicFrame>
      <p:sp>
        <p:nvSpPr>
          <p:cNvPr id="9" name="Rectangle 1"/>
          <p:cNvSpPr>
            <a:spLocks noChangeArrowheads="1"/>
          </p:cNvSpPr>
          <p:nvPr/>
        </p:nvSpPr>
        <p:spPr bwMode="auto">
          <a:xfrm>
            <a:off x="415636" y="2682146"/>
            <a:ext cx="1167344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IE" altLang="en-US" sz="2800" dirty="0" smtClean="0">
                <a:solidFill>
                  <a:prstClr val="black"/>
                </a:solidFill>
                <a:cs typeface="Arial" pitchFamily="34" charset="0"/>
              </a:rPr>
              <a:t>Not at </a:t>
            </a:r>
            <a:r>
              <a:rPr lang="en-IE" altLang="en-US" sz="2800" dirty="0">
                <a:solidFill>
                  <a:prstClr val="black"/>
                </a:solidFill>
                <a:cs typeface="Arial" pitchFamily="34" charset="0"/>
              </a:rPr>
              <a:t>all 									</a:t>
            </a:r>
            <a:r>
              <a:rPr lang="en-IE" altLang="en-US" sz="2800" dirty="0" smtClean="0">
                <a:solidFill>
                  <a:prstClr val="black"/>
                </a:solidFill>
                <a:cs typeface="Arial" pitchFamily="34" charset="0"/>
              </a:rPr>
              <a:t>    Completely </a:t>
            </a:r>
          </a:p>
          <a:p>
            <a:pPr fontAlgn="base">
              <a:spcBef>
                <a:spcPct val="0"/>
              </a:spcBef>
              <a:spcAft>
                <a:spcPct val="0"/>
              </a:spcAft>
            </a:pPr>
            <a:r>
              <a:rPr lang="en-IE" altLang="en-US" sz="2800" dirty="0">
                <a:solidFill>
                  <a:prstClr val="black"/>
                </a:solidFill>
                <a:cs typeface="Arial" pitchFamily="34" charset="0"/>
              </a:rPr>
              <a:t>Healthy </a:t>
            </a:r>
            <a:r>
              <a:rPr lang="en-IE" altLang="en-US" sz="800" b="1" dirty="0" smtClean="0">
                <a:solidFill>
                  <a:prstClr val="black"/>
                </a:solidFill>
                <a:latin typeface="Arial" pitchFamily="34" charset="0"/>
                <a:cs typeface="Arial" pitchFamily="34" charset="0"/>
              </a:rPr>
              <a:t>			</a:t>
            </a:r>
            <a:r>
              <a:rPr lang="en-IE" altLang="en-US" sz="800" b="1" dirty="0">
                <a:solidFill>
                  <a:prstClr val="black"/>
                </a:solidFill>
                <a:latin typeface="Arial" pitchFamily="34" charset="0"/>
                <a:cs typeface="Arial" pitchFamily="34" charset="0"/>
              </a:rPr>
              <a:t>						</a:t>
            </a:r>
            <a:r>
              <a:rPr lang="en-IE" altLang="en-US" sz="800" dirty="0" smtClean="0">
                <a:solidFill>
                  <a:prstClr val="black"/>
                </a:solidFill>
                <a:latin typeface="Arial" pitchFamily="34" charset="0"/>
                <a:cs typeface="Arial" pitchFamily="34" charset="0"/>
              </a:rPr>
              <a:t>          </a:t>
            </a:r>
            <a:r>
              <a:rPr lang="en-IE" altLang="en-US" sz="2800" dirty="0" smtClean="0">
                <a:solidFill>
                  <a:prstClr val="black"/>
                </a:solidFill>
                <a:cs typeface="Arial" pitchFamily="34" charset="0"/>
              </a:rPr>
              <a:t>Healthy </a:t>
            </a:r>
            <a:endParaRPr lang="en-GB" altLang="en-US" sz="2800" dirty="0" smtClean="0">
              <a:solidFill>
                <a:prstClr val="black"/>
              </a:solidFill>
              <a:cs typeface="Arial" pitchFamily="34" charset="0"/>
            </a:endParaRPr>
          </a:p>
          <a:p>
            <a:pPr eaLnBrk="0" fontAlgn="base" hangingPunct="0">
              <a:spcBef>
                <a:spcPct val="0"/>
              </a:spcBef>
              <a:spcAft>
                <a:spcPct val="0"/>
              </a:spcAft>
            </a:pPr>
            <a:r>
              <a:rPr lang="en-IE" altLang="en-US" sz="800" b="1" dirty="0" smtClean="0">
                <a:solidFill>
                  <a:prstClr val="black"/>
                </a:solidFill>
                <a:latin typeface="Arial" pitchFamily="34" charset="0"/>
                <a:cs typeface="Arial" pitchFamily="34" charset="0"/>
              </a:rPr>
              <a:t>                                                                                                                                                                                                          				</a:t>
            </a:r>
            <a:endParaRPr lang="en-IE" altLang="en-US" sz="2400" dirty="0" smtClean="0">
              <a:solidFill>
                <a:prstClr val="black"/>
              </a:solidFill>
              <a:latin typeface="Arial" pitchFamily="34" charset="0"/>
              <a:cs typeface="Arial" pitchFamily="34" charset="0"/>
            </a:endParaRPr>
          </a:p>
        </p:txBody>
      </p:sp>
      <p:sp>
        <p:nvSpPr>
          <p:cNvPr id="10" name="Rectangle 9"/>
          <p:cNvSpPr/>
          <p:nvPr/>
        </p:nvSpPr>
        <p:spPr>
          <a:xfrm>
            <a:off x="1389864" y="4521391"/>
            <a:ext cx="8494633" cy="1200329"/>
          </a:xfrm>
          <a:prstGeom prst="rect">
            <a:avLst/>
          </a:prstGeom>
          <a:solidFill>
            <a:srgbClr val="CCECFF"/>
          </a:solidFill>
        </p:spPr>
        <p:txBody>
          <a:bodyPr wrap="none">
            <a:spAutoFit/>
          </a:bodyPr>
          <a:lstStyle/>
          <a:p>
            <a:r>
              <a:rPr lang="en-IE" sz="3600" dirty="0">
                <a:solidFill>
                  <a:prstClr val="black"/>
                </a:solidFill>
              </a:rPr>
              <a:t>R</a:t>
            </a:r>
            <a:r>
              <a:rPr lang="en-IE" sz="3600" dirty="0" smtClean="0">
                <a:solidFill>
                  <a:prstClr val="black"/>
                </a:solidFill>
              </a:rPr>
              <a:t>easons </a:t>
            </a:r>
            <a:r>
              <a:rPr lang="en-IE" sz="3600" dirty="0">
                <a:solidFill>
                  <a:prstClr val="black"/>
                </a:solidFill>
              </a:rPr>
              <a:t>for your </a:t>
            </a:r>
            <a:r>
              <a:rPr lang="en-IE" sz="3600" dirty="0" smtClean="0">
                <a:solidFill>
                  <a:prstClr val="black"/>
                </a:solidFill>
              </a:rPr>
              <a:t>	</a:t>
            </a:r>
            <a:r>
              <a:rPr lang="en-IE" dirty="0" smtClean="0">
                <a:solidFill>
                  <a:prstClr val="black"/>
                </a:solidFill>
              </a:rPr>
              <a:t>……………………………………………………………..</a:t>
            </a:r>
            <a:r>
              <a:rPr lang="en-IE" sz="3600" dirty="0" smtClean="0">
                <a:solidFill>
                  <a:prstClr val="black"/>
                </a:solidFill>
              </a:rPr>
              <a:t>	</a:t>
            </a:r>
          </a:p>
          <a:p>
            <a:r>
              <a:rPr lang="en-IE" sz="3600" dirty="0" smtClean="0">
                <a:solidFill>
                  <a:prstClr val="black"/>
                </a:solidFill>
              </a:rPr>
              <a:t>Health rating</a:t>
            </a:r>
            <a:r>
              <a:rPr lang="en-IE" dirty="0" smtClean="0">
                <a:solidFill>
                  <a:prstClr val="black"/>
                </a:solidFill>
              </a:rPr>
              <a:t> </a:t>
            </a:r>
            <a:r>
              <a:rPr lang="en-IE" dirty="0">
                <a:solidFill>
                  <a:prstClr val="black"/>
                </a:solidFill>
              </a:rPr>
              <a:t>	</a:t>
            </a:r>
            <a:r>
              <a:rPr lang="en-IE" dirty="0" smtClean="0">
                <a:solidFill>
                  <a:prstClr val="black"/>
                </a:solidFill>
              </a:rPr>
              <a:t>	………………………………………………………………</a:t>
            </a:r>
            <a:endParaRPr lang="en-GB" dirty="0">
              <a:solidFill>
                <a:prstClr val="black"/>
              </a:solidFill>
            </a:endParaRPr>
          </a:p>
        </p:txBody>
      </p:sp>
      <p:sp>
        <p:nvSpPr>
          <p:cNvPr id="2" name="Rectangle 1"/>
          <p:cNvSpPr/>
          <p:nvPr/>
        </p:nvSpPr>
        <p:spPr>
          <a:xfrm>
            <a:off x="2121578" y="1852890"/>
            <a:ext cx="9032794" cy="584775"/>
          </a:xfrm>
          <a:prstGeom prst="rect">
            <a:avLst/>
          </a:prstGeom>
        </p:spPr>
        <p:txBody>
          <a:bodyPr wrap="none">
            <a:spAutoFit/>
          </a:bodyPr>
          <a:lstStyle/>
          <a:p>
            <a:r>
              <a:rPr lang="en-IE" sz="3200" b="1" dirty="0"/>
              <a:t>Rate your </a:t>
            </a:r>
            <a:r>
              <a:rPr lang="en-IE" sz="3200" b="1" dirty="0" smtClean="0">
                <a:solidFill>
                  <a:srgbClr val="A7005F"/>
                </a:solidFill>
              </a:rPr>
              <a:t>Psychological Health </a:t>
            </a:r>
            <a:r>
              <a:rPr lang="en-IE" sz="3200" b="1" dirty="0"/>
              <a:t>on a scale from 1-10</a:t>
            </a:r>
            <a:endParaRPr lang="en-GB" sz="32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1837" y="249642"/>
            <a:ext cx="2320859" cy="1432831"/>
          </a:xfrm>
          <a:prstGeom prst="rect">
            <a:avLst/>
          </a:prstGeom>
        </p:spPr>
      </p:pic>
      <p:pic>
        <p:nvPicPr>
          <p:cNvPr id="12" name="Picture 11"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207009" y="6108301"/>
            <a:ext cx="2508885" cy="487045"/>
          </a:xfrm>
          <a:prstGeom prst="rect">
            <a:avLst/>
          </a:prstGeom>
          <a:noFill/>
          <a:ln>
            <a:noFill/>
          </a:ln>
        </p:spPr>
      </p:pic>
    </p:spTree>
    <p:extLst>
      <p:ext uri="{BB962C8B-B14F-4D97-AF65-F5344CB8AC3E}">
        <p14:creationId xmlns:p14="http://schemas.microsoft.com/office/powerpoint/2010/main" val="193594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413831" y="365126"/>
            <a:ext cx="1851883" cy="470377"/>
          </a:xfrm>
          <a:solidFill>
            <a:srgbClr val="CCECFF"/>
          </a:solidFill>
        </p:spPr>
        <p:txBody>
          <a:bodyPr>
            <a:normAutofit fontScale="90000"/>
          </a:bodyPr>
          <a:lstStyle/>
          <a:p>
            <a:r>
              <a:rPr lang="en-GB" sz="3200" b="1" dirty="0" smtClean="0"/>
              <a:t>Activity 1.3 </a:t>
            </a:r>
            <a:endParaRPr lang="en-GB" sz="3200" b="1" dirty="0"/>
          </a:p>
        </p:txBody>
      </p:sp>
      <p:sp>
        <p:nvSpPr>
          <p:cNvPr id="7" name="Content Placeholder 2"/>
          <p:cNvSpPr>
            <a:spLocks noGrp="1"/>
          </p:cNvSpPr>
          <p:nvPr>
            <p:ph idx="1"/>
          </p:nvPr>
        </p:nvSpPr>
        <p:spPr>
          <a:xfrm>
            <a:off x="519021" y="1988228"/>
            <a:ext cx="3973417" cy="4503105"/>
          </a:xfrm>
          <a:solidFill>
            <a:srgbClr val="CCECFF"/>
          </a:solidFill>
        </p:spPr>
        <p:txBody>
          <a:bodyPr>
            <a:normAutofit fontScale="92500" lnSpcReduction="10000"/>
          </a:bodyPr>
          <a:lstStyle/>
          <a:p>
            <a:pPr marL="0" indent="0">
              <a:lnSpc>
                <a:spcPct val="120000"/>
              </a:lnSpc>
              <a:buNone/>
            </a:pPr>
            <a:r>
              <a:rPr lang="en-IE" sz="3000" dirty="0" smtClean="0"/>
              <a:t>How do physical </a:t>
            </a:r>
            <a:r>
              <a:rPr lang="en-IE" sz="3000" dirty="0"/>
              <a:t>/ biological, social and psychological factors contribute to your health and </a:t>
            </a:r>
            <a:r>
              <a:rPr lang="en-IE" sz="3000" dirty="0" smtClean="0"/>
              <a:t>well-being?</a:t>
            </a:r>
          </a:p>
          <a:p>
            <a:pPr marL="0" indent="0">
              <a:lnSpc>
                <a:spcPct val="110000"/>
              </a:lnSpc>
              <a:buNone/>
            </a:pPr>
            <a:endParaRPr lang="en-IE" sz="3000" dirty="0" smtClean="0"/>
          </a:p>
          <a:p>
            <a:pPr marL="0" indent="0">
              <a:lnSpc>
                <a:spcPct val="110000"/>
              </a:lnSpc>
              <a:buNone/>
            </a:pPr>
            <a:r>
              <a:rPr lang="en-IE" sz="3000" dirty="0"/>
              <a:t>H</a:t>
            </a:r>
            <a:r>
              <a:rPr lang="en-IE" sz="3000" dirty="0" smtClean="0"/>
              <a:t>ow </a:t>
            </a:r>
            <a:r>
              <a:rPr lang="en-IE" sz="3000" dirty="0"/>
              <a:t>many of these factors are interlinked or overlap</a:t>
            </a:r>
            <a:r>
              <a:rPr lang="en-IE" sz="3000" dirty="0" smtClean="0"/>
              <a:t>?</a:t>
            </a:r>
          </a:p>
          <a:p>
            <a:pPr marL="0" indent="0">
              <a:buNone/>
            </a:pPr>
            <a:endParaRPr lang="en-IE"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32" y="365126"/>
            <a:ext cx="962584" cy="727807"/>
          </a:xfrm>
          <a:prstGeom prst="rect">
            <a:avLst/>
          </a:prstGeom>
        </p:spPr>
      </p:pic>
      <p:sp>
        <p:nvSpPr>
          <p:cNvPr id="4" name="Rectangle 3"/>
          <p:cNvSpPr/>
          <p:nvPr/>
        </p:nvSpPr>
        <p:spPr>
          <a:xfrm>
            <a:off x="2008878" y="1092933"/>
            <a:ext cx="7122655" cy="646331"/>
          </a:xfrm>
          <a:prstGeom prst="rect">
            <a:avLst/>
          </a:prstGeom>
        </p:spPr>
        <p:txBody>
          <a:bodyPr wrap="none">
            <a:spAutoFit/>
          </a:bodyPr>
          <a:lstStyle/>
          <a:p>
            <a:r>
              <a:rPr lang="en-GB" sz="3600" dirty="0">
                <a:solidFill>
                  <a:srgbClr val="A7005F"/>
                </a:solidFill>
              </a:rPr>
              <a:t>Think about your </a:t>
            </a:r>
            <a:r>
              <a:rPr lang="en-GB" sz="3600" dirty="0" smtClean="0">
                <a:solidFill>
                  <a:srgbClr val="A7005F"/>
                </a:solidFill>
              </a:rPr>
              <a:t>life at the moment</a:t>
            </a:r>
            <a:r>
              <a:rPr lang="en-GB" dirty="0" smtClean="0"/>
              <a:t>:  </a:t>
            </a:r>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0223" y="296637"/>
            <a:ext cx="1988100" cy="1227395"/>
          </a:xfrm>
          <a:prstGeom prst="rect">
            <a:avLst/>
          </a:prstGeom>
        </p:spPr>
      </p:pic>
      <p:grpSp>
        <p:nvGrpSpPr>
          <p:cNvPr id="20" name="Group 19"/>
          <p:cNvGrpSpPr/>
          <p:nvPr/>
        </p:nvGrpSpPr>
        <p:grpSpPr>
          <a:xfrm>
            <a:off x="4492438" y="1901907"/>
            <a:ext cx="7410203" cy="4367998"/>
            <a:chOff x="4492438" y="1901907"/>
            <a:chExt cx="7410203" cy="4367998"/>
          </a:xfrm>
        </p:grpSpPr>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0223" y="2849562"/>
              <a:ext cx="1328738"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4492438" y="1901907"/>
              <a:ext cx="7410203" cy="4367998"/>
              <a:chOff x="4492438" y="1901907"/>
              <a:chExt cx="7410203" cy="4367998"/>
            </a:xfrm>
          </p:grpSpPr>
          <p:sp>
            <p:nvSpPr>
              <p:cNvPr id="5" name="Rectangle 4"/>
              <p:cNvSpPr/>
              <p:nvPr/>
            </p:nvSpPr>
            <p:spPr>
              <a:xfrm>
                <a:off x="4492438" y="1901907"/>
                <a:ext cx="7410203" cy="1384995"/>
              </a:xfrm>
              <a:prstGeom prst="rect">
                <a:avLst/>
              </a:prstGeom>
            </p:spPr>
            <p:txBody>
              <a:bodyPr wrap="square">
                <a:spAutoFit/>
              </a:bodyPr>
              <a:lstStyle/>
              <a:p>
                <a:pPr algn="ctr"/>
                <a:r>
                  <a:rPr lang="en-IE" sz="2800" dirty="0" smtClean="0"/>
                  <a:t>Give </a:t>
                </a:r>
                <a:r>
                  <a:rPr lang="en-IE" sz="2800" dirty="0"/>
                  <a:t>e</a:t>
                </a:r>
                <a:r>
                  <a:rPr lang="en-IE" sz="2800" dirty="0" smtClean="0"/>
                  <a:t>xamples of things you do to stay </a:t>
                </a:r>
              </a:p>
              <a:p>
                <a:pPr algn="ctr"/>
                <a:r>
                  <a:rPr lang="en-IE" sz="2800" dirty="0" smtClean="0"/>
                  <a:t>Healthy &amp; Well</a:t>
                </a:r>
              </a:p>
              <a:p>
                <a:pPr algn="ctr"/>
                <a:endParaRPr lang="en-GB" sz="2800" dirty="0"/>
              </a:p>
            </p:txBody>
          </p:sp>
          <p:sp>
            <p:nvSpPr>
              <p:cNvPr id="9" name="Rectangle 8"/>
              <p:cNvSpPr/>
              <p:nvPr/>
            </p:nvSpPr>
            <p:spPr>
              <a:xfrm>
                <a:off x="5609497" y="5104680"/>
                <a:ext cx="1313817" cy="1155277"/>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Elbow Connector 10"/>
              <p:cNvCxnSpPr/>
              <p:nvPr/>
            </p:nvCxnSpPr>
            <p:spPr>
              <a:xfrm flipV="1">
                <a:off x="9076314" y="3503221"/>
                <a:ext cx="913909" cy="178130"/>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9533268" y="4985926"/>
                <a:ext cx="456955" cy="346095"/>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0800000" flipV="1">
                <a:off x="6949595" y="4974052"/>
                <a:ext cx="469944" cy="45126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0223" y="5104680"/>
                <a:ext cx="1328738"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7407667" y="3004560"/>
                <a:ext cx="1668648" cy="1175452"/>
              </a:xfrm>
              <a:prstGeom prst="ellipse">
                <a:avLst/>
              </a:prstGeom>
              <a:solidFill>
                <a:srgbClr val="A7005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Biological/</a:t>
                </a:r>
              </a:p>
              <a:p>
                <a:pPr algn="ctr"/>
                <a:r>
                  <a:rPr lang="en-IE" dirty="0" smtClean="0"/>
                  <a:t>Physical</a:t>
                </a:r>
                <a:endParaRPr lang="en-GB" dirty="0"/>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3314" y="3845318"/>
                <a:ext cx="1734183"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2843" y="3845317"/>
                <a:ext cx="1717380" cy="12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937721" y="4271706"/>
                <a:ext cx="1423980" cy="369332"/>
              </a:xfrm>
              <a:prstGeom prst="rect">
                <a:avLst/>
              </a:prstGeom>
              <a:noFill/>
            </p:spPr>
            <p:txBody>
              <a:bodyPr wrap="none" rtlCol="0">
                <a:spAutoFit/>
              </a:bodyPr>
              <a:lstStyle/>
              <a:p>
                <a:r>
                  <a:rPr lang="en-IE" dirty="0" smtClean="0">
                    <a:solidFill>
                      <a:schemeClr val="bg1"/>
                    </a:solidFill>
                  </a:rPr>
                  <a:t>Psychologica</a:t>
                </a:r>
                <a:r>
                  <a:rPr lang="en-IE" dirty="0">
                    <a:solidFill>
                      <a:schemeClr val="bg1"/>
                    </a:solidFill>
                  </a:rPr>
                  <a:t>l</a:t>
                </a:r>
                <a:endParaRPr lang="en-GB" dirty="0">
                  <a:solidFill>
                    <a:schemeClr val="bg1"/>
                  </a:solidFill>
                </a:endParaRPr>
              </a:p>
            </p:txBody>
          </p:sp>
          <p:sp>
            <p:nvSpPr>
              <p:cNvPr id="18" name="TextBox 17"/>
              <p:cNvSpPr txBox="1"/>
              <p:nvPr/>
            </p:nvSpPr>
            <p:spPr>
              <a:xfrm>
                <a:off x="8778730" y="4239781"/>
                <a:ext cx="784189" cy="400110"/>
              </a:xfrm>
              <a:prstGeom prst="rect">
                <a:avLst/>
              </a:prstGeom>
              <a:noFill/>
            </p:spPr>
            <p:txBody>
              <a:bodyPr wrap="none" rtlCol="0">
                <a:spAutoFit/>
              </a:bodyPr>
              <a:lstStyle/>
              <a:p>
                <a:r>
                  <a:rPr lang="en-IE" dirty="0" smtClean="0">
                    <a:solidFill>
                      <a:schemeClr val="bg1"/>
                    </a:solidFill>
                  </a:rPr>
                  <a:t>Social</a:t>
                </a:r>
                <a:r>
                  <a:rPr lang="en-IE" sz="2000" dirty="0" smtClean="0"/>
                  <a:t> </a:t>
                </a:r>
                <a:endParaRPr lang="en-GB" sz="2000" dirty="0"/>
              </a:p>
            </p:txBody>
          </p:sp>
        </p:grpSp>
      </p:grpSp>
    </p:spTree>
    <p:extLst>
      <p:ext uri="{BB962C8B-B14F-4D97-AF65-F5344CB8AC3E}">
        <p14:creationId xmlns:p14="http://schemas.microsoft.com/office/powerpoint/2010/main" val="310308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CC Presentatio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MECC PPT TEMPLATE SLIDE gc</Template>
  <TotalTime>312</TotalTime>
  <Words>2380</Words>
  <Application>Microsoft Office PowerPoint</Application>
  <PresentationFormat>Custom</PresentationFormat>
  <Paragraphs>223</Paragraphs>
  <Slides>13</Slides>
  <Notes>12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1_Office Theme</vt:lpstr>
      <vt:lpstr>MECC Presentation theme</vt:lpstr>
      <vt:lpstr>Unit 1: Lesson 2 </vt:lpstr>
      <vt:lpstr>  Health and Personal Wellness</vt:lpstr>
      <vt:lpstr>Making Every Contact Count</vt:lpstr>
      <vt:lpstr>Recap Unit 1 Lesson 1</vt:lpstr>
      <vt:lpstr>The Biopsychosocial Model of Health</vt:lpstr>
      <vt:lpstr>PowerPoint Presentation</vt:lpstr>
      <vt:lpstr>PowerPoint Presentation</vt:lpstr>
      <vt:lpstr>PowerPoint Presentation</vt:lpstr>
      <vt:lpstr>Activity 1.3 </vt:lpstr>
      <vt:lpstr>PowerPoint Presentation</vt:lpstr>
      <vt:lpstr>Activity 1.4: Case Study -John</vt:lpstr>
      <vt:lpstr>Activity 1.4: Case Study -Tara</vt:lpstr>
      <vt:lpstr>PowerPoint Presentation</vt:lpstr>
    </vt:vector>
  </TitlesOfParts>
  <Company>HSE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2</dc:title>
  <dc:creator>Admin;Gobnait.Creedon@hse.ie</dc:creator>
  <cp:lastModifiedBy>Gobnait Creedon (Health Promotion Officer)</cp:lastModifiedBy>
  <cp:revision>38</cp:revision>
  <dcterms:created xsi:type="dcterms:W3CDTF">2017-09-22T14:03:07Z</dcterms:created>
  <dcterms:modified xsi:type="dcterms:W3CDTF">2018-07-18T08:22:19Z</dcterms:modified>
</cp:coreProperties>
</file>