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19"/>
  </p:notesMasterIdLst>
  <p:sldIdLst>
    <p:sldId id="265" r:id="rId4"/>
    <p:sldId id="266" r:id="rId5"/>
    <p:sldId id="275" r:id="rId6"/>
    <p:sldId id="268" r:id="rId7"/>
    <p:sldId id="257" r:id="rId8"/>
    <p:sldId id="259" r:id="rId9"/>
    <p:sldId id="260" r:id="rId10"/>
    <p:sldId id="261" r:id="rId11"/>
    <p:sldId id="258" r:id="rId12"/>
    <p:sldId id="262" r:id="rId13"/>
    <p:sldId id="270" r:id="rId14"/>
    <p:sldId id="272" r:id="rId15"/>
    <p:sldId id="271"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05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68114" autoAdjust="0"/>
  </p:normalViewPr>
  <p:slideViewPr>
    <p:cSldViewPr snapToGrid="0" snapToObjects="1">
      <p:cViewPr varScale="1">
        <p:scale>
          <a:sx n="74" d="100"/>
          <a:sy n="74" d="100"/>
        </p:scale>
        <p:origin x="19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C3FA7-23A0-4EA0-AA85-C1118D472BF7}" type="datetimeFigureOut">
              <a:rPr lang="en-GB" smtClean="0"/>
              <a:t>04/04/2019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24C10-B825-4D53-9AB1-4EAA2B3B5C56}" type="slidenum">
              <a:rPr lang="en-GB" smtClean="0"/>
              <a:t>‹#›</a:t>
            </a:fld>
            <a:endParaRPr lang="en-GB" dirty="0"/>
          </a:p>
        </p:txBody>
      </p:sp>
    </p:spTree>
    <p:extLst>
      <p:ext uri="{BB962C8B-B14F-4D97-AF65-F5344CB8AC3E}">
        <p14:creationId xmlns:p14="http://schemas.microsoft.com/office/powerpoint/2010/main" val="249081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Unit 1</a:t>
            </a:r>
          </a:p>
          <a:p>
            <a:r>
              <a:rPr lang="en-IE" dirty="0" smtClean="0"/>
              <a:t>In Unit 1 you will explore the concept of health, think about your own views on health in general and your personal health. Lifestyle and risky behaviours especially among university students will be examined. Key guidelines for health will be explored in relation to alcohol, smoking, exercise and diet with the key health messages discussed in the context of health promotion.</a:t>
            </a:r>
          </a:p>
          <a:p>
            <a:endParaRPr lang="en-IE" dirty="0" smtClean="0"/>
          </a:p>
          <a:p>
            <a:r>
              <a:rPr lang="en-IE" dirty="0" smtClean="0"/>
              <a:t>Unit 1: Learning Outcomes</a:t>
            </a:r>
          </a:p>
          <a:p>
            <a:endParaRPr lang="en-IE" dirty="0" smtClean="0"/>
          </a:p>
          <a:p>
            <a:r>
              <a:rPr lang="en-IE" dirty="0" smtClean="0"/>
              <a:t>1.1 Assess attitudes &amp; behaviours towards own health &amp; wellbeing</a:t>
            </a:r>
          </a:p>
          <a:p>
            <a:r>
              <a:rPr lang="en-IE" dirty="0" smtClean="0"/>
              <a:t>1.2 Define health with reference to the key concepts and determinants of health </a:t>
            </a:r>
          </a:p>
          <a:p>
            <a:r>
              <a:rPr lang="en-IE" dirty="0" smtClean="0"/>
              <a:t>1.3 Access and interprets health status data for the Irish population </a:t>
            </a:r>
          </a:p>
          <a:p>
            <a:r>
              <a:rPr lang="en-IE" dirty="0" smtClean="0"/>
              <a:t>1.4  Promote key health messages and recommendations</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*National Undergraduate Curriculum for Chronic Disease Prevention and Management, Page 47 (Hand-out) </a:t>
            </a:r>
          </a:p>
          <a:p>
            <a:endParaRPr lang="en-IE" dirty="0" smtClean="0"/>
          </a:p>
          <a:p>
            <a:r>
              <a:rPr lang="en-IE" dirty="0" smtClean="0"/>
              <a:t>Distribute Table 1.4: Irish Health Survey 2015 &amp; Slan 2007 survey </a:t>
            </a:r>
          </a:p>
          <a:p>
            <a:endParaRPr lang="en-IE" dirty="0" smtClean="0"/>
          </a:p>
          <a:p>
            <a:r>
              <a:rPr lang="en-IE" dirty="0" smtClean="0"/>
              <a:t>These survey findings are intended to</a:t>
            </a:r>
            <a:r>
              <a:rPr lang="en-IE" baseline="0" dirty="0" smtClean="0"/>
              <a:t> raise your awareness of lifestyle risks in our everyday lives.  These risks read to negative impacts on our health and ultimately can lead to one or more chronic diseases.  Tackling these risk factors is a crucial step in the prevention of chronic disease. Consider the old saying</a:t>
            </a:r>
          </a:p>
          <a:p>
            <a:r>
              <a:rPr lang="en-IE" baseline="0" dirty="0" smtClean="0"/>
              <a:t>Prevention is better than cure</a:t>
            </a:r>
          </a:p>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10</a:t>
            </a:fld>
            <a:endParaRPr lang="en-GB" dirty="0"/>
          </a:p>
        </p:txBody>
      </p:sp>
    </p:spTree>
    <p:extLst>
      <p:ext uri="{BB962C8B-B14F-4D97-AF65-F5344CB8AC3E}">
        <p14:creationId xmlns:p14="http://schemas.microsoft.com/office/powerpoint/2010/main" val="136499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E" b="1" dirty="0" smtClean="0"/>
              <a:t>*Activity 1.5:  National Undergraduate Curriculum for Chronic Disease Prevention and Management, Page 50 (Hand-out) </a:t>
            </a:r>
          </a:p>
          <a:p>
            <a:pPr marL="0" indent="0">
              <a:buFontTx/>
              <a:buNone/>
            </a:pPr>
            <a:endParaRPr lang="en-IE" dirty="0" smtClean="0"/>
          </a:p>
          <a:p>
            <a:pPr marL="0" indent="0">
              <a:buFontTx/>
              <a:buNone/>
            </a:pPr>
            <a:r>
              <a:rPr lang="en-IE" dirty="0" smtClean="0"/>
              <a:t>Having looked at the Irish data for lifestyle risks, let’s now look at how you perceive yourself to be at risk. </a:t>
            </a:r>
          </a:p>
          <a:p>
            <a:endParaRPr lang="en-IE" dirty="0" smtClean="0"/>
          </a:p>
          <a:p>
            <a:r>
              <a:rPr lang="en-IE" sz="3200" b="1" dirty="0" smtClean="0">
                <a:solidFill>
                  <a:srgbClr val="A7005F"/>
                </a:solidFill>
              </a:rPr>
              <a:t>Students are not obliged to share this information with their peers.  </a:t>
            </a:r>
          </a:p>
          <a:p>
            <a:endParaRPr lang="en-IE" dirty="0" smtClean="0"/>
          </a:p>
          <a:p>
            <a:r>
              <a:rPr lang="en-IE" dirty="0" smtClean="0"/>
              <a:t>Rather, the purpose of the activity to become aware of what they perceive to be their level of risk.  </a:t>
            </a:r>
          </a:p>
          <a:p>
            <a:r>
              <a:rPr lang="en-IE" dirty="0" smtClean="0"/>
              <a:t>Just as individuals’ perceptions about their health status differ and are subjective noted earlier in Lesson 1, so too are individuals’ perceptions about lifestyle risk factors subjective. </a:t>
            </a:r>
          </a:p>
          <a:p>
            <a:r>
              <a:rPr lang="en-IE" dirty="0" smtClean="0"/>
              <a:t>Often times, an individual’s perception of risk is not informed by accurate facts of what counts as a level of risk e.g. the amount of alcohol consumed, the amount of physical activity per week; or dietary intake.</a:t>
            </a:r>
            <a:endParaRPr lang="en-GB" dirty="0" smtClean="0"/>
          </a:p>
          <a:p>
            <a:endParaRPr lang="en-IE" dirty="0" smtClean="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1.5:  National Undergraduate Curriculum for Chronic Disease Prevention and Management, Page 50 (Hand-out) </a:t>
            </a:r>
          </a:p>
          <a:p>
            <a:endParaRPr lang="en-IE" dirty="0" smtClean="0"/>
          </a:p>
          <a:p>
            <a:r>
              <a:rPr lang="en-IE" dirty="0" smtClean="0"/>
              <a:t>Having looked at the Irish data for lifestyle risks, let’s now look at how you perceive yourself to be at risk. </a:t>
            </a:r>
          </a:p>
          <a:p>
            <a:endParaRPr lang="en-IE" dirty="0" smtClean="0"/>
          </a:p>
          <a:p>
            <a:r>
              <a:rPr lang="en-IE" b="1" dirty="0" smtClean="0"/>
              <a:t>Students are not obliged to share this information with their peers</a:t>
            </a:r>
            <a:r>
              <a:rPr lang="en-IE" dirty="0" smtClean="0"/>
              <a:t>.  </a:t>
            </a:r>
          </a:p>
          <a:p>
            <a:endParaRPr lang="en-IE" dirty="0" smtClean="0"/>
          </a:p>
          <a:p>
            <a:r>
              <a:rPr lang="en-IE" dirty="0" smtClean="0"/>
              <a:t>Rather, the purpose of the activity to become aware of what they perceive to be their level of risk.  </a:t>
            </a:r>
          </a:p>
          <a:p>
            <a:endParaRPr lang="en-IE" dirty="0" smtClean="0"/>
          </a:p>
          <a:p>
            <a:r>
              <a:rPr lang="en-IE" dirty="0" smtClean="0"/>
              <a:t>Just as individuals’ perceptions about their health status differ and are subjective noted earlier in Lesson 1, so too are individuals’ perceptions about lifestyle risk factors subjective. </a:t>
            </a:r>
          </a:p>
          <a:p>
            <a:r>
              <a:rPr lang="en-IE" dirty="0" smtClean="0"/>
              <a:t>Often times, an individual’s perception of risk is not informed by accurate facts of what counts as a level of risk e.g. the amount of alcohol consumed, the amount of physical activity per week; or dietary intake.</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1.5:  National Undergraduate Curriculum for Chronic Disease Prevention and Management, Page 50 (Hand-out) </a:t>
            </a:r>
          </a:p>
          <a:p>
            <a:endParaRPr lang="en-IE" dirty="0" smtClean="0"/>
          </a:p>
          <a:p>
            <a:r>
              <a:rPr lang="en-IE" dirty="0" smtClean="0"/>
              <a:t>Having looked at the Irish data for lifestyle risks, let’s now look at how you perceive yourself to be at risk. </a:t>
            </a:r>
          </a:p>
          <a:p>
            <a:endParaRPr lang="en-IE" dirty="0" smtClean="0"/>
          </a:p>
          <a:p>
            <a:r>
              <a:rPr lang="en-IE" b="1" dirty="0" smtClean="0"/>
              <a:t>Students are not obliged to share this information with their peers.  </a:t>
            </a:r>
          </a:p>
          <a:p>
            <a:endParaRPr lang="en-IE" dirty="0" smtClean="0"/>
          </a:p>
          <a:p>
            <a:r>
              <a:rPr lang="en-IE" dirty="0" smtClean="0"/>
              <a:t>Rather, the purpose of the activity to become aware of what they perceive to be their level of risk.  </a:t>
            </a:r>
          </a:p>
          <a:p>
            <a:endParaRPr lang="en-IE" dirty="0" smtClean="0"/>
          </a:p>
          <a:p>
            <a:r>
              <a:rPr lang="en-IE" dirty="0" smtClean="0"/>
              <a:t>Just as individuals’ perceptions about their health status differ and are subjective noted earlier in Lesson 1, so too are individuals’ perceptions about lifestyle risk factors subjective. </a:t>
            </a:r>
          </a:p>
          <a:p>
            <a:r>
              <a:rPr lang="en-IE" dirty="0" smtClean="0"/>
              <a:t>Often times, an individual’s perception of risk is not informed by accurate facts of what counts as a level of risk e.g. the amount of alcohol consumed, the amount of physical activity per week; or dietary intake.</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1.5:  National Undergraduate Curriculum for Chronic Disease Prevention and Management, Page 50 (Hand-out) </a:t>
            </a:r>
          </a:p>
          <a:p>
            <a:endParaRPr lang="en-IE" dirty="0" smtClean="0"/>
          </a:p>
          <a:p>
            <a:r>
              <a:rPr lang="en-IE" dirty="0" smtClean="0"/>
              <a:t>Having looked at the Irish data for lifestyle risks, let’s now look at how you perceive yourself to be at risk. </a:t>
            </a:r>
          </a:p>
          <a:p>
            <a:endParaRPr lang="en-IE" dirty="0" smtClean="0"/>
          </a:p>
          <a:p>
            <a:r>
              <a:rPr lang="en-IE" b="1" dirty="0" smtClean="0"/>
              <a:t>Students are not obliged to share this information with their peers.  </a:t>
            </a:r>
          </a:p>
          <a:p>
            <a:endParaRPr lang="en-IE" dirty="0" smtClean="0"/>
          </a:p>
          <a:p>
            <a:r>
              <a:rPr lang="en-IE" dirty="0" smtClean="0"/>
              <a:t>Rather, the purpose of the activity to become aware of what they perceive to be their level of risk.  </a:t>
            </a:r>
          </a:p>
          <a:p>
            <a:endParaRPr lang="en-IE" dirty="0" smtClean="0"/>
          </a:p>
          <a:p>
            <a:r>
              <a:rPr lang="en-IE" dirty="0" smtClean="0"/>
              <a:t>Just as individuals’ perceptions about their health status differ and are subjective noted earlier in Lesson 1, so too are individuals’ perceptions about lifestyle risk factors subjective. </a:t>
            </a:r>
          </a:p>
          <a:p>
            <a:r>
              <a:rPr lang="en-IE" dirty="0" smtClean="0"/>
              <a:t>Often times, an individual’s perception of risk is not informed by accurate facts of what counts as a level of risk e.g. the amount of alcohol consumed, the amount of physical activity per week; or dietary intake.</a:t>
            </a:r>
          </a:p>
          <a:p>
            <a:endParaRPr lang="en-IE" sz="1600" b="1" dirty="0" smtClean="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1.6:  National Undergraduate Curriculum for Chronic Disease Prevention and Management, Page 51-53 (Hand-out) </a:t>
            </a:r>
          </a:p>
          <a:p>
            <a:endParaRPr lang="en-IE" b="1" dirty="0" smtClean="0"/>
          </a:p>
          <a:p>
            <a:endParaRPr lang="en-IE" b="1" dirty="0" smtClean="0"/>
          </a:p>
          <a:p>
            <a:r>
              <a:rPr lang="en-IE" b="1" dirty="0" smtClean="0"/>
              <a:t>This completes Lesson 3. Between now and the next tutorial based Lesson </a:t>
            </a:r>
          </a:p>
          <a:p>
            <a:r>
              <a:rPr lang="en-IE" b="1" dirty="0" smtClean="0"/>
              <a:t>you are being asked to carry out a field activity. You will be provided with a factsheet and activity guidance handout to direct you to carry out an observation exercise on lifestyles and health promoting messages. </a:t>
            </a:r>
          </a:p>
          <a:p>
            <a:r>
              <a:rPr lang="en-IE" b="1" dirty="0" smtClean="0"/>
              <a:t>Suggested activity</a:t>
            </a:r>
            <a:r>
              <a:rPr lang="en-IE" b="1" baseline="0" dirty="0" smtClean="0"/>
              <a:t> </a:t>
            </a:r>
            <a:r>
              <a:rPr lang="en-IE" b="1" dirty="0" smtClean="0"/>
              <a:t>time1 hr</a:t>
            </a:r>
          </a:p>
          <a:p>
            <a:endParaRPr lang="en-IE" b="1" dirty="0" smtClean="0"/>
          </a:p>
          <a:p>
            <a:r>
              <a:rPr lang="en-IE" dirty="0" smtClean="0"/>
              <a:t>You are now being asked to do a self-directed field visit with an observation exercise on lifestyles and health promoting messages.  The field visit involves taking note of the patterns of behaviour of other people as you walk around your College/University and also any other place that you would normally spend time in your everyday live e.g. your home town, walking through any public place. As you stroll around, or pause and sit to observe, take note of the age profile overall of people you meet/see. Also, take note of people’s behaviours that you think are relevant to health. Is there anything in particular that strikes you as ‘risky’ about these behaviours or as positive in promoting health. </a:t>
            </a:r>
          </a:p>
          <a:p>
            <a:endParaRPr lang="en-IE" dirty="0" smtClean="0"/>
          </a:p>
          <a:p>
            <a:r>
              <a:rPr lang="en-IE" dirty="0" smtClean="0"/>
              <a:t>Observe for evidence of health promoting information in your town, university and community. Use the fact sheet provided on the key health messages and monitor where you see evidence of these messages in your everyday surroundings. Keep notes of your observations and in the next lesson we will ask you to share your thoughts on what you observed. </a:t>
            </a:r>
          </a:p>
          <a:p>
            <a:endParaRPr lang="en-IE" dirty="0" smtClean="0"/>
          </a:p>
          <a:p>
            <a:r>
              <a:rPr lang="en-IE" dirty="0" smtClean="0"/>
              <a:t>In the second unit of Making Every Contact Count, we will explore health behaviours in more depth and models of health behavioural change (HBC) that are helpful in supporting individuals to change their lifestyle behaviours for the better.  In the next, and final Lesson of this unit of study, you will be introduced to the importance of prevention and health promotion to reduce the risk and avoid the onset of chronic disease.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15</a:t>
            </a:fld>
            <a:endParaRPr lang="en-GB" dirty="0"/>
          </a:p>
        </p:txBody>
      </p:sp>
    </p:spTree>
    <p:extLst>
      <p:ext uri="{BB962C8B-B14F-4D97-AF65-F5344CB8AC3E}">
        <p14:creationId xmlns:p14="http://schemas.microsoft.com/office/powerpoint/2010/main" val="109835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Lesson 3 </a:t>
            </a:r>
          </a:p>
          <a:p>
            <a:endParaRPr lang="en-IE" dirty="0" smtClean="0"/>
          </a:p>
          <a:p>
            <a:r>
              <a:rPr lang="en-IE" dirty="0" smtClean="0"/>
              <a:t>In Lesson 3 you will be introduced to the topics of lifestyle behaviours and the lifestyle areas that can adversely influence health.</a:t>
            </a:r>
          </a:p>
          <a:p>
            <a:endParaRPr lang="en-IE" dirty="0" smtClean="0"/>
          </a:p>
          <a:p>
            <a:pPr marL="171450" indent="-171450">
              <a:buFont typeface="Arial" panose="020B0604020202020204" pitchFamily="34" charset="0"/>
              <a:buChar char="•"/>
            </a:pPr>
            <a:r>
              <a:rPr lang="en-IE" dirty="0" smtClean="0"/>
              <a:t>Brief Recap Unit 1 Lessons 1 &amp; 2 </a:t>
            </a:r>
          </a:p>
          <a:p>
            <a:pPr marL="171450" indent="-171450">
              <a:buFont typeface="Arial" panose="020B0604020202020204" pitchFamily="34" charset="0"/>
              <a:buChar char="•"/>
            </a:pPr>
            <a:endParaRPr lang="en-IE" dirty="0" smtClean="0"/>
          </a:p>
          <a:p>
            <a:pPr marL="171450" indent="-171450">
              <a:buFont typeface="Arial" panose="020B0604020202020204" pitchFamily="34" charset="0"/>
              <a:buChar char="•"/>
            </a:pPr>
            <a:r>
              <a:rPr lang="en-IE" dirty="0" smtClean="0"/>
              <a:t>Introduction to Lifestyle and relevance to chronic disease prevention  </a:t>
            </a:r>
          </a:p>
          <a:p>
            <a:pPr marL="171450" indent="-171450">
              <a:buFont typeface="Arial" panose="020B0604020202020204" pitchFamily="34" charset="0"/>
              <a:buChar char="•"/>
            </a:pPr>
            <a:endParaRPr lang="en-IE" dirty="0" smtClean="0"/>
          </a:p>
          <a:p>
            <a:pPr marL="171450" indent="-171450">
              <a:buFont typeface="Arial" panose="020B0604020202020204" pitchFamily="34" charset="0"/>
              <a:buChar char="•"/>
            </a:pPr>
            <a:r>
              <a:rPr lang="en-IE" dirty="0" smtClean="0"/>
              <a:t>Brief introduction to determinants of health  </a:t>
            </a:r>
          </a:p>
          <a:p>
            <a:pPr marL="171450" indent="-171450">
              <a:buFont typeface="Arial" panose="020B0604020202020204" pitchFamily="34" charset="0"/>
              <a:buChar char="•"/>
            </a:pPr>
            <a:endParaRPr lang="en-IE" dirty="0" smtClean="0"/>
          </a:p>
          <a:p>
            <a:pPr marL="171450" indent="-171450">
              <a:buFont typeface="Arial" panose="020B0604020202020204" pitchFamily="34" charset="0"/>
              <a:buChar char="•"/>
            </a:pPr>
            <a:r>
              <a:rPr lang="en-IE" dirty="0" smtClean="0"/>
              <a:t>Four lifestyle areas critical to chronic disease prevention (diet, exercise, tobacco use, alcohol intake)</a:t>
            </a:r>
          </a:p>
          <a:p>
            <a:pPr marL="171450" indent="-171450">
              <a:buFont typeface="Arial" panose="020B0604020202020204" pitchFamily="34" charset="0"/>
              <a:buChar char="•"/>
            </a:pPr>
            <a:endParaRPr lang="en-IE" dirty="0" smtClean="0"/>
          </a:p>
          <a:p>
            <a:pPr marL="171450" indent="-171450">
              <a:buFont typeface="Arial" panose="020B0604020202020204" pitchFamily="34" charset="0"/>
              <a:buChar char="•"/>
            </a:pPr>
            <a:r>
              <a:rPr lang="en-IE" dirty="0" smtClean="0"/>
              <a:t>Irish data on lifestyle risks </a:t>
            </a:r>
          </a:p>
          <a:p>
            <a:endParaRPr lang="en-IE" dirty="0" smtClean="0"/>
          </a:p>
          <a:p>
            <a:r>
              <a:rPr lang="en-IE" dirty="0" smtClean="0"/>
              <a:t>ACTIVITY 1.5</a:t>
            </a:r>
          </a:p>
          <a:p>
            <a:r>
              <a:rPr lang="en-IE" dirty="0" smtClean="0"/>
              <a:t>Rating of individual perceptions of lifestyle risk factors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Can you remember what was covered in Lesson 1 &amp; 2?</a:t>
            </a:r>
          </a:p>
          <a:p>
            <a:r>
              <a:rPr lang="en-IE" dirty="0" smtClean="0"/>
              <a:t>In previous lessons we explored some of the definitions of health. We talked about the Healthy Ireland Framework and the self-perceived health status of the nation based on the findings from the National Health Survey. We looked at the biopsychosocial model of health and you participated in some activities based around this model; including self-rating your self-perceived dimensions of health and reflecting on case studies.</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47148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Lifestyle involves the behaviours and activities that make up individual’s daily life.</a:t>
            </a:r>
          </a:p>
          <a:p>
            <a:r>
              <a:rPr lang="en-IE" dirty="0" smtClean="0"/>
              <a:t>These behaviours are important to promoting health and are especially important to preventing the onset of chronic diseases particularly diabetes, cardiac disease and respiratory disease. </a:t>
            </a:r>
          </a:p>
          <a:p>
            <a:r>
              <a:rPr lang="en-IE" dirty="0" smtClean="0"/>
              <a:t> </a:t>
            </a:r>
          </a:p>
          <a:p>
            <a:r>
              <a:rPr lang="en-IE" dirty="0" smtClean="0"/>
              <a:t>These chronic conditions along with cancer are among the leading causes of mortality (death) in Ireland and in the world. </a:t>
            </a:r>
          </a:p>
          <a:p>
            <a:endParaRPr lang="en-IE" dirty="0" smtClean="0"/>
          </a:p>
          <a:p>
            <a:r>
              <a:rPr lang="en-IE" dirty="0" smtClean="0"/>
              <a:t>A healthy lifestyle prevents the onset of chronic disease. </a:t>
            </a:r>
          </a:p>
          <a:p>
            <a:r>
              <a:rPr lang="en-IE" dirty="0" smtClean="0"/>
              <a:t>At the personal level, having a philosophy about good health being desirable and achievable has potential to lead to health promoting behaviours for better health. Therefore, it is important to consider a person-centred approached when working with people to promote health and positive lifestyle changes and behaviours.  </a:t>
            </a:r>
          </a:p>
          <a:p>
            <a:endParaRPr lang="en-IE" dirty="0" smtClean="0"/>
          </a:p>
          <a:p>
            <a:r>
              <a:rPr lang="en-IE" dirty="0" smtClean="0"/>
              <a:t>Many countries including Ireland have the prevention of chronic disease as a government priority with a specific focus on improving lifestyle behaviours. The Making Every Contact Count national curriculum is an example of how Ireland is implementing a prevention strategy. </a:t>
            </a:r>
          </a:p>
          <a:p>
            <a:endParaRPr lang="en-IE" dirty="0" smtClean="0"/>
          </a:p>
          <a:p>
            <a:r>
              <a:rPr lang="en-IE" dirty="0" smtClean="0"/>
              <a:t>Just as one’s lifestyle can influence positive health, so too can lifestyle lead to poor health and chronic disease. Lifestyle behaviours are therefore key determinants of health. </a:t>
            </a:r>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5</a:t>
            </a:fld>
            <a:endParaRPr lang="en-GB" dirty="0"/>
          </a:p>
        </p:txBody>
      </p:sp>
    </p:spTree>
    <p:extLst>
      <p:ext uri="{BB962C8B-B14F-4D97-AF65-F5344CB8AC3E}">
        <p14:creationId xmlns:p14="http://schemas.microsoft.com/office/powerpoint/2010/main" val="420395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Lifestyle behaviours are therefore key determinants of health.  </a:t>
            </a:r>
          </a:p>
          <a:p>
            <a:endParaRPr lang="en-IE" dirty="0" smtClean="0"/>
          </a:p>
          <a:p>
            <a:r>
              <a:rPr lang="en-IE" dirty="0" smtClean="0"/>
              <a:t>Other determinants of health are: </a:t>
            </a:r>
          </a:p>
          <a:p>
            <a:r>
              <a:rPr lang="en-IE" dirty="0" smtClean="0"/>
              <a:t>The social and economic environment</a:t>
            </a:r>
          </a:p>
          <a:p>
            <a:r>
              <a:rPr lang="en-IE" dirty="0" smtClean="0"/>
              <a:t>The physical environment </a:t>
            </a:r>
          </a:p>
          <a:p>
            <a:endParaRPr lang="en-IE" dirty="0" smtClean="0"/>
          </a:p>
          <a:p>
            <a:r>
              <a:rPr lang="en-IE" dirty="0" smtClean="0"/>
              <a:t>Although individuals may not have control over all the factors or determinants that influence their health, they can be helped to make healthier lifestyle choices and that can be adapted to their personal needs. By working with a person-centred approach, then adopting a biopsychosocial approach to assessment of individual needs should assist in the provision of targeted health information and intervention.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6</a:t>
            </a:fld>
            <a:endParaRPr lang="en-GB" dirty="0"/>
          </a:p>
        </p:txBody>
      </p:sp>
    </p:spTree>
    <p:extLst>
      <p:ext uri="{BB962C8B-B14F-4D97-AF65-F5344CB8AC3E}">
        <p14:creationId xmlns:p14="http://schemas.microsoft.com/office/powerpoint/2010/main" val="130617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Health Promotion is defined by the Ottawa Charter as “the process of enabling people to increase control over and to improve their health”; it focuses on promoting and protecting the positive health and wellbeing of individuals, groups and communities (Ottawa Charter for Health Promotion, WHO, 1986).</a:t>
            </a:r>
          </a:p>
          <a:p>
            <a:endParaRPr lang="en-IE" dirty="0" smtClean="0"/>
          </a:p>
          <a:p>
            <a:r>
              <a:rPr lang="en-IE" dirty="0" smtClean="0"/>
              <a:t>Health promotion is a key role of all professional groups working in healthcare. Health Promotion is defined by the Ottawa Charter as “the process of enabling people to increase control over and to improve their health”; it focuses on promoting and protecting the positive health and wellbeing of individuals, groups and communities (World Health Organisation, 1986). In preventing the leading chronic diseases in Ireland (diabetes, cardiac disease and respiratory disease), there are 4 key lifestyle areas that are critical to address. These are:</a:t>
            </a:r>
          </a:p>
          <a:p>
            <a:endParaRPr lang="en-IE" dirty="0" smtClean="0"/>
          </a:p>
          <a:p>
            <a:pPr marL="171450" indent="-171450">
              <a:buFont typeface="Arial" panose="020B0604020202020204" pitchFamily="34" charset="0"/>
              <a:buChar char="•"/>
            </a:pPr>
            <a:r>
              <a:rPr lang="en-IE" dirty="0" smtClean="0"/>
              <a:t>Unhealthy eating</a:t>
            </a:r>
          </a:p>
          <a:p>
            <a:pPr marL="171450" indent="-171450">
              <a:buFont typeface="Arial" panose="020B0604020202020204" pitchFamily="34" charset="0"/>
              <a:buChar char="•"/>
            </a:pPr>
            <a:r>
              <a:rPr lang="en-IE" dirty="0" smtClean="0"/>
              <a:t>Tobacco use</a:t>
            </a:r>
          </a:p>
          <a:p>
            <a:pPr marL="171450" indent="-171450">
              <a:buFont typeface="Arial" panose="020B0604020202020204" pitchFamily="34" charset="0"/>
              <a:buChar char="•"/>
            </a:pPr>
            <a:r>
              <a:rPr lang="en-IE" dirty="0" smtClean="0"/>
              <a:t>Physical activity</a:t>
            </a:r>
          </a:p>
          <a:p>
            <a:pPr marL="171450" indent="-171450">
              <a:buFont typeface="Arial" panose="020B0604020202020204" pitchFamily="34" charset="0"/>
              <a:buChar char="•"/>
            </a:pPr>
            <a:r>
              <a:rPr lang="en-IE" dirty="0" smtClean="0"/>
              <a:t>Alcohol and drug use</a:t>
            </a:r>
          </a:p>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7</a:t>
            </a:fld>
            <a:endParaRPr lang="en-GB" dirty="0"/>
          </a:p>
        </p:txBody>
      </p:sp>
    </p:spTree>
    <p:extLst>
      <p:ext uri="{BB962C8B-B14F-4D97-AF65-F5344CB8AC3E}">
        <p14:creationId xmlns:p14="http://schemas.microsoft.com/office/powerpoint/2010/main" val="135041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preventing the leading chronic diseases in Ireland (diabetes, cardiac disease and respiratory disease),</a:t>
            </a:r>
            <a:r>
              <a:rPr lang="en-IE" baseline="0" dirty="0" smtClean="0"/>
              <a:t> t</a:t>
            </a:r>
            <a:r>
              <a:rPr lang="en-IE" dirty="0" smtClean="0"/>
              <a:t>here are 4 key lifestyle areas that are critical to address. </a:t>
            </a:r>
          </a:p>
          <a:p>
            <a:endParaRPr lang="en-IE" dirty="0" smtClean="0"/>
          </a:p>
          <a:p>
            <a:pPr marL="171450" indent="-171450">
              <a:buFont typeface="Arial" panose="020B0604020202020204" pitchFamily="34" charset="0"/>
              <a:buChar char="•"/>
            </a:pPr>
            <a:r>
              <a:rPr lang="en-IE" dirty="0" smtClean="0"/>
              <a:t>Unhealthy eating</a:t>
            </a:r>
          </a:p>
          <a:p>
            <a:pPr marL="171450" indent="-171450">
              <a:buFont typeface="Arial" panose="020B0604020202020204" pitchFamily="34" charset="0"/>
              <a:buChar char="•"/>
            </a:pPr>
            <a:r>
              <a:rPr lang="en-IE" dirty="0" smtClean="0"/>
              <a:t>Tobacco use</a:t>
            </a:r>
          </a:p>
          <a:p>
            <a:pPr marL="171450" indent="-171450">
              <a:buFont typeface="Arial" panose="020B0604020202020204" pitchFamily="34" charset="0"/>
              <a:buChar char="•"/>
            </a:pPr>
            <a:r>
              <a:rPr lang="en-IE" dirty="0" smtClean="0"/>
              <a:t>Physical activity</a:t>
            </a:r>
          </a:p>
          <a:p>
            <a:pPr marL="171450" indent="-171450">
              <a:buFont typeface="Arial" panose="020B0604020202020204" pitchFamily="34" charset="0"/>
              <a:buChar char="•"/>
            </a:pPr>
            <a:r>
              <a:rPr lang="en-IE" dirty="0" smtClean="0"/>
              <a:t>Alcohol and drug use</a:t>
            </a:r>
          </a:p>
          <a:p>
            <a:endParaRPr lang="en-IE" dirty="0" smtClean="0"/>
          </a:p>
          <a:p>
            <a:r>
              <a:rPr lang="en-IE" dirty="0" smtClean="0"/>
              <a:t>Each of the above four lifestyle areas are risk factors that can adversely influence health.  Here is a snapshot of some findings from surveys on lifestyle behaviours specific to Ireland including predictions on future lifestyle trends. </a:t>
            </a:r>
          </a:p>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8</a:t>
            </a:fld>
            <a:endParaRPr lang="en-GB" dirty="0"/>
          </a:p>
        </p:txBody>
      </p:sp>
    </p:spTree>
    <p:extLst>
      <p:ext uri="{BB962C8B-B14F-4D97-AF65-F5344CB8AC3E}">
        <p14:creationId xmlns:p14="http://schemas.microsoft.com/office/powerpoint/2010/main" val="4952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Three major surveys that offer national data in Ireland are: </a:t>
            </a:r>
          </a:p>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9</a:t>
            </a:fld>
            <a:endParaRPr lang="en-GB" dirty="0"/>
          </a:p>
        </p:txBody>
      </p:sp>
    </p:spTree>
    <p:extLst>
      <p:ext uri="{BB962C8B-B14F-4D97-AF65-F5344CB8AC3E}">
        <p14:creationId xmlns:p14="http://schemas.microsoft.com/office/powerpoint/2010/main" val="353303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19806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81221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72639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93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353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928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92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85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94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47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2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460905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9227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789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935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551305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6A15FCEE-97D9-47E7-B6CF-8C799F30F8F6}"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655567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7B55D65C-BF7F-4DDE-A1F2-EA4224ECA271}"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26244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A7B25919-339B-406C-A754-6E023F892740}"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6FF9F0C5-380F-41C2-899A-BAC0F0927E1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2497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457200"/>
            <a:fld id="{FACDC156-8122-4E54-80C4-5CE154139E06}" type="datetime1">
              <a:rPr lang="en-US" smtClean="0">
                <a:solidFill>
                  <a:prstClr val="black"/>
                </a:solidFill>
              </a:rPr>
              <a:pPr defTabSz="457200"/>
              <a:t>4/4/2019</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66444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AB3634DC-DC72-4B6B-A539-AE4016EC510A}" type="datetime1">
              <a:rPr lang="en-US" smtClean="0">
                <a:solidFill>
                  <a:prstClr val="black"/>
                </a:solidFill>
              </a:rPr>
              <a:pPr defTabSz="457200"/>
              <a:t>4/4/2019</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51012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88483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2726501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6C811D57-28EC-4063-918D-589AF38CC89B}"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519954A3-9DFD-4C44-94BA-B95130A3BA1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84240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018F8AB4-E0CC-4138-ADCF-4BF7BEEAC4A2}"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18536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4A183983-5370-4B61-AB36-FDE9F9726F87}"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89333C77-0158-454C-844F-B7AB9BD7DAD4}"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51201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12AB201C-1B8B-4A7A-A85B-6587D75721EB}"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9448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10757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49110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33309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34086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98482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11160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552E4-E220-462D-B06C-69CEFA89BEB1}" type="datetimeFigureOut">
              <a:rPr lang="en-IE" smtClean="0"/>
              <a:t>04/04/2019</a:t>
            </a:fld>
            <a:endParaRPr lang="en-IE"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EB3-9BB1-4136-A731-0ED0882172A5}" type="slidenum">
              <a:rPr lang="en-IE" smtClean="0"/>
              <a:t>‹#›</a:t>
            </a:fld>
            <a:endParaRPr lang="en-IE" dirty="0"/>
          </a:p>
        </p:txBody>
      </p:sp>
    </p:spTree>
    <p:extLst>
      <p:ext uri="{BB962C8B-B14F-4D97-AF65-F5344CB8AC3E}">
        <p14:creationId xmlns:p14="http://schemas.microsoft.com/office/powerpoint/2010/main" val="3550378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316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3757315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health.gov.ie/wp-content/uploads/2015/10/Healthy-Ireland-Survey-2015-Summary-of-Findings.pdf" TargetMode="External"/><Relationship Id="rId5" Type="http://schemas.openxmlformats.org/officeDocument/2006/relationships/hyperlink" Target="http://www.cso.ie/en/releasesandpublications/ep/p-ihs/irishhealthsurvey2015/" TargetMode="External"/><Relationship Id="rId4" Type="http://schemas.openxmlformats.org/officeDocument/2006/relationships/hyperlink" Target="https://www.publichealth.ie/sites/default/files/documents/files/sla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1: Lesson 3</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93357" y="5524830"/>
            <a:ext cx="3743643" cy="962184"/>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555" y="5524830"/>
            <a:ext cx="1229567" cy="1229567"/>
          </a:xfrm>
          <a:prstGeom prst="rect">
            <a:avLst/>
          </a:prstGeom>
        </p:spPr>
      </p:pic>
    </p:spTree>
    <p:extLst>
      <p:ext uri="{BB962C8B-B14F-4D97-AF65-F5344CB8AC3E}">
        <p14:creationId xmlns:p14="http://schemas.microsoft.com/office/powerpoint/2010/main" val="4222118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GB" dirty="0"/>
              <a:t/>
            </a:r>
            <a:br>
              <a:rPr lang="en-GB" dirty="0"/>
            </a:br>
            <a:endParaRPr lang="en-GB" dirty="0"/>
          </a:p>
        </p:txBody>
      </p:sp>
      <p:sp>
        <p:nvSpPr>
          <p:cNvPr id="7" name="Content Placeholder 2"/>
          <p:cNvSpPr>
            <a:spLocks noGrp="1"/>
          </p:cNvSpPr>
          <p:nvPr>
            <p:ph idx="4294967295"/>
          </p:nvPr>
        </p:nvSpPr>
        <p:spPr>
          <a:xfrm>
            <a:off x="5802002" y="1704326"/>
            <a:ext cx="5780397" cy="4910483"/>
          </a:xfrm>
          <a:solidFill>
            <a:srgbClr val="CCECFF"/>
          </a:solidFill>
        </p:spPr>
        <p:txBody>
          <a:bodyPr>
            <a:normAutofit fontScale="92500" lnSpcReduction="20000"/>
          </a:bodyPr>
          <a:lstStyle/>
          <a:p>
            <a:r>
              <a:rPr lang="en-GB" dirty="0" smtClean="0"/>
              <a:t>What </a:t>
            </a:r>
            <a:r>
              <a:rPr lang="en-GB" dirty="0"/>
              <a:t>differences in trends can you see from 2007 to 2015 for each of the risk factors? </a:t>
            </a:r>
            <a:endParaRPr lang="en-GB" dirty="0" smtClean="0"/>
          </a:p>
          <a:p>
            <a:endParaRPr lang="en-GB" dirty="0"/>
          </a:p>
          <a:p>
            <a:r>
              <a:rPr lang="en-GB" dirty="0"/>
              <a:t>What factors do you think might have influenced the change in trends? </a:t>
            </a:r>
            <a:endParaRPr lang="en-GB" dirty="0" smtClean="0"/>
          </a:p>
          <a:p>
            <a:endParaRPr lang="en-GB" dirty="0"/>
          </a:p>
          <a:p>
            <a:r>
              <a:rPr lang="en-GB" dirty="0"/>
              <a:t>Do any of the findings surprise or even shock you? </a:t>
            </a:r>
            <a:endParaRPr lang="en-GB" dirty="0" smtClean="0"/>
          </a:p>
          <a:p>
            <a:pPr lvl="1"/>
            <a:r>
              <a:rPr lang="en-GB" sz="2800" dirty="0" smtClean="0"/>
              <a:t>If </a:t>
            </a:r>
            <a:r>
              <a:rPr lang="en-GB" sz="2800" dirty="0"/>
              <a:t>yes, which ones and why?</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88" y="365125"/>
            <a:ext cx="4620386" cy="999661"/>
          </a:xfrm>
          <a:prstGeom prst="rect">
            <a:avLst/>
          </a:prstGeom>
        </p:spPr>
      </p:pic>
      <p:sp>
        <p:nvSpPr>
          <p:cNvPr id="3" name="TextBox 2"/>
          <p:cNvSpPr txBox="1"/>
          <p:nvPr/>
        </p:nvSpPr>
        <p:spPr>
          <a:xfrm>
            <a:off x="641267" y="2351314"/>
            <a:ext cx="3610099" cy="2862322"/>
          </a:xfrm>
          <a:prstGeom prst="rect">
            <a:avLst/>
          </a:prstGeom>
          <a:noFill/>
        </p:spPr>
        <p:txBody>
          <a:bodyPr wrap="square" rtlCol="0">
            <a:spAutoFit/>
          </a:bodyPr>
          <a:lstStyle/>
          <a:p>
            <a:pPr algn="ctr"/>
            <a:r>
              <a:rPr lang="en-IE" sz="3600" dirty="0" smtClean="0"/>
              <a:t>Review the findings from the Irish Health Survey 2015 &amp; </a:t>
            </a:r>
            <a:r>
              <a:rPr lang="en-IE" sz="3600" dirty="0" err="1" smtClean="0"/>
              <a:t>Slán</a:t>
            </a:r>
            <a:r>
              <a:rPr lang="en-IE" sz="3600" dirty="0" smtClean="0"/>
              <a:t> 2007 survey* </a:t>
            </a:r>
            <a:endParaRPr lang="en-GB" sz="3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180" y="274638"/>
            <a:ext cx="2315768" cy="1429688"/>
          </a:xfrm>
          <a:prstGeom prst="rect">
            <a:avLst/>
          </a:prstGeom>
        </p:spPr>
      </p:pic>
      <p:pic>
        <p:nvPicPr>
          <p:cNvPr id="9" name="Picture 8"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31396" y="6127764"/>
            <a:ext cx="2508885" cy="487045"/>
          </a:xfrm>
          <a:prstGeom prst="rect">
            <a:avLst/>
          </a:prstGeom>
          <a:noFill/>
          <a:ln>
            <a:noFill/>
          </a:ln>
        </p:spPr>
      </p:pic>
    </p:spTree>
    <p:extLst>
      <p:ext uri="{BB962C8B-B14F-4D97-AF65-F5344CB8AC3E}">
        <p14:creationId xmlns:p14="http://schemas.microsoft.com/office/powerpoint/2010/main" val="2436043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9064" y="526873"/>
            <a:ext cx="843148" cy="638747"/>
          </a:xfrm>
        </p:spPr>
      </p:pic>
      <p:sp>
        <p:nvSpPr>
          <p:cNvPr id="7" name="TextBox 6"/>
          <p:cNvSpPr txBox="1"/>
          <p:nvPr/>
        </p:nvSpPr>
        <p:spPr>
          <a:xfrm>
            <a:off x="840034" y="584637"/>
            <a:ext cx="8781804" cy="523220"/>
          </a:xfrm>
          <a:prstGeom prst="rect">
            <a:avLst/>
          </a:prstGeom>
          <a:solidFill>
            <a:srgbClr val="CCECFF"/>
          </a:solidFill>
        </p:spPr>
        <p:txBody>
          <a:bodyPr wrap="square" rtlCol="0">
            <a:spAutoFit/>
          </a:bodyPr>
          <a:lstStyle/>
          <a:p>
            <a:r>
              <a:rPr lang="en-IE" sz="2800" dirty="0" smtClean="0">
                <a:solidFill>
                  <a:prstClr val="black"/>
                </a:solidFill>
              </a:rPr>
              <a:t>Activity 1.5: Individual perception of Lifestyle Risk Factors</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01577508"/>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a16="http://schemas.microsoft.com/office/drawing/2014/main" val="20000"/>
                    </a:ext>
                  </a:extLst>
                </a:gridCol>
                <a:gridCol w="690884">
                  <a:extLst>
                    <a:ext uri="{9D8B030D-6E8A-4147-A177-3AD203B41FA5}">
                      <a16:colId xmlns:a16="http://schemas.microsoft.com/office/drawing/2014/main" val="20001"/>
                    </a:ext>
                  </a:extLst>
                </a:gridCol>
                <a:gridCol w="690884">
                  <a:extLst>
                    <a:ext uri="{9D8B030D-6E8A-4147-A177-3AD203B41FA5}">
                      <a16:colId xmlns:a16="http://schemas.microsoft.com/office/drawing/2014/main" val="20002"/>
                    </a:ext>
                  </a:extLst>
                </a:gridCol>
                <a:gridCol w="690884">
                  <a:extLst>
                    <a:ext uri="{9D8B030D-6E8A-4147-A177-3AD203B41FA5}">
                      <a16:colId xmlns:a16="http://schemas.microsoft.com/office/drawing/2014/main" val="20003"/>
                    </a:ext>
                  </a:extLst>
                </a:gridCol>
                <a:gridCol w="691738">
                  <a:extLst>
                    <a:ext uri="{9D8B030D-6E8A-4147-A177-3AD203B41FA5}">
                      <a16:colId xmlns:a16="http://schemas.microsoft.com/office/drawing/2014/main" val="20004"/>
                    </a:ext>
                  </a:extLst>
                </a:gridCol>
                <a:gridCol w="691738">
                  <a:extLst>
                    <a:ext uri="{9D8B030D-6E8A-4147-A177-3AD203B41FA5}">
                      <a16:colId xmlns:a16="http://schemas.microsoft.com/office/drawing/2014/main" val="20005"/>
                    </a:ext>
                  </a:extLst>
                </a:gridCol>
                <a:gridCol w="691738">
                  <a:extLst>
                    <a:ext uri="{9D8B030D-6E8A-4147-A177-3AD203B41FA5}">
                      <a16:colId xmlns:a16="http://schemas.microsoft.com/office/drawing/2014/main" val="20006"/>
                    </a:ext>
                  </a:extLst>
                </a:gridCol>
                <a:gridCol w="691738">
                  <a:extLst>
                    <a:ext uri="{9D8B030D-6E8A-4147-A177-3AD203B41FA5}">
                      <a16:colId xmlns:a16="http://schemas.microsoft.com/office/drawing/2014/main" val="20007"/>
                    </a:ext>
                  </a:extLst>
                </a:gridCol>
                <a:gridCol w="691738">
                  <a:extLst>
                    <a:ext uri="{9D8B030D-6E8A-4147-A177-3AD203B41FA5}">
                      <a16:colId xmlns:a16="http://schemas.microsoft.com/office/drawing/2014/main" val="20008"/>
                    </a:ext>
                  </a:extLst>
                </a:gridCol>
                <a:gridCol w="691738">
                  <a:extLst>
                    <a:ext uri="{9D8B030D-6E8A-4147-A177-3AD203B41FA5}">
                      <a16:colId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400" dirty="0" smtClean="0">
                <a:solidFill>
                  <a:prstClr val="black"/>
                </a:solidFill>
                <a:latin typeface="Arial" pitchFamily="34" charset="0"/>
                <a:cs typeface="Arial" pitchFamily="34" charset="0"/>
              </a:rPr>
              <a:t>	</a:t>
            </a:r>
            <a:r>
              <a:rPr lang="en-IE" altLang="en-US" sz="2800" dirty="0" smtClean="0">
                <a:solidFill>
                  <a:prstClr val="black"/>
                </a:solidFill>
                <a:cs typeface="Arial" pitchFamily="34" charset="0"/>
              </a:rPr>
              <a:t>No			</a:t>
            </a:r>
            <a:r>
              <a:rPr lang="en-IE" altLang="en-US" sz="2800" dirty="0">
                <a:solidFill>
                  <a:prstClr val="black"/>
                </a:solidFill>
                <a:cs typeface="Arial" pitchFamily="34" charset="0"/>
              </a:rPr>
              <a:t>						</a:t>
            </a:r>
            <a:r>
              <a:rPr lang="en-IE" altLang="en-US" sz="2800" dirty="0" smtClean="0">
                <a:solidFill>
                  <a:prstClr val="black"/>
                </a:solidFill>
                <a:cs typeface="Arial" pitchFamily="34" charset="0"/>
              </a:rPr>
              <a:t>      High </a:t>
            </a:r>
          </a:p>
          <a:p>
            <a:pPr fontAlgn="base">
              <a:spcBef>
                <a:spcPct val="0"/>
              </a:spcBef>
              <a:spcAft>
                <a:spcPct val="0"/>
              </a:spcAft>
            </a:pPr>
            <a:r>
              <a:rPr lang="en-IE" altLang="en-US" sz="2800" dirty="0" smtClean="0">
                <a:solidFill>
                  <a:prstClr val="black"/>
                </a:solidFill>
                <a:cs typeface="Arial" pitchFamily="34" charset="0"/>
              </a:rPr>
              <a:t>	Risk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2800" b="1" dirty="0">
                <a:solidFill>
                  <a:prstClr val="black"/>
                </a:solidFill>
                <a:cs typeface="Arial" pitchFamily="34" charset="0"/>
              </a:rPr>
              <a:t> </a:t>
            </a:r>
            <a:r>
              <a:rPr lang="en-IE" altLang="en-US" sz="2800" b="1" dirty="0" smtClean="0">
                <a:solidFill>
                  <a:prstClr val="black"/>
                </a:solidFill>
                <a:cs typeface="Arial" pitchFamily="34" charset="0"/>
              </a:rPr>
              <a:t>     </a:t>
            </a:r>
            <a:r>
              <a:rPr lang="en-IE" altLang="en-US" sz="2800" dirty="0" smtClean="0">
                <a:solidFill>
                  <a:prstClr val="black"/>
                </a:solidFill>
                <a:cs typeface="Arial" pitchFamily="34" charset="0"/>
              </a:rPr>
              <a:t>Risk</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941796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a:t>
            </a:r>
            <a:r>
              <a:rPr lang="en-IE" sz="3600" dirty="0" smtClean="0">
                <a:solidFill>
                  <a:prstClr val="black"/>
                </a:solidFill>
              </a:rPr>
              <a:t>		</a:t>
            </a:r>
            <a:r>
              <a:rPr lang="en-IE" dirty="0" smtClean="0">
                <a:solidFill>
                  <a:prstClr val="black"/>
                </a:solidFill>
              </a:rPr>
              <a:t>…………………………………………………………….</a:t>
            </a:r>
          </a:p>
          <a:p>
            <a:r>
              <a:rPr lang="en-IE" sz="3600" dirty="0" smtClean="0">
                <a:solidFill>
                  <a:prstClr val="black"/>
                </a:solidFill>
              </a:rPr>
              <a:t>Your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2121578" y="1852890"/>
            <a:ext cx="9289018" cy="584775"/>
          </a:xfrm>
          <a:prstGeom prst="rect">
            <a:avLst/>
          </a:prstGeom>
        </p:spPr>
        <p:txBody>
          <a:bodyPr wrap="none">
            <a:spAutoFit/>
          </a:bodyPr>
          <a:lstStyle/>
          <a:p>
            <a:r>
              <a:rPr lang="en-IE" sz="3200" b="1" dirty="0">
                <a:solidFill>
                  <a:prstClr val="black"/>
                </a:solidFill>
              </a:rPr>
              <a:t>Rate your </a:t>
            </a:r>
            <a:r>
              <a:rPr lang="en-IE" sz="3200" b="1" dirty="0" smtClean="0">
                <a:solidFill>
                  <a:srgbClr val="A7005F"/>
                </a:solidFill>
              </a:rPr>
              <a:t>Dietary Lifestyle Risk </a:t>
            </a:r>
            <a:r>
              <a:rPr lang="en-IE" sz="3200" b="1" dirty="0" smtClean="0">
                <a:solidFill>
                  <a:prstClr val="black"/>
                </a:solidFill>
              </a:rPr>
              <a:t>on </a:t>
            </a:r>
            <a:r>
              <a:rPr lang="en-IE" sz="3200" b="1" dirty="0">
                <a:solidFill>
                  <a:prstClr val="black"/>
                </a:solidFill>
              </a:rPr>
              <a:t>a scale from 1-10</a:t>
            </a:r>
            <a:endParaRPr lang="en-GB" sz="3200" b="1"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9362" y="359189"/>
            <a:ext cx="1578495" cy="974517"/>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35421" y="6318176"/>
            <a:ext cx="2508885" cy="487045"/>
          </a:xfrm>
          <a:prstGeom prst="rect">
            <a:avLst/>
          </a:prstGeom>
          <a:noFill/>
          <a:ln>
            <a:noFill/>
          </a:ln>
        </p:spPr>
      </p:pic>
    </p:spTree>
    <p:extLst>
      <p:ext uri="{BB962C8B-B14F-4D97-AF65-F5344CB8AC3E}">
        <p14:creationId xmlns:p14="http://schemas.microsoft.com/office/powerpoint/2010/main" val="102173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6255" y="592138"/>
            <a:ext cx="681038" cy="515937"/>
          </a:xfrm>
        </p:spPr>
      </p:pic>
      <p:sp>
        <p:nvSpPr>
          <p:cNvPr id="7" name="TextBox 6"/>
          <p:cNvSpPr txBox="1"/>
          <p:nvPr/>
        </p:nvSpPr>
        <p:spPr>
          <a:xfrm>
            <a:off x="999391" y="619340"/>
            <a:ext cx="8658524" cy="523220"/>
          </a:xfrm>
          <a:prstGeom prst="rect">
            <a:avLst/>
          </a:prstGeom>
          <a:solidFill>
            <a:srgbClr val="CCECFF"/>
          </a:solidFill>
        </p:spPr>
        <p:txBody>
          <a:bodyPr wrap="none" rtlCol="0">
            <a:spAutoFit/>
          </a:bodyPr>
          <a:lstStyle/>
          <a:p>
            <a:r>
              <a:rPr lang="en-IE" sz="2800" dirty="0" smtClean="0">
                <a:solidFill>
                  <a:prstClr val="black"/>
                </a:solidFill>
              </a:rPr>
              <a:t>Activity 1.5: Individual perception of Lifestyle Risk factors</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27242238"/>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a16="http://schemas.microsoft.com/office/drawing/2014/main" val="20000"/>
                    </a:ext>
                  </a:extLst>
                </a:gridCol>
                <a:gridCol w="690884">
                  <a:extLst>
                    <a:ext uri="{9D8B030D-6E8A-4147-A177-3AD203B41FA5}">
                      <a16:colId xmlns:a16="http://schemas.microsoft.com/office/drawing/2014/main" val="20001"/>
                    </a:ext>
                  </a:extLst>
                </a:gridCol>
                <a:gridCol w="690884">
                  <a:extLst>
                    <a:ext uri="{9D8B030D-6E8A-4147-A177-3AD203B41FA5}">
                      <a16:colId xmlns:a16="http://schemas.microsoft.com/office/drawing/2014/main" val="20002"/>
                    </a:ext>
                  </a:extLst>
                </a:gridCol>
                <a:gridCol w="690884">
                  <a:extLst>
                    <a:ext uri="{9D8B030D-6E8A-4147-A177-3AD203B41FA5}">
                      <a16:colId xmlns:a16="http://schemas.microsoft.com/office/drawing/2014/main" val="20003"/>
                    </a:ext>
                  </a:extLst>
                </a:gridCol>
                <a:gridCol w="691738">
                  <a:extLst>
                    <a:ext uri="{9D8B030D-6E8A-4147-A177-3AD203B41FA5}">
                      <a16:colId xmlns:a16="http://schemas.microsoft.com/office/drawing/2014/main" val="20004"/>
                    </a:ext>
                  </a:extLst>
                </a:gridCol>
                <a:gridCol w="691738">
                  <a:extLst>
                    <a:ext uri="{9D8B030D-6E8A-4147-A177-3AD203B41FA5}">
                      <a16:colId xmlns:a16="http://schemas.microsoft.com/office/drawing/2014/main" val="20005"/>
                    </a:ext>
                  </a:extLst>
                </a:gridCol>
                <a:gridCol w="691738">
                  <a:extLst>
                    <a:ext uri="{9D8B030D-6E8A-4147-A177-3AD203B41FA5}">
                      <a16:colId xmlns:a16="http://schemas.microsoft.com/office/drawing/2014/main" val="20006"/>
                    </a:ext>
                  </a:extLst>
                </a:gridCol>
                <a:gridCol w="691738">
                  <a:extLst>
                    <a:ext uri="{9D8B030D-6E8A-4147-A177-3AD203B41FA5}">
                      <a16:colId xmlns:a16="http://schemas.microsoft.com/office/drawing/2014/main" val="20007"/>
                    </a:ext>
                  </a:extLst>
                </a:gridCol>
                <a:gridCol w="691738">
                  <a:extLst>
                    <a:ext uri="{9D8B030D-6E8A-4147-A177-3AD203B41FA5}">
                      <a16:colId xmlns:a16="http://schemas.microsoft.com/office/drawing/2014/main" val="20008"/>
                    </a:ext>
                  </a:extLst>
                </a:gridCol>
                <a:gridCol w="691738">
                  <a:extLst>
                    <a:ext uri="{9D8B030D-6E8A-4147-A177-3AD203B41FA5}">
                      <a16:colId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800" dirty="0" smtClean="0">
                <a:solidFill>
                  <a:prstClr val="black"/>
                </a:solidFill>
                <a:cs typeface="Arial" pitchFamily="34" charset="0"/>
              </a:rPr>
              <a:t>	No			</a:t>
            </a:r>
            <a:r>
              <a:rPr lang="en-IE" altLang="en-US" sz="2800" dirty="0">
                <a:solidFill>
                  <a:prstClr val="black"/>
                </a:solidFill>
                <a:cs typeface="Arial" pitchFamily="34" charset="0"/>
              </a:rPr>
              <a:t>						</a:t>
            </a:r>
            <a:r>
              <a:rPr lang="en-IE" altLang="en-US" sz="2800" dirty="0" smtClean="0">
                <a:solidFill>
                  <a:prstClr val="black"/>
                </a:solidFill>
                <a:cs typeface="Arial" pitchFamily="34" charset="0"/>
              </a:rPr>
              <a:t>      High </a:t>
            </a:r>
          </a:p>
          <a:p>
            <a:pPr fontAlgn="base">
              <a:spcBef>
                <a:spcPct val="0"/>
              </a:spcBef>
              <a:spcAft>
                <a:spcPct val="0"/>
              </a:spcAft>
            </a:pPr>
            <a:r>
              <a:rPr lang="en-IE" altLang="en-US" sz="2800" dirty="0" smtClean="0">
                <a:solidFill>
                  <a:prstClr val="black"/>
                </a:solidFill>
                <a:cs typeface="Arial" pitchFamily="34" charset="0"/>
              </a:rPr>
              <a:t>	Risk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2800" dirty="0" smtClean="0">
                <a:solidFill>
                  <a:prstClr val="black"/>
                </a:solidFill>
                <a:cs typeface="Arial" pitchFamily="34" charset="0"/>
              </a:rPr>
              <a:t>Risk</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941796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a:t>
            </a:r>
            <a:r>
              <a:rPr lang="en-IE" sz="3600" dirty="0" smtClean="0">
                <a:solidFill>
                  <a:prstClr val="black"/>
                </a:solidFill>
              </a:rPr>
              <a:t>		</a:t>
            </a:r>
            <a:r>
              <a:rPr lang="en-IE" dirty="0" smtClean="0">
                <a:solidFill>
                  <a:prstClr val="black"/>
                </a:solidFill>
              </a:rPr>
              <a:t>…………………………………………………………….</a:t>
            </a:r>
          </a:p>
          <a:p>
            <a:r>
              <a:rPr lang="en-IE" sz="3600" dirty="0" smtClean="0">
                <a:solidFill>
                  <a:prstClr val="black"/>
                </a:solidFill>
              </a:rPr>
              <a:t>Your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2121578" y="1852890"/>
            <a:ext cx="9104352" cy="584775"/>
          </a:xfrm>
          <a:prstGeom prst="rect">
            <a:avLst/>
          </a:prstGeom>
        </p:spPr>
        <p:txBody>
          <a:bodyPr wrap="none">
            <a:spAutoFit/>
          </a:bodyPr>
          <a:lstStyle/>
          <a:p>
            <a:r>
              <a:rPr lang="en-IE" sz="3200" b="1" dirty="0">
                <a:solidFill>
                  <a:prstClr val="black"/>
                </a:solidFill>
              </a:rPr>
              <a:t>Rate your </a:t>
            </a:r>
            <a:r>
              <a:rPr lang="en-IE" sz="3200" b="1" dirty="0" smtClean="0">
                <a:solidFill>
                  <a:srgbClr val="A7005F"/>
                </a:solidFill>
              </a:rPr>
              <a:t>Tobacco Lifestyle Risk </a:t>
            </a:r>
            <a:r>
              <a:rPr lang="en-IE" sz="3200" b="1" dirty="0" smtClean="0">
                <a:solidFill>
                  <a:prstClr val="black"/>
                </a:solidFill>
              </a:rPr>
              <a:t>on </a:t>
            </a:r>
            <a:r>
              <a:rPr lang="en-IE" sz="3200" b="1" dirty="0">
                <a:solidFill>
                  <a:prstClr val="black"/>
                </a:solidFill>
              </a:rPr>
              <a:t>a scale from 1-10</a:t>
            </a:r>
            <a:endParaRPr lang="en-GB" sz="3200" b="1"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783" y="274638"/>
            <a:ext cx="1690269" cy="1043523"/>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68976"/>
            <a:ext cx="2508885" cy="487045"/>
          </a:xfrm>
          <a:prstGeom prst="rect">
            <a:avLst/>
          </a:prstGeom>
          <a:noFill/>
          <a:ln>
            <a:noFill/>
          </a:ln>
        </p:spPr>
      </p:pic>
    </p:spTree>
    <p:extLst>
      <p:ext uri="{BB962C8B-B14F-4D97-AF65-F5344CB8AC3E}">
        <p14:creationId xmlns:p14="http://schemas.microsoft.com/office/powerpoint/2010/main" val="127692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424" y="614006"/>
            <a:ext cx="848711" cy="642962"/>
          </a:xfrm>
        </p:spPr>
      </p:pic>
      <p:sp>
        <p:nvSpPr>
          <p:cNvPr id="7" name="TextBox 6"/>
          <p:cNvSpPr txBox="1"/>
          <p:nvPr/>
        </p:nvSpPr>
        <p:spPr>
          <a:xfrm>
            <a:off x="848711" y="614006"/>
            <a:ext cx="8658524" cy="523220"/>
          </a:xfrm>
          <a:prstGeom prst="rect">
            <a:avLst/>
          </a:prstGeom>
          <a:solidFill>
            <a:srgbClr val="CCECFF"/>
          </a:solidFill>
        </p:spPr>
        <p:txBody>
          <a:bodyPr wrap="none" rtlCol="0">
            <a:spAutoFit/>
          </a:bodyPr>
          <a:lstStyle/>
          <a:p>
            <a:r>
              <a:rPr lang="en-IE" sz="2800" dirty="0" smtClean="0">
                <a:solidFill>
                  <a:prstClr val="black"/>
                </a:solidFill>
              </a:rPr>
              <a:t>Activity 1.5: Individual perception of Lifestyle Risk factors</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85220823"/>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a16="http://schemas.microsoft.com/office/drawing/2014/main" val="20000"/>
                    </a:ext>
                  </a:extLst>
                </a:gridCol>
                <a:gridCol w="690884">
                  <a:extLst>
                    <a:ext uri="{9D8B030D-6E8A-4147-A177-3AD203B41FA5}">
                      <a16:colId xmlns:a16="http://schemas.microsoft.com/office/drawing/2014/main" val="20001"/>
                    </a:ext>
                  </a:extLst>
                </a:gridCol>
                <a:gridCol w="690884">
                  <a:extLst>
                    <a:ext uri="{9D8B030D-6E8A-4147-A177-3AD203B41FA5}">
                      <a16:colId xmlns:a16="http://schemas.microsoft.com/office/drawing/2014/main" val="20002"/>
                    </a:ext>
                  </a:extLst>
                </a:gridCol>
                <a:gridCol w="690884">
                  <a:extLst>
                    <a:ext uri="{9D8B030D-6E8A-4147-A177-3AD203B41FA5}">
                      <a16:colId xmlns:a16="http://schemas.microsoft.com/office/drawing/2014/main" val="20003"/>
                    </a:ext>
                  </a:extLst>
                </a:gridCol>
                <a:gridCol w="691738">
                  <a:extLst>
                    <a:ext uri="{9D8B030D-6E8A-4147-A177-3AD203B41FA5}">
                      <a16:colId xmlns:a16="http://schemas.microsoft.com/office/drawing/2014/main" val="20004"/>
                    </a:ext>
                  </a:extLst>
                </a:gridCol>
                <a:gridCol w="691738">
                  <a:extLst>
                    <a:ext uri="{9D8B030D-6E8A-4147-A177-3AD203B41FA5}">
                      <a16:colId xmlns:a16="http://schemas.microsoft.com/office/drawing/2014/main" val="20005"/>
                    </a:ext>
                  </a:extLst>
                </a:gridCol>
                <a:gridCol w="691738">
                  <a:extLst>
                    <a:ext uri="{9D8B030D-6E8A-4147-A177-3AD203B41FA5}">
                      <a16:colId xmlns:a16="http://schemas.microsoft.com/office/drawing/2014/main" val="20006"/>
                    </a:ext>
                  </a:extLst>
                </a:gridCol>
                <a:gridCol w="691738">
                  <a:extLst>
                    <a:ext uri="{9D8B030D-6E8A-4147-A177-3AD203B41FA5}">
                      <a16:colId xmlns:a16="http://schemas.microsoft.com/office/drawing/2014/main" val="20007"/>
                    </a:ext>
                  </a:extLst>
                </a:gridCol>
                <a:gridCol w="691738">
                  <a:extLst>
                    <a:ext uri="{9D8B030D-6E8A-4147-A177-3AD203B41FA5}">
                      <a16:colId xmlns:a16="http://schemas.microsoft.com/office/drawing/2014/main" val="20008"/>
                    </a:ext>
                  </a:extLst>
                </a:gridCol>
                <a:gridCol w="691738">
                  <a:extLst>
                    <a:ext uri="{9D8B030D-6E8A-4147-A177-3AD203B41FA5}">
                      <a16:colId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400" dirty="0" smtClean="0">
                <a:solidFill>
                  <a:prstClr val="black"/>
                </a:solidFill>
                <a:latin typeface="Arial" pitchFamily="34" charset="0"/>
                <a:cs typeface="Arial" pitchFamily="34" charset="0"/>
              </a:rPr>
              <a:t>	</a:t>
            </a:r>
            <a:r>
              <a:rPr lang="en-IE" altLang="en-US" sz="2800" dirty="0" smtClean="0">
                <a:solidFill>
                  <a:prstClr val="black"/>
                </a:solidFill>
                <a:cs typeface="Arial" pitchFamily="34" charset="0"/>
              </a:rPr>
              <a:t>No			</a:t>
            </a:r>
            <a:r>
              <a:rPr lang="en-IE" altLang="en-US" sz="2800" dirty="0">
                <a:solidFill>
                  <a:prstClr val="black"/>
                </a:solidFill>
                <a:cs typeface="Arial" pitchFamily="34" charset="0"/>
              </a:rPr>
              <a:t>						</a:t>
            </a:r>
            <a:r>
              <a:rPr lang="en-IE" altLang="en-US" sz="2800" dirty="0" smtClean="0">
                <a:solidFill>
                  <a:prstClr val="black"/>
                </a:solidFill>
                <a:cs typeface="Arial" pitchFamily="34" charset="0"/>
              </a:rPr>
              <a:t>      High </a:t>
            </a:r>
          </a:p>
          <a:p>
            <a:pPr fontAlgn="base">
              <a:spcBef>
                <a:spcPct val="0"/>
              </a:spcBef>
              <a:spcAft>
                <a:spcPct val="0"/>
              </a:spcAft>
            </a:pPr>
            <a:r>
              <a:rPr lang="en-IE" altLang="en-US" sz="2800" dirty="0" smtClean="0">
                <a:solidFill>
                  <a:prstClr val="black"/>
                </a:solidFill>
                <a:cs typeface="Arial" pitchFamily="34" charset="0"/>
              </a:rPr>
              <a:t>	Risk </a:t>
            </a:r>
            <a:r>
              <a:rPr lang="en-IE" altLang="en-US" sz="2800" b="1" dirty="0" smtClean="0">
                <a:solidFill>
                  <a:prstClr val="black"/>
                </a:solidFill>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2800" b="1" dirty="0">
                <a:solidFill>
                  <a:prstClr val="black"/>
                </a:solidFill>
                <a:cs typeface="Arial" pitchFamily="34" charset="0"/>
              </a:rPr>
              <a:t> </a:t>
            </a:r>
            <a:r>
              <a:rPr lang="en-IE" altLang="en-US" sz="2800" b="1" dirty="0" smtClean="0">
                <a:solidFill>
                  <a:prstClr val="black"/>
                </a:solidFill>
                <a:cs typeface="Arial" pitchFamily="34" charset="0"/>
              </a:rPr>
              <a:t>     </a:t>
            </a:r>
            <a:r>
              <a:rPr lang="en-IE" altLang="en-US" sz="2800" dirty="0" smtClean="0">
                <a:solidFill>
                  <a:prstClr val="black"/>
                </a:solidFill>
                <a:cs typeface="Arial" pitchFamily="34" charset="0"/>
              </a:rPr>
              <a:t>Risk</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941796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a:t>
            </a:r>
            <a:r>
              <a:rPr lang="en-IE" sz="3600" dirty="0" smtClean="0">
                <a:solidFill>
                  <a:prstClr val="black"/>
                </a:solidFill>
              </a:rPr>
              <a:t>		</a:t>
            </a:r>
            <a:r>
              <a:rPr lang="en-IE" dirty="0" smtClean="0">
                <a:solidFill>
                  <a:prstClr val="black"/>
                </a:solidFill>
              </a:rPr>
              <a:t>…………………………………………………………….</a:t>
            </a:r>
          </a:p>
          <a:p>
            <a:r>
              <a:rPr lang="en-IE" sz="3600" dirty="0" smtClean="0">
                <a:solidFill>
                  <a:prstClr val="black"/>
                </a:solidFill>
              </a:rPr>
              <a:t>Your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860135" y="1852889"/>
            <a:ext cx="10477420" cy="584775"/>
          </a:xfrm>
          <a:prstGeom prst="rect">
            <a:avLst/>
          </a:prstGeom>
        </p:spPr>
        <p:txBody>
          <a:bodyPr wrap="none">
            <a:spAutoFit/>
          </a:bodyPr>
          <a:lstStyle/>
          <a:p>
            <a:r>
              <a:rPr lang="en-IE" sz="3200" b="1" dirty="0">
                <a:solidFill>
                  <a:prstClr val="black"/>
                </a:solidFill>
              </a:rPr>
              <a:t>Rate your </a:t>
            </a:r>
            <a:r>
              <a:rPr lang="en-IE" sz="3200" b="1" dirty="0" smtClean="0">
                <a:solidFill>
                  <a:srgbClr val="A7005F"/>
                </a:solidFill>
              </a:rPr>
              <a:t>Physical Activity Lifestyle Risk </a:t>
            </a:r>
            <a:r>
              <a:rPr lang="en-IE" sz="3200" b="1" dirty="0" smtClean="0">
                <a:solidFill>
                  <a:prstClr val="black"/>
                </a:solidFill>
              </a:rPr>
              <a:t>on </a:t>
            </a:r>
            <a:r>
              <a:rPr lang="en-IE" sz="3200" b="1" dirty="0">
                <a:solidFill>
                  <a:prstClr val="black"/>
                </a:solidFill>
              </a:rPr>
              <a:t>a scale from 1-10</a:t>
            </a:r>
            <a:endParaRPr lang="en-GB" sz="3200" b="1"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7958" y="324345"/>
            <a:ext cx="1673446" cy="1033137"/>
          </a:xfrm>
          <a:prstGeom prst="rect">
            <a:avLst/>
          </a:prstGeom>
        </p:spPr>
      </p:pic>
    </p:spTree>
    <p:extLst>
      <p:ext uri="{BB962C8B-B14F-4D97-AF65-F5344CB8AC3E}">
        <p14:creationId xmlns:p14="http://schemas.microsoft.com/office/powerpoint/2010/main" val="1474747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2815" y="487322"/>
            <a:ext cx="819397" cy="620754"/>
          </a:xfrm>
        </p:spPr>
      </p:pic>
      <p:sp>
        <p:nvSpPr>
          <p:cNvPr id="7" name="TextBox 6"/>
          <p:cNvSpPr txBox="1"/>
          <p:nvPr/>
        </p:nvSpPr>
        <p:spPr>
          <a:xfrm>
            <a:off x="963314" y="584856"/>
            <a:ext cx="8658524" cy="523220"/>
          </a:xfrm>
          <a:prstGeom prst="rect">
            <a:avLst/>
          </a:prstGeom>
          <a:solidFill>
            <a:srgbClr val="CCECFF"/>
          </a:solidFill>
        </p:spPr>
        <p:txBody>
          <a:bodyPr wrap="none" rtlCol="0">
            <a:spAutoFit/>
          </a:bodyPr>
          <a:lstStyle/>
          <a:p>
            <a:r>
              <a:rPr lang="en-IE" sz="2800" dirty="0" smtClean="0">
                <a:solidFill>
                  <a:prstClr val="black"/>
                </a:solidFill>
              </a:rPr>
              <a:t>Activity 1.5: Individual perception of Lifestyle Risk factors</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296279234"/>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a16="http://schemas.microsoft.com/office/drawing/2014/main" val="20000"/>
                    </a:ext>
                  </a:extLst>
                </a:gridCol>
                <a:gridCol w="690884">
                  <a:extLst>
                    <a:ext uri="{9D8B030D-6E8A-4147-A177-3AD203B41FA5}">
                      <a16:colId xmlns:a16="http://schemas.microsoft.com/office/drawing/2014/main" val="20001"/>
                    </a:ext>
                  </a:extLst>
                </a:gridCol>
                <a:gridCol w="690884">
                  <a:extLst>
                    <a:ext uri="{9D8B030D-6E8A-4147-A177-3AD203B41FA5}">
                      <a16:colId xmlns:a16="http://schemas.microsoft.com/office/drawing/2014/main" val="20002"/>
                    </a:ext>
                  </a:extLst>
                </a:gridCol>
                <a:gridCol w="690884">
                  <a:extLst>
                    <a:ext uri="{9D8B030D-6E8A-4147-A177-3AD203B41FA5}">
                      <a16:colId xmlns:a16="http://schemas.microsoft.com/office/drawing/2014/main" val="20003"/>
                    </a:ext>
                  </a:extLst>
                </a:gridCol>
                <a:gridCol w="691738">
                  <a:extLst>
                    <a:ext uri="{9D8B030D-6E8A-4147-A177-3AD203B41FA5}">
                      <a16:colId xmlns:a16="http://schemas.microsoft.com/office/drawing/2014/main" val="20004"/>
                    </a:ext>
                  </a:extLst>
                </a:gridCol>
                <a:gridCol w="691738">
                  <a:extLst>
                    <a:ext uri="{9D8B030D-6E8A-4147-A177-3AD203B41FA5}">
                      <a16:colId xmlns:a16="http://schemas.microsoft.com/office/drawing/2014/main" val="20005"/>
                    </a:ext>
                  </a:extLst>
                </a:gridCol>
                <a:gridCol w="691738">
                  <a:extLst>
                    <a:ext uri="{9D8B030D-6E8A-4147-A177-3AD203B41FA5}">
                      <a16:colId xmlns:a16="http://schemas.microsoft.com/office/drawing/2014/main" val="20006"/>
                    </a:ext>
                  </a:extLst>
                </a:gridCol>
                <a:gridCol w="691738">
                  <a:extLst>
                    <a:ext uri="{9D8B030D-6E8A-4147-A177-3AD203B41FA5}">
                      <a16:colId xmlns:a16="http://schemas.microsoft.com/office/drawing/2014/main" val="20007"/>
                    </a:ext>
                  </a:extLst>
                </a:gridCol>
                <a:gridCol w="691738">
                  <a:extLst>
                    <a:ext uri="{9D8B030D-6E8A-4147-A177-3AD203B41FA5}">
                      <a16:colId xmlns:a16="http://schemas.microsoft.com/office/drawing/2014/main" val="20008"/>
                    </a:ext>
                  </a:extLst>
                </a:gridCol>
                <a:gridCol w="691738">
                  <a:extLst>
                    <a:ext uri="{9D8B030D-6E8A-4147-A177-3AD203B41FA5}">
                      <a16:colId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800" dirty="0" smtClean="0">
                <a:solidFill>
                  <a:prstClr val="black"/>
                </a:solidFill>
                <a:cs typeface="Arial" pitchFamily="34" charset="0"/>
              </a:rPr>
              <a:t>	No			</a:t>
            </a:r>
            <a:r>
              <a:rPr lang="en-IE" altLang="en-US" sz="2800" dirty="0">
                <a:solidFill>
                  <a:prstClr val="black"/>
                </a:solidFill>
                <a:cs typeface="Arial" pitchFamily="34" charset="0"/>
              </a:rPr>
              <a:t>						</a:t>
            </a:r>
            <a:r>
              <a:rPr lang="en-IE" altLang="en-US" sz="2800" dirty="0" smtClean="0">
                <a:solidFill>
                  <a:prstClr val="black"/>
                </a:solidFill>
                <a:cs typeface="Arial" pitchFamily="34" charset="0"/>
              </a:rPr>
              <a:t>      High </a:t>
            </a:r>
          </a:p>
          <a:p>
            <a:pPr fontAlgn="base">
              <a:spcBef>
                <a:spcPct val="0"/>
              </a:spcBef>
              <a:spcAft>
                <a:spcPct val="0"/>
              </a:spcAft>
            </a:pPr>
            <a:r>
              <a:rPr lang="en-IE" altLang="en-US" sz="2800" dirty="0" smtClean="0">
                <a:solidFill>
                  <a:prstClr val="black"/>
                </a:solidFill>
                <a:cs typeface="Arial" pitchFamily="34" charset="0"/>
              </a:rPr>
              <a:t>	Risk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2800" b="1" dirty="0">
                <a:solidFill>
                  <a:prstClr val="black"/>
                </a:solidFill>
                <a:cs typeface="Arial" pitchFamily="34" charset="0"/>
              </a:rPr>
              <a:t> </a:t>
            </a:r>
            <a:r>
              <a:rPr lang="en-IE" altLang="en-US" sz="2800" b="1" dirty="0" smtClean="0">
                <a:solidFill>
                  <a:prstClr val="black"/>
                </a:solidFill>
                <a:cs typeface="Arial" pitchFamily="34" charset="0"/>
              </a:rPr>
              <a:t>     </a:t>
            </a:r>
            <a:r>
              <a:rPr lang="en-IE" altLang="en-US" sz="2800" dirty="0" smtClean="0">
                <a:solidFill>
                  <a:prstClr val="black"/>
                </a:solidFill>
                <a:cs typeface="Arial" pitchFamily="34" charset="0"/>
              </a:rPr>
              <a:t>Risk</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941796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a:t>
            </a:r>
            <a:r>
              <a:rPr lang="en-IE" sz="3600" dirty="0" smtClean="0">
                <a:solidFill>
                  <a:prstClr val="black"/>
                </a:solidFill>
              </a:rPr>
              <a:t>		</a:t>
            </a:r>
            <a:r>
              <a:rPr lang="en-IE" dirty="0" smtClean="0">
                <a:solidFill>
                  <a:prstClr val="black"/>
                </a:solidFill>
              </a:rPr>
              <a:t>…………………………………………………………….</a:t>
            </a:r>
          </a:p>
          <a:p>
            <a:r>
              <a:rPr lang="en-IE" sz="3600" dirty="0" smtClean="0">
                <a:solidFill>
                  <a:prstClr val="black"/>
                </a:solidFill>
              </a:rPr>
              <a:t>Your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1600691" y="1862554"/>
            <a:ext cx="9207136" cy="584775"/>
          </a:xfrm>
          <a:prstGeom prst="rect">
            <a:avLst/>
          </a:prstGeom>
        </p:spPr>
        <p:txBody>
          <a:bodyPr wrap="none">
            <a:spAutoFit/>
          </a:bodyPr>
          <a:lstStyle/>
          <a:p>
            <a:r>
              <a:rPr lang="en-IE" sz="3200" b="1" dirty="0">
                <a:solidFill>
                  <a:prstClr val="black"/>
                </a:solidFill>
              </a:rPr>
              <a:t>Rate your </a:t>
            </a:r>
            <a:r>
              <a:rPr lang="en-IE" sz="3200" b="1" dirty="0" smtClean="0">
                <a:solidFill>
                  <a:srgbClr val="A7005F"/>
                </a:solidFill>
              </a:rPr>
              <a:t>Alcohol Lifestyle Risk </a:t>
            </a:r>
            <a:r>
              <a:rPr lang="en-IE" sz="3200" b="1" dirty="0" smtClean="0">
                <a:solidFill>
                  <a:prstClr val="black"/>
                </a:solidFill>
              </a:rPr>
              <a:t>on </a:t>
            </a:r>
            <a:r>
              <a:rPr lang="en-IE" sz="3200" b="1" dirty="0">
                <a:solidFill>
                  <a:prstClr val="black"/>
                </a:solidFill>
              </a:rPr>
              <a:t>a scale from 1-10</a:t>
            </a:r>
            <a:endParaRPr lang="en-GB" sz="3200" b="1"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9212" y="338489"/>
            <a:ext cx="1799869" cy="1111187"/>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14107"/>
            <a:ext cx="2508885" cy="487045"/>
          </a:xfrm>
          <a:prstGeom prst="rect">
            <a:avLst/>
          </a:prstGeom>
          <a:noFill/>
          <a:ln>
            <a:noFill/>
          </a:ln>
        </p:spPr>
      </p:pic>
    </p:spTree>
    <p:extLst>
      <p:ext uri="{BB962C8B-B14F-4D97-AF65-F5344CB8AC3E}">
        <p14:creationId xmlns:p14="http://schemas.microsoft.com/office/powerpoint/2010/main" val="4180853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13811" y="611622"/>
            <a:ext cx="6885049" cy="671868"/>
          </a:xfrm>
        </p:spPr>
        <p:txBody>
          <a:bodyPr>
            <a:normAutofit fontScale="90000"/>
          </a:bodyPr>
          <a:lstStyle/>
          <a:p>
            <a:pPr algn="l"/>
            <a:r>
              <a:rPr lang="en-IE" dirty="0">
                <a:solidFill>
                  <a:srgbClr val="A7005F"/>
                </a:solidFill>
                <a:latin typeface="+mn-lt"/>
              </a:rPr>
              <a:t>Activity </a:t>
            </a:r>
            <a:r>
              <a:rPr lang="en-IE" dirty="0" smtClean="0">
                <a:solidFill>
                  <a:srgbClr val="A7005F"/>
                </a:solidFill>
                <a:latin typeface="+mn-lt"/>
              </a:rPr>
              <a:t>1.6: Group Field Activity</a:t>
            </a:r>
            <a:r>
              <a:rPr lang="en-IE" dirty="0"/>
              <a:t/>
            </a:r>
            <a:br>
              <a:rPr lang="en-IE" dirty="0"/>
            </a:br>
            <a:endParaRPr lang="en-GB"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00903" y="274638"/>
            <a:ext cx="1884297" cy="1163310"/>
          </a:xfrm>
        </p:spPr>
      </p:pic>
      <p:sp>
        <p:nvSpPr>
          <p:cNvPr id="3" name="Rectangle 2"/>
          <p:cNvSpPr/>
          <p:nvPr/>
        </p:nvSpPr>
        <p:spPr>
          <a:xfrm>
            <a:off x="258094" y="1265174"/>
            <a:ext cx="11827106" cy="5509200"/>
          </a:xfrm>
          <a:prstGeom prst="rect">
            <a:avLst/>
          </a:prstGeom>
          <a:noFill/>
        </p:spPr>
        <p:txBody>
          <a:bodyPr wrap="square">
            <a:spAutoFit/>
          </a:bodyPr>
          <a:lstStyle/>
          <a:p>
            <a:pPr marL="457200" indent="-457200">
              <a:buFont typeface="Arial" panose="020B0604020202020204" pitchFamily="34" charset="0"/>
              <a:buChar char="•"/>
            </a:pPr>
            <a:r>
              <a:rPr lang="en-IE" sz="3200" dirty="0"/>
              <a:t>Distribute copies of </a:t>
            </a:r>
            <a:r>
              <a:rPr lang="en-IE" sz="3200" dirty="0" smtClean="0"/>
              <a:t>Field Activity 1.6 </a:t>
            </a:r>
            <a:r>
              <a:rPr lang="en-IE" sz="3200" dirty="0"/>
              <a:t>and Key Health Messages Fact Sheet</a:t>
            </a:r>
          </a:p>
          <a:p>
            <a:pPr marL="457200" indent="-457200">
              <a:buFont typeface="Arial" panose="020B0604020202020204" pitchFamily="34" charset="0"/>
              <a:buChar char="•"/>
            </a:pPr>
            <a:r>
              <a:rPr lang="en-IE" sz="3200" dirty="0" smtClean="0"/>
              <a:t>Self-directed observation </a:t>
            </a:r>
            <a:r>
              <a:rPr lang="en-IE" sz="3200" dirty="0"/>
              <a:t>exercise on </a:t>
            </a:r>
            <a:r>
              <a:rPr lang="en-IE" sz="3200" dirty="0" smtClean="0"/>
              <a:t>lifestyles/health </a:t>
            </a:r>
            <a:r>
              <a:rPr lang="en-IE" sz="3200" dirty="0"/>
              <a:t>promoting </a:t>
            </a:r>
            <a:r>
              <a:rPr lang="en-IE" sz="3200" dirty="0" smtClean="0"/>
              <a:t>messages.  </a:t>
            </a:r>
          </a:p>
          <a:p>
            <a:pPr marL="457200" indent="-457200">
              <a:buFont typeface="Arial" panose="020B0604020202020204" pitchFamily="34" charset="0"/>
              <a:buChar char="•"/>
            </a:pPr>
            <a:r>
              <a:rPr lang="en-IE" sz="3200" dirty="0" smtClean="0"/>
              <a:t>Take note &amp; report back on the </a:t>
            </a:r>
            <a:r>
              <a:rPr lang="en-IE" sz="3200" dirty="0"/>
              <a:t>patterns of behaviour of </a:t>
            </a:r>
            <a:r>
              <a:rPr lang="en-IE" sz="3200" dirty="0" smtClean="0"/>
              <a:t>people </a:t>
            </a:r>
          </a:p>
          <a:p>
            <a:pPr lvl="1"/>
            <a:r>
              <a:rPr lang="en-IE" sz="3200" dirty="0" smtClean="0"/>
              <a:t>in your</a:t>
            </a:r>
          </a:p>
          <a:p>
            <a:pPr lvl="1"/>
            <a:r>
              <a:rPr lang="en-IE" sz="3200" dirty="0" smtClean="0"/>
              <a:t> </a:t>
            </a:r>
            <a:endParaRPr lang="en-IE" sz="3200" dirty="0"/>
          </a:p>
          <a:p>
            <a:pPr marL="914400" lvl="1" indent="-457200">
              <a:buFont typeface="Arial" panose="020B0604020202020204" pitchFamily="34" charset="0"/>
              <a:buChar char="•"/>
            </a:pPr>
            <a:r>
              <a:rPr lang="en-IE" sz="3200" dirty="0" smtClean="0"/>
              <a:t>College/University</a:t>
            </a:r>
          </a:p>
          <a:p>
            <a:pPr marL="914400" lvl="1" indent="-457200">
              <a:buFont typeface="Arial" panose="020B0604020202020204" pitchFamily="34" charset="0"/>
              <a:buChar char="•"/>
            </a:pPr>
            <a:r>
              <a:rPr lang="en-IE" sz="3200" dirty="0"/>
              <a:t>H</a:t>
            </a:r>
            <a:r>
              <a:rPr lang="en-IE" sz="3200" dirty="0" smtClean="0"/>
              <a:t>ome </a:t>
            </a:r>
            <a:r>
              <a:rPr lang="en-IE" sz="3200" dirty="0"/>
              <a:t>town</a:t>
            </a:r>
            <a:r>
              <a:rPr lang="en-IE" sz="3200" dirty="0" smtClean="0"/>
              <a:t>,</a:t>
            </a:r>
          </a:p>
          <a:p>
            <a:pPr marL="914400" lvl="1" indent="-457200">
              <a:buFont typeface="Arial" panose="020B0604020202020204" pitchFamily="34" charset="0"/>
              <a:buChar char="•"/>
            </a:pPr>
            <a:r>
              <a:rPr lang="en-IE" sz="3200" dirty="0" smtClean="0"/>
              <a:t>Public place etc.  </a:t>
            </a:r>
            <a:endParaRPr lang="en-IE" sz="3200" dirty="0"/>
          </a:p>
          <a:p>
            <a:pPr marL="914400" lvl="1" indent="-457200">
              <a:buFont typeface="Arial" panose="020B0604020202020204" pitchFamily="34" charset="0"/>
              <a:buChar char="•"/>
            </a:pPr>
            <a:endParaRPr lang="en-IE" sz="32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95" y="381516"/>
            <a:ext cx="925930" cy="700093"/>
          </a:xfrm>
          <a:prstGeom prst="rect">
            <a:avLst/>
          </a:prstGeom>
        </p:spPr>
      </p:pic>
      <p:sp>
        <p:nvSpPr>
          <p:cNvPr id="2" name="TextBox 1"/>
          <p:cNvSpPr txBox="1"/>
          <p:nvPr/>
        </p:nvSpPr>
        <p:spPr>
          <a:xfrm>
            <a:off x="5428032" y="4583324"/>
            <a:ext cx="6657167" cy="1846659"/>
          </a:xfrm>
          <a:prstGeom prst="rect">
            <a:avLst/>
          </a:prstGeom>
          <a:noFill/>
          <a:ln>
            <a:solidFill>
              <a:srgbClr val="A7005F"/>
            </a:solidFill>
          </a:ln>
        </p:spPr>
        <p:txBody>
          <a:bodyPr wrap="square" rtlCol="0">
            <a:spAutoFit/>
          </a:bodyPr>
          <a:lstStyle/>
          <a:p>
            <a:pPr algn="ctr"/>
            <a:r>
              <a:rPr lang="en-IE" sz="3200" dirty="0" smtClean="0">
                <a:solidFill>
                  <a:srgbClr val="A7005F"/>
                </a:solidFill>
              </a:rPr>
              <a:t>Group findings presentation </a:t>
            </a:r>
          </a:p>
          <a:p>
            <a:pPr algn="ctr"/>
            <a:r>
              <a:rPr lang="en-IE" sz="3200" dirty="0" smtClean="0">
                <a:solidFill>
                  <a:srgbClr val="A7005F"/>
                </a:solidFill>
              </a:rPr>
              <a:t>and discussion at tutorial</a:t>
            </a:r>
          </a:p>
          <a:p>
            <a:pPr algn="ctr"/>
            <a:r>
              <a:rPr lang="en-IE" sz="3200" dirty="0" smtClean="0">
                <a:solidFill>
                  <a:srgbClr val="A7005F"/>
                </a:solidFill>
              </a:rPr>
              <a:t>Unit 1 Lesson 4 </a:t>
            </a:r>
          </a:p>
          <a:p>
            <a:endParaRPr lang="en-GB" dirty="0"/>
          </a:p>
        </p:txBody>
      </p:sp>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8257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t> </a:t>
            </a:r>
            <a:r>
              <a:rPr lang="en-GB" dirty="0" smtClean="0">
                <a:latin typeface="+mn-lt"/>
              </a:rPr>
              <a:t>Health and Personal Wellness</a:t>
            </a:r>
            <a:endParaRPr lang="en-GB" dirty="0">
              <a:latin typeface="+mn-lt"/>
            </a:endParaRPr>
          </a:p>
        </p:txBody>
      </p:sp>
      <p:sp>
        <p:nvSpPr>
          <p:cNvPr id="3" name="Subtitle 2"/>
          <p:cNvSpPr>
            <a:spLocks noGrp="1"/>
          </p:cNvSpPr>
          <p:nvPr>
            <p:ph type="subTitle" idx="1"/>
          </p:nvPr>
        </p:nvSpPr>
        <p:spPr>
          <a:xfrm>
            <a:off x="1163782" y="4851214"/>
            <a:ext cx="9604910" cy="1096899"/>
          </a:xfrm>
        </p:spPr>
        <p:txBody>
          <a:bodyPr>
            <a:noAutofit/>
          </a:bodyPr>
          <a:lstStyle/>
          <a:p>
            <a:r>
              <a:rPr lang="en-IE" sz="3600" dirty="0" smtClean="0">
                <a:solidFill>
                  <a:srgbClr val="CC0066"/>
                </a:solidFill>
              </a:rPr>
              <a:t>Lesson 3: Lifestyle Influences on Health </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18757" y="5990446"/>
            <a:ext cx="2508885" cy="487045"/>
          </a:xfrm>
          <a:prstGeom prst="rect">
            <a:avLst/>
          </a:prstGeom>
          <a:noFill/>
          <a:ln>
            <a:noFill/>
          </a:ln>
        </p:spPr>
      </p:pic>
    </p:spTree>
    <p:extLst>
      <p:ext uri="{BB962C8B-B14F-4D97-AF65-F5344CB8AC3E}">
        <p14:creationId xmlns:p14="http://schemas.microsoft.com/office/powerpoint/2010/main" val="70140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rgbClr val="A7005F"/>
                </a:solidFill>
                <a:latin typeface="+mn-lt"/>
              </a:rPr>
              <a:t>Recap Unit 1 Lesson 1-2</a:t>
            </a:r>
            <a:endParaRPr lang="en-GB" dirty="0">
              <a:solidFill>
                <a:srgbClr val="A7005F"/>
              </a:solidFill>
              <a:latin typeface="+mn-lt"/>
            </a:endParaRPr>
          </a:p>
        </p:txBody>
      </p:sp>
      <p:sp>
        <p:nvSpPr>
          <p:cNvPr id="3" name="Content Placeholder 2"/>
          <p:cNvSpPr>
            <a:spLocks noGrp="1"/>
          </p:cNvSpPr>
          <p:nvPr>
            <p:ph idx="4294967295"/>
          </p:nvPr>
        </p:nvSpPr>
        <p:spPr>
          <a:xfrm>
            <a:off x="609600" y="1766393"/>
            <a:ext cx="10515600" cy="4351337"/>
          </a:xfrm>
        </p:spPr>
        <p:txBody>
          <a:bodyPr>
            <a:normAutofit fontScale="85000" lnSpcReduction="20000"/>
          </a:bodyPr>
          <a:lstStyle/>
          <a:p>
            <a:pPr>
              <a:lnSpc>
                <a:spcPct val="150000"/>
              </a:lnSpc>
            </a:pPr>
            <a:r>
              <a:rPr lang="en-IE" dirty="0"/>
              <a:t>Definitions of Health</a:t>
            </a:r>
          </a:p>
          <a:p>
            <a:pPr>
              <a:lnSpc>
                <a:spcPct val="150000"/>
              </a:lnSpc>
            </a:pPr>
            <a:r>
              <a:rPr lang="en-IE" dirty="0"/>
              <a:t>Mental Health </a:t>
            </a:r>
          </a:p>
          <a:p>
            <a:pPr>
              <a:lnSpc>
                <a:spcPct val="150000"/>
              </a:lnSpc>
            </a:pPr>
            <a:r>
              <a:rPr lang="en-IE" dirty="0"/>
              <a:t>Self-perceived health status Irish population</a:t>
            </a:r>
          </a:p>
          <a:p>
            <a:pPr>
              <a:lnSpc>
                <a:spcPct val="150000"/>
              </a:lnSpc>
            </a:pPr>
            <a:r>
              <a:rPr lang="en-IE" dirty="0"/>
              <a:t>Rate your own health </a:t>
            </a:r>
            <a:r>
              <a:rPr lang="en-IE" dirty="0" smtClean="0"/>
              <a:t>1-10</a:t>
            </a:r>
          </a:p>
          <a:p>
            <a:pPr>
              <a:lnSpc>
                <a:spcPct val="150000"/>
              </a:lnSpc>
            </a:pPr>
            <a:r>
              <a:rPr lang="en-IE" dirty="0" smtClean="0"/>
              <a:t>The Biopsychosocial </a:t>
            </a:r>
            <a:r>
              <a:rPr lang="en-IE" dirty="0"/>
              <a:t>model of health </a:t>
            </a:r>
            <a:endParaRPr lang="en-IE" dirty="0" smtClean="0"/>
          </a:p>
          <a:p>
            <a:pPr>
              <a:lnSpc>
                <a:spcPct val="150000"/>
              </a:lnSpc>
            </a:pPr>
            <a:r>
              <a:rPr lang="en-IE" dirty="0" smtClean="0"/>
              <a:t>Self-perceived </a:t>
            </a:r>
            <a:r>
              <a:rPr lang="en-IE" dirty="0"/>
              <a:t>dimensions of health </a:t>
            </a:r>
            <a:endParaRPr lang="en-IE" dirty="0" smtClean="0"/>
          </a:p>
          <a:p>
            <a:pPr>
              <a:lnSpc>
                <a:spcPct val="150000"/>
              </a:lnSpc>
            </a:pPr>
            <a:r>
              <a:rPr lang="en-IE" dirty="0" smtClean="0"/>
              <a:t>Case studies- </a:t>
            </a:r>
            <a:r>
              <a:rPr lang="en-IE" dirty="0"/>
              <a:t>J</a:t>
            </a:r>
            <a:r>
              <a:rPr lang="en-IE" dirty="0" smtClean="0"/>
              <a:t>ohn/Tara</a:t>
            </a:r>
            <a:endParaRPr lang="en-IE"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152" y="259794"/>
            <a:ext cx="2596896" cy="1603248"/>
          </a:xfrm>
          <a:prstGeom prst="rect">
            <a:avLst/>
          </a:prstGeom>
        </p:spPr>
      </p:pic>
      <p:pic>
        <p:nvPicPr>
          <p:cNvPr id="5" name="Picture 4"/>
          <p:cNvPicPr>
            <a:picLocks noChangeAspect="1"/>
          </p:cNvPicPr>
          <p:nvPr/>
        </p:nvPicPr>
        <p:blipFill>
          <a:blip r:embed="rId4"/>
          <a:stretch>
            <a:fillRect/>
          </a:stretch>
        </p:blipFill>
        <p:spPr>
          <a:xfrm>
            <a:off x="7278211" y="2382666"/>
            <a:ext cx="4690820" cy="3118789"/>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52399" y="6117730"/>
            <a:ext cx="2508885" cy="487045"/>
          </a:xfrm>
          <a:prstGeom prst="rect">
            <a:avLst/>
          </a:prstGeom>
          <a:noFill/>
          <a:ln>
            <a:noFill/>
          </a:ln>
        </p:spPr>
      </p:pic>
    </p:spTree>
    <p:extLst>
      <p:ext uri="{BB962C8B-B14F-4D97-AF65-F5344CB8AC3E}">
        <p14:creationId xmlns:p14="http://schemas.microsoft.com/office/powerpoint/2010/main" val="3630016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l"/>
            <a:r>
              <a:rPr lang="en-GB" b="1" dirty="0" smtClean="0">
                <a:solidFill>
                  <a:srgbClr val="A7005F"/>
                </a:solidFill>
                <a:latin typeface="+mn-lt"/>
              </a:rPr>
              <a:t>Lifestyle</a:t>
            </a:r>
            <a:r>
              <a:rPr lang="en-GB" dirty="0" smtClean="0">
                <a:solidFill>
                  <a:srgbClr val="A7005F"/>
                </a:solidFill>
                <a:latin typeface="+mn-lt"/>
              </a:rPr>
              <a:t> </a:t>
            </a:r>
            <a:endParaRPr lang="en-GB" dirty="0">
              <a:solidFill>
                <a:srgbClr val="A7005F"/>
              </a:solidFill>
              <a:latin typeface="+mn-lt"/>
            </a:endParaRPr>
          </a:p>
        </p:txBody>
      </p:sp>
      <p:sp>
        <p:nvSpPr>
          <p:cNvPr id="7" name="Content Placeholder 2"/>
          <p:cNvSpPr>
            <a:spLocks noGrp="1"/>
          </p:cNvSpPr>
          <p:nvPr>
            <p:ph idx="4294967295"/>
          </p:nvPr>
        </p:nvSpPr>
        <p:spPr>
          <a:xfrm>
            <a:off x="209281" y="1120634"/>
            <a:ext cx="10953524" cy="4445805"/>
          </a:xfrm>
        </p:spPr>
        <p:txBody>
          <a:bodyPr>
            <a:normAutofit fontScale="92500" lnSpcReduction="20000"/>
          </a:bodyPr>
          <a:lstStyle/>
          <a:p>
            <a:pPr marL="0" indent="0" algn="ctr">
              <a:lnSpc>
                <a:spcPct val="120000"/>
              </a:lnSpc>
              <a:buNone/>
            </a:pPr>
            <a:r>
              <a:rPr lang="en-IE" sz="3800" dirty="0" smtClean="0"/>
              <a:t>Lifestyle </a:t>
            </a:r>
            <a:r>
              <a:rPr lang="en-IE" sz="3800" dirty="0"/>
              <a:t>involves the behaviours and activities that make </a:t>
            </a:r>
            <a:r>
              <a:rPr lang="en-IE" sz="3800" dirty="0" smtClean="0"/>
              <a:t>up an </a:t>
            </a:r>
            <a:r>
              <a:rPr lang="en-IE" sz="3800" dirty="0"/>
              <a:t>individual’s daily </a:t>
            </a:r>
            <a:r>
              <a:rPr lang="en-IE" sz="3800" dirty="0" smtClean="0"/>
              <a:t>life.</a:t>
            </a:r>
          </a:p>
          <a:p>
            <a:pPr marL="0" indent="0">
              <a:lnSpc>
                <a:spcPct val="170000"/>
              </a:lnSpc>
              <a:buNone/>
            </a:pPr>
            <a:r>
              <a:rPr lang="en-IE" sz="3800" dirty="0" smtClean="0"/>
              <a:t>Important role in: </a:t>
            </a:r>
          </a:p>
          <a:p>
            <a:pPr lvl="1">
              <a:lnSpc>
                <a:spcPct val="120000"/>
              </a:lnSpc>
            </a:pPr>
            <a:r>
              <a:rPr lang="en-IE" sz="3800" dirty="0" smtClean="0"/>
              <a:t>Promoting health</a:t>
            </a:r>
          </a:p>
          <a:p>
            <a:pPr lvl="1">
              <a:lnSpc>
                <a:spcPct val="120000"/>
              </a:lnSpc>
            </a:pPr>
            <a:r>
              <a:rPr lang="en-IE" sz="3800" dirty="0" smtClean="0"/>
              <a:t>Preventing </a:t>
            </a:r>
            <a:r>
              <a:rPr lang="en-IE" sz="3800" dirty="0"/>
              <a:t>the onset of chronic diseases </a:t>
            </a:r>
            <a:endParaRPr lang="en-IE" sz="3800" dirty="0" smtClean="0"/>
          </a:p>
          <a:p>
            <a:pPr marL="0" indent="0">
              <a:lnSpc>
                <a:spcPct val="120000"/>
              </a:lnSpc>
              <a:buNone/>
            </a:pPr>
            <a:r>
              <a:rPr lang="en-IE" sz="3800" dirty="0"/>
              <a:t>	</a:t>
            </a:r>
            <a:r>
              <a:rPr lang="en-IE" sz="3800" dirty="0" smtClean="0"/>
              <a:t>(diabetes</a:t>
            </a:r>
            <a:r>
              <a:rPr lang="en-IE" sz="3800" dirty="0"/>
              <a:t>, cardiac disease and </a:t>
            </a:r>
            <a:r>
              <a:rPr lang="en-IE" sz="3800" dirty="0" smtClean="0"/>
              <a:t>respiratory disease) </a:t>
            </a:r>
          </a:p>
          <a:p>
            <a:pPr marL="0" indent="0">
              <a:buNone/>
            </a:pPr>
            <a:r>
              <a:rPr lang="en-IE" sz="3200" dirty="0" smtClean="0"/>
              <a:t> </a:t>
            </a:r>
          </a:p>
          <a:p>
            <a:endParaRPr lang="en-GB" dirty="0"/>
          </a:p>
        </p:txBody>
      </p:sp>
      <p:sp>
        <p:nvSpPr>
          <p:cNvPr id="2" name="Rectangle 1"/>
          <p:cNvSpPr/>
          <p:nvPr/>
        </p:nvSpPr>
        <p:spPr>
          <a:xfrm>
            <a:off x="311884" y="5142055"/>
            <a:ext cx="11464637" cy="1077218"/>
          </a:xfrm>
          <a:prstGeom prst="rect">
            <a:avLst/>
          </a:prstGeom>
          <a:solidFill>
            <a:srgbClr val="CCECFF"/>
          </a:solidFill>
        </p:spPr>
        <p:txBody>
          <a:bodyPr wrap="square">
            <a:spAutoFit/>
          </a:bodyPr>
          <a:lstStyle/>
          <a:p>
            <a:pPr algn="ctr"/>
            <a:r>
              <a:rPr lang="en-IE" sz="3200" dirty="0">
                <a:solidFill>
                  <a:srgbClr val="A7005F"/>
                </a:solidFill>
              </a:rPr>
              <a:t>These chronic conditions along with </a:t>
            </a:r>
            <a:r>
              <a:rPr lang="en-IE" sz="3200" dirty="0" smtClean="0">
                <a:solidFill>
                  <a:srgbClr val="A7005F"/>
                </a:solidFill>
              </a:rPr>
              <a:t>cancer are </a:t>
            </a:r>
            <a:r>
              <a:rPr lang="en-IE" sz="3200" dirty="0">
                <a:solidFill>
                  <a:srgbClr val="A7005F"/>
                </a:solidFill>
              </a:rPr>
              <a:t>among the leading causes of mortality </a:t>
            </a:r>
            <a:r>
              <a:rPr lang="en-IE" sz="3200" dirty="0" smtClean="0">
                <a:solidFill>
                  <a:srgbClr val="A7005F"/>
                </a:solidFill>
              </a:rPr>
              <a:t>in </a:t>
            </a:r>
            <a:r>
              <a:rPr lang="en-IE" sz="3200" dirty="0">
                <a:solidFill>
                  <a:srgbClr val="A7005F"/>
                </a:solidFill>
              </a:rPr>
              <a:t>Ireland and in the world.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160" y="110716"/>
            <a:ext cx="1629294" cy="10454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60" y="6352719"/>
            <a:ext cx="2380551" cy="462838"/>
          </a:xfrm>
          <a:prstGeom prst="rect">
            <a:avLst/>
          </a:prstGeom>
        </p:spPr>
      </p:pic>
    </p:spTree>
    <p:extLst>
      <p:ext uri="{BB962C8B-B14F-4D97-AF65-F5344CB8AC3E}">
        <p14:creationId xmlns:p14="http://schemas.microsoft.com/office/powerpoint/2010/main" val="8467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656111" y="213635"/>
            <a:ext cx="10515600" cy="4713267"/>
          </a:xfrm>
        </p:spPr>
        <p:txBody>
          <a:bodyPr>
            <a:normAutofit lnSpcReduction="10000"/>
          </a:bodyPr>
          <a:lstStyle/>
          <a:p>
            <a:pPr lvl="1"/>
            <a:endParaRPr lang="en-IE" dirty="0" smtClean="0"/>
          </a:p>
          <a:p>
            <a:pPr marL="457200" lvl="1" indent="0">
              <a:buNone/>
            </a:pPr>
            <a:endParaRPr lang="en-GB" dirty="0"/>
          </a:p>
          <a:p>
            <a:pPr marL="0" indent="0">
              <a:lnSpc>
                <a:spcPct val="150000"/>
              </a:lnSpc>
              <a:buNone/>
            </a:pPr>
            <a:r>
              <a:rPr lang="en-IE" dirty="0"/>
              <a:t>According to the WHO, it is important to keep in mind that the context of people’s lives determine their health. </a:t>
            </a:r>
            <a:r>
              <a:rPr lang="en-IE" dirty="0" smtClean="0"/>
              <a:t>Individuals </a:t>
            </a:r>
            <a:r>
              <a:rPr lang="en-IE" dirty="0"/>
              <a:t>may not be able to directly control many determinants of health such as income and social status, level of </a:t>
            </a:r>
            <a:r>
              <a:rPr lang="en-IE" dirty="0" smtClean="0"/>
              <a:t>education</a:t>
            </a:r>
            <a:r>
              <a:rPr lang="en-IE" dirty="0"/>
              <a:t>, health service access. </a:t>
            </a:r>
            <a:r>
              <a:rPr lang="en-IE" dirty="0" smtClean="0"/>
              <a:t>Therefore,</a:t>
            </a: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70" y="97932"/>
            <a:ext cx="2226551" cy="1374608"/>
          </a:xfrm>
          <a:prstGeom prst="rect">
            <a:avLst/>
          </a:prstGeom>
        </p:spPr>
      </p:pic>
      <p:sp>
        <p:nvSpPr>
          <p:cNvPr id="4" name="Rectangle 3"/>
          <p:cNvSpPr/>
          <p:nvPr/>
        </p:nvSpPr>
        <p:spPr>
          <a:xfrm>
            <a:off x="855023" y="4760648"/>
            <a:ext cx="10117777" cy="1908215"/>
          </a:xfrm>
          <a:prstGeom prst="rect">
            <a:avLst/>
          </a:prstGeom>
        </p:spPr>
        <p:txBody>
          <a:bodyPr wrap="square">
            <a:spAutoFit/>
          </a:bodyPr>
          <a:lstStyle/>
          <a:p>
            <a:endParaRPr lang="en-IE" dirty="0"/>
          </a:p>
          <a:p>
            <a:pPr algn="ctr"/>
            <a:r>
              <a:rPr lang="en-IE" sz="3200" dirty="0">
                <a:solidFill>
                  <a:srgbClr val="A7005F"/>
                </a:solidFill>
              </a:rPr>
              <a:t>“blaming individuals for having poor health or </a:t>
            </a:r>
          </a:p>
          <a:p>
            <a:pPr algn="ctr"/>
            <a:r>
              <a:rPr lang="en-IE" sz="3200" dirty="0">
                <a:solidFill>
                  <a:srgbClr val="A7005F"/>
                </a:solidFill>
              </a:rPr>
              <a:t>crediting them for good health is inappropriate” </a:t>
            </a:r>
          </a:p>
          <a:p>
            <a:endParaRPr lang="en-IE" dirty="0"/>
          </a:p>
          <a:p>
            <a:r>
              <a:rPr lang="en-IE" dirty="0"/>
              <a:t>				(WHO accessed at  http://www.who.int/hia/evidence/doh/en/)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 y="6328335"/>
            <a:ext cx="2694091" cy="523798"/>
          </a:xfrm>
          <a:prstGeom prst="rect">
            <a:avLst/>
          </a:prstGeom>
        </p:spPr>
      </p:pic>
    </p:spTree>
    <p:extLst>
      <p:ext uri="{BB962C8B-B14F-4D97-AF65-F5344CB8AC3E}">
        <p14:creationId xmlns:p14="http://schemas.microsoft.com/office/powerpoint/2010/main" val="20167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185735" y="827657"/>
            <a:ext cx="11733212" cy="4319588"/>
          </a:xfrm>
        </p:spPr>
        <p:txBody>
          <a:bodyPr>
            <a:normAutofit/>
          </a:bodyPr>
          <a:lstStyle/>
          <a:p>
            <a:pPr marL="0" indent="0" algn="ctr">
              <a:buNone/>
            </a:pPr>
            <a:endParaRPr lang="en-IE" b="1" dirty="0" smtClean="0">
              <a:solidFill>
                <a:srgbClr val="A7005F"/>
              </a:solidFill>
            </a:endParaRPr>
          </a:p>
          <a:p>
            <a:pPr marL="0" indent="0">
              <a:lnSpc>
                <a:spcPct val="150000"/>
              </a:lnSpc>
              <a:buNone/>
            </a:pPr>
            <a:r>
              <a:rPr lang="en-IE" sz="3500" dirty="0" smtClean="0"/>
              <a:t>“</a:t>
            </a:r>
            <a:r>
              <a:rPr lang="en-IE" sz="3500" dirty="0"/>
              <a:t>the process of enabling people to increase control over and to improve their health”; it focuses on promoting and protecting the positive health and wellbeing of individuals, groups and communities  </a:t>
            </a:r>
            <a:r>
              <a:rPr lang="en-IE" sz="2400" i="1" dirty="0" smtClean="0"/>
              <a:t>(</a:t>
            </a:r>
            <a:r>
              <a:rPr lang="en-IE" sz="2400" i="1" dirty="0"/>
              <a:t>Ottawa Charter for Health Promotion, WHO, 1986).</a:t>
            </a:r>
            <a:endParaRPr lang="en-GB" sz="2400" i="1" dirty="0"/>
          </a:p>
          <a:p>
            <a:endParaRPr lang="en-GB" dirty="0"/>
          </a:p>
        </p:txBody>
      </p:sp>
      <p:sp>
        <p:nvSpPr>
          <p:cNvPr id="3" name="Rectangle 2"/>
          <p:cNvSpPr/>
          <p:nvPr/>
        </p:nvSpPr>
        <p:spPr>
          <a:xfrm>
            <a:off x="475809" y="364600"/>
            <a:ext cx="6656694" cy="769441"/>
          </a:xfrm>
          <a:prstGeom prst="rect">
            <a:avLst/>
          </a:prstGeom>
        </p:spPr>
        <p:txBody>
          <a:bodyPr wrap="none">
            <a:spAutoFit/>
          </a:bodyPr>
          <a:lstStyle/>
          <a:p>
            <a:r>
              <a:rPr lang="en-GB" sz="4400" b="1" dirty="0" smtClean="0">
                <a:solidFill>
                  <a:srgbClr val="A7005F"/>
                </a:solidFill>
              </a:rPr>
              <a:t>What is Health Promotion? </a:t>
            </a:r>
            <a:endParaRPr lang="en-GB" dirty="0"/>
          </a:p>
        </p:txBody>
      </p:sp>
      <p:sp>
        <p:nvSpPr>
          <p:cNvPr id="4" name="Rectangle 3"/>
          <p:cNvSpPr/>
          <p:nvPr/>
        </p:nvSpPr>
        <p:spPr>
          <a:xfrm>
            <a:off x="1219198" y="5133080"/>
            <a:ext cx="9527969" cy="1077218"/>
          </a:xfrm>
          <a:prstGeom prst="rect">
            <a:avLst/>
          </a:prstGeom>
          <a:solidFill>
            <a:srgbClr val="CCECFF"/>
          </a:solidFill>
        </p:spPr>
        <p:txBody>
          <a:bodyPr wrap="square">
            <a:spAutoFit/>
          </a:bodyPr>
          <a:lstStyle/>
          <a:p>
            <a:pPr algn="ctr"/>
            <a:r>
              <a:rPr lang="en-IE" sz="3200" dirty="0">
                <a:solidFill>
                  <a:srgbClr val="A7005F"/>
                </a:solidFill>
              </a:rPr>
              <a:t>Health promotion is a key role of </a:t>
            </a:r>
            <a:r>
              <a:rPr lang="en-IE" sz="3200" dirty="0" smtClean="0">
                <a:solidFill>
                  <a:srgbClr val="A7005F"/>
                </a:solidFill>
              </a:rPr>
              <a:t>all </a:t>
            </a:r>
          </a:p>
          <a:p>
            <a:pPr algn="ctr"/>
            <a:r>
              <a:rPr lang="en-IE" sz="3200" dirty="0" smtClean="0">
                <a:solidFill>
                  <a:srgbClr val="A7005F"/>
                </a:solidFill>
              </a:rPr>
              <a:t>professional </a:t>
            </a:r>
            <a:r>
              <a:rPr lang="en-IE" sz="3200" dirty="0">
                <a:solidFill>
                  <a:srgbClr val="A7005F"/>
                </a:solidFill>
              </a:rPr>
              <a:t>groups </a:t>
            </a:r>
            <a:r>
              <a:rPr lang="en-IE" sz="3200" dirty="0" smtClean="0">
                <a:solidFill>
                  <a:srgbClr val="A7005F"/>
                </a:solidFill>
              </a:rPr>
              <a:t>working </a:t>
            </a:r>
            <a:r>
              <a:rPr lang="en-IE" sz="3200" dirty="0">
                <a:solidFill>
                  <a:srgbClr val="A7005F"/>
                </a:solidFill>
              </a:rPr>
              <a:t>in healthcare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899" y="216685"/>
            <a:ext cx="1908048" cy="117797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99" y="6305115"/>
            <a:ext cx="2438218" cy="474050"/>
          </a:xfrm>
          <a:prstGeom prst="rect">
            <a:avLst/>
          </a:prstGeom>
        </p:spPr>
      </p:pic>
    </p:spTree>
    <p:extLst>
      <p:ext uri="{BB962C8B-B14F-4D97-AF65-F5344CB8AC3E}">
        <p14:creationId xmlns:p14="http://schemas.microsoft.com/office/powerpoint/2010/main" val="31030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341376" y="1884755"/>
            <a:ext cx="10245845" cy="5127625"/>
          </a:xfrm>
        </p:spPr>
        <p:txBody>
          <a:bodyPr/>
          <a:lstStyle/>
          <a:p>
            <a:pPr marL="0" indent="0">
              <a:buNone/>
            </a:pPr>
            <a:r>
              <a:rPr lang="en-IE" sz="4000" dirty="0" smtClean="0"/>
              <a:t>Key </a:t>
            </a:r>
            <a:r>
              <a:rPr lang="en-IE" sz="4000" dirty="0"/>
              <a:t>lifestyle </a:t>
            </a:r>
            <a:r>
              <a:rPr lang="en-IE" sz="4000" dirty="0" smtClean="0"/>
              <a:t>areas </a:t>
            </a:r>
          </a:p>
          <a:p>
            <a:pPr lvl="1">
              <a:buFont typeface="Arial" panose="020B0604020202020204" pitchFamily="34" charset="0"/>
              <a:buChar char="•"/>
            </a:pPr>
            <a:r>
              <a:rPr lang="en-IE" sz="3600" dirty="0" smtClean="0"/>
              <a:t> Unhealthy Eating</a:t>
            </a:r>
            <a:endParaRPr lang="en-GB" sz="3600" dirty="0"/>
          </a:p>
          <a:p>
            <a:pPr lvl="1">
              <a:buFont typeface="Arial" panose="020B0604020202020204" pitchFamily="34" charset="0"/>
              <a:buChar char="•"/>
            </a:pPr>
            <a:r>
              <a:rPr lang="en-IE" sz="3600" dirty="0" smtClean="0"/>
              <a:t> Tobacco </a:t>
            </a:r>
            <a:r>
              <a:rPr lang="en-IE" sz="3600" dirty="0"/>
              <a:t>use </a:t>
            </a:r>
            <a:endParaRPr lang="en-GB" sz="3600" dirty="0"/>
          </a:p>
          <a:p>
            <a:pPr lvl="1">
              <a:buFont typeface="Arial" panose="020B0604020202020204" pitchFamily="34" charset="0"/>
              <a:buChar char="•"/>
            </a:pPr>
            <a:r>
              <a:rPr lang="en-IE" sz="3600" dirty="0" smtClean="0"/>
              <a:t> Physical Activity</a:t>
            </a:r>
            <a:endParaRPr lang="en-GB" sz="3600" dirty="0"/>
          </a:p>
          <a:p>
            <a:pPr lvl="1">
              <a:buFont typeface="Arial" panose="020B0604020202020204" pitchFamily="34" charset="0"/>
              <a:buChar char="•"/>
            </a:pPr>
            <a:r>
              <a:rPr lang="en-IE" sz="3600" dirty="0" smtClean="0"/>
              <a:t> Alcohol &amp; drug use</a:t>
            </a:r>
            <a:endParaRPr lang="en-GB" dirty="0"/>
          </a:p>
        </p:txBody>
      </p:sp>
      <p:sp>
        <p:nvSpPr>
          <p:cNvPr id="2" name="Rectangle 1"/>
          <p:cNvSpPr/>
          <p:nvPr/>
        </p:nvSpPr>
        <p:spPr>
          <a:xfrm>
            <a:off x="508428" y="470746"/>
            <a:ext cx="8116004" cy="707886"/>
          </a:xfrm>
          <a:prstGeom prst="rect">
            <a:avLst/>
          </a:prstGeom>
        </p:spPr>
        <p:txBody>
          <a:bodyPr wrap="none">
            <a:spAutoFit/>
          </a:bodyPr>
          <a:lstStyle/>
          <a:p>
            <a:r>
              <a:rPr lang="en-IE" sz="4000" dirty="0">
                <a:solidFill>
                  <a:srgbClr val="A7005F"/>
                </a:solidFill>
              </a:rPr>
              <a:t>Preventing chronic diseases in Ireland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133558"/>
            <a:ext cx="2139246" cy="1320708"/>
          </a:xfrm>
          <a:prstGeom prst="rect">
            <a:avLst/>
          </a:prstGeom>
        </p:spPr>
      </p:pic>
      <p:pic>
        <p:nvPicPr>
          <p:cNvPr id="3" name="Picture 2"/>
          <p:cNvPicPr>
            <a:picLocks noChangeAspect="1"/>
          </p:cNvPicPr>
          <p:nvPr/>
        </p:nvPicPr>
        <p:blipFill>
          <a:blip r:embed="rId4"/>
          <a:stretch>
            <a:fillRect/>
          </a:stretch>
        </p:blipFill>
        <p:spPr>
          <a:xfrm>
            <a:off x="5061657" y="1609121"/>
            <a:ext cx="6880892" cy="4450588"/>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78228" y="6303230"/>
            <a:ext cx="2508885" cy="487045"/>
          </a:xfrm>
          <a:prstGeom prst="rect">
            <a:avLst/>
          </a:prstGeom>
          <a:noFill/>
          <a:ln>
            <a:noFill/>
          </a:ln>
        </p:spPr>
      </p:pic>
    </p:spTree>
    <p:extLst>
      <p:ext uri="{BB962C8B-B14F-4D97-AF65-F5344CB8AC3E}">
        <p14:creationId xmlns:p14="http://schemas.microsoft.com/office/powerpoint/2010/main" val="108180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557" y="225674"/>
            <a:ext cx="2593976" cy="1604464"/>
          </a:xfrm>
          <a:prstGeom prst="rect">
            <a:avLst/>
          </a:prstGeom>
        </p:spPr>
      </p:pic>
      <p:sp>
        <p:nvSpPr>
          <p:cNvPr id="5" name="Content Placeholder 2"/>
          <p:cNvSpPr>
            <a:spLocks noGrp="1"/>
          </p:cNvSpPr>
          <p:nvPr>
            <p:ph idx="4294967295"/>
          </p:nvPr>
        </p:nvSpPr>
        <p:spPr>
          <a:xfrm>
            <a:off x="1206150" y="1571605"/>
            <a:ext cx="10510837" cy="5278437"/>
          </a:xfrm>
        </p:spPr>
        <p:txBody>
          <a:bodyPr>
            <a:normAutofit fontScale="62500" lnSpcReduction="20000"/>
          </a:bodyPr>
          <a:lstStyle/>
          <a:p>
            <a:pPr marL="262255" indent="0">
              <a:buNone/>
            </a:pPr>
            <a:r>
              <a:rPr lang="en-IE" sz="3800" i="1" dirty="0" smtClean="0">
                <a:cs typeface="HelveticaNeueLTStd-It"/>
              </a:rPr>
              <a:t>	</a:t>
            </a:r>
            <a:r>
              <a:rPr lang="en-IE" sz="3800" b="1" dirty="0" smtClean="0">
                <a:cs typeface="HelveticaNeueLTStd-It"/>
              </a:rPr>
              <a:t>Survey </a:t>
            </a:r>
            <a:r>
              <a:rPr lang="en-IE" sz="3800" b="1" dirty="0">
                <a:cs typeface="HelveticaNeueLTStd-It"/>
              </a:rPr>
              <a:t>of Lifestyle, Attitudes and Nutrition in </a:t>
            </a:r>
            <a:r>
              <a:rPr lang="en-IE" sz="3800" b="1" dirty="0" smtClean="0">
                <a:cs typeface="HelveticaNeueLTStd-It"/>
              </a:rPr>
              <a:t>Ireland</a:t>
            </a:r>
          </a:p>
          <a:p>
            <a:pPr marL="262255" indent="0">
              <a:buNone/>
            </a:pPr>
            <a:r>
              <a:rPr lang="en-IE" sz="3800" i="1" dirty="0" smtClean="0">
                <a:cs typeface="HelveticaNeueLTStd-It"/>
              </a:rPr>
              <a:t>	Department </a:t>
            </a:r>
            <a:r>
              <a:rPr lang="en-IE" sz="3800" i="1" dirty="0">
                <a:cs typeface="HelveticaNeueLTStd-It"/>
              </a:rPr>
              <a:t>of Health and Children (2009) SLÁN 2007: </a:t>
            </a:r>
          </a:p>
          <a:p>
            <a:pPr marL="262255" indent="0">
              <a:buNone/>
            </a:pPr>
            <a:endParaRPr lang="en-IE" sz="3800" i="1" dirty="0">
              <a:cs typeface="HelveticaNeueLTStd-It"/>
            </a:endParaRPr>
          </a:p>
          <a:p>
            <a:pPr marL="262255" indent="0">
              <a:buNone/>
            </a:pPr>
            <a:r>
              <a:rPr lang="en-IE" dirty="0" smtClean="0">
                <a:hlinkClick r:id="rId4"/>
              </a:rPr>
              <a:t>https</a:t>
            </a:r>
            <a:r>
              <a:rPr lang="en-IE" dirty="0">
                <a:hlinkClick r:id="rId4"/>
              </a:rPr>
              <a:t>://www.publichealth.ie/sites/default/files/documents/files/slan.pdf</a:t>
            </a:r>
            <a:r>
              <a:rPr lang="en-IE" u="sng" dirty="0">
                <a:solidFill>
                  <a:srgbClr val="0563C1"/>
                </a:solidFill>
              </a:rPr>
              <a:t>)</a:t>
            </a:r>
            <a:r>
              <a:rPr lang="en-GB" dirty="0"/>
              <a:t> </a:t>
            </a:r>
            <a:endParaRPr lang="en-GB" dirty="0" smtClean="0"/>
          </a:p>
          <a:p>
            <a:pPr marL="262255" indent="0">
              <a:buNone/>
            </a:pPr>
            <a:r>
              <a:rPr lang="en-IE" i="1" dirty="0"/>
              <a:t> </a:t>
            </a:r>
            <a:endParaRPr lang="en-IE" dirty="0" smtClean="0">
              <a:solidFill>
                <a:srgbClr val="FF0000"/>
              </a:solidFill>
            </a:endParaRPr>
          </a:p>
          <a:p>
            <a:pPr marL="490855"/>
            <a:endParaRPr lang="en-GB" dirty="0"/>
          </a:p>
          <a:p>
            <a:pPr marL="0" lvl="0" indent="0">
              <a:buNone/>
            </a:pPr>
            <a:r>
              <a:rPr lang="en-IE" sz="3800" i="1" dirty="0" smtClean="0">
                <a:cs typeface="HelveticaNeueLTStd-It"/>
              </a:rPr>
              <a:t>	</a:t>
            </a:r>
            <a:r>
              <a:rPr lang="en-IE" sz="3800" b="1" i="1" dirty="0" smtClean="0">
                <a:cs typeface="HelveticaNeueLTStd-It"/>
              </a:rPr>
              <a:t>Central </a:t>
            </a:r>
            <a:r>
              <a:rPr lang="en-IE" sz="3800" b="1" i="1" dirty="0">
                <a:cs typeface="HelveticaNeueLTStd-It"/>
              </a:rPr>
              <a:t>Statistics Office (2016) Irish Health Survey </a:t>
            </a:r>
            <a:r>
              <a:rPr lang="en-IE" sz="3800" b="1" i="1" dirty="0" smtClean="0">
                <a:cs typeface="HelveticaNeueLTStd-It"/>
              </a:rPr>
              <a:t>2015</a:t>
            </a:r>
            <a:endParaRPr lang="en-IE" sz="3800" b="1" dirty="0" smtClean="0">
              <a:cs typeface="HelveticaNeueLTStd-It"/>
            </a:endParaRPr>
          </a:p>
          <a:p>
            <a:pPr marL="0" lvl="0" indent="0">
              <a:buNone/>
            </a:pPr>
            <a:r>
              <a:rPr lang="en-IE" sz="3800" dirty="0" smtClean="0">
                <a:cs typeface="HelveticaNeueLTStd-It"/>
              </a:rPr>
              <a:t> </a:t>
            </a:r>
            <a:r>
              <a:rPr lang="en-IE" dirty="0" smtClean="0">
                <a:cs typeface="HelveticaNeueLTStd-It"/>
                <a:hlinkClick r:id="rId5"/>
              </a:rPr>
              <a:t>http</a:t>
            </a:r>
            <a:r>
              <a:rPr lang="en-IE" dirty="0">
                <a:cs typeface="HelveticaNeueLTStd-It"/>
                <a:hlinkClick r:id="rId5"/>
              </a:rPr>
              <a:t>://www.cso.ie/en/releasesandpublications/ep/p-ihs/irishhealthsurvey2015/</a:t>
            </a:r>
            <a:r>
              <a:rPr lang="en-IE" dirty="0">
                <a:cs typeface="HelveticaNeueLTStd-It"/>
              </a:rPr>
              <a:t> </a:t>
            </a:r>
            <a:endParaRPr lang="en-IE" dirty="0" smtClean="0">
              <a:cs typeface="HelveticaNeueLTStd-It"/>
            </a:endParaRPr>
          </a:p>
          <a:p>
            <a:pPr marL="0" lvl="0" indent="0">
              <a:buNone/>
            </a:pPr>
            <a:r>
              <a:rPr lang="en-IE" dirty="0" smtClean="0">
                <a:cs typeface="HelveticaNeueLTStd-It"/>
              </a:rPr>
              <a:t>					&amp;</a:t>
            </a:r>
            <a:endParaRPr lang="en-IE" dirty="0">
              <a:cs typeface="HelveticaNeueLTStd-It"/>
            </a:endParaRPr>
          </a:p>
          <a:p>
            <a:pPr marL="0" lvl="0" indent="0">
              <a:buNone/>
            </a:pPr>
            <a:r>
              <a:rPr lang="en-IE" dirty="0" smtClean="0">
                <a:hlinkClick r:id="rId6"/>
              </a:rPr>
              <a:t>http</a:t>
            </a:r>
            <a:r>
              <a:rPr lang="en-IE" dirty="0">
                <a:hlinkClick r:id="rId6"/>
              </a:rPr>
              <a:t>://health.gov.ie/wp-content/uploads/2015/10/Healthy-Ireland-Survey-2015-Summary-of-Findings.pdf</a:t>
            </a:r>
            <a:r>
              <a:rPr lang="en-IE" dirty="0" smtClean="0"/>
              <a:t>)</a:t>
            </a:r>
          </a:p>
          <a:p>
            <a:pPr marL="0" lvl="0" indent="0">
              <a:buNone/>
            </a:pPr>
            <a:endParaRPr lang="en-GB" dirty="0"/>
          </a:p>
          <a:p>
            <a:pPr marL="0" lvl="0" indent="0">
              <a:lnSpc>
                <a:spcPct val="115000"/>
              </a:lnSpc>
              <a:spcAft>
                <a:spcPts val="0"/>
              </a:spcAft>
              <a:buClr>
                <a:srgbClr val="FF0000"/>
              </a:buClr>
              <a:buNone/>
            </a:pPr>
            <a:r>
              <a:rPr lang="en-GB" sz="3800" b="1" dirty="0" smtClean="0">
                <a:ea typeface="Calibri"/>
                <a:cs typeface="Frutiger-Italic"/>
              </a:rPr>
              <a:t>	Health </a:t>
            </a:r>
            <a:r>
              <a:rPr lang="en-GB" sz="3800" b="1" dirty="0">
                <a:ea typeface="Calibri"/>
                <a:cs typeface="Frutiger-Italic"/>
              </a:rPr>
              <a:t>Ireland Survey 2016; </a:t>
            </a:r>
            <a:endParaRPr lang="en-GB" sz="3800" b="1" dirty="0" smtClean="0">
              <a:ea typeface="Calibri"/>
              <a:cs typeface="Frutiger-Italic"/>
            </a:endParaRPr>
          </a:p>
          <a:p>
            <a:pPr marL="0" lvl="0" indent="0">
              <a:lnSpc>
                <a:spcPct val="115000"/>
              </a:lnSpc>
              <a:spcAft>
                <a:spcPts val="0"/>
              </a:spcAft>
              <a:buClr>
                <a:srgbClr val="FF0000"/>
              </a:buClr>
              <a:buNone/>
            </a:pPr>
            <a:r>
              <a:rPr lang="en-IE" sz="2500" i="1" dirty="0" smtClean="0">
                <a:solidFill>
                  <a:schemeClr val="accent5">
                    <a:lumMod val="75000"/>
                  </a:schemeClr>
                </a:solidFill>
                <a:ea typeface="Calibri"/>
                <a:cs typeface="Frutiger-Italic"/>
              </a:rPr>
              <a:t>Department </a:t>
            </a:r>
            <a:r>
              <a:rPr lang="en-IE" sz="2500" i="1" dirty="0">
                <a:solidFill>
                  <a:schemeClr val="accent5">
                    <a:lumMod val="75000"/>
                  </a:schemeClr>
                </a:solidFill>
                <a:ea typeface="Calibri"/>
                <a:cs typeface="Frutiger-Italic"/>
              </a:rPr>
              <a:t>of Health and Children (</a:t>
            </a:r>
            <a:r>
              <a:rPr lang="en-IE" sz="2500" i="1" dirty="0" smtClean="0">
                <a:solidFill>
                  <a:schemeClr val="accent5">
                    <a:lumMod val="75000"/>
                  </a:schemeClr>
                </a:solidFill>
                <a:ea typeface="Calibri"/>
                <a:cs typeface="Frutiger-Italic"/>
              </a:rPr>
              <a:t>2016), </a:t>
            </a:r>
            <a:r>
              <a:rPr lang="en-GB" sz="2500" i="1" dirty="0" smtClean="0">
                <a:solidFill>
                  <a:schemeClr val="accent5">
                    <a:lumMod val="75000"/>
                  </a:schemeClr>
                </a:solidFill>
                <a:ea typeface="Calibri"/>
                <a:cs typeface="Frutiger-Italic"/>
              </a:rPr>
              <a:t>Summary </a:t>
            </a:r>
            <a:r>
              <a:rPr lang="en-GB" sz="2500" i="1" dirty="0">
                <a:solidFill>
                  <a:schemeClr val="accent5">
                    <a:lumMod val="75000"/>
                  </a:schemeClr>
                </a:solidFill>
                <a:ea typeface="Calibri"/>
                <a:cs typeface="Frutiger-Italic"/>
              </a:rPr>
              <a:t>of Findings. Dublin: Stationary Office.</a:t>
            </a:r>
            <a:endParaRPr lang="en-GB" sz="2500" i="1" dirty="0">
              <a:solidFill>
                <a:schemeClr val="accent5">
                  <a:lumMod val="75000"/>
                </a:schemeClr>
              </a:solidFill>
              <a:ea typeface="Calibri"/>
              <a:cs typeface="Times New Roman"/>
            </a:endParaRPr>
          </a:p>
          <a:p>
            <a:pPr marL="948055">
              <a:lnSpc>
                <a:spcPct val="115000"/>
              </a:lnSpc>
              <a:spcAft>
                <a:spcPts val="1000"/>
              </a:spcAft>
            </a:pPr>
            <a:r>
              <a:rPr lang="en-GB" sz="2500" dirty="0">
                <a:ea typeface="Calibri"/>
                <a:cs typeface="Times New Roman"/>
              </a:rPr>
              <a:t> </a:t>
            </a:r>
          </a:p>
          <a:p>
            <a:endParaRPr lang="en-GB"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719" y="191509"/>
            <a:ext cx="4315612" cy="1030139"/>
          </a:xfrm>
          <a:prstGeom prst="rect">
            <a:avLst/>
          </a:prstGeom>
        </p:spPr>
      </p:pic>
      <p:pic>
        <p:nvPicPr>
          <p:cNvPr id="7" name="Picture 6" descr="\\ckvfs004\Health Promotion\common\Amy Phillips 2018\HSE_Logo_Mission_Full Colour_Irish_First_FA.png"/>
          <p:cNvPicPr/>
          <p:nvPr/>
        </p:nvPicPr>
        <p:blipFill>
          <a:blip r:embed="rId8">
            <a:extLst>
              <a:ext uri="{28A0092B-C50C-407E-A947-70E740481C1C}">
                <a14:useLocalDpi xmlns:a14="http://schemas.microsoft.com/office/drawing/2010/main" val="0"/>
              </a:ext>
            </a:extLst>
          </a:blip>
          <a:srcRect/>
          <a:stretch>
            <a:fillRect/>
          </a:stretch>
        </p:blipFill>
        <p:spPr bwMode="auto">
          <a:xfrm>
            <a:off x="0" y="6337596"/>
            <a:ext cx="2508885" cy="487045"/>
          </a:xfrm>
          <a:prstGeom prst="rect">
            <a:avLst/>
          </a:prstGeom>
          <a:noFill/>
          <a:ln>
            <a:noFill/>
          </a:ln>
        </p:spPr>
      </p:pic>
    </p:spTree>
    <p:extLst>
      <p:ext uri="{BB962C8B-B14F-4D97-AF65-F5344CB8AC3E}">
        <p14:creationId xmlns:p14="http://schemas.microsoft.com/office/powerpoint/2010/main" val="171428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PPT TEMPLATE SLIDE gc</Template>
  <TotalTime>287</TotalTime>
  <Words>2533</Words>
  <Application>Microsoft Office PowerPoint</Application>
  <PresentationFormat>Widescreen</PresentationFormat>
  <Paragraphs>288</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Frutiger-Italic</vt:lpstr>
      <vt:lpstr>HelveticaNeueLTStd-It</vt:lpstr>
      <vt:lpstr>Times New Roman</vt:lpstr>
      <vt:lpstr>Custom Design</vt:lpstr>
      <vt:lpstr>1_Office Theme</vt:lpstr>
      <vt:lpstr>MECC Presentation theme</vt:lpstr>
      <vt:lpstr>Unit 1: Lesson 3 </vt:lpstr>
      <vt:lpstr>  Health and Personal Wellness</vt:lpstr>
      <vt:lpstr>Making Every Contact Count</vt:lpstr>
      <vt:lpstr>Recap Unit 1 Lesson 1-2</vt:lpstr>
      <vt:lpstr>Lifestyle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Activity 1.6: Group Field Activity </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Every Contact Count - Unit 1 Lesson 3</dc:title>
  <dc:creator>Admin;Gobnait.Creedon@hse.ie</dc:creator>
  <cp:lastModifiedBy>Gemma Murphy1</cp:lastModifiedBy>
  <cp:revision>38</cp:revision>
  <dcterms:created xsi:type="dcterms:W3CDTF">2017-09-22T14:18:45Z</dcterms:created>
  <dcterms:modified xsi:type="dcterms:W3CDTF">2019-04-04T10:47:46Z</dcterms:modified>
</cp:coreProperties>
</file>