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Lst>
  <p:notesMasterIdLst>
    <p:notesMasterId r:id="rId27"/>
  </p:notesMasterIdLst>
  <p:sldIdLst>
    <p:sldId id="265" r:id="rId4"/>
    <p:sldId id="266" r:id="rId5"/>
    <p:sldId id="291" r:id="rId6"/>
    <p:sldId id="273" r:id="rId7"/>
    <p:sldId id="268" r:id="rId8"/>
    <p:sldId id="274" r:id="rId9"/>
    <p:sldId id="275" r:id="rId10"/>
    <p:sldId id="276" r:id="rId11"/>
    <p:sldId id="277" r:id="rId12"/>
    <p:sldId id="278" r:id="rId13"/>
    <p:sldId id="287" r:id="rId14"/>
    <p:sldId id="279" r:id="rId15"/>
    <p:sldId id="280" r:id="rId16"/>
    <p:sldId id="281" r:id="rId17"/>
    <p:sldId id="282" r:id="rId18"/>
    <p:sldId id="288" r:id="rId19"/>
    <p:sldId id="284" r:id="rId20"/>
    <p:sldId id="290" r:id="rId21"/>
    <p:sldId id="283" r:id="rId22"/>
    <p:sldId id="286" r:id="rId23"/>
    <p:sldId id="285" r:id="rId24"/>
    <p:sldId id="289" r:id="rId25"/>
    <p:sldId id="27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005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3"/>
    <p:restoredTop sz="68114" autoAdjust="0"/>
  </p:normalViewPr>
  <p:slideViewPr>
    <p:cSldViewPr snapToGrid="0" snapToObjects="1">
      <p:cViewPr varScale="1">
        <p:scale>
          <a:sx n="74" d="100"/>
          <a:sy n="74" d="100"/>
        </p:scale>
        <p:origin x="195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5C3FA7-23A0-4EA0-AA85-C1118D472BF7}" type="datetimeFigureOut">
              <a:rPr lang="en-GB" smtClean="0"/>
              <a:t>04/04/2019</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24C10-B825-4D53-9AB1-4EAA2B3B5C56}" type="slidenum">
              <a:rPr lang="en-GB" smtClean="0"/>
              <a:t>‹#›</a:t>
            </a:fld>
            <a:endParaRPr lang="en-GB" dirty="0"/>
          </a:p>
        </p:txBody>
      </p:sp>
    </p:spTree>
    <p:extLst>
      <p:ext uri="{BB962C8B-B14F-4D97-AF65-F5344CB8AC3E}">
        <p14:creationId xmlns:p14="http://schemas.microsoft.com/office/powerpoint/2010/main" val="2490813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Introduction to Unit 1</a:t>
            </a:r>
          </a:p>
          <a:p>
            <a:r>
              <a:rPr lang="en-IE" dirty="0" smtClean="0"/>
              <a:t>In Unit 1 you will explore the concept of health, think about your own views on health in general and your personal health. Lifestyle and risky behaviours especially among university students will be examined. Key guidelines for health will be explored in relation to alcohol, smoking, exercise and diet with the key health messages discussed in the context of health promotion.</a:t>
            </a:r>
          </a:p>
          <a:p>
            <a:endParaRPr lang="en-IE" dirty="0" smtClean="0"/>
          </a:p>
          <a:p>
            <a:r>
              <a:rPr lang="en-IE" dirty="0" smtClean="0"/>
              <a:t>Unit 1: Learning Outcomes</a:t>
            </a:r>
          </a:p>
          <a:p>
            <a:endParaRPr lang="en-IE" dirty="0" smtClean="0"/>
          </a:p>
          <a:p>
            <a:r>
              <a:rPr lang="en-IE" dirty="0" smtClean="0"/>
              <a:t>1.1 Assess attitudes &amp; behaviours towards own health &amp; wellbeing</a:t>
            </a:r>
          </a:p>
          <a:p>
            <a:r>
              <a:rPr lang="en-IE" dirty="0" smtClean="0"/>
              <a:t>1.2 Define health with reference to the key concepts and determinants of health </a:t>
            </a:r>
          </a:p>
          <a:p>
            <a:r>
              <a:rPr lang="en-IE" dirty="0" smtClean="0"/>
              <a:t>1.3 Access and interprets health status data for the Irish population </a:t>
            </a:r>
          </a:p>
          <a:p>
            <a:r>
              <a:rPr lang="en-IE" dirty="0" smtClean="0"/>
              <a:t>1.4  Promote key health messages and recommendations</a:t>
            </a:r>
          </a:p>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1389135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Introduction to Lesson 4 </a:t>
            </a:r>
          </a:p>
          <a:p>
            <a:r>
              <a:rPr lang="en-IE" dirty="0" smtClean="0"/>
              <a:t>In this Lesson the key messages from Healthy Ireland recommendations are explored in the context of health promotion including: 1) tobacco use 2) alcohol &amp; drug use 3) healthy eating, and 4) physical activity. </a:t>
            </a:r>
          </a:p>
          <a:p>
            <a:r>
              <a:rPr lang="en-IE" dirty="0" smtClean="0"/>
              <a:t>Feedback from the field activity is discussed during face to face tutorial. </a:t>
            </a:r>
          </a:p>
          <a:p>
            <a:endParaRPr lang="en-IE" dirty="0" smtClean="0"/>
          </a:p>
          <a:p>
            <a:endParaRPr lang="en-IE" dirty="0" smtClean="0"/>
          </a:p>
        </p:txBody>
      </p:sp>
      <p:sp>
        <p:nvSpPr>
          <p:cNvPr id="4" name="Slide Number Placeholder 3"/>
          <p:cNvSpPr>
            <a:spLocks noGrp="1"/>
          </p:cNvSpPr>
          <p:nvPr>
            <p:ph type="sldNum" sz="quarter" idx="10"/>
          </p:nvPr>
        </p:nvSpPr>
        <p:spPr/>
        <p:txBody>
          <a:bodyPr/>
          <a:lstStyle/>
          <a:p>
            <a:fld id="{5D9E5EE3-43C6-4132-9735-03CF338F392D}"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509836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Making Every Contact Count is a programme being implemented within the HSE to support the prevention of chronic disease by promoting lifestyle behaviour change. The health behaviours which are the focus of this programme are the four main lifestyle risk factors for chronic disease: tobacco use; physical inactivity; harmful alcohol consumption and unhealthy eating.  </a:t>
            </a:r>
          </a:p>
          <a:p>
            <a:endParaRPr lang="en-IE" dirty="0"/>
          </a:p>
          <a:p>
            <a:r>
              <a:rPr lang="en-IE" dirty="0"/>
              <a:t>Making Every Contact Count is about health professionals using their routine consultations to empower and support people to make healthier choices to achieve positive long-term behaviour change. To do this, the health service needs to build a culture and operating environment that supports continuous health improvement through the contacts that it has with individuals. </a:t>
            </a:r>
            <a:endParaRPr lang="en-IE" dirty="0" smtClean="0"/>
          </a:p>
          <a:p>
            <a:endParaRPr lang="en-IE" dirty="0" smtClean="0"/>
          </a:p>
          <a:p>
            <a:r>
              <a:rPr lang="en-IE" b="1" dirty="0" smtClean="0"/>
              <a:t>This </a:t>
            </a:r>
            <a:r>
              <a:rPr lang="en-IE" b="1" dirty="0"/>
              <a:t>approach will allow health professional to move to a position where discussion of lifestyle behaviour is routine, non-judgemental and central to everyone’s role.  </a:t>
            </a:r>
            <a:endParaRPr lang="en-IE" b="1" dirty="0" smtClean="0"/>
          </a:p>
          <a:p>
            <a:endParaRPr lang="en-IE" dirty="0"/>
          </a:p>
          <a:p>
            <a:r>
              <a:rPr lang="en-IE" dirty="0"/>
              <a:t>As a healthcare student and future healthcare professional you will be asked to make each routine contact that you have with patients count in terms of chronic disease prevention.</a:t>
            </a:r>
          </a:p>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3011022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Recap Unit 1 Lessons 1, 2 &amp; 3</a:t>
            </a:r>
          </a:p>
          <a:p>
            <a:r>
              <a:rPr lang="en-IE" dirty="0" smtClean="0"/>
              <a:t>Can you remember what was covered in previous Lessons? </a:t>
            </a:r>
          </a:p>
          <a:p>
            <a:r>
              <a:rPr lang="en-IE" dirty="0" smtClean="0"/>
              <a:t>In previous Lessons we explored some of the definitions of health, the Healthy Ireland Framework and findings from the National Health Survey. We looked at the biopsychosocial model of health and you explored your self-perceived dimensions of health. We explored lifestyle behaviours and the lifestyle factors which can adversely influence health. </a:t>
            </a:r>
          </a:p>
          <a:p>
            <a:endParaRPr lang="en-IE" dirty="0" smtClean="0"/>
          </a:p>
          <a:p>
            <a:r>
              <a:rPr lang="en-IE" dirty="0" smtClean="0"/>
              <a:t>It is important to know the key health messages that promote positive lifestyle choices and contribute to a “Healthy Ireland”. We will look at the four key lifestyle behaviours Figure 1.3 and explore the key health recommendations for each topic.</a:t>
            </a:r>
          </a:p>
          <a:p>
            <a:endParaRPr lang="en-IE" dirty="0" smtClean="0"/>
          </a:p>
          <a:p>
            <a:endParaRPr lang="en-GB" dirty="0"/>
          </a:p>
        </p:txBody>
      </p:sp>
      <p:sp>
        <p:nvSpPr>
          <p:cNvPr id="4" name="Slide Number Placeholder 3"/>
          <p:cNvSpPr>
            <a:spLocks noGrp="1"/>
          </p:cNvSpPr>
          <p:nvPr>
            <p:ph type="sldNum" sz="quarter" idx="10"/>
          </p:nvPr>
        </p:nvSpPr>
        <p:spPr/>
        <p:txBody>
          <a:bodyPr/>
          <a:lstStyle/>
          <a:p>
            <a:fld id="{BDC7B3AC-9B43-4361-B6AC-5D8A4BAFF308}"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2471480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IE" dirty="0" smtClean="0"/>
              <a:t>Distribute copies of Activity 1.6:  National Undergraduate Curriculum for Chronic Disease Prevention and Management, Page 52</a:t>
            </a:r>
            <a:r>
              <a:rPr lang="en-IE" baseline="0" dirty="0" smtClean="0"/>
              <a:t> </a:t>
            </a:r>
            <a:r>
              <a:rPr lang="en-IE" dirty="0" smtClean="0"/>
              <a:t>(Hand-out) </a:t>
            </a:r>
            <a:r>
              <a:rPr lang="en-IE" baseline="0" dirty="0" smtClean="0"/>
              <a:t>or cover slides 5-19</a:t>
            </a:r>
          </a:p>
          <a:p>
            <a:pPr marL="171450" indent="-171450">
              <a:buFont typeface="Arial" charset="0"/>
              <a:buChar char="•"/>
            </a:pPr>
            <a:endParaRPr lang="en-IE" baseline="0" dirty="0" smtClean="0"/>
          </a:p>
          <a:p>
            <a:pPr marL="171450" indent="-171450">
              <a:buFont typeface="Arial" charset="0"/>
              <a:buChar char="•"/>
            </a:pPr>
            <a:r>
              <a:rPr lang="en-IE" baseline="0" dirty="0" smtClean="0"/>
              <a:t>Read the Fact Sheet accompanying this Lesson, Fact Sheet Key Health Messages, this will provide you with a basic understanding of some of the information that you will need to enable health promoting conversations in your professional healthcare career.</a:t>
            </a:r>
          </a:p>
          <a:p>
            <a:pPr marL="171450" indent="-171450">
              <a:buFont typeface="Arial" charset="0"/>
              <a:buChar char="•"/>
            </a:pPr>
            <a:endParaRPr lang="en-IE" baseline="0" dirty="0" smtClean="0"/>
          </a:p>
          <a:p>
            <a:pPr marL="171450" indent="-171450">
              <a:buFont typeface="Arial" charset="0"/>
              <a:buChar char="•"/>
            </a:pPr>
            <a:r>
              <a:rPr lang="en-IE" baseline="0" dirty="0" smtClean="0"/>
              <a:t>More information on each of the topics is available on the websites outlined in slide * Hyperlinked to websites</a:t>
            </a:r>
          </a:p>
          <a:p>
            <a:pPr marL="171450" indent="-171450">
              <a:buFont typeface="Arial" charset="0"/>
              <a:buChar char="•"/>
            </a:pPr>
            <a:endParaRPr lang="en-IE" baseline="0" dirty="0" smtClean="0"/>
          </a:p>
          <a:p>
            <a:pPr marL="171450" indent="-171450">
              <a:buFont typeface="Arial" charset="0"/>
              <a:buChar char="•"/>
            </a:pPr>
            <a:endParaRPr lang="en-IE" baseline="0" dirty="0" smtClean="0"/>
          </a:p>
          <a:p>
            <a:pPr marL="171450" indent="-171450">
              <a:buFont typeface="Arial" charset="0"/>
              <a:buChar char="•"/>
            </a:pPr>
            <a:endParaRPr lang="en-GB" dirty="0"/>
          </a:p>
        </p:txBody>
      </p:sp>
      <p:sp>
        <p:nvSpPr>
          <p:cNvPr id="4" name="Slide Number Placeholder 3"/>
          <p:cNvSpPr>
            <a:spLocks noGrp="1"/>
          </p:cNvSpPr>
          <p:nvPr>
            <p:ph type="sldNum" sz="quarter" idx="10"/>
          </p:nvPr>
        </p:nvSpPr>
        <p:spPr/>
        <p:txBody>
          <a:bodyPr/>
          <a:lstStyle/>
          <a:p>
            <a:fld id="{A5324C10-B825-4D53-9AB1-4EAA2B3B5C56}" type="slidenum">
              <a:rPr lang="en-GB" smtClean="0"/>
              <a:t>5</a:t>
            </a:fld>
            <a:endParaRPr lang="en-GB" dirty="0"/>
          </a:p>
        </p:txBody>
      </p:sp>
    </p:spTree>
    <p:extLst>
      <p:ext uri="{BB962C8B-B14F-4D97-AF65-F5344CB8AC3E}">
        <p14:creationId xmlns:p14="http://schemas.microsoft.com/office/powerpoint/2010/main" val="3877311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324C10-B825-4D53-9AB1-4EAA2B3B5C56}" type="slidenum">
              <a:rPr lang="en-GB" smtClean="0"/>
              <a:t>8</a:t>
            </a:fld>
            <a:endParaRPr lang="en-GB" dirty="0"/>
          </a:p>
        </p:txBody>
      </p:sp>
    </p:spTree>
    <p:extLst>
      <p:ext uri="{BB962C8B-B14F-4D97-AF65-F5344CB8AC3E}">
        <p14:creationId xmlns:p14="http://schemas.microsoft.com/office/powerpoint/2010/main" val="2024742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Reminder of the field study undertaken</a:t>
            </a:r>
          </a:p>
          <a:p>
            <a:endParaRPr lang="en-IE" dirty="0" smtClean="0"/>
          </a:p>
          <a:p>
            <a:r>
              <a:rPr lang="en-IE" dirty="0" smtClean="0"/>
              <a:t>You are now being asked to do a self-directed field visit with an observation exercise on lifestyles and health promoting messages.  </a:t>
            </a:r>
          </a:p>
          <a:p>
            <a:r>
              <a:rPr lang="en-IE" dirty="0" smtClean="0"/>
              <a:t>The field visit involves taking note of the patterns of behaviour of other people as you walk around your College/University and also any other place that you would normally spend time in your everyday live e.g. your home town, walking through any public place. </a:t>
            </a:r>
          </a:p>
          <a:p>
            <a:r>
              <a:rPr lang="en-IE" dirty="0" smtClean="0"/>
              <a:t>As you stroll around, or pause and sit to observe, take note of the age profile overall of people you meet/see. </a:t>
            </a:r>
          </a:p>
          <a:p>
            <a:r>
              <a:rPr lang="en-IE" dirty="0" smtClean="0"/>
              <a:t>Also, take note of people’s behaviours that you think are relevant to health. </a:t>
            </a:r>
          </a:p>
          <a:p>
            <a:r>
              <a:rPr lang="en-IE" dirty="0" smtClean="0"/>
              <a:t>Is there anything in particular that strikes you as ‘risky’ about these behaviours or as positive in promoting health. </a:t>
            </a:r>
          </a:p>
          <a:p>
            <a:endParaRPr lang="en-IE" dirty="0" smtClean="0"/>
          </a:p>
          <a:p>
            <a:r>
              <a:rPr lang="en-IE" dirty="0" smtClean="0"/>
              <a:t>Observe evidence of health promoting information in your town, university and community.</a:t>
            </a:r>
          </a:p>
          <a:p>
            <a:r>
              <a:rPr lang="en-IE" dirty="0" smtClean="0"/>
              <a:t>Use the fact sheet provided on the key health messages and monitor where you see evidence of these messages in your everyday surroundings. </a:t>
            </a:r>
          </a:p>
          <a:p>
            <a:r>
              <a:rPr lang="en-IE" dirty="0" smtClean="0"/>
              <a:t>Keep notes of your observations and in the next lesson we will ask you to share your thoughts on what you observed. </a:t>
            </a:r>
          </a:p>
          <a:p>
            <a:endParaRPr lang="en-IE" dirty="0" smtClean="0"/>
          </a:p>
          <a:p>
            <a:endParaRPr lang="en-IE" dirty="0" smtClean="0"/>
          </a:p>
          <a:p>
            <a:r>
              <a:rPr lang="en-IE" dirty="0" smtClean="0"/>
              <a:t>Feedback</a:t>
            </a:r>
          </a:p>
          <a:p>
            <a:r>
              <a:rPr lang="en-IE" dirty="0" smtClean="0"/>
              <a:t>Students will be given an opportunity to provide feedback and discussion on their</a:t>
            </a:r>
          </a:p>
          <a:p>
            <a:r>
              <a:rPr lang="en-IE" dirty="0" smtClean="0"/>
              <a:t>field activity findings.</a:t>
            </a:r>
          </a:p>
          <a:p>
            <a:endParaRPr lang="en-IE" dirty="0" smtClean="0"/>
          </a:p>
          <a:p>
            <a:endParaRPr lang="en-IE" dirty="0" smtClean="0"/>
          </a:p>
          <a:p>
            <a:r>
              <a:rPr lang="en-IE" dirty="0" smtClean="0"/>
              <a:t>Summary</a:t>
            </a:r>
          </a:p>
          <a:p>
            <a:r>
              <a:rPr lang="en-IE" dirty="0" smtClean="0"/>
              <a:t>In this Lesson we talked about the four key lifestyle behaviours (tobacco use,</a:t>
            </a:r>
          </a:p>
          <a:p>
            <a:r>
              <a:rPr lang="en-IE" dirty="0" smtClean="0"/>
              <a:t>alcohol and drug use, healthy eating and physical activity) including the impacts of</a:t>
            </a:r>
          </a:p>
          <a:p>
            <a:r>
              <a:rPr lang="en-IE" dirty="0" smtClean="0"/>
              <a:t>the lifestyle behaviour on health. You carried out a field activity and observed the</a:t>
            </a:r>
          </a:p>
          <a:p>
            <a:r>
              <a:rPr lang="en-IE" dirty="0" smtClean="0"/>
              <a:t>behaviours and health promoting messages evident in your communities.</a:t>
            </a:r>
            <a:endParaRPr lang="en-GB" dirty="0"/>
          </a:p>
        </p:txBody>
      </p:sp>
      <p:sp>
        <p:nvSpPr>
          <p:cNvPr id="4" name="Slide Number Placeholder 3"/>
          <p:cNvSpPr>
            <a:spLocks noGrp="1"/>
          </p:cNvSpPr>
          <p:nvPr>
            <p:ph type="sldNum" sz="quarter" idx="10"/>
          </p:nvPr>
        </p:nvSpPr>
        <p:spPr/>
        <p:txBody>
          <a:bodyPr/>
          <a:lstStyle/>
          <a:p>
            <a:fld id="{A5324C10-B825-4D53-9AB1-4EAA2B3B5C56}" type="slidenum">
              <a:rPr lang="en-GB" smtClean="0"/>
              <a:t>23</a:t>
            </a:fld>
            <a:endParaRPr lang="en-GB" dirty="0"/>
          </a:p>
        </p:txBody>
      </p:sp>
    </p:spTree>
    <p:extLst>
      <p:ext uri="{BB962C8B-B14F-4D97-AF65-F5344CB8AC3E}">
        <p14:creationId xmlns:p14="http://schemas.microsoft.com/office/powerpoint/2010/main" val="14673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A90552E4-E220-462D-B06C-69CEFA89BEB1}" type="datetimeFigureOut">
              <a:rPr lang="en-IE" smtClean="0"/>
              <a:t>04/04/2019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0FB55EB3-9BB1-4136-A731-0ED0882172A5}" type="slidenum">
              <a:rPr lang="en-IE" smtClean="0"/>
              <a:t>‹#›</a:t>
            </a:fld>
            <a:endParaRPr lang="en-IE" dirty="0"/>
          </a:p>
        </p:txBody>
      </p:sp>
    </p:spTree>
    <p:extLst>
      <p:ext uri="{BB962C8B-B14F-4D97-AF65-F5344CB8AC3E}">
        <p14:creationId xmlns:p14="http://schemas.microsoft.com/office/powerpoint/2010/main" val="3198061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A90552E4-E220-462D-B06C-69CEFA89BEB1}" type="datetimeFigureOut">
              <a:rPr lang="en-IE" smtClean="0"/>
              <a:t>04/04/2019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0FB55EB3-9BB1-4136-A731-0ED0882172A5}" type="slidenum">
              <a:rPr lang="en-IE" smtClean="0"/>
              <a:t>‹#›</a:t>
            </a:fld>
            <a:endParaRPr lang="en-IE" dirty="0"/>
          </a:p>
        </p:txBody>
      </p:sp>
    </p:spTree>
    <p:extLst>
      <p:ext uri="{BB962C8B-B14F-4D97-AF65-F5344CB8AC3E}">
        <p14:creationId xmlns:p14="http://schemas.microsoft.com/office/powerpoint/2010/main" val="3812210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A90552E4-E220-462D-B06C-69CEFA89BEB1}" type="datetimeFigureOut">
              <a:rPr lang="en-IE" smtClean="0"/>
              <a:t>04/04/2019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0FB55EB3-9BB1-4136-A731-0ED0882172A5}" type="slidenum">
              <a:rPr lang="en-IE" smtClean="0"/>
              <a:t>‹#›</a:t>
            </a:fld>
            <a:endParaRPr lang="en-IE" dirty="0"/>
          </a:p>
        </p:txBody>
      </p:sp>
    </p:spTree>
    <p:extLst>
      <p:ext uri="{BB962C8B-B14F-4D97-AF65-F5344CB8AC3E}">
        <p14:creationId xmlns:p14="http://schemas.microsoft.com/office/powerpoint/2010/main" val="3726395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4/4/2019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8931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4/4/2019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6353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4/4/2019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9288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39FE04-85BB-FF44-A662-545F317729A4}" type="datetimeFigureOut">
              <a:rPr lang="en-US" smtClean="0">
                <a:solidFill>
                  <a:prstClr val="black">
                    <a:tint val="75000"/>
                  </a:prstClr>
                </a:solidFill>
              </a:rPr>
              <a:pPr/>
              <a:t>4/4/2019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1927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39FE04-85BB-FF44-A662-545F317729A4}" type="datetimeFigureOut">
              <a:rPr lang="en-US" smtClean="0">
                <a:solidFill>
                  <a:prstClr val="black">
                    <a:tint val="75000"/>
                  </a:prstClr>
                </a:solidFill>
              </a:rPr>
              <a:pPr/>
              <a:t>4/4/2019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8856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39FE04-85BB-FF44-A662-545F317729A4}" type="datetimeFigureOut">
              <a:rPr lang="en-US" smtClean="0">
                <a:solidFill>
                  <a:prstClr val="black">
                    <a:tint val="75000"/>
                  </a:prstClr>
                </a:solidFill>
              </a:rPr>
              <a:pPr/>
              <a:t>4/4/2019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5945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39FE04-85BB-FF44-A662-545F317729A4}" type="datetimeFigureOut">
              <a:rPr lang="en-US" smtClean="0">
                <a:solidFill>
                  <a:prstClr val="black">
                    <a:tint val="75000"/>
                  </a:prstClr>
                </a:solidFill>
              </a:rPr>
              <a:pPr/>
              <a:t>4/4/2019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475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9FE04-85BB-FF44-A662-545F317729A4}" type="datetimeFigureOut">
              <a:rPr lang="en-US" smtClean="0">
                <a:solidFill>
                  <a:prstClr val="black">
                    <a:tint val="75000"/>
                  </a:prstClr>
                </a:solidFill>
              </a:rPr>
              <a:pPr/>
              <a:t>4/4/2019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126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A90552E4-E220-462D-B06C-69CEFA89BEB1}" type="datetimeFigureOut">
              <a:rPr lang="en-IE" smtClean="0"/>
              <a:t>04/04/2019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0FB55EB3-9BB1-4136-A731-0ED0882172A5}" type="slidenum">
              <a:rPr lang="en-IE" smtClean="0"/>
              <a:t>‹#›</a:t>
            </a:fld>
            <a:endParaRPr lang="en-IE" dirty="0"/>
          </a:p>
        </p:txBody>
      </p:sp>
    </p:spTree>
    <p:extLst>
      <p:ext uri="{BB962C8B-B14F-4D97-AF65-F5344CB8AC3E}">
        <p14:creationId xmlns:p14="http://schemas.microsoft.com/office/powerpoint/2010/main" val="4609058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9FE04-85BB-FF44-A662-545F317729A4}" type="datetimeFigureOut">
              <a:rPr lang="en-US" smtClean="0">
                <a:solidFill>
                  <a:prstClr val="black">
                    <a:tint val="75000"/>
                  </a:prstClr>
                </a:solidFill>
              </a:rPr>
              <a:pPr/>
              <a:t>4/4/2019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9227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4/4/2019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4789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4/4/2019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9357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5513054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457200"/>
            <a:fld id="{6A15FCEE-97D9-47E7-B6CF-8C799F30F8F6}" type="datetime1">
              <a:rPr lang="en-US" smtClean="0">
                <a:solidFill>
                  <a:prstClr val="black"/>
                </a:solidFill>
              </a:rPr>
              <a:pPr defTabSz="457200"/>
              <a:t>4/4/2019</a:t>
            </a:fld>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457200"/>
            <a:fld id="{D57F1E4F-1CFF-5643-939E-217C01CDF56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6555670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457200"/>
            <a:fld id="{7B55D65C-BF7F-4DDE-A1F2-EA4224ECA271}" type="datetime1">
              <a:rPr lang="en-US" smtClean="0">
                <a:solidFill>
                  <a:prstClr val="black"/>
                </a:solidFill>
              </a:rPr>
              <a:pPr defTabSz="457200"/>
              <a:t>4/4/2019</a:t>
            </a:fld>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457200"/>
            <a:fld id="{D57F1E4F-1CFF-5643-939E-217C01CDF56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262444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defTabSz="457200"/>
            <a:fld id="{A7B25919-339B-406C-A754-6E023F892740}" type="datetime1">
              <a:rPr lang="en-US" smtClean="0">
                <a:solidFill>
                  <a:prstClr val="black"/>
                </a:solidFill>
              </a:rPr>
              <a:pPr defTabSz="457200"/>
              <a:t>4/4/2019</a:t>
            </a:fld>
            <a:endParaRPr lang="en-US"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defTabSz="457200"/>
            <a:fld id="{6FF9F0C5-380F-41C2-899A-BAC0F0927E16}"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724976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defTabSz="457200"/>
            <a:fld id="{FACDC156-8122-4E54-80C4-5CE154139E06}" type="datetime1">
              <a:rPr lang="en-US" smtClean="0">
                <a:solidFill>
                  <a:prstClr val="black"/>
                </a:solidFill>
              </a:rPr>
              <a:pPr defTabSz="457200"/>
              <a:t>4/4/2019</a:t>
            </a:fld>
            <a:endParaRPr lang="en-US" dirty="0">
              <a:solidFill>
                <a:prstClr val="black"/>
              </a:solidFill>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defTabSz="457200"/>
            <a:endParaRPr lang="en-US" dirty="0">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defTabSz="457200"/>
            <a:fld id="{D57F1E4F-1CFF-5643-939E-217C01CDF56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0664440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defTabSz="457200"/>
            <a:fld id="{AB3634DC-DC72-4B6B-A539-AE4016EC510A}" type="datetime1">
              <a:rPr lang="en-US" smtClean="0">
                <a:solidFill>
                  <a:prstClr val="black"/>
                </a:solidFill>
              </a:rPr>
              <a:pPr defTabSz="457200"/>
              <a:t>4/4/2019</a:t>
            </a:fld>
            <a:endParaRPr lang="en-US" dirty="0">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defTabSz="457200"/>
            <a:endParaRPr lang="en-US"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defTabSz="457200"/>
            <a:fld id="{D57F1E4F-1CFF-5643-939E-217C01CDF56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8510129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pPr defTabSz="457200"/>
            <a:endParaRPr lang="en-US" dirty="0">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defTabSz="457200"/>
            <a:fld id="{D57F1E4F-1CFF-5643-939E-217C01CDF56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8884835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0552E4-E220-462D-B06C-69CEFA89BEB1}" type="datetimeFigureOut">
              <a:rPr lang="en-IE" smtClean="0"/>
              <a:t>04/04/2019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0FB55EB3-9BB1-4136-A731-0ED0882172A5}" type="slidenum">
              <a:rPr lang="en-IE" smtClean="0"/>
              <a:t>‹#›</a:t>
            </a:fld>
            <a:endParaRPr lang="en-IE" dirty="0"/>
          </a:p>
        </p:txBody>
      </p:sp>
    </p:spTree>
    <p:extLst>
      <p:ext uri="{BB962C8B-B14F-4D97-AF65-F5344CB8AC3E}">
        <p14:creationId xmlns:p14="http://schemas.microsoft.com/office/powerpoint/2010/main" val="27265018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defTabSz="457200"/>
            <a:fld id="{6C811D57-28EC-4063-918D-589AF38CC89B}" type="datetime1">
              <a:rPr lang="en-US" smtClean="0">
                <a:solidFill>
                  <a:prstClr val="black"/>
                </a:solidFill>
              </a:rPr>
              <a:pPr defTabSz="457200"/>
              <a:t>4/4/2019</a:t>
            </a:fld>
            <a:endParaRPr lang="en-US"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defTabSz="457200"/>
            <a:fld id="{519954A3-9DFD-4C44-94BA-B95130A3BA1C}"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3842402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defTabSz="457200"/>
            <a:fld id="{018F8AB4-E0CC-4138-ADCF-4BF7BEEAC4A2}" type="datetime1">
              <a:rPr lang="en-US" smtClean="0">
                <a:solidFill>
                  <a:prstClr val="black"/>
                </a:solidFill>
              </a:rPr>
              <a:pPr defTabSz="457200"/>
              <a:t>4/4/2019</a:t>
            </a:fld>
            <a:endParaRPr lang="en-US"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defTabSz="457200"/>
            <a:fld id="{D57F1E4F-1CFF-5643-939E-217C01CDF56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42185365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457200"/>
            <a:fld id="{4A183983-5370-4B61-AB36-FDE9F9726F87}" type="datetime1">
              <a:rPr lang="en-US" smtClean="0">
                <a:solidFill>
                  <a:prstClr val="black"/>
                </a:solidFill>
              </a:rPr>
              <a:pPr defTabSz="457200"/>
              <a:t>4/4/2019</a:t>
            </a:fld>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457200"/>
            <a:fld id="{89333C77-0158-454C-844F-B7AB9BD7DAD4}"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8512012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457200"/>
            <a:fld id="{12AB201C-1B8B-4A7A-A85B-6587D75721EB}" type="datetime1">
              <a:rPr lang="en-US" smtClean="0">
                <a:solidFill>
                  <a:prstClr val="black"/>
                </a:solidFill>
              </a:rPr>
              <a:pPr defTabSz="457200"/>
              <a:t>4/4/2019</a:t>
            </a:fld>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457200"/>
            <a:fld id="{D57F1E4F-1CFF-5643-939E-217C01CDF56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394489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A90552E4-E220-462D-B06C-69CEFA89BEB1}" type="datetimeFigureOut">
              <a:rPr lang="en-IE" smtClean="0"/>
              <a:t>04/04/2019</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0FB55EB3-9BB1-4136-A731-0ED0882172A5}" type="slidenum">
              <a:rPr lang="en-IE" smtClean="0"/>
              <a:t>‹#›</a:t>
            </a:fld>
            <a:endParaRPr lang="en-IE" dirty="0"/>
          </a:p>
        </p:txBody>
      </p:sp>
    </p:spTree>
    <p:extLst>
      <p:ext uri="{BB962C8B-B14F-4D97-AF65-F5344CB8AC3E}">
        <p14:creationId xmlns:p14="http://schemas.microsoft.com/office/powerpoint/2010/main" val="107570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A90552E4-E220-462D-B06C-69CEFA89BEB1}" type="datetimeFigureOut">
              <a:rPr lang="en-IE" smtClean="0"/>
              <a:t>04/04/2019</a:t>
            </a:fld>
            <a:endParaRPr lang="en-IE" dirty="0"/>
          </a:p>
        </p:txBody>
      </p:sp>
      <p:sp>
        <p:nvSpPr>
          <p:cNvPr id="8" name="Footer Placeholder 7"/>
          <p:cNvSpPr>
            <a:spLocks noGrp="1"/>
          </p:cNvSpPr>
          <p:nvPr>
            <p:ph type="ftr" sz="quarter" idx="11"/>
          </p:nvPr>
        </p:nvSpPr>
        <p:spPr/>
        <p:txBody>
          <a:bodyPr/>
          <a:lstStyle/>
          <a:p>
            <a:endParaRPr lang="en-IE" dirty="0"/>
          </a:p>
        </p:txBody>
      </p:sp>
      <p:sp>
        <p:nvSpPr>
          <p:cNvPr id="9" name="Slide Number Placeholder 8"/>
          <p:cNvSpPr>
            <a:spLocks noGrp="1"/>
          </p:cNvSpPr>
          <p:nvPr>
            <p:ph type="sldNum" sz="quarter" idx="12"/>
          </p:nvPr>
        </p:nvSpPr>
        <p:spPr/>
        <p:txBody>
          <a:bodyPr/>
          <a:lstStyle/>
          <a:p>
            <a:fld id="{0FB55EB3-9BB1-4136-A731-0ED0882172A5}" type="slidenum">
              <a:rPr lang="en-IE" smtClean="0"/>
              <a:t>‹#›</a:t>
            </a:fld>
            <a:endParaRPr lang="en-IE" dirty="0"/>
          </a:p>
        </p:txBody>
      </p:sp>
    </p:spTree>
    <p:extLst>
      <p:ext uri="{BB962C8B-B14F-4D97-AF65-F5344CB8AC3E}">
        <p14:creationId xmlns:p14="http://schemas.microsoft.com/office/powerpoint/2010/main" val="491100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A90552E4-E220-462D-B06C-69CEFA89BEB1}" type="datetimeFigureOut">
              <a:rPr lang="en-IE" smtClean="0"/>
              <a:t>04/04/2019</a:t>
            </a:fld>
            <a:endParaRPr lang="en-IE" dirty="0"/>
          </a:p>
        </p:txBody>
      </p:sp>
      <p:sp>
        <p:nvSpPr>
          <p:cNvPr id="4" name="Footer Placeholder 3"/>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0FB55EB3-9BB1-4136-A731-0ED0882172A5}" type="slidenum">
              <a:rPr lang="en-IE" smtClean="0"/>
              <a:t>‹#›</a:t>
            </a:fld>
            <a:endParaRPr lang="en-IE" dirty="0"/>
          </a:p>
        </p:txBody>
      </p:sp>
    </p:spTree>
    <p:extLst>
      <p:ext uri="{BB962C8B-B14F-4D97-AF65-F5344CB8AC3E}">
        <p14:creationId xmlns:p14="http://schemas.microsoft.com/office/powerpoint/2010/main" val="333309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0552E4-E220-462D-B06C-69CEFA89BEB1}" type="datetimeFigureOut">
              <a:rPr lang="en-IE" smtClean="0"/>
              <a:t>04/04/2019</a:t>
            </a:fld>
            <a:endParaRPr lang="en-IE" dirty="0"/>
          </a:p>
        </p:txBody>
      </p:sp>
      <p:sp>
        <p:nvSpPr>
          <p:cNvPr id="3" name="Footer Placeholder 2"/>
          <p:cNvSpPr>
            <a:spLocks noGrp="1"/>
          </p:cNvSpPr>
          <p:nvPr>
            <p:ph type="ftr" sz="quarter" idx="11"/>
          </p:nvPr>
        </p:nvSpPr>
        <p:spPr/>
        <p:txBody>
          <a:bodyPr/>
          <a:lstStyle/>
          <a:p>
            <a:endParaRPr lang="en-IE" dirty="0"/>
          </a:p>
        </p:txBody>
      </p:sp>
      <p:sp>
        <p:nvSpPr>
          <p:cNvPr id="4" name="Slide Number Placeholder 3"/>
          <p:cNvSpPr>
            <a:spLocks noGrp="1"/>
          </p:cNvSpPr>
          <p:nvPr>
            <p:ph type="sldNum" sz="quarter" idx="12"/>
          </p:nvPr>
        </p:nvSpPr>
        <p:spPr/>
        <p:txBody>
          <a:bodyPr/>
          <a:lstStyle/>
          <a:p>
            <a:fld id="{0FB55EB3-9BB1-4136-A731-0ED0882172A5}" type="slidenum">
              <a:rPr lang="en-IE" smtClean="0"/>
              <a:t>‹#›</a:t>
            </a:fld>
            <a:endParaRPr lang="en-IE" dirty="0"/>
          </a:p>
        </p:txBody>
      </p:sp>
    </p:spTree>
    <p:extLst>
      <p:ext uri="{BB962C8B-B14F-4D97-AF65-F5344CB8AC3E}">
        <p14:creationId xmlns:p14="http://schemas.microsoft.com/office/powerpoint/2010/main" val="3340864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0552E4-E220-462D-B06C-69CEFA89BEB1}" type="datetimeFigureOut">
              <a:rPr lang="en-IE" smtClean="0"/>
              <a:t>04/04/2019</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0FB55EB3-9BB1-4136-A731-0ED0882172A5}" type="slidenum">
              <a:rPr lang="en-IE" smtClean="0"/>
              <a:t>‹#›</a:t>
            </a:fld>
            <a:endParaRPr lang="en-IE" dirty="0"/>
          </a:p>
        </p:txBody>
      </p:sp>
    </p:spTree>
    <p:extLst>
      <p:ext uri="{BB962C8B-B14F-4D97-AF65-F5344CB8AC3E}">
        <p14:creationId xmlns:p14="http://schemas.microsoft.com/office/powerpoint/2010/main" val="984828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0552E4-E220-462D-B06C-69CEFA89BEB1}" type="datetimeFigureOut">
              <a:rPr lang="en-IE" smtClean="0"/>
              <a:t>04/04/2019</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0FB55EB3-9BB1-4136-A731-0ED0882172A5}" type="slidenum">
              <a:rPr lang="en-IE" smtClean="0"/>
              <a:t>‹#›</a:t>
            </a:fld>
            <a:endParaRPr lang="en-IE" dirty="0"/>
          </a:p>
        </p:txBody>
      </p:sp>
    </p:spTree>
    <p:extLst>
      <p:ext uri="{BB962C8B-B14F-4D97-AF65-F5344CB8AC3E}">
        <p14:creationId xmlns:p14="http://schemas.microsoft.com/office/powerpoint/2010/main" val="3111608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0552E4-E220-462D-B06C-69CEFA89BEB1}" type="datetimeFigureOut">
              <a:rPr lang="en-IE" smtClean="0"/>
              <a:t>04/04/2019</a:t>
            </a:fld>
            <a:endParaRPr lang="en-IE"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5EB3-9BB1-4136-A731-0ED0882172A5}" type="slidenum">
              <a:rPr lang="en-IE" smtClean="0"/>
              <a:t>‹#›</a:t>
            </a:fld>
            <a:endParaRPr lang="en-IE" dirty="0"/>
          </a:p>
        </p:txBody>
      </p:sp>
    </p:spTree>
    <p:extLst>
      <p:ext uri="{BB962C8B-B14F-4D97-AF65-F5344CB8AC3E}">
        <p14:creationId xmlns:p14="http://schemas.microsoft.com/office/powerpoint/2010/main" val="35503786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39FE04-85BB-FF44-A662-545F317729A4}" type="datetimeFigureOut">
              <a:rPr lang="en-US" smtClean="0">
                <a:solidFill>
                  <a:prstClr val="black">
                    <a:tint val="75000"/>
                  </a:prstClr>
                </a:solidFill>
              </a:rPr>
              <a:pPr/>
              <a:t>4/4/2019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43161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8508101"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912742" y="110753"/>
            <a:ext cx="2126533" cy="1312860"/>
          </a:xfrm>
          <a:prstGeom prst="rect">
            <a:avLst/>
          </a:prstGeom>
        </p:spPr>
      </p:pic>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46201" y="6298319"/>
            <a:ext cx="2067697" cy="378941"/>
          </a:xfrm>
          <a:prstGeom prst="rect">
            <a:avLst/>
          </a:prstGeom>
        </p:spPr>
      </p:pic>
    </p:spTree>
    <p:extLst>
      <p:ext uri="{BB962C8B-B14F-4D97-AF65-F5344CB8AC3E}">
        <p14:creationId xmlns:p14="http://schemas.microsoft.com/office/powerpoint/2010/main" val="37573155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askaboutalcohol.ie/" TargetMode="External"/><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11.jpg"/><Relationship Id="rId4" Type="http://schemas.openxmlformats.org/officeDocument/2006/relationships/hyperlink" Target="http://www.drugs.i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hyperlink" Target="http://www.getirelandactive.ie/" TargetMode="Externa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www.healthyireland.ie/" TargetMode="Externa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hyperlink" Target="http://health.gov.ie/wpcontent/uploads/2014/03/active_guidelines.pdf" TargetMode="External"/><Relationship Id="rId2" Type="http://schemas.openxmlformats.org/officeDocument/2006/relationships/hyperlink" Target="https://www.healthpromotion.ie/hp-files/docs/HPM00796.pdf"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healthpromotion.ie/publications"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hyperlink" Target="http://www.quit.ie/" TargetMode="External"/><Relationship Id="rId13" Type="http://schemas.openxmlformats.org/officeDocument/2006/relationships/image" Target="../media/image4.png"/><Relationship Id="rId3" Type="http://schemas.openxmlformats.org/officeDocument/2006/relationships/image" Target="../media/image1.jpg"/><Relationship Id="rId7" Type="http://schemas.openxmlformats.org/officeDocument/2006/relationships/image" Target="../media/image11.jpg"/><Relationship Id="rId12"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drugs.ie/" TargetMode="External"/><Relationship Id="rId11" Type="http://schemas.openxmlformats.org/officeDocument/2006/relationships/image" Target="../media/image13.jpg"/><Relationship Id="rId5" Type="http://schemas.openxmlformats.org/officeDocument/2006/relationships/image" Target="../media/image10.jpg"/><Relationship Id="rId10" Type="http://schemas.openxmlformats.org/officeDocument/2006/relationships/hyperlink" Target="https://www.hse.ie/eng/about/Who/healthwellbeing/Our-Priority-Programmes/HEAL/Healthy-Eating-Guidelines/" TargetMode="External"/><Relationship Id="rId4" Type="http://schemas.openxmlformats.org/officeDocument/2006/relationships/hyperlink" Target="http://www.askaboutalcohol.ie/" TargetMode="External"/><Relationship Id="rId9"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hyperlink" Target="http://www.quit.ie/" TargetMode="Externa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78300" cy="6858000"/>
          </a:xfrm>
          <a:prstGeom prst="rect">
            <a:avLst/>
          </a:prstGeom>
        </p:spPr>
      </p:pic>
      <p:sp>
        <p:nvSpPr>
          <p:cNvPr id="4" name="Title 1"/>
          <p:cNvSpPr>
            <a:spLocks noGrp="1"/>
          </p:cNvSpPr>
          <p:nvPr>
            <p:ph type="ctrTitle"/>
          </p:nvPr>
        </p:nvSpPr>
        <p:spPr>
          <a:xfrm>
            <a:off x="436232" y="3784930"/>
            <a:ext cx="6350000" cy="1739900"/>
          </a:xfrm>
        </p:spPr>
        <p:txBody>
          <a:bodyPr>
            <a:noAutofit/>
          </a:bodyPr>
          <a:lstStyle/>
          <a:p>
            <a:pPr algn="l"/>
            <a:r>
              <a:rPr lang="en-GB" sz="5400" dirty="0" smtClean="0">
                <a:latin typeface="+mn-lt"/>
              </a:rPr>
              <a:t>Unit 1: Lesson 4</a:t>
            </a:r>
            <a:r>
              <a:rPr lang="en-GB" sz="4400" b="1" dirty="0" smtClean="0"/>
              <a:t/>
            </a:r>
            <a:br>
              <a:rPr lang="en-GB" sz="4400" b="1" dirty="0" smtClean="0"/>
            </a:br>
            <a:endParaRPr lang="en-GB" sz="4400" b="1" dirty="0"/>
          </a:p>
        </p:txBody>
      </p:sp>
      <p:pic>
        <p:nvPicPr>
          <p:cNvPr id="6" name="Picture 5"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0" y="5608492"/>
            <a:ext cx="3819843" cy="878522"/>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9007" y="5524830"/>
            <a:ext cx="1122045" cy="1122045"/>
          </a:xfrm>
          <a:prstGeom prst="rect">
            <a:avLst/>
          </a:prstGeom>
        </p:spPr>
      </p:pic>
    </p:spTree>
    <p:extLst>
      <p:ext uri="{BB962C8B-B14F-4D97-AF65-F5344CB8AC3E}">
        <p14:creationId xmlns:p14="http://schemas.microsoft.com/office/powerpoint/2010/main" val="4222118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015" y="560337"/>
            <a:ext cx="8708571" cy="1143000"/>
          </a:xfrm>
        </p:spPr>
        <p:txBody>
          <a:bodyPr>
            <a:normAutofit fontScale="90000"/>
          </a:bodyPr>
          <a:lstStyle/>
          <a:p>
            <a:pPr algn="l"/>
            <a:r>
              <a:rPr lang="en-GB" sz="4900" dirty="0" smtClean="0">
                <a:solidFill>
                  <a:srgbClr val="A7005F"/>
                </a:solidFill>
                <a:latin typeface="+mn-lt"/>
              </a:rPr>
              <a:t>Alcohol &amp; Drug Use</a:t>
            </a:r>
            <a:r>
              <a:rPr lang="en-GB" dirty="0"/>
              <a:t/>
            </a:r>
            <a:br>
              <a:rPr lang="en-GB" dirty="0"/>
            </a:b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56519" y="192202"/>
            <a:ext cx="2181101" cy="1346548"/>
          </a:xfrm>
        </p:spPr>
      </p:pic>
      <p:sp>
        <p:nvSpPr>
          <p:cNvPr id="3" name="Rectangle 2"/>
          <p:cNvSpPr/>
          <p:nvPr/>
        </p:nvSpPr>
        <p:spPr>
          <a:xfrm>
            <a:off x="822765" y="1264878"/>
            <a:ext cx="10026733" cy="5262979"/>
          </a:xfrm>
          <a:prstGeom prst="rect">
            <a:avLst/>
          </a:prstGeom>
        </p:spPr>
        <p:txBody>
          <a:bodyPr wrap="square">
            <a:spAutoFit/>
          </a:bodyPr>
          <a:lstStyle/>
          <a:p>
            <a:pPr>
              <a:lnSpc>
                <a:spcPct val="150000"/>
              </a:lnSpc>
            </a:pPr>
            <a:r>
              <a:rPr lang="en-IE" sz="2800" dirty="0" smtClean="0"/>
              <a:t>When </a:t>
            </a:r>
            <a:r>
              <a:rPr lang="en-IE" sz="2800" dirty="0"/>
              <a:t>we drink an alcoholic beverage, there are so many variables that it is difficult to keep track of how much alcohol we are </a:t>
            </a:r>
          </a:p>
          <a:p>
            <a:pPr>
              <a:lnSpc>
                <a:spcPct val="150000"/>
              </a:lnSpc>
            </a:pPr>
            <a:r>
              <a:rPr lang="en-IE" sz="2800" dirty="0"/>
              <a:t>consuming</a:t>
            </a:r>
            <a:r>
              <a:rPr lang="en-IE" sz="2800" dirty="0" smtClean="0"/>
              <a:t>.</a:t>
            </a:r>
          </a:p>
          <a:p>
            <a:pPr marL="457200" indent="-457200">
              <a:lnSpc>
                <a:spcPct val="150000"/>
              </a:lnSpc>
              <a:buFont typeface="Arial" panose="020B0604020202020204" pitchFamily="34" charset="0"/>
              <a:buChar char="•"/>
            </a:pPr>
            <a:r>
              <a:rPr lang="en-IE" sz="2800" dirty="0" smtClean="0"/>
              <a:t> </a:t>
            </a:r>
            <a:r>
              <a:rPr lang="en-IE" sz="2800" dirty="0"/>
              <a:t>Glasses, cans and bottles come in different sizes. </a:t>
            </a:r>
            <a:endParaRPr lang="en-IE" sz="2800" dirty="0" smtClean="0"/>
          </a:p>
          <a:p>
            <a:pPr marL="457200" indent="-457200">
              <a:lnSpc>
                <a:spcPct val="150000"/>
              </a:lnSpc>
              <a:buFont typeface="Arial" panose="020B0604020202020204" pitchFamily="34" charset="0"/>
              <a:buChar char="•"/>
            </a:pPr>
            <a:r>
              <a:rPr lang="en-IE" sz="2800" dirty="0" smtClean="0"/>
              <a:t>Different </a:t>
            </a:r>
            <a:r>
              <a:rPr lang="en-IE" sz="2800" dirty="0"/>
              <a:t>drinks contain different percentages of alcohol. </a:t>
            </a:r>
            <a:endParaRPr lang="en-IE" sz="2800" dirty="0" smtClean="0"/>
          </a:p>
          <a:p>
            <a:pPr>
              <a:lnSpc>
                <a:spcPct val="150000"/>
              </a:lnSpc>
            </a:pPr>
            <a:endParaRPr lang="en-IE" sz="2800" dirty="0" smtClean="0"/>
          </a:p>
          <a:p>
            <a:pPr algn="ctr">
              <a:lnSpc>
                <a:spcPct val="150000"/>
              </a:lnSpc>
            </a:pPr>
            <a:r>
              <a:rPr lang="en-IE" sz="2800" b="1" dirty="0" smtClean="0">
                <a:solidFill>
                  <a:srgbClr val="A7005F"/>
                </a:solidFill>
              </a:rPr>
              <a:t>The </a:t>
            </a:r>
            <a:r>
              <a:rPr lang="en-IE" sz="2800" b="1" dirty="0">
                <a:solidFill>
                  <a:srgbClr val="A7005F"/>
                </a:solidFill>
              </a:rPr>
              <a:t>simplest way to measure your intake of alcohol is in </a:t>
            </a:r>
            <a:endParaRPr lang="en-IE" sz="2800" b="1" dirty="0" smtClean="0">
              <a:solidFill>
                <a:srgbClr val="A7005F"/>
              </a:solidFill>
            </a:endParaRPr>
          </a:p>
          <a:p>
            <a:pPr algn="ctr">
              <a:lnSpc>
                <a:spcPct val="150000"/>
              </a:lnSpc>
            </a:pPr>
            <a:r>
              <a:rPr lang="en-IE" sz="2800" b="1" dirty="0" smtClean="0">
                <a:solidFill>
                  <a:srgbClr val="A7005F"/>
                </a:solidFill>
              </a:rPr>
              <a:t>Standard </a:t>
            </a:r>
            <a:r>
              <a:rPr lang="en-IE" sz="2800" b="1" dirty="0">
                <a:solidFill>
                  <a:srgbClr val="A7005F"/>
                </a:solidFill>
              </a:rPr>
              <a:t>Drinks.</a:t>
            </a:r>
          </a:p>
        </p:txBody>
      </p:sp>
      <p:pic>
        <p:nvPicPr>
          <p:cNvPr id="5" name="Picture 4" descr="\\ckvfs004\Health Promotion\common\Amy Phillips 2018\HSE_Logo_Mission_Full Colour_Irish_First_FA.png"/>
          <p:cNvPicPr/>
          <p:nvPr/>
        </p:nvPicPr>
        <p:blipFill>
          <a:blip r:embed="rId3">
            <a:extLst>
              <a:ext uri="{28A0092B-C50C-407E-A947-70E740481C1C}">
                <a14:useLocalDpi xmlns:a14="http://schemas.microsoft.com/office/drawing/2010/main" val="0"/>
              </a:ext>
            </a:extLst>
          </a:blip>
          <a:srcRect/>
          <a:stretch>
            <a:fillRect/>
          </a:stretch>
        </p:blipFill>
        <p:spPr bwMode="auto">
          <a:xfrm>
            <a:off x="0" y="6284334"/>
            <a:ext cx="2508885" cy="487045"/>
          </a:xfrm>
          <a:prstGeom prst="rect">
            <a:avLst/>
          </a:prstGeom>
          <a:noFill/>
          <a:ln>
            <a:noFill/>
          </a:ln>
        </p:spPr>
      </p:pic>
    </p:spTree>
    <p:extLst>
      <p:ext uri="{BB962C8B-B14F-4D97-AF65-F5344CB8AC3E}">
        <p14:creationId xmlns:p14="http://schemas.microsoft.com/office/powerpoint/2010/main" val="30749061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346" y="1897083"/>
            <a:ext cx="10972800" cy="4525963"/>
          </a:xfrm>
        </p:spPr>
        <p:txBody>
          <a:bodyPr/>
          <a:lstStyle/>
          <a:p>
            <a:pPr marL="0" indent="0">
              <a:buNone/>
            </a:pPr>
            <a:r>
              <a:rPr lang="en-IE" dirty="0" smtClean="0"/>
              <a:t>In </a:t>
            </a:r>
            <a:r>
              <a:rPr lang="en-IE" dirty="0"/>
              <a:t>Ireland, a standard alcoholic drink contains about 10 grams of pure alcohol. A standard drink is:</a:t>
            </a:r>
          </a:p>
          <a:p>
            <a:pPr marL="0" indent="0">
              <a:buNone/>
            </a:pPr>
            <a:r>
              <a:rPr lang="en-IE" dirty="0"/>
              <a:t>•	a small glass of wine (100 ml, 12.5% volume</a:t>
            </a:r>
            <a:r>
              <a:rPr lang="en-IE" dirty="0" smtClean="0"/>
              <a:t>)</a:t>
            </a:r>
          </a:p>
          <a:p>
            <a:pPr marL="0" indent="0">
              <a:buNone/>
            </a:pPr>
            <a:r>
              <a:rPr lang="en-IE" dirty="0"/>
              <a:t>	</a:t>
            </a:r>
            <a:r>
              <a:rPr lang="en-IE" dirty="0" smtClean="0"/>
              <a:t>(</a:t>
            </a:r>
            <a:r>
              <a:rPr lang="en-IE" dirty="0"/>
              <a:t>a bottle of wine at 12.5% alcohol contains around seven </a:t>
            </a:r>
            <a:r>
              <a:rPr lang="en-IE" dirty="0" smtClean="0"/>
              <a:t>	standard </a:t>
            </a:r>
            <a:r>
              <a:rPr lang="en-IE" dirty="0"/>
              <a:t>drinks)</a:t>
            </a:r>
          </a:p>
          <a:p>
            <a:pPr marL="0" indent="0">
              <a:buNone/>
            </a:pPr>
            <a:r>
              <a:rPr lang="en-IE" dirty="0"/>
              <a:t>•	a pub measure of spirits (35.5 ml)</a:t>
            </a:r>
          </a:p>
          <a:p>
            <a:pPr marL="0" indent="0">
              <a:buNone/>
            </a:pPr>
            <a:r>
              <a:rPr lang="en-IE" dirty="0"/>
              <a:t>•	a half pint of beer or lager (284 ml)</a:t>
            </a:r>
          </a:p>
          <a:p>
            <a:pPr marL="0" indent="0">
              <a:buNone/>
            </a:pPr>
            <a:r>
              <a:rPr lang="en-IE" dirty="0"/>
              <a:t>•	an alcopop (275 ml bottle)</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2045" y="382939"/>
            <a:ext cx="2596896" cy="1603248"/>
          </a:xfrm>
          <a:prstGeom prst="rect">
            <a:avLst/>
          </a:prstGeom>
        </p:spPr>
      </p:pic>
      <p:sp>
        <p:nvSpPr>
          <p:cNvPr id="5" name="Rectangle 4"/>
          <p:cNvSpPr/>
          <p:nvPr/>
        </p:nvSpPr>
        <p:spPr>
          <a:xfrm>
            <a:off x="609600" y="577287"/>
            <a:ext cx="6028702" cy="769441"/>
          </a:xfrm>
          <a:prstGeom prst="rect">
            <a:avLst/>
          </a:prstGeom>
        </p:spPr>
        <p:txBody>
          <a:bodyPr wrap="none">
            <a:spAutoFit/>
          </a:bodyPr>
          <a:lstStyle/>
          <a:p>
            <a:r>
              <a:rPr lang="en-IE" sz="4400" dirty="0">
                <a:solidFill>
                  <a:srgbClr val="A7005F"/>
                </a:solidFill>
              </a:rPr>
              <a:t>What is a standard drink?</a:t>
            </a:r>
          </a:p>
        </p:txBody>
      </p:sp>
      <p:pic>
        <p:nvPicPr>
          <p:cNvPr id="6" name="Picture 5" descr="\\ckvfs004\Health Promotion\common\Amy Phillips 2018\HSE_Logo_Mission_Full Colour_Irish_First_FA.png"/>
          <p:cNvPicPr/>
          <p:nvPr/>
        </p:nvPicPr>
        <p:blipFill>
          <a:blip r:embed="rId3">
            <a:extLst>
              <a:ext uri="{28A0092B-C50C-407E-A947-70E740481C1C}">
                <a14:useLocalDpi xmlns:a14="http://schemas.microsoft.com/office/drawing/2010/main" val="0"/>
              </a:ext>
            </a:extLst>
          </a:blip>
          <a:srcRect/>
          <a:stretch>
            <a:fillRect/>
          </a:stretch>
        </p:blipFill>
        <p:spPr bwMode="auto">
          <a:xfrm>
            <a:off x="0" y="6370955"/>
            <a:ext cx="2508885" cy="487045"/>
          </a:xfrm>
          <a:prstGeom prst="rect">
            <a:avLst/>
          </a:prstGeom>
          <a:noFill/>
          <a:ln>
            <a:noFill/>
          </a:ln>
        </p:spPr>
      </p:pic>
    </p:spTree>
    <p:extLst>
      <p:ext uri="{BB962C8B-B14F-4D97-AF65-F5344CB8AC3E}">
        <p14:creationId xmlns:p14="http://schemas.microsoft.com/office/powerpoint/2010/main" val="25437899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56519" y="192202"/>
            <a:ext cx="2181101" cy="1346548"/>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341" y="2982177"/>
            <a:ext cx="8319460" cy="3792695"/>
          </a:xfrm>
          <a:prstGeom prst="rect">
            <a:avLst/>
          </a:prstGeom>
        </p:spPr>
      </p:pic>
      <p:sp>
        <p:nvSpPr>
          <p:cNvPr id="5" name="Rectangle 4"/>
          <p:cNvSpPr/>
          <p:nvPr/>
        </p:nvSpPr>
        <p:spPr>
          <a:xfrm>
            <a:off x="338341" y="601402"/>
            <a:ext cx="11275725" cy="2400657"/>
          </a:xfrm>
          <a:prstGeom prst="rect">
            <a:avLst/>
          </a:prstGeom>
        </p:spPr>
        <p:txBody>
          <a:bodyPr wrap="square">
            <a:spAutoFit/>
          </a:bodyPr>
          <a:lstStyle/>
          <a:p>
            <a:endParaRPr lang="en-IE" sz="2400" dirty="0"/>
          </a:p>
          <a:p>
            <a:pPr marL="342900" indent="-342900">
              <a:lnSpc>
                <a:spcPct val="150000"/>
              </a:lnSpc>
              <a:buFont typeface="Arial" panose="020B0604020202020204" pitchFamily="34" charset="0"/>
              <a:buChar char="•"/>
            </a:pPr>
            <a:r>
              <a:rPr lang="en-IE" sz="2400" dirty="0" smtClean="0"/>
              <a:t>You </a:t>
            </a:r>
            <a:r>
              <a:rPr lang="en-IE" sz="2400" dirty="0"/>
              <a:t>should not consume more than 6 standard drinks on any one occasion</a:t>
            </a:r>
          </a:p>
          <a:p>
            <a:pPr marL="342900" indent="-342900">
              <a:lnSpc>
                <a:spcPct val="150000"/>
              </a:lnSpc>
              <a:buFont typeface="Arial" panose="020B0604020202020204" pitchFamily="34" charset="0"/>
              <a:buChar char="•"/>
            </a:pPr>
            <a:r>
              <a:rPr lang="en-IE" sz="2400" dirty="0" smtClean="0"/>
              <a:t>You </a:t>
            </a:r>
            <a:r>
              <a:rPr lang="en-IE" sz="2400" dirty="0"/>
              <a:t>have 2-3 alcohol free days each week to minimise tolerance and habit </a:t>
            </a:r>
            <a:r>
              <a:rPr lang="en-IE" sz="2400" dirty="0" smtClean="0"/>
              <a:t>	formation</a:t>
            </a:r>
            <a:endParaRPr lang="en-IE" sz="2400" dirty="0"/>
          </a:p>
          <a:p>
            <a:endParaRPr lang="en-IE" dirty="0"/>
          </a:p>
        </p:txBody>
      </p:sp>
      <p:sp>
        <p:nvSpPr>
          <p:cNvPr id="6" name="Rectangle 5"/>
          <p:cNvSpPr/>
          <p:nvPr/>
        </p:nvSpPr>
        <p:spPr>
          <a:xfrm>
            <a:off x="547174" y="323004"/>
            <a:ext cx="6352316" cy="769441"/>
          </a:xfrm>
          <a:prstGeom prst="rect">
            <a:avLst/>
          </a:prstGeom>
        </p:spPr>
        <p:txBody>
          <a:bodyPr wrap="none">
            <a:spAutoFit/>
          </a:bodyPr>
          <a:lstStyle/>
          <a:p>
            <a:r>
              <a:rPr lang="en-GB" sz="4400" dirty="0" smtClean="0">
                <a:solidFill>
                  <a:srgbClr val="A7005F"/>
                </a:solidFill>
              </a:rPr>
              <a:t>Key Messages: Alcohol Use</a:t>
            </a:r>
            <a:endParaRPr lang="en-GB" sz="4400" dirty="0">
              <a:solidFill>
                <a:srgbClr val="A7005F"/>
              </a:solidFill>
            </a:endParaRPr>
          </a:p>
        </p:txBody>
      </p:sp>
      <p:sp>
        <p:nvSpPr>
          <p:cNvPr id="7" name="Rectangle 6"/>
          <p:cNvSpPr/>
          <p:nvPr/>
        </p:nvSpPr>
        <p:spPr>
          <a:xfrm>
            <a:off x="9182911" y="3002060"/>
            <a:ext cx="2535951" cy="2246769"/>
          </a:xfrm>
          <a:prstGeom prst="rect">
            <a:avLst/>
          </a:prstGeom>
          <a:solidFill>
            <a:srgbClr val="CCECFF"/>
          </a:solidFill>
        </p:spPr>
        <p:txBody>
          <a:bodyPr wrap="square">
            <a:spAutoFit/>
          </a:bodyPr>
          <a:lstStyle/>
          <a:p>
            <a:r>
              <a:rPr lang="en-IE" sz="2800" dirty="0"/>
              <a:t>Your liver can only remove about one standard drink per hour.</a:t>
            </a:r>
          </a:p>
        </p:txBody>
      </p:sp>
    </p:spTree>
    <p:extLst>
      <p:ext uri="{BB962C8B-B14F-4D97-AF65-F5344CB8AC3E}">
        <p14:creationId xmlns:p14="http://schemas.microsoft.com/office/powerpoint/2010/main" val="169072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56519" y="192202"/>
            <a:ext cx="2181101" cy="1346548"/>
          </a:xfrm>
        </p:spPr>
      </p:pic>
      <p:sp>
        <p:nvSpPr>
          <p:cNvPr id="3" name="Rectangle 2"/>
          <p:cNvSpPr/>
          <p:nvPr/>
        </p:nvSpPr>
        <p:spPr>
          <a:xfrm>
            <a:off x="1171699" y="2017309"/>
            <a:ext cx="4255324" cy="2554545"/>
          </a:xfrm>
          <a:prstGeom prst="rect">
            <a:avLst/>
          </a:prstGeom>
          <a:solidFill>
            <a:srgbClr val="CCECFF"/>
          </a:solidFill>
        </p:spPr>
        <p:txBody>
          <a:bodyPr wrap="square">
            <a:spAutoFit/>
          </a:bodyPr>
          <a:lstStyle/>
          <a:p>
            <a:r>
              <a:rPr lang="en-GB" sz="3200" dirty="0"/>
              <a:t>For more information </a:t>
            </a:r>
            <a:endParaRPr lang="en-GB" sz="3200" dirty="0" smtClean="0"/>
          </a:p>
          <a:p>
            <a:endParaRPr lang="en-GB" sz="3200" dirty="0"/>
          </a:p>
          <a:p>
            <a:pPr>
              <a:lnSpc>
                <a:spcPct val="150000"/>
              </a:lnSpc>
            </a:pPr>
            <a:r>
              <a:rPr lang="en-GB" sz="3200" dirty="0">
                <a:hlinkClick r:id="rId3"/>
              </a:rPr>
              <a:t>www.askaboutalcohol.ie</a:t>
            </a:r>
            <a:endParaRPr lang="en-GB" sz="3200" dirty="0"/>
          </a:p>
          <a:p>
            <a:pPr>
              <a:lnSpc>
                <a:spcPct val="150000"/>
              </a:lnSpc>
            </a:pPr>
            <a:r>
              <a:rPr lang="en-GB" sz="3200" dirty="0">
                <a:hlinkClick r:id="rId4"/>
              </a:rPr>
              <a:t>www.drugs.ie </a:t>
            </a:r>
            <a:endParaRPr lang="en-GB" sz="3200" dirty="0" smtClean="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6400" y="1610002"/>
            <a:ext cx="3548816" cy="216721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8920" y="4181103"/>
            <a:ext cx="2372591" cy="2372591"/>
          </a:xfrm>
          <a:prstGeom prst="rect">
            <a:avLst/>
          </a:prstGeom>
        </p:spPr>
      </p:pic>
      <p:pic>
        <p:nvPicPr>
          <p:cNvPr id="7" name="Picture 6" descr="\\ckvfs004\Health Promotion\common\Amy Phillips 2018\HSE_Logo_Mission_Full Colour_Irish_First_FA.png"/>
          <p:cNvPicPr/>
          <p:nvPr/>
        </p:nvPicPr>
        <p:blipFill>
          <a:blip r:embed="rId7">
            <a:extLst>
              <a:ext uri="{28A0092B-C50C-407E-A947-70E740481C1C}">
                <a14:useLocalDpi xmlns:a14="http://schemas.microsoft.com/office/drawing/2010/main" val="0"/>
              </a:ext>
            </a:extLst>
          </a:blip>
          <a:srcRect/>
          <a:stretch>
            <a:fillRect/>
          </a:stretch>
        </p:blipFill>
        <p:spPr bwMode="auto">
          <a:xfrm>
            <a:off x="0" y="6310171"/>
            <a:ext cx="2508885" cy="487045"/>
          </a:xfrm>
          <a:prstGeom prst="rect">
            <a:avLst/>
          </a:prstGeom>
          <a:noFill/>
          <a:ln>
            <a:noFill/>
          </a:ln>
        </p:spPr>
      </p:pic>
    </p:spTree>
    <p:extLst>
      <p:ext uri="{BB962C8B-B14F-4D97-AF65-F5344CB8AC3E}">
        <p14:creationId xmlns:p14="http://schemas.microsoft.com/office/powerpoint/2010/main" val="3320465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895" y="395750"/>
            <a:ext cx="8708571" cy="1143000"/>
          </a:xfrm>
        </p:spPr>
        <p:txBody>
          <a:bodyPr>
            <a:normAutofit fontScale="90000"/>
          </a:bodyPr>
          <a:lstStyle/>
          <a:p>
            <a:pPr algn="l"/>
            <a:r>
              <a:rPr lang="en-GB" sz="4900" dirty="0" smtClean="0">
                <a:latin typeface="+mn-lt"/>
              </a:rPr>
              <a:t> </a:t>
            </a:r>
            <a:r>
              <a:rPr lang="en-GB" sz="4900" dirty="0" smtClean="0">
                <a:solidFill>
                  <a:srgbClr val="A7005F"/>
                </a:solidFill>
                <a:latin typeface="+mn-lt"/>
              </a:rPr>
              <a:t>Physical Activity</a:t>
            </a:r>
            <a:r>
              <a:rPr lang="en-GB" dirty="0"/>
              <a:t/>
            </a:r>
            <a:br>
              <a:rPr lang="en-GB" dirty="0"/>
            </a:b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56519" y="192202"/>
            <a:ext cx="2181101" cy="1346548"/>
          </a:xfrm>
        </p:spPr>
      </p:pic>
      <p:sp>
        <p:nvSpPr>
          <p:cNvPr id="5" name="Rectangle 4"/>
          <p:cNvSpPr/>
          <p:nvPr/>
        </p:nvSpPr>
        <p:spPr>
          <a:xfrm>
            <a:off x="981693" y="1538750"/>
            <a:ext cx="9029206" cy="2232021"/>
          </a:xfrm>
          <a:prstGeom prst="rect">
            <a:avLst/>
          </a:prstGeom>
        </p:spPr>
        <p:txBody>
          <a:bodyPr wrap="square">
            <a:spAutoFit/>
          </a:bodyPr>
          <a:lstStyle/>
          <a:p>
            <a:pPr>
              <a:lnSpc>
                <a:spcPct val="150000"/>
              </a:lnSpc>
            </a:pPr>
            <a:r>
              <a:rPr lang="en-IE" sz="3200" dirty="0"/>
              <a:t>Being physically active is one of the most important steps that people of all ages can take to improve their health and wellbeing</a:t>
            </a:r>
          </a:p>
        </p:txBody>
      </p:sp>
      <p:pic>
        <p:nvPicPr>
          <p:cNvPr id="6" name="Picture 5" descr="\\ckvfs004\Health Promotion\common\Amy Phillips 2018\HSE_Logo_Mission_Full Colour_Irish_First_FA.png"/>
          <p:cNvPicPr/>
          <p:nvPr/>
        </p:nvPicPr>
        <p:blipFill>
          <a:blip r:embed="rId3">
            <a:extLst>
              <a:ext uri="{28A0092B-C50C-407E-A947-70E740481C1C}">
                <a14:useLocalDpi xmlns:a14="http://schemas.microsoft.com/office/drawing/2010/main" val="0"/>
              </a:ext>
            </a:extLst>
          </a:blip>
          <a:srcRect/>
          <a:stretch>
            <a:fillRect/>
          </a:stretch>
        </p:blipFill>
        <p:spPr bwMode="auto">
          <a:xfrm>
            <a:off x="218757" y="5928677"/>
            <a:ext cx="2508885" cy="487045"/>
          </a:xfrm>
          <a:prstGeom prst="rect">
            <a:avLst/>
          </a:prstGeom>
          <a:noFill/>
          <a:ln>
            <a:no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7248" y="3549808"/>
            <a:ext cx="3759327" cy="1955610"/>
          </a:xfrm>
          <a:prstGeom prst="rect">
            <a:avLst/>
          </a:prstGeom>
        </p:spPr>
      </p:pic>
    </p:spTree>
    <p:extLst>
      <p:ext uri="{BB962C8B-B14F-4D97-AF65-F5344CB8AC3E}">
        <p14:creationId xmlns:p14="http://schemas.microsoft.com/office/powerpoint/2010/main" val="32649119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56519" y="192202"/>
            <a:ext cx="2181101" cy="134654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7130" y="192202"/>
            <a:ext cx="5710490" cy="635307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172" y="2902219"/>
            <a:ext cx="6078989" cy="1444150"/>
          </a:xfrm>
          <a:prstGeom prst="rect">
            <a:avLst/>
          </a:prstGeom>
        </p:spPr>
      </p:pic>
      <p:sp>
        <p:nvSpPr>
          <p:cNvPr id="8" name="Rectangle 7"/>
          <p:cNvSpPr/>
          <p:nvPr/>
        </p:nvSpPr>
        <p:spPr>
          <a:xfrm>
            <a:off x="423553" y="614084"/>
            <a:ext cx="5082302" cy="1077218"/>
          </a:xfrm>
          <a:prstGeom prst="rect">
            <a:avLst/>
          </a:prstGeom>
        </p:spPr>
        <p:txBody>
          <a:bodyPr wrap="square">
            <a:spAutoFit/>
          </a:bodyPr>
          <a:lstStyle/>
          <a:p>
            <a:pPr algn="ctr"/>
            <a:r>
              <a:rPr lang="en-IE" sz="3200" dirty="0" smtClean="0">
                <a:solidFill>
                  <a:srgbClr val="A7005F"/>
                </a:solidFill>
              </a:rPr>
              <a:t>National </a:t>
            </a:r>
            <a:r>
              <a:rPr lang="en-IE" sz="3200" dirty="0">
                <a:solidFill>
                  <a:srgbClr val="A7005F"/>
                </a:solidFill>
              </a:rPr>
              <a:t>Guidelines for Physical A</a:t>
            </a:r>
            <a:r>
              <a:rPr lang="en-IE" sz="3200" dirty="0" smtClean="0">
                <a:solidFill>
                  <a:srgbClr val="A7005F"/>
                </a:solidFill>
              </a:rPr>
              <a:t>ctivity</a:t>
            </a:r>
            <a:endParaRPr lang="en-IE" sz="3200" dirty="0">
              <a:solidFill>
                <a:srgbClr val="A7005F"/>
              </a:solidFill>
            </a:endParaRPr>
          </a:p>
        </p:txBody>
      </p:sp>
      <p:pic>
        <p:nvPicPr>
          <p:cNvPr id="7" name="Picture 6"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174172" y="6058228"/>
            <a:ext cx="2508885" cy="487045"/>
          </a:xfrm>
          <a:prstGeom prst="rect">
            <a:avLst/>
          </a:prstGeom>
          <a:noFill/>
          <a:ln>
            <a:noFill/>
          </a:ln>
        </p:spPr>
      </p:pic>
    </p:spTree>
    <p:extLst>
      <p:ext uri="{BB962C8B-B14F-4D97-AF65-F5344CB8AC3E}">
        <p14:creationId xmlns:p14="http://schemas.microsoft.com/office/powerpoint/2010/main" val="19192920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56519" y="192202"/>
            <a:ext cx="2181101" cy="1346548"/>
          </a:xfrm>
        </p:spPr>
      </p:pic>
      <p:sp>
        <p:nvSpPr>
          <p:cNvPr id="3" name="Rectangle 2"/>
          <p:cNvSpPr/>
          <p:nvPr/>
        </p:nvSpPr>
        <p:spPr>
          <a:xfrm>
            <a:off x="740228" y="2290784"/>
            <a:ext cx="4413663" cy="2062103"/>
          </a:xfrm>
          <a:prstGeom prst="rect">
            <a:avLst/>
          </a:prstGeom>
          <a:solidFill>
            <a:srgbClr val="CCECFF"/>
          </a:solidFill>
        </p:spPr>
        <p:txBody>
          <a:bodyPr wrap="square">
            <a:spAutoFit/>
          </a:bodyPr>
          <a:lstStyle/>
          <a:p>
            <a:r>
              <a:rPr lang="en-GB" sz="3200" dirty="0" smtClean="0"/>
              <a:t>For </a:t>
            </a:r>
            <a:r>
              <a:rPr lang="en-GB" sz="3200" dirty="0"/>
              <a:t>more information </a:t>
            </a:r>
            <a:endParaRPr lang="en-GB" sz="3200" dirty="0" smtClean="0"/>
          </a:p>
          <a:p>
            <a:endParaRPr lang="en-GB" sz="3200" dirty="0" smtClean="0"/>
          </a:p>
          <a:p>
            <a:r>
              <a:rPr lang="en-GB" sz="3200" dirty="0" smtClean="0">
                <a:hlinkClick r:id="rId3"/>
              </a:rPr>
              <a:t>www.getirelandactive.ie</a:t>
            </a:r>
            <a:r>
              <a:rPr lang="en-GB" sz="3200" dirty="0" smtClean="0"/>
              <a:t> </a:t>
            </a:r>
          </a:p>
          <a:p>
            <a:endParaRPr lang="en-GB" sz="32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6193" y="2290784"/>
            <a:ext cx="4076159" cy="2120426"/>
          </a:xfrm>
          <a:prstGeom prst="rect">
            <a:avLst/>
          </a:prstGeom>
        </p:spPr>
      </p:pic>
      <p:pic>
        <p:nvPicPr>
          <p:cNvPr id="5" name="Picture 4"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0" y="6254432"/>
            <a:ext cx="2508885" cy="487045"/>
          </a:xfrm>
          <a:prstGeom prst="rect">
            <a:avLst/>
          </a:prstGeom>
          <a:noFill/>
          <a:ln>
            <a:noFill/>
          </a:ln>
        </p:spPr>
      </p:pic>
    </p:spTree>
    <p:extLst>
      <p:ext uri="{BB962C8B-B14F-4D97-AF65-F5344CB8AC3E}">
        <p14:creationId xmlns:p14="http://schemas.microsoft.com/office/powerpoint/2010/main" val="9718272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895" y="192202"/>
            <a:ext cx="8708571" cy="1143000"/>
          </a:xfrm>
        </p:spPr>
        <p:txBody>
          <a:bodyPr>
            <a:normAutofit fontScale="90000"/>
          </a:bodyPr>
          <a:lstStyle/>
          <a:p>
            <a:pPr algn="l"/>
            <a:r>
              <a:rPr lang="en-GB" sz="4900" dirty="0" smtClean="0">
                <a:solidFill>
                  <a:srgbClr val="A7005F"/>
                </a:solidFill>
                <a:latin typeface="+mn-lt"/>
              </a:rPr>
              <a:t>Healthy Eating </a:t>
            </a:r>
            <a:r>
              <a:rPr lang="en-GB" dirty="0"/>
              <a:t/>
            </a:r>
            <a:br>
              <a:rPr lang="en-GB" dirty="0"/>
            </a:b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56519" y="192202"/>
            <a:ext cx="2181101" cy="1346548"/>
          </a:xfrm>
        </p:spPr>
      </p:pic>
      <p:sp>
        <p:nvSpPr>
          <p:cNvPr id="3" name="Rectangle 2"/>
          <p:cNvSpPr/>
          <p:nvPr/>
        </p:nvSpPr>
        <p:spPr>
          <a:xfrm>
            <a:off x="332508" y="2213229"/>
            <a:ext cx="6671082" cy="3785652"/>
          </a:xfrm>
          <a:prstGeom prst="rect">
            <a:avLst/>
          </a:prstGeom>
        </p:spPr>
        <p:txBody>
          <a:bodyPr wrap="square">
            <a:spAutoFit/>
          </a:bodyPr>
          <a:lstStyle/>
          <a:p>
            <a:pPr algn="ctr">
              <a:lnSpc>
                <a:spcPct val="150000"/>
              </a:lnSpc>
            </a:pPr>
            <a:r>
              <a:rPr lang="en-IE" sz="3200" dirty="0" smtClean="0"/>
              <a:t>Dietary </a:t>
            </a:r>
            <a:r>
              <a:rPr lang="en-IE" sz="3200" dirty="0"/>
              <a:t>factors are the most important risk factors undermining health and wellbeing in every single country in </a:t>
            </a:r>
            <a:r>
              <a:rPr lang="en-IE" sz="3200" dirty="0" smtClean="0"/>
              <a:t>the</a:t>
            </a:r>
          </a:p>
          <a:p>
            <a:pPr algn="ctr">
              <a:lnSpc>
                <a:spcPct val="150000"/>
              </a:lnSpc>
            </a:pPr>
            <a:r>
              <a:rPr lang="en-IE" sz="3200" dirty="0" smtClean="0"/>
              <a:t> WHO European </a:t>
            </a:r>
            <a:r>
              <a:rPr lang="en-IE" sz="3200" dirty="0"/>
              <a:t>Region.  </a:t>
            </a:r>
            <a:endParaRPr lang="en-IE" sz="3200" dirty="0" smtClean="0"/>
          </a:p>
          <a:p>
            <a:pPr>
              <a:lnSpc>
                <a:spcPct val="150000"/>
              </a:lnSpc>
            </a:pPr>
            <a:endParaRPr lang="en-IE" sz="3200" dirty="0"/>
          </a:p>
        </p:txBody>
      </p:sp>
      <p:pic>
        <p:nvPicPr>
          <p:cNvPr id="5" name="Picture 4" descr="\\ckvfs004\Health Promotion\common\Amy Phillips 2018\HSE_Logo_Mission_Full Colour_Irish_First_FA.png"/>
          <p:cNvPicPr/>
          <p:nvPr/>
        </p:nvPicPr>
        <p:blipFill>
          <a:blip r:embed="rId3">
            <a:extLst>
              <a:ext uri="{28A0092B-C50C-407E-A947-70E740481C1C}">
                <a14:useLocalDpi xmlns:a14="http://schemas.microsoft.com/office/drawing/2010/main" val="0"/>
              </a:ext>
            </a:extLst>
          </a:blip>
          <a:srcRect/>
          <a:stretch>
            <a:fillRect/>
          </a:stretch>
        </p:blipFill>
        <p:spPr bwMode="auto">
          <a:xfrm>
            <a:off x="0" y="6370955"/>
            <a:ext cx="2508885" cy="487045"/>
          </a:xfrm>
          <a:prstGeom prst="rect">
            <a:avLst/>
          </a:prstGeom>
          <a:noFill/>
          <a:ln>
            <a:no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8842" y="2587467"/>
            <a:ext cx="3295353" cy="2298509"/>
          </a:xfrm>
          <a:prstGeom prst="rect">
            <a:avLst/>
          </a:prstGeom>
        </p:spPr>
      </p:pic>
    </p:spTree>
    <p:extLst>
      <p:ext uri="{BB962C8B-B14F-4D97-AF65-F5344CB8AC3E}">
        <p14:creationId xmlns:p14="http://schemas.microsoft.com/office/powerpoint/2010/main" val="21826634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895" y="192202"/>
            <a:ext cx="8708571" cy="1143000"/>
          </a:xfrm>
        </p:spPr>
        <p:txBody>
          <a:bodyPr>
            <a:normAutofit fontScale="90000"/>
          </a:bodyPr>
          <a:lstStyle/>
          <a:p>
            <a:pPr algn="l"/>
            <a:r>
              <a:rPr lang="en-GB" sz="4900" dirty="0" smtClean="0">
                <a:solidFill>
                  <a:srgbClr val="A7005F"/>
                </a:solidFill>
                <a:latin typeface="+mn-lt"/>
              </a:rPr>
              <a:t>Healthy Eating </a:t>
            </a:r>
            <a:r>
              <a:rPr lang="en-GB" dirty="0">
                <a:latin typeface="+mn-lt"/>
              </a:rPr>
              <a:t/>
            </a:r>
            <a:br>
              <a:rPr lang="en-GB" dirty="0">
                <a:latin typeface="+mn-lt"/>
              </a:rPr>
            </a:br>
            <a:endParaRPr lang="en-GB" dirty="0">
              <a:latin typeface="+mn-l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56519" y="192202"/>
            <a:ext cx="2181101" cy="1346548"/>
          </a:xfrm>
        </p:spPr>
      </p:pic>
      <p:sp>
        <p:nvSpPr>
          <p:cNvPr id="3" name="Rectangle 2"/>
          <p:cNvSpPr/>
          <p:nvPr/>
        </p:nvSpPr>
        <p:spPr>
          <a:xfrm>
            <a:off x="332508" y="890590"/>
            <a:ext cx="11705112" cy="5262979"/>
          </a:xfrm>
          <a:prstGeom prst="rect">
            <a:avLst/>
          </a:prstGeom>
        </p:spPr>
        <p:txBody>
          <a:bodyPr wrap="square">
            <a:spAutoFit/>
          </a:bodyPr>
          <a:lstStyle/>
          <a:p>
            <a:pPr>
              <a:lnSpc>
                <a:spcPct val="150000"/>
              </a:lnSpc>
            </a:pPr>
            <a:r>
              <a:rPr lang="en-IE" sz="3200" dirty="0" smtClean="0"/>
              <a:t>Research </a:t>
            </a:r>
            <a:r>
              <a:rPr lang="en-IE" sz="3200" dirty="0"/>
              <a:t>shows </a:t>
            </a:r>
            <a:r>
              <a:rPr lang="en-IE" sz="3200" dirty="0" smtClean="0"/>
              <a:t>that:</a:t>
            </a:r>
          </a:p>
          <a:p>
            <a:pPr marL="457200" indent="-457200">
              <a:lnSpc>
                <a:spcPct val="150000"/>
              </a:lnSpc>
              <a:buFont typeface="Arial" panose="020B0604020202020204" pitchFamily="34" charset="0"/>
              <a:buChar char="•"/>
            </a:pPr>
            <a:r>
              <a:rPr lang="en-IE" sz="3200" dirty="0" smtClean="0"/>
              <a:t>excess </a:t>
            </a:r>
            <a:r>
              <a:rPr lang="en-IE" sz="3200" dirty="0"/>
              <a:t>consumption of foods high in fats, salt and </a:t>
            </a:r>
            <a:r>
              <a:rPr lang="en-IE" sz="3200" dirty="0" smtClean="0"/>
              <a:t>sugar </a:t>
            </a:r>
          </a:p>
          <a:p>
            <a:pPr marL="457200" indent="-457200">
              <a:lnSpc>
                <a:spcPct val="150000"/>
              </a:lnSpc>
              <a:buFont typeface="Arial" panose="020B0604020202020204" pitchFamily="34" charset="0"/>
              <a:buChar char="•"/>
            </a:pPr>
            <a:r>
              <a:rPr lang="en-IE" sz="3200" dirty="0" smtClean="0"/>
              <a:t>as </a:t>
            </a:r>
            <a:r>
              <a:rPr lang="en-IE" sz="3200" dirty="0"/>
              <a:t>well as low levels of vegetables and fruit </a:t>
            </a:r>
            <a:r>
              <a:rPr lang="en-IE" sz="3200" dirty="0" smtClean="0"/>
              <a:t>intake</a:t>
            </a:r>
            <a:endParaRPr lang="en-IE" sz="3200" dirty="0"/>
          </a:p>
          <a:p>
            <a:pPr marL="457200" indent="-457200">
              <a:lnSpc>
                <a:spcPct val="150000"/>
              </a:lnSpc>
              <a:buFont typeface="Arial" panose="020B0604020202020204" pitchFamily="34" charset="0"/>
              <a:buChar char="•"/>
            </a:pPr>
            <a:endParaRPr lang="en-IE" sz="3200" dirty="0" smtClean="0"/>
          </a:p>
          <a:p>
            <a:pPr>
              <a:lnSpc>
                <a:spcPct val="150000"/>
              </a:lnSpc>
            </a:pPr>
            <a:r>
              <a:rPr lang="en-IE" sz="3200" dirty="0" smtClean="0"/>
              <a:t>play </a:t>
            </a:r>
            <a:r>
              <a:rPr lang="en-IE" sz="3200" dirty="0"/>
              <a:t>a significant role in increasing our risk of developing chronic diseases such as </a:t>
            </a:r>
            <a:r>
              <a:rPr lang="en-IE" sz="3200" dirty="0" smtClean="0"/>
              <a:t>: </a:t>
            </a:r>
          </a:p>
          <a:p>
            <a:pPr algn="ctr">
              <a:lnSpc>
                <a:spcPct val="150000"/>
              </a:lnSpc>
            </a:pPr>
            <a:r>
              <a:rPr lang="en-IE" sz="3200" dirty="0" smtClean="0"/>
              <a:t>heart </a:t>
            </a:r>
            <a:r>
              <a:rPr lang="en-IE" sz="3200" dirty="0"/>
              <a:t>disease, </a:t>
            </a:r>
            <a:r>
              <a:rPr lang="en-IE" sz="3200" dirty="0" smtClean="0"/>
              <a:t>type </a:t>
            </a:r>
            <a:r>
              <a:rPr lang="en-IE" sz="3200" dirty="0"/>
              <a:t>2 diabetes </a:t>
            </a:r>
            <a:r>
              <a:rPr lang="en-IE" sz="3200" dirty="0" smtClean="0"/>
              <a:t>and </a:t>
            </a:r>
            <a:r>
              <a:rPr lang="en-IE" sz="3200" dirty="0"/>
              <a:t>cancer.</a:t>
            </a:r>
          </a:p>
        </p:txBody>
      </p:sp>
      <p:pic>
        <p:nvPicPr>
          <p:cNvPr id="5" name="Picture 4" descr="\\ckvfs004\Health Promotion\common\Amy Phillips 2018\HSE_Logo_Mission_Full Colour_Irish_First_FA.png"/>
          <p:cNvPicPr/>
          <p:nvPr/>
        </p:nvPicPr>
        <p:blipFill>
          <a:blip r:embed="rId3">
            <a:extLst>
              <a:ext uri="{28A0092B-C50C-407E-A947-70E740481C1C}">
                <a14:useLocalDpi xmlns:a14="http://schemas.microsoft.com/office/drawing/2010/main" val="0"/>
              </a:ext>
            </a:extLst>
          </a:blip>
          <a:srcRect/>
          <a:stretch>
            <a:fillRect/>
          </a:stretch>
        </p:blipFill>
        <p:spPr bwMode="auto">
          <a:xfrm>
            <a:off x="332508" y="6200660"/>
            <a:ext cx="2508885" cy="487045"/>
          </a:xfrm>
          <a:prstGeom prst="rect">
            <a:avLst/>
          </a:prstGeom>
          <a:noFill/>
          <a:ln>
            <a:noFill/>
          </a:ln>
        </p:spPr>
      </p:pic>
    </p:spTree>
    <p:extLst>
      <p:ext uri="{BB962C8B-B14F-4D97-AF65-F5344CB8AC3E}">
        <p14:creationId xmlns:p14="http://schemas.microsoft.com/office/powerpoint/2010/main" val="15033450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892" y="395750"/>
            <a:ext cx="8708571" cy="1143000"/>
          </a:xfrm>
        </p:spPr>
        <p:txBody>
          <a:bodyPr>
            <a:normAutofit fontScale="90000"/>
          </a:bodyPr>
          <a:lstStyle/>
          <a:p>
            <a:pPr algn="l"/>
            <a:r>
              <a:rPr lang="en-GB" sz="4900" dirty="0" smtClean="0">
                <a:solidFill>
                  <a:srgbClr val="A7005F"/>
                </a:solidFill>
                <a:latin typeface="+mn-lt"/>
              </a:rPr>
              <a:t>Key Messages: Healthy Eating </a:t>
            </a:r>
            <a:r>
              <a:rPr lang="en-GB" dirty="0"/>
              <a:t/>
            </a:r>
            <a:br>
              <a:rPr lang="en-GB" dirty="0"/>
            </a:b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56519" y="192202"/>
            <a:ext cx="2181101" cy="1346548"/>
          </a:xfrm>
        </p:spPr>
      </p:pic>
      <p:sp>
        <p:nvSpPr>
          <p:cNvPr id="3" name="Rectangle 2"/>
          <p:cNvSpPr/>
          <p:nvPr/>
        </p:nvSpPr>
        <p:spPr>
          <a:xfrm>
            <a:off x="1116280" y="1538750"/>
            <a:ext cx="9856520" cy="4524315"/>
          </a:xfrm>
          <a:prstGeom prst="rect">
            <a:avLst/>
          </a:prstGeom>
        </p:spPr>
        <p:txBody>
          <a:bodyPr wrap="square">
            <a:spAutoFit/>
          </a:bodyPr>
          <a:lstStyle/>
          <a:p>
            <a:pPr marL="457200" indent="-457200">
              <a:lnSpc>
                <a:spcPct val="150000"/>
              </a:lnSpc>
              <a:buFont typeface="Arial" panose="020B0604020202020204" pitchFamily="34" charset="0"/>
              <a:buChar char="•"/>
            </a:pPr>
            <a:r>
              <a:rPr lang="en-IE" sz="3200" dirty="0" smtClean="0"/>
              <a:t>Limit </a:t>
            </a:r>
            <a:r>
              <a:rPr lang="en-IE" sz="3200" dirty="0"/>
              <a:t>high fat, sugar and salt foods from the top shelf of the Pyramid to no more than once or twice a week</a:t>
            </a:r>
          </a:p>
          <a:p>
            <a:pPr marL="457200" indent="-457200">
              <a:lnSpc>
                <a:spcPct val="150000"/>
              </a:lnSpc>
              <a:buFont typeface="Arial" panose="020B0604020202020204" pitchFamily="34" charset="0"/>
              <a:buChar char="•"/>
            </a:pPr>
            <a:r>
              <a:rPr lang="en-IE" sz="3200" dirty="0" smtClean="0"/>
              <a:t>Eat </a:t>
            </a:r>
            <a:r>
              <a:rPr lang="en-IE" sz="3200" dirty="0"/>
              <a:t>more fruit and vegetables, at least 5 to 7 servings a day</a:t>
            </a:r>
          </a:p>
          <a:p>
            <a:pPr marL="457200" indent="-457200">
              <a:lnSpc>
                <a:spcPct val="150000"/>
              </a:lnSpc>
              <a:buFont typeface="Arial" panose="020B0604020202020204" pitchFamily="34" charset="0"/>
              <a:buChar char="•"/>
            </a:pPr>
            <a:r>
              <a:rPr lang="en-IE" sz="3200" dirty="0" smtClean="0"/>
              <a:t>Use </a:t>
            </a:r>
            <a:r>
              <a:rPr lang="en-IE" sz="3200" dirty="0"/>
              <a:t>the Pyramid as a guide for serving sizes and remember that portion size matters</a:t>
            </a:r>
          </a:p>
        </p:txBody>
      </p:sp>
      <p:pic>
        <p:nvPicPr>
          <p:cNvPr id="5" name="Picture 4" descr="\\ckvfs004\Health Promotion\common\Amy Phillips 2018\HSE_Logo_Mission_Full Colour_Irish_First_FA.png"/>
          <p:cNvPicPr/>
          <p:nvPr/>
        </p:nvPicPr>
        <p:blipFill>
          <a:blip r:embed="rId3">
            <a:extLst>
              <a:ext uri="{28A0092B-C50C-407E-A947-70E740481C1C}">
                <a14:useLocalDpi xmlns:a14="http://schemas.microsoft.com/office/drawing/2010/main" val="0"/>
              </a:ext>
            </a:extLst>
          </a:blip>
          <a:srcRect/>
          <a:stretch>
            <a:fillRect/>
          </a:stretch>
        </p:blipFill>
        <p:spPr bwMode="auto">
          <a:xfrm>
            <a:off x="294957" y="6063065"/>
            <a:ext cx="2508885" cy="487045"/>
          </a:xfrm>
          <a:prstGeom prst="rect">
            <a:avLst/>
          </a:prstGeom>
          <a:noFill/>
          <a:ln>
            <a:noFill/>
          </a:ln>
        </p:spPr>
      </p:pic>
    </p:spTree>
    <p:extLst>
      <p:ext uri="{BB962C8B-B14F-4D97-AF65-F5344CB8AC3E}">
        <p14:creationId xmlns:p14="http://schemas.microsoft.com/office/powerpoint/2010/main" val="129229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72569" cy="6688667"/>
          </a:xfrm>
          <a:prstGeom prst="rect">
            <a:avLst/>
          </a:prstGeom>
        </p:spPr>
      </p:pic>
      <p:sp>
        <p:nvSpPr>
          <p:cNvPr id="2" name="Title 1"/>
          <p:cNvSpPr>
            <a:spLocks noGrp="1"/>
          </p:cNvSpPr>
          <p:nvPr>
            <p:ph type="ctrTitle"/>
          </p:nvPr>
        </p:nvSpPr>
        <p:spPr>
          <a:xfrm>
            <a:off x="796117" y="2220322"/>
            <a:ext cx="9972575" cy="1646302"/>
          </a:xfrm>
        </p:spPr>
        <p:txBody>
          <a:bodyPr>
            <a:normAutofit fontScale="90000"/>
          </a:bodyPr>
          <a:lstStyle/>
          <a:p>
            <a:r>
              <a:rPr lang="en-GB" dirty="0" smtClean="0">
                <a:latin typeface="+mn-lt"/>
              </a:rPr>
              <a:t/>
            </a:r>
            <a:br>
              <a:rPr lang="en-GB" dirty="0" smtClean="0">
                <a:latin typeface="+mn-lt"/>
              </a:rPr>
            </a:br>
            <a:r>
              <a:rPr lang="en-GB" dirty="0" smtClean="0">
                <a:latin typeface="+mn-lt"/>
              </a:rPr>
              <a:t> Health and Personal Wellness</a:t>
            </a:r>
            <a:endParaRPr lang="en-GB" dirty="0">
              <a:latin typeface="+mn-lt"/>
            </a:endParaRPr>
          </a:p>
        </p:txBody>
      </p:sp>
      <p:sp>
        <p:nvSpPr>
          <p:cNvPr id="3" name="Subtitle 2"/>
          <p:cNvSpPr>
            <a:spLocks noGrp="1"/>
          </p:cNvSpPr>
          <p:nvPr>
            <p:ph type="subTitle" idx="1"/>
          </p:nvPr>
        </p:nvSpPr>
        <p:spPr>
          <a:xfrm>
            <a:off x="1163782" y="4851214"/>
            <a:ext cx="9604910" cy="1096899"/>
          </a:xfrm>
        </p:spPr>
        <p:txBody>
          <a:bodyPr>
            <a:noAutofit/>
          </a:bodyPr>
          <a:lstStyle/>
          <a:p>
            <a:r>
              <a:rPr lang="en-IE" sz="3600" dirty="0" smtClean="0">
                <a:solidFill>
                  <a:srgbClr val="CC0066"/>
                </a:solidFill>
              </a:rPr>
              <a:t>Lesson 4: Key Health Messages</a:t>
            </a:r>
            <a:endParaRPr lang="en-GB" sz="3600" dirty="0">
              <a:solidFill>
                <a:srgbClr val="CC0066"/>
              </a:solidFill>
            </a:endParaRPr>
          </a:p>
        </p:txBody>
      </p:sp>
      <p:pic>
        <p:nvPicPr>
          <p:cNvPr id="5" name="Picture 4"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193357" y="6167755"/>
            <a:ext cx="2508885" cy="487045"/>
          </a:xfrm>
          <a:prstGeom prst="rect">
            <a:avLst/>
          </a:prstGeom>
          <a:noFill/>
          <a:ln>
            <a:noFill/>
          </a:ln>
        </p:spPr>
      </p:pic>
    </p:spTree>
    <p:extLst>
      <p:ext uri="{BB962C8B-B14F-4D97-AF65-F5344CB8AC3E}">
        <p14:creationId xmlns:p14="http://schemas.microsoft.com/office/powerpoint/2010/main" val="7014061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56519" y="192202"/>
            <a:ext cx="2181101" cy="1346548"/>
          </a:xfrm>
        </p:spPr>
      </p:pic>
      <p:sp>
        <p:nvSpPr>
          <p:cNvPr id="5" name="Rectangle 4"/>
          <p:cNvSpPr/>
          <p:nvPr/>
        </p:nvSpPr>
        <p:spPr>
          <a:xfrm>
            <a:off x="1027310" y="3398713"/>
            <a:ext cx="4536627" cy="1077218"/>
          </a:xfrm>
          <a:prstGeom prst="rect">
            <a:avLst/>
          </a:prstGeom>
          <a:solidFill>
            <a:srgbClr val="CCECFF"/>
          </a:solidFill>
        </p:spPr>
        <p:txBody>
          <a:bodyPr wrap="none">
            <a:spAutoFit/>
          </a:bodyPr>
          <a:lstStyle/>
          <a:p>
            <a:r>
              <a:rPr lang="en-GB" sz="3200" dirty="0" smtClean="0"/>
              <a:t>For </a:t>
            </a:r>
            <a:r>
              <a:rPr lang="en-GB" sz="3200" dirty="0"/>
              <a:t>more information </a:t>
            </a:r>
            <a:r>
              <a:rPr lang="en-GB" sz="3200" dirty="0" smtClean="0"/>
              <a:t>visit</a:t>
            </a:r>
          </a:p>
          <a:p>
            <a:r>
              <a:rPr lang="en-GB" sz="3200" dirty="0" smtClean="0">
                <a:hlinkClick r:id="rId3"/>
              </a:rPr>
              <a:t>www.healthyireland.ie</a:t>
            </a:r>
            <a:endParaRPr lang="en-GB" sz="3200" dirty="0"/>
          </a:p>
        </p:txBody>
      </p:sp>
      <p:pic>
        <p:nvPicPr>
          <p:cNvPr id="7" name="Picture 6"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330200" y="6131877"/>
            <a:ext cx="2508885" cy="487045"/>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4547" y="2387297"/>
            <a:ext cx="2431972" cy="2431972"/>
          </a:xfrm>
          <a:prstGeom prst="rect">
            <a:avLst/>
          </a:prstGeom>
        </p:spPr>
      </p:pic>
    </p:spTree>
    <p:extLst>
      <p:ext uri="{BB962C8B-B14F-4D97-AF65-F5344CB8AC3E}">
        <p14:creationId xmlns:p14="http://schemas.microsoft.com/office/powerpoint/2010/main" val="37821708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sz="4900" dirty="0">
                <a:solidFill>
                  <a:srgbClr val="A7005F"/>
                </a:solidFill>
                <a:latin typeface="+mn-lt"/>
              </a:rPr>
              <a:t>References: </a:t>
            </a:r>
            <a:r>
              <a:rPr lang="en-GB" dirty="0"/>
              <a:t/>
            </a:r>
            <a:br>
              <a:rPr lang="en-GB" dirty="0"/>
            </a:br>
            <a:endParaRPr lang="en-GB" dirty="0"/>
          </a:p>
        </p:txBody>
      </p:sp>
      <p:sp>
        <p:nvSpPr>
          <p:cNvPr id="3" name="Content Placeholder 2"/>
          <p:cNvSpPr>
            <a:spLocks noGrp="1"/>
          </p:cNvSpPr>
          <p:nvPr>
            <p:ph idx="1"/>
          </p:nvPr>
        </p:nvSpPr>
        <p:spPr/>
        <p:txBody>
          <a:bodyPr>
            <a:normAutofit lnSpcReduction="10000"/>
          </a:bodyPr>
          <a:lstStyle/>
          <a:p>
            <a:r>
              <a:rPr lang="en-IE" dirty="0" smtClean="0"/>
              <a:t>Department </a:t>
            </a:r>
            <a:r>
              <a:rPr lang="en-IE" dirty="0"/>
              <a:t>of Health. (2016). Healthy Food for Life – the Healthy Eating Guidelines and Food Pyramid. Dublin. Available at: </a:t>
            </a:r>
            <a:r>
              <a:rPr lang="en-IE" dirty="0">
                <a:hlinkClick r:id="rId2"/>
              </a:rPr>
              <a:t>https://</a:t>
            </a:r>
            <a:r>
              <a:rPr lang="en-IE" dirty="0" smtClean="0">
                <a:hlinkClick r:id="rId2"/>
              </a:rPr>
              <a:t>www.healthpromotion.ie/hp-files/docs/HPM00796.pdf</a:t>
            </a:r>
            <a:endParaRPr lang="en-IE" dirty="0" smtClean="0"/>
          </a:p>
          <a:p>
            <a:endParaRPr lang="en-IE" dirty="0"/>
          </a:p>
          <a:p>
            <a:r>
              <a:rPr lang="en-IE" dirty="0"/>
              <a:t>Department of Health and Children. (2009). National Physical Activity Guidelines. Dublin. Available </a:t>
            </a:r>
            <a:r>
              <a:rPr lang="en-IE" dirty="0" smtClean="0"/>
              <a:t>at: </a:t>
            </a:r>
            <a:r>
              <a:rPr lang="en-IE" dirty="0" smtClean="0">
                <a:hlinkClick r:id="rId3"/>
              </a:rPr>
              <a:t>http</a:t>
            </a:r>
            <a:r>
              <a:rPr lang="en-IE" dirty="0">
                <a:hlinkClick r:id="rId3"/>
              </a:rPr>
              <a:t>://</a:t>
            </a:r>
            <a:r>
              <a:rPr lang="en-IE" dirty="0" smtClean="0">
                <a:hlinkClick r:id="rId3"/>
              </a:rPr>
              <a:t>health.gov.ie/wpcontent/uploads/2014/03/active_guidelines.pdf</a:t>
            </a:r>
            <a:r>
              <a:rPr lang="en-IE" dirty="0" smtClean="0"/>
              <a:t> </a:t>
            </a:r>
            <a:endParaRPr lang="en-IE" dirty="0"/>
          </a:p>
          <a:p>
            <a:endParaRPr lang="en-IE" dirty="0"/>
          </a:p>
          <a:p>
            <a:endParaRPr lang="en-GB" dirty="0"/>
          </a:p>
        </p:txBody>
      </p:sp>
      <p:pic>
        <p:nvPicPr>
          <p:cNvPr id="4" name="Picture 3"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396557" y="6126163"/>
            <a:ext cx="2508885" cy="487045"/>
          </a:xfrm>
          <a:prstGeom prst="rect">
            <a:avLst/>
          </a:prstGeom>
          <a:noFill/>
          <a:ln>
            <a:noFill/>
          </a:ln>
        </p:spPr>
      </p:pic>
    </p:spTree>
    <p:extLst>
      <p:ext uri="{BB962C8B-B14F-4D97-AF65-F5344CB8AC3E}">
        <p14:creationId xmlns:p14="http://schemas.microsoft.com/office/powerpoint/2010/main" val="26584266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E" dirty="0" smtClean="0">
                <a:solidFill>
                  <a:srgbClr val="A7005F"/>
                </a:solidFill>
                <a:latin typeface="+mn-lt"/>
              </a:rPr>
              <a:t>To order HSE Publications </a:t>
            </a:r>
            <a:endParaRPr lang="en-GB" dirty="0">
              <a:solidFill>
                <a:srgbClr val="A7005F"/>
              </a:solidFill>
              <a:latin typeface="+mn-lt"/>
            </a:endParaRPr>
          </a:p>
        </p:txBody>
      </p:sp>
      <p:sp>
        <p:nvSpPr>
          <p:cNvPr id="3" name="Content Placeholder 2"/>
          <p:cNvSpPr>
            <a:spLocks noGrp="1"/>
          </p:cNvSpPr>
          <p:nvPr>
            <p:ph idx="1"/>
          </p:nvPr>
        </p:nvSpPr>
        <p:spPr/>
        <p:txBody>
          <a:bodyPr/>
          <a:lstStyle/>
          <a:p>
            <a:pPr marL="0" indent="0" algn="ctr">
              <a:buNone/>
            </a:pPr>
            <a:r>
              <a:rPr lang="en-IE" dirty="0">
                <a:hlinkClick r:id="rId2"/>
              </a:rPr>
              <a:t>https://</a:t>
            </a:r>
            <a:r>
              <a:rPr lang="en-IE" dirty="0" smtClean="0">
                <a:hlinkClick r:id="rId2"/>
              </a:rPr>
              <a:t>www.healthpromotion.ie/publications</a:t>
            </a:r>
            <a:r>
              <a:rPr lang="en-IE" dirty="0" smtClean="0"/>
              <a:t> </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221" y="2410916"/>
            <a:ext cx="5379521" cy="3632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0" y="6176962"/>
            <a:ext cx="2508885" cy="487045"/>
          </a:xfrm>
          <a:prstGeom prst="rect">
            <a:avLst/>
          </a:prstGeom>
          <a:noFill/>
          <a:ln>
            <a:noFill/>
          </a:ln>
        </p:spPr>
      </p:pic>
    </p:spTree>
    <p:extLst>
      <p:ext uri="{BB962C8B-B14F-4D97-AF65-F5344CB8AC3E}">
        <p14:creationId xmlns:p14="http://schemas.microsoft.com/office/powerpoint/2010/main" val="13417665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191491" y="3075709"/>
            <a:ext cx="9389423" cy="1370136"/>
          </a:xfrm>
          <a:solidFill>
            <a:srgbClr val="CCECFF"/>
          </a:solidFill>
        </p:spPr>
        <p:txBody>
          <a:bodyPr/>
          <a:lstStyle/>
          <a:p>
            <a:r>
              <a:rPr lang="en-IE" dirty="0" smtClean="0"/>
              <a:t>Feedback from Field Study Groups </a:t>
            </a:r>
            <a:endParaRPr lang="en-GB" dirty="0"/>
          </a:p>
        </p:txBody>
      </p:sp>
      <p:pic>
        <p:nvPicPr>
          <p:cNvPr id="12" name="Content Placeholder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00903" y="274638"/>
            <a:ext cx="1884297" cy="1163310"/>
          </a:xfrm>
        </p:spPr>
      </p:pic>
      <p:pic>
        <p:nvPicPr>
          <p:cNvPr id="4" name="Picture 3"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244157" y="6106477"/>
            <a:ext cx="2508885" cy="487045"/>
          </a:xfrm>
          <a:prstGeom prst="rect">
            <a:avLst/>
          </a:prstGeom>
          <a:noFill/>
          <a:ln>
            <a:noFill/>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19" y="599821"/>
            <a:ext cx="6469063"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7894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12174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42006" y="331130"/>
            <a:ext cx="9140144" cy="1325563"/>
          </a:xfrm>
        </p:spPr>
        <p:txBody>
          <a:bodyPr>
            <a:noAutofit/>
          </a:bodyPr>
          <a:lstStyle/>
          <a:p>
            <a:r>
              <a:rPr lang="en-IE" sz="6000" dirty="0" smtClean="0">
                <a:solidFill>
                  <a:srgbClr val="CC0066"/>
                </a:solidFill>
                <a:latin typeface="+mn-lt"/>
              </a:rPr>
              <a:t>Making Every Contact Count</a:t>
            </a:r>
            <a:endParaRPr lang="en-GB" sz="6000" dirty="0">
              <a:solidFill>
                <a:srgbClr val="CC0066"/>
              </a:solidFill>
              <a:latin typeface="+mn-lt"/>
            </a:endParaRPr>
          </a:p>
        </p:txBody>
      </p:sp>
      <p:sp>
        <p:nvSpPr>
          <p:cNvPr id="3" name="Content Placeholder 2"/>
          <p:cNvSpPr>
            <a:spLocks noGrp="1"/>
          </p:cNvSpPr>
          <p:nvPr>
            <p:ph idx="1"/>
          </p:nvPr>
        </p:nvSpPr>
        <p:spPr>
          <a:xfrm>
            <a:off x="3657601" y="1551862"/>
            <a:ext cx="8076210" cy="4351338"/>
          </a:xfrm>
        </p:spPr>
        <p:txBody>
          <a:bodyPr>
            <a:normAutofit fontScale="92500" lnSpcReduction="10000"/>
          </a:bodyPr>
          <a:lstStyle/>
          <a:p>
            <a:pPr marL="0" indent="0" algn="ctr">
              <a:buNone/>
            </a:pPr>
            <a:endParaRPr lang="en-IE" sz="5400" dirty="0" smtClean="0"/>
          </a:p>
          <a:p>
            <a:pPr marL="0" indent="0" algn="ctr">
              <a:buNone/>
            </a:pPr>
            <a:r>
              <a:rPr lang="en-IE" sz="5400" dirty="0" smtClean="0"/>
              <a:t>Play your part </a:t>
            </a:r>
          </a:p>
          <a:p>
            <a:pPr marL="0" indent="0" algn="ctr">
              <a:buNone/>
            </a:pPr>
            <a:r>
              <a:rPr lang="en-IE" sz="5400" dirty="0" smtClean="0"/>
              <a:t>in changing lifestyle behaviours</a:t>
            </a:r>
          </a:p>
          <a:p>
            <a:pPr marL="0" indent="0" algn="ctr">
              <a:buNone/>
            </a:pPr>
            <a:r>
              <a:rPr lang="en-IE" sz="5400" dirty="0" smtClean="0"/>
              <a:t>and help prevent chronic disease</a:t>
            </a:r>
            <a:endParaRPr lang="en-GB" sz="54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381" y="1656693"/>
            <a:ext cx="3423600" cy="4837363"/>
          </a:xfrm>
          <a:prstGeom prst="rect">
            <a:avLst/>
          </a:prstGeom>
        </p:spPr>
      </p:pic>
    </p:spTree>
    <p:extLst>
      <p:ext uri="{BB962C8B-B14F-4D97-AF65-F5344CB8AC3E}">
        <p14:creationId xmlns:p14="http://schemas.microsoft.com/office/powerpoint/2010/main" val="3044057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09" y="151410"/>
            <a:ext cx="10972800" cy="1143000"/>
          </a:xfrm>
        </p:spPr>
        <p:txBody>
          <a:bodyPr/>
          <a:lstStyle/>
          <a:p>
            <a:pPr algn="l"/>
            <a:r>
              <a:rPr lang="en-IE" dirty="0" smtClean="0">
                <a:solidFill>
                  <a:srgbClr val="A7005F"/>
                </a:solidFill>
                <a:latin typeface="+mn-lt"/>
              </a:rPr>
              <a:t>Recap Unit 1 Lesson 1-3</a:t>
            </a:r>
            <a:endParaRPr lang="en-GB" dirty="0">
              <a:solidFill>
                <a:srgbClr val="A7005F"/>
              </a:solidFill>
              <a:latin typeface="+mn-lt"/>
            </a:endParaRPr>
          </a:p>
        </p:txBody>
      </p:sp>
      <p:sp>
        <p:nvSpPr>
          <p:cNvPr id="3" name="Content Placeholder 2"/>
          <p:cNvSpPr>
            <a:spLocks noGrp="1"/>
          </p:cNvSpPr>
          <p:nvPr>
            <p:ph idx="4294967295"/>
          </p:nvPr>
        </p:nvSpPr>
        <p:spPr>
          <a:xfrm>
            <a:off x="332509" y="1061418"/>
            <a:ext cx="11340935" cy="5796582"/>
          </a:xfrm>
        </p:spPr>
        <p:txBody>
          <a:bodyPr>
            <a:normAutofit fontScale="47500" lnSpcReduction="20000"/>
          </a:bodyPr>
          <a:lstStyle/>
          <a:p>
            <a:pPr>
              <a:lnSpc>
                <a:spcPct val="150000"/>
              </a:lnSpc>
            </a:pPr>
            <a:r>
              <a:rPr lang="en-IE" sz="5800" dirty="0"/>
              <a:t>Definitions of Health</a:t>
            </a:r>
          </a:p>
          <a:p>
            <a:pPr>
              <a:lnSpc>
                <a:spcPct val="150000"/>
              </a:lnSpc>
            </a:pPr>
            <a:r>
              <a:rPr lang="en-IE" sz="5800" dirty="0"/>
              <a:t>Mental Health </a:t>
            </a:r>
          </a:p>
          <a:p>
            <a:pPr>
              <a:lnSpc>
                <a:spcPct val="150000"/>
              </a:lnSpc>
            </a:pPr>
            <a:r>
              <a:rPr lang="en-IE" sz="5800" dirty="0"/>
              <a:t>Self-perceived health status Irish population</a:t>
            </a:r>
          </a:p>
          <a:p>
            <a:pPr>
              <a:lnSpc>
                <a:spcPct val="150000"/>
              </a:lnSpc>
            </a:pPr>
            <a:r>
              <a:rPr lang="en-IE" sz="5800" dirty="0"/>
              <a:t>Rate your own health </a:t>
            </a:r>
            <a:r>
              <a:rPr lang="en-IE" sz="5800" dirty="0" smtClean="0"/>
              <a:t>1-10</a:t>
            </a:r>
          </a:p>
          <a:p>
            <a:pPr>
              <a:lnSpc>
                <a:spcPct val="150000"/>
              </a:lnSpc>
            </a:pPr>
            <a:r>
              <a:rPr lang="en-IE" sz="5800" dirty="0" smtClean="0"/>
              <a:t>Biopsychosocial </a:t>
            </a:r>
            <a:r>
              <a:rPr lang="en-IE" sz="5800" dirty="0"/>
              <a:t>model of health </a:t>
            </a:r>
            <a:endParaRPr lang="en-IE" sz="5800" dirty="0" smtClean="0"/>
          </a:p>
          <a:p>
            <a:pPr>
              <a:lnSpc>
                <a:spcPct val="150000"/>
              </a:lnSpc>
            </a:pPr>
            <a:r>
              <a:rPr lang="en-IE" sz="5800" dirty="0" smtClean="0"/>
              <a:t>Self-perceived </a:t>
            </a:r>
            <a:r>
              <a:rPr lang="en-IE" sz="5800" dirty="0"/>
              <a:t>dimensions of health </a:t>
            </a:r>
            <a:endParaRPr lang="en-IE" sz="5800" dirty="0" smtClean="0"/>
          </a:p>
          <a:p>
            <a:pPr>
              <a:lnSpc>
                <a:spcPct val="150000"/>
              </a:lnSpc>
            </a:pPr>
            <a:r>
              <a:rPr lang="en-IE" sz="5800" dirty="0" smtClean="0"/>
              <a:t>Lifestyle &amp; Health</a:t>
            </a:r>
          </a:p>
          <a:p>
            <a:pPr>
              <a:lnSpc>
                <a:spcPct val="150000"/>
              </a:lnSpc>
            </a:pPr>
            <a:r>
              <a:rPr lang="en-IE" sz="5800" dirty="0" smtClean="0"/>
              <a:t>Health Promotion</a:t>
            </a:r>
          </a:p>
          <a:p>
            <a:pPr>
              <a:lnSpc>
                <a:spcPct val="150000"/>
              </a:lnSpc>
            </a:pPr>
            <a:r>
              <a:rPr lang="en-IE" sz="5800" dirty="0" smtClean="0"/>
              <a:t>Individual perception of Lifestyle Risk </a:t>
            </a:r>
            <a:r>
              <a:rPr lang="en-IE" sz="5800" dirty="0"/>
              <a:t>F</a:t>
            </a:r>
            <a:r>
              <a:rPr lang="en-IE" sz="5800" dirty="0" smtClean="0"/>
              <a:t>actors</a:t>
            </a:r>
            <a:endParaRPr lang="en-IE" sz="5800" dirty="0"/>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7152" y="259794"/>
            <a:ext cx="2596896" cy="1603248"/>
          </a:xfrm>
          <a:prstGeom prst="rect">
            <a:avLst/>
          </a:prstGeom>
        </p:spPr>
      </p:pic>
      <p:pic>
        <p:nvPicPr>
          <p:cNvPr id="5" name="Picture 4"/>
          <p:cNvPicPr>
            <a:picLocks noChangeAspect="1"/>
          </p:cNvPicPr>
          <p:nvPr/>
        </p:nvPicPr>
        <p:blipFill>
          <a:blip r:embed="rId4"/>
          <a:stretch>
            <a:fillRect/>
          </a:stretch>
        </p:blipFill>
        <p:spPr>
          <a:xfrm>
            <a:off x="7180986" y="2512705"/>
            <a:ext cx="4834540" cy="3126999"/>
          </a:xfrm>
          <a:prstGeom prst="rect">
            <a:avLst/>
          </a:prstGeom>
        </p:spPr>
      </p:pic>
    </p:spTree>
    <p:extLst>
      <p:ext uri="{BB962C8B-B14F-4D97-AF65-F5344CB8AC3E}">
        <p14:creationId xmlns:p14="http://schemas.microsoft.com/office/powerpoint/2010/main" val="656159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702829" y="1437948"/>
            <a:ext cx="4016132" cy="2977536"/>
          </a:xfrm>
          <a:solidFill>
            <a:srgbClr val="CCECFF"/>
          </a:solidFill>
        </p:spPr>
        <p:txBody>
          <a:bodyPr>
            <a:normAutofit fontScale="90000"/>
          </a:bodyPr>
          <a:lstStyle/>
          <a:p>
            <a:r>
              <a:rPr lang="en-IE" dirty="0" smtClean="0">
                <a:latin typeface="+mn-lt"/>
              </a:rPr>
              <a:t>Distribute  Factsheet  </a:t>
            </a:r>
            <a:br>
              <a:rPr lang="en-IE" dirty="0" smtClean="0">
                <a:latin typeface="+mn-lt"/>
              </a:rPr>
            </a:br>
            <a:r>
              <a:rPr lang="en-IE" dirty="0" smtClean="0">
                <a:latin typeface="+mn-lt"/>
              </a:rPr>
              <a:t>View websites for more information </a:t>
            </a:r>
            <a:endParaRPr lang="en-GB" dirty="0">
              <a:latin typeface="+mn-lt"/>
            </a:endParaRPr>
          </a:p>
        </p:txBody>
      </p:sp>
      <p:pic>
        <p:nvPicPr>
          <p:cNvPr id="12" name="Content Placeholder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00903" y="274638"/>
            <a:ext cx="1884297" cy="1163310"/>
          </a:xfrm>
        </p:spPr>
      </p:pic>
      <p:pic>
        <p:nvPicPr>
          <p:cNvPr id="14" name="Picture 13">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1492" y="4732824"/>
            <a:ext cx="1916472" cy="1916472"/>
          </a:xfrm>
          <a:prstGeom prst="rect">
            <a:avLst/>
          </a:prstGeom>
        </p:spPr>
      </p:pic>
      <p:pic>
        <p:nvPicPr>
          <p:cNvPr id="15" name="Picture 14">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13220" y="4616207"/>
            <a:ext cx="2775892" cy="1695201"/>
          </a:xfrm>
          <a:prstGeom prst="rect">
            <a:avLst/>
          </a:prstGeom>
        </p:spPr>
      </p:pic>
      <p:pic>
        <p:nvPicPr>
          <p:cNvPr id="16" name="Picture 15">
            <a:hlinkClick r:id="rId8"/>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1874" y="4427359"/>
            <a:ext cx="1981886" cy="1275576"/>
          </a:xfrm>
          <a:prstGeom prst="rect">
            <a:avLst/>
          </a:prstGeom>
        </p:spPr>
      </p:pic>
      <p:pic>
        <p:nvPicPr>
          <p:cNvPr id="18" name="Picture 17">
            <a:hlinkClick r:id="rId10"/>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3311" y="1569921"/>
            <a:ext cx="2781586" cy="1940156"/>
          </a:xfrm>
          <a:prstGeom prst="rect">
            <a:avLst/>
          </a:prstGeom>
        </p:spPr>
      </p:pic>
      <p:sp>
        <p:nvSpPr>
          <p:cNvPr id="19" name="Rectangle 18"/>
          <p:cNvSpPr/>
          <p:nvPr/>
        </p:nvSpPr>
        <p:spPr>
          <a:xfrm>
            <a:off x="523311" y="265133"/>
            <a:ext cx="4358181" cy="646331"/>
          </a:xfrm>
          <a:prstGeom prst="rect">
            <a:avLst/>
          </a:prstGeom>
        </p:spPr>
        <p:txBody>
          <a:bodyPr wrap="none">
            <a:spAutoFit/>
          </a:bodyPr>
          <a:lstStyle/>
          <a:p>
            <a:r>
              <a:rPr lang="en-GB" sz="3600" dirty="0">
                <a:solidFill>
                  <a:srgbClr val="A7005F"/>
                </a:solidFill>
              </a:rPr>
              <a:t>Key Health Messages: </a:t>
            </a:r>
          </a:p>
        </p:txBody>
      </p:sp>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13220" y="1783185"/>
            <a:ext cx="3319656" cy="1726892"/>
          </a:xfrm>
          <a:prstGeom prst="rect">
            <a:avLst/>
          </a:prstGeom>
        </p:spPr>
      </p:pic>
      <p:pic>
        <p:nvPicPr>
          <p:cNvPr id="11" name="Picture 10" descr="\\ckvfs004\Health Promotion\common\Amy Phillips 2018\HSE_Logo_Mission_Full Colour_Irish_First_FA.png"/>
          <p:cNvPicPr/>
          <p:nvPr/>
        </p:nvPicPr>
        <p:blipFill>
          <a:blip r:embed="rId13">
            <a:extLst>
              <a:ext uri="{28A0092B-C50C-407E-A947-70E740481C1C}">
                <a14:useLocalDpi xmlns:a14="http://schemas.microsoft.com/office/drawing/2010/main" val="0"/>
              </a:ext>
            </a:extLst>
          </a:blip>
          <a:srcRect/>
          <a:stretch>
            <a:fillRect/>
          </a:stretch>
        </p:blipFill>
        <p:spPr bwMode="auto">
          <a:xfrm>
            <a:off x="82680" y="6263850"/>
            <a:ext cx="2508885" cy="487045"/>
          </a:xfrm>
          <a:prstGeom prst="rect">
            <a:avLst/>
          </a:prstGeom>
          <a:noFill/>
          <a:ln>
            <a:noFill/>
          </a:ln>
        </p:spPr>
      </p:pic>
    </p:spTree>
    <p:extLst>
      <p:ext uri="{BB962C8B-B14F-4D97-AF65-F5344CB8AC3E}">
        <p14:creationId xmlns:p14="http://schemas.microsoft.com/office/powerpoint/2010/main" val="2901729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sz="4900" dirty="0" smtClean="0">
                <a:solidFill>
                  <a:srgbClr val="A7005F"/>
                </a:solidFill>
                <a:latin typeface="+mn-lt"/>
              </a:rPr>
              <a:t>Tobacco Use</a:t>
            </a:r>
            <a:r>
              <a:rPr lang="en-GB" dirty="0"/>
              <a:t/>
            </a:r>
            <a:br>
              <a:rPr lang="en-GB" dirty="0"/>
            </a:br>
            <a:endParaRPr lang="en-GB" dirty="0"/>
          </a:p>
        </p:txBody>
      </p:sp>
      <p:sp>
        <p:nvSpPr>
          <p:cNvPr id="3" name="Content Placeholder 2"/>
          <p:cNvSpPr>
            <a:spLocks noGrp="1"/>
          </p:cNvSpPr>
          <p:nvPr>
            <p:ph idx="1"/>
          </p:nvPr>
        </p:nvSpPr>
        <p:spPr>
          <a:xfrm>
            <a:off x="502722" y="1400497"/>
            <a:ext cx="10972800" cy="4954979"/>
          </a:xfrm>
        </p:spPr>
        <p:txBody>
          <a:bodyPr>
            <a:normAutofit fontScale="85000" lnSpcReduction="10000"/>
          </a:bodyPr>
          <a:lstStyle/>
          <a:p>
            <a:pPr>
              <a:lnSpc>
                <a:spcPct val="120000"/>
              </a:lnSpc>
            </a:pPr>
            <a:r>
              <a:rPr lang="en-IE" dirty="0" smtClean="0"/>
              <a:t>The World </a:t>
            </a:r>
            <a:r>
              <a:rPr lang="en-IE" dirty="0"/>
              <a:t>Health Organisation has classified smoking as a chronic disease? </a:t>
            </a:r>
          </a:p>
          <a:p>
            <a:pPr>
              <a:lnSpc>
                <a:spcPct val="120000"/>
              </a:lnSpc>
            </a:pPr>
            <a:endParaRPr lang="en-IE" dirty="0" smtClean="0"/>
          </a:p>
          <a:p>
            <a:pPr>
              <a:lnSpc>
                <a:spcPct val="120000"/>
              </a:lnSpc>
            </a:pPr>
            <a:r>
              <a:rPr lang="en-IE" dirty="0" smtClean="0"/>
              <a:t>Cigarettes </a:t>
            </a:r>
            <a:r>
              <a:rPr lang="en-IE" dirty="0"/>
              <a:t>contain many health harming ingredients and many more are created in the burning process </a:t>
            </a:r>
            <a:r>
              <a:rPr lang="en-IE" dirty="0" smtClean="0"/>
              <a:t>when </a:t>
            </a:r>
            <a:r>
              <a:rPr lang="en-IE" dirty="0"/>
              <a:t>cigarettes are smoked.</a:t>
            </a:r>
          </a:p>
          <a:p>
            <a:pPr>
              <a:lnSpc>
                <a:spcPct val="120000"/>
              </a:lnSpc>
            </a:pPr>
            <a:endParaRPr lang="en-IE" dirty="0"/>
          </a:p>
          <a:p>
            <a:pPr>
              <a:lnSpc>
                <a:spcPct val="120000"/>
              </a:lnSpc>
            </a:pPr>
            <a:r>
              <a:rPr lang="en-IE" dirty="0" smtClean="0"/>
              <a:t>The </a:t>
            </a:r>
            <a:r>
              <a:rPr lang="en-IE" dirty="0"/>
              <a:t>ingredients in cigarettes are not only harmful to the smoker but the smoke from cigarettes also contains many health harming compounds which can cause adverse health effects to people who are in the environs of smokers on a regular basis.</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2145" y="274638"/>
            <a:ext cx="1931799" cy="1192637"/>
          </a:xfrm>
          <a:prstGeom prst="rect">
            <a:avLst/>
          </a:prstGeom>
        </p:spPr>
      </p:pic>
      <p:pic>
        <p:nvPicPr>
          <p:cNvPr id="5" name="Picture 4" descr="\\ckvfs004\Health Promotion\common\Amy Phillips 2018\HSE_Logo_Mission_Full Colour_Irish_First_FA.png"/>
          <p:cNvPicPr/>
          <p:nvPr/>
        </p:nvPicPr>
        <p:blipFill>
          <a:blip r:embed="rId3">
            <a:extLst>
              <a:ext uri="{28A0092B-C50C-407E-A947-70E740481C1C}">
                <a14:useLocalDpi xmlns:a14="http://schemas.microsoft.com/office/drawing/2010/main" val="0"/>
              </a:ext>
            </a:extLst>
          </a:blip>
          <a:srcRect/>
          <a:stretch>
            <a:fillRect/>
          </a:stretch>
        </p:blipFill>
        <p:spPr bwMode="auto">
          <a:xfrm>
            <a:off x="502722" y="6117428"/>
            <a:ext cx="2508885" cy="487045"/>
          </a:xfrm>
          <a:prstGeom prst="rect">
            <a:avLst/>
          </a:prstGeom>
          <a:noFill/>
          <a:ln>
            <a:noFill/>
          </a:ln>
        </p:spPr>
      </p:pic>
    </p:spTree>
    <p:extLst>
      <p:ext uri="{BB962C8B-B14F-4D97-AF65-F5344CB8AC3E}">
        <p14:creationId xmlns:p14="http://schemas.microsoft.com/office/powerpoint/2010/main" val="3745893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65" y="424666"/>
            <a:ext cx="8708571" cy="1143000"/>
          </a:xfrm>
        </p:spPr>
        <p:txBody>
          <a:bodyPr>
            <a:normAutofit fontScale="90000"/>
          </a:bodyPr>
          <a:lstStyle/>
          <a:p>
            <a:pPr algn="l"/>
            <a:r>
              <a:rPr lang="en-GB" sz="4900" dirty="0">
                <a:solidFill>
                  <a:srgbClr val="A7005F"/>
                </a:solidFill>
                <a:latin typeface="+mn-lt"/>
              </a:rPr>
              <a:t>Why do people smoke?</a:t>
            </a:r>
            <a:r>
              <a:rPr lang="en-GB" dirty="0"/>
              <a:t/>
            </a:r>
            <a:br>
              <a:rPr lang="en-GB" dirty="0"/>
            </a:b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56519" y="192202"/>
            <a:ext cx="2181101" cy="1346548"/>
          </a:xfrm>
        </p:spPr>
      </p:pic>
      <p:sp>
        <p:nvSpPr>
          <p:cNvPr id="5" name="Rectangle 4"/>
          <p:cNvSpPr/>
          <p:nvPr/>
        </p:nvSpPr>
        <p:spPr>
          <a:xfrm>
            <a:off x="973774" y="1852956"/>
            <a:ext cx="9753600" cy="3785652"/>
          </a:xfrm>
          <a:prstGeom prst="rect">
            <a:avLst/>
          </a:prstGeom>
        </p:spPr>
        <p:txBody>
          <a:bodyPr wrap="square">
            <a:spAutoFit/>
          </a:bodyPr>
          <a:lstStyle/>
          <a:p>
            <a:pPr>
              <a:lnSpc>
                <a:spcPct val="150000"/>
              </a:lnSpc>
            </a:pPr>
            <a:r>
              <a:rPr lang="en-IE" sz="3200" dirty="0" smtClean="0"/>
              <a:t>Tobacco </a:t>
            </a:r>
            <a:r>
              <a:rPr lang="en-IE" sz="3200" dirty="0"/>
              <a:t>use is a complex behaviour influenced by a range of physiological, behavioural and cognitive factors which is why people continue to smoke, despite widely publicised evidence of the health, social and financial burden it causes</a:t>
            </a:r>
            <a:r>
              <a:rPr lang="en-IE" sz="2800" dirty="0"/>
              <a:t>.</a:t>
            </a:r>
          </a:p>
        </p:txBody>
      </p:sp>
      <p:pic>
        <p:nvPicPr>
          <p:cNvPr id="6" name="Picture 5" descr="\\ckvfs004\Health Promotion\common\Amy Phillips 2018\HSE_Logo_Mission_Full Colour_Irish_First_FA.png"/>
          <p:cNvPicPr/>
          <p:nvPr/>
        </p:nvPicPr>
        <p:blipFill>
          <a:blip r:embed="rId3">
            <a:extLst>
              <a:ext uri="{28A0092B-C50C-407E-A947-70E740481C1C}">
                <a14:useLocalDpi xmlns:a14="http://schemas.microsoft.com/office/drawing/2010/main" val="0"/>
              </a:ext>
            </a:extLst>
          </a:blip>
          <a:srcRect/>
          <a:stretch>
            <a:fillRect/>
          </a:stretch>
        </p:blipFill>
        <p:spPr bwMode="auto">
          <a:xfrm>
            <a:off x="320357" y="6004877"/>
            <a:ext cx="2508885" cy="487045"/>
          </a:xfrm>
          <a:prstGeom prst="rect">
            <a:avLst/>
          </a:prstGeom>
          <a:noFill/>
          <a:ln>
            <a:noFill/>
          </a:ln>
        </p:spPr>
      </p:pic>
    </p:spTree>
    <p:extLst>
      <p:ext uri="{BB962C8B-B14F-4D97-AF65-F5344CB8AC3E}">
        <p14:creationId xmlns:p14="http://schemas.microsoft.com/office/powerpoint/2010/main" val="1175552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56519" y="192202"/>
            <a:ext cx="2181101" cy="1346548"/>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8223" y="91094"/>
            <a:ext cx="8439397" cy="6766906"/>
          </a:xfrm>
          <a:prstGeom prst="rect">
            <a:avLst/>
          </a:prstGeom>
        </p:spPr>
      </p:pic>
      <p:sp>
        <p:nvSpPr>
          <p:cNvPr id="5" name="Rectangle 4"/>
          <p:cNvSpPr/>
          <p:nvPr/>
        </p:nvSpPr>
        <p:spPr>
          <a:xfrm>
            <a:off x="329738" y="1538750"/>
            <a:ext cx="2591593" cy="3108543"/>
          </a:xfrm>
          <a:prstGeom prst="rect">
            <a:avLst/>
          </a:prstGeom>
        </p:spPr>
        <p:txBody>
          <a:bodyPr wrap="square">
            <a:spAutoFit/>
          </a:bodyPr>
          <a:lstStyle/>
          <a:p>
            <a:r>
              <a:rPr lang="en-IE" sz="2800" b="1" dirty="0" smtClean="0">
                <a:solidFill>
                  <a:srgbClr val="A7005F"/>
                </a:solidFill>
              </a:rPr>
              <a:t>Key Messages: Smoking Cessation </a:t>
            </a:r>
          </a:p>
          <a:p>
            <a:endParaRPr lang="en-IE" sz="2800" dirty="0">
              <a:solidFill>
                <a:srgbClr val="A7005F"/>
              </a:solidFill>
            </a:endParaRPr>
          </a:p>
          <a:p>
            <a:r>
              <a:rPr lang="en-IE" sz="2800" dirty="0"/>
              <a:t>Quitting smoking has many benefits.  </a:t>
            </a:r>
          </a:p>
        </p:txBody>
      </p:sp>
      <p:pic>
        <p:nvPicPr>
          <p:cNvPr id="6" name="Picture 5"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0" y="6096779"/>
            <a:ext cx="2508885" cy="487045"/>
          </a:xfrm>
          <a:prstGeom prst="rect">
            <a:avLst/>
          </a:prstGeom>
          <a:noFill/>
          <a:ln>
            <a:noFill/>
          </a:ln>
        </p:spPr>
      </p:pic>
    </p:spTree>
    <p:extLst>
      <p:ext uri="{BB962C8B-B14F-4D97-AF65-F5344CB8AC3E}">
        <p14:creationId xmlns:p14="http://schemas.microsoft.com/office/powerpoint/2010/main" val="4047816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56519" y="192202"/>
            <a:ext cx="2181101" cy="1346548"/>
          </a:xfrm>
        </p:spPr>
      </p:pic>
      <p:sp>
        <p:nvSpPr>
          <p:cNvPr id="3" name="Rectangle 2"/>
          <p:cNvSpPr/>
          <p:nvPr/>
        </p:nvSpPr>
        <p:spPr>
          <a:xfrm>
            <a:off x="273132" y="3282628"/>
            <a:ext cx="6096000" cy="1200329"/>
          </a:xfrm>
          <a:prstGeom prst="rect">
            <a:avLst/>
          </a:prstGeom>
        </p:spPr>
        <p:txBody>
          <a:bodyPr>
            <a:spAutoFit/>
          </a:bodyPr>
          <a:lstStyle/>
          <a:p>
            <a:pPr algn="ctr"/>
            <a:r>
              <a:rPr lang="en-GB" sz="3600" dirty="0"/>
              <a:t>For more information </a:t>
            </a:r>
            <a:r>
              <a:rPr lang="en-GB" sz="3600" dirty="0" smtClean="0">
                <a:hlinkClick r:id="rId3"/>
              </a:rPr>
              <a:t>www.quit.ie</a:t>
            </a:r>
            <a:r>
              <a:rPr lang="en-GB" sz="3600" dirty="0" smtClean="0"/>
              <a:t> </a:t>
            </a:r>
            <a:endParaRPr lang="en-GB" sz="36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4698" y="2614990"/>
            <a:ext cx="3533701" cy="2274351"/>
          </a:xfrm>
          <a:prstGeom prst="rect">
            <a:avLst/>
          </a:prstGeom>
        </p:spPr>
      </p:pic>
      <p:pic>
        <p:nvPicPr>
          <p:cNvPr id="6" name="Picture 5"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0" y="6273799"/>
            <a:ext cx="2508885" cy="487045"/>
          </a:xfrm>
          <a:prstGeom prst="rect">
            <a:avLst/>
          </a:prstGeom>
          <a:noFill/>
          <a:ln>
            <a:noFill/>
          </a:ln>
        </p:spPr>
      </p:pic>
    </p:spTree>
    <p:extLst>
      <p:ext uri="{BB962C8B-B14F-4D97-AF65-F5344CB8AC3E}">
        <p14:creationId xmlns:p14="http://schemas.microsoft.com/office/powerpoint/2010/main" val="285718606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ECC Presentation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MECC PPT TEMPLATE SLIDE gc</Template>
  <TotalTime>419</TotalTime>
  <Words>1413</Words>
  <Application>Microsoft Office PowerPoint</Application>
  <PresentationFormat>Widescreen</PresentationFormat>
  <Paragraphs>145</Paragraphs>
  <Slides>23</Slides>
  <Notes>7</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23</vt:i4>
      </vt:variant>
    </vt:vector>
  </HeadingPairs>
  <TitlesOfParts>
    <vt:vector size="29" baseType="lpstr">
      <vt:lpstr>Arial</vt:lpstr>
      <vt:lpstr>Calibri</vt:lpstr>
      <vt:lpstr>Calibri Light</vt:lpstr>
      <vt:lpstr>Custom Design</vt:lpstr>
      <vt:lpstr>1_Office Theme</vt:lpstr>
      <vt:lpstr>MECC Presentation theme</vt:lpstr>
      <vt:lpstr>Unit 1: Lesson 4 </vt:lpstr>
      <vt:lpstr>  Health and Personal Wellness</vt:lpstr>
      <vt:lpstr>Making Every Contact Count</vt:lpstr>
      <vt:lpstr>Recap Unit 1 Lesson 1-3</vt:lpstr>
      <vt:lpstr>Distribute  Factsheet   View websites for more information </vt:lpstr>
      <vt:lpstr>Tobacco Use </vt:lpstr>
      <vt:lpstr>Why do people smoke? </vt:lpstr>
      <vt:lpstr>PowerPoint Presentation</vt:lpstr>
      <vt:lpstr>PowerPoint Presentation</vt:lpstr>
      <vt:lpstr>Alcohol &amp; Drug Use </vt:lpstr>
      <vt:lpstr>PowerPoint Presentation</vt:lpstr>
      <vt:lpstr>PowerPoint Presentation</vt:lpstr>
      <vt:lpstr>PowerPoint Presentation</vt:lpstr>
      <vt:lpstr> Physical Activity </vt:lpstr>
      <vt:lpstr>PowerPoint Presentation</vt:lpstr>
      <vt:lpstr>PowerPoint Presentation</vt:lpstr>
      <vt:lpstr>Healthy Eating  </vt:lpstr>
      <vt:lpstr>Healthy Eating  </vt:lpstr>
      <vt:lpstr>Key Messages: Healthy Eating  </vt:lpstr>
      <vt:lpstr>PowerPoint Presentation</vt:lpstr>
      <vt:lpstr>References:  </vt:lpstr>
      <vt:lpstr>To order HSE Publications </vt:lpstr>
      <vt:lpstr>Feedback from Field Study Groups </vt:lpstr>
    </vt:vector>
  </TitlesOfParts>
  <Company>HSE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Every Contact Count - Unit 1 Lesson 4</dc:title>
  <dc:creator>Admin;Gobnait.Creedon@hse.ie</dc:creator>
  <cp:lastModifiedBy>Gemma Murphy1</cp:lastModifiedBy>
  <cp:revision>43</cp:revision>
  <dcterms:created xsi:type="dcterms:W3CDTF">2017-09-22T14:18:45Z</dcterms:created>
  <dcterms:modified xsi:type="dcterms:W3CDTF">2019-04-04T10:29:55Z</dcterms:modified>
</cp:coreProperties>
</file>