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8" r:id="rId1"/>
    <p:sldMasterId id="2147483680" r:id="rId2"/>
  </p:sldMasterIdLst>
  <p:notesMasterIdLst>
    <p:notesMasterId r:id="rId18"/>
  </p:notesMasterIdLst>
  <p:handoutMasterIdLst>
    <p:handoutMasterId r:id="rId19"/>
  </p:handoutMasterIdLst>
  <p:sldIdLst>
    <p:sldId id="273" r:id="rId3"/>
    <p:sldId id="256" r:id="rId4"/>
    <p:sldId id="287" r:id="rId5"/>
    <p:sldId id="275" r:id="rId6"/>
    <p:sldId id="271" r:id="rId7"/>
    <p:sldId id="279" r:id="rId8"/>
    <p:sldId id="283" r:id="rId9"/>
    <p:sldId id="272" r:id="rId10"/>
    <p:sldId id="280" r:id="rId11"/>
    <p:sldId id="281" r:id="rId12"/>
    <p:sldId id="286" r:id="rId13"/>
    <p:sldId id="269" r:id="rId14"/>
    <p:sldId id="284" r:id="rId15"/>
    <p:sldId id="285" r:id="rId16"/>
    <p:sldId id="282" r:id="rId17"/>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ECFF"/>
    <a:srgbClr val="B9EAF1"/>
    <a:srgbClr val="B4E3F2"/>
    <a:srgbClr val="AAE3F2"/>
    <a:srgbClr val="96E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8229" autoAdjust="0"/>
  </p:normalViewPr>
  <p:slideViewPr>
    <p:cSldViewPr snapToGrid="0">
      <p:cViewPr varScale="1">
        <p:scale>
          <a:sx n="79" d="100"/>
          <a:sy n="79" d="100"/>
        </p:scale>
        <p:origin x="-1794" y="-78"/>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996" y="-102"/>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E228328A-62A9-4F58-8391-04946CF06DBA}" type="datetimeFigureOut">
              <a:rPr lang="en-GB" smtClean="0"/>
              <a:t>18/07/2018</a:t>
            </a:fld>
            <a:endParaRPr lang="en-GB" dirty="0"/>
          </a:p>
        </p:txBody>
      </p:sp>
      <p:sp>
        <p:nvSpPr>
          <p:cNvPr id="4" name="Footer Placehold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5E490EE3-7CAC-457A-8A05-53A5A1EDAE3D}" type="slidenum">
              <a:rPr lang="en-GB" smtClean="0"/>
              <a:t>‹#›</a:t>
            </a:fld>
            <a:endParaRPr lang="en-GB" dirty="0"/>
          </a:p>
        </p:txBody>
      </p:sp>
    </p:spTree>
    <p:extLst>
      <p:ext uri="{BB962C8B-B14F-4D97-AF65-F5344CB8AC3E}">
        <p14:creationId xmlns:p14="http://schemas.microsoft.com/office/powerpoint/2010/main" val="365498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8B53E22F-5E20-4808-81CB-5D4F9A1CE81A}" type="datetimeFigureOut">
              <a:rPr lang="en-GB" smtClean="0"/>
              <a:t>18/07/2018</a:t>
            </a:fld>
            <a:endParaRPr lang="en-GB"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D9E5EE3-43C6-4132-9735-03CF338F392D}" type="slidenum">
              <a:rPr lang="en-GB" smtClean="0"/>
              <a:t>‹#›</a:t>
            </a:fld>
            <a:endParaRPr lang="en-GB" dirty="0"/>
          </a:p>
        </p:txBody>
      </p:sp>
    </p:spTree>
    <p:extLst>
      <p:ext uri="{BB962C8B-B14F-4D97-AF65-F5344CB8AC3E}">
        <p14:creationId xmlns:p14="http://schemas.microsoft.com/office/powerpoint/2010/main" val="412787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a:t>
            </a:fld>
            <a:endParaRPr lang="en-GB" dirty="0"/>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Let’s look at some of the social influences on our health &amp; health behaviour</a:t>
            </a:r>
          </a:p>
          <a:p>
            <a:r>
              <a:rPr lang="en-IE" dirty="0"/>
              <a:t>Social and economic disadvantage </a:t>
            </a:r>
          </a:p>
          <a:p>
            <a:endParaRPr lang="en-IE" dirty="0"/>
          </a:p>
          <a:p>
            <a:r>
              <a:rPr lang="en-IE" dirty="0"/>
              <a:t>Harmful health behaviour (smoking, unhealthy diet, lack of exercise etc.) is not the only related cause of poor health. It is well known that social and economic disadvantage is strongly linked with damaging health behaviour and creates most difficulty in adopting new healthier behaviour. This reinforces the importance of adopting a person-centred approach to health promotion ensuring that all factors, including social influences of health and health behaviours are considered. </a:t>
            </a:r>
          </a:p>
          <a:p>
            <a:endParaRPr lang="en-IE" dirty="0" smtClean="0"/>
          </a:p>
          <a:p>
            <a:r>
              <a:rPr lang="en-IE" dirty="0" smtClean="0"/>
              <a:t>The </a:t>
            </a:r>
            <a:r>
              <a:rPr lang="en-IE" dirty="0"/>
              <a:t>Alameda County Study conducted in 1965 in California in the United States </a:t>
            </a:r>
            <a:r>
              <a:rPr lang="en-IE" dirty="0" smtClean="0"/>
              <a:t>was </a:t>
            </a:r>
            <a:r>
              <a:rPr lang="en-IE" dirty="0"/>
              <a:t>one of the first studies to identify health behaviours predictive of mortality.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10</a:t>
            </a:fld>
            <a:endParaRPr lang="en-GB" dirty="0"/>
          </a:p>
        </p:txBody>
      </p:sp>
    </p:spTree>
    <p:extLst>
      <p:ext uri="{BB962C8B-B14F-4D97-AF65-F5344CB8AC3E}">
        <p14:creationId xmlns:p14="http://schemas.microsoft.com/office/powerpoint/2010/main" val="3764088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Let’s look at some of the social influences on our health &amp; health behaviour</a:t>
            </a:r>
          </a:p>
          <a:p>
            <a:r>
              <a:rPr lang="en-IE" dirty="0"/>
              <a:t>Social and economic disadvantage </a:t>
            </a:r>
          </a:p>
          <a:p>
            <a:endParaRPr lang="en-IE" dirty="0"/>
          </a:p>
          <a:p>
            <a:r>
              <a:rPr lang="en-IE" dirty="0"/>
              <a:t>Harmful health behaviour (smoking, unhealthy diet, lack of exercise etc.) is not the only related cause of poor health. It is well known that social and economic disadvantage is strongly linked with damaging health behaviour and creates most difficulty in adopting new healthier behaviour. This reinforces the importance of adopting a person-centred approach to health promotion ensuring that all factors, including social influences of health and health behaviours are considered. </a:t>
            </a:r>
          </a:p>
          <a:p>
            <a:endParaRPr lang="en-IE" dirty="0" smtClean="0"/>
          </a:p>
          <a:p>
            <a:r>
              <a:rPr lang="en-IE" dirty="0" smtClean="0"/>
              <a:t>The </a:t>
            </a:r>
            <a:r>
              <a:rPr lang="en-IE" dirty="0"/>
              <a:t>Alameda County Study conducted in 1965 in California in the United States </a:t>
            </a:r>
            <a:r>
              <a:rPr lang="en-IE" dirty="0" smtClean="0"/>
              <a:t>was </a:t>
            </a:r>
            <a:r>
              <a:rPr lang="en-IE" dirty="0"/>
              <a:t>one of the first studies to identify health behaviours predictive of mortality.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11</a:t>
            </a:fld>
            <a:endParaRPr lang="en-GB" dirty="0"/>
          </a:p>
        </p:txBody>
      </p:sp>
    </p:spTree>
    <p:extLst>
      <p:ext uri="{BB962C8B-B14F-4D97-AF65-F5344CB8AC3E}">
        <p14:creationId xmlns:p14="http://schemas.microsoft.com/office/powerpoint/2010/main" val="376408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According to Dahlgren and Whitehead (1991), factors such as age, sex and genetics</a:t>
            </a:r>
          </a:p>
          <a:p>
            <a:r>
              <a:rPr lang="en-IE" dirty="0" smtClean="0"/>
              <a:t>are non-modifiable and cannot be altered to promote our health. There are multiple</a:t>
            </a:r>
          </a:p>
          <a:p>
            <a:r>
              <a:rPr lang="en-IE" dirty="0" smtClean="0"/>
              <a:t>other factors however or “layers of influence” which are modifiable such as:</a:t>
            </a:r>
          </a:p>
          <a:p>
            <a:endParaRPr lang="en-IE" dirty="0" smtClean="0"/>
          </a:p>
          <a:p>
            <a:r>
              <a:rPr lang="en-IE" dirty="0" smtClean="0"/>
              <a:t>1. Personal behaviours and lifestyles</a:t>
            </a:r>
          </a:p>
          <a:p>
            <a:r>
              <a:rPr lang="en-IE" dirty="0" smtClean="0"/>
              <a:t>2. Support and influence within communities which can sustain or damage</a:t>
            </a:r>
          </a:p>
          <a:p>
            <a:r>
              <a:rPr lang="en-IE" dirty="0" smtClean="0"/>
              <a:t>health</a:t>
            </a:r>
          </a:p>
          <a:p>
            <a:r>
              <a:rPr lang="en-IE" dirty="0" smtClean="0"/>
              <a:t>3. Living and working conditions and access to facilities and services</a:t>
            </a:r>
          </a:p>
          <a:p>
            <a:r>
              <a:rPr lang="en-IE" dirty="0" smtClean="0"/>
              <a:t>4. Economic, cultural and environmental conditions such as standards of</a:t>
            </a:r>
          </a:p>
          <a:p>
            <a:r>
              <a:rPr lang="en-IE" dirty="0" smtClean="0"/>
              <a:t>living or employment.</a:t>
            </a:r>
          </a:p>
          <a:p>
            <a:endParaRPr lang="en-IE" dirty="0" smtClean="0"/>
          </a:p>
          <a:p>
            <a:r>
              <a:rPr lang="en-IE" dirty="0" smtClean="0"/>
              <a:t>The core of Dahlgren and Whitehead’s model contains the non-modifiable factors</a:t>
            </a:r>
          </a:p>
          <a:p>
            <a:r>
              <a:rPr lang="en-IE" dirty="0" smtClean="0"/>
              <a:t>(biological and genetic traits). These elements play a key role in determining</a:t>
            </a:r>
          </a:p>
          <a:p>
            <a:r>
              <a:rPr lang="en-IE" dirty="0" smtClean="0"/>
              <a:t>health and are non-modifiable which means that they are not influenced by health</a:t>
            </a:r>
          </a:p>
          <a:p>
            <a:endParaRPr lang="en-IE" dirty="0" smtClean="0"/>
          </a:p>
          <a:p>
            <a:r>
              <a:rPr lang="en-IE" dirty="0" smtClean="0"/>
              <a:t>There are a number of other key health determinants which are modifiable and are</a:t>
            </a:r>
          </a:p>
          <a:p>
            <a:r>
              <a:rPr lang="en-IE" dirty="0" smtClean="0"/>
              <a:t>depicted as layers extending from the core of the model:</a:t>
            </a:r>
          </a:p>
          <a:p>
            <a:endParaRPr lang="en-IE" dirty="0" smtClean="0"/>
          </a:p>
          <a:p>
            <a:r>
              <a:rPr lang="en-IE" dirty="0" smtClean="0"/>
              <a:t>Layer 1: Individual Lifestyle Factors, This layer refers to the lifestyle “choices”</a:t>
            </a:r>
          </a:p>
          <a:p>
            <a:r>
              <a:rPr lang="en-IE" dirty="0" smtClean="0"/>
              <a:t>or behaviours we adopt such as smoking, alcohol and drug use, unhealthy diet</a:t>
            </a:r>
          </a:p>
          <a:p>
            <a:r>
              <a:rPr lang="en-IE" dirty="0" smtClean="0"/>
              <a:t>etc.</a:t>
            </a:r>
          </a:p>
          <a:p>
            <a:endParaRPr lang="en-IE" dirty="0" smtClean="0"/>
          </a:p>
          <a:p>
            <a:r>
              <a:rPr lang="en-IE" dirty="0" smtClean="0"/>
              <a:t>Layer 2: Social and Community Networks. This layer refers to our family, friends</a:t>
            </a:r>
          </a:p>
          <a:p>
            <a:r>
              <a:rPr lang="en-IE" dirty="0" smtClean="0"/>
              <a:t>and broader social supports which can play a positive and protective role in health.</a:t>
            </a:r>
          </a:p>
          <a:p>
            <a:endParaRPr lang="en-IE" dirty="0" smtClean="0"/>
          </a:p>
          <a:p>
            <a:r>
              <a:rPr lang="en-IE" dirty="0" smtClean="0"/>
              <a:t>Layer 3: Living and Working Conditions. Here the model refers to basic needs</a:t>
            </a:r>
          </a:p>
          <a:p>
            <a:r>
              <a:rPr lang="en-IE" dirty="0" smtClean="0"/>
              <a:t>including sanitation, food, housing. Also included are factors such as access to</a:t>
            </a:r>
          </a:p>
          <a:p>
            <a:r>
              <a:rPr lang="en-IE" dirty="0" smtClean="0"/>
              <a:t>healthcare, education, welfare services and amenities.</a:t>
            </a:r>
          </a:p>
          <a:p>
            <a:endParaRPr lang="en-IE" dirty="0" smtClean="0"/>
          </a:p>
          <a:p>
            <a:r>
              <a:rPr lang="en-IE" dirty="0" smtClean="0"/>
              <a:t>Layer 4: General Socio-Economic, Cultural and Environmental Conditions. The</a:t>
            </a:r>
          </a:p>
          <a:p>
            <a:r>
              <a:rPr lang="en-IE" dirty="0" smtClean="0"/>
              <a:t>factors represented here (employment, salary, taxation etc.) are thought to have</a:t>
            </a:r>
          </a:p>
          <a:p>
            <a:r>
              <a:rPr lang="en-IE" dirty="0" smtClean="0"/>
              <a:t>direct influence on government’s spending capacity influencing health and social</a:t>
            </a:r>
          </a:p>
          <a:p>
            <a:r>
              <a:rPr lang="en-IE" dirty="0" smtClean="0"/>
              <a:t>policy priorities.</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12</a:t>
            </a:fld>
            <a:endParaRPr lang="en-GB" dirty="0"/>
          </a:p>
        </p:txBody>
      </p:sp>
    </p:spTree>
    <p:extLst>
      <p:ext uri="{BB962C8B-B14F-4D97-AF65-F5344CB8AC3E}">
        <p14:creationId xmlns:p14="http://schemas.microsoft.com/office/powerpoint/2010/main" val="398364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13</a:t>
            </a:fld>
            <a:endParaRPr lang="en-GB" dirty="0"/>
          </a:p>
        </p:txBody>
      </p:sp>
    </p:spTree>
    <p:extLst>
      <p:ext uri="{BB962C8B-B14F-4D97-AF65-F5344CB8AC3E}">
        <p14:creationId xmlns:p14="http://schemas.microsoft.com/office/powerpoint/2010/main" val="398364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How could</a:t>
            </a:r>
            <a:r>
              <a:rPr lang="en-IE" baseline="0" dirty="0" smtClean="0"/>
              <a:t> this model be applied in the context of a person-centred approach to health promotion for chronic disease prevention?</a:t>
            </a:r>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14</a:t>
            </a:fld>
            <a:endParaRPr lang="en-GB" dirty="0"/>
          </a:p>
        </p:txBody>
      </p:sp>
    </p:spTree>
    <p:extLst>
      <p:ext uri="{BB962C8B-B14F-4D97-AF65-F5344CB8AC3E}">
        <p14:creationId xmlns:p14="http://schemas.microsoft.com/office/powerpoint/2010/main" val="60399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Summary Unit 2 Lesson 1 </a:t>
            </a:r>
          </a:p>
          <a:p>
            <a:r>
              <a:rPr lang="en-IE" dirty="0" smtClean="0"/>
              <a:t>In this Lesson we explored health behaviours. We looked at what is meant by the term health behaviour. We focused on the factors which influence health behaviours and we examined the relationship between health behaviour and poor health.  In Lesson 2 we are going to look in more detail at health behaviours among </a:t>
            </a:r>
          </a:p>
          <a:p>
            <a:r>
              <a:rPr lang="en-IE" dirty="0" smtClean="0"/>
              <a:t>students, what the research tells us about students and health, and you will have an opportunity to offer your opinions on the topics.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15</a:t>
            </a:fld>
            <a:endParaRPr lang="en-GB" dirty="0"/>
          </a:p>
        </p:txBody>
      </p:sp>
    </p:spTree>
    <p:extLst>
      <p:ext uri="{BB962C8B-B14F-4D97-AF65-F5344CB8AC3E}">
        <p14:creationId xmlns:p14="http://schemas.microsoft.com/office/powerpoint/2010/main" val="147412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UNIT 2</a:t>
            </a:r>
          </a:p>
          <a:p>
            <a:r>
              <a:rPr lang="en-IE" dirty="0" smtClean="0"/>
              <a:t>In this Unit we look specifically at health behaviour practices among student groups. You will be asked to explore a personal health behaviour which you would like to change (Activity 2.3), and we will examine some of the theories of behaviour change.</a:t>
            </a:r>
          </a:p>
          <a:p>
            <a:endParaRPr lang="en-IE" dirty="0" smtClean="0"/>
          </a:p>
          <a:p>
            <a:endParaRPr lang="en-IE" dirty="0" smtClean="0"/>
          </a:p>
          <a:p>
            <a:pPr marL="171450" indent="-171450">
              <a:buFont typeface="Arial" panose="020B0604020202020204" pitchFamily="34" charset="0"/>
              <a:buChar char="•"/>
            </a:pPr>
            <a:r>
              <a:rPr lang="en-IE" dirty="0" smtClean="0"/>
              <a:t>Brief recap of Unit 1 </a:t>
            </a:r>
          </a:p>
          <a:p>
            <a:pPr marL="171450" indent="-171450">
              <a:buFont typeface="Arial" panose="020B0604020202020204" pitchFamily="34" charset="0"/>
              <a:buChar char="•"/>
            </a:pPr>
            <a:r>
              <a:rPr lang="en-IE" dirty="0" smtClean="0"/>
              <a:t>Health behaviours</a:t>
            </a:r>
          </a:p>
          <a:p>
            <a:pPr marL="171450" indent="-171450">
              <a:buFont typeface="Arial" panose="020B0604020202020204" pitchFamily="34" charset="0"/>
              <a:buChar char="•"/>
            </a:pPr>
            <a:r>
              <a:rPr lang="en-IE" dirty="0" smtClean="0"/>
              <a:t>Activity 2.1</a:t>
            </a:r>
            <a:r>
              <a:rPr lang="en-IE" baseline="0" dirty="0" smtClean="0"/>
              <a:t> </a:t>
            </a:r>
            <a:r>
              <a:rPr lang="en-IE" dirty="0" smtClean="0"/>
              <a:t>Personal Health Behaviour Questionnaire </a:t>
            </a:r>
          </a:p>
          <a:p>
            <a:pPr marL="171450" indent="-171450">
              <a:buFont typeface="Arial" panose="020B0604020202020204" pitchFamily="34" charset="0"/>
              <a:buChar char="•"/>
            </a:pPr>
            <a:r>
              <a:rPr lang="en-IE" dirty="0" smtClean="0"/>
              <a:t>CVD Risk Factors</a:t>
            </a:r>
          </a:p>
          <a:p>
            <a:pPr marL="171450" indent="-171450">
              <a:buFont typeface="Arial" panose="020B0604020202020204" pitchFamily="34" charset="0"/>
              <a:buChar char="•"/>
            </a:pPr>
            <a:r>
              <a:rPr lang="en-IE" dirty="0" smtClean="0"/>
              <a:t>Summary </a:t>
            </a:r>
          </a:p>
          <a:p>
            <a:endParaRPr lang="en-IE" dirty="0" smtClean="0"/>
          </a:p>
          <a:p>
            <a:r>
              <a:rPr lang="en-IE" dirty="0" smtClean="0"/>
              <a:t>Activity </a:t>
            </a:r>
          </a:p>
          <a:p>
            <a:r>
              <a:rPr lang="en-IE" dirty="0" smtClean="0"/>
              <a:t>2.1 Personal Health Behaviour Change Questionnaire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2</a:t>
            </a:fld>
            <a:endParaRPr lang="en-GB" dirty="0"/>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Unit 1 Health and Personal Wellness, you looked at the topic of health and explored various definitions of health. </a:t>
            </a:r>
          </a:p>
          <a:p>
            <a:endParaRPr lang="en-IE" dirty="0" smtClean="0"/>
          </a:p>
          <a:p>
            <a:r>
              <a:rPr lang="en-IE" dirty="0" smtClean="0"/>
              <a:t> </a:t>
            </a:r>
          </a:p>
          <a:p>
            <a:r>
              <a:rPr lang="en-IE" dirty="0" smtClean="0"/>
              <a:t>Do you remember any definitions of health?</a:t>
            </a:r>
          </a:p>
          <a:p>
            <a:endParaRPr lang="en-IE" dirty="0" smtClean="0"/>
          </a:p>
          <a:p>
            <a:r>
              <a:rPr lang="en-IE" dirty="0" smtClean="0"/>
              <a:t>We discussed the biopsychosocial model of health where you were asked to think about your own personal health and to self-rate your physical, social and psychological health. </a:t>
            </a:r>
          </a:p>
          <a:p>
            <a:r>
              <a:rPr lang="en-IE" dirty="0" smtClean="0"/>
              <a:t>In Unit 1 you were briefly introduced to the topic of health behaviours and the factors which influence health behaviour and the relationship between health behaviour and health. We understood that adopting a healthy perspective leads to health promoting behaviours for better health.</a:t>
            </a:r>
          </a:p>
          <a:p>
            <a:endParaRPr lang="en-IE" dirty="0" smtClean="0"/>
          </a:p>
          <a:p>
            <a:endParaRPr lang="en-IE" dirty="0" smtClean="0"/>
          </a:p>
          <a:p>
            <a:r>
              <a:rPr lang="en-IE" dirty="0" smtClean="0"/>
              <a:t>Health </a:t>
            </a:r>
            <a:r>
              <a:rPr lang="en-IE" dirty="0"/>
              <a:t>is a broad concept which can mean different things to different people. Our perceptions and views on health and our health priorities are shaped by a wide range of influential factors such as age, gender, family, upbringing, culture, ethnicity and social / political </a:t>
            </a:r>
            <a:r>
              <a:rPr lang="en-IE" dirty="0" smtClean="0"/>
              <a:t>environment</a:t>
            </a:r>
          </a:p>
          <a:p>
            <a:endParaRPr lang="en-IE" dirty="0"/>
          </a:p>
          <a:p>
            <a:r>
              <a:rPr lang="en-IE" dirty="0" smtClean="0"/>
              <a:t>Healthy </a:t>
            </a:r>
            <a:r>
              <a:rPr lang="en-IE" dirty="0"/>
              <a:t>Ireland </a:t>
            </a:r>
            <a:r>
              <a:rPr lang="en-IE" dirty="0" smtClean="0"/>
              <a:t>states </a:t>
            </a:r>
            <a:r>
              <a:rPr lang="en-IE" dirty="0"/>
              <a:t>that a Healthy Ireland is: </a:t>
            </a:r>
          </a:p>
          <a:p>
            <a:r>
              <a:rPr lang="en-IE" dirty="0"/>
              <a:t>“where everyone can enjoy physical and mental health and wellbeing to their full potential, where wellbeing is valued and supported at every level of society and is everyone’s responsibility” (Department of Health, 2013). </a:t>
            </a:r>
            <a:endParaRPr lang="en-IE" dirty="0" smtClean="0"/>
          </a:p>
          <a:p>
            <a:endParaRPr lang="en-IE" dirty="0"/>
          </a:p>
          <a:p>
            <a:r>
              <a:rPr lang="en-IE" dirty="0"/>
              <a:t>The biopsychosocial model of health is a holistic, integrated approach to health recognising the role that behavioural, social and physical factors play in our experiences of health (Dogar, 2007). </a:t>
            </a:r>
            <a:endParaRPr lang="en-IE" dirty="0" smtClean="0"/>
          </a:p>
          <a:p>
            <a:endParaRPr lang="en-IE" dirty="0"/>
          </a:p>
          <a:p>
            <a:r>
              <a:rPr lang="en-IE" dirty="0" smtClean="0"/>
              <a:t>Determinants </a:t>
            </a:r>
            <a:r>
              <a:rPr lang="en-IE" dirty="0"/>
              <a:t>of health </a:t>
            </a:r>
            <a:r>
              <a:rPr lang="en-IE" dirty="0" smtClean="0"/>
              <a:t>: Although </a:t>
            </a:r>
            <a:r>
              <a:rPr lang="en-IE" dirty="0"/>
              <a:t>individuals may not have control over all the factors or determinants that influence their health (income and social status, level of education, health service </a:t>
            </a:r>
            <a:r>
              <a:rPr lang="en-IE" dirty="0" smtClean="0"/>
              <a:t>access) they </a:t>
            </a:r>
            <a:r>
              <a:rPr lang="en-IE" dirty="0"/>
              <a:t>can be helped to make healthier lifestyle choices and that can be centred to their personal needs. By working with a person-centred approach, then adopting a biopsychosocial approach to assessment of individual needs should assist in the provision of targeted health information and intervention. </a:t>
            </a:r>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4</a:t>
            </a:fld>
            <a:endParaRPr lang="en-GB" dirty="0"/>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What </a:t>
            </a:r>
            <a:r>
              <a:rPr lang="en-IE" dirty="0"/>
              <a:t>do you think the term health behaviour means?</a:t>
            </a:r>
          </a:p>
          <a:p>
            <a:r>
              <a:rPr lang="en-IE" dirty="0"/>
              <a:t>•	Anything a person does in response to internal or external events. </a:t>
            </a:r>
          </a:p>
          <a:p>
            <a:r>
              <a:rPr lang="en-IE" dirty="0"/>
              <a:t>•	Behaviours are physical events that occur in the body and </a:t>
            </a:r>
          </a:p>
          <a:p>
            <a:r>
              <a:rPr lang="en-IE" dirty="0"/>
              <a:t>	are controlled by the brain</a:t>
            </a:r>
          </a:p>
          <a:p>
            <a:endParaRPr lang="en-IE" dirty="0" smtClean="0"/>
          </a:p>
          <a:p>
            <a:endParaRPr lang="en-IE" dirty="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5</a:t>
            </a:fld>
            <a:endParaRPr lang="en-GB" dirty="0"/>
          </a:p>
        </p:txBody>
      </p:sp>
    </p:spTree>
    <p:extLst>
      <p:ext uri="{BB962C8B-B14F-4D97-AF65-F5344CB8AC3E}">
        <p14:creationId xmlns:p14="http://schemas.microsoft.com/office/powerpoint/2010/main" val="227613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Health Behaviours </a:t>
            </a:r>
            <a:br>
              <a:rPr lang="en-IE" dirty="0" smtClean="0"/>
            </a:br>
            <a:r>
              <a:rPr lang="en-IE" dirty="0" smtClean="0"/>
              <a:t>Vs </a:t>
            </a:r>
            <a:br>
              <a:rPr lang="en-IE" dirty="0" smtClean="0"/>
            </a:br>
            <a:r>
              <a:rPr lang="en-IE" dirty="0" smtClean="0"/>
              <a:t>Health Outcomes</a:t>
            </a:r>
          </a:p>
          <a:p>
            <a:endParaRPr lang="en-IE" dirty="0" smtClean="0"/>
          </a:p>
          <a:p>
            <a:r>
              <a:rPr lang="en-IE" dirty="0" smtClean="0"/>
              <a:t>Sometimes </a:t>
            </a:r>
            <a:r>
              <a:rPr lang="en-IE" dirty="0"/>
              <a:t>there is confusion between desired health outcomes and the health behaviour needed to achieve that outcome. For </a:t>
            </a:r>
            <a:r>
              <a:rPr lang="en-IE" dirty="0" smtClean="0"/>
              <a:t>example </a:t>
            </a:r>
            <a:r>
              <a:rPr lang="en-IE" dirty="0"/>
              <a:t>the health outcome maybe a reduced BMI or reduced waist </a:t>
            </a:r>
            <a:r>
              <a:rPr lang="en-IE" dirty="0" smtClean="0"/>
              <a:t>circumference for a patient that would like to lose weight; </a:t>
            </a:r>
            <a:r>
              <a:rPr lang="en-IE" dirty="0"/>
              <a:t>however the health behaviour required to achieve this outcome may be any of the following behaviours including increased activity, cycling to work </a:t>
            </a:r>
          </a:p>
          <a:p>
            <a:r>
              <a:rPr lang="en-IE" dirty="0"/>
              <a:t>instead of </a:t>
            </a:r>
            <a:r>
              <a:rPr lang="en-IE" dirty="0" smtClean="0"/>
              <a:t>driving</a:t>
            </a:r>
            <a:r>
              <a:rPr lang="en-IE" baseline="0" dirty="0" smtClean="0"/>
              <a:t> and/or</a:t>
            </a:r>
            <a:r>
              <a:rPr lang="en-IE" dirty="0" smtClean="0"/>
              <a:t> </a:t>
            </a:r>
            <a:r>
              <a:rPr lang="en-IE" dirty="0"/>
              <a:t>reducing sugar intake etc.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6</a:t>
            </a:fld>
            <a:endParaRPr lang="en-GB" dirty="0"/>
          </a:p>
        </p:txBody>
      </p:sp>
      <p:sp>
        <p:nvSpPr>
          <p:cNvPr id="6" name="Rectangle 1"/>
          <p:cNvSpPr>
            <a:spLocks noChangeArrowheads="1"/>
          </p:cNvSpPr>
          <p:nvPr/>
        </p:nvSpPr>
        <p:spPr bwMode="auto">
          <a:xfrm>
            <a:off x="0" y="0"/>
            <a:ext cx="666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itchFamily="34" charset="0"/>
                <a:cs typeface="Arial" pitchFamily="34" charset="0"/>
              </a:rPr>
              <a:t>Which of the following are health behaviours?</a:t>
            </a:r>
            <a:r>
              <a:rPr kumimoji="0" lang="en-GB" altLang="en-US" sz="1800" b="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4723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2.1:  National Undergraduate Curriculum for Chronic Disease Prevention and Management, Page 65</a:t>
            </a:r>
            <a:r>
              <a:rPr lang="en-IE" b="1" baseline="0" dirty="0" smtClean="0"/>
              <a:t> </a:t>
            </a:r>
            <a:r>
              <a:rPr lang="en-IE" b="1" dirty="0" smtClean="0"/>
              <a:t> (Hand-out) </a:t>
            </a:r>
          </a:p>
          <a:p>
            <a:endParaRPr lang="en-IE" baseline="0" dirty="0" smtClean="0"/>
          </a:p>
          <a:p>
            <a:r>
              <a:rPr lang="en-IE" dirty="0" smtClean="0"/>
              <a:t>The exercise on Activity 2.1 will demonstrate that most of us incorporate healthy (and unhealthy) behaviours into our everyday lives as a matter of routine. Of course, some people are more health conscious than others, and some are readier to take risks with their health than others.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7</a:t>
            </a:fld>
            <a:endParaRPr lang="en-GB" dirty="0"/>
          </a:p>
        </p:txBody>
      </p:sp>
    </p:spTree>
    <p:extLst>
      <p:ext uri="{BB962C8B-B14F-4D97-AF65-F5344CB8AC3E}">
        <p14:creationId xmlns:p14="http://schemas.microsoft.com/office/powerpoint/2010/main" val="301478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dirty="0"/>
              <a:t>Slides for Core Module Day 2</a:t>
            </a:r>
          </a:p>
        </p:txBody>
      </p:sp>
      <p:sp>
        <p:nvSpPr>
          <p:cNvPr id="13315"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B1A32D-BA6E-4211-B2D1-5656314A8B16}" type="slidenum">
              <a:rPr lang="en-GB" altLang="en-US" sz="1200"/>
              <a:pPr/>
              <a:t>8</a:t>
            </a:fld>
            <a:endParaRPr lang="en-GB" altLang="en-US" sz="1200" dirty="0"/>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p:spPr>
        <p:txBody>
          <a:bodyPr/>
          <a:lstStyle/>
          <a:p>
            <a:pPr>
              <a:spcBef>
                <a:spcPct val="50000"/>
              </a:spcBef>
            </a:pPr>
            <a:r>
              <a:rPr lang="en-IE" altLang="en-US" b="1" dirty="0" smtClean="0"/>
              <a:t>Why </a:t>
            </a:r>
            <a:r>
              <a:rPr lang="en-IE" altLang="en-US" b="1" dirty="0"/>
              <a:t>do we behave the way we do?</a:t>
            </a:r>
          </a:p>
          <a:p>
            <a:pPr>
              <a:spcBef>
                <a:spcPct val="50000"/>
              </a:spcBef>
            </a:pPr>
            <a:r>
              <a:rPr lang="en-IE" altLang="en-US" b="0" dirty="0" smtClean="0"/>
              <a:t>There</a:t>
            </a:r>
            <a:r>
              <a:rPr lang="en-IE" altLang="en-US" b="0" baseline="0" dirty="0" smtClean="0"/>
              <a:t> are n</a:t>
            </a:r>
            <a:r>
              <a:rPr lang="en-IE" altLang="en-US" b="0" dirty="0" smtClean="0"/>
              <a:t>umerous </a:t>
            </a:r>
            <a:r>
              <a:rPr lang="en-IE" altLang="en-US" b="0" dirty="0"/>
              <a:t>factors which influence our health </a:t>
            </a:r>
            <a:r>
              <a:rPr lang="en-IE" altLang="en-US" b="0" dirty="0" smtClean="0"/>
              <a:t>behaviour, </a:t>
            </a:r>
            <a:r>
              <a:rPr lang="en-IE" altLang="en-US" b="0" dirty="0"/>
              <a:t>for example; </a:t>
            </a:r>
            <a:endParaRPr lang="en-IE" altLang="en-US" b="0" dirty="0" smtClean="0"/>
          </a:p>
          <a:p>
            <a:pPr>
              <a:spcBef>
                <a:spcPct val="50000"/>
              </a:spcBef>
            </a:pPr>
            <a:endParaRPr lang="en-IE" altLang="en-US" b="0" dirty="0"/>
          </a:p>
          <a:p>
            <a:pPr>
              <a:spcBef>
                <a:spcPct val="50000"/>
              </a:spcBef>
            </a:pPr>
            <a:r>
              <a:rPr lang="en-IE" altLang="en-US" b="0" dirty="0" smtClean="0"/>
              <a:t>Shifting </a:t>
            </a:r>
            <a:r>
              <a:rPr lang="en-IE" altLang="en-US" b="0" dirty="0"/>
              <a:t>focus on preventive health</a:t>
            </a:r>
          </a:p>
          <a:p>
            <a:pPr>
              <a:spcBef>
                <a:spcPct val="50000"/>
              </a:spcBef>
            </a:pPr>
            <a:r>
              <a:rPr lang="en-GB" altLang="en-US" b="0" dirty="0" smtClean="0"/>
              <a:t>Opinions </a:t>
            </a:r>
            <a:r>
              <a:rPr lang="en-GB" altLang="en-US" b="0" dirty="0"/>
              <a:t>of our family, friends, those we respect and admire and want to model ourselves on, media, superstitions….  </a:t>
            </a:r>
          </a:p>
          <a:p>
            <a:pPr eaLnBrk="1" hangingPunct="1"/>
            <a:endParaRPr lang="en-US" altLang="en-US" dirty="0" smtClean="0"/>
          </a:p>
        </p:txBody>
      </p:sp>
    </p:spTree>
    <p:extLst>
      <p:ext uri="{BB962C8B-B14F-4D97-AF65-F5344CB8AC3E}">
        <p14:creationId xmlns:p14="http://schemas.microsoft.com/office/powerpoint/2010/main" val="40272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It has been suggested that 50% of mortality from the ten leading causes of </a:t>
            </a:r>
          </a:p>
          <a:p>
            <a:r>
              <a:rPr lang="en-IE" dirty="0"/>
              <a:t>death is due to behaviour. </a:t>
            </a:r>
            <a:endParaRPr lang="en-IE" dirty="0" smtClean="0"/>
          </a:p>
          <a:p>
            <a:endParaRPr lang="en-IE" dirty="0"/>
          </a:p>
          <a:p>
            <a:endParaRPr lang="en-IE" dirty="0"/>
          </a:p>
          <a:p>
            <a:r>
              <a:rPr lang="en-IE" dirty="0"/>
              <a:t>Doll and Peto (1981) reported estimates of the different potential causal factors related to types of cancer and concluded that </a:t>
            </a:r>
          </a:p>
          <a:p>
            <a:r>
              <a:rPr lang="en-IE" dirty="0"/>
              <a:t>smoking accounted for 30% of all cancer deaths; </a:t>
            </a:r>
          </a:p>
          <a:p>
            <a:r>
              <a:rPr lang="en-IE" dirty="0"/>
              <a:t>alcohol for 3%, </a:t>
            </a:r>
          </a:p>
          <a:p>
            <a:r>
              <a:rPr lang="en-IE" dirty="0"/>
              <a:t>diet for 35% </a:t>
            </a:r>
          </a:p>
          <a:p>
            <a:r>
              <a:rPr lang="en-IE" dirty="0"/>
              <a:t>reproductive and sexual behaviour for 7%. </a:t>
            </a:r>
            <a:endParaRPr lang="en-IE" dirty="0" smtClean="0"/>
          </a:p>
          <a:p>
            <a:endParaRPr lang="en-IE" dirty="0"/>
          </a:p>
          <a:p>
            <a:endParaRPr lang="en-IE" dirty="0" smtClean="0"/>
          </a:p>
          <a:p>
            <a:endParaRPr lang="en-IE" dirty="0"/>
          </a:p>
          <a:p>
            <a:r>
              <a:rPr lang="en-IE" sz="1800" dirty="0"/>
              <a:t>Does this information surprise you?</a:t>
            </a:r>
          </a:p>
          <a:p>
            <a:r>
              <a:rPr lang="en-IE" sz="1800" dirty="0"/>
              <a:t>Of course the picture is more complex. What other factors can you think of that could be responsible for poor health?</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t>9</a:t>
            </a:fld>
            <a:endParaRPr lang="en-GB" dirty="0"/>
          </a:p>
        </p:txBody>
      </p:sp>
    </p:spTree>
    <p:extLst>
      <p:ext uri="{BB962C8B-B14F-4D97-AF65-F5344CB8AC3E}">
        <p14:creationId xmlns:p14="http://schemas.microsoft.com/office/powerpoint/2010/main" val="21990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7602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734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686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13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74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877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438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2369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230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36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101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945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85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t>7/18/2018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t>7/18/2018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t>7/18/2018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t>7/18/2018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t>7/18/2018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t>7/18/2018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10884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2: Lesson 1</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20357" y="5765801"/>
            <a:ext cx="3540443" cy="776922"/>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0013" y="5571206"/>
            <a:ext cx="1166111" cy="1166111"/>
          </a:xfrm>
          <a:prstGeom prst="rect">
            <a:avLst/>
          </a:prstGeom>
        </p:spPr>
      </p:pic>
    </p:spTree>
    <p:extLst>
      <p:ext uri="{BB962C8B-B14F-4D97-AF65-F5344CB8AC3E}">
        <p14:creationId xmlns:p14="http://schemas.microsoft.com/office/powerpoint/2010/main" val="3369858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621" y="49925"/>
            <a:ext cx="10515600" cy="1325563"/>
          </a:xfrm>
        </p:spPr>
        <p:txBody>
          <a:bodyPr>
            <a:normAutofit/>
          </a:bodyPr>
          <a:lstStyle/>
          <a:p>
            <a:r>
              <a:rPr lang="en-IE" dirty="0" smtClean="0">
                <a:solidFill>
                  <a:srgbClr val="CC0066"/>
                </a:solidFill>
                <a:latin typeface="+mn-lt"/>
              </a:rPr>
              <a:t>Lifestyle factors predicting mortality</a:t>
            </a:r>
            <a:endParaRPr lang="en-GB" dirty="0">
              <a:solidFill>
                <a:srgbClr val="CC0066"/>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6499" y="538933"/>
            <a:ext cx="1833296" cy="1131824"/>
          </a:xfrm>
          <a:prstGeom prst="rect">
            <a:avLst/>
          </a:prstGeom>
        </p:spPr>
      </p:pic>
      <p:pic>
        <p:nvPicPr>
          <p:cNvPr id="4" name="Picture 3"/>
          <p:cNvPicPr>
            <a:picLocks noChangeAspect="1"/>
          </p:cNvPicPr>
          <p:nvPr/>
        </p:nvPicPr>
        <p:blipFill>
          <a:blip r:embed="rId4"/>
          <a:stretch>
            <a:fillRect/>
          </a:stretch>
        </p:blipFill>
        <p:spPr>
          <a:xfrm>
            <a:off x="3203361" y="1375488"/>
            <a:ext cx="5617824" cy="4544008"/>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78843"/>
            <a:ext cx="2508885" cy="487045"/>
          </a:xfrm>
          <a:prstGeom prst="rect">
            <a:avLst/>
          </a:prstGeom>
          <a:noFill/>
          <a:ln>
            <a:noFill/>
          </a:ln>
        </p:spPr>
      </p:pic>
    </p:spTree>
    <p:extLst>
      <p:ext uri="{BB962C8B-B14F-4D97-AF65-F5344CB8AC3E}">
        <p14:creationId xmlns:p14="http://schemas.microsoft.com/office/powerpoint/2010/main" val="2760179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 y="864213"/>
            <a:ext cx="10383253" cy="1325563"/>
          </a:xfrm>
        </p:spPr>
        <p:txBody>
          <a:bodyPr>
            <a:normAutofit/>
          </a:bodyPr>
          <a:lstStyle/>
          <a:p>
            <a:r>
              <a:rPr lang="en-IE" dirty="0" smtClean="0">
                <a:solidFill>
                  <a:srgbClr val="CC0066"/>
                </a:solidFill>
                <a:latin typeface="+mn-lt"/>
              </a:rPr>
              <a:t>Social influences on health/health behaviour </a:t>
            </a:r>
            <a:endParaRPr lang="en-GB" dirty="0">
              <a:solidFill>
                <a:srgbClr val="CC0066"/>
              </a:solidFill>
              <a:latin typeface="+mn-lt"/>
            </a:endParaRPr>
          </a:p>
        </p:txBody>
      </p:sp>
      <p:grpSp>
        <p:nvGrpSpPr>
          <p:cNvPr id="6" name="Group 5"/>
          <p:cNvGrpSpPr/>
          <p:nvPr/>
        </p:nvGrpSpPr>
        <p:grpSpPr>
          <a:xfrm>
            <a:off x="6460958" y="2141622"/>
            <a:ext cx="4871072" cy="3729576"/>
            <a:chOff x="7356022" y="2345136"/>
            <a:chExt cx="3976008" cy="3526061"/>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864" y="2872410"/>
              <a:ext cx="2103438"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56022" y="2345136"/>
              <a:ext cx="3976008" cy="830997"/>
            </a:xfrm>
            <a:prstGeom prst="rect">
              <a:avLst/>
            </a:prstGeom>
          </p:spPr>
          <p:txBody>
            <a:bodyPr wrap="square">
              <a:spAutoFit/>
            </a:bodyPr>
            <a:lstStyle/>
            <a:p>
              <a:r>
                <a:rPr lang="en-GB" sz="2400" dirty="0"/>
                <a:t>Alameda County Study (1965)</a:t>
              </a:r>
              <a:br>
                <a:rPr lang="en-GB" sz="2400" dirty="0"/>
              </a:br>
              <a:endParaRPr lang="en-GB" sz="2400" dirty="0"/>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499" y="298301"/>
            <a:ext cx="1833296" cy="1131824"/>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78843"/>
            <a:ext cx="2508885" cy="487045"/>
          </a:xfrm>
          <a:prstGeom prst="rect">
            <a:avLst/>
          </a:prstGeom>
          <a:noFill/>
          <a:ln>
            <a:noFill/>
          </a:ln>
        </p:spPr>
      </p:pic>
      <p:sp>
        <p:nvSpPr>
          <p:cNvPr id="10" name="Rectangle 2"/>
          <p:cNvSpPr txBox="1">
            <a:spLocks noChangeArrowheads="1"/>
          </p:cNvSpPr>
          <p:nvPr/>
        </p:nvSpPr>
        <p:spPr>
          <a:xfrm>
            <a:off x="1011010" y="2526632"/>
            <a:ext cx="3958032" cy="3128210"/>
          </a:xfrm>
          <a:prstGeom prst="rect">
            <a:avLst/>
          </a:prstGeom>
          <a:solidFill>
            <a:srgbClr val="CCECF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b="1" dirty="0" smtClean="0">
                <a:solidFill>
                  <a:srgbClr val="002060"/>
                </a:solidFill>
              </a:rPr>
              <a:t>Social and economic disadvantage</a:t>
            </a:r>
            <a:endParaRPr lang="en-GB" altLang="en-US" dirty="0" smtClean="0">
              <a:solidFill>
                <a:srgbClr val="002060"/>
              </a:solidFill>
            </a:endParaRPr>
          </a:p>
        </p:txBody>
      </p:sp>
    </p:spTree>
    <p:extLst>
      <p:ext uri="{BB962C8B-B14F-4D97-AF65-F5344CB8AC3E}">
        <p14:creationId xmlns:p14="http://schemas.microsoft.com/office/powerpoint/2010/main" val="4120184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7410" y="242746"/>
            <a:ext cx="10515600" cy="1325563"/>
          </a:xfrm>
        </p:spPr>
        <p:txBody>
          <a:bodyPr/>
          <a:lstStyle/>
          <a:p>
            <a:r>
              <a:rPr lang="en-IE" dirty="0" smtClean="0">
                <a:solidFill>
                  <a:srgbClr val="CC0066"/>
                </a:solidFill>
                <a:latin typeface="+mn-lt"/>
              </a:rPr>
              <a:t>	Health Determinants </a:t>
            </a:r>
            <a:endParaRPr lang="en-GB" dirty="0">
              <a:solidFill>
                <a:srgbClr val="CC0066"/>
              </a:solidFill>
              <a:latin typeface="+mn-lt"/>
            </a:endParaRPr>
          </a:p>
        </p:txBody>
      </p:sp>
      <p:sp>
        <p:nvSpPr>
          <p:cNvPr id="9" name="Rectangle 8"/>
          <p:cNvSpPr/>
          <p:nvPr/>
        </p:nvSpPr>
        <p:spPr>
          <a:xfrm>
            <a:off x="6771911" y="6271040"/>
            <a:ext cx="3455498" cy="369332"/>
          </a:xfrm>
          <a:prstGeom prst="rect">
            <a:avLst/>
          </a:prstGeom>
        </p:spPr>
        <p:txBody>
          <a:bodyPr wrap="none">
            <a:spAutoFit/>
          </a:bodyPr>
          <a:lstStyle/>
          <a:p>
            <a:r>
              <a:rPr lang="en-GB" i="1" dirty="0"/>
              <a:t>Dahlgren-Whitehead </a:t>
            </a:r>
            <a:r>
              <a:rPr lang="en-GB" i="1" dirty="0" smtClean="0"/>
              <a:t>Model (1991)</a:t>
            </a:r>
            <a:endParaRPr lang="en-GB"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755" y="414754"/>
            <a:ext cx="2156403" cy="1331300"/>
          </a:xfrm>
          <a:prstGeom prst="rect">
            <a:avLst/>
          </a:prstGeom>
        </p:spPr>
      </p:pic>
      <p:pic>
        <p:nvPicPr>
          <p:cNvPr id="3" name="Picture 2"/>
          <p:cNvPicPr>
            <a:picLocks noChangeAspect="1"/>
          </p:cNvPicPr>
          <p:nvPr/>
        </p:nvPicPr>
        <p:blipFill>
          <a:blip r:embed="rId4"/>
          <a:stretch>
            <a:fillRect/>
          </a:stretch>
        </p:blipFill>
        <p:spPr>
          <a:xfrm>
            <a:off x="2053961" y="1199694"/>
            <a:ext cx="7351780" cy="4791498"/>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 y="6283606"/>
            <a:ext cx="2508885" cy="487045"/>
          </a:xfrm>
          <a:prstGeom prst="rect">
            <a:avLst/>
          </a:prstGeom>
          <a:noFill/>
          <a:ln>
            <a:noFill/>
          </a:ln>
        </p:spPr>
      </p:pic>
    </p:spTree>
    <p:extLst>
      <p:ext uri="{BB962C8B-B14F-4D97-AF65-F5344CB8AC3E}">
        <p14:creationId xmlns:p14="http://schemas.microsoft.com/office/powerpoint/2010/main" val="1191796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IE" dirty="0" smtClean="0">
                <a:solidFill>
                  <a:srgbClr val="CC0066"/>
                </a:solidFill>
                <a:latin typeface="+mn-lt"/>
              </a:rPr>
              <a:t>Determinants of Health </a:t>
            </a:r>
            <a:endParaRPr lang="en-GB" dirty="0">
              <a:solidFill>
                <a:srgbClr val="CC0066"/>
              </a:solidFill>
              <a:latin typeface="+mn-lt"/>
            </a:endParaRPr>
          </a:p>
        </p:txBody>
      </p:sp>
      <p:sp>
        <p:nvSpPr>
          <p:cNvPr id="7" name="Text Placeholder 6"/>
          <p:cNvSpPr>
            <a:spLocks noGrp="1"/>
          </p:cNvSpPr>
          <p:nvPr>
            <p:ph type="body" idx="1"/>
          </p:nvPr>
        </p:nvSpPr>
        <p:spPr>
          <a:xfrm>
            <a:off x="828499" y="1334098"/>
            <a:ext cx="5157787" cy="823912"/>
          </a:xfrm>
        </p:spPr>
        <p:txBody>
          <a:bodyPr>
            <a:normAutofit/>
          </a:bodyPr>
          <a:lstStyle/>
          <a:p>
            <a:r>
              <a:rPr lang="en-GB" sz="3600" dirty="0" smtClean="0"/>
              <a:t>Non-modifiable 	      </a:t>
            </a:r>
            <a:endParaRPr lang="en-GB" sz="3600" dirty="0"/>
          </a:p>
        </p:txBody>
      </p:sp>
      <p:sp>
        <p:nvSpPr>
          <p:cNvPr id="10" name="Content Placeholder 9"/>
          <p:cNvSpPr>
            <a:spLocks noGrp="1"/>
          </p:cNvSpPr>
          <p:nvPr>
            <p:ph sz="half" idx="2"/>
          </p:nvPr>
        </p:nvSpPr>
        <p:spPr>
          <a:xfrm>
            <a:off x="839789" y="2291644"/>
            <a:ext cx="2840390" cy="3898019"/>
          </a:xfrm>
          <a:solidFill>
            <a:srgbClr val="CCECFF"/>
          </a:solidFill>
        </p:spPr>
        <p:txBody>
          <a:bodyPr/>
          <a:lstStyle/>
          <a:p>
            <a:r>
              <a:rPr lang="en-IE" sz="3200" dirty="0" smtClean="0"/>
              <a:t>Age</a:t>
            </a:r>
          </a:p>
          <a:p>
            <a:r>
              <a:rPr lang="en-IE" sz="3200" dirty="0" smtClean="0"/>
              <a:t>Sex </a:t>
            </a:r>
          </a:p>
          <a:p>
            <a:r>
              <a:rPr lang="en-IE" sz="3200" dirty="0"/>
              <a:t>G</a:t>
            </a:r>
            <a:r>
              <a:rPr lang="en-IE" sz="3200" dirty="0" smtClean="0"/>
              <a:t>enetics </a:t>
            </a:r>
            <a:endParaRPr lang="en-IE" sz="3200" dirty="0"/>
          </a:p>
          <a:p>
            <a:endParaRPr lang="en-GB" dirty="0"/>
          </a:p>
        </p:txBody>
      </p:sp>
      <p:sp>
        <p:nvSpPr>
          <p:cNvPr id="11" name="Text Placeholder 10"/>
          <p:cNvSpPr>
            <a:spLocks noGrp="1"/>
          </p:cNvSpPr>
          <p:nvPr>
            <p:ph type="body" sz="quarter" idx="3"/>
          </p:nvPr>
        </p:nvSpPr>
        <p:spPr>
          <a:xfrm>
            <a:off x="6262511" y="1334098"/>
            <a:ext cx="5183188" cy="823912"/>
          </a:xfrm>
        </p:spPr>
        <p:txBody>
          <a:bodyPr>
            <a:normAutofit/>
          </a:bodyPr>
          <a:lstStyle/>
          <a:p>
            <a:r>
              <a:rPr lang="en-GB" sz="3600" dirty="0" smtClean="0"/>
              <a:t>Modifiable </a:t>
            </a:r>
            <a:endParaRPr lang="en-GB" sz="3600" dirty="0"/>
          </a:p>
        </p:txBody>
      </p:sp>
      <p:sp>
        <p:nvSpPr>
          <p:cNvPr id="12" name="Content Placeholder 11"/>
          <p:cNvSpPr>
            <a:spLocks noGrp="1"/>
          </p:cNvSpPr>
          <p:nvPr>
            <p:ph sz="quarter" idx="4"/>
          </p:nvPr>
        </p:nvSpPr>
        <p:spPr>
          <a:xfrm>
            <a:off x="5689600" y="2230509"/>
            <a:ext cx="5733521" cy="4192869"/>
          </a:xfrm>
          <a:solidFill>
            <a:srgbClr val="CCECFF"/>
          </a:solidFill>
        </p:spPr>
        <p:txBody>
          <a:bodyPr>
            <a:normAutofit lnSpcReduction="10000"/>
          </a:bodyPr>
          <a:lstStyle/>
          <a:p>
            <a:pPr>
              <a:lnSpc>
                <a:spcPct val="110000"/>
              </a:lnSpc>
            </a:pPr>
            <a:r>
              <a:rPr lang="en-IE" sz="3000" dirty="0"/>
              <a:t>Personal lifestyle and behaviours</a:t>
            </a:r>
          </a:p>
          <a:p>
            <a:pPr>
              <a:lnSpc>
                <a:spcPct val="110000"/>
              </a:lnSpc>
            </a:pPr>
            <a:r>
              <a:rPr lang="en-IE" sz="3000" dirty="0"/>
              <a:t>Social support </a:t>
            </a:r>
          </a:p>
          <a:p>
            <a:pPr>
              <a:lnSpc>
                <a:spcPct val="110000"/>
              </a:lnSpc>
            </a:pPr>
            <a:r>
              <a:rPr lang="en-IE" sz="3000" dirty="0"/>
              <a:t>Community networks </a:t>
            </a:r>
          </a:p>
          <a:p>
            <a:pPr>
              <a:lnSpc>
                <a:spcPct val="110000"/>
              </a:lnSpc>
            </a:pPr>
            <a:r>
              <a:rPr lang="en-IE" sz="3000" dirty="0"/>
              <a:t>Living and working conditions</a:t>
            </a:r>
          </a:p>
          <a:p>
            <a:pPr>
              <a:lnSpc>
                <a:spcPct val="110000"/>
              </a:lnSpc>
            </a:pPr>
            <a:r>
              <a:rPr lang="en-IE" sz="3000" dirty="0"/>
              <a:t>Access to facilities and services </a:t>
            </a:r>
          </a:p>
          <a:p>
            <a:pPr>
              <a:lnSpc>
                <a:spcPct val="110000"/>
              </a:lnSpc>
            </a:pPr>
            <a:r>
              <a:rPr lang="en-IE" sz="3000" dirty="0"/>
              <a:t>Economic, cultural and environmental conditions</a:t>
            </a:r>
          </a:p>
          <a:p>
            <a:pPr>
              <a:lnSpc>
                <a:spcPct val="110000"/>
              </a:lnSpc>
            </a:pP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755" y="414754"/>
            <a:ext cx="2156403" cy="1331300"/>
          </a:xfrm>
          <a:prstGeom prst="rect">
            <a:avLst/>
          </a:prstGeom>
        </p:spPr>
      </p:pic>
      <p:sp>
        <p:nvSpPr>
          <p:cNvPr id="5" name="Rectangle 4"/>
          <p:cNvSpPr/>
          <p:nvPr/>
        </p:nvSpPr>
        <p:spPr>
          <a:xfrm>
            <a:off x="2077156" y="4355026"/>
            <a:ext cx="6096000" cy="369332"/>
          </a:xfrm>
          <a:prstGeom prst="rect">
            <a:avLst/>
          </a:prstGeom>
        </p:spPr>
        <p:txBody>
          <a:bodyPr>
            <a:spAutoFit/>
          </a:bodyPr>
          <a:lstStyle/>
          <a:p>
            <a:r>
              <a:rPr lang="en-IE" dirty="0"/>
              <a:t>	</a:t>
            </a:r>
          </a:p>
        </p:txBody>
      </p:sp>
      <p:pic>
        <p:nvPicPr>
          <p:cNvPr id="9" name="Picture 8"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82677"/>
            <a:ext cx="2508885" cy="487045"/>
          </a:xfrm>
          <a:prstGeom prst="rect">
            <a:avLst/>
          </a:prstGeom>
          <a:noFill/>
          <a:ln>
            <a:noFill/>
          </a:ln>
        </p:spPr>
      </p:pic>
    </p:spTree>
    <p:extLst>
      <p:ext uri="{BB962C8B-B14F-4D97-AF65-F5344CB8AC3E}">
        <p14:creationId xmlns:p14="http://schemas.microsoft.com/office/powerpoint/2010/main" val="1269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873" y="414754"/>
            <a:ext cx="2016151" cy="1244713"/>
          </a:xfrm>
          <a:prstGeom prst="rect">
            <a:avLst/>
          </a:prstGeom>
        </p:spPr>
      </p:pic>
      <p:sp>
        <p:nvSpPr>
          <p:cNvPr id="9" name="Rectangle 8"/>
          <p:cNvSpPr/>
          <p:nvPr/>
        </p:nvSpPr>
        <p:spPr>
          <a:xfrm>
            <a:off x="399140" y="2470405"/>
            <a:ext cx="5576711" cy="3330464"/>
          </a:xfrm>
          <a:prstGeom prst="rect">
            <a:avLst/>
          </a:prstGeom>
          <a:solidFill>
            <a:srgbClr val="CCECFF"/>
          </a:solidFill>
        </p:spPr>
        <p:txBody>
          <a:bodyPr wrap="square">
            <a:spAutoFit/>
          </a:bodyPr>
          <a:lstStyle/>
          <a:p>
            <a:pPr>
              <a:lnSpc>
                <a:spcPct val="150000"/>
              </a:lnSpc>
            </a:pPr>
            <a:r>
              <a:rPr lang="en-IE" sz="3600" dirty="0" smtClean="0"/>
              <a:t>How might this model be relevant/applicable to patients with chronic disease?</a:t>
            </a:r>
            <a:endParaRPr lang="en-GB" sz="36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40" y="472850"/>
            <a:ext cx="4620386" cy="999661"/>
          </a:xfrm>
          <a:prstGeom prst="rect">
            <a:avLst/>
          </a:prstGeom>
        </p:spPr>
      </p:pic>
      <p:pic>
        <p:nvPicPr>
          <p:cNvPr id="2" name="Picture 1"/>
          <p:cNvPicPr>
            <a:picLocks noChangeAspect="1"/>
          </p:cNvPicPr>
          <p:nvPr/>
        </p:nvPicPr>
        <p:blipFill>
          <a:blip r:embed="rId5"/>
          <a:stretch>
            <a:fillRect/>
          </a:stretch>
        </p:blipFill>
        <p:spPr>
          <a:xfrm>
            <a:off x="6433756" y="2470405"/>
            <a:ext cx="5555268" cy="3620627"/>
          </a:xfrm>
          <a:prstGeom prst="rect">
            <a:avLst/>
          </a:prstGeom>
        </p:spPr>
      </p:pic>
      <p:pic>
        <p:nvPicPr>
          <p:cNvPr id="6" name="Picture 5"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30204" y="6254432"/>
            <a:ext cx="2508885" cy="487045"/>
          </a:xfrm>
          <a:prstGeom prst="rect">
            <a:avLst/>
          </a:prstGeom>
          <a:noFill/>
          <a:ln>
            <a:noFill/>
          </a:ln>
        </p:spPr>
      </p:pic>
    </p:spTree>
    <p:extLst>
      <p:ext uri="{BB962C8B-B14F-4D97-AF65-F5344CB8AC3E}">
        <p14:creationId xmlns:p14="http://schemas.microsoft.com/office/powerpoint/2010/main" val="3870360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90" y="2780948"/>
            <a:ext cx="6691488" cy="1325563"/>
          </a:xfrm>
        </p:spPr>
        <p:txBody>
          <a:bodyPr>
            <a:normAutofit fontScale="90000"/>
          </a:bodyPr>
          <a:lstStyle/>
          <a:p>
            <a:pPr>
              <a:lnSpc>
                <a:spcPct val="150000"/>
              </a:lnSpc>
            </a:pPr>
            <a:r>
              <a:rPr lang="en-IE" dirty="0" smtClean="0">
                <a:latin typeface="+mn-lt"/>
              </a:rPr>
              <a:t>Why treat people’s illness without changing what makes them sick in the first place?  </a:t>
            </a:r>
            <a:endParaRPr lang="en-GB"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464" y="1724366"/>
            <a:ext cx="3147332" cy="41922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174" y="240612"/>
            <a:ext cx="1964493" cy="1212821"/>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131877"/>
            <a:ext cx="2508885" cy="487045"/>
          </a:xfrm>
          <a:prstGeom prst="rect">
            <a:avLst/>
          </a:prstGeom>
          <a:noFill/>
          <a:ln>
            <a:noFill/>
          </a:ln>
        </p:spPr>
      </p:pic>
    </p:spTree>
    <p:extLst>
      <p:ext uri="{BB962C8B-B14F-4D97-AF65-F5344CB8AC3E}">
        <p14:creationId xmlns:p14="http://schemas.microsoft.com/office/powerpoint/2010/main" val="614637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t> </a:t>
            </a:r>
            <a:r>
              <a:rPr lang="en-GB" dirty="0">
                <a:latin typeface="+mn-lt"/>
              </a:rPr>
              <a:t>Lifestyle Behaviours and Personal Responsibility for Health </a:t>
            </a:r>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1: Health Behaviour </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44157" y="6201622"/>
            <a:ext cx="2508885" cy="487045"/>
          </a:xfrm>
          <a:prstGeom prst="rect">
            <a:avLst/>
          </a:prstGeom>
          <a:noFill/>
          <a:ln>
            <a:noFill/>
          </a:ln>
        </p:spPr>
      </p:pic>
    </p:spTree>
    <p:extLst>
      <p:ext uri="{BB962C8B-B14F-4D97-AF65-F5344CB8AC3E}">
        <p14:creationId xmlns:p14="http://schemas.microsoft.com/office/powerpoint/2010/main" val="3847195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CC0066"/>
                </a:solidFill>
                <a:latin typeface="+mn-lt"/>
              </a:rPr>
              <a:t>RECAP UNIT 1</a:t>
            </a:r>
            <a:endParaRPr lang="en-GB" dirty="0">
              <a:solidFill>
                <a:srgbClr val="CC0066"/>
              </a:solidFill>
              <a:latin typeface="+mn-lt"/>
            </a:endParaRPr>
          </a:p>
        </p:txBody>
      </p:sp>
      <p:sp>
        <p:nvSpPr>
          <p:cNvPr id="3" name="Content Placeholder 2"/>
          <p:cNvSpPr>
            <a:spLocks noGrp="1"/>
          </p:cNvSpPr>
          <p:nvPr>
            <p:ph idx="4294967295"/>
          </p:nvPr>
        </p:nvSpPr>
        <p:spPr>
          <a:xfrm>
            <a:off x="502950" y="1825625"/>
            <a:ext cx="10515600" cy="4351338"/>
          </a:xfrm>
        </p:spPr>
        <p:txBody>
          <a:bodyPr/>
          <a:lstStyle/>
          <a:p>
            <a:pPr marL="0" indent="0">
              <a:buNone/>
            </a:pPr>
            <a:r>
              <a:rPr lang="en-IE" sz="3200" dirty="0"/>
              <a:t>T</a:t>
            </a:r>
            <a:r>
              <a:rPr lang="en-IE" sz="3200" dirty="0" smtClean="0"/>
              <a:t>he concept/definition of health</a:t>
            </a:r>
          </a:p>
          <a:p>
            <a:pPr marL="0" indent="0">
              <a:buNone/>
            </a:pPr>
            <a:r>
              <a:rPr lang="en-IE" sz="3200" dirty="0" smtClean="0"/>
              <a:t>&amp; personal wellness</a:t>
            </a:r>
          </a:p>
          <a:p>
            <a:pPr marL="0" indent="0">
              <a:buNone/>
            </a:pPr>
            <a:r>
              <a:rPr lang="en-IE" sz="3200" dirty="0" smtClean="0"/>
              <a:t> </a:t>
            </a:r>
          </a:p>
          <a:p>
            <a:pPr marL="0" indent="0">
              <a:buNone/>
            </a:pPr>
            <a:r>
              <a:rPr lang="en-US" sz="3200" dirty="0" smtClean="0"/>
              <a:t>The </a:t>
            </a:r>
            <a:r>
              <a:rPr lang="en-US" sz="3200" dirty="0"/>
              <a:t>Biopsychosocial Model of </a:t>
            </a:r>
            <a:r>
              <a:rPr lang="en-US" sz="3200" dirty="0" smtClean="0"/>
              <a:t>Health</a:t>
            </a:r>
          </a:p>
          <a:p>
            <a:pPr marL="0" indent="0">
              <a:buNone/>
            </a:pPr>
            <a:endParaRPr lang="en-GB" sz="3200" dirty="0" smtClean="0"/>
          </a:p>
          <a:p>
            <a:pPr marL="0" indent="0">
              <a:buNone/>
            </a:pPr>
            <a:r>
              <a:rPr lang="en-GB" sz="3200" dirty="0" smtClean="0"/>
              <a:t>Four lifestyle areas critical to chronic disease prevention</a:t>
            </a:r>
          </a:p>
          <a:p>
            <a:pPr marL="457200" lvl="1" indent="0">
              <a:buNone/>
            </a:pPr>
            <a:r>
              <a:rPr lang="en-GB" sz="3200" dirty="0" smtClean="0"/>
              <a:t>- Diet, Exercise, Tobacco use and Alcohol </a:t>
            </a:r>
            <a:r>
              <a:rPr lang="en-GB" b="1" dirty="0"/>
              <a:t/>
            </a:r>
            <a:br>
              <a:rPr lang="en-GB" b="1" dirty="0"/>
            </a:b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6476" y="166398"/>
            <a:ext cx="2144149" cy="1323735"/>
          </a:xfrm>
          <a:prstGeom prst="rect">
            <a:avLst/>
          </a:prstGeom>
        </p:spPr>
      </p:pic>
      <p:pic>
        <p:nvPicPr>
          <p:cNvPr id="5" name="Picture 4"/>
          <p:cNvPicPr>
            <a:picLocks noChangeAspect="1"/>
          </p:cNvPicPr>
          <p:nvPr/>
        </p:nvPicPr>
        <p:blipFill>
          <a:blip r:embed="rId4"/>
          <a:stretch>
            <a:fillRect/>
          </a:stretch>
        </p:blipFill>
        <p:spPr>
          <a:xfrm>
            <a:off x="7479389" y="1625070"/>
            <a:ext cx="4242824" cy="2820930"/>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18757" y="6055677"/>
            <a:ext cx="2508885" cy="487045"/>
          </a:xfrm>
          <a:prstGeom prst="rect">
            <a:avLst/>
          </a:prstGeom>
          <a:noFill/>
          <a:ln>
            <a:noFill/>
          </a:ln>
        </p:spPr>
      </p:pic>
    </p:spTree>
    <p:extLst>
      <p:ext uri="{BB962C8B-B14F-4D97-AF65-F5344CB8AC3E}">
        <p14:creationId xmlns:p14="http://schemas.microsoft.com/office/powerpoint/2010/main" val="3781230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979714" y="1964556"/>
            <a:ext cx="9715500" cy="3102430"/>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nSpc>
                <a:spcPct val="90000"/>
              </a:lnSpc>
            </a:pPr>
            <a:endParaRPr lang="en-US" dirty="0"/>
          </a:p>
        </p:txBody>
      </p:sp>
      <p:sp>
        <p:nvSpPr>
          <p:cNvPr id="3" name="TextBox 2"/>
          <p:cNvSpPr txBox="1"/>
          <p:nvPr/>
        </p:nvSpPr>
        <p:spPr>
          <a:xfrm>
            <a:off x="832757" y="740908"/>
            <a:ext cx="8899071" cy="769441"/>
          </a:xfrm>
          <a:prstGeom prst="rect">
            <a:avLst/>
          </a:prstGeom>
          <a:noFill/>
        </p:spPr>
        <p:txBody>
          <a:bodyPr wrap="square" rtlCol="0">
            <a:spAutoFit/>
          </a:bodyPr>
          <a:lstStyle/>
          <a:p>
            <a:r>
              <a:rPr lang="en-IE" sz="4400" dirty="0" smtClean="0">
                <a:solidFill>
                  <a:srgbClr val="CC0066"/>
                </a:solidFill>
              </a:rPr>
              <a:t>What is Health Behaviour? </a:t>
            </a:r>
            <a:endParaRPr lang="en-IE" sz="4400" dirty="0">
              <a:solidFill>
                <a:srgbClr val="CC0066"/>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324004"/>
            <a:ext cx="2261834" cy="1396390"/>
          </a:xfrm>
          <a:prstGeom prst="rect">
            <a:avLst/>
          </a:prstGeom>
        </p:spPr>
      </p:pic>
      <p:sp>
        <p:nvSpPr>
          <p:cNvPr id="4" name="Rectangle 3"/>
          <p:cNvSpPr/>
          <p:nvPr/>
        </p:nvSpPr>
        <p:spPr>
          <a:xfrm>
            <a:off x="680936" y="1720394"/>
            <a:ext cx="11312726" cy="4524315"/>
          </a:xfrm>
          <a:prstGeom prst="rect">
            <a:avLst/>
          </a:prstGeom>
        </p:spPr>
        <p:txBody>
          <a:bodyPr wrap="square">
            <a:spAutoFit/>
          </a:bodyPr>
          <a:lstStyle/>
          <a:p>
            <a:r>
              <a:rPr lang="en-IE" sz="3200" dirty="0"/>
              <a:t>•	Health behaviours are activities undertaken by a patient believing him/herself to be healthy for the purpose of preventing disease or detecting it at an asymptomatic stage (Kasl &amp; Cobb, 1966). </a:t>
            </a:r>
            <a:endParaRPr lang="en-IE" sz="3200" dirty="0" smtClean="0"/>
          </a:p>
          <a:p>
            <a:endParaRPr lang="en-IE" sz="3200" dirty="0"/>
          </a:p>
          <a:p>
            <a:endParaRPr lang="en-IE" sz="3200" dirty="0"/>
          </a:p>
          <a:p>
            <a:r>
              <a:rPr lang="en-IE" sz="3200" dirty="0"/>
              <a:t>•	“…any activity undertaken for the purpose of preventing or detecting disease or for improving health and well-being” (Norman &amp; Conner, 1996).</a:t>
            </a:r>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70108"/>
            <a:ext cx="2508885" cy="487045"/>
          </a:xfrm>
          <a:prstGeom prst="rect">
            <a:avLst/>
          </a:prstGeom>
          <a:noFill/>
          <a:ln>
            <a:noFill/>
          </a:ln>
        </p:spPr>
      </p:pic>
    </p:spTree>
    <p:extLst>
      <p:ext uri="{BB962C8B-B14F-4D97-AF65-F5344CB8AC3E}">
        <p14:creationId xmlns:p14="http://schemas.microsoft.com/office/powerpoint/2010/main" val="25025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49854" y="1459080"/>
            <a:ext cx="6300370" cy="498687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0" y="115596"/>
            <a:ext cx="9460089" cy="1439442"/>
          </a:xfrm>
        </p:spPr>
        <p:txBody>
          <a:bodyPr>
            <a:normAutofit/>
          </a:bodyPr>
          <a:lstStyle/>
          <a:p>
            <a:pPr algn="ctr">
              <a:lnSpc>
                <a:spcPct val="100000"/>
              </a:lnSpc>
            </a:pPr>
            <a:r>
              <a:rPr lang="en-IE" dirty="0">
                <a:solidFill>
                  <a:srgbClr val="CC0066"/>
                </a:solidFill>
                <a:latin typeface="+mn-lt"/>
              </a:rPr>
              <a:t>Health Behaviours </a:t>
            </a:r>
            <a:r>
              <a:rPr lang="en-IE" dirty="0" smtClean="0">
                <a:solidFill>
                  <a:srgbClr val="CC0066"/>
                </a:solidFill>
                <a:latin typeface="+mn-lt"/>
              </a:rPr>
              <a:t>Vs Health </a:t>
            </a:r>
            <a:r>
              <a:rPr lang="en-IE" dirty="0">
                <a:solidFill>
                  <a:srgbClr val="CC0066"/>
                </a:solidFill>
                <a:latin typeface="+mn-lt"/>
              </a:rPr>
              <a:t>Outcomes</a:t>
            </a:r>
            <a:endParaRPr lang="en-GB" dirty="0">
              <a:solidFill>
                <a:srgbClr val="CC0066"/>
              </a:solidFill>
              <a:latin typeface="+mn-lt"/>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386139768"/>
              </p:ext>
            </p:extLst>
          </p:nvPr>
        </p:nvGraphicFramePr>
        <p:xfrm>
          <a:off x="4943289" y="1625601"/>
          <a:ext cx="5713499" cy="4696587"/>
        </p:xfrm>
        <a:graphic>
          <a:graphicData uri="http://schemas.openxmlformats.org/drawingml/2006/table">
            <a:tbl>
              <a:tblPr firstRow="1" firstCol="1" bandRow="1"/>
              <a:tblGrid>
                <a:gridCol w="4662645">
                  <a:extLst>
                    <a:ext uri="{9D8B030D-6E8A-4147-A177-3AD203B41FA5}">
                      <a16:colId xmlns="" xmlns:a16="http://schemas.microsoft.com/office/drawing/2014/main" val="20000"/>
                    </a:ext>
                  </a:extLst>
                </a:gridCol>
                <a:gridCol w="1050854">
                  <a:extLst>
                    <a:ext uri="{9D8B030D-6E8A-4147-A177-3AD203B41FA5}">
                      <a16:colId xmlns="" xmlns:a16="http://schemas.microsoft.com/office/drawing/2014/main" val="20001"/>
                    </a:ext>
                  </a:extLst>
                </a:gridCol>
              </a:tblGrid>
              <a:tr h="494041">
                <a:tc>
                  <a:txBody>
                    <a:bodyPr/>
                    <a:lstStyle/>
                    <a:p>
                      <a:pPr marL="228600" algn="just">
                        <a:lnSpc>
                          <a:spcPct val="107000"/>
                        </a:lnSpc>
                        <a:spcAft>
                          <a:spcPts val="0"/>
                        </a:spcAft>
                      </a:pPr>
                      <a:r>
                        <a:rPr lang="en-GB" sz="1600" dirty="0">
                          <a:effectLst/>
                          <a:latin typeface="Calibri"/>
                          <a:ea typeface="Calibri"/>
                          <a:cs typeface="Times New Roman"/>
                        </a:rPr>
                        <a:t>Aiming to eat 3 pieces of fruit a day</a:t>
                      </a:r>
                    </a:p>
                    <a:p>
                      <a:pPr marL="228600"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378288">
                <a:tc>
                  <a:txBody>
                    <a:bodyPr/>
                    <a:lstStyle/>
                    <a:p>
                      <a:pPr marL="228600" algn="just">
                        <a:lnSpc>
                          <a:spcPct val="107000"/>
                        </a:lnSpc>
                        <a:spcAft>
                          <a:spcPts val="0"/>
                        </a:spcAft>
                      </a:pPr>
                      <a:r>
                        <a:rPr lang="en-GB" sz="1600" dirty="0">
                          <a:effectLst/>
                          <a:latin typeface="Calibri"/>
                          <a:ea typeface="Calibri"/>
                          <a:cs typeface="Times New Roman"/>
                        </a:rPr>
                        <a:t>Reducing blood pressure</a:t>
                      </a:r>
                    </a:p>
                    <a:p>
                      <a:pPr marL="228600"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378288">
                <a:tc>
                  <a:txBody>
                    <a:bodyPr/>
                    <a:lstStyle/>
                    <a:p>
                      <a:pPr algn="just">
                        <a:lnSpc>
                          <a:spcPct val="107000"/>
                        </a:lnSpc>
                        <a:spcAft>
                          <a:spcPts val="0"/>
                        </a:spcAft>
                      </a:pPr>
                      <a:r>
                        <a:rPr lang="en-GB" sz="1600" dirty="0">
                          <a:effectLst/>
                          <a:latin typeface="Calibri"/>
                          <a:ea typeface="Calibri"/>
                          <a:cs typeface="Times New Roman"/>
                        </a:rPr>
                        <a:t>     </a:t>
                      </a:r>
                      <a:r>
                        <a:rPr lang="en-GB" sz="1600" dirty="0" smtClean="0">
                          <a:effectLst/>
                          <a:latin typeface="Calibri"/>
                          <a:ea typeface="Calibri"/>
                          <a:cs typeface="Times New Roman"/>
                        </a:rPr>
                        <a:t>Having </a:t>
                      </a:r>
                      <a:r>
                        <a:rPr lang="en-GB" sz="1600" dirty="0">
                          <a:effectLst/>
                          <a:latin typeface="Calibri"/>
                          <a:ea typeface="Calibri"/>
                          <a:cs typeface="Times New Roman"/>
                        </a:rPr>
                        <a:t>the confidence to ride a bike</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378288">
                <a:tc>
                  <a:txBody>
                    <a:bodyPr/>
                    <a:lstStyle/>
                    <a:p>
                      <a:pPr marL="228600" algn="just">
                        <a:lnSpc>
                          <a:spcPct val="107000"/>
                        </a:lnSpc>
                        <a:spcAft>
                          <a:spcPts val="0"/>
                        </a:spcAft>
                      </a:pPr>
                      <a:r>
                        <a:rPr lang="en-GB" sz="1600" dirty="0">
                          <a:effectLst/>
                          <a:latin typeface="Calibri"/>
                          <a:ea typeface="Calibri"/>
                          <a:cs typeface="Times New Roman"/>
                        </a:rPr>
                        <a:t>Losing weight</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378288">
                <a:tc>
                  <a:txBody>
                    <a:bodyPr/>
                    <a:lstStyle/>
                    <a:p>
                      <a:pPr marL="228600" algn="just">
                        <a:lnSpc>
                          <a:spcPct val="107000"/>
                        </a:lnSpc>
                        <a:spcAft>
                          <a:spcPts val="0"/>
                        </a:spcAft>
                      </a:pPr>
                      <a:r>
                        <a:rPr lang="en-GB" sz="1600" dirty="0">
                          <a:effectLst/>
                          <a:latin typeface="Calibri"/>
                          <a:ea typeface="Calibri"/>
                          <a:cs typeface="Times New Roman"/>
                        </a:rPr>
                        <a:t>Walking in the park</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378288">
                <a:tc>
                  <a:txBody>
                    <a:bodyPr/>
                    <a:lstStyle/>
                    <a:p>
                      <a:pPr algn="just">
                        <a:lnSpc>
                          <a:spcPct val="107000"/>
                        </a:lnSpc>
                        <a:spcAft>
                          <a:spcPts val="0"/>
                        </a:spcAft>
                      </a:pPr>
                      <a:r>
                        <a:rPr lang="en-GB" sz="1600" dirty="0">
                          <a:effectLst/>
                          <a:latin typeface="Calibri"/>
                          <a:ea typeface="Calibri"/>
                          <a:cs typeface="Times New Roman"/>
                        </a:rPr>
                        <a:t> </a:t>
                      </a:r>
                      <a:r>
                        <a:rPr lang="en-GB" sz="1600" dirty="0" smtClean="0">
                          <a:effectLst/>
                          <a:latin typeface="Calibri"/>
                          <a:ea typeface="Calibri"/>
                          <a:cs typeface="Times New Roman"/>
                        </a:rPr>
                        <a:t>    </a:t>
                      </a:r>
                      <a:r>
                        <a:rPr lang="en-GB" sz="1600" dirty="0">
                          <a:effectLst/>
                          <a:latin typeface="Calibri"/>
                          <a:ea typeface="Calibri"/>
                          <a:cs typeface="Times New Roman"/>
                        </a:rPr>
                        <a:t>Drinking non-alcoholic beer on a night out</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378288">
                <a:tc>
                  <a:txBody>
                    <a:bodyPr/>
                    <a:lstStyle/>
                    <a:p>
                      <a:pPr marL="228600" algn="just">
                        <a:lnSpc>
                          <a:spcPct val="107000"/>
                        </a:lnSpc>
                        <a:spcAft>
                          <a:spcPts val="0"/>
                        </a:spcAft>
                      </a:pPr>
                      <a:r>
                        <a:rPr lang="en-GB" sz="1600" dirty="0">
                          <a:effectLst/>
                          <a:latin typeface="Calibri"/>
                          <a:ea typeface="Calibri"/>
                          <a:cs typeface="Times New Roman"/>
                        </a:rPr>
                        <a:t>Reducing cholesterol </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378288">
                <a:tc>
                  <a:txBody>
                    <a:bodyPr/>
                    <a:lstStyle/>
                    <a:p>
                      <a:pPr marL="228600" algn="just">
                        <a:lnSpc>
                          <a:spcPct val="107000"/>
                        </a:lnSpc>
                        <a:spcAft>
                          <a:spcPts val="0"/>
                        </a:spcAft>
                      </a:pPr>
                      <a:r>
                        <a:rPr lang="en-GB" sz="1600" dirty="0">
                          <a:effectLst/>
                          <a:latin typeface="Calibri"/>
                          <a:ea typeface="Calibri"/>
                          <a:cs typeface="Times New Roman"/>
                        </a:rPr>
                        <a:t>Speaking with a louder voice</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378288">
                <a:tc>
                  <a:txBody>
                    <a:bodyPr/>
                    <a:lstStyle/>
                    <a:p>
                      <a:pPr marL="228600" algn="just">
                        <a:lnSpc>
                          <a:spcPct val="107000"/>
                        </a:lnSpc>
                        <a:spcAft>
                          <a:spcPts val="0"/>
                        </a:spcAft>
                      </a:pPr>
                      <a:r>
                        <a:rPr lang="en-GB" sz="1600" dirty="0">
                          <a:effectLst/>
                          <a:latin typeface="Calibri"/>
                          <a:ea typeface="Calibri"/>
                          <a:cs typeface="Times New Roman"/>
                        </a:rPr>
                        <a:t>Walking to work instead of driving</a:t>
                      </a:r>
                    </a:p>
                    <a:p>
                      <a:pPr algn="just">
                        <a:lnSpc>
                          <a:spcPct val="107000"/>
                        </a:lnSpc>
                        <a:spcAft>
                          <a:spcPts val="0"/>
                        </a:spcAft>
                      </a:pPr>
                      <a:r>
                        <a:rPr lang="en-GB" sz="1600" dirty="0">
                          <a:effectLst/>
                          <a:latin typeface="Calibri"/>
                          <a:ea typeface="Calibri"/>
                          <a:cs typeface="Times New Roman"/>
                        </a:rPr>
                        <a:t> </a:t>
                      </a:r>
                    </a:p>
                  </a:txBody>
                  <a:tcPr marL="68580" marR="68580" marT="0" marB="0">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nSpc>
                          <a:spcPct val="107000"/>
                        </a:lnSpc>
                        <a:spcAft>
                          <a:spcPts val="0"/>
                        </a:spcAft>
                      </a:pPr>
                      <a:r>
                        <a:rPr lang="en-GB"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7" name="Rectangle 1"/>
          <p:cNvSpPr>
            <a:spLocks noChangeArrowheads="1"/>
          </p:cNvSpPr>
          <p:nvPr/>
        </p:nvSpPr>
        <p:spPr bwMode="auto">
          <a:xfrm>
            <a:off x="243092" y="3445238"/>
            <a:ext cx="4406761"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cs typeface="Arial" pitchFamily="34" charset="0"/>
              </a:rPr>
              <a:t>Which of the following are health behaviours?</a:t>
            </a:r>
            <a:r>
              <a:rPr kumimoji="0" lang="en-GB" altLang="en-US" sz="3200" b="0" i="1" u="none" strike="noStrike" cap="none" normalizeH="0" baseline="0" dirty="0" smtClean="0">
                <a:ln>
                  <a:noFill/>
                </a:ln>
                <a:solidFill>
                  <a:srgbClr val="FF0000"/>
                </a:solidFill>
                <a:effectLst/>
                <a:ea typeface="Times New Roman" pitchFamily="18" charset="0"/>
                <a:cs typeface="Arial" pitchFamily="34" charset="0"/>
              </a:rPr>
              <a:t> </a:t>
            </a:r>
            <a:endParaRPr kumimoji="0" lang="en-GB" altLang="en-US" sz="3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93" y="2086008"/>
            <a:ext cx="4065170" cy="8795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289" y="211553"/>
            <a:ext cx="2020710" cy="1247528"/>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02432"/>
            <a:ext cx="2508885" cy="487045"/>
          </a:xfrm>
          <a:prstGeom prst="rect">
            <a:avLst/>
          </a:prstGeom>
          <a:noFill/>
          <a:ln>
            <a:noFill/>
          </a:ln>
        </p:spPr>
      </p:pic>
    </p:spTree>
    <p:extLst>
      <p:ext uri="{BB962C8B-B14F-4D97-AF65-F5344CB8AC3E}">
        <p14:creationId xmlns:p14="http://schemas.microsoft.com/office/powerpoint/2010/main" val="44780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8215" y="1223163"/>
            <a:ext cx="10572750" cy="5509200"/>
          </a:xfrm>
          <a:prstGeom prst="rect">
            <a:avLst/>
          </a:prstGeom>
          <a:noFill/>
          <a:ln w="12700">
            <a:solidFill>
              <a:schemeClr val="tx1"/>
            </a:solidFill>
          </a:ln>
        </p:spPr>
        <p:txBody>
          <a:bodyPr wrap="square">
            <a:spAutoFit/>
          </a:bodyPr>
          <a:lstStyle/>
          <a:p>
            <a:r>
              <a:rPr lang="en-IE" sz="1600" dirty="0" smtClean="0"/>
              <a:t>What </a:t>
            </a:r>
            <a:r>
              <a:rPr lang="en-IE" sz="1600" dirty="0"/>
              <a:t>behaviour do you do routinely, to prevent yourself getting ill, and to maintain or promote good health</a:t>
            </a:r>
            <a:r>
              <a:rPr lang="en-IE" sz="1600" dirty="0" smtClean="0"/>
              <a:t>?</a:t>
            </a:r>
          </a:p>
          <a:p>
            <a:r>
              <a:rPr lang="en-IE" sz="1600" dirty="0" smtClean="0"/>
              <a:t> </a:t>
            </a:r>
            <a:r>
              <a:rPr lang="en-IE" sz="1600" dirty="0"/>
              <a:t>List these behaviours in the categories below: </a:t>
            </a:r>
          </a:p>
          <a:p>
            <a:pPr marL="342900" indent="-342900">
              <a:buFont typeface="+mj-lt"/>
              <a:buAutoNum type="arabicPeriod"/>
            </a:pPr>
            <a:endParaRPr lang="en-IE" sz="1600" dirty="0"/>
          </a:p>
          <a:p>
            <a:pPr marL="342900" indent="-342900">
              <a:buFont typeface="+mj-lt"/>
              <a:buAutoNum type="arabicPeriod"/>
            </a:pPr>
            <a:r>
              <a:rPr lang="en-IE" sz="1600" dirty="0"/>
              <a:t>Behaviour which prevents ill health </a:t>
            </a:r>
            <a:r>
              <a:rPr lang="en-IE" sz="1600" dirty="0" smtClean="0"/>
              <a:t>(e.g</a:t>
            </a:r>
            <a:r>
              <a:rPr lang="en-IE" sz="1600" dirty="0"/>
              <a:t>. taking daily vitamins) </a:t>
            </a:r>
            <a:r>
              <a:rPr lang="en-IE" sz="1600" dirty="0" smtClean="0"/>
              <a:t>…………………………………………………………………………………….</a:t>
            </a:r>
            <a:endParaRPr lang="en-IE" sz="1600" dirty="0"/>
          </a:p>
          <a:p>
            <a:pPr marL="342900" indent="-342900">
              <a:buFont typeface="+mj-lt"/>
              <a:buAutoNum type="arabicPeriod"/>
            </a:pPr>
            <a:endParaRPr lang="en-IE" sz="1600" dirty="0" smtClean="0"/>
          </a:p>
          <a:p>
            <a:pPr marL="342900" indent="-342900">
              <a:buFont typeface="+mj-lt"/>
              <a:buAutoNum type="arabicPeriod"/>
            </a:pPr>
            <a:r>
              <a:rPr lang="en-IE" sz="1600" dirty="0" smtClean="0"/>
              <a:t>Behaviour </a:t>
            </a:r>
            <a:r>
              <a:rPr lang="en-IE" sz="1600" dirty="0"/>
              <a:t>which promotes good </a:t>
            </a:r>
            <a:r>
              <a:rPr lang="en-IE" sz="1600" dirty="0" smtClean="0"/>
              <a:t>health (e.g</a:t>
            </a:r>
            <a:r>
              <a:rPr lang="en-IE" sz="1600" dirty="0"/>
              <a:t>. taking regular exercise</a:t>
            </a:r>
            <a:r>
              <a:rPr lang="en-IE" sz="1600" dirty="0" smtClean="0"/>
              <a:t>)…………………………………………………………………………..</a:t>
            </a:r>
            <a:endParaRPr lang="en-IE" sz="1600" dirty="0"/>
          </a:p>
          <a:p>
            <a:pPr marL="342900" indent="-342900">
              <a:buFont typeface="+mj-lt"/>
              <a:buAutoNum type="arabicPeriod"/>
            </a:pPr>
            <a:endParaRPr lang="en-IE" sz="1600" dirty="0" smtClean="0"/>
          </a:p>
          <a:p>
            <a:pPr marL="342900" indent="-342900">
              <a:buFont typeface="+mj-lt"/>
              <a:buAutoNum type="arabicPeriod"/>
            </a:pPr>
            <a:r>
              <a:rPr lang="en-IE" sz="1600" dirty="0" smtClean="0"/>
              <a:t>Behaviour </a:t>
            </a:r>
            <a:r>
              <a:rPr lang="en-IE" sz="1600" dirty="0"/>
              <a:t>which sustains good </a:t>
            </a:r>
            <a:r>
              <a:rPr lang="en-IE" sz="1600" dirty="0" smtClean="0"/>
              <a:t>health (e.g</a:t>
            </a:r>
            <a:r>
              <a:rPr lang="en-IE" sz="1600" dirty="0"/>
              <a:t>. brushing/flossing teeth three times a day</a:t>
            </a:r>
            <a:r>
              <a:rPr lang="en-IE" sz="1600" dirty="0" smtClean="0"/>
              <a:t>)………………………………………………..</a:t>
            </a:r>
            <a:endParaRPr lang="en-IE" sz="1600" dirty="0"/>
          </a:p>
          <a:p>
            <a:pPr marL="342900" indent="-342900">
              <a:buFont typeface="+mj-lt"/>
              <a:buAutoNum type="arabicPeriod"/>
            </a:pPr>
            <a:endParaRPr lang="en-IE" sz="1600" dirty="0" smtClean="0"/>
          </a:p>
          <a:p>
            <a:pPr marL="342900" indent="-342900">
              <a:buFont typeface="+mj-lt"/>
              <a:buAutoNum type="arabicPeriod"/>
            </a:pPr>
            <a:r>
              <a:rPr lang="en-IE" sz="1600" dirty="0" smtClean="0"/>
              <a:t>Now </a:t>
            </a:r>
            <a:r>
              <a:rPr lang="en-IE" sz="1600" dirty="0"/>
              <a:t>make a list of some of your behaviour that you would consider to be “unhealthy</a:t>
            </a:r>
            <a:r>
              <a:rPr lang="en-IE" sz="1600" dirty="0" smtClean="0"/>
              <a:t>” ……………………………………………..</a:t>
            </a:r>
          </a:p>
          <a:p>
            <a:pPr lvl="1"/>
            <a:r>
              <a:rPr lang="en-IE" sz="1600" dirty="0" smtClean="0"/>
              <a:t>(e.g</a:t>
            </a:r>
            <a:r>
              <a:rPr lang="en-IE" sz="1600" dirty="0"/>
              <a:t>. smoking; not getting enough leisure or relaxation)</a:t>
            </a:r>
          </a:p>
          <a:p>
            <a:pPr marL="342900" indent="-342900">
              <a:buFont typeface="+mj-lt"/>
              <a:buAutoNum type="arabicPeriod"/>
            </a:pPr>
            <a:endParaRPr lang="en-IE" sz="1600" dirty="0" smtClean="0"/>
          </a:p>
          <a:p>
            <a:pPr marL="342900" indent="-342900">
              <a:buFont typeface="+mj-lt"/>
              <a:buAutoNum type="arabicPeriod"/>
            </a:pPr>
            <a:r>
              <a:rPr lang="en-IE" sz="1600" dirty="0" smtClean="0"/>
              <a:t>Do </a:t>
            </a:r>
            <a:r>
              <a:rPr lang="en-IE" sz="1600" dirty="0"/>
              <a:t>you hold any inconsistent behaviours</a:t>
            </a:r>
            <a:r>
              <a:rPr lang="en-IE" sz="1600" dirty="0" smtClean="0"/>
              <a:t>?(</a:t>
            </a:r>
            <a:r>
              <a:rPr lang="en-IE" sz="1600" dirty="0"/>
              <a:t>e.g. eating a healthy, calorie controlled diet but not taking any exercise)  </a:t>
            </a:r>
            <a:endParaRPr lang="en-IE" sz="1600" dirty="0" smtClean="0"/>
          </a:p>
          <a:p>
            <a:endParaRPr lang="en-IE" sz="1600" dirty="0" smtClean="0"/>
          </a:p>
          <a:p>
            <a:r>
              <a:rPr lang="en-IE" sz="1600" dirty="0" smtClean="0"/>
              <a:t>	……………………………………………………………………………………………………………………………………………………………………………………..</a:t>
            </a:r>
            <a:endParaRPr lang="en-IE" sz="1600" dirty="0"/>
          </a:p>
          <a:p>
            <a:pPr marL="342900" indent="-342900">
              <a:buFont typeface="+mj-lt"/>
              <a:buAutoNum type="arabicPeriod"/>
            </a:pPr>
            <a:endParaRPr lang="en-IE" sz="1600" dirty="0" smtClean="0"/>
          </a:p>
          <a:p>
            <a:r>
              <a:rPr lang="en-IE" sz="1600" dirty="0" smtClean="0"/>
              <a:t>6. 	Which </a:t>
            </a:r>
            <a:r>
              <a:rPr lang="en-IE" sz="1600" dirty="0"/>
              <a:t>behaviour has changed over time, and </a:t>
            </a:r>
            <a:r>
              <a:rPr lang="en-IE" sz="1600" dirty="0" smtClean="0"/>
              <a:t>why (e.g</a:t>
            </a:r>
            <a:r>
              <a:rPr lang="en-IE" sz="1600" dirty="0"/>
              <a:t>. did you smoke when you were a teenager, or drink more alcohol </a:t>
            </a:r>
            <a:r>
              <a:rPr lang="en-IE" sz="1600" dirty="0" smtClean="0"/>
              <a:t>	than </a:t>
            </a:r>
            <a:r>
              <a:rPr lang="en-IE" sz="1600" dirty="0"/>
              <a:t>you do now? Have you recently started exercising regularly?) </a:t>
            </a:r>
            <a:r>
              <a:rPr lang="en-IE" sz="1600" dirty="0" smtClean="0"/>
              <a:t>……………………………………………………………………………..</a:t>
            </a:r>
          </a:p>
          <a:p>
            <a:endParaRPr lang="en-IE" sz="1600" dirty="0" smtClean="0"/>
          </a:p>
          <a:p>
            <a:pPr lvl="2"/>
            <a:r>
              <a:rPr lang="en-IE" sz="1600" dirty="0"/>
              <a:t>6</a:t>
            </a:r>
            <a:r>
              <a:rPr lang="en-IE" sz="1600" dirty="0" smtClean="0"/>
              <a:t>.1. Reason for change?................................................................................................................................................</a:t>
            </a:r>
          </a:p>
          <a:p>
            <a:pPr lvl="2"/>
            <a:endParaRPr lang="en-IE" sz="1600" dirty="0"/>
          </a:p>
          <a:p>
            <a:pPr lvl="2"/>
            <a:endParaRPr lang="en-IE"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15" y="488220"/>
            <a:ext cx="681755" cy="515473"/>
          </a:xfrm>
          <a:prstGeom prst="rect">
            <a:avLst/>
          </a:prstGeom>
        </p:spPr>
      </p:pic>
      <p:sp>
        <p:nvSpPr>
          <p:cNvPr id="3" name="TextBox 2"/>
          <p:cNvSpPr txBox="1"/>
          <p:nvPr/>
        </p:nvSpPr>
        <p:spPr>
          <a:xfrm>
            <a:off x="1222848" y="430948"/>
            <a:ext cx="2138727" cy="584775"/>
          </a:xfrm>
          <a:prstGeom prst="rect">
            <a:avLst/>
          </a:prstGeom>
          <a:noFill/>
        </p:spPr>
        <p:txBody>
          <a:bodyPr wrap="none" rtlCol="0">
            <a:spAutoFit/>
          </a:bodyPr>
          <a:lstStyle/>
          <a:p>
            <a:r>
              <a:rPr lang="en-IE" sz="3200" dirty="0" smtClean="0">
                <a:solidFill>
                  <a:srgbClr val="CC0066"/>
                </a:solidFill>
              </a:rPr>
              <a:t>Activity  2.1</a:t>
            </a:r>
            <a:endParaRPr lang="en-GB" sz="3200" dirty="0">
              <a:solidFill>
                <a:srgbClr val="CC0066"/>
              </a:solidFill>
            </a:endParaRPr>
          </a:p>
        </p:txBody>
      </p:sp>
      <p:sp>
        <p:nvSpPr>
          <p:cNvPr id="4" name="Rectangle 3"/>
          <p:cNvSpPr/>
          <p:nvPr/>
        </p:nvSpPr>
        <p:spPr>
          <a:xfrm>
            <a:off x="3554080" y="461725"/>
            <a:ext cx="6185476" cy="523220"/>
          </a:xfrm>
          <a:prstGeom prst="rect">
            <a:avLst/>
          </a:prstGeom>
        </p:spPr>
        <p:txBody>
          <a:bodyPr wrap="none">
            <a:spAutoFit/>
          </a:bodyPr>
          <a:lstStyle/>
          <a:p>
            <a:r>
              <a:rPr lang="en-GB" sz="2800" dirty="0">
                <a:solidFill>
                  <a:srgbClr val="CC0066"/>
                </a:solidFill>
              </a:rPr>
              <a:t>Personal Health Behaviour Questionnaire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4133" y="267999"/>
            <a:ext cx="1557867" cy="961782"/>
          </a:xfrm>
          <a:prstGeom prst="rect">
            <a:avLst/>
          </a:prstGeom>
        </p:spPr>
      </p:pic>
    </p:spTree>
    <p:extLst>
      <p:ext uri="{BB962C8B-B14F-4D97-AF65-F5344CB8AC3E}">
        <p14:creationId xmlns:p14="http://schemas.microsoft.com/office/powerpoint/2010/main" val="188920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011010" y="3425798"/>
            <a:ext cx="10515600" cy="1325563"/>
          </a:xfrm>
          <a:solidFill>
            <a:srgbClr val="CCECFF"/>
          </a:solidFill>
        </p:spPr>
        <p:txBody>
          <a:bodyPr>
            <a:noAutofit/>
          </a:bodyPr>
          <a:lstStyle/>
          <a:p>
            <a:pPr algn="ctr" eaLnBrk="1" hangingPunct="1"/>
            <a:r>
              <a:rPr lang="en-GB" altLang="en-US" b="1" dirty="0" smtClean="0">
                <a:solidFill>
                  <a:srgbClr val="002060"/>
                </a:solidFill>
              </a:rPr>
              <a:t/>
            </a:r>
            <a:br>
              <a:rPr lang="en-GB" altLang="en-US" b="1" dirty="0" smtClean="0">
                <a:solidFill>
                  <a:srgbClr val="002060"/>
                </a:solidFill>
              </a:rPr>
            </a:br>
            <a:r>
              <a:rPr lang="en-GB" altLang="en-US" dirty="0" smtClean="0">
                <a:solidFill>
                  <a:srgbClr val="002060"/>
                </a:solidFill>
                <a:latin typeface="+mn-lt"/>
              </a:rPr>
              <a:t>Who/What </a:t>
            </a:r>
            <a:r>
              <a:rPr lang="en-GB" altLang="en-US" dirty="0">
                <a:solidFill>
                  <a:srgbClr val="002060"/>
                </a:solidFill>
                <a:latin typeface="+mn-lt"/>
              </a:rPr>
              <a:t>influences </a:t>
            </a:r>
            <a:r>
              <a:rPr lang="en-GB" altLang="en-US" dirty="0" smtClean="0">
                <a:solidFill>
                  <a:srgbClr val="002060"/>
                </a:solidFill>
                <a:latin typeface="+mn-lt"/>
              </a:rPr>
              <a:t>our </a:t>
            </a:r>
            <a:br>
              <a:rPr lang="en-GB" altLang="en-US" dirty="0" smtClean="0">
                <a:solidFill>
                  <a:srgbClr val="002060"/>
                </a:solidFill>
                <a:latin typeface="+mn-lt"/>
              </a:rPr>
            </a:br>
            <a:r>
              <a:rPr lang="en-GB" altLang="en-US" dirty="0" smtClean="0">
                <a:solidFill>
                  <a:srgbClr val="002060"/>
                </a:solidFill>
                <a:latin typeface="+mn-lt"/>
              </a:rPr>
              <a:t>health behaviour? </a:t>
            </a:r>
            <a:r>
              <a:rPr lang="en-GB" altLang="en-US" dirty="0" smtClean="0">
                <a:solidFill>
                  <a:srgbClr val="002060"/>
                </a:solidFill>
              </a:rPr>
              <a:t/>
            </a:r>
            <a:br>
              <a:rPr lang="en-GB" altLang="en-US" dirty="0" smtClean="0">
                <a:solidFill>
                  <a:srgbClr val="002060"/>
                </a:solidFill>
              </a:rPr>
            </a:br>
            <a:endParaRPr lang="en-GB" altLang="en-US" dirty="0" smtClean="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96" y="685797"/>
            <a:ext cx="4620386" cy="9996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288" y="620383"/>
            <a:ext cx="1795159" cy="1108279"/>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305232"/>
            <a:ext cx="2508885" cy="487045"/>
          </a:xfrm>
          <a:prstGeom prst="rect">
            <a:avLst/>
          </a:prstGeom>
          <a:noFill/>
          <a:ln>
            <a:noFill/>
          </a:ln>
        </p:spPr>
      </p:pic>
    </p:spTree>
    <p:extLst>
      <p:ext uri="{BB962C8B-B14F-4D97-AF65-F5344CB8AC3E}">
        <p14:creationId xmlns:p14="http://schemas.microsoft.com/office/powerpoint/2010/main" val="2677161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C0066"/>
                </a:solidFill>
                <a:latin typeface="+mn-lt"/>
              </a:rPr>
              <a:t>Health behaviour: </a:t>
            </a:r>
            <a:r>
              <a:rPr lang="en-IE" dirty="0" smtClean="0">
                <a:solidFill>
                  <a:srgbClr val="CC0066"/>
                </a:solidFill>
                <a:latin typeface="+mn-lt"/>
              </a:rPr>
              <a:t>Cause &amp; Effect</a:t>
            </a:r>
            <a:r>
              <a:rPr lang="en-IE" dirty="0">
                <a:solidFill>
                  <a:srgbClr val="CC0066"/>
                </a:solidFill>
                <a:latin typeface="+mn-lt"/>
              </a:rPr>
              <a:t>? </a:t>
            </a:r>
            <a:endParaRPr lang="en-GB" dirty="0">
              <a:solidFill>
                <a:srgbClr val="CC0066"/>
              </a:solidFill>
              <a:latin typeface="+mn-lt"/>
            </a:endParaRPr>
          </a:p>
        </p:txBody>
      </p:sp>
      <p:sp>
        <p:nvSpPr>
          <p:cNvPr id="6" name="Rectangle 5"/>
          <p:cNvSpPr/>
          <p:nvPr/>
        </p:nvSpPr>
        <p:spPr>
          <a:xfrm>
            <a:off x="102390" y="1538699"/>
            <a:ext cx="11340193" cy="1200329"/>
          </a:xfrm>
          <a:prstGeom prst="rect">
            <a:avLst/>
          </a:prstGeom>
        </p:spPr>
        <p:txBody>
          <a:bodyPr wrap="square">
            <a:spAutoFit/>
          </a:bodyPr>
          <a:lstStyle/>
          <a:p>
            <a:pPr algn="ctr"/>
            <a:r>
              <a:rPr lang="en-IE" sz="3600" dirty="0" smtClean="0"/>
              <a:t>~ 75</a:t>
            </a:r>
            <a:r>
              <a:rPr lang="en-IE" sz="3600" dirty="0"/>
              <a:t>% of all </a:t>
            </a:r>
            <a:r>
              <a:rPr lang="en-IE" sz="3600" dirty="0" smtClean="0"/>
              <a:t>cancer deaths are </a:t>
            </a:r>
            <a:r>
              <a:rPr lang="en-IE" sz="3600" dirty="0"/>
              <a:t>related </a:t>
            </a:r>
            <a:endParaRPr lang="en-IE" sz="3600" dirty="0" smtClean="0"/>
          </a:p>
          <a:p>
            <a:pPr algn="ctr"/>
            <a:r>
              <a:rPr lang="en-IE" sz="3600" dirty="0" smtClean="0"/>
              <a:t>to </a:t>
            </a:r>
            <a:r>
              <a:rPr lang="en-IE" sz="3600" dirty="0"/>
              <a:t>lifestyle behaviour </a:t>
            </a:r>
            <a:endParaRPr lang="en-IE" sz="3600" dirty="0" smtClean="0"/>
          </a:p>
        </p:txBody>
      </p:sp>
      <p:graphicFrame>
        <p:nvGraphicFramePr>
          <p:cNvPr id="7" name="Table 6"/>
          <p:cNvGraphicFramePr>
            <a:graphicFrameLocks noGrp="1"/>
          </p:cNvGraphicFramePr>
          <p:nvPr>
            <p:extLst>
              <p:ext uri="{D42A27DB-BD31-4B8C-83A1-F6EECF244321}">
                <p14:modId xmlns:p14="http://schemas.microsoft.com/office/powerpoint/2010/main" val="3577142421"/>
              </p:ext>
            </p:extLst>
          </p:nvPr>
        </p:nvGraphicFramePr>
        <p:xfrm>
          <a:off x="982244" y="3019927"/>
          <a:ext cx="4263524" cy="3362335"/>
        </p:xfrm>
        <a:graphic>
          <a:graphicData uri="http://schemas.openxmlformats.org/drawingml/2006/table">
            <a:tbl>
              <a:tblPr firstRow="1" bandRow="1">
                <a:tableStyleId>{5C22544A-7EE6-4342-B048-85BDC9FD1C3A}</a:tableStyleId>
              </a:tblPr>
              <a:tblGrid>
                <a:gridCol w="2410661">
                  <a:extLst>
                    <a:ext uri="{9D8B030D-6E8A-4147-A177-3AD203B41FA5}">
                      <a16:colId xmlns="" xmlns:a16="http://schemas.microsoft.com/office/drawing/2014/main" val="20000"/>
                    </a:ext>
                  </a:extLst>
                </a:gridCol>
                <a:gridCol w="1852863">
                  <a:extLst>
                    <a:ext uri="{9D8B030D-6E8A-4147-A177-3AD203B41FA5}">
                      <a16:colId xmlns="" xmlns:a16="http://schemas.microsoft.com/office/drawing/2014/main" val="20001"/>
                    </a:ext>
                  </a:extLst>
                </a:gridCol>
              </a:tblGrid>
              <a:tr h="777074">
                <a:tc>
                  <a:txBody>
                    <a:bodyPr/>
                    <a:lstStyle/>
                    <a:p>
                      <a:r>
                        <a:rPr lang="en-IE" sz="2400" dirty="0" smtClean="0">
                          <a:solidFill>
                            <a:srgbClr val="CC0066"/>
                          </a:solidFill>
                        </a:rPr>
                        <a:t>Lifestyle</a:t>
                      </a:r>
                      <a:r>
                        <a:rPr lang="en-IE" sz="2400" baseline="0" dirty="0" smtClean="0">
                          <a:solidFill>
                            <a:srgbClr val="CC0066"/>
                          </a:solidFill>
                        </a:rPr>
                        <a:t> Behaviour</a:t>
                      </a:r>
                      <a:endParaRPr lang="en-GB" sz="2400" dirty="0">
                        <a:solidFill>
                          <a:srgbClr val="CC0066"/>
                        </a:solidFill>
                      </a:endParaRPr>
                    </a:p>
                  </a:txBody>
                  <a:tcPr>
                    <a:solidFill>
                      <a:srgbClr val="CCECFF"/>
                    </a:solidFill>
                  </a:tcPr>
                </a:tc>
                <a:tc>
                  <a:txBody>
                    <a:bodyPr/>
                    <a:lstStyle/>
                    <a:p>
                      <a:r>
                        <a:rPr lang="en-IE" sz="2400" dirty="0" smtClean="0">
                          <a:solidFill>
                            <a:srgbClr val="CC0066"/>
                          </a:solidFill>
                        </a:rPr>
                        <a:t>Cancer</a:t>
                      </a:r>
                      <a:r>
                        <a:rPr lang="en-IE" sz="2400" baseline="0" dirty="0" smtClean="0">
                          <a:solidFill>
                            <a:srgbClr val="CC0066"/>
                          </a:solidFill>
                        </a:rPr>
                        <a:t> Deaths</a:t>
                      </a:r>
                      <a:endParaRPr lang="en-GB" sz="2400" dirty="0">
                        <a:solidFill>
                          <a:srgbClr val="CC0066"/>
                        </a:solidFill>
                      </a:endParaRPr>
                    </a:p>
                  </a:txBody>
                  <a:tcPr>
                    <a:solidFill>
                      <a:srgbClr val="CCECFF"/>
                    </a:solidFill>
                  </a:tcPr>
                </a:tc>
                <a:extLst>
                  <a:ext uri="{0D108BD9-81ED-4DB2-BD59-A6C34878D82A}">
                    <a16:rowId xmlns="" xmlns:a16="http://schemas.microsoft.com/office/drawing/2014/main" val="10000"/>
                  </a:ext>
                </a:extLst>
              </a:tr>
              <a:tr h="654683">
                <a:tc>
                  <a:txBody>
                    <a:bodyPr/>
                    <a:lstStyle/>
                    <a:p>
                      <a:r>
                        <a:rPr lang="en-IE" sz="2400" dirty="0" smtClean="0"/>
                        <a:t>Smoking</a:t>
                      </a:r>
                      <a:endParaRPr lang="en-GB" sz="2400" dirty="0"/>
                    </a:p>
                  </a:txBody>
                  <a:tcPr>
                    <a:solidFill>
                      <a:srgbClr val="CCECFF"/>
                    </a:solidFill>
                  </a:tcPr>
                </a:tc>
                <a:tc>
                  <a:txBody>
                    <a:bodyPr/>
                    <a:lstStyle/>
                    <a:p>
                      <a:r>
                        <a:rPr lang="en-IE" sz="2400" dirty="0" smtClean="0"/>
                        <a:t>30%</a:t>
                      </a:r>
                      <a:endParaRPr lang="en-GB" sz="2400" dirty="0"/>
                    </a:p>
                  </a:txBody>
                  <a:tcPr>
                    <a:solidFill>
                      <a:srgbClr val="CCECFF"/>
                    </a:solidFill>
                  </a:tcPr>
                </a:tc>
                <a:extLst>
                  <a:ext uri="{0D108BD9-81ED-4DB2-BD59-A6C34878D82A}">
                    <a16:rowId xmlns="" xmlns:a16="http://schemas.microsoft.com/office/drawing/2014/main" val="10001"/>
                  </a:ext>
                </a:extLst>
              </a:tr>
              <a:tr h="530866">
                <a:tc>
                  <a:txBody>
                    <a:bodyPr/>
                    <a:lstStyle/>
                    <a:p>
                      <a:r>
                        <a:rPr lang="en-IE" sz="2400" dirty="0" smtClean="0"/>
                        <a:t>Alcohol</a:t>
                      </a:r>
                      <a:endParaRPr lang="en-GB" sz="2400" dirty="0"/>
                    </a:p>
                  </a:txBody>
                  <a:tcPr>
                    <a:solidFill>
                      <a:srgbClr val="CCECFF"/>
                    </a:solidFill>
                  </a:tcPr>
                </a:tc>
                <a:tc>
                  <a:txBody>
                    <a:bodyPr/>
                    <a:lstStyle/>
                    <a:p>
                      <a:r>
                        <a:rPr lang="en-IE" sz="2400" dirty="0" smtClean="0"/>
                        <a:t>3%</a:t>
                      </a:r>
                      <a:endParaRPr lang="en-GB" sz="2400" dirty="0"/>
                    </a:p>
                  </a:txBody>
                  <a:tcPr>
                    <a:solidFill>
                      <a:srgbClr val="CCECFF"/>
                    </a:solidFill>
                  </a:tcPr>
                </a:tc>
                <a:extLst>
                  <a:ext uri="{0D108BD9-81ED-4DB2-BD59-A6C34878D82A}">
                    <a16:rowId xmlns="" xmlns:a16="http://schemas.microsoft.com/office/drawing/2014/main" val="10002"/>
                  </a:ext>
                </a:extLst>
              </a:tr>
              <a:tr h="530866">
                <a:tc>
                  <a:txBody>
                    <a:bodyPr/>
                    <a:lstStyle/>
                    <a:p>
                      <a:r>
                        <a:rPr lang="en-IE" sz="2400" dirty="0" smtClean="0"/>
                        <a:t>Diet</a:t>
                      </a:r>
                      <a:endParaRPr lang="en-GB" sz="2400" dirty="0"/>
                    </a:p>
                  </a:txBody>
                  <a:tcPr>
                    <a:solidFill>
                      <a:srgbClr val="CCECFF"/>
                    </a:solidFill>
                  </a:tcPr>
                </a:tc>
                <a:tc>
                  <a:txBody>
                    <a:bodyPr/>
                    <a:lstStyle/>
                    <a:p>
                      <a:r>
                        <a:rPr lang="en-IE" sz="2400" dirty="0" smtClean="0"/>
                        <a:t>35%</a:t>
                      </a:r>
                      <a:endParaRPr lang="en-GB" sz="2400" dirty="0"/>
                    </a:p>
                  </a:txBody>
                  <a:tcPr>
                    <a:solidFill>
                      <a:srgbClr val="CCECFF"/>
                    </a:solidFill>
                  </a:tcPr>
                </a:tc>
                <a:extLst>
                  <a:ext uri="{0D108BD9-81ED-4DB2-BD59-A6C34878D82A}">
                    <a16:rowId xmlns="" xmlns:a16="http://schemas.microsoft.com/office/drawing/2014/main" val="10003"/>
                  </a:ext>
                </a:extLst>
              </a:tr>
              <a:tr h="530866">
                <a:tc>
                  <a:txBody>
                    <a:bodyPr/>
                    <a:lstStyle/>
                    <a:p>
                      <a:r>
                        <a:rPr lang="en-GB" sz="2400" dirty="0" smtClean="0"/>
                        <a:t>Reproductive/sexual behaviour</a:t>
                      </a:r>
                      <a:endParaRPr lang="en-GB" sz="2400" dirty="0"/>
                    </a:p>
                  </a:txBody>
                  <a:tcPr>
                    <a:solidFill>
                      <a:srgbClr val="CCECFF"/>
                    </a:solidFill>
                  </a:tcPr>
                </a:tc>
                <a:tc>
                  <a:txBody>
                    <a:bodyPr/>
                    <a:lstStyle/>
                    <a:p>
                      <a:r>
                        <a:rPr lang="en-IE" sz="2400" dirty="0" smtClean="0"/>
                        <a:t>7%</a:t>
                      </a:r>
                      <a:endParaRPr lang="en-GB" sz="2400" dirty="0"/>
                    </a:p>
                  </a:txBody>
                  <a:tcPr>
                    <a:solidFill>
                      <a:srgbClr val="CCECFF"/>
                    </a:solidFill>
                  </a:tcPr>
                </a:tc>
                <a:extLst>
                  <a:ext uri="{0D108BD9-81ED-4DB2-BD59-A6C34878D82A}">
                    <a16:rowId xmlns="" xmlns:a16="http://schemas.microsoft.com/office/drawing/2014/main" val="10004"/>
                  </a:ext>
                </a:extLst>
              </a:tr>
            </a:tbl>
          </a:graphicData>
        </a:graphic>
      </p:graphicFrame>
      <p:sp>
        <p:nvSpPr>
          <p:cNvPr id="8" name="Rectangle 7"/>
          <p:cNvSpPr/>
          <p:nvPr/>
        </p:nvSpPr>
        <p:spPr>
          <a:xfrm>
            <a:off x="2058366" y="6460851"/>
            <a:ext cx="2154692" cy="369332"/>
          </a:xfrm>
          <a:prstGeom prst="rect">
            <a:avLst/>
          </a:prstGeom>
        </p:spPr>
        <p:txBody>
          <a:bodyPr wrap="none">
            <a:spAutoFit/>
          </a:bodyPr>
          <a:lstStyle/>
          <a:p>
            <a:r>
              <a:rPr lang="en-GB" i="1" dirty="0"/>
              <a:t>Doll and Peto (1981) </a:t>
            </a:r>
          </a:p>
        </p:txBody>
      </p:sp>
      <p:sp>
        <p:nvSpPr>
          <p:cNvPr id="3" name="TextBox 2"/>
          <p:cNvSpPr txBox="1"/>
          <p:nvPr/>
        </p:nvSpPr>
        <p:spPr>
          <a:xfrm>
            <a:off x="7134726" y="2997200"/>
            <a:ext cx="4054642" cy="3323987"/>
          </a:xfrm>
          <a:prstGeom prst="rect">
            <a:avLst/>
          </a:prstGeom>
          <a:solidFill>
            <a:srgbClr val="CCECFF"/>
          </a:solidFill>
        </p:spPr>
        <p:txBody>
          <a:bodyPr wrap="square" rtlCol="0">
            <a:spAutoFit/>
          </a:bodyPr>
          <a:lstStyle/>
          <a:p>
            <a:r>
              <a:rPr lang="en-IE" sz="3200" dirty="0">
                <a:solidFill>
                  <a:srgbClr val="CC0066"/>
                </a:solidFill>
              </a:rPr>
              <a:t>Does this information surprise you</a:t>
            </a:r>
            <a:r>
              <a:rPr lang="en-IE" sz="3200" dirty="0" smtClean="0">
                <a:solidFill>
                  <a:srgbClr val="CC0066"/>
                </a:solidFill>
              </a:rPr>
              <a:t>?</a:t>
            </a:r>
          </a:p>
          <a:p>
            <a:endParaRPr lang="en-IE" sz="3200" dirty="0">
              <a:solidFill>
                <a:srgbClr val="CC0066"/>
              </a:solidFill>
            </a:endParaRPr>
          </a:p>
          <a:p>
            <a:r>
              <a:rPr lang="en-IE" sz="3200" dirty="0" smtClean="0">
                <a:solidFill>
                  <a:srgbClr val="CC0066"/>
                </a:solidFill>
              </a:rPr>
              <a:t>What </a:t>
            </a:r>
            <a:r>
              <a:rPr lang="en-IE" sz="3200" dirty="0">
                <a:solidFill>
                  <a:srgbClr val="CC0066"/>
                </a:solidFill>
              </a:rPr>
              <a:t>other factors </a:t>
            </a:r>
            <a:r>
              <a:rPr lang="en-IE" sz="3200" dirty="0" smtClean="0">
                <a:solidFill>
                  <a:srgbClr val="CC0066"/>
                </a:solidFill>
              </a:rPr>
              <a:t>could </a:t>
            </a:r>
            <a:r>
              <a:rPr lang="en-IE" sz="3200" dirty="0">
                <a:solidFill>
                  <a:srgbClr val="CC0066"/>
                </a:solidFill>
              </a:rPr>
              <a:t>be responsible for poor health?</a:t>
            </a:r>
          </a:p>
          <a:p>
            <a:endParaRPr lang="en-I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9457" y="556453"/>
            <a:ext cx="1969485" cy="1215903"/>
          </a:xfrm>
          <a:prstGeom prst="rect">
            <a:avLst/>
          </a:prstGeom>
        </p:spPr>
      </p:pic>
    </p:spTree>
    <p:extLst>
      <p:ext uri="{BB962C8B-B14F-4D97-AF65-F5344CB8AC3E}">
        <p14:creationId xmlns:p14="http://schemas.microsoft.com/office/powerpoint/2010/main" val="33653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MECC Presentation theme</Template>
  <TotalTime>934</TotalTime>
  <Words>1873</Words>
  <Application>Microsoft Office PowerPoint</Application>
  <PresentationFormat>Custom</PresentationFormat>
  <Paragraphs>245</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MECC Presentation theme</vt:lpstr>
      <vt:lpstr>Office Theme</vt:lpstr>
      <vt:lpstr>Unit 2: Lesson 1 </vt:lpstr>
      <vt:lpstr>  Lifestyle Behaviours and Personal Responsibility for Health </vt:lpstr>
      <vt:lpstr>Making Every Contact Count</vt:lpstr>
      <vt:lpstr>RECAP UNIT 1</vt:lpstr>
      <vt:lpstr>PowerPoint Presentation</vt:lpstr>
      <vt:lpstr>Health Behaviours Vs Health Outcomes</vt:lpstr>
      <vt:lpstr>PowerPoint Presentation</vt:lpstr>
      <vt:lpstr> Who/What influences our  health behaviour?  </vt:lpstr>
      <vt:lpstr>Health behaviour: Cause &amp; Effect? </vt:lpstr>
      <vt:lpstr>Lifestyle factors predicting mortality</vt:lpstr>
      <vt:lpstr>Social influences on health/health behaviour </vt:lpstr>
      <vt:lpstr> Health Determinants </vt:lpstr>
      <vt:lpstr>Determinants of Health </vt:lpstr>
      <vt:lpstr>PowerPoint Presentation</vt:lpstr>
      <vt:lpstr>Why treat people’s illness without changing what makes them sick in the first place?  </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Session 1</dc:title>
  <dc:creator>O'Sullivan, Dawn;Gobnait.Creedon@hse.ie</dc:creator>
  <cp:lastModifiedBy>Gobnait Creedon (Health Promotion Officer)</cp:lastModifiedBy>
  <cp:revision>57</cp:revision>
  <cp:lastPrinted>2017-01-17T09:29:41Z</cp:lastPrinted>
  <dcterms:created xsi:type="dcterms:W3CDTF">2017-01-17T08:47:28Z</dcterms:created>
  <dcterms:modified xsi:type="dcterms:W3CDTF">2018-07-18T08:19:06Z</dcterms:modified>
</cp:coreProperties>
</file>