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8" r:id="rId1"/>
    <p:sldMasterId id="2147483680" r:id="rId2"/>
  </p:sldMasterIdLst>
  <p:notesMasterIdLst>
    <p:notesMasterId r:id="rId15"/>
  </p:notesMasterIdLst>
  <p:handoutMasterIdLst>
    <p:handoutMasterId r:id="rId16"/>
  </p:handoutMasterIdLst>
  <p:sldIdLst>
    <p:sldId id="273" r:id="rId3"/>
    <p:sldId id="256" r:id="rId4"/>
    <p:sldId id="284" r:id="rId5"/>
    <p:sldId id="275" r:id="rId6"/>
    <p:sldId id="276" r:id="rId7"/>
    <p:sldId id="283" r:id="rId8"/>
    <p:sldId id="277" r:id="rId9"/>
    <p:sldId id="278" r:id="rId10"/>
    <p:sldId id="279" r:id="rId11"/>
    <p:sldId id="282" r:id="rId12"/>
    <p:sldId id="280" r:id="rId13"/>
    <p:sldId id="281" r:id="rId14"/>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B9E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8686" autoAdjust="0"/>
  </p:normalViewPr>
  <p:slideViewPr>
    <p:cSldViewPr snapToGrid="0">
      <p:cViewPr varScale="1">
        <p:scale>
          <a:sx n="79" d="100"/>
          <a:sy n="79" d="100"/>
        </p:scale>
        <p:origin x="-1794" y="-90"/>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210" y="-102"/>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E228328A-62A9-4F58-8391-04946CF06DBA}" type="datetimeFigureOut">
              <a:rPr lang="en-GB" smtClean="0"/>
              <a:t>18/07/2018</a:t>
            </a:fld>
            <a:endParaRPr lang="en-GB" dirty="0"/>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5E490EE3-7CAC-457A-8A05-53A5A1EDAE3D}" type="slidenum">
              <a:rPr lang="en-GB" smtClean="0"/>
              <a:t>‹#›</a:t>
            </a:fld>
            <a:endParaRPr lang="en-GB" dirty="0"/>
          </a:p>
        </p:txBody>
      </p:sp>
    </p:spTree>
    <p:extLst>
      <p:ext uri="{BB962C8B-B14F-4D97-AF65-F5344CB8AC3E}">
        <p14:creationId xmlns:p14="http://schemas.microsoft.com/office/powerpoint/2010/main" val="365498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8B53E22F-5E20-4808-81CB-5D4F9A1CE81A}" type="datetimeFigureOut">
              <a:rPr lang="en-GB" smtClean="0"/>
              <a:t>18/07/2018</a:t>
            </a:fld>
            <a:endParaRPr lang="en-GB"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D9E5EE3-43C6-4132-9735-03CF338F392D}" type="slidenum">
              <a:rPr lang="en-GB" smtClean="0"/>
              <a:t>‹#›</a:t>
            </a:fld>
            <a:endParaRPr lang="en-GB" dirty="0"/>
          </a:p>
        </p:txBody>
      </p:sp>
    </p:spTree>
    <p:extLst>
      <p:ext uri="{BB962C8B-B14F-4D97-AF65-F5344CB8AC3E}">
        <p14:creationId xmlns:p14="http://schemas.microsoft.com/office/powerpoint/2010/main" val="412787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a:t>
            </a:fld>
            <a:endParaRPr lang="en-GB" dirty="0"/>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IE" baseline="0" dirty="0" smtClean="0"/>
              <a:t>*Activity 2.2:  National Undergraduate Curriculum for Chronic Disease Prevention and Management, Page 68  (Hand-out) </a:t>
            </a:r>
          </a:p>
          <a:p>
            <a:pPr marL="171450" indent="-171450">
              <a:buFont typeface="Arial" charset="0"/>
              <a:buChar char="•"/>
            </a:pPr>
            <a:endParaRPr lang="en-IE" baseline="0" dirty="0" smtClean="0"/>
          </a:p>
          <a:p>
            <a:pPr marL="171450" indent="-171450">
              <a:buFont typeface="Arial" charset="0"/>
              <a:buChar char="•"/>
            </a:pPr>
            <a:r>
              <a:rPr lang="en-IE" baseline="0" dirty="0" smtClean="0"/>
              <a:t>Distribute the reading list Activity 2.2  &amp; Answer the questions or follow slides 11-12</a:t>
            </a:r>
          </a:p>
          <a:p>
            <a:pPr marL="0" indent="0">
              <a:buFont typeface="Arial" charset="0"/>
              <a:buNone/>
            </a:pPr>
            <a:endParaRPr lang="en-IE" baseline="0" dirty="0" smtClean="0"/>
          </a:p>
          <a:p>
            <a:pPr marL="0" indent="0">
              <a:buFont typeface="Arial" charset="0"/>
              <a:buNone/>
            </a:pPr>
            <a:r>
              <a:rPr lang="en-IE" i="1" baseline="0" dirty="0" smtClean="0"/>
              <a:t>Please note these papers are examples and may be substituted with other programme specific material</a:t>
            </a:r>
            <a:r>
              <a:rPr lang="en-IE" dirty="0"/>
              <a:t/>
            </a:r>
            <a:br>
              <a:rPr lang="en-IE" dirty="0"/>
            </a:b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11</a:t>
            </a:fld>
            <a:endParaRPr lang="en-GB" dirty="0"/>
          </a:p>
        </p:txBody>
      </p:sp>
    </p:spTree>
    <p:extLst>
      <p:ext uri="{BB962C8B-B14F-4D97-AF65-F5344CB8AC3E}">
        <p14:creationId xmlns:p14="http://schemas.microsoft.com/office/powerpoint/2010/main" val="394043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a:t>
            </a:r>
          </a:p>
          <a:p>
            <a:r>
              <a:rPr lang="en-IE" dirty="0" smtClean="0"/>
              <a:t>In this lesson we talked about health behaviours among student populations and looked at some of the literature on the topic. In the next lesson we are going to talk about changing personal health behaviours.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12</a:t>
            </a:fld>
            <a:endParaRPr lang="en-GB" dirty="0"/>
          </a:p>
        </p:txBody>
      </p:sp>
    </p:spTree>
    <p:extLst>
      <p:ext uri="{BB962C8B-B14F-4D97-AF65-F5344CB8AC3E}">
        <p14:creationId xmlns:p14="http://schemas.microsoft.com/office/powerpoint/2010/main" val="391132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Lesson 2 </a:t>
            </a:r>
          </a:p>
          <a:p>
            <a:r>
              <a:rPr lang="en-IE" dirty="0" smtClean="0"/>
              <a:t>In this lesson we are going to focus on health behaviours in student populations and you will be provided with recommended reading and guided questions. </a:t>
            </a:r>
          </a:p>
          <a:p>
            <a:endParaRPr lang="en-IE" b="0" dirty="0" smtClean="0"/>
          </a:p>
          <a:p>
            <a:r>
              <a:rPr lang="en-IE" b="0" dirty="0" smtClean="0"/>
              <a:t>Brief recap of Unit 2 Lesson 1</a:t>
            </a:r>
          </a:p>
          <a:p>
            <a:r>
              <a:rPr lang="en-IE" dirty="0" smtClean="0"/>
              <a:t>Student data – Health Behaviours</a:t>
            </a:r>
          </a:p>
          <a:p>
            <a:r>
              <a:rPr lang="en-IE" dirty="0" smtClean="0"/>
              <a:t>Research findings/Papers reading </a:t>
            </a:r>
          </a:p>
          <a:p>
            <a:r>
              <a:rPr lang="en-IE" dirty="0" smtClean="0"/>
              <a:t>Discussion Points</a:t>
            </a:r>
          </a:p>
          <a:p>
            <a:endParaRPr lang="en-IE" dirty="0" smtClean="0"/>
          </a:p>
          <a:p>
            <a:r>
              <a:rPr lang="en-IE" dirty="0" smtClean="0"/>
              <a:t>2.2 Critical Reading Activity</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2</a:t>
            </a:fld>
            <a:endParaRPr lang="en-GB" dirty="0"/>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lesson 1 we explored health behaviours. We looked at what is meant by</a:t>
            </a:r>
          </a:p>
          <a:p>
            <a:r>
              <a:rPr lang="en-IE" dirty="0" smtClean="0"/>
              <a:t>the term health behaviour and we focused on the various influences on our health behaviours. </a:t>
            </a:r>
          </a:p>
          <a:p>
            <a:r>
              <a:rPr lang="en-IE" dirty="0" smtClean="0"/>
              <a:t>We examined the relationship between health behaviour and </a:t>
            </a:r>
          </a:p>
          <a:p>
            <a:r>
              <a:rPr lang="en-IE" dirty="0" smtClean="0"/>
              <a:t>poor health.</a:t>
            </a:r>
          </a:p>
          <a:p>
            <a:endParaRPr lang="en-IE" dirty="0" smtClean="0"/>
          </a:p>
          <a:p>
            <a:r>
              <a:rPr lang="en-IE" dirty="0" smtClean="0"/>
              <a:t>We discussed the Determinants</a:t>
            </a:r>
            <a:r>
              <a:rPr lang="en-IE" baseline="0" dirty="0" smtClean="0"/>
              <a:t> of health: Modifiable Vs Non Modifiable</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4</a:t>
            </a:fld>
            <a:endParaRPr lang="en-GB" dirty="0"/>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5</a:t>
            </a:fld>
            <a:endParaRPr lang="en-GB" dirty="0"/>
          </a:p>
        </p:txBody>
      </p:sp>
    </p:spTree>
    <p:extLst>
      <p:ext uri="{BB962C8B-B14F-4D97-AF65-F5344CB8AC3E}">
        <p14:creationId xmlns:p14="http://schemas.microsoft.com/office/powerpoint/2010/main" val="8467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6</a:t>
            </a:fld>
            <a:endParaRPr lang="en-GB" dirty="0"/>
          </a:p>
        </p:txBody>
      </p:sp>
    </p:spTree>
    <p:extLst>
      <p:ext uri="{BB962C8B-B14F-4D97-AF65-F5344CB8AC3E}">
        <p14:creationId xmlns:p14="http://schemas.microsoft.com/office/powerpoint/2010/main" val="8467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Read this quote, it is a response from a university student to research on the </a:t>
            </a:r>
          </a:p>
          <a:p>
            <a:r>
              <a:rPr lang="en-IE" dirty="0"/>
              <a:t>smoking ban in public places in the USA. What conflicting health messages are evident?</a:t>
            </a:r>
          </a:p>
        </p:txBody>
      </p:sp>
      <p:sp>
        <p:nvSpPr>
          <p:cNvPr id="4" name="Slide Number Placeholder 3"/>
          <p:cNvSpPr>
            <a:spLocks noGrp="1"/>
          </p:cNvSpPr>
          <p:nvPr>
            <p:ph type="sldNum" sz="quarter" idx="10"/>
          </p:nvPr>
        </p:nvSpPr>
        <p:spPr/>
        <p:txBody>
          <a:bodyPr/>
          <a:lstStyle/>
          <a:p>
            <a:fld id="{5D9E5EE3-43C6-4132-9735-03CF338F392D}" type="slidenum">
              <a:rPr lang="en-GB" smtClean="0"/>
              <a:t>7</a:t>
            </a:fld>
            <a:endParaRPr lang="en-GB" dirty="0"/>
          </a:p>
        </p:txBody>
      </p:sp>
    </p:spTree>
    <p:extLst>
      <p:ext uri="{BB962C8B-B14F-4D97-AF65-F5344CB8AC3E}">
        <p14:creationId xmlns:p14="http://schemas.microsoft.com/office/powerpoint/2010/main" val="387085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causes concern because obesity, poor dietary habits and physical inactivity are risk factors for cardiovascular disease, cancer and diabetes (World Health Organisation, 2006).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8</a:t>
            </a:fld>
            <a:endParaRPr lang="en-GB" dirty="0"/>
          </a:p>
        </p:txBody>
      </p:sp>
    </p:spTree>
    <p:extLst>
      <p:ext uri="{BB962C8B-B14F-4D97-AF65-F5344CB8AC3E}">
        <p14:creationId xmlns:p14="http://schemas.microsoft.com/office/powerpoint/2010/main" val="340287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Most people at some point or other feel worried, stressed or even down about things that are going on in their lives. Difficult experiences in life, of whatever sort, can have an impact on our mental health.</a:t>
            </a:r>
          </a:p>
          <a:p>
            <a:r>
              <a:rPr lang="en-IE" dirty="0"/>
              <a:t>We all go through tough times. When we do, little things can make a big difference to how we feel and how we cope with life’s ups and downs.</a:t>
            </a:r>
          </a:p>
          <a:p>
            <a:r>
              <a:rPr lang="en-IE" dirty="0"/>
              <a:t>Just like we all have physical health, we also all have mental health. Our mental health operates along a scale from feeling well to feeling unwell. Every day, we experience these ups and downs.</a:t>
            </a:r>
          </a:p>
          <a:p>
            <a:r>
              <a:rPr lang="en-IE" dirty="0"/>
              <a:t>The following website may be a useful resource to learn more about how to mind your mental health but will also provide information on what do to if you or someone you care about needs more support :  www.yourmentalhealth.ie/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9</a:t>
            </a:fld>
            <a:endParaRPr lang="en-GB" dirty="0"/>
          </a:p>
        </p:txBody>
      </p:sp>
      <p:sp>
        <p:nvSpPr>
          <p:cNvPr id="5" name="Rectangle 4"/>
          <p:cNvSpPr/>
          <p:nvPr/>
        </p:nvSpPr>
        <p:spPr>
          <a:xfrm>
            <a:off x="2850972" y="4052617"/>
            <a:ext cx="2935034" cy="369332"/>
          </a:xfrm>
          <a:prstGeom prst="rect">
            <a:avLst/>
          </a:prstGeom>
        </p:spPr>
        <p:txBody>
          <a:bodyPr wrap="none">
            <a:spAutoFit/>
          </a:bodyPr>
          <a:lstStyle/>
          <a:p>
            <a:r>
              <a:rPr lang="en-GB" dirty="0"/>
              <a:t>:  www.yourmentalhealth.ie/ </a:t>
            </a:r>
          </a:p>
        </p:txBody>
      </p:sp>
    </p:spTree>
    <p:extLst>
      <p:ext uri="{BB962C8B-B14F-4D97-AF65-F5344CB8AC3E}">
        <p14:creationId xmlns:p14="http://schemas.microsoft.com/office/powerpoint/2010/main" val="114354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602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34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68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13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74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77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43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36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30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36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10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94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5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t>7/18/2018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t>7/18/2018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10884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rmentalhealth.ie/" TargetMode="Externa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2: Lesson 2</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5689601"/>
            <a:ext cx="3657600" cy="675322"/>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442" y="5298599"/>
            <a:ext cx="1345029" cy="1345029"/>
          </a:xfrm>
          <a:prstGeom prst="rect">
            <a:avLst/>
          </a:prstGeom>
        </p:spPr>
      </p:pic>
    </p:spTree>
    <p:extLst>
      <p:ext uri="{BB962C8B-B14F-4D97-AF65-F5344CB8AC3E}">
        <p14:creationId xmlns:p14="http://schemas.microsoft.com/office/powerpoint/2010/main" val="336985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502" y="241188"/>
            <a:ext cx="10515600" cy="1325563"/>
          </a:xfrm>
        </p:spPr>
        <p:txBody>
          <a:bodyPr/>
          <a:lstStyle/>
          <a:p>
            <a:r>
              <a:rPr lang="en-GB" dirty="0" smtClean="0">
                <a:solidFill>
                  <a:srgbClr val="CC0066"/>
                </a:solidFill>
                <a:latin typeface="+mn-lt"/>
              </a:rPr>
              <a:t>Mind </a:t>
            </a:r>
            <a:r>
              <a:rPr lang="en-GB" dirty="0">
                <a:solidFill>
                  <a:srgbClr val="CC0066"/>
                </a:solidFill>
                <a:latin typeface="+mn-lt"/>
              </a:rPr>
              <a:t>your </a:t>
            </a:r>
            <a:r>
              <a:rPr lang="en-GB" dirty="0" smtClean="0">
                <a:solidFill>
                  <a:srgbClr val="CC0066"/>
                </a:solidFill>
                <a:latin typeface="+mn-lt"/>
              </a:rPr>
              <a:t>Mental Health </a:t>
            </a:r>
            <a:endParaRPr lang="en-GB" dirty="0">
              <a:solidFill>
                <a:srgbClr val="CC0066"/>
              </a:solidFill>
              <a:latin typeface="+mn-lt"/>
            </a:endParaRPr>
          </a:p>
        </p:txBody>
      </p:sp>
      <p:sp>
        <p:nvSpPr>
          <p:cNvPr id="4" name="Rectangle 3"/>
          <p:cNvSpPr/>
          <p:nvPr/>
        </p:nvSpPr>
        <p:spPr>
          <a:xfrm>
            <a:off x="993547" y="3062869"/>
            <a:ext cx="10126133" cy="3046988"/>
          </a:xfrm>
          <a:prstGeom prst="rect">
            <a:avLst/>
          </a:prstGeom>
        </p:spPr>
        <p:txBody>
          <a:bodyPr wrap="square">
            <a:spAutoFit/>
          </a:bodyPr>
          <a:lstStyle/>
          <a:p>
            <a:pPr algn="ctr">
              <a:lnSpc>
                <a:spcPct val="150000"/>
              </a:lnSpc>
            </a:pPr>
            <a:r>
              <a:rPr lang="en-IE" sz="3200" dirty="0"/>
              <a:t>Every single one of us will experience tough times in our lives. </a:t>
            </a:r>
            <a:r>
              <a:rPr lang="en-IE" sz="3200" dirty="0">
                <a:hlinkClick r:id="rId2"/>
              </a:rPr>
              <a:t>YourMentalHealth.ie </a:t>
            </a:r>
            <a:r>
              <a:rPr lang="en-IE" sz="3200" dirty="0"/>
              <a:t>is a place to learn about mental health in Ireland, and how to support yourself and the people you love. </a:t>
            </a:r>
            <a:endParaRPr lang="en-GB"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155" y="1745545"/>
            <a:ext cx="4429477" cy="11331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3889" y="121243"/>
            <a:ext cx="1851582" cy="1143113"/>
          </a:xfrm>
          <a:prstGeom prst="rect">
            <a:avLst/>
          </a:prstGeom>
        </p:spPr>
      </p:pic>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23193"/>
            <a:ext cx="2508885" cy="487045"/>
          </a:xfrm>
          <a:prstGeom prst="rect">
            <a:avLst/>
          </a:prstGeom>
          <a:noFill/>
          <a:ln>
            <a:noFill/>
          </a:ln>
        </p:spPr>
      </p:pic>
    </p:spTree>
    <p:extLst>
      <p:ext uri="{BB962C8B-B14F-4D97-AF65-F5344CB8AC3E}">
        <p14:creationId xmlns:p14="http://schemas.microsoft.com/office/powerpoint/2010/main" val="250208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744" y="2070100"/>
            <a:ext cx="11395075" cy="4787900"/>
          </a:xfrm>
        </p:spPr>
        <p:txBody>
          <a:bodyPr>
            <a:normAutofit fontScale="70000" lnSpcReduction="20000"/>
          </a:bodyPr>
          <a:lstStyle/>
          <a:p>
            <a:pPr marL="0" indent="0">
              <a:lnSpc>
                <a:spcPct val="110000"/>
              </a:lnSpc>
              <a:buNone/>
            </a:pPr>
            <a:r>
              <a:rPr lang="en-IE" dirty="0" smtClean="0"/>
              <a:t>Lovell</a:t>
            </a:r>
            <a:r>
              <a:rPr lang="en-IE" dirty="0"/>
              <a:t>, G., Sharman, R., &amp; Lane, B. (2015) “A cross-sectional investigation of depressive, anxiety, and stress symptoms and health-behaviour participation in Australian university students”, Nursing and Health Sciences, 17, pp. 134–142.</a:t>
            </a:r>
          </a:p>
          <a:p>
            <a:pPr marL="0" indent="0">
              <a:lnSpc>
                <a:spcPct val="110000"/>
              </a:lnSpc>
              <a:buNone/>
            </a:pPr>
            <a:endParaRPr lang="en-IE" dirty="0" smtClean="0"/>
          </a:p>
          <a:p>
            <a:pPr marL="0" indent="0">
              <a:lnSpc>
                <a:spcPct val="110000"/>
              </a:lnSpc>
              <a:buNone/>
            </a:pPr>
            <a:r>
              <a:rPr lang="en-IE" dirty="0" smtClean="0"/>
              <a:t>Montauti</a:t>
            </a:r>
            <a:r>
              <a:rPr lang="en-IE" dirty="0"/>
              <a:t>, S.B., &amp; Bulmer, S.M. (2014) “A Research Update on Correlates of Heavy Episodic Drinking Among Undergraduate College Students”, American Journal of Health Education, 45(3), pp. 142-150.</a:t>
            </a:r>
          </a:p>
          <a:p>
            <a:pPr marL="0" indent="0">
              <a:lnSpc>
                <a:spcPct val="110000"/>
              </a:lnSpc>
              <a:buNone/>
            </a:pPr>
            <a:endParaRPr lang="en-IE" dirty="0" smtClean="0"/>
          </a:p>
          <a:p>
            <a:pPr marL="0" indent="0">
              <a:lnSpc>
                <a:spcPct val="110000"/>
              </a:lnSpc>
              <a:buNone/>
            </a:pPr>
            <a:r>
              <a:rPr lang="en-IE" dirty="0" smtClean="0"/>
              <a:t>Morrell</a:t>
            </a:r>
            <a:r>
              <a:rPr lang="en-IE" dirty="0"/>
              <a:t>, H., Cohen, L., &amp; Dempsey, J.P. (2008) “Smoking Prevalence and Awareness Among Undergraduate and Health Care Students”, The American Journal on Addictions, 17, pp. 181–186. </a:t>
            </a:r>
          </a:p>
          <a:p>
            <a:pPr marL="0" indent="0">
              <a:lnSpc>
                <a:spcPct val="110000"/>
              </a:lnSpc>
              <a:buNone/>
            </a:pPr>
            <a:endParaRPr lang="en-IE" dirty="0" smtClean="0"/>
          </a:p>
          <a:p>
            <a:pPr marL="0" indent="0">
              <a:lnSpc>
                <a:spcPct val="110000"/>
              </a:lnSpc>
              <a:buNone/>
            </a:pPr>
            <a:r>
              <a:rPr lang="en-IE" dirty="0" smtClean="0"/>
              <a:t>Berg</a:t>
            </a:r>
            <a:r>
              <a:rPr lang="en-IE" dirty="0"/>
              <a:t>, C.J., Lessard, L., Parelkar, P.P., Thrasher, J., Kegler, M.C., Escoffery, C., Goldade, K., &amp; Ahluwalia, J.S. (2011) “College student reactions to smoking bans in public, on campus and at home”, Health education research, 26(1), pp. 106-18.</a:t>
            </a:r>
          </a:p>
          <a:p>
            <a:pPr>
              <a:lnSpc>
                <a:spcPct val="110000"/>
              </a:lnSpc>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160" y="186319"/>
            <a:ext cx="1997865" cy="12334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44" y="309151"/>
            <a:ext cx="872525" cy="659714"/>
          </a:xfrm>
          <a:prstGeom prst="rect">
            <a:avLst/>
          </a:prstGeom>
        </p:spPr>
      </p:pic>
      <p:sp>
        <p:nvSpPr>
          <p:cNvPr id="2" name="Rectangle 1"/>
          <p:cNvSpPr/>
          <p:nvPr/>
        </p:nvSpPr>
        <p:spPr>
          <a:xfrm>
            <a:off x="351863" y="1419743"/>
            <a:ext cx="9710415" cy="461665"/>
          </a:xfrm>
          <a:prstGeom prst="rect">
            <a:avLst/>
          </a:prstGeom>
          <a:solidFill>
            <a:srgbClr val="CCECFF"/>
          </a:solidFill>
          <a:ln w="12700">
            <a:solidFill>
              <a:schemeClr val="tx1"/>
            </a:solidFill>
          </a:ln>
        </p:spPr>
        <p:txBody>
          <a:bodyPr wrap="none">
            <a:spAutoFit/>
          </a:bodyPr>
          <a:lstStyle/>
          <a:p>
            <a:r>
              <a:rPr lang="en-IE" sz="2400" dirty="0">
                <a:solidFill>
                  <a:srgbClr val="CC0066"/>
                </a:solidFill>
              </a:rPr>
              <a:t>Read </a:t>
            </a:r>
            <a:r>
              <a:rPr lang="en-IE" sz="2400" dirty="0" smtClean="0">
                <a:solidFill>
                  <a:srgbClr val="CC0066"/>
                </a:solidFill>
              </a:rPr>
              <a:t>any one of these papers </a:t>
            </a:r>
            <a:r>
              <a:rPr lang="en-IE" sz="2400" dirty="0">
                <a:solidFill>
                  <a:srgbClr val="CC0066"/>
                </a:solidFill>
              </a:rPr>
              <a:t>and consider the questions listed on next slide</a:t>
            </a:r>
            <a:endParaRPr lang="en-GB" sz="2400" dirty="0">
              <a:solidFill>
                <a:srgbClr val="CC0066"/>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69" y="209589"/>
            <a:ext cx="23415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61831" y="309151"/>
            <a:ext cx="2300951" cy="584775"/>
          </a:xfrm>
          <a:prstGeom prst="rect">
            <a:avLst/>
          </a:prstGeom>
          <a:noFill/>
        </p:spPr>
        <p:txBody>
          <a:bodyPr wrap="none" rtlCol="0">
            <a:spAutoFit/>
          </a:bodyPr>
          <a:lstStyle/>
          <a:p>
            <a:r>
              <a:rPr lang="en-IE" sz="3200" dirty="0" smtClean="0"/>
              <a:t>Key Reading </a:t>
            </a:r>
            <a:endParaRPr lang="en-GB" sz="3200" dirty="0"/>
          </a:p>
        </p:txBody>
      </p:sp>
    </p:spTree>
    <p:extLst>
      <p:ext uri="{BB962C8B-B14F-4D97-AF65-F5344CB8AC3E}">
        <p14:creationId xmlns:p14="http://schemas.microsoft.com/office/powerpoint/2010/main" val="1224297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0231" y="2461684"/>
            <a:ext cx="10515600" cy="3578225"/>
          </a:xfrm>
          <a:solidFill>
            <a:srgbClr val="CCECFF"/>
          </a:solidFill>
        </p:spPr>
        <p:txBody>
          <a:bodyPr>
            <a:normAutofit/>
          </a:bodyPr>
          <a:lstStyle/>
          <a:p>
            <a:pPr>
              <a:lnSpc>
                <a:spcPct val="150000"/>
              </a:lnSpc>
            </a:pPr>
            <a:r>
              <a:rPr lang="en-IE" sz="3200" dirty="0" smtClean="0"/>
              <a:t>What </a:t>
            </a:r>
            <a:r>
              <a:rPr lang="en-IE" sz="3200" dirty="0"/>
              <a:t>are the key messages from the paper you have read? </a:t>
            </a:r>
          </a:p>
          <a:p>
            <a:pPr>
              <a:lnSpc>
                <a:spcPct val="150000"/>
              </a:lnSpc>
            </a:pPr>
            <a:r>
              <a:rPr lang="en-IE" sz="3200" dirty="0"/>
              <a:t>In your experience, is this a true reflection of the lifestyle practices mentioned?</a:t>
            </a:r>
          </a:p>
          <a:p>
            <a:pPr>
              <a:lnSpc>
                <a:spcPct val="150000"/>
              </a:lnSpc>
            </a:pPr>
            <a:r>
              <a:rPr lang="en-IE" sz="3200" dirty="0"/>
              <a:t>Can you think of ways to improve student health behaviours?</a:t>
            </a:r>
          </a:p>
          <a:p>
            <a:endParaRPr lang="en-IE"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54" y="728853"/>
            <a:ext cx="681755" cy="515473"/>
          </a:xfrm>
          <a:prstGeom prst="rect">
            <a:avLst/>
          </a:prstGeom>
        </p:spPr>
      </p:pic>
      <p:sp>
        <p:nvSpPr>
          <p:cNvPr id="5" name="TextBox 4"/>
          <p:cNvSpPr txBox="1"/>
          <p:nvPr/>
        </p:nvSpPr>
        <p:spPr>
          <a:xfrm>
            <a:off x="1191109" y="659551"/>
            <a:ext cx="2045753" cy="584775"/>
          </a:xfrm>
          <a:prstGeom prst="rect">
            <a:avLst/>
          </a:prstGeom>
          <a:solidFill>
            <a:srgbClr val="CCECFF"/>
          </a:solidFill>
        </p:spPr>
        <p:txBody>
          <a:bodyPr wrap="none" rtlCol="0">
            <a:spAutoFit/>
          </a:bodyPr>
          <a:lstStyle/>
          <a:p>
            <a:r>
              <a:rPr lang="en-IE" sz="3200" dirty="0" smtClean="0"/>
              <a:t>Activity 2.2</a:t>
            </a:r>
            <a:endParaRPr lang="en-GB"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8361" y="312214"/>
            <a:ext cx="1673775" cy="1078496"/>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57277"/>
            <a:ext cx="2508885" cy="487045"/>
          </a:xfrm>
          <a:prstGeom prst="rect">
            <a:avLst/>
          </a:prstGeom>
          <a:noFill/>
          <a:ln>
            <a:noFill/>
          </a:ln>
        </p:spPr>
      </p:pic>
    </p:spTree>
    <p:extLst>
      <p:ext uri="{BB962C8B-B14F-4D97-AF65-F5344CB8AC3E}">
        <p14:creationId xmlns:p14="http://schemas.microsoft.com/office/powerpoint/2010/main" val="1140901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latin typeface="+mn-lt"/>
              </a:rPr>
              <a:t/>
            </a:r>
            <a:br>
              <a:rPr lang="en-GB" dirty="0" smtClean="0">
                <a:latin typeface="+mn-lt"/>
              </a:rPr>
            </a:br>
            <a:r>
              <a:rPr lang="en-GB" dirty="0" smtClean="0">
                <a:latin typeface="+mn-lt"/>
              </a:rPr>
              <a:t> </a:t>
            </a:r>
            <a:r>
              <a:rPr lang="en-GB" dirty="0">
                <a:latin typeface="+mn-lt"/>
              </a:rPr>
              <a:t>Lifestyle Behaviours and Personal Responsibility for Health </a:t>
            </a: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2: Student Health Behaviour </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01622"/>
            <a:ext cx="2508885" cy="487045"/>
          </a:xfrm>
          <a:prstGeom prst="rect">
            <a:avLst/>
          </a:prstGeom>
          <a:noFill/>
          <a:ln>
            <a:noFill/>
          </a:ln>
        </p:spPr>
      </p:pic>
    </p:spTree>
    <p:extLst>
      <p:ext uri="{BB962C8B-B14F-4D97-AF65-F5344CB8AC3E}">
        <p14:creationId xmlns:p14="http://schemas.microsoft.com/office/powerpoint/2010/main" val="384719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30440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Lesson 1</a:t>
            </a:r>
            <a:endParaRPr lang="en-GB" dirty="0">
              <a:solidFill>
                <a:srgbClr val="CC0066"/>
              </a:solidFill>
              <a:latin typeface="+mn-lt"/>
            </a:endParaRPr>
          </a:p>
        </p:txBody>
      </p:sp>
      <p:sp>
        <p:nvSpPr>
          <p:cNvPr id="4" name="Content Placeholder 3"/>
          <p:cNvSpPr>
            <a:spLocks noGrp="1"/>
          </p:cNvSpPr>
          <p:nvPr>
            <p:ph idx="4294967295"/>
          </p:nvPr>
        </p:nvSpPr>
        <p:spPr>
          <a:xfrm>
            <a:off x="0" y="1412875"/>
            <a:ext cx="10515600" cy="4997450"/>
          </a:xfrm>
        </p:spPr>
        <p:txBody>
          <a:bodyPr/>
          <a:lstStyle/>
          <a:p>
            <a:pPr lvl="1">
              <a:lnSpc>
                <a:spcPct val="150000"/>
              </a:lnSpc>
            </a:pPr>
            <a:r>
              <a:rPr lang="en-IE" sz="3200" dirty="0" smtClean="0"/>
              <a:t>Health Behaviour &amp; its impact on Health </a:t>
            </a:r>
          </a:p>
          <a:p>
            <a:pPr lvl="1">
              <a:lnSpc>
                <a:spcPct val="150000"/>
              </a:lnSpc>
            </a:pPr>
            <a:r>
              <a:rPr lang="en-IE" sz="3200" dirty="0" smtClean="0"/>
              <a:t>What influences our Health &amp; Health </a:t>
            </a:r>
            <a:r>
              <a:rPr lang="en-IE" sz="3200" dirty="0"/>
              <a:t>B</a:t>
            </a:r>
            <a:r>
              <a:rPr lang="en-IE" sz="3200" dirty="0" smtClean="0"/>
              <a:t>ehaviour?</a:t>
            </a:r>
          </a:p>
          <a:p>
            <a:pPr lvl="1">
              <a:lnSpc>
                <a:spcPct val="150000"/>
              </a:lnSpc>
            </a:pPr>
            <a:r>
              <a:rPr lang="en-IE" sz="3200" dirty="0" smtClean="0"/>
              <a:t>Determinants of Health</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997" y="166398"/>
            <a:ext cx="2596896" cy="1603248"/>
          </a:xfrm>
          <a:prstGeom prst="rect">
            <a:avLst/>
          </a:prstGeom>
        </p:spPr>
      </p:pic>
      <p:pic>
        <p:nvPicPr>
          <p:cNvPr id="5" name="Picture 4"/>
          <p:cNvPicPr>
            <a:picLocks noChangeAspect="1"/>
          </p:cNvPicPr>
          <p:nvPr/>
        </p:nvPicPr>
        <p:blipFill>
          <a:blip r:embed="rId4"/>
          <a:stretch>
            <a:fillRect/>
          </a:stretch>
        </p:blipFill>
        <p:spPr>
          <a:xfrm>
            <a:off x="5200063" y="3102641"/>
            <a:ext cx="5315537" cy="3464384"/>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77799" y="6105379"/>
            <a:ext cx="2508885" cy="487045"/>
          </a:xfrm>
          <a:prstGeom prst="rect">
            <a:avLst/>
          </a:prstGeom>
          <a:noFill/>
          <a:ln>
            <a:noFill/>
          </a:ln>
        </p:spPr>
      </p:pic>
    </p:spTree>
    <p:extLst>
      <p:ext uri="{BB962C8B-B14F-4D97-AF65-F5344CB8AC3E}">
        <p14:creationId xmlns:p14="http://schemas.microsoft.com/office/powerpoint/2010/main" val="3781230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288" y="211554"/>
            <a:ext cx="10515600" cy="1325563"/>
          </a:xfrm>
        </p:spPr>
        <p:txBody>
          <a:bodyPr/>
          <a:lstStyle/>
          <a:p>
            <a:r>
              <a:rPr lang="en-IE" dirty="0" smtClean="0">
                <a:solidFill>
                  <a:srgbClr val="CC0066"/>
                </a:solidFill>
                <a:latin typeface="+mn-lt"/>
              </a:rPr>
              <a:t>Students &amp; Health Behaviours</a:t>
            </a:r>
            <a:endParaRPr lang="en-GB" dirty="0">
              <a:solidFill>
                <a:srgbClr val="CC0066"/>
              </a:solidFill>
              <a:latin typeface="+mn-lt"/>
            </a:endParaRPr>
          </a:p>
        </p:txBody>
      </p:sp>
      <p:sp>
        <p:nvSpPr>
          <p:cNvPr id="3" name="Content Placeholder 2"/>
          <p:cNvSpPr>
            <a:spLocks noGrp="1"/>
          </p:cNvSpPr>
          <p:nvPr>
            <p:ph idx="4294967295"/>
          </p:nvPr>
        </p:nvSpPr>
        <p:spPr>
          <a:xfrm>
            <a:off x="880533" y="1758244"/>
            <a:ext cx="10515600" cy="4738688"/>
          </a:xfrm>
        </p:spPr>
        <p:txBody>
          <a:bodyPr>
            <a:normAutofit lnSpcReduction="10000"/>
          </a:bodyPr>
          <a:lstStyle/>
          <a:p>
            <a:pPr marL="0" indent="0" algn="ctr">
              <a:lnSpc>
                <a:spcPct val="150000"/>
              </a:lnSpc>
              <a:buNone/>
            </a:pPr>
            <a:r>
              <a:rPr lang="en-GB" sz="3600" dirty="0"/>
              <a:t>Research indicates that undergraduate student’s lifestyle practices are not always </a:t>
            </a:r>
            <a:r>
              <a:rPr lang="en-GB" sz="3600" dirty="0" smtClean="0"/>
              <a:t>optimal </a:t>
            </a:r>
            <a:r>
              <a:rPr lang="en-GB" sz="3600" dirty="0"/>
              <a:t>and raising awareness about healthy lifestyle behaviour is important at </a:t>
            </a:r>
            <a:r>
              <a:rPr lang="en-GB" sz="3600" dirty="0" smtClean="0"/>
              <a:t>undergraduate </a:t>
            </a:r>
            <a:r>
              <a:rPr lang="en-GB" sz="3600" dirty="0"/>
              <a:t>level  </a:t>
            </a:r>
            <a:endParaRPr lang="en-GB" sz="3600" dirty="0" smtClean="0"/>
          </a:p>
          <a:p>
            <a:pPr marL="0" indent="0" algn="ctr">
              <a:lnSpc>
                <a:spcPct val="150000"/>
              </a:lnSpc>
              <a:buNone/>
            </a:pPr>
            <a:endParaRPr lang="en-GB" sz="3600" dirty="0" smtClean="0"/>
          </a:p>
          <a:p>
            <a:pPr marL="0" indent="0">
              <a:buNone/>
            </a:pPr>
            <a:r>
              <a:rPr lang="en-GB" i="1" dirty="0" smtClean="0"/>
              <a:t>(</a:t>
            </a:r>
            <a:r>
              <a:rPr lang="en-GB" i="1" dirty="0"/>
              <a:t>Mazurek Melnyk, Slevin, Militello, Teall, &amp; McGovern, 2016).</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332" y="211554"/>
            <a:ext cx="2088671" cy="1289485"/>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03200" y="6285862"/>
            <a:ext cx="2508885" cy="487045"/>
          </a:xfrm>
          <a:prstGeom prst="rect">
            <a:avLst/>
          </a:prstGeom>
          <a:noFill/>
          <a:ln>
            <a:noFill/>
          </a:ln>
        </p:spPr>
      </p:pic>
    </p:spTree>
    <p:extLst>
      <p:ext uri="{BB962C8B-B14F-4D97-AF65-F5344CB8AC3E}">
        <p14:creationId xmlns:p14="http://schemas.microsoft.com/office/powerpoint/2010/main" val="62176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6844" y="906476"/>
            <a:ext cx="11026482" cy="4738688"/>
          </a:xfrm>
        </p:spPr>
        <p:txBody>
          <a:bodyPr>
            <a:normAutofit/>
          </a:bodyPr>
          <a:lstStyle/>
          <a:p>
            <a:pPr marL="0" indent="0" algn="ctr">
              <a:lnSpc>
                <a:spcPct val="150000"/>
              </a:lnSpc>
              <a:buNone/>
            </a:pPr>
            <a:r>
              <a:rPr lang="en-GB" sz="3600" dirty="0" smtClean="0"/>
              <a:t>Today’s students = Tomorrow’s Healthcare Professionals</a:t>
            </a:r>
          </a:p>
          <a:p>
            <a:pPr marL="0" indent="0">
              <a:lnSpc>
                <a:spcPct val="150000"/>
              </a:lnSpc>
              <a:buNone/>
            </a:pPr>
            <a:endParaRPr lang="en-GB" sz="3600" dirty="0" smtClean="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289" y="2473491"/>
            <a:ext cx="4724847" cy="2916984"/>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06477"/>
            <a:ext cx="2508885" cy="487045"/>
          </a:xfrm>
          <a:prstGeom prst="rect">
            <a:avLst/>
          </a:prstGeom>
          <a:noFill/>
          <a:ln>
            <a:noFill/>
          </a:ln>
        </p:spPr>
      </p:pic>
    </p:spTree>
    <p:extLst>
      <p:ext uri="{BB962C8B-B14F-4D97-AF65-F5344CB8AC3E}">
        <p14:creationId xmlns:p14="http://schemas.microsoft.com/office/powerpoint/2010/main" val="3173720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0505" y="488506"/>
            <a:ext cx="2720789" cy="369332"/>
          </a:xfrm>
          <a:prstGeom prst="rect">
            <a:avLst/>
          </a:prstGeom>
          <a:solidFill>
            <a:srgbClr val="B9EAF1"/>
          </a:solidFill>
        </p:spPr>
        <p:txBody>
          <a:bodyPr wrap="square" rtlCol="0">
            <a:spAutoFit/>
          </a:bodyPr>
          <a:lstStyle/>
          <a:p>
            <a:endParaRPr lang="en-GB" dirty="0"/>
          </a:p>
        </p:txBody>
      </p:sp>
      <p:sp>
        <p:nvSpPr>
          <p:cNvPr id="3" name="Content Placeholder 2"/>
          <p:cNvSpPr>
            <a:spLocks noGrp="1"/>
          </p:cNvSpPr>
          <p:nvPr>
            <p:ph idx="4294967295"/>
          </p:nvPr>
        </p:nvSpPr>
        <p:spPr>
          <a:xfrm>
            <a:off x="973467" y="1668287"/>
            <a:ext cx="10515600" cy="4351338"/>
          </a:xfrm>
        </p:spPr>
        <p:txBody>
          <a:bodyPr>
            <a:normAutofit fontScale="92500" lnSpcReduction="20000"/>
          </a:bodyPr>
          <a:lstStyle/>
          <a:p>
            <a:pPr marL="0" indent="0">
              <a:lnSpc>
                <a:spcPct val="150000"/>
              </a:lnSpc>
              <a:buNone/>
            </a:pPr>
            <a:r>
              <a:rPr lang="en-IE" sz="3600" dirty="0"/>
              <a:t>“When you’re drunk in a bar, you want to smoke constantly. When </a:t>
            </a:r>
            <a:r>
              <a:rPr lang="en-IE" sz="3600" dirty="0" smtClean="0"/>
              <a:t>you </a:t>
            </a:r>
            <a:r>
              <a:rPr lang="en-IE" sz="3600" dirty="0"/>
              <a:t>have to go outside to smoke you won’t smoke as much</a:t>
            </a:r>
            <a:r>
              <a:rPr lang="en-IE" sz="3600" dirty="0" smtClean="0"/>
              <a:t>”.</a:t>
            </a:r>
          </a:p>
          <a:p>
            <a:pPr marL="0" indent="0">
              <a:lnSpc>
                <a:spcPct val="150000"/>
              </a:lnSpc>
              <a:buNone/>
            </a:pPr>
            <a:r>
              <a:rPr lang="en-IE" sz="3600" i="1" dirty="0" smtClean="0"/>
              <a:t>(</a:t>
            </a:r>
            <a:r>
              <a:rPr lang="en-IE" sz="3600" i="1" dirty="0"/>
              <a:t>Berg et al., 2011)</a:t>
            </a:r>
          </a:p>
          <a:p>
            <a:endParaRPr lang="en-IE" dirty="0" smtClean="0"/>
          </a:p>
          <a:p>
            <a:endParaRPr lang="en-IE" dirty="0" smtClean="0"/>
          </a:p>
          <a:p>
            <a:pPr marL="0" indent="0">
              <a:buNone/>
            </a:pPr>
            <a:r>
              <a:rPr lang="en-IE" dirty="0"/>
              <a:t> </a:t>
            </a:r>
            <a:endParaRPr lang="en-GB" dirty="0"/>
          </a:p>
        </p:txBody>
      </p:sp>
      <p:sp>
        <p:nvSpPr>
          <p:cNvPr id="7" name="TextBox 6"/>
          <p:cNvSpPr txBox="1"/>
          <p:nvPr/>
        </p:nvSpPr>
        <p:spPr>
          <a:xfrm>
            <a:off x="2137761" y="4957482"/>
            <a:ext cx="8893717" cy="646331"/>
          </a:xfrm>
          <a:prstGeom prst="rect">
            <a:avLst/>
          </a:prstGeom>
          <a:solidFill>
            <a:srgbClr val="CCECFF"/>
          </a:solidFill>
        </p:spPr>
        <p:txBody>
          <a:bodyPr wrap="none" rtlCol="0">
            <a:spAutoFit/>
          </a:bodyPr>
          <a:lstStyle/>
          <a:p>
            <a:r>
              <a:rPr lang="en-IE" sz="3600" dirty="0"/>
              <a:t>What conflicting health messages are evident?</a:t>
            </a:r>
          </a:p>
        </p:txBody>
      </p:sp>
      <p:grpSp>
        <p:nvGrpSpPr>
          <p:cNvPr id="10" name="Group 9"/>
          <p:cNvGrpSpPr/>
          <p:nvPr/>
        </p:nvGrpSpPr>
        <p:grpSpPr>
          <a:xfrm>
            <a:off x="373039" y="239525"/>
            <a:ext cx="4555488" cy="1000125"/>
            <a:chOff x="733986" y="239525"/>
            <a:chExt cx="4555488" cy="1000125"/>
          </a:xfrm>
        </p:grpSpPr>
        <p:sp>
          <p:nvSpPr>
            <p:cNvPr id="8" name="TextBox 7"/>
            <p:cNvSpPr txBox="1"/>
            <p:nvPr/>
          </p:nvSpPr>
          <p:spPr>
            <a:xfrm>
              <a:off x="2030505" y="488506"/>
              <a:ext cx="3258969" cy="461665"/>
            </a:xfrm>
            <a:prstGeom prst="rect">
              <a:avLst/>
            </a:prstGeom>
            <a:solidFill>
              <a:srgbClr val="CCECFF"/>
            </a:solidFill>
          </p:spPr>
          <p:txBody>
            <a:bodyPr wrap="none" rtlCol="0">
              <a:spAutoFit/>
            </a:bodyPr>
            <a:lstStyle/>
            <a:p>
              <a:r>
                <a:rPr lang="en-GB" sz="2400" dirty="0" smtClean="0">
                  <a:solidFill>
                    <a:srgbClr val="CC0066"/>
                  </a:solidFill>
                </a:rPr>
                <a:t>Pause, Reflect </a:t>
              </a:r>
              <a:r>
                <a:rPr lang="en-GB" sz="2400" dirty="0">
                  <a:solidFill>
                    <a:srgbClr val="CC0066"/>
                  </a:solidFill>
                </a:rPr>
                <a:t>&amp; </a:t>
              </a:r>
              <a:r>
                <a:rPr lang="en-GB" sz="2400" dirty="0" smtClean="0">
                  <a:solidFill>
                    <a:srgbClr val="CC0066"/>
                  </a:solidFill>
                </a:rPr>
                <a:t>Discuss </a:t>
              </a:r>
              <a:endParaRPr lang="en-GB" sz="2400" dirty="0">
                <a:solidFill>
                  <a:srgbClr val="CC006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86" y="239525"/>
              <a:ext cx="9525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257" y="239525"/>
            <a:ext cx="2135413" cy="1318342"/>
          </a:xfrm>
          <a:prstGeom prst="rect">
            <a:avLst/>
          </a:prstGeom>
        </p:spPr>
      </p:pic>
      <p:pic>
        <p:nvPicPr>
          <p:cNvPr id="11" name="Picture 10"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57277"/>
            <a:ext cx="2508885" cy="487045"/>
          </a:xfrm>
          <a:prstGeom prst="rect">
            <a:avLst/>
          </a:prstGeom>
          <a:noFill/>
          <a:ln>
            <a:noFill/>
          </a:ln>
        </p:spPr>
      </p:pic>
    </p:spTree>
    <p:extLst>
      <p:ext uri="{BB962C8B-B14F-4D97-AF65-F5344CB8AC3E}">
        <p14:creationId xmlns:p14="http://schemas.microsoft.com/office/powerpoint/2010/main" val="39718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4578" y="1396223"/>
            <a:ext cx="10515600" cy="4351338"/>
          </a:xfrm>
        </p:spPr>
        <p:txBody>
          <a:bodyPr>
            <a:normAutofit/>
          </a:bodyPr>
          <a:lstStyle/>
          <a:p>
            <a:pPr marL="0" indent="0" algn="ctr">
              <a:lnSpc>
                <a:spcPct val="150000"/>
              </a:lnSpc>
              <a:buNone/>
            </a:pPr>
            <a:r>
              <a:rPr lang="en-IE" sz="3200" dirty="0"/>
              <a:t>First year university students are known to gain weight due to </a:t>
            </a:r>
            <a:endParaRPr lang="en-IE" sz="3200" dirty="0" smtClean="0"/>
          </a:p>
          <a:p>
            <a:pPr marL="0" indent="0" algn="ctr">
              <a:lnSpc>
                <a:spcPct val="150000"/>
              </a:lnSpc>
              <a:buNone/>
            </a:pPr>
            <a:r>
              <a:rPr lang="en-IE" sz="3200" dirty="0" smtClean="0"/>
              <a:t>poor </a:t>
            </a:r>
            <a:r>
              <a:rPr lang="en-IE" sz="3200" dirty="0"/>
              <a:t>eating habits and lack of </a:t>
            </a:r>
            <a:r>
              <a:rPr lang="en-IE" sz="3200" dirty="0" smtClean="0"/>
              <a:t>exercise</a:t>
            </a:r>
          </a:p>
          <a:p>
            <a:pPr marL="0" indent="0" algn="ctr">
              <a:lnSpc>
                <a:spcPct val="150000"/>
              </a:lnSpc>
              <a:buNone/>
            </a:pPr>
            <a:r>
              <a:rPr lang="en-IE" sz="3200" i="1" dirty="0" smtClean="0"/>
              <a:t> </a:t>
            </a:r>
            <a:r>
              <a:rPr lang="en-IE" sz="3200" i="1" dirty="0"/>
              <a:t>(Gropper, Simmons, Connell, &amp; Ulrich, 2012). </a:t>
            </a:r>
            <a:endParaRPr lang="en-GB" sz="3200" i="1" dirty="0"/>
          </a:p>
        </p:txBody>
      </p:sp>
      <p:sp>
        <p:nvSpPr>
          <p:cNvPr id="7" name="Rectangle 6"/>
          <p:cNvSpPr/>
          <p:nvPr/>
        </p:nvSpPr>
        <p:spPr>
          <a:xfrm>
            <a:off x="1275347" y="4179875"/>
            <a:ext cx="9849853" cy="2308324"/>
          </a:xfrm>
          <a:prstGeom prst="rect">
            <a:avLst/>
          </a:prstGeom>
          <a:solidFill>
            <a:srgbClr val="CCECFF"/>
          </a:solidFill>
        </p:spPr>
        <p:txBody>
          <a:bodyPr wrap="square">
            <a:spAutoFit/>
          </a:bodyPr>
          <a:lstStyle/>
          <a:p>
            <a:pPr algn="ctr">
              <a:lnSpc>
                <a:spcPct val="150000"/>
              </a:lnSpc>
            </a:pPr>
            <a:r>
              <a:rPr lang="en-IE" sz="3200" dirty="0" smtClean="0"/>
              <a:t>Think about your diet and exercise patterns</a:t>
            </a:r>
          </a:p>
          <a:p>
            <a:pPr algn="ctr">
              <a:lnSpc>
                <a:spcPct val="150000"/>
              </a:lnSpc>
            </a:pPr>
            <a:r>
              <a:rPr lang="en-IE" sz="3200" dirty="0" smtClean="0"/>
              <a:t>Do </a:t>
            </a:r>
            <a:r>
              <a:rPr lang="en-IE" sz="3200" dirty="0"/>
              <a:t>you eat a healthy balanced diet?</a:t>
            </a:r>
          </a:p>
          <a:p>
            <a:pPr algn="ctr">
              <a:lnSpc>
                <a:spcPct val="150000"/>
              </a:lnSpc>
            </a:pPr>
            <a:r>
              <a:rPr lang="en-IE" sz="3200" dirty="0"/>
              <a:t>Do you exercise regularly</a:t>
            </a:r>
            <a:r>
              <a:rPr lang="en-IE" sz="3200"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76" y="246127"/>
            <a:ext cx="4620386" cy="999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266" y="246127"/>
            <a:ext cx="1862893" cy="1150096"/>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488199"/>
            <a:ext cx="2508885" cy="319000"/>
          </a:xfrm>
          <a:prstGeom prst="rect">
            <a:avLst/>
          </a:prstGeom>
          <a:noFill/>
          <a:ln>
            <a:noFill/>
          </a:ln>
        </p:spPr>
      </p:pic>
    </p:spTree>
    <p:extLst>
      <p:ext uri="{BB962C8B-B14F-4D97-AF65-F5344CB8AC3E}">
        <p14:creationId xmlns:p14="http://schemas.microsoft.com/office/powerpoint/2010/main" val="210602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8" y="2205215"/>
            <a:ext cx="10515600" cy="1325563"/>
          </a:xfrm>
        </p:spPr>
        <p:txBody>
          <a:bodyPr>
            <a:noAutofit/>
          </a:bodyPr>
          <a:lstStyle/>
          <a:p>
            <a:pPr>
              <a:lnSpc>
                <a:spcPct val="150000"/>
              </a:lnSpc>
            </a:pPr>
            <a:r>
              <a:rPr lang="en-IE" sz="3200" dirty="0">
                <a:latin typeface="+mn-lt"/>
              </a:rPr>
              <a:t>Another lifestyle risk for university students is that they can suffer from high stress levels, </a:t>
            </a:r>
            <a:r>
              <a:rPr lang="en-IE" sz="2400" i="1" dirty="0">
                <a:latin typeface="+mn-lt"/>
              </a:rPr>
              <a:t>(Ferrara, 2009) </a:t>
            </a:r>
            <a:r>
              <a:rPr lang="en-IE" sz="3200" i="1" dirty="0" smtClean="0">
                <a:latin typeface="+mn-lt"/>
              </a:rPr>
              <a:t/>
            </a:r>
            <a:br>
              <a:rPr lang="en-IE" sz="3200" i="1" dirty="0" smtClean="0">
                <a:latin typeface="+mn-lt"/>
              </a:rPr>
            </a:br>
            <a:r>
              <a:rPr lang="en-IE" sz="3200" dirty="0" smtClean="0">
                <a:latin typeface="+mn-lt"/>
              </a:rPr>
              <a:t>and </a:t>
            </a:r>
            <a:r>
              <a:rPr lang="en-IE" sz="3200" dirty="0">
                <a:latin typeface="+mn-lt"/>
              </a:rPr>
              <a:t>from increased incidence of depression and anxiety </a:t>
            </a:r>
            <a:r>
              <a:rPr lang="en-IE" sz="2400" i="1" dirty="0">
                <a:latin typeface="+mn-lt"/>
              </a:rPr>
              <a:t>(Eisenberg, Speer, &amp; Hunt, 2012). </a:t>
            </a:r>
            <a:endParaRPr lang="en-GB" sz="2400" i="1" dirty="0">
              <a:latin typeface="+mn-lt"/>
            </a:endParaRPr>
          </a:p>
        </p:txBody>
      </p:sp>
      <p:sp>
        <p:nvSpPr>
          <p:cNvPr id="3" name="Content Placeholder 2"/>
          <p:cNvSpPr>
            <a:spLocks noGrp="1"/>
          </p:cNvSpPr>
          <p:nvPr>
            <p:ph idx="4294967295"/>
          </p:nvPr>
        </p:nvSpPr>
        <p:spPr>
          <a:xfrm>
            <a:off x="332743" y="4722812"/>
            <a:ext cx="11588323" cy="1413293"/>
          </a:xfrm>
          <a:solidFill>
            <a:srgbClr val="CCECFF"/>
          </a:solidFill>
        </p:spPr>
        <p:txBody>
          <a:bodyPr>
            <a:normAutofit fontScale="77500" lnSpcReduction="20000"/>
          </a:bodyPr>
          <a:lstStyle/>
          <a:p>
            <a:pPr marL="0" indent="0" algn="ctr">
              <a:lnSpc>
                <a:spcPct val="150000"/>
              </a:lnSpc>
              <a:buNone/>
            </a:pPr>
            <a:r>
              <a:rPr lang="en-IE" sz="3300" dirty="0"/>
              <a:t>Think about your psychological health. </a:t>
            </a:r>
          </a:p>
          <a:p>
            <a:pPr marL="0" indent="0" algn="ctr">
              <a:lnSpc>
                <a:spcPct val="150000"/>
              </a:lnSpc>
              <a:buNone/>
            </a:pPr>
            <a:r>
              <a:rPr lang="en-IE" sz="3300" dirty="0"/>
              <a:t>Can you think of positive ways in which </a:t>
            </a:r>
            <a:r>
              <a:rPr lang="en-IE" sz="3300" dirty="0" smtClean="0"/>
              <a:t>students can </a:t>
            </a:r>
            <a:r>
              <a:rPr lang="en-IE" sz="3300" dirty="0"/>
              <a:t>promote psychological health</a:t>
            </a:r>
            <a:r>
              <a:rPr lang="en-IE" dirty="0"/>
              <a:t>?</a:t>
            </a:r>
          </a:p>
          <a:p>
            <a:endParaRPr lang="en-IE"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44" y="222063"/>
            <a:ext cx="4620386" cy="999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9507" y="168377"/>
            <a:ext cx="2314449" cy="1428873"/>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5042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MECC Presentation theme</Template>
  <TotalTime>977</TotalTime>
  <Words>1110</Words>
  <Application>Microsoft Office PowerPoint</Application>
  <PresentationFormat>Custom</PresentationFormat>
  <Paragraphs>96</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MECC Presentation theme</vt:lpstr>
      <vt:lpstr>Office Theme</vt:lpstr>
      <vt:lpstr>Unit 2: Lesson 2 </vt:lpstr>
      <vt:lpstr>  Lifestyle Behaviours and Personal Responsibility for Health </vt:lpstr>
      <vt:lpstr>Making Every Contact Count</vt:lpstr>
      <vt:lpstr>RECAP Lesson 1</vt:lpstr>
      <vt:lpstr>Students &amp; Health Behaviours</vt:lpstr>
      <vt:lpstr>PowerPoint Presentation</vt:lpstr>
      <vt:lpstr>PowerPoint Presentation</vt:lpstr>
      <vt:lpstr>PowerPoint Presentation</vt:lpstr>
      <vt:lpstr>Another lifestyle risk for university students is that they can suffer from high stress levels, (Ferrara, 2009)  and from increased incidence of depression and anxiety (Eisenberg, Speer, &amp; Hunt, 2012). </vt:lpstr>
      <vt:lpstr>Mind your Mental Health </vt:lpstr>
      <vt:lpstr>PowerPoint Presentation</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Session 1</dc:title>
  <dc:creator>O'Sullivan, Dawn;Gobnait.Creedon@hse.ie</dc:creator>
  <cp:lastModifiedBy>Gobnait Creedon (Health Promotion Officer)</cp:lastModifiedBy>
  <cp:revision>61</cp:revision>
  <cp:lastPrinted>2017-01-17T09:29:41Z</cp:lastPrinted>
  <dcterms:created xsi:type="dcterms:W3CDTF">2017-01-17T08:47:28Z</dcterms:created>
  <dcterms:modified xsi:type="dcterms:W3CDTF">2018-07-18T08:22:56Z</dcterms:modified>
</cp:coreProperties>
</file>