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4" r:id="rId1"/>
    <p:sldMasterId id="2147483706" r:id="rId2"/>
  </p:sldMasterIdLst>
  <p:notesMasterIdLst>
    <p:notesMasterId r:id="rId11"/>
  </p:notesMasterIdLst>
  <p:handoutMasterIdLst>
    <p:handoutMasterId r:id="rId12"/>
  </p:handoutMasterIdLst>
  <p:sldIdLst>
    <p:sldId id="264" r:id="rId3"/>
    <p:sldId id="265" r:id="rId4"/>
    <p:sldId id="271" r:id="rId5"/>
    <p:sldId id="267" r:id="rId6"/>
    <p:sldId id="268" r:id="rId7"/>
    <p:sldId id="258" r:id="rId8"/>
    <p:sldId id="269" r:id="rId9"/>
    <p:sldId id="270" r:id="rId10"/>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543" autoAdjust="0"/>
  </p:normalViewPr>
  <p:slideViewPr>
    <p:cSldViewPr snapToGrid="0">
      <p:cViewPr varScale="1">
        <p:scale>
          <a:sx n="92" d="100"/>
          <a:sy n="92" d="100"/>
        </p:scale>
        <p:origin x="-13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9A95FB51-7098-4822-B19B-7C8B93C069A4}" type="datetimeFigureOut">
              <a:rPr lang="en-GB" smtClean="0"/>
              <a:t>18/07/2018</a:t>
            </a:fld>
            <a:endParaRPr lang="en-GB"/>
          </a:p>
        </p:txBody>
      </p:sp>
      <p:sp>
        <p:nvSpPr>
          <p:cNvPr id="4" name="Footer Placeholder 3"/>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19B4BF07-9ABD-4CBF-A57D-D325435B9A55}" type="slidenum">
              <a:rPr lang="en-GB" smtClean="0"/>
              <a:t>‹#›</a:t>
            </a:fld>
            <a:endParaRPr lang="en-GB"/>
          </a:p>
        </p:txBody>
      </p:sp>
    </p:spTree>
    <p:extLst>
      <p:ext uri="{BB962C8B-B14F-4D97-AF65-F5344CB8AC3E}">
        <p14:creationId xmlns:p14="http://schemas.microsoft.com/office/powerpoint/2010/main" val="3518802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8F6AD07D-C6CC-417D-B98A-3E1AA1ADA68B}" type="datetimeFigureOut">
              <a:rPr lang="en-GB" smtClean="0"/>
              <a:t>18/07/2018</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6DD627C3-AE74-445B-9091-2E7661022050}" type="slidenum">
              <a:rPr lang="en-GB" smtClean="0"/>
              <a:t>‹#›</a:t>
            </a:fld>
            <a:endParaRPr lang="en-GB"/>
          </a:p>
        </p:txBody>
      </p:sp>
    </p:spTree>
    <p:extLst>
      <p:ext uri="{BB962C8B-B14F-4D97-AF65-F5344CB8AC3E}">
        <p14:creationId xmlns:p14="http://schemas.microsoft.com/office/powerpoint/2010/main" val="377135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this lesson we are going to talk about changing health behaviours. You will be asked to complete an activity on a personal health behaviour you would like to change and we will address some of the challenges of behaviour change.</a:t>
            </a:r>
          </a:p>
          <a:p>
            <a:endParaRPr lang="en-IE" dirty="0" smtClean="0"/>
          </a:p>
          <a:p>
            <a:r>
              <a:rPr lang="en-IE" dirty="0" smtClean="0"/>
              <a:t>Brief Recap of Unit 2 Lesson 1 &amp; 2</a:t>
            </a:r>
          </a:p>
          <a:p>
            <a:r>
              <a:rPr lang="en-IE" dirty="0" smtClean="0"/>
              <a:t>Changing behaviours </a:t>
            </a:r>
          </a:p>
          <a:p>
            <a:endParaRPr lang="en-IE" dirty="0" smtClean="0"/>
          </a:p>
          <a:p>
            <a:r>
              <a:rPr lang="en-IE" dirty="0" smtClean="0"/>
              <a:t>Activity 2.3</a:t>
            </a:r>
          </a:p>
          <a:p>
            <a:r>
              <a:rPr lang="en-IE" dirty="0" smtClean="0"/>
              <a:t>2.3 Decisional Balance Personal Health Behaviour Questionnaire </a:t>
            </a:r>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Recap of Unit 2 Lessons 1 &amp; 2 </a:t>
            </a:r>
          </a:p>
          <a:p>
            <a:r>
              <a:rPr lang="en-IE" dirty="0" smtClean="0"/>
              <a:t>Can you remember what was covered in previous lessons?</a:t>
            </a:r>
          </a:p>
          <a:p>
            <a:r>
              <a:rPr lang="en-IE" dirty="0" smtClean="0"/>
              <a:t>In previous lessons we looked at behaviour change, factors which influence our health behaviour and the health behaviours of student groups. </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65061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Changing Behaviours </a:t>
            </a:r>
          </a:p>
          <a:p>
            <a:r>
              <a:rPr lang="en-IE" dirty="0" smtClean="0"/>
              <a:t>The main reason why someone might want to change a behaviour is because, on balance, that behaviour has a negative value to them. </a:t>
            </a:r>
          </a:p>
          <a:p>
            <a:r>
              <a:rPr lang="en-IE" dirty="0" smtClean="0"/>
              <a:t>Our society, on the whole, assumes that to adopt health promoting or healthy behaviour is ‘better’ than persisting with unhealthy behaviour. </a:t>
            </a:r>
          </a:p>
          <a:p>
            <a:endParaRPr lang="en-IE" dirty="0" smtClean="0"/>
          </a:p>
          <a:p>
            <a:r>
              <a:rPr lang="en-IE" dirty="0" smtClean="0"/>
              <a:t>One of the key principles related to Health Promotion for Chronic Disease Prevention is that lifestyle change is considered to be the best way to prevent the onset of chronic disease.   </a:t>
            </a:r>
          </a:p>
          <a:p>
            <a:endParaRPr lang="en-IE" dirty="0" smtClean="0"/>
          </a:p>
          <a:p>
            <a:r>
              <a:rPr lang="en-IE" dirty="0" smtClean="0"/>
              <a:t>Health behaviours can be classified into 2 types. </a:t>
            </a:r>
          </a:p>
          <a:p>
            <a:endParaRPr lang="en-IE" dirty="0" smtClean="0"/>
          </a:p>
          <a:p>
            <a:r>
              <a:rPr lang="en-IE" dirty="0" smtClean="0"/>
              <a:t>1.	Those that impair health (e.g. smoking, eating a high fat diet, excessive binge drinking, unsafe sexual practices, sedentary lifestyle).</a:t>
            </a:r>
          </a:p>
          <a:p>
            <a:r>
              <a:rPr lang="en-IE" dirty="0" smtClean="0"/>
              <a:t>2.	Those that protect and promote health (not smoking, having regular health and screening checks, regular dental checks and necessary repairs, eating a balanced diet, regularly taking the recommended amount of exercise, drinking within sensible limits and so on). </a:t>
            </a:r>
          </a:p>
          <a:p>
            <a:endParaRPr lang="en-IE" dirty="0" smtClean="0"/>
          </a:p>
          <a:p>
            <a:r>
              <a:rPr lang="en-IE" dirty="0" smtClean="0"/>
              <a:t>Changing behaviours can be challenging yet it is a central aspect of health promotion for chronic disease prevention. </a:t>
            </a:r>
          </a:p>
          <a:p>
            <a:endParaRPr lang="en-IE" dirty="0" smtClean="0"/>
          </a:p>
          <a:p>
            <a:r>
              <a:rPr lang="en-IE" dirty="0" smtClean="0"/>
              <a:t>Health Behaviours People practice health behaviours for a variety of reasons. Some behaviours are adhered to because they promote or benefit health e.g. getting enough sleep and always eating breakfast; other behaviours are practised to avoid health risks, for example not smoking cigarettes and keeping your weight within recommended healthy limits; other habits maintain good health, such as having regular dental check-ups and engaging in regular exercise. </a:t>
            </a:r>
          </a:p>
          <a:p>
            <a:endParaRPr lang="en-IE" dirty="0" smtClean="0"/>
          </a:p>
          <a:p>
            <a:r>
              <a:rPr lang="en-IE" dirty="0" smtClean="0"/>
              <a:t>People may of course practice apparently inconsistent health behaviours. For instance, someone may eat a high fat diet because they don’t want to offend the person who is preparing their food and yet take regular exercise to compensate and may also be a committed non-smoker.   </a:t>
            </a:r>
          </a:p>
          <a:p>
            <a:endParaRPr lang="en-IE" dirty="0" smtClean="0"/>
          </a:p>
          <a:p>
            <a:endParaRPr lang="en-IE" dirty="0" smtClean="0"/>
          </a:p>
          <a:p>
            <a:r>
              <a:rPr lang="en-IE" dirty="0" smtClean="0"/>
              <a:t>Similarly, behaviour may change over time as people’s life circumstances change</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6DD627C3-AE74-445B-9091-2E7661022050}" type="slidenum">
              <a:rPr lang="en-GB" smtClean="0"/>
              <a:t>5</a:t>
            </a:fld>
            <a:endParaRPr lang="en-GB"/>
          </a:p>
        </p:txBody>
      </p:sp>
    </p:spTree>
    <p:extLst>
      <p:ext uri="{BB962C8B-B14F-4D97-AF65-F5344CB8AC3E}">
        <p14:creationId xmlns:p14="http://schemas.microsoft.com/office/powerpoint/2010/main" val="280446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2.3:  National Undergraduate Curriculum for Chronic Disease Prevention and Management, Page 70 (Hand-out) </a:t>
            </a:r>
          </a:p>
          <a:p>
            <a:endParaRPr lang="en-IE" b="1" dirty="0" smtClean="0"/>
          </a:p>
          <a:p>
            <a:r>
              <a:rPr lang="en-IE" dirty="0" smtClean="0"/>
              <a:t>Distribute the Decisional Balance Tool Activity 2.3 </a:t>
            </a:r>
          </a:p>
          <a:p>
            <a:endParaRPr lang="en-IE" dirty="0" smtClean="0"/>
          </a:p>
          <a:p>
            <a:r>
              <a:rPr lang="en-IE" dirty="0" smtClean="0"/>
              <a:t> So why do we behave the way we do?</a:t>
            </a:r>
          </a:p>
          <a:p>
            <a:r>
              <a:rPr lang="en-IE" dirty="0" smtClean="0"/>
              <a:t>People acquire healthy and unhealthy behaviours through learning processes, either by direct experience or through observing the behaviour of others. If the behaviour becomes well established it tends to become habitual - that is the person often performs it automatically or without awareness. </a:t>
            </a:r>
          </a:p>
          <a:p>
            <a:r>
              <a:rPr lang="en-IE" dirty="0" smtClean="0"/>
              <a:t>Think of the smoker who, despite having a heavy cold and bronchial cough, reaches automatically for the packet of cigarettes to light up after lunch. </a:t>
            </a:r>
          </a:p>
          <a:p>
            <a:r>
              <a:rPr lang="en-IE" dirty="0" smtClean="0"/>
              <a:t>Think of the woman on a diet who automatically eats the leftovers off her </a:t>
            </a:r>
          </a:p>
          <a:p>
            <a:r>
              <a:rPr lang="en-IE" dirty="0" smtClean="0"/>
              <a:t>children’s plates without considering that these add to her calorie intake. Changing behaviour implies learning new habits to replace those that have become established practice. </a:t>
            </a:r>
          </a:p>
          <a:p>
            <a:endParaRPr lang="en-IE" dirty="0" smtClean="0"/>
          </a:p>
          <a:p>
            <a:r>
              <a:rPr lang="en-IE" dirty="0" smtClean="0"/>
              <a:t>Changing health behaviours is not an easy task. It is difficult to change your own behaviours and this power point presentation Changing Behaviours will remind you of the difficulties attached to changing a given behaviour. You can begin to imagine the challenges involved in encouraging somebody else to change a given health behaviour (PPP Unit 2 Lesson 3 Changing Behaviours). </a:t>
            </a:r>
          </a:p>
          <a:p>
            <a:r>
              <a:rPr lang="en-IE" dirty="0" smtClean="0"/>
              <a:t> </a:t>
            </a:r>
          </a:p>
          <a:p>
            <a:endParaRPr lang="en-GB" dirty="0"/>
          </a:p>
        </p:txBody>
      </p:sp>
      <p:sp>
        <p:nvSpPr>
          <p:cNvPr id="4" name="Slide Number Placeholder 3"/>
          <p:cNvSpPr>
            <a:spLocks noGrp="1"/>
          </p:cNvSpPr>
          <p:nvPr>
            <p:ph type="sldNum" sz="quarter" idx="10"/>
          </p:nvPr>
        </p:nvSpPr>
        <p:spPr/>
        <p:txBody>
          <a:bodyPr/>
          <a:lstStyle/>
          <a:p>
            <a:fld id="{6DD627C3-AE74-445B-9091-2E7661022050}" type="slidenum">
              <a:rPr lang="en-GB" smtClean="0"/>
              <a:t>6</a:t>
            </a:fld>
            <a:endParaRPr lang="en-GB"/>
          </a:p>
        </p:txBody>
      </p:sp>
    </p:spTree>
    <p:extLst>
      <p:ext uri="{BB962C8B-B14F-4D97-AF65-F5344CB8AC3E}">
        <p14:creationId xmlns:p14="http://schemas.microsoft.com/office/powerpoint/2010/main" val="322898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People practice health behaviours for a variety of reasons. Some behaviours are adhered to because they promote or benefit health e.g. getting enough sleep and always eating breakfast; other behaviours are practised to avoid health risks, for example not smoking cigarettes and keeping your weight within recommended healthy limits; other habits maintain good health, such as having regular dental check-ups and engaging in regular exercise. </a:t>
            </a:r>
          </a:p>
          <a:p>
            <a:endParaRPr lang="en-IE" dirty="0" smtClean="0"/>
          </a:p>
          <a:p>
            <a:r>
              <a:rPr lang="en-IE" dirty="0" smtClean="0"/>
              <a:t>People may of course practice apparently inconsistent health behaviours. For instance, someone may eat a high fat diet because they don’t want to offend the person who is preparing their food and yet take regular exercise to compensate and may also be a committed non-smoker.   </a:t>
            </a:r>
          </a:p>
          <a:p>
            <a:endParaRPr lang="en-IE" dirty="0" smtClean="0"/>
          </a:p>
          <a:p>
            <a:endParaRPr lang="en-IE" dirty="0" smtClean="0"/>
          </a:p>
          <a:p>
            <a:r>
              <a:rPr lang="en-IE" dirty="0" smtClean="0"/>
              <a:t>Similarly, behaviour may change over time as people’s life circumstances change</a:t>
            </a:r>
          </a:p>
          <a:p>
            <a:endParaRPr lang="en-IE" dirty="0" smtClean="0"/>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6DD627C3-AE74-445B-9091-2E7661022050}" type="slidenum">
              <a:rPr lang="en-GB" smtClean="0"/>
              <a:t>7</a:t>
            </a:fld>
            <a:endParaRPr lang="en-GB"/>
          </a:p>
        </p:txBody>
      </p:sp>
    </p:spTree>
    <p:extLst>
      <p:ext uri="{BB962C8B-B14F-4D97-AF65-F5344CB8AC3E}">
        <p14:creationId xmlns:p14="http://schemas.microsoft.com/office/powerpoint/2010/main" val="314804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 why do we behave the way we do?</a:t>
            </a:r>
          </a:p>
          <a:p>
            <a:endParaRPr lang="en-IE" dirty="0" smtClean="0"/>
          </a:p>
          <a:p>
            <a:r>
              <a:rPr lang="en-IE" dirty="0" smtClean="0"/>
              <a:t>People acquire healthy and unhealthy behaviours through learning processes, either by direct experience or through observing the behaviour of others. If the behaviour becomes well established it tends to become habitual - that is the person often performs it automatically or without awareness. </a:t>
            </a:r>
          </a:p>
          <a:p>
            <a:endParaRPr lang="en-IE" dirty="0" smtClean="0"/>
          </a:p>
          <a:p>
            <a:r>
              <a:rPr lang="en-IE" dirty="0" smtClean="0"/>
              <a:t>Think of the smoker who, despite having a heavy cold and bronchial cough, reaches automatically for the packet of cigarettes to light up after lunch. </a:t>
            </a:r>
          </a:p>
          <a:p>
            <a:r>
              <a:rPr lang="en-IE" dirty="0" smtClean="0"/>
              <a:t>Think of the woman on a diet who automatically eats the leftovers off her </a:t>
            </a:r>
          </a:p>
          <a:p>
            <a:r>
              <a:rPr lang="en-IE" dirty="0" smtClean="0"/>
              <a:t>children’s plates without considering that these add to her calorie intake. Changing behaviour implies learning new habits to replace those that have become established practice. </a:t>
            </a:r>
          </a:p>
          <a:p>
            <a:endParaRPr lang="en-IE" dirty="0" smtClean="0"/>
          </a:p>
          <a:p>
            <a:r>
              <a:rPr lang="en-IE" dirty="0" smtClean="0"/>
              <a:t>Changing health behaviours is not an easy task. It is difficult to change your own behaviours and this power point presentation Changing Behaviours will remind you of the difficulties attached to changing a given behaviour. You can begin to imagine the challenges involved in encouraging somebody else to change a given health behaviour </a:t>
            </a:r>
          </a:p>
          <a:p>
            <a:r>
              <a:rPr lang="en-IE" dirty="0" smtClean="0"/>
              <a:t> </a:t>
            </a:r>
          </a:p>
          <a:p>
            <a:endParaRPr lang="en-IE" dirty="0" smtClean="0"/>
          </a:p>
          <a:p>
            <a:r>
              <a:rPr lang="en-IE" dirty="0" smtClean="0"/>
              <a:t>Summary </a:t>
            </a:r>
          </a:p>
          <a:p>
            <a:r>
              <a:rPr lang="en-IE" dirty="0" smtClean="0"/>
              <a:t>In this Unit we explored the topic of behaviour change and the some of the </a:t>
            </a:r>
          </a:p>
          <a:p>
            <a:r>
              <a:rPr lang="en-IE" dirty="0" smtClean="0"/>
              <a:t>reasons why a person would want to change a health behaviour. You were asked to think about changing a personal health behaviour and we addressed some of the challenges of behaviour change. </a:t>
            </a:r>
          </a:p>
          <a:p>
            <a:r>
              <a:rPr lang="en-IE" dirty="0" smtClean="0"/>
              <a:t>In Lesson 4 we are going to look at some of the theories that have been written to help explain behaviour change and how behaviour change occurs.</a:t>
            </a:r>
          </a:p>
          <a:p>
            <a:endParaRPr lang="en-GB" dirty="0"/>
          </a:p>
        </p:txBody>
      </p:sp>
      <p:sp>
        <p:nvSpPr>
          <p:cNvPr id="4" name="Slide Number Placeholder 3"/>
          <p:cNvSpPr>
            <a:spLocks noGrp="1"/>
          </p:cNvSpPr>
          <p:nvPr>
            <p:ph type="sldNum" sz="quarter" idx="10"/>
          </p:nvPr>
        </p:nvSpPr>
        <p:spPr/>
        <p:txBody>
          <a:bodyPr/>
          <a:lstStyle/>
          <a:p>
            <a:fld id="{6DD627C3-AE74-445B-9091-2E7661022050}" type="slidenum">
              <a:rPr lang="en-GB" smtClean="0"/>
              <a:t>8</a:t>
            </a:fld>
            <a:endParaRPr lang="en-GB"/>
          </a:p>
        </p:txBody>
      </p:sp>
    </p:spTree>
    <p:extLst>
      <p:ext uri="{BB962C8B-B14F-4D97-AF65-F5344CB8AC3E}">
        <p14:creationId xmlns:p14="http://schemas.microsoft.com/office/powerpoint/2010/main" val="70616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902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41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24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837341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A15FCEE-97D9-47E7-B6CF-8C799F30F8F6}"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02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14554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03734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solidFill>
                  <a:prstClr val="black"/>
                </a:solidFill>
              </a:rPr>
              <a:pPr/>
              <a:t>7/18/2018</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06715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solidFill>
                  <a:prstClr val="black"/>
                </a:solidFill>
              </a:rPr>
              <a:pPr/>
              <a:t>7/18/2018</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51454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77899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725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316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5730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46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453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74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29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85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46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04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66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39FE04-85BB-FF44-A662-545F317729A4}" type="datetimeFigureOut">
              <a:rPr lang="en-US" smtClean="0">
                <a:solidFill>
                  <a:prstClr val="black">
                    <a:tint val="75000"/>
                  </a:prstClr>
                </a:solidFill>
              </a:rPr>
              <a:pPr defTabSz="914400"/>
              <a:t>7/18/2018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96AF237-0192-AC42-9561-DCBEAA3C3FF1}"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5830126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113827029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65"/>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2: Lesson 3</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5677786"/>
            <a:ext cx="3983466" cy="695407"/>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4722" y="5374788"/>
            <a:ext cx="1301401" cy="1301401"/>
          </a:xfrm>
          <a:prstGeom prst="rect">
            <a:avLst/>
          </a:prstGeom>
        </p:spPr>
      </p:pic>
    </p:spTree>
    <p:extLst>
      <p:ext uri="{BB962C8B-B14F-4D97-AF65-F5344CB8AC3E}">
        <p14:creationId xmlns:p14="http://schemas.microsoft.com/office/powerpoint/2010/main" val="3108386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t/>
            </a:r>
            <a:br>
              <a:rPr lang="en-GB" dirty="0" smtClean="0"/>
            </a:br>
            <a:r>
              <a:rPr lang="en-GB" dirty="0" smtClean="0">
                <a:latin typeface="+mn-lt"/>
              </a:rPr>
              <a:t> </a:t>
            </a:r>
            <a:r>
              <a:rPr lang="en-GB" dirty="0">
                <a:latin typeface="+mn-lt"/>
              </a:rPr>
              <a:t>Lifestyle Behaviours and Personal Responsibility for Health </a:t>
            </a:r>
          </a:p>
        </p:txBody>
      </p:sp>
      <p:sp>
        <p:nvSpPr>
          <p:cNvPr id="3" name="Subtitle 2"/>
          <p:cNvSpPr>
            <a:spLocks noGrp="1"/>
          </p:cNvSpPr>
          <p:nvPr>
            <p:ph type="subTitle" idx="1"/>
          </p:nvPr>
        </p:nvSpPr>
        <p:spPr>
          <a:xfrm>
            <a:off x="1755466" y="4851214"/>
            <a:ext cx="7766936" cy="1096899"/>
          </a:xfrm>
        </p:spPr>
        <p:txBody>
          <a:bodyPr>
            <a:noAutofit/>
          </a:bodyPr>
          <a:lstStyle/>
          <a:p>
            <a:r>
              <a:rPr lang="en-IE" sz="3600" dirty="0" smtClean="0">
                <a:solidFill>
                  <a:srgbClr val="CC0066"/>
                </a:solidFill>
              </a:rPr>
              <a:t>Lesson </a:t>
            </a:r>
            <a:r>
              <a:rPr lang="en-IE" sz="3600" dirty="0">
                <a:solidFill>
                  <a:srgbClr val="CC0066"/>
                </a:solidFill>
              </a:rPr>
              <a:t>3</a:t>
            </a:r>
            <a:r>
              <a:rPr lang="en-IE" sz="3600" dirty="0" smtClean="0">
                <a:solidFill>
                  <a:srgbClr val="CC0066"/>
                </a:solidFill>
              </a:rPr>
              <a:t>: Behaviour Change </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48292" y="6201622"/>
            <a:ext cx="2508885" cy="487045"/>
          </a:xfrm>
          <a:prstGeom prst="rect">
            <a:avLst/>
          </a:prstGeom>
          <a:noFill/>
          <a:ln>
            <a:noFill/>
          </a:ln>
        </p:spPr>
      </p:pic>
    </p:spTree>
    <p:extLst>
      <p:ext uri="{BB962C8B-B14F-4D97-AF65-F5344CB8AC3E}">
        <p14:creationId xmlns:p14="http://schemas.microsoft.com/office/powerpoint/2010/main" val="2454475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6" y="1551862"/>
            <a:ext cx="3223435" cy="4552013"/>
          </a:xfrm>
          <a:prstGeom prst="rect">
            <a:avLst/>
          </a:prstGeom>
        </p:spPr>
      </p:pic>
    </p:spTree>
    <p:extLst>
      <p:ext uri="{BB962C8B-B14F-4D97-AF65-F5344CB8AC3E}">
        <p14:creationId xmlns:p14="http://schemas.microsoft.com/office/powerpoint/2010/main" val="2974063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68" y="433219"/>
            <a:ext cx="10515600" cy="1325563"/>
          </a:xfrm>
        </p:spPr>
        <p:txBody>
          <a:bodyPr/>
          <a:lstStyle/>
          <a:p>
            <a:r>
              <a:rPr lang="en-IE" dirty="0" smtClean="0">
                <a:solidFill>
                  <a:srgbClr val="CC0066"/>
                </a:solidFill>
                <a:latin typeface="+mn-lt"/>
              </a:rPr>
              <a:t>RECAP Lesson 1 &amp; 2</a:t>
            </a:r>
            <a:endParaRPr lang="en-GB" dirty="0">
              <a:solidFill>
                <a:srgbClr val="CC0066"/>
              </a:solidFill>
              <a:latin typeface="+mn-lt"/>
            </a:endParaRPr>
          </a:p>
        </p:txBody>
      </p:sp>
      <p:sp>
        <p:nvSpPr>
          <p:cNvPr id="4" name="Content Placeholder 3"/>
          <p:cNvSpPr>
            <a:spLocks noGrp="1"/>
          </p:cNvSpPr>
          <p:nvPr>
            <p:ph idx="1"/>
          </p:nvPr>
        </p:nvSpPr>
        <p:spPr>
          <a:xfrm>
            <a:off x="497732" y="1796442"/>
            <a:ext cx="10515600" cy="4351338"/>
          </a:xfrm>
        </p:spPr>
        <p:txBody>
          <a:bodyPr/>
          <a:lstStyle/>
          <a:p>
            <a:pPr lvl="1">
              <a:lnSpc>
                <a:spcPct val="150000"/>
              </a:lnSpc>
            </a:pPr>
            <a:r>
              <a:rPr lang="en-IE" sz="3200" dirty="0" smtClean="0"/>
              <a:t>Health Behaviour &amp; its impact on Health </a:t>
            </a:r>
          </a:p>
          <a:p>
            <a:pPr lvl="1">
              <a:lnSpc>
                <a:spcPct val="150000"/>
              </a:lnSpc>
            </a:pPr>
            <a:r>
              <a:rPr lang="en-IE" sz="3200" dirty="0" smtClean="0"/>
              <a:t>What influences our Health &amp; Health </a:t>
            </a:r>
            <a:r>
              <a:rPr lang="en-IE" sz="3200" dirty="0"/>
              <a:t>B</a:t>
            </a:r>
            <a:r>
              <a:rPr lang="en-IE" sz="3200" dirty="0" smtClean="0"/>
              <a:t>ehaviour?</a:t>
            </a:r>
          </a:p>
          <a:p>
            <a:pPr lvl="1">
              <a:lnSpc>
                <a:spcPct val="150000"/>
              </a:lnSpc>
            </a:pPr>
            <a:r>
              <a:rPr lang="en-IE" sz="3200" dirty="0" smtClean="0"/>
              <a:t>Determinants of Health</a:t>
            </a:r>
          </a:p>
          <a:p>
            <a:pPr lvl="1">
              <a:lnSpc>
                <a:spcPct val="150000"/>
              </a:lnSpc>
            </a:pPr>
            <a:r>
              <a:rPr lang="en-IE" sz="3200" dirty="0" smtClean="0"/>
              <a:t>Health behaviour of students</a:t>
            </a:r>
          </a:p>
          <a:p>
            <a:pPr lvl="1">
              <a:lnSpc>
                <a:spcPct val="150000"/>
              </a:lnSpc>
            </a:pPr>
            <a:r>
              <a:rPr lang="en-IE" sz="3200" dirty="0" smtClean="0"/>
              <a:t>Key messages from research papers</a:t>
            </a:r>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389" y="214917"/>
            <a:ext cx="2073419" cy="1280069"/>
          </a:xfrm>
          <a:prstGeom prst="rect">
            <a:avLst/>
          </a:prstGeom>
        </p:spPr>
      </p:pic>
      <p:pic>
        <p:nvPicPr>
          <p:cNvPr id="5" name="Picture 4"/>
          <p:cNvPicPr>
            <a:picLocks noChangeAspect="1"/>
          </p:cNvPicPr>
          <p:nvPr/>
        </p:nvPicPr>
        <p:blipFill>
          <a:blip r:embed="rId4"/>
          <a:stretch>
            <a:fillRect/>
          </a:stretch>
        </p:blipFill>
        <p:spPr>
          <a:xfrm>
            <a:off x="7182542" y="3264882"/>
            <a:ext cx="5009458" cy="3264898"/>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63232" y="6111846"/>
            <a:ext cx="2508885" cy="487045"/>
          </a:xfrm>
          <a:prstGeom prst="rect">
            <a:avLst/>
          </a:prstGeom>
          <a:noFill/>
          <a:ln>
            <a:noFill/>
          </a:ln>
        </p:spPr>
      </p:pic>
    </p:spTree>
    <p:extLst>
      <p:ext uri="{BB962C8B-B14F-4D97-AF65-F5344CB8AC3E}">
        <p14:creationId xmlns:p14="http://schemas.microsoft.com/office/powerpoint/2010/main" val="304616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solidFill>
                  <a:srgbClr val="CC0066"/>
                </a:solidFill>
                <a:latin typeface="+mn-lt"/>
              </a:rPr>
              <a:t>Changing Behaviours</a:t>
            </a:r>
            <a:endParaRPr lang="en-GB" dirty="0">
              <a:solidFill>
                <a:srgbClr val="C00000"/>
              </a:solidFill>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84726" y="193823"/>
            <a:ext cx="2596896" cy="1603248"/>
          </a:xfrm>
        </p:spPr>
      </p:pic>
      <p:graphicFrame>
        <p:nvGraphicFramePr>
          <p:cNvPr id="6" name="Table 5"/>
          <p:cNvGraphicFramePr>
            <a:graphicFrameLocks noGrp="1"/>
          </p:cNvGraphicFramePr>
          <p:nvPr>
            <p:extLst>
              <p:ext uri="{D42A27DB-BD31-4B8C-83A1-F6EECF244321}">
                <p14:modId xmlns:p14="http://schemas.microsoft.com/office/powerpoint/2010/main" val="1488699293"/>
              </p:ext>
            </p:extLst>
          </p:nvPr>
        </p:nvGraphicFramePr>
        <p:xfrm>
          <a:off x="1423801" y="1916349"/>
          <a:ext cx="8128000" cy="4373880"/>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20000"/>
                    </a:ext>
                  </a:extLst>
                </a:gridCol>
                <a:gridCol w="4064000">
                  <a:extLst>
                    <a:ext uri="{9D8B030D-6E8A-4147-A177-3AD203B41FA5}">
                      <a16:colId xmlns="" xmlns:a16="http://schemas.microsoft.com/office/drawing/2014/main" val="20001"/>
                    </a:ext>
                  </a:extLst>
                </a:gridCol>
              </a:tblGrid>
              <a:tr h="435878">
                <a:tc>
                  <a:txBody>
                    <a:bodyPr/>
                    <a:lstStyle/>
                    <a:p>
                      <a:r>
                        <a:rPr lang="en-IE" sz="2400" dirty="0" smtClean="0"/>
                        <a:t>Impair Health</a:t>
                      </a:r>
                      <a:endParaRPr lang="en-GB" sz="2400" dirty="0"/>
                    </a:p>
                  </a:txBody>
                  <a:tcPr/>
                </a:tc>
                <a:tc>
                  <a:txBody>
                    <a:bodyPr/>
                    <a:lstStyle/>
                    <a:p>
                      <a:r>
                        <a:rPr lang="en-IE" sz="2400" dirty="0" smtClean="0"/>
                        <a:t>Protect &amp; Promote Health </a:t>
                      </a:r>
                      <a:endParaRPr lang="en-GB" sz="2400" dirty="0"/>
                    </a:p>
                  </a:txBody>
                  <a:tcPr/>
                </a:tc>
                <a:extLst>
                  <a:ext uri="{0D108BD9-81ED-4DB2-BD59-A6C34878D82A}">
                    <a16:rowId xmlns="" xmlns:a16="http://schemas.microsoft.com/office/drawing/2014/main" val="10000"/>
                  </a:ext>
                </a:extLst>
              </a:tr>
              <a:tr h="3284067">
                <a:tc>
                  <a:txBody>
                    <a:bodyPr/>
                    <a:lstStyle/>
                    <a:p>
                      <a:pPr>
                        <a:lnSpc>
                          <a:spcPct val="100000"/>
                        </a:lnSpc>
                        <a:spcBef>
                          <a:spcPts val="600"/>
                        </a:spcBef>
                      </a:pPr>
                      <a:r>
                        <a:rPr lang="en-IE" sz="2400" dirty="0" smtClean="0"/>
                        <a:t>Smoking </a:t>
                      </a:r>
                    </a:p>
                    <a:p>
                      <a:pPr>
                        <a:lnSpc>
                          <a:spcPct val="100000"/>
                        </a:lnSpc>
                        <a:spcBef>
                          <a:spcPts val="600"/>
                        </a:spcBef>
                      </a:pPr>
                      <a:r>
                        <a:rPr lang="en-IE" sz="2400" dirty="0" smtClean="0"/>
                        <a:t>Unhealthy diet</a:t>
                      </a:r>
                    </a:p>
                    <a:p>
                      <a:pPr>
                        <a:lnSpc>
                          <a:spcPct val="100000"/>
                        </a:lnSpc>
                        <a:spcBef>
                          <a:spcPts val="600"/>
                        </a:spcBef>
                      </a:pPr>
                      <a:r>
                        <a:rPr lang="en-IE" sz="2400" dirty="0" smtClean="0"/>
                        <a:t>Binge drinking</a:t>
                      </a:r>
                    </a:p>
                    <a:p>
                      <a:pPr>
                        <a:lnSpc>
                          <a:spcPct val="100000"/>
                        </a:lnSpc>
                        <a:spcBef>
                          <a:spcPts val="600"/>
                        </a:spcBef>
                      </a:pPr>
                      <a:r>
                        <a:rPr lang="en-IE" sz="2400" dirty="0" smtClean="0"/>
                        <a:t>Unsafe sexual practices</a:t>
                      </a:r>
                    </a:p>
                    <a:p>
                      <a:pPr>
                        <a:lnSpc>
                          <a:spcPct val="100000"/>
                        </a:lnSpc>
                        <a:spcBef>
                          <a:spcPts val="600"/>
                        </a:spcBef>
                      </a:pPr>
                      <a:r>
                        <a:rPr lang="en-IE" sz="2400" dirty="0" smtClean="0"/>
                        <a:t>Sedentary lifestyle</a:t>
                      </a:r>
                    </a:p>
                    <a:p>
                      <a:pPr>
                        <a:lnSpc>
                          <a:spcPct val="100000"/>
                        </a:lnSpc>
                        <a:spcBef>
                          <a:spcPts val="600"/>
                        </a:spcBef>
                      </a:pPr>
                      <a:r>
                        <a:rPr lang="en-IE" sz="2400" dirty="0" smtClean="0"/>
                        <a:t>Etc.</a:t>
                      </a:r>
                      <a:endParaRPr lang="en-GB" sz="2400" dirty="0"/>
                    </a:p>
                  </a:txBody>
                  <a:tcPr>
                    <a:solidFill>
                      <a:srgbClr val="CCECFF"/>
                    </a:solidFill>
                  </a:tcPr>
                </a:tc>
                <a:tc>
                  <a:txBody>
                    <a:bodyPr/>
                    <a:lstStyle/>
                    <a:p>
                      <a:pPr>
                        <a:lnSpc>
                          <a:spcPct val="100000"/>
                        </a:lnSpc>
                        <a:spcBef>
                          <a:spcPts val="600"/>
                        </a:spcBef>
                      </a:pPr>
                      <a:r>
                        <a:rPr lang="en-IE" sz="2400" dirty="0" smtClean="0"/>
                        <a:t>Not smoking</a:t>
                      </a:r>
                    </a:p>
                    <a:p>
                      <a:pPr>
                        <a:lnSpc>
                          <a:spcPct val="100000"/>
                        </a:lnSpc>
                        <a:spcBef>
                          <a:spcPts val="600"/>
                        </a:spcBef>
                      </a:pPr>
                      <a:r>
                        <a:rPr lang="en-IE" sz="2400" dirty="0" smtClean="0"/>
                        <a:t>Regular health/screening checks </a:t>
                      </a:r>
                    </a:p>
                    <a:p>
                      <a:pPr>
                        <a:lnSpc>
                          <a:spcPct val="100000"/>
                        </a:lnSpc>
                        <a:spcBef>
                          <a:spcPts val="600"/>
                        </a:spcBef>
                      </a:pPr>
                      <a:r>
                        <a:rPr lang="en-IE" sz="2400" dirty="0" smtClean="0"/>
                        <a:t>Regular dental checks/repairs</a:t>
                      </a:r>
                    </a:p>
                    <a:p>
                      <a:pPr>
                        <a:lnSpc>
                          <a:spcPct val="100000"/>
                        </a:lnSpc>
                        <a:spcBef>
                          <a:spcPts val="600"/>
                        </a:spcBef>
                      </a:pPr>
                      <a:r>
                        <a:rPr lang="en-IE" sz="2400" dirty="0" smtClean="0"/>
                        <a:t>Balanced diet</a:t>
                      </a:r>
                    </a:p>
                    <a:p>
                      <a:pPr>
                        <a:lnSpc>
                          <a:spcPct val="100000"/>
                        </a:lnSpc>
                        <a:spcBef>
                          <a:spcPts val="600"/>
                        </a:spcBef>
                      </a:pPr>
                      <a:r>
                        <a:rPr lang="en-IE" sz="2400" dirty="0" smtClean="0"/>
                        <a:t>Being</a:t>
                      </a:r>
                      <a:r>
                        <a:rPr lang="en-IE" sz="2400" baseline="0" dirty="0" smtClean="0"/>
                        <a:t> physically active</a:t>
                      </a:r>
                    </a:p>
                    <a:p>
                      <a:pPr>
                        <a:lnSpc>
                          <a:spcPct val="100000"/>
                        </a:lnSpc>
                        <a:spcBef>
                          <a:spcPts val="600"/>
                        </a:spcBef>
                      </a:pPr>
                      <a:r>
                        <a:rPr lang="en-IE" sz="2400" dirty="0" smtClean="0"/>
                        <a:t>Drinking within sensible limits </a:t>
                      </a:r>
                    </a:p>
                    <a:p>
                      <a:pPr>
                        <a:lnSpc>
                          <a:spcPct val="100000"/>
                        </a:lnSpc>
                        <a:spcBef>
                          <a:spcPts val="600"/>
                        </a:spcBef>
                      </a:pPr>
                      <a:r>
                        <a:rPr lang="en-IE" sz="2400" dirty="0" smtClean="0"/>
                        <a:t>Etc. </a:t>
                      </a:r>
                    </a:p>
                    <a:p>
                      <a:pPr>
                        <a:lnSpc>
                          <a:spcPct val="100000"/>
                        </a:lnSpc>
                        <a:spcBef>
                          <a:spcPts val="600"/>
                        </a:spcBef>
                      </a:pPr>
                      <a:endParaRPr lang="en-GB" sz="2400" dirty="0"/>
                    </a:p>
                  </a:txBody>
                  <a:tcPr>
                    <a:solidFill>
                      <a:srgbClr val="CCECFF"/>
                    </a:solidFill>
                  </a:tcPr>
                </a:tc>
                <a:extLst>
                  <a:ext uri="{0D108BD9-81ED-4DB2-BD59-A6C34878D82A}">
                    <a16:rowId xmlns="" xmlns:a16="http://schemas.microsoft.com/office/drawing/2014/main" val="10001"/>
                  </a:ext>
                </a:extLst>
              </a:tr>
            </a:tbl>
          </a:graphicData>
        </a:graphic>
      </p:graphicFrame>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48291" y="6370955"/>
            <a:ext cx="2508885" cy="487045"/>
          </a:xfrm>
          <a:prstGeom prst="rect">
            <a:avLst/>
          </a:prstGeom>
          <a:noFill/>
          <a:ln>
            <a:noFill/>
          </a:ln>
        </p:spPr>
      </p:pic>
    </p:spTree>
    <p:extLst>
      <p:ext uri="{BB962C8B-B14F-4D97-AF65-F5344CB8AC3E}">
        <p14:creationId xmlns:p14="http://schemas.microsoft.com/office/powerpoint/2010/main" val="3959350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3986" name="Group 50"/>
          <p:cNvGraphicFramePr>
            <a:graphicFrameLocks noGrp="1"/>
          </p:cNvGraphicFramePr>
          <p:nvPr>
            <p:ph idx="1"/>
            <p:extLst>
              <p:ext uri="{D42A27DB-BD31-4B8C-83A1-F6EECF244321}">
                <p14:modId xmlns:p14="http://schemas.microsoft.com/office/powerpoint/2010/main" val="1550057329"/>
              </p:ext>
            </p:extLst>
          </p:nvPr>
        </p:nvGraphicFramePr>
        <p:xfrm>
          <a:off x="4883286" y="1935803"/>
          <a:ext cx="6468546" cy="3687776"/>
        </p:xfrm>
        <a:graphic>
          <a:graphicData uri="http://schemas.openxmlformats.org/drawingml/2006/table">
            <a:tbl>
              <a:tblPr/>
              <a:tblGrid>
                <a:gridCol w="3338331">
                  <a:extLst>
                    <a:ext uri="{9D8B030D-6E8A-4147-A177-3AD203B41FA5}">
                      <a16:colId xmlns="" xmlns:a16="http://schemas.microsoft.com/office/drawing/2014/main" val="1873220550"/>
                    </a:ext>
                  </a:extLst>
                </a:gridCol>
                <a:gridCol w="3130215">
                  <a:extLst>
                    <a:ext uri="{9D8B030D-6E8A-4147-A177-3AD203B41FA5}">
                      <a16:colId xmlns="" xmlns:a16="http://schemas.microsoft.com/office/drawing/2014/main" val="4238829509"/>
                    </a:ext>
                  </a:extLst>
                </a:gridCol>
              </a:tblGrid>
              <a:tr h="1649112">
                <a:tc>
                  <a:txBody>
                    <a:bodyPr/>
                    <a:lstStyle>
                      <a:lvl1pPr marL="342900" indent="-34290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mn-lt"/>
                          <a:cs typeface="Times New Roman" panose="02020603050405020304" pitchFamily="18" charset="0"/>
                        </a:rPr>
                        <a:t>Reasons to stay the same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dirty="0" smtClean="0">
                          <a:ln>
                            <a:noFill/>
                          </a:ln>
                          <a:solidFill>
                            <a:schemeClr val="tx1"/>
                          </a:solidFill>
                          <a:effectLst/>
                          <a:latin typeface="+mn-lt"/>
                          <a:cs typeface="Times New Roman" panose="02020603050405020304" pitchFamily="18" charset="0"/>
                        </a:rPr>
                        <a:t>(Resistance/Barriers)</a:t>
                      </a:r>
                      <a:endParaRPr kumimoji="0" lang="en-GB" altLang="en-US" sz="1800" b="0" i="0" u="none" strike="noStrike" cap="none" normalizeH="0" baseline="0" dirty="0" smtClean="0">
                        <a:ln>
                          <a:noFill/>
                        </a:ln>
                        <a:solidFill>
                          <a:schemeClr val="tx1"/>
                        </a:solidFill>
                        <a:effectLst/>
                        <a:latin typeface="+mn-lt"/>
                        <a:cs typeface="Times New Roman" panose="02020603050405020304" pitchFamily="18" charset="0"/>
                      </a:endParaRPr>
                    </a:p>
                  </a:txBody>
                  <a:tcPr marL="173255" marR="1732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marL="342900" indent="-34290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mn-lt"/>
                          <a:cs typeface="Times New Roman" panose="02020603050405020304" pitchFamily="18" charset="0"/>
                        </a:rPr>
                        <a:t>Reasons to change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dirty="0" smtClean="0">
                          <a:ln>
                            <a:noFill/>
                          </a:ln>
                          <a:solidFill>
                            <a:schemeClr val="tx1"/>
                          </a:solidFill>
                          <a:effectLst/>
                          <a:latin typeface="+mn-lt"/>
                          <a:cs typeface="Times New Roman" panose="02020603050405020304" pitchFamily="18" charset="0"/>
                        </a:rPr>
                        <a:t>(Motivation)</a:t>
                      </a:r>
                      <a:endParaRPr kumimoji="0" lang="en-GB" altLang="en-US" sz="1800" b="0" i="0" u="none" strike="noStrike" cap="none" normalizeH="0" baseline="0" dirty="0" smtClean="0">
                        <a:ln>
                          <a:noFill/>
                        </a:ln>
                        <a:solidFill>
                          <a:schemeClr val="tx1"/>
                        </a:solidFill>
                        <a:effectLst/>
                        <a:latin typeface="+mn-lt"/>
                        <a:cs typeface="Times New Roman" panose="02020603050405020304" pitchFamily="18" charset="0"/>
                      </a:endParaRPr>
                    </a:p>
                  </a:txBody>
                  <a:tcPr marL="173255" marR="1732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4285589858"/>
                  </a:ext>
                </a:extLst>
              </a:tr>
              <a:tr h="2038664">
                <a:tc>
                  <a:txBody>
                    <a:bodyPr/>
                    <a:lstStyle>
                      <a:lvl1pPr marL="342900" indent="-34290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mn-lt"/>
                          <a:cs typeface="Times New Roman" panose="02020603050405020304" pitchFamily="18" charset="0"/>
                        </a:rPr>
                        <a:t>List the positives of staying the same?</a:t>
                      </a:r>
                    </a:p>
                  </a:txBody>
                  <a:tcPr marL="173255" marR="1732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lvl1pPr marL="342900" indent="-342900">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defRPr>
                      </a:lvl1pPr>
                      <a:lvl2pPr marL="669925" indent="-325438">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defRPr>
                      </a:lvl2pPr>
                      <a:lvl3pPr marL="1022350" indent="-35083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defRPr>
                      </a:lvl3pPr>
                      <a:lvl4pPr marL="1339850" indent="-31591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marL="1681163" indent="-339725">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defRPr>
                      </a:lvl5pPr>
                      <a:lvl6pPr marL="21383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6pPr>
                      <a:lvl7pPr marL="25955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7pPr>
                      <a:lvl8pPr marL="30527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8pPr>
                      <a:lvl9pPr marL="3509963" indent="-339725"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mn-lt"/>
                          <a:cs typeface="Times New Roman" panose="02020603050405020304" pitchFamily="18" charset="0"/>
                        </a:rPr>
                        <a:t>List the negatives of staying the same? </a:t>
                      </a:r>
                    </a:p>
                  </a:txBody>
                  <a:tcPr marL="173255" marR="1732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extLst>
                  <a:ext uri="{0D108BD9-81ED-4DB2-BD59-A6C34878D82A}">
                    <a16:rowId xmlns="" xmlns:a16="http://schemas.microsoft.com/office/drawing/2014/main" val="2179774086"/>
                  </a:ext>
                </a:extLst>
              </a:tr>
            </a:tbl>
          </a:graphicData>
        </a:graphic>
      </p:graphicFrame>
      <p:sp>
        <p:nvSpPr>
          <p:cNvPr id="8195" name="Rectangle 3"/>
          <p:cNvSpPr>
            <a:spLocks noGrp="1" noChangeArrowheads="1"/>
          </p:cNvSpPr>
          <p:nvPr>
            <p:ph type="body" sz="half" idx="4294967295"/>
          </p:nvPr>
        </p:nvSpPr>
        <p:spPr>
          <a:xfrm>
            <a:off x="331067" y="2035276"/>
            <a:ext cx="4464050" cy="4032250"/>
          </a:xfrm>
          <a:noFill/>
        </p:spPr>
        <p:txBody>
          <a:bodyPr/>
          <a:lstStyle/>
          <a:p>
            <a:pPr>
              <a:buNone/>
            </a:pPr>
            <a:r>
              <a:rPr lang="en-IE" altLang="en-US" sz="2600" dirty="0">
                <a:solidFill>
                  <a:srgbClr val="CC0066"/>
                </a:solidFill>
              </a:rPr>
              <a:t>   </a:t>
            </a:r>
          </a:p>
          <a:p>
            <a:pPr algn="ctr">
              <a:buNone/>
            </a:pPr>
            <a:r>
              <a:rPr lang="en-IE" altLang="en-US" sz="3200" dirty="0" smtClean="0">
                <a:solidFill>
                  <a:srgbClr val="CC0066"/>
                </a:solidFill>
              </a:rPr>
              <a:t>	Complete the </a:t>
            </a:r>
          </a:p>
          <a:p>
            <a:pPr algn="ctr">
              <a:buNone/>
            </a:pPr>
            <a:r>
              <a:rPr lang="en-IE" altLang="en-US" sz="3200" dirty="0" smtClean="0">
                <a:solidFill>
                  <a:srgbClr val="CC0066"/>
                </a:solidFill>
              </a:rPr>
              <a:t>Decisional Balance Tool </a:t>
            </a:r>
          </a:p>
          <a:p>
            <a:pPr algn="ctr">
              <a:buNone/>
            </a:pPr>
            <a:r>
              <a:rPr lang="en-IE" altLang="en-US" sz="3200" dirty="0" smtClean="0">
                <a:solidFill>
                  <a:srgbClr val="CC0066"/>
                </a:solidFill>
              </a:rPr>
              <a:t>for a health behaviour</a:t>
            </a:r>
          </a:p>
          <a:p>
            <a:pPr algn="ctr">
              <a:buNone/>
            </a:pPr>
            <a:r>
              <a:rPr lang="en-IE" altLang="en-US" sz="3200" dirty="0" smtClean="0">
                <a:solidFill>
                  <a:srgbClr val="CC0066"/>
                </a:solidFill>
              </a:rPr>
              <a:t> </a:t>
            </a:r>
            <a:r>
              <a:rPr lang="en-IE" altLang="en-US" sz="3200" dirty="0">
                <a:solidFill>
                  <a:srgbClr val="CC0066"/>
                </a:solidFill>
              </a:rPr>
              <a:t>you </a:t>
            </a:r>
            <a:r>
              <a:rPr lang="en-IE" altLang="en-US" sz="3200" dirty="0" smtClean="0">
                <a:solidFill>
                  <a:srgbClr val="CC0066"/>
                </a:solidFill>
              </a:rPr>
              <a:t>would like to change</a:t>
            </a:r>
            <a:endParaRPr lang="en-GB" altLang="en-US" sz="3200" dirty="0">
              <a:solidFill>
                <a:srgbClr val="CC006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67" y="500799"/>
            <a:ext cx="681755" cy="515473"/>
          </a:xfrm>
          <a:prstGeom prst="rect">
            <a:avLst/>
          </a:prstGeom>
        </p:spPr>
      </p:pic>
      <p:sp>
        <p:nvSpPr>
          <p:cNvPr id="5" name="TextBox 4"/>
          <p:cNvSpPr txBox="1"/>
          <p:nvPr/>
        </p:nvSpPr>
        <p:spPr>
          <a:xfrm>
            <a:off x="1012822" y="452456"/>
            <a:ext cx="2045753" cy="584775"/>
          </a:xfrm>
          <a:prstGeom prst="rect">
            <a:avLst/>
          </a:prstGeom>
          <a:solidFill>
            <a:srgbClr val="CCECFF"/>
          </a:solidFill>
        </p:spPr>
        <p:txBody>
          <a:bodyPr wrap="none" rtlCol="0">
            <a:spAutoFit/>
          </a:bodyPr>
          <a:lstStyle/>
          <a:p>
            <a:r>
              <a:rPr lang="en-IE" sz="3200" dirty="0" smtClean="0"/>
              <a:t>Activity 2.3</a:t>
            </a:r>
            <a:endParaRPr lang="en-GB" sz="3200" dirty="0"/>
          </a:p>
        </p:txBody>
      </p:sp>
      <p:sp>
        <p:nvSpPr>
          <p:cNvPr id="6" name="Rectangle 5"/>
          <p:cNvSpPr/>
          <p:nvPr/>
        </p:nvSpPr>
        <p:spPr>
          <a:xfrm>
            <a:off x="3397115" y="431496"/>
            <a:ext cx="4532395" cy="584775"/>
          </a:xfrm>
          <a:prstGeom prst="rect">
            <a:avLst/>
          </a:prstGeom>
        </p:spPr>
        <p:txBody>
          <a:bodyPr wrap="none">
            <a:spAutoFit/>
          </a:bodyPr>
          <a:lstStyle/>
          <a:p>
            <a:r>
              <a:rPr lang="en-GB" sz="3200" dirty="0"/>
              <a:t>	</a:t>
            </a:r>
            <a:r>
              <a:rPr lang="en-GB" sz="3200" dirty="0" smtClean="0">
                <a:solidFill>
                  <a:srgbClr val="CC0066"/>
                </a:solidFill>
              </a:rPr>
              <a:t>Decisional Balance Tool</a:t>
            </a:r>
            <a:endParaRPr lang="en-GB" sz="3200" dirty="0">
              <a:solidFill>
                <a:srgbClr val="CC0066"/>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753" y="214648"/>
            <a:ext cx="2083146" cy="1286074"/>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217652" y="6056268"/>
            <a:ext cx="2508885" cy="487045"/>
          </a:xfrm>
          <a:prstGeom prst="rect">
            <a:avLst/>
          </a:prstGeom>
          <a:noFill/>
          <a:ln>
            <a:noFill/>
          </a:ln>
        </p:spPr>
      </p:pic>
    </p:spTree>
    <p:extLst>
      <p:ext uri="{BB962C8B-B14F-4D97-AF65-F5344CB8AC3E}">
        <p14:creationId xmlns:p14="http://schemas.microsoft.com/office/powerpoint/2010/main" val="398649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1708893"/>
            <a:ext cx="10515600" cy="4351338"/>
          </a:xfrm>
        </p:spPr>
        <p:txBody>
          <a:bodyPr>
            <a:normAutofit/>
          </a:bodyPr>
          <a:lstStyle/>
          <a:p>
            <a:pPr marL="0" indent="0" algn="ctr">
              <a:lnSpc>
                <a:spcPct val="150000"/>
              </a:lnSpc>
              <a:buNone/>
            </a:pPr>
            <a:r>
              <a:rPr lang="en-IE" sz="4000" dirty="0"/>
              <a:t>Changing behaviours can be </a:t>
            </a:r>
            <a:r>
              <a:rPr lang="en-IE" sz="4000" dirty="0" smtClean="0"/>
              <a:t>challenging,</a:t>
            </a:r>
          </a:p>
          <a:p>
            <a:pPr marL="0" indent="0" algn="ctr">
              <a:lnSpc>
                <a:spcPct val="150000"/>
              </a:lnSpc>
              <a:buNone/>
            </a:pPr>
            <a:r>
              <a:rPr lang="en-IE" sz="4000" dirty="0" smtClean="0"/>
              <a:t> </a:t>
            </a:r>
            <a:r>
              <a:rPr lang="en-IE" sz="4000" dirty="0"/>
              <a:t>yet it is a central aspect </a:t>
            </a:r>
            <a:r>
              <a:rPr lang="en-IE" sz="4000" dirty="0" smtClean="0"/>
              <a:t>of</a:t>
            </a:r>
          </a:p>
          <a:p>
            <a:pPr marL="0" indent="0" algn="ctr">
              <a:lnSpc>
                <a:spcPct val="150000"/>
              </a:lnSpc>
              <a:buNone/>
            </a:pPr>
            <a:r>
              <a:rPr lang="en-IE" sz="4000" dirty="0" smtClean="0"/>
              <a:t> </a:t>
            </a:r>
            <a:r>
              <a:rPr lang="en-IE" sz="4000" b="1" dirty="0" smtClean="0">
                <a:solidFill>
                  <a:srgbClr val="CC0066"/>
                </a:solidFill>
              </a:rPr>
              <a:t>Health </a:t>
            </a:r>
            <a:r>
              <a:rPr lang="en-IE" sz="4000" b="1" dirty="0">
                <a:solidFill>
                  <a:srgbClr val="CC0066"/>
                </a:solidFill>
              </a:rPr>
              <a:t>P</a:t>
            </a:r>
            <a:r>
              <a:rPr lang="en-IE" sz="4000" b="1" dirty="0" smtClean="0">
                <a:solidFill>
                  <a:srgbClr val="CC0066"/>
                </a:solidFill>
              </a:rPr>
              <a:t>romotion</a:t>
            </a:r>
          </a:p>
          <a:p>
            <a:pPr marL="0" indent="0" algn="ctr">
              <a:lnSpc>
                <a:spcPct val="150000"/>
              </a:lnSpc>
              <a:buNone/>
            </a:pPr>
            <a:r>
              <a:rPr lang="en-IE" sz="4000" dirty="0" smtClean="0"/>
              <a:t> </a:t>
            </a:r>
            <a:r>
              <a:rPr lang="en-IE" sz="4000" dirty="0"/>
              <a:t>for </a:t>
            </a:r>
            <a:r>
              <a:rPr lang="en-IE" sz="4000" dirty="0" smtClean="0"/>
              <a:t>chronic </a:t>
            </a:r>
            <a:r>
              <a:rPr lang="en-IE" sz="4000" dirty="0"/>
              <a:t>disease prevention. </a:t>
            </a:r>
            <a:endParaRPr lang="en-GB"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0383" y="351103"/>
            <a:ext cx="2044236" cy="1262052"/>
          </a:xfrm>
          <a:prstGeom prst="rect">
            <a:avLst/>
          </a:prstGeom>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69557" y="6141329"/>
            <a:ext cx="2508885" cy="487045"/>
          </a:xfrm>
          <a:prstGeom prst="rect">
            <a:avLst/>
          </a:prstGeom>
          <a:noFill/>
          <a:ln>
            <a:noFill/>
          </a:ln>
        </p:spPr>
      </p:pic>
    </p:spTree>
    <p:extLst>
      <p:ext uri="{BB962C8B-B14F-4D97-AF65-F5344CB8AC3E}">
        <p14:creationId xmlns:p14="http://schemas.microsoft.com/office/powerpoint/2010/main" val="1755709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3036" y="1264596"/>
            <a:ext cx="8286345" cy="1099225"/>
          </a:xfrm>
          <a:solidFill>
            <a:srgbClr val="CCECFF"/>
          </a:solidFill>
        </p:spPr>
        <p:txBody>
          <a:bodyPr>
            <a:normAutofit/>
          </a:bodyPr>
          <a:lstStyle/>
          <a:p>
            <a:pPr marL="0" indent="0">
              <a:buNone/>
            </a:pPr>
            <a:r>
              <a:rPr lang="en-IE" sz="4000" dirty="0" smtClean="0"/>
              <a:t>So </a:t>
            </a:r>
            <a:r>
              <a:rPr lang="en-IE" sz="4000" dirty="0"/>
              <a:t>why do we behave the way we do</a:t>
            </a:r>
            <a:r>
              <a:rPr lang="en-IE" sz="4000" dirty="0" smtClean="0"/>
              <a:t>?</a:t>
            </a:r>
          </a:p>
          <a:p>
            <a:pPr marL="0" indent="0">
              <a:buNone/>
            </a:pPr>
            <a:endParaRPr lang="en-IE" sz="4000" dirty="0"/>
          </a:p>
          <a:p>
            <a:pPr marL="0" indent="0">
              <a:buNone/>
            </a:pPr>
            <a:endParaRPr lang="en-IE" sz="4000" dirty="0"/>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7720" y="234372"/>
            <a:ext cx="1668728" cy="1030224"/>
          </a:xfrm>
          <a:prstGeom prst="rect">
            <a:avLst/>
          </a:prstGeom>
        </p:spPr>
      </p:pic>
      <p:sp>
        <p:nvSpPr>
          <p:cNvPr id="2" name="TextBox 1"/>
          <p:cNvSpPr txBox="1"/>
          <p:nvPr/>
        </p:nvSpPr>
        <p:spPr>
          <a:xfrm>
            <a:off x="1023493" y="2872775"/>
            <a:ext cx="11168507" cy="1846659"/>
          </a:xfrm>
          <a:prstGeom prst="rect">
            <a:avLst/>
          </a:prstGeom>
          <a:noFill/>
        </p:spPr>
        <p:txBody>
          <a:bodyPr wrap="none" rtlCol="0">
            <a:spAutoFit/>
          </a:bodyPr>
          <a:lstStyle/>
          <a:p>
            <a:pPr marL="457200" indent="-457200">
              <a:buFont typeface="Arial" panose="020B0604020202020204" pitchFamily="34" charset="0"/>
              <a:buChar char="•"/>
            </a:pPr>
            <a:r>
              <a:rPr lang="en-IE" sz="3200" dirty="0" smtClean="0"/>
              <a:t>Learned behaviours- experience/observation</a:t>
            </a:r>
          </a:p>
          <a:p>
            <a:pPr marL="457200" indent="-457200">
              <a:buFont typeface="Arial" panose="020B0604020202020204" pitchFamily="34" charset="0"/>
              <a:buChar char="•"/>
            </a:pPr>
            <a:endParaRPr lang="en-IE" sz="3200" dirty="0" smtClean="0"/>
          </a:p>
          <a:p>
            <a:pPr marL="457200" indent="-457200">
              <a:buFont typeface="Arial" panose="020B0604020202020204" pitchFamily="34" charset="0"/>
              <a:buChar char="•"/>
            </a:pPr>
            <a:r>
              <a:rPr lang="en-IE" sz="3200" dirty="0" smtClean="0"/>
              <a:t>Habit- Behaviours performed automatically/without awareness</a:t>
            </a:r>
          </a:p>
          <a:p>
            <a:endParaRPr lang="en-GB" dirty="0"/>
          </a:p>
        </p:txBody>
      </p:sp>
      <p:sp>
        <p:nvSpPr>
          <p:cNvPr id="5" name="TextBox 4"/>
          <p:cNvSpPr txBox="1"/>
          <p:nvPr/>
        </p:nvSpPr>
        <p:spPr>
          <a:xfrm>
            <a:off x="1073036" y="5375041"/>
            <a:ext cx="10175030" cy="1077218"/>
          </a:xfrm>
          <a:prstGeom prst="rect">
            <a:avLst/>
          </a:prstGeom>
          <a:noFill/>
        </p:spPr>
        <p:txBody>
          <a:bodyPr wrap="none" rtlCol="0">
            <a:spAutoFit/>
          </a:bodyPr>
          <a:lstStyle/>
          <a:p>
            <a:pPr algn="ctr"/>
            <a:r>
              <a:rPr lang="en-IE" sz="3200" dirty="0" smtClean="0">
                <a:solidFill>
                  <a:srgbClr val="CC0066"/>
                </a:solidFill>
              </a:rPr>
              <a:t>Changing behaviours implies learning new habits to replace </a:t>
            </a:r>
          </a:p>
          <a:p>
            <a:pPr algn="ctr"/>
            <a:r>
              <a:rPr lang="en-IE" sz="3200" dirty="0" smtClean="0">
                <a:solidFill>
                  <a:srgbClr val="CC0066"/>
                </a:solidFill>
              </a:rPr>
              <a:t>those that have become established practise</a:t>
            </a:r>
            <a:endParaRPr lang="en-GB" sz="3200" dirty="0">
              <a:solidFill>
                <a:srgbClr val="CC0066"/>
              </a:solidFill>
            </a:endParaRPr>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153221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MECC Presentation theme</Template>
  <TotalTime>145</TotalTime>
  <Words>1174</Words>
  <Application>Microsoft Office PowerPoint</Application>
  <PresentationFormat>Custom</PresentationFormat>
  <Paragraphs>134</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1_Office Theme</vt:lpstr>
      <vt:lpstr>1_MECC Presentation theme</vt:lpstr>
      <vt:lpstr>Unit 2: Lesson 3 </vt:lpstr>
      <vt:lpstr>  Lifestyle Behaviours and Personal Responsibility for Health </vt:lpstr>
      <vt:lpstr>Making Every Contact Count</vt:lpstr>
      <vt:lpstr>RECAP Lesson 1 &amp; 2</vt:lpstr>
      <vt:lpstr>Changing Behaviours</vt:lpstr>
      <vt:lpstr>PowerPoint Presentation</vt:lpstr>
      <vt:lpstr>PowerPoint Presentation</vt:lpstr>
      <vt:lpstr>PowerPoint Presentation</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Behaviours</dc:title>
  <dc:creator>O'Sullivan, Dawn;Gobnait.Creedon@hse.ie</dc:creator>
  <cp:lastModifiedBy>Gobnait Creedon (Health Promotion Officer)</cp:lastModifiedBy>
  <cp:revision>32</cp:revision>
  <cp:lastPrinted>2017-01-17T11:51:20Z</cp:lastPrinted>
  <dcterms:created xsi:type="dcterms:W3CDTF">2017-01-17T11:42:04Z</dcterms:created>
  <dcterms:modified xsi:type="dcterms:W3CDTF">2018-07-18T08:19:19Z</dcterms:modified>
</cp:coreProperties>
</file>