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2" r:id="rId1"/>
    <p:sldMasterId id="2147483704" r:id="rId2"/>
  </p:sldMasterIdLst>
  <p:notesMasterIdLst>
    <p:notesMasterId r:id="rId38"/>
  </p:notesMasterIdLst>
  <p:sldIdLst>
    <p:sldId id="276" r:id="rId3"/>
    <p:sldId id="277" r:id="rId4"/>
    <p:sldId id="297" r:id="rId5"/>
    <p:sldId id="279" r:id="rId6"/>
    <p:sldId id="269" r:id="rId7"/>
    <p:sldId id="296" r:id="rId8"/>
    <p:sldId id="291" r:id="rId9"/>
    <p:sldId id="257" r:id="rId10"/>
    <p:sldId id="258" r:id="rId11"/>
    <p:sldId id="259" r:id="rId12"/>
    <p:sldId id="260" r:id="rId13"/>
    <p:sldId id="261" r:id="rId14"/>
    <p:sldId id="281" r:id="rId15"/>
    <p:sldId id="280" r:id="rId16"/>
    <p:sldId id="282" r:id="rId17"/>
    <p:sldId id="264" r:id="rId18"/>
    <p:sldId id="262" r:id="rId19"/>
    <p:sldId id="290" r:id="rId20"/>
    <p:sldId id="265" r:id="rId21"/>
    <p:sldId id="266" r:id="rId22"/>
    <p:sldId id="267" r:id="rId23"/>
    <p:sldId id="268" r:id="rId24"/>
    <p:sldId id="270" r:id="rId25"/>
    <p:sldId id="271" r:id="rId26"/>
    <p:sldId id="272" r:id="rId27"/>
    <p:sldId id="283" r:id="rId28"/>
    <p:sldId id="284" r:id="rId29"/>
    <p:sldId id="292" r:id="rId30"/>
    <p:sldId id="285" r:id="rId31"/>
    <p:sldId id="287" r:id="rId32"/>
    <p:sldId id="294" r:id="rId33"/>
    <p:sldId id="293" r:id="rId34"/>
    <p:sldId id="295" r:id="rId35"/>
    <p:sldId id="288" r:id="rId36"/>
    <p:sldId id="286"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CC0066"/>
    <a:srgbClr val="CC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21" autoAdjust="0"/>
    <p:restoredTop sz="63429" autoAdjust="0"/>
  </p:normalViewPr>
  <p:slideViewPr>
    <p:cSldViewPr snapToGrid="0">
      <p:cViewPr varScale="1">
        <p:scale>
          <a:sx n="73" d="100"/>
          <a:sy n="73" d="100"/>
        </p:scale>
        <p:origin x="-2022" y="-90"/>
      </p:cViewPr>
      <p:guideLst>
        <p:guide orient="horz" pos="2160"/>
        <p:guide pos="3840"/>
      </p:guideLst>
    </p:cSldViewPr>
  </p:slideViewPr>
  <p:outlineViewPr>
    <p:cViewPr>
      <p:scale>
        <a:sx n="33" d="100"/>
        <a:sy n="33" d="100"/>
      </p:scale>
      <p:origin x="0" y="5646"/>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0E0EA6-0CC6-4C5D-9D59-6344DE8B475D}" type="datetimeFigureOut">
              <a:rPr lang="en-GB" smtClean="0"/>
              <a:t>18/07/2018</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346746-7D2A-4CF5-9EFD-9E1081AB13AB}" type="slidenum">
              <a:rPr lang="en-GB" smtClean="0"/>
              <a:t>‹#›</a:t>
            </a:fld>
            <a:endParaRPr lang="en-GB" dirty="0"/>
          </a:p>
        </p:txBody>
      </p:sp>
    </p:spTree>
    <p:extLst>
      <p:ext uri="{BB962C8B-B14F-4D97-AF65-F5344CB8AC3E}">
        <p14:creationId xmlns:p14="http://schemas.microsoft.com/office/powerpoint/2010/main" val="858611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D9E5EE3-43C6-4132-9735-03CF338F392D}"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1389135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five stages of change are:</a:t>
            </a:r>
          </a:p>
          <a:p>
            <a:r>
              <a:rPr lang="en-IE" dirty="0" smtClean="0"/>
              <a:t>•	Pre-contemplation: Patient feels that current health behaviour is not a problem and is therefore not considering change.</a:t>
            </a:r>
          </a:p>
          <a:p>
            <a:endParaRPr lang="en-IE" dirty="0" smtClean="0"/>
          </a:p>
          <a:p>
            <a:r>
              <a:rPr lang="en-IE" dirty="0" smtClean="0"/>
              <a:t>•	Contemplation:  Patient is thinking about making a health behaviour change but is ambivalent about doing so.  </a:t>
            </a:r>
          </a:p>
          <a:p>
            <a:endParaRPr lang="en-IE" dirty="0" smtClean="0"/>
          </a:p>
          <a:p>
            <a:r>
              <a:rPr lang="en-IE" dirty="0" smtClean="0"/>
              <a:t>•	Preparation: Patient is ready to change their health behaviour and is starting to make plans on how to do this. </a:t>
            </a:r>
          </a:p>
          <a:p>
            <a:endParaRPr lang="en-IE" dirty="0" smtClean="0"/>
          </a:p>
          <a:p>
            <a:r>
              <a:rPr lang="en-IE" dirty="0" smtClean="0"/>
              <a:t>•	Action: Patient is actively working at making health behaviour changes</a:t>
            </a:r>
          </a:p>
          <a:p>
            <a:endParaRPr lang="en-IE" dirty="0" smtClean="0"/>
          </a:p>
          <a:p>
            <a:r>
              <a:rPr lang="en-IE" dirty="0" smtClean="0"/>
              <a:t>•	Maintenance: Patient is focussing on maintaining the health behaviour changes they have made </a:t>
            </a:r>
          </a:p>
          <a:p>
            <a:endParaRPr lang="en-IE" dirty="0" smtClean="0"/>
          </a:p>
          <a:p>
            <a:r>
              <a:rPr lang="en-IE" dirty="0" smtClean="0"/>
              <a:t>•	Another important stage that sits outside the stages of change model is Relapse, where a patient has regressed into old health behaviours.</a:t>
            </a:r>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10</a:t>
            </a:fld>
            <a:endParaRPr lang="en-GB" dirty="0"/>
          </a:p>
        </p:txBody>
      </p:sp>
    </p:spTree>
    <p:extLst>
      <p:ext uri="{BB962C8B-B14F-4D97-AF65-F5344CB8AC3E}">
        <p14:creationId xmlns:p14="http://schemas.microsoft.com/office/powerpoint/2010/main" val="2366051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five stages of change are:</a:t>
            </a:r>
          </a:p>
          <a:p>
            <a:r>
              <a:rPr lang="en-IE" dirty="0" smtClean="0"/>
              <a:t>•	Pre-contemplation: Patient feels that current health behaviour is not a problem and is therefore not considering change.</a:t>
            </a:r>
          </a:p>
          <a:p>
            <a:endParaRPr lang="en-IE" dirty="0" smtClean="0"/>
          </a:p>
          <a:p>
            <a:r>
              <a:rPr lang="en-IE" dirty="0" smtClean="0"/>
              <a:t>•	Contemplation:  Patient is thinking about making a health behaviour change but is ambivalent about doing so.  </a:t>
            </a:r>
          </a:p>
          <a:p>
            <a:endParaRPr lang="en-IE" dirty="0" smtClean="0"/>
          </a:p>
          <a:p>
            <a:r>
              <a:rPr lang="en-IE" dirty="0" smtClean="0"/>
              <a:t>•	Preparation: Patient is ready to change their health behaviour and is starting to make plans on how to do this. </a:t>
            </a:r>
          </a:p>
          <a:p>
            <a:endParaRPr lang="en-IE" dirty="0" smtClean="0"/>
          </a:p>
          <a:p>
            <a:r>
              <a:rPr lang="en-IE" dirty="0" smtClean="0"/>
              <a:t>•	Action: Patient is actively working at making health behaviour changes</a:t>
            </a:r>
          </a:p>
          <a:p>
            <a:endParaRPr lang="en-IE" dirty="0" smtClean="0"/>
          </a:p>
          <a:p>
            <a:r>
              <a:rPr lang="en-IE" dirty="0" smtClean="0"/>
              <a:t>•	Maintenance: Patient is focussing on maintaining the health behaviour changes they have made </a:t>
            </a:r>
          </a:p>
          <a:p>
            <a:endParaRPr lang="en-IE" dirty="0" smtClean="0"/>
          </a:p>
          <a:p>
            <a:r>
              <a:rPr lang="en-IE" dirty="0" smtClean="0"/>
              <a:t>•	Another important stage that sits outside the stages of change model is Relapse, where a patient has regressed into old health behaviours.</a:t>
            </a:r>
          </a:p>
          <a:p>
            <a:endParaRPr lang="en-IE" dirty="0"/>
          </a:p>
        </p:txBody>
      </p:sp>
      <p:sp>
        <p:nvSpPr>
          <p:cNvPr id="4" name="Slide Number Placeholder 3"/>
          <p:cNvSpPr>
            <a:spLocks noGrp="1"/>
          </p:cNvSpPr>
          <p:nvPr>
            <p:ph type="sldNum" sz="quarter" idx="10"/>
          </p:nvPr>
        </p:nvSpPr>
        <p:spPr/>
        <p:txBody>
          <a:bodyPr/>
          <a:lstStyle/>
          <a:p>
            <a:fld id="{A7346746-7D2A-4CF5-9EFD-9E1081AB13AB}" type="slidenum">
              <a:rPr lang="en-GB" smtClean="0"/>
              <a:t>11</a:t>
            </a:fld>
            <a:endParaRPr lang="en-GB" dirty="0"/>
          </a:p>
        </p:txBody>
      </p:sp>
    </p:spTree>
    <p:extLst>
      <p:ext uri="{BB962C8B-B14F-4D97-AF65-F5344CB8AC3E}">
        <p14:creationId xmlns:p14="http://schemas.microsoft.com/office/powerpoint/2010/main" val="4075435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five stages of change are:</a:t>
            </a:r>
          </a:p>
          <a:p>
            <a:r>
              <a:rPr lang="en-IE" dirty="0" smtClean="0"/>
              <a:t>•	Pre-contemplation: Patient feels that current health behaviour is not a problem and is therefore not considering change.</a:t>
            </a:r>
          </a:p>
          <a:p>
            <a:endParaRPr lang="en-IE" dirty="0" smtClean="0"/>
          </a:p>
          <a:p>
            <a:r>
              <a:rPr lang="en-IE" dirty="0" smtClean="0"/>
              <a:t>•	Contemplation:  Patient is thinking about making a health behaviour change but is ambivalent about doing so.  </a:t>
            </a:r>
          </a:p>
          <a:p>
            <a:endParaRPr lang="en-IE" dirty="0" smtClean="0"/>
          </a:p>
          <a:p>
            <a:r>
              <a:rPr lang="en-IE" dirty="0" smtClean="0"/>
              <a:t>•	Preparation: Patient is ready to change their health behaviour and is starting to make plans on how to do this. </a:t>
            </a:r>
          </a:p>
          <a:p>
            <a:endParaRPr lang="en-IE" dirty="0" smtClean="0"/>
          </a:p>
          <a:p>
            <a:r>
              <a:rPr lang="en-IE" dirty="0" smtClean="0"/>
              <a:t>•	Action: Patient is actively working at making health behaviour changes</a:t>
            </a:r>
          </a:p>
          <a:p>
            <a:endParaRPr lang="en-IE" dirty="0" smtClean="0"/>
          </a:p>
          <a:p>
            <a:r>
              <a:rPr lang="en-IE" dirty="0" smtClean="0"/>
              <a:t>•	Maintenance: Patient is focussing on maintaining the health behaviour changes they have made </a:t>
            </a:r>
          </a:p>
          <a:p>
            <a:endParaRPr lang="en-IE" dirty="0" smtClean="0"/>
          </a:p>
          <a:p>
            <a:r>
              <a:rPr lang="en-IE" dirty="0" smtClean="0"/>
              <a:t>•	Another important stage that sits outside the stages of change model is Relapse, where a patient has regressed into old health behaviours.</a:t>
            </a:r>
          </a:p>
          <a:p>
            <a:endParaRPr lang="en-IE" dirty="0" smtClean="0"/>
          </a:p>
          <a:p>
            <a:endParaRPr lang="en-IE" dirty="0" smtClean="0"/>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12</a:t>
            </a:fld>
            <a:endParaRPr lang="en-GB" dirty="0"/>
          </a:p>
        </p:txBody>
      </p:sp>
    </p:spTree>
    <p:extLst>
      <p:ext uri="{BB962C8B-B14F-4D97-AF65-F5344CB8AC3E}">
        <p14:creationId xmlns:p14="http://schemas.microsoft.com/office/powerpoint/2010/main" val="16622058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five stages of change are:</a:t>
            </a:r>
          </a:p>
          <a:p>
            <a:r>
              <a:rPr lang="en-IE" dirty="0" smtClean="0"/>
              <a:t>•	Pre-contemplation: Patient feels that current health behaviour is not a problem and is therefore not considering change.</a:t>
            </a:r>
          </a:p>
          <a:p>
            <a:endParaRPr lang="en-IE" dirty="0" smtClean="0"/>
          </a:p>
          <a:p>
            <a:r>
              <a:rPr lang="en-IE" dirty="0" smtClean="0"/>
              <a:t>•	Contemplation:  Patient is thinking about making a health behaviour change but is ambivalent about doing so.  </a:t>
            </a:r>
          </a:p>
          <a:p>
            <a:endParaRPr lang="en-IE" dirty="0" smtClean="0"/>
          </a:p>
          <a:p>
            <a:r>
              <a:rPr lang="en-IE" dirty="0" smtClean="0"/>
              <a:t>•	Preparation: Patient is ready to change their health behaviour and is starting to make plans on how to do this. </a:t>
            </a:r>
          </a:p>
          <a:p>
            <a:endParaRPr lang="en-IE" dirty="0" smtClean="0"/>
          </a:p>
          <a:p>
            <a:r>
              <a:rPr lang="en-IE" dirty="0" smtClean="0"/>
              <a:t>•	Action: Patient is actively working at making health behaviour changes</a:t>
            </a:r>
          </a:p>
          <a:p>
            <a:endParaRPr lang="en-IE" dirty="0" smtClean="0"/>
          </a:p>
          <a:p>
            <a:r>
              <a:rPr lang="en-IE" dirty="0" smtClean="0"/>
              <a:t>•	Maintenance: Patient is focussing on maintaining the health behaviour changes they have made </a:t>
            </a:r>
          </a:p>
          <a:p>
            <a:endParaRPr lang="en-IE" dirty="0" smtClean="0"/>
          </a:p>
          <a:p>
            <a:r>
              <a:rPr lang="en-IE" dirty="0" smtClean="0"/>
              <a:t>•	Another important stage that sits outside the stages of change model is Relapse, where a patient has regressed into old health behaviours.</a:t>
            </a:r>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13</a:t>
            </a:fld>
            <a:endParaRPr lang="en-GB" dirty="0"/>
          </a:p>
        </p:txBody>
      </p:sp>
    </p:spTree>
    <p:extLst>
      <p:ext uri="{BB962C8B-B14F-4D97-AF65-F5344CB8AC3E}">
        <p14:creationId xmlns:p14="http://schemas.microsoft.com/office/powerpoint/2010/main" val="1253203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five stages of change are:</a:t>
            </a:r>
          </a:p>
          <a:p>
            <a:r>
              <a:rPr lang="en-IE" dirty="0" smtClean="0"/>
              <a:t>•	Pre-contemplation: Patient feels that current health behaviour is not a problem and is therefore not considering change.</a:t>
            </a:r>
          </a:p>
          <a:p>
            <a:endParaRPr lang="en-IE" dirty="0" smtClean="0"/>
          </a:p>
          <a:p>
            <a:r>
              <a:rPr lang="en-IE" dirty="0" smtClean="0"/>
              <a:t>•	Contemplation:  Patient is thinking about making a health behaviour change but is ambivalent about doing so.  </a:t>
            </a:r>
          </a:p>
          <a:p>
            <a:endParaRPr lang="en-IE" dirty="0" smtClean="0"/>
          </a:p>
          <a:p>
            <a:r>
              <a:rPr lang="en-IE" dirty="0" smtClean="0"/>
              <a:t>•	Preparation: Patient is ready to change their health behaviour and is starting to make plans on how to do this. </a:t>
            </a:r>
          </a:p>
          <a:p>
            <a:endParaRPr lang="en-IE" dirty="0" smtClean="0"/>
          </a:p>
          <a:p>
            <a:r>
              <a:rPr lang="en-IE" dirty="0" smtClean="0"/>
              <a:t>•	Action: Patient is actively working at making health behaviour changes</a:t>
            </a:r>
          </a:p>
          <a:p>
            <a:endParaRPr lang="en-IE" dirty="0" smtClean="0"/>
          </a:p>
          <a:p>
            <a:r>
              <a:rPr lang="en-IE" dirty="0" smtClean="0"/>
              <a:t>•	Maintenance: Patient is focussing on maintaining the health behaviour changes they have made </a:t>
            </a:r>
          </a:p>
          <a:p>
            <a:endParaRPr lang="en-IE" dirty="0" smtClean="0"/>
          </a:p>
          <a:p>
            <a:r>
              <a:rPr lang="en-IE" dirty="0" smtClean="0"/>
              <a:t>•	Another important stage that sits outside the stages of change model is Relapse, where a patient has regressed into old health behaviours.</a:t>
            </a:r>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14</a:t>
            </a:fld>
            <a:endParaRPr lang="en-GB" dirty="0"/>
          </a:p>
        </p:txBody>
      </p:sp>
    </p:spTree>
    <p:extLst>
      <p:ext uri="{BB962C8B-B14F-4D97-AF65-F5344CB8AC3E}">
        <p14:creationId xmlns:p14="http://schemas.microsoft.com/office/powerpoint/2010/main" val="19505689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five stages of change are:</a:t>
            </a:r>
          </a:p>
          <a:p>
            <a:r>
              <a:rPr lang="en-IE" dirty="0" smtClean="0"/>
              <a:t>•	Pre-contemplation: Patient feels that current health behaviour is not a problem and is therefore not considering change.</a:t>
            </a:r>
          </a:p>
          <a:p>
            <a:endParaRPr lang="en-IE" dirty="0" smtClean="0"/>
          </a:p>
          <a:p>
            <a:r>
              <a:rPr lang="en-IE" dirty="0" smtClean="0"/>
              <a:t>•	Contemplation:  Patient is thinking about making a health behaviour change but is ambivalent about doing so.  </a:t>
            </a:r>
          </a:p>
          <a:p>
            <a:endParaRPr lang="en-IE" dirty="0" smtClean="0"/>
          </a:p>
          <a:p>
            <a:r>
              <a:rPr lang="en-IE" dirty="0" smtClean="0"/>
              <a:t>•	Preparation: Patient is ready to change their health behaviour and is starting to make plans on how to do this. </a:t>
            </a:r>
          </a:p>
          <a:p>
            <a:endParaRPr lang="en-IE" dirty="0" smtClean="0"/>
          </a:p>
          <a:p>
            <a:r>
              <a:rPr lang="en-IE" dirty="0" smtClean="0"/>
              <a:t>•	Action: Patient is actively working at making health behaviour changes</a:t>
            </a:r>
          </a:p>
          <a:p>
            <a:endParaRPr lang="en-IE" dirty="0" smtClean="0"/>
          </a:p>
          <a:p>
            <a:r>
              <a:rPr lang="en-IE" dirty="0" smtClean="0"/>
              <a:t>•	Maintenance: Patient is focussing on maintaining the health behaviour changes they have made </a:t>
            </a:r>
          </a:p>
          <a:p>
            <a:endParaRPr lang="en-IE" dirty="0" smtClean="0"/>
          </a:p>
          <a:p>
            <a:r>
              <a:rPr lang="en-IE" dirty="0" smtClean="0"/>
              <a:t>•	Another important stage that sits outside the stages of change model is Relapse, where a patient has regressed into old health behaviours.</a:t>
            </a:r>
            <a:endParaRPr lang="en-IE" dirty="0"/>
          </a:p>
        </p:txBody>
      </p:sp>
      <p:sp>
        <p:nvSpPr>
          <p:cNvPr id="4" name="Slide Number Placeholder 3"/>
          <p:cNvSpPr>
            <a:spLocks noGrp="1"/>
          </p:cNvSpPr>
          <p:nvPr>
            <p:ph type="sldNum" sz="quarter" idx="10"/>
          </p:nvPr>
        </p:nvSpPr>
        <p:spPr/>
        <p:txBody>
          <a:bodyPr/>
          <a:lstStyle/>
          <a:p>
            <a:fld id="{A7346746-7D2A-4CF5-9EFD-9E1081AB13AB}" type="slidenum">
              <a:rPr lang="en-GB" smtClean="0"/>
              <a:t>15</a:t>
            </a:fld>
            <a:endParaRPr lang="en-GB" dirty="0"/>
          </a:p>
        </p:txBody>
      </p:sp>
    </p:spTree>
    <p:extLst>
      <p:ext uri="{BB962C8B-B14F-4D97-AF65-F5344CB8AC3E}">
        <p14:creationId xmlns:p14="http://schemas.microsoft.com/office/powerpoint/2010/main" val="2418806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dirty="0" smtClean="0"/>
              <a:t>Slides for Core Module Day 1</a:t>
            </a:r>
          </a:p>
        </p:txBody>
      </p:sp>
      <p:sp>
        <p:nvSpPr>
          <p:cNvPr id="16387"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47D695-2D2D-4123-ABC3-F1B73ECD400B}" type="slidenum">
              <a:rPr lang="en-GB" altLang="en-US" smtClean="0"/>
              <a:pPr/>
              <a:t>16</a:t>
            </a:fld>
            <a:endParaRPr lang="en-GB" altLang="en-US" dirty="0" smtClean="0"/>
          </a:p>
        </p:txBody>
      </p:sp>
      <p:sp>
        <p:nvSpPr>
          <p:cNvPr id="16388" name="Rectangle 2"/>
          <p:cNvSpPr>
            <a:spLocks noGrp="1" noRot="1" noChangeAspect="1" noChangeArrowheads="1" noTextEdit="1"/>
          </p:cNvSpPr>
          <p:nvPr>
            <p:ph type="sldImg"/>
          </p:nvPr>
        </p:nvSpPr>
        <p:spPr>
          <a:ln/>
        </p:spPr>
      </p:sp>
      <p:sp>
        <p:nvSpPr>
          <p:cNvPr id="16389" name="Rectangle 3"/>
          <p:cNvSpPr>
            <a:spLocks noGrp="1" noChangeArrowheads="1"/>
          </p:cNvSpPr>
          <p:nvPr>
            <p:ph type="body" idx="1"/>
          </p:nvPr>
        </p:nvSpPr>
        <p:spPr>
          <a:noFill/>
        </p:spPr>
        <p:txBody>
          <a:bodyPr/>
          <a:lstStyle/>
          <a:p>
            <a:r>
              <a:rPr lang="en-IE" altLang="en-US" dirty="0" smtClean="0"/>
              <a:t>The core construct proposed by Prochaska’s theory reflects the individual’s relative weighing of the pros and cons of change (Prochaska &amp; Velicer, 1997). In the early stages the cons of changing outweigh the pros, as one progresses through the cycle the cons are decreasing and are surpassed by the pros and in the final stages the pros outweigh the cons. Evidence has shown that when health programmes or services are ‘stage</a:t>
            </a:r>
            <a:r>
              <a:rPr lang="en-IE" altLang="en-US" baseline="0" dirty="0" smtClean="0"/>
              <a:t> </a:t>
            </a:r>
            <a:r>
              <a:rPr lang="en-IE" altLang="en-US" dirty="0" smtClean="0"/>
              <a:t>matched’ to suit the individuals they have more success in recruitment, retention and progress in smoking cessation, the model has also been applied to treatment of addictive behaviours with success, however patients with addictive behaviour often recycle through the process a number of times before they exit (Prochaska &amp; DiClemente, 1992, p. 149; Prochaska, DiClemente, &amp; Norcross, 1993; Prochaska &amp; Velicer, 1997)</a:t>
            </a:r>
          </a:p>
          <a:p>
            <a:endParaRPr lang="en-IE" altLang="en-US" dirty="0" smtClean="0"/>
          </a:p>
          <a:p>
            <a:endParaRPr lang="en-IE" altLang="en-US" dirty="0" smtClean="0"/>
          </a:p>
          <a:p>
            <a:r>
              <a:rPr lang="en-IE" altLang="en-US" dirty="0" smtClean="0"/>
              <a:t>Pre-contemplation: Encouraged to think about change and become more ‘mindful’</a:t>
            </a:r>
          </a:p>
          <a:p>
            <a:endParaRPr lang="en-IE" altLang="en-US" dirty="0" smtClean="0"/>
          </a:p>
          <a:p>
            <a:endParaRPr lang="en-IE" altLang="en-US" dirty="0" smtClean="0"/>
          </a:p>
          <a:p>
            <a:r>
              <a:rPr lang="en-IE" altLang="en-US" dirty="0" smtClean="0"/>
              <a:t>Contemplation: Encourage to continue towards change concentrating on pros / cons</a:t>
            </a:r>
          </a:p>
          <a:p>
            <a:endParaRPr lang="en-IE" altLang="en-US" dirty="0" smtClean="0"/>
          </a:p>
          <a:p>
            <a:endParaRPr lang="en-IE" altLang="en-US" dirty="0" smtClean="0"/>
          </a:p>
          <a:p>
            <a:r>
              <a:rPr lang="en-IE" altLang="en-US" dirty="0" smtClean="0"/>
              <a:t>Preparation: Encouraged to prepare themselves and take support from family / friends / services</a:t>
            </a:r>
          </a:p>
          <a:p>
            <a:endParaRPr lang="en-IE" altLang="en-US" dirty="0" smtClean="0"/>
          </a:p>
          <a:p>
            <a:endParaRPr lang="en-IE" altLang="en-US" dirty="0" smtClean="0"/>
          </a:p>
          <a:p>
            <a:r>
              <a:rPr lang="en-IE" altLang="en-US" dirty="0" smtClean="0"/>
              <a:t>Action: Encouraged to strengthen commitment to change and altering old behaviours </a:t>
            </a:r>
          </a:p>
          <a:p>
            <a:endParaRPr lang="en-US" altLang="en-US" dirty="0" smtClean="0"/>
          </a:p>
        </p:txBody>
      </p:sp>
    </p:spTree>
    <p:extLst>
      <p:ext uri="{BB962C8B-B14F-4D97-AF65-F5344CB8AC3E}">
        <p14:creationId xmlns:p14="http://schemas.microsoft.com/office/powerpoint/2010/main" val="3343467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smtClean="0"/>
          </a:p>
          <a:p>
            <a:endParaRPr lang="en-IE" dirty="0" smtClean="0"/>
          </a:p>
          <a:p>
            <a:endParaRPr lang="en-IE"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17</a:t>
            </a:fld>
            <a:endParaRPr lang="en-GB" dirty="0"/>
          </a:p>
        </p:txBody>
      </p:sp>
    </p:spTree>
    <p:extLst>
      <p:ext uri="{BB962C8B-B14F-4D97-AF65-F5344CB8AC3E}">
        <p14:creationId xmlns:p14="http://schemas.microsoft.com/office/powerpoint/2010/main" val="38452416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18</a:t>
            </a:fld>
            <a:endParaRPr lang="en-GB" dirty="0"/>
          </a:p>
        </p:txBody>
      </p:sp>
    </p:spTree>
    <p:extLst>
      <p:ext uri="{BB962C8B-B14F-4D97-AF65-F5344CB8AC3E}">
        <p14:creationId xmlns:p14="http://schemas.microsoft.com/office/powerpoint/2010/main" val="29284280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smtClean="0"/>
              <a:t>2 The Health Belief Model </a:t>
            </a:r>
          </a:p>
          <a:p>
            <a:r>
              <a:rPr lang="en-IE" dirty="0" smtClean="0"/>
              <a:t>The Health Belief Model proposes that to change behaviour in relation to their </a:t>
            </a:r>
          </a:p>
          <a:p>
            <a:r>
              <a:rPr lang="en-IE" dirty="0" smtClean="0"/>
              <a:t>health, people need to have a signal or prompt to take action (Naidoo &amp; Wills, 2016). This model highlights the role of beliefs in decision-making. It suggests that whether or not people change their behaviour will be influenced by an individual assessing the feasibility of making the change, the benefits of adopting the change versus the cost (social, monetary, effort etc.).  </a:t>
            </a:r>
          </a:p>
          <a:p>
            <a:endParaRPr lang="en-IE" dirty="0" smtClean="0"/>
          </a:p>
          <a:p>
            <a:r>
              <a:rPr lang="en-IE" dirty="0" smtClean="0"/>
              <a:t>The Health Belief model postulates that people make considered judgements about the value of the behaviour to them; the relative strength in which they perceive the threats of continuing the behaviour; the perceived seriousness of the health problem and their perceived susceptibility of succumbing to it.  </a:t>
            </a:r>
          </a:p>
          <a:p>
            <a:endParaRPr lang="en-IE" dirty="0" smtClean="0"/>
          </a:p>
          <a:p>
            <a:r>
              <a:rPr lang="en-IE" dirty="0" smtClean="0"/>
              <a:t>The Health Belief Model further postulates that in weighing up the balance of likelihood (the pros and cons) of contracting a health problem, people arrive at a decision as to whether the perceived benefits of changing behaviour outweigh the perceived barriers or costs of changing.  </a:t>
            </a:r>
          </a:p>
          <a:p>
            <a:endParaRPr lang="en-IE" dirty="0" smtClean="0"/>
          </a:p>
          <a:p>
            <a:r>
              <a:rPr lang="en-IE" dirty="0" smtClean="0"/>
              <a:t>For example, the perceived barriers to taking regular exercise might include: </a:t>
            </a:r>
          </a:p>
          <a:p>
            <a:r>
              <a:rPr lang="en-IE" dirty="0" smtClean="0"/>
              <a:t>“it will cost me a lot of money to join a gym”; </a:t>
            </a:r>
          </a:p>
          <a:p>
            <a:r>
              <a:rPr lang="en-IE" dirty="0" smtClean="0"/>
              <a:t>“I don’t look good in shorts, everyone else will look really trim and healthy”; </a:t>
            </a:r>
          </a:p>
          <a:p>
            <a:r>
              <a:rPr lang="en-IE" dirty="0" smtClean="0"/>
              <a:t>“I haven’t got the time”; “I don’t want to turn into a fitness freak”, </a:t>
            </a:r>
          </a:p>
          <a:p>
            <a:r>
              <a:rPr lang="en-IE" dirty="0" smtClean="0"/>
              <a:t>“I’m too old to start exercising – the gym will be full of youngsters”. </a:t>
            </a:r>
          </a:p>
          <a:p>
            <a:endParaRPr lang="en-IE" dirty="0" smtClean="0"/>
          </a:p>
          <a:p>
            <a:r>
              <a:rPr lang="en-IE" dirty="0" smtClean="0"/>
              <a:t>The outcome of weighing the perceived barriers against the perceived benefits will determine whether or not the person embarks on an exercise regime! </a:t>
            </a:r>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19</a:t>
            </a:fld>
            <a:endParaRPr lang="en-GB" dirty="0"/>
          </a:p>
        </p:txBody>
      </p:sp>
    </p:spTree>
    <p:extLst>
      <p:ext uri="{BB962C8B-B14F-4D97-AF65-F5344CB8AC3E}">
        <p14:creationId xmlns:p14="http://schemas.microsoft.com/office/powerpoint/2010/main" val="349690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Introduction to Lesson 4</a:t>
            </a:r>
          </a:p>
          <a:p>
            <a:r>
              <a:rPr lang="en-IE" dirty="0" smtClean="0"/>
              <a:t>In this lesson we are going to talk about the theories that have been written to help explain behaviour change and how behaviour change occurs. </a:t>
            </a:r>
          </a:p>
          <a:p>
            <a:endParaRPr lang="en-IE" dirty="0" smtClean="0"/>
          </a:p>
          <a:p>
            <a:endParaRPr lang="en-IE" dirty="0" smtClean="0"/>
          </a:p>
          <a:p>
            <a:r>
              <a:rPr lang="en-IE" dirty="0" smtClean="0"/>
              <a:t>Brief Recap Unit 2 Lesson 1-3</a:t>
            </a:r>
          </a:p>
          <a:p>
            <a:r>
              <a:rPr lang="en-IE" dirty="0" smtClean="0"/>
              <a:t>Theories of Health Behaviour Change</a:t>
            </a:r>
          </a:p>
          <a:p>
            <a:r>
              <a:rPr lang="en-IE" dirty="0" smtClean="0"/>
              <a:t>Trans-theoretical Model of Behaviour Change</a:t>
            </a:r>
          </a:p>
          <a:p>
            <a:r>
              <a:rPr lang="en-IE" dirty="0" smtClean="0"/>
              <a:t>Health Belief Model</a:t>
            </a:r>
          </a:p>
          <a:p>
            <a:r>
              <a:rPr lang="en-IE" dirty="0" smtClean="0"/>
              <a:t>COM-B Model</a:t>
            </a:r>
          </a:p>
          <a:p>
            <a:r>
              <a:rPr lang="en-IE" dirty="0" smtClean="0"/>
              <a:t>Healthcare Student as Health Promoter</a:t>
            </a:r>
          </a:p>
          <a:p>
            <a:endParaRPr lang="en-IE" dirty="0" smtClean="0"/>
          </a:p>
          <a:p>
            <a:r>
              <a:rPr lang="en-IE" dirty="0" smtClean="0"/>
              <a:t>Activity 2.4 Health Promotion Topic</a:t>
            </a:r>
          </a:p>
          <a:p>
            <a:endParaRPr lang="en-GB" dirty="0"/>
          </a:p>
        </p:txBody>
      </p:sp>
      <p:sp>
        <p:nvSpPr>
          <p:cNvPr id="4" name="Slide Number Placeholder 3"/>
          <p:cNvSpPr>
            <a:spLocks noGrp="1"/>
          </p:cNvSpPr>
          <p:nvPr>
            <p:ph type="sldNum" sz="quarter" idx="10"/>
          </p:nvPr>
        </p:nvSpPr>
        <p:spPr/>
        <p:txBody>
          <a:bodyPr/>
          <a:lstStyle/>
          <a:p>
            <a:fld id="{5D9E5EE3-43C6-4132-9735-03CF338F392D}"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509836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Perceived seriousness of a health problem: People consider how severe the health and social consequences of persisting with a particular behaviour are likely to be. For example, someone thinking about giving up smoking may consider the chances of getting lung cancer, and may think “well, I’ve got to die of something, so I may as well enjoy my smoking now and live with the possible consequences later, and anyhow, it may not happen to me, not all smokers get lung cancer.” The strength or seriousness which they ascribe to the link between lung cancer and smoking will determine their likelihood of giving up. </a:t>
            </a:r>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20</a:t>
            </a:fld>
            <a:endParaRPr lang="en-GB" dirty="0"/>
          </a:p>
        </p:txBody>
      </p:sp>
    </p:spTree>
    <p:extLst>
      <p:ext uri="{BB962C8B-B14F-4D97-AF65-F5344CB8AC3E}">
        <p14:creationId xmlns:p14="http://schemas.microsoft.com/office/powerpoint/2010/main" val="5286912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They also consider their personal chances or likelihood of getting lung cancer (or some other smoking–related disease). This is the perceived susceptibility to the health problem. The more vulnerable someone perceives them self to be the more likely they are to take action to change the health behaviour. For example, if most people in their family have been regular smokers but none has contracted lung cancer, they may not rate their chances of getting lung cancer very highly, and have little regard for any other smoking-related disease. </a:t>
            </a:r>
          </a:p>
          <a:p>
            <a:r>
              <a:rPr lang="en-IE" dirty="0" smtClean="0"/>
              <a:t> </a:t>
            </a:r>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21</a:t>
            </a:fld>
            <a:endParaRPr lang="en-GB" dirty="0"/>
          </a:p>
        </p:txBody>
      </p:sp>
    </p:spTree>
    <p:extLst>
      <p:ext uri="{BB962C8B-B14F-4D97-AF65-F5344CB8AC3E}">
        <p14:creationId xmlns:p14="http://schemas.microsoft.com/office/powerpoint/2010/main" val="1241593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In addition, three other factors are implicated in people’s perceived threat of illness or injury. These factors are: demographic variables, which include age, sex, race, and ethnic background; socio-psychological variables, including personality traits, social class and social pressure; and structural variables such as knowledge about or prior contact with the health problem. Thus, for example, an elderly person whose close friends have developed cancer or heart disease, might perceive themselves to be far more susceptible to getting similar problems than a young adult whose friends are in good health. </a:t>
            </a:r>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22</a:t>
            </a:fld>
            <a:endParaRPr lang="en-GB" dirty="0"/>
          </a:p>
        </p:txBody>
      </p:sp>
    </p:spTree>
    <p:extLst>
      <p:ext uri="{BB962C8B-B14F-4D97-AF65-F5344CB8AC3E}">
        <p14:creationId xmlns:p14="http://schemas.microsoft.com/office/powerpoint/2010/main" val="4114314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b="1" dirty="0" smtClean="0"/>
              <a:t>3 COM-B</a:t>
            </a:r>
            <a:r>
              <a:rPr lang="en-IE" b="1" baseline="0" dirty="0" smtClean="0"/>
              <a:t> Model</a:t>
            </a:r>
            <a:r>
              <a:rPr lang="en-IE" b="1" dirty="0" smtClean="0"/>
              <a:t> (Michie, van Stralen, &amp; West, 2011) </a:t>
            </a:r>
          </a:p>
          <a:p>
            <a:r>
              <a:rPr lang="en-IE" dirty="0" smtClean="0"/>
              <a:t>When discussing behaviour change frameworks, Michie et al. (2011) suggest that </a:t>
            </a:r>
          </a:p>
          <a:p>
            <a:r>
              <a:rPr lang="en-IE" dirty="0" smtClean="0"/>
              <a:t>“none are comprehensive and conceptually coherent”. While distinction is often made between population-level and individual-level interventions this is not always practical, for example, a national smoking cessation programme run through GP clinics could be viewed as a population programme, however the advice and support is provided to the individual during their GP appointment in the clinic, so it could also be considered an individual-level approach (Michie et al., 2011);</a:t>
            </a:r>
          </a:p>
          <a:p>
            <a:r>
              <a:rPr lang="en-IE" dirty="0" smtClean="0"/>
              <a:t> “In order to choose the interventions likely to be most effective, it makes sense to start with a model of behaviour” (Michie et al., 2011, p. 3). The behaviour change wheel has been developed with the aim of overcoming the limitations of former models and frameworks of behaviour change. The benefits of this framework are that is has been derived “from classifications already available and therefore covering concepts that have previously been considered to be important, and using an over-arching model of behaviour to link interventions to potential behavioural targets” (Michie et al., 2011, p. 7). </a:t>
            </a:r>
          </a:p>
          <a:p>
            <a:endParaRPr lang="en-IE" dirty="0" smtClean="0"/>
          </a:p>
          <a:p>
            <a:r>
              <a:rPr lang="en-IE" dirty="0" smtClean="0"/>
              <a:t>In developing the Behaviour Change Wheel authors sought to develop a “systematic method that incorporates an understanding of the nature of the behaviour to be changed, and an appropriate system for characterising interventions and their components that can make use of this understanding” (Michie et al., 2011, p. 2). </a:t>
            </a:r>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23</a:t>
            </a:fld>
            <a:endParaRPr lang="en-GB" dirty="0"/>
          </a:p>
        </p:txBody>
      </p:sp>
    </p:spTree>
    <p:extLst>
      <p:ext uri="{BB962C8B-B14F-4D97-AF65-F5344CB8AC3E}">
        <p14:creationId xmlns:p14="http://schemas.microsoft.com/office/powerpoint/2010/main" val="17076852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Michie et al. (2011) explain the ‘COM-B’ system, the central component of the behaviour change wheel, as follows: </a:t>
            </a:r>
          </a:p>
          <a:p>
            <a:r>
              <a:rPr lang="en-IE" dirty="0" smtClean="0"/>
              <a:t>Capability, opportunity and motivation interact to generate behaviour that in turn influences these components. </a:t>
            </a:r>
          </a:p>
          <a:p>
            <a:endParaRPr lang="en-IE" dirty="0" smtClean="0"/>
          </a:p>
          <a:p>
            <a:r>
              <a:rPr lang="en-IE" dirty="0" smtClean="0"/>
              <a:t>The COMB element helps to understand the behavioural issue to be addressed. </a:t>
            </a:r>
          </a:p>
          <a:p>
            <a:endParaRPr lang="en-IE" dirty="0" smtClean="0"/>
          </a:p>
          <a:p>
            <a:r>
              <a:rPr lang="en-IE" dirty="0" smtClean="0"/>
              <a:t>For example, in the case of overweight children of school age, </a:t>
            </a:r>
          </a:p>
          <a:p>
            <a:r>
              <a:rPr lang="en-IE" b="1" dirty="0" smtClean="0"/>
              <a:t>capability</a:t>
            </a:r>
            <a:r>
              <a:rPr lang="en-IE" dirty="0" smtClean="0"/>
              <a:t> might identify a lack of understanding among parents and teachers on portion sizes and an inability to read food labels correctly. </a:t>
            </a:r>
          </a:p>
          <a:p>
            <a:r>
              <a:rPr lang="en-IE" b="1" dirty="0" smtClean="0"/>
              <a:t>Motivation</a:t>
            </a:r>
            <a:r>
              <a:rPr lang="en-IE" dirty="0" smtClean="0"/>
              <a:t> in this case could refer to lack of confidence or perceived need by parents and teachers to make changes to portions or food purchases and the influence of pester power from children. </a:t>
            </a:r>
          </a:p>
          <a:p>
            <a:r>
              <a:rPr lang="en-IE" b="1" dirty="0" smtClean="0"/>
              <a:t>Opportunity</a:t>
            </a:r>
            <a:r>
              <a:rPr lang="en-IE" b="0" dirty="0" smtClean="0"/>
              <a:t>,</a:t>
            </a:r>
            <a:r>
              <a:rPr lang="en-IE" b="0" baseline="0" dirty="0" smtClean="0"/>
              <a:t> i</a:t>
            </a:r>
            <a:r>
              <a:rPr lang="en-IE" dirty="0" smtClean="0"/>
              <a:t>n this example might be a perceived lack of time to look at labels and correctly divide portions was an issue as well as support from other children and adults in the family or classroom. </a:t>
            </a:r>
          </a:p>
          <a:p>
            <a:endParaRPr lang="en-IE" dirty="0" smtClean="0"/>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24</a:t>
            </a:fld>
            <a:endParaRPr lang="en-GB" dirty="0"/>
          </a:p>
        </p:txBody>
      </p:sp>
    </p:spTree>
    <p:extLst>
      <p:ext uri="{BB962C8B-B14F-4D97-AF65-F5344CB8AC3E}">
        <p14:creationId xmlns:p14="http://schemas.microsoft.com/office/powerpoint/2010/main" val="3652840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Interact to generate behaviour that in turn influences these components. </a:t>
            </a:r>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25</a:t>
            </a:fld>
            <a:endParaRPr lang="en-GB" dirty="0"/>
          </a:p>
        </p:txBody>
      </p:sp>
    </p:spTree>
    <p:extLst>
      <p:ext uri="{BB962C8B-B14F-4D97-AF65-F5344CB8AC3E}">
        <p14:creationId xmlns:p14="http://schemas.microsoft.com/office/powerpoint/2010/main" val="3229107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Professor Susan Michie, behaviour change expert at UCL provides an insight track into her theories and her unique approach to behaviour change.</a:t>
            </a:r>
            <a:r>
              <a:rPr lang="en-IE" baseline="0" dirty="0" smtClean="0"/>
              <a:t> </a:t>
            </a:r>
            <a:endParaRPr lang="en-IE" dirty="0" smtClean="0"/>
          </a:p>
        </p:txBody>
      </p:sp>
      <p:sp>
        <p:nvSpPr>
          <p:cNvPr id="4" name="Slide Number Placeholder 3"/>
          <p:cNvSpPr>
            <a:spLocks noGrp="1"/>
          </p:cNvSpPr>
          <p:nvPr>
            <p:ph type="sldNum" sz="quarter" idx="10"/>
          </p:nvPr>
        </p:nvSpPr>
        <p:spPr/>
        <p:txBody>
          <a:bodyPr/>
          <a:lstStyle/>
          <a:p>
            <a:fld id="{A7346746-7D2A-4CF5-9EFD-9E1081AB13AB}" type="slidenum">
              <a:rPr lang="en-GB" smtClean="0"/>
              <a:t>27</a:t>
            </a:fld>
            <a:endParaRPr lang="en-GB" dirty="0"/>
          </a:p>
        </p:txBody>
      </p:sp>
    </p:spTree>
    <p:extLst>
      <p:ext uri="{BB962C8B-B14F-4D97-AF65-F5344CB8AC3E}">
        <p14:creationId xmlns:p14="http://schemas.microsoft.com/office/powerpoint/2010/main" val="2962747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In Unit 1 we talked about the key health recommendations and the importance of promoting health and healthy behaviours. Everyone who works as a healthcare professional is involved in the promotion and improvement of the health and well-being of individuals / patients. As you study to become a healthcare professional it is important to reflect on what health promotion means to you and to reflect on your role as heath promoter. </a:t>
            </a:r>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28</a:t>
            </a:fld>
            <a:endParaRPr lang="en-GB" dirty="0"/>
          </a:p>
        </p:txBody>
      </p:sp>
    </p:spTree>
    <p:extLst>
      <p:ext uri="{BB962C8B-B14F-4D97-AF65-F5344CB8AC3E}">
        <p14:creationId xmlns:p14="http://schemas.microsoft.com/office/powerpoint/2010/main" val="2055824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smtClean="0"/>
          </a:p>
          <a:p>
            <a:endParaRPr lang="en-IE" dirty="0" smtClean="0"/>
          </a:p>
        </p:txBody>
      </p:sp>
      <p:sp>
        <p:nvSpPr>
          <p:cNvPr id="4" name="Slide Number Placeholder 3"/>
          <p:cNvSpPr>
            <a:spLocks noGrp="1"/>
          </p:cNvSpPr>
          <p:nvPr>
            <p:ph type="sldNum" sz="quarter" idx="10"/>
          </p:nvPr>
        </p:nvSpPr>
        <p:spPr/>
        <p:txBody>
          <a:bodyPr/>
          <a:lstStyle/>
          <a:p>
            <a:fld id="{A7346746-7D2A-4CF5-9EFD-9E1081AB13AB}" type="slidenum">
              <a:rPr lang="en-GB" smtClean="0"/>
              <a:t>29</a:t>
            </a:fld>
            <a:endParaRPr lang="en-GB" dirty="0"/>
          </a:p>
        </p:txBody>
      </p:sp>
    </p:spTree>
    <p:extLst>
      <p:ext uri="{BB962C8B-B14F-4D97-AF65-F5344CB8AC3E}">
        <p14:creationId xmlns:p14="http://schemas.microsoft.com/office/powerpoint/2010/main" val="17826282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Discuss these</a:t>
            </a:r>
            <a:r>
              <a:rPr lang="en-GB" baseline="0" dirty="0" smtClean="0"/>
              <a:t> research findings and their potential impact on health care</a:t>
            </a:r>
            <a:endParaRPr lang="en-GB" dirty="0" smtClean="0"/>
          </a:p>
          <a:p>
            <a:endParaRPr lang="en-IE" dirty="0" smtClean="0"/>
          </a:p>
          <a:p>
            <a:r>
              <a:rPr lang="en-IE" dirty="0" smtClean="0"/>
              <a:t>Some argue that to effectively promote health in others you should lead a healthy lifestyle. </a:t>
            </a:r>
          </a:p>
          <a:p>
            <a:r>
              <a:rPr lang="en-IE" b="1" dirty="0" smtClean="0"/>
              <a:t>Do you agree with these statements?</a:t>
            </a:r>
          </a:p>
          <a:p>
            <a:endParaRPr lang="en-IE" dirty="0" smtClean="0"/>
          </a:p>
          <a:p>
            <a:endParaRPr lang="en-IE" dirty="0" smtClean="0"/>
          </a:p>
          <a:p>
            <a:r>
              <a:rPr lang="en-IE" dirty="0" smtClean="0"/>
              <a:t>Adopting healthy lifestyle behaviours as students could positively influence how you approach health promotion and your future professional practice as a health promoter. </a:t>
            </a:r>
          </a:p>
          <a:p>
            <a:endParaRPr lang="en-IE" dirty="0" smtClean="0"/>
          </a:p>
          <a:p>
            <a:r>
              <a:rPr lang="en-IE" dirty="0" smtClean="0"/>
              <a:t>However, some of the research on this topic demonstrates suboptimal lifestyle practices among healthcare student groups, for example, medical students’ alcohol intake was found to be relatively high despite potentially greater knowledge of the harms and risks associated with it (Davoren, Shiely, Byrne, &amp; Perry, 2015; Newbury-Birch, White, &amp; Kamali, 2000). </a:t>
            </a:r>
          </a:p>
          <a:p>
            <a:endParaRPr lang="en-IE" dirty="0" smtClean="0"/>
          </a:p>
          <a:p>
            <a:r>
              <a:rPr lang="en-IE" dirty="0" smtClean="0"/>
              <a:t>Irish evidence has found that 65% of medical students reported hazardous drinking, the second highest student group in that study. </a:t>
            </a:r>
          </a:p>
          <a:p>
            <a:endParaRPr lang="en-IE" dirty="0" smtClean="0"/>
          </a:p>
          <a:p>
            <a:r>
              <a:rPr lang="en-IE" dirty="0" smtClean="0"/>
              <a:t>A UK study found just under half of medical students studied reported high risk and hazardous drinking levels and 27% reported binge drinking (Davoren et al., 2015; Newbury-Birch et al., 2000). </a:t>
            </a:r>
          </a:p>
          <a:p>
            <a:endParaRPr lang="en-IE" dirty="0" smtClean="0"/>
          </a:p>
          <a:p>
            <a:r>
              <a:rPr lang="en-IE" dirty="0" smtClean="0"/>
              <a:t>Also in the UK, Pre-registration nurses were found to have relatively poor health practicing behaviours (Blake, Malik, Mo, &amp; Pisano, 2011). </a:t>
            </a:r>
          </a:p>
          <a:p>
            <a:endParaRPr lang="en-IE" dirty="0" smtClean="0"/>
          </a:p>
          <a:p>
            <a:r>
              <a:rPr lang="en-IE" dirty="0" smtClean="0"/>
              <a:t>As future health professionals and health advocates, especially in areas such as substance misuse. It would be concerning if these behaviours were to continue given that they may become obstacles to effective health promotion. </a:t>
            </a:r>
          </a:p>
          <a:p>
            <a:endParaRPr lang="en-IE" dirty="0" smtClean="0"/>
          </a:p>
          <a:p>
            <a:endParaRPr lang="en-IE" dirty="0"/>
          </a:p>
        </p:txBody>
      </p:sp>
      <p:sp>
        <p:nvSpPr>
          <p:cNvPr id="4" name="Slide Number Placeholder 3"/>
          <p:cNvSpPr>
            <a:spLocks noGrp="1"/>
          </p:cNvSpPr>
          <p:nvPr>
            <p:ph type="sldNum" sz="quarter" idx="10"/>
          </p:nvPr>
        </p:nvSpPr>
        <p:spPr/>
        <p:txBody>
          <a:bodyPr/>
          <a:lstStyle/>
          <a:p>
            <a:fld id="{A7346746-7D2A-4CF5-9EFD-9E1081AB13AB}" type="slidenum">
              <a:rPr lang="en-GB" smtClean="0"/>
              <a:t>30</a:t>
            </a:fld>
            <a:endParaRPr lang="en-GB" dirty="0"/>
          </a:p>
        </p:txBody>
      </p:sp>
    </p:spTree>
    <p:extLst>
      <p:ext uri="{BB962C8B-B14F-4D97-AF65-F5344CB8AC3E}">
        <p14:creationId xmlns:p14="http://schemas.microsoft.com/office/powerpoint/2010/main" val="250327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Making Every Contact Count is a programme being implemented within the HSE to support the prevention of chronic disease by promoting lifestyle behaviour change. The health behaviours which are the focus of this programme are the four main lifestyle risk factors for chronic disease: tobacco use; physical inactivity; harmful alcohol consumption and unhealthy eating.  </a:t>
            </a:r>
          </a:p>
          <a:p>
            <a:endParaRPr lang="en-IE" dirty="0"/>
          </a:p>
          <a:p>
            <a:r>
              <a:rPr lang="en-IE" dirty="0"/>
              <a:t>Making Every Contact Count is about health professionals using their routine consultations to empower and support people to make healthier choices to achieve positive long-term behaviour change. To do this, the health service needs to build a culture and operating environment that supports continuous health improvement through the contacts that it has with individuals. </a:t>
            </a:r>
            <a:endParaRPr lang="en-IE" dirty="0" smtClean="0"/>
          </a:p>
          <a:p>
            <a:endParaRPr lang="en-IE" dirty="0" smtClean="0"/>
          </a:p>
          <a:p>
            <a:r>
              <a:rPr lang="en-IE" b="1" dirty="0" smtClean="0"/>
              <a:t>This </a:t>
            </a:r>
            <a:r>
              <a:rPr lang="en-IE" b="1" dirty="0"/>
              <a:t>approach will allow health professional to move to a position where discussion of lifestyle behaviour is routine, non-judgemental and central to everyone’s role.  </a:t>
            </a:r>
            <a:endParaRPr lang="en-IE" b="1" dirty="0" smtClean="0"/>
          </a:p>
          <a:p>
            <a:endParaRPr lang="en-IE" dirty="0"/>
          </a:p>
          <a:p>
            <a:r>
              <a:rPr lang="en-IE" dirty="0"/>
              <a:t>As a healthcare student and future healthcare professional you will be asked to make each routine contact that you have with patients count in terms of chronic disease prevention.</a:t>
            </a:r>
          </a:p>
          <a:p>
            <a:endParaRPr lang="en-GB" dirty="0"/>
          </a:p>
        </p:txBody>
      </p:sp>
      <p:sp>
        <p:nvSpPr>
          <p:cNvPr id="4" name="Slide Number Placeholder 3"/>
          <p:cNvSpPr>
            <a:spLocks noGrp="1"/>
          </p:cNvSpPr>
          <p:nvPr>
            <p:ph type="sldNum" sz="quarter" idx="10"/>
          </p:nvPr>
        </p:nvSpPr>
        <p:spPr/>
        <p:txBody>
          <a:bodyPr/>
          <a:lstStyle/>
          <a:p>
            <a:fld id="{5D9E5EE3-43C6-4132-9735-03CF338F392D}" type="slidenum">
              <a:rPr lang="en-GB" smtClean="0">
                <a:solidFill>
                  <a:prstClr val="black"/>
                </a:solidFill>
              </a:rPr>
              <a:pPr/>
              <a:t>3</a:t>
            </a:fld>
            <a:endParaRPr lang="en-GB" dirty="0">
              <a:solidFill>
                <a:prstClr val="black"/>
              </a:solidFill>
            </a:endParaRPr>
          </a:p>
        </p:txBody>
      </p:sp>
    </p:spTree>
    <p:extLst>
      <p:ext uri="{BB962C8B-B14F-4D97-AF65-F5344CB8AC3E}">
        <p14:creationId xmlns:p14="http://schemas.microsoft.com/office/powerpoint/2010/main" val="30110223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7346746-7D2A-4CF5-9EFD-9E1081AB13AB}" type="slidenum">
              <a:rPr lang="en-GB" smtClean="0"/>
              <a:t>31</a:t>
            </a:fld>
            <a:endParaRPr lang="en-GB" dirty="0"/>
          </a:p>
        </p:txBody>
      </p:sp>
    </p:spTree>
    <p:extLst>
      <p:ext uri="{BB962C8B-B14F-4D97-AF65-F5344CB8AC3E}">
        <p14:creationId xmlns:p14="http://schemas.microsoft.com/office/powerpoint/2010/main" val="2503276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smtClean="0"/>
          </a:p>
          <a:p>
            <a:r>
              <a:rPr lang="en-IE" dirty="0" smtClean="0"/>
              <a:t>However, some of the research on this topic demonstrates suboptimal lifestyle practices among healthcare student groups, for example, medical students’ alcohol intake was found to be relatively high despite potentially greater knowledge of the harms and risks associated with it (Davoren, Shiely, Byrne, &amp; Perry, 2015; Newbury-Birch, White, &amp; Kamali, 2000). </a:t>
            </a:r>
          </a:p>
          <a:p>
            <a:endParaRPr lang="en-IE" dirty="0" smtClean="0"/>
          </a:p>
          <a:p>
            <a:r>
              <a:rPr lang="en-IE" dirty="0" smtClean="0"/>
              <a:t>Irish evidence has found that 65% of medical students reported hazardous drinking, the second highest student group in that study. </a:t>
            </a:r>
          </a:p>
          <a:p>
            <a:endParaRPr lang="en-IE" dirty="0" smtClean="0"/>
          </a:p>
          <a:p>
            <a:r>
              <a:rPr lang="en-IE" dirty="0" smtClean="0"/>
              <a:t>A UK study found just under half of medical students studied reported high risk and hazardous drinking levels and 27% reported binge drinking (Davoren et al., 2015; Newbury-Birch et al., 2000). </a:t>
            </a:r>
          </a:p>
          <a:p>
            <a:endParaRPr lang="en-IE" dirty="0" smtClean="0"/>
          </a:p>
          <a:p>
            <a:r>
              <a:rPr lang="en-IE" dirty="0" smtClean="0"/>
              <a:t>Also in the UK, Pre-registration nurses were found to have relatively poor health practicing behaviours (Blake, Malik, Mo, &amp; Pisano, 2011). </a:t>
            </a:r>
          </a:p>
          <a:p>
            <a:endParaRPr lang="en-IE" dirty="0" smtClean="0"/>
          </a:p>
          <a:p>
            <a:r>
              <a:rPr lang="en-IE" dirty="0" smtClean="0"/>
              <a:t>As future health professionals and health advocates, especially in areas such as substance misuse. It would be concerning if these behaviours were to continue given that they may become obstacles to effective health promotion. </a:t>
            </a:r>
          </a:p>
          <a:p>
            <a:endParaRPr lang="en-IE" dirty="0" smtClean="0"/>
          </a:p>
          <a:p>
            <a:endParaRPr lang="en-IE" dirty="0"/>
          </a:p>
        </p:txBody>
      </p:sp>
      <p:sp>
        <p:nvSpPr>
          <p:cNvPr id="4" name="Slide Number Placeholder 3"/>
          <p:cNvSpPr>
            <a:spLocks noGrp="1"/>
          </p:cNvSpPr>
          <p:nvPr>
            <p:ph type="sldNum" sz="quarter" idx="10"/>
          </p:nvPr>
        </p:nvSpPr>
        <p:spPr/>
        <p:txBody>
          <a:bodyPr/>
          <a:lstStyle/>
          <a:p>
            <a:fld id="{A7346746-7D2A-4CF5-9EFD-9E1081AB13AB}" type="slidenum">
              <a:rPr lang="en-GB" smtClean="0"/>
              <a:t>32</a:t>
            </a:fld>
            <a:endParaRPr lang="en-GB" dirty="0"/>
          </a:p>
        </p:txBody>
      </p:sp>
    </p:spTree>
    <p:extLst>
      <p:ext uri="{BB962C8B-B14F-4D97-AF65-F5344CB8AC3E}">
        <p14:creationId xmlns:p14="http://schemas.microsoft.com/office/powerpoint/2010/main" val="25032769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As future health professionals and health advocates, especially in areas such as substance misuse. It would be concerning if these behaviours were to continue given that they may become obstacles to effective health promotion. </a:t>
            </a:r>
          </a:p>
          <a:p>
            <a:endParaRPr lang="en-IE" dirty="0" smtClean="0"/>
          </a:p>
          <a:p>
            <a:endParaRPr lang="en-IE" dirty="0" smtClean="0"/>
          </a:p>
          <a:p>
            <a:r>
              <a:rPr lang="en-IE" dirty="0" smtClean="0"/>
              <a:t>These are examples of poor health behaviour practices, there are numerous health promoting and healthy lifestyle behaviours that student groups participate in.  Are you aware of any initiatives which promote health within your college? </a:t>
            </a:r>
          </a:p>
          <a:p>
            <a:endParaRPr lang="en-IE" dirty="0"/>
          </a:p>
        </p:txBody>
      </p:sp>
      <p:sp>
        <p:nvSpPr>
          <p:cNvPr id="4" name="Slide Number Placeholder 3"/>
          <p:cNvSpPr>
            <a:spLocks noGrp="1"/>
          </p:cNvSpPr>
          <p:nvPr>
            <p:ph type="sldNum" sz="quarter" idx="10"/>
          </p:nvPr>
        </p:nvSpPr>
        <p:spPr/>
        <p:txBody>
          <a:bodyPr/>
          <a:lstStyle/>
          <a:p>
            <a:fld id="{A7346746-7D2A-4CF5-9EFD-9E1081AB13AB}" type="slidenum">
              <a:rPr lang="en-GB" smtClean="0"/>
              <a:t>33</a:t>
            </a:fld>
            <a:endParaRPr lang="en-GB" dirty="0"/>
          </a:p>
        </p:txBody>
      </p:sp>
    </p:spTree>
    <p:extLst>
      <p:ext uri="{BB962C8B-B14F-4D97-AF65-F5344CB8AC3E}">
        <p14:creationId xmlns:p14="http://schemas.microsoft.com/office/powerpoint/2010/main" val="2503276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smtClean="0"/>
          </a:p>
          <a:p>
            <a:endParaRPr lang="en-IE" dirty="0" smtClean="0"/>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34</a:t>
            </a:fld>
            <a:endParaRPr lang="en-GB" dirty="0"/>
          </a:p>
        </p:txBody>
      </p:sp>
    </p:spTree>
    <p:extLst>
      <p:ext uri="{BB962C8B-B14F-4D97-AF65-F5344CB8AC3E}">
        <p14:creationId xmlns:p14="http://schemas.microsoft.com/office/powerpoint/2010/main" val="16507290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Group work</a:t>
            </a:r>
          </a:p>
          <a:p>
            <a:endParaRPr lang="en-IE" dirty="0" smtClean="0"/>
          </a:p>
          <a:p>
            <a:r>
              <a:rPr lang="en-IE" dirty="0" smtClean="0"/>
              <a:t>Summary </a:t>
            </a:r>
          </a:p>
          <a:p>
            <a:r>
              <a:rPr lang="en-IE" dirty="0" smtClean="0"/>
              <a:t>In this lesson we looked at some theories that have been written to help explain behaviour change and how behaviour change occurs; focusing on the Trans theoretical Model of Health Behaviour Change, The Health Beliefs Model and the COM-B model. We addressed the role of the student as health promoter. In the next Unit Communication for Healthy Lifestyles and Health Behaviour Change we will explore the communication skills you need to effectively talk to others about health and health behaviour change. </a:t>
            </a:r>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35</a:t>
            </a:fld>
            <a:endParaRPr lang="en-GB" dirty="0"/>
          </a:p>
        </p:txBody>
      </p:sp>
    </p:spTree>
    <p:extLst>
      <p:ext uri="{BB962C8B-B14F-4D97-AF65-F5344CB8AC3E}">
        <p14:creationId xmlns:p14="http://schemas.microsoft.com/office/powerpoint/2010/main" val="2141093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Recap Unit 2  Lessons 1-3</a:t>
            </a:r>
          </a:p>
          <a:p>
            <a:endParaRPr lang="en-IE" dirty="0" smtClean="0"/>
          </a:p>
          <a:p>
            <a:r>
              <a:rPr lang="en-IE" dirty="0" smtClean="0"/>
              <a:t>Can you remember what was covered in previous lessons?</a:t>
            </a:r>
          </a:p>
          <a:p>
            <a:r>
              <a:rPr lang="en-IE" dirty="0" smtClean="0"/>
              <a:t>In previous lessons we looked at health behaviour, influences of health behaviour, student health behaviours and the challenges of changing behaviours. </a:t>
            </a:r>
          </a:p>
          <a:p>
            <a:endParaRPr lang="en-IE" dirty="0" smtClean="0"/>
          </a:p>
          <a:p>
            <a:endParaRPr lang="en-GB" dirty="0"/>
          </a:p>
        </p:txBody>
      </p:sp>
      <p:sp>
        <p:nvSpPr>
          <p:cNvPr id="4" name="Slide Number Placeholder 3"/>
          <p:cNvSpPr>
            <a:spLocks noGrp="1"/>
          </p:cNvSpPr>
          <p:nvPr>
            <p:ph type="sldNum" sz="quarter" idx="10"/>
          </p:nvPr>
        </p:nvSpPr>
        <p:spPr/>
        <p:txBody>
          <a:bodyPr/>
          <a:lstStyle/>
          <a:p>
            <a:fld id="{5D9E5EE3-43C6-4132-9735-03CF338F392D}"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2650610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Introduction to Lesson 4</a:t>
            </a:r>
          </a:p>
          <a:p>
            <a:r>
              <a:rPr lang="en-IE" dirty="0" smtClean="0"/>
              <a:t>In this lesson we are going to talk about the theories that have been written to help explain behaviour change and how behaviour change occurs. </a:t>
            </a:r>
          </a:p>
          <a:p>
            <a:endParaRPr lang="en-IE" dirty="0" smtClean="0"/>
          </a:p>
          <a:p>
            <a:r>
              <a:rPr lang="en-IE" dirty="0" smtClean="0"/>
              <a:t>Theories of behaviour change</a:t>
            </a:r>
          </a:p>
          <a:p>
            <a:r>
              <a:rPr lang="en-IE" dirty="0" smtClean="0"/>
              <a:t>Why are Behaviour Change Models Important?</a:t>
            </a:r>
          </a:p>
          <a:p>
            <a:endParaRPr lang="en-IE" dirty="0" smtClean="0"/>
          </a:p>
          <a:p>
            <a:r>
              <a:rPr lang="en-IE" dirty="0" smtClean="0"/>
              <a:t>Behaviour change models help to understand why people behave the way that they do so that they can be encouraged and supported to make and maintain healthy lifestyle choices.  </a:t>
            </a:r>
          </a:p>
          <a:p>
            <a:endParaRPr lang="en-IE" dirty="0" smtClean="0"/>
          </a:p>
          <a:p>
            <a:r>
              <a:rPr lang="en-IE" dirty="0" smtClean="0"/>
              <a:t>Behaviour change can be very complex, particularly encouraging individuals to adopt healthy behaviours. </a:t>
            </a:r>
          </a:p>
          <a:p>
            <a:r>
              <a:rPr lang="en-IE" dirty="0" smtClean="0"/>
              <a:t>Behaviour change models can make it easier to understand the process of health behaviour change. Many models and theories have been developed to understand and explain the influences on health related behaviours. </a:t>
            </a:r>
          </a:p>
          <a:p>
            <a:endParaRPr lang="en-IE" dirty="0" smtClean="0"/>
          </a:p>
          <a:p>
            <a:endParaRPr lang="en-IE" dirty="0" smtClean="0"/>
          </a:p>
          <a:p>
            <a:endParaRPr lang="en-IE" dirty="0" smtClean="0"/>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5</a:t>
            </a:fld>
            <a:endParaRPr lang="en-GB" dirty="0"/>
          </a:p>
        </p:txBody>
      </p:sp>
    </p:spTree>
    <p:extLst>
      <p:ext uri="{BB962C8B-B14F-4D97-AF65-F5344CB8AC3E}">
        <p14:creationId xmlns:p14="http://schemas.microsoft.com/office/powerpoint/2010/main" val="149706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6</a:t>
            </a:fld>
            <a:endParaRPr lang="en-GB" dirty="0"/>
          </a:p>
        </p:txBody>
      </p:sp>
    </p:spTree>
    <p:extLst>
      <p:ext uri="{BB962C8B-B14F-4D97-AF65-F5344CB8AC3E}">
        <p14:creationId xmlns:p14="http://schemas.microsoft.com/office/powerpoint/2010/main" val="2608205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smtClean="0"/>
          </a:p>
          <a:p>
            <a:endParaRPr lang="en-IE" dirty="0" smtClean="0"/>
          </a:p>
          <a:p>
            <a:endParaRPr lang="en-IE" dirty="0" smtClean="0"/>
          </a:p>
          <a:p>
            <a:endParaRPr lang="en-IE" dirty="0" smtClean="0"/>
          </a:p>
          <a:p>
            <a:endParaRPr lang="en-GB" dirty="0"/>
          </a:p>
        </p:txBody>
      </p:sp>
      <p:sp>
        <p:nvSpPr>
          <p:cNvPr id="4" name="Slide Number Placeholder 3"/>
          <p:cNvSpPr>
            <a:spLocks noGrp="1"/>
          </p:cNvSpPr>
          <p:nvPr>
            <p:ph type="sldNum" sz="quarter" idx="10"/>
          </p:nvPr>
        </p:nvSpPr>
        <p:spPr/>
        <p:txBody>
          <a:bodyPr/>
          <a:lstStyle/>
          <a:p>
            <a:fld id="{A7346746-7D2A-4CF5-9EFD-9E1081AB13AB}" type="slidenum">
              <a:rPr lang="en-GB" smtClean="0"/>
              <a:t>7</a:t>
            </a:fld>
            <a:endParaRPr lang="en-GB" dirty="0"/>
          </a:p>
        </p:txBody>
      </p:sp>
    </p:spTree>
    <p:extLst>
      <p:ext uri="{BB962C8B-B14F-4D97-AF65-F5344CB8AC3E}">
        <p14:creationId xmlns:p14="http://schemas.microsoft.com/office/powerpoint/2010/main" val="1497068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BC8FB92-5D50-4BE4-BF25-3B29AFBCDB82}" type="slidenum">
              <a:rPr lang="en-US" smtClean="0"/>
              <a:pPr fontAlgn="base">
                <a:spcBef>
                  <a:spcPct val="0"/>
                </a:spcBef>
                <a:spcAft>
                  <a:spcPct val="0"/>
                </a:spcAft>
                <a:defRPr/>
              </a:pPr>
              <a:t>8</a:t>
            </a:fld>
            <a:endParaRPr lang="en-US" dirty="0" smtClean="0"/>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04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IE" sz="1000" b="0" dirty="0" smtClean="0"/>
              <a:t>NOTED THAT SOME MODELS REFERRED</a:t>
            </a:r>
            <a:r>
              <a:rPr lang="en-IE" sz="1000" b="0" baseline="0" dirty="0" smtClean="0"/>
              <a:t> TO ARE DATED HOWEVER IT HAS BEEN AGREED TO INCLUDE THEM AS AN UMBRELLA TO ENCOURAGE BROAD UNDERSTANDING OF ALL AS THEY ARE STILL EVIDENT AND IN USE. </a:t>
            </a:r>
            <a:endParaRPr lang="en-IE" sz="1000" b="0" dirty="0" smtClean="0"/>
          </a:p>
          <a:p>
            <a:pPr eaLnBrk="1" hangingPunct="1">
              <a:lnSpc>
                <a:spcPct val="80000"/>
              </a:lnSpc>
              <a:spcBef>
                <a:spcPct val="0"/>
              </a:spcBef>
            </a:pPr>
            <a:endParaRPr lang="en-IE" sz="1000" b="1" dirty="0" smtClean="0"/>
          </a:p>
          <a:p>
            <a:pPr eaLnBrk="1" hangingPunct="1">
              <a:lnSpc>
                <a:spcPct val="80000"/>
              </a:lnSpc>
              <a:spcBef>
                <a:spcPct val="0"/>
              </a:spcBef>
            </a:pPr>
            <a:endParaRPr lang="en-IE" sz="1000" b="1" dirty="0" smtClean="0"/>
          </a:p>
          <a:p>
            <a:pPr eaLnBrk="1" hangingPunct="1">
              <a:lnSpc>
                <a:spcPct val="80000"/>
              </a:lnSpc>
              <a:spcBef>
                <a:spcPct val="0"/>
              </a:spcBef>
            </a:pPr>
            <a:r>
              <a:rPr lang="en-IE" sz="1000" b="1" dirty="0" smtClean="0"/>
              <a:t>1 The Trans-Theoretical Model of Health Behaviour Change </a:t>
            </a:r>
          </a:p>
          <a:p>
            <a:pPr eaLnBrk="1" hangingPunct="1">
              <a:lnSpc>
                <a:spcPct val="80000"/>
              </a:lnSpc>
              <a:spcBef>
                <a:spcPct val="0"/>
              </a:spcBef>
            </a:pPr>
            <a:r>
              <a:rPr lang="en-IE" sz="1000" dirty="0" smtClean="0"/>
              <a:t>The trans-theoretical model of health behaviour change is also known as the cycle of change and was developed by Prochaska and Di Clemente. The model posits that health behaviour change takes place over a series of stages and that interventions should reflect this (Prochaska &amp; DiClemente, 1992).  </a:t>
            </a:r>
          </a:p>
          <a:p>
            <a:pPr eaLnBrk="1" hangingPunct="1">
              <a:lnSpc>
                <a:spcPct val="80000"/>
              </a:lnSpc>
              <a:spcBef>
                <a:spcPct val="0"/>
              </a:spcBef>
            </a:pPr>
            <a:endParaRPr lang="en-IE" sz="1000" dirty="0" smtClean="0"/>
          </a:p>
          <a:p>
            <a:pPr eaLnBrk="1" hangingPunct="1">
              <a:lnSpc>
                <a:spcPct val="80000"/>
              </a:lnSpc>
              <a:spcBef>
                <a:spcPct val="0"/>
              </a:spcBef>
            </a:pPr>
            <a:r>
              <a:rPr lang="en-IE" sz="1000" dirty="0" smtClean="0"/>
              <a:t>Prochaska theorised that people have different levels of motivation and readiness to act on a health behaviour and therefore therapeutic interventions should be stage</a:t>
            </a:r>
            <a:r>
              <a:rPr lang="en-IE" sz="1000" baseline="0" dirty="0" smtClean="0"/>
              <a:t> </a:t>
            </a:r>
            <a:r>
              <a:rPr lang="en-IE" sz="1000" dirty="0" smtClean="0"/>
              <a:t>matched; it can also be used to guide the individual through the various stages (Prochaska &amp; Velicer, 1997).  </a:t>
            </a:r>
          </a:p>
          <a:p>
            <a:pPr eaLnBrk="1" hangingPunct="1">
              <a:lnSpc>
                <a:spcPct val="80000"/>
              </a:lnSpc>
              <a:spcBef>
                <a:spcPct val="0"/>
              </a:spcBef>
            </a:pPr>
            <a:endParaRPr lang="en-IE" sz="1000" dirty="0" smtClean="0"/>
          </a:p>
          <a:p>
            <a:pPr eaLnBrk="1" hangingPunct="1">
              <a:lnSpc>
                <a:spcPct val="80000"/>
              </a:lnSpc>
              <a:spcBef>
                <a:spcPct val="0"/>
              </a:spcBef>
            </a:pPr>
            <a:r>
              <a:rPr lang="en-IE" sz="1000" dirty="0" smtClean="0"/>
              <a:t>The five stages of change are:</a:t>
            </a:r>
          </a:p>
          <a:p>
            <a:pPr eaLnBrk="1" hangingPunct="1">
              <a:lnSpc>
                <a:spcPct val="80000"/>
              </a:lnSpc>
              <a:spcBef>
                <a:spcPct val="0"/>
              </a:spcBef>
            </a:pPr>
            <a:r>
              <a:rPr lang="en-IE" sz="1000" dirty="0" smtClean="0"/>
              <a:t>•	Pre-contemplation: Patient feels that current health behaviour is not a problem and is therefore not considering change.</a:t>
            </a:r>
          </a:p>
          <a:p>
            <a:pPr eaLnBrk="1" hangingPunct="1">
              <a:lnSpc>
                <a:spcPct val="80000"/>
              </a:lnSpc>
              <a:spcBef>
                <a:spcPct val="0"/>
              </a:spcBef>
            </a:pPr>
            <a:endParaRPr lang="en-IE" sz="1000" dirty="0" smtClean="0"/>
          </a:p>
          <a:p>
            <a:pPr eaLnBrk="1" hangingPunct="1">
              <a:lnSpc>
                <a:spcPct val="80000"/>
              </a:lnSpc>
              <a:spcBef>
                <a:spcPct val="0"/>
              </a:spcBef>
            </a:pPr>
            <a:r>
              <a:rPr lang="en-IE" sz="1000" dirty="0" smtClean="0"/>
              <a:t>•	Contemplation:  Patient is thinking about making a health behaviour change but is ambivalent about doing so.  </a:t>
            </a:r>
          </a:p>
          <a:p>
            <a:pPr eaLnBrk="1" hangingPunct="1">
              <a:lnSpc>
                <a:spcPct val="80000"/>
              </a:lnSpc>
              <a:spcBef>
                <a:spcPct val="0"/>
              </a:spcBef>
            </a:pPr>
            <a:endParaRPr lang="en-IE" sz="1000" dirty="0" smtClean="0"/>
          </a:p>
          <a:p>
            <a:pPr eaLnBrk="1" hangingPunct="1">
              <a:lnSpc>
                <a:spcPct val="80000"/>
              </a:lnSpc>
              <a:spcBef>
                <a:spcPct val="0"/>
              </a:spcBef>
            </a:pPr>
            <a:r>
              <a:rPr lang="en-IE" sz="1000" dirty="0" smtClean="0"/>
              <a:t>•	Preparation: Patient is ready to change their health behaviour and is starting to make plans on how to do this. </a:t>
            </a:r>
          </a:p>
          <a:p>
            <a:pPr eaLnBrk="1" hangingPunct="1">
              <a:lnSpc>
                <a:spcPct val="80000"/>
              </a:lnSpc>
              <a:spcBef>
                <a:spcPct val="0"/>
              </a:spcBef>
            </a:pPr>
            <a:endParaRPr lang="en-IE" sz="1000" dirty="0" smtClean="0"/>
          </a:p>
          <a:p>
            <a:pPr eaLnBrk="1" hangingPunct="1">
              <a:lnSpc>
                <a:spcPct val="80000"/>
              </a:lnSpc>
              <a:spcBef>
                <a:spcPct val="0"/>
              </a:spcBef>
            </a:pPr>
            <a:r>
              <a:rPr lang="en-IE" sz="1000" dirty="0" smtClean="0"/>
              <a:t>•	Action: Patient is actively working at making health behaviour changes</a:t>
            </a:r>
          </a:p>
          <a:p>
            <a:pPr eaLnBrk="1" hangingPunct="1">
              <a:lnSpc>
                <a:spcPct val="80000"/>
              </a:lnSpc>
              <a:spcBef>
                <a:spcPct val="0"/>
              </a:spcBef>
            </a:pPr>
            <a:endParaRPr lang="en-IE" sz="1000" dirty="0" smtClean="0"/>
          </a:p>
          <a:p>
            <a:pPr eaLnBrk="1" hangingPunct="1">
              <a:lnSpc>
                <a:spcPct val="80000"/>
              </a:lnSpc>
              <a:spcBef>
                <a:spcPct val="0"/>
              </a:spcBef>
            </a:pPr>
            <a:r>
              <a:rPr lang="en-IE" sz="1000" dirty="0" smtClean="0"/>
              <a:t>•	Maintenance: Patient is focussing on maintaining the health behaviour changes they have made </a:t>
            </a:r>
          </a:p>
          <a:p>
            <a:pPr eaLnBrk="1" hangingPunct="1">
              <a:lnSpc>
                <a:spcPct val="80000"/>
              </a:lnSpc>
              <a:spcBef>
                <a:spcPct val="0"/>
              </a:spcBef>
            </a:pPr>
            <a:endParaRPr lang="en-IE" sz="1000" dirty="0" smtClean="0"/>
          </a:p>
          <a:p>
            <a:pPr eaLnBrk="1" hangingPunct="1">
              <a:lnSpc>
                <a:spcPct val="80000"/>
              </a:lnSpc>
              <a:spcBef>
                <a:spcPct val="0"/>
              </a:spcBef>
            </a:pPr>
            <a:r>
              <a:rPr lang="en-IE" sz="1000" dirty="0" smtClean="0"/>
              <a:t>•	Another important stage that sits outside the stages of change model is Relapse, where a patient has regressed into old health behaviours.</a:t>
            </a:r>
          </a:p>
          <a:p>
            <a:pPr eaLnBrk="1" hangingPunct="1">
              <a:lnSpc>
                <a:spcPct val="80000"/>
              </a:lnSpc>
              <a:spcBef>
                <a:spcPct val="0"/>
              </a:spcBef>
            </a:pPr>
            <a:r>
              <a:rPr lang="en-IE" sz="1000" dirty="0" smtClean="0"/>
              <a:t> </a:t>
            </a:r>
          </a:p>
          <a:p>
            <a:pPr eaLnBrk="1" hangingPunct="1">
              <a:lnSpc>
                <a:spcPct val="80000"/>
              </a:lnSpc>
              <a:spcBef>
                <a:spcPct val="0"/>
              </a:spcBef>
            </a:pPr>
            <a:r>
              <a:rPr lang="en-IE" sz="1000" dirty="0" smtClean="0"/>
              <a:t>Figure 2.4 Stages of Change (Prochaska &amp; DiClemente, 1992)  </a:t>
            </a:r>
          </a:p>
          <a:p>
            <a:pPr eaLnBrk="1" hangingPunct="1">
              <a:lnSpc>
                <a:spcPct val="80000"/>
              </a:lnSpc>
              <a:spcBef>
                <a:spcPct val="0"/>
              </a:spcBef>
            </a:pPr>
            <a:endParaRPr lang="en-IE" sz="1000" dirty="0" smtClean="0"/>
          </a:p>
          <a:p>
            <a:pPr eaLnBrk="1" hangingPunct="1">
              <a:lnSpc>
                <a:spcPct val="80000"/>
              </a:lnSpc>
              <a:spcBef>
                <a:spcPct val="0"/>
              </a:spcBef>
            </a:pPr>
            <a:endParaRPr lang="en-IE" sz="1000" dirty="0" smtClean="0"/>
          </a:p>
          <a:p>
            <a:pPr eaLnBrk="1" hangingPunct="1">
              <a:lnSpc>
                <a:spcPct val="80000"/>
              </a:lnSpc>
              <a:spcBef>
                <a:spcPct val="0"/>
              </a:spcBef>
            </a:pPr>
            <a:r>
              <a:rPr lang="en-IE" sz="1000" dirty="0" smtClean="0"/>
              <a:t> </a:t>
            </a:r>
          </a:p>
          <a:p>
            <a:pPr eaLnBrk="1" hangingPunct="1">
              <a:lnSpc>
                <a:spcPct val="80000"/>
              </a:lnSpc>
              <a:spcBef>
                <a:spcPct val="0"/>
              </a:spcBef>
            </a:pPr>
            <a:r>
              <a:rPr lang="en-IE" sz="1000" dirty="0" smtClean="0"/>
              <a:t>The core construct proposed by Prochaska’s theory reflects the individual’s relative weighing of the pros and cons of change (Prochaska &amp; Velicer, 1997). In the early stages the cons of changing outweigh the pros, as one progresses through the cycle the cons are decreasing and are surpassed by the pros and in the final stages the pros outweigh the cons. </a:t>
            </a:r>
          </a:p>
          <a:p>
            <a:pPr eaLnBrk="1" hangingPunct="1">
              <a:lnSpc>
                <a:spcPct val="80000"/>
              </a:lnSpc>
              <a:spcBef>
                <a:spcPct val="0"/>
              </a:spcBef>
            </a:pPr>
            <a:endParaRPr lang="en-IE" sz="1000" dirty="0" smtClean="0"/>
          </a:p>
          <a:p>
            <a:pPr eaLnBrk="1" hangingPunct="1">
              <a:lnSpc>
                <a:spcPct val="80000"/>
              </a:lnSpc>
              <a:spcBef>
                <a:spcPct val="0"/>
              </a:spcBef>
            </a:pPr>
            <a:r>
              <a:rPr lang="en-IE" sz="1000" dirty="0" smtClean="0"/>
              <a:t>Evidence has shown that when health programmes or services are ‘stage-matched’ to suit the individuals they have more success in recruitment, retention and progress in smoking cessation, the model has also been applied to treatment of addictive behaviours with success, however patients with addictive behaviour often recycle through the process a number of times before they exit (Prochaska &amp; DiClemente, 1992, p. 149; Prochaska, DiClemente, &amp; Norcross, 1993; Prochaska &amp; Velicer, 1997). </a:t>
            </a:r>
          </a:p>
          <a:p>
            <a:pPr eaLnBrk="1" hangingPunct="1">
              <a:lnSpc>
                <a:spcPct val="80000"/>
              </a:lnSpc>
              <a:spcBef>
                <a:spcPct val="0"/>
              </a:spcBef>
            </a:pPr>
            <a:endParaRPr lang="en-IE" sz="1000" dirty="0" smtClean="0"/>
          </a:p>
          <a:p>
            <a:pPr eaLnBrk="1" hangingPunct="1">
              <a:lnSpc>
                <a:spcPct val="80000"/>
              </a:lnSpc>
              <a:spcBef>
                <a:spcPct val="0"/>
              </a:spcBef>
            </a:pPr>
            <a:endParaRPr lang="en-IE" sz="1000" dirty="0" smtClean="0"/>
          </a:p>
          <a:p>
            <a:pPr eaLnBrk="1" hangingPunct="1">
              <a:lnSpc>
                <a:spcPct val="80000"/>
              </a:lnSpc>
              <a:spcBef>
                <a:spcPct val="0"/>
              </a:spcBef>
            </a:pPr>
            <a:endParaRPr lang="en-US" sz="1000" dirty="0" smtClean="0"/>
          </a:p>
        </p:txBody>
      </p:sp>
    </p:spTree>
    <p:extLst>
      <p:ext uri="{BB962C8B-B14F-4D97-AF65-F5344CB8AC3E}">
        <p14:creationId xmlns:p14="http://schemas.microsoft.com/office/powerpoint/2010/main" val="1198702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smtClean="0"/>
              <a:t>The five stages of change are:</a:t>
            </a:r>
          </a:p>
          <a:p>
            <a:r>
              <a:rPr lang="en-IE" dirty="0" smtClean="0"/>
              <a:t>•	Pre-contemplation: Patient feels that current health behaviour is not a problem and is therefore not considering change.</a:t>
            </a:r>
          </a:p>
          <a:p>
            <a:endParaRPr lang="en-IE" dirty="0" smtClean="0"/>
          </a:p>
          <a:p>
            <a:r>
              <a:rPr lang="en-IE" dirty="0" smtClean="0"/>
              <a:t>•	Contemplation:  Patient is thinking about making a health behaviour change but is ambivalent about doing so.  </a:t>
            </a:r>
          </a:p>
          <a:p>
            <a:endParaRPr lang="en-IE" dirty="0" smtClean="0"/>
          </a:p>
          <a:p>
            <a:r>
              <a:rPr lang="en-IE" dirty="0" smtClean="0"/>
              <a:t>•	Preparation: Patient is ready to change their health behaviour and is starting to make plans on how to do this. </a:t>
            </a:r>
          </a:p>
          <a:p>
            <a:endParaRPr lang="en-IE" dirty="0" smtClean="0"/>
          </a:p>
          <a:p>
            <a:r>
              <a:rPr lang="en-IE" dirty="0" smtClean="0"/>
              <a:t>•	Action: Patient is actively working at making health behaviour changes</a:t>
            </a:r>
          </a:p>
          <a:p>
            <a:endParaRPr lang="en-IE" dirty="0" smtClean="0"/>
          </a:p>
          <a:p>
            <a:r>
              <a:rPr lang="en-IE" dirty="0" smtClean="0"/>
              <a:t>•	Maintenance: Patient is focussing on maintaining the health behaviour changes they have made </a:t>
            </a:r>
          </a:p>
          <a:p>
            <a:endParaRPr lang="en-IE" dirty="0" smtClean="0"/>
          </a:p>
          <a:p>
            <a:r>
              <a:rPr lang="en-IE" dirty="0" smtClean="0"/>
              <a:t>•	Another important stage that sits outside the stages of change model is Relapse, where a patient has regressed into old health behaviours.</a:t>
            </a:r>
            <a:endParaRPr lang="en-IE" dirty="0"/>
          </a:p>
        </p:txBody>
      </p:sp>
      <p:sp>
        <p:nvSpPr>
          <p:cNvPr id="4" name="Slide Number Placeholder 3"/>
          <p:cNvSpPr>
            <a:spLocks noGrp="1"/>
          </p:cNvSpPr>
          <p:nvPr>
            <p:ph type="sldNum" sz="quarter" idx="10"/>
          </p:nvPr>
        </p:nvSpPr>
        <p:spPr/>
        <p:txBody>
          <a:bodyPr/>
          <a:lstStyle/>
          <a:p>
            <a:fld id="{A7346746-7D2A-4CF5-9EFD-9E1081AB13AB}" type="slidenum">
              <a:rPr lang="en-GB" smtClean="0"/>
              <a:t>9</a:t>
            </a:fld>
            <a:endParaRPr lang="en-GB" dirty="0"/>
          </a:p>
        </p:txBody>
      </p:sp>
    </p:spTree>
    <p:extLst>
      <p:ext uri="{BB962C8B-B14F-4D97-AF65-F5344CB8AC3E}">
        <p14:creationId xmlns:p14="http://schemas.microsoft.com/office/powerpoint/2010/main" val="3254480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39FE04-85BB-FF44-A662-545F317729A4}" type="datetimeFigureOut">
              <a:rPr lang="en-US" smtClean="0">
                <a:solidFill>
                  <a:prstClr val="black">
                    <a:tint val="75000"/>
                  </a:prstClr>
                </a:solidFill>
              </a:rPr>
              <a:pPr/>
              <a:t>7/18/2018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6AF237-0192-AC42-9561-DCBEAA3C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41636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39FE04-85BB-FF44-A662-545F317729A4}" type="datetimeFigureOut">
              <a:rPr lang="en-US" smtClean="0">
                <a:solidFill>
                  <a:prstClr val="black">
                    <a:tint val="75000"/>
                  </a:prstClr>
                </a:solidFill>
              </a:rPr>
              <a:pPr/>
              <a:t>7/18/2018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6AF237-0192-AC42-9561-DCBEAA3C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00203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39FE04-85BB-FF44-A662-545F317729A4}" type="datetimeFigureOut">
              <a:rPr lang="en-US" smtClean="0">
                <a:solidFill>
                  <a:prstClr val="black">
                    <a:tint val="75000"/>
                  </a:prstClr>
                </a:solidFill>
              </a:rPr>
              <a:pPr/>
              <a:t>7/18/2018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6AF237-0192-AC42-9561-DCBEAA3C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1686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Tree>
    <p:extLst>
      <p:ext uri="{BB962C8B-B14F-4D97-AF65-F5344CB8AC3E}">
        <p14:creationId xmlns:p14="http://schemas.microsoft.com/office/powerpoint/2010/main" val="1182670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A15FCEE-97D9-47E7-B6CF-8C799F30F8F6}" type="datetime1">
              <a:rPr lang="en-US" smtClean="0">
                <a:solidFill>
                  <a:prstClr val="black"/>
                </a:solidFill>
              </a:rPr>
              <a:pPr/>
              <a:t>7/18/2018</a:t>
            </a:fld>
            <a:endParaRPr lang="en-US"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499161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B55D65C-BF7F-4DDE-A1F2-EA4224ECA271}" type="datetime1">
              <a:rPr lang="en-US" smtClean="0">
                <a:solidFill>
                  <a:prstClr val="black"/>
                </a:solidFill>
              </a:rPr>
              <a:pPr/>
              <a:t>7/18/2018</a:t>
            </a:fld>
            <a:endParaRPr lang="en-US"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787638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7B25919-339B-406C-A754-6E023F892740}" type="datetime1">
              <a:rPr lang="en-US" smtClean="0">
                <a:solidFill>
                  <a:prstClr val="black"/>
                </a:solidFill>
              </a:rPr>
              <a:pPr/>
              <a:t>7/18/2018</a:t>
            </a:fld>
            <a:endParaRPr lang="en-US"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6FF9F0C5-380F-41C2-899A-BAC0F0927E16}"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641714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ACDC156-8122-4E54-80C4-5CE154139E06}" type="datetime1">
              <a:rPr lang="en-US" smtClean="0">
                <a:solidFill>
                  <a:prstClr val="black"/>
                </a:solidFill>
              </a:rPr>
              <a:pPr/>
              <a:t>7/18/2018</a:t>
            </a:fld>
            <a:endParaRPr lang="en-US" dirty="0">
              <a:solidFill>
                <a:prstClr val="black"/>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828397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B3634DC-DC72-4B6B-A539-AE4016EC510A}" type="datetime1">
              <a:rPr lang="en-US" smtClean="0">
                <a:solidFill>
                  <a:prstClr val="black"/>
                </a:solidFill>
              </a:rPr>
              <a:pPr/>
              <a:t>7/18/2018</a:t>
            </a:fld>
            <a:endParaRPr lang="en-US" dirty="0">
              <a:solidFill>
                <a:prstClr val="black"/>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722541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71073197"/>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C811D57-28EC-4063-918D-589AF38CC89B}" type="datetime1">
              <a:rPr lang="en-US" smtClean="0">
                <a:solidFill>
                  <a:prstClr val="black"/>
                </a:solidFill>
              </a:rPr>
              <a:pPr/>
              <a:t>7/18/2018</a:t>
            </a:fld>
            <a:endParaRPr lang="en-US"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19954A3-9DFD-4C44-94BA-B95130A3BA1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494194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39FE04-85BB-FF44-A662-545F317729A4}" type="datetimeFigureOut">
              <a:rPr lang="en-US" smtClean="0">
                <a:solidFill>
                  <a:prstClr val="black">
                    <a:tint val="75000"/>
                  </a:prstClr>
                </a:solidFill>
              </a:rPr>
              <a:pPr/>
              <a:t>7/18/2018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6AF237-0192-AC42-9561-DCBEAA3C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803933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018F8AB4-E0CC-4138-ADCF-4BF7BEEAC4A2}" type="datetime1">
              <a:rPr lang="en-US" smtClean="0">
                <a:solidFill>
                  <a:prstClr val="black"/>
                </a:solidFill>
              </a:rPr>
              <a:pPr/>
              <a:t>7/18/2018</a:t>
            </a:fld>
            <a:endParaRPr lang="en-US" dirty="0">
              <a:solidFill>
                <a:prstClr val="black"/>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1561813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4A183983-5370-4B61-AB36-FDE9F9726F87}" type="datetime1">
              <a:rPr lang="en-US" smtClean="0">
                <a:solidFill>
                  <a:prstClr val="black"/>
                </a:solidFill>
              </a:rPr>
              <a:pPr/>
              <a:t>7/18/2018</a:t>
            </a:fld>
            <a:endParaRPr lang="en-US"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89333C77-0158-454C-844F-B7AB9BD7DAD4}"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99156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12AB201C-1B8B-4A7A-A85B-6587D75721EB}" type="datetime1">
              <a:rPr lang="en-US" smtClean="0">
                <a:solidFill>
                  <a:prstClr val="black"/>
                </a:solidFill>
              </a:rPr>
              <a:pPr/>
              <a:t>7/18/2018</a:t>
            </a:fld>
            <a:endParaRPr lang="en-US" dirty="0">
              <a:solidFill>
                <a:prstClr val="black"/>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solidFill>
                <a:prstClr val="black"/>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D57F1E4F-1CFF-5643-939E-217C01CDF565}"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806912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39FE04-85BB-FF44-A662-545F317729A4}" type="datetimeFigureOut">
              <a:rPr lang="en-US" smtClean="0">
                <a:solidFill>
                  <a:prstClr val="black">
                    <a:tint val="75000"/>
                  </a:prstClr>
                </a:solidFill>
              </a:rPr>
              <a:pPr/>
              <a:t>7/18/2018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D96AF237-0192-AC42-9561-DCBEAA3C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74194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39FE04-85BB-FF44-A662-545F317729A4}" type="datetimeFigureOut">
              <a:rPr lang="en-US" smtClean="0">
                <a:solidFill>
                  <a:prstClr val="black">
                    <a:tint val="75000"/>
                  </a:prstClr>
                </a:solidFill>
              </a:rPr>
              <a:pPr/>
              <a:t>7/18/2018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96AF237-0192-AC42-9561-DCBEAA3C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3917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39FE04-85BB-FF44-A662-545F317729A4}" type="datetimeFigureOut">
              <a:rPr lang="en-US" smtClean="0">
                <a:solidFill>
                  <a:prstClr val="black">
                    <a:tint val="75000"/>
                  </a:prstClr>
                </a:solidFill>
              </a:rPr>
              <a:pPr/>
              <a:t>7/18/2018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D96AF237-0192-AC42-9561-DCBEAA3C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6212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39FE04-85BB-FF44-A662-545F317729A4}" type="datetimeFigureOut">
              <a:rPr lang="en-US" smtClean="0">
                <a:solidFill>
                  <a:prstClr val="black">
                    <a:tint val="75000"/>
                  </a:prstClr>
                </a:solidFill>
              </a:rPr>
              <a:pPr/>
              <a:t>7/18/2018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D96AF237-0192-AC42-9561-DCBEAA3C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6948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39FE04-85BB-FF44-A662-545F317729A4}" type="datetimeFigureOut">
              <a:rPr lang="en-US" smtClean="0">
                <a:solidFill>
                  <a:prstClr val="black">
                    <a:tint val="75000"/>
                  </a:prstClr>
                </a:solidFill>
              </a:rPr>
              <a:pPr/>
              <a:t>7/18/2018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D96AF237-0192-AC42-9561-DCBEAA3C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3192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39FE04-85BB-FF44-A662-545F317729A4}" type="datetimeFigureOut">
              <a:rPr lang="en-US" smtClean="0">
                <a:solidFill>
                  <a:prstClr val="black">
                    <a:tint val="75000"/>
                  </a:prstClr>
                </a:solidFill>
              </a:rPr>
              <a:pPr/>
              <a:t>7/18/2018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96AF237-0192-AC42-9561-DCBEAA3C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23840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39FE04-85BB-FF44-A662-545F317729A4}" type="datetimeFigureOut">
              <a:rPr lang="en-US" smtClean="0">
                <a:solidFill>
                  <a:prstClr val="black">
                    <a:tint val="75000"/>
                  </a:prstClr>
                </a:solidFill>
              </a:rPr>
              <a:pPr/>
              <a:t>7/18/2018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D96AF237-0192-AC42-9561-DCBEAA3C3FF1}"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8649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139FE04-85BB-FF44-A662-545F317729A4}" type="datetimeFigureOut">
              <a:rPr lang="en-US" smtClean="0">
                <a:solidFill>
                  <a:prstClr val="black">
                    <a:tint val="75000"/>
                  </a:prstClr>
                </a:solidFill>
              </a:rPr>
              <a:pPr defTabSz="914400"/>
              <a:t>7/18/2018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96AF237-0192-AC42-9561-DCBEAA3C3FF1}" type="slidenum">
              <a:rPr lang="en-US" smtClean="0">
                <a:solidFill>
                  <a:prstClr val="black">
                    <a:tint val="75000"/>
                  </a:prstClr>
                </a:solidFill>
              </a:rPr>
              <a:pPr defTabSz="914400"/>
              <a:t>‹#›</a:t>
            </a:fld>
            <a:endParaRPr lang="en-US" dirty="0">
              <a:solidFill>
                <a:prstClr val="black">
                  <a:tint val="75000"/>
                </a:prstClr>
              </a:solidFill>
            </a:endParaRPr>
          </a:p>
        </p:txBody>
      </p:sp>
    </p:spTree>
    <p:extLst>
      <p:ext uri="{BB962C8B-B14F-4D97-AF65-F5344CB8AC3E}">
        <p14:creationId xmlns:p14="http://schemas.microsoft.com/office/powerpoint/2010/main" val="151131068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8508101"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912742" y="110753"/>
            <a:ext cx="2126533" cy="1312860"/>
          </a:xfrm>
          <a:prstGeom prst="rect">
            <a:avLst/>
          </a:prstGeom>
        </p:spPr>
      </p:pic>
      <p:pic>
        <p:nvPicPr>
          <p:cNvPr id="8" name="Picture 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6201" y="6298319"/>
            <a:ext cx="2067697" cy="378941"/>
          </a:xfrm>
          <a:prstGeom prst="rect">
            <a:avLst/>
          </a:prstGeom>
        </p:spPr>
      </p:pic>
    </p:spTree>
    <p:extLst>
      <p:ext uri="{BB962C8B-B14F-4D97-AF65-F5344CB8AC3E}">
        <p14:creationId xmlns:p14="http://schemas.microsoft.com/office/powerpoint/2010/main" val="2318657175"/>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1.emf"/></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jpg"/><Relationship Id="rId5" Type="http://schemas.openxmlformats.org/officeDocument/2006/relationships/image" Target="../media/image32.png"/><Relationship Id="rId4" Type="http://schemas.openxmlformats.org/officeDocument/2006/relationships/hyperlink" Target="https://www.youtube.com/watch?v=XKwLplsPapc"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jpg"/></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3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jp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jp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1.emf"/><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78300" cy="6858000"/>
          </a:xfrm>
          <a:prstGeom prst="rect">
            <a:avLst/>
          </a:prstGeom>
        </p:spPr>
      </p:pic>
      <p:sp>
        <p:nvSpPr>
          <p:cNvPr id="4" name="Title 1"/>
          <p:cNvSpPr>
            <a:spLocks noGrp="1"/>
          </p:cNvSpPr>
          <p:nvPr>
            <p:ph type="ctrTitle"/>
          </p:nvPr>
        </p:nvSpPr>
        <p:spPr>
          <a:xfrm>
            <a:off x="436232" y="3784930"/>
            <a:ext cx="6350000" cy="1739900"/>
          </a:xfrm>
        </p:spPr>
        <p:txBody>
          <a:bodyPr>
            <a:noAutofit/>
          </a:bodyPr>
          <a:lstStyle/>
          <a:p>
            <a:pPr algn="l"/>
            <a:r>
              <a:rPr lang="en-GB" sz="5400" dirty="0" smtClean="0">
                <a:latin typeface="+mn-lt"/>
              </a:rPr>
              <a:t>Unit 2: Lesson 4</a:t>
            </a:r>
            <a:r>
              <a:rPr lang="en-GB" sz="4400" b="1" dirty="0" smtClean="0"/>
              <a:t/>
            </a:r>
            <a:br>
              <a:rPr lang="en-GB" sz="4400" b="1" dirty="0" smtClean="0"/>
            </a:br>
            <a:endParaRPr lang="en-GB" sz="4400" b="1" dirty="0"/>
          </a:p>
        </p:txBody>
      </p:sp>
      <p:pic>
        <p:nvPicPr>
          <p:cNvPr id="6" name="Picture 5"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242663" y="5674660"/>
            <a:ext cx="3388043" cy="821746"/>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4411" y="5379730"/>
            <a:ext cx="1283153" cy="1283153"/>
          </a:xfrm>
          <a:prstGeom prst="rect">
            <a:avLst/>
          </a:prstGeom>
        </p:spPr>
      </p:pic>
    </p:spTree>
    <p:extLst>
      <p:ext uri="{BB962C8B-B14F-4D97-AF65-F5344CB8AC3E}">
        <p14:creationId xmlns:p14="http://schemas.microsoft.com/office/powerpoint/2010/main" val="20004994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sz="4800" dirty="0" smtClean="0">
                <a:solidFill>
                  <a:srgbClr val="CC0066"/>
                </a:solidFill>
                <a:latin typeface="+mn-lt"/>
              </a:rPr>
              <a:t>Contemplation </a:t>
            </a:r>
            <a:endParaRPr lang="en-IE" sz="4800" dirty="0">
              <a:solidFill>
                <a:srgbClr val="CC0066"/>
              </a:solidFill>
              <a:latin typeface="+mn-lt"/>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08479" y="172264"/>
            <a:ext cx="1982682" cy="1224050"/>
          </a:xfrm>
        </p:spPr>
      </p:pic>
      <p:pic>
        <p:nvPicPr>
          <p:cNvPr id="3" name="Picture 2"/>
          <p:cNvPicPr/>
          <p:nvPr/>
        </p:nvPicPr>
        <p:blipFill rotWithShape="1">
          <a:blip r:embed="rId4"/>
          <a:srcRect l="17509" t="42731" r="50686" b="25355"/>
          <a:stretch/>
        </p:blipFill>
        <p:spPr bwMode="auto">
          <a:xfrm>
            <a:off x="826065" y="3918447"/>
            <a:ext cx="3096344" cy="2074540"/>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5"/>
          <a:srcRect l="10084" t="34042" r="43041" b="15781"/>
          <a:stretch/>
        </p:blipFill>
        <p:spPr bwMode="auto">
          <a:xfrm>
            <a:off x="8317653" y="4131329"/>
            <a:ext cx="2685415" cy="1797050"/>
          </a:xfrm>
          <a:prstGeom prst="rect">
            <a:avLst/>
          </a:prstGeom>
          <a:ln>
            <a:noFill/>
          </a:ln>
          <a:extLst>
            <a:ext uri="{53640926-AAD7-44D8-BBD7-CCE9431645EC}">
              <a14:shadowObscured xmlns:a14="http://schemas.microsoft.com/office/drawing/2010/main"/>
            </a:ext>
          </a:extLst>
        </p:spPr>
      </p:pic>
      <p:pic>
        <p:nvPicPr>
          <p:cNvPr id="5" name="Picture 4"/>
          <p:cNvPicPr/>
          <p:nvPr/>
        </p:nvPicPr>
        <p:blipFill rotWithShape="1">
          <a:blip r:embed="rId6"/>
          <a:srcRect l="22385" t="40249" r="56339" b="23581"/>
          <a:stretch/>
        </p:blipFill>
        <p:spPr bwMode="auto">
          <a:xfrm>
            <a:off x="4860648" y="4131329"/>
            <a:ext cx="2186203" cy="2015108"/>
          </a:xfrm>
          <a:prstGeom prst="rect">
            <a:avLst/>
          </a:prstGeom>
          <a:ln>
            <a:noFill/>
          </a:ln>
          <a:extLst>
            <a:ext uri="{53640926-AAD7-44D8-BBD7-CCE9431645EC}">
              <a14:shadowObscured xmlns:a14="http://schemas.microsoft.com/office/drawing/2010/main"/>
            </a:ext>
          </a:extLst>
        </p:spPr>
      </p:pic>
      <p:sp>
        <p:nvSpPr>
          <p:cNvPr id="6" name="TextBox 5"/>
          <p:cNvSpPr txBox="1"/>
          <p:nvPr/>
        </p:nvSpPr>
        <p:spPr>
          <a:xfrm>
            <a:off x="616044" y="1941079"/>
            <a:ext cx="10675410" cy="1329146"/>
          </a:xfrm>
          <a:prstGeom prst="rect">
            <a:avLst/>
          </a:prstGeom>
          <a:noFill/>
        </p:spPr>
        <p:txBody>
          <a:bodyPr wrap="square" rtlCol="0">
            <a:spAutoFit/>
          </a:bodyPr>
          <a:lstStyle/>
          <a:p>
            <a:pPr algn="ctr">
              <a:lnSpc>
                <a:spcPct val="115000"/>
              </a:lnSpc>
              <a:spcAft>
                <a:spcPts val="1000"/>
              </a:spcAft>
            </a:pPr>
            <a:r>
              <a:rPr lang="en-IE" sz="3600" dirty="0"/>
              <a:t>Patient is thinking about making a health behaviour change but is ambivalent about doing so. </a:t>
            </a:r>
          </a:p>
        </p:txBody>
      </p:sp>
      <p:pic>
        <p:nvPicPr>
          <p:cNvPr id="9" name="Picture 8" descr="\\ckvfs004\Health Promotion\common\Amy Phillips 2018\HSE_Logo_Mission_Full Colour_Irish_First_FA.png"/>
          <p:cNvPicPr/>
          <p:nvPr/>
        </p:nvPicPr>
        <p:blipFill>
          <a:blip r:embed="rId7">
            <a:extLst>
              <a:ext uri="{28A0092B-C50C-407E-A947-70E740481C1C}">
                <a14:useLocalDpi xmlns:a14="http://schemas.microsoft.com/office/drawing/2010/main" val="0"/>
              </a:ext>
            </a:extLst>
          </a:blip>
          <a:srcRect/>
          <a:stretch>
            <a:fillRect/>
          </a:stretch>
        </p:blipFill>
        <p:spPr bwMode="auto">
          <a:xfrm>
            <a:off x="0" y="6370955"/>
            <a:ext cx="2508885" cy="487045"/>
          </a:xfrm>
          <a:prstGeom prst="rect">
            <a:avLst/>
          </a:prstGeom>
          <a:noFill/>
          <a:ln>
            <a:noFill/>
          </a:ln>
        </p:spPr>
      </p:pic>
    </p:spTree>
    <p:extLst>
      <p:ext uri="{BB962C8B-B14F-4D97-AF65-F5344CB8AC3E}">
        <p14:creationId xmlns:p14="http://schemas.microsoft.com/office/powerpoint/2010/main" val="39676592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3"/>
          <a:srcRect l="26929" t="58511" r="62211" b="23582"/>
          <a:stretch/>
        </p:blipFill>
        <p:spPr bwMode="auto">
          <a:xfrm>
            <a:off x="5014492" y="4077956"/>
            <a:ext cx="2808312" cy="2304256"/>
          </a:xfrm>
          <a:prstGeom prst="rect">
            <a:avLst/>
          </a:prstGeom>
          <a:ln>
            <a:noFill/>
          </a:ln>
          <a:extLst>
            <a:ext uri="{53640926-AAD7-44D8-BBD7-CCE9431645EC}">
              <a14:shadowObscured xmlns:a14="http://schemas.microsoft.com/office/drawing/2010/main"/>
            </a:ext>
          </a:extLst>
        </p:spPr>
      </p:pic>
      <p:sp>
        <p:nvSpPr>
          <p:cNvPr id="5" name="TextBox 4"/>
          <p:cNvSpPr txBox="1"/>
          <p:nvPr/>
        </p:nvSpPr>
        <p:spPr>
          <a:xfrm>
            <a:off x="583473" y="1998574"/>
            <a:ext cx="11147836" cy="1771767"/>
          </a:xfrm>
          <a:prstGeom prst="rect">
            <a:avLst/>
          </a:prstGeom>
          <a:noFill/>
        </p:spPr>
        <p:txBody>
          <a:bodyPr wrap="square" rtlCol="0">
            <a:spAutoFit/>
          </a:bodyPr>
          <a:lstStyle/>
          <a:p>
            <a:pPr algn="ctr">
              <a:lnSpc>
                <a:spcPct val="115000"/>
              </a:lnSpc>
              <a:spcAft>
                <a:spcPts val="1000"/>
              </a:spcAft>
            </a:pPr>
            <a:r>
              <a:rPr lang="en-IE" sz="3600" dirty="0" smtClean="0"/>
              <a:t>Patient </a:t>
            </a:r>
            <a:r>
              <a:rPr lang="en-IE" sz="3600" dirty="0"/>
              <a:t>is ready to change their health behaviour and is starting to make plans on how to do this. </a:t>
            </a:r>
          </a:p>
          <a:p>
            <a:pPr algn="ctr"/>
            <a:endParaRPr lang="en-IE" dirty="0"/>
          </a:p>
        </p:txBody>
      </p:sp>
      <p:pic>
        <p:nvPicPr>
          <p:cNvPr id="6" name="Picture 5"/>
          <p:cNvPicPr/>
          <p:nvPr/>
        </p:nvPicPr>
        <p:blipFill rotWithShape="1">
          <a:blip r:embed="rId4"/>
          <a:srcRect l="24157" t="52305" r="57004" b="33865"/>
          <a:stretch/>
        </p:blipFill>
        <p:spPr bwMode="auto">
          <a:xfrm>
            <a:off x="9083055" y="4450627"/>
            <a:ext cx="2417457" cy="1170451"/>
          </a:xfrm>
          <a:prstGeom prst="rect">
            <a:avLst/>
          </a:prstGeom>
          <a:ln>
            <a:noFill/>
          </a:ln>
          <a:extLst>
            <a:ext uri="{53640926-AAD7-44D8-BBD7-CCE9431645EC}">
              <a14:shadowObscured xmlns:a14="http://schemas.microsoft.com/office/drawing/2010/main"/>
            </a:ext>
          </a:extLst>
        </p:spPr>
      </p:pic>
      <p:pic>
        <p:nvPicPr>
          <p:cNvPr id="7" name="Picture 6"/>
          <p:cNvPicPr/>
          <p:nvPr/>
        </p:nvPicPr>
        <p:blipFill rotWithShape="1">
          <a:blip r:embed="rId5"/>
          <a:srcRect l="10971" t="31383" r="40049" b="19149"/>
          <a:stretch/>
        </p:blipFill>
        <p:spPr bwMode="auto">
          <a:xfrm>
            <a:off x="352676" y="4344259"/>
            <a:ext cx="2806700" cy="1771650"/>
          </a:xfrm>
          <a:prstGeom prst="rect">
            <a:avLst/>
          </a:prstGeom>
          <a:ln>
            <a:noFill/>
          </a:ln>
          <a:extLst>
            <a:ext uri="{53640926-AAD7-44D8-BBD7-CCE9431645EC}">
              <a14:shadowObscured xmlns:a14="http://schemas.microsoft.com/office/drawing/2010/main"/>
            </a:ext>
          </a:extLst>
        </p:spPr>
      </p:pic>
      <p:sp>
        <p:nvSpPr>
          <p:cNvPr id="9" name="TextBox 8"/>
          <p:cNvSpPr txBox="1"/>
          <p:nvPr/>
        </p:nvSpPr>
        <p:spPr>
          <a:xfrm>
            <a:off x="352676" y="440669"/>
            <a:ext cx="3621736" cy="1107996"/>
          </a:xfrm>
          <a:prstGeom prst="rect">
            <a:avLst/>
          </a:prstGeom>
          <a:noFill/>
        </p:spPr>
        <p:txBody>
          <a:bodyPr wrap="square" rtlCol="0">
            <a:spAutoFit/>
          </a:bodyPr>
          <a:lstStyle/>
          <a:p>
            <a:r>
              <a:rPr lang="en-IE" sz="4800" dirty="0" smtClean="0">
                <a:solidFill>
                  <a:srgbClr val="CC0066"/>
                </a:solidFill>
              </a:rPr>
              <a:t>Preparation</a:t>
            </a:r>
          </a:p>
          <a:p>
            <a:endParaRPr lang="en-GB" dirty="0"/>
          </a:p>
        </p:txBody>
      </p:sp>
      <p:pic>
        <p:nvPicPr>
          <p:cNvPr id="8" name="Content Placeholder 7"/>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279923" y="409060"/>
            <a:ext cx="2400027" cy="1481707"/>
          </a:xfrm>
        </p:spPr>
      </p:pic>
      <p:pic>
        <p:nvPicPr>
          <p:cNvPr id="10" name="Picture 9" descr="\\ckvfs004\Health Promotion\common\Amy Phillips 2018\HSE_Logo_Mission_Full Colour_Irish_First_FA.png"/>
          <p:cNvPicPr/>
          <p:nvPr/>
        </p:nvPicPr>
        <p:blipFill>
          <a:blip r:embed="rId7">
            <a:extLst>
              <a:ext uri="{28A0092B-C50C-407E-A947-70E740481C1C}">
                <a14:useLocalDpi xmlns:a14="http://schemas.microsoft.com/office/drawing/2010/main" val="0"/>
              </a:ext>
            </a:extLst>
          </a:blip>
          <a:srcRect/>
          <a:stretch>
            <a:fillRect/>
          </a:stretch>
        </p:blipFill>
        <p:spPr bwMode="auto">
          <a:xfrm>
            <a:off x="0" y="6357507"/>
            <a:ext cx="2508885" cy="487045"/>
          </a:xfrm>
          <a:prstGeom prst="rect">
            <a:avLst/>
          </a:prstGeom>
          <a:noFill/>
          <a:ln>
            <a:noFill/>
          </a:ln>
        </p:spPr>
      </p:pic>
    </p:spTree>
    <p:extLst>
      <p:ext uri="{BB962C8B-B14F-4D97-AF65-F5344CB8AC3E}">
        <p14:creationId xmlns:p14="http://schemas.microsoft.com/office/powerpoint/2010/main" val="23966297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 </a:t>
            </a:r>
            <a:endParaRPr lang="en-IE" dirty="0"/>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94893" y="184281"/>
            <a:ext cx="2596896" cy="1603248"/>
          </a:xfrm>
        </p:spPr>
      </p:pic>
      <p:pic>
        <p:nvPicPr>
          <p:cNvPr id="3" name="Picture 2"/>
          <p:cNvPicPr/>
          <p:nvPr/>
        </p:nvPicPr>
        <p:blipFill rotWithShape="1">
          <a:blip r:embed="rId4"/>
          <a:srcRect l="24490" t="44149" r="58001" b="26241"/>
          <a:stretch/>
        </p:blipFill>
        <p:spPr bwMode="auto">
          <a:xfrm>
            <a:off x="507350" y="4769291"/>
            <a:ext cx="2304256" cy="1512168"/>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5"/>
          <a:srcRect l="9420" t="30497" r="42708" b="12943"/>
          <a:stretch/>
        </p:blipFill>
        <p:spPr bwMode="auto">
          <a:xfrm>
            <a:off x="4732986" y="4769291"/>
            <a:ext cx="2743200" cy="2025650"/>
          </a:xfrm>
          <a:prstGeom prst="rect">
            <a:avLst/>
          </a:prstGeom>
          <a:ln>
            <a:noFill/>
          </a:ln>
          <a:extLst>
            <a:ext uri="{53640926-AAD7-44D8-BBD7-CCE9431645EC}">
              <a14:shadowObscured xmlns:a14="http://schemas.microsoft.com/office/drawing/2010/main"/>
            </a:ext>
          </a:extLst>
        </p:spPr>
      </p:pic>
      <p:sp>
        <p:nvSpPr>
          <p:cNvPr id="5" name="Rectangle 4"/>
          <p:cNvSpPr/>
          <p:nvPr/>
        </p:nvSpPr>
        <p:spPr>
          <a:xfrm>
            <a:off x="1316183" y="2042316"/>
            <a:ext cx="9377158" cy="1329146"/>
          </a:xfrm>
          <a:prstGeom prst="rect">
            <a:avLst/>
          </a:prstGeom>
        </p:spPr>
        <p:txBody>
          <a:bodyPr wrap="square">
            <a:spAutoFit/>
          </a:bodyPr>
          <a:lstStyle/>
          <a:p>
            <a:pPr algn="ctr">
              <a:lnSpc>
                <a:spcPct val="115000"/>
              </a:lnSpc>
              <a:spcAft>
                <a:spcPts val="1000"/>
              </a:spcAft>
            </a:pPr>
            <a:r>
              <a:rPr lang="en-IE" sz="3600" dirty="0"/>
              <a:t>Patient is actively working at making health behaviour changes</a:t>
            </a:r>
          </a:p>
        </p:txBody>
      </p:sp>
      <p:pic>
        <p:nvPicPr>
          <p:cNvPr id="6" name="Picture 5"/>
          <p:cNvPicPr/>
          <p:nvPr/>
        </p:nvPicPr>
        <p:blipFill rotWithShape="1">
          <a:blip r:embed="rId6"/>
          <a:srcRect l="16068" t="22341" r="51795" b="29256"/>
          <a:stretch/>
        </p:blipFill>
        <p:spPr bwMode="auto">
          <a:xfrm>
            <a:off x="9505209" y="4134713"/>
            <a:ext cx="2376264" cy="2660228"/>
          </a:xfrm>
          <a:prstGeom prst="rect">
            <a:avLst/>
          </a:prstGeom>
          <a:ln>
            <a:noFill/>
          </a:ln>
          <a:extLst>
            <a:ext uri="{53640926-AAD7-44D8-BBD7-CCE9431645EC}">
              <a14:shadowObscured xmlns:a14="http://schemas.microsoft.com/office/drawing/2010/main"/>
            </a:ext>
          </a:extLst>
        </p:spPr>
      </p:pic>
      <p:sp>
        <p:nvSpPr>
          <p:cNvPr id="9" name="Rectangle 8"/>
          <p:cNvSpPr/>
          <p:nvPr/>
        </p:nvSpPr>
        <p:spPr>
          <a:xfrm>
            <a:off x="507350" y="570407"/>
            <a:ext cx="1797287" cy="830997"/>
          </a:xfrm>
          <a:prstGeom prst="rect">
            <a:avLst/>
          </a:prstGeom>
        </p:spPr>
        <p:txBody>
          <a:bodyPr wrap="none">
            <a:spAutoFit/>
          </a:bodyPr>
          <a:lstStyle/>
          <a:p>
            <a:r>
              <a:rPr lang="en-GB" sz="4800" dirty="0" smtClean="0">
                <a:solidFill>
                  <a:srgbClr val="CC0066"/>
                </a:solidFill>
              </a:rPr>
              <a:t>Action</a:t>
            </a:r>
            <a:endParaRPr lang="en-GB" sz="4800" dirty="0">
              <a:solidFill>
                <a:srgbClr val="CC0066"/>
              </a:solidFill>
            </a:endParaRPr>
          </a:p>
        </p:txBody>
      </p:sp>
      <p:pic>
        <p:nvPicPr>
          <p:cNvPr id="10" name="Picture 9" descr="\\ckvfs004\Health Promotion\common\Amy Phillips 2018\HSE_Logo_Mission_Full Colour_Irish_First_FA.png"/>
          <p:cNvPicPr/>
          <p:nvPr/>
        </p:nvPicPr>
        <p:blipFill>
          <a:blip r:embed="rId7">
            <a:extLst>
              <a:ext uri="{28A0092B-C50C-407E-A947-70E740481C1C}">
                <a14:useLocalDpi xmlns:a14="http://schemas.microsoft.com/office/drawing/2010/main" val="0"/>
              </a:ext>
            </a:extLst>
          </a:blip>
          <a:srcRect/>
          <a:stretch>
            <a:fillRect/>
          </a:stretch>
        </p:blipFill>
        <p:spPr bwMode="auto">
          <a:xfrm>
            <a:off x="61740" y="6329138"/>
            <a:ext cx="2508885" cy="487045"/>
          </a:xfrm>
          <a:prstGeom prst="rect">
            <a:avLst/>
          </a:prstGeom>
          <a:noFill/>
          <a:ln>
            <a:noFill/>
          </a:ln>
        </p:spPr>
      </p:pic>
    </p:spTree>
    <p:extLst>
      <p:ext uri="{BB962C8B-B14F-4D97-AF65-F5344CB8AC3E}">
        <p14:creationId xmlns:p14="http://schemas.microsoft.com/office/powerpoint/2010/main" val="3693233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sz="4800" dirty="0">
                <a:solidFill>
                  <a:srgbClr val="CC0066"/>
                </a:solidFill>
                <a:latin typeface="+mn-lt"/>
              </a:rPr>
              <a:t>M</a:t>
            </a:r>
            <a:r>
              <a:rPr lang="en-IE" sz="4800" dirty="0" smtClean="0">
                <a:solidFill>
                  <a:srgbClr val="CC0066"/>
                </a:solidFill>
                <a:latin typeface="+mn-lt"/>
              </a:rPr>
              <a:t>aintenance</a:t>
            </a:r>
            <a:endParaRPr lang="en-GB" sz="4800" dirty="0">
              <a:solidFill>
                <a:srgbClr val="CC0066"/>
              </a:solidFill>
              <a:latin typeface="+mn-lt"/>
            </a:endParaRPr>
          </a:p>
        </p:txBody>
      </p:sp>
      <p:sp>
        <p:nvSpPr>
          <p:cNvPr id="3" name="Content Placeholder 2"/>
          <p:cNvSpPr>
            <a:spLocks noGrp="1"/>
          </p:cNvSpPr>
          <p:nvPr>
            <p:ph idx="1"/>
          </p:nvPr>
        </p:nvSpPr>
        <p:spPr>
          <a:xfrm>
            <a:off x="689919" y="1926089"/>
            <a:ext cx="10515600" cy="4806928"/>
          </a:xfrm>
        </p:spPr>
        <p:txBody>
          <a:bodyPr>
            <a:normAutofit/>
          </a:bodyPr>
          <a:lstStyle/>
          <a:p>
            <a:pPr marL="0" indent="0" algn="ctr">
              <a:buNone/>
            </a:pPr>
            <a:r>
              <a:rPr lang="en-IE" sz="3600" dirty="0"/>
              <a:t>Patient is focussing on maintaining the </a:t>
            </a:r>
            <a:endParaRPr lang="en-IE" sz="3600" dirty="0" smtClean="0"/>
          </a:p>
          <a:p>
            <a:pPr marL="0" indent="0" algn="ctr">
              <a:buNone/>
            </a:pPr>
            <a:r>
              <a:rPr lang="en-IE" sz="3600" dirty="0" smtClean="0"/>
              <a:t>health </a:t>
            </a:r>
            <a:r>
              <a:rPr lang="en-IE" sz="3600" dirty="0"/>
              <a:t>behaviour changes they have made </a:t>
            </a:r>
          </a:p>
          <a:p>
            <a:endParaRPr lang="en-GB" sz="36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3056" y="322841"/>
            <a:ext cx="2596896" cy="160324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87937" y="3677647"/>
            <a:ext cx="3170237"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kvfs004\Health Promotion\common\Amy Phillips 2018\HSE_Logo_Mission_Full Colour_Irish_First_FA.png"/>
          <p:cNvPicPr/>
          <p:nvPr/>
        </p:nvPicPr>
        <p:blipFill>
          <a:blip r:embed="rId5">
            <a:extLst>
              <a:ext uri="{28A0092B-C50C-407E-A947-70E740481C1C}">
                <a14:useLocalDpi xmlns:a14="http://schemas.microsoft.com/office/drawing/2010/main" val="0"/>
              </a:ext>
            </a:extLst>
          </a:blip>
          <a:srcRect/>
          <a:stretch>
            <a:fillRect/>
          </a:stretch>
        </p:blipFill>
        <p:spPr bwMode="auto">
          <a:xfrm>
            <a:off x="0" y="6330613"/>
            <a:ext cx="2508885" cy="487045"/>
          </a:xfrm>
          <a:prstGeom prst="rect">
            <a:avLst/>
          </a:prstGeom>
          <a:noFill/>
          <a:ln>
            <a:noFill/>
          </a:ln>
        </p:spPr>
      </p:pic>
    </p:spTree>
    <p:extLst>
      <p:ext uri="{BB962C8B-B14F-4D97-AF65-F5344CB8AC3E}">
        <p14:creationId xmlns:p14="http://schemas.microsoft.com/office/powerpoint/2010/main" val="5356990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1470" y="1632038"/>
            <a:ext cx="10515600" cy="4351338"/>
          </a:xfrm>
        </p:spPr>
        <p:txBody>
          <a:bodyPr/>
          <a:lstStyle/>
          <a:p>
            <a:pPr marL="0" indent="0" algn="ctr">
              <a:buNone/>
            </a:pPr>
            <a:r>
              <a:rPr lang="en-IE" sz="4000" dirty="0" smtClean="0"/>
              <a:t>Where </a:t>
            </a:r>
            <a:r>
              <a:rPr lang="en-IE" sz="4000" dirty="0"/>
              <a:t>a patient has regressed into </a:t>
            </a:r>
            <a:endParaRPr lang="en-IE" sz="4000" dirty="0" smtClean="0"/>
          </a:p>
          <a:p>
            <a:pPr marL="0" indent="0" algn="ctr">
              <a:buNone/>
            </a:pPr>
            <a:r>
              <a:rPr lang="en-IE" sz="4000" dirty="0" smtClean="0"/>
              <a:t>old </a:t>
            </a:r>
            <a:r>
              <a:rPr lang="en-IE" sz="4000" dirty="0"/>
              <a:t>health </a:t>
            </a:r>
            <a:r>
              <a:rPr lang="en-IE" sz="4000" dirty="0" smtClean="0"/>
              <a:t>behaviours</a:t>
            </a:r>
            <a:endParaRPr lang="en-IE" sz="4000" dirty="0"/>
          </a:p>
          <a:p>
            <a:pPr marL="0" indent="0">
              <a:buNone/>
            </a:pPr>
            <a:endParaRPr lang="en-GB" dirty="0"/>
          </a:p>
        </p:txBody>
      </p:sp>
      <p:sp>
        <p:nvSpPr>
          <p:cNvPr id="7" name="Rectangle 6"/>
          <p:cNvSpPr/>
          <p:nvPr/>
        </p:nvSpPr>
        <p:spPr>
          <a:xfrm>
            <a:off x="431470" y="461665"/>
            <a:ext cx="2118465" cy="830997"/>
          </a:xfrm>
          <a:prstGeom prst="rect">
            <a:avLst/>
          </a:prstGeom>
        </p:spPr>
        <p:txBody>
          <a:bodyPr wrap="none">
            <a:spAutoFit/>
          </a:bodyPr>
          <a:lstStyle/>
          <a:p>
            <a:r>
              <a:rPr lang="en-GB" sz="4800" dirty="0">
                <a:solidFill>
                  <a:srgbClr val="CC0066"/>
                </a:solidFill>
              </a:rPr>
              <a:t>Relapse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59180" y="180737"/>
            <a:ext cx="2596896" cy="1603248"/>
          </a:xfrm>
          <a:prstGeom prst="rect">
            <a:avLst/>
          </a:prstGeom>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06545" y="3350505"/>
            <a:ext cx="3400297" cy="2762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ckvfs004\Health Promotion\common\Amy Phillips 2018\HSE_Logo_Mission_Full Colour_Irish_First_FA.png"/>
          <p:cNvPicPr/>
          <p:nvPr/>
        </p:nvPicPr>
        <p:blipFill>
          <a:blip r:embed="rId5">
            <a:extLst>
              <a:ext uri="{28A0092B-C50C-407E-A947-70E740481C1C}">
                <a14:useLocalDpi xmlns:a14="http://schemas.microsoft.com/office/drawing/2010/main" val="0"/>
              </a:ext>
            </a:extLst>
          </a:blip>
          <a:srcRect/>
          <a:stretch>
            <a:fillRect/>
          </a:stretch>
        </p:blipFill>
        <p:spPr bwMode="auto">
          <a:xfrm>
            <a:off x="236259" y="6113246"/>
            <a:ext cx="2508885" cy="487045"/>
          </a:xfrm>
          <a:prstGeom prst="rect">
            <a:avLst/>
          </a:prstGeom>
          <a:noFill/>
          <a:ln>
            <a:noFill/>
          </a:ln>
        </p:spPr>
      </p:pic>
    </p:spTree>
    <p:extLst>
      <p:ext uri="{BB962C8B-B14F-4D97-AF65-F5344CB8AC3E}">
        <p14:creationId xmlns:p14="http://schemas.microsoft.com/office/powerpoint/2010/main" val="1256564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97455" y="6488668"/>
            <a:ext cx="5898218" cy="369332"/>
          </a:xfrm>
          <a:prstGeom prst="rect">
            <a:avLst/>
          </a:prstGeom>
        </p:spPr>
        <p:txBody>
          <a:bodyPr wrap="none">
            <a:spAutoFit/>
          </a:bodyPr>
          <a:lstStyle/>
          <a:p>
            <a:r>
              <a:rPr lang="en-GB" dirty="0"/>
              <a:t>Figure 2.4 Stages of Change (Prochaska &amp; DiClemente, 1992) </a:t>
            </a:r>
          </a:p>
        </p:txBody>
      </p:sp>
      <p:sp>
        <p:nvSpPr>
          <p:cNvPr id="5" name="Rectangle 4"/>
          <p:cNvSpPr/>
          <p:nvPr/>
        </p:nvSpPr>
        <p:spPr>
          <a:xfrm>
            <a:off x="7858464" y="757880"/>
            <a:ext cx="3763924" cy="5391219"/>
          </a:xfrm>
          <a:prstGeom prst="rect">
            <a:avLst/>
          </a:prstGeom>
          <a:solidFill>
            <a:srgbClr val="CCECFF"/>
          </a:solidFill>
        </p:spPr>
        <p:txBody>
          <a:bodyPr wrap="square">
            <a:spAutoFit/>
          </a:bodyPr>
          <a:lstStyle/>
          <a:p>
            <a:pPr marL="228600" lvl="0" indent="-228600" defTabSz="914400">
              <a:lnSpc>
                <a:spcPct val="150000"/>
              </a:lnSpc>
              <a:spcBef>
                <a:spcPts val="1000"/>
              </a:spcBef>
              <a:buFont typeface="Arial"/>
              <a:buChar char="•"/>
            </a:pPr>
            <a:r>
              <a:rPr lang="en-IE" sz="2800" dirty="0">
                <a:solidFill>
                  <a:prstClr val="black"/>
                </a:solidFill>
              </a:rPr>
              <a:t>Can you recall any health behaviour that you have changed or thought about changing?</a:t>
            </a:r>
          </a:p>
          <a:p>
            <a:pPr marL="228600" lvl="0" indent="-228600" defTabSz="914400">
              <a:lnSpc>
                <a:spcPct val="150000"/>
              </a:lnSpc>
              <a:spcBef>
                <a:spcPts val="1000"/>
              </a:spcBef>
              <a:buFont typeface="Arial"/>
              <a:buChar char="•"/>
            </a:pPr>
            <a:r>
              <a:rPr lang="en-IE" sz="2800" dirty="0" smtClean="0">
                <a:solidFill>
                  <a:prstClr val="black"/>
                </a:solidFill>
              </a:rPr>
              <a:t>Can you relate </a:t>
            </a:r>
            <a:r>
              <a:rPr lang="en-IE" sz="2800" dirty="0">
                <a:solidFill>
                  <a:prstClr val="black"/>
                </a:solidFill>
              </a:rPr>
              <a:t>to any of the stages mentioned here?</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00" y="281989"/>
            <a:ext cx="4621213"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49" y="1561776"/>
            <a:ext cx="7083587" cy="4831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60398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07769" y="221692"/>
            <a:ext cx="2596896" cy="1603248"/>
          </a:xfrm>
        </p:spPr>
      </p:pic>
      <p:sp>
        <p:nvSpPr>
          <p:cNvPr id="3" name="Slide Number Placeholder 3"/>
          <p:cNvSpPr>
            <a:spLocks noGrp="1"/>
          </p:cNvSpPr>
          <p:nvPr>
            <p:ph type="sldNum" sz="quarter" idx="12"/>
          </p:nvPr>
        </p:nvSpPr>
        <p:spPr/>
        <p:txBody>
          <a:bodyPr/>
          <a:lstStyle/>
          <a:p>
            <a:pPr>
              <a:defRPr/>
            </a:pPr>
            <a:fld id="{84FFB481-933E-42D0-A204-73380917BC0E}" type="slidenum">
              <a:rPr lang="en-GB" altLang="en-US" smtClean="0"/>
              <a:pPr>
                <a:defRPr/>
              </a:pPr>
              <a:t>16</a:t>
            </a:fld>
            <a:endParaRPr lang="en-GB" altLang="en-US" dirty="0" smtClean="0"/>
          </a:p>
        </p:txBody>
      </p:sp>
      <p:pic>
        <p:nvPicPr>
          <p:cNvPr id="15363" name="Picture 2" descr="~AUT0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2793" y="832865"/>
            <a:ext cx="4905643" cy="490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700837" y="1267793"/>
            <a:ext cx="4258899" cy="4031873"/>
          </a:xfrm>
          <a:prstGeom prst="rect">
            <a:avLst/>
          </a:prstGeom>
        </p:spPr>
        <p:txBody>
          <a:bodyPr wrap="square">
            <a:spAutoFit/>
          </a:bodyPr>
          <a:lstStyle/>
          <a:p>
            <a:pPr lvl="0"/>
            <a:r>
              <a:rPr lang="en-IE" sz="3200" dirty="0">
                <a:solidFill>
                  <a:prstClr val="black"/>
                </a:solidFill>
              </a:rPr>
              <a:t>When health programmes or services are </a:t>
            </a:r>
            <a:r>
              <a:rPr lang="en-IE" sz="3200" dirty="0">
                <a:solidFill>
                  <a:srgbClr val="CC0066"/>
                </a:solidFill>
              </a:rPr>
              <a:t>‘</a:t>
            </a:r>
            <a:r>
              <a:rPr lang="en-IE" sz="3200" dirty="0" smtClean="0">
                <a:solidFill>
                  <a:srgbClr val="CC0066"/>
                </a:solidFill>
              </a:rPr>
              <a:t>stage matched</a:t>
            </a:r>
            <a:r>
              <a:rPr lang="en-IE" sz="3200" dirty="0">
                <a:solidFill>
                  <a:srgbClr val="CC0066"/>
                </a:solidFill>
              </a:rPr>
              <a:t>’ </a:t>
            </a:r>
            <a:r>
              <a:rPr lang="en-IE" sz="3200" dirty="0">
                <a:solidFill>
                  <a:prstClr val="black"/>
                </a:solidFill>
              </a:rPr>
              <a:t>to suit the individuals they have more success in recruitment, retention and progress in smoking cessation.</a:t>
            </a:r>
          </a:p>
        </p:txBody>
      </p:sp>
      <p:sp>
        <p:nvSpPr>
          <p:cNvPr id="5" name="Rectangle 4"/>
          <p:cNvSpPr/>
          <p:nvPr/>
        </p:nvSpPr>
        <p:spPr>
          <a:xfrm>
            <a:off x="6096000" y="5491052"/>
            <a:ext cx="6096000" cy="1077218"/>
          </a:xfrm>
          <a:prstGeom prst="rect">
            <a:avLst/>
          </a:prstGeom>
        </p:spPr>
        <p:txBody>
          <a:bodyPr>
            <a:spAutoFit/>
          </a:bodyPr>
          <a:lstStyle/>
          <a:p>
            <a:pPr algn="ctr"/>
            <a:r>
              <a:rPr lang="en-IE" sz="3200" i="1" dirty="0">
                <a:solidFill>
                  <a:srgbClr val="CC0066"/>
                </a:solidFill>
              </a:rPr>
              <a:t>‘Meet the patient where </a:t>
            </a:r>
            <a:endParaRPr lang="en-IE" sz="3200" i="1" dirty="0" smtClean="0">
              <a:solidFill>
                <a:srgbClr val="CC0066"/>
              </a:solidFill>
            </a:endParaRPr>
          </a:p>
          <a:p>
            <a:pPr algn="ctr"/>
            <a:r>
              <a:rPr lang="en-IE" sz="3200" b="1" i="1" dirty="0" smtClean="0">
                <a:solidFill>
                  <a:srgbClr val="CC0066"/>
                </a:solidFill>
              </a:rPr>
              <a:t>they</a:t>
            </a:r>
            <a:r>
              <a:rPr lang="en-IE" sz="3200" i="1" dirty="0" smtClean="0">
                <a:solidFill>
                  <a:srgbClr val="CC0066"/>
                </a:solidFill>
              </a:rPr>
              <a:t> </a:t>
            </a:r>
            <a:r>
              <a:rPr lang="en-IE" sz="3200" i="1" dirty="0">
                <a:solidFill>
                  <a:srgbClr val="CC0066"/>
                </a:solidFill>
              </a:rPr>
              <a:t>are at’ </a:t>
            </a:r>
            <a:endParaRPr lang="en-GB" dirty="0">
              <a:solidFill>
                <a:srgbClr val="CC0066"/>
              </a:solidFill>
            </a:endParaRPr>
          </a:p>
        </p:txBody>
      </p:sp>
      <p:pic>
        <p:nvPicPr>
          <p:cNvPr id="7" name="Picture 6" descr="\\ckvfs004\Health Promotion\common\Amy Phillips 2018\HSE_Logo_Mission_Full Colour_Irish_First_FA.png"/>
          <p:cNvPicPr/>
          <p:nvPr/>
        </p:nvPicPr>
        <p:blipFill>
          <a:blip r:embed="rId5">
            <a:extLst>
              <a:ext uri="{28A0092B-C50C-407E-A947-70E740481C1C}">
                <a14:useLocalDpi xmlns:a14="http://schemas.microsoft.com/office/drawing/2010/main" val="0"/>
              </a:ext>
            </a:extLst>
          </a:blip>
          <a:srcRect/>
          <a:stretch>
            <a:fillRect/>
          </a:stretch>
        </p:blipFill>
        <p:spPr bwMode="auto">
          <a:xfrm>
            <a:off x="0" y="6324747"/>
            <a:ext cx="2508885" cy="487045"/>
          </a:xfrm>
          <a:prstGeom prst="rect">
            <a:avLst/>
          </a:prstGeom>
          <a:noFill/>
          <a:ln>
            <a:noFill/>
          </a:ln>
        </p:spPr>
      </p:pic>
    </p:spTree>
    <p:extLst>
      <p:ext uri="{BB962C8B-B14F-4D97-AF65-F5344CB8AC3E}">
        <p14:creationId xmlns:p14="http://schemas.microsoft.com/office/powerpoint/2010/main" val="334928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C0066"/>
                </a:solidFill>
                <a:latin typeface="+mn-lt"/>
              </a:rPr>
              <a:t>Prochaska’s Theory</a:t>
            </a:r>
            <a:endParaRPr lang="en-IE" dirty="0">
              <a:solidFill>
                <a:srgbClr val="CC0066"/>
              </a:solidFill>
              <a:latin typeface="+mn-lt"/>
            </a:endParaRPr>
          </a:p>
        </p:txBody>
      </p:sp>
      <p:sp>
        <p:nvSpPr>
          <p:cNvPr id="3" name="Content Placeholder 2"/>
          <p:cNvSpPr>
            <a:spLocks noGrp="1"/>
          </p:cNvSpPr>
          <p:nvPr>
            <p:ph idx="1"/>
          </p:nvPr>
        </p:nvSpPr>
        <p:spPr>
          <a:prstGeom prst="rect">
            <a:avLst/>
          </a:prstGeom>
        </p:spPr>
        <p:txBody>
          <a:bodyPr>
            <a:normAutofit fontScale="92500" lnSpcReduction="10000"/>
          </a:bodyPr>
          <a:lstStyle/>
          <a:p>
            <a:pPr marL="0" indent="0" algn="ctr">
              <a:lnSpc>
                <a:spcPct val="150000"/>
              </a:lnSpc>
              <a:spcAft>
                <a:spcPts val="600"/>
              </a:spcAft>
              <a:buNone/>
            </a:pPr>
            <a:r>
              <a:rPr lang="en-GB" sz="4000" dirty="0" smtClean="0"/>
              <a:t>The </a:t>
            </a:r>
            <a:r>
              <a:rPr lang="en-GB" sz="4000" dirty="0"/>
              <a:t>model has also been applied to treatment of </a:t>
            </a:r>
            <a:r>
              <a:rPr lang="en-GB" sz="4000" b="1" dirty="0">
                <a:solidFill>
                  <a:srgbClr val="CC0066"/>
                </a:solidFill>
              </a:rPr>
              <a:t>addictive behaviours </a:t>
            </a:r>
            <a:r>
              <a:rPr lang="en-GB" sz="4000" dirty="0" smtClean="0"/>
              <a:t>(alcohol</a:t>
            </a:r>
            <a:r>
              <a:rPr lang="en-GB" sz="4000" dirty="0"/>
              <a:t>, drugs and tobacco </a:t>
            </a:r>
            <a:r>
              <a:rPr lang="en-GB" sz="4000" dirty="0" smtClean="0"/>
              <a:t>) </a:t>
            </a:r>
            <a:r>
              <a:rPr lang="en-GB" sz="4000" dirty="0"/>
              <a:t>with success, </a:t>
            </a:r>
            <a:r>
              <a:rPr lang="en-GB" sz="4000" dirty="0" smtClean="0"/>
              <a:t>however patients with addictive behaviour </a:t>
            </a:r>
            <a:r>
              <a:rPr lang="en-GB" sz="4000" dirty="0"/>
              <a:t>often recycle through the process a number of times before they exit. </a:t>
            </a:r>
          </a:p>
          <a:p>
            <a:endParaRPr lang="en-I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8341" y="180737"/>
            <a:ext cx="2596896" cy="1603248"/>
          </a:xfrm>
          <a:prstGeom prst="rect">
            <a:avLst/>
          </a:prstGeom>
        </p:spPr>
      </p:pic>
      <p:pic>
        <p:nvPicPr>
          <p:cNvPr id="5" name="Picture 4"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242663" y="6143830"/>
            <a:ext cx="2508885" cy="487045"/>
          </a:xfrm>
          <a:prstGeom prst="rect">
            <a:avLst/>
          </a:prstGeom>
          <a:noFill/>
          <a:ln>
            <a:noFill/>
          </a:ln>
        </p:spPr>
      </p:pic>
    </p:spTree>
    <p:extLst>
      <p:ext uri="{BB962C8B-B14F-4D97-AF65-F5344CB8AC3E}">
        <p14:creationId xmlns:p14="http://schemas.microsoft.com/office/powerpoint/2010/main" val="28568196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990600" y="517525"/>
            <a:ext cx="85081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solidFill>
                  <a:srgbClr val="CC0066"/>
                </a:solidFill>
                <a:latin typeface="+mn-lt"/>
              </a:rPr>
              <a:t>Models of Behaviour Change </a:t>
            </a:r>
            <a:endParaRPr lang="en-GB" dirty="0">
              <a:solidFill>
                <a:srgbClr val="CC0066"/>
              </a:solidFill>
              <a:latin typeface="+mn-lt"/>
            </a:endParaRPr>
          </a:p>
        </p:txBody>
      </p:sp>
      <p:sp>
        <p:nvSpPr>
          <p:cNvPr id="7" name="Content Placeholder 2"/>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3200" dirty="0" smtClean="0"/>
              <a:t>Transtheoretical Model/ Stages of Change Model</a:t>
            </a:r>
          </a:p>
          <a:p>
            <a:endParaRPr lang="en-GB" sz="3200" dirty="0" smtClean="0"/>
          </a:p>
          <a:p>
            <a:r>
              <a:rPr lang="en-GB" sz="3200" b="1" dirty="0" smtClean="0"/>
              <a:t>Health Belief Model</a:t>
            </a:r>
          </a:p>
          <a:p>
            <a:endParaRPr lang="en-GB" sz="3200" dirty="0" smtClean="0"/>
          </a:p>
          <a:p>
            <a:r>
              <a:rPr lang="en-GB" sz="3200" dirty="0" smtClean="0"/>
              <a:t>COM-B Model</a:t>
            </a:r>
            <a:endParaRPr lang="en-GB" sz="32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221271" y="239840"/>
            <a:ext cx="2596896" cy="1603248"/>
          </a:xfrm>
        </p:spPr>
      </p:pic>
      <p:pic>
        <p:nvPicPr>
          <p:cNvPr id="5" name="Picture 4"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0" y="5972278"/>
            <a:ext cx="2957737" cy="714169"/>
          </a:xfrm>
          <a:prstGeom prst="rect">
            <a:avLst/>
          </a:prstGeom>
          <a:noFill/>
          <a:ln>
            <a:noFill/>
          </a:ln>
        </p:spPr>
      </p:pic>
    </p:spTree>
    <p:extLst>
      <p:ext uri="{BB962C8B-B14F-4D97-AF65-F5344CB8AC3E}">
        <p14:creationId xmlns:p14="http://schemas.microsoft.com/office/powerpoint/2010/main" val="11165021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006" y="156119"/>
            <a:ext cx="10515600" cy="1325563"/>
          </a:xfrm>
        </p:spPr>
        <p:txBody>
          <a:bodyPr/>
          <a:lstStyle/>
          <a:p>
            <a:r>
              <a:rPr lang="en-GB" dirty="0" smtClean="0">
                <a:solidFill>
                  <a:srgbClr val="CC0066"/>
                </a:solidFill>
                <a:latin typeface="+mn-lt"/>
              </a:rPr>
              <a:t>The Health Belief Model </a:t>
            </a:r>
            <a:endParaRPr lang="en-GB" dirty="0">
              <a:solidFill>
                <a:srgbClr val="CC0066"/>
              </a:solidFill>
              <a:latin typeface="+mn-lt"/>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417" y="378446"/>
            <a:ext cx="2596896" cy="1603248"/>
          </a:xfrm>
          <a:prstGeom prst="rect">
            <a:avLst/>
          </a:prstGeom>
        </p:spPr>
      </p:pic>
      <p:pic>
        <p:nvPicPr>
          <p:cNvPr id="5" name="Content Placeholder 4"/>
          <p:cNvPicPr>
            <a:picLocks noGrp="1" noChangeAspect="1"/>
          </p:cNvPicPr>
          <p:nvPr>
            <p:ph idx="1"/>
          </p:nvPr>
        </p:nvPicPr>
        <p:blipFill>
          <a:blip r:embed="rId4"/>
          <a:stretch>
            <a:fillRect/>
          </a:stretch>
        </p:blipFill>
        <p:spPr>
          <a:xfrm>
            <a:off x="1973558" y="1123781"/>
            <a:ext cx="6796407" cy="5115654"/>
          </a:xfrm>
          <a:prstGeom prst="rect">
            <a:avLst/>
          </a:prstGeom>
        </p:spPr>
      </p:pic>
      <p:pic>
        <p:nvPicPr>
          <p:cNvPr id="6" name="Picture 5" descr="\\ckvfs004\Health Promotion\common\Amy Phillips 2018\HSE_Logo_Mission_Full Colour_Irish_First_FA.png"/>
          <p:cNvPicPr/>
          <p:nvPr/>
        </p:nvPicPr>
        <p:blipFill>
          <a:blip r:embed="rId5">
            <a:extLst>
              <a:ext uri="{28A0092B-C50C-407E-A947-70E740481C1C}">
                <a14:useLocalDpi xmlns:a14="http://schemas.microsoft.com/office/drawing/2010/main" val="0"/>
              </a:ext>
            </a:extLst>
          </a:blip>
          <a:srcRect/>
          <a:stretch>
            <a:fillRect/>
          </a:stretch>
        </p:blipFill>
        <p:spPr bwMode="auto">
          <a:xfrm>
            <a:off x="91440" y="6439989"/>
            <a:ext cx="2812509" cy="418011"/>
          </a:xfrm>
          <a:prstGeom prst="rect">
            <a:avLst/>
          </a:prstGeom>
          <a:noFill/>
          <a:ln>
            <a:noFill/>
          </a:ln>
        </p:spPr>
      </p:pic>
    </p:spTree>
    <p:extLst>
      <p:ext uri="{BB962C8B-B14F-4D97-AF65-F5344CB8AC3E}">
        <p14:creationId xmlns:p14="http://schemas.microsoft.com/office/powerpoint/2010/main" val="13687611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72569" cy="6688667"/>
          </a:xfrm>
          <a:prstGeom prst="rect">
            <a:avLst/>
          </a:prstGeom>
        </p:spPr>
      </p:pic>
      <p:sp>
        <p:nvSpPr>
          <p:cNvPr id="2" name="Title 1"/>
          <p:cNvSpPr>
            <a:spLocks noGrp="1"/>
          </p:cNvSpPr>
          <p:nvPr>
            <p:ph type="ctrTitle"/>
          </p:nvPr>
        </p:nvSpPr>
        <p:spPr>
          <a:xfrm>
            <a:off x="796117" y="2220322"/>
            <a:ext cx="9972575" cy="1646302"/>
          </a:xfrm>
        </p:spPr>
        <p:txBody>
          <a:bodyPr>
            <a:normAutofit fontScale="90000"/>
          </a:bodyPr>
          <a:lstStyle/>
          <a:p>
            <a:r>
              <a:rPr lang="en-GB" dirty="0" smtClean="0"/>
              <a:t/>
            </a:r>
            <a:br>
              <a:rPr lang="en-GB" dirty="0" smtClean="0"/>
            </a:br>
            <a:r>
              <a:rPr lang="en-GB" dirty="0" smtClean="0"/>
              <a:t> </a:t>
            </a:r>
            <a:r>
              <a:rPr lang="en-GB" dirty="0"/>
              <a:t>Lifestyle Behaviours </a:t>
            </a:r>
            <a:r>
              <a:rPr lang="en-GB" dirty="0">
                <a:latin typeface="+mn-lt"/>
              </a:rPr>
              <a:t>and</a:t>
            </a:r>
            <a:r>
              <a:rPr lang="en-GB" dirty="0"/>
              <a:t> Personal Responsibility for Health </a:t>
            </a:r>
          </a:p>
        </p:txBody>
      </p:sp>
      <p:sp>
        <p:nvSpPr>
          <p:cNvPr id="3" name="Subtitle 2"/>
          <p:cNvSpPr>
            <a:spLocks noGrp="1"/>
          </p:cNvSpPr>
          <p:nvPr>
            <p:ph type="subTitle" idx="1"/>
          </p:nvPr>
        </p:nvSpPr>
        <p:spPr>
          <a:xfrm>
            <a:off x="1755466" y="4851214"/>
            <a:ext cx="7766936" cy="1096899"/>
          </a:xfrm>
        </p:spPr>
        <p:txBody>
          <a:bodyPr>
            <a:noAutofit/>
          </a:bodyPr>
          <a:lstStyle/>
          <a:p>
            <a:r>
              <a:rPr lang="en-IE" sz="3600" dirty="0" smtClean="0">
                <a:solidFill>
                  <a:srgbClr val="CC0066"/>
                </a:solidFill>
              </a:rPr>
              <a:t>Lesson 4: Theories of Behaviour Change </a:t>
            </a:r>
            <a:endParaRPr lang="en-GB" sz="3600" dirty="0">
              <a:solidFill>
                <a:srgbClr val="CC0066"/>
              </a:solidFill>
            </a:endParaRPr>
          </a:p>
        </p:txBody>
      </p:sp>
      <p:pic>
        <p:nvPicPr>
          <p:cNvPr id="5" name="Picture 4"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323345" y="6188174"/>
            <a:ext cx="2508885" cy="487045"/>
          </a:xfrm>
          <a:prstGeom prst="rect">
            <a:avLst/>
          </a:prstGeom>
          <a:noFill/>
          <a:ln>
            <a:noFill/>
          </a:ln>
        </p:spPr>
      </p:pic>
    </p:spTree>
    <p:extLst>
      <p:ext uri="{BB962C8B-B14F-4D97-AF65-F5344CB8AC3E}">
        <p14:creationId xmlns:p14="http://schemas.microsoft.com/office/powerpoint/2010/main" val="16607818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latin typeface="+mn-lt"/>
              </a:rPr>
              <a:t>Health Belief Model</a:t>
            </a:r>
            <a:endParaRPr lang="en-GB" dirty="0">
              <a:latin typeface="+mn-lt"/>
            </a:endParaRPr>
          </a:p>
        </p:txBody>
      </p:sp>
      <p:sp>
        <p:nvSpPr>
          <p:cNvPr id="6" name="Text Box 2"/>
          <p:cNvSpPr txBox="1">
            <a:spLocks noGrp="1" noChangeArrowheads="1"/>
          </p:cNvSpPr>
          <p:nvPr>
            <p:ph idx="1"/>
          </p:nvPr>
        </p:nvSpPr>
        <p:spPr bwMode="auto">
          <a:xfrm>
            <a:off x="901995" y="1585428"/>
            <a:ext cx="10515600" cy="4351338"/>
          </a:xfrm>
          <a:prstGeom prst="rect">
            <a:avLst/>
          </a:prstGeom>
          <a:noFill/>
          <a:ln w="6350" cap="flat" cmpd="sng" algn="ctr">
            <a:noFill/>
            <a:prstDash val="solid"/>
            <a:miter lim="800000"/>
            <a:headEnd/>
            <a:tailEnd/>
          </a:ln>
          <a:effectLst/>
        </p:spPr>
        <p:txBody>
          <a:bodyPr rot="0" vert="horz" wrap="square" lIns="91440" tIns="45720" rIns="91440" bIns="45720" anchor="t" anchorCtr="0">
            <a:noAutofit/>
          </a:bodyPr>
          <a:lstStyle/>
          <a:p>
            <a:pPr marL="0" indent="0">
              <a:lnSpc>
                <a:spcPct val="150000"/>
              </a:lnSpc>
              <a:spcAft>
                <a:spcPts val="0"/>
              </a:spcAft>
              <a:buNone/>
            </a:pPr>
            <a:r>
              <a:rPr lang="en-GB" sz="3200" b="1" dirty="0">
                <a:solidFill>
                  <a:srgbClr val="CC0066"/>
                </a:solidFill>
                <a:effectLst/>
                <a:ea typeface="Times New Roman" panose="02020603050405020304" pitchFamily="18" charset="0"/>
                <a:cs typeface="Times New Roman" panose="02020603050405020304" pitchFamily="18" charset="0"/>
              </a:rPr>
              <a:t>Perceived seriousness</a:t>
            </a:r>
            <a:r>
              <a:rPr lang="en-GB" sz="3200" dirty="0">
                <a:solidFill>
                  <a:srgbClr val="CC0066"/>
                </a:solidFill>
                <a:effectLst/>
                <a:ea typeface="Times New Roman" panose="02020603050405020304" pitchFamily="18" charset="0"/>
                <a:cs typeface="Times New Roman" panose="02020603050405020304" pitchFamily="18" charset="0"/>
              </a:rPr>
              <a:t> </a:t>
            </a:r>
            <a:r>
              <a:rPr lang="en-GB" sz="3200" dirty="0">
                <a:effectLst/>
                <a:ea typeface="Times New Roman" panose="02020603050405020304" pitchFamily="18" charset="0"/>
                <a:cs typeface="Times New Roman" panose="02020603050405020304" pitchFamily="18" charset="0"/>
              </a:rPr>
              <a:t>of a health </a:t>
            </a:r>
            <a:r>
              <a:rPr lang="en-GB" sz="3200" dirty="0" smtClean="0">
                <a:effectLst/>
                <a:ea typeface="Times New Roman" panose="02020603050405020304" pitchFamily="18" charset="0"/>
                <a:cs typeface="Times New Roman" panose="02020603050405020304" pitchFamily="18" charset="0"/>
              </a:rPr>
              <a:t>problem</a:t>
            </a:r>
          </a:p>
          <a:p>
            <a:pPr marL="0" indent="0">
              <a:lnSpc>
                <a:spcPct val="150000"/>
              </a:lnSpc>
              <a:spcAft>
                <a:spcPts val="0"/>
              </a:spcAft>
              <a:buNone/>
            </a:pPr>
            <a:r>
              <a:rPr lang="en-GB" sz="3200" dirty="0" smtClean="0">
                <a:effectLst/>
                <a:ea typeface="Times New Roman" panose="02020603050405020304" pitchFamily="18" charset="0"/>
                <a:cs typeface="Times New Roman" panose="02020603050405020304" pitchFamily="18" charset="0"/>
              </a:rPr>
              <a:t>People </a:t>
            </a:r>
            <a:r>
              <a:rPr lang="en-GB" sz="3200" dirty="0">
                <a:effectLst/>
                <a:ea typeface="Times New Roman" panose="02020603050405020304" pitchFamily="18" charset="0"/>
                <a:cs typeface="Times New Roman" panose="02020603050405020304" pitchFamily="18" charset="0"/>
              </a:rPr>
              <a:t>consider how severe the health and social consequences of persisting with a particular behaviour are likely to be. </a:t>
            </a:r>
            <a:endParaRPr lang="en-GB" sz="3200" dirty="0" smtClean="0">
              <a:effectLst/>
              <a:ea typeface="Times New Roman" panose="02020603050405020304" pitchFamily="18" charset="0"/>
              <a:cs typeface="Times New Roman" panose="02020603050405020304" pitchFamily="18" charset="0"/>
            </a:endParaRPr>
          </a:p>
          <a:p>
            <a:pPr marL="0" indent="0">
              <a:lnSpc>
                <a:spcPct val="150000"/>
              </a:lnSpc>
              <a:spcAft>
                <a:spcPts val="0"/>
              </a:spcAft>
              <a:buNone/>
            </a:pPr>
            <a:endParaRPr lang="en-IE" sz="3200" dirty="0">
              <a:ea typeface="Times New Roman" panose="02020603050405020304" pitchFamily="18" charset="0"/>
              <a:cs typeface="Times New Roman" panose="02020603050405020304" pitchFamily="18" charset="0"/>
            </a:endParaRPr>
          </a:p>
          <a:p>
            <a:pPr marL="0" indent="0">
              <a:lnSpc>
                <a:spcPct val="150000"/>
              </a:lnSpc>
              <a:spcAft>
                <a:spcPts val="0"/>
              </a:spcAft>
              <a:buNone/>
            </a:pPr>
            <a:endParaRPr lang="en-GB" sz="3200" dirty="0" smtClean="0">
              <a:effectLst/>
              <a:ea typeface="Times New Roman" panose="02020603050405020304" pitchFamily="18" charset="0"/>
              <a:cs typeface="Times New Roman" panose="02020603050405020304" pitchFamily="18" charset="0"/>
            </a:endParaRPr>
          </a:p>
          <a:p>
            <a:pPr marL="0" indent="0">
              <a:lnSpc>
                <a:spcPct val="150000"/>
              </a:lnSpc>
              <a:buNone/>
            </a:pPr>
            <a:r>
              <a:rPr lang="en-GB" dirty="0" smtClean="0">
                <a:effectLst/>
                <a:ea typeface="Times New Roman" panose="02020603050405020304" pitchFamily="18" charset="0"/>
                <a:cs typeface="Times New Roman" panose="02020603050405020304" pitchFamily="18" charset="0"/>
              </a:rPr>
              <a:t> </a:t>
            </a:r>
            <a:endParaRPr lang="en-GB" dirty="0">
              <a:effectLst/>
            </a:endParaRPr>
          </a:p>
        </p:txBody>
      </p:sp>
      <p:sp>
        <p:nvSpPr>
          <p:cNvPr id="4" name="Rectangle 3"/>
          <p:cNvSpPr/>
          <p:nvPr/>
        </p:nvSpPr>
        <p:spPr>
          <a:xfrm>
            <a:off x="1219199" y="5164040"/>
            <a:ext cx="9448800" cy="1200329"/>
          </a:xfrm>
          <a:prstGeom prst="rect">
            <a:avLst/>
          </a:prstGeom>
        </p:spPr>
        <p:txBody>
          <a:bodyPr wrap="square">
            <a:spAutoFit/>
          </a:bodyPr>
          <a:lstStyle/>
          <a:p>
            <a:pPr algn="ctr"/>
            <a:r>
              <a:rPr lang="en-IE" sz="3600" dirty="0" smtClean="0">
                <a:solidFill>
                  <a:srgbClr val="CC0066"/>
                </a:solidFill>
              </a:rPr>
              <a:t>“well</a:t>
            </a:r>
            <a:r>
              <a:rPr lang="en-IE" sz="3600" dirty="0">
                <a:solidFill>
                  <a:srgbClr val="CC0066"/>
                </a:solidFill>
              </a:rPr>
              <a:t>, I’ve got to die of something, so I may as well </a:t>
            </a:r>
            <a:r>
              <a:rPr lang="en-IE" sz="3600" dirty="0" smtClean="0">
                <a:solidFill>
                  <a:srgbClr val="CC0066"/>
                </a:solidFill>
              </a:rPr>
              <a:t>enjoy </a:t>
            </a:r>
            <a:r>
              <a:rPr lang="en-IE" sz="3600" dirty="0">
                <a:solidFill>
                  <a:srgbClr val="CC0066"/>
                </a:solidFill>
              </a:rPr>
              <a:t>my smoking now</a:t>
            </a:r>
            <a:r>
              <a:rPr lang="en-IE" sz="3600" dirty="0" smtClean="0">
                <a:solidFill>
                  <a:srgbClr val="CC0066"/>
                </a:solidFill>
              </a:rPr>
              <a:t>…….”</a:t>
            </a:r>
            <a:endParaRPr lang="en-IE" sz="3600" dirty="0">
              <a:solidFill>
                <a:srgbClr val="CC0066"/>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7189" y="254880"/>
            <a:ext cx="2155184" cy="1330548"/>
          </a:xfrm>
          <a:prstGeom prst="rect">
            <a:avLst/>
          </a:prstGeom>
        </p:spPr>
      </p:pic>
      <p:pic>
        <p:nvPicPr>
          <p:cNvPr id="7" name="Picture 6"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35244" y="6350921"/>
            <a:ext cx="2508885" cy="487045"/>
          </a:xfrm>
          <a:prstGeom prst="rect">
            <a:avLst/>
          </a:prstGeom>
          <a:noFill/>
          <a:ln>
            <a:noFill/>
          </a:ln>
        </p:spPr>
      </p:pic>
    </p:spTree>
    <p:extLst>
      <p:ext uri="{BB962C8B-B14F-4D97-AF65-F5344CB8AC3E}">
        <p14:creationId xmlns:p14="http://schemas.microsoft.com/office/powerpoint/2010/main" val="6195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IE" dirty="0" smtClean="0">
                <a:latin typeface="+mn-lt"/>
              </a:rPr>
              <a:t>Health Belief Model</a:t>
            </a:r>
            <a:endParaRPr lang="en-GB" dirty="0">
              <a:latin typeface="+mn-lt"/>
            </a:endParaRPr>
          </a:p>
        </p:txBody>
      </p:sp>
      <p:sp>
        <p:nvSpPr>
          <p:cNvPr id="6" name="Text Box 2"/>
          <p:cNvSpPr txBox="1">
            <a:spLocks noGrp="1" noChangeArrowheads="1"/>
          </p:cNvSpPr>
          <p:nvPr>
            <p:ph idx="1"/>
          </p:nvPr>
        </p:nvSpPr>
        <p:spPr bwMode="auto">
          <a:prstGeom prst="rect">
            <a:avLst/>
          </a:prstGeom>
          <a:noFill/>
          <a:ln w="6350" cap="flat" cmpd="sng" algn="ctr">
            <a:noFill/>
            <a:prstDash val="solid"/>
            <a:miter lim="800000"/>
            <a:headEnd/>
            <a:tailEnd/>
          </a:ln>
          <a:effectLst/>
        </p:spPr>
        <p:txBody>
          <a:bodyPr rot="0" vert="horz" wrap="square" lIns="91440" tIns="45720" rIns="91440" bIns="45720" anchor="t" anchorCtr="0">
            <a:noAutofit/>
          </a:bodyPr>
          <a:lstStyle/>
          <a:p>
            <a:pPr marL="0" indent="0">
              <a:lnSpc>
                <a:spcPct val="150000"/>
              </a:lnSpc>
              <a:spcAft>
                <a:spcPts val="0"/>
              </a:spcAft>
              <a:buNone/>
            </a:pPr>
            <a:r>
              <a:rPr lang="en-GB" sz="3200" b="1" dirty="0" smtClean="0">
                <a:solidFill>
                  <a:srgbClr val="CC0066"/>
                </a:solidFill>
                <a:ea typeface="Times New Roman" panose="02020603050405020304" pitchFamily="18" charset="0"/>
                <a:cs typeface="Times New Roman" panose="02020603050405020304" pitchFamily="18" charset="0"/>
              </a:rPr>
              <a:t>Perceived susceptibility </a:t>
            </a:r>
            <a:r>
              <a:rPr lang="en-GB" sz="3200" dirty="0" smtClean="0">
                <a:ea typeface="Times New Roman" panose="02020603050405020304" pitchFamily="18" charset="0"/>
                <a:cs typeface="Times New Roman" panose="02020603050405020304" pitchFamily="18" charset="0"/>
              </a:rPr>
              <a:t>to a health problem</a:t>
            </a:r>
          </a:p>
          <a:p>
            <a:pPr marL="0" indent="0">
              <a:lnSpc>
                <a:spcPct val="150000"/>
              </a:lnSpc>
              <a:spcAft>
                <a:spcPts val="0"/>
              </a:spcAft>
              <a:buNone/>
            </a:pPr>
            <a:r>
              <a:rPr lang="en-IE" sz="3200" dirty="0" smtClean="0">
                <a:ea typeface="Times New Roman" panose="02020603050405020304" pitchFamily="18" charset="0"/>
                <a:cs typeface="Times New Roman" panose="02020603050405020304" pitchFamily="18" charset="0"/>
              </a:rPr>
              <a:t>A person considers </a:t>
            </a:r>
            <a:r>
              <a:rPr lang="en-IE" sz="3200" dirty="0">
                <a:ea typeface="Times New Roman" panose="02020603050405020304" pitchFamily="18" charset="0"/>
                <a:cs typeface="Times New Roman" panose="02020603050405020304" pitchFamily="18" charset="0"/>
              </a:rPr>
              <a:t>their personal chances or likelihood of </a:t>
            </a:r>
            <a:r>
              <a:rPr lang="en-IE" sz="3200" dirty="0" smtClean="0">
                <a:ea typeface="Times New Roman" panose="02020603050405020304" pitchFamily="18" charset="0"/>
                <a:cs typeface="Times New Roman" panose="02020603050405020304" pitchFamily="18" charset="0"/>
              </a:rPr>
              <a:t>developing  health problem</a:t>
            </a:r>
            <a:r>
              <a:rPr lang="en-GB" sz="3200" i="1" dirty="0" smtClean="0">
                <a:effectLst/>
                <a:ea typeface="Times New Roman" panose="02020603050405020304" pitchFamily="18" charset="0"/>
                <a:cs typeface="Times New Roman" panose="02020603050405020304" pitchFamily="18" charset="0"/>
              </a:rPr>
              <a:t>  e.g. </a:t>
            </a:r>
            <a:r>
              <a:rPr lang="en-GB" sz="3200" dirty="0" smtClean="0">
                <a:effectLst/>
                <a:ea typeface="Times New Roman" panose="02020603050405020304" pitchFamily="18" charset="0"/>
                <a:cs typeface="Times New Roman" panose="02020603050405020304" pitchFamily="18" charset="0"/>
              </a:rPr>
              <a:t>lung </a:t>
            </a:r>
            <a:r>
              <a:rPr lang="en-GB" sz="3200" dirty="0">
                <a:effectLst/>
                <a:ea typeface="Times New Roman" panose="02020603050405020304" pitchFamily="18" charset="0"/>
                <a:cs typeface="Times New Roman" panose="02020603050405020304" pitchFamily="18" charset="0"/>
              </a:rPr>
              <a:t>cancer </a:t>
            </a:r>
            <a:endParaRPr lang="en-GB" sz="3200" dirty="0" smtClean="0">
              <a:effectLst/>
              <a:ea typeface="Times New Roman" panose="02020603050405020304" pitchFamily="18" charset="0"/>
              <a:cs typeface="Times New Roman" panose="02020603050405020304" pitchFamily="18" charset="0"/>
            </a:endParaRPr>
          </a:p>
          <a:p>
            <a:pPr marL="0" indent="0">
              <a:lnSpc>
                <a:spcPct val="150000"/>
              </a:lnSpc>
              <a:spcAft>
                <a:spcPts val="0"/>
              </a:spcAft>
              <a:buNone/>
            </a:pPr>
            <a:endParaRPr lang="en-GB" dirty="0">
              <a:solidFill>
                <a:srgbClr val="CC3399"/>
              </a:solidFill>
              <a:ea typeface="Times New Roman" panose="02020603050405020304" pitchFamily="18" charset="0"/>
              <a:cs typeface="Times New Roman" panose="02020603050405020304" pitchFamily="18" charset="0"/>
            </a:endParaRPr>
          </a:p>
        </p:txBody>
      </p:sp>
      <p:sp>
        <p:nvSpPr>
          <p:cNvPr id="10" name="Rectangle 9"/>
          <p:cNvSpPr/>
          <p:nvPr/>
        </p:nvSpPr>
        <p:spPr>
          <a:xfrm>
            <a:off x="1953489" y="4768606"/>
            <a:ext cx="8659091" cy="1513235"/>
          </a:xfrm>
          <a:prstGeom prst="rect">
            <a:avLst/>
          </a:prstGeom>
        </p:spPr>
        <p:txBody>
          <a:bodyPr wrap="square">
            <a:spAutoFit/>
          </a:bodyPr>
          <a:lstStyle/>
          <a:p>
            <a:pPr lvl="0" algn="ctr" defTabSz="914400">
              <a:lnSpc>
                <a:spcPct val="150000"/>
              </a:lnSpc>
              <a:spcBef>
                <a:spcPts val="1000"/>
              </a:spcBef>
            </a:pPr>
            <a:r>
              <a:rPr lang="en-GB" sz="2800" dirty="0">
                <a:solidFill>
                  <a:srgbClr val="CC0066"/>
                </a:solidFill>
                <a:ea typeface="Times New Roman" panose="02020603050405020304" pitchFamily="18" charset="0"/>
                <a:cs typeface="Times New Roman" panose="02020603050405020304" pitchFamily="18" charset="0"/>
              </a:rPr>
              <a:t>“Most of my family smoke and they haven’t  got</a:t>
            </a:r>
          </a:p>
          <a:p>
            <a:pPr lvl="0" algn="ctr" defTabSz="914400">
              <a:lnSpc>
                <a:spcPct val="150000"/>
              </a:lnSpc>
              <a:spcBef>
                <a:spcPts val="1000"/>
              </a:spcBef>
            </a:pPr>
            <a:r>
              <a:rPr lang="en-GB" sz="2800" dirty="0">
                <a:solidFill>
                  <a:srgbClr val="CC0066"/>
                </a:solidFill>
                <a:ea typeface="Times New Roman" panose="02020603050405020304" pitchFamily="18" charset="0"/>
                <a:cs typeface="Times New Roman" panose="02020603050405020304" pitchFamily="18" charset="0"/>
              </a:rPr>
              <a:t>lung cancer- I </a:t>
            </a:r>
            <a:r>
              <a:rPr lang="en-GB" sz="2800" dirty="0" smtClean="0">
                <a:solidFill>
                  <a:srgbClr val="CC0066"/>
                </a:solidFill>
                <a:ea typeface="Times New Roman" panose="02020603050405020304" pitchFamily="18" charset="0"/>
                <a:cs typeface="Times New Roman" panose="02020603050405020304" pitchFamily="18" charset="0"/>
              </a:rPr>
              <a:t>won’t </a:t>
            </a:r>
            <a:r>
              <a:rPr lang="en-GB" sz="2800" dirty="0">
                <a:solidFill>
                  <a:srgbClr val="CC0066"/>
                </a:solidFill>
                <a:ea typeface="Times New Roman" panose="02020603050405020304" pitchFamily="18" charset="0"/>
                <a:cs typeface="Times New Roman" panose="02020603050405020304" pitchFamily="18" charset="0"/>
              </a:rPr>
              <a:t>either ” </a:t>
            </a:r>
            <a:r>
              <a:rPr lang="en-GB" sz="1100" dirty="0">
                <a:solidFill>
                  <a:srgbClr val="CC0066"/>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4133" y="316662"/>
            <a:ext cx="2596896" cy="1603248"/>
          </a:xfrm>
          <a:prstGeom prst="rect">
            <a:avLst/>
          </a:prstGeom>
        </p:spPr>
      </p:pic>
      <p:pic>
        <p:nvPicPr>
          <p:cNvPr id="7" name="Picture 6"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296452" y="6275350"/>
            <a:ext cx="2508885" cy="487045"/>
          </a:xfrm>
          <a:prstGeom prst="rect">
            <a:avLst/>
          </a:prstGeom>
          <a:noFill/>
          <a:ln>
            <a:noFill/>
          </a:ln>
        </p:spPr>
      </p:pic>
    </p:spTree>
    <p:extLst>
      <p:ext uri="{BB962C8B-B14F-4D97-AF65-F5344CB8AC3E}">
        <p14:creationId xmlns:p14="http://schemas.microsoft.com/office/powerpoint/2010/main" val="3380899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latin typeface="+mn-lt"/>
              </a:rPr>
              <a:t>Health Belief Model</a:t>
            </a:r>
            <a:endParaRPr lang="en-GB" dirty="0">
              <a:latin typeface="+mn-lt"/>
            </a:endParaRPr>
          </a:p>
        </p:txBody>
      </p:sp>
      <p:sp>
        <p:nvSpPr>
          <p:cNvPr id="6" name="Text Box 2"/>
          <p:cNvSpPr txBox="1">
            <a:spLocks noGrp="1" noChangeArrowheads="1"/>
          </p:cNvSpPr>
          <p:nvPr>
            <p:ph idx="1"/>
          </p:nvPr>
        </p:nvSpPr>
        <p:spPr bwMode="auto">
          <a:prstGeom prst="rect">
            <a:avLst/>
          </a:prstGeom>
          <a:noFill/>
          <a:ln w="6350" cap="flat" cmpd="sng" algn="ctr">
            <a:noFill/>
            <a:prstDash val="solid"/>
            <a:miter lim="800000"/>
            <a:headEnd/>
            <a:tailEnd/>
          </a:ln>
          <a:effectLst/>
        </p:spPr>
        <p:txBody>
          <a:bodyPr rot="0" vert="horz" wrap="square" lIns="91440" tIns="45720" rIns="91440" bIns="45720" anchor="t" anchorCtr="0">
            <a:noAutofit/>
          </a:bodyPr>
          <a:lstStyle/>
          <a:p>
            <a:pPr>
              <a:lnSpc>
                <a:spcPct val="150000"/>
              </a:lnSpc>
              <a:spcAft>
                <a:spcPts val="0"/>
              </a:spcAft>
            </a:pPr>
            <a:r>
              <a:rPr lang="en-GB" sz="3200" b="1" dirty="0" smtClean="0">
                <a:solidFill>
                  <a:srgbClr val="CC0066"/>
                </a:solidFill>
                <a:effectLst/>
                <a:ea typeface="Times New Roman" panose="02020603050405020304" pitchFamily="18" charset="0"/>
                <a:cs typeface="Times New Roman" panose="02020603050405020304" pitchFamily="18" charset="0"/>
              </a:rPr>
              <a:t>Demographic variables</a:t>
            </a:r>
            <a:r>
              <a:rPr lang="en-GB" sz="3200" b="1" dirty="0" smtClean="0">
                <a:effectLst/>
                <a:ea typeface="Times New Roman" panose="02020603050405020304" pitchFamily="18" charset="0"/>
                <a:cs typeface="Times New Roman" panose="02020603050405020304" pitchFamily="18" charset="0"/>
              </a:rPr>
              <a:t>: </a:t>
            </a:r>
            <a:r>
              <a:rPr lang="en-GB" sz="3200" dirty="0" smtClean="0">
                <a:effectLst/>
                <a:ea typeface="Times New Roman" panose="02020603050405020304" pitchFamily="18" charset="0"/>
                <a:cs typeface="Times New Roman" panose="02020603050405020304" pitchFamily="18" charset="0"/>
              </a:rPr>
              <a:t>age</a:t>
            </a:r>
            <a:r>
              <a:rPr lang="en-GB" sz="3200" dirty="0">
                <a:effectLst/>
                <a:ea typeface="Times New Roman" panose="02020603050405020304" pitchFamily="18" charset="0"/>
                <a:cs typeface="Times New Roman" panose="02020603050405020304" pitchFamily="18" charset="0"/>
              </a:rPr>
              <a:t>, sex, race, and ethnic </a:t>
            </a:r>
            <a:r>
              <a:rPr lang="en-GB" sz="3200" dirty="0" smtClean="0">
                <a:effectLst/>
                <a:ea typeface="Times New Roman" panose="02020603050405020304" pitchFamily="18" charset="0"/>
                <a:cs typeface="Times New Roman" panose="02020603050405020304" pitchFamily="18" charset="0"/>
              </a:rPr>
              <a:t>background</a:t>
            </a:r>
          </a:p>
          <a:p>
            <a:pPr>
              <a:lnSpc>
                <a:spcPct val="150000"/>
              </a:lnSpc>
              <a:spcAft>
                <a:spcPts val="0"/>
              </a:spcAft>
            </a:pPr>
            <a:r>
              <a:rPr lang="en-GB" sz="3200" b="1" dirty="0" smtClean="0">
                <a:solidFill>
                  <a:srgbClr val="CC0066"/>
                </a:solidFill>
                <a:effectLst/>
                <a:ea typeface="Times New Roman" panose="02020603050405020304" pitchFamily="18" charset="0"/>
                <a:cs typeface="Times New Roman" panose="02020603050405020304" pitchFamily="18" charset="0"/>
              </a:rPr>
              <a:t>Socio-psychological variables</a:t>
            </a:r>
            <a:r>
              <a:rPr lang="en-GB" sz="3200" dirty="0" smtClean="0">
                <a:ea typeface="Times New Roman" panose="02020603050405020304" pitchFamily="18" charset="0"/>
                <a:cs typeface="Times New Roman" panose="02020603050405020304" pitchFamily="18" charset="0"/>
              </a:rPr>
              <a:t>: </a:t>
            </a:r>
            <a:r>
              <a:rPr lang="en-GB" sz="3200" dirty="0" smtClean="0">
                <a:effectLst/>
                <a:ea typeface="Times New Roman" panose="02020603050405020304" pitchFamily="18" charset="0"/>
                <a:cs typeface="Times New Roman" panose="02020603050405020304" pitchFamily="18" charset="0"/>
              </a:rPr>
              <a:t>including </a:t>
            </a:r>
            <a:r>
              <a:rPr lang="en-GB" sz="3200" dirty="0">
                <a:effectLst/>
                <a:ea typeface="Times New Roman" panose="02020603050405020304" pitchFamily="18" charset="0"/>
                <a:cs typeface="Times New Roman" panose="02020603050405020304" pitchFamily="18" charset="0"/>
              </a:rPr>
              <a:t>personality traits, social class and social </a:t>
            </a:r>
            <a:r>
              <a:rPr lang="en-GB" sz="3200" dirty="0" smtClean="0">
                <a:effectLst/>
                <a:ea typeface="Times New Roman" panose="02020603050405020304" pitchFamily="18" charset="0"/>
                <a:cs typeface="Times New Roman" panose="02020603050405020304" pitchFamily="18" charset="0"/>
              </a:rPr>
              <a:t>pressure </a:t>
            </a:r>
          </a:p>
          <a:p>
            <a:pPr>
              <a:lnSpc>
                <a:spcPct val="150000"/>
              </a:lnSpc>
              <a:spcAft>
                <a:spcPts val="0"/>
              </a:spcAft>
            </a:pPr>
            <a:r>
              <a:rPr lang="en-GB" sz="3200" b="1" dirty="0" smtClean="0">
                <a:solidFill>
                  <a:srgbClr val="CC0066"/>
                </a:solidFill>
                <a:ea typeface="Times New Roman" panose="02020603050405020304" pitchFamily="18" charset="0"/>
                <a:cs typeface="Times New Roman" panose="02020603050405020304" pitchFamily="18" charset="0"/>
              </a:rPr>
              <a:t>S</a:t>
            </a:r>
            <a:r>
              <a:rPr lang="en-GB" sz="3200" b="1" dirty="0" smtClean="0">
                <a:solidFill>
                  <a:srgbClr val="CC0066"/>
                </a:solidFill>
                <a:effectLst/>
                <a:ea typeface="Times New Roman" panose="02020603050405020304" pitchFamily="18" charset="0"/>
                <a:cs typeface="Times New Roman" panose="02020603050405020304" pitchFamily="18" charset="0"/>
              </a:rPr>
              <a:t>tructural variables</a:t>
            </a:r>
            <a:r>
              <a:rPr lang="en-GB" sz="3200" b="1" dirty="0" smtClean="0">
                <a:effectLst/>
                <a:ea typeface="Times New Roman" panose="02020603050405020304" pitchFamily="18" charset="0"/>
                <a:cs typeface="Times New Roman" panose="02020603050405020304" pitchFamily="18" charset="0"/>
              </a:rPr>
              <a:t>: </a:t>
            </a:r>
            <a:r>
              <a:rPr lang="en-GB" sz="3200" dirty="0" smtClean="0">
                <a:effectLst/>
                <a:ea typeface="Times New Roman" panose="02020603050405020304" pitchFamily="18" charset="0"/>
                <a:cs typeface="Times New Roman" panose="02020603050405020304" pitchFamily="18" charset="0"/>
              </a:rPr>
              <a:t>such </a:t>
            </a:r>
            <a:r>
              <a:rPr lang="en-GB" sz="3200" dirty="0">
                <a:effectLst/>
                <a:ea typeface="Times New Roman" panose="02020603050405020304" pitchFamily="18" charset="0"/>
                <a:cs typeface="Times New Roman" panose="02020603050405020304" pitchFamily="18" charset="0"/>
              </a:rPr>
              <a:t>as knowledge about or prior contact with the health </a:t>
            </a:r>
            <a:r>
              <a:rPr lang="en-GB" sz="3200" dirty="0" smtClean="0">
                <a:effectLst/>
                <a:ea typeface="Times New Roman" panose="02020603050405020304" pitchFamily="18" charset="0"/>
                <a:cs typeface="Times New Roman" panose="02020603050405020304" pitchFamily="18" charset="0"/>
              </a:rPr>
              <a:t>problem</a:t>
            </a:r>
            <a:endParaRPr lang="en-GB" sz="3200" dirty="0" smtClean="0">
              <a:ea typeface="Times New Roman" panose="02020603050405020304" pitchFamily="18" charset="0"/>
              <a:cs typeface="Times New Roman" panose="02020603050405020304" pitchFamily="18" charset="0"/>
            </a:endParaRPr>
          </a:p>
          <a:p>
            <a:pPr>
              <a:lnSpc>
                <a:spcPct val="150000"/>
              </a:lnSpc>
              <a:spcAft>
                <a:spcPts val="0"/>
              </a:spcAft>
            </a:pPr>
            <a:endParaRPr lang="en-GB" dirty="0">
              <a:effectLst/>
              <a:ea typeface="Times New Roman" panose="02020603050405020304" pitchFamily="18" charset="0"/>
              <a:cs typeface="Times New Roman" panose="02020603050405020304" pitchFamily="18" charset="0"/>
            </a:endParaRPr>
          </a:p>
          <a:p>
            <a:pPr marL="0" indent="0">
              <a:lnSpc>
                <a:spcPct val="150000"/>
              </a:lnSpc>
              <a:spcAft>
                <a:spcPts val="0"/>
              </a:spcAft>
              <a:buNone/>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0125" y="131311"/>
            <a:ext cx="2596896" cy="1603248"/>
          </a:xfrm>
          <a:prstGeom prst="rect">
            <a:avLst/>
          </a:prstGeom>
        </p:spPr>
      </p:pic>
    </p:spTree>
    <p:extLst>
      <p:ext uri="{BB962C8B-B14F-4D97-AF65-F5344CB8AC3E}">
        <p14:creationId xmlns:p14="http://schemas.microsoft.com/office/powerpoint/2010/main" val="30366489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838200" y="365125"/>
            <a:ext cx="850810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smtClean="0">
                <a:solidFill>
                  <a:srgbClr val="CC0066"/>
                </a:solidFill>
                <a:latin typeface="+mn-lt"/>
              </a:rPr>
              <a:t>Models of Behaviour Change </a:t>
            </a:r>
            <a:endParaRPr lang="en-GB" dirty="0">
              <a:solidFill>
                <a:srgbClr val="CC0066"/>
              </a:solidFill>
              <a:latin typeface="+mn-lt"/>
            </a:endParaRPr>
          </a:p>
        </p:txBody>
      </p:sp>
      <p:sp>
        <p:nvSpPr>
          <p:cNvPr id="7" name="Content Placeholder 2"/>
          <p:cNvSpPr>
            <a:spLocks noGrp="1"/>
          </p:cNvSpPr>
          <p:nvPr>
            <p:ph idx="1"/>
          </p:nvPr>
        </p:nvSpPr>
        <p:spPr/>
        <p:txBody>
          <a:bodyPr>
            <a:normAutofit/>
          </a:bodyPr>
          <a:lstStyle/>
          <a:p>
            <a:r>
              <a:rPr lang="en-GB" sz="3200" dirty="0"/>
              <a:t>Transtheoretical Model/ Stages of Change </a:t>
            </a:r>
            <a:r>
              <a:rPr lang="en-GB" sz="3200" dirty="0" smtClean="0"/>
              <a:t>Model</a:t>
            </a:r>
          </a:p>
          <a:p>
            <a:endParaRPr lang="en-GB" sz="3200" dirty="0"/>
          </a:p>
          <a:p>
            <a:r>
              <a:rPr lang="en-GB" sz="3200" dirty="0" smtClean="0"/>
              <a:t>Health Belief Model</a:t>
            </a:r>
          </a:p>
          <a:p>
            <a:endParaRPr lang="en-GB" sz="3200" dirty="0"/>
          </a:p>
          <a:p>
            <a:r>
              <a:rPr lang="en-GB" sz="3200" b="1" dirty="0" smtClean="0"/>
              <a:t>COM-B Model</a:t>
            </a:r>
            <a:endParaRPr lang="en-GB" sz="3200" b="1"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6301" y="226282"/>
            <a:ext cx="2596896" cy="1603248"/>
          </a:xfrm>
          <a:prstGeom prst="rect">
            <a:avLst/>
          </a:prstGeom>
        </p:spPr>
      </p:pic>
      <p:pic>
        <p:nvPicPr>
          <p:cNvPr id="5" name="Picture 4"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215769" y="6063148"/>
            <a:ext cx="2508885" cy="487045"/>
          </a:xfrm>
          <a:prstGeom prst="rect">
            <a:avLst/>
          </a:prstGeom>
          <a:noFill/>
          <a:ln>
            <a:noFill/>
          </a:ln>
        </p:spPr>
      </p:pic>
    </p:spTree>
    <p:extLst>
      <p:ext uri="{BB962C8B-B14F-4D97-AF65-F5344CB8AC3E}">
        <p14:creationId xmlns:p14="http://schemas.microsoft.com/office/powerpoint/2010/main" val="18515575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05477" y="209334"/>
            <a:ext cx="2596896" cy="1603248"/>
          </a:xfrm>
        </p:spPr>
      </p:pic>
      <p:pic>
        <p:nvPicPr>
          <p:cNvPr id="2" name="Picture 1"/>
          <p:cNvPicPr>
            <a:picLocks noChangeAspect="1"/>
          </p:cNvPicPr>
          <p:nvPr/>
        </p:nvPicPr>
        <p:blipFill>
          <a:blip r:embed="rId4"/>
          <a:stretch>
            <a:fillRect/>
          </a:stretch>
        </p:blipFill>
        <p:spPr>
          <a:xfrm>
            <a:off x="1151466" y="209333"/>
            <a:ext cx="7687733" cy="6679235"/>
          </a:xfrm>
          <a:prstGeom prst="rect">
            <a:avLst/>
          </a:prstGeom>
        </p:spPr>
      </p:pic>
      <p:pic>
        <p:nvPicPr>
          <p:cNvPr id="4" name="Picture 3" descr="\\ckvfs004\Health Promotion\common\Amy Phillips 2018\HSE_Logo_Mission_Full Colour_Irish_First_FA.png"/>
          <p:cNvPicPr/>
          <p:nvPr/>
        </p:nvPicPr>
        <p:blipFill>
          <a:blip r:embed="rId5">
            <a:extLst>
              <a:ext uri="{28A0092B-C50C-407E-A947-70E740481C1C}">
                <a14:useLocalDpi xmlns:a14="http://schemas.microsoft.com/office/drawing/2010/main" val="0"/>
              </a:ext>
            </a:extLst>
          </a:blip>
          <a:srcRect/>
          <a:stretch>
            <a:fillRect/>
          </a:stretch>
        </p:blipFill>
        <p:spPr bwMode="auto">
          <a:xfrm>
            <a:off x="0" y="6370955"/>
            <a:ext cx="2508885" cy="487045"/>
          </a:xfrm>
          <a:prstGeom prst="rect">
            <a:avLst/>
          </a:prstGeom>
          <a:noFill/>
          <a:ln>
            <a:noFill/>
          </a:ln>
        </p:spPr>
      </p:pic>
    </p:spTree>
    <p:extLst>
      <p:ext uri="{BB962C8B-B14F-4D97-AF65-F5344CB8AC3E}">
        <p14:creationId xmlns:p14="http://schemas.microsoft.com/office/powerpoint/2010/main" val="7333882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solidFill>
                  <a:srgbClr val="CC0066"/>
                </a:solidFill>
                <a:latin typeface="+mn-lt"/>
              </a:rPr>
              <a:t>The COM- B system example</a:t>
            </a:r>
            <a:r>
              <a:rPr lang="en-IE" dirty="0" smtClean="0">
                <a:solidFill>
                  <a:srgbClr val="CC0066"/>
                </a:solidFill>
              </a:rPr>
              <a:t/>
            </a:r>
            <a:br>
              <a:rPr lang="en-IE" dirty="0" smtClean="0">
                <a:solidFill>
                  <a:srgbClr val="CC0066"/>
                </a:solidFill>
              </a:rPr>
            </a:br>
            <a:endParaRPr lang="en-IE" dirty="0"/>
          </a:p>
        </p:txBody>
      </p:sp>
      <p:sp>
        <p:nvSpPr>
          <p:cNvPr id="3" name="Content Placeholder 2"/>
          <p:cNvSpPr>
            <a:spLocks noGrp="1"/>
          </p:cNvSpPr>
          <p:nvPr>
            <p:ph idx="1"/>
          </p:nvPr>
        </p:nvSpPr>
        <p:spPr>
          <a:xfrm>
            <a:off x="3083442" y="1750269"/>
            <a:ext cx="8314661" cy="5284381"/>
          </a:xfrm>
        </p:spPr>
        <p:txBody>
          <a:bodyPr>
            <a:normAutofit fontScale="92500" lnSpcReduction="10000"/>
          </a:bodyPr>
          <a:lstStyle/>
          <a:p>
            <a:pPr marL="0" indent="0">
              <a:lnSpc>
                <a:spcPct val="100000"/>
              </a:lnSpc>
              <a:buNone/>
            </a:pPr>
            <a:r>
              <a:rPr lang="en-GB" sz="3000" b="1" dirty="0" smtClean="0"/>
              <a:t>Capability</a:t>
            </a:r>
            <a:r>
              <a:rPr lang="en-GB" sz="3000" i="1" dirty="0" smtClean="0"/>
              <a:t> </a:t>
            </a:r>
            <a:r>
              <a:rPr lang="en-GB" sz="3000" dirty="0" smtClean="0"/>
              <a:t>- lack </a:t>
            </a:r>
            <a:r>
              <a:rPr lang="en-GB" sz="3000" dirty="0"/>
              <a:t>of understanding among parents </a:t>
            </a:r>
            <a:r>
              <a:rPr lang="en-GB" sz="3000" dirty="0" smtClean="0"/>
              <a:t>/ </a:t>
            </a:r>
            <a:r>
              <a:rPr lang="en-GB" sz="3000" dirty="0"/>
              <a:t>teachers on portion sizes and an inability to read food labels correctly. </a:t>
            </a:r>
            <a:endParaRPr lang="en-GB" sz="3000" dirty="0" smtClean="0"/>
          </a:p>
          <a:p>
            <a:pPr marL="0" indent="0">
              <a:lnSpc>
                <a:spcPct val="100000"/>
              </a:lnSpc>
              <a:buNone/>
            </a:pPr>
            <a:endParaRPr lang="en-GB" sz="3000" dirty="0" smtClean="0"/>
          </a:p>
          <a:p>
            <a:pPr marL="0" indent="0">
              <a:lnSpc>
                <a:spcPct val="100000"/>
              </a:lnSpc>
              <a:buNone/>
            </a:pPr>
            <a:r>
              <a:rPr lang="en-GB" sz="3000" b="1" dirty="0" smtClean="0"/>
              <a:t>Motivation</a:t>
            </a:r>
            <a:r>
              <a:rPr lang="en-GB" sz="3000" i="1" dirty="0" smtClean="0"/>
              <a:t> </a:t>
            </a:r>
            <a:r>
              <a:rPr lang="en-GB" sz="3000" dirty="0" smtClean="0"/>
              <a:t>- lack </a:t>
            </a:r>
            <a:r>
              <a:rPr lang="en-GB" sz="3000" dirty="0"/>
              <a:t>of confidence or perceived need by parents </a:t>
            </a:r>
            <a:r>
              <a:rPr lang="en-GB" sz="3000" dirty="0" smtClean="0"/>
              <a:t>/ teachers </a:t>
            </a:r>
            <a:r>
              <a:rPr lang="en-GB" sz="3000" dirty="0"/>
              <a:t>to make changes </a:t>
            </a:r>
            <a:r>
              <a:rPr lang="en-GB" sz="3000" dirty="0" smtClean="0"/>
              <a:t>and </a:t>
            </a:r>
            <a:r>
              <a:rPr lang="en-GB" sz="3000" dirty="0"/>
              <a:t>the influence of </a:t>
            </a:r>
            <a:r>
              <a:rPr lang="en-GB" sz="3000" dirty="0" smtClean="0"/>
              <a:t>children.</a:t>
            </a:r>
          </a:p>
          <a:p>
            <a:pPr marL="0" indent="0">
              <a:lnSpc>
                <a:spcPct val="100000"/>
              </a:lnSpc>
              <a:buNone/>
            </a:pPr>
            <a:endParaRPr lang="en-IE" sz="3000" dirty="0"/>
          </a:p>
          <a:p>
            <a:pPr marL="0" indent="0">
              <a:lnSpc>
                <a:spcPct val="100000"/>
              </a:lnSpc>
              <a:buNone/>
            </a:pPr>
            <a:r>
              <a:rPr lang="en-GB" sz="3000" b="1" dirty="0" smtClean="0"/>
              <a:t>Opportunity</a:t>
            </a:r>
            <a:r>
              <a:rPr lang="en-GB" sz="3000" dirty="0" smtClean="0"/>
              <a:t> - perceived </a:t>
            </a:r>
            <a:r>
              <a:rPr lang="en-GB" sz="3000" dirty="0"/>
              <a:t>lack of time to look at </a:t>
            </a:r>
            <a:r>
              <a:rPr lang="en-GB" sz="3000" dirty="0" smtClean="0"/>
              <a:t>labels / portions and </a:t>
            </a:r>
            <a:r>
              <a:rPr lang="en-GB" sz="3000" dirty="0"/>
              <a:t>support from other children and adults in the family or classroom</a:t>
            </a:r>
            <a:r>
              <a:rPr lang="en-GB" sz="3000" dirty="0" smtClean="0"/>
              <a:t>.</a:t>
            </a:r>
          </a:p>
          <a:p>
            <a:pPr marL="0" indent="0">
              <a:buNone/>
            </a:pPr>
            <a:endParaRPr lang="en-IE" dirty="0"/>
          </a:p>
          <a:p>
            <a:pPr marL="0" indent="0">
              <a:buNone/>
            </a:pPr>
            <a:endParaRPr lang="en-IE" dirty="0"/>
          </a:p>
          <a:p>
            <a:endParaRPr lang="en-IE" dirty="0"/>
          </a:p>
        </p:txBody>
      </p:sp>
      <p:sp>
        <p:nvSpPr>
          <p:cNvPr id="4" name="Rectangle 3"/>
          <p:cNvSpPr/>
          <p:nvPr/>
        </p:nvSpPr>
        <p:spPr>
          <a:xfrm>
            <a:off x="235132" y="2545801"/>
            <a:ext cx="2423008" cy="1846659"/>
          </a:xfrm>
          <a:prstGeom prst="rect">
            <a:avLst/>
          </a:prstGeom>
          <a:solidFill>
            <a:srgbClr val="CCECFF"/>
          </a:solidFill>
        </p:spPr>
        <p:txBody>
          <a:bodyPr wrap="square">
            <a:spAutoFit/>
          </a:bodyPr>
          <a:lstStyle/>
          <a:p>
            <a:pPr algn="ctr"/>
            <a:r>
              <a:rPr lang="en-IE" sz="3200" dirty="0" smtClean="0"/>
              <a:t>Overweight </a:t>
            </a:r>
            <a:r>
              <a:rPr lang="en-IE" sz="3200" dirty="0"/>
              <a:t>children </a:t>
            </a:r>
            <a:endParaRPr lang="en-IE" sz="3200" dirty="0" smtClean="0"/>
          </a:p>
          <a:p>
            <a:pPr algn="ctr"/>
            <a:r>
              <a:rPr lang="en-IE" sz="3200" dirty="0" smtClean="0"/>
              <a:t>of </a:t>
            </a:r>
            <a:r>
              <a:rPr lang="en-IE" sz="3200" dirty="0"/>
              <a:t>school age</a:t>
            </a:r>
            <a:r>
              <a:rPr lang="en-IE" dirty="0"/>
              <a:t/>
            </a:r>
            <a:br>
              <a:rPr lang="en-IE" dirty="0"/>
            </a:br>
            <a:endParaRPr lang="en-GB"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8406" y="143668"/>
            <a:ext cx="2596896" cy="1603248"/>
          </a:xfrm>
          <a:prstGeom prst="rect">
            <a:avLst/>
          </a:prstGeom>
        </p:spPr>
      </p:pic>
      <p:pic>
        <p:nvPicPr>
          <p:cNvPr id="6" name="Picture 5"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149255" y="6170724"/>
            <a:ext cx="2508885" cy="487045"/>
          </a:xfrm>
          <a:prstGeom prst="rect">
            <a:avLst/>
          </a:prstGeom>
          <a:noFill/>
          <a:ln>
            <a:noFill/>
          </a:ln>
        </p:spPr>
      </p:pic>
    </p:spTree>
    <p:extLst>
      <p:ext uri="{BB962C8B-B14F-4D97-AF65-F5344CB8AC3E}">
        <p14:creationId xmlns:p14="http://schemas.microsoft.com/office/powerpoint/2010/main" val="426466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976" y="600221"/>
            <a:ext cx="4315612" cy="1030139"/>
          </a:xfrm>
          <a:prstGeom prst="rect">
            <a:avLst/>
          </a:prstGeom>
        </p:spPr>
      </p:pic>
      <p:sp>
        <p:nvSpPr>
          <p:cNvPr id="5" name="Rectangle 4"/>
          <p:cNvSpPr/>
          <p:nvPr/>
        </p:nvSpPr>
        <p:spPr>
          <a:xfrm>
            <a:off x="304800" y="1997839"/>
            <a:ext cx="11887200" cy="3970318"/>
          </a:xfrm>
          <a:prstGeom prst="rect">
            <a:avLst/>
          </a:prstGeom>
        </p:spPr>
        <p:txBody>
          <a:bodyPr wrap="square">
            <a:spAutoFit/>
          </a:bodyPr>
          <a:lstStyle/>
          <a:p>
            <a:r>
              <a:rPr lang="en-IE" sz="2800" dirty="0"/>
              <a:t>Michie, S., M Van Stralen, M., and West, R. (2011) ‘The behaviour change wheel: A new method for characterising and designing behaviour change interventions’, Implementation Science, 6(1), p. </a:t>
            </a:r>
            <a:r>
              <a:rPr lang="en-IE" sz="2800" dirty="0" smtClean="0"/>
              <a:t>42</a:t>
            </a:r>
          </a:p>
          <a:p>
            <a:endParaRPr lang="en-IE" sz="2800" dirty="0"/>
          </a:p>
          <a:p>
            <a:r>
              <a:rPr lang="en-IE" sz="2800" dirty="0"/>
              <a:t>Sinnott, C., Mercer, S., Payne, R., Duerden, M., Bradley, C., and Byrne, M. (2015) ‘Improving medication management in multimorbidity: development of the Multimorbidity Collaborative Medication Review and Decision Making (MY COMRADE) intervention using the Behaviour Change Wheel’,  Implementation Science, 10, p. 132.</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381909" y="159908"/>
            <a:ext cx="2596896" cy="1603248"/>
          </a:xfrm>
        </p:spPr>
      </p:pic>
      <p:pic>
        <p:nvPicPr>
          <p:cNvPr id="7" name="Picture 6"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89180"/>
            <a:ext cx="2508885" cy="487045"/>
          </a:xfrm>
          <a:prstGeom prst="rect">
            <a:avLst/>
          </a:prstGeom>
          <a:noFill/>
          <a:ln>
            <a:noFill/>
          </a:ln>
        </p:spPr>
      </p:pic>
    </p:spTree>
    <p:extLst>
      <p:ext uri="{BB962C8B-B14F-4D97-AF65-F5344CB8AC3E}">
        <p14:creationId xmlns:p14="http://schemas.microsoft.com/office/powerpoint/2010/main" val="11693806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46364" y="260231"/>
            <a:ext cx="4528110" cy="1029045"/>
            <a:chOff x="346364" y="260231"/>
            <a:chExt cx="4528110" cy="1029045"/>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364" y="260231"/>
              <a:ext cx="1013215" cy="1029045"/>
            </a:xfrm>
            <a:prstGeom prst="rect">
              <a:avLst/>
            </a:prstGeom>
          </p:spPr>
        </p:pic>
        <p:sp>
          <p:nvSpPr>
            <p:cNvPr id="7" name="TextBox 6"/>
            <p:cNvSpPr txBox="1"/>
            <p:nvPr/>
          </p:nvSpPr>
          <p:spPr>
            <a:xfrm>
              <a:off x="1669558" y="488506"/>
              <a:ext cx="3204916" cy="461665"/>
            </a:xfrm>
            <a:prstGeom prst="rect">
              <a:avLst/>
            </a:prstGeom>
            <a:solidFill>
              <a:srgbClr val="CCECFF"/>
            </a:solidFill>
          </p:spPr>
          <p:txBody>
            <a:bodyPr wrap="none" rtlCol="0">
              <a:spAutoFit/>
            </a:bodyPr>
            <a:lstStyle/>
            <a:p>
              <a:r>
                <a:rPr lang="en-GB" sz="2400" dirty="0" smtClean="0">
                  <a:solidFill>
                    <a:srgbClr val="CC0066"/>
                  </a:solidFill>
                </a:rPr>
                <a:t>Recommended Viewing </a:t>
              </a:r>
              <a:endParaRPr lang="en-GB" sz="2400" dirty="0">
                <a:solidFill>
                  <a:srgbClr val="CC0066"/>
                </a:solidFill>
              </a:endParaRPr>
            </a:p>
          </p:txBody>
        </p:sp>
      </p:grpSp>
      <p:sp>
        <p:nvSpPr>
          <p:cNvPr id="10" name="Rectangle 9"/>
          <p:cNvSpPr/>
          <p:nvPr/>
        </p:nvSpPr>
        <p:spPr>
          <a:xfrm>
            <a:off x="604776" y="3481858"/>
            <a:ext cx="5391075" cy="1200329"/>
          </a:xfrm>
          <a:prstGeom prst="rect">
            <a:avLst/>
          </a:prstGeom>
        </p:spPr>
        <p:txBody>
          <a:bodyPr wrap="square">
            <a:spAutoFit/>
          </a:bodyPr>
          <a:lstStyle/>
          <a:p>
            <a:r>
              <a:rPr lang="en-GB" sz="3600" dirty="0" smtClean="0">
                <a:hlinkClick r:id="rId4"/>
              </a:rPr>
              <a:t>https://www.youtube.com/watch?v=XKwLplsPapc</a:t>
            </a:r>
            <a:endParaRPr lang="en-GB" sz="36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6062" y="1705232"/>
            <a:ext cx="5021503" cy="4105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46364" y="2331999"/>
            <a:ext cx="5701882" cy="646331"/>
          </a:xfrm>
          <a:prstGeom prst="rect">
            <a:avLst/>
          </a:prstGeom>
          <a:noFill/>
        </p:spPr>
        <p:txBody>
          <a:bodyPr wrap="none" rtlCol="0">
            <a:spAutoFit/>
          </a:bodyPr>
          <a:lstStyle/>
          <a:p>
            <a:r>
              <a:rPr lang="en-IE" sz="3600" dirty="0" smtClean="0">
                <a:solidFill>
                  <a:srgbClr val="CC0066"/>
                </a:solidFill>
              </a:rPr>
              <a:t>The Behaviour Change Wheel</a:t>
            </a:r>
            <a:endParaRPr lang="en-GB" sz="3600" dirty="0">
              <a:solidFill>
                <a:srgbClr val="CC0066"/>
              </a:solidFill>
            </a:endParaRPr>
          </a:p>
        </p:txBody>
      </p:sp>
      <p:pic>
        <p:nvPicPr>
          <p:cNvPr id="8" name="Content Placeholder 7"/>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9493119" y="148547"/>
            <a:ext cx="2596896" cy="1603248"/>
          </a:xfrm>
        </p:spPr>
      </p:pic>
      <p:pic>
        <p:nvPicPr>
          <p:cNvPr id="9" name="Picture 8" descr="\\ckvfs004\Health Promotion\common\Amy Phillips 2018\HSE_Logo_Mission_Full Colour_Irish_First_FA.png"/>
          <p:cNvPicPr/>
          <p:nvPr/>
        </p:nvPicPr>
        <p:blipFill>
          <a:blip r:embed="rId7">
            <a:extLst>
              <a:ext uri="{28A0092B-C50C-407E-A947-70E740481C1C}">
                <a14:useLocalDpi xmlns:a14="http://schemas.microsoft.com/office/drawing/2010/main" val="0"/>
              </a:ext>
            </a:extLst>
          </a:blip>
          <a:srcRect/>
          <a:stretch>
            <a:fillRect/>
          </a:stretch>
        </p:blipFill>
        <p:spPr bwMode="auto">
          <a:xfrm>
            <a:off x="415115" y="6170724"/>
            <a:ext cx="2508885" cy="487045"/>
          </a:xfrm>
          <a:prstGeom prst="rect">
            <a:avLst/>
          </a:prstGeom>
          <a:noFill/>
          <a:ln>
            <a:noFill/>
          </a:ln>
        </p:spPr>
      </p:pic>
    </p:spTree>
    <p:extLst>
      <p:ext uri="{BB962C8B-B14F-4D97-AF65-F5344CB8AC3E}">
        <p14:creationId xmlns:p14="http://schemas.microsoft.com/office/powerpoint/2010/main" val="5528756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74537" cy="668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277406" y="180407"/>
            <a:ext cx="2596896" cy="1603248"/>
          </a:xfrm>
        </p:spPr>
      </p:pic>
      <p:sp>
        <p:nvSpPr>
          <p:cNvPr id="2" name="Rectangle 1"/>
          <p:cNvSpPr/>
          <p:nvPr/>
        </p:nvSpPr>
        <p:spPr>
          <a:xfrm>
            <a:off x="2700670" y="1783655"/>
            <a:ext cx="6124352" cy="3301801"/>
          </a:xfrm>
          <a:prstGeom prst="rect">
            <a:avLst/>
          </a:prstGeom>
        </p:spPr>
        <p:txBody>
          <a:bodyPr wrap="square">
            <a:spAutoFit/>
          </a:bodyPr>
          <a:lstStyle/>
          <a:p>
            <a:pPr lvl="0" algn="ctr">
              <a:lnSpc>
                <a:spcPct val="150000"/>
              </a:lnSpc>
            </a:pPr>
            <a:r>
              <a:rPr lang="en-IE" sz="4800" dirty="0">
                <a:solidFill>
                  <a:prstClr val="black"/>
                </a:solidFill>
              </a:rPr>
              <a:t>Healthcare Students </a:t>
            </a:r>
          </a:p>
          <a:p>
            <a:pPr lvl="0" algn="ctr">
              <a:lnSpc>
                <a:spcPct val="150000"/>
              </a:lnSpc>
            </a:pPr>
            <a:r>
              <a:rPr lang="en-IE" sz="4800" dirty="0">
                <a:solidFill>
                  <a:prstClr val="black"/>
                </a:solidFill>
              </a:rPr>
              <a:t>as </a:t>
            </a:r>
          </a:p>
          <a:p>
            <a:pPr lvl="0" algn="ctr">
              <a:lnSpc>
                <a:spcPct val="150000"/>
              </a:lnSpc>
            </a:pPr>
            <a:r>
              <a:rPr lang="en-IE" sz="4800" dirty="0">
                <a:solidFill>
                  <a:prstClr val="black"/>
                </a:solidFill>
              </a:rPr>
              <a:t>Health Promoters</a:t>
            </a:r>
          </a:p>
        </p:txBody>
      </p:sp>
      <p:pic>
        <p:nvPicPr>
          <p:cNvPr id="5" name="Picture 4" descr="\\ckvfs004\Health Promotion\common\Amy Phillips 2018\HSE_Logo_Mission_Full Colour_Irish_First_FA.png"/>
          <p:cNvPicPr/>
          <p:nvPr/>
        </p:nvPicPr>
        <p:blipFill>
          <a:blip r:embed="rId5">
            <a:extLst>
              <a:ext uri="{28A0092B-C50C-407E-A947-70E740481C1C}">
                <a14:useLocalDpi xmlns:a14="http://schemas.microsoft.com/office/drawing/2010/main" val="0"/>
              </a:ext>
            </a:extLst>
          </a:blip>
          <a:srcRect/>
          <a:stretch>
            <a:fillRect/>
          </a:stretch>
        </p:blipFill>
        <p:spPr bwMode="auto">
          <a:xfrm>
            <a:off x="191785" y="6291580"/>
            <a:ext cx="2508885" cy="487045"/>
          </a:xfrm>
          <a:prstGeom prst="rect">
            <a:avLst/>
          </a:prstGeom>
          <a:noFill/>
          <a:ln>
            <a:noFill/>
          </a:ln>
        </p:spPr>
      </p:pic>
    </p:spTree>
    <p:extLst>
      <p:ext uri="{BB962C8B-B14F-4D97-AF65-F5344CB8AC3E}">
        <p14:creationId xmlns:p14="http://schemas.microsoft.com/office/powerpoint/2010/main" val="1399407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8036" y="2147456"/>
            <a:ext cx="11440338" cy="3939836"/>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7589" y="116697"/>
            <a:ext cx="4620386" cy="999661"/>
          </a:xfrm>
          <a:prstGeom prst="rect">
            <a:avLst/>
          </a:prstGeom>
        </p:spPr>
      </p:pic>
      <p:sp>
        <p:nvSpPr>
          <p:cNvPr id="5" name="Rectangle 4"/>
          <p:cNvSpPr/>
          <p:nvPr/>
        </p:nvSpPr>
        <p:spPr>
          <a:xfrm>
            <a:off x="757646" y="1711261"/>
            <a:ext cx="10853474" cy="4106252"/>
          </a:xfrm>
          <a:prstGeom prst="rect">
            <a:avLst/>
          </a:prstGeom>
        </p:spPr>
        <p:txBody>
          <a:bodyPr wrap="square">
            <a:spAutoFit/>
          </a:bodyPr>
          <a:lstStyle/>
          <a:p>
            <a:endParaRPr lang="en-IE" sz="3600" dirty="0" smtClean="0"/>
          </a:p>
          <a:p>
            <a:pPr>
              <a:lnSpc>
                <a:spcPts val="100"/>
              </a:lnSpc>
            </a:pPr>
            <a:r>
              <a:rPr lang="en-IE" sz="3600" dirty="0" smtClean="0"/>
              <a:t> </a:t>
            </a:r>
          </a:p>
          <a:p>
            <a:pPr marL="571500" indent="-571500">
              <a:buFont typeface="Arial" panose="020B0604020202020204" pitchFamily="34" charset="0"/>
              <a:buChar char="•"/>
            </a:pPr>
            <a:r>
              <a:rPr lang="en-IE" sz="3200" dirty="0"/>
              <a:t>W</a:t>
            </a:r>
            <a:r>
              <a:rPr lang="en-IE" sz="3200" dirty="0" smtClean="0"/>
              <a:t>hat </a:t>
            </a:r>
            <a:r>
              <a:rPr lang="en-IE" sz="3200" dirty="0"/>
              <a:t>role </a:t>
            </a:r>
            <a:r>
              <a:rPr lang="en-IE" sz="3200" dirty="0" smtClean="0"/>
              <a:t>do you play in Health Promotion?</a:t>
            </a:r>
            <a:endParaRPr lang="en-IE" sz="3200" dirty="0"/>
          </a:p>
          <a:p>
            <a:pPr marL="571500" indent="-571500">
              <a:lnSpc>
                <a:spcPct val="150000"/>
              </a:lnSpc>
              <a:buFont typeface="Arial" panose="020B0604020202020204" pitchFamily="34" charset="0"/>
              <a:buChar char="•"/>
            </a:pPr>
            <a:r>
              <a:rPr lang="en-IE" sz="3200" dirty="0"/>
              <a:t>What skills do you think are needed to promote health in others? </a:t>
            </a:r>
          </a:p>
          <a:p>
            <a:pPr marL="571500" indent="-571500">
              <a:lnSpc>
                <a:spcPct val="150000"/>
              </a:lnSpc>
              <a:buFont typeface="Arial" panose="020B0604020202020204" pitchFamily="34" charset="0"/>
              <a:buChar char="•"/>
            </a:pPr>
            <a:r>
              <a:rPr lang="en-IE" sz="3200" dirty="0"/>
              <a:t>Can you think of a time when you have promoted health in others?</a:t>
            </a:r>
          </a:p>
        </p:txBody>
      </p:sp>
      <p:sp>
        <p:nvSpPr>
          <p:cNvPr id="8" name="Rectangle 7"/>
          <p:cNvSpPr/>
          <p:nvPr/>
        </p:nvSpPr>
        <p:spPr>
          <a:xfrm>
            <a:off x="908286" y="1127751"/>
            <a:ext cx="4592732" cy="646331"/>
          </a:xfrm>
          <a:prstGeom prst="rect">
            <a:avLst/>
          </a:prstGeom>
        </p:spPr>
        <p:txBody>
          <a:bodyPr wrap="none">
            <a:spAutoFit/>
          </a:bodyPr>
          <a:lstStyle/>
          <a:p>
            <a:r>
              <a:rPr lang="en-GB" sz="3600" dirty="0"/>
              <a:t>As a healthcare student</a:t>
            </a:r>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712410" y="170834"/>
            <a:ext cx="2295963" cy="1417461"/>
          </a:xfrm>
        </p:spPr>
      </p:pic>
      <p:pic>
        <p:nvPicPr>
          <p:cNvPr id="9" name="Picture 8" descr="\\ckvfs004\Health Promotion\common\Amy Phillips 2018\HSE_Logo_Mission_Full Colour_Irish_First_FA.png"/>
          <p:cNvPicPr/>
          <p:nvPr/>
        </p:nvPicPr>
        <p:blipFill>
          <a:blip r:embed="rId5">
            <a:extLst>
              <a:ext uri="{28A0092B-C50C-407E-A947-70E740481C1C}">
                <a14:useLocalDpi xmlns:a14="http://schemas.microsoft.com/office/drawing/2010/main" val="0"/>
              </a:ext>
            </a:extLst>
          </a:blip>
          <a:srcRect/>
          <a:stretch>
            <a:fillRect/>
          </a:stretch>
        </p:blipFill>
        <p:spPr bwMode="auto">
          <a:xfrm>
            <a:off x="0" y="6370955"/>
            <a:ext cx="2508885" cy="487045"/>
          </a:xfrm>
          <a:prstGeom prst="rect">
            <a:avLst/>
          </a:prstGeom>
          <a:noFill/>
          <a:ln>
            <a:noFill/>
          </a:ln>
        </p:spPr>
      </p:pic>
    </p:spTree>
    <p:extLst>
      <p:ext uri="{BB962C8B-B14F-4D97-AF65-F5344CB8AC3E}">
        <p14:creationId xmlns:p14="http://schemas.microsoft.com/office/powerpoint/2010/main" val="2381444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8" y="0"/>
            <a:ext cx="121745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42006" y="331130"/>
            <a:ext cx="9140144" cy="1325563"/>
          </a:xfrm>
        </p:spPr>
        <p:txBody>
          <a:bodyPr>
            <a:noAutofit/>
          </a:bodyPr>
          <a:lstStyle/>
          <a:p>
            <a:r>
              <a:rPr lang="en-IE" sz="6000" dirty="0" smtClean="0">
                <a:solidFill>
                  <a:srgbClr val="CC0066"/>
                </a:solidFill>
                <a:latin typeface="+mn-lt"/>
              </a:rPr>
              <a:t>Making Every Contact Count</a:t>
            </a:r>
            <a:endParaRPr lang="en-GB" sz="6000" dirty="0">
              <a:solidFill>
                <a:srgbClr val="CC0066"/>
              </a:solidFill>
              <a:latin typeface="+mn-lt"/>
            </a:endParaRPr>
          </a:p>
        </p:txBody>
      </p:sp>
      <p:sp>
        <p:nvSpPr>
          <p:cNvPr id="3" name="Content Placeholder 2"/>
          <p:cNvSpPr>
            <a:spLocks noGrp="1"/>
          </p:cNvSpPr>
          <p:nvPr>
            <p:ph idx="1"/>
          </p:nvPr>
        </p:nvSpPr>
        <p:spPr>
          <a:xfrm>
            <a:off x="3657601" y="1551862"/>
            <a:ext cx="8076210" cy="4351338"/>
          </a:xfrm>
        </p:spPr>
        <p:txBody>
          <a:bodyPr>
            <a:normAutofit fontScale="92500" lnSpcReduction="10000"/>
          </a:bodyPr>
          <a:lstStyle/>
          <a:p>
            <a:pPr marL="0" indent="0" algn="ctr">
              <a:buNone/>
            </a:pPr>
            <a:endParaRPr lang="en-IE" sz="5400" dirty="0" smtClean="0"/>
          </a:p>
          <a:p>
            <a:pPr marL="0" indent="0" algn="ctr">
              <a:buNone/>
            </a:pPr>
            <a:r>
              <a:rPr lang="en-IE" sz="5400" dirty="0" smtClean="0"/>
              <a:t>Play your part </a:t>
            </a:r>
          </a:p>
          <a:p>
            <a:pPr marL="0" indent="0" algn="ctr">
              <a:buNone/>
            </a:pPr>
            <a:r>
              <a:rPr lang="en-IE" sz="5400" dirty="0" smtClean="0"/>
              <a:t>in changing lifestyle behaviours</a:t>
            </a:r>
          </a:p>
          <a:p>
            <a:pPr marL="0" indent="0" algn="ctr">
              <a:buNone/>
            </a:pPr>
            <a:r>
              <a:rPr lang="en-IE" sz="5400" dirty="0" smtClean="0"/>
              <a:t>and help prevent chronic disease</a:t>
            </a:r>
            <a:endParaRPr lang="en-GB" sz="5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7381" y="1656693"/>
            <a:ext cx="3423600" cy="4837363"/>
          </a:xfrm>
          <a:prstGeom prst="rect">
            <a:avLst/>
          </a:prstGeom>
        </p:spPr>
      </p:pic>
    </p:spTree>
    <p:extLst>
      <p:ext uri="{BB962C8B-B14F-4D97-AF65-F5344CB8AC3E}">
        <p14:creationId xmlns:p14="http://schemas.microsoft.com/office/powerpoint/2010/main" val="3044057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298" y="185969"/>
            <a:ext cx="4620386" cy="999661"/>
          </a:xfrm>
          <a:prstGeom prst="rect">
            <a:avLst/>
          </a:prstGeom>
        </p:spPr>
      </p:pic>
      <p:sp>
        <p:nvSpPr>
          <p:cNvPr id="6" name="Rectangle 5"/>
          <p:cNvSpPr/>
          <p:nvPr/>
        </p:nvSpPr>
        <p:spPr>
          <a:xfrm>
            <a:off x="483256" y="2509776"/>
            <a:ext cx="11069782" cy="1231106"/>
          </a:xfrm>
          <a:prstGeom prst="rect">
            <a:avLst/>
          </a:prstGeom>
        </p:spPr>
        <p:txBody>
          <a:bodyPr wrap="square">
            <a:spAutoFit/>
          </a:bodyPr>
          <a:lstStyle/>
          <a:p>
            <a:r>
              <a:rPr lang="en-IE" sz="2800" dirty="0"/>
              <a:t>Ideally, healthcare professionals should lead a healthy lifestyle as they are perceived to be role models for individuals and communities </a:t>
            </a:r>
            <a:endParaRPr lang="en-IE" sz="2800" dirty="0" smtClean="0"/>
          </a:p>
          <a:p>
            <a:r>
              <a:rPr lang="en-IE" i="1" dirty="0" smtClean="0"/>
              <a:t>(</a:t>
            </a:r>
            <a:r>
              <a:rPr lang="en-IE" i="1" dirty="0"/>
              <a:t>Alpar, Senturan, Karabacak, &amp; Sabuncu, 2008; Staib, Fusner, &amp; Consolo, 2006).</a:t>
            </a:r>
            <a:endParaRPr lang="en-GB" i="1" dirty="0"/>
          </a:p>
        </p:txBody>
      </p:sp>
      <p:sp>
        <p:nvSpPr>
          <p:cNvPr id="7" name="Rectangle 6"/>
          <p:cNvSpPr/>
          <p:nvPr/>
        </p:nvSpPr>
        <p:spPr>
          <a:xfrm>
            <a:off x="419153" y="4027763"/>
            <a:ext cx="11197989" cy="1384995"/>
          </a:xfrm>
          <a:prstGeom prst="rect">
            <a:avLst/>
          </a:prstGeom>
        </p:spPr>
        <p:txBody>
          <a:bodyPr wrap="square">
            <a:spAutoFit/>
          </a:bodyPr>
          <a:lstStyle/>
          <a:p>
            <a:r>
              <a:rPr lang="en-IE" sz="2800" dirty="0" smtClean="0"/>
              <a:t>There is an </a:t>
            </a:r>
            <a:r>
              <a:rPr lang="en-IE" sz="2800" dirty="0"/>
              <a:t>apparent reluctance among health care professionals to address alcohol consumption with their patients due to their own use and enjoyment of alcohol </a:t>
            </a:r>
            <a:r>
              <a:rPr lang="en-IE" i="1" dirty="0"/>
              <a:t>(Lock et al., 2002). </a:t>
            </a:r>
            <a:endParaRPr lang="en-GB" i="1" dirty="0"/>
          </a:p>
        </p:txBody>
      </p:sp>
      <p:sp>
        <p:nvSpPr>
          <p:cNvPr id="8" name="Rectangle 7"/>
          <p:cNvSpPr/>
          <p:nvPr/>
        </p:nvSpPr>
        <p:spPr>
          <a:xfrm>
            <a:off x="554181" y="5711835"/>
            <a:ext cx="11114861" cy="954107"/>
          </a:xfrm>
          <a:prstGeom prst="rect">
            <a:avLst/>
          </a:prstGeom>
        </p:spPr>
        <p:txBody>
          <a:bodyPr wrap="square">
            <a:spAutoFit/>
          </a:bodyPr>
          <a:lstStyle/>
          <a:p>
            <a:r>
              <a:rPr lang="en-IE" sz="2800" dirty="0" smtClean="0"/>
              <a:t>Personal </a:t>
            </a:r>
            <a:r>
              <a:rPr lang="en-IE" sz="2800" dirty="0"/>
              <a:t>health practices can influence counselling skills </a:t>
            </a:r>
            <a:r>
              <a:rPr lang="en-IE" sz="2800" dirty="0" smtClean="0"/>
              <a:t>effectiveness</a:t>
            </a:r>
          </a:p>
          <a:p>
            <a:r>
              <a:rPr lang="en-IE" sz="2800" i="1" dirty="0" smtClean="0"/>
              <a:t> </a:t>
            </a:r>
            <a:r>
              <a:rPr lang="en-IE" i="1" dirty="0"/>
              <a:t>(Alpar et al., 2008). </a:t>
            </a:r>
            <a:endParaRPr lang="en-GB" i="1"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601199" y="185969"/>
            <a:ext cx="2278751" cy="1406835"/>
          </a:xfrm>
        </p:spPr>
      </p:pic>
      <p:sp>
        <p:nvSpPr>
          <p:cNvPr id="2" name="TextBox 1"/>
          <p:cNvSpPr txBox="1"/>
          <p:nvPr/>
        </p:nvSpPr>
        <p:spPr>
          <a:xfrm>
            <a:off x="1652235" y="1508893"/>
            <a:ext cx="8036431" cy="707886"/>
          </a:xfrm>
          <a:prstGeom prst="rect">
            <a:avLst/>
          </a:prstGeom>
          <a:noFill/>
        </p:spPr>
        <p:txBody>
          <a:bodyPr wrap="none" rtlCol="0">
            <a:spAutoFit/>
          </a:bodyPr>
          <a:lstStyle/>
          <a:p>
            <a:r>
              <a:rPr lang="en-IE" sz="4000" dirty="0" smtClean="0">
                <a:solidFill>
                  <a:srgbClr val="CC0066"/>
                </a:solidFill>
              </a:rPr>
              <a:t>Do you agree with these statements? </a:t>
            </a:r>
            <a:endParaRPr lang="en-GB" sz="4000" dirty="0">
              <a:solidFill>
                <a:srgbClr val="CC0066"/>
              </a:solidFill>
            </a:endParaRPr>
          </a:p>
        </p:txBody>
      </p:sp>
    </p:spTree>
    <p:extLst>
      <p:ext uri="{BB962C8B-B14F-4D97-AF65-F5344CB8AC3E}">
        <p14:creationId xmlns:p14="http://schemas.microsoft.com/office/powerpoint/2010/main" val="13314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01199" y="185969"/>
            <a:ext cx="2278751" cy="1406835"/>
          </a:xfrm>
        </p:spPr>
      </p:pic>
      <p:sp>
        <p:nvSpPr>
          <p:cNvPr id="3" name="Rectangle 2"/>
          <p:cNvSpPr/>
          <p:nvPr/>
        </p:nvSpPr>
        <p:spPr>
          <a:xfrm>
            <a:off x="829340" y="1509822"/>
            <a:ext cx="10483702" cy="5016758"/>
          </a:xfrm>
          <a:prstGeom prst="rect">
            <a:avLst/>
          </a:prstGeom>
        </p:spPr>
        <p:txBody>
          <a:bodyPr wrap="square">
            <a:spAutoFit/>
          </a:bodyPr>
          <a:lstStyle/>
          <a:p>
            <a:endParaRPr lang="en-IE" sz="4000" dirty="0"/>
          </a:p>
          <a:p>
            <a:r>
              <a:rPr lang="en-IE" sz="4000" dirty="0"/>
              <a:t>Adopting healthy lifestyle behaviours as students could positively influence how you approach health promotion and your future professional practice as a health promoter. </a:t>
            </a:r>
            <a:endParaRPr lang="en-IE" sz="4000" dirty="0" smtClean="0"/>
          </a:p>
          <a:p>
            <a:endParaRPr lang="en-IE" sz="4000" dirty="0" smtClean="0"/>
          </a:p>
          <a:p>
            <a:endParaRPr lang="en-IE" sz="4000" dirty="0"/>
          </a:p>
          <a:p>
            <a:endParaRPr lang="en-IE" sz="4000" dirty="0"/>
          </a:p>
        </p:txBody>
      </p:sp>
      <p:pic>
        <p:nvPicPr>
          <p:cNvPr id="4" name="Picture 3"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0" y="6283057"/>
            <a:ext cx="2508885" cy="487045"/>
          </a:xfrm>
          <a:prstGeom prst="rect">
            <a:avLst/>
          </a:prstGeom>
          <a:noFill/>
          <a:ln>
            <a:noFill/>
          </a:ln>
        </p:spPr>
      </p:pic>
    </p:spTree>
    <p:extLst>
      <p:ext uri="{BB962C8B-B14F-4D97-AF65-F5344CB8AC3E}">
        <p14:creationId xmlns:p14="http://schemas.microsoft.com/office/powerpoint/2010/main" val="25552861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01199" y="185969"/>
            <a:ext cx="2278751" cy="1406835"/>
          </a:xfrm>
        </p:spPr>
      </p:pic>
      <p:sp>
        <p:nvSpPr>
          <p:cNvPr id="3" name="Rectangle 2"/>
          <p:cNvSpPr/>
          <p:nvPr/>
        </p:nvSpPr>
        <p:spPr>
          <a:xfrm>
            <a:off x="233915" y="179249"/>
            <a:ext cx="10994065" cy="6740307"/>
          </a:xfrm>
          <a:prstGeom prst="rect">
            <a:avLst/>
          </a:prstGeom>
        </p:spPr>
        <p:txBody>
          <a:bodyPr wrap="square">
            <a:spAutoFit/>
          </a:bodyPr>
          <a:lstStyle/>
          <a:p>
            <a:r>
              <a:rPr lang="en-IE" sz="3600" dirty="0" smtClean="0">
                <a:solidFill>
                  <a:srgbClr val="CC0066"/>
                </a:solidFill>
              </a:rPr>
              <a:t>Suboptimal Healthcare student lifestyle practices</a:t>
            </a:r>
          </a:p>
          <a:p>
            <a:endParaRPr lang="en-IE" sz="3600" dirty="0">
              <a:solidFill>
                <a:srgbClr val="CC0066"/>
              </a:solidFill>
            </a:endParaRPr>
          </a:p>
          <a:p>
            <a:pPr marL="457200" indent="-457200">
              <a:buFont typeface="Arial" panose="020B0604020202020204" pitchFamily="34" charset="0"/>
              <a:buChar char="•"/>
            </a:pPr>
            <a:r>
              <a:rPr lang="en-IE" sz="3000" dirty="0" smtClean="0"/>
              <a:t>Medical </a:t>
            </a:r>
            <a:r>
              <a:rPr lang="en-IE" sz="3000" dirty="0"/>
              <a:t>students’ alcohol intake was found to be relatively high despite potentially greater knowledge of the harms and risks associated with it (Davoren et al., 2015; Newbury-Birch et al., 2000). </a:t>
            </a:r>
            <a:endParaRPr lang="en-IE" sz="3000" dirty="0" smtClean="0"/>
          </a:p>
          <a:p>
            <a:pPr marL="457200" indent="-457200">
              <a:buFont typeface="Arial" panose="020B0604020202020204" pitchFamily="34" charset="0"/>
              <a:buChar char="•"/>
            </a:pPr>
            <a:endParaRPr lang="en-IE" sz="3000" dirty="0" smtClean="0"/>
          </a:p>
          <a:p>
            <a:pPr marL="457200" indent="-457200">
              <a:buFont typeface="Arial" panose="020B0604020202020204" pitchFamily="34" charset="0"/>
              <a:buChar char="•"/>
            </a:pPr>
            <a:r>
              <a:rPr lang="en-IE" sz="3000" dirty="0" smtClean="0"/>
              <a:t>Irish </a:t>
            </a:r>
            <a:r>
              <a:rPr lang="en-IE" sz="3000" dirty="0"/>
              <a:t>evidence has found that 65% of medical students reported hazardous drinking, the second highest student group in that study. </a:t>
            </a:r>
            <a:endParaRPr lang="en-IE" sz="3000" dirty="0" smtClean="0"/>
          </a:p>
          <a:p>
            <a:pPr marL="457200" indent="-457200">
              <a:buFont typeface="Arial" panose="020B0604020202020204" pitchFamily="34" charset="0"/>
              <a:buChar char="•"/>
            </a:pPr>
            <a:endParaRPr lang="en-IE" sz="3000" dirty="0" smtClean="0"/>
          </a:p>
          <a:p>
            <a:pPr marL="457200" indent="-457200">
              <a:buFont typeface="Arial" panose="020B0604020202020204" pitchFamily="34" charset="0"/>
              <a:buChar char="•"/>
            </a:pPr>
            <a:r>
              <a:rPr lang="en-IE" sz="3000" dirty="0" smtClean="0"/>
              <a:t>A </a:t>
            </a:r>
            <a:r>
              <a:rPr lang="en-IE" sz="3000" dirty="0"/>
              <a:t>UK study found just under half of medical students studied reported high risk and hazardous drinking levels and 27% reported binge drinking (Davoren et al., 2015; Newbury-Birch et al., 2000). </a:t>
            </a:r>
            <a:endParaRPr lang="en-IE" sz="3000" dirty="0" smtClean="0"/>
          </a:p>
        </p:txBody>
      </p:sp>
    </p:spTree>
    <p:extLst>
      <p:ext uri="{BB962C8B-B14F-4D97-AF65-F5344CB8AC3E}">
        <p14:creationId xmlns:p14="http://schemas.microsoft.com/office/powerpoint/2010/main" val="13651554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601199" y="185969"/>
            <a:ext cx="2278751" cy="1406835"/>
          </a:xfrm>
        </p:spPr>
      </p:pic>
      <p:sp>
        <p:nvSpPr>
          <p:cNvPr id="3" name="Rectangle 2"/>
          <p:cNvSpPr/>
          <p:nvPr/>
        </p:nvSpPr>
        <p:spPr>
          <a:xfrm>
            <a:off x="843515" y="4291708"/>
            <a:ext cx="10249785" cy="2062103"/>
          </a:xfrm>
          <a:prstGeom prst="rect">
            <a:avLst/>
          </a:prstGeom>
        </p:spPr>
        <p:txBody>
          <a:bodyPr wrap="square">
            <a:spAutoFit/>
          </a:bodyPr>
          <a:lstStyle/>
          <a:p>
            <a:pPr algn="ctr"/>
            <a:r>
              <a:rPr lang="en-IE" sz="3200" dirty="0">
                <a:solidFill>
                  <a:srgbClr val="CC0066"/>
                </a:solidFill>
              </a:rPr>
              <a:t>As future health professionals and health </a:t>
            </a:r>
            <a:r>
              <a:rPr lang="en-IE" sz="3200" dirty="0" smtClean="0">
                <a:solidFill>
                  <a:srgbClr val="CC0066"/>
                </a:solidFill>
              </a:rPr>
              <a:t>advocates these </a:t>
            </a:r>
            <a:r>
              <a:rPr lang="en-IE" sz="3200" dirty="0">
                <a:solidFill>
                  <a:srgbClr val="CC0066"/>
                </a:solidFill>
              </a:rPr>
              <a:t>behaviours </a:t>
            </a:r>
            <a:r>
              <a:rPr lang="en-IE" sz="3200" dirty="0" smtClean="0">
                <a:solidFill>
                  <a:srgbClr val="CC0066"/>
                </a:solidFill>
              </a:rPr>
              <a:t>could become obstacles </a:t>
            </a:r>
            <a:r>
              <a:rPr lang="en-IE" sz="3200" dirty="0">
                <a:solidFill>
                  <a:srgbClr val="CC0066"/>
                </a:solidFill>
              </a:rPr>
              <a:t>to effective </a:t>
            </a:r>
            <a:endParaRPr lang="en-IE" sz="3200" dirty="0" smtClean="0">
              <a:solidFill>
                <a:srgbClr val="CC0066"/>
              </a:solidFill>
            </a:endParaRPr>
          </a:p>
          <a:p>
            <a:pPr algn="ctr"/>
            <a:r>
              <a:rPr lang="en-IE" sz="3200" dirty="0" smtClean="0">
                <a:solidFill>
                  <a:srgbClr val="CC0066"/>
                </a:solidFill>
              </a:rPr>
              <a:t>health </a:t>
            </a:r>
            <a:r>
              <a:rPr lang="en-IE" sz="3200" dirty="0">
                <a:solidFill>
                  <a:srgbClr val="CC0066"/>
                </a:solidFill>
              </a:rPr>
              <a:t>promotion. </a:t>
            </a:r>
          </a:p>
          <a:p>
            <a:endParaRPr lang="en-IE" sz="3200" dirty="0"/>
          </a:p>
        </p:txBody>
      </p:sp>
      <p:sp>
        <p:nvSpPr>
          <p:cNvPr id="2" name="Rectangle 1"/>
          <p:cNvSpPr/>
          <p:nvPr/>
        </p:nvSpPr>
        <p:spPr>
          <a:xfrm>
            <a:off x="1155404" y="1562733"/>
            <a:ext cx="9626009" cy="2062103"/>
          </a:xfrm>
          <a:prstGeom prst="rect">
            <a:avLst/>
          </a:prstGeom>
        </p:spPr>
        <p:txBody>
          <a:bodyPr wrap="square">
            <a:spAutoFit/>
          </a:bodyPr>
          <a:lstStyle/>
          <a:p>
            <a:r>
              <a:rPr lang="en-IE" sz="3200" dirty="0"/>
              <a:t>Also in the UK, Pre-registration nurses were found to have relatively poor health practicing </a:t>
            </a:r>
            <a:r>
              <a:rPr lang="en-IE" sz="3200" dirty="0" smtClean="0"/>
              <a:t>behaviours</a:t>
            </a:r>
          </a:p>
          <a:p>
            <a:r>
              <a:rPr lang="en-IE" sz="3200" dirty="0" smtClean="0"/>
              <a:t> </a:t>
            </a:r>
            <a:r>
              <a:rPr lang="en-IE" sz="3200" dirty="0"/>
              <a:t>(Blake et al., 2011). </a:t>
            </a:r>
          </a:p>
          <a:p>
            <a:endParaRPr lang="en-IE" sz="3200" dirty="0"/>
          </a:p>
        </p:txBody>
      </p:sp>
      <p:pic>
        <p:nvPicPr>
          <p:cNvPr id="6" name="Picture 5"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188875" y="6110288"/>
            <a:ext cx="2508885" cy="487045"/>
          </a:xfrm>
          <a:prstGeom prst="rect">
            <a:avLst/>
          </a:prstGeom>
          <a:noFill/>
          <a:ln>
            <a:noFill/>
          </a:ln>
        </p:spPr>
      </p:pic>
    </p:spTree>
    <p:extLst>
      <p:ext uri="{BB962C8B-B14F-4D97-AF65-F5344CB8AC3E}">
        <p14:creationId xmlns:p14="http://schemas.microsoft.com/office/powerpoint/2010/main" val="8667244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15649" y="3632548"/>
            <a:ext cx="10058400" cy="2354893"/>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1002082" y="4122954"/>
            <a:ext cx="10571967" cy="1200329"/>
          </a:xfrm>
          <a:prstGeom prst="rect">
            <a:avLst/>
          </a:prstGeom>
        </p:spPr>
        <p:txBody>
          <a:bodyPr wrap="square">
            <a:spAutoFit/>
          </a:bodyPr>
          <a:lstStyle/>
          <a:p>
            <a:pPr algn="ctr"/>
            <a:r>
              <a:rPr lang="en-IE" sz="3600" dirty="0" smtClean="0"/>
              <a:t>Are </a:t>
            </a:r>
            <a:r>
              <a:rPr lang="en-IE" sz="3600" dirty="0"/>
              <a:t>you aware of any initiatives which </a:t>
            </a:r>
            <a:r>
              <a:rPr lang="en-IE" sz="3600" dirty="0" smtClean="0"/>
              <a:t>promote</a:t>
            </a:r>
          </a:p>
          <a:p>
            <a:pPr algn="ctr"/>
            <a:r>
              <a:rPr lang="en-IE" sz="3600" dirty="0" smtClean="0"/>
              <a:t> </a:t>
            </a:r>
            <a:r>
              <a:rPr lang="en-IE" sz="3600" dirty="0"/>
              <a:t>health within your college?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670" y="599328"/>
            <a:ext cx="4620386" cy="999661"/>
          </a:xfrm>
          <a:prstGeom prst="rect">
            <a:avLst/>
          </a:prstGeom>
        </p:spPr>
      </p:pic>
      <p:sp>
        <p:nvSpPr>
          <p:cNvPr id="6" name="Rectangle 5"/>
          <p:cNvSpPr/>
          <p:nvPr/>
        </p:nvSpPr>
        <p:spPr>
          <a:xfrm>
            <a:off x="2203692" y="2258163"/>
            <a:ext cx="7789505" cy="769441"/>
          </a:xfrm>
          <a:prstGeom prst="rect">
            <a:avLst/>
          </a:prstGeom>
        </p:spPr>
        <p:txBody>
          <a:bodyPr wrap="none">
            <a:spAutoFit/>
          </a:bodyPr>
          <a:lstStyle/>
          <a:p>
            <a:r>
              <a:rPr lang="en-IE" sz="4400" dirty="0"/>
              <a:t>Health Promotion in Your College</a:t>
            </a: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418980" y="297534"/>
            <a:ext cx="2596896" cy="1603248"/>
          </a:xfrm>
        </p:spPr>
      </p:pic>
      <p:pic>
        <p:nvPicPr>
          <p:cNvPr id="9" name="Picture 8" descr="\\ckvfs004\Health Promotion\common\Amy Phillips 2018\HSE_Logo_Mission_Full Colour_Irish_First_FA.png"/>
          <p:cNvPicPr/>
          <p:nvPr/>
        </p:nvPicPr>
        <p:blipFill>
          <a:blip r:embed="rId5">
            <a:extLst>
              <a:ext uri="{28A0092B-C50C-407E-A947-70E740481C1C}">
                <a14:useLocalDpi xmlns:a14="http://schemas.microsoft.com/office/drawing/2010/main" val="0"/>
              </a:ext>
            </a:extLst>
          </a:blip>
          <a:srcRect/>
          <a:stretch>
            <a:fillRect/>
          </a:stretch>
        </p:blipFill>
        <p:spPr bwMode="auto">
          <a:xfrm>
            <a:off x="0" y="6356032"/>
            <a:ext cx="2508885" cy="487045"/>
          </a:xfrm>
          <a:prstGeom prst="rect">
            <a:avLst/>
          </a:prstGeom>
          <a:noFill/>
          <a:ln>
            <a:noFill/>
          </a:ln>
        </p:spPr>
      </p:pic>
    </p:spTree>
    <p:extLst>
      <p:ext uri="{BB962C8B-B14F-4D97-AF65-F5344CB8AC3E}">
        <p14:creationId xmlns:p14="http://schemas.microsoft.com/office/powerpoint/2010/main" val="27414600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5018" y="2809414"/>
            <a:ext cx="10991875" cy="3283526"/>
          </a:xfrm>
          <a:prstGeom prst="rect">
            <a:avLst/>
          </a:prstGeom>
          <a:solidFill>
            <a:srgbClr val="CCE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p:nvSpPr>
        <p:spPr>
          <a:xfrm>
            <a:off x="864202" y="2953619"/>
            <a:ext cx="10792691" cy="2585323"/>
          </a:xfrm>
          <a:prstGeom prst="rect">
            <a:avLst/>
          </a:prstGeom>
        </p:spPr>
        <p:txBody>
          <a:bodyPr wrap="square">
            <a:spAutoFit/>
          </a:bodyPr>
          <a:lstStyle/>
          <a:p>
            <a:r>
              <a:rPr lang="en-IE" sz="3600" dirty="0" smtClean="0"/>
              <a:t>How can you, </a:t>
            </a:r>
            <a:r>
              <a:rPr lang="en-IE" sz="3600" dirty="0"/>
              <a:t>as a healthcare student, </a:t>
            </a:r>
            <a:r>
              <a:rPr lang="en-IE" sz="3600" dirty="0" smtClean="0"/>
              <a:t>successfully </a:t>
            </a:r>
            <a:r>
              <a:rPr lang="en-IE" sz="3600" dirty="0"/>
              <a:t>promote this health promotion topic among your </a:t>
            </a:r>
            <a:r>
              <a:rPr lang="en-IE" sz="3600" dirty="0" smtClean="0"/>
              <a:t>peers?</a:t>
            </a:r>
          </a:p>
          <a:p>
            <a:endParaRPr lang="en-IE" sz="3600" dirty="0"/>
          </a:p>
          <a:p>
            <a:pPr algn="ctr"/>
            <a:r>
              <a:rPr lang="en-IE" sz="3600" dirty="0" smtClean="0"/>
              <a:t> </a:t>
            </a:r>
            <a:r>
              <a:rPr lang="en-IE" sz="3600" dirty="0"/>
              <a:t>Feedback to the rest of the group</a:t>
            </a:r>
          </a:p>
          <a:p>
            <a:endParaRPr lang="en-IE" dirty="0"/>
          </a:p>
        </p:txBody>
      </p:sp>
      <p:sp>
        <p:nvSpPr>
          <p:cNvPr id="6" name="Rectangle 5"/>
          <p:cNvSpPr/>
          <p:nvPr/>
        </p:nvSpPr>
        <p:spPr>
          <a:xfrm>
            <a:off x="775855" y="1376617"/>
            <a:ext cx="10996993" cy="1200329"/>
          </a:xfrm>
          <a:prstGeom prst="rect">
            <a:avLst/>
          </a:prstGeom>
        </p:spPr>
        <p:txBody>
          <a:bodyPr wrap="square">
            <a:spAutoFit/>
          </a:bodyPr>
          <a:lstStyle/>
          <a:p>
            <a:r>
              <a:rPr lang="en-IE" sz="3600" dirty="0"/>
              <a:t>In groups, decide on a health promotion topic that you consider to be an important area for student groups. </a:t>
            </a:r>
            <a:endParaRPr lang="en-GB" sz="36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324" y="515745"/>
            <a:ext cx="681755" cy="515473"/>
          </a:xfrm>
          <a:prstGeom prst="rect">
            <a:avLst/>
          </a:prstGeom>
        </p:spPr>
      </p:pic>
      <p:sp>
        <p:nvSpPr>
          <p:cNvPr id="9" name="TextBox 8"/>
          <p:cNvSpPr txBox="1"/>
          <p:nvPr/>
        </p:nvSpPr>
        <p:spPr>
          <a:xfrm>
            <a:off x="1205079" y="446443"/>
            <a:ext cx="2348753" cy="584775"/>
          </a:xfrm>
          <a:prstGeom prst="rect">
            <a:avLst/>
          </a:prstGeom>
          <a:solidFill>
            <a:srgbClr val="CCECFF"/>
          </a:solidFill>
        </p:spPr>
        <p:txBody>
          <a:bodyPr wrap="square" rtlCol="0">
            <a:spAutoFit/>
          </a:bodyPr>
          <a:lstStyle/>
          <a:p>
            <a:r>
              <a:rPr lang="en-IE" sz="3200" dirty="0" smtClean="0"/>
              <a:t>Activity 2.4</a:t>
            </a:r>
            <a:endParaRPr lang="en-GB" sz="3200"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984259" y="172995"/>
            <a:ext cx="1994545" cy="1231374"/>
          </a:xfrm>
        </p:spPr>
      </p:pic>
      <p:pic>
        <p:nvPicPr>
          <p:cNvPr id="10" name="Picture 9" descr="\\ckvfs004\Health Promotion\common\Amy Phillips 2018\HSE_Logo_Mission_Full Colour_Irish_First_FA.png"/>
          <p:cNvPicPr/>
          <p:nvPr/>
        </p:nvPicPr>
        <p:blipFill>
          <a:blip r:embed="rId5">
            <a:extLst>
              <a:ext uri="{28A0092B-C50C-407E-A947-70E740481C1C}">
                <a14:useLocalDpi xmlns:a14="http://schemas.microsoft.com/office/drawing/2010/main" val="0"/>
              </a:ext>
            </a:extLst>
          </a:blip>
          <a:srcRect/>
          <a:stretch>
            <a:fillRect/>
          </a:stretch>
        </p:blipFill>
        <p:spPr bwMode="auto">
          <a:xfrm>
            <a:off x="142818" y="6276825"/>
            <a:ext cx="2508885" cy="487045"/>
          </a:xfrm>
          <a:prstGeom prst="rect">
            <a:avLst/>
          </a:prstGeom>
          <a:noFill/>
          <a:ln>
            <a:noFill/>
          </a:ln>
        </p:spPr>
      </p:pic>
    </p:spTree>
    <p:extLst>
      <p:ext uri="{BB962C8B-B14F-4D97-AF65-F5344CB8AC3E}">
        <p14:creationId xmlns:p14="http://schemas.microsoft.com/office/powerpoint/2010/main" val="30531938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solidFill>
                  <a:srgbClr val="CC0066"/>
                </a:solidFill>
                <a:latin typeface="+mn-lt"/>
              </a:rPr>
              <a:t>RECAP Lesson 1-3</a:t>
            </a:r>
            <a:endParaRPr lang="en-GB" dirty="0">
              <a:solidFill>
                <a:srgbClr val="CC0066"/>
              </a:solidFill>
              <a:latin typeface="+mn-lt"/>
            </a:endParaRPr>
          </a:p>
        </p:txBody>
      </p:sp>
      <p:sp>
        <p:nvSpPr>
          <p:cNvPr id="4" name="Content Placeholder 3"/>
          <p:cNvSpPr>
            <a:spLocks noGrp="1"/>
          </p:cNvSpPr>
          <p:nvPr>
            <p:ph idx="1"/>
          </p:nvPr>
        </p:nvSpPr>
        <p:spPr/>
        <p:txBody>
          <a:bodyPr>
            <a:normAutofit fontScale="92500" lnSpcReduction="10000"/>
          </a:bodyPr>
          <a:lstStyle/>
          <a:p>
            <a:pPr lvl="1">
              <a:lnSpc>
                <a:spcPct val="150000"/>
              </a:lnSpc>
            </a:pPr>
            <a:r>
              <a:rPr lang="en-IE" sz="3200" dirty="0" smtClean="0"/>
              <a:t>Health Behaviour &amp; its impact on Health </a:t>
            </a:r>
          </a:p>
          <a:p>
            <a:pPr lvl="1">
              <a:lnSpc>
                <a:spcPct val="150000"/>
              </a:lnSpc>
            </a:pPr>
            <a:r>
              <a:rPr lang="en-IE" sz="3200" dirty="0" smtClean="0"/>
              <a:t>What influences our Health &amp; Health </a:t>
            </a:r>
            <a:r>
              <a:rPr lang="en-IE" sz="3200" dirty="0"/>
              <a:t>B</a:t>
            </a:r>
            <a:r>
              <a:rPr lang="en-IE" sz="3200" dirty="0" smtClean="0"/>
              <a:t>ehaviour?</a:t>
            </a:r>
          </a:p>
          <a:p>
            <a:pPr lvl="1">
              <a:lnSpc>
                <a:spcPct val="150000"/>
              </a:lnSpc>
            </a:pPr>
            <a:r>
              <a:rPr lang="en-IE" sz="3200" dirty="0" smtClean="0"/>
              <a:t>Determinants of Health</a:t>
            </a:r>
          </a:p>
          <a:p>
            <a:pPr lvl="1">
              <a:lnSpc>
                <a:spcPct val="150000"/>
              </a:lnSpc>
            </a:pPr>
            <a:r>
              <a:rPr lang="en-IE" sz="3200" dirty="0" smtClean="0"/>
              <a:t>Health behaviour of students</a:t>
            </a:r>
          </a:p>
          <a:p>
            <a:pPr lvl="1">
              <a:lnSpc>
                <a:spcPct val="150000"/>
              </a:lnSpc>
            </a:pPr>
            <a:r>
              <a:rPr lang="en-IE" sz="3200" dirty="0" smtClean="0"/>
              <a:t>Key messages from research papers</a:t>
            </a:r>
          </a:p>
          <a:p>
            <a:pPr lvl="1">
              <a:lnSpc>
                <a:spcPct val="150000"/>
              </a:lnSpc>
            </a:pPr>
            <a:r>
              <a:rPr lang="en-IE" sz="3200" dirty="0" smtClean="0"/>
              <a:t>Challenges of changing behaviour</a:t>
            </a:r>
          </a:p>
          <a:p>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054" y="242522"/>
            <a:ext cx="2303464" cy="1422092"/>
          </a:xfrm>
          <a:prstGeom prst="rect">
            <a:avLst/>
          </a:prstGeom>
        </p:spPr>
      </p:pic>
      <p:pic>
        <p:nvPicPr>
          <p:cNvPr id="5" name="Picture 4"/>
          <p:cNvPicPr>
            <a:picLocks noChangeAspect="1"/>
          </p:cNvPicPr>
          <p:nvPr/>
        </p:nvPicPr>
        <p:blipFill>
          <a:blip r:embed="rId4"/>
          <a:stretch>
            <a:fillRect/>
          </a:stretch>
        </p:blipFill>
        <p:spPr>
          <a:xfrm>
            <a:off x="7179733" y="3304545"/>
            <a:ext cx="4614301" cy="3007355"/>
          </a:xfrm>
          <a:prstGeom prst="rect">
            <a:avLst/>
          </a:prstGeom>
        </p:spPr>
      </p:pic>
      <p:pic>
        <p:nvPicPr>
          <p:cNvPr id="6" name="Picture 5" descr="\\ckvfs004\Health Promotion\common\Amy Phillips 2018\HSE_Logo_Mission_Full Colour_Irish_First_FA.png"/>
          <p:cNvPicPr/>
          <p:nvPr/>
        </p:nvPicPr>
        <p:blipFill>
          <a:blip r:embed="rId5">
            <a:extLst>
              <a:ext uri="{28A0092B-C50C-407E-A947-70E740481C1C}">
                <a14:useLocalDpi xmlns:a14="http://schemas.microsoft.com/office/drawing/2010/main" val="0"/>
              </a:ext>
            </a:extLst>
          </a:blip>
          <a:srcRect/>
          <a:stretch>
            <a:fillRect/>
          </a:stretch>
        </p:blipFill>
        <p:spPr bwMode="auto">
          <a:xfrm>
            <a:off x="0" y="6311899"/>
            <a:ext cx="2508885" cy="487045"/>
          </a:xfrm>
          <a:prstGeom prst="rect">
            <a:avLst/>
          </a:prstGeom>
          <a:noFill/>
          <a:ln>
            <a:noFill/>
          </a:ln>
        </p:spPr>
      </p:pic>
    </p:spTree>
    <p:extLst>
      <p:ext uri="{BB962C8B-B14F-4D97-AF65-F5344CB8AC3E}">
        <p14:creationId xmlns:p14="http://schemas.microsoft.com/office/powerpoint/2010/main" val="6588187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rgbClr val="CC0066"/>
                </a:solidFill>
                <a:latin typeface="+mn-lt"/>
              </a:rPr>
              <a:t>Behaviour Change Models </a:t>
            </a:r>
            <a:endParaRPr lang="en-GB" dirty="0">
              <a:solidFill>
                <a:srgbClr val="CC0066"/>
              </a:solidFill>
              <a:latin typeface="+mn-lt"/>
            </a:endParaRPr>
          </a:p>
        </p:txBody>
      </p:sp>
      <p:sp>
        <p:nvSpPr>
          <p:cNvPr id="3" name="Content Placeholder 2"/>
          <p:cNvSpPr>
            <a:spLocks noGrp="1"/>
          </p:cNvSpPr>
          <p:nvPr>
            <p:ph idx="1"/>
          </p:nvPr>
        </p:nvSpPr>
        <p:spPr>
          <a:xfrm>
            <a:off x="868374" y="1719522"/>
            <a:ext cx="10515600" cy="4351338"/>
          </a:xfrm>
        </p:spPr>
        <p:txBody>
          <a:bodyPr>
            <a:normAutofit/>
          </a:bodyPr>
          <a:lstStyle/>
          <a:p>
            <a:pPr marL="0" indent="0">
              <a:buNone/>
            </a:pPr>
            <a:endParaRPr lang="en-GB" sz="3200" dirty="0"/>
          </a:p>
          <a:p>
            <a:pPr marL="0" indent="0">
              <a:buNone/>
            </a:pPr>
            <a:r>
              <a:rPr lang="en-IE" sz="3600" dirty="0" smtClean="0"/>
              <a:t>Help </a:t>
            </a:r>
            <a:r>
              <a:rPr lang="en-IE" sz="3600" dirty="0"/>
              <a:t>to understand why people behave the way that they do so that they can be encouraged and supported to make and maintain </a:t>
            </a:r>
            <a:r>
              <a:rPr lang="en-IE" sz="3600" dirty="0" smtClean="0"/>
              <a:t>healthy lifestyle choices</a:t>
            </a:r>
          </a:p>
          <a:p>
            <a:pPr marL="0" indent="0">
              <a:buNone/>
            </a:pPr>
            <a:endParaRPr lang="en-IE" sz="3600" dirty="0"/>
          </a:p>
          <a:p>
            <a:pPr marL="0" indent="0">
              <a:buNone/>
            </a:pPr>
            <a:r>
              <a:rPr lang="en-IE" sz="3600" dirty="0" smtClean="0"/>
              <a:t>Behaviour change can be very complex- behaviour change models help us to understand the process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480" y="366089"/>
            <a:ext cx="2192253" cy="1353433"/>
          </a:xfrm>
          <a:prstGeom prst="rect">
            <a:avLst/>
          </a:prstGeom>
        </p:spPr>
      </p:pic>
      <p:pic>
        <p:nvPicPr>
          <p:cNvPr id="5" name="Picture 4"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0" y="6170724"/>
            <a:ext cx="2508885" cy="487045"/>
          </a:xfrm>
          <a:prstGeom prst="rect">
            <a:avLst/>
          </a:prstGeom>
          <a:noFill/>
          <a:ln>
            <a:noFill/>
          </a:ln>
        </p:spPr>
      </p:pic>
    </p:spTree>
    <p:extLst>
      <p:ext uri="{BB962C8B-B14F-4D97-AF65-F5344CB8AC3E}">
        <p14:creationId xmlns:p14="http://schemas.microsoft.com/office/powerpoint/2010/main" val="154483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838200" y="497022"/>
            <a:ext cx="8911280" cy="623980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9480" y="366089"/>
            <a:ext cx="2192253" cy="1353433"/>
          </a:xfrm>
          <a:prstGeom prst="rect">
            <a:avLst/>
          </a:prstGeom>
        </p:spPr>
      </p:pic>
      <p:pic>
        <p:nvPicPr>
          <p:cNvPr id="6" name="Picture 5" descr="\\ckvfs004\Health Promotion\common\Amy Phillips 2018\HSE_Logo_Mission_Full Colour_Irish_First_FA.png"/>
          <p:cNvPicPr/>
          <p:nvPr/>
        </p:nvPicPr>
        <p:blipFill>
          <a:blip r:embed="rId5">
            <a:extLst>
              <a:ext uri="{28A0092B-C50C-407E-A947-70E740481C1C}">
                <a14:useLocalDpi xmlns:a14="http://schemas.microsoft.com/office/drawing/2010/main" val="0"/>
              </a:ext>
            </a:extLst>
          </a:blip>
          <a:srcRect/>
          <a:stretch>
            <a:fillRect/>
          </a:stretch>
        </p:blipFill>
        <p:spPr bwMode="auto">
          <a:xfrm>
            <a:off x="188874" y="6116936"/>
            <a:ext cx="2508885" cy="487045"/>
          </a:xfrm>
          <a:prstGeom prst="rect">
            <a:avLst/>
          </a:prstGeom>
          <a:noFill/>
          <a:ln>
            <a:noFill/>
          </a:ln>
        </p:spPr>
      </p:pic>
    </p:spTree>
    <p:extLst>
      <p:ext uri="{BB962C8B-B14F-4D97-AF65-F5344CB8AC3E}">
        <p14:creationId xmlns:p14="http://schemas.microsoft.com/office/powerpoint/2010/main" val="201872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CC0066"/>
                </a:solidFill>
                <a:latin typeface="+mn-lt"/>
              </a:rPr>
              <a:t>Models of Behaviour Change </a:t>
            </a:r>
          </a:p>
        </p:txBody>
      </p:sp>
      <p:sp>
        <p:nvSpPr>
          <p:cNvPr id="3" name="Content Placeholder 2"/>
          <p:cNvSpPr>
            <a:spLocks noGrp="1"/>
          </p:cNvSpPr>
          <p:nvPr>
            <p:ph idx="1"/>
          </p:nvPr>
        </p:nvSpPr>
        <p:spPr>
          <a:xfrm>
            <a:off x="825843" y="1961549"/>
            <a:ext cx="10515600" cy="4351338"/>
          </a:xfrm>
        </p:spPr>
        <p:txBody>
          <a:bodyPr>
            <a:normAutofit/>
          </a:bodyPr>
          <a:lstStyle/>
          <a:p>
            <a:r>
              <a:rPr lang="en-GB" sz="3200" b="1" dirty="0" smtClean="0"/>
              <a:t>Transtheoretical Model/ Stages of Change Model</a:t>
            </a:r>
          </a:p>
          <a:p>
            <a:endParaRPr lang="en-GB" sz="3200" dirty="0" smtClean="0"/>
          </a:p>
          <a:p>
            <a:r>
              <a:rPr lang="en-GB" sz="3200" dirty="0" smtClean="0"/>
              <a:t>Health Belief Model</a:t>
            </a:r>
          </a:p>
          <a:p>
            <a:endParaRPr lang="en-GB" sz="3200" dirty="0" smtClean="0"/>
          </a:p>
          <a:p>
            <a:r>
              <a:rPr lang="en-GB" sz="3200" dirty="0" smtClean="0"/>
              <a:t>COM-B Model</a:t>
            </a:r>
            <a:endParaRPr lang="en-GB" sz="3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9480" y="366089"/>
            <a:ext cx="2192253" cy="1353433"/>
          </a:xfrm>
          <a:prstGeom prst="rect">
            <a:avLst/>
          </a:prstGeom>
        </p:spPr>
      </p:pic>
      <p:pic>
        <p:nvPicPr>
          <p:cNvPr id="5" name="Picture 4"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242662" y="6170724"/>
            <a:ext cx="2508885" cy="487045"/>
          </a:xfrm>
          <a:prstGeom prst="rect">
            <a:avLst/>
          </a:prstGeom>
          <a:noFill/>
          <a:ln>
            <a:noFill/>
          </a:ln>
        </p:spPr>
      </p:pic>
    </p:spTree>
    <p:extLst>
      <p:ext uri="{BB962C8B-B14F-4D97-AF65-F5344CB8AC3E}">
        <p14:creationId xmlns:p14="http://schemas.microsoft.com/office/powerpoint/2010/main" val="2008019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noAutofit/>
          </a:bodyPr>
          <a:lstStyle/>
          <a:p>
            <a:pPr eaLnBrk="1" hangingPunct="1"/>
            <a:r>
              <a:rPr lang="en-GB" sz="3600" dirty="0">
                <a:solidFill>
                  <a:srgbClr val="CC0066"/>
                </a:solidFill>
                <a:latin typeface="+mn-lt"/>
              </a:rPr>
              <a:t>Transtheoretical Model/ Stages of Change Model </a:t>
            </a:r>
            <a:r>
              <a:rPr lang="en-GB" sz="3200" dirty="0" smtClean="0"/>
              <a:t/>
            </a:r>
            <a:br>
              <a:rPr lang="en-GB" sz="3200" dirty="0" smtClean="0"/>
            </a:br>
            <a:endParaRPr lang="en-GB" sz="3200" i="1" dirty="0"/>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97552" y="3199670"/>
            <a:ext cx="2596896" cy="1603248"/>
          </a:xfrm>
        </p:spPr>
      </p:pic>
      <p:sp>
        <p:nvSpPr>
          <p:cNvPr id="5" name="Rectangle 4"/>
          <p:cNvSpPr/>
          <p:nvPr/>
        </p:nvSpPr>
        <p:spPr>
          <a:xfrm>
            <a:off x="8333252" y="6478475"/>
            <a:ext cx="3141116" cy="369332"/>
          </a:xfrm>
          <a:prstGeom prst="rect">
            <a:avLst/>
          </a:prstGeom>
        </p:spPr>
        <p:txBody>
          <a:bodyPr wrap="none">
            <a:spAutoFit/>
          </a:bodyPr>
          <a:lstStyle/>
          <a:p>
            <a:r>
              <a:rPr lang="en-GB" dirty="0"/>
              <a:t>Prochaska &amp; DiClemente, 1984)</a:t>
            </a:r>
          </a:p>
        </p:txBody>
      </p:sp>
      <p:pic>
        <p:nvPicPr>
          <p:cNvPr id="15" name="Picture 14" descr="\\ckvfs004\Health Promotion\common\Amy Phillips 2018\HSE_Logo_Mission_Full Colour_Irish_First_FA.png"/>
          <p:cNvPicPr/>
          <p:nvPr/>
        </p:nvPicPr>
        <p:blipFill>
          <a:blip r:embed="rId4">
            <a:extLst>
              <a:ext uri="{28A0092B-C50C-407E-A947-70E740481C1C}">
                <a14:useLocalDpi xmlns:a14="http://schemas.microsoft.com/office/drawing/2010/main" val="0"/>
              </a:ext>
            </a:extLst>
          </a:blip>
          <a:srcRect/>
          <a:stretch>
            <a:fillRect/>
          </a:stretch>
        </p:blipFill>
        <p:spPr bwMode="auto">
          <a:xfrm>
            <a:off x="0" y="6234953"/>
            <a:ext cx="2508885" cy="487045"/>
          </a:xfrm>
          <a:prstGeom prst="rect">
            <a:avLst/>
          </a:prstGeom>
          <a:noFill/>
          <a:ln>
            <a:noFill/>
          </a:ln>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884" y="1250315"/>
            <a:ext cx="7307507" cy="498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00607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3"/>
          <a:srcRect l="22053" t="47518" r="56338" b="29432"/>
          <a:stretch/>
        </p:blipFill>
        <p:spPr bwMode="auto">
          <a:xfrm>
            <a:off x="756419" y="4240180"/>
            <a:ext cx="2499399" cy="1915287"/>
          </a:xfrm>
          <a:prstGeom prst="rect">
            <a:avLst/>
          </a:prstGeom>
          <a:ln>
            <a:noFill/>
          </a:ln>
          <a:extLst>
            <a:ext uri="{53640926-AAD7-44D8-BBD7-CCE9431645EC}">
              <a14:shadowObscured xmlns:a14="http://schemas.microsoft.com/office/drawing/2010/main"/>
            </a:ext>
          </a:extLst>
        </p:spPr>
      </p:pic>
      <p:sp>
        <p:nvSpPr>
          <p:cNvPr id="4" name="Title 3"/>
          <p:cNvSpPr>
            <a:spLocks noGrp="1"/>
          </p:cNvSpPr>
          <p:nvPr>
            <p:ph type="title"/>
          </p:nvPr>
        </p:nvSpPr>
        <p:spPr/>
        <p:txBody>
          <a:bodyPr>
            <a:normAutofit/>
          </a:bodyPr>
          <a:lstStyle/>
          <a:p>
            <a:r>
              <a:rPr lang="en-IE" sz="4800" dirty="0" smtClean="0">
                <a:solidFill>
                  <a:srgbClr val="CC0066"/>
                </a:solidFill>
                <a:latin typeface="+mn-lt"/>
              </a:rPr>
              <a:t>Pre-contemplation </a:t>
            </a:r>
            <a:endParaRPr lang="en-IE" sz="4800" dirty="0">
              <a:solidFill>
                <a:srgbClr val="CC0066"/>
              </a:solidFill>
              <a:latin typeface="+mn-lt"/>
            </a:endParaRPr>
          </a:p>
        </p:txBody>
      </p:sp>
      <p:pic>
        <p:nvPicPr>
          <p:cNvPr id="8" name="Content Placeholder 7"/>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9489989" y="184621"/>
            <a:ext cx="2303464" cy="1422092"/>
          </a:xfrm>
        </p:spPr>
      </p:pic>
      <p:pic>
        <p:nvPicPr>
          <p:cNvPr id="5" name="Picture 4"/>
          <p:cNvPicPr/>
          <p:nvPr/>
        </p:nvPicPr>
        <p:blipFill rotWithShape="1">
          <a:blip r:embed="rId5"/>
          <a:srcRect l="18396" t="41489" r="52127" b="23050"/>
          <a:stretch/>
        </p:blipFill>
        <p:spPr bwMode="auto">
          <a:xfrm>
            <a:off x="5221757" y="4382803"/>
            <a:ext cx="2187674" cy="1630040"/>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6"/>
          <a:srcRect l="26153" t="46631" r="59109" b="29610"/>
          <a:stretch/>
        </p:blipFill>
        <p:spPr bwMode="auto">
          <a:xfrm>
            <a:off x="8782375" y="4009691"/>
            <a:ext cx="2088232" cy="2376264"/>
          </a:xfrm>
          <a:prstGeom prst="rect">
            <a:avLst/>
          </a:prstGeom>
          <a:ln>
            <a:noFill/>
          </a:ln>
          <a:extLst>
            <a:ext uri="{53640926-AAD7-44D8-BBD7-CCE9431645EC}">
              <a14:shadowObscured xmlns:a14="http://schemas.microsoft.com/office/drawing/2010/main"/>
            </a:ext>
          </a:extLst>
        </p:spPr>
      </p:pic>
      <p:sp>
        <p:nvSpPr>
          <p:cNvPr id="7" name="TextBox 6"/>
          <p:cNvSpPr txBox="1"/>
          <p:nvPr/>
        </p:nvSpPr>
        <p:spPr>
          <a:xfrm>
            <a:off x="520893" y="2079143"/>
            <a:ext cx="10632016" cy="1191736"/>
          </a:xfrm>
          <a:prstGeom prst="rect">
            <a:avLst/>
          </a:prstGeom>
          <a:noFill/>
        </p:spPr>
        <p:txBody>
          <a:bodyPr wrap="square" rtlCol="0">
            <a:spAutoFit/>
          </a:bodyPr>
          <a:lstStyle/>
          <a:p>
            <a:pPr algn="ctr">
              <a:lnSpc>
                <a:spcPct val="115000"/>
              </a:lnSpc>
              <a:spcAft>
                <a:spcPts val="1000"/>
              </a:spcAft>
            </a:pPr>
            <a:r>
              <a:rPr lang="en-IE" sz="3200" dirty="0" smtClean="0"/>
              <a:t>Patient </a:t>
            </a:r>
            <a:r>
              <a:rPr lang="en-IE" sz="3200" dirty="0"/>
              <a:t>feels that current health behaviour is not a problem and is therefore not considering change.</a:t>
            </a:r>
          </a:p>
        </p:txBody>
      </p:sp>
      <p:pic>
        <p:nvPicPr>
          <p:cNvPr id="9" name="Picture 8" descr="\\ckvfs004\Health Promotion\common\Amy Phillips 2018\HSE_Logo_Mission_Full Colour_Irish_First_FA.png"/>
          <p:cNvPicPr/>
          <p:nvPr/>
        </p:nvPicPr>
        <p:blipFill>
          <a:blip r:embed="rId7">
            <a:extLst>
              <a:ext uri="{28A0092B-C50C-407E-A947-70E740481C1C}">
                <a14:useLocalDpi xmlns:a14="http://schemas.microsoft.com/office/drawing/2010/main" val="0"/>
              </a:ext>
            </a:extLst>
          </a:blip>
          <a:srcRect/>
          <a:stretch>
            <a:fillRect/>
          </a:stretch>
        </p:blipFill>
        <p:spPr bwMode="auto">
          <a:xfrm>
            <a:off x="0" y="6370955"/>
            <a:ext cx="2508885" cy="487045"/>
          </a:xfrm>
          <a:prstGeom prst="rect">
            <a:avLst/>
          </a:prstGeom>
          <a:noFill/>
          <a:ln>
            <a:noFill/>
          </a:ln>
        </p:spPr>
      </p:pic>
    </p:spTree>
    <p:extLst>
      <p:ext uri="{BB962C8B-B14F-4D97-AF65-F5344CB8AC3E}">
        <p14:creationId xmlns:p14="http://schemas.microsoft.com/office/powerpoint/2010/main" val="121471409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MECC Presentati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MECC Presentation theme</Template>
  <TotalTime>636</TotalTime>
  <Words>3678</Words>
  <Application>Microsoft Office PowerPoint</Application>
  <PresentationFormat>Custom</PresentationFormat>
  <Paragraphs>409</Paragraphs>
  <Slides>35</Slides>
  <Notes>34</Notes>
  <HiddenSlides>0</HiddenSlides>
  <MMClips>0</MMClips>
  <ScaleCrop>false</ScaleCrop>
  <HeadingPairs>
    <vt:vector size="4" baseType="variant">
      <vt:variant>
        <vt:lpstr>Theme</vt:lpstr>
      </vt:variant>
      <vt:variant>
        <vt:i4>2</vt:i4>
      </vt:variant>
      <vt:variant>
        <vt:lpstr>Slide Titles</vt:lpstr>
      </vt:variant>
      <vt:variant>
        <vt:i4>35</vt:i4>
      </vt:variant>
    </vt:vector>
  </HeadingPairs>
  <TitlesOfParts>
    <vt:vector size="37" baseType="lpstr">
      <vt:lpstr>1_Office Theme</vt:lpstr>
      <vt:lpstr>1_MECC Presentation theme</vt:lpstr>
      <vt:lpstr>Unit 2: Lesson 4 </vt:lpstr>
      <vt:lpstr>  Lifestyle Behaviours and Personal Responsibility for Health </vt:lpstr>
      <vt:lpstr>Making Every Contact Count</vt:lpstr>
      <vt:lpstr>RECAP Lesson 1-3</vt:lpstr>
      <vt:lpstr>Behaviour Change Models </vt:lpstr>
      <vt:lpstr>PowerPoint Presentation</vt:lpstr>
      <vt:lpstr>Models of Behaviour Change </vt:lpstr>
      <vt:lpstr>Transtheoretical Model/ Stages of Change Model  </vt:lpstr>
      <vt:lpstr>Pre-contemplation </vt:lpstr>
      <vt:lpstr>Contemplation </vt:lpstr>
      <vt:lpstr>PowerPoint Presentation</vt:lpstr>
      <vt:lpstr> </vt:lpstr>
      <vt:lpstr>Maintenance</vt:lpstr>
      <vt:lpstr>PowerPoint Presentation</vt:lpstr>
      <vt:lpstr>PowerPoint Presentation</vt:lpstr>
      <vt:lpstr>PowerPoint Presentation</vt:lpstr>
      <vt:lpstr>Prochaska’s Theory</vt:lpstr>
      <vt:lpstr>PowerPoint Presentation</vt:lpstr>
      <vt:lpstr>The Health Belief Model </vt:lpstr>
      <vt:lpstr>Health Belief Model</vt:lpstr>
      <vt:lpstr>Health Belief Model</vt:lpstr>
      <vt:lpstr>Health Belief Model</vt:lpstr>
      <vt:lpstr>PowerPoint Presentation</vt:lpstr>
      <vt:lpstr>PowerPoint Presentation</vt:lpstr>
      <vt:lpstr>The COM- B system example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College Cork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2 Session 4</dc:title>
  <dc:creator>O'Sullivan, Dawn;Gobnait.Creedon@hse.ie</dc:creator>
  <cp:lastModifiedBy>Gobnait Creedon (Health Promotion Officer)</cp:lastModifiedBy>
  <cp:revision>59</cp:revision>
  <dcterms:created xsi:type="dcterms:W3CDTF">2017-01-17T13:15:33Z</dcterms:created>
  <dcterms:modified xsi:type="dcterms:W3CDTF">2018-07-18T08:23:08Z</dcterms:modified>
</cp:coreProperties>
</file>