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2" r:id="rId1"/>
    <p:sldMasterId id="2147483704" r:id="rId2"/>
  </p:sldMasterIdLst>
  <p:notesMasterIdLst>
    <p:notesMasterId r:id="rId31"/>
  </p:notesMasterIdLst>
  <p:handoutMasterIdLst>
    <p:handoutMasterId r:id="rId32"/>
  </p:handoutMasterIdLst>
  <p:sldIdLst>
    <p:sldId id="279" r:id="rId3"/>
    <p:sldId id="280" r:id="rId4"/>
    <p:sldId id="296" r:id="rId5"/>
    <p:sldId id="285" r:id="rId6"/>
    <p:sldId id="284" r:id="rId7"/>
    <p:sldId id="283" r:id="rId8"/>
    <p:sldId id="292" r:id="rId9"/>
    <p:sldId id="257" r:id="rId10"/>
    <p:sldId id="286" r:id="rId11"/>
    <p:sldId id="261" r:id="rId12"/>
    <p:sldId id="291" r:id="rId13"/>
    <p:sldId id="262" r:id="rId14"/>
    <p:sldId id="270" r:id="rId15"/>
    <p:sldId id="271" r:id="rId16"/>
    <p:sldId id="293" r:id="rId17"/>
    <p:sldId id="289" r:id="rId18"/>
    <p:sldId id="264" r:id="rId19"/>
    <p:sldId id="266" r:id="rId20"/>
    <p:sldId id="267" r:id="rId21"/>
    <p:sldId id="268" r:id="rId22"/>
    <p:sldId id="290" r:id="rId23"/>
    <p:sldId id="272" r:id="rId24"/>
    <p:sldId id="273" r:id="rId25"/>
    <p:sldId id="294" r:id="rId26"/>
    <p:sldId id="295" r:id="rId27"/>
    <p:sldId id="274" r:id="rId28"/>
    <p:sldId id="275" r:id="rId29"/>
    <p:sldId id="276" r:id="rId30"/>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 uri="{2D200454-40CA-4A62-9FC3-DE9A4176ACB9}">
      <p15:notesGuideLst xmlns=""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CC0066"/>
    <a:srgbClr val="CC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77" autoAdjust="0"/>
    <p:restoredTop sz="73357" autoAdjust="0"/>
  </p:normalViewPr>
  <p:slideViewPr>
    <p:cSldViewPr snapToGrid="0">
      <p:cViewPr varScale="1">
        <p:scale>
          <a:sx n="85" d="100"/>
          <a:sy n="85" d="100"/>
        </p:scale>
        <p:origin x="-1578" y="-84"/>
      </p:cViewPr>
      <p:guideLst>
        <p:guide orient="horz" pos="2160"/>
        <p:guide pos="3840"/>
      </p:guideLst>
    </p:cSldViewPr>
  </p:slideViewPr>
  <p:notesTextViewPr>
    <p:cViewPr>
      <p:scale>
        <a:sx n="1" d="1"/>
        <a:sy n="1" d="1"/>
      </p:scale>
      <p:origin x="0" y="0"/>
    </p:cViewPr>
  </p:notesTextViewPr>
  <p:notesViewPr>
    <p:cSldViewPr snapToGrid="0">
      <p:cViewPr varScale="1">
        <p:scale>
          <a:sx n="88" d="100"/>
          <a:sy n="88" d="100"/>
        </p:scale>
        <p:origin x="-3822" y="-12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CA77F64F-CBC7-47A4-AC56-94EF4600484D}" type="datetimeFigureOut">
              <a:rPr lang="en-GB" smtClean="0"/>
              <a:t>18/07/2018</a:t>
            </a:fld>
            <a:endParaRPr lang="en-GB" dirty="0"/>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5CDAD004-6296-4B21-BEA1-C9A86BCE88FA}" type="slidenum">
              <a:rPr lang="en-GB" smtClean="0"/>
              <a:t>‹#›</a:t>
            </a:fld>
            <a:endParaRPr lang="en-GB" dirty="0"/>
          </a:p>
        </p:txBody>
      </p:sp>
    </p:spTree>
    <p:extLst>
      <p:ext uri="{BB962C8B-B14F-4D97-AF65-F5344CB8AC3E}">
        <p14:creationId xmlns:p14="http://schemas.microsoft.com/office/powerpoint/2010/main" val="5374580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990DB347-B147-41E1-9B22-C32000F3A94A}" type="datetimeFigureOut">
              <a:rPr lang="en-GB" smtClean="0"/>
              <a:t>18/07/2018</a:t>
            </a:fld>
            <a:endParaRPr lang="en-GB"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6605877-357A-442F-A308-F0400633DEC4}" type="slidenum">
              <a:rPr lang="en-GB" smtClean="0"/>
              <a:t>‹#›</a:t>
            </a:fld>
            <a:endParaRPr lang="en-GB" dirty="0"/>
          </a:p>
        </p:txBody>
      </p:sp>
    </p:spTree>
    <p:extLst>
      <p:ext uri="{BB962C8B-B14F-4D97-AF65-F5344CB8AC3E}">
        <p14:creationId xmlns:p14="http://schemas.microsoft.com/office/powerpoint/2010/main" val="3888785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Unit 3</a:t>
            </a:r>
          </a:p>
          <a:p>
            <a:r>
              <a:rPr lang="en-IE" dirty="0" smtClean="0"/>
              <a:t>Learning Outcomes</a:t>
            </a:r>
          </a:p>
          <a:p>
            <a:r>
              <a:rPr lang="en-IE" dirty="0" smtClean="0"/>
              <a:t>3.1 Analyse the principles of interpersonal communication for health behaviour change (HBC)</a:t>
            </a:r>
          </a:p>
          <a:p>
            <a:r>
              <a:rPr lang="en-IE" dirty="0" smtClean="0"/>
              <a:t>3.2 Adopt a person-centred approach to communicating for HBC</a:t>
            </a:r>
          </a:p>
          <a:p>
            <a:r>
              <a:rPr lang="en-IE" dirty="0" smtClean="0"/>
              <a:t>3.3 Communicate in a supportive, non-directive manner with individuals for HBC</a:t>
            </a:r>
          </a:p>
          <a:p>
            <a:r>
              <a:rPr lang="en-IE" dirty="0" smtClean="0"/>
              <a:t>3.4 Demonstrate effective communication skills in the context of health conversations with individuals</a:t>
            </a:r>
          </a:p>
          <a:p>
            <a:r>
              <a:rPr lang="en-IE" dirty="0" smtClean="0"/>
              <a:t>3.5 Demonstrate the core elements of communication in practice for HBC.</a:t>
            </a:r>
          </a:p>
          <a:p>
            <a:r>
              <a:rPr lang="en-IE" dirty="0" smtClean="0"/>
              <a:t>3.6 Identify opportunities to integrate Making Every Contact Count into everyday consultations so that you can carry out brief interventions.</a:t>
            </a:r>
          </a:p>
          <a:p>
            <a:r>
              <a:rPr lang="en-IE" dirty="0" smtClean="0"/>
              <a:t>3.7 Demonstrate understanding of raising the issue of healthy eating, alcohol &amp; drug use, physical activity and tobacco in routine and regular conversations with patients.</a:t>
            </a:r>
          </a:p>
          <a:p>
            <a:r>
              <a:rPr lang="en-IE" dirty="0" smtClean="0"/>
              <a:t>3.8 Observe and reflect on video footage of Healthcare professionals interacting with patients in a variety of scenarios</a:t>
            </a:r>
          </a:p>
          <a:p>
            <a:endParaRPr lang="en-GB" dirty="0"/>
          </a:p>
        </p:txBody>
      </p:sp>
      <p:sp>
        <p:nvSpPr>
          <p:cNvPr id="4" name="Slide Number Placeholder 3"/>
          <p:cNvSpPr>
            <a:spLocks noGrp="1"/>
          </p:cNvSpPr>
          <p:nvPr>
            <p:ph type="sldNum" sz="quarter" idx="10"/>
          </p:nvPr>
        </p:nvSpPr>
        <p:spPr/>
        <p:txBody>
          <a:bodyPr/>
          <a:lstStyle/>
          <a:p>
            <a:fld id="{5D9E5EE3-43C6-4132-9735-03CF338F392D}" type="slidenum">
              <a:rPr lang="en-GB" smtClean="0">
                <a:solidFill>
                  <a:prstClr val="black"/>
                </a:solidFill>
              </a:rPr>
              <a:pPr/>
              <a:t>1</a:t>
            </a:fld>
            <a:endParaRPr lang="en-GB" dirty="0">
              <a:solidFill>
                <a:prstClr val="black"/>
              </a:solidFill>
            </a:endParaRPr>
          </a:p>
        </p:txBody>
      </p:sp>
    </p:spTree>
    <p:extLst>
      <p:ext uri="{BB962C8B-B14F-4D97-AF65-F5344CB8AC3E}">
        <p14:creationId xmlns:p14="http://schemas.microsoft.com/office/powerpoint/2010/main" val="13891351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6605877-357A-442F-A308-F0400633DEC4}" type="slidenum">
              <a:rPr lang="en-GB" smtClean="0"/>
              <a:t>10</a:t>
            </a:fld>
            <a:endParaRPr lang="en-GB" dirty="0"/>
          </a:p>
        </p:txBody>
      </p:sp>
    </p:spTree>
    <p:extLst>
      <p:ext uri="{BB962C8B-B14F-4D97-AF65-F5344CB8AC3E}">
        <p14:creationId xmlns:p14="http://schemas.microsoft.com/office/powerpoint/2010/main" val="41844270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6605877-357A-442F-A308-F0400633DEC4}" type="slidenum">
              <a:rPr lang="en-GB" smtClean="0"/>
              <a:t>11</a:t>
            </a:fld>
            <a:endParaRPr lang="en-GB" dirty="0"/>
          </a:p>
        </p:txBody>
      </p:sp>
    </p:spTree>
    <p:extLst>
      <p:ext uri="{BB962C8B-B14F-4D97-AF65-F5344CB8AC3E}">
        <p14:creationId xmlns:p14="http://schemas.microsoft.com/office/powerpoint/2010/main" val="41844270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smtClean="0"/>
          </a:p>
          <a:p>
            <a:r>
              <a:rPr lang="en-IE" dirty="0" smtClean="0"/>
              <a:t>To achieve a Person-centred approach to HBC the following communication </a:t>
            </a:r>
          </a:p>
          <a:p>
            <a:r>
              <a:rPr lang="en-IE" dirty="0" smtClean="0"/>
              <a:t>skills are required:</a:t>
            </a:r>
          </a:p>
          <a:p>
            <a:endParaRPr lang="en-IE" dirty="0" smtClean="0"/>
          </a:p>
          <a:p>
            <a:endParaRPr lang="en-IE" dirty="0" smtClean="0"/>
          </a:p>
        </p:txBody>
      </p:sp>
      <p:sp>
        <p:nvSpPr>
          <p:cNvPr id="4" name="Slide Number Placeholder 3"/>
          <p:cNvSpPr>
            <a:spLocks noGrp="1"/>
          </p:cNvSpPr>
          <p:nvPr>
            <p:ph type="sldNum" sz="quarter" idx="10"/>
          </p:nvPr>
        </p:nvSpPr>
        <p:spPr/>
        <p:txBody>
          <a:bodyPr/>
          <a:lstStyle/>
          <a:p>
            <a:fld id="{76605877-357A-442F-A308-F0400633DEC4}" type="slidenum">
              <a:rPr lang="en-GB" smtClean="0"/>
              <a:t>12</a:t>
            </a:fld>
            <a:endParaRPr lang="en-GB" dirty="0"/>
          </a:p>
        </p:txBody>
      </p:sp>
    </p:spTree>
    <p:extLst>
      <p:ext uri="{BB962C8B-B14F-4D97-AF65-F5344CB8AC3E}">
        <p14:creationId xmlns:p14="http://schemas.microsoft.com/office/powerpoint/2010/main" val="42176744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(a)</a:t>
            </a:r>
            <a:r>
              <a:rPr lang="en-IE" baseline="0" dirty="0" smtClean="0"/>
              <a:t> </a:t>
            </a:r>
            <a:r>
              <a:rPr lang="en-IE" dirty="0" smtClean="0"/>
              <a:t>Use of Reflective listening focuses on the emotional overtones of a message  (looking for relationship between content and emotional aspect of the message). </a:t>
            </a:r>
          </a:p>
          <a:p>
            <a:endParaRPr lang="en-IE" dirty="0" smtClean="0"/>
          </a:p>
          <a:p>
            <a:pPr marL="0" indent="0">
              <a:buFont typeface="Arial" panose="020B0604020202020204" pitchFamily="34" charset="0"/>
              <a:buNone/>
            </a:pPr>
            <a:r>
              <a:rPr lang="en-IE" dirty="0" smtClean="0"/>
              <a:t>Consciously pick up on some key words/phrases the patient used and introduce them into your own side of conversation</a:t>
            </a:r>
          </a:p>
          <a:p>
            <a:pPr marL="171450" indent="-171450">
              <a:buFont typeface="Arial" panose="020B0604020202020204" pitchFamily="34" charset="0"/>
              <a:buChar char="•"/>
            </a:pPr>
            <a:r>
              <a:rPr lang="en-IE" dirty="0" smtClean="0"/>
              <a:t>E.g. ‘It sounds as though you are feeling guilty because you started drinking again’</a:t>
            </a:r>
          </a:p>
          <a:p>
            <a:pPr marL="171450" indent="-171450">
              <a:buFont typeface="Arial" panose="020B0604020202020204" pitchFamily="34" charset="0"/>
              <a:buChar char="•"/>
            </a:pPr>
            <a:r>
              <a:rPr lang="en-IE" dirty="0" smtClean="0"/>
              <a:t>‘You sound really frustrated because you haven’t lost as much weight as you hoped’</a:t>
            </a:r>
          </a:p>
          <a:p>
            <a:endParaRPr lang="en-IE" dirty="0" smtClean="0"/>
          </a:p>
          <a:p>
            <a:endParaRPr lang="en-IE" dirty="0" smtClean="0"/>
          </a:p>
        </p:txBody>
      </p:sp>
      <p:sp>
        <p:nvSpPr>
          <p:cNvPr id="4" name="Slide Number Placeholder 3"/>
          <p:cNvSpPr>
            <a:spLocks noGrp="1"/>
          </p:cNvSpPr>
          <p:nvPr>
            <p:ph type="sldNum" sz="quarter" idx="10"/>
          </p:nvPr>
        </p:nvSpPr>
        <p:spPr/>
        <p:txBody>
          <a:bodyPr/>
          <a:lstStyle/>
          <a:p>
            <a:fld id="{76605877-357A-442F-A308-F0400633DEC4}" type="slidenum">
              <a:rPr lang="en-GB" smtClean="0"/>
              <a:t>13</a:t>
            </a:fld>
            <a:endParaRPr lang="en-GB" dirty="0"/>
          </a:p>
        </p:txBody>
      </p:sp>
    </p:spTree>
    <p:extLst>
      <p:ext uri="{BB962C8B-B14F-4D97-AF65-F5344CB8AC3E}">
        <p14:creationId xmlns:p14="http://schemas.microsoft.com/office/powerpoint/2010/main" val="16856476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b)	Clarifying and Summarising: every so often sum up in a few succinct sentences what has been discussed. Summaries can help to bring focus to a session (drawing the strands together)</a:t>
            </a:r>
          </a:p>
          <a:p>
            <a:endParaRPr lang="en-IE" dirty="0" smtClean="0"/>
          </a:p>
          <a:p>
            <a:r>
              <a:rPr lang="en-IE" dirty="0" smtClean="0"/>
              <a:t>•	E.g. ‘Before moving on I would like to go over with you what I think we have accomplished so far…’</a:t>
            </a:r>
          </a:p>
          <a:p>
            <a:endParaRPr lang="en-IE" dirty="0" smtClean="0"/>
          </a:p>
          <a:p>
            <a:r>
              <a:rPr lang="en-IE" dirty="0" smtClean="0"/>
              <a:t>Clarification:  seeking to understand the message by asking for more information</a:t>
            </a:r>
          </a:p>
          <a:p>
            <a:r>
              <a:rPr lang="en-IE" dirty="0" smtClean="0"/>
              <a:t>•	E.g. ‘I’m not sure I understand what you mean; can you give me an example?</a:t>
            </a:r>
          </a:p>
          <a:p>
            <a:r>
              <a:rPr lang="en-IE" dirty="0" smtClean="0"/>
              <a:t>•	‘You stated earlier that you were concerned about your blood pressure. Can you tell me more about what concerns you?’</a:t>
            </a:r>
          </a:p>
          <a:p>
            <a:endParaRPr lang="en-IE" dirty="0" smtClean="0"/>
          </a:p>
        </p:txBody>
      </p:sp>
      <p:sp>
        <p:nvSpPr>
          <p:cNvPr id="4" name="Slide Number Placeholder 3"/>
          <p:cNvSpPr>
            <a:spLocks noGrp="1"/>
          </p:cNvSpPr>
          <p:nvPr>
            <p:ph type="sldNum" sz="quarter" idx="10"/>
          </p:nvPr>
        </p:nvSpPr>
        <p:spPr/>
        <p:txBody>
          <a:bodyPr/>
          <a:lstStyle/>
          <a:p>
            <a:fld id="{76605877-357A-442F-A308-F0400633DEC4}" type="slidenum">
              <a:rPr lang="en-GB" smtClean="0"/>
              <a:t>14</a:t>
            </a:fld>
            <a:endParaRPr lang="en-GB" dirty="0"/>
          </a:p>
        </p:txBody>
      </p:sp>
    </p:spTree>
    <p:extLst>
      <p:ext uri="{BB962C8B-B14F-4D97-AF65-F5344CB8AC3E}">
        <p14:creationId xmlns:p14="http://schemas.microsoft.com/office/powerpoint/2010/main" val="29936662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smtClean="0"/>
          </a:p>
          <a:p>
            <a:r>
              <a:rPr lang="en-IE" dirty="0" smtClean="0"/>
              <a:t>Verbal and Non-verbal prompts: Listening involves not only hearing but also understanding linguistic, paralinguistic (e.g. tone of voice) and nonverbal aspects of the message (remember non-verbal makes up most of an interaction). You need to be sincerely attentive and find ways to demonstrate that you have taken in what has been said to you and show that you value the speaker and their opinion e.g. nod of the head, sitting forward and interested. </a:t>
            </a:r>
          </a:p>
          <a:p>
            <a:endParaRPr lang="en-IE" dirty="0" smtClean="0"/>
          </a:p>
          <a:p>
            <a:r>
              <a:rPr lang="en-IE" dirty="0" smtClean="0"/>
              <a:t>(c)	Asking simple open ended questions</a:t>
            </a:r>
          </a:p>
          <a:p>
            <a:r>
              <a:rPr lang="en-IE" dirty="0" smtClean="0"/>
              <a:t>Questions should be kept simple and encourage the patient to tell more of their story rather than elicit yes/no responses. This is discussed in more detail later </a:t>
            </a:r>
          </a:p>
          <a:p>
            <a:endParaRPr lang="en-IE" dirty="0" smtClean="0"/>
          </a:p>
          <a:p>
            <a:endParaRPr lang="en-GB" dirty="0"/>
          </a:p>
        </p:txBody>
      </p:sp>
      <p:sp>
        <p:nvSpPr>
          <p:cNvPr id="4" name="Slide Number Placeholder 3"/>
          <p:cNvSpPr>
            <a:spLocks noGrp="1"/>
          </p:cNvSpPr>
          <p:nvPr>
            <p:ph type="sldNum" sz="quarter" idx="10"/>
          </p:nvPr>
        </p:nvSpPr>
        <p:spPr/>
        <p:txBody>
          <a:bodyPr/>
          <a:lstStyle/>
          <a:p>
            <a:fld id="{76605877-357A-442F-A308-F0400633DEC4}" type="slidenum">
              <a:rPr lang="en-GB" smtClean="0"/>
              <a:t>15</a:t>
            </a:fld>
            <a:endParaRPr lang="en-GB" dirty="0"/>
          </a:p>
        </p:txBody>
      </p:sp>
    </p:spTree>
    <p:extLst>
      <p:ext uri="{BB962C8B-B14F-4D97-AF65-F5344CB8AC3E}">
        <p14:creationId xmlns:p14="http://schemas.microsoft.com/office/powerpoint/2010/main" val="29936662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Take</a:t>
            </a:r>
            <a:r>
              <a:rPr lang="en-IE" baseline="0" dirty="0" smtClean="0"/>
              <a:t> notes on flipchart to facilitate discussion</a:t>
            </a:r>
            <a:endParaRPr lang="en-IE" dirty="0" smtClean="0"/>
          </a:p>
        </p:txBody>
      </p:sp>
      <p:sp>
        <p:nvSpPr>
          <p:cNvPr id="4" name="Slide Number Placeholder 3"/>
          <p:cNvSpPr>
            <a:spLocks noGrp="1"/>
          </p:cNvSpPr>
          <p:nvPr>
            <p:ph type="sldNum" sz="quarter" idx="10"/>
          </p:nvPr>
        </p:nvSpPr>
        <p:spPr/>
        <p:txBody>
          <a:bodyPr/>
          <a:lstStyle/>
          <a:p>
            <a:fld id="{76605877-357A-442F-A308-F0400633DEC4}" type="slidenum">
              <a:rPr lang="en-GB" smtClean="0"/>
              <a:t>16</a:t>
            </a:fld>
            <a:endParaRPr lang="en-GB" dirty="0"/>
          </a:p>
        </p:txBody>
      </p:sp>
    </p:spTree>
    <p:extLst>
      <p:ext uri="{BB962C8B-B14F-4D97-AF65-F5344CB8AC3E}">
        <p14:creationId xmlns:p14="http://schemas.microsoft.com/office/powerpoint/2010/main" val="7222699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WHEN YOU ASK A PATIENT A QUESTION, YOU NEED TO ACTIVELY LISTEN TO THE RESPONSE</a:t>
            </a:r>
          </a:p>
          <a:p>
            <a:endParaRPr lang="en-IE" dirty="0" smtClean="0"/>
          </a:p>
          <a:p>
            <a:r>
              <a:rPr lang="en-IE" dirty="0" smtClean="0"/>
              <a:t>HCPs must listen to their patients and understand their readiness to change, the importance of change to them and their confidence in their ability to change.</a:t>
            </a:r>
          </a:p>
          <a:p>
            <a:endParaRPr lang="en-IE" dirty="0" smtClean="0"/>
          </a:p>
          <a:p>
            <a:r>
              <a:rPr lang="en-IE" dirty="0" smtClean="0"/>
              <a:t>Listening is fundamental to healthcare communication. Think about what it means to listen actively</a:t>
            </a:r>
          </a:p>
          <a:p>
            <a:endParaRPr lang="en-IE" dirty="0" smtClean="0"/>
          </a:p>
          <a:p>
            <a:r>
              <a:rPr lang="en-IE" dirty="0" smtClean="0"/>
              <a:t>Enabling someone to talk about a problem or concern is known as engaging and relational listening</a:t>
            </a:r>
          </a:p>
          <a:p>
            <a:endParaRPr lang="en-IE" dirty="0" smtClean="0"/>
          </a:p>
          <a:p>
            <a:r>
              <a:rPr lang="en-IE" dirty="0" smtClean="0"/>
              <a:t>We need to also think about what obstacles people must overcome to listen well.</a:t>
            </a:r>
          </a:p>
          <a:p>
            <a:r>
              <a:rPr lang="en-IE" dirty="0" smtClean="0"/>
              <a:t>(Duck &amp; McMahan, 2015). </a:t>
            </a:r>
          </a:p>
          <a:p>
            <a:endParaRPr lang="en-GB" dirty="0"/>
          </a:p>
        </p:txBody>
      </p:sp>
      <p:sp>
        <p:nvSpPr>
          <p:cNvPr id="4" name="Slide Number Placeholder 3"/>
          <p:cNvSpPr>
            <a:spLocks noGrp="1"/>
          </p:cNvSpPr>
          <p:nvPr>
            <p:ph type="sldNum" sz="quarter" idx="10"/>
          </p:nvPr>
        </p:nvSpPr>
        <p:spPr/>
        <p:txBody>
          <a:bodyPr/>
          <a:lstStyle/>
          <a:p>
            <a:fld id="{76605877-357A-442F-A308-F0400633DEC4}" type="slidenum">
              <a:rPr lang="en-GB" smtClean="0"/>
              <a:t>17</a:t>
            </a:fld>
            <a:endParaRPr lang="en-GB" dirty="0"/>
          </a:p>
        </p:txBody>
      </p:sp>
    </p:spTree>
    <p:extLst>
      <p:ext uri="{BB962C8B-B14F-4D97-AF65-F5344CB8AC3E}">
        <p14:creationId xmlns:p14="http://schemas.microsoft.com/office/powerpoint/2010/main" val="2939820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WHEN YOU ASK A PATIENT A QUESTION, YOU NEED TO ACTIVELY LISTEN TO THE RESPONSE</a:t>
            </a:r>
          </a:p>
          <a:p>
            <a:endParaRPr lang="en-IE" dirty="0" smtClean="0"/>
          </a:p>
          <a:p>
            <a:r>
              <a:rPr lang="en-IE" dirty="0" smtClean="0"/>
              <a:t>Often you ‘the listener’ is frequently pausing merely awaiting the opportunity to speak again</a:t>
            </a:r>
          </a:p>
          <a:p>
            <a:endParaRPr lang="en-IE" dirty="0" smtClean="0"/>
          </a:p>
          <a:p>
            <a:r>
              <a:rPr lang="en-IE" dirty="0" smtClean="0"/>
              <a:t>Active listening means more than simply being there and letting peoples’ words reach you</a:t>
            </a:r>
          </a:p>
          <a:p>
            <a:endParaRPr lang="en-IE" dirty="0" smtClean="0"/>
          </a:p>
          <a:p>
            <a:r>
              <a:rPr lang="en-IE" dirty="0" smtClean="0"/>
              <a:t>Listening involves not only hearing but also understanding linguistic, </a:t>
            </a:r>
          </a:p>
          <a:p>
            <a:r>
              <a:rPr lang="en-IE" dirty="0" smtClean="0"/>
              <a:t>paralinguistic and nonverbal aspects of the message (remember nonverbal makes up most of an interaction) </a:t>
            </a:r>
          </a:p>
          <a:p>
            <a:endParaRPr lang="en-IE" dirty="0" smtClean="0"/>
          </a:p>
          <a:p>
            <a:r>
              <a:rPr lang="en-IE" dirty="0" smtClean="0"/>
              <a:t>You need to be sincerely attentive and find ways to demonstrate that you have taken in what has been said to you and show that you value the speaker and their opinion</a:t>
            </a:r>
          </a:p>
          <a:p>
            <a:endParaRPr lang="en-IE" dirty="0" smtClean="0"/>
          </a:p>
          <a:p>
            <a:endParaRPr lang="en-GB" dirty="0"/>
          </a:p>
        </p:txBody>
      </p:sp>
      <p:sp>
        <p:nvSpPr>
          <p:cNvPr id="4" name="Slide Number Placeholder 3"/>
          <p:cNvSpPr>
            <a:spLocks noGrp="1"/>
          </p:cNvSpPr>
          <p:nvPr>
            <p:ph type="sldNum" sz="quarter" idx="10"/>
          </p:nvPr>
        </p:nvSpPr>
        <p:spPr/>
        <p:txBody>
          <a:bodyPr/>
          <a:lstStyle/>
          <a:p>
            <a:fld id="{76605877-357A-442F-A308-F0400633DEC4}" type="slidenum">
              <a:rPr lang="en-GB" smtClean="0"/>
              <a:t>18</a:t>
            </a:fld>
            <a:endParaRPr lang="en-GB" dirty="0"/>
          </a:p>
        </p:txBody>
      </p:sp>
    </p:spTree>
    <p:extLst>
      <p:ext uri="{BB962C8B-B14F-4D97-AF65-F5344CB8AC3E}">
        <p14:creationId xmlns:p14="http://schemas.microsoft.com/office/powerpoint/2010/main" val="31710749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Listening is strongly linked to the concept of self-awareness –listening to oneself, to others and self-disclosure</a:t>
            </a:r>
          </a:p>
          <a:p>
            <a:endParaRPr lang="en-IE" dirty="0" smtClean="0"/>
          </a:p>
          <a:p>
            <a:r>
              <a:rPr lang="en-IE" dirty="0" smtClean="0"/>
              <a:t>Listening to oneself and being constantly aware of one’s own thoughts and feelings, posture and actions is vital in improving the skill of listening to others</a:t>
            </a:r>
          </a:p>
          <a:p>
            <a:endParaRPr lang="en-IE" dirty="0" smtClean="0"/>
          </a:p>
          <a:p>
            <a:r>
              <a:rPr lang="en-IE" dirty="0" smtClean="0"/>
              <a:t>Listening to others = detaining one’s own autobiography (avoiding</a:t>
            </a:r>
            <a:r>
              <a:rPr lang="en-IE" baseline="0" dirty="0" smtClean="0"/>
              <a:t> the temptation of relating the patients story back to your own story)</a:t>
            </a:r>
          </a:p>
          <a:p>
            <a:endParaRPr lang="en-IE" dirty="0" smtClean="0"/>
          </a:p>
          <a:p>
            <a:r>
              <a:rPr lang="en-IE" dirty="0" smtClean="0"/>
              <a:t>Eliminate internal sources of distraction and concentrate on the patient</a:t>
            </a:r>
          </a:p>
          <a:p>
            <a:endParaRPr lang="en-IE" dirty="0" smtClean="0"/>
          </a:p>
          <a:p>
            <a:r>
              <a:rPr lang="en-IE" dirty="0" smtClean="0"/>
              <a:t>Increased awareness of own values, beliefs, feelings and prejudices will enhance active listening and focus on the patient and his/her needs</a:t>
            </a:r>
            <a:r>
              <a:rPr lang="en-GB" dirty="0" smtClean="0"/>
              <a:t>.</a:t>
            </a:r>
            <a:r>
              <a:rPr lang="en-GB" baseline="0" dirty="0" smtClean="0"/>
              <a:t> We must be able to regulate our own emotional state so that we can focus on the patient. </a:t>
            </a:r>
            <a:endParaRPr lang="en-IE" dirty="0" smtClean="0"/>
          </a:p>
        </p:txBody>
      </p:sp>
      <p:sp>
        <p:nvSpPr>
          <p:cNvPr id="4" name="Slide Number Placeholder 3"/>
          <p:cNvSpPr>
            <a:spLocks noGrp="1"/>
          </p:cNvSpPr>
          <p:nvPr>
            <p:ph type="sldNum" sz="quarter" idx="10"/>
          </p:nvPr>
        </p:nvSpPr>
        <p:spPr/>
        <p:txBody>
          <a:bodyPr/>
          <a:lstStyle/>
          <a:p>
            <a:fld id="{76605877-357A-442F-A308-F0400633DEC4}" type="slidenum">
              <a:rPr lang="en-GB" smtClean="0"/>
              <a:t>19</a:t>
            </a:fld>
            <a:endParaRPr lang="en-GB" dirty="0"/>
          </a:p>
        </p:txBody>
      </p:sp>
    </p:spTree>
    <p:extLst>
      <p:ext uri="{BB962C8B-B14F-4D97-AF65-F5344CB8AC3E}">
        <p14:creationId xmlns:p14="http://schemas.microsoft.com/office/powerpoint/2010/main" val="448326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In this lesson you will learn about the communications skills that you will need as a Health Professional to effectively communicate with patients about health behaviour changes. You will spend time learning and experiencing active listening skills as well as learning how to ‘ask the right questions’. These skills will form the basis of conducting Brief Interventions and motivational interviewing which will be discussed further in lessons 2 &amp; 3 and in depth in Unit 4. </a:t>
            </a:r>
          </a:p>
          <a:p>
            <a:endParaRPr lang="en-IE" dirty="0" smtClean="0"/>
          </a:p>
          <a:p>
            <a:r>
              <a:rPr lang="en-IE" dirty="0" smtClean="0"/>
              <a:t>Brief Recap Units 1 &amp; 2</a:t>
            </a:r>
          </a:p>
          <a:p>
            <a:r>
              <a:rPr lang="en-IE" dirty="0" smtClean="0"/>
              <a:t>Introduction to Lesson 1</a:t>
            </a:r>
          </a:p>
          <a:p>
            <a:r>
              <a:rPr lang="en-IE" dirty="0" smtClean="0"/>
              <a:t>Talking about health &amp; the skills needed for health conversations. </a:t>
            </a:r>
          </a:p>
          <a:p>
            <a:r>
              <a:rPr lang="en-IE" dirty="0" smtClean="0"/>
              <a:t>Communication skills necessary for health conversations</a:t>
            </a:r>
          </a:p>
          <a:p>
            <a:r>
              <a:rPr lang="en-IE" dirty="0" smtClean="0"/>
              <a:t>Active listening and open questioning </a:t>
            </a:r>
          </a:p>
          <a:p>
            <a:endParaRPr lang="en-IE" dirty="0" smtClean="0"/>
          </a:p>
          <a:p>
            <a:r>
              <a:rPr lang="en-IE" dirty="0" smtClean="0"/>
              <a:t>Activity</a:t>
            </a:r>
          </a:p>
          <a:p>
            <a:r>
              <a:rPr lang="en-IE" dirty="0" smtClean="0"/>
              <a:t>3.1 Active Listening</a:t>
            </a:r>
          </a:p>
          <a:p>
            <a:r>
              <a:rPr lang="en-IE" dirty="0" smtClean="0"/>
              <a:t>3.2 Open Questioning </a:t>
            </a:r>
          </a:p>
          <a:p>
            <a:endParaRPr lang="en-IE" dirty="0" smtClean="0"/>
          </a:p>
          <a:p>
            <a:endParaRPr lang="en-GB" dirty="0"/>
          </a:p>
        </p:txBody>
      </p:sp>
      <p:sp>
        <p:nvSpPr>
          <p:cNvPr id="4" name="Slide Number Placeholder 3"/>
          <p:cNvSpPr>
            <a:spLocks noGrp="1"/>
          </p:cNvSpPr>
          <p:nvPr>
            <p:ph type="sldNum" sz="quarter" idx="10"/>
          </p:nvPr>
        </p:nvSpPr>
        <p:spPr/>
        <p:txBody>
          <a:bodyPr/>
          <a:lstStyle/>
          <a:p>
            <a:fld id="{5D9E5EE3-43C6-4132-9735-03CF338F392D}" type="slidenum">
              <a:rPr lang="en-GB" smtClean="0">
                <a:solidFill>
                  <a:prstClr val="black"/>
                </a:solidFill>
              </a:rPr>
              <a:pPr/>
              <a:t>2</a:t>
            </a:fld>
            <a:endParaRPr lang="en-GB" dirty="0">
              <a:solidFill>
                <a:prstClr val="black"/>
              </a:solidFill>
            </a:endParaRPr>
          </a:p>
        </p:txBody>
      </p:sp>
    </p:spTree>
    <p:extLst>
      <p:ext uri="{BB962C8B-B14F-4D97-AF65-F5344CB8AC3E}">
        <p14:creationId xmlns:p14="http://schemas.microsoft.com/office/powerpoint/2010/main" val="5098361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Paraphrasing: helps patient elaborate more on cognitive aspect (content) of message</a:t>
            </a:r>
          </a:p>
          <a:p>
            <a:endParaRPr lang="en-IE" dirty="0" smtClean="0"/>
          </a:p>
          <a:p>
            <a:r>
              <a:rPr lang="en-IE" dirty="0" smtClean="0"/>
              <a:t>Involves repeating back to patient in your own words what they have told you (i.e. You take the patients original message and transform it into your own words</a:t>
            </a:r>
          </a:p>
          <a:p>
            <a:r>
              <a:rPr lang="en-IE" dirty="0" smtClean="0"/>
              <a:t>	without losing the meaning of the message). </a:t>
            </a:r>
          </a:p>
          <a:p>
            <a:endParaRPr lang="en-IE" dirty="0" smtClean="0"/>
          </a:p>
          <a:p>
            <a:r>
              <a:rPr lang="en-IE" dirty="0" smtClean="0"/>
              <a:t>This demonstrates you have been listening and prevents misinterpretation of information.</a:t>
            </a:r>
          </a:p>
          <a:p>
            <a:endParaRPr lang="en-IE" dirty="0" smtClean="0"/>
          </a:p>
          <a:p>
            <a:endParaRPr lang="en-GB" dirty="0"/>
          </a:p>
        </p:txBody>
      </p:sp>
      <p:sp>
        <p:nvSpPr>
          <p:cNvPr id="4" name="Slide Number Placeholder 3"/>
          <p:cNvSpPr>
            <a:spLocks noGrp="1"/>
          </p:cNvSpPr>
          <p:nvPr>
            <p:ph type="sldNum" sz="quarter" idx="10"/>
          </p:nvPr>
        </p:nvSpPr>
        <p:spPr/>
        <p:txBody>
          <a:bodyPr/>
          <a:lstStyle/>
          <a:p>
            <a:fld id="{76605877-357A-442F-A308-F0400633DEC4}" type="slidenum">
              <a:rPr lang="en-GB" smtClean="0"/>
              <a:t>20</a:t>
            </a:fld>
            <a:endParaRPr lang="en-GB" dirty="0"/>
          </a:p>
        </p:txBody>
      </p:sp>
    </p:spTree>
    <p:extLst>
      <p:ext uri="{BB962C8B-B14F-4D97-AF65-F5344CB8AC3E}">
        <p14:creationId xmlns:p14="http://schemas.microsoft.com/office/powerpoint/2010/main" val="37650309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6605877-357A-442F-A308-F0400633DEC4}" type="slidenum">
              <a:rPr lang="en-GB" smtClean="0"/>
              <a:t>21</a:t>
            </a:fld>
            <a:endParaRPr lang="en-GB" dirty="0"/>
          </a:p>
        </p:txBody>
      </p:sp>
    </p:spTree>
    <p:extLst>
      <p:ext uri="{BB962C8B-B14F-4D97-AF65-F5344CB8AC3E}">
        <p14:creationId xmlns:p14="http://schemas.microsoft.com/office/powerpoint/2010/main" val="23728416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Now that you have spent some time listening we are going to discuss “talking” and what type of questions you should ask individuals during a brief intervention.</a:t>
            </a:r>
          </a:p>
          <a:p>
            <a:endParaRPr lang="en-IE" dirty="0" smtClean="0"/>
          </a:p>
          <a:p>
            <a:r>
              <a:rPr lang="en-IE" dirty="0" smtClean="0"/>
              <a:t>EXAMPLES OF TYPES OF QUESTIONING</a:t>
            </a:r>
          </a:p>
          <a:p>
            <a:r>
              <a:rPr lang="en-IE" dirty="0" smtClean="0"/>
              <a:t>•	Closed Questions – was it difficult when you stopped smoking before?</a:t>
            </a:r>
          </a:p>
          <a:p>
            <a:r>
              <a:rPr lang="en-IE" dirty="0" smtClean="0"/>
              <a:t>•	Open Questions - Tell me about how it was for you to stop smoking?</a:t>
            </a:r>
          </a:p>
          <a:p>
            <a:r>
              <a:rPr lang="en-IE" dirty="0" smtClean="0"/>
              <a:t>•	Focused Question - Tell me the ways in which you find quitting difficult?</a:t>
            </a:r>
          </a:p>
          <a:p>
            <a:r>
              <a:rPr lang="en-IE" dirty="0" smtClean="0"/>
              <a:t>•	Leading Questions - I guess you must be find quitting difficult?</a:t>
            </a:r>
          </a:p>
          <a:p>
            <a:r>
              <a:rPr lang="en-IE" dirty="0" smtClean="0"/>
              <a:t>•	Circular Questions - The last time you quit, what was most helpful?</a:t>
            </a:r>
          </a:p>
          <a:p>
            <a:endParaRPr lang="en-IE" dirty="0" smtClean="0"/>
          </a:p>
          <a:p>
            <a:r>
              <a:rPr lang="en-IE" dirty="0" smtClean="0"/>
              <a:t>COMBINING OPEN AND CLOSED QUESTIONS</a:t>
            </a:r>
          </a:p>
          <a:p>
            <a:r>
              <a:rPr lang="en-IE" dirty="0" smtClean="0"/>
              <a:t>•	The best option in health professional-patient communication is to use a combination of open and closed questions. </a:t>
            </a:r>
          </a:p>
          <a:p>
            <a:r>
              <a:rPr lang="en-IE" dirty="0" smtClean="0"/>
              <a:t>•	Use open questions at the outset of an interaction to explore the patient’s perspective / obtain broad information. Best to follow up with prompts, paraphrasing, repeating and closed questions to clarify points and elicit more specific information.</a:t>
            </a:r>
          </a:p>
          <a:p>
            <a:r>
              <a:rPr lang="en-IE" dirty="0" smtClean="0"/>
              <a:t>•	 Using a combination encourages patients to talk, demonstrates the health professional’s interest in listening to what the patient has to say and enables the health professional gather specific information needed – as a result the patient feels valued and cared for as an individual. </a:t>
            </a:r>
          </a:p>
          <a:p>
            <a:endParaRPr lang="en-IE" dirty="0" smtClean="0"/>
          </a:p>
          <a:p>
            <a:r>
              <a:rPr lang="en-IE" dirty="0" smtClean="0"/>
              <a:t>Examples of useful questions </a:t>
            </a:r>
          </a:p>
          <a:p>
            <a:endParaRPr lang="en-IE" dirty="0" smtClean="0"/>
          </a:p>
          <a:p>
            <a:r>
              <a:rPr lang="en-IE" dirty="0" smtClean="0"/>
              <a:t>Can you tell me a little about …..?</a:t>
            </a:r>
          </a:p>
          <a:p>
            <a:r>
              <a:rPr lang="en-IE" dirty="0" smtClean="0"/>
              <a:t>How can I help you with…..?</a:t>
            </a:r>
          </a:p>
          <a:p>
            <a:r>
              <a:rPr lang="en-IE" dirty="0" smtClean="0"/>
              <a:t>Help me understand……._?</a:t>
            </a:r>
          </a:p>
          <a:p>
            <a:r>
              <a:rPr lang="en-IE" dirty="0" smtClean="0"/>
              <a:t>How would you like things to be different….._?</a:t>
            </a:r>
          </a:p>
          <a:p>
            <a:r>
              <a:rPr lang="en-IE" dirty="0" smtClean="0"/>
              <a:t>What are the good things about_? And what are the less good things about it?</a:t>
            </a:r>
          </a:p>
          <a:p>
            <a:r>
              <a:rPr lang="en-IE" dirty="0" smtClean="0"/>
              <a:t>When would you be most likely to_?</a:t>
            </a:r>
          </a:p>
          <a:p>
            <a:r>
              <a:rPr lang="en-IE" dirty="0" smtClean="0"/>
              <a:t>What do you think you will lose if you give up_?</a:t>
            </a:r>
          </a:p>
          <a:p>
            <a:r>
              <a:rPr lang="en-IE" dirty="0" smtClean="0"/>
              <a:t>What have you tried before to make a change_?</a:t>
            </a:r>
          </a:p>
          <a:p>
            <a:r>
              <a:rPr lang="en-IE" dirty="0" smtClean="0"/>
              <a:t>What do you want to do next_?</a:t>
            </a:r>
          </a:p>
          <a:p>
            <a:endParaRPr lang="en-GB" dirty="0"/>
          </a:p>
        </p:txBody>
      </p:sp>
      <p:sp>
        <p:nvSpPr>
          <p:cNvPr id="4" name="Slide Number Placeholder 3"/>
          <p:cNvSpPr>
            <a:spLocks noGrp="1"/>
          </p:cNvSpPr>
          <p:nvPr>
            <p:ph type="sldNum" sz="quarter" idx="10"/>
          </p:nvPr>
        </p:nvSpPr>
        <p:spPr/>
        <p:txBody>
          <a:bodyPr/>
          <a:lstStyle/>
          <a:p>
            <a:fld id="{76605877-357A-442F-A308-F0400633DEC4}" type="slidenum">
              <a:rPr lang="en-GB" smtClean="0"/>
              <a:t>22</a:t>
            </a:fld>
            <a:endParaRPr lang="en-GB" dirty="0"/>
          </a:p>
        </p:txBody>
      </p:sp>
    </p:spTree>
    <p:extLst>
      <p:ext uri="{BB962C8B-B14F-4D97-AF65-F5344CB8AC3E}">
        <p14:creationId xmlns:p14="http://schemas.microsoft.com/office/powerpoint/2010/main" val="31842718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EXAMPLES OF TYPES OF QUESTIONING</a:t>
            </a:r>
          </a:p>
          <a:p>
            <a:r>
              <a:rPr lang="en-IE" dirty="0" smtClean="0"/>
              <a:t>•	Closed Questions – was it difficult when you stopped smoking before?</a:t>
            </a:r>
          </a:p>
          <a:p>
            <a:r>
              <a:rPr lang="en-IE" dirty="0" smtClean="0"/>
              <a:t>•	Open Questions - Tell me about how it was for you to stop smoking?</a:t>
            </a:r>
          </a:p>
          <a:p>
            <a:r>
              <a:rPr lang="en-IE" dirty="0" smtClean="0"/>
              <a:t>•	Focused Question - Tell me the ways in which you find quitting difficult?</a:t>
            </a:r>
          </a:p>
          <a:p>
            <a:r>
              <a:rPr lang="en-IE" dirty="0" smtClean="0"/>
              <a:t>•	Leading Questions - I guess you must be find quitting difficult?</a:t>
            </a:r>
          </a:p>
          <a:p>
            <a:r>
              <a:rPr lang="en-IE" dirty="0" smtClean="0"/>
              <a:t>•	Circular Questions - The last time you quit, what was most helpful?</a:t>
            </a:r>
          </a:p>
          <a:p>
            <a:endParaRPr lang="en-IE" dirty="0" smtClean="0"/>
          </a:p>
          <a:p>
            <a:r>
              <a:rPr lang="en-IE" dirty="0" smtClean="0"/>
              <a:t>COMBINING OPEN AND CLOSED QUESTIONS</a:t>
            </a:r>
          </a:p>
          <a:p>
            <a:r>
              <a:rPr lang="en-IE" dirty="0" smtClean="0"/>
              <a:t>•	The best option in health professional-patient communication is to use a combination of open and closed questions. </a:t>
            </a:r>
          </a:p>
          <a:p>
            <a:r>
              <a:rPr lang="en-IE" dirty="0" smtClean="0"/>
              <a:t>•	Use open questions at the outset of an interaction to explore the patient’s perspective / obtain broad information. Best to follow up with prompts, paraphrasing, repeating and closed questions to clarify points and elicit more specific information.</a:t>
            </a:r>
          </a:p>
          <a:p>
            <a:r>
              <a:rPr lang="en-IE" dirty="0" smtClean="0"/>
              <a:t>•	 </a:t>
            </a:r>
          </a:p>
          <a:p>
            <a:endParaRPr lang="en-IE" dirty="0" smtClean="0"/>
          </a:p>
          <a:p>
            <a:r>
              <a:rPr lang="en-IE" dirty="0" smtClean="0"/>
              <a:t>Using a combination encourages patients to talk, demonstrates the health professional’s interest in listening to what the patient has to say and enables the health professional gather specific information needed – as a result the patient feels valued and cared for as an individual. </a:t>
            </a:r>
          </a:p>
          <a:p>
            <a:endParaRPr lang="en-IE" dirty="0" smtClean="0"/>
          </a:p>
          <a:p>
            <a:r>
              <a:rPr lang="en-IE" dirty="0" smtClean="0"/>
              <a:t>Examples of useful questions </a:t>
            </a:r>
          </a:p>
          <a:p>
            <a:endParaRPr lang="en-IE" dirty="0" smtClean="0"/>
          </a:p>
          <a:p>
            <a:r>
              <a:rPr lang="en-IE" dirty="0" smtClean="0"/>
              <a:t>Can you tell me a little about …..?</a:t>
            </a:r>
          </a:p>
          <a:p>
            <a:r>
              <a:rPr lang="en-IE" dirty="0" smtClean="0"/>
              <a:t>How can I help you with…..?</a:t>
            </a:r>
          </a:p>
          <a:p>
            <a:r>
              <a:rPr lang="en-IE" dirty="0" smtClean="0"/>
              <a:t>Help me understand……._?</a:t>
            </a:r>
          </a:p>
          <a:p>
            <a:r>
              <a:rPr lang="en-IE" dirty="0" smtClean="0"/>
              <a:t>How would you like things to be different….._?</a:t>
            </a:r>
          </a:p>
          <a:p>
            <a:r>
              <a:rPr lang="en-IE" dirty="0" smtClean="0"/>
              <a:t>What are the good things about_? And what are the less good things about it?</a:t>
            </a:r>
          </a:p>
          <a:p>
            <a:r>
              <a:rPr lang="en-IE" dirty="0" smtClean="0"/>
              <a:t>When would you be most likely to_?</a:t>
            </a:r>
          </a:p>
          <a:p>
            <a:r>
              <a:rPr lang="en-IE" dirty="0" smtClean="0"/>
              <a:t>What do you think you will lose if you give up_?</a:t>
            </a:r>
          </a:p>
          <a:p>
            <a:r>
              <a:rPr lang="en-IE" dirty="0" smtClean="0"/>
              <a:t>What have you tried before to make a change_?</a:t>
            </a:r>
          </a:p>
          <a:p>
            <a:r>
              <a:rPr lang="en-IE" dirty="0" smtClean="0"/>
              <a:t>What do you want to do next_?</a:t>
            </a:r>
          </a:p>
          <a:p>
            <a:endParaRPr lang="en-GB" dirty="0"/>
          </a:p>
        </p:txBody>
      </p:sp>
      <p:sp>
        <p:nvSpPr>
          <p:cNvPr id="4" name="Slide Number Placeholder 3"/>
          <p:cNvSpPr>
            <a:spLocks noGrp="1"/>
          </p:cNvSpPr>
          <p:nvPr>
            <p:ph type="sldNum" sz="quarter" idx="10"/>
          </p:nvPr>
        </p:nvSpPr>
        <p:spPr/>
        <p:txBody>
          <a:bodyPr/>
          <a:lstStyle/>
          <a:p>
            <a:fld id="{76605877-357A-442F-A308-F0400633DEC4}" type="slidenum">
              <a:rPr lang="en-GB" smtClean="0"/>
              <a:t>23</a:t>
            </a:fld>
            <a:endParaRPr lang="en-GB" dirty="0"/>
          </a:p>
        </p:txBody>
      </p:sp>
    </p:spTree>
    <p:extLst>
      <p:ext uri="{BB962C8B-B14F-4D97-AF65-F5344CB8AC3E}">
        <p14:creationId xmlns:p14="http://schemas.microsoft.com/office/powerpoint/2010/main" val="13633012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Using a combination encourages patients to talk, demonstrates the health professional’s interest in listening to what the patient has to say and enables the health professional gather specific information needed – as a result the patient feels valued and cared for as an individual. </a:t>
            </a:r>
          </a:p>
          <a:p>
            <a:endParaRPr lang="en-IE" dirty="0" smtClean="0"/>
          </a:p>
        </p:txBody>
      </p:sp>
      <p:sp>
        <p:nvSpPr>
          <p:cNvPr id="4" name="Slide Number Placeholder 3"/>
          <p:cNvSpPr>
            <a:spLocks noGrp="1"/>
          </p:cNvSpPr>
          <p:nvPr>
            <p:ph type="sldNum" sz="quarter" idx="10"/>
          </p:nvPr>
        </p:nvSpPr>
        <p:spPr/>
        <p:txBody>
          <a:bodyPr/>
          <a:lstStyle/>
          <a:p>
            <a:fld id="{76605877-357A-442F-A308-F0400633DEC4}" type="slidenum">
              <a:rPr lang="en-GB" smtClean="0"/>
              <a:t>24</a:t>
            </a:fld>
            <a:endParaRPr lang="en-GB" dirty="0"/>
          </a:p>
        </p:txBody>
      </p:sp>
    </p:spTree>
    <p:extLst>
      <p:ext uri="{BB962C8B-B14F-4D97-AF65-F5344CB8AC3E}">
        <p14:creationId xmlns:p14="http://schemas.microsoft.com/office/powerpoint/2010/main" val="13633012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Using a combination encourages patients to talk, demonstrates the health professional’s interest in listening to what the patient has to say and enables the health professional gather specific information needed – as a result the patient feels valued and cared for as an individual. </a:t>
            </a:r>
          </a:p>
        </p:txBody>
      </p:sp>
      <p:sp>
        <p:nvSpPr>
          <p:cNvPr id="4" name="Slide Number Placeholder 3"/>
          <p:cNvSpPr>
            <a:spLocks noGrp="1"/>
          </p:cNvSpPr>
          <p:nvPr>
            <p:ph type="sldNum" sz="quarter" idx="10"/>
          </p:nvPr>
        </p:nvSpPr>
        <p:spPr/>
        <p:txBody>
          <a:bodyPr/>
          <a:lstStyle/>
          <a:p>
            <a:fld id="{76605877-357A-442F-A308-F0400633DEC4}" type="slidenum">
              <a:rPr lang="en-GB" smtClean="0"/>
              <a:t>25</a:t>
            </a:fld>
            <a:endParaRPr lang="en-GB" dirty="0"/>
          </a:p>
        </p:txBody>
      </p:sp>
    </p:spTree>
    <p:extLst>
      <p:ext uri="{BB962C8B-B14F-4D97-AF65-F5344CB8AC3E}">
        <p14:creationId xmlns:p14="http://schemas.microsoft.com/office/powerpoint/2010/main" val="13633012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Asking open ended questions is very important when it comes to talking about health and HBC. </a:t>
            </a:r>
          </a:p>
          <a:p>
            <a:endParaRPr lang="en-IE" dirty="0" smtClean="0"/>
          </a:p>
          <a:p>
            <a:r>
              <a:rPr lang="en-IE" dirty="0" smtClean="0"/>
              <a:t>Work in pairs, pick a health topic that you both agree to discuss. Each person is to ask the other five open ended questions about that topic.</a:t>
            </a:r>
          </a:p>
          <a:p>
            <a:r>
              <a:rPr lang="en-IE" dirty="0" smtClean="0"/>
              <a:t> </a:t>
            </a:r>
          </a:p>
          <a:p>
            <a:endParaRPr lang="en-GB" dirty="0"/>
          </a:p>
        </p:txBody>
      </p:sp>
      <p:sp>
        <p:nvSpPr>
          <p:cNvPr id="4" name="Slide Number Placeholder 3"/>
          <p:cNvSpPr>
            <a:spLocks noGrp="1"/>
          </p:cNvSpPr>
          <p:nvPr>
            <p:ph type="sldNum" sz="quarter" idx="10"/>
          </p:nvPr>
        </p:nvSpPr>
        <p:spPr/>
        <p:txBody>
          <a:bodyPr/>
          <a:lstStyle/>
          <a:p>
            <a:fld id="{76605877-357A-442F-A308-F0400633DEC4}" type="slidenum">
              <a:rPr lang="en-GB" smtClean="0"/>
              <a:t>26</a:t>
            </a:fld>
            <a:endParaRPr lang="en-GB" dirty="0"/>
          </a:p>
        </p:txBody>
      </p:sp>
    </p:spTree>
    <p:extLst>
      <p:ext uri="{BB962C8B-B14F-4D97-AF65-F5344CB8AC3E}">
        <p14:creationId xmlns:p14="http://schemas.microsoft.com/office/powerpoint/2010/main" val="36315948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Take notes on flipchart to facilitate discussion</a:t>
            </a:r>
          </a:p>
          <a:p>
            <a:endParaRPr lang="en-IE" dirty="0" smtClean="0"/>
          </a:p>
          <a:p>
            <a:endParaRPr lang="en-IE" dirty="0" smtClean="0"/>
          </a:p>
          <a:p>
            <a:r>
              <a:rPr lang="en-IE" dirty="0" smtClean="0"/>
              <a:t>Examples of useful questions </a:t>
            </a:r>
          </a:p>
          <a:p>
            <a:endParaRPr lang="en-IE" dirty="0" smtClean="0"/>
          </a:p>
          <a:p>
            <a:r>
              <a:rPr lang="en-IE" dirty="0" smtClean="0"/>
              <a:t>Can you tell me a little about …..?</a:t>
            </a:r>
          </a:p>
          <a:p>
            <a:r>
              <a:rPr lang="en-IE" dirty="0" smtClean="0"/>
              <a:t>How can I help you with…..?</a:t>
            </a:r>
          </a:p>
          <a:p>
            <a:r>
              <a:rPr lang="en-IE" dirty="0" smtClean="0"/>
              <a:t>Help me understand……._?</a:t>
            </a:r>
          </a:p>
          <a:p>
            <a:r>
              <a:rPr lang="en-IE" dirty="0" smtClean="0"/>
              <a:t>How would you like things to be different….._?</a:t>
            </a:r>
          </a:p>
          <a:p>
            <a:r>
              <a:rPr lang="en-IE" dirty="0" smtClean="0"/>
              <a:t>What are the good things about_? And what are the less good things about it?</a:t>
            </a:r>
          </a:p>
          <a:p>
            <a:r>
              <a:rPr lang="en-IE" dirty="0" smtClean="0"/>
              <a:t>When would you be most likely to_?</a:t>
            </a:r>
          </a:p>
          <a:p>
            <a:r>
              <a:rPr lang="en-IE" dirty="0" smtClean="0"/>
              <a:t>What do you think you will lose if you give up_?</a:t>
            </a:r>
          </a:p>
          <a:p>
            <a:r>
              <a:rPr lang="en-IE" dirty="0" smtClean="0"/>
              <a:t>What have you tried before to make a change_?</a:t>
            </a:r>
          </a:p>
          <a:p>
            <a:r>
              <a:rPr lang="en-IE" dirty="0" smtClean="0"/>
              <a:t>What do you want to do next_?</a:t>
            </a:r>
          </a:p>
          <a:p>
            <a:endParaRPr lang="en-IE" dirty="0" smtClean="0"/>
          </a:p>
          <a:p>
            <a:endParaRPr lang="en-IE" dirty="0" smtClean="0"/>
          </a:p>
          <a:p>
            <a:endParaRPr lang="en-IE" dirty="0" smtClean="0"/>
          </a:p>
        </p:txBody>
      </p:sp>
      <p:sp>
        <p:nvSpPr>
          <p:cNvPr id="4" name="Slide Number Placeholder 3"/>
          <p:cNvSpPr>
            <a:spLocks noGrp="1"/>
          </p:cNvSpPr>
          <p:nvPr>
            <p:ph type="sldNum" sz="quarter" idx="10"/>
          </p:nvPr>
        </p:nvSpPr>
        <p:spPr/>
        <p:txBody>
          <a:bodyPr/>
          <a:lstStyle/>
          <a:p>
            <a:fld id="{76605877-357A-442F-A308-F0400633DEC4}" type="slidenum">
              <a:rPr lang="en-GB" smtClean="0"/>
              <a:t>27</a:t>
            </a:fld>
            <a:endParaRPr lang="en-GB" dirty="0"/>
          </a:p>
        </p:txBody>
      </p:sp>
    </p:spTree>
    <p:extLst>
      <p:ext uri="{BB962C8B-B14F-4D97-AF65-F5344CB8AC3E}">
        <p14:creationId xmlns:p14="http://schemas.microsoft.com/office/powerpoint/2010/main" val="11745539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Summary: </a:t>
            </a:r>
          </a:p>
          <a:p>
            <a:endParaRPr lang="en-IE" dirty="0" smtClean="0"/>
          </a:p>
          <a:p>
            <a:r>
              <a:rPr lang="en-IE" dirty="0" smtClean="0"/>
              <a:t>In this lesson we discussed the importance of “talking about health conversations”. To help individuals achieve health behaviour change you must develop a particular set of communication skills. We looked at the importance of active listening and asking the right questions during brief intervention. In the next lesson we are going to introduce the topic of a Brief Intervention and motivational interviewing and explore how the skills we talked about can be used to effectively assess importance of behaviour change and motivation to change. </a:t>
            </a:r>
          </a:p>
          <a:p>
            <a:endParaRPr lang="en-GB" dirty="0"/>
          </a:p>
        </p:txBody>
      </p:sp>
      <p:sp>
        <p:nvSpPr>
          <p:cNvPr id="4" name="Slide Number Placeholder 3"/>
          <p:cNvSpPr>
            <a:spLocks noGrp="1"/>
          </p:cNvSpPr>
          <p:nvPr>
            <p:ph type="sldNum" sz="quarter" idx="10"/>
          </p:nvPr>
        </p:nvSpPr>
        <p:spPr/>
        <p:txBody>
          <a:bodyPr/>
          <a:lstStyle/>
          <a:p>
            <a:fld id="{76605877-357A-442F-A308-F0400633DEC4}" type="slidenum">
              <a:rPr lang="en-GB" smtClean="0"/>
              <a:t>28</a:t>
            </a:fld>
            <a:endParaRPr lang="en-GB" dirty="0"/>
          </a:p>
        </p:txBody>
      </p:sp>
    </p:spTree>
    <p:extLst>
      <p:ext uri="{BB962C8B-B14F-4D97-AF65-F5344CB8AC3E}">
        <p14:creationId xmlns:p14="http://schemas.microsoft.com/office/powerpoint/2010/main" val="3850413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Making Every Contact Count is a programme being implemented within the HSE to support the prevention of chronic disease by promoting lifestyle behaviour change. The health behaviours which are the focus of this programme are the four main lifestyle risk factors for chronic disease: tobacco use; physical inactivity; harmful alcohol consumption and unhealthy eating.  </a:t>
            </a:r>
          </a:p>
          <a:p>
            <a:endParaRPr lang="en-IE" dirty="0"/>
          </a:p>
          <a:p>
            <a:r>
              <a:rPr lang="en-IE" dirty="0"/>
              <a:t>Making Every Contact Count is about health professionals using their routine consultations to empower and support people to make healthier choices to achieve positive long-term behaviour change. To do this, the health service needs to build a culture and operating environment that supports continuous health improvement through the contacts that it has with individuals. </a:t>
            </a:r>
            <a:endParaRPr lang="en-IE" dirty="0" smtClean="0"/>
          </a:p>
          <a:p>
            <a:endParaRPr lang="en-IE" dirty="0" smtClean="0"/>
          </a:p>
          <a:p>
            <a:r>
              <a:rPr lang="en-IE" b="1" dirty="0" smtClean="0"/>
              <a:t>This </a:t>
            </a:r>
            <a:r>
              <a:rPr lang="en-IE" b="1" dirty="0"/>
              <a:t>approach will allow health professional to move to a position where discussion of lifestyle behaviour is routine, non-judgemental and central to everyone’s role.  </a:t>
            </a:r>
            <a:endParaRPr lang="en-IE" b="1" dirty="0" smtClean="0"/>
          </a:p>
          <a:p>
            <a:endParaRPr lang="en-IE" dirty="0"/>
          </a:p>
          <a:p>
            <a:r>
              <a:rPr lang="en-IE" dirty="0"/>
              <a:t>As a healthcare student and future healthcare professional you will be asked to make each routine contact that you have with patients count in terms of chronic disease prevention.</a:t>
            </a:r>
          </a:p>
          <a:p>
            <a:endParaRPr lang="en-GB" dirty="0"/>
          </a:p>
        </p:txBody>
      </p:sp>
      <p:sp>
        <p:nvSpPr>
          <p:cNvPr id="4" name="Slide Number Placeholder 3"/>
          <p:cNvSpPr>
            <a:spLocks noGrp="1"/>
          </p:cNvSpPr>
          <p:nvPr>
            <p:ph type="sldNum" sz="quarter" idx="10"/>
          </p:nvPr>
        </p:nvSpPr>
        <p:spPr/>
        <p:txBody>
          <a:bodyPr/>
          <a:lstStyle/>
          <a:p>
            <a:fld id="{5D9E5EE3-43C6-4132-9735-03CF338F392D}" type="slidenum">
              <a:rPr lang="en-GB" smtClean="0">
                <a:solidFill>
                  <a:prstClr val="black"/>
                </a:solidFill>
              </a:rPr>
              <a:pPr/>
              <a:t>3</a:t>
            </a:fld>
            <a:endParaRPr lang="en-GB" dirty="0">
              <a:solidFill>
                <a:prstClr val="black"/>
              </a:solidFill>
            </a:endParaRPr>
          </a:p>
        </p:txBody>
      </p:sp>
    </p:spTree>
    <p:extLst>
      <p:ext uri="{BB962C8B-B14F-4D97-AF65-F5344CB8AC3E}">
        <p14:creationId xmlns:p14="http://schemas.microsoft.com/office/powerpoint/2010/main" val="3011022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In Unit 1 Health and Personal Wellness, you were introduced to the topic of health and to the Healthy Ireland Framework and we explored various definitions of health. We discussed the biopsychosocial model of health where you were asked to think about your own personal health and to self-rate your physical, social and psychological health. We explored how these elements are inter-related.  </a:t>
            </a:r>
          </a:p>
          <a:p>
            <a:r>
              <a:rPr lang="en-IE" dirty="0" smtClean="0"/>
              <a:t>We also looked at some statistics from the Irish Health Survey (2015)(Central Statistics Office, 2016) and SLÁN (2007) Survey (Department of Health and Children, 2009).</a:t>
            </a:r>
          </a:p>
          <a:p>
            <a:r>
              <a:rPr lang="en-IE" dirty="0" smtClean="0"/>
              <a:t>In Unit 1 you were also briefly introduced to the topic of lifestyle influences on health behaviours and health. You self-rated your perceived health risk for diet, tobacco, activity and alcohol. The Key Health Messages (Irish National Policy Priority Programmes HSE) were presented, which are important messages for you to know personally and in your role as health promoter. </a:t>
            </a:r>
          </a:p>
          <a:p>
            <a:endParaRPr lang="en-GB" dirty="0"/>
          </a:p>
        </p:txBody>
      </p:sp>
      <p:sp>
        <p:nvSpPr>
          <p:cNvPr id="4" name="Slide Number Placeholder 3"/>
          <p:cNvSpPr>
            <a:spLocks noGrp="1"/>
          </p:cNvSpPr>
          <p:nvPr>
            <p:ph type="sldNum" sz="quarter" idx="10"/>
          </p:nvPr>
        </p:nvSpPr>
        <p:spPr/>
        <p:txBody>
          <a:bodyPr/>
          <a:lstStyle/>
          <a:p>
            <a:fld id="{5D9E5EE3-43C6-4132-9735-03CF338F392D}" type="slidenum">
              <a:rPr lang="en-GB" smtClean="0">
                <a:solidFill>
                  <a:prstClr val="black"/>
                </a:solidFill>
              </a:rPr>
              <a:pPr/>
              <a:t>4</a:t>
            </a:fld>
            <a:endParaRPr lang="en-GB" dirty="0">
              <a:solidFill>
                <a:prstClr val="black"/>
              </a:solidFill>
            </a:endParaRPr>
          </a:p>
        </p:txBody>
      </p:sp>
    </p:spTree>
    <p:extLst>
      <p:ext uri="{BB962C8B-B14F-4D97-AF65-F5344CB8AC3E}">
        <p14:creationId xmlns:p14="http://schemas.microsoft.com/office/powerpoint/2010/main" val="2650610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In Unit 2 Lifestyle Behaviours and Personal Responsibility for Health you explored health behaviours with a specific focus on the health behaviour practices of student groups. You were introduced to the topic of health behaviour change and you were asked to think about a personal health behaviour that you would like to change. </a:t>
            </a:r>
          </a:p>
          <a:p>
            <a:r>
              <a:rPr lang="en-IE" dirty="0" smtClean="0"/>
              <a:t>We examined some of the theories of behaviour change namely: The Trans-Theoretical Model of Behaviour Change, the Health Belief Model and the COM-B Model. The role of the healthcare student as health promoter was introduced. </a:t>
            </a:r>
          </a:p>
          <a:p>
            <a:endParaRPr lang="en-IE" dirty="0" smtClean="0"/>
          </a:p>
          <a:p>
            <a:endParaRPr lang="en-GB" dirty="0"/>
          </a:p>
        </p:txBody>
      </p:sp>
      <p:sp>
        <p:nvSpPr>
          <p:cNvPr id="4" name="Slide Number Placeholder 3"/>
          <p:cNvSpPr>
            <a:spLocks noGrp="1"/>
          </p:cNvSpPr>
          <p:nvPr>
            <p:ph type="sldNum" sz="quarter" idx="10"/>
          </p:nvPr>
        </p:nvSpPr>
        <p:spPr/>
        <p:txBody>
          <a:bodyPr/>
          <a:lstStyle/>
          <a:p>
            <a:fld id="{5D9E5EE3-43C6-4132-9735-03CF338F392D}" type="slidenum">
              <a:rPr lang="en-GB" smtClean="0">
                <a:solidFill>
                  <a:prstClr val="black"/>
                </a:solidFill>
              </a:rPr>
              <a:pPr/>
              <a:t>5</a:t>
            </a:fld>
            <a:endParaRPr lang="en-GB" dirty="0">
              <a:solidFill>
                <a:prstClr val="black"/>
              </a:solidFill>
            </a:endParaRPr>
          </a:p>
        </p:txBody>
      </p:sp>
    </p:spTree>
    <p:extLst>
      <p:ext uri="{BB962C8B-B14F-4D97-AF65-F5344CB8AC3E}">
        <p14:creationId xmlns:p14="http://schemas.microsoft.com/office/powerpoint/2010/main" val="26506109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b="1" dirty="0" smtClean="0"/>
          </a:p>
          <a:p>
            <a:r>
              <a:rPr lang="en-IE" b="1" dirty="0" smtClean="0"/>
              <a:t>Let’s talk about “talking about health” </a:t>
            </a:r>
          </a:p>
          <a:p>
            <a:r>
              <a:rPr lang="en-IE" b="0" dirty="0" smtClean="0"/>
              <a:t>Effectively communicating with the person about health behaviour change in ways that are empowering and sensitive to the person’s needs is one of the core principles of person-centred care. </a:t>
            </a:r>
          </a:p>
          <a:p>
            <a:r>
              <a:rPr lang="en-IE" b="0" dirty="0" smtClean="0"/>
              <a:t>Communication is a key element in promoting healthy life-style behaviour</a:t>
            </a:r>
          </a:p>
          <a:p>
            <a:endParaRPr lang="en-IE" b="1" dirty="0" smtClean="0"/>
          </a:p>
          <a:p>
            <a:endParaRPr lang="en-IE" b="1" dirty="0" smtClean="0"/>
          </a:p>
          <a:p>
            <a:r>
              <a:rPr lang="en-IE" b="1" dirty="0" smtClean="0"/>
              <a:t>Questions to prompt discussion</a:t>
            </a:r>
          </a:p>
          <a:p>
            <a:endParaRPr lang="en-IE" dirty="0" smtClean="0"/>
          </a:p>
          <a:p>
            <a:r>
              <a:rPr lang="en-IE" dirty="0" smtClean="0"/>
              <a:t>What are the things you currently engage in to ensure a healthy lifestyle? </a:t>
            </a:r>
          </a:p>
          <a:p>
            <a:r>
              <a:rPr lang="en-IE" dirty="0" smtClean="0"/>
              <a:t>What might you like to change?</a:t>
            </a:r>
          </a:p>
          <a:p>
            <a:r>
              <a:rPr lang="en-IE" dirty="0" smtClean="0"/>
              <a:t>How do you feel when people talk to you about your health? When your family members or friends ask you about your lifestyle behaviours? </a:t>
            </a:r>
          </a:p>
          <a:p>
            <a:r>
              <a:rPr lang="en-IE" dirty="0" smtClean="0"/>
              <a:t>Do you get defensive because you think they are interfering or do you feel that they only ask because they care?</a:t>
            </a:r>
          </a:p>
          <a:p>
            <a:r>
              <a:rPr lang="en-IE" dirty="0" smtClean="0"/>
              <a:t>Do you think that they are nagging and not concerned?</a:t>
            </a:r>
          </a:p>
          <a:p>
            <a:r>
              <a:rPr lang="en-IE" dirty="0" smtClean="0"/>
              <a:t>Does the conversation ever end in conflict?</a:t>
            </a:r>
          </a:p>
          <a:p>
            <a:endParaRPr lang="en-IE" dirty="0" smtClean="0"/>
          </a:p>
          <a:p>
            <a:endParaRPr lang="en-IE" dirty="0" smtClean="0"/>
          </a:p>
          <a:p>
            <a:endParaRPr lang="en-IE" dirty="0" smtClean="0"/>
          </a:p>
          <a:p>
            <a:endParaRPr lang="en-GB" dirty="0"/>
          </a:p>
        </p:txBody>
      </p:sp>
      <p:sp>
        <p:nvSpPr>
          <p:cNvPr id="4" name="Slide Number Placeholder 3"/>
          <p:cNvSpPr>
            <a:spLocks noGrp="1"/>
          </p:cNvSpPr>
          <p:nvPr>
            <p:ph type="sldNum" sz="quarter" idx="10"/>
          </p:nvPr>
        </p:nvSpPr>
        <p:spPr/>
        <p:txBody>
          <a:bodyPr/>
          <a:lstStyle/>
          <a:p>
            <a:fld id="{76605877-357A-442F-A308-F0400633DEC4}" type="slidenum">
              <a:rPr lang="en-GB" smtClean="0"/>
              <a:t>6</a:t>
            </a:fld>
            <a:endParaRPr lang="en-GB" dirty="0"/>
          </a:p>
        </p:txBody>
      </p:sp>
    </p:spTree>
    <p:extLst>
      <p:ext uri="{BB962C8B-B14F-4D97-AF65-F5344CB8AC3E}">
        <p14:creationId xmlns:p14="http://schemas.microsoft.com/office/powerpoint/2010/main" val="10954178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b="1" dirty="0" smtClean="0"/>
          </a:p>
          <a:p>
            <a:r>
              <a:rPr lang="en-IE" b="1" dirty="0" smtClean="0"/>
              <a:t>Let’s talk about “talking about health” </a:t>
            </a:r>
          </a:p>
          <a:p>
            <a:r>
              <a:rPr lang="en-IE" b="0" dirty="0" smtClean="0"/>
              <a:t>Effectively communicating with the person about health behaviour change in ways that are empowering and sensitive to the person’s needs is one of the core principles of person-centred care. </a:t>
            </a:r>
          </a:p>
          <a:p>
            <a:r>
              <a:rPr lang="en-IE" b="0" dirty="0" smtClean="0"/>
              <a:t>Communication is a key element in promoting healthy life-style behaviour</a:t>
            </a:r>
          </a:p>
          <a:p>
            <a:endParaRPr lang="en-IE" b="1" dirty="0" smtClean="0"/>
          </a:p>
          <a:p>
            <a:endParaRPr lang="en-IE" b="1" dirty="0" smtClean="0"/>
          </a:p>
          <a:p>
            <a:r>
              <a:rPr lang="en-IE" b="1" dirty="0" smtClean="0"/>
              <a:t>Questions to prompt discussion</a:t>
            </a:r>
          </a:p>
          <a:p>
            <a:endParaRPr lang="en-IE" dirty="0" smtClean="0"/>
          </a:p>
          <a:p>
            <a:r>
              <a:rPr lang="en-IE" dirty="0" smtClean="0"/>
              <a:t>What are the things you currently engage in to ensure a healthy lifestyle? </a:t>
            </a:r>
          </a:p>
          <a:p>
            <a:r>
              <a:rPr lang="en-IE" dirty="0" smtClean="0"/>
              <a:t>What might you like to change?</a:t>
            </a:r>
          </a:p>
          <a:p>
            <a:r>
              <a:rPr lang="en-IE" dirty="0" smtClean="0"/>
              <a:t>How do you feel when people talk to you about your health? When your family members or friends ask you about your lifestyle behaviours? </a:t>
            </a:r>
          </a:p>
          <a:p>
            <a:r>
              <a:rPr lang="en-IE" dirty="0" smtClean="0"/>
              <a:t>Do you get defensive because you think they are interfering or do you feel that they only ask because they care?</a:t>
            </a:r>
          </a:p>
          <a:p>
            <a:r>
              <a:rPr lang="en-IE" dirty="0" smtClean="0"/>
              <a:t>Do you think that they are nagging and not concerned?</a:t>
            </a:r>
          </a:p>
          <a:p>
            <a:r>
              <a:rPr lang="en-IE" dirty="0" smtClean="0"/>
              <a:t>Does the conversation ever end in conflict?</a:t>
            </a:r>
          </a:p>
          <a:p>
            <a:endParaRPr lang="en-IE" dirty="0" smtClean="0"/>
          </a:p>
          <a:p>
            <a:endParaRPr lang="en-IE" dirty="0" smtClean="0"/>
          </a:p>
          <a:p>
            <a:endParaRPr lang="en-IE" dirty="0" smtClean="0"/>
          </a:p>
          <a:p>
            <a:endParaRPr lang="en-GB" dirty="0"/>
          </a:p>
        </p:txBody>
      </p:sp>
      <p:sp>
        <p:nvSpPr>
          <p:cNvPr id="4" name="Slide Number Placeholder 3"/>
          <p:cNvSpPr>
            <a:spLocks noGrp="1"/>
          </p:cNvSpPr>
          <p:nvPr>
            <p:ph type="sldNum" sz="quarter" idx="10"/>
          </p:nvPr>
        </p:nvSpPr>
        <p:spPr/>
        <p:txBody>
          <a:bodyPr/>
          <a:lstStyle/>
          <a:p>
            <a:fld id="{76605877-357A-442F-A308-F0400633DEC4}" type="slidenum">
              <a:rPr lang="en-GB" smtClean="0"/>
              <a:t>7</a:t>
            </a:fld>
            <a:endParaRPr lang="en-GB" dirty="0"/>
          </a:p>
        </p:txBody>
      </p:sp>
    </p:spTree>
    <p:extLst>
      <p:ext uri="{BB962C8B-B14F-4D97-AF65-F5344CB8AC3E}">
        <p14:creationId xmlns:p14="http://schemas.microsoft.com/office/powerpoint/2010/main" val="10954178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Consider the magnitude of illnesses, chronic diseases and risk factors for ill health that HCPs have to address with their patients. Now imagine that you are a patient and a healthcare professional wants to talk about health behaviour change. Talking about communication is important when it comes to HBC because talking about health and lifestyle behaviours can be a sensitive issue. Here is an example of some elements which help to make a “health conversation” successful, can you think of anymore?</a:t>
            </a:r>
          </a:p>
          <a:p>
            <a:endParaRPr lang="en-IE" dirty="0" smtClean="0"/>
          </a:p>
          <a:p>
            <a:pPr marL="228600" indent="-228600">
              <a:buAutoNum type="alphaUcParenBoth"/>
            </a:pPr>
            <a:r>
              <a:rPr lang="en-IE" b="1" dirty="0" smtClean="0"/>
              <a:t>Being Person centred </a:t>
            </a:r>
            <a:r>
              <a:rPr lang="en-IE" dirty="0" smtClean="0"/>
              <a:t>enables honest conversation to take place between the health professional and the patients about their lifestyle behaviour in a way that is supportive and empowering for the person and respectful of their circumstances. It also allows the patient to hear the health messages and can motivate them to take small steps towards actions that will impact positively on their health.</a:t>
            </a:r>
          </a:p>
          <a:p>
            <a:pPr marL="228600" indent="-228600">
              <a:buAutoNum type="alphaUcParenBoth"/>
            </a:pPr>
            <a:endParaRPr lang="en-IE" dirty="0" smtClean="0"/>
          </a:p>
          <a:p>
            <a:pPr marL="228600" indent="-228600">
              <a:buAutoNum type="alphaUcParenBoth" startAt="2"/>
            </a:pPr>
            <a:r>
              <a:rPr lang="en-IE" dirty="0" smtClean="0"/>
              <a:t>Showing </a:t>
            </a:r>
            <a:r>
              <a:rPr lang="en-IE" b="1" dirty="0" smtClean="0"/>
              <a:t>Empathy</a:t>
            </a:r>
            <a:r>
              <a:rPr lang="en-IE" dirty="0" smtClean="0"/>
              <a:t> towards the person help the health care professional to understand and feel the emotions of the patient. This can help them understand the complexes of lifestyle behaviour change for the patient and the emotions intertwined in same.</a:t>
            </a:r>
          </a:p>
          <a:p>
            <a:pPr marL="228600" indent="-228600">
              <a:buAutoNum type="alphaUcParenBoth" startAt="2"/>
            </a:pPr>
            <a:endParaRPr lang="en-IE" dirty="0" smtClean="0"/>
          </a:p>
          <a:p>
            <a:pPr marL="228600" indent="-228600">
              <a:buAutoNum type="alphaUcParenBoth" startAt="3"/>
            </a:pPr>
            <a:r>
              <a:rPr lang="en-IE" dirty="0" smtClean="0"/>
              <a:t>Being </a:t>
            </a:r>
            <a:r>
              <a:rPr lang="en-IE" b="1" dirty="0" smtClean="0"/>
              <a:t>conscious and avoiding judging others </a:t>
            </a:r>
            <a:r>
              <a:rPr lang="en-IE" dirty="0" smtClean="0"/>
              <a:t>based on your own standards will help health conversations to be more open and effective. It is important to make a conscious effort not to be critical of the actions or thoughts of others.</a:t>
            </a:r>
          </a:p>
          <a:p>
            <a:pPr marL="228600" indent="-228600">
              <a:buAutoNum type="alphaUcParenBoth" startAt="3"/>
            </a:pPr>
            <a:endParaRPr lang="en-IE" dirty="0" smtClean="0"/>
          </a:p>
          <a:p>
            <a:r>
              <a:rPr lang="en-IE" dirty="0" smtClean="0"/>
              <a:t>(D)</a:t>
            </a:r>
            <a:r>
              <a:rPr lang="en-IE" baseline="0" dirty="0" smtClean="0"/>
              <a:t>  </a:t>
            </a:r>
            <a:r>
              <a:rPr lang="en-IE" b="1" dirty="0" smtClean="0"/>
              <a:t>Support &amp; Self-efficacy</a:t>
            </a:r>
            <a:r>
              <a:rPr lang="en-IE" dirty="0" smtClean="0"/>
              <a:t>:  Communicating effectively will support the patient to help themselves by building their confidence in their ability to change their own health behaviour and also to direct them to supports available if they wish</a:t>
            </a:r>
          </a:p>
          <a:p>
            <a:endParaRPr lang="en-GB" dirty="0"/>
          </a:p>
        </p:txBody>
      </p:sp>
      <p:sp>
        <p:nvSpPr>
          <p:cNvPr id="4" name="Slide Number Placeholder 3"/>
          <p:cNvSpPr>
            <a:spLocks noGrp="1"/>
          </p:cNvSpPr>
          <p:nvPr>
            <p:ph type="sldNum" sz="quarter" idx="10"/>
          </p:nvPr>
        </p:nvSpPr>
        <p:spPr/>
        <p:txBody>
          <a:bodyPr/>
          <a:lstStyle/>
          <a:p>
            <a:fld id="{76605877-357A-442F-A308-F0400633DEC4}" type="slidenum">
              <a:rPr lang="en-GB" smtClean="0"/>
              <a:t>8</a:t>
            </a:fld>
            <a:endParaRPr lang="en-GB" dirty="0"/>
          </a:p>
        </p:txBody>
      </p:sp>
    </p:spTree>
    <p:extLst>
      <p:ext uri="{BB962C8B-B14F-4D97-AF65-F5344CB8AC3E}">
        <p14:creationId xmlns:p14="http://schemas.microsoft.com/office/powerpoint/2010/main" val="3830194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When Communicating with patients for Health Behaviour Change</a:t>
            </a:r>
          </a:p>
          <a:p>
            <a:endParaRPr lang="en-IE" dirty="0" smtClean="0"/>
          </a:p>
          <a:p>
            <a:pPr>
              <a:lnSpc>
                <a:spcPct val="150000"/>
              </a:lnSpc>
            </a:pPr>
            <a:r>
              <a:rPr lang="en-IE" dirty="0" smtClean="0"/>
              <a:t>Can you think of any challenges HCPs encounter when communicating with patients for Health Behaviour Change?</a:t>
            </a:r>
          </a:p>
          <a:p>
            <a:pPr>
              <a:lnSpc>
                <a:spcPct val="150000"/>
              </a:lnSpc>
            </a:pPr>
            <a:r>
              <a:rPr lang="en-IE" dirty="0" smtClean="0"/>
              <a:t>What skills do you think are needed to communicate effectively for Health</a:t>
            </a:r>
            <a:r>
              <a:rPr lang="en-IE" baseline="0" dirty="0" smtClean="0"/>
              <a:t> Behaviour Change</a:t>
            </a:r>
            <a:r>
              <a:rPr lang="en-IE" dirty="0" smtClean="0"/>
              <a:t>?</a:t>
            </a:r>
          </a:p>
          <a:p>
            <a:pPr>
              <a:lnSpc>
                <a:spcPct val="150000"/>
              </a:lnSpc>
            </a:pPr>
            <a:r>
              <a:rPr lang="en-IE" dirty="0" smtClean="0"/>
              <a:t>What factors promote and impede conversations about Health behaviour Change between patients and Healthcare Professionals?</a:t>
            </a:r>
          </a:p>
          <a:p>
            <a:endParaRPr lang="en-GB" dirty="0"/>
          </a:p>
        </p:txBody>
      </p:sp>
      <p:sp>
        <p:nvSpPr>
          <p:cNvPr id="4" name="Slide Number Placeholder 3"/>
          <p:cNvSpPr>
            <a:spLocks noGrp="1"/>
          </p:cNvSpPr>
          <p:nvPr>
            <p:ph type="sldNum" sz="quarter" idx="10"/>
          </p:nvPr>
        </p:nvSpPr>
        <p:spPr/>
        <p:txBody>
          <a:bodyPr/>
          <a:lstStyle/>
          <a:p>
            <a:fld id="{76605877-357A-442F-A308-F0400633DEC4}" type="slidenum">
              <a:rPr lang="en-GB" smtClean="0"/>
              <a:t>9</a:t>
            </a:fld>
            <a:endParaRPr lang="en-GB" dirty="0"/>
          </a:p>
        </p:txBody>
      </p:sp>
    </p:spTree>
    <p:extLst>
      <p:ext uri="{BB962C8B-B14F-4D97-AF65-F5344CB8AC3E}">
        <p14:creationId xmlns:p14="http://schemas.microsoft.com/office/powerpoint/2010/main" val="21820495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39FE04-85BB-FF44-A662-545F317729A4}" type="datetimeFigureOut">
              <a:rPr lang="en-US" smtClean="0">
                <a:solidFill>
                  <a:prstClr val="black">
                    <a:tint val="75000"/>
                  </a:prstClr>
                </a:solidFill>
              </a:rPr>
              <a:pPr/>
              <a:t>7/18/2018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96AF237-0192-AC42-9561-DCBEAA3C3FF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703313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39FE04-85BB-FF44-A662-545F317729A4}" type="datetimeFigureOut">
              <a:rPr lang="en-US" smtClean="0">
                <a:solidFill>
                  <a:prstClr val="black">
                    <a:tint val="75000"/>
                  </a:prstClr>
                </a:solidFill>
              </a:rPr>
              <a:pPr/>
              <a:t>7/18/2018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96AF237-0192-AC42-9561-DCBEAA3C3FF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52387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39FE04-85BB-FF44-A662-545F317729A4}" type="datetimeFigureOut">
              <a:rPr lang="en-US" smtClean="0">
                <a:solidFill>
                  <a:prstClr val="black">
                    <a:tint val="75000"/>
                  </a:prstClr>
                </a:solidFill>
              </a:rPr>
              <a:pPr/>
              <a:t>7/18/2018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96AF237-0192-AC42-9561-DCBEAA3C3FF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337082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26065240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A15FCEE-97D9-47E7-B6CF-8C799F30F8F6}" type="datetime1">
              <a:rPr lang="en-US" smtClean="0">
                <a:solidFill>
                  <a:prstClr val="black"/>
                </a:solidFill>
              </a:rPr>
              <a:pPr/>
              <a:t>7/18/2018</a:t>
            </a:fld>
            <a:endParaRPr lang="en-US" dirty="0">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5349950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B55D65C-BF7F-4DDE-A1F2-EA4224ECA271}" type="datetime1">
              <a:rPr lang="en-US" smtClean="0">
                <a:solidFill>
                  <a:prstClr val="black"/>
                </a:solidFill>
              </a:rPr>
              <a:pPr/>
              <a:t>7/18/2018</a:t>
            </a:fld>
            <a:endParaRPr lang="en-US" dirty="0">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4710702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A7B25919-339B-406C-A754-6E023F892740}" type="datetime1">
              <a:rPr lang="en-US" smtClean="0">
                <a:solidFill>
                  <a:prstClr val="black"/>
                </a:solidFill>
              </a:rPr>
              <a:pPr/>
              <a:t>7/18/2018</a:t>
            </a:fld>
            <a:endParaRPr lang="en-US" dirty="0">
              <a:solidFill>
                <a:prstClr val="black"/>
              </a:solidFill>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6FF9F0C5-380F-41C2-899A-BAC0F0927E1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943477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FACDC156-8122-4E54-80C4-5CE154139E06}" type="datetime1">
              <a:rPr lang="en-US" smtClean="0">
                <a:solidFill>
                  <a:prstClr val="black"/>
                </a:solidFill>
              </a:rPr>
              <a:pPr/>
              <a:t>7/18/2018</a:t>
            </a:fld>
            <a:endParaRPr lang="en-US" dirty="0">
              <a:solidFill>
                <a:prstClr val="black"/>
              </a:solidFill>
            </a:endParaRP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dirty="0">
              <a:solidFill>
                <a:prstClr val="black"/>
              </a:solidFill>
            </a:endParaRP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5055830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AB3634DC-DC72-4B6B-A539-AE4016EC510A}" type="datetime1">
              <a:rPr lang="en-US" smtClean="0">
                <a:solidFill>
                  <a:prstClr val="black"/>
                </a:solidFill>
              </a:rPr>
              <a:pPr/>
              <a:t>7/18/2018</a:t>
            </a:fld>
            <a:endParaRPr lang="en-US" dirty="0">
              <a:solidFill>
                <a:prstClr val="black"/>
              </a:solidFill>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dirty="0">
              <a:solidFill>
                <a:prstClr val="black"/>
              </a:solidFill>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7611905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dirty="0">
              <a:solidFill>
                <a:prstClr val="black"/>
              </a:solidFill>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5525150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C811D57-28EC-4063-918D-589AF38CC89B}" type="datetime1">
              <a:rPr lang="en-US" smtClean="0">
                <a:solidFill>
                  <a:prstClr val="black"/>
                </a:solidFill>
              </a:rPr>
              <a:pPr/>
              <a:t>7/18/2018</a:t>
            </a:fld>
            <a:endParaRPr lang="en-US" dirty="0">
              <a:solidFill>
                <a:prstClr val="black"/>
              </a:solidFill>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519954A3-9DFD-4C44-94BA-B95130A3BA1C}"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478188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39FE04-85BB-FF44-A662-545F317729A4}" type="datetimeFigureOut">
              <a:rPr lang="en-US" smtClean="0">
                <a:solidFill>
                  <a:prstClr val="black">
                    <a:tint val="75000"/>
                  </a:prstClr>
                </a:solidFill>
              </a:rPr>
              <a:pPr/>
              <a:t>7/18/2018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96AF237-0192-AC42-9561-DCBEAA3C3FF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02301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18F8AB4-E0CC-4138-ADCF-4BF7BEEAC4A2}" type="datetime1">
              <a:rPr lang="en-US" smtClean="0">
                <a:solidFill>
                  <a:prstClr val="black"/>
                </a:solidFill>
              </a:rPr>
              <a:pPr/>
              <a:t>7/18/2018</a:t>
            </a:fld>
            <a:endParaRPr lang="en-US" dirty="0">
              <a:solidFill>
                <a:prstClr val="black"/>
              </a:solidFill>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9717640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A183983-5370-4B61-AB36-FDE9F9726F87}" type="datetime1">
              <a:rPr lang="en-US" smtClean="0">
                <a:solidFill>
                  <a:prstClr val="black"/>
                </a:solidFill>
              </a:rPr>
              <a:pPr/>
              <a:t>7/18/2018</a:t>
            </a:fld>
            <a:endParaRPr lang="en-US" dirty="0">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9333C77-0158-454C-844F-B7AB9BD7DAD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5329886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2AB201C-1B8B-4A7A-A85B-6587D75721EB}" type="datetime1">
              <a:rPr lang="en-US" smtClean="0">
                <a:solidFill>
                  <a:prstClr val="black"/>
                </a:solidFill>
              </a:rPr>
              <a:pPr/>
              <a:t>7/18/2018</a:t>
            </a:fld>
            <a:endParaRPr lang="en-US" dirty="0">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538474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39FE04-85BB-FF44-A662-545F317729A4}" type="datetimeFigureOut">
              <a:rPr lang="en-US" smtClean="0">
                <a:solidFill>
                  <a:prstClr val="black">
                    <a:tint val="75000"/>
                  </a:prstClr>
                </a:solidFill>
              </a:rPr>
              <a:pPr/>
              <a:t>7/18/2018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96AF237-0192-AC42-9561-DCBEAA3C3FF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54911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39FE04-85BB-FF44-A662-545F317729A4}" type="datetimeFigureOut">
              <a:rPr lang="en-US" smtClean="0">
                <a:solidFill>
                  <a:prstClr val="black">
                    <a:tint val="75000"/>
                  </a:prstClr>
                </a:solidFill>
              </a:rPr>
              <a:pPr/>
              <a:t>7/18/2018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96AF237-0192-AC42-9561-DCBEAA3C3FF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91532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39FE04-85BB-FF44-A662-545F317729A4}" type="datetimeFigureOut">
              <a:rPr lang="en-US" smtClean="0">
                <a:solidFill>
                  <a:prstClr val="black">
                    <a:tint val="75000"/>
                  </a:prstClr>
                </a:solidFill>
              </a:rPr>
              <a:pPr/>
              <a:t>7/18/2018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96AF237-0192-AC42-9561-DCBEAA3C3FF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95376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39FE04-85BB-FF44-A662-545F317729A4}" type="datetimeFigureOut">
              <a:rPr lang="en-US" smtClean="0">
                <a:solidFill>
                  <a:prstClr val="black">
                    <a:tint val="75000"/>
                  </a:prstClr>
                </a:solidFill>
              </a:rPr>
              <a:pPr/>
              <a:t>7/18/2018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96AF237-0192-AC42-9561-DCBEAA3C3FF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37709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39FE04-85BB-FF44-A662-545F317729A4}" type="datetimeFigureOut">
              <a:rPr lang="en-US" smtClean="0">
                <a:solidFill>
                  <a:prstClr val="black">
                    <a:tint val="75000"/>
                  </a:prstClr>
                </a:solidFill>
              </a:rPr>
              <a:pPr/>
              <a:t>7/18/2018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96AF237-0192-AC42-9561-DCBEAA3C3FF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97762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39FE04-85BB-FF44-A662-545F317729A4}" type="datetimeFigureOut">
              <a:rPr lang="en-US" smtClean="0">
                <a:solidFill>
                  <a:prstClr val="black">
                    <a:tint val="75000"/>
                  </a:prstClr>
                </a:solidFill>
              </a:rPr>
              <a:pPr/>
              <a:t>7/18/2018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96AF237-0192-AC42-9561-DCBEAA3C3FF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27827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39FE04-85BB-FF44-A662-545F317729A4}" type="datetimeFigureOut">
              <a:rPr lang="en-US" smtClean="0">
                <a:solidFill>
                  <a:prstClr val="black">
                    <a:tint val="75000"/>
                  </a:prstClr>
                </a:solidFill>
              </a:rPr>
              <a:pPr/>
              <a:t>7/18/2018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96AF237-0192-AC42-9561-DCBEAA3C3FF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36349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C139FE04-85BB-FF44-A662-545F317729A4}" type="datetimeFigureOut">
              <a:rPr lang="en-US" smtClean="0">
                <a:solidFill>
                  <a:prstClr val="black">
                    <a:tint val="75000"/>
                  </a:prstClr>
                </a:solidFill>
              </a:rPr>
              <a:pPr defTabSz="914400"/>
              <a:t>7/18/2018</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D96AF237-0192-AC42-9561-DCBEAA3C3FF1}" type="slidenum">
              <a:rPr lang="en-US" smtClean="0">
                <a:solidFill>
                  <a:prstClr val="black">
                    <a:tint val="75000"/>
                  </a:prstClr>
                </a:solidFill>
              </a:rPr>
              <a:pPr defTabSz="914400"/>
              <a:t>‹#›</a:t>
            </a:fld>
            <a:endParaRPr lang="en-US" dirty="0">
              <a:solidFill>
                <a:prstClr val="black">
                  <a:tint val="75000"/>
                </a:prstClr>
              </a:solidFill>
            </a:endParaRPr>
          </a:p>
        </p:txBody>
      </p:sp>
    </p:spTree>
    <p:extLst>
      <p:ext uri="{BB962C8B-B14F-4D97-AF65-F5344CB8AC3E}">
        <p14:creationId xmlns:p14="http://schemas.microsoft.com/office/powerpoint/2010/main" val="301879371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8508101"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912742" y="110753"/>
            <a:ext cx="2126533" cy="1312860"/>
          </a:xfrm>
          <a:prstGeom prst="rect">
            <a:avLst/>
          </a:prstGeom>
        </p:spPr>
      </p:pic>
      <p:pic>
        <p:nvPicPr>
          <p:cNvPr id="8" name="Picture 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46201" y="6298319"/>
            <a:ext cx="2067697" cy="378941"/>
          </a:xfrm>
          <a:prstGeom prst="rect">
            <a:avLst/>
          </a:prstGeom>
        </p:spPr>
      </p:pic>
    </p:spTree>
    <p:extLst>
      <p:ext uri="{BB962C8B-B14F-4D97-AF65-F5344CB8AC3E}">
        <p14:creationId xmlns:p14="http://schemas.microsoft.com/office/powerpoint/2010/main" val="683668715"/>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pj-AvTOdk2Q"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6.pn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8.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8.jpg"/></Relationships>
</file>

<file path=ppt/slides/_rels/slide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8.jpg"/></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3.jpg"/><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8.jp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78300" cy="6858000"/>
          </a:xfrm>
          <a:prstGeom prst="rect">
            <a:avLst/>
          </a:prstGeom>
        </p:spPr>
      </p:pic>
      <p:sp>
        <p:nvSpPr>
          <p:cNvPr id="4" name="Title 1"/>
          <p:cNvSpPr>
            <a:spLocks noGrp="1"/>
          </p:cNvSpPr>
          <p:nvPr>
            <p:ph type="ctrTitle"/>
          </p:nvPr>
        </p:nvSpPr>
        <p:spPr>
          <a:xfrm>
            <a:off x="436232" y="3784930"/>
            <a:ext cx="6350000" cy="1739900"/>
          </a:xfrm>
        </p:spPr>
        <p:txBody>
          <a:bodyPr>
            <a:noAutofit/>
          </a:bodyPr>
          <a:lstStyle/>
          <a:p>
            <a:pPr algn="l"/>
            <a:r>
              <a:rPr lang="en-GB" sz="5400" dirty="0" smtClean="0">
                <a:latin typeface="+mn-lt"/>
              </a:rPr>
              <a:t>Unit 3: Lesson 1</a:t>
            </a:r>
            <a:r>
              <a:rPr lang="en-GB" sz="4400" b="1" dirty="0" smtClean="0"/>
              <a:t/>
            </a:r>
            <a:br>
              <a:rPr lang="en-GB" sz="4400" b="1" dirty="0" smtClean="0"/>
            </a:br>
            <a:endParaRPr lang="en-GB" sz="4400" b="1" dirty="0"/>
          </a:p>
        </p:txBody>
      </p:sp>
      <p:pic>
        <p:nvPicPr>
          <p:cNvPr id="6" name="Picture 5" descr="\\ckvfs004\Health Promotion\common\Amy Phillips 2018\HSE_Logo_Mission_Full Colour_Irish_First_FA.png"/>
          <p:cNvPicPr/>
          <p:nvPr/>
        </p:nvPicPr>
        <p:blipFill>
          <a:blip r:embed="rId4">
            <a:extLst>
              <a:ext uri="{28A0092B-C50C-407E-A947-70E740481C1C}">
                <a14:useLocalDpi xmlns:a14="http://schemas.microsoft.com/office/drawing/2010/main" val="0"/>
              </a:ext>
            </a:extLst>
          </a:blip>
          <a:srcRect/>
          <a:stretch>
            <a:fillRect/>
          </a:stretch>
        </p:blipFill>
        <p:spPr bwMode="auto">
          <a:xfrm>
            <a:off x="336152" y="5754029"/>
            <a:ext cx="3344893" cy="784786"/>
          </a:xfrm>
          <a:prstGeom prst="rect">
            <a:avLst/>
          </a:prstGeom>
          <a:noFill/>
          <a:ln>
            <a:noFill/>
          </a:ln>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87482" y="5533293"/>
            <a:ext cx="1174827" cy="1174827"/>
          </a:xfrm>
          <a:prstGeom prst="rect">
            <a:avLst/>
          </a:prstGeom>
        </p:spPr>
      </p:pic>
    </p:spTree>
    <p:extLst>
      <p:ext uri="{BB962C8B-B14F-4D97-AF65-F5344CB8AC3E}">
        <p14:creationId xmlns:p14="http://schemas.microsoft.com/office/powerpoint/2010/main" val="42006024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CC0066"/>
                </a:solidFill>
                <a:latin typeface="+mn-lt"/>
              </a:rPr>
              <a:t>A Patient </a:t>
            </a:r>
            <a:r>
              <a:rPr lang="en-GB" dirty="0">
                <a:solidFill>
                  <a:srgbClr val="CC0066"/>
                </a:solidFill>
                <a:latin typeface="+mn-lt"/>
              </a:rPr>
              <a:t>C</a:t>
            </a:r>
            <a:r>
              <a:rPr lang="en-GB" dirty="0" smtClean="0">
                <a:solidFill>
                  <a:srgbClr val="CC0066"/>
                </a:solidFill>
                <a:latin typeface="+mn-lt"/>
              </a:rPr>
              <a:t>entred Approach</a:t>
            </a:r>
            <a:endParaRPr lang="en-GB" dirty="0">
              <a:solidFill>
                <a:srgbClr val="CC0066"/>
              </a:solidFill>
              <a:latin typeface="+mn-lt"/>
            </a:endParaRPr>
          </a:p>
        </p:txBody>
      </p:sp>
      <p:sp>
        <p:nvSpPr>
          <p:cNvPr id="3" name="Content Placeholder 2"/>
          <p:cNvSpPr>
            <a:spLocks noGrp="1"/>
          </p:cNvSpPr>
          <p:nvPr>
            <p:ph idx="1"/>
          </p:nvPr>
        </p:nvSpPr>
        <p:spPr>
          <a:xfrm>
            <a:off x="838200" y="1825625"/>
            <a:ext cx="10582836" cy="4377951"/>
          </a:xfrm>
        </p:spPr>
        <p:txBody>
          <a:bodyPr>
            <a:normAutofit fontScale="85000" lnSpcReduction="20000"/>
          </a:bodyPr>
          <a:lstStyle/>
          <a:p>
            <a:pPr>
              <a:lnSpc>
                <a:spcPct val="150000"/>
              </a:lnSpc>
            </a:pPr>
            <a:r>
              <a:rPr lang="en-GB" sz="3300" dirty="0"/>
              <a:t>A </a:t>
            </a:r>
            <a:r>
              <a:rPr lang="en-GB" sz="3300" dirty="0" smtClean="0"/>
              <a:t>patient-centred </a:t>
            </a:r>
            <a:r>
              <a:rPr lang="en-GB" sz="3300" dirty="0"/>
              <a:t>approach to communicating for HBC may improve interactions between patients and HCPs. </a:t>
            </a:r>
            <a:endParaRPr lang="en-GB" sz="3300" dirty="0" smtClean="0"/>
          </a:p>
          <a:p>
            <a:pPr>
              <a:lnSpc>
                <a:spcPct val="150000"/>
              </a:lnSpc>
            </a:pPr>
            <a:r>
              <a:rPr lang="en-GB" sz="3300" dirty="0" smtClean="0"/>
              <a:t>With </a:t>
            </a:r>
            <a:r>
              <a:rPr lang="en-GB" sz="3300" dirty="0"/>
              <a:t>this approach, patients are provided with </a:t>
            </a:r>
            <a:r>
              <a:rPr lang="en-GB" sz="3300" dirty="0" smtClean="0"/>
              <a:t>an opportunity </a:t>
            </a:r>
            <a:r>
              <a:rPr lang="en-GB" sz="3300" dirty="0"/>
              <a:t>to identify and actively plan to resolve health behaviour risks. </a:t>
            </a:r>
            <a:endParaRPr lang="en-GB" sz="3300" dirty="0" smtClean="0"/>
          </a:p>
          <a:p>
            <a:pPr>
              <a:lnSpc>
                <a:spcPct val="150000"/>
              </a:lnSpc>
            </a:pPr>
            <a:r>
              <a:rPr lang="en-GB" sz="3300" dirty="0" smtClean="0"/>
              <a:t>Person-centred </a:t>
            </a:r>
            <a:r>
              <a:rPr lang="en-GB" sz="3300" dirty="0"/>
              <a:t>care recognises the importance of individuals having a partnership role with health care professionals in managing their health (Furze, 2015). </a:t>
            </a:r>
          </a:p>
          <a:p>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8968" y="259080"/>
            <a:ext cx="2596896" cy="1603248"/>
          </a:xfrm>
          <a:prstGeom prst="rect">
            <a:avLst/>
          </a:prstGeom>
        </p:spPr>
      </p:pic>
      <p:pic>
        <p:nvPicPr>
          <p:cNvPr id="5" name="Picture 4" descr="\\ckvfs004\Health Promotion\common\Amy Phillips 2018\HSE_Logo_Mission_Full Colour_Irish_First_FA.png"/>
          <p:cNvPicPr/>
          <p:nvPr/>
        </p:nvPicPr>
        <p:blipFill>
          <a:blip r:embed="rId4">
            <a:extLst>
              <a:ext uri="{28A0092B-C50C-407E-A947-70E740481C1C}">
                <a14:useLocalDpi xmlns:a14="http://schemas.microsoft.com/office/drawing/2010/main" val="0"/>
              </a:ext>
            </a:extLst>
          </a:blip>
          <a:srcRect/>
          <a:stretch>
            <a:fillRect/>
          </a:stretch>
        </p:blipFill>
        <p:spPr bwMode="auto">
          <a:xfrm>
            <a:off x="0" y="6370955"/>
            <a:ext cx="2508885" cy="487045"/>
          </a:xfrm>
          <a:prstGeom prst="rect">
            <a:avLst/>
          </a:prstGeom>
          <a:noFill/>
          <a:ln>
            <a:noFill/>
          </a:ln>
        </p:spPr>
      </p:pic>
    </p:spTree>
    <p:extLst>
      <p:ext uri="{BB962C8B-B14F-4D97-AF65-F5344CB8AC3E}">
        <p14:creationId xmlns:p14="http://schemas.microsoft.com/office/powerpoint/2010/main" val="377771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3880" y="2877185"/>
            <a:ext cx="10515600" cy="1283335"/>
          </a:xfrm>
          <a:solidFill>
            <a:srgbClr val="CCECFF"/>
          </a:solidFill>
        </p:spPr>
        <p:txBody>
          <a:bodyPr>
            <a:normAutofit/>
          </a:bodyPr>
          <a:lstStyle/>
          <a:p>
            <a:pPr marL="0" indent="0" algn="ctr">
              <a:buNone/>
            </a:pPr>
            <a:r>
              <a:rPr lang="en-IE" dirty="0" smtClean="0"/>
              <a:t>WHO </a:t>
            </a:r>
            <a:r>
              <a:rPr lang="en-IE" dirty="0"/>
              <a:t>video on </a:t>
            </a:r>
            <a:r>
              <a:rPr lang="en-IE" dirty="0" smtClean="0"/>
              <a:t>person-centred care </a:t>
            </a:r>
          </a:p>
          <a:p>
            <a:pPr marL="0" indent="0" algn="ctr">
              <a:buNone/>
            </a:pPr>
            <a:r>
              <a:rPr lang="en-GB" dirty="0">
                <a:hlinkClick r:id="rId3"/>
              </a:rPr>
              <a:t>https://www.youtube.com/watch?v=pj-AvTOdk2Q </a:t>
            </a:r>
            <a:endParaRPr lang="en-GB" dirty="0"/>
          </a:p>
          <a:p>
            <a:pPr marL="0" indent="0" algn="ctr">
              <a:buNone/>
            </a:pPr>
            <a:endParaRPr lang="en-GB"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68968" y="259080"/>
            <a:ext cx="2596896" cy="1603248"/>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365" y="356658"/>
            <a:ext cx="4589909" cy="1024043"/>
          </a:xfrm>
          <a:prstGeom prst="rect">
            <a:avLst/>
          </a:prstGeom>
        </p:spPr>
      </p:pic>
      <p:pic>
        <p:nvPicPr>
          <p:cNvPr id="6" name="Picture 5" descr="\\ckvfs004\Health Promotion\common\Amy Phillips 2018\HSE_Logo_Mission_Full Colour_Irish_First_FA.png"/>
          <p:cNvPicPr/>
          <p:nvPr/>
        </p:nvPicPr>
        <p:blipFill>
          <a:blip r:embed="rId6">
            <a:extLst>
              <a:ext uri="{28A0092B-C50C-407E-A947-70E740481C1C}">
                <a14:useLocalDpi xmlns:a14="http://schemas.microsoft.com/office/drawing/2010/main" val="0"/>
              </a:ext>
            </a:extLst>
          </a:blip>
          <a:srcRect/>
          <a:stretch>
            <a:fillRect/>
          </a:stretch>
        </p:blipFill>
        <p:spPr bwMode="auto">
          <a:xfrm>
            <a:off x="0" y="6250524"/>
            <a:ext cx="2508885" cy="487045"/>
          </a:xfrm>
          <a:prstGeom prst="rect">
            <a:avLst/>
          </a:prstGeom>
          <a:noFill/>
          <a:ln>
            <a:noFill/>
          </a:ln>
        </p:spPr>
      </p:pic>
    </p:spTree>
    <p:extLst>
      <p:ext uri="{BB962C8B-B14F-4D97-AF65-F5344CB8AC3E}">
        <p14:creationId xmlns:p14="http://schemas.microsoft.com/office/powerpoint/2010/main" val="13458111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949" y="278707"/>
            <a:ext cx="9227691" cy="1325563"/>
          </a:xfrm>
        </p:spPr>
        <p:txBody>
          <a:bodyPr>
            <a:normAutofit/>
          </a:bodyPr>
          <a:lstStyle/>
          <a:p>
            <a:r>
              <a:rPr lang="en-GB" sz="3200" dirty="0" smtClean="0">
                <a:solidFill>
                  <a:srgbClr val="CC0066"/>
                </a:solidFill>
                <a:latin typeface="+mn-lt"/>
              </a:rPr>
              <a:t>Communication skills for a Patient </a:t>
            </a:r>
            <a:r>
              <a:rPr lang="en-GB" sz="3200" dirty="0">
                <a:solidFill>
                  <a:srgbClr val="CC0066"/>
                </a:solidFill>
                <a:latin typeface="+mn-lt"/>
              </a:rPr>
              <a:t>C</a:t>
            </a:r>
            <a:r>
              <a:rPr lang="en-GB" sz="3200" dirty="0" smtClean="0">
                <a:solidFill>
                  <a:srgbClr val="CC0066"/>
                </a:solidFill>
                <a:latin typeface="+mn-lt"/>
              </a:rPr>
              <a:t>entred </a:t>
            </a:r>
            <a:r>
              <a:rPr lang="en-GB" sz="3200" dirty="0">
                <a:solidFill>
                  <a:srgbClr val="CC0066"/>
                </a:solidFill>
                <a:latin typeface="+mn-lt"/>
              </a:rPr>
              <a:t>A</a:t>
            </a:r>
            <a:r>
              <a:rPr lang="en-GB" sz="3200" dirty="0" smtClean="0">
                <a:solidFill>
                  <a:srgbClr val="CC0066"/>
                </a:solidFill>
                <a:latin typeface="+mn-lt"/>
              </a:rPr>
              <a:t>pproach </a:t>
            </a:r>
            <a:r>
              <a:rPr lang="en-GB" sz="3200" dirty="0">
                <a:solidFill>
                  <a:srgbClr val="CC0066"/>
                </a:solidFill>
                <a:latin typeface="+mn-lt"/>
              </a:rPr>
              <a:t>to </a:t>
            </a:r>
            <a:r>
              <a:rPr lang="en-GB" sz="3200" dirty="0" smtClean="0">
                <a:solidFill>
                  <a:srgbClr val="CC0066"/>
                </a:solidFill>
                <a:latin typeface="+mn-lt"/>
              </a:rPr>
              <a:t>Health Behaviour Change</a:t>
            </a:r>
            <a:endParaRPr lang="en-GB" sz="3200" dirty="0">
              <a:solidFill>
                <a:srgbClr val="CC0066"/>
              </a:solidFill>
              <a:latin typeface="+mn-lt"/>
            </a:endParaRPr>
          </a:p>
        </p:txBody>
      </p:sp>
      <p:sp>
        <p:nvSpPr>
          <p:cNvPr id="3" name="Rectangle 2"/>
          <p:cNvSpPr/>
          <p:nvPr/>
        </p:nvSpPr>
        <p:spPr>
          <a:xfrm>
            <a:off x="9813073" y="5580929"/>
            <a:ext cx="2038638" cy="954107"/>
          </a:xfrm>
          <a:prstGeom prst="rect">
            <a:avLst/>
          </a:prstGeom>
        </p:spPr>
        <p:txBody>
          <a:bodyPr wrap="square">
            <a:spAutoFit/>
          </a:bodyPr>
          <a:lstStyle/>
          <a:p>
            <a:r>
              <a:rPr lang="en-IE" sz="1400" i="1" dirty="0"/>
              <a:t>Figure 3.2 Person Centred Approach to HBC, adapted from Rollnick, Mason, and Butler (1999)</a:t>
            </a:r>
            <a:endParaRPr lang="en-GB" sz="1400" i="1"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0968" y="295656"/>
            <a:ext cx="2092206" cy="1291667"/>
          </a:xfrm>
          <a:prstGeom prst="rect">
            <a:avLst/>
          </a:prstGeom>
        </p:spPr>
      </p:pic>
      <p:pic>
        <p:nvPicPr>
          <p:cNvPr id="7" name="Content Placeholder 6"/>
          <p:cNvPicPr>
            <a:picLocks noGrp="1" noChangeAspect="1"/>
          </p:cNvPicPr>
          <p:nvPr>
            <p:ph idx="1"/>
          </p:nvPr>
        </p:nvPicPr>
        <p:blipFill>
          <a:blip r:embed="rId4"/>
          <a:stretch>
            <a:fillRect/>
          </a:stretch>
        </p:blipFill>
        <p:spPr>
          <a:xfrm>
            <a:off x="2019202" y="1322407"/>
            <a:ext cx="7793871" cy="5240707"/>
          </a:xfrm>
          <a:prstGeom prst="rect">
            <a:avLst/>
          </a:prstGeom>
        </p:spPr>
      </p:pic>
      <p:pic>
        <p:nvPicPr>
          <p:cNvPr id="6" name="Picture 5" descr="\\ckvfs004\Health Promotion\common\Amy Phillips 2018\HSE_Logo_Mission_Full Colour_Irish_First_FA.png"/>
          <p:cNvPicPr/>
          <p:nvPr/>
        </p:nvPicPr>
        <p:blipFill>
          <a:blip r:embed="rId5">
            <a:extLst>
              <a:ext uri="{28A0092B-C50C-407E-A947-70E740481C1C}">
                <a14:useLocalDpi xmlns:a14="http://schemas.microsoft.com/office/drawing/2010/main" val="0"/>
              </a:ext>
            </a:extLst>
          </a:blip>
          <a:srcRect/>
          <a:stretch>
            <a:fillRect/>
          </a:stretch>
        </p:blipFill>
        <p:spPr bwMode="auto">
          <a:xfrm>
            <a:off x="0" y="6319592"/>
            <a:ext cx="2508885" cy="487045"/>
          </a:xfrm>
          <a:prstGeom prst="rect">
            <a:avLst/>
          </a:prstGeom>
          <a:noFill/>
          <a:ln>
            <a:noFill/>
          </a:ln>
        </p:spPr>
      </p:pic>
    </p:spTree>
    <p:extLst>
      <p:ext uri="{BB962C8B-B14F-4D97-AF65-F5344CB8AC3E}">
        <p14:creationId xmlns:p14="http://schemas.microsoft.com/office/powerpoint/2010/main" val="35646899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endParaRPr lang="en-GB" dirty="0"/>
          </a:p>
          <a:p>
            <a:pPr>
              <a:lnSpc>
                <a:spcPct val="100000"/>
              </a:lnSpc>
            </a:pPr>
            <a:endParaRPr lang="en-GB" u="sng" dirty="0" smtClean="0"/>
          </a:p>
          <a:p>
            <a:pPr marL="0" indent="0">
              <a:lnSpc>
                <a:spcPct val="100000"/>
              </a:lnSpc>
              <a:buNone/>
            </a:pPr>
            <a:endParaRPr lang="en-GB" u="sng" dirty="0" smtClean="0"/>
          </a:p>
          <a:p>
            <a:pPr marL="0" indent="0">
              <a:buNone/>
            </a:pPr>
            <a:endParaRPr lang="en-GB" dirty="0"/>
          </a:p>
          <a:p>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1869467779"/>
              </p:ext>
            </p:extLst>
          </p:nvPr>
        </p:nvGraphicFramePr>
        <p:xfrm>
          <a:off x="521110" y="503355"/>
          <a:ext cx="9193162" cy="5486400"/>
        </p:xfrm>
        <a:graphic>
          <a:graphicData uri="http://schemas.openxmlformats.org/drawingml/2006/table">
            <a:tbl>
              <a:tblPr firstRow="1" bandRow="1">
                <a:tableStyleId>{5C22544A-7EE6-4342-B048-85BDC9FD1C3A}</a:tableStyleId>
              </a:tblPr>
              <a:tblGrid>
                <a:gridCol w="4596581">
                  <a:extLst>
                    <a:ext uri="{9D8B030D-6E8A-4147-A177-3AD203B41FA5}">
                      <a16:colId xmlns="" xmlns:a16="http://schemas.microsoft.com/office/drawing/2014/main" val="20000"/>
                    </a:ext>
                  </a:extLst>
                </a:gridCol>
                <a:gridCol w="4596581">
                  <a:extLst>
                    <a:ext uri="{9D8B030D-6E8A-4147-A177-3AD203B41FA5}">
                      <a16:colId xmlns="" xmlns:a16="http://schemas.microsoft.com/office/drawing/2014/main" val="20001"/>
                    </a:ext>
                  </a:extLst>
                </a:gridCol>
              </a:tblGrid>
              <a:tr h="1863168">
                <a:tc gridSpan="2">
                  <a:txBody>
                    <a:bodyPr/>
                    <a:lstStyle/>
                    <a:p>
                      <a:pPr algn="ctr"/>
                      <a:r>
                        <a:rPr lang="en-GB" sz="3600" b="0" dirty="0" smtClean="0"/>
                        <a:t>Reflecting listening</a:t>
                      </a:r>
                    </a:p>
                    <a:p>
                      <a:pPr algn="ctr"/>
                      <a:r>
                        <a:rPr lang="en-IE" sz="3600" b="0" dirty="0" smtClean="0"/>
                        <a:t>focuses on the emotional overtones of a message </a:t>
                      </a:r>
                    </a:p>
                    <a:p>
                      <a:endParaRPr lang="en-GB" dirty="0"/>
                    </a:p>
                  </a:txBody>
                  <a:tcPr/>
                </a:tc>
                <a:tc hMerge="1">
                  <a:txBody>
                    <a:bodyPr/>
                    <a:lstStyle/>
                    <a:p>
                      <a:endParaRPr lang="en-GB" dirty="0"/>
                    </a:p>
                  </a:txBody>
                  <a:tcPr/>
                </a:tc>
                <a:extLst>
                  <a:ext uri="{0D108BD9-81ED-4DB2-BD59-A6C34878D82A}">
                    <a16:rowId xmlns="" xmlns:a16="http://schemas.microsoft.com/office/drawing/2014/main" val="10000"/>
                  </a:ext>
                </a:extLst>
              </a:tr>
              <a:tr h="423447">
                <a:tc>
                  <a:txBody>
                    <a:bodyPr/>
                    <a:lstStyle/>
                    <a:p>
                      <a:pPr algn="ctr"/>
                      <a:r>
                        <a:rPr lang="en-IE" sz="2400" dirty="0" smtClean="0"/>
                        <a:t>How?</a:t>
                      </a:r>
                      <a:endParaRPr lang="en-GB" sz="2400" dirty="0"/>
                    </a:p>
                  </a:txBody>
                  <a:tcPr/>
                </a:tc>
                <a:tc>
                  <a:txBody>
                    <a:bodyPr/>
                    <a:lstStyle/>
                    <a:p>
                      <a:pPr algn="ctr"/>
                      <a:r>
                        <a:rPr lang="en-IE" sz="2400" dirty="0" smtClean="0"/>
                        <a:t>Examples</a:t>
                      </a:r>
                      <a:endParaRPr lang="en-GB" sz="2400" dirty="0"/>
                    </a:p>
                  </a:txBody>
                  <a:tcPr/>
                </a:tc>
                <a:extLst>
                  <a:ext uri="{0D108BD9-81ED-4DB2-BD59-A6C34878D82A}">
                    <a16:rowId xmlns="" xmlns:a16="http://schemas.microsoft.com/office/drawing/2014/main" val="10001"/>
                  </a:ext>
                </a:extLst>
              </a:tr>
              <a:tr h="2794752">
                <a:tc>
                  <a:txBody>
                    <a:bodyPr/>
                    <a:lstStyle/>
                    <a:p>
                      <a:r>
                        <a:rPr lang="en-IE" sz="2400" dirty="0" smtClean="0"/>
                        <a:t>Consciously pick up on some key words/phrases the patient used</a:t>
                      </a:r>
                    </a:p>
                    <a:p>
                      <a:r>
                        <a:rPr lang="en-IE" sz="2400" dirty="0" smtClean="0"/>
                        <a:t>and introduce them into your own side of conversation</a:t>
                      </a:r>
                    </a:p>
                    <a:p>
                      <a:endParaRPr lang="en-GB" sz="2400" dirty="0"/>
                    </a:p>
                  </a:txBody>
                  <a:tcPr/>
                </a:tc>
                <a:tc>
                  <a:txBody>
                    <a:bodyPr/>
                    <a:lstStyle/>
                    <a:p>
                      <a:r>
                        <a:rPr lang="en-IE" sz="2400" dirty="0" smtClean="0"/>
                        <a:t>  ‘It sounds as though you are </a:t>
                      </a:r>
                    </a:p>
                    <a:p>
                      <a:r>
                        <a:rPr lang="en-IE" sz="2400" dirty="0" smtClean="0"/>
                        <a:t>   feeling guilty because you </a:t>
                      </a:r>
                    </a:p>
                    <a:p>
                      <a:r>
                        <a:rPr lang="en-IE" sz="2400" dirty="0" smtClean="0"/>
                        <a:t>   started drinking again’</a:t>
                      </a:r>
                    </a:p>
                    <a:p>
                      <a:endParaRPr lang="en-IE" sz="2400" dirty="0" smtClean="0"/>
                    </a:p>
                    <a:p>
                      <a:r>
                        <a:rPr lang="en-IE" sz="2400" dirty="0" smtClean="0"/>
                        <a:t> ‘You sound really frustrated           because you haven’t lost as </a:t>
                      </a:r>
                    </a:p>
                    <a:p>
                      <a:r>
                        <a:rPr lang="en-IE" sz="2400" dirty="0" smtClean="0"/>
                        <a:t>much weight as you hoped’</a:t>
                      </a:r>
                    </a:p>
                    <a:p>
                      <a:endParaRPr lang="en-GB" sz="2400" dirty="0"/>
                    </a:p>
                  </a:txBody>
                  <a:tcPr/>
                </a:tc>
                <a:extLst>
                  <a:ext uri="{0D108BD9-81ED-4DB2-BD59-A6C34878D82A}">
                    <a16:rowId xmlns="" xmlns:a16="http://schemas.microsoft.com/office/drawing/2014/main" val="10002"/>
                  </a:ext>
                </a:extLst>
              </a:tr>
            </a:tbl>
          </a:graphicData>
        </a:graphic>
      </p:graphicFrame>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1752" y="374904"/>
            <a:ext cx="2073567" cy="1280160"/>
          </a:xfrm>
          <a:prstGeom prst="rect">
            <a:avLst/>
          </a:prstGeom>
        </p:spPr>
      </p:pic>
      <p:cxnSp>
        <p:nvCxnSpPr>
          <p:cNvPr id="7" name="Straight Connector 6"/>
          <p:cNvCxnSpPr>
            <a:endCxn id="5" idx="2"/>
          </p:cNvCxnSpPr>
          <p:nvPr/>
        </p:nvCxnSpPr>
        <p:spPr>
          <a:xfrm flipH="1">
            <a:off x="5117691" y="2532888"/>
            <a:ext cx="12094" cy="3456867"/>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6" name="Picture 5" descr="\\ckvfs004\Health Promotion\common\Amy Phillips 2018\HSE_Logo_Mission_Full Colour_Irish_First_FA.png"/>
          <p:cNvPicPr/>
          <p:nvPr/>
        </p:nvPicPr>
        <p:blipFill>
          <a:blip r:embed="rId4">
            <a:extLst>
              <a:ext uri="{28A0092B-C50C-407E-A947-70E740481C1C}">
                <a14:useLocalDpi xmlns:a14="http://schemas.microsoft.com/office/drawing/2010/main" val="0"/>
              </a:ext>
            </a:extLst>
          </a:blip>
          <a:srcRect/>
          <a:stretch>
            <a:fillRect/>
          </a:stretch>
        </p:blipFill>
        <p:spPr bwMode="auto">
          <a:xfrm>
            <a:off x="0" y="6273970"/>
            <a:ext cx="2508885" cy="487045"/>
          </a:xfrm>
          <a:prstGeom prst="rect">
            <a:avLst/>
          </a:prstGeom>
          <a:noFill/>
          <a:ln>
            <a:noFill/>
          </a:ln>
        </p:spPr>
      </p:pic>
    </p:spTree>
    <p:extLst>
      <p:ext uri="{BB962C8B-B14F-4D97-AF65-F5344CB8AC3E}">
        <p14:creationId xmlns:p14="http://schemas.microsoft.com/office/powerpoint/2010/main" val="13627793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40761" y="846503"/>
            <a:ext cx="5407741" cy="984885"/>
          </a:xfrm>
          <a:prstGeom prst="rect">
            <a:avLst/>
          </a:prstGeom>
        </p:spPr>
        <p:txBody>
          <a:bodyPr wrap="square">
            <a:spAutoFit/>
          </a:bodyPr>
          <a:lstStyle/>
          <a:p>
            <a:endParaRPr lang="en-IE" sz="2800" dirty="0" smtClean="0"/>
          </a:p>
          <a:p>
            <a:pPr>
              <a:lnSpc>
                <a:spcPct val="150000"/>
              </a:lnSpc>
            </a:pPr>
            <a:endParaRPr lang="en-IE" sz="2000" dirty="0" smtClean="0"/>
          </a:p>
        </p:txBody>
      </p:sp>
      <p:graphicFrame>
        <p:nvGraphicFramePr>
          <p:cNvPr id="8" name="Table 7"/>
          <p:cNvGraphicFramePr>
            <a:graphicFrameLocks noGrp="1"/>
          </p:cNvGraphicFramePr>
          <p:nvPr>
            <p:extLst>
              <p:ext uri="{D42A27DB-BD31-4B8C-83A1-F6EECF244321}">
                <p14:modId xmlns:p14="http://schemas.microsoft.com/office/powerpoint/2010/main" val="1423574313"/>
              </p:ext>
            </p:extLst>
          </p:nvPr>
        </p:nvGraphicFramePr>
        <p:xfrm>
          <a:off x="1150374" y="846503"/>
          <a:ext cx="8632722" cy="5274079"/>
        </p:xfrm>
        <a:graphic>
          <a:graphicData uri="http://schemas.openxmlformats.org/drawingml/2006/table">
            <a:tbl>
              <a:tblPr firstRow="1" bandRow="1">
                <a:tableStyleId>{5C22544A-7EE6-4342-B048-85BDC9FD1C3A}</a:tableStyleId>
              </a:tblPr>
              <a:tblGrid>
                <a:gridCol w="4316361">
                  <a:extLst>
                    <a:ext uri="{9D8B030D-6E8A-4147-A177-3AD203B41FA5}">
                      <a16:colId xmlns="" xmlns:a16="http://schemas.microsoft.com/office/drawing/2014/main" val="20000"/>
                    </a:ext>
                  </a:extLst>
                </a:gridCol>
                <a:gridCol w="4316361">
                  <a:extLst>
                    <a:ext uri="{9D8B030D-6E8A-4147-A177-3AD203B41FA5}">
                      <a16:colId xmlns="" xmlns:a16="http://schemas.microsoft.com/office/drawing/2014/main" val="20001"/>
                    </a:ext>
                  </a:extLst>
                </a:gridCol>
              </a:tblGrid>
              <a:tr h="803781">
                <a:tc>
                  <a:txBody>
                    <a:bodyPr/>
                    <a:lstStyle/>
                    <a:p>
                      <a:r>
                        <a:rPr lang="en-GB" sz="3600" b="0" dirty="0" smtClean="0"/>
                        <a:t>Clarifying</a:t>
                      </a:r>
                    </a:p>
                    <a:p>
                      <a:endParaRPr lang="en-GB" sz="2400" dirty="0"/>
                    </a:p>
                  </a:txBody>
                  <a:tcPr/>
                </a:tc>
                <a:tc>
                  <a:txBody>
                    <a:bodyPr/>
                    <a:lstStyle/>
                    <a:p>
                      <a:r>
                        <a:rPr lang="en-GB" sz="3600" b="0" dirty="0" smtClean="0"/>
                        <a:t>Summarising</a:t>
                      </a:r>
                    </a:p>
                    <a:p>
                      <a:endParaRPr lang="en-GB" sz="2400" dirty="0"/>
                    </a:p>
                  </a:txBody>
                  <a:tcPr/>
                </a:tc>
                <a:extLst>
                  <a:ext uri="{0D108BD9-81ED-4DB2-BD59-A6C34878D82A}">
                    <a16:rowId xmlns="" xmlns:a16="http://schemas.microsoft.com/office/drawing/2014/main" val="10000"/>
                  </a:ext>
                </a:extLst>
              </a:tr>
              <a:tr h="1436434">
                <a:tc>
                  <a:txBody>
                    <a:bodyPr/>
                    <a:lstStyle/>
                    <a:p>
                      <a:r>
                        <a:rPr lang="en-IE" sz="2400" dirty="0" smtClean="0"/>
                        <a:t>Seeking to understand the message by asking for more information</a:t>
                      </a:r>
                    </a:p>
                    <a:p>
                      <a:endParaRPr lang="en-GB" sz="2400" dirty="0"/>
                    </a:p>
                  </a:txBody>
                  <a:tcPr/>
                </a:tc>
                <a:tc>
                  <a:txBody>
                    <a:bodyPr/>
                    <a:lstStyle/>
                    <a:p>
                      <a:r>
                        <a:rPr lang="en-IE" sz="2400" dirty="0" smtClean="0"/>
                        <a:t> Every so often sum up in a few  </a:t>
                      </a:r>
                    </a:p>
                    <a:p>
                      <a:r>
                        <a:rPr lang="en-IE" sz="2400" dirty="0" smtClean="0"/>
                        <a:t> succinct sentences what has </a:t>
                      </a:r>
                    </a:p>
                    <a:p>
                      <a:r>
                        <a:rPr lang="en-IE" sz="2400" dirty="0" smtClean="0"/>
                        <a:t> been discussed</a:t>
                      </a:r>
                    </a:p>
                    <a:p>
                      <a:endParaRPr lang="en-GB" sz="2400" dirty="0"/>
                    </a:p>
                  </a:txBody>
                  <a:tcPr/>
                </a:tc>
                <a:extLst>
                  <a:ext uri="{0D108BD9-81ED-4DB2-BD59-A6C34878D82A}">
                    <a16:rowId xmlns="" xmlns:a16="http://schemas.microsoft.com/office/drawing/2014/main" val="10001"/>
                  </a:ext>
                </a:extLst>
              </a:tr>
              <a:tr h="271375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2400" dirty="0" smtClean="0"/>
                        <a:t>Example: ‘You stated earlier that you were concerned about your blood pressure. Can you tell me more about what concerns you?’</a:t>
                      </a:r>
                    </a:p>
                    <a:p>
                      <a:endParaRPr lang="en-GB" sz="2400" dirty="0"/>
                    </a:p>
                  </a:txBody>
                  <a:tcPr/>
                </a:tc>
                <a:tc>
                  <a:txBody>
                    <a:bodyPr/>
                    <a:lstStyle/>
                    <a:p>
                      <a:pPr marL="0" indent="0">
                        <a:lnSpc>
                          <a:spcPct val="100000"/>
                        </a:lnSpc>
                        <a:buNone/>
                      </a:pPr>
                      <a:r>
                        <a:rPr lang="en-IE" sz="2400" baseline="0" dirty="0" smtClean="0"/>
                        <a:t> </a:t>
                      </a:r>
                      <a:r>
                        <a:rPr lang="en-IE" sz="2400" dirty="0" smtClean="0"/>
                        <a:t>Example:  </a:t>
                      </a:r>
                      <a:r>
                        <a:rPr lang="en-GB" sz="2400" dirty="0" smtClean="0"/>
                        <a:t>‘Before moving on I  </a:t>
                      </a:r>
                    </a:p>
                    <a:p>
                      <a:pPr marL="0" indent="0">
                        <a:lnSpc>
                          <a:spcPct val="100000"/>
                        </a:lnSpc>
                        <a:buNone/>
                      </a:pPr>
                      <a:r>
                        <a:rPr lang="en-GB" sz="2400" dirty="0" smtClean="0"/>
                        <a:t> would like to go over with you </a:t>
                      </a:r>
                    </a:p>
                    <a:p>
                      <a:pPr marL="0" indent="0">
                        <a:lnSpc>
                          <a:spcPct val="100000"/>
                        </a:lnSpc>
                        <a:buNone/>
                      </a:pPr>
                      <a:r>
                        <a:rPr lang="en-GB" sz="2400" dirty="0" smtClean="0"/>
                        <a:t> what I think we have  </a:t>
                      </a:r>
                    </a:p>
                    <a:p>
                      <a:pPr marL="0" indent="0">
                        <a:lnSpc>
                          <a:spcPct val="100000"/>
                        </a:lnSpc>
                        <a:buNone/>
                      </a:pPr>
                      <a:r>
                        <a:rPr lang="en-GB" sz="2400" dirty="0" smtClean="0"/>
                        <a:t> accomplished so far…’</a:t>
                      </a:r>
                    </a:p>
                    <a:p>
                      <a:endParaRPr lang="en-GB" sz="2400" dirty="0" smtClean="0"/>
                    </a:p>
                    <a:p>
                      <a:endParaRPr lang="en-GB" sz="2400" dirty="0"/>
                    </a:p>
                  </a:txBody>
                  <a:tcPr/>
                </a:tc>
                <a:extLst>
                  <a:ext uri="{0D108BD9-81ED-4DB2-BD59-A6C34878D82A}">
                    <a16:rowId xmlns="" xmlns:a16="http://schemas.microsoft.com/office/drawing/2014/main" val="10002"/>
                  </a:ext>
                </a:extLst>
              </a:tr>
            </a:tbl>
          </a:graphicData>
        </a:graphic>
      </p:graphicFrame>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081726" y="305213"/>
            <a:ext cx="1674410" cy="1033732"/>
          </a:xfrm>
        </p:spPr>
      </p:pic>
      <p:cxnSp>
        <p:nvCxnSpPr>
          <p:cNvPr id="7" name="Straight Connector 6"/>
          <p:cNvCxnSpPr>
            <a:endCxn id="8" idx="2"/>
          </p:cNvCxnSpPr>
          <p:nvPr/>
        </p:nvCxnSpPr>
        <p:spPr>
          <a:xfrm>
            <a:off x="5458968" y="846503"/>
            <a:ext cx="7767" cy="5274079"/>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6" name="Picture 5" descr="\\ckvfs004\Health Promotion\common\Amy Phillips 2018\HSE_Logo_Mission_Full Colour_Irish_First_FA.png"/>
          <p:cNvPicPr/>
          <p:nvPr/>
        </p:nvPicPr>
        <p:blipFill>
          <a:blip r:embed="rId4">
            <a:extLst>
              <a:ext uri="{28A0092B-C50C-407E-A947-70E740481C1C}">
                <a14:useLocalDpi xmlns:a14="http://schemas.microsoft.com/office/drawing/2010/main" val="0"/>
              </a:ext>
            </a:extLst>
          </a:blip>
          <a:srcRect/>
          <a:stretch>
            <a:fillRect/>
          </a:stretch>
        </p:blipFill>
        <p:spPr bwMode="auto">
          <a:xfrm>
            <a:off x="0" y="6149889"/>
            <a:ext cx="2508885" cy="487045"/>
          </a:xfrm>
          <a:prstGeom prst="rect">
            <a:avLst/>
          </a:prstGeom>
          <a:noFill/>
          <a:ln>
            <a:noFill/>
          </a:ln>
        </p:spPr>
      </p:pic>
    </p:spTree>
    <p:extLst>
      <p:ext uri="{BB962C8B-B14F-4D97-AF65-F5344CB8AC3E}">
        <p14:creationId xmlns:p14="http://schemas.microsoft.com/office/powerpoint/2010/main" val="27190224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40761" y="846503"/>
            <a:ext cx="5407741" cy="984885"/>
          </a:xfrm>
          <a:prstGeom prst="rect">
            <a:avLst/>
          </a:prstGeom>
        </p:spPr>
        <p:txBody>
          <a:bodyPr wrap="square">
            <a:spAutoFit/>
          </a:bodyPr>
          <a:lstStyle/>
          <a:p>
            <a:endParaRPr lang="en-IE" sz="2800" dirty="0" smtClean="0"/>
          </a:p>
          <a:p>
            <a:pPr>
              <a:lnSpc>
                <a:spcPct val="150000"/>
              </a:lnSpc>
            </a:pPr>
            <a:endParaRPr lang="en-IE" sz="2000" dirty="0" smtClean="0"/>
          </a:p>
        </p:txBody>
      </p:sp>
      <p:graphicFrame>
        <p:nvGraphicFramePr>
          <p:cNvPr id="8" name="Table 7"/>
          <p:cNvGraphicFramePr>
            <a:graphicFrameLocks noGrp="1"/>
          </p:cNvGraphicFramePr>
          <p:nvPr>
            <p:extLst>
              <p:ext uri="{D42A27DB-BD31-4B8C-83A1-F6EECF244321}">
                <p14:modId xmlns:p14="http://schemas.microsoft.com/office/powerpoint/2010/main" val="29924845"/>
              </p:ext>
            </p:extLst>
          </p:nvPr>
        </p:nvGraphicFramePr>
        <p:xfrm>
          <a:off x="1061164" y="505710"/>
          <a:ext cx="8632722" cy="5760720"/>
        </p:xfrm>
        <a:graphic>
          <a:graphicData uri="http://schemas.openxmlformats.org/drawingml/2006/table">
            <a:tbl>
              <a:tblPr firstRow="1" bandRow="1">
                <a:tableStyleId>{5C22544A-7EE6-4342-B048-85BDC9FD1C3A}</a:tableStyleId>
              </a:tblPr>
              <a:tblGrid>
                <a:gridCol w="4316361">
                  <a:extLst>
                    <a:ext uri="{9D8B030D-6E8A-4147-A177-3AD203B41FA5}">
                      <a16:colId xmlns="" xmlns:a16="http://schemas.microsoft.com/office/drawing/2014/main" val="20000"/>
                    </a:ext>
                  </a:extLst>
                </a:gridCol>
                <a:gridCol w="4316361">
                  <a:extLst>
                    <a:ext uri="{9D8B030D-6E8A-4147-A177-3AD203B41FA5}">
                      <a16:colId xmlns="" xmlns:a16="http://schemas.microsoft.com/office/drawing/2014/main" val="20001"/>
                    </a:ext>
                  </a:extLst>
                </a:gridCol>
              </a:tblGrid>
              <a:tr h="803781">
                <a:tc>
                  <a:txBody>
                    <a:bodyPr/>
                    <a:lstStyle/>
                    <a:p>
                      <a:r>
                        <a:rPr lang="en-IE" sz="3600" b="0" dirty="0" smtClean="0"/>
                        <a:t>Verbal/Non-verbal prompts</a:t>
                      </a:r>
                      <a:endParaRPr lang="en-GB" sz="2400" b="0" dirty="0"/>
                    </a:p>
                  </a:txBody>
                  <a:tcPr/>
                </a:tc>
                <a:tc>
                  <a:txBody>
                    <a:bodyPr/>
                    <a:lstStyle/>
                    <a:p>
                      <a:r>
                        <a:rPr lang="en-IE" sz="3600" b="0" dirty="0" smtClean="0"/>
                        <a:t>   Open ended   </a:t>
                      </a:r>
                    </a:p>
                    <a:p>
                      <a:r>
                        <a:rPr lang="en-IE" sz="3600" b="0" dirty="0" smtClean="0"/>
                        <a:t>   questions</a:t>
                      </a:r>
                      <a:endParaRPr lang="en-GB" sz="2400" b="0" dirty="0"/>
                    </a:p>
                  </a:txBody>
                  <a:tcPr/>
                </a:tc>
                <a:extLst>
                  <a:ext uri="{0D108BD9-81ED-4DB2-BD59-A6C34878D82A}">
                    <a16:rowId xmlns="" xmlns:a16="http://schemas.microsoft.com/office/drawing/2014/main" val="10000"/>
                  </a:ext>
                </a:extLst>
              </a:tr>
              <a:tr h="1436434">
                <a:tc>
                  <a:txBody>
                    <a:bodyPr/>
                    <a:lstStyle/>
                    <a:p>
                      <a:r>
                        <a:rPr lang="en-IE" sz="2400" dirty="0" smtClean="0"/>
                        <a:t>Be sincerely attentive and demonstrate that you have taken in what has been said to you </a:t>
                      </a:r>
                      <a:endParaRPr lang="en-GB" sz="2400" dirty="0"/>
                    </a:p>
                  </a:txBody>
                  <a:tcPr/>
                </a:tc>
                <a:tc>
                  <a:txBody>
                    <a:bodyPr/>
                    <a:lstStyle/>
                    <a:p>
                      <a:r>
                        <a:rPr lang="en-IE" sz="2400" dirty="0" smtClean="0"/>
                        <a:t>Simple questions that encourage the patient to tell more of their story rather than elicit yes/no responses</a:t>
                      </a:r>
                      <a:endParaRPr lang="en-GB" sz="2400" dirty="0"/>
                    </a:p>
                  </a:txBody>
                  <a:tcPr/>
                </a:tc>
                <a:extLst>
                  <a:ext uri="{0D108BD9-81ED-4DB2-BD59-A6C34878D82A}">
                    <a16:rowId xmlns="" xmlns:a16="http://schemas.microsoft.com/office/drawing/2014/main" val="10001"/>
                  </a:ext>
                </a:extLst>
              </a:tr>
              <a:tr h="271375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IE" sz="24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IE" sz="2400" dirty="0" smtClean="0"/>
                        <a:t>Example: </a:t>
                      </a:r>
                    </a:p>
                    <a:p>
                      <a:pPr marL="0" marR="0" indent="0" algn="l" defTabSz="914400" rtl="0" eaLnBrk="1" fontAlgn="auto" latinLnBrk="0" hangingPunct="1">
                        <a:lnSpc>
                          <a:spcPct val="100000"/>
                        </a:lnSpc>
                        <a:spcBef>
                          <a:spcPts val="0"/>
                        </a:spcBef>
                        <a:spcAft>
                          <a:spcPts val="0"/>
                        </a:spcAft>
                        <a:buClrTx/>
                        <a:buSzTx/>
                        <a:buFontTx/>
                        <a:buNone/>
                        <a:tabLst/>
                        <a:defRPr/>
                      </a:pPr>
                      <a:r>
                        <a:rPr lang="en-IE" sz="2400" dirty="0" smtClean="0"/>
                        <a:t>Nod of the head, tone of voice, sitting forward and interested.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2400" dirty="0"/>
                    </a:p>
                  </a:txBody>
                  <a:tcPr/>
                </a:tc>
                <a:tc>
                  <a:txBody>
                    <a:bodyPr/>
                    <a:lstStyle/>
                    <a:p>
                      <a:pPr marL="0" indent="0">
                        <a:lnSpc>
                          <a:spcPct val="100000"/>
                        </a:lnSpc>
                        <a:buNone/>
                      </a:pPr>
                      <a:r>
                        <a:rPr lang="en-IE" sz="2400" baseline="0" dirty="0" smtClean="0"/>
                        <a:t> </a:t>
                      </a:r>
                    </a:p>
                    <a:p>
                      <a:r>
                        <a:rPr lang="en-IE" sz="2400" dirty="0" smtClean="0"/>
                        <a:t>Examples:</a:t>
                      </a:r>
                    </a:p>
                    <a:p>
                      <a:r>
                        <a:rPr lang="en-IE" sz="2400" dirty="0" smtClean="0"/>
                        <a:t>Can you tell me a little about …..?</a:t>
                      </a:r>
                    </a:p>
                    <a:p>
                      <a:r>
                        <a:rPr lang="en-IE" sz="2400" dirty="0" smtClean="0"/>
                        <a:t>How can I help you with…..?</a:t>
                      </a:r>
                    </a:p>
                    <a:p>
                      <a:r>
                        <a:rPr lang="en-IE" sz="2400" dirty="0" smtClean="0"/>
                        <a:t>Help me understand…….?</a:t>
                      </a:r>
                    </a:p>
                    <a:p>
                      <a:r>
                        <a:rPr lang="en-IE" sz="2400" dirty="0" smtClean="0"/>
                        <a:t>How would you like things to be different…..?</a:t>
                      </a:r>
                    </a:p>
                    <a:p>
                      <a:pPr marL="0" indent="0">
                        <a:lnSpc>
                          <a:spcPct val="100000"/>
                        </a:lnSpc>
                        <a:buNone/>
                      </a:pPr>
                      <a:endParaRPr lang="en-GB" sz="2400" dirty="0" smtClean="0"/>
                    </a:p>
                  </a:txBody>
                  <a:tcPr/>
                </a:tc>
                <a:extLst>
                  <a:ext uri="{0D108BD9-81ED-4DB2-BD59-A6C34878D82A}">
                    <a16:rowId xmlns="" xmlns:a16="http://schemas.microsoft.com/office/drawing/2014/main" val="10002"/>
                  </a:ext>
                </a:extLst>
              </a:tr>
            </a:tbl>
          </a:graphicData>
        </a:graphic>
      </p:graphicFrame>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081726" y="305213"/>
            <a:ext cx="1674410" cy="1033732"/>
          </a:xfrm>
        </p:spPr>
      </p:pic>
      <p:cxnSp>
        <p:nvCxnSpPr>
          <p:cNvPr id="7" name="Straight Connector 6"/>
          <p:cNvCxnSpPr/>
          <p:nvPr/>
        </p:nvCxnSpPr>
        <p:spPr>
          <a:xfrm>
            <a:off x="5369759" y="522311"/>
            <a:ext cx="7767" cy="576072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6" name="Picture 5" descr="\\ckvfs004\Health Promotion\common\Amy Phillips 2018\HSE_Logo_Mission_Full Colour_Irish_First_FA.png"/>
          <p:cNvPicPr/>
          <p:nvPr/>
        </p:nvPicPr>
        <p:blipFill>
          <a:blip r:embed="rId4">
            <a:extLst>
              <a:ext uri="{28A0092B-C50C-407E-A947-70E740481C1C}">
                <a14:useLocalDpi xmlns:a14="http://schemas.microsoft.com/office/drawing/2010/main" val="0"/>
              </a:ext>
            </a:extLst>
          </a:blip>
          <a:srcRect/>
          <a:stretch>
            <a:fillRect/>
          </a:stretch>
        </p:blipFill>
        <p:spPr bwMode="auto">
          <a:xfrm>
            <a:off x="0" y="6283031"/>
            <a:ext cx="2508885" cy="487045"/>
          </a:xfrm>
          <a:prstGeom prst="rect">
            <a:avLst/>
          </a:prstGeom>
          <a:noFill/>
          <a:ln>
            <a:noFill/>
          </a:ln>
        </p:spPr>
      </p:pic>
    </p:spTree>
    <p:extLst>
      <p:ext uri="{BB962C8B-B14F-4D97-AF65-F5344CB8AC3E}">
        <p14:creationId xmlns:p14="http://schemas.microsoft.com/office/powerpoint/2010/main" val="18280947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200" y="263460"/>
            <a:ext cx="4620386" cy="999661"/>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1824572274"/>
              </p:ext>
            </p:extLst>
          </p:nvPr>
        </p:nvGraphicFramePr>
        <p:xfrm>
          <a:off x="2015613" y="1184463"/>
          <a:ext cx="7767484" cy="5169842"/>
        </p:xfrm>
        <a:graphic>
          <a:graphicData uri="http://schemas.openxmlformats.org/drawingml/2006/table">
            <a:tbl>
              <a:tblPr firstRow="1" bandRow="1">
                <a:tableStyleId>{5C22544A-7EE6-4342-B048-85BDC9FD1C3A}</a:tableStyleId>
              </a:tblPr>
              <a:tblGrid>
                <a:gridCol w="3904208">
                  <a:extLst>
                    <a:ext uri="{9D8B030D-6E8A-4147-A177-3AD203B41FA5}">
                      <a16:colId xmlns="" xmlns:a16="http://schemas.microsoft.com/office/drawing/2014/main" val="20000"/>
                    </a:ext>
                  </a:extLst>
                </a:gridCol>
                <a:gridCol w="3863276">
                  <a:extLst>
                    <a:ext uri="{9D8B030D-6E8A-4147-A177-3AD203B41FA5}">
                      <a16:colId xmlns="" xmlns:a16="http://schemas.microsoft.com/office/drawing/2014/main" val="20001"/>
                    </a:ext>
                  </a:extLst>
                </a:gridCol>
              </a:tblGrid>
              <a:tr h="1267472">
                <a:tc>
                  <a:txBody>
                    <a:bodyPr/>
                    <a:lstStyle/>
                    <a:p>
                      <a:r>
                        <a:rPr lang="en-IE" sz="2800" b="0" dirty="0" smtClean="0"/>
                        <a:t>Think of a time you really felt listened to?</a:t>
                      </a:r>
                    </a:p>
                    <a:p>
                      <a:endParaRPr lang="en-GB" sz="2800" dirty="0"/>
                    </a:p>
                  </a:txBody>
                  <a:tcPr/>
                </a:tc>
                <a:tc>
                  <a:txBody>
                    <a:bodyPr/>
                    <a:lstStyle/>
                    <a:p>
                      <a:r>
                        <a:rPr lang="en-IE" sz="2800" dirty="0" smtClean="0"/>
                        <a:t> </a:t>
                      </a:r>
                      <a:r>
                        <a:rPr lang="en-IE" sz="2800" b="0" dirty="0" smtClean="0"/>
                        <a:t>Think of a time you    </a:t>
                      </a:r>
                    </a:p>
                    <a:p>
                      <a:r>
                        <a:rPr lang="en-IE" sz="2800" b="0" dirty="0" smtClean="0"/>
                        <a:t> didn’t feel listened to?</a:t>
                      </a:r>
                    </a:p>
                    <a:p>
                      <a:endParaRPr lang="en-GB" sz="2800" dirty="0"/>
                    </a:p>
                  </a:txBody>
                  <a:tcPr/>
                </a:tc>
                <a:extLst>
                  <a:ext uri="{0D108BD9-81ED-4DB2-BD59-A6C34878D82A}">
                    <a16:rowId xmlns="" xmlns:a16="http://schemas.microsoft.com/office/drawing/2014/main" val="10000"/>
                  </a:ext>
                </a:extLst>
              </a:tr>
              <a:tr h="1055042">
                <a:tc>
                  <a:txBody>
                    <a:bodyPr/>
                    <a:lstStyle/>
                    <a:p>
                      <a:r>
                        <a:rPr lang="en-GB" sz="2800" dirty="0" smtClean="0"/>
                        <a:t>How did you feel? </a:t>
                      </a:r>
                    </a:p>
                    <a:p>
                      <a:endParaRPr lang="en-GB" sz="2800" dirty="0"/>
                    </a:p>
                  </a:txBody>
                  <a:tcPr/>
                </a:tc>
                <a:tc>
                  <a:txBody>
                    <a:bodyPr/>
                    <a:lstStyle/>
                    <a:p>
                      <a:r>
                        <a:rPr lang="en-GB" sz="2800" dirty="0" smtClean="0"/>
                        <a:t> How did you feel? </a:t>
                      </a:r>
                      <a:endParaRPr lang="en-GB" sz="2800" dirty="0"/>
                    </a:p>
                  </a:txBody>
                  <a:tcPr/>
                </a:tc>
                <a:extLst>
                  <a:ext uri="{0D108BD9-81ED-4DB2-BD59-A6C34878D82A}">
                    <a16:rowId xmlns="" xmlns:a16="http://schemas.microsoft.com/office/drawing/2014/main" val="10001"/>
                  </a:ext>
                </a:extLst>
              </a:tr>
              <a:tr h="873147">
                <a:tc>
                  <a:txBody>
                    <a:bodyPr/>
                    <a:lstStyle/>
                    <a:p>
                      <a:r>
                        <a:rPr lang="en-GB" sz="2800" dirty="0" smtClean="0"/>
                        <a:t>How did you react?</a:t>
                      </a:r>
                    </a:p>
                    <a:p>
                      <a:endParaRPr lang="en-GB" sz="2800" dirty="0"/>
                    </a:p>
                  </a:txBody>
                  <a:tcPr/>
                </a:tc>
                <a:tc>
                  <a:txBody>
                    <a:bodyPr/>
                    <a:lstStyle/>
                    <a:p>
                      <a:r>
                        <a:rPr lang="en-GB" sz="2800" dirty="0" smtClean="0"/>
                        <a:t> How did you react?</a:t>
                      </a:r>
                    </a:p>
                    <a:p>
                      <a:endParaRPr lang="en-GB" sz="2800" dirty="0"/>
                    </a:p>
                  </a:txBody>
                  <a:tcPr/>
                </a:tc>
                <a:extLst>
                  <a:ext uri="{0D108BD9-81ED-4DB2-BD59-A6C34878D82A}">
                    <a16:rowId xmlns="" xmlns:a16="http://schemas.microsoft.com/office/drawing/2014/main" val="10002"/>
                  </a:ext>
                </a:extLst>
              </a:tr>
              <a:tr h="16617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2800" dirty="0" smtClean="0"/>
                        <a:t>How did you know the person was actively listening to you?</a:t>
                      </a:r>
                    </a:p>
                    <a:p>
                      <a:endParaRPr lang="en-GB" sz="2800" dirty="0"/>
                    </a:p>
                  </a:txBody>
                  <a:tcPr/>
                </a:tc>
                <a:tc>
                  <a:txBody>
                    <a:bodyPr/>
                    <a:lstStyle/>
                    <a:p>
                      <a:r>
                        <a:rPr lang="en-IE" sz="2800" dirty="0" smtClean="0"/>
                        <a:t> How did you know the  </a:t>
                      </a:r>
                    </a:p>
                    <a:p>
                      <a:r>
                        <a:rPr lang="en-IE" sz="2800" dirty="0" smtClean="0"/>
                        <a:t> person wasn’t listening  </a:t>
                      </a:r>
                    </a:p>
                    <a:p>
                      <a:r>
                        <a:rPr lang="en-IE" sz="2800" dirty="0" smtClean="0"/>
                        <a:t> to you?</a:t>
                      </a:r>
                    </a:p>
                    <a:p>
                      <a:endParaRPr lang="en-GB" sz="2800" dirty="0"/>
                    </a:p>
                  </a:txBody>
                  <a:tcPr/>
                </a:tc>
                <a:extLst>
                  <a:ext uri="{0D108BD9-81ED-4DB2-BD59-A6C34878D82A}">
                    <a16:rowId xmlns="" xmlns:a16="http://schemas.microsoft.com/office/drawing/2014/main" val="10003"/>
                  </a:ext>
                </a:extLst>
              </a:tr>
            </a:tbl>
          </a:graphicData>
        </a:graphic>
      </p:graphicFrame>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0173396" y="461497"/>
            <a:ext cx="1829628" cy="1129559"/>
          </a:xfrm>
        </p:spPr>
      </p:pic>
      <p:cxnSp>
        <p:nvCxnSpPr>
          <p:cNvPr id="8" name="Straight Connector 7"/>
          <p:cNvCxnSpPr>
            <a:endCxn id="6" idx="2"/>
          </p:cNvCxnSpPr>
          <p:nvPr/>
        </p:nvCxnSpPr>
        <p:spPr>
          <a:xfrm flipH="1">
            <a:off x="5899355" y="1263121"/>
            <a:ext cx="16814" cy="5091184"/>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7" name="Picture 6" descr="\\ckvfs004\Health Promotion\common\Amy Phillips 2018\HSE_Logo_Mission_Full Colour_Irish_First_FA.png"/>
          <p:cNvPicPr/>
          <p:nvPr/>
        </p:nvPicPr>
        <p:blipFill>
          <a:blip r:embed="rId5">
            <a:extLst>
              <a:ext uri="{28A0092B-C50C-407E-A947-70E740481C1C}">
                <a14:useLocalDpi xmlns:a14="http://schemas.microsoft.com/office/drawing/2010/main" val="0"/>
              </a:ext>
            </a:extLst>
          </a:blip>
          <a:srcRect/>
          <a:stretch>
            <a:fillRect/>
          </a:stretch>
        </p:blipFill>
        <p:spPr bwMode="auto">
          <a:xfrm>
            <a:off x="0" y="6354305"/>
            <a:ext cx="2508885" cy="487045"/>
          </a:xfrm>
          <a:prstGeom prst="rect">
            <a:avLst/>
          </a:prstGeom>
          <a:noFill/>
          <a:ln>
            <a:noFill/>
          </a:ln>
        </p:spPr>
      </p:pic>
    </p:spTree>
    <p:extLst>
      <p:ext uri="{BB962C8B-B14F-4D97-AF65-F5344CB8AC3E}">
        <p14:creationId xmlns:p14="http://schemas.microsoft.com/office/powerpoint/2010/main" val="30806109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6659" y="1853381"/>
            <a:ext cx="4727289" cy="3046988"/>
          </a:xfrm>
          <a:prstGeom prst="rect">
            <a:avLst/>
          </a:prstGeom>
          <a:solidFill>
            <a:schemeClr val="accent1">
              <a:lumMod val="40000"/>
              <a:lumOff val="60000"/>
            </a:schemeClr>
          </a:solidFill>
        </p:spPr>
        <p:txBody>
          <a:bodyPr wrap="square">
            <a:spAutoFit/>
          </a:bodyPr>
          <a:lstStyle/>
          <a:p>
            <a:pPr algn="ctr"/>
            <a:r>
              <a:rPr lang="en-IE" sz="3200" dirty="0" smtClean="0"/>
              <a:t>A </a:t>
            </a:r>
          </a:p>
          <a:p>
            <a:pPr algn="ctr"/>
            <a:r>
              <a:rPr lang="en-IE" sz="3200" dirty="0" smtClean="0"/>
              <a:t>Patient Centred Approach </a:t>
            </a:r>
          </a:p>
          <a:p>
            <a:pPr algn="ctr"/>
            <a:r>
              <a:rPr lang="en-IE" sz="3200" dirty="0" smtClean="0"/>
              <a:t>for </a:t>
            </a:r>
          </a:p>
          <a:p>
            <a:pPr algn="ctr"/>
            <a:r>
              <a:rPr lang="en-IE" sz="3200" dirty="0" smtClean="0"/>
              <a:t>Health Behaviour Change involves</a:t>
            </a:r>
          </a:p>
          <a:p>
            <a:pPr algn="ctr"/>
            <a:r>
              <a:rPr lang="en-IE" sz="3200" dirty="0" smtClean="0"/>
              <a:t> Active Listening</a:t>
            </a:r>
            <a:endParaRPr lang="en-GB" sz="3200" dirty="0"/>
          </a:p>
        </p:txBody>
      </p:sp>
      <p:sp>
        <p:nvSpPr>
          <p:cNvPr id="3" name="Rectangle 2"/>
          <p:cNvSpPr/>
          <p:nvPr/>
        </p:nvSpPr>
        <p:spPr>
          <a:xfrm>
            <a:off x="316660" y="412645"/>
            <a:ext cx="3430491" cy="707886"/>
          </a:xfrm>
          <a:prstGeom prst="rect">
            <a:avLst/>
          </a:prstGeom>
        </p:spPr>
        <p:txBody>
          <a:bodyPr wrap="none">
            <a:spAutoFit/>
          </a:bodyPr>
          <a:lstStyle/>
          <a:p>
            <a:r>
              <a:rPr lang="en-IE" sz="4000" dirty="0" smtClean="0">
                <a:solidFill>
                  <a:srgbClr val="CC0066"/>
                </a:solidFill>
              </a:rPr>
              <a:t>Active Listening</a:t>
            </a:r>
            <a:endParaRPr lang="en-GB" sz="4000" dirty="0">
              <a:solidFill>
                <a:srgbClr val="CC0066"/>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8550" y="118327"/>
            <a:ext cx="1881906" cy="1161834"/>
          </a:xfrm>
          <a:prstGeom prst="rect">
            <a:avLst/>
          </a:prstGeom>
        </p:spPr>
      </p:pic>
      <p:cxnSp>
        <p:nvCxnSpPr>
          <p:cNvPr id="8" name="Straight Connector 7"/>
          <p:cNvCxnSpPr/>
          <p:nvPr/>
        </p:nvCxnSpPr>
        <p:spPr>
          <a:xfrm flipV="1">
            <a:off x="7571232" y="4636008"/>
            <a:ext cx="192024" cy="9144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7" name="Content Placeholder 6"/>
          <p:cNvPicPr>
            <a:picLocks noGrp="1" noChangeAspect="1"/>
          </p:cNvPicPr>
          <p:nvPr>
            <p:ph idx="1"/>
          </p:nvPr>
        </p:nvPicPr>
        <p:blipFill>
          <a:blip r:embed="rId4"/>
          <a:stretch>
            <a:fillRect/>
          </a:stretch>
        </p:blipFill>
        <p:spPr>
          <a:xfrm>
            <a:off x="5366947" y="1408749"/>
            <a:ext cx="6135550" cy="5256209"/>
          </a:xfrm>
          <a:prstGeom prst="rect">
            <a:avLst/>
          </a:prstGeom>
        </p:spPr>
      </p:pic>
      <p:pic>
        <p:nvPicPr>
          <p:cNvPr id="9" name="Picture 8" descr="\\ckvfs004\Health Promotion\common\Amy Phillips 2018\HSE_Logo_Mission_Full Colour_Irish_First_FA.png"/>
          <p:cNvPicPr/>
          <p:nvPr/>
        </p:nvPicPr>
        <p:blipFill>
          <a:blip r:embed="rId5">
            <a:extLst>
              <a:ext uri="{28A0092B-C50C-407E-A947-70E740481C1C}">
                <a14:useLocalDpi xmlns:a14="http://schemas.microsoft.com/office/drawing/2010/main" val="0"/>
              </a:ext>
            </a:extLst>
          </a:blip>
          <a:srcRect/>
          <a:stretch>
            <a:fillRect/>
          </a:stretch>
        </p:blipFill>
        <p:spPr bwMode="auto">
          <a:xfrm>
            <a:off x="0" y="6348138"/>
            <a:ext cx="2508885" cy="487045"/>
          </a:xfrm>
          <a:prstGeom prst="rect">
            <a:avLst/>
          </a:prstGeom>
          <a:noFill/>
          <a:ln>
            <a:noFill/>
          </a:ln>
        </p:spPr>
      </p:pic>
    </p:spTree>
    <p:extLst>
      <p:ext uri="{BB962C8B-B14F-4D97-AF65-F5344CB8AC3E}">
        <p14:creationId xmlns:p14="http://schemas.microsoft.com/office/powerpoint/2010/main" val="41478172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CC0066"/>
                </a:solidFill>
                <a:latin typeface="+mn-lt"/>
              </a:rPr>
              <a:t>BECOMING AN ACTIVE LISTENER</a:t>
            </a:r>
            <a:r>
              <a:rPr lang="en-GB" dirty="0"/>
              <a:t/>
            </a:r>
            <a:br>
              <a:rPr lang="en-GB" dirty="0"/>
            </a:br>
            <a:endParaRPr lang="en-GB"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8696" y="240792"/>
            <a:ext cx="2596896" cy="1603248"/>
          </a:xfrm>
          <a:prstGeom prst="rect">
            <a:avLst/>
          </a:prstGeom>
        </p:spPr>
      </p:pic>
      <p:pic>
        <p:nvPicPr>
          <p:cNvPr id="6" name="Content Placeholder 5"/>
          <p:cNvPicPr>
            <a:picLocks noGrp="1" noChangeAspect="1"/>
          </p:cNvPicPr>
          <p:nvPr>
            <p:ph idx="1"/>
          </p:nvPr>
        </p:nvPicPr>
        <p:blipFill>
          <a:blip r:embed="rId4"/>
          <a:stretch>
            <a:fillRect/>
          </a:stretch>
        </p:blipFill>
        <p:spPr>
          <a:xfrm>
            <a:off x="2698246" y="1042416"/>
            <a:ext cx="5829300" cy="5633687"/>
          </a:xfrm>
          <a:prstGeom prst="rect">
            <a:avLst/>
          </a:prstGeom>
        </p:spPr>
      </p:pic>
      <p:pic>
        <p:nvPicPr>
          <p:cNvPr id="5" name="Picture 4" descr="\\ckvfs004\Health Promotion\common\Amy Phillips 2018\HSE_Logo_Mission_Full Colour_Irish_First_FA.png"/>
          <p:cNvPicPr/>
          <p:nvPr/>
        </p:nvPicPr>
        <p:blipFill>
          <a:blip r:embed="rId5">
            <a:extLst>
              <a:ext uri="{28A0092B-C50C-407E-A947-70E740481C1C}">
                <a14:useLocalDpi xmlns:a14="http://schemas.microsoft.com/office/drawing/2010/main" val="0"/>
              </a:ext>
            </a:extLst>
          </a:blip>
          <a:srcRect/>
          <a:stretch>
            <a:fillRect/>
          </a:stretch>
        </p:blipFill>
        <p:spPr bwMode="auto">
          <a:xfrm>
            <a:off x="0" y="6333894"/>
            <a:ext cx="2386361" cy="403676"/>
          </a:xfrm>
          <a:prstGeom prst="rect">
            <a:avLst/>
          </a:prstGeom>
          <a:noFill/>
          <a:ln>
            <a:noFill/>
          </a:ln>
        </p:spPr>
      </p:pic>
    </p:spTree>
    <p:extLst>
      <p:ext uri="{BB962C8B-B14F-4D97-AF65-F5344CB8AC3E}">
        <p14:creationId xmlns:p14="http://schemas.microsoft.com/office/powerpoint/2010/main" val="18175257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1653" y="333914"/>
            <a:ext cx="10515600" cy="1325563"/>
          </a:xfrm>
        </p:spPr>
        <p:txBody>
          <a:bodyPr>
            <a:normAutofit/>
          </a:bodyPr>
          <a:lstStyle/>
          <a:p>
            <a:r>
              <a:rPr lang="en-GB" sz="3600" dirty="0" smtClean="0">
                <a:solidFill>
                  <a:srgbClr val="CC0066"/>
                </a:solidFill>
                <a:latin typeface="+mn-lt"/>
              </a:rPr>
              <a:t>Listening and Self Awareness</a:t>
            </a:r>
            <a:endParaRPr lang="en-GB" sz="3600" dirty="0">
              <a:solidFill>
                <a:srgbClr val="CC0066"/>
              </a:solidFill>
              <a:latin typeface="+mn-lt"/>
            </a:endParaRPr>
          </a:p>
        </p:txBody>
      </p:sp>
      <p:sp>
        <p:nvSpPr>
          <p:cNvPr id="3" name="Content Placeholder 2"/>
          <p:cNvSpPr>
            <a:spLocks noGrp="1"/>
          </p:cNvSpPr>
          <p:nvPr>
            <p:ph idx="1"/>
          </p:nvPr>
        </p:nvSpPr>
        <p:spPr/>
        <p:txBody>
          <a:bodyPr>
            <a:normAutofit fontScale="92500" lnSpcReduction="10000"/>
          </a:bodyPr>
          <a:lstStyle/>
          <a:p>
            <a:pPr marL="0" indent="0">
              <a:lnSpc>
                <a:spcPct val="150000"/>
              </a:lnSpc>
              <a:buNone/>
            </a:pPr>
            <a:r>
              <a:rPr lang="en-IE" sz="3200" dirty="0" smtClean="0"/>
              <a:t>In Active Listening it is important to: </a:t>
            </a:r>
          </a:p>
          <a:p>
            <a:pPr lvl="1">
              <a:lnSpc>
                <a:spcPct val="150000"/>
              </a:lnSpc>
            </a:pPr>
            <a:r>
              <a:rPr lang="en-IE" sz="3200" dirty="0" smtClean="0"/>
              <a:t>Be aware of one’s own thoughts/feelings/posture and actions</a:t>
            </a:r>
          </a:p>
          <a:p>
            <a:pPr lvl="1">
              <a:lnSpc>
                <a:spcPct val="150000"/>
              </a:lnSpc>
            </a:pPr>
            <a:r>
              <a:rPr lang="en-IE" sz="3200" dirty="0" smtClean="0"/>
              <a:t>Detain </a:t>
            </a:r>
            <a:r>
              <a:rPr lang="en-IE" sz="3200" dirty="0"/>
              <a:t>one’s own autobiography </a:t>
            </a:r>
          </a:p>
          <a:p>
            <a:pPr lvl="1">
              <a:lnSpc>
                <a:spcPct val="150000"/>
              </a:lnSpc>
            </a:pPr>
            <a:r>
              <a:rPr lang="en-IE" sz="3200" dirty="0"/>
              <a:t>Eliminate internal sources of </a:t>
            </a:r>
            <a:r>
              <a:rPr lang="en-IE" sz="3200" dirty="0" smtClean="0"/>
              <a:t>distraction</a:t>
            </a:r>
            <a:endParaRPr lang="en-IE" sz="3200" dirty="0"/>
          </a:p>
          <a:p>
            <a:pPr lvl="1">
              <a:lnSpc>
                <a:spcPct val="150000"/>
              </a:lnSpc>
            </a:pPr>
            <a:r>
              <a:rPr lang="en-IE" sz="3200" dirty="0" smtClean="0"/>
              <a:t>Increase </a:t>
            </a:r>
            <a:r>
              <a:rPr lang="en-IE" sz="3200" dirty="0"/>
              <a:t>awareness of </a:t>
            </a:r>
            <a:r>
              <a:rPr lang="en-IE" sz="3200" dirty="0" smtClean="0"/>
              <a:t>one’s own values/beliefs/feelings and prejudices </a:t>
            </a:r>
            <a:endParaRPr lang="en-GB" sz="32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60992" y="195072"/>
            <a:ext cx="2596896" cy="1603248"/>
          </a:xfrm>
          <a:prstGeom prst="rect">
            <a:avLst/>
          </a:prstGeom>
        </p:spPr>
      </p:pic>
      <p:pic>
        <p:nvPicPr>
          <p:cNvPr id="5" name="Picture 4" descr="\\ckvfs004\Health Promotion\common\Amy Phillips 2018\HSE_Logo_Mission_Full Colour_Irish_First_FA.png"/>
          <p:cNvPicPr/>
          <p:nvPr/>
        </p:nvPicPr>
        <p:blipFill>
          <a:blip r:embed="rId4">
            <a:extLst>
              <a:ext uri="{28A0092B-C50C-407E-A947-70E740481C1C}">
                <a14:useLocalDpi xmlns:a14="http://schemas.microsoft.com/office/drawing/2010/main" val="0"/>
              </a:ext>
            </a:extLst>
          </a:blip>
          <a:srcRect/>
          <a:stretch>
            <a:fillRect/>
          </a:stretch>
        </p:blipFill>
        <p:spPr bwMode="auto">
          <a:xfrm>
            <a:off x="199218" y="6139692"/>
            <a:ext cx="2508885" cy="487045"/>
          </a:xfrm>
          <a:prstGeom prst="rect">
            <a:avLst/>
          </a:prstGeom>
          <a:noFill/>
          <a:ln>
            <a:noFill/>
          </a:ln>
        </p:spPr>
      </p:pic>
    </p:spTree>
    <p:extLst>
      <p:ext uri="{BB962C8B-B14F-4D97-AF65-F5344CB8AC3E}">
        <p14:creationId xmlns:p14="http://schemas.microsoft.com/office/powerpoint/2010/main" val="35917608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6117" y="2220322"/>
            <a:ext cx="9972575" cy="1646302"/>
          </a:xfrm>
        </p:spPr>
        <p:txBody>
          <a:bodyPr>
            <a:normAutofit fontScale="90000"/>
          </a:bodyPr>
          <a:lstStyle/>
          <a:p>
            <a:r>
              <a:rPr lang="en-GB" dirty="0" smtClean="0">
                <a:latin typeface="+mn-lt"/>
              </a:rPr>
              <a:t/>
            </a:r>
            <a:br>
              <a:rPr lang="en-GB" dirty="0" smtClean="0">
                <a:latin typeface="+mn-lt"/>
              </a:rPr>
            </a:br>
            <a:r>
              <a:rPr lang="en-GB" dirty="0" smtClean="0">
                <a:latin typeface="+mn-lt"/>
              </a:rPr>
              <a:t> Communication for </a:t>
            </a:r>
            <a:br>
              <a:rPr lang="en-GB" dirty="0" smtClean="0">
                <a:latin typeface="+mn-lt"/>
              </a:rPr>
            </a:br>
            <a:r>
              <a:rPr lang="en-GB" dirty="0" smtClean="0">
                <a:latin typeface="+mn-lt"/>
              </a:rPr>
              <a:t>Healthy Lifestyles &amp; </a:t>
            </a:r>
            <a:br>
              <a:rPr lang="en-GB" dirty="0" smtClean="0">
                <a:latin typeface="+mn-lt"/>
              </a:rPr>
            </a:br>
            <a:r>
              <a:rPr lang="en-GB" dirty="0" smtClean="0">
                <a:latin typeface="+mn-lt"/>
              </a:rPr>
              <a:t>Health Behaviour Change</a:t>
            </a:r>
            <a:endParaRPr lang="en-GB" dirty="0">
              <a:latin typeface="+mn-lt"/>
            </a:endParaRPr>
          </a:p>
        </p:txBody>
      </p:sp>
      <p:sp>
        <p:nvSpPr>
          <p:cNvPr id="3" name="Subtitle 2"/>
          <p:cNvSpPr>
            <a:spLocks noGrp="1"/>
          </p:cNvSpPr>
          <p:nvPr>
            <p:ph type="subTitle" idx="1"/>
          </p:nvPr>
        </p:nvSpPr>
        <p:spPr>
          <a:xfrm>
            <a:off x="1755466" y="4851214"/>
            <a:ext cx="7766936" cy="1096899"/>
          </a:xfrm>
        </p:spPr>
        <p:txBody>
          <a:bodyPr>
            <a:noAutofit/>
          </a:bodyPr>
          <a:lstStyle/>
          <a:p>
            <a:r>
              <a:rPr lang="en-IE" sz="3600" dirty="0" smtClean="0">
                <a:solidFill>
                  <a:srgbClr val="CC0066"/>
                </a:solidFill>
              </a:rPr>
              <a:t>Lesson 1: Communication Skills for </a:t>
            </a:r>
          </a:p>
          <a:p>
            <a:r>
              <a:rPr lang="en-IE" sz="3600" dirty="0" smtClean="0">
                <a:solidFill>
                  <a:srgbClr val="CC0066"/>
                </a:solidFill>
              </a:rPr>
              <a:t>Brief Intervention </a:t>
            </a:r>
            <a:endParaRPr lang="en-GB" sz="3600" dirty="0">
              <a:solidFill>
                <a:srgbClr val="CC0066"/>
              </a:solidFill>
            </a:endParaRPr>
          </a:p>
        </p:txBody>
      </p:sp>
      <p:pic>
        <p:nvPicPr>
          <p:cNvPr id="4" name="Picture 3" descr="\\ckvfs004\Health Promotion\common\Amy Phillips 2018\HSE_Logo_Mission_Full Colour_Irish_First_FA.png"/>
          <p:cNvPicPr/>
          <p:nvPr/>
        </p:nvPicPr>
        <p:blipFill>
          <a:blip r:embed="rId3">
            <a:extLst>
              <a:ext uri="{28A0092B-C50C-407E-A947-70E740481C1C}">
                <a14:useLocalDpi xmlns:a14="http://schemas.microsoft.com/office/drawing/2010/main" val="0"/>
              </a:ext>
            </a:extLst>
          </a:blip>
          <a:srcRect/>
          <a:stretch>
            <a:fillRect/>
          </a:stretch>
        </p:blipFill>
        <p:spPr bwMode="auto">
          <a:xfrm>
            <a:off x="621249" y="6273970"/>
            <a:ext cx="2508885" cy="487045"/>
          </a:xfrm>
          <a:prstGeom prst="rect">
            <a:avLst/>
          </a:prstGeom>
          <a:noFill/>
          <a:ln>
            <a:noFill/>
          </a:ln>
        </p:spPr>
      </p:pic>
    </p:spTree>
    <p:extLst>
      <p:ext uri="{BB962C8B-B14F-4D97-AF65-F5344CB8AC3E}">
        <p14:creationId xmlns:p14="http://schemas.microsoft.com/office/powerpoint/2010/main" val="24236162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CC0066"/>
                </a:solidFill>
                <a:latin typeface="+mn-lt"/>
              </a:rPr>
              <a:t>Paraphrasing</a:t>
            </a:r>
          </a:p>
        </p:txBody>
      </p:sp>
      <p:sp>
        <p:nvSpPr>
          <p:cNvPr id="3" name="Content Placeholder 2"/>
          <p:cNvSpPr>
            <a:spLocks noGrp="1"/>
          </p:cNvSpPr>
          <p:nvPr>
            <p:ph idx="1"/>
          </p:nvPr>
        </p:nvSpPr>
        <p:spPr>
          <a:xfrm>
            <a:off x="838200" y="1825625"/>
            <a:ext cx="5306568" cy="4351338"/>
          </a:xfrm>
        </p:spPr>
        <p:txBody>
          <a:bodyPr/>
          <a:lstStyle/>
          <a:p>
            <a:pPr marL="0" indent="0">
              <a:lnSpc>
                <a:spcPct val="150000"/>
              </a:lnSpc>
              <a:buNone/>
            </a:pPr>
            <a:r>
              <a:rPr lang="en-IE" sz="3600" dirty="0"/>
              <a:t>Involves repeating back to </a:t>
            </a:r>
            <a:r>
              <a:rPr lang="en-IE" sz="3600" dirty="0" smtClean="0"/>
              <a:t>the patient </a:t>
            </a:r>
            <a:r>
              <a:rPr lang="en-IE" sz="3600" dirty="0"/>
              <a:t>in your own words what they have told you </a:t>
            </a:r>
            <a:r>
              <a:rPr lang="en-IE" sz="3600" dirty="0" smtClean="0"/>
              <a:t>without </a:t>
            </a:r>
            <a:r>
              <a:rPr lang="en-IE" sz="3600" dirty="0"/>
              <a:t>losing the meaning of </a:t>
            </a:r>
            <a:r>
              <a:rPr lang="en-IE" sz="3600" dirty="0" smtClean="0"/>
              <a:t>their message. </a:t>
            </a:r>
            <a:endParaRPr lang="en-IE" sz="3600" dirty="0"/>
          </a:p>
          <a:p>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66376" y="167640"/>
            <a:ext cx="2081784" cy="1285233"/>
          </a:xfrm>
          <a:prstGeom prst="rect">
            <a:avLst/>
          </a:prstGeom>
        </p:spPr>
      </p:pic>
      <p:pic>
        <p:nvPicPr>
          <p:cNvPr id="5" name="Picture 4"/>
          <p:cNvPicPr>
            <a:picLocks noChangeAspect="1"/>
          </p:cNvPicPr>
          <p:nvPr/>
        </p:nvPicPr>
        <p:blipFill>
          <a:blip r:embed="rId4"/>
          <a:stretch>
            <a:fillRect/>
          </a:stretch>
        </p:blipFill>
        <p:spPr>
          <a:xfrm>
            <a:off x="6156960" y="1650358"/>
            <a:ext cx="5791200" cy="4459601"/>
          </a:xfrm>
          <a:prstGeom prst="rect">
            <a:avLst/>
          </a:prstGeom>
        </p:spPr>
      </p:pic>
      <p:pic>
        <p:nvPicPr>
          <p:cNvPr id="6" name="Picture 5" descr="\\ckvfs004\Health Promotion\common\Amy Phillips 2018\HSE_Logo_Mission_Full Colour_Irish_First_FA.png"/>
          <p:cNvPicPr/>
          <p:nvPr/>
        </p:nvPicPr>
        <p:blipFill>
          <a:blip r:embed="rId5">
            <a:extLst>
              <a:ext uri="{28A0092B-C50C-407E-A947-70E740481C1C}">
                <a14:useLocalDpi xmlns:a14="http://schemas.microsoft.com/office/drawing/2010/main" val="0"/>
              </a:ext>
            </a:extLst>
          </a:blip>
          <a:srcRect/>
          <a:stretch>
            <a:fillRect/>
          </a:stretch>
        </p:blipFill>
        <p:spPr bwMode="auto">
          <a:xfrm>
            <a:off x="316449" y="6250524"/>
            <a:ext cx="2508885" cy="487045"/>
          </a:xfrm>
          <a:prstGeom prst="rect">
            <a:avLst/>
          </a:prstGeom>
          <a:noFill/>
          <a:ln>
            <a:noFill/>
          </a:ln>
        </p:spPr>
      </p:pic>
    </p:spTree>
    <p:extLst>
      <p:ext uri="{BB962C8B-B14F-4D97-AF65-F5344CB8AC3E}">
        <p14:creationId xmlns:p14="http://schemas.microsoft.com/office/powerpoint/2010/main" val="5277379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6524" y="366290"/>
            <a:ext cx="860498" cy="650620"/>
          </a:xfrm>
        </p:spPr>
      </p:pic>
      <p:sp>
        <p:nvSpPr>
          <p:cNvPr id="7" name="TextBox 6"/>
          <p:cNvSpPr txBox="1"/>
          <p:nvPr/>
        </p:nvSpPr>
        <p:spPr>
          <a:xfrm>
            <a:off x="1340938" y="366290"/>
            <a:ext cx="2045753" cy="584775"/>
          </a:xfrm>
          <a:prstGeom prst="rect">
            <a:avLst/>
          </a:prstGeom>
          <a:solidFill>
            <a:schemeClr val="accent1">
              <a:lumMod val="40000"/>
              <a:lumOff val="60000"/>
            </a:schemeClr>
          </a:solidFill>
        </p:spPr>
        <p:txBody>
          <a:bodyPr wrap="none" rtlCol="0">
            <a:spAutoFit/>
          </a:bodyPr>
          <a:lstStyle/>
          <a:p>
            <a:r>
              <a:rPr lang="en-IE" sz="3200" dirty="0" smtClean="0"/>
              <a:t>Activity 3.1</a:t>
            </a:r>
            <a:endParaRPr lang="en-GB" sz="3200" dirty="0"/>
          </a:p>
        </p:txBody>
      </p:sp>
      <p:sp>
        <p:nvSpPr>
          <p:cNvPr id="8" name="Rectangle 7"/>
          <p:cNvSpPr/>
          <p:nvPr/>
        </p:nvSpPr>
        <p:spPr>
          <a:xfrm>
            <a:off x="570271" y="1692481"/>
            <a:ext cx="11198942" cy="2062103"/>
          </a:xfrm>
          <a:prstGeom prst="rect">
            <a:avLst/>
          </a:prstGeom>
          <a:solidFill>
            <a:schemeClr val="accent1">
              <a:lumMod val="40000"/>
              <a:lumOff val="60000"/>
            </a:schemeClr>
          </a:solidFill>
        </p:spPr>
        <p:txBody>
          <a:bodyPr wrap="square">
            <a:spAutoFit/>
          </a:bodyPr>
          <a:lstStyle/>
          <a:p>
            <a:pPr algn="ctr"/>
            <a:r>
              <a:rPr lang="en-IE" sz="3200" dirty="0" smtClean="0"/>
              <a:t>Practice </a:t>
            </a:r>
            <a:r>
              <a:rPr lang="en-IE" sz="3200" dirty="0"/>
              <a:t>the skill of active listening in pairs. </a:t>
            </a:r>
            <a:endParaRPr lang="en-IE" sz="3200" dirty="0" smtClean="0"/>
          </a:p>
          <a:p>
            <a:pPr algn="ctr"/>
            <a:endParaRPr lang="en-IE" sz="3200" dirty="0"/>
          </a:p>
          <a:p>
            <a:pPr algn="ctr"/>
            <a:r>
              <a:rPr lang="en-IE" sz="3200" b="1" dirty="0" smtClean="0"/>
              <a:t>Talk </a:t>
            </a:r>
            <a:r>
              <a:rPr lang="en-IE" sz="3200" b="1" dirty="0"/>
              <a:t>about what you did last weekend</a:t>
            </a:r>
            <a:r>
              <a:rPr lang="en-IE" sz="3200" b="1" dirty="0" smtClean="0"/>
              <a:t>.</a:t>
            </a:r>
          </a:p>
          <a:p>
            <a:endParaRPr lang="en-IE" sz="3200" b="1" dirty="0"/>
          </a:p>
        </p:txBody>
      </p:sp>
      <p:sp>
        <p:nvSpPr>
          <p:cNvPr id="2" name="Rectangle 1"/>
          <p:cNvSpPr/>
          <p:nvPr/>
        </p:nvSpPr>
        <p:spPr>
          <a:xfrm>
            <a:off x="688258" y="4199791"/>
            <a:ext cx="10579510" cy="1384995"/>
          </a:xfrm>
          <a:prstGeom prst="rect">
            <a:avLst/>
          </a:prstGeom>
        </p:spPr>
        <p:txBody>
          <a:bodyPr wrap="square">
            <a:spAutoFit/>
          </a:bodyPr>
          <a:lstStyle/>
          <a:p>
            <a:pPr lvl="0"/>
            <a:r>
              <a:rPr lang="en-IE" sz="2800" i="1" dirty="0">
                <a:solidFill>
                  <a:prstClr val="black"/>
                </a:solidFill>
              </a:rPr>
              <a:t>You cannot interrupt each other, just ask questions to clarify and then feedback each other’s story to gain confirmation </a:t>
            </a:r>
            <a:r>
              <a:rPr lang="en-IE" sz="2800" i="1" dirty="0" smtClean="0">
                <a:solidFill>
                  <a:prstClr val="black"/>
                </a:solidFill>
              </a:rPr>
              <a:t>that </a:t>
            </a:r>
            <a:r>
              <a:rPr lang="en-IE" sz="2800" i="1" dirty="0">
                <a:solidFill>
                  <a:prstClr val="black"/>
                </a:solidFill>
              </a:rPr>
              <a:t>you have heard correctly.</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53901" y="89233"/>
            <a:ext cx="2115312" cy="1305932"/>
          </a:xfrm>
          <a:prstGeom prst="rect">
            <a:avLst/>
          </a:prstGeom>
        </p:spPr>
      </p:pic>
      <p:pic>
        <p:nvPicPr>
          <p:cNvPr id="9" name="Picture 8" descr="\\ckvfs004\Health Promotion\common\Amy Phillips 2018\HSE_Logo_Mission_Full Colour_Irish_First_FA.png"/>
          <p:cNvPicPr/>
          <p:nvPr/>
        </p:nvPicPr>
        <p:blipFill>
          <a:blip r:embed="rId5">
            <a:extLst>
              <a:ext uri="{28A0092B-C50C-407E-A947-70E740481C1C}">
                <a14:useLocalDpi xmlns:a14="http://schemas.microsoft.com/office/drawing/2010/main" val="0"/>
              </a:ext>
            </a:extLst>
          </a:blip>
          <a:srcRect/>
          <a:stretch>
            <a:fillRect/>
          </a:stretch>
        </p:blipFill>
        <p:spPr bwMode="auto">
          <a:xfrm>
            <a:off x="86495" y="6069354"/>
            <a:ext cx="2508885" cy="487045"/>
          </a:xfrm>
          <a:prstGeom prst="rect">
            <a:avLst/>
          </a:prstGeom>
          <a:noFill/>
          <a:ln>
            <a:noFill/>
          </a:ln>
        </p:spPr>
      </p:pic>
    </p:spTree>
    <p:extLst>
      <p:ext uri="{BB962C8B-B14F-4D97-AF65-F5344CB8AC3E}">
        <p14:creationId xmlns:p14="http://schemas.microsoft.com/office/powerpoint/2010/main" val="40061822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728" y="266858"/>
            <a:ext cx="10515600" cy="1325563"/>
          </a:xfrm>
        </p:spPr>
        <p:txBody>
          <a:bodyPr/>
          <a:lstStyle/>
          <a:p>
            <a:r>
              <a:rPr lang="en-GB" dirty="0" smtClean="0">
                <a:solidFill>
                  <a:srgbClr val="CC0066"/>
                </a:solidFill>
                <a:latin typeface="+mn-lt"/>
              </a:rPr>
              <a:t>Asking the Right </a:t>
            </a:r>
            <a:r>
              <a:rPr lang="en-GB" dirty="0">
                <a:solidFill>
                  <a:srgbClr val="CC0066"/>
                </a:solidFill>
                <a:latin typeface="+mn-lt"/>
              </a:rPr>
              <a:t>Q</a:t>
            </a:r>
            <a:r>
              <a:rPr lang="en-GB" dirty="0" smtClean="0">
                <a:solidFill>
                  <a:srgbClr val="CC0066"/>
                </a:solidFill>
                <a:latin typeface="+mn-lt"/>
              </a:rPr>
              <a:t>uestions </a:t>
            </a:r>
            <a:endParaRPr lang="en-GB" dirty="0">
              <a:solidFill>
                <a:srgbClr val="CC0066"/>
              </a:solidFill>
              <a:latin typeface="+mn-l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9930" y="222504"/>
            <a:ext cx="2290798" cy="1414272"/>
          </a:xfrm>
          <a:prstGeom prst="rect">
            <a:avLst/>
          </a:prstGeom>
        </p:spPr>
      </p:pic>
      <p:pic>
        <p:nvPicPr>
          <p:cNvPr id="6" name="Content Placeholder 5"/>
          <p:cNvPicPr>
            <a:picLocks noGrp="1" noChangeAspect="1"/>
          </p:cNvPicPr>
          <p:nvPr>
            <p:ph idx="1"/>
          </p:nvPr>
        </p:nvPicPr>
        <p:blipFill>
          <a:blip r:embed="rId4"/>
          <a:stretch>
            <a:fillRect/>
          </a:stretch>
        </p:blipFill>
        <p:spPr>
          <a:xfrm>
            <a:off x="1769537" y="1332653"/>
            <a:ext cx="6581585" cy="5395906"/>
          </a:xfrm>
          <a:prstGeom prst="rect">
            <a:avLst/>
          </a:prstGeom>
        </p:spPr>
      </p:pic>
      <p:pic>
        <p:nvPicPr>
          <p:cNvPr id="5" name="Picture 4" descr="\\ckvfs004\Health Promotion\common\Amy Phillips 2018\HSE_Logo_Mission_Full Colour_Irish_First_FA.png"/>
          <p:cNvPicPr/>
          <p:nvPr/>
        </p:nvPicPr>
        <p:blipFill>
          <a:blip r:embed="rId5">
            <a:extLst>
              <a:ext uri="{28A0092B-C50C-407E-A947-70E740481C1C}">
                <a14:useLocalDpi xmlns:a14="http://schemas.microsoft.com/office/drawing/2010/main" val="0"/>
              </a:ext>
            </a:extLst>
          </a:blip>
          <a:srcRect/>
          <a:stretch>
            <a:fillRect/>
          </a:stretch>
        </p:blipFill>
        <p:spPr bwMode="auto">
          <a:xfrm>
            <a:off x="0" y="6320863"/>
            <a:ext cx="2508885" cy="487045"/>
          </a:xfrm>
          <a:prstGeom prst="rect">
            <a:avLst/>
          </a:prstGeom>
          <a:noFill/>
          <a:ln>
            <a:noFill/>
          </a:ln>
        </p:spPr>
      </p:pic>
    </p:spTree>
    <p:extLst>
      <p:ext uri="{BB962C8B-B14F-4D97-AF65-F5344CB8AC3E}">
        <p14:creationId xmlns:p14="http://schemas.microsoft.com/office/powerpoint/2010/main" val="6724756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solidFill>
                  <a:srgbClr val="CC0066"/>
                </a:solidFill>
                <a:latin typeface="+mn-lt"/>
              </a:rPr>
              <a:t>EXAMPLES OF TYPES OF QUESTIONING</a:t>
            </a:r>
            <a:r>
              <a:rPr lang="en-GB" dirty="0">
                <a:latin typeface="+mn-lt"/>
              </a:rPr>
              <a:t/>
            </a:r>
            <a:br>
              <a:rPr lang="en-GB" dirty="0">
                <a:latin typeface="+mn-lt"/>
              </a:rPr>
            </a:br>
            <a:endParaRPr lang="en-GB" dirty="0">
              <a:latin typeface="+mn-lt"/>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797552" y="3199670"/>
            <a:ext cx="2596896" cy="1603248"/>
          </a:xfrm>
        </p:spPr>
      </p:pic>
      <p:graphicFrame>
        <p:nvGraphicFramePr>
          <p:cNvPr id="6" name="Table 5"/>
          <p:cNvGraphicFramePr>
            <a:graphicFrameLocks noGrp="1"/>
          </p:cNvGraphicFramePr>
          <p:nvPr>
            <p:extLst>
              <p:ext uri="{D42A27DB-BD31-4B8C-83A1-F6EECF244321}">
                <p14:modId xmlns:p14="http://schemas.microsoft.com/office/powerpoint/2010/main" val="923979380"/>
              </p:ext>
            </p:extLst>
          </p:nvPr>
        </p:nvGraphicFramePr>
        <p:xfrm>
          <a:off x="1166760" y="1732389"/>
          <a:ext cx="8681328" cy="4147202"/>
        </p:xfrm>
        <a:graphic>
          <a:graphicData uri="http://schemas.openxmlformats.org/drawingml/2006/table">
            <a:tbl>
              <a:tblPr firstRow="1" bandRow="1">
                <a:tableStyleId>{5C22544A-7EE6-4342-B048-85BDC9FD1C3A}</a:tableStyleId>
              </a:tblPr>
              <a:tblGrid>
                <a:gridCol w="3040141">
                  <a:extLst>
                    <a:ext uri="{9D8B030D-6E8A-4147-A177-3AD203B41FA5}">
                      <a16:colId xmlns="" xmlns:a16="http://schemas.microsoft.com/office/drawing/2014/main" val="20000"/>
                    </a:ext>
                  </a:extLst>
                </a:gridCol>
                <a:gridCol w="5641187">
                  <a:extLst>
                    <a:ext uri="{9D8B030D-6E8A-4147-A177-3AD203B41FA5}">
                      <a16:colId xmlns="" xmlns:a16="http://schemas.microsoft.com/office/drawing/2014/main" val="20001"/>
                    </a:ext>
                  </a:extLst>
                </a:gridCol>
              </a:tblGrid>
              <a:tr h="422537">
                <a:tc>
                  <a:txBody>
                    <a:bodyPr/>
                    <a:lstStyle/>
                    <a:p>
                      <a:r>
                        <a:rPr lang="en-IE" dirty="0" smtClean="0"/>
                        <a:t>Question Type</a:t>
                      </a:r>
                      <a:endParaRPr lang="en-GB" dirty="0"/>
                    </a:p>
                  </a:txBody>
                  <a:tcPr/>
                </a:tc>
                <a:tc>
                  <a:txBody>
                    <a:bodyPr/>
                    <a:lstStyle/>
                    <a:p>
                      <a:r>
                        <a:rPr lang="en-IE" dirty="0" smtClean="0"/>
                        <a:t>Example</a:t>
                      </a:r>
                      <a:endParaRPr lang="en-GB" dirty="0"/>
                    </a:p>
                  </a:txBody>
                  <a:tcPr/>
                </a:tc>
                <a:extLst>
                  <a:ext uri="{0D108BD9-81ED-4DB2-BD59-A6C34878D82A}">
                    <a16:rowId xmlns="" xmlns:a16="http://schemas.microsoft.com/office/drawing/2014/main" val="10000"/>
                  </a:ext>
                </a:extLst>
              </a:tr>
              <a:tr h="729311">
                <a:tc>
                  <a:txBody>
                    <a:bodyPr/>
                    <a:lstStyle/>
                    <a:p>
                      <a:r>
                        <a:rPr lang="en-GB" dirty="0" smtClean="0"/>
                        <a:t>Closed Questions </a:t>
                      </a:r>
                      <a:endParaRPr lang="en-GB" dirty="0"/>
                    </a:p>
                  </a:txBody>
                  <a:tcPr/>
                </a:tc>
                <a:tc>
                  <a:txBody>
                    <a:bodyPr/>
                    <a:lstStyle/>
                    <a:p>
                      <a:r>
                        <a:rPr lang="en-IE" dirty="0" smtClean="0"/>
                        <a:t>Was it difficult when you stopped smoking before?</a:t>
                      </a:r>
                    </a:p>
                    <a:p>
                      <a:endParaRPr lang="en-GB" dirty="0"/>
                    </a:p>
                  </a:txBody>
                  <a:tcPr/>
                </a:tc>
                <a:extLst>
                  <a:ext uri="{0D108BD9-81ED-4DB2-BD59-A6C34878D82A}">
                    <a16:rowId xmlns="" xmlns:a16="http://schemas.microsoft.com/office/drawing/2014/main" val="10001"/>
                  </a:ext>
                </a:extLst>
              </a:tr>
              <a:tr h="729311">
                <a:tc>
                  <a:txBody>
                    <a:bodyPr/>
                    <a:lstStyle/>
                    <a:p>
                      <a:r>
                        <a:rPr lang="en-GB" dirty="0" smtClean="0"/>
                        <a:t>Open Questions </a:t>
                      </a:r>
                      <a:endParaRPr lang="en-GB" dirty="0"/>
                    </a:p>
                  </a:txBody>
                  <a:tcPr/>
                </a:tc>
                <a:tc>
                  <a:txBody>
                    <a:bodyPr/>
                    <a:lstStyle/>
                    <a:p>
                      <a:r>
                        <a:rPr lang="en-IE" dirty="0" smtClean="0"/>
                        <a:t>Tell me how it was for you to stop smoking?</a:t>
                      </a:r>
                    </a:p>
                    <a:p>
                      <a:endParaRPr lang="en-GB" dirty="0"/>
                    </a:p>
                  </a:txBody>
                  <a:tcPr/>
                </a:tc>
                <a:extLst>
                  <a:ext uri="{0D108BD9-81ED-4DB2-BD59-A6C34878D82A}">
                    <a16:rowId xmlns="" xmlns:a16="http://schemas.microsoft.com/office/drawing/2014/main" val="10002"/>
                  </a:ext>
                </a:extLst>
              </a:tr>
              <a:tr h="729311">
                <a:tc>
                  <a:txBody>
                    <a:bodyPr/>
                    <a:lstStyle/>
                    <a:p>
                      <a:r>
                        <a:rPr lang="en-GB" dirty="0" smtClean="0"/>
                        <a:t>Focused Question </a:t>
                      </a:r>
                    </a:p>
                    <a:p>
                      <a:endParaRPr lang="en-GB" dirty="0"/>
                    </a:p>
                  </a:txBody>
                  <a:tcPr/>
                </a:tc>
                <a:tc>
                  <a:txBody>
                    <a:bodyPr/>
                    <a:lstStyle/>
                    <a:p>
                      <a:r>
                        <a:rPr lang="en-IE" dirty="0" smtClean="0"/>
                        <a:t>Tell me the ways in which you find quitting difficult?</a:t>
                      </a:r>
                      <a:endParaRPr lang="en-GB" dirty="0"/>
                    </a:p>
                  </a:txBody>
                  <a:tcPr/>
                </a:tc>
                <a:extLst>
                  <a:ext uri="{0D108BD9-81ED-4DB2-BD59-A6C34878D82A}">
                    <a16:rowId xmlns="" xmlns:a16="http://schemas.microsoft.com/office/drawing/2014/main" val="10003"/>
                  </a:ext>
                </a:extLst>
              </a:tr>
              <a:tr h="729311">
                <a:tc>
                  <a:txBody>
                    <a:bodyPr/>
                    <a:lstStyle/>
                    <a:p>
                      <a:r>
                        <a:rPr lang="en-GB" dirty="0" smtClean="0"/>
                        <a:t>Leading Questions </a:t>
                      </a:r>
                      <a:endParaRPr lang="en-GB" dirty="0"/>
                    </a:p>
                  </a:txBody>
                  <a:tcPr/>
                </a:tc>
                <a:tc>
                  <a:txBody>
                    <a:bodyPr/>
                    <a:lstStyle/>
                    <a:p>
                      <a:r>
                        <a:rPr lang="en-IE" dirty="0" smtClean="0"/>
                        <a:t>I guess you must find quitting difficult?</a:t>
                      </a:r>
                    </a:p>
                    <a:p>
                      <a:endParaRPr lang="en-GB" dirty="0"/>
                    </a:p>
                  </a:txBody>
                  <a:tcPr/>
                </a:tc>
                <a:extLst>
                  <a:ext uri="{0D108BD9-81ED-4DB2-BD59-A6C34878D82A}">
                    <a16:rowId xmlns="" xmlns:a16="http://schemas.microsoft.com/office/drawing/2014/main" val="10004"/>
                  </a:ext>
                </a:extLst>
              </a:tr>
              <a:tr h="807421">
                <a:tc>
                  <a:txBody>
                    <a:bodyPr/>
                    <a:lstStyle/>
                    <a:p>
                      <a:r>
                        <a:rPr lang="en-GB" dirty="0" smtClean="0"/>
                        <a:t>Circular Questions </a:t>
                      </a:r>
                      <a:endParaRPr lang="en-GB" dirty="0"/>
                    </a:p>
                  </a:txBody>
                  <a:tcPr/>
                </a:tc>
                <a:tc>
                  <a:txBody>
                    <a:bodyPr/>
                    <a:lstStyle/>
                    <a:p>
                      <a:r>
                        <a:rPr lang="en-IE" dirty="0" smtClean="0"/>
                        <a:t>The last time you quit, what was most helpful?</a:t>
                      </a:r>
                    </a:p>
                    <a:p>
                      <a:endParaRPr lang="en-GB" dirty="0"/>
                    </a:p>
                  </a:txBody>
                  <a:tcPr/>
                </a:tc>
                <a:extLst>
                  <a:ext uri="{0D108BD9-81ED-4DB2-BD59-A6C34878D82A}">
                    <a16:rowId xmlns="" xmlns:a16="http://schemas.microsoft.com/office/drawing/2014/main" val="10005"/>
                  </a:ext>
                </a:extLst>
              </a:tr>
            </a:tbl>
          </a:graphicData>
        </a:graphic>
      </p:graphicFrame>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48088" y="167640"/>
            <a:ext cx="2097024" cy="1294642"/>
          </a:xfrm>
          <a:prstGeom prst="rect">
            <a:avLst/>
          </a:prstGeom>
        </p:spPr>
      </p:pic>
      <p:pic>
        <p:nvPicPr>
          <p:cNvPr id="7" name="Picture 6" descr="\\ckvfs004\Health Promotion\common\Amy Phillips 2018\HSE_Logo_Mission_Full Colour_Irish_First_FA.png"/>
          <p:cNvPicPr/>
          <p:nvPr/>
        </p:nvPicPr>
        <p:blipFill>
          <a:blip r:embed="rId4">
            <a:extLst>
              <a:ext uri="{28A0092B-C50C-407E-A947-70E740481C1C}">
                <a14:useLocalDpi xmlns:a14="http://schemas.microsoft.com/office/drawing/2010/main" val="0"/>
              </a:ext>
            </a:extLst>
          </a:blip>
          <a:srcRect/>
          <a:stretch>
            <a:fillRect/>
          </a:stretch>
        </p:blipFill>
        <p:spPr bwMode="auto">
          <a:xfrm>
            <a:off x="0" y="6370955"/>
            <a:ext cx="2508885" cy="487045"/>
          </a:xfrm>
          <a:prstGeom prst="rect">
            <a:avLst/>
          </a:prstGeom>
          <a:noFill/>
          <a:ln>
            <a:noFill/>
          </a:ln>
        </p:spPr>
      </p:pic>
    </p:spTree>
    <p:extLst>
      <p:ext uri="{BB962C8B-B14F-4D97-AF65-F5344CB8AC3E}">
        <p14:creationId xmlns:p14="http://schemas.microsoft.com/office/powerpoint/2010/main" val="22842136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329" y="365125"/>
            <a:ext cx="10515600" cy="1325563"/>
          </a:xfrm>
        </p:spPr>
        <p:txBody>
          <a:bodyPr>
            <a:normAutofit/>
          </a:bodyPr>
          <a:lstStyle/>
          <a:p>
            <a:r>
              <a:rPr lang="en-GB" dirty="0" smtClean="0">
                <a:solidFill>
                  <a:srgbClr val="CC0066"/>
                </a:solidFill>
                <a:latin typeface="+mn-lt"/>
              </a:rPr>
              <a:t>Combining open and closed questions</a:t>
            </a:r>
            <a:r>
              <a:rPr lang="en-GB" dirty="0">
                <a:latin typeface="+mn-lt"/>
              </a:rPr>
              <a:t/>
            </a:r>
            <a:br>
              <a:rPr lang="en-GB" dirty="0">
                <a:latin typeface="+mn-lt"/>
              </a:rPr>
            </a:br>
            <a:endParaRPr lang="en-GB" dirty="0">
              <a:latin typeface="+mn-lt"/>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48088" y="167640"/>
            <a:ext cx="2097024" cy="1294642"/>
          </a:xfrm>
          <a:prstGeom prst="rect">
            <a:avLst/>
          </a:prstGeom>
        </p:spPr>
      </p:pic>
      <p:sp>
        <p:nvSpPr>
          <p:cNvPr id="3" name="Content Placeholder 2"/>
          <p:cNvSpPr>
            <a:spLocks noGrp="1"/>
          </p:cNvSpPr>
          <p:nvPr>
            <p:ph idx="1"/>
          </p:nvPr>
        </p:nvSpPr>
        <p:spPr>
          <a:xfrm>
            <a:off x="766482" y="1609532"/>
            <a:ext cx="10515600" cy="1383740"/>
          </a:xfrm>
          <a:solidFill>
            <a:srgbClr val="CCECFF"/>
          </a:solidFill>
        </p:spPr>
        <p:txBody>
          <a:bodyPr/>
          <a:lstStyle/>
          <a:p>
            <a:pPr marL="0" indent="0">
              <a:lnSpc>
                <a:spcPct val="150000"/>
              </a:lnSpc>
              <a:buNone/>
            </a:pPr>
            <a:r>
              <a:rPr lang="en-IE" dirty="0"/>
              <a:t>The best option in health professional-patient communication is to use a combination of open and closed questions. </a:t>
            </a:r>
          </a:p>
          <a:p>
            <a:endParaRPr lang="en-GB" dirty="0"/>
          </a:p>
        </p:txBody>
      </p:sp>
      <p:sp>
        <p:nvSpPr>
          <p:cNvPr id="7" name="Rectangle 6"/>
          <p:cNvSpPr/>
          <p:nvPr/>
        </p:nvSpPr>
        <p:spPr>
          <a:xfrm>
            <a:off x="1519518" y="3370259"/>
            <a:ext cx="9377081" cy="3108543"/>
          </a:xfrm>
          <a:prstGeom prst="rect">
            <a:avLst/>
          </a:prstGeom>
        </p:spPr>
        <p:txBody>
          <a:bodyPr wrap="square">
            <a:spAutoFit/>
          </a:bodyPr>
          <a:lstStyle/>
          <a:p>
            <a:pPr marL="457200" indent="-457200">
              <a:buFont typeface="Arial" panose="020B0604020202020204" pitchFamily="34" charset="0"/>
              <a:buChar char="•"/>
            </a:pPr>
            <a:r>
              <a:rPr lang="en-IE" sz="2800" dirty="0"/>
              <a:t>Use open questions at the outset of an interaction to explore the patient’s perspective / obtain broad information. </a:t>
            </a:r>
            <a:endParaRPr lang="en-IE" sz="2800" dirty="0" smtClean="0"/>
          </a:p>
          <a:p>
            <a:pPr marL="457200" indent="-457200">
              <a:buFont typeface="Arial" panose="020B0604020202020204" pitchFamily="34" charset="0"/>
              <a:buChar char="•"/>
            </a:pPr>
            <a:endParaRPr lang="en-IE" sz="2800" dirty="0" smtClean="0"/>
          </a:p>
          <a:p>
            <a:pPr marL="457200" indent="-457200">
              <a:buFont typeface="Arial" panose="020B0604020202020204" pitchFamily="34" charset="0"/>
              <a:buChar char="•"/>
            </a:pPr>
            <a:r>
              <a:rPr lang="en-IE" sz="2800" dirty="0" smtClean="0"/>
              <a:t>Follow </a:t>
            </a:r>
            <a:r>
              <a:rPr lang="en-IE" sz="2800" dirty="0"/>
              <a:t>up with prompts, paraphrasing, repeating and closed questions to clarify points and elicit more specific information.</a:t>
            </a:r>
          </a:p>
        </p:txBody>
      </p:sp>
      <p:pic>
        <p:nvPicPr>
          <p:cNvPr id="6" name="Picture 5" descr="\\ckvfs004\Health Promotion\common\Amy Phillips 2018\HSE_Logo_Mission_Full Colour_Irish_First_FA.png"/>
          <p:cNvPicPr/>
          <p:nvPr/>
        </p:nvPicPr>
        <p:blipFill>
          <a:blip r:embed="rId4">
            <a:extLst>
              <a:ext uri="{28A0092B-C50C-407E-A947-70E740481C1C}">
                <a14:useLocalDpi xmlns:a14="http://schemas.microsoft.com/office/drawing/2010/main" val="0"/>
              </a:ext>
            </a:extLst>
          </a:blip>
          <a:srcRect/>
          <a:stretch>
            <a:fillRect/>
          </a:stretch>
        </p:blipFill>
        <p:spPr bwMode="auto">
          <a:xfrm>
            <a:off x="0" y="6364968"/>
            <a:ext cx="2508885" cy="487045"/>
          </a:xfrm>
          <a:prstGeom prst="rect">
            <a:avLst/>
          </a:prstGeom>
          <a:noFill/>
          <a:ln>
            <a:noFill/>
          </a:ln>
        </p:spPr>
      </p:pic>
    </p:spTree>
    <p:extLst>
      <p:ext uri="{BB962C8B-B14F-4D97-AF65-F5344CB8AC3E}">
        <p14:creationId xmlns:p14="http://schemas.microsoft.com/office/powerpoint/2010/main" val="39717212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329" y="526490"/>
            <a:ext cx="10515600" cy="1325563"/>
          </a:xfrm>
        </p:spPr>
        <p:txBody>
          <a:bodyPr>
            <a:normAutofit fontScale="90000"/>
          </a:bodyPr>
          <a:lstStyle/>
          <a:p>
            <a:r>
              <a:rPr lang="en-GB" dirty="0">
                <a:solidFill>
                  <a:srgbClr val="CC0066"/>
                </a:solidFill>
                <a:latin typeface="+mn-lt"/>
              </a:rPr>
              <a:t>Examples of useful questions </a:t>
            </a:r>
            <a:br>
              <a:rPr lang="en-GB" dirty="0">
                <a:solidFill>
                  <a:srgbClr val="CC0066"/>
                </a:solidFill>
                <a:latin typeface="+mn-lt"/>
              </a:rPr>
            </a:br>
            <a:r>
              <a:rPr lang="en-GB" dirty="0">
                <a:latin typeface="+mn-lt"/>
              </a:rPr>
              <a:t/>
            </a:r>
            <a:br>
              <a:rPr lang="en-GB" dirty="0">
                <a:latin typeface="+mn-lt"/>
              </a:rPr>
            </a:br>
            <a:endParaRPr lang="en-GB" dirty="0">
              <a:latin typeface="+mn-lt"/>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48088" y="167640"/>
            <a:ext cx="2097024" cy="1294642"/>
          </a:xfrm>
          <a:prstGeom prst="rect">
            <a:avLst/>
          </a:prstGeom>
        </p:spPr>
      </p:pic>
      <p:sp>
        <p:nvSpPr>
          <p:cNvPr id="4" name="Content Placeholder 3"/>
          <p:cNvSpPr>
            <a:spLocks noGrp="1"/>
          </p:cNvSpPr>
          <p:nvPr>
            <p:ph idx="1"/>
          </p:nvPr>
        </p:nvSpPr>
        <p:spPr>
          <a:xfrm>
            <a:off x="815897" y="902485"/>
            <a:ext cx="10515600" cy="5468470"/>
          </a:xfrm>
        </p:spPr>
        <p:txBody>
          <a:bodyPr>
            <a:normAutofit fontScale="92500" lnSpcReduction="10000"/>
          </a:bodyPr>
          <a:lstStyle/>
          <a:p>
            <a:pPr>
              <a:lnSpc>
                <a:spcPct val="110000"/>
              </a:lnSpc>
            </a:pPr>
            <a:r>
              <a:rPr lang="en-IE" sz="3000" dirty="0"/>
              <a:t>Can you tell me a little about …..?</a:t>
            </a:r>
          </a:p>
          <a:p>
            <a:pPr>
              <a:lnSpc>
                <a:spcPct val="110000"/>
              </a:lnSpc>
            </a:pPr>
            <a:r>
              <a:rPr lang="en-IE" sz="3000" dirty="0"/>
              <a:t>How can I help you with…..?</a:t>
            </a:r>
          </a:p>
          <a:p>
            <a:pPr>
              <a:lnSpc>
                <a:spcPct val="110000"/>
              </a:lnSpc>
            </a:pPr>
            <a:r>
              <a:rPr lang="en-IE" sz="3000" dirty="0"/>
              <a:t>Help me understand</a:t>
            </a:r>
            <a:r>
              <a:rPr lang="en-IE" sz="3000" dirty="0" smtClean="0"/>
              <a:t>…….?</a:t>
            </a:r>
            <a:endParaRPr lang="en-IE" sz="3000" dirty="0"/>
          </a:p>
          <a:p>
            <a:pPr>
              <a:lnSpc>
                <a:spcPct val="110000"/>
              </a:lnSpc>
            </a:pPr>
            <a:r>
              <a:rPr lang="en-IE" sz="3000" dirty="0"/>
              <a:t>How would you like things to be different</a:t>
            </a:r>
            <a:r>
              <a:rPr lang="en-IE" sz="3000" dirty="0" smtClean="0"/>
              <a:t>…..?</a:t>
            </a:r>
            <a:endParaRPr lang="en-IE" sz="3000" dirty="0"/>
          </a:p>
          <a:p>
            <a:pPr>
              <a:lnSpc>
                <a:spcPct val="110000"/>
              </a:lnSpc>
            </a:pPr>
            <a:r>
              <a:rPr lang="en-IE" sz="3000" dirty="0"/>
              <a:t>What are the good things </a:t>
            </a:r>
            <a:r>
              <a:rPr lang="en-IE" sz="3000" dirty="0" smtClean="0"/>
              <a:t>about…..? </a:t>
            </a:r>
            <a:r>
              <a:rPr lang="en-IE" sz="3000" dirty="0"/>
              <a:t>And what are the less good things about it?</a:t>
            </a:r>
          </a:p>
          <a:p>
            <a:pPr>
              <a:lnSpc>
                <a:spcPct val="110000"/>
              </a:lnSpc>
            </a:pPr>
            <a:r>
              <a:rPr lang="en-IE" sz="3000" dirty="0"/>
              <a:t>When would you be most likely </a:t>
            </a:r>
            <a:r>
              <a:rPr lang="en-IE" sz="3000" dirty="0" smtClean="0"/>
              <a:t>to……?</a:t>
            </a:r>
            <a:endParaRPr lang="en-IE" sz="3000" dirty="0"/>
          </a:p>
          <a:p>
            <a:pPr>
              <a:lnSpc>
                <a:spcPct val="110000"/>
              </a:lnSpc>
            </a:pPr>
            <a:r>
              <a:rPr lang="en-IE" sz="3000" dirty="0"/>
              <a:t>What do you think you will lose if you give </a:t>
            </a:r>
            <a:r>
              <a:rPr lang="en-IE" sz="3000" dirty="0" smtClean="0"/>
              <a:t>up…….?</a:t>
            </a:r>
            <a:endParaRPr lang="en-IE" sz="3000" dirty="0"/>
          </a:p>
          <a:p>
            <a:pPr>
              <a:lnSpc>
                <a:spcPct val="110000"/>
              </a:lnSpc>
            </a:pPr>
            <a:r>
              <a:rPr lang="en-IE" sz="3000" dirty="0"/>
              <a:t>What have you tried before to make a </a:t>
            </a:r>
            <a:r>
              <a:rPr lang="en-IE" sz="3000" dirty="0" smtClean="0"/>
              <a:t>change…….?</a:t>
            </a:r>
            <a:endParaRPr lang="en-IE" sz="3000" dirty="0"/>
          </a:p>
          <a:p>
            <a:pPr>
              <a:lnSpc>
                <a:spcPct val="110000"/>
              </a:lnSpc>
            </a:pPr>
            <a:r>
              <a:rPr lang="en-IE" sz="3000" dirty="0"/>
              <a:t>What do you want to do </a:t>
            </a:r>
            <a:r>
              <a:rPr lang="en-IE" sz="3000" dirty="0" smtClean="0"/>
              <a:t>next……?</a:t>
            </a:r>
            <a:endParaRPr lang="en-IE" sz="3000" dirty="0"/>
          </a:p>
          <a:p>
            <a:endParaRPr lang="en-IE" dirty="0"/>
          </a:p>
          <a:p>
            <a:endParaRPr lang="en-GB" dirty="0"/>
          </a:p>
        </p:txBody>
      </p:sp>
      <p:pic>
        <p:nvPicPr>
          <p:cNvPr id="6" name="Picture 5" descr="\\ckvfs004\Health Promotion\common\Amy Phillips 2018\HSE_Logo_Mission_Full Colour_Irish_First_FA.png"/>
          <p:cNvPicPr/>
          <p:nvPr/>
        </p:nvPicPr>
        <p:blipFill>
          <a:blip r:embed="rId4">
            <a:extLst>
              <a:ext uri="{28A0092B-C50C-407E-A947-70E740481C1C}">
                <a14:useLocalDpi xmlns:a14="http://schemas.microsoft.com/office/drawing/2010/main" val="0"/>
              </a:ext>
            </a:extLst>
          </a:blip>
          <a:srcRect/>
          <a:stretch>
            <a:fillRect/>
          </a:stretch>
        </p:blipFill>
        <p:spPr bwMode="auto">
          <a:xfrm>
            <a:off x="0" y="6370955"/>
            <a:ext cx="2508885" cy="487045"/>
          </a:xfrm>
          <a:prstGeom prst="rect">
            <a:avLst/>
          </a:prstGeom>
          <a:noFill/>
          <a:ln>
            <a:noFill/>
          </a:ln>
        </p:spPr>
      </p:pic>
    </p:spTree>
    <p:extLst>
      <p:ext uri="{BB962C8B-B14F-4D97-AF65-F5344CB8AC3E}">
        <p14:creationId xmlns:p14="http://schemas.microsoft.com/office/powerpoint/2010/main" val="22835318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39097" y="3706761"/>
            <a:ext cx="10992464" cy="2349910"/>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1120958" y="621793"/>
            <a:ext cx="1951426" cy="566928"/>
          </a:xfrm>
          <a:solidFill>
            <a:srgbClr val="CCECFF"/>
          </a:solidFill>
        </p:spPr>
        <p:txBody>
          <a:bodyPr>
            <a:normAutofit/>
          </a:bodyPr>
          <a:lstStyle/>
          <a:p>
            <a:r>
              <a:rPr lang="en-GB" sz="2800" b="1" dirty="0" smtClean="0"/>
              <a:t>Activity 3.2 </a:t>
            </a:r>
            <a:endParaRPr lang="en-GB" sz="2800" b="1" dirty="0"/>
          </a:p>
        </p:txBody>
      </p:sp>
      <p:sp>
        <p:nvSpPr>
          <p:cNvPr id="6" name="Text Box 9"/>
          <p:cNvSpPr txBox="1">
            <a:spLocks noGrp="1"/>
          </p:cNvSpPr>
          <p:nvPr>
            <p:ph idx="1"/>
          </p:nvPr>
        </p:nvSpPr>
        <p:spPr>
          <a:xfrm>
            <a:off x="639097" y="1825625"/>
            <a:ext cx="10714703" cy="1493647"/>
          </a:xfrm>
          <a:prstGeom prst="rect">
            <a:avLst/>
          </a:prstGeom>
          <a:solidFill>
            <a:sysClr val="window" lastClr="FFFFFF"/>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en-GB" b="0" i="0" u="none" strike="noStrike" kern="0" cap="none" spc="0" normalizeH="0" baseline="0" noProof="0" dirty="0">
                <a:ln>
                  <a:noFill/>
                </a:ln>
                <a:solidFill>
                  <a:srgbClr val="CC0066"/>
                </a:solidFill>
                <a:effectLst/>
                <a:uLnTx/>
                <a:uFillTx/>
                <a:ea typeface="Times New Roman" panose="02020603050405020304" pitchFamily="18" charset="0"/>
              </a:rPr>
              <a:t>Asking open ended questions is very important when it comes to talking </a:t>
            </a:r>
            <a:endParaRPr kumimoji="0" lang="en-GB" b="0" i="0" u="none" strike="noStrike" kern="0" cap="none" spc="0" normalizeH="0" baseline="0" noProof="0" dirty="0" smtClean="0">
              <a:ln>
                <a:noFill/>
              </a:ln>
              <a:solidFill>
                <a:srgbClr val="CC0066"/>
              </a:solidFill>
              <a:effectLst/>
              <a:uLnTx/>
              <a:uFillTx/>
              <a:ea typeface="Times New Roman" panose="02020603050405020304" pitchFamily="18" charset="0"/>
            </a:endParaRPr>
          </a:p>
          <a:p>
            <a:pPr marL="0" marR="0" lvl="0" indent="0" algn="ctr" defTabSz="914400" eaLnBrk="1" fontAlgn="auto" latinLnBrk="0" hangingPunct="1">
              <a:lnSpc>
                <a:spcPct val="150000"/>
              </a:lnSpc>
              <a:spcBef>
                <a:spcPts val="0"/>
              </a:spcBef>
              <a:spcAft>
                <a:spcPts val="0"/>
              </a:spcAft>
              <a:buClrTx/>
              <a:buSzTx/>
              <a:buFontTx/>
              <a:buNone/>
              <a:tabLst/>
              <a:defRPr/>
            </a:pPr>
            <a:r>
              <a:rPr kumimoji="0" lang="en-GB" b="0" i="0" u="none" strike="noStrike" kern="0" cap="none" spc="0" normalizeH="0" baseline="0" noProof="0" dirty="0" smtClean="0">
                <a:ln>
                  <a:noFill/>
                </a:ln>
                <a:solidFill>
                  <a:srgbClr val="CC0066"/>
                </a:solidFill>
                <a:effectLst/>
                <a:uLnTx/>
                <a:uFillTx/>
                <a:ea typeface="Times New Roman" panose="02020603050405020304" pitchFamily="18" charset="0"/>
              </a:rPr>
              <a:t>about Health </a:t>
            </a:r>
            <a:r>
              <a:rPr kumimoji="0" lang="en-GB" b="0" i="0" u="none" strike="noStrike" kern="0" cap="none" spc="0" normalizeH="0" baseline="0" noProof="0" dirty="0">
                <a:ln>
                  <a:noFill/>
                </a:ln>
                <a:solidFill>
                  <a:srgbClr val="CC0066"/>
                </a:solidFill>
                <a:effectLst/>
                <a:uLnTx/>
                <a:uFillTx/>
                <a:ea typeface="Times New Roman" panose="02020603050405020304" pitchFamily="18" charset="0"/>
              </a:rPr>
              <a:t>and </a:t>
            </a:r>
            <a:r>
              <a:rPr kumimoji="0" lang="en-GB" b="0" i="0" u="none" strike="noStrike" kern="0" cap="none" spc="0" normalizeH="0" baseline="0" noProof="0" dirty="0" smtClean="0">
                <a:ln>
                  <a:noFill/>
                </a:ln>
                <a:solidFill>
                  <a:srgbClr val="CC0066"/>
                </a:solidFill>
                <a:effectLst/>
                <a:uLnTx/>
                <a:uFillTx/>
                <a:ea typeface="Times New Roman" panose="02020603050405020304" pitchFamily="18" charset="0"/>
              </a:rPr>
              <a:t>Health Behaviour Change </a:t>
            </a:r>
            <a:endParaRPr kumimoji="0" lang="en-GB" b="0" i="0" u="none" strike="noStrike" kern="0" cap="none" spc="0" normalizeH="0" baseline="0" noProof="0" dirty="0">
              <a:ln>
                <a:noFill/>
              </a:ln>
              <a:solidFill>
                <a:srgbClr val="CC0066"/>
              </a:solidFill>
              <a:effectLst/>
              <a:uLnTx/>
              <a:uFillTx/>
              <a:ea typeface="Times New Roman" panose="02020603050405020304" pitchFamily="18" charset="0"/>
            </a:endParaRPr>
          </a:p>
          <a:p>
            <a:pPr marL="0" marR="0" lvl="0" indent="0" defTabSz="914400" eaLnBrk="1" fontAlgn="auto" latinLnBrk="0" hangingPunct="1">
              <a:lnSpc>
                <a:spcPct val="150000"/>
              </a:lnSpc>
              <a:spcBef>
                <a:spcPts val="0"/>
              </a:spcBef>
              <a:spcAft>
                <a:spcPts val="0"/>
              </a:spcAft>
              <a:buClrTx/>
              <a:buSzTx/>
              <a:buFontTx/>
              <a:buNone/>
              <a:tabLst/>
              <a:defRPr/>
            </a:pPr>
            <a:endParaRPr kumimoji="0" lang="en-GB" b="0" i="0" u="none" strike="noStrike" kern="0" cap="none" spc="0" normalizeH="0" baseline="0" noProof="0" dirty="0" smtClean="0">
              <a:ln>
                <a:noFill/>
              </a:ln>
              <a:solidFill>
                <a:sysClr val="windowText" lastClr="000000"/>
              </a:solidFill>
              <a:effectLst/>
              <a:uLnTx/>
              <a:uFillTx/>
              <a:latin typeface="Times New Roman" panose="02020603050405020304" pitchFamily="18" charset="0"/>
              <a:ea typeface="Times New Roman" panose="02020603050405020304" pitchFamily="18" charset="0"/>
            </a:endParaRPr>
          </a:p>
          <a:p>
            <a:pPr>
              <a:lnSpc>
                <a:spcPct val="107000"/>
              </a:lnSpc>
              <a:spcBef>
                <a:spcPts val="0"/>
              </a:spcBef>
              <a:spcAft>
                <a:spcPts val="800"/>
              </a:spcAft>
              <a:defRPr/>
            </a:pPr>
            <a:r>
              <a:rPr lang="en-IE" kern="0" dirty="0">
                <a:solidFill>
                  <a:sysClr val="windowText" lastClr="000000"/>
                </a:solidFill>
                <a:ea typeface="Calibri" panose="020F0502020204030204" pitchFamily="34" charset="0"/>
                <a:cs typeface="Times New Roman" panose="02020603050405020304" pitchFamily="18" charset="0"/>
              </a:rPr>
              <a:t>Work in </a:t>
            </a:r>
            <a:r>
              <a:rPr lang="en-IE" kern="0" dirty="0" smtClean="0">
                <a:solidFill>
                  <a:sysClr val="windowText" lastClr="000000"/>
                </a:solidFill>
                <a:ea typeface="Calibri" panose="020F0502020204030204" pitchFamily="34" charset="0"/>
                <a:cs typeface="Times New Roman" panose="02020603050405020304" pitchFamily="18" charset="0"/>
              </a:rPr>
              <a:t>pairs</a:t>
            </a:r>
            <a:endParaRPr lang="en-IE" kern="0" dirty="0">
              <a:solidFill>
                <a:sysClr val="windowText" lastClr="000000"/>
              </a:solidFill>
              <a:ea typeface="Calibri" panose="020F0502020204030204" pitchFamily="34" charset="0"/>
              <a:cs typeface="Times New Roman" panose="02020603050405020304" pitchFamily="18" charset="0"/>
            </a:endParaRPr>
          </a:p>
          <a:p>
            <a:pPr>
              <a:lnSpc>
                <a:spcPct val="107000"/>
              </a:lnSpc>
              <a:spcBef>
                <a:spcPts val="0"/>
              </a:spcBef>
              <a:spcAft>
                <a:spcPts val="800"/>
              </a:spcAft>
              <a:defRPr/>
            </a:pPr>
            <a:r>
              <a:rPr lang="en-IE" kern="0" dirty="0">
                <a:solidFill>
                  <a:sysClr val="windowText" lastClr="000000"/>
                </a:solidFill>
                <a:ea typeface="Calibri" panose="020F0502020204030204" pitchFamily="34" charset="0"/>
                <a:cs typeface="Times New Roman" panose="02020603050405020304" pitchFamily="18" charset="0"/>
              </a:rPr>
              <a:t>Pick a health topic that you both agree to </a:t>
            </a:r>
            <a:r>
              <a:rPr lang="en-IE" kern="0" dirty="0" smtClean="0">
                <a:solidFill>
                  <a:sysClr val="windowText" lastClr="000000"/>
                </a:solidFill>
                <a:ea typeface="Calibri" panose="020F0502020204030204" pitchFamily="34" charset="0"/>
                <a:cs typeface="Times New Roman" panose="02020603050405020304" pitchFamily="18" charset="0"/>
              </a:rPr>
              <a:t>discuss</a:t>
            </a:r>
            <a:endParaRPr lang="en-IE" kern="0" dirty="0">
              <a:solidFill>
                <a:sysClr val="windowText" lastClr="000000"/>
              </a:solidFill>
              <a:ea typeface="Calibri" panose="020F0502020204030204" pitchFamily="34" charset="0"/>
              <a:cs typeface="Times New Roman" panose="02020603050405020304" pitchFamily="18" charset="0"/>
            </a:endParaRPr>
          </a:p>
          <a:p>
            <a:pPr>
              <a:lnSpc>
                <a:spcPct val="107000"/>
              </a:lnSpc>
              <a:spcBef>
                <a:spcPts val="0"/>
              </a:spcBef>
              <a:spcAft>
                <a:spcPts val="800"/>
              </a:spcAft>
              <a:defRPr/>
            </a:pPr>
            <a:r>
              <a:rPr lang="en-IE" kern="0" dirty="0" smtClean="0">
                <a:solidFill>
                  <a:sysClr val="windowText" lastClr="000000"/>
                </a:solidFill>
                <a:ea typeface="Calibri" panose="020F0502020204030204" pitchFamily="34" charset="0"/>
                <a:cs typeface="Times New Roman" panose="02020603050405020304" pitchFamily="18" charset="0"/>
              </a:rPr>
              <a:t>Ask each other </a:t>
            </a:r>
            <a:r>
              <a:rPr lang="en-IE" kern="0" dirty="0">
                <a:solidFill>
                  <a:sysClr val="windowText" lastClr="000000"/>
                </a:solidFill>
                <a:ea typeface="Calibri" panose="020F0502020204030204" pitchFamily="34" charset="0"/>
                <a:cs typeface="Times New Roman" panose="02020603050405020304" pitchFamily="18" charset="0"/>
              </a:rPr>
              <a:t>five open ended questions about that </a:t>
            </a:r>
            <a:r>
              <a:rPr lang="en-IE" kern="0" dirty="0" smtClean="0">
                <a:solidFill>
                  <a:sysClr val="windowText" lastClr="000000"/>
                </a:solidFill>
                <a:ea typeface="Calibri" panose="020F0502020204030204" pitchFamily="34" charset="0"/>
                <a:cs typeface="Times New Roman" panose="02020603050405020304" pitchFamily="18" charset="0"/>
              </a:rPr>
              <a:t>topic</a:t>
            </a:r>
          </a:p>
          <a:p>
            <a:pPr>
              <a:lnSpc>
                <a:spcPct val="107000"/>
              </a:lnSpc>
              <a:spcBef>
                <a:spcPts val="0"/>
              </a:spcBef>
              <a:spcAft>
                <a:spcPts val="800"/>
              </a:spcAft>
              <a:defRPr/>
            </a:pPr>
            <a:endParaRPr lang="en-IE" kern="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800"/>
              </a:spcAft>
              <a:buNone/>
              <a:defRPr/>
            </a:pPr>
            <a:endParaRPr kumimoji="0" lang="en-GB"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967" y="621793"/>
            <a:ext cx="814991" cy="616212"/>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68384" y="40017"/>
            <a:ext cx="2596896" cy="1603248"/>
          </a:xfrm>
          <a:prstGeom prst="rect">
            <a:avLst/>
          </a:prstGeom>
        </p:spPr>
      </p:pic>
      <p:pic>
        <p:nvPicPr>
          <p:cNvPr id="8" name="Picture 7" descr="\\ckvfs004\Health Promotion\common\Amy Phillips 2018\HSE_Logo_Mission_Full Colour_Irish_First_FA.png"/>
          <p:cNvPicPr/>
          <p:nvPr/>
        </p:nvPicPr>
        <p:blipFill>
          <a:blip r:embed="rId5">
            <a:extLst>
              <a:ext uri="{28A0092B-C50C-407E-A947-70E740481C1C}">
                <a14:useLocalDpi xmlns:a14="http://schemas.microsoft.com/office/drawing/2010/main" val="0"/>
              </a:ext>
            </a:extLst>
          </a:blip>
          <a:srcRect/>
          <a:stretch>
            <a:fillRect/>
          </a:stretch>
        </p:blipFill>
        <p:spPr bwMode="auto">
          <a:xfrm>
            <a:off x="0" y="6273970"/>
            <a:ext cx="2508885" cy="487045"/>
          </a:xfrm>
          <a:prstGeom prst="rect">
            <a:avLst/>
          </a:prstGeom>
          <a:noFill/>
          <a:ln>
            <a:noFill/>
          </a:ln>
        </p:spPr>
      </p:pic>
    </p:spTree>
    <p:extLst>
      <p:ext uri="{BB962C8B-B14F-4D97-AF65-F5344CB8AC3E}">
        <p14:creationId xmlns:p14="http://schemas.microsoft.com/office/powerpoint/2010/main" val="5976918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2737231"/>
          </a:xfrm>
          <a:solidFill>
            <a:srgbClr val="CCECFF"/>
          </a:solidFill>
        </p:spPr>
        <p:txBody>
          <a:bodyPr/>
          <a:lstStyle/>
          <a:p>
            <a:pPr>
              <a:lnSpc>
                <a:spcPct val="150000"/>
              </a:lnSpc>
            </a:pPr>
            <a:r>
              <a:rPr lang="en-GB" dirty="0" smtClean="0"/>
              <a:t>Did </a:t>
            </a:r>
            <a:r>
              <a:rPr lang="en-GB" dirty="0"/>
              <a:t>you find it difficult to ask open questions? </a:t>
            </a:r>
          </a:p>
          <a:p>
            <a:pPr>
              <a:lnSpc>
                <a:spcPct val="150000"/>
              </a:lnSpc>
            </a:pPr>
            <a:r>
              <a:rPr lang="en-GB" dirty="0"/>
              <a:t>If </a:t>
            </a:r>
            <a:r>
              <a:rPr lang="en-GB" dirty="0" smtClean="0"/>
              <a:t>so, </a:t>
            </a:r>
            <a:r>
              <a:rPr lang="en-GB" dirty="0"/>
              <a:t>what was difficult about it</a:t>
            </a:r>
            <a:r>
              <a:rPr lang="en-GB" dirty="0" smtClean="0"/>
              <a:t>?</a:t>
            </a:r>
          </a:p>
          <a:p>
            <a:pPr>
              <a:lnSpc>
                <a:spcPct val="150000"/>
              </a:lnSpc>
            </a:pPr>
            <a:r>
              <a:rPr lang="en-IE" dirty="0" smtClean="0"/>
              <a:t>What kind of questions did you ask?</a:t>
            </a:r>
            <a:endParaRPr lang="en-GB" dirty="0"/>
          </a:p>
          <a:p>
            <a:endParaRPr lang="en-GB"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27</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801" y="628420"/>
            <a:ext cx="4620386" cy="99966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28048" y="224298"/>
            <a:ext cx="2273808" cy="1403783"/>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39234" y="4953952"/>
            <a:ext cx="2857500" cy="1704975"/>
          </a:xfrm>
          <a:prstGeom prst="rect">
            <a:avLst/>
          </a:prstGeom>
        </p:spPr>
      </p:pic>
      <p:sp>
        <p:nvSpPr>
          <p:cNvPr id="7" name="Rectangle 6"/>
          <p:cNvSpPr/>
          <p:nvPr/>
        </p:nvSpPr>
        <p:spPr>
          <a:xfrm>
            <a:off x="4032504" y="6382512"/>
            <a:ext cx="4096512" cy="3678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descr="\\ckvfs004\Health Promotion\common\Amy Phillips 2018\HSE_Logo_Mission_Full Colour_Irish_First_FA.png"/>
          <p:cNvPicPr/>
          <p:nvPr/>
        </p:nvPicPr>
        <p:blipFill>
          <a:blip r:embed="rId6">
            <a:extLst>
              <a:ext uri="{28A0092B-C50C-407E-A947-70E740481C1C}">
                <a14:useLocalDpi xmlns:a14="http://schemas.microsoft.com/office/drawing/2010/main" val="0"/>
              </a:ext>
            </a:extLst>
          </a:blip>
          <a:srcRect/>
          <a:stretch>
            <a:fillRect/>
          </a:stretch>
        </p:blipFill>
        <p:spPr bwMode="auto">
          <a:xfrm>
            <a:off x="129026" y="6171882"/>
            <a:ext cx="2508885" cy="487045"/>
          </a:xfrm>
          <a:prstGeom prst="rect">
            <a:avLst/>
          </a:prstGeom>
          <a:noFill/>
          <a:ln>
            <a:noFill/>
          </a:ln>
        </p:spPr>
      </p:pic>
    </p:spTree>
    <p:extLst>
      <p:ext uri="{BB962C8B-B14F-4D97-AF65-F5344CB8AC3E}">
        <p14:creationId xmlns:p14="http://schemas.microsoft.com/office/powerpoint/2010/main" val="36436743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GB" dirty="0" smtClean="0"/>
          </a:p>
          <a:p>
            <a:pPr marL="0" indent="0">
              <a:buNone/>
            </a:pPr>
            <a:r>
              <a:rPr lang="en-GB" dirty="0" smtClean="0"/>
              <a:t>Rollnick</a:t>
            </a:r>
            <a:r>
              <a:rPr lang="en-GB" dirty="0"/>
              <a:t>, S., Mason, P., &amp; Butler, C. (1999). </a:t>
            </a:r>
            <a:r>
              <a:rPr lang="en-GB" i="1" dirty="0"/>
              <a:t>Health Behavior Change: A Guide for Practitioners</a:t>
            </a:r>
            <a:r>
              <a:rPr lang="en-GB" dirty="0"/>
              <a:t> (1st ed.). London: Churchill Livingstone</a:t>
            </a:r>
          </a:p>
        </p:txBody>
      </p:sp>
      <p:sp>
        <p:nvSpPr>
          <p:cNvPr id="4" name="Slide Number Placeholder 3"/>
          <p:cNvSpPr>
            <a:spLocks noGrp="1"/>
          </p:cNvSpPr>
          <p:nvPr>
            <p:ph type="sldNum" sz="quarter" idx="12"/>
          </p:nvPr>
        </p:nvSpPr>
        <p:spPr/>
        <p:txBody>
          <a:bodyPr/>
          <a:lstStyle/>
          <a:p>
            <a:fld id="{D57F1E4F-1CFF-5643-939E-217C01CDF565}" type="slidenum">
              <a:rPr lang="en-US" smtClean="0"/>
              <a:pPr/>
              <a:t>28</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316" y="333462"/>
            <a:ext cx="4315612" cy="103013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13520" y="240792"/>
            <a:ext cx="2596896" cy="1603248"/>
          </a:xfrm>
          <a:prstGeom prst="rect">
            <a:avLst/>
          </a:prstGeom>
        </p:spPr>
      </p:pic>
      <p:pic>
        <p:nvPicPr>
          <p:cNvPr id="7" name="Picture 6" descr="\\ckvfs004\Health Promotion\common\Amy Phillips 2018\HSE_Logo_Mission_Full Colour_Irish_First_FA.png"/>
          <p:cNvPicPr/>
          <p:nvPr/>
        </p:nvPicPr>
        <p:blipFill>
          <a:blip r:embed="rId5">
            <a:extLst>
              <a:ext uri="{28A0092B-C50C-407E-A947-70E740481C1C}">
                <a14:useLocalDpi xmlns:a14="http://schemas.microsoft.com/office/drawing/2010/main" val="0"/>
              </a:ext>
            </a:extLst>
          </a:blip>
          <a:srcRect/>
          <a:stretch>
            <a:fillRect/>
          </a:stretch>
        </p:blipFill>
        <p:spPr bwMode="auto">
          <a:xfrm>
            <a:off x="185237" y="6069353"/>
            <a:ext cx="2508885" cy="487045"/>
          </a:xfrm>
          <a:prstGeom prst="rect">
            <a:avLst/>
          </a:prstGeom>
          <a:noFill/>
          <a:ln>
            <a:noFill/>
          </a:ln>
        </p:spPr>
      </p:pic>
    </p:spTree>
    <p:extLst>
      <p:ext uri="{BB962C8B-B14F-4D97-AF65-F5344CB8AC3E}">
        <p14:creationId xmlns:p14="http://schemas.microsoft.com/office/powerpoint/2010/main" val="29361354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8" y="0"/>
            <a:ext cx="1217453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42006" y="331130"/>
            <a:ext cx="9140144" cy="1325563"/>
          </a:xfrm>
        </p:spPr>
        <p:txBody>
          <a:bodyPr>
            <a:noAutofit/>
          </a:bodyPr>
          <a:lstStyle/>
          <a:p>
            <a:r>
              <a:rPr lang="en-IE" sz="6000" dirty="0" smtClean="0">
                <a:solidFill>
                  <a:srgbClr val="CC0066"/>
                </a:solidFill>
                <a:latin typeface="+mn-lt"/>
              </a:rPr>
              <a:t>Making Every Contact Count</a:t>
            </a:r>
            <a:endParaRPr lang="en-GB" sz="6000" dirty="0">
              <a:solidFill>
                <a:srgbClr val="CC0066"/>
              </a:solidFill>
              <a:latin typeface="+mn-lt"/>
            </a:endParaRPr>
          </a:p>
        </p:txBody>
      </p:sp>
      <p:sp>
        <p:nvSpPr>
          <p:cNvPr id="3" name="Content Placeholder 2"/>
          <p:cNvSpPr>
            <a:spLocks noGrp="1"/>
          </p:cNvSpPr>
          <p:nvPr>
            <p:ph idx="1"/>
          </p:nvPr>
        </p:nvSpPr>
        <p:spPr>
          <a:xfrm>
            <a:off x="3657601" y="1551862"/>
            <a:ext cx="8076210" cy="4351338"/>
          </a:xfrm>
        </p:spPr>
        <p:txBody>
          <a:bodyPr>
            <a:normAutofit fontScale="92500" lnSpcReduction="10000"/>
          </a:bodyPr>
          <a:lstStyle/>
          <a:p>
            <a:pPr marL="0" indent="0" algn="ctr">
              <a:buNone/>
            </a:pPr>
            <a:endParaRPr lang="en-IE" sz="5400" dirty="0" smtClean="0"/>
          </a:p>
          <a:p>
            <a:pPr marL="0" indent="0" algn="ctr">
              <a:buNone/>
            </a:pPr>
            <a:r>
              <a:rPr lang="en-IE" sz="5400" dirty="0" smtClean="0"/>
              <a:t>Play your part </a:t>
            </a:r>
          </a:p>
          <a:p>
            <a:pPr marL="0" indent="0" algn="ctr">
              <a:buNone/>
            </a:pPr>
            <a:r>
              <a:rPr lang="en-IE" sz="5400" dirty="0" smtClean="0"/>
              <a:t>in changing lifestyle behaviours</a:t>
            </a:r>
          </a:p>
          <a:p>
            <a:pPr marL="0" indent="0" algn="ctr">
              <a:buNone/>
            </a:pPr>
            <a:r>
              <a:rPr lang="en-IE" sz="5400" dirty="0" smtClean="0"/>
              <a:t>and help prevent chronic disease</a:t>
            </a:r>
            <a:endParaRPr lang="en-GB" sz="54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006" y="1551862"/>
            <a:ext cx="3223435" cy="4552013"/>
          </a:xfrm>
          <a:prstGeom prst="rect">
            <a:avLst/>
          </a:prstGeom>
        </p:spPr>
      </p:pic>
    </p:spTree>
    <p:extLst>
      <p:ext uri="{BB962C8B-B14F-4D97-AF65-F5344CB8AC3E}">
        <p14:creationId xmlns:p14="http://schemas.microsoft.com/office/powerpoint/2010/main" val="29740635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solidFill>
                  <a:srgbClr val="CC0066"/>
                </a:solidFill>
                <a:latin typeface="+mn-lt"/>
              </a:rPr>
              <a:t>RECAP UNIT 1</a:t>
            </a:r>
            <a:endParaRPr lang="en-GB" dirty="0">
              <a:solidFill>
                <a:srgbClr val="CC0066"/>
              </a:solidFill>
              <a:latin typeface="+mn-lt"/>
            </a:endParaRPr>
          </a:p>
        </p:txBody>
      </p:sp>
      <p:sp>
        <p:nvSpPr>
          <p:cNvPr id="3" name="Content Placeholder 2"/>
          <p:cNvSpPr>
            <a:spLocks noGrp="1"/>
          </p:cNvSpPr>
          <p:nvPr>
            <p:ph idx="1"/>
          </p:nvPr>
        </p:nvSpPr>
        <p:spPr/>
        <p:txBody>
          <a:bodyPr/>
          <a:lstStyle/>
          <a:p>
            <a:pPr marL="0" indent="0">
              <a:buNone/>
            </a:pPr>
            <a:r>
              <a:rPr lang="en-IE" sz="3200" dirty="0"/>
              <a:t>T</a:t>
            </a:r>
            <a:r>
              <a:rPr lang="en-IE" sz="3200" dirty="0" smtClean="0"/>
              <a:t>he concept/definition of health</a:t>
            </a:r>
          </a:p>
          <a:p>
            <a:pPr marL="0" indent="0">
              <a:buNone/>
            </a:pPr>
            <a:r>
              <a:rPr lang="en-IE" sz="3200" dirty="0" smtClean="0"/>
              <a:t>&amp; personal wellness</a:t>
            </a:r>
          </a:p>
          <a:p>
            <a:pPr marL="0" indent="0">
              <a:buNone/>
            </a:pPr>
            <a:r>
              <a:rPr lang="en-IE" sz="3200" dirty="0" smtClean="0"/>
              <a:t> </a:t>
            </a:r>
          </a:p>
          <a:p>
            <a:pPr marL="0" indent="0">
              <a:buNone/>
            </a:pPr>
            <a:r>
              <a:rPr lang="en-US" sz="3200" dirty="0" smtClean="0"/>
              <a:t>The </a:t>
            </a:r>
            <a:r>
              <a:rPr lang="en-US" sz="3200" dirty="0"/>
              <a:t>Biopsychosocial Model of </a:t>
            </a:r>
            <a:r>
              <a:rPr lang="en-US" sz="3200" dirty="0" smtClean="0"/>
              <a:t>Health</a:t>
            </a:r>
          </a:p>
          <a:p>
            <a:pPr marL="0" indent="0">
              <a:buNone/>
            </a:pPr>
            <a:endParaRPr lang="en-GB" sz="3200" dirty="0" smtClean="0"/>
          </a:p>
          <a:p>
            <a:pPr marL="0" indent="0">
              <a:buNone/>
            </a:pPr>
            <a:r>
              <a:rPr lang="en-GB" sz="3200" dirty="0" smtClean="0"/>
              <a:t>Four lifestyle areas critical to chronic disease prevention</a:t>
            </a:r>
          </a:p>
          <a:p>
            <a:pPr marL="457200" lvl="1" indent="0">
              <a:buNone/>
            </a:pPr>
            <a:r>
              <a:rPr lang="en-GB" sz="3200" dirty="0" smtClean="0"/>
              <a:t>- diet, exercise, tobacco use and alcohol </a:t>
            </a:r>
            <a:r>
              <a:rPr lang="en-GB" b="1" dirty="0"/>
              <a:t/>
            </a:r>
            <a:br>
              <a:rPr lang="en-GB" b="1" dirty="0"/>
            </a:br>
            <a:endParaRPr lang="en-GB"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66960" y="208547"/>
            <a:ext cx="1969008" cy="1215608"/>
          </a:xfrm>
          <a:prstGeom prst="rect">
            <a:avLst/>
          </a:prstGeom>
        </p:spPr>
      </p:pic>
      <p:pic>
        <p:nvPicPr>
          <p:cNvPr id="4" name="Picture 3"/>
          <p:cNvPicPr>
            <a:picLocks noChangeAspect="1"/>
          </p:cNvPicPr>
          <p:nvPr/>
        </p:nvPicPr>
        <p:blipFill>
          <a:blip r:embed="rId4"/>
          <a:stretch>
            <a:fillRect/>
          </a:stretch>
        </p:blipFill>
        <p:spPr>
          <a:xfrm>
            <a:off x="7222935" y="1559092"/>
            <a:ext cx="4713033" cy="3133558"/>
          </a:xfrm>
          <a:prstGeom prst="rect">
            <a:avLst/>
          </a:prstGeom>
        </p:spPr>
      </p:pic>
      <p:pic>
        <p:nvPicPr>
          <p:cNvPr id="6" name="Picture 5" descr="\\ckvfs004\Health Promotion\common\Amy Phillips 2018\HSE_Logo_Mission_Full Colour_Irish_First_FA.png"/>
          <p:cNvPicPr/>
          <p:nvPr/>
        </p:nvPicPr>
        <p:blipFill>
          <a:blip r:embed="rId5">
            <a:extLst>
              <a:ext uri="{28A0092B-C50C-407E-A947-70E740481C1C}">
                <a14:useLocalDpi xmlns:a14="http://schemas.microsoft.com/office/drawing/2010/main" val="0"/>
              </a:ext>
            </a:extLst>
          </a:blip>
          <a:srcRect/>
          <a:stretch>
            <a:fillRect/>
          </a:stretch>
        </p:blipFill>
        <p:spPr bwMode="auto">
          <a:xfrm>
            <a:off x="222664" y="6186585"/>
            <a:ext cx="2508885" cy="487045"/>
          </a:xfrm>
          <a:prstGeom prst="rect">
            <a:avLst/>
          </a:prstGeom>
          <a:noFill/>
          <a:ln>
            <a:noFill/>
          </a:ln>
        </p:spPr>
      </p:pic>
    </p:spTree>
    <p:extLst>
      <p:ext uri="{BB962C8B-B14F-4D97-AF65-F5344CB8AC3E}">
        <p14:creationId xmlns:p14="http://schemas.microsoft.com/office/powerpoint/2010/main" val="37931659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solidFill>
                  <a:srgbClr val="CC0066"/>
                </a:solidFill>
                <a:latin typeface="+mn-lt"/>
              </a:rPr>
              <a:t>RECAP Unit 2</a:t>
            </a:r>
            <a:endParaRPr lang="en-GB" dirty="0">
              <a:solidFill>
                <a:srgbClr val="CC0066"/>
              </a:solidFill>
              <a:latin typeface="+mn-lt"/>
            </a:endParaRPr>
          </a:p>
        </p:txBody>
      </p:sp>
      <p:sp>
        <p:nvSpPr>
          <p:cNvPr id="4" name="Content Placeholder 3"/>
          <p:cNvSpPr>
            <a:spLocks noGrp="1"/>
          </p:cNvSpPr>
          <p:nvPr>
            <p:ph idx="1"/>
          </p:nvPr>
        </p:nvSpPr>
        <p:spPr>
          <a:xfrm>
            <a:off x="430306" y="1661032"/>
            <a:ext cx="10722326" cy="4685979"/>
          </a:xfrm>
        </p:spPr>
        <p:txBody>
          <a:bodyPr>
            <a:normAutofit lnSpcReduction="10000"/>
          </a:bodyPr>
          <a:lstStyle/>
          <a:p>
            <a:pPr lvl="1">
              <a:lnSpc>
                <a:spcPct val="150000"/>
              </a:lnSpc>
            </a:pPr>
            <a:r>
              <a:rPr lang="en-IE" sz="3200" dirty="0" smtClean="0"/>
              <a:t>What influences our Health &amp; Health </a:t>
            </a:r>
            <a:r>
              <a:rPr lang="en-IE" sz="3200" dirty="0"/>
              <a:t>B</a:t>
            </a:r>
            <a:r>
              <a:rPr lang="en-IE" sz="3200" dirty="0" smtClean="0"/>
              <a:t>ehaviour?</a:t>
            </a:r>
          </a:p>
          <a:p>
            <a:pPr lvl="1">
              <a:lnSpc>
                <a:spcPct val="150000"/>
              </a:lnSpc>
            </a:pPr>
            <a:r>
              <a:rPr lang="en-IE" sz="3200" dirty="0" smtClean="0"/>
              <a:t>Health Determinants</a:t>
            </a:r>
          </a:p>
          <a:p>
            <a:pPr lvl="1">
              <a:lnSpc>
                <a:spcPct val="150000"/>
              </a:lnSpc>
            </a:pPr>
            <a:r>
              <a:rPr lang="en-IE" sz="3200" dirty="0" smtClean="0"/>
              <a:t>Health behaviour of students</a:t>
            </a:r>
          </a:p>
          <a:p>
            <a:pPr lvl="1">
              <a:lnSpc>
                <a:spcPct val="150000"/>
              </a:lnSpc>
            </a:pPr>
            <a:r>
              <a:rPr lang="en-IE" sz="3200" dirty="0" smtClean="0"/>
              <a:t>Challenges of changing behaviour</a:t>
            </a:r>
          </a:p>
          <a:p>
            <a:pPr lvl="1">
              <a:lnSpc>
                <a:spcPct val="150000"/>
              </a:lnSpc>
            </a:pPr>
            <a:r>
              <a:rPr lang="en-IE" sz="3200" dirty="0" smtClean="0"/>
              <a:t>Trans Theoretical Model of Behaviour </a:t>
            </a:r>
            <a:r>
              <a:rPr lang="en-IE" sz="3200" dirty="0"/>
              <a:t>C</a:t>
            </a:r>
            <a:r>
              <a:rPr lang="en-IE" sz="3200" dirty="0" smtClean="0"/>
              <a:t>hange/Health Belief Model/COM-B-Model</a:t>
            </a:r>
          </a:p>
          <a:p>
            <a:endParaRPr lang="en-GB"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71299" y="259080"/>
            <a:ext cx="1772406" cy="1094232"/>
          </a:xfrm>
          <a:prstGeom prst="rect">
            <a:avLst/>
          </a:prstGeom>
        </p:spPr>
      </p:pic>
      <p:pic>
        <p:nvPicPr>
          <p:cNvPr id="5" name="Picture 4"/>
          <p:cNvPicPr>
            <a:picLocks noChangeAspect="1"/>
          </p:cNvPicPr>
          <p:nvPr/>
        </p:nvPicPr>
        <p:blipFill>
          <a:blip r:embed="rId4"/>
          <a:stretch>
            <a:fillRect/>
          </a:stretch>
        </p:blipFill>
        <p:spPr>
          <a:xfrm>
            <a:off x="7163748" y="2238046"/>
            <a:ext cx="4089468" cy="2665297"/>
          </a:xfrm>
          <a:prstGeom prst="rect">
            <a:avLst/>
          </a:prstGeom>
        </p:spPr>
      </p:pic>
      <p:pic>
        <p:nvPicPr>
          <p:cNvPr id="6" name="Picture 5" descr="\\ckvfs004\Health Promotion\common\Amy Phillips 2018\HSE_Logo_Mission_Full Colour_Irish_First_FA.png"/>
          <p:cNvPicPr/>
          <p:nvPr/>
        </p:nvPicPr>
        <p:blipFill>
          <a:blip r:embed="rId5">
            <a:extLst>
              <a:ext uri="{28A0092B-C50C-407E-A947-70E740481C1C}">
                <a14:useLocalDpi xmlns:a14="http://schemas.microsoft.com/office/drawing/2010/main" val="0"/>
              </a:ext>
            </a:extLst>
          </a:blip>
          <a:srcRect/>
          <a:stretch>
            <a:fillRect/>
          </a:stretch>
        </p:blipFill>
        <p:spPr bwMode="auto">
          <a:xfrm>
            <a:off x="0" y="6370955"/>
            <a:ext cx="2508885" cy="487045"/>
          </a:xfrm>
          <a:prstGeom prst="rect">
            <a:avLst/>
          </a:prstGeom>
          <a:noFill/>
          <a:ln>
            <a:noFill/>
          </a:ln>
        </p:spPr>
      </p:pic>
    </p:spTree>
    <p:extLst>
      <p:ext uri="{BB962C8B-B14F-4D97-AF65-F5344CB8AC3E}">
        <p14:creationId xmlns:p14="http://schemas.microsoft.com/office/powerpoint/2010/main" val="18769857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940" y="193718"/>
            <a:ext cx="4620386" cy="999661"/>
          </a:xfrm>
          <a:prstGeom prst="rect">
            <a:avLst/>
          </a:prstGeom>
        </p:spPr>
      </p:pic>
      <p:sp>
        <p:nvSpPr>
          <p:cNvPr id="7" name="Content Placeholder 6"/>
          <p:cNvSpPr>
            <a:spLocks noGrp="1"/>
          </p:cNvSpPr>
          <p:nvPr>
            <p:ph idx="1"/>
          </p:nvPr>
        </p:nvSpPr>
        <p:spPr>
          <a:xfrm>
            <a:off x="728472" y="193718"/>
            <a:ext cx="10515600" cy="4351338"/>
          </a:xfrm>
        </p:spPr>
        <p:txBody>
          <a:bodyPr>
            <a:normAutofit/>
          </a:bodyPr>
          <a:lstStyle/>
          <a:p>
            <a:endParaRPr lang="en-IE" dirty="0"/>
          </a:p>
          <a:p>
            <a:pPr marL="0" indent="0" algn="ctr">
              <a:buNone/>
            </a:pPr>
            <a:endParaRPr lang="en-IE" sz="4400" dirty="0" smtClean="0"/>
          </a:p>
          <a:p>
            <a:pPr marL="0" indent="0" algn="ctr">
              <a:lnSpc>
                <a:spcPct val="150000"/>
              </a:lnSpc>
              <a:buNone/>
            </a:pPr>
            <a:r>
              <a:rPr lang="en-IE" sz="4800" dirty="0" smtClean="0"/>
              <a:t>Let’s Talk about </a:t>
            </a:r>
          </a:p>
          <a:p>
            <a:pPr marL="0" indent="0" algn="ctr">
              <a:lnSpc>
                <a:spcPct val="150000"/>
              </a:lnSpc>
              <a:buNone/>
            </a:pPr>
            <a:r>
              <a:rPr lang="en-IE" sz="4800" dirty="0" smtClean="0"/>
              <a:t>“Talking about Health”</a:t>
            </a:r>
            <a:endParaRPr lang="en-GB" sz="4800"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70584" y="193718"/>
            <a:ext cx="1922711" cy="1187026"/>
          </a:xfrm>
          <a:prstGeom prst="rect">
            <a:avLst/>
          </a:prstGeom>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99" y="4151376"/>
            <a:ext cx="3220867" cy="21553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89593" y="4151376"/>
            <a:ext cx="3194288" cy="21638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27379" y="4151376"/>
            <a:ext cx="3033548" cy="2084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descr="\\ckvfs004\Health Promotion\common\Amy Phillips 2018\HSE_Logo_Mission_Full Colour_Irish_First_FA.png"/>
          <p:cNvPicPr/>
          <p:nvPr/>
        </p:nvPicPr>
        <p:blipFill>
          <a:blip r:embed="rId8">
            <a:extLst>
              <a:ext uri="{28A0092B-C50C-407E-A947-70E740481C1C}">
                <a14:useLocalDpi xmlns:a14="http://schemas.microsoft.com/office/drawing/2010/main" val="0"/>
              </a:ext>
            </a:extLst>
          </a:blip>
          <a:srcRect/>
          <a:stretch>
            <a:fillRect/>
          </a:stretch>
        </p:blipFill>
        <p:spPr bwMode="auto">
          <a:xfrm>
            <a:off x="0" y="6335853"/>
            <a:ext cx="2508885" cy="487045"/>
          </a:xfrm>
          <a:prstGeom prst="rect">
            <a:avLst/>
          </a:prstGeom>
          <a:noFill/>
          <a:ln>
            <a:noFill/>
          </a:ln>
        </p:spPr>
      </p:pic>
    </p:spTree>
    <p:extLst>
      <p:ext uri="{BB962C8B-B14F-4D97-AF65-F5344CB8AC3E}">
        <p14:creationId xmlns:p14="http://schemas.microsoft.com/office/powerpoint/2010/main" val="38962375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940" y="193718"/>
            <a:ext cx="4620386" cy="999661"/>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70584" y="193718"/>
            <a:ext cx="1922711" cy="1187026"/>
          </a:xfrm>
          <a:prstGeom prst="rect">
            <a:avLst/>
          </a:prstGeom>
        </p:spPr>
      </p:pic>
      <p:sp>
        <p:nvSpPr>
          <p:cNvPr id="2" name="Content Placeholder 1"/>
          <p:cNvSpPr>
            <a:spLocks noGrp="1"/>
          </p:cNvSpPr>
          <p:nvPr>
            <p:ph idx="1"/>
          </p:nvPr>
        </p:nvSpPr>
        <p:spPr>
          <a:xfrm>
            <a:off x="681926" y="1193380"/>
            <a:ext cx="10810828" cy="5368786"/>
          </a:xfrm>
        </p:spPr>
        <p:txBody>
          <a:bodyPr>
            <a:normAutofit/>
          </a:bodyPr>
          <a:lstStyle/>
          <a:p>
            <a:endParaRPr lang="en-IE" dirty="0"/>
          </a:p>
          <a:p>
            <a:r>
              <a:rPr lang="en-IE" dirty="0"/>
              <a:t>What are the things you currently engage in to ensure a healthy lifestyle? </a:t>
            </a:r>
          </a:p>
          <a:p>
            <a:r>
              <a:rPr lang="en-IE" dirty="0"/>
              <a:t>What might you like to change?</a:t>
            </a:r>
          </a:p>
          <a:p>
            <a:r>
              <a:rPr lang="en-IE" dirty="0"/>
              <a:t>How do you feel when people talk to you about your health? When your family members or friends ask you about your lifestyle behaviours? </a:t>
            </a:r>
          </a:p>
          <a:p>
            <a:r>
              <a:rPr lang="en-IE" dirty="0"/>
              <a:t>Do you get defensive because you think they are interfering or do you feel that they only ask because they care?</a:t>
            </a:r>
          </a:p>
          <a:p>
            <a:r>
              <a:rPr lang="en-IE" dirty="0"/>
              <a:t>Do you think that they are nagging and not concerned?</a:t>
            </a:r>
          </a:p>
          <a:p>
            <a:r>
              <a:rPr lang="en-IE" dirty="0"/>
              <a:t>Does the conversation ever end in conflict?</a:t>
            </a:r>
          </a:p>
          <a:p>
            <a:endParaRPr lang="en-IE" dirty="0"/>
          </a:p>
          <a:p>
            <a:endParaRPr lang="en-IE" dirty="0"/>
          </a:p>
          <a:p>
            <a:endParaRPr lang="en-IE" dirty="0"/>
          </a:p>
          <a:p>
            <a:endParaRPr lang="en-GB" dirty="0"/>
          </a:p>
          <a:p>
            <a:endParaRPr lang="en-GB" dirty="0"/>
          </a:p>
        </p:txBody>
      </p:sp>
      <p:pic>
        <p:nvPicPr>
          <p:cNvPr id="5" name="Picture 4" descr="\\ckvfs004\Health Promotion\common\Amy Phillips 2018\HSE_Logo_Mission_Full Colour_Irish_First_FA.png"/>
          <p:cNvPicPr/>
          <p:nvPr/>
        </p:nvPicPr>
        <p:blipFill>
          <a:blip r:embed="rId5">
            <a:extLst>
              <a:ext uri="{28A0092B-C50C-407E-A947-70E740481C1C}">
                <a14:useLocalDpi xmlns:a14="http://schemas.microsoft.com/office/drawing/2010/main" val="0"/>
              </a:ext>
            </a:extLst>
          </a:blip>
          <a:srcRect/>
          <a:stretch>
            <a:fillRect/>
          </a:stretch>
        </p:blipFill>
        <p:spPr bwMode="auto">
          <a:xfrm>
            <a:off x="92248" y="6370955"/>
            <a:ext cx="2508885" cy="487045"/>
          </a:xfrm>
          <a:prstGeom prst="rect">
            <a:avLst/>
          </a:prstGeom>
          <a:noFill/>
          <a:ln>
            <a:noFill/>
          </a:ln>
        </p:spPr>
      </p:pic>
    </p:spTree>
    <p:extLst>
      <p:ext uri="{BB962C8B-B14F-4D97-AF65-F5344CB8AC3E}">
        <p14:creationId xmlns:p14="http://schemas.microsoft.com/office/powerpoint/2010/main" val="16972930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CC0066"/>
                </a:solidFill>
                <a:latin typeface="+mn-lt"/>
              </a:rPr>
              <a:t>Talking about Health </a:t>
            </a:r>
            <a:endParaRPr lang="en-GB" dirty="0">
              <a:solidFill>
                <a:srgbClr val="CC0066"/>
              </a:solidFill>
              <a:latin typeface="+mn-lt"/>
            </a:endParaRPr>
          </a:p>
        </p:txBody>
      </p:sp>
      <p:sp>
        <p:nvSpPr>
          <p:cNvPr id="3" name="TextBox 2"/>
          <p:cNvSpPr txBox="1"/>
          <p:nvPr/>
        </p:nvSpPr>
        <p:spPr>
          <a:xfrm>
            <a:off x="433953" y="2347993"/>
            <a:ext cx="3642101" cy="2308324"/>
          </a:xfrm>
          <a:prstGeom prst="rect">
            <a:avLst/>
          </a:prstGeom>
          <a:solidFill>
            <a:srgbClr val="CCECFF"/>
          </a:solidFill>
        </p:spPr>
        <p:txBody>
          <a:bodyPr wrap="square" rtlCol="0">
            <a:spAutoFit/>
          </a:bodyPr>
          <a:lstStyle/>
          <a:p>
            <a:pPr algn="ctr"/>
            <a:r>
              <a:rPr lang="en-IE" sz="3600" dirty="0"/>
              <a:t>E</a:t>
            </a:r>
            <a:r>
              <a:rPr lang="en-IE" sz="3600" dirty="0" smtClean="0"/>
              <a:t>lements of a successful </a:t>
            </a:r>
          </a:p>
          <a:p>
            <a:pPr algn="ctr"/>
            <a:r>
              <a:rPr lang="en-IE" sz="3600" dirty="0" smtClean="0"/>
              <a:t>health conversation?</a:t>
            </a:r>
            <a:endParaRPr lang="en-GB" sz="36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85832" y="277368"/>
            <a:ext cx="1923288" cy="1187382"/>
          </a:xfrm>
          <a:prstGeom prst="rect">
            <a:avLst/>
          </a:prstGeom>
        </p:spPr>
      </p:pic>
      <p:pic>
        <p:nvPicPr>
          <p:cNvPr id="7" name="Content Placeholder 6"/>
          <p:cNvPicPr>
            <a:picLocks noGrp="1" noChangeAspect="1"/>
          </p:cNvPicPr>
          <p:nvPr>
            <p:ph idx="1"/>
          </p:nvPr>
        </p:nvPicPr>
        <p:blipFill>
          <a:blip r:embed="rId4"/>
          <a:stretch>
            <a:fillRect/>
          </a:stretch>
        </p:blipFill>
        <p:spPr>
          <a:xfrm>
            <a:off x="4200525" y="1552507"/>
            <a:ext cx="7395210" cy="4940801"/>
          </a:xfrm>
          <a:prstGeom prst="rect">
            <a:avLst/>
          </a:prstGeom>
        </p:spPr>
      </p:pic>
      <p:pic>
        <p:nvPicPr>
          <p:cNvPr id="6" name="Picture 5" descr="\\ckvfs004\Health Promotion\common\Amy Phillips 2018\HSE_Logo_Mission_Full Colour_Irish_First_FA.png"/>
          <p:cNvPicPr/>
          <p:nvPr/>
        </p:nvPicPr>
        <p:blipFill>
          <a:blip r:embed="rId5">
            <a:extLst>
              <a:ext uri="{28A0092B-C50C-407E-A947-70E740481C1C}">
                <a14:useLocalDpi xmlns:a14="http://schemas.microsoft.com/office/drawing/2010/main" val="0"/>
              </a:ext>
            </a:extLst>
          </a:blip>
          <a:srcRect/>
          <a:stretch>
            <a:fillRect/>
          </a:stretch>
        </p:blipFill>
        <p:spPr bwMode="auto">
          <a:xfrm>
            <a:off x="0" y="6163139"/>
            <a:ext cx="2508885" cy="487045"/>
          </a:xfrm>
          <a:prstGeom prst="rect">
            <a:avLst/>
          </a:prstGeom>
          <a:noFill/>
          <a:ln>
            <a:noFill/>
          </a:ln>
        </p:spPr>
      </p:pic>
    </p:spTree>
    <p:extLst>
      <p:ext uri="{BB962C8B-B14F-4D97-AF65-F5344CB8AC3E}">
        <p14:creationId xmlns:p14="http://schemas.microsoft.com/office/powerpoint/2010/main" val="41668254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3027" y="2326394"/>
            <a:ext cx="10627480" cy="3877183"/>
          </a:xfrm>
          <a:solidFill>
            <a:srgbClr val="CCECFF"/>
          </a:solidFill>
        </p:spPr>
        <p:txBody>
          <a:bodyPr>
            <a:normAutofit/>
          </a:bodyPr>
          <a:lstStyle/>
          <a:p>
            <a:pPr>
              <a:lnSpc>
                <a:spcPct val="160000"/>
              </a:lnSpc>
            </a:pPr>
            <a:r>
              <a:rPr lang="en-IE" dirty="0" smtClean="0"/>
              <a:t>What challenges, if any, could healthcare </a:t>
            </a:r>
            <a:r>
              <a:rPr lang="en-IE" dirty="0"/>
              <a:t>p</a:t>
            </a:r>
            <a:r>
              <a:rPr lang="en-IE" dirty="0" smtClean="0"/>
              <a:t>rofessionals encounter?</a:t>
            </a:r>
            <a:endParaRPr lang="en-IE" dirty="0"/>
          </a:p>
          <a:p>
            <a:pPr>
              <a:lnSpc>
                <a:spcPct val="160000"/>
              </a:lnSpc>
            </a:pPr>
            <a:r>
              <a:rPr lang="en-IE" dirty="0"/>
              <a:t>What skills </a:t>
            </a:r>
            <a:r>
              <a:rPr lang="en-IE" dirty="0" smtClean="0"/>
              <a:t>are needed for effective communication?</a:t>
            </a:r>
            <a:endParaRPr lang="en-IE" dirty="0"/>
          </a:p>
          <a:p>
            <a:pPr>
              <a:lnSpc>
                <a:spcPct val="160000"/>
              </a:lnSpc>
            </a:pPr>
            <a:r>
              <a:rPr lang="en-IE" dirty="0"/>
              <a:t>What factors promote and impede </a:t>
            </a:r>
            <a:r>
              <a:rPr lang="en-IE" dirty="0" smtClean="0"/>
              <a:t>Health Behaviour Change conversations between </a:t>
            </a:r>
            <a:r>
              <a:rPr lang="en-IE" dirty="0"/>
              <a:t>patients and </a:t>
            </a:r>
            <a:r>
              <a:rPr lang="en-IE" dirty="0" smtClean="0"/>
              <a:t>healthcare </a:t>
            </a:r>
            <a:r>
              <a:rPr lang="en-IE" dirty="0"/>
              <a:t>p</a:t>
            </a:r>
            <a:r>
              <a:rPr lang="en-IE" dirty="0" smtClean="0"/>
              <a:t>rofessionals </a:t>
            </a:r>
            <a:r>
              <a:rPr lang="en-IE" dirty="0"/>
              <a:t>?</a:t>
            </a:r>
          </a:p>
          <a:p>
            <a:endParaRPr lang="en-IE"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9</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437" y="286708"/>
            <a:ext cx="4620386" cy="999661"/>
          </a:xfrm>
          <a:prstGeom prst="rect">
            <a:avLst/>
          </a:prstGeom>
        </p:spPr>
      </p:pic>
      <p:sp>
        <p:nvSpPr>
          <p:cNvPr id="2" name="Rectangle 1"/>
          <p:cNvSpPr/>
          <p:nvPr/>
        </p:nvSpPr>
        <p:spPr>
          <a:xfrm>
            <a:off x="953027" y="1384538"/>
            <a:ext cx="8850884" cy="523220"/>
          </a:xfrm>
          <a:prstGeom prst="rect">
            <a:avLst/>
          </a:prstGeom>
        </p:spPr>
        <p:txBody>
          <a:bodyPr wrap="none">
            <a:spAutoFit/>
          </a:bodyPr>
          <a:lstStyle/>
          <a:p>
            <a:r>
              <a:rPr lang="en-IE" sz="2800" dirty="0">
                <a:solidFill>
                  <a:srgbClr val="CC0066"/>
                </a:solidFill>
              </a:rPr>
              <a:t>C</a:t>
            </a:r>
            <a:r>
              <a:rPr lang="en-IE" sz="2800" dirty="0" smtClean="0">
                <a:solidFill>
                  <a:srgbClr val="CC0066"/>
                </a:solidFill>
              </a:rPr>
              <a:t>ommunicating </a:t>
            </a:r>
            <a:r>
              <a:rPr lang="en-IE" sz="2800" dirty="0">
                <a:solidFill>
                  <a:srgbClr val="CC0066"/>
                </a:solidFill>
              </a:rPr>
              <a:t>with patients for Health Behaviour </a:t>
            </a:r>
            <a:r>
              <a:rPr lang="en-IE" sz="2800" dirty="0" smtClean="0">
                <a:solidFill>
                  <a:srgbClr val="CC0066"/>
                </a:solidFill>
              </a:rPr>
              <a:t>Change</a:t>
            </a:r>
            <a:endParaRPr lang="en-GB" sz="2800" dirty="0">
              <a:solidFill>
                <a:srgbClr val="CC0066"/>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98914" y="167640"/>
            <a:ext cx="1812086" cy="1118729"/>
          </a:xfrm>
          <a:prstGeom prst="rect">
            <a:avLst/>
          </a:prstGeom>
        </p:spPr>
      </p:pic>
      <p:pic>
        <p:nvPicPr>
          <p:cNvPr id="8" name="Picture 7" descr="\\ckvfs004\Health Promotion\common\Amy Phillips 2018\HSE_Logo_Mission_Full Colour_Irish_First_FA.png"/>
          <p:cNvPicPr/>
          <p:nvPr/>
        </p:nvPicPr>
        <p:blipFill>
          <a:blip r:embed="rId5">
            <a:extLst>
              <a:ext uri="{28A0092B-C50C-407E-A947-70E740481C1C}">
                <a14:useLocalDpi xmlns:a14="http://schemas.microsoft.com/office/drawing/2010/main" val="0"/>
              </a:ext>
            </a:extLst>
          </a:blip>
          <a:srcRect/>
          <a:stretch>
            <a:fillRect/>
          </a:stretch>
        </p:blipFill>
        <p:spPr bwMode="auto">
          <a:xfrm>
            <a:off x="107745" y="6353369"/>
            <a:ext cx="2508885" cy="487045"/>
          </a:xfrm>
          <a:prstGeom prst="rect">
            <a:avLst/>
          </a:prstGeom>
          <a:noFill/>
          <a:ln>
            <a:noFill/>
          </a:ln>
        </p:spPr>
      </p:pic>
    </p:spTree>
    <p:extLst>
      <p:ext uri="{BB962C8B-B14F-4D97-AF65-F5344CB8AC3E}">
        <p14:creationId xmlns:p14="http://schemas.microsoft.com/office/powerpoint/2010/main" val="388485160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MECC Presentation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MECC Presentation theme</Template>
  <TotalTime>528</TotalTime>
  <Words>3344</Words>
  <Application>Microsoft Office PowerPoint</Application>
  <PresentationFormat>Custom</PresentationFormat>
  <Paragraphs>404</Paragraphs>
  <Slides>28</Slides>
  <Notes>28</Notes>
  <HiddenSlides>0</HiddenSlides>
  <MMClips>0</MMClips>
  <ScaleCrop>false</ScaleCrop>
  <HeadingPairs>
    <vt:vector size="4" baseType="variant">
      <vt:variant>
        <vt:lpstr>Theme</vt:lpstr>
      </vt:variant>
      <vt:variant>
        <vt:i4>2</vt:i4>
      </vt:variant>
      <vt:variant>
        <vt:lpstr>Slide Titles</vt:lpstr>
      </vt:variant>
      <vt:variant>
        <vt:i4>28</vt:i4>
      </vt:variant>
    </vt:vector>
  </HeadingPairs>
  <TitlesOfParts>
    <vt:vector size="30" baseType="lpstr">
      <vt:lpstr>1_Office Theme</vt:lpstr>
      <vt:lpstr>1_MECC Presentation theme</vt:lpstr>
      <vt:lpstr>Unit 3: Lesson 1 </vt:lpstr>
      <vt:lpstr>  Communication for  Healthy Lifestyles &amp;  Health Behaviour Change</vt:lpstr>
      <vt:lpstr>Making Every Contact Count</vt:lpstr>
      <vt:lpstr>RECAP UNIT 1</vt:lpstr>
      <vt:lpstr>RECAP Unit 2</vt:lpstr>
      <vt:lpstr>PowerPoint Presentation</vt:lpstr>
      <vt:lpstr>PowerPoint Presentation</vt:lpstr>
      <vt:lpstr>Talking about Health </vt:lpstr>
      <vt:lpstr>PowerPoint Presentation</vt:lpstr>
      <vt:lpstr>A Patient Centred Approach</vt:lpstr>
      <vt:lpstr>PowerPoint Presentation</vt:lpstr>
      <vt:lpstr>Communication skills for a Patient Centred Approach to Health Behaviour Change</vt:lpstr>
      <vt:lpstr>PowerPoint Presentation</vt:lpstr>
      <vt:lpstr>PowerPoint Presentation</vt:lpstr>
      <vt:lpstr>PowerPoint Presentation</vt:lpstr>
      <vt:lpstr>PowerPoint Presentation</vt:lpstr>
      <vt:lpstr>PowerPoint Presentation</vt:lpstr>
      <vt:lpstr>BECOMING AN ACTIVE LISTENER </vt:lpstr>
      <vt:lpstr>Listening and Self Awareness</vt:lpstr>
      <vt:lpstr>Paraphrasing</vt:lpstr>
      <vt:lpstr>PowerPoint Presentation</vt:lpstr>
      <vt:lpstr>Asking the Right Questions </vt:lpstr>
      <vt:lpstr>EXAMPLES OF TYPES OF QUESTIONING </vt:lpstr>
      <vt:lpstr>Combining open and closed questions </vt:lpstr>
      <vt:lpstr>Examples of useful questions   </vt:lpstr>
      <vt:lpstr>Activity 3.2 </vt:lpstr>
      <vt:lpstr>PowerPoint Presentation</vt:lpstr>
      <vt:lpstr>PowerPoint Presentation</vt:lpstr>
    </vt:vector>
  </TitlesOfParts>
  <Company>University College Cork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3 Lesson 1</dc:title>
  <dc:creator>O'Sullivan, Dawn;Gobnait.Creedon@hse.ie</dc:creator>
  <cp:lastModifiedBy>Gobnait Creedon (Health Promotion Officer)</cp:lastModifiedBy>
  <cp:revision>58</cp:revision>
  <dcterms:created xsi:type="dcterms:W3CDTF">2017-02-28T11:22:49Z</dcterms:created>
  <dcterms:modified xsi:type="dcterms:W3CDTF">2018-07-18T08:19:36Z</dcterms:modified>
</cp:coreProperties>
</file>