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4" r:id="rId1"/>
  </p:sldMasterIdLst>
  <p:notesMasterIdLst>
    <p:notesMasterId r:id="rId21"/>
  </p:notesMasterIdLst>
  <p:sldIdLst>
    <p:sldId id="279" r:id="rId2"/>
    <p:sldId id="280" r:id="rId3"/>
    <p:sldId id="305" r:id="rId4"/>
    <p:sldId id="285" r:id="rId5"/>
    <p:sldId id="259" r:id="rId6"/>
    <p:sldId id="297" r:id="rId7"/>
    <p:sldId id="258" r:id="rId8"/>
    <p:sldId id="286" r:id="rId9"/>
    <p:sldId id="287" r:id="rId10"/>
    <p:sldId id="288" r:id="rId11"/>
    <p:sldId id="304" r:id="rId12"/>
    <p:sldId id="301" r:id="rId13"/>
    <p:sldId id="302" r:id="rId14"/>
    <p:sldId id="290" r:id="rId15"/>
    <p:sldId id="293" r:id="rId16"/>
    <p:sldId id="292" r:id="rId17"/>
    <p:sldId id="295" r:id="rId18"/>
    <p:sldId id="303" r:id="rId19"/>
    <p:sldId id="29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0066"/>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543" autoAdjust="0"/>
  </p:normalViewPr>
  <p:slideViewPr>
    <p:cSldViewPr snapToGrid="0">
      <p:cViewPr varScale="1">
        <p:scale>
          <a:sx n="92" d="100"/>
          <a:sy n="92" d="100"/>
        </p:scale>
        <p:origin x="-1314"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1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DB347-B147-41E1-9B22-C32000F3A94A}" type="datetimeFigureOut">
              <a:rPr lang="en-GB" smtClean="0"/>
              <a:t>18/07/2018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05877-357A-442F-A308-F0400633DEC4}" type="slidenum">
              <a:rPr lang="en-GB" smtClean="0"/>
              <a:t>‹#›</a:t>
            </a:fld>
            <a:endParaRPr lang="en-GB" dirty="0"/>
          </a:p>
        </p:txBody>
      </p:sp>
    </p:spTree>
    <p:extLst>
      <p:ext uri="{BB962C8B-B14F-4D97-AF65-F5344CB8AC3E}">
        <p14:creationId xmlns:p14="http://schemas.microsoft.com/office/powerpoint/2010/main" val="388878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389135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Motivational interviewing involves the use of:</a:t>
            </a:r>
          </a:p>
          <a:p>
            <a:r>
              <a:rPr lang="en-IE" dirty="0" smtClean="0"/>
              <a:t>1.</a:t>
            </a:r>
            <a:r>
              <a:rPr lang="en-IE" baseline="0" dirty="0" smtClean="0"/>
              <a:t> </a:t>
            </a:r>
            <a:r>
              <a:rPr lang="en-IE" dirty="0" smtClean="0"/>
              <a:t>The following key skills to carry out an effective intervention – Open ended questions, Affirmations, Reflective listening and Summarising (Known by the acronym OARS)</a:t>
            </a:r>
          </a:p>
          <a:p>
            <a:endParaRPr lang="en-IE" dirty="0" smtClean="0"/>
          </a:p>
          <a:p>
            <a:r>
              <a:rPr lang="en-IE" dirty="0" smtClean="0"/>
              <a:t>2.  In addition, a number of useful tools have been developed:</a:t>
            </a:r>
          </a:p>
          <a:p>
            <a:r>
              <a:rPr lang="en-IE" dirty="0" smtClean="0"/>
              <a:t>a.</a:t>
            </a:r>
            <a:r>
              <a:rPr lang="en-IE" baseline="0" dirty="0" smtClean="0"/>
              <a:t>    </a:t>
            </a:r>
            <a:r>
              <a:rPr lang="en-IE" dirty="0" smtClean="0"/>
              <a:t>Scaling questions exercise (0-10)</a:t>
            </a:r>
          </a:p>
          <a:p>
            <a:pPr marL="228600" indent="-228600">
              <a:buAutoNum type="alphaLcPeriod" startAt="2"/>
            </a:pPr>
            <a:r>
              <a:rPr lang="en-IE" dirty="0" smtClean="0"/>
              <a:t>Decisional balance </a:t>
            </a:r>
          </a:p>
          <a:p>
            <a:pPr marL="228600" indent="-228600">
              <a:buAutoNum type="alphaLcPeriod" startAt="2"/>
            </a:pPr>
            <a:endParaRPr lang="en-IE" dirty="0" smtClean="0"/>
          </a:p>
          <a:p>
            <a:r>
              <a:rPr lang="en-IE" dirty="0" smtClean="0"/>
              <a:t>We have already covered the skills for MI in lesson 1 and 2 and we will look at some of the tools in this lesson.</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10</a:t>
            </a:fld>
            <a:endParaRPr lang="en-GB" dirty="0"/>
          </a:p>
        </p:txBody>
      </p:sp>
    </p:spTree>
    <p:extLst>
      <p:ext uri="{BB962C8B-B14F-4D97-AF65-F5344CB8AC3E}">
        <p14:creationId xmlns:p14="http://schemas.microsoft.com/office/powerpoint/2010/main" val="261842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Scaling questions</a:t>
            </a:r>
          </a:p>
          <a:p>
            <a:r>
              <a:rPr lang="en-IE" dirty="0" smtClean="0"/>
              <a:t>We are now going to discuss the Assessment of Importance and Confidence:</a:t>
            </a:r>
          </a:p>
          <a:p>
            <a:r>
              <a:rPr lang="en-IE" dirty="0" smtClean="0"/>
              <a:t>Communication for HBC involves establishing the level of importance and confidence patients place on changing a given behaviour. Asking simple questions such as “how important for you to quit smoking if 0 is not important and 10 is very important” and “how confident are you that if you tried to stop you would succeed 0 not confident and 10 very confident” (Rollnick et al., 1999). </a:t>
            </a:r>
          </a:p>
          <a:p>
            <a:endParaRPr lang="en-IE" dirty="0" smtClean="0"/>
          </a:p>
          <a:p>
            <a:r>
              <a:rPr lang="en-IE" dirty="0" smtClean="0"/>
              <a:t>When we start talking about HBC we must establish how motivated a patient is to change or their “readiness to change”. </a:t>
            </a:r>
          </a:p>
          <a:p>
            <a:endParaRPr lang="en-IE" dirty="0" smtClean="0"/>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11</a:t>
            </a:fld>
            <a:endParaRPr lang="en-GB" dirty="0"/>
          </a:p>
        </p:txBody>
      </p:sp>
    </p:spTree>
    <p:extLst>
      <p:ext uri="{BB962C8B-B14F-4D97-AF65-F5344CB8AC3E}">
        <p14:creationId xmlns:p14="http://schemas.microsoft.com/office/powerpoint/2010/main" val="261842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If individuals are highly motivated to change they will most likely affirm this with self-motivating statements. Alternatively, if they only score 3-4 then the HCP could ask questions such as what a 4 means to the person, and why a 4 and not a 3 (so they get a sense of where they are at in terms of readiness in a way that helps build their self-belief). MI is trying to build intrinsic motivation – so it is trying to build up and affirm a patient’s own self efficacy. </a:t>
            </a:r>
          </a:p>
          <a:p>
            <a:endParaRPr lang="en-IE" dirty="0" smtClean="0"/>
          </a:p>
          <a:p>
            <a:r>
              <a:rPr lang="en-IE" dirty="0" smtClean="0"/>
              <a:t>We need to explore patient readiness, willingness (importance), and ability (confidence). </a:t>
            </a:r>
          </a:p>
          <a:p>
            <a:endParaRPr lang="en-IE" dirty="0" smtClean="0"/>
          </a:p>
          <a:p>
            <a:r>
              <a:rPr lang="en-IE" dirty="0" smtClean="0"/>
              <a:t>A person could be very willing to change and feel ready and yet may not feel very able to make the changes themselves – so we need to examine all of these to understand what a person might need to help effect change here. </a:t>
            </a:r>
          </a:p>
          <a:p>
            <a:endParaRPr lang="en-IE" dirty="0" smtClean="0"/>
          </a:p>
          <a:p>
            <a:r>
              <a:rPr lang="en-IE" dirty="0" smtClean="0"/>
              <a:t>The health care professional could also ask “what could make you move higher up the scale?” This may be a good opportunity to ask the patient to consider the pros and cons of change or the cost and benefits of change. Can you remember discussing this in Unit 2 when we talked about the theories of behaviour change?</a:t>
            </a:r>
          </a:p>
          <a:p>
            <a:endParaRPr lang="en-IE" dirty="0" smtClean="0"/>
          </a:p>
          <a:p>
            <a:r>
              <a:rPr lang="en-IE" b="1" i="1" dirty="0" smtClean="0"/>
              <a:t>These scales are teaching tools to help understand  behaviour change and ambivalence and not recommended necessarily for use in practice and note that they are not used in video demonstration. </a:t>
            </a:r>
          </a:p>
          <a:p>
            <a:endParaRPr lang="en-IE" dirty="0" smtClean="0"/>
          </a:p>
          <a:p>
            <a:endParaRPr lang="en-IE" dirty="0" smtClean="0"/>
          </a:p>
          <a:p>
            <a:endParaRPr lang="en-GB" dirty="0"/>
          </a:p>
        </p:txBody>
      </p:sp>
      <p:sp>
        <p:nvSpPr>
          <p:cNvPr id="4" name="Slide Number Placeholder 3"/>
          <p:cNvSpPr>
            <a:spLocks noGrp="1"/>
          </p:cNvSpPr>
          <p:nvPr>
            <p:ph type="sldNum" sz="quarter" idx="10"/>
          </p:nvPr>
        </p:nvSpPr>
        <p:spPr/>
        <p:txBody>
          <a:bodyPr/>
          <a:lstStyle/>
          <a:p>
            <a:fld id="{5AC45D68-F027-4BF2-8A7D-E1FDAE339536}"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2527424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Rollnick et al. (1999) suggest a simple assessment using a scale from 0-10. Once the patient responds to this assessment the HCP can then encourage the patient to verbalise their reasons for their responses.</a:t>
            </a:r>
          </a:p>
          <a:p>
            <a:endParaRPr lang="en-IE" dirty="0" smtClean="0"/>
          </a:p>
          <a:p>
            <a:r>
              <a:rPr lang="en-IE" dirty="0" smtClean="0"/>
              <a:t>If individuals are highly motivated to change they will most likely affirm this with self-motivating statements. Alternatively, if they only score 3-4 then the HCP could ask questions such as what a 4 means to the person, and why a 4 and not a 3 (so they get a sense of where they are at in terms of readiness in a way that helps build their self-belief). MI is trying to build intrinsic motivation – so it is trying to build up and affirm a patient’s own self efficacy. </a:t>
            </a:r>
          </a:p>
          <a:p>
            <a:endParaRPr lang="en-IE" dirty="0" smtClean="0"/>
          </a:p>
          <a:p>
            <a:r>
              <a:rPr lang="en-IE" dirty="0" smtClean="0"/>
              <a:t>We need to explore patient readiness, willingness (importance), and ability (confidence). </a:t>
            </a:r>
          </a:p>
          <a:p>
            <a:endParaRPr lang="en-IE" dirty="0" smtClean="0"/>
          </a:p>
          <a:p>
            <a:r>
              <a:rPr lang="en-IE" dirty="0" smtClean="0"/>
              <a:t>A person could be very willing to change and feel ready and yet may not feel very able to make the changes themselves – so we need to examine all of these to understand what a person might need to help effect change here. </a:t>
            </a:r>
          </a:p>
          <a:p>
            <a:endParaRPr lang="en-IE" dirty="0" smtClean="0"/>
          </a:p>
          <a:p>
            <a:r>
              <a:rPr lang="en-IE" dirty="0" smtClean="0"/>
              <a:t>The health care professional could also ask “what could make you move higher up the scale?” This may be a good opportunity to ask the patient to consider the pros and cons of change or the cost and benefits of change. Can you remember discussing this in Unit 2 when we talked about the theories of behaviour change?</a:t>
            </a:r>
          </a:p>
          <a:p>
            <a:endParaRPr lang="en-IE" dirty="0" smtClean="0"/>
          </a:p>
          <a:p>
            <a:r>
              <a:rPr lang="en-IE" b="1" i="1" dirty="0" smtClean="0"/>
              <a:t>These scales are teaching tools to help understand  behaviour change and ambivalence and not recommended necessarily for use in practice and note that they are not used in video demonstration. </a:t>
            </a:r>
          </a:p>
          <a:p>
            <a:endParaRPr lang="en-IE" dirty="0" smtClean="0"/>
          </a:p>
          <a:p>
            <a:endParaRPr lang="en-IE" dirty="0" smtClean="0"/>
          </a:p>
          <a:p>
            <a:endParaRPr lang="en-IE" dirty="0" smtClean="0"/>
          </a:p>
          <a:p>
            <a:endParaRPr lang="en-GB" dirty="0"/>
          </a:p>
        </p:txBody>
      </p:sp>
      <p:sp>
        <p:nvSpPr>
          <p:cNvPr id="4" name="Slide Number Placeholder 3"/>
          <p:cNvSpPr>
            <a:spLocks noGrp="1"/>
          </p:cNvSpPr>
          <p:nvPr>
            <p:ph type="sldNum" sz="quarter" idx="10"/>
          </p:nvPr>
        </p:nvSpPr>
        <p:spPr/>
        <p:txBody>
          <a:bodyPr/>
          <a:lstStyle/>
          <a:p>
            <a:fld id="{5AC45D68-F027-4BF2-8A7D-E1FDAE339536}"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2527424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Decisional balance</a:t>
            </a:r>
          </a:p>
          <a:p>
            <a:r>
              <a:rPr lang="en-IE" dirty="0" smtClean="0"/>
              <a:t>We have already used the decisional balance in Unit 2 in a reflective practice exercise when we explored the pros and cons of a change you would like to make yourself and also looked at the pros and cons of not changing. We will revisit this again in Unit 4 in more detail.</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14</a:t>
            </a:fld>
            <a:endParaRPr lang="en-GB" dirty="0"/>
          </a:p>
        </p:txBody>
      </p:sp>
    </p:spTree>
    <p:extLst>
      <p:ext uri="{BB962C8B-B14F-4D97-AF65-F5344CB8AC3E}">
        <p14:creationId xmlns:p14="http://schemas.microsoft.com/office/powerpoint/2010/main" val="2203484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RECAP</a:t>
            </a:r>
          </a:p>
          <a:p>
            <a:endParaRPr lang="en-IE" dirty="0" smtClean="0"/>
          </a:p>
          <a:p>
            <a:r>
              <a:rPr lang="en-IE" dirty="0" smtClean="0"/>
              <a:t>Consider the magnitude of illnesses, chronic diseases and risk factors for ill health that HCPs have to address with their patients. Now imagine that you are a patient and a healthcare professional wants to talk about health behaviour change. Talking about communication is important when it comes to HBC because talking about health and lifestyle behaviours can be a sensitive issue. Here is an example of some elements which help to make a “health conversation” successful, can you think of anymore?</a:t>
            </a:r>
          </a:p>
          <a:p>
            <a:endParaRPr lang="en-IE" dirty="0" smtClean="0"/>
          </a:p>
          <a:p>
            <a:r>
              <a:rPr lang="en-IE" dirty="0" smtClean="0"/>
              <a:t>(A)	Being Person centred enables honest conversation to take place between the health professional and the patients about their lifestyle behaviour in a way that is supportive and empowering for the person and respectful of their circumstances. It also allows the patient to hear the health messages and can motivate them to take small steps towards actions that will impact positively on their health.</a:t>
            </a:r>
          </a:p>
          <a:p>
            <a:r>
              <a:rPr lang="en-IE" dirty="0" smtClean="0"/>
              <a:t>(B)	Showing Empathy towards the person help the health care professional to understand and feel the emotions of the patient. This can help them understand the complexes of lifestyle behaviour change for the patient and the emotions intertwined in same.</a:t>
            </a:r>
          </a:p>
          <a:p>
            <a:r>
              <a:rPr lang="en-IE" dirty="0" smtClean="0"/>
              <a:t>(C)	Being conscious and avoiding judging others based on your own standards will help health conversations to be more open and effective. It is important to make a conscious effort not to be critical of the actions or thoughts of others.</a:t>
            </a:r>
          </a:p>
          <a:p>
            <a:r>
              <a:rPr lang="en-IE" dirty="0" smtClean="0"/>
              <a:t>(D)	Support &amp; Self-efficacy:  Communicating effectively will support the patient to help themselves by building their confidence in their ability to change their own health behaviour and also to direct them to supports available if they wish</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3830194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IE" b="1" dirty="0" smtClean="0"/>
              <a:t>* Activity 3.3:  National Undergraduate Curriculum for Chronic Disease Prevention and Management, Page 98</a:t>
            </a:r>
            <a:r>
              <a:rPr lang="en-IE" b="1" baseline="0" dirty="0" smtClean="0"/>
              <a:t> </a:t>
            </a:r>
            <a:r>
              <a:rPr lang="en-IE" b="1" dirty="0" smtClean="0"/>
              <a:t> (Hand-out) </a:t>
            </a:r>
          </a:p>
          <a:p>
            <a:pPr marL="0" indent="0">
              <a:buFont typeface="Arial" charset="0"/>
              <a:buNone/>
            </a:pPr>
            <a:endParaRPr lang="en-IE" dirty="0" smtClean="0"/>
          </a:p>
          <a:p>
            <a:pPr marL="0" indent="0">
              <a:buFont typeface="Arial" charset="0"/>
              <a:buNone/>
            </a:pPr>
            <a:endParaRPr lang="en-IE" dirty="0" smtClean="0"/>
          </a:p>
          <a:p>
            <a:pPr marL="0" indent="0">
              <a:buFont typeface="Arial" charset="0"/>
              <a:buNone/>
            </a:pPr>
            <a:r>
              <a:rPr lang="en-IE" dirty="0" smtClean="0"/>
              <a:t>Distribute copies</a:t>
            </a:r>
            <a:r>
              <a:rPr lang="en-IE" baseline="0" dirty="0" smtClean="0"/>
              <a:t> of scenarios: Hyperlinked </a:t>
            </a:r>
            <a:r>
              <a:rPr lang="en-IE" dirty="0" smtClean="0"/>
              <a:t>Activity 3.3 </a:t>
            </a:r>
          </a:p>
          <a:p>
            <a:pPr marL="0" indent="0">
              <a:buFont typeface="Arial" charset="0"/>
              <a:buNone/>
            </a:pPr>
            <a:endParaRPr lang="en-IE" dirty="0" smtClean="0"/>
          </a:p>
          <a:p>
            <a:r>
              <a:rPr lang="en-IE" dirty="0" smtClean="0"/>
              <a:t>Read the following two scenarios and respond to the prompts provided </a:t>
            </a:r>
          </a:p>
          <a:p>
            <a:endParaRPr lang="en-IE" dirty="0" smtClean="0"/>
          </a:p>
          <a:p>
            <a:endParaRPr lang="en-IE" dirty="0" smtClean="0"/>
          </a:p>
          <a:p>
            <a:r>
              <a:rPr lang="en-IE" dirty="0" smtClean="0"/>
              <a:t>Nurse (…pair up with another student, one acts the role of nurse and the other the patient, carry on with this conversation as an opportunity for brief intervention.</a:t>
            </a:r>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16</a:t>
            </a:fld>
            <a:endParaRPr lang="en-GB" dirty="0"/>
          </a:p>
        </p:txBody>
      </p:sp>
    </p:spTree>
    <p:extLst>
      <p:ext uri="{BB962C8B-B14F-4D97-AF65-F5344CB8AC3E}">
        <p14:creationId xmlns:p14="http://schemas.microsoft.com/office/powerpoint/2010/main" val="3726223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 Activity 3.3:  National Undergraduate Curriculum for Chronic Disease Prevention and Management, Page 99  (Hand-out) </a:t>
            </a:r>
          </a:p>
          <a:p>
            <a:endParaRPr lang="en-IE" b="1" dirty="0" smtClean="0"/>
          </a:p>
          <a:p>
            <a:endParaRPr lang="en-IE" b="0" dirty="0" smtClean="0"/>
          </a:p>
          <a:p>
            <a:r>
              <a:rPr lang="en-IE" b="0" dirty="0" smtClean="0"/>
              <a:t>Reflect on this interaction. Do you think that this was a positive conversation, give reasons for your response?</a:t>
            </a:r>
          </a:p>
          <a:p>
            <a:endParaRPr lang="en-IE" dirty="0" smtClean="0"/>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17</a:t>
            </a:fld>
            <a:endParaRPr lang="en-GB" dirty="0"/>
          </a:p>
        </p:txBody>
      </p:sp>
    </p:spTree>
    <p:extLst>
      <p:ext uri="{BB962C8B-B14F-4D97-AF65-F5344CB8AC3E}">
        <p14:creationId xmlns:p14="http://schemas.microsoft.com/office/powerpoint/2010/main" val="3419292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 Activity 3.3:  National Undergraduate Curriculum for Chronic Disease Prevention and Management, Page 99  (Hand-out) </a:t>
            </a:r>
            <a:endParaRPr lang="en-IE" b="1" dirty="0"/>
          </a:p>
        </p:txBody>
      </p:sp>
      <p:sp>
        <p:nvSpPr>
          <p:cNvPr id="4" name="Slide Number Placeholder 3"/>
          <p:cNvSpPr>
            <a:spLocks noGrp="1"/>
          </p:cNvSpPr>
          <p:nvPr>
            <p:ph type="sldNum" sz="quarter" idx="10"/>
          </p:nvPr>
        </p:nvSpPr>
        <p:spPr/>
        <p:txBody>
          <a:bodyPr/>
          <a:lstStyle/>
          <a:p>
            <a:fld id="{76605877-357A-442F-A308-F0400633DEC4}" type="slidenum">
              <a:rPr lang="en-GB" smtClean="0"/>
              <a:t>18</a:t>
            </a:fld>
            <a:endParaRPr lang="en-GB" dirty="0"/>
          </a:p>
        </p:txBody>
      </p:sp>
    </p:spTree>
    <p:extLst>
      <p:ext uri="{BB962C8B-B14F-4D97-AF65-F5344CB8AC3E}">
        <p14:creationId xmlns:p14="http://schemas.microsoft.com/office/powerpoint/2010/main" val="395067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Talking about health and encouraging HBC in others is a complex process. Developing effective communication skills to achieve HBC is key to success. The skills of active listening, asking open questions, assessing importance of change and motivation to change and carrying out these skills with non-judgemental attitudes, person-centeredness and respect are patterns that you will build on and develop over your career as healthcare professionals. </a:t>
            </a:r>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19</a:t>
            </a:fld>
            <a:endParaRPr lang="en-GB" dirty="0"/>
          </a:p>
        </p:txBody>
      </p:sp>
    </p:spTree>
    <p:extLst>
      <p:ext uri="{BB962C8B-B14F-4D97-AF65-F5344CB8AC3E}">
        <p14:creationId xmlns:p14="http://schemas.microsoft.com/office/powerpoint/2010/main" val="326913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 this lesson you will gain an understanding of what a brief intervention is and how to conduct one. We will also discuss motivational interviewing and its key elements. Using the communication skills discussed in lesson 1 we are going to explore some of the ways you may ask individuals about changing behaviours, known as the assessment of importance and confidence. You will have an opportunity to reflect on two scenarios and respond to the questions provided. </a:t>
            </a:r>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50983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Making Every Contact Count is a programme being implemented within the HSE to support the prevention of chronic disease by promoting lifestyle behaviour change. The health behaviours which are the focus of this programme are the four main lifestyle risk factors for chronic disease: tobacco use; physical inactivity; harmful alcohol consumption and unhealthy eating.  </a:t>
            </a:r>
          </a:p>
          <a:p>
            <a:endParaRPr lang="en-IE" dirty="0"/>
          </a:p>
          <a:p>
            <a:r>
              <a:rPr lang="en-IE" dirty="0"/>
              <a:t>Making Every Contact Count is about health professionals using their routine consultations to empower and support people to make healthier choices to achieve positive long-term behaviour change. To do this, the health service needs to build a culture and operating environment that supports continuous health improvement through the contacts that it has with individuals. </a:t>
            </a:r>
            <a:endParaRPr lang="en-IE" dirty="0" smtClean="0"/>
          </a:p>
          <a:p>
            <a:endParaRPr lang="en-IE" dirty="0" smtClean="0"/>
          </a:p>
          <a:p>
            <a:r>
              <a:rPr lang="en-IE" b="1" dirty="0" smtClean="0"/>
              <a:t>This </a:t>
            </a:r>
            <a:r>
              <a:rPr lang="en-IE" b="1" dirty="0"/>
              <a:t>approach will allow health professional to move to a position where discussion of lifestyle behaviour is routine, non-judgemental and central to everyone’s role.  </a:t>
            </a:r>
            <a:endParaRPr lang="en-IE" b="1" dirty="0" smtClean="0"/>
          </a:p>
          <a:p>
            <a:endParaRPr lang="en-IE" dirty="0"/>
          </a:p>
          <a:p>
            <a:r>
              <a:rPr lang="en-IE" dirty="0"/>
              <a:t>As a healthcare student and future healthcare professional you will be asked to make each routine contact that you have with patients count in terms of chronic disease prevention.</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301102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Can you remember what was covered in Lesson 1?</a:t>
            </a:r>
          </a:p>
          <a:p>
            <a:r>
              <a:rPr lang="en-IE" dirty="0" smtClean="0"/>
              <a:t>In lesson 1 we discussed “talking about health”. We explored some of the issues around having health conversations. We addressed the fact that talking about health can be a sensitive issue and that developing effective communication skills is fundamental to successful health conversations. We discussed how active listening and the use of open questions can be beneficial in supporting health care professionals to have a person centred discussion with their patient about health behaviour and lifestyle changes.  </a:t>
            </a:r>
          </a:p>
          <a:p>
            <a:endParaRPr lang="en-IE" dirty="0" smtClean="0"/>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650610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Effective communication skills are a necessity when it comes to providing a brief intervention. </a:t>
            </a:r>
          </a:p>
          <a:p>
            <a:endParaRPr lang="en-IE" dirty="0" smtClean="0"/>
          </a:p>
          <a:p>
            <a:r>
              <a:rPr lang="en-IE" dirty="0" smtClean="0"/>
              <a:t>Brief interventions (BI) therapy involves opportunistic advice, discussion, negotiation or encouragement and can be delivered by a range of health care professionals, typically within 3-10 minutes.  Certain elements can be of assistance: BI may include one or more of the following:</a:t>
            </a:r>
          </a:p>
          <a:p>
            <a:r>
              <a:rPr lang="en-IE" dirty="0" smtClean="0"/>
              <a:t>Motivational Interviewing techniques</a:t>
            </a:r>
          </a:p>
          <a:p>
            <a:r>
              <a:rPr lang="en-IE" dirty="0" smtClean="0"/>
              <a:t>An assessment of the individual’s commitment to change</a:t>
            </a:r>
          </a:p>
          <a:p>
            <a:r>
              <a:rPr lang="en-IE" dirty="0" smtClean="0"/>
              <a:t>Offer pharmacotherapy and/or behavioural support</a:t>
            </a:r>
          </a:p>
          <a:p>
            <a:r>
              <a:rPr lang="en-IE" dirty="0" smtClean="0"/>
              <a:t>Self-help material and referral to more intensive support</a:t>
            </a:r>
          </a:p>
          <a:p>
            <a:r>
              <a:rPr lang="en-IE" dirty="0" smtClean="0"/>
              <a:t>BI has been shown to work, for example in smoking cessation, Intervention from health professionals has been shown repeatedly, in randomised controlled trial to increase the percentage of smokers who quit and remain abstinent for 6 months or more (Health Education Authority, 2000). </a:t>
            </a:r>
          </a:p>
          <a:p>
            <a:endParaRPr lang="en-IE" dirty="0" smtClean="0"/>
          </a:p>
          <a:p>
            <a:endParaRPr lang="en-IE" dirty="0" smtClean="0"/>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5</a:t>
            </a:fld>
            <a:endParaRPr lang="en-GB" dirty="0"/>
          </a:p>
        </p:txBody>
      </p:sp>
    </p:spTree>
    <p:extLst>
      <p:ext uri="{BB962C8B-B14F-4D97-AF65-F5344CB8AC3E}">
        <p14:creationId xmlns:p14="http://schemas.microsoft.com/office/powerpoint/2010/main" val="362423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BI has been shown to work, for example in smoking cessation, Intervention from health professionals has been shown repeatedly, in randomised controlled trial to increase the percentage of smokers who quit and remain abstinent for 6 months or more (Health Education Authority, 2000). </a:t>
            </a:r>
          </a:p>
          <a:p>
            <a:r>
              <a:rPr lang="en-IE" dirty="0" smtClean="0"/>
              <a:t>Further evidence shows that:</a:t>
            </a:r>
          </a:p>
          <a:p>
            <a:endParaRPr lang="en-IE" dirty="0" smtClean="0"/>
          </a:p>
          <a:p>
            <a:r>
              <a:rPr lang="en-IE" dirty="0" smtClean="0"/>
              <a:t>1.	 One in eight  people will lower their alcohol consumption  following a brief intervention (Raistrick, Heather, &amp; Godfrey, 2006).</a:t>
            </a:r>
          </a:p>
          <a:p>
            <a:r>
              <a:rPr lang="en-IE" dirty="0" smtClean="0"/>
              <a:t>2.	 The evidence shows that a Brief Intervention doubles a patient’s chances of making a successful quit attempt (West et al., 2015). </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6</a:t>
            </a:fld>
            <a:endParaRPr lang="en-GB" dirty="0"/>
          </a:p>
        </p:txBody>
      </p:sp>
    </p:spTree>
    <p:extLst>
      <p:ext uri="{BB962C8B-B14F-4D97-AF65-F5344CB8AC3E}">
        <p14:creationId xmlns:p14="http://schemas.microsoft.com/office/powerpoint/2010/main" val="4047327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7</a:t>
            </a:fld>
            <a:endParaRPr lang="en-GB" dirty="0"/>
          </a:p>
        </p:txBody>
      </p:sp>
    </p:spTree>
    <p:extLst>
      <p:ext uri="{BB962C8B-B14F-4D97-AF65-F5344CB8AC3E}">
        <p14:creationId xmlns:p14="http://schemas.microsoft.com/office/powerpoint/2010/main" val="2424509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Making Every Contact Count framework provides a model for the varying intensity of behaviour change interventions which patients may require. </a:t>
            </a:r>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8</a:t>
            </a:fld>
            <a:endParaRPr lang="en-GB" dirty="0"/>
          </a:p>
        </p:txBody>
      </p:sp>
    </p:spTree>
    <p:extLst>
      <p:ext uri="{BB962C8B-B14F-4D97-AF65-F5344CB8AC3E}">
        <p14:creationId xmlns:p14="http://schemas.microsoft.com/office/powerpoint/2010/main" val="3231290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There is a certain type of communication process associated with HBC which is called motivational interviewing (MI). Here is a brief introduction to MI which will help you to understand the importance of developing specific skills necessary for communicating for HBC.</a:t>
            </a:r>
          </a:p>
          <a:p>
            <a:endParaRPr lang="en-IE" dirty="0" smtClean="0"/>
          </a:p>
          <a:p>
            <a:r>
              <a:rPr lang="en-IE" dirty="0" smtClean="0"/>
              <a:t>Motivational interviewing (MI) is a patient-centred behavioural change practice which elicits and reinforces a person’s intrinsic motivation to change behaviour. </a:t>
            </a:r>
          </a:p>
          <a:p>
            <a:r>
              <a:rPr lang="en-IE" dirty="0" smtClean="0"/>
              <a:t>MI is currently being used by a variety of healthcare professionals to deliver improved outcomes across a range of settings, including primary health care (Anstiss, 2009). A review of MI intervention studies promoting health behaviours has shown that MI can have a positive effect on a range of health behaviours, including physical activity (Martins &amp; McNeil, 2009). The process would be to support patients in becoming more active using MI which encourages, rather than directs, and strengthens</a:t>
            </a:r>
            <a:r>
              <a:rPr lang="en-IE" baseline="0" dirty="0" smtClean="0"/>
              <a:t> a patients</a:t>
            </a:r>
            <a:r>
              <a:rPr lang="en-IE" dirty="0" smtClean="0"/>
              <a:t>’ intrinsic motivation to change. </a:t>
            </a:r>
          </a:p>
          <a:p>
            <a:endParaRPr lang="en-IE" dirty="0" smtClean="0"/>
          </a:p>
          <a:p>
            <a:endParaRPr lang="en-IE" dirty="0" smtClean="0"/>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9</a:t>
            </a:fld>
            <a:endParaRPr lang="en-GB" dirty="0"/>
          </a:p>
        </p:txBody>
      </p:sp>
    </p:spTree>
    <p:extLst>
      <p:ext uri="{BB962C8B-B14F-4D97-AF65-F5344CB8AC3E}">
        <p14:creationId xmlns:p14="http://schemas.microsoft.com/office/powerpoint/2010/main" val="222455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134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7704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0557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9725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510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4618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6465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5834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875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533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9949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C86EB-38D5-4563-8035-09B685B8813F}" type="datetimeFigureOut">
              <a:rPr lang="en-GB" smtClean="0"/>
              <a:t>18/07/2018</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583B9-E129-4FB2-8FBA-803EC5E63F2B}" type="slidenum">
              <a:rPr lang="en-GB" smtClean="0"/>
              <a:t>‹#›</a:t>
            </a:fld>
            <a:endParaRPr lang="en-GB" dirty="0"/>
          </a:p>
        </p:txBody>
      </p:sp>
    </p:spTree>
    <p:extLst>
      <p:ext uri="{BB962C8B-B14F-4D97-AF65-F5344CB8AC3E}">
        <p14:creationId xmlns:p14="http://schemas.microsoft.com/office/powerpoint/2010/main" val="3466496391"/>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8.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78300" cy="6858000"/>
          </a:xfrm>
          <a:prstGeom prst="rect">
            <a:avLst/>
          </a:prstGeom>
        </p:spPr>
      </p:pic>
      <p:sp>
        <p:nvSpPr>
          <p:cNvPr id="4" name="Title 1"/>
          <p:cNvSpPr>
            <a:spLocks noGrp="1"/>
          </p:cNvSpPr>
          <p:nvPr>
            <p:ph type="ctrTitle"/>
          </p:nvPr>
        </p:nvSpPr>
        <p:spPr>
          <a:xfrm>
            <a:off x="436232" y="3784930"/>
            <a:ext cx="6350000" cy="1739900"/>
          </a:xfrm>
        </p:spPr>
        <p:txBody>
          <a:bodyPr>
            <a:noAutofit/>
          </a:bodyPr>
          <a:lstStyle/>
          <a:p>
            <a:pPr algn="l"/>
            <a:r>
              <a:rPr lang="en-GB" sz="5400" dirty="0" smtClean="0">
                <a:latin typeface="+mn-lt"/>
              </a:rPr>
              <a:t>Unit 3: Lesson 2</a:t>
            </a:r>
            <a:r>
              <a:rPr lang="en-GB" sz="4400" b="1" dirty="0" smtClean="0"/>
              <a:t/>
            </a:r>
            <a:br>
              <a:rPr lang="en-GB" sz="4400" b="1" dirty="0" smtClean="0"/>
            </a:br>
            <a:endParaRPr lang="en-GB" sz="4400" b="1" dirty="0"/>
          </a:p>
        </p:txBody>
      </p:sp>
      <p:pic>
        <p:nvPicPr>
          <p:cNvPr id="6" name="Picture 5"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397146" y="5746173"/>
            <a:ext cx="3177327" cy="698939"/>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9136" y="5444928"/>
            <a:ext cx="1161123" cy="1161123"/>
          </a:xfrm>
          <a:prstGeom prst="rect">
            <a:avLst/>
          </a:prstGeom>
        </p:spPr>
      </p:pic>
    </p:spTree>
    <p:extLst>
      <p:ext uri="{BB962C8B-B14F-4D97-AF65-F5344CB8AC3E}">
        <p14:creationId xmlns:p14="http://schemas.microsoft.com/office/powerpoint/2010/main" val="4200602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E" dirty="0">
                <a:solidFill>
                  <a:srgbClr val="CC0066"/>
                </a:solidFill>
                <a:latin typeface="+mn-lt"/>
              </a:rPr>
              <a:t>Motivational </a:t>
            </a:r>
            <a:r>
              <a:rPr lang="en-IE" dirty="0" smtClean="0">
                <a:solidFill>
                  <a:srgbClr val="CC0066"/>
                </a:solidFill>
                <a:latin typeface="+mn-lt"/>
              </a:rPr>
              <a:t>interviewing</a:t>
            </a:r>
            <a:endParaRPr lang="en-GB" dirty="0">
              <a:solidFill>
                <a:srgbClr val="CC0066"/>
              </a:solidFill>
              <a:latin typeface="+mn-lt"/>
            </a:endParaRPr>
          </a:p>
        </p:txBody>
      </p:sp>
      <p:sp>
        <p:nvSpPr>
          <p:cNvPr id="3" name="Content Placeholder 2"/>
          <p:cNvSpPr>
            <a:spLocks noGrp="1"/>
          </p:cNvSpPr>
          <p:nvPr>
            <p:ph idx="1"/>
          </p:nvPr>
        </p:nvSpPr>
        <p:spPr>
          <a:xfrm>
            <a:off x="768458" y="1996106"/>
            <a:ext cx="4082512" cy="4351338"/>
          </a:xfrm>
        </p:spPr>
        <p:txBody>
          <a:bodyPr>
            <a:normAutofit/>
          </a:bodyPr>
          <a:lstStyle/>
          <a:p>
            <a:pPr marL="0" indent="0">
              <a:buNone/>
            </a:pPr>
            <a:r>
              <a:rPr lang="en-IE" dirty="0" smtClean="0">
                <a:solidFill>
                  <a:srgbClr val="CC0066"/>
                </a:solidFill>
              </a:rPr>
              <a:t>OARS</a:t>
            </a:r>
            <a:r>
              <a:rPr lang="en-IE" dirty="0">
                <a:solidFill>
                  <a:srgbClr val="CC0066"/>
                </a:solidFill>
              </a:rPr>
              <a:t>	</a:t>
            </a:r>
            <a:r>
              <a:rPr lang="en-IE" dirty="0"/>
              <a:t> </a:t>
            </a:r>
            <a:endParaRPr lang="en-IE" dirty="0" smtClean="0"/>
          </a:p>
          <a:p>
            <a:r>
              <a:rPr lang="en-IE" dirty="0" smtClean="0">
                <a:solidFill>
                  <a:srgbClr val="CC0066"/>
                </a:solidFill>
              </a:rPr>
              <a:t>O</a:t>
            </a:r>
            <a:r>
              <a:rPr lang="en-IE" dirty="0" smtClean="0"/>
              <a:t>pen </a:t>
            </a:r>
            <a:r>
              <a:rPr lang="en-IE" dirty="0"/>
              <a:t>ended </a:t>
            </a:r>
            <a:r>
              <a:rPr lang="en-IE" dirty="0" smtClean="0"/>
              <a:t>questions</a:t>
            </a:r>
            <a:endParaRPr lang="en-IE" dirty="0"/>
          </a:p>
          <a:p>
            <a:r>
              <a:rPr lang="en-IE" dirty="0" smtClean="0">
                <a:solidFill>
                  <a:srgbClr val="CC0066"/>
                </a:solidFill>
              </a:rPr>
              <a:t>A</a:t>
            </a:r>
            <a:r>
              <a:rPr lang="en-IE" dirty="0" smtClean="0"/>
              <a:t>ffirmations</a:t>
            </a:r>
            <a:endParaRPr lang="en-IE" dirty="0"/>
          </a:p>
          <a:p>
            <a:r>
              <a:rPr lang="en-IE" dirty="0" smtClean="0">
                <a:solidFill>
                  <a:srgbClr val="CC0066"/>
                </a:solidFill>
              </a:rPr>
              <a:t>R</a:t>
            </a:r>
            <a:r>
              <a:rPr lang="en-IE" dirty="0" smtClean="0"/>
              <a:t>eflective </a:t>
            </a:r>
            <a:r>
              <a:rPr lang="en-IE" dirty="0"/>
              <a:t>listening </a:t>
            </a:r>
          </a:p>
          <a:p>
            <a:r>
              <a:rPr lang="en-IE" dirty="0" smtClean="0">
                <a:solidFill>
                  <a:srgbClr val="CC0066"/>
                </a:solidFill>
              </a:rPr>
              <a:t>S</a:t>
            </a:r>
            <a:r>
              <a:rPr lang="en-IE" dirty="0" smtClean="0"/>
              <a:t>ummarising</a:t>
            </a:r>
          </a:p>
          <a:p>
            <a:pPr marL="0" indent="0">
              <a:buNone/>
            </a:pPr>
            <a:endParaRPr lang="en-IE" dirty="0" smtClean="0"/>
          </a:p>
          <a:p>
            <a:endParaRPr lang="en-GB" dirty="0"/>
          </a:p>
        </p:txBody>
      </p:sp>
      <p:sp>
        <p:nvSpPr>
          <p:cNvPr id="6" name="Rectangle 5"/>
          <p:cNvSpPr/>
          <p:nvPr/>
        </p:nvSpPr>
        <p:spPr>
          <a:xfrm>
            <a:off x="5682712" y="2060713"/>
            <a:ext cx="6096000" cy="1512209"/>
          </a:xfrm>
          <a:prstGeom prst="rect">
            <a:avLst/>
          </a:prstGeom>
        </p:spPr>
        <p:txBody>
          <a:bodyPr>
            <a:spAutoFit/>
          </a:bodyPr>
          <a:lstStyle/>
          <a:p>
            <a:pPr lvl="0" defTabSz="914400">
              <a:lnSpc>
                <a:spcPct val="90000"/>
              </a:lnSpc>
              <a:spcBef>
                <a:spcPts val="1000"/>
              </a:spcBef>
            </a:pPr>
            <a:r>
              <a:rPr lang="en-IE" sz="2800" dirty="0">
                <a:solidFill>
                  <a:srgbClr val="CC0066"/>
                </a:solidFill>
              </a:rPr>
              <a:t>Other Tools</a:t>
            </a:r>
          </a:p>
          <a:p>
            <a:pPr marL="228600" lvl="0" indent="-228600" defTabSz="914400">
              <a:lnSpc>
                <a:spcPct val="90000"/>
              </a:lnSpc>
              <a:spcBef>
                <a:spcPts val="1000"/>
              </a:spcBef>
              <a:buFont typeface="Arial"/>
              <a:buChar char="•"/>
            </a:pPr>
            <a:r>
              <a:rPr lang="en-IE" sz="2800" dirty="0">
                <a:solidFill>
                  <a:prstClr val="black"/>
                </a:solidFill>
              </a:rPr>
              <a:t>Scaling questions (0-10)</a:t>
            </a:r>
          </a:p>
          <a:p>
            <a:pPr marL="228600" lvl="0" indent="-228600" defTabSz="914400">
              <a:lnSpc>
                <a:spcPct val="90000"/>
              </a:lnSpc>
              <a:spcBef>
                <a:spcPts val="1000"/>
              </a:spcBef>
              <a:buFont typeface="Arial"/>
              <a:buChar char="•"/>
            </a:pPr>
            <a:r>
              <a:rPr lang="en-IE" sz="2800" dirty="0">
                <a:solidFill>
                  <a:prstClr val="black"/>
                </a:solidFill>
              </a:rPr>
              <a:t>Decisional balance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1816" y="330985"/>
            <a:ext cx="2596896" cy="1603248"/>
          </a:xfrm>
          <a:prstGeom prst="rect">
            <a:avLst/>
          </a:prstGeom>
        </p:spPr>
      </p:pic>
      <p:pic>
        <p:nvPicPr>
          <p:cNvPr id="7" name="Picture 6"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141328"/>
            <a:ext cx="2508885" cy="487045"/>
          </a:xfrm>
          <a:prstGeom prst="rect">
            <a:avLst/>
          </a:prstGeom>
          <a:noFill/>
          <a:ln>
            <a:noFill/>
          </a:ln>
        </p:spPr>
      </p:pic>
    </p:spTree>
    <p:extLst>
      <p:ext uri="{BB962C8B-B14F-4D97-AF65-F5344CB8AC3E}">
        <p14:creationId xmlns:p14="http://schemas.microsoft.com/office/powerpoint/2010/main" val="2665668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E" dirty="0" smtClean="0">
                <a:solidFill>
                  <a:srgbClr val="CC0066"/>
                </a:solidFill>
                <a:latin typeface="+mn-lt"/>
              </a:rPr>
              <a:t>Scaling Questions</a:t>
            </a:r>
            <a:endParaRPr lang="en-GB" dirty="0">
              <a:solidFill>
                <a:srgbClr val="CC0066"/>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1816" y="330985"/>
            <a:ext cx="2596896" cy="1603248"/>
          </a:xfrm>
          <a:prstGeom prst="rect">
            <a:avLst/>
          </a:prstGeom>
        </p:spPr>
      </p:pic>
      <p:sp>
        <p:nvSpPr>
          <p:cNvPr id="5" name="Content Placeholder 4"/>
          <p:cNvSpPr>
            <a:spLocks noGrp="1"/>
          </p:cNvSpPr>
          <p:nvPr>
            <p:ph idx="1"/>
          </p:nvPr>
        </p:nvSpPr>
        <p:spPr>
          <a:xfrm>
            <a:off x="506186" y="1934233"/>
            <a:ext cx="10972800" cy="1609067"/>
          </a:xfrm>
        </p:spPr>
        <p:txBody>
          <a:bodyPr/>
          <a:lstStyle/>
          <a:p>
            <a:pPr marL="0" indent="0" algn="ctr">
              <a:buNone/>
            </a:pPr>
            <a:r>
              <a:rPr lang="en-IE" dirty="0" smtClean="0"/>
              <a:t>Establishing </a:t>
            </a:r>
            <a:r>
              <a:rPr lang="en-IE" dirty="0"/>
              <a:t>the level of importance and confidence </a:t>
            </a:r>
            <a:endParaRPr lang="en-IE" dirty="0" smtClean="0"/>
          </a:p>
          <a:p>
            <a:pPr marL="0" indent="0" algn="ctr">
              <a:buNone/>
            </a:pPr>
            <a:r>
              <a:rPr lang="en-IE" dirty="0" smtClean="0"/>
              <a:t>patients </a:t>
            </a:r>
            <a:r>
              <a:rPr lang="en-IE" dirty="0"/>
              <a:t>place on changing a given behaviour. </a:t>
            </a:r>
            <a:endParaRPr lang="en-GB" dirty="0"/>
          </a:p>
        </p:txBody>
      </p:sp>
      <p:sp>
        <p:nvSpPr>
          <p:cNvPr id="7" name="Rectangle 6"/>
          <p:cNvSpPr/>
          <p:nvPr/>
        </p:nvSpPr>
        <p:spPr>
          <a:xfrm>
            <a:off x="642627" y="3609622"/>
            <a:ext cx="11136085" cy="2677656"/>
          </a:xfrm>
          <a:prstGeom prst="rect">
            <a:avLst/>
          </a:prstGeom>
          <a:solidFill>
            <a:srgbClr val="CCECFF"/>
          </a:solidFill>
        </p:spPr>
        <p:txBody>
          <a:bodyPr wrap="square">
            <a:spAutoFit/>
          </a:bodyPr>
          <a:lstStyle/>
          <a:p>
            <a:pPr marL="457200" indent="-457200">
              <a:buFont typeface="Arial" panose="020B0604020202020204" pitchFamily="34" charset="0"/>
              <a:buChar char="•"/>
            </a:pPr>
            <a:r>
              <a:rPr lang="en-IE" sz="2800" dirty="0" smtClean="0"/>
              <a:t>“How </a:t>
            </a:r>
            <a:r>
              <a:rPr lang="en-IE" sz="2800" dirty="0"/>
              <a:t>important </a:t>
            </a:r>
            <a:r>
              <a:rPr lang="en-IE" sz="2800" dirty="0" smtClean="0"/>
              <a:t>is it for </a:t>
            </a:r>
            <a:r>
              <a:rPr lang="en-IE" sz="2800" dirty="0"/>
              <a:t>you to quit smoking </a:t>
            </a:r>
            <a:endParaRPr lang="en-IE" sz="2800" dirty="0" smtClean="0"/>
          </a:p>
          <a:p>
            <a:pPr lvl="1"/>
            <a:r>
              <a:rPr lang="en-IE" sz="2800" dirty="0"/>
              <a:t>	</a:t>
            </a:r>
            <a:r>
              <a:rPr lang="en-IE" sz="2800" dirty="0" smtClean="0"/>
              <a:t>if </a:t>
            </a:r>
            <a:r>
              <a:rPr lang="en-IE" sz="2800" dirty="0"/>
              <a:t>0 is not important and 10 is very </a:t>
            </a:r>
            <a:r>
              <a:rPr lang="en-IE" sz="2800" dirty="0" smtClean="0"/>
              <a:t>important?” </a:t>
            </a:r>
          </a:p>
          <a:p>
            <a:pPr marL="457200" indent="-457200">
              <a:buFont typeface="Arial" panose="020B0604020202020204" pitchFamily="34" charset="0"/>
              <a:buChar char="•"/>
            </a:pPr>
            <a:endParaRPr lang="en-IE" sz="2800" dirty="0" smtClean="0"/>
          </a:p>
          <a:p>
            <a:pPr marL="457200" indent="-457200">
              <a:buFont typeface="Arial" panose="020B0604020202020204" pitchFamily="34" charset="0"/>
              <a:buChar char="•"/>
            </a:pPr>
            <a:r>
              <a:rPr lang="en-IE" sz="2800" dirty="0" smtClean="0"/>
              <a:t>“How </a:t>
            </a:r>
            <a:r>
              <a:rPr lang="en-IE" sz="2800" dirty="0"/>
              <a:t>confident are you that if you tried to stop </a:t>
            </a:r>
            <a:r>
              <a:rPr lang="en-IE" sz="2800" dirty="0" smtClean="0"/>
              <a:t>smoking  you </a:t>
            </a:r>
            <a:r>
              <a:rPr lang="en-IE" sz="2800" dirty="0"/>
              <a:t>would  </a:t>
            </a:r>
            <a:r>
              <a:rPr lang="en-IE" sz="2800" dirty="0" smtClean="0"/>
              <a:t> succeed</a:t>
            </a:r>
          </a:p>
          <a:p>
            <a:r>
              <a:rPr lang="en-IE" sz="2800" dirty="0" smtClean="0"/>
              <a:t> 		if 0 is not confident </a:t>
            </a:r>
            <a:r>
              <a:rPr lang="en-IE" sz="2800" dirty="0"/>
              <a:t>and 10 </a:t>
            </a:r>
            <a:r>
              <a:rPr lang="en-IE" sz="2800" dirty="0" smtClean="0"/>
              <a:t>is very confident? ” </a:t>
            </a:r>
            <a:endParaRPr lang="en-GB" sz="2800" dirty="0"/>
          </a:p>
        </p:txBody>
      </p:sp>
      <p:pic>
        <p:nvPicPr>
          <p:cNvPr id="6" name="Picture 5"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526268"/>
            <a:ext cx="2175931" cy="331732"/>
          </a:xfrm>
          <a:prstGeom prst="rect">
            <a:avLst/>
          </a:prstGeom>
          <a:noFill/>
          <a:ln>
            <a:noFill/>
          </a:ln>
        </p:spPr>
      </p:pic>
    </p:spTree>
    <p:extLst>
      <p:ext uri="{BB962C8B-B14F-4D97-AF65-F5344CB8AC3E}">
        <p14:creationId xmlns:p14="http://schemas.microsoft.com/office/powerpoint/2010/main" val="1292523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32212" y="4219032"/>
            <a:ext cx="10640291" cy="1805049"/>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910670441"/>
              </p:ext>
            </p:extLst>
          </p:nvPr>
        </p:nvGraphicFramePr>
        <p:xfrm>
          <a:off x="2707874" y="2992155"/>
          <a:ext cx="6913964" cy="511066"/>
        </p:xfrm>
        <a:graphic>
          <a:graphicData uri="http://schemas.openxmlformats.org/drawingml/2006/table">
            <a:tbl>
              <a:tblPr firstRow="1" firstCol="1" bandRow="1">
                <a:tableStyleId>{5C22544A-7EE6-4342-B048-85BDC9FD1C3A}</a:tableStyleId>
              </a:tblPr>
              <a:tblGrid>
                <a:gridCol w="690884">
                  <a:extLst>
                    <a:ext uri="{9D8B030D-6E8A-4147-A177-3AD203B41FA5}">
                      <a16:colId xmlns="" xmlns:a16="http://schemas.microsoft.com/office/drawing/2014/main" val="20000"/>
                    </a:ext>
                  </a:extLst>
                </a:gridCol>
                <a:gridCol w="690884">
                  <a:extLst>
                    <a:ext uri="{9D8B030D-6E8A-4147-A177-3AD203B41FA5}">
                      <a16:colId xmlns="" xmlns:a16="http://schemas.microsoft.com/office/drawing/2014/main" val="20001"/>
                    </a:ext>
                  </a:extLst>
                </a:gridCol>
                <a:gridCol w="690884">
                  <a:extLst>
                    <a:ext uri="{9D8B030D-6E8A-4147-A177-3AD203B41FA5}">
                      <a16:colId xmlns="" xmlns:a16="http://schemas.microsoft.com/office/drawing/2014/main" val="20002"/>
                    </a:ext>
                  </a:extLst>
                </a:gridCol>
                <a:gridCol w="690884">
                  <a:extLst>
                    <a:ext uri="{9D8B030D-6E8A-4147-A177-3AD203B41FA5}">
                      <a16:colId xmlns="" xmlns:a16="http://schemas.microsoft.com/office/drawing/2014/main" val="20003"/>
                    </a:ext>
                  </a:extLst>
                </a:gridCol>
                <a:gridCol w="691738">
                  <a:extLst>
                    <a:ext uri="{9D8B030D-6E8A-4147-A177-3AD203B41FA5}">
                      <a16:colId xmlns="" xmlns:a16="http://schemas.microsoft.com/office/drawing/2014/main" val="20004"/>
                    </a:ext>
                  </a:extLst>
                </a:gridCol>
                <a:gridCol w="691738">
                  <a:extLst>
                    <a:ext uri="{9D8B030D-6E8A-4147-A177-3AD203B41FA5}">
                      <a16:colId xmlns="" xmlns:a16="http://schemas.microsoft.com/office/drawing/2014/main" val="20005"/>
                    </a:ext>
                  </a:extLst>
                </a:gridCol>
                <a:gridCol w="691738">
                  <a:extLst>
                    <a:ext uri="{9D8B030D-6E8A-4147-A177-3AD203B41FA5}">
                      <a16:colId xmlns="" xmlns:a16="http://schemas.microsoft.com/office/drawing/2014/main" val="20006"/>
                    </a:ext>
                  </a:extLst>
                </a:gridCol>
                <a:gridCol w="691738">
                  <a:extLst>
                    <a:ext uri="{9D8B030D-6E8A-4147-A177-3AD203B41FA5}">
                      <a16:colId xmlns="" xmlns:a16="http://schemas.microsoft.com/office/drawing/2014/main" val="20007"/>
                    </a:ext>
                  </a:extLst>
                </a:gridCol>
                <a:gridCol w="691738">
                  <a:extLst>
                    <a:ext uri="{9D8B030D-6E8A-4147-A177-3AD203B41FA5}">
                      <a16:colId xmlns="" xmlns:a16="http://schemas.microsoft.com/office/drawing/2014/main" val="20008"/>
                    </a:ext>
                  </a:extLst>
                </a:gridCol>
                <a:gridCol w="691738">
                  <a:extLst>
                    <a:ext uri="{9D8B030D-6E8A-4147-A177-3AD203B41FA5}">
                      <a16:colId xmlns="" xmlns:a16="http://schemas.microsoft.com/office/drawing/2014/main" val="20009"/>
                    </a:ext>
                  </a:extLst>
                </a:gridCol>
              </a:tblGrid>
              <a:tr h="511066">
                <a:tc>
                  <a:txBody>
                    <a:bodyPr/>
                    <a:lstStyle/>
                    <a:p>
                      <a:pPr algn="ctr">
                        <a:lnSpc>
                          <a:spcPct val="150000"/>
                        </a:lnSpc>
                      </a:pPr>
                      <a:r>
                        <a:rPr lang="en-IE" sz="1100" dirty="0">
                          <a:effectLst/>
                        </a:rPr>
                        <a:t>1</a:t>
                      </a:r>
                      <a:endParaRPr lang="en-GB" sz="1100" dirty="0">
                        <a:effectLst/>
                        <a:latin typeface="Calibri"/>
                      </a:endParaRPr>
                    </a:p>
                  </a:txBody>
                  <a:tcPr marL="68580" marR="68580" marT="0" marB="0"/>
                </a:tc>
                <a:tc>
                  <a:txBody>
                    <a:bodyPr/>
                    <a:lstStyle/>
                    <a:p>
                      <a:pPr algn="ctr">
                        <a:lnSpc>
                          <a:spcPct val="150000"/>
                        </a:lnSpc>
                      </a:pPr>
                      <a:r>
                        <a:rPr lang="en-IE" sz="1100" dirty="0">
                          <a:effectLst/>
                        </a:rPr>
                        <a:t>2</a:t>
                      </a:r>
                      <a:endParaRPr lang="en-GB" sz="1100" dirty="0">
                        <a:effectLst/>
                        <a:latin typeface="Calibri"/>
                      </a:endParaRPr>
                    </a:p>
                  </a:txBody>
                  <a:tcPr marL="68580" marR="68580" marT="0" marB="0"/>
                </a:tc>
                <a:tc>
                  <a:txBody>
                    <a:bodyPr/>
                    <a:lstStyle/>
                    <a:p>
                      <a:pPr algn="ctr">
                        <a:lnSpc>
                          <a:spcPct val="150000"/>
                        </a:lnSpc>
                      </a:pPr>
                      <a:r>
                        <a:rPr lang="en-IE" sz="1100" dirty="0">
                          <a:effectLst/>
                        </a:rPr>
                        <a:t>3</a:t>
                      </a:r>
                      <a:endParaRPr lang="en-GB" sz="1100" dirty="0">
                        <a:effectLst/>
                        <a:latin typeface="Calibri"/>
                      </a:endParaRPr>
                    </a:p>
                  </a:txBody>
                  <a:tcPr marL="68580" marR="68580" marT="0" marB="0"/>
                </a:tc>
                <a:tc>
                  <a:txBody>
                    <a:bodyPr/>
                    <a:lstStyle/>
                    <a:p>
                      <a:pPr algn="ctr">
                        <a:lnSpc>
                          <a:spcPct val="150000"/>
                        </a:lnSpc>
                      </a:pPr>
                      <a:r>
                        <a:rPr lang="en-IE" sz="1100" dirty="0">
                          <a:effectLst/>
                        </a:rPr>
                        <a:t>4</a:t>
                      </a:r>
                      <a:endParaRPr lang="en-GB" sz="1100" dirty="0">
                        <a:effectLst/>
                        <a:latin typeface="Calibri"/>
                      </a:endParaRPr>
                    </a:p>
                  </a:txBody>
                  <a:tcPr marL="68580" marR="68580" marT="0" marB="0"/>
                </a:tc>
                <a:tc>
                  <a:txBody>
                    <a:bodyPr/>
                    <a:lstStyle/>
                    <a:p>
                      <a:pPr algn="ctr">
                        <a:lnSpc>
                          <a:spcPct val="150000"/>
                        </a:lnSpc>
                      </a:pPr>
                      <a:r>
                        <a:rPr lang="en-IE" sz="1100" dirty="0">
                          <a:effectLst/>
                        </a:rPr>
                        <a:t>5</a:t>
                      </a:r>
                      <a:endParaRPr lang="en-GB" sz="1100" dirty="0">
                        <a:effectLst/>
                        <a:latin typeface="Calibri"/>
                      </a:endParaRPr>
                    </a:p>
                  </a:txBody>
                  <a:tcPr marL="68580" marR="68580" marT="0" marB="0"/>
                </a:tc>
                <a:tc>
                  <a:txBody>
                    <a:bodyPr/>
                    <a:lstStyle/>
                    <a:p>
                      <a:pPr algn="ctr">
                        <a:lnSpc>
                          <a:spcPct val="150000"/>
                        </a:lnSpc>
                      </a:pPr>
                      <a:r>
                        <a:rPr lang="en-IE" sz="1100" dirty="0">
                          <a:effectLst/>
                        </a:rPr>
                        <a:t>6</a:t>
                      </a:r>
                      <a:endParaRPr lang="en-GB" sz="1100" dirty="0">
                        <a:effectLst/>
                        <a:latin typeface="Calibri"/>
                      </a:endParaRPr>
                    </a:p>
                  </a:txBody>
                  <a:tcPr marL="68580" marR="68580" marT="0" marB="0"/>
                </a:tc>
                <a:tc>
                  <a:txBody>
                    <a:bodyPr/>
                    <a:lstStyle/>
                    <a:p>
                      <a:pPr algn="ctr">
                        <a:lnSpc>
                          <a:spcPct val="150000"/>
                        </a:lnSpc>
                      </a:pPr>
                      <a:r>
                        <a:rPr lang="en-IE" sz="1100" dirty="0">
                          <a:effectLst/>
                        </a:rPr>
                        <a:t>7</a:t>
                      </a:r>
                      <a:endParaRPr lang="en-GB" sz="1100" dirty="0">
                        <a:effectLst/>
                        <a:latin typeface="Calibri"/>
                      </a:endParaRPr>
                    </a:p>
                  </a:txBody>
                  <a:tcPr marL="68580" marR="68580" marT="0" marB="0"/>
                </a:tc>
                <a:tc>
                  <a:txBody>
                    <a:bodyPr/>
                    <a:lstStyle/>
                    <a:p>
                      <a:pPr algn="ctr">
                        <a:lnSpc>
                          <a:spcPct val="150000"/>
                        </a:lnSpc>
                      </a:pPr>
                      <a:r>
                        <a:rPr lang="en-IE" sz="1100" dirty="0">
                          <a:effectLst/>
                        </a:rPr>
                        <a:t>8</a:t>
                      </a:r>
                      <a:endParaRPr lang="en-GB" sz="1100" dirty="0">
                        <a:effectLst/>
                        <a:latin typeface="Calibri"/>
                      </a:endParaRPr>
                    </a:p>
                  </a:txBody>
                  <a:tcPr marL="68580" marR="68580" marT="0" marB="0"/>
                </a:tc>
                <a:tc>
                  <a:txBody>
                    <a:bodyPr/>
                    <a:lstStyle/>
                    <a:p>
                      <a:pPr algn="ctr">
                        <a:lnSpc>
                          <a:spcPct val="150000"/>
                        </a:lnSpc>
                      </a:pPr>
                      <a:r>
                        <a:rPr lang="en-IE" sz="1100" dirty="0">
                          <a:effectLst/>
                        </a:rPr>
                        <a:t>9</a:t>
                      </a:r>
                      <a:endParaRPr lang="en-GB" sz="1100" dirty="0">
                        <a:effectLst/>
                        <a:latin typeface="Calibri"/>
                      </a:endParaRPr>
                    </a:p>
                  </a:txBody>
                  <a:tcPr marL="68580" marR="68580" marT="0" marB="0"/>
                </a:tc>
                <a:tc>
                  <a:txBody>
                    <a:bodyPr/>
                    <a:lstStyle/>
                    <a:p>
                      <a:pPr algn="ctr">
                        <a:lnSpc>
                          <a:spcPct val="150000"/>
                        </a:lnSpc>
                      </a:pPr>
                      <a:r>
                        <a:rPr lang="en-IE" sz="1100" dirty="0">
                          <a:effectLst/>
                        </a:rPr>
                        <a:t>10</a:t>
                      </a:r>
                      <a:endParaRPr lang="en-GB" sz="1100" dirty="0">
                        <a:effectLst/>
                        <a:latin typeface="Calibri"/>
                      </a:endParaRPr>
                    </a:p>
                  </a:txBody>
                  <a:tcPr marL="68580" marR="68580" marT="0" marB="0"/>
                </a:tc>
                <a:extLst>
                  <a:ext uri="{0D108BD9-81ED-4DB2-BD59-A6C34878D82A}">
                    <a16:rowId xmlns="" xmlns:a16="http://schemas.microsoft.com/office/drawing/2014/main" val="10000"/>
                  </a:ext>
                </a:extLst>
              </a:tr>
            </a:tbl>
          </a:graphicData>
        </a:graphic>
      </p:graphicFrame>
      <p:sp>
        <p:nvSpPr>
          <p:cNvPr id="9" name="Rectangle 1"/>
          <p:cNvSpPr>
            <a:spLocks noChangeArrowheads="1"/>
          </p:cNvSpPr>
          <p:nvPr/>
        </p:nvSpPr>
        <p:spPr bwMode="auto">
          <a:xfrm>
            <a:off x="415636" y="2712923"/>
            <a:ext cx="1167344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IE" altLang="en-US" sz="2400" b="1" dirty="0" smtClean="0">
                <a:solidFill>
                  <a:prstClr val="black"/>
                </a:solidFill>
                <a:cs typeface="Arial" pitchFamily="34" charset="0"/>
              </a:rPr>
              <a:t>Not at </a:t>
            </a:r>
            <a:r>
              <a:rPr lang="en-IE" altLang="en-US" sz="2400" b="1" dirty="0">
                <a:solidFill>
                  <a:prstClr val="black"/>
                </a:solidFill>
                <a:cs typeface="Arial" pitchFamily="34" charset="0"/>
              </a:rPr>
              <a:t>all 									 </a:t>
            </a:r>
            <a:r>
              <a:rPr lang="en-IE" altLang="en-US" sz="2400" b="1" dirty="0" smtClean="0">
                <a:solidFill>
                  <a:prstClr val="black"/>
                </a:solidFill>
                <a:cs typeface="Arial" pitchFamily="34" charset="0"/>
              </a:rPr>
              <a:t>  Very </a:t>
            </a:r>
          </a:p>
          <a:p>
            <a:pPr defTabSz="914400" fontAlgn="base">
              <a:spcBef>
                <a:spcPct val="0"/>
              </a:spcBef>
              <a:spcAft>
                <a:spcPct val="0"/>
              </a:spcAft>
            </a:pPr>
            <a:r>
              <a:rPr lang="en-IE" altLang="en-US" sz="2400" b="1" dirty="0" smtClean="0">
                <a:solidFill>
                  <a:prstClr val="black"/>
                </a:solidFill>
                <a:cs typeface="Arial" pitchFamily="34" charset="0"/>
              </a:rPr>
              <a:t>Important </a:t>
            </a:r>
            <a:r>
              <a:rPr lang="en-IE" altLang="en-US" sz="800" b="1" dirty="0" smtClean="0">
                <a:solidFill>
                  <a:prstClr val="black"/>
                </a:solidFill>
                <a:latin typeface="Arial" pitchFamily="34" charset="0"/>
                <a:cs typeface="Arial" pitchFamily="34" charset="0"/>
              </a:rPr>
              <a:t>			</a:t>
            </a:r>
            <a:r>
              <a:rPr lang="en-IE" altLang="en-US" sz="800" b="1" dirty="0">
                <a:solidFill>
                  <a:prstClr val="black"/>
                </a:solidFill>
                <a:latin typeface="Arial" pitchFamily="34" charset="0"/>
                <a:cs typeface="Arial" pitchFamily="34" charset="0"/>
              </a:rPr>
              <a:t>						</a:t>
            </a:r>
            <a:r>
              <a:rPr lang="en-IE" altLang="en-US" sz="2800" b="1" dirty="0" smtClean="0">
                <a:solidFill>
                  <a:prstClr val="black"/>
                </a:solidFill>
                <a:cs typeface="Arial" pitchFamily="34" charset="0"/>
              </a:rPr>
              <a:t>   Important</a:t>
            </a:r>
            <a:endParaRPr lang="en-GB" altLang="en-US" sz="2800" dirty="0" smtClean="0">
              <a:solidFill>
                <a:prstClr val="black"/>
              </a:solidFill>
              <a:cs typeface="Arial" pitchFamily="34" charset="0"/>
            </a:endParaRPr>
          </a:p>
          <a:p>
            <a:pPr defTabSz="914400" eaLnBrk="0" fontAlgn="base" hangingPunct="0">
              <a:spcBef>
                <a:spcPct val="0"/>
              </a:spcBef>
              <a:spcAft>
                <a:spcPct val="0"/>
              </a:spcAft>
            </a:pPr>
            <a:r>
              <a:rPr lang="en-IE" altLang="en-US" sz="800" b="1" dirty="0" smtClean="0">
                <a:solidFill>
                  <a:prstClr val="black"/>
                </a:solidFill>
                <a:latin typeface="Arial" pitchFamily="34" charset="0"/>
                <a:cs typeface="Arial" pitchFamily="34" charset="0"/>
              </a:rPr>
              <a:t>                                                                                                                                                                                                          				</a:t>
            </a:r>
            <a:endParaRPr lang="en-IE" altLang="en-US" sz="2400" dirty="0" smtClean="0">
              <a:solidFill>
                <a:prstClr val="black"/>
              </a:solidFill>
              <a:latin typeface="Arial" pitchFamily="34" charset="0"/>
              <a:cs typeface="Arial" pitchFamily="34" charset="0"/>
            </a:endParaRPr>
          </a:p>
        </p:txBody>
      </p:sp>
      <p:sp>
        <p:nvSpPr>
          <p:cNvPr id="10" name="Rectangle 9"/>
          <p:cNvSpPr/>
          <p:nvPr/>
        </p:nvSpPr>
        <p:spPr>
          <a:xfrm>
            <a:off x="1389864" y="4521391"/>
            <a:ext cx="8494633" cy="1200329"/>
          </a:xfrm>
          <a:prstGeom prst="rect">
            <a:avLst/>
          </a:prstGeom>
          <a:solidFill>
            <a:srgbClr val="CCECFF"/>
          </a:solidFill>
        </p:spPr>
        <p:txBody>
          <a:bodyPr wrap="none">
            <a:spAutoFit/>
          </a:bodyPr>
          <a:lstStyle/>
          <a:p>
            <a:pPr defTabSz="914400"/>
            <a:r>
              <a:rPr lang="en-IE" sz="3600" dirty="0">
                <a:solidFill>
                  <a:prstClr val="black"/>
                </a:solidFill>
              </a:rPr>
              <a:t>R</a:t>
            </a:r>
            <a:r>
              <a:rPr lang="en-IE" sz="3600" dirty="0" smtClean="0">
                <a:solidFill>
                  <a:prstClr val="black"/>
                </a:solidFill>
              </a:rPr>
              <a:t>easons </a:t>
            </a:r>
            <a:r>
              <a:rPr lang="en-IE" sz="3600" dirty="0">
                <a:solidFill>
                  <a:prstClr val="black"/>
                </a:solidFill>
              </a:rPr>
              <a:t>for your </a:t>
            </a:r>
            <a:r>
              <a:rPr lang="en-IE" sz="3600" dirty="0" smtClean="0">
                <a:solidFill>
                  <a:prstClr val="black"/>
                </a:solidFill>
              </a:rPr>
              <a:t>	</a:t>
            </a:r>
            <a:r>
              <a:rPr lang="en-IE" dirty="0" smtClean="0">
                <a:solidFill>
                  <a:prstClr val="black"/>
                </a:solidFill>
              </a:rPr>
              <a:t>……………………………………………………………..</a:t>
            </a:r>
            <a:r>
              <a:rPr lang="en-IE" sz="3600" dirty="0" smtClean="0">
                <a:solidFill>
                  <a:prstClr val="black"/>
                </a:solidFill>
              </a:rPr>
              <a:t>	</a:t>
            </a:r>
          </a:p>
          <a:p>
            <a:pPr defTabSz="914400"/>
            <a:r>
              <a:rPr lang="en-IE" sz="3600" dirty="0">
                <a:solidFill>
                  <a:prstClr val="black"/>
                </a:solidFill>
              </a:rPr>
              <a:t>a</a:t>
            </a:r>
            <a:r>
              <a:rPr lang="en-IE" sz="3600" dirty="0" smtClean="0">
                <a:solidFill>
                  <a:prstClr val="black"/>
                </a:solidFill>
              </a:rPr>
              <a:t>nswer</a:t>
            </a:r>
            <a:r>
              <a:rPr lang="en-IE" dirty="0">
                <a:solidFill>
                  <a:prstClr val="black"/>
                </a:solidFill>
              </a:rPr>
              <a:t>	</a:t>
            </a:r>
            <a:r>
              <a:rPr lang="en-IE" dirty="0" smtClean="0">
                <a:solidFill>
                  <a:prstClr val="black"/>
                </a:solidFill>
              </a:rPr>
              <a:t>		………………………………………………………………</a:t>
            </a:r>
            <a:endParaRPr lang="en-GB" dirty="0">
              <a:solidFill>
                <a:prstClr val="black"/>
              </a:solidFill>
            </a:endParaRPr>
          </a:p>
        </p:txBody>
      </p:sp>
      <p:sp>
        <p:nvSpPr>
          <p:cNvPr id="2" name="Rectangle 1"/>
          <p:cNvSpPr/>
          <p:nvPr/>
        </p:nvSpPr>
        <p:spPr>
          <a:xfrm>
            <a:off x="1139127" y="1484942"/>
            <a:ext cx="9862054" cy="1077218"/>
          </a:xfrm>
          <a:prstGeom prst="rect">
            <a:avLst/>
          </a:prstGeom>
        </p:spPr>
        <p:txBody>
          <a:bodyPr wrap="square">
            <a:spAutoFit/>
          </a:bodyPr>
          <a:lstStyle/>
          <a:p>
            <a:pPr defTabSz="914400"/>
            <a:r>
              <a:rPr lang="en-IE" sz="3200" b="1" dirty="0" smtClean="0">
                <a:solidFill>
                  <a:prstClr val="black"/>
                </a:solidFill>
              </a:rPr>
              <a:t>On a scale of 1-10 how important is it for you to change… (</a:t>
            </a:r>
            <a:r>
              <a:rPr lang="en-IE" sz="3200" b="1" dirty="0">
                <a:solidFill>
                  <a:prstClr val="black"/>
                </a:solidFill>
              </a:rPr>
              <a:t>H</a:t>
            </a:r>
            <a:r>
              <a:rPr lang="en-IE" sz="3200" b="1" dirty="0" smtClean="0">
                <a:solidFill>
                  <a:prstClr val="black"/>
                </a:solidFill>
              </a:rPr>
              <a:t>ealth Behaviour)? </a:t>
            </a:r>
            <a:endParaRPr lang="en-GB" sz="3200" b="1" dirty="0">
              <a:solidFill>
                <a:prstClr val="black"/>
              </a:solidFill>
            </a:endParaRPr>
          </a:p>
        </p:txBody>
      </p:sp>
      <p:sp>
        <p:nvSpPr>
          <p:cNvPr id="5" name="TextBox 4"/>
          <p:cNvSpPr txBox="1"/>
          <p:nvPr/>
        </p:nvSpPr>
        <p:spPr>
          <a:xfrm>
            <a:off x="415636" y="743919"/>
            <a:ext cx="4687373" cy="523220"/>
          </a:xfrm>
          <a:prstGeom prst="rect">
            <a:avLst/>
          </a:prstGeom>
          <a:noFill/>
        </p:spPr>
        <p:txBody>
          <a:bodyPr wrap="none" rtlCol="0">
            <a:spAutoFit/>
          </a:bodyPr>
          <a:lstStyle/>
          <a:p>
            <a:r>
              <a:rPr lang="en-IE" sz="2800" dirty="0" smtClean="0">
                <a:solidFill>
                  <a:srgbClr val="CC0066"/>
                </a:solidFill>
              </a:rPr>
              <a:t>Scaling Questions: Importance </a:t>
            </a:r>
            <a:endParaRPr lang="en-GB" sz="2800" dirty="0">
              <a:solidFill>
                <a:srgbClr val="CC0066"/>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7337" y="102385"/>
            <a:ext cx="2089501" cy="1289997"/>
          </a:xfrm>
          <a:prstGeom prst="rect">
            <a:avLst/>
          </a:prstGeom>
        </p:spPr>
      </p:pic>
      <p:pic>
        <p:nvPicPr>
          <p:cNvPr id="12" name="Picture 11"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135421" y="6355005"/>
            <a:ext cx="2508885" cy="487045"/>
          </a:xfrm>
          <a:prstGeom prst="rect">
            <a:avLst/>
          </a:prstGeom>
          <a:noFill/>
          <a:ln>
            <a:noFill/>
          </a:ln>
        </p:spPr>
      </p:pic>
    </p:spTree>
    <p:extLst>
      <p:ext uri="{BB962C8B-B14F-4D97-AF65-F5344CB8AC3E}">
        <p14:creationId xmlns:p14="http://schemas.microsoft.com/office/powerpoint/2010/main" val="915845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32212" y="4219032"/>
            <a:ext cx="10640291" cy="1805049"/>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238128508"/>
              </p:ext>
            </p:extLst>
          </p:nvPr>
        </p:nvGraphicFramePr>
        <p:xfrm>
          <a:off x="2707874" y="2992155"/>
          <a:ext cx="6913964" cy="511066"/>
        </p:xfrm>
        <a:graphic>
          <a:graphicData uri="http://schemas.openxmlformats.org/drawingml/2006/table">
            <a:tbl>
              <a:tblPr firstRow="1" firstCol="1" bandRow="1">
                <a:tableStyleId>{5C22544A-7EE6-4342-B048-85BDC9FD1C3A}</a:tableStyleId>
              </a:tblPr>
              <a:tblGrid>
                <a:gridCol w="690884">
                  <a:extLst>
                    <a:ext uri="{9D8B030D-6E8A-4147-A177-3AD203B41FA5}">
                      <a16:colId xmlns="" xmlns:a16="http://schemas.microsoft.com/office/drawing/2014/main" val="20000"/>
                    </a:ext>
                  </a:extLst>
                </a:gridCol>
                <a:gridCol w="690884">
                  <a:extLst>
                    <a:ext uri="{9D8B030D-6E8A-4147-A177-3AD203B41FA5}">
                      <a16:colId xmlns="" xmlns:a16="http://schemas.microsoft.com/office/drawing/2014/main" val="20001"/>
                    </a:ext>
                  </a:extLst>
                </a:gridCol>
                <a:gridCol w="690884">
                  <a:extLst>
                    <a:ext uri="{9D8B030D-6E8A-4147-A177-3AD203B41FA5}">
                      <a16:colId xmlns="" xmlns:a16="http://schemas.microsoft.com/office/drawing/2014/main" val="20002"/>
                    </a:ext>
                  </a:extLst>
                </a:gridCol>
                <a:gridCol w="690884">
                  <a:extLst>
                    <a:ext uri="{9D8B030D-6E8A-4147-A177-3AD203B41FA5}">
                      <a16:colId xmlns="" xmlns:a16="http://schemas.microsoft.com/office/drawing/2014/main" val="20003"/>
                    </a:ext>
                  </a:extLst>
                </a:gridCol>
                <a:gridCol w="691738">
                  <a:extLst>
                    <a:ext uri="{9D8B030D-6E8A-4147-A177-3AD203B41FA5}">
                      <a16:colId xmlns="" xmlns:a16="http://schemas.microsoft.com/office/drawing/2014/main" val="20004"/>
                    </a:ext>
                  </a:extLst>
                </a:gridCol>
                <a:gridCol w="691738">
                  <a:extLst>
                    <a:ext uri="{9D8B030D-6E8A-4147-A177-3AD203B41FA5}">
                      <a16:colId xmlns="" xmlns:a16="http://schemas.microsoft.com/office/drawing/2014/main" val="20005"/>
                    </a:ext>
                  </a:extLst>
                </a:gridCol>
                <a:gridCol w="691738">
                  <a:extLst>
                    <a:ext uri="{9D8B030D-6E8A-4147-A177-3AD203B41FA5}">
                      <a16:colId xmlns="" xmlns:a16="http://schemas.microsoft.com/office/drawing/2014/main" val="20006"/>
                    </a:ext>
                  </a:extLst>
                </a:gridCol>
                <a:gridCol w="691738">
                  <a:extLst>
                    <a:ext uri="{9D8B030D-6E8A-4147-A177-3AD203B41FA5}">
                      <a16:colId xmlns="" xmlns:a16="http://schemas.microsoft.com/office/drawing/2014/main" val="20007"/>
                    </a:ext>
                  </a:extLst>
                </a:gridCol>
                <a:gridCol w="691738">
                  <a:extLst>
                    <a:ext uri="{9D8B030D-6E8A-4147-A177-3AD203B41FA5}">
                      <a16:colId xmlns="" xmlns:a16="http://schemas.microsoft.com/office/drawing/2014/main" val="20008"/>
                    </a:ext>
                  </a:extLst>
                </a:gridCol>
                <a:gridCol w="691738">
                  <a:extLst>
                    <a:ext uri="{9D8B030D-6E8A-4147-A177-3AD203B41FA5}">
                      <a16:colId xmlns="" xmlns:a16="http://schemas.microsoft.com/office/drawing/2014/main" val="20009"/>
                    </a:ext>
                  </a:extLst>
                </a:gridCol>
              </a:tblGrid>
              <a:tr h="511066">
                <a:tc>
                  <a:txBody>
                    <a:bodyPr/>
                    <a:lstStyle/>
                    <a:p>
                      <a:pPr algn="ctr">
                        <a:lnSpc>
                          <a:spcPct val="150000"/>
                        </a:lnSpc>
                      </a:pPr>
                      <a:r>
                        <a:rPr lang="en-IE" sz="1100" dirty="0">
                          <a:effectLst/>
                        </a:rPr>
                        <a:t>1</a:t>
                      </a:r>
                      <a:endParaRPr lang="en-GB" sz="1100" dirty="0">
                        <a:effectLst/>
                        <a:latin typeface="Calibri"/>
                      </a:endParaRPr>
                    </a:p>
                  </a:txBody>
                  <a:tcPr marL="68580" marR="68580" marT="0" marB="0"/>
                </a:tc>
                <a:tc>
                  <a:txBody>
                    <a:bodyPr/>
                    <a:lstStyle/>
                    <a:p>
                      <a:pPr algn="ctr">
                        <a:lnSpc>
                          <a:spcPct val="150000"/>
                        </a:lnSpc>
                      </a:pPr>
                      <a:r>
                        <a:rPr lang="en-IE" sz="1100" dirty="0">
                          <a:effectLst/>
                        </a:rPr>
                        <a:t>2</a:t>
                      </a:r>
                      <a:endParaRPr lang="en-GB" sz="1100" dirty="0">
                        <a:effectLst/>
                        <a:latin typeface="Calibri"/>
                      </a:endParaRPr>
                    </a:p>
                  </a:txBody>
                  <a:tcPr marL="68580" marR="68580" marT="0" marB="0"/>
                </a:tc>
                <a:tc>
                  <a:txBody>
                    <a:bodyPr/>
                    <a:lstStyle/>
                    <a:p>
                      <a:pPr algn="ctr">
                        <a:lnSpc>
                          <a:spcPct val="150000"/>
                        </a:lnSpc>
                      </a:pPr>
                      <a:r>
                        <a:rPr lang="en-IE" sz="1100" dirty="0">
                          <a:effectLst/>
                        </a:rPr>
                        <a:t>3</a:t>
                      </a:r>
                      <a:endParaRPr lang="en-GB" sz="1100" dirty="0">
                        <a:effectLst/>
                        <a:latin typeface="Calibri"/>
                      </a:endParaRPr>
                    </a:p>
                  </a:txBody>
                  <a:tcPr marL="68580" marR="68580" marT="0" marB="0"/>
                </a:tc>
                <a:tc>
                  <a:txBody>
                    <a:bodyPr/>
                    <a:lstStyle/>
                    <a:p>
                      <a:pPr algn="ctr">
                        <a:lnSpc>
                          <a:spcPct val="150000"/>
                        </a:lnSpc>
                      </a:pPr>
                      <a:r>
                        <a:rPr lang="en-IE" sz="1100" dirty="0">
                          <a:effectLst/>
                        </a:rPr>
                        <a:t>4</a:t>
                      </a:r>
                      <a:endParaRPr lang="en-GB" sz="1100" dirty="0">
                        <a:effectLst/>
                        <a:latin typeface="Calibri"/>
                      </a:endParaRPr>
                    </a:p>
                  </a:txBody>
                  <a:tcPr marL="68580" marR="68580" marT="0" marB="0"/>
                </a:tc>
                <a:tc>
                  <a:txBody>
                    <a:bodyPr/>
                    <a:lstStyle/>
                    <a:p>
                      <a:pPr algn="ctr">
                        <a:lnSpc>
                          <a:spcPct val="150000"/>
                        </a:lnSpc>
                      </a:pPr>
                      <a:r>
                        <a:rPr lang="en-IE" sz="1100" dirty="0">
                          <a:effectLst/>
                        </a:rPr>
                        <a:t>5</a:t>
                      </a:r>
                      <a:endParaRPr lang="en-GB" sz="1100" dirty="0">
                        <a:effectLst/>
                        <a:latin typeface="Calibri"/>
                      </a:endParaRPr>
                    </a:p>
                  </a:txBody>
                  <a:tcPr marL="68580" marR="68580" marT="0" marB="0"/>
                </a:tc>
                <a:tc>
                  <a:txBody>
                    <a:bodyPr/>
                    <a:lstStyle/>
                    <a:p>
                      <a:pPr algn="ctr">
                        <a:lnSpc>
                          <a:spcPct val="150000"/>
                        </a:lnSpc>
                      </a:pPr>
                      <a:r>
                        <a:rPr lang="en-IE" sz="1100" dirty="0">
                          <a:effectLst/>
                        </a:rPr>
                        <a:t>6</a:t>
                      </a:r>
                      <a:endParaRPr lang="en-GB" sz="1100" dirty="0">
                        <a:effectLst/>
                        <a:latin typeface="Calibri"/>
                      </a:endParaRPr>
                    </a:p>
                  </a:txBody>
                  <a:tcPr marL="68580" marR="68580" marT="0" marB="0"/>
                </a:tc>
                <a:tc>
                  <a:txBody>
                    <a:bodyPr/>
                    <a:lstStyle/>
                    <a:p>
                      <a:pPr algn="ctr">
                        <a:lnSpc>
                          <a:spcPct val="150000"/>
                        </a:lnSpc>
                      </a:pPr>
                      <a:r>
                        <a:rPr lang="en-IE" sz="1100" dirty="0">
                          <a:effectLst/>
                        </a:rPr>
                        <a:t>7</a:t>
                      </a:r>
                      <a:endParaRPr lang="en-GB" sz="1100" dirty="0">
                        <a:effectLst/>
                        <a:latin typeface="Calibri"/>
                      </a:endParaRPr>
                    </a:p>
                  </a:txBody>
                  <a:tcPr marL="68580" marR="68580" marT="0" marB="0"/>
                </a:tc>
                <a:tc>
                  <a:txBody>
                    <a:bodyPr/>
                    <a:lstStyle/>
                    <a:p>
                      <a:pPr algn="ctr">
                        <a:lnSpc>
                          <a:spcPct val="150000"/>
                        </a:lnSpc>
                      </a:pPr>
                      <a:r>
                        <a:rPr lang="en-IE" sz="1100" dirty="0">
                          <a:effectLst/>
                        </a:rPr>
                        <a:t>8</a:t>
                      </a:r>
                      <a:endParaRPr lang="en-GB" sz="1100" dirty="0">
                        <a:effectLst/>
                        <a:latin typeface="Calibri"/>
                      </a:endParaRPr>
                    </a:p>
                  </a:txBody>
                  <a:tcPr marL="68580" marR="68580" marT="0" marB="0"/>
                </a:tc>
                <a:tc>
                  <a:txBody>
                    <a:bodyPr/>
                    <a:lstStyle/>
                    <a:p>
                      <a:pPr algn="ctr">
                        <a:lnSpc>
                          <a:spcPct val="150000"/>
                        </a:lnSpc>
                      </a:pPr>
                      <a:r>
                        <a:rPr lang="en-IE" sz="1100" dirty="0">
                          <a:effectLst/>
                        </a:rPr>
                        <a:t>9</a:t>
                      </a:r>
                      <a:endParaRPr lang="en-GB" sz="1100" dirty="0">
                        <a:effectLst/>
                        <a:latin typeface="Calibri"/>
                      </a:endParaRPr>
                    </a:p>
                  </a:txBody>
                  <a:tcPr marL="68580" marR="68580" marT="0" marB="0"/>
                </a:tc>
                <a:tc>
                  <a:txBody>
                    <a:bodyPr/>
                    <a:lstStyle/>
                    <a:p>
                      <a:pPr algn="ctr">
                        <a:lnSpc>
                          <a:spcPct val="150000"/>
                        </a:lnSpc>
                      </a:pPr>
                      <a:r>
                        <a:rPr lang="en-IE" sz="1100" dirty="0">
                          <a:effectLst/>
                        </a:rPr>
                        <a:t>10</a:t>
                      </a:r>
                      <a:endParaRPr lang="en-GB" sz="1100" dirty="0">
                        <a:effectLst/>
                        <a:latin typeface="Calibri"/>
                      </a:endParaRPr>
                    </a:p>
                  </a:txBody>
                  <a:tcPr marL="68580" marR="68580" marT="0" marB="0"/>
                </a:tc>
                <a:extLst>
                  <a:ext uri="{0D108BD9-81ED-4DB2-BD59-A6C34878D82A}">
                    <a16:rowId xmlns="" xmlns:a16="http://schemas.microsoft.com/office/drawing/2014/main" val="10000"/>
                  </a:ext>
                </a:extLst>
              </a:tr>
            </a:tbl>
          </a:graphicData>
        </a:graphic>
      </p:graphicFrame>
      <p:sp>
        <p:nvSpPr>
          <p:cNvPr id="9" name="Rectangle 1"/>
          <p:cNvSpPr>
            <a:spLocks noChangeArrowheads="1"/>
          </p:cNvSpPr>
          <p:nvPr/>
        </p:nvSpPr>
        <p:spPr bwMode="auto">
          <a:xfrm>
            <a:off x="415636" y="2743701"/>
            <a:ext cx="1167344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IE" altLang="en-US" sz="2400" b="1" dirty="0" smtClean="0">
                <a:solidFill>
                  <a:prstClr val="black"/>
                </a:solidFill>
                <a:cs typeface="Arial" pitchFamily="34" charset="0"/>
              </a:rPr>
              <a:t>Not at </a:t>
            </a:r>
            <a:r>
              <a:rPr lang="en-IE" altLang="en-US" sz="2400" b="1" dirty="0">
                <a:solidFill>
                  <a:prstClr val="black"/>
                </a:solidFill>
                <a:cs typeface="Arial" pitchFamily="34" charset="0"/>
              </a:rPr>
              <a:t>all 									 </a:t>
            </a:r>
            <a:r>
              <a:rPr lang="en-IE" altLang="en-US" sz="2400" b="1" dirty="0" smtClean="0">
                <a:solidFill>
                  <a:prstClr val="black"/>
                </a:solidFill>
                <a:cs typeface="Arial" pitchFamily="34" charset="0"/>
              </a:rPr>
              <a:t>  Very </a:t>
            </a:r>
          </a:p>
          <a:p>
            <a:pPr defTabSz="914400" fontAlgn="base">
              <a:spcBef>
                <a:spcPct val="0"/>
              </a:spcBef>
              <a:spcAft>
                <a:spcPct val="0"/>
              </a:spcAft>
            </a:pPr>
            <a:r>
              <a:rPr lang="en-IE" altLang="en-US" sz="2400" b="1" dirty="0" smtClean="0">
                <a:solidFill>
                  <a:prstClr val="black"/>
                </a:solidFill>
                <a:cs typeface="Arial" pitchFamily="34" charset="0"/>
              </a:rPr>
              <a:t>Confident </a:t>
            </a:r>
            <a:r>
              <a:rPr lang="en-IE" altLang="en-US" sz="800" b="1" dirty="0" smtClean="0">
                <a:solidFill>
                  <a:prstClr val="black"/>
                </a:solidFill>
                <a:latin typeface="Arial" pitchFamily="34" charset="0"/>
                <a:cs typeface="Arial" pitchFamily="34" charset="0"/>
              </a:rPr>
              <a:t>			</a:t>
            </a:r>
            <a:r>
              <a:rPr lang="en-IE" altLang="en-US" sz="800" b="1" dirty="0">
                <a:solidFill>
                  <a:prstClr val="black"/>
                </a:solidFill>
                <a:latin typeface="Arial" pitchFamily="34" charset="0"/>
                <a:cs typeface="Arial" pitchFamily="34" charset="0"/>
              </a:rPr>
              <a:t>						</a:t>
            </a:r>
            <a:r>
              <a:rPr lang="en-IE" altLang="en-US" sz="800" b="1" dirty="0" smtClean="0">
                <a:solidFill>
                  <a:prstClr val="black"/>
                </a:solidFill>
                <a:latin typeface="Arial" pitchFamily="34" charset="0"/>
                <a:cs typeface="Arial" pitchFamily="34" charset="0"/>
              </a:rPr>
              <a:t>       </a:t>
            </a:r>
            <a:r>
              <a:rPr lang="en-IE" altLang="en-US" sz="2400" b="1" dirty="0" smtClean="0">
                <a:solidFill>
                  <a:prstClr val="black"/>
                </a:solidFill>
                <a:cs typeface="Arial" pitchFamily="34" charset="0"/>
              </a:rPr>
              <a:t>Confident</a:t>
            </a:r>
            <a:endParaRPr lang="en-GB" altLang="en-US" sz="2800" dirty="0" smtClean="0">
              <a:solidFill>
                <a:prstClr val="black"/>
              </a:solidFill>
              <a:cs typeface="Arial" pitchFamily="34" charset="0"/>
            </a:endParaRPr>
          </a:p>
          <a:p>
            <a:pPr defTabSz="914400" eaLnBrk="0" fontAlgn="base" hangingPunct="0">
              <a:spcBef>
                <a:spcPct val="0"/>
              </a:spcBef>
              <a:spcAft>
                <a:spcPct val="0"/>
              </a:spcAft>
            </a:pPr>
            <a:r>
              <a:rPr lang="en-IE" altLang="en-US" sz="800" b="1" dirty="0" smtClean="0">
                <a:solidFill>
                  <a:prstClr val="black"/>
                </a:solidFill>
                <a:latin typeface="Arial" pitchFamily="34" charset="0"/>
                <a:cs typeface="Arial" pitchFamily="34" charset="0"/>
              </a:rPr>
              <a:t>                                                                                                                                                                                                          				</a:t>
            </a:r>
            <a:endParaRPr lang="en-IE" altLang="en-US" sz="2400" dirty="0" smtClean="0">
              <a:solidFill>
                <a:prstClr val="black"/>
              </a:solidFill>
              <a:latin typeface="Arial" pitchFamily="34" charset="0"/>
              <a:cs typeface="Arial" pitchFamily="34" charset="0"/>
            </a:endParaRPr>
          </a:p>
        </p:txBody>
      </p:sp>
      <p:sp>
        <p:nvSpPr>
          <p:cNvPr id="10" name="Rectangle 9"/>
          <p:cNvSpPr/>
          <p:nvPr/>
        </p:nvSpPr>
        <p:spPr>
          <a:xfrm>
            <a:off x="1389864" y="4521391"/>
            <a:ext cx="8494633" cy="1200329"/>
          </a:xfrm>
          <a:prstGeom prst="rect">
            <a:avLst/>
          </a:prstGeom>
          <a:solidFill>
            <a:srgbClr val="CCECFF"/>
          </a:solidFill>
        </p:spPr>
        <p:txBody>
          <a:bodyPr wrap="none">
            <a:spAutoFit/>
          </a:bodyPr>
          <a:lstStyle/>
          <a:p>
            <a:pPr defTabSz="914400"/>
            <a:r>
              <a:rPr lang="en-IE" sz="3600" dirty="0">
                <a:solidFill>
                  <a:prstClr val="black"/>
                </a:solidFill>
              </a:rPr>
              <a:t>R</a:t>
            </a:r>
            <a:r>
              <a:rPr lang="en-IE" sz="3600" dirty="0" smtClean="0">
                <a:solidFill>
                  <a:prstClr val="black"/>
                </a:solidFill>
              </a:rPr>
              <a:t>easons </a:t>
            </a:r>
            <a:r>
              <a:rPr lang="en-IE" sz="3600" dirty="0">
                <a:solidFill>
                  <a:prstClr val="black"/>
                </a:solidFill>
              </a:rPr>
              <a:t>for your </a:t>
            </a:r>
            <a:r>
              <a:rPr lang="en-IE" sz="3600" dirty="0" smtClean="0">
                <a:solidFill>
                  <a:prstClr val="black"/>
                </a:solidFill>
              </a:rPr>
              <a:t>	</a:t>
            </a:r>
            <a:r>
              <a:rPr lang="en-IE" dirty="0" smtClean="0">
                <a:solidFill>
                  <a:prstClr val="black"/>
                </a:solidFill>
              </a:rPr>
              <a:t>……………………………………………………………..</a:t>
            </a:r>
            <a:r>
              <a:rPr lang="en-IE" sz="3600" dirty="0" smtClean="0">
                <a:solidFill>
                  <a:prstClr val="black"/>
                </a:solidFill>
              </a:rPr>
              <a:t>	</a:t>
            </a:r>
          </a:p>
          <a:p>
            <a:pPr defTabSz="914400"/>
            <a:r>
              <a:rPr lang="en-IE" sz="3600" dirty="0">
                <a:solidFill>
                  <a:prstClr val="black"/>
                </a:solidFill>
              </a:rPr>
              <a:t>a</a:t>
            </a:r>
            <a:r>
              <a:rPr lang="en-IE" sz="3600" dirty="0" smtClean="0">
                <a:solidFill>
                  <a:prstClr val="black"/>
                </a:solidFill>
              </a:rPr>
              <a:t>nswer</a:t>
            </a:r>
            <a:r>
              <a:rPr lang="en-IE" dirty="0">
                <a:solidFill>
                  <a:prstClr val="black"/>
                </a:solidFill>
              </a:rPr>
              <a:t>	</a:t>
            </a:r>
            <a:r>
              <a:rPr lang="en-IE" dirty="0" smtClean="0">
                <a:solidFill>
                  <a:prstClr val="black"/>
                </a:solidFill>
              </a:rPr>
              <a:t>		………………………………………………………………</a:t>
            </a:r>
            <a:endParaRPr lang="en-GB" dirty="0">
              <a:solidFill>
                <a:prstClr val="black"/>
              </a:solidFill>
            </a:endParaRPr>
          </a:p>
        </p:txBody>
      </p:sp>
      <p:sp>
        <p:nvSpPr>
          <p:cNvPr id="2" name="Rectangle 1"/>
          <p:cNvSpPr/>
          <p:nvPr/>
        </p:nvSpPr>
        <p:spPr>
          <a:xfrm>
            <a:off x="1061635" y="1422949"/>
            <a:ext cx="9862054" cy="1077218"/>
          </a:xfrm>
          <a:prstGeom prst="rect">
            <a:avLst/>
          </a:prstGeom>
        </p:spPr>
        <p:txBody>
          <a:bodyPr wrap="square">
            <a:spAutoFit/>
          </a:bodyPr>
          <a:lstStyle/>
          <a:p>
            <a:pPr defTabSz="914400"/>
            <a:r>
              <a:rPr lang="en-IE" sz="3200" b="1" dirty="0" smtClean="0">
                <a:solidFill>
                  <a:prstClr val="black"/>
                </a:solidFill>
              </a:rPr>
              <a:t>On a scale of 1-10 how confident are you about changing  …….(Health Behaviour)  </a:t>
            </a:r>
            <a:endParaRPr lang="en-GB" sz="3200" b="1" dirty="0">
              <a:solidFill>
                <a:prstClr val="black"/>
              </a:solidFill>
            </a:endParaRPr>
          </a:p>
        </p:txBody>
      </p:sp>
      <p:sp>
        <p:nvSpPr>
          <p:cNvPr id="5" name="TextBox 4"/>
          <p:cNvSpPr txBox="1"/>
          <p:nvPr/>
        </p:nvSpPr>
        <p:spPr>
          <a:xfrm>
            <a:off x="415636" y="743919"/>
            <a:ext cx="4644733" cy="523220"/>
          </a:xfrm>
          <a:prstGeom prst="rect">
            <a:avLst/>
          </a:prstGeom>
          <a:noFill/>
        </p:spPr>
        <p:txBody>
          <a:bodyPr wrap="none" rtlCol="0">
            <a:spAutoFit/>
          </a:bodyPr>
          <a:lstStyle/>
          <a:p>
            <a:r>
              <a:rPr lang="en-IE" sz="2800" dirty="0" smtClean="0">
                <a:solidFill>
                  <a:srgbClr val="CC0066"/>
                </a:solidFill>
              </a:rPr>
              <a:t>Scaling Questions: Confidence </a:t>
            </a:r>
            <a:endParaRPr lang="en-GB" sz="2800" dirty="0">
              <a:solidFill>
                <a:srgbClr val="CC0066"/>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3297" y="203905"/>
            <a:ext cx="1980784" cy="1222878"/>
          </a:xfrm>
          <a:prstGeom prst="rect">
            <a:avLst/>
          </a:prstGeom>
        </p:spPr>
      </p:pic>
      <p:pic>
        <p:nvPicPr>
          <p:cNvPr id="12" name="Picture 11"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370955"/>
            <a:ext cx="2508885" cy="487045"/>
          </a:xfrm>
          <a:prstGeom prst="rect">
            <a:avLst/>
          </a:prstGeom>
          <a:noFill/>
          <a:ln>
            <a:noFill/>
          </a:ln>
        </p:spPr>
      </p:pic>
    </p:spTree>
    <p:extLst>
      <p:ext uri="{BB962C8B-B14F-4D97-AF65-F5344CB8AC3E}">
        <p14:creationId xmlns:p14="http://schemas.microsoft.com/office/powerpoint/2010/main" val="1971817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CC0066"/>
                </a:solidFill>
                <a:latin typeface="+mn-lt"/>
              </a:rPr>
              <a:t>Decisional Balance</a:t>
            </a:r>
            <a:endParaRPr lang="en-GB" dirty="0">
              <a:solidFill>
                <a:srgbClr val="CC0066"/>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835" y="227076"/>
            <a:ext cx="2190486" cy="1352342"/>
          </a:xfrm>
          <a:prstGeom prst="rect">
            <a:avLst/>
          </a:prstGeom>
        </p:spPr>
      </p:pic>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205124"/>
            <a:ext cx="2508885" cy="487045"/>
          </a:xfrm>
          <a:prstGeom prst="rect">
            <a:avLst/>
          </a:prstGeom>
          <a:noFill/>
          <a:ln>
            <a:noFill/>
          </a:ln>
        </p:spPr>
      </p:pic>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508885" y="1672936"/>
            <a:ext cx="7213251" cy="414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2470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86352"/>
            <a:ext cx="8596668" cy="935865"/>
          </a:xfrm>
        </p:spPr>
        <p:txBody>
          <a:bodyPr/>
          <a:lstStyle/>
          <a:p>
            <a:r>
              <a:rPr lang="en-GB" dirty="0" smtClean="0">
                <a:solidFill>
                  <a:srgbClr val="CC0066"/>
                </a:solidFill>
                <a:latin typeface="+mn-lt"/>
              </a:rPr>
              <a:t>Effective communication: Recap</a:t>
            </a:r>
            <a:endParaRPr lang="en-GB" dirty="0">
              <a:solidFill>
                <a:srgbClr val="CC0066"/>
              </a:solidFill>
              <a:latin typeface="+mn-lt"/>
            </a:endParaRPr>
          </a:p>
        </p:txBody>
      </p:sp>
      <p:sp>
        <p:nvSpPr>
          <p:cNvPr id="3" name="TextBox 2"/>
          <p:cNvSpPr txBox="1"/>
          <p:nvPr/>
        </p:nvSpPr>
        <p:spPr>
          <a:xfrm>
            <a:off x="433953" y="2347993"/>
            <a:ext cx="3642101" cy="2308324"/>
          </a:xfrm>
          <a:prstGeom prst="rect">
            <a:avLst/>
          </a:prstGeom>
          <a:solidFill>
            <a:srgbClr val="CCECFF"/>
          </a:solidFill>
        </p:spPr>
        <p:txBody>
          <a:bodyPr wrap="square" rtlCol="0">
            <a:spAutoFit/>
          </a:bodyPr>
          <a:lstStyle/>
          <a:p>
            <a:pPr algn="ctr"/>
            <a:r>
              <a:rPr lang="en-IE" sz="3600" dirty="0">
                <a:solidFill>
                  <a:prstClr val="black"/>
                </a:solidFill>
              </a:rPr>
              <a:t>E</a:t>
            </a:r>
            <a:r>
              <a:rPr lang="en-IE" sz="3600" dirty="0" smtClean="0">
                <a:solidFill>
                  <a:prstClr val="black"/>
                </a:solidFill>
              </a:rPr>
              <a:t>lements of a successful </a:t>
            </a:r>
          </a:p>
          <a:p>
            <a:pPr algn="ctr"/>
            <a:r>
              <a:rPr lang="en-IE" sz="3600" dirty="0" smtClean="0">
                <a:solidFill>
                  <a:prstClr val="black"/>
                </a:solidFill>
              </a:rPr>
              <a:t>health conversation?</a:t>
            </a:r>
            <a:endParaRPr lang="en-GB" sz="3600" dirty="0">
              <a:solidFill>
                <a:prstClr val="black"/>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4327" y="164730"/>
            <a:ext cx="2313294" cy="1428160"/>
          </a:xfrm>
          <a:prstGeom prst="rect">
            <a:avLst/>
          </a:prstGeom>
        </p:spPr>
      </p:pic>
      <p:pic>
        <p:nvPicPr>
          <p:cNvPr id="7" name="Content Placeholder 6"/>
          <p:cNvPicPr>
            <a:picLocks noGrp="1" noChangeAspect="1"/>
          </p:cNvPicPr>
          <p:nvPr>
            <p:ph idx="1"/>
          </p:nvPr>
        </p:nvPicPr>
        <p:blipFill>
          <a:blip r:embed="rId4"/>
          <a:stretch>
            <a:fillRect/>
          </a:stretch>
        </p:blipFill>
        <p:spPr>
          <a:xfrm>
            <a:off x="4340605" y="1522217"/>
            <a:ext cx="6618943" cy="5022014"/>
          </a:xfrm>
          <a:prstGeom prst="rect">
            <a:avLst/>
          </a:prstGeom>
        </p:spPr>
      </p:pic>
      <p:pic>
        <p:nvPicPr>
          <p:cNvPr id="6" name="Picture 5"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162593"/>
            <a:ext cx="2508885" cy="487045"/>
          </a:xfrm>
          <a:prstGeom prst="rect">
            <a:avLst/>
          </a:prstGeom>
          <a:noFill/>
          <a:ln>
            <a:noFill/>
          </a:ln>
        </p:spPr>
      </p:pic>
    </p:spTree>
    <p:extLst>
      <p:ext uri="{BB962C8B-B14F-4D97-AF65-F5344CB8AC3E}">
        <p14:creationId xmlns:p14="http://schemas.microsoft.com/office/powerpoint/2010/main" val="768071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63851" y="689675"/>
            <a:ext cx="2750949" cy="619932"/>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1427135" y="341878"/>
            <a:ext cx="8508101" cy="1325563"/>
          </a:xfrm>
        </p:spPr>
        <p:txBody>
          <a:bodyPr>
            <a:normAutofit/>
          </a:bodyPr>
          <a:lstStyle/>
          <a:p>
            <a:pPr algn="l"/>
            <a:r>
              <a:rPr lang="en-IE" sz="3200" dirty="0" smtClean="0">
                <a:latin typeface="+mn-lt"/>
              </a:rPr>
              <a:t>Activity 3.3  	Scenario 1</a:t>
            </a:r>
            <a:endParaRPr lang="en-GB" sz="3200" dirty="0">
              <a:latin typeface="+mn-lt"/>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5183" y="729137"/>
            <a:ext cx="681755" cy="515473"/>
          </a:xfrm>
        </p:spPr>
      </p:pic>
      <p:sp>
        <p:nvSpPr>
          <p:cNvPr id="8" name="Rectangle 7"/>
          <p:cNvSpPr/>
          <p:nvPr/>
        </p:nvSpPr>
        <p:spPr>
          <a:xfrm>
            <a:off x="402956" y="1604074"/>
            <a:ext cx="6997485" cy="4339650"/>
          </a:xfrm>
          <a:prstGeom prst="rect">
            <a:avLst/>
          </a:prstGeom>
        </p:spPr>
        <p:txBody>
          <a:bodyPr wrap="square">
            <a:spAutoFit/>
          </a:bodyPr>
          <a:lstStyle/>
          <a:p>
            <a:r>
              <a:rPr lang="en-IE" sz="2400" i="1" dirty="0" smtClean="0"/>
              <a:t>(</a:t>
            </a:r>
            <a:r>
              <a:rPr lang="en-IE" sz="2400" i="1" dirty="0"/>
              <a:t>A nurse and a patient are talking while the nurse is changing the patient’s dressing, in a ward in an acute hospital setting</a:t>
            </a:r>
            <a:r>
              <a:rPr lang="en-IE" sz="2400" i="1" dirty="0" smtClean="0"/>
              <a:t>)</a:t>
            </a:r>
            <a:endParaRPr lang="en-IE" sz="2400" i="1" dirty="0"/>
          </a:p>
          <a:p>
            <a:endParaRPr lang="en-IE" sz="2400" dirty="0" smtClean="0"/>
          </a:p>
          <a:p>
            <a:r>
              <a:rPr lang="en-IE" sz="2400" dirty="0" smtClean="0"/>
              <a:t>Patient: I </a:t>
            </a:r>
            <a:r>
              <a:rPr lang="en-IE" sz="2400" dirty="0"/>
              <a:t>loved walking before, a few years ago. But I was a lot slimmer and fitter than I am now</a:t>
            </a:r>
            <a:r>
              <a:rPr lang="en-IE" sz="2400" dirty="0" smtClean="0"/>
              <a:t>.</a:t>
            </a:r>
          </a:p>
          <a:p>
            <a:endParaRPr lang="en-IE" sz="2400" dirty="0" smtClean="0"/>
          </a:p>
          <a:p>
            <a:r>
              <a:rPr lang="en-IE" sz="2400" dirty="0" smtClean="0"/>
              <a:t>Nurse: Walking </a:t>
            </a:r>
            <a:r>
              <a:rPr lang="en-IE" sz="2400" dirty="0"/>
              <a:t>is a good way to get exercise. Do you walk anytime now</a:t>
            </a:r>
            <a:r>
              <a:rPr lang="en-IE" sz="2400" dirty="0" smtClean="0"/>
              <a:t>?</a:t>
            </a:r>
          </a:p>
          <a:p>
            <a:endParaRPr lang="en-IE" sz="2400" dirty="0" smtClean="0"/>
          </a:p>
          <a:p>
            <a:pPr>
              <a:lnSpc>
                <a:spcPct val="150000"/>
              </a:lnSpc>
            </a:pPr>
            <a:r>
              <a:rPr lang="en-IE" sz="2400" dirty="0" smtClean="0"/>
              <a:t>Patient: Not </a:t>
            </a:r>
            <a:r>
              <a:rPr lang="en-IE" sz="2400" dirty="0"/>
              <a:t>really, but I loved the outdoors. </a:t>
            </a:r>
          </a:p>
        </p:txBody>
      </p:sp>
      <p:sp>
        <p:nvSpPr>
          <p:cNvPr id="9" name="Rectangle 8"/>
          <p:cNvSpPr/>
          <p:nvPr/>
        </p:nvSpPr>
        <p:spPr>
          <a:xfrm>
            <a:off x="7850420" y="2512015"/>
            <a:ext cx="3525865" cy="2523768"/>
          </a:xfrm>
          <a:prstGeom prst="rect">
            <a:avLst/>
          </a:prstGeom>
          <a:solidFill>
            <a:srgbClr val="CCECFF"/>
          </a:solidFill>
        </p:spPr>
        <p:txBody>
          <a:bodyPr wrap="square">
            <a:spAutoFit/>
          </a:bodyPr>
          <a:lstStyle/>
          <a:p>
            <a:r>
              <a:rPr lang="en-IE" sz="2800" dirty="0" smtClean="0"/>
              <a:t>What </a:t>
            </a:r>
            <a:r>
              <a:rPr lang="en-IE" sz="2800" dirty="0"/>
              <a:t>do you think the nurse should </a:t>
            </a:r>
            <a:r>
              <a:rPr lang="en-IE" sz="2800" dirty="0" smtClean="0"/>
              <a:t>say or ask </a:t>
            </a:r>
            <a:r>
              <a:rPr lang="en-IE" sz="2800" dirty="0"/>
              <a:t>next to </a:t>
            </a:r>
            <a:r>
              <a:rPr lang="en-IE" sz="2800" dirty="0" smtClean="0"/>
              <a:t>use this opportunity to provide </a:t>
            </a:r>
          </a:p>
          <a:p>
            <a:r>
              <a:rPr lang="en-IE" sz="2800" dirty="0" smtClean="0"/>
              <a:t>a </a:t>
            </a:r>
            <a:r>
              <a:rPr lang="en-IE" sz="2800" dirty="0">
                <a:solidFill>
                  <a:srgbClr val="CC0066"/>
                </a:solidFill>
              </a:rPr>
              <a:t>B</a:t>
            </a:r>
            <a:r>
              <a:rPr lang="en-IE" sz="2800" dirty="0" smtClean="0">
                <a:solidFill>
                  <a:srgbClr val="CC0066"/>
                </a:solidFill>
              </a:rPr>
              <a:t>rief </a:t>
            </a:r>
            <a:r>
              <a:rPr lang="en-IE" sz="2800" dirty="0">
                <a:solidFill>
                  <a:srgbClr val="CC0066"/>
                </a:solidFill>
              </a:rPr>
              <a:t>I</a:t>
            </a:r>
            <a:r>
              <a:rPr lang="en-IE" sz="2800" dirty="0" smtClean="0">
                <a:solidFill>
                  <a:srgbClr val="CC0066"/>
                </a:solidFill>
              </a:rPr>
              <a:t>ntervention</a:t>
            </a:r>
            <a:r>
              <a:rPr lang="en-IE" sz="2800" dirty="0" smtClean="0"/>
              <a:t>?</a:t>
            </a:r>
          </a:p>
          <a:p>
            <a:endParaRPr lang="en-IE"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834" y="198017"/>
            <a:ext cx="2596896" cy="1603248"/>
          </a:xfrm>
          <a:prstGeom prst="rect">
            <a:avLst/>
          </a:prstGeom>
        </p:spPr>
      </p:pic>
      <p:pic>
        <p:nvPicPr>
          <p:cNvPr id="10" name="Picture 9"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370955"/>
            <a:ext cx="2508885" cy="487045"/>
          </a:xfrm>
          <a:prstGeom prst="rect">
            <a:avLst/>
          </a:prstGeom>
          <a:noFill/>
          <a:ln>
            <a:noFill/>
          </a:ln>
        </p:spPr>
      </p:pic>
    </p:spTree>
    <p:extLst>
      <p:ext uri="{BB962C8B-B14F-4D97-AF65-F5344CB8AC3E}">
        <p14:creationId xmlns:p14="http://schemas.microsoft.com/office/powerpoint/2010/main" val="1995572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5326" y="802194"/>
            <a:ext cx="11464868" cy="5447645"/>
          </a:xfrm>
          <a:prstGeom prst="rect">
            <a:avLst/>
          </a:prstGeom>
        </p:spPr>
        <p:txBody>
          <a:bodyPr wrap="square">
            <a:spAutoFit/>
          </a:bodyPr>
          <a:lstStyle/>
          <a:p>
            <a:pPr>
              <a:lnSpc>
                <a:spcPct val="150000"/>
              </a:lnSpc>
            </a:pPr>
            <a:r>
              <a:rPr lang="en-IE" sz="2000" i="1" dirty="0" smtClean="0"/>
              <a:t>(</a:t>
            </a:r>
            <a:r>
              <a:rPr lang="en-IE" sz="2000" i="1" dirty="0"/>
              <a:t>Patient is attending a </a:t>
            </a:r>
            <a:r>
              <a:rPr lang="en-IE" sz="2000" i="1" dirty="0" smtClean="0"/>
              <a:t>follow-up </a:t>
            </a:r>
            <a:r>
              <a:rPr lang="en-IE" sz="2000" i="1" dirty="0"/>
              <a:t>appointment with his GP after suffering </a:t>
            </a:r>
            <a:r>
              <a:rPr lang="en-IE" sz="2000" i="1" dirty="0" smtClean="0"/>
              <a:t>a</a:t>
            </a:r>
          </a:p>
          <a:p>
            <a:pPr>
              <a:lnSpc>
                <a:spcPct val="150000"/>
              </a:lnSpc>
            </a:pPr>
            <a:r>
              <a:rPr lang="en-IE" sz="2000" i="1" dirty="0" smtClean="0"/>
              <a:t> </a:t>
            </a:r>
            <a:r>
              <a:rPr lang="en-IE" sz="2000" i="1" dirty="0"/>
              <a:t>heart attack 10 days ago) </a:t>
            </a:r>
            <a:endParaRPr lang="en-IE" sz="2000" i="1" dirty="0" smtClean="0"/>
          </a:p>
          <a:p>
            <a:pPr>
              <a:lnSpc>
                <a:spcPct val="150000"/>
              </a:lnSpc>
            </a:pPr>
            <a:r>
              <a:rPr lang="en-IE" sz="2400" dirty="0" smtClean="0"/>
              <a:t>GP: How </a:t>
            </a:r>
            <a:r>
              <a:rPr lang="en-IE" sz="2400" dirty="0"/>
              <a:t>have you been feeling since your discharge from the hospital?  </a:t>
            </a:r>
          </a:p>
          <a:p>
            <a:pPr>
              <a:lnSpc>
                <a:spcPct val="150000"/>
              </a:lnSpc>
            </a:pPr>
            <a:r>
              <a:rPr lang="en-IE" sz="2400" dirty="0" smtClean="0"/>
              <a:t>Patient: Not </a:t>
            </a:r>
            <a:r>
              <a:rPr lang="en-IE" sz="2400" dirty="0"/>
              <a:t>too bad I suppose no pain or anything. I think worry is the biggest problem at the moment, that I might have another heart attack. </a:t>
            </a:r>
          </a:p>
          <a:p>
            <a:pPr>
              <a:lnSpc>
                <a:spcPct val="150000"/>
              </a:lnSpc>
            </a:pPr>
            <a:r>
              <a:rPr lang="en-IE" sz="2400" dirty="0" smtClean="0"/>
              <a:t>GP: That’s </a:t>
            </a:r>
            <a:r>
              <a:rPr lang="en-IE" sz="2400" dirty="0"/>
              <a:t>understandable, but the fact that you have no pain is a very positive sign and is what we would be hoping for at this stage. Is there anything else that is worrying you?</a:t>
            </a:r>
          </a:p>
          <a:p>
            <a:pPr>
              <a:lnSpc>
                <a:spcPct val="150000"/>
              </a:lnSpc>
            </a:pPr>
            <a:r>
              <a:rPr lang="en-IE" sz="2400" dirty="0" smtClean="0"/>
              <a:t>Patient: Well</a:t>
            </a:r>
            <a:r>
              <a:rPr lang="en-IE" sz="2400" dirty="0"/>
              <a:t>, I know in the hospital they told me that I shouldn’t be smoking… I am trying, really hard and I was doing very well. But I slipped up and I smoked 2 cigarettes last Sunday night. </a:t>
            </a:r>
          </a:p>
        </p:txBody>
      </p:sp>
      <p:sp>
        <p:nvSpPr>
          <p:cNvPr id="7" name="Rectangle 6"/>
          <p:cNvSpPr/>
          <p:nvPr/>
        </p:nvSpPr>
        <p:spPr>
          <a:xfrm>
            <a:off x="976393" y="185980"/>
            <a:ext cx="2750949" cy="619932"/>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itle 1"/>
          <p:cNvSpPr>
            <a:spLocks noGrp="1"/>
          </p:cNvSpPr>
          <p:nvPr>
            <p:ph type="title"/>
          </p:nvPr>
        </p:nvSpPr>
        <p:spPr>
          <a:xfrm>
            <a:off x="1232116" y="106436"/>
            <a:ext cx="8331162" cy="779019"/>
          </a:xfrm>
        </p:spPr>
        <p:txBody>
          <a:bodyPr>
            <a:normAutofit/>
          </a:bodyPr>
          <a:lstStyle/>
          <a:p>
            <a:pPr algn="l"/>
            <a:r>
              <a:rPr lang="en-IE" sz="3200" dirty="0" smtClean="0">
                <a:latin typeface="+mn-lt"/>
              </a:rPr>
              <a:t>Activity 3.3  	Scenario 2 (a)</a:t>
            </a:r>
            <a:endParaRPr lang="en-GB" sz="3200" dirty="0">
              <a:latin typeface="+mn-lt"/>
            </a:endParaRPr>
          </a:p>
        </p:txBody>
      </p:sp>
      <p:pic>
        <p:nvPicPr>
          <p:cNvPr id="9"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9718" y="282690"/>
            <a:ext cx="681755" cy="515473"/>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995" y="310671"/>
            <a:ext cx="1886772" cy="1164838"/>
          </a:xfrm>
          <a:prstGeom prst="rect">
            <a:avLst/>
          </a:prstGeom>
        </p:spPr>
      </p:pic>
      <p:sp>
        <p:nvSpPr>
          <p:cNvPr id="3" name="Right Arrow 2">
            <a:hlinkClick r:id="rId5" action="ppaction://hlinksldjump"/>
          </p:cNvPr>
          <p:cNvSpPr/>
          <p:nvPr/>
        </p:nvSpPr>
        <p:spPr>
          <a:xfrm>
            <a:off x="2493818" y="5839690"/>
            <a:ext cx="637367" cy="311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ckvfs004\Health Promotion\common\Amy Phillips 2018\HSE_Logo_Mission_Full Colour_Irish_First_FA.png"/>
          <p:cNvPicPr/>
          <p:nvPr/>
        </p:nvPicPr>
        <p:blipFill>
          <a:blip r:embed="rId6">
            <a:extLst>
              <a:ext uri="{28A0092B-C50C-407E-A947-70E740481C1C}">
                <a14:useLocalDpi xmlns:a14="http://schemas.microsoft.com/office/drawing/2010/main" val="0"/>
              </a:ext>
            </a:extLst>
          </a:blip>
          <a:srcRect/>
          <a:stretch>
            <a:fillRect/>
          </a:stretch>
        </p:blipFill>
        <p:spPr bwMode="auto">
          <a:xfrm>
            <a:off x="0" y="6366962"/>
            <a:ext cx="2508885" cy="487045"/>
          </a:xfrm>
          <a:prstGeom prst="rect">
            <a:avLst/>
          </a:prstGeom>
          <a:noFill/>
          <a:ln>
            <a:noFill/>
          </a:ln>
        </p:spPr>
      </p:pic>
    </p:spTree>
    <p:extLst>
      <p:ext uri="{BB962C8B-B14F-4D97-AF65-F5344CB8AC3E}">
        <p14:creationId xmlns:p14="http://schemas.microsoft.com/office/powerpoint/2010/main" val="3391416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IE" sz="2400" dirty="0"/>
              <a:t>GP: Well it is very hard, and it sounds like you were doing quite well, stopping smoking is one of the most important things you can do for your heart at the moment because it is such a big risk factor for heart attacks. </a:t>
            </a:r>
          </a:p>
          <a:p>
            <a:pPr marL="0" indent="0">
              <a:buNone/>
            </a:pPr>
            <a:r>
              <a:rPr lang="en-IE" sz="2400" dirty="0"/>
              <a:t>Patient: I know…I’m very disappointed in myself. </a:t>
            </a:r>
          </a:p>
          <a:p>
            <a:pPr marL="0" indent="0">
              <a:buNone/>
            </a:pPr>
            <a:r>
              <a:rPr lang="en-IE" sz="2400" dirty="0"/>
              <a:t>GP: I know you are but a slip </a:t>
            </a:r>
            <a:r>
              <a:rPr lang="en-IE" sz="2400" dirty="0" smtClean="0"/>
              <a:t>up isn’t </a:t>
            </a:r>
            <a:r>
              <a:rPr lang="en-IE" sz="2400" dirty="0"/>
              <a:t>unusual at this early stage. Have you smoked again since? </a:t>
            </a:r>
          </a:p>
          <a:p>
            <a:pPr marL="0" indent="0">
              <a:buNone/>
            </a:pPr>
            <a:r>
              <a:rPr lang="en-IE" sz="2400" dirty="0"/>
              <a:t>Patient: No </a:t>
            </a:r>
          </a:p>
          <a:p>
            <a:pPr marL="0" indent="0">
              <a:buNone/>
            </a:pPr>
            <a:r>
              <a:rPr lang="en-IE" sz="2400" dirty="0"/>
              <a:t>GP: Well that’s good anyway. Let’s look at what we can do to make sure that you don’t have another slip.  </a:t>
            </a:r>
          </a:p>
          <a:p>
            <a:pPr marL="0" indent="0">
              <a:buNone/>
            </a:pPr>
            <a:r>
              <a:rPr lang="en-IE" sz="2400" dirty="0"/>
              <a:t>Patient: Thanks doctor, that sounds good.</a:t>
            </a:r>
          </a:p>
        </p:txBody>
      </p:sp>
      <p:sp>
        <p:nvSpPr>
          <p:cNvPr id="5" name="Rectangle 4"/>
          <p:cNvSpPr/>
          <p:nvPr/>
        </p:nvSpPr>
        <p:spPr>
          <a:xfrm>
            <a:off x="1128793" y="338380"/>
            <a:ext cx="2750949" cy="619932"/>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p:cNvSpPr txBox="1">
            <a:spLocks/>
          </p:cNvSpPr>
          <p:nvPr/>
        </p:nvSpPr>
        <p:spPr>
          <a:xfrm>
            <a:off x="1384516" y="258836"/>
            <a:ext cx="8331162" cy="7790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3200" dirty="0" smtClean="0">
                <a:latin typeface="+mn-lt"/>
              </a:rPr>
              <a:t>Activity 3.3  	Scenario 2 (continued)</a:t>
            </a:r>
            <a:endParaRPr lang="en-GB" sz="3200" dirty="0">
              <a:latin typeface="+mn-lt"/>
            </a:endParaRPr>
          </a:p>
        </p:txBody>
      </p:sp>
      <p:pic>
        <p:nvPicPr>
          <p:cNvPr id="7"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18" y="435090"/>
            <a:ext cx="681755" cy="515473"/>
          </a:xfrm>
          <a:prstGeom prst="rect">
            <a:avLst/>
          </a:prstGeom>
        </p:spPr>
      </p:pic>
      <p:pic>
        <p:nvPicPr>
          <p:cNvPr id="8" name="Picture 7"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370955"/>
            <a:ext cx="2508885" cy="487045"/>
          </a:xfrm>
          <a:prstGeom prst="rect">
            <a:avLst/>
          </a:prstGeom>
          <a:noFill/>
          <a:ln>
            <a:noFill/>
          </a:ln>
        </p:spPr>
      </p:pic>
    </p:spTree>
    <p:extLst>
      <p:ext uri="{BB962C8B-B14F-4D97-AF65-F5344CB8AC3E}">
        <p14:creationId xmlns:p14="http://schemas.microsoft.com/office/powerpoint/2010/main" val="1851134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3158" y="3115582"/>
            <a:ext cx="10515600" cy="2405412"/>
          </a:xfrm>
          <a:solidFill>
            <a:srgbClr val="CCECFF"/>
          </a:solidFill>
        </p:spPr>
        <p:txBody>
          <a:bodyPr/>
          <a:lstStyle/>
          <a:p>
            <a:pPr marL="0" indent="0">
              <a:buNone/>
            </a:pPr>
            <a:endParaRPr lang="en-IE" dirty="0" smtClean="0"/>
          </a:p>
          <a:p>
            <a:r>
              <a:rPr lang="en-IE" dirty="0" smtClean="0"/>
              <a:t> 	Do </a:t>
            </a:r>
            <a:r>
              <a:rPr lang="en-IE" dirty="0"/>
              <a:t>you think that this was a positive </a:t>
            </a:r>
            <a:r>
              <a:rPr lang="en-IE" dirty="0" smtClean="0"/>
              <a:t>conversation</a:t>
            </a:r>
            <a:r>
              <a:rPr lang="en-IE" dirty="0"/>
              <a:t>?</a:t>
            </a:r>
          </a:p>
          <a:p>
            <a:r>
              <a:rPr lang="en-IE" dirty="0" smtClean="0"/>
              <a:t>       Give </a:t>
            </a:r>
            <a:r>
              <a:rPr lang="en-IE" dirty="0"/>
              <a:t>reasons for your response?</a:t>
            </a:r>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905" y="488186"/>
            <a:ext cx="4620386" cy="99966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3545" y="186392"/>
            <a:ext cx="2198994" cy="1357595"/>
          </a:xfrm>
          <a:prstGeom prst="rect">
            <a:avLst/>
          </a:prstGeom>
        </p:spPr>
      </p:pic>
      <p:sp>
        <p:nvSpPr>
          <p:cNvPr id="4" name="Rectangle 3"/>
          <p:cNvSpPr/>
          <p:nvPr/>
        </p:nvSpPr>
        <p:spPr>
          <a:xfrm>
            <a:off x="2109439" y="2313606"/>
            <a:ext cx="7439409" cy="646331"/>
          </a:xfrm>
          <a:prstGeom prst="rect">
            <a:avLst/>
          </a:prstGeom>
        </p:spPr>
        <p:txBody>
          <a:bodyPr wrap="none">
            <a:spAutoFit/>
          </a:bodyPr>
          <a:lstStyle/>
          <a:p>
            <a:r>
              <a:rPr lang="en-IE" sz="3600" dirty="0"/>
              <a:t>Reflect on the interaction in Scenario 2</a:t>
            </a:r>
          </a:p>
        </p:txBody>
      </p:sp>
      <p:pic>
        <p:nvPicPr>
          <p:cNvPr id="7" name="Picture 6"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312475"/>
            <a:ext cx="2508885" cy="487045"/>
          </a:xfrm>
          <a:prstGeom prst="rect">
            <a:avLst/>
          </a:prstGeom>
          <a:noFill/>
          <a:ln>
            <a:noFill/>
          </a:ln>
        </p:spPr>
      </p:pic>
    </p:spTree>
    <p:extLst>
      <p:ext uri="{BB962C8B-B14F-4D97-AF65-F5344CB8AC3E}">
        <p14:creationId xmlns:p14="http://schemas.microsoft.com/office/powerpoint/2010/main" val="3110696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72569" cy="6688667"/>
          </a:xfrm>
          <a:prstGeom prst="rect">
            <a:avLst/>
          </a:prstGeom>
        </p:spPr>
      </p:pic>
      <p:sp>
        <p:nvSpPr>
          <p:cNvPr id="2" name="Title 1"/>
          <p:cNvSpPr>
            <a:spLocks noGrp="1"/>
          </p:cNvSpPr>
          <p:nvPr>
            <p:ph type="ctrTitle"/>
          </p:nvPr>
        </p:nvSpPr>
        <p:spPr>
          <a:xfrm>
            <a:off x="796117" y="2220322"/>
            <a:ext cx="9972575" cy="1646302"/>
          </a:xfrm>
        </p:spPr>
        <p:txBody>
          <a:bodyPr>
            <a:normAutofit fontScale="90000"/>
          </a:bodyPr>
          <a:lstStyle/>
          <a:p>
            <a:r>
              <a:rPr lang="en-GB" dirty="0" smtClean="0"/>
              <a:t/>
            </a:r>
            <a:br>
              <a:rPr lang="en-GB" dirty="0" smtClean="0"/>
            </a:br>
            <a:r>
              <a:rPr lang="en-GB" dirty="0" smtClean="0">
                <a:latin typeface="+mn-lt"/>
              </a:rPr>
              <a:t> </a:t>
            </a:r>
            <a:r>
              <a:rPr lang="en-GB" sz="4900" dirty="0" smtClean="0">
                <a:latin typeface="+mn-lt"/>
              </a:rPr>
              <a:t>Communication for </a:t>
            </a:r>
            <a:br>
              <a:rPr lang="en-GB" sz="4900" dirty="0" smtClean="0">
                <a:latin typeface="+mn-lt"/>
              </a:rPr>
            </a:br>
            <a:r>
              <a:rPr lang="en-GB" sz="4900" dirty="0" smtClean="0">
                <a:latin typeface="+mn-lt"/>
              </a:rPr>
              <a:t>Healthy Lifestyles &amp; </a:t>
            </a:r>
            <a:br>
              <a:rPr lang="en-GB" sz="4900" dirty="0" smtClean="0">
                <a:latin typeface="+mn-lt"/>
              </a:rPr>
            </a:br>
            <a:r>
              <a:rPr lang="en-GB" sz="4900" dirty="0" smtClean="0">
                <a:latin typeface="+mn-lt"/>
              </a:rPr>
              <a:t>Health Behaviour Change</a:t>
            </a:r>
            <a:endParaRPr lang="en-GB" sz="4900" dirty="0">
              <a:latin typeface="+mn-lt"/>
            </a:endParaRPr>
          </a:p>
        </p:txBody>
      </p:sp>
      <p:sp>
        <p:nvSpPr>
          <p:cNvPr id="3" name="Subtitle 2"/>
          <p:cNvSpPr>
            <a:spLocks noGrp="1"/>
          </p:cNvSpPr>
          <p:nvPr>
            <p:ph type="subTitle" idx="1"/>
          </p:nvPr>
        </p:nvSpPr>
        <p:spPr>
          <a:xfrm>
            <a:off x="1755466" y="4851214"/>
            <a:ext cx="7766936" cy="1096899"/>
          </a:xfrm>
        </p:spPr>
        <p:txBody>
          <a:bodyPr>
            <a:noAutofit/>
          </a:bodyPr>
          <a:lstStyle/>
          <a:p>
            <a:r>
              <a:rPr lang="en-IE" sz="3600" dirty="0" smtClean="0">
                <a:solidFill>
                  <a:srgbClr val="CC0066"/>
                </a:solidFill>
              </a:rPr>
              <a:t>Lesson 2: Skills for Brief Intervention</a:t>
            </a:r>
          </a:p>
          <a:p>
            <a:endParaRPr lang="en-GB" sz="3600" dirty="0">
              <a:solidFill>
                <a:srgbClr val="CC0066"/>
              </a:solidFill>
            </a:endParaRPr>
          </a:p>
        </p:txBody>
      </p:sp>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205761" y="6185672"/>
            <a:ext cx="2508885" cy="487045"/>
          </a:xfrm>
          <a:prstGeom prst="rect">
            <a:avLst/>
          </a:prstGeom>
          <a:noFill/>
          <a:ln>
            <a:noFill/>
          </a:ln>
        </p:spPr>
      </p:pic>
    </p:spTree>
    <p:extLst>
      <p:ext uri="{BB962C8B-B14F-4D97-AF65-F5344CB8AC3E}">
        <p14:creationId xmlns:p14="http://schemas.microsoft.com/office/powerpoint/2010/main" val="2423616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74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2006" y="331130"/>
            <a:ext cx="9140144" cy="1325563"/>
          </a:xfrm>
        </p:spPr>
        <p:txBody>
          <a:bodyPr>
            <a:noAutofit/>
          </a:bodyPr>
          <a:lstStyle/>
          <a:p>
            <a:r>
              <a:rPr lang="en-IE" sz="6000" dirty="0" smtClean="0">
                <a:solidFill>
                  <a:srgbClr val="CC0066"/>
                </a:solidFill>
                <a:latin typeface="+mn-lt"/>
              </a:rPr>
              <a:t>Making Every Contact Count</a:t>
            </a:r>
            <a:endParaRPr lang="en-GB" sz="6000" dirty="0">
              <a:solidFill>
                <a:srgbClr val="CC0066"/>
              </a:solidFill>
              <a:latin typeface="+mn-lt"/>
            </a:endParaRPr>
          </a:p>
        </p:txBody>
      </p:sp>
      <p:sp>
        <p:nvSpPr>
          <p:cNvPr id="3" name="Content Placeholder 2"/>
          <p:cNvSpPr>
            <a:spLocks noGrp="1"/>
          </p:cNvSpPr>
          <p:nvPr>
            <p:ph idx="1"/>
          </p:nvPr>
        </p:nvSpPr>
        <p:spPr>
          <a:xfrm>
            <a:off x="3657601" y="1551862"/>
            <a:ext cx="8076210" cy="4351338"/>
          </a:xfrm>
        </p:spPr>
        <p:txBody>
          <a:bodyPr>
            <a:normAutofit fontScale="92500" lnSpcReduction="20000"/>
          </a:bodyPr>
          <a:lstStyle/>
          <a:p>
            <a:pPr marL="0" indent="0" algn="ctr">
              <a:buNone/>
            </a:pPr>
            <a:endParaRPr lang="en-IE" sz="5400" dirty="0" smtClean="0"/>
          </a:p>
          <a:p>
            <a:pPr marL="0" indent="0" algn="ctr">
              <a:buNone/>
            </a:pPr>
            <a:r>
              <a:rPr lang="en-IE" sz="5400" dirty="0" smtClean="0"/>
              <a:t>Play your part </a:t>
            </a:r>
          </a:p>
          <a:p>
            <a:pPr marL="0" indent="0" algn="ctr">
              <a:buNone/>
            </a:pPr>
            <a:r>
              <a:rPr lang="en-IE" sz="5400" dirty="0" smtClean="0"/>
              <a:t>in changing lifestyle behaviours</a:t>
            </a:r>
          </a:p>
          <a:p>
            <a:pPr marL="0" indent="0" algn="ctr">
              <a:buNone/>
            </a:pPr>
            <a:r>
              <a:rPr lang="en-IE" sz="5400" dirty="0" smtClean="0"/>
              <a:t>and help prevent chronic disease</a:t>
            </a:r>
            <a:endParaRPr lang="en-GB" sz="5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381" y="1656693"/>
            <a:ext cx="3423600" cy="4837363"/>
          </a:xfrm>
          <a:prstGeom prst="rect">
            <a:avLst/>
          </a:prstGeom>
        </p:spPr>
      </p:pic>
    </p:spTree>
    <p:extLst>
      <p:ext uri="{BB962C8B-B14F-4D97-AF65-F5344CB8AC3E}">
        <p14:creationId xmlns:p14="http://schemas.microsoft.com/office/powerpoint/2010/main" val="3044057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594"/>
            <a:ext cx="10972800" cy="1143000"/>
          </a:xfrm>
        </p:spPr>
        <p:txBody>
          <a:bodyPr/>
          <a:lstStyle/>
          <a:p>
            <a:r>
              <a:rPr lang="en-IE" dirty="0" smtClean="0">
                <a:solidFill>
                  <a:srgbClr val="CC0066"/>
                </a:solidFill>
                <a:latin typeface="+mn-lt"/>
              </a:rPr>
              <a:t>RECAP UNIT 3 Lesson 1</a:t>
            </a:r>
            <a:endParaRPr lang="en-GB" dirty="0">
              <a:solidFill>
                <a:srgbClr val="CC0066"/>
              </a:solidFill>
              <a:latin typeface="+mn-lt"/>
            </a:endParaRPr>
          </a:p>
        </p:txBody>
      </p:sp>
      <p:sp>
        <p:nvSpPr>
          <p:cNvPr id="3" name="Content Placeholder 2"/>
          <p:cNvSpPr>
            <a:spLocks noGrp="1"/>
          </p:cNvSpPr>
          <p:nvPr>
            <p:ph idx="1"/>
          </p:nvPr>
        </p:nvSpPr>
        <p:spPr/>
        <p:txBody>
          <a:bodyPr/>
          <a:lstStyle/>
          <a:p>
            <a:pPr marL="0" indent="0">
              <a:buNone/>
            </a:pPr>
            <a:r>
              <a:rPr lang="en-GB" b="1" dirty="0" smtClean="0"/>
              <a:t/>
            </a:r>
            <a:br>
              <a:rPr lang="en-GB" b="1" dirty="0" smtClean="0"/>
            </a:br>
            <a:endParaRPr lang="en-GB" dirty="0"/>
          </a:p>
        </p:txBody>
      </p:sp>
      <p:sp>
        <p:nvSpPr>
          <p:cNvPr id="4" name="TextBox 3"/>
          <p:cNvSpPr txBox="1"/>
          <p:nvPr/>
        </p:nvSpPr>
        <p:spPr>
          <a:xfrm>
            <a:off x="1309606" y="1802206"/>
            <a:ext cx="8116133" cy="3539430"/>
          </a:xfrm>
          <a:prstGeom prst="rect">
            <a:avLst/>
          </a:prstGeom>
          <a:noFill/>
        </p:spPr>
        <p:txBody>
          <a:bodyPr wrap="none" rtlCol="0">
            <a:spAutoFit/>
          </a:bodyPr>
          <a:lstStyle/>
          <a:p>
            <a:pPr marL="457200" indent="-457200">
              <a:buFont typeface="Arial" panose="020B0604020202020204" pitchFamily="34" charset="0"/>
              <a:buChar char="•"/>
            </a:pPr>
            <a:r>
              <a:rPr lang="en-IE" sz="3200" dirty="0" smtClean="0"/>
              <a:t>“Talking about Health”</a:t>
            </a:r>
          </a:p>
          <a:p>
            <a:pPr marL="457200" indent="-457200">
              <a:buFont typeface="Arial" panose="020B0604020202020204" pitchFamily="34" charset="0"/>
              <a:buChar char="•"/>
            </a:pPr>
            <a:endParaRPr lang="en-IE" sz="3200" dirty="0" smtClean="0"/>
          </a:p>
          <a:p>
            <a:pPr marL="457200" indent="-457200">
              <a:buFont typeface="Arial" panose="020B0604020202020204" pitchFamily="34" charset="0"/>
              <a:buChar char="•"/>
            </a:pPr>
            <a:r>
              <a:rPr lang="en-IE" sz="3200" dirty="0" smtClean="0"/>
              <a:t>Person-Centred Approach</a:t>
            </a:r>
          </a:p>
          <a:p>
            <a:pPr marL="457200" indent="-457200">
              <a:buFont typeface="Arial" panose="020B0604020202020204" pitchFamily="34" charset="0"/>
              <a:buChar char="•"/>
            </a:pPr>
            <a:endParaRPr lang="en-IE" sz="3200" dirty="0" smtClean="0"/>
          </a:p>
          <a:p>
            <a:pPr marL="457200" indent="-457200">
              <a:buFont typeface="Arial" panose="020B0604020202020204" pitchFamily="34" charset="0"/>
              <a:buChar char="•"/>
            </a:pPr>
            <a:r>
              <a:rPr lang="en-IE" sz="3200" dirty="0" smtClean="0"/>
              <a:t>Active Listening Skills</a:t>
            </a:r>
          </a:p>
          <a:p>
            <a:pPr marL="457200" indent="-457200">
              <a:buFont typeface="Arial" panose="020B0604020202020204" pitchFamily="34" charset="0"/>
              <a:buChar char="•"/>
            </a:pPr>
            <a:endParaRPr lang="en-IE" sz="3200" dirty="0" smtClean="0"/>
          </a:p>
          <a:p>
            <a:pPr marL="457200" indent="-457200">
              <a:buFont typeface="Arial" panose="020B0604020202020204" pitchFamily="34" charset="0"/>
              <a:buChar char="•"/>
            </a:pPr>
            <a:r>
              <a:rPr lang="en-IE" sz="3200" dirty="0" smtClean="0"/>
              <a:t>Different types of questions- open/closed …  </a:t>
            </a:r>
            <a:endParaRPr lang="en-GB"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6425" y="320594"/>
            <a:ext cx="2596896" cy="1603248"/>
          </a:xfrm>
          <a:prstGeom prst="rect">
            <a:avLst/>
          </a:prstGeom>
        </p:spPr>
      </p:pic>
      <p:pic>
        <p:nvPicPr>
          <p:cNvPr id="6" name="Picture 5"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312087" y="6035002"/>
            <a:ext cx="2508885" cy="487045"/>
          </a:xfrm>
          <a:prstGeom prst="rect">
            <a:avLst/>
          </a:prstGeom>
          <a:noFill/>
          <a:ln>
            <a:noFill/>
          </a:ln>
        </p:spPr>
      </p:pic>
    </p:spTree>
    <p:extLst>
      <p:ext uri="{BB962C8B-B14F-4D97-AF65-F5344CB8AC3E}">
        <p14:creationId xmlns:p14="http://schemas.microsoft.com/office/powerpoint/2010/main" val="3793165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solidFill>
                  <a:srgbClr val="CC0066"/>
                </a:solidFill>
                <a:latin typeface="+mn-lt"/>
              </a:rPr>
              <a:t>Brief </a:t>
            </a:r>
            <a:r>
              <a:rPr lang="en-GB" dirty="0" smtClean="0">
                <a:solidFill>
                  <a:srgbClr val="CC0066"/>
                </a:solidFill>
                <a:latin typeface="+mn-lt"/>
              </a:rPr>
              <a:t>Interventions (BI)</a:t>
            </a:r>
            <a:endParaRPr lang="en-GB" dirty="0">
              <a:solidFill>
                <a:srgbClr val="CC0066"/>
              </a:solidFill>
              <a:latin typeface="+mn-lt"/>
            </a:endParaRPr>
          </a:p>
        </p:txBody>
      </p:sp>
      <p:sp>
        <p:nvSpPr>
          <p:cNvPr id="3" name="Content Placeholder 2"/>
          <p:cNvSpPr>
            <a:spLocks noGrp="1"/>
          </p:cNvSpPr>
          <p:nvPr>
            <p:ph sz="half" idx="1"/>
          </p:nvPr>
        </p:nvSpPr>
        <p:spPr>
          <a:xfrm>
            <a:off x="674084" y="1935497"/>
            <a:ext cx="10677041" cy="1963711"/>
          </a:xfrm>
          <a:solidFill>
            <a:srgbClr val="CCECFF"/>
          </a:solidFill>
        </p:spPr>
        <p:txBody>
          <a:bodyPr>
            <a:normAutofit lnSpcReduction="10000"/>
          </a:bodyPr>
          <a:lstStyle/>
          <a:p>
            <a:pPr marL="0" indent="0">
              <a:lnSpc>
                <a:spcPct val="110000"/>
              </a:lnSpc>
              <a:buNone/>
            </a:pPr>
            <a:r>
              <a:rPr lang="en-IE" sz="3200" dirty="0"/>
              <a:t>Brief interventions </a:t>
            </a:r>
            <a:r>
              <a:rPr lang="en-IE" sz="3200" dirty="0" smtClean="0"/>
              <a:t>involve </a:t>
            </a:r>
            <a:r>
              <a:rPr lang="en-IE" sz="3200" dirty="0"/>
              <a:t>opportunistic advice, discussion, negotiation or encouragement and can be delivered by a range of health care professionals, typically within 3-10 minutes. </a:t>
            </a:r>
            <a:endParaRPr lang="en-IE" sz="3200" dirty="0" smtClean="0"/>
          </a:p>
          <a:p>
            <a:pPr marL="0" indent="0">
              <a:buNone/>
            </a:pPr>
            <a:endParaRPr lang="en-IE" sz="2000" dirty="0"/>
          </a:p>
          <a:p>
            <a:pPr marL="0" indent="0">
              <a:buNone/>
            </a:pPr>
            <a:endParaRPr lang="en-GB" sz="2000" dirty="0"/>
          </a:p>
        </p:txBody>
      </p:sp>
      <p:sp>
        <p:nvSpPr>
          <p:cNvPr id="5" name="Content Placeholder 4"/>
          <p:cNvSpPr>
            <a:spLocks noGrp="1"/>
          </p:cNvSpPr>
          <p:nvPr>
            <p:ph sz="half" idx="2"/>
          </p:nvPr>
        </p:nvSpPr>
        <p:spPr>
          <a:xfrm>
            <a:off x="929068" y="4105113"/>
            <a:ext cx="10206925" cy="2271390"/>
          </a:xfrm>
        </p:spPr>
        <p:txBody>
          <a:bodyPr>
            <a:normAutofit lnSpcReduction="10000"/>
          </a:bodyPr>
          <a:lstStyle/>
          <a:p>
            <a:pPr marL="0" indent="0">
              <a:lnSpc>
                <a:spcPct val="100000"/>
              </a:lnSpc>
              <a:buNone/>
            </a:pPr>
            <a:r>
              <a:rPr lang="en-IE" dirty="0" smtClean="0"/>
              <a:t>A Brief Intervention may include: </a:t>
            </a:r>
            <a:endParaRPr lang="en-IE" dirty="0"/>
          </a:p>
          <a:p>
            <a:pPr lvl="1">
              <a:lnSpc>
                <a:spcPct val="100000"/>
              </a:lnSpc>
            </a:pPr>
            <a:r>
              <a:rPr lang="en-IE" dirty="0"/>
              <a:t>Motivational Interviewing techniques</a:t>
            </a:r>
          </a:p>
          <a:p>
            <a:pPr lvl="1">
              <a:lnSpc>
                <a:spcPct val="100000"/>
              </a:lnSpc>
            </a:pPr>
            <a:r>
              <a:rPr lang="en-IE" dirty="0"/>
              <a:t>An assessment of the individual’s commitment to change</a:t>
            </a:r>
          </a:p>
          <a:p>
            <a:pPr lvl="1">
              <a:lnSpc>
                <a:spcPct val="100000"/>
              </a:lnSpc>
            </a:pPr>
            <a:r>
              <a:rPr lang="en-IE" dirty="0"/>
              <a:t>Offer pharmacotherapy and/or behavioural support</a:t>
            </a:r>
          </a:p>
          <a:p>
            <a:pPr lvl="1">
              <a:lnSpc>
                <a:spcPct val="100000"/>
              </a:lnSpc>
            </a:pPr>
            <a:r>
              <a:rPr lang="en-IE" dirty="0"/>
              <a:t>Self-help material and referral to more intensive support</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9552" y="206295"/>
            <a:ext cx="2596896" cy="1603248"/>
          </a:xfrm>
          <a:prstGeom prst="rect">
            <a:avLst/>
          </a:prstGeom>
        </p:spPr>
      </p:pic>
      <p:pic>
        <p:nvPicPr>
          <p:cNvPr id="6" name="Picture 5"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333740"/>
            <a:ext cx="2508885" cy="487045"/>
          </a:xfrm>
          <a:prstGeom prst="rect">
            <a:avLst/>
          </a:prstGeom>
          <a:noFill/>
          <a:ln>
            <a:noFill/>
          </a:ln>
        </p:spPr>
      </p:pic>
    </p:spTree>
    <p:extLst>
      <p:ext uri="{BB962C8B-B14F-4D97-AF65-F5344CB8AC3E}">
        <p14:creationId xmlns:p14="http://schemas.microsoft.com/office/powerpoint/2010/main" val="3234201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427" y="279031"/>
            <a:ext cx="10972800" cy="1143000"/>
          </a:xfrm>
        </p:spPr>
        <p:txBody>
          <a:bodyPr/>
          <a:lstStyle/>
          <a:p>
            <a:pPr algn="l"/>
            <a:r>
              <a:rPr lang="en-IE" dirty="0" smtClean="0">
                <a:solidFill>
                  <a:srgbClr val="CC0066"/>
                </a:solidFill>
              </a:rPr>
              <a:t>Do Brief Interventions work?</a:t>
            </a:r>
            <a:endParaRPr lang="en-GB" dirty="0">
              <a:solidFill>
                <a:srgbClr val="CC0066"/>
              </a:solidFill>
            </a:endParaRPr>
          </a:p>
        </p:txBody>
      </p:sp>
      <p:sp>
        <p:nvSpPr>
          <p:cNvPr id="3" name="Content Placeholder 2"/>
          <p:cNvSpPr>
            <a:spLocks noGrp="1"/>
          </p:cNvSpPr>
          <p:nvPr>
            <p:ph idx="1"/>
          </p:nvPr>
        </p:nvSpPr>
        <p:spPr>
          <a:xfrm>
            <a:off x="467943" y="1631374"/>
            <a:ext cx="10972800" cy="1641763"/>
          </a:xfrm>
        </p:spPr>
        <p:txBody>
          <a:bodyPr>
            <a:normAutofit fontScale="92500"/>
          </a:bodyPr>
          <a:lstStyle/>
          <a:p>
            <a:pPr marL="0" indent="0">
              <a:buNone/>
            </a:pPr>
            <a:r>
              <a:rPr lang="en-IE" dirty="0" smtClean="0"/>
              <a:t>Brief Intervention </a:t>
            </a:r>
            <a:r>
              <a:rPr lang="en-IE" dirty="0"/>
              <a:t>from health professionals </a:t>
            </a:r>
            <a:r>
              <a:rPr lang="en-IE" dirty="0" smtClean="0"/>
              <a:t>increases </a:t>
            </a:r>
            <a:r>
              <a:rPr lang="en-IE" dirty="0"/>
              <a:t>the percentage of smokers who quit and remain abstinent for 6 months or more </a:t>
            </a:r>
            <a:endParaRPr lang="en-IE" dirty="0" smtClean="0"/>
          </a:p>
          <a:p>
            <a:pPr marL="0" indent="0">
              <a:buNone/>
            </a:pPr>
            <a:r>
              <a:rPr lang="en-IE" sz="2000" dirty="0" smtClean="0"/>
              <a:t>(</a:t>
            </a:r>
            <a:r>
              <a:rPr lang="en-IE" sz="2000" dirty="0"/>
              <a:t>Health Education Authority, 2000). </a:t>
            </a:r>
            <a:endParaRPr lang="en-IE" sz="2000" dirty="0" smtClean="0"/>
          </a:p>
          <a:p>
            <a:pPr marL="0" indent="0">
              <a:buNone/>
            </a:pPr>
            <a:endParaRPr lang="en-IE" sz="2000" dirty="0"/>
          </a:p>
          <a:p>
            <a:pPr marL="0" indent="0">
              <a:buNone/>
            </a:pPr>
            <a:endParaRPr lang="en-IE" sz="2000" dirty="0" smtClean="0"/>
          </a:p>
          <a:p>
            <a:pPr marL="0" indent="0">
              <a:buNone/>
            </a:pPr>
            <a:endParaRPr lang="en-IE" sz="2000" dirty="0" smtClean="0"/>
          </a:p>
          <a:p>
            <a:pPr marL="0" indent="0">
              <a:buNone/>
            </a:pPr>
            <a:endParaRPr lang="en-IE" sz="2000" dirty="0"/>
          </a:p>
          <a:p>
            <a:endParaRPr lang="en-GB" dirty="0"/>
          </a:p>
        </p:txBody>
      </p:sp>
      <p:sp>
        <p:nvSpPr>
          <p:cNvPr id="5" name="Rectangle 4"/>
          <p:cNvSpPr/>
          <p:nvPr/>
        </p:nvSpPr>
        <p:spPr>
          <a:xfrm>
            <a:off x="541882" y="3501735"/>
            <a:ext cx="10484603" cy="2123658"/>
          </a:xfrm>
          <a:prstGeom prst="rect">
            <a:avLst/>
          </a:prstGeom>
        </p:spPr>
        <p:txBody>
          <a:bodyPr wrap="square">
            <a:spAutoFit/>
          </a:bodyPr>
          <a:lstStyle/>
          <a:p>
            <a:r>
              <a:rPr lang="en-IE" sz="2800" dirty="0"/>
              <a:t>One in eight  people will lower their alcohol consumption </a:t>
            </a:r>
            <a:r>
              <a:rPr lang="en-IE" sz="2800" dirty="0" smtClean="0"/>
              <a:t>following </a:t>
            </a:r>
            <a:r>
              <a:rPr lang="en-IE" sz="2800" dirty="0"/>
              <a:t>a brief intervention </a:t>
            </a:r>
            <a:r>
              <a:rPr lang="en-IE" sz="2000" dirty="0"/>
              <a:t>(Raistrick, Heather, &amp; Godfrey, 2006</a:t>
            </a:r>
            <a:r>
              <a:rPr lang="en-IE" sz="2000" dirty="0" smtClean="0"/>
              <a:t>).</a:t>
            </a:r>
          </a:p>
          <a:p>
            <a:endParaRPr lang="en-IE" sz="2000" dirty="0" smtClean="0"/>
          </a:p>
          <a:p>
            <a:r>
              <a:rPr lang="en-IE" sz="2800" dirty="0" smtClean="0"/>
              <a:t>The </a:t>
            </a:r>
            <a:r>
              <a:rPr lang="en-IE" sz="2800" dirty="0"/>
              <a:t>evidence shows that a Brief Intervention doubles a patient’s chances of making a successful quit attempt </a:t>
            </a:r>
            <a:r>
              <a:rPr lang="en-IE" sz="2000" dirty="0"/>
              <a:t>(West et al., 2015).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0972" y="279031"/>
            <a:ext cx="2331027" cy="1439108"/>
          </a:xfrm>
          <a:prstGeom prst="rect">
            <a:avLst/>
          </a:prstGeom>
        </p:spPr>
      </p:pic>
      <p:pic>
        <p:nvPicPr>
          <p:cNvPr id="6" name="Picture 5"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165721"/>
            <a:ext cx="2508885" cy="487045"/>
          </a:xfrm>
          <a:prstGeom prst="rect">
            <a:avLst/>
          </a:prstGeom>
          <a:noFill/>
          <a:ln>
            <a:noFill/>
          </a:ln>
        </p:spPr>
      </p:pic>
    </p:spTree>
    <p:extLst>
      <p:ext uri="{BB962C8B-B14F-4D97-AF65-F5344CB8AC3E}">
        <p14:creationId xmlns:p14="http://schemas.microsoft.com/office/powerpoint/2010/main" val="327295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9494" y="1862453"/>
            <a:ext cx="8596668" cy="5178477"/>
          </a:xfrm>
        </p:spPr>
        <p:txBody>
          <a:bodyPr>
            <a:normAutofit/>
          </a:bodyPr>
          <a:lstStyle/>
          <a:p>
            <a:pPr marL="0" indent="0" algn="ctr">
              <a:lnSpc>
                <a:spcPct val="150000"/>
              </a:lnSpc>
              <a:buNone/>
            </a:pPr>
            <a:r>
              <a:rPr lang="en-GB" sz="4800" dirty="0" smtClean="0"/>
              <a:t>Effective </a:t>
            </a:r>
            <a:r>
              <a:rPr lang="en-GB" sz="4800" dirty="0">
                <a:solidFill>
                  <a:srgbClr val="CC0066"/>
                </a:solidFill>
              </a:rPr>
              <a:t>communication skills </a:t>
            </a:r>
            <a:r>
              <a:rPr lang="en-GB" sz="4800" dirty="0"/>
              <a:t>are a necessity when it comes to providing a </a:t>
            </a:r>
            <a:r>
              <a:rPr lang="en-GB" sz="4800" dirty="0" smtClean="0"/>
              <a:t>Brief </a:t>
            </a:r>
            <a:r>
              <a:rPr lang="en-GB" sz="4800" dirty="0"/>
              <a:t>I</a:t>
            </a:r>
            <a:r>
              <a:rPr lang="en-GB" sz="4800" dirty="0" smtClean="0"/>
              <a:t>ntervention.</a:t>
            </a:r>
          </a:p>
          <a:p>
            <a:pPr marL="0" indent="0">
              <a:buNone/>
            </a:pPr>
            <a:endParaRPr lang="en-GB" sz="2000" dirty="0"/>
          </a:p>
          <a:p>
            <a:pPr marL="0" indent="0">
              <a:buNone/>
            </a:pPr>
            <a:endParaRPr lang="en-GB"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1343" y="164730"/>
            <a:ext cx="2596896" cy="1603248"/>
          </a:xfrm>
          <a:prstGeom prst="rect">
            <a:avLst/>
          </a:prstGeom>
        </p:spPr>
      </p:pic>
      <p:pic>
        <p:nvPicPr>
          <p:cNvPr id="4" name="Picture 3"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184497" y="6162593"/>
            <a:ext cx="2508885" cy="487045"/>
          </a:xfrm>
          <a:prstGeom prst="rect">
            <a:avLst/>
          </a:prstGeom>
          <a:noFill/>
          <a:ln>
            <a:noFill/>
          </a:ln>
        </p:spPr>
      </p:pic>
    </p:spTree>
    <p:extLst>
      <p:ext uri="{BB962C8B-B14F-4D97-AF65-F5344CB8AC3E}">
        <p14:creationId xmlns:p14="http://schemas.microsoft.com/office/powerpoint/2010/main" val="2018574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rgbClr val="CC0066"/>
                </a:solidFill>
                <a:latin typeface="+mn-lt"/>
              </a:rPr>
              <a:t>Making Every Contact Count</a:t>
            </a:r>
            <a:endParaRPr lang="en-GB" dirty="0">
              <a:solidFill>
                <a:srgbClr val="CC0066"/>
              </a:solidFill>
              <a:latin typeface="+mn-lt"/>
            </a:endParaRPr>
          </a:p>
        </p:txBody>
      </p:sp>
      <p:sp>
        <p:nvSpPr>
          <p:cNvPr id="7" name="Rectangle 6"/>
          <p:cNvSpPr/>
          <p:nvPr/>
        </p:nvSpPr>
        <p:spPr>
          <a:xfrm>
            <a:off x="971228" y="1874704"/>
            <a:ext cx="3895240" cy="3359061"/>
          </a:xfrm>
          <a:prstGeom prst="rect">
            <a:avLst/>
          </a:prstGeom>
        </p:spPr>
        <p:txBody>
          <a:bodyPr wrap="square">
            <a:spAutoFit/>
          </a:bodyPr>
          <a:lstStyle/>
          <a:p>
            <a:pPr>
              <a:lnSpc>
                <a:spcPct val="150000"/>
              </a:lnSpc>
            </a:pPr>
            <a:r>
              <a:rPr lang="en-IE" sz="2400" dirty="0"/>
              <a:t>The Making Every Contact Count framework provides a model for the varying intensity of behaviour change interventions which patients may require. </a:t>
            </a:r>
          </a:p>
        </p:txBody>
      </p:sp>
      <p:pic>
        <p:nvPicPr>
          <p:cNvPr id="5" name="Content Placeholder 4"/>
          <p:cNvPicPr>
            <a:picLocks noGrp="1" noChangeAspect="1"/>
          </p:cNvPicPr>
          <p:nvPr>
            <p:ph idx="1"/>
          </p:nvPr>
        </p:nvPicPr>
        <p:blipFill>
          <a:blip r:embed="rId3"/>
          <a:stretch>
            <a:fillRect/>
          </a:stretch>
        </p:blipFill>
        <p:spPr>
          <a:xfrm>
            <a:off x="5239499" y="1874704"/>
            <a:ext cx="6342901" cy="4355601"/>
          </a:xfrm>
          <a:prstGeom prst="rect">
            <a:avLst/>
          </a:prstGeom>
        </p:spPr>
      </p:pic>
      <p:pic>
        <p:nvPicPr>
          <p:cNvPr id="6" name="Picture 5"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99236" y="6205124"/>
            <a:ext cx="2508885" cy="487045"/>
          </a:xfrm>
          <a:prstGeom prst="rect">
            <a:avLst/>
          </a:prstGeom>
          <a:noFill/>
          <a:ln>
            <a:noFill/>
          </a:ln>
        </p:spPr>
      </p:pic>
    </p:spTree>
    <p:extLst>
      <p:ext uri="{BB962C8B-B14F-4D97-AF65-F5344CB8AC3E}">
        <p14:creationId xmlns:p14="http://schemas.microsoft.com/office/powerpoint/2010/main" val="1234079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solidFill>
                  <a:srgbClr val="CC0066"/>
                </a:solidFill>
                <a:latin typeface="+mn-lt"/>
              </a:rPr>
              <a:t>Motivational Interviewing</a:t>
            </a:r>
          </a:p>
        </p:txBody>
      </p:sp>
      <p:sp>
        <p:nvSpPr>
          <p:cNvPr id="3" name="Content Placeholder 2"/>
          <p:cNvSpPr>
            <a:spLocks noGrp="1"/>
          </p:cNvSpPr>
          <p:nvPr>
            <p:ph idx="1"/>
          </p:nvPr>
        </p:nvSpPr>
        <p:spPr>
          <a:xfrm>
            <a:off x="609600" y="2067792"/>
            <a:ext cx="10972800" cy="4525963"/>
          </a:xfrm>
        </p:spPr>
        <p:txBody>
          <a:bodyPr/>
          <a:lstStyle/>
          <a:p>
            <a:pPr marL="0" indent="0">
              <a:lnSpc>
                <a:spcPct val="150000"/>
              </a:lnSpc>
              <a:buNone/>
            </a:pPr>
            <a:r>
              <a:rPr lang="en-IE" dirty="0" smtClean="0"/>
              <a:t> </a:t>
            </a:r>
            <a:r>
              <a:rPr lang="en-IE" sz="3600" dirty="0"/>
              <a:t>“A collaborative, person-centred form of guiding to elicit and strengthen motivation for change” </a:t>
            </a:r>
            <a:endParaRPr lang="en-IE" sz="3600" dirty="0" smtClean="0"/>
          </a:p>
          <a:p>
            <a:pPr marL="0" indent="0">
              <a:lnSpc>
                <a:spcPct val="150000"/>
              </a:lnSpc>
              <a:buNone/>
            </a:pPr>
            <a:r>
              <a:rPr lang="en-IE" i="1" dirty="0" smtClean="0"/>
              <a:t>(</a:t>
            </a:r>
            <a:r>
              <a:rPr lang="en-IE" i="1" dirty="0"/>
              <a:t>Millner &amp; Rollnick, 2010). </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6034" y="206295"/>
            <a:ext cx="2596896" cy="1603248"/>
          </a:xfrm>
          <a:prstGeom prst="rect">
            <a:avLst/>
          </a:prstGeom>
        </p:spPr>
      </p:pic>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333740"/>
            <a:ext cx="2508885" cy="487045"/>
          </a:xfrm>
          <a:prstGeom prst="rect">
            <a:avLst/>
          </a:prstGeom>
          <a:noFill/>
          <a:ln>
            <a:noFill/>
          </a:ln>
        </p:spPr>
      </p:pic>
    </p:spTree>
    <p:extLst>
      <p:ext uri="{BB962C8B-B14F-4D97-AF65-F5344CB8AC3E}">
        <p14:creationId xmlns:p14="http://schemas.microsoft.com/office/powerpoint/2010/main" val="3554278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Undergraduate curriculum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Undergraduate curriculum template</Template>
  <TotalTime>337</TotalTime>
  <Words>2498</Words>
  <Application>Microsoft Office PowerPoint</Application>
  <PresentationFormat>Custom</PresentationFormat>
  <Paragraphs>232</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Undergraduate curriculum template</vt:lpstr>
      <vt:lpstr>Unit 3: Lesson 2 </vt:lpstr>
      <vt:lpstr>  Communication for  Healthy Lifestyles &amp;  Health Behaviour Change</vt:lpstr>
      <vt:lpstr>Making Every Contact Count</vt:lpstr>
      <vt:lpstr>RECAP UNIT 3 Lesson 1</vt:lpstr>
      <vt:lpstr>Brief Interventions (BI)</vt:lpstr>
      <vt:lpstr>Do Brief Interventions work?</vt:lpstr>
      <vt:lpstr>PowerPoint Presentation</vt:lpstr>
      <vt:lpstr>Making Every Contact Count</vt:lpstr>
      <vt:lpstr>Motivational Interviewing</vt:lpstr>
      <vt:lpstr>Motivational interviewing</vt:lpstr>
      <vt:lpstr>Scaling Questions</vt:lpstr>
      <vt:lpstr>PowerPoint Presentation</vt:lpstr>
      <vt:lpstr>PowerPoint Presentation</vt:lpstr>
      <vt:lpstr>Decisional Balance</vt:lpstr>
      <vt:lpstr>Effective communication: Recap</vt:lpstr>
      <vt:lpstr>Activity 3.3   Scenario 1</vt:lpstr>
      <vt:lpstr>Activity 3.3   Scenario 2 (a)</vt:lpstr>
      <vt:lpstr>PowerPoint Presentation</vt:lpstr>
      <vt:lpstr>PowerPoint Presentation</vt:lpstr>
    </vt:vector>
  </TitlesOfParts>
  <Company>University College Cork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Lesson 1</dc:title>
  <dc:creator>O'Sullivan, Dawn;Gobnait.Creedon@hse.ie</dc:creator>
  <cp:lastModifiedBy>Gobnait Creedon (Health Promotion Officer)</cp:lastModifiedBy>
  <cp:revision>44</cp:revision>
  <dcterms:created xsi:type="dcterms:W3CDTF">2017-02-28T11:22:49Z</dcterms:created>
  <dcterms:modified xsi:type="dcterms:W3CDTF">2018-07-18T08:23:28Z</dcterms:modified>
</cp:coreProperties>
</file>