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 id="2147483704" r:id="rId2"/>
    <p:sldMasterId id="2147483716" r:id="rId3"/>
  </p:sldMasterIdLst>
  <p:notesMasterIdLst>
    <p:notesMasterId r:id="rId13"/>
  </p:notesMasterIdLst>
  <p:sldIdLst>
    <p:sldId id="279" r:id="rId4"/>
    <p:sldId id="280" r:id="rId5"/>
    <p:sldId id="291" r:id="rId6"/>
    <p:sldId id="285" r:id="rId7"/>
    <p:sldId id="286" r:id="rId8"/>
    <p:sldId id="287" r:id="rId9"/>
    <p:sldId id="288" r:id="rId10"/>
    <p:sldId id="289" r:id="rId11"/>
    <p:sldId id="29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CCE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9543" autoAdjust="0"/>
  </p:normalViewPr>
  <p:slideViewPr>
    <p:cSldViewPr snapToGrid="0">
      <p:cViewPr varScale="1">
        <p:scale>
          <a:sx n="92" d="100"/>
          <a:sy n="92" d="100"/>
        </p:scale>
        <p:origin x="-132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DB347-B147-41E1-9B22-C32000F3A94A}" type="datetimeFigureOut">
              <a:rPr lang="en-GB" smtClean="0"/>
              <a:t>18/07/2018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05877-357A-442F-A308-F0400633DEC4}" type="slidenum">
              <a:rPr lang="en-GB" smtClean="0"/>
              <a:t>‹#›</a:t>
            </a:fld>
            <a:endParaRPr lang="en-GB" dirty="0"/>
          </a:p>
        </p:txBody>
      </p:sp>
    </p:spTree>
    <p:extLst>
      <p:ext uri="{BB962C8B-B14F-4D97-AF65-F5344CB8AC3E}">
        <p14:creationId xmlns:p14="http://schemas.microsoft.com/office/powerpoint/2010/main" val="388878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38913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this lesson we are going to observe a range of videos focusing on the skills that you need to help you to carry out “health conversations” with individuals. We will watch a number of healthcare interactions and you will critically evaluate the healthcare professional’s communication skills using the framework provided.</a:t>
            </a:r>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50983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Can you remember what was covered in Lessons 1 &amp; 2?</a:t>
            </a:r>
          </a:p>
          <a:p>
            <a:r>
              <a:rPr lang="en-IE" dirty="0" smtClean="0"/>
              <a:t>In lesson 1 we discussed “talking about health”. We explored some of the issues around having health conversations. We addressed the fact that talking about health can be a sensitive issue and that developing effective communication skills is fundamental to successful health conversations. In lesson 2 you were introduced to communication skills needed for motivational interviewing.</a:t>
            </a:r>
          </a:p>
          <a:p>
            <a:endParaRPr lang="en-IE" dirty="0" smtClean="0"/>
          </a:p>
          <a:p>
            <a:r>
              <a:rPr lang="en-IE" dirty="0" smtClean="0"/>
              <a:t>In this lesson you will watch a number of videos, (developed by the HSE), and critique the communication skills displayed in the video using the tool supplied.</a:t>
            </a:r>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5061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this lesson you will watch a number of videos, (developed by the HSE), and critique the communication skills displayed in the video using the tool supplied.</a:t>
            </a:r>
          </a:p>
          <a:p>
            <a:r>
              <a:rPr lang="en-IE" b="1" dirty="0" smtClean="0"/>
              <a:t>Remember the interaction is going well if… The patient is talking themselves toward an action plan and the HCP is asking simple questions and clarifying. </a:t>
            </a:r>
          </a:p>
          <a:p>
            <a:endParaRPr lang="en-IE" dirty="0" smtClean="0"/>
          </a:p>
          <a:p>
            <a:r>
              <a:rPr lang="en-IE" dirty="0" smtClean="0"/>
              <a:t>How do you know when you are communicating correctly for Health Behaviour Change (HBC)?</a:t>
            </a:r>
          </a:p>
          <a:p>
            <a:r>
              <a:rPr lang="en-IE" dirty="0" smtClean="0"/>
              <a:t>Indications of effective communication for HBC adapted from (Rollnick et al., 1999, p. 34).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5</a:t>
            </a:fld>
            <a:endParaRPr lang="en-GB" dirty="0"/>
          </a:p>
        </p:txBody>
      </p:sp>
    </p:spTree>
    <p:extLst>
      <p:ext uri="{BB962C8B-B14F-4D97-AF65-F5344CB8AC3E}">
        <p14:creationId xmlns:p14="http://schemas.microsoft.com/office/powerpoint/2010/main" val="362459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3.4:  National Undergraduate Curriculum for Chronic Disease Prevention and Management, Page 130 (</a:t>
            </a:r>
            <a:r>
              <a:rPr lang="en-IE" b="1" dirty="0" err="1" smtClean="0"/>
              <a:t>handout</a:t>
            </a:r>
            <a:r>
              <a:rPr lang="en-IE" b="1" dirty="0" smtClean="0"/>
              <a:t>)</a:t>
            </a:r>
            <a:endParaRPr lang="en-GB" b="1" dirty="0"/>
          </a:p>
        </p:txBody>
      </p:sp>
      <p:sp>
        <p:nvSpPr>
          <p:cNvPr id="4" name="Slide Number Placeholder 3"/>
          <p:cNvSpPr>
            <a:spLocks noGrp="1"/>
          </p:cNvSpPr>
          <p:nvPr>
            <p:ph type="sldNum" sz="quarter" idx="10"/>
          </p:nvPr>
        </p:nvSpPr>
        <p:spPr/>
        <p:txBody>
          <a:bodyPr/>
          <a:lstStyle/>
          <a:p>
            <a:fld id="{76605877-357A-442F-A308-F0400633DEC4}" type="slidenum">
              <a:rPr lang="en-GB" smtClean="0"/>
              <a:t>6</a:t>
            </a:fld>
            <a:endParaRPr lang="en-GB" dirty="0"/>
          </a:p>
        </p:txBody>
      </p:sp>
    </p:spTree>
    <p:extLst>
      <p:ext uri="{BB962C8B-B14F-4D97-AF65-F5344CB8AC3E}">
        <p14:creationId xmlns:p14="http://schemas.microsoft.com/office/powerpoint/2010/main" val="427526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3.4:  National Undergraduate Curriculum for Chronic Disease Prevention and Management, Page 130 (</a:t>
            </a:r>
            <a:r>
              <a:rPr lang="en-IE" b="1" dirty="0" err="1" smtClean="0"/>
              <a:t>handout</a:t>
            </a:r>
            <a:r>
              <a:rPr lang="en-IE" b="1" dirty="0" smtClean="0"/>
              <a:t>)</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7</a:t>
            </a:fld>
            <a:endParaRPr lang="en-GB" dirty="0"/>
          </a:p>
        </p:txBody>
      </p:sp>
    </p:spTree>
    <p:extLst>
      <p:ext uri="{BB962C8B-B14F-4D97-AF65-F5344CB8AC3E}">
        <p14:creationId xmlns:p14="http://schemas.microsoft.com/office/powerpoint/2010/main" val="358105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3.4:  National Undergraduate Curriculum for Chronic Disease Prevention and Management, Page 130 (</a:t>
            </a:r>
            <a:r>
              <a:rPr lang="en-IE" b="1" dirty="0" err="1" smtClean="0"/>
              <a:t>handout</a:t>
            </a:r>
            <a:r>
              <a:rPr lang="en-IE" b="1" dirty="0" smtClean="0"/>
              <a:t>)</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8</a:t>
            </a:fld>
            <a:endParaRPr lang="en-GB" dirty="0"/>
          </a:p>
        </p:txBody>
      </p:sp>
    </p:spTree>
    <p:extLst>
      <p:ext uri="{BB962C8B-B14F-4D97-AF65-F5344CB8AC3E}">
        <p14:creationId xmlns:p14="http://schemas.microsoft.com/office/powerpoint/2010/main" val="246180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3.4:  National Undergraduate Curriculum for Chronic Disease Prevention and Management, Page 130 (</a:t>
            </a:r>
            <a:r>
              <a:rPr lang="en-IE" b="1" dirty="0" err="1" smtClean="0"/>
              <a:t>handout</a:t>
            </a:r>
            <a:r>
              <a:rPr lang="en-IE" b="1" dirty="0" smtClean="0"/>
              <a:t>)</a:t>
            </a:r>
          </a:p>
          <a:p>
            <a:endParaRPr lang="en-IE" dirty="0" smtClean="0"/>
          </a:p>
          <a:p>
            <a:endParaRPr lang="en-IE" dirty="0" smtClean="0"/>
          </a:p>
          <a:p>
            <a:r>
              <a:rPr lang="en-IE" dirty="0" smtClean="0"/>
              <a:t>In this</a:t>
            </a:r>
            <a:r>
              <a:rPr lang="en-IE" baseline="0" dirty="0" smtClean="0"/>
              <a:t> lesson </a:t>
            </a:r>
            <a:r>
              <a:rPr lang="en-IE" dirty="0" smtClean="0"/>
              <a:t>you were introduced to the communication skills necessary for health behaviour change which you will continue to develop over the course of your healthcare programme and professional career. We discussed some of the elements involved in communicating effectively such as person-centeredness, non-judgemental attitudes, being respectful and supportive. We practiced the skills of active listening and asking open-ended questions. </a:t>
            </a:r>
          </a:p>
          <a:p>
            <a:r>
              <a:rPr lang="en-IE" dirty="0" smtClean="0"/>
              <a:t>In unit 4</a:t>
            </a:r>
            <a:r>
              <a:rPr lang="en-IE" baseline="0" dirty="0" smtClean="0"/>
              <a:t> </a:t>
            </a:r>
            <a:r>
              <a:rPr lang="en-IE" dirty="0" smtClean="0"/>
              <a:t>you will utilise these skills to practice the provision of brief interventions in preparation for making every contact count in your healthcare student role. </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9</a:t>
            </a:fld>
            <a:endParaRPr lang="en-GB" dirty="0"/>
          </a:p>
        </p:txBody>
      </p:sp>
    </p:spTree>
    <p:extLst>
      <p:ext uri="{BB962C8B-B14F-4D97-AF65-F5344CB8AC3E}">
        <p14:creationId xmlns:p14="http://schemas.microsoft.com/office/powerpoint/2010/main" val="245550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33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238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70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60652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15FCEE-97D9-47E7-B6CF-8C799F30F8F6}"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499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55D65C-BF7F-4DDE-A1F2-EA4224ECA271}"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1070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7B25919-339B-406C-A754-6E023F892740}"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F9F0C5-380F-41C2-899A-BAC0F0927E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4347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ACDC156-8122-4E54-80C4-5CE154139E06}" type="datetime1">
              <a:rPr lang="en-US" smtClean="0">
                <a:solidFill>
                  <a:prstClr val="black"/>
                </a:solidFill>
              </a:rPr>
              <a:pPr/>
              <a:t>7/18/2018</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558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B3634DC-DC72-4B6B-A539-AE4016EC510A}" type="datetime1">
              <a:rPr lang="en-US" smtClean="0">
                <a:solidFill>
                  <a:prstClr val="black"/>
                </a:solidFill>
              </a:rPr>
              <a:pPr/>
              <a:t>7/18/2018</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6119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2515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811D57-28EC-4063-918D-589AF38CC89B}"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818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230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8F8AB4-E0CC-4138-ADCF-4BF7BEEAC4A2}"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1764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183983-5370-4B61-AB36-FDE9F9726F87}"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333C77-0158-454C-844F-B7AB9BD7D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298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AB201C-1B8B-4A7A-A85B-6587D75721EB}"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38474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986125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15FCEE-97D9-47E7-B6CF-8C799F30F8F6}"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9578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55D65C-BF7F-4DDE-A1F2-EA4224ECA271}"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5381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7B25919-339B-406C-A754-6E023F892740}"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F9F0C5-380F-41C2-899A-BAC0F0927E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8183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ACDC156-8122-4E54-80C4-5CE154139E06}" type="datetime1">
              <a:rPr lang="en-US" smtClean="0">
                <a:solidFill>
                  <a:prstClr val="black"/>
                </a:solidFill>
              </a:rPr>
              <a:pPr/>
              <a:t>7/18/2018</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22885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B3634DC-DC72-4B6B-A539-AE4016EC510A}" type="datetime1">
              <a:rPr lang="en-US" smtClean="0">
                <a:solidFill>
                  <a:prstClr val="black"/>
                </a:solidFill>
              </a:rPr>
              <a:pPr/>
              <a:t>7/18/2018</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98486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87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911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811D57-28EC-4063-918D-589AF38CC89B}"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59979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8F8AB4-E0CC-4138-ADCF-4BF7BEEAC4A2}"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9876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183983-5370-4B61-AB36-FDE9F9726F87}"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333C77-0158-454C-844F-B7AB9BD7D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10704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AB201C-1B8B-4A7A-A85B-6587D75721EB}"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4995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153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37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770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776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782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634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139FE04-85BB-FF44-A662-545F317729A4}" type="datetimeFigureOut">
              <a:rPr lang="en-US" smtClean="0">
                <a:solidFill>
                  <a:prstClr val="black">
                    <a:tint val="75000"/>
                  </a:prstClr>
                </a:solidFill>
              </a:rPr>
              <a:pPr defTabSz="914400"/>
              <a:t>7/18/2018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96AF237-0192-AC42-9561-DCBEAA3C3FF1}"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0187937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68366871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293401354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3: Lesson 3</a:t>
            </a:r>
            <a:r>
              <a:rPr lang="en-GB" sz="4400" b="1" dirty="0" smtClean="0"/>
              <a:t/>
            </a:r>
            <a:br>
              <a:rPr lang="en-GB" sz="4400" b="1" dirty="0" smtClean="0"/>
            </a:br>
            <a:endParaRPr lang="en-GB" sz="4400" b="1"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27025" y="5656521"/>
            <a:ext cx="3366779" cy="801731"/>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380" y="5458610"/>
            <a:ext cx="1118835" cy="1118835"/>
          </a:xfrm>
          <a:prstGeom prst="rect">
            <a:avLst/>
          </a:prstGeom>
        </p:spPr>
      </p:pic>
    </p:spTree>
    <p:extLst>
      <p:ext uri="{BB962C8B-B14F-4D97-AF65-F5344CB8AC3E}">
        <p14:creationId xmlns:p14="http://schemas.microsoft.com/office/powerpoint/2010/main" val="4200602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2569" cy="6688667"/>
          </a:xfrm>
          <a:prstGeom prst="rect">
            <a:avLst/>
          </a:prstGeom>
        </p:spPr>
      </p:pic>
      <p:sp>
        <p:nvSpPr>
          <p:cNvPr id="2" name="Title 1"/>
          <p:cNvSpPr>
            <a:spLocks noGrp="1"/>
          </p:cNvSpPr>
          <p:nvPr>
            <p:ph type="ctrTitle"/>
          </p:nvPr>
        </p:nvSpPr>
        <p:spPr>
          <a:xfrm>
            <a:off x="796117" y="2220322"/>
            <a:ext cx="9972575" cy="1646302"/>
          </a:xfrm>
        </p:spPr>
        <p:txBody>
          <a:bodyPr>
            <a:normAutofit fontScale="90000"/>
          </a:bodyPr>
          <a:lstStyle/>
          <a:p>
            <a:r>
              <a:rPr lang="en-GB" dirty="0" smtClean="0"/>
              <a:t/>
            </a:r>
            <a:br>
              <a:rPr lang="en-GB" dirty="0" smtClean="0"/>
            </a:br>
            <a:r>
              <a:rPr lang="en-GB" dirty="0" smtClean="0">
                <a:latin typeface="+mn-lt"/>
              </a:rPr>
              <a:t> Communication for </a:t>
            </a:r>
            <a:br>
              <a:rPr lang="en-GB" dirty="0" smtClean="0">
                <a:latin typeface="+mn-lt"/>
              </a:rPr>
            </a:br>
            <a:r>
              <a:rPr lang="en-GB" dirty="0" smtClean="0">
                <a:latin typeface="+mn-lt"/>
              </a:rPr>
              <a:t>Healthy Lifestyles &amp; </a:t>
            </a:r>
            <a:br>
              <a:rPr lang="en-GB" dirty="0" smtClean="0">
                <a:latin typeface="+mn-lt"/>
              </a:rPr>
            </a:br>
            <a:r>
              <a:rPr lang="en-GB" dirty="0" smtClean="0">
                <a:latin typeface="+mn-lt"/>
              </a:rPr>
              <a:t>Health Behaviour Change</a:t>
            </a:r>
            <a:endParaRPr lang="en-GB" dirty="0">
              <a:latin typeface="+mn-lt"/>
            </a:endParaRPr>
          </a:p>
        </p:txBody>
      </p:sp>
      <p:sp>
        <p:nvSpPr>
          <p:cNvPr id="3" name="Subtitle 2"/>
          <p:cNvSpPr>
            <a:spLocks noGrp="1"/>
          </p:cNvSpPr>
          <p:nvPr>
            <p:ph type="subTitle" idx="1"/>
          </p:nvPr>
        </p:nvSpPr>
        <p:spPr>
          <a:xfrm>
            <a:off x="697424" y="4851214"/>
            <a:ext cx="10476854" cy="1096899"/>
          </a:xfrm>
        </p:spPr>
        <p:txBody>
          <a:bodyPr>
            <a:noAutofit/>
          </a:bodyPr>
          <a:lstStyle/>
          <a:p>
            <a:r>
              <a:rPr lang="en-IE" sz="3600" dirty="0" smtClean="0">
                <a:solidFill>
                  <a:srgbClr val="CC0066"/>
                </a:solidFill>
              </a:rPr>
              <a:t>Lesson 3: Interacting for Behaviour Change</a:t>
            </a:r>
            <a:endParaRPr lang="en-GB" sz="3600" dirty="0">
              <a:solidFill>
                <a:srgbClr val="CC0066"/>
              </a:solidFill>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312088" y="6201622"/>
            <a:ext cx="2508885" cy="487045"/>
          </a:xfrm>
          <a:prstGeom prst="rect">
            <a:avLst/>
          </a:prstGeom>
          <a:noFill/>
          <a:ln>
            <a:noFill/>
          </a:ln>
        </p:spPr>
      </p:pic>
    </p:spTree>
    <p:extLst>
      <p:ext uri="{BB962C8B-B14F-4D97-AF65-F5344CB8AC3E}">
        <p14:creationId xmlns:p14="http://schemas.microsoft.com/office/powerpoint/2010/main" val="2423616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6" y="1551862"/>
            <a:ext cx="3223435" cy="4552013"/>
          </a:xfrm>
          <a:prstGeom prst="rect">
            <a:avLst/>
          </a:prstGeom>
        </p:spPr>
      </p:pic>
    </p:spTree>
    <p:extLst>
      <p:ext uri="{BB962C8B-B14F-4D97-AF65-F5344CB8AC3E}">
        <p14:creationId xmlns:p14="http://schemas.microsoft.com/office/powerpoint/2010/main" val="2974063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214" y="5927271"/>
            <a:ext cx="3102429" cy="930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816245" y="73586"/>
            <a:ext cx="8508101" cy="1325563"/>
          </a:xfrm>
        </p:spPr>
        <p:txBody>
          <a:bodyPr/>
          <a:lstStyle/>
          <a:p>
            <a:r>
              <a:rPr lang="en-IE" dirty="0" smtClean="0">
                <a:solidFill>
                  <a:srgbClr val="CC0066"/>
                </a:solidFill>
                <a:latin typeface="+mn-lt"/>
              </a:rPr>
              <a:t>RECAP UNIT 3 Lesson 1-2</a:t>
            </a:r>
            <a:endParaRPr lang="en-GB" dirty="0">
              <a:solidFill>
                <a:srgbClr val="CC0066"/>
              </a:solidFill>
              <a:latin typeface="+mn-lt"/>
            </a:endParaRPr>
          </a:p>
        </p:txBody>
      </p:sp>
      <p:sp>
        <p:nvSpPr>
          <p:cNvPr id="3" name="Rectangle 2"/>
          <p:cNvSpPr/>
          <p:nvPr/>
        </p:nvSpPr>
        <p:spPr>
          <a:xfrm>
            <a:off x="408214" y="1225689"/>
            <a:ext cx="6096000" cy="5632311"/>
          </a:xfrm>
          <a:prstGeom prst="rect">
            <a:avLst/>
          </a:prstGeom>
        </p:spPr>
        <p:txBody>
          <a:bodyPr>
            <a:spAutoFit/>
          </a:bodyPr>
          <a:lstStyle/>
          <a:p>
            <a:pPr marL="285750" indent="-285750">
              <a:buFont typeface="Arial" panose="020B0604020202020204" pitchFamily="34" charset="0"/>
              <a:buChar char="•"/>
            </a:pPr>
            <a:r>
              <a:rPr lang="en-IE" sz="2400" dirty="0"/>
              <a:t>“Talking about Health”</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Person Centred Approach</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Active Listening Skills</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Different types of Questions- open/closed </a:t>
            </a:r>
            <a:r>
              <a:rPr lang="en-IE" sz="2400" dirty="0" smtClean="0"/>
              <a:t>…</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smtClean="0"/>
              <a:t>Brief Interventions</a:t>
            </a:r>
          </a:p>
          <a:p>
            <a:pPr marL="285750" indent="-285750">
              <a:buFont typeface="Arial" panose="020B0604020202020204" pitchFamily="34" charset="0"/>
              <a:buChar char="•"/>
            </a:pPr>
            <a:endParaRPr lang="en-IE" sz="2400" dirty="0" smtClean="0"/>
          </a:p>
          <a:p>
            <a:pPr marL="285750" indent="-285750">
              <a:buFont typeface="Arial" panose="020B0604020202020204" pitchFamily="34" charset="0"/>
              <a:buChar char="•"/>
            </a:pPr>
            <a:r>
              <a:rPr lang="en-IE" sz="2400" dirty="0" smtClean="0"/>
              <a:t>Motivational Interviewing</a:t>
            </a:r>
          </a:p>
          <a:p>
            <a:pPr marL="285750" indent="-285750">
              <a:buFont typeface="Arial" panose="020B0604020202020204" pitchFamily="34" charset="0"/>
              <a:buChar char="•"/>
            </a:pPr>
            <a:endParaRPr lang="en-IE" sz="2400" dirty="0" smtClean="0"/>
          </a:p>
          <a:p>
            <a:pPr marL="285750" indent="-285750">
              <a:buFont typeface="Arial" panose="020B0604020202020204" pitchFamily="34" charset="0"/>
              <a:buChar char="•"/>
            </a:pPr>
            <a:r>
              <a:rPr lang="en-IE" sz="2400" dirty="0" smtClean="0"/>
              <a:t>Scaling Question: Importance/Confidence</a:t>
            </a:r>
          </a:p>
          <a:p>
            <a:pPr marL="285750" indent="-285750">
              <a:buFont typeface="Arial" panose="020B0604020202020204" pitchFamily="34" charset="0"/>
              <a:buChar char="•"/>
            </a:pPr>
            <a:endParaRPr lang="en-IE" sz="2400" dirty="0" smtClean="0"/>
          </a:p>
          <a:p>
            <a:pPr marL="285750" indent="-285750">
              <a:buFont typeface="Arial" panose="020B0604020202020204" pitchFamily="34" charset="0"/>
              <a:buChar char="•"/>
            </a:pPr>
            <a:r>
              <a:rPr lang="en-IE" sz="2400" dirty="0" smtClean="0"/>
              <a:t>Decisional Balance</a:t>
            </a:r>
            <a:endParaRPr lang="en-GB" sz="2400" dirty="0"/>
          </a:p>
        </p:txBody>
      </p:sp>
      <p:pic>
        <p:nvPicPr>
          <p:cNvPr id="5" name="Picture 4"/>
          <p:cNvPicPr>
            <a:picLocks noChangeAspect="1"/>
          </p:cNvPicPr>
          <p:nvPr/>
        </p:nvPicPr>
        <p:blipFill>
          <a:blip r:embed="rId3"/>
          <a:stretch>
            <a:fillRect/>
          </a:stretch>
        </p:blipFill>
        <p:spPr>
          <a:xfrm>
            <a:off x="6504214" y="2145096"/>
            <a:ext cx="5507843" cy="3782175"/>
          </a:xfrm>
          <a:prstGeom prst="rect">
            <a:avLst/>
          </a:prstGeom>
        </p:spPr>
      </p:pic>
    </p:spTree>
    <p:extLst>
      <p:ext uri="{BB962C8B-B14F-4D97-AF65-F5344CB8AC3E}">
        <p14:creationId xmlns:p14="http://schemas.microsoft.com/office/powerpoint/2010/main" val="3793165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6777" y="6106074"/>
            <a:ext cx="2834879" cy="369332"/>
          </a:xfrm>
          <a:prstGeom prst="rect">
            <a:avLst/>
          </a:prstGeom>
        </p:spPr>
        <p:txBody>
          <a:bodyPr wrap="none">
            <a:spAutoFit/>
          </a:bodyPr>
          <a:lstStyle/>
          <a:p>
            <a:r>
              <a:rPr lang="en-GB" dirty="0"/>
              <a:t>(Rollnick et al., 1999, p. 34). </a:t>
            </a:r>
          </a:p>
        </p:txBody>
      </p:sp>
      <p:sp>
        <p:nvSpPr>
          <p:cNvPr id="3" name="TextBox 2"/>
          <p:cNvSpPr txBox="1"/>
          <p:nvPr/>
        </p:nvSpPr>
        <p:spPr>
          <a:xfrm>
            <a:off x="441147" y="257661"/>
            <a:ext cx="8408939" cy="584775"/>
          </a:xfrm>
          <a:prstGeom prst="rect">
            <a:avLst/>
          </a:prstGeom>
          <a:noFill/>
        </p:spPr>
        <p:txBody>
          <a:bodyPr wrap="square" rtlCol="0">
            <a:spAutoFit/>
          </a:bodyPr>
          <a:lstStyle/>
          <a:p>
            <a:pPr algn="ctr"/>
            <a:r>
              <a:rPr lang="en-IE" sz="3200" dirty="0" smtClean="0">
                <a:solidFill>
                  <a:srgbClr val="CC0066"/>
                </a:solidFill>
              </a:rPr>
              <a:t>Indications of Effective Communication for HBC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316" y="216685"/>
            <a:ext cx="2596896" cy="1603248"/>
          </a:xfrm>
          <a:prstGeom prst="rect">
            <a:avLst/>
          </a:prstGeom>
        </p:spPr>
      </p:pic>
      <p:pic>
        <p:nvPicPr>
          <p:cNvPr id="4" name="Picture 3"/>
          <p:cNvPicPr>
            <a:picLocks noChangeAspect="1"/>
          </p:cNvPicPr>
          <p:nvPr/>
        </p:nvPicPr>
        <p:blipFill>
          <a:blip r:embed="rId4"/>
          <a:stretch>
            <a:fillRect/>
          </a:stretch>
        </p:blipFill>
        <p:spPr>
          <a:xfrm>
            <a:off x="2709014" y="871552"/>
            <a:ext cx="5629561" cy="5821549"/>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206056"/>
            <a:ext cx="2508885" cy="487045"/>
          </a:xfrm>
          <a:prstGeom prst="rect">
            <a:avLst/>
          </a:prstGeom>
          <a:noFill/>
          <a:ln>
            <a:noFill/>
          </a:ln>
        </p:spPr>
      </p:pic>
    </p:spTree>
    <p:extLst>
      <p:ext uri="{BB962C8B-B14F-4D97-AF65-F5344CB8AC3E}">
        <p14:creationId xmlns:p14="http://schemas.microsoft.com/office/powerpoint/2010/main" val="1402414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226" y="1613377"/>
            <a:ext cx="10515600" cy="4351338"/>
          </a:xfrm>
        </p:spPr>
        <p:txBody>
          <a:bodyPr>
            <a:normAutofit fontScale="92500" lnSpcReduction="10000"/>
          </a:bodyPr>
          <a:lstStyle/>
          <a:p>
            <a:pPr marL="0" indent="0" algn="ctr">
              <a:lnSpc>
                <a:spcPct val="150000"/>
              </a:lnSpc>
              <a:buNone/>
            </a:pPr>
            <a:r>
              <a:rPr lang="en-IE" sz="3200" dirty="0" smtClean="0"/>
              <a:t>Observe these healthcare interaction videos &amp; critically </a:t>
            </a:r>
            <a:r>
              <a:rPr lang="en-IE" sz="3200" dirty="0"/>
              <a:t>evaluate the healthcare professional’s communication skills using the framework provided</a:t>
            </a:r>
            <a:r>
              <a:rPr lang="en-IE" sz="3200" dirty="0" smtClean="0"/>
              <a:t>.</a:t>
            </a:r>
            <a:endParaRPr lang="en-GB" sz="3200" dirty="0"/>
          </a:p>
          <a:p>
            <a:pPr marL="0" indent="0" algn="ctr">
              <a:lnSpc>
                <a:spcPct val="150000"/>
              </a:lnSpc>
              <a:buNone/>
            </a:pPr>
            <a:endParaRPr lang="en-IE" sz="3200" dirty="0" smtClean="0"/>
          </a:p>
          <a:p>
            <a:pPr marL="0" indent="0" algn="ctr">
              <a:lnSpc>
                <a:spcPct val="150000"/>
              </a:lnSpc>
              <a:buNone/>
            </a:pPr>
            <a:r>
              <a:rPr lang="en-IE" sz="3200" dirty="0" smtClean="0"/>
              <a:t>View videos through </a:t>
            </a:r>
          </a:p>
          <a:p>
            <a:pPr marL="0" indent="0" algn="ctr">
              <a:lnSpc>
                <a:spcPct val="150000"/>
              </a:lnSpc>
              <a:buNone/>
            </a:pPr>
            <a:r>
              <a:rPr lang="en-IE" sz="3200" dirty="0" smtClean="0"/>
              <a:t>www.hse.ie/mecc-undergradcurriculum</a:t>
            </a:r>
            <a:endParaRPr lang="en-GB" sz="3200" dirty="0"/>
          </a:p>
        </p:txBody>
      </p:sp>
      <p:grpSp>
        <p:nvGrpSpPr>
          <p:cNvPr id="8" name="Group 7"/>
          <p:cNvGrpSpPr/>
          <p:nvPr/>
        </p:nvGrpSpPr>
        <p:grpSpPr>
          <a:xfrm>
            <a:off x="849909" y="534538"/>
            <a:ext cx="2662218" cy="523220"/>
            <a:chOff x="849909" y="534538"/>
            <a:chExt cx="2662218" cy="52322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909" y="542285"/>
              <a:ext cx="681755" cy="515473"/>
            </a:xfrm>
            <a:prstGeom prst="rect">
              <a:avLst/>
            </a:prstGeom>
          </p:spPr>
        </p:pic>
        <p:sp>
          <p:nvSpPr>
            <p:cNvPr id="7" name="TextBox 6"/>
            <p:cNvSpPr txBox="1"/>
            <p:nvPr/>
          </p:nvSpPr>
          <p:spPr>
            <a:xfrm>
              <a:off x="1531664" y="534538"/>
              <a:ext cx="1980463" cy="523220"/>
            </a:xfrm>
            <a:prstGeom prst="rect">
              <a:avLst/>
            </a:prstGeom>
            <a:solidFill>
              <a:srgbClr val="CCECFF"/>
            </a:solidFill>
          </p:spPr>
          <p:txBody>
            <a:bodyPr wrap="square" rtlCol="0">
              <a:spAutoFit/>
            </a:bodyPr>
            <a:lstStyle/>
            <a:p>
              <a:r>
                <a:rPr lang="en-IE" sz="2800" dirty="0" smtClean="0"/>
                <a:t>Activity 3.4</a:t>
              </a:r>
              <a:endParaRPr lang="en-GB" sz="2800" dirty="0"/>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897" y="256134"/>
            <a:ext cx="2596896" cy="1603248"/>
          </a:xfrm>
          <a:prstGeom prst="rect">
            <a:avLst/>
          </a:prstGeom>
        </p:spPr>
      </p:pic>
      <p:pic>
        <p:nvPicPr>
          <p:cNvPr id="9" name="Picture 8"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3010" y="6141328"/>
            <a:ext cx="2508885" cy="487045"/>
          </a:xfrm>
          <a:prstGeom prst="rect">
            <a:avLst/>
          </a:prstGeom>
          <a:noFill/>
          <a:ln>
            <a:noFill/>
          </a:ln>
        </p:spPr>
      </p:pic>
    </p:spTree>
    <p:extLst>
      <p:ext uri="{BB962C8B-B14F-4D97-AF65-F5344CB8AC3E}">
        <p14:creationId xmlns:p14="http://schemas.microsoft.com/office/powerpoint/2010/main" val="3349050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360738" y="2100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3"/>
          <p:cNvSpPr>
            <a:spLocks noChangeArrowheads="1"/>
          </p:cNvSpPr>
          <p:nvPr/>
        </p:nvSpPr>
        <p:spPr bwMode="auto">
          <a:xfrm>
            <a:off x="3360738" y="3119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2E2B1F"/>
                </a:solidFill>
                <a:effectLst/>
                <a:latin typeface="Arial" pitchFamily="34" charset="0"/>
                <a:ea typeface="Calibri" pitchFamily="34" charset="0"/>
                <a:cs typeface="Calibri" pitchFamily="34" charset="0"/>
              </a:rPr>
              <a:t> </a:t>
            </a:r>
            <a:r>
              <a:rPr kumimoji="0" lang="en-GB" altLang="en-US" sz="18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Video Critique</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5118641"/>
              </p:ext>
            </p:extLst>
          </p:nvPr>
        </p:nvGraphicFramePr>
        <p:xfrm>
          <a:off x="1031357" y="1541720"/>
          <a:ext cx="10480958" cy="5083525"/>
        </p:xfrm>
        <a:graphic>
          <a:graphicData uri="http://schemas.openxmlformats.org/drawingml/2006/table">
            <a:tbl>
              <a:tblPr firstRow="1" firstCol="1" bandRow="1">
                <a:tableStyleId>{5C22544A-7EE6-4342-B048-85BDC9FD1C3A}</a:tableStyleId>
              </a:tblPr>
              <a:tblGrid>
                <a:gridCol w="3737608">
                  <a:extLst>
                    <a:ext uri="{9D8B030D-6E8A-4147-A177-3AD203B41FA5}">
                      <a16:colId xmlns="" xmlns:a16="http://schemas.microsoft.com/office/drawing/2014/main" val="20000"/>
                    </a:ext>
                  </a:extLst>
                </a:gridCol>
                <a:gridCol w="2152140">
                  <a:extLst>
                    <a:ext uri="{9D8B030D-6E8A-4147-A177-3AD203B41FA5}">
                      <a16:colId xmlns="" xmlns:a16="http://schemas.microsoft.com/office/drawing/2014/main" val="20001"/>
                    </a:ext>
                  </a:extLst>
                </a:gridCol>
                <a:gridCol w="4591210">
                  <a:extLst>
                    <a:ext uri="{9D8B030D-6E8A-4147-A177-3AD203B41FA5}">
                      <a16:colId xmlns="" xmlns:a16="http://schemas.microsoft.com/office/drawing/2014/main" val="20002"/>
                    </a:ext>
                  </a:extLst>
                </a:gridCol>
              </a:tblGrid>
              <a:tr h="753300">
                <a:tc>
                  <a:txBody>
                    <a:bodyPr/>
                    <a:lstStyle/>
                    <a:p>
                      <a:pPr>
                        <a:lnSpc>
                          <a:spcPct val="107000"/>
                        </a:lnSpc>
                        <a:spcAft>
                          <a:spcPts val="0"/>
                        </a:spcAft>
                      </a:pPr>
                      <a:r>
                        <a:rPr lang="en-GB" sz="1400" dirty="0">
                          <a:effectLst/>
                        </a:rPr>
                        <a:t>Did the healthcare provider demonstrate sufficient skills in the following areas? </a:t>
                      </a:r>
                    </a:p>
                    <a:p>
                      <a:pPr>
                        <a:spcAft>
                          <a:spcPts val="0"/>
                        </a:spcAft>
                      </a:pPr>
                      <a:r>
                        <a:rPr lang="en-GB" sz="1400" dirty="0">
                          <a:effectLst/>
                        </a:rPr>
                        <a:t> </a:t>
                      </a:r>
                      <a:endParaRPr lang="en-GB" sz="1400" dirty="0">
                        <a:effectLst/>
                        <a:latin typeface="Calibri"/>
                      </a:endParaRPr>
                    </a:p>
                  </a:txBody>
                  <a:tcPr marL="109834" marR="109834" marT="0" marB="0"/>
                </a:tc>
                <a:tc>
                  <a:txBody>
                    <a:bodyPr/>
                    <a:lstStyle/>
                    <a:p>
                      <a:pPr>
                        <a:lnSpc>
                          <a:spcPct val="107000"/>
                        </a:lnSpc>
                        <a:spcAft>
                          <a:spcPts val="0"/>
                        </a:spcAft>
                      </a:pPr>
                      <a:r>
                        <a:rPr lang="en-GB" sz="1400" dirty="0">
                          <a:effectLst/>
                        </a:rPr>
                        <a:t>Score from 1-5</a:t>
                      </a:r>
                    </a:p>
                    <a:p>
                      <a:pPr>
                        <a:spcAft>
                          <a:spcPts val="0"/>
                        </a:spcAft>
                      </a:pPr>
                      <a:r>
                        <a:rPr lang="en-GB" sz="1400" dirty="0">
                          <a:effectLst/>
                        </a:rPr>
                        <a:t>(1 is best use of skill and 5 is least)</a:t>
                      </a:r>
                      <a:endParaRPr lang="en-GB" sz="1400" dirty="0">
                        <a:effectLst/>
                        <a:latin typeface="Calibri"/>
                      </a:endParaRPr>
                    </a:p>
                  </a:txBody>
                  <a:tcPr marL="109834" marR="109834" marT="0" marB="0"/>
                </a:tc>
                <a:tc>
                  <a:txBody>
                    <a:bodyPr/>
                    <a:lstStyle/>
                    <a:p>
                      <a:pPr>
                        <a:spcAft>
                          <a:spcPts val="0"/>
                        </a:spcAft>
                      </a:pPr>
                      <a:r>
                        <a:rPr lang="en-GB" sz="1400" dirty="0">
                          <a:effectLst/>
                        </a:rPr>
                        <a:t>Provide examples here</a:t>
                      </a:r>
                      <a:endParaRPr lang="en-GB" sz="1400" dirty="0">
                        <a:effectLst/>
                        <a:latin typeface="Calibri"/>
                      </a:endParaRPr>
                    </a:p>
                  </a:txBody>
                  <a:tcPr marL="109834" marR="109834" marT="0" marB="0"/>
                </a:tc>
                <a:extLst>
                  <a:ext uri="{0D108BD9-81ED-4DB2-BD59-A6C34878D82A}">
                    <a16:rowId xmlns="" xmlns:a16="http://schemas.microsoft.com/office/drawing/2014/main" val="10000"/>
                  </a:ext>
                </a:extLst>
              </a:tr>
              <a:tr h="479827">
                <a:tc>
                  <a:txBody>
                    <a:bodyPr/>
                    <a:lstStyle/>
                    <a:p>
                      <a:pPr marL="0" lvl="0" indent="0">
                        <a:spcAft>
                          <a:spcPts val="0"/>
                        </a:spcAft>
                        <a:buFont typeface="+mj-lt"/>
                        <a:buNone/>
                      </a:pPr>
                      <a:r>
                        <a:rPr lang="en-GB" sz="1400" b="1" dirty="0" smtClean="0">
                          <a:solidFill>
                            <a:schemeClr val="tx1"/>
                          </a:solidFill>
                          <a:effectLst/>
                        </a:rPr>
                        <a:t>(A) Use </a:t>
                      </a:r>
                      <a:r>
                        <a:rPr lang="en-GB" sz="1400" b="1" dirty="0">
                          <a:solidFill>
                            <a:schemeClr val="tx1"/>
                          </a:solidFill>
                          <a:effectLst/>
                        </a:rPr>
                        <a:t>of Interpersonal Communication </a:t>
                      </a:r>
                      <a:r>
                        <a:rPr lang="en-GB" sz="1400" b="1" dirty="0" smtClean="0">
                          <a:solidFill>
                            <a:schemeClr val="tx1"/>
                          </a:solidFill>
                          <a:effectLst/>
                        </a:rPr>
                        <a:t>Skills</a:t>
                      </a:r>
                    </a:p>
                    <a:p>
                      <a:pPr marL="0" lvl="0" indent="0">
                        <a:spcAft>
                          <a:spcPts val="0"/>
                        </a:spcAft>
                        <a:buFont typeface="+mj-lt"/>
                        <a:buNone/>
                      </a:pPr>
                      <a:endParaRPr lang="en-GB" sz="1400" dirty="0">
                        <a:effectLst/>
                        <a:latin typeface="Calibri"/>
                      </a:endParaRPr>
                    </a:p>
                  </a:txBody>
                  <a:tcPr marL="109834" marR="109834" marT="0" marB="0"/>
                </a:tc>
                <a:tc>
                  <a:txBody>
                    <a:bodyPr/>
                    <a:lstStyle/>
                    <a:p>
                      <a:pPr>
                        <a:lnSpc>
                          <a:spcPct val="107000"/>
                        </a:lnSpc>
                        <a:spcAft>
                          <a:spcPts val="0"/>
                        </a:spcAft>
                      </a:pPr>
                      <a:r>
                        <a:rPr lang="en-GB" sz="1000" dirty="0">
                          <a:effectLst/>
                        </a:rPr>
                        <a:t> </a:t>
                      </a:r>
                      <a:endParaRPr lang="en-GB" sz="1100" dirty="0">
                        <a:effectLst/>
                        <a:latin typeface="Calibri"/>
                        <a:ea typeface="Calibri"/>
                        <a:cs typeface="Times New Roman"/>
                      </a:endParaRPr>
                    </a:p>
                  </a:txBody>
                  <a:tcPr marL="109834" marR="109834" marT="0" marB="0"/>
                </a:tc>
                <a:tc>
                  <a:txBody>
                    <a:bodyPr/>
                    <a:lstStyle/>
                    <a:p>
                      <a:pPr>
                        <a:spcAft>
                          <a:spcPts val="0"/>
                        </a:spcAft>
                      </a:pPr>
                      <a:r>
                        <a:rPr lang="en-GB" sz="1000" dirty="0">
                          <a:effectLst/>
                        </a:rPr>
                        <a:t> </a:t>
                      </a:r>
                      <a:endParaRPr lang="en-GB" sz="1100" dirty="0">
                        <a:effectLst/>
                        <a:latin typeface="Calibri"/>
                      </a:endParaRPr>
                    </a:p>
                  </a:txBody>
                  <a:tcPr marL="109834" marR="109834" marT="0" marB="0"/>
                </a:tc>
                <a:extLst>
                  <a:ext uri="{0D108BD9-81ED-4DB2-BD59-A6C34878D82A}">
                    <a16:rowId xmlns="" xmlns:a16="http://schemas.microsoft.com/office/drawing/2014/main" val="10001"/>
                  </a:ext>
                </a:extLst>
              </a:tr>
              <a:tr h="1283466">
                <a:tc>
                  <a:txBody>
                    <a:bodyPr/>
                    <a:lstStyle/>
                    <a:p>
                      <a:pPr>
                        <a:lnSpc>
                          <a:spcPct val="107000"/>
                        </a:lnSpc>
                        <a:spcAft>
                          <a:spcPts val="0"/>
                        </a:spcAft>
                      </a:pPr>
                      <a:r>
                        <a:rPr lang="en-GB" sz="1400" dirty="0">
                          <a:effectLst/>
                        </a:rPr>
                        <a:t>Use of positive non-verbal communication</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109834" marR="109834" marT="0" marB="0"/>
                </a:tc>
                <a:tc>
                  <a:txBody>
                    <a:bodyPr/>
                    <a:lstStyle/>
                    <a:p>
                      <a:pPr>
                        <a:lnSpc>
                          <a:spcPct val="107000"/>
                        </a:lnSpc>
                        <a:spcAft>
                          <a:spcPts val="0"/>
                        </a:spcAft>
                      </a:pPr>
                      <a:r>
                        <a:rPr lang="en-GB" sz="1000" dirty="0">
                          <a:effectLst/>
                        </a:rPr>
                        <a:t> </a:t>
                      </a:r>
                      <a:endParaRPr lang="en-GB" sz="1100" dirty="0">
                        <a:effectLst/>
                      </a:endParaRPr>
                    </a:p>
                    <a:p>
                      <a:pPr>
                        <a:lnSpc>
                          <a:spcPct val="107000"/>
                        </a:lnSpc>
                        <a:spcAft>
                          <a:spcPts val="0"/>
                        </a:spcAft>
                      </a:pPr>
                      <a:r>
                        <a:rPr lang="en-GB" sz="1000" dirty="0">
                          <a:effectLst/>
                        </a:rPr>
                        <a:t> </a:t>
                      </a:r>
                      <a:endParaRPr lang="en-GB" sz="1100" dirty="0">
                        <a:effectLst/>
                        <a:latin typeface="Calibri"/>
                        <a:ea typeface="Calibri"/>
                        <a:cs typeface="Times New Roman"/>
                      </a:endParaRPr>
                    </a:p>
                  </a:txBody>
                  <a:tcPr marL="109834" marR="109834" marT="0" marB="0"/>
                </a:tc>
                <a:tc>
                  <a:txBody>
                    <a:bodyPr/>
                    <a:lstStyle/>
                    <a:p>
                      <a:pPr>
                        <a:spcAft>
                          <a:spcPts val="0"/>
                        </a:spcAft>
                      </a:pPr>
                      <a:r>
                        <a:rPr lang="en-GB" sz="1000" dirty="0">
                          <a:effectLst/>
                        </a:rPr>
                        <a:t> </a:t>
                      </a:r>
                      <a:endParaRPr lang="en-GB" sz="1100" dirty="0">
                        <a:effectLst/>
                        <a:latin typeface="Calibri"/>
                      </a:endParaRPr>
                    </a:p>
                  </a:txBody>
                  <a:tcPr marL="109834" marR="109834" marT="0" marB="0"/>
                </a:tc>
                <a:extLst>
                  <a:ext uri="{0D108BD9-81ED-4DB2-BD59-A6C34878D82A}">
                    <a16:rowId xmlns="" xmlns:a16="http://schemas.microsoft.com/office/drawing/2014/main" val="10002"/>
                  </a:ext>
                </a:extLst>
              </a:tr>
              <a:tr h="1283466">
                <a:tc>
                  <a:txBody>
                    <a:bodyPr/>
                    <a:lstStyle/>
                    <a:p>
                      <a:pPr>
                        <a:lnSpc>
                          <a:spcPct val="107000"/>
                        </a:lnSpc>
                        <a:spcAft>
                          <a:spcPts val="0"/>
                        </a:spcAft>
                      </a:pPr>
                      <a:r>
                        <a:rPr lang="en-GB" sz="1400" dirty="0">
                          <a:effectLst/>
                        </a:rPr>
                        <a:t>Use of Reflective Listening</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109834" marR="109834" marT="0" marB="0"/>
                </a:tc>
                <a:tc>
                  <a:txBody>
                    <a:bodyPr/>
                    <a:lstStyle/>
                    <a:p>
                      <a:pPr>
                        <a:lnSpc>
                          <a:spcPct val="107000"/>
                        </a:lnSpc>
                        <a:spcAft>
                          <a:spcPts val="0"/>
                        </a:spcAft>
                      </a:pPr>
                      <a:r>
                        <a:rPr lang="en-GB" sz="1000" dirty="0">
                          <a:effectLst/>
                        </a:rPr>
                        <a:t> </a:t>
                      </a:r>
                      <a:endParaRPr lang="en-GB" sz="1100" dirty="0">
                        <a:effectLst/>
                      </a:endParaRPr>
                    </a:p>
                    <a:p>
                      <a:pPr>
                        <a:lnSpc>
                          <a:spcPct val="107000"/>
                        </a:lnSpc>
                        <a:spcAft>
                          <a:spcPts val="0"/>
                        </a:spcAft>
                      </a:pPr>
                      <a:r>
                        <a:rPr lang="en-GB" sz="1000" dirty="0">
                          <a:effectLst/>
                        </a:rPr>
                        <a:t> </a:t>
                      </a:r>
                      <a:endParaRPr lang="en-GB" sz="1100" dirty="0">
                        <a:effectLst/>
                        <a:latin typeface="Calibri"/>
                        <a:ea typeface="Calibri"/>
                        <a:cs typeface="Times New Roman"/>
                      </a:endParaRPr>
                    </a:p>
                  </a:txBody>
                  <a:tcPr marL="109834" marR="109834" marT="0" marB="0"/>
                </a:tc>
                <a:tc>
                  <a:txBody>
                    <a:bodyPr/>
                    <a:lstStyle/>
                    <a:p>
                      <a:pPr>
                        <a:spcAft>
                          <a:spcPts val="0"/>
                        </a:spcAft>
                      </a:pPr>
                      <a:r>
                        <a:rPr lang="en-GB" sz="1000" dirty="0">
                          <a:effectLst/>
                        </a:rPr>
                        <a:t> </a:t>
                      </a:r>
                      <a:endParaRPr lang="en-GB" sz="1100" dirty="0">
                        <a:effectLst/>
                        <a:latin typeface="Calibri"/>
                      </a:endParaRPr>
                    </a:p>
                  </a:txBody>
                  <a:tcPr marL="109834" marR="109834" marT="0" marB="0"/>
                </a:tc>
                <a:extLst>
                  <a:ext uri="{0D108BD9-81ED-4DB2-BD59-A6C34878D82A}">
                    <a16:rowId xmlns="" xmlns:a16="http://schemas.microsoft.com/office/drawing/2014/main" val="10003"/>
                  </a:ext>
                </a:extLst>
              </a:tr>
              <a:tr h="1283466">
                <a:tc>
                  <a:txBody>
                    <a:bodyPr/>
                    <a:lstStyle/>
                    <a:p>
                      <a:pPr>
                        <a:lnSpc>
                          <a:spcPct val="107000"/>
                        </a:lnSpc>
                        <a:spcAft>
                          <a:spcPts val="0"/>
                        </a:spcAft>
                      </a:pPr>
                      <a:r>
                        <a:rPr lang="en-GB" sz="1400" dirty="0">
                          <a:effectLst/>
                        </a:rPr>
                        <a:t>Demonstrate empathy</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109834" marR="109834" marT="0" marB="0"/>
                </a:tc>
                <a:tc>
                  <a:txBody>
                    <a:bodyPr/>
                    <a:lstStyle/>
                    <a:p>
                      <a:pPr>
                        <a:lnSpc>
                          <a:spcPct val="107000"/>
                        </a:lnSpc>
                        <a:spcAft>
                          <a:spcPts val="0"/>
                        </a:spcAft>
                      </a:pPr>
                      <a:r>
                        <a:rPr lang="en-GB" sz="1000" dirty="0">
                          <a:effectLst/>
                        </a:rPr>
                        <a:t> </a:t>
                      </a:r>
                      <a:endParaRPr lang="en-GB" sz="1100" dirty="0">
                        <a:effectLst/>
                      </a:endParaRPr>
                    </a:p>
                    <a:p>
                      <a:pPr>
                        <a:lnSpc>
                          <a:spcPct val="107000"/>
                        </a:lnSpc>
                        <a:spcAft>
                          <a:spcPts val="0"/>
                        </a:spcAft>
                      </a:pPr>
                      <a:r>
                        <a:rPr lang="en-GB" sz="1000" dirty="0">
                          <a:effectLst/>
                        </a:rPr>
                        <a:t> </a:t>
                      </a:r>
                      <a:endParaRPr lang="en-GB" sz="1100" dirty="0">
                        <a:effectLst/>
                        <a:latin typeface="Calibri"/>
                        <a:ea typeface="Calibri"/>
                        <a:cs typeface="Times New Roman"/>
                      </a:endParaRPr>
                    </a:p>
                  </a:txBody>
                  <a:tcPr marL="109834" marR="109834" marT="0" marB="0"/>
                </a:tc>
                <a:tc>
                  <a:txBody>
                    <a:bodyPr/>
                    <a:lstStyle/>
                    <a:p>
                      <a:pPr>
                        <a:spcAft>
                          <a:spcPts val="0"/>
                        </a:spcAft>
                      </a:pPr>
                      <a:r>
                        <a:rPr lang="en-GB" sz="1000" dirty="0">
                          <a:effectLst/>
                        </a:rPr>
                        <a:t> </a:t>
                      </a:r>
                      <a:endParaRPr lang="en-GB" sz="1100" dirty="0">
                        <a:effectLst/>
                        <a:latin typeface="Calibri"/>
                      </a:endParaRPr>
                    </a:p>
                  </a:txBody>
                  <a:tcPr marL="109834" marR="109834" marT="0" marB="0"/>
                </a:tc>
                <a:extLst>
                  <a:ext uri="{0D108BD9-81ED-4DB2-BD59-A6C34878D82A}">
                    <a16:rowId xmlns="" xmlns:a16="http://schemas.microsoft.com/office/drawing/2014/main" val="10004"/>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1103" y="107460"/>
            <a:ext cx="1772061" cy="10940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31" y="194192"/>
            <a:ext cx="26638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06356" y="307232"/>
            <a:ext cx="2263761" cy="523220"/>
          </a:xfrm>
          <a:prstGeom prst="rect">
            <a:avLst/>
          </a:prstGeom>
          <a:noFill/>
        </p:spPr>
        <p:txBody>
          <a:bodyPr wrap="none" rtlCol="0">
            <a:spAutoFit/>
          </a:bodyPr>
          <a:lstStyle/>
          <a:p>
            <a:r>
              <a:rPr lang="en-IE" sz="2800" dirty="0" smtClean="0"/>
              <a:t>Video Critique</a:t>
            </a:r>
            <a:endParaRPr lang="en-GB" sz="2800" dirty="0"/>
          </a:p>
        </p:txBody>
      </p:sp>
    </p:spTree>
    <p:extLst>
      <p:ext uri="{BB962C8B-B14F-4D97-AF65-F5344CB8AC3E}">
        <p14:creationId xmlns:p14="http://schemas.microsoft.com/office/powerpoint/2010/main" val="1329142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65191234"/>
              </p:ext>
            </p:extLst>
          </p:nvPr>
        </p:nvGraphicFramePr>
        <p:xfrm>
          <a:off x="789710" y="1402772"/>
          <a:ext cx="10510248" cy="5152544"/>
        </p:xfrm>
        <a:graphic>
          <a:graphicData uri="http://schemas.openxmlformats.org/drawingml/2006/table">
            <a:tbl>
              <a:tblPr firstRow="1" firstCol="1" bandRow="1">
                <a:tableStyleId>{5C22544A-7EE6-4342-B048-85BDC9FD1C3A}</a:tableStyleId>
              </a:tblPr>
              <a:tblGrid>
                <a:gridCol w="4034731">
                  <a:extLst>
                    <a:ext uri="{9D8B030D-6E8A-4147-A177-3AD203B41FA5}">
                      <a16:colId xmlns="" xmlns:a16="http://schemas.microsoft.com/office/drawing/2014/main" val="20000"/>
                    </a:ext>
                  </a:extLst>
                </a:gridCol>
                <a:gridCol w="2323225">
                  <a:extLst>
                    <a:ext uri="{9D8B030D-6E8A-4147-A177-3AD203B41FA5}">
                      <a16:colId xmlns="" xmlns:a16="http://schemas.microsoft.com/office/drawing/2014/main" val="20001"/>
                    </a:ext>
                  </a:extLst>
                </a:gridCol>
                <a:gridCol w="4152292">
                  <a:extLst>
                    <a:ext uri="{9D8B030D-6E8A-4147-A177-3AD203B41FA5}">
                      <a16:colId xmlns="" xmlns:a16="http://schemas.microsoft.com/office/drawing/2014/main" val="20002"/>
                    </a:ext>
                  </a:extLst>
                </a:gridCol>
              </a:tblGrid>
              <a:tr h="679241">
                <a:tc>
                  <a:txBody>
                    <a:bodyPr/>
                    <a:lstStyle/>
                    <a:p>
                      <a:pPr>
                        <a:spcAft>
                          <a:spcPts val="0"/>
                        </a:spcAft>
                      </a:pPr>
                      <a:r>
                        <a:rPr lang="en-GB" sz="1400" dirty="0">
                          <a:solidFill>
                            <a:schemeClr val="tx1"/>
                          </a:solidFill>
                          <a:effectLst/>
                        </a:rPr>
                        <a:t>B. Encourage Dialogue Assessment of Importance &amp; Motivation</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118225" marR="118225" marT="0" marB="0"/>
                </a:tc>
                <a:tc>
                  <a:txBody>
                    <a:bodyPr/>
                    <a:lstStyle/>
                    <a:p>
                      <a:pPr>
                        <a:lnSpc>
                          <a:spcPct val="107000"/>
                        </a:lnSpc>
                        <a:spcAft>
                          <a:spcPts val="0"/>
                        </a:spcAft>
                      </a:pPr>
                      <a:r>
                        <a:rPr lang="en-GB" sz="1400" dirty="0">
                          <a:effectLst/>
                        </a:rPr>
                        <a:t>Score from 1-5</a:t>
                      </a:r>
                    </a:p>
                    <a:p>
                      <a:pPr>
                        <a:spcAft>
                          <a:spcPts val="0"/>
                        </a:spcAft>
                      </a:pPr>
                      <a:r>
                        <a:rPr lang="en-GB" sz="1400" dirty="0">
                          <a:effectLst/>
                        </a:rPr>
                        <a:t>(1 is best use of skill and 5 is least)</a:t>
                      </a:r>
                      <a:endParaRPr lang="en-GB" sz="1400" dirty="0">
                        <a:effectLst/>
                        <a:latin typeface="Calibri"/>
                      </a:endParaRPr>
                    </a:p>
                  </a:txBody>
                  <a:tcPr marL="121529" marR="121529" marT="0" marB="0"/>
                </a:tc>
                <a:tc>
                  <a:txBody>
                    <a:bodyPr/>
                    <a:lstStyle/>
                    <a:p>
                      <a:pPr>
                        <a:spcAft>
                          <a:spcPts val="0"/>
                        </a:spcAft>
                      </a:pPr>
                      <a:r>
                        <a:rPr lang="en-GB" sz="1400" dirty="0">
                          <a:effectLst/>
                        </a:rPr>
                        <a:t>Provide examples here</a:t>
                      </a:r>
                      <a:endParaRPr lang="en-GB" sz="1400" dirty="0">
                        <a:effectLst/>
                        <a:latin typeface="Calibri"/>
                      </a:endParaRPr>
                    </a:p>
                  </a:txBody>
                  <a:tcPr marL="121529" marR="121529" marT="0" marB="0"/>
                </a:tc>
                <a:extLst>
                  <a:ext uri="{0D108BD9-81ED-4DB2-BD59-A6C34878D82A}">
                    <a16:rowId xmlns="" xmlns:a16="http://schemas.microsoft.com/office/drawing/2014/main" val="10000"/>
                  </a:ext>
                </a:extLst>
              </a:tr>
              <a:tr h="1106276">
                <a:tc>
                  <a:txBody>
                    <a:bodyPr/>
                    <a:lstStyle/>
                    <a:p>
                      <a:pPr>
                        <a:spcAft>
                          <a:spcPts val="0"/>
                        </a:spcAft>
                      </a:pPr>
                      <a:r>
                        <a:rPr lang="en-GB" sz="1400" dirty="0">
                          <a:effectLst/>
                        </a:rPr>
                        <a:t>Assess how important it is for the patient to change behaviour</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118225" marR="118225" marT="0" marB="0"/>
                </a:tc>
                <a:tc>
                  <a:txBody>
                    <a:bodyPr/>
                    <a:lstStyle/>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118225" marR="118225" marT="0" marB="0"/>
                </a:tc>
                <a:tc>
                  <a:txBody>
                    <a:bodyPr/>
                    <a:lstStyle/>
                    <a:p>
                      <a:pPr>
                        <a:spcAft>
                          <a:spcPts val="0"/>
                        </a:spcAft>
                      </a:pPr>
                      <a:r>
                        <a:rPr lang="en-GB" sz="1000" dirty="0">
                          <a:effectLst/>
                        </a:rPr>
                        <a:t> </a:t>
                      </a:r>
                      <a:endParaRPr lang="en-GB" sz="1100" dirty="0">
                        <a:effectLst/>
                        <a:latin typeface="Calibri"/>
                      </a:endParaRPr>
                    </a:p>
                  </a:txBody>
                  <a:tcPr marL="118225" marR="118225" marT="0" marB="0"/>
                </a:tc>
                <a:extLst>
                  <a:ext uri="{0D108BD9-81ED-4DB2-BD59-A6C34878D82A}">
                    <a16:rowId xmlns="" xmlns:a16="http://schemas.microsoft.com/office/drawing/2014/main" val="10001"/>
                  </a:ext>
                </a:extLst>
              </a:tr>
              <a:tr h="1327531">
                <a:tc>
                  <a:txBody>
                    <a:bodyPr/>
                    <a:lstStyle/>
                    <a:p>
                      <a:pPr>
                        <a:spcAft>
                          <a:spcPts val="0"/>
                        </a:spcAft>
                      </a:pPr>
                      <a:r>
                        <a:rPr lang="en-GB" sz="1400" dirty="0">
                          <a:effectLst/>
                        </a:rPr>
                        <a:t>Assess how motivated the patient is to change behaviour</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118225" marR="118225" marT="0" marB="0"/>
                </a:tc>
                <a:tc>
                  <a:txBody>
                    <a:bodyPr/>
                    <a:lstStyle/>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118225" marR="118225" marT="0" marB="0"/>
                </a:tc>
                <a:tc>
                  <a:txBody>
                    <a:bodyPr/>
                    <a:lstStyle/>
                    <a:p>
                      <a:pPr>
                        <a:spcAft>
                          <a:spcPts val="0"/>
                        </a:spcAft>
                      </a:pPr>
                      <a:r>
                        <a:rPr lang="en-GB" sz="1000" dirty="0">
                          <a:effectLst/>
                        </a:rPr>
                        <a:t> </a:t>
                      </a:r>
                      <a:endParaRPr lang="en-GB" sz="1100" dirty="0">
                        <a:effectLst/>
                        <a:latin typeface="Calibri"/>
                      </a:endParaRPr>
                    </a:p>
                  </a:txBody>
                  <a:tcPr marL="118225" marR="118225" marT="0" marB="0"/>
                </a:tc>
                <a:extLst>
                  <a:ext uri="{0D108BD9-81ED-4DB2-BD59-A6C34878D82A}">
                    <a16:rowId xmlns="" xmlns:a16="http://schemas.microsoft.com/office/drawing/2014/main" val="10002"/>
                  </a:ext>
                </a:extLst>
              </a:tr>
              <a:tr h="1106276">
                <a:tc>
                  <a:txBody>
                    <a:bodyPr/>
                    <a:lstStyle/>
                    <a:p>
                      <a:pPr>
                        <a:spcAft>
                          <a:spcPts val="0"/>
                        </a:spcAft>
                      </a:pPr>
                      <a:r>
                        <a:rPr lang="en-GB" sz="1400" dirty="0">
                          <a:effectLst/>
                        </a:rPr>
                        <a:t>Ask open ended questions</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118225" marR="118225" marT="0" marB="0"/>
                </a:tc>
                <a:tc>
                  <a:txBody>
                    <a:bodyPr/>
                    <a:lstStyle/>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118225" marR="118225" marT="0" marB="0"/>
                </a:tc>
                <a:tc>
                  <a:txBody>
                    <a:bodyPr/>
                    <a:lstStyle/>
                    <a:p>
                      <a:pPr>
                        <a:spcAft>
                          <a:spcPts val="0"/>
                        </a:spcAft>
                      </a:pPr>
                      <a:r>
                        <a:rPr lang="en-GB" sz="1000" dirty="0">
                          <a:effectLst/>
                        </a:rPr>
                        <a:t> </a:t>
                      </a:r>
                      <a:endParaRPr lang="en-GB" sz="1100" dirty="0">
                        <a:effectLst/>
                        <a:latin typeface="Calibri"/>
                      </a:endParaRPr>
                    </a:p>
                  </a:txBody>
                  <a:tcPr marL="118225" marR="118225" marT="0" marB="0"/>
                </a:tc>
                <a:extLst>
                  <a:ext uri="{0D108BD9-81ED-4DB2-BD59-A6C34878D82A}">
                    <a16:rowId xmlns="" xmlns:a16="http://schemas.microsoft.com/office/drawing/2014/main" val="10003"/>
                  </a:ext>
                </a:extLst>
              </a:tr>
              <a:tr h="933220">
                <a:tc>
                  <a:txBody>
                    <a:bodyPr/>
                    <a:lstStyle/>
                    <a:p>
                      <a:pPr>
                        <a:spcAft>
                          <a:spcPts val="0"/>
                        </a:spcAft>
                      </a:pPr>
                      <a:r>
                        <a:rPr lang="en-GB" sz="1400" dirty="0">
                          <a:effectLst/>
                        </a:rPr>
                        <a:t>Provide opportunity for the patient to speak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118225" marR="118225" marT="0" marB="0"/>
                </a:tc>
                <a:tc>
                  <a:txBody>
                    <a:bodyPr/>
                    <a:lstStyle/>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118225" marR="118225" marT="0" marB="0"/>
                </a:tc>
                <a:tc>
                  <a:txBody>
                    <a:bodyPr/>
                    <a:lstStyle/>
                    <a:p>
                      <a:pPr>
                        <a:spcAft>
                          <a:spcPts val="0"/>
                        </a:spcAft>
                      </a:pPr>
                      <a:r>
                        <a:rPr lang="en-GB" sz="1000" dirty="0">
                          <a:effectLst/>
                        </a:rPr>
                        <a:t> </a:t>
                      </a:r>
                      <a:endParaRPr lang="en-GB" sz="1100" dirty="0">
                        <a:effectLst/>
                        <a:latin typeface="Calibri"/>
                      </a:endParaRPr>
                    </a:p>
                  </a:txBody>
                  <a:tcPr marL="118225" marR="118225" marT="0" marB="0"/>
                </a:tc>
                <a:extLst>
                  <a:ext uri="{0D108BD9-81ED-4DB2-BD59-A6C34878D82A}">
                    <a16:rowId xmlns="" xmlns:a16="http://schemas.microsoft.com/office/drawing/2014/main" val="10004"/>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309" y="164731"/>
            <a:ext cx="1835312" cy="1133068"/>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55" y="435841"/>
            <a:ext cx="26638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3768" y="435841"/>
            <a:ext cx="24749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324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7046031"/>
              </p:ext>
            </p:extLst>
          </p:nvPr>
        </p:nvGraphicFramePr>
        <p:xfrm>
          <a:off x="973282" y="1586634"/>
          <a:ext cx="10515851" cy="4922203"/>
        </p:xfrm>
        <a:graphic>
          <a:graphicData uri="http://schemas.openxmlformats.org/drawingml/2006/table">
            <a:tbl>
              <a:tblPr firstRow="1" firstCol="1" bandRow="1">
                <a:tableStyleId>{5C22544A-7EE6-4342-B048-85BDC9FD1C3A}</a:tableStyleId>
              </a:tblPr>
              <a:tblGrid>
                <a:gridCol w="4051308">
                  <a:extLst>
                    <a:ext uri="{9D8B030D-6E8A-4147-A177-3AD203B41FA5}">
                      <a16:colId xmlns="" xmlns:a16="http://schemas.microsoft.com/office/drawing/2014/main" val="20000"/>
                    </a:ext>
                  </a:extLst>
                </a:gridCol>
                <a:gridCol w="2332771">
                  <a:extLst>
                    <a:ext uri="{9D8B030D-6E8A-4147-A177-3AD203B41FA5}">
                      <a16:colId xmlns="" xmlns:a16="http://schemas.microsoft.com/office/drawing/2014/main" val="20001"/>
                    </a:ext>
                  </a:extLst>
                </a:gridCol>
                <a:gridCol w="4131772">
                  <a:extLst>
                    <a:ext uri="{9D8B030D-6E8A-4147-A177-3AD203B41FA5}">
                      <a16:colId xmlns="" xmlns:a16="http://schemas.microsoft.com/office/drawing/2014/main" val="20002"/>
                    </a:ext>
                  </a:extLst>
                </a:gridCol>
              </a:tblGrid>
              <a:tr h="360680">
                <a:tc>
                  <a:txBody>
                    <a:bodyPr/>
                    <a:lstStyle/>
                    <a:p>
                      <a:pPr>
                        <a:spcAft>
                          <a:spcPts val="0"/>
                        </a:spcAft>
                      </a:pPr>
                      <a:r>
                        <a:rPr lang="en-GB" sz="1400" dirty="0">
                          <a:solidFill>
                            <a:schemeClr val="tx1"/>
                          </a:solidFill>
                          <a:effectLst/>
                        </a:rPr>
                        <a:t>C. Adopt a patient-centred approach</a:t>
                      </a:r>
                    </a:p>
                    <a:p>
                      <a:pPr>
                        <a:spcAft>
                          <a:spcPts val="0"/>
                        </a:spcAft>
                      </a:pPr>
                      <a:r>
                        <a:rPr lang="en-GB" sz="1400" dirty="0">
                          <a:effectLst/>
                        </a:rPr>
                        <a:t> </a:t>
                      </a:r>
                      <a:endParaRPr lang="en-GB" sz="1400" dirty="0">
                        <a:effectLst/>
                        <a:latin typeface="Calibri"/>
                      </a:endParaRPr>
                    </a:p>
                  </a:txBody>
                  <a:tcPr marL="118671" marR="118671" marT="0" marB="0"/>
                </a:tc>
                <a:tc>
                  <a:txBody>
                    <a:bodyPr/>
                    <a:lstStyle/>
                    <a:p>
                      <a:pPr>
                        <a:lnSpc>
                          <a:spcPct val="107000"/>
                        </a:lnSpc>
                        <a:spcAft>
                          <a:spcPts val="0"/>
                        </a:spcAft>
                      </a:pPr>
                      <a:r>
                        <a:rPr lang="en-GB" sz="1400" dirty="0">
                          <a:effectLst/>
                        </a:rPr>
                        <a:t>Score from 1-5</a:t>
                      </a:r>
                    </a:p>
                    <a:p>
                      <a:pPr>
                        <a:spcAft>
                          <a:spcPts val="0"/>
                        </a:spcAft>
                      </a:pPr>
                      <a:r>
                        <a:rPr lang="en-GB" sz="1400" dirty="0">
                          <a:effectLst/>
                        </a:rPr>
                        <a:t>(1 is best use of skill and 5 is least)</a:t>
                      </a:r>
                      <a:endParaRPr lang="en-GB" sz="1400" dirty="0">
                        <a:effectLst/>
                        <a:latin typeface="Calibri"/>
                      </a:endParaRPr>
                    </a:p>
                  </a:txBody>
                  <a:tcPr marL="118671" marR="118671" marT="0" marB="0"/>
                </a:tc>
                <a:tc>
                  <a:txBody>
                    <a:bodyPr/>
                    <a:lstStyle/>
                    <a:p>
                      <a:pPr>
                        <a:spcAft>
                          <a:spcPts val="0"/>
                        </a:spcAft>
                      </a:pPr>
                      <a:r>
                        <a:rPr lang="en-GB" sz="1400" dirty="0">
                          <a:effectLst/>
                        </a:rPr>
                        <a:t>Provide examples here</a:t>
                      </a:r>
                      <a:endParaRPr lang="en-GB" sz="1400" dirty="0">
                        <a:effectLst/>
                        <a:latin typeface="Calibri"/>
                      </a:endParaRPr>
                    </a:p>
                  </a:txBody>
                  <a:tcPr marL="118671" marR="118671" marT="0" marB="0"/>
                </a:tc>
                <a:extLst>
                  <a:ext uri="{0D108BD9-81ED-4DB2-BD59-A6C34878D82A}">
                    <a16:rowId xmlns="" xmlns:a16="http://schemas.microsoft.com/office/drawing/2014/main" val="10000"/>
                  </a:ext>
                </a:extLst>
              </a:tr>
              <a:tr h="176530">
                <a:tc>
                  <a:txBody>
                    <a:bodyPr/>
                    <a:lstStyle/>
                    <a:p>
                      <a:pPr>
                        <a:spcAft>
                          <a:spcPts val="0"/>
                        </a:spcAft>
                      </a:pPr>
                      <a:r>
                        <a:rPr lang="en-GB" sz="1400" dirty="0">
                          <a:effectLst/>
                        </a:rPr>
                        <a:t>Use of appropriate vocabulary easily understood by the patient</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118671" marR="118671" marT="0" marB="0"/>
                </a:tc>
                <a:tc>
                  <a:txBody>
                    <a:bodyPr/>
                    <a:lstStyle/>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118671" marR="118671" marT="0" marB="0"/>
                </a:tc>
                <a:tc>
                  <a:txBody>
                    <a:bodyPr/>
                    <a:lstStyle/>
                    <a:p>
                      <a:pPr>
                        <a:spcAft>
                          <a:spcPts val="0"/>
                        </a:spcAft>
                      </a:pPr>
                      <a:r>
                        <a:rPr lang="en-GB" sz="1000" dirty="0">
                          <a:effectLst/>
                        </a:rPr>
                        <a:t> </a:t>
                      </a:r>
                      <a:endParaRPr lang="en-GB" sz="1100" dirty="0">
                        <a:effectLst/>
                        <a:latin typeface="Calibri"/>
                      </a:endParaRPr>
                    </a:p>
                  </a:txBody>
                  <a:tcPr marL="118671" marR="118671" marT="0" marB="0"/>
                </a:tc>
                <a:extLst>
                  <a:ext uri="{0D108BD9-81ED-4DB2-BD59-A6C34878D82A}">
                    <a16:rowId xmlns="" xmlns:a16="http://schemas.microsoft.com/office/drawing/2014/main" val="10001"/>
                  </a:ext>
                </a:extLst>
              </a:tr>
              <a:tr h="245110">
                <a:tc>
                  <a:txBody>
                    <a:bodyPr/>
                    <a:lstStyle/>
                    <a:p>
                      <a:pPr>
                        <a:spcAft>
                          <a:spcPts val="0"/>
                        </a:spcAft>
                      </a:pPr>
                      <a:r>
                        <a:rPr lang="en-GB" sz="1400" dirty="0">
                          <a:effectLst/>
                        </a:rPr>
                        <a:t>Provide information that was geared toward the patient’s readiness to change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118671" marR="118671" marT="0" marB="0"/>
                </a:tc>
                <a:tc>
                  <a:txBody>
                    <a:bodyPr/>
                    <a:lstStyle/>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118671" marR="118671" marT="0" marB="0"/>
                </a:tc>
                <a:tc>
                  <a:txBody>
                    <a:bodyPr/>
                    <a:lstStyle/>
                    <a:p>
                      <a:pPr>
                        <a:spcAft>
                          <a:spcPts val="0"/>
                        </a:spcAft>
                      </a:pPr>
                      <a:r>
                        <a:rPr lang="en-GB" sz="1000" dirty="0">
                          <a:effectLst/>
                        </a:rPr>
                        <a:t> </a:t>
                      </a:r>
                      <a:endParaRPr lang="en-GB" sz="1100" dirty="0">
                        <a:effectLst/>
                        <a:latin typeface="Calibri"/>
                      </a:endParaRPr>
                    </a:p>
                  </a:txBody>
                  <a:tcPr marL="118671" marR="118671" marT="0" marB="0"/>
                </a:tc>
                <a:extLst>
                  <a:ext uri="{0D108BD9-81ED-4DB2-BD59-A6C34878D82A}">
                    <a16:rowId xmlns="" xmlns:a16="http://schemas.microsoft.com/office/drawing/2014/main" val="10002"/>
                  </a:ext>
                </a:extLst>
              </a:tr>
              <a:tr h="1271270">
                <a:tc gridSpan="3">
                  <a:txBody>
                    <a:bodyPr/>
                    <a:lstStyle/>
                    <a:p>
                      <a:pPr>
                        <a:spcAft>
                          <a:spcPts val="0"/>
                        </a:spcAft>
                      </a:pPr>
                      <a:r>
                        <a:rPr lang="en-GB" sz="1400" dirty="0">
                          <a:effectLst/>
                        </a:rPr>
                        <a:t> </a:t>
                      </a:r>
                    </a:p>
                    <a:p>
                      <a:pPr>
                        <a:spcAft>
                          <a:spcPts val="0"/>
                        </a:spcAft>
                      </a:pPr>
                      <a:r>
                        <a:rPr lang="en-GB" sz="1400" dirty="0">
                          <a:effectLst/>
                        </a:rPr>
                        <a:t>OVERALL COMMENTS</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118671" marR="118671" marT="0" marB="0">
                    <a:solidFill>
                      <a:schemeClr val="accent1">
                        <a:lumMod val="40000"/>
                        <a:lumOff val="60000"/>
                      </a:schemeClr>
                    </a:solidFill>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3"/>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009" y="227654"/>
            <a:ext cx="1856094" cy="1145898"/>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55" y="404668"/>
            <a:ext cx="26638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7780" y="404668"/>
            <a:ext cx="24749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667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MECC Presentation theme</Template>
  <TotalTime>211</TotalTime>
  <Words>856</Words>
  <Application>Microsoft Office PowerPoint</Application>
  <PresentationFormat>Custom</PresentationFormat>
  <Paragraphs>162</Paragraphs>
  <Slides>9</Slides>
  <Notes>9</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1_Office Theme</vt:lpstr>
      <vt:lpstr>1_MECC Presentation theme</vt:lpstr>
      <vt:lpstr>2_MECC Presentation theme</vt:lpstr>
      <vt:lpstr>Unit 3: Lesson 3 </vt:lpstr>
      <vt:lpstr>  Communication for  Healthy Lifestyles &amp;  Health Behaviour Change</vt:lpstr>
      <vt:lpstr>Making Every Contact Count</vt:lpstr>
      <vt:lpstr>RECAP UNIT 3 Lesson 1-2</vt:lpstr>
      <vt:lpstr>PowerPoint Presentation</vt:lpstr>
      <vt:lpstr>PowerPoint Presentation</vt:lpstr>
      <vt:lpstr>PowerPoint Presentation</vt:lpstr>
      <vt:lpstr>PowerPoint Presentation</vt:lpstr>
      <vt:lpstr>PowerPoint Presentation</vt:lpstr>
    </vt:vector>
  </TitlesOfParts>
  <Company>University College Cork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dc:title>
  <dc:creator>O'Sullivan, Dawn;Gobnait.Creedon@hse.ie</dc:creator>
  <cp:lastModifiedBy>Gobnait Creedon (Health Promotion Officer)</cp:lastModifiedBy>
  <cp:revision>29</cp:revision>
  <dcterms:created xsi:type="dcterms:W3CDTF">2017-02-28T11:22:49Z</dcterms:created>
  <dcterms:modified xsi:type="dcterms:W3CDTF">2018-07-18T08:19:56Z</dcterms:modified>
</cp:coreProperties>
</file>