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 id="2147483704" r:id="rId2"/>
  </p:sldMasterIdLst>
  <p:notesMasterIdLst>
    <p:notesMasterId r:id="rId15"/>
  </p:notesMasterIdLst>
  <p:handoutMasterIdLst>
    <p:handoutMasterId r:id="rId16"/>
  </p:handoutMasterIdLst>
  <p:sldIdLst>
    <p:sldId id="279" r:id="rId3"/>
    <p:sldId id="280" r:id="rId4"/>
    <p:sldId id="298" r:id="rId5"/>
    <p:sldId id="285" r:id="rId6"/>
    <p:sldId id="286" r:id="rId7"/>
    <p:sldId id="287" r:id="rId8"/>
    <p:sldId id="288" r:id="rId9"/>
    <p:sldId id="297" r:id="rId10"/>
    <p:sldId id="293" r:id="rId11"/>
    <p:sldId id="294" r:id="rId12"/>
    <p:sldId id="296" r:id="rId13"/>
    <p:sldId id="292"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eilly, Anthony" initials="O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0066"/>
    <a:srgbClr val="CC33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9543" autoAdjust="0"/>
  </p:normalViewPr>
  <p:slideViewPr>
    <p:cSldViewPr snapToGrid="0">
      <p:cViewPr varScale="1">
        <p:scale>
          <a:sx n="92" d="100"/>
          <a:sy n="92" d="100"/>
        </p:scale>
        <p:origin x="-132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5T10:32:45.999" idx="1">
    <p:pos x="10" y="10"/>
    <p:text>Link needed here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A30252-1679-40AD-8674-AD02808147E8}" type="datetimeFigureOut">
              <a:rPr lang="en-GB" smtClean="0"/>
              <a:t>18/07/2018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50B1A53-524F-4A73-A41C-3E212A4F0933}" type="slidenum">
              <a:rPr lang="en-GB" smtClean="0"/>
              <a:t>‹#›</a:t>
            </a:fld>
            <a:endParaRPr lang="en-GB"/>
          </a:p>
        </p:txBody>
      </p:sp>
    </p:spTree>
    <p:extLst>
      <p:ext uri="{BB962C8B-B14F-4D97-AF65-F5344CB8AC3E}">
        <p14:creationId xmlns:p14="http://schemas.microsoft.com/office/powerpoint/2010/main" val="1785815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0DB347-B147-41E1-9B22-C32000F3A94A}" type="datetimeFigureOut">
              <a:rPr lang="en-GB" smtClean="0"/>
              <a:t>18/07/2018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6605877-357A-442F-A308-F0400633DEC4}" type="slidenum">
              <a:rPr lang="en-GB" smtClean="0"/>
              <a:t>‹#›</a:t>
            </a:fld>
            <a:endParaRPr lang="en-GB"/>
          </a:p>
        </p:txBody>
      </p:sp>
    </p:spTree>
    <p:extLst>
      <p:ext uri="{BB962C8B-B14F-4D97-AF65-F5344CB8AC3E}">
        <p14:creationId xmlns:p14="http://schemas.microsoft.com/office/powerpoint/2010/main" val="388878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aim of this module is to increase your confidence to raise the issue of smoking</a:t>
            </a:r>
            <a:r>
              <a:rPr lang="en-IE" baseline="0" dirty="0" smtClean="0"/>
              <a:t> </a:t>
            </a:r>
            <a:r>
              <a:rPr lang="en-IE" dirty="0" smtClean="0"/>
              <a:t>in routine and regular conversations with patients and support them to make a quit</a:t>
            </a:r>
            <a:r>
              <a:rPr lang="en-IE" baseline="0" dirty="0" smtClean="0"/>
              <a:t> </a:t>
            </a:r>
            <a:r>
              <a:rPr lang="en-IE" dirty="0" smtClean="0"/>
              <a:t>attempt.</a:t>
            </a:r>
          </a:p>
          <a:p>
            <a:endParaRPr lang="en-IE" dirty="0" smtClean="0"/>
          </a:p>
          <a:p>
            <a:r>
              <a:rPr lang="en-IE" dirty="0" smtClean="0"/>
              <a:t>By completing the module and associated work-based activities you will have the</a:t>
            </a:r>
            <a:r>
              <a:rPr lang="en-IE" baseline="0" dirty="0" smtClean="0"/>
              <a:t> </a:t>
            </a:r>
            <a:r>
              <a:rPr lang="en-IE" dirty="0" smtClean="0"/>
              <a:t>knowledge needed to:</a:t>
            </a:r>
          </a:p>
          <a:p>
            <a:endParaRPr lang="en-IE" dirty="0" smtClean="0"/>
          </a:p>
          <a:p>
            <a:pPr marL="171450" indent="-171450">
              <a:buFont typeface="Arial" panose="020B0604020202020204" pitchFamily="34" charset="0"/>
              <a:buChar char="•"/>
            </a:pPr>
            <a:r>
              <a:rPr lang="en-IE" dirty="0" smtClean="0"/>
              <a:t>Communicate the risks and harm caused by smoking.</a:t>
            </a:r>
          </a:p>
          <a:p>
            <a:pPr marL="171450" indent="-171450">
              <a:buFont typeface="Arial" panose="020B0604020202020204" pitchFamily="34" charset="0"/>
              <a:buChar char="•"/>
            </a:pPr>
            <a:r>
              <a:rPr lang="en-IE" dirty="0" smtClean="0"/>
              <a:t>Inform patients of the benefits of quitting and offer strategies to help them quit.</a:t>
            </a:r>
          </a:p>
          <a:p>
            <a:pPr marL="171450" indent="-171450">
              <a:buFont typeface="Arial" panose="020B0604020202020204" pitchFamily="34" charset="0"/>
              <a:buChar char="•"/>
            </a:pPr>
            <a:r>
              <a:rPr lang="en-IE" dirty="0" smtClean="0"/>
              <a:t>Signpost patients to local and national quit support services.</a:t>
            </a:r>
          </a:p>
          <a:p>
            <a:pPr marL="171450" indent="-171450">
              <a:buFont typeface="Arial" panose="020B0604020202020204" pitchFamily="34" charset="0"/>
              <a:buChar char="•"/>
            </a:pPr>
            <a:r>
              <a:rPr lang="en-IE" dirty="0" smtClean="0"/>
              <a:t>Support and promote tobacco free environments.</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10</a:t>
            </a:fld>
            <a:endParaRPr lang="en-GB"/>
          </a:p>
        </p:txBody>
      </p:sp>
    </p:spTree>
    <p:extLst>
      <p:ext uri="{BB962C8B-B14F-4D97-AF65-F5344CB8AC3E}">
        <p14:creationId xmlns:p14="http://schemas.microsoft.com/office/powerpoint/2010/main" val="162293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aim of this module is to increase your knowledge and support you to develop</a:t>
            </a:r>
            <a:r>
              <a:rPr lang="en-IE" baseline="0" dirty="0" smtClean="0"/>
              <a:t> </a:t>
            </a:r>
            <a:r>
              <a:rPr lang="en-IE" dirty="0" smtClean="0"/>
              <a:t>your confidence to discuss physical activity in routine and regular conversations with</a:t>
            </a:r>
            <a:r>
              <a:rPr lang="en-IE" baseline="0" dirty="0" smtClean="0"/>
              <a:t> </a:t>
            </a:r>
            <a:r>
              <a:rPr lang="en-IE" dirty="0" smtClean="0"/>
              <a:t>patients.</a:t>
            </a:r>
          </a:p>
          <a:p>
            <a:endParaRPr lang="en-IE" dirty="0" smtClean="0"/>
          </a:p>
          <a:p>
            <a:r>
              <a:rPr lang="en-IE" dirty="0" smtClean="0"/>
              <a:t>By completing this module and associated work-based activities you will have the</a:t>
            </a:r>
            <a:r>
              <a:rPr lang="en-IE" baseline="0" dirty="0" smtClean="0"/>
              <a:t> </a:t>
            </a:r>
            <a:r>
              <a:rPr lang="en-IE" dirty="0" smtClean="0"/>
              <a:t>knowledge to:</a:t>
            </a:r>
          </a:p>
          <a:p>
            <a:endParaRPr lang="en-IE" dirty="0" smtClean="0"/>
          </a:p>
          <a:p>
            <a:pPr marL="171450" indent="-171450">
              <a:buFont typeface="Arial" panose="020B0604020202020204" pitchFamily="34" charset="0"/>
              <a:buChar char="•"/>
            </a:pPr>
            <a:r>
              <a:rPr lang="en-IE" dirty="0" smtClean="0"/>
              <a:t>Outline the prevalence of physical activity in Ireland and the associated risk</a:t>
            </a:r>
            <a:r>
              <a:rPr lang="en-IE" baseline="0" dirty="0" smtClean="0"/>
              <a:t> </a:t>
            </a:r>
            <a:r>
              <a:rPr lang="en-IE" dirty="0" smtClean="0"/>
              <a:t>factors.</a:t>
            </a:r>
          </a:p>
          <a:p>
            <a:pPr marL="171450" indent="-171450">
              <a:buFont typeface="Arial" panose="020B0604020202020204" pitchFamily="34" charset="0"/>
              <a:buChar char="•"/>
            </a:pPr>
            <a:r>
              <a:rPr lang="en-IE" dirty="0" smtClean="0"/>
              <a:t>Communicate key messages on physical activity to patients.</a:t>
            </a:r>
          </a:p>
          <a:p>
            <a:pPr marL="171450" indent="-171450">
              <a:buFont typeface="Arial" panose="020B0604020202020204" pitchFamily="34" charset="0"/>
              <a:buChar char="•"/>
            </a:pPr>
            <a:r>
              <a:rPr lang="en-IE" dirty="0" smtClean="0"/>
              <a:t>Signpost them to practical resources to help them make changes.</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11</a:t>
            </a:fld>
            <a:endParaRPr lang="en-GB"/>
          </a:p>
        </p:txBody>
      </p:sp>
    </p:spTree>
    <p:extLst>
      <p:ext uri="{BB962C8B-B14F-4D97-AF65-F5344CB8AC3E}">
        <p14:creationId xmlns:p14="http://schemas.microsoft.com/office/powerpoint/2010/main" val="1622935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Summary</a:t>
            </a:r>
          </a:p>
          <a:p>
            <a:endParaRPr lang="en-IE" b="1" dirty="0" smtClean="0"/>
          </a:p>
          <a:p>
            <a:r>
              <a:rPr lang="en-IE" dirty="0" smtClean="0"/>
              <a:t>This eLearning module is designed to introduce you to all the basic skills and knowledge for you to engage in an effective health conversation with your patient. These modules may be accessed at any time in order to help you refresh and increase your confidence in engaging with health conversations with patients.  </a:t>
            </a:r>
          </a:p>
          <a:p>
            <a:endParaRPr lang="en-IE" dirty="0" smtClean="0"/>
          </a:p>
          <a:p>
            <a:r>
              <a:rPr lang="en-IE" dirty="0" smtClean="0"/>
              <a:t>By completing this module, you will see how to carry out an effective BI with a</a:t>
            </a:r>
            <a:r>
              <a:rPr lang="en-IE" baseline="0" dirty="0" smtClean="0"/>
              <a:t> </a:t>
            </a:r>
            <a:r>
              <a:rPr lang="en-IE" dirty="0" smtClean="0"/>
              <a:t>patient. This module brings together all the knowledge from the previous modules</a:t>
            </a:r>
            <a:r>
              <a:rPr lang="en-IE" baseline="0" dirty="0" smtClean="0"/>
              <a:t> </a:t>
            </a:r>
            <a:r>
              <a:rPr lang="en-IE" dirty="0" smtClean="0"/>
              <a:t>and demonstrates how to do this in a series of recorded interventions with a range</a:t>
            </a:r>
            <a:r>
              <a:rPr lang="en-IE" baseline="0" dirty="0" smtClean="0"/>
              <a:t> </a:t>
            </a:r>
            <a:r>
              <a:rPr lang="en-IE" dirty="0" smtClean="0"/>
              <a:t>of HCPs.</a:t>
            </a:r>
          </a:p>
          <a:p>
            <a:endParaRPr lang="en-IE" dirty="0" smtClean="0"/>
          </a:p>
          <a:p>
            <a:r>
              <a:rPr lang="en-IE" dirty="0" smtClean="0"/>
              <a:t>By completing this module you will be able to:</a:t>
            </a:r>
          </a:p>
          <a:p>
            <a:endParaRPr lang="en-IE" dirty="0" smtClean="0"/>
          </a:p>
          <a:p>
            <a:r>
              <a:rPr lang="en-IE" dirty="0" smtClean="0"/>
              <a:t>• </a:t>
            </a:r>
            <a:r>
              <a:rPr lang="en-IE" baseline="0" dirty="0" smtClean="0"/>
              <a:t>    </a:t>
            </a:r>
            <a:r>
              <a:rPr lang="en-IE" dirty="0" smtClean="0"/>
              <a:t>Recognise how best to carry out effective Brief Interventions.</a:t>
            </a:r>
          </a:p>
          <a:p>
            <a:r>
              <a:rPr lang="en-IE" dirty="0" smtClean="0"/>
              <a:t>•     Identify how to seek permission for and raise the issue of lifestyle behaviour with</a:t>
            </a:r>
            <a:r>
              <a:rPr lang="en-IE" baseline="0" dirty="0" smtClean="0"/>
              <a:t> </a:t>
            </a:r>
            <a:r>
              <a:rPr lang="en-IE" dirty="0" smtClean="0"/>
              <a:t>a patient in a supportive way.</a:t>
            </a:r>
          </a:p>
          <a:p>
            <a:r>
              <a:rPr lang="en-IE" dirty="0" smtClean="0"/>
              <a:t>•     Develop your confidence in applying what you have learned to carry out Brief</a:t>
            </a:r>
            <a:r>
              <a:rPr lang="en-IE" baseline="0" dirty="0" smtClean="0"/>
              <a:t> </a:t>
            </a:r>
            <a:r>
              <a:rPr lang="en-IE" dirty="0" smtClean="0"/>
              <a:t>Interventions in a patient-centred and non-judgemental way.</a:t>
            </a:r>
          </a:p>
          <a:p>
            <a:r>
              <a:rPr lang="en-IE" dirty="0" smtClean="0"/>
              <a:t>•     Know how to incorporate the Making Every Contact Count Recording Tool into</a:t>
            </a:r>
            <a:r>
              <a:rPr lang="en-IE" baseline="0" dirty="0" smtClean="0"/>
              <a:t> </a:t>
            </a:r>
            <a:r>
              <a:rPr lang="en-IE" dirty="0" smtClean="0"/>
              <a:t>your intervention.</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12</a:t>
            </a:fld>
            <a:endParaRPr lang="en-GB"/>
          </a:p>
        </p:txBody>
      </p:sp>
    </p:spTree>
    <p:extLst>
      <p:ext uri="{BB962C8B-B14F-4D97-AF65-F5344CB8AC3E}">
        <p14:creationId xmlns:p14="http://schemas.microsoft.com/office/powerpoint/2010/main" val="345454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2400" dirty="0" smtClean="0"/>
              <a:t>The Making Every Contact Count training programme can be accessed from your institutions virtual learning environment.</a:t>
            </a:r>
          </a:p>
          <a:p>
            <a:endParaRPr lang="en-IE" dirty="0" smtClean="0"/>
          </a:p>
          <a:p>
            <a:r>
              <a:rPr lang="en-IE" dirty="0" smtClean="0"/>
              <a:t>What you will cover in this lesson: This lesson consists of six eLearning modules. These eLearning modules will cover the basics of health behaviour change as well as information on four different topic areas and a skills practise module. This eLearning training was developed through collaboration between the HSE, HEIs and subject matter experts in the fields of health behaviour change and experts in the health topic areas of healthy eating, physical activity, tobacco and Alcohol &amp; Drug use. This eLearning course can be assessed online at www.makingeverycontactcount.ie</a:t>
            </a:r>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Recap Lesson 1</a:t>
            </a:r>
          </a:p>
          <a:p>
            <a:r>
              <a:rPr lang="en-IE" dirty="0" smtClean="0"/>
              <a:t>Can you remember what was covered in Lesson 1?</a:t>
            </a:r>
          </a:p>
          <a:p>
            <a:r>
              <a:rPr lang="en-IE" dirty="0" smtClean="0"/>
              <a:t>In lesson 1 we discussed “talking about health”. We explored some of the issues around having health conversations. We addressed the fact that talking about health can be a sensitive issue and that developing effective communication skills is fundamental to successful health conversations. </a:t>
            </a:r>
          </a:p>
          <a:p>
            <a:endParaRPr lang="en-IE" dirty="0" smtClean="0"/>
          </a:p>
          <a:p>
            <a:endParaRPr lang="en-IE" dirty="0" smtClean="0"/>
          </a:p>
          <a:p>
            <a:endParaRPr lang="en-IE" dirty="0" smtClean="0"/>
          </a:p>
          <a:p>
            <a:r>
              <a:rPr lang="en-IE" dirty="0" smtClean="0"/>
              <a:t>Recap Lesson 2</a:t>
            </a:r>
          </a:p>
          <a:p>
            <a:r>
              <a:rPr lang="en-IE" dirty="0" smtClean="0"/>
              <a:t>In lesson 2 you were introduced to the communication skills needed for successful health conversations with patients. The importance of person centred communication was discussed highlighting the use of active attentive listening and asking open ended questions to develop open and honest dialogue with patients. </a:t>
            </a:r>
          </a:p>
          <a:p>
            <a:r>
              <a:rPr lang="en-IE" dirty="0" smtClean="0"/>
              <a:t>OARS= Open ended questions, Affirmations, Reflective listening and Summarising </a:t>
            </a:r>
          </a:p>
          <a:p>
            <a:endParaRPr lang="en-IE" dirty="0" smtClean="0"/>
          </a:p>
          <a:p>
            <a:endParaRPr lang="en-IE" dirty="0" smtClean="0"/>
          </a:p>
          <a:p>
            <a:r>
              <a:rPr lang="en-IE" dirty="0" smtClean="0"/>
              <a:t>Recap Lesson 3 </a:t>
            </a:r>
          </a:p>
          <a:p>
            <a:r>
              <a:rPr lang="en-IE" dirty="0" smtClean="0"/>
              <a:t>You learned about brief interventions and motivational interviewing. You also worked through various scenarios that you might encounter in your work as a health professional and practised using good communication skills when having health conversations with patients. </a:t>
            </a:r>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5061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Making Every Contact Count- eLearning Modules </a:t>
            </a:r>
          </a:p>
          <a:p>
            <a:endParaRPr lang="en-IE" dirty="0" smtClean="0"/>
          </a:p>
          <a:p>
            <a:r>
              <a:rPr lang="en-IE" dirty="0" smtClean="0"/>
              <a:t>Duration: Approx. 30</a:t>
            </a:r>
            <a:r>
              <a:rPr lang="en-IE" baseline="0" dirty="0" smtClean="0"/>
              <a:t> </a:t>
            </a:r>
            <a:r>
              <a:rPr lang="en-IE" dirty="0" smtClean="0"/>
              <a:t>Minutes per Module</a:t>
            </a:r>
          </a:p>
          <a:p>
            <a:endParaRPr lang="en-IE" dirty="0" smtClean="0"/>
          </a:p>
          <a:p>
            <a:r>
              <a:rPr lang="en-IE" dirty="0" smtClean="0"/>
              <a:t>The eLearning course consists of six modules in total. </a:t>
            </a:r>
          </a:p>
          <a:p>
            <a:endParaRPr lang="en-IE" dirty="0" smtClean="0"/>
          </a:p>
          <a:p>
            <a:r>
              <a:rPr lang="en-IE" dirty="0" smtClean="0"/>
              <a:t>Modules 1 and 6 are core eLearning modules and form the basis of all successful health conversations with patients and are key in the study of health behaviour change. The content of these core modules is transferrable to all interventions, irrespective of the topic area. </a:t>
            </a:r>
          </a:p>
          <a:p>
            <a:endParaRPr lang="en-IE" dirty="0" smtClean="0"/>
          </a:p>
          <a:p>
            <a:r>
              <a:rPr lang="en-IE" dirty="0" smtClean="0"/>
              <a:t>Modules 2-5 are eLearning topic knowledge modules on the Key Lifestyle Behaviours important to Chronic Disease Prevention and are designed to give you basic information on each topic area to support you in discussing lifestyle choices. </a:t>
            </a:r>
          </a:p>
          <a:p>
            <a:endParaRPr lang="en-IE" dirty="0" smtClean="0"/>
          </a:p>
          <a:p>
            <a:r>
              <a:rPr lang="en-IE" dirty="0" smtClean="0"/>
              <a:t>There is an online assessment on completion of the six modules in the eLearning course and a certificate of completion will be issued when you have completed all modules.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5</a:t>
            </a:fld>
            <a:endParaRPr lang="en-GB"/>
          </a:p>
        </p:txBody>
      </p:sp>
    </p:spTree>
    <p:extLst>
      <p:ext uri="{BB962C8B-B14F-4D97-AF65-F5344CB8AC3E}">
        <p14:creationId xmlns:p14="http://schemas.microsoft.com/office/powerpoint/2010/main" val="88652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605877-357A-442F-A308-F0400633DEC4}" type="slidenum">
              <a:rPr lang="en-GB" smtClean="0"/>
              <a:t>6</a:t>
            </a:fld>
            <a:endParaRPr lang="en-GB"/>
          </a:p>
        </p:txBody>
      </p:sp>
    </p:spTree>
    <p:extLst>
      <p:ext uri="{BB962C8B-B14F-4D97-AF65-F5344CB8AC3E}">
        <p14:creationId xmlns:p14="http://schemas.microsoft.com/office/powerpoint/2010/main" val="321684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aim of this module is to increase your knowledge of HBC and to develop your</a:t>
            </a:r>
            <a:r>
              <a:rPr lang="en-IE" baseline="0" dirty="0" smtClean="0"/>
              <a:t> </a:t>
            </a:r>
            <a:r>
              <a:rPr lang="en-IE" dirty="0" smtClean="0"/>
              <a:t>confidence in carrying out a BI with patients.</a:t>
            </a:r>
          </a:p>
          <a:p>
            <a:endParaRPr lang="en-IE" dirty="0" smtClean="0"/>
          </a:p>
          <a:p>
            <a:r>
              <a:rPr lang="en-IE" dirty="0" smtClean="0"/>
              <a:t>By completing this module we will help develop your skills to enable you to:</a:t>
            </a:r>
          </a:p>
          <a:p>
            <a:endParaRPr lang="en-IE" dirty="0" smtClean="0"/>
          </a:p>
          <a:p>
            <a:pPr marL="171450" indent="-171450">
              <a:buFont typeface="Arial" panose="020B0604020202020204" pitchFamily="34" charset="0"/>
              <a:buChar char="•"/>
            </a:pPr>
            <a:r>
              <a:rPr lang="en-IE" dirty="0" smtClean="0"/>
              <a:t>Identify opportunities to integrate Making Every Contact Count into everyday</a:t>
            </a:r>
            <a:r>
              <a:rPr lang="en-IE" baseline="0" dirty="0" smtClean="0"/>
              <a:t> </a:t>
            </a:r>
            <a:r>
              <a:rPr lang="en-IE" dirty="0" smtClean="0"/>
              <a:t>consultations so that you can carry out brief interventions.</a:t>
            </a:r>
          </a:p>
          <a:p>
            <a:pPr marL="171450" indent="-171450">
              <a:buFont typeface="Arial" panose="020B0604020202020204" pitchFamily="34" charset="0"/>
              <a:buChar char="•"/>
            </a:pPr>
            <a:r>
              <a:rPr lang="en-IE" dirty="0" smtClean="0"/>
              <a:t>Describe the approach and skills underpinning effective brief interventions.</a:t>
            </a:r>
          </a:p>
          <a:p>
            <a:pPr marL="171450" indent="-171450">
              <a:buFont typeface="Arial" panose="020B0604020202020204" pitchFamily="34" charset="0"/>
              <a:buChar char="•"/>
            </a:pPr>
            <a:r>
              <a:rPr lang="en-IE" dirty="0" smtClean="0"/>
              <a:t>Describe how you can enquire about the risk factor and support patients in</a:t>
            </a:r>
            <a:r>
              <a:rPr lang="en-IE" baseline="0" dirty="0" smtClean="0"/>
              <a:t> </a:t>
            </a:r>
            <a:r>
              <a:rPr lang="en-IE" dirty="0" smtClean="0"/>
              <a:t>changing their lifestyle behaviour.</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7</a:t>
            </a:fld>
            <a:endParaRPr lang="en-GB"/>
          </a:p>
        </p:txBody>
      </p:sp>
    </p:spTree>
    <p:extLst>
      <p:ext uri="{BB962C8B-B14F-4D97-AF65-F5344CB8AC3E}">
        <p14:creationId xmlns:p14="http://schemas.microsoft.com/office/powerpoint/2010/main" val="162293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aim of this module is to increase your knowledge and support you to develop</a:t>
            </a:r>
            <a:r>
              <a:rPr lang="en-IE" baseline="0" dirty="0" smtClean="0"/>
              <a:t> </a:t>
            </a:r>
            <a:r>
              <a:rPr lang="en-IE" dirty="0" smtClean="0"/>
              <a:t>your confidence in raising the issue of alcohol and drug use in routine conversations</a:t>
            </a:r>
            <a:r>
              <a:rPr lang="en-IE" baseline="0" dirty="0" smtClean="0"/>
              <a:t> </a:t>
            </a:r>
            <a:r>
              <a:rPr lang="en-IE" dirty="0" smtClean="0"/>
              <a:t>with patients</a:t>
            </a:r>
          </a:p>
          <a:p>
            <a:endParaRPr lang="en-IE" dirty="0" smtClean="0"/>
          </a:p>
          <a:p>
            <a:r>
              <a:rPr lang="en-IE" dirty="0" smtClean="0"/>
              <a:t>By completing this module, you will have the knowledge needed to:</a:t>
            </a:r>
          </a:p>
          <a:p>
            <a:endParaRPr lang="en-IE" dirty="0" smtClean="0"/>
          </a:p>
          <a:p>
            <a:pPr marL="171450" indent="-171450">
              <a:buFont typeface="Arial" panose="020B0604020202020204" pitchFamily="34" charset="0"/>
              <a:buChar char="•"/>
            </a:pPr>
            <a:r>
              <a:rPr lang="en-IE" dirty="0" smtClean="0"/>
              <a:t>Communicate the health risks and harms of alcohol and drug use.</a:t>
            </a:r>
          </a:p>
          <a:p>
            <a:pPr marL="171450" indent="-171450">
              <a:buFont typeface="Arial" panose="020B0604020202020204" pitchFamily="34" charset="0"/>
              <a:buChar char="•"/>
            </a:pPr>
            <a:r>
              <a:rPr lang="en-IE" dirty="0" smtClean="0"/>
              <a:t>Inform patients of the benefits of reducing alcohol consumption and drug use.</a:t>
            </a:r>
          </a:p>
          <a:p>
            <a:pPr marL="171450" indent="-171450">
              <a:buFont typeface="Arial" panose="020B0604020202020204" pitchFamily="34" charset="0"/>
              <a:buChar char="•"/>
            </a:pPr>
            <a:r>
              <a:rPr lang="en-IE" dirty="0" smtClean="0"/>
              <a:t>Screen for alcohol consumption levels and drug use to identify those at risk.</a:t>
            </a:r>
          </a:p>
          <a:p>
            <a:pPr marL="171450" indent="-171450">
              <a:buFont typeface="Arial" panose="020B0604020202020204" pitchFamily="34" charset="0"/>
              <a:buChar char="•"/>
            </a:pPr>
            <a:r>
              <a:rPr lang="en-IE" dirty="0" smtClean="0"/>
              <a:t>Signpost patients to the supports available to help them reduce the harm from</a:t>
            </a:r>
          </a:p>
          <a:p>
            <a:pPr marL="171450" indent="-171450">
              <a:buFont typeface="Arial" panose="020B0604020202020204" pitchFamily="34" charset="0"/>
              <a:buChar char="•"/>
            </a:pPr>
            <a:r>
              <a:rPr lang="en-IE" dirty="0" smtClean="0"/>
              <a:t>these substances.</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8</a:t>
            </a:fld>
            <a:endParaRPr lang="en-GB"/>
          </a:p>
        </p:txBody>
      </p:sp>
    </p:spTree>
    <p:extLst>
      <p:ext uri="{BB962C8B-B14F-4D97-AF65-F5344CB8AC3E}">
        <p14:creationId xmlns:p14="http://schemas.microsoft.com/office/powerpoint/2010/main" val="162293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aim of this module is to increase your knowledge and support you to</a:t>
            </a:r>
            <a:r>
              <a:rPr lang="en-IE" baseline="0" dirty="0" smtClean="0"/>
              <a:t> </a:t>
            </a:r>
            <a:r>
              <a:rPr lang="en-IE" dirty="0" smtClean="0"/>
              <a:t>develop your confidence to raise the issue of healthy eating in routine and regular</a:t>
            </a:r>
            <a:r>
              <a:rPr lang="en-IE" baseline="0" dirty="0" smtClean="0"/>
              <a:t> </a:t>
            </a:r>
            <a:r>
              <a:rPr lang="en-IE" dirty="0" smtClean="0"/>
              <a:t>conversations with patients.</a:t>
            </a:r>
          </a:p>
          <a:p>
            <a:endParaRPr lang="en-IE" dirty="0" smtClean="0"/>
          </a:p>
          <a:p>
            <a:r>
              <a:rPr lang="en-IE" dirty="0" smtClean="0"/>
              <a:t>By completing this module and associated work-based activities you will have the</a:t>
            </a:r>
            <a:r>
              <a:rPr lang="en-IE" baseline="0" dirty="0" smtClean="0"/>
              <a:t> </a:t>
            </a:r>
            <a:r>
              <a:rPr lang="en-IE" dirty="0" smtClean="0"/>
              <a:t>knowledge needed to:</a:t>
            </a:r>
          </a:p>
          <a:p>
            <a:endParaRPr lang="en-IE" dirty="0" smtClean="0"/>
          </a:p>
          <a:p>
            <a:pPr marL="171450" indent="-171450">
              <a:buFont typeface="Arial" panose="020B0604020202020204" pitchFamily="34" charset="0"/>
              <a:buChar char="•"/>
            </a:pPr>
            <a:r>
              <a:rPr lang="en-IE" dirty="0" smtClean="0"/>
              <a:t>Outline the prevalence of poor dietary habits in Ireland and the associated risk</a:t>
            </a:r>
            <a:r>
              <a:rPr lang="en-IE" baseline="0" dirty="0" smtClean="0"/>
              <a:t> </a:t>
            </a:r>
            <a:r>
              <a:rPr lang="en-IE" dirty="0" smtClean="0"/>
              <a:t>factors.</a:t>
            </a:r>
          </a:p>
          <a:p>
            <a:pPr marL="171450" indent="-171450">
              <a:buFont typeface="Arial" panose="020B0604020202020204" pitchFamily="34" charset="0"/>
              <a:buChar char="•"/>
            </a:pPr>
            <a:r>
              <a:rPr lang="en-IE" dirty="0" smtClean="0"/>
              <a:t>Communicate key messages on healthy eating to patients.</a:t>
            </a:r>
          </a:p>
          <a:p>
            <a:pPr marL="171450" indent="-171450">
              <a:buFont typeface="Arial" panose="020B0604020202020204" pitchFamily="34" charset="0"/>
              <a:buChar char="•"/>
            </a:pPr>
            <a:r>
              <a:rPr lang="en-IE" dirty="0" smtClean="0"/>
              <a:t>Signpost patients to practical resources to help them make changes.</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9</a:t>
            </a:fld>
            <a:endParaRPr lang="en-GB"/>
          </a:p>
        </p:txBody>
      </p:sp>
    </p:spTree>
    <p:extLst>
      <p:ext uri="{BB962C8B-B14F-4D97-AF65-F5344CB8AC3E}">
        <p14:creationId xmlns:p14="http://schemas.microsoft.com/office/powerpoint/2010/main" val="162293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33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38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70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0652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15FCEE-97D9-47E7-B6CF-8C799F30F8F6}"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499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107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347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solidFill>
                  <a:prstClr val="black"/>
                </a:solidFill>
              </a:rPr>
              <a:pPr/>
              <a:t>7/18/2018</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558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solidFill>
                  <a:prstClr val="black"/>
                </a:solidFill>
              </a:rPr>
              <a:pPr/>
              <a:t>7/18/2018</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119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2515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818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3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176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298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847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1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3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37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0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76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8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39FE04-85BB-FF44-A662-545F317729A4}" type="datetimeFigureOut">
              <a:rPr lang="en-US" smtClean="0">
                <a:solidFill>
                  <a:prstClr val="black">
                    <a:tint val="75000"/>
                  </a:prstClr>
                </a:solidFill>
              </a:rPr>
              <a:pPr defTabSz="914400"/>
              <a:t>7/18/2018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96AF237-0192-AC42-9561-DCBEAA3C3FF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187937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6836687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3: Lesson 4-5</a:t>
            </a:r>
            <a:r>
              <a:rPr lang="en-GB" sz="4400" b="1" dirty="0" smtClean="0">
                <a:latin typeface="+mn-lt"/>
              </a:rPr>
              <a:t/>
            </a:r>
            <a:br>
              <a:rPr lang="en-GB" sz="4400" b="1" dirty="0" smtClean="0">
                <a:latin typeface="+mn-lt"/>
              </a:rPr>
            </a:br>
            <a:endParaRPr lang="en-GB" sz="4400" b="1" dirty="0">
              <a:latin typeface="+mn-lt"/>
            </a:endParaRPr>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90822" y="5656522"/>
            <a:ext cx="3154127" cy="801731"/>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6819" y="5419493"/>
            <a:ext cx="1275787" cy="1275787"/>
          </a:xfrm>
          <a:prstGeom prst="rect">
            <a:avLst/>
          </a:prstGeom>
        </p:spPr>
      </p:pic>
    </p:spTree>
    <p:extLst>
      <p:ext uri="{BB962C8B-B14F-4D97-AF65-F5344CB8AC3E}">
        <p14:creationId xmlns:p14="http://schemas.microsoft.com/office/powerpoint/2010/main" val="420060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a:solidFill>
                  <a:srgbClr val="CC0066"/>
                </a:solidFill>
                <a:latin typeface="+mn-lt"/>
              </a:rPr>
              <a:t>Module 4: Tobacco Free </a:t>
            </a:r>
            <a:r>
              <a:rPr lang="en-IE" sz="4000" dirty="0" smtClean="0">
                <a:solidFill>
                  <a:srgbClr val="CC0066"/>
                </a:solidFill>
                <a:latin typeface="+mn-lt"/>
              </a:rPr>
              <a:t>Ireland</a:t>
            </a:r>
            <a:r>
              <a:rPr lang="en-IE" sz="4000" dirty="0">
                <a:solidFill>
                  <a:srgbClr val="CC3399"/>
                </a:solidFill>
              </a:rPr>
              <a:t/>
            </a:r>
            <a:br>
              <a:rPr lang="en-IE" sz="4000" dirty="0">
                <a:solidFill>
                  <a:srgbClr val="CC3399"/>
                </a:solidFill>
              </a:rPr>
            </a:br>
            <a:endParaRPr lang="en-GB" dirty="0">
              <a:solidFill>
                <a:srgbClr val="CC3399"/>
              </a:solidFill>
            </a:endParaRPr>
          </a:p>
        </p:txBody>
      </p:sp>
      <p:sp>
        <p:nvSpPr>
          <p:cNvPr id="3" name="Content Placeholder 2"/>
          <p:cNvSpPr>
            <a:spLocks noGrp="1"/>
          </p:cNvSpPr>
          <p:nvPr>
            <p:ph idx="1"/>
          </p:nvPr>
        </p:nvSpPr>
        <p:spPr>
          <a:xfrm>
            <a:off x="838200" y="1825625"/>
            <a:ext cx="10526486" cy="1590779"/>
          </a:xfrm>
          <a:solidFill>
            <a:srgbClr val="CCECFF"/>
          </a:solidFill>
        </p:spPr>
        <p:txBody>
          <a:bodyPr>
            <a:noAutofit/>
          </a:bodyPr>
          <a:lstStyle/>
          <a:p>
            <a:pPr marL="0" indent="0" algn="ctr">
              <a:buNone/>
            </a:pPr>
            <a:r>
              <a:rPr lang="en-IE" sz="3200" dirty="0"/>
              <a:t>Aim: To increase your confidence to raise the issue of smoking in routine and regular conversation with patients and support them to make a quit attempt.</a:t>
            </a:r>
          </a:p>
        </p:txBody>
      </p:sp>
      <p:sp>
        <p:nvSpPr>
          <p:cNvPr id="6" name="Rectangle 5"/>
          <p:cNvSpPr/>
          <p:nvPr/>
        </p:nvSpPr>
        <p:spPr>
          <a:xfrm>
            <a:off x="637369" y="3726647"/>
            <a:ext cx="11329260" cy="3477875"/>
          </a:xfrm>
          <a:prstGeom prst="rect">
            <a:avLst/>
          </a:prstGeom>
        </p:spPr>
        <p:txBody>
          <a:bodyPr wrap="square">
            <a:spAutoFit/>
          </a:bodyPr>
          <a:lstStyle/>
          <a:p>
            <a:r>
              <a:rPr lang="en-IE" sz="2800" dirty="0">
                <a:solidFill>
                  <a:prstClr val="black"/>
                </a:solidFill>
              </a:rPr>
              <a:t>On completion you will have the knowledge needed </a:t>
            </a:r>
            <a:r>
              <a:rPr lang="en-IE" sz="2800" dirty="0" smtClean="0">
                <a:solidFill>
                  <a:prstClr val="black"/>
                </a:solidFill>
              </a:rPr>
              <a:t>to</a:t>
            </a:r>
          </a:p>
          <a:p>
            <a:endParaRPr lang="en-IE" sz="2800" dirty="0">
              <a:solidFill>
                <a:prstClr val="black"/>
              </a:solidFill>
            </a:endParaRPr>
          </a:p>
          <a:p>
            <a:pPr marL="342900" indent="-342900">
              <a:buFont typeface="Arial" panose="020B0604020202020204" pitchFamily="34" charset="0"/>
              <a:buChar char="•"/>
            </a:pPr>
            <a:r>
              <a:rPr lang="en-IE" sz="2800" dirty="0"/>
              <a:t>Communicate the risks and harm associated </a:t>
            </a:r>
            <a:r>
              <a:rPr lang="en-IE" sz="2800" dirty="0" smtClean="0"/>
              <a:t>with </a:t>
            </a:r>
            <a:r>
              <a:rPr lang="en-IE" sz="2800" dirty="0"/>
              <a:t>smoking</a:t>
            </a:r>
          </a:p>
          <a:p>
            <a:pPr marL="342900" indent="-342900">
              <a:buFont typeface="Arial" panose="020B0604020202020204" pitchFamily="34" charset="0"/>
              <a:buChar char="•"/>
            </a:pPr>
            <a:r>
              <a:rPr lang="en-IE" sz="2800" dirty="0"/>
              <a:t>Inform patients of the benefits of quitting and offer strategies to help them quit.</a:t>
            </a:r>
          </a:p>
          <a:p>
            <a:pPr marL="342900" indent="-342900">
              <a:buFont typeface="Arial" panose="020B0604020202020204" pitchFamily="34" charset="0"/>
              <a:buChar char="•"/>
            </a:pPr>
            <a:r>
              <a:rPr lang="en-IE" sz="2800" dirty="0"/>
              <a:t>Signpost patients to local and national support services</a:t>
            </a:r>
          </a:p>
          <a:p>
            <a:pPr marL="342900" indent="-342900">
              <a:buFont typeface="Arial" panose="020B0604020202020204" pitchFamily="34" charset="0"/>
              <a:buChar char="•"/>
            </a:pPr>
            <a:r>
              <a:rPr lang="en-IE" sz="2800" dirty="0"/>
              <a:t>Support and promote tobacco free environments</a:t>
            </a:r>
          </a:p>
          <a:p>
            <a:pPr marL="342900" indent="-342900">
              <a:buFont typeface="Arial" panose="020B0604020202020204" pitchFamily="34" charset="0"/>
              <a:buChar char="•"/>
            </a:pPr>
            <a:endParaRPr lang="en-IE"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4694" y="351767"/>
            <a:ext cx="1618235" cy="999051"/>
          </a:xfrm>
          <a:prstGeom prst="rect">
            <a:avLst/>
          </a:prstGeom>
        </p:spPr>
      </p:pic>
    </p:spTree>
    <p:extLst>
      <p:ext uri="{BB962C8B-B14F-4D97-AF65-F5344CB8AC3E}">
        <p14:creationId xmlns:p14="http://schemas.microsoft.com/office/powerpoint/2010/main" val="27296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a:solidFill>
                  <a:srgbClr val="CC0066"/>
                </a:solidFill>
                <a:latin typeface="+mn-lt"/>
              </a:rPr>
              <a:t>Module 5: Get Ireland Active </a:t>
            </a:r>
            <a:r>
              <a:rPr lang="en-IE" sz="4000" dirty="0">
                <a:solidFill>
                  <a:srgbClr val="CC3399"/>
                </a:solidFill>
              </a:rPr>
              <a:t/>
            </a:r>
            <a:br>
              <a:rPr lang="en-IE" sz="4000" dirty="0">
                <a:solidFill>
                  <a:srgbClr val="CC3399"/>
                </a:solidFill>
              </a:rPr>
            </a:br>
            <a:endParaRPr lang="en-GB" dirty="0">
              <a:solidFill>
                <a:srgbClr val="CC3399"/>
              </a:solidFill>
            </a:endParaRPr>
          </a:p>
        </p:txBody>
      </p:sp>
      <p:sp>
        <p:nvSpPr>
          <p:cNvPr id="3" name="Content Placeholder 2"/>
          <p:cNvSpPr>
            <a:spLocks noGrp="1"/>
          </p:cNvSpPr>
          <p:nvPr>
            <p:ph idx="1"/>
          </p:nvPr>
        </p:nvSpPr>
        <p:spPr>
          <a:xfrm>
            <a:off x="838199" y="1825625"/>
            <a:ext cx="10559143" cy="1751880"/>
          </a:xfrm>
          <a:solidFill>
            <a:srgbClr val="CCECFF"/>
          </a:solidFill>
        </p:spPr>
        <p:txBody>
          <a:bodyPr>
            <a:noAutofit/>
          </a:bodyPr>
          <a:lstStyle/>
          <a:p>
            <a:pPr marL="0" indent="0" algn="ctr">
              <a:buNone/>
            </a:pPr>
            <a:r>
              <a:rPr lang="en-IE" sz="3200" dirty="0"/>
              <a:t>Aim: To increase your knowledge and support you to develop your confidence to discuss physical activity in routine and regular conversations with patients</a:t>
            </a:r>
          </a:p>
        </p:txBody>
      </p:sp>
      <p:sp>
        <p:nvSpPr>
          <p:cNvPr id="6" name="Rectangle 5"/>
          <p:cNvSpPr/>
          <p:nvPr/>
        </p:nvSpPr>
        <p:spPr>
          <a:xfrm>
            <a:off x="398378" y="3811012"/>
            <a:ext cx="11329260" cy="3046988"/>
          </a:xfrm>
          <a:prstGeom prst="rect">
            <a:avLst/>
          </a:prstGeom>
        </p:spPr>
        <p:txBody>
          <a:bodyPr wrap="square">
            <a:spAutoFit/>
          </a:bodyPr>
          <a:lstStyle/>
          <a:p>
            <a:r>
              <a:rPr lang="en-IE" sz="2800" dirty="0" smtClean="0">
                <a:solidFill>
                  <a:prstClr val="black"/>
                </a:solidFill>
              </a:rPr>
              <a:t>On </a:t>
            </a:r>
            <a:r>
              <a:rPr lang="en-IE" sz="2800" dirty="0">
                <a:solidFill>
                  <a:prstClr val="black"/>
                </a:solidFill>
              </a:rPr>
              <a:t>completion you will have the knowledge needed to</a:t>
            </a:r>
            <a:r>
              <a:rPr lang="en-IE" sz="2800" dirty="0" smtClean="0">
                <a:solidFill>
                  <a:prstClr val="black"/>
                </a:solidFill>
              </a:rPr>
              <a:t>:</a:t>
            </a:r>
          </a:p>
          <a:p>
            <a:endParaRPr lang="en-IE" sz="2800" dirty="0">
              <a:solidFill>
                <a:prstClr val="black"/>
              </a:solidFill>
            </a:endParaRPr>
          </a:p>
          <a:p>
            <a:pPr marL="457200" indent="-457200">
              <a:buFont typeface="Arial" panose="020B0604020202020204" pitchFamily="34" charset="0"/>
              <a:buChar char="•"/>
            </a:pPr>
            <a:r>
              <a:rPr lang="en-IE" sz="2800" dirty="0">
                <a:solidFill>
                  <a:prstClr val="black"/>
                </a:solidFill>
              </a:rPr>
              <a:t>Outline the prevalence of physical activity in Ireland and the associated risk factors</a:t>
            </a:r>
          </a:p>
          <a:p>
            <a:pPr marL="457200" indent="-457200">
              <a:buFont typeface="Arial" panose="020B0604020202020204" pitchFamily="34" charset="0"/>
              <a:buChar char="•"/>
            </a:pPr>
            <a:r>
              <a:rPr lang="en-IE" sz="2800" dirty="0">
                <a:solidFill>
                  <a:prstClr val="black"/>
                </a:solidFill>
              </a:rPr>
              <a:t>Communicate key messages on physical activity to patients</a:t>
            </a:r>
          </a:p>
          <a:p>
            <a:pPr marL="457200" indent="-457200">
              <a:buFont typeface="Arial" panose="020B0604020202020204" pitchFamily="34" charset="0"/>
              <a:buChar char="•"/>
            </a:pPr>
            <a:r>
              <a:rPr lang="en-IE" sz="2800" dirty="0">
                <a:solidFill>
                  <a:prstClr val="black"/>
                </a:solidFill>
              </a:rPr>
              <a:t>Signpost them to practical resources to help them make changes</a:t>
            </a:r>
          </a:p>
          <a:p>
            <a:pPr marL="342900" indent="-342900">
              <a:buFont typeface="Arial" panose="020B0604020202020204" pitchFamily="34" charset="0"/>
              <a:buChar char="•"/>
            </a:pPr>
            <a:endParaRPr lang="en-IE"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017" y="268640"/>
            <a:ext cx="1606712" cy="991937"/>
          </a:xfrm>
          <a:prstGeom prst="rect">
            <a:avLst/>
          </a:prstGeom>
        </p:spPr>
      </p:pic>
    </p:spTree>
    <p:extLst>
      <p:ext uri="{BB962C8B-B14F-4D97-AF65-F5344CB8AC3E}">
        <p14:creationId xmlns:p14="http://schemas.microsoft.com/office/powerpoint/2010/main" val="894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C0066"/>
                </a:solidFill>
                <a:latin typeface="+mn-lt"/>
              </a:rPr>
              <a:t>Module 6: Skills to </a:t>
            </a:r>
            <a:r>
              <a:rPr lang="en-IE" dirty="0" smtClean="0">
                <a:solidFill>
                  <a:srgbClr val="CC0066"/>
                </a:solidFill>
                <a:latin typeface="+mn-lt"/>
              </a:rPr>
              <a:t>Practice </a:t>
            </a:r>
            <a:r>
              <a:rPr lang="en-IE" dirty="0">
                <a:solidFill>
                  <a:srgbClr val="CC0066"/>
                </a:solidFill>
                <a:latin typeface="+mn-lt"/>
              </a:rPr>
              <a:t>module </a:t>
            </a:r>
          </a:p>
        </p:txBody>
      </p:sp>
      <p:sp>
        <p:nvSpPr>
          <p:cNvPr id="3" name="Content Placeholder 2"/>
          <p:cNvSpPr>
            <a:spLocks noGrp="1"/>
          </p:cNvSpPr>
          <p:nvPr>
            <p:ph idx="1"/>
          </p:nvPr>
        </p:nvSpPr>
        <p:spPr/>
        <p:txBody>
          <a:bodyPr/>
          <a:lstStyle/>
          <a:p>
            <a:pPr marL="0" indent="0">
              <a:buNone/>
            </a:pPr>
            <a:r>
              <a:rPr lang="en-IE" dirty="0" smtClean="0"/>
              <a:t>This </a:t>
            </a:r>
            <a:r>
              <a:rPr lang="en-IE" dirty="0"/>
              <a:t>module brings together all the knowledge from the previous modules and demonstrates how to do this in a series of recorded interventions with a range of healthcare professionals.</a:t>
            </a:r>
          </a:p>
          <a:p>
            <a:endParaRPr lang="en-IE" dirty="0"/>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422" y="280554"/>
            <a:ext cx="2236687" cy="1380866"/>
          </a:xfrm>
          <a:prstGeom prst="rect">
            <a:avLst/>
          </a:prstGeom>
        </p:spPr>
      </p:pic>
      <p:sp>
        <p:nvSpPr>
          <p:cNvPr id="9" name="TextBox 8"/>
          <p:cNvSpPr txBox="1"/>
          <p:nvPr/>
        </p:nvSpPr>
        <p:spPr>
          <a:xfrm>
            <a:off x="1620980" y="4179508"/>
            <a:ext cx="8717974" cy="769441"/>
          </a:xfrm>
          <a:prstGeom prst="rect">
            <a:avLst/>
          </a:prstGeom>
          <a:noFill/>
        </p:spPr>
        <p:txBody>
          <a:bodyPr wrap="square" rtlCol="0">
            <a:spAutoFit/>
          </a:bodyPr>
          <a:lstStyle/>
          <a:p>
            <a:r>
              <a:rPr lang="en-IE" sz="4400" dirty="0" smtClean="0"/>
              <a:t>www.makingeverycontactcount.ie</a:t>
            </a:r>
            <a:endParaRPr lang="en-GB" sz="4400"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81604"/>
            <a:ext cx="2508885" cy="487045"/>
          </a:xfrm>
          <a:prstGeom prst="rect">
            <a:avLst/>
          </a:prstGeom>
          <a:noFill/>
          <a:ln>
            <a:noFill/>
          </a:ln>
        </p:spPr>
      </p:pic>
    </p:spTree>
    <p:extLst>
      <p:ext uri="{BB962C8B-B14F-4D97-AF65-F5344CB8AC3E}">
        <p14:creationId xmlns:p14="http://schemas.microsoft.com/office/powerpoint/2010/main" val="122439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t/>
            </a:r>
            <a:br>
              <a:rPr lang="en-GB" dirty="0" smtClean="0"/>
            </a:br>
            <a:r>
              <a:rPr lang="en-GB" dirty="0" smtClean="0">
                <a:latin typeface="+mn-lt"/>
              </a:rPr>
              <a:t> Communication for </a:t>
            </a:r>
            <a:br>
              <a:rPr lang="en-GB" dirty="0" smtClean="0">
                <a:latin typeface="+mn-lt"/>
              </a:rPr>
            </a:br>
            <a:r>
              <a:rPr lang="en-GB" dirty="0" smtClean="0">
                <a:latin typeface="+mn-lt"/>
              </a:rPr>
              <a:t>Healthy Lifestyles &amp; </a:t>
            </a:r>
            <a:br>
              <a:rPr lang="en-GB" dirty="0" smtClean="0">
                <a:latin typeface="+mn-lt"/>
              </a:rPr>
            </a:br>
            <a:r>
              <a:rPr lang="en-GB" dirty="0" smtClean="0">
                <a:latin typeface="+mn-lt"/>
              </a:rPr>
              <a:t>Health Behaviour Change</a:t>
            </a:r>
            <a:endParaRPr lang="en-GB" dirty="0">
              <a:latin typeface="+mn-lt"/>
            </a:endParaRPr>
          </a:p>
        </p:txBody>
      </p:sp>
      <p:sp>
        <p:nvSpPr>
          <p:cNvPr id="3" name="Subtitle 2"/>
          <p:cNvSpPr>
            <a:spLocks noGrp="1"/>
          </p:cNvSpPr>
          <p:nvPr>
            <p:ph type="subTitle" idx="1"/>
          </p:nvPr>
        </p:nvSpPr>
        <p:spPr>
          <a:xfrm>
            <a:off x="697424" y="4851214"/>
            <a:ext cx="10476854" cy="1096899"/>
          </a:xfrm>
        </p:spPr>
        <p:txBody>
          <a:bodyPr>
            <a:noAutofit/>
          </a:bodyPr>
          <a:lstStyle/>
          <a:p>
            <a:r>
              <a:rPr lang="en-IE" sz="3600" dirty="0" smtClean="0">
                <a:solidFill>
                  <a:srgbClr val="CC0066"/>
                </a:solidFill>
              </a:rPr>
              <a:t>Lesson 4-5: Online eLearning for </a:t>
            </a:r>
          </a:p>
          <a:p>
            <a:r>
              <a:rPr lang="en-IE" sz="3600" dirty="0" smtClean="0">
                <a:solidFill>
                  <a:srgbClr val="CC0066"/>
                </a:solidFill>
              </a:rPr>
              <a:t>Making Every Contact Count</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 y="6228202"/>
            <a:ext cx="2508885" cy="487045"/>
          </a:xfrm>
          <a:prstGeom prst="rect">
            <a:avLst/>
          </a:prstGeom>
          <a:noFill/>
          <a:ln>
            <a:noFill/>
          </a:ln>
        </p:spPr>
      </p:pic>
    </p:spTree>
    <p:extLst>
      <p:ext uri="{BB962C8B-B14F-4D97-AF65-F5344CB8AC3E}">
        <p14:creationId xmlns:p14="http://schemas.microsoft.com/office/powerpoint/2010/main" val="2423616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81" y="1656693"/>
            <a:ext cx="3423600" cy="4837363"/>
          </a:xfrm>
          <a:prstGeom prst="rect">
            <a:avLst/>
          </a:prstGeom>
        </p:spPr>
      </p:pic>
    </p:spTree>
    <p:extLst>
      <p:ext uri="{BB962C8B-B14F-4D97-AF65-F5344CB8AC3E}">
        <p14:creationId xmlns:p14="http://schemas.microsoft.com/office/powerpoint/2010/main" val="304405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C0066"/>
                </a:solidFill>
                <a:latin typeface="+mn-lt"/>
              </a:rPr>
              <a:t>RECAP UNIT 3 Lesson 1-3</a:t>
            </a:r>
            <a:endParaRPr lang="en-GB" dirty="0">
              <a:solidFill>
                <a:srgbClr val="CC0066"/>
              </a:solidFill>
              <a:latin typeface="+mn-lt"/>
            </a:endParaRPr>
          </a:p>
        </p:txBody>
      </p:sp>
      <p:sp>
        <p:nvSpPr>
          <p:cNvPr id="4" name="TextBox 3"/>
          <p:cNvSpPr txBox="1"/>
          <p:nvPr/>
        </p:nvSpPr>
        <p:spPr>
          <a:xfrm>
            <a:off x="368614" y="1722326"/>
            <a:ext cx="7183466" cy="2523768"/>
          </a:xfrm>
          <a:prstGeom prst="rect">
            <a:avLst/>
          </a:prstGeom>
          <a:noFill/>
        </p:spPr>
        <p:txBody>
          <a:bodyPr wrap="square" rtlCol="0">
            <a:spAutoFit/>
          </a:bodyPr>
          <a:lstStyle/>
          <a:p>
            <a:r>
              <a:rPr lang="en-IE" sz="2800" dirty="0" smtClean="0">
                <a:solidFill>
                  <a:srgbClr val="CC0066"/>
                </a:solidFill>
              </a:rPr>
              <a:t>Lesson 1</a:t>
            </a:r>
          </a:p>
          <a:p>
            <a:pPr marL="914400" lvl="1" indent="-457200">
              <a:buFont typeface="Arial" panose="020B0604020202020204" pitchFamily="34" charset="0"/>
              <a:buChar char="•"/>
            </a:pPr>
            <a:r>
              <a:rPr lang="en-IE" sz="2800" dirty="0" smtClean="0"/>
              <a:t>Health Conversations</a:t>
            </a:r>
          </a:p>
          <a:p>
            <a:pPr marL="914400" lvl="1" indent="-457200">
              <a:buFont typeface="Arial" panose="020B0604020202020204" pitchFamily="34" charset="0"/>
              <a:buChar char="•"/>
            </a:pPr>
            <a:r>
              <a:rPr lang="en-IE" sz="2800" dirty="0" smtClean="0"/>
              <a:t>Person centred approach</a:t>
            </a:r>
          </a:p>
          <a:p>
            <a:pPr marL="914400" lvl="1" indent="-457200">
              <a:buFont typeface="Arial" panose="020B0604020202020204" pitchFamily="34" charset="0"/>
              <a:buChar char="•"/>
            </a:pPr>
            <a:r>
              <a:rPr lang="en-IE" sz="2800" dirty="0" smtClean="0"/>
              <a:t>Active Listening</a:t>
            </a:r>
          </a:p>
          <a:p>
            <a:pPr marL="914400" lvl="1" indent="-457200">
              <a:buFont typeface="Arial" panose="020B0604020202020204" pitchFamily="34" charset="0"/>
              <a:buChar char="•"/>
            </a:pPr>
            <a:r>
              <a:rPr lang="en-IE" sz="2800" dirty="0" smtClean="0"/>
              <a:t>Open/Closed questions</a:t>
            </a:r>
          </a:p>
          <a:p>
            <a:endParaRPr lang="en-GB" dirty="0"/>
          </a:p>
        </p:txBody>
      </p:sp>
      <p:sp>
        <p:nvSpPr>
          <p:cNvPr id="5" name="TextBox 4"/>
          <p:cNvSpPr txBox="1"/>
          <p:nvPr/>
        </p:nvSpPr>
        <p:spPr>
          <a:xfrm>
            <a:off x="6195448" y="1730999"/>
            <a:ext cx="5067948" cy="2523768"/>
          </a:xfrm>
          <a:prstGeom prst="rect">
            <a:avLst/>
          </a:prstGeom>
          <a:noFill/>
        </p:spPr>
        <p:txBody>
          <a:bodyPr wrap="square" rtlCol="0">
            <a:spAutoFit/>
          </a:bodyPr>
          <a:lstStyle/>
          <a:p>
            <a:r>
              <a:rPr lang="en-IE" sz="2800" dirty="0" smtClean="0">
                <a:solidFill>
                  <a:srgbClr val="CC0066"/>
                </a:solidFill>
              </a:rPr>
              <a:t>Lesson 2 </a:t>
            </a:r>
          </a:p>
          <a:p>
            <a:pPr marL="457200" indent="-457200">
              <a:buFont typeface="Arial" panose="020B0604020202020204" pitchFamily="34" charset="0"/>
              <a:buChar char="•"/>
            </a:pPr>
            <a:r>
              <a:rPr lang="en-IE" sz="2800" dirty="0" smtClean="0"/>
              <a:t>Brief </a:t>
            </a:r>
            <a:r>
              <a:rPr lang="en-IE" sz="2800" dirty="0"/>
              <a:t>interventions </a:t>
            </a:r>
            <a:endParaRPr lang="en-IE" sz="2800" dirty="0" smtClean="0"/>
          </a:p>
          <a:p>
            <a:pPr marL="457200" indent="-457200">
              <a:buFont typeface="Arial" panose="020B0604020202020204" pitchFamily="34" charset="0"/>
              <a:buChar char="•"/>
            </a:pPr>
            <a:r>
              <a:rPr lang="en-IE" sz="2800" dirty="0" smtClean="0"/>
              <a:t>Motivational Interviewing</a:t>
            </a:r>
          </a:p>
          <a:p>
            <a:pPr marL="457200" indent="-457200">
              <a:buFont typeface="Arial" panose="020B0604020202020204" pitchFamily="34" charset="0"/>
              <a:buChar char="•"/>
            </a:pPr>
            <a:r>
              <a:rPr lang="en-IE" sz="2800" dirty="0" smtClean="0"/>
              <a:t>OARS</a:t>
            </a:r>
            <a:endParaRPr lang="en-IE" sz="2800" dirty="0"/>
          </a:p>
          <a:p>
            <a:pPr marL="457200" indent="-457200">
              <a:buFont typeface="Arial" panose="020B0604020202020204" pitchFamily="34" charset="0"/>
              <a:buChar char="•"/>
            </a:pPr>
            <a:r>
              <a:rPr lang="en-GB" sz="2800" dirty="0"/>
              <a:t>Scaling </a:t>
            </a:r>
            <a:r>
              <a:rPr lang="en-GB" sz="2800" dirty="0" smtClean="0"/>
              <a:t>questions</a:t>
            </a:r>
          </a:p>
          <a:p>
            <a:endParaRPr lang="en-GB" dirty="0"/>
          </a:p>
        </p:txBody>
      </p:sp>
      <p:sp>
        <p:nvSpPr>
          <p:cNvPr id="6" name="TextBox 5"/>
          <p:cNvSpPr txBox="1"/>
          <p:nvPr/>
        </p:nvSpPr>
        <p:spPr>
          <a:xfrm>
            <a:off x="2907701" y="4764021"/>
            <a:ext cx="4885306" cy="954107"/>
          </a:xfrm>
          <a:prstGeom prst="rect">
            <a:avLst/>
          </a:prstGeom>
          <a:noFill/>
        </p:spPr>
        <p:txBody>
          <a:bodyPr wrap="square" rtlCol="0">
            <a:spAutoFit/>
          </a:bodyPr>
          <a:lstStyle/>
          <a:p>
            <a:r>
              <a:rPr lang="en-IE" sz="2800" dirty="0" smtClean="0">
                <a:solidFill>
                  <a:srgbClr val="CC0066"/>
                </a:solidFill>
              </a:rPr>
              <a:t>Lesson 3</a:t>
            </a:r>
            <a:endParaRPr lang="en-IE" sz="2800" dirty="0">
              <a:solidFill>
                <a:srgbClr val="CC0066"/>
              </a:solidFill>
            </a:endParaRPr>
          </a:p>
          <a:p>
            <a:pPr marL="457200" indent="-457200">
              <a:buFont typeface="Arial" panose="020B0604020202020204" pitchFamily="34" charset="0"/>
              <a:buChar char="•"/>
            </a:pPr>
            <a:r>
              <a:rPr lang="en-IE" sz="2800" dirty="0" smtClean="0"/>
              <a:t>Video observation &amp; critique</a:t>
            </a:r>
            <a:endParaRPr lang="en-GB"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7541" y="258249"/>
            <a:ext cx="2068515" cy="1277041"/>
          </a:xfrm>
          <a:prstGeom prst="rect">
            <a:avLst/>
          </a:prstGeom>
        </p:spPr>
      </p:pic>
      <p:pic>
        <p:nvPicPr>
          <p:cNvPr id="8" name="Picture 7"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63232" y="6141329"/>
            <a:ext cx="2508885" cy="487045"/>
          </a:xfrm>
          <a:prstGeom prst="rect">
            <a:avLst/>
          </a:prstGeom>
          <a:noFill/>
          <a:ln>
            <a:noFill/>
          </a:ln>
        </p:spPr>
      </p:pic>
    </p:spTree>
    <p:extLst>
      <p:ext uri="{BB962C8B-B14F-4D97-AF65-F5344CB8AC3E}">
        <p14:creationId xmlns:p14="http://schemas.microsoft.com/office/powerpoint/2010/main" val="37931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48" y="108411"/>
            <a:ext cx="10515600" cy="1325563"/>
          </a:xfrm>
        </p:spPr>
        <p:txBody>
          <a:bodyPr/>
          <a:lstStyle/>
          <a:p>
            <a:r>
              <a:rPr lang="en-IE" dirty="0" smtClean="0">
                <a:solidFill>
                  <a:srgbClr val="CC0066"/>
                </a:solidFill>
                <a:latin typeface="+mn-lt"/>
              </a:rPr>
              <a:t>Making Every Contact Count</a:t>
            </a:r>
            <a:endParaRPr lang="en-GB" dirty="0">
              <a:solidFill>
                <a:srgbClr val="CC0066"/>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82811521"/>
              </p:ext>
            </p:extLst>
          </p:nvPr>
        </p:nvGraphicFramePr>
        <p:xfrm>
          <a:off x="1462150" y="1303345"/>
          <a:ext cx="8196646" cy="5327013"/>
        </p:xfrm>
        <a:graphic>
          <a:graphicData uri="http://schemas.openxmlformats.org/drawingml/2006/table">
            <a:tbl>
              <a:tblPr firstRow="1" bandRow="1">
                <a:tableStyleId>{5C22544A-7EE6-4342-B048-85BDC9FD1C3A}</a:tableStyleId>
              </a:tblPr>
              <a:tblGrid>
                <a:gridCol w="1514296">
                  <a:extLst>
                    <a:ext uri="{9D8B030D-6E8A-4147-A177-3AD203B41FA5}">
                      <a16:colId xmlns="" xmlns:a16="http://schemas.microsoft.com/office/drawing/2014/main" val="20000"/>
                    </a:ext>
                  </a:extLst>
                </a:gridCol>
                <a:gridCol w="6682350">
                  <a:extLst>
                    <a:ext uri="{9D8B030D-6E8A-4147-A177-3AD203B41FA5}">
                      <a16:colId xmlns="" xmlns:a16="http://schemas.microsoft.com/office/drawing/2014/main" val="20001"/>
                    </a:ext>
                  </a:extLst>
                </a:gridCol>
              </a:tblGrid>
              <a:tr h="389253">
                <a:tc>
                  <a:txBody>
                    <a:bodyPr/>
                    <a:lstStyle/>
                    <a:p>
                      <a:r>
                        <a:rPr lang="en-IE" dirty="0" smtClean="0"/>
                        <a:t>Module No.</a:t>
                      </a:r>
                      <a:endParaRPr lang="en-GB" dirty="0"/>
                    </a:p>
                  </a:txBody>
                  <a:tcPr/>
                </a:tc>
                <a:tc>
                  <a:txBody>
                    <a:bodyPr/>
                    <a:lstStyle/>
                    <a:p>
                      <a:r>
                        <a:rPr lang="en-IE" dirty="0" smtClean="0"/>
                        <a:t>Title</a:t>
                      </a:r>
                      <a:endParaRPr lang="en-GB" dirty="0"/>
                    </a:p>
                  </a:txBody>
                  <a:tcPr/>
                </a:tc>
                <a:extLst>
                  <a:ext uri="{0D108BD9-81ED-4DB2-BD59-A6C34878D82A}">
                    <a16:rowId xmlns="" xmlns:a16="http://schemas.microsoft.com/office/drawing/2014/main" val="10000"/>
                  </a:ext>
                </a:extLst>
              </a:tr>
              <a:tr h="671862">
                <a:tc>
                  <a:txBody>
                    <a:bodyPr/>
                    <a:lstStyle/>
                    <a:p>
                      <a:r>
                        <a:rPr lang="en-IE" sz="2400" dirty="0" smtClean="0"/>
                        <a:t>1</a:t>
                      </a:r>
                      <a:endParaRPr lang="en-GB" sz="2400" dirty="0"/>
                    </a:p>
                  </a:txBody>
                  <a:tcPr/>
                </a:tc>
                <a:tc>
                  <a:txBody>
                    <a:bodyPr/>
                    <a:lstStyle/>
                    <a:p>
                      <a:r>
                        <a:rPr lang="en-IE" sz="2400" dirty="0" smtClean="0"/>
                        <a:t>Core Learning: Behaviour Change Module</a:t>
                      </a:r>
                    </a:p>
                    <a:p>
                      <a:endParaRPr lang="en-GB" sz="2400" dirty="0"/>
                    </a:p>
                  </a:txBody>
                  <a:tcPr/>
                </a:tc>
                <a:extLst>
                  <a:ext uri="{0D108BD9-81ED-4DB2-BD59-A6C34878D82A}">
                    <a16:rowId xmlns="" xmlns:a16="http://schemas.microsoft.com/office/drawing/2014/main" val="10001"/>
                  </a:ext>
                </a:extLst>
              </a:tr>
              <a:tr h="671862">
                <a:tc>
                  <a:txBody>
                    <a:bodyPr/>
                    <a:lstStyle/>
                    <a:p>
                      <a:r>
                        <a:rPr lang="en-IE" sz="2400" dirty="0" smtClean="0"/>
                        <a:t>2</a:t>
                      </a:r>
                      <a:endParaRPr lang="en-GB" sz="2400" dirty="0"/>
                    </a:p>
                  </a:txBody>
                  <a:tcPr/>
                </a:tc>
                <a:tc>
                  <a:txBody>
                    <a:bodyPr/>
                    <a:lstStyle/>
                    <a:p>
                      <a:r>
                        <a:rPr lang="en-IE" sz="2400" dirty="0" smtClean="0"/>
                        <a:t>eLearning Knowledge Module:  Alcohol &amp; Drug use</a:t>
                      </a:r>
                    </a:p>
                    <a:p>
                      <a:endParaRPr lang="en-IE" sz="2400" dirty="0" smtClean="0"/>
                    </a:p>
                  </a:txBody>
                  <a:tcPr/>
                </a:tc>
                <a:extLst>
                  <a:ext uri="{0D108BD9-81ED-4DB2-BD59-A6C34878D82A}">
                    <a16:rowId xmlns="" xmlns:a16="http://schemas.microsoft.com/office/drawing/2014/main" val="10002"/>
                  </a:ext>
                </a:extLst>
              </a:tr>
              <a:tr h="671862">
                <a:tc>
                  <a:txBody>
                    <a:bodyPr/>
                    <a:lstStyle/>
                    <a:p>
                      <a:r>
                        <a:rPr lang="en-IE" sz="2400" dirty="0" smtClean="0"/>
                        <a:t>3</a:t>
                      </a:r>
                      <a:endParaRPr lang="en-GB" sz="2400" dirty="0"/>
                    </a:p>
                  </a:txBody>
                  <a:tcPr/>
                </a:tc>
                <a:tc>
                  <a:txBody>
                    <a:bodyPr/>
                    <a:lstStyle/>
                    <a:p>
                      <a:r>
                        <a:rPr lang="en-IE" sz="2400" dirty="0" smtClean="0"/>
                        <a:t>eLearning Knowledge Module: Healthy Food for life</a:t>
                      </a:r>
                    </a:p>
                    <a:p>
                      <a:endParaRPr lang="en-GB" sz="2400" dirty="0"/>
                    </a:p>
                  </a:txBody>
                  <a:tcPr/>
                </a:tc>
                <a:extLst>
                  <a:ext uri="{0D108BD9-81ED-4DB2-BD59-A6C34878D82A}">
                    <a16:rowId xmlns="" xmlns:a16="http://schemas.microsoft.com/office/drawing/2014/main" val="10003"/>
                  </a:ext>
                </a:extLst>
              </a:tr>
              <a:tr h="671862">
                <a:tc>
                  <a:txBody>
                    <a:bodyPr/>
                    <a:lstStyle/>
                    <a:p>
                      <a:r>
                        <a:rPr lang="en-IE" sz="2400" dirty="0" smtClean="0"/>
                        <a:t>4</a:t>
                      </a:r>
                      <a:endParaRPr lang="en-GB" sz="2400" dirty="0"/>
                    </a:p>
                  </a:txBody>
                  <a:tcPr/>
                </a:tc>
                <a:tc>
                  <a:txBody>
                    <a:bodyPr/>
                    <a:lstStyle/>
                    <a:p>
                      <a:r>
                        <a:rPr lang="en-IE" sz="2400" dirty="0" smtClean="0"/>
                        <a:t>eLearning Knowledge Module: Tobacco Free</a:t>
                      </a:r>
                    </a:p>
                    <a:p>
                      <a:endParaRPr lang="en-GB" sz="2400" dirty="0"/>
                    </a:p>
                  </a:txBody>
                  <a:tcPr/>
                </a:tc>
                <a:extLst>
                  <a:ext uri="{0D108BD9-81ED-4DB2-BD59-A6C34878D82A}">
                    <a16:rowId xmlns="" xmlns:a16="http://schemas.microsoft.com/office/drawing/2014/main" val="10004"/>
                  </a:ext>
                </a:extLst>
              </a:tr>
              <a:tr h="671862">
                <a:tc>
                  <a:txBody>
                    <a:bodyPr/>
                    <a:lstStyle/>
                    <a:p>
                      <a:r>
                        <a:rPr lang="en-IE" sz="2400" dirty="0" smtClean="0"/>
                        <a:t>5</a:t>
                      </a:r>
                      <a:endParaRPr lang="en-GB" sz="2400" dirty="0"/>
                    </a:p>
                  </a:txBody>
                  <a:tcPr/>
                </a:tc>
                <a:tc>
                  <a:txBody>
                    <a:bodyPr/>
                    <a:lstStyle/>
                    <a:p>
                      <a:r>
                        <a:rPr lang="en-IE" sz="2400" dirty="0" smtClean="0"/>
                        <a:t>eLearning Knowledge Module: Physical</a:t>
                      </a:r>
                      <a:r>
                        <a:rPr lang="en-IE" sz="2400" baseline="0" dirty="0" smtClean="0"/>
                        <a:t> Activity</a:t>
                      </a:r>
                      <a:endParaRPr lang="en-IE" sz="2400" dirty="0" smtClean="0"/>
                    </a:p>
                    <a:p>
                      <a:endParaRPr lang="en-GB" sz="2400" dirty="0"/>
                    </a:p>
                  </a:txBody>
                  <a:tcPr/>
                </a:tc>
                <a:extLst>
                  <a:ext uri="{0D108BD9-81ED-4DB2-BD59-A6C34878D82A}">
                    <a16:rowId xmlns="" xmlns:a16="http://schemas.microsoft.com/office/drawing/2014/main" val="10005"/>
                  </a:ext>
                </a:extLst>
              </a:tr>
              <a:tr h="671862">
                <a:tc>
                  <a:txBody>
                    <a:bodyPr/>
                    <a:lstStyle/>
                    <a:p>
                      <a:r>
                        <a:rPr lang="en-IE" sz="2400" dirty="0" smtClean="0"/>
                        <a:t>6</a:t>
                      </a:r>
                      <a:endParaRPr lang="en-GB" sz="2400" dirty="0"/>
                    </a:p>
                  </a:txBody>
                  <a:tcPr/>
                </a:tc>
                <a:tc>
                  <a:txBody>
                    <a:bodyPr/>
                    <a:lstStyle/>
                    <a:p>
                      <a:r>
                        <a:rPr lang="en-IE" sz="2400" dirty="0" smtClean="0"/>
                        <a:t>Core Learning:  Skills into Practise Module</a:t>
                      </a:r>
                    </a:p>
                    <a:p>
                      <a:endParaRPr lang="en-GB" sz="2400" dirty="0"/>
                    </a:p>
                  </a:txBody>
                  <a:tcPr/>
                </a:tc>
                <a:extLst>
                  <a:ext uri="{0D108BD9-81ED-4DB2-BD59-A6C34878D82A}">
                    <a16:rowId xmlns="" xmlns:a16="http://schemas.microsoft.com/office/drawing/2014/main" val="10006"/>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144" y="123167"/>
            <a:ext cx="2123209" cy="1310807"/>
          </a:xfrm>
          <a:prstGeom prst="rect">
            <a:avLst/>
          </a:prstGeom>
        </p:spPr>
      </p:pic>
    </p:spTree>
    <p:extLst>
      <p:ext uri="{BB962C8B-B14F-4D97-AF65-F5344CB8AC3E}">
        <p14:creationId xmlns:p14="http://schemas.microsoft.com/office/powerpoint/2010/main" val="3834798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a:solidFill>
                  <a:srgbClr val="CC0066"/>
                </a:solidFill>
                <a:latin typeface="+mn-lt"/>
              </a:rPr>
              <a:t>Module1: Introduction to </a:t>
            </a:r>
            <a:r>
              <a:rPr lang="en-IE" sz="4000" dirty="0" smtClean="0">
                <a:solidFill>
                  <a:srgbClr val="CC0066"/>
                </a:solidFill>
                <a:latin typeface="+mn-lt"/>
              </a:rPr>
              <a:t>Behaviour </a:t>
            </a:r>
            <a:r>
              <a:rPr lang="en-IE" sz="4000" dirty="0">
                <a:solidFill>
                  <a:srgbClr val="CC0066"/>
                </a:solidFill>
                <a:latin typeface="+mn-lt"/>
              </a:rPr>
              <a:t>C</a:t>
            </a:r>
            <a:r>
              <a:rPr lang="en-IE" sz="4000" dirty="0" smtClean="0">
                <a:solidFill>
                  <a:srgbClr val="CC0066"/>
                </a:solidFill>
                <a:latin typeface="+mn-lt"/>
              </a:rPr>
              <a:t>hange </a:t>
            </a:r>
            <a:r>
              <a:rPr lang="en-IE" dirty="0">
                <a:solidFill>
                  <a:srgbClr val="CC0066"/>
                </a:solidFill>
              </a:rPr>
              <a:t/>
            </a:r>
            <a:br>
              <a:rPr lang="en-IE" dirty="0">
                <a:solidFill>
                  <a:srgbClr val="CC0066"/>
                </a:solidFill>
              </a:rPr>
            </a:br>
            <a:endParaRPr lang="en-GB" dirty="0">
              <a:solidFill>
                <a:srgbClr val="CC0066"/>
              </a:solidFill>
            </a:endParaRPr>
          </a:p>
        </p:txBody>
      </p:sp>
      <p:sp>
        <p:nvSpPr>
          <p:cNvPr id="3" name="Content Placeholder 2"/>
          <p:cNvSpPr>
            <a:spLocks noGrp="1"/>
          </p:cNvSpPr>
          <p:nvPr>
            <p:ph idx="1"/>
          </p:nvPr>
        </p:nvSpPr>
        <p:spPr>
          <a:xfrm>
            <a:off x="838200" y="1825625"/>
            <a:ext cx="5656118" cy="4351338"/>
          </a:xfrm>
        </p:spPr>
        <p:txBody>
          <a:bodyPr/>
          <a:lstStyle/>
          <a:p>
            <a:pPr marL="0" indent="0">
              <a:lnSpc>
                <a:spcPct val="150000"/>
              </a:lnSpc>
              <a:buNone/>
            </a:pPr>
            <a:r>
              <a:rPr lang="en-IE" sz="3200" dirty="0" smtClean="0"/>
              <a:t>Aim: To increase </a:t>
            </a:r>
            <a:r>
              <a:rPr lang="en-IE" sz="3200" dirty="0"/>
              <a:t>your knowledge in relation </a:t>
            </a:r>
            <a:r>
              <a:rPr lang="en-IE" sz="3200" dirty="0" smtClean="0"/>
              <a:t>to behaviour </a:t>
            </a:r>
            <a:r>
              <a:rPr lang="en-IE" sz="3200" dirty="0"/>
              <a:t>change and to develop your confidence in carrying out a Brief Intervention with patients.</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319" y="1735282"/>
            <a:ext cx="5529264" cy="3606042"/>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55005"/>
            <a:ext cx="2508885" cy="487045"/>
          </a:xfrm>
          <a:prstGeom prst="rect">
            <a:avLst/>
          </a:prstGeom>
          <a:noFill/>
          <a:ln>
            <a:noFill/>
          </a:ln>
        </p:spPr>
      </p:pic>
    </p:spTree>
    <p:extLst>
      <p:ext uri="{BB962C8B-B14F-4D97-AF65-F5344CB8AC3E}">
        <p14:creationId xmlns:p14="http://schemas.microsoft.com/office/powerpoint/2010/main" val="2613509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746" y="320594"/>
            <a:ext cx="10076623" cy="1325563"/>
          </a:xfrm>
        </p:spPr>
        <p:txBody>
          <a:bodyPr>
            <a:normAutofit/>
          </a:bodyPr>
          <a:lstStyle/>
          <a:p>
            <a:r>
              <a:rPr lang="en-IE" sz="4000" dirty="0">
                <a:solidFill>
                  <a:srgbClr val="CC0066"/>
                </a:solidFill>
                <a:latin typeface="+mn-lt"/>
              </a:rPr>
              <a:t>Module </a:t>
            </a:r>
            <a:r>
              <a:rPr lang="en-IE" sz="4000" dirty="0" smtClean="0">
                <a:solidFill>
                  <a:srgbClr val="CC0066"/>
                </a:solidFill>
                <a:latin typeface="+mn-lt"/>
              </a:rPr>
              <a:t>1:Introduction to Behaviour Change</a:t>
            </a:r>
            <a:r>
              <a:rPr lang="en-IE" sz="4000" dirty="0">
                <a:solidFill>
                  <a:srgbClr val="CC3399"/>
                </a:solidFill>
                <a:latin typeface="+mn-lt"/>
              </a:rPr>
              <a:t/>
            </a:r>
            <a:br>
              <a:rPr lang="en-IE" sz="4000" dirty="0">
                <a:solidFill>
                  <a:srgbClr val="CC3399"/>
                </a:solidFill>
                <a:latin typeface="+mn-lt"/>
              </a:rPr>
            </a:br>
            <a:endParaRPr lang="en-GB" dirty="0">
              <a:solidFill>
                <a:srgbClr val="CC3399"/>
              </a:solidFill>
              <a:latin typeface="+mn-lt"/>
            </a:endParaRPr>
          </a:p>
        </p:txBody>
      </p:sp>
      <p:sp>
        <p:nvSpPr>
          <p:cNvPr id="3" name="Content Placeholder 2"/>
          <p:cNvSpPr>
            <a:spLocks noGrp="1"/>
          </p:cNvSpPr>
          <p:nvPr>
            <p:ph idx="1"/>
          </p:nvPr>
        </p:nvSpPr>
        <p:spPr>
          <a:xfrm>
            <a:off x="709625" y="1465118"/>
            <a:ext cx="10526486" cy="1627189"/>
          </a:xfrm>
          <a:solidFill>
            <a:srgbClr val="CCECFF"/>
          </a:solidFill>
        </p:spPr>
        <p:txBody>
          <a:bodyPr>
            <a:normAutofit/>
          </a:bodyPr>
          <a:lstStyle/>
          <a:p>
            <a:pPr marL="0" indent="0" algn="ctr">
              <a:lnSpc>
                <a:spcPct val="100000"/>
              </a:lnSpc>
              <a:buNone/>
            </a:pPr>
            <a:r>
              <a:rPr lang="en-IE" sz="3200" dirty="0" smtClean="0"/>
              <a:t>Aim</a:t>
            </a:r>
            <a:r>
              <a:rPr lang="en-IE" sz="3200" dirty="0"/>
              <a:t>: </a:t>
            </a:r>
            <a:r>
              <a:rPr lang="en-IE" sz="3200" dirty="0" smtClean="0"/>
              <a:t>To </a:t>
            </a:r>
            <a:r>
              <a:rPr lang="en-IE" sz="3200" dirty="0"/>
              <a:t>increase your knowledge of HBC and to develop your</a:t>
            </a:r>
          </a:p>
          <a:p>
            <a:pPr marL="0" indent="0" algn="ctr">
              <a:lnSpc>
                <a:spcPct val="100000"/>
              </a:lnSpc>
              <a:buNone/>
            </a:pPr>
            <a:r>
              <a:rPr lang="en-IE" sz="3200" dirty="0"/>
              <a:t>confidence in carrying out a BI with patients</a:t>
            </a:r>
            <a:endParaRPr lang="en-IE" dirty="0"/>
          </a:p>
        </p:txBody>
      </p:sp>
      <p:sp>
        <p:nvSpPr>
          <p:cNvPr id="6" name="Rectangle 5"/>
          <p:cNvSpPr/>
          <p:nvPr/>
        </p:nvSpPr>
        <p:spPr>
          <a:xfrm>
            <a:off x="709625" y="3532766"/>
            <a:ext cx="11329260" cy="2677656"/>
          </a:xfrm>
          <a:prstGeom prst="rect">
            <a:avLst/>
          </a:prstGeom>
        </p:spPr>
        <p:txBody>
          <a:bodyPr wrap="square">
            <a:spAutoFit/>
          </a:bodyPr>
          <a:lstStyle/>
          <a:p>
            <a:r>
              <a:rPr lang="en-IE" sz="2400" dirty="0" smtClean="0"/>
              <a:t>On completion you will have the knowledge needed to:</a:t>
            </a:r>
          </a:p>
          <a:p>
            <a:endParaRPr lang="en-IE" sz="2400" dirty="0" smtClean="0"/>
          </a:p>
          <a:p>
            <a:pPr marL="800100" lvl="1" indent="-342900">
              <a:buFont typeface="Arial" panose="020B0604020202020204" pitchFamily="34" charset="0"/>
              <a:buChar char="•"/>
            </a:pPr>
            <a:r>
              <a:rPr lang="en-IE" sz="2400" dirty="0" smtClean="0"/>
              <a:t>Identify </a:t>
            </a:r>
            <a:r>
              <a:rPr lang="en-IE" sz="2400" dirty="0"/>
              <a:t>opportunities to integrate Making Every Contact Count into </a:t>
            </a:r>
            <a:r>
              <a:rPr lang="en-IE" sz="2400" dirty="0" smtClean="0"/>
              <a:t>everyday consultations </a:t>
            </a:r>
            <a:r>
              <a:rPr lang="en-IE" sz="2400" dirty="0"/>
              <a:t>so that you can carry out brief interventions.</a:t>
            </a:r>
          </a:p>
          <a:p>
            <a:pPr marL="800100" lvl="1" indent="-342900">
              <a:buFont typeface="Arial" panose="020B0604020202020204" pitchFamily="34" charset="0"/>
              <a:buChar char="•"/>
            </a:pPr>
            <a:r>
              <a:rPr lang="en-IE" sz="2400" dirty="0" smtClean="0"/>
              <a:t>Describe </a:t>
            </a:r>
            <a:r>
              <a:rPr lang="en-IE" sz="2400" dirty="0"/>
              <a:t>the approach and skills underpinning effective brief interventions.</a:t>
            </a:r>
          </a:p>
          <a:p>
            <a:pPr marL="800100" lvl="1" indent="-342900">
              <a:buFont typeface="Arial" panose="020B0604020202020204" pitchFamily="34" charset="0"/>
              <a:buChar char="•"/>
            </a:pPr>
            <a:r>
              <a:rPr lang="en-IE" sz="2400" dirty="0" smtClean="0"/>
              <a:t>Describe </a:t>
            </a:r>
            <a:r>
              <a:rPr lang="en-IE" sz="2400" dirty="0"/>
              <a:t>how you can enquire about the risk factor and support patients </a:t>
            </a:r>
            <a:r>
              <a:rPr lang="en-IE" sz="2400" dirty="0" smtClean="0"/>
              <a:t>in changing </a:t>
            </a:r>
            <a:r>
              <a:rPr lang="en-IE" sz="2400" dirty="0"/>
              <a:t>their lifestyle behaviour.</a:t>
            </a:r>
            <a:endParaRPr lang="en-IE"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889" y="320594"/>
            <a:ext cx="1853868" cy="1144524"/>
          </a:xfrm>
          <a:prstGeom prst="rect">
            <a:avLst/>
          </a:prstGeom>
        </p:spPr>
      </p:pic>
      <p:pic>
        <p:nvPicPr>
          <p:cNvPr id="7" name="Picture 6"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490977"/>
            <a:ext cx="2190307" cy="367023"/>
          </a:xfrm>
          <a:prstGeom prst="rect">
            <a:avLst/>
          </a:prstGeom>
          <a:noFill/>
          <a:ln>
            <a:noFill/>
          </a:ln>
        </p:spPr>
      </p:pic>
    </p:spTree>
    <p:extLst>
      <p:ext uri="{BB962C8B-B14F-4D97-AF65-F5344CB8AC3E}">
        <p14:creationId xmlns:p14="http://schemas.microsoft.com/office/powerpoint/2010/main" val="15141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a:solidFill>
                  <a:srgbClr val="CC0066"/>
                </a:solidFill>
                <a:latin typeface="+mn-lt"/>
              </a:rPr>
              <a:t>Module 2:Alcohol and Drug </a:t>
            </a:r>
            <a:r>
              <a:rPr lang="en-IE" sz="4000" dirty="0" smtClean="0">
                <a:solidFill>
                  <a:srgbClr val="CC0066"/>
                </a:solidFill>
                <a:latin typeface="+mn-lt"/>
              </a:rPr>
              <a:t>Use</a:t>
            </a:r>
            <a:r>
              <a:rPr lang="en-IE" sz="4000" dirty="0">
                <a:solidFill>
                  <a:srgbClr val="CC3399"/>
                </a:solidFill>
              </a:rPr>
              <a:t/>
            </a:r>
            <a:br>
              <a:rPr lang="en-IE" sz="4000" dirty="0">
                <a:solidFill>
                  <a:srgbClr val="CC3399"/>
                </a:solidFill>
              </a:rPr>
            </a:br>
            <a:endParaRPr lang="en-GB" dirty="0">
              <a:solidFill>
                <a:srgbClr val="CC3399"/>
              </a:solidFill>
            </a:endParaRPr>
          </a:p>
        </p:txBody>
      </p:sp>
      <p:sp>
        <p:nvSpPr>
          <p:cNvPr id="3" name="Content Placeholder 2"/>
          <p:cNvSpPr>
            <a:spLocks noGrp="1"/>
          </p:cNvSpPr>
          <p:nvPr>
            <p:ph idx="1"/>
          </p:nvPr>
        </p:nvSpPr>
        <p:spPr>
          <a:xfrm>
            <a:off x="630382" y="1576243"/>
            <a:ext cx="10515600" cy="1627189"/>
          </a:xfrm>
          <a:solidFill>
            <a:srgbClr val="CCECFF"/>
          </a:solidFill>
        </p:spPr>
        <p:txBody>
          <a:bodyPr>
            <a:normAutofit/>
          </a:bodyPr>
          <a:lstStyle/>
          <a:p>
            <a:pPr marL="0" indent="0" algn="ctr">
              <a:lnSpc>
                <a:spcPct val="100000"/>
              </a:lnSpc>
              <a:buNone/>
            </a:pPr>
            <a:r>
              <a:rPr lang="en-IE" sz="3000" dirty="0" smtClean="0"/>
              <a:t>Aim: To </a:t>
            </a:r>
            <a:r>
              <a:rPr lang="en-IE" sz="3000" dirty="0"/>
              <a:t>increase your knowledge and support you to develop your confidence in raising the issue of alcohol and drug use in routine conversations with patients</a:t>
            </a:r>
          </a:p>
          <a:p>
            <a:endParaRPr lang="en-IE" dirty="0"/>
          </a:p>
        </p:txBody>
      </p:sp>
      <p:sp>
        <p:nvSpPr>
          <p:cNvPr id="6" name="Rectangle 5"/>
          <p:cNvSpPr/>
          <p:nvPr/>
        </p:nvSpPr>
        <p:spPr>
          <a:xfrm>
            <a:off x="512497" y="3556724"/>
            <a:ext cx="11329260" cy="2677656"/>
          </a:xfrm>
          <a:prstGeom prst="rect">
            <a:avLst/>
          </a:prstGeom>
        </p:spPr>
        <p:txBody>
          <a:bodyPr wrap="square">
            <a:spAutoFit/>
          </a:bodyPr>
          <a:lstStyle/>
          <a:p>
            <a:r>
              <a:rPr lang="en-IE" sz="2400" dirty="0" smtClean="0"/>
              <a:t>On completion you will have the knowledge needed to: </a:t>
            </a:r>
          </a:p>
          <a:p>
            <a:endParaRPr lang="en-IE" sz="2400" dirty="0" smtClean="0"/>
          </a:p>
          <a:p>
            <a:pPr marL="800100" lvl="1" indent="-342900">
              <a:buFont typeface="Arial" panose="020B0604020202020204" pitchFamily="34" charset="0"/>
              <a:buChar char="•"/>
            </a:pPr>
            <a:r>
              <a:rPr lang="en-IE" sz="2400" dirty="0" smtClean="0"/>
              <a:t>Communicate the health risks and harms of alcohol and drug use</a:t>
            </a:r>
          </a:p>
          <a:p>
            <a:pPr marL="800100" lvl="1" indent="-342900">
              <a:buFont typeface="Arial" panose="020B0604020202020204" pitchFamily="34" charset="0"/>
              <a:buChar char="•"/>
            </a:pPr>
            <a:r>
              <a:rPr lang="en-IE" sz="2400" dirty="0" smtClean="0"/>
              <a:t>Inform patients of the benefits of reducing alcohol consumption and drug use</a:t>
            </a:r>
          </a:p>
          <a:p>
            <a:pPr marL="800100" lvl="1" indent="-342900">
              <a:buFont typeface="Arial" panose="020B0604020202020204" pitchFamily="34" charset="0"/>
              <a:buChar char="•"/>
            </a:pPr>
            <a:r>
              <a:rPr lang="en-IE" sz="2400" dirty="0" smtClean="0"/>
              <a:t>Screen for alcohol consumption levels and drug use to identify those at risk</a:t>
            </a:r>
          </a:p>
          <a:p>
            <a:pPr marL="800100" lvl="1" indent="-342900">
              <a:buFont typeface="Arial" panose="020B0604020202020204" pitchFamily="34" charset="0"/>
              <a:buChar char="•"/>
            </a:pPr>
            <a:r>
              <a:rPr lang="en-IE" sz="2400" dirty="0" smtClean="0"/>
              <a:t>Signpost patients to the supports available to help them reduce the harm from these substances</a:t>
            </a:r>
            <a:endParaRPr lang="en-IE"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889" y="320594"/>
            <a:ext cx="1853868" cy="1144524"/>
          </a:xfrm>
          <a:prstGeom prst="rect">
            <a:avLst/>
          </a:prstGeom>
        </p:spPr>
      </p:pic>
      <p:pic>
        <p:nvPicPr>
          <p:cNvPr id="7" name="Picture 6"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55005"/>
            <a:ext cx="2508885" cy="487045"/>
          </a:xfrm>
          <a:prstGeom prst="rect">
            <a:avLst/>
          </a:prstGeom>
          <a:noFill/>
          <a:ln>
            <a:noFill/>
          </a:ln>
        </p:spPr>
      </p:pic>
    </p:spTree>
    <p:extLst>
      <p:ext uri="{BB962C8B-B14F-4D97-AF65-F5344CB8AC3E}">
        <p14:creationId xmlns:p14="http://schemas.microsoft.com/office/powerpoint/2010/main" val="14129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a:solidFill>
                  <a:srgbClr val="CC0066"/>
                </a:solidFill>
                <a:latin typeface="+mn-lt"/>
              </a:rPr>
              <a:t>Module 3: Healthy Food for Life</a:t>
            </a:r>
            <a:r>
              <a:rPr lang="en-IE" sz="4000" dirty="0">
                <a:solidFill>
                  <a:srgbClr val="CC3399"/>
                </a:solidFill>
              </a:rPr>
              <a:t/>
            </a:r>
            <a:br>
              <a:rPr lang="en-IE" sz="4000" dirty="0">
                <a:solidFill>
                  <a:srgbClr val="CC3399"/>
                </a:solidFill>
              </a:rPr>
            </a:br>
            <a:endParaRPr lang="en-GB" dirty="0">
              <a:solidFill>
                <a:srgbClr val="CC3399"/>
              </a:solidFill>
            </a:endParaRPr>
          </a:p>
        </p:txBody>
      </p:sp>
      <p:sp>
        <p:nvSpPr>
          <p:cNvPr id="3" name="Content Placeholder 2"/>
          <p:cNvSpPr>
            <a:spLocks noGrp="1"/>
          </p:cNvSpPr>
          <p:nvPr>
            <p:ph idx="1"/>
          </p:nvPr>
        </p:nvSpPr>
        <p:spPr>
          <a:xfrm>
            <a:off x="825990" y="1846406"/>
            <a:ext cx="10538696" cy="1566265"/>
          </a:xfrm>
          <a:solidFill>
            <a:srgbClr val="CCECFF"/>
          </a:solidFill>
        </p:spPr>
        <p:txBody>
          <a:bodyPr>
            <a:noAutofit/>
          </a:bodyPr>
          <a:lstStyle/>
          <a:p>
            <a:pPr marL="0" indent="0" algn="ctr">
              <a:buNone/>
            </a:pPr>
            <a:r>
              <a:rPr lang="en-IE" sz="3200" dirty="0"/>
              <a:t>Aim: To increase your knowledge and support you to develop your confidence to raise the issue of healthy eating in routine and regular conversations with patients</a:t>
            </a:r>
          </a:p>
        </p:txBody>
      </p:sp>
      <p:sp>
        <p:nvSpPr>
          <p:cNvPr id="6" name="Rectangle 5"/>
          <p:cNvSpPr/>
          <p:nvPr/>
        </p:nvSpPr>
        <p:spPr>
          <a:xfrm>
            <a:off x="637369" y="3865481"/>
            <a:ext cx="11329260" cy="2308324"/>
          </a:xfrm>
          <a:prstGeom prst="rect">
            <a:avLst/>
          </a:prstGeom>
        </p:spPr>
        <p:txBody>
          <a:bodyPr wrap="square">
            <a:spAutoFit/>
          </a:bodyPr>
          <a:lstStyle/>
          <a:p>
            <a:r>
              <a:rPr lang="en-IE" sz="2400" dirty="0"/>
              <a:t>On completion you will have the knowledge needed to</a:t>
            </a:r>
            <a:r>
              <a:rPr lang="en-IE" sz="2400" dirty="0" smtClean="0"/>
              <a:t>:</a:t>
            </a:r>
          </a:p>
          <a:p>
            <a:endParaRPr lang="en-IE" sz="2400" dirty="0"/>
          </a:p>
          <a:p>
            <a:pPr marL="342900" indent="-342900">
              <a:buFont typeface="Arial" panose="020B0604020202020204" pitchFamily="34" charset="0"/>
              <a:buChar char="•"/>
            </a:pPr>
            <a:r>
              <a:rPr lang="en-IE" sz="2400" dirty="0"/>
              <a:t>Outline the prevalence of poor dietary habits in Ireland and the associated risk factors</a:t>
            </a:r>
          </a:p>
          <a:p>
            <a:pPr marL="342900" indent="-342900">
              <a:buFont typeface="Arial" panose="020B0604020202020204" pitchFamily="34" charset="0"/>
              <a:buChar char="•"/>
            </a:pPr>
            <a:r>
              <a:rPr lang="en-IE" sz="2400" dirty="0"/>
              <a:t>Communicate key messages on healthy eating to patients</a:t>
            </a:r>
          </a:p>
          <a:p>
            <a:pPr marL="342900" indent="-342900">
              <a:buFont typeface="Arial" panose="020B0604020202020204" pitchFamily="34" charset="0"/>
              <a:buChar char="•"/>
            </a:pPr>
            <a:r>
              <a:rPr lang="en-IE" sz="2400" dirty="0"/>
              <a:t>Signpost patients to practical resources to help them make changes  </a:t>
            </a:r>
          </a:p>
          <a:p>
            <a:pPr marL="342900" indent="-342900">
              <a:buFont typeface="Arial" panose="020B0604020202020204" pitchFamily="34" charset="0"/>
              <a:buChar char="•"/>
            </a:pPr>
            <a:endParaRPr lang="en-IE"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639" y="164730"/>
            <a:ext cx="1858781" cy="1147557"/>
          </a:xfrm>
          <a:prstGeom prst="rect">
            <a:avLst/>
          </a:prstGeom>
        </p:spPr>
      </p:pic>
      <p:pic>
        <p:nvPicPr>
          <p:cNvPr id="7" name="Picture 6"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260411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MECC Presentation theme</Template>
  <TotalTime>387</TotalTime>
  <Words>1809</Words>
  <Application>Microsoft Office PowerPoint</Application>
  <PresentationFormat>Custom</PresentationFormat>
  <Paragraphs>177</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1_MECC Presentation theme</vt:lpstr>
      <vt:lpstr>Unit 3: Lesson 4-5 </vt:lpstr>
      <vt:lpstr>  Communication for  Healthy Lifestyles &amp;  Health Behaviour Change</vt:lpstr>
      <vt:lpstr>Making Every Contact Count</vt:lpstr>
      <vt:lpstr>RECAP UNIT 3 Lesson 1-3</vt:lpstr>
      <vt:lpstr>Making Every Contact Count</vt:lpstr>
      <vt:lpstr>Module1: Introduction to Behaviour Change  </vt:lpstr>
      <vt:lpstr>Module 1:Introduction to Behaviour Change </vt:lpstr>
      <vt:lpstr>Module 2:Alcohol and Drug Use </vt:lpstr>
      <vt:lpstr>Module 3: Healthy Food for Life </vt:lpstr>
      <vt:lpstr>Module 4: Tobacco Free Ireland </vt:lpstr>
      <vt:lpstr>Module 5: Get Ireland Active  </vt:lpstr>
      <vt:lpstr>Module 6: Skills to Practice module </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dc:title>
  <dc:creator>O'Sullivan, Dawn;Gobnait.Creedon@hse.ie</dc:creator>
  <cp:lastModifiedBy>Gobnait Creedon (Health Promotion Officer)</cp:lastModifiedBy>
  <cp:revision>48</cp:revision>
  <cp:lastPrinted>2017-11-17T17:07:51Z</cp:lastPrinted>
  <dcterms:created xsi:type="dcterms:W3CDTF">2017-02-28T11:22:49Z</dcterms:created>
  <dcterms:modified xsi:type="dcterms:W3CDTF">2018-07-18T08:23:40Z</dcterms:modified>
</cp:coreProperties>
</file>