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 id="2147483704" r:id="rId2"/>
    <p:sldMasterId id="2147483788" r:id="rId3"/>
  </p:sldMasterIdLst>
  <p:notesMasterIdLst>
    <p:notesMasterId r:id="rId55"/>
  </p:notesMasterIdLst>
  <p:handoutMasterIdLst>
    <p:handoutMasterId r:id="rId56"/>
  </p:handoutMasterIdLst>
  <p:sldIdLst>
    <p:sldId id="279" r:id="rId4"/>
    <p:sldId id="280" r:id="rId5"/>
    <p:sldId id="343" r:id="rId6"/>
    <p:sldId id="285" r:id="rId7"/>
    <p:sldId id="291" r:id="rId8"/>
    <p:sldId id="284" r:id="rId9"/>
    <p:sldId id="292" r:id="rId10"/>
    <p:sldId id="294" r:id="rId11"/>
    <p:sldId id="295" r:id="rId12"/>
    <p:sldId id="297" r:id="rId13"/>
    <p:sldId id="281" r:id="rId14"/>
    <p:sldId id="298" r:id="rId15"/>
    <p:sldId id="299" r:id="rId16"/>
    <p:sldId id="300" r:id="rId17"/>
    <p:sldId id="328" r:id="rId18"/>
    <p:sldId id="301" r:id="rId19"/>
    <p:sldId id="302" r:id="rId20"/>
    <p:sldId id="303" r:id="rId21"/>
    <p:sldId id="305" r:id="rId22"/>
    <p:sldId id="329" r:id="rId23"/>
    <p:sldId id="336" r:id="rId24"/>
    <p:sldId id="337" r:id="rId25"/>
    <p:sldId id="338" r:id="rId26"/>
    <p:sldId id="307" r:id="rId27"/>
    <p:sldId id="308" r:id="rId28"/>
    <p:sldId id="309" r:id="rId29"/>
    <p:sldId id="310" r:id="rId30"/>
    <p:sldId id="311" r:id="rId31"/>
    <p:sldId id="312" r:id="rId32"/>
    <p:sldId id="313" r:id="rId33"/>
    <p:sldId id="330" r:id="rId34"/>
    <p:sldId id="331" r:id="rId35"/>
    <p:sldId id="314" r:id="rId36"/>
    <p:sldId id="315" r:id="rId37"/>
    <p:sldId id="316" r:id="rId38"/>
    <p:sldId id="317" r:id="rId39"/>
    <p:sldId id="318" r:id="rId40"/>
    <p:sldId id="319" r:id="rId41"/>
    <p:sldId id="322" r:id="rId42"/>
    <p:sldId id="340" r:id="rId43"/>
    <p:sldId id="342" r:id="rId44"/>
    <p:sldId id="341" r:id="rId45"/>
    <p:sldId id="339" r:id="rId46"/>
    <p:sldId id="332" r:id="rId47"/>
    <p:sldId id="321" r:id="rId48"/>
    <p:sldId id="320" r:id="rId49"/>
    <p:sldId id="333" r:id="rId50"/>
    <p:sldId id="324" r:id="rId51"/>
    <p:sldId id="325" r:id="rId52"/>
    <p:sldId id="326" r:id="rId53"/>
    <p:sldId id="327" r:id="rId5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eilly, Anthony" initials="O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CCEC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67771" autoAdjust="0"/>
  </p:normalViewPr>
  <p:slideViewPr>
    <p:cSldViewPr snapToGrid="0">
      <p:cViewPr varScale="1">
        <p:scale>
          <a:sx n="78" d="100"/>
          <a:sy n="78" d="100"/>
        </p:scale>
        <p:origin x="-1854" y="-9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5T11:11:18.476" idx="1">
    <p:pos x="10" y="10"/>
    <p:text>links needed</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77F64F-CBC7-47A4-AC56-94EF4600484D}" type="datetimeFigureOut">
              <a:rPr lang="en-GB" smtClean="0"/>
              <a:t>18/07/2018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DAD004-6296-4B21-BEA1-C9A86BCE88FA}" type="slidenum">
              <a:rPr lang="en-GB" smtClean="0"/>
              <a:t>‹#›</a:t>
            </a:fld>
            <a:endParaRPr lang="en-GB" dirty="0"/>
          </a:p>
        </p:txBody>
      </p:sp>
    </p:spTree>
    <p:extLst>
      <p:ext uri="{BB962C8B-B14F-4D97-AF65-F5344CB8AC3E}">
        <p14:creationId xmlns:p14="http://schemas.microsoft.com/office/powerpoint/2010/main" val="53745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90DB347-B147-41E1-9B22-C32000F3A94A}" type="datetimeFigureOut">
              <a:rPr lang="en-GB" smtClean="0"/>
              <a:t>18/07/2018</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6605877-357A-442F-A308-F0400633DEC4}" type="slidenum">
              <a:rPr lang="en-GB" smtClean="0"/>
              <a:t>‹#›</a:t>
            </a:fld>
            <a:endParaRPr lang="en-GB" dirty="0"/>
          </a:p>
        </p:txBody>
      </p:sp>
    </p:spTree>
    <p:extLst>
      <p:ext uri="{BB962C8B-B14F-4D97-AF65-F5344CB8AC3E}">
        <p14:creationId xmlns:p14="http://schemas.microsoft.com/office/powerpoint/2010/main" val="38887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INTRODUCTION TO THE UNIT OF STUDY</a:t>
            </a:r>
          </a:p>
          <a:p>
            <a:r>
              <a:rPr lang="en-IE" dirty="0" smtClean="0"/>
              <a:t>In Unit 4 we are going to learn how to Make Every Contact Count by learning and practicing the skills which are needed to provide opportunistic brief advice and to undertake BIs. We will be using the tools and techniques which you have explored in Unit 3, and will practice applying them in a BI.</a:t>
            </a:r>
          </a:p>
          <a:p>
            <a:endParaRPr lang="en-IE" dirty="0" smtClean="0"/>
          </a:p>
          <a:p>
            <a:endParaRPr lang="en-IE" dirty="0" smtClean="0"/>
          </a:p>
          <a:p>
            <a:r>
              <a:rPr lang="en-IE" dirty="0" smtClean="0"/>
              <a:t>Unit 4 Learning Outcomes	</a:t>
            </a:r>
          </a:p>
          <a:p>
            <a:endParaRPr lang="en-IE" dirty="0" smtClean="0"/>
          </a:p>
          <a:p>
            <a:r>
              <a:rPr lang="en-IE" dirty="0" smtClean="0"/>
              <a:t>4.1.1 Describe the theoretical and practical context for Making Every Contact Count for health behaviour change (HBC)</a:t>
            </a:r>
          </a:p>
          <a:p>
            <a:endParaRPr lang="en-IE" dirty="0" smtClean="0"/>
          </a:p>
          <a:p>
            <a:r>
              <a:rPr lang="en-IE" dirty="0" smtClean="0"/>
              <a:t>4.1.2 Identify individuals for whom a brief intervention (BI) is appropriate.</a:t>
            </a:r>
          </a:p>
          <a:p>
            <a:endParaRPr lang="en-IE" dirty="0" smtClean="0"/>
          </a:p>
          <a:p>
            <a:r>
              <a:rPr lang="en-IE" dirty="0" smtClean="0"/>
              <a:t>4.2.1 Use validated screening and assessment tools to assess individual’s readiness to change and respond to this assessment supportively.</a:t>
            </a:r>
          </a:p>
          <a:p>
            <a:endParaRPr lang="en-IE" dirty="0" smtClean="0"/>
          </a:p>
          <a:p>
            <a:r>
              <a:rPr lang="en-IE" dirty="0" smtClean="0"/>
              <a:t>4.2.2 Deliver a BI in an empathetic and non-confrontational manner using the principles of motivational interviewing (MI).</a:t>
            </a:r>
          </a:p>
          <a:p>
            <a:endParaRPr lang="en-IE" dirty="0" smtClean="0"/>
          </a:p>
          <a:p>
            <a:r>
              <a:rPr lang="en-IE" dirty="0" smtClean="0"/>
              <a:t>4.2.3 Assess own performance in delivering BI using self-reflective practice.</a:t>
            </a:r>
          </a:p>
          <a:p>
            <a:endParaRPr lang="en-IE" dirty="0" smtClean="0"/>
          </a:p>
          <a:p>
            <a:r>
              <a:rPr lang="en-IE" dirty="0" smtClean="0"/>
              <a:t>4.2.4. Demonstrate the procedure for signposting and referral to support services</a:t>
            </a:r>
          </a:p>
          <a:p>
            <a:endParaRPr lang="en-IE" dirty="0" smtClean="0"/>
          </a:p>
          <a:p>
            <a:r>
              <a:rPr lang="en-IE" dirty="0" smtClean="0"/>
              <a:t>4.2.5 Understand how to maintain accurate records in patient documentation/medical chart of delivery of a BI, and how to flag further actions for follow-up.</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389135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How to Make Every Contact Count </a:t>
            </a:r>
          </a:p>
          <a:p>
            <a:r>
              <a:rPr lang="en-IE" dirty="0" smtClean="0"/>
              <a:t>As you know, lifestyle behaviours play a role in health and in disease prevention and health improvement is every health professional’s responsibility.</a:t>
            </a:r>
          </a:p>
          <a:p>
            <a:r>
              <a:rPr lang="en-IE" dirty="0" smtClean="0"/>
              <a:t>To ensure that we Make Every Contact Count we need to become proficient at providing brief advice and brief interventions using a Motivational Interviewing (MI) approach (Introduced in Unit 3).</a:t>
            </a:r>
          </a:p>
          <a:p>
            <a:r>
              <a:rPr lang="en-IE" dirty="0" smtClean="0"/>
              <a:t>You have already covered some of the theory behind the MI approach to HBC from Unit 3, and we are going to discuss MI further in this lesson. Firstly, let’s take a look at the Making Every Contact Count Framework for delivering behaviour change interventions:</a:t>
            </a:r>
          </a:p>
          <a:p>
            <a:r>
              <a:rPr lang="en-IE" dirty="0" smtClean="0"/>
              <a:t>The diagram outlines the model for behaviour change from the Making Every Contact Count framework.</a:t>
            </a:r>
          </a:p>
          <a:p>
            <a:endParaRPr lang="en-IE" dirty="0" smtClean="0"/>
          </a:p>
          <a:p>
            <a:r>
              <a:rPr lang="en-IE" b="1" dirty="0" smtClean="0"/>
              <a:t>We will now talk about each of the four levels of behavioural intervention in the Making Every Contact Count framework, including brief advice, brief intervention, extended brief interventions and specialist services and watch a video demonstrating each approach in practice.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43933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Level 1: BRIEF ADVICE</a:t>
            </a:r>
          </a:p>
          <a:p>
            <a:endParaRPr lang="en-IE" dirty="0" smtClean="0"/>
          </a:p>
          <a:p>
            <a:r>
              <a:rPr lang="en-IE" dirty="0" smtClean="0"/>
              <a:t>Brief advice is defined as a short opportunistic intervention that directs people where to go for further help for modifying unhealthy behaviours. The aim of this type of opportunistic advice is to raise awareness of the impact of lifestyle behaviour on the individual and to refer / signpost the person to further supports. Brief advice is less in-depth and more informal than a brief intervention and usually involves giving information about the importance of behaviour change and simple advice to support behaviour. (See Unit 4, Lesson 3, for further information about services and support).  Key components</a:t>
            </a:r>
          </a:p>
          <a:p>
            <a:r>
              <a:rPr lang="en-IE" dirty="0" smtClean="0"/>
              <a:t>-	Ask about behaviour</a:t>
            </a:r>
          </a:p>
          <a:p>
            <a:r>
              <a:rPr lang="en-IE" dirty="0" smtClean="0"/>
              <a:t>-	Advise on the need for behaviour change</a:t>
            </a:r>
          </a:p>
          <a:p>
            <a:r>
              <a:rPr lang="en-IE" dirty="0" smtClean="0"/>
              <a:t>-	Act to refer or signpost people to additional support (3As)</a:t>
            </a:r>
          </a:p>
          <a:p>
            <a:r>
              <a:rPr lang="en-IE" dirty="0" smtClean="0"/>
              <a:t>A ‘a brief advice’ intervention should take no more than 3 minutes.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76265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Key components</a:t>
            </a:r>
          </a:p>
          <a:p>
            <a:r>
              <a:rPr lang="en-IE" dirty="0" smtClean="0"/>
              <a:t>-	Ask about behaviour</a:t>
            </a:r>
          </a:p>
          <a:p>
            <a:r>
              <a:rPr lang="en-IE" dirty="0" smtClean="0"/>
              <a:t>-	Advise on the need for behaviour change</a:t>
            </a:r>
          </a:p>
          <a:p>
            <a:r>
              <a:rPr lang="en-IE" dirty="0" smtClean="0"/>
              <a:t>-	Act to refer or signpost people to additional support (3As)</a:t>
            </a:r>
          </a:p>
          <a:p>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t>15</a:t>
            </a:fld>
            <a:endParaRPr lang="en-GB" dirty="0"/>
          </a:p>
        </p:txBody>
      </p:sp>
    </p:spTree>
    <p:extLst>
      <p:ext uri="{BB962C8B-B14F-4D97-AF65-F5344CB8AC3E}">
        <p14:creationId xmlns:p14="http://schemas.microsoft.com/office/powerpoint/2010/main" val="2826014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Brief intervention (BI) is defined as an intervention that aims to equip people with tools to change attitudes and explore underlying problems. It involves discussion, negotiation and encouragement with or without follow-up by the health professional. The aim of a brief intervention is to raise awareness of the risks associated with the behaviour, to equip people with the skills to change and signpost to further supports.</a:t>
            </a:r>
          </a:p>
          <a:p>
            <a:r>
              <a:rPr lang="en-IE" dirty="0" smtClean="0"/>
              <a:t>In Unit 3, you learned about effective communication skills for promoting behaviour change. As part of a range of methods, BIs may contain a patient-centred discussion, and may use an MI approach in their delivery.</a:t>
            </a:r>
          </a:p>
          <a:p>
            <a:endParaRPr lang="en-IE" dirty="0" smtClean="0"/>
          </a:p>
          <a:p>
            <a:r>
              <a:rPr lang="en-IE" dirty="0" smtClean="0"/>
              <a:t>A useful framework for delivering a BI is the 5 As.  </a:t>
            </a:r>
            <a:r>
              <a:rPr lang="en-IE" b="1" dirty="0" smtClean="0"/>
              <a:t>The Making Every Contact Count programme advises the use of the 5A’s framework as a guide for carrying out a brief intervention. </a:t>
            </a:r>
            <a:endParaRPr lang="en-GB" b="1"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3966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 The 5As framework for Brief Intervention for Health Behaviour Change. Source: World Health Organisation (2014) Toolkit For Delivering the 5a’s. For more information on the application of the 5As framework, see http://www.who.int/tobacco/publications/smoking_cessation/9789241506953/en/ </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09184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Note:  A suite of video scenarios has been produced as part of the Making Every Contact Count training programme and can be accessed using the URL above.  These scenarios have been produced using arrange of health professionals and various lifestyle behaviour change issues.  You can choose which scenario is most relevant to the student group you are delivering this curriculum to.</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177662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p>
        </p:txBody>
      </p:sp>
      <p:sp>
        <p:nvSpPr>
          <p:cNvPr id="4" name="Slide Number Placeholder 3"/>
          <p:cNvSpPr>
            <a:spLocks noGrp="1"/>
          </p:cNvSpPr>
          <p:nvPr>
            <p:ph type="sldNum" sz="quarter" idx="10"/>
          </p:nvPr>
        </p:nvSpPr>
        <p:spPr/>
        <p:txBody>
          <a:bodyPr/>
          <a:lstStyle/>
          <a:p>
            <a:fld id="{76605877-357A-442F-A308-F0400633DEC4}" type="slidenum">
              <a:rPr lang="en-GB" smtClean="0"/>
              <a:t>20</a:t>
            </a:fld>
            <a:endParaRPr lang="en-GB" dirty="0"/>
          </a:p>
        </p:txBody>
      </p:sp>
    </p:spTree>
    <p:extLst>
      <p:ext uri="{BB962C8B-B14F-4D97-AF65-F5344CB8AC3E}">
        <p14:creationId xmlns:p14="http://schemas.microsoft.com/office/powerpoint/2010/main" val="309975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21</a:t>
            </a:fld>
            <a:endParaRPr lang="en-GB" dirty="0"/>
          </a:p>
        </p:txBody>
      </p:sp>
    </p:spTree>
    <p:extLst>
      <p:ext uri="{BB962C8B-B14F-4D97-AF65-F5344CB8AC3E}">
        <p14:creationId xmlns:p14="http://schemas.microsoft.com/office/powerpoint/2010/main" val="915242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endParaRPr lang="en-IE" b="1" dirty="0"/>
          </a:p>
        </p:txBody>
      </p:sp>
      <p:sp>
        <p:nvSpPr>
          <p:cNvPr id="4" name="Slide Number Placeholder 3"/>
          <p:cNvSpPr>
            <a:spLocks noGrp="1"/>
          </p:cNvSpPr>
          <p:nvPr>
            <p:ph type="sldNum" sz="quarter" idx="10"/>
          </p:nvPr>
        </p:nvSpPr>
        <p:spPr/>
        <p:txBody>
          <a:bodyPr/>
          <a:lstStyle/>
          <a:p>
            <a:fld id="{76605877-357A-442F-A308-F0400633DEC4}" type="slidenum">
              <a:rPr lang="en-GB" smtClean="0"/>
              <a:t>22</a:t>
            </a:fld>
            <a:endParaRPr lang="en-GB" dirty="0"/>
          </a:p>
        </p:txBody>
      </p:sp>
    </p:spTree>
    <p:extLst>
      <p:ext uri="{BB962C8B-B14F-4D97-AF65-F5344CB8AC3E}">
        <p14:creationId xmlns:p14="http://schemas.microsoft.com/office/powerpoint/2010/main" val="1427197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Activity 3.4:  National Undergraduate Curriculum for Chronic Disease Prevention and Management, Page 130 (</a:t>
            </a:r>
            <a:r>
              <a:rPr lang="en-IE" b="1" dirty="0" err="1" smtClean="0"/>
              <a:t>handout</a:t>
            </a:r>
            <a:r>
              <a:rPr lang="en-IE" b="1" dirty="0" smtClean="0"/>
              <a:t>)</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45550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What you will cover in this Lesson:</a:t>
            </a:r>
          </a:p>
          <a:p>
            <a:r>
              <a:rPr lang="en-IE" dirty="0" smtClean="0"/>
              <a:t>•	Outline what brief advice, brief interventions (BIs) and motivational interviewing (MI) are and the differences between them as distinct approaches to health behaviour change (HBC).</a:t>
            </a:r>
          </a:p>
          <a:p>
            <a:endParaRPr lang="en-IE" dirty="0" smtClean="0"/>
          </a:p>
          <a:p>
            <a:r>
              <a:rPr lang="en-IE" dirty="0" smtClean="0"/>
              <a:t>•	Identify opportunities for BI in your role as a healthcare professional (HCP).</a:t>
            </a:r>
          </a:p>
          <a:p>
            <a:endParaRPr lang="en-IE" dirty="0" smtClean="0"/>
          </a:p>
          <a:p>
            <a:r>
              <a:rPr lang="en-IE" dirty="0" smtClean="0"/>
              <a:t>•	Identify patients for whom a BI is appropriate.</a:t>
            </a:r>
          </a:p>
          <a:p>
            <a:endParaRPr lang="en-IE" dirty="0" smtClean="0"/>
          </a:p>
          <a:p>
            <a:r>
              <a:rPr lang="en-IE" dirty="0" smtClean="0"/>
              <a:t>•	Identify situations when BIs may not be appropriate.</a:t>
            </a:r>
          </a:p>
          <a:p>
            <a:endParaRPr lang="en-IE" dirty="0" smtClean="0"/>
          </a:p>
          <a:p>
            <a:r>
              <a:rPr lang="en-IE" dirty="0" smtClean="0"/>
              <a:t>INTRODUCTION TO THE UNIT OF STUDY</a:t>
            </a:r>
          </a:p>
          <a:p>
            <a:r>
              <a:rPr lang="en-IE" dirty="0" smtClean="0"/>
              <a:t>In Unit 4 we are going to learn how to Make Every Contact Count by learning and practicing the skills which are needed to provide opportunistic brief advice and to undertake BIs. We will be using the tools and techniques which you have explored in Unit 3, and will practice applying them in a BI.</a:t>
            </a:r>
          </a:p>
          <a:p>
            <a:endParaRPr lang="en-IE" dirty="0" smtClean="0"/>
          </a:p>
          <a:p>
            <a:endParaRPr lang="en-IE" dirty="0" smtClean="0"/>
          </a:p>
          <a:p>
            <a:r>
              <a:rPr lang="en-IE" dirty="0" smtClean="0"/>
              <a:t>Recap Unit 1: Lifestyle choices and personal behaviours, Unit 2: Lifestyle behaviours and personal responsibility for health, Unit 3: Communication for Healthy Lifestyles and Health Behaviour Change</a:t>
            </a:r>
          </a:p>
          <a:p>
            <a:r>
              <a:rPr lang="en-IE" dirty="0" smtClean="0"/>
              <a:t>•	Outline what brief advice, BIs and MI are and the differences between them as distinct approaches to behaviour change.</a:t>
            </a:r>
          </a:p>
          <a:p>
            <a:r>
              <a:rPr lang="en-IE" dirty="0" smtClean="0"/>
              <a:t>•	Identify opportunities for BI in your role as a HCP 	</a:t>
            </a:r>
          </a:p>
          <a:p>
            <a:endParaRPr lang="en-IE" dirty="0" smtClean="0"/>
          </a:p>
          <a:p>
            <a:r>
              <a:rPr lang="en-IE" dirty="0" smtClean="0"/>
              <a:t>Activity </a:t>
            </a:r>
          </a:p>
          <a:p>
            <a:endParaRPr lang="en-IE" dirty="0" smtClean="0"/>
          </a:p>
          <a:p>
            <a:r>
              <a:rPr lang="en-IE" dirty="0" smtClean="0"/>
              <a:t>Activity 4.1 Access the most recent Healthy Ireland Survey </a:t>
            </a:r>
          </a:p>
          <a:p>
            <a:endParaRPr lang="en-IE" dirty="0" smtClean="0"/>
          </a:p>
          <a:p>
            <a:r>
              <a:rPr lang="en-IE" dirty="0" smtClean="0"/>
              <a:t>Activity 4.2 Video Critique</a:t>
            </a:r>
          </a:p>
          <a:p>
            <a:r>
              <a:rPr lang="en-IE" dirty="0" smtClean="0"/>
              <a:t> </a:t>
            </a:r>
          </a:p>
          <a:p>
            <a:r>
              <a:rPr lang="en-IE" dirty="0" smtClean="0"/>
              <a:t>Activity 4.3 Use of Tools in Behaviour Change</a:t>
            </a:r>
          </a:p>
          <a:p>
            <a:endParaRPr lang="en-IE" dirty="0" smtClean="0"/>
          </a:p>
          <a:p>
            <a:r>
              <a:rPr lang="en-IE" dirty="0" smtClean="0"/>
              <a:t>Activity 4.4.  Identify scenarios when it may not be appropriate to raise the issue of lifestyle behaviour change with a patient</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50983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Extended brief intervention (EBI) is similar in content to a brief intervention, but usually takes longer and consists of an individually focussed discussion and follow-up. </a:t>
            </a:r>
          </a:p>
          <a:p>
            <a:endParaRPr lang="en-IE" dirty="0" smtClean="0"/>
          </a:p>
          <a:p>
            <a:r>
              <a:rPr lang="en-IE" dirty="0" smtClean="0"/>
              <a:t>The aim of an EBI is to raise awareness of the risks associated with the risk behaviour and to equip people with the skills to change. </a:t>
            </a:r>
          </a:p>
          <a:p>
            <a:endParaRPr lang="en-IE" dirty="0" smtClean="0"/>
          </a:p>
          <a:p>
            <a:r>
              <a:rPr lang="en-IE" dirty="0" smtClean="0"/>
              <a:t>An EBI-based discussion involves more intensive MI techniques. Useful tips for delivering an EBI involve:</a:t>
            </a:r>
          </a:p>
          <a:p>
            <a:r>
              <a:rPr lang="en-IE" dirty="0" smtClean="0"/>
              <a:t>Exploring ambivalence regarding behaviour change within the person. </a:t>
            </a:r>
          </a:p>
          <a:p>
            <a:r>
              <a:rPr lang="en-IE" dirty="0" smtClean="0"/>
              <a:t>For EBI, use exercises such as:</a:t>
            </a:r>
          </a:p>
          <a:p>
            <a:r>
              <a:rPr lang="en-IE" dirty="0" smtClean="0"/>
              <a:t>1.	OARS Conversation skills: (outlined in next section);</a:t>
            </a:r>
          </a:p>
          <a:p>
            <a:r>
              <a:rPr lang="en-IE" dirty="0" smtClean="0"/>
              <a:t>2.	The 80:20 Rule</a:t>
            </a:r>
          </a:p>
          <a:p>
            <a:r>
              <a:rPr lang="en-IE" dirty="0" smtClean="0"/>
              <a:t>3.	The 0-10 scaling exercise (outlined in next section);</a:t>
            </a:r>
          </a:p>
          <a:p>
            <a:r>
              <a:rPr lang="en-IE" dirty="0" smtClean="0"/>
              <a:t>4.	The Decisional Balance Sheet exercise (outlined in next section).</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497660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Specialist services are defined as interventions which are delivered by a specially trained health professional to support an individual through a complex behaviour change.</a:t>
            </a:r>
          </a:p>
          <a:p>
            <a:r>
              <a:rPr lang="en-IE" dirty="0" smtClean="0"/>
              <a:t>As a health professional, your role is to refer complex cases to appropriate specialist support services. Examples of these services may be a smoking cessation counsellor (smoking), an addiction counsellor (alcohol), a dietician (diet), a physiotherapist (exercise), a weight management programme (diet/exercise), a psychologist (risk of self-harm).</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3251751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Table 4.1:  National Undergraduate Curriculum for Chronic Disease Prevention and Management, Page 123-124 (</a:t>
            </a:r>
            <a:r>
              <a:rPr lang="en-IE" dirty="0" err="1" smtClean="0"/>
              <a:t>handout</a:t>
            </a:r>
            <a:r>
              <a:rPr lang="en-IE" dirty="0" smtClean="0"/>
              <a:t>)</a:t>
            </a:r>
          </a:p>
          <a:p>
            <a:endParaRPr lang="en-IE" dirty="0" smtClean="0"/>
          </a:p>
          <a:p>
            <a:endParaRPr lang="en-IE" dirty="0" smtClean="0"/>
          </a:p>
          <a:p>
            <a:endParaRPr lang="en-IE" dirty="0" smtClean="0"/>
          </a:p>
          <a:p>
            <a:r>
              <a:rPr lang="en-IE" dirty="0" smtClean="0"/>
              <a:t>Please note that the examples of staff or patients given are not exclusive to those named here. In the implementation of this framework service managers will need to identify those who are best placed to conduct and receive the relevant level of intervention (Source: Health Service Executive (2017) Making Every Contact Count: A Health Behaviour Change Framework and Implementation Plan for Health Professionals in the Irish Health Service. Dublin).</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31</a:t>
            </a:fld>
            <a:endParaRPr lang="en-GB" dirty="0"/>
          </a:p>
        </p:txBody>
      </p:sp>
    </p:spTree>
    <p:extLst>
      <p:ext uri="{BB962C8B-B14F-4D97-AF65-F5344CB8AC3E}">
        <p14:creationId xmlns:p14="http://schemas.microsoft.com/office/powerpoint/2010/main" val="1442641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*Hyperlinked for use as a Handout </a:t>
            </a:r>
          </a:p>
          <a:p>
            <a:endParaRPr lang="en-IE" dirty="0" smtClean="0"/>
          </a:p>
          <a:p>
            <a:endParaRPr lang="en-IE" dirty="0" smtClean="0"/>
          </a:p>
          <a:p>
            <a:r>
              <a:rPr lang="en-IE" dirty="0" smtClean="0"/>
              <a:t>Table 4.1 Please note that the examples of staff or patients given are not exclusive to those named here. In the implementation of this framework service managers will need to identify those who are best placed to conduct and receive the relevant level of intervention (Source: Health Service Executive (2017) Making Every Contact Count: A Health Behaviour Change Framework and Implementation Plan for Health Professionals in the Irish Health Service. Dublin).</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32</a:t>
            </a:fld>
            <a:endParaRPr lang="en-GB" dirty="0"/>
          </a:p>
        </p:txBody>
      </p:sp>
    </p:spTree>
    <p:extLst>
      <p:ext uri="{BB962C8B-B14F-4D97-AF65-F5344CB8AC3E}">
        <p14:creationId xmlns:p14="http://schemas.microsoft.com/office/powerpoint/2010/main" val="118082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Motivational</a:t>
            </a:r>
            <a:r>
              <a:rPr lang="en-IE" baseline="0" dirty="0" smtClean="0"/>
              <a:t> Interviewing </a:t>
            </a:r>
            <a:r>
              <a:rPr lang="en-IE" dirty="0" smtClean="0"/>
              <a:t>(MI)</a:t>
            </a:r>
          </a:p>
          <a:p>
            <a:r>
              <a:rPr lang="en-IE" dirty="0" smtClean="0"/>
              <a:t>You learned about active listening skills for MI in Unit 3. To recap, MI is described as a process of exploring a person’s motivation to change through interview in order to assist them in moving toward change.  </a:t>
            </a:r>
          </a:p>
          <a:p>
            <a:endParaRPr lang="en-IE" dirty="0" smtClean="0"/>
          </a:p>
          <a:p>
            <a:r>
              <a:rPr lang="en-IE" dirty="0" smtClean="0"/>
              <a:t>Simply giving patients advice to change is often unrewarding and ineffective. Telling, judging and advising may not be the most effective way of bringing about behaviour change. </a:t>
            </a:r>
          </a:p>
          <a:p>
            <a:endParaRPr lang="en-IE" dirty="0" smtClean="0"/>
          </a:p>
          <a:p>
            <a:r>
              <a:rPr lang="en-IE" dirty="0" smtClean="0"/>
              <a:t>In an MI structured conversation, the health professional does not attempt to persuade the individual to change. The patient is allowed and encouraged to voice their own uncertainties and problem-solve themselves.</a:t>
            </a:r>
          </a:p>
          <a:p>
            <a:endParaRPr lang="en-IE" dirty="0" smtClean="0"/>
          </a:p>
          <a:p>
            <a:r>
              <a:rPr lang="en-IE" dirty="0" smtClean="0"/>
              <a:t>Conversations using the principles of MI can be used by a range of health professionals in a range of settings. </a:t>
            </a:r>
          </a:p>
          <a:p>
            <a:endParaRPr lang="en-IE" dirty="0" smtClean="0"/>
          </a:p>
          <a:p>
            <a:r>
              <a:rPr lang="en-IE" dirty="0" smtClean="0"/>
              <a:t>MI is deliberately non-confrontational – the key questions within the conversation are:</a:t>
            </a:r>
          </a:p>
          <a:p>
            <a:r>
              <a:rPr lang="en-IE" dirty="0" smtClean="0"/>
              <a:t>•	‘What are some of the good things about your present behaviour?’ </a:t>
            </a:r>
          </a:p>
          <a:p>
            <a:r>
              <a:rPr lang="en-IE" dirty="0" smtClean="0"/>
              <a:t>•	‘What are the not-so-good things about your present behaviour?’ </a:t>
            </a:r>
          </a:p>
          <a:p>
            <a:endParaRPr lang="en-IE" dirty="0" smtClean="0"/>
          </a:p>
          <a:p>
            <a:r>
              <a:rPr lang="en-IE" dirty="0" smtClean="0"/>
              <a:t>Other key elements and strategies include: </a:t>
            </a:r>
          </a:p>
          <a:p>
            <a:r>
              <a:rPr lang="en-IE" dirty="0" smtClean="0"/>
              <a:t>•	Expressing empathy by the use of reflective listening (see Unit 3).</a:t>
            </a:r>
          </a:p>
          <a:p>
            <a:r>
              <a:rPr lang="en-IE" dirty="0" smtClean="0"/>
              <a:t>•	Avoiding arguments by assuming that the individual is responsible for the decision to change </a:t>
            </a:r>
          </a:p>
          <a:p>
            <a:r>
              <a:rPr lang="en-IE" dirty="0" smtClean="0"/>
              <a:t>•	‘Rolling with resistance’ rather than confronting or opposing it </a:t>
            </a:r>
          </a:p>
          <a:p>
            <a:r>
              <a:rPr lang="en-IE" dirty="0" smtClean="0"/>
              <a:t>•	Supporting self-efficacy and optimism for change</a:t>
            </a:r>
          </a:p>
          <a:p>
            <a:r>
              <a:rPr lang="en-IE" dirty="0" smtClean="0"/>
              <a:t>MI is often a more intensive intervention than a BI carried out by a HCP but the approach and ethos of MI is applicable to helping a HCP to have more effective BI with patients.</a:t>
            </a:r>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357128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You learned about active listening skills for MI in Unit 3. To recap, MI is described as a process of exploring a patient’s motivation to change through interview in order to assist them in moving toward change. </a:t>
            </a:r>
          </a:p>
          <a:p>
            <a:endParaRPr lang="en-IE" dirty="0" smtClean="0"/>
          </a:p>
          <a:p>
            <a:r>
              <a:rPr lang="en-IE" dirty="0" smtClean="0"/>
              <a:t>Simply giving patients advice to change is often unrewarding and ineffective. </a:t>
            </a:r>
          </a:p>
          <a:p>
            <a:r>
              <a:rPr lang="en-IE" dirty="0" smtClean="0"/>
              <a:t>Telling, judging and advising may not be the most effective way of bringing about behaviour change.</a:t>
            </a:r>
          </a:p>
          <a:p>
            <a:endParaRPr lang="en-IE" dirty="0" smtClean="0"/>
          </a:p>
          <a:p>
            <a:r>
              <a:rPr lang="en-IE" dirty="0" smtClean="0"/>
              <a:t>In an Motivational Interviewing  structured conversation, the health professional does not attempt to persuade the individual to change. </a:t>
            </a:r>
          </a:p>
          <a:p>
            <a:endParaRPr lang="en-IE" dirty="0" smtClean="0"/>
          </a:p>
          <a:p>
            <a:r>
              <a:rPr lang="en-IE" dirty="0" smtClean="0"/>
              <a:t>The patient is allowed and encouraged to voice their own uncertainties and problem-solve themselves.</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2670588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Motivational Interviewing is deliberately non-confrontational – the Key questions within the conversation are:</a:t>
            </a:r>
          </a:p>
          <a:p>
            <a:r>
              <a:rPr lang="en-IE" dirty="0" smtClean="0"/>
              <a:t>•	‘What are some of the good things about your present behaviour?’ </a:t>
            </a:r>
          </a:p>
          <a:p>
            <a:r>
              <a:rPr lang="en-IE" dirty="0" smtClean="0"/>
              <a:t>•	‘What are the not-so-good things about your present behaviour?’ </a:t>
            </a:r>
          </a:p>
          <a:p>
            <a:endParaRPr lang="en-IE" dirty="0" smtClean="0"/>
          </a:p>
          <a:p>
            <a:r>
              <a:rPr lang="en-IE" dirty="0" smtClean="0"/>
              <a:t>Other key elements and strategies include: </a:t>
            </a:r>
          </a:p>
          <a:p>
            <a:r>
              <a:rPr lang="en-IE" dirty="0" smtClean="0"/>
              <a:t>•	Expressing empathy by the use of reflective listening (see Unit 3).</a:t>
            </a:r>
          </a:p>
          <a:p>
            <a:r>
              <a:rPr lang="en-IE" dirty="0" smtClean="0"/>
              <a:t>•	Avoiding arguments by assuming that the individual is responsible for the decision to change </a:t>
            </a:r>
          </a:p>
          <a:p>
            <a:r>
              <a:rPr lang="en-IE" dirty="0" smtClean="0"/>
              <a:t>•	‘Rolling with resistance’ rather than confronting or opposing it </a:t>
            </a:r>
          </a:p>
          <a:p>
            <a:r>
              <a:rPr lang="en-IE" dirty="0" smtClean="0"/>
              <a:t>•	Supporting self-efficacy and optimism for change</a:t>
            </a:r>
          </a:p>
          <a:p>
            <a:endParaRPr lang="en-IE" dirty="0" smtClean="0"/>
          </a:p>
          <a:p>
            <a:endParaRPr lang="en-IE" dirty="0" smtClean="0"/>
          </a:p>
          <a:p>
            <a:endParaRPr lang="en-IE" dirty="0" smtClean="0"/>
          </a:p>
          <a:p>
            <a:endParaRPr lang="en-IE" dirty="0" smtClean="0"/>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3681162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Other key elements and strategies include: </a:t>
            </a:r>
          </a:p>
          <a:p>
            <a:r>
              <a:rPr lang="en-IE" dirty="0" smtClean="0"/>
              <a:t>•	Expressing empathy by the use of active listening (see Unit 3).</a:t>
            </a:r>
          </a:p>
          <a:p>
            <a:r>
              <a:rPr lang="en-IE" dirty="0" smtClean="0"/>
              <a:t>•	Avoiding arguments by assuming that the individual is responsible for the decision to change </a:t>
            </a:r>
          </a:p>
          <a:p>
            <a:r>
              <a:rPr lang="en-IE" dirty="0" smtClean="0"/>
              <a:t>•	Supporting self-efficacy and optimism for change</a:t>
            </a:r>
          </a:p>
          <a:p>
            <a:r>
              <a:rPr lang="en-IE" dirty="0" smtClean="0"/>
              <a:t>•	‘Rolling with resistance’ rather than confronting or opposing it.</a:t>
            </a:r>
          </a:p>
          <a:p>
            <a:endParaRPr lang="en-IE" dirty="0" smtClean="0"/>
          </a:p>
          <a:p>
            <a:r>
              <a:rPr lang="en-IE" dirty="0" smtClean="0"/>
              <a:t> Resistance to change is a common occurrence in HBC interventions, and a patient may be defensive in response to a perceived attack on their current behaviour. To avoid making a patient feel threatened or confronted about health risk behaviours, it is important to respect a patient’s resistance, express empathy and approach the conversation in a non-judgemental manner.  </a:t>
            </a:r>
          </a:p>
          <a:p>
            <a:endParaRPr lang="en-IE" dirty="0" smtClean="0"/>
          </a:p>
          <a:p>
            <a:r>
              <a:rPr lang="en-IE" dirty="0" smtClean="0"/>
              <a:t>MI is often a more intensive intervention than a BI carried out by a HCP but the approach and ethos of MI is applicable to helping a HCP to have more effective BI with patients.</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36</a:t>
            </a:fld>
            <a:endParaRPr lang="en-GB" dirty="0"/>
          </a:p>
        </p:txBody>
      </p:sp>
    </p:spTree>
    <p:extLst>
      <p:ext uri="{BB962C8B-B14F-4D97-AF65-F5344CB8AC3E}">
        <p14:creationId xmlns:p14="http://schemas.microsoft.com/office/powerpoint/2010/main" val="145970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 – Open-ended questions</a:t>
            </a:r>
          </a:p>
          <a:p>
            <a:r>
              <a:rPr lang="en-IE" dirty="0" smtClean="0"/>
              <a:t>• Cannot be answered in one word</a:t>
            </a:r>
          </a:p>
          <a:p>
            <a:r>
              <a:rPr lang="en-IE" dirty="0" smtClean="0"/>
              <a:t>• Create forward moving momentum</a:t>
            </a:r>
          </a:p>
          <a:p>
            <a:r>
              <a:rPr lang="en-IE" dirty="0" smtClean="0"/>
              <a:t>• Encourages the patient to talk and express themselves</a:t>
            </a:r>
          </a:p>
          <a:p>
            <a:r>
              <a:rPr lang="en-IE" dirty="0" smtClean="0"/>
              <a:t>• Helps establish an atmosphere of trust and acceptance</a:t>
            </a:r>
          </a:p>
          <a:p>
            <a:r>
              <a:rPr lang="en-IE" dirty="0" smtClean="0"/>
              <a:t>A – Affirming the patient</a:t>
            </a:r>
          </a:p>
          <a:p>
            <a:r>
              <a:rPr lang="en-IE" dirty="0" smtClean="0"/>
              <a:t>• Noticing what is right about someone</a:t>
            </a:r>
          </a:p>
          <a:p>
            <a:r>
              <a:rPr lang="en-IE" dirty="0" smtClean="0"/>
              <a:t>• A recognition and acknowledgement – of strengths, values, effort, achievement</a:t>
            </a:r>
          </a:p>
          <a:p>
            <a:r>
              <a:rPr lang="en-IE" dirty="0" smtClean="0"/>
              <a:t>• More than simple praise: ‘well done’</a:t>
            </a:r>
          </a:p>
          <a:p>
            <a:r>
              <a:rPr lang="en-IE" dirty="0" smtClean="0"/>
              <a:t>R – Reflective listening</a:t>
            </a:r>
          </a:p>
          <a:p>
            <a:r>
              <a:rPr lang="en-IE" dirty="0" smtClean="0"/>
              <a:t>• Help the patient feel listened to and understood</a:t>
            </a:r>
          </a:p>
          <a:p>
            <a:r>
              <a:rPr lang="en-IE" dirty="0" smtClean="0"/>
              <a:t>• Check you have understood them correctly</a:t>
            </a:r>
          </a:p>
          <a:p>
            <a:r>
              <a:rPr lang="en-IE" dirty="0" smtClean="0"/>
              <a:t>• Encourage the patient to keep talking</a:t>
            </a:r>
          </a:p>
          <a:p>
            <a:r>
              <a:rPr lang="en-IE" dirty="0" smtClean="0"/>
              <a:t>• Sometimes help the patient understand themselves better</a:t>
            </a:r>
          </a:p>
          <a:p>
            <a:r>
              <a:rPr lang="en-IE" dirty="0" smtClean="0"/>
              <a:t>S – Summarising</a:t>
            </a:r>
          </a:p>
          <a:p>
            <a:r>
              <a:rPr lang="en-IE" dirty="0" smtClean="0"/>
              <a:t>• Summaries involve capturing elements of what the patient has been saying,</a:t>
            </a:r>
          </a:p>
          <a:p>
            <a:r>
              <a:rPr lang="en-IE" dirty="0" smtClean="0"/>
              <a:t>and saying them back without any advice giving or interpretation or judgement.</a:t>
            </a:r>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t>38</a:t>
            </a:fld>
            <a:endParaRPr lang="en-GB" dirty="0"/>
          </a:p>
        </p:txBody>
      </p:sp>
    </p:spTree>
    <p:extLst>
      <p:ext uri="{BB962C8B-B14F-4D97-AF65-F5344CB8AC3E}">
        <p14:creationId xmlns:p14="http://schemas.microsoft.com/office/powerpoint/2010/main" val="3750395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255313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Making Every Contact Count is a programme being implemented within the HSE to support the prevention of chronic disease by promoting lifestyle behaviour change. The health behaviours which are the focus of this programme are the four main lifestyle risk factors for chronic disease: tobacco use; physical inactivity; harmful alcohol consumption and unhealthy eating.  </a:t>
            </a:r>
          </a:p>
          <a:p>
            <a:endParaRPr lang="en-IE" dirty="0"/>
          </a:p>
          <a:p>
            <a:r>
              <a:rPr lang="en-IE" dirty="0"/>
              <a:t>Making Every Contact Count is about health professionals using their routine consultations to empower and support people to make healthier choices to achieve positive long-term behaviour change. To do this, the health service needs to build a culture and operating environment that supports continuous health improvement through the contacts that it has with individuals. </a:t>
            </a:r>
            <a:endParaRPr lang="en-IE" dirty="0" smtClean="0"/>
          </a:p>
          <a:p>
            <a:endParaRPr lang="en-IE" dirty="0" smtClean="0"/>
          </a:p>
          <a:p>
            <a:r>
              <a:rPr lang="en-IE" b="1" dirty="0" smtClean="0"/>
              <a:t>This </a:t>
            </a:r>
            <a:r>
              <a:rPr lang="en-IE" b="1" dirty="0"/>
              <a:t>approach will allow health professional to move to a position where discussion of lifestyle behaviour is routine, non-judgemental and central to everyone’s role.  </a:t>
            </a:r>
            <a:endParaRPr lang="en-IE" b="1" dirty="0" smtClean="0"/>
          </a:p>
          <a:p>
            <a:endParaRPr lang="en-IE" dirty="0"/>
          </a:p>
          <a:p>
            <a:r>
              <a:rPr lang="en-IE" dirty="0"/>
              <a:t>As a healthcare student and future healthcare professional you will be asked to make each routine contact that you have with patients count in terms of chronic disease prevention.</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40</a:t>
            </a:fld>
            <a:endParaRPr lang="en-GB" dirty="0">
              <a:solidFill>
                <a:prstClr val="black"/>
              </a:solidFill>
            </a:endParaRPr>
          </a:p>
        </p:txBody>
      </p:sp>
    </p:spTree>
    <p:extLst>
      <p:ext uri="{BB962C8B-B14F-4D97-AF65-F5344CB8AC3E}">
        <p14:creationId xmlns:p14="http://schemas.microsoft.com/office/powerpoint/2010/main" val="2553134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41</a:t>
            </a:fld>
            <a:endParaRPr lang="en-GB" dirty="0">
              <a:solidFill>
                <a:prstClr val="black"/>
              </a:solidFill>
            </a:endParaRPr>
          </a:p>
        </p:txBody>
      </p:sp>
    </p:spTree>
    <p:extLst>
      <p:ext uri="{BB962C8B-B14F-4D97-AF65-F5344CB8AC3E}">
        <p14:creationId xmlns:p14="http://schemas.microsoft.com/office/powerpoint/2010/main" val="2553134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2553134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an MI structured conversation for HBC, it is important to remember that your role as a health professional is to guide the conversation and engage in active, reflective listening.</a:t>
            </a:r>
          </a:p>
          <a:p>
            <a:r>
              <a:rPr lang="en-IE" dirty="0" smtClean="0"/>
              <a:t>The patient should do 80% of the talking, and the healthcare professional the other 20%.</a:t>
            </a:r>
          </a:p>
          <a:p>
            <a:r>
              <a:rPr lang="en-IE" dirty="0" smtClean="0"/>
              <a:t>The patients</a:t>
            </a:r>
            <a:r>
              <a:rPr lang="en-IE" baseline="0" dirty="0" smtClean="0"/>
              <a:t> </a:t>
            </a:r>
            <a:r>
              <a:rPr lang="en-IE" dirty="0" smtClean="0"/>
              <a:t>view must be heard and listened to, even if you think they are incorrect.</a:t>
            </a:r>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43</a:t>
            </a:fld>
            <a:endParaRPr lang="en-GB" dirty="0">
              <a:solidFill>
                <a:prstClr val="black"/>
              </a:solidFill>
            </a:endParaRPr>
          </a:p>
        </p:txBody>
      </p:sp>
    </p:spTree>
    <p:extLst>
      <p:ext uri="{BB962C8B-B14F-4D97-AF65-F5344CB8AC3E}">
        <p14:creationId xmlns:p14="http://schemas.microsoft.com/office/powerpoint/2010/main" val="2553134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3. The Bubbles Technique </a:t>
            </a:r>
          </a:p>
          <a:p>
            <a:r>
              <a:rPr lang="en-IE" dirty="0" smtClean="0"/>
              <a:t>The bubbles technique is a useful tool to use to identify which behaviour you will discuss with a patient.  It helps patients with multiple lifestyle issues to identify the behaviour that they feel they would like to discuss and also keeps a record of the other behaviours.</a:t>
            </a:r>
          </a:p>
          <a:p>
            <a:r>
              <a:rPr lang="en-IE" dirty="0" smtClean="0"/>
              <a:t>The bubbles technique involves asking a patient about a number of lifestyle behaviours:</a:t>
            </a:r>
          </a:p>
          <a:p>
            <a:r>
              <a:rPr lang="en-IE" dirty="0" smtClean="0"/>
              <a:t>Question: Tell me about your smoking ? </a:t>
            </a:r>
          </a:p>
          <a:p>
            <a:r>
              <a:rPr lang="en-IE" dirty="0" smtClean="0"/>
              <a:t>HCP writes the word smoking on a page and circles it</a:t>
            </a:r>
          </a:p>
          <a:p>
            <a:r>
              <a:rPr lang="en-IE" dirty="0" smtClean="0"/>
              <a:t>Repeat this process for other behaviours.  Ask the patient if there is any other lifestyle behaviour they would like to discuss.</a:t>
            </a:r>
          </a:p>
          <a:p>
            <a:endParaRPr lang="en-IE" dirty="0" smtClean="0"/>
          </a:p>
          <a:p>
            <a:r>
              <a:rPr lang="en-IE" dirty="0" smtClean="0"/>
              <a:t>HCP then asks patient to pick which lifestyle factor they would like to talk about today</a:t>
            </a:r>
          </a:p>
          <a:p>
            <a:endParaRPr lang="en-IE" dirty="0" smtClean="0"/>
          </a:p>
          <a:p>
            <a:endParaRPr lang="en-IE" dirty="0" smtClean="0"/>
          </a:p>
          <a:p>
            <a:endParaRPr lang="en-IE" dirty="0" smtClean="0"/>
          </a:p>
          <a:p>
            <a:endParaRPr lang="en-IE" dirty="0" smtClean="0"/>
          </a:p>
          <a:p>
            <a:r>
              <a:rPr lang="en-IE" dirty="0" smtClean="0"/>
              <a:t>Figure 4.5 The Bubble Technique</a:t>
            </a:r>
          </a:p>
          <a:p>
            <a:r>
              <a:rPr lang="en-IE" dirty="0" smtClean="0"/>
              <a:t>HCP then asks the patient to pick which lifestyle factor they would like to talk about today.</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44</a:t>
            </a:fld>
            <a:endParaRPr lang="en-GB" dirty="0"/>
          </a:p>
        </p:txBody>
      </p:sp>
    </p:spTree>
    <p:extLst>
      <p:ext uri="{BB962C8B-B14F-4D97-AF65-F5344CB8AC3E}">
        <p14:creationId xmlns:p14="http://schemas.microsoft.com/office/powerpoint/2010/main" val="1521968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One exercise that may help a patient clarify their barriers to successful behaviour change is to list in one place the benefits and costs of changing or continuing their current behaviour. Seeing the full array of costs and benefits can make it easier to decide if you should change. </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2203484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You can use a ‘scaling question’ for solution focussed approaches to help the person think about and articulate their reasons for changing their behaviour, asking: </a:t>
            </a:r>
          </a:p>
          <a:p>
            <a:r>
              <a:rPr lang="en-IE" dirty="0" smtClean="0"/>
              <a:t> </a:t>
            </a:r>
          </a:p>
          <a:p>
            <a:r>
              <a:rPr lang="en-IE" dirty="0" smtClean="0"/>
              <a:t>On a Scale of 1-10 how important is it that you become more active? </a:t>
            </a:r>
          </a:p>
          <a:p>
            <a:endParaRPr lang="en-IE" dirty="0" smtClean="0"/>
          </a:p>
          <a:p>
            <a:r>
              <a:rPr lang="en-IE" dirty="0" smtClean="0"/>
              <a:t>Assume they said 4. You might then ask:</a:t>
            </a:r>
          </a:p>
          <a:p>
            <a:endParaRPr lang="en-IE" dirty="0" smtClean="0"/>
          </a:p>
          <a:p>
            <a:r>
              <a:rPr lang="en-IE" dirty="0" smtClean="0"/>
              <a:t> ‘Why 4 and not lower? Why is it important to you? </a:t>
            </a:r>
          </a:p>
          <a:p>
            <a:endParaRPr lang="en-IE" dirty="0" smtClean="0"/>
          </a:p>
          <a:p>
            <a:r>
              <a:rPr lang="en-IE" dirty="0" smtClean="0"/>
              <a:t>See what they say. Use reflections to help them develop their arguments for change. </a:t>
            </a:r>
          </a:p>
          <a:p>
            <a:endParaRPr lang="en-IE" dirty="0" smtClean="0"/>
          </a:p>
          <a:p>
            <a:r>
              <a:rPr lang="en-IE" dirty="0" smtClean="0"/>
              <a:t>Perhaps ask:</a:t>
            </a:r>
          </a:p>
          <a:p>
            <a:r>
              <a:rPr lang="en-IE" dirty="0" smtClean="0"/>
              <a:t>	‘And why else?’</a:t>
            </a:r>
          </a:p>
          <a:p>
            <a:endParaRPr lang="en-IE" dirty="0" smtClean="0"/>
          </a:p>
          <a:p>
            <a:r>
              <a:rPr lang="en-IE" dirty="0" smtClean="0"/>
              <a:t>Keep fishing for reasons. </a:t>
            </a:r>
          </a:p>
          <a:p>
            <a:endParaRPr lang="en-IE" dirty="0" smtClean="0"/>
          </a:p>
          <a:p>
            <a:r>
              <a:rPr lang="en-IE" dirty="0" smtClean="0"/>
              <a:t>Do not ask: ‘why isn’t it higher?’ </a:t>
            </a:r>
          </a:p>
          <a:p>
            <a:endParaRPr lang="en-IE" dirty="0" smtClean="0"/>
          </a:p>
          <a:p>
            <a:r>
              <a:rPr lang="en-IE" dirty="0" smtClean="0"/>
              <a:t>We want people to articulate and strengthen their reasons, their motivation. </a:t>
            </a:r>
          </a:p>
          <a:p>
            <a:r>
              <a:rPr lang="en-IE" dirty="0" smtClean="0"/>
              <a:t>As they verbalise their reasons, they may become more real for them.</a:t>
            </a:r>
          </a:p>
          <a:p>
            <a:r>
              <a:rPr lang="en-IE" dirty="0" smtClean="0"/>
              <a:t>Then perhaps ask to summarise back the reasons they have for becoming more active </a:t>
            </a:r>
          </a:p>
          <a:p>
            <a:endParaRPr lang="en-GB" dirty="0"/>
          </a:p>
        </p:txBody>
      </p:sp>
      <p:sp>
        <p:nvSpPr>
          <p:cNvPr id="4" name="Slide Number Placeholder 3"/>
          <p:cNvSpPr>
            <a:spLocks noGrp="1"/>
          </p:cNvSpPr>
          <p:nvPr>
            <p:ph type="sldNum" sz="quarter" idx="10"/>
          </p:nvPr>
        </p:nvSpPr>
        <p:spPr/>
        <p:txBody>
          <a:bodyPr/>
          <a:lstStyle/>
          <a:p>
            <a:fld id="{5AC45D68-F027-4BF2-8A7D-E1FDAE339536}" type="slidenum">
              <a:rPr lang="en-GB" smtClean="0">
                <a:solidFill>
                  <a:prstClr val="black"/>
                </a:solidFill>
              </a:rPr>
              <a:pPr/>
              <a:t>46</a:t>
            </a:fld>
            <a:endParaRPr lang="en-GB" dirty="0">
              <a:solidFill>
                <a:prstClr val="black"/>
              </a:solidFill>
            </a:endParaRPr>
          </a:p>
        </p:txBody>
      </p:sp>
    </p:spTree>
    <p:extLst>
      <p:ext uri="{BB962C8B-B14F-4D97-AF65-F5344CB8AC3E}">
        <p14:creationId xmlns:p14="http://schemas.microsoft.com/office/powerpoint/2010/main" val="2527424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Activity 4.3:  National Undergraduate Curriculum for Chronic Disease Prevention and Management, Page 132 (</a:t>
            </a:r>
            <a:r>
              <a:rPr lang="en-IE" dirty="0" err="1" smtClean="0"/>
              <a:t>handout</a:t>
            </a:r>
            <a:r>
              <a:rPr lang="en-IE" dirty="0" smtClean="0"/>
              <a:t>)</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47</a:t>
            </a:fld>
            <a:endParaRPr lang="en-GB" dirty="0"/>
          </a:p>
        </p:txBody>
      </p:sp>
    </p:spTree>
    <p:extLst>
      <p:ext uri="{BB962C8B-B14F-4D97-AF65-F5344CB8AC3E}">
        <p14:creationId xmlns:p14="http://schemas.microsoft.com/office/powerpoint/2010/main" val="293245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Making Every Contact Count is about raising the issue of lifestyle behaviour change routinely with patients. However, a brief intervention may not always be appropriate. If students are in doubt they should ask a supervisor.</a:t>
            </a:r>
          </a:p>
          <a:p>
            <a:endParaRPr lang="en-IE" dirty="0" smtClean="0"/>
          </a:p>
          <a:p>
            <a:endParaRPr lang="en-IE" dirty="0" smtClean="0"/>
          </a:p>
          <a:p>
            <a:r>
              <a:rPr lang="en-IE" dirty="0" smtClean="0"/>
              <a:t>Level of Risk </a:t>
            </a:r>
          </a:p>
          <a:p>
            <a:r>
              <a:rPr lang="en-IE" dirty="0" smtClean="0"/>
              <a:t>Some patients may have complex care needs and BIs may not be sufficient to address these. E.g. CAGE scores for alcohol consumption may indicate alcohol dependency, which may require Specialist Services. Screening tools are explained in the next Lesson.</a:t>
            </a:r>
          </a:p>
          <a:p>
            <a:r>
              <a:rPr lang="en-IE" dirty="0" smtClean="0"/>
              <a:t>Timing of the intervention</a:t>
            </a:r>
          </a:p>
          <a:p>
            <a:r>
              <a:rPr lang="en-IE" dirty="0" smtClean="0"/>
              <a:t>Even when a BI is appropriate for a patients’ level of risk, the timing for delivering a BI must be carefully considered. E.g. not appropriate during sensitive treatment visits, delivering bad news, etc. </a:t>
            </a:r>
          </a:p>
          <a:p>
            <a:endParaRPr lang="en-IE" dirty="0" smtClean="0"/>
          </a:p>
          <a:p>
            <a:r>
              <a:rPr lang="en-IE" dirty="0" smtClean="0"/>
              <a:t>Lesson 4 will discuss how to maintain accurate records and flag patients for follow-up. Recognise the limitations of your role in delivering BIs in relation to specific health behaviours, and choosing which lifestyle topic to discuss with a patient</a:t>
            </a:r>
          </a:p>
          <a:p>
            <a:endParaRPr lang="en-IE" dirty="0" smtClean="0"/>
          </a:p>
          <a:p>
            <a:r>
              <a:rPr lang="en-IE" dirty="0" smtClean="0"/>
              <a:t>Often patients present with multiple risk factors for chronic disease or with multiple problem lifestyle behaviours.  As a HCP you can’t discuss all behaviours at every contact with patients so it is important to prioritise which behaviour to discuss with the patient.</a:t>
            </a:r>
          </a:p>
          <a:p>
            <a:endParaRPr lang="en-IE" dirty="0" smtClean="0"/>
          </a:p>
          <a:p>
            <a:r>
              <a:rPr lang="en-IE" dirty="0" smtClean="0"/>
              <a:t>The bubbles technique is a useful tool to use to identify which behaviour you will discuss with a patient. </a:t>
            </a:r>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50</a:t>
            </a:fld>
            <a:endParaRPr lang="en-GB" dirty="0">
              <a:solidFill>
                <a:prstClr val="black"/>
              </a:solidFill>
            </a:endParaRPr>
          </a:p>
        </p:txBody>
      </p:sp>
    </p:spTree>
    <p:extLst>
      <p:ext uri="{BB962C8B-B14F-4D97-AF65-F5344CB8AC3E}">
        <p14:creationId xmlns:p14="http://schemas.microsoft.com/office/powerpoint/2010/main" val="1479635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Summary </a:t>
            </a:r>
          </a:p>
          <a:p>
            <a:r>
              <a:rPr lang="en-IE" dirty="0" smtClean="0"/>
              <a:t>In this Lesson we have revisited each of the units which you have studied in relation to HBC and BIs so far. We have explored brief advice, BIs and MI and the differences between them as distinct approaches to HBC. We identified opportunities for BI in your role as a HCP. We also identified patients for whom a BI is appropriate and situations when BIs may not be appropriate. In Lesson 2 we will look at assessment, screening and reporting of BI and carrying out BIs</a:t>
            </a:r>
          </a:p>
          <a:p>
            <a:endParaRPr lang="en-IE" dirty="0" smtClean="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51</a:t>
            </a:fld>
            <a:endParaRPr lang="en-GB" dirty="0">
              <a:solidFill>
                <a:prstClr val="black"/>
              </a:solidFill>
            </a:endParaRPr>
          </a:p>
        </p:txBody>
      </p:sp>
    </p:spTree>
    <p:extLst>
      <p:ext uri="{BB962C8B-B14F-4D97-AF65-F5344CB8AC3E}">
        <p14:creationId xmlns:p14="http://schemas.microsoft.com/office/powerpoint/2010/main" val="95778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 Unit 1 Health and Personal Wellness, you were introduced to the topic of health and to the Healthy Ireland Framework and we explored various definitions of health. We discussed the biopsychosocial model of health where you were asked to think about your own personal health and to self-rate your physical, social and psychological health. We explored how these elements are inter-related.  </a:t>
            </a:r>
          </a:p>
          <a:p>
            <a:endParaRPr lang="en-IE" dirty="0" smtClean="0"/>
          </a:p>
          <a:p>
            <a:r>
              <a:rPr lang="en-IE" dirty="0" smtClean="0"/>
              <a:t>We also looked at some statistics from the Irish Health Survey (2015)(Central Statistics Office, 2016) and SLÁN (2007) Survey (Department of Health and Children, 2009).</a:t>
            </a:r>
          </a:p>
          <a:p>
            <a:endParaRPr lang="en-IE" dirty="0" smtClean="0"/>
          </a:p>
          <a:p>
            <a:r>
              <a:rPr lang="en-IE" dirty="0" smtClean="0"/>
              <a:t>You were also provided with some statistics from Irish Health Surveys. </a:t>
            </a:r>
          </a:p>
          <a:p>
            <a:endParaRPr lang="en-IE" dirty="0" smtClean="0"/>
          </a:p>
          <a:p>
            <a:r>
              <a:rPr lang="en-IE" b="1" dirty="0" smtClean="0">
                <a:solidFill>
                  <a:srgbClr val="FF0000"/>
                </a:solidFill>
              </a:rPr>
              <a:t>Did you know that health surveys are carried out in Ireland each year?</a:t>
            </a:r>
          </a:p>
          <a:p>
            <a:endParaRPr lang="en-IE" dirty="0" smtClean="0"/>
          </a:p>
          <a:p>
            <a:r>
              <a:rPr lang="en-IE" dirty="0" smtClean="0"/>
              <a:t>In Unit 1 you were briefly introduced to the topic of lifestyle influences on health behaviours and health and you self-rated you perceived health risk for diet, tobacco, activity and alcohol. </a:t>
            </a:r>
          </a:p>
          <a:p>
            <a:r>
              <a:rPr lang="en-IE" dirty="0" smtClean="0"/>
              <a:t>What other key health determinants can you think of?</a:t>
            </a:r>
          </a:p>
          <a:p>
            <a:endParaRPr lang="en-IE" dirty="0" smtClean="0"/>
          </a:p>
          <a:p>
            <a:r>
              <a:rPr lang="en-IE" dirty="0" smtClean="0"/>
              <a:t>Unit 1 ended with a presentation of the Key Health Messages, which are important messages for you personally and in your role as health promoter. </a:t>
            </a:r>
          </a:p>
          <a:p>
            <a:endParaRPr lang="en-IE" dirty="0" smtClean="0"/>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5</a:t>
            </a:fld>
            <a:endParaRPr lang="en-GB" dirty="0"/>
          </a:p>
        </p:txBody>
      </p:sp>
    </p:spTree>
    <p:extLst>
      <p:ext uri="{BB962C8B-B14F-4D97-AF65-F5344CB8AC3E}">
        <p14:creationId xmlns:p14="http://schemas.microsoft.com/office/powerpoint/2010/main" val="379641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Recap Unit 2</a:t>
            </a:r>
          </a:p>
          <a:p>
            <a:r>
              <a:rPr lang="en-IE" dirty="0" smtClean="0"/>
              <a:t>In Unit 2 Lifestyle Behaviours and Personal Responsibility for Health you explored health behaviours with a specific focus on the health behaviour practices of student groups. You were introduced to the topic of HBC and you were asked to think about a personal health behaviour that you would like to change. </a:t>
            </a:r>
          </a:p>
          <a:p>
            <a:r>
              <a:rPr lang="en-IE" dirty="0" smtClean="0"/>
              <a:t>We examined some of the theories of behaviour change. We looked at the Trans-Theoretical Model of Behaviour Change, the health Belief Model and the COM-B Model. </a:t>
            </a:r>
          </a:p>
          <a:p>
            <a:endParaRPr lang="en-IE" b="1" i="1" dirty="0" smtClean="0"/>
          </a:p>
          <a:p>
            <a:r>
              <a:rPr lang="en-IE" b="1" i="1" dirty="0" smtClean="0"/>
              <a:t>Note that some of the models referenced are dated however it has been agreed to include them as an  umbrella to encourage broad understanding of all as they are still evident and in use. </a:t>
            </a:r>
            <a:endParaRPr lang="en-GB" b="1" i="1"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65061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Recap Unit 3 </a:t>
            </a:r>
          </a:p>
          <a:p>
            <a:r>
              <a:rPr lang="en-IE" dirty="0" smtClean="0"/>
              <a:t>In Unit 3 Communicating with Individuals about Promoting Healthy Lifestyle Behaviours for HBC we explored the communication skills which are necessary for health behaviour change. You were broadly introduced to the topics of BI and MI in preparation for the skills that you will learn in Unit 4.</a:t>
            </a:r>
          </a:p>
          <a:p>
            <a:r>
              <a:rPr lang="en-IE" dirty="0" smtClean="0"/>
              <a:t>You will have completed the modules from the Making Every Contact Count training programme.</a:t>
            </a:r>
          </a:p>
          <a:p>
            <a:endParaRPr lang="en-GB" dirty="0"/>
          </a:p>
        </p:txBody>
      </p:sp>
      <p:sp>
        <p:nvSpPr>
          <p:cNvPr id="4" name="Slide Number Placeholder 3"/>
          <p:cNvSpPr>
            <a:spLocks noGrp="1"/>
          </p:cNvSpPr>
          <p:nvPr>
            <p:ph type="sldNum" sz="quarter" idx="10"/>
          </p:nvPr>
        </p:nvSpPr>
        <p:spPr/>
        <p:txBody>
          <a:bodyPr/>
          <a:lstStyle/>
          <a:p>
            <a:fld id="{76605877-357A-442F-A308-F0400633DEC4}" type="slidenum">
              <a:rPr lang="en-GB" smtClean="0"/>
              <a:t>8</a:t>
            </a:fld>
            <a:endParaRPr lang="en-GB" dirty="0"/>
          </a:p>
        </p:txBody>
      </p:sp>
    </p:spTree>
    <p:extLst>
      <p:ext uri="{BB962C8B-B14F-4D97-AF65-F5344CB8AC3E}">
        <p14:creationId xmlns:p14="http://schemas.microsoft.com/office/powerpoint/2010/main" val="352099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At the beginning of each Unit you have heard about Making Every Contact Count</a:t>
            </a:r>
          </a:p>
          <a:p>
            <a:endParaRPr lang="en-IE" dirty="0" smtClean="0"/>
          </a:p>
          <a:p>
            <a:r>
              <a:rPr lang="en-IE" dirty="0" smtClean="0"/>
              <a:t>Making Every Contact Count </a:t>
            </a:r>
          </a:p>
          <a:p>
            <a:r>
              <a:rPr lang="en-IE" dirty="0" smtClean="0"/>
              <a:t>•	Making Every Contact Count aims to prevent chronic disease. </a:t>
            </a:r>
          </a:p>
          <a:p>
            <a:r>
              <a:rPr lang="en-IE" dirty="0" smtClean="0"/>
              <a:t>•	It is about enabling health professionals to use routine consultations to support patients to make health behaviour changes to achieve positive health outcomes.</a:t>
            </a:r>
          </a:p>
          <a:p>
            <a:r>
              <a:rPr lang="en-IE" dirty="0" smtClean="0"/>
              <a:t>•	This will result in patients being routinely asked about the main lifestyle behaviours - smoking, alcohol/substance misuse, diet, physical activity and weight management for child and adult</a:t>
            </a:r>
            <a:r>
              <a:rPr lang="en-IE" baseline="0" dirty="0" smtClean="0"/>
              <a:t> </a:t>
            </a:r>
            <a:r>
              <a:rPr lang="en-IE" dirty="0" smtClean="0"/>
              <a:t>obesity.</a:t>
            </a:r>
          </a:p>
          <a:p>
            <a:r>
              <a:rPr lang="en-IE" dirty="0" smtClean="0"/>
              <a:t>•	Disease prevention and health improvement is every health professional’s responsibility.</a:t>
            </a:r>
            <a:endParaRPr lang="en-IE" dirty="0"/>
          </a:p>
        </p:txBody>
      </p:sp>
      <p:sp>
        <p:nvSpPr>
          <p:cNvPr id="4" name="Slide Number Placeholder 3"/>
          <p:cNvSpPr>
            <a:spLocks noGrp="1"/>
          </p:cNvSpPr>
          <p:nvPr>
            <p:ph type="sldNum" sz="quarter" idx="10"/>
          </p:nvPr>
        </p:nvSpPr>
        <p:spPr/>
        <p:txBody>
          <a:bodyPr/>
          <a:lstStyle/>
          <a:p>
            <a:fld id="{76605877-357A-442F-A308-F0400633DEC4}"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186143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Making Every Contact Count</a:t>
            </a:r>
          </a:p>
          <a:p>
            <a:endParaRPr lang="en-IE" dirty="0" smtClean="0"/>
          </a:p>
          <a:p>
            <a:r>
              <a:rPr lang="en-IE" dirty="0" smtClean="0"/>
              <a:t>• Making Every Contact Count aims to prevent chronic disease.</a:t>
            </a:r>
          </a:p>
          <a:p>
            <a:endParaRPr lang="en-IE" dirty="0" smtClean="0"/>
          </a:p>
          <a:p>
            <a:r>
              <a:rPr lang="en-IE" dirty="0" smtClean="0"/>
              <a:t>• It is about enabling healthcare professionals to use routine consultations to</a:t>
            </a:r>
          </a:p>
          <a:p>
            <a:r>
              <a:rPr lang="en-IE" dirty="0" smtClean="0"/>
              <a:t>support patients to make HBC to achieve positive health outcomes.</a:t>
            </a:r>
          </a:p>
          <a:p>
            <a:endParaRPr lang="en-IE" dirty="0" smtClean="0"/>
          </a:p>
          <a:p>
            <a:r>
              <a:rPr lang="en-IE" dirty="0" smtClean="0"/>
              <a:t>• This will result in patients being routinely asked about the main lifestyle</a:t>
            </a:r>
          </a:p>
          <a:p>
            <a:r>
              <a:rPr lang="en-IE" dirty="0" smtClean="0"/>
              <a:t>behaviours - smoking, alcohol and drug use, diet, physical activity and weight</a:t>
            </a:r>
          </a:p>
          <a:p>
            <a:r>
              <a:rPr lang="en-IE" dirty="0" smtClean="0"/>
              <a:t>management for child and adult obesity.</a:t>
            </a:r>
          </a:p>
          <a:p>
            <a:endParaRPr lang="en-IE" dirty="0" smtClean="0"/>
          </a:p>
          <a:p>
            <a:r>
              <a:rPr lang="en-IE" dirty="0" smtClean="0"/>
              <a:t>• Disease prevention and health improvement is every HCPs’ responsibility</a:t>
            </a:r>
          </a:p>
          <a:p>
            <a:endParaRPr lang="en-GB" dirty="0"/>
          </a:p>
        </p:txBody>
      </p:sp>
      <p:sp>
        <p:nvSpPr>
          <p:cNvPr id="4" name="Slide Number Placeholder 3"/>
          <p:cNvSpPr>
            <a:spLocks noGrp="1"/>
          </p:cNvSpPr>
          <p:nvPr>
            <p:ph type="sldNum" sz="quarter" idx="10"/>
          </p:nvPr>
        </p:nvSpPr>
        <p:spPr/>
        <p:txBody>
          <a:bodyPr/>
          <a:lstStyle/>
          <a:p>
            <a:fld id="{5D9E5EE3-43C6-4132-9735-03CF338F392D}"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01102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331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238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370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606524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49950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55D65C-BF7F-4DDE-A1F2-EA4224ECA271}"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71070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7B25919-339B-406C-A754-6E023F892740}"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F9F0C5-380F-41C2-899A-BAC0F0927E1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4347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CDC156-8122-4E54-80C4-5CE154139E06}" type="datetime1">
              <a:rPr lang="en-US" smtClean="0">
                <a:solidFill>
                  <a:prstClr val="black"/>
                </a:solidFill>
              </a:rPr>
              <a:pPr/>
              <a:t>7/18/2018</a:t>
            </a:fld>
            <a:endParaRPr lang="en-US"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5583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B3634DC-DC72-4B6B-A539-AE4016EC510A}" type="datetime1">
              <a:rPr lang="en-US" smtClean="0">
                <a:solidFill>
                  <a:prstClr val="black"/>
                </a:solidFill>
              </a:rPr>
              <a:pPr/>
              <a:t>7/18/2018</a:t>
            </a:fld>
            <a:endParaRPr lang="en-US"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1190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52515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C811D57-28EC-4063-918D-589AF38CC89B}"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19954A3-9DFD-4C44-94BA-B95130A3BA1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818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230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8F8AB4-E0CC-4138-ADCF-4BF7BEEAC4A2}" type="datetime1">
              <a:rPr lang="en-US" smtClean="0">
                <a:solidFill>
                  <a:prstClr val="black"/>
                </a:solidFill>
              </a:rPr>
              <a:pPr/>
              <a:t>7/18/2018</a:t>
            </a:fld>
            <a:endParaRPr lang="en-US"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1764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A183983-5370-4B61-AB36-FDE9F9726F87}"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333C77-0158-454C-844F-B7AB9BD7DAD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2988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AB201C-1B8B-4A7A-A85B-6587D75721EB}" type="datetime1">
              <a:rPr lang="en-US" smtClean="0">
                <a:solidFill>
                  <a:prstClr val="black"/>
                </a:solidFill>
              </a:rPr>
              <a:pPr/>
              <a:t>7/18/2018</a:t>
            </a:fld>
            <a:endParaRPr lang="en-US"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38474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1502709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297884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1546036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1365823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8" name="Footer Placeholder 7"/>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528810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4" name="Footer Placeholder 3"/>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3761388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3" name="Footer Placeholder 2"/>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114051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11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2843112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6" name="Footer Placeholder 5"/>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12965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3716955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0"/>
            <a:ext cx="2844800" cy="365125"/>
          </a:xfrm>
          <a:prstGeom prst="rect">
            <a:avLst/>
          </a:prstGeom>
        </p:spPr>
        <p:txBody>
          <a:bodyPr/>
          <a:lstStyle/>
          <a:p>
            <a:fld id="{64396BB2-34DC-4A7D-A9EF-4F8CD5D99B33}" type="datetimeFigureOut">
              <a:rPr lang="en-GB" smtClean="0"/>
              <a:t>18/07/2018</a:t>
            </a:fld>
            <a:endParaRPr lang="en-GB" dirty="0"/>
          </a:p>
        </p:txBody>
      </p:sp>
      <p:sp>
        <p:nvSpPr>
          <p:cNvPr id="5" name="Footer Placeholder 4"/>
          <p:cNvSpPr>
            <a:spLocks noGrp="1"/>
          </p:cNvSpPr>
          <p:nvPr>
            <p:ph type="ftr" sz="quarter" idx="11"/>
          </p:nvPr>
        </p:nvSpPr>
        <p:spPr>
          <a:xfrm>
            <a:off x="4165600" y="6356350"/>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BE568B35-71C7-45EE-A25E-CE10BCB69659}" type="slidenum">
              <a:rPr lang="en-GB" smtClean="0"/>
              <a:t>‹#›</a:t>
            </a:fld>
            <a:endParaRPr lang="en-GB" dirty="0"/>
          </a:p>
        </p:txBody>
      </p:sp>
    </p:spTree>
    <p:extLst>
      <p:ext uri="{BB962C8B-B14F-4D97-AF65-F5344CB8AC3E}">
        <p14:creationId xmlns:p14="http://schemas.microsoft.com/office/powerpoint/2010/main" val="3378935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431771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153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537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770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77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7827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solidFill>
                  <a:prstClr val="black">
                    <a:tint val="75000"/>
                  </a:prstClr>
                </a:solidFill>
              </a:rPr>
              <a:pPr/>
              <a:t>7/18/2018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96AF237-0192-AC42-9561-DCBEAA3C3F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634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139FE04-85BB-FF44-A662-545F317729A4}" type="datetimeFigureOut">
              <a:rPr lang="en-US" smtClean="0">
                <a:solidFill>
                  <a:prstClr val="black">
                    <a:tint val="75000"/>
                  </a:prstClr>
                </a:solidFill>
              </a:rPr>
              <a:pPr defTabSz="914400"/>
              <a:t>7/18/2018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96AF237-0192-AC42-9561-DCBEAA3C3FF1}"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0187937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08101"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12742" y="110753"/>
            <a:ext cx="2126533" cy="1312860"/>
          </a:xfrm>
          <a:prstGeom prst="rect">
            <a:avLst/>
          </a:prstGeom>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6201" y="6298319"/>
            <a:ext cx="2067697" cy="378941"/>
          </a:xfrm>
          <a:prstGeom prst="rect">
            <a:avLst/>
          </a:prstGeom>
        </p:spPr>
      </p:pic>
    </p:spTree>
    <p:extLst>
      <p:ext uri="{BB962C8B-B14F-4D97-AF65-F5344CB8AC3E}">
        <p14:creationId xmlns:p14="http://schemas.microsoft.com/office/powerpoint/2010/main" val="68366871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0704" y="158496"/>
            <a:ext cx="7613904"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424416" y="158496"/>
            <a:ext cx="2307336" cy="1322832"/>
          </a:xfrm>
          <a:prstGeom prst="rect">
            <a:avLst/>
          </a:prstGeom>
        </p:spPr>
      </p:pic>
    </p:spTree>
    <p:extLst>
      <p:ext uri="{BB962C8B-B14F-4D97-AF65-F5344CB8AC3E}">
        <p14:creationId xmlns:p14="http://schemas.microsoft.com/office/powerpoint/2010/main" val="2800994790"/>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se.ie/mecc-undergradcurriculum" TargetMode="Externa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hyperlink" Target="http://www.hse.ie/makingeverycontactcount/undergradcurriculu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www.hse.ie/mecc-undergradcurriculum" TargetMode="External"/><Relationship Id="rId2" Type="http://schemas.openxmlformats.org/officeDocument/2006/relationships/image" Target="../media/image15.png"/><Relationship Id="rId1" Type="http://schemas.openxmlformats.org/officeDocument/2006/relationships/slideLayout" Target="../slideLayouts/slideLayout28.xml"/><Relationship Id="rId5" Type="http://schemas.openxmlformats.org/officeDocument/2006/relationships/comments" Target="../comments/commen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http://www.hse.ie/mecc-undergradcurriculum" TargetMode="External"/><Relationship Id="rId2" Type="http://schemas.openxmlformats.org/officeDocument/2006/relationships/image" Target="../media/image21.png"/><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2.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hyperlink" Target="../Unit%204%20Handouts/Unit%204,%20lesson%201,%20Summary%20of%20interventions.docx"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3.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oleObject" Target="../embeddings/oleObject2.bin"/><Relationship Id="rId4" Type="http://schemas.openxmlformats.org/officeDocument/2006/relationships/hyperlink" Target="../Unit%204%20Handouts/Unit%204,%20lesson%201,%20Summary%20of%20interventions.doc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hse.ie/mecc-undergradcurriculum" TargetMode="Externa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www.health.gov.ie/"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hyperlink" Target="http://www.hse.ie/mecc-undergradcurriculum" TargetMode="External"/><Relationship Id="rId2" Type="http://schemas.openxmlformats.org/officeDocument/2006/relationships/notesSlide" Target="../notesSlides/notesSlide39.xml"/><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78300" cy="6858000"/>
          </a:xfrm>
          <a:prstGeom prst="rect">
            <a:avLst/>
          </a:prstGeom>
        </p:spPr>
      </p:pic>
      <p:sp>
        <p:nvSpPr>
          <p:cNvPr id="4" name="Title 1"/>
          <p:cNvSpPr>
            <a:spLocks noGrp="1"/>
          </p:cNvSpPr>
          <p:nvPr>
            <p:ph type="ctrTitle"/>
          </p:nvPr>
        </p:nvSpPr>
        <p:spPr>
          <a:xfrm>
            <a:off x="436232" y="3784930"/>
            <a:ext cx="6350000" cy="1739900"/>
          </a:xfrm>
        </p:spPr>
        <p:txBody>
          <a:bodyPr>
            <a:noAutofit/>
          </a:bodyPr>
          <a:lstStyle/>
          <a:p>
            <a:pPr algn="l"/>
            <a:r>
              <a:rPr lang="en-GB" sz="5400" dirty="0" smtClean="0">
                <a:latin typeface="+mn-lt"/>
              </a:rPr>
              <a:t>Unit 4: Lesson 1</a:t>
            </a:r>
            <a:r>
              <a:rPr lang="en-GB" sz="4400" b="1" dirty="0" smtClean="0"/>
              <a:t/>
            </a:r>
            <a:br>
              <a:rPr lang="en-GB" sz="4400" b="1" dirty="0" smtClean="0"/>
            </a:br>
            <a:endParaRPr lang="en-GB" sz="4400" b="1" dirty="0"/>
          </a:p>
        </p:txBody>
      </p:sp>
      <p:pic>
        <p:nvPicPr>
          <p:cNvPr id="6" name="Picture 5"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5689601"/>
            <a:ext cx="3464243" cy="853122"/>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991" y="5660995"/>
            <a:ext cx="1083596" cy="1083596"/>
          </a:xfrm>
          <a:prstGeom prst="rect">
            <a:avLst/>
          </a:prstGeom>
        </p:spPr>
      </p:pic>
    </p:spTree>
    <p:extLst>
      <p:ext uri="{BB962C8B-B14F-4D97-AF65-F5344CB8AC3E}">
        <p14:creationId xmlns:p14="http://schemas.microsoft.com/office/powerpoint/2010/main" val="420060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374650"/>
            <a:ext cx="4621213" cy="1000125"/>
          </a:xfrm>
        </p:spPr>
      </p:pic>
      <p:sp>
        <p:nvSpPr>
          <p:cNvPr id="8" name="Rectangle 7"/>
          <p:cNvSpPr/>
          <p:nvPr/>
        </p:nvSpPr>
        <p:spPr>
          <a:xfrm>
            <a:off x="1366685" y="2533868"/>
            <a:ext cx="9527458" cy="1754326"/>
          </a:xfrm>
          <a:prstGeom prst="rect">
            <a:avLst/>
          </a:prstGeom>
          <a:solidFill>
            <a:srgbClr val="CCECFF"/>
          </a:solidFill>
        </p:spPr>
        <p:txBody>
          <a:bodyPr wrap="square">
            <a:spAutoFit/>
          </a:bodyPr>
          <a:lstStyle/>
          <a:p>
            <a:pPr algn="ctr">
              <a:lnSpc>
                <a:spcPct val="150000"/>
              </a:lnSpc>
            </a:pPr>
            <a:r>
              <a:rPr lang="en-IE" sz="3600" dirty="0" smtClean="0">
                <a:solidFill>
                  <a:prstClr val="black"/>
                </a:solidFill>
              </a:rPr>
              <a:t>Can </a:t>
            </a:r>
            <a:r>
              <a:rPr lang="en-IE" sz="3600" dirty="0">
                <a:solidFill>
                  <a:prstClr val="black"/>
                </a:solidFill>
              </a:rPr>
              <a:t>you explain what is meant by the term </a:t>
            </a:r>
            <a:endParaRPr lang="en-IE" sz="3600" dirty="0" smtClean="0">
              <a:solidFill>
                <a:prstClr val="black"/>
              </a:solidFill>
            </a:endParaRPr>
          </a:p>
          <a:p>
            <a:pPr algn="ctr">
              <a:lnSpc>
                <a:spcPct val="150000"/>
              </a:lnSpc>
            </a:pPr>
            <a:r>
              <a:rPr lang="en-IE" sz="3600" dirty="0" smtClean="0">
                <a:solidFill>
                  <a:prstClr val="black"/>
                </a:solidFill>
              </a:rPr>
              <a:t>Making </a:t>
            </a:r>
            <a:r>
              <a:rPr lang="en-IE" sz="3600" dirty="0">
                <a:solidFill>
                  <a:prstClr val="black"/>
                </a:solidFill>
              </a:rPr>
              <a:t>Every Contact Count?</a:t>
            </a:r>
          </a:p>
        </p:txBody>
      </p:sp>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69354"/>
            <a:ext cx="2508885" cy="487045"/>
          </a:xfrm>
          <a:prstGeom prst="rect">
            <a:avLst/>
          </a:prstGeom>
          <a:noFill/>
          <a:ln>
            <a:noFill/>
          </a:ln>
        </p:spPr>
      </p:pic>
    </p:spTree>
    <p:extLst>
      <p:ext uri="{BB962C8B-B14F-4D97-AF65-F5344CB8AC3E}">
        <p14:creationId xmlns:p14="http://schemas.microsoft.com/office/powerpoint/2010/main" val="2438827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09728" y="844296"/>
            <a:ext cx="9326880" cy="1143000"/>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4294967295"/>
          </p:nvPr>
        </p:nvSpPr>
        <p:spPr>
          <a:xfrm>
            <a:off x="795528" y="1651889"/>
            <a:ext cx="9893808" cy="4351338"/>
          </a:xfrm>
        </p:spPr>
        <p:txBody>
          <a:bodyPr>
            <a:normAutofit/>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342715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9875" y="1886209"/>
            <a:ext cx="4669247" cy="3969842"/>
          </a:xfrm>
          <a:solidFill>
            <a:srgbClr val="CCECFF"/>
          </a:solidFill>
        </p:spPr>
        <p:txBody>
          <a:bodyPr>
            <a:normAutofit/>
          </a:bodyPr>
          <a:lstStyle/>
          <a:p>
            <a:pPr marL="0" indent="0">
              <a:lnSpc>
                <a:spcPct val="150000"/>
              </a:lnSpc>
              <a:buNone/>
            </a:pPr>
            <a:r>
              <a:rPr lang="en-IE" sz="3600" dirty="0" smtClean="0"/>
              <a:t>What are the main lifestyle </a:t>
            </a:r>
            <a:r>
              <a:rPr lang="en-IE" sz="3600" dirty="0"/>
              <a:t>behaviours </a:t>
            </a:r>
            <a:r>
              <a:rPr lang="en-IE" sz="3600" dirty="0" smtClean="0"/>
              <a:t>we discussed in relation to chronic disease?</a:t>
            </a:r>
            <a:endParaRPr lang="en-IE" sz="3600" dirty="0"/>
          </a:p>
          <a:p>
            <a:endParaRPr lang="en-IE" dirty="0"/>
          </a:p>
          <a:p>
            <a:endParaRPr lang="en-IE"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78" y="510434"/>
            <a:ext cx="4620386" cy="999661"/>
          </a:xfrm>
          <a:prstGeom prst="rect">
            <a:avLst/>
          </a:prstGeom>
        </p:spPr>
      </p:pic>
      <p:pic>
        <p:nvPicPr>
          <p:cNvPr id="2" name="Picture 1"/>
          <p:cNvPicPr>
            <a:picLocks noChangeAspect="1"/>
          </p:cNvPicPr>
          <p:nvPr/>
        </p:nvPicPr>
        <p:blipFill>
          <a:blip r:embed="rId3"/>
          <a:stretch>
            <a:fillRect/>
          </a:stretch>
        </p:blipFill>
        <p:spPr>
          <a:xfrm>
            <a:off x="5707117" y="1681120"/>
            <a:ext cx="5975131" cy="4380020"/>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94986" y="6345554"/>
            <a:ext cx="2508885" cy="487045"/>
          </a:xfrm>
          <a:prstGeom prst="rect">
            <a:avLst/>
          </a:prstGeom>
          <a:noFill/>
          <a:ln>
            <a:noFill/>
          </a:ln>
        </p:spPr>
      </p:pic>
    </p:spTree>
    <p:extLst>
      <p:ext uri="{BB962C8B-B14F-4D97-AF65-F5344CB8AC3E}">
        <p14:creationId xmlns:p14="http://schemas.microsoft.com/office/powerpoint/2010/main" val="244558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6077" y="323598"/>
            <a:ext cx="6588278" cy="646331"/>
          </a:xfrm>
          <a:prstGeom prst="rect">
            <a:avLst/>
          </a:prstGeom>
          <a:noFill/>
        </p:spPr>
        <p:txBody>
          <a:bodyPr wrap="none" rtlCol="0">
            <a:spAutoFit/>
          </a:bodyPr>
          <a:lstStyle/>
          <a:p>
            <a:r>
              <a:rPr lang="en-IE" sz="3600" dirty="0" smtClean="0">
                <a:solidFill>
                  <a:srgbClr val="CC0066"/>
                </a:solidFill>
              </a:rPr>
              <a:t>How to Make Every Contact Count</a:t>
            </a:r>
            <a:endParaRPr lang="en-GB" sz="3600" dirty="0">
              <a:solidFill>
                <a:srgbClr val="CC0066"/>
              </a:solidFill>
            </a:endParaRPr>
          </a:p>
        </p:txBody>
      </p:sp>
      <p:pic>
        <p:nvPicPr>
          <p:cNvPr id="2" name="Picture 1"/>
          <p:cNvPicPr>
            <a:picLocks noChangeAspect="1"/>
          </p:cNvPicPr>
          <p:nvPr/>
        </p:nvPicPr>
        <p:blipFill>
          <a:blip r:embed="rId3"/>
          <a:stretch>
            <a:fillRect/>
          </a:stretch>
        </p:blipFill>
        <p:spPr>
          <a:xfrm>
            <a:off x="1352106" y="969929"/>
            <a:ext cx="8280626" cy="5686216"/>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45299"/>
            <a:ext cx="2508885" cy="487045"/>
          </a:xfrm>
          <a:prstGeom prst="rect">
            <a:avLst/>
          </a:prstGeom>
          <a:noFill/>
          <a:ln>
            <a:noFill/>
          </a:ln>
        </p:spPr>
      </p:pic>
    </p:spTree>
    <p:extLst>
      <p:ext uri="{BB962C8B-B14F-4D97-AF65-F5344CB8AC3E}">
        <p14:creationId xmlns:p14="http://schemas.microsoft.com/office/powerpoint/2010/main" val="4107508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5" y="255773"/>
            <a:ext cx="7613904" cy="1143000"/>
          </a:xfrm>
        </p:spPr>
        <p:txBody>
          <a:bodyPr>
            <a:normAutofit fontScale="90000"/>
          </a:bodyPr>
          <a:lstStyle/>
          <a:p>
            <a:pPr algn="l"/>
            <a:r>
              <a:rPr lang="en-GB" sz="4000" dirty="0">
                <a:solidFill>
                  <a:srgbClr val="CC0066"/>
                </a:solidFill>
                <a:latin typeface="+mn-lt"/>
              </a:rPr>
              <a:t>Level 1: </a:t>
            </a:r>
            <a:r>
              <a:rPr lang="en-GB" sz="4000" dirty="0" smtClean="0">
                <a:solidFill>
                  <a:srgbClr val="CC0066"/>
                </a:solidFill>
                <a:latin typeface="+mn-lt"/>
              </a:rPr>
              <a:t>Brief Advice</a:t>
            </a:r>
            <a:r>
              <a:rPr lang="en-GB" dirty="0"/>
              <a:t/>
            </a:r>
            <a:br>
              <a:rPr lang="en-GB" dirty="0"/>
            </a:br>
            <a:endParaRPr lang="en-GB" dirty="0"/>
          </a:p>
        </p:txBody>
      </p:sp>
      <p:sp>
        <p:nvSpPr>
          <p:cNvPr id="3" name="Content Placeholder 2"/>
          <p:cNvSpPr>
            <a:spLocks noGrp="1"/>
          </p:cNvSpPr>
          <p:nvPr>
            <p:ph idx="4294967295"/>
          </p:nvPr>
        </p:nvSpPr>
        <p:spPr>
          <a:xfrm>
            <a:off x="797668" y="1166813"/>
            <a:ext cx="9552562" cy="1868217"/>
          </a:xfrm>
          <a:solidFill>
            <a:srgbClr val="CCECFF"/>
          </a:solidFill>
        </p:spPr>
        <p:txBody>
          <a:bodyPr>
            <a:noAutofit/>
          </a:bodyPr>
          <a:lstStyle/>
          <a:p>
            <a:pPr marL="0" indent="0" algn="ctr">
              <a:lnSpc>
                <a:spcPct val="100000"/>
              </a:lnSpc>
              <a:buNone/>
            </a:pPr>
            <a:r>
              <a:rPr lang="en-IE" sz="3200" dirty="0" smtClean="0"/>
              <a:t>A </a:t>
            </a:r>
            <a:r>
              <a:rPr lang="en-IE" sz="3200" dirty="0"/>
              <a:t>short opportunistic intervention that </a:t>
            </a:r>
            <a:endParaRPr lang="en-IE" sz="3200" dirty="0" smtClean="0"/>
          </a:p>
          <a:p>
            <a:pPr marL="0" indent="0" algn="ctr">
              <a:lnSpc>
                <a:spcPct val="100000"/>
              </a:lnSpc>
              <a:buNone/>
            </a:pPr>
            <a:r>
              <a:rPr lang="en-IE" sz="3200" dirty="0" smtClean="0"/>
              <a:t>directs </a:t>
            </a:r>
            <a:r>
              <a:rPr lang="en-IE" sz="3200" dirty="0"/>
              <a:t>people where to go for further help </a:t>
            </a:r>
            <a:endParaRPr lang="en-IE" sz="3200" dirty="0" smtClean="0"/>
          </a:p>
          <a:p>
            <a:pPr marL="0" indent="0" algn="ctr">
              <a:lnSpc>
                <a:spcPct val="100000"/>
              </a:lnSpc>
              <a:buNone/>
            </a:pPr>
            <a:r>
              <a:rPr lang="en-IE" sz="3200" dirty="0" smtClean="0"/>
              <a:t>for </a:t>
            </a:r>
            <a:r>
              <a:rPr lang="en-IE" sz="3200" dirty="0"/>
              <a:t>modifying unhealthy behaviours.</a:t>
            </a:r>
            <a:endParaRPr lang="en-GB" sz="3200" dirty="0"/>
          </a:p>
        </p:txBody>
      </p:sp>
      <p:grpSp>
        <p:nvGrpSpPr>
          <p:cNvPr id="9" name="Group 8"/>
          <p:cNvGrpSpPr/>
          <p:nvPr/>
        </p:nvGrpSpPr>
        <p:grpSpPr>
          <a:xfrm>
            <a:off x="1854953" y="3464761"/>
            <a:ext cx="7816645" cy="2776855"/>
            <a:chOff x="196645" y="3309313"/>
            <a:chExt cx="7816645" cy="2776855"/>
          </a:xfrm>
        </p:grpSpPr>
        <p:sp>
          <p:nvSpPr>
            <p:cNvPr id="6" name="Rectangle 5"/>
            <p:cNvSpPr/>
            <p:nvPr/>
          </p:nvSpPr>
          <p:spPr>
            <a:xfrm>
              <a:off x="393290" y="3309313"/>
              <a:ext cx="7502013" cy="2554545"/>
            </a:xfrm>
            <a:prstGeom prst="rect">
              <a:avLst/>
            </a:prstGeom>
          </p:spPr>
          <p:txBody>
            <a:bodyPr wrap="square">
              <a:spAutoFit/>
            </a:bodyPr>
            <a:lstStyle/>
            <a:p>
              <a:r>
                <a:rPr lang="en-IE" sz="3200" b="1" dirty="0" smtClean="0">
                  <a:solidFill>
                    <a:prstClr val="black"/>
                  </a:solidFill>
                </a:rPr>
                <a:t>3 A’s </a:t>
              </a:r>
              <a:endParaRPr lang="en-IE" sz="3200" b="1" dirty="0">
                <a:solidFill>
                  <a:prstClr val="black"/>
                </a:solidFill>
              </a:endParaRPr>
            </a:p>
            <a:p>
              <a:r>
                <a:rPr lang="en-IE" sz="3200" dirty="0">
                  <a:solidFill>
                    <a:prstClr val="black"/>
                  </a:solidFill>
                </a:rPr>
                <a:t>-	</a:t>
              </a:r>
              <a:r>
                <a:rPr lang="en-IE" sz="3200" dirty="0">
                  <a:solidFill>
                    <a:srgbClr val="CC0066"/>
                  </a:solidFill>
                </a:rPr>
                <a:t>Ask</a:t>
              </a:r>
              <a:r>
                <a:rPr lang="en-IE" sz="3200" dirty="0">
                  <a:solidFill>
                    <a:prstClr val="black"/>
                  </a:solidFill>
                </a:rPr>
                <a:t> about behaviour</a:t>
              </a:r>
            </a:p>
            <a:p>
              <a:r>
                <a:rPr lang="en-IE" sz="3200" dirty="0">
                  <a:solidFill>
                    <a:prstClr val="black"/>
                  </a:solidFill>
                </a:rPr>
                <a:t>-	</a:t>
              </a:r>
              <a:r>
                <a:rPr lang="en-IE" sz="3200" dirty="0">
                  <a:solidFill>
                    <a:srgbClr val="CC0066"/>
                  </a:solidFill>
                </a:rPr>
                <a:t>Advise</a:t>
              </a:r>
              <a:r>
                <a:rPr lang="en-IE" sz="3200" dirty="0">
                  <a:solidFill>
                    <a:prstClr val="black"/>
                  </a:solidFill>
                </a:rPr>
                <a:t> on the need for behaviour change</a:t>
              </a:r>
            </a:p>
            <a:p>
              <a:r>
                <a:rPr lang="en-IE" sz="3200" dirty="0">
                  <a:solidFill>
                    <a:prstClr val="black"/>
                  </a:solidFill>
                </a:rPr>
                <a:t>-	</a:t>
              </a:r>
              <a:r>
                <a:rPr lang="en-IE" sz="3200" dirty="0">
                  <a:solidFill>
                    <a:srgbClr val="CC0066"/>
                  </a:solidFill>
                </a:rPr>
                <a:t>Act</a:t>
              </a:r>
              <a:r>
                <a:rPr lang="en-IE" sz="3200" dirty="0">
                  <a:solidFill>
                    <a:prstClr val="black"/>
                  </a:solidFill>
                </a:rPr>
                <a:t> to </a:t>
              </a:r>
              <a:r>
                <a:rPr lang="en-IE" sz="3200" dirty="0" smtClean="0">
                  <a:solidFill>
                    <a:prstClr val="black"/>
                  </a:solidFill>
                </a:rPr>
                <a:t>refer/signpost </a:t>
              </a:r>
              <a:r>
                <a:rPr lang="en-IE" sz="3200" dirty="0">
                  <a:solidFill>
                    <a:prstClr val="black"/>
                  </a:solidFill>
                </a:rPr>
                <a:t>people to additional </a:t>
              </a:r>
              <a:r>
                <a:rPr lang="en-IE" sz="3200" dirty="0" smtClean="0">
                  <a:solidFill>
                    <a:prstClr val="black"/>
                  </a:solidFill>
                </a:rPr>
                <a:t>	support </a:t>
              </a:r>
              <a:r>
                <a:rPr lang="en-IE" sz="3200" dirty="0">
                  <a:solidFill>
                    <a:prstClr val="black"/>
                  </a:solidFill>
                </a:rPr>
                <a:t>(3As)</a:t>
              </a:r>
              <a:endParaRPr lang="en-GB" sz="3200" dirty="0">
                <a:solidFill>
                  <a:prstClr val="black"/>
                </a:solidFill>
              </a:endParaRPr>
            </a:p>
          </p:txBody>
        </p:sp>
        <p:sp>
          <p:nvSpPr>
            <p:cNvPr id="8" name="Rectangle 7"/>
            <p:cNvSpPr/>
            <p:nvPr/>
          </p:nvSpPr>
          <p:spPr>
            <a:xfrm>
              <a:off x="196645" y="3309313"/>
              <a:ext cx="7816645" cy="2776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7" name="Picture 6"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93159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160" y="2188958"/>
            <a:ext cx="2048897" cy="2308324"/>
          </a:xfrm>
          <a:prstGeom prst="rect">
            <a:avLst/>
          </a:prstGeom>
          <a:noFill/>
        </p:spPr>
        <p:txBody>
          <a:bodyPr wrap="square" rtlCol="0">
            <a:spAutoFit/>
          </a:bodyPr>
          <a:lstStyle/>
          <a:p>
            <a:r>
              <a:rPr lang="en-IE" sz="3600" dirty="0" smtClean="0"/>
              <a:t>3 A’s</a:t>
            </a:r>
          </a:p>
          <a:p>
            <a:r>
              <a:rPr lang="en-IE" sz="3600" dirty="0" smtClean="0">
                <a:solidFill>
                  <a:srgbClr val="CC0066"/>
                </a:solidFill>
              </a:rPr>
              <a:t>Ask</a:t>
            </a:r>
          </a:p>
          <a:p>
            <a:r>
              <a:rPr lang="en-IE" sz="3600" dirty="0" smtClean="0">
                <a:solidFill>
                  <a:srgbClr val="CC0066"/>
                </a:solidFill>
              </a:rPr>
              <a:t>Advise</a:t>
            </a:r>
          </a:p>
          <a:p>
            <a:r>
              <a:rPr lang="en-IE" sz="3600" dirty="0" smtClean="0">
                <a:solidFill>
                  <a:srgbClr val="CC0066"/>
                </a:solidFill>
              </a:rPr>
              <a:t>Act</a:t>
            </a:r>
            <a:endParaRPr lang="en-GB" sz="3600" dirty="0">
              <a:solidFill>
                <a:srgbClr val="CC0066"/>
              </a:solidFill>
            </a:endParaRPr>
          </a:p>
        </p:txBody>
      </p:sp>
      <p:sp>
        <p:nvSpPr>
          <p:cNvPr id="10" name="Rectangle 9"/>
          <p:cNvSpPr/>
          <p:nvPr/>
        </p:nvSpPr>
        <p:spPr>
          <a:xfrm>
            <a:off x="807720" y="2148840"/>
            <a:ext cx="1883664" cy="247802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952" y="1293495"/>
            <a:ext cx="74676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714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44749" y="1760665"/>
            <a:ext cx="10680970" cy="1040901"/>
          </a:xfrm>
          <a:solidFill>
            <a:srgbClr val="CCECFF"/>
          </a:solidFill>
        </p:spPr>
        <p:txBody>
          <a:bodyPr>
            <a:normAutofit fontScale="85000" lnSpcReduction="10000"/>
          </a:bodyPr>
          <a:lstStyle/>
          <a:p>
            <a:pPr marL="0" indent="0">
              <a:buNone/>
            </a:pPr>
            <a:r>
              <a:rPr lang="en-IE" sz="4200" dirty="0" smtClean="0"/>
              <a:t>Target Audience: </a:t>
            </a:r>
            <a:r>
              <a:rPr lang="en-IE" sz="4200" dirty="0" smtClean="0">
                <a:solidFill>
                  <a:srgbClr val="CC0066"/>
                </a:solidFill>
              </a:rPr>
              <a:t>Everyone</a:t>
            </a:r>
            <a:r>
              <a:rPr lang="en-IE" sz="4200" dirty="0" smtClean="0"/>
              <a:t> </a:t>
            </a:r>
            <a:r>
              <a:rPr lang="en-IE" sz="4200" dirty="0"/>
              <a:t>accessing the health </a:t>
            </a:r>
            <a:r>
              <a:rPr lang="en-IE" sz="4200" dirty="0" smtClean="0"/>
              <a:t>service</a:t>
            </a:r>
          </a:p>
          <a:p>
            <a:pPr marL="0" indent="0">
              <a:buNone/>
            </a:pPr>
            <a:endParaRPr lang="en-IE" sz="4200" dirty="0"/>
          </a:p>
          <a:p>
            <a:endParaRPr lang="en-GB" dirty="0"/>
          </a:p>
        </p:txBody>
      </p:sp>
      <p:grpSp>
        <p:nvGrpSpPr>
          <p:cNvPr id="10" name="Group 9"/>
          <p:cNvGrpSpPr/>
          <p:nvPr/>
        </p:nvGrpSpPr>
        <p:grpSpPr>
          <a:xfrm>
            <a:off x="1071715" y="3278002"/>
            <a:ext cx="9350478" cy="3548676"/>
            <a:chOff x="986385" y="3278002"/>
            <a:chExt cx="9350478" cy="3548676"/>
          </a:xfrm>
        </p:grpSpPr>
        <p:sp>
          <p:nvSpPr>
            <p:cNvPr id="6" name="Rectangle 5"/>
            <p:cNvSpPr/>
            <p:nvPr/>
          </p:nvSpPr>
          <p:spPr>
            <a:xfrm>
              <a:off x="986385" y="4518354"/>
              <a:ext cx="9350478" cy="2308324"/>
            </a:xfrm>
            <a:prstGeom prst="rect">
              <a:avLst/>
            </a:prstGeom>
          </p:spPr>
          <p:txBody>
            <a:bodyPr wrap="square">
              <a:spAutoFit/>
            </a:bodyPr>
            <a:lstStyle/>
            <a:p>
              <a:pPr>
                <a:lnSpc>
                  <a:spcPct val="150000"/>
                </a:lnSpc>
              </a:pPr>
              <a:r>
                <a:rPr lang="en-IE" sz="3200" dirty="0">
                  <a:solidFill>
                    <a:prstClr val="black"/>
                  </a:solidFill>
                </a:rPr>
                <a:t>Watch the video demonstrating brief advice </a:t>
              </a:r>
              <a:r>
                <a:rPr lang="en-IE" sz="3200" dirty="0" smtClean="0">
                  <a:solidFill>
                    <a:prstClr val="black"/>
                  </a:solidFill>
                </a:rPr>
                <a:t>			 	</a:t>
              </a:r>
              <a:r>
                <a:rPr lang="en-IE" sz="3200" dirty="0" smtClean="0">
                  <a:solidFill>
                    <a:prstClr val="black"/>
                  </a:solidFill>
                  <a:hlinkClick r:id="rId2"/>
                </a:rPr>
                <a:t>www.hse.ie/mecc-undergradcurriculum</a:t>
              </a:r>
              <a:endParaRPr lang="en-IE" sz="3200" dirty="0" smtClean="0">
                <a:solidFill>
                  <a:prstClr val="black"/>
                </a:solidFill>
              </a:endParaRPr>
            </a:p>
            <a:p>
              <a:pPr>
                <a:lnSpc>
                  <a:spcPct val="150000"/>
                </a:lnSpc>
              </a:pPr>
              <a:endParaRPr lang="en-GB" sz="3200" dirty="0">
                <a:solidFill>
                  <a:prstClr val="black"/>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15" y="3278002"/>
              <a:ext cx="4589909" cy="1024043"/>
            </a:xfrm>
            <a:prstGeom prst="rect">
              <a:avLst/>
            </a:prstGeom>
          </p:spPr>
        </p:pic>
      </p:grpSp>
      <p:sp>
        <p:nvSpPr>
          <p:cNvPr id="9" name="Rectangle 8"/>
          <p:cNvSpPr/>
          <p:nvPr/>
        </p:nvSpPr>
        <p:spPr>
          <a:xfrm>
            <a:off x="318054" y="368710"/>
            <a:ext cx="3947363" cy="646331"/>
          </a:xfrm>
          <a:prstGeom prst="rect">
            <a:avLst/>
          </a:prstGeom>
        </p:spPr>
        <p:txBody>
          <a:bodyPr wrap="none">
            <a:spAutoFit/>
          </a:bodyPr>
          <a:lstStyle/>
          <a:p>
            <a:r>
              <a:rPr lang="en-GB" sz="3600" dirty="0">
                <a:solidFill>
                  <a:srgbClr val="CC0066"/>
                </a:solidFill>
              </a:rPr>
              <a:t>Level 1: </a:t>
            </a:r>
            <a:r>
              <a:rPr lang="en-GB" sz="3600" dirty="0" smtClean="0">
                <a:solidFill>
                  <a:srgbClr val="CC0066"/>
                </a:solidFill>
              </a:rPr>
              <a:t>Brief Advice</a:t>
            </a:r>
            <a:endParaRPr lang="en-GB" dirty="0">
              <a:solidFill>
                <a:prstClr val="black"/>
              </a:solidFill>
            </a:endParaRPr>
          </a:p>
        </p:txBody>
      </p:sp>
      <p:pic>
        <p:nvPicPr>
          <p:cNvPr id="8" name="Picture 7"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5472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67" y="177951"/>
            <a:ext cx="7613904" cy="1143000"/>
          </a:xfrm>
        </p:spPr>
        <p:txBody>
          <a:bodyPr>
            <a:normAutofit/>
          </a:bodyPr>
          <a:lstStyle/>
          <a:p>
            <a:pPr algn="l"/>
            <a:r>
              <a:rPr lang="en-GB" sz="3600" dirty="0">
                <a:solidFill>
                  <a:srgbClr val="CC0066"/>
                </a:solidFill>
                <a:latin typeface="+mn-lt"/>
              </a:rPr>
              <a:t>Level 2: </a:t>
            </a:r>
            <a:r>
              <a:rPr lang="en-GB" sz="3600" dirty="0" smtClean="0">
                <a:solidFill>
                  <a:srgbClr val="CC0066"/>
                </a:solidFill>
                <a:latin typeface="+mn-lt"/>
              </a:rPr>
              <a:t>Brief Intervention</a:t>
            </a:r>
            <a:endParaRPr lang="en-GB" sz="3600" dirty="0">
              <a:solidFill>
                <a:srgbClr val="CC0066"/>
              </a:solidFill>
              <a:latin typeface="+mn-lt"/>
            </a:endParaRPr>
          </a:p>
        </p:txBody>
      </p:sp>
      <p:sp>
        <p:nvSpPr>
          <p:cNvPr id="3" name="Content Placeholder 2"/>
          <p:cNvSpPr>
            <a:spLocks noGrp="1"/>
          </p:cNvSpPr>
          <p:nvPr>
            <p:ph idx="4294967295"/>
          </p:nvPr>
        </p:nvSpPr>
        <p:spPr>
          <a:xfrm>
            <a:off x="356616" y="1786763"/>
            <a:ext cx="11109960" cy="1212850"/>
          </a:xfrm>
          <a:solidFill>
            <a:srgbClr val="CCECFF"/>
          </a:solidFill>
        </p:spPr>
        <p:txBody>
          <a:bodyPr>
            <a:noAutofit/>
          </a:bodyPr>
          <a:lstStyle/>
          <a:p>
            <a:pPr marL="0" indent="0" algn="ctr">
              <a:buNone/>
            </a:pPr>
            <a:r>
              <a:rPr lang="en-IE" sz="3200" dirty="0" smtClean="0"/>
              <a:t>An intervention </a:t>
            </a:r>
            <a:r>
              <a:rPr lang="en-IE" sz="3200" dirty="0"/>
              <a:t>that aims to equip </a:t>
            </a:r>
            <a:r>
              <a:rPr lang="en-IE" sz="3200" dirty="0" smtClean="0"/>
              <a:t>people with </a:t>
            </a:r>
            <a:r>
              <a:rPr lang="en-IE" sz="3200" dirty="0"/>
              <a:t>tools to change attitudes </a:t>
            </a:r>
            <a:r>
              <a:rPr lang="en-IE" sz="3200" dirty="0" smtClean="0"/>
              <a:t>and </a:t>
            </a:r>
            <a:r>
              <a:rPr lang="en-IE" sz="3200" dirty="0"/>
              <a:t>explore underlying problems</a:t>
            </a:r>
            <a:endParaRPr lang="en-GB" sz="3200" dirty="0"/>
          </a:p>
        </p:txBody>
      </p:sp>
      <p:sp>
        <p:nvSpPr>
          <p:cNvPr id="6" name="Rectangle 5"/>
          <p:cNvSpPr/>
          <p:nvPr/>
        </p:nvSpPr>
        <p:spPr>
          <a:xfrm>
            <a:off x="629265" y="3612297"/>
            <a:ext cx="6017342" cy="2554545"/>
          </a:xfrm>
          <a:prstGeom prst="rect">
            <a:avLst/>
          </a:prstGeom>
          <a:noFill/>
        </p:spPr>
        <p:txBody>
          <a:bodyPr wrap="square">
            <a:spAutoFit/>
          </a:bodyPr>
          <a:lstStyle/>
          <a:p>
            <a:r>
              <a:rPr lang="en-IE" sz="3200" dirty="0" smtClean="0">
                <a:solidFill>
                  <a:prstClr val="black"/>
                </a:solidFill>
              </a:rPr>
              <a:t>Usually involves </a:t>
            </a:r>
          </a:p>
          <a:p>
            <a:pPr marL="457200" indent="-457200">
              <a:buFont typeface="Arial" panose="020B0604020202020204" pitchFamily="34" charset="0"/>
              <a:buChar char="•"/>
            </a:pPr>
            <a:r>
              <a:rPr lang="en-IE" sz="3200" dirty="0" smtClean="0">
                <a:solidFill>
                  <a:prstClr val="black"/>
                </a:solidFill>
              </a:rPr>
              <a:t>Discussion</a:t>
            </a:r>
          </a:p>
          <a:p>
            <a:pPr marL="457200" indent="-457200">
              <a:buFont typeface="Arial" panose="020B0604020202020204" pitchFamily="34" charset="0"/>
              <a:buChar char="•"/>
            </a:pPr>
            <a:r>
              <a:rPr lang="en-IE" sz="3200" dirty="0">
                <a:solidFill>
                  <a:prstClr val="black"/>
                </a:solidFill>
              </a:rPr>
              <a:t>N</a:t>
            </a:r>
            <a:r>
              <a:rPr lang="en-IE" sz="3200" dirty="0" smtClean="0">
                <a:solidFill>
                  <a:prstClr val="black"/>
                </a:solidFill>
              </a:rPr>
              <a:t>egotiation </a:t>
            </a:r>
            <a:r>
              <a:rPr lang="en-IE" sz="3200" dirty="0">
                <a:solidFill>
                  <a:prstClr val="black"/>
                </a:solidFill>
              </a:rPr>
              <a:t>and e</a:t>
            </a:r>
            <a:r>
              <a:rPr lang="en-IE" sz="3200" dirty="0" smtClean="0">
                <a:solidFill>
                  <a:prstClr val="black"/>
                </a:solidFill>
              </a:rPr>
              <a:t>ncouragement </a:t>
            </a:r>
          </a:p>
          <a:p>
            <a:pPr marL="457200" indent="-457200">
              <a:buFont typeface="Arial" panose="020B0604020202020204" pitchFamily="34" charset="0"/>
              <a:buChar char="•"/>
            </a:pPr>
            <a:r>
              <a:rPr lang="en-IE" sz="3200" dirty="0">
                <a:solidFill>
                  <a:prstClr val="black"/>
                </a:solidFill>
              </a:rPr>
              <a:t>W</a:t>
            </a:r>
            <a:r>
              <a:rPr lang="en-IE" sz="3200" dirty="0" smtClean="0">
                <a:solidFill>
                  <a:prstClr val="black"/>
                </a:solidFill>
              </a:rPr>
              <a:t>ith </a:t>
            </a:r>
            <a:r>
              <a:rPr lang="en-IE" sz="3200" dirty="0">
                <a:solidFill>
                  <a:prstClr val="black"/>
                </a:solidFill>
              </a:rPr>
              <a:t>or without </a:t>
            </a:r>
            <a:r>
              <a:rPr lang="en-IE" sz="3200" dirty="0" smtClean="0">
                <a:solidFill>
                  <a:prstClr val="black"/>
                </a:solidFill>
              </a:rPr>
              <a:t>follow-up</a:t>
            </a:r>
          </a:p>
          <a:p>
            <a:r>
              <a:rPr lang="en-IE" sz="3200" dirty="0" smtClean="0">
                <a:solidFill>
                  <a:prstClr val="black"/>
                </a:solidFill>
              </a:rPr>
              <a:t> </a:t>
            </a:r>
            <a:endParaRPr lang="en-GB" sz="3200" dirty="0">
              <a:solidFill>
                <a:prstClr val="black"/>
              </a:solidFill>
            </a:endParaRPr>
          </a:p>
        </p:txBody>
      </p:sp>
      <p:grpSp>
        <p:nvGrpSpPr>
          <p:cNvPr id="10" name="Group 9"/>
          <p:cNvGrpSpPr/>
          <p:nvPr/>
        </p:nvGrpSpPr>
        <p:grpSpPr>
          <a:xfrm>
            <a:off x="8478549" y="3611891"/>
            <a:ext cx="2531809" cy="2978318"/>
            <a:chOff x="501445" y="3220358"/>
            <a:chExt cx="2222090" cy="2857900"/>
          </a:xfrm>
        </p:grpSpPr>
        <p:sp>
          <p:nvSpPr>
            <p:cNvPr id="8" name="Rectangle 7"/>
            <p:cNvSpPr/>
            <p:nvPr/>
          </p:nvSpPr>
          <p:spPr>
            <a:xfrm>
              <a:off x="816076" y="3322669"/>
              <a:ext cx="1838631" cy="2739211"/>
            </a:xfrm>
            <a:prstGeom prst="rect">
              <a:avLst/>
            </a:prstGeom>
            <a:noFill/>
          </p:spPr>
          <p:txBody>
            <a:bodyPr wrap="square">
              <a:spAutoFit/>
            </a:bodyPr>
            <a:lstStyle/>
            <a:p>
              <a:r>
                <a:rPr lang="en-GB" sz="3200" b="1" dirty="0" smtClean="0">
                  <a:solidFill>
                    <a:prstClr val="black"/>
                  </a:solidFill>
                </a:rPr>
                <a:t>5 A’s</a:t>
              </a:r>
            </a:p>
            <a:p>
              <a:pPr marL="457200" indent="-457200">
                <a:buFont typeface="Arial" panose="020B0604020202020204" pitchFamily="34" charset="0"/>
                <a:buChar char="•"/>
              </a:pPr>
              <a:r>
                <a:rPr lang="en-GB" sz="2800" dirty="0" smtClean="0">
                  <a:solidFill>
                    <a:srgbClr val="CC0066"/>
                  </a:solidFill>
                </a:rPr>
                <a:t>Ask</a:t>
              </a:r>
            </a:p>
            <a:p>
              <a:pPr marL="457200" indent="-457200">
                <a:buFont typeface="Arial" panose="020B0604020202020204" pitchFamily="34" charset="0"/>
                <a:buChar char="•"/>
              </a:pPr>
              <a:r>
                <a:rPr lang="en-GB" sz="2800" dirty="0" smtClean="0">
                  <a:solidFill>
                    <a:srgbClr val="CC0066"/>
                  </a:solidFill>
                </a:rPr>
                <a:t>Advise</a:t>
              </a:r>
            </a:p>
            <a:p>
              <a:pPr marL="457200" indent="-457200">
                <a:buFont typeface="Arial" panose="020B0604020202020204" pitchFamily="34" charset="0"/>
                <a:buChar char="•"/>
              </a:pPr>
              <a:r>
                <a:rPr lang="en-GB" sz="2800" dirty="0" smtClean="0">
                  <a:solidFill>
                    <a:srgbClr val="CC0066"/>
                  </a:solidFill>
                </a:rPr>
                <a:t>Assess</a:t>
              </a:r>
            </a:p>
            <a:p>
              <a:pPr marL="457200" indent="-457200">
                <a:buFont typeface="Arial" panose="020B0604020202020204" pitchFamily="34" charset="0"/>
                <a:buChar char="•"/>
              </a:pPr>
              <a:r>
                <a:rPr lang="en-GB" sz="2800" dirty="0" smtClean="0">
                  <a:solidFill>
                    <a:srgbClr val="CC0066"/>
                  </a:solidFill>
                </a:rPr>
                <a:t>Assist</a:t>
              </a:r>
            </a:p>
            <a:p>
              <a:pPr marL="457200" indent="-457200">
                <a:buFont typeface="Arial" panose="020B0604020202020204" pitchFamily="34" charset="0"/>
                <a:buChar char="•"/>
              </a:pPr>
              <a:r>
                <a:rPr lang="en-GB" sz="2800" dirty="0" smtClean="0">
                  <a:solidFill>
                    <a:srgbClr val="CC0066"/>
                  </a:solidFill>
                </a:rPr>
                <a:t>Arrange</a:t>
              </a:r>
              <a:endParaRPr lang="en-GB" sz="2800" dirty="0">
                <a:solidFill>
                  <a:srgbClr val="CC0066"/>
                </a:solidFill>
              </a:endParaRPr>
            </a:p>
          </p:txBody>
        </p:sp>
        <p:sp>
          <p:nvSpPr>
            <p:cNvPr id="9" name="Rectangle 8"/>
            <p:cNvSpPr/>
            <p:nvPr/>
          </p:nvSpPr>
          <p:spPr>
            <a:xfrm>
              <a:off x="501445" y="3220358"/>
              <a:ext cx="2222090" cy="2857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pic>
        <p:nvPicPr>
          <p:cNvPr id="11" name="Picture 10"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253519"/>
            <a:ext cx="2508885" cy="487045"/>
          </a:xfrm>
          <a:prstGeom prst="rect">
            <a:avLst/>
          </a:prstGeom>
          <a:noFill/>
          <a:ln>
            <a:noFill/>
          </a:ln>
        </p:spPr>
      </p:pic>
    </p:spTree>
    <p:extLst>
      <p:ext uri="{BB962C8B-B14F-4D97-AF65-F5344CB8AC3E}">
        <p14:creationId xmlns:p14="http://schemas.microsoft.com/office/powerpoint/2010/main" val="58185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576620" y="5854656"/>
            <a:ext cx="2379406" cy="738664"/>
          </a:xfrm>
          <a:prstGeom prst="rect">
            <a:avLst/>
          </a:prstGeom>
        </p:spPr>
        <p:txBody>
          <a:bodyPr wrap="square">
            <a:spAutoFit/>
          </a:bodyPr>
          <a:lstStyle/>
          <a:p>
            <a:r>
              <a:rPr lang="en-IE" sz="1400" i="1" dirty="0">
                <a:solidFill>
                  <a:prstClr val="black"/>
                </a:solidFill>
              </a:rPr>
              <a:t>Figure 4.3 The 5As framework for Brief Intervention for Health Behaviour Change </a:t>
            </a:r>
            <a:endParaRPr lang="en-GB" sz="1400" i="1" dirty="0">
              <a:solidFill>
                <a:prstClr val="black"/>
              </a:solidFill>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68" y="1794336"/>
            <a:ext cx="2232025"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2963916" y="205971"/>
            <a:ext cx="5927835" cy="6413829"/>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0" y="6223988"/>
            <a:ext cx="2508885" cy="487045"/>
          </a:xfrm>
          <a:prstGeom prst="rect">
            <a:avLst/>
          </a:prstGeom>
          <a:noFill/>
          <a:ln>
            <a:noFill/>
          </a:ln>
        </p:spPr>
      </p:pic>
    </p:spTree>
    <p:extLst>
      <p:ext uri="{BB962C8B-B14F-4D97-AF65-F5344CB8AC3E}">
        <p14:creationId xmlns:p14="http://schemas.microsoft.com/office/powerpoint/2010/main" val="3364287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77" y="255773"/>
            <a:ext cx="7613904" cy="1143000"/>
          </a:xfrm>
        </p:spPr>
        <p:txBody>
          <a:bodyPr>
            <a:normAutofit/>
          </a:bodyPr>
          <a:lstStyle/>
          <a:p>
            <a:r>
              <a:rPr lang="en-GB" sz="3600" dirty="0">
                <a:solidFill>
                  <a:srgbClr val="CC0066"/>
                </a:solidFill>
                <a:latin typeface="+mn-lt"/>
              </a:rPr>
              <a:t>Level 2 Brief Intervention</a:t>
            </a:r>
          </a:p>
        </p:txBody>
      </p:sp>
      <p:pic>
        <p:nvPicPr>
          <p:cNvPr id="7" name="Content Placeholder 6"/>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896112" y="3498101"/>
            <a:ext cx="4589463" cy="1023937"/>
          </a:xfrm>
        </p:spPr>
      </p:pic>
      <p:sp>
        <p:nvSpPr>
          <p:cNvPr id="8" name="Rectangle 7"/>
          <p:cNvSpPr/>
          <p:nvPr/>
        </p:nvSpPr>
        <p:spPr>
          <a:xfrm>
            <a:off x="1200322" y="4542447"/>
            <a:ext cx="10284542" cy="1569660"/>
          </a:xfrm>
          <a:prstGeom prst="rect">
            <a:avLst/>
          </a:prstGeom>
        </p:spPr>
        <p:txBody>
          <a:bodyPr wrap="square">
            <a:spAutoFit/>
          </a:bodyPr>
          <a:lstStyle/>
          <a:p>
            <a:pPr>
              <a:lnSpc>
                <a:spcPct val="150000"/>
              </a:lnSpc>
            </a:pPr>
            <a:r>
              <a:rPr lang="en-IE" sz="3200" dirty="0">
                <a:solidFill>
                  <a:prstClr val="black"/>
                </a:solidFill>
              </a:rPr>
              <a:t>Watch the video demonstrating brief intervention </a:t>
            </a:r>
            <a:r>
              <a:rPr lang="en-IE" sz="3200" dirty="0" smtClean="0">
                <a:solidFill>
                  <a:prstClr val="black"/>
                </a:solidFill>
              </a:rPr>
              <a:t>				 		</a:t>
            </a:r>
            <a:r>
              <a:rPr lang="en-IE" sz="3200" dirty="0" smtClean="0">
                <a:solidFill>
                  <a:prstClr val="black"/>
                </a:solidFill>
                <a:hlinkClick r:id="rId4"/>
              </a:rPr>
              <a:t>www.hse.ie/mecc-undergradcurriculum</a:t>
            </a:r>
            <a:endParaRPr lang="en-GB" sz="3200" dirty="0">
              <a:solidFill>
                <a:prstClr val="black"/>
              </a:solidFill>
            </a:endParaRPr>
          </a:p>
        </p:txBody>
      </p:sp>
      <p:sp>
        <p:nvSpPr>
          <p:cNvPr id="9" name="TextBox 8"/>
          <p:cNvSpPr txBox="1"/>
          <p:nvPr/>
        </p:nvSpPr>
        <p:spPr>
          <a:xfrm>
            <a:off x="208101" y="1851218"/>
            <a:ext cx="11788035" cy="1200329"/>
          </a:xfrm>
          <a:prstGeom prst="rect">
            <a:avLst/>
          </a:prstGeom>
          <a:solidFill>
            <a:srgbClr val="CCECFF"/>
          </a:solidFill>
        </p:spPr>
        <p:txBody>
          <a:bodyPr wrap="none" rtlCol="0">
            <a:spAutoFit/>
          </a:bodyPr>
          <a:lstStyle/>
          <a:p>
            <a:r>
              <a:rPr lang="en-IE" sz="3600" dirty="0" smtClean="0">
                <a:solidFill>
                  <a:prstClr val="black"/>
                </a:solidFill>
              </a:rPr>
              <a:t>Target Audience: Patients with established lifestyle risk factors</a:t>
            </a:r>
          </a:p>
          <a:p>
            <a:r>
              <a:rPr lang="en-IE" sz="3600" dirty="0" smtClean="0">
                <a:solidFill>
                  <a:prstClr val="black"/>
                </a:solidFill>
              </a:rPr>
              <a:t>or chronic condition</a:t>
            </a:r>
            <a:endParaRPr lang="en-GB" sz="3600" dirty="0">
              <a:solidFill>
                <a:prstClr val="black"/>
              </a:solidFill>
            </a:endParaRPr>
          </a:p>
        </p:txBody>
      </p:sp>
      <p:pic>
        <p:nvPicPr>
          <p:cNvPr id="6" name="Picture 5"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94193" y="6193936"/>
            <a:ext cx="2508885" cy="487045"/>
          </a:xfrm>
          <a:prstGeom prst="rect">
            <a:avLst/>
          </a:prstGeom>
          <a:noFill/>
          <a:ln>
            <a:noFill/>
          </a:ln>
        </p:spPr>
      </p:pic>
    </p:spTree>
    <p:extLst>
      <p:ext uri="{BB962C8B-B14F-4D97-AF65-F5344CB8AC3E}">
        <p14:creationId xmlns:p14="http://schemas.microsoft.com/office/powerpoint/2010/main" val="6966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72569" cy="6688667"/>
          </a:xfrm>
          <a:prstGeom prst="rect">
            <a:avLst/>
          </a:prstGeom>
        </p:spPr>
      </p:pic>
      <p:sp>
        <p:nvSpPr>
          <p:cNvPr id="2" name="Title 1"/>
          <p:cNvSpPr>
            <a:spLocks noGrp="1"/>
          </p:cNvSpPr>
          <p:nvPr>
            <p:ph type="ctrTitle"/>
          </p:nvPr>
        </p:nvSpPr>
        <p:spPr>
          <a:xfrm>
            <a:off x="548640" y="2430634"/>
            <a:ext cx="11131295" cy="1646302"/>
          </a:xfrm>
        </p:spPr>
        <p:txBody>
          <a:bodyPr>
            <a:normAutofit fontScale="90000"/>
          </a:bodyPr>
          <a:lstStyle/>
          <a:p>
            <a:r>
              <a:rPr lang="en-GB" dirty="0" smtClean="0"/>
              <a:t/>
            </a:r>
            <a:br>
              <a:rPr lang="en-GB" dirty="0" smtClean="0"/>
            </a:br>
            <a:r>
              <a:rPr lang="en-GB" dirty="0" smtClean="0"/>
              <a:t> </a:t>
            </a:r>
            <a:r>
              <a:rPr lang="en-GB" dirty="0" smtClean="0">
                <a:latin typeface="+mn-lt"/>
              </a:rPr>
              <a:t>Making Every Contact Count: Providing Opportunistic Brief Advice and Undertaking Brief Interventions </a:t>
            </a:r>
            <a:endParaRPr lang="en-GB" dirty="0">
              <a:latin typeface="+mn-lt"/>
            </a:endParaRPr>
          </a:p>
        </p:txBody>
      </p:sp>
      <p:sp>
        <p:nvSpPr>
          <p:cNvPr id="3" name="Subtitle 2"/>
          <p:cNvSpPr>
            <a:spLocks noGrp="1"/>
          </p:cNvSpPr>
          <p:nvPr>
            <p:ph type="subTitle" idx="1"/>
          </p:nvPr>
        </p:nvSpPr>
        <p:spPr>
          <a:xfrm>
            <a:off x="1276539" y="4698425"/>
            <a:ext cx="9619488" cy="1096899"/>
          </a:xfrm>
        </p:spPr>
        <p:txBody>
          <a:bodyPr>
            <a:noAutofit/>
          </a:bodyPr>
          <a:lstStyle/>
          <a:p>
            <a:pPr algn="l"/>
            <a:r>
              <a:rPr lang="en-IE" sz="3600" dirty="0" smtClean="0">
                <a:solidFill>
                  <a:srgbClr val="CC0066"/>
                </a:solidFill>
              </a:rPr>
              <a:t>Lesson 1a: Recap Units 1-3</a:t>
            </a:r>
          </a:p>
          <a:p>
            <a:pPr algn="l"/>
            <a:r>
              <a:rPr lang="en-IE" sz="3600" dirty="0" smtClean="0">
                <a:solidFill>
                  <a:srgbClr val="CC0066"/>
                </a:solidFill>
              </a:rPr>
              <a:t>Lesson 1b: Theoretical and Practical Context for Brief Interventions for Health Behaviour Change </a:t>
            </a:r>
            <a:endParaRPr lang="en-GB" sz="3600" dirty="0">
              <a:solidFill>
                <a:srgbClr val="CC0066"/>
              </a:solidFill>
            </a:endParaRPr>
          </a:p>
        </p:txBody>
      </p:sp>
    </p:spTree>
    <p:extLst>
      <p:ext uri="{BB962C8B-B14F-4D97-AF65-F5344CB8AC3E}">
        <p14:creationId xmlns:p14="http://schemas.microsoft.com/office/powerpoint/2010/main" val="242361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221" y="358900"/>
            <a:ext cx="2478024" cy="1184149"/>
          </a:xfrm>
        </p:spPr>
        <p:txBody>
          <a:bodyPr>
            <a:normAutofit/>
          </a:bodyPr>
          <a:lstStyle/>
          <a:p>
            <a:r>
              <a:rPr lang="en-IE" sz="3600" dirty="0" smtClean="0">
                <a:solidFill>
                  <a:srgbClr val="CC0066"/>
                </a:solidFill>
                <a:latin typeface="+mn-lt"/>
              </a:rPr>
              <a:t>Activity 4.2</a:t>
            </a:r>
            <a:endParaRPr lang="en-GB" sz="3600" dirty="0">
              <a:solidFill>
                <a:srgbClr val="CC0066"/>
              </a:solidFill>
              <a:latin typeface="+mn-lt"/>
            </a:endParaRPr>
          </a:p>
        </p:txBody>
      </p:sp>
      <p:sp>
        <p:nvSpPr>
          <p:cNvPr id="3" name="Content Placeholder 2"/>
          <p:cNvSpPr>
            <a:spLocks noGrp="1"/>
          </p:cNvSpPr>
          <p:nvPr>
            <p:ph idx="4294967295"/>
          </p:nvPr>
        </p:nvSpPr>
        <p:spPr>
          <a:xfrm>
            <a:off x="947927" y="2816352"/>
            <a:ext cx="10515600" cy="1993392"/>
          </a:xfrm>
          <a:solidFill>
            <a:srgbClr val="CCECFF"/>
          </a:solidFill>
        </p:spPr>
        <p:txBody>
          <a:bodyPr>
            <a:normAutofit/>
          </a:bodyPr>
          <a:lstStyle/>
          <a:p>
            <a:pPr marL="0" indent="0">
              <a:buNone/>
            </a:pPr>
            <a:endParaRPr lang="en-IE" sz="3600" dirty="0" smtClean="0"/>
          </a:p>
          <a:p>
            <a:pPr marL="0" indent="0">
              <a:buNone/>
            </a:pPr>
            <a:r>
              <a:rPr lang="en-IE" sz="3600" dirty="0" smtClean="0"/>
              <a:t>	Critique </a:t>
            </a:r>
            <a:r>
              <a:rPr lang="en-IE" sz="3600" dirty="0"/>
              <a:t>the video using the </a:t>
            </a:r>
            <a:r>
              <a:rPr lang="en-IE" sz="3600" dirty="0" smtClean="0"/>
              <a:t>template provided</a:t>
            </a:r>
          </a:p>
          <a:p>
            <a:pPr marL="0" indent="0">
              <a:buNone/>
            </a:pPr>
            <a:endParaRPr lang="en-IE" sz="3600" dirty="0" smtClean="0"/>
          </a:p>
          <a:p>
            <a:pPr marL="0" indent="0">
              <a:buNone/>
            </a:pPr>
            <a:endParaRPr lang="en-IE" sz="3600" dirty="0"/>
          </a:p>
          <a:p>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66" y="693239"/>
            <a:ext cx="681755" cy="515473"/>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081077"/>
            <a:ext cx="2508885" cy="487045"/>
          </a:xfrm>
          <a:prstGeom prst="rect">
            <a:avLst/>
          </a:prstGeom>
          <a:noFill/>
          <a:ln>
            <a:noFill/>
          </a:ln>
        </p:spPr>
      </p:pic>
    </p:spTree>
    <p:extLst>
      <p:ext uri="{BB962C8B-B14F-4D97-AF65-F5344CB8AC3E}">
        <p14:creationId xmlns:p14="http://schemas.microsoft.com/office/powerpoint/2010/main" val="1143599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3360738" y="21002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8" name="Rectangle 3"/>
          <p:cNvSpPr>
            <a:spLocks noChangeArrowheads="1"/>
          </p:cNvSpPr>
          <p:nvPr/>
        </p:nvSpPr>
        <p:spPr bwMode="auto">
          <a:xfrm>
            <a:off x="3360738" y="31194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GB" altLang="en-US" b="1" dirty="0" smtClean="0">
                <a:solidFill>
                  <a:srgbClr val="2E2B1F"/>
                </a:solidFill>
                <a:latin typeface="Arial" pitchFamily="34" charset="0"/>
                <a:ea typeface="Calibri" pitchFamily="34" charset="0"/>
                <a:cs typeface="Calibri" pitchFamily="34" charset="0"/>
              </a:rPr>
              <a:t> </a:t>
            </a:r>
            <a:r>
              <a:rPr lang="en-GB" altLang="en-US" b="1" dirty="0" smtClean="0">
                <a:solidFill>
                  <a:prstClr val="black"/>
                </a:solidFill>
                <a:latin typeface="Arial" pitchFamily="34" charset="0"/>
                <a:ea typeface="Calibri" pitchFamily="34" charset="0"/>
                <a:cs typeface="Calibri" pitchFamily="34" charset="0"/>
              </a:rPr>
              <a:t>Video Critique</a:t>
            </a:r>
            <a:endParaRPr lang="en-GB" altLang="en-US" dirty="0" smtClean="0">
              <a:solidFill>
                <a:prstClr val="black"/>
              </a:solidFill>
              <a:latin typeface="Arial" pitchFamily="34" charset="0"/>
              <a:cs typeface="Arial" pitchFamily="34" charset="0"/>
            </a:endParaRPr>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3048897230"/>
              </p:ext>
            </p:extLst>
          </p:nvPr>
        </p:nvGraphicFramePr>
        <p:xfrm>
          <a:off x="2302832" y="1180146"/>
          <a:ext cx="7313547" cy="5190809"/>
        </p:xfrm>
        <a:graphic>
          <a:graphicData uri="http://schemas.openxmlformats.org/drawingml/2006/table">
            <a:tbl>
              <a:tblPr firstRow="1" firstCol="1" bandRow="1">
                <a:tableStyleId>{5C22544A-7EE6-4342-B048-85BDC9FD1C3A}</a:tableStyleId>
              </a:tblPr>
              <a:tblGrid>
                <a:gridCol w="2608079">
                  <a:extLst>
                    <a:ext uri="{9D8B030D-6E8A-4147-A177-3AD203B41FA5}">
                      <a16:colId xmlns:a16="http://schemas.microsoft.com/office/drawing/2014/main" xmlns="" val="20000"/>
                    </a:ext>
                  </a:extLst>
                </a:gridCol>
                <a:gridCol w="1501750">
                  <a:extLst>
                    <a:ext uri="{9D8B030D-6E8A-4147-A177-3AD203B41FA5}">
                      <a16:colId xmlns:a16="http://schemas.microsoft.com/office/drawing/2014/main" xmlns="" val="20001"/>
                    </a:ext>
                  </a:extLst>
                </a:gridCol>
                <a:gridCol w="3203718">
                  <a:extLst>
                    <a:ext uri="{9D8B030D-6E8A-4147-A177-3AD203B41FA5}">
                      <a16:colId xmlns:a16="http://schemas.microsoft.com/office/drawing/2014/main" xmlns="" val="20002"/>
                    </a:ext>
                  </a:extLst>
                </a:gridCol>
              </a:tblGrid>
              <a:tr h="541020">
                <a:tc>
                  <a:txBody>
                    <a:bodyPr/>
                    <a:lstStyle/>
                    <a:p>
                      <a:pPr>
                        <a:lnSpc>
                          <a:spcPct val="107000"/>
                        </a:lnSpc>
                        <a:spcAft>
                          <a:spcPts val="0"/>
                        </a:spcAft>
                      </a:pPr>
                      <a:r>
                        <a:rPr lang="en-GB" sz="1400" dirty="0">
                          <a:effectLst/>
                        </a:rPr>
                        <a:t>Did the healthcare provider demonstrate sufficient skills in the following areas? </a:t>
                      </a:r>
                    </a:p>
                    <a:p>
                      <a:pPr>
                        <a:spcAft>
                          <a:spcPts val="0"/>
                        </a:spcAft>
                      </a:pPr>
                      <a:r>
                        <a:rPr lang="en-GB" sz="1400" dirty="0">
                          <a:effectLst/>
                        </a:rPr>
                        <a:t> </a:t>
                      </a:r>
                      <a:endParaRPr lang="en-GB" sz="1400" dirty="0">
                        <a:effectLst/>
                        <a:latin typeface="Calibri"/>
                      </a:endParaRPr>
                    </a:p>
                  </a:txBody>
                  <a:tcPr marL="68580" marR="68580" marT="0" marB="0"/>
                </a:tc>
                <a:tc>
                  <a:txBody>
                    <a:bodyPr/>
                    <a:lstStyle/>
                    <a:p>
                      <a:pPr>
                        <a:lnSpc>
                          <a:spcPct val="107000"/>
                        </a:lnSpc>
                        <a:spcAft>
                          <a:spcPts val="0"/>
                        </a:spcAft>
                      </a:pPr>
                      <a:r>
                        <a:rPr lang="en-GB" sz="1400" dirty="0">
                          <a:effectLst/>
                        </a:rPr>
                        <a:t>Score from 1-5</a:t>
                      </a:r>
                    </a:p>
                    <a:p>
                      <a:pPr>
                        <a:spcAft>
                          <a:spcPts val="0"/>
                        </a:spcAft>
                      </a:pPr>
                      <a:r>
                        <a:rPr lang="en-GB" sz="1400" dirty="0">
                          <a:effectLst/>
                        </a:rPr>
                        <a:t>(1 is best use of skill and 5 is least)</a:t>
                      </a:r>
                      <a:endParaRPr lang="en-GB" sz="1400" dirty="0">
                        <a:effectLst/>
                        <a:latin typeface="Calibri"/>
                      </a:endParaRPr>
                    </a:p>
                  </a:txBody>
                  <a:tcPr marL="68580" marR="68580" marT="0" marB="0"/>
                </a:tc>
                <a:tc>
                  <a:txBody>
                    <a:bodyPr/>
                    <a:lstStyle/>
                    <a:p>
                      <a:pPr>
                        <a:spcAft>
                          <a:spcPts val="0"/>
                        </a:spcAft>
                      </a:pPr>
                      <a:r>
                        <a:rPr lang="en-GB" sz="1400" dirty="0">
                          <a:effectLst/>
                        </a:rPr>
                        <a:t>Provide examples here</a:t>
                      </a:r>
                      <a:endParaRPr lang="en-GB" sz="1400" dirty="0">
                        <a:effectLst/>
                        <a:latin typeface="Calibri"/>
                      </a:endParaRPr>
                    </a:p>
                  </a:txBody>
                  <a:tcPr marL="68580" marR="68580" marT="0" marB="0"/>
                </a:tc>
                <a:extLst>
                  <a:ext uri="{0D108BD9-81ED-4DB2-BD59-A6C34878D82A}">
                    <a16:rowId xmlns:a16="http://schemas.microsoft.com/office/drawing/2014/main" xmlns="" val="10000"/>
                  </a:ext>
                </a:extLst>
              </a:tr>
              <a:tr h="325755">
                <a:tc>
                  <a:txBody>
                    <a:bodyPr/>
                    <a:lstStyle/>
                    <a:p>
                      <a:pPr marL="0" lvl="0" indent="0">
                        <a:spcAft>
                          <a:spcPts val="0"/>
                        </a:spcAft>
                        <a:buFont typeface="+mj-lt"/>
                        <a:buNone/>
                      </a:pPr>
                      <a:r>
                        <a:rPr lang="en-GB" sz="1400" dirty="0" smtClean="0">
                          <a:effectLst/>
                        </a:rPr>
                        <a:t>(A) Use </a:t>
                      </a:r>
                      <a:r>
                        <a:rPr lang="en-GB" sz="1400" dirty="0">
                          <a:effectLst/>
                        </a:rPr>
                        <a:t>of Interpersonal Communication </a:t>
                      </a:r>
                      <a:r>
                        <a:rPr lang="en-GB" sz="1400" dirty="0" smtClean="0">
                          <a:effectLst/>
                        </a:rPr>
                        <a:t>Skills</a:t>
                      </a:r>
                    </a:p>
                    <a:p>
                      <a:pPr marL="0" lvl="0" indent="0">
                        <a:spcAft>
                          <a:spcPts val="0"/>
                        </a:spcAft>
                        <a:buFont typeface="+mj-lt"/>
                        <a:buNone/>
                      </a:pPr>
                      <a:endParaRPr lang="en-GB" sz="1400" dirty="0">
                        <a:effectLst/>
                        <a:latin typeface="Calibri"/>
                      </a:endParaRPr>
                    </a:p>
                  </a:txBody>
                  <a:tcPr marL="68580" marR="68580" marT="0" marB="0"/>
                </a:tc>
                <a:tc>
                  <a:txBody>
                    <a:bodyPr/>
                    <a:lstStyle/>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dirty="0">
                          <a:effectLst/>
                        </a:rPr>
                        <a:t> </a:t>
                      </a:r>
                      <a:endParaRPr lang="en-GB" sz="1100" dirty="0">
                        <a:effectLst/>
                        <a:latin typeface="Calibri"/>
                      </a:endParaRPr>
                    </a:p>
                  </a:txBody>
                  <a:tcPr marL="68580" marR="68580" marT="0" marB="0"/>
                </a:tc>
                <a:extLst>
                  <a:ext uri="{0D108BD9-81ED-4DB2-BD59-A6C34878D82A}">
                    <a16:rowId xmlns:a16="http://schemas.microsoft.com/office/drawing/2014/main" xmlns="" val="10001"/>
                  </a:ext>
                </a:extLst>
              </a:tr>
              <a:tr h="198120">
                <a:tc>
                  <a:txBody>
                    <a:bodyPr/>
                    <a:lstStyle/>
                    <a:p>
                      <a:pPr>
                        <a:lnSpc>
                          <a:spcPct val="107000"/>
                        </a:lnSpc>
                        <a:spcAft>
                          <a:spcPts val="0"/>
                        </a:spcAft>
                      </a:pPr>
                      <a:r>
                        <a:rPr lang="en-GB" sz="1400" dirty="0">
                          <a:effectLst/>
                        </a:rPr>
                        <a:t>Use of positive non-verbal communication</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000" dirty="0">
                          <a:effectLst/>
                        </a:rPr>
                        <a:t> </a:t>
                      </a:r>
                      <a:endParaRPr lang="en-GB" sz="1100" dirty="0">
                        <a:effectLst/>
                      </a:endParaRPr>
                    </a:p>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dirty="0">
                          <a:effectLst/>
                        </a:rPr>
                        <a:t> </a:t>
                      </a:r>
                      <a:endParaRPr lang="en-GB" sz="1100" dirty="0">
                        <a:effectLst/>
                        <a:latin typeface="Calibri"/>
                      </a:endParaRPr>
                    </a:p>
                  </a:txBody>
                  <a:tcPr marL="68580" marR="68580" marT="0" marB="0"/>
                </a:tc>
                <a:extLst>
                  <a:ext uri="{0D108BD9-81ED-4DB2-BD59-A6C34878D82A}">
                    <a16:rowId xmlns:a16="http://schemas.microsoft.com/office/drawing/2014/main" xmlns="" val="10002"/>
                  </a:ext>
                </a:extLst>
              </a:tr>
              <a:tr h="201930">
                <a:tc>
                  <a:txBody>
                    <a:bodyPr/>
                    <a:lstStyle/>
                    <a:p>
                      <a:pPr>
                        <a:lnSpc>
                          <a:spcPct val="107000"/>
                        </a:lnSpc>
                        <a:spcAft>
                          <a:spcPts val="0"/>
                        </a:spcAft>
                      </a:pPr>
                      <a:r>
                        <a:rPr lang="en-GB" sz="1400" dirty="0">
                          <a:effectLst/>
                        </a:rPr>
                        <a:t>Use of Reflective Listening</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000" dirty="0">
                          <a:effectLst/>
                        </a:rPr>
                        <a:t> </a:t>
                      </a:r>
                      <a:endParaRPr lang="en-GB" sz="1100" dirty="0">
                        <a:effectLst/>
                      </a:endParaRPr>
                    </a:p>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dirty="0">
                          <a:effectLst/>
                        </a:rPr>
                        <a:t> </a:t>
                      </a:r>
                      <a:endParaRPr lang="en-GB" sz="1100" dirty="0">
                        <a:effectLst/>
                        <a:latin typeface="Calibri"/>
                      </a:endParaRPr>
                    </a:p>
                  </a:txBody>
                  <a:tcPr marL="68580" marR="68580" marT="0" marB="0"/>
                </a:tc>
                <a:extLst>
                  <a:ext uri="{0D108BD9-81ED-4DB2-BD59-A6C34878D82A}">
                    <a16:rowId xmlns:a16="http://schemas.microsoft.com/office/drawing/2014/main" xmlns="" val="10003"/>
                  </a:ext>
                </a:extLst>
              </a:tr>
              <a:tr h="205105">
                <a:tc>
                  <a:txBody>
                    <a:bodyPr/>
                    <a:lstStyle/>
                    <a:p>
                      <a:pPr>
                        <a:lnSpc>
                          <a:spcPct val="107000"/>
                        </a:lnSpc>
                        <a:spcAft>
                          <a:spcPts val="0"/>
                        </a:spcAft>
                      </a:pPr>
                      <a:r>
                        <a:rPr lang="en-GB" sz="1400" dirty="0">
                          <a:effectLst/>
                        </a:rPr>
                        <a:t>Demonstrate empathy</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000" dirty="0">
                          <a:effectLst/>
                        </a:rPr>
                        <a:t> </a:t>
                      </a:r>
                      <a:endParaRPr lang="en-GB" sz="1100" dirty="0">
                        <a:effectLst/>
                      </a:endParaRPr>
                    </a:p>
                    <a:p>
                      <a:pPr>
                        <a:lnSpc>
                          <a:spcPct val="107000"/>
                        </a:lnSpc>
                        <a:spcAft>
                          <a:spcPts val="0"/>
                        </a:spcAft>
                      </a:pPr>
                      <a:r>
                        <a:rPr lang="en-GB" sz="1000" dirty="0">
                          <a:effectLst/>
                        </a:rPr>
                        <a:t> </a:t>
                      </a:r>
                      <a:endParaRPr lang="en-GB" sz="1100" dirty="0">
                        <a:effectLst/>
                        <a:latin typeface="Calibri"/>
                        <a:ea typeface="Calibri"/>
                        <a:cs typeface="Times New Roman"/>
                      </a:endParaRPr>
                    </a:p>
                  </a:txBody>
                  <a:tcPr marL="68580" marR="68580" marT="0" marB="0"/>
                </a:tc>
                <a:tc>
                  <a:txBody>
                    <a:bodyPr/>
                    <a:lstStyle/>
                    <a:p>
                      <a:pPr>
                        <a:spcAft>
                          <a:spcPts val="0"/>
                        </a:spcAft>
                      </a:pPr>
                      <a:r>
                        <a:rPr lang="en-GB" sz="1000" dirty="0">
                          <a:effectLst/>
                        </a:rPr>
                        <a:t> </a:t>
                      </a:r>
                      <a:endParaRPr lang="en-GB" sz="1100" dirty="0">
                        <a:effectLst/>
                        <a:latin typeface="Calibri"/>
                      </a:endParaRPr>
                    </a:p>
                  </a:txBody>
                  <a:tcPr marL="68580" marR="68580" marT="0" marB="0"/>
                </a:tc>
                <a:extLst>
                  <a:ext uri="{0D108BD9-81ED-4DB2-BD59-A6C34878D82A}">
                    <a16:rowId xmlns:a16="http://schemas.microsoft.com/office/drawing/2014/main" xmlns="" val="10004"/>
                  </a:ext>
                </a:extLst>
              </a:tr>
            </a:tbl>
          </a:graphicData>
        </a:graphic>
      </p:graphicFrame>
      <p:sp>
        <p:nvSpPr>
          <p:cNvPr id="2" name="TextBox 1"/>
          <p:cNvSpPr txBox="1"/>
          <p:nvPr/>
        </p:nvSpPr>
        <p:spPr>
          <a:xfrm>
            <a:off x="3360738" y="220676"/>
            <a:ext cx="2856872" cy="646331"/>
          </a:xfrm>
          <a:prstGeom prst="rect">
            <a:avLst/>
          </a:prstGeom>
          <a:noFill/>
        </p:spPr>
        <p:txBody>
          <a:bodyPr wrap="none" rtlCol="0">
            <a:spAutoFit/>
          </a:bodyPr>
          <a:lstStyle/>
          <a:p>
            <a:r>
              <a:rPr lang="en-IE" sz="3600" dirty="0" smtClean="0"/>
              <a:t>Video Critique</a:t>
            </a:r>
            <a:endParaRPr lang="en-GB"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6" y="-98234"/>
            <a:ext cx="32258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 y="6370955"/>
            <a:ext cx="2508885" cy="487045"/>
          </a:xfrm>
          <a:prstGeom prst="rect">
            <a:avLst/>
          </a:prstGeom>
          <a:noFill/>
          <a:ln>
            <a:noFill/>
          </a:ln>
        </p:spPr>
      </p:pic>
    </p:spTree>
    <p:extLst>
      <p:ext uri="{BB962C8B-B14F-4D97-AF65-F5344CB8AC3E}">
        <p14:creationId xmlns:p14="http://schemas.microsoft.com/office/powerpoint/2010/main" val="437516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129459063"/>
              </p:ext>
            </p:extLst>
          </p:nvPr>
        </p:nvGraphicFramePr>
        <p:xfrm>
          <a:off x="2340864" y="1055798"/>
          <a:ext cx="7071360" cy="5533278"/>
        </p:xfrm>
        <a:graphic>
          <a:graphicData uri="http://schemas.openxmlformats.org/drawingml/2006/table">
            <a:tbl>
              <a:tblPr firstRow="1" firstCol="1" bandRow="1">
                <a:tableStyleId>{5C22544A-7EE6-4342-B048-85BDC9FD1C3A}</a:tableStyleId>
              </a:tblPr>
              <a:tblGrid>
                <a:gridCol w="2714593">
                  <a:extLst>
                    <a:ext uri="{9D8B030D-6E8A-4147-A177-3AD203B41FA5}">
                      <a16:colId xmlns:a16="http://schemas.microsoft.com/office/drawing/2014/main" xmlns="" val="20000"/>
                    </a:ext>
                  </a:extLst>
                </a:gridCol>
                <a:gridCol w="1563080">
                  <a:extLst>
                    <a:ext uri="{9D8B030D-6E8A-4147-A177-3AD203B41FA5}">
                      <a16:colId xmlns:a16="http://schemas.microsoft.com/office/drawing/2014/main" xmlns="" val="20001"/>
                    </a:ext>
                  </a:extLst>
                </a:gridCol>
                <a:gridCol w="2793687">
                  <a:extLst>
                    <a:ext uri="{9D8B030D-6E8A-4147-A177-3AD203B41FA5}">
                      <a16:colId xmlns:a16="http://schemas.microsoft.com/office/drawing/2014/main" xmlns="" val="20002"/>
                    </a:ext>
                  </a:extLst>
                </a:gridCol>
              </a:tblGrid>
              <a:tr h="877507">
                <a:tc>
                  <a:txBody>
                    <a:bodyPr/>
                    <a:lstStyle/>
                    <a:p>
                      <a:pPr>
                        <a:spcAft>
                          <a:spcPts val="0"/>
                        </a:spcAft>
                      </a:pPr>
                      <a:r>
                        <a:rPr lang="en-GB" sz="1400" dirty="0">
                          <a:effectLst/>
                        </a:rPr>
                        <a:t>B. Encourage Dialogue Assessment of Importance &amp; Motivation</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6716" marR="66716" marT="0" marB="0"/>
                </a:tc>
                <a:tc>
                  <a:txBody>
                    <a:bodyPr/>
                    <a:lstStyle/>
                    <a:p>
                      <a:pPr>
                        <a:lnSpc>
                          <a:spcPct val="107000"/>
                        </a:lnSpc>
                        <a:spcAft>
                          <a:spcPts val="0"/>
                        </a:spcAft>
                      </a:pPr>
                      <a:r>
                        <a:rPr lang="en-GB" sz="1400" dirty="0">
                          <a:effectLst/>
                        </a:rPr>
                        <a:t>Score from 1-5</a:t>
                      </a:r>
                    </a:p>
                    <a:p>
                      <a:pPr>
                        <a:spcAft>
                          <a:spcPts val="0"/>
                        </a:spcAft>
                      </a:pPr>
                      <a:r>
                        <a:rPr lang="en-GB" sz="1400" dirty="0">
                          <a:effectLst/>
                        </a:rPr>
                        <a:t>(1 is best use of skill and 5 is least)</a:t>
                      </a:r>
                      <a:endParaRPr lang="en-GB" sz="1400" dirty="0">
                        <a:effectLst/>
                        <a:latin typeface="Calibri"/>
                      </a:endParaRPr>
                    </a:p>
                  </a:txBody>
                  <a:tcPr marL="68580" marR="68580" marT="0" marB="0"/>
                </a:tc>
                <a:tc>
                  <a:txBody>
                    <a:bodyPr/>
                    <a:lstStyle/>
                    <a:p>
                      <a:pPr>
                        <a:spcAft>
                          <a:spcPts val="0"/>
                        </a:spcAft>
                      </a:pPr>
                      <a:r>
                        <a:rPr lang="en-GB" sz="1400" dirty="0">
                          <a:effectLst/>
                        </a:rPr>
                        <a:t>Provide examples here</a:t>
                      </a:r>
                      <a:endParaRPr lang="en-GB" sz="1400" dirty="0">
                        <a:effectLst/>
                        <a:latin typeface="Calibri"/>
                      </a:endParaRPr>
                    </a:p>
                  </a:txBody>
                  <a:tcPr marL="68580" marR="68580" marT="0" marB="0"/>
                </a:tc>
                <a:extLst>
                  <a:ext uri="{0D108BD9-81ED-4DB2-BD59-A6C34878D82A}">
                    <a16:rowId xmlns:a16="http://schemas.microsoft.com/office/drawing/2014/main" xmlns="" val="10000"/>
                  </a:ext>
                </a:extLst>
              </a:tr>
              <a:tr h="1164079">
                <a:tc>
                  <a:txBody>
                    <a:bodyPr/>
                    <a:lstStyle/>
                    <a:p>
                      <a:pPr>
                        <a:spcAft>
                          <a:spcPts val="0"/>
                        </a:spcAft>
                      </a:pPr>
                      <a:r>
                        <a:rPr lang="en-GB" sz="1400" dirty="0">
                          <a:effectLst/>
                        </a:rPr>
                        <a:t>Assess how important it is for the patient to change behaviour</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6716" marR="66716" marT="0" marB="0"/>
                </a:tc>
                <a:tc>
                  <a:txBody>
                    <a:bodyPr/>
                    <a:lstStyle/>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6716" marR="66716" marT="0" marB="0"/>
                </a:tc>
                <a:tc>
                  <a:txBody>
                    <a:bodyPr/>
                    <a:lstStyle/>
                    <a:p>
                      <a:pPr>
                        <a:spcAft>
                          <a:spcPts val="0"/>
                        </a:spcAft>
                      </a:pPr>
                      <a:r>
                        <a:rPr lang="en-GB" sz="1000" dirty="0">
                          <a:effectLst/>
                        </a:rPr>
                        <a:t> </a:t>
                      </a:r>
                      <a:endParaRPr lang="en-GB" sz="1100" dirty="0">
                        <a:effectLst/>
                        <a:latin typeface="Calibri"/>
                      </a:endParaRPr>
                    </a:p>
                  </a:txBody>
                  <a:tcPr marL="66716" marR="66716" marT="0" marB="0"/>
                </a:tc>
                <a:extLst>
                  <a:ext uri="{0D108BD9-81ED-4DB2-BD59-A6C34878D82A}">
                    <a16:rowId xmlns:a16="http://schemas.microsoft.com/office/drawing/2014/main" xmlns="" val="10001"/>
                  </a:ext>
                </a:extLst>
              </a:tr>
              <a:tr h="1358092">
                <a:tc>
                  <a:txBody>
                    <a:bodyPr/>
                    <a:lstStyle/>
                    <a:p>
                      <a:pPr>
                        <a:spcAft>
                          <a:spcPts val="0"/>
                        </a:spcAft>
                      </a:pPr>
                      <a:r>
                        <a:rPr lang="en-GB" sz="1400" dirty="0">
                          <a:effectLst/>
                        </a:rPr>
                        <a:t>Assess how motivated the patient is to change behaviour</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6716" marR="66716" marT="0" marB="0"/>
                </a:tc>
                <a:tc>
                  <a:txBody>
                    <a:bodyPr/>
                    <a:lstStyle/>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6716" marR="66716" marT="0" marB="0"/>
                </a:tc>
                <a:tc>
                  <a:txBody>
                    <a:bodyPr/>
                    <a:lstStyle/>
                    <a:p>
                      <a:pPr>
                        <a:spcAft>
                          <a:spcPts val="0"/>
                        </a:spcAft>
                      </a:pPr>
                      <a:r>
                        <a:rPr lang="en-GB" sz="1000" dirty="0">
                          <a:effectLst/>
                        </a:rPr>
                        <a:t> </a:t>
                      </a:r>
                      <a:endParaRPr lang="en-GB" sz="1100" dirty="0">
                        <a:effectLst/>
                        <a:latin typeface="Calibri"/>
                      </a:endParaRPr>
                    </a:p>
                  </a:txBody>
                  <a:tcPr marL="66716" marR="66716" marT="0" marB="0"/>
                </a:tc>
                <a:extLst>
                  <a:ext uri="{0D108BD9-81ED-4DB2-BD59-A6C34878D82A}">
                    <a16:rowId xmlns:a16="http://schemas.microsoft.com/office/drawing/2014/main" xmlns="" val="10002"/>
                  </a:ext>
                </a:extLst>
              </a:tr>
              <a:tr h="970066">
                <a:tc>
                  <a:txBody>
                    <a:bodyPr/>
                    <a:lstStyle/>
                    <a:p>
                      <a:pPr>
                        <a:spcAft>
                          <a:spcPts val="0"/>
                        </a:spcAft>
                      </a:pPr>
                      <a:r>
                        <a:rPr lang="en-GB" sz="1400" dirty="0">
                          <a:effectLst/>
                        </a:rPr>
                        <a:t>Ask open ended questions</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6716" marR="66716"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6716" marR="66716" marT="0" marB="0"/>
                </a:tc>
                <a:tc>
                  <a:txBody>
                    <a:bodyPr/>
                    <a:lstStyle/>
                    <a:p>
                      <a:pPr>
                        <a:spcAft>
                          <a:spcPts val="0"/>
                        </a:spcAft>
                      </a:pPr>
                      <a:r>
                        <a:rPr lang="en-GB" sz="1000" dirty="0">
                          <a:effectLst/>
                        </a:rPr>
                        <a:t> </a:t>
                      </a:r>
                      <a:endParaRPr lang="en-GB" sz="1100" dirty="0">
                        <a:effectLst/>
                        <a:latin typeface="Calibri"/>
                      </a:endParaRPr>
                    </a:p>
                  </a:txBody>
                  <a:tcPr marL="66716" marR="66716" marT="0" marB="0"/>
                </a:tc>
                <a:extLst>
                  <a:ext uri="{0D108BD9-81ED-4DB2-BD59-A6C34878D82A}">
                    <a16:rowId xmlns:a16="http://schemas.microsoft.com/office/drawing/2014/main" xmlns="" val="10003"/>
                  </a:ext>
                </a:extLst>
              </a:tr>
              <a:tr h="970066">
                <a:tc>
                  <a:txBody>
                    <a:bodyPr/>
                    <a:lstStyle/>
                    <a:p>
                      <a:pPr>
                        <a:spcAft>
                          <a:spcPts val="0"/>
                        </a:spcAft>
                      </a:pPr>
                      <a:r>
                        <a:rPr lang="en-GB" sz="1400" dirty="0">
                          <a:effectLst/>
                        </a:rPr>
                        <a:t>Provide opportunity for the patient to speak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6716" marR="66716"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6716" marR="66716" marT="0" marB="0"/>
                </a:tc>
                <a:tc>
                  <a:txBody>
                    <a:bodyPr/>
                    <a:lstStyle/>
                    <a:p>
                      <a:pPr>
                        <a:spcAft>
                          <a:spcPts val="0"/>
                        </a:spcAft>
                      </a:pPr>
                      <a:r>
                        <a:rPr lang="en-GB" sz="1000" dirty="0">
                          <a:effectLst/>
                        </a:rPr>
                        <a:t> </a:t>
                      </a:r>
                      <a:endParaRPr lang="en-GB" sz="1100" dirty="0">
                        <a:effectLst/>
                        <a:latin typeface="Calibri"/>
                      </a:endParaRPr>
                    </a:p>
                  </a:txBody>
                  <a:tcPr marL="66716" marR="66716" marT="0" marB="0"/>
                </a:tc>
                <a:extLst>
                  <a:ext uri="{0D108BD9-81ED-4DB2-BD59-A6C34878D82A}">
                    <a16:rowId xmlns:a16="http://schemas.microsoft.com/office/drawing/2014/main" xmlns="" val="10004"/>
                  </a:ext>
                </a:extLst>
              </a:tr>
            </a:tbl>
          </a:graphicData>
        </a:graphic>
      </p:graphicFrame>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76" y="-101409"/>
            <a:ext cx="61214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5558" y="6473952"/>
            <a:ext cx="2508885" cy="358647"/>
          </a:xfrm>
          <a:prstGeom prst="rect">
            <a:avLst/>
          </a:prstGeom>
          <a:noFill/>
          <a:ln>
            <a:noFill/>
          </a:ln>
        </p:spPr>
      </p:pic>
    </p:spTree>
    <p:extLst>
      <p:ext uri="{BB962C8B-B14F-4D97-AF65-F5344CB8AC3E}">
        <p14:creationId xmlns:p14="http://schemas.microsoft.com/office/powerpoint/2010/main" val="1595525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610995660"/>
              </p:ext>
            </p:extLst>
          </p:nvPr>
        </p:nvGraphicFramePr>
        <p:xfrm>
          <a:off x="1414273" y="1076579"/>
          <a:ext cx="7303008" cy="5135563"/>
        </p:xfrm>
        <a:graphic>
          <a:graphicData uri="http://schemas.openxmlformats.org/drawingml/2006/table">
            <a:tbl>
              <a:tblPr firstRow="1" firstCol="1" bandRow="1">
                <a:tableStyleId>{5C22544A-7EE6-4342-B048-85BDC9FD1C3A}</a:tableStyleId>
              </a:tblPr>
              <a:tblGrid>
                <a:gridCol w="2813537">
                  <a:extLst>
                    <a:ext uri="{9D8B030D-6E8A-4147-A177-3AD203B41FA5}">
                      <a16:colId xmlns:a16="http://schemas.microsoft.com/office/drawing/2014/main" xmlns="" val="20000"/>
                    </a:ext>
                  </a:extLst>
                </a:gridCol>
                <a:gridCol w="1620054">
                  <a:extLst>
                    <a:ext uri="{9D8B030D-6E8A-4147-A177-3AD203B41FA5}">
                      <a16:colId xmlns:a16="http://schemas.microsoft.com/office/drawing/2014/main" xmlns="" val="20001"/>
                    </a:ext>
                  </a:extLst>
                </a:gridCol>
                <a:gridCol w="2869417">
                  <a:extLst>
                    <a:ext uri="{9D8B030D-6E8A-4147-A177-3AD203B41FA5}">
                      <a16:colId xmlns:a16="http://schemas.microsoft.com/office/drawing/2014/main" xmlns="" val="20002"/>
                    </a:ext>
                  </a:extLst>
                </a:gridCol>
              </a:tblGrid>
              <a:tr h="360680">
                <a:tc>
                  <a:txBody>
                    <a:bodyPr/>
                    <a:lstStyle/>
                    <a:p>
                      <a:pPr>
                        <a:spcAft>
                          <a:spcPts val="0"/>
                        </a:spcAft>
                      </a:pPr>
                      <a:r>
                        <a:rPr lang="en-GB" sz="1400" dirty="0">
                          <a:effectLst/>
                        </a:rPr>
                        <a:t>C. Adopt a patient-centred approach</a:t>
                      </a:r>
                    </a:p>
                    <a:p>
                      <a:pPr>
                        <a:spcAft>
                          <a:spcPts val="0"/>
                        </a:spcAft>
                      </a:pPr>
                      <a:r>
                        <a:rPr lang="en-GB" sz="1400" dirty="0">
                          <a:effectLst/>
                        </a:rPr>
                        <a:t> </a:t>
                      </a:r>
                      <a:endParaRPr lang="en-GB" sz="1400" dirty="0">
                        <a:effectLst/>
                        <a:latin typeface="Calibri"/>
                      </a:endParaRPr>
                    </a:p>
                  </a:txBody>
                  <a:tcPr marL="68580" marR="68580" marT="0" marB="0"/>
                </a:tc>
                <a:tc>
                  <a:txBody>
                    <a:bodyPr/>
                    <a:lstStyle/>
                    <a:p>
                      <a:pPr>
                        <a:lnSpc>
                          <a:spcPct val="107000"/>
                        </a:lnSpc>
                        <a:spcAft>
                          <a:spcPts val="0"/>
                        </a:spcAft>
                      </a:pPr>
                      <a:r>
                        <a:rPr lang="en-GB" sz="1400" dirty="0">
                          <a:effectLst/>
                        </a:rPr>
                        <a:t>Score from 1-5</a:t>
                      </a:r>
                    </a:p>
                    <a:p>
                      <a:pPr>
                        <a:spcAft>
                          <a:spcPts val="0"/>
                        </a:spcAft>
                      </a:pPr>
                      <a:r>
                        <a:rPr lang="en-GB" sz="1400" dirty="0">
                          <a:effectLst/>
                        </a:rPr>
                        <a:t>(1 is best use of skill and 5 is least)</a:t>
                      </a:r>
                      <a:endParaRPr lang="en-GB" sz="1400" dirty="0">
                        <a:effectLst/>
                        <a:latin typeface="Calibri"/>
                      </a:endParaRPr>
                    </a:p>
                  </a:txBody>
                  <a:tcPr marL="68580" marR="68580" marT="0" marB="0"/>
                </a:tc>
                <a:tc>
                  <a:txBody>
                    <a:bodyPr/>
                    <a:lstStyle/>
                    <a:p>
                      <a:pPr>
                        <a:spcAft>
                          <a:spcPts val="0"/>
                        </a:spcAft>
                      </a:pPr>
                      <a:r>
                        <a:rPr lang="en-GB" sz="1400" dirty="0">
                          <a:effectLst/>
                        </a:rPr>
                        <a:t>Provide examples here</a:t>
                      </a:r>
                      <a:endParaRPr lang="en-GB" sz="1400" dirty="0">
                        <a:effectLst/>
                        <a:latin typeface="Calibri"/>
                      </a:endParaRPr>
                    </a:p>
                  </a:txBody>
                  <a:tcPr marL="68580" marR="68580" marT="0" marB="0"/>
                </a:tc>
                <a:extLst>
                  <a:ext uri="{0D108BD9-81ED-4DB2-BD59-A6C34878D82A}">
                    <a16:rowId xmlns:a16="http://schemas.microsoft.com/office/drawing/2014/main" xmlns="" val="10000"/>
                  </a:ext>
                </a:extLst>
              </a:tr>
              <a:tr h="176530">
                <a:tc>
                  <a:txBody>
                    <a:bodyPr/>
                    <a:lstStyle/>
                    <a:p>
                      <a:pPr>
                        <a:spcAft>
                          <a:spcPts val="0"/>
                        </a:spcAft>
                      </a:pPr>
                      <a:r>
                        <a:rPr lang="en-GB" sz="1400" dirty="0">
                          <a:effectLst/>
                        </a:rPr>
                        <a:t>Use of appropriate vocabulary easily understood by the patient</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8580" marR="68580"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tc>
                <a:tc>
                  <a:txBody>
                    <a:bodyPr/>
                    <a:lstStyle/>
                    <a:p>
                      <a:pPr>
                        <a:spcAft>
                          <a:spcPts val="0"/>
                        </a:spcAft>
                      </a:pPr>
                      <a:r>
                        <a:rPr lang="en-GB" sz="1000" dirty="0">
                          <a:effectLst/>
                        </a:rPr>
                        <a:t> </a:t>
                      </a:r>
                      <a:endParaRPr lang="en-GB" sz="1100" dirty="0">
                        <a:effectLst/>
                        <a:latin typeface="Calibri"/>
                      </a:endParaRPr>
                    </a:p>
                  </a:txBody>
                  <a:tcPr marL="68580" marR="68580" marT="0" marB="0"/>
                </a:tc>
                <a:extLst>
                  <a:ext uri="{0D108BD9-81ED-4DB2-BD59-A6C34878D82A}">
                    <a16:rowId xmlns:a16="http://schemas.microsoft.com/office/drawing/2014/main" xmlns="" val="10001"/>
                  </a:ext>
                </a:extLst>
              </a:tr>
              <a:tr h="245110">
                <a:tc>
                  <a:txBody>
                    <a:bodyPr/>
                    <a:lstStyle/>
                    <a:p>
                      <a:pPr>
                        <a:spcAft>
                          <a:spcPts val="0"/>
                        </a:spcAft>
                      </a:pPr>
                      <a:r>
                        <a:rPr lang="en-GB" sz="1400" dirty="0">
                          <a:effectLst/>
                        </a:rPr>
                        <a:t>Provide information that was geared toward the patient’s readiness to change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8580" marR="68580" marT="0" marB="0"/>
                </a:tc>
                <a:tc>
                  <a:txBody>
                    <a:bodyPr/>
                    <a:lstStyle/>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a:ea typeface="Calibri"/>
                        <a:cs typeface="Times New Roman"/>
                      </a:endParaRPr>
                    </a:p>
                  </a:txBody>
                  <a:tcPr marL="68580" marR="68580" marT="0" marB="0"/>
                </a:tc>
                <a:tc>
                  <a:txBody>
                    <a:bodyPr/>
                    <a:lstStyle/>
                    <a:p>
                      <a:pPr>
                        <a:spcAft>
                          <a:spcPts val="0"/>
                        </a:spcAft>
                      </a:pPr>
                      <a:r>
                        <a:rPr lang="en-GB" sz="1000" dirty="0">
                          <a:effectLst/>
                        </a:rPr>
                        <a:t> </a:t>
                      </a:r>
                      <a:endParaRPr lang="en-GB" sz="1100" dirty="0">
                        <a:effectLst/>
                        <a:latin typeface="Calibri"/>
                      </a:endParaRPr>
                    </a:p>
                  </a:txBody>
                  <a:tcPr marL="68580" marR="68580" marT="0" marB="0"/>
                </a:tc>
                <a:extLst>
                  <a:ext uri="{0D108BD9-81ED-4DB2-BD59-A6C34878D82A}">
                    <a16:rowId xmlns:a16="http://schemas.microsoft.com/office/drawing/2014/main" xmlns="" val="10002"/>
                  </a:ext>
                </a:extLst>
              </a:tr>
              <a:tr h="1271270">
                <a:tc gridSpan="3">
                  <a:txBody>
                    <a:bodyPr/>
                    <a:lstStyle/>
                    <a:p>
                      <a:pPr>
                        <a:spcAft>
                          <a:spcPts val="0"/>
                        </a:spcAft>
                      </a:pPr>
                      <a:r>
                        <a:rPr lang="en-GB" sz="1400" dirty="0">
                          <a:effectLst/>
                        </a:rPr>
                        <a:t> </a:t>
                      </a:r>
                    </a:p>
                    <a:p>
                      <a:pPr>
                        <a:spcAft>
                          <a:spcPts val="0"/>
                        </a:spcAft>
                      </a:pPr>
                      <a:r>
                        <a:rPr lang="en-GB" sz="1400" dirty="0">
                          <a:solidFill>
                            <a:schemeClr val="tx1"/>
                          </a:solidFill>
                          <a:effectLst/>
                        </a:rPr>
                        <a:t>OVERALL COMMENTS</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p>
                    <a:p>
                      <a:pPr>
                        <a:spcAft>
                          <a:spcPts val="0"/>
                        </a:spcAft>
                      </a:pPr>
                      <a:r>
                        <a:rPr lang="en-GB" sz="1400" dirty="0">
                          <a:effectLst/>
                        </a:rPr>
                        <a:t> </a:t>
                      </a:r>
                      <a:endParaRPr lang="en-GB" sz="1400" dirty="0">
                        <a:effectLst/>
                        <a:latin typeface="Calibri"/>
                      </a:endParaRPr>
                    </a:p>
                  </a:txBody>
                  <a:tcPr marL="68580" marR="68580" marT="0" marB="0">
                    <a:solidFill>
                      <a:schemeClr val="accent1">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3"/>
                  </a:ext>
                </a:extLst>
              </a:tr>
            </a:tbl>
          </a:graphicData>
        </a:graphic>
      </p:graphicFrame>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72" y="0"/>
            <a:ext cx="61214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65492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768" y="284209"/>
            <a:ext cx="7613904" cy="1143000"/>
          </a:xfrm>
        </p:spPr>
        <p:txBody>
          <a:bodyPr>
            <a:normAutofit fontScale="90000"/>
          </a:bodyPr>
          <a:lstStyle/>
          <a:p>
            <a:r>
              <a:rPr lang="en-IE" dirty="0"/>
              <a:t/>
            </a:r>
            <a:br>
              <a:rPr lang="en-IE" dirty="0"/>
            </a:br>
            <a:r>
              <a:rPr lang="en-IE" sz="4000" dirty="0">
                <a:solidFill>
                  <a:srgbClr val="CC0066"/>
                </a:solidFill>
                <a:latin typeface="+mn-lt"/>
              </a:rPr>
              <a:t>Level 3: </a:t>
            </a:r>
            <a:r>
              <a:rPr lang="en-IE" sz="4000" dirty="0" smtClean="0">
                <a:solidFill>
                  <a:srgbClr val="CC0066"/>
                </a:solidFill>
                <a:latin typeface="+mn-lt"/>
              </a:rPr>
              <a:t>Extended Brief Intervention</a:t>
            </a:r>
            <a:r>
              <a:rPr lang="en-IE" dirty="0"/>
              <a:t/>
            </a:r>
            <a:br>
              <a:rPr lang="en-IE" dirty="0"/>
            </a:br>
            <a:endParaRPr lang="en-GB" dirty="0"/>
          </a:p>
        </p:txBody>
      </p:sp>
      <p:grpSp>
        <p:nvGrpSpPr>
          <p:cNvPr id="9" name="Group 8"/>
          <p:cNvGrpSpPr/>
          <p:nvPr/>
        </p:nvGrpSpPr>
        <p:grpSpPr>
          <a:xfrm>
            <a:off x="1750141" y="3392436"/>
            <a:ext cx="10196052" cy="3152990"/>
            <a:chOff x="1750141" y="3286434"/>
            <a:chExt cx="10196052" cy="3152990"/>
          </a:xfrm>
        </p:grpSpPr>
        <p:sp>
          <p:nvSpPr>
            <p:cNvPr id="8" name="Rectangle 7"/>
            <p:cNvSpPr/>
            <p:nvPr/>
          </p:nvSpPr>
          <p:spPr>
            <a:xfrm>
              <a:off x="1750141" y="3286434"/>
              <a:ext cx="8504903" cy="27849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6" name="Rectangle 5"/>
            <p:cNvSpPr/>
            <p:nvPr/>
          </p:nvSpPr>
          <p:spPr>
            <a:xfrm>
              <a:off x="2330244" y="3392436"/>
              <a:ext cx="9615949" cy="3046988"/>
            </a:xfrm>
            <a:prstGeom prst="rect">
              <a:avLst/>
            </a:prstGeom>
          </p:spPr>
          <p:txBody>
            <a:bodyPr wrap="square">
              <a:spAutoFit/>
            </a:bodyPr>
            <a:lstStyle/>
            <a:p>
              <a:r>
                <a:rPr lang="en-IE" sz="3200" dirty="0" smtClean="0">
                  <a:solidFill>
                    <a:prstClr val="black"/>
                  </a:solidFill>
                </a:rPr>
                <a:t>Useful exercises </a:t>
              </a:r>
            </a:p>
            <a:p>
              <a:pPr marL="457200" indent="-457200">
                <a:buFont typeface="Arial" panose="020B0604020202020204" pitchFamily="34" charset="0"/>
                <a:buChar char="•"/>
              </a:pPr>
              <a:r>
                <a:rPr lang="en-IE" sz="3200" dirty="0" smtClean="0">
                  <a:solidFill>
                    <a:prstClr val="black"/>
                  </a:solidFill>
                </a:rPr>
                <a:t> OARS </a:t>
              </a:r>
              <a:r>
                <a:rPr lang="en-IE" sz="3200" dirty="0">
                  <a:solidFill>
                    <a:prstClr val="black"/>
                  </a:solidFill>
                </a:rPr>
                <a:t>Conversation </a:t>
              </a:r>
              <a:r>
                <a:rPr lang="en-IE" sz="3200" dirty="0" smtClean="0">
                  <a:solidFill>
                    <a:prstClr val="black"/>
                  </a:solidFill>
                </a:rPr>
                <a:t>skills</a:t>
              </a:r>
              <a:endParaRPr lang="en-IE" sz="3200" dirty="0">
                <a:solidFill>
                  <a:prstClr val="black"/>
                </a:solidFill>
              </a:endParaRPr>
            </a:p>
            <a:p>
              <a:pPr marL="514350" indent="-514350">
                <a:buFont typeface="Arial" panose="020B0604020202020204" pitchFamily="34" charset="0"/>
                <a:buChar char="•"/>
              </a:pPr>
              <a:r>
                <a:rPr lang="en-IE" sz="3200" dirty="0">
                  <a:solidFill>
                    <a:prstClr val="black"/>
                  </a:solidFill>
                </a:rPr>
                <a:t>The 80:20 Rule</a:t>
              </a:r>
            </a:p>
            <a:p>
              <a:pPr marL="514350" indent="-514350">
                <a:buFont typeface="Arial" panose="020B0604020202020204" pitchFamily="34" charset="0"/>
                <a:buChar char="•"/>
              </a:pPr>
              <a:r>
                <a:rPr lang="en-IE" sz="3200" dirty="0" smtClean="0">
                  <a:solidFill>
                    <a:prstClr val="black"/>
                  </a:solidFill>
                </a:rPr>
                <a:t>The </a:t>
              </a:r>
              <a:r>
                <a:rPr lang="en-IE" sz="3200" dirty="0">
                  <a:solidFill>
                    <a:prstClr val="black"/>
                  </a:solidFill>
                </a:rPr>
                <a:t>0-10 scaling exercise </a:t>
              </a:r>
              <a:endParaRPr lang="en-IE" sz="3200" dirty="0" smtClean="0">
                <a:solidFill>
                  <a:prstClr val="black"/>
                </a:solidFill>
              </a:endParaRPr>
            </a:p>
            <a:p>
              <a:pPr marL="514350" indent="-514350">
                <a:buFont typeface="Arial" panose="020B0604020202020204" pitchFamily="34" charset="0"/>
                <a:buChar char="•"/>
              </a:pPr>
              <a:r>
                <a:rPr lang="en-IE" sz="3200" dirty="0" smtClean="0">
                  <a:solidFill>
                    <a:prstClr val="black"/>
                  </a:solidFill>
                </a:rPr>
                <a:t>The </a:t>
              </a:r>
              <a:r>
                <a:rPr lang="en-IE" sz="3200" dirty="0">
                  <a:solidFill>
                    <a:prstClr val="black"/>
                  </a:solidFill>
                </a:rPr>
                <a:t>Decisional Balance Sheet </a:t>
              </a:r>
              <a:endParaRPr lang="en-IE" sz="3200" dirty="0" smtClean="0">
                <a:solidFill>
                  <a:prstClr val="black"/>
                </a:solidFill>
              </a:endParaRPr>
            </a:p>
            <a:p>
              <a:pPr marL="514350" indent="-514350">
                <a:buFont typeface="Arial" panose="020B0604020202020204" pitchFamily="34" charset="0"/>
                <a:buChar char="•"/>
              </a:pPr>
              <a:endParaRPr lang="en-IE" sz="3200" dirty="0">
                <a:solidFill>
                  <a:prstClr val="black"/>
                </a:solidFill>
              </a:endParaRPr>
            </a:p>
          </p:txBody>
        </p:sp>
      </p:grpSp>
      <p:sp>
        <p:nvSpPr>
          <p:cNvPr id="7" name="Rectangle 6"/>
          <p:cNvSpPr/>
          <p:nvPr/>
        </p:nvSpPr>
        <p:spPr>
          <a:xfrm>
            <a:off x="983225" y="1427209"/>
            <a:ext cx="9655278" cy="1569660"/>
          </a:xfrm>
          <a:prstGeom prst="rect">
            <a:avLst/>
          </a:prstGeom>
          <a:solidFill>
            <a:srgbClr val="CCECFF"/>
          </a:solidFill>
        </p:spPr>
        <p:txBody>
          <a:bodyPr wrap="square">
            <a:spAutoFit/>
          </a:bodyPr>
          <a:lstStyle/>
          <a:p>
            <a:r>
              <a:rPr lang="en-IE" sz="3200" dirty="0" smtClean="0">
                <a:solidFill>
                  <a:prstClr val="black"/>
                </a:solidFill>
              </a:rPr>
              <a:t>Similar in </a:t>
            </a:r>
            <a:r>
              <a:rPr lang="en-IE" sz="3200" dirty="0">
                <a:solidFill>
                  <a:prstClr val="black"/>
                </a:solidFill>
              </a:rPr>
              <a:t>content to a brief intervention, but usually takes longer and consists of an individually focussed discussion and follow-up. </a:t>
            </a:r>
          </a:p>
        </p:txBody>
      </p:sp>
      <p:pic>
        <p:nvPicPr>
          <p:cNvPr id="10" name="Picture 9"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01903"/>
            <a:ext cx="2508885" cy="487045"/>
          </a:xfrm>
          <a:prstGeom prst="rect">
            <a:avLst/>
          </a:prstGeom>
          <a:noFill/>
          <a:ln>
            <a:noFill/>
          </a:ln>
        </p:spPr>
      </p:pic>
    </p:spTree>
    <p:extLst>
      <p:ext uri="{BB962C8B-B14F-4D97-AF65-F5344CB8AC3E}">
        <p14:creationId xmlns:p14="http://schemas.microsoft.com/office/powerpoint/2010/main" val="70144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81854" y="1677776"/>
            <a:ext cx="3670691" cy="511277"/>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Content Placeholder 2"/>
          <p:cNvSpPr>
            <a:spLocks noGrp="1"/>
          </p:cNvSpPr>
          <p:nvPr>
            <p:ph idx="4294967295"/>
          </p:nvPr>
        </p:nvSpPr>
        <p:spPr>
          <a:xfrm>
            <a:off x="881854" y="1677776"/>
            <a:ext cx="10515600" cy="4327525"/>
          </a:xfrm>
        </p:spPr>
        <p:txBody>
          <a:bodyPr>
            <a:normAutofit fontScale="92500" lnSpcReduction="10000"/>
          </a:bodyPr>
          <a:lstStyle/>
          <a:p>
            <a:pPr marL="0" indent="0">
              <a:buNone/>
            </a:pPr>
            <a:r>
              <a:rPr lang="en-IE" sz="3900" dirty="0" smtClean="0"/>
              <a:t>Target Audience</a:t>
            </a:r>
            <a:endParaRPr lang="en-IE" sz="3900" dirty="0"/>
          </a:p>
          <a:p>
            <a:pPr lvl="1">
              <a:lnSpc>
                <a:spcPct val="160000"/>
              </a:lnSpc>
              <a:buFont typeface="Arial" panose="020B0604020202020204" pitchFamily="34" charset="0"/>
              <a:buChar char="•"/>
            </a:pPr>
            <a:r>
              <a:rPr lang="en-IE" sz="3200" dirty="0" smtClean="0"/>
              <a:t>Patients with </a:t>
            </a:r>
            <a:r>
              <a:rPr lang="en-IE" sz="3200" i="1" dirty="0"/>
              <a:t>significant</a:t>
            </a:r>
            <a:r>
              <a:rPr lang="en-IE" sz="3200" dirty="0"/>
              <a:t> health problems</a:t>
            </a:r>
          </a:p>
          <a:p>
            <a:pPr lvl="1">
              <a:lnSpc>
                <a:spcPct val="160000"/>
              </a:lnSpc>
              <a:buFont typeface="Arial" panose="020B0604020202020204" pitchFamily="34" charset="0"/>
              <a:buChar char="•"/>
            </a:pPr>
            <a:r>
              <a:rPr lang="en-IE" sz="3200" dirty="0" smtClean="0"/>
              <a:t>Patients who </a:t>
            </a:r>
            <a:r>
              <a:rPr lang="en-IE" sz="3200" dirty="0"/>
              <a:t>have found it difficult to change, or haven’t benefitted from a </a:t>
            </a:r>
            <a:r>
              <a:rPr lang="en-IE" sz="3200" dirty="0" smtClean="0"/>
              <a:t>Brief Intervention</a:t>
            </a:r>
            <a:endParaRPr lang="en-IE" sz="3200" dirty="0"/>
          </a:p>
          <a:p>
            <a:pPr lvl="1">
              <a:lnSpc>
                <a:spcPct val="160000"/>
              </a:lnSpc>
              <a:buFont typeface="Arial" panose="020B0604020202020204" pitchFamily="34" charset="0"/>
              <a:buChar char="•"/>
            </a:pPr>
            <a:r>
              <a:rPr lang="en-IE" sz="3200" dirty="0" smtClean="0"/>
              <a:t>Patients who are </a:t>
            </a:r>
            <a:r>
              <a:rPr lang="en-IE" sz="3200" dirty="0"/>
              <a:t>involved in risky behaviour, or have been identified as at increased risk of harm</a:t>
            </a:r>
          </a:p>
          <a:p>
            <a:endParaRPr lang="en-GB" dirty="0"/>
          </a:p>
        </p:txBody>
      </p:sp>
      <p:sp>
        <p:nvSpPr>
          <p:cNvPr id="9" name="Rectangle 8"/>
          <p:cNvSpPr/>
          <p:nvPr/>
        </p:nvSpPr>
        <p:spPr>
          <a:xfrm>
            <a:off x="362492" y="510966"/>
            <a:ext cx="6877973" cy="646331"/>
          </a:xfrm>
          <a:prstGeom prst="rect">
            <a:avLst/>
          </a:prstGeom>
        </p:spPr>
        <p:txBody>
          <a:bodyPr wrap="none">
            <a:spAutoFit/>
          </a:bodyPr>
          <a:lstStyle/>
          <a:p>
            <a:r>
              <a:rPr lang="en-GB" sz="3600" dirty="0">
                <a:solidFill>
                  <a:srgbClr val="CC0066"/>
                </a:solidFill>
              </a:rPr>
              <a:t>Level 3</a:t>
            </a:r>
            <a:r>
              <a:rPr lang="en-GB" sz="3600" dirty="0" smtClean="0">
                <a:solidFill>
                  <a:srgbClr val="CC0066"/>
                </a:solidFill>
              </a:rPr>
              <a:t>: Extended </a:t>
            </a:r>
            <a:r>
              <a:rPr lang="en-GB" sz="3600" dirty="0">
                <a:solidFill>
                  <a:srgbClr val="CC0066"/>
                </a:solidFill>
              </a:rPr>
              <a:t>Brief Intervention</a:t>
            </a:r>
          </a:p>
        </p:txBody>
      </p:sp>
      <p:pic>
        <p:nvPicPr>
          <p:cNvPr id="5" name="Picture 4" descr="\\ckvfs004\Health Promotion\common\Amy Phillips 2018\HSE_Logo_Mission_Full Colour_Irish_First_FA.png"/>
          <p:cNvPicPr/>
          <p:nvPr/>
        </p:nvPicPr>
        <p:blipFill>
          <a:blip r:embed="rId2">
            <a:extLst>
              <a:ext uri="{28A0092B-C50C-407E-A947-70E740481C1C}">
                <a14:useLocalDpi xmlns:a14="http://schemas.microsoft.com/office/drawing/2010/main" val="0"/>
              </a:ext>
            </a:extLst>
          </a:blip>
          <a:srcRect/>
          <a:stretch>
            <a:fillRect/>
          </a:stretch>
        </p:blipFill>
        <p:spPr bwMode="auto">
          <a:xfrm>
            <a:off x="208314" y="6294754"/>
            <a:ext cx="2508885" cy="487045"/>
          </a:xfrm>
          <a:prstGeom prst="rect">
            <a:avLst/>
          </a:prstGeom>
          <a:noFill/>
          <a:ln>
            <a:noFill/>
          </a:ln>
        </p:spPr>
      </p:pic>
    </p:spTree>
    <p:extLst>
      <p:ext uri="{BB962C8B-B14F-4D97-AF65-F5344CB8AC3E}">
        <p14:creationId xmlns:p14="http://schemas.microsoft.com/office/powerpoint/2010/main" val="3922811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38912" y="563309"/>
            <a:ext cx="4589463" cy="1023937"/>
          </a:xfrm>
        </p:spPr>
      </p:pic>
      <p:sp>
        <p:nvSpPr>
          <p:cNvPr id="12" name="Rectangle 11"/>
          <p:cNvSpPr/>
          <p:nvPr/>
        </p:nvSpPr>
        <p:spPr>
          <a:xfrm>
            <a:off x="577516" y="2279303"/>
            <a:ext cx="10912642" cy="3416320"/>
          </a:xfrm>
          <a:prstGeom prst="rect">
            <a:avLst/>
          </a:prstGeom>
          <a:solidFill>
            <a:srgbClr val="CCECFF"/>
          </a:solidFill>
        </p:spPr>
        <p:txBody>
          <a:bodyPr wrap="square">
            <a:spAutoFit/>
          </a:bodyPr>
          <a:lstStyle/>
          <a:p>
            <a:pPr algn="ctr">
              <a:lnSpc>
                <a:spcPct val="150000"/>
              </a:lnSpc>
            </a:pPr>
            <a:r>
              <a:rPr lang="en-IE" sz="3600" dirty="0">
                <a:solidFill>
                  <a:prstClr val="black"/>
                </a:solidFill>
              </a:rPr>
              <a:t>Watch the video demonstrating </a:t>
            </a:r>
            <a:r>
              <a:rPr lang="en-IE" sz="3600" dirty="0" smtClean="0">
                <a:solidFill>
                  <a:prstClr val="black"/>
                </a:solidFill>
              </a:rPr>
              <a:t>an</a:t>
            </a:r>
          </a:p>
          <a:p>
            <a:pPr algn="ctr">
              <a:lnSpc>
                <a:spcPct val="150000"/>
              </a:lnSpc>
            </a:pPr>
            <a:r>
              <a:rPr lang="en-IE" sz="3600" dirty="0" smtClean="0">
                <a:solidFill>
                  <a:prstClr val="black"/>
                </a:solidFill>
              </a:rPr>
              <a:t> </a:t>
            </a:r>
            <a:r>
              <a:rPr lang="en-IE" sz="3600" dirty="0">
                <a:solidFill>
                  <a:prstClr val="black"/>
                </a:solidFill>
              </a:rPr>
              <a:t>extended brief intervention </a:t>
            </a:r>
            <a:endParaRPr lang="en-IE" sz="3600" dirty="0" smtClean="0">
              <a:solidFill>
                <a:prstClr val="black"/>
              </a:solidFill>
            </a:endParaRPr>
          </a:p>
          <a:p>
            <a:pPr algn="ctr">
              <a:lnSpc>
                <a:spcPct val="150000"/>
              </a:lnSpc>
            </a:pPr>
            <a:r>
              <a:rPr lang="en-IE" sz="3600" dirty="0" smtClean="0">
                <a:solidFill>
                  <a:prstClr val="black"/>
                </a:solidFill>
                <a:hlinkClick r:id="rId3"/>
              </a:rPr>
              <a:t>www.hse.ie/mecc-undergradcurriculum</a:t>
            </a:r>
            <a:endParaRPr lang="en-IE" sz="3600" dirty="0" smtClean="0">
              <a:solidFill>
                <a:prstClr val="black"/>
              </a:solidFill>
            </a:endParaRPr>
          </a:p>
          <a:p>
            <a:pPr algn="ctr">
              <a:lnSpc>
                <a:spcPct val="150000"/>
              </a:lnSpc>
            </a:pPr>
            <a:endParaRPr lang="en-GB" sz="3600" dirty="0">
              <a:solidFill>
                <a:prstClr val="black"/>
              </a:solidFill>
            </a:endParaRPr>
          </a:p>
        </p:txBody>
      </p:sp>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2700745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773"/>
            <a:ext cx="7613904" cy="1143000"/>
          </a:xfrm>
        </p:spPr>
        <p:txBody>
          <a:bodyPr>
            <a:normAutofit/>
          </a:bodyPr>
          <a:lstStyle/>
          <a:p>
            <a:r>
              <a:rPr lang="en-GB" sz="3600" dirty="0">
                <a:solidFill>
                  <a:srgbClr val="CC0066"/>
                </a:solidFill>
                <a:latin typeface="+mn-lt"/>
              </a:rPr>
              <a:t>Level 4: Specialist Services</a:t>
            </a:r>
          </a:p>
        </p:txBody>
      </p:sp>
      <p:sp>
        <p:nvSpPr>
          <p:cNvPr id="3" name="Content Placeholder 2"/>
          <p:cNvSpPr>
            <a:spLocks noGrp="1"/>
          </p:cNvSpPr>
          <p:nvPr>
            <p:ph idx="4294967295"/>
          </p:nvPr>
        </p:nvSpPr>
        <p:spPr>
          <a:xfrm>
            <a:off x="486382" y="2409116"/>
            <a:ext cx="10601528" cy="2971800"/>
          </a:xfrm>
        </p:spPr>
        <p:txBody>
          <a:bodyPr>
            <a:normAutofit/>
          </a:bodyPr>
          <a:lstStyle/>
          <a:p>
            <a:pPr marL="0" indent="0" algn="ctr">
              <a:lnSpc>
                <a:spcPct val="150000"/>
              </a:lnSpc>
              <a:buNone/>
            </a:pPr>
            <a:r>
              <a:rPr lang="en-IE" sz="3500" dirty="0"/>
              <a:t>I</a:t>
            </a:r>
            <a:r>
              <a:rPr lang="en-IE" sz="3500" dirty="0" smtClean="0"/>
              <a:t>nterventions </a:t>
            </a:r>
            <a:r>
              <a:rPr lang="en-IE" sz="3500" dirty="0"/>
              <a:t>which are delivered by a specially trained </a:t>
            </a:r>
            <a:endParaRPr lang="en-IE" sz="3500" dirty="0" smtClean="0"/>
          </a:p>
          <a:p>
            <a:pPr marL="0" indent="0" algn="ctr">
              <a:lnSpc>
                <a:spcPct val="150000"/>
              </a:lnSpc>
              <a:buNone/>
            </a:pPr>
            <a:r>
              <a:rPr lang="en-IE" sz="3500" dirty="0" smtClean="0"/>
              <a:t>health </a:t>
            </a:r>
            <a:r>
              <a:rPr lang="en-IE" sz="3500" dirty="0"/>
              <a:t>professional to support an individual </a:t>
            </a:r>
            <a:endParaRPr lang="en-IE" sz="3500" dirty="0" smtClean="0"/>
          </a:p>
          <a:p>
            <a:pPr marL="0" indent="0" algn="ctr">
              <a:lnSpc>
                <a:spcPct val="150000"/>
              </a:lnSpc>
              <a:buNone/>
            </a:pPr>
            <a:r>
              <a:rPr lang="en-IE" sz="3500" dirty="0" smtClean="0"/>
              <a:t>through </a:t>
            </a:r>
            <a:r>
              <a:rPr lang="en-IE" sz="3500" dirty="0"/>
              <a:t>a complex behaviour change.</a:t>
            </a:r>
          </a:p>
          <a:p>
            <a:endParaRPr lang="en-IE" dirty="0" smtClean="0"/>
          </a:p>
          <a:p>
            <a:endParaRPr lang="en-GB" dirty="0"/>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269354"/>
            <a:ext cx="2508885" cy="487045"/>
          </a:xfrm>
          <a:prstGeom prst="rect">
            <a:avLst/>
          </a:prstGeom>
          <a:noFill/>
          <a:ln>
            <a:noFill/>
          </a:ln>
        </p:spPr>
      </p:pic>
    </p:spTree>
    <p:extLst>
      <p:ext uri="{BB962C8B-B14F-4D97-AF65-F5344CB8AC3E}">
        <p14:creationId xmlns:p14="http://schemas.microsoft.com/office/powerpoint/2010/main" val="1884638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45" y="0"/>
            <a:ext cx="7613904" cy="1143000"/>
          </a:xfrm>
        </p:spPr>
        <p:txBody>
          <a:bodyPr>
            <a:normAutofit/>
          </a:bodyPr>
          <a:lstStyle/>
          <a:p>
            <a:r>
              <a:rPr lang="en-GB" sz="3600" dirty="0">
                <a:solidFill>
                  <a:srgbClr val="CC0066"/>
                </a:solidFill>
                <a:latin typeface="+mn-lt"/>
              </a:rPr>
              <a:t>Level 4: Specialist Services</a:t>
            </a:r>
          </a:p>
        </p:txBody>
      </p:sp>
      <p:pic>
        <p:nvPicPr>
          <p:cNvPr id="6147"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08885" y="1321116"/>
            <a:ext cx="5926836"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45554"/>
            <a:ext cx="2508885" cy="487045"/>
          </a:xfrm>
          <a:prstGeom prst="rect">
            <a:avLst/>
          </a:prstGeom>
          <a:noFill/>
          <a:ln>
            <a:noFill/>
          </a:ln>
        </p:spPr>
      </p:pic>
    </p:spTree>
    <p:extLst>
      <p:ext uri="{BB962C8B-B14F-4D97-AF65-F5344CB8AC3E}">
        <p14:creationId xmlns:p14="http://schemas.microsoft.com/office/powerpoint/2010/main" val="3145739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239" y="1325037"/>
            <a:ext cx="3361101" cy="60960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Target Audience </a:t>
            </a:r>
            <a:endParaRPr lang="en-GB" sz="3200" dirty="0">
              <a:solidFill>
                <a:schemeClr val="tx1"/>
              </a:solidFill>
            </a:endParaRPr>
          </a:p>
        </p:txBody>
      </p:sp>
      <p:sp>
        <p:nvSpPr>
          <p:cNvPr id="3" name="Content Placeholder 2"/>
          <p:cNvSpPr>
            <a:spLocks noGrp="1"/>
          </p:cNvSpPr>
          <p:nvPr>
            <p:ph idx="4294967295"/>
          </p:nvPr>
        </p:nvSpPr>
        <p:spPr>
          <a:xfrm>
            <a:off x="293277" y="1629836"/>
            <a:ext cx="11710655" cy="5228163"/>
          </a:xfrm>
          <a:noFill/>
        </p:spPr>
        <p:txBody>
          <a:bodyPr>
            <a:normAutofit fontScale="77500" lnSpcReduction="20000"/>
          </a:bodyPr>
          <a:lstStyle/>
          <a:p>
            <a:pPr marL="0" indent="0">
              <a:lnSpc>
                <a:spcPct val="160000"/>
              </a:lnSpc>
              <a:buNone/>
            </a:pPr>
            <a:endParaRPr lang="en-IE" dirty="0" smtClean="0"/>
          </a:p>
          <a:p>
            <a:pPr>
              <a:lnSpc>
                <a:spcPct val="160000"/>
              </a:lnSpc>
            </a:pPr>
            <a:r>
              <a:rPr lang="en-IE" sz="4100" dirty="0" smtClean="0"/>
              <a:t>Those </a:t>
            </a:r>
            <a:r>
              <a:rPr lang="en-IE" sz="4100" dirty="0"/>
              <a:t>who require further support, and have not benefitted from </a:t>
            </a:r>
            <a:r>
              <a:rPr lang="en-IE" sz="4100" dirty="0" smtClean="0"/>
              <a:t>Brief Interventions or Extended Brief Interventions</a:t>
            </a:r>
          </a:p>
          <a:p>
            <a:pPr>
              <a:lnSpc>
                <a:spcPct val="160000"/>
              </a:lnSpc>
            </a:pPr>
            <a:r>
              <a:rPr lang="en-IE" sz="4100" dirty="0" smtClean="0"/>
              <a:t>Those </a:t>
            </a:r>
            <a:r>
              <a:rPr lang="en-IE" sz="4100" dirty="0"/>
              <a:t>who are at high risk of causing harm to their health or wellbeing</a:t>
            </a:r>
          </a:p>
          <a:p>
            <a:pPr>
              <a:lnSpc>
                <a:spcPct val="160000"/>
              </a:lnSpc>
            </a:pPr>
            <a:r>
              <a:rPr lang="en-IE" sz="4100" dirty="0"/>
              <a:t>Those with a serious medical condition that needs specialist advice and monitoring</a:t>
            </a:r>
          </a:p>
          <a:p>
            <a:endParaRPr lang="en-IE" dirty="0" smtClean="0"/>
          </a:p>
          <a:p>
            <a:endParaRPr lang="en-GB" dirty="0"/>
          </a:p>
        </p:txBody>
      </p:sp>
      <p:sp>
        <p:nvSpPr>
          <p:cNvPr id="9" name="Rectangle 8"/>
          <p:cNvSpPr/>
          <p:nvPr/>
        </p:nvSpPr>
        <p:spPr>
          <a:xfrm>
            <a:off x="293277" y="183093"/>
            <a:ext cx="5087034" cy="646331"/>
          </a:xfrm>
          <a:prstGeom prst="rect">
            <a:avLst/>
          </a:prstGeom>
        </p:spPr>
        <p:txBody>
          <a:bodyPr wrap="none">
            <a:spAutoFit/>
          </a:bodyPr>
          <a:lstStyle/>
          <a:p>
            <a:r>
              <a:rPr lang="en-GB" sz="3600" dirty="0">
                <a:solidFill>
                  <a:srgbClr val="CC0066"/>
                </a:solidFill>
              </a:rPr>
              <a:t>Level 4: Specialist Services</a:t>
            </a:r>
            <a:endParaRPr lang="en-GB" sz="3600" dirty="0">
              <a:solidFill>
                <a:prstClr val="black"/>
              </a:solidFill>
            </a:endParaRPr>
          </a:p>
        </p:txBody>
      </p:sp>
    </p:spTree>
    <p:extLst>
      <p:ext uri="{BB962C8B-B14F-4D97-AF65-F5344CB8AC3E}">
        <p14:creationId xmlns:p14="http://schemas.microsoft.com/office/powerpoint/2010/main" val="267423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74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2006" y="331130"/>
            <a:ext cx="9140144" cy="1325563"/>
          </a:xfrm>
        </p:spPr>
        <p:txBody>
          <a:bodyPr>
            <a:noAutofit/>
          </a:bodyPr>
          <a:lstStyle/>
          <a:p>
            <a:r>
              <a:rPr lang="en-IE" sz="6000" dirty="0" smtClean="0">
                <a:solidFill>
                  <a:srgbClr val="CC0066"/>
                </a:solidFill>
                <a:latin typeface="+mn-lt"/>
              </a:rPr>
              <a:t>Making Every Contact Count</a:t>
            </a:r>
            <a:endParaRPr lang="en-GB" sz="6000" dirty="0">
              <a:solidFill>
                <a:srgbClr val="CC0066"/>
              </a:solidFill>
              <a:latin typeface="+mn-lt"/>
            </a:endParaRPr>
          </a:p>
        </p:txBody>
      </p:sp>
      <p:sp>
        <p:nvSpPr>
          <p:cNvPr id="3" name="Content Placeholder 2"/>
          <p:cNvSpPr>
            <a:spLocks noGrp="1"/>
          </p:cNvSpPr>
          <p:nvPr>
            <p:ph idx="1"/>
          </p:nvPr>
        </p:nvSpPr>
        <p:spPr>
          <a:xfrm>
            <a:off x="3657601" y="1551862"/>
            <a:ext cx="8076210" cy="4351338"/>
          </a:xfrm>
        </p:spPr>
        <p:txBody>
          <a:bodyPr>
            <a:normAutofit fontScale="92500" lnSpcReduction="10000"/>
          </a:bodyPr>
          <a:lstStyle/>
          <a:p>
            <a:pPr marL="0" indent="0" algn="ctr">
              <a:buNone/>
            </a:pPr>
            <a:endParaRPr lang="en-IE" sz="5400" dirty="0" smtClean="0"/>
          </a:p>
          <a:p>
            <a:pPr marL="0" indent="0" algn="ctr">
              <a:buNone/>
            </a:pPr>
            <a:r>
              <a:rPr lang="en-IE" sz="5400" dirty="0" smtClean="0"/>
              <a:t>Play your part </a:t>
            </a:r>
          </a:p>
          <a:p>
            <a:pPr marL="0" indent="0" algn="ctr">
              <a:buNone/>
            </a:pPr>
            <a:r>
              <a:rPr lang="en-IE" sz="5400" dirty="0" smtClean="0"/>
              <a:t>in changing lifestyle behaviours</a:t>
            </a:r>
          </a:p>
          <a:p>
            <a:pPr marL="0" indent="0" algn="ctr">
              <a:buNone/>
            </a:pPr>
            <a:r>
              <a:rPr lang="en-IE" sz="5400" dirty="0" smtClean="0"/>
              <a:t>and help prevent chronic disease</a:t>
            </a:r>
            <a:endParaRPr lang="en-GB" sz="5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006" y="1551862"/>
            <a:ext cx="3223435" cy="4552013"/>
          </a:xfrm>
          <a:prstGeom prst="rect">
            <a:avLst/>
          </a:prstGeom>
        </p:spPr>
      </p:pic>
    </p:spTree>
    <p:extLst>
      <p:ext uri="{BB962C8B-B14F-4D97-AF65-F5344CB8AC3E}">
        <p14:creationId xmlns:p14="http://schemas.microsoft.com/office/powerpoint/2010/main" val="2974063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67512" y="717741"/>
            <a:ext cx="4589463"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915362" y="2408039"/>
            <a:ext cx="10467473" cy="3416320"/>
          </a:xfrm>
          <a:prstGeom prst="rect">
            <a:avLst/>
          </a:prstGeom>
          <a:solidFill>
            <a:srgbClr val="CCECFF"/>
          </a:solidFill>
        </p:spPr>
        <p:txBody>
          <a:bodyPr wrap="square">
            <a:spAutoFit/>
          </a:bodyPr>
          <a:lstStyle/>
          <a:p>
            <a:pPr>
              <a:lnSpc>
                <a:spcPct val="150000"/>
              </a:lnSpc>
            </a:pPr>
            <a:r>
              <a:rPr lang="en-IE" sz="3600" dirty="0">
                <a:solidFill>
                  <a:prstClr val="black"/>
                </a:solidFill>
              </a:rPr>
              <a:t>Watch the video demonstrating an example of a specialist service </a:t>
            </a:r>
            <a:endParaRPr lang="en-IE" sz="3600" dirty="0" smtClean="0">
              <a:solidFill>
                <a:prstClr val="black"/>
              </a:solidFill>
            </a:endParaRPr>
          </a:p>
          <a:p>
            <a:pPr>
              <a:lnSpc>
                <a:spcPct val="150000"/>
              </a:lnSpc>
            </a:pPr>
            <a:r>
              <a:rPr lang="en-IE" sz="3600" dirty="0" smtClean="0">
                <a:solidFill>
                  <a:prstClr val="black"/>
                </a:solidFill>
              </a:rPr>
              <a:t>		</a:t>
            </a:r>
            <a:r>
              <a:rPr lang="en-IE" sz="3600" dirty="0" smtClean="0">
                <a:solidFill>
                  <a:prstClr val="black"/>
                </a:solidFill>
                <a:hlinkClick r:id="rId3"/>
              </a:rPr>
              <a:t>www.hse.ie/mecc-undergradcurriculum</a:t>
            </a:r>
            <a:endParaRPr lang="en-IE" sz="3600" dirty="0" smtClean="0">
              <a:solidFill>
                <a:prstClr val="black"/>
              </a:solidFill>
            </a:endParaRPr>
          </a:p>
          <a:p>
            <a:pPr>
              <a:lnSpc>
                <a:spcPct val="150000"/>
              </a:lnSpc>
            </a:pPr>
            <a:endParaRPr lang="en-IE" sz="3600" dirty="0" smtClean="0">
              <a:solidFill>
                <a:prstClr val="black"/>
              </a:solidFill>
            </a:endParaRPr>
          </a:p>
        </p:txBody>
      </p:sp>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08076"/>
            <a:ext cx="2508885" cy="487045"/>
          </a:xfrm>
          <a:prstGeom prst="rect">
            <a:avLst/>
          </a:prstGeom>
          <a:noFill/>
          <a:ln>
            <a:noFill/>
          </a:ln>
        </p:spPr>
      </p:pic>
    </p:spTree>
    <p:extLst>
      <p:ext uri="{BB962C8B-B14F-4D97-AF65-F5344CB8AC3E}">
        <p14:creationId xmlns:p14="http://schemas.microsoft.com/office/powerpoint/2010/main" val="835077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hlinkClick r:id="rId4" action="ppaction://hlinkfile"/>
          </p:cNvPr>
          <p:cNvGraphicFramePr>
            <a:graphicFrameLocks noChangeAspect="1"/>
          </p:cNvGraphicFramePr>
          <p:nvPr>
            <p:extLst>
              <p:ext uri="{D42A27DB-BD31-4B8C-83A1-F6EECF244321}">
                <p14:modId xmlns:p14="http://schemas.microsoft.com/office/powerpoint/2010/main" val="507411404"/>
              </p:ext>
            </p:extLst>
          </p:nvPr>
        </p:nvGraphicFramePr>
        <p:xfrm>
          <a:off x="394312" y="282404"/>
          <a:ext cx="10962535" cy="6351442"/>
        </p:xfrm>
        <a:graphic>
          <a:graphicData uri="http://schemas.openxmlformats.org/presentationml/2006/ole">
            <mc:AlternateContent xmlns:mc="http://schemas.openxmlformats.org/markup-compatibility/2006">
              <mc:Choice xmlns:v="urn:schemas-microsoft-com:vml" Requires="v">
                <p:oleObj spid="_x0000_s2083" name="Document" r:id="rId6" imgW="9352917" imgH="5414742" progId="Word.Document.12">
                  <p:embed/>
                </p:oleObj>
              </mc:Choice>
              <mc:Fallback>
                <p:oleObj name="Document" r:id="rId6" imgW="9352917" imgH="5414742" progId="Word.Document.12">
                  <p:embed/>
                  <p:pic>
                    <p:nvPicPr>
                      <p:cNvPr id="0" name=""/>
                      <p:cNvPicPr/>
                      <p:nvPr/>
                    </p:nvPicPr>
                    <p:blipFill>
                      <a:blip r:embed="rId7"/>
                      <a:stretch>
                        <a:fillRect/>
                      </a:stretch>
                    </p:blipFill>
                    <p:spPr>
                      <a:xfrm>
                        <a:off x="394312" y="282404"/>
                        <a:ext cx="10962535" cy="6351442"/>
                      </a:xfrm>
                      <a:prstGeom prst="rect">
                        <a:avLst/>
                      </a:prstGeom>
                    </p:spPr>
                  </p:pic>
                </p:oleObj>
              </mc:Fallback>
            </mc:AlternateContent>
          </a:graphicData>
        </a:graphic>
      </p:graphicFrame>
      <p:pic>
        <p:nvPicPr>
          <p:cNvPr id="3" name="Picture 2" descr="\\ckvfs004\Health Promotion\common\Amy Phillips 2018\HSE_Logo_Mission_Full Colour_Irish_First_FA.png"/>
          <p:cNvPicPr/>
          <p:nvPr/>
        </p:nvPicPr>
        <p:blipFill>
          <a:blip r:embed="rId8">
            <a:extLst>
              <a:ext uri="{28A0092B-C50C-407E-A947-70E740481C1C}">
                <a14:useLocalDpi xmlns:a14="http://schemas.microsoft.com/office/drawing/2010/main" val="0"/>
              </a:ext>
            </a:extLst>
          </a:blip>
          <a:srcRect/>
          <a:stretch>
            <a:fillRect/>
          </a:stretch>
        </p:blipFill>
        <p:spPr bwMode="auto">
          <a:xfrm>
            <a:off x="0" y="6345554"/>
            <a:ext cx="2508885" cy="487045"/>
          </a:xfrm>
          <a:prstGeom prst="rect">
            <a:avLst/>
          </a:prstGeom>
          <a:noFill/>
          <a:ln>
            <a:noFill/>
          </a:ln>
        </p:spPr>
      </p:pic>
    </p:spTree>
    <p:extLst>
      <p:ext uri="{BB962C8B-B14F-4D97-AF65-F5344CB8AC3E}">
        <p14:creationId xmlns:p14="http://schemas.microsoft.com/office/powerpoint/2010/main" val="606745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hlinkClick r:id="rId4" action="ppaction://hlinkfile"/>
          </p:cNvPr>
          <p:cNvGraphicFramePr>
            <a:graphicFrameLocks noChangeAspect="1"/>
          </p:cNvGraphicFramePr>
          <p:nvPr>
            <p:extLst>
              <p:ext uri="{D42A27DB-BD31-4B8C-83A1-F6EECF244321}">
                <p14:modId xmlns:p14="http://schemas.microsoft.com/office/powerpoint/2010/main" val="233976597"/>
              </p:ext>
            </p:extLst>
          </p:nvPr>
        </p:nvGraphicFramePr>
        <p:xfrm>
          <a:off x="468188" y="320040"/>
          <a:ext cx="11441313" cy="6382512"/>
        </p:xfrm>
        <a:graphic>
          <a:graphicData uri="http://schemas.openxmlformats.org/presentationml/2006/ole">
            <mc:AlternateContent xmlns:mc="http://schemas.openxmlformats.org/markup-compatibility/2006">
              <mc:Choice xmlns:v="urn:schemas-microsoft-com:vml" Requires="v">
                <p:oleObj spid="_x0000_s3106" name="Document" r:id="rId6" imgW="9619434" imgH="5365170" progId="Word.Document.12">
                  <p:embed/>
                </p:oleObj>
              </mc:Choice>
              <mc:Fallback>
                <p:oleObj name="Document" r:id="rId6" imgW="9619434" imgH="5365170" progId="Word.Document.12">
                  <p:embed/>
                  <p:pic>
                    <p:nvPicPr>
                      <p:cNvPr id="0" name=""/>
                      <p:cNvPicPr/>
                      <p:nvPr/>
                    </p:nvPicPr>
                    <p:blipFill>
                      <a:blip r:embed="rId7"/>
                      <a:stretch>
                        <a:fillRect/>
                      </a:stretch>
                    </p:blipFill>
                    <p:spPr>
                      <a:xfrm>
                        <a:off x="468188" y="320040"/>
                        <a:ext cx="11441313" cy="6382512"/>
                      </a:xfrm>
                      <a:prstGeom prst="rect">
                        <a:avLst/>
                      </a:prstGeom>
                    </p:spPr>
                  </p:pic>
                </p:oleObj>
              </mc:Fallback>
            </mc:AlternateContent>
          </a:graphicData>
        </a:graphic>
      </p:graphicFrame>
      <p:pic>
        <p:nvPicPr>
          <p:cNvPr id="3" name="Picture 2" descr="\\ckvfs004\Health Promotion\common\Amy Phillips 2018\HSE_Logo_Mission_Full Colour_Irish_First_FA.png"/>
          <p:cNvPicPr/>
          <p:nvPr/>
        </p:nvPicPr>
        <p:blipFill>
          <a:blip r:embed="rId8">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4337262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91" y="268029"/>
            <a:ext cx="7613904" cy="1143000"/>
          </a:xfrm>
        </p:spPr>
        <p:txBody>
          <a:bodyPr>
            <a:normAutofit/>
          </a:bodyPr>
          <a:lstStyle/>
          <a:p>
            <a:r>
              <a:rPr lang="en-GB" sz="4000" dirty="0" smtClean="0">
                <a:solidFill>
                  <a:srgbClr val="CC0066"/>
                </a:solidFill>
                <a:latin typeface="+mn-lt"/>
              </a:rPr>
              <a:t>Motivational Interviewing </a:t>
            </a:r>
            <a:endParaRPr lang="en-GB" sz="4000" dirty="0">
              <a:solidFill>
                <a:srgbClr val="CC0066"/>
              </a:solidFill>
              <a:latin typeface="+mn-lt"/>
            </a:endParaRPr>
          </a:p>
        </p:txBody>
      </p:sp>
      <p:sp>
        <p:nvSpPr>
          <p:cNvPr id="3" name="Content Placeholder 2"/>
          <p:cNvSpPr>
            <a:spLocks noGrp="1"/>
          </p:cNvSpPr>
          <p:nvPr>
            <p:ph idx="4294967295"/>
          </p:nvPr>
        </p:nvSpPr>
        <p:spPr>
          <a:xfrm>
            <a:off x="685800" y="2151825"/>
            <a:ext cx="10515600" cy="4351337"/>
          </a:xfrm>
        </p:spPr>
        <p:txBody>
          <a:bodyPr>
            <a:normAutofit/>
          </a:bodyPr>
          <a:lstStyle/>
          <a:p>
            <a:pPr marL="0" indent="0" algn="ctr">
              <a:lnSpc>
                <a:spcPct val="150000"/>
              </a:lnSpc>
              <a:buNone/>
            </a:pPr>
            <a:r>
              <a:rPr lang="en-IE" sz="3200" dirty="0" smtClean="0"/>
              <a:t>A </a:t>
            </a:r>
            <a:r>
              <a:rPr lang="en-IE" sz="3200" dirty="0"/>
              <a:t>process of exploring a person’s motivation to change </a:t>
            </a:r>
            <a:endParaRPr lang="en-IE" sz="3200" dirty="0" smtClean="0"/>
          </a:p>
          <a:p>
            <a:pPr marL="0" indent="0" algn="ctr">
              <a:lnSpc>
                <a:spcPct val="150000"/>
              </a:lnSpc>
              <a:buNone/>
            </a:pPr>
            <a:r>
              <a:rPr lang="en-IE" sz="3200" dirty="0" smtClean="0"/>
              <a:t>through </a:t>
            </a:r>
            <a:r>
              <a:rPr lang="en-IE" sz="3200" dirty="0"/>
              <a:t>interview </a:t>
            </a:r>
            <a:endParaRPr lang="en-IE" sz="3200" dirty="0" smtClean="0"/>
          </a:p>
          <a:p>
            <a:pPr marL="0" indent="0" algn="ctr">
              <a:lnSpc>
                <a:spcPct val="150000"/>
              </a:lnSpc>
              <a:buNone/>
            </a:pPr>
            <a:r>
              <a:rPr lang="en-IE" sz="3200" dirty="0" smtClean="0"/>
              <a:t>in </a:t>
            </a:r>
            <a:r>
              <a:rPr lang="en-IE" sz="3200" dirty="0"/>
              <a:t>order to assist them in moving toward change. </a:t>
            </a:r>
            <a:endParaRPr lang="en-GB" sz="3200" dirty="0"/>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27431"/>
            <a:ext cx="2508885" cy="487045"/>
          </a:xfrm>
          <a:prstGeom prst="rect">
            <a:avLst/>
          </a:prstGeom>
          <a:noFill/>
          <a:ln>
            <a:noFill/>
          </a:ln>
        </p:spPr>
      </p:pic>
    </p:spTree>
    <p:extLst>
      <p:ext uri="{BB962C8B-B14F-4D97-AF65-F5344CB8AC3E}">
        <p14:creationId xmlns:p14="http://schemas.microsoft.com/office/powerpoint/2010/main" val="40186285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1725" y="2152035"/>
            <a:ext cx="10844981" cy="2554545"/>
          </a:xfrm>
          <a:prstGeom prst="rect">
            <a:avLst/>
          </a:prstGeom>
          <a:solidFill>
            <a:srgbClr val="CCECFF"/>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buFont typeface="Arial" panose="020B0604020202020204" pitchFamily="34" charset="0"/>
              <a:buChar char="•"/>
            </a:pPr>
            <a:r>
              <a:rPr lang="en-IE" sz="3200" dirty="0" smtClean="0">
                <a:solidFill>
                  <a:prstClr val="black"/>
                </a:solidFill>
              </a:rPr>
              <a:t>The Health Professional </a:t>
            </a:r>
            <a:r>
              <a:rPr lang="en-IE" sz="3200" dirty="0">
                <a:solidFill>
                  <a:prstClr val="black"/>
                </a:solidFill>
              </a:rPr>
              <a:t>does not attempt to persuade the individual to change. </a:t>
            </a:r>
            <a:endParaRPr lang="en-IE" sz="3200" dirty="0" smtClean="0">
              <a:solidFill>
                <a:prstClr val="black"/>
              </a:solidFill>
            </a:endParaRPr>
          </a:p>
          <a:p>
            <a:pPr marL="457200" indent="-457200">
              <a:buFont typeface="Arial" panose="020B0604020202020204" pitchFamily="34" charset="0"/>
              <a:buChar char="•"/>
            </a:pPr>
            <a:endParaRPr lang="en-IE" sz="3200" dirty="0">
              <a:solidFill>
                <a:prstClr val="black"/>
              </a:solidFill>
            </a:endParaRPr>
          </a:p>
          <a:p>
            <a:pPr marL="457200" indent="-457200">
              <a:buFont typeface="Arial" panose="020B0604020202020204" pitchFamily="34" charset="0"/>
              <a:buChar char="•"/>
            </a:pPr>
            <a:r>
              <a:rPr lang="en-IE" sz="3200" dirty="0" smtClean="0">
                <a:solidFill>
                  <a:prstClr val="black"/>
                </a:solidFill>
              </a:rPr>
              <a:t>The patient </a:t>
            </a:r>
            <a:r>
              <a:rPr lang="en-IE" sz="3200" dirty="0">
                <a:solidFill>
                  <a:prstClr val="black"/>
                </a:solidFill>
              </a:rPr>
              <a:t>is allowed and encouraged to voice their own uncertainties and problem-solve themselves.</a:t>
            </a:r>
            <a:endParaRPr lang="en-GB" sz="3200" dirty="0">
              <a:solidFill>
                <a:prstClr val="black"/>
              </a:solidFill>
            </a:endParaRPr>
          </a:p>
        </p:txBody>
      </p:sp>
      <p:sp>
        <p:nvSpPr>
          <p:cNvPr id="8" name="Rectangle 7"/>
          <p:cNvSpPr/>
          <p:nvPr/>
        </p:nvSpPr>
        <p:spPr>
          <a:xfrm>
            <a:off x="851725" y="550314"/>
            <a:ext cx="5667514" cy="707886"/>
          </a:xfrm>
          <a:prstGeom prst="rect">
            <a:avLst/>
          </a:prstGeom>
        </p:spPr>
        <p:txBody>
          <a:bodyPr wrap="none">
            <a:spAutoFit/>
          </a:bodyPr>
          <a:lstStyle/>
          <a:p>
            <a:r>
              <a:rPr lang="en-GB" sz="4000" dirty="0" smtClean="0">
                <a:solidFill>
                  <a:srgbClr val="CC0066"/>
                </a:solidFill>
              </a:rPr>
              <a:t>Motivational Interviewing </a:t>
            </a:r>
            <a:endParaRPr lang="en-GB" dirty="0">
              <a:solidFill>
                <a:prstClr val="black"/>
              </a:solidFill>
            </a:endParaRPr>
          </a:p>
        </p:txBody>
      </p:sp>
      <p:sp>
        <p:nvSpPr>
          <p:cNvPr id="9" name="Rectangle 8"/>
          <p:cNvSpPr/>
          <p:nvPr/>
        </p:nvSpPr>
        <p:spPr>
          <a:xfrm>
            <a:off x="1200981" y="3710410"/>
            <a:ext cx="9260542" cy="996170"/>
          </a:xfrm>
          <a:prstGeom prst="rect">
            <a:avLst/>
          </a:prstGeom>
        </p:spPr>
        <p:txBody>
          <a:bodyPr wrap="square">
            <a:spAutoFit/>
          </a:bodyPr>
          <a:lstStyle/>
          <a:p>
            <a:pPr marL="228600" indent="-228600" defTabSz="914400">
              <a:lnSpc>
                <a:spcPct val="90000"/>
              </a:lnSpc>
              <a:spcBef>
                <a:spcPts val="1000"/>
              </a:spcBef>
              <a:buFont typeface="Arial"/>
              <a:buChar char="•"/>
            </a:pPr>
            <a:endParaRPr lang="en-IE" sz="2800" dirty="0">
              <a:solidFill>
                <a:prstClr val="black"/>
              </a:solidFill>
            </a:endParaRPr>
          </a:p>
          <a:p>
            <a:pPr marL="228600" indent="-228600" defTabSz="914400">
              <a:lnSpc>
                <a:spcPct val="90000"/>
              </a:lnSpc>
              <a:spcBef>
                <a:spcPts val="1000"/>
              </a:spcBef>
              <a:buFont typeface="Arial"/>
              <a:buChar char="•"/>
            </a:pPr>
            <a:endParaRPr lang="en-GB" sz="2800" dirty="0">
              <a:solidFill>
                <a:prstClr val="black"/>
              </a:solidFill>
            </a:endParaRP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82677"/>
            <a:ext cx="2508885" cy="487045"/>
          </a:xfrm>
          <a:prstGeom prst="rect">
            <a:avLst/>
          </a:prstGeom>
          <a:noFill/>
          <a:ln>
            <a:noFill/>
          </a:ln>
        </p:spPr>
      </p:pic>
    </p:spTree>
    <p:extLst>
      <p:ext uri="{BB962C8B-B14F-4D97-AF65-F5344CB8AC3E}">
        <p14:creationId xmlns:p14="http://schemas.microsoft.com/office/powerpoint/2010/main" val="403983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6245" y="1747653"/>
            <a:ext cx="10437344" cy="584775"/>
          </a:xfrm>
          <a:prstGeom prst="rect">
            <a:avLst/>
          </a:prstGeom>
        </p:spPr>
        <p:txBody>
          <a:bodyPr wrap="none">
            <a:spAutoFit/>
          </a:bodyPr>
          <a:lstStyle/>
          <a:p>
            <a:r>
              <a:rPr lang="en-GB" sz="3200" dirty="0">
                <a:solidFill>
                  <a:prstClr val="black"/>
                </a:solidFill>
              </a:rPr>
              <a:t>Motivational Interviewing is deliberately non-confrontational </a:t>
            </a:r>
          </a:p>
        </p:txBody>
      </p:sp>
      <p:sp>
        <p:nvSpPr>
          <p:cNvPr id="2" name="TextBox 1"/>
          <p:cNvSpPr txBox="1"/>
          <p:nvPr/>
        </p:nvSpPr>
        <p:spPr>
          <a:xfrm>
            <a:off x="254389" y="3045554"/>
            <a:ext cx="11795473" cy="2554545"/>
          </a:xfrm>
          <a:prstGeom prst="rect">
            <a:avLst/>
          </a:prstGeom>
          <a:solidFill>
            <a:srgbClr val="CCECFF"/>
          </a:solidFill>
        </p:spPr>
        <p:txBody>
          <a:bodyPr wrap="none" rtlCol="0">
            <a:spAutoFit/>
          </a:bodyPr>
          <a:lstStyle/>
          <a:p>
            <a:r>
              <a:rPr lang="en-IE" sz="3200" dirty="0" smtClean="0"/>
              <a:t>Key Questions</a:t>
            </a:r>
          </a:p>
          <a:p>
            <a:endParaRPr lang="en-IE" sz="3200" dirty="0" smtClean="0"/>
          </a:p>
          <a:p>
            <a:pPr marL="457200" indent="-457200">
              <a:buFont typeface="Arial" panose="020B0604020202020204" pitchFamily="34" charset="0"/>
              <a:buChar char="•"/>
            </a:pPr>
            <a:r>
              <a:rPr lang="en-IE" sz="3200" dirty="0" smtClean="0"/>
              <a:t>‘What are some of the good things about your present behaviour?’</a:t>
            </a:r>
          </a:p>
          <a:p>
            <a:pPr marL="457200" indent="-457200">
              <a:buFont typeface="Arial" panose="020B0604020202020204" pitchFamily="34" charset="0"/>
              <a:buChar char="•"/>
            </a:pPr>
            <a:endParaRPr lang="en-IE" sz="3200" dirty="0" smtClean="0"/>
          </a:p>
          <a:p>
            <a:pPr marL="457200" indent="-457200">
              <a:buFont typeface="Arial" panose="020B0604020202020204" pitchFamily="34" charset="0"/>
              <a:buChar char="•"/>
            </a:pPr>
            <a:r>
              <a:rPr lang="en-IE" sz="3200" dirty="0" smtClean="0"/>
              <a:t>‘What are the not-so-good things about your present behaviour?’</a:t>
            </a:r>
            <a:endParaRPr lang="en-GB" sz="3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0" y="290175"/>
            <a:ext cx="60483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231032"/>
            <a:ext cx="2753043" cy="626968"/>
          </a:xfrm>
          <a:prstGeom prst="rect">
            <a:avLst/>
          </a:prstGeom>
          <a:noFill/>
          <a:ln>
            <a:noFill/>
          </a:ln>
        </p:spPr>
      </p:pic>
    </p:spTree>
    <p:extLst>
      <p:ext uri="{BB962C8B-B14F-4D97-AF65-F5344CB8AC3E}">
        <p14:creationId xmlns:p14="http://schemas.microsoft.com/office/powerpoint/2010/main" val="2456594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88683" y="2588958"/>
            <a:ext cx="10515600" cy="4351338"/>
          </a:xfrm>
        </p:spPr>
        <p:txBody>
          <a:bodyPr/>
          <a:lstStyle/>
          <a:p>
            <a:pPr marL="0" lvl="0" indent="0" defTabSz="457200">
              <a:lnSpc>
                <a:spcPct val="150000"/>
              </a:lnSpc>
              <a:spcBef>
                <a:spcPts val="0"/>
              </a:spcBef>
              <a:buNone/>
            </a:pPr>
            <a:r>
              <a:rPr lang="en-IE" dirty="0" smtClean="0">
                <a:solidFill>
                  <a:prstClr val="black"/>
                </a:solidFill>
              </a:rPr>
              <a:t>•</a:t>
            </a:r>
            <a:r>
              <a:rPr lang="en-IE" dirty="0">
                <a:solidFill>
                  <a:prstClr val="black"/>
                </a:solidFill>
              </a:rPr>
              <a:t>	</a:t>
            </a:r>
            <a:r>
              <a:rPr lang="en-IE" sz="3200" dirty="0">
                <a:solidFill>
                  <a:prstClr val="black"/>
                </a:solidFill>
              </a:rPr>
              <a:t>Express empathy/using </a:t>
            </a:r>
            <a:r>
              <a:rPr lang="en-IE" sz="3200" dirty="0" smtClean="0">
                <a:solidFill>
                  <a:prstClr val="black"/>
                </a:solidFill>
              </a:rPr>
              <a:t>active </a:t>
            </a:r>
            <a:r>
              <a:rPr lang="en-IE" sz="3200" dirty="0">
                <a:solidFill>
                  <a:prstClr val="black"/>
                </a:solidFill>
              </a:rPr>
              <a:t>listening </a:t>
            </a:r>
          </a:p>
          <a:p>
            <a:pPr marL="0" lvl="0" indent="0" defTabSz="457200">
              <a:lnSpc>
                <a:spcPct val="150000"/>
              </a:lnSpc>
              <a:spcBef>
                <a:spcPts val="0"/>
              </a:spcBef>
              <a:buNone/>
            </a:pPr>
            <a:r>
              <a:rPr lang="en-IE" sz="3200" dirty="0">
                <a:solidFill>
                  <a:prstClr val="black"/>
                </a:solidFill>
              </a:rPr>
              <a:t>•	Avoiding arguments </a:t>
            </a:r>
          </a:p>
          <a:p>
            <a:pPr marL="0" lvl="0" indent="0" defTabSz="457200">
              <a:lnSpc>
                <a:spcPct val="150000"/>
              </a:lnSpc>
              <a:spcBef>
                <a:spcPts val="0"/>
              </a:spcBef>
              <a:buNone/>
            </a:pPr>
            <a:r>
              <a:rPr lang="en-IE" sz="3200" dirty="0">
                <a:solidFill>
                  <a:prstClr val="black"/>
                </a:solidFill>
              </a:rPr>
              <a:t>•	‘Rolling with resistance’  </a:t>
            </a:r>
          </a:p>
          <a:p>
            <a:pPr marL="0" lvl="0" indent="0" defTabSz="457200">
              <a:lnSpc>
                <a:spcPct val="150000"/>
              </a:lnSpc>
              <a:spcBef>
                <a:spcPts val="0"/>
              </a:spcBef>
              <a:buNone/>
            </a:pPr>
            <a:r>
              <a:rPr lang="en-IE" sz="3200" dirty="0">
                <a:solidFill>
                  <a:prstClr val="black"/>
                </a:solidFill>
              </a:rPr>
              <a:t>•	Supporting self-efficacy and optimism for change</a:t>
            </a:r>
          </a:p>
          <a:p>
            <a:endParaRPr lang="en-GB" sz="3200" dirty="0"/>
          </a:p>
        </p:txBody>
      </p:sp>
      <p:sp>
        <p:nvSpPr>
          <p:cNvPr id="7" name="Rectangle 6"/>
          <p:cNvSpPr/>
          <p:nvPr/>
        </p:nvSpPr>
        <p:spPr>
          <a:xfrm>
            <a:off x="688258" y="1615625"/>
            <a:ext cx="8583561" cy="754694"/>
          </a:xfrm>
          <a:prstGeom prst="rect">
            <a:avLst/>
          </a:prstGeom>
        </p:spPr>
        <p:txBody>
          <a:bodyPr wrap="square">
            <a:spAutoFit/>
          </a:bodyPr>
          <a:lstStyle/>
          <a:p>
            <a:pPr>
              <a:lnSpc>
                <a:spcPct val="150000"/>
              </a:lnSpc>
            </a:pPr>
            <a:r>
              <a:rPr lang="en-IE" sz="3200" dirty="0">
                <a:solidFill>
                  <a:prstClr val="black"/>
                </a:solidFill>
              </a:rPr>
              <a:t>Other key elements and strategies include: </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329086"/>
            <a:ext cx="60483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50800" y="6182677"/>
            <a:ext cx="2508885" cy="487045"/>
          </a:xfrm>
          <a:prstGeom prst="rect">
            <a:avLst/>
          </a:prstGeom>
          <a:noFill/>
          <a:ln>
            <a:noFill/>
          </a:ln>
        </p:spPr>
      </p:pic>
    </p:spTree>
    <p:extLst>
      <p:ext uri="{BB962C8B-B14F-4D97-AF65-F5344CB8AC3E}">
        <p14:creationId xmlns:p14="http://schemas.microsoft.com/office/powerpoint/2010/main" val="729415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4296" y="2048193"/>
            <a:ext cx="10515600" cy="4351337"/>
          </a:xfrm>
          <a:solidFill>
            <a:srgbClr val="CCECFF"/>
          </a:solidFill>
        </p:spPr>
        <p:style>
          <a:lnRef idx="2">
            <a:schemeClr val="accent1"/>
          </a:lnRef>
          <a:fillRef idx="1">
            <a:schemeClr val="lt1"/>
          </a:fillRef>
          <a:effectRef idx="0">
            <a:schemeClr val="accent1"/>
          </a:effectRef>
          <a:fontRef idx="minor">
            <a:schemeClr val="dk1"/>
          </a:fontRef>
        </p:style>
        <p:txBody>
          <a:bodyPr>
            <a:normAutofit fontScale="92500"/>
          </a:bodyPr>
          <a:lstStyle/>
          <a:p>
            <a:pPr marL="742950" indent="-742950">
              <a:lnSpc>
                <a:spcPct val="150000"/>
              </a:lnSpc>
              <a:buFont typeface="+mj-lt"/>
              <a:buAutoNum type="arabicPeriod"/>
            </a:pPr>
            <a:r>
              <a:rPr lang="en-IE" sz="3600" dirty="0" smtClean="0"/>
              <a:t> Conversation </a:t>
            </a:r>
            <a:r>
              <a:rPr lang="en-IE" sz="3600" dirty="0"/>
              <a:t>using OARS </a:t>
            </a:r>
            <a:r>
              <a:rPr lang="en-IE" sz="3600" dirty="0" smtClean="0"/>
              <a:t>acronym</a:t>
            </a:r>
          </a:p>
          <a:p>
            <a:pPr marL="742950" indent="-742950">
              <a:lnSpc>
                <a:spcPct val="150000"/>
              </a:lnSpc>
              <a:buFont typeface="+mj-lt"/>
              <a:buAutoNum type="arabicPeriod"/>
            </a:pPr>
            <a:r>
              <a:rPr lang="en-IE" sz="3600" dirty="0" smtClean="0"/>
              <a:t> </a:t>
            </a:r>
            <a:r>
              <a:rPr lang="en-IE" sz="3600" dirty="0"/>
              <a:t>The 80:20 Rule:</a:t>
            </a:r>
          </a:p>
          <a:p>
            <a:pPr marL="742950" indent="-742950">
              <a:lnSpc>
                <a:spcPct val="150000"/>
              </a:lnSpc>
              <a:buFont typeface="+mj-lt"/>
              <a:buAutoNum type="arabicPeriod"/>
            </a:pPr>
            <a:r>
              <a:rPr lang="en-IE" sz="3600" dirty="0" smtClean="0"/>
              <a:t>The </a:t>
            </a:r>
            <a:r>
              <a:rPr lang="en-IE" sz="3600" dirty="0"/>
              <a:t>B</a:t>
            </a:r>
            <a:r>
              <a:rPr lang="en-IE" sz="3600" dirty="0" smtClean="0"/>
              <a:t>ubbles Technique</a:t>
            </a:r>
          </a:p>
          <a:p>
            <a:pPr marL="742950" indent="-742950">
              <a:lnSpc>
                <a:spcPct val="150000"/>
              </a:lnSpc>
              <a:buFont typeface="+mj-lt"/>
              <a:buAutoNum type="arabicPeriod"/>
            </a:pPr>
            <a:r>
              <a:rPr lang="en-IE" sz="3600" dirty="0" smtClean="0"/>
              <a:t>The </a:t>
            </a:r>
            <a:r>
              <a:rPr lang="en-IE" sz="3600" dirty="0"/>
              <a:t>Decisional Balance </a:t>
            </a:r>
            <a:r>
              <a:rPr lang="en-IE" sz="3600" dirty="0" smtClean="0"/>
              <a:t>exercise</a:t>
            </a:r>
          </a:p>
          <a:p>
            <a:pPr marL="742950" indent="-742950">
              <a:lnSpc>
                <a:spcPct val="150000"/>
              </a:lnSpc>
              <a:buFont typeface="+mj-lt"/>
              <a:buAutoNum type="arabicPeriod"/>
            </a:pPr>
            <a:r>
              <a:rPr lang="en-GB" sz="3600" dirty="0" smtClean="0"/>
              <a:t> </a:t>
            </a:r>
            <a:r>
              <a:rPr lang="en-GB" sz="3600" dirty="0"/>
              <a:t>The 0-10 scaling question</a:t>
            </a:r>
          </a:p>
          <a:p>
            <a:pPr marL="742950" indent="-742950">
              <a:lnSpc>
                <a:spcPct val="150000"/>
              </a:lnSpc>
              <a:buFont typeface="+mj-lt"/>
              <a:buAutoNum type="arabicPeriod"/>
            </a:pPr>
            <a:endParaRPr lang="en-GB" sz="3600" dirty="0"/>
          </a:p>
        </p:txBody>
      </p:sp>
      <p:sp>
        <p:nvSpPr>
          <p:cNvPr id="4" name="Rectangle 3"/>
          <p:cNvSpPr/>
          <p:nvPr/>
        </p:nvSpPr>
        <p:spPr>
          <a:xfrm>
            <a:off x="986069" y="1307846"/>
            <a:ext cx="2438296" cy="646331"/>
          </a:xfrm>
          <a:prstGeom prst="rect">
            <a:avLst/>
          </a:prstGeom>
        </p:spPr>
        <p:txBody>
          <a:bodyPr wrap="none">
            <a:spAutoFit/>
          </a:bodyPr>
          <a:lstStyle/>
          <a:p>
            <a:r>
              <a:rPr lang="en-GB" sz="3600" dirty="0" smtClean="0"/>
              <a:t>Useful Tools</a:t>
            </a:r>
            <a:endParaRPr lang="en-GB" sz="36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 y="275059"/>
            <a:ext cx="604837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254432"/>
            <a:ext cx="2508885" cy="487045"/>
          </a:xfrm>
          <a:prstGeom prst="rect">
            <a:avLst/>
          </a:prstGeom>
          <a:noFill/>
          <a:ln>
            <a:noFill/>
          </a:ln>
        </p:spPr>
      </p:pic>
    </p:spTree>
    <p:extLst>
      <p:ext uri="{BB962C8B-B14F-4D97-AF65-F5344CB8AC3E}">
        <p14:creationId xmlns:p14="http://schemas.microsoft.com/office/powerpoint/2010/main" val="26692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927" y="258425"/>
            <a:ext cx="7613650" cy="1011237"/>
          </a:xfrm>
        </p:spPr>
        <p:txBody>
          <a:bodyPr/>
          <a:lstStyle/>
          <a:p>
            <a:pPr algn="l"/>
            <a:r>
              <a:rPr lang="en-IE" dirty="0" smtClean="0">
                <a:solidFill>
                  <a:srgbClr val="CC0066"/>
                </a:solidFill>
              </a:rPr>
              <a:t>1: OARS</a:t>
            </a:r>
            <a:endParaRPr lang="en-GB" dirty="0">
              <a:solidFill>
                <a:srgbClr val="CC0066"/>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27" y="1477963"/>
            <a:ext cx="3279775"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74724" y="1653061"/>
            <a:ext cx="5156796" cy="4524315"/>
          </a:xfrm>
          <a:prstGeom prst="rect">
            <a:avLst/>
          </a:prstGeom>
          <a:noFill/>
        </p:spPr>
        <p:txBody>
          <a:bodyPr wrap="none" rtlCol="0">
            <a:spAutoFit/>
          </a:bodyPr>
          <a:lstStyle/>
          <a:p>
            <a:r>
              <a:rPr lang="en-GB" sz="3600" dirty="0">
                <a:solidFill>
                  <a:srgbClr val="CC0066"/>
                </a:solidFill>
              </a:rPr>
              <a:t>O</a:t>
            </a:r>
            <a:r>
              <a:rPr lang="en-GB" sz="3600" dirty="0"/>
              <a:t> – Open ended </a:t>
            </a:r>
            <a:r>
              <a:rPr lang="en-GB" sz="3600" dirty="0" smtClean="0"/>
              <a:t>questions</a:t>
            </a:r>
          </a:p>
          <a:p>
            <a:endParaRPr lang="en-GB" sz="3600" dirty="0" smtClean="0"/>
          </a:p>
          <a:p>
            <a:r>
              <a:rPr lang="en-GB" sz="3600" dirty="0">
                <a:solidFill>
                  <a:srgbClr val="CC0066"/>
                </a:solidFill>
              </a:rPr>
              <a:t>A</a:t>
            </a:r>
            <a:r>
              <a:rPr lang="en-GB" sz="3600" dirty="0"/>
              <a:t> – Affirming the </a:t>
            </a:r>
            <a:r>
              <a:rPr lang="en-GB" sz="3600" dirty="0" smtClean="0"/>
              <a:t>patient</a:t>
            </a:r>
          </a:p>
          <a:p>
            <a:endParaRPr lang="en-GB" sz="3600" dirty="0"/>
          </a:p>
          <a:p>
            <a:r>
              <a:rPr lang="en-GB" sz="3600" dirty="0">
                <a:solidFill>
                  <a:srgbClr val="CC0066"/>
                </a:solidFill>
              </a:rPr>
              <a:t>R</a:t>
            </a:r>
            <a:r>
              <a:rPr lang="en-GB" sz="3600" dirty="0"/>
              <a:t> – Reflective listening </a:t>
            </a:r>
            <a:endParaRPr lang="en-GB" sz="3600" dirty="0" smtClean="0"/>
          </a:p>
          <a:p>
            <a:endParaRPr lang="en-GB" sz="3600" dirty="0"/>
          </a:p>
          <a:p>
            <a:r>
              <a:rPr lang="en-GB" sz="3600" dirty="0">
                <a:solidFill>
                  <a:srgbClr val="CC0066"/>
                </a:solidFill>
              </a:rPr>
              <a:t>S</a:t>
            </a:r>
            <a:r>
              <a:rPr lang="en-GB" sz="3600" dirty="0"/>
              <a:t> – Summarising</a:t>
            </a:r>
          </a:p>
          <a:p>
            <a:endParaRPr lang="en-GB" dirty="0" smtClean="0"/>
          </a:p>
          <a:p>
            <a:endParaRPr lang="en-GB" dirty="0"/>
          </a:p>
        </p:txBody>
      </p:sp>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77375"/>
            <a:ext cx="2508885" cy="487045"/>
          </a:xfrm>
          <a:prstGeom prst="rect">
            <a:avLst/>
          </a:prstGeom>
          <a:noFill/>
          <a:ln>
            <a:noFill/>
          </a:ln>
        </p:spPr>
      </p:pic>
    </p:spTree>
    <p:extLst>
      <p:ext uri="{BB962C8B-B14F-4D97-AF65-F5344CB8AC3E}">
        <p14:creationId xmlns:p14="http://schemas.microsoft.com/office/powerpoint/2010/main" val="19193506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00" y="372504"/>
            <a:ext cx="7613904" cy="1143000"/>
          </a:xfrm>
        </p:spPr>
        <p:txBody>
          <a:bodyPr/>
          <a:lstStyle/>
          <a:p>
            <a:pPr algn="l"/>
            <a:r>
              <a:rPr lang="en-IE" dirty="0" smtClean="0">
                <a:solidFill>
                  <a:srgbClr val="CC0066"/>
                </a:solidFill>
                <a:latin typeface="+mn-lt"/>
              </a:rPr>
              <a:t>1: OARS- </a:t>
            </a:r>
            <a:r>
              <a:rPr lang="en-IE" u="sng" dirty="0" smtClean="0">
                <a:solidFill>
                  <a:srgbClr val="CC0066"/>
                </a:solidFill>
                <a:latin typeface="+mn-lt"/>
              </a:rPr>
              <a:t>O</a:t>
            </a:r>
            <a:r>
              <a:rPr lang="en-IE" dirty="0" smtClean="0">
                <a:solidFill>
                  <a:srgbClr val="CC0066"/>
                </a:solidFill>
                <a:latin typeface="+mn-lt"/>
              </a:rPr>
              <a:t>pen-ended questions</a:t>
            </a:r>
            <a:endParaRPr lang="en-GB" dirty="0">
              <a:solidFill>
                <a:srgbClr val="CC0066"/>
              </a:solidFill>
              <a:latin typeface="+mn-lt"/>
            </a:endParaRPr>
          </a:p>
        </p:txBody>
      </p:sp>
      <p:sp>
        <p:nvSpPr>
          <p:cNvPr id="3" name="Content Placeholder 2"/>
          <p:cNvSpPr>
            <a:spLocks noGrp="1"/>
          </p:cNvSpPr>
          <p:nvPr>
            <p:ph idx="4294967295"/>
          </p:nvPr>
        </p:nvSpPr>
        <p:spPr>
          <a:xfrm>
            <a:off x="1011677" y="1801500"/>
            <a:ext cx="10515600" cy="4351338"/>
          </a:xfrm>
        </p:spPr>
        <p:txBody>
          <a:bodyPr/>
          <a:lstStyle/>
          <a:p>
            <a:r>
              <a:rPr lang="en-IE" sz="3600" dirty="0"/>
              <a:t>Cannot be answered in one word</a:t>
            </a:r>
          </a:p>
          <a:p>
            <a:r>
              <a:rPr lang="en-IE" sz="3600" dirty="0"/>
              <a:t>Create forward moving momentum</a:t>
            </a:r>
          </a:p>
          <a:p>
            <a:r>
              <a:rPr lang="en-IE" sz="3600" dirty="0"/>
              <a:t>Encourages the person to talk and express themselves </a:t>
            </a:r>
          </a:p>
          <a:p>
            <a:r>
              <a:rPr lang="en-IE" sz="3600" dirty="0"/>
              <a:t>Helps establish an atmosphere of trust and acceptance</a:t>
            </a:r>
          </a:p>
          <a:p>
            <a:endParaRPr lang="en-GB" dirty="0"/>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279832"/>
            <a:ext cx="2508885" cy="487045"/>
          </a:xfrm>
          <a:prstGeom prst="rect">
            <a:avLst/>
          </a:prstGeom>
          <a:noFill/>
          <a:ln>
            <a:noFill/>
          </a:ln>
        </p:spPr>
      </p:pic>
    </p:spTree>
    <p:extLst>
      <p:ext uri="{BB962C8B-B14F-4D97-AF65-F5344CB8AC3E}">
        <p14:creationId xmlns:p14="http://schemas.microsoft.com/office/powerpoint/2010/main" val="4143181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85928"/>
            <a:ext cx="7613904" cy="1143000"/>
          </a:xfrm>
        </p:spPr>
        <p:txBody>
          <a:bodyPr/>
          <a:lstStyle/>
          <a:p>
            <a:pPr algn="l"/>
            <a:r>
              <a:rPr lang="en-IE" dirty="0" smtClean="0">
                <a:solidFill>
                  <a:srgbClr val="CC0066"/>
                </a:solidFill>
                <a:latin typeface="+mn-lt"/>
              </a:rPr>
              <a:t>RECAP UNIT 1</a:t>
            </a:r>
            <a:endParaRPr lang="en-GB" dirty="0">
              <a:solidFill>
                <a:srgbClr val="CC0066"/>
              </a:solidFill>
              <a:latin typeface="+mn-lt"/>
            </a:endParaRPr>
          </a:p>
        </p:txBody>
      </p:sp>
      <p:sp>
        <p:nvSpPr>
          <p:cNvPr id="3" name="Content Placeholder 2"/>
          <p:cNvSpPr>
            <a:spLocks noGrp="1"/>
          </p:cNvSpPr>
          <p:nvPr>
            <p:ph idx="1"/>
          </p:nvPr>
        </p:nvSpPr>
        <p:spPr/>
        <p:txBody>
          <a:bodyPr>
            <a:normAutofit/>
          </a:bodyPr>
          <a:lstStyle/>
          <a:p>
            <a:pPr marL="0" indent="0">
              <a:buNone/>
            </a:pPr>
            <a:r>
              <a:rPr lang="en-IE" sz="3200" dirty="0"/>
              <a:t>T</a:t>
            </a:r>
            <a:r>
              <a:rPr lang="en-IE" sz="3200" dirty="0" smtClean="0"/>
              <a:t>he concept/definition of health</a:t>
            </a:r>
          </a:p>
          <a:p>
            <a:pPr marL="0" indent="0">
              <a:buNone/>
            </a:pPr>
            <a:r>
              <a:rPr lang="en-IE" sz="3200" dirty="0" smtClean="0"/>
              <a:t>&amp; personal wellness</a:t>
            </a:r>
          </a:p>
          <a:p>
            <a:pPr marL="0" indent="0">
              <a:buNone/>
            </a:pPr>
            <a:r>
              <a:rPr lang="en-IE" sz="3200" dirty="0" smtClean="0"/>
              <a:t> </a:t>
            </a:r>
          </a:p>
          <a:p>
            <a:pPr marL="0" indent="0">
              <a:buNone/>
            </a:pPr>
            <a:r>
              <a:rPr lang="en-US" sz="3200" dirty="0" smtClean="0"/>
              <a:t>The </a:t>
            </a:r>
            <a:r>
              <a:rPr lang="en-US" sz="3200" dirty="0"/>
              <a:t>Biopsychosocial Model of </a:t>
            </a:r>
            <a:r>
              <a:rPr lang="en-US" sz="3200" dirty="0" smtClean="0"/>
              <a:t>Health</a:t>
            </a:r>
          </a:p>
          <a:p>
            <a:pPr marL="0" indent="0">
              <a:buNone/>
            </a:pPr>
            <a:endParaRPr lang="en-GB" sz="3200" dirty="0" smtClean="0"/>
          </a:p>
          <a:p>
            <a:pPr marL="0" indent="0">
              <a:buNone/>
            </a:pPr>
            <a:r>
              <a:rPr lang="en-GB" sz="3200" dirty="0" smtClean="0"/>
              <a:t>Four lifestyle areas critical to chronic disease prevention</a:t>
            </a:r>
          </a:p>
          <a:p>
            <a:pPr marL="457200" lvl="1" indent="0">
              <a:buNone/>
            </a:pPr>
            <a:r>
              <a:rPr lang="en-GB" sz="3200" dirty="0" smtClean="0"/>
              <a:t>- diet, exercise, tobacco use and alcohol </a:t>
            </a:r>
            <a:r>
              <a:rPr lang="en-GB" b="1" dirty="0"/>
              <a:t/>
            </a:r>
            <a:br>
              <a:rPr lang="en-GB" b="1" dirty="0"/>
            </a:br>
            <a:endParaRPr lang="en-GB" dirty="0"/>
          </a:p>
        </p:txBody>
      </p:sp>
      <p:pic>
        <p:nvPicPr>
          <p:cNvPr id="4" name="Picture 3"/>
          <p:cNvPicPr>
            <a:picLocks noChangeAspect="1"/>
          </p:cNvPicPr>
          <p:nvPr/>
        </p:nvPicPr>
        <p:blipFill>
          <a:blip r:embed="rId3"/>
          <a:stretch>
            <a:fillRect/>
          </a:stretch>
        </p:blipFill>
        <p:spPr>
          <a:xfrm>
            <a:off x="7141779" y="1600200"/>
            <a:ext cx="4440621" cy="2952439"/>
          </a:xfrm>
          <a:prstGeom prst="rect">
            <a:avLst/>
          </a:prstGeom>
        </p:spPr>
      </p:pic>
      <p:pic>
        <p:nvPicPr>
          <p:cNvPr id="5" name="Picture 4"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93357" y="6106477"/>
            <a:ext cx="2508885" cy="487045"/>
          </a:xfrm>
          <a:prstGeom prst="rect">
            <a:avLst/>
          </a:prstGeom>
          <a:noFill/>
          <a:ln>
            <a:noFill/>
          </a:ln>
        </p:spPr>
      </p:pic>
    </p:spTree>
    <p:extLst>
      <p:ext uri="{BB962C8B-B14F-4D97-AF65-F5344CB8AC3E}">
        <p14:creationId xmlns:p14="http://schemas.microsoft.com/office/powerpoint/2010/main" val="37931659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57" y="528147"/>
            <a:ext cx="7613904" cy="1143000"/>
          </a:xfrm>
        </p:spPr>
        <p:txBody>
          <a:bodyPr>
            <a:normAutofit fontScale="90000"/>
          </a:bodyPr>
          <a:lstStyle/>
          <a:p>
            <a:pPr algn="l"/>
            <a:r>
              <a:rPr lang="en-IE" dirty="0" smtClean="0">
                <a:solidFill>
                  <a:srgbClr val="CC0066"/>
                </a:solidFill>
                <a:latin typeface="+mn-lt"/>
              </a:rPr>
              <a:t>1: OARS- </a:t>
            </a:r>
            <a:r>
              <a:rPr lang="en-IE" u="sng" dirty="0">
                <a:solidFill>
                  <a:srgbClr val="CC0066"/>
                </a:solidFill>
                <a:latin typeface="+mn-lt"/>
              </a:rPr>
              <a:t>A</a:t>
            </a:r>
            <a:r>
              <a:rPr lang="en-IE" dirty="0">
                <a:solidFill>
                  <a:srgbClr val="CC0066"/>
                </a:solidFill>
                <a:latin typeface="+mn-lt"/>
              </a:rPr>
              <a:t>ffirming the patient</a:t>
            </a:r>
            <a:r>
              <a:rPr lang="en-IE" u="sng" dirty="0">
                <a:solidFill>
                  <a:srgbClr val="CC0066"/>
                </a:solidFill>
                <a:latin typeface="+mn-lt"/>
              </a:rPr>
              <a:t/>
            </a:r>
            <a:br>
              <a:rPr lang="en-IE" u="sng" dirty="0">
                <a:solidFill>
                  <a:srgbClr val="CC0066"/>
                </a:solidFill>
                <a:latin typeface="+mn-lt"/>
              </a:rPr>
            </a:br>
            <a:endParaRPr lang="en-GB" dirty="0">
              <a:solidFill>
                <a:srgbClr val="CC0066"/>
              </a:solidFill>
              <a:latin typeface="+mn-lt"/>
            </a:endParaRPr>
          </a:p>
        </p:txBody>
      </p:sp>
      <p:sp>
        <p:nvSpPr>
          <p:cNvPr id="3" name="Content Placeholder 2"/>
          <p:cNvSpPr>
            <a:spLocks noGrp="1"/>
          </p:cNvSpPr>
          <p:nvPr>
            <p:ph idx="4294967295"/>
          </p:nvPr>
        </p:nvSpPr>
        <p:spPr>
          <a:xfrm>
            <a:off x="992221" y="1198386"/>
            <a:ext cx="10515600" cy="4351338"/>
          </a:xfrm>
        </p:spPr>
        <p:txBody>
          <a:bodyPr>
            <a:normAutofit/>
          </a:bodyPr>
          <a:lstStyle/>
          <a:p>
            <a:endParaRPr lang="en-IE" sz="3600" dirty="0"/>
          </a:p>
          <a:p>
            <a:pPr marL="0" indent="0">
              <a:lnSpc>
                <a:spcPct val="150000"/>
              </a:lnSpc>
              <a:buNone/>
            </a:pPr>
            <a:r>
              <a:rPr lang="en-IE" sz="3600" dirty="0"/>
              <a:t>• Noticing what is right about someone</a:t>
            </a:r>
          </a:p>
          <a:p>
            <a:pPr marL="0" indent="0">
              <a:lnSpc>
                <a:spcPct val="150000"/>
              </a:lnSpc>
              <a:buNone/>
            </a:pPr>
            <a:r>
              <a:rPr lang="en-IE" sz="3600" dirty="0"/>
              <a:t>• A recognition and acknowledgement – of strengths, values, effort, achievement</a:t>
            </a:r>
          </a:p>
          <a:p>
            <a:pPr marL="0" indent="0">
              <a:lnSpc>
                <a:spcPct val="150000"/>
              </a:lnSpc>
              <a:buNone/>
            </a:pPr>
            <a:r>
              <a:rPr lang="en-IE" sz="3600" dirty="0"/>
              <a:t>• More than simple praise: ‘well done’ </a:t>
            </a:r>
          </a:p>
          <a:p>
            <a:pPr marL="0" indent="0">
              <a:buNone/>
            </a:pPr>
            <a:endParaRPr lang="en-IE" sz="3600" dirty="0"/>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57277"/>
            <a:ext cx="2508885" cy="487045"/>
          </a:xfrm>
          <a:prstGeom prst="rect">
            <a:avLst/>
          </a:prstGeom>
          <a:noFill/>
          <a:ln>
            <a:noFill/>
          </a:ln>
        </p:spPr>
      </p:pic>
    </p:spTree>
    <p:extLst>
      <p:ext uri="{BB962C8B-B14F-4D97-AF65-F5344CB8AC3E}">
        <p14:creationId xmlns:p14="http://schemas.microsoft.com/office/powerpoint/2010/main" val="642476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857" y="528147"/>
            <a:ext cx="7613904" cy="1143000"/>
          </a:xfrm>
        </p:spPr>
        <p:txBody>
          <a:bodyPr>
            <a:normAutofit/>
          </a:bodyPr>
          <a:lstStyle/>
          <a:p>
            <a:pPr algn="l"/>
            <a:r>
              <a:rPr lang="en-IE" dirty="0" smtClean="0">
                <a:solidFill>
                  <a:srgbClr val="CC0066"/>
                </a:solidFill>
                <a:latin typeface="+mn-lt"/>
              </a:rPr>
              <a:t>1: OARS- </a:t>
            </a:r>
            <a:r>
              <a:rPr lang="en-IE" u="sng" dirty="0">
                <a:solidFill>
                  <a:srgbClr val="CC0066"/>
                </a:solidFill>
                <a:latin typeface="+mn-lt"/>
              </a:rPr>
              <a:t>R</a:t>
            </a:r>
            <a:r>
              <a:rPr lang="en-IE" dirty="0">
                <a:solidFill>
                  <a:srgbClr val="CC0066"/>
                </a:solidFill>
                <a:latin typeface="+mn-lt"/>
              </a:rPr>
              <a:t>eflective listening </a:t>
            </a:r>
          </a:p>
        </p:txBody>
      </p:sp>
      <p:sp>
        <p:nvSpPr>
          <p:cNvPr id="3" name="Content Placeholder 2"/>
          <p:cNvSpPr>
            <a:spLocks noGrp="1"/>
          </p:cNvSpPr>
          <p:nvPr>
            <p:ph idx="4294967295"/>
          </p:nvPr>
        </p:nvSpPr>
        <p:spPr>
          <a:xfrm>
            <a:off x="622570" y="1665314"/>
            <a:ext cx="10515600" cy="4351338"/>
          </a:xfrm>
        </p:spPr>
        <p:txBody>
          <a:bodyPr>
            <a:normAutofit fontScale="92500" lnSpcReduction="20000"/>
          </a:bodyPr>
          <a:lstStyle/>
          <a:p>
            <a:endParaRPr lang="en-IE" sz="3600" dirty="0"/>
          </a:p>
          <a:p>
            <a:pPr marL="0" indent="0">
              <a:lnSpc>
                <a:spcPct val="150000"/>
              </a:lnSpc>
              <a:buNone/>
            </a:pPr>
            <a:r>
              <a:rPr lang="en-IE" sz="3600" dirty="0" smtClean="0"/>
              <a:t>• </a:t>
            </a:r>
            <a:r>
              <a:rPr lang="en-IE" sz="3600" dirty="0"/>
              <a:t>Help the other person feel listened to and understood</a:t>
            </a:r>
          </a:p>
          <a:p>
            <a:pPr marL="0" indent="0">
              <a:lnSpc>
                <a:spcPct val="150000"/>
              </a:lnSpc>
              <a:buNone/>
            </a:pPr>
            <a:r>
              <a:rPr lang="en-IE" sz="3600" dirty="0"/>
              <a:t>• Check you have understood them correctly</a:t>
            </a:r>
          </a:p>
          <a:p>
            <a:pPr marL="0" indent="0">
              <a:lnSpc>
                <a:spcPct val="150000"/>
              </a:lnSpc>
              <a:buNone/>
            </a:pPr>
            <a:r>
              <a:rPr lang="en-IE" sz="3600" dirty="0"/>
              <a:t>• Encourage the other person to keep talking </a:t>
            </a:r>
          </a:p>
          <a:p>
            <a:pPr marL="0" indent="0">
              <a:lnSpc>
                <a:spcPct val="150000"/>
              </a:lnSpc>
              <a:buNone/>
            </a:pPr>
            <a:r>
              <a:rPr lang="en-IE" sz="3600" dirty="0"/>
              <a:t>• Sometimes help the other person understand themselves better</a:t>
            </a:r>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82677"/>
            <a:ext cx="2508885" cy="487045"/>
          </a:xfrm>
          <a:prstGeom prst="rect">
            <a:avLst/>
          </a:prstGeom>
          <a:noFill/>
          <a:ln>
            <a:noFill/>
          </a:ln>
        </p:spPr>
      </p:pic>
    </p:spTree>
    <p:extLst>
      <p:ext uri="{BB962C8B-B14F-4D97-AF65-F5344CB8AC3E}">
        <p14:creationId xmlns:p14="http://schemas.microsoft.com/office/powerpoint/2010/main" val="33278614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36" y="547603"/>
            <a:ext cx="7613904" cy="1143000"/>
          </a:xfrm>
        </p:spPr>
        <p:txBody>
          <a:bodyPr>
            <a:normAutofit fontScale="90000"/>
          </a:bodyPr>
          <a:lstStyle/>
          <a:p>
            <a:pPr algn="l"/>
            <a:r>
              <a:rPr lang="en-IE" dirty="0" smtClean="0">
                <a:solidFill>
                  <a:srgbClr val="CC0066"/>
                </a:solidFill>
                <a:latin typeface="+mn-lt"/>
              </a:rPr>
              <a:t>1: OARS- </a:t>
            </a:r>
            <a:r>
              <a:rPr lang="en-IE" u="sng" dirty="0">
                <a:solidFill>
                  <a:srgbClr val="CC0066"/>
                </a:solidFill>
                <a:latin typeface="+mn-lt"/>
              </a:rPr>
              <a:t>S</a:t>
            </a:r>
            <a:r>
              <a:rPr lang="en-IE" dirty="0">
                <a:solidFill>
                  <a:srgbClr val="CC0066"/>
                </a:solidFill>
                <a:latin typeface="+mn-lt"/>
              </a:rPr>
              <a:t>ummarising</a:t>
            </a:r>
            <a:r>
              <a:rPr lang="en-IE" u="sng" dirty="0">
                <a:solidFill>
                  <a:srgbClr val="CC0066"/>
                </a:solidFill>
                <a:latin typeface="+mn-lt"/>
              </a:rPr>
              <a:t/>
            </a:r>
            <a:br>
              <a:rPr lang="en-IE" u="sng" dirty="0">
                <a:solidFill>
                  <a:srgbClr val="CC0066"/>
                </a:solidFill>
                <a:latin typeface="+mn-lt"/>
              </a:rPr>
            </a:br>
            <a:r>
              <a:rPr lang="en-IE" u="sng" dirty="0">
                <a:solidFill>
                  <a:srgbClr val="CC0066"/>
                </a:solidFill>
                <a:latin typeface="+mn-lt"/>
              </a:rPr>
              <a:t/>
            </a:r>
            <a:br>
              <a:rPr lang="en-IE" u="sng" dirty="0">
                <a:solidFill>
                  <a:srgbClr val="CC0066"/>
                </a:solidFill>
                <a:latin typeface="+mn-lt"/>
              </a:rPr>
            </a:br>
            <a:endParaRPr lang="en-GB" dirty="0">
              <a:solidFill>
                <a:srgbClr val="CC0066"/>
              </a:solidFill>
              <a:latin typeface="+mn-lt"/>
            </a:endParaRPr>
          </a:p>
        </p:txBody>
      </p:sp>
      <p:sp>
        <p:nvSpPr>
          <p:cNvPr id="3" name="Content Placeholder 2"/>
          <p:cNvSpPr>
            <a:spLocks noGrp="1"/>
          </p:cNvSpPr>
          <p:nvPr>
            <p:ph idx="4294967295"/>
          </p:nvPr>
        </p:nvSpPr>
        <p:spPr>
          <a:xfrm>
            <a:off x="1031132" y="1529126"/>
            <a:ext cx="10515600" cy="4351338"/>
          </a:xfrm>
        </p:spPr>
        <p:txBody>
          <a:bodyPr>
            <a:normAutofit/>
          </a:bodyPr>
          <a:lstStyle/>
          <a:p>
            <a:endParaRPr lang="en-IE" sz="3600" dirty="0"/>
          </a:p>
          <a:p>
            <a:pPr marL="0" indent="0">
              <a:lnSpc>
                <a:spcPct val="150000"/>
              </a:lnSpc>
              <a:buNone/>
            </a:pPr>
            <a:r>
              <a:rPr lang="en-IE" sz="3600" dirty="0" smtClean="0"/>
              <a:t>Summaries </a:t>
            </a:r>
            <a:r>
              <a:rPr lang="en-IE" sz="3600" dirty="0"/>
              <a:t>involve capturing elements of what the person has been saying, and saying them back without any advice giving or interpretation or judgment</a:t>
            </a:r>
            <a:r>
              <a:rPr lang="en-IE" sz="3600" dirty="0" smtClean="0"/>
              <a:t>.</a:t>
            </a:r>
            <a:endParaRPr lang="en-IE" sz="3600" dirty="0"/>
          </a:p>
        </p:txBody>
      </p:sp>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82677"/>
            <a:ext cx="2508885" cy="487045"/>
          </a:xfrm>
          <a:prstGeom prst="rect">
            <a:avLst/>
          </a:prstGeom>
          <a:noFill/>
          <a:ln>
            <a:noFill/>
          </a:ln>
        </p:spPr>
      </p:pic>
    </p:spTree>
    <p:extLst>
      <p:ext uri="{BB962C8B-B14F-4D97-AF65-F5344CB8AC3E}">
        <p14:creationId xmlns:p14="http://schemas.microsoft.com/office/powerpoint/2010/main" val="2803484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a:solidFill>
                  <a:srgbClr val="CC0066"/>
                </a:solidFill>
                <a:latin typeface="+mn-lt"/>
              </a:rPr>
              <a:t>2</a:t>
            </a:r>
            <a:r>
              <a:rPr lang="en-IE" dirty="0" smtClean="0">
                <a:solidFill>
                  <a:srgbClr val="CC0066"/>
                </a:solidFill>
                <a:latin typeface="+mn-lt"/>
              </a:rPr>
              <a:t>: The 80:20 Rule </a:t>
            </a:r>
            <a:endParaRPr lang="en-GB" dirty="0">
              <a:solidFill>
                <a:srgbClr val="CC0066"/>
              </a:solidFill>
              <a:latin typeface="+mn-lt"/>
            </a:endParaRPr>
          </a:p>
        </p:txBody>
      </p:sp>
      <p:sp>
        <p:nvSpPr>
          <p:cNvPr id="3" name="Content Placeholder 2"/>
          <p:cNvSpPr>
            <a:spLocks noGrp="1"/>
          </p:cNvSpPr>
          <p:nvPr>
            <p:ph idx="4294967295"/>
          </p:nvPr>
        </p:nvSpPr>
        <p:spPr>
          <a:xfrm>
            <a:off x="0" y="1898777"/>
            <a:ext cx="10515600" cy="4351338"/>
          </a:xfrm>
        </p:spPr>
        <p:txBody>
          <a:bodyPr/>
          <a:lstStyle/>
          <a:p>
            <a:pPr marL="0" indent="0" algn="ctr">
              <a:lnSpc>
                <a:spcPct val="150000"/>
              </a:lnSpc>
              <a:buNone/>
            </a:pPr>
            <a:r>
              <a:rPr lang="en-IE" sz="3600" dirty="0"/>
              <a:t>The </a:t>
            </a:r>
            <a:r>
              <a:rPr lang="en-IE" sz="3600" dirty="0" smtClean="0"/>
              <a:t>patient </a:t>
            </a:r>
            <a:r>
              <a:rPr lang="en-IE" sz="3600" dirty="0"/>
              <a:t>should do 80% of the talking, </a:t>
            </a:r>
            <a:endParaRPr lang="en-IE" sz="3600" dirty="0" smtClean="0"/>
          </a:p>
          <a:p>
            <a:pPr marL="0" indent="0" algn="ctr">
              <a:lnSpc>
                <a:spcPct val="150000"/>
              </a:lnSpc>
              <a:buNone/>
            </a:pPr>
            <a:r>
              <a:rPr lang="en-IE" sz="3600" dirty="0" smtClean="0"/>
              <a:t>and </a:t>
            </a:r>
            <a:r>
              <a:rPr lang="en-IE" sz="3600" dirty="0"/>
              <a:t>the healthcare professional </a:t>
            </a:r>
            <a:r>
              <a:rPr lang="en-IE" sz="3600" dirty="0" smtClean="0"/>
              <a:t>20</a:t>
            </a:r>
            <a:r>
              <a:rPr lang="en-IE" sz="3600" dirty="0"/>
              <a:t>%.</a:t>
            </a:r>
          </a:p>
          <a:p>
            <a:endParaRPr lang="en-GB" dirty="0"/>
          </a:p>
        </p:txBody>
      </p:sp>
      <p:sp>
        <p:nvSpPr>
          <p:cNvPr id="6" name="Rectangle 5"/>
          <p:cNvSpPr/>
          <p:nvPr/>
        </p:nvSpPr>
        <p:spPr>
          <a:xfrm>
            <a:off x="1170038" y="4698660"/>
            <a:ext cx="9724103" cy="1077218"/>
          </a:xfrm>
          <a:prstGeom prst="rect">
            <a:avLst/>
          </a:prstGeom>
        </p:spPr>
        <p:txBody>
          <a:bodyPr wrap="square">
            <a:spAutoFit/>
          </a:bodyPr>
          <a:lstStyle/>
          <a:p>
            <a:pPr algn="ctr"/>
            <a:r>
              <a:rPr lang="en-IE" sz="3200" dirty="0">
                <a:solidFill>
                  <a:srgbClr val="CC0066"/>
                </a:solidFill>
              </a:rPr>
              <a:t>The </a:t>
            </a:r>
            <a:r>
              <a:rPr lang="en-IE" sz="3200" dirty="0" smtClean="0">
                <a:solidFill>
                  <a:srgbClr val="CC0066"/>
                </a:solidFill>
              </a:rPr>
              <a:t>patients </a:t>
            </a:r>
            <a:r>
              <a:rPr lang="en-IE" sz="3200" dirty="0">
                <a:solidFill>
                  <a:srgbClr val="CC0066"/>
                </a:solidFill>
              </a:rPr>
              <a:t>view must be heard and listened to, </a:t>
            </a:r>
            <a:endParaRPr lang="en-IE" sz="3200" dirty="0" smtClean="0">
              <a:solidFill>
                <a:srgbClr val="CC0066"/>
              </a:solidFill>
            </a:endParaRPr>
          </a:p>
          <a:p>
            <a:pPr algn="ctr"/>
            <a:r>
              <a:rPr lang="en-IE" sz="3200" dirty="0" smtClean="0">
                <a:solidFill>
                  <a:srgbClr val="CC0066"/>
                </a:solidFill>
              </a:rPr>
              <a:t>even </a:t>
            </a:r>
            <a:r>
              <a:rPr lang="en-IE" sz="3200" dirty="0">
                <a:solidFill>
                  <a:srgbClr val="CC0066"/>
                </a:solidFill>
              </a:rPr>
              <a:t>if you think they are incorrect.</a:t>
            </a: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57277"/>
            <a:ext cx="2508885" cy="487045"/>
          </a:xfrm>
          <a:prstGeom prst="rect">
            <a:avLst/>
          </a:prstGeom>
          <a:noFill/>
          <a:ln>
            <a:noFill/>
          </a:ln>
        </p:spPr>
      </p:pic>
    </p:spTree>
    <p:extLst>
      <p:ext uri="{BB962C8B-B14F-4D97-AF65-F5344CB8AC3E}">
        <p14:creationId xmlns:p14="http://schemas.microsoft.com/office/powerpoint/2010/main" val="18934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76" y="121920"/>
            <a:ext cx="7613904" cy="1143000"/>
          </a:xfrm>
        </p:spPr>
        <p:txBody>
          <a:bodyPr/>
          <a:lstStyle/>
          <a:p>
            <a:pPr algn="l"/>
            <a:r>
              <a:rPr lang="en-IE" dirty="0" smtClean="0">
                <a:solidFill>
                  <a:srgbClr val="CC0066"/>
                </a:solidFill>
                <a:latin typeface="+mn-lt"/>
              </a:rPr>
              <a:t>3: The Bubbles Technique</a:t>
            </a:r>
            <a:endParaRPr lang="en-GB" dirty="0">
              <a:solidFill>
                <a:srgbClr val="CC0066"/>
              </a:solidFill>
              <a:latin typeface="+mn-lt"/>
            </a:endParaRPr>
          </a:p>
        </p:txBody>
      </p:sp>
      <p:pic>
        <p:nvPicPr>
          <p:cNvPr id="3" name="Picture 2"/>
          <p:cNvPicPr>
            <a:picLocks noChangeAspect="1"/>
          </p:cNvPicPr>
          <p:nvPr/>
        </p:nvPicPr>
        <p:blipFill>
          <a:blip r:embed="rId3"/>
          <a:stretch>
            <a:fillRect/>
          </a:stretch>
        </p:blipFill>
        <p:spPr>
          <a:xfrm>
            <a:off x="561042" y="1652775"/>
            <a:ext cx="9844199" cy="4003520"/>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193357" y="6182677"/>
            <a:ext cx="2508885" cy="487045"/>
          </a:xfrm>
          <a:prstGeom prst="rect">
            <a:avLst/>
          </a:prstGeom>
          <a:noFill/>
          <a:ln>
            <a:noFill/>
          </a:ln>
        </p:spPr>
      </p:pic>
    </p:spTree>
    <p:extLst>
      <p:ext uri="{BB962C8B-B14F-4D97-AF65-F5344CB8AC3E}">
        <p14:creationId xmlns:p14="http://schemas.microsoft.com/office/powerpoint/2010/main" val="29262352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E" dirty="0">
                <a:solidFill>
                  <a:srgbClr val="CC0066"/>
                </a:solidFill>
                <a:latin typeface="+mn-lt"/>
              </a:rPr>
              <a:t>4</a:t>
            </a:r>
            <a:r>
              <a:rPr lang="en-IE" dirty="0" smtClean="0">
                <a:solidFill>
                  <a:srgbClr val="CC0066"/>
                </a:solidFill>
                <a:latin typeface="+mn-lt"/>
              </a:rPr>
              <a:t>: Decisional Balance</a:t>
            </a:r>
            <a:endParaRPr lang="en-GB" dirty="0">
              <a:solidFill>
                <a:srgbClr val="CC0066"/>
              </a:solidFill>
              <a:latin typeface="+mn-lt"/>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870761861"/>
              </p:ext>
            </p:extLst>
          </p:nvPr>
        </p:nvGraphicFramePr>
        <p:xfrm>
          <a:off x="871728" y="1847469"/>
          <a:ext cx="10515600" cy="4114800"/>
        </p:xfrm>
        <a:graphic>
          <a:graphicData uri="http://schemas.openxmlformats.org/drawingml/2006/table">
            <a:tbl>
              <a:tblPr firstRow="1" bandRow="1">
                <a:tableStyleId>{5C22544A-7EE6-4342-B048-85BDC9FD1C3A}</a:tableStyleId>
              </a:tblPr>
              <a:tblGrid>
                <a:gridCol w="2367116">
                  <a:extLst>
                    <a:ext uri="{9D8B030D-6E8A-4147-A177-3AD203B41FA5}">
                      <a16:colId xmlns:a16="http://schemas.microsoft.com/office/drawing/2014/main" xmlns="" val="20000"/>
                    </a:ext>
                  </a:extLst>
                </a:gridCol>
                <a:gridCol w="3618271">
                  <a:extLst>
                    <a:ext uri="{9D8B030D-6E8A-4147-A177-3AD203B41FA5}">
                      <a16:colId xmlns:a16="http://schemas.microsoft.com/office/drawing/2014/main" xmlns="" val="20001"/>
                    </a:ext>
                  </a:extLst>
                </a:gridCol>
                <a:gridCol w="4530213">
                  <a:extLst>
                    <a:ext uri="{9D8B030D-6E8A-4147-A177-3AD203B41FA5}">
                      <a16:colId xmlns:a16="http://schemas.microsoft.com/office/drawing/2014/main" xmlns="" val="20002"/>
                    </a:ext>
                  </a:extLst>
                </a:gridCol>
              </a:tblGrid>
              <a:tr h="370840">
                <a:tc>
                  <a:txBody>
                    <a:bodyPr/>
                    <a:lstStyle/>
                    <a:p>
                      <a:r>
                        <a:rPr lang="en-IE" sz="2800" dirty="0" smtClean="0"/>
                        <a:t>Action</a:t>
                      </a:r>
                    </a:p>
                  </a:txBody>
                  <a:tcPr/>
                </a:tc>
                <a:tc>
                  <a:txBody>
                    <a:bodyPr/>
                    <a:lstStyle/>
                    <a:p>
                      <a:pPr algn="ctr"/>
                      <a:r>
                        <a:rPr lang="en-IE" sz="2800" dirty="0" smtClean="0"/>
                        <a:t>Disadvantages</a:t>
                      </a:r>
                      <a:endParaRPr lang="en-GB" sz="2800" dirty="0"/>
                    </a:p>
                  </a:txBody>
                  <a:tcPr/>
                </a:tc>
                <a:tc>
                  <a:txBody>
                    <a:bodyPr/>
                    <a:lstStyle/>
                    <a:p>
                      <a:pPr algn="ctr"/>
                      <a:r>
                        <a:rPr lang="en-IE" sz="2800" dirty="0" smtClean="0"/>
                        <a:t>Advantages</a:t>
                      </a:r>
                      <a:endParaRPr lang="en-GB" sz="2800" dirty="0"/>
                    </a:p>
                  </a:txBody>
                  <a:tcPr/>
                </a:tc>
                <a:extLst>
                  <a:ext uri="{0D108BD9-81ED-4DB2-BD59-A6C34878D82A}">
                    <a16:rowId xmlns:a16="http://schemas.microsoft.com/office/drawing/2014/main" xmlns="" val="10000"/>
                  </a:ext>
                </a:extLst>
              </a:tr>
              <a:tr h="370840">
                <a:tc>
                  <a:txBody>
                    <a:bodyPr/>
                    <a:lstStyle/>
                    <a:p>
                      <a:r>
                        <a:rPr lang="en-IE" sz="2800" dirty="0" smtClean="0"/>
                        <a:t>No Change</a:t>
                      </a:r>
                    </a:p>
                    <a:p>
                      <a:endParaRPr lang="en-IE" sz="2800" dirty="0" smtClean="0"/>
                    </a:p>
                    <a:p>
                      <a:endParaRPr lang="en-IE" sz="2800" dirty="0" smtClean="0"/>
                    </a:p>
                    <a:p>
                      <a:endParaRPr lang="en-IE" sz="2800" dirty="0" smtClean="0"/>
                    </a:p>
                  </a:txBody>
                  <a:tcPr/>
                </a:tc>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xmlns="" val="10001"/>
                  </a:ext>
                </a:extLst>
              </a:tr>
              <a:tr h="370840">
                <a:tc>
                  <a:txBody>
                    <a:bodyPr/>
                    <a:lstStyle/>
                    <a:p>
                      <a:r>
                        <a:rPr lang="en-IE" sz="2800" dirty="0" smtClean="0"/>
                        <a:t>Change</a:t>
                      </a:r>
                    </a:p>
                    <a:p>
                      <a:endParaRPr lang="en-IE" sz="2800" dirty="0" smtClean="0"/>
                    </a:p>
                    <a:p>
                      <a:endParaRPr lang="en-IE" sz="2800" dirty="0" smtClean="0"/>
                    </a:p>
                    <a:p>
                      <a:endParaRPr lang="en-GB" sz="2800" dirty="0"/>
                    </a:p>
                  </a:txBody>
                  <a:tcPr/>
                </a:tc>
                <a:tc>
                  <a:txBody>
                    <a:bodyPr/>
                    <a:lstStyle/>
                    <a:p>
                      <a:endParaRPr lang="en-GB" sz="2800" dirty="0"/>
                    </a:p>
                  </a:txBody>
                  <a:tcPr/>
                </a:tc>
                <a:tc>
                  <a:txBody>
                    <a:bodyPr/>
                    <a:lstStyle/>
                    <a:p>
                      <a:endParaRPr lang="en-GB" sz="2800" dirty="0"/>
                    </a:p>
                  </a:txBody>
                  <a:tcPr/>
                </a:tc>
                <a:extLst>
                  <a:ext uri="{0D108BD9-81ED-4DB2-BD59-A6C34878D82A}">
                    <a16:rowId xmlns:a16="http://schemas.microsoft.com/office/drawing/2014/main" xmlns="" val="10002"/>
                  </a:ext>
                </a:extLst>
              </a:tr>
            </a:tbl>
          </a:graphicData>
        </a:graphic>
      </p:graphicFrame>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193357" y="6157277"/>
            <a:ext cx="2508885" cy="487045"/>
          </a:xfrm>
          <a:prstGeom prst="rect">
            <a:avLst/>
          </a:prstGeom>
          <a:noFill/>
          <a:ln>
            <a:noFill/>
          </a:ln>
        </p:spPr>
      </p:pic>
    </p:spTree>
    <p:extLst>
      <p:ext uri="{BB962C8B-B14F-4D97-AF65-F5344CB8AC3E}">
        <p14:creationId xmlns:p14="http://schemas.microsoft.com/office/powerpoint/2010/main" val="2346092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32212" y="4219032"/>
            <a:ext cx="10640291" cy="1805049"/>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5955578"/>
              </p:ext>
            </p:extLst>
          </p:nvPr>
        </p:nvGraphicFramePr>
        <p:xfrm>
          <a:off x="2707874" y="2992155"/>
          <a:ext cx="6913964" cy="511066"/>
        </p:xfrm>
        <a:graphic>
          <a:graphicData uri="http://schemas.openxmlformats.org/drawingml/2006/table">
            <a:tbl>
              <a:tblPr firstRow="1" firstCol="1" bandRow="1">
                <a:tableStyleId>{5C22544A-7EE6-4342-B048-85BDC9FD1C3A}</a:tableStyleId>
              </a:tblPr>
              <a:tblGrid>
                <a:gridCol w="690884">
                  <a:extLst>
                    <a:ext uri="{9D8B030D-6E8A-4147-A177-3AD203B41FA5}">
                      <a16:colId xmlns:a16="http://schemas.microsoft.com/office/drawing/2014/main" xmlns="" val="20000"/>
                    </a:ext>
                  </a:extLst>
                </a:gridCol>
                <a:gridCol w="690884">
                  <a:extLst>
                    <a:ext uri="{9D8B030D-6E8A-4147-A177-3AD203B41FA5}">
                      <a16:colId xmlns:a16="http://schemas.microsoft.com/office/drawing/2014/main" xmlns="" val="20001"/>
                    </a:ext>
                  </a:extLst>
                </a:gridCol>
                <a:gridCol w="690884">
                  <a:extLst>
                    <a:ext uri="{9D8B030D-6E8A-4147-A177-3AD203B41FA5}">
                      <a16:colId xmlns:a16="http://schemas.microsoft.com/office/drawing/2014/main" xmlns="" val="20002"/>
                    </a:ext>
                  </a:extLst>
                </a:gridCol>
                <a:gridCol w="690884">
                  <a:extLst>
                    <a:ext uri="{9D8B030D-6E8A-4147-A177-3AD203B41FA5}">
                      <a16:colId xmlns:a16="http://schemas.microsoft.com/office/drawing/2014/main" xmlns="" val="20003"/>
                    </a:ext>
                  </a:extLst>
                </a:gridCol>
                <a:gridCol w="691738">
                  <a:extLst>
                    <a:ext uri="{9D8B030D-6E8A-4147-A177-3AD203B41FA5}">
                      <a16:colId xmlns:a16="http://schemas.microsoft.com/office/drawing/2014/main" xmlns="" val="20004"/>
                    </a:ext>
                  </a:extLst>
                </a:gridCol>
                <a:gridCol w="691738">
                  <a:extLst>
                    <a:ext uri="{9D8B030D-6E8A-4147-A177-3AD203B41FA5}">
                      <a16:colId xmlns:a16="http://schemas.microsoft.com/office/drawing/2014/main" xmlns="" val="20005"/>
                    </a:ext>
                  </a:extLst>
                </a:gridCol>
                <a:gridCol w="691738">
                  <a:extLst>
                    <a:ext uri="{9D8B030D-6E8A-4147-A177-3AD203B41FA5}">
                      <a16:colId xmlns:a16="http://schemas.microsoft.com/office/drawing/2014/main" xmlns="" val="20006"/>
                    </a:ext>
                  </a:extLst>
                </a:gridCol>
                <a:gridCol w="691738">
                  <a:extLst>
                    <a:ext uri="{9D8B030D-6E8A-4147-A177-3AD203B41FA5}">
                      <a16:colId xmlns:a16="http://schemas.microsoft.com/office/drawing/2014/main" xmlns="" val="20007"/>
                    </a:ext>
                  </a:extLst>
                </a:gridCol>
                <a:gridCol w="691738">
                  <a:extLst>
                    <a:ext uri="{9D8B030D-6E8A-4147-A177-3AD203B41FA5}">
                      <a16:colId xmlns:a16="http://schemas.microsoft.com/office/drawing/2014/main" xmlns="" val="20008"/>
                    </a:ext>
                  </a:extLst>
                </a:gridCol>
                <a:gridCol w="691738">
                  <a:extLst>
                    <a:ext uri="{9D8B030D-6E8A-4147-A177-3AD203B41FA5}">
                      <a16:colId xmlns:a16="http://schemas.microsoft.com/office/drawing/2014/main" xmlns="" val="20009"/>
                    </a:ext>
                  </a:extLst>
                </a:gridCol>
              </a:tblGrid>
              <a:tr h="511066">
                <a:tc>
                  <a:txBody>
                    <a:bodyPr/>
                    <a:lstStyle/>
                    <a:p>
                      <a:pPr algn="ctr">
                        <a:lnSpc>
                          <a:spcPct val="150000"/>
                        </a:lnSpc>
                      </a:pPr>
                      <a:r>
                        <a:rPr lang="en-IE" sz="1100" dirty="0">
                          <a:effectLst/>
                        </a:rPr>
                        <a:t>1</a:t>
                      </a:r>
                      <a:endParaRPr lang="en-GB" sz="1100" dirty="0">
                        <a:effectLst/>
                        <a:latin typeface="Calibri"/>
                      </a:endParaRPr>
                    </a:p>
                  </a:txBody>
                  <a:tcPr marL="68580" marR="68580" marT="0" marB="0"/>
                </a:tc>
                <a:tc>
                  <a:txBody>
                    <a:bodyPr/>
                    <a:lstStyle/>
                    <a:p>
                      <a:pPr algn="ctr">
                        <a:lnSpc>
                          <a:spcPct val="150000"/>
                        </a:lnSpc>
                      </a:pPr>
                      <a:r>
                        <a:rPr lang="en-IE" sz="1100" dirty="0">
                          <a:effectLst/>
                        </a:rPr>
                        <a:t>2</a:t>
                      </a:r>
                      <a:endParaRPr lang="en-GB" sz="1100" dirty="0">
                        <a:effectLst/>
                        <a:latin typeface="Calibri"/>
                      </a:endParaRPr>
                    </a:p>
                  </a:txBody>
                  <a:tcPr marL="68580" marR="68580" marT="0" marB="0"/>
                </a:tc>
                <a:tc>
                  <a:txBody>
                    <a:bodyPr/>
                    <a:lstStyle/>
                    <a:p>
                      <a:pPr algn="ctr">
                        <a:lnSpc>
                          <a:spcPct val="150000"/>
                        </a:lnSpc>
                      </a:pPr>
                      <a:r>
                        <a:rPr lang="en-IE" sz="1100" dirty="0">
                          <a:effectLst/>
                        </a:rPr>
                        <a:t>3</a:t>
                      </a:r>
                      <a:endParaRPr lang="en-GB" sz="1100" dirty="0">
                        <a:effectLst/>
                        <a:latin typeface="Calibri"/>
                      </a:endParaRPr>
                    </a:p>
                  </a:txBody>
                  <a:tcPr marL="68580" marR="68580" marT="0" marB="0"/>
                </a:tc>
                <a:tc>
                  <a:txBody>
                    <a:bodyPr/>
                    <a:lstStyle/>
                    <a:p>
                      <a:pPr algn="ctr">
                        <a:lnSpc>
                          <a:spcPct val="150000"/>
                        </a:lnSpc>
                      </a:pPr>
                      <a:r>
                        <a:rPr lang="en-IE" sz="1100" dirty="0">
                          <a:effectLst/>
                        </a:rPr>
                        <a:t>4</a:t>
                      </a:r>
                      <a:endParaRPr lang="en-GB" sz="1100" dirty="0">
                        <a:effectLst/>
                        <a:latin typeface="Calibri"/>
                      </a:endParaRPr>
                    </a:p>
                  </a:txBody>
                  <a:tcPr marL="68580" marR="68580" marT="0" marB="0"/>
                </a:tc>
                <a:tc>
                  <a:txBody>
                    <a:bodyPr/>
                    <a:lstStyle/>
                    <a:p>
                      <a:pPr algn="ctr">
                        <a:lnSpc>
                          <a:spcPct val="150000"/>
                        </a:lnSpc>
                      </a:pPr>
                      <a:r>
                        <a:rPr lang="en-IE" sz="1100" dirty="0">
                          <a:effectLst/>
                        </a:rPr>
                        <a:t>5</a:t>
                      </a:r>
                      <a:endParaRPr lang="en-GB" sz="1100" dirty="0">
                        <a:effectLst/>
                        <a:latin typeface="Calibri"/>
                      </a:endParaRPr>
                    </a:p>
                  </a:txBody>
                  <a:tcPr marL="68580" marR="68580" marT="0" marB="0"/>
                </a:tc>
                <a:tc>
                  <a:txBody>
                    <a:bodyPr/>
                    <a:lstStyle/>
                    <a:p>
                      <a:pPr algn="ctr">
                        <a:lnSpc>
                          <a:spcPct val="150000"/>
                        </a:lnSpc>
                      </a:pPr>
                      <a:r>
                        <a:rPr lang="en-IE" sz="1100" dirty="0">
                          <a:effectLst/>
                        </a:rPr>
                        <a:t>6</a:t>
                      </a:r>
                      <a:endParaRPr lang="en-GB" sz="1100" dirty="0">
                        <a:effectLst/>
                        <a:latin typeface="Calibri"/>
                      </a:endParaRPr>
                    </a:p>
                  </a:txBody>
                  <a:tcPr marL="68580" marR="68580" marT="0" marB="0"/>
                </a:tc>
                <a:tc>
                  <a:txBody>
                    <a:bodyPr/>
                    <a:lstStyle/>
                    <a:p>
                      <a:pPr algn="ctr">
                        <a:lnSpc>
                          <a:spcPct val="150000"/>
                        </a:lnSpc>
                      </a:pPr>
                      <a:r>
                        <a:rPr lang="en-IE" sz="1100" dirty="0">
                          <a:effectLst/>
                        </a:rPr>
                        <a:t>7</a:t>
                      </a:r>
                      <a:endParaRPr lang="en-GB" sz="1100" dirty="0">
                        <a:effectLst/>
                        <a:latin typeface="Calibri"/>
                      </a:endParaRPr>
                    </a:p>
                  </a:txBody>
                  <a:tcPr marL="68580" marR="68580" marT="0" marB="0"/>
                </a:tc>
                <a:tc>
                  <a:txBody>
                    <a:bodyPr/>
                    <a:lstStyle/>
                    <a:p>
                      <a:pPr algn="ctr">
                        <a:lnSpc>
                          <a:spcPct val="150000"/>
                        </a:lnSpc>
                      </a:pPr>
                      <a:r>
                        <a:rPr lang="en-IE" sz="1100" dirty="0">
                          <a:effectLst/>
                        </a:rPr>
                        <a:t>8</a:t>
                      </a:r>
                      <a:endParaRPr lang="en-GB" sz="1100" dirty="0">
                        <a:effectLst/>
                        <a:latin typeface="Calibri"/>
                      </a:endParaRPr>
                    </a:p>
                  </a:txBody>
                  <a:tcPr marL="68580" marR="68580" marT="0" marB="0"/>
                </a:tc>
                <a:tc>
                  <a:txBody>
                    <a:bodyPr/>
                    <a:lstStyle/>
                    <a:p>
                      <a:pPr algn="ctr">
                        <a:lnSpc>
                          <a:spcPct val="150000"/>
                        </a:lnSpc>
                      </a:pPr>
                      <a:r>
                        <a:rPr lang="en-IE" sz="1100" dirty="0">
                          <a:effectLst/>
                        </a:rPr>
                        <a:t>9</a:t>
                      </a:r>
                      <a:endParaRPr lang="en-GB" sz="1100" dirty="0">
                        <a:effectLst/>
                        <a:latin typeface="Calibri"/>
                      </a:endParaRPr>
                    </a:p>
                  </a:txBody>
                  <a:tcPr marL="68580" marR="68580" marT="0" marB="0"/>
                </a:tc>
                <a:tc>
                  <a:txBody>
                    <a:bodyPr/>
                    <a:lstStyle/>
                    <a:p>
                      <a:pPr algn="ctr">
                        <a:lnSpc>
                          <a:spcPct val="150000"/>
                        </a:lnSpc>
                      </a:pPr>
                      <a:r>
                        <a:rPr lang="en-IE" sz="1100" dirty="0">
                          <a:effectLst/>
                        </a:rPr>
                        <a:t>10</a:t>
                      </a:r>
                      <a:endParaRPr lang="en-GB" sz="1100" dirty="0">
                        <a:effectLst/>
                        <a:latin typeface="Calibri"/>
                      </a:endParaRPr>
                    </a:p>
                  </a:txBody>
                  <a:tcPr marL="68580" marR="68580" marT="0" marB="0"/>
                </a:tc>
                <a:extLst>
                  <a:ext uri="{0D108BD9-81ED-4DB2-BD59-A6C34878D82A}">
                    <a16:rowId xmlns:a16="http://schemas.microsoft.com/office/drawing/2014/main" xmlns="" val="10000"/>
                  </a:ext>
                </a:extLst>
              </a:tr>
            </a:tbl>
          </a:graphicData>
        </a:graphic>
      </p:graphicFrame>
      <p:sp>
        <p:nvSpPr>
          <p:cNvPr id="9" name="Rectangle 1"/>
          <p:cNvSpPr>
            <a:spLocks noChangeArrowheads="1"/>
          </p:cNvSpPr>
          <p:nvPr/>
        </p:nvSpPr>
        <p:spPr bwMode="auto">
          <a:xfrm>
            <a:off x="415636" y="2682146"/>
            <a:ext cx="1167344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IE" altLang="en-US" sz="2800" b="1" dirty="0" smtClean="0">
                <a:solidFill>
                  <a:prstClr val="black"/>
                </a:solidFill>
                <a:cs typeface="Arial" pitchFamily="34" charset="0"/>
              </a:rPr>
              <a:t>Not at </a:t>
            </a:r>
            <a:r>
              <a:rPr lang="en-IE" altLang="en-US" sz="2800" b="1" dirty="0">
                <a:solidFill>
                  <a:prstClr val="black"/>
                </a:solidFill>
                <a:cs typeface="Arial" pitchFamily="34" charset="0"/>
              </a:rPr>
              <a:t>all 									 </a:t>
            </a:r>
            <a:r>
              <a:rPr lang="en-IE" altLang="en-US" sz="2800" b="1" dirty="0" smtClean="0">
                <a:solidFill>
                  <a:prstClr val="black"/>
                </a:solidFill>
                <a:cs typeface="Arial" pitchFamily="34" charset="0"/>
              </a:rPr>
              <a:t>  Very </a:t>
            </a:r>
          </a:p>
          <a:p>
            <a:pPr defTabSz="914400" fontAlgn="base">
              <a:spcBef>
                <a:spcPct val="0"/>
              </a:spcBef>
              <a:spcAft>
                <a:spcPct val="0"/>
              </a:spcAft>
            </a:pPr>
            <a:r>
              <a:rPr lang="en-IE" altLang="en-US" sz="2800" b="1" dirty="0" smtClean="0">
                <a:solidFill>
                  <a:prstClr val="black"/>
                </a:solidFill>
                <a:cs typeface="Arial" pitchFamily="34" charset="0"/>
              </a:rPr>
              <a:t>Important </a:t>
            </a:r>
            <a:r>
              <a:rPr lang="en-IE" altLang="en-US" sz="800" b="1" dirty="0" smtClean="0">
                <a:solidFill>
                  <a:prstClr val="black"/>
                </a:solidFill>
                <a:latin typeface="Arial" pitchFamily="34" charset="0"/>
                <a:cs typeface="Arial" pitchFamily="34" charset="0"/>
              </a:rPr>
              <a:t>			</a:t>
            </a:r>
            <a:r>
              <a:rPr lang="en-IE" altLang="en-US" sz="800" b="1" dirty="0">
                <a:solidFill>
                  <a:prstClr val="black"/>
                </a:solidFill>
                <a:latin typeface="Arial" pitchFamily="34" charset="0"/>
                <a:cs typeface="Arial" pitchFamily="34" charset="0"/>
              </a:rPr>
              <a:t>						</a:t>
            </a:r>
            <a:r>
              <a:rPr lang="en-IE" altLang="en-US" sz="2800" b="1" dirty="0" smtClean="0">
                <a:solidFill>
                  <a:prstClr val="black"/>
                </a:solidFill>
                <a:cs typeface="Arial" pitchFamily="34" charset="0"/>
              </a:rPr>
              <a:t>   Important</a:t>
            </a:r>
            <a:endParaRPr lang="en-GB" altLang="en-US" sz="2800" dirty="0" smtClean="0">
              <a:solidFill>
                <a:prstClr val="black"/>
              </a:solidFill>
              <a:cs typeface="Arial" pitchFamily="34" charset="0"/>
            </a:endParaRPr>
          </a:p>
          <a:p>
            <a:pPr defTabSz="914400" eaLnBrk="0" fontAlgn="base" hangingPunct="0">
              <a:spcBef>
                <a:spcPct val="0"/>
              </a:spcBef>
              <a:spcAft>
                <a:spcPct val="0"/>
              </a:spcAft>
            </a:pPr>
            <a:r>
              <a:rPr lang="en-IE" altLang="en-US" sz="800" b="1" dirty="0" smtClean="0">
                <a:solidFill>
                  <a:prstClr val="black"/>
                </a:solidFill>
                <a:latin typeface="Arial" pitchFamily="34" charset="0"/>
                <a:cs typeface="Arial" pitchFamily="34" charset="0"/>
              </a:rPr>
              <a:t>                                                                                                                                                                                                          				</a:t>
            </a:r>
            <a:endParaRPr lang="en-IE" altLang="en-US" sz="2400" dirty="0" smtClean="0">
              <a:solidFill>
                <a:prstClr val="black"/>
              </a:solidFill>
              <a:latin typeface="Arial" pitchFamily="34" charset="0"/>
              <a:cs typeface="Arial" pitchFamily="34" charset="0"/>
            </a:endParaRPr>
          </a:p>
        </p:txBody>
      </p:sp>
      <p:sp>
        <p:nvSpPr>
          <p:cNvPr id="10" name="Rectangle 9"/>
          <p:cNvSpPr/>
          <p:nvPr/>
        </p:nvSpPr>
        <p:spPr>
          <a:xfrm>
            <a:off x="1389864" y="4521391"/>
            <a:ext cx="8494633" cy="1200329"/>
          </a:xfrm>
          <a:prstGeom prst="rect">
            <a:avLst/>
          </a:prstGeom>
          <a:solidFill>
            <a:srgbClr val="CCECFF"/>
          </a:solidFill>
        </p:spPr>
        <p:txBody>
          <a:bodyPr wrap="none">
            <a:spAutoFit/>
          </a:bodyPr>
          <a:lstStyle/>
          <a:p>
            <a:pPr defTabSz="914400"/>
            <a:r>
              <a:rPr lang="en-IE" sz="3600" dirty="0">
                <a:solidFill>
                  <a:prstClr val="black"/>
                </a:solidFill>
              </a:rPr>
              <a:t>R</a:t>
            </a:r>
            <a:r>
              <a:rPr lang="en-IE" sz="3600" dirty="0" smtClean="0">
                <a:solidFill>
                  <a:prstClr val="black"/>
                </a:solidFill>
              </a:rPr>
              <a:t>easons </a:t>
            </a:r>
            <a:r>
              <a:rPr lang="en-IE" sz="3600" dirty="0">
                <a:solidFill>
                  <a:prstClr val="black"/>
                </a:solidFill>
              </a:rPr>
              <a:t>for your </a:t>
            </a:r>
            <a:r>
              <a:rPr lang="en-IE" sz="3600" dirty="0" smtClean="0">
                <a:solidFill>
                  <a:prstClr val="black"/>
                </a:solidFill>
              </a:rPr>
              <a:t>	</a:t>
            </a:r>
            <a:r>
              <a:rPr lang="en-IE" dirty="0" smtClean="0">
                <a:solidFill>
                  <a:prstClr val="black"/>
                </a:solidFill>
              </a:rPr>
              <a:t>……………………………………………………………..</a:t>
            </a:r>
            <a:r>
              <a:rPr lang="en-IE" sz="3600" dirty="0" smtClean="0">
                <a:solidFill>
                  <a:prstClr val="black"/>
                </a:solidFill>
              </a:rPr>
              <a:t>	</a:t>
            </a:r>
          </a:p>
          <a:p>
            <a:pPr defTabSz="914400"/>
            <a:r>
              <a:rPr lang="en-IE" sz="3600" dirty="0">
                <a:solidFill>
                  <a:prstClr val="black"/>
                </a:solidFill>
              </a:rPr>
              <a:t>a</a:t>
            </a:r>
            <a:r>
              <a:rPr lang="en-IE" sz="3600" dirty="0" smtClean="0">
                <a:solidFill>
                  <a:prstClr val="black"/>
                </a:solidFill>
              </a:rPr>
              <a:t>nswer</a:t>
            </a:r>
            <a:r>
              <a:rPr lang="en-IE" dirty="0">
                <a:solidFill>
                  <a:prstClr val="black"/>
                </a:solidFill>
              </a:rPr>
              <a:t>	</a:t>
            </a:r>
            <a:r>
              <a:rPr lang="en-IE" dirty="0" smtClean="0">
                <a:solidFill>
                  <a:prstClr val="black"/>
                </a:solidFill>
              </a:rPr>
              <a:t>		………………………………………………………………</a:t>
            </a:r>
            <a:endParaRPr lang="en-GB" dirty="0">
              <a:solidFill>
                <a:prstClr val="black"/>
              </a:solidFill>
            </a:endParaRPr>
          </a:p>
        </p:txBody>
      </p:sp>
      <p:sp>
        <p:nvSpPr>
          <p:cNvPr id="2" name="Rectangle 1"/>
          <p:cNvSpPr/>
          <p:nvPr/>
        </p:nvSpPr>
        <p:spPr>
          <a:xfrm>
            <a:off x="1139127" y="1484942"/>
            <a:ext cx="9862054" cy="1077218"/>
          </a:xfrm>
          <a:prstGeom prst="rect">
            <a:avLst/>
          </a:prstGeom>
        </p:spPr>
        <p:txBody>
          <a:bodyPr wrap="square">
            <a:spAutoFit/>
          </a:bodyPr>
          <a:lstStyle/>
          <a:p>
            <a:pPr algn="ctr" defTabSz="914400"/>
            <a:r>
              <a:rPr lang="en-IE" sz="3200" b="1" dirty="0" smtClean="0">
                <a:solidFill>
                  <a:prstClr val="black"/>
                </a:solidFill>
              </a:rPr>
              <a:t>On a Scale of 1-10 how important is it that you become more active? </a:t>
            </a:r>
            <a:endParaRPr lang="en-GB" sz="3200" b="1" dirty="0">
              <a:solidFill>
                <a:prstClr val="black"/>
              </a:solidFill>
            </a:endParaRPr>
          </a:p>
        </p:txBody>
      </p:sp>
      <p:sp>
        <p:nvSpPr>
          <p:cNvPr id="5" name="TextBox 4"/>
          <p:cNvSpPr txBox="1"/>
          <p:nvPr/>
        </p:nvSpPr>
        <p:spPr>
          <a:xfrm>
            <a:off x="296764" y="420753"/>
            <a:ext cx="3931461" cy="646331"/>
          </a:xfrm>
          <a:prstGeom prst="rect">
            <a:avLst/>
          </a:prstGeom>
          <a:noFill/>
        </p:spPr>
        <p:txBody>
          <a:bodyPr wrap="none" rtlCol="0">
            <a:spAutoFit/>
          </a:bodyPr>
          <a:lstStyle/>
          <a:p>
            <a:r>
              <a:rPr lang="en-IE" sz="3600" dirty="0">
                <a:solidFill>
                  <a:srgbClr val="CC0066"/>
                </a:solidFill>
              </a:rPr>
              <a:t>5</a:t>
            </a:r>
            <a:r>
              <a:rPr lang="en-IE" sz="3600" dirty="0" smtClean="0">
                <a:solidFill>
                  <a:srgbClr val="CC0066"/>
                </a:solidFill>
              </a:rPr>
              <a:t>: Scaling Questions</a:t>
            </a:r>
            <a:endParaRPr lang="en-GB" sz="3600" dirty="0">
              <a:solidFill>
                <a:srgbClr val="CC0066"/>
              </a:solidFill>
            </a:endParaRPr>
          </a:p>
        </p:txBody>
      </p:sp>
      <p:pic>
        <p:nvPicPr>
          <p:cNvPr id="12" name="Picture 11"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45554"/>
            <a:ext cx="2508885" cy="487045"/>
          </a:xfrm>
          <a:prstGeom prst="rect">
            <a:avLst/>
          </a:prstGeom>
          <a:noFill/>
          <a:ln>
            <a:noFill/>
          </a:ln>
        </p:spPr>
      </p:pic>
    </p:spTree>
    <p:extLst>
      <p:ext uri="{BB962C8B-B14F-4D97-AF65-F5344CB8AC3E}">
        <p14:creationId xmlns:p14="http://schemas.microsoft.com/office/powerpoint/2010/main" val="2402913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68" y="114299"/>
            <a:ext cx="2423160" cy="1143000"/>
          </a:xfrm>
        </p:spPr>
        <p:txBody>
          <a:bodyPr>
            <a:normAutofit fontScale="90000"/>
          </a:bodyPr>
          <a:lstStyle/>
          <a:p>
            <a:r>
              <a:rPr lang="en-IE" sz="4000" dirty="0" smtClean="0">
                <a:solidFill>
                  <a:srgbClr val="CC0066"/>
                </a:solidFill>
                <a:latin typeface="+mn-lt"/>
              </a:rPr>
              <a:t>Activity 4.3</a:t>
            </a:r>
            <a:endParaRPr lang="en-GB" sz="4000" dirty="0">
              <a:solidFill>
                <a:srgbClr val="CC0066"/>
              </a:solidFill>
              <a:latin typeface="+mn-lt"/>
            </a:endParaRPr>
          </a:p>
        </p:txBody>
      </p:sp>
      <p:sp>
        <p:nvSpPr>
          <p:cNvPr id="3" name="Content Placeholder 2"/>
          <p:cNvSpPr>
            <a:spLocks noGrp="1"/>
          </p:cNvSpPr>
          <p:nvPr>
            <p:ph idx="4294967295"/>
          </p:nvPr>
        </p:nvSpPr>
        <p:spPr>
          <a:xfrm>
            <a:off x="786517" y="3035030"/>
            <a:ext cx="10515600" cy="3121930"/>
          </a:xfrm>
          <a:solidFill>
            <a:srgbClr val="CCECFF"/>
          </a:solidFill>
        </p:spPr>
        <p:txBody>
          <a:bodyPr>
            <a:normAutofit/>
          </a:bodyPr>
          <a:lstStyle/>
          <a:p>
            <a:pPr marL="0" indent="0">
              <a:buNone/>
            </a:pPr>
            <a:endParaRPr lang="en-IE" dirty="0" smtClean="0"/>
          </a:p>
          <a:p>
            <a:r>
              <a:rPr lang="en-IE" dirty="0" smtClean="0"/>
              <a:t>Use </a:t>
            </a:r>
            <a:r>
              <a:rPr lang="en-IE" dirty="0"/>
              <a:t>the Decisional Balance Sheet and the 0-10 Scaling Question </a:t>
            </a:r>
            <a:r>
              <a:rPr lang="en-IE" dirty="0" smtClean="0"/>
              <a:t>to assist </a:t>
            </a:r>
            <a:r>
              <a:rPr lang="en-IE" dirty="0"/>
              <a:t>you. </a:t>
            </a:r>
          </a:p>
          <a:p>
            <a:r>
              <a:rPr lang="en-IE" dirty="0"/>
              <a:t>Feed back to the group on how useful you found these tools</a:t>
            </a:r>
            <a:r>
              <a:rPr lang="en-IE" dirty="0" smtClean="0"/>
              <a:t>.</a:t>
            </a:r>
            <a:endParaRPr lang="en-I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30" y="428063"/>
            <a:ext cx="681755" cy="515473"/>
          </a:xfrm>
          <a:prstGeom prst="rect">
            <a:avLst/>
          </a:prstGeom>
        </p:spPr>
      </p:pic>
      <p:sp>
        <p:nvSpPr>
          <p:cNvPr id="7" name="Rectangle 6"/>
          <p:cNvSpPr/>
          <p:nvPr/>
        </p:nvSpPr>
        <p:spPr>
          <a:xfrm>
            <a:off x="786517" y="1488686"/>
            <a:ext cx="9128076" cy="1754326"/>
          </a:xfrm>
          <a:prstGeom prst="rect">
            <a:avLst/>
          </a:prstGeom>
        </p:spPr>
        <p:txBody>
          <a:bodyPr wrap="none">
            <a:spAutoFit/>
          </a:bodyPr>
          <a:lstStyle/>
          <a:p>
            <a:r>
              <a:rPr lang="en-GB" sz="3600" dirty="0"/>
              <a:t>In </a:t>
            </a:r>
            <a:r>
              <a:rPr lang="en-GB" sz="3600" dirty="0" smtClean="0"/>
              <a:t>groups of two, </a:t>
            </a:r>
            <a:r>
              <a:rPr lang="en-IE" sz="3600" dirty="0" smtClean="0"/>
              <a:t>think </a:t>
            </a:r>
            <a:r>
              <a:rPr lang="en-IE" sz="3600" dirty="0"/>
              <a:t>of a behaviour that you </a:t>
            </a:r>
            <a:endParaRPr lang="en-IE" sz="3600" dirty="0" smtClean="0"/>
          </a:p>
          <a:p>
            <a:r>
              <a:rPr lang="en-IE" sz="3600" dirty="0" smtClean="0"/>
              <a:t>would </a:t>
            </a:r>
            <a:r>
              <a:rPr lang="en-IE" sz="3600" dirty="0"/>
              <a:t>like to change </a:t>
            </a:r>
          </a:p>
          <a:p>
            <a:r>
              <a:rPr lang="en-GB" sz="3600" dirty="0" smtClean="0"/>
              <a:t> </a:t>
            </a:r>
            <a:endParaRPr lang="en-GB" sz="3600" dirty="0"/>
          </a:p>
        </p:txBody>
      </p:sp>
      <p:pic>
        <p:nvPicPr>
          <p:cNvPr id="8" name="Picture 7"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311967"/>
            <a:ext cx="2508885" cy="487045"/>
          </a:xfrm>
          <a:prstGeom prst="rect">
            <a:avLst/>
          </a:prstGeom>
          <a:noFill/>
          <a:ln>
            <a:noFill/>
          </a:ln>
        </p:spPr>
      </p:pic>
    </p:spTree>
    <p:extLst>
      <p:ext uri="{BB962C8B-B14F-4D97-AF65-F5344CB8AC3E}">
        <p14:creationId xmlns:p14="http://schemas.microsoft.com/office/powerpoint/2010/main" val="1951898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496" y="1651889"/>
            <a:ext cx="10515600" cy="4351338"/>
          </a:xfrm>
        </p:spPr>
        <p:txBody>
          <a:bodyPr/>
          <a:lstStyle/>
          <a:p>
            <a:pPr>
              <a:lnSpc>
                <a:spcPct val="150000"/>
              </a:lnSpc>
            </a:pPr>
            <a:r>
              <a:rPr lang="en-GB" b="1" dirty="0" smtClean="0"/>
              <a:t>Motivational </a:t>
            </a:r>
            <a:r>
              <a:rPr lang="en-GB" b="1" dirty="0"/>
              <a:t>Interviewing Used in Primary Care. A Systematic Review and </a:t>
            </a:r>
            <a:r>
              <a:rPr lang="en-GB" b="1" dirty="0" smtClean="0"/>
              <a:t>Meta-analysis</a:t>
            </a:r>
            <a:r>
              <a:rPr lang="en-GB" dirty="0" smtClean="0"/>
              <a:t>.</a:t>
            </a:r>
            <a:r>
              <a:rPr lang="en-IE" dirty="0" smtClean="0"/>
              <a:t> </a:t>
            </a:r>
            <a:r>
              <a:rPr lang="en-IE" sz="2400" i="1" dirty="0"/>
              <a:t>VanBuskirk KA, Wetherell JL. </a:t>
            </a:r>
            <a:r>
              <a:rPr lang="en-GB" sz="2400" i="1" dirty="0" smtClean="0"/>
              <a:t>Journal </a:t>
            </a:r>
            <a:r>
              <a:rPr lang="en-GB" sz="2400" i="1" dirty="0"/>
              <a:t>of behavioral medicine. 2014;37(4):768-780. </a:t>
            </a:r>
          </a:p>
          <a:p>
            <a:pPr>
              <a:lnSpc>
                <a:spcPct val="150000"/>
              </a:lnSpc>
            </a:pPr>
            <a:r>
              <a:rPr lang="en-GB" b="1" dirty="0" smtClean="0"/>
              <a:t>Motivational </a:t>
            </a:r>
            <a:r>
              <a:rPr lang="en-GB" b="1" dirty="0"/>
              <a:t>Interviewing, Third Edition: Helping People Change (Applications of Motivational Interviewing). </a:t>
            </a:r>
            <a:r>
              <a:rPr lang="sv-SE" sz="2400" i="1" dirty="0"/>
              <a:t>Rollnick, S., Miller, WR (2012) </a:t>
            </a:r>
            <a:r>
              <a:rPr lang="en-GB" sz="2400" i="1" dirty="0" smtClean="0"/>
              <a:t>London</a:t>
            </a:r>
            <a:r>
              <a:rPr lang="en-GB" sz="2400" i="1" dirty="0"/>
              <a:t>: Guildford Press</a:t>
            </a:r>
          </a:p>
          <a:p>
            <a:endParaRPr lang="en-GB"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89" y="181349"/>
            <a:ext cx="4315612" cy="1030139"/>
          </a:xfrm>
          <a:prstGeom prst="rect">
            <a:avLst/>
          </a:prstGeom>
        </p:spPr>
      </p:pic>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182677"/>
            <a:ext cx="2508885" cy="487045"/>
          </a:xfrm>
          <a:prstGeom prst="rect">
            <a:avLst/>
          </a:prstGeom>
          <a:noFill/>
          <a:ln>
            <a:noFill/>
          </a:ln>
        </p:spPr>
      </p:pic>
    </p:spTree>
    <p:extLst>
      <p:ext uri="{BB962C8B-B14F-4D97-AF65-F5344CB8AC3E}">
        <p14:creationId xmlns:p14="http://schemas.microsoft.com/office/powerpoint/2010/main" val="4111080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34975" y="2638870"/>
            <a:ext cx="11071225" cy="2225675"/>
          </a:xfrm>
          <a:solidFill>
            <a:srgbClr val="CCECFF"/>
          </a:solidFill>
        </p:spPr>
        <p:txBody>
          <a:bodyPr>
            <a:normAutofit/>
          </a:bodyPr>
          <a:lstStyle/>
          <a:p>
            <a:pPr marL="0" indent="0">
              <a:lnSpc>
                <a:spcPct val="150000"/>
              </a:lnSpc>
              <a:buNone/>
            </a:pPr>
            <a:r>
              <a:rPr lang="en-IE" sz="3600" dirty="0" smtClean="0"/>
              <a:t>	Video </a:t>
            </a:r>
            <a:r>
              <a:rPr lang="en-IE" sz="3600" dirty="0"/>
              <a:t>demonstrating motivational interviewing </a:t>
            </a:r>
            <a:endParaRPr lang="en-IE" sz="3600" dirty="0" smtClean="0"/>
          </a:p>
          <a:p>
            <a:pPr marL="0" indent="0">
              <a:lnSpc>
                <a:spcPct val="150000"/>
              </a:lnSpc>
              <a:buNone/>
            </a:pPr>
            <a:r>
              <a:rPr lang="en-IE" sz="3600" dirty="0" smtClean="0"/>
              <a:t>	</a:t>
            </a:r>
            <a:r>
              <a:rPr lang="en-IE" sz="3600" dirty="0" smtClean="0">
                <a:hlinkClick r:id="rId2"/>
              </a:rPr>
              <a:t>www.hse.ie/mecc-undergradcurriculum</a:t>
            </a:r>
            <a:endParaRPr lang="en-IE" sz="3600" dirty="0" smtClean="0"/>
          </a:p>
          <a:p>
            <a:pPr marL="0" indent="0">
              <a:lnSpc>
                <a:spcPct val="150000"/>
              </a:lnSpc>
              <a:buNone/>
            </a:pPr>
            <a:endParaRPr lang="en-GB"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5" y="315854"/>
            <a:ext cx="4589909" cy="1024043"/>
          </a:xfrm>
          <a:prstGeom prst="rect">
            <a:avLst/>
          </a:prstGeom>
        </p:spPr>
      </p:pic>
      <p:pic>
        <p:nvPicPr>
          <p:cNvPr id="4" name="Picture 3"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235475" y="6106477"/>
            <a:ext cx="2508885" cy="487045"/>
          </a:xfrm>
          <a:prstGeom prst="rect">
            <a:avLst/>
          </a:prstGeom>
          <a:noFill/>
          <a:ln>
            <a:noFill/>
          </a:ln>
        </p:spPr>
      </p:pic>
    </p:spTree>
    <p:extLst>
      <p:ext uri="{BB962C8B-B14F-4D97-AF65-F5344CB8AC3E}">
        <p14:creationId xmlns:p14="http://schemas.microsoft.com/office/powerpoint/2010/main" val="4059365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9" y="498347"/>
            <a:ext cx="7613904" cy="1143000"/>
          </a:xfrm>
        </p:spPr>
        <p:txBody>
          <a:bodyPr>
            <a:normAutofit/>
          </a:bodyPr>
          <a:lstStyle/>
          <a:p>
            <a:pPr algn="l"/>
            <a:r>
              <a:rPr lang="en-IE" sz="3600" dirty="0" smtClean="0">
                <a:solidFill>
                  <a:srgbClr val="CC0066"/>
                </a:solidFill>
                <a:latin typeface="+mn-lt"/>
              </a:rPr>
              <a:t>Activity 4.1 </a:t>
            </a:r>
            <a:endParaRPr lang="en-GB" sz="3600" dirty="0">
              <a:solidFill>
                <a:srgbClr val="CC0066"/>
              </a:solidFill>
              <a:latin typeface="+mn-lt"/>
            </a:endParaRPr>
          </a:p>
        </p:txBody>
      </p:sp>
      <p:sp>
        <p:nvSpPr>
          <p:cNvPr id="3" name="Content Placeholder 2"/>
          <p:cNvSpPr>
            <a:spLocks noGrp="1"/>
          </p:cNvSpPr>
          <p:nvPr>
            <p:ph idx="4294967295"/>
          </p:nvPr>
        </p:nvSpPr>
        <p:spPr>
          <a:xfrm>
            <a:off x="484632" y="2337245"/>
            <a:ext cx="10515600" cy="2554287"/>
          </a:xfrm>
          <a:solidFill>
            <a:srgbClr val="CCECFF"/>
          </a:solidFill>
        </p:spPr>
        <p:txBody>
          <a:bodyPr>
            <a:normAutofit lnSpcReduction="10000"/>
          </a:bodyPr>
          <a:lstStyle/>
          <a:p>
            <a:pPr marL="0" indent="0" algn="ctr">
              <a:buNone/>
            </a:pPr>
            <a:r>
              <a:rPr lang="en-IE" sz="3600" dirty="0" smtClean="0"/>
              <a:t>Access </a:t>
            </a:r>
            <a:r>
              <a:rPr lang="en-IE" sz="3600" dirty="0"/>
              <a:t>the most recent Healthy Ireland </a:t>
            </a:r>
            <a:r>
              <a:rPr lang="en-IE" sz="3600" dirty="0" smtClean="0"/>
              <a:t>Survey</a:t>
            </a:r>
          </a:p>
          <a:p>
            <a:pPr marL="0" indent="0" algn="ctr">
              <a:buNone/>
            </a:pPr>
            <a:r>
              <a:rPr lang="en-IE" sz="3600" dirty="0" smtClean="0"/>
              <a:t> </a:t>
            </a:r>
            <a:endParaRPr lang="en-IE" sz="3600" dirty="0"/>
          </a:p>
          <a:p>
            <a:pPr marL="0" indent="0" algn="ctr">
              <a:buNone/>
            </a:pPr>
            <a:r>
              <a:rPr lang="en-IE" sz="3600" dirty="0"/>
              <a:t>Healthy Ireland surveys are carried out annually </a:t>
            </a:r>
            <a:endParaRPr lang="en-IE" sz="3600" dirty="0" smtClean="0"/>
          </a:p>
          <a:p>
            <a:pPr marL="0" indent="0" algn="ctr">
              <a:buNone/>
            </a:pPr>
            <a:r>
              <a:rPr lang="en-IE" sz="3600" dirty="0" smtClean="0">
                <a:hlinkClick r:id="rId3"/>
              </a:rPr>
              <a:t>www.health.gov.ie</a:t>
            </a:r>
            <a:endParaRPr lang="en-IE" sz="3600" dirty="0"/>
          </a:p>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8" y="704089"/>
            <a:ext cx="824624" cy="623496"/>
          </a:xfrm>
          <a:prstGeom prst="rect">
            <a:avLst/>
          </a:prstGeom>
        </p:spPr>
      </p:pic>
      <p:pic>
        <p:nvPicPr>
          <p:cNvPr id="5" name="Picture 4"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149799" y="6106477"/>
            <a:ext cx="2508885" cy="487045"/>
          </a:xfrm>
          <a:prstGeom prst="rect">
            <a:avLst/>
          </a:prstGeom>
          <a:noFill/>
          <a:ln>
            <a:noFill/>
          </a:ln>
        </p:spPr>
      </p:pic>
    </p:spTree>
    <p:extLst>
      <p:ext uri="{BB962C8B-B14F-4D97-AF65-F5344CB8AC3E}">
        <p14:creationId xmlns:p14="http://schemas.microsoft.com/office/powerpoint/2010/main" val="16060010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0813" y="2113935"/>
            <a:ext cx="10376283" cy="3057832"/>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Content Placeholder 2"/>
          <p:cNvSpPr>
            <a:spLocks noGrp="1"/>
          </p:cNvSpPr>
          <p:nvPr>
            <p:ph idx="4294967295"/>
          </p:nvPr>
        </p:nvSpPr>
        <p:spPr>
          <a:xfrm>
            <a:off x="930813" y="2327656"/>
            <a:ext cx="10515600" cy="4351338"/>
          </a:xfrm>
        </p:spPr>
        <p:txBody>
          <a:bodyPr/>
          <a:lstStyle/>
          <a:p>
            <a:pPr marL="0" indent="0" algn="ctr">
              <a:lnSpc>
                <a:spcPct val="150000"/>
              </a:lnSpc>
              <a:buNone/>
            </a:pPr>
            <a:r>
              <a:rPr lang="en-IE" sz="3600" dirty="0" smtClean="0"/>
              <a:t>Identify scenarios where </a:t>
            </a:r>
            <a:r>
              <a:rPr lang="en-IE" sz="3600" dirty="0"/>
              <a:t>it may </a:t>
            </a:r>
            <a:r>
              <a:rPr lang="en-IE" sz="3600" u="sng" dirty="0"/>
              <a:t>not be appropriate</a:t>
            </a:r>
            <a:r>
              <a:rPr lang="en-IE" sz="3600" dirty="0"/>
              <a:t> </a:t>
            </a:r>
            <a:endParaRPr lang="en-IE" sz="3600" dirty="0" smtClean="0"/>
          </a:p>
          <a:p>
            <a:pPr marL="0" indent="0" algn="ctr">
              <a:lnSpc>
                <a:spcPct val="150000"/>
              </a:lnSpc>
              <a:buNone/>
            </a:pPr>
            <a:r>
              <a:rPr lang="en-IE" sz="3600" dirty="0" smtClean="0"/>
              <a:t>to raise </a:t>
            </a:r>
            <a:r>
              <a:rPr lang="en-IE" sz="3600" dirty="0"/>
              <a:t>the issue of lifestyle </a:t>
            </a:r>
            <a:r>
              <a:rPr lang="en-IE" sz="3600" dirty="0" smtClean="0"/>
              <a:t>behaviour </a:t>
            </a:r>
            <a:r>
              <a:rPr lang="en-IE" sz="3600" dirty="0"/>
              <a:t>change </a:t>
            </a:r>
            <a:endParaRPr lang="en-IE" sz="3600" dirty="0" smtClean="0"/>
          </a:p>
          <a:p>
            <a:pPr marL="0" indent="0" algn="ctr">
              <a:lnSpc>
                <a:spcPct val="150000"/>
              </a:lnSpc>
              <a:buNone/>
            </a:pPr>
            <a:r>
              <a:rPr lang="en-IE" sz="3600" dirty="0" smtClean="0"/>
              <a:t>with </a:t>
            </a:r>
            <a:r>
              <a:rPr lang="en-IE" sz="3600" dirty="0"/>
              <a:t>a patient</a:t>
            </a:r>
          </a:p>
          <a:p>
            <a:endParaRPr lang="en-IE"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68" y="844579"/>
            <a:ext cx="681755" cy="515473"/>
          </a:xfrm>
          <a:prstGeom prst="rect">
            <a:avLst/>
          </a:prstGeom>
        </p:spPr>
      </p:pic>
      <p:sp>
        <p:nvSpPr>
          <p:cNvPr id="7" name="Rectangle 6"/>
          <p:cNvSpPr/>
          <p:nvPr/>
        </p:nvSpPr>
        <p:spPr>
          <a:xfrm>
            <a:off x="1218380" y="836832"/>
            <a:ext cx="1984839" cy="523220"/>
          </a:xfrm>
          <a:prstGeom prst="rect">
            <a:avLst/>
          </a:prstGeom>
          <a:solidFill>
            <a:srgbClr val="CCECFF"/>
          </a:solidFill>
        </p:spPr>
        <p:txBody>
          <a:bodyPr wrap="none">
            <a:spAutoFit/>
          </a:bodyPr>
          <a:lstStyle/>
          <a:p>
            <a:r>
              <a:rPr lang="en-GB" sz="2800" dirty="0">
                <a:solidFill>
                  <a:prstClr val="black"/>
                </a:solidFill>
              </a:rPr>
              <a:t>Activity </a:t>
            </a:r>
            <a:r>
              <a:rPr lang="en-GB" sz="2800" dirty="0" smtClean="0">
                <a:solidFill>
                  <a:prstClr val="black"/>
                </a:solidFill>
              </a:rPr>
              <a:t>4.4. </a:t>
            </a:r>
            <a:endParaRPr lang="en-GB" sz="2800" dirty="0">
              <a:solidFill>
                <a:prstClr val="black"/>
              </a:solidFill>
            </a:endParaRPr>
          </a:p>
        </p:txBody>
      </p:sp>
      <p:pic>
        <p:nvPicPr>
          <p:cNvPr id="9" name="Picture 8" descr="\\ckvfs004\Health Promotion\common\Amy Phillips 2018\HSE_Logo_Mission_Full Colour_Irish_First_FA.png"/>
          <p:cNvPicPr/>
          <p:nvPr/>
        </p:nvPicPr>
        <p:blipFill>
          <a:blip r:embed="rId4">
            <a:extLst>
              <a:ext uri="{28A0092B-C50C-407E-A947-70E740481C1C}">
                <a14:useLocalDpi xmlns:a14="http://schemas.microsoft.com/office/drawing/2010/main" val="0"/>
              </a:ext>
            </a:extLst>
          </a:blip>
          <a:srcRect/>
          <a:stretch>
            <a:fillRect/>
          </a:stretch>
        </p:blipFill>
        <p:spPr bwMode="auto">
          <a:xfrm>
            <a:off x="0" y="6157277"/>
            <a:ext cx="2508885" cy="487045"/>
          </a:xfrm>
          <a:prstGeom prst="rect">
            <a:avLst/>
          </a:prstGeom>
          <a:noFill/>
          <a:ln>
            <a:noFill/>
          </a:ln>
        </p:spPr>
      </p:pic>
    </p:spTree>
    <p:extLst>
      <p:ext uri="{BB962C8B-B14F-4D97-AF65-F5344CB8AC3E}">
        <p14:creationId xmlns:p14="http://schemas.microsoft.com/office/powerpoint/2010/main" val="1950712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7042" y="3152274"/>
            <a:ext cx="11562347" cy="2671010"/>
          </a:xfrm>
          <a:prstGeom prst="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p:cNvSpPr>
            <a:spLocks noGrp="1"/>
          </p:cNvSpPr>
          <p:nvPr>
            <p:ph type="title"/>
          </p:nvPr>
        </p:nvSpPr>
        <p:spPr>
          <a:xfrm>
            <a:off x="963168" y="2009274"/>
            <a:ext cx="9204960" cy="1143000"/>
          </a:xfrm>
        </p:spPr>
        <p:txBody>
          <a:bodyPr>
            <a:normAutofit fontScale="90000"/>
          </a:bodyPr>
          <a:lstStyle/>
          <a:p>
            <a:r>
              <a:rPr lang="en-IE" dirty="0" smtClean="0">
                <a:solidFill>
                  <a:srgbClr val="CC0066"/>
                </a:solidFill>
                <a:latin typeface="+mn-lt"/>
              </a:rPr>
              <a:t>The </a:t>
            </a:r>
            <a:r>
              <a:rPr lang="en-IE" dirty="0">
                <a:solidFill>
                  <a:srgbClr val="CC0066"/>
                </a:solidFill>
                <a:latin typeface="+mn-lt"/>
              </a:rPr>
              <a:t>Bubbles </a:t>
            </a:r>
            <a:r>
              <a:rPr lang="en-IE" dirty="0" smtClean="0">
                <a:solidFill>
                  <a:srgbClr val="CC0066"/>
                </a:solidFill>
                <a:latin typeface="+mn-lt"/>
              </a:rPr>
              <a:t>Technique: Identifying  </a:t>
            </a:r>
            <a:r>
              <a:rPr lang="en-IE" dirty="0">
                <a:solidFill>
                  <a:srgbClr val="CC0066"/>
                </a:solidFill>
                <a:latin typeface="+mn-lt"/>
              </a:rPr>
              <a:t>which behaviour to focus on with a patient </a:t>
            </a:r>
            <a:br>
              <a:rPr lang="en-IE" dirty="0">
                <a:solidFill>
                  <a:srgbClr val="CC0066"/>
                </a:solidFill>
                <a:latin typeface="+mn-lt"/>
              </a:rPr>
            </a:br>
            <a:endParaRPr lang="en-GB" dirty="0">
              <a:solidFill>
                <a:srgbClr val="CC0066"/>
              </a:solidFill>
              <a:latin typeface="+mn-lt"/>
            </a:endParaRPr>
          </a:p>
        </p:txBody>
      </p:sp>
      <p:sp>
        <p:nvSpPr>
          <p:cNvPr id="3" name="Content Placeholder 2"/>
          <p:cNvSpPr>
            <a:spLocks noGrp="1"/>
          </p:cNvSpPr>
          <p:nvPr>
            <p:ph idx="4294967295"/>
          </p:nvPr>
        </p:nvSpPr>
        <p:spPr>
          <a:xfrm>
            <a:off x="1323975" y="3232150"/>
            <a:ext cx="10868025" cy="4351338"/>
          </a:xfrm>
        </p:spPr>
        <p:txBody>
          <a:bodyPr/>
          <a:lstStyle/>
          <a:p>
            <a:pPr marL="0" indent="0">
              <a:lnSpc>
                <a:spcPct val="150000"/>
              </a:lnSpc>
              <a:buNone/>
            </a:pPr>
            <a:r>
              <a:rPr lang="en-IE" sz="3200" dirty="0" smtClean="0"/>
              <a:t>Video </a:t>
            </a:r>
            <a:r>
              <a:rPr lang="en-IE" sz="3200" dirty="0"/>
              <a:t>demonstrating </a:t>
            </a:r>
            <a:r>
              <a:rPr lang="en-IE" sz="3200" dirty="0" smtClean="0"/>
              <a:t>‘The Bubbles </a:t>
            </a:r>
            <a:r>
              <a:rPr lang="en-IE" sz="3200" dirty="0"/>
              <a:t>T</a:t>
            </a:r>
            <a:r>
              <a:rPr lang="en-IE" sz="3200" dirty="0" smtClean="0"/>
              <a:t>echnique’ 	</a:t>
            </a:r>
            <a:r>
              <a:rPr lang="en-IE" sz="3200" dirty="0" smtClean="0">
                <a:hlinkClick r:id="rId3"/>
              </a:rPr>
              <a:t>www.hse.ie/mecc-undergradcurriculum</a:t>
            </a:r>
            <a:endParaRPr lang="en-IE" sz="3200" dirty="0" smtClean="0"/>
          </a:p>
          <a:p>
            <a:endParaRPr lang="en-IE" dirty="0"/>
          </a:p>
          <a:p>
            <a:endParaRPr lang="en-GB"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3" y="229822"/>
            <a:ext cx="4589909" cy="1024043"/>
          </a:xfrm>
          <a:prstGeom prst="rect">
            <a:avLst/>
          </a:prstGeom>
        </p:spPr>
      </p:pic>
      <p:pic>
        <p:nvPicPr>
          <p:cNvPr id="8" name="Picture 7" descr="\\ckvfs004\Health Promotion\common\Amy Phillips 2018\HSE_Logo_Mission_Full Colour_Irish_First_FA.png"/>
          <p:cNvPicPr/>
          <p:nvPr/>
        </p:nvPicPr>
        <p:blipFill>
          <a:blip r:embed="rId5">
            <a:extLst>
              <a:ext uri="{28A0092B-C50C-407E-A947-70E740481C1C}">
                <a14:useLocalDpi xmlns:a14="http://schemas.microsoft.com/office/drawing/2010/main" val="0"/>
              </a:ext>
            </a:extLst>
          </a:blip>
          <a:srcRect/>
          <a:stretch>
            <a:fillRect/>
          </a:stretch>
        </p:blipFill>
        <p:spPr bwMode="auto">
          <a:xfrm>
            <a:off x="304793" y="6294754"/>
            <a:ext cx="2508885" cy="487045"/>
          </a:xfrm>
          <a:prstGeom prst="rect">
            <a:avLst/>
          </a:prstGeom>
          <a:noFill/>
          <a:ln>
            <a:noFill/>
          </a:ln>
        </p:spPr>
      </p:pic>
    </p:spTree>
    <p:extLst>
      <p:ext uri="{BB962C8B-B14F-4D97-AF65-F5344CB8AC3E}">
        <p14:creationId xmlns:p14="http://schemas.microsoft.com/office/powerpoint/2010/main" val="311945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112776"/>
            <a:ext cx="7613904" cy="1143000"/>
          </a:xfrm>
        </p:spPr>
        <p:txBody>
          <a:bodyPr/>
          <a:lstStyle/>
          <a:p>
            <a:pPr algn="l"/>
            <a:r>
              <a:rPr lang="en-IE" dirty="0" smtClean="0">
                <a:solidFill>
                  <a:srgbClr val="CC0066"/>
                </a:solidFill>
                <a:latin typeface="+mn-lt"/>
              </a:rPr>
              <a:t>RECAP Unit 2</a:t>
            </a:r>
            <a:endParaRPr lang="en-GB" dirty="0">
              <a:solidFill>
                <a:srgbClr val="CC0066"/>
              </a:solidFill>
              <a:latin typeface="+mn-lt"/>
            </a:endParaRPr>
          </a:p>
        </p:txBody>
      </p:sp>
      <p:sp>
        <p:nvSpPr>
          <p:cNvPr id="4" name="Content Placeholder 3"/>
          <p:cNvSpPr>
            <a:spLocks noGrp="1"/>
          </p:cNvSpPr>
          <p:nvPr>
            <p:ph idx="4294967295"/>
          </p:nvPr>
        </p:nvSpPr>
        <p:spPr>
          <a:xfrm>
            <a:off x="0" y="1412875"/>
            <a:ext cx="8741664" cy="5381625"/>
          </a:xfrm>
        </p:spPr>
        <p:txBody>
          <a:bodyPr>
            <a:normAutofit lnSpcReduction="10000"/>
          </a:bodyPr>
          <a:lstStyle/>
          <a:p>
            <a:pPr lvl="1">
              <a:lnSpc>
                <a:spcPct val="150000"/>
              </a:lnSpc>
              <a:buFont typeface="Arial" panose="020B0604020202020204" pitchFamily="34" charset="0"/>
              <a:buChar char="•"/>
            </a:pPr>
            <a:r>
              <a:rPr lang="en-IE" sz="3200" dirty="0" smtClean="0"/>
              <a:t>What influences our Health &amp; Health </a:t>
            </a:r>
            <a:r>
              <a:rPr lang="en-IE" sz="3200" dirty="0"/>
              <a:t>B</a:t>
            </a:r>
            <a:r>
              <a:rPr lang="en-IE" sz="3200" dirty="0" smtClean="0"/>
              <a:t>ehaviour?</a:t>
            </a:r>
          </a:p>
          <a:p>
            <a:pPr lvl="1">
              <a:lnSpc>
                <a:spcPct val="150000"/>
              </a:lnSpc>
              <a:buFont typeface="Arial" panose="020B0604020202020204" pitchFamily="34" charset="0"/>
              <a:buChar char="•"/>
            </a:pPr>
            <a:r>
              <a:rPr lang="en-IE" sz="3200" dirty="0" smtClean="0"/>
              <a:t>Determinants of Health</a:t>
            </a:r>
          </a:p>
          <a:p>
            <a:pPr lvl="1">
              <a:lnSpc>
                <a:spcPct val="150000"/>
              </a:lnSpc>
              <a:buFont typeface="Arial" panose="020B0604020202020204" pitchFamily="34" charset="0"/>
              <a:buChar char="•"/>
            </a:pPr>
            <a:r>
              <a:rPr lang="en-IE" sz="3200" dirty="0" smtClean="0"/>
              <a:t>Health behaviour of students</a:t>
            </a:r>
          </a:p>
          <a:p>
            <a:pPr lvl="1">
              <a:lnSpc>
                <a:spcPct val="150000"/>
              </a:lnSpc>
              <a:buFont typeface="Arial" panose="020B0604020202020204" pitchFamily="34" charset="0"/>
              <a:buChar char="•"/>
            </a:pPr>
            <a:r>
              <a:rPr lang="en-IE" sz="3200" dirty="0" smtClean="0"/>
              <a:t>Challenges of changing behaviour</a:t>
            </a:r>
          </a:p>
          <a:p>
            <a:pPr lvl="1">
              <a:lnSpc>
                <a:spcPct val="150000"/>
              </a:lnSpc>
              <a:buFont typeface="Arial" panose="020B0604020202020204" pitchFamily="34" charset="0"/>
              <a:buChar char="•"/>
            </a:pPr>
            <a:r>
              <a:rPr lang="en-IE" sz="3200" dirty="0" smtClean="0"/>
              <a:t>Trans Theoretical Model of Behaviour </a:t>
            </a:r>
            <a:r>
              <a:rPr lang="en-IE" sz="3200" dirty="0"/>
              <a:t>C</a:t>
            </a:r>
            <a:r>
              <a:rPr lang="en-IE" sz="3200" dirty="0" smtClean="0"/>
              <a:t>hange/</a:t>
            </a:r>
          </a:p>
          <a:p>
            <a:pPr lvl="1">
              <a:lnSpc>
                <a:spcPct val="150000"/>
              </a:lnSpc>
              <a:buFont typeface="Arial" panose="020B0604020202020204" pitchFamily="34" charset="0"/>
              <a:buChar char="•"/>
            </a:pPr>
            <a:r>
              <a:rPr lang="en-IE" sz="3200" dirty="0" smtClean="0"/>
              <a:t>Health Belief Model/COM-B-Model</a:t>
            </a:r>
          </a:p>
          <a:p>
            <a:endParaRPr lang="en-GB" dirty="0"/>
          </a:p>
        </p:txBody>
      </p:sp>
      <p:sp>
        <p:nvSpPr>
          <p:cNvPr id="7" name="Rectangle 6"/>
          <p:cNvSpPr/>
          <p:nvPr/>
        </p:nvSpPr>
        <p:spPr>
          <a:xfrm rot="10800000" flipV="1">
            <a:off x="8960225" y="2655534"/>
            <a:ext cx="2661798" cy="2062103"/>
          </a:xfrm>
          <a:prstGeom prst="rect">
            <a:avLst/>
          </a:prstGeom>
          <a:solidFill>
            <a:srgbClr val="CCECFF"/>
          </a:solidFill>
        </p:spPr>
        <p:txBody>
          <a:bodyPr wrap="square">
            <a:spAutoFit/>
          </a:bodyPr>
          <a:lstStyle/>
          <a:p>
            <a:r>
              <a:rPr lang="en-IE" sz="3200" dirty="0"/>
              <a:t>What can you remember about these models? </a:t>
            </a:r>
          </a:p>
        </p:txBody>
      </p:sp>
    </p:spTree>
    <p:extLst>
      <p:ext uri="{BB962C8B-B14F-4D97-AF65-F5344CB8AC3E}">
        <p14:creationId xmlns:p14="http://schemas.microsoft.com/office/powerpoint/2010/main" val="18769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6675" y="3033268"/>
            <a:ext cx="10515600" cy="3295650"/>
          </a:xfrm>
          <a:solidFill>
            <a:srgbClr val="CCECFF"/>
          </a:solidFill>
        </p:spPr>
        <p:txBody>
          <a:bodyPr>
            <a:normAutofit lnSpcReduction="10000"/>
          </a:bodyPr>
          <a:lstStyle/>
          <a:p>
            <a:r>
              <a:rPr lang="en-IE" dirty="0" smtClean="0"/>
              <a:t>What </a:t>
            </a:r>
            <a:r>
              <a:rPr lang="en-IE" dirty="0"/>
              <a:t>made you change the behaviour?</a:t>
            </a:r>
          </a:p>
          <a:p>
            <a:r>
              <a:rPr lang="en-IE" dirty="0"/>
              <a:t>Was it difficult to change?</a:t>
            </a:r>
          </a:p>
          <a:p>
            <a:r>
              <a:rPr lang="en-IE" dirty="0"/>
              <a:t>What helped you to change your behaviour?</a:t>
            </a:r>
          </a:p>
          <a:p>
            <a:r>
              <a:rPr lang="en-IE" dirty="0"/>
              <a:t>What factors made it difficult to change the behaviour?</a:t>
            </a:r>
          </a:p>
          <a:p>
            <a:r>
              <a:rPr lang="en-IE" dirty="0"/>
              <a:t>Did you relapse at any time? How many times?</a:t>
            </a:r>
          </a:p>
          <a:p>
            <a:r>
              <a:rPr lang="en-IE" dirty="0"/>
              <a:t>What has helped you to sustain the behaviour change? </a:t>
            </a:r>
          </a:p>
          <a:p>
            <a:endParaRPr lang="en-IE" dirty="0"/>
          </a:p>
          <a:p>
            <a:endParaRPr lang="en-IE"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095" y="350561"/>
            <a:ext cx="4425505" cy="957497"/>
          </a:xfrm>
          <a:prstGeom prst="rect">
            <a:avLst/>
          </a:prstGeom>
        </p:spPr>
      </p:pic>
      <p:sp>
        <p:nvSpPr>
          <p:cNvPr id="7" name="Rectangle 6"/>
          <p:cNvSpPr/>
          <p:nvPr/>
        </p:nvSpPr>
        <p:spPr>
          <a:xfrm>
            <a:off x="375095" y="2081643"/>
            <a:ext cx="10286999" cy="584775"/>
          </a:xfrm>
          <a:prstGeom prst="rect">
            <a:avLst/>
          </a:prstGeom>
        </p:spPr>
        <p:txBody>
          <a:bodyPr wrap="square">
            <a:spAutoFit/>
          </a:bodyPr>
          <a:lstStyle/>
          <a:p>
            <a:pPr algn="ctr"/>
            <a:r>
              <a:rPr lang="en-IE" sz="3200" dirty="0"/>
              <a:t>Think about a health behaviour that you have ever changed. </a:t>
            </a:r>
          </a:p>
        </p:txBody>
      </p:sp>
      <p:pic>
        <p:nvPicPr>
          <p:cNvPr id="5" name="Picture 4"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70955"/>
            <a:ext cx="2508885" cy="487045"/>
          </a:xfrm>
          <a:prstGeom prst="rect">
            <a:avLst/>
          </a:prstGeom>
          <a:noFill/>
          <a:ln>
            <a:noFill/>
          </a:ln>
        </p:spPr>
      </p:pic>
    </p:spTree>
    <p:extLst>
      <p:ext uri="{BB962C8B-B14F-4D97-AF65-F5344CB8AC3E}">
        <p14:creationId xmlns:p14="http://schemas.microsoft.com/office/powerpoint/2010/main" val="38557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 y="0"/>
            <a:ext cx="7613904" cy="1143000"/>
          </a:xfrm>
        </p:spPr>
        <p:txBody>
          <a:bodyPr/>
          <a:lstStyle/>
          <a:p>
            <a:pPr algn="l"/>
            <a:r>
              <a:rPr lang="en-IE" dirty="0" smtClean="0">
                <a:solidFill>
                  <a:srgbClr val="CC0066"/>
                </a:solidFill>
                <a:latin typeface="+mn-lt"/>
              </a:rPr>
              <a:t>Recap Unit 3</a:t>
            </a:r>
            <a:endParaRPr lang="en-GB" dirty="0">
              <a:solidFill>
                <a:srgbClr val="CC0066"/>
              </a:solidFill>
              <a:latin typeface="+mn-lt"/>
            </a:endParaRPr>
          </a:p>
        </p:txBody>
      </p:sp>
      <p:sp>
        <p:nvSpPr>
          <p:cNvPr id="3" name="TextBox 2"/>
          <p:cNvSpPr txBox="1"/>
          <p:nvPr/>
        </p:nvSpPr>
        <p:spPr>
          <a:xfrm>
            <a:off x="560832" y="856357"/>
            <a:ext cx="9110827" cy="600164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IE" sz="3200" dirty="0" smtClean="0"/>
              <a:t>Communication skills</a:t>
            </a:r>
          </a:p>
          <a:p>
            <a:pPr marL="285750" indent="-285750">
              <a:lnSpc>
                <a:spcPct val="150000"/>
              </a:lnSpc>
              <a:buFont typeface="Arial" panose="020B0604020202020204" pitchFamily="34" charset="0"/>
              <a:buChar char="•"/>
            </a:pPr>
            <a:r>
              <a:rPr lang="en-IE" sz="3200" dirty="0" smtClean="0"/>
              <a:t>Person Centred Approach</a:t>
            </a:r>
          </a:p>
          <a:p>
            <a:pPr marL="285750" indent="-285750">
              <a:lnSpc>
                <a:spcPct val="150000"/>
              </a:lnSpc>
              <a:buFont typeface="Arial" panose="020B0604020202020204" pitchFamily="34" charset="0"/>
              <a:buChar char="•"/>
            </a:pPr>
            <a:r>
              <a:rPr lang="en-IE" sz="3200" dirty="0" smtClean="0"/>
              <a:t>Active Listening</a:t>
            </a:r>
          </a:p>
          <a:p>
            <a:pPr marL="285750" indent="-285750">
              <a:lnSpc>
                <a:spcPct val="150000"/>
              </a:lnSpc>
              <a:buFont typeface="Arial" panose="020B0604020202020204" pitchFamily="34" charset="0"/>
              <a:buChar char="•"/>
            </a:pPr>
            <a:r>
              <a:rPr lang="en-IE" sz="3200" dirty="0" smtClean="0"/>
              <a:t>Asking the right questions</a:t>
            </a:r>
          </a:p>
          <a:p>
            <a:pPr marL="285750" indent="-285750">
              <a:lnSpc>
                <a:spcPct val="150000"/>
              </a:lnSpc>
              <a:buFont typeface="Arial" panose="020B0604020202020204" pitchFamily="34" charset="0"/>
              <a:buChar char="•"/>
            </a:pPr>
            <a:r>
              <a:rPr lang="en-IE" sz="3200" dirty="0" smtClean="0"/>
              <a:t>Brief Interventions- Do they work?</a:t>
            </a:r>
          </a:p>
          <a:p>
            <a:pPr marL="285750" indent="-285750">
              <a:lnSpc>
                <a:spcPct val="150000"/>
              </a:lnSpc>
              <a:buFont typeface="Arial" panose="020B0604020202020204" pitchFamily="34" charset="0"/>
              <a:buChar char="•"/>
            </a:pPr>
            <a:r>
              <a:rPr lang="en-IE" sz="3200" dirty="0" smtClean="0"/>
              <a:t>Effective communication for Behaviour change</a:t>
            </a:r>
          </a:p>
          <a:p>
            <a:pPr marL="285750" indent="-285750">
              <a:lnSpc>
                <a:spcPct val="150000"/>
              </a:lnSpc>
              <a:buFont typeface="Arial" panose="020B0604020202020204" pitchFamily="34" charset="0"/>
              <a:buChar char="•"/>
            </a:pPr>
            <a:r>
              <a:rPr lang="en-IE" sz="3200" dirty="0" smtClean="0"/>
              <a:t>Video Critique</a:t>
            </a:r>
          </a:p>
          <a:p>
            <a:pPr marL="285750" indent="-285750">
              <a:lnSpc>
                <a:spcPct val="150000"/>
              </a:lnSpc>
              <a:buFont typeface="Arial" panose="020B0604020202020204" pitchFamily="34" charset="0"/>
              <a:buChar char="•"/>
            </a:pPr>
            <a:r>
              <a:rPr lang="en-IE" sz="3200" dirty="0" smtClean="0"/>
              <a:t>Making Every Contact Count: eLearning modules 1-6</a:t>
            </a:r>
            <a:endParaRPr lang="en-GB" sz="3200" dirty="0"/>
          </a:p>
        </p:txBody>
      </p:sp>
    </p:spTree>
    <p:extLst>
      <p:ext uri="{BB962C8B-B14F-4D97-AF65-F5344CB8AC3E}">
        <p14:creationId xmlns:p14="http://schemas.microsoft.com/office/powerpoint/2010/main" val="310964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8656" y="2652332"/>
            <a:ext cx="8915400" cy="1868487"/>
          </a:xfrm>
          <a:solidFill>
            <a:srgbClr val="CCECFF"/>
          </a:solidFill>
        </p:spPr>
        <p:txBody>
          <a:bodyPr/>
          <a:lstStyle/>
          <a:p>
            <a:pPr marL="0" indent="0">
              <a:lnSpc>
                <a:spcPct val="150000"/>
              </a:lnSpc>
              <a:buNone/>
            </a:pPr>
            <a:r>
              <a:rPr lang="en-IE" sz="3600" dirty="0" smtClean="0"/>
              <a:t>Do </a:t>
            </a:r>
            <a:r>
              <a:rPr lang="en-IE" sz="3600" dirty="0"/>
              <a:t>you remember </a:t>
            </a:r>
            <a:r>
              <a:rPr lang="en-IE" sz="3600" dirty="0" smtClean="0"/>
              <a:t>the </a:t>
            </a:r>
            <a:r>
              <a:rPr lang="en-IE" sz="3600" dirty="0"/>
              <a:t>communication </a:t>
            </a:r>
            <a:r>
              <a:rPr lang="en-IE" sz="3600" dirty="0" smtClean="0"/>
              <a:t>skills </a:t>
            </a:r>
            <a:r>
              <a:rPr lang="en-IE" sz="3600" dirty="0"/>
              <a:t>required to </a:t>
            </a:r>
            <a:r>
              <a:rPr lang="en-IE" sz="3600" dirty="0" smtClean="0"/>
              <a:t>communicate effectively </a:t>
            </a:r>
            <a:r>
              <a:rPr lang="en-IE" sz="3600" dirty="0"/>
              <a:t>for HBC?</a:t>
            </a:r>
          </a:p>
          <a:p>
            <a:endParaRPr lang="en-IE" dirty="0"/>
          </a:p>
          <a:p>
            <a:endParaRPr lang="en-IE" dirty="0"/>
          </a:p>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55" y="313985"/>
            <a:ext cx="4620386" cy="999661"/>
          </a:xfrm>
          <a:prstGeom prst="rect">
            <a:avLst/>
          </a:prstGeom>
        </p:spPr>
      </p:pic>
      <p:pic>
        <p:nvPicPr>
          <p:cNvPr id="4" name="Picture 3" descr="\\ckvfs004\Health Promotion\common\Amy Phillips 2018\HSE_Logo_Mission_Full Colour_Irish_First_FA.png"/>
          <p:cNvPicPr/>
          <p:nvPr/>
        </p:nvPicPr>
        <p:blipFill>
          <a:blip r:embed="rId3">
            <a:extLst>
              <a:ext uri="{28A0092B-C50C-407E-A947-70E740481C1C}">
                <a14:useLocalDpi xmlns:a14="http://schemas.microsoft.com/office/drawing/2010/main" val="0"/>
              </a:ext>
            </a:extLst>
          </a:blip>
          <a:srcRect/>
          <a:stretch>
            <a:fillRect/>
          </a:stretch>
        </p:blipFill>
        <p:spPr bwMode="auto">
          <a:xfrm>
            <a:off x="0" y="6345554"/>
            <a:ext cx="2508885" cy="487045"/>
          </a:xfrm>
          <a:prstGeom prst="rect">
            <a:avLst/>
          </a:prstGeom>
          <a:noFill/>
          <a:ln>
            <a:noFill/>
          </a:ln>
        </p:spPr>
      </p:pic>
    </p:spTree>
    <p:extLst>
      <p:ext uri="{BB962C8B-B14F-4D97-AF65-F5344CB8AC3E}">
        <p14:creationId xmlns:p14="http://schemas.microsoft.com/office/powerpoint/2010/main" val="604896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ECC Presentation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MECC Presentation theme</Template>
  <TotalTime>687</TotalTime>
  <Words>4124</Words>
  <Application>Microsoft Office PowerPoint</Application>
  <PresentationFormat>Custom</PresentationFormat>
  <Paragraphs>620</Paragraphs>
  <Slides>51</Slides>
  <Notes>39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1_Office Theme</vt:lpstr>
      <vt:lpstr>1_MECC Presentation theme</vt:lpstr>
      <vt:lpstr>Custom Design</vt:lpstr>
      <vt:lpstr>Document</vt:lpstr>
      <vt:lpstr>Unit 4: Lesson 1 </vt:lpstr>
      <vt:lpstr>  Making Every Contact Count: Providing Opportunistic Brief Advice and Undertaking Brief Interventions </vt:lpstr>
      <vt:lpstr>Making Every Contact Count</vt:lpstr>
      <vt:lpstr>RECAP UNIT 1</vt:lpstr>
      <vt:lpstr>Activity 4.1 </vt:lpstr>
      <vt:lpstr>RECAP Unit 2</vt:lpstr>
      <vt:lpstr>PowerPoint Presentation</vt:lpstr>
      <vt:lpstr>Recap Unit 3</vt:lpstr>
      <vt:lpstr>PowerPoint Presentation</vt:lpstr>
      <vt:lpstr>PowerPoint Presentation</vt:lpstr>
      <vt:lpstr>Making Every Contact Count</vt:lpstr>
      <vt:lpstr>PowerPoint Presentation</vt:lpstr>
      <vt:lpstr>PowerPoint Presentation</vt:lpstr>
      <vt:lpstr>Level 1: Brief Advice </vt:lpstr>
      <vt:lpstr>PowerPoint Presentation</vt:lpstr>
      <vt:lpstr>PowerPoint Presentation</vt:lpstr>
      <vt:lpstr>Level 2: Brief Intervention</vt:lpstr>
      <vt:lpstr>PowerPoint Presentation</vt:lpstr>
      <vt:lpstr>Level 2 Brief Intervention</vt:lpstr>
      <vt:lpstr>Activity 4.2</vt:lpstr>
      <vt:lpstr>PowerPoint Presentation</vt:lpstr>
      <vt:lpstr>PowerPoint Presentation</vt:lpstr>
      <vt:lpstr>PowerPoint Presentation</vt:lpstr>
      <vt:lpstr> Level 3: Extended Brief Intervention </vt:lpstr>
      <vt:lpstr>PowerPoint Presentation</vt:lpstr>
      <vt:lpstr>PowerPoint Presentation</vt:lpstr>
      <vt:lpstr>Level 4: Specialist Services</vt:lpstr>
      <vt:lpstr>Level 4: Specialist Services</vt:lpstr>
      <vt:lpstr>PowerPoint Presentation</vt:lpstr>
      <vt:lpstr>PowerPoint Presentation</vt:lpstr>
      <vt:lpstr>PowerPoint Presentation</vt:lpstr>
      <vt:lpstr>PowerPoint Presentation</vt:lpstr>
      <vt:lpstr>Motivational Interviewing </vt:lpstr>
      <vt:lpstr>PowerPoint Presentation</vt:lpstr>
      <vt:lpstr>PowerPoint Presentation</vt:lpstr>
      <vt:lpstr>PowerPoint Presentation</vt:lpstr>
      <vt:lpstr>PowerPoint Presentation</vt:lpstr>
      <vt:lpstr>1: OARS</vt:lpstr>
      <vt:lpstr>1: OARS- Open-ended questions</vt:lpstr>
      <vt:lpstr>1: OARS- Affirming the patient </vt:lpstr>
      <vt:lpstr>1: OARS- Reflective listening </vt:lpstr>
      <vt:lpstr>1: OARS- Summarising  </vt:lpstr>
      <vt:lpstr>2: The 80:20 Rule </vt:lpstr>
      <vt:lpstr>3: The Bubbles Technique</vt:lpstr>
      <vt:lpstr>4: Decisional Balance</vt:lpstr>
      <vt:lpstr>PowerPoint Presentation</vt:lpstr>
      <vt:lpstr>Activity 4.3</vt:lpstr>
      <vt:lpstr>PowerPoint Presentation</vt:lpstr>
      <vt:lpstr>PowerPoint Presentation</vt:lpstr>
      <vt:lpstr>PowerPoint Presentation</vt:lpstr>
      <vt:lpstr>The Bubbles Technique: Identifying  which behaviour to focus on with a patient  </vt:lpstr>
    </vt:vector>
  </TitlesOfParts>
  <Company>University College Cork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Lesson 1</dc:title>
  <dc:creator>O'Sullivan, Dawn;Gobnait.Creedon@hse.ie</dc:creator>
  <cp:lastModifiedBy>Gobnait Creedon (Health Promotion Officer)</cp:lastModifiedBy>
  <cp:revision>70</cp:revision>
  <dcterms:created xsi:type="dcterms:W3CDTF">2017-02-28T11:22:49Z</dcterms:created>
  <dcterms:modified xsi:type="dcterms:W3CDTF">2018-07-18T08:21:13Z</dcterms:modified>
</cp:coreProperties>
</file>