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 id="2147483704" r:id="rId2"/>
  </p:sldMasterIdLst>
  <p:notesMasterIdLst>
    <p:notesMasterId r:id="rId32"/>
  </p:notesMasterIdLst>
  <p:handoutMasterIdLst>
    <p:handoutMasterId r:id="rId33"/>
  </p:handoutMasterIdLst>
  <p:sldIdLst>
    <p:sldId id="279" r:id="rId3"/>
    <p:sldId id="280" r:id="rId4"/>
    <p:sldId id="318" r:id="rId5"/>
    <p:sldId id="282" r:id="rId6"/>
    <p:sldId id="284" r:id="rId7"/>
    <p:sldId id="285" r:id="rId8"/>
    <p:sldId id="286" r:id="rId9"/>
    <p:sldId id="283" r:id="rId10"/>
    <p:sldId id="287" r:id="rId11"/>
    <p:sldId id="307" r:id="rId12"/>
    <p:sldId id="312" r:id="rId13"/>
    <p:sldId id="313" r:id="rId14"/>
    <p:sldId id="289" r:id="rId15"/>
    <p:sldId id="290" r:id="rId16"/>
    <p:sldId id="314" r:id="rId17"/>
    <p:sldId id="308" r:id="rId18"/>
    <p:sldId id="293" r:id="rId19"/>
    <p:sldId id="315" r:id="rId20"/>
    <p:sldId id="309" r:id="rId21"/>
    <p:sldId id="294" r:id="rId22"/>
    <p:sldId id="317" r:id="rId23"/>
    <p:sldId id="316" r:id="rId24"/>
    <p:sldId id="296" r:id="rId25"/>
    <p:sldId id="310" r:id="rId26"/>
    <p:sldId id="298" r:id="rId27"/>
    <p:sldId id="299" r:id="rId28"/>
    <p:sldId id="297" r:id="rId29"/>
    <p:sldId id="301" r:id="rId30"/>
    <p:sldId id="303"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eilly, Anthony" initials="O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EC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76377" autoAdjust="0"/>
  </p:normalViewPr>
  <p:slideViewPr>
    <p:cSldViewPr snapToGrid="0">
      <p:cViewPr varScale="1">
        <p:scale>
          <a:sx n="88" d="100"/>
          <a:sy n="88" d="100"/>
        </p:scale>
        <p:origin x="-1494" y="-11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A77F64F-CBC7-47A4-AC56-94EF4600484D}" type="datetimeFigureOut">
              <a:rPr lang="en-GB" smtClean="0"/>
              <a:t>18/07/2018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CDAD004-6296-4B21-BEA1-C9A86BCE88FA}" type="slidenum">
              <a:rPr lang="en-GB" smtClean="0"/>
              <a:t>‹#›</a:t>
            </a:fld>
            <a:endParaRPr lang="en-GB" dirty="0"/>
          </a:p>
        </p:txBody>
      </p:sp>
    </p:spTree>
    <p:extLst>
      <p:ext uri="{BB962C8B-B14F-4D97-AF65-F5344CB8AC3E}">
        <p14:creationId xmlns:p14="http://schemas.microsoft.com/office/powerpoint/2010/main" val="53745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0DB347-B147-41E1-9B22-C32000F3A94A}" type="datetimeFigureOut">
              <a:rPr lang="en-GB" smtClean="0"/>
              <a:t>18/07/2018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6605877-357A-442F-A308-F0400633DEC4}" type="slidenum">
              <a:rPr lang="en-GB" smtClean="0"/>
              <a:t>‹#›</a:t>
            </a:fld>
            <a:endParaRPr lang="en-GB" dirty="0"/>
          </a:p>
        </p:txBody>
      </p:sp>
    </p:spTree>
    <p:extLst>
      <p:ext uri="{BB962C8B-B14F-4D97-AF65-F5344CB8AC3E}">
        <p14:creationId xmlns:p14="http://schemas.microsoft.com/office/powerpoint/2010/main" val="388878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BMI &gt; 25 = Brief intervention in relation to healthy eating and physical activity </a:t>
            </a:r>
          </a:p>
          <a:p>
            <a:r>
              <a:rPr lang="en-IE" dirty="0" smtClean="0"/>
              <a:t>should be delivered to the patient by the health care professional</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12</a:t>
            </a:fld>
            <a:endParaRPr lang="en-GB" dirty="0"/>
          </a:p>
        </p:txBody>
      </p:sp>
    </p:spTree>
    <p:extLst>
      <p:ext uri="{BB962C8B-B14F-4D97-AF65-F5344CB8AC3E}">
        <p14:creationId xmlns:p14="http://schemas.microsoft.com/office/powerpoint/2010/main" val="321606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Body Mass Index Table 4.3:  National Undergraduate Curriculum for Chronic Disease Prevention and Management, Page 137</a:t>
            </a:r>
          </a:p>
          <a:p>
            <a:endParaRPr lang="en-IE" dirty="0" smtClean="0"/>
          </a:p>
          <a:p>
            <a:endParaRPr lang="en-IE" dirty="0" smtClean="0"/>
          </a:p>
          <a:p>
            <a:r>
              <a:rPr lang="en-IE" dirty="0" smtClean="0"/>
              <a:t>Weight management:</a:t>
            </a:r>
          </a:p>
          <a:p>
            <a:r>
              <a:rPr lang="en-IE" dirty="0" smtClean="0"/>
              <a:t>Assessment of weight and health risk involves using two key measures:</a:t>
            </a:r>
          </a:p>
          <a:p>
            <a:endParaRPr lang="en-IE" dirty="0" smtClean="0"/>
          </a:p>
          <a:p>
            <a:r>
              <a:rPr lang="en-IE" dirty="0" smtClean="0"/>
              <a:t>1.	Body mass index (BMI) </a:t>
            </a:r>
          </a:p>
        </p:txBody>
      </p:sp>
      <p:sp>
        <p:nvSpPr>
          <p:cNvPr id="4" name="Slide Number Placeholder 3"/>
          <p:cNvSpPr>
            <a:spLocks noGrp="1"/>
          </p:cNvSpPr>
          <p:nvPr>
            <p:ph type="sldNum" sz="quarter" idx="10"/>
          </p:nvPr>
        </p:nvSpPr>
        <p:spPr/>
        <p:txBody>
          <a:bodyPr/>
          <a:lstStyle/>
          <a:p>
            <a:fld id="{76605877-357A-442F-A308-F0400633DEC4}" type="slidenum">
              <a:rPr lang="en-GB" smtClean="0"/>
              <a:t>13</a:t>
            </a:fld>
            <a:endParaRPr lang="en-GB" dirty="0"/>
          </a:p>
        </p:txBody>
      </p:sp>
    </p:spTree>
    <p:extLst>
      <p:ext uri="{BB962C8B-B14F-4D97-AF65-F5344CB8AC3E}">
        <p14:creationId xmlns:p14="http://schemas.microsoft.com/office/powerpoint/2010/main" val="303151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2. Measuring waist circumference helps screen for possible health risks that come with overweight and obesity. </a:t>
            </a:r>
          </a:p>
          <a:p>
            <a:endParaRPr lang="en-IE" dirty="0" smtClean="0"/>
          </a:p>
          <a:p>
            <a:r>
              <a:rPr lang="en-IE" dirty="0" smtClean="0"/>
              <a:t>If most of your fat is around your waist rather than at your hips, you</a:t>
            </a:r>
            <a:r>
              <a:rPr lang="en-IE" baseline="0" dirty="0" smtClean="0"/>
              <a:t> are </a:t>
            </a:r>
            <a:r>
              <a:rPr lang="en-IE" dirty="0" smtClean="0"/>
              <a:t>at a higher risk for heart disease and type 2 diabetes. This risk goes up with a waist size that is greater than 35 inches for women or greater than 40 inches for men. </a:t>
            </a:r>
          </a:p>
          <a:p>
            <a:endParaRPr lang="en-IE" dirty="0" smtClean="0"/>
          </a:p>
          <a:p>
            <a:r>
              <a:rPr lang="en-IE" dirty="0" smtClean="0"/>
              <a:t>To correctly measure your waist, stand and place a tape measure around your middle, just above your hipbones. Measure your waist just after you breathe out</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14</a:t>
            </a:fld>
            <a:endParaRPr lang="en-GB" dirty="0"/>
          </a:p>
        </p:txBody>
      </p:sp>
    </p:spTree>
    <p:extLst>
      <p:ext uri="{BB962C8B-B14F-4D97-AF65-F5344CB8AC3E}">
        <p14:creationId xmlns:p14="http://schemas.microsoft.com/office/powerpoint/2010/main" val="322598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National Guidelines on Physical Activity for Ireland are based on international expert evidence and describe appropriate levels of health enhancing physical activity for the Irish population.</a:t>
            </a:r>
          </a:p>
          <a:p>
            <a:endParaRPr lang="en-IE" dirty="0" smtClean="0"/>
          </a:p>
          <a:p>
            <a:r>
              <a:rPr lang="en-IE" dirty="0" smtClean="0"/>
              <a:t>The next slides shows the questions on the Making Every Contact Count recording tool to help to identify if patients are achieving the guidelines for</a:t>
            </a:r>
            <a:r>
              <a:rPr lang="en-IE" baseline="0" dirty="0" smtClean="0"/>
              <a:t> physical activity. This graphic outlines the National Physical activity guidelines as a reminder when interpreting the results of the questions</a:t>
            </a:r>
          </a:p>
          <a:p>
            <a:r>
              <a:rPr lang="en-IE" dirty="0" smtClean="0"/>
              <a:t> </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15</a:t>
            </a:fld>
            <a:endParaRPr lang="en-GB" dirty="0"/>
          </a:p>
        </p:txBody>
      </p:sp>
    </p:spTree>
    <p:extLst>
      <p:ext uri="{BB962C8B-B14F-4D97-AF65-F5344CB8AC3E}">
        <p14:creationId xmlns:p14="http://schemas.microsoft.com/office/powerpoint/2010/main" val="322598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Physical activity Questions:  National Undergraduate Curriculum for Chronic Disease Prevention and Management, Page 139 </a:t>
            </a:r>
          </a:p>
          <a:p>
            <a:endParaRPr lang="en-IE" dirty="0" smtClean="0"/>
          </a:p>
          <a:p>
            <a:r>
              <a:rPr lang="en-IE" dirty="0" smtClean="0"/>
              <a:t>Physical activity may include: walking or cycling for recreation or to get to and from places; gardening; and exercise or sport which lasts for at least 10 minutes</a:t>
            </a:r>
          </a:p>
          <a:p>
            <a:r>
              <a:rPr lang="en-IE" dirty="0" smtClean="0"/>
              <a:t> </a:t>
            </a:r>
          </a:p>
          <a:p>
            <a:r>
              <a:rPr lang="en-IE" dirty="0" smtClean="0"/>
              <a:t>Recommended Physical Activity is at least 30 minutes of moderate intensity physical activity 5 days per week</a:t>
            </a:r>
          </a:p>
          <a:p>
            <a:endParaRPr lang="en-IE" dirty="0" smtClean="0"/>
          </a:p>
          <a:p>
            <a:r>
              <a:rPr lang="en-IE" dirty="0" smtClean="0"/>
              <a:t>For more information see National Physical activity guidelines for Ireland- Get Ireland Active, www.getirelandactive.ie </a:t>
            </a:r>
          </a:p>
          <a:p>
            <a:endParaRPr lang="en-IE" dirty="0" smtClean="0"/>
          </a:p>
          <a:p>
            <a:r>
              <a:rPr lang="en-IE" dirty="0" smtClean="0"/>
              <a:t>Adults (18-64yrs) need at least 30 minutes a day of moderate activity on 5 days a week or 150 minutes a week</a:t>
            </a:r>
          </a:p>
          <a:p>
            <a:r>
              <a:rPr lang="en-IE" dirty="0" smtClean="0"/>
              <a:t>Older people need at least 30 mins a day of moderate activity on five days a week or 150 minutes</a:t>
            </a:r>
            <a:r>
              <a:rPr lang="en-IE" baseline="0" dirty="0" smtClean="0"/>
              <a:t> a week</a:t>
            </a:r>
          </a:p>
          <a:p>
            <a:r>
              <a:rPr lang="en-IE" baseline="0" dirty="0" smtClean="0"/>
              <a:t>Adults with disabilities should be as active as their ability allows. They should aim to meet the adult guidelines of at least 30 minutes a day of moderate intensity activity on 5 days a week.</a:t>
            </a:r>
          </a:p>
          <a:p>
            <a:r>
              <a:rPr lang="en-IE" baseline="0" dirty="0" smtClean="0"/>
              <a:t>Children and young people (2-18) should  be active at a moderate to vigorous level for at least 60 minutes everyday</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16</a:t>
            </a:fld>
            <a:endParaRPr lang="en-GB" dirty="0"/>
          </a:p>
        </p:txBody>
      </p:sp>
    </p:spTree>
    <p:extLst>
      <p:ext uri="{BB962C8B-B14F-4D97-AF65-F5344CB8AC3E}">
        <p14:creationId xmlns:p14="http://schemas.microsoft.com/office/powerpoint/2010/main" val="146031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IE" b="1" dirty="0" smtClean="0"/>
          </a:p>
          <a:p>
            <a:pPr>
              <a:lnSpc>
                <a:spcPct val="150000"/>
              </a:lnSpc>
            </a:pPr>
            <a:r>
              <a:rPr lang="en-IE" b="1" dirty="0" smtClean="0"/>
              <a:t>MECC Recording Tool:  National Undergraduate Curriculum for Chronic Disease Prevention and Management, Page 141-142</a:t>
            </a:r>
            <a:r>
              <a:rPr lang="en-IE" b="1" baseline="0" dirty="0" smtClean="0"/>
              <a:t> (</a:t>
            </a:r>
            <a:r>
              <a:rPr lang="en-IE" b="1" baseline="0" dirty="0" err="1" smtClean="0"/>
              <a:t>handout</a:t>
            </a:r>
            <a:r>
              <a:rPr lang="en-IE" b="1" baseline="0" dirty="0" smtClean="0"/>
              <a:t>)</a:t>
            </a:r>
            <a:r>
              <a:rPr lang="en-IE" b="1" dirty="0" smtClean="0"/>
              <a:t> </a:t>
            </a:r>
          </a:p>
          <a:p>
            <a:pPr>
              <a:lnSpc>
                <a:spcPct val="150000"/>
              </a:lnSpc>
            </a:pPr>
            <a:endParaRPr lang="en-IE" dirty="0" smtClean="0"/>
          </a:p>
          <a:p>
            <a:pPr>
              <a:lnSpc>
                <a:spcPct val="150000"/>
              </a:lnSpc>
            </a:pPr>
            <a:endParaRPr lang="en-IE" dirty="0" smtClean="0"/>
          </a:p>
          <a:p>
            <a:pPr>
              <a:lnSpc>
                <a:spcPct val="150000"/>
              </a:lnSpc>
            </a:pPr>
            <a:r>
              <a:rPr lang="en-IE" dirty="0" smtClean="0"/>
              <a:t>Recording your interventions – Making Every Contact Count Recording Tool</a:t>
            </a:r>
          </a:p>
          <a:p>
            <a:pPr>
              <a:lnSpc>
                <a:spcPct val="150000"/>
              </a:lnSpc>
            </a:pPr>
            <a:endParaRPr lang="en-IE" dirty="0" smtClean="0"/>
          </a:p>
          <a:p>
            <a:pPr>
              <a:lnSpc>
                <a:spcPct val="150000"/>
              </a:lnSpc>
            </a:pPr>
            <a:r>
              <a:rPr lang="en-IE" dirty="0" smtClean="0"/>
              <a:t>The aim of Making Every Contact Count is to identify patients who are at risk from their current lifestyle behaviours and carry out a BI to support them to make a lifestyle behaviour change to improve their risks.  Recording this information on patient records is an important part of implementing this programme as HCPs can then review when an issue has been raised in the past and how an intervention was conducted.  While some HCPs record this information currently on patient records this doesn’t happen in a consistent way.</a:t>
            </a:r>
          </a:p>
          <a:p>
            <a:pPr>
              <a:lnSpc>
                <a:spcPct val="150000"/>
              </a:lnSpc>
            </a:pPr>
            <a:endParaRPr lang="en-IE" dirty="0" smtClean="0"/>
          </a:p>
          <a:p>
            <a:pPr>
              <a:lnSpc>
                <a:spcPct val="150000"/>
              </a:lnSpc>
            </a:pPr>
            <a:r>
              <a:rPr lang="en-IE" dirty="0" smtClean="0"/>
              <a:t>The Making Every Contact Count recording tool has been developed to record information on:</a:t>
            </a:r>
          </a:p>
          <a:p>
            <a:pPr>
              <a:lnSpc>
                <a:spcPct val="150000"/>
              </a:lnSpc>
            </a:pPr>
            <a:r>
              <a:rPr lang="en-IE" dirty="0" smtClean="0"/>
              <a:t>1.	Patients lifestyle risk factors in relation to smoking, physical activity, healthy eating and alcohol.</a:t>
            </a:r>
          </a:p>
          <a:p>
            <a:pPr>
              <a:lnSpc>
                <a:spcPct val="150000"/>
              </a:lnSpc>
            </a:pPr>
            <a:r>
              <a:rPr lang="en-IE" dirty="0" smtClean="0"/>
              <a:t>2.	Any intervention that a health Professional carries out having identified a risk from the patients lifestyle behaviours.</a:t>
            </a:r>
          </a:p>
          <a:p>
            <a:pPr>
              <a:lnSpc>
                <a:spcPct val="150000"/>
              </a:lnSpc>
            </a:pPr>
            <a:endParaRPr lang="en-IE" dirty="0" smtClean="0"/>
          </a:p>
          <a:p>
            <a:pPr>
              <a:lnSpc>
                <a:spcPct val="150000"/>
              </a:lnSpc>
            </a:pPr>
            <a:r>
              <a:rPr lang="en-IE" dirty="0" smtClean="0"/>
              <a:t>The intention is that this recording tool will eventually be incorporated into electronic patient records as the develops within all health services across Ireland in hospitals and primary care services.  Currently the fields on the recording tool have been integrated into electronic patient records across all maternity hospitals in Ireland.  These fields have also been incorporated into GP practice electronic systems.</a:t>
            </a:r>
          </a:p>
          <a:p>
            <a:pPr>
              <a:lnSpc>
                <a:spcPct val="150000"/>
              </a:lnSpc>
            </a:pPr>
            <a:endParaRPr lang="en-IE" dirty="0" smtClean="0"/>
          </a:p>
          <a:p>
            <a:pPr>
              <a:lnSpc>
                <a:spcPct val="150000"/>
              </a:lnSpc>
            </a:pPr>
            <a:r>
              <a:rPr lang="en-IE" dirty="0" smtClean="0"/>
              <a:t>You will encounter this recoding tool in many ways on placement and as you proceed to work in Irish Health services and indeed you could encounter this tool as part of a paper patient record in many services.  When on placement or working in the health service you should ask a supervisor for information on how the tool is being used and integrated into the particular service you are working in.</a:t>
            </a:r>
          </a:p>
          <a:p>
            <a:pPr>
              <a:lnSpc>
                <a:spcPct val="150000"/>
              </a:lnSpc>
            </a:pPr>
            <a:endParaRPr lang="en-IE" dirty="0" smtClean="0"/>
          </a:p>
          <a:p>
            <a:pPr>
              <a:lnSpc>
                <a:spcPct val="150000"/>
              </a:lnSpc>
            </a:pPr>
            <a:r>
              <a:rPr lang="en-IE" dirty="0" smtClean="0"/>
              <a:t>You may also encounter the tool in your clinical placement logbook where you can record when you conduct an intervention and the outcome. </a:t>
            </a:r>
          </a:p>
          <a:p>
            <a:pPr>
              <a:lnSpc>
                <a:spcPct val="150000"/>
              </a:lnSpc>
            </a:pPr>
            <a:endParaRPr lang="en-IE" b="1" i="1" dirty="0" smtClean="0"/>
          </a:p>
          <a:p>
            <a:pPr>
              <a:lnSpc>
                <a:spcPct val="150000"/>
              </a:lnSpc>
            </a:pPr>
            <a:endParaRPr lang="en-IE" b="1" i="1" dirty="0" smtClean="0"/>
          </a:p>
          <a:p>
            <a:pPr>
              <a:lnSpc>
                <a:spcPct val="150000"/>
              </a:lnSpc>
            </a:pPr>
            <a:r>
              <a:rPr lang="en-IE" b="1" i="1" dirty="0" smtClean="0"/>
              <a:t>Note to student to ask a supervisor or senior staff member in the service how recording of information is carried out within the service and what local policies and procedures are in place to guide this.</a:t>
            </a:r>
          </a:p>
          <a:p>
            <a:pPr>
              <a:lnSpc>
                <a:spcPct val="150000"/>
              </a:lnSpc>
            </a:pPr>
            <a:endParaRPr lang="en-IE" b="1" i="1" dirty="0" smtClean="0"/>
          </a:p>
          <a:p>
            <a:pPr>
              <a:lnSpc>
                <a:spcPct val="150000"/>
              </a:lnSpc>
            </a:pPr>
            <a:r>
              <a:rPr lang="en-IE" b="1" i="1" dirty="0" smtClean="0"/>
              <a:t>Note to students when recording information in their log book in relation to interventions do so anonymously without identifying and particular patient .i.e. no patient names or other identifying factors.</a:t>
            </a:r>
          </a:p>
          <a:p>
            <a:pPr>
              <a:lnSpc>
                <a:spcPct val="150000"/>
              </a:lnSpc>
            </a:pPr>
            <a:endParaRPr lang="en-IE" dirty="0" smtClean="0"/>
          </a:p>
          <a:p>
            <a:pPr>
              <a:lnSpc>
                <a:spcPct val="150000"/>
              </a:lnSpc>
            </a:pP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17</a:t>
            </a:fld>
            <a:endParaRPr lang="en-GB" dirty="0"/>
          </a:p>
        </p:txBody>
      </p:sp>
    </p:spTree>
    <p:extLst>
      <p:ext uri="{BB962C8B-B14F-4D97-AF65-F5344CB8AC3E}">
        <p14:creationId xmlns:p14="http://schemas.microsoft.com/office/powerpoint/2010/main" val="535556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smtClean="0"/>
          </a:p>
          <a:p>
            <a:r>
              <a:rPr lang="en-IE" b="1" dirty="0" smtClean="0"/>
              <a:t>MECC Recording Tool:  National Undergraduate Curriculum for Chronic Disease Prevention and Management, Page 141-142 (</a:t>
            </a:r>
            <a:r>
              <a:rPr lang="en-IE" b="1" dirty="0" err="1" smtClean="0"/>
              <a:t>handout</a:t>
            </a:r>
            <a:r>
              <a:rPr lang="en-IE" b="1" dirty="0" smtClean="0"/>
              <a:t>)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18</a:t>
            </a:fld>
            <a:endParaRPr lang="en-GB" dirty="0"/>
          </a:p>
        </p:txBody>
      </p:sp>
    </p:spTree>
    <p:extLst>
      <p:ext uri="{BB962C8B-B14F-4D97-AF65-F5344CB8AC3E}">
        <p14:creationId xmlns:p14="http://schemas.microsoft.com/office/powerpoint/2010/main" val="910525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DELIVERING A BRIEF INTERVENTION- SKILLS WORKSHOP</a:t>
            </a:r>
          </a:p>
          <a:p>
            <a:r>
              <a:rPr lang="en-IE" dirty="0" smtClean="0"/>
              <a:t>We are now going to practice applying what we have learned in relation to carrying out a BI.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19</a:t>
            </a:fld>
            <a:endParaRPr lang="en-GB" dirty="0"/>
          </a:p>
        </p:txBody>
      </p:sp>
    </p:spTree>
    <p:extLst>
      <p:ext uri="{BB962C8B-B14F-4D97-AF65-F5344CB8AC3E}">
        <p14:creationId xmlns:p14="http://schemas.microsoft.com/office/powerpoint/2010/main" val="282477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DELIVERING A BRIEF INTERVENTION- SKILLS WORKSHOP</a:t>
            </a:r>
          </a:p>
          <a:p>
            <a:r>
              <a:rPr lang="en-IE" dirty="0" smtClean="0"/>
              <a:t>We are now going to practice applying what we have learned in relation to carrying out a BI. </a:t>
            </a:r>
          </a:p>
          <a:p>
            <a:r>
              <a:rPr lang="en-IE" dirty="0" smtClean="0"/>
              <a:t>The framework below provides a useful reference for when you are conducting a BI to ensure that you cover all aspects of a BI.</a:t>
            </a:r>
          </a:p>
          <a:p>
            <a:r>
              <a:rPr lang="en-IE" dirty="0" smtClean="0"/>
              <a:t>Throughout the brief intervention remember to:</a:t>
            </a:r>
          </a:p>
          <a:p>
            <a:r>
              <a:rPr lang="en-IE" dirty="0" smtClean="0"/>
              <a:t>-</a:t>
            </a:r>
            <a:r>
              <a:rPr lang="en-IE" baseline="0" dirty="0" smtClean="0"/>
              <a:t> </a:t>
            </a:r>
            <a:r>
              <a:rPr lang="en-IE" dirty="0" smtClean="0"/>
              <a:t>Develop and maintain rapport and empathy </a:t>
            </a:r>
          </a:p>
          <a:p>
            <a:r>
              <a:rPr lang="en-IE" dirty="0" smtClean="0"/>
              <a:t>-</a:t>
            </a:r>
            <a:r>
              <a:rPr lang="en-IE" baseline="0" dirty="0" smtClean="0"/>
              <a:t> </a:t>
            </a:r>
            <a:r>
              <a:rPr lang="en-IE" dirty="0" smtClean="0"/>
              <a:t>Emphasise the patient’s personal responsibility for their own decisions</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20</a:t>
            </a:fld>
            <a:endParaRPr lang="en-GB" dirty="0"/>
          </a:p>
        </p:txBody>
      </p:sp>
    </p:spTree>
    <p:extLst>
      <p:ext uri="{BB962C8B-B14F-4D97-AF65-F5344CB8AC3E}">
        <p14:creationId xmlns:p14="http://schemas.microsoft.com/office/powerpoint/2010/main" val="3936481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21</a:t>
            </a:fld>
            <a:endParaRPr lang="en-GB" dirty="0"/>
          </a:p>
        </p:txBody>
      </p:sp>
    </p:spTree>
    <p:extLst>
      <p:ext uri="{BB962C8B-B14F-4D97-AF65-F5344CB8AC3E}">
        <p14:creationId xmlns:p14="http://schemas.microsoft.com/office/powerpoint/2010/main" val="393648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endParaRPr lang="en-IE" dirty="0" smtClean="0"/>
          </a:p>
          <a:p>
            <a:r>
              <a:rPr lang="en-IE" dirty="0" smtClean="0"/>
              <a:t>Lesson 3: Brief intervention Skills Workshop</a:t>
            </a:r>
          </a:p>
          <a:p>
            <a:endParaRPr lang="en-IE" dirty="0" smtClean="0"/>
          </a:p>
          <a:p>
            <a:r>
              <a:rPr lang="en-IE" dirty="0" smtClean="0"/>
              <a:t>Duration: 2 hour Skills Workshop</a:t>
            </a:r>
          </a:p>
          <a:p>
            <a:r>
              <a:rPr lang="en-IE" dirty="0" smtClean="0"/>
              <a:t>What you will cover in this lesson:</a:t>
            </a:r>
          </a:p>
          <a:p>
            <a:endParaRPr lang="en-IE" dirty="0" smtClean="0"/>
          </a:p>
          <a:p>
            <a:r>
              <a:rPr lang="en-IE" dirty="0" smtClean="0"/>
              <a:t>•	Use validated screening and assessment tools to assess a patient’s readiness to change and respond to this assessment supportively.</a:t>
            </a:r>
          </a:p>
          <a:p>
            <a:r>
              <a:rPr lang="en-IE" dirty="0" smtClean="0"/>
              <a:t>•	Deliver a brief intervention in an empathetic and non-confrontational manner using the principles of motivational interviewing.</a:t>
            </a:r>
          </a:p>
          <a:p>
            <a:r>
              <a:rPr lang="en-IE" dirty="0" smtClean="0"/>
              <a:t>•	Assess your own performance in delivering a brief intervention using self-reflective practice. </a:t>
            </a:r>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22</a:t>
            </a:fld>
            <a:endParaRPr lang="en-GB" dirty="0"/>
          </a:p>
        </p:txBody>
      </p:sp>
    </p:spTree>
    <p:extLst>
      <p:ext uri="{BB962C8B-B14F-4D97-AF65-F5344CB8AC3E}">
        <p14:creationId xmlns:p14="http://schemas.microsoft.com/office/powerpoint/2010/main" val="3936481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4.5:  National Undergraduate Curriculum for Chronic Disease Prevention and Management, Page 145 (</a:t>
            </a:r>
            <a:r>
              <a:rPr lang="en-IE" b="1" dirty="0" err="1" smtClean="0"/>
              <a:t>handout</a:t>
            </a:r>
            <a:r>
              <a:rPr lang="en-IE" b="1" dirty="0" smtClean="0"/>
              <a:t>) </a:t>
            </a:r>
          </a:p>
          <a:p>
            <a:endParaRPr lang="en-IE" dirty="0" smtClean="0"/>
          </a:p>
          <a:p>
            <a:endParaRPr lang="en-IE" dirty="0" smtClean="0"/>
          </a:p>
          <a:p>
            <a:r>
              <a:rPr lang="en-IE" dirty="0" smtClean="0"/>
              <a:t>You are going to use a “Real play exercise” to practice carrying out a brief Intervention.  Pick a personal lifestyle behaviour that you would like to change and that you are comfortable discussing in your small group.  Alternatively, you can pick a behaviour that may have come across in your clinical training to date. </a:t>
            </a:r>
          </a:p>
          <a:p>
            <a:endParaRPr lang="en-IE" dirty="0" smtClean="0"/>
          </a:p>
          <a:p>
            <a:r>
              <a:rPr lang="en-IE" dirty="0" smtClean="0"/>
              <a:t>In groups of 3, students take turns to role play each of the following roles:</a:t>
            </a:r>
          </a:p>
          <a:p>
            <a:endParaRPr lang="en-IE" dirty="0" smtClean="0"/>
          </a:p>
          <a:p>
            <a:r>
              <a:rPr lang="en-IE" dirty="0" smtClean="0"/>
              <a:t>Health professional: try to imagine being in the patient’s situation. What stage of change do you think he/she is at? What processes are important for them right now that you could target in your intervention? </a:t>
            </a:r>
          </a:p>
          <a:p>
            <a:endParaRPr lang="en-IE" dirty="0" smtClean="0"/>
          </a:p>
          <a:p>
            <a:r>
              <a:rPr lang="en-IE" dirty="0" smtClean="0"/>
              <a:t>The health professionals task is to:</a:t>
            </a:r>
          </a:p>
          <a:p>
            <a:r>
              <a:rPr lang="en-IE" dirty="0" smtClean="0"/>
              <a:t>1.	Identify the stage of change that the person is at.</a:t>
            </a:r>
          </a:p>
          <a:p>
            <a:r>
              <a:rPr lang="en-IE" dirty="0" smtClean="0"/>
              <a:t>2.	Which type of intervention would be suitable for this type of patient</a:t>
            </a:r>
          </a:p>
          <a:p>
            <a:r>
              <a:rPr lang="en-IE" dirty="0" smtClean="0"/>
              <a:t>3.	Record at least three open-ended questions you may wish to ask the patient</a:t>
            </a:r>
          </a:p>
          <a:p>
            <a:r>
              <a:rPr lang="en-IE" dirty="0" smtClean="0"/>
              <a:t>4.	Use the 0-10 scaling exercise to explore ambivalence with the patient</a:t>
            </a:r>
          </a:p>
          <a:p>
            <a:r>
              <a:rPr lang="en-IE" dirty="0" smtClean="0"/>
              <a:t>5.	Use the Decisional Balance exercise to identify barriers and facilitators to HBC.</a:t>
            </a:r>
          </a:p>
          <a:p>
            <a:r>
              <a:rPr lang="en-IE" dirty="0" smtClean="0"/>
              <a:t>6.	Provide factual information neutrally, and correct any misinformation.</a:t>
            </a:r>
          </a:p>
          <a:p>
            <a:r>
              <a:rPr lang="en-IE" dirty="0" smtClean="0"/>
              <a:t>7.	Use a patient centred approach</a:t>
            </a:r>
          </a:p>
          <a:p>
            <a:r>
              <a:rPr lang="en-IE" dirty="0" smtClean="0"/>
              <a:t>8.	Remember the OARS principles</a:t>
            </a:r>
          </a:p>
          <a:p>
            <a:r>
              <a:rPr lang="en-IE" dirty="0" smtClean="0"/>
              <a:t>		Open-ended questions</a:t>
            </a:r>
          </a:p>
          <a:p>
            <a:r>
              <a:rPr lang="en-IE" dirty="0" smtClean="0"/>
              <a:t>		Affirmations, </a:t>
            </a:r>
          </a:p>
          <a:p>
            <a:r>
              <a:rPr lang="en-IE" dirty="0" smtClean="0"/>
              <a:t>		Reflective listening and </a:t>
            </a:r>
          </a:p>
          <a:p>
            <a:r>
              <a:rPr lang="en-IE" dirty="0" smtClean="0"/>
              <a:t>		Summarising skills. </a:t>
            </a:r>
          </a:p>
          <a:p>
            <a:endParaRPr lang="en-IE" dirty="0" smtClean="0"/>
          </a:p>
          <a:p>
            <a:r>
              <a:rPr lang="en-IE" dirty="0" smtClean="0"/>
              <a:t>Patient</a:t>
            </a:r>
          </a:p>
          <a:p>
            <a:r>
              <a:rPr lang="en-IE" dirty="0" smtClean="0"/>
              <a:t>What are the barriers to change for you? </a:t>
            </a:r>
          </a:p>
          <a:p>
            <a:r>
              <a:rPr lang="en-IE" dirty="0" smtClean="0"/>
              <a:t>What do you think are the advantages and disadvantages to HBC for you right now? </a:t>
            </a:r>
          </a:p>
          <a:p>
            <a:r>
              <a:rPr lang="en-IE" dirty="0" smtClean="0"/>
              <a:t>What other factors are important to you at the moment? </a:t>
            </a:r>
          </a:p>
          <a:p>
            <a:r>
              <a:rPr lang="en-IE" dirty="0" smtClean="0"/>
              <a:t>How responsive are you to an intervention from the health professional? </a:t>
            </a:r>
          </a:p>
          <a:p>
            <a:r>
              <a:rPr lang="en-IE" dirty="0" smtClean="0"/>
              <a:t>How do you react to their conversation with you?</a:t>
            </a:r>
          </a:p>
          <a:p>
            <a:endParaRPr lang="en-IE" dirty="0" smtClean="0"/>
          </a:p>
          <a:p>
            <a:r>
              <a:rPr lang="en-IE" dirty="0" smtClean="0"/>
              <a:t>Observer- </a:t>
            </a:r>
            <a:r>
              <a:rPr lang="en-IE" i="1" dirty="0" smtClean="0"/>
              <a:t>use observer checklist</a:t>
            </a:r>
            <a:r>
              <a:rPr lang="en-IE" i="1" baseline="0" dirty="0" smtClean="0"/>
              <a:t> handout provided with this lesson</a:t>
            </a:r>
          </a:p>
          <a:p>
            <a:endParaRPr lang="en-IE" dirty="0" smtClean="0"/>
          </a:p>
          <a:p>
            <a:r>
              <a:rPr lang="en-IE" dirty="0" smtClean="0"/>
              <a:t>Observe the interaction between the health professional and patient. </a:t>
            </a:r>
          </a:p>
          <a:p>
            <a:r>
              <a:rPr lang="en-IE" dirty="0" smtClean="0"/>
              <a:t>Can you identify the skills the health professional is using, and how they impact on the patient? </a:t>
            </a:r>
          </a:p>
          <a:p>
            <a:r>
              <a:rPr lang="en-IE" dirty="0" smtClean="0"/>
              <a:t>Who is doing most of the talking? </a:t>
            </a:r>
          </a:p>
          <a:p>
            <a:r>
              <a:rPr lang="en-IE" dirty="0" smtClean="0"/>
              <a:t>What is the quality of the interaction – how do you think the patient feels?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23</a:t>
            </a:fld>
            <a:endParaRPr lang="en-GB" dirty="0"/>
          </a:p>
        </p:txBody>
      </p:sp>
    </p:spTree>
    <p:extLst>
      <p:ext uri="{BB962C8B-B14F-4D97-AF65-F5344CB8AC3E}">
        <p14:creationId xmlns:p14="http://schemas.microsoft.com/office/powerpoint/2010/main" val="123906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4.5:  National Undergraduate Curriculum for Chronic Disease Prevention and Management, Page 145 (</a:t>
            </a:r>
            <a:r>
              <a:rPr lang="en-IE" b="1" dirty="0" err="1" smtClean="0"/>
              <a:t>handout</a:t>
            </a:r>
            <a:r>
              <a:rPr lang="en-IE" b="1" dirty="0" smtClean="0"/>
              <a:t>) </a:t>
            </a:r>
          </a:p>
        </p:txBody>
      </p:sp>
      <p:sp>
        <p:nvSpPr>
          <p:cNvPr id="4" name="Slide Number Placeholder 3"/>
          <p:cNvSpPr>
            <a:spLocks noGrp="1"/>
          </p:cNvSpPr>
          <p:nvPr>
            <p:ph type="sldNum" sz="quarter" idx="10"/>
          </p:nvPr>
        </p:nvSpPr>
        <p:spPr/>
        <p:txBody>
          <a:bodyPr/>
          <a:lstStyle/>
          <a:p>
            <a:fld id="{76605877-357A-442F-A308-F0400633DEC4}" type="slidenum">
              <a:rPr lang="en-GB" smtClean="0"/>
              <a:t>24</a:t>
            </a:fld>
            <a:endParaRPr lang="en-GB" dirty="0"/>
          </a:p>
        </p:txBody>
      </p:sp>
    </p:spTree>
    <p:extLst>
      <p:ext uri="{BB962C8B-B14F-4D97-AF65-F5344CB8AC3E}">
        <p14:creationId xmlns:p14="http://schemas.microsoft.com/office/powerpoint/2010/main" val="3693693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4.5:  National Undergraduate Curriculum for Chronic Disease Prevention and Management, Page 145 (</a:t>
            </a:r>
            <a:r>
              <a:rPr lang="en-IE" b="1" dirty="0" err="1" smtClean="0"/>
              <a:t>handout</a:t>
            </a:r>
            <a:r>
              <a:rPr lang="en-IE" b="1" dirty="0" smtClean="0"/>
              <a:t>)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25</a:t>
            </a:fld>
            <a:endParaRPr lang="en-GB" dirty="0"/>
          </a:p>
        </p:txBody>
      </p:sp>
    </p:spTree>
    <p:extLst>
      <p:ext uri="{BB962C8B-B14F-4D97-AF65-F5344CB8AC3E}">
        <p14:creationId xmlns:p14="http://schemas.microsoft.com/office/powerpoint/2010/main" val="195156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4.5:  National Undergraduate Curriculum for Chronic Disease Prevention and Management, Page 145 (</a:t>
            </a:r>
            <a:r>
              <a:rPr lang="en-IE" b="1" dirty="0" err="1" smtClean="0"/>
              <a:t>handout</a:t>
            </a:r>
            <a:r>
              <a:rPr lang="en-IE" b="1" dirty="0" smtClean="0"/>
              <a:t>)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26</a:t>
            </a:fld>
            <a:endParaRPr lang="en-GB" dirty="0"/>
          </a:p>
        </p:txBody>
      </p:sp>
    </p:spTree>
    <p:extLst>
      <p:ext uri="{BB962C8B-B14F-4D97-AF65-F5344CB8AC3E}">
        <p14:creationId xmlns:p14="http://schemas.microsoft.com/office/powerpoint/2010/main" val="2854125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i="1" dirty="0" smtClean="0"/>
          </a:p>
          <a:p>
            <a:r>
              <a:rPr lang="en-IE" b="1" i="0" dirty="0" smtClean="0"/>
              <a:t>Activity 4.5:  National Undergraduate Curriculum for Chronic Disease Prevention and Management, Page 145 (</a:t>
            </a:r>
            <a:r>
              <a:rPr lang="en-IE" b="1" i="0" dirty="0" err="1" smtClean="0"/>
              <a:t>handout</a:t>
            </a:r>
            <a:r>
              <a:rPr lang="en-IE" b="1" i="0" dirty="0" smtClean="0"/>
              <a:t>) </a:t>
            </a:r>
          </a:p>
          <a:p>
            <a:endParaRPr lang="en-IE" b="1" i="0" dirty="0" smtClean="0"/>
          </a:p>
          <a:p>
            <a:r>
              <a:rPr lang="en-IE" b="1" i="0" dirty="0" smtClean="0"/>
              <a:t>And observer checklist </a:t>
            </a:r>
            <a:r>
              <a:rPr lang="en-IE" b="1" i="0" dirty="0" err="1" smtClean="0"/>
              <a:t>handout</a:t>
            </a:r>
            <a:r>
              <a:rPr lang="en-IE" b="1" i="0" dirty="0" smtClean="0"/>
              <a:t> page  155-156</a:t>
            </a:r>
            <a:r>
              <a:rPr lang="en-IE" b="1" i="0" baseline="0" dirty="0" smtClean="0"/>
              <a:t> (</a:t>
            </a:r>
            <a:r>
              <a:rPr lang="en-IE" b="1" i="0" baseline="0" dirty="0" err="1" smtClean="0"/>
              <a:t>handout</a:t>
            </a:r>
            <a:r>
              <a:rPr lang="en-IE" b="1" i="0" baseline="0" smtClean="0"/>
              <a:t>)</a:t>
            </a:r>
            <a:endParaRPr lang="en-GB" b="1" i="0" dirty="0"/>
          </a:p>
        </p:txBody>
      </p:sp>
      <p:sp>
        <p:nvSpPr>
          <p:cNvPr id="4" name="Slide Number Placeholder 3"/>
          <p:cNvSpPr>
            <a:spLocks noGrp="1"/>
          </p:cNvSpPr>
          <p:nvPr>
            <p:ph type="sldNum" sz="quarter" idx="10"/>
          </p:nvPr>
        </p:nvSpPr>
        <p:spPr/>
        <p:txBody>
          <a:bodyPr/>
          <a:lstStyle/>
          <a:p>
            <a:fld id="{76605877-357A-442F-A308-F0400633DEC4}" type="slidenum">
              <a:rPr lang="en-GB" smtClean="0"/>
              <a:t>27</a:t>
            </a:fld>
            <a:endParaRPr lang="en-GB" dirty="0"/>
          </a:p>
        </p:txBody>
      </p:sp>
    </p:spTree>
    <p:extLst>
      <p:ext uri="{BB962C8B-B14F-4D97-AF65-F5344CB8AC3E}">
        <p14:creationId xmlns:p14="http://schemas.microsoft.com/office/powerpoint/2010/main" val="2931482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4.6:  National Undergraduate Curriculum for Chronic Disease Prevention and Management, Page 148 </a:t>
            </a:r>
          </a:p>
          <a:p>
            <a:endParaRPr lang="en-IE" dirty="0" smtClean="0"/>
          </a:p>
          <a:p>
            <a:endParaRPr lang="en-IE" dirty="0" smtClean="0"/>
          </a:p>
          <a:p>
            <a:r>
              <a:rPr lang="en-IE" dirty="0" smtClean="0"/>
              <a:t>Format – class discussion</a:t>
            </a:r>
          </a:p>
          <a:p>
            <a:endParaRPr lang="en-IE" dirty="0" smtClean="0"/>
          </a:p>
          <a:p>
            <a:r>
              <a:rPr lang="en-IE" dirty="0" smtClean="0"/>
              <a:t>Facilitator reads out examples of challenging statements from the patient, and the class identify at least three responses to these statements using the MI skills covered in Unit 3 and Unit 4.</a:t>
            </a:r>
          </a:p>
          <a:p>
            <a:r>
              <a:rPr lang="en-IE" dirty="0" smtClean="0"/>
              <a:t>Statement 1: “I’ve tried to exercise more so many times in the past and it just doesn’t work”</a:t>
            </a:r>
          </a:p>
          <a:p>
            <a:r>
              <a:rPr lang="en-IE" dirty="0" smtClean="0"/>
              <a:t>Statement 2: “What’s the point – the damage is done already”</a:t>
            </a:r>
          </a:p>
          <a:p>
            <a:endParaRPr lang="en-IE" dirty="0" smtClean="0"/>
          </a:p>
          <a:p>
            <a:r>
              <a:rPr lang="en-IE" dirty="0" smtClean="0"/>
              <a:t>In this lesson we have also practised delivering a brief intervention using a “real play” scenario to using the tools and techniques of motivational interviewing.</a:t>
            </a:r>
          </a:p>
          <a:p>
            <a:r>
              <a:rPr lang="en-IE" dirty="0" smtClean="0"/>
              <a:t>If time allows in the classroom the video below showing a HCP outlining how they have dealt with challenging statements can be viewed or alternatively students can be directed to view in their own time.</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28</a:t>
            </a:fld>
            <a:endParaRPr lang="en-GB" dirty="0"/>
          </a:p>
        </p:txBody>
      </p:sp>
    </p:spTree>
    <p:extLst>
      <p:ext uri="{BB962C8B-B14F-4D97-AF65-F5344CB8AC3E}">
        <p14:creationId xmlns:p14="http://schemas.microsoft.com/office/powerpoint/2010/main" val="325095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Summary of lesson</a:t>
            </a:r>
          </a:p>
          <a:p>
            <a:r>
              <a:rPr lang="en-IE" dirty="0" smtClean="0"/>
              <a:t>In this lesson you have learned about screening tools for each of the lifestyle areas and viewed the Making Every Contact Count Recording tool for use inpatient records to record your interventions.  You have also had the opportunity to practice a brief intervention and assess your own performance in doing so.  </a:t>
            </a:r>
          </a:p>
          <a:p>
            <a:endParaRPr lang="en-IE" dirty="0" smtClean="0"/>
          </a:p>
          <a:p>
            <a:r>
              <a:rPr lang="en-IE" dirty="0" smtClean="0"/>
              <a:t>In the next and final lesson in relation to Making Every Contact Count you will explore signposting and referral services to support you with the “Arrange” part of the BI.</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29</a:t>
            </a:fld>
            <a:endParaRPr lang="en-GB" dirty="0"/>
          </a:p>
        </p:txBody>
      </p:sp>
    </p:spTree>
    <p:extLst>
      <p:ext uri="{BB962C8B-B14F-4D97-AF65-F5344CB8AC3E}">
        <p14:creationId xmlns:p14="http://schemas.microsoft.com/office/powerpoint/2010/main" val="107455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Recap Lesson 1:</a:t>
            </a:r>
          </a:p>
          <a:p>
            <a:r>
              <a:rPr lang="en-IE" dirty="0" smtClean="0"/>
              <a:t>In lesson 1 you completed an online module and had opportunity to discuss the theory of brief advice, brief intervention and motivational interviewing for HBC. </a:t>
            </a:r>
          </a:p>
          <a:p>
            <a:endParaRPr lang="en-IE" dirty="0" smtClean="0"/>
          </a:p>
          <a:p>
            <a:r>
              <a:rPr lang="en-IE" dirty="0" smtClean="0"/>
              <a:t>Oars- </a:t>
            </a:r>
          </a:p>
          <a:p>
            <a:r>
              <a:rPr lang="en-IE" dirty="0" smtClean="0"/>
              <a:t>Open ended questions</a:t>
            </a:r>
          </a:p>
          <a:p>
            <a:r>
              <a:rPr lang="en-IE" dirty="0" smtClean="0"/>
              <a:t>Affirming the patient</a:t>
            </a:r>
          </a:p>
          <a:p>
            <a:r>
              <a:rPr lang="en-IE" dirty="0" smtClean="0"/>
              <a:t>Reflective listening</a:t>
            </a:r>
          </a:p>
          <a:p>
            <a:r>
              <a:rPr lang="en-IE" dirty="0" smtClean="0"/>
              <a:t>Summarising</a:t>
            </a:r>
          </a:p>
          <a:p>
            <a:endParaRPr lang="en-IE" dirty="0" smtClean="0"/>
          </a:p>
          <a:p>
            <a:r>
              <a:rPr lang="en-IE" dirty="0" smtClean="0"/>
              <a:t>Scaling</a:t>
            </a:r>
          </a:p>
          <a:p>
            <a:r>
              <a:rPr lang="en-IE" dirty="0" smtClean="0"/>
              <a:t>On</a:t>
            </a:r>
            <a:r>
              <a:rPr lang="en-IE" baseline="0" dirty="0" smtClean="0"/>
              <a:t> a scale of 1-10 how important is it that you change … (Health Behaviour)</a:t>
            </a:r>
          </a:p>
          <a:p>
            <a:endParaRPr lang="en-IE" baseline="0" dirty="0" smtClean="0"/>
          </a:p>
          <a:p>
            <a:r>
              <a:rPr lang="en-IE" baseline="0" dirty="0" smtClean="0"/>
              <a:t>Decisional Balance</a:t>
            </a:r>
          </a:p>
          <a:p>
            <a:r>
              <a:rPr lang="en-IE" baseline="0" dirty="0" smtClean="0"/>
              <a:t>Advantages &amp; Disadvantages of changing the health behaviour</a:t>
            </a:r>
          </a:p>
          <a:p>
            <a:endParaRPr lang="en-IE" baseline="0" dirty="0" smtClean="0"/>
          </a:p>
          <a:p>
            <a:r>
              <a:rPr lang="en-IE" baseline="0" dirty="0" smtClean="0"/>
              <a:t>The 80:20 rule: Patients do 80% of the talking the Health professional the remaining 20%</a:t>
            </a:r>
          </a:p>
          <a:p>
            <a:endParaRPr lang="en-IE" baseline="0" dirty="0" smtClean="0"/>
          </a:p>
          <a:p>
            <a:r>
              <a:rPr lang="en-IE" baseline="0" dirty="0" smtClean="0"/>
              <a:t>The Bubbles Technique: helps the patient and Health Professional decide on which health behaviour they would like to talk about </a:t>
            </a:r>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4</a:t>
            </a:fld>
            <a:endParaRPr lang="en-GB" dirty="0"/>
          </a:p>
        </p:txBody>
      </p:sp>
    </p:spTree>
    <p:extLst>
      <p:ext uri="{BB962C8B-B14F-4D97-AF65-F5344CB8AC3E}">
        <p14:creationId xmlns:p14="http://schemas.microsoft.com/office/powerpoint/2010/main" val="307991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Screening of patients using a validated method or tool is the first step in identifying people that are at risk of developing (or worsening) a health problem as a result of a health behaviour.</a:t>
            </a:r>
          </a:p>
          <a:p>
            <a:endParaRPr lang="en-IE" dirty="0" smtClean="0"/>
          </a:p>
          <a:p>
            <a:r>
              <a:rPr lang="en-IE" dirty="0" smtClean="0"/>
              <a:t>Screening tools should be quick and easy to do so that they can be routinely used by appropriately trained staff accurately within a few minutes.</a:t>
            </a:r>
          </a:p>
          <a:p>
            <a:endParaRPr lang="en-IE" dirty="0" smtClean="0"/>
          </a:p>
          <a:p>
            <a:r>
              <a:rPr lang="en-IE" dirty="0" smtClean="0"/>
              <a:t>Once an individual is identified as ‘at risk’ for an illness, a treatment pathway should determine the appropriate course of action – whether this involves brief advice, BI, EBI or Specialist Services. There should be no delay in treating identified patients.</a:t>
            </a:r>
          </a:p>
          <a:p>
            <a:endParaRPr lang="en-IE" dirty="0" smtClean="0"/>
          </a:p>
          <a:p>
            <a:r>
              <a:rPr lang="en-IE" dirty="0" smtClean="0"/>
              <a:t>Some commonly used screening tools for common problem health behaviours are:</a:t>
            </a:r>
            <a:r>
              <a:rPr lang="en-IE" baseline="0" dirty="0" smtClean="0"/>
              <a:t> </a:t>
            </a:r>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t>5</a:t>
            </a:fld>
            <a:endParaRPr lang="en-GB" dirty="0"/>
          </a:p>
        </p:txBody>
      </p:sp>
    </p:spTree>
    <p:extLst>
      <p:ext uri="{BB962C8B-B14F-4D97-AF65-F5344CB8AC3E}">
        <p14:creationId xmlns:p14="http://schemas.microsoft.com/office/powerpoint/2010/main" val="18164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pPr marL="228600" indent="-228600">
              <a:buAutoNum type="arabicPeriod"/>
            </a:pPr>
            <a:r>
              <a:rPr lang="en-IE" dirty="0" smtClean="0"/>
              <a:t>Heaviness of Smoking Index</a:t>
            </a:r>
          </a:p>
          <a:p>
            <a:pPr marL="0" indent="0">
              <a:buNone/>
            </a:pPr>
            <a:endParaRPr lang="en-IE" dirty="0" smtClean="0"/>
          </a:p>
          <a:p>
            <a:r>
              <a:rPr lang="en-IE" dirty="0" smtClean="0"/>
              <a:t>The Heaviness of Smoking Index (HSI) was developed as a test to measure nicotine dependence by using two questions from the Fagerstrom Tolerance Questionnaire and the Fagerstrom Test for Nicotine Dependence: time to first smoking in the morning and number of cigarettes per day. It uses a six-point scale calculated from the number of cigarettes smoked per day (1-10, 11-20, 21-30, 31+) and the time to first cigarette after waking (less than/equal to 5 minutes, 6-30 minutes, 31-60 minutes, and 61+ minutes). Nicotine dependence is then categorized into a three-category variable: low (0-1), medium (2-4), and high (5-6). The HSI provides a simple way for health professionals to classify their patients prescribing dependency-based treatments to classify their patients.</a:t>
            </a:r>
          </a:p>
          <a:p>
            <a:endParaRPr lang="en-IE" dirty="0" smtClean="0"/>
          </a:p>
          <a:p>
            <a:r>
              <a:rPr lang="en-IE" dirty="0" smtClean="0"/>
              <a:t>It is calculated by multiplying the number of packs of cigarettes smoked per day by the number of years the person has smoked. For example, 1 pack-year is equal to smoking 20 cigarettes (1 pack) per day for 1year, or 40 cigarettes per day for half a year, and so on. Research shows that among smokers, patients with ≤ 15 pack year history of smoking have a longer median survival than patients who had smoked &gt; 15 pack years </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6</a:t>
            </a:fld>
            <a:endParaRPr lang="en-GB" dirty="0"/>
          </a:p>
        </p:txBody>
      </p:sp>
    </p:spTree>
    <p:extLst>
      <p:ext uri="{BB962C8B-B14F-4D97-AF65-F5344CB8AC3E}">
        <p14:creationId xmlns:p14="http://schemas.microsoft.com/office/powerpoint/2010/main" val="3610152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2. Calculation of Pack -Years:</a:t>
            </a:r>
          </a:p>
          <a:p>
            <a:endParaRPr lang="en-IE" dirty="0" smtClean="0"/>
          </a:p>
          <a:p>
            <a:r>
              <a:rPr lang="en-IE" dirty="0" smtClean="0"/>
              <a:t>It is calculated by multiplying the number of packs of cigarettes smoked per day by the number of years the person has smoked. For example, 1 pack-year is equal to smoking 20 cigarettes (1 pack) per day for 1year, or 40 cigarettes per day for half a year, and so on. Research shows that among smokers, patients with ≤ 15 pack year history of smoking have a longer median survival than patients who had smoked &gt; 15 pack years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8</a:t>
            </a:fld>
            <a:endParaRPr lang="en-GB" dirty="0"/>
          </a:p>
        </p:txBody>
      </p:sp>
    </p:spTree>
    <p:extLst>
      <p:ext uri="{BB962C8B-B14F-4D97-AF65-F5344CB8AC3E}">
        <p14:creationId xmlns:p14="http://schemas.microsoft.com/office/powerpoint/2010/main" val="155550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IE" b="1" dirty="0" smtClean="0"/>
              <a:t>Audit C Tool</a:t>
            </a:r>
            <a:r>
              <a:rPr lang="en-IE" b="1" baseline="0" dirty="0" smtClean="0"/>
              <a:t> </a:t>
            </a:r>
            <a:r>
              <a:rPr lang="en-IE" b="1" dirty="0" smtClean="0"/>
              <a:t>:  National Undergraduate Curriculum for Chronic Disease Prevention and Management, Page 135-136 (</a:t>
            </a:r>
            <a:r>
              <a:rPr lang="en-IE" b="1" dirty="0" err="1" smtClean="0"/>
              <a:t>handout</a:t>
            </a:r>
            <a:r>
              <a:rPr lang="en-IE" b="1" dirty="0" smtClean="0"/>
              <a:t>)</a:t>
            </a:r>
          </a:p>
          <a:p>
            <a:pPr marL="171450" indent="-171450">
              <a:buFont typeface="Arial" charset="0"/>
              <a:buChar char="•"/>
            </a:pPr>
            <a:endParaRPr lang="en-IE" dirty="0" smtClean="0"/>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10</a:t>
            </a:fld>
            <a:endParaRPr lang="en-GB" dirty="0"/>
          </a:p>
        </p:txBody>
      </p:sp>
    </p:spTree>
    <p:extLst>
      <p:ext uri="{BB962C8B-B14F-4D97-AF65-F5344CB8AC3E}">
        <p14:creationId xmlns:p14="http://schemas.microsoft.com/office/powerpoint/2010/main" val="61507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IE" dirty="0" smtClean="0"/>
              <a:t>Drug use is assessed using the DUDIT screening tool but you first need to ask the patient one question: how many times in the past year have you used an illegal drug or used a prescription medication for non medical reasons? </a:t>
            </a:r>
          </a:p>
          <a:p>
            <a:pPr marL="171450" indent="-171450">
              <a:buFont typeface="Arial" charset="0"/>
              <a:buChar char="•"/>
            </a:pPr>
            <a:r>
              <a:rPr lang="en-IE" dirty="0" smtClean="0"/>
              <a:t>If the answer is never reinforce abstinence. Any positive result requires further assessment using DUDIT</a:t>
            </a:r>
            <a:r>
              <a:rPr lang="en-IE" baseline="0" dirty="0" smtClean="0"/>
              <a:t> screening tool. The DUDIT tool can be assessed through the following website</a:t>
            </a:r>
          </a:p>
          <a:p>
            <a:pPr marL="171450" indent="-171450">
              <a:buFont typeface="Arial" charset="0"/>
              <a:buChar char="•"/>
            </a:pPr>
            <a:r>
              <a:rPr lang="en-IE" baseline="0" dirty="0" smtClean="0"/>
              <a:t>www.drugs.ie/NDRICdocs/protocol1/templates/DUDIT.pdf </a:t>
            </a:r>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11</a:t>
            </a:fld>
            <a:endParaRPr lang="en-GB" dirty="0"/>
          </a:p>
        </p:txBody>
      </p:sp>
    </p:spTree>
    <p:extLst>
      <p:ext uri="{BB962C8B-B14F-4D97-AF65-F5344CB8AC3E}">
        <p14:creationId xmlns:p14="http://schemas.microsoft.com/office/powerpoint/2010/main" val="61507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33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238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70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0652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15FCEE-97D9-47E7-B6CF-8C799F30F8F6}"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499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107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347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solidFill>
                  <a:prstClr val="black"/>
                </a:solidFill>
              </a:rPr>
              <a:pPr/>
              <a:t>7/18/2018</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558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solidFill>
                  <a:prstClr val="black"/>
                </a:solidFill>
              </a:rPr>
              <a:pPr/>
              <a:t>7/18/2018</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119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2515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818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3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176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298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847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91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153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37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770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76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8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3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39FE04-85BB-FF44-A662-545F317729A4}" type="datetimeFigureOut">
              <a:rPr lang="en-US" smtClean="0">
                <a:solidFill>
                  <a:prstClr val="black">
                    <a:tint val="75000"/>
                  </a:prstClr>
                </a:solidFill>
              </a:rPr>
              <a:pPr defTabSz="914400"/>
              <a:t>7/18/2018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96AF237-0192-AC42-9561-DCBEAA3C3FF1}"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0187937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6836687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hyperlink" Target="http://www.drugs.ie/NDRICdocs/protocol1/templates/DUDIT.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Unit%204%20Handouts/Unit%204,%20Lesson%201,%20Body%20Mass%20Index.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4: Lesson </a:t>
            </a:r>
            <a:r>
              <a:rPr lang="en-GB" sz="5400" dirty="0">
                <a:latin typeface="+mn-lt"/>
              </a:rPr>
              <a:t>2</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69557" y="5649685"/>
            <a:ext cx="3454950" cy="766037"/>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525" y="5396571"/>
            <a:ext cx="1265486" cy="1265486"/>
          </a:xfrm>
          <a:prstGeom prst="rect">
            <a:avLst/>
          </a:prstGeom>
        </p:spPr>
      </p:pic>
    </p:spTree>
    <p:extLst>
      <p:ext uri="{BB962C8B-B14F-4D97-AF65-F5344CB8AC3E}">
        <p14:creationId xmlns:p14="http://schemas.microsoft.com/office/powerpoint/2010/main" val="420060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Alcohol &amp; Drug Use</a:t>
            </a:r>
            <a:endParaRPr lang="en-GB"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44990" y="217931"/>
            <a:ext cx="2008206" cy="1239808"/>
          </a:xfrm>
        </p:spPr>
      </p:pic>
      <p:sp>
        <p:nvSpPr>
          <p:cNvPr id="5" name="Rectangle 4"/>
          <p:cNvSpPr/>
          <p:nvPr/>
        </p:nvSpPr>
        <p:spPr>
          <a:xfrm>
            <a:off x="1026286" y="3111812"/>
            <a:ext cx="2554033" cy="523220"/>
          </a:xfrm>
          <a:prstGeom prst="rect">
            <a:avLst/>
          </a:prstGeom>
          <a:solidFill>
            <a:srgbClr val="CCECFF"/>
          </a:solidFill>
        </p:spPr>
        <p:txBody>
          <a:bodyPr wrap="none">
            <a:spAutoFit/>
          </a:bodyPr>
          <a:lstStyle/>
          <a:p>
            <a:r>
              <a:rPr lang="en-GB" sz="2800" dirty="0"/>
              <a:t>The Audit C Tool</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315" y="458255"/>
            <a:ext cx="3934280" cy="635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08215"/>
            <a:ext cx="2508885" cy="487045"/>
          </a:xfrm>
          <a:prstGeom prst="rect">
            <a:avLst/>
          </a:prstGeom>
          <a:noFill/>
          <a:ln>
            <a:noFill/>
          </a:ln>
        </p:spPr>
      </p:pic>
    </p:spTree>
    <p:extLst>
      <p:ext uri="{BB962C8B-B14F-4D97-AF65-F5344CB8AC3E}">
        <p14:creationId xmlns:p14="http://schemas.microsoft.com/office/powerpoint/2010/main" val="4124835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solidFill>
                  <a:srgbClr val="CC0066"/>
                </a:solidFill>
                <a:latin typeface="+mn-lt"/>
              </a:rPr>
              <a:t>Drug Use-DUDIT screening tool</a:t>
            </a:r>
            <a:r>
              <a:rPr lang="en-IE" dirty="0">
                <a:latin typeface="+mn-lt"/>
              </a:rPr>
              <a:t/>
            </a:r>
            <a:br>
              <a:rPr lang="en-IE" dirty="0">
                <a:latin typeface="+mn-lt"/>
              </a:rPr>
            </a:br>
            <a:endParaRPr lang="en-GB"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44990" y="217931"/>
            <a:ext cx="2008206" cy="1239808"/>
          </a:xfrm>
        </p:spPr>
      </p:pic>
      <p:sp>
        <p:nvSpPr>
          <p:cNvPr id="6" name="Rectangle 5"/>
          <p:cNvSpPr/>
          <p:nvPr/>
        </p:nvSpPr>
        <p:spPr>
          <a:xfrm>
            <a:off x="1974575" y="1567303"/>
            <a:ext cx="9435547" cy="954107"/>
          </a:xfrm>
          <a:prstGeom prst="rect">
            <a:avLst/>
          </a:prstGeom>
          <a:solidFill>
            <a:srgbClr val="CCECFF"/>
          </a:solidFill>
        </p:spPr>
        <p:txBody>
          <a:bodyPr wrap="square">
            <a:spAutoFit/>
          </a:bodyPr>
          <a:lstStyle/>
          <a:p>
            <a:r>
              <a:rPr lang="en-IE" sz="2800" dirty="0" smtClean="0"/>
              <a:t>How </a:t>
            </a:r>
            <a:r>
              <a:rPr lang="en-IE" sz="2800" dirty="0"/>
              <a:t>many times in the past year have you used an illegal drug or used a prescription medication for non medical reasons? </a:t>
            </a:r>
          </a:p>
        </p:txBody>
      </p:sp>
      <p:sp>
        <p:nvSpPr>
          <p:cNvPr id="7" name="Rectangle 6"/>
          <p:cNvSpPr/>
          <p:nvPr/>
        </p:nvSpPr>
        <p:spPr>
          <a:xfrm>
            <a:off x="1939462" y="3205441"/>
            <a:ext cx="10146521" cy="954107"/>
          </a:xfrm>
          <a:prstGeom prst="rect">
            <a:avLst/>
          </a:prstGeom>
          <a:solidFill>
            <a:srgbClr val="CCECFF"/>
          </a:solidFill>
        </p:spPr>
        <p:txBody>
          <a:bodyPr wrap="square">
            <a:spAutoFit/>
          </a:bodyPr>
          <a:lstStyle/>
          <a:p>
            <a:r>
              <a:rPr lang="en-IE" sz="2800" dirty="0" smtClean="0"/>
              <a:t>Never          reinforce abstinence</a:t>
            </a:r>
          </a:p>
          <a:p>
            <a:r>
              <a:rPr lang="en-IE" sz="2800" dirty="0" smtClean="0"/>
              <a:t>Positive result       further </a:t>
            </a:r>
            <a:r>
              <a:rPr lang="en-IE" sz="2800" dirty="0"/>
              <a:t>assessment using DUDIT screening tool. </a:t>
            </a:r>
          </a:p>
        </p:txBody>
      </p:sp>
      <p:sp>
        <p:nvSpPr>
          <p:cNvPr id="8" name="Rectangle 7"/>
          <p:cNvSpPr/>
          <p:nvPr/>
        </p:nvSpPr>
        <p:spPr>
          <a:xfrm>
            <a:off x="1053546" y="5174640"/>
            <a:ext cx="9660834" cy="954107"/>
          </a:xfrm>
          <a:prstGeom prst="rect">
            <a:avLst/>
          </a:prstGeom>
        </p:spPr>
        <p:txBody>
          <a:bodyPr wrap="square">
            <a:spAutoFit/>
          </a:bodyPr>
          <a:lstStyle/>
          <a:p>
            <a:pPr algn="ctr"/>
            <a:r>
              <a:rPr lang="en-IE" sz="2800" dirty="0">
                <a:solidFill>
                  <a:srgbClr val="CC0066"/>
                </a:solidFill>
              </a:rPr>
              <a:t>The DUDIT tool can be assessed through the following website</a:t>
            </a:r>
          </a:p>
          <a:p>
            <a:pPr algn="ctr"/>
            <a:r>
              <a:rPr lang="en-IE" sz="2800" dirty="0" smtClean="0">
                <a:solidFill>
                  <a:srgbClr val="CC0066"/>
                </a:solidFill>
                <a:hlinkClick r:id="rId4"/>
              </a:rPr>
              <a:t>www.drugs.ie/NDRICdocs/protocol1/templates/DUDIT.pdf</a:t>
            </a:r>
            <a:r>
              <a:rPr lang="en-IE" sz="2800" dirty="0" smtClean="0">
                <a:solidFill>
                  <a:srgbClr val="CC0066"/>
                </a:solidFill>
              </a:rPr>
              <a:t> </a:t>
            </a:r>
            <a:endParaRPr lang="en-IE" sz="2800" dirty="0">
              <a:solidFill>
                <a:srgbClr val="CC0066"/>
              </a:solidFill>
            </a:endParaRPr>
          </a:p>
        </p:txBody>
      </p:sp>
      <p:sp>
        <p:nvSpPr>
          <p:cNvPr id="10" name="Right Arrow 9"/>
          <p:cNvSpPr/>
          <p:nvPr/>
        </p:nvSpPr>
        <p:spPr>
          <a:xfrm>
            <a:off x="3087758" y="3344299"/>
            <a:ext cx="304800" cy="242526"/>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436" y="3788826"/>
            <a:ext cx="32385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02896" y="1751968"/>
            <a:ext cx="1736566" cy="584775"/>
          </a:xfrm>
          <a:prstGeom prst="rect">
            <a:avLst/>
          </a:prstGeom>
        </p:spPr>
        <p:txBody>
          <a:bodyPr wrap="none">
            <a:spAutoFit/>
          </a:bodyPr>
          <a:lstStyle/>
          <a:p>
            <a:r>
              <a:rPr lang="en-GB" sz="3200" b="1" dirty="0"/>
              <a:t>Question</a:t>
            </a:r>
          </a:p>
        </p:txBody>
      </p:sp>
      <p:sp>
        <p:nvSpPr>
          <p:cNvPr id="12" name="Rectangle 11"/>
          <p:cNvSpPr/>
          <p:nvPr/>
        </p:nvSpPr>
        <p:spPr>
          <a:xfrm>
            <a:off x="279409" y="3390108"/>
            <a:ext cx="1469890" cy="584775"/>
          </a:xfrm>
          <a:prstGeom prst="rect">
            <a:avLst/>
          </a:prstGeom>
        </p:spPr>
        <p:txBody>
          <a:bodyPr wrap="none">
            <a:spAutoFit/>
          </a:bodyPr>
          <a:lstStyle/>
          <a:p>
            <a:r>
              <a:rPr lang="en-GB" sz="3200" b="1" dirty="0"/>
              <a:t>Answer</a:t>
            </a:r>
          </a:p>
        </p:txBody>
      </p:sp>
      <p:pic>
        <p:nvPicPr>
          <p:cNvPr id="13" name="Picture 12" descr="\\ckvfs004\Health Promotion\common\Amy Phillips 2018\HSE_Logo_Mission_Full Colour_Irish_First_FA.png"/>
          <p:cNvPicPr/>
          <p:nvPr/>
        </p:nvPicPr>
        <p:blipFill>
          <a:blip r:embed="rId6">
            <a:extLst>
              <a:ext uri="{28A0092B-C50C-407E-A947-70E740481C1C}">
                <a14:useLocalDpi xmlns:a14="http://schemas.microsoft.com/office/drawing/2010/main" val="0"/>
              </a:ext>
            </a:extLst>
          </a:blip>
          <a:srcRect/>
          <a:stretch>
            <a:fillRect/>
          </a:stretch>
        </p:blipFill>
        <p:spPr bwMode="auto">
          <a:xfrm>
            <a:off x="0" y="6147182"/>
            <a:ext cx="2508885" cy="487045"/>
          </a:xfrm>
          <a:prstGeom prst="rect">
            <a:avLst/>
          </a:prstGeom>
          <a:noFill/>
          <a:ln>
            <a:noFill/>
          </a:ln>
        </p:spPr>
      </p:pic>
    </p:spTree>
    <p:extLst>
      <p:ext uri="{BB962C8B-B14F-4D97-AF65-F5344CB8AC3E}">
        <p14:creationId xmlns:p14="http://schemas.microsoft.com/office/powerpoint/2010/main" val="289599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7" y="139838"/>
            <a:ext cx="10515600" cy="1325563"/>
          </a:xfrm>
        </p:spPr>
        <p:txBody>
          <a:bodyPr>
            <a:normAutofit/>
          </a:bodyPr>
          <a:lstStyle/>
          <a:p>
            <a:r>
              <a:rPr lang="en-IE" sz="3600" dirty="0" smtClean="0">
                <a:solidFill>
                  <a:srgbClr val="CC0066"/>
                </a:solidFill>
                <a:latin typeface="+mn-lt"/>
              </a:rPr>
              <a:t>Healthy Eating </a:t>
            </a:r>
            <a:endParaRPr lang="en-GB" sz="3600" dirty="0">
              <a:solidFill>
                <a:srgbClr val="CC0066"/>
              </a:solidFill>
              <a:latin typeface="+mn-lt"/>
            </a:endParaRPr>
          </a:p>
        </p:txBody>
      </p:sp>
      <p:sp>
        <p:nvSpPr>
          <p:cNvPr id="3" name="Content Placeholder 2"/>
          <p:cNvSpPr>
            <a:spLocks noGrp="1"/>
          </p:cNvSpPr>
          <p:nvPr>
            <p:ph idx="1"/>
          </p:nvPr>
        </p:nvSpPr>
        <p:spPr>
          <a:xfrm>
            <a:off x="516835" y="3901316"/>
            <a:ext cx="11582400" cy="1982649"/>
          </a:xfrm>
        </p:spPr>
        <p:txBody>
          <a:bodyPr>
            <a:noAutofit/>
          </a:bodyPr>
          <a:lstStyle/>
          <a:p>
            <a:pPr marL="0" indent="0" algn="ctr">
              <a:buNone/>
            </a:pPr>
            <a:endParaRPr lang="en-IE" sz="3200" dirty="0" smtClean="0">
              <a:solidFill>
                <a:srgbClr val="CC0066"/>
              </a:solidFill>
            </a:endParaRPr>
          </a:p>
          <a:p>
            <a:pPr marL="0" indent="0" algn="ctr">
              <a:buNone/>
            </a:pPr>
            <a:r>
              <a:rPr lang="en-IE" sz="3600" dirty="0" smtClean="0">
                <a:solidFill>
                  <a:srgbClr val="CC0066"/>
                </a:solidFill>
              </a:rPr>
              <a:t>BMI &gt; 25 = Brief intervention </a:t>
            </a:r>
          </a:p>
        </p:txBody>
      </p:sp>
      <p:sp>
        <p:nvSpPr>
          <p:cNvPr id="4" name="Rectangle 3"/>
          <p:cNvSpPr/>
          <p:nvPr/>
        </p:nvSpPr>
        <p:spPr>
          <a:xfrm>
            <a:off x="159027" y="1528611"/>
            <a:ext cx="11940208" cy="2062103"/>
          </a:xfrm>
          <a:prstGeom prst="rect">
            <a:avLst/>
          </a:prstGeom>
          <a:solidFill>
            <a:srgbClr val="CCECFF"/>
          </a:solidFill>
        </p:spPr>
        <p:txBody>
          <a:bodyPr wrap="square">
            <a:spAutoFit/>
          </a:bodyPr>
          <a:lstStyle/>
          <a:p>
            <a:r>
              <a:rPr lang="en-IE" sz="3200" dirty="0" smtClean="0"/>
              <a:t>Assessment </a:t>
            </a:r>
            <a:r>
              <a:rPr lang="en-IE" sz="3200" dirty="0"/>
              <a:t>of weight and health risk involves using two key measures:</a:t>
            </a:r>
          </a:p>
          <a:p>
            <a:r>
              <a:rPr lang="en-IE" sz="3200" dirty="0" smtClean="0"/>
              <a:t>	</a:t>
            </a:r>
          </a:p>
          <a:p>
            <a:r>
              <a:rPr lang="en-IE" sz="3200" dirty="0"/>
              <a:t>	</a:t>
            </a:r>
            <a:r>
              <a:rPr lang="en-IE" sz="3200" dirty="0" smtClean="0"/>
              <a:t>1</a:t>
            </a:r>
            <a:r>
              <a:rPr lang="en-IE" sz="3200" dirty="0"/>
              <a:t>: </a:t>
            </a:r>
            <a:r>
              <a:rPr lang="en-IE" sz="3200" dirty="0" smtClean="0"/>
              <a:t>	Body </a:t>
            </a:r>
            <a:r>
              <a:rPr lang="en-IE" sz="3200" dirty="0"/>
              <a:t>Mass index</a:t>
            </a:r>
          </a:p>
          <a:p>
            <a:r>
              <a:rPr lang="en-IE" sz="3200" dirty="0" smtClean="0"/>
              <a:t>	2</a:t>
            </a:r>
            <a:r>
              <a:rPr lang="en-IE" sz="3200" dirty="0"/>
              <a:t>: Waist circumference</a:t>
            </a:r>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43076"/>
            <a:ext cx="2508885" cy="487045"/>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285" y="246743"/>
            <a:ext cx="1804987"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266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190954"/>
            <a:ext cx="10515600" cy="1325563"/>
          </a:xfrm>
        </p:spPr>
        <p:txBody>
          <a:bodyPr>
            <a:normAutofit/>
          </a:bodyPr>
          <a:lstStyle/>
          <a:p>
            <a:r>
              <a:rPr lang="en-IE" sz="3600" dirty="0" smtClean="0">
                <a:solidFill>
                  <a:srgbClr val="CC0066"/>
                </a:solidFill>
                <a:latin typeface="+mn-lt"/>
              </a:rPr>
              <a:t>1: Body mass index (BMI)</a:t>
            </a:r>
            <a:r>
              <a:rPr lang="en-IE" dirty="0">
                <a:hlinkClick r:id="rId3" action="ppaction://hlinkfile"/>
              </a:rPr>
              <a:t/>
            </a:r>
            <a:br>
              <a:rPr lang="en-IE" dirty="0">
                <a:hlinkClick r:id="rId3" action="ppaction://hlinkfile"/>
              </a:rPr>
            </a:br>
            <a:endParaRPr lang="en-GB" dirty="0"/>
          </a:p>
        </p:txBody>
      </p:sp>
      <p:sp>
        <p:nvSpPr>
          <p:cNvPr id="7" name="Rectangle 6"/>
          <p:cNvSpPr/>
          <p:nvPr/>
        </p:nvSpPr>
        <p:spPr>
          <a:xfrm>
            <a:off x="8783328" y="3451994"/>
            <a:ext cx="3408672" cy="646331"/>
          </a:xfrm>
          <a:prstGeom prst="rect">
            <a:avLst/>
          </a:prstGeom>
        </p:spPr>
        <p:txBody>
          <a:bodyPr wrap="square">
            <a:spAutoFit/>
          </a:bodyPr>
          <a:lstStyle/>
          <a:p>
            <a:r>
              <a:rPr lang="en-IE" i="1" dirty="0"/>
              <a:t>Figure 4.5 Adapted from WHO, 1995, WHO, 2000 and WHO 2004.</a:t>
            </a:r>
            <a:endParaRPr lang="en-GB"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349" y="281741"/>
            <a:ext cx="1582867" cy="977216"/>
          </a:xfrm>
          <a:prstGeom prst="rect">
            <a:avLst/>
          </a:prstGeom>
        </p:spPr>
      </p:pic>
      <p:pic>
        <p:nvPicPr>
          <p:cNvPr id="3" name="Picture 2"/>
          <p:cNvPicPr>
            <a:picLocks noChangeAspect="1"/>
          </p:cNvPicPr>
          <p:nvPr/>
        </p:nvPicPr>
        <p:blipFill>
          <a:blip r:embed="rId5"/>
          <a:stretch>
            <a:fillRect/>
          </a:stretch>
        </p:blipFill>
        <p:spPr>
          <a:xfrm>
            <a:off x="2788722" y="1004944"/>
            <a:ext cx="5908963" cy="5540433"/>
          </a:xfrm>
          <a:prstGeom prst="rect">
            <a:avLst/>
          </a:prstGeom>
        </p:spPr>
      </p:pic>
      <p:pic>
        <p:nvPicPr>
          <p:cNvPr id="6" name="Picture 5" descr="\\ckvfs004\Health Promotion\common\Amy Phillips 2018\HSE_Logo_Mission_Full Colour_Irish_First_FA.png"/>
          <p:cNvPicPr/>
          <p:nvPr/>
        </p:nvPicPr>
        <p:blipFill>
          <a:blip r:embed="rId6">
            <a:extLst>
              <a:ext uri="{28A0092B-C50C-407E-A947-70E740481C1C}">
                <a14:useLocalDpi xmlns:a14="http://schemas.microsoft.com/office/drawing/2010/main" val="0"/>
              </a:ext>
            </a:extLst>
          </a:blip>
          <a:srcRect/>
          <a:stretch>
            <a:fillRect/>
          </a:stretch>
        </p:blipFill>
        <p:spPr bwMode="auto">
          <a:xfrm>
            <a:off x="0" y="6545377"/>
            <a:ext cx="1687285" cy="312623"/>
          </a:xfrm>
          <a:prstGeom prst="rect">
            <a:avLst/>
          </a:prstGeom>
          <a:noFill/>
          <a:ln>
            <a:noFill/>
          </a:ln>
        </p:spPr>
      </p:pic>
    </p:spTree>
    <p:extLst>
      <p:ext uri="{BB962C8B-B14F-4D97-AF65-F5344CB8AC3E}">
        <p14:creationId xmlns:p14="http://schemas.microsoft.com/office/powerpoint/2010/main" val="3662312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170" y="255237"/>
            <a:ext cx="9329665" cy="1325563"/>
          </a:xfrm>
        </p:spPr>
        <p:txBody>
          <a:bodyPr>
            <a:normAutofit/>
          </a:bodyPr>
          <a:lstStyle/>
          <a:p>
            <a:r>
              <a:rPr lang="en-GB" sz="3600" dirty="0" smtClean="0">
                <a:solidFill>
                  <a:srgbClr val="CC0066"/>
                </a:solidFill>
                <a:latin typeface="+mn-lt"/>
              </a:rPr>
              <a:t>2: Waist </a:t>
            </a:r>
            <a:r>
              <a:rPr lang="en-GB" sz="3600" dirty="0">
                <a:solidFill>
                  <a:srgbClr val="CC0066"/>
                </a:solidFill>
                <a:latin typeface="+mn-lt"/>
              </a:rPr>
              <a:t>circumference</a:t>
            </a:r>
            <a:r>
              <a:rPr lang="en-GB" dirty="0">
                <a:solidFill>
                  <a:srgbClr val="CC0066"/>
                </a:solidFill>
              </a:rPr>
              <a:t/>
            </a:r>
            <a:br>
              <a:rPr lang="en-GB" dirty="0">
                <a:solidFill>
                  <a:srgbClr val="CC0066"/>
                </a:solidFill>
              </a:rPr>
            </a:br>
            <a:endParaRPr lang="en-GB" dirty="0">
              <a:solidFill>
                <a:srgbClr val="CC0066"/>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399" y="2613370"/>
            <a:ext cx="2977805" cy="2141573"/>
          </a:xfrm>
        </p:spPr>
      </p:pic>
      <p:sp>
        <p:nvSpPr>
          <p:cNvPr id="7" name="Rectangle 6"/>
          <p:cNvSpPr/>
          <p:nvPr/>
        </p:nvSpPr>
        <p:spPr>
          <a:xfrm>
            <a:off x="5027671" y="2169620"/>
            <a:ext cx="6096000" cy="2585323"/>
          </a:xfrm>
          <a:prstGeom prst="rect">
            <a:avLst/>
          </a:prstGeom>
        </p:spPr>
        <p:txBody>
          <a:bodyPr>
            <a:spAutoFit/>
          </a:bodyPr>
          <a:lstStyle/>
          <a:p>
            <a:r>
              <a:rPr lang="en-IE" sz="3600" dirty="0" smtClean="0"/>
              <a:t>&gt; 35 </a:t>
            </a:r>
            <a:r>
              <a:rPr lang="en-IE" sz="3600" dirty="0"/>
              <a:t>inches for </a:t>
            </a:r>
            <a:r>
              <a:rPr lang="en-IE" sz="3600" dirty="0" smtClean="0"/>
              <a:t>women</a:t>
            </a:r>
          </a:p>
          <a:p>
            <a:r>
              <a:rPr lang="en-IE" sz="3600" dirty="0" smtClean="0"/>
              <a:t>&gt; 40 </a:t>
            </a:r>
            <a:r>
              <a:rPr lang="en-IE" sz="3600" dirty="0"/>
              <a:t>inches for men. </a:t>
            </a:r>
          </a:p>
          <a:p>
            <a:r>
              <a:rPr lang="en-IE" sz="3600" dirty="0"/>
              <a:t>= </a:t>
            </a:r>
            <a:r>
              <a:rPr lang="en-IE" sz="3600" dirty="0" smtClean="0"/>
              <a:t>Higher </a:t>
            </a:r>
            <a:r>
              <a:rPr lang="en-IE" sz="3600" dirty="0"/>
              <a:t>risk for heart disease and type 2 </a:t>
            </a:r>
            <a:r>
              <a:rPr lang="en-IE" sz="3600" dirty="0" smtClean="0"/>
              <a:t>diabetes</a:t>
            </a:r>
          </a:p>
          <a:p>
            <a:endParaRPr lang="en-IE"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7583" y="255236"/>
            <a:ext cx="2120082" cy="1308877"/>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80347" y="6174004"/>
            <a:ext cx="2508885" cy="487045"/>
          </a:xfrm>
          <a:prstGeom prst="rect">
            <a:avLst/>
          </a:prstGeom>
          <a:noFill/>
          <a:ln>
            <a:noFill/>
          </a:ln>
        </p:spPr>
      </p:pic>
    </p:spTree>
    <p:extLst>
      <p:ext uri="{BB962C8B-B14F-4D97-AF65-F5344CB8AC3E}">
        <p14:creationId xmlns:p14="http://schemas.microsoft.com/office/powerpoint/2010/main" val="3433188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170" y="255237"/>
            <a:ext cx="9329665" cy="1325563"/>
          </a:xfrm>
        </p:spPr>
        <p:txBody>
          <a:bodyPr>
            <a:normAutofit/>
          </a:bodyPr>
          <a:lstStyle/>
          <a:p>
            <a:r>
              <a:rPr lang="en-GB" dirty="0">
                <a:solidFill>
                  <a:srgbClr val="CC0066"/>
                </a:solidFill>
              </a:rPr>
              <a:t/>
            </a:r>
            <a:br>
              <a:rPr lang="en-GB" dirty="0">
                <a:solidFill>
                  <a:srgbClr val="CC0066"/>
                </a:solidFill>
              </a:rPr>
            </a:br>
            <a:endParaRPr lang="en-GB" dirty="0">
              <a:solidFill>
                <a:srgbClr val="CC006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583" y="255236"/>
            <a:ext cx="2120082" cy="1308877"/>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22952" y="453416"/>
            <a:ext cx="5322773" cy="5921727"/>
          </a:xfrm>
        </p:spPr>
      </p:pic>
      <p:sp>
        <p:nvSpPr>
          <p:cNvPr id="8" name="Rectangle 7"/>
          <p:cNvSpPr/>
          <p:nvPr/>
        </p:nvSpPr>
        <p:spPr>
          <a:xfrm>
            <a:off x="242653" y="2157655"/>
            <a:ext cx="2964374" cy="2862322"/>
          </a:xfrm>
          <a:prstGeom prst="rect">
            <a:avLst/>
          </a:prstGeom>
        </p:spPr>
        <p:txBody>
          <a:bodyPr wrap="square">
            <a:spAutoFit/>
          </a:bodyPr>
          <a:lstStyle/>
          <a:p>
            <a:r>
              <a:rPr lang="en-IE" sz="3600" dirty="0"/>
              <a:t>National Guidelines on Physical Activity for Ireland </a:t>
            </a:r>
            <a:endParaRPr lang="en-GB" sz="3600" dirty="0"/>
          </a:p>
        </p:txBody>
      </p:sp>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51702"/>
            <a:ext cx="2508885" cy="487045"/>
          </a:xfrm>
          <a:prstGeom prst="rect">
            <a:avLst/>
          </a:prstGeom>
          <a:noFill/>
          <a:ln>
            <a:noFill/>
          </a:ln>
        </p:spPr>
      </p:pic>
    </p:spTree>
    <p:extLst>
      <p:ext uri="{BB962C8B-B14F-4D97-AF65-F5344CB8AC3E}">
        <p14:creationId xmlns:p14="http://schemas.microsoft.com/office/powerpoint/2010/main" val="2848395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6365" y="429966"/>
            <a:ext cx="2027318" cy="1251607"/>
          </a:xfr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24" y="397565"/>
            <a:ext cx="8202434" cy="621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598358" y="2599762"/>
            <a:ext cx="3323993" cy="3352328"/>
          </a:xfrm>
          <a:prstGeom prst="rect">
            <a:avLst/>
          </a:prstGeom>
          <a:ln w="28575">
            <a:solidFill>
              <a:srgbClr val="0070C0"/>
            </a:solidFill>
          </a:ln>
        </p:spPr>
        <p:txBody>
          <a:bodyPr wrap="square">
            <a:spAutoFit/>
          </a:bodyPr>
          <a:lstStyle/>
          <a:p>
            <a:pPr>
              <a:lnSpc>
                <a:spcPct val="107000"/>
              </a:lnSpc>
              <a:spcAft>
                <a:spcPts val="0"/>
              </a:spcAft>
            </a:pPr>
            <a:r>
              <a:rPr lang="en-IE" dirty="0">
                <a:ea typeface="Times New Roman"/>
                <a:cs typeface="Times New Roman"/>
              </a:rPr>
              <a:t>Physical activity may include: walking or cycling for recreation or to get to and from places; gardening; and exercise or sport which lasts for at least 10 minutes</a:t>
            </a:r>
            <a:endParaRPr lang="en-GB" sz="2800" dirty="0">
              <a:ea typeface="Calibri"/>
              <a:cs typeface="Times New Roman"/>
            </a:endParaRPr>
          </a:p>
          <a:p>
            <a:pPr>
              <a:lnSpc>
                <a:spcPct val="107000"/>
              </a:lnSpc>
              <a:spcAft>
                <a:spcPts val="0"/>
              </a:spcAft>
            </a:pPr>
            <a:r>
              <a:rPr lang="en-IE" b="1" i="1" dirty="0">
                <a:solidFill>
                  <a:srgbClr val="FF0000"/>
                </a:solidFill>
                <a:ea typeface="Times New Roman"/>
                <a:cs typeface="Times New Roman"/>
              </a:rPr>
              <a:t> </a:t>
            </a:r>
            <a:endParaRPr lang="en-GB" sz="2800" dirty="0">
              <a:ea typeface="Calibri"/>
              <a:cs typeface="Times New Roman"/>
            </a:endParaRPr>
          </a:p>
          <a:p>
            <a:pPr>
              <a:lnSpc>
                <a:spcPct val="107000"/>
              </a:lnSpc>
              <a:spcAft>
                <a:spcPts val="0"/>
              </a:spcAft>
            </a:pPr>
            <a:r>
              <a:rPr lang="en-IE" b="1" i="1" dirty="0">
                <a:solidFill>
                  <a:srgbClr val="FF0000"/>
                </a:solidFill>
                <a:ea typeface="Times New Roman"/>
                <a:cs typeface="Times New Roman"/>
              </a:rPr>
              <a:t>Recommended Physical Activity is at least 30 minutes of moderate intensity physical activity 5 days per week</a:t>
            </a:r>
            <a:endParaRPr lang="en-GB" sz="2800" dirty="0">
              <a:ea typeface="Calibri"/>
              <a:cs typeface="Times New Roman"/>
            </a:endParaRPr>
          </a:p>
        </p:txBody>
      </p:sp>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69312"/>
            <a:ext cx="2508885" cy="487045"/>
          </a:xfrm>
          <a:prstGeom prst="rect">
            <a:avLst/>
          </a:prstGeom>
          <a:noFill/>
          <a:ln>
            <a:noFill/>
          </a:ln>
        </p:spPr>
      </p:pic>
    </p:spTree>
    <p:extLst>
      <p:ext uri="{BB962C8B-B14F-4D97-AF65-F5344CB8AC3E}">
        <p14:creationId xmlns:p14="http://schemas.microsoft.com/office/powerpoint/2010/main" val="399845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694" y="533188"/>
            <a:ext cx="10836965" cy="1325563"/>
          </a:xfrm>
        </p:spPr>
        <p:txBody>
          <a:bodyPr>
            <a:normAutofit/>
          </a:bodyPr>
          <a:lstStyle/>
          <a:p>
            <a:r>
              <a:rPr lang="en-IE" dirty="0">
                <a:solidFill>
                  <a:srgbClr val="CC0066"/>
                </a:solidFill>
                <a:latin typeface="+mn-lt"/>
              </a:rPr>
              <a:t>Making Every Contact </a:t>
            </a:r>
            <a:r>
              <a:rPr lang="en-IE" dirty="0" smtClean="0">
                <a:solidFill>
                  <a:srgbClr val="CC0066"/>
                </a:solidFill>
                <a:latin typeface="+mn-lt"/>
              </a:rPr>
              <a:t>Count:  Recording Tool</a:t>
            </a:r>
            <a:r>
              <a:rPr lang="en-IE" dirty="0"/>
              <a:t/>
            </a:r>
            <a:br>
              <a:rPr lang="en-IE" dirty="0"/>
            </a:br>
            <a:endParaRPr lang="en-GB" dirty="0"/>
          </a:p>
        </p:txBody>
      </p:sp>
      <p:sp>
        <p:nvSpPr>
          <p:cNvPr id="3" name="Content Placeholder 2"/>
          <p:cNvSpPr>
            <a:spLocks noGrp="1"/>
          </p:cNvSpPr>
          <p:nvPr>
            <p:ph idx="1"/>
          </p:nvPr>
        </p:nvSpPr>
        <p:spPr>
          <a:xfrm>
            <a:off x="675861" y="1431234"/>
            <a:ext cx="11145078" cy="4560198"/>
          </a:xfrm>
        </p:spPr>
        <p:txBody>
          <a:bodyPr>
            <a:normAutofit/>
          </a:bodyPr>
          <a:lstStyle/>
          <a:p>
            <a:pPr>
              <a:lnSpc>
                <a:spcPct val="150000"/>
              </a:lnSpc>
            </a:pPr>
            <a:r>
              <a:rPr lang="en-IE" dirty="0" smtClean="0"/>
              <a:t>Important to record information </a:t>
            </a:r>
            <a:r>
              <a:rPr lang="en-IE" dirty="0"/>
              <a:t>on patient </a:t>
            </a:r>
            <a:r>
              <a:rPr lang="en-IE" dirty="0" smtClean="0"/>
              <a:t>records. </a:t>
            </a:r>
          </a:p>
          <a:p>
            <a:pPr>
              <a:lnSpc>
                <a:spcPct val="150000"/>
              </a:lnSpc>
            </a:pPr>
            <a:r>
              <a:rPr lang="en-IE" dirty="0"/>
              <a:t>A</a:t>
            </a:r>
            <a:r>
              <a:rPr lang="en-IE" dirty="0" smtClean="0"/>
              <a:t>llows Healthcare Professionals to </a:t>
            </a:r>
          </a:p>
          <a:p>
            <a:pPr lvl="1">
              <a:lnSpc>
                <a:spcPct val="150000"/>
              </a:lnSpc>
            </a:pPr>
            <a:r>
              <a:rPr lang="en-IE" dirty="0" smtClean="0"/>
              <a:t>review </a:t>
            </a:r>
            <a:r>
              <a:rPr lang="en-IE" dirty="0"/>
              <a:t>when an issue has been raised </a:t>
            </a:r>
            <a:r>
              <a:rPr lang="en-IE" dirty="0" smtClean="0"/>
              <a:t>in </a:t>
            </a:r>
            <a:r>
              <a:rPr lang="en-IE" dirty="0"/>
              <a:t>the past </a:t>
            </a:r>
            <a:endParaRPr lang="en-IE" dirty="0" smtClean="0"/>
          </a:p>
          <a:p>
            <a:pPr lvl="1">
              <a:lnSpc>
                <a:spcPct val="150000"/>
              </a:lnSpc>
            </a:pPr>
            <a:r>
              <a:rPr lang="en-IE" dirty="0" smtClean="0"/>
              <a:t>and </a:t>
            </a:r>
            <a:r>
              <a:rPr lang="en-IE" dirty="0"/>
              <a:t>how an intervention was conducted. </a:t>
            </a:r>
            <a:endParaRPr lang="en-IE" dirty="0" smtClean="0"/>
          </a:p>
          <a:p>
            <a:pPr>
              <a:lnSpc>
                <a:spcPct val="150000"/>
              </a:lnSpc>
            </a:pPr>
            <a:r>
              <a:rPr lang="en-IE" dirty="0" smtClean="0"/>
              <a:t>Specific recording tool developed for consistency</a:t>
            </a:r>
          </a:p>
          <a:p>
            <a:pPr>
              <a:lnSpc>
                <a:spcPct val="150000"/>
              </a:lnSpc>
            </a:pPr>
            <a:r>
              <a:rPr lang="en-IE" dirty="0" smtClean="0"/>
              <a:t>Paper format (patient record) and electronic </a:t>
            </a:r>
            <a:r>
              <a:rPr lang="en-IE" dirty="0"/>
              <a:t>patient records </a:t>
            </a:r>
            <a:endParaRPr lang="en-IE" dirty="0" smtClean="0"/>
          </a:p>
          <a:p>
            <a:endParaRPr lang="en-GB" dirty="0"/>
          </a:p>
        </p:txBody>
      </p:sp>
      <p:sp>
        <p:nvSpPr>
          <p:cNvPr id="6" name="Rectangle 5"/>
          <p:cNvSpPr/>
          <p:nvPr/>
        </p:nvSpPr>
        <p:spPr>
          <a:xfrm>
            <a:off x="520504" y="5751359"/>
            <a:ext cx="10803987" cy="954107"/>
          </a:xfrm>
          <a:prstGeom prst="rect">
            <a:avLst/>
          </a:prstGeom>
          <a:solidFill>
            <a:srgbClr val="CCECFF"/>
          </a:solidFill>
        </p:spPr>
        <p:txBody>
          <a:bodyPr wrap="square">
            <a:spAutoFit/>
          </a:bodyPr>
          <a:lstStyle/>
          <a:p>
            <a:pPr algn="ctr"/>
            <a:r>
              <a:rPr lang="en-IE" sz="2800" dirty="0" smtClean="0"/>
              <a:t>Recording Tool is currently </a:t>
            </a:r>
            <a:r>
              <a:rPr lang="en-IE" sz="2800" dirty="0"/>
              <a:t>integrated into the </a:t>
            </a:r>
            <a:endParaRPr lang="en-IE" sz="2800" dirty="0" smtClean="0"/>
          </a:p>
          <a:p>
            <a:pPr algn="ctr"/>
            <a:r>
              <a:rPr lang="en-IE" sz="2800" dirty="0" smtClean="0"/>
              <a:t>national </a:t>
            </a:r>
            <a:r>
              <a:rPr lang="en-IE" sz="2800" dirty="0"/>
              <a:t>electronic patient records for maternity services.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302" y="2408110"/>
            <a:ext cx="2237993" cy="1381672"/>
          </a:xfrm>
          <a:prstGeom prst="rect">
            <a:avLst/>
          </a:prstGeom>
        </p:spPr>
      </p:pic>
    </p:spTree>
    <p:extLst>
      <p:ext uri="{BB962C8B-B14F-4D97-AF65-F5344CB8AC3E}">
        <p14:creationId xmlns:p14="http://schemas.microsoft.com/office/powerpoint/2010/main" val="15585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58" y="-102960"/>
            <a:ext cx="10515600" cy="1325563"/>
          </a:xfrm>
        </p:spPr>
        <p:txBody>
          <a:bodyPr/>
          <a:lstStyle/>
          <a:p>
            <a:r>
              <a:rPr lang="en-IE" dirty="0" smtClean="0"/>
              <a:t>	MECC Recording </a:t>
            </a:r>
            <a:r>
              <a:rPr lang="en-IE" dirty="0"/>
              <a:t>T</a:t>
            </a:r>
            <a:r>
              <a:rPr lang="en-IE" dirty="0" smtClean="0"/>
              <a:t>ool</a:t>
            </a: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753" y="998761"/>
            <a:ext cx="3659933" cy="569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707" y="998760"/>
            <a:ext cx="3388464" cy="573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2428" y="312057"/>
            <a:ext cx="1804987"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894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175"/>
            <a:ext cx="122777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42121" y="4118251"/>
            <a:ext cx="7947991" cy="1871732"/>
          </a:xfrm>
        </p:spPr>
        <p:txBody>
          <a:bodyPr>
            <a:normAutofit/>
          </a:bodyPr>
          <a:lstStyle/>
          <a:p>
            <a:pPr marL="0" indent="0" algn="ctr">
              <a:buNone/>
            </a:pPr>
            <a:r>
              <a:rPr lang="en-IE" sz="4800" dirty="0" smtClean="0"/>
              <a:t>Skills Workshop</a:t>
            </a:r>
            <a:endParaRPr lang="en-GB" sz="4800" dirty="0"/>
          </a:p>
        </p:txBody>
      </p:sp>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91859" y="5508702"/>
            <a:ext cx="3075809" cy="884719"/>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572" y="5356534"/>
            <a:ext cx="1326696" cy="1326696"/>
          </a:xfrm>
          <a:prstGeom prst="rect">
            <a:avLst/>
          </a:prstGeom>
        </p:spPr>
      </p:pic>
    </p:spTree>
    <p:extLst>
      <p:ext uri="{BB962C8B-B14F-4D97-AF65-F5344CB8AC3E}">
        <p14:creationId xmlns:p14="http://schemas.microsoft.com/office/powerpoint/2010/main" val="289507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72569" cy="6688667"/>
          </a:xfrm>
          <a:prstGeom prst="rect">
            <a:avLst/>
          </a:prstGeom>
        </p:spPr>
      </p:pic>
      <p:sp>
        <p:nvSpPr>
          <p:cNvPr id="2" name="Title 1"/>
          <p:cNvSpPr>
            <a:spLocks noGrp="1"/>
          </p:cNvSpPr>
          <p:nvPr>
            <p:ph type="ctrTitle"/>
          </p:nvPr>
        </p:nvSpPr>
        <p:spPr>
          <a:xfrm>
            <a:off x="410818" y="2521182"/>
            <a:ext cx="10450640" cy="1646302"/>
          </a:xfrm>
        </p:spPr>
        <p:txBody>
          <a:bodyPr>
            <a:normAutofit fontScale="90000"/>
          </a:bodyPr>
          <a:lstStyle/>
          <a:p>
            <a:r>
              <a:rPr lang="en-GB" dirty="0" smtClean="0"/>
              <a:t/>
            </a:r>
            <a:br>
              <a:rPr lang="en-GB" dirty="0" smtClean="0"/>
            </a:br>
            <a:r>
              <a:rPr lang="en-GB" dirty="0" smtClean="0"/>
              <a:t> </a:t>
            </a:r>
            <a:r>
              <a:rPr lang="en-GB" dirty="0" smtClean="0">
                <a:latin typeface="+mn-lt"/>
              </a:rPr>
              <a:t>Making Every Contact Count: Providing Opportunistic Brief Advice and Undertaking Brief Interventions </a:t>
            </a:r>
            <a:endParaRPr lang="en-GB" dirty="0">
              <a:latin typeface="+mn-lt"/>
            </a:endParaRPr>
          </a:p>
        </p:txBody>
      </p:sp>
      <p:sp>
        <p:nvSpPr>
          <p:cNvPr id="3" name="Subtitle 2"/>
          <p:cNvSpPr>
            <a:spLocks noGrp="1"/>
          </p:cNvSpPr>
          <p:nvPr>
            <p:ph type="subTitle" idx="1"/>
          </p:nvPr>
        </p:nvSpPr>
        <p:spPr>
          <a:xfrm>
            <a:off x="1386349" y="4851214"/>
            <a:ext cx="9153832" cy="1096899"/>
          </a:xfrm>
        </p:spPr>
        <p:txBody>
          <a:bodyPr>
            <a:noAutofit/>
          </a:bodyPr>
          <a:lstStyle/>
          <a:p>
            <a:r>
              <a:rPr lang="en-IE" sz="3600" dirty="0" smtClean="0">
                <a:solidFill>
                  <a:srgbClr val="CC0066"/>
                </a:solidFill>
              </a:rPr>
              <a:t>Lesson 3</a:t>
            </a:r>
            <a:r>
              <a:rPr lang="en-IE" sz="3600" dirty="0">
                <a:solidFill>
                  <a:srgbClr val="CC0066"/>
                </a:solidFill>
              </a:rPr>
              <a:t>: Brief intervention </a:t>
            </a:r>
            <a:r>
              <a:rPr lang="en-IE" sz="3600" dirty="0" smtClean="0">
                <a:solidFill>
                  <a:srgbClr val="CC0066"/>
                </a:solidFill>
              </a:rPr>
              <a:t>Skills Workshop</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80347" y="6200589"/>
            <a:ext cx="2508885" cy="487045"/>
          </a:xfrm>
          <a:prstGeom prst="rect">
            <a:avLst/>
          </a:prstGeom>
          <a:noFill/>
          <a:ln>
            <a:noFill/>
          </a:ln>
        </p:spPr>
      </p:pic>
    </p:spTree>
    <p:extLst>
      <p:ext uri="{BB962C8B-B14F-4D97-AF65-F5344CB8AC3E}">
        <p14:creationId xmlns:p14="http://schemas.microsoft.com/office/powerpoint/2010/main" val="242361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13" y="225419"/>
            <a:ext cx="10515600" cy="1208405"/>
          </a:xfrm>
        </p:spPr>
        <p:txBody>
          <a:bodyPr>
            <a:normAutofit/>
          </a:bodyPr>
          <a:lstStyle/>
          <a:p>
            <a:r>
              <a:rPr lang="en-IE" sz="3600" dirty="0" smtClean="0">
                <a:solidFill>
                  <a:srgbClr val="CC0066"/>
                </a:solidFill>
                <a:latin typeface="+mn-lt"/>
              </a:rPr>
              <a:t>Delivering a Brief Intervention </a:t>
            </a:r>
            <a:endParaRPr lang="en-GB" sz="3600" dirty="0">
              <a:latin typeface="+mn-lt"/>
            </a:endParaRPr>
          </a:p>
        </p:txBody>
      </p:sp>
      <p:sp>
        <p:nvSpPr>
          <p:cNvPr id="3" name="Content Placeholder 2"/>
          <p:cNvSpPr>
            <a:spLocks noGrp="1"/>
          </p:cNvSpPr>
          <p:nvPr>
            <p:ph idx="1"/>
          </p:nvPr>
        </p:nvSpPr>
        <p:spPr>
          <a:xfrm>
            <a:off x="251525" y="1811891"/>
            <a:ext cx="11728174" cy="4402897"/>
          </a:xfrm>
        </p:spPr>
        <p:txBody>
          <a:bodyPr>
            <a:normAutofit/>
          </a:bodyPr>
          <a:lstStyle/>
          <a:p>
            <a:pPr marL="0" indent="0">
              <a:lnSpc>
                <a:spcPct val="150000"/>
              </a:lnSpc>
              <a:buNone/>
            </a:pPr>
            <a:r>
              <a:rPr lang="en-IE" dirty="0" smtClean="0"/>
              <a:t>Throughout </a:t>
            </a:r>
            <a:r>
              <a:rPr lang="en-IE" dirty="0"/>
              <a:t>the brief intervention remember to:</a:t>
            </a:r>
          </a:p>
          <a:p>
            <a:pPr>
              <a:lnSpc>
                <a:spcPct val="150000"/>
              </a:lnSpc>
            </a:pPr>
            <a:r>
              <a:rPr lang="en-IE" dirty="0"/>
              <a:t>	</a:t>
            </a:r>
            <a:r>
              <a:rPr lang="en-IE" dirty="0" smtClean="0"/>
              <a:t>Develop </a:t>
            </a:r>
            <a:r>
              <a:rPr lang="en-IE" dirty="0"/>
              <a:t>and maintain rapport and empathy </a:t>
            </a:r>
            <a:endParaRPr lang="en-IE" dirty="0" smtClean="0"/>
          </a:p>
          <a:p>
            <a:pPr>
              <a:lnSpc>
                <a:spcPct val="150000"/>
              </a:lnSpc>
            </a:pPr>
            <a:r>
              <a:rPr lang="en-IE" dirty="0"/>
              <a:t>	</a:t>
            </a:r>
            <a:r>
              <a:rPr lang="en-IE" dirty="0" smtClean="0"/>
              <a:t>Emphasise </a:t>
            </a:r>
            <a:r>
              <a:rPr lang="en-IE" dirty="0"/>
              <a:t>the </a:t>
            </a:r>
            <a:r>
              <a:rPr lang="en-IE" dirty="0" smtClean="0"/>
              <a:t>patient’s </a:t>
            </a:r>
            <a:r>
              <a:rPr lang="en-IE" dirty="0"/>
              <a:t>personal responsibility for their </a:t>
            </a:r>
            <a:r>
              <a:rPr lang="en-IE" dirty="0" smtClean="0"/>
              <a:t>own decisions </a:t>
            </a:r>
          </a:p>
          <a:p>
            <a:pPr>
              <a:lnSpc>
                <a:spcPct val="150000"/>
              </a:lnSpc>
            </a:pPr>
            <a:r>
              <a:rPr lang="en-IE" dirty="0" smtClean="0"/>
              <a:t>	Remember the 5 As</a:t>
            </a:r>
            <a:endParaRPr lang="en-IE"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590" y="225419"/>
            <a:ext cx="2279109" cy="1407056"/>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02650" y="6040189"/>
            <a:ext cx="2508885" cy="487045"/>
          </a:xfrm>
          <a:prstGeom prst="rect">
            <a:avLst/>
          </a:prstGeom>
          <a:noFill/>
          <a:ln>
            <a:noFill/>
          </a:ln>
        </p:spPr>
      </p:pic>
    </p:spTree>
    <p:extLst>
      <p:ext uri="{BB962C8B-B14F-4D97-AF65-F5344CB8AC3E}">
        <p14:creationId xmlns:p14="http://schemas.microsoft.com/office/powerpoint/2010/main" val="2949006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590" y="225419"/>
            <a:ext cx="2279109" cy="1407056"/>
          </a:xfrm>
          <a:prstGeom prst="rect">
            <a:avLst/>
          </a:prstGeom>
        </p:spPr>
      </p:pic>
      <p:pic>
        <p:nvPicPr>
          <p:cNvPr id="5" name="Picture 4"/>
          <p:cNvPicPr>
            <a:picLocks noChangeAspect="1"/>
          </p:cNvPicPr>
          <p:nvPr/>
        </p:nvPicPr>
        <p:blipFill>
          <a:blip r:embed="rId4"/>
          <a:stretch>
            <a:fillRect/>
          </a:stretch>
        </p:blipFill>
        <p:spPr>
          <a:xfrm>
            <a:off x="2963916" y="205971"/>
            <a:ext cx="5927835" cy="6413829"/>
          </a:xfrm>
          <a:prstGeom prst="rect">
            <a:avLst/>
          </a:prstGeom>
        </p:spPr>
      </p:pic>
      <p:sp>
        <p:nvSpPr>
          <p:cNvPr id="2" name="Title 1"/>
          <p:cNvSpPr>
            <a:spLocks noGrp="1"/>
          </p:cNvSpPr>
          <p:nvPr>
            <p:ph type="title"/>
          </p:nvPr>
        </p:nvSpPr>
        <p:spPr>
          <a:xfrm>
            <a:off x="348343" y="2313668"/>
            <a:ext cx="2125716" cy="1325563"/>
          </a:xfrm>
        </p:spPr>
        <p:txBody>
          <a:bodyPr/>
          <a:lstStyle/>
          <a:p>
            <a:r>
              <a:rPr lang="en-IE" dirty="0" smtClean="0"/>
              <a:t>5 A’s</a:t>
            </a:r>
            <a:endParaRPr lang="en-GB" dirty="0"/>
          </a:p>
        </p:txBody>
      </p:sp>
    </p:spTree>
    <p:extLst>
      <p:ext uri="{BB962C8B-B14F-4D97-AF65-F5344CB8AC3E}">
        <p14:creationId xmlns:p14="http://schemas.microsoft.com/office/powerpoint/2010/main" val="3657565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590" y="225419"/>
            <a:ext cx="2279109" cy="140705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471" y="200025"/>
            <a:ext cx="4953000"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5989862"/>
            <a:ext cx="52673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179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0423" y="507575"/>
            <a:ext cx="2618638" cy="515473"/>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940904" y="102529"/>
            <a:ext cx="9195675" cy="1325563"/>
          </a:xfrm>
          <a:noFill/>
        </p:spPr>
        <p:txBody>
          <a:bodyPr>
            <a:normAutofit fontScale="90000"/>
          </a:bodyPr>
          <a:lstStyle/>
          <a:p>
            <a:r>
              <a:rPr lang="en-IE" dirty="0"/>
              <a:t/>
            </a:r>
            <a:br>
              <a:rPr lang="en-IE" dirty="0"/>
            </a:br>
            <a:r>
              <a:rPr lang="en-IE" dirty="0">
                <a:latin typeface="+mn-lt"/>
              </a:rPr>
              <a:t>Activity </a:t>
            </a:r>
            <a:r>
              <a:rPr lang="en-IE" dirty="0" smtClean="0">
                <a:latin typeface="+mn-lt"/>
              </a:rPr>
              <a:t>4.5	 Real Play Exercise</a:t>
            </a:r>
            <a:r>
              <a:rPr lang="en-IE" dirty="0"/>
              <a:t/>
            </a:r>
            <a:br>
              <a:rPr lang="en-IE" dirty="0"/>
            </a:b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sp>
        <p:nvSpPr>
          <p:cNvPr id="7" name="Rectangle 6"/>
          <p:cNvSpPr/>
          <p:nvPr/>
        </p:nvSpPr>
        <p:spPr>
          <a:xfrm>
            <a:off x="1099931" y="1937367"/>
            <a:ext cx="9488822" cy="2677656"/>
          </a:xfrm>
          <a:prstGeom prst="rect">
            <a:avLst/>
          </a:prstGeom>
        </p:spPr>
        <p:txBody>
          <a:bodyPr wrap="square">
            <a:spAutoFit/>
          </a:bodyPr>
          <a:lstStyle/>
          <a:p>
            <a:r>
              <a:rPr lang="en-IE" sz="2800" dirty="0" smtClean="0"/>
              <a:t>Pick </a:t>
            </a:r>
            <a:r>
              <a:rPr lang="en-IE" sz="2800" dirty="0"/>
              <a:t>a personal lifestyle behaviour that you would like to change and that you are comfortable discussing in your small group.  </a:t>
            </a:r>
            <a:endParaRPr lang="en-IE" sz="2800" dirty="0" smtClean="0"/>
          </a:p>
          <a:p>
            <a:endParaRPr lang="en-IE" sz="2800" dirty="0"/>
          </a:p>
          <a:p>
            <a:r>
              <a:rPr lang="en-IE" sz="2800" dirty="0" smtClean="0"/>
              <a:t>Alternatively</a:t>
            </a:r>
            <a:r>
              <a:rPr lang="en-IE" sz="2800" dirty="0"/>
              <a:t>, you can pick a behaviour that may have come across in your clinical training to date. </a:t>
            </a:r>
          </a:p>
          <a:p>
            <a:endParaRPr lang="en-IE"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73" y="507575"/>
            <a:ext cx="681755" cy="5154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561" y="334119"/>
            <a:ext cx="2596896" cy="1603248"/>
          </a:xfrm>
          <a:prstGeom prst="rect">
            <a:avLst/>
          </a:prstGeom>
        </p:spPr>
      </p:pic>
      <p:sp>
        <p:nvSpPr>
          <p:cNvPr id="6" name="Rectangle 5"/>
          <p:cNvSpPr/>
          <p:nvPr/>
        </p:nvSpPr>
        <p:spPr>
          <a:xfrm>
            <a:off x="940904" y="4511281"/>
            <a:ext cx="9824108" cy="1569660"/>
          </a:xfrm>
          <a:prstGeom prst="rect">
            <a:avLst/>
          </a:prstGeom>
          <a:solidFill>
            <a:srgbClr val="CCECFF"/>
          </a:solidFill>
        </p:spPr>
        <p:txBody>
          <a:bodyPr wrap="square">
            <a:spAutoFit/>
          </a:bodyPr>
          <a:lstStyle/>
          <a:p>
            <a:pPr algn="ctr"/>
            <a:r>
              <a:rPr lang="en-IE" sz="3200" dirty="0" smtClean="0"/>
              <a:t>Take </a:t>
            </a:r>
            <a:r>
              <a:rPr lang="en-IE" sz="3200" dirty="0"/>
              <a:t>turns to role play each of the </a:t>
            </a:r>
            <a:r>
              <a:rPr lang="en-IE" sz="3200" dirty="0" smtClean="0"/>
              <a:t>following: </a:t>
            </a:r>
          </a:p>
          <a:p>
            <a:endParaRPr lang="en-IE" sz="3200" dirty="0" smtClean="0"/>
          </a:p>
          <a:p>
            <a:pPr algn="ctr"/>
            <a:r>
              <a:rPr lang="en-IE" sz="3200" dirty="0" smtClean="0"/>
              <a:t>Health </a:t>
            </a:r>
            <a:r>
              <a:rPr lang="en-IE" sz="3200" dirty="0"/>
              <a:t>professional, </a:t>
            </a:r>
            <a:r>
              <a:rPr lang="en-IE" sz="3200" dirty="0" smtClean="0"/>
              <a:t>Patient, </a:t>
            </a:r>
            <a:r>
              <a:rPr lang="en-IE" sz="3200" dirty="0"/>
              <a:t>Observer</a:t>
            </a:r>
          </a:p>
        </p:txBody>
      </p:sp>
      <p:pic>
        <p:nvPicPr>
          <p:cNvPr id="10" name="Picture 9"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24825" y="6324463"/>
            <a:ext cx="2508885" cy="487045"/>
          </a:xfrm>
          <a:prstGeom prst="rect">
            <a:avLst/>
          </a:prstGeom>
          <a:noFill/>
          <a:ln>
            <a:noFill/>
          </a:ln>
        </p:spPr>
      </p:pic>
    </p:spTree>
    <p:extLst>
      <p:ext uri="{BB962C8B-B14F-4D97-AF65-F5344CB8AC3E}">
        <p14:creationId xmlns:p14="http://schemas.microsoft.com/office/powerpoint/2010/main" val="1889558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660" y="1114432"/>
            <a:ext cx="4608443" cy="945422"/>
          </a:xfrm>
        </p:spPr>
        <p:txBody>
          <a:bodyPr/>
          <a:lstStyle/>
          <a:p>
            <a:r>
              <a:rPr lang="en-IE" dirty="0" smtClean="0">
                <a:solidFill>
                  <a:srgbClr val="CC0066"/>
                </a:solidFill>
                <a:latin typeface="+mn-lt"/>
              </a:rPr>
              <a:t>Directions</a:t>
            </a:r>
            <a:endParaRPr lang="en-GB" dirty="0">
              <a:solidFill>
                <a:srgbClr val="CC0066"/>
              </a:solidFill>
              <a:latin typeface="+mn-lt"/>
            </a:endParaRPr>
          </a:p>
        </p:txBody>
      </p:sp>
      <p:sp>
        <p:nvSpPr>
          <p:cNvPr id="4" name="Rectangle 3"/>
          <p:cNvSpPr/>
          <p:nvPr/>
        </p:nvSpPr>
        <p:spPr>
          <a:xfrm>
            <a:off x="980660" y="2059854"/>
            <a:ext cx="9939130" cy="1815882"/>
          </a:xfrm>
          <a:prstGeom prst="rect">
            <a:avLst/>
          </a:prstGeom>
          <a:solidFill>
            <a:srgbClr val="CCECFF"/>
          </a:solidFill>
        </p:spPr>
        <p:txBody>
          <a:bodyPr wrap="square">
            <a:spAutoFit/>
          </a:bodyPr>
          <a:lstStyle/>
          <a:p>
            <a:pPr marL="457200" indent="-457200">
              <a:buFont typeface="Arial" panose="020B0604020202020204" pitchFamily="34" charset="0"/>
              <a:buChar char="•"/>
            </a:pPr>
            <a:r>
              <a:rPr lang="en-IE" sz="2800" dirty="0" smtClean="0"/>
              <a:t>10 </a:t>
            </a:r>
            <a:r>
              <a:rPr lang="en-IE" sz="2800" dirty="0"/>
              <a:t>minutes for each </a:t>
            </a:r>
            <a:r>
              <a:rPr lang="en-IE" sz="2800" dirty="0" smtClean="0"/>
              <a:t>real </a:t>
            </a:r>
            <a:r>
              <a:rPr lang="en-IE" sz="2800" dirty="0"/>
              <a:t>play</a:t>
            </a:r>
          </a:p>
          <a:p>
            <a:pPr marL="457200" indent="-457200">
              <a:buFont typeface="Arial" panose="020B0604020202020204" pitchFamily="34" charset="0"/>
              <a:buChar char="•"/>
            </a:pPr>
            <a:r>
              <a:rPr lang="en-IE" sz="2800" dirty="0" smtClean="0"/>
              <a:t>3 </a:t>
            </a:r>
            <a:r>
              <a:rPr lang="en-IE" sz="2800" dirty="0"/>
              <a:t>minutes for your feedback</a:t>
            </a:r>
          </a:p>
          <a:p>
            <a:endParaRPr lang="en-IE" sz="2800" dirty="0" smtClean="0"/>
          </a:p>
          <a:p>
            <a:pPr algn="ctr"/>
            <a:r>
              <a:rPr lang="en-IE" sz="2800" dirty="0" smtClean="0"/>
              <a:t>Be </a:t>
            </a:r>
            <a:r>
              <a:rPr lang="en-IE" sz="2800" dirty="0"/>
              <a:t>strict about time. </a:t>
            </a:r>
          </a:p>
        </p:txBody>
      </p:sp>
      <p:sp>
        <p:nvSpPr>
          <p:cNvPr id="5" name="Rectangle 4"/>
          <p:cNvSpPr/>
          <p:nvPr/>
        </p:nvSpPr>
        <p:spPr>
          <a:xfrm>
            <a:off x="1457738" y="4432350"/>
            <a:ext cx="9647582" cy="1815882"/>
          </a:xfrm>
          <a:prstGeom prst="rect">
            <a:avLst/>
          </a:prstGeom>
          <a:noFill/>
        </p:spPr>
        <p:txBody>
          <a:bodyPr wrap="square">
            <a:spAutoFit/>
          </a:bodyPr>
          <a:lstStyle/>
          <a:p>
            <a:r>
              <a:rPr lang="en-IE" sz="2800" dirty="0"/>
              <a:t>However……. unlike in real life, in these role plays the participants can ‘rewind the tape’ if they get stuck, do something wrong or want to improve the interaction.  They can ask one another for help, and then continue with the </a:t>
            </a:r>
            <a:r>
              <a:rPr lang="en-IE" sz="2800" dirty="0" smtClean="0"/>
              <a:t>real </a:t>
            </a:r>
            <a:r>
              <a:rPr lang="en-IE" sz="2800" dirty="0"/>
              <a:t>play</a:t>
            </a:r>
            <a:r>
              <a:rPr lang="en-IE"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305" y="331967"/>
            <a:ext cx="1802031" cy="1112521"/>
          </a:xfrm>
          <a:prstGeom prst="rect">
            <a:avLst/>
          </a:prstGeom>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56" y="-145442"/>
            <a:ext cx="76565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7759" y="6248232"/>
            <a:ext cx="2508885" cy="487045"/>
          </a:xfrm>
          <a:prstGeom prst="rect">
            <a:avLst/>
          </a:prstGeom>
          <a:noFill/>
          <a:ln>
            <a:noFill/>
          </a:ln>
        </p:spPr>
      </p:pic>
    </p:spTree>
    <p:extLst>
      <p:ext uri="{BB962C8B-B14F-4D97-AF65-F5344CB8AC3E}">
        <p14:creationId xmlns:p14="http://schemas.microsoft.com/office/powerpoint/2010/main" val="84999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68" y="192596"/>
            <a:ext cx="10797209" cy="1325563"/>
          </a:xfrm>
        </p:spPr>
        <p:txBody>
          <a:bodyPr/>
          <a:lstStyle/>
          <a:p>
            <a:r>
              <a:rPr lang="en-IE" sz="4000" dirty="0" smtClean="0">
                <a:solidFill>
                  <a:srgbClr val="CC0066"/>
                </a:solidFill>
                <a:latin typeface="+mn-lt"/>
              </a:rPr>
              <a:t>Health Professional</a:t>
            </a:r>
            <a:r>
              <a:rPr lang="en-IE" dirty="0"/>
              <a:t/>
            </a:r>
            <a:br>
              <a:rPr lang="en-IE" dirty="0"/>
            </a:br>
            <a:endParaRPr lang="en-GB" dirty="0"/>
          </a:p>
        </p:txBody>
      </p:sp>
      <p:sp>
        <p:nvSpPr>
          <p:cNvPr id="3" name="Content Placeholder 2"/>
          <p:cNvSpPr>
            <a:spLocks noGrp="1"/>
          </p:cNvSpPr>
          <p:nvPr>
            <p:ph idx="1"/>
          </p:nvPr>
        </p:nvSpPr>
        <p:spPr>
          <a:xfrm>
            <a:off x="138022" y="912252"/>
            <a:ext cx="11915955" cy="5950540"/>
          </a:xfrm>
        </p:spPr>
        <p:txBody>
          <a:bodyPr>
            <a:normAutofit fontScale="92500" lnSpcReduction="20000"/>
          </a:bodyPr>
          <a:lstStyle/>
          <a:p>
            <a:pPr marL="0" indent="0">
              <a:lnSpc>
                <a:spcPct val="120000"/>
              </a:lnSpc>
              <a:buNone/>
            </a:pPr>
            <a:r>
              <a:rPr lang="en-IE" sz="3100" dirty="0" smtClean="0"/>
              <a:t>1</a:t>
            </a:r>
            <a:r>
              <a:rPr lang="en-IE" sz="3100" dirty="0"/>
              <a:t>.	Identify the stage of change that the person is at.</a:t>
            </a:r>
          </a:p>
          <a:p>
            <a:pPr marL="0" indent="0">
              <a:lnSpc>
                <a:spcPct val="120000"/>
              </a:lnSpc>
              <a:buNone/>
            </a:pPr>
            <a:r>
              <a:rPr lang="en-IE" sz="3100" dirty="0"/>
              <a:t>2.	Which type of intervention would be suitable for this type of </a:t>
            </a:r>
            <a:r>
              <a:rPr lang="en-IE" sz="3100" dirty="0" smtClean="0"/>
              <a:t>patient</a:t>
            </a:r>
            <a:endParaRPr lang="en-IE" sz="3100" dirty="0"/>
          </a:p>
          <a:p>
            <a:pPr marL="0" indent="0">
              <a:lnSpc>
                <a:spcPct val="120000"/>
              </a:lnSpc>
              <a:buNone/>
            </a:pPr>
            <a:r>
              <a:rPr lang="en-IE" sz="3100" dirty="0"/>
              <a:t>3.	Record at least three open-ended questions you may wish to ask </a:t>
            </a:r>
            <a:r>
              <a:rPr lang="en-IE" sz="3100" dirty="0" smtClean="0"/>
              <a:t>the 	patient</a:t>
            </a:r>
            <a:endParaRPr lang="en-IE" sz="3100" dirty="0"/>
          </a:p>
          <a:p>
            <a:pPr marL="0" indent="0">
              <a:lnSpc>
                <a:spcPct val="120000"/>
              </a:lnSpc>
              <a:buNone/>
            </a:pPr>
            <a:r>
              <a:rPr lang="en-IE" sz="3100" dirty="0"/>
              <a:t>4.	Use the 0-10 scaling exercise to explore ambivalence with the </a:t>
            </a:r>
            <a:r>
              <a:rPr lang="en-IE" sz="3100" dirty="0" smtClean="0"/>
              <a:t>patient</a:t>
            </a:r>
            <a:endParaRPr lang="en-IE" sz="3100" dirty="0"/>
          </a:p>
          <a:p>
            <a:pPr marL="0" indent="0">
              <a:lnSpc>
                <a:spcPct val="120000"/>
              </a:lnSpc>
              <a:buNone/>
            </a:pPr>
            <a:r>
              <a:rPr lang="en-IE" sz="3100" dirty="0"/>
              <a:t>5.	Use the Decisional Balance exercise to identify barriers and facilitators </a:t>
            </a:r>
            <a:r>
              <a:rPr lang="en-IE" sz="3100" dirty="0" smtClean="0"/>
              <a:t>	to </a:t>
            </a:r>
            <a:r>
              <a:rPr lang="en-IE" sz="3100" dirty="0"/>
              <a:t>HBC.</a:t>
            </a:r>
          </a:p>
          <a:p>
            <a:pPr marL="0" indent="0">
              <a:lnSpc>
                <a:spcPct val="120000"/>
              </a:lnSpc>
              <a:buNone/>
            </a:pPr>
            <a:r>
              <a:rPr lang="en-IE" sz="3100" dirty="0"/>
              <a:t>6.	Provide factual information neutrally, and correct any misinformation.</a:t>
            </a:r>
          </a:p>
          <a:p>
            <a:pPr marL="0" indent="0">
              <a:lnSpc>
                <a:spcPct val="120000"/>
              </a:lnSpc>
              <a:buNone/>
            </a:pPr>
            <a:r>
              <a:rPr lang="en-IE" sz="3100" dirty="0"/>
              <a:t>7.	Use a </a:t>
            </a:r>
            <a:r>
              <a:rPr lang="en-IE" sz="3100" dirty="0" smtClean="0"/>
              <a:t>patient </a:t>
            </a:r>
            <a:r>
              <a:rPr lang="en-IE" sz="3100" dirty="0"/>
              <a:t>centred approach</a:t>
            </a:r>
          </a:p>
          <a:p>
            <a:pPr marL="0" indent="0">
              <a:lnSpc>
                <a:spcPct val="120000"/>
              </a:lnSpc>
              <a:buNone/>
            </a:pPr>
            <a:r>
              <a:rPr lang="en-IE" sz="3100" dirty="0"/>
              <a:t>8.	Remember the OARS </a:t>
            </a:r>
            <a:r>
              <a:rPr lang="en-IE" sz="3100" dirty="0" smtClean="0"/>
              <a:t>principles: Open-ended questions/	Affirmations/</a:t>
            </a:r>
            <a:r>
              <a:rPr lang="en-IE" sz="3100" dirty="0"/>
              <a:t>R</a:t>
            </a:r>
            <a:r>
              <a:rPr lang="en-IE" sz="3100" dirty="0" smtClean="0"/>
              <a:t>eflective </a:t>
            </a:r>
            <a:r>
              <a:rPr lang="en-IE" sz="3100" dirty="0"/>
              <a:t>listening </a:t>
            </a:r>
            <a:r>
              <a:rPr lang="en-IE" sz="3100" dirty="0" smtClean="0"/>
              <a:t>&amp; Summarising </a:t>
            </a:r>
            <a:r>
              <a:rPr lang="en-IE" sz="3100" dirty="0"/>
              <a:t>skills. </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102" y="321498"/>
            <a:ext cx="2121832" cy="1110487"/>
          </a:xfrm>
          <a:prstGeom prst="rect">
            <a:avLst/>
          </a:prstGeom>
        </p:spPr>
      </p:pic>
    </p:spTree>
    <p:extLst>
      <p:ext uri="{BB962C8B-B14F-4D97-AF65-F5344CB8AC3E}">
        <p14:creationId xmlns:p14="http://schemas.microsoft.com/office/powerpoint/2010/main" val="3206162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9627" y="158091"/>
            <a:ext cx="10515600" cy="1325563"/>
          </a:xfrm>
        </p:spPr>
        <p:txBody>
          <a:bodyPr>
            <a:normAutofit/>
          </a:bodyPr>
          <a:lstStyle/>
          <a:p>
            <a:r>
              <a:rPr lang="en-GB" sz="4000" dirty="0" smtClean="0">
                <a:solidFill>
                  <a:srgbClr val="CC0066"/>
                </a:solidFill>
                <a:latin typeface="+mn-lt"/>
              </a:rPr>
              <a:t>Patient</a:t>
            </a:r>
            <a:endParaRPr lang="en-GB" sz="4000" dirty="0">
              <a:solidFill>
                <a:srgbClr val="CC0066"/>
              </a:solidFill>
              <a:latin typeface="+mn-lt"/>
            </a:endParaRPr>
          </a:p>
        </p:txBody>
      </p:sp>
      <p:sp>
        <p:nvSpPr>
          <p:cNvPr id="3" name="Content Placeholder 2"/>
          <p:cNvSpPr>
            <a:spLocks noGrp="1"/>
          </p:cNvSpPr>
          <p:nvPr>
            <p:ph idx="1"/>
          </p:nvPr>
        </p:nvSpPr>
        <p:spPr>
          <a:xfrm>
            <a:off x="448574" y="1146426"/>
            <a:ext cx="10905226" cy="5495914"/>
          </a:xfrm>
        </p:spPr>
        <p:txBody>
          <a:bodyPr>
            <a:normAutofit fontScale="92500" lnSpcReduction="10000"/>
          </a:bodyPr>
          <a:lstStyle/>
          <a:p>
            <a:pPr>
              <a:lnSpc>
                <a:spcPct val="150000"/>
              </a:lnSpc>
            </a:pPr>
            <a:r>
              <a:rPr lang="en-IE" sz="3500" dirty="0" smtClean="0"/>
              <a:t>What </a:t>
            </a:r>
            <a:r>
              <a:rPr lang="en-IE" sz="3500" dirty="0"/>
              <a:t>are the barriers to change for you</a:t>
            </a:r>
            <a:r>
              <a:rPr lang="en-IE" sz="3500" dirty="0" smtClean="0"/>
              <a:t>?</a:t>
            </a:r>
          </a:p>
          <a:p>
            <a:pPr>
              <a:lnSpc>
                <a:spcPct val="150000"/>
              </a:lnSpc>
            </a:pPr>
            <a:r>
              <a:rPr lang="en-IE" sz="3500" dirty="0" smtClean="0"/>
              <a:t> </a:t>
            </a:r>
            <a:r>
              <a:rPr lang="en-IE" sz="3500" dirty="0"/>
              <a:t>What do you think are the advantages and disadvantages to HBC for you right now? </a:t>
            </a:r>
            <a:endParaRPr lang="en-IE" sz="3500" dirty="0" smtClean="0"/>
          </a:p>
          <a:p>
            <a:pPr>
              <a:lnSpc>
                <a:spcPct val="150000"/>
              </a:lnSpc>
            </a:pPr>
            <a:r>
              <a:rPr lang="en-IE" sz="3500" dirty="0" smtClean="0"/>
              <a:t>What </a:t>
            </a:r>
            <a:r>
              <a:rPr lang="en-IE" sz="3500" dirty="0"/>
              <a:t>other factors are important to you at the moment? </a:t>
            </a:r>
            <a:endParaRPr lang="en-IE" sz="3500" dirty="0" smtClean="0"/>
          </a:p>
          <a:p>
            <a:pPr>
              <a:lnSpc>
                <a:spcPct val="150000"/>
              </a:lnSpc>
            </a:pPr>
            <a:r>
              <a:rPr lang="en-IE" sz="3500" dirty="0" smtClean="0"/>
              <a:t>How </a:t>
            </a:r>
            <a:r>
              <a:rPr lang="en-IE" sz="3500" dirty="0"/>
              <a:t>responsive are you to an intervention from the health professional? </a:t>
            </a:r>
            <a:endParaRPr lang="en-IE" sz="3500" dirty="0" smtClean="0"/>
          </a:p>
          <a:p>
            <a:pPr>
              <a:lnSpc>
                <a:spcPct val="150000"/>
              </a:lnSpc>
            </a:pPr>
            <a:r>
              <a:rPr lang="en-IE" sz="3500" dirty="0" smtClean="0"/>
              <a:t>How </a:t>
            </a:r>
            <a:r>
              <a:rPr lang="en-IE" sz="3500" dirty="0"/>
              <a:t>do you react to their conversation with you?</a:t>
            </a: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304" y="414263"/>
            <a:ext cx="2371874" cy="1464326"/>
          </a:xfrm>
          <a:prstGeom prst="rect">
            <a:avLst/>
          </a:prstGeom>
        </p:spPr>
      </p:pic>
    </p:spTree>
    <p:extLst>
      <p:ext uri="{BB962C8B-B14F-4D97-AF65-F5344CB8AC3E}">
        <p14:creationId xmlns:p14="http://schemas.microsoft.com/office/powerpoint/2010/main" val="2921509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566" y="334750"/>
            <a:ext cx="2162434" cy="1335024"/>
          </a:xfrm>
          <a:prstGeom prst="rect">
            <a:avLst/>
          </a:prstGeom>
        </p:spPr>
      </p:pic>
      <p:sp>
        <p:nvSpPr>
          <p:cNvPr id="6" name="Title 5"/>
          <p:cNvSpPr>
            <a:spLocks noGrp="1"/>
          </p:cNvSpPr>
          <p:nvPr>
            <p:ph type="title"/>
          </p:nvPr>
        </p:nvSpPr>
        <p:spPr>
          <a:xfrm>
            <a:off x="217098" y="330999"/>
            <a:ext cx="10515600" cy="1325563"/>
          </a:xfrm>
        </p:spPr>
        <p:txBody>
          <a:bodyPr>
            <a:normAutofit/>
          </a:bodyPr>
          <a:lstStyle/>
          <a:p>
            <a:r>
              <a:rPr lang="en-GB" sz="4000" dirty="0" smtClean="0">
                <a:solidFill>
                  <a:srgbClr val="CC0066"/>
                </a:solidFill>
                <a:latin typeface="+mn-lt"/>
              </a:rPr>
              <a:t>Observer </a:t>
            </a:r>
            <a:endParaRPr lang="en-GB" sz="4000" dirty="0">
              <a:solidFill>
                <a:srgbClr val="CC0066"/>
              </a:solidFill>
              <a:latin typeface="+mn-lt"/>
            </a:endParaRPr>
          </a:p>
        </p:txBody>
      </p:sp>
      <p:sp>
        <p:nvSpPr>
          <p:cNvPr id="3" name="Content Placeholder 2"/>
          <p:cNvSpPr>
            <a:spLocks noGrp="1"/>
          </p:cNvSpPr>
          <p:nvPr>
            <p:ph idx="1"/>
          </p:nvPr>
        </p:nvSpPr>
        <p:spPr>
          <a:xfrm>
            <a:off x="851452" y="1444486"/>
            <a:ext cx="10515600" cy="5261113"/>
          </a:xfrm>
        </p:spPr>
        <p:txBody>
          <a:bodyPr>
            <a:normAutofit lnSpcReduction="10000"/>
          </a:bodyPr>
          <a:lstStyle/>
          <a:p>
            <a:pPr>
              <a:lnSpc>
                <a:spcPct val="150000"/>
              </a:lnSpc>
            </a:pPr>
            <a:r>
              <a:rPr lang="en-IE" sz="3200" dirty="0" smtClean="0"/>
              <a:t>Observe </a:t>
            </a:r>
            <a:r>
              <a:rPr lang="en-IE" sz="3200" dirty="0"/>
              <a:t>the interaction between the health professional and </a:t>
            </a:r>
            <a:r>
              <a:rPr lang="en-IE" sz="3200" dirty="0" smtClean="0"/>
              <a:t>patient. </a:t>
            </a:r>
          </a:p>
          <a:p>
            <a:pPr>
              <a:lnSpc>
                <a:spcPct val="150000"/>
              </a:lnSpc>
            </a:pPr>
            <a:r>
              <a:rPr lang="en-IE" sz="3200" dirty="0" smtClean="0"/>
              <a:t>Can </a:t>
            </a:r>
            <a:r>
              <a:rPr lang="en-IE" sz="3200" dirty="0"/>
              <a:t>you identify the skills the health professional is using, and how they impact on the </a:t>
            </a:r>
            <a:r>
              <a:rPr lang="en-IE" sz="3200" dirty="0" smtClean="0"/>
              <a:t>patient? </a:t>
            </a:r>
          </a:p>
          <a:p>
            <a:pPr>
              <a:lnSpc>
                <a:spcPct val="150000"/>
              </a:lnSpc>
            </a:pPr>
            <a:r>
              <a:rPr lang="en-IE" sz="3200" dirty="0" smtClean="0"/>
              <a:t>Who </a:t>
            </a:r>
            <a:r>
              <a:rPr lang="en-IE" sz="3200" dirty="0"/>
              <a:t>is doing most of the talking? </a:t>
            </a:r>
            <a:endParaRPr lang="en-IE" sz="3200" dirty="0" smtClean="0"/>
          </a:p>
          <a:p>
            <a:pPr>
              <a:lnSpc>
                <a:spcPct val="150000"/>
              </a:lnSpc>
            </a:pPr>
            <a:r>
              <a:rPr lang="en-IE" sz="3200" dirty="0" smtClean="0"/>
              <a:t>What </a:t>
            </a:r>
            <a:r>
              <a:rPr lang="en-IE" sz="3200" dirty="0"/>
              <a:t>is the quality of the interaction – how do you think the patient feels? </a:t>
            </a:r>
          </a:p>
          <a:p>
            <a:pPr marL="0" indent="0">
              <a:lnSpc>
                <a:spcPct val="110000"/>
              </a:lnSpc>
              <a:buNone/>
            </a:pPr>
            <a:endParaRPr lang="en-GB" dirty="0"/>
          </a:p>
        </p:txBody>
      </p:sp>
    </p:spTree>
    <p:extLst>
      <p:ext uri="{BB962C8B-B14F-4D97-AF65-F5344CB8AC3E}">
        <p14:creationId xmlns:p14="http://schemas.microsoft.com/office/powerpoint/2010/main" val="1514833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0719" y="525194"/>
            <a:ext cx="2826392" cy="612231"/>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Activity 4.6 </a:t>
            </a:r>
          </a:p>
        </p:txBody>
      </p:sp>
      <p:sp>
        <p:nvSpPr>
          <p:cNvPr id="2" name="Title 1"/>
          <p:cNvSpPr>
            <a:spLocks noGrp="1"/>
          </p:cNvSpPr>
          <p:nvPr>
            <p:ph type="title"/>
          </p:nvPr>
        </p:nvSpPr>
        <p:spPr>
          <a:xfrm>
            <a:off x="4032223" y="831309"/>
            <a:ext cx="9670773" cy="1325563"/>
          </a:xfrm>
        </p:spPr>
        <p:txBody>
          <a:bodyPr>
            <a:normAutofit fontScale="90000"/>
          </a:bodyPr>
          <a:lstStyle/>
          <a:p>
            <a:r>
              <a:rPr lang="en-IE" dirty="0" smtClean="0">
                <a:solidFill>
                  <a:srgbClr val="CC0066"/>
                </a:solidFill>
                <a:latin typeface="+mn-lt"/>
              </a:rPr>
              <a:t>Managing </a:t>
            </a:r>
            <a:r>
              <a:rPr lang="en-IE" dirty="0">
                <a:solidFill>
                  <a:srgbClr val="CC0066"/>
                </a:solidFill>
                <a:latin typeface="+mn-lt"/>
              </a:rPr>
              <a:t>challenging </a:t>
            </a:r>
            <a:r>
              <a:rPr lang="en-IE" dirty="0" smtClean="0">
                <a:solidFill>
                  <a:srgbClr val="CC0066"/>
                </a:solidFill>
                <a:latin typeface="+mn-lt"/>
              </a:rPr>
              <a:t/>
            </a:r>
            <a:br>
              <a:rPr lang="en-IE" dirty="0" smtClean="0">
                <a:solidFill>
                  <a:srgbClr val="CC0066"/>
                </a:solidFill>
                <a:latin typeface="+mn-lt"/>
              </a:rPr>
            </a:br>
            <a:r>
              <a:rPr lang="en-IE" dirty="0" smtClean="0">
                <a:solidFill>
                  <a:srgbClr val="CC0066"/>
                </a:solidFill>
                <a:latin typeface="+mn-lt"/>
              </a:rPr>
              <a:t>statements</a:t>
            </a:r>
            <a:r>
              <a:rPr lang="en-IE" dirty="0" smtClean="0"/>
              <a:t/>
            </a:r>
            <a:br>
              <a:rPr lang="en-IE" dirty="0" smtClean="0"/>
            </a:br>
            <a:r>
              <a:rPr lang="en-IE" dirty="0"/>
              <a:t/>
            </a:r>
            <a:br>
              <a:rPr lang="en-IE" dirty="0"/>
            </a:br>
            <a:r>
              <a:rPr lang="en-IE" dirty="0" smtClean="0"/>
              <a:t>.</a:t>
            </a:r>
            <a:endParaRPr lang="en-GB" dirty="0"/>
          </a:p>
        </p:txBody>
      </p:sp>
      <p:sp>
        <p:nvSpPr>
          <p:cNvPr id="3" name="Content Placeholder 2"/>
          <p:cNvSpPr>
            <a:spLocks noGrp="1"/>
          </p:cNvSpPr>
          <p:nvPr>
            <p:ph idx="1"/>
          </p:nvPr>
        </p:nvSpPr>
        <p:spPr>
          <a:xfrm>
            <a:off x="734932" y="2426649"/>
            <a:ext cx="10515600" cy="3562834"/>
          </a:xfrm>
          <a:solidFill>
            <a:srgbClr val="CCECFF"/>
          </a:solidFill>
        </p:spPr>
        <p:txBody>
          <a:bodyPr>
            <a:normAutofit/>
          </a:bodyPr>
          <a:lstStyle/>
          <a:p>
            <a:pPr marL="0" indent="0">
              <a:lnSpc>
                <a:spcPct val="150000"/>
              </a:lnSpc>
              <a:buNone/>
            </a:pPr>
            <a:r>
              <a:rPr lang="en-IE" sz="3200" dirty="0"/>
              <a:t>Statement 1: “I’ve tried to exercise more so many times in the past and it just doesn’t work</a:t>
            </a:r>
            <a:r>
              <a:rPr lang="en-IE" sz="3200" dirty="0" smtClean="0"/>
              <a:t>”</a:t>
            </a:r>
          </a:p>
          <a:p>
            <a:pPr>
              <a:lnSpc>
                <a:spcPct val="150000"/>
              </a:lnSpc>
            </a:pPr>
            <a:endParaRPr lang="en-IE" sz="3200" dirty="0"/>
          </a:p>
          <a:p>
            <a:pPr marL="0" indent="0">
              <a:lnSpc>
                <a:spcPct val="150000"/>
              </a:lnSpc>
              <a:buNone/>
            </a:pPr>
            <a:r>
              <a:rPr lang="en-IE" sz="3200" dirty="0"/>
              <a:t>Statement 2: “What’s the point – the damage is done already”</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821" y="308246"/>
            <a:ext cx="2596896" cy="16032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64" y="573574"/>
            <a:ext cx="681755" cy="515473"/>
          </a:xfrm>
          <a:prstGeom prst="rect">
            <a:avLst/>
          </a:prstGeom>
        </p:spPr>
      </p:pic>
      <p:pic>
        <p:nvPicPr>
          <p:cNvPr id="9" name="Picture 8"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228964" y="6129399"/>
            <a:ext cx="2508885" cy="487045"/>
          </a:xfrm>
          <a:prstGeom prst="rect">
            <a:avLst/>
          </a:prstGeom>
          <a:noFill/>
          <a:ln>
            <a:noFill/>
          </a:ln>
        </p:spPr>
      </p:pic>
    </p:spTree>
    <p:extLst>
      <p:ext uri="{BB962C8B-B14F-4D97-AF65-F5344CB8AC3E}">
        <p14:creationId xmlns:p14="http://schemas.microsoft.com/office/powerpoint/2010/main" val="2242766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83" y="2302703"/>
            <a:ext cx="10515600" cy="3302966"/>
          </a:xfrm>
          <a:solidFill>
            <a:srgbClr val="CCECFF"/>
          </a:solidFill>
        </p:spPr>
        <p:txBody>
          <a:bodyPr/>
          <a:lstStyle/>
          <a:p>
            <a:pPr>
              <a:lnSpc>
                <a:spcPct val="150000"/>
              </a:lnSpc>
            </a:pPr>
            <a:r>
              <a:rPr lang="en-IE" dirty="0" smtClean="0"/>
              <a:t>How </a:t>
            </a:r>
            <a:r>
              <a:rPr lang="en-IE" dirty="0"/>
              <a:t>did that exercise go for you?</a:t>
            </a:r>
          </a:p>
          <a:p>
            <a:pPr>
              <a:lnSpc>
                <a:spcPct val="150000"/>
              </a:lnSpc>
            </a:pPr>
            <a:r>
              <a:rPr lang="en-IE" dirty="0"/>
              <a:t>Have you encountered challenging conversations in your training to date? </a:t>
            </a:r>
          </a:p>
          <a:p>
            <a:pPr>
              <a:lnSpc>
                <a:spcPct val="150000"/>
              </a:lnSpc>
            </a:pPr>
            <a:r>
              <a:rPr lang="en-IE" dirty="0"/>
              <a:t>How did you react in these situations?</a:t>
            </a:r>
          </a:p>
          <a:p>
            <a:endParaRPr lang="en-IE" dirty="0"/>
          </a:p>
          <a:p>
            <a:endParaRPr lang="en-IE"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44" y="467323"/>
            <a:ext cx="4620386" cy="999661"/>
          </a:xfrm>
          <a:prstGeom prst="rect">
            <a:avLst/>
          </a:prstGeom>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399290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81" y="1656693"/>
            <a:ext cx="3423600" cy="4837363"/>
          </a:xfrm>
          <a:prstGeom prst="rect">
            <a:avLst/>
          </a:prstGeom>
        </p:spPr>
      </p:pic>
    </p:spTree>
    <p:extLst>
      <p:ext uri="{BB962C8B-B14F-4D97-AF65-F5344CB8AC3E}">
        <p14:creationId xmlns:p14="http://schemas.microsoft.com/office/powerpoint/2010/main" val="304405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C0066"/>
                </a:solidFill>
                <a:latin typeface="+mn-lt"/>
              </a:rPr>
              <a:t>Recap Lesson 1</a:t>
            </a:r>
            <a:endParaRPr lang="en-GB" dirty="0">
              <a:solidFill>
                <a:srgbClr val="CC0066"/>
              </a:solidFill>
              <a:latin typeface="+mn-lt"/>
            </a:endParaRPr>
          </a:p>
        </p:txBody>
      </p:sp>
      <p:sp>
        <p:nvSpPr>
          <p:cNvPr id="9" name="TextBox 8"/>
          <p:cNvSpPr txBox="1"/>
          <p:nvPr/>
        </p:nvSpPr>
        <p:spPr>
          <a:xfrm>
            <a:off x="6816309" y="373899"/>
            <a:ext cx="4880774" cy="954107"/>
          </a:xfrm>
          <a:prstGeom prst="rect">
            <a:avLst/>
          </a:prstGeom>
          <a:noFill/>
        </p:spPr>
        <p:txBody>
          <a:bodyPr wrap="square" rtlCol="0">
            <a:spAutoFit/>
          </a:bodyPr>
          <a:lstStyle/>
          <a:p>
            <a:pPr algn="ctr"/>
            <a:r>
              <a:rPr lang="en-IE" sz="2800" dirty="0" smtClean="0"/>
              <a:t>Making Every Contact Count</a:t>
            </a:r>
          </a:p>
          <a:p>
            <a:pPr algn="ctr"/>
            <a:r>
              <a:rPr lang="en-IE" sz="2800" dirty="0" smtClean="0"/>
              <a:t> Framework</a:t>
            </a:r>
            <a:endParaRPr lang="en-GB" sz="2800" dirty="0"/>
          </a:p>
        </p:txBody>
      </p:sp>
      <p:sp>
        <p:nvSpPr>
          <p:cNvPr id="10" name="TextBox 9"/>
          <p:cNvSpPr txBox="1"/>
          <p:nvPr/>
        </p:nvSpPr>
        <p:spPr>
          <a:xfrm>
            <a:off x="787790" y="2030395"/>
            <a:ext cx="4698609" cy="3539430"/>
          </a:xfrm>
          <a:prstGeom prst="rect">
            <a:avLst/>
          </a:prstGeom>
          <a:noFill/>
        </p:spPr>
        <p:txBody>
          <a:bodyPr wrap="square" rtlCol="0">
            <a:spAutoFit/>
          </a:bodyPr>
          <a:lstStyle/>
          <a:p>
            <a:r>
              <a:rPr lang="en-IE" sz="3200" dirty="0" smtClean="0"/>
              <a:t>Motivational Interviewing</a:t>
            </a:r>
          </a:p>
          <a:p>
            <a:pPr marL="457200" indent="-457200">
              <a:buFont typeface="Arial" panose="020B0604020202020204" pitchFamily="34" charset="0"/>
              <a:buChar char="•"/>
            </a:pPr>
            <a:r>
              <a:rPr lang="en-IE" sz="3200" dirty="0" smtClean="0"/>
              <a:t>OARS</a:t>
            </a:r>
          </a:p>
          <a:p>
            <a:pPr marL="457200" indent="-457200">
              <a:buFont typeface="Arial" panose="020B0604020202020204" pitchFamily="34" charset="0"/>
              <a:buChar char="•"/>
            </a:pPr>
            <a:r>
              <a:rPr lang="en-IE" sz="3200" dirty="0" smtClean="0"/>
              <a:t>Scaling Questions</a:t>
            </a:r>
          </a:p>
          <a:p>
            <a:pPr marL="457200" indent="-457200">
              <a:buFont typeface="Arial" panose="020B0604020202020204" pitchFamily="34" charset="0"/>
              <a:buChar char="•"/>
            </a:pPr>
            <a:r>
              <a:rPr lang="en-IE" sz="3200" dirty="0" smtClean="0"/>
              <a:t>Decisional Balance</a:t>
            </a:r>
          </a:p>
          <a:p>
            <a:pPr marL="457200" indent="-457200">
              <a:buFont typeface="Arial" panose="020B0604020202020204" pitchFamily="34" charset="0"/>
              <a:buChar char="•"/>
            </a:pPr>
            <a:r>
              <a:rPr lang="en-IE" sz="3200" dirty="0" smtClean="0"/>
              <a:t>The 80:20 Rule </a:t>
            </a:r>
          </a:p>
          <a:p>
            <a:endParaRPr lang="en-IE" sz="3200" dirty="0"/>
          </a:p>
          <a:p>
            <a:r>
              <a:rPr lang="en-IE" sz="3200" dirty="0" smtClean="0"/>
              <a:t>The Bubbles Technique</a:t>
            </a:r>
            <a:endParaRPr lang="en-GB" sz="3200" dirty="0"/>
          </a:p>
        </p:txBody>
      </p:sp>
      <p:pic>
        <p:nvPicPr>
          <p:cNvPr id="4" name="Content Placeholder 3"/>
          <p:cNvPicPr>
            <a:picLocks noGrp="1" noChangeAspect="1"/>
          </p:cNvPicPr>
          <p:nvPr>
            <p:ph idx="1"/>
          </p:nvPr>
        </p:nvPicPr>
        <p:blipFill>
          <a:blip r:embed="rId3"/>
          <a:stretch>
            <a:fillRect/>
          </a:stretch>
        </p:blipFill>
        <p:spPr>
          <a:xfrm>
            <a:off x="5601581" y="1811770"/>
            <a:ext cx="6336692" cy="4351338"/>
          </a:xfrm>
          <a:prstGeom prst="rect">
            <a:avLst/>
          </a:prstGeom>
        </p:spPr>
      </p:pic>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55671"/>
            <a:ext cx="2508885" cy="487045"/>
          </a:xfrm>
          <a:prstGeom prst="rect">
            <a:avLst/>
          </a:prstGeom>
          <a:noFill/>
          <a:ln>
            <a:noFill/>
          </a:ln>
        </p:spPr>
      </p:pic>
    </p:spTree>
    <p:extLst>
      <p:ext uri="{BB962C8B-B14F-4D97-AF65-F5344CB8AC3E}">
        <p14:creationId xmlns:p14="http://schemas.microsoft.com/office/powerpoint/2010/main" val="3218070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84026" cy="1325563"/>
          </a:xfrm>
        </p:spPr>
        <p:txBody>
          <a:bodyPr>
            <a:normAutofit/>
          </a:bodyPr>
          <a:lstStyle/>
          <a:p>
            <a:r>
              <a:rPr lang="en-IE" dirty="0" smtClean="0">
                <a:solidFill>
                  <a:srgbClr val="CC0066"/>
                </a:solidFill>
                <a:latin typeface="+mn-lt"/>
              </a:rPr>
              <a:t>Screening Tools for Identifying Behavioural Risk Factors</a:t>
            </a:r>
            <a:endParaRPr lang="en-GB" dirty="0">
              <a:solidFill>
                <a:srgbClr val="CC0066"/>
              </a:solidFill>
              <a:latin typeface="+mn-lt"/>
            </a:endParaRPr>
          </a:p>
        </p:txBody>
      </p:sp>
      <p:sp>
        <p:nvSpPr>
          <p:cNvPr id="3" name="Content Placeholder 2"/>
          <p:cNvSpPr>
            <a:spLocks noGrp="1"/>
          </p:cNvSpPr>
          <p:nvPr>
            <p:ph idx="1"/>
          </p:nvPr>
        </p:nvSpPr>
        <p:spPr/>
        <p:txBody>
          <a:bodyPr/>
          <a:lstStyle/>
          <a:p>
            <a:endParaRPr lang="en-IE" dirty="0" smtClean="0"/>
          </a:p>
          <a:p>
            <a:endParaRPr lang="en-GB" dirty="0"/>
          </a:p>
        </p:txBody>
      </p:sp>
      <p:sp>
        <p:nvSpPr>
          <p:cNvPr id="7" name="TextBox 6"/>
          <p:cNvSpPr txBox="1"/>
          <p:nvPr/>
        </p:nvSpPr>
        <p:spPr>
          <a:xfrm>
            <a:off x="759653" y="1939316"/>
            <a:ext cx="5499711" cy="258532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IE" sz="3600" dirty="0" smtClean="0"/>
              <a:t>Use validated tool/method</a:t>
            </a:r>
          </a:p>
          <a:p>
            <a:pPr marL="285750" indent="-285750">
              <a:lnSpc>
                <a:spcPct val="150000"/>
              </a:lnSpc>
              <a:buFont typeface="Arial" panose="020B0604020202020204" pitchFamily="34" charset="0"/>
              <a:buChar char="•"/>
            </a:pPr>
            <a:r>
              <a:rPr lang="en-IE" sz="3600" dirty="0" smtClean="0"/>
              <a:t>Quick &amp; easy</a:t>
            </a:r>
          </a:p>
          <a:p>
            <a:endParaRPr lang="en-IE" dirty="0"/>
          </a:p>
          <a:p>
            <a:endParaRPr lang="en-IE" dirty="0" smtClean="0"/>
          </a:p>
          <a:p>
            <a:endParaRPr lang="en-GB" dirty="0"/>
          </a:p>
        </p:txBody>
      </p:sp>
      <p:sp>
        <p:nvSpPr>
          <p:cNvPr id="8" name="TextBox 7"/>
          <p:cNvSpPr txBox="1"/>
          <p:nvPr/>
        </p:nvSpPr>
        <p:spPr>
          <a:xfrm>
            <a:off x="306005" y="4272847"/>
            <a:ext cx="11693738" cy="1815882"/>
          </a:xfrm>
          <a:prstGeom prst="rect">
            <a:avLst/>
          </a:prstGeom>
          <a:solidFill>
            <a:srgbClr val="CCECFF"/>
          </a:solidFill>
        </p:spPr>
        <p:txBody>
          <a:bodyPr wrap="square" rtlCol="0">
            <a:spAutoFit/>
          </a:bodyPr>
          <a:lstStyle/>
          <a:p>
            <a:pPr algn="ctr"/>
            <a:r>
              <a:rPr lang="en-IE" sz="2800" dirty="0"/>
              <a:t>Once an individual is identified as ‘at risk’ for an illness, </a:t>
            </a:r>
            <a:endParaRPr lang="en-IE" sz="2800" dirty="0" smtClean="0"/>
          </a:p>
          <a:p>
            <a:pPr algn="ctr"/>
            <a:r>
              <a:rPr lang="en-IE" sz="2800" dirty="0" smtClean="0"/>
              <a:t>a </a:t>
            </a:r>
            <a:r>
              <a:rPr lang="en-IE" sz="2800" dirty="0"/>
              <a:t>treatment pathway should determine the appropriate course of </a:t>
            </a:r>
            <a:r>
              <a:rPr lang="en-IE" sz="2800" dirty="0" smtClean="0"/>
              <a:t>action</a:t>
            </a:r>
          </a:p>
          <a:p>
            <a:endParaRPr lang="en-IE" sz="2800" dirty="0" smtClean="0"/>
          </a:p>
          <a:p>
            <a:r>
              <a:rPr lang="en-IE" sz="2800" dirty="0" smtClean="0"/>
              <a:t>Brief </a:t>
            </a:r>
            <a:r>
              <a:rPr lang="en-IE" sz="2800" dirty="0"/>
              <a:t>advice, </a:t>
            </a:r>
            <a:r>
              <a:rPr lang="en-IE" sz="2800" dirty="0" smtClean="0"/>
              <a:t>Brief Intervention, Extended Brief Intervention, Specialist </a:t>
            </a:r>
            <a:r>
              <a:rPr lang="en-IE" sz="2800" dirty="0"/>
              <a:t>Services</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5061" y="361253"/>
            <a:ext cx="2140126" cy="1321251"/>
          </a:xfrm>
          <a:prstGeom prst="rect">
            <a:avLst/>
          </a:prstGeom>
        </p:spPr>
      </p:pic>
      <p:pic>
        <p:nvPicPr>
          <p:cNvPr id="9" name="Picture 8"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05455"/>
            <a:ext cx="2508885" cy="487045"/>
          </a:xfrm>
          <a:prstGeom prst="rect">
            <a:avLst/>
          </a:prstGeom>
          <a:noFill/>
          <a:ln>
            <a:noFill/>
          </a:ln>
        </p:spPr>
      </p:pic>
    </p:spTree>
    <p:extLst>
      <p:ext uri="{BB962C8B-B14F-4D97-AF65-F5344CB8AC3E}">
        <p14:creationId xmlns:p14="http://schemas.microsoft.com/office/powerpoint/2010/main" val="2011024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8" y="206099"/>
            <a:ext cx="10515600" cy="1325563"/>
          </a:xfrm>
        </p:spPr>
        <p:txBody>
          <a:bodyPr>
            <a:normAutofit/>
          </a:bodyPr>
          <a:lstStyle/>
          <a:p>
            <a:r>
              <a:rPr lang="en-IE" dirty="0" smtClean="0">
                <a:solidFill>
                  <a:srgbClr val="CC0066"/>
                </a:solidFill>
                <a:latin typeface="+mn-lt"/>
              </a:rPr>
              <a:t>Smoking: Heaviness </a:t>
            </a:r>
            <a:r>
              <a:rPr lang="en-IE" dirty="0">
                <a:solidFill>
                  <a:srgbClr val="CC0066"/>
                </a:solidFill>
                <a:latin typeface="+mn-lt"/>
              </a:rPr>
              <a:t>of Smoking Index</a:t>
            </a:r>
            <a:r>
              <a:rPr lang="en-IE" dirty="0"/>
              <a:t/>
            </a:r>
            <a:br>
              <a:rPr lang="en-IE" dirty="0"/>
            </a:br>
            <a:endParaRPr lang="en-GB" dirty="0"/>
          </a:p>
        </p:txBody>
      </p:sp>
      <p:sp>
        <p:nvSpPr>
          <p:cNvPr id="3" name="Content Placeholder 2"/>
          <p:cNvSpPr>
            <a:spLocks noGrp="1"/>
          </p:cNvSpPr>
          <p:nvPr>
            <p:ph idx="1"/>
          </p:nvPr>
        </p:nvSpPr>
        <p:spPr>
          <a:xfrm>
            <a:off x="838200" y="1550504"/>
            <a:ext cx="10515600" cy="4626459"/>
          </a:xfrm>
        </p:spPr>
        <p:txBody>
          <a:bodyPr>
            <a:normAutofit/>
          </a:bodyPr>
          <a:lstStyle/>
          <a:p>
            <a:pPr marL="0" indent="0">
              <a:buNone/>
            </a:pPr>
            <a:r>
              <a:rPr lang="en-IE" sz="3200" dirty="0" smtClean="0"/>
              <a:t>Developed to </a:t>
            </a:r>
            <a:r>
              <a:rPr lang="en-IE" sz="3200" dirty="0"/>
              <a:t>measure nicotine dependence by using two questions </a:t>
            </a:r>
            <a:endParaRPr lang="en-IE" sz="3200" dirty="0" smtClean="0"/>
          </a:p>
          <a:p>
            <a:pPr marL="0" indent="0">
              <a:buNone/>
            </a:pPr>
            <a:endParaRPr lang="en-IE" sz="3200" dirty="0" smtClean="0"/>
          </a:p>
          <a:p>
            <a:r>
              <a:rPr lang="en-IE" sz="3200" dirty="0" smtClean="0"/>
              <a:t> 	Time </a:t>
            </a:r>
            <a:r>
              <a:rPr lang="en-IE" sz="3200" dirty="0"/>
              <a:t>to first smoking in the morning </a:t>
            </a:r>
            <a:endParaRPr lang="en-IE" sz="3200" dirty="0" smtClean="0"/>
          </a:p>
          <a:p>
            <a:r>
              <a:rPr lang="en-IE" sz="3200" dirty="0" smtClean="0"/>
              <a:t> 	Number </a:t>
            </a:r>
            <a:r>
              <a:rPr lang="en-IE" sz="3200" dirty="0"/>
              <a:t>of cigarettes per day</a:t>
            </a: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758" y="109463"/>
            <a:ext cx="2088671" cy="1289485"/>
          </a:xfrm>
          <a:prstGeom prst="rect">
            <a:avLst/>
          </a:prstGeom>
        </p:spPr>
      </p:pic>
      <p:pic>
        <p:nvPicPr>
          <p:cNvPr id="7" name="Picture 6"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3323553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50000"/>
              </a:lnSpc>
              <a:buNone/>
            </a:pPr>
            <a:r>
              <a:rPr lang="en-IE" b="1" dirty="0" smtClean="0"/>
              <a:t>Measuring </a:t>
            </a:r>
            <a:r>
              <a:rPr lang="en-IE" b="1" dirty="0"/>
              <a:t>the heaviness of smoking: Using self-reported time to the first cigarette of the day and number of cigarettes smoked per day. </a:t>
            </a:r>
            <a:r>
              <a:rPr lang="en-IE" i="1" dirty="0"/>
              <a:t>Heatherton TF, et al. Addiction. 1989;84:791–800.</a:t>
            </a:r>
          </a:p>
          <a:p>
            <a:pPr marL="0" indent="0">
              <a:lnSpc>
                <a:spcPct val="150000"/>
              </a:lnSpc>
              <a:buNone/>
            </a:pPr>
            <a:r>
              <a:rPr lang="en-IE" b="1" dirty="0" smtClean="0"/>
              <a:t>Determinants </a:t>
            </a:r>
            <a:r>
              <a:rPr lang="en-IE" b="1" dirty="0"/>
              <a:t>of tobacco use and renaming the FTND to the Fagerstrom Test for Cigarette Dependence</a:t>
            </a:r>
            <a:r>
              <a:rPr lang="en-IE" dirty="0"/>
              <a:t>. </a:t>
            </a:r>
            <a:r>
              <a:rPr lang="en-IE" i="1" dirty="0"/>
              <a:t>Fagerstrom K. Nicotine Tob Res. 2012;14: 75-78</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077" y="294993"/>
            <a:ext cx="2318865" cy="1431600"/>
          </a:xfrm>
          <a:prstGeom prst="rect">
            <a:avLst/>
          </a:prstGeom>
        </p:spPr>
      </p:pic>
      <p:sp>
        <p:nvSpPr>
          <p:cNvPr id="2" name="TextBox 1"/>
          <p:cNvSpPr txBox="1"/>
          <p:nvPr/>
        </p:nvSpPr>
        <p:spPr>
          <a:xfrm>
            <a:off x="914400" y="626071"/>
            <a:ext cx="3092834" cy="769441"/>
          </a:xfrm>
          <a:prstGeom prst="rect">
            <a:avLst/>
          </a:prstGeom>
          <a:noFill/>
        </p:spPr>
        <p:txBody>
          <a:bodyPr wrap="none" rtlCol="0">
            <a:spAutoFit/>
          </a:bodyPr>
          <a:lstStyle/>
          <a:p>
            <a:r>
              <a:rPr lang="en-IE" sz="4400" dirty="0" smtClean="0">
                <a:solidFill>
                  <a:srgbClr val="CC0066"/>
                </a:solidFill>
              </a:rPr>
              <a:t>Key Reading </a:t>
            </a:r>
            <a:endParaRPr lang="en-GB" sz="4400" dirty="0">
              <a:solidFill>
                <a:srgbClr val="CC0066"/>
              </a:solidFill>
            </a:endParaRPr>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180347" y="6129399"/>
            <a:ext cx="2508885" cy="487045"/>
          </a:xfrm>
          <a:prstGeom prst="rect">
            <a:avLst/>
          </a:prstGeom>
          <a:noFill/>
          <a:ln>
            <a:noFill/>
          </a:ln>
        </p:spPr>
      </p:pic>
    </p:spTree>
    <p:extLst>
      <p:ext uri="{BB962C8B-B14F-4D97-AF65-F5344CB8AC3E}">
        <p14:creationId xmlns:p14="http://schemas.microsoft.com/office/powerpoint/2010/main" val="2130954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C0066"/>
                </a:solidFill>
                <a:latin typeface="+mn-lt"/>
              </a:rPr>
              <a:t>Smoking: Calculation </a:t>
            </a:r>
            <a:r>
              <a:rPr lang="en-IE" dirty="0">
                <a:solidFill>
                  <a:srgbClr val="CC0066"/>
                </a:solidFill>
                <a:latin typeface="+mn-lt"/>
              </a:rPr>
              <a:t>of Pack </a:t>
            </a:r>
            <a:r>
              <a:rPr lang="en-IE" dirty="0" smtClean="0">
                <a:solidFill>
                  <a:srgbClr val="CC0066"/>
                </a:solidFill>
                <a:latin typeface="+mn-lt"/>
              </a:rPr>
              <a:t>Years</a:t>
            </a:r>
            <a:r>
              <a:rPr lang="en-IE" dirty="0">
                <a:solidFill>
                  <a:srgbClr val="CC0066"/>
                </a:solidFill>
                <a:latin typeface="+mn-lt"/>
              </a:rPr>
              <a:t>:</a:t>
            </a:r>
            <a:r>
              <a:rPr lang="en-IE" dirty="0"/>
              <a:t/>
            </a:r>
            <a:br>
              <a:rPr lang="en-IE" dirty="0"/>
            </a:br>
            <a:endParaRPr lang="en-GB" dirty="0"/>
          </a:p>
        </p:txBody>
      </p:sp>
      <p:sp>
        <p:nvSpPr>
          <p:cNvPr id="3" name="Content Placeholder 2"/>
          <p:cNvSpPr>
            <a:spLocks noGrp="1"/>
          </p:cNvSpPr>
          <p:nvPr>
            <p:ph idx="1"/>
          </p:nvPr>
        </p:nvSpPr>
        <p:spPr>
          <a:xfrm>
            <a:off x="3935895" y="1504215"/>
            <a:ext cx="3074505" cy="1603955"/>
          </a:xfrm>
          <a:solidFill>
            <a:srgbClr val="CCECFF"/>
          </a:solidFill>
        </p:spPr>
        <p:txBody>
          <a:bodyPr/>
          <a:lstStyle/>
          <a:p>
            <a:pPr marL="0" indent="0">
              <a:lnSpc>
                <a:spcPct val="100000"/>
              </a:lnSpc>
              <a:buNone/>
            </a:pPr>
            <a:r>
              <a:rPr lang="en-IE" dirty="0"/>
              <a:t>N</a:t>
            </a:r>
            <a:r>
              <a:rPr lang="en-IE" dirty="0" smtClean="0"/>
              <a:t>umber </a:t>
            </a:r>
            <a:r>
              <a:rPr lang="en-IE" dirty="0"/>
              <a:t>of years the person has </a:t>
            </a:r>
            <a:r>
              <a:rPr lang="en-IE" dirty="0" smtClean="0"/>
              <a:t>smoked</a:t>
            </a:r>
          </a:p>
          <a:p>
            <a:endParaRPr lang="en-IE" dirty="0" smtClean="0"/>
          </a:p>
          <a:p>
            <a:endParaRPr lang="en-IE" dirty="0" smtClean="0"/>
          </a:p>
          <a:p>
            <a:endParaRPr lang="en-GB" dirty="0"/>
          </a:p>
        </p:txBody>
      </p:sp>
      <p:sp>
        <p:nvSpPr>
          <p:cNvPr id="6" name="Rectangle 5"/>
          <p:cNvSpPr/>
          <p:nvPr/>
        </p:nvSpPr>
        <p:spPr>
          <a:xfrm>
            <a:off x="844062" y="4149969"/>
            <a:ext cx="10597662" cy="2062103"/>
          </a:xfrm>
          <a:prstGeom prst="rect">
            <a:avLst/>
          </a:prstGeom>
        </p:spPr>
        <p:txBody>
          <a:bodyPr wrap="square">
            <a:spAutoFit/>
          </a:bodyPr>
          <a:lstStyle/>
          <a:p>
            <a:pPr algn="ctr"/>
            <a:r>
              <a:rPr lang="en-IE" sz="3200" dirty="0"/>
              <a:t>P</a:t>
            </a:r>
            <a:r>
              <a:rPr lang="en-IE" sz="3200" dirty="0" smtClean="0"/>
              <a:t>atients with a  </a:t>
            </a:r>
            <a:r>
              <a:rPr lang="en-IE" sz="3200" dirty="0"/>
              <a:t>≤ 15 pack year history of smoking </a:t>
            </a:r>
            <a:endParaRPr lang="en-IE" sz="3200" dirty="0" smtClean="0"/>
          </a:p>
          <a:p>
            <a:pPr algn="ctr"/>
            <a:r>
              <a:rPr lang="en-IE" sz="3200" dirty="0" smtClean="0"/>
              <a:t>have </a:t>
            </a:r>
            <a:r>
              <a:rPr lang="en-IE" sz="3200" dirty="0"/>
              <a:t>a longer median survival </a:t>
            </a:r>
            <a:endParaRPr lang="en-IE" sz="3200" dirty="0" smtClean="0"/>
          </a:p>
          <a:p>
            <a:pPr algn="ctr"/>
            <a:r>
              <a:rPr lang="en-IE" sz="3200" dirty="0" smtClean="0"/>
              <a:t>than </a:t>
            </a:r>
            <a:r>
              <a:rPr lang="en-IE" sz="3200" dirty="0"/>
              <a:t>patients who had smoked &gt; 15 pack years </a:t>
            </a:r>
          </a:p>
          <a:p>
            <a:endParaRPr lang="en-IE" sz="3200" dirty="0"/>
          </a:p>
        </p:txBody>
      </p:sp>
      <p:sp>
        <p:nvSpPr>
          <p:cNvPr id="7" name="TextBox 6"/>
          <p:cNvSpPr txBox="1"/>
          <p:nvPr/>
        </p:nvSpPr>
        <p:spPr>
          <a:xfrm>
            <a:off x="844062" y="1182811"/>
            <a:ext cx="2096087" cy="2246769"/>
          </a:xfrm>
          <a:prstGeom prst="rect">
            <a:avLst/>
          </a:prstGeom>
          <a:solidFill>
            <a:srgbClr val="CCECFF"/>
          </a:solidFill>
        </p:spPr>
        <p:txBody>
          <a:bodyPr wrap="square" rtlCol="0">
            <a:spAutoFit/>
          </a:bodyPr>
          <a:lstStyle/>
          <a:p>
            <a:r>
              <a:rPr lang="en-IE" sz="2800" dirty="0" smtClean="0"/>
              <a:t>Number </a:t>
            </a:r>
            <a:r>
              <a:rPr lang="en-IE" sz="2800" dirty="0"/>
              <a:t>of packs of cigarettes smoked per day </a:t>
            </a:r>
          </a:p>
        </p:txBody>
      </p:sp>
      <p:sp>
        <p:nvSpPr>
          <p:cNvPr id="9" name="Rectangle 8"/>
          <p:cNvSpPr/>
          <p:nvPr/>
        </p:nvSpPr>
        <p:spPr>
          <a:xfrm>
            <a:off x="3240571" y="2013807"/>
            <a:ext cx="397866" cy="584775"/>
          </a:xfrm>
          <a:prstGeom prst="rect">
            <a:avLst/>
          </a:prstGeom>
        </p:spPr>
        <p:txBody>
          <a:bodyPr wrap="none">
            <a:spAutoFit/>
          </a:bodyPr>
          <a:lstStyle/>
          <a:p>
            <a:r>
              <a:rPr lang="en-GB" sz="3200" dirty="0"/>
              <a:t>X</a:t>
            </a:r>
          </a:p>
        </p:txBody>
      </p:sp>
      <p:sp>
        <p:nvSpPr>
          <p:cNvPr id="10" name="Rectangle 9"/>
          <p:cNvSpPr/>
          <p:nvPr/>
        </p:nvSpPr>
        <p:spPr>
          <a:xfrm>
            <a:off x="8216414" y="1613697"/>
            <a:ext cx="2526206" cy="1384995"/>
          </a:xfrm>
          <a:prstGeom prst="rect">
            <a:avLst/>
          </a:prstGeom>
          <a:solidFill>
            <a:srgbClr val="CCECFF"/>
          </a:solidFill>
        </p:spPr>
        <p:txBody>
          <a:bodyPr wrap="square">
            <a:spAutoFit/>
          </a:bodyPr>
          <a:lstStyle/>
          <a:p>
            <a:pPr algn="ctr"/>
            <a:endParaRPr lang="en-GB" sz="2800" dirty="0" smtClean="0"/>
          </a:p>
          <a:p>
            <a:pPr algn="ctr"/>
            <a:r>
              <a:rPr lang="en-GB" sz="2800" dirty="0" smtClean="0"/>
              <a:t>Pack Years</a:t>
            </a:r>
          </a:p>
          <a:p>
            <a:pPr algn="ctr"/>
            <a:endParaRPr lang="en-GB" sz="2800" dirty="0"/>
          </a:p>
        </p:txBody>
      </p:sp>
      <p:sp>
        <p:nvSpPr>
          <p:cNvPr id="11" name="Rectangle 10"/>
          <p:cNvSpPr/>
          <p:nvPr/>
        </p:nvSpPr>
        <p:spPr>
          <a:xfrm>
            <a:off x="7370382" y="2029369"/>
            <a:ext cx="1001796" cy="584775"/>
          </a:xfrm>
          <a:prstGeom prst="rect">
            <a:avLst/>
          </a:prstGeom>
        </p:spPr>
        <p:txBody>
          <a:bodyPr wrap="square">
            <a:spAutoFit/>
          </a:bodyPr>
          <a:lstStyle/>
          <a:p>
            <a:r>
              <a:rPr lang="en-GB" sz="3200" b="1" dirty="0"/>
              <a:t>=</a:t>
            </a:r>
            <a:r>
              <a:rPr lang="en-GB" sz="3200" dirty="0"/>
              <a:t> </a:t>
            </a:r>
          </a:p>
        </p:txBody>
      </p:sp>
      <p:sp>
        <p:nvSpPr>
          <p:cNvPr id="12" name="Rectangle 11"/>
          <p:cNvSpPr/>
          <p:nvPr/>
        </p:nvSpPr>
        <p:spPr>
          <a:xfrm>
            <a:off x="844062" y="4149969"/>
            <a:ext cx="10663310" cy="2053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5571" y="202228"/>
            <a:ext cx="2033641" cy="1255511"/>
          </a:xfrm>
          <a:prstGeom prst="rect">
            <a:avLst/>
          </a:prstGeom>
        </p:spPr>
      </p:pic>
      <p:pic>
        <p:nvPicPr>
          <p:cNvPr id="13" name="Picture 12"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02650" y="6212072"/>
            <a:ext cx="2508885" cy="487045"/>
          </a:xfrm>
          <a:prstGeom prst="rect">
            <a:avLst/>
          </a:prstGeom>
          <a:noFill/>
          <a:ln>
            <a:noFill/>
          </a:ln>
        </p:spPr>
      </p:pic>
    </p:spTree>
    <p:extLst>
      <p:ext uri="{BB962C8B-B14F-4D97-AF65-F5344CB8AC3E}">
        <p14:creationId xmlns:p14="http://schemas.microsoft.com/office/powerpoint/2010/main" val="1078612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96151" y="1863947"/>
            <a:ext cx="10663310" cy="3323987"/>
          </a:xfrm>
          <a:prstGeom prst="rect">
            <a:avLst/>
          </a:prstGeom>
        </p:spPr>
        <p:txBody>
          <a:bodyPr wrap="square">
            <a:spAutoFit/>
          </a:bodyPr>
          <a:lstStyle/>
          <a:p>
            <a:pPr>
              <a:lnSpc>
                <a:spcPct val="150000"/>
              </a:lnSpc>
            </a:pPr>
            <a:r>
              <a:rPr lang="en-GB" sz="3200" i="1" dirty="0" smtClean="0"/>
              <a:t>Janjigian </a:t>
            </a:r>
            <a:r>
              <a:rPr lang="en-GB" sz="3200" i="1" dirty="0"/>
              <a:t>YY, et al. </a:t>
            </a:r>
            <a:r>
              <a:rPr lang="en-GB" sz="3200" b="1" dirty="0"/>
              <a:t>Pack Years of Cigarette Smoking as a Prognostic Factor in Patients with Stage IIIB/IV Non-Small Cell Lung Cancer.</a:t>
            </a:r>
            <a:r>
              <a:rPr lang="en-GB" sz="3200" dirty="0"/>
              <a:t> </a:t>
            </a:r>
            <a:r>
              <a:rPr lang="en-GB" sz="3200" i="1" dirty="0"/>
              <a:t>Cancer. 2010;116(3):670-675. doi:10.1002/cncr.24813.</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977" y="260699"/>
            <a:ext cx="1938932" cy="1197040"/>
          </a:xfrm>
          <a:prstGeom prst="rect">
            <a:avLst/>
          </a:prstGeom>
        </p:spPr>
      </p:pic>
      <p:sp>
        <p:nvSpPr>
          <p:cNvPr id="5" name="Rectangle 4"/>
          <p:cNvSpPr/>
          <p:nvPr/>
        </p:nvSpPr>
        <p:spPr>
          <a:xfrm>
            <a:off x="796151" y="688298"/>
            <a:ext cx="3092834" cy="769441"/>
          </a:xfrm>
          <a:prstGeom prst="rect">
            <a:avLst/>
          </a:prstGeom>
        </p:spPr>
        <p:txBody>
          <a:bodyPr wrap="none">
            <a:spAutoFit/>
          </a:bodyPr>
          <a:lstStyle/>
          <a:p>
            <a:pPr lvl="0"/>
            <a:r>
              <a:rPr lang="en-IE" sz="4400" dirty="0">
                <a:solidFill>
                  <a:srgbClr val="CC0066"/>
                </a:solidFill>
              </a:rPr>
              <a:t>Key Reading </a:t>
            </a:r>
            <a:endParaRPr lang="en-GB" sz="4400" dirty="0">
              <a:solidFill>
                <a:srgbClr val="CC0066"/>
              </a:solidFill>
            </a:endParaRPr>
          </a:p>
        </p:txBody>
      </p:sp>
      <p:pic>
        <p:nvPicPr>
          <p:cNvPr id="6" name="Picture 5"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107097"/>
            <a:ext cx="2508885" cy="487045"/>
          </a:xfrm>
          <a:prstGeom prst="rect">
            <a:avLst/>
          </a:prstGeom>
          <a:noFill/>
          <a:ln>
            <a:noFill/>
          </a:ln>
        </p:spPr>
      </p:pic>
    </p:spTree>
    <p:extLst>
      <p:ext uri="{BB962C8B-B14F-4D97-AF65-F5344CB8AC3E}">
        <p14:creationId xmlns:p14="http://schemas.microsoft.com/office/powerpoint/2010/main" val="2431259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MECC Presentation theme</Template>
  <TotalTime>1009</TotalTime>
  <Words>2692</Words>
  <Application>Microsoft Office PowerPoint</Application>
  <PresentationFormat>Custom</PresentationFormat>
  <Paragraphs>337</Paragraphs>
  <Slides>29</Slides>
  <Notes>27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1_Office Theme</vt:lpstr>
      <vt:lpstr>1_MECC Presentation theme</vt:lpstr>
      <vt:lpstr>Unit 4: Lesson 2 </vt:lpstr>
      <vt:lpstr>  Making Every Contact Count: Providing Opportunistic Brief Advice and Undertaking Brief Interventions </vt:lpstr>
      <vt:lpstr>Making Every Contact Count</vt:lpstr>
      <vt:lpstr>Recap Lesson 1</vt:lpstr>
      <vt:lpstr>Screening Tools for Identifying Behavioural Risk Factors</vt:lpstr>
      <vt:lpstr>Smoking: Heaviness of Smoking Index </vt:lpstr>
      <vt:lpstr>PowerPoint Presentation</vt:lpstr>
      <vt:lpstr>Smoking: Calculation of Pack Years: </vt:lpstr>
      <vt:lpstr>PowerPoint Presentation</vt:lpstr>
      <vt:lpstr>Alcohol &amp; Drug Use</vt:lpstr>
      <vt:lpstr>Drug Use-DUDIT screening tool </vt:lpstr>
      <vt:lpstr>Healthy Eating </vt:lpstr>
      <vt:lpstr>1: Body mass index (BMI) </vt:lpstr>
      <vt:lpstr>2: Waist circumference </vt:lpstr>
      <vt:lpstr> </vt:lpstr>
      <vt:lpstr>PowerPoint Presentation</vt:lpstr>
      <vt:lpstr>Making Every Contact Count:  Recording Tool </vt:lpstr>
      <vt:lpstr> MECC Recording Tool</vt:lpstr>
      <vt:lpstr>PowerPoint Presentation</vt:lpstr>
      <vt:lpstr>Delivering a Brief Intervention </vt:lpstr>
      <vt:lpstr>5 A’s</vt:lpstr>
      <vt:lpstr>PowerPoint Presentation</vt:lpstr>
      <vt:lpstr> Activity 4.5  Real Play Exercise </vt:lpstr>
      <vt:lpstr>Directions</vt:lpstr>
      <vt:lpstr>Health Professional </vt:lpstr>
      <vt:lpstr>Patient</vt:lpstr>
      <vt:lpstr>Observer </vt:lpstr>
      <vt:lpstr>Managing challenging  statements  .</vt:lpstr>
      <vt:lpstr>PowerPoint Presentation</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dc:title>
  <dc:creator>O'Sullivan, Dawn;Gobnait.Creedon@hse.ie</dc:creator>
  <cp:lastModifiedBy>Gobnait Creedon (Health Promotion Officer)</cp:lastModifiedBy>
  <cp:revision>91</cp:revision>
  <dcterms:created xsi:type="dcterms:W3CDTF">2017-02-28T11:22:49Z</dcterms:created>
  <dcterms:modified xsi:type="dcterms:W3CDTF">2018-07-18T08:23:57Z</dcterms:modified>
</cp:coreProperties>
</file>