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 id="2147483704" r:id="rId2"/>
    <p:sldMasterId id="2147483716" r:id="rId3"/>
  </p:sldMasterIdLst>
  <p:notesMasterIdLst>
    <p:notesMasterId r:id="rId28"/>
  </p:notesMasterIdLst>
  <p:handoutMasterIdLst>
    <p:handoutMasterId r:id="rId29"/>
  </p:handoutMasterIdLst>
  <p:sldIdLst>
    <p:sldId id="279" r:id="rId4"/>
    <p:sldId id="280" r:id="rId5"/>
    <p:sldId id="304" r:id="rId6"/>
    <p:sldId id="282" r:id="rId7"/>
    <p:sldId id="284" r:id="rId8"/>
    <p:sldId id="297" r:id="rId9"/>
    <p:sldId id="283" r:id="rId10"/>
    <p:sldId id="285" r:id="rId11"/>
    <p:sldId id="298" r:id="rId12"/>
    <p:sldId id="286" r:id="rId13"/>
    <p:sldId id="287" r:id="rId14"/>
    <p:sldId id="299" r:id="rId15"/>
    <p:sldId id="288" r:id="rId16"/>
    <p:sldId id="290" r:id="rId17"/>
    <p:sldId id="300" r:id="rId18"/>
    <p:sldId id="291" r:id="rId19"/>
    <p:sldId id="301" r:id="rId20"/>
    <p:sldId id="302" r:id="rId21"/>
    <p:sldId id="292" r:id="rId22"/>
    <p:sldId id="293" r:id="rId23"/>
    <p:sldId id="294" r:id="rId24"/>
    <p:sldId id="295" r:id="rId25"/>
    <p:sldId id="303" r:id="rId26"/>
    <p:sldId id="296"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0066"/>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77059" autoAdjust="0"/>
  </p:normalViewPr>
  <p:slideViewPr>
    <p:cSldViewPr snapToGrid="0">
      <p:cViewPr varScale="1">
        <p:scale>
          <a:sx n="89" d="100"/>
          <a:sy n="89" d="100"/>
        </p:scale>
        <p:origin x="-1458" y="-10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A77F64F-CBC7-47A4-AC56-94EF4600484D}" type="datetimeFigureOut">
              <a:rPr lang="en-GB" smtClean="0"/>
              <a:t>18/07/2018</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CDAD004-6296-4B21-BEA1-C9A86BCE88FA}" type="slidenum">
              <a:rPr lang="en-GB" smtClean="0"/>
              <a:t>‹#›</a:t>
            </a:fld>
            <a:endParaRPr lang="en-GB" dirty="0"/>
          </a:p>
        </p:txBody>
      </p:sp>
    </p:spTree>
    <p:extLst>
      <p:ext uri="{BB962C8B-B14F-4D97-AF65-F5344CB8AC3E}">
        <p14:creationId xmlns:p14="http://schemas.microsoft.com/office/powerpoint/2010/main" val="53745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0DB347-B147-41E1-9B22-C32000F3A94A}" type="datetimeFigureOut">
              <a:rPr lang="en-GB" smtClean="0"/>
              <a:t>18/07/2018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6605877-357A-442F-A308-F0400633DEC4}" type="slidenum">
              <a:rPr lang="en-GB" smtClean="0"/>
              <a:t>‹#›</a:t>
            </a:fld>
            <a:endParaRPr lang="en-GB" dirty="0"/>
          </a:p>
        </p:txBody>
      </p:sp>
    </p:spTree>
    <p:extLst>
      <p:ext uri="{BB962C8B-B14F-4D97-AF65-F5344CB8AC3E}">
        <p14:creationId xmlns:p14="http://schemas.microsoft.com/office/powerpoint/2010/main" val="388878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p>
          <a:p>
            <a:endParaRPr lang="en-IE" dirty="0" smtClean="0"/>
          </a:p>
          <a:p>
            <a:endParaRPr lang="en-IE" dirty="0" smtClean="0"/>
          </a:p>
          <a:p>
            <a:r>
              <a:rPr lang="en-IE" dirty="0" smtClean="0"/>
              <a:t>Alcohol and Drugs </a:t>
            </a:r>
          </a:p>
          <a:p>
            <a:r>
              <a:rPr lang="en-IE" dirty="0" smtClean="0"/>
              <a:t>The Ask about alcohol website www.askaboutalcohol.ie provides a one stop shop for information and supports to help patients cut down and maintain low risk drinking behaviours. It provides the following:</a:t>
            </a:r>
          </a:p>
          <a:p>
            <a:r>
              <a:rPr lang="en-IE" dirty="0" smtClean="0"/>
              <a:t>•	Online information on alcohol</a:t>
            </a:r>
          </a:p>
          <a:p>
            <a:r>
              <a:rPr lang="en-IE" dirty="0" smtClean="0"/>
              <a:t>•	County by county service finder to help connect people to support and counselling services.</a:t>
            </a:r>
          </a:p>
          <a:p>
            <a:r>
              <a:rPr lang="en-IE" dirty="0" smtClean="0"/>
              <a:t>•	Online support resources</a:t>
            </a:r>
          </a:p>
          <a:p>
            <a:r>
              <a:rPr lang="en-IE" dirty="0" smtClean="0"/>
              <a:t>	Self-assessment tool </a:t>
            </a:r>
          </a:p>
          <a:p>
            <a:r>
              <a:rPr lang="en-IE" dirty="0" smtClean="0"/>
              <a:t>	Drinks calculator</a:t>
            </a:r>
          </a:p>
          <a:p>
            <a:r>
              <a:rPr lang="en-IE" dirty="0" smtClean="0"/>
              <a:t>	Tips for cutting down </a:t>
            </a:r>
          </a:p>
          <a:p>
            <a:r>
              <a:rPr lang="en-IE" dirty="0" smtClean="0"/>
              <a:t>	Tips for staying on track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10</a:t>
            </a:fld>
            <a:endParaRPr lang="en-GB" dirty="0"/>
          </a:p>
        </p:txBody>
      </p:sp>
    </p:spTree>
    <p:extLst>
      <p:ext uri="{BB962C8B-B14F-4D97-AF65-F5344CB8AC3E}">
        <p14:creationId xmlns:p14="http://schemas.microsoft.com/office/powerpoint/2010/main" val="3880749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endParaRPr lang="en-IE" b="1" dirty="0"/>
          </a:p>
        </p:txBody>
      </p:sp>
      <p:sp>
        <p:nvSpPr>
          <p:cNvPr id="4" name="Slide Number Placeholder 3"/>
          <p:cNvSpPr>
            <a:spLocks noGrp="1"/>
          </p:cNvSpPr>
          <p:nvPr>
            <p:ph type="sldNum" sz="quarter" idx="10"/>
          </p:nvPr>
        </p:nvSpPr>
        <p:spPr/>
        <p:txBody>
          <a:bodyPr/>
          <a:lstStyle/>
          <a:p>
            <a:fld id="{76605877-357A-442F-A308-F0400633DEC4}" type="slidenum">
              <a:rPr lang="en-GB" smtClean="0"/>
              <a:t>11</a:t>
            </a:fld>
            <a:endParaRPr lang="en-GB" dirty="0"/>
          </a:p>
        </p:txBody>
      </p:sp>
    </p:spTree>
    <p:extLst>
      <p:ext uri="{BB962C8B-B14F-4D97-AF65-F5344CB8AC3E}">
        <p14:creationId xmlns:p14="http://schemas.microsoft.com/office/powerpoint/2010/main" val="1731695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p>
          <a:p>
            <a:endParaRPr lang="en-IE" dirty="0" smtClean="0"/>
          </a:p>
          <a:p>
            <a:endParaRPr lang="en-IE" dirty="0" smtClean="0"/>
          </a:p>
          <a:p>
            <a:r>
              <a:rPr lang="en-IE" dirty="0" smtClean="0"/>
              <a:t>Health professionals often don’t know when to refer patients to specialist alcohol and drug addiction services.  Patients with alcohol or drug dependence need to be referred to specialist addiction services.  Using assessment/screening questions for alcohol consumption and drug use will help identify patients with dependence that need to be referred.</a:t>
            </a:r>
          </a:p>
        </p:txBody>
      </p:sp>
      <p:sp>
        <p:nvSpPr>
          <p:cNvPr id="4" name="Slide Number Placeholder 3"/>
          <p:cNvSpPr>
            <a:spLocks noGrp="1"/>
          </p:cNvSpPr>
          <p:nvPr>
            <p:ph type="sldNum" sz="quarter" idx="10"/>
          </p:nvPr>
        </p:nvSpPr>
        <p:spPr/>
        <p:txBody>
          <a:bodyPr/>
          <a:lstStyle/>
          <a:p>
            <a:fld id="{76605877-357A-442F-A308-F0400633DEC4}" type="slidenum">
              <a:rPr lang="en-GB" smtClean="0"/>
              <a:t>12</a:t>
            </a:fld>
            <a:endParaRPr lang="en-GB" dirty="0"/>
          </a:p>
        </p:txBody>
      </p:sp>
    </p:spTree>
    <p:extLst>
      <p:ext uri="{BB962C8B-B14F-4D97-AF65-F5344CB8AC3E}">
        <p14:creationId xmlns:p14="http://schemas.microsoft.com/office/powerpoint/2010/main" val="2150698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p>
          <a:p>
            <a:endParaRPr lang="en-IE" dirty="0" smtClean="0"/>
          </a:p>
          <a:p>
            <a:endParaRPr lang="en-IE" dirty="0" smtClean="0"/>
          </a:p>
          <a:p>
            <a:r>
              <a:rPr lang="en-IE" dirty="0" smtClean="0"/>
              <a:t>This helpline provides support, guidance and referral to </a:t>
            </a:r>
            <a:r>
              <a:rPr lang="en-IE" u="sng" dirty="0" smtClean="0"/>
              <a:t>anyone</a:t>
            </a:r>
            <a:r>
              <a:rPr lang="en-IE" dirty="0" smtClean="0"/>
              <a:t> with a question or concern related to drug and alcohol use</a:t>
            </a:r>
          </a:p>
          <a:p>
            <a:endParaRPr lang="en-IE" dirty="0" smtClean="0"/>
          </a:p>
          <a:p>
            <a:endParaRPr lang="en-IE" dirty="0" smtClean="0"/>
          </a:p>
        </p:txBody>
      </p:sp>
      <p:sp>
        <p:nvSpPr>
          <p:cNvPr id="4" name="Slide Number Placeholder 3"/>
          <p:cNvSpPr>
            <a:spLocks noGrp="1"/>
          </p:cNvSpPr>
          <p:nvPr>
            <p:ph type="sldNum" sz="quarter" idx="10"/>
          </p:nvPr>
        </p:nvSpPr>
        <p:spPr/>
        <p:txBody>
          <a:bodyPr/>
          <a:lstStyle/>
          <a:p>
            <a:fld id="{76605877-357A-442F-A308-F0400633DEC4}" type="slidenum">
              <a:rPr lang="en-GB" smtClean="0"/>
              <a:t>13</a:t>
            </a:fld>
            <a:endParaRPr lang="en-GB" dirty="0"/>
          </a:p>
        </p:txBody>
      </p:sp>
    </p:spTree>
    <p:extLst>
      <p:ext uri="{BB962C8B-B14F-4D97-AF65-F5344CB8AC3E}">
        <p14:creationId xmlns:p14="http://schemas.microsoft.com/office/powerpoint/2010/main" val="2150698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p>
          <a:p>
            <a:endParaRPr lang="en-IE" dirty="0" smtClean="0"/>
          </a:p>
          <a:p>
            <a:endParaRPr lang="en-IE" dirty="0" smtClean="0"/>
          </a:p>
          <a:p>
            <a:r>
              <a:rPr lang="en-IE" dirty="0" smtClean="0"/>
              <a:t>Most patients will need some support to be more active.</a:t>
            </a:r>
          </a:p>
          <a:p>
            <a:r>
              <a:rPr lang="en-IE" dirty="0" smtClean="0"/>
              <a:t>•	Give them the booklet Get Active Your Way and encourage them to take the activity challenge</a:t>
            </a:r>
          </a:p>
          <a:p>
            <a:r>
              <a:rPr lang="en-IE" dirty="0" smtClean="0"/>
              <a:t>•	Check out www.getirelandactive.ie for information, hints and tips</a:t>
            </a:r>
          </a:p>
          <a:p>
            <a:r>
              <a:rPr lang="en-IE" dirty="0" smtClean="0"/>
              <a:t>•	Follow Get Ireland Active on Facebook, Twitter and Instagram for regular motivation and support from the HSE </a:t>
            </a:r>
          </a:p>
          <a:p>
            <a:r>
              <a:rPr lang="en-IE" dirty="0" smtClean="0"/>
              <a:t>•	Be aware of local initiatives that your patients may find helpful, e.g. Local Sports Partnership programmes, walking clubs, local Saturday morning parkrun, FitforLife</a:t>
            </a:r>
          </a:p>
          <a:p>
            <a:r>
              <a:rPr lang="en-IE" dirty="0" smtClean="0"/>
              <a:t>If the patient has a medical condition and is worried about being more active, suggest they visit their GP for a checkup.</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14</a:t>
            </a:fld>
            <a:endParaRPr lang="en-GB" dirty="0"/>
          </a:p>
        </p:txBody>
      </p:sp>
    </p:spTree>
    <p:extLst>
      <p:ext uri="{BB962C8B-B14F-4D97-AF65-F5344CB8AC3E}">
        <p14:creationId xmlns:p14="http://schemas.microsoft.com/office/powerpoint/2010/main" val="120403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p>
          <a:p>
            <a:endParaRPr lang="en-IE" dirty="0" smtClean="0"/>
          </a:p>
          <a:p>
            <a:endParaRPr lang="en-IE" dirty="0" smtClean="0"/>
          </a:p>
          <a:p>
            <a:r>
              <a:rPr lang="en-IE" dirty="0" smtClean="0"/>
              <a:t>Most patients will need some support to be more active.</a:t>
            </a:r>
          </a:p>
          <a:p>
            <a:r>
              <a:rPr lang="en-IE" dirty="0" smtClean="0"/>
              <a:t>•	Give them the booklet Get Active Your Way and encourage them to take the activity challenge</a:t>
            </a:r>
          </a:p>
          <a:p>
            <a:r>
              <a:rPr lang="en-IE" dirty="0" smtClean="0"/>
              <a:t>•	Check out www.getirelandactive.ie for information, hints and tips</a:t>
            </a:r>
          </a:p>
          <a:p>
            <a:r>
              <a:rPr lang="en-IE" dirty="0" smtClean="0"/>
              <a:t>•	Follow Get Ireland Active on Facebook, Twitter and Instagram for regular motivation and support from the HSE </a:t>
            </a:r>
          </a:p>
          <a:p>
            <a:r>
              <a:rPr lang="en-IE" dirty="0" smtClean="0"/>
              <a:t>•	Be aware of local initiatives that your patients may find helpful, e.g. Local Sports Partnership programmes, walking clubs, local Saturday morning parkrun, FitforLife</a:t>
            </a:r>
          </a:p>
          <a:p>
            <a:endParaRPr lang="en-IE" dirty="0" smtClean="0"/>
          </a:p>
          <a:p>
            <a:endParaRPr lang="en-IE" b="1" dirty="0" smtClean="0"/>
          </a:p>
          <a:p>
            <a:r>
              <a:rPr lang="en-IE" b="1" dirty="0" smtClean="0"/>
              <a:t>If the patient has a medical condition and is worried about being more active, suggest they visit their GP for a checkup.</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15</a:t>
            </a:fld>
            <a:endParaRPr lang="en-GB" dirty="0"/>
          </a:p>
        </p:txBody>
      </p:sp>
    </p:spTree>
    <p:extLst>
      <p:ext uri="{BB962C8B-B14F-4D97-AF65-F5344CB8AC3E}">
        <p14:creationId xmlns:p14="http://schemas.microsoft.com/office/powerpoint/2010/main" val="1204034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endParaRPr lang="en-IE" b="1" dirty="0"/>
          </a:p>
        </p:txBody>
      </p:sp>
      <p:sp>
        <p:nvSpPr>
          <p:cNvPr id="4" name="Slide Number Placeholder 3"/>
          <p:cNvSpPr>
            <a:spLocks noGrp="1"/>
          </p:cNvSpPr>
          <p:nvPr>
            <p:ph type="sldNum" sz="quarter" idx="10"/>
          </p:nvPr>
        </p:nvSpPr>
        <p:spPr/>
        <p:txBody>
          <a:bodyPr/>
          <a:lstStyle/>
          <a:p>
            <a:fld id="{76605877-357A-442F-A308-F0400633DEC4}" type="slidenum">
              <a:rPr lang="en-GB" smtClean="0"/>
              <a:t>16</a:t>
            </a:fld>
            <a:endParaRPr lang="en-GB" dirty="0"/>
          </a:p>
        </p:txBody>
      </p:sp>
    </p:spTree>
    <p:extLst>
      <p:ext uri="{BB962C8B-B14F-4D97-AF65-F5344CB8AC3E}">
        <p14:creationId xmlns:p14="http://schemas.microsoft.com/office/powerpoint/2010/main" val="606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p>
          <a:p>
            <a:endParaRPr lang="en-IE" dirty="0" smtClean="0"/>
          </a:p>
          <a:p>
            <a:endParaRPr lang="en-IE" dirty="0" smtClean="0"/>
          </a:p>
          <a:p>
            <a:r>
              <a:rPr lang="en-IE" dirty="0" smtClean="0"/>
              <a:t>Healthy Eating</a:t>
            </a:r>
          </a:p>
          <a:p>
            <a:r>
              <a:rPr lang="en-IE" dirty="0" smtClean="0"/>
              <a:t>Changing eating habits is complex and it can take time to change unhealthy habits. Most patients need support to achieve this.</a:t>
            </a:r>
          </a:p>
          <a:p>
            <a:r>
              <a:rPr lang="en-IE" dirty="0" smtClean="0"/>
              <a:t>•	Check out the Healthy Food for Life resources on the HSE website</a:t>
            </a:r>
          </a:p>
          <a:p>
            <a:r>
              <a:rPr lang="en-IE" dirty="0" smtClean="0"/>
              <a:t>•	Be aware of local initiatives that your patients may find helpful, e.g. community cooking programmes</a:t>
            </a:r>
          </a:p>
          <a:p>
            <a:r>
              <a:rPr lang="en-IE" dirty="0" smtClean="0"/>
              <a:t>•	For those who want to lose weight, signpost them to local community based weight management support groups, e.g. Weight Watchers or Slimming World</a:t>
            </a:r>
          </a:p>
          <a:p>
            <a:endParaRPr lang="en-IE" dirty="0" smtClean="0"/>
          </a:p>
          <a:p>
            <a:r>
              <a:rPr lang="en-IE" dirty="0" smtClean="0"/>
              <a:t>If the patient has a medical condition that needs specialist input, refer them to a dietitian.</a:t>
            </a:r>
          </a:p>
          <a:p>
            <a:endParaRPr lang="en-IE" dirty="0" smtClean="0"/>
          </a:p>
          <a:p>
            <a:r>
              <a:rPr lang="en-IE" dirty="0" smtClean="0"/>
              <a:t>Information on referral to local dietetic service should be available in the department or service you are working in.</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17</a:t>
            </a:fld>
            <a:endParaRPr lang="en-GB" dirty="0"/>
          </a:p>
        </p:txBody>
      </p:sp>
    </p:spTree>
    <p:extLst>
      <p:ext uri="{BB962C8B-B14F-4D97-AF65-F5344CB8AC3E}">
        <p14:creationId xmlns:p14="http://schemas.microsoft.com/office/powerpoint/2010/main" val="606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Register</a:t>
            </a:r>
            <a:r>
              <a:rPr lang="en-IE" baseline="0" dirty="0" smtClean="0"/>
              <a:t> as a health professional</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18</a:t>
            </a:fld>
            <a:endParaRPr lang="en-GB" dirty="0"/>
          </a:p>
        </p:txBody>
      </p:sp>
    </p:spTree>
    <p:extLst>
      <p:ext uri="{BB962C8B-B14F-4D97-AF65-F5344CB8AC3E}">
        <p14:creationId xmlns:p14="http://schemas.microsoft.com/office/powerpoint/2010/main" val="1351650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groups visit the websites above.  </a:t>
            </a:r>
          </a:p>
          <a:p>
            <a:r>
              <a:rPr lang="en-IE" dirty="0" smtClean="0"/>
              <a:t>Try and identify the information outlined above. </a:t>
            </a:r>
          </a:p>
          <a:p>
            <a:r>
              <a:rPr lang="en-IE" dirty="0" smtClean="0"/>
              <a:t>Did you find any additional useful information?</a:t>
            </a:r>
          </a:p>
          <a:p>
            <a:r>
              <a:rPr lang="en-IE" dirty="0" smtClean="0"/>
              <a:t>Present back to the class with an outline of what is available for each lifestyle area:</a:t>
            </a:r>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19</a:t>
            </a:fld>
            <a:endParaRPr lang="en-GB" dirty="0"/>
          </a:p>
        </p:txBody>
      </p:sp>
    </p:spTree>
    <p:extLst>
      <p:ext uri="{BB962C8B-B14F-4D97-AF65-F5344CB8AC3E}">
        <p14:creationId xmlns:p14="http://schemas.microsoft.com/office/powerpoint/2010/main" val="213957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Lesson Aims: What you will cover in this lesson </a:t>
            </a:r>
          </a:p>
          <a:p>
            <a:endParaRPr lang="en-IE" dirty="0" smtClean="0"/>
          </a:p>
          <a:p>
            <a:r>
              <a:rPr lang="en-IE" dirty="0" smtClean="0"/>
              <a:t>Lessons 1 &amp; 2 outlined what brief interventions are, when such interventions are appropriate, and gave you the practical skills for delivering brief interventions. </a:t>
            </a:r>
          </a:p>
          <a:p>
            <a:endParaRPr lang="en-IE" dirty="0" smtClean="0"/>
          </a:p>
          <a:p>
            <a:r>
              <a:rPr lang="en-IE" dirty="0" smtClean="0"/>
              <a:t>The aim of Lesson 3 is to outline what needs to happen next. You will learn to: </a:t>
            </a:r>
          </a:p>
          <a:p>
            <a:r>
              <a:rPr lang="en-IE" dirty="0" smtClean="0"/>
              <a:t>•	Identify additional services and specialists to whom you can refer patients who require additional supports.</a:t>
            </a:r>
          </a:p>
          <a:p>
            <a:r>
              <a:rPr lang="en-IE" dirty="0" smtClean="0"/>
              <a:t>•	Maintain accurate records of the nature of brief interventions that were delivered in reports and/or medical charts and how to flag further actions for follow-up.</a:t>
            </a:r>
          </a:p>
          <a:p>
            <a:endParaRPr lang="en-IE" dirty="0" smtClean="0"/>
          </a:p>
          <a:p>
            <a:r>
              <a:rPr lang="en-IE" dirty="0" smtClean="0"/>
              <a:t>Group Activity Signposting &amp; referral to support services</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Maintaining accurate records of the nature of brief interventions that were delivered in reports and/or medical charts and flagging further actions for follow-up. </a:t>
            </a:r>
          </a:p>
          <a:p>
            <a:endParaRPr lang="en-IE" dirty="0" smtClean="0"/>
          </a:p>
          <a:p>
            <a:r>
              <a:rPr lang="en-IE" dirty="0" smtClean="0"/>
              <a:t>After you have spoken with a patient about a lifestyle behaviour and/or delivered a brief intervention it is important that there is an accurate record of this in their medical chart. This is important so that the behaviour is documented (for example, the patient’s smoking status) and that other health care providers interacting with the patient know what actions were taken. It is also important to flag any actions for follow-up in the future.  In some settings you will be able to record information on the Making Every Contact Count recording tool.</a:t>
            </a:r>
          </a:p>
          <a:p>
            <a:endParaRPr lang="en-IE" dirty="0" smtClean="0"/>
          </a:p>
          <a:p>
            <a:r>
              <a:rPr lang="en-IE" dirty="0" smtClean="0"/>
              <a:t>When recording information in a medical chart/Making Every Contact Count recording tool you should state:</a:t>
            </a:r>
          </a:p>
          <a:p>
            <a:r>
              <a:rPr lang="en-IE" dirty="0" smtClean="0"/>
              <a:t>1.	What lifestyle behaviour(s) you asked the patient about</a:t>
            </a:r>
          </a:p>
          <a:p>
            <a:r>
              <a:rPr lang="en-IE" dirty="0" smtClean="0"/>
              <a:t>2.	What screening tools (if any) you used and the outcomes of these (for example, the Audit C)</a:t>
            </a:r>
          </a:p>
          <a:p>
            <a:r>
              <a:rPr lang="en-IE" dirty="0" smtClean="0"/>
              <a:t>3.	What actions you took (for example, whether you gave the patient brief advice and/or what additional resources and/or services you provided information on)</a:t>
            </a:r>
          </a:p>
          <a:p>
            <a:r>
              <a:rPr lang="en-IE" dirty="0" smtClean="0"/>
              <a:t>4.	Any additional information that is important for follow-up (for example, following up with the patient about their smoking status at future visits or other lifestyle behaviours that were not discussed during this visit but that should be addressed in the future). </a:t>
            </a:r>
          </a:p>
          <a:p>
            <a:r>
              <a:rPr lang="en-IE" dirty="0" smtClean="0"/>
              <a:t>5.	For students on clinical placement, this information may also be flagged to the clinical supervisor.</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20</a:t>
            </a:fld>
            <a:endParaRPr lang="en-GB" dirty="0"/>
          </a:p>
        </p:txBody>
      </p:sp>
    </p:spTree>
    <p:extLst>
      <p:ext uri="{BB962C8B-B14F-4D97-AF65-F5344CB8AC3E}">
        <p14:creationId xmlns:p14="http://schemas.microsoft.com/office/powerpoint/2010/main" val="498368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6605877-357A-442F-A308-F0400633DEC4}" type="slidenum">
              <a:rPr lang="en-GB" smtClean="0"/>
              <a:t>22</a:t>
            </a:fld>
            <a:endParaRPr lang="en-GB" dirty="0"/>
          </a:p>
        </p:txBody>
      </p:sp>
    </p:spTree>
    <p:extLst>
      <p:ext uri="{BB962C8B-B14F-4D97-AF65-F5344CB8AC3E}">
        <p14:creationId xmlns:p14="http://schemas.microsoft.com/office/powerpoint/2010/main" val="3695749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Recap on the entire Making Every Contact Count units 1-4</a:t>
            </a:r>
          </a:p>
          <a:p>
            <a:endParaRPr lang="en-IE" dirty="0" smtClean="0"/>
          </a:p>
          <a:p>
            <a:r>
              <a:rPr lang="en-IE" dirty="0" smtClean="0"/>
              <a:t>Summary Unit 4</a:t>
            </a:r>
          </a:p>
          <a:p>
            <a:r>
              <a:rPr lang="en-IE" dirty="0" smtClean="0"/>
              <a:t>In Unit 4 you learned how to Make Every Contact Count and you practiced the skills which are needed to provide opportunistic brief advice and to undertake brief interventions. You covered the theory of brief advice, brief interventions and motivational interviewing and the differences between them as distinct approaches to behaviour change.</a:t>
            </a:r>
          </a:p>
          <a:p>
            <a:r>
              <a:rPr lang="en-IE" dirty="0" smtClean="0"/>
              <a:t>You Identified opportunities for brief interventions in your role as a HCP and identified the patients for whom a brief intervention is appropriate. </a:t>
            </a:r>
          </a:p>
          <a:p>
            <a:r>
              <a:rPr lang="en-IE" dirty="0" smtClean="0"/>
              <a:t>You were introduced to validated screening and assessment tools to assess a patient’s readiness to change and how to respond to this assessment supportively.  You were also introduced to the Making Every Contact Count Recording tool.  You had opportunity to assess your own performance in delivering a brief intervention using self-reflective practice. </a:t>
            </a:r>
          </a:p>
          <a:p>
            <a:endParaRPr lang="en-IE" dirty="0" smtClean="0"/>
          </a:p>
          <a:p>
            <a:r>
              <a:rPr lang="en-IE" dirty="0" smtClean="0"/>
              <a:t>You have now completed the Making Every Contact Count Undergraduate</a:t>
            </a:r>
            <a:r>
              <a:rPr lang="en-IE" baseline="0" dirty="0" smtClean="0"/>
              <a:t> Curriculum content lessons.  Included in this has been the completion of the HSE’s Making Every Contact Count eLearning training modules. These modules have been developed so that all healthcare professionals can revisit them again and again and particularly to engage with the Extend My Learning sections of : Do more, Learn More, Read More to help you integrate BIs as part of routine clinical practise with every patient. </a:t>
            </a:r>
            <a:endParaRPr lang="en-IE" dirty="0" smtClean="0"/>
          </a:p>
          <a:p>
            <a:endParaRPr lang="en-IE" dirty="0" smtClean="0"/>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24</a:t>
            </a:fld>
            <a:endParaRPr lang="en-GB" dirty="0"/>
          </a:p>
        </p:txBody>
      </p:sp>
    </p:spTree>
    <p:extLst>
      <p:ext uri="{BB962C8B-B14F-4D97-AF65-F5344CB8AC3E}">
        <p14:creationId xmlns:p14="http://schemas.microsoft.com/office/powerpoint/2010/main" val="48365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Lessons 1 &amp; 2 outlined what brief interventions are, when such interventions are appropriate, and gave you the practical skills for delivering brief interventions. </a:t>
            </a:r>
          </a:p>
          <a:p>
            <a:endParaRPr lang="en-IE" dirty="0" smtClean="0"/>
          </a:p>
          <a:p>
            <a:r>
              <a:rPr lang="en-IE" dirty="0" smtClean="0"/>
              <a:t>Recap Lesson 2</a:t>
            </a:r>
          </a:p>
          <a:p>
            <a:r>
              <a:rPr lang="en-IE" dirty="0" smtClean="0"/>
              <a:t>In lesson 2 you practiced MI skills for delivering a BI for HBC. You touched on the topic of screening and looked at some of the screening instruments which are used in practice.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4</a:t>
            </a:fld>
            <a:endParaRPr lang="en-GB" dirty="0"/>
          </a:p>
        </p:txBody>
      </p:sp>
    </p:spTree>
    <p:extLst>
      <p:ext uri="{BB962C8B-B14F-4D97-AF65-F5344CB8AC3E}">
        <p14:creationId xmlns:p14="http://schemas.microsoft.com/office/powerpoint/2010/main" val="399510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Identifying additional services and specialists to whom you can refer patients who require additional supports.</a:t>
            </a:r>
          </a:p>
          <a:p>
            <a:endParaRPr lang="en-IE" dirty="0" smtClean="0"/>
          </a:p>
          <a:p>
            <a:r>
              <a:rPr lang="en-IE" dirty="0" smtClean="0"/>
              <a:t>Changing lifestyle behaviours and maintaining healthier choices is extremely challenging. It is therefore important that patients who receive BIs are linked with additional services and resources that can provide them with ongoing support to achieve positive long-term behaviour change. </a:t>
            </a:r>
          </a:p>
          <a:p>
            <a:endParaRPr lang="en-IE" dirty="0" smtClean="0"/>
          </a:p>
          <a:p>
            <a:r>
              <a:rPr lang="en-IE" b="1" dirty="0" smtClean="0"/>
              <a:t>Factsheet</a:t>
            </a:r>
            <a:r>
              <a:rPr lang="en-IE" b="1" baseline="0" dirty="0" smtClean="0"/>
              <a:t>: Signposting and referral to Support Services</a:t>
            </a:r>
            <a:r>
              <a:rPr lang="en-IE" b="1" dirty="0" smtClean="0"/>
              <a:t>: National Undergraduate Curriculum for Chronic Disease Prevention and Management, Page 150-151 (</a:t>
            </a:r>
            <a:r>
              <a:rPr lang="en-IE" b="1" dirty="0" err="1" smtClean="0"/>
              <a:t>handout</a:t>
            </a:r>
            <a:r>
              <a:rPr lang="en-IE" b="1" dirty="0" smtClean="0"/>
              <a:t>) </a:t>
            </a:r>
          </a:p>
          <a:p>
            <a:endParaRPr lang="en-GB" b="1" dirty="0"/>
          </a:p>
        </p:txBody>
      </p:sp>
      <p:sp>
        <p:nvSpPr>
          <p:cNvPr id="4" name="Slide Number Placeholder 3"/>
          <p:cNvSpPr>
            <a:spLocks noGrp="1"/>
          </p:cNvSpPr>
          <p:nvPr>
            <p:ph type="sldNum" sz="quarter" idx="10"/>
          </p:nvPr>
        </p:nvSpPr>
        <p:spPr/>
        <p:txBody>
          <a:bodyPr/>
          <a:lstStyle/>
          <a:p>
            <a:fld id="{76605877-357A-442F-A308-F0400633DEC4}" type="slidenum">
              <a:rPr lang="en-GB" smtClean="0"/>
              <a:t>5</a:t>
            </a:fld>
            <a:endParaRPr lang="en-GB" dirty="0"/>
          </a:p>
        </p:txBody>
      </p:sp>
    </p:spTree>
    <p:extLst>
      <p:ext uri="{BB962C8B-B14F-4D97-AF65-F5344CB8AC3E}">
        <p14:creationId xmlns:p14="http://schemas.microsoft.com/office/powerpoint/2010/main" val="193307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6</a:t>
            </a:fld>
            <a:endParaRPr lang="en-GB" dirty="0"/>
          </a:p>
        </p:txBody>
      </p:sp>
    </p:spTree>
    <p:extLst>
      <p:ext uri="{BB962C8B-B14F-4D97-AF65-F5344CB8AC3E}">
        <p14:creationId xmlns:p14="http://schemas.microsoft.com/office/powerpoint/2010/main" val="193307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p>
          <a:p>
            <a:endParaRPr lang="en-IE" dirty="0" smtClean="0"/>
          </a:p>
          <a:p>
            <a:r>
              <a:rPr lang="en-IE" dirty="0" smtClean="0"/>
              <a:t>Support services and referral for Smoking cessation </a:t>
            </a:r>
          </a:p>
          <a:p>
            <a:endParaRPr lang="en-IE" dirty="0" smtClean="0"/>
          </a:p>
          <a:p>
            <a:r>
              <a:rPr lang="en-IE" dirty="0" smtClean="0"/>
              <a:t>Signpost patients thinking about quitting to the QUIT support options which are all accessible through the www.quit.ie website. It provides a range of information and supports for patients that would like to quit smoking including details on how to access more intensive support.  Supports include:</a:t>
            </a:r>
          </a:p>
          <a:p>
            <a:r>
              <a:rPr lang="en-IE" dirty="0" smtClean="0"/>
              <a:t>•	Quit website: www.quit.ie. </a:t>
            </a:r>
          </a:p>
          <a:p>
            <a:r>
              <a:rPr lang="en-IE" dirty="0" smtClean="0"/>
              <a:t>•	Free helpline: 1800 201 203. </a:t>
            </a:r>
          </a:p>
          <a:p>
            <a:r>
              <a:rPr lang="en-IE" dirty="0" smtClean="0"/>
              <a:t>•	Email support: support@quit.ie.</a:t>
            </a:r>
          </a:p>
          <a:p>
            <a:r>
              <a:rPr lang="en-IE" dirty="0" smtClean="0"/>
              <a:t>•	Free text support: text QUIT to 50100.</a:t>
            </a:r>
          </a:p>
          <a:p>
            <a:r>
              <a:rPr lang="en-IE" dirty="0" smtClean="0"/>
              <a:t>•	Facebook: facebook.com/HSEquit.</a:t>
            </a:r>
          </a:p>
          <a:p>
            <a:r>
              <a:rPr lang="en-IE" dirty="0" smtClean="0"/>
              <a:t>•	Twitter: @HSEQuitTeam. </a:t>
            </a:r>
          </a:p>
          <a:p>
            <a:r>
              <a:rPr lang="en-IE" dirty="0" smtClean="0"/>
              <a:t>•	‘One-to-one’ support at Smoking Cessation clinics.</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7</a:t>
            </a:fld>
            <a:endParaRPr lang="en-GB" dirty="0"/>
          </a:p>
        </p:txBody>
      </p:sp>
    </p:spTree>
    <p:extLst>
      <p:ext uri="{BB962C8B-B14F-4D97-AF65-F5344CB8AC3E}">
        <p14:creationId xmlns:p14="http://schemas.microsoft.com/office/powerpoint/2010/main" val="36041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p>
          <a:p>
            <a:endParaRPr lang="en-IE" dirty="0" smtClean="0"/>
          </a:p>
          <a:p>
            <a:r>
              <a:rPr lang="en-IE" dirty="0" smtClean="0"/>
              <a:t>Referral to specialist services</a:t>
            </a:r>
          </a:p>
          <a:p>
            <a:r>
              <a:rPr lang="en-IE" dirty="0" smtClean="0"/>
              <a:t>Patients can self-refer to Specialist smoking cessation support by accessing information on www.quit.ie.  HCP’s can also refer patients to the Quit service through local referral systems which have been set up.  </a:t>
            </a:r>
          </a:p>
          <a:p>
            <a:r>
              <a:rPr lang="en-IE" dirty="0" smtClean="0"/>
              <a:t>Ref- West, R. (2012) Stop smoking services: increased chances of quitting. NCSCT Briefing #8. London; National Centre for Smoking Cessation and Training</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8</a:t>
            </a:fld>
            <a:endParaRPr lang="en-GB" dirty="0"/>
          </a:p>
        </p:txBody>
      </p:sp>
    </p:spTree>
    <p:extLst>
      <p:ext uri="{BB962C8B-B14F-4D97-AF65-F5344CB8AC3E}">
        <p14:creationId xmlns:p14="http://schemas.microsoft.com/office/powerpoint/2010/main" val="171693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Factsheet: Signposting and referral to Support Services: National Undergraduate Curriculum for Chronic Disease Prevention and Management, Page 150-151 (</a:t>
            </a:r>
            <a:r>
              <a:rPr lang="en-IE" b="1" dirty="0" err="1" smtClean="0"/>
              <a:t>handout</a:t>
            </a:r>
            <a:r>
              <a:rPr lang="en-IE" b="1" dirty="0" smtClean="0"/>
              <a:t>)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93307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33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238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70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60652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15FCEE-97D9-47E7-B6CF-8C799F30F8F6}"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499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55D65C-BF7F-4DDE-A1F2-EA4224ECA271}"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1070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7B25919-339B-406C-A754-6E023F892740}"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F9F0C5-380F-41C2-899A-BAC0F0927E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4347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CDC156-8122-4E54-80C4-5CE154139E06}" type="datetime1">
              <a:rPr lang="en-US" smtClean="0">
                <a:solidFill>
                  <a:prstClr val="black"/>
                </a:solidFill>
              </a:rPr>
              <a:pPr/>
              <a:t>7/18/2018</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558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B3634DC-DC72-4B6B-A539-AE4016EC510A}" type="datetime1">
              <a:rPr lang="en-US" smtClean="0">
                <a:solidFill>
                  <a:prstClr val="black"/>
                </a:solidFill>
              </a:rPr>
              <a:pPr/>
              <a:t>7/18/2018</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119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2515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811D57-28EC-4063-918D-589AF38CC89B}"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818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230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8F8AB4-E0CC-4138-ADCF-4BF7BEEAC4A2}"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176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183983-5370-4B61-AB36-FDE9F9726F87}"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333C77-0158-454C-844F-B7AB9BD7D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298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AB201C-1B8B-4A7A-A85B-6587D75721EB}"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8474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solidFill>
                  <a:prstClr val="black">
                    <a:tint val="75000"/>
                  </a:prstClr>
                </a:solidFill>
              </a:rPr>
              <a:pPr/>
              <a:t>18/07/2018</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B55EB3-9BB1-4136-A731-0ED0882172A5}"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744476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solidFill>
                  <a:prstClr val="black">
                    <a:tint val="75000"/>
                  </a:prstClr>
                </a:solidFill>
              </a:rPr>
              <a:pPr/>
              <a:t>18/07/2018</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B55EB3-9BB1-4136-A731-0ED0882172A5}"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2493787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552E4-E220-462D-B06C-69CEFA89BEB1}" type="datetimeFigureOut">
              <a:rPr lang="en-IE" smtClean="0">
                <a:solidFill>
                  <a:prstClr val="black">
                    <a:tint val="75000"/>
                  </a:prstClr>
                </a:solidFill>
              </a:rPr>
              <a:pPr/>
              <a:t>18/07/2018</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B55EB3-9BB1-4136-A731-0ED0882172A5}"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298662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A90552E4-E220-462D-B06C-69CEFA89BEB1}" type="datetimeFigureOut">
              <a:rPr lang="en-IE" smtClean="0">
                <a:solidFill>
                  <a:prstClr val="black">
                    <a:tint val="75000"/>
                  </a:prstClr>
                </a:solidFill>
              </a:rPr>
              <a:pPr/>
              <a:t>18/07/2018</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B55EB3-9BB1-4136-A731-0ED0882172A5}"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4208514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A90552E4-E220-462D-B06C-69CEFA89BEB1}" type="datetimeFigureOut">
              <a:rPr lang="en-IE" smtClean="0">
                <a:solidFill>
                  <a:prstClr val="black">
                    <a:tint val="75000"/>
                  </a:prstClr>
                </a:solidFill>
              </a:rPr>
              <a:pPr/>
              <a:t>18/07/2018</a:t>
            </a:fld>
            <a:endParaRPr lang="en-IE"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E"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FB55EB3-9BB1-4136-A731-0ED0882172A5}"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467769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A90552E4-E220-462D-B06C-69CEFA89BEB1}" type="datetimeFigureOut">
              <a:rPr lang="en-IE" smtClean="0">
                <a:solidFill>
                  <a:prstClr val="black">
                    <a:tint val="75000"/>
                  </a:prstClr>
                </a:solidFill>
              </a:rPr>
              <a:pPr/>
              <a:t>18/07/2018</a:t>
            </a:fld>
            <a:endParaRPr lang="en-IE"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E"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B55EB3-9BB1-4136-A731-0ED0882172A5}"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529777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552E4-E220-462D-B06C-69CEFA89BEB1}" type="datetimeFigureOut">
              <a:rPr lang="en-IE" smtClean="0">
                <a:solidFill>
                  <a:prstClr val="black">
                    <a:tint val="75000"/>
                  </a:prstClr>
                </a:solidFill>
              </a:rPr>
              <a:pPr/>
              <a:t>18/07/2018</a:t>
            </a:fld>
            <a:endParaRPr lang="en-IE"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IE"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FB55EB3-9BB1-4136-A731-0ED0882172A5}"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91960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911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552E4-E220-462D-B06C-69CEFA89BEB1}" type="datetimeFigureOut">
              <a:rPr lang="en-IE" smtClean="0">
                <a:solidFill>
                  <a:prstClr val="black">
                    <a:tint val="75000"/>
                  </a:prstClr>
                </a:solidFill>
              </a:rPr>
              <a:pPr/>
              <a:t>18/07/2018</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B55EB3-9BB1-4136-A731-0ED0882172A5}"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349093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552E4-E220-462D-B06C-69CEFA89BEB1}" type="datetimeFigureOut">
              <a:rPr lang="en-IE" smtClean="0">
                <a:solidFill>
                  <a:prstClr val="black">
                    <a:tint val="75000"/>
                  </a:prstClr>
                </a:solidFill>
              </a:rPr>
              <a:pPr/>
              <a:t>18/07/2018</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B55EB3-9BB1-4136-A731-0ED0882172A5}"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1400092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solidFill>
                  <a:prstClr val="black">
                    <a:tint val="75000"/>
                  </a:prstClr>
                </a:solidFill>
              </a:rPr>
              <a:pPr/>
              <a:t>18/07/2018</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B55EB3-9BB1-4136-A731-0ED0882172A5}"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2520065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solidFill>
                  <a:prstClr val="black">
                    <a:tint val="75000"/>
                  </a:prstClr>
                </a:solidFill>
              </a:rPr>
              <a:pPr/>
              <a:t>18/07/2018</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B55EB3-9BB1-4136-A731-0ED0882172A5}"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val="97726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153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37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770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776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782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634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139FE04-85BB-FF44-A662-545F317729A4}" type="datetimeFigureOut">
              <a:rPr lang="en-US" smtClean="0">
                <a:solidFill>
                  <a:prstClr val="black">
                    <a:tint val="75000"/>
                  </a:prstClr>
                </a:solidFill>
              </a:rPr>
              <a:pPr defTabSz="914400"/>
              <a:t>7/18/2018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96AF237-0192-AC42-9561-DCBEAA3C3FF1}"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0187937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6836687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90552E4-E220-462D-B06C-69CEFA89BEB1}" type="datetimeFigureOut">
              <a:rPr lang="en-IE" smtClean="0">
                <a:solidFill>
                  <a:prstClr val="black">
                    <a:tint val="75000"/>
                  </a:prstClr>
                </a:solidFill>
              </a:rPr>
              <a:pPr defTabSz="914400"/>
              <a:t>18/07/2018</a:t>
            </a:fld>
            <a:endParaRPr lang="en-IE" dirty="0">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IE" dirty="0">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FB55EB3-9BB1-4136-A731-0ED0882172A5}" type="slidenum">
              <a:rPr lang="en-IE" smtClean="0">
                <a:solidFill>
                  <a:prstClr val="black">
                    <a:tint val="75000"/>
                  </a:prstClr>
                </a:solidFill>
              </a:rPr>
              <a:pPr defTabSz="914400"/>
              <a:t>‹#›</a:t>
            </a:fld>
            <a:endParaRPr lang="en-IE" dirty="0">
              <a:solidFill>
                <a:prstClr val="black">
                  <a:tint val="75000"/>
                </a:prstClr>
              </a:solidFill>
            </a:endParaRPr>
          </a:p>
        </p:txBody>
      </p:sp>
    </p:spTree>
    <p:extLst>
      <p:ext uri="{BB962C8B-B14F-4D97-AF65-F5344CB8AC3E}">
        <p14:creationId xmlns:p14="http://schemas.microsoft.com/office/powerpoint/2010/main" val="24663764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promotion.ie/publications"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t>Unit 4: Lesson 3</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356642" y="5573487"/>
            <a:ext cx="3366272" cy="842236"/>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0732" y="5304939"/>
            <a:ext cx="1379332" cy="1379332"/>
          </a:xfrm>
          <a:prstGeom prst="rect">
            <a:avLst/>
          </a:prstGeom>
        </p:spPr>
      </p:pic>
    </p:spTree>
    <p:extLst>
      <p:ext uri="{BB962C8B-B14F-4D97-AF65-F5344CB8AC3E}">
        <p14:creationId xmlns:p14="http://schemas.microsoft.com/office/powerpoint/2010/main" val="420060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3200" y="385621"/>
            <a:ext cx="10515600" cy="1325563"/>
          </a:xfrm>
        </p:spPr>
        <p:txBody>
          <a:bodyPr/>
          <a:lstStyle/>
          <a:p>
            <a:r>
              <a:rPr lang="en-GB" sz="4000" dirty="0" smtClean="0">
                <a:solidFill>
                  <a:srgbClr val="CC0066"/>
                </a:solidFill>
                <a:latin typeface="+mn-lt"/>
              </a:rPr>
              <a:t>Alcohol Support Services </a:t>
            </a:r>
            <a:r>
              <a:rPr lang="en-GB" dirty="0"/>
              <a:t/>
            </a:r>
            <a:br>
              <a:rPr lang="en-GB" dirty="0"/>
            </a:br>
            <a:endParaRPr lang="en-GB" dirty="0"/>
          </a:p>
        </p:txBody>
      </p:sp>
      <p:sp>
        <p:nvSpPr>
          <p:cNvPr id="3" name="Content Placeholder 2"/>
          <p:cNvSpPr>
            <a:spLocks noGrp="1"/>
          </p:cNvSpPr>
          <p:nvPr>
            <p:ph idx="4294967295"/>
          </p:nvPr>
        </p:nvSpPr>
        <p:spPr>
          <a:xfrm>
            <a:off x="50800" y="1965069"/>
            <a:ext cx="12827000" cy="5032375"/>
          </a:xfrm>
        </p:spPr>
        <p:txBody>
          <a:bodyPr>
            <a:normAutofit lnSpcReduction="10000"/>
          </a:bodyPr>
          <a:lstStyle/>
          <a:p>
            <a:pPr marL="0" indent="0">
              <a:buNone/>
            </a:pPr>
            <a:endParaRPr lang="en-IE" sz="3500" dirty="0"/>
          </a:p>
          <a:p>
            <a:pPr marL="0" indent="0">
              <a:buNone/>
            </a:pPr>
            <a:r>
              <a:rPr lang="en-IE" sz="3500" dirty="0" smtClean="0"/>
              <a:t> </a:t>
            </a:r>
          </a:p>
          <a:p>
            <a:pPr marL="0" indent="0">
              <a:buNone/>
            </a:pPr>
            <a:r>
              <a:rPr lang="en-IE" sz="3200" dirty="0" smtClean="0"/>
              <a:t>It </a:t>
            </a:r>
            <a:r>
              <a:rPr lang="en-IE" sz="3200" dirty="0"/>
              <a:t>provides </a:t>
            </a:r>
            <a:endParaRPr lang="en-IE" sz="3200" dirty="0" smtClean="0"/>
          </a:p>
          <a:p>
            <a:pPr marL="0" indent="0">
              <a:buNone/>
            </a:pPr>
            <a:r>
              <a:rPr lang="en-IE" sz="3200" dirty="0" smtClean="0"/>
              <a:t>•</a:t>
            </a:r>
            <a:r>
              <a:rPr lang="en-IE" sz="3200" dirty="0"/>
              <a:t>	Online information on alcohol</a:t>
            </a:r>
          </a:p>
          <a:p>
            <a:pPr marL="0" indent="0">
              <a:buNone/>
            </a:pPr>
            <a:r>
              <a:rPr lang="en-IE" sz="3200" dirty="0"/>
              <a:t>•	County by county service finder </a:t>
            </a:r>
            <a:r>
              <a:rPr lang="en-IE" sz="3200" dirty="0" smtClean="0"/>
              <a:t>: Support/</a:t>
            </a:r>
          </a:p>
          <a:p>
            <a:pPr marL="0" indent="0">
              <a:buNone/>
            </a:pPr>
            <a:r>
              <a:rPr lang="en-IE" sz="3200" dirty="0"/>
              <a:t> </a:t>
            </a:r>
            <a:r>
              <a:rPr lang="en-IE" sz="3200" dirty="0" smtClean="0"/>
              <a:t>	counselling </a:t>
            </a:r>
            <a:r>
              <a:rPr lang="en-IE" sz="3200" dirty="0"/>
              <a:t>services.</a:t>
            </a:r>
          </a:p>
          <a:p>
            <a:pPr marL="0" indent="0">
              <a:buNone/>
            </a:pPr>
            <a:r>
              <a:rPr lang="en-IE" sz="3200" dirty="0"/>
              <a:t>•	Online support resources</a:t>
            </a:r>
          </a:p>
          <a:p>
            <a:pPr marL="0" indent="0">
              <a:buNone/>
            </a:pPr>
            <a:r>
              <a:rPr lang="en-IE" sz="3200" dirty="0" smtClean="0"/>
              <a:t>	Self-assessment </a:t>
            </a:r>
            <a:r>
              <a:rPr lang="en-IE" sz="3200" dirty="0"/>
              <a:t>tool </a:t>
            </a:r>
            <a:r>
              <a:rPr lang="en-IE" sz="3200" dirty="0" smtClean="0"/>
              <a:t>/ Drinks </a:t>
            </a:r>
            <a:r>
              <a:rPr lang="en-IE" sz="3200" dirty="0"/>
              <a:t>calculator</a:t>
            </a:r>
          </a:p>
          <a:p>
            <a:pPr marL="0" indent="0">
              <a:buNone/>
            </a:pPr>
            <a:r>
              <a:rPr lang="en-IE" sz="3200" dirty="0"/>
              <a:t>	</a:t>
            </a:r>
            <a:r>
              <a:rPr lang="en-IE" sz="3200" dirty="0" smtClean="0"/>
              <a:t>Tips </a:t>
            </a:r>
            <a:r>
              <a:rPr lang="en-IE" sz="3200" dirty="0"/>
              <a:t>for cutting </a:t>
            </a:r>
            <a:r>
              <a:rPr lang="en-IE" sz="3200" dirty="0" smtClean="0"/>
              <a:t>down/ Tips </a:t>
            </a:r>
            <a:r>
              <a:rPr lang="en-IE" sz="3200" dirty="0"/>
              <a:t>for staying on track </a:t>
            </a:r>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077" y="71388"/>
            <a:ext cx="1612339" cy="99541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1832" y="3266632"/>
            <a:ext cx="2880167" cy="2880167"/>
          </a:xfrm>
          <a:prstGeom prst="rect">
            <a:avLst/>
          </a:prstGeom>
        </p:spPr>
      </p:pic>
      <p:sp>
        <p:nvSpPr>
          <p:cNvPr id="4" name="Rectangle 3"/>
          <p:cNvSpPr/>
          <p:nvPr/>
        </p:nvSpPr>
        <p:spPr>
          <a:xfrm>
            <a:off x="402534" y="1088607"/>
            <a:ext cx="11484666" cy="1569660"/>
          </a:xfrm>
          <a:prstGeom prst="rect">
            <a:avLst/>
          </a:prstGeom>
          <a:solidFill>
            <a:srgbClr val="CCECFF"/>
          </a:solidFill>
        </p:spPr>
        <p:txBody>
          <a:bodyPr wrap="square">
            <a:spAutoFit/>
          </a:bodyPr>
          <a:lstStyle/>
          <a:p>
            <a:pPr algn="ctr"/>
            <a:r>
              <a:rPr lang="en-IE" sz="3200" dirty="0"/>
              <a:t>www.askaboutalcohol.ie provides a one stop shop for information and supports to help patients cut down and maintain low risk drinking behaviours.</a:t>
            </a:r>
          </a:p>
        </p:txBody>
      </p:sp>
    </p:spTree>
    <p:extLst>
      <p:ext uri="{BB962C8B-B14F-4D97-AF65-F5344CB8AC3E}">
        <p14:creationId xmlns:p14="http://schemas.microsoft.com/office/powerpoint/2010/main" val="363514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300" y="16470"/>
            <a:ext cx="10515600" cy="1325563"/>
          </a:xfrm>
        </p:spPr>
        <p:txBody>
          <a:bodyPr>
            <a:normAutofit/>
          </a:bodyPr>
          <a:lstStyle/>
          <a:p>
            <a:r>
              <a:rPr lang="en-GB" sz="4000" dirty="0" smtClean="0">
                <a:solidFill>
                  <a:srgbClr val="CC0066"/>
                </a:solidFill>
                <a:latin typeface="+mn-lt"/>
              </a:rPr>
              <a:t>Drugs Support </a:t>
            </a:r>
            <a:r>
              <a:rPr lang="en-GB" sz="4000" dirty="0">
                <a:solidFill>
                  <a:srgbClr val="CC0066"/>
                </a:solidFill>
                <a:latin typeface="+mn-lt"/>
              </a:rPr>
              <a:t>Services </a:t>
            </a:r>
          </a:p>
        </p:txBody>
      </p:sp>
      <p:sp>
        <p:nvSpPr>
          <p:cNvPr id="3" name="Content Placeholder 2"/>
          <p:cNvSpPr>
            <a:spLocks noGrp="1"/>
          </p:cNvSpPr>
          <p:nvPr>
            <p:ph idx="4294967295"/>
          </p:nvPr>
        </p:nvSpPr>
        <p:spPr>
          <a:xfrm>
            <a:off x="330200" y="2445980"/>
            <a:ext cx="11328400" cy="4412020"/>
          </a:xfrm>
        </p:spPr>
        <p:txBody>
          <a:bodyPr>
            <a:normAutofit/>
          </a:bodyPr>
          <a:lstStyle/>
          <a:p>
            <a:pPr marL="0" indent="0">
              <a:buNone/>
            </a:pPr>
            <a:r>
              <a:rPr lang="en-IE" sz="3000" dirty="0" smtClean="0"/>
              <a:t>It provides:  </a:t>
            </a:r>
            <a:endParaRPr lang="en-IE" sz="3000" dirty="0"/>
          </a:p>
          <a:p>
            <a:r>
              <a:rPr lang="en-IE" sz="3000" dirty="0" smtClean="0"/>
              <a:t>  	Online </a:t>
            </a:r>
            <a:r>
              <a:rPr lang="en-IE" sz="3000" dirty="0"/>
              <a:t>information on drugs and alcohol</a:t>
            </a:r>
          </a:p>
          <a:p>
            <a:r>
              <a:rPr lang="en-IE" sz="3000" dirty="0" smtClean="0"/>
              <a:t> 	County </a:t>
            </a:r>
            <a:r>
              <a:rPr lang="en-IE" sz="3000" dirty="0"/>
              <a:t>by county service finder to help connect people to </a:t>
            </a:r>
            <a:r>
              <a:rPr lang="en-IE" sz="3000" dirty="0" smtClean="0"/>
              <a:t> 	support </a:t>
            </a:r>
            <a:r>
              <a:rPr lang="en-IE" sz="3000" dirty="0"/>
              <a:t>and counselling services</a:t>
            </a:r>
            <a:r>
              <a:rPr lang="en-IE" sz="3000" dirty="0" smtClean="0"/>
              <a:t>.</a:t>
            </a:r>
          </a:p>
          <a:p>
            <a:r>
              <a:rPr lang="en-IE" sz="3000" dirty="0" smtClean="0"/>
              <a:t> 	Online </a:t>
            </a:r>
            <a:r>
              <a:rPr lang="en-IE" sz="3000" dirty="0"/>
              <a:t>drug test self-assessment </a:t>
            </a:r>
          </a:p>
          <a:p>
            <a:r>
              <a:rPr lang="en-IE" sz="3000" dirty="0" smtClean="0"/>
              <a:t> 	Online </a:t>
            </a:r>
            <a:r>
              <a:rPr lang="en-IE" sz="3000" dirty="0"/>
              <a:t>live help chat service:  </a:t>
            </a:r>
            <a:r>
              <a:rPr lang="en-IE" sz="3000" dirty="0" smtClean="0"/>
              <a:t>This </a:t>
            </a:r>
            <a:r>
              <a:rPr lang="en-IE" sz="3000" dirty="0"/>
              <a:t>is a free, secure and </a:t>
            </a:r>
            <a:r>
              <a:rPr lang="en-IE" sz="3000" dirty="0" smtClean="0"/>
              <a:t>	confidential </a:t>
            </a:r>
            <a:r>
              <a:rPr lang="en-IE" sz="3000" dirty="0"/>
              <a:t>online chat service. </a:t>
            </a:r>
            <a:r>
              <a:rPr lang="en-IE" sz="3000" dirty="0" smtClean="0"/>
              <a:t>Time</a:t>
            </a:r>
            <a:r>
              <a:rPr lang="en-IE" sz="3000" dirty="0"/>
              <a:t>: 10:00am-1:00pm and </a:t>
            </a:r>
            <a:r>
              <a:rPr lang="en-IE" sz="3000" dirty="0" smtClean="0"/>
              <a:t> 	2:30pm-5:00pm</a:t>
            </a:r>
            <a:r>
              <a:rPr lang="en-IE" sz="3000" dirty="0"/>
              <a:t>, Monday to Friday</a:t>
            </a:r>
          </a:p>
          <a:p>
            <a:pPr marL="0" indent="0">
              <a:buNone/>
            </a:pP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267634"/>
            <a:ext cx="2564469" cy="1171236"/>
          </a:xfrm>
          <a:prstGeom prst="rect">
            <a:avLst/>
          </a:prstGeom>
        </p:spPr>
      </p:pic>
      <p:sp>
        <p:nvSpPr>
          <p:cNvPr id="2" name="Rectangle 1"/>
          <p:cNvSpPr/>
          <p:nvPr/>
        </p:nvSpPr>
        <p:spPr>
          <a:xfrm>
            <a:off x="330200" y="1368762"/>
            <a:ext cx="10337800" cy="1077218"/>
          </a:xfrm>
          <a:prstGeom prst="rect">
            <a:avLst/>
          </a:prstGeom>
          <a:solidFill>
            <a:srgbClr val="CCECFF"/>
          </a:solidFill>
        </p:spPr>
        <p:txBody>
          <a:bodyPr wrap="square">
            <a:spAutoFit/>
          </a:bodyPr>
          <a:lstStyle/>
          <a:p>
            <a:pPr algn="ctr"/>
            <a:r>
              <a:rPr lang="en-IE" sz="3200" dirty="0" smtClean="0"/>
              <a:t>www.drugs.ie </a:t>
            </a:r>
            <a:r>
              <a:rPr lang="en-IE" sz="3200" dirty="0"/>
              <a:t>provides a one stop shop for information and supports to help patients that are taking drugs.  </a:t>
            </a:r>
          </a:p>
        </p:txBody>
      </p:sp>
    </p:spTree>
    <p:extLst>
      <p:ext uri="{BB962C8B-B14F-4D97-AF65-F5344CB8AC3E}">
        <p14:creationId xmlns:p14="http://schemas.microsoft.com/office/powerpoint/2010/main" val="248552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831274"/>
            <a:ext cx="10515600" cy="1325563"/>
          </a:xfrm>
        </p:spPr>
        <p:txBody>
          <a:bodyPr>
            <a:normAutofit fontScale="90000"/>
          </a:bodyPr>
          <a:lstStyle/>
          <a:p>
            <a:pPr>
              <a:lnSpc>
                <a:spcPct val="150000"/>
              </a:lnSpc>
            </a:pPr>
            <a:r>
              <a:rPr lang="en-IE" dirty="0">
                <a:solidFill>
                  <a:srgbClr val="CC0066"/>
                </a:solidFill>
                <a:latin typeface="+mn-lt"/>
              </a:rPr>
              <a:t>Referral </a:t>
            </a:r>
            <a:r>
              <a:rPr lang="en-IE" dirty="0" smtClean="0">
                <a:solidFill>
                  <a:srgbClr val="CC0066"/>
                </a:solidFill>
                <a:latin typeface="+mn-lt"/>
              </a:rPr>
              <a:t>to </a:t>
            </a:r>
            <a:r>
              <a:rPr lang="en-IE" dirty="0">
                <a:solidFill>
                  <a:srgbClr val="CC0066"/>
                </a:solidFill>
                <a:latin typeface="+mn-lt"/>
              </a:rPr>
              <a:t>specialist support services </a:t>
            </a:r>
            <a:r>
              <a:rPr lang="en-IE" dirty="0" smtClean="0">
                <a:solidFill>
                  <a:srgbClr val="CC0066"/>
                </a:solidFill>
                <a:latin typeface="+mn-lt"/>
              </a:rPr>
              <a:t/>
            </a:r>
            <a:br>
              <a:rPr lang="en-IE" dirty="0" smtClean="0">
                <a:solidFill>
                  <a:srgbClr val="CC0066"/>
                </a:solidFill>
                <a:latin typeface="+mn-lt"/>
              </a:rPr>
            </a:br>
            <a:r>
              <a:rPr lang="en-IE" dirty="0" smtClean="0">
                <a:solidFill>
                  <a:srgbClr val="CC0066"/>
                </a:solidFill>
                <a:latin typeface="+mn-lt"/>
              </a:rPr>
              <a:t>for </a:t>
            </a:r>
            <a:r>
              <a:rPr lang="en-IE" dirty="0">
                <a:solidFill>
                  <a:srgbClr val="CC0066"/>
                </a:solidFill>
                <a:latin typeface="+mn-lt"/>
              </a:rPr>
              <a:t>alcohol and drugs</a:t>
            </a:r>
            <a:r>
              <a:rPr lang="en-IE" sz="4000" dirty="0">
                <a:solidFill>
                  <a:srgbClr val="CC0066"/>
                </a:solidFill>
                <a:latin typeface="+mn-lt"/>
              </a:rPr>
              <a:t/>
            </a:r>
            <a:br>
              <a:rPr lang="en-IE" sz="4000" dirty="0">
                <a:solidFill>
                  <a:srgbClr val="CC0066"/>
                </a:solidFill>
                <a:latin typeface="+mn-lt"/>
              </a:rPr>
            </a:br>
            <a:endParaRPr lang="en-GB" sz="4000" dirty="0">
              <a:solidFill>
                <a:srgbClr val="CC0066"/>
              </a:solidFill>
              <a:latin typeface="+mn-lt"/>
            </a:endParaRPr>
          </a:p>
        </p:txBody>
      </p:sp>
      <p:sp>
        <p:nvSpPr>
          <p:cNvPr id="3" name="Content Placeholder 2"/>
          <p:cNvSpPr>
            <a:spLocks noGrp="1"/>
          </p:cNvSpPr>
          <p:nvPr>
            <p:ph idx="4294967295"/>
          </p:nvPr>
        </p:nvSpPr>
        <p:spPr>
          <a:xfrm>
            <a:off x="838200" y="2506662"/>
            <a:ext cx="10363200" cy="4351338"/>
          </a:xfrm>
        </p:spPr>
        <p:txBody>
          <a:bodyPr>
            <a:normAutofit/>
          </a:bodyPr>
          <a:lstStyle/>
          <a:p>
            <a:pPr marL="0" indent="0" algn="ctr">
              <a:lnSpc>
                <a:spcPct val="150000"/>
              </a:lnSpc>
              <a:buNone/>
            </a:pPr>
            <a:r>
              <a:rPr lang="en-IE" sz="3600" dirty="0"/>
              <a:t>Using assessment/screening questions for alcohol consumption and drug use will help identify patients with dependence that need to be referred.</a:t>
            </a:r>
          </a:p>
          <a:p>
            <a:pPr marL="0" indent="0">
              <a:lnSpc>
                <a:spcPct val="150000"/>
              </a:lnSpc>
              <a:buNone/>
            </a:pPr>
            <a:endParaRPr lang="en-IE" sz="3600" dirty="0"/>
          </a:p>
          <a:p>
            <a:pPr>
              <a:lnSpc>
                <a:spcPct val="150000"/>
              </a:lnSpc>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104" y="223389"/>
            <a:ext cx="2596896" cy="1603248"/>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146391"/>
            <a:ext cx="2508885" cy="487045"/>
          </a:xfrm>
          <a:prstGeom prst="rect">
            <a:avLst/>
          </a:prstGeom>
          <a:noFill/>
          <a:ln>
            <a:noFill/>
          </a:ln>
        </p:spPr>
      </p:pic>
    </p:spTree>
    <p:extLst>
      <p:ext uri="{BB962C8B-B14F-4D97-AF65-F5344CB8AC3E}">
        <p14:creationId xmlns:p14="http://schemas.microsoft.com/office/powerpoint/2010/main" val="3314131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223389"/>
            <a:ext cx="10515600" cy="1325563"/>
          </a:xfrm>
        </p:spPr>
        <p:txBody>
          <a:bodyPr>
            <a:normAutofit/>
          </a:bodyPr>
          <a:lstStyle/>
          <a:p>
            <a:r>
              <a:rPr lang="en-IE" sz="4000" dirty="0">
                <a:solidFill>
                  <a:srgbClr val="CC0066"/>
                </a:solidFill>
                <a:latin typeface="+mn-lt"/>
              </a:rPr>
              <a:t>U</a:t>
            </a:r>
            <a:r>
              <a:rPr lang="en-IE" sz="4000" dirty="0" smtClean="0">
                <a:solidFill>
                  <a:srgbClr val="CC0066"/>
                </a:solidFill>
                <a:latin typeface="+mn-lt"/>
              </a:rPr>
              <a:t>nsure </a:t>
            </a:r>
            <a:r>
              <a:rPr lang="en-IE" sz="4000" dirty="0">
                <a:solidFill>
                  <a:srgbClr val="CC0066"/>
                </a:solidFill>
                <a:latin typeface="+mn-lt"/>
              </a:rPr>
              <a:t>about the most appropriate help </a:t>
            </a:r>
            <a:r>
              <a:rPr lang="en-IE" sz="4000" dirty="0" smtClean="0">
                <a:solidFill>
                  <a:srgbClr val="CC0066"/>
                </a:solidFill>
                <a:latin typeface="+mn-lt"/>
              </a:rPr>
              <a:t>?</a:t>
            </a:r>
            <a:endParaRPr lang="en-GB" sz="4000" dirty="0">
              <a:solidFill>
                <a:srgbClr val="CC0066"/>
              </a:solidFill>
              <a:latin typeface="+mn-lt"/>
            </a:endParaRPr>
          </a:p>
        </p:txBody>
      </p:sp>
      <p:sp>
        <p:nvSpPr>
          <p:cNvPr id="3" name="Content Placeholder 2"/>
          <p:cNvSpPr>
            <a:spLocks noGrp="1"/>
          </p:cNvSpPr>
          <p:nvPr>
            <p:ph idx="4294967295"/>
          </p:nvPr>
        </p:nvSpPr>
        <p:spPr>
          <a:xfrm>
            <a:off x="812800" y="1600200"/>
            <a:ext cx="10363200" cy="4576763"/>
          </a:xfrm>
        </p:spPr>
        <p:txBody>
          <a:bodyPr>
            <a:normAutofit lnSpcReduction="10000"/>
          </a:bodyPr>
          <a:lstStyle/>
          <a:p>
            <a:pPr marL="0" indent="0">
              <a:lnSpc>
                <a:spcPct val="150000"/>
              </a:lnSpc>
              <a:buNone/>
            </a:pPr>
            <a:r>
              <a:rPr lang="en-IE" sz="3600" dirty="0"/>
              <a:t>Call the HSE Drug and Alcohol Helpline:   1800 459 459</a:t>
            </a:r>
          </a:p>
          <a:p>
            <a:pPr marL="0" indent="0">
              <a:lnSpc>
                <a:spcPct val="150000"/>
              </a:lnSpc>
              <a:buNone/>
            </a:pPr>
            <a:r>
              <a:rPr lang="en-IE" sz="3600" dirty="0" smtClean="0"/>
              <a:t>Email </a:t>
            </a:r>
            <a:r>
              <a:rPr lang="en-IE" sz="3600" dirty="0"/>
              <a:t>support:  helpline@hse.ie</a:t>
            </a:r>
          </a:p>
          <a:p>
            <a:pPr marL="0" indent="0">
              <a:lnSpc>
                <a:spcPct val="150000"/>
              </a:lnSpc>
              <a:buNone/>
            </a:pPr>
            <a:endParaRPr lang="en-IE" sz="3600" dirty="0" smtClean="0"/>
          </a:p>
          <a:p>
            <a:pPr marL="0" indent="0" algn="ctr">
              <a:lnSpc>
                <a:spcPct val="150000"/>
              </a:lnSpc>
              <a:buNone/>
            </a:pPr>
            <a:r>
              <a:rPr lang="en-IE" sz="3600" b="1" dirty="0" smtClean="0"/>
              <a:t>If </a:t>
            </a:r>
            <a:r>
              <a:rPr lang="en-IE" sz="3600" b="1" dirty="0"/>
              <a:t>you need urgent help you should contact the patients GP or nearest Emergency Department</a:t>
            </a:r>
          </a:p>
          <a:p>
            <a:pPr marL="0" indent="0">
              <a:lnSpc>
                <a:spcPct val="150000"/>
              </a:lnSpc>
              <a:buNone/>
            </a:pPr>
            <a:endParaRPr lang="en-IE" sz="3600" dirty="0"/>
          </a:p>
          <a:p>
            <a:pPr>
              <a:lnSpc>
                <a:spcPct val="150000"/>
              </a:lnSpc>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104" y="223389"/>
            <a:ext cx="2596896" cy="16032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9802" y="2717800"/>
            <a:ext cx="2495550" cy="1524000"/>
          </a:xfrm>
          <a:prstGeom prst="rect">
            <a:avLst/>
          </a:prstGeom>
        </p:spPr>
      </p:pic>
      <p:pic>
        <p:nvPicPr>
          <p:cNvPr id="7" name="Picture 6"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102848"/>
            <a:ext cx="2508885" cy="487045"/>
          </a:xfrm>
          <a:prstGeom prst="rect">
            <a:avLst/>
          </a:prstGeom>
          <a:noFill/>
          <a:ln>
            <a:noFill/>
          </a:ln>
        </p:spPr>
      </p:pic>
    </p:spTree>
    <p:extLst>
      <p:ext uri="{BB962C8B-B14F-4D97-AF65-F5344CB8AC3E}">
        <p14:creationId xmlns:p14="http://schemas.microsoft.com/office/powerpoint/2010/main" val="563929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400369"/>
            <a:ext cx="10515600" cy="1325563"/>
          </a:xfrm>
        </p:spPr>
        <p:txBody>
          <a:bodyPr/>
          <a:lstStyle/>
          <a:p>
            <a:r>
              <a:rPr lang="en-GB" sz="4000" dirty="0">
                <a:solidFill>
                  <a:srgbClr val="CC0066"/>
                </a:solidFill>
                <a:latin typeface="+mn-lt"/>
              </a:rPr>
              <a:t>Physical activity </a:t>
            </a:r>
            <a:r>
              <a:rPr lang="en-GB" dirty="0"/>
              <a:t/>
            </a:r>
            <a:br>
              <a:rPr lang="en-GB" dirty="0"/>
            </a:b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104" y="400369"/>
            <a:ext cx="2596896" cy="1603248"/>
          </a:xfrm>
          <a:prstGeom prst="rect">
            <a:avLst/>
          </a:prstGeom>
        </p:spPr>
      </p:pic>
      <p:sp>
        <p:nvSpPr>
          <p:cNvPr id="3" name="Rectangle 2"/>
          <p:cNvSpPr/>
          <p:nvPr/>
        </p:nvSpPr>
        <p:spPr>
          <a:xfrm>
            <a:off x="1117600" y="2616200"/>
            <a:ext cx="9775952" cy="2957861"/>
          </a:xfrm>
          <a:prstGeom prst="rect">
            <a:avLst/>
          </a:prstGeom>
          <a:solidFill>
            <a:srgbClr val="CCECFF"/>
          </a:solidFill>
        </p:spPr>
        <p:txBody>
          <a:bodyPr wrap="square">
            <a:spAutoFit/>
          </a:bodyPr>
          <a:lstStyle/>
          <a:p>
            <a:pPr algn="ctr">
              <a:lnSpc>
                <a:spcPct val="150000"/>
              </a:lnSpc>
            </a:pPr>
            <a:r>
              <a:rPr lang="en-IE" sz="3600" dirty="0"/>
              <a:t>1 in every 12 patients are likely to increase their physical activity following an intervention from a healthcare professional.</a:t>
            </a:r>
          </a:p>
          <a:p>
            <a:pPr algn="ctr">
              <a:lnSpc>
                <a:spcPct val="150000"/>
              </a:lnSpc>
            </a:pPr>
            <a:endParaRPr lang="en-IE" dirty="0"/>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11706"/>
            <a:ext cx="2778443" cy="487045"/>
          </a:xfrm>
          <a:prstGeom prst="rect">
            <a:avLst/>
          </a:prstGeom>
          <a:noFill/>
          <a:ln>
            <a:noFill/>
          </a:ln>
        </p:spPr>
      </p:pic>
    </p:spTree>
    <p:extLst>
      <p:ext uri="{BB962C8B-B14F-4D97-AF65-F5344CB8AC3E}">
        <p14:creationId xmlns:p14="http://schemas.microsoft.com/office/powerpoint/2010/main" val="3533497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400369"/>
            <a:ext cx="10515600" cy="1325563"/>
          </a:xfrm>
        </p:spPr>
        <p:txBody>
          <a:bodyPr/>
          <a:lstStyle/>
          <a:p>
            <a:r>
              <a:rPr lang="en-GB" sz="4000" dirty="0">
                <a:solidFill>
                  <a:srgbClr val="CC0066"/>
                </a:solidFill>
                <a:latin typeface="+mn-lt"/>
              </a:rPr>
              <a:t>Physical activity </a:t>
            </a:r>
            <a:r>
              <a:rPr lang="en-GB" dirty="0"/>
              <a:t/>
            </a:r>
            <a:br>
              <a:rPr lang="en-GB" dirty="0"/>
            </a:b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104" y="400369"/>
            <a:ext cx="2596896" cy="1603248"/>
          </a:xfrm>
          <a:prstGeom prst="rect">
            <a:avLst/>
          </a:prstGeom>
        </p:spPr>
      </p:pic>
      <p:sp>
        <p:nvSpPr>
          <p:cNvPr id="3" name="Rectangle 2"/>
          <p:cNvSpPr/>
          <p:nvPr/>
        </p:nvSpPr>
        <p:spPr>
          <a:xfrm>
            <a:off x="403352" y="2130617"/>
            <a:ext cx="10490200" cy="4524315"/>
          </a:xfrm>
          <a:prstGeom prst="rect">
            <a:avLst/>
          </a:prstGeom>
          <a:noFill/>
        </p:spPr>
        <p:txBody>
          <a:bodyPr wrap="square">
            <a:spAutoFit/>
          </a:bodyPr>
          <a:lstStyle/>
          <a:p>
            <a:pPr>
              <a:lnSpc>
                <a:spcPct val="150000"/>
              </a:lnSpc>
            </a:pPr>
            <a:r>
              <a:rPr lang="en-IE" sz="3200" dirty="0" smtClean="0"/>
              <a:t>•</a:t>
            </a:r>
            <a:r>
              <a:rPr lang="en-IE" sz="3200" dirty="0"/>
              <a:t>	</a:t>
            </a:r>
            <a:r>
              <a:rPr lang="en-IE" sz="3200" dirty="0" smtClean="0"/>
              <a:t>Get </a:t>
            </a:r>
            <a:r>
              <a:rPr lang="en-IE" sz="3200" dirty="0"/>
              <a:t>Active Your Way </a:t>
            </a:r>
            <a:r>
              <a:rPr lang="en-IE" sz="3200" dirty="0" smtClean="0"/>
              <a:t>activity </a:t>
            </a:r>
            <a:r>
              <a:rPr lang="en-IE" sz="3200" dirty="0"/>
              <a:t>challenge</a:t>
            </a:r>
          </a:p>
          <a:p>
            <a:pPr>
              <a:lnSpc>
                <a:spcPct val="150000"/>
              </a:lnSpc>
            </a:pPr>
            <a:r>
              <a:rPr lang="en-IE" sz="3200" dirty="0"/>
              <a:t>•	</a:t>
            </a:r>
            <a:r>
              <a:rPr lang="en-IE" sz="3200" dirty="0" smtClean="0"/>
              <a:t>www.getirelandactive.ie </a:t>
            </a:r>
            <a:r>
              <a:rPr lang="en-IE" sz="3200" dirty="0"/>
              <a:t>for information, hints and tips</a:t>
            </a:r>
          </a:p>
          <a:p>
            <a:pPr>
              <a:lnSpc>
                <a:spcPct val="150000"/>
              </a:lnSpc>
            </a:pPr>
            <a:r>
              <a:rPr lang="en-IE" sz="3200" dirty="0"/>
              <a:t>•	Follow Get Ireland Active on Facebook, Twitter and </a:t>
            </a:r>
            <a:r>
              <a:rPr lang="en-IE" sz="3200" dirty="0" smtClean="0"/>
              <a:t> 	Instagram </a:t>
            </a:r>
          </a:p>
          <a:p>
            <a:pPr>
              <a:lnSpc>
                <a:spcPct val="150000"/>
              </a:lnSpc>
            </a:pPr>
            <a:r>
              <a:rPr lang="en-IE" sz="3200" dirty="0" smtClean="0"/>
              <a:t>•</a:t>
            </a:r>
            <a:r>
              <a:rPr lang="en-IE" sz="3200" dirty="0"/>
              <a:t>	</a:t>
            </a:r>
            <a:r>
              <a:rPr lang="en-IE" sz="3200" dirty="0" smtClean="0"/>
              <a:t>Local initiatives: Local </a:t>
            </a:r>
            <a:r>
              <a:rPr lang="en-IE" sz="3200" dirty="0"/>
              <a:t>Sports Partnership programmes, </a:t>
            </a:r>
            <a:r>
              <a:rPr lang="en-IE" sz="3200" dirty="0" smtClean="0"/>
              <a:t> 	walking </a:t>
            </a:r>
            <a:r>
              <a:rPr lang="en-IE" sz="3200" dirty="0"/>
              <a:t>clubs, local Saturday morning parkrun, FitforLife</a:t>
            </a:r>
          </a:p>
        </p:txBody>
      </p:sp>
      <p:sp>
        <p:nvSpPr>
          <p:cNvPr id="4" name="Rectangle 3"/>
          <p:cNvSpPr/>
          <p:nvPr/>
        </p:nvSpPr>
        <p:spPr>
          <a:xfrm>
            <a:off x="346456" y="1418842"/>
            <a:ext cx="9619941" cy="584775"/>
          </a:xfrm>
          <a:prstGeom prst="rect">
            <a:avLst/>
          </a:prstGeom>
          <a:solidFill>
            <a:srgbClr val="CCECFF"/>
          </a:solidFill>
        </p:spPr>
        <p:txBody>
          <a:bodyPr wrap="none">
            <a:spAutoFit/>
          </a:bodyPr>
          <a:lstStyle/>
          <a:p>
            <a:r>
              <a:rPr lang="en-IE" sz="3200" dirty="0"/>
              <a:t>Most patients will need some support to be more active.</a:t>
            </a:r>
          </a:p>
        </p:txBody>
      </p:sp>
    </p:spTree>
    <p:extLst>
      <p:ext uri="{BB962C8B-B14F-4D97-AF65-F5344CB8AC3E}">
        <p14:creationId xmlns:p14="http://schemas.microsoft.com/office/powerpoint/2010/main" val="2948479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CC0066"/>
                </a:solidFill>
                <a:latin typeface="+mn-lt"/>
              </a:rPr>
              <a:t>Healthy Eating</a:t>
            </a:r>
            <a:r>
              <a:rPr lang="en-GB" dirty="0"/>
              <a:t/>
            </a:r>
            <a:br>
              <a:rPr lang="en-GB" dirty="0"/>
            </a:b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0" y="429867"/>
            <a:ext cx="2416868" cy="1492104"/>
          </a:xfrm>
          <a:prstGeom prst="rect">
            <a:avLst/>
          </a:prstGeom>
        </p:spPr>
      </p:pic>
      <p:sp>
        <p:nvSpPr>
          <p:cNvPr id="3" name="Rectangle 2"/>
          <p:cNvSpPr/>
          <p:nvPr/>
        </p:nvSpPr>
        <p:spPr>
          <a:xfrm>
            <a:off x="482600" y="2033115"/>
            <a:ext cx="11129068" cy="4247317"/>
          </a:xfrm>
          <a:prstGeom prst="rect">
            <a:avLst/>
          </a:prstGeom>
          <a:solidFill>
            <a:srgbClr val="CCECFF"/>
          </a:solidFill>
        </p:spPr>
        <p:txBody>
          <a:bodyPr wrap="square">
            <a:spAutoFit/>
          </a:bodyPr>
          <a:lstStyle/>
          <a:p>
            <a:pPr algn="ctr">
              <a:lnSpc>
                <a:spcPct val="150000"/>
              </a:lnSpc>
            </a:pPr>
            <a:r>
              <a:rPr lang="en-IE" sz="3600" dirty="0"/>
              <a:t>There is evidence that brief interventions that communicate specific healthy eating  messages </a:t>
            </a:r>
            <a:endParaRPr lang="en-IE" sz="3600" dirty="0" smtClean="0"/>
          </a:p>
          <a:p>
            <a:pPr algn="ctr">
              <a:lnSpc>
                <a:spcPct val="150000"/>
              </a:lnSpc>
            </a:pPr>
            <a:r>
              <a:rPr lang="en-IE" sz="3600" dirty="0" smtClean="0"/>
              <a:t>(e.g</a:t>
            </a:r>
            <a:r>
              <a:rPr lang="en-IE" sz="3600" dirty="0"/>
              <a:t>. </a:t>
            </a:r>
            <a:r>
              <a:rPr lang="en-IE" sz="3600" dirty="0" smtClean="0"/>
              <a:t>Increase </a:t>
            </a:r>
            <a:r>
              <a:rPr lang="en-IE" sz="3600" dirty="0"/>
              <a:t>fruit &amp; vegetables, limit high fat, sugar and salty foods, reduce portion size) </a:t>
            </a:r>
            <a:endParaRPr lang="en-IE" sz="3600" dirty="0" smtClean="0"/>
          </a:p>
          <a:p>
            <a:pPr algn="ctr">
              <a:lnSpc>
                <a:spcPct val="150000"/>
              </a:lnSpc>
            </a:pPr>
            <a:r>
              <a:rPr lang="en-IE" sz="3600" dirty="0" smtClean="0"/>
              <a:t> </a:t>
            </a:r>
            <a:r>
              <a:rPr lang="en-IE" sz="3600" dirty="0"/>
              <a:t>can help support people to eat healthily.</a:t>
            </a:r>
            <a:endParaRPr lang="en-GB" sz="3600" dirty="0"/>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80432"/>
            <a:ext cx="2508885" cy="487045"/>
          </a:xfrm>
          <a:prstGeom prst="rect">
            <a:avLst/>
          </a:prstGeom>
          <a:noFill/>
          <a:ln>
            <a:noFill/>
          </a:ln>
        </p:spPr>
      </p:pic>
    </p:spTree>
    <p:extLst>
      <p:ext uri="{BB962C8B-B14F-4D97-AF65-F5344CB8AC3E}">
        <p14:creationId xmlns:p14="http://schemas.microsoft.com/office/powerpoint/2010/main" val="307772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34" y="1043003"/>
            <a:ext cx="10515600" cy="992533"/>
          </a:xfrm>
        </p:spPr>
        <p:txBody>
          <a:bodyPr>
            <a:noAutofit/>
          </a:bodyPr>
          <a:lstStyle/>
          <a:p>
            <a:r>
              <a:rPr lang="en-GB" sz="4000" dirty="0">
                <a:solidFill>
                  <a:srgbClr val="CC0066"/>
                </a:solidFill>
                <a:latin typeface="+mn-lt"/>
              </a:rPr>
              <a:t>Healthy </a:t>
            </a:r>
            <a:r>
              <a:rPr lang="en-GB" sz="4000" dirty="0" smtClean="0">
                <a:solidFill>
                  <a:srgbClr val="CC0066"/>
                </a:solidFill>
                <a:latin typeface="+mn-lt"/>
              </a:rPr>
              <a:t>Eating - Supports available </a:t>
            </a:r>
            <a:r>
              <a:rPr lang="en-GB" sz="4000" dirty="0">
                <a:latin typeface="+mn-lt"/>
              </a:rPr>
              <a:t/>
            </a:r>
            <a:br>
              <a:rPr lang="en-GB" sz="4000" dirty="0">
                <a:latin typeface="+mn-lt"/>
              </a:rPr>
            </a:br>
            <a:endParaRPr lang="en-GB" sz="4000" dirty="0">
              <a:latin typeface="+mn-lt"/>
            </a:endParaRPr>
          </a:p>
        </p:txBody>
      </p:sp>
      <p:sp>
        <p:nvSpPr>
          <p:cNvPr id="3" name="Rectangle 2"/>
          <p:cNvSpPr/>
          <p:nvPr/>
        </p:nvSpPr>
        <p:spPr>
          <a:xfrm>
            <a:off x="306734" y="1779687"/>
            <a:ext cx="9792609" cy="3970318"/>
          </a:xfrm>
          <a:prstGeom prst="rect">
            <a:avLst/>
          </a:prstGeom>
          <a:noFill/>
        </p:spPr>
        <p:txBody>
          <a:bodyPr wrap="square">
            <a:spAutoFit/>
          </a:bodyPr>
          <a:lstStyle/>
          <a:p>
            <a:pPr marL="571500" indent="-571500">
              <a:buFont typeface="Arial" panose="020B0604020202020204" pitchFamily="34" charset="0"/>
              <a:buChar char="•"/>
            </a:pPr>
            <a:r>
              <a:rPr lang="en-IE" sz="3600" dirty="0" smtClean="0"/>
              <a:t>Healthy </a:t>
            </a:r>
            <a:r>
              <a:rPr lang="en-IE" sz="3600" dirty="0"/>
              <a:t>Food for Life resources on the HSE website</a:t>
            </a:r>
          </a:p>
          <a:p>
            <a:pPr marL="571500" indent="-571500">
              <a:buFont typeface="Arial" panose="020B0604020202020204" pitchFamily="34" charset="0"/>
              <a:buChar char="•"/>
            </a:pPr>
            <a:r>
              <a:rPr lang="en-IE" sz="3600" dirty="0" smtClean="0"/>
              <a:t>Local initiatives </a:t>
            </a:r>
            <a:r>
              <a:rPr lang="en-IE" sz="3600" dirty="0"/>
              <a:t>e.g. community cooking programmes</a:t>
            </a:r>
          </a:p>
          <a:p>
            <a:pPr marL="571500" indent="-571500">
              <a:buFont typeface="Arial" panose="020B0604020202020204" pitchFamily="34" charset="0"/>
              <a:buChar char="•"/>
            </a:pPr>
            <a:r>
              <a:rPr lang="en-IE" sz="3600" dirty="0" smtClean="0"/>
              <a:t>Local </a:t>
            </a:r>
            <a:r>
              <a:rPr lang="en-IE" sz="3600" dirty="0"/>
              <a:t>community based weight management support groups, e.g. Weight Watchers or Slimming World</a:t>
            </a:r>
          </a:p>
        </p:txBody>
      </p:sp>
      <p:sp>
        <p:nvSpPr>
          <p:cNvPr id="5" name="TextBox 4"/>
          <p:cNvSpPr txBox="1"/>
          <p:nvPr/>
        </p:nvSpPr>
        <p:spPr>
          <a:xfrm>
            <a:off x="306734" y="5901914"/>
            <a:ext cx="11353801" cy="584775"/>
          </a:xfrm>
          <a:prstGeom prst="rect">
            <a:avLst/>
          </a:prstGeom>
          <a:solidFill>
            <a:srgbClr val="CCECFF"/>
          </a:solidFill>
        </p:spPr>
        <p:txBody>
          <a:bodyPr wrap="square" rtlCol="0">
            <a:spAutoFit/>
          </a:bodyPr>
          <a:lstStyle/>
          <a:p>
            <a:r>
              <a:rPr lang="en-IE" sz="3200" dirty="0" smtClean="0"/>
              <a:t>Refer to a Dietitian for medical conditions requiring specialist input</a:t>
            </a:r>
            <a:endParaRPr lang="en-GB"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0285" y="514014"/>
            <a:ext cx="2000250" cy="2000250"/>
          </a:xfrm>
          <a:prstGeom prst="rect">
            <a:avLst/>
          </a:prstGeom>
        </p:spPr>
      </p:pic>
    </p:spTree>
    <p:extLst>
      <p:ext uri="{BB962C8B-B14F-4D97-AF65-F5344CB8AC3E}">
        <p14:creationId xmlns:p14="http://schemas.microsoft.com/office/powerpoint/2010/main" val="2902398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solidFill>
                  <a:srgbClr val="A7005F"/>
                </a:solidFill>
                <a:latin typeface="+mn-lt"/>
              </a:rPr>
              <a:t>To order HSE Publications </a:t>
            </a:r>
            <a:endParaRPr lang="en-GB" dirty="0">
              <a:solidFill>
                <a:srgbClr val="A7005F"/>
              </a:solidFill>
              <a:latin typeface="+mn-lt"/>
            </a:endParaRPr>
          </a:p>
        </p:txBody>
      </p:sp>
      <p:sp>
        <p:nvSpPr>
          <p:cNvPr id="3" name="Content Placeholder 2"/>
          <p:cNvSpPr>
            <a:spLocks noGrp="1"/>
          </p:cNvSpPr>
          <p:nvPr>
            <p:ph idx="1"/>
          </p:nvPr>
        </p:nvSpPr>
        <p:spPr/>
        <p:txBody>
          <a:bodyPr/>
          <a:lstStyle/>
          <a:p>
            <a:pPr marL="0" indent="0" algn="ctr">
              <a:buNone/>
            </a:pPr>
            <a:r>
              <a:rPr lang="en-IE" dirty="0">
                <a:hlinkClick r:id="rId3"/>
              </a:rPr>
              <a:t>https://</a:t>
            </a:r>
            <a:r>
              <a:rPr lang="en-IE" dirty="0" smtClean="0">
                <a:hlinkClick r:id="rId3"/>
              </a:rPr>
              <a:t>www.healthpromotion.ie/publications</a:t>
            </a:r>
            <a:r>
              <a:rPr lang="en-IE" dirty="0" smtClean="0"/>
              <a:t> </a:t>
            </a:r>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221" y="2410916"/>
            <a:ext cx="5379521" cy="363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82472" y="6043036"/>
            <a:ext cx="2508885" cy="487045"/>
          </a:xfrm>
          <a:prstGeom prst="rect">
            <a:avLst/>
          </a:prstGeom>
          <a:noFill/>
          <a:ln>
            <a:noFill/>
          </a:ln>
        </p:spPr>
      </p:pic>
    </p:spTree>
    <p:extLst>
      <p:ext uri="{BB962C8B-B14F-4D97-AF65-F5344CB8AC3E}">
        <p14:creationId xmlns:p14="http://schemas.microsoft.com/office/powerpoint/2010/main" val="2210912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94" y="264357"/>
            <a:ext cx="10515600" cy="1325563"/>
          </a:xfrm>
        </p:spPr>
        <p:txBody>
          <a:bodyPr>
            <a:normAutofit/>
          </a:bodyPr>
          <a:lstStyle/>
          <a:p>
            <a:r>
              <a:rPr lang="en-GB" sz="4000" dirty="0">
                <a:solidFill>
                  <a:srgbClr val="CC0066"/>
                </a:solidFill>
                <a:latin typeface="+mn-lt"/>
              </a:rPr>
              <a:t>Activity </a:t>
            </a:r>
            <a:r>
              <a:rPr lang="en-GB" sz="4000" dirty="0" smtClean="0">
                <a:solidFill>
                  <a:srgbClr val="CC0066"/>
                </a:solidFill>
                <a:latin typeface="+mn-lt"/>
              </a:rPr>
              <a:t>4.7 Website Research  </a:t>
            </a:r>
            <a:endParaRPr lang="en-GB" sz="4000" dirty="0">
              <a:solidFill>
                <a:srgbClr val="CC0066"/>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1732" y="249416"/>
            <a:ext cx="2203710" cy="1360506"/>
          </a:xfrm>
          <a:prstGeom prst="rect">
            <a:avLst/>
          </a:prstGeom>
        </p:spPr>
      </p:pic>
      <p:sp>
        <p:nvSpPr>
          <p:cNvPr id="3" name="Rectangle 2"/>
          <p:cNvSpPr/>
          <p:nvPr/>
        </p:nvSpPr>
        <p:spPr>
          <a:xfrm>
            <a:off x="584200" y="1558679"/>
            <a:ext cx="10464800" cy="5078313"/>
          </a:xfrm>
          <a:prstGeom prst="rect">
            <a:avLst/>
          </a:prstGeom>
          <a:solidFill>
            <a:srgbClr val="CCECFF"/>
          </a:solidFill>
        </p:spPr>
        <p:txBody>
          <a:bodyPr wrap="square">
            <a:spAutoFit/>
          </a:bodyPr>
          <a:lstStyle/>
          <a:p>
            <a:pPr algn="ctr">
              <a:lnSpc>
                <a:spcPct val="150000"/>
              </a:lnSpc>
            </a:pPr>
            <a:r>
              <a:rPr lang="en-IE" sz="3600" dirty="0"/>
              <a:t>In groups visit the websites </a:t>
            </a:r>
            <a:r>
              <a:rPr lang="en-IE" sz="3600" dirty="0" smtClean="0"/>
              <a:t>identified and try </a:t>
            </a:r>
            <a:r>
              <a:rPr lang="en-IE" sz="3600" dirty="0"/>
              <a:t>and identify the information </a:t>
            </a:r>
            <a:r>
              <a:rPr lang="en-IE" sz="3600" dirty="0" smtClean="0"/>
              <a:t>outlined</a:t>
            </a:r>
          </a:p>
          <a:p>
            <a:pPr>
              <a:lnSpc>
                <a:spcPct val="150000"/>
              </a:lnSpc>
            </a:pPr>
            <a:endParaRPr lang="en-IE" sz="3600" dirty="0"/>
          </a:p>
          <a:p>
            <a:pPr marL="571500" indent="-571500">
              <a:lnSpc>
                <a:spcPct val="150000"/>
              </a:lnSpc>
              <a:buFont typeface="Arial" panose="020B0604020202020204" pitchFamily="34" charset="0"/>
              <a:buChar char="•"/>
            </a:pPr>
            <a:r>
              <a:rPr lang="en-IE" sz="3600" dirty="0"/>
              <a:t>Did you find any additional useful information?</a:t>
            </a:r>
          </a:p>
          <a:p>
            <a:pPr marL="571500" indent="-571500">
              <a:lnSpc>
                <a:spcPct val="150000"/>
              </a:lnSpc>
              <a:buFont typeface="Arial" panose="020B0604020202020204" pitchFamily="34" charset="0"/>
              <a:buChar char="•"/>
            </a:pPr>
            <a:r>
              <a:rPr lang="en-IE" sz="3600" dirty="0"/>
              <a:t>Present back to the class with an outline of what is available for each lifestyle </a:t>
            </a:r>
            <a:r>
              <a:rPr lang="en-IE" sz="3600" dirty="0" smtClean="0"/>
              <a:t>area</a:t>
            </a:r>
            <a:endParaRPr lang="en-IE" sz="3600" dirty="0"/>
          </a:p>
        </p:txBody>
      </p:sp>
    </p:spTree>
    <p:extLst>
      <p:ext uri="{BB962C8B-B14F-4D97-AF65-F5344CB8AC3E}">
        <p14:creationId xmlns:p14="http://schemas.microsoft.com/office/powerpoint/2010/main" val="2295179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770717" y="2521182"/>
            <a:ext cx="9972575" cy="1646302"/>
          </a:xfrm>
        </p:spPr>
        <p:txBody>
          <a:bodyPr>
            <a:normAutofit fontScale="90000"/>
          </a:bodyPr>
          <a:lstStyle/>
          <a:p>
            <a:r>
              <a:rPr lang="en-GB" dirty="0" smtClean="0"/>
              <a:t/>
            </a:r>
            <a:br>
              <a:rPr lang="en-GB" dirty="0" smtClean="0"/>
            </a:br>
            <a:r>
              <a:rPr lang="en-GB" dirty="0" smtClean="0"/>
              <a:t> Making Every Contact Count: Providing Opportunistic Brief Advice and Undertaking Brief Interventions </a:t>
            </a:r>
            <a:endParaRPr lang="en-GB" dirty="0"/>
          </a:p>
        </p:txBody>
      </p:sp>
      <p:sp>
        <p:nvSpPr>
          <p:cNvPr id="3" name="Subtitle 2"/>
          <p:cNvSpPr>
            <a:spLocks noGrp="1"/>
          </p:cNvSpPr>
          <p:nvPr>
            <p:ph type="subTitle" idx="1"/>
          </p:nvPr>
        </p:nvSpPr>
        <p:spPr>
          <a:xfrm>
            <a:off x="1755466" y="4851214"/>
            <a:ext cx="7766936" cy="1096899"/>
          </a:xfrm>
        </p:spPr>
        <p:txBody>
          <a:bodyPr>
            <a:noAutofit/>
          </a:bodyPr>
          <a:lstStyle/>
          <a:p>
            <a:r>
              <a:rPr lang="en-IE" sz="3600" dirty="0" smtClean="0">
                <a:solidFill>
                  <a:srgbClr val="CC0066"/>
                </a:solidFill>
              </a:rPr>
              <a:t>Lesson 3: Signposting and referral to support services </a:t>
            </a:r>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164928"/>
            <a:ext cx="2508885" cy="487045"/>
          </a:xfrm>
          <a:prstGeom prst="rect">
            <a:avLst/>
          </a:prstGeom>
          <a:noFill/>
          <a:ln>
            <a:noFill/>
          </a:ln>
        </p:spPr>
      </p:pic>
    </p:spTree>
    <p:extLst>
      <p:ext uri="{BB962C8B-B14F-4D97-AF65-F5344CB8AC3E}">
        <p14:creationId xmlns:p14="http://schemas.microsoft.com/office/powerpoint/2010/main" val="2423616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5910" y="5384800"/>
            <a:ext cx="11000095" cy="1270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8154" y="265176"/>
            <a:ext cx="10515600" cy="1325563"/>
          </a:xfrm>
        </p:spPr>
        <p:txBody>
          <a:bodyPr>
            <a:normAutofit/>
          </a:bodyPr>
          <a:lstStyle/>
          <a:p>
            <a:r>
              <a:rPr lang="en-GB" sz="4000" dirty="0">
                <a:solidFill>
                  <a:srgbClr val="CC0066"/>
                </a:solidFill>
                <a:latin typeface="+mn-lt"/>
              </a:rPr>
              <a:t>Maintaining accurate records </a:t>
            </a:r>
          </a:p>
        </p:txBody>
      </p:sp>
      <p:sp>
        <p:nvSpPr>
          <p:cNvPr id="3" name="Content Placeholder 2"/>
          <p:cNvSpPr>
            <a:spLocks noGrp="1"/>
          </p:cNvSpPr>
          <p:nvPr>
            <p:ph idx="4294967295"/>
          </p:nvPr>
        </p:nvSpPr>
        <p:spPr>
          <a:xfrm>
            <a:off x="395785" y="2135693"/>
            <a:ext cx="11000096" cy="4829175"/>
          </a:xfrm>
        </p:spPr>
        <p:txBody>
          <a:bodyPr>
            <a:normAutofit fontScale="92500"/>
          </a:bodyPr>
          <a:lstStyle/>
          <a:p>
            <a:r>
              <a:rPr lang="en-IE" sz="3500" dirty="0" smtClean="0"/>
              <a:t> 	What </a:t>
            </a:r>
            <a:r>
              <a:rPr lang="en-IE" sz="3500" dirty="0"/>
              <a:t>lifestyle behaviour(s) you asked the </a:t>
            </a:r>
            <a:r>
              <a:rPr lang="en-IE" sz="3500" dirty="0" smtClean="0"/>
              <a:t>patient </a:t>
            </a:r>
            <a:r>
              <a:rPr lang="en-IE" sz="3500" dirty="0"/>
              <a:t>about</a:t>
            </a:r>
          </a:p>
          <a:p>
            <a:r>
              <a:rPr lang="en-IE" sz="3500" dirty="0" smtClean="0"/>
              <a:t> 	What </a:t>
            </a:r>
            <a:r>
              <a:rPr lang="en-IE" sz="3500" dirty="0"/>
              <a:t>screening tools (if any) you used and </a:t>
            </a:r>
            <a:r>
              <a:rPr lang="en-IE" sz="3500" dirty="0" smtClean="0"/>
              <a:t>the outcomes 	of these</a:t>
            </a:r>
          </a:p>
          <a:p>
            <a:r>
              <a:rPr lang="en-IE" sz="3500" dirty="0" smtClean="0"/>
              <a:t> 	What </a:t>
            </a:r>
            <a:r>
              <a:rPr lang="en-IE" sz="3500" dirty="0"/>
              <a:t>actions you took </a:t>
            </a:r>
            <a:endParaRPr lang="en-IE" sz="3500" dirty="0" smtClean="0"/>
          </a:p>
          <a:p>
            <a:r>
              <a:rPr lang="en-IE" sz="3500" dirty="0" smtClean="0"/>
              <a:t> 	Any </a:t>
            </a:r>
            <a:r>
              <a:rPr lang="en-IE" sz="3500" dirty="0"/>
              <a:t>additional information that is important for follow-up </a:t>
            </a:r>
            <a:endParaRPr lang="en-IE" sz="3500" dirty="0" smtClean="0"/>
          </a:p>
          <a:p>
            <a:pPr marL="0" indent="0">
              <a:buNone/>
            </a:pPr>
            <a:endParaRPr lang="en-IE" sz="3500" dirty="0"/>
          </a:p>
          <a:p>
            <a:pPr marL="0" indent="0" algn="ctr">
              <a:buNone/>
            </a:pPr>
            <a:r>
              <a:rPr lang="en-IE" sz="3500" dirty="0" smtClean="0"/>
              <a:t>For </a:t>
            </a:r>
            <a:r>
              <a:rPr lang="en-IE" sz="3500" dirty="0"/>
              <a:t>students on clinical placement, this information may also be flagged to the clinical supervisor.</a:t>
            </a:r>
          </a:p>
          <a:p>
            <a:pPr marL="0" indent="0">
              <a:buNone/>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306" y="341376"/>
            <a:ext cx="2596896" cy="1603248"/>
          </a:xfrm>
          <a:prstGeom prst="rect">
            <a:avLst/>
          </a:prstGeom>
        </p:spPr>
      </p:pic>
    </p:spTree>
    <p:extLst>
      <p:ext uri="{BB962C8B-B14F-4D97-AF65-F5344CB8AC3E}">
        <p14:creationId xmlns:p14="http://schemas.microsoft.com/office/powerpoint/2010/main" val="2597834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6041"/>
            <a:ext cx="10515600" cy="1325563"/>
          </a:xfrm>
        </p:spPr>
        <p:txBody>
          <a:bodyPr>
            <a:normAutofit/>
          </a:bodyPr>
          <a:lstStyle/>
          <a:p>
            <a:r>
              <a:rPr lang="en-IE" sz="4000" dirty="0" smtClean="0">
                <a:solidFill>
                  <a:srgbClr val="CC0066"/>
                </a:solidFill>
                <a:latin typeface="+mn-lt"/>
              </a:rPr>
              <a:t>Key Reading </a:t>
            </a:r>
            <a:endParaRPr lang="en-GB" sz="4000" dirty="0">
              <a:solidFill>
                <a:srgbClr val="CC0066"/>
              </a:solidFill>
              <a:latin typeface="+mn-lt"/>
            </a:endParaRPr>
          </a:p>
        </p:txBody>
      </p:sp>
      <p:sp>
        <p:nvSpPr>
          <p:cNvPr id="3" name="Content Placeholder 2"/>
          <p:cNvSpPr>
            <a:spLocks noGrp="1"/>
          </p:cNvSpPr>
          <p:nvPr>
            <p:ph idx="4294967295"/>
          </p:nvPr>
        </p:nvSpPr>
        <p:spPr>
          <a:xfrm>
            <a:off x="762000" y="2794000"/>
            <a:ext cx="10718800" cy="2920999"/>
          </a:xfrm>
          <a:solidFill>
            <a:srgbClr val="CCECFF"/>
          </a:solidFill>
        </p:spPr>
        <p:txBody>
          <a:bodyPr>
            <a:normAutofit/>
          </a:bodyPr>
          <a:lstStyle/>
          <a:p>
            <a:pPr marL="0" indent="0" algn="ctr">
              <a:lnSpc>
                <a:spcPct val="150000"/>
              </a:lnSpc>
              <a:buNone/>
            </a:pPr>
            <a:r>
              <a:rPr lang="en-IE" sz="3600" dirty="0" smtClean="0"/>
              <a:t>Health </a:t>
            </a:r>
            <a:r>
              <a:rPr lang="en-IE" sz="3600" dirty="0"/>
              <a:t>Service </a:t>
            </a:r>
            <a:r>
              <a:rPr lang="en-IE" sz="3600" dirty="0" smtClean="0"/>
              <a:t>Executive (2013). </a:t>
            </a:r>
            <a:r>
              <a:rPr lang="en-IE" sz="3600" dirty="0"/>
              <a:t>National standard for tobacco cessation support programme. </a:t>
            </a:r>
            <a:endParaRPr lang="en-IE" sz="3600" dirty="0" smtClean="0"/>
          </a:p>
          <a:p>
            <a:pPr marL="0" indent="0" algn="ctr">
              <a:lnSpc>
                <a:spcPct val="150000"/>
              </a:lnSpc>
              <a:buNone/>
            </a:pPr>
            <a:r>
              <a:rPr lang="en-IE" sz="3600" dirty="0" smtClean="0"/>
              <a:t>Dublin</a:t>
            </a:r>
            <a:r>
              <a:rPr lang="en-IE" sz="3600" dirty="0"/>
              <a:t>: Health Service Executive, 2013.</a:t>
            </a: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6313" y="486041"/>
            <a:ext cx="2596896" cy="1603248"/>
          </a:xfrm>
          <a:prstGeom prst="rect">
            <a:avLst/>
          </a:prstGeom>
        </p:spPr>
      </p:pic>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054044"/>
            <a:ext cx="2508885" cy="487045"/>
          </a:xfrm>
          <a:prstGeom prst="rect">
            <a:avLst/>
          </a:prstGeom>
          <a:noFill/>
          <a:ln>
            <a:noFill/>
          </a:ln>
        </p:spPr>
      </p:pic>
    </p:spTree>
    <p:extLst>
      <p:ext uri="{BB962C8B-B14F-4D97-AF65-F5344CB8AC3E}">
        <p14:creationId xmlns:p14="http://schemas.microsoft.com/office/powerpoint/2010/main" val="736234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8614" y="2145390"/>
            <a:ext cx="11673385" cy="4829175"/>
          </a:xfrm>
        </p:spPr>
        <p:txBody>
          <a:bodyPr/>
          <a:lstStyle/>
          <a:p>
            <a:pPr>
              <a:lnSpc>
                <a:spcPct val="150000"/>
              </a:lnSpc>
            </a:pPr>
            <a:r>
              <a:rPr lang="en-IE" sz="3600" dirty="0" smtClean="0"/>
              <a:t>   What identified supports </a:t>
            </a:r>
            <a:r>
              <a:rPr lang="en-IE" sz="3600" dirty="0"/>
              <a:t>are available to </a:t>
            </a:r>
            <a:r>
              <a:rPr lang="en-IE" sz="3600" dirty="0" smtClean="0"/>
              <a:t>you as a health </a:t>
            </a:r>
            <a:r>
              <a:rPr lang="en-IE" sz="3600" dirty="0"/>
              <a:t>professional to support lifestyle behaviour </a:t>
            </a:r>
            <a:r>
              <a:rPr lang="en-IE" sz="3600" dirty="0" smtClean="0"/>
              <a:t>change?</a:t>
            </a:r>
          </a:p>
          <a:p>
            <a:pPr>
              <a:lnSpc>
                <a:spcPct val="150000"/>
              </a:lnSpc>
            </a:pPr>
            <a:r>
              <a:rPr lang="en-IE" sz="3600" dirty="0" smtClean="0"/>
              <a:t>   What </a:t>
            </a:r>
            <a:r>
              <a:rPr lang="en-IE" sz="3600" dirty="0"/>
              <a:t>supports do these services provide directly to </a:t>
            </a:r>
            <a:r>
              <a:rPr lang="en-IE" sz="3600" dirty="0" smtClean="0"/>
              <a:t>patients in </a:t>
            </a:r>
            <a:r>
              <a:rPr lang="en-IE" sz="3600" dirty="0"/>
              <a:t>relation to behaviour change?</a:t>
            </a:r>
          </a:p>
          <a:p>
            <a:endParaRPr lang="en-IE"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31" y="542142"/>
            <a:ext cx="4620386" cy="9996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5087" y="542142"/>
            <a:ext cx="2596896" cy="1603248"/>
          </a:xfrm>
          <a:prstGeom prst="rect">
            <a:avLst/>
          </a:prstGeom>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269557" y="6059305"/>
            <a:ext cx="2508885" cy="487045"/>
          </a:xfrm>
          <a:prstGeom prst="rect">
            <a:avLst/>
          </a:prstGeom>
          <a:noFill/>
          <a:ln>
            <a:noFill/>
          </a:ln>
        </p:spPr>
      </p:pic>
    </p:spTree>
    <p:extLst>
      <p:ext uri="{BB962C8B-B14F-4D97-AF65-F5344CB8AC3E}">
        <p14:creationId xmlns:p14="http://schemas.microsoft.com/office/powerpoint/2010/main" val="3058124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50878" y="1825624"/>
            <a:ext cx="9171295" cy="4829175"/>
          </a:xfrm>
        </p:spPr>
        <p:txBody>
          <a:bodyPr>
            <a:normAutofit/>
          </a:bodyPr>
          <a:lstStyle/>
          <a:p>
            <a:pPr>
              <a:lnSpc>
                <a:spcPct val="100000"/>
              </a:lnSpc>
            </a:pPr>
            <a:r>
              <a:rPr lang="en-IE" sz="3600" dirty="0" smtClean="0"/>
              <a:t>What direct referral services are available to you in your role as a health professional to which you can refer patients to?</a:t>
            </a:r>
          </a:p>
          <a:p>
            <a:pPr>
              <a:lnSpc>
                <a:spcPct val="100000"/>
              </a:lnSpc>
            </a:pPr>
            <a:r>
              <a:rPr lang="en-IE" sz="3600" dirty="0" smtClean="0"/>
              <a:t>In your role as a health professional is it always necessary for you to refer or signpost a patient to change their behaviours.</a:t>
            </a:r>
          </a:p>
          <a:p>
            <a:endParaRPr lang="en-IE"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31" y="542142"/>
            <a:ext cx="4620386" cy="99966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087" y="240348"/>
            <a:ext cx="2596896" cy="1603248"/>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512839" y="5863362"/>
            <a:ext cx="2508885" cy="487045"/>
          </a:xfrm>
          <a:prstGeom prst="rect">
            <a:avLst/>
          </a:prstGeom>
          <a:noFill/>
          <a:ln>
            <a:noFill/>
          </a:ln>
        </p:spPr>
      </p:pic>
    </p:spTree>
    <p:extLst>
      <p:ext uri="{BB962C8B-B14F-4D97-AF65-F5344CB8AC3E}">
        <p14:creationId xmlns:p14="http://schemas.microsoft.com/office/powerpoint/2010/main" val="3522217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
            </a:r>
            <a:br>
              <a:rPr lang="en-IE" dirty="0"/>
            </a:b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00" y="829004"/>
            <a:ext cx="7723009" cy="4767961"/>
          </a:xfrm>
          <a:prstGeom prst="rect">
            <a:avLst/>
          </a:prstGeom>
        </p:spPr>
      </p:pic>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26014" y="5812971"/>
            <a:ext cx="2669586" cy="755151"/>
          </a:xfrm>
          <a:prstGeom prst="rect">
            <a:avLst/>
          </a:prstGeom>
          <a:noFill/>
          <a:ln>
            <a:noFill/>
          </a:ln>
        </p:spPr>
      </p:pic>
    </p:spTree>
    <p:extLst>
      <p:ext uri="{BB962C8B-B14F-4D97-AF65-F5344CB8AC3E}">
        <p14:creationId xmlns:p14="http://schemas.microsoft.com/office/powerpoint/2010/main" val="2595168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6" y="1551862"/>
            <a:ext cx="3223435" cy="4552013"/>
          </a:xfrm>
          <a:prstGeom prst="rect">
            <a:avLst/>
          </a:prstGeom>
        </p:spPr>
      </p:pic>
    </p:spTree>
    <p:extLst>
      <p:ext uri="{BB962C8B-B14F-4D97-AF65-F5344CB8AC3E}">
        <p14:creationId xmlns:p14="http://schemas.microsoft.com/office/powerpoint/2010/main" val="297406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10515600" cy="1325563"/>
          </a:xfrm>
        </p:spPr>
        <p:txBody>
          <a:bodyPr>
            <a:normAutofit/>
          </a:bodyPr>
          <a:lstStyle/>
          <a:p>
            <a:r>
              <a:rPr lang="en-IE" sz="4000" dirty="0" smtClean="0">
                <a:solidFill>
                  <a:srgbClr val="CC0066"/>
                </a:solidFill>
                <a:latin typeface="+mn-lt"/>
              </a:rPr>
              <a:t>Recap lesson 2</a:t>
            </a:r>
            <a:endParaRPr lang="en-GB" sz="4000" dirty="0">
              <a:solidFill>
                <a:srgbClr val="CC0066"/>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9836" y="429867"/>
            <a:ext cx="2596896" cy="1603248"/>
          </a:xfrm>
          <a:prstGeom prst="rect">
            <a:avLst/>
          </a:prstGeom>
        </p:spPr>
      </p:pic>
      <p:sp>
        <p:nvSpPr>
          <p:cNvPr id="3" name="TextBox 2"/>
          <p:cNvSpPr txBox="1"/>
          <p:nvPr/>
        </p:nvSpPr>
        <p:spPr>
          <a:xfrm>
            <a:off x="457200" y="1231491"/>
            <a:ext cx="10541000" cy="5509200"/>
          </a:xfrm>
          <a:prstGeom prst="rect">
            <a:avLst/>
          </a:prstGeom>
          <a:noFill/>
        </p:spPr>
        <p:txBody>
          <a:bodyPr wrap="square" rtlCol="0">
            <a:spAutoFit/>
          </a:bodyPr>
          <a:lstStyle/>
          <a:p>
            <a:pPr marL="457200" indent="-457200">
              <a:buFont typeface="Arial" panose="020B0604020202020204" pitchFamily="34" charset="0"/>
              <a:buChar char="•"/>
            </a:pPr>
            <a:r>
              <a:rPr lang="en-IE" sz="3200" b="1" dirty="0" smtClean="0"/>
              <a:t>Screening Tools</a:t>
            </a:r>
          </a:p>
          <a:p>
            <a:r>
              <a:rPr lang="en-IE" sz="3200" dirty="0" smtClean="0"/>
              <a:t>	Heaviness of smoking Index/Pack Years calculation</a:t>
            </a:r>
          </a:p>
          <a:p>
            <a:r>
              <a:rPr lang="en-IE" sz="3200" dirty="0" smtClean="0"/>
              <a:t>	Audit C tool/DUDIT screening tool</a:t>
            </a:r>
          </a:p>
          <a:p>
            <a:r>
              <a:rPr lang="en-IE" sz="3200" dirty="0" smtClean="0"/>
              <a:t>	Body Mass Index/Waist circumference</a:t>
            </a:r>
          </a:p>
          <a:p>
            <a:r>
              <a:rPr lang="en-IE" sz="3200" dirty="0" smtClean="0"/>
              <a:t>	Physical activity questionnaire </a:t>
            </a:r>
          </a:p>
          <a:p>
            <a:endParaRPr lang="en-IE" sz="3200" dirty="0" smtClean="0"/>
          </a:p>
          <a:p>
            <a:pPr marL="457200" indent="-457200">
              <a:buFont typeface="Arial" panose="020B0604020202020204" pitchFamily="34" charset="0"/>
              <a:buChar char="•"/>
            </a:pPr>
            <a:r>
              <a:rPr lang="en-IE" sz="3200" b="1" dirty="0" smtClean="0"/>
              <a:t>MECC recording Tool</a:t>
            </a:r>
          </a:p>
          <a:p>
            <a:endParaRPr lang="en-IE" sz="3200" dirty="0" smtClean="0"/>
          </a:p>
          <a:p>
            <a:pPr marL="457200" indent="-457200">
              <a:buFont typeface="Arial" panose="020B0604020202020204" pitchFamily="34" charset="0"/>
              <a:buChar char="•"/>
            </a:pPr>
            <a:r>
              <a:rPr lang="en-IE" sz="3200" b="1" dirty="0" smtClean="0"/>
              <a:t>Skills workshop</a:t>
            </a:r>
          </a:p>
          <a:p>
            <a:r>
              <a:rPr lang="en-IE" sz="3200" dirty="0"/>
              <a:t>	</a:t>
            </a:r>
            <a:r>
              <a:rPr lang="en-IE" sz="3200" dirty="0" smtClean="0"/>
              <a:t>Real play exercise</a:t>
            </a:r>
          </a:p>
          <a:p>
            <a:r>
              <a:rPr lang="en-IE" sz="3200" dirty="0" smtClean="0"/>
              <a:t>	Managing challenging statements</a:t>
            </a:r>
            <a:endParaRPr lang="en-GB" sz="3200" dirty="0"/>
          </a:p>
        </p:txBody>
      </p:sp>
    </p:spTree>
    <p:extLst>
      <p:ext uri="{BB962C8B-B14F-4D97-AF65-F5344CB8AC3E}">
        <p14:creationId xmlns:p14="http://schemas.microsoft.com/office/powerpoint/2010/main" val="4267140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52885"/>
            <a:ext cx="10515600" cy="1325563"/>
          </a:xfrm>
        </p:spPr>
        <p:txBody>
          <a:bodyPr>
            <a:normAutofit/>
          </a:bodyPr>
          <a:lstStyle/>
          <a:p>
            <a:r>
              <a:rPr lang="en-IE" sz="4000" dirty="0" smtClean="0">
                <a:solidFill>
                  <a:srgbClr val="CC0066"/>
                </a:solidFill>
                <a:latin typeface="+mn-lt"/>
              </a:rPr>
              <a:t>Patient referral</a:t>
            </a:r>
            <a:endParaRPr lang="en-GB" sz="4000" dirty="0">
              <a:solidFill>
                <a:srgbClr val="CC0066"/>
              </a:solidFill>
              <a:latin typeface="+mn-lt"/>
            </a:endParaRPr>
          </a:p>
        </p:txBody>
      </p:sp>
      <p:sp>
        <p:nvSpPr>
          <p:cNvPr id="3" name="Content Placeholder 2"/>
          <p:cNvSpPr>
            <a:spLocks noGrp="1"/>
          </p:cNvSpPr>
          <p:nvPr>
            <p:ph idx="4294967295"/>
          </p:nvPr>
        </p:nvSpPr>
        <p:spPr>
          <a:xfrm>
            <a:off x="609600" y="3298825"/>
            <a:ext cx="10515600" cy="4351338"/>
          </a:xfrm>
        </p:spPr>
        <p:txBody>
          <a:bodyPr/>
          <a:lstStyle/>
          <a:p>
            <a:pPr marL="0" indent="0">
              <a:lnSpc>
                <a:spcPct val="150000"/>
              </a:lnSpc>
              <a:buNone/>
            </a:pPr>
            <a:r>
              <a:rPr lang="en-IE" sz="3600" dirty="0" smtClean="0"/>
              <a:t>It is important </a:t>
            </a:r>
            <a:r>
              <a:rPr lang="en-IE" sz="3600" dirty="0"/>
              <a:t>that patients who receive brief interventions are linked with additional services and resources that can provide them with </a:t>
            </a:r>
            <a:r>
              <a:rPr lang="en-IE" sz="3600" dirty="0" smtClean="0"/>
              <a:t>on-going </a:t>
            </a:r>
            <a:r>
              <a:rPr lang="en-IE" sz="3600" dirty="0"/>
              <a:t>support to achieve positive long-term behaviour change. </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577" y="252885"/>
            <a:ext cx="2596896" cy="1603248"/>
          </a:xfrm>
          <a:prstGeom prst="rect">
            <a:avLst/>
          </a:prstGeom>
        </p:spPr>
      </p:pic>
      <p:sp>
        <p:nvSpPr>
          <p:cNvPr id="4" name="Rectangle 3"/>
          <p:cNvSpPr/>
          <p:nvPr/>
        </p:nvSpPr>
        <p:spPr>
          <a:xfrm>
            <a:off x="856225" y="1878665"/>
            <a:ext cx="9575800" cy="1200329"/>
          </a:xfrm>
          <a:prstGeom prst="rect">
            <a:avLst/>
          </a:prstGeom>
          <a:solidFill>
            <a:srgbClr val="CCECFF"/>
          </a:solidFill>
        </p:spPr>
        <p:txBody>
          <a:bodyPr wrap="square">
            <a:spAutoFit/>
          </a:bodyPr>
          <a:lstStyle/>
          <a:p>
            <a:pPr algn="ctr"/>
            <a:r>
              <a:rPr lang="en-IE" sz="3600" dirty="0"/>
              <a:t>Changing lifestyle behaviours and maintaining healthier choices is extremely challenging.</a:t>
            </a:r>
          </a:p>
        </p:txBody>
      </p:sp>
    </p:spTree>
    <p:extLst>
      <p:ext uri="{BB962C8B-B14F-4D97-AF65-F5344CB8AC3E}">
        <p14:creationId xmlns:p14="http://schemas.microsoft.com/office/powerpoint/2010/main" val="3261665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52885"/>
            <a:ext cx="10515600" cy="1325563"/>
          </a:xfrm>
        </p:spPr>
        <p:txBody>
          <a:bodyPr>
            <a:normAutofit/>
          </a:bodyPr>
          <a:lstStyle/>
          <a:p>
            <a:r>
              <a:rPr lang="en-IE" sz="4000" dirty="0" smtClean="0">
                <a:solidFill>
                  <a:srgbClr val="CC0066"/>
                </a:solidFill>
                <a:latin typeface="+mn-lt"/>
              </a:rPr>
              <a:t>Smoking Cessation</a:t>
            </a:r>
            <a:endParaRPr lang="en-GB" sz="4000" dirty="0">
              <a:solidFill>
                <a:srgbClr val="CC0066"/>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577" y="252885"/>
            <a:ext cx="2596896" cy="1603248"/>
          </a:xfrm>
          <a:prstGeom prst="rect">
            <a:avLst/>
          </a:prstGeom>
        </p:spPr>
      </p:pic>
      <p:sp>
        <p:nvSpPr>
          <p:cNvPr id="4" name="Rectangle 3"/>
          <p:cNvSpPr/>
          <p:nvPr/>
        </p:nvSpPr>
        <p:spPr>
          <a:xfrm>
            <a:off x="635000" y="2159000"/>
            <a:ext cx="10312399" cy="3416320"/>
          </a:xfrm>
          <a:prstGeom prst="rect">
            <a:avLst/>
          </a:prstGeom>
          <a:solidFill>
            <a:srgbClr val="CCECFF"/>
          </a:solidFill>
        </p:spPr>
        <p:txBody>
          <a:bodyPr wrap="square">
            <a:spAutoFit/>
          </a:bodyPr>
          <a:lstStyle/>
          <a:p>
            <a:pPr algn="ctr"/>
            <a:r>
              <a:rPr lang="en-IE" sz="3600" dirty="0"/>
              <a:t>The evidence shows that a brief intervention doubles a patient’s chances of making a successful quit attempt. </a:t>
            </a:r>
            <a:endParaRPr lang="en-IE" sz="3600" dirty="0" smtClean="0"/>
          </a:p>
          <a:p>
            <a:pPr algn="ctr"/>
            <a:endParaRPr lang="en-IE" sz="3600" dirty="0"/>
          </a:p>
          <a:p>
            <a:pPr algn="ctr"/>
            <a:r>
              <a:rPr lang="en-IE" sz="3600" dirty="0" smtClean="0"/>
              <a:t>Smokers </a:t>
            </a:r>
            <a:r>
              <a:rPr lang="en-IE" sz="3600" dirty="0"/>
              <a:t>are four times more likely to quit and stay quit using behavioural support and medication </a:t>
            </a: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16525"/>
            <a:ext cx="2508885" cy="487045"/>
          </a:xfrm>
          <a:prstGeom prst="rect">
            <a:avLst/>
          </a:prstGeom>
          <a:noFill/>
          <a:ln>
            <a:noFill/>
          </a:ln>
        </p:spPr>
      </p:pic>
    </p:spTree>
    <p:extLst>
      <p:ext uri="{BB962C8B-B14F-4D97-AF65-F5344CB8AC3E}">
        <p14:creationId xmlns:p14="http://schemas.microsoft.com/office/powerpoint/2010/main" val="13776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10" y="374167"/>
            <a:ext cx="10515600" cy="1325563"/>
          </a:xfrm>
        </p:spPr>
        <p:txBody>
          <a:bodyPr>
            <a:normAutofit/>
          </a:bodyPr>
          <a:lstStyle/>
          <a:p>
            <a:r>
              <a:rPr lang="en-IE" sz="4000" dirty="0" smtClean="0">
                <a:solidFill>
                  <a:srgbClr val="CC0066"/>
                </a:solidFill>
                <a:latin typeface="+mn-lt"/>
              </a:rPr>
              <a:t>Smoking Cessation</a:t>
            </a:r>
            <a:endParaRPr lang="en-GB" sz="4000" dirty="0">
              <a:solidFill>
                <a:srgbClr val="CC0066"/>
              </a:solidFill>
              <a:latin typeface="+mn-lt"/>
            </a:endParaRPr>
          </a:p>
        </p:txBody>
      </p:sp>
      <p:sp>
        <p:nvSpPr>
          <p:cNvPr id="3" name="Content Placeholder 2"/>
          <p:cNvSpPr>
            <a:spLocks noGrp="1"/>
          </p:cNvSpPr>
          <p:nvPr>
            <p:ph idx="4294967295"/>
          </p:nvPr>
        </p:nvSpPr>
        <p:spPr>
          <a:xfrm>
            <a:off x="228600" y="1727200"/>
            <a:ext cx="11049000" cy="5511800"/>
          </a:xfrm>
        </p:spPr>
        <p:txBody>
          <a:bodyPr>
            <a:normAutofit/>
          </a:bodyPr>
          <a:lstStyle/>
          <a:p>
            <a:r>
              <a:rPr lang="en-IE" sz="3200" dirty="0" smtClean="0"/>
              <a:t>       Quit </a:t>
            </a:r>
            <a:r>
              <a:rPr lang="en-IE" sz="3200" dirty="0"/>
              <a:t>website: www.quit.ie. </a:t>
            </a:r>
          </a:p>
          <a:p>
            <a:pPr marL="0" indent="0">
              <a:buNone/>
            </a:pPr>
            <a:r>
              <a:rPr lang="en-IE" sz="3200" dirty="0"/>
              <a:t>•	Free helpline: 1800 201 203. </a:t>
            </a:r>
          </a:p>
          <a:p>
            <a:pPr marL="0" indent="0">
              <a:buNone/>
            </a:pPr>
            <a:r>
              <a:rPr lang="en-IE" sz="3200" dirty="0"/>
              <a:t>•	Email support: support@quit.ie.</a:t>
            </a:r>
          </a:p>
          <a:p>
            <a:pPr marL="0" indent="0">
              <a:buNone/>
            </a:pPr>
            <a:r>
              <a:rPr lang="en-IE" sz="3200" dirty="0"/>
              <a:t>•	Free text support: text QUIT to 50100.</a:t>
            </a:r>
          </a:p>
          <a:p>
            <a:pPr marL="0" indent="0">
              <a:buNone/>
            </a:pPr>
            <a:r>
              <a:rPr lang="en-IE" sz="3200" dirty="0"/>
              <a:t>•	Facebook: facebook.com/HSEquit.</a:t>
            </a:r>
          </a:p>
          <a:p>
            <a:pPr marL="0" indent="0">
              <a:buNone/>
            </a:pPr>
            <a:r>
              <a:rPr lang="en-IE" sz="3200" dirty="0"/>
              <a:t>•	Twitter: @HSEQuitTeam. </a:t>
            </a:r>
          </a:p>
          <a:p>
            <a:pPr marL="0" indent="0">
              <a:buNone/>
            </a:pPr>
            <a:r>
              <a:rPr lang="en-IE" sz="3200" dirty="0"/>
              <a:t>•	‘One-to-one’ support at Smoking Cessation clinics.</a:t>
            </a:r>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1062" y="374167"/>
            <a:ext cx="2596896" cy="16032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558" y="2581522"/>
            <a:ext cx="3092642" cy="1990478"/>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168162"/>
            <a:ext cx="2508885" cy="487045"/>
          </a:xfrm>
          <a:prstGeom prst="rect">
            <a:avLst/>
          </a:prstGeom>
          <a:noFill/>
          <a:ln>
            <a:noFill/>
          </a:ln>
        </p:spPr>
      </p:pic>
    </p:spTree>
    <p:extLst>
      <p:ext uri="{BB962C8B-B14F-4D97-AF65-F5344CB8AC3E}">
        <p14:creationId xmlns:p14="http://schemas.microsoft.com/office/powerpoint/2010/main" val="3430823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88859"/>
            <a:ext cx="10515600" cy="1325563"/>
          </a:xfrm>
        </p:spPr>
        <p:txBody>
          <a:bodyPr/>
          <a:lstStyle/>
          <a:p>
            <a:r>
              <a:rPr lang="en-GB" sz="4000" dirty="0">
                <a:solidFill>
                  <a:srgbClr val="CC0066"/>
                </a:solidFill>
                <a:latin typeface="+mn-lt"/>
              </a:rPr>
              <a:t>Referral to specialist services</a:t>
            </a:r>
            <a:r>
              <a:rPr lang="en-GB" dirty="0"/>
              <a:t/>
            </a:r>
            <a:br>
              <a:rPr lang="en-GB" dirty="0"/>
            </a:b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6093" y="488859"/>
            <a:ext cx="2596896" cy="1603248"/>
          </a:xfrm>
          <a:prstGeom prst="rect">
            <a:avLst/>
          </a:prstGeom>
        </p:spPr>
      </p:pic>
      <p:sp>
        <p:nvSpPr>
          <p:cNvPr id="3" name="Rectangle 2"/>
          <p:cNvSpPr/>
          <p:nvPr/>
        </p:nvSpPr>
        <p:spPr>
          <a:xfrm>
            <a:off x="1041400" y="2092107"/>
            <a:ext cx="8534400" cy="3970318"/>
          </a:xfrm>
          <a:prstGeom prst="rect">
            <a:avLst/>
          </a:prstGeom>
        </p:spPr>
        <p:txBody>
          <a:bodyPr wrap="square">
            <a:spAutoFit/>
          </a:bodyPr>
          <a:lstStyle/>
          <a:p>
            <a:pPr marL="571500" indent="-571500">
              <a:buFont typeface="Arial" panose="020B0604020202020204" pitchFamily="34" charset="0"/>
              <a:buChar char="•"/>
            </a:pPr>
            <a:r>
              <a:rPr lang="en-IE" sz="3600" dirty="0"/>
              <a:t>Patients can self-refer to Specialist smoking cessation support by accessing information on www.quit.ie.  </a:t>
            </a:r>
            <a:endParaRPr lang="en-IE" sz="3600" dirty="0" smtClean="0"/>
          </a:p>
          <a:p>
            <a:pPr marL="571500" indent="-571500">
              <a:buFont typeface="Arial" panose="020B0604020202020204" pitchFamily="34" charset="0"/>
              <a:buChar char="•"/>
            </a:pPr>
            <a:endParaRPr lang="en-IE" sz="3600" dirty="0"/>
          </a:p>
          <a:p>
            <a:pPr marL="571500" indent="-571500">
              <a:buFont typeface="Arial" panose="020B0604020202020204" pitchFamily="34" charset="0"/>
              <a:buChar char="•"/>
            </a:pPr>
            <a:r>
              <a:rPr lang="en-IE" sz="3600" dirty="0" smtClean="0"/>
              <a:t>Healthcare professionals can </a:t>
            </a:r>
            <a:r>
              <a:rPr lang="en-IE" sz="3600" dirty="0"/>
              <a:t>also refer patients to the Quit service through local referral </a:t>
            </a:r>
            <a:r>
              <a:rPr lang="en-IE" sz="3600" dirty="0" smtClean="0"/>
              <a:t>systems</a:t>
            </a:r>
            <a:endParaRPr lang="en-GB" sz="3600" dirty="0"/>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26014" y="6268946"/>
            <a:ext cx="2508885" cy="487045"/>
          </a:xfrm>
          <a:prstGeom prst="rect">
            <a:avLst/>
          </a:prstGeom>
          <a:noFill/>
          <a:ln>
            <a:noFill/>
          </a:ln>
        </p:spPr>
      </p:pic>
    </p:spTree>
    <p:extLst>
      <p:ext uri="{BB962C8B-B14F-4D97-AF65-F5344CB8AC3E}">
        <p14:creationId xmlns:p14="http://schemas.microsoft.com/office/powerpoint/2010/main" val="2905985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52885"/>
            <a:ext cx="10515600" cy="1325563"/>
          </a:xfrm>
        </p:spPr>
        <p:txBody>
          <a:bodyPr>
            <a:normAutofit/>
          </a:bodyPr>
          <a:lstStyle/>
          <a:p>
            <a:r>
              <a:rPr lang="en-IE" sz="4000" dirty="0">
                <a:solidFill>
                  <a:srgbClr val="CC0066"/>
                </a:solidFill>
                <a:latin typeface="+mn-lt"/>
              </a:rPr>
              <a:t>Alcohol and Drugs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577" y="252885"/>
            <a:ext cx="2596896" cy="1603248"/>
          </a:xfrm>
          <a:prstGeom prst="rect">
            <a:avLst/>
          </a:prstGeom>
        </p:spPr>
      </p:pic>
      <p:sp>
        <p:nvSpPr>
          <p:cNvPr id="4" name="Rectangle 3"/>
          <p:cNvSpPr/>
          <p:nvPr/>
        </p:nvSpPr>
        <p:spPr>
          <a:xfrm>
            <a:off x="533400" y="2081812"/>
            <a:ext cx="11197073" cy="3970318"/>
          </a:xfrm>
          <a:prstGeom prst="rect">
            <a:avLst/>
          </a:prstGeom>
          <a:solidFill>
            <a:srgbClr val="CCECFF"/>
          </a:solidFill>
        </p:spPr>
        <p:txBody>
          <a:bodyPr wrap="square">
            <a:spAutoFit/>
          </a:bodyPr>
          <a:lstStyle/>
          <a:p>
            <a:pPr algn="ctr"/>
            <a:r>
              <a:rPr lang="en-GB" sz="3600" dirty="0"/>
              <a:t>A brief intervention is a highly effective approach for tackling harmful alcohol consumption. </a:t>
            </a:r>
            <a:endParaRPr lang="en-GB" sz="3600" dirty="0" smtClean="0"/>
          </a:p>
          <a:p>
            <a:pPr algn="ctr"/>
            <a:endParaRPr lang="en-GB" sz="3600" dirty="0"/>
          </a:p>
          <a:p>
            <a:pPr marL="571500" indent="-571500">
              <a:buFont typeface="Arial" panose="020B0604020202020204" pitchFamily="34" charset="0"/>
              <a:buChar char="•"/>
            </a:pPr>
            <a:r>
              <a:rPr lang="en-GB" sz="3600" dirty="0" smtClean="0"/>
              <a:t>One </a:t>
            </a:r>
            <a:r>
              <a:rPr lang="en-GB" sz="3600" dirty="0"/>
              <a:t>in eight people will lower their alcohol consumption following a brief intervention </a:t>
            </a:r>
            <a:endParaRPr lang="en-GB" sz="3600" dirty="0" smtClean="0"/>
          </a:p>
          <a:p>
            <a:pPr marL="571500" indent="-571500">
              <a:buFont typeface="Arial" panose="020B0604020202020204" pitchFamily="34" charset="0"/>
              <a:buChar char="•"/>
            </a:pPr>
            <a:r>
              <a:rPr lang="en-GB" sz="3600" dirty="0" smtClean="0"/>
              <a:t>Recent </a:t>
            </a:r>
            <a:r>
              <a:rPr lang="en-GB" sz="3600" dirty="0"/>
              <a:t>research has found that brief interventions </a:t>
            </a:r>
          </a:p>
          <a:p>
            <a:r>
              <a:rPr lang="en-GB" sz="3600" dirty="0" smtClean="0"/>
              <a:t>      can </a:t>
            </a:r>
            <a:r>
              <a:rPr lang="en-GB" sz="3600" dirty="0"/>
              <a:t>also be effective in reducing drug use.</a:t>
            </a:r>
            <a:endParaRPr lang="en-GB" sz="3600" dirty="0">
              <a:effectLst/>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73552"/>
            <a:ext cx="2508885" cy="487045"/>
          </a:xfrm>
          <a:prstGeom prst="rect">
            <a:avLst/>
          </a:prstGeom>
          <a:noFill/>
          <a:ln>
            <a:noFill/>
          </a:ln>
        </p:spPr>
      </p:pic>
    </p:spTree>
    <p:extLst>
      <p:ext uri="{BB962C8B-B14F-4D97-AF65-F5344CB8AC3E}">
        <p14:creationId xmlns:p14="http://schemas.microsoft.com/office/powerpoint/2010/main" val="2423671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MECC Presentation theme</Template>
  <TotalTime>432</TotalTime>
  <Words>1987</Words>
  <Application>Microsoft Office PowerPoint</Application>
  <PresentationFormat>Custom</PresentationFormat>
  <Paragraphs>255</Paragraphs>
  <Slides>24</Slides>
  <Notes>22</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1_Office Theme</vt:lpstr>
      <vt:lpstr>1_MECC Presentation theme</vt:lpstr>
      <vt:lpstr>Custom Design</vt:lpstr>
      <vt:lpstr>Unit 4: Lesson 3 </vt:lpstr>
      <vt:lpstr>  Making Every Contact Count: Providing Opportunistic Brief Advice and Undertaking Brief Interventions </vt:lpstr>
      <vt:lpstr>Making Every Contact Count</vt:lpstr>
      <vt:lpstr>Recap lesson 2</vt:lpstr>
      <vt:lpstr>Patient referral</vt:lpstr>
      <vt:lpstr>Smoking Cessation</vt:lpstr>
      <vt:lpstr>Smoking Cessation</vt:lpstr>
      <vt:lpstr>Referral to specialist services </vt:lpstr>
      <vt:lpstr>Alcohol and Drugs </vt:lpstr>
      <vt:lpstr>Alcohol Support Services  </vt:lpstr>
      <vt:lpstr>Drugs Support Services </vt:lpstr>
      <vt:lpstr>Referral to specialist support services  for alcohol and drugs </vt:lpstr>
      <vt:lpstr>Unsure about the most appropriate help ?</vt:lpstr>
      <vt:lpstr>Physical activity  </vt:lpstr>
      <vt:lpstr>Physical activity  </vt:lpstr>
      <vt:lpstr>Healthy Eating </vt:lpstr>
      <vt:lpstr>Healthy Eating - Supports available  </vt:lpstr>
      <vt:lpstr>To order HSE Publications </vt:lpstr>
      <vt:lpstr>Activity 4.7 Website Research  </vt:lpstr>
      <vt:lpstr>Maintaining accurate records </vt:lpstr>
      <vt:lpstr>Key Reading </vt:lpstr>
      <vt:lpstr>PowerPoint Presentation</vt:lpstr>
      <vt:lpstr>PowerPoint Presentation</vt:lpstr>
      <vt:lpstr> </vt:lpstr>
    </vt:vector>
  </TitlesOfParts>
  <Company>University College Cork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dc:title>
  <dc:creator>O'Sullivan, Dawn;Gobnait.Creedon@hse.ie</dc:creator>
  <cp:lastModifiedBy>Gobnait Creedon (Health Promotion Officer)</cp:lastModifiedBy>
  <cp:revision>51</cp:revision>
  <dcterms:created xsi:type="dcterms:W3CDTF">2017-02-28T11:22:49Z</dcterms:created>
  <dcterms:modified xsi:type="dcterms:W3CDTF">2018-07-18T08:21:29Z</dcterms:modified>
</cp:coreProperties>
</file>