
<file path=[Content_Types].xml><?xml version="1.0" encoding="utf-8"?>
<Types xmlns="http://schemas.openxmlformats.org/package/2006/content-types">
  <Default Extension="PNG" ContentType="image/png"/>
  <Default Extension="bmp" ContentType="image/bmp"/>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8" r:id="rId2"/>
    <p:sldId id="257" r:id="rId3"/>
    <p:sldId id="279" r:id="rId4"/>
    <p:sldId id="258" r:id="rId5"/>
    <p:sldId id="272" r:id="rId6"/>
    <p:sldId id="261" r:id="rId7"/>
    <p:sldId id="265" r:id="rId8"/>
    <p:sldId id="264" r:id="rId9"/>
    <p:sldId id="273" r:id="rId10"/>
    <p:sldId id="266" r:id="rId11"/>
    <p:sldId id="267" r:id="rId12"/>
    <p:sldId id="268" r:id="rId13"/>
    <p:sldId id="269" r:id="rId14"/>
    <p:sldId id="271" r:id="rId15"/>
    <p:sldId id="274" r:id="rId16"/>
    <p:sldId id="270" r:id="rId17"/>
    <p:sldId id="275" r:id="rId18"/>
    <p:sldId id="276" r:id="rId19"/>
    <p:sldId id="281" r:id="rId20"/>
    <p:sldId id="282" r:id="rId21"/>
    <p:sldId id="283" r:id="rId22"/>
    <p:sldId id="284" r:id="rId23"/>
    <p:sldId id="280" r:id="rId24"/>
  </p:sldIdLst>
  <p:sldSz cx="9144000" cy="6858000" type="screen4x3"/>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33"/>
    <a:srgbClr val="3399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532676C-C724-416C-AC52-EF742CE318A7}" type="doc">
      <dgm:prSet loTypeId="urn:microsoft.com/office/officeart/2009/layout/CircleArrowProcess" loCatId="process" qsTypeId="urn:microsoft.com/office/officeart/2005/8/quickstyle/simple2" qsCatId="simple" csTypeId="urn:microsoft.com/office/officeart/2005/8/colors/accent1_1" csCatId="accent1" phldr="1"/>
      <dgm:spPr/>
    </dgm:pt>
    <dgm:pt modelId="{47387C2B-C226-4ECC-9568-FE8E0A3AD8E3}">
      <dgm:prSet phldrT="[Text]" custT="1"/>
      <dgm:spPr/>
      <dgm:t>
        <a:bodyPr/>
        <a:lstStyle/>
        <a:p>
          <a:r>
            <a:rPr lang="en-IE" sz="1400" b="1" dirty="0" smtClean="0"/>
            <a:t>Findings</a:t>
          </a:r>
          <a:endParaRPr lang="en-IE" sz="1400" b="1" dirty="0"/>
        </a:p>
      </dgm:t>
    </dgm:pt>
    <dgm:pt modelId="{7644F848-BF84-4563-B322-5CE66B8659A4}" type="parTrans" cxnId="{B92C781A-67D4-4210-A2BF-1A516641B6D0}">
      <dgm:prSet/>
      <dgm:spPr/>
      <dgm:t>
        <a:bodyPr/>
        <a:lstStyle/>
        <a:p>
          <a:endParaRPr lang="en-IE"/>
        </a:p>
      </dgm:t>
    </dgm:pt>
    <dgm:pt modelId="{F17E66B0-9541-40A1-A9EF-DAECBA3A0BC6}" type="sibTrans" cxnId="{B92C781A-67D4-4210-A2BF-1A516641B6D0}">
      <dgm:prSet/>
      <dgm:spPr/>
      <dgm:t>
        <a:bodyPr/>
        <a:lstStyle/>
        <a:p>
          <a:endParaRPr lang="en-IE"/>
        </a:p>
      </dgm:t>
    </dgm:pt>
    <dgm:pt modelId="{09ACBAA4-F743-4340-A67C-41C47722C1A0}">
      <dgm:prSet phldrT="[Text]" custT="1"/>
      <dgm:spPr/>
      <dgm:t>
        <a:bodyPr/>
        <a:lstStyle/>
        <a:p>
          <a:r>
            <a:rPr lang="en-IE" sz="1300" b="1" dirty="0" err="1" smtClean="0"/>
            <a:t>Contrib</a:t>
          </a:r>
          <a:endParaRPr lang="en-IE" sz="1300" b="1" dirty="0" smtClean="0"/>
        </a:p>
        <a:p>
          <a:r>
            <a:rPr lang="en-IE" sz="1300" b="1" dirty="0" smtClean="0"/>
            <a:t>Factors</a:t>
          </a:r>
          <a:endParaRPr lang="en-IE" sz="1300" b="1" dirty="0"/>
        </a:p>
      </dgm:t>
    </dgm:pt>
    <dgm:pt modelId="{22980C6C-1341-4E37-A720-7392D4BD1FEF}" type="parTrans" cxnId="{84D6DB8F-6B54-4D83-901D-B4A79A31E9BB}">
      <dgm:prSet/>
      <dgm:spPr/>
      <dgm:t>
        <a:bodyPr/>
        <a:lstStyle/>
        <a:p>
          <a:endParaRPr lang="en-IE"/>
        </a:p>
      </dgm:t>
    </dgm:pt>
    <dgm:pt modelId="{5EE15DE1-4AE8-4A00-A7B2-2DCEA4100A6A}" type="sibTrans" cxnId="{84D6DB8F-6B54-4D83-901D-B4A79A31E9BB}">
      <dgm:prSet/>
      <dgm:spPr/>
      <dgm:t>
        <a:bodyPr/>
        <a:lstStyle/>
        <a:p>
          <a:endParaRPr lang="en-IE"/>
        </a:p>
      </dgm:t>
    </dgm:pt>
    <dgm:pt modelId="{25A4763A-E872-41ED-B892-DE214C140E45}">
      <dgm:prSet phldrT="[Text]" custT="1"/>
      <dgm:spPr/>
      <dgm:t>
        <a:bodyPr/>
        <a:lstStyle/>
        <a:p>
          <a:r>
            <a:rPr lang="en-IE" sz="1400" b="1" dirty="0" smtClean="0"/>
            <a:t>Recs</a:t>
          </a:r>
          <a:endParaRPr lang="en-IE" sz="1400" b="1" dirty="0"/>
        </a:p>
      </dgm:t>
    </dgm:pt>
    <dgm:pt modelId="{7B525D01-5A14-43F4-B63A-6096B5581812}" type="parTrans" cxnId="{F860DBF7-67A6-4659-92C4-E719399DD3FC}">
      <dgm:prSet/>
      <dgm:spPr/>
      <dgm:t>
        <a:bodyPr/>
        <a:lstStyle/>
        <a:p>
          <a:endParaRPr lang="en-IE"/>
        </a:p>
      </dgm:t>
    </dgm:pt>
    <dgm:pt modelId="{ACB3F4DD-EC28-4FD5-B48A-16BE8BB3172A}" type="sibTrans" cxnId="{F860DBF7-67A6-4659-92C4-E719399DD3FC}">
      <dgm:prSet/>
      <dgm:spPr/>
      <dgm:t>
        <a:bodyPr/>
        <a:lstStyle/>
        <a:p>
          <a:endParaRPr lang="en-IE"/>
        </a:p>
      </dgm:t>
    </dgm:pt>
    <dgm:pt modelId="{F3C9C2FE-6F85-49E6-9E2F-6428D62FD7E6}">
      <dgm:prSet custT="1"/>
      <dgm:spPr/>
      <dgm:t>
        <a:bodyPr/>
        <a:lstStyle/>
        <a:p>
          <a:r>
            <a:rPr lang="en-IE" sz="1400" dirty="0" smtClean="0"/>
            <a:t>Analysis </a:t>
          </a:r>
          <a:endParaRPr lang="en-IE" sz="1400" dirty="0"/>
        </a:p>
      </dgm:t>
    </dgm:pt>
    <dgm:pt modelId="{38CBA8DE-045A-4080-A4E7-D025A78C76E6}" type="parTrans" cxnId="{486FD0F1-9CEF-4543-9A37-A8372DB1A863}">
      <dgm:prSet/>
      <dgm:spPr/>
      <dgm:t>
        <a:bodyPr/>
        <a:lstStyle/>
        <a:p>
          <a:endParaRPr lang="en-IE"/>
        </a:p>
      </dgm:t>
    </dgm:pt>
    <dgm:pt modelId="{23B5D28B-D5D9-431B-9F2E-4687E205F940}" type="sibTrans" cxnId="{486FD0F1-9CEF-4543-9A37-A8372DB1A863}">
      <dgm:prSet/>
      <dgm:spPr/>
      <dgm:t>
        <a:bodyPr/>
        <a:lstStyle/>
        <a:p>
          <a:endParaRPr lang="en-IE"/>
        </a:p>
      </dgm:t>
    </dgm:pt>
    <dgm:pt modelId="{23DCF4D3-C8EC-4566-AE47-778D05CFF2F1}">
      <dgm:prSet custT="1"/>
      <dgm:spPr/>
      <dgm:t>
        <a:bodyPr/>
        <a:lstStyle/>
        <a:p>
          <a:r>
            <a:rPr lang="en-IE" sz="1400" dirty="0" smtClean="0"/>
            <a:t>Data</a:t>
          </a:r>
          <a:endParaRPr lang="en-IE" sz="1400" dirty="0"/>
        </a:p>
      </dgm:t>
    </dgm:pt>
    <dgm:pt modelId="{71D2102E-FBF4-488A-841E-DACDBC6AB73E}" type="parTrans" cxnId="{3DA161B4-479F-4C36-95EE-5ACC1139B237}">
      <dgm:prSet/>
      <dgm:spPr/>
      <dgm:t>
        <a:bodyPr/>
        <a:lstStyle/>
        <a:p>
          <a:endParaRPr lang="en-IE"/>
        </a:p>
      </dgm:t>
    </dgm:pt>
    <dgm:pt modelId="{8C616CF6-A35B-439A-804E-B78619DFDF4E}" type="sibTrans" cxnId="{3DA161B4-479F-4C36-95EE-5ACC1139B237}">
      <dgm:prSet/>
      <dgm:spPr/>
      <dgm:t>
        <a:bodyPr/>
        <a:lstStyle/>
        <a:p>
          <a:endParaRPr lang="en-IE"/>
        </a:p>
      </dgm:t>
    </dgm:pt>
    <dgm:pt modelId="{01F28FEB-5E26-43C6-925C-E77A344B74EE}" type="pres">
      <dgm:prSet presAssocID="{8532676C-C724-416C-AC52-EF742CE318A7}" presName="Name0" presStyleCnt="0">
        <dgm:presLayoutVars>
          <dgm:chMax val="7"/>
          <dgm:chPref val="7"/>
          <dgm:dir/>
          <dgm:animLvl val="lvl"/>
        </dgm:presLayoutVars>
      </dgm:prSet>
      <dgm:spPr/>
    </dgm:pt>
    <dgm:pt modelId="{0B6D3476-A38B-4851-A1F2-A8C64E815A97}" type="pres">
      <dgm:prSet presAssocID="{23DCF4D3-C8EC-4566-AE47-778D05CFF2F1}" presName="Accent1" presStyleCnt="0"/>
      <dgm:spPr/>
    </dgm:pt>
    <dgm:pt modelId="{6D5FAEE5-D774-41A2-A84A-19FBE1C6AF1F}" type="pres">
      <dgm:prSet presAssocID="{23DCF4D3-C8EC-4566-AE47-778D05CFF2F1}" presName="Accent" presStyleLbl="node1" presStyleIdx="0" presStyleCnt="5"/>
      <dgm:spPr/>
    </dgm:pt>
    <dgm:pt modelId="{CE3BF8A8-65D3-4F72-AE25-6005A6F74C8D}" type="pres">
      <dgm:prSet presAssocID="{23DCF4D3-C8EC-4566-AE47-778D05CFF2F1}" presName="Parent1" presStyleLbl="revTx" presStyleIdx="0" presStyleCnt="5">
        <dgm:presLayoutVars>
          <dgm:chMax val="1"/>
          <dgm:chPref val="1"/>
          <dgm:bulletEnabled val="1"/>
        </dgm:presLayoutVars>
      </dgm:prSet>
      <dgm:spPr/>
      <dgm:t>
        <a:bodyPr/>
        <a:lstStyle/>
        <a:p>
          <a:endParaRPr lang="en-IE"/>
        </a:p>
      </dgm:t>
    </dgm:pt>
    <dgm:pt modelId="{8E2AC100-8755-47B0-AD1A-1754710CBE3E}" type="pres">
      <dgm:prSet presAssocID="{F3C9C2FE-6F85-49E6-9E2F-6428D62FD7E6}" presName="Accent2" presStyleCnt="0"/>
      <dgm:spPr/>
    </dgm:pt>
    <dgm:pt modelId="{6F60EF09-9617-4D6E-A0C1-119E120EF8DB}" type="pres">
      <dgm:prSet presAssocID="{F3C9C2FE-6F85-49E6-9E2F-6428D62FD7E6}" presName="Accent" presStyleLbl="node1" presStyleIdx="1" presStyleCnt="5"/>
      <dgm:spPr/>
    </dgm:pt>
    <dgm:pt modelId="{755550A6-8236-4CD3-83FB-6DBE4F557EF5}" type="pres">
      <dgm:prSet presAssocID="{F3C9C2FE-6F85-49E6-9E2F-6428D62FD7E6}" presName="Parent2" presStyleLbl="revTx" presStyleIdx="1" presStyleCnt="5">
        <dgm:presLayoutVars>
          <dgm:chMax val="1"/>
          <dgm:chPref val="1"/>
          <dgm:bulletEnabled val="1"/>
        </dgm:presLayoutVars>
      </dgm:prSet>
      <dgm:spPr/>
      <dgm:t>
        <a:bodyPr/>
        <a:lstStyle/>
        <a:p>
          <a:endParaRPr lang="en-IE"/>
        </a:p>
      </dgm:t>
    </dgm:pt>
    <dgm:pt modelId="{530F5D18-7D6C-4935-B745-287FDD29D9A4}" type="pres">
      <dgm:prSet presAssocID="{47387C2B-C226-4ECC-9568-FE8E0A3AD8E3}" presName="Accent3" presStyleCnt="0"/>
      <dgm:spPr/>
    </dgm:pt>
    <dgm:pt modelId="{898FA525-52FE-4E9C-BAEC-B30B74A3CF60}" type="pres">
      <dgm:prSet presAssocID="{47387C2B-C226-4ECC-9568-FE8E0A3AD8E3}" presName="Accent" presStyleLbl="node1" presStyleIdx="2" presStyleCnt="5"/>
      <dgm:spPr/>
    </dgm:pt>
    <dgm:pt modelId="{F374E012-1D4F-4306-8ABD-5F1127ED647F}" type="pres">
      <dgm:prSet presAssocID="{47387C2B-C226-4ECC-9568-FE8E0A3AD8E3}" presName="Parent3" presStyleLbl="revTx" presStyleIdx="2" presStyleCnt="5">
        <dgm:presLayoutVars>
          <dgm:chMax val="1"/>
          <dgm:chPref val="1"/>
          <dgm:bulletEnabled val="1"/>
        </dgm:presLayoutVars>
      </dgm:prSet>
      <dgm:spPr/>
      <dgm:t>
        <a:bodyPr/>
        <a:lstStyle/>
        <a:p>
          <a:endParaRPr lang="en-IE"/>
        </a:p>
      </dgm:t>
    </dgm:pt>
    <dgm:pt modelId="{D0220AFE-1C5C-4C76-82E1-DC8229DA4D8F}" type="pres">
      <dgm:prSet presAssocID="{09ACBAA4-F743-4340-A67C-41C47722C1A0}" presName="Accent4" presStyleCnt="0"/>
      <dgm:spPr/>
    </dgm:pt>
    <dgm:pt modelId="{870F2866-301B-445E-8265-DE735C063498}" type="pres">
      <dgm:prSet presAssocID="{09ACBAA4-F743-4340-A67C-41C47722C1A0}" presName="Accent" presStyleLbl="node1" presStyleIdx="3" presStyleCnt="5"/>
      <dgm:spPr/>
    </dgm:pt>
    <dgm:pt modelId="{6639A054-ADCE-457B-845A-15B37F469056}" type="pres">
      <dgm:prSet presAssocID="{09ACBAA4-F743-4340-A67C-41C47722C1A0}" presName="Parent4" presStyleLbl="revTx" presStyleIdx="3" presStyleCnt="5">
        <dgm:presLayoutVars>
          <dgm:chMax val="1"/>
          <dgm:chPref val="1"/>
          <dgm:bulletEnabled val="1"/>
        </dgm:presLayoutVars>
      </dgm:prSet>
      <dgm:spPr/>
      <dgm:t>
        <a:bodyPr/>
        <a:lstStyle/>
        <a:p>
          <a:endParaRPr lang="en-IE"/>
        </a:p>
      </dgm:t>
    </dgm:pt>
    <dgm:pt modelId="{757AE086-FF66-4920-8FAD-CC63DC3FB502}" type="pres">
      <dgm:prSet presAssocID="{25A4763A-E872-41ED-B892-DE214C140E45}" presName="Accent5" presStyleCnt="0"/>
      <dgm:spPr/>
    </dgm:pt>
    <dgm:pt modelId="{619A8995-69CD-4C76-903F-5DA0C3FFA19C}" type="pres">
      <dgm:prSet presAssocID="{25A4763A-E872-41ED-B892-DE214C140E45}" presName="Accent" presStyleLbl="node1" presStyleIdx="4" presStyleCnt="5"/>
      <dgm:spPr/>
    </dgm:pt>
    <dgm:pt modelId="{BE1235CD-EB41-4AFB-9B90-D303D287F9D4}" type="pres">
      <dgm:prSet presAssocID="{25A4763A-E872-41ED-B892-DE214C140E45}" presName="Parent5" presStyleLbl="revTx" presStyleIdx="4" presStyleCnt="5">
        <dgm:presLayoutVars>
          <dgm:chMax val="1"/>
          <dgm:chPref val="1"/>
          <dgm:bulletEnabled val="1"/>
        </dgm:presLayoutVars>
      </dgm:prSet>
      <dgm:spPr/>
      <dgm:t>
        <a:bodyPr/>
        <a:lstStyle/>
        <a:p>
          <a:endParaRPr lang="en-IE"/>
        </a:p>
      </dgm:t>
    </dgm:pt>
  </dgm:ptLst>
  <dgm:cxnLst>
    <dgm:cxn modelId="{F860DBF7-67A6-4659-92C4-E719399DD3FC}" srcId="{8532676C-C724-416C-AC52-EF742CE318A7}" destId="{25A4763A-E872-41ED-B892-DE214C140E45}" srcOrd="4" destOrd="0" parTransId="{7B525D01-5A14-43F4-B63A-6096B5581812}" sibTransId="{ACB3F4DD-EC28-4FD5-B48A-16BE8BB3172A}"/>
    <dgm:cxn modelId="{B07FDE50-86D9-44D2-AEC8-C16107CEE77A}" type="presOf" srcId="{47387C2B-C226-4ECC-9568-FE8E0A3AD8E3}" destId="{F374E012-1D4F-4306-8ABD-5F1127ED647F}" srcOrd="0" destOrd="0" presId="urn:microsoft.com/office/officeart/2009/layout/CircleArrowProcess"/>
    <dgm:cxn modelId="{1C9E0524-C9BB-4C51-AA5E-F9BB17F43E1E}" type="presOf" srcId="{8532676C-C724-416C-AC52-EF742CE318A7}" destId="{01F28FEB-5E26-43C6-925C-E77A344B74EE}" srcOrd="0" destOrd="0" presId="urn:microsoft.com/office/officeart/2009/layout/CircleArrowProcess"/>
    <dgm:cxn modelId="{C82DB88B-85E3-48FF-B564-5ABA1E0F990F}" type="presOf" srcId="{09ACBAA4-F743-4340-A67C-41C47722C1A0}" destId="{6639A054-ADCE-457B-845A-15B37F469056}" srcOrd="0" destOrd="0" presId="urn:microsoft.com/office/officeart/2009/layout/CircleArrowProcess"/>
    <dgm:cxn modelId="{29F0DD9A-8A4E-4A0B-A2FF-D3B2D7E4D29F}" type="presOf" srcId="{25A4763A-E872-41ED-B892-DE214C140E45}" destId="{BE1235CD-EB41-4AFB-9B90-D303D287F9D4}" srcOrd="0" destOrd="0" presId="urn:microsoft.com/office/officeart/2009/layout/CircleArrowProcess"/>
    <dgm:cxn modelId="{5BAE5060-D9FA-49A8-B09B-605975486717}" type="presOf" srcId="{23DCF4D3-C8EC-4566-AE47-778D05CFF2F1}" destId="{CE3BF8A8-65D3-4F72-AE25-6005A6F74C8D}" srcOrd="0" destOrd="0" presId="urn:microsoft.com/office/officeart/2009/layout/CircleArrowProcess"/>
    <dgm:cxn modelId="{486FD0F1-9CEF-4543-9A37-A8372DB1A863}" srcId="{8532676C-C724-416C-AC52-EF742CE318A7}" destId="{F3C9C2FE-6F85-49E6-9E2F-6428D62FD7E6}" srcOrd="1" destOrd="0" parTransId="{38CBA8DE-045A-4080-A4E7-D025A78C76E6}" sibTransId="{23B5D28B-D5D9-431B-9F2E-4687E205F940}"/>
    <dgm:cxn modelId="{B92C781A-67D4-4210-A2BF-1A516641B6D0}" srcId="{8532676C-C724-416C-AC52-EF742CE318A7}" destId="{47387C2B-C226-4ECC-9568-FE8E0A3AD8E3}" srcOrd="2" destOrd="0" parTransId="{7644F848-BF84-4563-B322-5CE66B8659A4}" sibTransId="{F17E66B0-9541-40A1-A9EF-DAECBA3A0BC6}"/>
    <dgm:cxn modelId="{297113B2-A527-4790-9898-1467DB6B2164}" type="presOf" srcId="{F3C9C2FE-6F85-49E6-9E2F-6428D62FD7E6}" destId="{755550A6-8236-4CD3-83FB-6DBE4F557EF5}" srcOrd="0" destOrd="0" presId="urn:microsoft.com/office/officeart/2009/layout/CircleArrowProcess"/>
    <dgm:cxn modelId="{3DA161B4-479F-4C36-95EE-5ACC1139B237}" srcId="{8532676C-C724-416C-AC52-EF742CE318A7}" destId="{23DCF4D3-C8EC-4566-AE47-778D05CFF2F1}" srcOrd="0" destOrd="0" parTransId="{71D2102E-FBF4-488A-841E-DACDBC6AB73E}" sibTransId="{8C616CF6-A35B-439A-804E-B78619DFDF4E}"/>
    <dgm:cxn modelId="{84D6DB8F-6B54-4D83-901D-B4A79A31E9BB}" srcId="{8532676C-C724-416C-AC52-EF742CE318A7}" destId="{09ACBAA4-F743-4340-A67C-41C47722C1A0}" srcOrd="3" destOrd="0" parTransId="{22980C6C-1341-4E37-A720-7392D4BD1FEF}" sibTransId="{5EE15DE1-4AE8-4A00-A7B2-2DCEA4100A6A}"/>
    <dgm:cxn modelId="{F254CCDB-A657-4E26-AF60-FCA6C902532E}" type="presParOf" srcId="{01F28FEB-5E26-43C6-925C-E77A344B74EE}" destId="{0B6D3476-A38B-4851-A1F2-A8C64E815A97}" srcOrd="0" destOrd="0" presId="urn:microsoft.com/office/officeart/2009/layout/CircleArrowProcess"/>
    <dgm:cxn modelId="{54DE11C9-0071-444B-BB93-74C3D056D78A}" type="presParOf" srcId="{0B6D3476-A38B-4851-A1F2-A8C64E815A97}" destId="{6D5FAEE5-D774-41A2-A84A-19FBE1C6AF1F}" srcOrd="0" destOrd="0" presId="urn:microsoft.com/office/officeart/2009/layout/CircleArrowProcess"/>
    <dgm:cxn modelId="{9E773910-BC25-4667-AF03-DE9D490A5101}" type="presParOf" srcId="{01F28FEB-5E26-43C6-925C-E77A344B74EE}" destId="{CE3BF8A8-65D3-4F72-AE25-6005A6F74C8D}" srcOrd="1" destOrd="0" presId="urn:microsoft.com/office/officeart/2009/layout/CircleArrowProcess"/>
    <dgm:cxn modelId="{CA442C8F-3884-41C8-A05E-8B046124A3F2}" type="presParOf" srcId="{01F28FEB-5E26-43C6-925C-E77A344B74EE}" destId="{8E2AC100-8755-47B0-AD1A-1754710CBE3E}" srcOrd="2" destOrd="0" presId="urn:microsoft.com/office/officeart/2009/layout/CircleArrowProcess"/>
    <dgm:cxn modelId="{1F98C6C6-CDB4-4261-9D43-7DF93EA6FFD4}" type="presParOf" srcId="{8E2AC100-8755-47B0-AD1A-1754710CBE3E}" destId="{6F60EF09-9617-4D6E-A0C1-119E120EF8DB}" srcOrd="0" destOrd="0" presId="urn:microsoft.com/office/officeart/2009/layout/CircleArrowProcess"/>
    <dgm:cxn modelId="{5171C74E-2F8E-4F8E-AFFF-EF07C02A7764}" type="presParOf" srcId="{01F28FEB-5E26-43C6-925C-E77A344B74EE}" destId="{755550A6-8236-4CD3-83FB-6DBE4F557EF5}" srcOrd="3" destOrd="0" presId="urn:microsoft.com/office/officeart/2009/layout/CircleArrowProcess"/>
    <dgm:cxn modelId="{61390A5D-9F5C-483B-A38A-11449D4A3EF4}" type="presParOf" srcId="{01F28FEB-5E26-43C6-925C-E77A344B74EE}" destId="{530F5D18-7D6C-4935-B745-287FDD29D9A4}" srcOrd="4" destOrd="0" presId="urn:microsoft.com/office/officeart/2009/layout/CircleArrowProcess"/>
    <dgm:cxn modelId="{C1E39308-78E7-4732-8D2F-7A1661A314BA}" type="presParOf" srcId="{530F5D18-7D6C-4935-B745-287FDD29D9A4}" destId="{898FA525-52FE-4E9C-BAEC-B30B74A3CF60}" srcOrd="0" destOrd="0" presId="urn:microsoft.com/office/officeart/2009/layout/CircleArrowProcess"/>
    <dgm:cxn modelId="{1AB20E38-CFF8-4358-B6D1-D5670796BE1C}" type="presParOf" srcId="{01F28FEB-5E26-43C6-925C-E77A344B74EE}" destId="{F374E012-1D4F-4306-8ABD-5F1127ED647F}" srcOrd="5" destOrd="0" presId="urn:microsoft.com/office/officeart/2009/layout/CircleArrowProcess"/>
    <dgm:cxn modelId="{34C3AF21-CAB5-401B-AF71-ECFC292B9DE9}" type="presParOf" srcId="{01F28FEB-5E26-43C6-925C-E77A344B74EE}" destId="{D0220AFE-1C5C-4C76-82E1-DC8229DA4D8F}" srcOrd="6" destOrd="0" presId="urn:microsoft.com/office/officeart/2009/layout/CircleArrowProcess"/>
    <dgm:cxn modelId="{4A9E3C9B-4FC6-4477-AD1B-7B0173D6C438}" type="presParOf" srcId="{D0220AFE-1C5C-4C76-82E1-DC8229DA4D8F}" destId="{870F2866-301B-445E-8265-DE735C063498}" srcOrd="0" destOrd="0" presId="urn:microsoft.com/office/officeart/2009/layout/CircleArrowProcess"/>
    <dgm:cxn modelId="{5D2830E3-5619-404B-8BE8-19C402CEAA2A}" type="presParOf" srcId="{01F28FEB-5E26-43C6-925C-E77A344B74EE}" destId="{6639A054-ADCE-457B-845A-15B37F469056}" srcOrd="7" destOrd="0" presId="urn:microsoft.com/office/officeart/2009/layout/CircleArrowProcess"/>
    <dgm:cxn modelId="{05792154-7D6C-4E41-910C-85CE01848910}" type="presParOf" srcId="{01F28FEB-5E26-43C6-925C-E77A344B74EE}" destId="{757AE086-FF66-4920-8FAD-CC63DC3FB502}" srcOrd="8" destOrd="0" presId="urn:microsoft.com/office/officeart/2009/layout/CircleArrowProcess"/>
    <dgm:cxn modelId="{F18460DC-BD2A-4E64-AC16-1E3715708BD9}" type="presParOf" srcId="{757AE086-FF66-4920-8FAD-CC63DC3FB502}" destId="{619A8995-69CD-4C76-903F-5DA0C3FFA19C}" srcOrd="0" destOrd="0" presId="urn:microsoft.com/office/officeart/2009/layout/CircleArrowProcess"/>
    <dgm:cxn modelId="{13DF1CC6-BFB4-48DF-A18E-F9488FE9E490}" type="presParOf" srcId="{01F28FEB-5E26-43C6-925C-E77A344B74EE}" destId="{BE1235CD-EB41-4AFB-9B90-D303D287F9D4}" srcOrd="9" destOrd="0" presId="urn:microsoft.com/office/officeart/2009/layout/CircleArrow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D5FAEE5-D774-41A2-A84A-19FBE1C6AF1F}">
      <dsp:nvSpPr>
        <dsp:cNvPr id="0" name=""/>
        <dsp:cNvSpPr/>
      </dsp:nvSpPr>
      <dsp:spPr>
        <a:xfrm>
          <a:off x="1417601" y="0"/>
          <a:ext cx="1258963" cy="1259027"/>
        </a:xfrm>
        <a:prstGeom prst="circularArrow">
          <a:avLst>
            <a:gd name="adj1" fmla="val 10980"/>
            <a:gd name="adj2" fmla="val 1142322"/>
            <a:gd name="adj3" fmla="val 4500000"/>
            <a:gd name="adj4" fmla="val 10800000"/>
            <a:gd name="adj5" fmla="val 12500"/>
          </a:avLst>
        </a:prstGeom>
        <a:solidFill>
          <a:schemeClr val="lt1">
            <a:hueOff val="0"/>
            <a:satOff val="0"/>
            <a:lumOff val="0"/>
            <a:alphaOff val="0"/>
          </a:schemeClr>
        </a:solidFill>
        <a:ln w="38100" cap="flat" cmpd="sng" algn="ctr">
          <a:solidFill>
            <a:schemeClr val="accent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CE3BF8A8-65D3-4F72-AE25-6005A6F74C8D}">
      <dsp:nvSpPr>
        <dsp:cNvPr id="0" name=""/>
        <dsp:cNvSpPr/>
      </dsp:nvSpPr>
      <dsp:spPr>
        <a:xfrm>
          <a:off x="1695561" y="455980"/>
          <a:ext cx="702573" cy="3511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IE" sz="1400" kern="1200" dirty="0" smtClean="0"/>
            <a:t>Data</a:t>
          </a:r>
          <a:endParaRPr lang="en-IE" sz="1400" kern="1200" dirty="0"/>
        </a:p>
      </dsp:txBody>
      <dsp:txXfrm>
        <a:off x="1695561" y="455980"/>
        <a:ext cx="702573" cy="351129"/>
      </dsp:txXfrm>
    </dsp:sp>
    <dsp:sp modelId="{6F60EF09-9617-4D6E-A0C1-119E120EF8DB}">
      <dsp:nvSpPr>
        <dsp:cNvPr id="0" name=""/>
        <dsp:cNvSpPr/>
      </dsp:nvSpPr>
      <dsp:spPr>
        <a:xfrm>
          <a:off x="1067850" y="723392"/>
          <a:ext cx="1258963" cy="1259027"/>
        </a:xfrm>
        <a:prstGeom prst="leftCircularArrow">
          <a:avLst>
            <a:gd name="adj1" fmla="val 10980"/>
            <a:gd name="adj2" fmla="val 1142322"/>
            <a:gd name="adj3" fmla="val 6300000"/>
            <a:gd name="adj4" fmla="val 18900000"/>
            <a:gd name="adj5" fmla="val 12500"/>
          </a:avLst>
        </a:prstGeom>
        <a:solidFill>
          <a:schemeClr val="lt1">
            <a:hueOff val="0"/>
            <a:satOff val="0"/>
            <a:lumOff val="0"/>
            <a:alphaOff val="0"/>
          </a:schemeClr>
        </a:solidFill>
        <a:ln w="38100" cap="flat" cmpd="sng" algn="ctr">
          <a:solidFill>
            <a:schemeClr val="accent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755550A6-8236-4CD3-83FB-6DBE4F557EF5}">
      <dsp:nvSpPr>
        <dsp:cNvPr id="0" name=""/>
        <dsp:cNvSpPr/>
      </dsp:nvSpPr>
      <dsp:spPr>
        <a:xfrm>
          <a:off x="1344392" y="1180998"/>
          <a:ext cx="702573" cy="3511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IE" sz="1400" kern="1200" dirty="0" smtClean="0"/>
            <a:t>Analysis </a:t>
          </a:r>
          <a:endParaRPr lang="en-IE" sz="1400" kern="1200" dirty="0"/>
        </a:p>
      </dsp:txBody>
      <dsp:txXfrm>
        <a:off x="1344392" y="1180998"/>
        <a:ext cx="702573" cy="351129"/>
      </dsp:txXfrm>
    </dsp:sp>
    <dsp:sp modelId="{898FA525-52FE-4E9C-BAEC-B30B74A3CF60}">
      <dsp:nvSpPr>
        <dsp:cNvPr id="0" name=""/>
        <dsp:cNvSpPr/>
      </dsp:nvSpPr>
      <dsp:spPr>
        <a:xfrm>
          <a:off x="1417601" y="1450035"/>
          <a:ext cx="1258963" cy="1259027"/>
        </a:xfrm>
        <a:prstGeom prst="circularArrow">
          <a:avLst>
            <a:gd name="adj1" fmla="val 10980"/>
            <a:gd name="adj2" fmla="val 1142322"/>
            <a:gd name="adj3" fmla="val 4500000"/>
            <a:gd name="adj4" fmla="val 13500000"/>
            <a:gd name="adj5" fmla="val 12500"/>
          </a:avLst>
        </a:prstGeom>
        <a:solidFill>
          <a:schemeClr val="lt1">
            <a:hueOff val="0"/>
            <a:satOff val="0"/>
            <a:lumOff val="0"/>
            <a:alphaOff val="0"/>
          </a:schemeClr>
        </a:solidFill>
        <a:ln w="38100" cap="flat" cmpd="sng" algn="ctr">
          <a:solidFill>
            <a:schemeClr val="accent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F374E012-1D4F-4306-8ABD-5F1127ED647F}">
      <dsp:nvSpPr>
        <dsp:cNvPr id="0" name=""/>
        <dsp:cNvSpPr/>
      </dsp:nvSpPr>
      <dsp:spPr>
        <a:xfrm>
          <a:off x="1695561" y="1905609"/>
          <a:ext cx="702573" cy="3511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IE" sz="1400" b="1" kern="1200" dirty="0" smtClean="0"/>
            <a:t>Findings</a:t>
          </a:r>
          <a:endParaRPr lang="en-IE" sz="1400" b="1" kern="1200" dirty="0"/>
        </a:p>
      </dsp:txBody>
      <dsp:txXfrm>
        <a:off x="1695561" y="1905609"/>
        <a:ext cx="702573" cy="351129"/>
      </dsp:txXfrm>
    </dsp:sp>
    <dsp:sp modelId="{870F2866-301B-445E-8265-DE735C063498}">
      <dsp:nvSpPr>
        <dsp:cNvPr id="0" name=""/>
        <dsp:cNvSpPr/>
      </dsp:nvSpPr>
      <dsp:spPr>
        <a:xfrm>
          <a:off x="1067850" y="2174646"/>
          <a:ext cx="1258963" cy="1259027"/>
        </a:xfrm>
        <a:prstGeom prst="leftCircularArrow">
          <a:avLst>
            <a:gd name="adj1" fmla="val 10980"/>
            <a:gd name="adj2" fmla="val 1142322"/>
            <a:gd name="adj3" fmla="val 6300000"/>
            <a:gd name="adj4" fmla="val 18900000"/>
            <a:gd name="adj5" fmla="val 12500"/>
          </a:avLst>
        </a:prstGeom>
        <a:solidFill>
          <a:schemeClr val="lt1">
            <a:hueOff val="0"/>
            <a:satOff val="0"/>
            <a:lumOff val="0"/>
            <a:alphaOff val="0"/>
          </a:schemeClr>
        </a:solidFill>
        <a:ln w="38100" cap="flat" cmpd="sng" algn="ctr">
          <a:solidFill>
            <a:schemeClr val="accent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6639A054-ADCE-457B-845A-15B37F469056}">
      <dsp:nvSpPr>
        <dsp:cNvPr id="0" name=""/>
        <dsp:cNvSpPr/>
      </dsp:nvSpPr>
      <dsp:spPr>
        <a:xfrm>
          <a:off x="1344392" y="2630627"/>
          <a:ext cx="702573" cy="3511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IE" sz="1300" b="1" kern="1200" dirty="0" err="1" smtClean="0"/>
            <a:t>Contrib</a:t>
          </a:r>
          <a:endParaRPr lang="en-IE" sz="1300" b="1" kern="1200" dirty="0" smtClean="0"/>
        </a:p>
        <a:p>
          <a:pPr lvl="0" algn="ctr" defTabSz="577850">
            <a:lnSpc>
              <a:spcPct val="90000"/>
            </a:lnSpc>
            <a:spcBef>
              <a:spcPct val="0"/>
            </a:spcBef>
            <a:spcAft>
              <a:spcPct val="35000"/>
            </a:spcAft>
          </a:pPr>
          <a:r>
            <a:rPr lang="en-IE" sz="1300" b="1" kern="1200" dirty="0" smtClean="0"/>
            <a:t>Factors</a:t>
          </a:r>
          <a:endParaRPr lang="en-IE" sz="1300" b="1" kern="1200" dirty="0"/>
        </a:p>
      </dsp:txBody>
      <dsp:txXfrm>
        <a:off x="1344392" y="2630627"/>
        <a:ext cx="702573" cy="351129"/>
      </dsp:txXfrm>
    </dsp:sp>
    <dsp:sp modelId="{619A8995-69CD-4C76-903F-5DA0C3FFA19C}">
      <dsp:nvSpPr>
        <dsp:cNvPr id="0" name=""/>
        <dsp:cNvSpPr/>
      </dsp:nvSpPr>
      <dsp:spPr>
        <a:xfrm>
          <a:off x="1507106" y="2981756"/>
          <a:ext cx="1081608" cy="1082243"/>
        </a:xfrm>
        <a:prstGeom prst="blockArc">
          <a:avLst>
            <a:gd name="adj1" fmla="val 13500000"/>
            <a:gd name="adj2" fmla="val 10800000"/>
            <a:gd name="adj3" fmla="val 12740"/>
          </a:avLst>
        </a:prstGeom>
        <a:solidFill>
          <a:schemeClr val="lt1">
            <a:hueOff val="0"/>
            <a:satOff val="0"/>
            <a:lumOff val="0"/>
            <a:alphaOff val="0"/>
          </a:schemeClr>
        </a:solidFill>
        <a:ln w="38100" cap="flat" cmpd="sng" algn="ctr">
          <a:solidFill>
            <a:schemeClr val="accent1">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BE1235CD-EB41-4AFB-9B90-D303D287F9D4}">
      <dsp:nvSpPr>
        <dsp:cNvPr id="0" name=""/>
        <dsp:cNvSpPr/>
      </dsp:nvSpPr>
      <dsp:spPr>
        <a:xfrm>
          <a:off x="1695561" y="3355644"/>
          <a:ext cx="702573" cy="3511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IE" sz="1400" b="1" kern="1200" dirty="0" smtClean="0"/>
            <a:t>Recs</a:t>
          </a:r>
          <a:endParaRPr lang="en-IE" sz="1400" b="1" kern="1200" dirty="0"/>
        </a:p>
      </dsp:txBody>
      <dsp:txXfrm>
        <a:off x="1695561" y="3355644"/>
        <a:ext cx="702573" cy="351129"/>
      </dsp:txXfrm>
    </dsp:sp>
  </dsp:spTree>
</dsp:drawing>
</file>

<file path=ppt/diagrams/layout1.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E"/>
          </a:p>
        </p:txBody>
      </p:sp>
      <p:sp>
        <p:nvSpPr>
          <p:cNvPr id="4" name="Date Placeholder 3"/>
          <p:cNvSpPr>
            <a:spLocks noGrp="1"/>
          </p:cNvSpPr>
          <p:nvPr>
            <p:ph type="dt" sz="half" idx="10"/>
          </p:nvPr>
        </p:nvSpPr>
        <p:spPr/>
        <p:txBody>
          <a:bodyPr/>
          <a:lstStyle/>
          <a:p>
            <a:fld id="{9F6D3E08-DFB7-40B4-B53D-A0A58D414BCD}" type="datetimeFigureOut">
              <a:rPr lang="en-IE" smtClean="0"/>
              <a:t>03/11/2020</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5AEAFBDC-9302-4FAF-ADCD-E0BD2E595570}" type="slidenum">
              <a:rPr lang="en-IE" smtClean="0"/>
              <a:t>‹#›</a:t>
            </a:fld>
            <a:endParaRPr lang="en-IE"/>
          </a:p>
        </p:txBody>
      </p:sp>
    </p:spTree>
    <p:extLst>
      <p:ext uri="{BB962C8B-B14F-4D97-AF65-F5344CB8AC3E}">
        <p14:creationId xmlns:p14="http://schemas.microsoft.com/office/powerpoint/2010/main" val="13596122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9F6D3E08-DFB7-40B4-B53D-A0A58D414BCD}" type="datetimeFigureOut">
              <a:rPr lang="en-IE" smtClean="0"/>
              <a:t>03/11/2020</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5AEAFBDC-9302-4FAF-ADCD-E0BD2E595570}" type="slidenum">
              <a:rPr lang="en-IE" smtClean="0"/>
              <a:t>‹#›</a:t>
            </a:fld>
            <a:endParaRPr lang="en-IE"/>
          </a:p>
        </p:txBody>
      </p:sp>
    </p:spTree>
    <p:extLst>
      <p:ext uri="{BB962C8B-B14F-4D97-AF65-F5344CB8AC3E}">
        <p14:creationId xmlns:p14="http://schemas.microsoft.com/office/powerpoint/2010/main" val="33006007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9F6D3E08-DFB7-40B4-B53D-A0A58D414BCD}" type="datetimeFigureOut">
              <a:rPr lang="en-IE" smtClean="0"/>
              <a:t>03/11/2020</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5AEAFBDC-9302-4FAF-ADCD-E0BD2E595570}" type="slidenum">
              <a:rPr lang="en-IE" smtClean="0"/>
              <a:t>‹#›</a:t>
            </a:fld>
            <a:endParaRPr lang="en-IE"/>
          </a:p>
        </p:txBody>
      </p:sp>
    </p:spTree>
    <p:extLst>
      <p:ext uri="{BB962C8B-B14F-4D97-AF65-F5344CB8AC3E}">
        <p14:creationId xmlns:p14="http://schemas.microsoft.com/office/powerpoint/2010/main" val="11860746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9F6D3E08-DFB7-40B4-B53D-A0A58D414BCD}" type="datetimeFigureOut">
              <a:rPr lang="en-IE" smtClean="0"/>
              <a:t>03/11/2020</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5AEAFBDC-9302-4FAF-ADCD-E0BD2E595570}" type="slidenum">
              <a:rPr lang="en-IE" smtClean="0"/>
              <a:t>‹#›</a:t>
            </a:fld>
            <a:endParaRPr lang="en-IE"/>
          </a:p>
        </p:txBody>
      </p:sp>
    </p:spTree>
    <p:extLst>
      <p:ext uri="{BB962C8B-B14F-4D97-AF65-F5344CB8AC3E}">
        <p14:creationId xmlns:p14="http://schemas.microsoft.com/office/powerpoint/2010/main" val="36952694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F6D3E08-DFB7-40B4-B53D-A0A58D414BCD}" type="datetimeFigureOut">
              <a:rPr lang="en-IE" smtClean="0"/>
              <a:t>03/11/2020</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5AEAFBDC-9302-4FAF-ADCD-E0BD2E595570}" type="slidenum">
              <a:rPr lang="en-IE" smtClean="0"/>
              <a:t>‹#›</a:t>
            </a:fld>
            <a:endParaRPr lang="en-IE"/>
          </a:p>
        </p:txBody>
      </p:sp>
    </p:spTree>
    <p:extLst>
      <p:ext uri="{BB962C8B-B14F-4D97-AF65-F5344CB8AC3E}">
        <p14:creationId xmlns:p14="http://schemas.microsoft.com/office/powerpoint/2010/main" val="17906115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Date Placeholder 4"/>
          <p:cNvSpPr>
            <a:spLocks noGrp="1"/>
          </p:cNvSpPr>
          <p:nvPr>
            <p:ph type="dt" sz="half" idx="10"/>
          </p:nvPr>
        </p:nvSpPr>
        <p:spPr/>
        <p:txBody>
          <a:bodyPr/>
          <a:lstStyle/>
          <a:p>
            <a:fld id="{9F6D3E08-DFB7-40B4-B53D-A0A58D414BCD}" type="datetimeFigureOut">
              <a:rPr lang="en-IE" smtClean="0"/>
              <a:t>03/11/2020</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5AEAFBDC-9302-4FAF-ADCD-E0BD2E595570}" type="slidenum">
              <a:rPr lang="en-IE" smtClean="0"/>
              <a:t>‹#›</a:t>
            </a:fld>
            <a:endParaRPr lang="en-IE"/>
          </a:p>
        </p:txBody>
      </p:sp>
    </p:spTree>
    <p:extLst>
      <p:ext uri="{BB962C8B-B14F-4D97-AF65-F5344CB8AC3E}">
        <p14:creationId xmlns:p14="http://schemas.microsoft.com/office/powerpoint/2010/main" val="15165419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7" name="Date Placeholder 6"/>
          <p:cNvSpPr>
            <a:spLocks noGrp="1"/>
          </p:cNvSpPr>
          <p:nvPr>
            <p:ph type="dt" sz="half" idx="10"/>
          </p:nvPr>
        </p:nvSpPr>
        <p:spPr/>
        <p:txBody>
          <a:bodyPr/>
          <a:lstStyle/>
          <a:p>
            <a:fld id="{9F6D3E08-DFB7-40B4-B53D-A0A58D414BCD}" type="datetimeFigureOut">
              <a:rPr lang="en-IE" smtClean="0"/>
              <a:t>03/11/2020</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5AEAFBDC-9302-4FAF-ADCD-E0BD2E595570}" type="slidenum">
              <a:rPr lang="en-IE" smtClean="0"/>
              <a:t>‹#›</a:t>
            </a:fld>
            <a:endParaRPr lang="en-IE"/>
          </a:p>
        </p:txBody>
      </p:sp>
    </p:spTree>
    <p:extLst>
      <p:ext uri="{BB962C8B-B14F-4D97-AF65-F5344CB8AC3E}">
        <p14:creationId xmlns:p14="http://schemas.microsoft.com/office/powerpoint/2010/main" val="33442498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Date Placeholder 2"/>
          <p:cNvSpPr>
            <a:spLocks noGrp="1"/>
          </p:cNvSpPr>
          <p:nvPr>
            <p:ph type="dt" sz="half" idx="10"/>
          </p:nvPr>
        </p:nvSpPr>
        <p:spPr/>
        <p:txBody>
          <a:bodyPr/>
          <a:lstStyle/>
          <a:p>
            <a:fld id="{9F6D3E08-DFB7-40B4-B53D-A0A58D414BCD}" type="datetimeFigureOut">
              <a:rPr lang="en-IE" smtClean="0"/>
              <a:t>03/11/2020</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5AEAFBDC-9302-4FAF-ADCD-E0BD2E595570}" type="slidenum">
              <a:rPr lang="en-IE" smtClean="0"/>
              <a:t>‹#›</a:t>
            </a:fld>
            <a:endParaRPr lang="en-IE"/>
          </a:p>
        </p:txBody>
      </p:sp>
    </p:spTree>
    <p:extLst>
      <p:ext uri="{BB962C8B-B14F-4D97-AF65-F5344CB8AC3E}">
        <p14:creationId xmlns:p14="http://schemas.microsoft.com/office/powerpoint/2010/main" val="1584825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F6D3E08-DFB7-40B4-B53D-A0A58D414BCD}" type="datetimeFigureOut">
              <a:rPr lang="en-IE" smtClean="0"/>
              <a:t>03/11/2020</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5AEAFBDC-9302-4FAF-ADCD-E0BD2E595570}" type="slidenum">
              <a:rPr lang="en-IE" smtClean="0"/>
              <a:t>‹#›</a:t>
            </a:fld>
            <a:endParaRPr lang="en-IE"/>
          </a:p>
        </p:txBody>
      </p:sp>
    </p:spTree>
    <p:extLst>
      <p:ext uri="{BB962C8B-B14F-4D97-AF65-F5344CB8AC3E}">
        <p14:creationId xmlns:p14="http://schemas.microsoft.com/office/powerpoint/2010/main" val="5900076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F6D3E08-DFB7-40B4-B53D-A0A58D414BCD}" type="datetimeFigureOut">
              <a:rPr lang="en-IE" smtClean="0"/>
              <a:t>03/11/2020</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5AEAFBDC-9302-4FAF-ADCD-E0BD2E595570}" type="slidenum">
              <a:rPr lang="en-IE" smtClean="0"/>
              <a:t>‹#›</a:t>
            </a:fld>
            <a:endParaRPr lang="en-IE"/>
          </a:p>
        </p:txBody>
      </p:sp>
    </p:spTree>
    <p:extLst>
      <p:ext uri="{BB962C8B-B14F-4D97-AF65-F5344CB8AC3E}">
        <p14:creationId xmlns:p14="http://schemas.microsoft.com/office/powerpoint/2010/main" val="30089721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F6D3E08-DFB7-40B4-B53D-A0A58D414BCD}" type="datetimeFigureOut">
              <a:rPr lang="en-IE" smtClean="0"/>
              <a:t>03/11/2020</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5AEAFBDC-9302-4FAF-ADCD-E0BD2E595570}" type="slidenum">
              <a:rPr lang="en-IE" smtClean="0"/>
              <a:t>‹#›</a:t>
            </a:fld>
            <a:endParaRPr lang="en-IE"/>
          </a:p>
        </p:txBody>
      </p:sp>
    </p:spTree>
    <p:extLst>
      <p:ext uri="{BB962C8B-B14F-4D97-AF65-F5344CB8AC3E}">
        <p14:creationId xmlns:p14="http://schemas.microsoft.com/office/powerpoint/2010/main" val="4936815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E"/>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6D3E08-DFB7-40B4-B53D-A0A58D414BCD}" type="datetimeFigureOut">
              <a:rPr lang="en-IE" smtClean="0"/>
              <a:t>03/11/2020</a:t>
            </a:fld>
            <a:endParaRPr lang="en-IE"/>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EAFBDC-9302-4FAF-ADCD-E0BD2E595570}" type="slidenum">
              <a:rPr lang="en-IE" smtClean="0"/>
              <a:t>‹#›</a:t>
            </a:fld>
            <a:endParaRPr lang="en-IE"/>
          </a:p>
        </p:txBody>
      </p:sp>
    </p:spTree>
    <p:extLst>
      <p:ext uri="{BB962C8B-B14F-4D97-AF65-F5344CB8AC3E}">
        <p14:creationId xmlns:p14="http://schemas.microsoft.com/office/powerpoint/2010/main" val="16924672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bmp"/><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bmp"/><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bmp"/><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bmp"/><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3.bmp"/><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5.xml.rels><?xml version="1.0" encoding="UTF-8" standalone="yes"?>
<Relationships xmlns="http://schemas.openxmlformats.org/package/2006/relationships"><Relationship Id="rId3" Type="http://schemas.openxmlformats.org/officeDocument/2006/relationships/image" Target="../media/image3.bmp"/><Relationship Id="rId2" Type="http://schemas.openxmlformats.org/officeDocument/2006/relationships/image" Target="../media/image13.bmp"/><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bmp"/><Relationship Id="rId2" Type="http://schemas.openxmlformats.org/officeDocument/2006/relationships/image" Target="../media/image14.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bmp"/><Relationship Id="rId2" Type="http://schemas.openxmlformats.org/officeDocument/2006/relationships/image" Target="../media/image15.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bmp"/><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bmp"/><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bmp"/><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bm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bmp"/><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2.xml"/><Relationship Id="rId5" Type="http://schemas.openxmlformats.org/officeDocument/2006/relationships/image" Target="../media/image20.png"/><Relationship Id="rId4" Type="http://schemas.openxmlformats.org/officeDocument/2006/relationships/hyperlink" Target="https://www.hse.ie/eng/about/qavd/incident-management/" TargetMode="External"/></Relationships>
</file>

<file path=ppt/slides/_rels/slide23.xml.rels><?xml version="1.0" encoding="UTF-8" standalone="yes"?>
<Relationships xmlns="http://schemas.openxmlformats.org/package/2006/relationships"><Relationship Id="rId2" Type="http://schemas.openxmlformats.org/officeDocument/2006/relationships/image" Target="../media/image3.bmp"/><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bmp"/><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bmp"/><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bmp"/><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bmp"/><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3.bmp"/><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bmp"/><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bmp"/><Relationship Id="rId2" Type="http://schemas.openxmlformats.org/officeDocument/2006/relationships/image" Target="../media/image8.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98418" y="572654"/>
            <a:ext cx="5699333" cy="4886037"/>
          </a:xfrm>
        </p:spPr>
        <p:txBody>
          <a:bodyPr>
            <a:noAutofit/>
          </a:bodyPr>
          <a:lstStyle/>
          <a:p>
            <a:r>
              <a:rPr lang="en-IE" sz="1800" dirty="0" smtClean="0"/>
              <a:t>Welcome </a:t>
            </a:r>
            <a:r>
              <a:rPr lang="en-IE" sz="1800" dirty="0"/>
              <a:t>to the launch of the Incident Management Framework (2020). The event will </a:t>
            </a:r>
            <a:r>
              <a:rPr lang="en-IE" sz="1800" dirty="0" smtClean="0"/>
              <a:t>start shortly. </a:t>
            </a:r>
            <a:br>
              <a:rPr lang="en-IE" sz="1800" dirty="0" smtClean="0"/>
            </a:br>
            <a:r>
              <a:rPr lang="en-IE" sz="1800" dirty="0" smtClean="0"/>
              <a:t/>
            </a:r>
            <a:br>
              <a:rPr lang="en-IE" sz="1800" dirty="0" smtClean="0"/>
            </a:br>
            <a:r>
              <a:rPr lang="en-IE" sz="1800" dirty="0" smtClean="0"/>
              <a:t>Should </a:t>
            </a:r>
            <a:r>
              <a:rPr lang="en-IE" sz="1800" dirty="0"/>
              <a:t>you have any questions or comments, please </a:t>
            </a:r>
            <a:r>
              <a:rPr lang="en-IE" sz="1800" dirty="0" smtClean="0"/>
              <a:t>use chat box and select all attendees when sending your question / comments. </a:t>
            </a:r>
            <a:br>
              <a:rPr lang="en-IE" sz="1800" dirty="0" smtClean="0"/>
            </a:br>
            <a:r>
              <a:rPr lang="en-IE" sz="1800" dirty="0"/>
              <a:t/>
            </a:r>
            <a:br>
              <a:rPr lang="en-IE" sz="1800" dirty="0"/>
            </a:br>
            <a:r>
              <a:rPr lang="en-IE" sz="1800" dirty="0"/>
              <a:t>Should you lose connection or if your sound quality is poor, you may wish to mute your computer audio and dial in by phone. </a:t>
            </a:r>
            <a:r>
              <a:rPr lang="en-IE" sz="1800" dirty="0" smtClean="0"/>
              <a:t/>
            </a:r>
            <a:br>
              <a:rPr lang="en-IE" sz="1800" dirty="0" smtClean="0"/>
            </a:br>
            <a:r>
              <a:rPr lang="en-IE" sz="1800" dirty="0"/>
              <a:t/>
            </a:r>
            <a:br>
              <a:rPr lang="en-IE" sz="1800" dirty="0"/>
            </a:br>
            <a:r>
              <a:rPr lang="en-IE" sz="1800" u="sng" dirty="0"/>
              <a:t>Dial in details </a:t>
            </a:r>
            <a:r>
              <a:rPr lang="en-IE" sz="1800" dirty="0"/>
              <a:t>for the event are </a:t>
            </a:r>
            <a:br>
              <a:rPr lang="en-IE" sz="1800" dirty="0"/>
            </a:br>
            <a:r>
              <a:rPr lang="en-IE" sz="1800" dirty="0"/>
              <a:t>01 5260058 </a:t>
            </a:r>
            <a:br>
              <a:rPr lang="en-IE" sz="1800" dirty="0"/>
            </a:br>
            <a:r>
              <a:rPr lang="en-IE" sz="1800" dirty="0"/>
              <a:t>Access Code: 137 396 9504</a:t>
            </a:r>
            <a:r>
              <a:rPr lang="en-IE" sz="1800" dirty="0" smtClean="0"/>
              <a:t>#</a:t>
            </a:r>
            <a:br>
              <a:rPr lang="en-IE" sz="1800" dirty="0" smtClean="0"/>
            </a:br>
            <a:r>
              <a:rPr lang="en-IE" sz="1800" dirty="0" smtClean="0"/>
              <a:t/>
            </a:r>
            <a:br>
              <a:rPr lang="en-IE" sz="1800" dirty="0" smtClean="0"/>
            </a:br>
            <a:r>
              <a:rPr lang="en-IE" sz="1800" b="1" dirty="0" smtClean="0"/>
              <a:t>Note</a:t>
            </a:r>
            <a:r>
              <a:rPr lang="en-IE" sz="1800" dirty="0" smtClean="0"/>
              <a:t>: this session is being recorded </a:t>
            </a:r>
            <a:endParaRPr lang="en-IE" sz="18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90824" y="1056610"/>
            <a:ext cx="2089795" cy="3918122"/>
          </a:xfrm>
          <a:prstGeom prst="rect">
            <a:avLst/>
          </a:prstGeom>
          <a:ln>
            <a:solidFill>
              <a:schemeClr val="accent3">
                <a:lumMod val="60000"/>
                <a:lumOff val="40000"/>
              </a:schemeClr>
            </a:solidFill>
          </a:ln>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31640" y="5764674"/>
            <a:ext cx="2531256" cy="603815"/>
          </a:xfrm>
          <a:prstGeom prst="rect">
            <a:avLst/>
          </a:prstGeom>
        </p:spPr>
      </p:pic>
      <p:sp>
        <p:nvSpPr>
          <p:cNvPr id="6" name="Rounded Rectangle 5"/>
          <p:cNvSpPr/>
          <p:nvPr/>
        </p:nvSpPr>
        <p:spPr>
          <a:xfrm>
            <a:off x="1143000" y="0"/>
            <a:ext cx="6858000" cy="418356"/>
          </a:xfrm>
          <a:prstGeom prst="roundRect">
            <a:avLst/>
          </a:prstGeom>
          <a:solidFill>
            <a:srgbClr val="339966"/>
          </a:solidFill>
          <a:ln>
            <a:solidFill>
              <a:srgbClr val="33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 name="Rounded Rectangle 6"/>
          <p:cNvSpPr/>
          <p:nvPr/>
        </p:nvSpPr>
        <p:spPr>
          <a:xfrm>
            <a:off x="1143000" y="6439644"/>
            <a:ext cx="6858000" cy="418356"/>
          </a:xfrm>
          <a:prstGeom prst="roundRect">
            <a:avLst/>
          </a:prstGeom>
          <a:solidFill>
            <a:srgbClr val="339966"/>
          </a:solidFill>
          <a:ln>
            <a:solidFill>
              <a:srgbClr val="33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extLst>
      <p:ext uri="{BB962C8B-B14F-4D97-AF65-F5344CB8AC3E}">
        <p14:creationId xmlns:p14="http://schemas.microsoft.com/office/powerpoint/2010/main" val="336694791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Lesson </a:t>
            </a:r>
            <a:r>
              <a:rPr lang="en-IE" dirty="0"/>
              <a:t>4</a:t>
            </a:r>
            <a:r>
              <a:rPr lang="en-IE" dirty="0" smtClean="0"/>
              <a:t> – Trust is critical</a:t>
            </a:r>
            <a:endParaRPr lang="en-IE" dirty="0"/>
          </a:p>
        </p:txBody>
      </p:sp>
      <p:sp>
        <p:nvSpPr>
          <p:cNvPr id="3" name="Content Placeholder 2"/>
          <p:cNvSpPr>
            <a:spLocks noGrp="1"/>
          </p:cNvSpPr>
          <p:nvPr>
            <p:ph idx="1"/>
          </p:nvPr>
        </p:nvSpPr>
        <p:spPr>
          <a:xfrm>
            <a:off x="457200" y="1600200"/>
            <a:ext cx="4690864" cy="4525963"/>
          </a:xfrm>
        </p:spPr>
        <p:txBody>
          <a:bodyPr>
            <a:normAutofit fontScale="92500" lnSpcReduction="20000"/>
          </a:bodyPr>
          <a:lstStyle/>
          <a:p>
            <a:pPr marL="0" indent="0">
              <a:buNone/>
            </a:pPr>
            <a:r>
              <a:rPr lang="en-IE" i="1" dirty="0" smtClean="0"/>
              <a:t>“What </a:t>
            </a:r>
            <a:r>
              <a:rPr lang="en-IE" i="1" dirty="0"/>
              <a:t>I’ve found through research is that trust is built in very small moments…’ Trust is the stacking and layering of [these] small moments and reciprocal vulnerability over time. Trust and vulnerability grow together, and to betray one is to destroy both.” </a:t>
            </a:r>
            <a:endParaRPr lang="en-IE" i="1" dirty="0" smtClean="0"/>
          </a:p>
          <a:p>
            <a:pPr marL="0" indent="0">
              <a:buNone/>
            </a:pPr>
            <a:r>
              <a:rPr lang="en-IE" i="1" dirty="0" err="1" smtClean="0"/>
              <a:t>Brené</a:t>
            </a:r>
            <a:r>
              <a:rPr lang="en-IE" i="1" dirty="0" smtClean="0"/>
              <a:t> Browne</a:t>
            </a:r>
            <a:endParaRPr lang="en-IE" i="1"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96136" y="1988840"/>
            <a:ext cx="2743200" cy="2736304"/>
          </a:xfrm>
          <a:prstGeom prst="rect">
            <a:avLst/>
          </a:prstGeom>
        </p:spPr>
      </p:pic>
      <p:sp>
        <p:nvSpPr>
          <p:cNvPr id="6" name="Rounded Rectangle 5"/>
          <p:cNvSpPr/>
          <p:nvPr/>
        </p:nvSpPr>
        <p:spPr>
          <a:xfrm>
            <a:off x="0" y="0"/>
            <a:ext cx="9144000" cy="418356"/>
          </a:xfrm>
          <a:prstGeom prst="roundRect">
            <a:avLst/>
          </a:prstGeom>
          <a:solidFill>
            <a:srgbClr val="339966"/>
          </a:solidFill>
          <a:ln>
            <a:solidFill>
              <a:srgbClr val="33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 name="Rounded Rectangle 6"/>
          <p:cNvSpPr/>
          <p:nvPr/>
        </p:nvSpPr>
        <p:spPr>
          <a:xfrm>
            <a:off x="0" y="6439644"/>
            <a:ext cx="9144000" cy="418356"/>
          </a:xfrm>
          <a:prstGeom prst="roundRect">
            <a:avLst/>
          </a:prstGeom>
          <a:solidFill>
            <a:srgbClr val="339966"/>
          </a:solidFill>
          <a:ln>
            <a:solidFill>
              <a:srgbClr val="33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08104" y="5755606"/>
            <a:ext cx="3375008" cy="603815"/>
          </a:xfrm>
          <a:prstGeom prst="rect">
            <a:avLst/>
          </a:prstGeom>
        </p:spPr>
      </p:pic>
    </p:spTree>
    <p:extLst>
      <p:ext uri="{BB962C8B-B14F-4D97-AF65-F5344CB8AC3E}">
        <p14:creationId xmlns:p14="http://schemas.microsoft.com/office/powerpoint/2010/main" val="18917421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E" dirty="0" smtClean="0"/>
              <a:t>Lesson 5. Verifiable decision making</a:t>
            </a:r>
            <a:endParaRPr lang="en-IE" dirty="0"/>
          </a:p>
        </p:txBody>
      </p:sp>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652120" y="2636912"/>
            <a:ext cx="2286000" cy="2000250"/>
          </a:xfrm>
        </p:spPr>
      </p:pic>
      <p:sp>
        <p:nvSpPr>
          <p:cNvPr id="3" name="TextBox 2"/>
          <p:cNvSpPr txBox="1"/>
          <p:nvPr/>
        </p:nvSpPr>
        <p:spPr>
          <a:xfrm>
            <a:off x="827584" y="1628800"/>
            <a:ext cx="4176464" cy="4154984"/>
          </a:xfrm>
          <a:prstGeom prst="rect">
            <a:avLst/>
          </a:prstGeom>
          <a:noFill/>
        </p:spPr>
        <p:txBody>
          <a:bodyPr wrap="square" rtlCol="0">
            <a:spAutoFit/>
          </a:bodyPr>
          <a:lstStyle/>
          <a:p>
            <a:pPr marL="285750" indent="-285750">
              <a:buFont typeface="Arial" pitchFamily="34" charset="0"/>
              <a:buChar char="•"/>
            </a:pPr>
            <a:r>
              <a:rPr lang="en-IE" sz="2400" dirty="0" smtClean="0"/>
              <a:t>The IMF at its core is a decision making framework</a:t>
            </a:r>
          </a:p>
          <a:p>
            <a:pPr marL="285750" indent="-285750">
              <a:buFont typeface="Arial" pitchFamily="34" charset="0"/>
              <a:buChar char="•"/>
            </a:pPr>
            <a:endParaRPr lang="en-IE" sz="2400" dirty="0" smtClean="0"/>
          </a:p>
          <a:p>
            <a:pPr marL="285750" indent="-285750">
              <a:buFont typeface="Arial" pitchFamily="34" charset="0"/>
              <a:buChar char="•"/>
            </a:pPr>
            <a:endParaRPr lang="en-IE" sz="2400" dirty="0"/>
          </a:p>
          <a:p>
            <a:pPr marL="285750" indent="-285750">
              <a:buFont typeface="Arial" pitchFamily="34" charset="0"/>
              <a:buChar char="•"/>
            </a:pPr>
            <a:r>
              <a:rPr lang="en-IE" sz="2400" dirty="0" smtClean="0"/>
              <a:t>Decisions must be based on evidence</a:t>
            </a:r>
          </a:p>
          <a:p>
            <a:pPr marL="285750" indent="-285750">
              <a:buFont typeface="Arial" pitchFamily="34" charset="0"/>
              <a:buChar char="•"/>
            </a:pPr>
            <a:endParaRPr lang="en-IE" sz="2400" dirty="0" smtClean="0"/>
          </a:p>
          <a:p>
            <a:pPr marL="285750" indent="-285750">
              <a:buFont typeface="Arial" pitchFamily="34" charset="0"/>
              <a:buChar char="•"/>
            </a:pPr>
            <a:endParaRPr lang="en-IE" sz="2400" dirty="0"/>
          </a:p>
          <a:p>
            <a:pPr marL="285750" indent="-285750">
              <a:buFont typeface="Arial" pitchFamily="34" charset="0"/>
              <a:buChar char="•"/>
            </a:pPr>
            <a:r>
              <a:rPr lang="en-IE" sz="2400" dirty="0" smtClean="0"/>
              <a:t>The evidence upon which decisions are made should be documented and verifiable</a:t>
            </a:r>
            <a:endParaRPr lang="en-IE" sz="2400" dirty="0"/>
          </a:p>
        </p:txBody>
      </p:sp>
      <p:sp>
        <p:nvSpPr>
          <p:cNvPr id="5" name="Rounded Rectangle 4"/>
          <p:cNvSpPr/>
          <p:nvPr/>
        </p:nvSpPr>
        <p:spPr>
          <a:xfrm>
            <a:off x="0" y="0"/>
            <a:ext cx="9144000" cy="418356"/>
          </a:xfrm>
          <a:prstGeom prst="roundRect">
            <a:avLst/>
          </a:prstGeom>
          <a:solidFill>
            <a:srgbClr val="339966"/>
          </a:solidFill>
          <a:ln>
            <a:solidFill>
              <a:srgbClr val="33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 name="Rounded Rectangle 6"/>
          <p:cNvSpPr/>
          <p:nvPr/>
        </p:nvSpPr>
        <p:spPr>
          <a:xfrm>
            <a:off x="0" y="6439644"/>
            <a:ext cx="9144000" cy="418356"/>
          </a:xfrm>
          <a:prstGeom prst="roundRect">
            <a:avLst/>
          </a:prstGeom>
          <a:solidFill>
            <a:srgbClr val="339966"/>
          </a:solidFill>
          <a:ln>
            <a:solidFill>
              <a:srgbClr val="33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08104" y="5755606"/>
            <a:ext cx="3375008" cy="603815"/>
          </a:xfrm>
          <a:prstGeom prst="rect">
            <a:avLst/>
          </a:prstGeom>
        </p:spPr>
      </p:pic>
    </p:spTree>
    <p:extLst>
      <p:ext uri="{BB962C8B-B14F-4D97-AF65-F5344CB8AC3E}">
        <p14:creationId xmlns:p14="http://schemas.microsoft.com/office/powerpoint/2010/main" val="7517958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18356"/>
            <a:ext cx="8229600" cy="1143000"/>
          </a:xfrm>
        </p:spPr>
        <p:txBody>
          <a:bodyPr>
            <a:normAutofit fontScale="90000"/>
          </a:bodyPr>
          <a:lstStyle/>
          <a:p>
            <a:r>
              <a:rPr lang="en-IE" dirty="0" smtClean="0"/>
              <a:t>Lesson 6. It’s ok to decide that no further review is required</a:t>
            </a:r>
            <a:endParaRPr lang="en-IE" dirty="0"/>
          </a:p>
        </p:txBody>
      </p:sp>
      <p:sp>
        <p:nvSpPr>
          <p:cNvPr id="3" name="Content Placeholder 2"/>
          <p:cNvSpPr>
            <a:spLocks noGrp="1"/>
          </p:cNvSpPr>
          <p:nvPr>
            <p:ph idx="1"/>
          </p:nvPr>
        </p:nvSpPr>
        <p:spPr>
          <a:xfrm>
            <a:off x="457200" y="1600200"/>
            <a:ext cx="4402832" cy="4525963"/>
          </a:xfrm>
        </p:spPr>
        <p:txBody>
          <a:bodyPr>
            <a:normAutofit fontScale="92500" lnSpcReduction="20000"/>
          </a:bodyPr>
          <a:lstStyle/>
          <a:p>
            <a:pPr marL="0" indent="0">
              <a:buNone/>
            </a:pPr>
            <a:r>
              <a:rPr lang="en-IE" dirty="0" smtClean="0"/>
              <a:t>Decisions must be </a:t>
            </a:r>
          </a:p>
          <a:p>
            <a:r>
              <a:rPr lang="en-IE" dirty="0" smtClean="0"/>
              <a:t>Based on a preliminary assessment and supported by a reason</a:t>
            </a:r>
          </a:p>
          <a:p>
            <a:r>
              <a:rPr lang="en-IE" dirty="0" smtClean="0"/>
              <a:t>Must be communicated formally to service user/relevant person and staff</a:t>
            </a:r>
          </a:p>
          <a:p>
            <a:r>
              <a:rPr lang="en-IE" dirty="0" smtClean="0"/>
              <a:t>Must be ratified by the QPS or equivalent committee</a:t>
            </a:r>
            <a:endParaRPr lang="en-IE"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40152" y="2708920"/>
            <a:ext cx="2619375" cy="1743075"/>
          </a:xfrm>
          <a:prstGeom prst="rect">
            <a:avLst/>
          </a:prstGeom>
        </p:spPr>
      </p:pic>
      <p:sp>
        <p:nvSpPr>
          <p:cNvPr id="5" name="Rounded Rectangle 4"/>
          <p:cNvSpPr/>
          <p:nvPr/>
        </p:nvSpPr>
        <p:spPr>
          <a:xfrm>
            <a:off x="0" y="0"/>
            <a:ext cx="9144000" cy="418356"/>
          </a:xfrm>
          <a:prstGeom prst="roundRect">
            <a:avLst/>
          </a:prstGeom>
          <a:solidFill>
            <a:srgbClr val="339966"/>
          </a:solidFill>
          <a:ln>
            <a:solidFill>
              <a:srgbClr val="33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 name="Rounded Rectangle 5"/>
          <p:cNvSpPr/>
          <p:nvPr/>
        </p:nvSpPr>
        <p:spPr>
          <a:xfrm>
            <a:off x="0" y="6439644"/>
            <a:ext cx="9144000" cy="418356"/>
          </a:xfrm>
          <a:prstGeom prst="roundRect">
            <a:avLst/>
          </a:prstGeom>
          <a:solidFill>
            <a:srgbClr val="339966"/>
          </a:solidFill>
          <a:ln>
            <a:solidFill>
              <a:srgbClr val="33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08104" y="5755606"/>
            <a:ext cx="3375008" cy="603815"/>
          </a:xfrm>
          <a:prstGeom prst="rect">
            <a:avLst/>
          </a:prstGeom>
        </p:spPr>
      </p:pic>
    </p:spTree>
    <p:extLst>
      <p:ext uri="{BB962C8B-B14F-4D97-AF65-F5344CB8AC3E}">
        <p14:creationId xmlns:p14="http://schemas.microsoft.com/office/powerpoint/2010/main" val="30153709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18356"/>
            <a:ext cx="8229600" cy="1143000"/>
          </a:xfrm>
        </p:spPr>
        <p:txBody>
          <a:bodyPr>
            <a:normAutofit fontScale="90000"/>
          </a:bodyPr>
          <a:lstStyle/>
          <a:p>
            <a:r>
              <a:rPr lang="en-IE" dirty="0" smtClean="0"/>
              <a:t>Lesson 7. If you proceed to further review, do so fairly</a:t>
            </a:r>
            <a:endParaRPr lang="en-IE" dirty="0"/>
          </a:p>
        </p:txBody>
      </p:sp>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436096" y="2708920"/>
            <a:ext cx="2619375" cy="1743075"/>
          </a:xfrm>
        </p:spPr>
      </p:pic>
      <p:sp>
        <p:nvSpPr>
          <p:cNvPr id="3" name="TextBox 2"/>
          <p:cNvSpPr txBox="1"/>
          <p:nvPr/>
        </p:nvSpPr>
        <p:spPr>
          <a:xfrm>
            <a:off x="317429" y="1700808"/>
            <a:ext cx="4824536" cy="3970318"/>
          </a:xfrm>
          <a:prstGeom prst="rect">
            <a:avLst/>
          </a:prstGeom>
          <a:noFill/>
        </p:spPr>
        <p:txBody>
          <a:bodyPr wrap="square" rtlCol="0">
            <a:spAutoFit/>
          </a:bodyPr>
          <a:lstStyle/>
          <a:p>
            <a:r>
              <a:rPr lang="en-IE" sz="2400" b="1" dirty="0" smtClean="0"/>
              <a:t>Not to do so risks</a:t>
            </a:r>
          </a:p>
          <a:p>
            <a:endParaRPr lang="en-IE" sz="2400" dirty="0" smtClean="0"/>
          </a:p>
          <a:p>
            <a:pPr marL="285750" indent="-285750">
              <a:buFont typeface="Arial" pitchFamily="34" charset="0"/>
              <a:buChar char="•"/>
            </a:pPr>
            <a:r>
              <a:rPr lang="en-IE" sz="2400" dirty="0" smtClean="0"/>
              <a:t>Perception of a blame culture</a:t>
            </a:r>
          </a:p>
          <a:p>
            <a:endParaRPr lang="en-IE" sz="2400" dirty="0" smtClean="0"/>
          </a:p>
          <a:p>
            <a:pPr marL="285750" indent="-285750">
              <a:buFont typeface="Arial" pitchFamily="34" charset="0"/>
              <a:buChar char="•"/>
            </a:pPr>
            <a:r>
              <a:rPr lang="en-IE" sz="2400" dirty="0" smtClean="0"/>
              <a:t>Loss of staff and service user confidence – not just in relation to this case</a:t>
            </a:r>
          </a:p>
          <a:p>
            <a:endParaRPr lang="en-IE" sz="2400" dirty="0" smtClean="0"/>
          </a:p>
          <a:p>
            <a:pPr marL="285750" indent="-285750">
              <a:buFont typeface="Arial" pitchFamily="34" charset="0"/>
              <a:buChar char="•"/>
            </a:pPr>
            <a:r>
              <a:rPr lang="en-IE" sz="2400" dirty="0"/>
              <a:t>Collapse of the review process</a:t>
            </a:r>
          </a:p>
          <a:p>
            <a:pPr marL="285750" indent="-285750">
              <a:buFont typeface="Arial" pitchFamily="34" charset="0"/>
              <a:buChar char="•"/>
            </a:pPr>
            <a:endParaRPr lang="en-IE" dirty="0"/>
          </a:p>
          <a:p>
            <a:r>
              <a:rPr lang="en-IE" dirty="0" smtClean="0"/>
              <a:t> </a:t>
            </a:r>
            <a:endParaRPr lang="en-IE" dirty="0"/>
          </a:p>
        </p:txBody>
      </p:sp>
      <p:sp>
        <p:nvSpPr>
          <p:cNvPr id="5" name="Rounded Rectangle 4"/>
          <p:cNvSpPr/>
          <p:nvPr/>
        </p:nvSpPr>
        <p:spPr>
          <a:xfrm>
            <a:off x="0" y="0"/>
            <a:ext cx="9144000" cy="418356"/>
          </a:xfrm>
          <a:prstGeom prst="roundRect">
            <a:avLst/>
          </a:prstGeom>
          <a:solidFill>
            <a:srgbClr val="339966"/>
          </a:solidFill>
          <a:ln>
            <a:solidFill>
              <a:srgbClr val="33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 name="Rounded Rectangle 6"/>
          <p:cNvSpPr/>
          <p:nvPr/>
        </p:nvSpPr>
        <p:spPr>
          <a:xfrm>
            <a:off x="32905" y="6439644"/>
            <a:ext cx="9144000" cy="418356"/>
          </a:xfrm>
          <a:prstGeom prst="roundRect">
            <a:avLst/>
          </a:prstGeom>
          <a:solidFill>
            <a:srgbClr val="339966"/>
          </a:solidFill>
          <a:ln>
            <a:solidFill>
              <a:srgbClr val="33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08104" y="5755606"/>
            <a:ext cx="3375008" cy="603815"/>
          </a:xfrm>
          <a:prstGeom prst="rect">
            <a:avLst/>
          </a:prstGeom>
        </p:spPr>
      </p:pic>
    </p:spTree>
    <p:extLst>
      <p:ext uri="{BB962C8B-B14F-4D97-AF65-F5344CB8AC3E}">
        <p14:creationId xmlns:p14="http://schemas.microsoft.com/office/powerpoint/2010/main" val="96208129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Lesson 8. The blue thread rule </a:t>
            </a:r>
            <a:endParaRPr lang="en-IE" dirty="0"/>
          </a:p>
        </p:txBody>
      </p:sp>
      <p:sp>
        <p:nvSpPr>
          <p:cNvPr id="3" name="Content Placeholder 2"/>
          <p:cNvSpPr>
            <a:spLocks noGrp="1"/>
          </p:cNvSpPr>
          <p:nvPr>
            <p:ph idx="1"/>
          </p:nvPr>
        </p:nvSpPr>
        <p:spPr>
          <a:xfrm>
            <a:off x="755576" y="2276872"/>
            <a:ext cx="4906888" cy="2692896"/>
          </a:xfrm>
        </p:spPr>
        <p:txBody>
          <a:bodyPr/>
          <a:lstStyle/>
          <a:p>
            <a:pPr marL="0" lvl="0" indent="0">
              <a:buNone/>
            </a:pPr>
            <a:r>
              <a:rPr lang="en-IE" dirty="0" smtClean="0"/>
              <a:t>Recommendations should flow from the data gathered, its analysis, the findings and the factors that contributed to them. </a:t>
            </a:r>
            <a:endParaRPr lang="en-IE" dirty="0"/>
          </a:p>
          <a:p>
            <a:pPr marL="0" indent="0">
              <a:buNone/>
            </a:pPr>
            <a:endParaRPr lang="en-IE" dirty="0"/>
          </a:p>
        </p:txBody>
      </p:sp>
      <p:graphicFrame>
        <p:nvGraphicFramePr>
          <p:cNvPr id="4" name="Diagram 3"/>
          <p:cNvGraphicFramePr/>
          <p:nvPr>
            <p:extLst>
              <p:ext uri="{D42A27DB-BD31-4B8C-83A1-F6EECF244321}">
                <p14:modId xmlns:p14="http://schemas.microsoft.com/office/powerpoint/2010/main" val="3546848034"/>
              </p:ext>
            </p:extLst>
          </p:nvPr>
        </p:nvGraphicFramePr>
        <p:xfrm>
          <a:off x="5004048" y="1397000"/>
          <a:ext cx="3744416"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ounded Rectangle 4"/>
          <p:cNvSpPr/>
          <p:nvPr/>
        </p:nvSpPr>
        <p:spPr>
          <a:xfrm>
            <a:off x="0" y="0"/>
            <a:ext cx="9144000" cy="418356"/>
          </a:xfrm>
          <a:prstGeom prst="roundRect">
            <a:avLst/>
          </a:prstGeom>
          <a:solidFill>
            <a:srgbClr val="339966"/>
          </a:solidFill>
          <a:ln>
            <a:solidFill>
              <a:srgbClr val="33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 name="Rounded Rectangle 5"/>
          <p:cNvSpPr/>
          <p:nvPr/>
        </p:nvSpPr>
        <p:spPr>
          <a:xfrm>
            <a:off x="0" y="6405716"/>
            <a:ext cx="9144000" cy="418356"/>
          </a:xfrm>
          <a:prstGeom prst="roundRect">
            <a:avLst/>
          </a:prstGeom>
          <a:solidFill>
            <a:srgbClr val="339966"/>
          </a:solidFill>
          <a:ln>
            <a:solidFill>
              <a:srgbClr val="33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pic>
        <p:nvPicPr>
          <p:cNvPr id="7" name="Picture 6"/>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508104" y="5755606"/>
            <a:ext cx="3375008" cy="603815"/>
          </a:xfrm>
          <a:prstGeom prst="rect">
            <a:avLst/>
          </a:prstGeom>
        </p:spPr>
      </p:pic>
    </p:spTree>
    <p:extLst>
      <p:ext uri="{BB962C8B-B14F-4D97-AF65-F5344CB8AC3E}">
        <p14:creationId xmlns:p14="http://schemas.microsoft.com/office/powerpoint/2010/main" val="268775571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30035"/>
            <a:ext cx="8229600" cy="1143000"/>
          </a:xfrm>
        </p:spPr>
        <p:txBody>
          <a:bodyPr>
            <a:normAutofit fontScale="90000"/>
          </a:bodyPr>
          <a:lstStyle/>
          <a:p>
            <a:r>
              <a:rPr lang="en-IE" dirty="0" smtClean="0"/>
              <a:t>Lesson 9. Recommendations versus Learning</a:t>
            </a:r>
            <a:endParaRPr lang="en-IE" dirty="0"/>
          </a:p>
        </p:txBody>
      </p:sp>
      <p:pic>
        <p:nvPicPr>
          <p:cNvPr id="8" name="Content Placeholder 7"/>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012160" y="2636912"/>
            <a:ext cx="2285714" cy="1714286"/>
          </a:xfrm>
        </p:spPr>
      </p:pic>
      <p:sp>
        <p:nvSpPr>
          <p:cNvPr id="9" name="TextBox 8"/>
          <p:cNvSpPr txBox="1"/>
          <p:nvPr/>
        </p:nvSpPr>
        <p:spPr>
          <a:xfrm>
            <a:off x="827584" y="1772816"/>
            <a:ext cx="4680520" cy="3416320"/>
          </a:xfrm>
          <a:prstGeom prst="rect">
            <a:avLst/>
          </a:prstGeom>
          <a:noFill/>
        </p:spPr>
        <p:txBody>
          <a:bodyPr wrap="square" rtlCol="0">
            <a:spAutoFit/>
          </a:bodyPr>
          <a:lstStyle/>
          <a:p>
            <a:r>
              <a:rPr lang="en-IE" sz="2400" dirty="0" smtClean="0"/>
              <a:t>Recommendations are specific to the context in which the incident occurred. </a:t>
            </a:r>
          </a:p>
          <a:p>
            <a:endParaRPr lang="en-IE" sz="2400" dirty="0"/>
          </a:p>
          <a:p>
            <a:r>
              <a:rPr lang="en-IE" sz="2400" dirty="0" smtClean="0"/>
              <a:t>Learning is something that other areas/services may consider as applying to them. </a:t>
            </a:r>
          </a:p>
          <a:p>
            <a:endParaRPr lang="en-IE" sz="2400" dirty="0"/>
          </a:p>
          <a:p>
            <a:r>
              <a:rPr lang="en-IE" sz="2400" dirty="0" smtClean="0"/>
              <a:t>Reports may identify both.</a:t>
            </a:r>
            <a:endParaRPr lang="en-IE" sz="2400" dirty="0"/>
          </a:p>
        </p:txBody>
      </p:sp>
      <p:sp>
        <p:nvSpPr>
          <p:cNvPr id="5" name="Rounded Rectangle 4"/>
          <p:cNvSpPr/>
          <p:nvPr/>
        </p:nvSpPr>
        <p:spPr>
          <a:xfrm>
            <a:off x="0" y="0"/>
            <a:ext cx="9144000" cy="418356"/>
          </a:xfrm>
          <a:prstGeom prst="roundRect">
            <a:avLst/>
          </a:prstGeom>
          <a:solidFill>
            <a:srgbClr val="339966"/>
          </a:solidFill>
          <a:ln>
            <a:solidFill>
              <a:srgbClr val="33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 name="Rounded Rectangle 5"/>
          <p:cNvSpPr/>
          <p:nvPr/>
        </p:nvSpPr>
        <p:spPr>
          <a:xfrm>
            <a:off x="21625" y="6439644"/>
            <a:ext cx="9144000" cy="418356"/>
          </a:xfrm>
          <a:prstGeom prst="roundRect">
            <a:avLst/>
          </a:prstGeom>
          <a:solidFill>
            <a:srgbClr val="339966"/>
          </a:solidFill>
          <a:ln>
            <a:solidFill>
              <a:srgbClr val="33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08104" y="5755606"/>
            <a:ext cx="3375008" cy="603815"/>
          </a:xfrm>
          <a:prstGeom prst="rect">
            <a:avLst/>
          </a:prstGeom>
        </p:spPr>
      </p:pic>
    </p:spTree>
    <p:extLst>
      <p:ext uri="{BB962C8B-B14F-4D97-AF65-F5344CB8AC3E}">
        <p14:creationId xmlns:p14="http://schemas.microsoft.com/office/powerpoint/2010/main" val="82280750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48680"/>
            <a:ext cx="8229600" cy="1143000"/>
          </a:xfrm>
        </p:spPr>
        <p:txBody>
          <a:bodyPr>
            <a:normAutofit fontScale="90000"/>
          </a:bodyPr>
          <a:lstStyle/>
          <a:p>
            <a:r>
              <a:rPr lang="en-IE" dirty="0" smtClean="0"/>
              <a:t>Lesson 10. Keep reports simple and accessible</a:t>
            </a:r>
            <a:endParaRPr lang="en-IE" dirty="0"/>
          </a:p>
        </p:txBody>
      </p:sp>
      <p:sp>
        <p:nvSpPr>
          <p:cNvPr id="3" name="Content Placeholder 2"/>
          <p:cNvSpPr>
            <a:spLocks noGrp="1"/>
          </p:cNvSpPr>
          <p:nvPr>
            <p:ph idx="1"/>
          </p:nvPr>
        </p:nvSpPr>
        <p:spPr>
          <a:xfrm>
            <a:off x="467544" y="1913681"/>
            <a:ext cx="4546848" cy="4525963"/>
          </a:xfrm>
        </p:spPr>
        <p:txBody>
          <a:bodyPr>
            <a:normAutofit fontScale="85000" lnSpcReduction="10000"/>
          </a:bodyPr>
          <a:lstStyle/>
          <a:p>
            <a:pPr lvl="0"/>
            <a:r>
              <a:rPr lang="en-IE" dirty="0"/>
              <a:t>Long complex reports are often counter- productive. </a:t>
            </a:r>
            <a:endParaRPr lang="en-IE" dirty="0" smtClean="0"/>
          </a:p>
          <a:p>
            <a:pPr marL="0" lvl="0" indent="0">
              <a:buNone/>
            </a:pPr>
            <a:endParaRPr lang="en-IE" dirty="0" smtClean="0"/>
          </a:p>
          <a:p>
            <a:pPr lvl="0"/>
            <a:r>
              <a:rPr lang="en-IE" dirty="0" smtClean="0"/>
              <a:t>Though your report will be based on the analysis of a lot of evidence it does not all need to be included in the report. </a:t>
            </a:r>
          </a:p>
          <a:p>
            <a:pPr marL="0" lvl="0" indent="0">
              <a:buNone/>
            </a:pPr>
            <a:endParaRPr lang="en-IE" dirty="0" smtClean="0"/>
          </a:p>
          <a:p>
            <a:r>
              <a:rPr lang="en-IE" dirty="0"/>
              <a:t>Remember your audiences</a:t>
            </a:r>
          </a:p>
          <a:p>
            <a:pPr lvl="0"/>
            <a:endParaRPr lang="en-IE" dirty="0" smtClean="0"/>
          </a:p>
          <a:p>
            <a:pPr marL="0" lvl="0" indent="0">
              <a:buNone/>
            </a:pPr>
            <a:endParaRPr lang="en-IE"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31143" y="2060848"/>
            <a:ext cx="2971800" cy="2304256"/>
          </a:xfrm>
          <a:prstGeom prst="rect">
            <a:avLst/>
          </a:prstGeom>
        </p:spPr>
      </p:pic>
      <p:sp>
        <p:nvSpPr>
          <p:cNvPr id="5" name="Rounded Rectangle 4"/>
          <p:cNvSpPr/>
          <p:nvPr/>
        </p:nvSpPr>
        <p:spPr>
          <a:xfrm>
            <a:off x="0" y="6439644"/>
            <a:ext cx="9144000" cy="418356"/>
          </a:xfrm>
          <a:prstGeom prst="roundRect">
            <a:avLst/>
          </a:prstGeom>
          <a:solidFill>
            <a:srgbClr val="339966"/>
          </a:solidFill>
          <a:ln>
            <a:solidFill>
              <a:srgbClr val="33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 name="Rounded Rectangle 5"/>
          <p:cNvSpPr/>
          <p:nvPr/>
        </p:nvSpPr>
        <p:spPr>
          <a:xfrm>
            <a:off x="-30374" y="0"/>
            <a:ext cx="9144000" cy="418356"/>
          </a:xfrm>
          <a:prstGeom prst="roundRect">
            <a:avLst/>
          </a:prstGeom>
          <a:solidFill>
            <a:srgbClr val="339966"/>
          </a:solidFill>
          <a:ln>
            <a:solidFill>
              <a:srgbClr val="33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08104" y="5755606"/>
            <a:ext cx="3375008" cy="603815"/>
          </a:xfrm>
          <a:prstGeom prst="rect">
            <a:avLst/>
          </a:prstGeom>
        </p:spPr>
      </p:pic>
    </p:spTree>
    <p:extLst>
      <p:ext uri="{BB962C8B-B14F-4D97-AF65-F5344CB8AC3E}">
        <p14:creationId xmlns:p14="http://schemas.microsoft.com/office/powerpoint/2010/main" val="302144922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Lesson 11. Make the change</a:t>
            </a:r>
            <a:endParaRPr lang="en-IE" dirty="0"/>
          </a:p>
        </p:txBody>
      </p:sp>
      <p:pic>
        <p:nvPicPr>
          <p:cNvPr id="4"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574013" y="2323907"/>
            <a:ext cx="2762250" cy="1657350"/>
          </a:xfrm>
        </p:spPr>
      </p:pic>
      <p:sp>
        <p:nvSpPr>
          <p:cNvPr id="5" name="TextBox 4"/>
          <p:cNvSpPr txBox="1"/>
          <p:nvPr/>
        </p:nvSpPr>
        <p:spPr>
          <a:xfrm>
            <a:off x="1053991" y="2204864"/>
            <a:ext cx="4536504" cy="2308324"/>
          </a:xfrm>
          <a:prstGeom prst="rect">
            <a:avLst/>
          </a:prstGeom>
          <a:noFill/>
        </p:spPr>
        <p:txBody>
          <a:bodyPr wrap="square" rtlCol="0">
            <a:spAutoFit/>
          </a:bodyPr>
          <a:lstStyle/>
          <a:p>
            <a:r>
              <a:rPr lang="en-IE" sz="2400" dirty="0" smtClean="0"/>
              <a:t>Having identified what needs to change to reduce the risk of recurrence – Make the change! </a:t>
            </a:r>
          </a:p>
          <a:p>
            <a:endParaRPr lang="en-IE" sz="2400" dirty="0"/>
          </a:p>
          <a:p>
            <a:r>
              <a:rPr lang="en-IE" sz="2400" dirty="0" smtClean="0"/>
              <a:t>Link actions where possible into existing improvement planning</a:t>
            </a:r>
            <a:endParaRPr lang="en-IE" sz="2400" dirty="0"/>
          </a:p>
        </p:txBody>
      </p:sp>
      <p:sp>
        <p:nvSpPr>
          <p:cNvPr id="6" name="Rounded Rectangle 5"/>
          <p:cNvSpPr/>
          <p:nvPr/>
        </p:nvSpPr>
        <p:spPr>
          <a:xfrm>
            <a:off x="0" y="0"/>
            <a:ext cx="9144000" cy="418356"/>
          </a:xfrm>
          <a:prstGeom prst="roundRect">
            <a:avLst/>
          </a:prstGeom>
          <a:solidFill>
            <a:srgbClr val="339966"/>
          </a:solidFill>
          <a:ln>
            <a:solidFill>
              <a:srgbClr val="33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 name="Rounded Rectangle 6"/>
          <p:cNvSpPr/>
          <p:nvPr/>
        </p:nvSpPr>
        <p:spPr>
          <a:xfrm>
            <a:off x="0" y="6439644"/>
            <a:ext cx="9144000" cy="418356"/>
          </a:xfrm>
          <a:prstGeom prst="roundRect">
            <a:avLst/>
          </a:prstGeom>
          <a:solidFill>
            <a:srgbClr val="339966"/>
          </a:solidFill>
          <a:ln>
            <a:solidFill>
              <a:srgbClr val="33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08104" y="5755606"/>
            <a:ext cx="3375008" cy="603815"/>
          </a:xfrm>
          <a:prstGeom prst="rect">
            <a:avLst/>
          </a:prstGeom>
        </p:spPr>
      </p:pic>
    </p:spTree>
    <p:extLst>
      <p:ext uri="{BB962C8B-B14F-4D97-AF65-F5344CB8AC3E}">
        <p14:creationId xmlns:p14="http://schemas.microsoft.com/office/powerpoint/2010/main" val="205935145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Lesson 12. Supporting Practice</a:t>
            </a:r>
            <a:endParaRPr lang="en-IE"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79712" y="1844824"/>
            <a:ext cx="5265241" cy="3503778"/>
          </a:xfrm>
        </p:spPr>
      </p:pic>
      <p:sp>
        <p:nvSpPr>
          <p:cNvPr id="5" name="Rounded Rectangle 4"/>
          <p:cNvSpPr/>
          <p:nvPr/>
        </p:nvSpPr>
        <p:spPr>
          <a:xfrm>
            <a:off x="0" y="0"/>
            <a:ext cx="9144000" cy="418356"/>
          </a:xfrm>
          <a:prstGeom prst="roundRect">
            <a:avLst/>
          </a:prstGeom>
          <a:solidFill>
            <a:srgbClr val="339966"/>
          </a:solidFill>
          <a:ln>
            <a:solidFill>
              <a:srgbClr val="33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 name="Rounded Rectangle 5"/>
          <p:cNvSpPr/>
          <p:nvPr/>
        </p:nvSpPr>
        <p:spPr>
          <a:xfrm>
            <a:off x="0" y="6435213"/>
            <a:ext cx="9144000" cy="418356"/>
          </a:xfrm>
          <a:prstGeom prst="roundRect">
            <a:avLst/>
          </a:prstGeom>
          <a:solidFill>
            <a:srgbClr val="339966"/>
          </a:solidFill>
          <a:ln>
            <a:solidFill>
              <a:srgbClr val="33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08104" y="5755606"/>
            <a:ext cx="3375008" cy="603815"/>
          </a:xfrm>
          <a:prstGeom prst="rect">
            <a:avLst/>
          </a:prstGeom>
        </p:spPr>
      </p:pic>
    </p:spTree>
    <p:extLst>
      <p:ext uri="{BB962C8B-B14F-4D97-AF65-F5344CB8AC3E}">
        <p14:creationId xmlns:p14="http://schemas.microsoft.com/office/powerpoint/2010/main" val="123712024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Key Changes</a:t>
            </a:r>
            <a:endParaRPr lang="en-IE" dirty="0"/>
          </a:p>
        </p:txBody>
      </p:sp>
      <p:sp>
        <p:nvSpPr>
          <p:cNvPr id="4" name="Rounded Rectangle 3"/>
          <p:cNvSpPr/>
          <p:nvPr/>
        </p:nvSpPr>
        <p:spPr>
          <a:xfrm>
            <a:off x="0" y="0"/>
            <a:ext cx="9144000" cy="418356"/>
          </a:xfrm>
          <a:prstGeom prst="roundRect">
            <a:avLst/>
          </a:prstGeom>
          <a:solidFill>
            <a:srgbClr val="339966"/>
          </a:solidFill>
          <a:ln>
            <a:solidFill>
              <a:srgbClr val="33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 name="Rounded Rectangle 4"/>
          <p:cNvSpPr/>
          <p:nvPr/>
        </p:nvSpPr>
        <p:spPr>
          <a:xfrm>
            <a:off x="0" y="6439644"/>
            <a:ext cx="9144000" cy="418356"/>
          </a:xfrm>
          <a:prstGeom prst="roundRect">
            <a:avLst/>
          </a:prstGeom>
          <a:solidFill>
            <a:srgbClr val="339966"/>
          </a:solidFill>
          <a:ln>
            <a:solidFill>
              <a:srgbClr val="33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36096" y="5764674"/>
            <a:ext cx="3375008" cy="603815"/>
          </a:xfrm>
          <a:prstGeom prst="rect">
            <a:avLst/>
          </a:prstGeom>
        </p:spPr>
      </p:pic>
      <p:sp>
        <p:nvSpPr>
          <p:cNvPr id="7" name="Content Placeholder 6"/>
          <p:cNvSpPr>
            <a:spLocks noGrp="1"/>
          </p:cNvSpPr>
          <p:nvPr>
            <p:ph idx="1"/>
          </p:nvPr>
        </p:nvSpPr>
        <p:spPr/>
        <p:txBody>
          <a:bodyPr/>
          <a:lstStyle/>
          <a:p>
            <a:r>
              <a:rPr lang="en-IE" dirty="0" smtClean="0"/>
              <a:t>The Incident Management Framework (IMF)</a:t>
            </a:r>
          </a:p>
          <a:p>
            <a:endParaRPr lang="en-IE" dirty="0" smtClean="0"/>
          </a:p>
          <a:p>
            <a:r>
              <a:rPr lang="en-IE" dirty="0" smtClean="0"/>
              <a:t>The IMF Guidance</a:t>
            </a:r>
          </a:p>
          <a:p>
            <a:endParaRPr lang="en-IE" dirty="0" smtClean="0"/>
          </a:p>
          <a:p>
            <a:r>
              <a:rPr lang="en-IE" dirty="0" smtClean="0"/>
              <a:t>Documents supporting the IMF and Guidance</a:t>
            </a:r>
            <a:endParaRPr lang="en-IE" dirty="0"/>
          </a:p>
        </p:txBody>
      </p:sp>
    </p:spTree>
    <p:extLst>
      <p:ext uri="{BB962C8B-B14F-4D97-AF65-F5344CB8AC3E}">
        <p14:creationId xmlns:p14="http://schemas.microsoft.com/office/powerpoint/2010/main" val="1845632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92896"/>
            <a:ext cx="8229600" cy="1143000"/>
          </a:xfrm>
        </p:spPr>
        <p:txBody>
          <a:bodyPr/>
          <a:lstStyle/>
          <a:p>
            <a:r>
              <a:rPr lang="en-IE" dirty="0" smtClean="0"/>
              <a:t>Message from the CEO</a:t>
            </a:r>
            <a:endParaRPr lang="en-IE" dirty="0"/>
          </a:p>
        </p:txBody>
      </p:sp>
      <p:sp>
        <p:nvSpPr>
          <p:cNvPr id="4" name="Rounded Rectangle 3"/>
          <p:cNvSpPr/>
          <p:nvPr/>
        </p:nvSpPr>
        <p:spPr>
          <a:xfrm>
            <a:off x="0" y="0"/>
            <a:ext cx="9144000" cy="418356"/>
          </a:xfrm>
          <a:prstGeom prst="roundRect">
            <a:avLst/>
          </a:prstGeom>
          <a:solidFill>
            <a:srgbClr val="339966"/>
          </a:solidFill>
          <a:ln>
            <a:solidFill>
              <a:srgbClr val="33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 name="Rounded Rectangle 4"/>
          <p:cNvSpPr/>
          <p:nvPr/>
        </p:nvSpPr>
        <p:spPr>
          <a:xfrm>
            <a:off x="0" y="6430297"/>
            <a:ext cx="9144000" cy="418356"/>
          </a:xfrm>
          <a:prstGeom prst="roundRect">
            <a:avLst/>
          </a:prstGeom>
          <a:solidFill>
            <a:srgbClr val="339966"/>
          </a:solidFill>
          <a:ln>
            <a:solidFill>
              <a:srgbClr val="33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80112" y="5764674"/>
            <a:ext cx="3375008" cy="603815"/>
          </a:xfrm>
          <a:prstGeom prst="rect">
            <a:avLst/>
          </a:prstGeom>
        </p:spPr>
      </p:pic>
    </p:spTree>
    <p:extLst>
      <p:ext uri="{BB962C8B-B14F-4D97-AF65-F5344CB8AC3E}">
        <p14:creationId xmlns:p14="http://schemas.microsoft.com/office/powerpoint/2010/main" val="42567426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Key areas of change IMF</a:t>
            </a:r>
            <a:endParaRPr lang="en-IE"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660232" y="1844824"/>
            <a:ext cx="2111288" cy="2968815"/>
          </a:xfrm>
          <a:ln>
            <a:solidFill>
              <a:schemeClr val="accent3">
                <a:lumMod val="50000"/>
              </a:schemeClr>
            </a:solidFill>
          </a:ln>
        </p:spPr>
      </p:pic>
      <p:sp>
        <p:nvSpPr>
          <p:cNvPr id="3" name="TextBox 2"/>
          <p:cNvSpPr txBox="1"/>
          <p:nvPr/>
        </p:nvSpPr>
        <p:spPr>
          <a:xfrm>
            <a:off x="395536" y="1196752"/>
            <a:ext cx="5544616" cy="4247317"/>
          </a:xfrm>
          <a:prstGeom prst="rect">
            <a:avLst/>
          </a:prstGeom>
          <a:noFill/>
        </p:spPr>
        <p:txBody>
          <a:bodyPr wrap="square" rtlCol="0">
            <a:spAutoFit/>
          </a:bodyPr>
          <a:lstStyle/>
          <a:p>
            <a:pPr marL="285750" indent="-285750">
              <a:buFont typeface="Arial" pitchFamily="34" charset="0"/>
              <a:buChar char="•"/>
            </a:pPr>
            <a:r>
              <a:rPr lang="en-IE" b="1" dirty="0" smtClean="0"/>
              <a:t>Definitions</a:t>
            </a:r>
            <a:r>
              <a:rPr lang="en-IE" dirty="0" smtClean="0"/>
              <a:t>  - aligned with </a:t>
            </a:r>
            <a:r>
              <a:rPr lang="en-IE" dirty="0"/>
              <a:t>related legislative </a:t>
            </a:r>
            <a:r>
              <a:rPr lang="en-IE" dirty="0" smtClean="0"/>
              <a:t> and policy changes</a:t>
            </a:r>
          </a:p>
          <a:p>
            <a:pPr marL="285750" indent="-285750">
              <a:buFont typeface="Arial" pitchFamily="34" charset="0"/>
              <a:buChar char="•"/>
            </a:pPr>
            <a:r>
              <a:rPr lang="en-IE" b="1" dirty="0" smtClean="0"/>
              <a:t>Policy statement </a:t>
            </a:r>
            <a:r>
              <a:rPr lang="en-IE" dirty="0" smtClean="0"/>
              <a:t>- more </a:t>
            </a:r>
            <a:r>
              <a:rPr lang="en-IE" dirty="0"/>
              <a:t>explicit links made to the Open Disclosure </a:t>
            </a:r>
            <a:r>
              <a:rPr lang="en-IE" dirty="0" smtClean="0"/>
              <a:t>Policy</a:t>
            </a:r>
          </a:p>
          <a:p>
            <a:pPr marL="285750" indent="-285750">
              <a:buFont typeface="Arial" pitchFamily="34" charset="0"/>
              <a:buChar char="•"/>
            </a:pPr>
            <a:r>
              <a:rPr lang="en-IE" b="1" dirty="0" smtClean="0"/>
              <a:t>Roles </a:t>
            </a:r>
            <a:r>
              <a:rPr lang="en-IE" b="1" dirty="0"/>
              <a:t>and Responsibilities </a:t>
            </a:r>
            <a:r>
              <a:rPr lang="en-IE" dirty="0" smtClean="0"/>
              <a:t>- more </a:t>
            </a:r>
            <a:r>
              <a:rPr lang="en-IE" dirty="0"/>
              <a:t>explicit reference to the role of the </a:t>
            </a:r>
            <a:r>
              <a:rPr lang="en-IE" dirty="0" smtClean="0"/>
              <a:t>SAO and LAO</a:t>
            </a:r>
          </a:p>
          <a:p>
            <a:pPr marL="285750" indent="-285750">
              <a:buFont typeface="Arial" pitchFamily="34" charset="0"/>
              <a:buChar char="•"/>
            </a:pPr>
            <a:r>
              <a:rPr lang="en-IE" b="1" dirty="0" smtClean="0"/>
              <a:t>Governance arrangements </a:t>
            </a:r>
            <a:r>
              <a:rPr lang="en-IE" dirty="0" smtClean="0"/>
              <a:t>- Reference to the availability of the IMF </a:t>
            </a:r>
            <a:r>
              <a:rPr lang="en-IE" dirty="0"/>
              <a:t>audit tool for self-assessment of </a:t>
            </a:r>
            <a:r>
              <a:rPr lang="en-IE" dirty="0" smtClean="0"/>
              <a:t>compliance</a:t>
            </a:r>
          </a:p>
          <a:p>
            <a:pPr marL="285750" indent="-285750">
              <a:buFont typeface="Arial" pitchFamily="34" charset="0"/>
              <a:buChar char="•"/>
            </a:pPr>
            <a:r>
              <a:rPr lang="en-IE" b="1" dirty="0" smtClean="0"/>
              <a:t>Service User </a:t>
            </a:r>
            <a:r>
              <a:rPr lang="en-IE" b="1" dirty="0"/>
              <a:t>Liaison </a:t>
            </a:r>
            <a:r>
              <a:rPr lang="en-IE" b="1" dirty="0" smtClean="0"/>
              <a:t>Person</a:t>
            </a:r>
            <a:r>
              <a:rPr lang="en-IE" dirty="0"/>
              <a:t> </a:t>
            </a:r>
            <a:r>
              <a:rPr lang="en-IE" dirty="0" smtClean="0"/>
              <a:t>- now </a:t>
            </a:r>
            <a:r>
              <a:rPr lang="en-IE" dirty="0"/>
              <a:t>changed to Designated Support Person (in line with PS Bill</a:t>
            </a:r>
            <a:r>
              <a:rPr lang="en-IE" dirty="0" smtClean="0"/>
              <a:t>)</a:t>
            </a:r>
          </a:p>
          <a:p>
            <a:pPr marL="285750" indent="-285750">
              <a:buFont typeface="Arial" pitchFamily="34" charset="0"/>
              <a:buChar char="•"/>
            </a:pPr>
            <a:r>
              <a:rPr lang="en-IE" b="1" dirty="0" smtClean="0"/>
              <a:t>Term </a:t>
            </a:r>
            <a:r>
              <a:rPr lang="en-IE" b="1" dirty="0"/>
              <a:t>Key Causal Factors </a:t>
            </a:r>
            <a:r>
              <a:rPr lang="en-IE" b="1" dirty="0" smtClean="0"/>
              <a:t> - </a:t>
            </a:r>
            <a:r>
              <a:rPr lang="en-IE" dirty="0" smtClean="0"/>
              <a:t>to changed to Findings </a:t>
            </a:r>
          </a:p>
          <a:p>
            <a:pPr marL="285750" indent="-285750">
              <a:buFont typeface="Arial" pitchFamily="34" charset="0"/>
              <a:buChar char="•"/>
            </a:pPr>
            <a:r>
              <a:rPr lang="en-IE" b="1" dirty="0"/>
              <a:t>Comprehensive Review </a:t>
            </a:r>
            <a:r>
              <a:rPr lang="en-IE" dirty="0"/>
              <a:t>– </a:t>
            </a:r>
            <a:r>
              <a:rPr lang="en-IE" dirty="0" smtClean="0"/>
              <a:t>now one approach </a:t>
            </a:r>
          </a:p>
          <a:p>
            <a:pPr marL="285750" indent="-285750">
              <a:buFont typeface="Arial" pitchFamily="34" charset="0"/>
              <a:buChar char="•"/>
            </a:pPr>
            <a:r>
              <a:rPr lang="en-IE" dirty="0" smtClean="0"/>
              <a:t>Requirements for management of </a:t>
            </a:r>
            <a:r>
              <a:rPr lang="en-IE" b="1" dirty="0" smtClean="0"/>
              <a:t>Multi- </a:t>
            </a:r>
            <a:r>
              <a:rPr lang="en-IE" b="1" dirty="0"/>
              <a:t>Incident </a:t>
            </a:r>
            <a:r>
              <a:rPr lang="en-IE" dirty="0"/>
              <a:t>and </a:t>
            </a:r>
            <a:r>
              <a:rPr lang="en-IE" b="1" dirty="0"/>
              <a:t>Cross Service incidents </a:t>
            </a:r>
            <a:r>
              <a:rPr lang="en-IE" dirty="0"/>
              <a:t>have also been revised</a:t>
            </a:r>
          </a:p>
        </p:txBody>
      </p:sp>
      <p:sp>
        <p:nvSpPr>
          <p:cNvPr id="5" name="Rounded Rectangle 4"/>
          <p:cNvSpPr/>
          <p:nvPr/>
        </p:nvSpPr>
        <p:spPr>
          <a:xfrm>
            <a:off x="0" y="0"/>
            <a:ext cx="9144000" cy="418356"/>
          </a:xfrm>
          <a:prstGeom prst="roundRect">
            <a:avLst/>
          </a:prstGeom>
          <a:solidFill>
            <a:srgbClr val="339966"/>
          </a:solidFill>
          <a:ln>
            <a:solidFill>
              <a:srgbClr val="33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 name="Rounded Rectangle 5"/>
          <p:cNvSpPr/>
          <p:nvPr/>
        </p:nvSpPr>
        <p:spPr>
          <a:xfrm>
            <a:off x="4285" y="6435213"/>
            <a:ext cx="9144000" cy="418356"/>
          </a:xfrm>
          <a:prstGeom prst="roundRect">
            <a:avLst/>
          </a:prstGeom>
          <a:solidFill>
            <a:srgbClr val="339966"/>
          </a:solidFill>
          <a:ln>
            <a:solidFill>
              <a:srgbClr val="33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08104" y="5589240"/>
            <a:ext cx="3375008" cy="603815"/>
          </a:xfrm>
          <a:prstGeom prst="rect">
            <a:avLst/>
          </a:prstGeom>
        </p:spPr>
      </p:pic>
    </p:spTree>
    <p:extLst>
      <p:ext uri="{BB962C8B-B14F-4D97-AF65-F5344CB8AC3E}">
        <p14:creationId xmlns:p14="http://schemas.microsoft.com/office/powerpoint/2010/main" val="193342677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156176" y="1988840"/>
            <a:ext cx="2198907" cy="3103247"/>
          </a:xfrm>
          <a:ln>
            <a:solidFill>
              <a:schemeClr val="tx2">
                <a:lumMod val="60000"/>
                <a:lumOff val="40000"/>
              </a:schemeClr>
            </a:solidFill>
          </a:ln>
        </p:spPr>
      </p:pic>
      <p:sp>
        <p:nvSpPr>
          <p:cNvPr id="4" name="Title 1"/>
          <p:cNvSpPr>
            <a:spLocks noGrp="1"/>
          </p:cNvSpPr>
          <p:nvPr>
            <p:ph type="title"/>
          </p:nvPr>
        </p:nvSpPr>
        <p:spPr/>
        <p:txBody>
          <a:bodyPr/>
          <a:lstStyle/>
          <a:p>
            <a:r>
              <a:rPr lang="en-IE" dirty="0" smtClean="0"/>
              <a:t>Key areas of change IMF Guidance</a:t>
            </a:r>
            <a:endParaRPr lang="en-IE" dirty="0"/>
          </a:p>
        </p:txBody>
      </p:sp>
      <p:sp>
        <p:nvSpPr>
          <p:cNvPr id="2" name="TextBox 1"/>
          <p:cNvSpPr txBox="1"/>
          <p:nvPr/>
        </p:nvSpPr>
        <p:spPr>
          <a:xfrm>
            <a:off x="479682" y="1225689"/>
            <a:ext cx="5112568" cy="5632311"/>
          </a:xfrm>
          <a:prstGeom prst="rect">
            <a:avLst/>
          </a:prstGeom>
          <a:noFill/>
        </p:spPr>
        <p:txBody>
          <a:bodyPr wrap="square" rtlCol="0">
            <a:spAutoFit/>
          </a:bodyPr>
          <a:lstStyle/>
          <a:p>
            <a:r>
              <a:rPr lang="en-IE" b="1" dirty="0"/>
              <a:t>Definitions</a:t>
            </a:r>
            <a:r>
              <a:rPr lang="en-IE" dirty="0"/>
              <a:t>  - aligned with related legislative  and policy changes</a:t>
            </a:r>
          </a:p>
          <a:p>
            <a:r>
              <a:rPr lang="en-IE" b="1" dirty="0" smtClean="0"/>
              <a:t>Creating </a:t>
            </a:r>
            <a:r>
              <a:rPr lang="en-IE" b="1" dirty="0"/>
              <a:t>a Just Culture –</a:t>
            </a:r>
            <a:r>
              <a:rPr lang="en-IE" dirty="0"/>
              <a:t> </a:t>
            </a:r>
            <a:r>
              <a:rPr lang="en-IE" b="1" dirty="0"/>
              <a:t>New Section</a:t>
            </a:r>
            <a:endParaRPr lang="en-IE" dirty="0"/>
          </a:p>
          <a:p>
            <a:r>
              <a:rPr lang="en-IE" i="1" dirty="0"/>
              <a:t>This section replaces the Incident Decision Tree </a:t>
            </a:r>
            <a:r>
              <a:rPr lang="en-IE" i="1" dirty="0" smtClean="0"/>
              <a:t>Guidance</a:t>
            </a:r>
          </a:p>
          <a:p>
            <a:r>
              <a:rPr lang="en-IE" b="1" dirty="0" smtClean="0"/>
              <a:t>SIMT – </a:t>
            </a:r>
            <a:r>
              <a:rPr lang="en-IE" dirty="0" smtClean="0"/>
              <a:t>role in oversight of all Cat 1 incidents and on notification of a new Cat 1 incident</a:t>
            </a:r>
            <a:endParaRPr lang="en-IE" dirty="0"/>
          </a:p>
          <a:p>
            <a:r>
              <a:rPr lang="en-IE" b="1" dirty="0"/>
              <a:t>Preliminary Assessment Form</a:t>
            </a:r>
            <a:r>
              <a:rPr lang="en-IE" dirty="0"/>
              <a:t> </a:t>
            </a:r>
            <a:r>
              <a:rPr lang="en-IE" dirty="0" smtClean="0"/>
              <a:t> - This </a:t>
            </a:r>
            <a:r>
              <a:rPr lang="en-IE" dirty="0"/>
              <a:t>form has been amended based on </a:t>
            </a:r>
            <a:r>
              <a:rPr lang="en-IE" dirty="0" smtClean="0"/>
              <a:t>feedback</a:t>
            </a:r>
          </a:p>
          <a:p>
            <a:r>
              <a:rPr lang="en-IE" b="1" dirty="0"/>
              <a:t>Approaches to Incident Review </a:t>
            </a:r>
            <a:r>
              <a:rPr lang="en-IE" b="1" dirty="0" smtClean="0"/>
              <a:t> - </a:t>
            </a:r>
            <a:r>
              <a:rPr lang="en-IE" dirty="0" smtClean="0"/>
              <a:t>Comprehensive approach revised</a:t>
            </a:r>
          </a:p>
          <a:p>
            <a:r>
              <a:rPr lang="en-IE" b="1" dirty="0"/>
              <a:t>Systems Analysis Guidance </a:t>
            </a:r>
            <a:r>
              <a:rPr lang="en-IE" b="1" dirty="0" smtClean="0"/>
              <a:t> - </a:t>
            </a:r>
            <a:r>
              <a:rPr lang="en-IE" dirty="0" smtClean="0"/>
              <a:t>incorporated into overall guidance. A </a:t>
            </a:r>
            <a:r>
              <a:rPr lang="en-IE" dirty="0"/>
              <a:t>number of tools to support analysis have also been </a:t>
            </a:r>
            <a:r>
              <a:rPr lang="en-IE" dirty="0" smtClean="0"/>
              <a:t>included.</a:t>
            </a:r>
          </a:p>
          <a:p>
            <a:r>
              <a:rPr lang="en-IE" b="1" dirty="0"/>
              <a:t>Developing Recommendations </a:t>
            </a:r>
            <a:r>
              <a:rPr lang="en-IE" dirty="0" smtClean="0"/>
              <a:t>– rewritten based </a:t>
            </a:r>
            <a:r>
              <a:rPr lang="en-IE" dirty="0"/>
              <a:t>on the output of a group convened to review the process of developing </a:t>
            </a:r>
            <a:r>
              <a:rPr lang="en-IE" dirty="0" smtClean="0"/>
              <a:t>recommendations</a:t>
            </a:r>
          </a:p>
          <a:p>
            <a:r>
              <a:rPr lang="en-IE" b="1" dirty="0"/>
              <a:t>Retention of Records relating to an incident review</a:t>
            </a:r>
            <a:r>
              <a:rPr lang="en-IE" dirty="0"/>
              <a:t> - </a:t>
            </a:r>
            <a:r>
              <a:rPr lang="en-IE" b="1" dirty="0"/>
              <a:t>NEW Section</a:t>
            </a:r>
            <a:endParaRPr lang="en-IE" dirty="0"/>
          </a:p>
          <a:p>
            <a:endParaRPr lang="en-IE" dirty="0"/>
          </a:p>
        </p:txBody>
      </p:sp>
      <p:sp>
        <p:nvSpPr>
          <p:cNvPr id="6" name="Rounded Rectangle 5"/>
          <p:cNvSpPr/>
          <p:nvPr/>
        </p:nvSpPr>
        <p:spPr>
          <a:xfrm>
            <a:off x="0" y="0"/>
            <a:ext cx="9144000" cy="418356"/>
          </a:xfrm>
          <a:prstGeom prst="roundRect">
            <a:avLst/>
          </a:prstGeom>
          <a:solidFill>
            <a:srgbClr val="339966"/>
          </a:solidFill>
          <a:ln>
            <a:solidFill>
              <a:srgbClr val="33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 name="Rounded Rectangle 6"/>
          <p:cNvSpPr/>
          <p:nvPr/>
        </p:nvSpPr>
        <p:spPr>
          <a:xfrm>
            <a:off x="0" y="6479458"/>
            <a:ext cx="9144000" cy="418356"/>
          </a:xfrm>
          <a:prstGeom prst="roundRect">
            <a:avLst/>
          </a:prstGeom>
          <a:solidFill>
            <a:srgbClr val="339966"/>
          </a:solidFill>
          <a:ln>
            <a:solidFill>
              <a:srgbClr val="33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92250" y="5661248"/>
            <a:ext cx="3375008" cy="603815"/>
          </a:xfrm>
          <a:prstGeom prst="rect">
            <a:avLst/>
          </a:prstGeom>
        </p:spPr>
      </p:pic>
    </p:spTree>
    <p:extLst>
      <p:ext uri="{BB962C8B-B14F-4D97-AF65-F5344CB8AC3E}">
        <p14:creationId xmlns:p14="http://schemas.microsoft.com/office/powerpoint/2010/main" val="48468763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Other areas of change</a:t>
            </a:r>
            <a:endParaRPr lang="en-IE"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524328" y="1124744"/>
            <a:ext cx="1067120" cy="2260848"/>
          </a:xfrm>
          <a:ln>
            <a:solidFill>
              <a:schemeClr val="accent3">
                <a:lumMod val="50000"/>
              </a:schemeClr>
            </a:solidFill>
          </a:ln>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24328" y="3645024"/>
            <a:ext cx="1119852" cy="2462706"/>
          </a:xfrm>
          <a:prstGeom prst="rect">
            <a:avLst/>
          </a:prstGeom>
          <a:ln>
            <a:solidFill>
              <a:schemeClr val="accent4">
                <a:lumMod val="50000"/>
              </a:schemeClr>
            </a:solidFill>
          </a:ln>
        </p:spPr>
      </p:pic>
      <p:sp>
        <p:nvSpPr>
          <p:cNvPr id="3" name="TextBox 2"/>
          <p:cNvSpPr txBox="1"/>
          <p:nvPr/>
        </p:nvSpPr>
        <p:spPr>
          <a:xfrm>
            <a:off x="683568" y="1124744"/>
            <a:ext cx="6408712" cy="4524315"/>
          </a:xfrm>
          <a:prstGeom prst="rect">
            <a:avLst/>
          </a:prstGeom>
          <a:noFill/>
        </p:spPr>
        <p:txBody>
          <a:bodyPr wrap="square" rtlCol="0">
            <a:spAutoFit/>
          </a:bodyPr>
          <a:lstStyle/>
          <a:p>
            <a:r>
              <a:rPr lang="en-IE" dirty="0" smtClean="0"/>
              <a:t>All supporting documents and guidance on website reviewed in the context of IMF and Guidance 2020</a:t>
            </a:r>
          </a:p>
          <a:p>
            <a:endParaRPr lang="en-IE" dirty="0"/>
          </a:p>
          <a:p>
            <a:r>
              <a:rPr lang="en-IE" dirty="0" smtClean="0"/>
              <a:t>Service User Info Leaflet – this now includes SU consents for  </a:t>
            </a:r>
            <a:r>
              <a:rPr lang="en-IE" dirty="0"/>
              <a:t>reviewers </a:t>
            </a:r>
            <a:r>
              <a:rPr lang="en-IE" dirty="0" smtClean="0"/>
              <a:t>access </a:t>
            </a:r>
            <a:r>
              <a:rPr lang="en-IE" dirty="0"/>
              <a:t>to </a:t>
            </a:r>
            <a:r>
              <a:rPr lang="en-IE" dirty="0" smtClean="0"/>
              <a:t> the healthcare record,</a:t>
            </a:r>
            <a:r>
              <a:rPr lang="en-IE" dirty="0"/>
              <a:t> </a:t>
            </a:r>
            <a:r>
              <a:rPr lang="en-IE" dirty="0" smtClean="0"/>
              <a:t>participation </a:t>
            </a:r>
            <a:r>
              <a:rPr lang="en-IE" dirty="0"/>
              <a:t>in the review </a:t>
            </a:r>
            <a:r>
              <a:rPr lang="en-IE" dirty="0" smtClean="0"/>
              <a:t>process, inclusion of the review report on NIMS and sharing of lessons learnt with other services. </a:t>
            </a:r>
          </a:p>
          <a:p>
            <a:endParaRPr lang="en-IE" dirty="0"/>
          </a:p>
          <a:p>
            <a:r>
              <a:rPr lang="en-IE" dirty="0" smtClean="0"/>
              <a:t>Staff Info Leaflet – this rather than just relating to Systems Analysis has been reframed in the context of incident review</a:t>
            </a:r>
          </a:p>
          <a:p>
            <a:endParaRPr lang="en-IE" dirty="0"/>
          </a:p>
          <a:p>
            <a:r>
              <a:rPr lang="en-IE" dirty="0" smtClean="0"/>
              <a:t>PAF form – amended per feedback and revisions to the process</a:t>
            </a:r>
          </a:p>
          <a:p>
            <a:endParaRPr lang="en-IE" dirty="0"/>
          </a:p>
          <a:p>
            <a:r>
              <a:rPr lang="en-IE" dirty="0" smtClean="0"/>
              <a:t>Application for expert nomination from the Forum – aligned to new requirements of review process e.g. reference to Review Panel and Review Team removed</a:t>
            </a:r>
          </a:p>
        </p:txBody>
      </p:sp>
      <p:sp>
        <p:nvSpPr>
          <p:cNvPr id="6" name="TextBox 5"/>
          <p:cNvSpPr txBox="1"/>
          <p:nvPr/>
        </p:nvSpPr>
        <p:spPr>
          <a:xfrm>
            <a:off x="141060" y="5722451"/>
            <a:ext cx="7167244" cy="923330"/>
          </a:xfrm>
          <a:prstGeom prst="rect">
            <a:avLst/>
          </a:prstGeom>
          <a:noFill/>
          <a:ln>
            <a:solidFill>
              <a:schemeClr val="tx1"/>
            </a:solidFill>
          </a:ln>
        </p:spPr>
        <p:txBody>
          <a:bodyPr wrap="square" rtlCol="0">
            <a:spAutoFit/>
          </a:bodyPr>
          <a:lstStyle/>
          <a:p>
            <a:r>
              <a:rPr lang="en-IE" b="1" dirty="0"/>
              <a:t>NOTE: </a:t>
            </a:r>
            <a:r>
              <a:rPr lang="en-IE" dirty="0"/>
              <a:t>Access supporting documentation from </a:t>
            </a:r>
            <a:r>
              <a:rPr lang="en-IE" dirty="0">
                <a:hlinkClick r:id="rId4"/>
              </a:rPr>
              <a:t>https://www.hse.ie/eng/about/qavd/incident-management/</a:t>
            </a:r>
            <a:r>
              <a:rPr lang="en-IE" dirty="0"/>
              <a:t> rather than rely on saved versions which may be out of </a:t>
            </a:r>
            <a:r>
              <a:rPr lang="en-IE" dirty="0" smtClean="0"/>
              <a:t>date</a:t>
            </a:r>
            <a:endParaRPr lang="en-IE" dirty="0"/>
          </a:p>
        </p:txBody>
      </p:sp>
      <p:sp>
        <p:nvSpPr>
          <p:cNvPr id="7" name="Rounded Rectangle 6"/>
          <p:cNvSpPr/>
          <p:nvPr/>
        </p:nvSpPr>
        <p:spPr>
          <a:xfrm>
            <a:off x="0" y="0"/>
            <a:ext cx="9144000" cy="418356"/>
          </a:xfrm>
          <a:prstGeom prst="roundRect">
            <a:avLst/>
          </a:prstGeom>
          <a:solidFill>
            <a:srgbClr val="339966"/>
          </a:solidFill>
          <a:ln>
            <a:solidFill>
              <a:srgbClr val="33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9" name="Rounded Rectangle 8"/>
          <p:cNvSpPr/>
          <p:nvPr/>
        </p:nvSpPr>
        <p:spPr>
          <a:xfrm>
            <a:off x="0" y="6716651"/>
            <a:ext cx="9144000" cy="212219"/>
          </a:xfrm>
          <a:prstGeom prst="roundRect">
            <a:avLst/>
          </a:prstGeom>
          <a:solidFill>
            <a:srgbClr val="339966"/>
          </a:solidFill>
          <a:ln>
            <a:solidFill>
              <a:srgbClr val="33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pic>
        <p:nvPicPr>
          <p:cNvPr id="10" name="Picture 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132490" y="6243708"/>
            <a:ext cx="1903528" cy="340556"/>
          </a:xfrm>
          <a:prstGeom prst="rect">
            <a:avLst/>
          </a:prstGeom>
        </p:spPr>
      </p:pic>
    </p:spTree>
    <p:extLst>
      <p:ext uri="{BB962C8B-B14F-4D97-AF65-F5344CB8AC3E}">
        <p14:creationId xmlns:p14="http://schemas.microsoft.com/office/powerpoint/2010/main" val="100062707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Conclusion</a:t>
            </a:r>
            <a:endParaRPr lang="en-IE" dirty="0"/>
          </a:p>
        </p:txBody>
      </p:sp>
      <p:sp>
        <p:nvSpPr>
          <p:cNvPr id="5" name="Rounded Rectangle 4"/>
          <p:cNvSpPr/>
          <p:nvPr/>
        </p:nvSpPr>
        <p:spPr>
          <a:xfrm>
            <a:off x="0" y="0"/>
            <a:ext cx="9144000" cy="418356"/>
          </a:xfrm>
          <a:prstGeom prst="roundRect">
            <a:avLst/>
          </a:prstGeom>
          <a:solidFill>
            <a:srgbClr val="339966"/>
          </a:solidFill>
          <a:ln>
            <a:solidFill>
              <a:srgbClr val="33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 name="Rounded Rectangle 5"/>
          <p:cNvSpPr/>
          <p:nvPr/>
        </p:nvSpPr>
        <p:spPr>
          <a:xfrm>
            <a:off x="0" y="6435213"/>
            <a:ext cx="9144000" cy="418356"/>
          </a:xfrm>
          <a:prstGeom prst="roundRect">
            <a:avLst/>
          </a:prstGeom>
          <a:solidFill>
            <a:srgbClr val="339966"/>
          </a:solidFill>
          <a:ln>
            <a:solidFill>
              <a:srgbClr val="33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08104" y="5755606"/>
            <a:ext cx="3375008" cy="603815"/>
          </a:xfrm>
          <a:prstGeom prst="rect">
            <a:avLst/>
          </a:prstGeom>
        </p:spPr>
      </p:pic>
      <p:sp>
        <p:nvSpPr>
          <p:cNvPr id="3" name="Content Placeholder 2"/>
          <p:cNvSpPr>
            <a:spLocks noGrp="1"/>
          </p:cNvSpPr>
          <p:nvPr>
            <p:ph idx="1"/>
          </p:nvPr>
        </p:nvSpPr>
        <p:spPr/>
        <p:txBody>
          <a:bodyPr>
            <a:normAutofit fontScale="85000" lnSpcReduction="20000"/>
          </a:bodyPr>
          <a:lstStyle/>
          <a:p>
            <a:pPr marL="0" indent="0" algn="ctr">
              <a:buNone/>
            </a:pPr>
            <a:r>
              <a:rPr lang="en-IE" dirty="0" smtClean="0"/>
              <a:t> Thank you all for your attendance today and to the many of you who have contributed to the IMF 2020.</a:t>
            </a:r>
          </a:p>
          <a:p>
            <a:pPr marL="0" indent="0" algn="ctr">
              <a:buNone/>
            </a:pPr>
            <a:endParaRPr lang="en-IE" dirty="0"/>
          </a:p>
          <a:p>
            <a:pPr marL="0" indent="0" algn="ctr">
              <a:buNone/>
            </a:pPr>
            <a:r>
              <a:rPr lang="en-IE" dirty="0" smtClean="0"/>
              <a:t>Hard copies of the documents and leaflets have been delivered to each HG/CHO/National Services for onward distribution. </a:t>
            </a:r>
          </a:p>
          <a:p>
            <a:pPr marL="0" indent="0" algn="ctr">
              <a:buNone/>
            </a:pPr>
            <a:r>
              <a:rPr lang="en-IE" dirty="0" smtClean="0"/>
              <a:t>Please visit the HSE’s Incident Management Webpage for more resources. </a:t>
            </a:r>
          </a:p>
          <a:p>
            <a:pPr marL="0" indent="0" algn="ctr">
              <a:buNone/>
            </a:pPr>
            <a:endParaRPr lang="en-IE" dirty="0" smtClean="0"/>
          </a:p>
          <a:p>
            <a:pPr marL="0" indent="0" algn="ctr">
              <a:buNone/>
            </a:pPr>
            <a:r>
              <a:rPr lang="en-IE" dirty="0"/>
              <a:t>https://www.hse.ie/eng/about/qavd/incident-management/</a:t>
            </a:r>
            <a:endParaRPr lang="en-IE" dirty="0" smtClean="0"/>
          </a:p>
          <a:p>
            <a:pPr marL="0" indent="0">
              <a:buNone/>
            </a:pPr>
            <a:endParaRPr lang="en-IE" dirty="0"/>
          </a:p>
        </p:txBody>
      </p:sp>
    </p:spTree>
    <p:extLst>
      <p:ext uri="{BB962C8B-B14F-4D97-AF65-F5344CB8AC3E}">
        <p14:creationId xmlns:p14="http://schemas.microsoft.com/office/powerpoint/2010/main" val="18143590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Format of Session</a:t>
            </a:r>
            <a:endParaRPr lang="en-IE" dirty="0"/>
          </a:p>
        </p:txBody>
      </p:sp>
      <p:sp>
        <p:nvSpPr>
          <p:cNvPr id="3" name="Content Placeholder 2"/>
          <p:cNvSpPr>
            <a:spLocks noGrp="1"/>
          </p:cNvSpPr>
          <p:nvPr>
            <p:ph idx="1"/>
          </p:nvPr>
        </p:nvSpPr>
        <p:spPr/>
        <p:txBody>
          <a:bodyPr/>
          <a:lstStyle/>
          <a:p>
            <a:r>
              <a:rPr lang="en-IE" dirty="0" smtClean="0"/>
              <a:t>Process undertaken to revise the </a:t>
            </a:r>
            <a:r>
              <a:rPr lang="en-IE" dirty="0" smtClean="0"/>
              <a:t>IMF</a:t>
            </a:r>
          </a:p>
          <a:p>
            <a:endParaRPr lang="en-IE" dirty="0" smtClean="0"/>
          </a:p>
          <a:p>
            <a:r>
              <a:rPr lang="en-IE" dirty="0"/>
              <a:t>Lessons from practice</a:t>
            </a:r>
          </a:p>
          <a:p>
            <a:endParaRPr lang="en-IE" dirty="0" smtClean="0"/>
          </a:p>
          <a:p>
            <a:r>
              <a:rPr lang="en-IE" dirty="0" smtClean="0"/>
              <a:t>Key changes in the 2020 version</a:t>
            </a:r>
          </a:p>
          <a:p>
            <a:endParaRPr lang="en-IE" dirty="0" smtClean="0"/>
          </a:p>
        </p:txBody>
      </p:sp>
      <p:sp>
        <p:nvSpPr>
          <p:cNvPr id="4" name="Rounded Rectangle 3"/>
          <p:cNvSpPr/>
          <p:nvPr/>
        </p:nvSpPr>
        <p:spPr>
          <a:xfrm>
            <a:off x="0" y="0"/>
            <a:ext cx="9144000" cy="418356"/>
          </a:xfrm>
          <a:prstGeom prst="roundRect">
            <a:avLst/>
          </a:prstGeom>
          <a:solidFill>
            <a:srgbClr val="339966"/>
          </a:solidFill>
          <a:ln>
            <a:solidFill>
              <a:srgbClr val="33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 name="Rounded Rectangle 4"/>
          <p:cNvSpPr/>
          <p:nvPr/>
        </p:nvSpPr>
        <p:spPr>
          <a:xfrm>
            <a:off x="0" y="6430297"/>
            <a:ext cx="9144000" cy="418356"/>
          </a:xfrm>
          <a:prstGeom prst="roundRect">
            <a:avLst/>
          </a:prstGeom>
          <a:solidFill>
            <a:srgbClr val="339966"/>
          </a:solidFill>
          <a:ln>
            <a:solidFill>
              <a:srgbClr val="33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80112" y="5764674"/>
            <a:ext cx="3375008" cy="603815"/>
          </a:xfrm>
          <a:prstGeom prst="rect">
            <a:avLst/>
          </a:prstGeom>
        </p:spPr>
      </p:pic>
    </p:spTree>
    <p:extLst>
      <p:ext uri="{BB962C8B-B14F-4D97-AF65-F5344CB8AC3E}">
        <p14:creationId xmlns:p14="http://schemas.microsoft.com/office/powerpoint/2010/main" val="24410480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Background to the revision</a:t>
            </a:r>
            <a:endParaRPr lang="en-IE" dirty="0"/>
          </a:p>
        </p:txBody>
      </p:sp>
      <p:sp>
        <p:nvSpPr>
          <p:cNvPr id="3" name="Content Placeholder 2"/>
          <p:cNvSpPr>
            <a:spLocks noGrp="1"/>
          </p:cNvSpPr>
          <p:nvPr>
            <p:ph idx="1"/>
          </p:nvPr>
        </p:nvSpPr>
        <p:spPr>
          <a:xfrm>
            <a:off x="457200" y="1600200"/>
            <a:ext cx="5338936" cy="4525963"/>
          </a:xfrm>
        </p:spPr>
        <p:txBody>
          <a:bodyPr>
            <a:normAutofit lnSpcReduction="10000"/>
          </a:bodyPr>
          <a:lstStyle/>
          <a:p>
            <a:pPr marL="0" indent="0">
              <a:buNone/>
            </a:pPr>
            <a:r>
              <a:rPr lang="en-IE" dirty="0" smtClean="0"/>
              <a:t>HSE Incident Management Framework launched in 2018</a:t>
            </a:r>
          </a:p>
          <a:p>
            <a:pPr marL="0" indent="0">
              <a:buNone/>
            </a:pPr>
            <a:endParaRPr lang="en-IE" dirty="0" smtClean="0"/>
          </a:p>
          <a:p>
            <a:pPr marL="0" indent="0">
              <a:buNone/>
            </a:pPr>
            <a:r>
              <a:rPr lang="en-IE" dirty="0" smtClean="0"/>
              <a:t>Commitment to review after a year </a:t>
            </a:r>
            <a:r>
              <a:rPr lang="en-GB" dirty="0" smtClean="0"/>
              <a:t>to </a:t>
            </a:r>
            <a:r>
              <a:rPr lang="en-GB" dirty="0"/>
              <a:t>gain an understanding of its </a:t>
            </a:r>
            <a:r>
              <a:rPr lang="en-GB" dirty="0" smtClean="0"/>
              <a:t>use in practice </a:t>
            </a:r>
            <a:r>
              <a:rPr lang="en-GB" dirty="0"/>
              <a:t>and to identify any areas where additional clarity or guidance </a:t>
            </a:r>
            <a:r>
              <a:rPr lang="en-GB" dirty="0" smtClean="0"/>
              <a:t>may be required</a:t>
            </a:r>
          </a:p>
          <a:p>
            <a:pPr marL="0" indent="0">
              <a:buNone/>
            </a:pPr>
            <a:endParaRPr lang="en-IE" dirty="0" smtClean="0"/>
          </a:p>
          <a:p>
            <a:endParaRPr lang="en-IE" dirty="0" smtClean="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7374" y="2060848"/>
            <a:ext cx="2371186" cy="3419500"/>
          </a:xfrm>
          <a:prstGeom prst="rect">
            <a:avLst/>
          </a:prstGeom>
          <a:noFill/>
          <a:ln w="9525">
            <a:solidFill>
              <a:schemeClr val="accent4">
                <a:lumMod val="60000"/>
                <a:lumOff val="40000"/>
              </a:schemeClr>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ounded Rectangle 4"/>
          <p:cNvSpPr/>
          <p:nvPr/>
        </p:nvSpPr>
        <p:spPr>
          <a:xfrm>
            <a:off x="0" y="0"/>
            <a:ext cx="9144000" cy="418356"/>
          </a:xfrm>
          <a:prstGeom prst="roundRect">
            <a:avLst/>
          </a:prstGeom>
          <a:solidFill>
            <a:srgbClr val="339966"/>
          </a:solidFill>
          <a:ln>
            <a:solidFill>
              <a:srgbClr val="33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 name="Rounded Rectangle 5"/>
          <p:cNvSpPr/>
          <p:nvPr/>
        </p:nvSpPr>
        <p:spPr>
          <a:xfrm>
            <a:off x="21704" y="6439644"/>
            <a:ext cx="9144000" cy="418356"/>
          </a:xfrm>
          <a:prstGeom prst="roundRect">
            <a:avLst/>
          </a:prstGeom>
          <a:solidFill>
            <a:srgbClr val="339966"/>
          </a:solidFill>
          <a:ln>
            <a:solidFill>
              <a:srgbClr val="33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08104" y="5764674"/>
            <a:ext cx="3375008" cy="603815"/>
          </a:xfrm>
          <a:prstGeom prst="rect">
            <a:avLst/>
          </a:prstGeom>
        </p:spPr>
      </p:pic>
    </p:spTree>
    <p:extLst>
      <p:ext uri="{BB962C8B-B14F-4D97-AF65-F5344CB8AC3E}">
        <p14:creationId xmlns:p14="http://schemas.microsoft.com/office/powerpoint/2010/main" val="25115197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Review Process</a:t>
            </a:r>
            <a:endParaRPr lang="en-IE" dirty="0"/>
          </a:p>
        </p:txBody>
      </p:sp>
      <p:sp>
        <p:nvSpPr>
          <p:cNvPr id="3" name="Content Placeholder 2"/>
          <p:cNvSpPr>
            <a:spLocks noGrp="1"/>
          </p:cNvSpPr>
          <p:nvPr>
            <p:ph idx="1"/>
          </p:nvPr>
        </p:nvSpPr>
        <p:spPr/>
        <p:txBody>
          <a:bodyPr>
            <a:normAutofit/>
          </a:bodyPr>
          <a:lstStyle/>
          <a:p>
            <a:r>
              <a:rPr lang="en-GB" dirty="0"/>
              <a:t>O</a:t>
            </a:r>
            <a:r>
              <a:rPr lang="en-GB" dirty="0" smtClean="0"/>
              <a:t>nline questionnaires, meetings, workshops </a:t>
            </a:r>
            <a:r>
              <a:rPr lang="en-GB" dirty="0"/>
              <a:t>and focus groups. </a:t>
            </a:r>
            <a:endParaRPr lang="en-GB" dirty="0" smtClean="0"/>
          </a:p>
          <a:p>
            <a:r>
              <a:rPr lang="en-GB" dirty="0" smtClean="0"/>
              <a:t>Alignment with National </a:t>
            </a:r>
            <a:r>
              <a:rPr lang="en-GB" dirty="0"/>
              <a:t>Patient Safety Strategy and revisions to the HSEs Open Disclosure policy.</a:t>
            </a:r>
            <a:endParaRPr lang="en-GB" dirty="0" smtClean="0"/>
          </a:p>
          <a:p>
            <a:r>
              <a:rPr lang="en-GB" dirty="0"/>
              <a:t>C</a:t>
            </a:r>
            <a:r>
              <a:rPr lang="en-GB" dirty="0" smtClean="0"/>
              <a:t>onsultation </a:t>
            </a:r>
            <a:r>
              <a:rPr lang="en-GB" dirty="0"/>
              <a:t>with QPS advisors </a:t>
            </a:r>
            <a:endParaRPr lang="en-GB" dirty="0" smtClean="0"/>
          </a:p>
          <a:p>
            <a:r>
              <a:rPr lang="en-GB" dirty="0" smtClean="0"/>
              <a:t>Sign off by HSE Safety and Quality Committee and the EMT (Sept 2020). </a:t>
            </a:r>
            <a:r>
              <a:rPr lang="en-GB" dirty="0"/>
              <a:t> </a:t>
            </a:r>
            <a:endParaRPr lang="en-IE" dirty="0"/>
          </a:p>
          <a:p>
            <a:endParaRPr lang="en-IE" dirty="0"/>
          </a:p>
        </p:txBody>
      </p:sp>
      <p:sp>
        <p:nvSpPr>
          <p:cNvPr id="4" name="Rounded Rectangle 3"/>
          <p:cNvSpPr/>
          <p:nvPr/>
        </p:nvSpPr>
        <p:spPr>
          <a:xfrm>
            <a:off x="0" y="0"/>
            <a:ext cx="9144000" cy="418356"/>
          </a:xfrm>
          <a:prstGeom prst="roundRect">
            <a:avLst/>
          </a:prstGeom>
          <a:solidFill>
            <a:srgbClr val="339966"/>
          </a:solidFill>
          <a:ln>
            <a:solidFill>
              <a:srgbClr val="33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5" name="Rounded Rectangle 4"/>
          <p:cNvSpPr/>
          <p:nvPr/>
        </p:nvSpPr>
        <p:spPr>
          <a:xfrm>
            <a:off x="0" y="6439644"/>
            <a:ext cx="9144000" cy="418356"/>
          </a:xfrm>
          <a:prstGeom prst="roundRect">
            <a:avLst/>
          </a:prstGeom>
          <a:solidFill>
            <a:srgbClr val="339966"/>
          </a:solidFill>
          <a:ln>
            <a:solidFill>
              <a:srgbClr val="33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36096" y="5764674"/>
            <a:ext cx="3375008" cy="603815"/>
          </a:xfrm>
          <a:prstGeom prst="rect">
            <a:avLst/>
          </a:prstGeom>
        </p:spPr>
      </p:pic>
    </p:spTree>
    <p:extLst>
      <p:ext uri="{BB962C8B-B14F-4D97-AF65-F5344CB8AC3E}">
        <p14:creationId xmlns:p14="http://schemas.microsoft.com/office/powerpoint/2010/main" val="37989779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2636912"/>
            <a:ext cx="4330824" cy="1143000"/>
          </a:xfrm>
        </p:spPr>
        <p:txBody>
          <a:bodyPr>
            <a:normAutofit fontScale="90000"/>
          </a:bodyPr>
          <a:lstStyle/>
          <a:p>
            <a:r>
              <a:rPr lang="en-IE" dirty="0" smtClean="0"/>
              <a:t>Lessons from practice</a:t>
            </a:r>
            <a:endParaRPr lang="en-IE"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219468" y="2287391"/>
            <a:ext cx="3324689" cy="2819794"/>
          </a:xfrm>
        </p:spPr>
      </p:pic>
      <p:sp>
        <p:nvSpPr>
          <p:cNvPr id="5" name="Rounded Rectangle 4"/>
          <p:cNvSpPr/>
          <p:nvPr/>
        </p:nvSpPr>
        <p:spPr>
          <a:xfrm>
            <a:off x="0" y="0"/>
            <a:ext cx="9144000" cy="418356"/>
          </a:xfrm>
          <a:prstGeom prst="roundRect">
            <a:avLst/>
          </a:prstGeom>
          <a:solidFill>
            <a:srgbClr val="339966"/>
          </a:solidFill>
          <a:ln>
            <a:solidFill>
              <a:srgbClr val="33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 name="Rounded Rectangle 5"/>
          <p:cNvSpPr/>
          <p:nvPr/>
        </p:nvSpPr>
        <p:spPr>
          <a:xfrm>
            <a:off x="0" y="6439644"/>
            <a:ext cx="9144000" cy="418356"/>
          </a:xfrm>
          <a:prstGeom prst="roundRect">
            <a:avLst/>
          </a:prstGeom>
          <a:solidFill>
            <a:srgbClr val="339966"/>
          </a:solidFill>
          <a:ln>
            <a:solidFill>
              <a:srgbClr val="33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80112" y="5835829"/>
            <a:ext cx="3375008" cy="603815"/>
          </a:xfrm>
          <a:prstGeom prst="rect">
            <a:avLst/>
          </a:prstGeom>
        </p:spPr>
      </p:pic>
    </p:spTree>
    <p:extLst>
      <p:ext uri="{BB962C8B-B14F-4D97-AF65-F5344CB8AC3E}">
        <p14:creationId xmlns:p14="http://schemas.microsoft.com/office/powerpoint/2010/main" val="33041952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620688"/>
            <a:ext cx="8229600" cy="1143000"/>
          </a:xfrm>
        </p:spPr>
        <p:txBody>
          <a:bodyPr>
            <a:normAutofit fontScale="90000"/>
          </a:bodyPr>
          <a:lstStyle/>
          <a:p>
            <a:r>
              <a:rPr lang="en-IE" dirty="0" smtClean="0"/>
              <a:t>Lesson 1 </a:t>
            </a:r>
            <a:r>
              <a:rPr lang="en-IE" dirty="0"/>
              <a:t>. Learning to talk about </a:t>
            </a:r>
            <a:r>
              <a:rPr lang="en-IE" dirty="0" smtClean="0"/>
              <a:t>error before it happens</a:t>
            </a:r>
            <a:endParaRPr lang="en-IE" dirty="0"/>
          </a:p>
        </p:txBody>
      </p:sp>
      <p:sp>
        <p:nvSpPr>
          <p:cNvPr id="3" name="TextBox 2"/>
          <p:cNvSpPr txBox="1"/>
          <p:nvPr/>
        </p:nvSpPr>
        <p:spPr>
          <a:xfrm>
            <a:off x="1115616" y="2204864"/>
            <a:ext cx="3312368" cy="3046988"/>
          </a:xfrm>
          <a:prstGeom prst="rect">
            <a:avLst/>
          </a:prstGeom>
          <a:noFill/>
        </p:spPr>
        <p:txBody>
          <a:bodyPr wrap="square" rtlCol="0">
            <a:spAutoFit/>
          </a:bodyPr>
          <a:lstStyle/>
          <a:p>
            <a:r>
              <a:rPr lang="en-IE" sz="2400" dirty="0" smtClean="0"/>
              <a:t>To develop a culture of safety we must first create a culture of psychological safety where talking about safety is a normal part of the way we seek to improve services. </a:t>
            </a:r>
            <a:endParaRPr lang="en-IE" sz="2400" dirty="0"/>
          </a:p>
        </p:txBody>
      </p:sp>
      <p:sp>
        <p:nvSpPr>
          <p:cNvPr id="5" name="Rounded Rectangle 4"/>
          <p:cNvSpPr/>
          <p:nvPr/>
        </p:nvSpPr>
        <p:spPr>
          <a:xfrm>
            <a:off x="0" y="0"/>
            <a:ext cx="9144000" cy="418356"/>
          </a:xfrm>
          <a:prstGeom prst="roundRect">
            <a:avLst/>
          </a:prstGeom>
          <a:solidFill>
            <a:srgbClr val="339966"/>
          </a:solidFill>
          <a:ln>
            <a:solidFill>
              <a:srgbClr val="33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 name="Rounded Rectangle 6"/>
          <p:cNvSpPr/>
          <p:nvPr/>
        </p:nvSpPr>
        <p:spPr>
          <a:xfrm>
            <a:off x="0" y="6439644"/>
            <a:ext cx="9144000" cy="418356"/>
          </a:xfrm>
          <a:prstGeom prst="roundRect">
            <a:avLst/>
          </a:prstGeom>
          <a:solidFill>
            <a:srgbClr val="339966"/>
          </a:solidFill>
          <a:ln>
            <a:solidFill>
              <a:srgbClr val="33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08104" y="5755606"/>
            <a:ext cx="3375008" cy="603815"/>
          </a:xfrm>
          <a:prstGeom prst="rect">
            <a:avLst/>
          </a:prstGeom>
        </p:spPr>
      </p:pic>
      <p:pic>
        <p:nvPicPr>
          <p:cNvPr id="9" name="Content Placeholder 8"/>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4819112" y="2420888"/>
            <a:ext cx="4064000" cy="2286000"/>
          </a:xfrm>
        </p:spPr>
      </p:pic>
    </p:spTree>
    <p:extLst>
      <p:ext uri="{BB962C8B-B14F-4D97-AF65-F5344CB8AC3E}">
        <p14:creationId xmlns:p14="http://schemas.microsoft.com/office/powerpoint/2010/main" val="16228533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Lesson 2. Before you start </a:t>
            </a:r>
            <a:endParaRPr lang="en-IE" dirty="0"/>
          </a:p>
        </p:txBody>
      </p:sp>
      <p:sp>
        <p:nvSpPr>
          <p:cNvPr id="3" name="Content Placeholder 2"/>
          <p:cNvSpPr>
            <a:spLocks noGrp="1"/>
          </p:cNvSpPr>
          <p:nvPr>
            <p:ph idx="1"/>
          </p:nvPr>
        </p:nvSpPr>
        <p:spPr>
          <a:xfrm>
            <a:off x="611560" y="1809616"/>
            <a:ext cx="3682752" cy="4525963"/>
          </a:xfrm>
        </p:spPr>
        <p:txBody>
          <a:bodyPr>
            <a:normAutofit/>
          </a:bodyPr>
          <a:lstStyle/>
          <a:p>
            <a:pPr marL="0" indent="0">
              <a:buNone/>
            </a:pPr>
            <a:r>
              <a:rPr lang="en-IE" sz="3600" dirty="0" smtClean="0"/>
              <a:t>When </a:t>
            </a:r>
            <a:r>
              <a:rPr lang="en-IE" sz="3600" u="sng" dirty="0"/>
              <a:t>and when not</a:t>
            </a:r>
            <a:r>
              <a:rPr lang="en-IE" sz="3600" dirty="0"/>
              <a:t> to use the Incident Management Framework </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05450" y="2348880"/>
            <a:ext cx="3138054" cy="2088232"/>
          </a:xfrm>
          <a:prstGeom prst="rect">
            <a:avLst/>
          </a:prstGeom>
        </p:spPr>
      </p:pic>
      <p:sp>
        <p:nvSpPr>
          <p:cNvPr id="6" name="Rounded Rectangle 5"/>
          <p:cNvSpPr/>
          <p:nvPr/>
        </p:nvSpPr>
        <p:spPr>
          <a:xfrm>
            <a:off x="0" y="0"/>
            <a:ext cx="9144000" cy="418356"/>
          </a:xfrm>
          <a:prstGeom prst="roundRect">
            <a:avLst/>
          </a:prstGeom>
          <a:solidFill>
            <a:srgbClr val="339966"/>
          </a:solidFill>
          <a:ln>
            <a:solidFill>
              <a:srgbClr val="33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 name="Rounded Rectangle 6"/>
          <p:cNvSpPr/>
          <p:nvPr/>
        </p:nvSpPr>
        <p:spPr>
          <a:xfrm>
            <a:off x="0" y="6439644"/>
            <a:ext cx="9144000" cy="418356"/>
          </a:xfrm>
          <a:prstGeom prst="roundRect">
            <a:avLst/>
          </a:prstGeom>
          <a:solidFill>
            <a:srgbClr val="339966"/>
          </a:solidFill>
          <a:ln>
            <a:solidFill>
              <a:srgbClr val="33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08104" y="5755606"/>
            <a:ext cx="3375008" cy="603815"/>
          </a:xfrm>
          <a:prstGeom prst="rect">
            <a:avLst/>
          </a:prstGeom>
        </p:spPr>
      </p:pic>
    </p:spTree>
    <p:extLst>
      <p:ext uri="{BB962C8B-B14F-4D97-AF65-F5344CB8AC3E}">
        <p14:creationId xmlns:p14="http://schemas.microsoft.com/office/powerpoint/2010/main" val="40481893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Lesson 3: Lean In</a:t>
            </a:r>
            <a:endParaRPr lang="en-IE"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580112" y="2132856"/>
            <a:ext cx="2791197" cy="2880320"/>
          </a:xfrm>
        </p:spPr>
      </p:pic>
      <p:sp>
        <p:nvSpPr>
          <p:cNvPr id="5" name="TextBox 4"/>
          <p:cNvSpPr txBox="1"/>
          <p:nvPr/>
        </p:nvSpPr>
        <p:spPr>
          <a:xfrm>
            <a:off x="899592" y="1268760"/>
            <a:ext cx="4248472" cy="4893647"/>
          </a:xfrm>
          <a:prstGeom prst="rect">
            <a:avLst/>
          </a:prstGeom>
          <a:noFill/>
        </p:spPr>
        <p:txBody>
          <a:bodyPr wrap="square" rtlCol="0">
            <a:spAutoFit/>
          </a:bodyPr>
          <a:lstStyle/>
          <a:p>
            <a:r>
              <a:rPr lang="en-IE" sz="2400" dirty="0" smtClean="0"/>
              <a:t>Supporting service users and families starts from get go and continues.</a:t>
            </a:r>
          </a:p>
          <a:p>
            <a:endParaRPr lang="en-IE" sz="2400" dirty="0"/>
          </a:p>
          <a:p>
            <a:r>
              <a:rPr lang="en-IE" sz="2400" b="1" dirty="0" smtClean="0"/>
              <a:t>Imagine </a:t>
            </a:r>
          </a:p>
          <a:p>
            <a:endParaRPr lang="en-IE" sz="2400" dirty="0"/>
          </a:p>
          <a:p>
            <a:pPr marL="285750" indent="-285750">
              <a:buFont typeface="Arial" pitchFamily="34" charset="0"/>
              <a:buChar char="•"/>
            </a:pPr>
            <a:r>
              <a:rPr lang="en-IE" sz="2400" dirty="0" smtClean="0"/>
              <a:t>You are that staff member</a:t>
            </a:r>
          </a:p>
          <a:p>
            <a:pPr marL="285750" indent="-285750">
              <a:buFont typeface="Arial" pitchFamily="34" charset="0"/>
              <a:buChar char="•"/>
            </a:pPr>
            <a:r>
              <a:rPr lang="en-IE" sz="2400" dirty="0" smtClean="0"/>
              <a:t>You are that service user/relevant person</a:t>
            </a:r>
          </a:p>
          <a:p>
            <a:pPr marL="285750" indent="-285750">
              <a:buFont typeface="Arial" pitchFamily="34" charset="0"/>
              <a:buChar char="•"/>
            </a:pPr>
            <a:endParaRPr lang="en-IE" sz="2400" dirty="0"/>
          </a:p>
          <a:p>
            <a:r>
              <a:rPr lang="en-IE" sz="2400" b="1" dirty="0" smtClean="0"/>
              <a:t>How would you feel? </a:t>
            </a:r>
          </a:p>
          <a:p>
            <a:r>
              <a:rPr lang="en-IE" sz="2400" b="1" dirty="0" smtClean="0"/>
              <a:t>How would you want to be responded to?</a:t>
            </a:r>
            <a:endParaRPr lang="en-IE" dirty="0" smtClean="0"/>
          </a:p>
        </p:txBody>
      </p:sp>
      <p:sp>
        <p:nvSpPr>
          <p:cNvPr id="6" name="Rounded Rectangle 5"/>
          <p:cNvSpPr/>
          <p:nvPr/>
        </p:nvSpPr>
        <p:spPr>
          <a:xfrm>
            <a:off x="0" y="0"/>
            <a:ext cx="9144000" cy="418356"/>
          </a:xfrm>
          <a:prstGeom prst="roundRect">
            <a:avLst/>
          </a:prstGeom>
          <a:solidFill>
            <a:srgbClr val="339966"/>
          </a:solidFill>
          <a:ln>
            <a:solidFill>
              <a:srgbClr val="33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 name="Rounded Rectangle 6"/>
          <p:cNvSpPr/>
          <p:nvPr/>
        </p:nvSpPr>
        <p:spPr>
          <a:xfrm>
            <a:off x="0" y="6439644"/>
            <a:ext cx="9144000" cy="418356"/>
          </a:xfrm>
          <a:prstGeom prst="roundRect">
            <a:avLst/>
          </a:prstGeom>
          <a:solidFill>
            <a:srgbClr val="339966"/>
          </a:solidFill>
          <a:ln>
            <a:solidFill>
              <a:srgbClr val="33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08104" y="5755606"/>
            <a:ext cx="3375008" cy="603815"/>
          </a:xfrm>
          <a:prstGeom prst="rect">
            <a:avLst/>
          </a:prstGeom>
        </p:spPr>
      </p:pic>
    </p:spTree>
    <p:extLst>
      <p:ext uri="{BB962C8B-B14F-4D97-AF65-F5344CB8AC3E}">
        <p14:creationId xmlns:p14="http://schemas.microsoft.com/office/powerpoint/2010/main" val="395089196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12822</TotalTime>
  <Words>998</Words>
  <Application>Microsoft Office PowerPoint</Application>
  <PresentationFormat>On-screen Show (4:3)</PresentationFormat>
  <Paragraphs>126</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Welcome to the launch of the Incident Management Framework (2020). The event will start shortly.   Should you have any questions or comments, please use chat box and select all attendees when sending your question / comments.   Should you lose connection or if your sound quality is poor, you may wish to mute your computer audio and dial in by phone.   Dial in details for the event are  01 5260058  Access Code: 137 396 9504#  Note: this session is being recorded </vt:lpstr>
      <vt:lpstr>Message from the CEO</vt:lpstr>
      <vt:lpstr>Format of Session</vt:lpstr>
      <vt:lpstr>Background to the revision</vt:lpstr>
      <vt:lpstr>Review Process</vt:lpstr>
      <vt:lpstr>Lessons from practice</vt:lpstr>
      <vt:lpstr>Lesson 1 . Learning to talk about error before it happens</vt:lpstr>
      <vt:lpstr>Lesson 2. Before you start </vt:lpstr>
      <vt:lpstr>Lesson 3: Lean In</vt:lpstr>
      <vt:lpstr>Lesson 4 – Trust is critical</vt:lpstr>
      <vt:lpstr>Lesson 5. Verifiable decision making</vt:lpstr>
      <vt:lpstr>Lesson 6. It’s ok to decide that no further review is required</vt:lpstr>
      <vt:lpstr>Lesson 7. If you proceed to further review, do so fairly</vt:lpstr>
      <vt:lpstr>Lesson 8. The blue thread rule </vt:lpstr>
      <vt:lpstr>Lesson 9. Recommendations versus Learning</vt:lpstr>
      <vt:lpstr>Lesson 10. Keep reports simple and accessible</vt:lpstr>
      <vt:lpstr>Lesson 11. Make the change</vt:lpstr>
      <vt:lpstr>Lesson 12. Supporting Practice</vt:lpstr>
      <vt:lpstr>Key Changes</vt:lpstr>
      <vt:lpstr>Key areas of change IMF</vt:lpstr>
      <vt:lpstr>Key areas of change IMF Guidance</vt:lpstr>
      <vt:lpstr>Other areas of change</vt:lpstr>
      <vt:lpstr>Conclusion</vt:lpstr>
    </vt:vector>
  </TitlesOfParts>
  <Company>HSE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Admin</cp:lastModifiedBy>
  <cp:revision>42</cp:revision>
  <cp:lastPrinted>2020-10-30T12:49:59Z</cp:lastPrinted>
  <dcterms:created xsi:type="dcterms:W3CDTF">2020-10-09T11:18:52Z</dcterms:created>
  <dcterms:modified xsi:type="dcterms:W3CDTF">2020-11-03T10:35:09Z</dcterms:modified>
</cp:coreProperties>
</file>