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05" r:id="rId2"/>
    <p:sldMasterId id="2147483923" r:id="rId3"/>
    <p:sldMasterId id="2147483936" r:id="rId4"/>
    <p:sldMasterId id="2147483945" r:id="rId5"/>
  </p:sldMasterIdLst>
  <p:notesMasterIdLst>
    <p:notesMasterId r:id="rId53"/>
  </p:notesMasterIdLst>
  <p:sldIdLst>
    <p:sldId id="342" r:id="rId6"/>
    <p:sldId id="293" r:id="rId7"/>
    <p:sldId id="257" r:id="rId8"/>
    <p:sldId id="275" r:id="rId9"/>
    <p:sldId id="292" r:id="rId10"/>
    <p:sldId id="314" r:id="rId11"/>
    <p:sldId id="338" r:id="rId12"/>
    <p:sldId id="340" r:id="rId13"/>
    <p:sldId id="281" r:id="rId14"/>
    <p:sldId id="339" r:id="rId15"/>
    <p:sldId id="286" r:id="rId16"/>
    <p:sldId id="343" r:id="rId17"/>
    <p:sldId id="305" r:id="rId18"/>
    <p:sldId id="316" r:id="rId19"/>
    <p:sldId id="295" r:id="rId20"/>
    <p:sldId id="302" r:id="rId21"/>
    <p:sldId id="298" r:id="rId22"/>
    <p:sldId id="297" r:id="rId23"/>
    <p:sldId id="299" r:id="rId24"/>
    <p:sldId id="308" r:id="rId25"/>
    <p:sldId id="301" r:id="rId26"/>
    <p:sldId id="319" r:id="rId27"/>
    <p:sldId id="320" r:id="rId28"/>
    <p:sldId id="321" r:id="rId29"/>
    <p:sldId id="322" r:id="rId30"/>
    <p:sldId id="323" r:id="rId31"/>
    <p:sldId id="324" r:id="rId32"/>
    <p:sldId id="325" r:id="rId33"/>
    <p:sldId id="326" r:id="rId34"/>
    <p:sldId id="327" r:id="rId35"/>
    <p:sldId id="328" r:id="rId36"/>
    <p:sldId id="329" r:id="rId37"/>
    <p:sldId id="330" r:id="rId38"/>
    <p:sldId id="331" r:id="rId39"/>
    <p:sldId id="332" r:id="rId40"/>
    <p:sldId id="333" r:id="rId41"/>
    <p:sldId id="334" r:id="rId42"/>
    <p:sldId id="300" r:id="rId43"/>
    <p:sldId id="309" r:id="rId44"/>
    <p:sldId id="303" r:id="rId45"/>
    <p:sldId id="304" r:id="rId46"/>
    <p:sldId id="310" r:id="rId47"/>
    <p:sldId id="307" r:id="rId48"/>
    <p:sldId id="306" r:id="rId49"/>
    <p:sldId id="336" r:id="rId50"/>
    <p:sldId id="337" r:id="rId51"/>
    <p:sldId id="341" r:id="rId5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79" autoAdjust="0"/>
    <p:restoredTop sz="94660"/>
  </p:normalViewPr>
  <p:slideViewPr>
    <p:cSldViewPr>
      <p:cViewPr varScale="1">
        <p:scale>
          <a:sx n="91" d="100"/>
          <a:sy n="91" d="100"/>
        </p:scale>
        <p:origin x="486"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656449-04D0-2148-86CB-CF2A4F09809F}" type="doc">
      <dgm:prSet loTypeId="urn:microsoft.com/office/officeart/2005/8/layout/radial6" loCatId="" qsTypeId="urn:microsoft.com/office/officeart/2005/8/quickstyle/simple1" qsCatId="simple" csTypeId="urn:microsoft.com/office/officeart/2005/8/colors/colorful4" csCatId="colorful" phldr="1"/>
      <dgm:spPr/>
      <dgm:t>
        <a:bodyPr/>
        <a:lstStyle/>
        <a:p>
          <a:endParaRPr lang="en-GB"/>
        </a:p>
      </dgm:t>
    </dgm:pt>
    <dgm:pt modelId="{AE9365E7-05C1-D84B-A257-C350BA7369C3}">
      <dgm:prSet phldrT="[Text]"/>
      <dgm:spPr/>
      <dgm:t>
        <a:bodyPr/>
        <a:lstStyle/>
        <a:p>
          <a:r>
            <a:rPr lang="en-GB" dirty="0"/>
            <a:t>NONVERBAL</a:t>
          </a:r>
        </a:p>
      </dgm:t>
    </dgm:pt>
    <dgm:pt modelId="{77F8D36B-5E84-3543-97A9-013F4C926332}" type="parTrans" cxnId="{A105E900-A03F-654E-9EA8-CF060358CA58}">
      <dgm:prSet/>
      <dgm:spPr/>
      <dgm:t>
        <a:bodyPr/>
        <a:lstStyle/>
        <a:p>
          <a:endParaRPr lang="en-GB"/>
        </a:p>
      </dgm:t>
    </dgm:pt>
    <dgm:pt modelId="{5CE2683C-FF87-914A-A1C2-9776A54A261C}" type="sibTrans" cxnId="{A105E900-A03F-654E-9EA8-CF060358CA58}">
      <dgm:prSet/>
      <dgm:spPr/>
      <dgm:t>
        <a:bodyPr/>
        <a:lstStyle/>
        <a:p>
          <a:endParaRPr lang="en-GB"/>
        </a:p>
      </dgm:t>
    </dgm:pt>
    <dgm:pt modelId="{395EEE48-61AE-C049-BC46-54A8FDA01E19}">
      <dgm:prSet phldrT="[Text]"/>
      <dgm:spPr/>
      <dgm:t>
        <a:bodyPr/>
        <a:lstStyle/>
        <a:p>
          <a:r>
            <a:rPr lang="en-GB" dirty="0"/>
            <a:t>MOVEMENT</a:t>
          </a:r>
        </a:p>
      </dgm:t>
    </dgm:pt>
    <dgm:pt modelId="{DEFD4595-2FD0-A449-9DA2-FD9CE187A41A}" type="parTrans" cxnId="{32E0E5D3-B801-0B49-BB6C-3E1C0BD25F56}">
      <dgm:prSet/>
      <dgm:spPr/>
      <dgm:t>
        <a:bodyPr/>
        <a:lstStyle/>
        <a:p>
          <a:endParaRPr lang="en-GB"/>
        </a:p>
      </dgm:t>
    </dgm:pt>
    <dgm:pt modelId="{94CD0597-19C2-644F-B124-74AE034D43E3}" type="sibTrans" cxnId="{32E0E5D3-B801-0B49-BB6C-3E1C0BD25F56}">
      <dgm:prSet/>
      <dgm:spPr/>
      <dgm:t>
        <a:bodyPr/>
        <a:lstStyle/>
        <a:p>
          <a:endParaRPr lang="en-GB"/>
        </a:p>
      </dgm:t>
    </dgm:pt>
    <dgm:pt modelId="{60AB97B0-DF34-584C-9286-2D71EEA06F1A}">
      <dgm:prSet phldrT="[Text]"/>
      <dgm:spPr/>
      <dgm:t>
        <a:bodyPr/>
        <a:lstStyle/>
        <a:p>
          <a:r>
            <a:rPr lang="en-GB" dirty="0"/>
            <a:t>TOUCH</a:t>
          </a:r>
        </a:p>
      </dgm:t>
    </dgm:pt>
    <dgm:pt modelId="{17350646-4220-0F42-B398-9AD3631117EB}" type="parTrans" cxnId="{81EF33FD-E666-A449-86CA-428090753033}">
      <dgm:prSet/>
      <dgm:spPr/>
      <dgm:t>
        <a:bodyPr/>
        <a:lstStyle/>
        <a:p>
          <a:endParaRPr lang="en-GB"/>
        </a:p>
      </dgm:t>
    </dgm:pt>
    <dgm:pt modelId="{471A8C8D-13F9-3148-9C96-950B0BC4783B}" type="sibTrans" cxnId="{81EF33FD-E666-A449-86CA-428090753033}">
      <dgm:prSet/>
      <dgm:spPr/>
      <dgm:t>
        <a:bodyPr/>
        <a:lstStyle/>
        <a:p>
          <a:endParaRPr lang="en-GB"/>
        </a:p>
      </dgm:t>
    </dgm:pt>
    <dgm:pt modelId="{70AF501B-9670-604A-960E-F7CD9A1843BE}">
      <dgm:prSet phldrT="[Text]"/>
      <dgm:spPr/>
      <dgm:t>
        <a:bodyPr/>
        <a:lstStyle/>
        <a:p>
          <a:r>
            <a:rPr lang="en-GB" dirty="0"/>
            <a:t>PARALANGUAGE</a:t>
          </a:r>
        </a:p>
      </dgm:t>
    </dgm:pt>
    <dgm:pt modelId="{70463971-D9FE-BF4D-A333-80E0D2A88626}" type="parTrans" cxnId="{1B542D09-E5AA-4547-94B8-33EBB7CA65D5}">
      <dgm:prSet/>
      <dgm:spPr/>
      <dgm:t>
        <a:bodyPr/>
        <a:lstStyle/>
        <a:p>
          <a:endParaRPr lang="en-GB"/>
        </a:p>
      </dgm:t>
    </dgm:pt>
    <dgm:pt modelId="{52B446D6-7F1F-BD48-A1F1-D80573F7B5D7}" type="sibTrans" cxnId="{1B542D09-E5AA-4547-94B8-33EBB7CA65D5}">
      <dgm:prSet/>
      <dgm:spPr/>
      <dgm:t>
        <a:bodyPr/>
        <a:lstStyle/>
        <a:p>
          <a:endParaRPr lang="en-GB"/>
        </a:p>
      </dgm:t>
    </dgm:pt>
    <dgm:pt modelId="{8CC6F0FA-DBF3-704A-B94E-E6F2197EE2A2}">
      <dgm:prSet phldrT="[Text]"/>
      <dgm:spPr/>
      <dgm:t>
        <a:bodyPr/>
        <a:lstStyle/>
        <a:p>
          <a:r>
            <a:rPr lang="en-GB" dirty="0"/>
            <a:t>SPACE</a:t>
          </a:r>
        </a:p>
      </dgm:t>
    </dgm:pt>
    <dgm:pt modelId="{D1EFF577-BF5F-A047-87DA-D073BF4F1948}" type="parTrans" cxnId="{45591DD9-B663-594C-B24A-4C6DFAEDD170}">
      <dgm:prSet/>
      <dgm:spPr/>
      <dgm:t>
        <a:bodyPr/>
        <a:lstStyle/>
        <a:p>
          <a:endParaRPr lang="en-GB"/>
        </a:p>
      </dgm:t>
    </dgm:pt>
    <dgm:pt modelId="{2ADD2C44-255F-774B-8C5F-77E36C1C74C4}" type="sibTrans" cxnId="{45591DD9-B663-594C-B24A-4C6DFAEDD170}">
      <dgm:prSet/>
      <dgm:spPr/>
      <dgm:t>
        <a:bodyPr/>
        <a:lstStyle/>
        <a:p>
          <a:endParaRPr lang="en-GB"/>
        </a:p>
      </dgm:t>
    </dgm:pt>
    <dgm:pt modelId="{5AFC4EEA-3726-FC45-BFFF-E4BC5817188B}">
      <dgm:prSet phldrT="[Text]"/>
      <dgm:spPr/>
      <dgm:t>
        <a:bodyPr/>
        <a:lstStyle/>
        <a:p>
          <a:r>
            <a:rPr lang="en-GB" dirty="0"/>
            <a:t>TIME</a:t>
          </a:r>
        </a:p>
      </dgm:t>
    </dgm:pt>
    <dgm:pt modelId="{F7B5FC33-C7A2-5743-94CA-EA57CB4B68D7}" type="parTrans" cxnId="{0FF0B921-740B-7E46-9E73-CDB20E3BB034}">
      <dgm:prSet/>
      <dgm:spPr/>
      <dgm:t>
        <a:bodyPr/>
        <a:lstStyle/>
        <a:p>
          <a:endParaRPr lang="en-GB"/>
        </a:p>
      </dgm:t>
    </dgm:pt>
    <dgm:pt modelId="{343E279F-B66F-2842-B3B4-F8AAE8980673}" type="sibTrans" cxnId="{0FF0B921-740B-7E46-9E73-CDB20E3BB034}">
      <dgm:prSet/>
      <dgm:spPr/>
      <dgm:t>
        <a:bodyPr/>
        <a:lstStyle/>
        <a:p>
          <a:endParaRPr lang="en-GB"/>
        </a:p>
      </dgm:t>
    </dgm:pt>
    <dgm:pt modelId="{1784C7F6-DF49-7543-A8AF-C1B794EAB12E}">
      <dgm:prSet phldrT="[Text]"/>
      <dgm:spPr/>
      <dgm:t>
        <a:bodyPr/>
        <a:lstStyle/>
        <a:p>
          <a:r>
            <a:rPr lang="en-GB" dirty="0"/>
            <a:t>PERSONAL PRESENTATION</a:t>
          </a:r>
        </a:p>
      </dgm:t>
    </dgm:pt>
    <dgm:pt modelId="{8E69F0A8-33EF-594F-99FE-0EB6D1230EC3}" type="parTrans" cxnId="{ED381DC0-8B4E-6843-BC10-C97B823C3D22}">
      <dgm:prSet/>
      <dgm:spPr/>
      <dgm:t>
        <a:bodyPr/>
        <a:lstStyle/>
        <a:p>
          <a:endParaRPr lang="en-GB"/>
        </a:p>
      </dgm:t>
    </dgm:pt>
    <dgm:pt modelId="{C6497833-15B0-4B49-AF46-0CFA04BFE432}" type="sibTrans" cxnId="{ED381DC0-8B4E-6843-BC10-C97B823C3D22}">
      <dgm:prSet/>
      <dgm:spPr/>
      <dgm:t>
        <a:bodyPr/>
        <a:lstStyle/>
        <a:p>
          <a:endParaRPr lang="en-GB"/>
        </a:p>
      </dgm:t>
    </dgm:pt>
    <dgm:pt modelId="{4CF39BD1-FB52-904F-9BF2-58568FD89A1B}">
      <dgm:prSet phldrT="[Text]"/>
      <dgm:spPr/>
      <dgm:t>
        <a:bodyPr/>
        <a:lstStyle/>
        <a:p>
          <a:r>
            <a:rPr lang="en-GB" dirty="0"/>
            <a:t>ENVIRONMENT</a:t>
          </a:r>
        </a:p>
      </dgm:t>
    </dgm:pt>
    <dgm:pt modelId="{9547865A-0C5E-2E4E-B5C4-76F34EAA7B81}" type="parTrans" cxnId="{A08FA243-9EDA-4E45-AFC6-A3D94F0CB934}">
      <dgm:prSet/>
      <dgm:spPr/>
      <dgm:t>
        <a:bodyPr/>
        <a:lstStyle/>
        <a:p>
          <a:endParaRPr lang="en-GB"/>
        </a:p>
      </dgm:t>
    </dgm:pt>
    <dgm:pt modelId="{02E1FB1A-9152-4347-9BBF-5A0270AF68D5}" type="sibTrans" cxnId="{A08FA243-9EDA-4E45-AFC6-A3D94F0CB934}">
      <dgm:prSet/>
      <dgm:spPr/>
      <dgm:t>
        <a:bodyPr/>
        <a:lstStyle/>
        <a:p>
          <a:endParaRPr lang="en-GB"/>
        </a:p>
      </dgm:t>
    </dgm:pt>
    <dgm:pt modelId="{F8E00478-D723-814E-8C27-F20CA31644DA}" type="pres">
      <dgm:prSet presAssocID="{78656449-04D0-2148-86CB-CF2A4F09809F}" presName="Name0" presStyleCnt="0">
        <dgm:presLayoutVars>
          <dgm:chMax val="1"/>
          <dgm:dir/>
          <dgm:animLvl val="ctr"/>
          <dgm:resizeHandles val="exact"/>
        </dgm:presLayoutVars>
      </dgm:prSet>
      <dgm:spPr/>
      <dgm:t>
        <a:bodyPr/>
        <a:lstStyle/>
        <a:p>
          <a:endParaRPr lang="en-US"/>
        </a:p>
      </dgm:t>
    </dgm:pt>
    <dgm:pt modelId="{BBCC8616-73F4-0249-85C6-E3F28C29425E}" type="pres">
      <dgm:prSet presAssocID="{AE9365E7-05C1-D84B-A257-C350BA7369C3}" presName="centerShape" presStyleLbl="node0" presStyleIdx="0" presStyleCnt="1"/>
      <dgm:spPr/>
      <dgm:t>
        <a:bodyPr/>
        <a:lstStyle/>
        <a:p>
          <a:endParaRPr lang="en-US"/>
        </a:p>
      </dgm:t>
    </dgm:pt>
    <dgm:pt modelId="{8CACFA0D-AD1C-6C4D-9AA7-68AB0C6D1E58}" type="pres">
      <dgm:prSet presAssocID="{395EEE48-61AE-C049-BC46-54A8FDA01E19}" presName="node" presStyleLbl="node1" presStyleIdx="0" presStyleCnt="7">
        <dgm:presLayoutVars>
          <dgm:bulletEnabled val="1"/>
        </dgm:presLayoutVars>
      </dgm:prSet>
      <dgm:spPr/>
      <dgm:t>
        <a:bodyPr/>
        <a:lstStyle/>
        <a:p>
          <a:endParaRPr lang="en-US"/>
        </a:p>
      </dgm:t>
    </dgm:pt>
    <dgm:pt modelId="{1B21F06F-4E63-D046-A76E-B73DCE1F4BCD}" type="pres">
      <dgm:prSet presAssocID="{395EEE48-61AE-C049-BC46-54A8FDA01E19}" presName="dummy" presStyleCnt="0"/>
      <dgm:spPr/>
    </dgm:pt>
    <dgm:pt modelId="{6C289F26-EF21-6043-B5A7-26E7AB12088A}" type="pres">
      <dgm:prSet presAssocID="{94CD0597-19C2-644F-B124-74AE034D43E3}" presName="sibTrans" presStyleLbl="sibTrans2D1" presStyleIdx="0" presStyleCnt="7"/>
      <dgm:spPr/>
      <dgm:t>
        <a:bodyPr/>
        <a:lstStyle/>
        <a:p>
          <a:endParaRPr lang="en-US"/>
        </a:p>
      </dgm:t>
    </dgm:pt>
    <dgm:pt modelId="{546A8C65-EBC0-0C4D-BB13-BE27D6F950B6}" type="pres">
      <dgm:prSet presAssocID="{60AB97B0-DF34-584C-9286-2D71EEA06F1A}" presName="node" presStyleLbl="node1" presStyleIdx="1" presStyleCnt="7">
        <dgm:presLayoutVars>
          <dgm:bulletEnabled val="1"/>
        </dgm:presLayoutVars>
      </dgm:prSet>
      <dgm:spPr/>
      <dgm:t>
        <a:bodyPr/>
        <a:lstStyle/>
        <a:p>
          <a:endParaRPr lang="en-US"/>
        </a:p>
      </dgm:t>
    </dgm:pt>
    <dgm:pt modelId="{E8C44E81-182B-DC4F-B204-CB0936A449B6}" type="pres">
      <dgm:prSet presAssocID="{60AB97B0-DF34-584C-9286-2D71EEA06F1A}" presName="dummy" presStyleCnt="0"/>
      <dgm:spPr/>
    </dgm:pt>
    <dgm:pt modelId="{5E8D6685-C7A0-2B41-9483-0296C490ABBC}" type="pres">
      <dgm:prSet presAssocID="{471A8C8D-13F9-3148-9C96-950B0BC4783B}" presName="sibTrans" presStyleLbl="sibTrans2D1" presStyleIdx="1" presStyleCnt="7"/>
      <dgm:spPr/>
      <dgm:t>
        <a:bodyPr/>
        <a:lstStyle/>
        <a:p>
          <a:endParaRPr lang="en-US"/>
        </a:p>
      </dgm:t>
    </dgm:pt>
    <dgm:pt modelId="{4401A881-95F1-2A47-BDE6-8256F4C1A639}" type="pres">
      <dgm:prSet presAssocID="{70AF501B-9670-604A-960E-F7CD9A1843BE}" presName="node" presStyleLbl="node1" presStyleIdx="2" presStyleCnt="7">
        <dgm:presLayoutVars>
          <dgm:bulletEnabled val="1"/>
        </dgm:presLayoutVars>
      </dgm:prSet>
      <dgm:spPr/>
      <dgm:t>
        <a:bodyPr/>
        <a:lstStyle/>
        <a:p>
          <a:endParaRPr lang="en-US"/>
        </a:p>
      </dgm:t>
    </dgm:pt>
    <dgm:pt modelId="{A6D264D2-7CF0-EA4E-A850-B1D72D53D510}" type="pres">
      <dgm:prSet presAssocID="{70AF501B-9670-604A-960E-F7CD9A1843BE}" presName="dummy" presStyleCnt="0"/>
      <dgm:spPr/>
    </dgm:pt>
    <dgm:pt modelId="{50FDE06A-1451-074E-B027-4DC190651685}" type="pres">
      <dgm:prSet presAssocID="{52B446D6-7F1F-BD48-A1F1-D80573F7B5D7}" presName="sibTrans" presStyleLbl="sibTrans2D1" presStyleIdx="2" presStyleCnt="7"/>
      <dgm:spPr/>
      <dgm:t>
        <a:bodyPr/>
        <a:lstStyle/>
        <a:p>
          <a:endParaRPr lang="en-US"/>
        </a:p>
      </dgm:t>
    </dgm:pt>
    <dgm:pt modelId="{088814EB-5F0B-1F47-A646-0E2CB0733515}" type="pres">
      <dgm:prSet presAssocID="{8CC6F0FA-DBF3-704A-B94E-E6F2197EE2A2}" presName="node" presStyleLbl="node1" presStyleIdx="3" presStyleCnt="7">
        <dgm:presLayoutVars>
          <dgm:bulletEnabled val="1"/>
        </dgm:presLayoutVars>
      </dgm:prSet>
      <dgm:spPr/>
      <dgm:t>
        <a:bodyPr/>
        <a:lstStyle/>
        <a:p>
          <a:endParaRPr lang="en-US"/>
        </a:p>
      </dgm:t>
    </dgm:pt>
    <dgm:pt modelId="{A0CBF99D-D119-3A44-9715-0437544DCD60}" type="pres">
      <dgm:prSet presAssocID="{8CC6F0FA-DBF3-704A-B94E-E6F2197EE2A2}" presName="dummy" presStyleCnt="0"/>
      <dgm:spPr/>
    </dgm:pt>
    <dgm:pt modelId="{09394A5E-E39B-804D-9596-451FC53F8B1B}" type="pres">
      <dgm:prSet presAssocID="{2ADD2C44-255F-774B-8C5F-77E36C1C74C4}" presName="sibTrans" presStyleLbl="sibTrans2D1" presStyleIdx="3" presStyleCnt="7"/>
      <dgm:spPr/>
      <dgm:t>
        <a:bodyPr/>
        <a:lstStyle/>
        <a:p>
          <a:endParaRPr lang="en-US"/>
        </a:p>
      </dgm:t>
    </dgm:pt>
    <dgm:pt modelId="{59E1920D-D2AB-9749-ACBA-B977428B03D7}" type="pres">
      <dgm:prSet presAssocID="{5AFC4EEA-3726-FC45-BFFF-E4BC5817188B}" presName="node" presStyleLbl="node1" presStyleIdx="4" presStyleCnt="7">
        <dgm:presLayoutVars>
          <dgm:bulletEnabled val="1"/>
        </dgm:presLayoutVars>
      </dgm:prSet>
      <dgm:spPr/>
      <dgm:t>
        <a:bodyPr/>
        <a:lstStyle/>
        <a:p>
          <a:endParaRPr lang="en-US"/>
        </a:p>
      </dgm:t>
    </dgm:pt>
    <dgm:pt modelId="{01F58DC7-2684-5C4C-B822-C693C11D8473}" type="pres">
      <dgm:prSet presAssocID="{5AFC4EEA-3726-FC45-BFFF-E4BC5817188B}" presName="dummy" presStyleCnt="0"/>
      <dgm:spPr/>
    </dgm:pt>
    <dgm:pt modelId="{90C60607-A589-2646-AEEB-4F4103BDE47D}" type="pres">
      <dgm:prSet presAssocID="{343E279F-B66F-2842-B3B4-F8AAE8980673}" presName="sibTrans" presStyleLbl="sibTrans2D1" presStyleIdx="4" presStyleCnt="7"/>
      <dgm:spPr/>
      <dgm:t>
        <a:bodyPr/>
        <a:lstStyle/>
        <a:p>
          <a:endParaRPr lang="en-US"/>
        </a:p>
      </dgm:t>
    </dgm:pt>
    <dgm:pt modelId="{E269FAEE-F95A-1545-84D4-E6F2CC9080AB}" type="pres">
      <dgm:prSet presAssocID="{1784C7F6-DF49-7543-A8AF-C1B794EAB12E}" presName="node" presStyleLbl="node1" presStyleIdx="5" presStyleCnt="7">
        <dgm:presLayoutVars>
          <dgm:bulletEnabled val="1"/>
        </dgm:presLayoutVars>
      </dgm:prSet>
      <dgm:spPr/>
      <dgm:t>
        <a:bodyPr/>
        <a:lstStyle/>
        <a:p>
          <a:endParaRPr lang="en-US"/>
        </a:p>
      </dgm:t>
    </dgm:pt>
    <dgm:pt modelId="{FC9241AC-3AED-5648-B4A5-2DBC11E1BE48}" type="pres">
      <dgm:prSet presAssocID="{1784C7F6-DF49-7543-A8AF-C1B794EAB12E}" presName="dummy" presStyleCnt="0"/>
      <dgm:spPr/>
    </dgm:pt>
    <dgm:pt modelId="{DEC1BC1A-5273-0A44-B9B8-13C567F8ED22}" type="pres">
      <dgm:prSet presAssocID="{C6497833-15B0-4B49-AF46-0CFA04BFE432}" presName="sibTrans" presStyleLbl="sibTrans2D1" presStyleIdx="5" presStyleCnt="7"/>
      <dgm:spPr/>
      <dgm:t>
        <a:bodyPr/>
        <a:lstStyle/>
        <a:p>
          <a:endParaRPr lang="en-US"/>
        </a:p>
      </dgm:t>
    </dgm:pt>
    <dgm:pt modelId="{CA29F55F-8992-F94C-9DA1-485704517522}" type="pres">
      <dgm:prSet presAssocID="{4CF39BD1-FB52-904F-9BF2-58568FD89A1B}" presName="node" presStyleLbl="node1" presStyleIdx="6" presStyleCnt="7">
        <dgm:presLayoutVars>
          <dgm:bulletEnabled val="1"/>
        </dgm:presLayoutVars>
      </dgm:prSet>
      <dgm:spPr/>
      <dgm:t>
        <a:bodyPr/>
        <a:lstStyle/>
        <a:p>
          <a:endParaRPr lang="en-US"/>
        </a:p>
      </dgm:t>
    </dgm:pt>
    <dgm:pt modelId="{36C9177E-3A1A-4E41-8E9B-9E5DE398AC93}" type="pres">
      <dgm:prSet presAssocID="{4CF39BD1-FB52-904F-9BF2-58568FD89A1B}" presName="dummy" presStyleCnt="0"/>
      <dgm:spPr/>
    </dgm:pt>
    <dgm:pt modelId="{F32F1C61-59F9-6B49-A4E5-629A549D84A0}" type="pres">
      <dgm:prSet presAssocID="{02E1FB1A-9152-4347-9BBF-5A0270AF68D5}" presName="sibTrans" presStyleLbl="sibTrans2D1" presStyleIdx="6" presStyleCnt="7"/>
      <dgm:spPr/>
      <dgm:t>
        <a:bodyPr/>
        <a:lstStyle/>
        <a:p>
          <a:endParaRPr lang="en-US"/>
        </a:p>
      </dgm:t>
    </dgm:pt>
  </dgm:ptLst>
  <dgm:cxnLst>
    <dgm:cxn modelId="{587B4DEA-E0A0-7444-9DA3-5C19AAF3B610}" type="presOf" srcId="{8CC6F0FA-DBF3-704A-B94E-E6F2197EE2A2}" destId="{088814EB-5F0B-1F47-A646-0E2CB0733515}" srcOrd="0" destOrd="0" presId="urn:microsoft.com/office/officeart/2005/8/layout/radial6"/>
    <dgm:cxn modelId="{053FF3DD-6C3C-D349-A8FB-27D72DED9A91}" type="presOf" srcId="{395EEE48-61AE-C049-BC46-54A8FDA01E19}" destId="{8CACFA0D-AD1C-6C4D-9AA7-68AB0C6D1E58}" srcOrd="0" destOrd="0" presId="urn:microsoft.com/office/officeart/2005/8/layout/radial6"/>
    <dgm:cxn modelId="{0C67FE92-996E-2840-A323-6191A1E3CCE4}" type="presOf" srcId="{AE9365E7-05C1-D84B-A257-C350BA7369C3}" destId="{BBCC8616-73F4-0249-85C6-E3F28C29425E}" srcOrd="0" destOrd="0" presId="urn:microsoft.com/office/officeart/2005/8/layout/radial6"/>
    <dgm:cxn modelId="{37245747-29CE-DB47-AD47-E0D4B31F25F7}" type="presOf" srcId="{2ADD2C44-255F-774B-8C5F-77E36C1C74C4}" destId="{09394A5E-E39B-804D-9596-451FC53F8B1B}" srcOrd="0" destOrd="0" presId="urn:microsoft.com/office/officeart/2005/8/layout/radial6"/>
    <dgm:cxn modelId="{D8B38103-4801-0E41-B977-A5FF3DF52E55}" type="presOf" srcId="{1784C7F6-DF49-7543-A8AF-C1B794EAB12E}" destId="{E269FAEE-F95A-1545-84D4-E6F2CC9080AB}" srcOrd="0" destOrd="0" presId="urn:microsoft.com/office/officeart/2005/8/layout/radial6"/>
    <dgm:cxn modelId="{ED381DC0-8B4E-6843-BC10-C97B823C3D22}" srcId="{AE9365E7-05C1-D84B-A257-C350BA7369C3}" destId="{1784C7F6-DF49-7543-A8AF-C1B794EAB12E}" srcOrd="5" destOrd="0" parTransId="{8E69F0A8-33EF-594F-99FE-0EB6D1230EC3}" sibTransId="{C6497833-15B0-4B49-AF46-0CFA04BFE432}"/>
    <dgm:cxn modelId="{6948BC29-68C9-7140-BF87-163602FB2184}" type="presOf" srcId="{78656449-04D0-2148-86CB-CF2A4F09809F}" destId="{F8E00478-D723-814E-8C27-F20CA31644DA}" srcOrd="0" destOrd="0" presId="urn:microsoft.com/office/officeart/2005/8/layout/radial6"/>
    <dgm:cxn modelId="{F1664370-4361-0F4F-B358-0ABCE644F12E}" type="presOf" srcId="{52B446D6-7F1F-BD48-A1F1-D80573F7B5D7}" destId="{50FDE06A-1451-074E-B027-4DC190651685}" srcOrd="0" destOrd="0" presId="urn:microsoft.com/office/officeart/2005/8/layout/radial6"/>
    <dgm:cxn modelId="{4EDC7A24-49CB-9147-AF1B-2236EA759E40}" type="presOf" srcId="{343E279F-B66F-2842-B3B4-F8AAE8980673}" destId="{90C60607-A589-2646-AEEB-4F4103BDE47D}" srcOrd="0" destOrd="0" presId="urn:microsoft.com/office/officeart/2005/8/layout/radial6"/>
    <dgm:cxn modelId="{DD2C039C-A9A8-9140-BA34-70306B9FE862}" type="presOf" srcId="{02E1FB1A-9152-4347-9BBF-5A0270AF68D5}" destId="{F32F1C61-59F9-6B49-A4E5-629A549D84A0}" srcOrd="0" destOrd="0" presId="urn:microsoft.com/office/officeart/2005/8/layout/radial6"/>
    <dgm:cxn modelId="{3C1C2582-FA8E-7945-95FA-DFC4EF791D26}" type="presOf" srcId="{60AB97B0-DF34-584C-9286-2D71EEA06F1A}" destId="{546A8C65-EBC0-0C4D-BB13-BE27D6F950B6}" srcOrd="0" destOrd="0" presId="urn:microsoft.com/office/officeart/2005/8/layout/radial6"/>
    <dgm:cxn modelId="{5464EF91-AA8A-9C49-8540-298DA6488EA0}" type="presOf" srcId="{94CD0597-19C2-644F-B124-74AE034D43E3}" destId="{6C289F26-EF21-6043-B5A7-26E7AB12088A}" srcOrd="0" destOrd="0" presId="urn:microsoft.com/office/officeart/2005/8/layout/radial6"/>
    <dgm:cxn modelId="{BF52BD7C-0D01-6541-A7EF-C0F53B7A1F34}" type="presOf" srcId="{70AF501B-9670-604A-960E-F7CD9A1843BE}" destId="{4401A881-95F1-2A47-BDE6-8256F4C1A639}" srcOrd="0" destOrd="0" presId="urn:microsoft.com/office/officeart/2005/8/layout/radial6"/>
    <dgm:cxn modelId="{45591DD9-B663-594C-B24A-4C6DFAEDD170}" srcId="{AE9365E7-05C1-D84B-A257-C350BA7369C3}" destId="{8CC6F0FA-DBF3-704A-B94E-E6F2197EE2A2}" srcOrd="3" destOrd="0" parTransId="{D1EFF577-BF5F-A047-87DA-D073BF4F1948}" sibTransId="{2ADD2C44-255F-774B-8C5F-77E36C1C74C4}"/>
    <dgm:cxn modelId="{FC9990E7-5412-9848-9C07-D4A8025A39FE}" type="presOf" srcId="{5AFC4EEA-3726-FC45-BFFF-E4BC5817188B}" destId="{59E1920D-D2AB-9749-ACBA-B977428B03D7}" srcOrd="0" destOrd="0" presId="urn:microsoft.com/office/officeart/2005/8/layout/radial6"/>
    <dgm:cxn modelId="{A08FA243-9EDA-4E45-AFC6-A3D94F0CB934}" srcId="{AE9365E7-05C1-D84B-A257-C350BA7369C3}" destId="{4CF39BD1-FB52-904F-9BF2-58568FD89A1B}" srcOrd="6" destOrd="0" parTransId="{9547865A-0C5E-2E4E-B5C4-76F34EAA7B81}" sibTransId="{02E1FB1A-9152-4347-9BBF-5A0270AF68D5}"/>
    <dgm:cxn modelId="{A105E900-A03F-654E-9EA8-CF060358CA58}" srcId="{78656449-04D0-2148-86CB-CF2A4F09809F}" destId="{AE9365E7-05C1-D84B-A257-C350BA7369C3}" srcOrd="0" destOrd="0" parTransId="{77F8D36B-5E84-3543-97A9-013F4C926332}" sibTransId="{5CE2683C-FF87-914A-A1C2-9776A54A261C}"/>
    <dgm:cxn modelId="{8143243D-A293-8C4F-899B-D2EB50215571}" type="presOf" srcId="{C6497833-15B0-4B49-AF46-0CFA04BFE432}" destId="{DEC1BC1A-5273-0A44-B9B8-13C567F8ED22}" srcOrd="0" destOrd="0" presId="urn:microsoft.com/office/officeart/2005/8/layout/radial6"/>
    <dgm:cxn modelId="{0FF0B921-740B-7E46-9E73-CDB20E3BB034}" srcId="{AE9365E7-05C1-D84B-A257-C350BA7369C3}" destId="{5AFC4EEA-3726-FC45-BFFF-E4BC5817188B}" srcOrd="4" destOrd="0" parTransId="{F7B5FC33-C7A2-5743-94CA-EA57CB4B68D7}" sibTransId="{343E279F-B66F-2842-B3B4-F8AAE8980673}"/>
    <dgm:cxn modelId="{07ACD235-1527-ED47-AF4F-46139DB3923E}" type="presOf" srcId="{471A8C8D-13F9-3148-9C96-950B0BC4783B}" destId="{5E8D6685-C7A0-2B41-9483-0296C490ABBC}" srcOrd="0" destOrd="0" presId="urn:microsoft.com/office/officeart/2005/8/layout/radial6"/>
    <dgm:cxn modelId="{81EF33FD-E666-A449-86CA-428090753033}" srcId="{AE9365E7-05C1-D84B-A257-C350BA7369C3}" destId="{60AB97B0-DF34-584C-9286-2D71EEA06F1A}" srcOrd="1" destOrd="0" parTransId="{17350646-4220-0F42-B398-9AD3631117EB}" sibTransId="{471A8C8D-13F9-3148-9C96-950B0BC4783B}"/>
    <dgm:cxn modelId="{14B84AD6-EAC8-E749-A00D-67E08F5E7304}" type="presOf" srcId="{4CF39BD1-FB52-904F-9BF2-58568FD89A1B}" destId="{CA29F55F-8992-F94C-9DA1-485704517522}" srcOrd="0" destOrd="0" presId="urn:microsoft.com/office/officeart/2005/8/layout/radial6"/>
    <dgm:cxn modelId="{32E0E5D3-B801-0B49-BB6C-3E1C0BD25F56}" srcId="{AE9365E7-05C1-D84B-A257-C350BA7369C3}" destId="{395EEE48-61AE-C049-BC46-54A8FDA01E19}" srcOrd="0" destOrd="0" parTransId="{DEFD4595-2FD0-A449-9DA2-FD9CE187A41A}" sibTransId="{94CD0597-19C2-644F-B124-74AE034D43E3}"/>
    <dgm:cxn modelId="{1B542D09-E5AA-4547-94B8-33EBB7CA65D5}" srcId="{AE9365E7-05C1-D84B-A257-C350BA7369C3}" destId="{70AF501B-9670-604A-960E-F7CD9A1843BE}" srcOrd="2" destOrd="0" parTransId="{70463971-D9FE-BF4D-A333-80E0D2A88626}" sibTransId="{52B446D6-7F1F-BD48-A1F1-D80573F7B5D7}"/>
    <dgm:cxn modelId="{0BF4E9A3-F2F9-6549-BBDE-93F3227F0ABE}" type="presParOf" srcId="{F8E00478-D723-814E-8C27-F20CA31644DA}" destId="{BBCC8616-73F4-0249-85C6-E3F28C29425E}" srcOrd="0" destOrd="0" presId="urn:microsoft.com/office/officeart/2005/8/layout/radial6"/>
    <dgm:cxn modelId="{F1749C10-20A6-B947-A057-D23469B75179}" type="presParOf" srcId="{F8E00478-D723-814E-8C27-F20CA31644DA}" destId="{8CACFA0D-AD1C-6C4D-9AA7-68AB0C6D1E58}" srcOrd="1" destOrd="0" presId="urn:microsoft.com/office/officeart/2005/8/layout/radial6"/>
    <dgm:cxn modelId="{B472216B-46E4-AE4A-A83E-1B13FF8C7536}" type="presParOf" srcId="{F8E00478-D723-814E-8C27-F20CA31644DA}" destId="{1B21F06F-4E63-D046-A76E-B73DCE1F4BCD}" srcOrd="2" destOrd="0" presId="urn:microsoft.com/office/officeart/2005/8/layout/radial6"/>
    <dgm:cxn modelId="{80FB37B9-6FD5-A346-B4D7-353A45257743}" type="presParOf" srcId="{F8E00478-D723-814E-8C27-F20CA31644DA}" destId="{6C289F26-EF21-6043-B5A7-26E7AB12088A}" srcOrd="3" destOrd="0" presId="urn:microsoft.com/office/officeart/2005/8/layout/radial6"/>
    <dgm:cxn modelId="{AE6D377D-5B06-7E4A-9382-A051E728DCF4}" type="presParOf" srcId="{F8E00478-D723-814E-8C27-F20CA31644DA}" destId="{546A8C65-EBC0-0C4D-BB13-BE27D6F950B6}" srcOrd="4" destOrd="0" presId="urn:microsoft.com/office/officeart/2005/8/layout/radial6"/>
    <dgm:cxn modelId="{D2499B20-4CA7-404C-A2F7-9E36A4023E00}" type="presParOf" srcId="{F8E00478-D723-814E-8C27-F20CA31644DA}" destId="{E8C44E81-182B-DC4F-B204-CB0936A449B6}" srcOrd="5" destOrd="0" presId="urn:microsoft.com/office/officeart/2005/8/layout/radial6"/>
    <dgm:cxn modelId="{2D795541-93AF-CC4D-A6D3-B144E2D5B04B}" type="presParOf" srcId="{F8E00478-D723-814E-8C27-F20CA31644DA}" destId="{5E8D6685-C7A0-2B41-9483-0296C490ABBC}" srcOrd="6" destOrd="0" presId="urn:microsoft.com/office/officeart/2005/8/layout/radial6"/>
    <dgm:cxn modelId="{D2C4C129-E59A-8E45-B019-C2BDABE9814A}" type="presParOf" srcId="{F8E00478-D723-814E-8C27-F20CA31644DA}" destId="{4401A881-95F1-2A47-BDE6-8256F4C1A639}" srcOrd="7" destOrd="0" presId="urn:microsoft.com/office/officeart/2005/8/layout/radial6"/>
    <dgm:cxn modelId="{04D6D30D-31A7-714D-A6F7-CA0586DD22C8}" type="presParOf" srcId="{F8E00478-D723-814E-8C27-F20CA31644DA}" destId="{A6D264D2-7CF0-EA4E-A850-B1D72D53D510}" srcOrd="8" destOrd="0" presId="urn:microsoft.com/office/officeart/2005/8/layout/radial6"/>
    <dgm:cxn modelId="{84FE27AA-792A-444B-B1DC-AB0ABA52CF22}" type="presParOf" srcId="{F8E00478-D723-814E-8C27-F20CA31644DA}" destId="{50FDE06A-1451-074E-B027-4DC190651685}" srcOrd="9" destOrd="0" presId="urn:microsoft.com/office/officeart/2005/8/layout/radial6"/>
    <dgm:cxn modelId="{69B34954-A94C-0642-96CC-E86F794A0DCD}" type="presParOf" srcId="{F8E00478-D723-814E-8C27-F20CA31644DA}" destId="{088814EB-5F0B-1F47-A646-0E2CB0733515}" srcOrd="10" destOrd="0" presId="urn:microsoft.com/office/officeart/2005/8/layout/radial6"/>
    <dgm:cxn modelId="{D0582D66-A4B2-EE41-AEEC-D2CDE992A96D}" type="presParOf" srcId="{F8E00478-D723-814E-8C27-F20CA31644DA}" destId="{A0CBF99D-D119-3A44-9715-0437544DCD60}" srcOrd="11" destOrd="0" presId="urn:microsoft.com/office/officeart/2005/8/layout/radial6"/>
    <dgm:cxn modelId="{CEB1433A-C49F-DF46-A09B-0AE5F5125318}" type="presParOf" srcId="{F8E00478-D723-814E-8C27-F20CA31644DA}" destId="{09394A5E-E39B-804D-9596-451FC53F8B1B}" srcOrd="12" destOrd="0" presId="urn:microsoft.com/office/officeart/2005/8/layout/radial6"/>
    <dgm:cxn modelId="{F2B82E35-F5EA-E546-A277-807369A49CA5}" type="presParOf" srcId="{F8E00478-D723-814E-8C27-F20CA31644DA}" destId="{59E1920D-D2AB-9749-ACBA-B977428B03D7}" srcOrd="13" destOrd="0" presId="urn:microsoft.com/office/officeart/2005/8/layout/radial6"/>
    <dgm:cxn modelId="{DEBAD45B-1452-F247-B66A-7849BE803851}" type="presParOf" srcId="{F8E00478-D723-814E-8C27-F20CA31644DA}" destId="{01F58DC7-2684-5C4C-B822-C693C11D8473}" srcOrd="14" destOrd="0" presId="urn:microsoft.com/office/officeart/2005/8/layout/radial6"/>
    <dgm:cxn modelId="{F856F7A7-E854-E645-A9E3-021D547A2639}" type="presParOf" srcId="{F8E00478-D723-814E-8C27-F20CA31644DA}" destId="{90C60607-A589-2646-AEEB-4F4103BDE47D}" srcOrd="15" destOrd="0" presId="urn:microsoft.com/office/officeart/2005/8/layout/radial6"/>
    <dgm:cxn modelId="{3C5D479C-82BD-CE4B-88D6-1A3A74E4EF59}" type="presParOf" srcId="{F8E00478-D723-814E-8C27-F20CA31644DA}" destId="{E269FAEE-F95A-1545-84D4-E6F2CC9080AB}" srcOrd="16" destOrd="0" presId="urn:microsoft.com/office/officeart/2005/8/layout/radial6"/>
    <dgm:cxn modelId="{89DF5213-F700-0345-9F84-BD60B2BA4BB9}" type="presParOf" srcId="{F8E00478-D723-814E-8C27-F20CA31644DA}" destId="{FC9241AC-3AED-5648-B4A5-2DBC11E1BE48}" srcOrd="17" destOrd="0" presId="urn:microsoft.com/office/officeart/2005/8/layout/radial6"/>
    <dgm:cxn modelId="{81FFFA32-6638-B94C-9E70-2B496FC7D27A}" type="presParOf" srcId="{F8E00478-D723-814E-8C27-F20CA31644DA}" destId="{DEC1BC1A-5273-0A44-B9B8-13C567F8ED22}" srcOrd="18" destOrd="0" presId="urn:microsoft.com/office/officeart/2005/8/layout/radial6"/>
    <dgm:cxn modelId="{D262F881-FAD5-5342-B616-07893DFACD5B}" type="presParOf" srcId="{F8E00478-D723-814E-8C27-F20CA31644DA}" destId="{CA29F55F-8992-F94C-9DA1-485704517522}" srcOrd="19" destOrd="0" presId="urn:microsoft.com/office/officeart/2005/8/layout/radial6"/>
    <dgm:cxn modelId="{A4444FCB-AF54-ED45-B6B5-9ACA83607B48}" type="presParOf" srcId="{F8E00478-D723-814E-8C27-F20CA31644DA}" destId="{36C9177E-3A1A-4E41-8E9B-9E5DE398AC93}" srcOrd="20" destOrd="0" presId="urn:microsoft.com/office/officeart/2005/8/layout/radial6"/>
    <dgm:cxn modelId="{A108168A-40A4-5740-A8F9-51AF5E06A876}" type="presParOf" srcId="{F8E00478-D723-814E-8C27-F20CA31644DA}" destId="{F32F1C61-59F9-6B49-A4E5-629A549D84A0}"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F1C61-59F9-6B49-A4E5-629A549D84A0}">
      <dsp:nvSpPr>
        <dsp:cNvPr id="0" name=""/>
        <dsp:cNvSpPr/>
      </dsp:nvSpPr>
      <dsp:spPr>
        <a:xfrm>
          <a:off x="2592429" y="382722"/>
          <a:ext cx="3044740" cy="3044740"/>
        </a:xfrm>
        <a:prstGeom prst="blockArc">
          <a:avLst>
            <a:gd name="adj1" fmla="val 13114286"/>
            <a:gd name="adj2" fmla="val 16200000"/>
            <a:gd name="adj3" fmla="val 3898"/>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C1BC1A-5273-0A44-B9B8-13C567F8ED22}">
      <dsp:nvSpPr>
        <dsp:cNvPr id="0" name=""/>
        <dsp:cNvSpPr/>
      </dsp:nvSpPr>
      <dsp:spPr>
        <a:xfrm>
          <a:off x="2592429" y="382722"/>
          <a:ext cx="3044740" cy="3044740"/>
        </a:xfrm>
        <a:prstGeom prst="blockArc">
          <a:avLst>
            <a:gd name="adj1" fmla="val 10028571"/>
            <a:gd name="adj2" fmla="val 13114286"/>
            <a:gd name="adj3" fmla="val 3898"/>
          </a:avLst>
        </a:prstGeom>
        <a:solidFill>
          <a:schemeClr val="accent4">
            <a:hueOff val="-3720641"/>
            <a:satOff val="22416"/>
            <a:lumOff val="17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C60607-A589-2646-AEEB-4F4103BDE47D}">
      <dsp:nvSpPr>
        <dsp:cNvPr id="0" name=""/>
        <dsp:cNvSpPr/>
      </dsp:nvSpPr>
      <dsp:spPr>
        <a:xfrm>
          <a:off x="2592429" y="382722"/>
          <a:ext cx="3044740" cy="3044740"/>
        </a:xfrm>
        <a:prstGeom prst="blockArc">
          <a:avLst>
            <a:gd name="adj1" fmla="val 6942857"/>
            <a:gd name="adj2" fmla="val 10028571"/>
            <a:gd name="adj3" fmla="val 3898"/>
          </a:avLst>
        </a:prstGeom>
        <a:solidFill>
          <a:schemeClr val="accent4">
            <a:hueOff val="-2976513"/>
            <a:satOff val="17933"/>
            <a:lumOff val="143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394A5E-E39B-804D-9596-451FC53F8B1B}">
      <dsp:nvSpPr>
        <dsp:cNvPr id="0" name=""/>
        <dsp:cNvSpPr/>
      </dsp:nvSpPr>
      <dsp:spPr>
        <a:xfrm>
          <a:off x="2592429" y="382722"/>
          <a:ext cx="3044740" cy="3044740"/>
        </a:xfrm>
        <a:prstGeom prst="blockArc">
          <a:avLst>
            <a:gd name="adj1" fmla="val 3857143"/>
            <a:gd name="adj2" fmla="val 6942857"/>
            <a:gd name="adj3" fmla="val 3898"/>
          </a:avLst>
        </a:prstGeom>
        <a:solidFill>
          <a:schemeClr val="accent4">
            <a:hueOff val="-2232385"/>
            <a:satOff val="13449"/>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FDE06A-1451-074E-B027-4DC190651685}">
      <dsp:nvSpPr>
        <dsp:cNvPr id="0" name=""/>
        <dsp:cNvSpPr/>
      </dsp:nvSpPr>
      <dsp:spPr>
        <a:xfrm>
          <a:off x="2592429" y="382722"/>
          <a:ext cx="3044740" cy="3044740"/>
        </a:xfrm>
        <a:prstGeom prst="blockArc">
          <a:avLst>
            <a:gd name="adj1" fmla="val 771429"/>
            <a:gd name="adj2" fmla="val 3857143"/>
            <a:gd name="adj3" fmla="val 3898"/>
          </a:avLst>
        </a:prstGeom>
        <a:solidFill>
          <a:schemeClr val="accent4">
            <a:hueOff val="-1488257"/>
            <a:satOff val="8966"/>
            <a:lumOff val="7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8D6685-C7A0-2B41-9483-0296C490ABBC}">
      <dsp:nvSpPr>
        <dsp:cNvPr id="0" name=""/>
        <dsp:cNvSpPr/>
      </dsp:nvSpPr>
      <dsp:spPr>
        <a:xfrm>
          <a:off x="2592429" y="382722"/>
          <a:ext cx="3044740" cy="3044740"/>
        </a:xfrm>
        <a:prstGeom prst="blockArc">
          <a:avLst>
            <a:gd name="adj1" fmla="val 19285714"/>
            <a:gd name="adj2" fmla="val 771429"/>
            <a:gd name="adj3" fmla="val 3898"/>
          </a:avLst>
        </a:prstGeom>
        <a:solidFill>
          <a:schemeClr val="accent4">
            <a:hueOff val="-744128"/>
            <a:satOff val="4483"/>
            <a:lumOff val="3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289F26-EF21-6043-B5A7-26E7AB12088A}">
      <dsp:nvSpPr>
        <dsp:cNvPr id="0" name=""/>
        <dsp:cNvSpPr/>
      </dsp:nvSpPr>
      <dsp:spPr>
        <a:xfrm>
          <a:off x="2592429" y="382722"/>
          <a:ext cx="3044740" cy="3044740"/>
        </a:xfrm>
        <a:prstGeom prst="blockArc">
          <a:avLst>
            <a:gd name="adj1" fmla="val 16200000"/>
            <a:gd name="adj2" fmla="val 19285714"/>
            <a:gd name="adj3" fmla="val 3898"/>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C8616-73F4-0249-85C6-E3F28C29425E}">
      <dsp:nvSpPr>
        <dsp:cNvPr id="0" name=""/>
        <dsp:cNvSpPr/>
      </dsp:nvSpPr>
      <dsp:spPr>
        <a:xfrm>
          <a:off x="3526110" y="1316403"/>
          <a:ext cx="1177379" cy="117737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kern="1200" dirty="0"/>
            <a:t>NONVERBAL</a:t>
          </a:r>
        </a:p>
      </dsp:txBody>
      <dsp:txXfrm>
        <a:off x="3698533" y="1488826"/>
        <a:ext cx="832533" cy="832533"/>
      </dsp:txXfrm>
    </dsp:sp>
    <dsp:sp modelId="{8CACFA0D-AD1C-6C4D-9AA7-68AB0C6D1E58}">
      <dsp:nvSpPr>
        <dsp:cNvPr id="0" name=""/>
        <dsp:cNvSpPr/>
      </dsp:nvSpPr>
      <dsp:spPr>
        <a:xfrm>
          <a:off x="3702717" y="309"/>
          <a:ext cx="824165" cy="82416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GB" sz="500" kern="1200" dirty="0"/>
            <a:t>MOVEMENT</a:t>
          </a:r>
        </a:p>
      </dsp:txBody>
      <dsp:txXfrm>
        <a:off x="3823413" y="121005"/>
        <a:ext cx="582773" cy="582773"/>
      </dsp:txXfrm>
    </dsp:sp>
    <dsp:sp modelId="{546A8C65-EBC0-0C4D-BB13-BE27D6F950B6}">
      <dsp:nvSpPr>
        <dsp:cNvPr id="0" name=""/>
        <dsp:cNvSpPr/>
      </dsp:nvSpPr>
      <dsp:spPr>
        <a:xfrm>
          <a:off x="4869757" y="562326"/>
          <a:ext cx="824165" cy="824165"/>
        </a:xfrm>
        <a:prstGeom prst="ellipse">
          <a:avLst/>
        </a:prstGeom>
        <a:solidFill>
          <a:schemeClr val="accent4">
            <a:hueOff val="-744128"/>
            <a:satOff val="4483"/>
            <a:lumOff val="3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GB" sz="500" kern="1200" dirty="0"/>
            <a:t>TOUCH</a:t>
          </a:r>
        </a:p>
      </dsp:txBody>
      <dsp:txXfrm>
        <a:off x="4990453" y="683022"/>
        <a:ext cx="582773" cy="582773"/>
      </dsp:txXfrm>
    </dsp:sp>
    <dsp:sp modelId="{4401A881-95F1-2A47-BDE6-8256F4C1A639}">
      <dsp:nvSpPr>
        <dsp:cNvPr id="0" name=""/>
        <dsp:cNvSpPr/>
      </dsp:nvSpPr>
      <dsp:spPr>
        <a:xfrm>
          <a:off x="5157992" y="1825167"/>
          <a:ext cx="824165" cy="824165"/>
        </a:xfrm>
        <a:prstGeom prst="ellipse">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GB" sz="500" kern="1200" dirty="0"/>
            <a:t>PARALANGUAGE</a:t>
          </a:r>
        </a:p>
      </dsp:txBody>
      <dsp:txXfrm>
        <a:off x="5278688" y="1945863"/>
        <a:ext cx="582773" cy="582773"/>
      </dsp:txXfrm>
    </dsp:sp>
    <dsp:sp modelId="{088814EB-5F0B-1F47-A646-0E2CB0733515}">
      <dsp:nvSpPr>
        <dsp:cNvPr id="0" name=""/>
        <dsp:cNvSpPr/>
      </dsp:nvSpPr>
      <dsp:spPr>
        <a:xfrm>
          <a:off x="4350375" y="2837886"/>
          <a:ext cx="824165" cy="824165"/>
        </a:xfrm>
        <a:prstGeom prst="ellips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GB" sz="500" kern="1200" dirty="0"/>
            <a:t>SPACE</a:t>
          </a:r>
        </a:p>
      </dsp:txBody>
      <dsp:txXfrm>
        <a:off x="4471071" y="2958582"/>
        <a:ext cx="582773" cy="582773"/>
      </dsp:txXfrm>
    </dsp:sp>
    <dsp:sp modelId="{59E1920D-D2AB-9749-ACBA-B977428B03D7}">
      <dsp:nvSpPr>
        <dsp:cNvPr id="0" name=""/>
        <dsp:cNvSpPr/>
      </dsp:nvSpPr>
      <dsp:spPr>
        <a:xfrm>
          <a:off x="3055058" y="2837886"/>
          <a:ext cx="824165" cy="824165"/>
        </a:xfrm>
        <a:prstGeom prst="ellipse">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GB" sz="500" kern="1200" dirty="0"/>
            <a:t>TIME</a:t>
          </a:r>
        </a:p>
      </dsp:txBody>
      <dsp:txXfrm>
        <a:off x="3175754" y="2958582"/>
        <a:ext cx="582773" cy="582773"/>
      </dsp:txXfrm>
    </dsp:sp>
    <dsp:sp modelId="{E269FAEE-F95A-1545-84D4-E6F2CC9080AB}">
      <dsp:nvSpPr>
        <dsp:cNvPr id="0" name=""/>
        <dsp:cNvSpPr/>
      </dsp:nvSpPr>
      <dsp:spPr>
        <a:xfrm>
          <a:off x="2247442" y="1825167"/>
          <a:ext cx="824165" cy="824165"/>
        </a:xfrm>
        <a:prstGeom prst="ellipse">
          <a:avLst/>
        </a:prstGeom>
        <a:solidFill>
          <a:schemeClr val="accent4">
            <a:hueOff val="-3720641"/>
            <a:satOff val="22416"/>
            <a:lumOff val="17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GB" sz="500" kern="1200" dirty="0"/>
            <a:t>PERSONAL PRESENTATION</a:t>
          </a:r>
        </a:p>
      </dsp:txBody>
      <dsp:txXfrm>
        <a:off x="2368138" y="1945863"/>
        <a:ext cx="582773" cy="582773"/>
      </dsp:txXfrm>
    </dsp:sp>
    <dsp:sp modelId="{CA29F55F-8992-F94C-9DA1-485704517522}">
      <dsp:nvSpPr>
        <dsp:cNvPr id="0" name=""/>
        <dsp:cNvSpPr/>
      </dsp:nvSpPr>
      <dsp:spPr>
        <a:xfrm>
          <a:off x="2535677" y="562326"/>
          <a:ext cx="824165" cy="824165"/>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GB" sz="500" kern="1200" dirty="0"/>
            <a:t>ENVIRONMENT</a:t>
          </a:r>
        </a:p>
      </dsp:txBody>
      <dsp:txXfrm>
        <a:off x="2656373" y="683022"/>
        <a:ext cx="582773" cy="58277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8515DC-C56A-4D96-85EE-F0F969CBD2E6}" type="datetimeFigureOut">
              <a:rPr lang="en-IE" smtClean="0"/>
              <a:t>21/07/2023</a:t>
            </a:fld>
            <a:endParaRPr lang="en-I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368A3C-9CC6-471E-98DA-38655E504C30}" type="slidenum">
              <a:rPr lang="en-IE" smtClean="0"/>
              <a:t>‹#›</a:t>
            </a:fld>
            <a:endParaRPr lang="en-IE"/>
          </a:p>
        </p:txBody>
      </p:sp>
    </p:spTree>
    <p:extLst>
      <p:ext uri="{BB962C8B-B14F-4D97-AF65-F5344CB8AC3E}">
        <p14:creationId xmlns:p14="http://schemas.microsoft.com/office/powerpoint/2010/main" val="121563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5CFA1724-EC96-BF40-8BF1-2DFA4FD9AD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4316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31</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026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8350"/>
            <a:ext cx="6823075" cy="383857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32</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072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33</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924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34</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5823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35</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7789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3" name="Notes Placeholder 2"/>
          <p:cNvSpPr>
            <a:spLocks noGrp="1"/>
          </p:cNvSpPr>
          <p:nvPr>
            <p:ph type="body" idx="1"/>
          </p:nvPr>
        </p:nvSpPr>
        <p:spPr/>
        <p:txBody>
          <a:bodyPr/>
          <a:lstStyle/>
          <a:p>
            <a:pPr marL="342900" indent="-342900" defTabSz="914400">
              <a:lnSpc>
                <a:spcPct val="90000"/>
              </a:lnSpc>
              <a:spcBef>
                <a:spcPts val="1000"/>
              </a:spcBef>
              <a:buClr>
                <a:srgbClr val="C100A0"/>
              </a:buClr>
              <a:buFont typeface="Arial" panose="020B0604020202020204" pitchFamily="34" charset="0"/>
              <a:buChar char="•"/>
            </a:pPr>
            <a:endParaRPr lang="en-IE" sz="1200" b="0" i="0" u="sng" kern="1200" baseline="30000" dirty="0">
              <a:solidFill>
                <a:schemeClr val="tx1"/>
              </a:solidFill>
              <a:effectLst/>
              <a:latin typeface="+mn-lt"/>
              <a:ea typeface="+mn-ea"/>
              <a:cs typeface="+mn-cs"/>
            </a:endParaRPr>
          </a:p>
          <a:p>
            <a:pPr marL="342900" indent="-342900" defTabSz="914400">
              <a:lnSpc>
                <a:spcPct val="90000"/>
              </a:lnSpc>
              <a:spcBef>
                <a:spcPts val="1000"/>
              </a:spcBef>
              <a:buClr>
                <a:srgbClr val="C100A0"/>
              </a:buClr>
              <a:buFont typeface="Arial" panose="020B0604020202020204" pitchFamily="34" charset="0"/>
              <a:buChar char="•"/>
            </a:pPr>
            <a:endParaRPr lang="en-IE"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36</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369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37</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0130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8350"/>
            <a:ext cx="6823075" cy="383857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45</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147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46</a:t>
            </a:fld>
            <a:endParaRPr kumimoji="0" lang="en-I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446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23</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6132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fld id="{77E6BA2A-3E45-49F0-851A-970A715B99A6}" type="slidenum">
              <a:rPr lang="en-IE" smtClean="0"/>
              <a:t>24</a:t>
            </a:fld>
            <a:endParaRPr lang="en-IE" dirty="0"/>
          </a:p>
        </p:txBody>
      </p:sp>
    </p:spTree>
    <p:extLst>
      <p:ext uri="{BB962C8B-B14F-4D97-AF65-F5344CB8AC3E}">
        <p14:creationId xmlns:p14="http://schemas.microsoft.com/office/powerpoint/2010/main" val="366375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25</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985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26</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14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27</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0925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28</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6923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9300"/>
            <a:ext cx="6654800" cy="374332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29</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2260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8350"/>
            <a:ext cx="6823075" cy="3838575"/>
          </a:xfrm>
        </p:spPr>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77E6BA2A-3E45-49F0-851A-970A715B99A6}" type="slidenum">
              <a:rPr kumimoji="0" lang="en-I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30</a:t>
            </a:fld>
            <a:endParaRPr kumimoji="0" lang="en-I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4080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I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05C419EB-F2AA-4D88-A256-99D51FD85F8A}" type="datetimeFigureOut">
              <a:rPr lang="en-IE" smtClean="0"/>
              <a:t>21/07/2023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3003033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5C419EB-F2AA-4D88-A256-99D51FD85F8A}" type="datetimeFigureOut">
              <a:rPr lang="en-IE" smtClean="0"/>
              <a:t>21/07/2023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787392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5C419EB-F2AA-4D88-A256-99D51FD85F8A}" type="datetimeFigureOut">
              <a:rPr lang="en-IE" smtClean="0"/>
              <a:t>21/07/2023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1890663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Inner Slide">
    <p:spTree>
      <p:nvGrpSpPr>
        <p:cNvPr id="1" name=""/>
        <p:cNvGrpSpPr/>
        <p:nvPr/>
      </p:nvGrpSpPr>
      <p:grpSpPr>
        <a:xfrm>
          <a:off x="0" y="0"/>
          <a:ext cx="0" cy="0"/>
          <a:chOff x="0" y="0"/>
          <a:chExt cx="0" cy="0"/>
        </a:xfrm>
      </p:grpSpPr>
      <p:sp>
        <p:nvSpPr>
          <p:cNvPr id="7" name="Rectangle 6"/>
          <p:cNvSpPr/>
          <p:nvPr userDrawn="1"/>
        </p:nvSpPr>
        <p:spPr>
          <a:xfrm>
            <a:off x="0" y="-1"/>
            <a:ext cx="9144000" cy="252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a:p>
        </p:txBody>
      </p:sp>
      <p:sp>
        <p:nvSpPr>
          <p:cNvPr id="10" name="Rectangle 9"/>
          <p:cNvSpPr/>
          <p:nvPr userDrawn="1"/>
        </p:nvSpPr>
        <p:spPr>
          <a:xfrm>
            <a:off x="0" y="4747613"/>
            <a:ext cx="9144000" cy="402942"/>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99887"/>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9036" y="4791310"/>
            <a:ext cx="1625928" cy="315547"/>
          </a:xfrm>
          <a:prstGeom prst="rect">
            <a:avLst/>
          </a:prstGeom>
        </p:spPr>
      </p:pic>
      <p:sp>
        <p:nvSpPr>
          <p:cNvPr id="5" name="TextBox 4"/>
          <p:cNvSpPr txBox="1"/>
          <p:nvPr userDrawn="1"/>
        </p:nvSpPr>
        <p:spPr>
          <a:xfrm>
            <a:off x="148160" y="336775"/>
            <a:ext cx="1300356" cy="215444"/>
          </a:xfrm>
          <a:prstGeom prst="rect">
            <a:avLst/>
          </a:prstGeom>
          <a:noFill/>
        </p:spPr>
        <p:txBody>
          <a:bodyPr wrap="none" rtlCol="0">
            <a:spAutoFit/>
          </a:bodyPr>
          <a:lstStyle/>
          <a:p>
            <a:r>
              <a:rPr lang="en-US" sz="800" dirty="0">
                <a:solidFill>
                  <a:schemeClr val="bg1">
                    <a:lumMod val="50000"/>
                  </a:schemeClr>
                </a:solidFill>
              </a:rPr>
              <a:t>HSE | </a:t>
            </a:r>
            <a:r>
              <a:rPr lang="en-US" sz="800" b="1" dirty="0">
                <a:solidFill>
                  <a:schemeClr val="bg1">
                    <a:lumMod val="50000"/>
                  </a:schemeClr>
                </a:solidFill>
              </a:rPr>
              <a:t>Open Disclosure</a:t>
            </a:r>
          </a:p>
        </p:txBody>
      </p:sp>
    </p:spTree>
    <p:extLst>
      <p:ext uri="{BB962C8B-B14F-4D97-AF65-F5344CB8AC3E}">
        <p14:creationId xmlns:p14="http://schemas.microsoft.com/office/powerpoint/2010/main" val="2672292935"/>
      </p:ext>
    </p:extLst>
  </p:cSld>
  <p:clrMapOvr>
    <a:masterClrMapping/>
  </p:clrMapOvr>
  <p:extLst>
    <p:ext uri="{DCECCB84-F9BA-43D5-87BE-67443E8EF086}">
      <p15:sldGuideLst xmlns:p15="http://schemas.microsoft.com/office/powerpoint/2012/main">
        <p15:guide id="1" orient="horz" pos="2845" userDrawn="1">
          <p15:clr>
            <a:srgbClr val="FBAE40"/>
          </p15:clr>
        </p15:guide>
        <p15:guide id="2" pos="55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Inner Slide">
    <p:spTree>
      <p:nvGrpSpPr>
        <p:cNvPr id="1" name=""/>
        <p:cNvGrpSpPr/>
        <p:nvPr/>
      </p:nvGrpSpPr>
      <p:grpSpPr>
        <a:xfrm>
          <a:off x="0" y="0"/>
          <a:ext cx="0" cy="0"/>
          <a:chOff x="0" y="0"/>
          <a:chExt cx="0" cy="0"/>
        </a:xfrm>
      </p:grpSpPr>
      <p:sp>
        <p:nvSpPr>
          <p:cNvPr id="7" name="Rectangle 6"/>
          <p:cNvSpPr/>
          <p:nvPr userDrawn="1"/>
        </p:nvSpPr>
        <p:spPr>
          <a:xfrm>
            <a:off x="0" y="-1"/>
            <a:ext cx="9144000" cy="252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a:p>
        </p:txBody>
      </p:sp>
      <p:sp>
        <p:nvSpPr>
          <p:cNvPr id="10" name="Rectangle 9"/>
          <p:cNvSpPr/>
          <p:nvPr userDrawn="1"/>
        </p:nvSpPr>
        <p:spPr>
          <a:xfrm>
            <a:off x="0" y="4747613"/>
            <a:ext cx="9144000" cy="402942"/>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99887"/>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9036" y="4791310"/>
            <a:ext cx="1625928" cy="315547"/>
          </a:xfrm>
          <a:prstGeom prst="rect">
            <a:avLst/>
          </a:prstGeom>
        </p:spPr>
      </p:pic>
      <p:sp>
        <p:nvSpPr>
          <p:cNvPr id="5" name="TextBox 4"/>
          <p:cNvSpPr txBox="1"/>
          <p:nvPr userDrawn="1"/>
        </p:nvSpPr>
        <p:spPr>
          <a:xfrm>
            <a:off x="148160" y="336775"/>
            <a:ext cx="1300356" cy="215444"/>
          </a:xfrm>
          <a:prstGeom prst="rect">
            <a:avLst/>
          </a:prstGeom>
          <a:noFill/>
        </p:spPr>
        <p:txBody>
          <a:bodyPr wrap="none" rtlCol="0">
            <a:spAutoFit/>
          </a:bodyPr>
          <a:lstStyle/>
          <a:p>
            <a:r>
              <a:rPr lang="en-US" sz="800" dirty="0">
                <a:solidFill>
                  <a:schemeClr val="bg1">
                    <a:lumMod val="50000"/>
                  </a:schemeClr>
                </a:solidFill>
              </a:rPr>
              <a:t>HSE | </a:t>
            </a:r>
            <a:r>
              <a:rPr lang="en-US" sz="800" b="1" dirty="0">
                <a:solidFill>
                  <a:schemeClr val="bg1">
                    <a:lumMod val="50000"/>
                  </a:schemeClr>
                </a:solidFill>
              </a:rPr>
              <a:t>Open Disclosure</a:t>
            </a:r>
          </a:p>
        </p:txBody>
      </p:sp>
    </p:spTree>
    <p:extLst>
      <p:ext uri="{BB962C8B-B14F-4D97-AF65-F5344CB8AC3E}">
        <p14:creationId xmlns:p14="http://schemas.microsoft.com/office/powerpoint/2010/main" val="1767432889"/>
      </p:ext>
    </p:extLst>
  </p:cSld>
  <p:clrMapOvr>
    <a:masterClrMapping/>
  </p:clrMapOvr>
  <p:extLst>
    <p:ext uri="{DCECCB84-F9BA-43D5-87BE-67443E8EF086}">
      <p15:sldGuideLst xmlns:p15="http://schemas.microsoft.com/office/powerpoint/2012/main">
        <p15:guide id="1" orient="horz" pos="2845" userDrawn="1">
          <p15:clr>
            <a:srgbClr val="FBAE40"/>
          </p15:clr>
        </p15:guide>
        <p15:guide id="2" pos="557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Internal Slides">
    <p:spTree>
      <p:nvGrpSpPr>
        <p:cNvPr id="1" name=""/>
        <p:cNvGrpSpPr/>
        <p:nvPr/>
      </p:nvGrpSpPr>
      <p:grpSpPr>
        <a:xfrm>
          <a:off x="0" y="0"/>
          <a:ext cx="0" cy="0"/>
          <a:chOff x="0" y="0"/>
          <a:chExt cx="0" cy="0"/>
        </a:xfrm>
      </p:grpSpPr>
      <p:sp>
        <p:nvSpPr>
          <p:cNvPr id="11" name="Rectangle 10"/>
          <p:cNvSpPr/>
          <p:nvPr userDrawn="1"/>
        </p:nvSpPr>
        <p:spPr>
          <a:xfrm>
            <a:off x="0" y="-1"/>
            <a:ext cx="9144000" cy="252000"/>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a:solidFill>
                <a:srgbClr val="699887"/>
              </a:solidFil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4614388"/>
            <a:ext cx="9144000" cy="529111"/>
          </a:xfrm>
          <a:prstGeom prst="rect">
            <a:avLst/>
          </a:prstGeom>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1366" y="4677972"/>
            <a:ext cx="551714" cy="401941"/>
          </a:xfrm>
          <a:prstGeom prst="rect">
            <a:avLst/>
          </a:prstGeom>
        </p:spPr>
      </p:pic>
      <p:sp>
        <p:nvSpPr>
          <p:cNvPr id="5" name="TextBox 4"/>
          <p:cNvSpPr txBox="1"/>
          <p:nvPr userDrawn="1"/>
        </p:nvSpPr>
        <p:spPr>
          <a:xfrm>
            <a:off x="148160" y="336775"/>
            <a:ext cx="1300356" cy="215444"/>
          </a:xfrm>
          <a:prstGeom prst="rect">
            <a:avLst/>
          </a:prstGeom>
          <a:noFill/>
        </p:spPr>
        <p:txBody>
          <a:bodyPr wrap="none" rtlCol="0">
            <a:spAutoFit/>
          </a:bodyPr>
          <a:lstStyle/>
          <a:p>
            <a:r>
              <a:rPr lang="en-US" sz="800" dirty="0">
                <a:solidFill>
                  <a:schemeClr val="bg1">
                    <a:lumMod val="50000"/>
                  </a:schemeClr>
                </a:solidFill>
              </a:rPr>
              <a:t>HSE | </a:t>
            </a:r>
            <a:r>
              <a:rPr lang="en-US" sz="800" b="1" dirty="0">
                <a:solidFill>
                  <a:schemeClr val="bg1">
                    <a:lumMod val="50000"/>
                  </a:schemeClr>
                </a:solidFill>
              </a:rPr>
              <a:t>Open Disclosure</a:t>
            </a:r>
          </a:p>
        </p:txBody>
      </p:sp>
    </p:spTree>
    <p:extLst>
      <p:ext uri="{BB962C8B-B14F-4D97-AF65-F5344CB8AC3E}">
        <p14:creationId xmlns:p14="http://schemas.microsoft.com/office/powerpoint/2010/main" val="3406570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224000" y="324001"/>
            <a:ext cx="7886700" cy="562691"/>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224001" y="301091"/>
            <a:ext cx="6118910" cy="585601"/>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5" name="Picture Placeholder 4">
            <a:extLst>
              <a:ext uri="{FF2B5EF4-FFF2-40B4-BE49-F238E27FC236}">
                <a16:creationId xmlns:a16="http://schemas.microsoft.com/office/drawing/2014/main" id="{3CA4C962-CB06-AC4A-BE01-3D0FAC870B09}"/>
              </a:ext>
            </a:extLst>
          </p:cNvPr>
          <p:cNvSpPr>
            <a:spLocks noGrp="1"/>
          </p:cNvSpPr>
          <p:nvPr>
            <p:ph type="pic" sz="quarter" idx="12"/>
          </p:nvPr>
        </p:nvSpPr>
        <p:spPr>
          <a:xfrm>
            <a:off x="33300" y="882722"/>
            <a:ext cx="9110700" cy="4087701"/>
          </a:xfrm>
        </p:spPr>
        <p:txBody>
          <a:bodyPr/>
          <a:lstStyle/>
          <a:p>
            <a:endParaRPr lang="en-US" dirty="0"/>
          </a:p>
        </p:txBody>
      </p:sp>
      <p:sp>
        <p:nvSpPr>
          <p:cNvPr id="3" name="Rectangle 2"/>
          <p:cNvSpPr/>
          <p:nvPr userDrawn="1"/>
        </p:nvSpPr>
        <p:spPr>
          <a:xfrm>
            <a:off x="2804711" y="4970425"/>
            <a:ext cx="3501280" cy="200055"/>
          </a:xfrm>
          <a:prstGeom prst="rect">
            <a:avLst/>
          </a:prstGeom>
        </p:spPr>
        <p:txBody>
          <a:bodyPr wrap="non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IE" sz="7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National Quality and Patient Safety Directorate</a:t>
            </a:r>
            <a:r>
              <a:rPr kumimoji="0" lang="az-Cyrl-AZ" sz="7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a:r>
            <a:r>
              <a:rPr kumimoji="0" lang="en-IE" sz="7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nqps@hse.ie</a:t>
            </a:r>
            <a:r>
              <a:rPr kumimoji="0" lang="az-Cyrl-AZ" sz="7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IE" sz="7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@NationalQPS</a:t>
            </a:r>
            <a:endParaRPr kumimoji="0" lang="en-IE" sz="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Slide Number Placeholder 7"/>
          <p:cNvSpPr>
            <a:spLocks noGrp="1"/>
          </p:cNvSpPr>
          <p:nvPr>
            <p:ph type="sldNum" sz="quarter" idx="15"/>
          </p:nvPr>
        </p:nvSpPr>
        <p:spPr>
          <a:xfrm>
            <a:off x="8356324" y="4641784"/>
            <a:ext cx="628258" cy="399323"/>
          </a:xfrm>
        </p:spPr>
        <p:txBody>
          <a:bodyPr/>
          <a:lstStyle>
            <a:lvl1pPr>
              <a:defRPr sz="1200"/>
            </a:lvl1pPr>
          </a:lstStyle>
          <a:p>
            <a:fld id="{3910E3CA-240B-4523-BC64-7F0D91EDAD26}"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56404197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224000" y="324001"/>
            <a:ext cx="7886700" cy="562691"/>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224001" y="301091"/>
            <a:ext cx="6118910" cy="585601"/>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5" name="Picture Placeholder 4">
            <a:extLst>
              <a:ext uri="{FF2B5EF4-FFF2-40B4-BE49-F238E27FC236}">
                <a16:creationId xmlns:a16="http://schemas.microsoft.com/office/drawing/2014/main" id="{3CA4C962-CB06-AC4A-BE01-3D0FAC870B09}"/>
              </a:ext>
            </a:extLst>
          </p:cNvPr>
          <p:cNvSpPr>
            <a:spLocks noGrp="1"/>
          </p:cNvSpPr>
          <p:nvPr>
            <p:ph type="pic" sz="quarter" idx="12"/>
          </p:nvPr>
        </p:nvSpPr>
        <p:spPr>
          <a:xfrm>
            <a:off x="0" y="909602"/>
            <a:ext cx="9110700" cy="4087701"/>
          </a:xfrm>
        </p:spPr>
        <p:txBody>
          <a:bodyPr/>
          <a:lstStyle/>
          <a:p>
            <a:endParaRPr lang="en-US"/>
          </a:p>
        </p:txBody>
      </p:sp>
      <p:sp>
        <p:nvSpPr>
          <p:cNvPr id="3" name="Rectangle 2"/>
          <p:cNvSpPr/>
          <p:nvPr userDrawn="1"/>
        </p:nvSpPr>
        <p:spPr>
          <a:xfrm>
            <a:off x="2804711" y="4970425"/>
            <a:ext cx="3501280" cy="200055"/>
          </a:xfrm>
          <a:prstGeom prst="rect">
            <a:avLst/>
          </a:prstGeom>
        </p:spPr>
        <p:txBody>
          <a:bodyPr wrap="none">
            <a:spAutoFit/>
          </a:bodyPr>
          <a:lstStyle/>
          <a:p>
            <a:r>
              <a:rPr lang="en-IE" sz="700" b="1" dirty="0" smtClean="0">
                <a:solidFill>
                  <a:schemeClr val="bg1"/>
                </a:solidFill>
                <a:latin typeface="Arial" panose="020B0604020202020204" pitchFamily="34" charset="0"/>
                <a:cs typeface="Arial" panose="020B0604020202020204" pitchFamily="34" charset="0"/>
              </a:rPr>
              <a:t>National Quality and Patient Safety Directorate</a:t>
            </a:r>
            <a:r>
              <a:rPr lang="az-Cyrl-AZ" sz="700" b="1" dirty="0" smtClean="0">
                <a:solidFill>
                  <a:schemeClr val="bg1"/>
                </a:solidFill>
                <a:latin typeface="Arial" panose="020B0604020202020204" pitchFamily="34" charset="0"/>
                <a:cs typeface="Arial" panose="020B0604020202020204" pitchFamily="34" charset="0"/>
              </a:rPr>
              <a:t>│</a:t>
            </a:r>
            <a:r>
              <a:rPr lang="en-IE" sz="700" b="1" dirty="0" smtClean="0">
                <a:solidFill>
                  <a:schemeClr val="bg1"/>
                </a:solidFill>
                <a:latin typeface="Arial" panose="020B0604020202020204" pitchFamily="34" charset="0"/>
                <a:cs typeface="Arial" panose="020B0604020202020204" pitchFamily="34" charset="0"/>
              </a:rPr>
              <a:t>nqps@hse.ie</a:t>
            </a:r>
            <a:r>
              <a:rPr lang="az-Cyrl-AZ" sz="700" b="1" dirty="0" smtClean="0">
                <a:solidFill>
                  <a:schemeClr val="bg1"/>
                </a:solidFill>
                <a:latin typeface="Arial" panose="020B0604020202020204" pitchFamily="34" charset="0"/>
                <a:cs typeface="Arial" panose="020B0604020202020204" pitchFamily="34" charset="0"/>
              </a:rPr>
              <a:t> │</a:t>
            </a:r>
            <a:r>
              <a:rPr lang="en-IE" sz="700" b="1" dirty="0" smtClean="0">
                <a:solidFill>
                  <a:schemeClr val="bg1"/>
                </a:solidFill>
                <a:latin typeface="Arial" panose="020B0604020202020204" pitchFamily="34" charset="0"/>
                <a:cs typeface="Arial" panose="020B0604020202020204" pitchFamily="34" charset="0"/>
              </a:rPr>
              <a:t>@NationalQPS</a:t>
            </a:r>
            <a:endParaRPr lang="en-IE" sz="7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23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Inner Slide">
    <p:spTree>
      <p:nvGrpSpPr>
        <p:cNvPr id="1" name=""/>
        <p:cNvGrpSpPr/>
        <p:nvPr/>
      </p:nvGrpSpPr>
      <p:grpSpPr>
        <a:xfrm>
          <a:off x="0" y="0"/>
          <a:ext cx="0" cy="0"/>
          <a:chOff x="0" y="0"/>
          <a:chExt cx="0" cy="0"/>
        </a:xfrm>
      </p:grpSpPr>
      <p:sp>
        <p:nvSpPr>
          <p:cNvPr id="7" name="Rectangle 6"/>
          <p:cNvSpPr/>
          <p:nvPr userDrawn="1"/>
        </p:nvSpPr>
        <p:spPr>
          <a:xfrm>
            <a:off x="0" y="-1"/>
            <a:ext cx="9144000" cy="252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sz="1800"/>
          </a:p>
        </p:txBody>
      </p:sp>
      <p:sp>
        <p:nvSpPr>
          <p:cNvPr id="10" name="Rectangle 9"/>
          <p:cNvSpPr/>
          <p:nvPr userDrawn="1"/>
        </p:nvSpPr>
        <p:spPr>
          <a:xfrm>
            <a:off x="0" y="4747613"/>
            <a:ext cx="9144000" cy="402942"/>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699887"/>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9036" y="4791311"/>
            <a:ext cx="1625928" cy="315547"/>
          </a:xfrm>
          <a:prstGeom prst="rect">
            <a:avLst/>
          </a:prstGeom>
        </p:spPr>
      </p:pic>
      <p:sp>
        <p:nvSpPr>
          <p:cNvPr id="5" name="TextBox 4"/>
          <p:cNvSpPr txBox="1"/>
          <p:nvPr userDrawn="1"/>
        </p:nvSpPr>
        <p:spPr>
          <a:xfrm>
            <a:off x="148160" y="336776"/>
            <a:ext cx="1127232" cy="215444"/>
          </a:xfrm>
          <a:prstGeom prst="rect">
            <a:avLst/>
          </a:prstGeom>
          <a:noFill/>
        </p:spPr>
        <p:txBody>
          <a:bodyPr wrap="none" rtlCol="0">
            <a:spAutoFit/>
          </a:bodyPr>
          <a:lstStyle/>
          <a:p>
            <a:r>
              <a:rPr lang="en-US" sz="800" dirty="0" smtClean="0">
                <a:solidFill>
                  <a:schemeClr val="bg1">
                    <a:lumMod val="50000"/>
                  </a:schemeClr>
                </a:solidFill>
              </a:rPr>
              <a:t>HSE | </a:t>
            </a:r>
            <a:r>
              <a:rPr lang="en-US" sz="800" b="1" dirty="0" smtClean="0">
                <a:solidFill>
                  <a:schemeClr val="bg1">
                    <a:lumMod val="50000"/>
                  </a:schemeClr>
                </a:solidFill>
              </a:rPr>
              <a:t>Open Disclosure</a:t>
            </a:r>
            <a:endParaRPr lang="en-US" sz="800" b="1" dirty="0">
              <a:solidFill>
                <a:schemeClr val="bg1">
                  <a:lumMod val="50000"/>
                </a:schemeClr>
              </a:solidFill>
            </a:endParaRPr>
          </a:p>
        </p:txBody>
      </p:sp>
    </p:spTree>
    <p:extLst>
      <p:ext uri="{BB962C8B-B14F-4D97-AF65-F5344CB8AC3E}">
        <p14:creationId xmlns:p14="http://schemas.microsoft.com/office/powerpoint/2010/main" val="20519842"/>
      </p:ext>
    </p:extLst>
  </p:cSld>
  <p:clrMapOvr>
    <a:masterClrMapping/>
  </p:clrMapOvr>
  <p:extLst mod="1">
    <p:ext uri="{DCECCB84-F9BA-43D5-87BE-67443E8EF086}">
      <p15:sldGuideLst xmlns:p15="http://schemas.microsoft.com/office/powerpoint/2012/main">
        <p15:guide id="1" orient="horz" pos="2845">
          <p15:clr>
            <a:srgbClr val="FBAE40"/>
          </p15:clr>
        </p15:guide>
        <p15:guide id="2" pos="557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66" y="255107"/>
            <a:ext cx="5873508" cy="1295403"/>
          </a:xfrm>
          <a:prstGeom prst="rect">
            <a:avLst/>
          </a:prstGeom>
        </p:spPr>
      </p:pic>
    </p:spTree>
    <p:extLst>
      <p:ext uri="{BB962C8B-B14F-4D97-AF65-F5344CB8AC3E}">
        <p14:creationId xmlns:p14="http://schemas.microsoft.com/office/powerpoint/2010/main" val="2868835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46D0A-0C3B-D54A-8C29-22E9122FB09B}"/>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F8D07A-9FF2-0F40-84AC-60F1F9EACC65}"/>
              </a:ext>
            </a:extLst>
          </p:cNvPr>
          <p:cNvSpPr>
            <a:spLocks noGrp="1"/>
          </p:cNvSpPr>
          <p:nvPr>
            <p:ph type="subTitle" idx="1"/>
          </p:nvPr>
        </p:nvSpPr>
        <p:spPr>
          <a:xfrm>
            <a:off x="1143000" y="2701927"/>
            <a:ext cx="6858000" cy="1241425"/>
          </a:xfrm>
        </p:spPr>
        <p:txBody>
          <a:bodyPr/>
          <a:lstStyle>
            <a:lvl1pPr marL="0" indent="0" algn="ctr">
              <a:buNone/>
              <a:defRPr sz="2400"/>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spTree>
    <p:extLst>
      <p:ext uri="{BB962C8B-B14F-4D97-AF65-F5344CB8AC3E}">
        <p14:creationId xmlns:p14="http://schemas.microsoft.com/office/powerpoint/2010/main" val="154809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5C419EB-F2AA-4D88-A256-99D51FD85F8A}" type="datetimeFigureOut">
              <a:rPr lang="en-IE" smtClean="0"/>
              <a:t>21/07/2023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4209063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C8501-4970-B343-B6E2-3EA0B9DC2D67}"/>
              </a:ext>
            </a:extLst>
          </p:cNvPr>
          <p:cNvSpPr>
            <a:spLocks noGrp="1"/>
          </p:cNvSpPr>
          <p:nvPr>
            <p:ph type="title"/>
          </p:nvPr>
        </p:nvSpPr>
        <p:spPr>
          <a:xfrm>
            <a:off x="628650" y="274640"/>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43EFFD3-BAA0-A54A-97D3-D79462725C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235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726E6-70A2-F146-8177-4B42CB42A450}"/>
              </a:ext>
            </a:extLst>
          </p:cNvPr>
          <p:cNvSpPr>
            <a:spLocks noGrp="1"/>
          </p:cNvSpPr>
          <p:nvPr>
            <p:ph type="title"/>
          </p:nvPr>
        </p:nvSpPr>
        <p:spPr>
          <a:xfrm>
            <a:off x="623888" y="1282702"/>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E2292C-637A-5F4C-9BF7-A6378D1818BF}"/>
              </a:ext>
            </a:extLst>
          </p:cNvPr>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4"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4195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DCA29-DC80-9C45-ADB3-65EEFF4102FB}"/>
              </a:ext>
            </a:extLst>
          </p:cNvPr>
          <p:cNvSpPr>
            <a:spLocks noGrp="1"/>
          </p:cNvSpPr>
          <p:nvPr>
            <p:ph type="title"/>
          </p:nvPr>
        </p:nvSpPr>
        <p:spPr>
          <a:xfrm>
            <a:off x="628650" y="274640"/>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A05C94-667B-1247-A656-7F45C9A5A419}"/>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BC3C2F-4A7F-D24B-93DE-27BD727E2C0B}"/>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0956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5E55D-C164-7B4D-B734-16A4D8EFECCF}"/>
              </a:ext>
            </a:extLst>
          </p:cNvPr>
          <p:cNvSpPr>
            <a:spLocks noGrp="1"/>
          </p:cNvSpPr>
          <p:nvPr>
            <p:ph type="title"/>
          </p:nvPr>
        </p:nvSpPr>
        <p:spPr>
          <a:xfrm>
            <a:off x="630238" y="274640"/>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1C54233-8293-B241-842B-6BEA25C6D490}"/>
              </a:ext>
            </a:extLst>
          </p:cNvPr>
          <p:cNvSpPr>
            <a:spLocks noGrp="1"/>
          </p:cNvSpPr>
          <p:nvPr>
            <p:ph type="body" idx="1"/>
          </p:nvPr>
        </p:nvSpPr>
        <p:spPr>
          <a:xfrm>
            <a:off x="630239" y="1260475"/>
            <a:ext cx="3868737" cy="619125"/>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9E15FF-F4F3-AE47-BA3B-4626661E9ECE}"/>
              </a:ext>
            </a:extLst>
          </p:cNvPr>
          <p:cNvSpPr>
            <a:spLocks noGrp="1"/>
          </p:cNvSpPr>
          <p:nvPr>
            <p:ph sz="half" idx="2"/>
          </p:nvPr>
        </p:nvSpPr>
        <p:spPr>
          <a:xfrm>
            <a:off x="630239"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0AB3FE-9510-5843-9E2D-6842E8430545}"/>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CA9BF8-1B72-C447-B025-0AB0CD000741}"/>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6372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B2AF-1850-4546-9EFF-407D138A0F45}"/>
              </a:ext>
            </a:extLst>
          </p:cNvPr>
          <p:cNvSpPr>
            <a:spLocks noGrp="1"/>
          </p:cNvSpPr>
          <p:nvPr>
            <p:ph type="title"/>
          </p:nvPr>
        </p:nvSpPr>
        <p:spPr>
          <a:xfrm>
            <a:off x="628650" y="2"/>
            <a:ext cx="7886700" cy="763261"/>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389751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747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287F-2AD7-6840-BE8D-FCCA442D7005}"/>
              </a:ext>
            </a:extLst>
          </p:cNvPr>
          <p:cNvSpPr>
            <a:spLocks noGrp="1"/>
          </p:cNvSpPr>
          <p:nvPr>
            <p:ph type="title"/>
          </p:nvPr>
        </p:nvSpPr>
        <p:spPr>
          <a:xfrm>
            <a:off x="630240"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EDD2AF-C581-E54A-A7DB-D87715503AF3}"/>
              </a:ext>
            </a:extLst>
          </p:cNvPr>
          <p:cNvSpPr>
            <a:spLocks noGrp="1"/>
          </p:cNvSpPr>
          <p:nvPr>
            <p:ph idx="1"/>
          </p:nvPr>
        </p:nvSpPr>
        <p:spPr>
          <a:xfrm>
            <a:off x="3887788" y="741365"/>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725E24-BFC4-1949-B124-9E3BB1296ED9}"/>
              </a:ext>
            </a:extLst>
          </p:cNvPr>
          <p:cNvSpPr>
            <a:spLocks noGrp="1"/>
          </p:cNvSpPr>
          <p:nvPr>
            <p:ph type="body" sz="half" idx="2"/>
          </p:nvPr>
        </p:nvSpPr>
        <p:spPr>
          <a:xfrm>
            <a:off x="630240" y="1543050"/>
            <a:ext cx="2949575" cy="2859088"/>
          </a:xfrm>
        </p:spPr>
        <p:txBody>
          <a:bodyPr/>
          <a:lstStyle>
            <a:lvl1pPr marL="0" indent="0">
              <a:buNone/>
              <a:defRPr sz="1600"/>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Edit Master text styles</a:t>
            </a:r>
          </a:p>
        </p:txBody>
      </p:sp>
    </p:spTree>
    <p:extLst>
      <p:ext uri="{BB962C8B-B14F-4D97-AF65-F5344CB8AC3E}">
        <p14:creationId xmlns:p14="http://schemas.microsoft.com/office/powerpoint/2010/main" val="333198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EF55-781C-1B43-BF52-7F8AAEA6CFA5}"/>
              </a:ext>
            </a:extLst>
          </p:cNvPr>
          <p:cNvSpPr>
            <a:spLocks noGrp="1"/>
          </p:cNvSpPr>
          <p:nvPr>
            <p:ph type="title"/>
          </p:nvPr>
        </p:nvSpPr>
        <p:spPr>
          <a:xfrm>
            <a:off x="630240"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CC54EF-A841-CB42-A5DA-6AA55549FB99}"/>
              </a:ext>
            </a:extLst>
          </p:cNvPr>
          <p:cNvSpPr>
            <a:spLocks noGrp="1"/>
          </p:cNvSpPr>
          <p:nvPr>
            <p:ph type="pic" idx="1"/>
          </p:nvPr>
        </p:nvSpPr>
        <p:spPr>
          <a:xfrm>
            <a:off x="3887788" y="741365"/>
            <a:ext cx="4629150" cy="3654425"/>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A9E0B5CF-E64F-4F4A-8D0E-FB279AEFD8C6}"/>
              </a:ext>
            </a:extLst>
          </p:cNvPr>
          <p:cNvSpPr>
            <a:spLocks noGrp="1"/>
          </p:cNvSpPr>
          <p:nvPr>
            <p:ph type="body" sz="half" idx="2"/>
          </p:nvPr>
        </p:nvSpPr>
        <p:spPr>
          <a:xfrm>
            <a:off x="630240" y="1543050"/>
            <a:ext cx="2949575" cy="2859088"/>
          </a:xfrm>
        </p:spPr>
        <p:txBody>
          <a:bodyPr/>
          <a:lstStyle>
            <a:lvl1pPr marL="0" indent="0">
              <a:buNone/>
              <a:defRPr sz="1600"/>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Edit Master text styles</a:t>
            </a:r>
          </a:p>
        </p:txBody>
      </p:sp>
    </p:spTree>
    <p:extLst>
      <p:ext uri="{BB962C8B-B14F-4D97-AF65-F5344CB8AC3E}">
        <p14:creationId xmlns:p14="http://schemas.microsoft.com/office/powerpoint/2010/main" val="496840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F2FF2-FC85-5B4D-A1A6-6EBF610CF721}"/>
              </a:ext>
            </a:extLst>
          </p:cNvPr>
          <p:cNvSpPr>
            <a:spLocks noGrp="1"/>
          </p:cNvSpPr>
          <p:nvPr>
            <p:ph type="title"/>
          </p:nvPr>
        </p:nvSpPr>
        <p:spPr>
          <a:xfrm>
            <a:off x="628650" y="274640"/>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725E39-72F6-254C-90C9-A9783FEF08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7106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991DEA-748D-BA47-9CAA-3E7DCBC19334}"/>
              </a:ext>
            </a:extLst>
          </p:cNvPr>
          <p:cNvSpPr>
            <a:spLocks noGrp="1"/>
          </p:cNvSpPr>
          <p:nvPr>
            <p:ph type="title" orient="vert"/>
          </p:nvPr>
        </p:nvSpPr>
        <p:spPr>
          <a:xfrm>
            <a:off x="6543676" y="274640"/>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1BE771-6134-8C49-AE6A-7DDEEE7D7B96}"/>
              </a:ext>
            </a:extLst>
          </p:cNvPr>
          <p:cNvSpPr>
            <a:spLocks noGrp="1"/>
          </p:cNvSpPr>
          <p:nvPr>
            <p:ph type="body" orient="vert" idx="1"/>
          </p:nvPr>
        </p:nvSpPr>
        <p:spPr>
          <a:xfrm>
            <a:off x="628652" y="274640"/>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7709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C419EB-F2AA-4D88-A256-99D51FD85F8A}" type="datetimeFigureOut">
              <a:rPr lang="en-IE" smtClean="0"/>
              <a:t>21/07/2023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535577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E318EF-CA24-4F41-BB6E-FDD9FF36720D}"/>
              </a:ext>
            </a:extLst>
          </p:cNvPr>
          <p:cNvSpPr/>
          <p:nvPr userDrawn="1"/>
        </p:nvSpPr>
        <p:spPr>
          <a:xfrm>
            <a:off x="0" y="835599"/>
            <a:ext cx="9144000" cy="38749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r"/>
            <a:endParaRPr lang="en-US" dirty="0">
              <a:solidFill>
                <a:prstClr val="white"/>
              </a:solidFill>
              <a:latin typeface="Arial" panose="020B0604020202020204" pitchFamily="34" charset="0"/>
            </a:endParaRPr>
          </a:p>
        </p:txBody>
      </p:sp>
      <p:sp>
        <p:nvSpPr>
          <p:cNvPr id="11" name="Title 1">
            <a:extLst>
              <a:ext uri="{FF2B5EF4-FFF2-40B4-BE49-F238E27FC236}">
                <a16:creationId xmlns:a16="http://schemas.microsoft.com/office/drawing/2014/main" id="{62E7A5A9-8593-EE45-B4A5-FA4D936243AB}"/>
              </a:ext>
            </a:extLst>
          </p:cNvPr>
          <p:cNvSpPr>
            <a:spLocks noGrp="1"/>
          </p:cNvSpPr>
          <p:nvPr>
            <p:ph type="title" hasCustomPrompt="1"/>
          </p:nvPr>
        </p:nvSpPr>
        <p:spPr>
          <a:xfrm>
            <a:off x="628650" y="1597221"/>
            <a:ext cx="7886700" cy="910828"/>
          </a:xfrm>
          <a:prstGeom prst="rect">
            <a:avLst/>
          </a:prstGeom>
        </p:spPr>
        <p:txBody>
          <a:bodyPr anchor="t"/>
          <a:lstStyle>
            <a:lvl1pPr>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Section start </a:t>
            </a:r>
          </a:p>
        </p:txBody>
      </p:sp>
    </p:spTree>
    <p:extLst>
      <p:ext uri="{BB962C8B-B14F-4D97-AF65-F5344CB8AC3E}">
        <p14:creationId xmlns:p14="http://schemas.microsoft.com/office/powerpoint/2010/main" val="37039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84"/>
            <a:ext cx="8148638" cy="963724"/>
          </a:xfrm>
          <a:prstGeom prst="rect">
            <a:avLst/>
          </a:prstGeom>
        </p:spPr>
        <p:txBody>
          <a:bodyPr>
            <a:normAutofit/>
          </a:bodyPr>
          <a:lstStyle>
            <a:lvl1pP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2C7E9E23-62E7-8C42-922A-2AF5F38A5F0F}"/>
              </a:ext>
            </a:extLst>
          </p:cNvPr>
          <p:cNvSpPr>
            <a:spLocks noGrp="1"/>
          </p:cNvSpPr>
          <p:nvPr>
            <p:ph type="body" idx="1"/>
          </p:nvPr>
        </p:nvSpPr>
        <p:spPr>
          <a:xfrm>
            <a:off x="623888" y="1360885"/>
            <a:ext cx="7886700" cy="3206354"/>
          </a:xfrm>
          <a:prstGeom prst="rect">
            <a:avLst/>
          </a:prstGeom>
        </p:spPr>
        <p:txBody>
          <a:bodyPr/>
          <a:lstStyle>
            <a:lvl1pPr marL="0" indent="0">
              <a:buNone/>
              <a:defRPr sz="1800">
                <a:solidFill>
                  <a:schemeClr val="tx1"/>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73750467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Vertical Title and Tex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43D8AA-B8C1-3744-BCCC-149693E0B532}"/>
              </a:ext>
            </a:extLst>
          </p:cNvPr>
          <p:cNvSpPr/>
          <p:nvPr userDrawn="1"/>
        </p:nvSpPr>
        <p:spPr>
          <a:xfrm>
            <a:off x="0" y="824459"/>
            <a:ext cx="9144000" cy="38796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r"/>
            <a:endParaRPr lang="en-US" dirty="0">
              <a:solidFill>
                <a:prstClr val="white"/>
              </a:solidFill>
              <a:latin typeface="Arial" panose="020B0604020202020204" pitchFamily="34" charset="0"/>
            </a:endParaRPr>
          </a:p>
        </p:txBody>
      </p:sp>
      <p:sp>
        <p:nvSpPr>
          <p:cNvPr id="9" name="Title 1">
            <a:extLst>
              <a:ext uri="{FF2B5EF4-FFF2-40B4-BE49-F238E27FC236}">
                <a16:creationId xmlns:a16="http://schemas.microsoft.com/office/drawing/2014/main" id="{C59C03DD-BD9F-D345-AC40-A3E9D685440D}"/>
              </a:ext>
            </a:extLst>
          </p:cNvPr>
          <p:cNvSpPr>
            <a:spLocks noGrp="1"/>
          </p:cNvSpPr>
          <p:nvPr>
            <p:ph type="title" hasCustomPrompt="1"/>
          </p:nvPr>
        </p:nvSpPr>
        <p:spPr>
          <a:xfrm>
            <a:off x="628650" y="1473399"/>
            <a:ext cx="7886700" cy="910828"/>
          </a:xfrm>
          <a:prstGeom prst="rect">
            <a:avLst/>
          </a:prstGeom>
        </p:spPr>
        <p:txBody>
          <a:bodyPr anchor="t"/>
          <a:lstStyle>
            <a:lvl1pPr>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Section start </a:t>
            </a:r>
          </a:p>
        </p:txBody>
      </p:sp>
    </p:spTree>
    <p:extLst>
      <p:ext uri="{BB962C8B-B14F-4D97-AF65-F5344CB8AC3E}">
        <p14:creationId xmlns:p14="http://schemas.microsoft.com/office/powerpoint/2010/main" val="203328059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alpha val="6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87D90D4-A10D-2F45-AAEC-71F807985F7F}"/>
              </a:ext>
            </a:extLst>
          </p:cNvPr>
          <p:cNvSpPr>
            <a:spLocks noGrp="1"/>
          </p:cNvSpPr>
          <p:nvPr>
            <p:ph type="title"/>
          </p:nvPr>
        </p:nvSpPr>
        <p:spPr>
          <a:xfrm>
            <a:off x="623888" y="1"/>
            <a:ext cx="8148638" cy="771993"/>
          </a:xfrm>
          <a:prstGeom prst="rect">
            <a:avLst/>
          </a:prstGeom>
        </p:spPr>
        <p:txBody>
          <a:bodyPr anchor="ctr">
            <a:normAutofit/>
          </a:bodyPr>
          <a:lstStyle>
            <a:lvl1pPr>
              <a:defRPr sz="2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2">
            <a:extLst>
              <a:ext uri="{FF2B5EF4-FFF2-40B4-BE49-F238E27FC236}">
                <a16:creationId xmlns:a16="http://schemas.microsoft.com/office/drawing/2014/main" id="{FA6ADBAB-7290-E64C-A2C7-C3D3D1CEDB27}"/>
              </a:ext>
            </a:extLst>
          </p:cNvPr>
          <p:cNvSpPr>
            <a:spLocks noGrp="1"/>
          </p:cNvSpPr>
          <p:nvPr>
            <p:ph type="body" idx="1"/>
          </p:nvPr>
        </p:nvSpPr>
        <p:spPr>
          <a:xfrm>
            <a:off x="623888" y="1735233"/>
            <a:ext cx="7886700" cy="2832006"/>
          </a:xfrm>
          <a:prstGeom prst="rect">
            <a:avLst/>
          </a:prstGeom>
        </p:spPr>
        <p:txBody>
          <a:bodyPr/>
          <a:lstStyle>
            <a:lvl1pPr marL="0" indent="0">
              <a:buNone/>
              <a:defRPr sz="1800">
                <a:solidFill>
                  <a:schemeClr val="tx1"/>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495455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07576" y="2619149"/>
            <a:ext cx="5487137" cy="686025"/>
          </a:xfrm>
        </p:spPr>
        <p:txBody>
          <a:bodyPr anchor="t">
            <a:normAutofit/>
          </a:bodyPr>
          <a:lstStyle>
            <a:lvl1pPr marL="0" indent="0" algn="ctr">
              <a:buNone/>
              <a:defRPr sz="2400">
                <a:solidFill>
                  <a:schemeClr val="tx1">
                    <a:lumMod val="75000"/>
                    <a:lumOff val="2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6891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Vertical Title and Tex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B30884-34B8-D646-BAFD-E28450751A81}"/>
              </a:ext>
            </a:extLst>
          </p:cNvPr>
          <p:cNvSpPr/>
          <p:nvPr userDrawn="1"/>
        </p:nvSpPr>
        <p:spPr>
          <a:xfrm>
            <a:off x="0" y="839372"/>
            <a:ext cx="9144000" cy="38600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prstClr val="white"/>
              </a:solidFill>
            </a:endParaRPr>
          </a:p>
        </p:txBody>
      </p:sp>
      <p:sp>
        <p:nvSpPr>
          <p:cNvPr id="6" name="Title 1">
            <a:extLst>
              <a:ext uri="{FF2B5EF4-FFF2-40B4-BE49-F238E27FC236}">
                <a16:creationId xmlns:a16="http://schemas.microsoft.com/office/drawing/2014/main" id="{E63A9BF2-AE9A-4E44-A9E0-2282C7FBF27B}"/>
              </a:ext>
            </a:extLst>
          </p:cNvPr>
          <p:cNvSpPr>
            <a:spLocks noGrp="1"/>
          </p:cNvSpPr>
          <p:nvPr>
            <p:ph type="title" hasCustomPrompt="1"/>
          </p:nvPr>
        </p:nvSpPr>
        <p:spPr>
          <a:xfrm>
            <a:off x="628650" y="2306522"/>
            <a:ext cx="7886700" cy="910828"/>
          </a:xfrm>
          <a:prstGeom prst="rect">
            <a:avLst/>
          </a:prstGeom>
        </p:spPr>
        <p:txBody>
          <a:bodyPr anchor="t"/>
          <a:lstStyle>
            <a:lvl1pPr>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Section start </a:t>
            </a:r>
          </a:p>
        </p:txBody>
      </p:sp>
    </p:spTree>
    <p:extLst>
      <p:ext uri="{BB962C8B-B14F-4D97-AF65-F5344CB8AC3E}">
        <p14:creationId xmlns:p14="http://schemas.microsoft.com/office/powerpoint/2010/main" val="16612576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p>
        </p:txBody>
      </p:sp>
      <p:sp>
        <p:nvSpPr>
          <p:cNvPr id="7" name="Title Placeholder 1"/>
          <p:cNvSpPr txBox="1">
            <a:spLocks/>
          </p:cNvSpPr>
          <p:nvPr userDrawn="1"/>
        </p:nvSpPr>
        <p:spPr>
          <a:xfrm>
            <a:off x="298445" y="205980"/>
            <a:ext cx="8388357" cy="376054"/>
          </a:xfrm>
          <a:prstGeom prst="rect">
            <a:avLst/>
          </a:prstGeom>
        </p:spPr>
        <p:txBody>
          <a:bodyPr vert="horz" lIns="91436" tIns="45718" rIns="91436" bIns="45718" rtlCol="0" anchor="ctr">
            <a:noAutofit/>
          </a:bodyPr>
          <a:lstStyle>
            <a:lvl1pPr algn="l" defTabSz="457200" rtl="0" eaLnBrk="1" latinLnBrk="0" hangingPunct="1">
              <a:spcBef>
                <a:spcPct val="0"/>
              </a:spcBef>
              <a:buNone/>
              <a:defRPr sz="2800" b="0" kern="120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299592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6080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07577" y="2619149"/>
            <a:ext cx="5487137" cy="686025"/>
          </a:xfrm>
        </p:spPr>
        <p:txBody>
          <a:bodyPr anchor="t">
            <a:normAutofit/>
          </a:bodyPr>
          <a:lstStyle>
            <a:lvl1pPr marL="0" indent="0" algn="ctr">
              <a:buNone/>
              <a:defRPr sz="2400">
                <a:solidFill>
                  <a:schemeClr val="tx1">
                    <a:lumMod val="75000"/>
                    <a:lumOff val="2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dirty="0"/>
              <a:t>Click to edit Master text styles</a:t>
            </a:r>
          </a:p>
        </p:txBody>
      </p:sp>
      <p:sp>
        <p:nvSpPr>
          <p:cNvPr id="8" name="Title Placeholder 1"/>
          <p:cNvSpPr txBox="1">
            <a:spLocks/>
          </p:cNvSpPr>
          <p:nvPr userDrawn="1"/>
        </p:nvSpPr>
        <p:spPr>
          <a:xfrm>
            <a:off x="298445" y="205980"/>
            <a:ext cx="8388357" cy="376054"/>
          </a:xfrm>
          <a:prstGeom prst="rect">
            <a:avLst/>
          </a:prstGeom>
        </p:spPr>
        <p:txBody>
          <a:bodyPr vert="horz" lIns="91436" tIns="45718" rIns="91436" bIns="45718" rtlCol="0" anchor="ctr">
            <a:noAutofit/>
          </a:bodyPr>
          <a:lstStyle>
            <a:lvl1pPr algn="l" defTabSz="457200" rtl="0" eaLnBrk="1" latinLnBrk="0" hangingPunct="1">
              <a:spcBef>
                <a:spcPct val="0"/>
              </a:spcBef>
              <a:buNone/>
              <a:defRPr sz="2800" b="0" kern="1200">
                <a:solidFill>
                  <a:schemeClr val="bg1"/>
                </a:solidFill>
                <a:latin typeface="+mj-lt"/>
                <a:ea typeface="+mj-ea"/>
                <a:cs typeface="+mj-cs"/>
              </a:defRPr>
            </a:lvl1pPr>
          </a:lstStyle>
          <a:p>
            <a:r>
              <a:rPr lang="en-US" dirty="0"/>
              <a:t>My personal journey</a:t>
            </a:r>
          </a:p>
        </p:txBody>
      </p:sp>
    </p:spTree>
    <p:extLst>
      <p:ext uri="{BB962C8B-B14F-4D97-AF65-F5344CB8AC3E}">
        <p14:creationId xmlns:p14="http://schemas.microsoft.com/office/powerpoint/2010/main" val="1783709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754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05C419EB-F2AA-4D88-A256-99D51FD85F8A}" type="datetimeFigureOut">
              <a:rPr lang="en-IE" smtClean="0"/>
              <a:t>21/07/2023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423292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867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841351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98445" y="205980"/>
            <a:ext cx="8388357" cy="376054"/>
          </a:xfrm>
          <a:prstGeom prst="rect">
            <a:avLst/>
          </a:prstGeom>
        </p:spPr>
        <p:txBody>
          <a:bodyPr vert="horz" lIns="91436" tIns="45718" rIns="91436" bIns="45718" rtlCol="0" anchor="ctr">
            <a:noAutofit/>
          </a:bodyPr>
          <a:lstStyle>
            <a:lvl1pPr>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057538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076328"/>
            <a:ext cx="5111750" cy="35182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9" name="Title Placeholder 1"/>
          <p:cNvSpPr>
            <a:spLocks noGrp="1"/>
          </p:cNvSpPr>
          <p:nvPr>
            <p:ph type="title"/>
          </p:nvPr>
        </p:nvSpPr>
        <p:spPr>
          <a:xfrm>
            <a:off x="298445" y="205980"/>
            <a:ext cx="8388357" cy="376054"/>
          </a:xfrm>
          <a:prstGeom prst="rect">
            <a:avLst/>
          </a:prstGeom>
        </p:spPr>
        <p:txBody>
          <a:bodyPr vert="horz" lIns="91436" tIns="45718" rIns="91436" bIns="45718" rtlCol="0" anchor="ctr">
            <a:noAutofit/>
          </a:bodyPr>
          <a:lstStyle/>
          <a:p>
            <a:r>
              <a:rPr lang="en-US" dirty="0"/>
              <a:t>Click to edit Master title style</a:t>
            </a:r>
          </a:p>
        </p:txBody>
      </p:sp>
    </p:spTree>
    <p:extLst>
      <p:ext uri="{BB962C8B-B14F-4D97-AF65-F5344CB8AC3E}">
        <p14:creationId xmlns:p14="http://schemas.microsoft.com/office/powerpoint/2010/main" val="1980893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34781"/>
            <a:ext cx="5486400" cy="26109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Tree>
    <p:extLst>
      <p:ext uri="{BB962C8B-B14F-4D97-AF65-F5344CB8AC3E}">
        <p14:creationId xmlns:p14="http://schemas.microsoft.com/office/powerpoint/2010/main" val="33432186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84"/>
            <a:ext cx="8148638" cy="963724"/>
          </a:xfrm>
          <a:prstGeom prst="rect">
            <a:avLst/>
          </a:prstGeom>
        </p:spPr>
        <p:txBody>
          <a:bodyPr>
            <a:normAutofit/>
          </a:bodyPr>
          <a:lstStyle>
            <a:lvl1pP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2C7E9E23-62E7-8C42-922A-2AF5F38A5F0F}"/>
              </a:ext>
            </a:extLst>
          </p:cNvPr>
          <p:cNvSpPr>
            <a:spLocks noGrp="1"/>
          </p:cNvSpPr>
          <p:nvPr>
            <p:ph type="body" idx="1"/>
          </p:nvPr>
        </p:nvSpPr>
        <p:spPr>
          <a:xfrm>
            <a:off x="623888" y="1360885"/>
            <a:ext cx="7886700" cy="3206354"/>
          </a:xfrm>
          <a:prstGeom prst="rect">
            <a:avLst/>
          </a:prstGeom>
        </p:spPr>
        <p:txBody>
          <a:bodyPr/>
          <a:lstStyle>
            <a:lvl1pPr marL="0" indent="0">
              <a:buNone/>
              <a:defRPr sz="1800">
                <a:solidFill>
                  <a:schemeClr val="tx1"/>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7311772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C7E9E23-62E7-8C42-922A-2AF5F38A5F0F}"/>
              </a:ext>
            </a:extLst>
          </p:cNvPr>
          <p:cNvSpPr>
            <a:spLocks noGrp="1"/>
          </p:cNvSpPr>
          <p:nvPr>
            <p:ph type="body" idx="1"/>
          </p:nvPr>
        </p:nvSpPr>
        <p:spPr>
          <a:xfrm>
            <a:off x="623888" y="1360885"/>
            <a:ext cx="7886700" cy="3206354"/>
          </a:xfrm>
          <a:prstGeom prst="rect">
            <a:avLst/>
          </a:prstGeom>
        </p:spPr>
        <p:txBody>
          <a:bodyPr/>
          <a:lstStyle>
            <a:lvl1pPr marL="0" indent="0">
              <a:buNone/>
              <a:defRPr sz="1800">
                <a:solidFill>
                  <a:schemeClr val="tx1"/>
                </a:solidFill>
              </a:defRPr>
            </a:lvl1pPr>
            <a:lvl2pPr marL="342866" indent="0">
              <a:buNone/>
              <a:defRPr sz="1500">
                <a:solidFill>
                  <a:schemeClr val="tx1">
                    <a:tint val="75000"/>
                  </a:schemeClr>
                </a:solidFill>
              </a:defRPr>
            </a:lvl2pPr>
            <a:lvl3pPr marL="685732" indent="0">
              <a:buNone/>
              <a:defRPr sz="1400">
                <a:solidFill>
                  <a:schemeClr val="tx1">
                    <a:tint val="75000"/>
                  </a:schemeClr>
                </a:solidFill>
              </a:defRPr>
            </a:lvl3pPr>
            <a:lvl4pPr marL="1028598" indent="0">
              <a:buNone/>
              <a:defRPr sz="1200">
                <a:solidFill>
                  <a:schemeClr val="tx1">
                    <a:tint val="75000"/>
                  </a:schemeClr>
                </a:solidFill>
              </a:defRPr>
            </a:lvl4pPr>
            <a:lvl5pPr marL="1371464" indent="0">
              <a:buNone/>
              <a:defRPr sz="1200">
                <a:solidFill>
                  <a:schemeClr val="tx1">
                    <a:tint val="75000"/>
                  </a:schemeClr>
                </a:solidFill>
              </a:defRPr>
            </a:lvl5pPr>
            <a:lvl6pPr marL="1714331"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774993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Vertical Title and Tex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43D8AA-B8C1-3744-BCCC-149693E0B532}"/>
              </a:ext>
            </a:extLst>
          </p:cNvPr>
          <p:cNvSpPr/>
          <p:nvPr userDrawn="1"/>
        </p:nvSpPr>
        <p:spPr>
          <a:xfrm>
            <a:off x="0" y="824459"/>
            <a:ext cx="9144000" cy="38796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r"/>
            <a:endParaRPr lang="en-US" dirty="0">
              <a:solidFill>
                <a:prstClr val="white"/>
              </a:solidFill>
              <a:latin typeface="Arial" panose="020B0604020202020204" pitchFamily="34" charset="0"/>
            </a:endParaRPr>
          </a:p>
        </p:txBody>
      </p:sp>
      <p:sp>
        <p:nvSpPr>
          <p:cNvPr id="9" name="Title 1">
            <a:extLst>
              <a:ext uri="{FF2B5EF4-FFF2-40B4-BE49-F238E27FC236}">
                <a16:creationId xmlns:a16="http://schemas.microsoft.com/office/drawing/2014/main" id="{C59C03DD-BD9F-D345-AC40-A3E9D685440D}"/>
              </a:ext>
            </a:extLst>
          </p:cNvPr>
          <p:cNvSpPr>
            <a:spLocks noGrp="1"/>
          </p:cNvSpPr>
          <p:nvPr>
            <p:ph type="title" hasCustomPrompt="1"/>
          </p:nvPr>
        </p:nvSpPr>
        <p:spPr>
          <a:xfrm>
            <a:off x="628650" y="1473399"/>
            <a:ext cx="7886700" cy="910828"/>
          </a:xfrm>
          <a:prstGeom prst="rect">
            <a:avLst/>
          </a:prstGeom>
        </p:spPr>
        <p:txBody>
          <a:bodyPr anchor="t"/>
          <a:lstStyle>
            <a:lvl1pPr>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Section start </a:t>
            </a:r>
          </a:p>
        </p:txBody>
      </p:sp>
    </p:spTree>
    <p:extLst>
      <p:ext uri="{BB962C8B-B14F-4D97-AF65-F5344CB8AC3E}">
        <p14:creationId xmlns:p14="http://schemas.microsoft.com/office/powerpoint/2010/main" val="82662053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46D0A-0C3B-D54A-8C29-22E9122FB09B}"/>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F8D07A-9FF2-0F40-84AC-60F1F9EACC65}"/>
              </a:ext>
            </a:extLst>
          </p:cNvPr>
          <p:cNvSpPr>
            <a:spLocks noGrp="1"/>
          </p:cNvSpPr>
          <p:nvPr>
            <p:ph type="subTitle" idx="1"/>
          </p:nvPr>
        </p:nvSpPr>
        <p:spPr>
          <a:xfrm>
            <a:off x="1143000" y="2701927"/>
            <a:ext cx="6858000" cy="1241425"/>
          </a:xfrm>
        </p:spPr>
        <p:txBody>
          <a:bodyPr/>
          <a:lstStyle>
            <a:lvl1pPr marL="0" indent="0" algn="ctr">
              <a:buNone/>
              <a:defRPr sz="2400"/>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spTree>
    <p:extLst>
      <p:ext uri="{BB962C8B-B14F-4D97-AF65-F5344CB8AC3E}">
        <p14:creationId xmlns:p14="http://schemas.microsoft.com/office/powerpoint/2010/main" val="236285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726E6-70A2-F146-8177-4B42CB42A450}"/>
              </a:ext>
            </a:extLst>
          </p:cNvPr>
          <p:cNvSpPr>
            <a:spLocks noGrp="1"/>
          </p:cNvSpPr>
          <p:nvPr>
            <p:ph type="title"/>
          </p:nvPr>
        </p:nvSpPr>
        <p:spPr>
          <a:xfrm>
            <a:off x="623888" y="1282702"/>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E2292C-637A-5F4C-9BF7-A6378D1818BF}"/>
              </a:ext>
            </a:extLst>
          </p:cNvPr>
          <p:cNvSpPr>
            <a:spLocks noGrp="1"/>
          </p:cNvSpPr>
          <p:nvPr>
            <p:ph type="body" idx="1"/>
          </p:nvPr>
        </p:nvSpPr>
        <p:spPr>
          <a:xfrm>
            <a:off x="623888" y="3441702"/>
            <a:ext cx="7886700" cy="1125538"/>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4"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651267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05C419EB-F2AA-4D88-A256-99D51FD85F8A}" type="datetimeFigureOut">
              <a:rPr lang="en-IE" smtClean="0"/>
              <a:t>21/07/2023</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20359390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B2AF-1850-4546-9EFF-407D138A0F45}"/>
              </a:ext>
            </a:extLst>
          </p:cNvPr>
          <p:cNvSpPr>
            <a:spLocks noGrp="1"/>
          </p:cNvSpPr>
          <p:nvPr>
            <p:ph type="title"/>
          </p:nvPr>
        </p:nvSpPr>
        <p:spPr>
          <a:xfrm>
            <a:off x="628650" y="2"/>
            <a:ext cx="7886700" cy="763261"/>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7880544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5733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E318EF-CA24-4F41-BB6E-FDD9FF36720D}"/>
              </a:ext>
            </a:extLst>
          </p:cNvPr>
          <p:cNvSpPr/>
          <p:nvPr userDrawn="1"/>
        </p:nvSpPr>
        <p:spPr>
          <a:xfrm>
            <a:off x="0" y="839372"/>
            <a:ext cx="9144000" cy="38600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r"/>
            <a:endParaRPr lang="en-US" dirty="0">
              <a:solidFill>
                <a:prstClr val="white"/>
              </a:solidFill>
              <a:latin typeface="Arial" panose="020B0604020202020204" pitchFamily="34" charset="0"/>
            </a:endParaRPr>
          </a:p>
        </p:txBody>
      </p:sp>
      <p:sp>
        <p:nvSpPr>
          <p:cNvPr id="11" name="Title 1">
            <a:extLst>
              <a:ext uri="{FF2B5EF4-FFF2-40B4-BE49-F238E27FC236}">
                <a16:creationId xmlns:a16="http://schemas.microsoft.com/office/drawing/2014/main" id="{62E7A5A9-8593-EE45-B4A5-FA4D936243AB}"/>
              </a:ext>
            </a:extLst>
          </p:cNvPr>
          <p:cNvSpPr>
            <a:spLocks noGrp="1"/>
          </p:cNvSpPr>
          <p:nvPr>
            <p:ph type="title" hasCustomPrompt="1"/>
          </p:nvPr>
        </p:nvSpPr>
        <p:spPr>
          <a:xfrm>
            <a:off x="628650" y="2306523"/>
            <a:ext cx="7886700" cy="910828"/>
          </a:xfrm>
          <a:prstGeom prst="rect">
            <a:avLst/>
          </a:prstGeom>
        </p:spPr>
        <p:txBody>
          <a:bodyPr anchor="t"/>
          <a:lstStyle>
            <a:lvl1pPr>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Section start </a:t>
            </a:r>
          </a:p>
        </p:txBody>
      </p:sp>
    </p:spTree>
    <p:extLst>
      <p:ext uri="{BB962C8B-B14F-4D97-AF65-F5344CB8AC3E}">
        <p14:creationId xmlns:p14="http://schemas.microsoft.com/office/powerpoint/2010/main" val="20477961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3888" y="684"/>
            <a:ext cx="8148638" cy="963724"/>
          </a:xfrm>
          <a:prstGeom prst="rect">
            <a:avLst/>
          </a:prstGeom>
        </p:spPr>
        <p:txBody>
          <a:bodyPr>
            <a:normAutofit/>
          </a:bodyPr>
          <a:lstStyle>
            <a:lvl1pP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2C7E9E23-62E7-8C42-922A-2AF5F38A5F0F}"/>
              </a:ext>
            </a:extLst>
          </p:cNvPr>
          <p:cNvSpPr>
            <a:spLocks noGrp="1"/>
          </p:cNvSpPr>
          <p:nvPr>
            <p:ph type="body" idx="1"/>
          </p:nvPr>
        </p:nvSpPr>
        <p:spPr>
          <a:xfrm>
            <a:off x="623888" y="1360885"/>
            <a:ext cx="7886700" cy="3206354"/>
          </a:xfrm>
          <a:prstGeom prst="rect">
            <a:avLst/>
          </a:prstGeom>
        </p:spPr>
        <p:txBody>
          <a:bodyPr/>
          <a:lstStyle>
            <a:lvl1pPr marL="0" indent="0">
              <a:buNone/>
              <a:defRPr sz="1800">
                <a:solidFill>
                  <a:schemeClr val="tx1"/>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2624487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769D6302-39E3-449D-AFE9-9CF7FA5C483B}" type="datetimeFigureOut">
              <a:rPr lang="en-IE" smtClean="0">
                <a:solidFill>
                  <a:prstClr val="black">
                    <a:tint val="75000"/>
                  </a:prstClr>
                </a:solidFill>
              </a:rPr>
              <a:pPr/>
              <a:t>21/07/2023</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352650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69D6302-39E3-449D-AFE9-9CF7FA5C483B}" type="datetimeFigureOut">
              <a:rPr lang="en-IE" smtClean="0">
                <a:solidFill>
                  <a:prstClr val="black">
                    <a:tint val="75000"/>
                  </a:prstClr>
                </a:solidFill>
              </a:rPr>
              <a:pPr/>
              <a:t>21/07/2023</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1881887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9D6302-39E3-449D-AFE9-9CF7FA5C483B}" type="datetimeFigureOut">
              <a:rPr lang="en-IE" smtClean="0">
                <a:solidFill>
                  <a:prstClr val="black">
                    <a:tint val="75000"/>
                  </a:prstClr>
                </a:solidFill>
              </a:rPr>
              <a:pPr/>
              <a:t>21/07/2023</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183074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769D6302-39E3-449D-AFE9-9CF7FA5C483B}" type="datetimeFigureOut">
              <a:rPr lang="en-IE" smtClean="0">
                <a:solidFill>
                  <a:prstClr val="black">
                    <a:tint val="75000"/>
                  </a:prstClr>
                </a:solidFill>
              </a:rPr>
              <a:pPr/>
              <a:t>21/07/2023</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6708725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769D6302-39E3-449D-AFE9-9CF7FA5C483B}" type="datetimeFigureOut">
              <a:rPr lang="en-IE" smtClean="0">
                <a:solidFill>
                  <a:prstClr val="black">
                    <a:tint val="75000"/>
                  </a:prstClr>
                </a:solidFill>
              </a:rPr>
              <a:pPr/>
              <a:t>21/07/2023</a:t>
            </a:fld>
            <a:endParaRPr lang="en-IE">
              <a:solidFill>
                <a:prstClr val="black">
                  <a:tint val="75000"/>
                </a:prstClr>
              </a:solidFill>
            </a:endParaRPr>
          </a:p>
        </p:txBody>
      </p:sp>
      <p:sp>
        <p:nvSpPr>
          <p:cNvPr id="8" name="Footer Placeholder 7"/>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9568723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769D6302-39E3-449D-AFE9-9CF7FA5C483B}" type="datetimeFigureOut">
              <a:rPr lang="en-IE" smtClean="0">
                <a:solidFill>
                  <a:prstClr val="black">
                    <a:tint val="75000"/>
                  </a:prstClr>
                </a:solidFill>
              </a:rPr>
              <a:pPr/>
              <a:t>21/07/2023</a:t>
            </a:fld>
            <a:endParaRPr lang="en-IE">
              <a:solidFill>
                <a:prstClr val="black">
                  <a:tint val="75000"/>
                </a:prstClr>
              </a:solidFill>
            </a:endParaRPr>
          </a:p>
        </p:txBody>
      </p:sp>
      <p:sp>
        <p:nvSpPr>
          <p:cNvPr id="4" name="Footer Placeholder 3"/>
          <p:cNvSpPr>
            <a:spLocks noGrp="1"/>
          </p:cNvSpPr>
          <p:nvPr>
            <p:ph type="ftr" sz="quarter" idx="11"/>
          </p:nvPr>
        </p:nvSpPr>
        <p:spPr/>
        <p:txBody>
          <a:bodyPr/>
          <a:lstStyle/>
          <a:p>
            <a:endParaRPr lang="en-IE">
              <a:solidFill>
                <a:prstClr val="black">
                  <a:tint val="75000"/>
                </a:prstClr>
              </a:solidFill>
            </a:endParaRPr>
          </a:p>
        </p:txBody>
      </p:sp>
      <p:sp>
        <p:nvSpPr>
          <p:cNvPr id="5" name="Slide Number Placeholder 4"/>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65730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05C419EB-F2AA-4D88-A256-99D51FD85F8A}" type="datetimeFigureOut">
              <a:rPr lang="en-IE" smtClean="0"/>
              <a:t>21/07/2023</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9209011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D6302-39E3-449D-AFE9-9CF7FA5C483B}" type="datetimeFigureOut">
              <a:rPr lang="en-IE" smtClean="0">
                <a:solidFill>
                  <a:prstClr val="black">
                    <a:tint val="75000"/>
                  </a:prstClr>
                </a:solidFill>
              </a:rPr>
              <a:pPr/>
              <a:t>21/07/2023</a:t>
            </a:fld>
            <a:endParaRPr lang="en-IE">
              <a:solidFill>
                <a:prstClr val="black">
                  <a:tint val="75000"/>
                </a:prstClr>
              </a:solidFill>
            </a:endParaRPr>
          </a:p>
        </p:txBody>
      </p:sp>
      <p:sp>
        <p:nvSpPr>
          <p:cNvPr id="3" name="Footer Placeholder 2"/>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204614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9D6302-39E3-449D-AFE9-9CF7FA5C483B}" type="datetimeFigureOut">
              <a:rPr lang="en-IE" smtClean="0">
                <a:solidFill>
                  <a:prstClr val="black">
                    <a:tint val="75000"/>
                  </a:prstClr>
                </a:solidFill>
              </a:rPr>
              <a:pPr/>
              <a:t>21/07/2023</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5202496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IE"/>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9D6302-39E3-449D-AFE9-9CF7FA5C483B}" type="datetimeFigureOut">
              <a:rPr lang="en-IE" smtClean="0">
                <a:solidFill>
                  <a:prstClr val="black">
                    <a:tint val="75000"/>
                  </a:prstClr>
                </a:solidFill>
              </a:rPr>
              <a:pPr/>
              <a:t>21/07/2023</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460127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69D6302-39E3-449D-AFE9-9CF7FA5C483B}" type="datetimeFigureOut">
              <a:rPr lang="en-IE" smtClean="0">
                <a:solidFill>
                  <a:prstClr val="black">
                    <a:tint val="75000"/>
                  </a:prstClr>
                </a:solidFill>
              </a:rPr>
              <a:pPr/>
              <a:t>21/07/2023</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8514339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769D6302-39E3-449D-AFE9-9CF7FA5C483B}" type="datetimeFigureOut">
              <a:rPr lang="en-IE" smtClean="0">
                <a:solidFill>
                  <a:prstClr val="black">
                    <a:tint val="75000"/>
                  </a:prstClr>
                </a:solidFill>
              </a:rPr>
              <a:pPr/>
              <a:t>21/07/2023</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8A2FCEBF-278F-4994-BDF1-1B75D07F8765}"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5113387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p:nvSpPr>
        <p:spPr>
          <a:xfrm>
            <a:off x="1224000" y="324001"/>
            <a:ext cx="7886700" cy="562691"/>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95EBD74-0306-1243-BD61-BBF9878D1E58}"/>
              </a:ext>
            </a:extLst>
          </p:cNvPr>
          <p:cNvSpPr>
            <a:spLocks noGrp="1"/>
          </p:cNvSpPr>
          <p:nvPr>
            <p:ph type="body" sz="quarter" idx="10"/>
          </p:nvPr>
        </p:nvSpPr>
        <p:spPr>
          <a:xfrm>
            <a:off x="1224001" y="1547999"/>
            <a:ext cx="6118910" cy="2940873"/>
          </a:xfrm>
        </p:spPr>
        <p:txBody>
          <a:bodyPr lIns="0" tIns="0" rIns="0" bIns="0">
            <a:normAutofit/>
          </a:bodyPr>
          <a:lstStyle>
            <a:lvl1pPr>
              <a:lnSpc>
                <a:spcPct val="120000"/>
              </a:lnSpc>
              <a:defRPr sz="1200">
                <a:latin typeface="Arial" panose="020B0604020202020204" pitchFamily="34" charset="0"/>
                <a:cs typeface="Arial" panose="020B0604020202020204" pitchFamily="34" charset="0"/>
              </a:defRPr>
            </a:lvl1pPr>
            <a:lvl2pPr>
              <a:lnSpc>
                <a:spcPct val="120000"/>
              </a:lnSpc>
              <a:defRPr sz="1200">
                <a:latin typeface="Arial" panose="020B0604020202020204" pitchFamily="34" charset="0"/>
                <a:cs typeface="Arial" panose="020B0604020202020204" pitchFamily="34" charset="0"/>
              </a:defRPr>
            </a:lvl2pPr>
            <a:lvl3pPr>
              <a:lnSpc>
                <a:spcPct val="120000"/>
              </a:lnSpc>
              <a:defRPr sz="1200">
                <a:latin typeface="Arial" panose="020B0604020202020204" pitchFamily="34" charset="0"/>
                <a:cs typeface="Arial" panose="020B0604020202020204" pitchFamily="34" charset="0"/>
              </a:defRPr>
            </a:lvl3pPr>
            <a:lvl4pPr>
              <a:lnSpc>
                <a:spcPct val="120000"/>
              </a:lnSpc>
              <a:defRPr sz="1200">
                <a:latin typeface="Arial" panose="020B0604020202020204" pitchFamily="34" charset="0"/>
                <a:cs typeface="Arial" panose="020B0604020202020204" pitchFamily="34" charset="0"/>
              </a:defRPr>
            </a:lvl4pPr>
            <a:lvl5pPr>
              <a:lnSpc>
                <a:spcPct val="120000"/>
              </a:lnSpc>
              <a:defRPr sz="120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224001" y="301091"/>
            <a:ext cx="6118910" cy="585601"/>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5" name="Rectangle 4"/>
          <p:cNvSpPr/>
          <p:nvPr/>
        </p:nvSpPr>
        <p:spPr>
          <a:xfrm>
            <a:off x="2821361" y="4964995"/>
            <a:ext cx="3501280" cy="200055"/>
          </a:xfrm>
          <a:prstGeom prst="rect">
            <a:avLst/>
          </a:prstGeom>
        </p:spPr>
        <p:txBody>
          <a:bodyPr wrap="none">
            <a:spAutoFit/>
          </a:bodyPr>
          <a:lstStyle/>
          <a:p>
            <a:r>
              <a:rPr lang="en-IE" sz="700" b="1" dirty="0" smtClean="0">
                <a:solidFill>
                  <a:schemeClr val="bg1"/>
                </a:solidFill>
                <a:latin typeface="Arial" panose="020B0604020202020204" pitchFamily="34" charset="0"/>
                <a:cs typeface="Arial" panose="020B0604020202020204" pitchFamily="34" charset="0"/>
              </a:rPr>
              <a:t>National Quality and Patient Safety Directorate</a:t>
            </a:r>
            <a:r>
              <a:rPr lang="az-Cyrl-AZ" sz="700" b="1" dirty="0" smtClean="0">
                <a:solidFill>
                  <a:schemeClr val="bg1"/>
                </a:solidFill>
                <a:latin typeface="Arial" panose="020B0604020202020204" pitchFamily="34" charset="0"/>
                <a:cs typeface="Arial" panose="020B0604020202020204" pitchFamily="34" charset="0"/>
              </a:rPr>
              <a:t>│</a:t>
            </a:r>
            <a:r>
              <a:rPr lang="en-IE" sz="700" b="1" dirty="0" smtClean="0">
                <a:solidFill>
                  <a:schemeClr val="bg1"/>
                </a:solidFill>
                <a:latin typeface="Arial" panose="020B0604020202020204" pitchFamily="34" charset="0"/>
                <a:cs typeface="Arial" panose="020B0604020202020204" pitchFamily="34" charset="0"/>
              </a:rPr>
              <a:t>nqps@hse.ie</a:t>
            </a:r>
            <a:r>
              <a:rPr lang="az-Cyrl-AZ" sz="700" b="1" dirty="0" smtClean="0">
                <a:solidFill>
                  <a:schemeClr val="bg1"/>
                </a:solidFill>
                <a:latin typeface="Arial" panose="020B0604020202020204" pitchFamily="34" charset="0"/>
                <a:cs typeface="Arial" panose="020B0604020202020204" pitchFamily="34" charset="0"/>
              </a:rPr>
              <a:t> │</a:t>
            </a:r>
            <a:r>
              <a:rPr lang="en-IE" sz="700" b="1" dirty="0" smtClean="0">
                <a:solidFill>
                  <a:schemeClr val="bg1"/>
                </a:solidFill>
                <a:latin typeface="Arial" panose="020B0604020202020204" pitchFamily="34" charset="0"/>
                <a:cs typeface="Arial" panose="020B0604020202020204" pitchFamily="34" charset="0"/>
              </a:rPr>
              <a:t>@NationalQPS</a:t>
            </a:r>
            <a:endParaRPr lang="en-IE" sz="7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4705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266" y="255107"/>
            <a:ext cx="5873508" cy="1295403"/>
          </a:xfrm>
          <a:prstGeom prst="rect">
            <a:avLst/>
          </a:prstGeom>
        </p:spPr>
      </p:pic>
    </p:spTree>
    <p:extLst>
      <p:ext uri="{BB962C8B-B14F-4D97-AF65-F5344CB8AC3E}">
        <p14:creationId xmlns:p14="http://schemas.microsoft.com/office/powerpoint/2010/main" val="35095508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p:nvSpPr>
        <p:spPr>
          <a:xfrm>
            <a:off x="1224000" y="324001"/>
            <a:ext cx="7886700" cy="562691"/>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00" b="1" dirty="0">
              <a:solidFill>
                <a:schemeClr val="bg1"/>
              </a:solidFill>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224001" y="301091"/>
            <a:ext cx="6118910" cy="585601"/>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5" name="Picture Placeholder 4">
            <a:extLst>
              <a:ext uri="{FF2B5EF4-FFF2-40B4-BE49-F238E27FC236}">
                <a16:creationId xmlns:a16="http://schemas.microsoft.com/office/drawing/2014/main" id="{3CA4C962-CB06-AC4A-BE01-3D0FAC870B09}"/>
              </a:ext>
            </a:extLst>
          </p:cNvPr>
          <p:cNvSpPr>
            <a:spLocks noGrp="1"/>
          </p:cNvSpPr>
          <p:nvPr>
            <p:ph type="pic" sz="quarter" idx="12"/>
          </p:nvPr>
        </p:nvSpPr>
        <p:spPr>
          <a:xfrm>
            <a:off x="0" y="909602"/>
            <a:ext cx="9110700" cy="4087701"/>
          </a:xfrm>
        </p:spPr>
        <p:txBody>
          <a:bodyPr/>
          <a:lstStyle/>
          <a:p>
            <a:endParaRPr lang="en-US"/>
          </a:p>
        </p:txBody>
      </p:sp>
      <p:sp>
        <p:nvSpPr>
          <p:cNvPr id="3" name="Rectangle 2"/>
          <p:cNvSpPr/>
          <p:nvPr/>
        </p:nvSpPr>
        <p:spPr>
          <a:xfrm>
            <a:off x="2804711" y="4970425"/>
            <a:ext cx="3501280" cy="200055"/>
          </a:xfrm>
          <a:prstGeom prst="rect">
            <a:avLst/>
          </a:prstGeom>
        </p:spPr>
        <p:txBody>
          <a:bodyPr wrap="none">
            <a:spAutoFit/>
          </a:bodyPr>
          <a:lstStyle/>
          <a:p>
            <a:r>
              <a:rPr lang="en-IE" sz="700" b="1" dirty="0" smtClean="0">
                <a:solidFill>
                  <a:schemeClr val="bg1"/>
                </a:solidFill>
                <a:latin typeface="Arial" panose="020B0604020202020204" pitchFamily="34" charset="0"/>
                <a:cs typeface="Arial" panose="020B0604020202020204" pitchFamily="34" charset="0"/>
              </a:rPr>
              <a:t>National Quality and Patient Safety Directorate</a:t>
            </a:r>
            <a:r>
              <a:rPr lang="az-Cyrl-AZ" sz="700" b="1" dirty="0" smtClean="0">
                <a:solidFill>
                  <a:schemeClr val="bg1"/>
                </a:solidFill>
                <a:latin typeface="Arial" panose="020B0604020202020204" pitchFamily="34" charset="0"/>
                <a:cs typeface="Arial" panose="020B0604020202020204" pitchFamily="34" charset="0"/>
              </a:rPr>
              <a:t>│</a:t>
            </a:r>
            <a:r>
              <a:rPr lang="en-IE" sz="700" b="1" dirty="0" smtClean="0">
                <a:solidFill>
                  <a:schemeClr val="bg1"/>
                </a:solidFill>
                <a:latin typeface="Arial" panose="020B0604020202020204" pitchFamily="34" charset="0"/>
                <a:cs typeface="Arial" panose="020B0604020202020204" pitchFamily="34" charset="0"/>
              </a:rPr>
              <a:t>nqps@hse.ie</a:t>
            </a:r>
            <a:r>
              <a:rPr lang="az-Cyrl-AZ" sz="700" b="1" dirty="0" smtClean="0">
                <a:solidFill>
                  <a:schemeClr val="bg1"/>
                </a:solidFill>
                <a:latin typeface="Arial" panose="020B0604020202020204" pitchFamily="34" charset="0"/>
                <a:cs typeface="Arial" panose="020B0604020202020204" pitchFamily="34" charset="0"/>
              </a:rPr>
              <a:t> │</a:t>
            </a:r>
            <a:r>
              <a:rPr lang="en-IE" sz="700" b="1" dirty="0" smtClean="0">
                <a:solidFill>
                  <a:schemeClr val="bg1"/>
                </a:solidFill>
                <a:latin typeface="Arial" panose="020B0604020202020204" pitchFamily="34" charset="0"/>
                <a:cs typeface="Arial" panose="020B0604020202020204" pitchFamily="34" charset="0"/>
              </a:rPr>
              <a:t>@NationalQPS</a:t>
            </a:r>
            <a:endParaRPr lang="en-IE" sz="7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8074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Inner Slide">
    <p:spTree>
      <p:nvGrpSpPr>
        <p:cNvPr id="1" name=""/>
        <p:cNvGrpSpPr/>
        <p:nvPr/>
      </p:nvGrpSpPr>
      <p:grpSpPr>
        <a:xfrm>
          <a:off x="0" y="0"/>
          <a:ext cx="0" cy="0"/>
          <a:chOff x="0" y="0"/>
          <a:chExt cx="0" cy="0"/>
        </a:xfrm>
      </p:grpSpPr>
      <p:sp>
        <p:nvSpPr>
          <p:cNvPr id="7" name="Rectangle 6"/>
          <p:cNvSpPr/>
          <p:nvPr/>
        </p:nvSpPr>
        <p:spPr>
          <a:xfrm>
            <a:off x="0" y="-1"/>
            <a:ext cx="9144000" cy="252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sz="1800"/>
          </a:p>
        </p:txBody>
      </p:sp>
      <p:sp>
        <p:nvSpPr>
          <p:cNvPr id="10" name="Rectangle 9"/>
          <p:cNvSpPr/>
          <p:nvPr/>
        </p:nvSpPr>
        <p:spPr>
          <a:xfrm>
            <a:off x="0" y="4747613"/>
            <a:ext cx="9144000" cy="402942"/>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699887"/>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9036" y="4791311"/>
            <a:ext cx="1625928" cy="315547"/>
          </a:xfrm>
          <a:prstGeom prst="rect">
            <a:avLst/>
          </a:prstGeom>
        </p:spPr>
      </p:pic>
      <p:sp>
        <p:nvSpPr>
          <p:cNvPr id="5" name="TextBox 4"/>
          <p:cNvSpPr txBox="1"/>
          <p:nvPr/>
        </p:nvSpPr>
        <p:spPr>
          <a:xfrm>
            <a:off x="148160" y="336776"/>
            <a:ext cx="1127232" cy="215444"/>
          </a:xfrm>
          <a:prstGeom prst="rect">
            <a:avLst/>
          </a:prstGeom>
          <a:noFill/>
        </p:spPr>
        <p:txBody>
          <a:bodyPr wrap="none" rtlCol="0">
            <a:spAutoFit/>
          </a:bodyPr>
          <a:lstStyle/>
          <a:p>
            <a:r>
              <a:rPr lang="en-US" sz="800" dirty="0" smtClean="0">
                <a:solidFill>
                  <a:schemeClr val="bg1">
                    <a:lumMod val="50000"/>
                  </a:schemeClr>
                </a:solidFill>
              </a:rPr>
              <a:t>HSE | </a:t>
            </a:r>
            <a:r>
              <a:rPr lang="en-US" sz="800" b="1" dirty="0" smtClean="0">
                <a:solidFill>
                  <a:schemeClr val="bg1">
                    <a:lumMod val="50000"/>
                  </a:schemeClr>
                </a:solidFill>
              </a:rPr>
              <a:t>Open Disclosure</a:t>
            </a:r>
            <a:endParaRPr lang="en-US" sz="800" b="1" dirty="0">
              <a:solidFill>
                <a:schemeClr val="bg1">
                  <a:lumMod val="50000"/>
                </a:schemeClr>
              </a:solidFill>
            </a:endParaRPr>
          </a:p>
        </p:txBody>
      </p:sp>
      <p:sp>
        <p:nvSpPr>
          <p:cNvPr id="6" name="Rectangle 5"/>
          <p:cNvSpPr/>
          <p:nvPr userDrawn="1"/>
        </p:nvSpPr>
        <p:spPr>
          <a:xfrm>
            <a:off x="0" y="-1"/>
            <a:ext cx="9144000" cy="252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sz="1800"/>
          </a:p>
        </p:txBody>
      </p:sp>
      <p:sp>
        <p:nvSpPr>
          <p:cNvPr id="8" name="Rectangle 7"/>
          <p:cNvSpPr/>
          <p:nvPr userDrawn="1"/>
        </p:nvSpPr>
        <p:spPr>
          <a:xfrm>
            <a:off x="0" y="4747613"/>
            <a:ext cx="9144000" cy="402942"/>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699887"/>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9036" y="4791311"/>
            <a:ext cx="1625928" cy="315547"/>
          </a:xfrm>
          <a:prstGeom prst="rect">
            <a:avLst/>
          </a:prstGeom>
        </p:spPr>
      </p:pic>
      <p:sp>
        <p:nvSpPr>
          <p:cNvPr id="11" name="TextBox 10"/>
          <p:cNvSpPr txBox="1"/>
          <p:nvPr userDrawn="1"/>
        </p:nvSpPr>
        <p:spPr>
          <a:xfrm>
            <a:off x="148160" y="336776"/>
            <a:ext cx="1127232" cy="215444"/>
          </a:xfrm>
          <a:prstGeom prst="rect">
            <a:avLst/>
          </a:prstGeom>
          <a:noFill/>
        </p:spPr>
        <p:txBody>
          <a:bodyPr wrap="none" rtlCol="0">
            <a:spAutoFit/>
          </a:bodyPr>
          <a:lstStyle/>
          <a:p>
            <a:r>
              <a:rPr lang="en-US" sz="800" dirty="0" smtClean="0">
                <a:solidFill>
                  <a:schemeClr val="bg1">
                    <a:lumMod val="50000"/>
                  </a:schemeClr>
                </a:solidFill>
              </a:rPr>
              <a:t>HSE | </a:t>
            </a:r>
            <a:r>
              <a:rPr lang="en-US" sz="800" b="1" dirty="0" smtClean="0">
                <a:solidFill>
                  <a:schemeClr val="bg1">
                    <a:lumMod val="50000"/>
                  </a:schemeClr>
                </a:solidFill>
              </a:rPr>
              <a:t>Open Disclosure</a:t>
            </a:r>
            <a:endParaRPr lang="en-US" sz="800" b="1" dirty="0">
              <a:solidFill>
                <a:schemeClr val="bg1">
                  <a:lumMod val="50000"/>
                </a:schemeClr>
              </a:solidFill>
            </a:endParaRPr>
          </a:p>
        </p:txBody>
      </p:sp>
    </p:spTree>
    <p:extLst>
      <p:ext uri="{BB962C8B-B14F-4D97-AF65-F5344CB8AC3E}">
        <p14:creationId xmlns:p14="http://schemas.microsoft.com/office/powerpoint/2010/main" val="1681373015"/>
      </p:ext>
    </p:extLst>
  </p:cSld>
  <p:clrMapOvr>
    <a:masterClrMapping/>
  </p:clrMapOvr>
  <p:extLst mod="1">
    <p:ext uri="{DCECCB84-F9BA-43D5-87BE-67443E8EF086}">
      <p15:sldGuideLst xmlns:p15="http://schemas.microsoft.com/office/powerpoint/2012/main">
        <p15:guide id="1" orient="horz" pos="2845">
          <p15:clr>
            <a:srgbClr val="FBAE40"/>
          </p15:clr>
        </p15:guide>
        <p15:guide id="2" pos="557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cSld name="Internal Slides">
    <p:spTree>
      <p:nvGrpSpPr>
        <p:cNvPr id="1" name=""/>
        <p:cNvGrpSpPr/>
        <p:nvPr/>
      </p:nvGrpSpPr>
      <p:grpSpPr>
        <a:xfrm>
          <a:off x="0" y="0"/>
          <a:ext cx="0" cy="0"/>
          <a:chOff x="0" y="0"/>
          <a:chExt cx="0" cy="0"/>
        </a:xfrm>
      </p:grpSpPr>
      <p:sp>
        <p:nvSpPr>
          <p:cNvPr id="11" name="Rectangle 10"/>
          <p:cNvSpPr/>
          <p:nvPr/>
        </p:nvSpPr>
        <p:spPr>
          <a:xfrm>
            <a:off x="0" y="-1"/>
            <a:ext cx="9144000" cy="252000"/>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sz="1800">
              <a:solidFill>
                <a:srgbClr val="699887"/>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3510" r="23046"/>
          <a:stretch/>
        </p:blipFill>
        <p:spPr>
          <a:xfrm>
            <a:off x="1" y="4614389"/>
            <a:ext cx="9144000" cy="52911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536" r="21722" b="29594"/>
          <a:stretch/>
        </p:blipFill>
        <p:spPr>
          <a:xfrm>
            <a:off x="71366" y="4677973"/>
            <a:ext cx="551714" cy="401941"/>
          </a:xfrm>
          <a:prstGeom prst="rect">
            <a:avLst/>
          </a:prstGeom>
        </p:spPr>
      </p:pic>
      <p:sp>
        <p:nvSpPr>
          <p:cNvPr id="5" name="TextBox 4"/>
          <p:cNvSpPr txBox="1"/>
          <p:nvPr/>
        </p:nvSpPr>
        <p:spPr>
          <a:xfrm>
            <a:off x="148160" y="336776"/>
            <a:ext cx="1127232" cy="215444"/>
          </a:xfrm>
          <a:prstGeom prst="rect">
            <a:avLst/>
          </a:prstGeom>
          <a:noFill/>
        </p:spPr>
        <p:txBody>
          <a:bodyPr wrap="none" rtlCol="0">
            <a:spAutoFit/>
          </a:bodyPr>
          <a:lstStyle/>
          <a:p>
            <a:r>
              <a:rPr lang="en-US" sz="800" dirty="0" smtClean="0">
                <a:solidFill>
                  <a:schemeClr val="bg1">
                    <a:lumMod val="50000"/>
                  </a:schemeClr>
                </a:solidFill>
              </a:rPr>
              <a:t>HSE | </a:t>
            </a:r>
            <a:r>
              <a:rPr lang="en-US" sz="800" b="1" dirty="0" smtClean="0">
                <a:solidFill>
                  <a:schemeClr val="bg1">
                    <a:lumMod val="50000"/>
                  </a:schemeClr>
                </a:solidFill>
              </a:rPr>
              <a:t>Open Disclosure</a:t>
            </a:r>
            <a:endParaRPr lang="en-US" sz="800" b="1" dirty="0">
              <a:solidFill>
                <a:schemeClr val="bg1">
                  <a:lumMod val="50000"/>
                </a:schemeClr>
              </a:solidFill>
            </a:endParaRPr>
          </a:p>
        </p:txBody>
      </p:sp>
    </p:spTree>
    <p:extLst>
      <p:ext uri="{BB962C8B-B14F-4D97-AF65-F5344CB8AC3E}">
        <p14:creationId xmlns:p14="http://schemas.microsoft.com/office/powerpoint/2010/main" val="722704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C419EB-F2AA-4D88-A256-99D51FD85F8A}" type="datetimeFigureOut">
              <a:rPr lang="en-IE" smtClean="0"/>
              <a:t>21/07/2023</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15808758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Inner Slide">
    <p:spTree>
      <p:nvGrpSpPr>
        <p:cNvPr id="1" name=""/>
        <p:cNvGrpSpPr/>
        <p:nvPr/>
      </p:nvGrpSpPr>
      <p:grpSpPr>
        <a:xfrm>
          <a:off x="0" y="0"/>
          <a:ext cx="0" cy="0"/>
          <a:chOff x="0" y="0"/>
          <a:chExt cx="0" cy="0"/>
        </a:xfrm>
      </p:grpSpPr>
      <p:sp>
        <p:nvSpPr>
          <p:cNvPr id="7" name="Rectangle 6"/>
          <p:cNvSpPr/>
          <p:nvPr userDrawn="1"/>
        </p:nvSpPr>
        <p:spPr>
          <a:xfrm>
            <a:off x="0" y="-1"/>
            <a:ext cx="9144000" cy="252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a:p>
        </p:txBody>
      </p:sp>
      <p:sp>
        <p:nvSpPr>
          <p:cNvPr id="10" name="Rectangle 9"/>
          <p:cNvSpPr/>
          <p:nvPr userDrawn="1"/>
        </p:nvSpPr>
        <p:spPr>
          <a:xfrm>
            <a:off x="0" y="4747613"/>
            <a:ext cx="9144000" cy="402942"/>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99887"/>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9036" y="4791310"/>
            <a:ext cx="1625928" cy="315547"/>
          </a:xfrm>
          <a:prstGeom prst="rect">
            <a:avLst/>
          </a:prstGeom>
        </p:spPr>
      </p:pic>
      <p:sp>
        <p:nvSpPr>
          <p:cNvPr id="5" name="TextBox 4"/>
          <p:cNvSpPr txBox="1"/>
          <p:nvPr userDrawn="1"/>
        </p:nvSpPr>
        <p:spPr>
          <a:xfrm>
            <a:off x="148160" y="336775"/>
            <a:ext cx="1300356" cy="215444"/>
          </a:xfrm>
          <a:prstGeom prst="rect">
            <a:avLst/>
          </a:prstGeom>
          <a:noFill/>
        </p:spPr>
        <p:txBody>
          <a:bodyPr wrap="none" rtlCol="0">
            <a:spAutoFit/>
          </a:bodyPr>
          <a:lstStyle/>
          <a:p>
            <a:r>
              <a:rPr lang="en-US" sz="800" dirty="0">
                <a:solidFill>
                  <a:schemeClr val="bg1">
                    <a:lumMod val="50000"/>
                  </a:schemeClr>
                </a:solidFill>
              </a:rPr>
              <a:t>HSE | </a:t>
            </a:r>
            <a:r>
              <a:rPr lang="en-US" sz="800" b="1" dirty="0">
                <a:solidFill>
                  <a:schemeClr val="bg1">
                    <a:lumMod val="50000"/>
                  </a:schemeClr>
                </a:solidFill>
              </a:rPr>
              <a:t>Open Disclosure</a:t>
            </a:r>
          </a:p>
        </p:txBody>
      </p:sp>
    </p:spTree>
    <p:extLst>
      <p:ext uri="{BB962C8B-B14F-4D97-AF65-F5344CB8AC3E}">
        <p14:creationId xmlns:p14="http://schemas.microsoft.com/office/powerpoint/2010/main" val="2672292935"/>
      </p:ext>
    </p:extLst>
  </p:cSld>
  <p:clrMapOvr>
    <a:masterClrMapping/>
  </p:clrMapOvr>
  <p:extLst mod="1">
    <p:ext uri="{DCECCB84-F9BA-43D5-87BE-67443E8EF086}">
      <p15:sldGuideLst xmlns:p15="http://schemas.microsoft.com/office/powerpoint/2012/main">
        <p15:guide id="1" orient="horz" pos="2845" userDrawn="1">
          <p15:clr>
            <a:srgbClr val="FBAE40"/>
          </p15:clr>
        </p15:guide>
        <p15:guide id="2" pos="5579"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2_Inner Slide">
    <p:spTree>
      <p:nvGrpSpPr>
        <p:cNvPr id="1" name=""/>
        <p:cNvGrpSpPr/>
        <p:nvPr/>
      </p:nvGrpSpPr>
      <p:grpSpPr>
        <a:xfrm>
          <a:off x="0" y="0"/>
          <a:ext cx="0" cy="0"/>
          <a:chOff x="0" y="0"/>
          <a:chExt cx="0" cy="0"/>
        </a:xfrm>
      </p:grpSpPr>
      <p:sp>
        <p:nvSpPr>
          <p:cNvPr id="7" name="Rectangle 6"/>
          <p:cNvSpPr/>
          <p:nvPr userDrawn="1"/>
        </p:nvSpPr>
        <p:spPr>
          <a:xfrm>
            <a:off x="0" y="-1"/>
            <a:ext cx="9144000" cy="252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spcCol="0" rtlCol="0" anchor="ctr"/>
          <a:lstStyle/>
          <a:p>
            <a:pPr algn="ctr"/>
            <a:endParaRPr lang="en-US"/>
          </a:p>
        </p:txBody>
      </p:sp>
      <p:sp>
        <p:nvSpPr>
          <p:cNvPr id="10" name="Rectangle 9"/>
          <p:cNvSpPr/>
          <p:nvPr userDrawn="1"/>
        </p:nvSpPr>
        <p:spPr>
          <a:xfrm>
            <a:off x="0" y="4747613"/>
            <a:ext cx="9144000" cy="402942"/>
          </a:xfrm>
          <a:prstGeom prst="rect">
            <a:avLst/>
          </a:prstGeom>
          <a:solidFill>
            <a:srgbClr val="699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699887"/>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9036" y="4791310"/>
            <a:ext cx="1625928" cy="315547"/>
          </a:xfrm>
          <a:prstGeom prst="rect">
            <a:avLst/>
          </a:prstGeom>
        </p:spPr>
      </p:pic>
      <p:sp>
        <p:nvSpPr>
          <p:cNvPr id="5" name="TextBox 4"/>
          <p:cNvSpPr txBox="1"/>
          <p:nvPr userDrawn="1"/>
        </p:nvSpPr>
        <p:spPr>
          <a:xfrm>
            <a:off x="148160" y="336775"/>
            <a:ext cx="1300356" cy="215444"/>
          </a:xfrm>
          <a:prstGeom prst="rect">
            <a:avLst/>
          </a:prstGeom>
          <a:noFill/>
        </p:spPr>
        <p:txBody>
          <a:bodyPr wrap="none" rtlCol="0">
            <a:spAutoFit/>
          </a:bodyPr>
          <a:lstStyle/>
          <a:p>
            <a:r>
              <a:rPr lang="en-US" sz="800" dirty="0">
                <a:solidFill>
                  <a:schemeClr val="bg1">
                    <a:lumMod val="50000"/>
                  </a:schemeClr>
                </a:solidFill>
              </a:rPr>
              <a:t>HSE | </a:t>
            </a:r>
            <a:r>
              <a:rPr lang="en-US" sz="800" b="1" dirty="0">
                <a:solidFill>
                  <a:schemeClr val="bg1">
                    <a:lumMod val="50000"/>
                  </a:schemeClr>
                </a:solidFill>
              </a:rPr>
              <a:t>Open Disclosure</a:t>
            </a:r>
          </a:p>
        </p:txBody>
      </p:sp>
    </p:spTree>
    <p:extLst>
      <p:ext uri="{BB962C8B-B14F-4D97-AF65-F5344CB8AC3E}">
        <p14:creationId xmlns:p14="http://schemas.microsoft.com/office/powerpoint/2010/main" val="3484232978"/>
      </p:ext>
    </p:extLst>
  </p:cSld>
  <p:clrMapOvr>
    <a:masterClrMapping/>
  </p:clrMapOvr>
  <p:extLst mod="1">
    <p:ext uri="{DCECCB84-F9BA-43D5-87BE-67443E8EF086}">
      <p15:sldGuideLst xmlns:p15="http://schemas.microsoft.com/office/powerpoint/2012/main">
        <p15:guide id="1" orient="horz" pos="2845" userDrawn="1">
          <p15:clr>
            <a:srgbClr val="FBAE40"/>
          </p15:clr>
        </p15:guide>
        <p15:guide id="2" pos="557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419EB-F2AA-4D88-A256-99D51FD85F8A}" type="datetimeFigureOut">
              <a:rPr lang="en-IE" smtClean="0"/>
              <a:t>21/07/2023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173461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419EB-F2AA-4D88-A256-99D51FD85F8A}" type="datetimeFigureOut">
              <a:rPr lang="en-IE" smtClean="0"/>
              <a:t>21/07/2023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176C720-D7A7-4664-8F1C-0C005294FCBD}" type="slidenum">
              <a:rPr lang="en-IE" smtClean="0"/>
              <a:t>‹#›</a:t>
            </a:fld>
            <a:endParaRPr lang="en-IE"/>
          </a:p>
        </p:txBody>
      </p:sp>
    </p:spTree>
    <p:extLst>
      <p:ext uri="{BB962C8B-B14F-4D97-AF65-F5344CB8AC3E}">
        <p14:creationId xmlns:p14="http://schemas.microsoft.com/office/powerpoint/2010/main" val="1374537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9.jp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8.jp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9.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8.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50.xml"/><Relationship Id="rId7"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image" Target="../media/image9.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5.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5C419EB-F2AA-4D88-A256-99D51FD85F8A}" type="datetimeFigureOut">
              <a:rPr lang="en-IE" smtClean="0"/>
              <a:t>21/07/2023</a:t>
            </a:fld>
            <a:endParaRPr lang="en-IE"/>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176C720-D7A7-4664-8F1C-0C005294FCBD}" type="slidenum">
              <a:rPr lang="en-IE" smtClean="0"/>
              <a:t>‹#›</a:t>
            </a:fld>
            <a:endParaRPr lang="en-IE"/>
          </a:p>
        </p:txBody>
      </p:sp>
    </p:spTree>
    <p:extLst>
      <p:ext uri="{BB962C8B-B14F-4D97-AF65-F5344CB8AC3E}">
        <p14:creationId xmlns:p14="http://schemas.microsoft.com/office/powerpoint/2010/main" val="1623025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01" r:id="rId12"/>
    <p:sldLayoutId id="2147483900" r:id="rId13"/>
    <p:sldLayoutId id="2147483903" r:id="rId14"/>
    <p:sldLayoutId id="2147483943" r:id="rId15"/>
    <p:sldLayoutId id="2147483962" r:id="rId16"/>
    <p:sldLayoutId id="2147483944" r:id="rId17"/>
    <p:sldLayoutId id="2147483963"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HEADER.jpg">
            <a:extLst>
              <a:ext uri="{FF2B5EF4-FFF2-40B4-BE49-F238E27FC236}">
                <a16:creationId xmlns:a16="http://schemas.microsoft.com/office/drawing/2014/main" id="{7985D76B-045A-2541-857C-B49ED55D7D8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5776"/>
            <a:ext cx="9144000" cy="777097"/>
          </a:xfrm>
          <a:prstGeom prst="rect">
            <a:avLst/>
          </a:prstGeom>
        </p:spPr>
      </p:pic>
      <p:sp>
        <p:nvSpPr>
          <p:cNvPr id="3" name="Text Placeholder 2">
            <a:extLst>
              <a:ext uri="{FF2B5EF4-FFF2-40B4-BE49-F238E27FC236}">
                <a16:creationId xmlns:a16="http://schemas.microsoft.com/office/drawing/2014/main" id="{24192756-4A1C-6947-B1D2-4DC61B94A30F}"/>
              </a:ext>
            </a:extLst>
          </p:cNvPr>
          <p:cNvSpPr>
            <a:spLocks noGrp="1"/>
          </p:cNvSpPr>
          <p:nvPr>
            <p:ph type="body" idx="1"/>
          </p:nvPr>
        </p:nvSpPr>
        <p:spPr>
          <a:xfrm>
            <a:off x="628650" y="1370013"/>
            <a:ext cx="7886700" cy="3262312"/>
          </a:xfrm>
          <a:prstGeom prst="rect">
            <a:avLst/>
          </a:prstGeom>
        </p:spPr>
        <p:txBody>
          <a:bodyPr vert="horz" lIns="91436" tIns="45718" rIns="91436" bIns="45718"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a:extLst>
              <a:ext uri="{FF2B5EF4-FFF2-40B4-BE49-F238E27FC236}">
                <a16:creationId xmlns:a16="http://schemas.microsoft.com/office/drawing/2014/main" id="{1D434455-C5EA-DC44-A152-8B0B6482D267}"/>
              </a:ext>
            </a:extLst>
          </p:cNvPr>
          <p:cNvSpPr txBox="1">
            <a:spLocks/>
          </p:cNvSpPr>
          <p:nvPr/>
        </p:nvSpPr>
        <p:spPr>
          <a:xfrm>
            <a:off x="6676698" y="4746450"/>
            <a:ext cx="1851346" cy="376054"/>
          </a:xfrm>
          <a:prstGeom prst="rect">
            <a:avLst/>
          </a:prstGeom>
        </p:spPr>
        <p:txBody>
          <a:bodyPr vert="horz" lIns="91436" tIns="45718" rIns="91436" bIns="45718" rtlCol="0" anchor="ctr">
            <a:noAutofit/>
          </a:bodyPr>
          <a:lstStyle>
            <a:lvl1pPr algn="l" defTabSz="457200" rtl="0" eaLnBrk="1" latinLnBrk="0" hangingPunct="1">
              <a:spcBef>
                <a:spcPct val="0"/>
              </a:spcBef>
              <a:buNone/>
              <a:defRPr sz="2800" b="0" kern="1200">
                <a:solidFill>
                  <a:schemeClr val="bg1"/>
                </a:solidFill>
                <a:latin typeface="Arial"/>
                <a:ea typeface="+mj-ea"/>
                <a:cs typeface="Arial"/>
              </a:defRPr>
            </a:lvl1pPr>
          </a:lstStyle>
          <a:p>
            <a:pPr algn="r"/>
            <a:fld id="{0F7B759E-8204-EA4F-8A9C-844A5AAB758E}" type="slidenum">
              <a:rPr lang="en-US" sz="1100" smtClean="0">
                <a:solidFill>
                  <a:prstClr val="white"/>
                </a:solidFill>
              </a:rPr>
              <a:pPr algn="r"/>
              <a:t>‹#›</a:t>
            </a:fld>
            <a:endParaRPr lang="en-US" sz="1100" dirty="0">
              <a:solidFill>
                <a:prstClr val="white"/>
              </a:solidFill>
            </a:endParaRPr>
          </a:p>
        </p:txBody>
      </p:sp>
      <p:sp>
        <p:nvSpPr>
          <p:cNvPr id="13" name="Title Placeholder 1">
            <a:extLst>
              <a:ext uri="{FF2B5EF4-FFF2-40B4-BE49-F238E27FC236}">
                <a16:creationId xmlns:a16="http://schemas.microsoft.com/office/drawing/2014/main" id="{398A56BA-46F5-3C45-8A95-EB0FBFA3BF8C}"/>
              </a:ext>
            </a:extLst>
          </p:cNvPr>
          <p:cNvSpPr>
            <a:spLocks noGrp="1"/>
          </p:cNvSpPr>
          <p:nvPr>
            <p:ph type="title"/>
          </p:nvPr>
        </p:nvSpPr>
        <p:spPr>
          <a:xfrm>
            <a:off x="298445" y="205980"/>
            <a:ext cx="8388357" cy="376054"/>
          </a:xfrm>
          <a:prstGeom prst="rect">
            <a:avLst/>
          </a:prstGeom>
        </p:spPr>
        <p:txBody>
          <a:bodyPr vert="horz" lIns="91436" tIns="45718" rIns="91436" bIns="45718" rtlCol="0" anchor="ctr">
            <a:noAutofit/>
          </a:bodyPr>
          <a:lstStyle/>
          <a:p>
            <a:r>
              <a:rPr lang="en-US" dirty="0"/>
              <a:t>Click to edit Master title style</a:t>
            </a:r>
          </a:p>
        </p:txBody>
      </p:sp>
      <p:pic>
        <p:nvPicPr>
          <p:cNvPr id="9" name="Picture 8">
            <a:extLst>
              <a:ext uri="{FF2B5EF4-FFF2-40B4-BE49-F238E27FC236}">
                <a16:creationId xmlns:a16="http://schemas.microsoft.com/office/drawing/2014/main" id="{A71C44CE-168C-DE43-8D70-14FDAACBB92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4783029"/>
            <a:ext cx="9144000" cy="361950"/>
          </a:xfrm>
          <a:prstGeom prst="rect">
            <a:avLst/>
          </a:prstGeom>
        </p:spPr>
      </p:pic>
    </p:spTree>
    <p:extLst>
      <p:ext uri="{BB962C8B-B14F-4D97-AF65-F5344CB8AC3E}">
        <p14:creationId xmlns:p14="http://schemas.microsoft.com/office/powerpoint/2010/main" val="1401114731"/>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Lst>
  <p:txStyles>
    <p:titleStyle>
      <a:lvl1pPr algn="l" defTabSz="914355" rtl="0" eaLnBrk="1" latinLnBrk="0" hangingPunct="1">
        <a:lnSpc>
          <a:spcPct val="90000"/>
        </a:lnSpc>
        <a:spcBef>
          <a:spcPct val="0"/>
        </a:spcBef>
        <a:buNone/>
        <a:defRPr sz="2400" kern="1200">
          <a:solidFill>
            <a:schemeClr val="bg1"/>
          </a:solidFill>
          <a:latin typeface="Arial" panose="020B0604020202020204" pitchFamily="34" charset="0"/>
          <a:ea typeface="+mj-ea"/>
          <a:cs typeface="Arial" panose="020B0604020202020204" pitchFamily="34" charset="0"/>
        </a:defRPr>
      </a:lvl1pPr>
    </p:titleStyle>
    <p:bodyStyle>
      <a:lvl1pPr marL="228588" indent="-228588" algn="l" defTabSz="914355" rtl="0" eaLnBrk="1" latinLnBrk="0" hangingPunct="1">
        <a:lnSpc>
          <a:spcPct val="90000"/>
        </a:lnSpc>
        <a:spcBef>
          <a:spcPts val="1000"/>
        </a:spcBef>
        <a:buClr>
          <a:srgbClr val="C100A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66" indent="-228588" algn="l" defTabSz="914355" rtl="0" eaLnBrk="1" latinLnBrk="0" hangingPunct="1">
        <a:lnSpc>
          <a:spcPct val="90000"/>
        </a:lnSpc>
        <a:spcBef>
          <a:spcPts val="500"/>
        </a:spcBef>
        <a:buClr>
          <a:srgbClr val="C100A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4" indent="-228588" algn="l" defTabSz="914355" rtl="0" eaLnBrk="1" latinLnBrk="0" hangingPunct="1">
        <a:lnSpc>
          <a:spcPct val="90000"/>
        </a:lnSpc>
        <a:spcBef>
          <a:spcPts val="500"/>
        </a:spcBef>
        <a:buClr>
          <a:srgbClr val="C100A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8" algn="l" defTabSz="914355" rtl="0" eaLnBrk="1" latinLnBrk="0" hangingPunct="1">
        <a:lnSpc>
          <a:spcPct val="90000"/>
        </a:lnSpc>
        <a:spcBef>
          <a:spcPts val="500"/>
        </a:spcBef>
        <a:buClr>
          <a:srgbClr val="C100A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7" indent="-228588" algn="l" defTabSz="914355" rtl="0" eaLnBrk="1" latinLnBrk="0" hangingPunct="1">
        <a:lnSpc>
          <a:spcPct val="90000"/>
        </a:lnSpc>
        <a:spcBef>
          <a:spcPts val="500"/>
        </a:spcBef>
        <a:buClr>
          <a:srgbClr val="C100A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HEADER.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2"/>
            <a:ext cx="9144000" cy="777097"/>
          </a:xfrm>
          <a:prstGeom prst="rect">
            <a:avLst/>
          </a:prstGeom>
        </p:spPr>
      </p:pic>
      <p:sp>
        <p:nvSpPr>
          <p:cNvPr id="2" name="Title Placeholder 1"/>
          <p:cNvSpPr>
            <a:spLocks noGrp="1"/>
          </p:cNvSpPr>
          <p:nvPr>
            <p:ph type="title"/>
          </p:nvPr>
        </p:nvSpPr>
        <p:spPr>
          <a:xfrm>
            <a:off x="298445" y="205980"/>
            <a:ext cx="8388357" cy="376054"/>
          </a:xfrm>
          <a:prstGeom prst="rect">
            <a:avLst/>
          </a:prstGeom>
        </p:spPr>
        <p:txBody>
          <a:bodyPr vert="horz" lIns="91436" tIns="45718" rIns="91436" bIns="45718" rtlCol="0" anchor="ctr">
            <a:noAutofit/>
          </a:bodyPr>
          <a:lstStyle/>
          <a:p>
            <a:r>
              <a:rPr lang="en-US" dirty="0"/>
              <a:t>Click to edit Master title style</a:t>
            </a:r>
          </a:p>
        </p:txBody>
      </p:sp>
      <p:sp>
        <p:nvSpPr>
          <p:cNvPr id="3" name="Text Placeholder 2"/>
          <p:cNvSpPr>
            <a:spLocks noGrp="1"/>
          </p:cNvSpPr>
          <p:nvPr>
            <p:ph type="body" idx="1"/>
          </p:nvPr>
        </p:nvSpPr>
        <p:spPr>
          <a:xfrm>
            <a:off x="298443" y="1119973"/>
            <a:ext cx="8229600" cy="3661286"/>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7D5F92C3-03BF-8849-B4BA-CAF62001CF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781259"/>
            <a:ext cx="9144000" cy="378007"/>
          </a:xfrm>
          <a:prstGeom prst="rect">
            <a:avLst/>
          </a:prstGeom>
        </p:spPr>
      </p:pic>
    </p:spTree>
    <p:extLst>
      <p:ext uri="{BB962C8B-B14F-4D97-AF65-F5344CB8AC3E}">
        <p14:creationId xmlns:p14="http://schemas.microsoft.com/office/powerpoint/2010/main" val="329711310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xStyles>
    <p:titleStyle>
      <a:lvl1pPr algn="l" defTabSz="457178" rtl="0" eaLnBrk="1" latinLnBrk="0" hangingPunct="1">
        <a:spcBef>
          <a:spcPct val="0"/>
        </a:spcBef>
        <a:buNone/>
        <a:defRPr sz="2800" b="0" kern="1200">
          <a:solidFill>
            <a:schemeClr val="bg1"/>
          </a:solidFill>
          <a:latin typeface="Arial"/>
          <a:ea typeface="+mj-ea"/>
          <a:cs typeface="Arial"/>
        </a:defRPr>
      </a:lvl1pPr>
    </p:titleStyle>
    <p:bodyStyle>
      <a:lvl1pPr marL="342884" indent="-342884" algn="l" defTabSz="457178" rtl="0" eaLnBrk="1" latinLnBrk="0" hangingPunct="1">
        <a:spcBef>
          <a:spcPct val="20000"/>
        </a:spcBef>
        <a:buFont typeface="Arial"/>
        <a:buChar char="•"/>
        <a:defRPr sz="2800" kern="1200">
          <a:solidFill>
            <a:schemeClr val="tx1"/>
          </a:solidFill>
          <a:latin typeface="Arial"/>
          <a:ea typeface="+mn-ea"/>
          <a:cs typeface="Arial"/>
        </a:defRPr>
      </a:lvl1pPr>
      <a:lvl2pPr marL="742913" indent="-285736" algn="l" defTabSz="457178" rtl="0" eaLnBrk="1" latinLnBrk="0" hangingPunct="1">
        <a:spcBef>
          <a:spcPct val="20000"/>
        </a:spcBef>
        <a:buFont typeface="Arial"/>
        <a:buChar char="–"/>
        <a:defRPr sz="2800" kern="1200">
          <a:solidFill>
            <a:schemeClr val="tx1"/>
          </a:solidFill>
          <a:latin typeface="Arial"/>
          <a:ea typeface="+mn-ea"/>
          <a:cs typeface="Arial"/>
        </a:defRPr>
      </a:lvl2pPr>
      <a:lvl3pPr marL="1142944" indent="-228588" algn="l" defTabSz="457178" rtl="0" eaLnBrk="1" latinLnBrk="0" hangingPunct="1">
        <a:spcBef>
          <a:spcPct val="20000"/>
        </a:spcBef>
        <a:buFont typeface="Arial"/>
        <a:buChar char="•"/>
        <a:defRPr sz="2400" kern="1200">
          <a:solidFill>
            <a:schemeClr val="tx1"/>
          </a:solidFill>
          <a:latin typeface="Arial"/>
          <a:ea typeface="+mn-ea"/>
          <a:cs typeface="Arial"/>
        </a:defRPr>
      </a:lvl3pPr>
      <a:lvl4pPr marL="1600120" indent="-228588" algn="l" defTabSz="457178" rtl="0" eaLnBrk="1" latinLnBrk="0" hangingPunct="1">
        <a:spcBef>
          <a:spcPct val="20000"/>
        </a:spcBef>
        <a:buFont typeface="Arial"/>
        <a:buChar char="–"/>
        <a:defRPr sz="2000" kern="1200">
          <a:solidFill>
            <a:schemeClr val="tx1"/>
          </a:solidFill>
          <a:latin typeface="Arial"/>
          <a:ea typeface="+mn-ea"/>
          <a:cs typeface="Arial"/>
        </a:defRPr>
      </a:lvl4pPr>
      <a:lvl5pPr marL="2057297" indent="-228588" algn="l" defTabSz="457178" rtl="0" eaLnBrk="1" latinLnBrk="0" hangingPunct="1">
        <a:spcBef>
          <a:spcPct val="20000"/>
        </a:spcBef>
        <a:buFont typeface="Arial"/>
        <a:buChar char="»"/>
        <a:defRPr sz="2000" kern="1200">
          <a:solidFill>
            <a:schemeClr val="tx1"/>
          </a:solidFill>
          <a:latin typeface="Arial"/>
          <a:ea typeface="+mn-ea"/>
          <a:cs typeface="Aria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HEADER.jpg">
            <a:extLst>
              <a:ext uri="{FF2B5EF4-FFF2-40B4-BE49-F238E27FC236}">
                <a16:creationId xmlns:a16="http://schemas.microsoft.com/office/drawing/2014/main" id="{7985D76B-045A-2541-857C-B49ED55D7D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6"/>
            <a:ext cx="9144000" cy="777097"/>
          </a:xfrm>
          <a:prstGeom prst="rect">
            <a:avLst/>
          </a:prstGeom>
        </p:spPr>
      </p:pic>
      <p:sp>
        <p:nvSpPr>
          <p:cNvPr id="3" name="Text Placeholder 2">
            <a:extLst>
              <a:ext uri="{FF2B5EF4-FFF2-40B4-BE49-F238E27FC236}">
                <a16:creationId xmlns:a16="http://schemas.microsoft.com/office/drawing/2014/main" id="{24192756-4A1C-6947-B1D2-4DC61B94A30F}"/>
              </a:ext>
            </a:extLst>
          </p:cNvPr>
          <p:cNvSpPr>
            <a:spLocks noGrp="1"/>
          </p:cNvSpPr>
          <p:nvPr>
            <p:ph type="body" idx="1"/>
          </p:nvPr>
        </p:nvSpPr>
        <p:spPr>
          <a:xfrm>
            <a:off x="628650" y="1370013"/>
            <a:ext cx="7886700" cy="3262312"/>
          </a:xfrm>
          <a:prstGeom prst="rect">
            <a:avLst/>
          </a:prstGeom>
        </p:spPr>
        <p:txBody>
          <a:bodyPr vert="horz" lIns="91436" tIns="45718" rIns="91436" bIns="45718"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8A0F891A-EF7C-204A-98D5-0C60130BAD21}"/>
              </a:ext>
            </a:extLst>
          </p:cNvPr>
          <p:cNvSpPr txBox="1">
            <a:spLocks/>
          </p:cNvSpPr>
          <p:nvPr/>
        </p:nvSpPr>
        <p:spPr>
          <a:xfrm>
            <a:off x="298445" y="4746450"/>
            <a:ext cx="1506709" cy="376054"/>
          </a:xfrm>
          <a:prstGeom prst="rect">
            <a:avLst/>
          </a:prstGeom>
        </p:spPr>
        <p:txBody>
          <a:bodyPr vert="horz" lIns="91436" tIns="45718" rIns="91436" bIns="45718" rtlCol="0" anchor="ctr">
            <a:noAutofit/>
          </a:bodyPr>
          <a:lstStyle>
            <a:lvl1pPr algn="l" defTabSz="457200" rtl="0" eaLnBrk="1" latinLnBrk="0" hangingPunct="1">
              <a:spcBef>
                <a:spcPct val="0"/>
              </a:spcBef>
              <a:buNone/>
              <a:defRPr sz="2800" b="0" kern="1200">
                <a:solidFill>
                  <a:schemeClr val="bg1"/>
                </a:solidFill>
                <a:latin typeface="Arial"/>
                <a:ea typeface="+mj-ea"/>
                <a:cs typeface="Arial"/>
              </a:defRPr>
            </a:lvl1pPr>
          </a:lstStyle>
          <a:p>
            <a:r>
              <a:rPr lang="en-US" sz="1400" dirty="0">
                <a:solidFill>
                  <a:prstClr val="white"/>
                </a:solidFill>
              </a:rPr>
              <a:t>Module 4</a:t>
            </a:r>
          </a:p>
        </p:txBody>
      </p:sp>
      <p:sp>
        <p:nvSpPr>
          <p:cNvPr id="9" name="Title Placeholder 1">
            <a:extLst>
              <a:ext uri="{FF2B5EF4-FFF2-40B4-BE49-F238E27FC236}">
                <a16:creationId xmlns:a16="http://schemas.microsoft.com/office/drawing/2014/main" id="{3A4278BB-61A7-3849-83F8-88D4EB90F6FD}"/>
              </a:ext>
            </a:extLst>
          </p:cNvPr>
          <p:cNvSpPr txBox="1">
            <a:spLocks/>
          </p:cNvSpPr>
          <p:nvPr/>
        </p:nvSpPr>
        <p:spPr>
          <a:xfrm>
            <a:off x="1930177" y="4746450"/>
            <a:ext cx="5523248" cy="376054"/>
          </a:xfrm>
          <a:prstGeom prst="rect">
            <a:avLst/>
          </a:prstGeom>
        </p:spPr>
        <p:txBody>
          <a:bodyPr vert="horz" lIns="91436" tIns="45718" rIns="91436" bIns="45718" rtlCol="0" anchor="ctr">
            <a:noAutofit/>
          </a:bodyPr>
          <a:lstStyle>
            <a:lvl1pPr algn="l" defTabSz="457200" rtl="0" eaLnBrk="1" latinLnBrk="0" hangingPunct="1">
              <a:spcBef>
                <a:spcPct val="0"/>
              </a:spcBef>
              <a:buNone/>
              <a:defRPr sz="2800" b="0" kern="1200">
                <a:solidFill>
                  <a:schemeClr val="bg1"/>
                </a:solidFill>
                <a:latin typeface="Arial"/>
                <a:ea typeface="+mj-ea"/>
                <a:cs typeface="Arial"/>
              </a:defRPr>
            </a:lvl1pPr>
          </a:lstStyle>
          <a:p>
            <a:r>
              <a:rPr lang="en-US" sz="1400" dirty="0">
                <a:solidFill>
                  <a:prstClr val="white"/>
                </a:solidFill>
              </a:rPr>
              <a:t>Communicating with Colleagues and Promoting Teamwork</a:t>
            </a:r>
          </a:p>
        </p:txBody>
      </p:sp>
      <p:sp>
        <p:nvSpPr>
          <p:cNvPr id="10" name="Title Placeholder 1">
            <a:extLst>
              <a:ext uri="{FF2B5EF4-FFF2-40B4-BE49-F238E27FC236}">
                <a16:creationId xmlns:a16="http://schemas.microsoft.com/office/drawing/2014/main" id="{1D434455-C5EA-DC44-A152-8B0B6482D267}"/>
              </a:ext>
            </a:extLst>
          </p:cNvPr>
          <p:cNvSpPr txBox="1">
            <a:spLocks/>
          </p:cNvSpPr>
          <p:nvPr/>
        </p:nvSpPr>
        <p:spPr>
          <a:xfrm>
            <a:off x="6676698" y="4746450"/>
            <a:ext cx="1851346" cy="376054"/>
          </a:xfrm>
          <a:prstGeom prst="rect">
            <a:avLst/>
          </a:prstGeom>
        </p:spPr>
        <p:txBody>
          <a:bodyPr vert="horz" lIns="91436" tIns="45718" rIns="91436" bIns="45718" rtlCol="0" anchor="ctr">
            <a:noAutofit/>
          </a:bodyPr>
          <a:lstStyle>
            <a:lvl1pPr algn="l" defTabSz="457200" rtl="0" eaLnBrk="1" latinLnBrk="0" hangingPunct="1">
              <a:spcBef>
                <a:spcPct val="0"/>
              </a:spcBef>
              <a:buNone/>
              <a:defRPr sz="2800" b="0" kern="1200">
                <a:solidFill>
                  <a:schemeClr val="bg1"/>
                </a:solidFill>
                <a:latin typeface="Arial"/>
                <a:ea typeface="+mj-ea"/>
                <a:cs typeface="Arial"/>
              </a:defRPr>
            </a:lvl1pPr>
          </a:lstStyle>
          <a:p>
            <a:pPr algn="r"/>
            <a:fld id="{0F7B759E-8204-EA4F-8A9C-844A5AAB758E}" type="slidenum">
              <a:rPr lang="en-US" sz="1100" smtClean="0">
                <a:solidFill>
                  <a:prstClr val="white"/>
                </a:solidFill>
              </a:rPr>
              <a:pPr algn="r"/>
              <a:t>‹#›</a:t>
            </a:fld>
            <a:endParaRPr lang="en-US" sz="1100" dirty="0">
              <a:solidFill>
                <a:prstClr val="white"/>
              </a:solidFill>
            </a:endParaRPr>
          </a:p>
        </p:txBody>
      </p:sp>
      <p:sp>
        <p:nvSpPr>
          <p:cNvPr id="13" name="Title Placeholder 1">
            <a:extLst>
              <a:ext uri="{FF2B5EF4-FFF2-40B4-BE49-F238E27FC236}">
                <a16:creationId xmlns:a16="http://schemas.microsoft.com/office/drawing/2014/main" id="{398A56BA-46F5-3C45-8A95-EB0FBFA3BF8C}"/>
              </a:ext>
            </a:extLst>
          </p:cNvPr>
          <p:cNvSpPr>
            <a:spLocks noGrp="1"/>
          </p:cNvSpPr>
          <p:nvPr>
            <p:ph type="title"/>
          </p:nvPr>
        </p:nvSpPr>
        <p:spPr>
          <a:xfrm>
            <a:off x="298445" y="205980"/>
            <a:ext cx="8388357" cy="376054"/>
          </a:xfrm>
          <a:prstGeom prst="rect">
            <a:avLst/>
          </a:prstGeom>
        </p:spPr>
        <p:txBody>
          <a:bodyPr vert="horz" lIns="91436" tIns="45718" rIns="91436" bIns="45718" rtlCol="0" anchor="ctr">
            <a:noAutofit/>
          </a:bodyPr>
          <a:lstStyle/>
          <a:p>
            <a:r>
              <a:rPr lang="en-US" dirty="0"/>
              <a:t>Click to edit Master title style</a:t>
            </a:r>
          </a:p>
        </p:txBody>
      </p:sp>
      <p:pic>
        <p:nvPicPr>
          <p:cNvPr id="12" name="Picture 11">
            <a:extLst>
              <a:ext uri="{FF2B5EF4-FFF2-40B4-BE49-F238E27FC236}">
                <a16:creationId xmlns:a16="http://schemas.microsoft.com/office/drawing/2014/main" id="{A71C44CE-168C-DE43-8D70-14FDAACBB9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746450"/>
            <a:ext cx="9144000" cy="398529"/>
          </a:xfrm>
          <a:prstGeom prst="rect">
            <a:avLst/>
          </a:prstGeom>
        </p:spPr>
      </p:pic>
    </p:spTree>
    <p:extLst>
      <p:ext uri="{BB962C8B-B14F-4D97-AF65-F5344CB8AC3E}">
        <p14:creationId xmlns:p14="http://schemas.microsoft.com/office/powerpoint/2010/main" val="180763596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355" rtl="0" eaLnBrk="1" latinLnBrk="0" hangingPunct="1">
        <a:lnSpc>
          <a:spcPct val="90000"/>
        </a:lnSpc>
        <a:spcBef>
          <a:spcPct val="0"/>
        </a:spcBef>
        <a:buNone/>
        <a:defRPr sz="2400" kern="1200">
          <a:solidFill>
            <a:schemeClr val="bg1"/>
          </a:solidFill>
          <a:latin typeface="Arial" panose="020B0604020202020204" pitchFamily="34" charset="0"/>
          <a:ea typeface="+mj-ea"/>
          <a:cs typeface="Arial" panose="020B0604020202020204" pitchFamily="34" charset="0"/>
        </a:defRPr>
      </a:lvl1pPr>
    </p:titleStyle>
    <p:bodyStyle>
      <a:lvl1pPr marL="228588" indent="-228588" algn="l" defTabSz="914355" rtl="0" eaLnBrk="1" latinLnBrk="0" hangingPunct="1">
        <a:lnSpc>
          <a:spcPct val="90000"/>
        </a:lnSpc>
        <a:spcBef>
          <a:spcPts val="1000"/>
        </a:spcBef>
        <a:buClr>
          <a:srgbClr val="C100A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66" indent="-228588" algn="l" defTabSz="914355" rtl="0" eaLnBrk="1" latinLnBrk="0" hangingPunct="1">
        <a:lnSpc>
          <a:spcPct val="90000"/>
        </a:lnSpc>
        <a:spcBef>
          <a:spcPts val="500"/>
        </a:spcBef>
        <a:buClr>
          <a:srgbClr val="C100A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4" indent="-228588" algn="l" defTabSz="914355" rtl="0" eaLnBrk="1" latinLnBrk="0" hangingPunct="1">
        <a:lnSpc>
          <a:spcPct val="90000"/>
        </a:lnSpc>
        <a:spcBef>
          <a:spcPts val="500"/>
        </a:spcBef>
        <a:buClr>
          <a:srgbClr val="C100A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8" algn="l" defTabSz="914355" rtl="0" eaLnBrk="1" latinLnBrk="0" hangingPunct="1">
        <a:lnSpc>
          <a:spcPct val="90000"/>
        </a:lnSpc>
        <a:spcBef>
          <a:spcPts val="500"/>
        </a:spcBef>
        <a:buClr>
          <a:srgbClr val="C100A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7" indent="-228588" algn="l" defTabSz="914355" rtl="0" eaLnBrk="1" latinLnBrk="0" hangingPunct="1">
        <a:lnSpc>
          <a:spcPct val="90000"/>
        </a:lnSpc>
        <a:spcBef>
          <a:spcPts val="500"/>
        </a:spcBef>
        <a:buClr>
          <a:srgbClr val="C100A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5C419EB-F2AA-4D88-A256-99D51FD85F8A}" type="datetimeFigureOut">
              <a:rPr lang="en-IE" smtClean="0"/>
              <a:t>21/07/2023</a:t>
            </a:fld>
            <a:endParaRPr lang="en-IE"/>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176C720-D7A7-4664-8F1C-0C005294FCBD}" type="slidenum">
              <a:rPr lang="en-IE" smtClean="0"/>
              <a:t>‹#›</a:t>
            </a:fld>
            <a:endParaRPr lang="en-IE"/>
          </a:p>
        </p:txBody>
      </p:sp>
    </p:spTree>
    <p:extLst>
      <p:ext uri="{BB962C8B-B14F-4D97-AF65-F5344CB8AC3E}">
        <p14:creationId xmlns:p14="http://schemas.microsoft.com/office/powerpoint/2010/main" val="3694634374"/>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02" r:id="rId17"/>
    <p:sldLayoutId id="2147483904" r:id="rId18"/>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8.xml"/><Relationship Id="rId1" Type="http://schemas.openxmlformats.org/officeDocument/2006/relationships/themeOverride" Target="../theme/themeOverride7.xml"/><Relationship Id="rId4" Type="http://schemas.openxmlformats.org/officeDocument/2006/relationships/hyperlink" Target="https://www.oireachtas.ie/en/bills/bill/2019/10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9.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0.xml"/><Relationship Id="rId1" Type="http://schemas.openxmlformats.org/officeDocument/2006/relationships/themeOverride" Target="../theme/themeOverride10.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8.xml"/><Relationship Id="rId1" Type="http://schemas.openxmlformats.org/officeDocument/2006/relationships/themeOverride" Target="../theme/themeOverride1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1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1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16.xml"/><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8.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17.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18.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23.svg"/><Relationship Id="rId5" Type="http://schemas.openxmlformats.org/officeDocument/2006/relationships/image" Target="../media/image24.png"/><Relationship Id="rId10" Type="http://schemas.openxmlformats.org/officeDocument/2006/relationships/image" Target="../media/image27.jpeg"/><Relationship Id="rId4" Type="http://schemas.openxmlformats.org/officeDocument/2006/relationships/image" Target="../media/image21.svg"/><Relationship Id="rId9" Type="http://schemas.openxmlformats.org/officeDocument/2006/relationships/image" Target="../media/image26.gif"/></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diagramColors" Target="../diagrams/colors1.xml"/><Relationship Id="rId11" Type="http://schemas.openxmlformats.org/officeDocument/2006/relationships/image" Target="../media/image34.png"/><Relationship Id="rId5" Type="http://schemas.openxmlformats.org/officeDocument/2006/relationships/diagramQuickStyle" Target="../diagrams/quickStyle1.xml"/><Relationship Id="rId10" Type="http://schemas.openxmlformats.org/officeDocument/2006/relationships/image" Target="../media/image33.png"/><Relationship Id="rId4" Type="http://schemas.openxmlformats.org/officeDocument/2006/relationships/diagramLayout" Target="../diagrams/layout1.xml"/><Relationship Id="rId9" Type="http://schemas.openxmlformats.org/officeDocument/2006/relationships/image" Target="../media/image32.png"/><Relationship Id="rId1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19.xml"/><Relationship Id="rId5" Type="http://schemas.openxmlformats.org/officeDocument/2006/relationships/image" Target="../media/image48.jpe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20.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21.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22.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5.xml"/><Relationship Id="rId1" Type="http://schemas.openxmlformats.org/officeDocument/2006/relationships/themeOverride" Target="../theme/themeOverride23.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9.xml"/><Relationship Id="rId1" Type="http://schemas.openxmlformats.org/officeDocument/2006/relationships/themeOverride" Target="../theme/themeOverride24.xml"/><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slideLayout" Target="../slideLayouts/slideLayout60.xml"/><Relationship Id="rId1" Type="http://schemas.openxmlformats.org/officeDocument/2006/relationships/themeOverride" Target="../theme/themeOverride25.xml"/><Relationship Id="rId6" Type="http://schemas.openxmlformats.org/officeDocument/2006/relationships/hyperlink" Target="mailto:opendisclosure.office@hse.ie" TargetMode="External"/><Relationship Id="rId5" Type="http://schemas.openxmlformats.org/officeDocument/2006/relationships/hyperlink" Target="http://www.hse.ie/opendisclosure" TargetMode="External"/><Relationship Id="rId4" Type="http://schemas.openxmlformats.org/officeDocument/2006/relationships/hyperlink" Target="https://courses.rcpi.ie/product?catalog=Gateway-to-Communication"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emf"/><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8" Type="http://schemas.openxmlformats.org/officeDocument/2006/relationships/hyperlink" Target="http://www.hse.ie/nhcprogramme" TargetMode="External"/><Relationship Id="rId3" Type="http://schemas.openxmlformats.org/officeDocument/2006/relationships/image" Target="../media/image60.emf"/><Relationship Id="rId7" Type="http://schemas.openxmlformats.org/officeDocument/2006/relationships/hyperlink" Target="mailto:pgillen@rcsi.ie" TargetMode="External"/><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hyperlink" Target="mailto:Winifred.Ryan@hse.ie" TargetMode="External"/><Relationship Id="rId5" Type="http://schemas.openxmlformats.org/officeDocument/2006/relationships/image" Target="../media/image58.emf"/><Relationship Id="rId4" Type="http://schemas.openxmlformats.org/officeDocument/2006/relationships/image" Target="../media/image61.jpeg"/><Relationship Id="rId9" Type="http://schemas.openxmlformats.org/officeDocument/2006/relationships/hyperlink" Target="http://www.each.eu/"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slideLayout" Target="../slideLayouts/slideLayout66.xml"/><Relationship Id="rId1" Type="http://schemas.openxmlformats.org/officeDocument/2006/relationships/tags" Target="../tags/tag1.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8.xml"/><Relationship Id="rId1" Type="http://schemas.openxmlformats.org/officeDocument/2006/relationships/themeOverride" Target="../theme/themeOverride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8.xml"/><Relationship Id="rId1" Type="http://schemas.openxmlformats.org/officeDocument/2006/relationships/themeOverride" Target="../theme/themeOverride5.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hyperlink" Target="https://www.hse.ie/eng/about/who/qid/other-quality-improvement-programmes/opendisclosure/open-disclosure-legislation/civil-liability-form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477B3B0-DF6B-1C48-BFE4-FC8E783CC637}"/>
              </a:ext>
            </a:extLst>
          </p:cNvPr>
          <p:cNvSpPr txBox="1">
            <a:spLocks/>
          </p:cNvSpPr>
          <p:nvPr/>
        </p:nvSpPr>
        <p:spPr>
          <a:xfrm>
            <a:off x="336332" y="1618594"/>
            <a:ext cx="5458827" cy="3363309"/>
          </a:xfrm>
          <a:prstGeom prst="rect">
            <a:avLst/>
          </a:prstGeom>
        </p:spPr>
        <p:txBody>
          <a:bodyPr lIns="0" tIns="0" rIns="0" bIns="0"/>
          <a:lstStyle>
            <a:lvl1pPr marL="0" indent="0" algn="l" defTabSz="685800" rtl="0" eaLnBrk="1" latinLnBrk="0" hangingPunct="1">
              <a:lnSpc>
                <a:spcPct val="90000"/>
              </a:lnSpc>
              <a:spcBef>
                <a:spcPts val="750"/>
              </a:spcBef>
              <a:buFont typeface="Arial" panose="020B0604020202020204" pitchFamily="34" charset="0"/>
              <a:buNone/>
              <a:defRPr sz="4600" kern="1200">
                <a:solidFill>
                  <a:schemeClr val="bg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2400" b="1" dirty="0" smtClean="0"/>
              <a:t>HSE </a:t>
            </a:r>
            <a:r>
              <a:rPr lang="en-GB" sz="2400" b="1" dirty="0"/>
              <a:t>National Open Disclosure Programme</a:t>
            </a:r>
          </a:p>
          <a:p>
            <a:pPr algn="ctr"/>
            <a:endParaRPr lang="en-GB" sz="2400" b="1" dirty="0"/>
          </a:p>
          <a:p>
            <a:pPr algn="ctr"/>
            <a:r>
              <a:rPr lang="en-IE" sz="2100" b="1" dirty="0" smtClean="0"/>
              <a:t>Skills Workshop  </a:t>
            </a:r>
            <a:endParaRPr lang="en-GB" sz="2100" b="1" dirty="0"/>
          </a:p>
          <a:p>
            <a:pPr algn="ctr"/>
            <a:endParaRPr lang="en-GB" sz="2400" b="1" dirty="0"/>
          </a:p>
          <a:p>
            <a:pPr algn="ctr"/>
            <a:r>
              <a:rPr lang="en-GB" sz="2100" b="1" smtClean="0"/>
              <a:t>Updated </a:t>
            </a:r>
            <a:r>
              <a:rPr lang="en-GB" sz="2100" b="1" dirty="0" smtClean="0"/>
              <a:t>20/06/2023 </a:t>
            </a:r>
            <a:endParaRPr lang="en-GB" sz="2100" b="1" dirty="0"/>
          </a:p>
          <a:p>
            <a:pPr algn="ctr"/>
            <a:endParaRPr lang="en-GB" sz="2400" b="1" dirty="0"/>
          </a:p>
        </p:txBody>
      </p:sp>
      <p:sp>
        <p:nvSpPr>
          <p:cNvPr id="8" name="Oval 7">
            <a:extLst>
              <a:ext uri="{FF2B5EF4-FFF2-40B4-BE49-F238E27FC236}">
                <a16:creationId xmlns:a16="http://schemas.microsoft.com/office/drawing/2014/main" id="{48DB9E92-C9D9-AA44-BF53-23FF6D766957}"/>
              </a:ext>
            </a:extLst>
          </p:cNvPr>
          <p:cNvSpPr>
            <a:spLocks/>
          </p:cNvSpPr>
          <p:nvPr/>
        </p:nvSpPr>
        <p:spPr>
          <a:xfrm>
            <a:off x="5625036" y="-684290"/>
            <a:ext cx="6480000" cy="6480000"/>
          </a:xfrm>
          <a:prstGeom prst="ellipse">
            <a:avLst/>
          </a:prstGeom>
          <a:blipFill>
            <a:blip r:embed="rId2"/>
            <a:srcRect/>
            <a:stretch>
              <a:fillRect t="10723" r="21794" b="95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dirty="0"/>
          </a:p>
        </p:txBody>
      </p:sp>
    </p:spTree>
    <p:extLst>
      <p:ext uri="{BB962C8B-B14F-4D97-AF65-F5344CB8AC3E}">
        <p14:creationId xmlns:p14="http://schemas.microsoft.com/office/powerpoint/2010/main" val="1324955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 y="863600"/>
            <a:ext cx="9144000" cy="4062651"/>
          </a:xfrm>
          <a:prstGeom prst="rect">
            <a:avLst/>
          </a:prstGeom>
          <a:solidFill>
            <a:schemeClr val="bg1">
              <a:lumMod val="75000"/>
            </a:schemeClr>
          </a:solidFill>
        </p:spPr>
        <p:txBody>
          <a:bodyPr wrap="square" rtlCol="0">
            <a:spAutoFit/>
          </a:bodyPr>
          <a:lstStyle/>
          <a:p>
            <a:pPr marL="44449" defTabSz="914378">
              <a:defRPr/>
            </a:pPr>
            <a:r>
              <a:rPr lang="en-IE" altLang="en-US" sz="1600" b="1" dirty="0" smtClean="0">
                <a:solidFill>
                  <a:prstClr val="black"/>
                </a:solidFill>
                <a:latin typeface="Times New Roman" panose="02020603050405020304" pitchFamily="18" charset="0"/>
                <a:ea typeface="ＭＳ Ｐゴシック" pitchFamily="34" charset="-128"/>
                <a:cs typeface="Times New Roman" panose="02020603050405020304" pitchFamily="18" charset="0"/>
              </a:rPr>
              <a:t>This Act provides </a:t>
            </a:r>
            <a:r>
              <a:rPr lang="en-IE" altLang="en-US" sz="1600" b="1" dirty="0">
                <a:solidFill>
                  <a:prstClr val="black"/>
                </a:solidFill>
                <a:latin typeface="Times New Roman" panose="02020603050405020304" pitchFamily="18" charset="0"/>
                <a:ea typeface="ＭＳ Ｐゴシック" pitchFamily="34" charset="-128"/>
                <a:cs typeface="Times New Roman" panose="02020603050405020304" pitchFamily="18" charset="0"/>
              </a:rPr>
              <a:t>for :</a:t>
            </a:r>
          </a:p>
          <a:p>
            <a:pPr marL="330192" indent="-285743" defTabSz="914378">
              <a:buFont typeface="Arial" panose="020B0604020202020204" pitchFamily="34" charset="0"/>
              <a:buChar char="•"/>
              <a:defRPr/>
            </a:pPr>
            <a:r>
              <a:rPr lang="en-IE" altLang="en-US" sz="1600" dirty="0">
                <a:solidFill>
                  <a:prstClr val="black"/>
                </a:solidFill>
                <a:latin typeface="Calibri"/>
                <a:ea typeface="ＭＳ Ｐゴシック" pitchFamily="34" charset="-128"/>
                <a:cs typeface="Times New Roman" panose="02020603050405020304" pitchFamily="18" charset="0"/>
              </a:rPr>
              <a:t>mandatory open disclosure of </a:t>
            </a:r>
            <a:r>
              <a:rPr lang="en-IE" altLang="en-US" sz="1600" dirty="0" smtClean="0">
                <a:solidFill>
                  <a:prstClr val="black"/>
                </a:solidFill>
                <a:latin typeface="Calibri"/>
                <a:ea typeface="ＭＳ Ｐゴシック" pitchFamily="34" charset="-128"/>
                <a:cs typeface="Times New Roman" panose="02020603050405020304" pitchFamily="18" charset="0"/>
              </a:rPr>
              <a:t>a number of serious </a:t>
            </a:r>
            <a:r>
              <a:rPr lang="en-IE" altLang="en-US" sz="1600" dirty="0">
                <a:solidFill>
                  <a:prstClr val="black"/>
                </a:solidFill>
                <a:latin typeface="Calibri"/>
                <a:ea typeface="ＭＳ Ｐゴシック" pitchFamily="34" charset="-128"/>
                <a:cs typeface="Times New Roman" panose="02020603050405020304" pitchFamily="18" charset="0"/>
              </a:rPr>
              <a:t>notifiable patient safety incidents;</a:t>
            </a:r>
          </a:p>
          <a:p>
            <a:pPr marL="330192" indent="-285743" defTabSz="914378">
              <a:buFont typeface="Arial" panose="020B0604020202020204" pitchFamily="34" charset="0"/>
              <a:buChar char="•"/>
              <a:defRPr/>
            </a:pPr>
            <a:r>
              <a:rPr lang="en-IE" sz="1600" dirty="0">
                <a:solidFill>
                  <a:prstClr val="black"/>
                </a:solidFill>
                <a:latin typeface="Calibri"/>
              </a:rPr>
              <a:t>certain restrictions on the use of the information and any apology provided in such disclosures;</a:t>
            </a:r>
          </a:p>
          <a:p>
            <a:pPr marL="330192" indent="-285743" defTabSz="914378">
              <a:buFont typeface="Arial" panose="020B0604020202020204" pitchFamily="34" charset="0"/>
              <a:buChar char="•"/>
              <a:defRPr/>
            </a:pPr>
            <a:r>
              <a:rPr lang="en-IE" altLang="en-US" sz="1600" dirty="0" smtClean="0">
                <a:solidFill>
                  <a:prstClr val="black"/>
                </a:solidFill>
                <a:latin typeface="Calibri"/>
                <a:ea typeface="ＭＳ Ｐゴシック" pitchFamily="34" charset="-128"/>
                <a:cs typeface="Times New Roman" panose="02020603050405020304" pitchFamily="18" charset="0"/>
              </a:rPr>
              <a:t>mandatory open </a:t>
            </a:r>
            <a:r>
              <a:rPr lang="en-IE" altLang="en-US" sz="1600" dirty="0">
                <a:solidFill>
                  <a:prstClr val="black"/>
                </a:solidFill>
                <a:latin typeface="Calibri"/>
                <a:ea typeface="ＭＳ Ｐゴシック" pitchFamily="34" charset="-128"/>
                <a:cs typeface="Times New Roman" panose="02020603050405020304" pitchFamily="18" charset="0"/>
              </a:rPr>
              <a:t>disclosure of Part 5 reviews (cancer screening);</a:t>
            </a:r>
          </a:p>
          <a:p>
            <a:pPr marL="330192" indent="-285743" defTabSz="914378">
              <a:buFont typeface="Arial" panose="020B0604020202020204" pitchFamily="34" charset="0"/>
              <a:buChar char="•"/>
            </a:pPr>
            <a:r>
              <a:rPr lang="en-IE" sz="1600" dirty="0" smtClean="0">
                <a:solidFill>
                  <a:prstClr val="black"/>
                </a:solidFill>
                <a:latin typeface="Calibri"/>
              </a:rPr>
              <a:t>procedures </a:t>
            </a:r>
            <a:r>
              <a:rPr lang="en-IE" sz="1600" dirty="0">
                <a:solidFill>
                  <a:prstClr val="black"/>
                </a:solidFill>
                <a:latin typeface="Calibri"/>
              </a:rPr>
              <a:t>in respect of clinical audit, and the data obtained in clinical </a:t>
            </a:r>
            <a:r>
              <a:rPr lang="en-IE" sz="1600" dirty="0" smtClean="0">
                <a:solidFill>
                  <a:prstClr val="black"/>
                </a:solidFill>
                <a:latin typeface="Calibri"/>
              </a:rPr>
              <a:t>audit;</a:t>
            </a:r>
            <a:endParaRPr lang="en-IE" sz="1600" dirty="0">
              <a:solidFill>
                <a:prstClr val="black"/>
              </a:solidFill>
              <a:latin typeface="Calibri"/>
            </a:endParaRPr>
          </a:p>
          <a:p>
            <a:pPr marL="330192" indent="-285743" defTabSz="914378">
              <a:buFont typeface="Arial" panose="020B0604020202020204" pitchFamily="34" charset="0"/>
              <a:buChar char="•"/>
            </a:pPr>
            <a:r>
              <a:rPr lang="en-IE" altLang="en-US" sz="1600" dirty="0">
                <a:solidFill>
                  <a:prstClr val="black"/>
                </a:solidFill>
                <a:latin typeface="Calibri"/>
                <a:ea typeface="ＭＳ Ｐゴシック" pitchFamily="34" charset="-128"/>
                <a:cs typeface="Times New Roman" panose="02020603050405020304" pitchFamily="18" charset="0"/>
              </a:rPr>
              <a:t>notification of notifiable incidents to certain persons i.e. HIQA, MHC, Chief Inspector;</a:t>
            </a:r>
          </a:p>
          <a:p>
            <a:pPr marL="330192" indent="-285743" defTabSz="914378">
              <a:buFont typeface="Arial" panose="020B0604020202020204" pitchFamily="34" charset="0"/>
              <a:buChar char="•"/>
            </a:pPr>
            <a:r>
              <a:rPr lang="en-IE" sz="1600" dirty="0">
                <a:solidFill>
                  <a:prstClr val="black"/>
                </a:solidFill>
                <a:latin typeface="Calibri"/>
              </a:rPr>
              <a:t>the amendment </a:t>
            </a:r>
            <a:r>
              <a:rPr lang="en-IE" sz="1600" dirty="0" smtClean="0">
                <a:solidFill>
                  <a:prstClr val="black"/>
                </a:solidFill>
                <a:latin typeface="Calibri"/>
              </a:rPr>
              <a:t>of the </a:t>
            </a:r>
            <a:r>
              <a:rPr lang="en-IE" sz="1600" dirty="0">
                <a:solidFill>
                  <a:prstClr val="black"/>
                </a:solidFill>
                <a:latin typeface="Calibri"/>
              </a:rPr>
              <a:t>Health Act 2007 to provide for the application of standards set by the Health Information and Quality Authority to private hospitals, </a:t>
            </a:r>
          </a:p>
          <a:p>
            <a:pPr marL="330192" indent="-285743" defTabSz="914378">
              <a:buFont typeface="Arial" panose="020B0604020202020204" pitchFamily="34" charset="0"/>
              <a:buChar char="•"/>
            </a:pPr>
            <a:r>
              <a:rPr lang="en-IE" sz="1600" dirty="0">
                <a:solidFill>
                  <a:prstClr val="black"/>
                </a:solidFill>
                <a:latin typeface="Calibri"/>
              </a:rPr>
              <a:t>the review by the chief inspector of certain incidents occurring in the course of the provision of a health service to a person by certain </a:t>
            </a:r>
            <a:r>
              <a:rPr lang="en-IE" sz="1600" dirty="0" smtClean="0">
                <a:solidFill>
                  <a:prstClr val="black"/>
                </a:solidFill>
                <a:latin typeface="Calibri"/>
              </a:rPr>
              <a:t>entities (i.e. nursing homes);</a:t>
            </a:r>
            <a:r>
              <a:rPr lang="en-IE" altLang="en-US" sz="1600" dirty="0" smtClean="0">
                <a:solidFill>
                  <a:prstClr val="black"/>
                </a:solidFill>
                <a:latin typeface="Calibri"/>
                <a:ea typeface="ＭＳ Ｐゴシック" pitchFamily="34" charset="-128"/>
                <a:cs typeface="Times New Roman" panose="02020603050405020304" pitchFamily="18" charset="0"/>
              </a:rPr>
              <a:t> </a:t>
            </a:r>
            <a:endParaRPr lang="en-IE" altLang="en-US" sz="1600" dirty="0">
              <a:solidFill>
                <a:prstClr val="black"/>
              </a:solidFill>
              <a:latin typeface="Calibri"/>
              <a:ea typeface="ＭＳ Ｐゴシック" pitchFamily="34" charset="-128"/>
              <a:cs typeface="Times New Roman" panose="02020603050405020304" pitchFamily="18" charset="0"/>
            </a:endParaRPr>
          </a:p>
          <a:p>
            <a:pPr marL="330192" indent="-285743" defTabSz="914378">
              <a:buFont typeface="Arial" panose="020B0604020202020204" pitchFamily="34" charset="0"/>
              <a:buChar char="•"/>
            </a:pPr>
            <a:r>
              <a:rPr lang="en-IE" sz="1600" dirty="0" smtClean="0">
                <a:solidFill>
                  <a:prstClr val="black"/>
                </a:solidFill>
                <a:latin typeface="Calibri"/>
              </a:rPr>
              <a:t>the amendment of the </a:t>
            </a:r>
            <a:r>
              <a:rPr lang="en-IE" sz="1600" dirty="0">
                <a:solidFill>
                  <a:prstClr val="black"/>
                </a:solidFill>
                <a:latin typeface="Calibri"/>
              </a:rPr>
              <a:t>National Treasury Management Agency (Amendment) Act 2000 and Part 4 of the Civil Liability (Amendment) Act </a:t>
            </a:r>
            <a:r>
              <a:rPr lang="en-IE" sz="1600" dirty="0" smtClean="0">
                <a:solidFill>
                  <a:prstClr val="black"/>
                </a:solidFill>
                <a:latin typeface="Calibri"/>
              </a:rPr>
              <a:t>2017.</a:t>
            </a:r>
          </a:p>
          <a:p>
            <a:pPr marL="44449" defTabSz="914378"/>
            <a:endParaRPr lang="en-IE" sz="1600" dirty="0" smtClean="0">
              <a:solidFill>
                <a:prstClr val="black"/>
              </a:solidFill>
              <a:latin typeface="Calibri"/>
            </a:endParaRPr>
          </a:p>
          <a:p>
            <a:pPr marL="44449" defTabSz="914378"/>
            <a:r>
              <a:rPr lang="en-IE" sz="1600" dirty="0" smtClean="0">
                <a:solidFill>
                  <a:prstClr val="black"/>
                </a:solidFill>
                <a:latin typeface="Calibri"/>
              </a:rPr>
              <a:t>This </a:t>
            </a:r>
            <a:r>
              <a:rPr lang="en-IE" sz="1600" dirty="0">
                <a:solidFill>
                  <a:prstClr val="black"/>
                </a:solidFill>
              </a:rPr>
              <a:t>Act applies to </a:t>
            </a:r>
            <a:r>
              <a:rPr lang="en-IE" sz="1600" dirty="0" smtClean="0">
                <a:solidFill>
                  <a:prstClr val="black"/>
                </a:solidFill>
              </a:rPr>
              <a:t>all public </a:t>
            </a:r>
            <a:r>
              <a:rPr lang="en-IE" sz="1600" dirty="0">
                <a:solidFill>
                  <a:prstClr val="black"/>
                </a:solidFill>
              </a:rPr>
              <a:t>and private health and social care service providers</a:t>
            </a:r>
            <a:endParaRPr lang="en-IE" sz="1600" dirty="0" smtClean="0">
              <a:solidFill>
                <a:prstClr val="black"/>
              </a:solidFill>
              <a:latin typeface="Calibri"/>
            </a:endParaRPr>
          </a:p>
          <a:p>
            <a:pPr marL="44449" defTabSz="914378"/>
            <a:r>
              <a:rPr lang="en-IE" altLang="en-US" sz="1600" b="1" dirty="0" smtClean="0">
                <a:solidFill>
                  <a:prstClr val="black"/>
                </a:solidFill>
                <a:latin typeface="Times New Roman" panose="02020603050405020304" pitchFamily="18" charset="0"/>
                <a:ea typeface="ＭＳ Ｐゴシック" pitchFamily="34" charset="-128"/>
                <a:cs typeface="Times New Roman" panose="02020603050405020304" pitchFamily="18" charset="0"/>
              </a:rPr>
              <a:t>For more information access the </a:t>
            </a:r>
            <a:r>
              <a:rPr lang="en-IE" altLang="en-US" sz="1600" b="1" dirty="0" err="1" smtClean="0">
                <a:solidFill>
                  <a:prstClr val="black"/>
                </a:solidFill>
                <a:latin typeface="Times New Roman" panose="02020603050405020304" pitchFamily="18" charset="0"/>
                <a:ea typeface="ＭＳ Ｐゴシック" pitchFamily="34" charset="-128"/>
                <a:cs typeface="Times New Roman" panose="02020603050405020304" pitchFamily="18" charset="0"/>
              </a:rPr>
              <a:t>Oireachtas</a:t>
            </a:r>
            <a:r>
              <a:rPr lang="en-IE" altLang="en-US" sz="1600" b="1" dirty="0" smtClean="0">
                <a:solidFill>
                  <a:prstClr val="black"/>
                </a:solidFill>
                <a:latin typeface="Times New Roman" panose="02020603050405020304" pitchFamily="18" charset="0"/>
                <a:ea typeface="ＭＳ Ｐゴシック" pitchFamily="34" charset="-128"/>
                <a:cs typeface="Times New Roman" panose="02020603050405020304" pitchFamily="18" charset="0"/>
              </a:rPr>
              <a:t> website:</a:t>
            </a:r>
            <a:r>
              <a:rPr lang="en-IE" sz="1600" dirty="0" smtClean="0"/>
              <a:t> </a:t>
            </a:r>
            <a:r>
              <a:rPr lang="en-IE" sz="1600" b="1" u="sng" dirty="0" smtClean="0">
                <a:hlinkClick r:id="rId4"/>
              </a:rPr>
              <a:t>https</a:t>
            </a:r>
            <a:r>
              <a:rPr lang="en-IE" sz="1600" b="1" u="sng" dirty="0">
                <a:hlinkClick r:id="rId4"/>
              </a:rPr>
              <a:t>://www.oireachtas.ie/en/bills/bill/2019/100/</a:t>
            </a:r>
            <a:r>
              <a:rPr lang="en-IE" altLang="en-US" dirty="0">
                <a:solidFill>
                  <a:prstClr val="black"/>
                </a:solidFill>
                <a:latin typeface="Calibri"/>
                <a:ea typeface="ＭＳ Ｐゴシック" pitchFamily="34" charset="-128"/>
                <a:cs typeface="Times New Roman" panose="02020603050405020304" pitchFamily="18" charset="0"/>
              </a:rPr>
              <a:t>	</a:t>
            </a:r>
            <a:endParaRPr lang="en-IE" altLang="en-US" b="1" dirty="0">
              <a:solidFill>
                <a:prstClr val="black"/>
              </a:solidFill>
              <a:latin typeface="Calibri"/>
              <a:ea typeface="ＭＳ Ｐゴシック" pitchFamily="34" charset="-128"/>
              <a:cs typeface="Times New Roman" panose="02020603050405020304" pitchFamily="18" charset="0"/>
            </a:endParaRPr>
          </a:p>
        </p:txBody>
      </p:sp>
      <p:sp>
        <p:nvSpPr>
          <p:cNvPr id="3" name="TextBox 2"/>
          <p:cNvSpPr txBox="1"/>
          <p:nvPr/>
        </p:nvSpPr>
        <p:spPr>
          <a:xfrm>
            <a:off x="1691680" y="339502"/>
            <a:ext cx="8712968" cy="400110"/>
          </a:xfrm>
          <a:prstGeom prst="rect">
            <a:avLst/>
          </a:prstGeom>
          <a:noFill/>
        </p:spPr>
        <p:txBody>
          <a:bodyPr wrap="square" rtlCol="0">
            <a:spAutoFit/>
          </a:bodyPr>
          <a:lstStyle/>
          <a:p>
            <a:pPr defTabSz="914378">
              <a:defRPr/>
            </a:pPr>
            <a:r>
              <a:rPr lang="en-IE" sz="2000" b="1" dirty="0">
                <a:solidFill>
                  <a:prstClr val="white"/>
                </a:solidFill>
                <a:latin typeface="Calibri"/>
              </a:rPr>
              <a:t>Patient Safety (Notifiable Incidents and Open Disclosure) </a:t>
            </a:r>
            <a:r>
              <a:rPr lang="en-IE" sz="2000" b="1" dirty="0" smtClean="0">
                <a:solidFill>
                  <a:prstClr val="white"/>
                </a:solidFill>
                <a:latin typeface="Calibri"/>
              </a:rPr>
              <a:t>Act 2023</a:t>
            </a:r>
            <a:endParaRPr lang="en-IE" sz="2000" b="1" dirty="0">
              <a:solidFill>
                <a:prstClr val="white"/>
              </a:solidFill>
              <a:latin typeface="Calibri"/>
            </a:endParaRPr>
          </a:p>
        </p:txBody>
      </p:sp>
    </p:spTree>
    <p:extLst>
      <p:ext uri="{BB962C8B-B14F-4D97-AF65-F5344CB8AC3E}">
        <p14:creationId xmlns:p14="http://schemas.microsoft.com/office/powerpoint/2010/main" val="9407374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15566"/>
            <a:ext cx="9144000" cy="4076219"/>
          </a:xfrm>
          <a:solidFill>
            <a:schemeClr val="bg1">
              <a:lumMod val="85000"/>
            </a:schemeClr>
          </a:solidFill>
        </p:spPr>
        <p:txBody>
          <a:bodyPr>
            <a:normAutofit fontScale="55000" lnSpcReduction="20000"/>
          </a:bodyPr>
          <a:lstStyle/>
          <a:p>
            <a:pPr marL="0" indent="0">
              <a:buNone/>
              <a:defRPr/>
            </a:pPr>
            <a:r>
              <a:rPr lang="en-IE" sz="2900" b="1" dirty="0" smtClean="0">
                <a:latin typeface="Calibri" panose="020F0502020204030204" pitchFamily="34" charset="0"/>
                <a:cs typeface="Times New Roman" panose="02020603050405020304" pitchFamily="18" charset="0"/>
              </a:rPr>
              <a:t>Schedule 1: Part 1:  </a:t>
            </a:r>
            <a:r>
              <a:rPr lang="en-IE" sz="2900" b="1" dirty="0">
                <a:latin typeface="Calibri" panose="020F0502020204030204" pitchFamily="34" charset="0"/>
                <a:cs typeface="Times New Roman" panose="02020603050405020304" pitchFamily="18" charset="0"/>
              </a:rPr>
              <a:t>Unintended and unanticipated patient death which did not arise </a:t>
            </a:r>
            <a:r>
              <a:rPr lang="en-IE" sz="2900" b="1" dirty="0" smtClean="0">
                <a:latin typeface="Calibri" panose="020F0502020204030204" pitchFamily="34" charset="0"/>
                <a:cs typeface="Times New Roman" panose="02020603050405020304" pitchFamily="18" charset="0"/>
              </a:rPr>
              <a:t>from or was </a:t>
            </a:r>
            <a:r>
              <a:rPr lang="en-IE" sz="2900" b="1" dirty="0">
                <a:latin typeface="Calibri" panose="020F0502020204030204" pitchFamily="34" charset="0"/>
                <a:cs typeface="Times New Roman" panose="02020603050405020304" pitchFamily="18" charset="0"/>
              </a:rPr>
              <a:t>a consequence of an illness/underlying condition</a:t>
            </a:r>
          </a:p>
          <a:p>
            <a:pPr>
              <a:buFont typeface="+mj-lt"/>
              <a:buAutoNum type="arabicPeriod"/>
              <a:defRPr/>
            </a:pPr>
            <a:r>
              <a:rPr lang="en-IE" sz="2900" dirty="0">
                <a:latin typeface="Calibri" panose="020F0502020204030204" pitchFamily="34" charset="0"/>
                <a:cs typeface="Arial" panose="020B0604020202020204" pitchFamily="34" charset="0"/>
              </a:rPr>
              <a:t>Following wrong patient surgery</a:t>
            </a:r>
          </a:p>
          <a:p>
            <a:pPr>
              <a:buFont typeface="+mj-lt"/>
              <a:buAutoNum type="arabicPeriod"/>
              <a:defRPr/>
            </a:pPr>
            <a:r>
              <a:rPr lang="en-IE" sz="2900" dirty="0">
                <a:latin typeface="Calibri" panose="020F0502020204030204" pitchFamily="34" charset="0"/>
                <a:cs typeface="Arial" panose="020B0604020202020204" pitchFamily="34" charset="0"/>
              </a:rPr>
              <a:t>Following wrong site surgery</a:t>
            </a:r>
          </a:p>
          <a:p>
            <a:pPr>
              <a:buFont typeface="+mj-lt"/>
              <a:buAutoNum type="arabicPeriod"/>
              <a:defRPr/>
            </a:pPr>
            <a:r>
              <a:rPr lang="en-IE" sz="2900" dirty="0">
                <a:latin typeface="Calibri" panose="020F0502020204030204" pitchFamily="34" charset="0"/>
                <a:cs typeface="Arial" panose="020B0604020202020204" pitchFamily="34" charset="0"/>
              </a:rPr>
              <a:t>Following wrong surgical procedure</a:t>
            </a:r>
          </a:p>
          <a:p>
            <a:pPr>
              <a:buFont typeface="+mj-lt"/>
              <a:buAutoNum type="arabicPeriod"/>
              <a:defRPr/>
            </a:pPr>
            <a:r>
              <a:rPr lang="en-IE" sz="2900" dirty="0">
                <a:latin typeface="Calibri" panose="020F0502020204030204" pitchFamily="34" charset="0"/>
                <a:cs typeface="Arial" panose="020B0604020202020204" pitchFamily="34" charset="0"/>
              </a:rPr>
              <a:t>Following unintended retention of </a:t>
            </a:r>
            <a:r>
              <a:rPr lang="en-IE" sz="2900" dirty="0" smtClean="0">
                <a:latin typeface="Calibri" panose="020F0502020204030204" pitchFamily="34" charset="0"/>
                <a:cs typeface="Arial" panose="020B0604020202020204" pitchFamily="34" charset="0"/>
              </a:rPr>
              <a:t>a foreign </a:t>
            </a:r>
            <a:r>
              <a:rPr lang="en-IE" sz="2900" dirty="0">
                <a:latin typeface="Calibri" panose="020F0502020204030204" pitchFamily="34" charset="0"/>
                <a:cs typeface="Arial" panose="020B0604020202020204" pitchFamily="34" charset="0"/>
              </a:rPr>
              <a:t>object</a:t>
            </a:r>
          </a:p>
          <a:p>
            <a:pPr>
              <a:buFont typeface="+mj-lt"/>
              <a:buAutoNum type="arabicPeriod"/>
              <a:defRPr/>
            </a:pPr>
            <a:r>
              <a:rPr lang="en-IE" sz="2900" dirty="0">
                <a:latin typeface="Calibri" panose="020F0502020204030204" pitchFamily="34" charset="0"/>
                <a:cs typeface="Arial" panose="020B0604020202020204" pitchFamily="34" charset="0"/>
              </a:rPr>
              <a:t>Following elective surgery</a:t>
            </a:r>
          </a:p>
          <a:p>
            <a:pPr>
              <a:buFont typeface="+mj-lt"/>
              <a:buAutoNum type="arabicPeriod"/>
              <a:defRPr/>
            </a:pPr>
            <a:r>
              <a:rPr lang="en-IE" sz="2900" dirty="0">
                <a:latin typeface="Calibri" panose="020F0502020204030204" pitchFamily="34" charset="0"/>
                <a:cs typeface="Arial" panose="020B0604020202020204" pitchFamily="34" charset="0"/>
              </a:rPr>
              <a:t>Directly related to treatment</a:t>
            </a:r>
          </a:p>
          <a:p>
            <a:pPr>
              <a:buFont typeface="+mj-lt"/>
              <a:buAutoNum type="arabicPeriod"/>
              <a:defRPr/>
            </a:pPr>
            <a:r>
              <a:rPr lang="en-IE" sz="2900" dirty="0">
                <a:latin typeface="Calibri" panose="020F0502020204030204" pitchFamily="34" charset="0"/>
                <a:cs typeface="Arial" panose="020B0604020202020204" pitchFamily="34" charset="0"/>
              </a:rPr>
              <a:t>Due to transfusion of incompatible blood </a:t>
            </a:r>
            <a:r>
              <a:rPr lang="en-IE" sz="2900" dirty="0" smtClean="0">
                <a:latin typeface="Calibri" panose="020F0502020204030204" pitchFamily="34" charset="0"/>
                <a:cs typeface="Arial" panose="020B0604020202020204" pitchFamily="34" charset="0"/>
              </a:rPr>
              <a:t>or </a:t>
            </a:r>
            <a:r>
              <a:rPr lang="en-IE" sz="2900" dirty="0">
                <a:latin typeface="Calibri" panose="020F0502020204030204" pitchFamily="34" charset="0"/>
                <a:cs typeface="Arial" panose="020B0604020202020204" pitchFamily="34" charset="0"/>
              </a:rPr>
              <a:t>blood components</a:t>
            </a:r>
          </a:p>
          <a:p>
            <a:pPr>
              <a:buFont typeface="+mj-lt"/>
              <a:buAutoNum type="arabicPeriod"/>
              <a:defRPr/>
            </a:pPr>
            <a:r>
              <a:rPr lang="en-IE" sz="2900" dirty="0">
                <a:latin typeface="Calibri" panose="020F0502020204030204" pitchFamily="34" charset="0"/>
                <a:cs typeface="Arial" panose="020B0604020202020204" pitchFamily="34" charset="0"/>
              </a:rPr>
              <a:t>Associated with medication error</a:t>
            </a:r>
          </a:p>
          <a:p>
            <a:pPr>
              <a:buFont typeface="+mj-lt"/>
              <a:buAutoNum type="arabicPeriod"/>
              <a:defRPr/>
            </a:pPr>
            <a:r>
              <a:rPr lang="en-IE" sz="2900" dirty="0">
                <a:latin typeface="Calibri" panose="020F0502020204030204" pitchFamily="34" charset="0"/>
                <a:cs typeface="Arial" panose="020B0604020202020204" pitchFamily="34" charset="0"/>
              </a:rPr>
              <a:t>Death of a woman while pregnant or within 42 days of delivery</a:t>
            </a:r>
          </a:p>
          <a:p>
            <a:pPr>
              <a:buFont typeface="+mj-lt"/>
              <a:buAutoNum type="arabicPeriod"/>
              <a:defRPr/>
            </a:pPr>
            <a:r>
              <a:rPr lang="en-IE" sz="2900" dirty="0">
                <a:latin typeface="Calibri" panose="020F0502020204030204" pitchFamily="34" charset="0"/>
                <a:cs typeface="Arial" panose="020B0604020202020204" pitchFamily="34" charset="0"/>
              </a:rPr>
              <a:t>Still born child born without foetal abnormality at prescribed gestational age/ birth weight not related to underlying condition of the child</a:t>
            </a:r>
          </a:p>
          <a:p>
            <a:pPr>
              <a:buFont typeface="+mj-lt"/>
              <a:buAutoNum type="arabicPeriod"/>
              <a:defRPr/>
            </a:pPr>
            <a:r>
              <a:rPr lang="en-IE" sz="2900" dirty="0">
                <a:latin typeface="Calibri" panose="020F0502020204030204" pitchFamily="34" charset="0"/>
                <a:cs typeface="Arial" panose="020B0604020202020204" pitchFamily="34" charset="0"/>
              </a:rPr>
              <a:t>Perinatal death of a child who was alive at the onset of care in labour who had reached a prescribed gestational age and a prescribed birth weight</a:t>
            </a:r>
          </a:p>
          <a:p>
            <a:pPr>
              <a:buFont typeface="+mj-lt"/>
              <a:buAutoNum type="arabicPeriod"/>
              <a:defRPr/>
            </a:pPr>
            <a:r>
              <a:rPr lang="en-IE" sz="2900" dirty="0">
                <a:latin typeface="Calibri" panose="020F0502020204030204" pitchFamily="34" charset="0"/>
                <a:cs typeface="Arial" panose="020B0604020202020204" pitchFamily="34" charset="0"/>
              </a:rPr>
              <a:t>Suicide of patient while being cared for </a:t>
            </a:r>
            <a:r>
              <a:rPr lang="en-IE" sz="2900" dirty="0">
                <a:latin typeface="Calibri" panose="020F0502020204030204" pitchFamily="34" charset="0"/>
                <a:cs typeface="Times New Roman" panose="02020603050405020304" pitchFamily="18" charset="0"/>
              </a:rPr>
              <a:t>at a place or premises where care is being provided</a:t>
            </a:r>
          </a:p>
          <a:p>
            <a:pPr marL="0" indent="0">
              <a:buNone/>
            </a:pPr>
            <a:endParaRPr lang="en-IE" sz="2500" b="1" dirty="0">
              <a:latin typeface="Calibri" panose="020F0502020204030204" pitchFamily="34" charset="0"/>
              <a:cs typeface="Times New Roman" panose="02020603050405020304" pitchFamily="18" charset="0"/>
            </a:endParaRPr>
          </a:p>
          <a:p>
            <a:pPr>
              <a:buFont typeface="+mj-lt"/>
              <a:buAutoNum type="arabicPeriod"/>
              <a:defRPr/>
            </a:pPr>
            <a:endParaRPr lang="en-IE" sz="2500" dirty="0" smtClean="0">
              <a:latin typeface="Calibri" panose="020F0502020204030204" pitchFamily="34" charset="0"/>
              <a:cs typeface="Times New Roman" panose="02020603050405020304" pitchFamily="18" charset="0"/>
            </a:endParaRPr>
          </a:p>
          <a:p>
            <a:pPr marL="285750" indent="-285750">
              <a:buFont typeface="Wingdings" panose="05000000000000000000" pitchFamily="2" charset="2"/>
              <a:buChar char="q"/>
              <a:defRPr/>
            </a:pPr>
            <a:endParaRPr lang="en-IE" sz="2000" dirty="0">
              <a:solidFill>
                <a:srgbClr val="0070C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endParaRPr lang="en-US" dirty="0">
              <a:solidFill>
                <a:prstClr val="black">
                  <a:tint val="75000"/>
                </a:prstClr>
              </a:solidFill>
            </a:endParaRPr>
          </a:p>
        </p:txBody>
      </p:sp>
      <p:sp>
        <p:nvSpPr>
          <p:cNvPr id="8" name="Title 5"/>
          <p:cNvSpPr txBox="1">
            <a:spLocks/>
          </p:cNvSpPr>
          <p:nvPr/>
        </p:nvSpPr>
        <p:spPr>
          <a:xfrm>
            <a:off x="5004048" y="454763"/>
            <a:ext cx="3960440" cy="4114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IE" sz="2400" b="1" dirty="0">
                <a:solidFill>
                  <a:prstClr val="white"/>
                </a:solidFill>
                <a:latin typeface="+mn-lt"/>
                <a:cs typeface="Times New Roman" panose="02020603050405020304" pitchFamily="18" charset="0"/>
              </a:rPr>
              <a:t>Serious Notifiable </a:t>
            </a:r>
            <a:r>
              <a:rPr lang="en-IE" sz="2400" b="1" dirty="0" smtClean="0">
                <a:solidFill>
                  <a:prstClr val="white"/>
                </a:solidFill>
                <a:latin typeface="+mn-lt"/>
                <a:cs typeface="Times New Roman" panose="02020603050405020304" pitchFamily="18" charset="0"/>
              </a:rPr>
              <a:t>Incidents </a:t>
            </a:r>
            <a:endParaRPr lang="en-IE" sz="2400" dirty="0">
              <a:solidFill>
                <a:prstClr val="white"/>
              </a:solidFill>
              <a:latin typeface="+mn-l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1779662"/>
            <a:ext cx="864095" cy="819547"/>
          </a:xfrm>
          <a:prstGeom prst="rect">
            <a:avLst/>
          </a:prstGeom>
        </p:spPr>
      </p:pic>
    </p:spTree>
    <p:extLst>
      <p:ext uri="{BB962C8B-B14F-4D97-AF65-F5344CB8AC3E}">
        <p14:creationId xmlns:p14="http://schemas.microsoft.com/office/powerpoint/2010/main" val="696834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15566"/>
            <a:ext cx="9144000" cy="4076219"/>
          </a:xfrm>
          <a:solidFill>
            <a:schemeClr val="bg1">
              <a:lumMod val="85000"/>
            </a:schemeClr>
          </a:solidFill>
        </p:spPr>
        <p:txBody>
          <a:bodyPr>
            <a:normAutofit/>
          </a:bodyPr>
          <a:lstStyle/>
          <a:p>
            <a:pPr marL="0" indent="0">
              <a:buNone/>
              <a:defRPr/>
            </a:pPr>
            <a:r>
              <a:rPr lang="en-IE" sz="2000" b="1" dirty="0" smtClean="0">
                <a:latin typeface="Calibri" panose="020F0502020204030204" pitchFamily="34" charset="0"/>
                <a:cs typeface="Times New Roman" panose="02020603050405020304" pitchFamily="18" charset="0"/>
              </a:rPr>
              <a:t>Schedule 1: Part </a:t>
            </a:r>
            <a:r>
              <a:rPr lang="en-IE" sz="2000" b="1" dirty="0">
                <a:latin typeface="Calibri" panose="020F0502020204030204" pitchFamily="34" charset="0"/>
                <a:cs typeface="Times New Roman" panose="02020603050405020304" pitchFamily="18" charset="0"/>
              </a:rPr>
              <a:t>2</a:t>
            </a:r>
            <a:r>
              <a:rPr lang="en-IE" sz="2000" b="1" dirty="0" smtClean="0">
                <a:latin typeface="Calibri" panose="020F0502020204030204" pitchFamily="34" charset="0"/>
                <a:cs typeface="Times New Roman" panose="02020603050405020304" pitchFamily="18" charset="0"/>
              </a:rPr>
              <a:t>:</a:t>
            </a:r>
            <a:endParaRPr lang="en-IE" sz="2000" b="1" dirty="0">
              <a:latin typeface="Calibri" panose="020F0502020204030204" pitchFamily="34" charset="0"/>
              <a:cs typeface="Times New Roman" panose="02020603050405020304" pitchFamily="18" charset="0"/>
            </a:endParaRPr>
          </a:p>
          <a:p>
            <a:pPr marL="0" indent="0">
              <a:buNone/>
            </a:pPr>
            <a:r>
              <a:rPr lang="en-IE" sz="2000" b="1" dirty="0" smtClean="0">
                <a:latin typeface="Calibri" panose="020F0502020204030204" pitchFamily="34" charset="0"/>
                <a:cs typeface="Times New Roman" panose="02020603050405020304" pitchFamily="18" charset="0"/>
              </a:rPr>
              <a:t>Serious notifiable incidents related to delivery of a baby:</a:t>
            </a:r>
          </a:p>
          <a:p>
            <a:pPr marL="0" indent="0">
              <a:buNone/>
            </a:pPr>
            <a:r>
              <a:rPr lang="en-IE" sz="2000" dirty="0"/>
              <a:t>A baby </a:t>
            </a:r>
            <a:r>
              <a:rPr lang="en-IE" sz="2000" dirty="0" smtClean="0"/>
              <a:t>who </a:t>
            </a:r>
          </a:p>
          <a:p>
            <a:pPr marL="0" indent="0">
              <a:buNone/>
            </a:pPr>
            <a:r>
              <a:rPr lang="en-IE" sz="2000" dirty="0" smtClean="0"/>
              <a:t>(a)in </a:t>
            </a:r>
            <a:r>
              <a:rPr lang="en-IE" sz="2000" dirty="0"/>
              <a:t>the clinical judgment of the treating health practitioner </a:t>
            </a:r>
            <a:r>
              <a:rPr lang="en-IE" sz="2000" dirty="0" smtClean="0"/>
              <a:t>requires or </a:t>
            </a:r>
            <a:r>
              <a:rPr lang="en-IE" sz="2000" dirty="0"/>
              <a:t>is referred </a:t>
            </a:r>
            <a:r>
              <a:rPr lang="en-IE" sz="2000" dirty="0" smtClean="0"/>
              <a:t>for </a:t>
            </a:r>
            <a:r>
              <a:rPr lang="en-IE" sz="2000" dirty="0"/>
              <a:t>therapeutic </a:t>
            </a:r>
            <a:r>
              <a:rPr lang="en-IE" sz="2000" dirty="0" smtClean="0"/>
              <a:t>hypothermia </a:t>
            </a:r>
          </a:p>
          <a:p>
            <a:pPr marL="0" indent="0">
              <a:buNone/>
            </a:pPr>
            <a:endParaRPr lang="en-IE" sz="2000" dirty="0"/>
          </a:p>
          <a:p>
            <a:pPr marL="0" indent="0">
              <a:buNone/>
            </a:pPr>
            <a:r>
              <a:rPr lang="en-IE" sz="2000" dirty="0" smtClean="0"/>
              <a:t>or </a:t>
            </a:r>
          </a:p>
          <a:p>
            <a:pPr marL="0" indent="0">
              <a:buNone/>
            </a:pPr>
            <a:endParaRPr lang="en-IE" sz="2000" dirty="0" smtClean="0"/>
          </a:p>
          <a:p>
            <a:pPr marL="0" indent="0">
              <a:buNone/>
            </a:pPr>
            <a:r>
              <a:rPr lang="en-IE" sz="2000" dirty="0" smtClean="0"/>
              <a:t>(b)has </a:t>
            </a:r>
            <a:r>
              <a:rPr lang="en-IE" sz="2000" dirty="0"/>
              <a:t>been considered </a:t>
            </a:r>
            <a:r>
              <a:rPr lang="en-IE" sz="2000" dirty="0" smtClean="0"/>
              <a:t>for but </a:t>
            </a:r>
            <a:r>
              <a:rPr lang="en-IE" sz="2000" dirty="0"/>
              <a:t>did not undergo therapeutic hypothermia </a:t>
            </a:r>
            <a:r>
              <a:rPr lang="en-IE" sz="2000" dirty="0" smtClean="0"/>
              <a:t>as in </a:t>
            </a:r>
            <a:r>
              <a:rPr lang="en-IE" sz="2000" dirty="0"/>
              <a:t>the clinical judgment of the health </a:t>
            </a:r>
            <a:r>
              <a:rPr lang="en-IE" sz="2000" dirty="0" smtClean="0"/>
              <a:t>practitioner such </a:t>
            </a:r>
            <a:r>
              <a:rPr lang="en-IE" sz="2000" dirty="0"/>
              <a:t>therapy was contraindicated due to the severity of the presenting condition.</a:t>
            </a:r>
            <a:endParaRPr lang="en-IE" sz="2000" dirty="0" smtClean="0">
              <a:latin typeface="Calibri" panose="020F0502020204030204" pitchFamily="34" charset="0"/>
              <a:cs typeface="Times New Roman" panose="02020603050405020304" pitchFamily="18" charset="0"/>
            </a:endParaRPr>
          </a:p>
          <a:p>
            <a:pPr>
              <a:buFont typeface="+mj-lt"/>
              <a:buAutoNum type="arabicPeriod"/>
              <a:defRPr/>
            </a:pPr>
            <a:endParaRPr lang="en-IE" sz="2500" dirty="0" smtClean="0">
              <a:latin typeface="Calibri" panose="020F0502020204030204" pitchFamily="34" charset="0"/>
              <a:cs typeface="Times New Roman" panose="02020603050405020304" pitchFamily="18" charset="0"/>
            </a:endParaRPr>
          </a:p>
          <a:p>
            <a:pPr marL="285750" indent="-285750">
              <a:buFont typeface="Wingdings" panose="05000000000000000000" pitchFamily="2" charset="2"/>
              <a:buChar char="q"/>
              <a:defRPr/>
            </a:pPr>
            <a:endParaRPr lang="en-IE" sz="2000" dirty="0">
              <a:solidFill>
                <a:srgbClr val="0070C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Title 5"/>
          <p:cNvSpPr txBox="1">
            <a:spLocks/>
          </p:cNvSpPr>
          <p:nvPr/>
        </p:nvSpPr>
        <p:spPr>
          <a:xfrm>
            <a:off x="5183560" y="334634"/>
            <a:ext cx="3960440" cy="4114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E" sz="2400" b="1" i="0" u="none" strike="noStrike" kern="1200" cap="none" spc="0" normalizeH="0" baseline="0" noProof="0" dirty="0">
                <a:ln>
                  <a:noFill/>
                </a:ln>
                <a:solidFill>
                  <a:prstClr val="white"/>
                </a:solidFill>
                <a:effectLst/>
                <a:uLnTx/>
                <a:uFillTx/>
                <a:latin typeface="+mn-lt"/>
                <a:ea typeface="+mj-ea"/>
                <a:cs typeface="Times New Roman" panose="02020603050405020304" pitchFamily="18" charset="0"/>
              </a:rPr>
              <a:t>Serious Notifiable </a:t>
            </a:r>
            <a:r>
              <a:rPr kumimoji="0" lang="en-IE" sz="2400" b="1" i="0" u="none" strike="noStrike" kern="1200" cap="none" spc="0" normalizeH="0" baseline="0" noProof="0" dirty="0" smtClean="0">
                <a:ln>
                  <a:noFill/>
                </a:ln>
                <a:solidFill>
                  <a:prstClr val="white"/>
                </a:solidFill>
                <a:effectLst/>
                <a:uLnTx/>
                <a:uFillTx/>
                <a:latin typeface="+mn-lt"/>
                <a:ea typeface="+mj-ea"/>
                <a:cs typeface="Times New Roman" panose="02020603050405020304" pitchFamily="18" charset="0"/>
              </a:rPr>
              <a:t>Incidents </a:t>
            </a:r>
            <a:endParaRPr kumimoji="0" lang="en-IE" sz="2400" b="0" i="0" u="none" strike="noStrike" kern="1200" cap="none" spc="0" normalizeH="0" baseline="0" noProof="0" dirty="0">
              <a:ln>
                <a:noFill/>
              </a:ln>
              <a:solidFill>
                <a:prstClr val="white"/>
              </a:solidFill>
              <a:effectLst/>
              <a:uLnTx/>
              <a:uFillTx/>
              <a:latin typeface="+mn-lt"/>
              <a:ea typeface="+mj-ea"/>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981799"/>
            <a:ext cx="864095" cy="819547"/>
          </a:xfrm>
          <a:prstGeom prst="rect">
            <a:avLst/>
          </a:prstGeom>
        </p:spPr>
      </p:pic>
    </p:spTree>
    <p:extLst>
      <p:ext uri="{BB962C8B-B14F-4D97-AF65-F5344CB8AC3E}">
        <p14:creationId xmlns:p14="http://schemas.microsoft.com/office/powerpoint/2010/main" val="38964014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07822" y="915999"/>
            <a:ext cx="5736178" cy="4031873"/>
          </a:xfrm>
          <a:prstGeom prst="rect">
            <a:avLst/>
          </a:prstGeom>
          <a:solidFill>
            <a:schemeClr val="bg1">
              <a:lumMod val="95000"/>
            </a:schemeClr>
          </a:solidFill>
        </p:spPr>
        <p:txBody>
          <a:bodyPr wrap="square" rtlCol="0">
            <a:spAutoFit/>
          </a:bodyPr>
          <a:lstStyle/>
          <a:p>
            <a:pPr>
              <a:buFont typeface="Arial" pitchFamily="34" charset="0"/>
              <a:buNone/>
            </a:pPr>
            <a:r>
              <a:rPr lang="en-IE" altLang="en-US" sz="1600" b="1" dirty="0">
                <a:solidFill>
                  <a:srgbClr val="007CB1"/>
                </a:solidFill>
                <a:latin typeface="Times New Roman" pitchFamily="18" charset="0"/>
                <a:ea typeface="ＭＳ Ｐゴシック" pitchFamily="34" charset="-128"/>
                <a:cs typeface="Times New Roman" pitchFamily="18" charset="0"/>
              </a:rPr>
              <a:t>A – Acknowledge – what has happened and the </a:t>
            </a:r>
          </a:p>
          <a:p>
            <a:pPr>
              <a:buFont typeface="Arial" pitchFamily="34" charset="0"/>
              <a:buNone/>
            </a:pPr>
            <a:r>
              <a:rPr lang="en-IE" altLang="en-US" sz="1600" b="1" dirty="0">
                <a:solidFill>
                  <a:srgbClr val="007CB1"/>
                </a:solidFill>
                <a:latin typeface="Times New Roman" pitchFamily="18" charset="0"/>
                <a:ea typeface="ＭＳ Ｐゴシック" pitchFamily="34" charset="-128"/>
                <a:cs typeface="Times New Roman" pitchFamily="18" charset="0"/>
              </a:rPr>
              <a:t>                                 impact </a:t>
            </a:r>
          </a:p>
          <a:p>
            <a:pPr>
              <a:buFont typeface="Arial" pitchFamily="34" charset="0"/>
              <a:buNone/>
            </a:pPr>
            <a:endParaRPr lang="en-IE" altLang="en-US" sz="1600" b="1" dirty="0" smtClean="0">
              <a:solidFill>
                <a:srgbClr val="007CB1"/>
              </a:solidFill>
              <a:latin typeface="Times New Roman" pitchFamily="18" charset="0"/>
              <a:ea typeface="ＭＳ Ｐゴシック" pitchFamily="34" charset="-128"/>
              <a:cs typeface="Times New Roman" pitchFamily="18" charset="0"/>
            </a:endParaRPr>
          </a:p>
          <a:p>
            <a:pPr>
              <a:buFont typeface="Arial" pitchFamily="34" charset="0"/>
              <a:buNone/>
            </a:pPr>
            <a:r>
              <a:rPr lang="en-IE" altLang="en-US" sz="1600" b="1" dirty="0" smtClean="0">
                <a:solidFill>
                  <a:srgbClr val="007CB1"/>
                </a:solidFill>
                <a:latin typeface="Times New Roman" pitchFamily="18" charset="0"/>
                <a:ea typeface="ＭＳ Ｐゴシック" pitchFamily="34" charset="-128"/>
                <a:cs typeface="Times New Roman" pitchFamily="18" charset="0"/>
              </a:rPr>
              <a:t>S </a:t>
            </a:r>
            <a:r>
              <a:rPr lang="en-IE" altLang="en-US" sz="1600" b="1" dirty="0">
                <a:solidFill>
                  <a:srgbClr val="007CB1"/>
                </a:solidFill>
                <a:latin typeface="Times New Roman" pitchFamily="18" charset="0"/>
                <a:ea typeface="ＭＳ Ｐゴシック" pitchFamily="34" charset="-128"/>
                <a:cs typeface="Times New Roman" pitchFamily="18" charset="0"/>
              </a:rPr>
              <a:t>– Sorry – express regret</a:t>
            </a:r>
          </a:p>
          <a:p>
            <a:pPr>
              <a:buFont typeface="Arial" pitchFamily="34" charset="0"/>
              <a:buNone/>
            </a:pPr>
            <a:endParaRPr lang="en-IE" altLang="en-US" sz="1600" b="1" dirty="0">
              <a:solidFill>
                <a:srgbClr val="007CB1"/>
              </a:solidFill>
              <a:latin typeface="Times New Roman" pitchFamily="18" charset="0"/>
              <a:ea typeface="ＭＳ Ｐゴシック" pitchFamily="34" charset="-128"/>
              <a:cs typeface="Times New Roman" pitchFamily="18" charset="0"/>
            </a:endParaRPr>
          </a:p>
          <a:p>
            <a:pPr>
              <a:buFont typeface="Arial" pitchFamily="34" charset="0"/>
              <a:buNone/>
            </a:pPr>
            <a:r>
              <a:rPr lang="en-IE" altLang="en-US" sz="1600" b="1" dirty="0">
                <a:solidFill>
                  <a:srgbClr val="007CB1"/>
                </a:solidFill>
                <a:latin typeface="Times New Roman" pitchFamily="18" charset="0"/>
                <a:ea typeface="ＭＳ Ｐゴシック" pitchFamily="34" charset="-128"/>
                <a:cs typeface="Times New Roman" pitchFamily="18" charset="0"/>
              </a:rPr>
              <a:t>S – Story – hear their story and summarise    </a:t>
            </a:r>
          </a:p>
          <a:p>
            <a:pPr>
              <a:buFont typeface="Arial" pitchFamily="34" charset="0"/>
              <a:buNone/>
            </a:pPr>
            <a:r>
              <a:rPr lang="en-IE" altLang="en-US" sz="1600" b="1" dirty="0">
                <a:solidFill>
                  <a:srgbClr val="007CB1"/>
                </a:solidFill>
                <a:latin typeface="Times New Roman" pitchFamily="18" charset="0"/>
                <a:ea typeface="ＭＳ Ｐゴシック" pitchFamily="34" charset="-128"/>
                <a:cs typeface="Times New Roman" pitchFamily="18" charset="0"/>
              </a:rPr>
              <a:t>      back to </a:t>
            </a:r>
            <a:r>
              <a:rPr lang="en-IE" altLang="en-US" sz="1600" b="1" dirty="0" smtClean="0">
                <a:solidFill>
                  <a:srgbClr val="007CB1"/>
                </a:solidFill>
                <a:latin typeface="Times New Roman" pitchFamily="18" charset="0"/>
                <a:ea typeface="ＭＳ Ｐゴシック" pitchFamily="34" charset="-128"/>
                <a:cs typeface="Times New Roman" pitchFamily="18" charset="0"/>
              </a:rPr>
              <a:t>them</a:t>
            </a:r>
          </a:p>
          <a:p>
            <a:pPr>
              <a:buFont typeface="Arial" pitchFamily="34" charset="0"/>
              <a:buNone/>
            </a:pPr>
            <a:endParaRPr lang="en-IE" altLang="en-US" sz="1600" b="1" dirty="0">
              <a:solidFill>
                <a:srgbClr val="007CB1"/>
              </a:solidFill>
              <a:latin typeface="Times New Roman" pitchFamily="18" charset="0"/>
              <a:ea typeface="ＭＳ Ｐゴシック" pitchFamily="34" charset="-128"/>
              <a:cs typeface="Times New Roman" pitchFamily="18" charset="0"/>
            </a:endParaRPr>
          </a:p>
          <a:p>
            <a:pPr>
              <a:buFont typeface="Arial" pitchFamily="34" charset="0"/>
              <a:buNone/>
            </a:pPr>
            <a:r>
              <a:rPr lang="en-IE" altLang="en-US" sz="1600" b="1" dirty="0">
                <a:solidFill>
                  <a:srgbClr val="007CB1"/>
                </a:solidFill>
                <a:latin typeface="Times New Roman" pitchFamily="18" charset="0"/>
                <a:ea typeface="ＭＳ Ｐゴシック" pitchFamily="34" charset="-128"/>
                <a:cs typeface="Times New Roman" pitchFamily="18" charset="0"/>
              </a:rPr>
              <a:t>I – Inquire – seek questions to be answered,  </a:t>
            </a:r>
          </a:p>
          <a:p>
            <a:pPr>
              <a:buFont typeface="Arial" pitchFamily="34" charset="0"/>
              <a:buNone/>
            </a:pPr>
            <a:r>
              <a:rPr lang="en-IE" altLang="en-US" sz="1600" b="1" dirty="0">
                <a:solidFill>
                  <a:srgbClr val="007CB1"/>
                </a:solidFill>
                <a:latin typeface="Times New Roman" pitchFamily="18" charset="0"/>
                <a:ea typeface="ＭＳ Ｐゴシック" pitchFamily="34" charset="-128"/>
                <a:cs typeface="Times New Roman" pitchFamily="18" charset="0"/>
              </a:rPr>
              <a:t>      provide answers, give information </a:t>
            </a:r>
          </a:p>
          <a:p>
            <a:pPr>
              <a:buFont typeface="Arial" pitchFamily="34" charset="0"/>
              <a:buNone/>
            </a:pPr>
            <a:endParaRPr lang="en-IE" altLang="en-US" sz="1600" b="1" dirty="0">
              <a:solidFill>
                <a:srgbClr val="007CB1"/>
              </a:solidFill>
              <a:latin typeface="Times New Roman" pitchFamily="18" charset="0"/>
              <a:ea typeface="ＭＳ Ｐゴシック" pitchFamily="34" charset="-128"/>
              <a:cs typeface="Times New Roman" pitchFamily="18" charset="0"/>
            </a:endParaRPr>
          </a:p>
          <a:p>
            <a:pPr>
              <a:buFont typeface="Arial" pitchFamily="34" charset="0"/>
              <a:buNone/>
            </a:pPr>
            <a:r>
              <a:rPr lang="en-IE" altLang="en-US" sz="1600" b="1" dirty="0">
                <a:solidFill>
                  <a:srgbClr val="007CB1"/>
                </a:solidFill>
                <a:latin typeface="Times New Roman" pitchFamily="18" charset="0"/>
                <a:ea typeface="ＭＳ Ｐゴシック" pitchFamily="34" charset="-128"/>
                <a:cs typeface="Times New Roman" pitchFamily="18" charset="0"/>
              </a:rPr>
              <a:t>S – Solution – seek their agreement for the way  </a:t>
            </a:r>
          </a:p>
          <a:p>
            <a:pPr>
              <a:buFont typeface="Arial" pitchFamily="34" charset="0"/>
              <a:buNone/>
            </a:pPr>
            <a:r>
              <a:rPr lang="en-IE" altLang="en-US" sz="1600" b="1" dirty="0">
                <a:solidFill>
                  <a:srgbClr val="007CB1"/>
                </a:solidFill>
                <a:latin typeface="Times New Roman" pitchFamily="18" charset="0"/>
                <a:ea typeface="ＭＳ Ｐゴシック" pitchFamily="34" charset="-128"/>
                <a:cs typeface="Times New Roman" pitchFamily="18" charset="0"/>
              </a:rPr>
              <a:t>      forward – agree a plan </a:t>
            </a:r>
          </a:p>
          <a:p>
            <a:pPr>
              <a:buFont typeface="Arial" pitchFamily="34" charset="0"/>
              <a:buNone/>
            </a:pPr>
            <a:endParaRPr lang="en-IE" altLang="en-US" sz="1600" b="1" dirty="0">
              <a:solidFill>
                <a:srgbClr val="007CB1"/>
              </a:solidFill>
              <a:latin typeface="Times New Roman" pitchFamily="18" charset="0"/>
              <a:ea typeface="ＭＳ Ｐゴシック" pitchFamily="34" charset="-128"/>
              <a:cs typeface="Times New Roman" pitchFamily="18" charset="0"/>
            </a:endParaRPr>
          </a:p>
          <a:p>
            <a:pPr>
              <a:buFont typeface="Arial" pitchFamily="34" charset="0"/>
              <a:buNone/>
            </a:pPr>
            <a:r>
              <a:rPr lang="en-IE" altLang="en-US" sz="1600" b="1" dirty="0">
                <a:solidFill>
                  <a:srgbClr val="007CB1"/>
                </a:solidFill>
                <a:latin typeface="Times New Roman" pitchFamily="18" charset="0"/>
                <a:ea typeface="ＭＳ Ｐゴシック" pitchFamily="34" charset="-128"/>
                <a:cs typeface="Times New Roman" pitchFamily="18" charset="0"/>
              </a:rPr>
              <a:t>T – Travel – avoid abandonment – outline plan for</a:t>
            </a:r>
          </a:p>
          <a:p>
            <a:pPr>
              <a:buFont typeface="Arial" pitchFamily="34" charset="0"/>
              <a:buNone/>
            </a:pPr>
            <a:r>
              <a:rPr lang="en-IE" altLang="en-US" sz="1600" b="1" dirty="0">
                <a:solidFill>
                  <a:srgbClr val="007CB1"/>
                </a:solidFill>
                <a:latin typeface="Times New Roman" pitchFamily="18" charset="0"/>
                <a:ea typeface="ＭＳ Ｐゴシック" pitchFamily="34" charset="-128"/>
                <a:cs typeface="Times New Roman" pitchFamily="18" charset="0"/>
              </a:rPr>
              <a:t>     their continued care  and contact arrangements</a:t>
            </a:r>
            <a:endParaRPr lang="en-GB" altLang="en-US" sz="1600" b="1" dirty="0">
              <a:solidFill>
                <a:srgbClr val="007CB1"/>
              </a:solidFill>
              <a:latin typeface="Times New Roman" pitchFamily="18" charset="0"/>
              <a:ea typeface="ＭＳ Ｐゴシック" pitchFamily="34" charset="-128"/>
              <a:cs typeface="Times New Roman" pitchFamily="18" charset="0"/>
            </a:endParaRPr>
          </a:p>
        </p:txBody>
      </p:sp>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15" y="915999"/>
            <a:ext cx="3347864" cy="4031873"/>
          </a:xfrm>
          <a:prstGeom prst="rect">
            <a:avLst/>
          </a:prstGeom>
          <a:solidFill>
            <a:schemeClr val="bg1">
              <a:lumMod val="85000"/>
            </a:schemeClr>
          </a:solidFill>
          <a:ln>
            <a:noFill/>
          </a:ln>
          <a:effectLst/>
          <a:extLst/>
        </p:spPr>
      </p:pic>
      <p:sp>
        <p:nvSpPr>
          <p:cNvPr id="3" name="TextBox 2"/>
          <p:cNvSpPr txBox="1"/>
          <p:nvPr/>
        </p:nvSpPr>
        <p:spPr>
          <a:xfrm>
            <a:off x="5079104" y="314325"/>
            <a:ext cx="1938544" cy="461665"/>
          </a:xfrm>
          <a:prstGeom prst="rect">
            <a:avLst/>
          </a:prstGeom>
          <a:noFill/>
        </p:spPr>
        <p:txBody>
          <a:bodyPr wrap="none" rtlCol="0">
            <a:spAutoFit/>
          </a:bodyPr>
          <a:lstStyle/>
          <a:p>
            <a:r>
              <a:rPr lang="en-IE" sz="2400" b="1" dirty="0">
                <a:solidFill>
                  <a:schemeClr val="bg1"/>
                </a:solidFill>
              </a:rPr>
              <a:t>ASSIST Model</a:t>
            </a:r>
          </a:p>
        </p:txBody>
      </p:sp>
    </p:spTree>
    <p:extLst>
      <p:ext uri="{BB962C8B-B14F-4D97-AF65-F5344CB8AC3E}">
        <p14:creationId xmlns:p14="http://schemas.microsoft.com/office/powerpoint/2010/main" val="32930677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915566"/>
            <a:ext cx="9144000" cy="4062651"/>
          </a:xfrm>
          <a:prstGeom prst="rect">
            <a:avLst/>
          </a:prstGeom>
          <a:solidFill>
            <a:schemeClr val="bg1">
              <a:lumMod val="85000"/>
            </a:schemeClr>
          </a:solidFill>
        </p:spPr>
        <p:txBody>
          <a:bodyPr wrap="square" rtlCol="0">
            <a:spAutoFit/>
          </a:bodyPr>
          <a:lstStyle/>
          <a:p>
            <a:pPr algn="ctr"/>
            <a:endParaRPr lang="en-IE" b="1" dirty="0">
              <a:solidFill>
                <a:srgbClr val="0070C0"/>
              </a:solidFill>
              <a:latin typeface="Calibri" panose="020F0502020204030204" pitchFamily="34" charset="0"/>
            </a:endParaRPr>
          </a:p>
          <a:p>
            <a:pPr algn="ctr"/>
            <a:endParaRPr lang="en-IE" sz="2400" b="1" dirty="0" smtClean="0">
              <a:latin typeface="Calibri" panose="020F0502020204030204" pitchFamily="34" charset="0"/>
            </a:endParaRPr>
          </a:p>
          <a:p>
            <a:pPr algn="ctr"/>
            <a:endParaRPr lang="en-IE" sz="2400" b="1" dirty="0">
              <a:latin typeface="Calibri" panose="020F0502020204030204" pitchFamily="34" charset="0"/>
            </a:endParaRPr>
          </a:p>
          <a:p>
            <a:pPr algn="ctr"/>
            <a:endParaRPr lang="en-IE" sz="2400" b="1" dirty="0" smtClean="0">
              <a:latin typeface="Calibri" panose="020F0502020204030204" pitchFamily="34" charset="0"/>
            </a:endParaRPr>
          </a:p>
          <a:p>
            <a:pPr algn="ctr"/>
            <a:endParaRPr lang="en-IE" sz="2400" b="1" dirty="0">
              <a:latin typeface="Calibri" panose="020F0502020204030204" pitchFamily="34" charset="0"/>
            </a:endParaRPr>
          </a:p>
          <a:p>
            <a:pPr algn="ctr"/>
            <a:endParaRPr lang="en-IE" sz="2400" b="1" dirty="0" smtClean="0">
              <a:latin typeface="Calibri" panose="020F0502020204030204" pitchFamily="34" charset="0"/>
            </a:endParaRPr>
          </a:p>
          <a:p>
            <a:pPr algn="ctr"/>
            <a:endParaRPr lang="en-IE" sz="2400" b="1" dirty="0">
              <a:latin typeface="Calibri" panose="020F0502020204030204" pitchFamily="34" charset="0"/>
            </a:endParaRPr>
          </a:p>
          <a:p>
            <a:r>
              <a:rPr lang="en-IE" sz="2400" b="1" dirty="0" smtClean="0"/>
              <a:t>Warning</a:t>
            </a:r>
            <a:endParaRPr lang="en-IE" sz="2400" dirty="0"/>
          </a:p>
          <a:p>
            <a:r>
              <a:rPr lang="en-IE" b="1" dirty="0"/>
              <a:t>During this workshop, we will be discussing some challenging conversations and scenarios. These may echo with some experiences in your life which may be upsetting. If this happens, please feel free to let us know, to take time out from the </a:t>
            </a:r>
            <a:r>
              <a:rPr lang="en-IE" b="1" dirty="0" smtClean="0"/>
              <a:t>workshop if required </a:t>
            </a:r>
            <a:r>
              <a:rPr lang="en-IE" b="1" dirty="0"/>
              <a:t>or to sit out a particular scenario that may be too upsetting for you. </a:t>
            </a:r>
            <a:endParaRPr lang="en-IE" b="1" dirty="0">
              <a:latin typeface="Calibri" panose="020F0502020204030204" pitchFamily="34" charset="0"/>
            </a:endParaRPr>
          </a:p>
        </p:txBody>
      </p:sp>
      <p:sp>
        <p:nvSpPr>
          <p:cNvPr id="3" name="TextBox 2"/>
          <p:cNvSpPr txBox="1"/>
          <p:nvPr/>
        </p:nvSpPr>
        <p:spPr>
          <a:xfrm>
            <a:off x="6012160" y="339502"/>
            <a:ext cx="2952328" cy="461665"/>
          </a:xfrm>
          <a:prstGeom prst="rect">
            <a:avLst/>
          </a:prstGeom>
          <a:noFill/>
        </p:spPr>
        <p:txBody>
          <a:bodyPr wrap="square" rtlCol="0">
            <a:spAutoFit/>
          </a:bodyPr>
          <a:lstStyle/>
          <a:p>
            <a:r>
              <a:rPr lang="en-IE" sz="2400" b="1" dirty="0" smtClean="0">
                <a:solidFill>
                  <a:schemeClr val="bg1"/>
                </a:solidFill>
              </a:rPr>
              <a:t>Role Play Activities </a:t>
            </a:r>
            <a:endParaRPr lang="en-IE" sz="2400" b="1"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460780"/>
            <a:ext cx="2305050"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8617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15566"/>
            <a:ext cx="9144000" cy="4125542"/>
          </a:xfrm>
          <a:solidFill>
            <a:schemeClr val="bg1">
              <a:lumMod val="85000"/>
            </a:schemeClr>
          </a:solidFill>
        </p:spPr>
        <p:txBody>
          <a:bodyPr>
            <a:normAutofit/>
          </a:bodyPr>
          <a:lstStyle/>
          <a:p>
            <a:pPr marL="0" indent="0">
              <a:buNone/>
            </a:pPr>
            <a:r>
              <a:rPr lang="en-US" sz="1800" b="1" dirty="0"/>
              <a:t>Managing Low Level Open Disclosure using the ASSIST Model of Communication</a:t>
            </a:r>
            <a:endParaRPr lang="en-IE" sz="1800" dirty="0"/>
          </a:p>
          <a:p>
            <a:endParaRPr lang="en-US" sz="1800" dirty="0"/>
          </a:p>
          <a:p>
            <a:pPr marL="0" indent="0">
              <a:buNone/>
            </a:pPr>
            <a:r>
              <a:rPr lang="en-US" sz="1800" dirty="0"/>
              <a:t>A low level response is usually initiated for patient safety incidents where there has been no harm to the patient or harm is minimal </a:t>
            </a:r>
            <a:r>
              <a:rPr lang="en-US" sz="1800" dirty="0" smtClean="0"/>
              <a:t>(predominately </a:t>
            </a:r>
            <a:r>
              <a:rPr lang="en-US" sz="1800" dirty="0"/>
              <a:t>Category 3 incidents as per the HSE Risk Impact Table). This may involve </a:t>
            </a:r>
            <a:r>
              <a:rPr lang="en-US" sz="1800" dirty="0" smtClean="0"/>
              <a:t>just one </a:t>
            </a:r>
            <a:r>
              <a:rPr lang="en-US" sz="1800" dirty="0"/>
              <a:t>meeting </a:t>
            </a:r>
            <a:r>
              <a:rPr lang="en-US" sz="1800" dirty="0" smtClean="0"/>
              <a:t>to </a:t>
            </a:r>
            <a:r>
              <a:rPr lang="en-US" sz="1800" dirty="0"/>
              <a:t>discuss what has happened. </a:t>
            </a:r>
            <a:r>
              <a:rPr lang="en-US" sz="1800" dirty="0" smtClean="0"/>
              <a:t>The need for a further meeting can be assessed at this meeting in discussion with the patient/relevant person. </a:t>
            </a:r>
            <a:endParaRPr lang="en-IE" sz="1800" dirty="0"/>
          </a:p>
          <a:p>
            <a:endParaRPr lang="en-US" sz="1800" b="1" dirty="0"/>
          </a:p>
          <a:p>
            <a:pPr marL="0" indent="0">
              <a:buNone/>
            </a:pPr>
            <a:endParaRPr lang="en-US" sz="1800" b="1" dirty="0" smtClean="0"/>
          </a:p>
          <a:p>
            <a:pPr marL="0" indent="0">
              <a:buNone/>
            </a:pPr>
            <a:r>
              <a:rPr lang="en-US" sz="1800" b="1" dirty="0" smtClean="0"/>
              <a:t>Key </a:t>
            </a:r>
            <a:r>
              <a:rPr lang="en-US" sz="1800" b="1" dirty="0"/>
              <a:t>Learning: </a:t>
            </a:r>
            <a:endParaRPr lang="en-IE" sz="1800" dirty="0"/>
          </a:p>
          <a:p>
            <a:pPr marL="0" indent="0">
              <a:buNone/>
            </a:pPr>
            <a:r>
              <a:rPr lang="en-US" sz="1800" dirty="0"/>
              <a:t>Participants have an opportunity to use the ASSIST Model of communication to support and guide an open disclosure discussion with a patient following a low level incident.</a:t>
            </a:r>
            <a:endParaRPr lang="en-IE" sz="1800" dirty="0"/>
          </a:p>
          <a:p>
            <a:pPr marL="0" indent="0">
              <a:buNone/>
            </a:pP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15</a:t>
            </a:fld>
            <a:endParaRPr lang="en-US" dirty="0">
              <a:solidFill>
                <a:prstClr val="black">
                  <a:tint val="75000"/>
                </a:prstClr>
              </a:solidFill>
            </a:endParaRPr>
          </a:p>
        </p:txBody>
      </p:sp>
      <p:sp>
        <p:nvSpPr>
          <p:cNvPr id="7" name="Title 5"/>
          <p:cNvSpPr txBox="1">
            <a:spLocks/>
          </p:cNvSpPr>
          <p:nvPr/>
        </p:nvSpPr>
        <p:spPr>
          <a:xfrm>
            <a:off x="2483768" y="339502"/>
            <a:ext cx="64294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IE" sz="2400" b="1" dirty="0">
                <a:solidFill>
                  <a:prstClr val="white"/>
                </a:solidFill>
              </a:rPr>
              <a:t>Activity </a:t>
            </a:r>
            <a:r>
              <a:rPr lang="en-IE" sz="2400" b="1" dirty="0" smtClean="0">
                <a:solidFill>
                  <a:prstClr val="white"/>
                </a:solidFill>
              </a:rPr>
              <a:t>1: Managing Low Level Open Disclosure</a:t>
            </a:r>
            <a:endParaRPr lang="en-IE" sz="2400" b="1" dirty="0">
              <a:solidFill>
                <a:prstClr val="white"/>
              </a:solidFill>
            </a:endParaRPr>
          </a:p>
        </p:txBody>
      </p:sp>
    </p:spTree>
    <p:extLst>
      <p:ext uri="{BB962C8B-B14F-4D97-AF65-F5344CB8AC3E}">
        <p14:creationId xmlns:p14="http://schemas.microsoft.com/office/powerpoint/2010/main" val="5381997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211960" y="205979"/>
            <a:ext cx="4474840" cy="781595"/>
          </a:xfrm>
        </p:spPr>
        <p:txBody>
          <a:bodyPr>
            <a:normAutofit/>
          </a:bodyPr>
          <a:lstStyle/>
          <a:p>
            <a:pPr algn="r"/>
            <a:r>
              <a:rPr lang="en-IE" sz="2400" b="1" dirty="0">
                <a:solidFill>
                  <a:schemeClr val="bg1"/>
                </a:solidFill>
                <a:latin typeface="+mn-lt"/>
              </a:rPr>
              <a:t>Activity 1- Role Play</a:t>
            </a:r>
          </a:p>
        </p:txBody>
      </p:sp>
      <p:sp>
        <p:nvSpPr>
          <p:cNvPr id="2" name="Content Placeholder 1"/>
          <p:cNvSpPr>
            <a:spLocks noGrp="1"/>
          </p:cNvSpPr>
          <p:nvPr>
            <p:ph idx="1"/>
          </p:nvPr>
        </p:nvSpPr>
        <p:spPr>
          <a:xfrm>
            <a:off x="2555776" y="915566"/>
            <a:ext cx="6588224" cy="4032448"/>
          </a:xfrm>
          <a:solidFill>
            <a:schemeClr val="bg1">
              <a:lumMod val="85000"/>
            </a:schemeClr>
          </a:solidFill>
        </p:spPr>
        <p:txBody>
          <a:bodyPr>
            <a:normAutofit/>
          </a:bodyPr>
          <a:lstStyle/>
          <a:p>
            <a:pPr lvl="0"/>
            <a:r>
              <a:rPr lang="en-US" sz="2000" dirty="0"/>
              <a:t>Please break into groups of three. </a:t>
            </a:r>
            <a:endParaRPr lang="en-US" sz="2000" dirty="0" smtClean="0"/>
          </a:p>
          <a:p>
            <a:pPr lvl="0"/>
            <a:endParaRPr lang="en-US" sz="2000" dirty="0"/>
          </a:p>
          <a:p>
            <a:pPr lvl="0"/>
            <a:r>
              <a:rPr lang="en-US" sz="2000" dirty="0"/>
              <a:t>Conduct the role play in your group with each group member playing each role in this activity. </a:t>
            </a:r>
            <a:endParaRPr lang="en-US" sz="2000" dirty="0" smtClean="0"/>
          </a:p>
          <a:p>
            <a:pPr marL="0" lvl="0" indent="0">
              <a:buNone/>
            </a:pPr>
            <a:endParaRPr lang="en-US" sz="2000" dirty="0"/>
          </a:p>
          <a:p>
            <a:pPr lvl="0"/>
            <a:r>
              <a:rPr lang="en-US" sz="2000" dirty="0"/>
              <a:t>Identify roles of patient / service user, discloser and observer using the role sheets provided. </a:t>
            </a:r>
          </a:p>
          <a:p>
            <a:pPr marL="0" lvl="0" indent="0">
              <a:buNone/>
            </a:pPr>
            <a:endParaRPr lang="en-US" sz="2000" dirty="0"/>
          </a:p>
          <a:p>
            <a:pPr lvl="0"/>
            <a:r>
              <a:rPr lang="en-US" sz="2000" dirty="0"/>
              <a:t>Conduct a 3 minute role play followed by 2 minute discussion and then rotate roles and repeat</a:t>
            </a:r>
            <a:r>
              <a:rPr lang="en-US" sz="2000" dirty="0" smtClean="0"/>
              <a:t>.</a:t>
            </a:r>
          </a:p>
          <a:p>
            <a:pPr marL="0" lvl="0" indent="0">
              <a:buNone/>
            </a:pP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16</a:t>
            </a:fld>
            <a:endParaRPr lang="en-US" dirty="0">
              <a:solidFill>
                <a:prstClr val="black">
                  <a:tint val="75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283718"/>
            <a:ext cx="2304256" cy="1695450"/>
          </a:xfrm>
          <a:prstGeom prst="rect">
            <a:avLst/>
          </a:prstGeom>
        </p:spPr>
      </p:pic>
    </p:spTree>
    <p:extLst>
      <p:ext uri="{BB962C8B-B14F-4D97-AF65-F5344CB8AC3E}">
        <p14:creationId xmlns:p14="http://schemas.microsoft.com/office/powerpoint/2010/main" val="1466031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211960" y="205979"/>
            <a:ext cx="4474840" cy="781595"/>
          </a:xfrm>
        </p:spPr>
        <p:txBody>
          <a:bodyPr>
            <a:normAutofit/>
          </a:bodyPr>
          <a:lstStyle/>
          <a:p>
            <a:pPr algn="l"/>
            <a:r>
              <a:rPr lang="en-IE" sz="2400" b="1" dirty="0">
                <a:solidFill>
                  <a:schemeClr val="bg1"/>
                </a:solidFill>
              </a:rPr>
              <a:t>Activity 1- Group Discussion</a:t>
            </a:r>
          </a:p>
        </p:txBody>
      </p:sp>
      <p:sp>
        <p:nvSpPr>
          <p:cNvPr id="2" name="Content Placeholder 1"/>
          <p:cNvSpPr>
            <a:spLocks noGrp="1"/>
          </p:cNvSpPr>
          <p:nvPr>
            <p:ph idx="1"/>
          </p:nvPr>
        </p:nvSpPr>
        <p:spPr>
          <a:xfrm>
            <a:off x="2555776" y="915566"/>
            <a:ext cx="6588224" cy="4032448"/>
          </a:xfrm>
          <a:solidFill>
            <a:schemeClr val="bg1">
              <a:lumMod val="85000"/>
            </a:schemeClr>
          </a:solidFill>
        </p:spPr>
        <p:txBody>
          <a:bodyPr>
            <a:normAutofit/>
          </a:bodyPr>
          <a:lstStyle/>
          <a:p>
            <a:pPr lvl="0"/>
            <a:r>
              <a:rPr lang="en-US" sz="2400" dirty="0"/>
              <a:t>What </a:t>
            </a:r>
            <a:r>
              <a:rPr lang="en-US" sz="2400" dirty="0" smtClean="0"/>
              <a:t>communication skills did you observe  that supported the process?</a:t>
            </a:r>
          </a:p>
          <a:p>
            <a:pPr marL="0" lvl="0" indent="0">
              <a:buNone/>
            </a:pPr>
            <a:endParaRPr lang="en-IE" sz="2400" dirty="0"/>
          </a:p>
          <a:p>
            <a:pPr lvl="0"/>
            <a:r>
              <a:rPr lang="en-US" sz="2400" dirty="0"/>
              <a:t>How do you feel </a:t>
            </a:r>
            <a:r>
              <a:rPr lang="en-US" sz="2400" dirty="0" smtClean="0"/>
              <a:t>the ASSIST Model supported the interaction between the discloser and the patient/ service user/relevant person?</a:t>
            </a:r>
          </a:p>
          <a:p>
            <a:pPr marL="0" lvl="0" indent="0">
              <a:buNone/>
            </a:pPr>
            <a:endParaRPr lang="en-US" sz="2400" dirty="0" smtClean="0"/>
          </a:p>
          <a:p>
            <a:pPr lvl="0"/>
            <a:r>
              <a:rPr lang="en-US" sz="2400" dirty="0" smtClean="0"/>
              <a:t>How </a:t>
            </a:r>
            <a:r>
              <a:rPr lang="en-US" sz="2400" dirty="0"/>
              <a:t>will this meeting be documented?</a:t>
            </a:r>
            <a:endParaRPr lang="en-IE" sz="2400" dirty="0"/>
          </a:p>
          <a:p>
            <a:pPr marL="45720" indent="0">
              <a:buNone/>
            </a:pPr>
            <a:endParaRPr lang="en-US" sz="2400" dirty="0"/>
          </a:p>
          <a:p>
            <a:pPr marL="45720" indent="0">
              <a:buNone/>
            </a:pP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17</a:t>
            </a:fld>
            <a:endParaRPr lang="en-US" dirty="0">
              <a:solidFill>
                <a:prstClr val="black">
                  <a:tint val="75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283718"/>
            <a:ext cx="2304256" cy="1695450"/>
          </a:xfrm>
          <a:prstGeom prst="rect">
            <a:avLst/>
          </a:prstGeom>
        </p:spPr>
      </p:pic>
    </p:spTree>
    <p:extLst>
      <p:ext uri="{BB962C8B-B14F-4D97-AF65-F5344CB8AC3E}">
        <p14:creationId xmlns:p14="http://schemas.microsoft.com/office/powerpoint/2010/main" val="29955377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211960" y="205979"/>
            <a:ext cx="4474840" cy="781595"/>
          </a:xfrm>
        </p:spPr>
        <p:txBody>
          <a:bodyPr>
            <a:normAutofit/>
          </a:bodyPr>
          <a:lstStyle/>
          <a:p>
            <a:pPr algn="l"/>
            <a:r>
              <a:rPr lang="en-IE" sz="2400" b="1" dirty="0">
                <a:solidFill>
                  <a:schemeClr val="bg1"/>
                </a:solidFill>
              </a:rPr>
              <a:t>Formal Open Disclosure Process</a:t>
            </a:r>
          </a:p>
        </p:txBody>
      </p:sp>
      <p:sp>
        <p:nvSpPr>
          <p:cNvPr id="2" name="Content Placeholder 1"/>
          <p:cNvSpPr>
            <a:spLocks noGrp="1"/>
          </p:cNvSpPr>
          <p:nvPr>
            <p:ph idx="1"/>
          </p:nvPr>
        </p:nvSpPr>
        <p:spPr>
          <a:xfrm>
            <a:off x="0" y="915566"/>
            <a:ext cx="9144000" cy="4032448"/>
          </a:xfrm>
          <a:solidFill>
            <a:schemeClr val="bg1">
              <a:lumMod val="85000"/>
            </a:schemeClr>
          </a:solidFill>
        </p:spPr>
        <p:txBody>
          <a:bodyPr>
            <a:normAutofit fontScale="92500" lnSpcReduction="10000"/>
          </a:bodyPr>
          <a:lstStyle/>
          <a:p>
            <a:pPr marL="0" indent="0">
              <a:buNone/>
            </a:pPr>
            <a:r>
              <a:rPr lang="en-US" sz="2400" b="1" dirty="0"/>
              <a:t>Managing the Formal Open Disclosure Process following a High Level Incident </a:t>
            </a:r>
          </a:p>
          <a:p>
            <a:pPr marL="0" indent="0">
              <a:buNone/>
            </a:pPr>
            <a:endParaRPr lang="en-IE" sz="2400" dirty="0"/>
          </a:p>
          <a:p>
            <a:pPr marL="0" indent="0">
              <a:buNone/>
            </a:pPr>
            <a:r>
              <a:rPr lang="en-US" sz="2400" dirty="0"/>
              <a:t>A high level response involves the full open disclosure process and is initiated for patient safety incidents where the patient has suffered a moderate or higher level of harm (i.e. Category 1 and Category 2 Incidents as per the HSE Risk Impact Table). </a:t>
            </a:r>
            <a:endParaRPr lang="en-US" sz="2400" dirty="0" smtClean="0"/>
          </a:p>
          <a:p>
            <a:pPr marL="0" indent="0">
              <a:buNone/>
            </a:pPr>
            <a:endParaRPr lang="en-US" sz="2400" dirty="0"/>
          </a:p>
          <a:p>
            <a:pPr marL="0" indent="0">
              <a:buNone/>
            </a:pPr>
            <a:r>
              <a:rPr lang="en-US" sz="2400" dirty="0"/>
              <a:t>This level of response may involve an initial </a:t>
            </a:r>
            <a:r>
              <a:rPr lang="en-US" sz="2400" dirty="0" smtClean="0"/>
              <a:t>discussion </a:t>
            </a:r>
            <a:r>
              <a:rPr lang="en-US" sz="2400" dirty="0"/>
              <a:t>with the patient to acknowledge that a patient safety incident has occurred followed by </a:t>
            </a:r>
            <a:r>
              <a:rPr lang="en-US" sz="2400" dirty="0" smtClean="0"/>
              <a:t>a </a:t>
            </a:r>
            <a:r>
              <a:rPr lang="en-US" sz="2400" dirty="0"/>
              <a:t>further </a:t>
            </a:r>
            <a:r>
              <a:rPr lang="en-US" sz="2400" dirty="0" smtClean="0"/>
              <a:t>formal OD meeting(s</a:t>
            </a:r>
            <a:r>
              <a:rPr lang="en-US" sz="2400" dirty="0"/>
              <a:t>) to update the patient as additional information becomes available.   </a:t>
            </a:r>
            <a:endParaRPr lang="en-IE" sz="2400" dirty="0"/>
          </a:p>
          <a:p>
            <a:pPr marL="45720" indent="0">
              <a:buNone/>
            </a:pPr>
            <a:endParaRPr lang="en-US" sz="2400" dirty="0"/>
          </a:p>
          <a:p>
            <a:pPr marL="45720" indent="0">
              <a:buNone/>
            </a:pP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18</a:t>
            </a:fld>
            <a:endParaRPr lang="en-US" dirty="0">
              <a:solidFill>
                <a:prstClr val="black">
                  <a:tint val="75000"/>
                </a:prstClr>
              </a:solidFill>
            </a:endParaRPr>
          </a:p>
        </p:txBody>
      </p:sp>
    </p:spTree>
    <p:extLst>
      <p:ext uri="{BB962C8B-B14F-4D97-AF65-F5344CB8AC3E}">
        <p14:creationId xmlns:p14="http://schemas.microsoft.com/office/powerpoint/2010/main" val="25217794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3995936" y="40877"/>
            <a:ext cx="4896544" cy="781595"/>
          </a:xfrm>
        </p:spPr>
        <p:txBody>
          <a:bodyPr>
            <a:normAutofit/>
          </a:bodyPr>
          <a:lstStyle/>
          <a:p>
            <a:pPr algn="l"/>
            <a:r>
              <a:rPr lang="en-IE" sz="2400" b="1" dirty="0">
                <a:solidFill>
                  <a:schemeClr val="bg1"/>
                </a:solidFill>
              </a:rPr>
              <a:t>Activity </a:t>
            </a:r>
            <a:r>
              <a:rPr lang="en-IE" sz="2400" b="1" dirty="0" smtClean="0">
                <a:solidFill>
                  <a:schemeClr val="bg1"/>
                </a:solidFill>
              </a:rPr>
              <a:t>2: Managing Emotions</a:t>
            </a:r>
            <a:endParaRPr lang="en-IE" sz="2400" b="1" dirty="0">
              <a:solidFill>
                <a:schemeClr val="bg1"/>
              </a:solidFill>
            </a:endParaRPr>
          </a:p>
        </p:txBody>
      </p:sp>
      <p:sp>
        <p:nvSpPr>
          <p:cNvPr id="2" name="Content Placeholder 1"/>
          <p:cNvSpPr>
            <a:spLocks noGrp="1"/>
          </p:cNvSpPr>
          <p:nvPr>
            <p:ph idx="1"/>
          </p:nvPr>
        </p:nvSpPr>
        <p:spPr>
          <a:xfrm>
            <a:off x="2627784" y="915566"/>
            <a:ext cx="6516216" cy="4032448"/>
          </a:xfrm>
          <a:solidFill>
            <a:schemeClr val="bg1">
              <a:lumMod val="85000"/>
            </a:schemeClr>
          </a:solidFill>
        </p:spPr>
        <p:txBody>
          <a:bodyPr>
            <a:normAutofit fontScale="77500" lnSpcReduction="20000"/>
          </a:bodyPr>
          <a:lstStyle/>
          <a:p>
            <a:pPr marL="0" indent="0">
              <a:buNone/>
            </a:pPr>
            <a:r>
              <a:rPr lang="en-US" sz="2400" b="1" dirty="0"/>
              <a:t>Focus on Managing the Emotions and Feelings of all those affected by the Patient safety Incident</a:t>
            </a:r>
            <a:r>
              <a:rPr lang="en-US" sz="2400" dirty="0"/>
              <a:t> </a:t>
            </a:r>
            <a:endParaRPr lang="en-IE" sz="2400" dirty="0"/>
          </a:p>
          <a:p>
            <a:pPr lvl="0"/>
            <a:r>
              <a:rPr lang="en-US" sz="2600" dirty="0"/>
              <a:t>Prioritise the immediate clinical needs of the patient </a:t>
            </a:r>
            <a:endParaRPr lang="en-IE" sz="2600" dirty="0"/>
          </a:p>
          <a:p>
            <a:pPr lvl="0"/>
            <a:r>
              <a:rPr lang="en-US" sz="2600" dirty="0"/>
              <a:t>Consider the importance of being aware of the impact of patient safety incidents on the staff involved and the management of their emotions/feelings.</a:t>
            </a:r>
            <a:endParaRPr lang="en-IE" sz="2600" dirty="0"/>
          </a:p>
          <a:p>
            <a:pPr lvl="0"/>
            <a:r>
              <a:rPr lang="en-US" sz="2600" dirty="0"/>
              <a:t>Consider how the ASSIST ME model of staff support may be used to support a colleague.</a:t>
            </a:r>
            <a:endParaRPr lang="en-IE" sz="2600" dirty="0"/>
          </a:p>
          <a:p>
            <a:pPr lvl="0"/>
            <a:r>
              <a:rPr lang="en-US" sz="2600" dirty="0"/>
              <a:t>Demonstrate awareness of the emotional needs of the patient/ relevant person following patient safety incidents and how to respond to their needs with compassion and empathy.</a:t>
            </a:r>
            <a:endParaRPr lang="en-IE" sz="2600" dirty="0"/>
          </a:p>
          <a:p>
            <a:pPr lvl="0"/>
            <a:r>
              <a:rPr lang="en-US" sz="2600" dirty="0"/>
              <a:t>Consider the key communication skills involved. </a:t>
            </a:r>
            <a:endParaRPr lang="en-IE" sz="2600"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19</a:t>
            </a:fld>
            <a:endParaRPr lang="en-US" dirty="0">
              <a:solidFill>
                <a:prstClr val="black">
                  <a:tint val="75000"/>
                </a:prstClr>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15" y="915566"/>
            <a:ext cx="1729661" cy="208823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3083052"/>
            <a:ext cx="1879061" cy="1800200"/>
          </a:xfrm>
          <a:prstGeom prst="rect">
            <a:avLst/>
          </a:prstGeom>
        </p:spPr>
      </p:pic>
    </p:spTree>
    <p:extLst>
      <p:ext uri="{BB962C8B-B14F-4D97-AF65-F5344CB8AC3E}">
        <p14:creationId xmlns:p14="http://schemas.microsoft.com/office/powerpoint/2010/main" val="7025712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52425" y="1066800"/>
            <a:ext cx="8486775" cy="3139321"/>
          </a:xfrm>
          <a:prstGeom prst="rect">
            <a:avLst/>
          </a:prstGeom>
          <a:solidFill>
            <a:schemeClr val="bg1">
              <a:lumMod val="85000"/>
            </a:schemeClr>
          </a:solidFill>
        </p:spPr>
        <p:txBody>
          <a:bodyPr wrap="square" rtlCol="0">
            <a:spAutoFit/>
          </a:bodyPr>
          <a:lstStyle/>
          <a:p>
            <a:endParaRPr lang="en-IE" b="1" dirty="0">
              <a:solidFill>
                <a:srgbClr val="0070C0"/>
              </a:solidFill>
              <a:latin typeface="Calibri" panose="020F0502020204030204" pitchFamily="34" charset="0"/>
            </a:endParaRPr>
          </a:p>
          <a:p>
            <a:r>
              <a:rPr lang="en-IE" dirty="0">
                <a:latin typeface="Calibri" panose="020F0502020204030204" pitchFamily="34" charset="0"/>
              </a:rPr>
              <a:t>Welcome to </a:t>
            </a:r>
            <a:r>
              <a:rPr lang="en-IE" dirty="0" smtClean="0">
                <a:latin typeface="Calibri" panose="020F0502020204030204" pitchFamily="34" charset="0"/>
              </a:rPr>
              <a:t>today’s workshop:</a:t>
            </a:r>
            <a:endParaRPr lang="en-IE" dirty="0">
              <a:latin typeface="Calibri" panose="020F0502020204030204" pitchFamily="34" charset="0"/>
            </a:endParaRPr>
          </a:p>
          <a:p>
            <a:pPr marL="285750" indent="-285750">
              <a:buFont typeface="Arial" panose="020B0604020202020204" pitchFamily="34" charset="0"/>
              <a:buChar char="•"/>
            </a:pPr>
            <a:endParaRPr lang="en-IE" dirty="0">
              <a:latin typeface="Calibri" panose="020F0502020204030204" pitchFamily="34" charset="0"/>
            </a:endParaRPr>
          </a:p>
          <a:p>
            <a:pPr marL="395478" indent="-285750">
              <a:buFont typeface="Arial" panose="020B0604020202020204" pitchFamily="34" charset="0"/>
              <a:buChar char="•"/>
              <a:defRPr/>
            </a:pPr>
            <a:r>
              <a:rPr lang="en-IE" dirty="0" smtClean="0">
                <a:latin typeface="Calibri" panose="020F0502020204030204" pitchFamily="34" charset="0"/>
              </a:rPr>
              <a:t>Introductions – Hello my name is….</a:t>
            </a:r>
            <a:endParaRPr lang="en-IE" dirty="0">
              <a:latin typeface="Calibri" panose="020F0502020204030204" pitchFamily="34" charset="0"/>
            </a:endParaRPr>
          </a:p>
          <a:p>
            <a:pPr marL="395478" indent="-285750">
              <a:buFont typeface="Arial" panose="020B0604020202020204" pitchFamily="34" charset="0"/>
              <a:buChar char="•"/>
              <a:defRPr/>
            </a:pPr>
            <a:r>
              <a:rPr lang="en-IE" dirty="0" smtClean="0">
                <a:latin typeface="Calibri" panose="020F0502020204030204" pitchFamily="34" charset="0"/>
              </a:rPr>
              <a:t>Housekeeping </a:t>
            </a:r>
            <a:endParaRPr lang="en-IE" dirty="0">
              <a:latin typeface="Calibri" panose="020F0502020204030204" pitchFamily="34" charset="0"/>
            </a:endParaRPr>
          </a:p>
          <a:p>
            <a:pPr marL="395478" indent="-285750">
              <a:buFont typeface="Arial" panose="020B0604020202020204" pitchFamily="34" charset="0"/>
              <a:buChar char="•"/>
              <a:defRPr/>
            </a:pPr>
            <a:r>
              <a:rPr lang="en-IE" dirty="0" smtClean="0">
                <a:latin typeface="Calibri" panose="020F0502020204030204" pitchFamily="34" charset="0"/>
              </a:rPr>
              <a:t>Participant </a:t>
            </a:r>
            <a:r>
              <a:rPr lang="en-IE" dirty="0">
                <a:latin typeface="Calibri" panose="020F0502020204030204" pitchFamily="34" charset="0"/>
              </a:rPr>
              <a:t>self reflection</a:t>
            </a:r>
          </a:p>
          <a:p>
            <a:pPr marL="395478" indent="-285750">
              <a:buFont typeface="Arial" panose="020B0604020202020204" pitchFamily="34" charset="0"/>
              <a:buChar char="•"/>
              <a:defRPr/>
            </a:pPr>
            <a:r>
              <a:rPr lang="en-IE" dirty="0">
                <a:latin typeface="Calibri" panose="020F0502020204030204" pitchFamily="34" charset="0"/>
              </a:rPr>
              <a:t>CPD</a:t>
            </a:r>
          </a:p>
          <a:p>
            <a:pPr marL="395478" indent="-285750">
              <a:buFont typeface="Arial" panose="020B0604020202020204" pitchFamily="34" charset="0"/>
              <a:buChar char="•"/>
              <a:defRPr/>
            </a:pPr>
            <a:r>
              <a:rPr lang="en-IE" dirty="0" smtClean="0">
                <a:latin typeface="Calibri" panose="020F0502020204030204" pitchFamily="34" charset="0"/>
              </a:rPr>
              <a:t>Workshop Objectives</a:t>
            </a:r>
            <a:endParaRPr lang="en-IE" dirty="0">
              <a:latin typeface="Calibri" panose="020F0502020204030204" pitchFamily="34" charset="0"/>
            </a:endParaRPr>
          </a:p>
          <a:p>
            <a:pPr marL="395478" indent="-285750">
              <a:buFont typeface="Arial" panose="020B0604020202020204" pitchFamily="34" charset="0"/>
              <a:buChar char="•"/>
              <a:defRPr/>
            </a:pPr>
            <a:r>
              <a:rPr lang="en-IE" dirty="0" smtClean="0">
                <a:latin typeface="Calibri" panose="020F0502020204030204" pitchFamily="34" charset="0"/>
              </a:rPr>
              <a:t>Ways of Working</a:t>
            </a:r>
            <a:endParaRPr lang="en-IE" dirty="0">
              <a:latin typeface="Calibri" panose="020F0502020204030204" pitchFamily="34" charset="0"/>
            </a:endParaRPr>
          </a:p>
          <a:p>
            <a:pPr marL="395478" indent="-285750">
              <a:buFont typeface="Arial" panose="020B0604020202020204" pitchFamily="34" charset="0"/>
              <a:buChar char="•"/>
              <a:defRPr/>
            </a:pPr>
            <a:r>
              <a:rPr lang="en-IE" dirty="0" smtClean="0">
                <a:latin typeface="Calibri" panose="020F0502020204030204" pitchFamily="34" charset="0"/>
              </a:rPr>
              <a:t>Resource Pack</a:t>
            </a:r>
            <a:endParaRPr lang="en-IE" dirty="0">
              <a:latin typeface="Calibri" panose="020F0502020204030204" pitchFamily="34" charset="0"/>
            </a:endParaRPr>
          </a:p>
          <a:p>
            <a:pPr marL="109728">
              <a:defRPr/>
            </a:pPr>
            <a:r>
              <a:rPr lang="en-IE" dirty="0">
                <a:latin typeface="Calibri" panose="020F0502020204030204" pitchFamily="34" charset="0"/>
              </a:rPr>
              <a:t>      </a:t>
            </a:r>
          </a:p>
        </p:txBody>
      </p:sp>
      <p:sp>
        <p:nvSpPr>
          <p:cNvPr id="3" name="TextBox 2"/>
          <p:cNvSpPr txBox="1"/>
          <p:nvPr/>
        </p:nvSpPr>
        <p:spPr>
          <a:xfrm>
            <a:off x="4932040" y="267494"/>
            <a:ext cx="4066406" cy="461665"/>
          </a:xfrm>
          <a:prstGeom prst="rect">
            <a:avLst/>
          </a:prstGeom>
          <a:noFill/>
        </p:spPr>
        <p:txBody>
          <a:bodyPr wrap="square" rtlCol="0">
            <a:spAutoFit/>
          </a:bodyPr>
          <a:lstStyle/>
          <a:p>
            <a:r>
              <a:rPr lang="en-IE" sz="2400" b="1" dirty="0">
                <a:solidFill>
                  <a:schemeClr val="bg1"/>
                </a:solidFill>
              </a:rPr>
              <a:t>Welcome and </a:t>
            </a:r>
            <a:r>
              <a:rPr lang="en-IE" sz="2400" b="1" dirty="0" smtClean="0">
                <a:solidFill>
                  <a:schemeClr val="bg1"/>
                </a:solidFill>
              </a:rPr>
              <a:t>Introductions</a:t>
            </a:r>
            <a:endParaRPr lang="en-IE" sz="2400" b="1" dirty="0">
              <a:solidFill>
                <a:schemeClr val="bg1"/>
              </a:solidFill>
            </a:endParaRPr>
          </a:p>
        </p:txBody>
      </p:sp>
    </p:spTree>
    <p:extLst>
      <p:ext uri="{BB962C8B-B14F-4D97-AF65-F5344CB8AC3E}">
        <p14:creationId xmlns:p14="http://schemas.microsoft.com/office/powerpoint/2010/main" val="14306908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3635896" y="205979"/>
            <a:ext cx="5050904" cy="781595"/>
          </a:xfrm>
        </p:spPr>
        <p:txBody>
          <a:bodyPr>
            <a:noAutofit/>
          </a:bodyPr>
          <a:lstStyle/>
          <a:p>
            <a:r>
              <a:rPr lang="en-IE" sz="2400" b="1" dirty="0">
                <a:solidFill>
                  <a:schemeClr val="bg1"/>
                </a:solidFill>
              </a:rPr>
              <a:t>Activity </a:t>
            </a:r>
            <a:r>
              <a:rPr lang="en-IE" sz="2400" b="1" dirty="0" smtClean="0">
                <a:solidFill>
                  <a:schemeClr val="bg1"/>
                </a:solidFill>
              </a:rPr>
              <a:t>2: Managing </a:t>
            </a:r>
            <a:r>
              <a:rPr lang="en-IE" sz="2400" b="1" dirty="0">
                <a:solidFill>
                  <a:schemeClr val="bg1"/>
                </a:solidFill>
              </a:rPr>
              <a:t>Emotions</a:t>
            </a:r>
          </a:p>
        </p:txBody>
      </p:sp>
      <p:sp>
        <p:nvSpPr>
          <p:cNvPr id="2" name="Content Placeholder 1"/>
          <p:cNvSpPr>
            <a:spLocks noGrp="1"/>
          </p:cNvSpPr>
          <p:nvPr>
            <p:ph idx="1"/>
          </p:nvPr>
        </p:nvSpPr>
        <p:spPr>
          <a:xfrm>
            <a:off x="2483768" y="915566"/>
            <a:ext cx="6660232" cy="4032448"/>
          </a:xfrm>
          <a:solidFill>
            <a:schemeClr val="bg1">
              <a:lumMod val="85000"/>
            </a:schemeClr>
          </a:solidFill>
        </p:spPr>
        <p:txBody>
          <a:bodyPr>
            <a:normAutofit fontScale="77500" lnSpcReduction="20000"/>
          </a:bodyPr>
          <a:lstStyle/>
          <a:p>
            <a:pPr marL="0" indent="0">
              <a:buNone/>
            </a:pPr>
            <a:r>
              <a:rPr lang="en-US" sz="2400" dirty="0"/>
              <a:t>Two Groups</a:t>
            </a:r>
            <a:endParaRPr lang="en-IE" sz="2400" dirty="0"/>
          </a:p>
          <a:p>
            <a:r>
              <a:rPr lang="en-US" sz="2400" dirty="0"/>
              <a:t>Review scenario and time allocated: </a:t>
            </a:r>
            <a:r>
              <a:rPr lang="en-US" sz="2400" dirty="0" smtClean="0"/>
              <a:t>10 minutes</a:t>
            </a:r>
            <a:endParaRPr lang="en-IE" sz="2400" dirty="0"/>
          </a:p>
          <a:p>
            <a:pPr marL="0" indent="0">
              <a:buNone/>
            </a:pPr>
            <a:r>
              <a:rPr lang="en-US" sz="2400" b="1" dirty="0"/>
              <a:t>Group A to:</a:t>
            </a:r>
            <a:endParaRPr lang="en-IE" sz="2400" b="1" dirty="0"/>
          </a:p>
          <a:p>
            <a:pPr lvl="0"/>
            <a:r>
              <a:rPr lang="en-US" sz="2400" dirty="0"/>
              <a:t>Review role </a:t>
            </a:r>
            <a:r>
              <a:rPr lang="en-US" sz="2400" dirty="0" smtClean="0"/>
              <a:t>card, consider </a:t>
            </a:r>
            <a:r>
              <a:rPr lang="en-US" sz="2400" dirty="0"/>
              <a:t>this incident from the perspective of the staff member(s) involved, the impact on them, possible reactions and use of the ASSIST Me Model of staff support.</a:t>
            </a:r>
          </a:p>
          <a:p>
            <a:pPr marL="0" indent="0">
              <a:buNone/>
            </a:pPr>
            <a:r>
              <a:rPr lang="en-US" sz="2400" b="1" dirty="0"/>
              <a:t>Group B to: </a:t>
            </a:r>
            <a:endParaRPr lang="en-IE" sz="2400" dirty="0"/>
          </a:p>
          <a:p>
            <a:r>
              <a:rPr lang="en-US" sz="2400" dirty="0"/>
              <a:t>Review role </a:t>
            </a:r>
            <a:r>
              <a:rPr lang="en-US" sz="2400" dirty="0" smtClean="0"/>
              <a:t>card, </a:t>
            </a:r>
            <a:r>
              <a:rPr lang="en-US" sz="2400" dirty="0"/>
              <a:t>consider the impact of this incident on the patient / service user (emotional, psychological, social and physical impact) and their reaction and what communication skills the disclosure team will need to use to manage the various </a:t>
            </a:r>
            <a:r>
              <a:rPr lang="en-US" sz="2400" dirty="0" smtClean="0"/>
              <a:t>reactions/responses</a:t>
            </a:r>
            <a:r>
              <a:rPr lang="en-US" sz="2400" dirty="0"/>
              <a:t>.</a:t>
            </a:r>
          </a:p>
          <a:p>
            <a:r>
              <a:rPr lang="en-US" sz="2400" dirty="0"/>
              <a:t>Conduct a 5 minute Role Play of the initial discussion with family.   </a:t>
            </a:r>
            <a:endParaRPr lang="en-IE" sz="2400" dirty="0"/>
          </a:p>
          <a:p>
            <a:pPr marL="45720" indent="0">
              <a:buNone/>
            </a:pPr>
            <a:endParaRPr lang="en-US" sz="2400" dirty="0"/>
          </a:p>
          <a:p>
            <a:pPr marL="45720" indent="0">
              <a:buNone/>
            </a:pP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20</a:t>
            </a:fld>
            <a:endParaRPr lang="en-US" dirty="0">
              <a:solidFill>
                <a:prstClr val="black">
                  <a:tint val="75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1" y="3403657"/>
            <a:ext cx="2073367" cy="119139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92" y="1119939"/>
            <a:ext cx="2152594" cy="2283718"/>
          </a:xfrm>
          <a:prstGeom prst="rect">
            <a:avLst/>
          </a:prstGeom>
        </p:spPr>
      </p:pic>
    </p:spTree>
    <p:extLst>
      <p:ext uri="{BB962C8B-B14F-4D97-AF65-F5344CB8AC3E}">
        <p14:creationId xmlns:p14="http://schemas.microsoft.com/office/powerpoint/2010/main" val="24384221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211960" y="205979"/>
            <a:ext cx="4474840" cy="781595"/>
          </a:xfrm>
        </p:spPr>
        <p:txBody>
          <a:bodyPr>
            <a:normAutofit/>
          </a:bodyPr>
          <a:lstStyle/>
          <a:p>
            <a:pPr algn="l"/>
            <a:r>
              <a:rPr lang="en-IE" sz="2400" b="1" dirty="0" smtClean="0">
                <a:solidFill>
                  <a:schemeClr val="bg1"/>
                </a:solidFill>
              </a:rPr>
              <a:t>Activity 2: Group </a:t>
            </a:r>
            <a:r>
              <a:rPr lang="en-IE" sz="2400" b="1" dirty="0">
                <a:solidFill>
                  <a:schemeClr val="bg1"/>
                </a:solidFill>
              </a:rPr>
              <a:t>Discussion</a:t>
            </a:r>
          </a:p>
        </p:txBody>
      </p:sp>
      <p:sp>
        <p:nvSpPr>
          <p:cNvPr id="2" name="Content Placeholder 1"/>
          <p:cNvSpPr>
            <a:spLocks noGrp="1"/>
          </p:cNvSpPr>
          <p:nvPr>
            <p:ph idx="1"/>
          </p:nvPr>
        </p:nvSpPr>
        <p:spPr>
          <a:xfrm>
            <a:off x="2555776" y="915566"/>
            <a:ext cx="6588224" cy="4032448"/>
          </a:xfrm>
          <a:solidFill>
            <a:schemeClr val="bg1">
              <a:lumMod val="85000"/>
            </a:schemeClr>
          </a:solidFill>
        </p:spPr>
        <p:txBody>
          <a:bodyPr>
            <a:normAutofit/>
          </a:bodyPr>
          <a:lstStyle/>
          <a:p>
            <a:r>
              <a:rPr lang="en-US" sz="2000" dirty="0"/>
              <a:t>What communication skills were used during the role play to manage the patient’s/relevant person’s emotions and responses?  </a:t>
            </a:r>
          </a:p>
          <a:p>
            <a:endParaRPr lang="en-US" sz="2000" dirty="0"/>
          </a:p>
          <a:p>
            <a:r>
              <a:rPr lang="en-US" sz="2000" dirty="0"/>
              <a:t>How does the ASSIST ME Model of staff support assist the management of emotions? </a:t>
            </a:r>
          </a:p>
          <a:p>
            <a:pPr marL="0" indent="0">
              <a:buNone/>
            </a:pPr>
            <a:endParaRPr lang="en-US" sz="2000" dirty="0"/>
          </a:p>
          <a:p>
            <a:r>
              <a:rPr lang="en-US" sz="2000" dirty="0"/>
              <a:t>How do the team support each other before and during this meeting?</a:t>
            </a: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21</a:t>
            </a:fld>
            <a:endParaRPr lang="en-US" dirty="0">
              <a:solidFill>
                <a:prstClr val="black">
                  <a:tint val="75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283718"/>
            <a:ext cx="2304256" cy="1695450"/>
          </a:xfrm>
          <a:prstGeom prst="rect">
            <a:avLst/>
          </a:prstGeom>
        </p:spPr>
      </p:pic>
    </p:spTree>
    <p:extLst>
      <p:ext uri="{BB962C8B-B14F-4D97-AF65-F5344CB8AC3E}">
        <p14:creationId xmlns:p14="http://schemas.microsoft.com/office/powerpoint/2010/main" val="30792569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6F04DD-2FA4-C84F-8953-D21B26A63840}"/>
              </a:ext>
            </a:extLst>
          </p:cNvPr>
          <p:cNvSpPr txBox="1">
            <a:spLocks/>
          </p:cNvSpPr>
          <p:nvPr/>
        </p:nvSpPr>
        <p:spPr>
          <a:xfrm>
            <a:off x="623889" y="683"/>
            <a:ext cx="8148638" cy="78671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378"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grpSp>
        <p:nvGrpSpPr>
          <p:cNvPr id="14" name="Group 13">
            <a:extLst>
              <a:ext uri="{FF2B5EF4-FFF2-40B4-BE49-F238E27FC236}">
                <a16:creationId xmlns:a16="http://schemas.microsoft.com/office/drawing/2014/main" id="{81186C2D-0F92-6A4B-A8F0-2C7F18609C90}"/>
              </a:ext>
            </a:extLst>
          </p:cNvPr>
          <p:cNvGrpSpPr/>
          <p:nvPr/>
        </p:nvGrpSpPr>
        <p:grpSpPr>
          <a:xfrm>
            <a:off x="416292" y="2349898"/>
            <a:ext cx="2543537" cy="712190"/>
            <a:chOff x="416292" y="2349898"/>
            <a:chExt cx="2543537" cy="712190"/>
          </a:xfrm>
        </p:grpSpPr>
        <p:sp>
          <p:nvSpPr>
            <p:cNvPr id="5" name="Oval 4">
              <a:extLst>
                <a:ext uri="{FF2B5EF4-FFF2-40B4-BE49-F238E27FC236}">
                  <a16:creationId xmlns:a16="http://schemas.microsoft.com/office/drawing/2014/main" id="{3D3C80F3-790B-8C44-9B0B-A2F80171521C}"/>
                </a:ext>
              </a:extLst>
            </p:cNvPr>
            <p:cNvSpPr/>
            <p:nvPr/>
          </p:nvSpPr>
          <p:spPr>
            <a:xfrm>
              <a:off x="416292" y="2349898"/>
              <a:ext cx="712190" cy="712190"/>
            </a:xfrm>
            <a:prstGeom prst="ellipse">
              <a:avLst/>
            </a:prstGeom>
            <a:gradFill rotWithShape="0">
              <a:gsLst>
                <a:gs pos="0">
                  <a:srgbClr val="EC008C"/>
                </a:gs>
                <a:gs pos="100000">
                  <a:srgbClr val="6E3694"/>
                </a:gs>
              </a:gsLst>
              <a:lin ang="5400000" scaled="1"/>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Rectangle 5" descr="Cycle with people outline">
              <a:extLst>
                <a:ext uri="{FF2B5EF4-FFF2-40B4-BE49-F238E27FC236}">
                  <a16:creationId xmlns:a16="http://schemas.microsoft.com/office/drawing/2014/main" id="{CED05B3E-EDF6-3340-B05D-8D0C0DF6DED4}"/>
                </a:ext>
              </a:extLst>
            </p:cNvPr>
            <p:cNvSpPr/>
            <p:nvPr/>
          </p:nvSpPr>
          <p:spPr>
            <a:xfrm>
              <a:off x="565852" y="2499458"/>
              <a:ext cx="413070" cy="413070"/>
            </a:xfrm>
            <a:prstGeom prst="rect">
              <a:avLst/>
            </a:prstGeom>
            <a: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Freeform 6">
              <a:extLst>
                <a:ext uri="{FF2B5EF4-FFF2-40B4-BE49-F238E27FC236}">
                  <a16:creationId xmlns:a16="http://schemas.microsoft.com/office/drawing/2014/main" id="{614A0F16-96D8-4443-8232-2AD3D7D28A96}"/>
                </a:ext>
              </a:extLst>
            </p:cNvPr>
            <p:cNvSpPr/>
            <p:nvPr/>
          </p:nvSpPr>
          <p:spPr>
            <a:xfrm>
              <a:off x="1281095" y="2349898"/>
              <a:ext cx="1678734" cy="712190"/>
            </a:xfrm>
            <a:custGeom>
              <a:avLst/>
              <a:gdLst>
                <a:gd name="connsiteX0" fmla="*/ 0 w 1678734"/>
                <a:gd name="connsiteY0" fmla="*/ 0 h 712190"/>
                <a:gd name="connsiteX1" fmla="*/ 1678734 w 1678734"/>
                <a:gd name="connsiteY1" fmla="*/ 0 h 712190"/>
                <a:gd name="connsiteX2" fmla="*/ 1678734 w 1678734"/>
                <a:gd name="connsiteY2" fmla="*/ 712190 h 712190"/>
                <a:gd name="connsiteX3" fmla="*/ 0 w 1678734"/>
                <a:gd name="connsiteY3" fmla="*/ 712190 h 712190"/>
                <a:gd name="connsiteX4" fmla="*/ 0 w 1678734"/>
                <a:gd name="connsiteY4" fmla="*/ 0 h 71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734" h="712190">
                  <a:moveTo>
                    <a:pt x="0" y="0"/>
                  </a:moveTo>
                  <a:lnTo>
                    <a:pt x="1678734" y="0"/>
                  </a:lnTo>
                  <a:lnTo>
                    <a:pt x="1678734" y="712190"/>
                  </a:lnTo>
                  <a:lnTo>
                    <a:pt x="0" y="712190"/>
                  </a:lnTo>
                  <a:lnTo>
                    <a:pt x="0" y="0"/>
                  </a:lnTo>
                  <a:close/>
                </a:path>
              </a:pathLst>
            </a:custGeom>
            <a:solidFill>
              <a:srgbClr val="6E3694"/>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800100" rtl="0" eaLnBrk="1" fontAlgn="auto" latinLnBrk="0" hangingPunct="1">
                <a:lnSpc>
                  <a:spcPct val="10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a:t>
              </a:r>
            </a:p>
          </p:txBody>
        </p:sp>
      </p:grpSp>
      <p:grpSp>
        <p:nvGrpSpPr>
          <p:cNvPr id="15" name="Group 14">
            <a:extLst>
              <a:ext uri="{FF2B5EF4-FFF2-40B4-BE49-F238E27FC236}">
                <a16:creationId xmlns:a16="http://schemas.microsoft.com/office/drawing/2014/main" id="{9214E304-861A-B44D-B4C5-8439D49917E7}"/>
              </a:ext>
            </a:extLst>
          </p:cNvPr>
          <p:cNvGrpSpPr/>
          <p:nvPr/>
        </p:nvGrpSpPr>
        <p:grpSpPr>
          <a:xfrm>
            <a:off x="3252336" y="2349898"/>
            <a:ext cx="2543537" cy="712190"/>
            <a:chOff x="3252336" y="2349898"/>
            <a:chExt cx="2543537" cy="712190"/>
          </a:xfrm>
        </p:grpSpPr>
        <p:sp>
          <p:nvSpPr>
            <p:cNvPr id="8" name="Oval 7">
              <a:extLst>
                <a:ext uri="{FF2B5EF4-FFF2-40B4-BE49-F238E27FC236}">
                  <a16:creationId xmlns:a16="http://schemas.microsoft.com/office/drawing/2014/main" id="{1A99B84D-1982-6540-B134-1EDDA3B64F77}"/>
                </a:ext>
              </a:extLst>
            </p:cNvPr>
            <p:cNvSpPr/>
            <p:nvPr/>
          </p:nvSpPr>
          <p:spPr>
            <a:xfrm>
              <a:off x="3252336" y="2349898"/>
              <a:ext cx="712190" cy="712190"/>
            </a:xfrm>
            <a:prstGeom prst="ellipse">
              <a:avLst/>
            </a:prstGeom>
            <a:gradFill rotWithShape="0">
              <a:gsLst>
                <a:gs pos="0">
                  <a:srgbClr val="EC008C"/>
                </a:gs>
                <a:gs pos="100000">
                  <a:srgbClr val="6E3694"/>
                </a:gs>
              </a:gsLst>
              <a:lin ang="5400000" scaled="1"/>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Rectangle 8" descr="Ear outline">
              <a:extLst>
                <a:ext uri="{FF2B5EF4-FFF2-40B4-BE49-F238E27FC236}">
                  <a16:creationId xmlns:a16="http://schemas.microsoft.com/office/drawing/2014/main" id="{EE668E33-20E1-0643-93DF-01BC3994F677}"/>
                </a:ext>
              </a:extLst>
            </p:cNvPr>
            <p:cNvSpPr/>
            <p:nvPr/>
          </p:nvSpPr>
          <p:spPr>
            <a:xfrm>
              <a:off x="3401896" y="2499458"/>
              <a:ext cx="413070" cy="413070"/>
            </a:xfrm>
            <a:prstGeom prst="rect">
              <a:avLst/>
            </a:prstGeom>
            <a: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Freeform 9">
              <a:extLst>
                <a:ext uri="{FF2B5EF4-FFF2-40B4-BE49-F238E27FC236}">
                  <a16:creationId xmlns:a16="http://schemas.microsoft.com/office/drawing/2014/main" id="{844AC331-5E17-C24F-B446-C30C8FF42CD1}"/>
                </a:ext>
              </a:extLst>
            </p:cNvPr>
            <p:cNvSpPr/>
            <p:nvPr/>
          </p:nvSpPr>
          <p:spPr>
            <a:xfrm>
              <a:off x="4117139" y="2349898"/>
              <a:ext cx="1678734" cy="712190"/>
            </a:xfrm>
            <a:custGeom>
              <a:avLst/>
              <a:gdLst>
                <a:gd name="connsiteX0" fmla="*/ 0 w 1678734"/>
                <a:gd name="connsiteY0" fmla="*/ 0 h 712190"/>
                <a:gd name="connsiteX1" fmla="*/ 1678734 w 1678734"/>
                <a:gd name="connsiteY1" fmla="*/ 0 h 712190"/>
                <a:gd name="connsiteX2" fmla="*/ 1678734 w 1678734"/>
                <a:gd name="connsiteY2" fmla="*/ 712190 h 712190"/>
                <a:gd name="connsiteX3" fmla="*/ 0 w 1678734"/>
                <a:gd name="connsiteY3" fmla="*/ 712190 h 712190"/>
                <a:gd name="connsiteX4" fmla="*/ 0 w 1678734"/>
                <a:gd name="connsiteY4" fmla="*/ 0 h 71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734" h="712190">
                  <a:moveTo>
                    <a:pt x="0" y="0"/>
                  </a:moveTo>
                  <a:lnTo>
                    <a:pt x="1678734" y="0"/>
                  </a:lnTo>
                  <a:lnTo>
                    <a:pt x="1678734" y="712190"/>
                  </a:lnTo>
                  <a:lnTo>
                    <a:pt x="0" y="712190"/>
                  </a:lnTo>
                  <a:lnTo>
                    <a:pt x="0" y="0"/>
                  </a:lnTo>
                  <a:close/>
                </a:path>
              </a:pathLst>
            </a:custGeom>
            <a:solidFill>
              <a:srgbClr val="6E3694"/>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800100" rtl="0" eaLnBrk="1" fontAlgn="auto" latinLnBrk="0" hangingPunct="1">
                <a:lnSpc>
                  <a:spcPct val="10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a:t>
              </a:r>
            </a:p>
          </p:txBody>
        </p:sp>
      </p:grpSp>
      <p:grpSp>
        <p:nvGrpSpPr>
          <p:cNvPr id="16" name="Group 15">
            <a:extLst>
              <a:ext uri="{FF2B5EF4-FFF2-40B4-BE49-F238E27FC236}">
                <a16:creationId xmlns:a16="http://schemas.microsoft.com/office/drawing/2014/main" id="{503EA9F3-AEF5-564F-8E6E-E2A6D588EF24}"/>
              </a:ext>
            </a:extLst>
          </p:cNvPr>
          <p:cNvGrpSpPr/>
          <p:nvPr/>
        </p:nvGrpSpPr>
        <p:grpSpPr>
          <a:xfrm>
            <a:off x="6088380" y="2349898"/>
            <a:ext cx="2552014" cy="712190"/>
            <a:chOff x="6088380" y="2349898"/>
            <a:chExt cx="2552014" cy="712190"/>
          </a:xfrm>
        </p:grpSpPr>
        <p:sp>
          <p:nvSpPr>
            <p:cNvPr id="11" name="Oval 10">
              <a:extLst>
                <a:ext uri="{FF2B5EF4-FFF2-40B4-BE49-F238E27FC236}">
                  <a16:creationId xmlns:a16="http://schemas.microsoft.com/office/drawing/2014/main" id="{616869AB-90B1-7E4F-9F89-3E62AE9F591E}"/>
                </a:ext>
              </a:extLst>
            </p:cNvPr>
            <p:cNvSpPr/>
            <p:nvPr/>
          </p:nvSpPr>
          <p:spPr>
            <a:xfrm>
              <a:off x="6088380" y="2349898"/>
              <a:ext cx="712190" cy="712190"/>
            </a:xfrm>
            <a:prstGeom prst="ellipse">
              <a:avLst/>
            </a:prstGeom>
            <a:gradFill rotWithShape="0">
              <a:gsLst>
                <a:gs pos="0">
                  <a:srgbClr val="EC008C"/>
                </a:gs>
                <a:gs pos="100000">
                  <a:srgbClr val="6E3694"/>
                </a:gs>
              </a:gsLst>
              <a:lin ang="5400000" scaled="1"/>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Rectangle 11" descr="Chat with solid fill">
              <a:extLst>
                <a:ext uri="{FF2B5EF4-FFF2-40B4-BE49-F238E27FC236}">
                  <a16:creationId xmlns:a16="http://schemas.microsoft.com/office/drawing/2014/main" id="{EBCFF396-5394-6146-997E-92DC11F793B9}"/>
                </a:ext>
              </a:extLst>
            </p:cNvPr>
            <p:cNvSpPr/>
            <p:nvPr/>
          </p:nvSpPr>
          <p:spPr>
            <a:xfrm>
              <a:off x="6237940" y="2499458"/>
              <a:ext cx="413070" cy="413070"/>
            </a:xfrm>
            <a:prstGeom prst="rect">
              <a:avLst/>
            </a:prstGeom>
            <a: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Freeform 12">
              <a:extLst>
                <a:ext uri="{FF2B5EF4-FFF2-40B4-BE49-F238E27FC236}">
                  <a16:creationId xmlns:a16="http://schemas.microsoft.com/office/drawing/2014/main" id="{CC788A40-6E2D-BB4A-823F-A2D4783CEA13}"/>
                </a:ext>
              </a:extLst>
            </p:cNvPr>
            <p:cNvSpPr/>
            <p:nvPr/>
          </p:nvSpPr>
          <p:spPr>
            <a:xfrm>
              <a:off x="6944705" y="2349898"/>
              <a:ext cx="1695689" cy="712190"/>
            </a:xfrm>
            <a:custGeom>
              <a:avLst/>
              <a:gdLst>
                <a:gd name="connsiteX0" fmla="*/ 0 w 1695689"/>
                <a:gd name="connsiteY0" fmla="*/ 0 h 712190"/>
                <a:gd name="connsiteX1" fmla="*/ 1695689 w 1695689"/>
                <a:gd name="connsiteY1" fmla="*/ 0 h 712190"/>
                <a:gd name="connsiteX2" fmla="*/ 1695689 w 1695689"/>
                <a:gd name="connsiteY2" fmla="*/ 712190 h 712190"/>
                <a:gd name="connsiteX3" fmla="*/ 0 w 1695689"/>
                <a:gd name="connsiteY3" fmla="*/ 712190 h 712190"/>
                <a:gd name="connsiteX4" fmla="*/ 0 w 1695689"/>
                <a:gd name="connsiteY4" fmla="*/ 0 h 71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689" h="712190">
                  <a:moveTo>
                    <a:pt x="0" y="0"/>
                  </a:moveTo>
                  <a:lnTo>
                    <a:pt x="1695689" y="0"/>
                  </a:lnTo>
                  <a:lnTo>
                    <a:pt x="1695689" y="712190"/>
                  </a:lnTo>
                  <a:lnTo>
                    <a:pt x="0" y="712190"/>
                  </a:lnTo>
                  <a:lnTo>
                    <a:pt x="0" y="0"/>
                  </a:lnTo>
                  <a:close/>
                </a:path>
              </a:pathLst>
            </a:custGeom>
            <a:solidFill>
              <a:srgbClr val="6E3694"/>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800100" rtl="0" eaLnBrk="1" fontAlgn="auto" latinLnBrk="0" hangingPunct="1">
                <a:lnSpc>
                  <a:spcPct val="10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Communicate</a:t>
              </a:r>
            </a:p>
          </p:txBody>
        </p:sp>
      </p:grpSp>
      <p:pic>
        <p:nvPicPr>
          <p:cNvPr id="17" name="Content Placeholder 14">
            <a:extLst>
              <a:ext uri="{FF2B5EF4-FFF2-40B4-BE49-F238E27FC236}">
                <a16:creationId xmlns:a16="http://schemas.microsoft.com/office/drawing/2014/main" id="{6C3BC744-1D9F-7144-BE93-82F4BA4163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0194" y="3150152"/>
            <a:ext cx="1948561" cy="1572580"/>
          </a:xfrm>
          <a:prstGeom prst="rect">
            <a:avLst/>
          </a:prstGeom>
        </p:spPr>
      </p:pic>
      <p:pic>
        <p:nvPicPr>
          <p:cNvPr id="18" name="Picture Placeholder 6">
            <a:extLst>
              <a:ext uri="{FF2B5EF4-FFF2-40B4-BE49-F238E27FC236}">
                <a16:creationId xmlns:a16="http://schemas.microsoft.com/office/drawing/2014/main" id="{50C6B58B-2BE5-9D42-B31C-1DFCEDE99C7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2205401" y="3299712"/>
            <a:ext cx="2093869" cy="1423020"/>
          </a:xfrm>
          <a:prstGeom prst="rect">
            <a:avLst/>
          </a:prstGeom>
        </p:spPr>
      </p:pic>
    </p:spTree>
    <p:extLst>
      <p:ext uri="{BB962C8B-B14F-4D97-AF65-F5344CB8AC3E}">
        <p14:creationId xmlns:p14="http://schemas.microsoft.com/office/powerpoint/2010/main" val="127280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strVal val="#ppt_w*0.70"/>
                                          </p:val>
                                        </p:tav>
                                        <p:tav tm="100000">
                                          <p:val>
                                            <p:strVal val="#ppt_w"/>
                                          </p:val>
                                        </p:tav>
                                      </p:tavLst>
                                    </p:anim>
                                    <p:anim calcmode="lin" valueType="num">
                                      <p:cBhvr>
                                        <p:cTn id="22" dur="1000" fill="hold"/>
                                        <p:tgtEl>
                                          <p:spTgt spid="16"/>
                                        </p:tgtEl>
                                        <p:attrNameLst>
                                          <p:attrName>ppt_h</p:attrName>
                                        </p:attrNameLst>
                                      </p:cBhvr>
                                      <p:tavLst>
                                        <p:tav tm="0">
                                          <p:val>
                                            <p:strVal val="#ppt_h"/>
                                          </p:val>
                                        </p:tav>
                                        <p:tav tm="100000">
                                          <p:val>
                                            <p:strVal val="#ppt_h"/>
                                          </p:val>
                                        </p:tav>
                                      </p:tavLst>
                                    </p:anim>
                                    <p:animEffect transition="in" filter="fade">
                                      <p:cBhvr>
                                        <p:cTn id="23" dur="1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9D2B-A5A4-0C48-B540-4DDF0AB351EE}"/>
              </a:ext>
            </a:extLst>
          </p:cNvPr>
          <p:cNvSpPr>
            <a:spLocks noGrp="1"/>
          </p:cNvSpPr>
          <p:nvPr>
            <p:ph type="title"/>
          </p:nvPr>
        </p:nvSpPr>
        <p:spPr>
          <a:xfrm>
            <a:off x="298445" y="205980"/>
            <a:ext cx="8388357" cy="376054"/>
          </a:xfrm>
        </p:spPr>
        <p:txBody>
          <a:bodyPr vert="horz" lIns="91440" tIns="45720" rIns="91440" bIns="45720" rtlCol="0" anchor="ctr">
            <a:normAutofit/>
          </a:bodyPr>
          <a:lstStyle/>
          <a:p>
            <a:pPr defTabSz="914400">
              <a:lnSpc>
                <a:spcPct val="90000"/>
              </a:lnSpc>
            </a:pPr>
            <a:r>
              <a:rPr lang="en-US" sz="2000" kern="1200" dirty="0"/>
              <a:t>Preparation</a:t>
            </a:r>
          </a:p>
        </p:txBody>
      </p:sp>
      <p:pic>
        <p:nvPicPr>
          <p:cNvPr id="4" name="Picture 3">
            <a:extLst>
              <a:ext uri="{FF2B5EF4-FFF2-40B4-BE49-F238E27FC236}">
                <a16:creationId xmlns:a16="http://schemas.microsoft.com/office/drawing/2014/main" id="{9713630E-71D4-614F-A44C-FC7F0B830A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55096" y="1360810"/>
            <a:ext cx="3534059" cy="2424365"/>
          </a:xfrm>
          <a:prstGeom prst="rect">
            <a:avLst/>
          </a:prstGeom>
          <a:noFill/>
        </p:spPr>
      </p:pic>
      <p:sp>
        <p:nvSpPr>
          <p:cNvPr id="6" name="Text Placeholder 2">
            <a:extLst>
              <a:ext uri="{FF2B5EF4-FFF2-40B4-BE49-F238E27FC236}">
                <a16:creationId xmlns:a16="http://schemas.microsoft.com/office/drawing/2014/main" id="{11597C51-C43D-CC4A-B74A-5A73EDA30C7D}"/>
              </a:ext>
            </a:extLst>
          </p:cNvPr>
          <p:cNvSpPr txBox="1">
            <a:spLocks/>
          </p:cNvSpPr>
          <p:nvPr/>
        </p:nvSpPr>
        <p:spPr>
          <a:xfrm>
            <a:off x="470528" y="1360810"/>
            <a:ext cx="4684568" cy="3430770"/>
          </a:xfrm>
          <a:prstGeom prst="rect">
            <a:avLst/>
          </a:prstGeom>
        </p:spPr>
        <p:txBody>
          <a:bodyPr vert="horz" lIns="91436" tIns="45718" rIns="91436" bIns="45718" rtlCol="0">
            <a:noAutofit/>
          </a:bodyPr>
          <a:lstStyle>
            <a:lvl1pPr marL="228588" indent="-228588" algn="l" defTabSz="914355" rtl="0" eaLnBrk="1" latinLnBrk="0" hangingPunct="1">
              <a:lnSpc>
                <a:spcPct val="90000"/>
              </a:lnSpc>
              <a:spcBef>
                <a:spcPts val="1000"/>
              </a:spcBef>
              <a:buClr>
                <a:srgbClr val="C100A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66" indent="-228588" algn="l" defTabSz="914355" rtl="0" eaLnBrk="1" latinLnBrk="0" hangingPunct="1">
              <a:lnSpc>
                <a:spcPct val="90000"/>
              </a:lnSpc>
              <a:spcBef>
                <a:spcPts val="500"/>
              </a:spcBef>
              <a:buClr>
                <a:srgbClr val="C100A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4" indent="-228588" algn="l" defTabSz="914355" rtl="0" eaLnBrk="1" latinLnBrk="0" hangingPunct="1">
              <a:lnSpc>
                <a:spcPct val="90000"/>
              </a:lnSpc>
              <a:spcBef>
                <a:spcPts val="500"/>
              </a:spcBef>
              <a:buClr>
                <a:srgbClr val="C100A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8" algn="l" defTabSz="914355" rtl="0" eaLnBrk="1" latinLnBrk="0" hangingPunct="1">
              <a:lnSpc>
                <a:spcPct val="90000"/>
              </a:lnSpc>
              <a:spcBef>
                <a:spcPts val="500"/>
              </a:spcBef>
              <a:buClr>
                <a:srgbClr val="C100A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7" indent="-228588" algn="l" defTabSz="914355" rtl="0" eaLnBrk="1" latinLnBrk="0" hangingPunct="1">
              <a:lnSpc>
                <a:spcPct val="90000"/>
              </a:lnSpc>
              <a:spcBef>
                <a:spcPts val="500"/>
              </a:spcBef>
              <a:buClr>
                <a:srgbClr val="C100A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rgbClr val="C100A0"/>
              </a:buClr>
              <a:buSzTx/>
              <a:buFont typeface="+mj-lt"/>
              <a:buAutoNum type="arabicPeriod"/>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Prepare </a:t>
            </a:r>
            <a:r>
              <a:rPr kumimoji="0" lang="en-IE"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yourself</a:t>
            </a:r>
          </a:p>
          <a:p>
            <a:pPr marL="457200" marR="0" lvl="0" indent="-457200" algn="l" defTabSz="914400" rtl="0" eaLnBrk="1" fontAlgn="auto" latinLnBrk="0" hangingPunct="1">
              <a:lnSpc>
                <a:spcPct val="90000"/>
              </a:lnSpc>
              <a:spcBef>
                <a:spcPts val="1000"/>
              </a:spcBef>
              <a:spcAft>
                <a:spcPts val="0"/>
              </a:spcAft>
              <a:buClr>
                <a:srgbClr val="C100A0"/>
              </a:buClr>
              <a:buSzTx/>
              <a:buFont typeface="+mj-lt"/>
              <a:buAutoNum type="arabicPeriod"/>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Prepare your </a:t>
            </a:r>
            <a:r>
              <a:rPr kumimoji="0" lang="en-IE"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information</a:t>
            </a:r>
          </a:p>
          <a:p>
            <a:pPr marL="457200" marR="0" lvl="0" indent="-457200" algn="l" defTabSz="914400" rtl="0" eaLnBrk="1" fontAlgn="auto" latinLnBrk="0" hangingPunct="1">
              <a:lnSpc>
                <a:spcPct val="90000"/>
              </a:lnSpc>
              <a:spcBef>
                <a:spcPts val="1000"/>
              </a:spcBef>
              <a:spcAft>
                <a:spcPts val="0"/>
              </a:spcAft>
              <a:buClr>
                <a:srgbClr val="C100A0"/>
              </a:buClr>
              <a:buSzTx/>
              <a:buFont typeface="+mj-lt"/>
              <a:buAutoNum type="arabicPeriod"/>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Prepare your </a:t>
            </a:r>
            <a:r>
              <a:rPr kumimoji="0" lang="en-IE"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environment</a:t>
            </a:r>
          </a:p>
        </p:txBody>
      </p:sp>
      <p:sp>
        <p:nvSpPr>
          <p:cNvPr id="16" name="Rectangle 15">
            <a:extLst>
              <a:ext uri="{FF2B5EF4-FFF2-40B4-BE49-F238E27FC236}">
                <a16:creationId xmlns:a16="http://schemas.microsoft.com/office/drawing/2014/main" id="{BF66D228-F6DD-F04E-A681-2A34F424EC93}"/>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100A0"/>
              </a:solidFill>
              <a:effectLst/>
              <a:highlight>
                <a:srgbClr val="7030A0"/>
              </a:highlight>
              <a:uLnTx/>
              <a:uFillTx/>
              <a:latin typeface="Calibri"/>
              <a:ea typeface="+mn-ea"/>
              <a:cs typeface="+mn-cs"/>
            </a:endParaRPr>
          </a:p>
        </p:txBody>
      </p:sp>
      <p:sp>
        <p:nvSpPr>
          <p:cNvPr id="17" name="TextBox 16">
            <a:extLst>
              <a:ext uri="{FF2B5EF4-FFF2-40B4-BE49-F238E27FC236}">
                <a16:creationId xmlns:a16="http://schemas.microsoft.com/office/drawing/2014/main" id="{C471B7DB-49D2-0247-920F-4AF098F9CC0D}"/>
              </a:ext>
            </a:extLst>
          </p:cNvPr>
          <p:cNvSpPr txBox="1"/>
          <p:nvPr/>
        </p:nvSpPr>
        <p:spPr>
          <a:xfrm>
            <a:off x="759853" y="813711"/>
            <a:ext cx="5777256" cy="307777"/>
          </a:xfrm>
          <a:prstGeom prst="rect">
            <a:avLst/>
          </a:prstGeom>
          <a:solidFill>
            <a:srgbClr val="92D050"/>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a:t>
            </a:r>
          </a:p>
        </p:txBody>
      </p:sp>
    </p:spTree>
    <p:extLst>
      <p:ext uri="{BB962C8B-B14F-4D97-AF65-F5344CB8AC3E}">
        <p14:creationId xmlns:p14="http://schemas.microsoft.com/office/powerpoint/2010/main" val="10652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9D2B-A5A4-0C48-B540-4DDF0AB351EE}"/>
              </a:ext>
            </a:extLst>
          </p:cNvPr>
          <p:cNvSpPr>
            <a:spLocks noGrp="1"/>
          </p:cNvSpPr>
          <p:nvPr>
            <p:ph type="title"/>
          </p:nvPr>
        </p:nvSpPr>
        <p:spPr>
          <a:xfrm>
            <a:off x="298445" y="205980"/>
            <a:ext cx="8388357" cy="376054"/>
          </a:xfrm>
        </p:spPr>
        <p:txBody>
          <a:bodyPr vert="horz" lIns="91440" tIns="45720" rIns="91440" bIns="45720" rtlCol="0" anchor="ctr">
            <a:normAutofit/>
          </a:bodyPr>
          <a:lstStyle/>
          <a:p>
            <a:pPr defTabSz="914400">
              <a:lnSpc>
                <a:spcPct val="90000"/>
              </a:lnSpc>
            </a:pPr>
            <a:r>
              <a:rPr lang="en-US" sz="2000" kern="1200" dirty="0"/>
              <a:t>Greetings and introductions</a:t>
            </a:r>
          </a:p>
        </p:txBody>
      </p:sp>
      <p:pic>
        <p:nvPicPr>
          <p:cNvPr id="4" name="Picture 3">
            <a:extLst>
              <a:ext uri="{FF2B5EF4-FFF2-40B4-BE49-F238E27FC236}">
                <a16:creationId xmlns:a16="http://schemas.microsoft.com/office/drawing/2014/main" id="{9713630E-71D4-614F-A44C-FC7F0B830A86}"/>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1730982" y="1119973"/>
            <a:ext cx="5364521" cy="3661286"/>
          </a:xfrm>
          <a:prstGeom prst="rect">
            <a:avLst/>
          </a:prstGeom>
          <a:noFill/>
        </p:spPr>
      </p:pic>
      <p:sp>
        <p:nvSpPr>
          <p:cNvPr id="9" name="Rectangle 8">
            <a:extLst>
              <a:ext uri="{FF2B5EF4-FFF2-40B4-BE49-F238E27FC236}">
                <a16:creationId xmlns:a16="http://schemas.microsoft.com/office/drawing/2014/main" id="{142AE77C-D8D8-1F41-A90F-BD9DC917FAD2}"/>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C100A0"/>
              </a:solidFill>
              <a:highlight>
                <a:srgbClr val="7030A0"/>
              </a:highlight>
            </a:endParaRPr>
          </a:p>
        </p:txBody>
      </p:sp>
      <p:sp>
        <p:nvSpPr>
          <p:cNvPr id="10" name="TextBox 9">
            <a:extLst>
              <a:ext uri="{FF2B5EF4-FFF2-40B4-BE49-F238E27FC236}">
                <a16:creationId xmlns:a16="http://schemas.microsoft.com/office/drawing/2014/main" id="{4ED0EEBA-8E00-1E44-A190-C500ED572A39}"/>
              </a:ext>
            </a:extLst>
          </p:cNvPr>
          <p:cNvSpPr txBox="1"/>
          <p:nvPr/>
        </p:nvSpPr>
        <p:spPr>
          <a:xfrm>
            <a:off x="759853" y="813711"/>
            <a:ext cx="5777256" cy="307777"/>
          </a:xfrm>
          <a:prstGeom prst="rect">
            <a:avLst/>
          </a:prstGeom>
          <a:solidFill>
            <a:srgbClr val="92D050"/>
          </a:solidFill>
        </p:spPr>
        <p:txBody>
          <a:bodyPr wrap="square" rtlCol="0">
            <a:spAutoFit/>
          </a:bodyPr>
          <a:lstStyle/>
          <a:p>
            <a:pPr defTabSz="457189">
              <a:defRPr/>
            </a:pPr>
            <a:r>
              <a:rPr lang="en-US" sz="1400" dirty="0">
                <a:solidFill>
                  <a:prstClr val="white"/>
                </a:solidFill>
                <a:latin typeface="Arial" panose="020B0604020202020204" pitchFamily="34" charset="0"/>
                <a:cs typeface="Arial" panose="020B0604020202020204" pitchFamily="34" charset="0"/>
              </a:rPr>
              <a:t>CONNECT</a:t>
            </a:r>
          </a:p>
        </p:txBody>
      </p:sp>
    </p:spTree>
    <p:extLst>
      <p:ext uri="{BB962C8B-B14F-4D97-AF65-F5344CB8AC3E}">
        <p14:creationId xmlns:p14="http://schemas.microsoft.com/office/powerpoint/2010/main" val="2689933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605B24B0-36C1-3443-873F-FC36862F2959}"/>
              </a:ext>
            </a:extLst>
          </p:cNvPr>
          <p:cNvSpPr txBox="1">
            <a:spLocks/>
          </p:cNvSpPr>
          <p:nvPr/>
        </p:nvSpPr>
        <p:spPr>
          <a:xfrm>
            <a:off x="1590674" y="1313231"/>
            <a:ext cx="6426891" cy="337445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28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IE"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The most important thing in communication is hearing what isn’t said</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PETER DRUCKER </a:t>
            </a:r>
            <a:r>
              <a:rPr kumimoji="0" lang="en-GB"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
            </a:r>
            <a:br>
              <a:rPr kumimoji="0" lang="en-GB"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br>
            <a:r>
              <a:rPr kumimoji="0" lang="en-GB" sz="16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1909 - 2005</a:t>
            </a:r>
          </a:p>
        </p:txBody>
      </p:sp>
      <p:sp>
        <p:nvSpPr>
          <p:cNvPr id="6" name="Content Placeholder 6">
            <a:extLst>
              <a:ext uri="{FF2B5EF4-FFF2-40B4-BE49-F238E27FC236}">
                <a16:creationId xmlns:a16="http://schemas.microsoft.com/office/drawing/2014/main" id="{26F284AE-D585-6940-B81D-121BC44C0BA6}"/>
              </a:ext>
            </a:extLst>
          </p:cNvPr>
          <p:cNvSpPr txBox="1">
            <a:spLocks/>
          </p:cNvSpPr>
          <p:nvPr/>
        </p:nvSpPr>
        <p:spPr>
          <a:xfrm>
            <a:off x="604839" y="1074914"/>
            <a:ext cx="985836" cy="1045671"/>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5000" b="0" i="0" u="none" strike="noStrike" kern="1200" cap="none" spc="0" normalizeH="0" baseline="0" noProof="0" dirty="0">
                <a:ln>
                  <a:noFill/>
                </a:ln>
                <a:solidFill>
                  <a:srgbClr val="D1006D"/>
                </a:solidFill>
                <a:effectLst/>
                <a:uLnTx/>
                <a:uFillTx/>
                <a:latin typeface="Arial" panose="020B0604020202020204" pitchFamily="34" charset="0"/>
                <a:ea typeface="+mj-ea"/>
                <a:cs typeface="Arial" panose="020B0604020202020204" pitchFamily="34" charset="0"/>
              </a:rPr>
              <a:t>“</a:t>
            </a:r>
            <a:endParaRPr kumimoji="0" lang="en-IE" sz="15000" b="0" i="0" u="none" strike="noStrike" kern="1200" cap="none" spc="0" normalizeH="0" baseline="0" noProof="0" dirty="0">
              <a:ln>
                <a:noFill/>
              </a:ln>
              <a:solidFill>
                <a:srgbClr val="D1006D"/>
              </a:solidFill>
              <a:effectLst/>
              <a:uLnTx/>
              <a:uFillTx/>
              <a:latin typeface="Arial" panose="020B0604020202020204" pitchFamily="34" charset="0"/>
              <a:ea typeface="+mj-ea"/>
              <a:cs typeface="Arial" panose="020B0604020202020204" pitchFamily="34" charset="0"/>
            </a:endParaRPr>
          </a:p>
        </p:txBody>
      </p:sp>
      <p:pic>
        <p:nvPicPr>
          <p:cNvPr id="3" name="Picture 2" descr="A picture containing person, person, wall, indoor&#10;&#10;Description automatically generated">
            <a:extLst>
              <a:ext uri="{FF2B5EF4-FFF2-40B4-BE49-F238E27FC236}">
                <a16:creationId xmlns:a16="http://schemas.microsoft.com/office/drawing/2014/main" id="{8C684C1A-B7C7-9947-9815-514E8B85FA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20865" y="2527684"/>
            <a:ext cx="2650853" cy="2160000"/>
          </a:xfrm>
          <a:prstGeom prst="ellipse">
            <a:avLst/>
          </a:prstGeom>
          <a:ln>
            <a:noFill/>
          </a:ln>
          <a:effectLst>
            <a:softEdge rad="112500"/>
          </a:effectLst>
        </p:spPr>
      </p:pic>
      <p:sp>
        <p:nvSpPr>
          <p:cNvPr id="7" name="Title 1">
            <a:extLst>
              <a:ext uri="{FF2B5EF4-FFF2-40B4-BE49-F238E27FC236}">
                <a16:creationId xmlns:a16="http://schemas.microsoft.com/office/drawing/2014/main" id="{110A047F-BCFA-F849-BA8B-A92D204F7F59}"/>
              </a:ext>
            </a:extLst>
          </p:cNvPr>
          <p:cNvSpPr>
            <a:spLocks noGrp="1"/>
          </p:cNvSpPr>
          <p:nvPr>
            <p:ph type="title"/>
          </p:nvPr>
        </p:nvSpPr>
        <p:spPr>
          <a:xfrm>
            <a:off x="298445" y="205980"/>
            <a:ext cx="8388357" cy="376054"/>
          </a:xfrm>
        </p:spPr>
        <p:txBody>
          <a:bodyPr vert="horz" lIns="91440" tIns="45720" rIns="91440" bIns="45720" rtlCol="0" anchor="ctr">
            <a:normAutofit/>
          </a:bodyPr>
          <a:lstStyle/>
          <a:p>
            <a:pPr defTabSz="914400">
              <a:lnSpc>
                <a:spcPct val="90000"/>
              </a:lnSpc>
            </a:pPr>
            <a:r>
              <a:rPr lang="en-US" sz="2000" dirty="0">
                <a:solidFill>
                  <a:schemeClr val="bg1"/>
                </a:solidFill>
              </a:rPr>
              <a:t>Nonverbal communication</a:t>
            </a:r>
            <a:endParaRPr lang="en-US" sz="2000" kern="1200" dirty="0">
              <a:solidFill>
                <a:schemeClr val="bg1"/>
              </a:solidFill>
            </a:endParaRPr>
          </a:p>
        </p:txBody>
      </p:sp>
    </p:spTree>
    <p:extLst>
      <p:ext uri="{BB962C8B-B14F-4D97-AF65-F5344CB8AC3E}">
        <p14:creationId xmlns:p14="http://schemas.microsoft.com/office/powerpoint/2010/main" val="37066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9D2B-A5A4-0C48-B540-4DDF0AB351EE}"/>
              </a:ext>
            </a:extLst>
          </p:cNvPr>
          <p:cNvSpPr>
            <a:spLocks noGrp="1"/>
          </p:cNvSpPr>
          <p:nvPr>
            <p:ph type="title"/>
          </p:nvPr>
        </p:nvSpPr>
        <p:spPr>
          <a:xfrm>
            <a:off x="298445" y="205980"/>
            <a:ext cx="8388357" cy="376054"/>
          </a:xfrm>
        </p:spPr>
        <p:txBody>
          <a:bodyPr vert="horz" lIns="91440" tIns="45720" rIns="91440" bIns="45720" rtlCol="0" anchor="ctr">
            <a:normAutofit/>
          </a:bodyPr>
          <a:lstStyle/>
          <a:p>
            <a:pPr defTabSz="914400">
              <a:lnSpc>
                <a:spcPct val="90000"/>
              </a:lnSpc>
            </a:pPr>
            <a:r>
              <a:rPr lang="en-US" sz="2000" kern="1200" dirty="0"/>
              <a:t>Nonverbal communication</a:t>
            </a:r>
          </a:p>
        </p:txBody>
      </p:sp>
      <p:graphicFrame>
        <p:nvGraphicFramePr>
          <p:cNvPr id="5" name="Content Placeholder 4">
            <a:extLst>
              <a:ext uri="{FF2B5EF4-FFF2-40B4-BE49-F238E27FC236}">
                <a16:creationId xmlns:a16="http://schemas.microsoft.com/office/drawing/2014/main" id="{D2F950B5-6F16-C245-A191-3709684C243E}"/>
              </a:ext>
            </a:extLst>
          </p:cNvPr>
          <p:cNvGraphicFramePr>
            <a:graphicFrameLocks noGrp="1"/>
          </p:cNvGraphicFramePr>
          <p:nvPr>
            <p:ph idx="1"/>
            <p:extLst/>
          </p:nvPr>
        </p:nvGraphicFramePr>
        <p:xfrm>
          <a:off x="377823" y="1021652"/>
          <a:ext cx="8229600" cy="366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A3A72DF0-518E-F744-B945-C1FA128137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6357" y="3877937"/>
            <a:ext cx="1303153" cy="944314"/>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1498BB5C-267B-9B42-8164-704DD57366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9373" y="1244905"/>
            <a:ext cx="1043466" cy="1043466"/>
          </a:xfrm>
          <a:prstGeom prst="rect">
            <a:avLst/>
          </a:prstGeom>
        </p:spPr>
      </p:pic>
      <p:pic>
        <p:nvPicPr>
          <p:cNvPr id="9" name="Picture 8" descr="Two people wearing clothing&#10;&#10;Description automatically generated with medium confidence">
            <a:extLst>
              <a:ext uri="{FF2B5EF4-FFF2-40B4-BE49-F238E27FC236}">
                <a16:creationId xmlns:a16="http://schemas.microsoft.com/office/drawing/2014/main" id="{89818718-E0B5-B344-9095-339128DDDE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90522" y="0"/>
            <a:ext cx="1362955" cy="1362955"/>
          </a:xfrm>
          <a:prstGeom prst="rect">
            <a:avLst/>
          </a:prstGeom>
        </p:spPr>
      </p:pic>
      <p:pic>
        <p:nvPicPr>
          <p:cNvPr id="11" name="Picture 10" descr="Chart, histogram&#10;&#10;Description automatically generated">
            <a:extLst>
              <a:ext uri="{FF2B5EF4-FFF2-40B4-BE49-F238E27FC236}">
                <a16:creationId xmlns:a16="http://schemas.microsoft.com/office/drawing/2014/main" id="{94C571CB-A458-4141-96CE-51425D8478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21106" y="2571750"/>
            <a:ext cx="1175668" cy="1175668"/>
          </a:xfrm>
          <a:prstGeom prst="rect">
            <a:avLst/>
          </a:prstGeom>
        </p:spPr>
      </p:pic>
      <p:pic>
        <p:nvPicPr>
          <p:cNvPr id="8" name="Picture 7">
            <a:extLst>
              <a:ext uri="{FF2B5EF4-FFF2-40B4-BE49-F238E27FC236}">
                <a16:creationId xmlns:a16="http://schemas.microsoft.com/office/drawing/2014/main" id="{4A5F89CC-6042-2C41-8575-9581B45AEE8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904495" y="3715242"/>
            <a:ext cx="1175668" cy="1155042"/>
          </a:xfrm>
          <a:prstGeom prst="rect">
            <a:avLst/>
          </a:prstGeom>
        </p:spPr>
      </p:pic>
      <p:pic>
        <p:nvPicPr>
          <p:cNvPr id="10" name="Picture 9">
            <a:extLst>
              <a:ext uri="{FF2B5EF4-FFF2-40B4-BE49-F238E27FC236}">
                <a16:creationId xmlns:a16="http://schemas.microsoft.com/office/drawing/2014/main" id="{ABC00D35-9264-DF40-9131-41054EE74763}"/>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379907" y="2872227"/>
            <a:ext cx="1362955" cy="574712"/>
          </a:xfrm>
          <a:prstGeom prst="rect">
            <a:avLst/>
          </a:prstGeom>
        </p:spPr>
      </p:pic>
      <p:pic>
        <p:nvPicPr>
          <p:cNvPr id="12" name="Picture 11">
            <a:extLst>
              <a:ext uri="{FF2B5EF4-FFF2-40B4-BE49-F238E27FC236}">
                <a16:creationId xmlns:a16="http://schemas.microsoft.com/office/drawing/2014/main" id="{C665C990-E92B-7F4E-B994-82AED19DE8E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528895" y="1021652"/>
            <a:ext cx="1362955" cy="1362955"/>
          </a:xfrm>
          <a:prstGeom prst="rect">
            <a:avLst/>
          </a:prstGeom>
        </p:spPr>
      </p:pic>
    </p:spTree>
    <p:extLst>
      <p:ext uri="{BB962C8B-B14F-4D97-AF65-F5344CB8AC3E}">
        <p14:creationId xmlns:p14="http://schemas.microsoft.com/office/powerpoint/2010/main" val="34873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9D2B-A5A4-0C48-B540-4DDF0AB351EE}"/>
              </a:ext>
            </a:extLst>
          </p:cNvPr>
          <p:cNvSpPr>
            <a:spLocks noGrp="1"/>
          </p:cNvSpPr>
          <p:nvPr>
            <p:ph type="title"/>
          </p:nvPr>
        </p:nvSpPr>
        <p:spPr>
          <a:xfrm>
            <a:off x="298445" y="205980"/>
            <a:ext cx="8388357" cy="376054"/>
          </a:xfrm>
        </p:spPr>
        <p:txBody>
          <a:bodyPr vert="horz" lIns="91440" tIns="45720" rIns="91440" bIns="45720" rtlCol="0" anchor="ctr">
            <a:normAutofit/>
          </a:bodyPr>
          <a:lstStyle/>
          <a:p>
            <a:pPr defTabSz="914400">
              <a:lnSpc>
                <a:spcPct val="90000"/>
              </a:lnSpc>
            </a:pPr>
            <a:r>
              <a:rPr lang="en-US" sz="2000" kern="1200" dirty="0"/>
              <a:t>Our nonverbals</a:t>
            </a:r>
          </a:p>
        </p:txBody>
      </p:sp>
      <p:pic>
        <p:nvPicPr>
          <p:cNvPr id="4" name="Picture 3">
            <a:extLst>
              <a:ext uri="{FF2B5EF4-FFF2-40B4-BE49-F238E27FC236}">
                <a16:creationId xmlns:a16="http://schemas.microsoft.com/office/drawing/2014/main" id="{9713630E-71D4-614F-A44C-FC7F0B830A86}"/>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2467946" y="1121488"/>
            <a:ext cx="4196318" cy="3753190"/>
          </a:xfrm>
          <a:prstGeom prst="rect">
            <a:avLst/>
          </a:prstGeom>
          <a:ln>
            <a:noFill/>
          </a:ln>
          <a:effectLst>
            <a:softEdge rad="112500"/>
          </a:effectLst>
        </p:spPr>
      </p:pic>
      <p:sp>
        <p:nvSpPr>
          <p:cNvPr id="7" name="Rectangle 6">
            <a:extLst>
              <a:ext uri="{FF2B5EF4-FFF2-40B4-BE49-F238E27FC236}">
                <a16:creationId xmlns:a16="http://schemas.microsoft.com/office/drawing/2014/main" id="{0001AE39-1528-ED42-AE86-C077DE151CF6}"/>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100A0"/>
              </a:solidFill>
              <a:effectLst/>
              <a:highlight>
                <a:srgbClr val="7030A0"/>
              </a:highlight>
              <a:uLnTx/>
              <a:uFillTx/>
              <a:latin typeface="Arial"/>
              <a:ea typeface="+mn-ea"/>
              <a:cs typeface="+mn-cs"/>
            </a:endParaRPr>
          </a:p>
        </p:txBody>
      </p:sp>
      <p:sp>
        <p:nvSpPr>
          <p:cNvPr id="8" name="TextBox 7">
            <a:extLst>
              <a:ext uri="{FF2B5EF4-FFF2-40B4-BE49-F238E27FC236}">
                <a16:creationId xmlns:a16="http://schemas.microsoft.com/office/drawing/2014/main" id="{FB57AF76-C91B-5F46-93FB-ED18E5B20386}"/>
              </a:ext>
            </a:extLst>
          </p:cNvPr>
          <p:cNvSpPr txBox="1"/>
          <p:nvPr/>
        </p:nvSpPr>
        <p:spPr>
          <a:xfrm>
            <a:off x="759853" y="813711"/>
            <a:ext cx="5777256" cy="307777"/>
          </a:xfrm>
          <a:prstGeom prst="rect">
            <a:avLst/>
          </a:prstGeom>
          <a:solidFill>
            <a:srgbClr val="92D050"/>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a:t>
            </a:r>
          </a:p>
        </p:txBody>
      </p:sp>
    </p:spTree>
    <p:extLst>
      <p:ext uri="{BB962C8B-B14F-4D97-AF65-F5344CB8AC3E}">
        <p14:creationId xmlns:p14="http://schemas.microsoft.com/office/powerpoint/2010/main" val="16386502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605B24B0-36C1-3443-873F-FC36862F2959}"/>
              </a:ext>
            </a:extLst>
          </p:cNvPr>
          <p:cNvSpPr txBox="1">
            <a:spLocks/>
          </p:cNvSpPr>
          <p:nvPr/>
        </p:nvSpPr>
        <p:spPr>
          <a:xfrm>
            <a:off x="1590674" y="1313231"/>
            <a:ext cx="6426891" cy="337445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28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IE" sz="2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I've learned that people will forget what you said, people will forget what you did, but people will never forget how you make them feel</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MAYA ANGELOU </a:t>
            </a:r>
            <a:r>
              <a:rPr kumimoji="0" lang="en-GB"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
            </a:r>
            <a:br>
              <a:rPr kumimoji="0" lang="en-GB"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br>
            <a:r>
              <a:rPr kumimoji="0" lang="en-GB" sz="16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1928 - 2014</a:t>
            </a:r>
          </a:p>
        </p:txBody>
      </p:sp>
      <p:sp>
        <p:nvSpPr>
          <p:cNvPr id="6" name="Content Placeholder 6">
            <a:extLst>
              <a:ext uri="{FF2B5EF4-FFF2-40B4-BE49-F238E27FC236}">
                <a16:creationId xmlns:a16="http://schemas.microsoft.com/office/drawing/2014/main" id="{26F284AE-D585-6940-B81D-121BC44C0BA6}"/>
              </a:ext>
            </a:extLst>
          </p:cNvPr>
          <p:cNvSpPr txBox="1">
            <a:spLocks/>
          </p:cNvSpPr>
          <p:nvPr/>
        </p:nvSpPr>
        <p:spPr>
          <a:xfrm>
            <a:off x="604839" y="1074914"/>
            <a:ext cx="985836" cy="1045671"/>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5000" b="0" i="0" u="none" strike="noStrike" kern="1200" cap="none" spc="0" normalizeH="0" baseline="0" noProof="0" dirty="0">
                <a:ln>
                  <a:noFill/>
                </a:ln>
                <a:solidFill>
                  <a:srgbClr val="D1006D"/>
                </a:solidFill>
                <a:effectLst/>
                <a:uLnTx/>
                <a:uFillTx/>
                <a:latin typeface="Arial" panose="020B0604020202020204" pitchFamily="34" charset="0"/>
                <a:ea typeface="+mj-ea"/>
                <a:cs typeface="Arial" panose="020B0604020202020204" pitchFamily="34" charset="0"/>
              </a:rPr>
              <a:t>“</a:t>
            </a:r>
            <a:endParaRPr kumimoji="0" lang="en-IE" sz="15000" b="0" i="0" u="none" strike="noStrike" kern="1200" cap="none" spc="0" normalizeH="0" baseline="0" noProof="0" dirty="0">
              <a:ln>
                <a:noFill/>
              </a:ln>
              <a:solidFill>
                <a:srgbClr val="D1006D"/>
              </a:solidFill>
              <a:effectLst/>
              <a:uLnTx/>
              <a:uFillTx/>
              <a:latin typeface="Arial" panose="020B0604020202020204" pitchFamily="34" charset="0"/>
              <a:ea typeface="+mj-ea"/>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685" y="2572543"/>
            <a:ext cx="2841172" cy="2115141"/>
          </a:xfrm>
          <a:prstGeom prst="ellipse">
            <a:avLst/>
          </a:prstGeom>
          <a:ln>
            <a:noFill/>
          </a:ln>
          <a:effectLst>
            <a:softEdge rad="112500"/>
          </a:effectLst>
        </p:spPr>
      </p:pic>
      <p:sp>
        <p:nvSpPr>
          <p:cNvPr id="7" name="Title 1">
            <a:extLst>
              <a:ext uri="{FF2B5EF4-FFF2-40B4-BE49-F238E27FC236}">
                <a16:creationId xmlns:a16="http://schemas.microsoft.com/office/drawing/2014/main" id="{B328B7BF-5BC0-FA45-A57C-CF19E2B8800B}"/>
              </a:ext>
            </a:extLst>
          </p:cNvPr>
          <p:cNvSpPr>
            <a:spLocks noGrp="1"/>
          </p:cNvSpPr>
          <p:nvPr>
            <p:ph type="title"/>
          </p:nvPr>
        </p:nvSpPr>
        <p:spPr>
          <a:xfrm>
            <a:off x="298445" y="205980"/>
            <a:ext cx="8388357" cy="376054"/>
          </a:xfrm>
        </p:spPr>
        <p:txBody>
          <a:bodyPr vert="horz" lIns="91440" tIns="45720" rIns="91440" bIns="45720" rtlCol="0" anchor="ctr">
            <a:normAutofit/>
          </a:bodyPr>
          <a:lstStyle/>
          <a:p>
            <a:pPr defTabSz="914400">
              <a:lnSpc>
                <a:spcPct val="90000"/>
              </a:lnSpc>
            </a:pPr>
            <a:r>
              <a:rPr lang="en-US" sz="2000" dirty="0">
                <a:solidFill>
                  <a:schemeClr val="bg1"/>
                </a:solidFill>
              </a:rPr>
              <a:t>Empathy</a:t>
            </a:r>
            <a:endParaRPr lang="en-US" sz="2000" kern="1200" dirty="0">
              <a:solidFill>
                <a:schemeClr val="bg1"/>
              </a:solidFill>
            </a:endParaRPr>
          </a:p>
        </p:txBody>
      </p:sp>
    </p:spTree>
    <p:extLst>
      <p:ext uri="{BB962C8B-B14F-4D97-AF65-F5344CB8AC3E}">
        <p14:creationId xmlns:p14="http://schemas.microsoft.com/office/powerpoint/2010/main" val="193638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0AD51B-3C16-F54C-B6D3-015D97333B2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98207" y="1814631"/>
            <a:ext cx="3416969" cy="2229853"/>
          </a:xfrm>
          <a:prstGeom prst="rect">
            <a:avLst/>
          </a:prstGeom>
          <a:ln>
            <a:noFill/>
          </a:ln>
          <a:effectLst>
            <a:softEdge rad="112500"/>
          </a:effectLst>
        </p:spPr>
      </p:pic>
      <p:sp>
        <p:nvSpPr>
          <p:cNvPr id="6" name="Text Placeholder 2">
            <a:extLst>
              <a:ext uri="{FF2B5EF4-FFF2-40B4-BE49-F238E27FC236}">
                <a16:creationId xmlns:a16="http://schemas.microsoft.com/office/drawing/2014/main" id="{038FAC85-27B6-F749-905C-2512E3511742}"/>
              </a:ext>
            </a:extLst>
          </p:cNvPr>
          <p:cNvSpPr txBox="1">
            <a:spLocks/>
          </p:cNvSpPr>
          <p:nvPr/>
        </p:nvSpPr>
        <p:spPr>
          <a:xfrm>
            <a:off x="469593" y="1409685"/>
            <a:ext cx="4096512" cy="3430770"/>
          </a:xfrm>
          <a:prstGeom prst="rect">
            <a:avLst/>
          </a:prstGeom>
        </p:spPr>
        <p:txBody>
          <a:bodyPr vert="horz" lIns="91436" tIns="45718" rIns="91436" bIns="45718" rtlCol="0">
            <a:noAutofit/>
          </a:bodyPr>
          <a:lstStyle>
            <a:lvl1pPr marL="342884" indent="-342884" algn="l" defTabSz="457178" rtl="0" eaLnBrk="1" latinLnBrk="0" hangingPunct="1">
              <a:spcBef>
                <a:spcPct val="20000"/>
              </a:spcBef>
              <a:buFont typeface="Arial"/>
              <a:buChar char="•"/>
              <a:defRPr sz="2800" kern="1200">
                <a:solidFill>
                  <a:schemeClr val="tx1"/>
                </a:solidFill>
                <a:latin typeface="Arial"/>
                <a:ea typeface="+mn-ea"/>
                <a:cs typeface="Arial"/>
              </a:defRPr>
            </a:lvl1pPr>
            <a:lvl2pPr marL="742913" indent="-285736" algn="l" defTabSz="457178" rtl="0" eaLnBrk="1" latinLnBrk="0" hangingPunct="1">
              <a:spcBef>
                <a:spcPct val="20000"/>
              </a:spcBef>
              <a:buFont typeface="Arial"/>
              <a:buChar char="–"/>
              <a:defRPr sz="2800" kern="1200">
                <a:solidFill>
                  <a:schemeClr val="tx1"/>
                </a:solidFill>
                <a:latin typeface="Arial"/>
                <a:ea typeface="+mn-ea"/>
                <a:cs typeface="Arial"/>
              </a:defRPr>
            </a:lvl2pPr>
            <a:lvl3pPr marL="1142944" indent="-228588" algn="l" defTabSz="457178" rtl="0" eaLnBrk="1" latinLnBrk="0" hangingPunct="1">
              <a:spcBef>
                <a:spcPct val="20000"/>
              </a:spcBef>
              <a:buFont typeface="Arial"/>
              <a:buChar char="•"/>
              <a:defRPr sz="2400" kern="1200">
                <a:solidFill>
                  <a:schemeClr val="tx1"/>
                </a:solidFill>
                <a:latin typeface="Arial"/>
                <a:ea typeface="+mn-ea"/>
                <a:cs typeface="Arial"/>
              </a:defRPr>
            </a:lvl3pPr>
            <a:lvl4pPr marL="1600120" indent="-228588" algn="l" defTabSz="457178" rtl="0" eaLnBrk="1" latinLnBrk="0" hangingPunct="1">
              <a:spcBef>
                <a:spcPct val="20000"/>
              </a:spcBef>
              <a:buFont typeface="Arial"/>
              <a:buChar char="–"/>
              <a:defRPr sz="2000" kern="1200">
                <a:solidFill>
                  <a:schemeClr val="tx1"/>
                </a:solidFill>
                <a:latin typeface="Arial"/>
                <a:ea typeface="+mn-ea"/>
                <a:cs typeface="Arial"/>
              </a:defRPr>
            </a:lvl4pPr>
            <a:lvl5pPr marL="2057297" indent="-228588" algn="l" defTabSz="457178" rtl="0" eaLnBrk="1" latinLnBrk="0" hangingPunct="1">
              <a:spcBef>
                <a:spcPct val="20000"/>
              </a:spcBef>
              <a:buFont typeface="Arial"/>
              <a:buChar char="»"/>
              <a:defRPr sz="2000" kern="1200">
                <a:solidFill>
                  <a:schemeClr val="tx1"/>
                </a:solidFill>
                <a:latin typeface="Arial"/>
                <a:ea typeface="+mn-ea"/>
                <a:cs typeface="Aria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Emotional</a:t>
            </a: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component</a:t>
            </a:r>
          </a:p>
          <a:p>
            <a:pPr marL="742913" marR="0" lvl="1" indent="-285736" algn="l" defTabSz="914400" rtl="0" eaLnBrk="1" fontAlgn="auto" latinLnBrk="0" hangingPunct="1">
              <a:lnSpc>
                <a:spcPct val="90000"/>
              </a:lnSpc>
              <a:spcBef>
                <a:spcPts val="1000"/>
              </a:spcBef>
              <a:spcAft>
                <a:spcPts val="0"/>
              </a:spcAft>
              <a:buClr>
                <a:srgbClr val="C100A0"/>
              </a:buClr>
              <a:buSzTx/>
              <a:buFont typeface="Wingdings" pitchFamily="2" charset="2"/>
              <a:buChar char="Ø"/>
              <a:tabLst/>
              <a:defRPr/>
            </a:pPr>
            <a:r>
              <a:rPr kumimoji="0" lang="en-IE"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Reading and recognising other people’s emotions</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Cognitive</a:t>
            </a: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component</a:t>
            </a:r>
          </a:p>
          <a:p>
            <a:pPr marL="742913" marR="0" lvl="1" indent="-285736" algn="l" defTabSz="914400" rtl="0" eaLnBrk="1" fontAlgn="auto" latinLnBrk="0" hangingPunct="1">
              <a:lnSpc>
                <a:spcPct val="90000"/>
              </a:lnSpc>
              <a:spcBef>
                <a:spcPts val="1000"/>
              </a:spcBef>
              <a:spcAft>
                <a:spcPts val="0"/>
              </a:spcAft>
              <a:buClr>
                <a:srgbClr val="C100A0"/>
              </a:buClr>
              <a:buSzTx/>
              <a:buFont typeface="Wingdings" pitchFamily="2" charset="2"/>
              <a:buChar char="Ø"/>
              <a:tabLst/>
              <a:defRPr/>
            </a:pPr>
            <a:r>
              <a:rPr kumimoji="0" lang="en-IE"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Giving name to the emotion</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Motivational</a:t>
            </a: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component</a:t>
            </a:r>
          </a:p>
          <a:p>
            <a:pPr marL="742913" marR="0" lvl="1" indent="-285736" algn="l" defTabSz="914400" rtl="0" eaLnBrk="1" fontAlgn="auto" latinLnBrk="0" hangingPunct="1">
              <a:lnSpc>
                <a:spcPct val="90000"/>
              </a:lnSpc>
              <a:spcBef>
                <a:spcPts val="1000"/>
              </a:spcBef>
              <a:spcAft>
                <a:spcPts val="0"/>
              </a:spcAft>
              <a:buClr>
                <a:srgbClr val="C100A0"/>
              </a:buClr>
              <a:buSzTx/>
              <a:buFont typeface="Wingdings" pitchFamily="2" charset="2"/>
              <a:buChar char="Ø"/>
              <a:tabLst/>
              <a:defRPr/>
            </a:pPr>
            <a:r>
              <a:rPr kumimoji="0" lang="en-IE"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Exploring next steps</a:t>
            </a:r>
          </a:p>
          <a:p>
            <a:pPr marL="0" marR="0" lvl="0" indent="0" algn="l" defTabSz="914400" rtl="0" eaLnBrk="1" fontAlgn="auto" latinLnBrk="0" hangingPunct="1">
              <a:lnSpc>
                <a:spcPct val="90000"/>
              </a:lnSpc>
              <a:spcBef>
                <a:spcPts val="1000"/>
              </a:spcBef>
              <a:spcAft>
                <a:spcPts val="0"/>
              </a:spcAft>
              <a:buClr>
                <a:srgbClr val="C100A0"/>
              </a:buClr>
              <a:buSzTx/>
              <a:buFont typeface="Arial"/>
              <a:buNone/>
              <a:tabLst/>
              <a:defRPr/>
            </a:pPr>
            <a:endPar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C100A0"/>
              </a:buClr>
              <a:buSzTx/>
              <a:buFont typeface="Arial"/>
              <a:buNone/>
              <a:tabLst/>
              <a:defRPr/>
            </a:pPr>
            <a:endPar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endPar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endPar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EADB9897-8B30-C546-B00E-9F972A37974C}"/>
              </a:ext>
            </a:extLst>
          </p:cNvPr>
          <p:cNvSpPr>
            <a:spLocks noGrp="1"/>
          </p:cNvSpPr>
          <p:nvPr>
            <p:ph type="title"/>
          </p:nvPr>
        </p:nvSpPr>
        <p:spPr>
          <a:xfrm>
            <a:off x="623888" y="683"/>
            <a:ext cx="8148638" cy="774017"/>
          </a:xfrm>
        </p:spPr>
        <p:txBody>
          <a:bodyPr>
            <a:normAutofit/>
          </a:bodyPr>
          <a:lstStyle/>
          <a:p>
            <a:r>
              <a:rPr lang="en-US" dirty="0"/>
              <a:t>What is empathy?</a:t>
            </a:r>
            <a:endParaRPr lang="en-US" sz="2400" dirty="0"/>
          </a:p>
        </p:txBody>
      </p:sp>
      <p:sp>
        <p:nvSpPr>
          <p:cNvPr id="5" name="Rectangle 4">
            <a:extLst>
              <a:ext uri="{FF2B5EF4-FFF2-40B4-BE49-F238E27FC236}">
                <a16:creationId xmlns:a16="http://schemas.microsoft.com/office/drawing/2014/main" id="{E62BFD82-93DA-F04F-9B46-FCCFC8C273AC}"/>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100A0"/>
              </a:solidFill>
              <a:effectLst/>
              <a:highlight>
                <a:srgbClr val="7030A0"/>
              </a:highlight>
              <a:uLnTx/>
              <a:uFillTx/>
              <a:latin typeface="Arial"/>
              <a:ea typeface="+mn-ea"/>
              <a:cs typeface="+mn-cs"/>
            </a:endParaRPr>
          </a:p>
        </p:txBody>
      </p:sp>
      <p:sp>
        <p:nvSpPr>
          <p:cNvPr id="9" name="TextBox 8">
            <a:extLst>
              <a:ext uri="{FF2B5EF4-FFF2-40B4-BE49-F238E27FC236}">
                <a16:creationId xmlns:a16="http://schemas.microsoft.com/office/drawing/2014/main" id="{C89DF376-0503-094B-9ADE-00E662D0CC7D}"/>
              </a:ext>
            </a:extLst>
          </p:cNvPr>
          <p:cNvSpPr txBox="1"/>
          <p:nvPr/>
        </p:nvSpPr>
        <p:spPr>
          <a:xfrm>
            <a:off x="759853" y="813711"/>
            <a:ext cx="5777256" cy="307777"/>
          </a:xfrm>
          <a:prstGeom prst="rect">
            <a:avLst/>
          </a:prstGeom>
          <a:solidFill>
            <a:srgbClr val="92D050"/>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a:t>
            </a:r>
          </a:p>
        </p:txBody>
      </p:sp>
    </p:spTree>
    <p:extLst>
      <p:ext uri="{BB962C8B-B14F-4D97-AF65-F5344CB8AC3E}">
        <p14:creationId xmlns:p14="http://schemas.microsoft.com/office/powerpoint/2010/main" val="12827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16216" y="267494"/>
            <a:ext cx="2376264" cy="493563"/>
          </a:xfrm>
        </p:spPr>
        <p:txBody>
          <a:bodyPr>
            <a:noAutofit/>
          </a:bodyPr>
          <a:lstStyle/>
          <a:p>
            <a:pPr algn="l"/>
            <a:r>
              <a:rPr lang="en-IE" sz="2400" b="1" dirty="0">
                <a:solidFill>
                  <a:schemeClr val="bg1"/>
                </a:solidFill>
                <a:latin typeface="+mn-lt"/>
              </a:rPr>
              <a:t>  Objectives</a:t>
            </a:r>
          </a:p>
        </p:txBody>
      </p:sp>
      <p:sp>
        <p:nvSpPr>
          <p:cNvPr id="3" name="Content Placeholder 2"/>
          <p:cNvSpPr>
            <a:spLocks noGrp="1"/>
          </p:cNvSpPr>
          <p:nvPr>
            <p:ph idx="1"/>
          </p:nvPr>
        </p:nvSpPr>
        <p:spPr>
          <a:xfrm>
            <a:off x="0" y="915566"/>
            <a:ext cx="9144000" cy="4104456"/>
          </a:xfrm>
          <a:solidFill>
            <a:schemeClr val="bg1">
              <a:lumMod val="85000"/>
            </a:schemeClr>
          </a:solidFill>
        </p:spPr>
        <p:txBody>
          <a:bodyPr>
            <a:normAutofit/>
          </a:bodyPr>
          <a:lstStyle/>
          <a:p>
            <a:pPr marL="0" indent="0">
              <a:buNone/>
            </a:pPr>
            <a:r>
              <a:rPr lang="en-IE" sz="1400" b="1" dirty="0"/>
              <a:t>The aim of this Face to Face workshop </a:t>
            </a:r>
            <a:endParaRPr lang="en-IE" sz="1400" dirty="0"/>
          </a:p>
          <a:p>
            <a:pPr marL="0" indent="0">
              <a:buNone/>
            </a:pPr>
            <a:r>
              <a:rPr lang="en-IE" sz="1400" dirty="0"/>
              <a:t>To build the capacity of attendees to prepare for and manage open disclosure meetings with patients, services users and their relevant person following </a:t>
            </a:r>
            <a:r>
              <a:rPr lang="en-IE" sz="1400" dirty="0" smtClean="0"/>
              <a:t>patient </a:t>
            </a:r>
            <a:r>
              <a:rPr lang="en-IE" sz="1400" dirty="0"/>
              <a:t>safety </a:t>
            </a:r>
            <a:r>
              <a:rPr lang="en-IE" sz="1400" dirty="0" smtClean="0"/>
              <a:t>incidents. </a:t>
            </a:r>
            <a:r>
              <a:rPr lang="en-IE" sz="1400" dirty="0"/>
              <a:t>This is a follow on module to the Open Disclosure E- learning Modules 1 and 2.</a:t>
            </a:r>
          </a:p>
          <a:p>
            <a:pPr marL="0" indent="0">
              <a:buNone/>
            </a:pPr>
            <a:r>
              <a:rPr lang="en-IE" sz="1400" b="1" dirty="0"/>
              <a:t> </a:t>
            </a:r>
            <a:endParaRPr lang="en-IE" sz="1400" dirty="0"/>
          </a:p>
          <a:p>
            <a:pPr marL="0" indent="0">
              <a:buNone/>
            </a:pPr>
            <a:r>
              <a:rPr lang="en-IE" sz="1400" b="1" dirty="0"/>
              <a:t>By the end of the workshop </a:t>
            </a:r>
            <a:r>
              <a:rPr lang="en-IE" sz="1400" b="1" dirty="0" smtClean="0"/>
              <a:t>participants </a:t>
            </a:r>
            <a:r>
              <a:rPr lang="en-IE" sz="1400" b="1" dirty="0"/>
              <a:t>will:</a:t>
            </a:r>
            <a:endParaRPr lang="en-IE" sz="1400" dirty="0"/>
          </a:p>
          <a:p>
            <a:pPr lvl="0"/>
            <a:r>
              <a:rPr lang="en-IE" sz="1400" dirty="0"/>
              <a:t>Be more knowledgeable about the National Open Disclosure programme including relevant legislation and </a:t>
            </a:r>
            <a:r>
              <a:rPr lang="en-IE" sz="1400" dirty="0" smtClean="0"/>
              <a:t>resources.</a:t>
            </a:r>
            <a:endParaRPr lang="en-IE" sz="1400" dirty="0"/>
          </a:p>
          <a:p>
            <a:pPr lvl="0"/>
            <a:r>
              <a:rPr lang="en-IE" sz="1400" dirty="0"/>
              <a:t>Recognise the impact of communication and importance of being empathic, person centred and be more aware of their own communication style.</a:t>
            </a:r>
          </a:p>
          <a:p>
            <a:pPr lvl="0"/>
            <a:r>
              <a:rPr lang="en-IE" sz="1400" dirty="0"/>
              <a:t>Have an opportunity to practice the key skills required to effectively manage an open disclosure meeting to get the best outcome for the patient/ relevant person and staff involved.</a:t>
            </a:r>
          </a:p>
          <a:p>
            <a:pPr lvl="0"/>
            <a:r>
              <a:rPr lang="en-IE" sz="1400" dirty="0"/>
              <a:t>Be more confident in managing the open disclosure process and associated challenges as part of a </a:t>
            </a:r>
            <a:r>
              <a:rPr lang="en-IE" sz="1400" dirty="0" smtClean="0"/>
              <a:t>team. </a:t>
            </a:r>
            <a:endParaRPr lang="en-IE" sz="1400" dirty="0"/>
          </a:p>
          <a:p>
            <a:pPr lvl="0"/>
            <a:r>
              <a:rPr lang="en-IE" sz="1400" dirty="0"/>
              <a:t>Be aware of the patient perspective, the support needed and </a:t>
            </a:r>
            <a:r>
              <a:rPr lang="en-IE" sz="1400" dirty="0" smtClean="0"/>
              <a:t>supports available </a:t>
            </a:r>
            <a:r>
              <a:rPr lang="en-IE" sz="1400" dirty="0"/>
              <a:t>for </a:t>
            </a:r>
            <a:r>
              <a:rPr lang="en-IE" sz="1400" dirty="0" smtClean="0"/>
              <a:t>them.</a:t>
            </a:r>
            <a:endParaRPr lang="en-IE" sz="1400" dirty="0"/>
          </a:p>
          <a:p>
            <a:pPr lvl="0"/>
            <a:r>
              <a:rPr lang="en-IE" sz="1400" dirty="0"/>
              <a:t>Recognise the importance of team dynamics, support for each other and their own support needs throughout the open disclosure process</a:t>
            </a:r>
            <a:r>
              <a:rPr lang="en-IE" sz="1400" dirty="0" smtClean="0"/>
              <a:t>.</a:t>
            </a:r>
            <a:endParaRPr lang="en-IE" sz="1400" dirty="0"/>
          </a:p>
          <a:p>
            <a:pPr lvl="0"/>
            <a:endParaRPr lang="en-IE" sz="1400" dirty="0" smtClean="0"/>
          </a:p>
          <a:p>
            <a:pPr marL="0" lvl="0" indent="0">
              <a:buNone/>
            </a:pPr>
            <a:endParaRPr lang="en-IE" sz="1400" dirty="0"/>
          </a:p>
        </p:txBody>
      </p:sp>
    </p:spTree>
    <p:extLst>
      <p:ext uri="{BB962C8B-B14F-4D97-AF65-F5344CB8AC3E}">
        <p14:creationId xmlns:p14="http://schemas.microsoft.com/office/powerpoint/2010/main" val="778699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9D2B-A5A4-0C48-B540-4DDF0AB351EE}"/>
              </a:ext>
            </a:extLst>
          </p:cNvPr>
          <p:cNvSpPr>
            <a:spLocks noGrp="1"/>
          </p:cNvSpPr>
          <p:nvPr>
            <p:ph type="title"/>
          </p:nvPr>
        </p:nvSpPr>
        <p:spPr>
          <a:xfrm>
            <a:off x="623888" y="683"/>
            <a:ext cx="8148638" cy="774017"/>
          </a:xfrm>
        </p:spPr>
        <p:txBody>
          <a:bodyPr>
            <a:normAutofit/>
          </a:bodyPr>
          <a:lstStyle/>
          <a:p>
            <a:r>
              <a:rPr lang="en-US" sz="2400" dirty="0"/>
              <a:t>When you notice emotion</a:t>
            </a:r>
          </a:p>
        </p:txBody>
      </p:sp>
      <p:sp>
        <p:nvSpPr>
          <p:cNvPr id="3" name="Text Placeholder 2">
            <a:extLst>
              <a:ext uri="{FF2B5EF4-FFF2-40B4-BE49-F238E27FC236}">
                <a16:creationId xmlns:a16="http://schemas.microsoft.com/office/drawing/2014/main" id="{C8799B4C-6F89-3147-BEA9-4D6D1AE28F90}"/>
              </a:ext>
            </a:extLst>
          </p:cNvPr>
          <p:cNvSpPr>
            <a:spLocks noGrp="1"/>
          </p:cNvSpPr>
          <p:nvPr>
            <p:ph type="body" idx="1"/>
          </p:nvPr>
        </p:nvSpPr>
        <p:spPr>
          <a:xfrm>
            <a:off x="1308100" y="1439333"/>
            <a:ext cx="7848600" cy="3245556"/>
          </a:xfrm>
        </p:spPr>
        <p:txBody>
          <a:bodyPr>
            <a:noAutofit/>
          </a:bodyPr>
          <a:lstStyle/>
          <a:p>
            <a:pPr>
              <a:lnSpc>
                <a:spcPct val="80000"/>
              </a:lnSpc>
              <a:spcBef>
                <a:spcPts val="400"/>
              </a:spcBef>
            </a:pPr>
            <a:r>
              <a:rPr lang="en-IE" sz="2000" b="1" dirty="0">
                <a:solidFill>
                  <a:srgbClr val="7030A0"/>
                </a:solidFill>
                <a:latin typeface="Arial"/>
                <a:cs typeface="Arial"/>
              </a:rPr>
              <a:t>Get </a:t>
            </a:r>
            <a:r>
              <a:rPr lang="en-IE" sz="2000" dirty="0">
                <a:solidFill>
                  <a:schemeClr val="tx1">
                    <a:lumMod val="65000"/>
                    <a:lumOff val="35000"/>
                  </a:schemeClr>
                </a:solidFill>
                <a:latin typeface="Arial"/>
                <a:cs typeface="Arial"/>
              </a:rPr>
              <a:t>it’s emotion	</a:t>
            </a:r>
          </a:p>
          <a:p>
            <a:pPr>
              <a:lnSpc>
                <a:spcPct val="80000"/>
              </a:lnSpc>
              <a:spcBef>
                <a:spcPts val="400"/>
              </a:spcBef>
            </a:pPr>
            <a:r>
              <a:rPr lang="en-IE" sz="2000" i="1" dirty="0">
                <a:solidFill>
                  <a:schemeClr val="tx1">
                    <a:lumMod val="65000"/>
                    <a:lumOff val="35000"/>
                  </a:schemeClr>
                </a:solidFill>
                <a:latin typeface="Arial"/>
                <a:cs typeface="Arial"/>
              </a:rPr>
              <a:t>Pause…when you notice emotion. Don’t answer feelings with facts. </a:t>
            </a:r>
          </a:p>
          <a:p>
            <a:pPr>
              <a:lnSpc>
                <a:spcPct val="80000"/>
              </a:lnSpc>
              <a:spcBef>
                <a:spcPts val="400"/>
              </a:spcBef>
              <a:buClr>
                <a:srgbClr val="EC008C"/>
              </a:buClr>
            </a:pPr>
            <a:endParaRPr lang="en-IE" sz="2000" dirty="0">
              <a:solidFill>
                <a:prstClr val="black">
                  <a:lumMod val="75000"/>
                  <a:lumOff val="25000"/>
                </a:prstClr>
              </a:solidFill>
              <a:latin typeface="Arial"/>
              <a:cs typeface="Arial"/>
            </a:endParaRPr>
          </a:p>
          <a:p>
            <a:pPr>
              <a:lnSpc>
                <a:spcPct val="80000"/>
              </a:lnSpc>
              <a:spcBef>
                <a:spcPts val="400"/>
              </a:spcBef>
            </a:pPr>
            <a:r>
              <a:rPr lang="en-IE" sz="2000" b="1" dirty="0">
                <a:solidFill>
                  <a:srgbClr val="7030A0"/>
                </a:solidFill>
                <a:latin typeface="Arial"/>
                <a:cs typeface="Arial"/>
              </a:rPr>
              <a:t>Identify</a:t>
            </a:r>
            <a:r>
              <a:rPr lang="en-IE" sz="2000" dirty="0">
                <a:solidFill>
                  <a:srgbClr val="7030A0"/>
                </a:solidFill>
                <a:latin typeface="Arial"/>
                <a:cs typeface="Arial"/>
              </a:rPr>
              <a:t> </a:t>
            </a:r>
            <a:r>
              <a:rPr lang="en-IE" sz="2000" dirty="0">
                <a:solidFill>
                  <a:schemeClr val="tx1">
                    <a:lumMod val="65000"/>
                    <a:lumOff val="35000"/>
                  </a:schemeClr>
                </a:solidFill>
                <a:latin typeface="Arial"/>
                <a:cs typeface="Arial"/>
              </a:rPr>
              <a:t>the emotion</a:t>
            </a:r>
          </a:p>
          <a:p>
            <a:pPr>
              <a:lnSpc>
                <a:spcPct val="80000"/>
              </a:lnSpc>
              <a:spcBef>
                <a:spcPts val="400"/>
              </a:spcBef>
            </a:pPr>
            <a:r>
              <a:rPr lang="en-IE" sz="2000" i="1" dirty="0">
                <a:solidFill>
                  <a:schemeClr val="tx1">
                    <a:lumMod val="65000"/>
                    <a:lumOff val="35000"/>
                  </a:schemeClr>
                </a:solidFill>
                <a:latin typeface="Arial"/>
                <a:cs typeface="Arial"/>
              </a:rPr>
              <a:t>‘I hear that you’re frustrated.’ ‘I can see that you are worried’.</a:t>
            </a:r>
          </a:p>
          <a:p>
            <a:pPr>
              <a:lnSpc>
                <a:spcPct val="80000"/>
              </a:lnSpc>
              <a:spcBef>
                <a:spcPts val="1600"/>
              </a:spcBef>
            </a:pPr>
            <a:r>
              <a:rPr lang="en-IE" sz="2000" b="1" dirty="0">
                <a:solidFill>
                  <a:srgbClr val="7030A0"/>
                </a:solidFill>
                <a:latin typeface="Arial"/>
                <a:cs typeface="Arial"/>
              </a:rPr>
              <a:t>Validate</a:t>
            </a:r>
          </a:p>
          <a:p>
            <a:pPr>
              <a:lnSpc>
                <a:spcPct val="80000"/>
              </a:lnSpc>
              <a:spcBef>
                <a:spcPts val="400"/>
              </a:spcBef>
            </a:pPr>
            <a:r>
              <a:rPr lang="en-IE" sz="2000" i="1" dirty="0">
                <a:solidFill>
                  <a:schemeClr val="tx1">
                    <a:lumMod val="65000"/>
                    <a:lumOff val="35000"/>
                  </a:schemeClr>
                </a:solidFill>
                <a:latin typeface="Arial"/>
                <a:cs typeface="Arial"/>
              </a:rPr>
              <a:t>‘This is a lot to hear. Yes, it is scary’.</a:t>
            </a:r>
          </a:p>
          <a:p>
            <a:pPr>
              <a:lnSpc>
                <a:spcPct val="80000"/>
              </a:lnSpc>
              <a:spcBef>
                <a:spcPts val="1600"/>
              </a:spcBef>
            </a:pPr>
            <a:r>
              <a:rPr lang="en-IE" sz="2000" b="1" dirty="0">
                <a:solidFill>
                  <a:srgbClr val="7030A0"/>
                </a:solidFill>
                <a:latin typeface="Arial"/>
                <a:cs typeface="Arial"/>
              </a:rPr>
              <a:t>Explore</a:t>
            </a:r>
          </a:p>
          <a:p>
            <a:pPr>
              <a:lnSpc>
                <a:spcPct val="80000"/>
              </a:lnSpc>
              <a:spcBef>
                <a:spcPts val="400"/>
              </a:spcBef>
            </a:pPr>
            <a:r>
              <a:rPr lang="en-IE" sz="2000" i="1" dirty="0">
                <a:solidFill>
                  <a:schemeClr val="tx1">
                    <a:lumMod val="65000"/>
                    <a:lumOff val="35000"/>
                  </a:schemeClr>
                </a:solidFill>
                <a:latin typeface="Arial"/>
                <a:cs typeface="Arial"/>
              </a:rPr>
              <a:t>‘Tell me more – what are you most worried about?’</a:t>
            </a:r>
          </a:p>
        </p:txBody>
      </p:sp>
      <p:sp>
        <p:nvSpPr>
          <p:cNvPr id="6" name="TextBox 5">
            <a:extLst>
              <a:ext uri="{FF2B5EF4-FFF2-40B4-BE49-F238E27FC236}">
                <a16:creationId xmlns:a16="http://schemas.microsoft.com/office/drawing/2014/main" id="{D4A0D70D-EA99-DD45-9B29-73E4B7FE9358}"/>
              </a:ext>
            </a:extLst>
          </p:cNvPr>
          <p:cNvSpPr txBox="1"/>
          <p:nvPr/>
        </p:nvSpPr>
        <p:spPr>
          <a:xfrm>
            <a:off x="623888" y="819457"/>
            <a:ext cx="2428231" cy="307777"/>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Section 3</a:t>
            </a:r>
          </a:p>
        </p:txBody>
      </p:sp>
      <p:grpSp>
        <p:nvGrpSpPr>
          <p:cNvPr id="4" name="Group 3">
            <a:extLst>
              <a:ext uri="{FF2B5EF4-FFF2-40B4-BE49-F238E27FC236}">
                <a16:creationId xmlns:a16="http://schemas.microsoft.com/office/drawing/2014/main" id="{57284469-D929-B649-AC6E-B100493FCD6C}"/>
              </a:ext>
            </a:extLst>
          </p:cNvPr>
          <p:cNvGrpSpPr/>
          <p:nvPr/>
        </p:nvGrpSpPr>
        <p:grpSpPr>
          <a:xfrm>
            <a:off x="773847" y="1426633"/>
            <a:ext cx="459641" cy="2896378"/>
            <a:chOff x="773847" y="1426633"/>
            <a:chExt cx="459641" cy="2896378"/>
          </a:xfrm>
        </p:grpSpPr>
        <p:sp>
          <p:nvSpPr>
            <p:cNvPr id="5" name="Oval 4">
              <a:extLst>
                <a:ext uri="{FF2B5EF4-FFF2-40B4-BE49-F238E27FC236}">
                  <a16:creationId xmlns:a16="http://schemas.microsoft.com/office/drawing/2014/main" id="{E2750A34-870F-684E-B386-603C4AFDA83C}"/>
                </a:ext>
              </a:extLst>
            </p:cNvPr>
            <p:cNvSpPr/>
            <p:nvPr/>
          </p:nvSpPr>
          <p:spPr>
            <a:xfrm>
              <a:off x="773847" y="1426633"/>
              <a:ext cx="459641" cy="457978"/>
            </a:xfrm>
            <a:prstGeom prst="ellipse">
              <a:avLst/>
            </a:prstGeom>
            <a:solidFill>
              <a:srgbClr val="C10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highlight>
                    <a:srgbClr val="554694"/>
                  </a:highlight>
                  <a:uLnTx/>
                  <a:uFillTx/>
                  <a:latin typeface="Arial"/>
                  <a:ea typeface="+mn-ea"/>
                  <a:cs typeface="Arial"/>
                </a:rPr>
                <a:t>G</a:t>
              </a:r>
            </a:p>
          </p:txBody>
        </p:sp>
        <p:sp>
          <p:nvSpPr>
            <p:cNvPr id="7" name="Oval 6">
              <a:extLst>
                <a:ext uri="{FF2B5EF4-FFF2-40B4-BE49-F238E27FC236}">
                  <a16:creationId xmlns:a16="http://schemas.microsoft.com/office/drawing/2014/main" id="{E2750A34-870F-684E-B386-603C4AFDA83C}"/>
                </a:ext>
              </a:extLst>
            </p:cNvPr>
            <p:cNvSpPr/>
            <p:nvPr/>
          </p:nvSpPr>
          <p:spPr>
            <a:xfrm>
              <a:off x="773847" y="2239433"/>
              <a:ext cx="459641" cy="457978"/>
            </a:xfrm>
            <a:prstGeom prst="ellipse">
              <a:avLst/>
            </a:prstGeom>
            <a:solidFill>
              <a:srgbClr val="C10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highlight>
                    <a:srgbClr val="554694"/>
                  </a:highlight>
                  <a:uLnTx/>
                  <a:uFillTx/>
                  <a:latin typeface="Arial"/>
                  <a:ea typeface="+mn-ea"/>
                  <a:cs typeface="Arial"/>
                </a:rPr>
                <a:t>I</a:t>
              </a:r>
            </a:p>
          </p:txBody>
        </p:sp>
        <p:sp>
          <p:nvSpPr>
            <p:cNvPr id="9" name="Oval 8">
              <a:extLst>
                <a:ext uri="{FF2B5EF4-FFF2-40B4-BE49-F238E27FC236}">
                  <a16:creationId xmlns:a16="http://schemas.microsoft.com/office/drawing/2014/main" id="{E2750A34-870F-684E-B386-603C4AFDA83C}"/>
                </a:ext>
              </a:extLst>
            </p:cNvPr>
            <p:cNvSpPr/>
            <p:nvPr/>
          </p:nvSpPr>
          <p:spPr>
            <a:xfrm>
              <a:off x="773847" y="3052233"/>
              <a:ext cx="459641" cy="457978"/>
            </a:xfrm>
            <a:prstGeom prst="ellipse">
              <a:avLst/>
            </a:prstGeom>
            <a:solidFill>
              <a:srgbClr val="C10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highlight>
                    <a:srgbClr val="554694"/>
                  </a:highlight>
                  <a:uLnTx/>
                  <a:uFillTx/>
                  <a:latin typeface="Arial"/>
                  <a:ea typeface="+mn-ea"/>
                  <a:cs typeface="Arial"/>
                </a:rPr>
                <a:t>V</a:t>
              </a:r>
            </a:p>
          </p:txBody>
        </p:sp>
        <p:sp>
          <p:nvSpPr>
            <p:cNvPr id="11" name="Oval 10">
              <a:extLst>
                <a:ext uri="{FF2B5EF4-FFF2-40B4-BE49-F238E27FC236}">
                  <a16:creationId xmlns:a16="http://schemas.microsoft.com/office/drawing/2014/main" id="{E2750A34-870F-684E-B386-603C4AFDA83C}"/>
                </a:ext>
              </a:extLst>
            </p:cNvPr>
            <p:cNvSpPr/>
            <p:nvPr/>
          </p:nvSpPr>
          <p:spPr>
            <a:xfrm>
              <a:off x="773847" y="3865033"/>
              <a:ext cx="459641" cy="457978"/>
            </a:xfrm>
            <a:prstGeom prst="ellipse">
              <a:avLst/>
            </a:prstGeom>
            <a:solidFill>
              <a:srgbClr val="C10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highlight>
                    <a:srgbClr val="554694"/>
                  </a:highlight>
                  <a:uLnTx/>
                  <a:uFillTx/>
                  <a:latin typeface="Arial"/>
                  <a:ea typeface="+mn-ea"/>
                  <a:cs typeface="Arial"/>
                </a:rPr>
                <a:t>E</a:t>
              </a:r>
            </a:p>
          </p:txBody>
        </p:sp>
      </p:grpSp>
      <p:sp>
        <p:nvSpPr>
          <p:cNvPr id="10" name="Rectangle 9">
            <a:extLst>
              <a:ext uri="{FF2B5EF4-FFF2-40B4-BE49-F238E27FC236}">
                <a16:creationId xmlns:a16="http://schemas.microsoft.com/office/drawing/2014/main" id="{43B55EC6-A1BC-1146-8691-8D8D4FE06B24}"/>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100A0"/>
              </a:solidFill>
              <a:effectLst/>
              <a:highlight>
                <a:srgbClr val="7030A0"/>
              </a:highlight>
              <a:uLnTx/>
              <a:uFillTx/>
              <a:latin typeface="Arial"/>
              <a:ea typeface="+mn-ea"/>
              <a:cs typeface="+mn-cs"/>
            </a:endParaRPr>
          </a:p>
        </p:txBody>
      </p:sp>
      <p:sp>
        <p:nvSpPr>
          <p:cNvPr id="12" name="TextBox 11">
            <a:extLst>
              <a:ext uri="{FF2B5EF4-FFF2-40B4-BE49-F238E27FC236}">
                <a16:creationId xmlns:a16="http://schemas.microsoft.com/office/drawing/2014/main" id="{530C47BF-C540-854F-AE4E-78DB8240494B}"/>
              </a:ext>
            </a:extLst>
          </p:cNvPr>
          <p:cNvSpPr txBox="1"/>
          <p:nvPr/>
        </p:nvSpPr>
        <p:spPr>
          <a:xfrm>
            <a:off x="759853" y="813711"/>
            <a:ext cx="5777256" cy="307777"/>
          </a:xfrm>
          <a:prstGeom prst="rect">
            <a:avLst/>
          </a:prstGeom>
          <a:solidFill>
            <a:srgbClr val="92D050"/>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a:t>
            </a:r>
          </a:p>
        </p:txBody>
      </p:sp>
    </p:spTree>
    <p:extLst>
      <p:ext uri="{BB962C8B-B14F-4D97-AF65-F5344CB8AC3E}">
        <p14:creationId xmlns:p14="http://schemas.microsoft.com/office/powerpoint/2010/main" val="232462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9D2B-A5A4-0C48-B540-4DDF0AB351EE}"/>
              </a:ext>
            </a:extLst>
          </p:cNvPr>
          <p:cNvSpPr>
            <a:spLocks noGrp="1"/>
          </p:cNvSpPr>
          <p:nvPr>
            <p:ph type="title"/>
          </p:nvPr>
        </p:nvSpPr>
        <p:spPr>
          <a:xfrm>
            <a:off x="298445" y="205980"/>
            <a:ext cx="8388357" cy="376054"/>
          </a:xfrm>
        </p:spPr>
        <p:txBody>
          <a:bodyPr vert="horz" lIns="91440" tIns="45720" rIns="91440" bIns="45720" rtlCol="0" anchor="ctr">
            <a:normAutofit/>
          </a:bodyPr>
          <a:lstStyle/>
          <a:p>
            <a:pPr defTabSz="914400">
              <a:lnSpc>
                <a:spcPct val="90000"/>
              </a:lnSpc>
            </a:pPr>
            <a:r>
              <a:rPr lang="en-US" sz="2000" kern="1200" dirty="0"/>
              <a:t>RESPOND WITH EMPATHY (G.I.V.E)</a:t>
            </a:r>
          </a:p>
        </p:txBody>
      </p:sp>
      <p:pic>
        <p:nvPicPr>
          <p:cNvPr id="4" name="Picture 3" descr="Graphical user interface&#10;&#10;Description automatically generated with low confidence">
            <a:extLst>
              <a:ext uri="{FF2B5EF4-FFF2-40B4-BE49-F238E27FC236}">
                <a16:creationId xmlns:a16="http://schemas.microsoft.com/office/drawing/2014/main" id="{9713630E-71D4-614F-A44C-FC7F0B830A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600" y="1119973"/>
            <a:ext cx="3661286" cy="3661286"/>
          </a:xfrm>
          <a:prstGeom prst="rect">
            <a:avLst/>
          </a:prstGeom>
          <a:noFill/>
        </p:spPr>
      </p:pic>
      <p:sp>
        <p:nvSpPr>
          <p:cNvPr id="5" name="Rectangle 4">
            <a:extLst>
              <a:ext uri="{FF2B5EF4-FFF2-40B4-BE49-F238E27FC236}">
                <a16:creationId xmlns:a16="http://schemas.microsoft.com/office/drawing/2014/main" id="{9360B6F7-6B1C-FF4E-B837-EE8E15473631}"/>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100A0"/>
              </a:solidFill>
              <a:effectLst/>
              <a:highlight>
                <a:srgbClr val="7030A0"/>
              </a:highlight>
              <a:uLnTx/>
              <a:uFillTx/>
              <a:latin typeface="Arial"/>
              <a:ea typeface="+mn-ea"/>
              <a:cs typeface="+mn-cs"/>
            </a:endParaRPr>
          </a:p>
        </p:txBody>
      </p:sp>
      <p:sp>
        <p:nvSpPr>
          <p:cNvPr id="6" name="TextBox 5">
            <a:extLst>
              <a:ext uri="{FF2B5EF4-FFF2-40B4-BE49-F238E27FC236}">
                <a16:creationId xmlns:a16="http://schemas.microsoft.com/office/drawing/2014/main" id="{B4FD5357-F684-C244-91A7-E272510E88D8}"/>
              </a:ext>
            </a:extLst>
          </p:cNvPr>
          <p:cNvSpPr txBox="1"/>
          <p:nvPr/>
        </p:nvSpPr>
        <p:spPr>
          <a:xfrm>
            <a:off x="759853" y="813711"/>
            <a:ext cx="5777256" cy="307777"/>
          </a:xfrm>
          <a:prstGeom prst="rect">
            <a:avLst/>
          </a:prstGeom>
          <a:solidFill>
            <a:srgbClr val="92D050"/>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a:t>
            </a:r>
          </a:p>
        </p:txBody>
      </p:sp>
    </p:spTree>
    <p:extLst>
      <p:ext uri="{BB962C8B-B14F-4D97-AF65-F5344CB8AC3E}">
        <p14:creationId xmlns:p14="http://schemas.microsoft.com/office/powerpoint/2010/main" val="34331395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9D2B-A5A4-0C48-B540-4DDF0AB351EE}"/>
              </a:ext>
            </a:extLst>
          </p:cNvPr>
          <p:cNvSpPr>
            <a:spLocks noGrp="1"/>
          </p:cNvSpPr>
          <p:nvPr>
            <p:ph type="title"/>
          </p:nvPr>
        </p:nvSpPr>
        <p:spPr>
          <a:xfrm>
            <a:off x="623888" y="683"/>
            <a:ext cx="8148638" cy="774017"/>
          </a:xfrm>
        </p:spPr>
        <p:txBody>
          <a:bodyPr>
            <a:normAutofit/>
          </a:bodyPr>
          <a:lstStyle/>
          <a:p>
            <a:r>
              <a:rPr lang="en-US" sz="2400" dirty="0"/>
              <a:t>Empathic listening</a:t>
            </a:r>
          </a:p>
        </p:txBody>
      </p:sp>
      <p:sp>
        <p:nvSpPr>
          <p:cNvPr id="3" name="Text Placeholder 2">
            <a:extLst>
              <a:ext uri="{FF2B5EF4-FFF2-40B4-BE49-F238E27FC236}">
                <a16:creationId xmlns:a16="http://schemas.microsoft.com/office/drawing/2014/main" id="{C8799B4C-6F89-3147-BEA9-4D6D1AE28F90}"/>
              </a:ext>
            </a:extLst>
          </p:cNvPr>
          <p:cNvSpPr>
            <a:spLocks noGrp="1"/>
          </p:cNvSpPr>
          <p:nvPr>
            <p:ph type="body" idx="1"/>
          </p:nvPr>
        </p:nvSpPr>
        <p:spPr>
          <a:xfrm>
            <a:off x="668711" y="1541154"/>
            <a:ext cx="7886700" cy="3443833"/>
          </a:xfrm>
        </p:spPr>
        <p:txBody>
          <a:bodyPr>
            <a:normAutofit/>
          </a:bodyPr>
          <a:lstStyle/>
          <a:p>
            <a:pPr marL="257175" indent="-257175">
              <a:lnSpc>
                <a:spcPct val="100000"/>
              </a:lnSpc>
              <a:buFont typeface="Arial" panose="020B0604020202020204" pitchFamily="34" charset="0"/>
              <a:buChar char="•"/>
            </a:pPr>
            <a:r>
              <a:rPr lang="en-IE" sz="2100" b="1" i="1" dirty="0">
                <a:solidFill>
                  <a:schemeClr val="tx1">
                    <a:lumMod val="75000"/>
                    <a:lumOff val="25000"/>
                  </a:schemeClr>
                </a:solidFill>
              </a:rPr>
              <a:t>Patient</a:t>
            </a:r>
            <a:r>
              <a:rPr lang="en-IE" sz="2100" i="1" dirty="0">
                <a:solidFill>
                  <a:schemeClr val="tx1">
                    <a:lumMod val="75000"/>
                    <a:lumOff val="25000"/>
                  </a:schemeClr>
                </a:solidFill>
              </a:rPr>
              <a:t/>
            </a:r>
            <a:br>
              <a:rPr lang="en-IE" sz="2100" i="1" dirty="0">
                <a:solidFill>
                  <a:schemeClr val="tx1">
                    <a:lumMod val="75000"/>
                    <a:lumOff val="25000"/>
                  </a:schemeClr>
                </a:solidFill>
              </a:rPr>
            </a:br>
            <a:r>
              <a:rPr lang="en-IE" sz="2100" i="1" dirty="0">
                <a:solidFill>
                  <a:schemeClr val="tx1">
                    <a:lumMod val="75000"/>
                    <a:lumOff val="25000"/>
                  </a:schemeClr>
                </a:solidFill>
              </a:rPr>
              <a:t>“I am really worried about the procedure tomorrow.”</a:t>
            </a:r>
          </a:p>
          <a:p>
            <a:pPr marL="257175" indent="-257175">
              <a:lnSpc>
                <a:spcPct val="110000"/>
              </a:lnSpc>
              <a:buFont typeface="Arial" panose="020B0604020202020204" pitchFamily="34" charset="0"/>
              <a:buChar char="•"/>
            </a:pPr>
            <a:r>
              <a:rPr lang="en-IE" sz="2000" b="1" i="1" dirty="0">
                <a:solidFill>
                  <a:schemeClr val="tx1">
                    <a:lumMod val="75000"/>
                    <a:lumOff val="25000"/>
                  </a:schemeClr>
                </a:solidFill>
              </a:rPr>
              <a:t>Clinician</a:t>
            </a:r>
            <a:br>
              <a:rPr lang="en-IE" sz="2000" b="1" i="1" dirty="0">
                <a:solidFill>
                  <a:schemeClr val="tx1">
                    <a:lumMod val="75000"/>
                    <a:lumOff val="25000"/>
                  </a:schemeClr>
                </a:solidFill>
              </a:rPr>
            </a:br>
            <a:r>
              <a:rPr lang="en-IE" sz="2000" i="1" dirty="0">
                <a:solidFill>
                  <a:schemeClr val="tx1">
                    <a:lumMod val="75000"/>
                    <a:lumOff val="25000"/>
                  </a:schemeClr>
                </a:solidFill>
              </a:rPr>
              <a:t>“So you are worried about the procedure…can you tell me more about what is worrying you…?”</a:t>
            </a:r>
          </a:p>
          <a:p>
            <a:pPr marL="257175" indent="-257175">
              <a:lnSpc>
                <a:spcPct val="100000"/>
              </a:lnSpc>
              <a:buFont typeface="Arial" panose="020B0604020202020204" pitchFamily="34" charset="0"/>
              <a:buChar char="•"/>
            </a:pPr>
            <a:endParaRPr lang="en-IE" sz="2100" i="1" dirty="0">
              <a:solidFill>
                <a:schemeClr val="tx1">
                  <a:lumMod val="75000"/>
                  <a:lumOff val="25000"/>
                </a:schemeClr>
              </a:solidFill>
            </a:endParaRPr>
          </a:p>
          <a:p>
            <a:pPr marL="257175" indent="-257175">
              <a:lnSpc>
                <a:spcPct val="100000"/>
              </a:lnSpc>
              <a:buFont typeface="Arial" panose="020B0604020202020204" pitchFamily="34" charset="0"/>
              <a:buChar char="•"/>
            </a:pPr>
            <a:endParaRPr lang="en-IE" sz="2000" dirty="0">
              <a:solidFill>
                <a:schemeClr val="tx1">
                  <a:lumMod val="75000"/>
                  <a:lumOff val="25000"/>
                </a:schemeClr>
              </a:solidFill>
            </a:endParaRPr>
          </a:p>
        </p:txBody>
      </p:sp>
      <p:sp>
        <p:nvSpPr>
          <p:cNvPr id="8" name="TextBox 7">
            <a:extLst>
              <a:ext uri="{FF2B5EF4-FFF2-40B4-BE49-F238E27FC236}">
                <a16:creationId xmlns:a16="http://schemas.microsoft.com/office/drawing/2014/main" id="{5FC0EE99-58A9-3A48-BA8C-8EC743BBD156}"/>
              </a:ext>
            </a:extLst>
          </p:cNvPr>
          <p:cNvSpPr txBox="1"/>
          <p:nvPr/>
        </p:nvSpPr>
        <p:spPr>
          <a:xfrm>
            <a:off x="623888" y="842284"/>
            <a:ext cx="2428231" cy="307777"/>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Section 2</a:t>
            </a:r>
          </a:p>
        </p:txBody>
      </p:sp>
      <p:sp>
        <p:nvSpPr>
          <p:cNvPr id="5" name="Rectangle 4">
            <a:extLst>
              <a:ext uri="{FF2B5EF4-FFF2-40B4-BE49-F238E27FC236}">
                <a16:creationId xmlns:a16="http://schemas.microsoft.com/office/drawing/2014/main" id="{A94DAC37-E35A-5946-A9D4-F7027FED66AD}"/>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100A0"/>
              </a:solidFill>
              <a:effectLst/>
              <a:highlight>
                <a:srgbClr val="7030A0"/>
              </a:highlight>
              <a:uLnTx/>
              <a:uFillTx/>
              <a:latin typeface="Arial"/>
              <a:ea typeface="+mn-ea"/>
              <a:cs typeface="+mn-cs"/>
            </a:endParaRPr>
          </a:p>
        </p:txBody>
      </p:sp>
      <p:sp>
        <p:nvSpPr>
          <p:cNvPr id="6" name="TextBox 5">
            <a:extLst>
              <a:ext uri="{FF2B5EF4-FFF2-40B4-BE49-F238E27FC236}">
                <a16:creationId xmlns:a16="http://schemas.microsoft.com/office/drawing/2014/main" id="{6FE2B2B6-2CDE-4444-BDE5-0239E9A14E10}"/>
              </a:ext>
            </a:extLst>
          </p:cNvPr>
          <p:cNvSpPr txBox="1"/>
          <p:nvPr/>
        </p:nvSpPr>
        <p:spPr>
          <a:xfrm>
            <a:off x="759853" y="813711"/>
            <a:ext cx="5777256" cy="307777"/>
          </a:xfrm>
          <a:prstGeom prst="rect">
            <a:avLst/>
          </a:prstGeom>
          <a:solidFill>
            <a:srgbClr val="92D050"/>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a:t>
            </a:r>
          </a:p>
        </p:txBody>
      </p:sp>
    </p:spTree>
    <p:extLst>
      <p:ext uri="{BB962C8B-B14F-4D97-AF65-F5344CB8AC3E}">
        <p14:creationId xmlns:p14="http://schemas.microsoft.com/office/powerpoint/2010/main" val="145363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9D2B-A5A4-0C48-B540-4DDF0AB351EE}"/>
              </a:ext>
            </a:extLst>
          </p:cNvPr>
          <p:cNvSpPr>
            <a:spLocks noGrp="1"/>
          </p:cNvSpPr>
          <p:nvPr>
            <p:ph type="title"/>
          </p:nvPr>
        </p:nvSpPr>
        <p:spPr>
          <a:xfrm>
            <a:off x="298445" y="205980"/>
            <a:ext cx="8388357" cy="376054"/>
          </a:xfrm>
        </p:spPr>
        <p:txBody>
          <a:bodyPr vert="horz" lIns="91440" tIns="45720" rIns="91440" bIns="45720" rtlCol="0" anchor="ctr">
            <a:normAutofit/>
          </a:bodyPr>
          <a:lstStyle/>
          <a:p>
            <a:pPr defTabSz="914400">
              <a:lnSpc>
                <a:spcPct val="90000"/>
              </a:lnSpc>
            </a:pPr>
            <a:r>
              <a:rPr lang="en-US" sz="2000" kern="1200" dirty="0"/>
              <a:t>Active listening</a:t>
            </a:r>
          </a:p>
        </p:txBody>
      </p:sp>
      <p:pic>
        <p:nvPicPr>
          <p:cNvPr id="4" name="Picture 3" descr="Text&#10;&#10;Description automatically generated with low confidence">
            <a:extLst>
              <a:ext uri="{FF2B5EF4-FFF2-40B4-BE49-F238E27FC236}">
                <a16:creationId xmlns:a16="http://schemas.microsoft.com/office/drawing/2014/main" id="{9713630E-71D4-614F-A44C-FC7F0B830A86}"/>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2582600" y="1119973"/>
            <a:ext cx="3661286" cy="3661286"/>
          </a:xfrm>
          <a:prstGeom prst="rect">
            <a:avLst/>
          </a:prstGeom>
          <a:noFill/>
        </p:spPr>
      </p:pic>
      <p:sp>
        <p:nvSpPr>
          <p:cNvPr id="5" name="Rectangle 4">
            <a:extLst>
              <a:ext uri="{FF2B5EF4-FFF2-40B4-BE49-F238E27FC236}">
                <a16:creationId xmlns:a16="http://schemas.microsoft.com/office/drawing/2014/main" id="{C1336748-E0F9-5842-AE20-8F4C48723469}"/>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100A0"/>
              </a:solidFill>
              <a:effectLst/>
              <a:highlight>
                <a:srgbClr val="7030A0"/>
              </a:highlight>
              <a:uLnTx/>
              <a:uFillTx/>
              <a:latin typeface="Arial"/>
              <a:ea typeface="+mn-ea"/>
              <a:cs typeface="+mn-cs"/>
            </a:endParaRPr>
          </a:p>
        </p:txBody>
      </p:sp>
      <p:sp>
        <p:nvSpPr>
          <p:cNvPr id="6" name="TextBox 5">
            <a:extLst>
              <a:ext uri="{FF2B5EF4-FFF2-40B4-BE49-F238E27FC236}">
                <a16:creationId xmlns:a16="http://schemas.microsoft.com/office/drawing/2014/main" id="{0932E628-2E9E-EE4F-B093-95113883FAA5}"/>
              </a:ext>
            </a:extLst>
          </p:cNvPr>
          <p:cNvSpPr txBox="1"/>
          <p:nvPr/>
        </p:nvSpPr>
        <p:spPr>
          <a:xfrm>
            <a:off x="759853" y="813711"/>
            <a:ext cx="5777256" cy="307777"/>
          </a:xfrm>
          <a:prstGeom prst="rect">
            <a:avLst/>
          </a:prstGeom>
          <a:solidFill>
            <a:srgbClr val="92D050"/>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a:t>
            </a:r>
          </a:p>
        </p:txBody>
      </p:sp>
    </p:spTree>
    <p:extLst>
      <p:ext uri="{BB962C8B-B14F-4D97-AF65-F5344CB8AC3E}">
        <p14:creationId xmlns:p14="http://schemas.microsoft.com/office/powerpoint/2010/main" val="2089708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9D2B-A5A4-0C48-B540-4DDF0AB351EE}"/>
              </a:ext>
            </a:extLst>
          </p:cNvPr>
          <p:cNvSpPr>
            <a:spLocks noGrp="1"/>
          </p:cNvSpPr>
          <p:nvPr>
            <p:ph type="title"/>
          </p:nvPr>
        </p:nvSpPr>
        <p:spPr>
          <a:xfrm>
            <a:off x="298445" y="205980"/>
            <a:ext cx="8388357" cy="376054"/>
          </a:xfrm>
        </p:spPr>
        <p:txBody>
          <a:bodyPr vert="horz" lIns="91440" tIns="45720" rIns="91440" bIns="45720" rtlCol="0" anchor="ctr">
            <a:normAutofit/>
          </a:bodyPr>
          <a:lstStyle/>
          <a:p>
            <a:pPr defTabSz="914400">
              <a:lnSpc>
                <a:spcPct val="90000"/>
              </a:lnSpc>
            </a:pPr>
            <a:r>
              <a:rPr lang="en-US" sz="2000" kern="1200" dirty="0"/>
              <a:t>Empathic listening</a:t>
            </a:r>
          </a:p>
        </p:txBody>
      </p:sp>
      <p:pic>
        <p:nvPicPr>
          <p:cNvPr id="4" name="Picture 3">
            <a:extLst>
              <a:ext uri="{FF2B5EF4-FFF2-40B4-BE49-F238E27FC236}">
                <a16:creationId xmlns:a16="http://schemas.microsoft.com/office/drawing/2014/main" id="{9713630E-71D4-614F-A44C-FC7F0B830A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12956" y="1119973"/>
            <a:ext cx="3091898" cy="3661286"/>
          </a:xfrm>
          <a:prstGeom prst="rect">
            <a:avLst/>
          </a:prstGeom>
          <a:noFill/>
        </p:spPr>
      </p:pic>
      <p:sp>
        <p:nvSpPr>
          <p:cNvPr id="5" name="Rectangle 4">
            <a:extLst>
              <a:ext uri="{FF2B5EF4-FFF2-40B4-BE49-F238E27FC236}">
                <a16:creationId xmlns:a16="http://schemas.microsoft.com/office/drawing/2014/main" id="{62F72173-8711-E74D-8AFA-67B21444FC73}"/>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100A0"/>
              </a:solidFill>
              <a:effectLst/>
              <a:highlight>
                <a:srgbClr val="7030A0"/>
              </a:highlight>
              <a:uLnTx/>
              <a:uFillTx/>
              <a:latin typeface="Arial"/>
              <a:ea typeface="+mn-ea"/>
              <a:cs typeface="+mn-cs"/>
            </a:endParaRPr>
          </a:p>
        </p:txBody>
      </p:sp>
      <p:sp>
        <p:nvSpPr>
          <p:cNvPr id="6" name="TextBox 5">
            <a:extLst>
              <a:ext uri="{FF2B5EF4-FFF2-40B4-BE49-F238E27FC236}">
                <a16:creationId xmlns:a16="http://schemas.microsoft.com/office/drawing/2014/main" id="{0356F778-7BCF-354D-854D-42D1496BB026}"/>
              </a:ext>
            </a:extLst>
          </p:cNvPr>
          <p:cNvSpPr txBox="1"/>
          <p:nvPr/>
        </p:nvSpPr>
        <p:spPr>
          <a:xfrm>
            <a:off x="759853" y="813711"/>
            <a:ext cx="5777256" cy="307777"/>
          </a:xfrm>
          <a:prstGeom prst="rect">
            <a:avLst/>
          </a:prstGeom>
          <a:solidFill>
            <a:srgbClr val="92D050"/>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a:t>
            </a:r>
          </a:p>
        </p:txBody>
      </p:sp>
    </p:spTree>
    <p:extLst>
      <p:ext uri="{BB962C8B-B14F-4D97-AF65-F5344CB8AC3E}">
        <p14:creationId xmlns:p14="http://schemas.microsoft.com/office/powerpoint/2010/main" val="31550831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0AD51B-3C16-F54C-B6D3-015D97333B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66105" y="1652336"/>
            <a:ext cx="3416969" cy="2229853"/>
          </a:xfrm>
          <a:prstGeom prst="rect">
            <a:avLst/>
          </a:prstGeom>
          <a:ln>
            <a:noFill/>
          </a:ln>
          <a:effectLst>
            <a:softEdge rad="112500"/>
          </a:effectLst>
        </p:spPr>
      </p:pic>
      <p:sp>
        <p:nvSpPr>
          <p:cNvPr id="6" name="Text Placeholder 2">
            <a:extLst>
              <a:ext uri="{FF2B5EF4-FFF2-40B4-BE49-F238E27FC236}">
                <a16:creationId xmlns:a16="http://schemas.microsoft.com/office/drawing/2014/main" id="{038FAC85-27B6-F749-905C-2512E3511742}"/>
              </a:ext>
            </a:extLst>
          </p:cNvPr>
          <p:cNvSpPr txBox="1">
            <a:spLocks/>
          </p:cNvSpPr>
          <p:nvPr/>
        </p:nvSpPr>
        <p:spPr>
          <a:xfrm>
            <a:off x="475488" y="1263127"/>
            <a:ext cx="4096512" cy="3430770"/>
          </a:xfrm>
          <a:prstGeom prst="rect">
            <a:avLst/>
          </a:prstGeom>
        </p:spPr>
        <p:txBody>
          <a:bodyPr vert="horz" lIns="91436" tIns="45718" rIns="91436" bIns="45718" rtlCol="0">
            <a:noAutofit/>
          </a:bodyPr>
          <a:lstStyle>
            <a:lvl1pPr marL="342884" indent="-342884" algn="l" defTabSz="457178" rtl="0" eaLnBrk="1" latinLnBrk="0" hangingPunct="1">
              <a:spcBef>
                <a:spcPct val="20000"/>
              </a:spcBef>
              <a:buFont typeface="Arial"/>
              <a:buChar char="•"/>
              <a:defRPr sz="2800" kern="1200">
                <a:solidFill>
                  <a:schemeClr val="tx1"/>
                </a:solidFill>
                <a:latin typeface="Arial"/>
                <a:ea typeface="+mn-ea"/>
                <a:cs typeface="Arial"/>
              </a:defRPr>
            </a:lvl1pPr>
            <a:lvl2pPr marL="742913" indent="-285736" algn="l" defTabSz="457178" rtl="0" eaLnBrk="1" latinLnBrk="0" hangingPunct="1">
              <a:spcBef>
                <a:spcPct val="20000"/>
              </a:spcBef>
              <a:buFont typeface="Arial"/>
              <a:buChar char="–"/>
              <a:defRPr sz="2800" kern="1200">
                <a:solidFill>
                  <a:schemeClr val="tx1"/>
                </a:solidFill>
                <a:latin typeface="Arial"/>
                <a:ea typeface="+mn-ea"/>
                <a:cs typeface="Arial"/>
              </a:defRPr>
            </a:lvl2pPr>
            <a:lvl3pPr marL="1142944" indent="-228588" algn="l" defTabSz="457178" rtl="0" eaLnBrk="1" latinLnBrk="0" hangingPunct="1">
              <a:spcBef>
                <a:spcPct val="20000"/>
              </a:spcBef>
              <a:buFont typeface="Arial"/>
              <a:buChar char="•"/>
              <a:defRPr sz="2400" kern="1200">
                <a:solidFill>
                  <a:schemeClr val="tx1"/>
                </a:solidFill>
                <a:latin typeface="Arial"/>
                <a:ea typeface="+mn-ea"/>
                <a:cs typeface="Arial"/>
              </a:defRPr>
            </a:lvl3pPr>
            <a:lvl4pPr marL="1600120" indent="-228588" algn="l" defTabSz="457178" rtl="0" eaLnBrk="1" latinLnBrk="0" hangingPunct="1">
              <a:spcBef>
                <a:spcPct val="20000"/>
              </a:spcBef>
              <a:buFont typeface="Arial"/>
              <a:buChar char="–"/>
              <a:defRPr sz="2000" kern="1200">
                <a:solidFill>
                  <a:schemeClr val="tx1"/>
                </a:solidFill>
                <a:latin typeface="Arial"/>
                <a:ea typeface="+mn-ea"/>
                <a:cs typeface="Arial"/>
              </a:defRPr>
            </a:lvl4pPr>
            <a:lvl5pPr marL="2057297" indent="-228588" algn="l" defTabSz="457178" rtl="0" eaLnBrk="1" latinLnBrk="0" hangingPunct="1">
              <a:spcBef>
                <a:spcPct val="20000"/>
              </a:spcBef>
              <a:buFont typeface="Arial"/>
              <a:buChar char="»"/>
              <a:defRPr sz="2000" kern="1200">
                <a:solidFill>
                  <a:schemeClr val="tx1"/>
                </a:solidFill>
                <a:latin typeface="Arial"/>
                <a:ea typeface="+mn-ea"/>
                <a:cs typeface="Aria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C100A0"/>
              </a:buClr>
              <a:buSzTx/>
              <a:buFont typeface="Arial"/>
              <a:buNone/>
              <a:tabLst/>
              <a:defRPr/>
            </a:pPr>
            <a:r>
              <a:rPr kumimoji="0" lang="en-IE" sz="20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ASK/TELL/ASK</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Check starting point</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Chunk</a:t>
            </a: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Pause</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Check</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Repeat</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Pace</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Avoid jargon</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endPar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EADB9897-8B30-C546-B00E-9F972A37974C}"/>
              </a:ext>
            </a:extLst>
          </p:cNvPr>
          <p:cNvSpPr>
            <a:spLocks noGrp="1"/>
          </p:cNvSpPr>
          <p:nvPr>
            <p:ph type="title"/>
          </p:nvPr>
        </p:nvSpPr>
        <p:spPr>
          <a:xfrm>
            <a:off x="623888" y="683"/>
            <a:ext cx="8148638" cy="774017"/>
          </a:xfrm>
        </p:spPr>
        <p:txBody>
          <a:bodyPr>
            <a:normAutofit/>
          </a:bodyPr>
          <a:lstStyle/>
          <a:p>
            <a:r>
              <a:rPr lang="en-US" sz="2400" dirty="0"/>
              <a:t>Communication skills</a:t>
            </a:r>
          </a:p>
        </p:txBody>
      </p:sp>
      <p:sp>
        <p:nvSpPr>
          <p:cNvPr id="11" name="Rectangle 10">
            <a:extLst>
              <a:ext uri="{FF2B5EF4-FFF2-40B4-BE49-F238E27FC236}">
                <a16:creationId xmlns:a16="http://schemas.microsoft.com/office/drawing/2014/main" id="{3F4EFD8E-DA26-4641-B1AF-0AF95D4BFECD}"/>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100A0"/>
              </a:solidFill>
              <a:effectLst/>
              <a:highlight>
                <a:srgbClr val="7030A0"/>
              </a:highlight>
              <a:uLnTx/>
              <a:uFillTx/>
              <a:latin typeface="Arial"/>
              <a:ea typeface="+mn-ea"/>
              <a:cs typeface="+mn-cs"/>
            </a:endParaRPr>
          </a:p>
        </p:txBody>
      </p:sp>
      <p:sp>
        <p:nvSpPr>
          <p:cNvPr id="12" name="TextBox 11">
            <a:extLst>
              <a:ext uri="{FF2B5EF4-FFF2-40B4-BE49-F238E27FC236}">
                <a16:creationId xmlns:a16="http://schemas.microsoft.com/office/drawing/2014/main" id="{D3FD26E4-483F-D642-ADA1-4A471C88B87D}"/>
              </a:ext>
            </a:extLst>
          </p:cNvPr>
          <p:cNvSpPr txBox="1"/>
          <p:nvPr/>
        </p:nvSpPr>
        <p:spPr>
          <a:xfrm>
            <a:off x="759853" y="813711"/>
            <a:ext cx="5777256" cy="307777"/>
          </a:xfrm>
          <a:prstGeom prst="rect">
            <a:avLst/>
          </a:prstGeom>
          <a:solidFill>
            <a:srgbClr val="92D050"/>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COMMUNICATE</a:t>
            </a:r>
          </a:p>
        </p:txBody>
      </p:sp>
    </p:spTree>
    <p:extLst>
      <p:ext uri="{BB962C8B-B14F-4D97-AF65-F5344CB8AC3E}">
        <p14:creationId xmlns:p14="http://schemas.microsoft.com/office/powerpoint/2010/main" val="2530363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0AD51B-3C16-F54C-B6D3-015D97333B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58729" y="1587468"/>
            <a:ext cx="3307756" cy="2420131"/>
          </a:xfrm>
          <a:prstGeom prst="rect">
            <a:avLst/>
          </a:prstGeom>
          <a:ln>
            <a:noFill/>
          </a:ln>
          <a:effectLst>
            <a:softEdge rad="112500"/>
          </a:effectLst>
        </p:spPr>
      </p:pic>
      <p:sp>
        <p:nvSpPr>
          <p:cNvPr id="6" name="Title 1">
            <a:extLst>
              <a:ext uri="{FF2B5EF4-FFF2-40B4-BE49-F238E27FC236}">
                <a16:creationId xmlns:a16="http://schemas.microsoft.com/office/drawing/2014/main" id="{CD96E3BD-B913-F945-8909-F5D091C8E0B2}"/>
              </a:ext>
            </a:extLst>
          </p:cNvPr>
          <p:cNvSpPr>
            <a:spLocks noGrp="1"/>
          </p:cNvSpPr>
          <p:nvPr>
            <p:ph type="title"/>
          </p:nvPr>
        </p:nvSpPr>
        <p:spPr>
          <a:xfrm>
            <a:off x="623888" y="683"/>
            <a:ext cx="8148638" cy="774017"/>
          </a:xfrm>
        </p:spPr>
        <p:txBody>
          <a:bodyPr>
            <a:normAutofit/>
          </a:bodyPr>
          <a:lstStyle/>
          <a:p>
            <a:r>
              <a:rPr lang="en-US" sz="2400" dirty="0"/>
              <a:t>Closing the conversation</a:t>
            </a:r>
          </a:p>
        </p:txBody>
      </p:sp>
      <p:sp>
        <p:nvSpPr>
          <p:cNvPr id="10" name="Text Placeholder 2">
            <a:extLst>
              <a:ext uri="{FF2B5EF4-FFF2-40B4-BE49-F238E27FC236}">
                <a16:creationId xmlns:a16="http://schemas.microsoft.com/office/drawing/2014/main" id="{BD4E8FD1-9B30-9243-9A65-E3709A8A4A27}"/>
              </a:ext>
            </a:extLst>
          </p:cNvPr>
          <p:cNvSpPr txBox="1">
            <a:spLocks/>
          </p:cNvSpPr>
          <p:nvPr/>
        </p:nvSpPr>
        <p:spPr>
          <a:xfrm>
            <a:off x="732738" y="1309467"/>
            <a:ext cx="4525991" cy="3430770"/>
          </a:xfrm>
          <a:prstGeom prst="rect">
            <a:avLst/>
          </a:prstGeom>
        </p:spPr>
        <p:txBody>
          <a:bodyPr vert="horz" lIns="91436" tIns="45718" rIns="91436" bIns="45718" rtlCol="0">
            <a:noAutofit/>
          </a:bodyPr>
          <a:lstStyle>
            <a:lvl1pPr marL="342884" indent="-342884" algn="l" defTabSz="457178" rtl="0" eaLnBrk="1" latinLnBrk="0" hangingPunct="1">
              <a:spcBef>
                <a:spcPct val="20000"/>
              </a:spcBef>
              <a:buFont typeface="Arial"/>
              <a:buChar char="•"/>
              <a:defRPr sz="2800" kern="1200">
                <a:solidFill>
                  <a:schemeClr val="tx1"/>
                </a:solidFill>
                <a:latin typeface="Arial"/>
                <a:ea typeface="+mn-ea"/>
                <a:cs typeface="Arial"/>
              </a:defRPr>
            </a:lvl1pPr>
            <a:lvl2pPr marL="742913" indent="-285736" algn="l" defTabSz="457178" rtl="0" eaLnBrk="1" latinLnBrk="0" hangingPunct="1">
              <a:spcBef>
                <a:spcPct val="20000"/>
              </a:spcBef>
              <a:buFont typeface="Arial"/>
              <a:buChar char="–"/>
              <a:defRPr sz="2800" kern="1200">
                <a:solidFill>
                  <a:schemeClr val="tx1"/>
                </a:solidFill>
                <a:latin typeface="Arial"/>
                <a:ea typeface="+mn-ea"/>
                <a:cs typeface="Arial"/>
              </a:defRPr>
            </a:lvl2pPr>
            <a:lvl3pPr marL="1142944" indent="-228588" algn="l" defTabSz="457178" rtl="0" eaLnBrk="1" latinLnBrk="0" hangingPunct="1">
              <a:spcBef>
                <a:spcPct val="20000"/>
              </a:spcBef>
              <a:buFont typeface="Arial"/>
              <a:buChar char="•"/>
              <a:defRPr sz="2400" kern="1200">
                <a:solidFill>
                  <a:schemeClr val="tx1"/>
                </a:solidFill>
                <a:latin typeface="Arial"/>
                <a:ea typeface="+mn-ea"/>
                <a:cs typeface="Arial"/>
              </a:defRPr>
            </a:lvl3pPr>
            <a:lvl4pPr marL="1600120" indent="-228588" algn="l" defTabSz="457178" rtl="0" eaLnBrk="1" latinLnBrk="0" hangingPunct="1">
              <a:spcBef>
                <a:spcPct val="20000"/>
              </a:spcBef>
              <a:buFont typeface="Arial"/>
              <a:buChar char="–"/>
              <a:defRPr sz="2000" kern="1200">
                <a:solidFill>
                  <a:schemeClr val="tx1"/>
                </a:solidFill>
                <a:latin typeface="Arial"/>
                <a:ea typeface="+mn-ea"/>
                <a:cs typeface="Arial"/>
              </a:defRPr>
            </a:lvl4pPr>
            <a:lvl5pPr marL="2057297" indent="-228588" algn="l" defTabSz="457178" rtl="0" eaLnBrk="1" latinLnBrk="0" hangingPunct="1">
              <a:spcBef>
                <a:spcPct val="20000"/>
              </a:spcBef>
              <a:buFont typeface="Arial"/>
              <a:buChar char="»"/>
              <a:defRPr sz="2000" kern="1200">
                <a:solidFill>
                  <a:schemeClr val="tx1"/>
                </a:solidFill>
                <a:latin typeface="Arial"/>
                <a:ea typeface="+mn-ea"/>
                <a:cs typeface="Aria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Agree next steps</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Emphasise support</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Safety-netting</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Summarise</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Final check</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r>
              <a:rPr kumimoji="0" lang="en-IE" sz="20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Before you leave, let’s recap. What are the 3 main things…</a:t>
            </a:r>
          </a:p>
          <a:p>
            <a:pPr marL="342900" marR="0" lvl="0" indent="-342900" algn="l" defTabSz="914400" rtl="0" eaLnBrk="1" fontAlgn="auto" latinLnBrk="0" hangingPunct="1">
              <a:lnSpc>
                <a:spcPct val="90000"/>
              </a:lnSpc>
              <a:spcBef>
                <a:spcPts val="1000"/>
              </a:spcBef>
              <a:spcAft>
                <a:spcPts val="0"/>
              </a:spcAft>
              <a:buClr>
                <a:srgbClr val="C100A0"/>
              </a:buClr>
              <a:buSzTx/>
              <a:buFont typeface="Arial" panose="020B0604020202020204" pitchFamily="34" charset="0"/>
              <a:buChar char="•"/>
              <a:tabLst/>
              <a:defRPr/>
            </a:pPr>
            <a:endParaRPr kumimoji="0" lang="en-IE"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F28930C2-26B5-D84B-BD0F-FA27F7B25353}"/>
              </a:ext>
            </a:extLst>
          </p:cNvPr>
          <p:cNvSpPr/>
          <p:nvPr/>
        </p:nvSpPr>
        <p:spPr>
          <a:xfrm>
            <a:off x="-5895" y="811309"/>
            <a:ext cx="9144000" cy="324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C100A0"/>
              </a:solidFill>
              <a:effectLst/>
              <a:highlight>
                <a:srgbClr val="7030A0"/>
              </a:highlight>
              <a:uLnTx/>
              <a:uFillTx/>
              <a:latin typeface="Arial"/>
              <a:ea typeface="+mn-ea"/>
              <a:cs typeface="+mn-cs"/>
            </a:endParaRPr>
          </a:p>
        </p:txBody>
      </p:sp>
      <p:sp>
        <p:nvSpPr>
          <p:cNvPr id="12" name="TextBox 11">
            <a:extLst>
              <a:ext uri="{FF2B5EF4-FFF2-40B4-BE49-F238E27FC236}">
                <a16:creationId xmlns:a16="http://schemas.microsoft.com/office/drawing/2014/main" id="{FB6CC1A2-3DEF-5344-9D9B-AF95B49D7EFD}"/>
              </a:ext>
            </a:extLst>
          </p:cNvPr>
          <p:cNvSpPr txBox="1"/>
          <p:nvPr/>
        </p:nvSpPr>
        <p:spPr>
          <a:xfrm>
            <a:off x="759853" y="813711"/>
            <a:ext cx="5777256" cy="307777"/>
          </a:xfrm>
          <a:prstGeom prst="rect">
            <a:avLst/>
          </a:prstGeom>
          <a:solidFill>
            <a:srgbClr val="92D050"/>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COMMNICATE</a:t>
            </a:r>
          </a:p>
        </p:txBody>
      </p:sp>
    </p:spTree>
    <p:extLst>
      <p:ext uri="{BB962C8B-B14F-4D97-AF65-F5344CB8AC3E}">
        <p14:creationId xmlns:p14="http://schemas.microsoft.com/office/powerpoint/2010/main" val="41473269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0AD51B-3C16-F54C-B6D3-015D97333B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83" r="12292" b="1"/>
          <a:stretch/>
        </p:blipFill>
        <p:spPr>
          <a:xfrm>
            <a:off x="3575050" y="1076328"/>
            <a:ext cx="5111750" cy="3518297"/>
          </a:xfrm>
          <a:prstGeom prst="rect">
            <a:avLst/>
          </a:prstGeom>
          <a:noFill/>
        </p:spPr>
      </p:pic>
      <p:sp>
        <p:nvSpPr>
          <p:cNvPr id="2" name="Title 1">
            <a:extLst>
              <a:ext uri="{FF2B5EF4-FFF2-40B4-BE49-F238E27FC236}">
                <a16:creationId xmlns:a16="http://schemas.microsoft.com/office/drawing/2014/main" id="{250E9D2B-A5A4-0C48-B540-4DDF0AB351EE}"/>
              </a:ext>
            </a:extLst>
          </p:cNvPr>
          <p:cNvSpPr>
            <a:spLocks noGrp="1"/>
          </p:cNvSpPr>
          <p:nvPr>
            <p:ph type="title"/>
          </p:nvPr>
        </p:nvSpPr>
        <p:spPr>
          <a:xfrm>
            <a:off x="298445" y="205980"/>
            <a:ext cx="8388357" cy="376054"/>
          </a:xfrm>
        </p:spPr>
        <p:txBody>
          <a:bodyPr anchor="ctr">
            <a:normAutofit/>
          </a:bodyPr>
          <a:lstStyle/>
          <a:p>
            <a:pPr>
              <a:lnSpc>
                <a:spcPct val="90000"/>
              </a:lnSpc>
            </a:pPr>
            <a:r>
              <a:rPr lang="en-US" sz="2000"/>
              <a:t>So to </a:t>
            </a:r>
            <a:r>
              <a:rPr lang="en-US" sz="2000" err="1"/>
              <a:t>summarise</a:t>
            </a:r>
            <a:r>
              <a:rPr lang="en-US" sz="2000"/>
              <a:t>…</a:t>
            </a:r>
          </a:p>
        </p:txBody>
      </p:sp>
      <p:sp>
        <p:nvSpPr>
          <p:cNvPr id="6" name="Text Placeholder 2">
            <a:extLst>
              <a:ext uri="{FF2B5EF4-FFF2-40B4-BE49-F238E27FC236}">
                <a16:creationId xmlns:a16="http://schemas.microsoft.com/office/drawing/2014/main" id="{B7869C34-D2A6-AF45-AEA8-98A1FA3EB4AF}"/>
              </a:ext>
            </a:extLst>
          </p:cNvPr>
          <p:cNvSpPr>
            <a:spLocks noGrp="1"/>
          </p:cNvSpPr>
          <p:nvPr>
            <p:ph type="body" sz="half" idx="2"/>
          </p:nvPr>
        </p:nvSpPr>
        <p:spPr>
          <a:xfrm>
            <a:off x="457200" y="1076325"/>
            <a:ext cx="3277892" cy="3517900"/>
          </a:xfrm>
        </p:spPr>
        <p:txBody>
          <a:bodyPr>
            <a:noAutofit/>
          </a:bodyPr>
          <a:lstStyle/>
          <a:p>
            <a:pPr marL="457200" indent="-457200" defTabSz="914400">
              <a:spcBef>
                <a:spcPts val="1000"/>
              </a:spcBef>
              <a:buClr>
                <a:srgbClr val="C100A0"/>
              </a:buClr>
              <a:buFont typeface="+mj-lt"/>
              <a:buAutoNum type="arabicPeriod"/>
              <a:defRPr/>
            </a:pPr>
            <a:r>
              <a:rPr lang="en-IE" sz="2000" dirty="0">
                <a:solidFill>
                  <a:prstClr val="black">
                    <a:lumMod val="75000"/>
                    <a:lumOff val="25000"/>
                  </a:prstClr>
                </a:solidFill>
                <a:latin typeface="Arial" panose="020B0604020202020204" pitchFamily="34" charset="0"/>
                <a:cs typeface="Arial" panose="020B0604020202020204" pitchFamily="34" charset="0"/>
              </a:rPr>
              <a:t>Prepare</a:t>
            </a:r>
          </a:p>
          <a:p>
            <a:pPr marL="457200" indent="-457200" defTabSz="914400">
              <a:spcBef>
                <a:spcPts val="1000"/>
              </a:spcBef>
              <a:buClr>
                <a:srgbClr val="C100A0"/>
              </a:buClr>
              <a:buFont typeface="+mj-lt"/>
              <a:buAutoNum type="arabicPeriod"/>
              <a:defRPr/>
            </a:pPr>
            <a:r>
              <a:rPr lang="en-IE" sz="2000" dirty="0">
                <a:solidFill>
                  <a:prstClr val="black">
                    <a:lumMod val="75000"/>
                    <a:lumOff val="25000"/>
                  </a:prstClr>
                </a:solidFill>
                <a:latin typeface="Arial" panose="020B0604020202020204" pitchFamily="34" charset="0"/>
                <a:cs typeface="Arial" panose="020B0604020202020204" pitchFamily="34" charset="0"/>
              </a:rPr>
              <a:t>Connect	</a:t>
            </a:r>
          </a:p>
          <a:p>
            <a:pPr marL="457200" indent="-457200" defTabSz="914400">
              <a:spcBef>
                <a:spcPts val="1000"/>
              </a:spcBef>
              <a:buClr>
                <a:srgbClr val="C100A0"/>
              </a:buClr>
              <a:buFont typeface="+mj-lt"/>
              <a:buAutoNum type="arabicPeriod"/>
              <a:defRPr/>
            </a:pPr>
            <a:r>
              <a:rPr lang="en-IE" sz="2000" dirty="0">
                <a:solidFill>
                  <a:prstClr val="black">
                    <a:lumMod val="75000"/>
                    <a:lumOff val="25000"/>
                  </a:prstClr>
                </a:solidFill>
                <a:latin typeface="Arial" panose="020B0604020202020204" pitchFamily="34" charset="0"/>
                <a:cs typeface="Arial" panose="020B0604020202020204" pitchFamily="34" charset="0"/>
              </a:rPr>
              <a:t>Understand</a:t>
            </a:r>
          </a:p>
          <a:p>
            <a:pPr marL="457200" indent="-457200" defTabSz="914400">
              <a:spcBef>
                <a:spcPts val="1000"/>
              </a:spcBef>
              <a:buClr>
                <a:srgbClr val="C100A0"/>
              </a:buClr>
              <a:buFont typeface="+mj-lt"/>
              <a:buAutoNum type="arabicPeriod"/>
              <a:defRPr/>
            </a:pPr>
            <a:r>
              <a:rPr lang="en-IE" sz="2000" dirty="0">
                <a:solidFill>
                  <a:prstClr val="black">
                    <a:lumMod val="75000"/>
                    <a:lumOff val="25000"/>
                  </a:prstClr>
                </a:solidFill>
                <a:latin typeface="Arial" panose="020B0604020202020204" pitchFamily="34" charset="0"/>
                <a:cs typeface="Arial" panose="020B0604020202020204" pitchFamily="34" charset="0"/>
              </a:rPr>
              <a:t>Communicate</a:t>
            </a:r>
          </a:p>
          <a:p>
            <a:pPr marL="457200" indent="-457200" defTabSz="914400">
              <a:spcBef>
                <a:spcPts val="1000"/>
              </a:spcBef>
              <a:buClr>
                <a:srgbClr val="C100A0"/>
              </a:buClr>
              <a:buFont typeface="+mj-lt"/>
              <a:buAutoNum type="arabicPeriod"/>
              <a:defRPr/>
            </a:pPr>
            <a:r>
              <a:rPr lang="en-IE" sz="2000" dirty="0">
                <a:solidFill>
                  <a:prstClr val="black">
                    <a:lumMod val="75000"/>
                    <a:lumOff val="25000"/>
                  </a:prstClr>
                </a:solidFill>
                <a:latin typeface="Arial" panose="020B0604020202020204" pitchFamily="34" charset="0"/>
                <a:cs typeface="Arial" panose="020B0604020202020204" pitchFamily="34" charset="0"/>
              </a:rPr>
              <a:t>Close the conversation</a:t>
            </a:r>
          </a:p>
          <a:p>
            <a:pPr>
              <a:lnSpc>
                <a:spcPct val="80000"/>
              </a:lnSpc>
              <a:spcBef>
                <a:spcPts val="400"/>
              </a:spcBef>
            </a:pPr>
            <a:endParaRPr lang="en-IE" sz="1050" i="1" dirty="0">
              <a:solidFill>
                <a:schemeClr val="tx1">
                  <a:lumMod val="65000"/>
                  <a:lumOff val="35000"/>
                </a:schemeClr>
              </a:solidFill>
            </a:endParaRPr>
          </a:p>
          <a:p>
            <a:pPr>
              <a:lnSpc>
                <a:spcPct val="80000"/>
              </a:lnSpc>
              <a:spcBef>
                <a:spcPts val="400"/>
              </a:spcBef>
            </a:pPr>
            <a:endParaRPr lang="en-IE" i="1"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35975353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051720" y="205979"/>
            <a:ext cx="6840760" cy="781595"/>
          </a:xfrm>
        </p:spPr>
        <p:txBody>
          <a:bodyPr>
            <a:noAutofit/>
          </a:bodyPr>
          <a:lstStyle/>
          <a:p>
            <a:pPr algn="r"/>
            <a:r>
              <a:rPr lang="en-IE" sz="2400" b="1" dirty="0">
                <a:solidFill>
                  <a:schemeClr val="bg1"/>
                </a:solidFill>
              </a:rPr>
              <a:t>Activity </a:t>
            </a:r>
            <a:r>
              <a:rPr lang="en-IE" sz="2400" b="1" dirty="0" smtClean="0">
                <a:solidFill>
                  <a:schemeClr val="bg1"/>
                </a:solidFill>
              </a:rPr>
              <a:t>3: </a:t>
            </a:r>
            <a:r>
              <a:rPr lang="en-IE" sz="2400" b="1" dirty="0">
                <a:solidFill>
                  <a:schemeClr val="bg1"/>
                </a:solidFill>
              </a:rPr>
              <a:t>Managing Formal Open Disclosure </a:t>
            </a:r>
          </a:p>
        </p:txBody>
      </p:sp>
      <p:sp>
        <p:nvSpPr>
          <p:cNvPr id="2" name="Content Placeholder 1"/>
          <p:cNvSpPr>
            <a:spLocks noGrp="1"/>
          </p:cNvSpPr>
          <p:nvPr>
            <p:ph idx="1"/>
          </p:nvPr>
        </p:nvSpPr>
        <p:spPr>
          <a:xfrm>
            <a:off x="2627784" y="915566"/>
            <a:ext cx="6516216" cy="4032448"/>
          </a:xfrm>
          <a:solidFill>
            <a:schemeClr val="bg1">
              <a:lumMod val="85000"/>
            </a:schemeClr>
          </a:solidFill>
        </p:spPr>
        <p:txBody>
          <a:bodyPr>
            <a:normAutofit/>
          </a:bodyPr>
          <a:lstStyle/>
          <a:p>
            <a:pPr marL="0" indent="0">
              <a:buNone/>
            </a:pPr>
            <a:r>
              <a:rPr lang="en-IE" sz="2000" b="1" dirty="0"/>
              <a:t>Key learning:</a:t>
            </a:r>
            <a:endParaRPr lang="en-IE" sz="2000" dirty="0"/>
          </a:p>
          <a:p>
            <a:r>
              <a:rPr lang="en-IE" sz="2000" dirty="0"/>
              <a:t>The importance of preparation for this meeting.</a:t>
            </a:r>
          </a:p>
          <a:p>
            <a:r>
              <a:rPr lang="en-IE" sz="2000" dirty="0"/>
              <a:t>How the role of all members of the team e.g. lead discloser, deputy discloser and designated person support the open disclosure process</a:t>
            </a:r>
          </a:p>
          <a:p>
            <a:r>
              <a:rPr lang="en-IE" sz="2000" dirty="0"/>
              <a:t>Awareness of the resources available i.e. Quick Reference Guide (including meeting checklist, template to record meeting and sample language) to support the meeting</a:t>
            </a:r>
          </a:p>
          <a:p>
            <a:r>
              <a:rPr lang="en-IE" sz="2000" dirty="0"/>
              <a:t>The management of situations that may arise during the meeting. </a:t>
            </a:r>
          </a:p>
          <a:p>
            <a:pPr marL="45720" indent="0">
              <a:buNone/>
            </a:pP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38</a:t>
            </a:fld>
            <a:endParaRPr lang="en-US" dirty="0">
              <a:solidFill>
                <a:prstClr val="black">
                  <a:tint val="75000"/>
                </a:prst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4" y="2067694"/>
            <a:ext cx="2371725" cy="192405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4" y="987574"/>
            <a:ext cx="2493660" cy="947926"/>
          </a:xfrm>
          <a:prstGeom prst="rect">
            <a:avLst/>
          </a:prstGeom>
        </p:spPr>
      </p:pic>
    </p:spTree>
    <p:extLst>
      <p:ext uri="{BB962C8B-B14F-4D97-AF65-F5344CB8AC3E}">
        <p14:creationId xmlns:p14="http://schemas.microsoft.com/office/powerpoint/2010/main" val="30792569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555776" y="915566"/>
            <a:ext cx="6588224" cy="4032448"/>
          </a:xfrm>
          <a:solidFill>
            <a:schemeClr val="bg1">
              <a:lumMod val="85000"/>
            </a:schemeClr>
          </a:solidFill>
        </p:spPr>
        <p:txBody>
          <a:bodyPr>
            <a:normAutofit lnSpcReduction="10000"/>
          </a:bodyPr>
          <a:lstStyle/>
          <a:p>
            <a:pPr lvl="0"/>
            <a:r>
              <a:rPr lang="en-US" sz="2400" b="1" dirty="0"/>
              <a:t>Team A</a:t>
            </a:r>
            <a:r>
              <a:rPr lang="en-US" sz="2400" dirty="0"/>
              <a:t> will be the Open Disclosure Team who will prepare for the meeting and conduct the formal open disclosure meeting. </a:t>
            </a:r>
            <a:endParaRPr lang="en-US" sz="2400" dirty="0" smtClean="0"/>
          </a:p>
          <a:p>
            <a:pPr marL="0" lvl="0" indent="0">
              <a:buNone/>
            </a:pPr>
            <a:endParaRPr lang="en-US" sz="2400" dirty="0"/>
          </a:p>
          <a:p>
            <a:pPr lvl="0"/>
            <a:r>
              <a:rPr lang="en-US" sz="2400" b="1" dirty="0"/>
              <a:t>Team B </a:t>
            </a:r>
            <a:r>
              <a:rPr lang="en-US" sz="2400" dirty="0"/>
              <a:t>will identify a family member and support person from their group and remaining members will observe this role play. </a:t>
            </a:r>
            <a:endParaRPr lang="en-US" sz="2400" dirty="0" smtClean="0"/>
          </a:p>
          <a:p>
            <a:pPr marL="0" lvl="0" indent="0">
              <a:buNone/>
            </a:pPr>
            <a:endParaRPr lang="en-US" sz="2400" dirty="0"/>
          </a:p>
          <a:p>
            <a:pPr lvl="0"/>
            <a:r>
              <a:rPr lang="en-US" sz="2400" dirty="0"/>
              <a:t>Teams will have 5 minutes to prepare and 7 minutes for this meeting.</a:t>
            </a: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39</a:t>
            </a:fld>
            <a:endParaRPr lang="en-US" dirty="0">
              <a:solidFill>
                <a:prstClr val="black">
                  <a:tint val="75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283718"/>
            <a:ext cx="2304256" cy="1695450"/>
          </a:xfrm>
          <a:prstGeom prst="rect">
            <a:avLst/>
          </a:prstGeom>
        </p:spPr>
      </p:pic>
      <p:sp>
        <p:nvSpPr>
          <p:cNvPr id="7" name="Title 5"/>
          <p:cNvSpPr txBox="1">
            <a:spLocks/>
          </p:cNvSpPr>
          <p:nvPr/>
        </p:nvSpPr>
        <p:spPr>
          <a:xfrm>
            <a:off x="2051720" y="205979"/>
            <a:ext cx="6840760" cy="781595"/>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pPr algn="r"/>
            <a:r>
              <a:rPr lang="en-IE" sz="2400" b="1" smtClean="0">
                <a:solidFill>
                  <a:schemeClr val="bg1"/>
                </a:solidFill>
              </a:rPr>
              <a:t>Activity 3: Managing Formal Open Disclosure </a:t>
            </a:r>
            <a:endParaRPr lang="en-IE" sz="2400" b="1" dirty="0">
              <a:solidFill>
                <a:schemeClr val="bg1"/>
              </a:solidFill>
            </a:endParaRPr>
          </a:p>
        </p:txBody>
      </p:sp>
    </p:spTree>
    <p:extLst>
      <p:ext uri="{BB962C8B-B14F-4D97-AF65-F5344CB8AC3E}">
        <p14:creationId xmlns:p14="http://schemas.microsoft.com/office/powerpoint/2010/main" val="24384221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07904" y="339502"/>
            <a:ext cx="5256584" cy="493563"/>
          </a:xfrm>
        </p:spPr>
        <p:txBody>
          <a:bodyPr>
            <a:noAutofit/>
          </a:bodyPr>
          <a:lstStyle/>
          <a:p>
            <a:r>
              <a:rPr lang="en-IE" sz="2400" b="1" dirty="0">
                <a:solidFill>
                  <a:schemeClr val="bg1"/>
                </a:solidFill>
              </a:rPr>
              <a:t>Context of Open Disclosure Programme</a:t>
            </a:r>
          </a:p>
        </p:txBody>
      </p:sp>
      <p:sp>
        <p:nvSpPr>
          <p:cNvPr id="3" name="Content Placeholder 2"/>
          <p:cNvSpPr>
            <a:spLocks noGrp="1"/>
          </p:cNvSpPr>
          <p:nvPr>
            <p:ph idx="1"/>
          </p:nvPr>
        </p:nvSpPr>
        <p:spPr>
          <a:xfrm>
            <a:off x="0" y="915566"/>
            <a:ext cx="9144000" cy="4104456"/>
          </a:xfrm>
          <a:solidFill>
            <a:schemeClr val="bg1">
              <a:lumMod val="85000"/>
            </a:schemeClr>
          </a:solidFill>
        </p:spPr>
        <p:txBody>
          <a:bodyPr>
            <a:normAutofit/>
          </a:bodyPr>
          <a:lstStyle/>
          <a:p>
            <a:pPr marL="0" indent="0">
              <a:buNone/>
            </a:pPr>
            <a:r>
              <a:rPr lang="en-IE" sz="1600" b="1" dirty="0" smtClean="0"/>
              <a:t>A. </a:t>
            </a:r>
            <a:r>
              <a:rPr lang="en-IE" sz="1600" b="1" dirty="0"/>
              <a:t>Policy: </a:t>
            </a:r>
            <a:r>
              <a:rPr lang="en-IE" sz="1600" dirty="0"/>
              <a:t>It is the policy of the HSE that staff will: </a:t>
            </a:r>
          </a:p>
          <a:p>
            <a:pPr>
              <a:buAutoNum type="arabicPeriod"/>
            </a:pPr>
            <a:r>
              <a:rPr lang="en-IE" sz="1600" dirty="0"/>
              <a:t>Communicate with patients in an open, honest, transparent and empathic manner following patient safety </a:t>
            </a:r>
            <a:r>
              <a:rPr lang="en-IE" sz="1600" dirty="0" smtClean="0"/>
              <a:t>incidents.</a:t>
            </a:r>
            <a:endParaRPr lang="en-IE" sz="1600" dirty="0"/>
          </a:p>
          <a:p>
            <a:pPr>
              <a:buAutoNum type="arabicPeriod"/>
            </a:pPr>
            <a:r>
              <a:rPr lang="en-IE" sz="1600" dirty="0"/>
              <a:t>Provide patients with a sincere and meaningful apology when they are harmed as a result of a patient safety incident.</a:t>
            </a:r>
          </a:p>
          <a:p>
            <a:pPr>
              <a:buAutoNum type="arabicPeriod" startAt="3"/>
            </a:pPr>
            <a:r>
              <a:rPr lang="en-IE" sz="1600" dirty="0"/>
              <a:t>Begin the communication process within 24 – 48 hours of the incident occurring or becoming known to the health services </a:t>
            </a:r>
            <a:r>
              <a:rPr lang="en-IE" sz="1600" dirty="0" smtClean="0"/>
              <a:t>provider.</a:t>
            </a:r>
            <a:endParaRPr lang="en-IE" sz="1600" dirty="0"/>
          </a:p>
          <a:p>
            <a:pPr marL="0" indent="0">
              <a:buNone/>
            </a:pPr>
            <a:endParaRPr lang="en-IE" sz="1600" dirty="0"/>
          </a:p>
          <a:p>
            <a:pPr marL="0" indent="0">
              <a:buNone/>
            </a:pPr>
            <a:r>
              <a:rPr lang="en-IE" sz="1600" b="1" dirty="0" smtClean="0"/>
              <a:t>B. Legislation</a:t>
            </a:r>
            <a:r>
              <a:rPr lang="en-IE" sz="1600" b="1" dirty="0"/>
              <a:t>: </a:t>
            </a:r>
            <a:r>
              <a:rPr lang="en-IE" sz="1600" dirty="0"/>
              <a:t>The </a:t>
            </a:r>
            <a:r>
              <a:rPr lang="en-IE" sz="1600" dirty="0" smtClean="0"/>
              <a:t>Patient </a:t>
            </a:r>
            <a:r>
              <a:rPr lang="en-IE" sz="1600" dirty="0"/>
              <a:t>Safety </a:t>
            </a:r>
            <a:r>
              <a:rPr lang="en-IE" sz="1600" dirty="0" smtClean="0"/>
              <a:t>Act makes </a:t>
            </a:r>
            <a:r>
              <a:rPr lang="en-IE" sz="1600" dirty="0"/>
              <a:t>provision for mandatory open disclosure of</a:t>
            </a:r>
          </a:p>
          <a:p>
            <a:pPr marL="0" indent="0">
              <a:buNone/>
            </a:pPr>
            <a:r>
              <a:rPr lang="en-IE" sz="1600" dirty="0"/>
              <a:t>        a number of Notifiable Patient Safety </a:t>
            </a:r>
            <a:r>
              <a:rPr lang="en-IE" sz="1600" dirty="0" smtClean="0"/>
              <a:t>incidents.</a:t>
            </a:r>
          </a:p>
          <a:p>
            <a:pPr marL="0" indent="0">
              <a:buNone/>
            </a:pPr>
            <a:endParaRPr lang="en-IE" sz="1600" b="1" dirty="0"/>
          </a:p>
          <a:p>
            <a:pPr marL="0" indent="0">
              <a:buNone/>
            </a:pPr>
            <a:r>
              <a:rPr lang="en-IE" sz="1600" b="1" dirty="0" smtClean="0"/>
              <a:t>C. Training</a:t>
            </a:r>
            <a:r>
              <a:rPr lang="en-IE" sz="1600" b="1" dirty="0"/>
              <a:t>: </a:t>
            </a:r>
            <a:r>
              <a:rPr lang="en-IE" sz="1600" dirty="0"/>
              <a:t>Open Disclosure Training is mandatory for all staff </a:t>
            </a:r>
            <a:r>
              <a:rPr lang="en-IE" sz="1600" dirty="0" smtClean="0"/>
              <a:t>with </a:t>
            </a:r>
            <a:r>
              <a:rPr lang="en-IE" sz="1600" dirty="0"/>
              <a:t>refresher training </a:t>
            </a:r>
            <a:r>
              <a:rPr lang="en-IE" sz="1600" dirty="0" smtClean="0"/>
              <a:t>required every 3</a:t>
            </a:r>
            <a:endParaRPr lang="en-IE" sz="1600" dirty="0"/>
          </a:p>
          <a:p>
            <a:pPr marL="0" indent="0">
              <a:buNone/>
            </a:pPr>
            <a:r>
              <a:rPr lang="en-IE" sz="1600" dirty="0"/>
              <a:t>     years</a:t>
            </a:r>
            <a:r>
              <a:rPr lang="en-IE" sz="1600" dirty="0" smtClean="0"/>
              <a:t>.</a:t>
            </a:r>
          </a:p>
          <a:p>
            <a:pPr marL="114300" indent="0">
              <a:spcAft>
                <a:spcPts val="0"/>
              </a:spcAft>
              <a:buNone/>
              <a:tabLst>
                <a:tab pos="5003800" algn="l"/>
              </a:tabLst>
            </a:pPr>
            <a:endParaRPr lang="en-GB" sz="1500" dirty="0" smtClean="0">
              <a:ea typeface="Times New Roman"/>
            </a:endParaRPr>
          </a:p>
          <a:p>
            <a:pPr>
              <a:lnSpc>
                <a:spcPct val="200000"/>
              </a:lnSpc>
            </a:pPr>
            <a:endParaRPr lang="en-IE" sz="1500" dirty="0"/>
          </a:p>
          <a:p>
            <a:pPr>
              <a:lnSpc>
                <a:spcPct val="200000"/>
              </a:lnSpc>
            </a:pPr>
            <a:endParaRPr lang="en-IE" sz="1400" dirty="0"/>
          </a:p>
        </p:txBody>
      </p:sp>
    </p:spTree>
    <p:extLst>
      <p:ext uri="{BB962C8B-B14F-4D97-AF65-F5344CB8AC3E}">
        <p14:creationId xmlns:p14="http://schemas.microsoft.com/office/powerpoint/2010/main" val="3838802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211960" y="205979"/>
            <a:ext cx="4474840" cy="781595"/>
          </a:xfrm>
        </p:spPr>
        <p:txBody>
          <a:bodyPr>
            <a:normAutofit/>
          </a:bodyPr>
          <a:lstStyle/>
          <a:p>
            <a:pPr algn="l"/>
            <a:r>
              <a:rPr lang="en-IE" sz="2400" b="1" dirty="0" smtClean="0">
                <a:solidFill>
                  <a:schemeClr val="bg1"/>
                </a:solidFill>
              </a:rPr>
              <a:t>Activity 3: Group </a:t>
            </a:r>
            <a:r>
              <a:rPr lang="en-IE" sz="2400" b="1" dirty="0">
                <a:solidFill>
                  <a:schemeClr val="bg1"/>
                </a:solidFill>
              </a:rPr>
              <a:t>Discussion</a:t>
            </a:r>
          </a:p>
        </p:txBody>
      </p:sp>
      <p:sp>
        <p:nvSpPr>
          <p:cNvPr id="2" name="Content Placeholder 1"/>
          <p:cNvSpPr>
            <a:spLocks noGrp="1"/>
          </p:cNvSpPr>
          <p:nvPr>
            <p:ph idx="1"/>
          </p:nvPr>
        </p:nvSpPr>
        <p:spPr>
          <a:xfrm>
            <a:off x="2555776" y="915566"/>
            <a:ext cx="6588224" cy="4032448"/>
          </a:xfrm>
          <a:solidFill>
            <a:schemeClr val="bg1">
              <a:lumMod val="85000"/>
            </a:schemeClr>
          </a:solidFill>
        </p:spPr>
        <p:txBody>
          <a:bodyPr>
            <a:normAutofit/>
          </a:bodyPr>
          <a:lstStyle/>
          <a:p>
            <a:pPr marL="0" lvl="0" indent="0">
              <a:buNone/>
            </a:pPr>
            <a:r>
              <a:rPr lang="en-US" sz="2400" dirty="0"/>
              <a:t>Those involved in the role play will outline:</a:t>
            </a:r>
            <a:endParaRPr lang="en-IE" sz="2400" dirty="0"/>
          </a:p>
          <a:p>
            <a:pPr lvl="0"/>
            <a:r>
              <a:rPr lang="en-US" sz="2400" dirty="0"/>
              <a:t>What did you expect would happen in this formal meeting</a:t>
            </a:r>
            <a:r>
              <a:rPr lang="en-US" sz="2400" dirty="0" smtClean="0"/>
              <a:t>?</a:t>
            </a:r>
          </a:p>
          <a:p>
            <a:pPr marL="0" lvl="0" indent="0">
              <a:buNone/>
            </a:pPr>
            <a:endParaRPr lang="en-IE" sz="2400" dirty="0"/>
          </a:p>
          <a:p>
            <a:pPr lvl="0"/>
            <a:r>
              <a:rPr lang="en-US" sz="2400" dirty="0"/>
              <a:t>What happened that you did not expect</a:t>
            </a:r>
            <a:r>
              <a:rPr lang="en-US" sz="2400" dirty="0" smtClean="0"/>
              <a:t>?</a:t>
            </a:r>
          </a:p>
          <a:p>
            <a:pPr marL="0" lvl="0" indent="0">
              <a:buNone/>
            </a:pPr>
            <a:endParaRPr lang="en-IE" sz="2400" dirty="0"/>
          </a:p>
          <a:p>
            <a:pPr lvl="0"/>
            <a:r>
              <a:rPr lang="en-US" sz="2400" dirty="0"/>
              <a:t>The learning have you gained from this exercise</a:t>
            </a:r>
            <a:r>
              <a:rPr lang="en-US" sz="2400" dirty="0" smtClean="0"/>
              <a:t>?</a:t>
            </a:r>
          </a:p>
          <a:p>
            <a:pPr marL="0" lvl="0" indent="0">
              <a:buNone/>
            </a:pPr>
            <a:endParaRPr lang="en-IE" sz="2400" dirty="0"/>
          </a:p>
          <a:p>
            <a:pPr lvl="0"/>
            <a:r>
              <a:rPr lang="en-US" sz="2400" dirty="0"/>
              <a:t>What would they do differently next time?</a:t>
            </a:r>
            <a:endParaRPr lang="en-IE" sz="2400" dirty="0"/>
          </a:p>
          <a:p>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40</a:t>
            </a:fld>
            <a:endParaRPr lang="en-US" dirty="0">
              <a:solidFill>
                <a:prstClr val="black">
                  <a:tint val="75000"/>
                </a:prst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491630"/>
            <a:ext cx="2314575" cy="1981200"/>
          </a:xfrm>
          <a:prstGeom prst="rect">
            <a:avLst/>
          </a:prstGeom>
        </p:spPr>
      </p:pic>
    </p:spTree>
    <p:extLst>
      <p:ext uri="{BB962C8B-B14F-4D97-AF65-F5344CB8AC3E}">
        <p14:creationId xmlns:p14="http://schemas.microsoft.com/office/powerpoint/2010/main" val="14671904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211960" y="205979"/>
            <a:ext cx="4474840" cy="781595"/>
          </a:xfrm>
        </p:spPr>
        <p:txBody>
          <a:bodyPr>
            <a:normAutofit/>
          </a:bodyPr>
          <a:lstStyle/>
          <a:p>
            <a:pPr algn="l"/>
            <a:r>
              <a:rPr lang="en-IE" sz="2400" b="1" dirty="0" smtClean="0">
                <a:solidFill>
                  <a:schemeClr val="bg1"/>
                </a:solidFill>
              </a:rPr>
              <a:t>Activity 3: Group </a:t>
            </a:r>
            <a:r>
              <a:rPr lang="en-IE" sz="2400" b="1" dirty="0">
                <a:solidFill>
                  <a:schemeClr val="bg1"/>
                </a:solidFill>
              </a:rPr>
              <a:t>Discussion</a:t>
            </a:r>
          </a:p>
        </p:txBody>
      </p:sp>
      <p:sp>
        <p:nvSpPr>
          <p:cNvPr id="2" name="Content Placeholder 1"/>
          <p:cNvSpPr>
            <a:spLocks noGrp="1"/>
          </p:cNvSpPr>
          <p:nvPr>
            <p:ph idx="1"/>
          </p:nvPr>
        </p:nvSpPr>
        <p:spPr>
          <a:xfrm>
            <a:off x="2555776" y="915566"/>
            <a:ext cx="6588224" cy="4032448"/>
          </a:xfrm>
          <a:solidFill>
            <a:schemeClr val="bg1">
              <a:lumMod val="85000"/>
            </a:schemeClr>
          </a:solidFill>
        </p:spPr>
        <p:txBody>
          <a:bodyPr>
            <a:normAutofit/>
          </a:bodyPr>
          <a:lstStyle/>
          <a:p>
            <a:pPr marL="0" lvl="0" indent="0">
              <a:buNone/>
            </a:pPr>
            <a:r>
              <a:rPr lang="en-US" sz="2400" dirty="0"/>
              <a:t>The role play observers will outline:</a:t>
            </a:r>
          </a:p>
          <a:p>
            <a:pPr marL="0" lvl="0" indent="0">
              <a:buNone/>
            </a:pPr>
            <a:endParaRPr lang="en-IE" sz="2400" dirty="0"/>
          </a:p>
          <a:p>
            <a:pPr lvl="0"/>
            <a:r>
              <a:rPr lang="en-US" sz="2400" dirty="0"/>
              <a:t>Were the issues that arose managed adequately during the meeting</a:t>
            </a:r>
            <a:r>
              <a:rPr lang="en-US" sz="2400" dirty="0" smtClean="0"/>
              <a:t>?</a:t>
            </a:r>
          </a:p>
          <a:p>
            <a:pPr marL="0" lvl="0" indent="0">
              <a:buNone/>
            </a:pPr>
            <a:endParaRPr lang="en-IE" sz="2400" dirty="0"/>
          </a:p>
          <a:p>
            <a:pPr lvl="0"/>
            <a:r>
              <a:rPr lang="en-US" sz="2400" dirty="0"/>
              <a:t>How </a:t>
            </a:r>
            <a:r>
              <a:rPr lang="en-US" sz="2400" dirty="0" smtClean="0"/>
              <a:t>the </a:t>
            </a:r>
            <a:r>
              <a:rPr lang="en-US" sz="2400" dirty="0"/>
              <a:t>roles of the Team members including the Designated Person </a:t>
            </a:r>
            <a:r>
              <a:rPr lang="en-US" sz="2400" dirty="0" smtClean="0"/>
              <a:t>impacted </a:t>
            </a:r>
            <a:r>
              <a:rPr lang="en-US" sz="2400" dirty="0"/>
              <a:t>on this meeting?</a:t>
            </a:r>
            <a:endParaRPr lang="en-IE" sz="2400"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41</a:t>
            </a:fld>
            <a:endParaRPr lang="en-US" dirty="0">
              <a:solidFill>
                <a:prstClr val="black">
                  <a:tint val="75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283718"/>
            <a:ext cx="2304256" cy="1695450"/>
          </a:xfrm>
          <a:prstGeom prst="rect">
            <a:avLst/>
          </a:prstGeom>
        </p:spPr>
      </p:pic>
    </p:spTree>
    <p:extLst>
      <p:ext uri="{BB962C8B-B14F-4D97-AF65-F5344CB8AC3E}">
        <p14:creationId xmlns:p14="http://schemas.microsoft.com/office/powerpoint/2010/main" val="39403596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211960" y="205979"/>
            <a:ext cx="4474840" cy="781595"/>
          </a:xfrm>
        </p:spPr>
        <p:txBody>
          <a:bodyPr>
            <a:normAutofit/>
          </a:bodyPr>
          <a:lstStyle/>
          <a:p>
            <a:pPr algn="l"/>
            <a:r>
              <a:rPr lang="en-IE" sz="2400" b="1" dirty="0">
                <a:solidFill>
                  <a:schemeClr val="bg1"/>
                </a:solidFill>
              </a:rPr>
              <a:t>Documentation of </a:t>
            </a:r>
            <a:r>
              <a:rPr lang="en-IE" sz="2400" b="1" dirty="0" smtClean="0">
                <a:solidFill>
                  <a:schemeClr val="bg1"/>
                </a:solidFill>
              </a:rPr>
              <a:t>Meeting</a:t>
            </a:r>
            <a:endParaRPr lang="en-IE" sz="2400" b="1" dirty="0">
              <a:solidFill>
                <a:schemeClr val="bg1"/>
              </a:solidFill>
            </a:endParaRPr>
          </a:p>
        </p:txBody>
      </p:sp>
      <p:sp>
        <p:nvSpPr>
          <p:cNvPr id="2" name="Content Placeholder 1"/>
          <p:cNvSpPr>
            <a:spLocks noGrp="1"/>
          </p:cNvSpPr>
          <p:nvPr>
            <p:ph idx="1"/>
          </p:nvPr>
        </p:nvSpPr>
        <p:spPr>
          <a:xfrm>
            <a:off x="0" y="915566"/>
            <a:ext cx="9144000" cy="4032448"/>
          </a:xfrm>
          <a:solidFill>
            <a:schemeClr val="bg1">
              <a:lumMod val="85000"/>
            </a:schemeClr>
          </a:solidFill>
        </p:spPr>
        <p:txBody>
          <a:bodyPr>
            <a:normAutofit/>
          </a:bodyPr>
          <a:lstStyle/>
          <a:p>
            <a:pPr lvl="0"/>
            <a:r>
              <a:rPr lang="en-US" sz="2400" dirty="0"/>
              <a:t>Sample Documentation Template may be used</a:t>
            </a:r>
          </a:p>
          <a:p>
            <a:pPr lvl="0"/>
            <a:r>
              <a:rPr lang="en-US" sz="2400" dirty="0"/>
              <a:t>The record of the meeting must be maintained and a copy sent to the patient/ relevant person: including information such as the names of everyone attending, information provided, the apology, actual and potential consequences, agreed care/ treatment plan and actions agreed. </a:t>
            </a:r>
          </a:p>
          <a:p>
            <a:pPr lvl="0"/>
            <a:r>
              <a:rPr lang="en-US" sz="2400" dirty="0"/>
              <a:t>Record any patient care details in Patient Healthcare Record and the formal meeting record in the Incident Management/Open Disclosure file.</a:t>
            </a:r>
          </a:p>
          <a:p>
            <a:pPr lvl="0"/>
            <a:r>
              <a:rPr lang="en-US" sz="2400" dirty="0"/>
              <a:t> Record on NIMS or other system</a:t>
            </a:r>
            <a:endParaRPr lang="en-IE" dirty="0"/>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42</a:t>
            </a:fld>
            <a:endParaRPr lang="en-US" dirty="0">
              <a:solidFill>
                <a:prstClr val="black">
                  <a:tint val="75000"/>
                </a:prstClr>
              </a:solidFill>
            </a:endParaRPr>
          </a:p>
        </p:txBody>
      </p:sp>
    </p:spTree>
    <p:extLst>
      <p:ext uri="{BB962C8B-B14F-4D97-AF65-F5344CB8AC3E}">
        <p14:creationId xmlns:p14="http://schemas.microsoft.com/office/powerpoint/2010/main" val="24384221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79512" y="1143000"/>
            <a:ext cx="2520280" cy="3785652"/>
          </a:xfrm>
          <a:prstGeom prst="rect">
            <a:avLst/>
          </a:prstGeom>
          <a:solidFill>
            <a:schemeClr val="bg1">
              <a:lumMod val="85000"/>
            </a:schemeClr>
          </a:solidFill>
        </p:spPr>
        <p:txBody>
          <a:bodyPr wrap="square" rtlCol="0">
            <a:spAutoFit/>
          </a:bodyPr>
          <a:lstStyle/>
          <a:p>
            <a:endParaRPr lang="en-IE" sz="2400" b="1" dirty="0"/>
          </a:p>
          <a:p>
            <a:endParaRPr lang="en-IE" sz="2400" b="1" dirty="0"/>
          </a:p>
          <a:p>
            <a:endParaRPr lang="en-IE" sz="2400" b="1" dirty="0"/>
          </a:p>
          <a:p>
            <a:endParaRPr lang="en-IE" sz="2400" b="1" dirty="0"/>
          </a:p>
          <a:p>
            <a:endParaRPr lang="en-IE" sz="2400" b="1" dirty="0"/>
          </a:p>
          <a:p>
            <a:endParaRPr lang="en-IE" sz="2400" b="1" dirty="0"/>
          </a:p>
          <a:p>
            <a:endParaRPr lang="en-IE" sz="2400" b="1" dirty="0"/>
          </a:p>
          <a:p>
            <a:endParaRPr lang="en-IE" sz="2400" b="1" dirty="0"/>
          </a:p>
          <a:p>
            <a:endParaRPr lang="en-IE" sz="2400" b="1" dirty="0"/>
          </a:p>
          <a:p>
            <a:endParaRPr lang="en-IE" sz="2400" b="1"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2" y="2931502"/>
            <a:ext cx="1869406" cy="1656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00450" y="1143000"/>
            <a:ext cx="184731" cy="369332"/>
          </a:xfrm>
          <a:prstGeom prst="rect">
            <a:avLst/>
          </a:prstGeom>
          <a:noFill/>
        </p:spPr>
        <p:txBody>
          <a:bodyPr wrap="none" rtlCol="0">
            <a:spAutoFit/>
          </a:bodyPr>
          <a:lstStyle/>
          <a:p>
            <a:endParaRPr lang="en-IE" dirty="0"/>
          </a:p>
        </p:txBody>
      </p:sp>
      <p:sp>
        <p:nvSpPr>
          <p:cNvPr id="5" name="TextBox 4"/>
          <p:cNvSpPr txBox="1"/>
          <p:nvPr/>
        </p:nvSpPr>
        <p:spPr>
          <a:xfrm>
            <a:off x="2843809" y="915566"/>
            <a:ext cx="6300192" cy="3939540"/>
          </a:xfrm>
          <a:prstGeom prst="rect">
            <a:avLst/>
          </a:prstGeom>
          <a:solidFill>
            <a:schemeClr val="bg1">
              <a:lumMod val="85000"/>
            </a:schemeClr>
          </a:solidFill>
        </p:spPr>
        <p:txBody>
          <a:bodyPr wrap="square" rtlCol="0">
            <a:spAutoFit/>
          </a:bodyPr>
          <a:lstStyle/>
          <a:p>
            <a:pPr marL="285750" indent="-285750">
              <a:buFont typeface="Wingdings" panose="05000000000000000000" pitchFamily="2" charset="2"/>
              <a:buChar char="q"/>
            </a:pPr>
            <a:r>
              <a:rPr lang="en-IE" b="1" dirty="0"/>
              <a:t>Open Disclosure: Maintaining our Values: </a:t>
            </a:r>
            <a:r>
              <a:rPr lang="en-IE" dirty="0"/>
              <a:t>Care, Compassion, Trust and Learning</a:t>
            </a:r>
          </a:p>
          <a:p>
            <a:endParaRPr lang="en-IE" dirty="0"/>
          </a:p>
          <a:p>
            <a:pPr marL="285750" indent="-285750">
              <a:buFont typeface="Wingdings" panose="05000000000000000000" pitchFamily="2" charset="2"/>
              <a:buChar char="q"/>
            </a:pPr>
            <a:r>
              <a:rPr lang="en-IE" b="1" dirty="0">
                <a:solidFill>
                  <a:srgbClr val="00B050"/>
                </a:solidFill>
              </a:rPr>
              <a:t>Open Disclosure: The right thing to do.</a:t>
            </a:r>
          </a:p>
          <a:p>
            <a:pPr marL="285750" indent="-285750">
              <a:buFont typeface="Wingdings" panose="05000000000000000000" pitchFamily="2" charset="2"/>
              <a:buChar char="q"/>
            </a:pPr>
            <a:endParaRPr lang="en-IE" dirty="0"/>
          </a:p>
          <a:p>
            <a:pPr marL="285750" indent="-285750">
              <a:buFont typeface="Wingdings" panose="05000000000000000000" pitchFamily="2" charset="2"/>
              <a:buChar char="q"/>
            </a:pPr>
            <a:r>
              <a:rPr lang="en-IE" dirty="0">
                <a:solidFill>
                  <a:schemeClr val="accent6">
                    <a:lumMod val="75000"/>
                  </a:schemeClr>
                </a:solidFill>
              </a:rPr>
              <a:t>Open Disclosure : What we would expect for ourselves or for a loved one.</a:t>
            </a:r>
          </a:p>
          <a:p>
            <a:endParaRPr lang="en-IE" dirty="0">
              <a:solidFill>
                <a:schemeClr val="accent6">
                  <a:lumMod val="75000"/>
                </a:schemeClr>
              </a:solidFill>
            </a:endParaRPr>
          </a:p>
          <a:p>
            <a:pPr marL="285750" indent="-285750">
              <a:buFont typeface="Wingdings" panose="05000000000000000000" pitchFamily="2" charset="2"/>
              <a:buChar char="q"/>
            </a:pPr>
            <a:r>
              <a:rPr lang="en-IE" dirty="0">
                <a:solidFill>
                  <a:schemeClr val="accent4">
                    <a:lumMod val="75000"/>
                  </a:schemeClr>
                </a:solidFill>
              </a:rPr>
              <a:t>Open Disclosure:  The professional, ethical and humane response.</a:t>
            </a:r>
          </a:p>
          <a:p>
            <a:pPr marL="285750" indent="-285750">
              <a:buFont typeface="Wingdings" panose="05000000000000000000" pitchFamily="2" charset="2"/>
              <a:buChar char="q"/>
            </a:pPr>
            <a:endParaRPr lang="en-IE" dirty="0">
              <a:solidFill>
                <a:schemeClr val="accent4">
                  <a:lumMod val="75000"/>
                </a:schemeClr>
              </a:solidFill>
            </a:endParaRPr>
          </a:p>
          <a:p>
            <a:pPr marL="285750" indent="-285750">
              <a:buFont typeface="Wingdings" panose="05000000000000000000" pitchFamily="2" charset="2"/>
              <a:buChar char="q"/>
            </a:pPr>
            <a:r>
              <a:rPr lang="en-IE" dirty="0">
                <a:solidFill>
                  <a:srgbClr val="FF0000"/>
                </a:solidFill>
              </a:rPr>
              <a:t>Open Disclosure: The empathic response to all those involved in and/or affected by patient safety incidents </a:t>
            </a:r>
            <a:r>
              <a:rPr lang="en-IE" dirty="0" smtClean="0">
                <a:solidFill>
                  <a:srgbClr val="FF0000"/>
                </a:solidFill>
              </a:rPr>
              <a:t>.</a:t>
            </a:r>
            <a:endParaRPr lang="en-IE" sz="1600" dirty="0">
              <a:solidFill>
                <a:srgbClr val="FF0000"/>
              </a:solidFill>
            </a:endParaRPr>
          </a:p>
          <a:p>
            <a:endParaRPr lang="en-IE" sz="1600" dirty="0">
              <a:solidFill>
                <a:srgbClr val="FF0000"/>
              </a:solidFill>
            </a:endParaRPr>
          </a:p>
        </p:txBody>
      </p:sp>
      <p:sp>
        <p:nvSpPr>
          <p:cNvPr id="6" name="TextBox 5"/>
          <p:cNvSpPr txBox="1"/>
          <p:nvPr/>
        </p:nvSpPr>
        <p:spPr>
          <a:xfrm>
            <a:off x="3239345" y="320501"/>
            <a:ext cx="5904655" cy="461665"/>
          </a:xfrm>
          <a:prstGeom prst="rect">
            <a:avLst/>
          </a:prstGeom>
          <a:noFill/>
        </p:spPr>
        <p:txBody>
          <a:bodyPr wrap="square" rtlCol="0">
            <a:spAutoFit/>
          </a:bodyPr>
          <a:lstStyle/>
          <a:p>
            <a:r>
              <a:rPr lang="en-IE" sz="2400" b="1" dirty="0">
                <a:solidFill>
                  <a:schemeClr val="bg1"/>
                </a:solidFill>
              </a:rPr>
              <a:t>Maintaining </a:t>
            </a:r>
            <a:r>
              <a:rPr lang="en-IE" sz="2400" b="1" dirty="0" smtClean="0">
                <a:solidFill>
                  <a:schemeClr val="bg1"/>
                </a:solidFill>
              </a:rPr>
              <a:t>the Ethos </a:t>
            </a:r>
            <a:r>
              <a:rPr lang="en-IE" sz="2400" b="1" dirty="0">
                <a:solidFill>
                  <a:schemeClr val="bg1"/>
                </a:solidFill>
              </a:rPr>
              <a:t>of Open Disclosure</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787" y="1419622"/>
            <a:ext cx="1897981" cy="1359743"/>
          </a:xfrm>
          <a:prstGeom prst="rect">
            <a:avLst/>
          </a:prstGeom>
        </p:spPr>
      </p:pic>
    </p:spTree>
    <p:extLst>
      <p:ext uri="{BB962C8B-B14F-4D97-AF65-F5344CB8AC3E}">
        <p14:creationId xmlns:p14="http://schemas.microsoft.com/office/powerpoint/2010/main" val="32932804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211960" y="987575"/>
            <a:ext cx="4792179" cy="3785652"/>
          </a:xfrm>
          <a:prstGeom prst="rect">
            <a:avLst/>
          </a:prstGeom>
          <a:solidFill>
            <a:schemeClr val="bg1">
              <a:lumMod val="85000"/>
            </a:schemeClr>
          </a:solidFill>
        </p:spPr>
        <p:txBody>
          <a:bodyPr wrap="square" rtlCol="0">
            <a:spAutoFit/>
          </a:bodyPr>
          <a:lstStyle/>
          <a:p>
            <a:pPr marL="285750" indent="-285750">
              <a:lnSpc>
                <a:spcPct val="150000"/>
              </a:lnSpc>
              <a:buFont typeface="Arial" panose="020B0604020202020204" pitchFamily="34" charset="0"/>
              <a:buChar char="•"/>
              <a:defRPr/>
            </a:pPr>
            <a:r>
              <a:rPr lang="en-IE" altLang="en-US" sz="1600" dirty="0">
                <a:latin typeface="Times New Roman" panose="02020603050405020304" pitchFamily="18" charset="0"/>
                <a:cs typeface="Times New Roman" panose="02020603050405020304" pitchFamily="18" charset="0"/>
              </a:rPr>
              <a:t>HSE Open Disclosure Policy</a:t>
            </a:r>
          </a:p>
          <a:p>
            <a:pPr marL="285750" indent="-285750">
              <a:lnSpc>
                <a:spcPct val="150000"/>
              </a:lnSpc>
              <a:buFont typeface="Arial" panose="020B0604020202020204" pitchFamily="34" charset="0"/>
              <a:buChar char="•"/>
              <a:defRPr/>
            </a:pPr>
            <a:r>
              <a:rPr lang="en-IE" altLang="en-US" sz="1600" dirty="0">
                <a:latin typeface="Times New Roman" panose="02020603050405020304" pitchFamily="18" charset="0"/>
                <a:cs typeface="Times New Roman" panose="02020603050405020304" pitchFamily="18" charset="0"/>
              </a:rPr>
              <a:t>RCPI “Gateway to Communication” programme</a:t>
            </a:r>
          </a:p>
          <a:p>
            <a:pPr lvl="1">
              <a:lnSpc>
                <a:spcPct val="150000"/>
              </a:lnSpc>
              <a:defRPr/>
            </a:pPr>
            <a:r>
              <a:rPr lang="en-IE" altLang="en-US" sz="1600" dirty="0">
                <a:latin typeface="Times New Roman" panose="02020603050405020304" pitchFamily="18" charset="0"/>
                <a:cs typeface="Times New Roman" panose="02020603050405020304" pitchFamily="18" charset="0"/>
              </a:rPr>
              <a:t> </a:t>
            </a:r>
            <a:r>
              <a:rPr lang="en-IE" altLang="en-US" sz="1600" dirty="0">
                <a:latin typeface="Times New Roman" panose="02020603050405020304" pitchFamily="18" charset="0"/>
                <a:cs typeface="Times New Roman" panose="02020603050405020304" pitchFamily="18" charset="0"/>
                <a:hlinkClick r:id="rId4"/>
              </a:rPr>
              <a:t>https://courses.rcpi.ie/product?catalog=Gateway-to-Communication</a:t>
            </a:r>
            <a:endParaRPr lang="en-IE" altLang="en-US" sz="16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defRPr/>
            </a:pPr>
            <a:r>
              <a:rPr lang="en-IE" altLang="en-US" sz="1600" dirty="0">
                <a:latin typeface="Times New Roman" panose="02020603050405020304" pitchFamily="18" charset="0"/>
                <a:cs typeface="Times New Roman" panose="02020603050405020304" pitchFamily="18" charset="0"/>
              </a:rPr>
              <a:t>Numerous Resources on Website including </a:t>
            </a:r>
            <a:r>
              <a:rPr lang="en-IE" altLang="en-US" sz="1600" dirty="0" smtClean="0">
                <a:latin typeface="Times New Roman" panose="02020603050405020304" pitchFamily="18" charset="0"/>
                <a:cs typeface="Times New Roman" panose="02020603050405020304" pitchFamily="18" charset="0"/>
              </a:rPr>
              <a:t>Quick Reference Guide, role and checklist for Designated </a:t>
            </a:r>
            <a:r>
              <a:rPr lang="en-IE" altLang="en-US" sz="1600" dirty="0">
                <a:latin typeface="Times New Roman" panose="02020603050405020304" pitchFamily="18" charset="0"/>
                <a:cs typeface="Times New Roman" panose="02020603050405020304" pitchFamily="18" charset="0"/>
              </a:rPr>
              <a:t>person, pre/ during and post meeting checklists, patient experience survey and patient leaflet : </a:t>
            </a:r>
            <a:r>
              <a:rPr lang="en-IE" altLang="en-US" sz="1600" dirty="0">
                <a:latin typeface="Times New Roman" panose="02020603050405020304" pitchFamily="18" charset="0"/>
                <a:cs typeface="Times New Roman" panose="02020603050405020304" pitchFamily="18" charset="0"/>
                <a:hlinkClick r:id="rId5"/>
              </a:rPr>
              <a:t>www.hse.ie/opendisclosure</a:t>
            </a:r>
            <a:endParaRPr lang="en-IE" altLang="en-US" sz="16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defRPr/>
            </a:pPr>
            <a:r>
              <a:rPr lang="en-IE" altLang="en-US" sz="1600" dirty="0">
                <a:latin typeface="Times New Roman" panose="02020603050405020304" pitchFamily="18" charset="0"/>
                <a:cs typeface="Times New Roman" panose="02020603050405020304" pitchFamily="18" charset="0"/>
              </a:rPr>
              <a:t>National Office: </a:t>
            </a:r>
            <a:r>
              <a:rPr lang="en-IE" altLang="en-US" sz="1600" dirty="0" smtClean="0">
                <a:latin typeface="Times New Roman" panose="02020603050405020304" pitchFamily="18" charset="0"/>
                <a:cs typeface="Times New Roman" panose="02020603050405020304" pitchFamily="18" charset="0"/>
                <a:hlinkClick r:id="rId6"/>
              </a:rPr>
              <a:t>opendisclosure.office@hse.ie</a:t>
            </a:r>
            <a:endParaRPr lang="en-IE" altLang="en-US" sz="1400" dirty="0" smtClean="0">
              <a:latin typeface="Times New Roman" panose="02020603050405020304" pitchFamily="18" charset="0"/>
              <a:cs typeface="Times New Roman" panose="02020603050405020304" pitchFamily="18" charset="0"/>
            </a:endParaRPr>
          </a:p>
        </p:txBody>
      </p:sp>
      <p:sp>
        <p:nvSpPr>
          <p:cNvPr id="4" name="TextBox 3"/>
          <p:cNvSpPr txBox="1"/>
          <p:nvPr/>
        </p:nvSpPr>
        <p:spPr>
          <a:xfrm>
            <a:off x="179511" y="987575"/>
            <a:ext cx="3887665" cy="3693319"/>
          </a:xfrm>
          <a:prstGeom prst="rect">
            <a:avLst/>
          </a:prstGeom>
          <a:solidFill>
            <a:schemeClr val="bg1">
              <a:lumMod val="85000"/>
            </a:schemeClr>
          </a:solidFill>
        </p:spPr>
        <p:txBody>
          <a:bodyPr wrap="square" rtlCol="0">
            <a:spAutoFit/>
          </a:bodyPr>
          <a:lstStyle/>
          <a:p>
            <a:endParaRPr lang="en-IE" altLang="en-US" b="1" dirty="0" smtClean="0">
              <a:latin typeface="Times New Roman" pitchFamily="18" charset="0"/>
              <a:ea typeface="ＭＳ Ｐゴシック" pitchFamily="34" charset="-128"/>
              <a:cs typeface="Times New Roman" pitchFamily="18" charset="0"/>
            </a:endParaRPr>
          </a:p>
          <a:p>
            <a:endParaRPr lang="en-IE" altLang="en-US" sz="2400" b="1" dirty="0">
              <a:latin typeface="Times New Roman" pitchFamily="18" charset="0"/>
              <a:ea typeface="ＭＳ Ｐゴシック" pitchFamily="34" charset="-128"/>
              <a:cs typeface="Times New Roman" pitchFamily="18" charset="0"/>
            </a:endParaRPr>
          </a:p>
          <a:p>
            <a:endParaRPr lang="en-IE" altLang="en-US" sz="2400" b="1" dirty="0" smtClean="0">
              <a:latin typeface="Times New Roman" pitchFamily="18" charset="0"/>
              <a:ea typeface="ＭＳ Ｐゴシック" pitchFamily="34" charset="-128"/>
              <a:cs typeface="Times New Roman" pitchFamily="18" charset="0"/>
            </a:endParaRPr>
          </a:p>
          <a:p>
            <a:endParaRPr lang="en-IE" altLang="en-US" sz="2400" b="1" dirty="0">
              <a:latin typeface="Times New Roman" pitchFamily="18" charset="0"/>
              <a:ea typeface="ＭＳ Ｐゴシック" pitchFamily="34" charset="-128"/>
              <a:cs typeface="Times New Roman" pitchFamily="18" charset="0"/>
            </a:endParaRPr>
          </a:p>
          <a:p>
            <a:endParaRPr lang="en-IE" altLang="en-US" sz="2400" b="1" dirty="0" smtClean="0">
              <a:latin typeface="Times New Roman" pitchFamily="18" charset="0"/>
              <a:ea typeface="ＭＳ Ｐゴシック" pitchFamily="34" charset="-128"/>
              <a:cs typeface="Times New Roman" pitchFamily="18" charset="0"/>
            </a:endParaRPr>
          </a:p>
          <a:p>
            <a:endParaRPr lang="en-IE" altLang="en-US" sz="2400" b="1" dirty="0">
              <a:latin typeface="Times New Roman" pitchFamily="18" charset="0"/>
              <a:ea typeface="ＭＳ Ｐゴシック" pitchFamily="34" charset="-128"/>
              <a:cs typeface="Times New Roman" pitchFamily="18" charset="0"/>
            </a:endParaRPr>
          </a:p>
          <a:p>
            <a:endParaRPr lang="en-IE" altLang="en-US" sz="2400" b="1" dirty="0" smtClean="0">
              <a:latin typeface="Times New Roman" pitchFamily="18" charset="0"/>
              <a:ea typeface="ＭＳ Ｐゴシック" pitchFamily="34" charset="-128"/>
              <a:cs typeface="Times New Roman" pitchFamily="18" charset="0"/>
            </a:endParaRPr>
          </a:p>
          <a:p>
            <a:endParaRPr lang="en-IE" altLang="en-US" sz="2400" b="1" dirty="0">
              <a:latin typeface="Times New Roman" pitchFamily="18" charset="0"/>
              <a:ea typeface="ＭＳ Ｐゴシック" pitchFamily="34" charset="-128"/>
              <a:cs typeface="Times New Roman" pitchFamily="18" charset="0"/>
            </a:endParaRPr>
          </a:p>
          <a:p>
            <a:endParaRPr lang="en-IE" altLang="en-US" sz="2400" b="1" dirty="0" smtClean="0">
              <a:latin typeface="Times New Roman" pitchFamily="18" charset="0"/>
              <a:ea typeface="ＭＳ Ｐゴシック" pitchFamily="34" charset="-128"/>
              <a:cs typeface="Times New Roman" pitchFamily="18" charset="0"/>
            </a:endParaRPr>
          </a:p>
          <a:p>
            <a:endParaRPr lang="en-IE" altLang="en-US" sz="2400" b="1" dirty="0">
              <a:latin typeface="Times New Roman" pitchFamily="18" charset="0"/>
              <a:ea typeface="ＭＳ Ｐゴシック" pitchFamily="34" charset="-128"/>
              <a:cs typeface="Times New Roman" pitchFamily="18"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338" y="1203598"/>
            <a:ext cx="1557338" cy="2232248"/>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6374" y="2283718"/>
            <a:ext cx="1594938" cy="2489509"/>
          </a:xfrm>
          <a:prstGeom prst="rect">
            <a:avLst/>
          </a:prstGeom>
        </p:spPr>
      </p:pic>
      <p:sp>
        <p:nvSpPr>
          <p:cNvPr id="6" name="TextBox 5"/>
          <p:cNvSpPr txBox="1"/>
          <p:nvPr/>
        </p:nvSpPr>
        <p:spPr>
          <a:xfrm>
            <a:off x="4716016" y="267494"/>
            <a:ext cx="3617209" cy="461665"/>
          </a:xfrm>
          <a:prstGeom prst="rect">
            <a:avLst/>
          </a:prstGeom>
          <a:noFill/>
        </p:spPr>
        <p:txBody>
          <a:bodyPr wrap="none" rtlCol="0">
            <a:spAutoFit/>
          </a:bodyPr>
          <a:lstStyle/>
          <a:p>
            <a:r>
              <a:rPr lang="en-IE" sz="2400" b="1" dirty="0">
                <a:solidFill>
                  <a:schemeClr val="bg1"/>
                </a:solidFill>
              </a:rPr>
              <a:t>Open Disclosure Resources</a:t>
            </a:r>
          </a:p>
        </p:txBody>
      </p:sp>
    </p:spTree>
    <p:extLst>
      <p:ext uri="{BB962C8B-B14F-4D97-AF65-F5344CB8AC3E}">
        <p14:creationId xmlns:p14="http://schemas.microsoft.com/office/powerpoint/2010/main" val="16002733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5CF536-915E-594B-A06D-1387D079F8EB}"/>
              </a:ext>
            </a:extLst>
          </p:cNvPr>
          <p:cNvSpPr txBox="1"/>
          <p:nvPr/>
        </p:nvSpPr>
        <p:spPr>
          <a:xfrm>
            <a:off x="623892" y="842287"/>
            <a:ext cx="2428231" cy="311621"/>
          </a:xfrm>
          <a:prstGeom prst="rect">
            <a:avLst/>
          </a:prstGeom>
          <a:noFill/>
        </p:spPr>
        <p:txBody>
          <a:bodyPr wrap="square" lIns="91432" tIns="45716" rIns="91432" bIns="45716"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Section 3</a:t>
            </a:r>
          </a:p>
        </p:txBody>
      </p:sp>
      <p:sp>
        <p:nvSpPr>
          <p:cNvPr id="7" name="TextBox 6">
            <a:extLst>
              <a:ext uri="{FF2B5EF4-FFF2-40B4-BE49-F238E27FC236}">
                <a16:creationId xmlns:a16="http://schemas.microsoft.com/office/drawing/2014/main" id="{85112409-C510-FB46-A2ED-5FF6ACD71456}"/>
              </a:ext>
            </a:extLst>
          </p:cNvPr>
          <p:cNvSpPr txBox="1"/>
          <p:nvPr/>
        </p:nvSpPr>
        <p:spPr>
          <a:xfrm>
            <a:off x="2375198" y="831148"/>
            <a:ext cx="2266545" cy="311621"/>
          </a:xfrm>
          <a:prstGeom prst="rect">
            <a:avLst/>
          </a:prstGeom>
          <a:noFill/>
        </p:spPr>
        <p:txBody>
          <a:bodyPr wrap="square" lIns="91432" tIns="45716" rIns="91432" bIns="45716"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SAFET &amp; TRUST</a:t>
            </a:r>
          </a:p>
        </p:txBody>
      </p:sp>
      <p:pic>
        <p:nvPicPr>
          <p:cNvPr id="4" name="Picture 3">
            <a:extLst>
              <a:ext uri="{FF2B5EF4-FFF2-40B4-BE49-F238E27FC236}">
                <a16:creationId xmlns:a16="http://schemas.microsoft.com/office/drawing/2014/main" id="{A4B4B4EE-135F-A743-92DF-835BEFDC32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4071" y="978116"/>
            <a:ext cx="3187268" cy="1593634"/>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CB98EBF6-9661-0645-B3E6-6D74E79E76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8648" y="978117"/>
            <a:ext cx="1603428" cy="3060511"/>
          </a:xfrm>
          <a:prstGeom prst="rect">
            <a:avLst/>
          </a:prstGeom>
          <a:ln>
            <a:solidFill>
              <a:schemeClr val="bg1">
                <a:lumMod val="65000"/>
              </a:schemeClr>
            </a:solidFill>
          </a:ln>
        </p:spPr>
      </p:pic>
      <p:pic>
        <p:nvPicPr>
          <p:cNvPr id="10" name="Picture 9">
            <a:extLst>
              <a:ext uri="{FF2B5EF4-FFF2-40B4-BE49-F238E27FC236}">
                <a16:creationId xmlns:a16="http://schemas.microsoft.com/office/drawing/2014/main" id="{638F9DC0-9A06-5348-B1CC-C4032F845F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2713" y="2775162"/>
            <a:ext cx="3187268" cy="1593634"/>
          </a:xfrm>
          <a:prstGeom prst="rect">
            <a:avLst/>
          </a:prstGeom>
          <a:ln>
            <a:solidFill>
              <a:schemeClr val="bg1">
                <a:lumMod val="65000"/>
              </a:schemeClr>
            </a:solidFill>
          </a:ln>
        </p:spPr>
      </p:pic>
      <p:sp>
        <p:nvSpPr>
          <p:cNvPr id="11" name="Content Placeholder 1">
            <a:extLst>
              <a:ext uri="{FF2B5EF4-FFF2-40B4-BE49-F238E27FC236}">
                <a16:creationId xmlns:a16="http://schemas.microsoft.com/office/drawing/2014/main" id="{D84011BC-C790-BB46-B3EB-6EE60AB32565}"/>
              </a:ext>
            </a:extLst>
          </p:cNvPr>
          <p:cNvSpPr txBox="1">
            <a:spLocks/>
          </p:cNvSpPr>
          <p:nvPr/>
        </p:nvSpPr>
        <p:spPr>
          <a:xfrm>
            <a:off x="454048" y="0"/>
            <a:ext cx="6367043" cy="751986"/>
          </a:xfrm>
          <a:prstGeom prst="rect">
            <a:avLst/>
          </a:prstGeom>
        </p:spPr>
        <p:txBody>
          <a:bodyPr vert="horz" lIns="91432" tIns="45716" rIns="91432" bIns="45716" numCol="1" rtlCol="0" anchor="ctr">
            <a:noAutofit/>
          </a:bodyPr>
          <a:lstStyle>
            <a:lvl1pPr marL="0" indent="0" algn="l" defTabSz="914400" rtl="0" eaLnBrk="1" latinLnBrk="0" hangingPunct="1">
              <a:lnSpc>
                <a:spcPct val="90000"/>
              </a:lnSpc>
              <a:spcBef>
                <a:spcPts val="1000"/>
              </a:spcBef>
              <a:buClr>
                <a:srgbClr val="C100A0"/>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42900" indent="0" algn="l" defTabSz="914400" rtl="0" eaLnBrk="1" latinLnBrk="0" hangingPunct="1">
              <a:lnSpc>
                <a:spcPct val="90000"/>
              </a:lnSpc>
              <a:spcBef>
                <a:spcPts val="500"/>
              </a:spcBef>
              <a:buClr>
                <a:srgbClr val="C100A0"/>
              </a:buClr>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Clr>
                <a:srgbClr val="C100A0"/>
              </a:buClr>
              <a:buFont typeface="Arial" panose="020B0604020202020204" pitchFamily="34" charset="0"/>
              <a:buNone/>
              <a:defRPr sz="135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l" defTabSz="914400" rtl="0" eaLnBrk="1" latinLnBrk="0" hangingPunct="1">
              <a:lnSpc>
                <a:spcPct val="90000"/>
              </a:lnSpc>
              <a:spcBef>
                <a:spcPts val="500"/>
              </a:spcBef>
              <a:buClr>
                <a:srgbClr val="C100A0"/>
              </a:buClr>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l" defTabSz="914400" rtl="0" eaLnBrk="1" latinLnBrk="0" hangingPunct="1">
              <a:lnSpc>
                <a:spcPct val="90000"/>
              </a:lnSpc>
              <a:spcBef>
                <a:spcPts val="500"/>
              </a:spcBef>
              <a:buClr>
                <a:srgbClr val="C100A0"/>
              </a:buClr>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100A0"/>
              </a:buClr>
              <a:buSzTx/>
              <a:buFont typeface="Arial" panose="020B0604020202020204" pitchFamily="34" charset="0"/>
              <a:buNone/>
              <a:tabLst/>
              <a:defRPr/>
            </a:pPr>
            <a:r>
              <a:rPr kumimoji="0" lang="en-IE"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Enhance your communication skills</a:t>
            </a:r>
          </a:p>
        </p:txBody>
      </p:sp>
      <p:pic>
        <p:nvPicPr>
          <p:cNvPr id="27" name="Picture 26" descr="A close up of a logo&#10;&#10;Description automatically generated">
            <a:extLst>
              <a:ext uri="{FF2B5EF4-FFF2-40B4-BE49-F238E27FC236}">
                <a16:creationId xmlns:a16="http://schemas.microsoft.com/office/drawing/2014/main" id="{1754DDC9-FFE5-0344-A5FB-7227CFEF38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829" y="4195706"/>
            <a:ext cx="1867561" cy="433374"/>
          </a:xfrm>
          <a:prstGeom prst="rect">
            <a:avLst/>
          </a:prstGeom>
        </p:spPr>
      </p:pic>
      <p:pic>
        <p:nvPicPr>
          <p:cNvPr id="28" name="Picture 27">
            <a:extLst>
              <a:ext uri="{FF2B5EF4-FFF2-40B4-BE49-F238E27FC236}">
                <a16:creationId xmlns:a16="http://schemas.microsoft.com/office/drawing/2014/main" id="{D8BF8CA8-98D5-1947-A528-C897701671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1936" y="4195701"/>
            <a:ext cx="1867562" cy="426542"/>
          </a:xfrm>
          <a:prstGeom prst="rect">
            <a:avLst/>
          </a:prstGeom>
        </p:spPr>
      </p:pic>
      <p:pic>
        <p:nvPicPr>
          <p:cNvPr id="8" name="Picture 7">
            <a:extLst>
              <a:ext uri="{FF2B5EF4-FFF2-40B4-BE49-F238E27FC236}">
                <a16:creationId xmlns:a16="http://schemas.microsoft.com/office/drawing/2014/main" id="{D47804F5-6B81-4A40-906C-E1C730D101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13558" y="943586"/>
            <a:ext cx="2740281" cy="3060511"/>
          </a:xfrm>
          <a:prstGeom prst="rect">
            <a:avLst/>
          </a:prstGeom>
        </p:spPr>
      </p:pic>
    </p:spTree>
    <p:extLst>
      <p:ext uri="{BB962C8B-B14F-4D97-AF65-F5344CB8AC3E}">
        <p14:creationId xmlns:p14="http://schemas.microsoft.com/office/powerpoint/2010/main" val="4488849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A36B0D3-7C7E-2142-BB87-4D3BF2CF3191}"/>
              </a:ext>
            </a:extLst>
          </p:cNvPr>
          <p:cNvSpPr/>
          <p:nvPr/>
        </p:nvSpPr>
        <p:spPr>
          <a:xfrm>
            <a:off x="0" y="839373"/>
            <a:ext cx="9144000" cy="26109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1" name="Picture 20">
            <a:extLst>
              <a:ext uri="{FF2B5EF4-FFF2-40B4-BE49-F238E27FC236}">
                <a16:creationId xmlns:a16="http://schemas.microsoft.com/office/drawing/2014/main" id="{AB235A90-AB38-E24A-A5FF-D6DE49FD68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728" y="2678671"/>
            <a:ext cx="2710789" cy="426542"/>
          </a:xfrm>
          <a:prstGeom prst="rect">
            <a:avLst/>
          </a:prstGeom>
        </p:spPr>
      </p:pic>
      <p:pic>
        <p:nvPicPr>
          <p:cNvPr id="22" name="Picture 21" descr="A close up of a logo&#10;&#10;Description automatically generated">
            <a:extLst>
              <a:ext uri="{FF2B5EF4-FFF2-40B4-BE49-F238E27FC236}">
                <a16:creationId xmlns:a16="http://schemas.microsoft.com/office/drawing/2014/main" id="{64E43B6D-60F8-A344-AA39-D43813BC9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350" y="3750347"/>
            <a:ext cx="2963391" cy="687665"/>
          </a:xfrm>
          <a:prstGeom prst="rect">
            <a:avLst/>
          </a:prstGeom>
        </p:spPr>
      </p:pic>
      <p:pic>
        <p:nvPicPr>
          <p:cNvPr id="23" name="Picture 22">
            <a:extLst>
              <a:ext uri="{FF2B5EF4-FFF2-40B4-BE49-F238E27FC236}">
                <a16:creationId xmlns:a16="http://schemas.microsoft.com/office/drawing/2014/main" id="{1BCE84C0-298B-A743-93E0-2BFF593022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2263" y="3750345"/>
            <a:ext cx="2963391" cy="676824"/>
          </a:xfrm>
          <a:prstGeom prst="rect">
            <a:avLst/>
          </a:prstGeom>
        </p:spPr>
      </p:pic>
      <p:sp>
        <p:nvSpPr>
          <p:cNvPr id="24" name="Content Placeholder 1">
            <a:extLst>
              <a:ext uri="{FF2B5EF4-FFF2-40B4-BE49-F238E27FC236}">
                <a16:creationId xmlns:a16="http://schemas.microsoft.com/office/drawing/2014/main" id="{FDE91842-C772-1E4D-B185-2E348D3EE664}"/>
              </a:ext>
            </a:extLst>
          </p:cNvPr>
          <p:cNvSpPr txBox="1">
            <a:spLocks/>
          </p:cNvSpPr>
          <p:nvPr/>
        </p:nvSpPr>
        <p:spPr>
          <a:xfrm>
            <a:off x="123131" y="1138922"/>
            <a:ext cx="4988193" cy="1383069"/>
          </a:xfrm>
          <a:prstGeom prst="rect">
            <a:avLst/>
          </a:prstGeom>
        </p:spPr>
        <p:txBody>
          <a:bodyPr vert="horz" lIns="91436" tIns="45718" rIns="91436" bIns="45718" numCol="1" rtlCol="0">
            <a:normAutofit fontScale="92500" lnSpcReduction="20000"/>
          </a:bodyPr>
          <a:lstStyle>
            <a:lvl1pPr marL="0" indent="0" algn="l" defTabSz="914400" rtl="0" eaLnBrk="1" latinLnBrk="0" hangingPunct="1">
              <a:lnSpc>
                <a:spcPct val="90000"/>
              </a:lnSpc>
              <a:spcBef>
                <a:spcPts val="1000"/>
              </a:spcBef>
              <a:buClr>
                <a:srgbClr val="C100A0"/>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42900" indent="0" algn="l" defTabSz="914400" rtl="0" eaLnBrk="1" latinLnBrk="0" hangingPunct="1">
              <a:lnSpc>
                <a:spcPct val="90000"/>
              </a:lnSpc>
              <a:spcBef>
                <a:spcPts val="500"/>
              </a:spcBef>
              <a:buClr>
                <a:srgbClr val="C100A0"/>
              </a:buClr>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Clr>
                <a:srgbClr val="C100A0"/>
              </a:buClr>
              <a:buFont typeface="Arial" panose="020B0604020202020204" pitchFamily="34" charset="0"/>
              <a:buNone/>
              <a:defRPr sz="135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l" defTabSz="914400" rtl="0" eaLnBrk="1" latinLnBrk="0" hangingPunct="1">
              <a:lnSpc>
                <a:spcPct val="90000"/>
              </a:lnSpc>
              <a:spcBef>
                <a:spcPts val="500"/>
              </a:spcBef>
              <a:buClr>
                <a:srgbClr val="C100A0"/>
              </a:buClr>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l" defTabSz="914400" rtl="0" eaLnBrk="1" latinLnBrk="0" hangingPunct="1">
              <a:lnSpc>
                <a:spcPct val="90000"/>
              </a:lnSpc>
              <a:spcBef>
                <a:spcPts val="500"/>
              </a:spcBef>
              <a:buClr>
                <a:srgbClr val="C100A0"/>
              </a:buClr>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12065" marR="5080" lvl="0" indent="0" algn="l" defTabSz="457178" rtl="0" eaLnBrk="1" fontAlgn="auto" latinLnBrk="0" hangingPunct="1">
              <a:lnSpc>
                <a:spcPct val="110000"/>
              </a:lnSpc>
              <a:spcBef>
                <a:spcPts val="585"/>
              </a:spcBef>
              <a:spcAft>
                <a:spcPts val="0"/>
              </a:spcAft>
              <a:buClrTx/>
              <a:buSzTx/>
              <a:buFont typeface="Arial" panose="020B0604020202020204" pitchFamily="34" charset="0"/>
              <a:buNone/>
              <a:tabLst/>
              <a:defRPr/>
            </a:pPr>
            <a:r>
              <a:rPr kumimoji="0" lang="en-IE" sz="1900" b="1"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Contact: </a:t>
            </a:r>
            <a:r>
              <a:rPr kumimoji="0" lang="en-IE" sz="19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Winifred Ryan and Peter Gillen</a:t>
            </a:r>
          </a:p>
          <a:p>
            <a:pPr marL="12065" marR="5080" lvl="0" indent="0" algn="l" defTabSz="457178" rtl="0" eaLnBrk="1" fontAlgn="auto" latinLnBrk="0" hangingPunct="1">
              <a:lnSpc>
                <a:spcPct val="110000"/>
              </a:lnSpc>
              <a:spcBef>
                <a:spcPts val="585"/>
              </a:spcBef>
              <a:spcAft>
                <a:spcPts val="0"/>
              </a:spcAft>
              <a:buClrTx/>
              <a:buSzTx/>
              <a:buFont typeface="Arial" panose="020B0604020202020204" pitchFamily="34" charset="0"/>
              <a:buNone/>
              <a:tabLst/>
              <a:defRPr/>
            </a:pPr>
            <a:r>
              <a:rPr kumimoji="0" lang="en-IE" sz="1900" b="1"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Email: </a:t>
            </a:r>
            <a:r>
              <a:rPr kumimoji="0" lang="en-IE" sz="19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hlinkClick r:id="rId6"/>
              </a:rPr>
              <a:t>Winifred.Ryan@hse.ie</a:t>
            </a:r>
            <a:r>
              <a:rPr kumimoji="0" lang="en-IE" sz="19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 and </a:t>
            </a:r>
            <a:r>
              <a:rPr kumimoji="0" lang="en-IE" sz="19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hlinkClick r:id="rId7"/>
              </a:rPr>
              <a:t>pgillen@rcsi.ie</a:t>
            </a:r>
            <a:r>
              <a:rPr kumimoji="0" lang="en-IE" sz="19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 </a:t>
            </a:r>
          </a:p>
          <a:p>
            <a:pPr marL="12065" marR="5080" lvl="0" indent="0" algn="l" defTabSz="457178" rtl="0" eaLnBrk="1" fontAlgn="auto" latinLnBrk="0" hangingPunct="1">
              <a:lnSpc>
                <a:spcPct val="110000"/>
              </a:lnSpc>
              <a:spcBef>
                <a:spcPts val="585"/>
              </a:spcBef>
              <a:spcAft>
                <a:spcPts val="0"/>
              </a:spcAft>
              <a:buClrTx/>
              <a:buSzTx/>
              <a:buFont typeface="Arial" panose="020B0604020202020204" pitchFamily="34" charset="0"/>
              <a:buNone/>
              <a:tabLst/>
              <a:defRPr/>
            </a:pPr>
            <a:r>
              <a:rPr kumimoji="0" lang="en-IE" sz="1900" b="1"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Web: </a:t>
            </a:r>
            <a:r>
              <a:rPr kumimoji="0" lang="en-IE" sz="1900" b="0" i="0" u="none" strike="noStrike" kern="1200" cap="none" spc="0" normalizeH="0" baseline="0" noProof="0" dirty="0">
                <a:ln>
                  <a:noFill/>
                </a:ln>
                <a:solidFill>
                  <a:srgbClr val="C100A0"/>
                </a:solidFill>
                <a:effectLst/>
                <a:uLnTx/>
                <a:uFillTx/>
                <a:latin typeface="Calibri"/>
                <a:ea typeface="+mn-ea"/>
                <a:cs typeface="Arial" panose="020B0604020202020204" pitchFamily="34" charset="0"/>
                <a:hlinkClick r:id="rId8"/>
              </a:rPr>
              <a:t>www.hse.ie/nhcprogramme</a:t>
            </a:r>
            <a:r>
              <a:rPr kumimoji="0" lang="en-IE" sz="1900" b="0" i="0" u="none" strike="noStrike" kern="1200" cap="none" spc="0" normalizeH="0" baseline="0" noProof="0" dirty="0">
                <a:ln>
                  <a:noFill/>
                </a:ln>
                <a:solidFill>
                  <a:srgbClr val="C100A0"/>
                </a:solidFill>
                <a:effectLst/>
                <a:uLnTx/>
                <a:uFillTx/>
                <a:latin typeface="Calibri"/>
                <a:ea typeface="+mn-ea"/>
                <a:cs typeface="Arial" panose="020B0604020202020204" pitchFamily="34" charset="0"/>
              </a:rPr>
              <a:t> &amp;</a:t>
            </a:r>
            <a:r>
              <a:rPr kumimoji="0" lang="en-IE" sz="1900" b="0" i="0" u="none" strike="noStrike" kern="1200" cap="none" spc="0" normalizeH="0" baseline="0" noProof="0" dirty="0">
                <a:ln>
                  <a:noFill/>
                </a:ln>
                <a:solidFill>
                  <a:srgbClr val="C100A0"/>
                </a:solidFill>
                <a:effectLst/>
                <a:uLnTx/>
                <a:uFillTx/>
                <a:latin typeface="Calibri"/>
                <a:ea typeface="+mn-ea"/>
                <a:cs typeface="Arial" panose="020B0604020202020204" pitchFamily="34" charset="0"/>
                <a:hlinkClick r:id="rId9">
                  <a:extLst>
                    <a:ext uri="{A12FA001-AC4F-418D-AE19-62706E023703}">
                      <ahyp:hlinkClr xmlns="" xmlns:ahyp="http://schemas.microsoft.com/office/drawing/2018/hyperlinkcolor" val="tx"/>
                    </a:ext>
                  </a:extLst>
                </a:hlinkClick>
              </a:rPr>
              <a:t>www.each.eu</a:t>
            </a:r>
            <a:endParaRPr kumimoji="0" lang="en-IE" sz="1900" b="0" i="0" u="none" strike="noStrike" kern="1200" cap="none" spc="0" normalizeH="0" baseline="0" noProof="0" dirty="0">
              <a:ln>
                <a:noFill/>
              </a:ln>
              <a:solidFill>
                <a:srgbClr val="C100A0"/>
              </a:solidFill>
              <a:effectLst/>
              <a:uLnTx/>
              <a:uFillTx/>
              <a:latin typeface="Calibri"/>
              <a:ea typeface="+mn-ea"/>
              <a:cs typeface="Arial" panose="020B0604020202020204" pitchFamily="34" charset="0"/>
            </a:endParaRPr>
          </a:p>
          <a:p>
            <a:pPr marL="12065" marR="5080" lvl="0" indent="0" algn="l" defTabSz="457178" rtl="0" eaLnBrk="1" fontAlgn="auto" latinLnBrk="0" hangingPunct="1">
              <a:lnSpc>
                <a:spcPct val="110000"/>
              </a:lnSpc>
              <a:spcBef>
                <a:spcPts val="585"/>
              </a:spcBef>
              <a:spcAft>
                <a:spcPts val="0"/>
              </a:spcAft>
              <a:buClrTx/>
              <a:buSzTx/>
              <a:buFont typeface="Arial" panose="020B0604020202020204" pitchFamily="34" charset="0"/>
              <a:buNone/>
              <a:tabLst/>
              <a:defRPr/>
            </a:pPr>
            <a:r>
              <a:rPr kumimoji="0" lang="en-IE" sz="1800" b="1"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Twitter: </a:t>
            </a:r>
            <a:r>
              <a:rPr kumimoji="0" lang="en-IE" sz="19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a:t>
            </a:r>
            <a:r>
              <a:rPr kumimoji="0" lang="en-IE" sz="1900" b="0" i="0" u="none" strike="noStrike" kern="1200" cap="none" spc="0" normalizeH="0" baseline="0" noProof="0" dirty="0" err="1">
                <a:ln>
                  <a:noFill/>
                </a:ln>
                <a:solidFill>
                  <a:prstClr val="black">
                    <a:lumMod val="75000"/>
                    <a:lumOff val="25000"/>
                  </a:prstClr>
                </a:solidFill>
                <a:effectLst/>
                <a:uLnTx/>
                <a:uFillTx/>
                <a:latin typeface="Calibri"/>
                <a:ea typeface="+mn-ea"/>
                <a:cs typeface="Arial" panose="020B0604020202020204" pitchFamily="34" charset="0"/>
              </a:rPr>
              <a:t>NHCProgramme</a:t>
            </a:r>
            <a:endParaRPr kumimoji="0" lang="en-IE" sz="19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endParaRPr>
          </a:p>
          <a:p>
            <a:pPr marL="12065" marR="5080" lvl="0" indent="0" algn="l" defTabSz="914400" rtl="0" eaLnBrk="1" fontAlgn="auto" latinLnBrk="0" hangingPunct="1">
              <a:lnSpc>
                <a:spcPct val="100000"/>
              </a:lnSpc>
              <a:spcBef>
                <a:spcPts val="585"/>
              </a:spcBef>
              <a:spcAft>
                <a:spcPts val="0"/>
              </a:spcAft>
              <a:buClr>
                <a:srgbClr val="C100A0"/>
              </a:buClr>
              <a:buSzTx/>
              <a:buFont typeface="Arial" panose="020B0604020202020204" pitchFamily="34" charset="0"/>
              <a:buNone/>
              <a:tabLst/>
              <a:defRPr/>
            </a:pPr>
            <a:endParaRPr kumimoji="0" lang="en-IE"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25" name="Parallelogram 24">
            <a:extLst>
              <a:ext uri="{FF2B5EF4-FFF2-40B4-BE49-F238E27FC236}">
                <a16:creationId xmlns:a16="http://schemas.microsoft.com/office/drawing/2014/main" id="{AAFA2E69-5FBA-BC4D-A0C0-3F2D9E8BE77D}"/>
              </a:ext>
            </a:extLst>
          </p:cNvPr>
          <p:cNvSpPr/>
          <p:nvPr/>
        </p:nvSpPr>
        <p:spPr>
          <a:xfrm>
            <a:off x="4572001" y="842284"/>
            <a:ext cx="4571999" cy="2617652"/>
          </a:xfrm>
          <a:prstGeom prst="parallelogram">
            <a:avLst/>
          </a:prstGeom>
          <a:solidFill>
            <a:srgbClr val="EC00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633ABA53-B0FA-7F49-AC64-1DA282122D0D}"/>
              </a:ext>
            </a:extLst>
          </p:cNvPr>
          <p:cNvSpPr/>
          <p:nvPr/>
        </p:nvSpPr>
        <p:spPr>
          <a:xfrm>
            <a:off x="5854574" y="838720"/>
            <a:ext cx="3289427" cy="2627252"/>
          </a:xfrm>
          <a:prstGeom prst="rect">
            <a:avLst/>
          </a:prstGeom>
          <a:solidFill>
            <a:srgbClr val="EC00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342866" lvl="0" indent="-342866" defTabSz="457178">
              <a:buFont typeface="Arial" panose="020B0604020202020204" pitchFamily="34" charset="0"/>
              <a:buChar char="•"/>
            </a:pPr>
            <a:endParaRPr lang="en-IE" sz="2000" dirty="0" smtClean="0">
              <a:solidFill>
                <a:prstClr val="black">
                  <a:lumMod val="75000"/>
                  <a:lumOff val="25000"/>
                </a:prstClr>
              </a:solidFill>
              <a:latin typeface="Arial"/>
            </a:endParaRPr>
          </a:p>
          <a:p>
            <a:pPr lvl="0" algn="ctr" defTabSz="457178"/>
            <a:r>
              <a:rPr lang="en-IE" i="1" dirty="0" smtClean="0">
                <a:solidFill>
                  <a:prstClr val="black">
                    <a:lumMod val="75000"/>
                    <a:lumOff val="25000"/>
                  </a:prstClr>
                </a:solidFill>
                <a:latin typeface="Arial"/>
              </a:rPr>
              <a:t>Move </a:t>
            </a:r>
            <a:r>
              <a:rPr lang="en-IE" i="1" dirty="0">
                <a:solidFill>
                  <a:prstClr val="black">
                    <a:lumMod val="75000"/>
                    <a:lumOff val="25000"/>
                  </a:prstClr>
                </a:solidFill>
                <a:latin typeface="Arial"/>
              </a:rPr>
              <a:t>to a culture where communication upskilling is an essential component of continuous professional development for all healthcare workers.</a:t>
            </a:r>
          </a:p>
        </p:txBody>
      </p:sp>
      <p:sp>
        <p:nvSpPr>
          <p:cNvPr id="27" name="Content Placeholder 1">
            <a:extLst>
              <a:ext uri="{FF2B5EF4-FFF2-40B4-BE49-F238E27FC236}">
                <a16:creationId xmlns:a16="http://schemas.microsoft.com/office/drawing/2014/main" id="{465B4B6A-36E9-6B4B-A6C2-0A2950B232FB}"/>
              </a:ext>
            </a:extLst>
          </p:cNvPr>
          <p:cNvSpPr txBox="1">
            <a:spLocks/>
          </p:cNvSpPr>
          <p:nvPr/>
        </p:nvSpPr>
        <p:spPr>
          <a:xfrm>
            <a:off x="5775367" y="1731197"/>
            <a:ext cx="2495540" cy="842298"/>
          </a:xfrm>
          <a:prstGeom prst="rect">
            <a:avLst/>
          </a:prstGeom>
        </p:spPr>
        <p:txBody>
          <a:bodyPr vert="horz" lIns="91436" tIns="45718" rIns="91436" bIns="45718" numCol="1" rtlCol="0">
            <a:normAutofit/>
          </a:bodyPr>
          <a:lstStyle>
            <a:lvl1pPr marL="0" indent="0" algn="l" defTabSz="914400" rtl="0" eaLnBrk="1" latinLnBrk="0" hangingPunct="1">
              <a:lnSpc>
                <a:spcPct val="90000"/>
              </a:lnSpc>
              <a:spcBef>
                <a:spcPts val="1000"/>
              </a:spcBef>
              <a:buClr>
                <a:srgbClr val="C100A0"/>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42900" indent="0" algn="l" defTabSz="914400" rtl="0" eaLnBrk="1" latinLnBrk="0" hangingPunct="1">
              <a:lnSpc>
                <a:spcPct val="90000"/>
              </a:lnSpc>
              <a:spcBef>
                <a:spcPts val="500"/>
              </a:spcBef>
              <a:buClr>
                <a:srgbClr val="C100A0"/>
              </a:buClr>
              <a:buFont typeface="Arial" panose="020B0604020202020204" pitchFamily="34" charset="0"/>
              <a:buNone/>
              <a:defRPr sz="15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Clr>
                <a:srgbClr val="C100A0"/>
              </a:buClr>
              <a:buFont typeface="Arial" panose="020B0604020202020204" pitchFamily="34" charset="0"/>
              <a:buNone/>
              <a:defRPr sz="135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l" defTabSz="914400" rtl="0" eaLnBrk="1" latinLnBrk="0" hangingPunct="1">
              <a:lnSpc>
                <a:spcPct val="90000"/>
              </a:lnSpc>
              <a:spcBef>
                <a:spcPts val="500"/>
              </a:spcBef>
              <a:buClr>
                <a:srgbClr val="C100A0"/>
              </a:buClr>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l" defTabSz="914400" rtl="0" eaLnBrk="1" latinLnBrk="0" hangingPunct="1">
              <a:lnSpc>
                <a:spcPct val="90000"/>
              </a:lnSpc>
              <a:spcBef>
                <a:spcPts val="500"/>
              </a:spcBef>
              <a:buClr>
                <a:srgbClr val="C100A0"/>
              </a:buClr>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12065" marR="5080" lvl="0" indent="0" algn="ctr" defTabSz="914400" rtl="0" eaLnBrk="1" fontAlgn="auto" latinLnBrk="0" hangingPunct="1">
              <a:lnSpc>
                <a:spcPct val="110000"/>
              </a:lnSpc>
              <a:spcBef>
                <a:spcPts val="585"/>
              </a:spcBef>
              <a:spcAft>
                <a:spcPts val="0"/>
              </a:spcAft>
              <a:buClr>
                <a:srgbClr val="C100A0"/>
              </a:buClr>
              <a:buSzTx/>
              <a:buFont typeface="Arial" panose="020B0604020202020204" pitchFamily="34" charset="0"/>
              <a:buNone/>
              <a:tabLst/>
              <a:defRPr/>
            </a:pPr>
            <a:endParaRPr kumimoji="0" lang="en-IE"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Title 1">
            <a:extLst>
              <a:ext uri="{FF2B5EF4-FFF2-40B4-BE49-F238E27FC236}">
                <a16:creationId xmlns:a16="http://schemas.microsoft.com/office/drawing/2014/main" id="{1849F8A4-768C-8E4F-9DCF-D0D0FFC19A5C}"/>
              </a:ext>
            </a:extLst>
          </p:cNvPr>
          <p:cNvSpPr>
            <a:spLocks noGrp="1"/>
          </p:cNvSpPr>
          <p:nvPr>
            <p:ph type="title"/>
          </p:nvPr>
        </p:nvSpPr>
        <p:spPr>
          <a:xfrm>
            <a:off x="623889" y="685"/>
            <a:ext cx="5886640" cy="774017"/>
          </a:xfrm>
        </p:spPr>
        <p:txBody>
          <a:bodyPr>
            <a:normAutofit/>
          </a:bodyPr>
          <a:lstStyle/>
          <a:p>
            <a:r>
              <a:rPr lang="en-US" sz="2400" dirty="0"/>
              <a:t>Find out more</a:t>
            </a:r>
          </a:p>
        </p:txBody>
      </p:sp>
    </p:spTree>
    <p:extLst>
      <p:ext uri="{BB962C8B-B14F-4D97-AF65-F5344CB8AC3E}">
        <p14:creationId xmlns:p14="http://schemas.microsoft.com/office/powerpoint/2010/main" val="25085290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477B3B0-DF6B-1C48-BFE4-FC8E783CC637}"/>
              </a:ext>
            </a:extLst>
          </p:cNvPr>
          <p:cNvSpPr txBox="1">
            <a:spLocks/>
          </p:cNvSpPr>
          <p:nvPr/>
        </p:nvSpPr>
        <p:spPr>
          <a:xfrm>
            <a:off x="929899" y="2088980"/>
            <a:ext cx="4962377" cy="885449"/>
          </a:xfrm>
          <a:prstGeom prst="rect">
            <a:avLst/>
          </a:prstGeom>
        </p:spPr>
        <p:txBody>
          <a:bodyPr lIns="0" tIns="0" rIns="0" bIns="0"/>
          <a:lstStyle>
            <a:lvl1pPr marL="0" indent="0" algn="l" defTabSz="685800" rtl="0" eaLnBrk="1" latinLnBrk="0" hangingPunct="1">
              <a:lnSpc>
                <a:spcPct val="90000"/>
              </a:lnSpc>
              <a:spcBef>
                <a:spcPts val="750"/>
              </a:spcBef>
              <a:buFont typeface="Arial" panose="020B0604020202020204" pitchFamily="34" charset="0"/>
              <a:buNone/>
              <a:defRPr sz="4600" kern="1200">
                <a:solidFill>
                  <a:schemeClr val="bg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685783">
              <a:defRPr/>
            </a:pPr>
            <a:r>
              <a:rPr lang="en-GB" sz="2400" dirty="0" smtClean="0">
                <a:solidFill>
                  <a:prstClr val="white"/>
                </a:solidFill>
              </a:rPr>
              <a:t>Evaluation of workshop</a:t>
            </a:r>
          </a:p>
          <a:p>
            <a:pPr algn="ctr" defTabSz="685783">
              <a:defRPr/>
            </a:pPr>
            <a:endParaRPr lang="en-GB" sz="2400" dirty="0">
              <a:solidFill>
                <a:prstClr val="white"/>
              </a:solidFill>
            </a:endParaRPr>
          </a:p>
          <a:p>
            <a:pPr algn="ctr" defTabSz="685783">
              <a:defRPr/>
            </a:pPr>
            <a:r>
              <a:rPr lang="en-GB" sz="2400" dirty="0" smtClean="0">
                <a:solidFill>
                  <a:prstClr val="white"/>
                </a:solidFill>
              </a:rPr>
              <a:t>Thank you and close</a:t>
            </a:r>
            <a:endParaRPr lang="en-GB" sz="2400" dirty="0">
              <a:solidFill>
                <a:prstClr val="white"/>
              </a:solidFill>
            </a:endParaRPr>
          </a:p>
        </p:txBody>
      </p:sp>
      <p:sp>
        <p:nvSpPr>
          <p:cNvPr id="8" name="Oval 7">
            <a:extLst>
              <a:ext uri="{FF2B5EF4-FFF2-40B4-BE49-F238E27FC236}">
                <a16:creationId xmlns:a16="http://schemas.microsoft.com/office/drawing/2014/main" id="{48DB9E92-C9D9-AA44-BF53-23FF6D766957}"/>
              </a:ext>
            </a:extLst>
          </p:cNvPr>
          <p:cNvSpPr>
            <a:spLocks/>
          </p:cNvSpPr>
          <p:nvPr/>
        </p:nvSpPr>
        <p:spPr>
          <a:xfrm>
            <a:off x="6058530" y="-701570"/>
            <a:ext cx="3914070" cy="6480000"/>
          </a:xfrm>
          <a:prstGeom prst="ellipse">
            <a:avLst/>
          </a:prstGeom>
          <a:blipFill>
            <a:blip r:embed="rId3"/>
            <a:srcRect/>
            <a:stretch>
              <a:fillRect t="10723" r="21794" b="95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defTabSz="914378">
              <a:defRPr/>
            </a:pPr>
            <a:endParaRPr lang="en-US" dirty="0">
              <a:solidFill>
                <a:prstClr val="white"/>
              </a:solidFill>
              <a:latin typeface="Calibri" panose="020F0502020204030204"/>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182" y="4414840"/>
            <a:ext cx="6160714" cy="611894"/>
          </a:xfrm>
          <a:prstGeom prst="rect">
            <a:avLst/>
          </a:prstGeom>
        </p:spPr>
      </p:pic>
    </p:spTree>
    <p:custDataLst>
      <p:tags r:id="rId1"/>
    </p:custDataLst>
    <p:extLst>
      <p:ext uri="{BB962C8B-B14F-4D97-AF65-F5344CB8AC3E}">
        <p14:creationId xmlns:p14="http://schemas.microsoft.com/office/powerpoint/2010/main" val="2964200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995936" y="270148"/>
            <a:ext cx="5263878" cy="461665"/>
          </a:xfrm>
          <a:prstGeom prst="rect">
            <a:avLst/>
          </a:prstGeom>
          <a:noFill/>
        </p:spPr>
        <p:txBody>
          <a:bodyPr wrap="square" rtlCol="0">
            <a:spAutoFit/>
          </a:bodyPr>
          <a:lstStyle/>
          <a:p>
            <a:r>
              <a:rPr lang="en-IE" sz="2400" b="1" dirty="0">
                <a:solidFill>
                  <a:schemeClr val="bg1"/>
                </a:solidFill>
                <a:ea typeface="ＭＳ Ｐゴシック" pitchFamily="34" charset="-128"/>
                <a:cs typeface="Times New Roman" panose="02020603050405020304" pitchFamily="18" charset="0"/>
              </a:rPr>
              <a:t>THE PRINCIPLES OF OPEN DISCLOSURE</a:t>
            </a:r>
            <a:endParaRPr lang="en-IE" sz="2400" dirty="0">
              <a:solidFill>
                <a:schemeClr val="bg1"/>
              </a:solidFill>
              <a:cs typeface="Times New Roman" panose="02020603050405020304" pitchFamily="18" charset="0"/>
            </a:endParaRPr>
          </a:p>
        </p:txBody>
      </p:sp>
      <p:sp>
        <p:nvSpPr>
          <p:cNvPr id="4" name="TextBox 3"/>
          <p:cNvSpPr txBox="1"/>
          <p:nvPr/>
        </p:nvSpPr>
        <p:spPr>
          <a:xfrm>
            <a:off x="314325" y="1009725"/>
            <a:ext cx="8829676" cy="3571875"/>
          </a:xfrm>
          <a:prstGeom prst="rect">
            <a:avLst/>
          </a:prstGeom>
          <a:solidFill>
            <a:schemeClr val="bg1">
              <a:lumMod val="95000"/>
            </a:schemeClr>
          </a:solidFill>
        </p:spPr>
        <p:txBody>
          <a:bodyPr wrap="square" rtlCol="0">
            <a:spAutoFit/>
          </a:bodyPr>
          <a:lstStyle/>
          <a:p>
            <a:endParaRPr lang="en-IE" dirty="0"/>
          </a:p>
        </p:txBody>
      </p:sp>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219574" y="915566"/>
            <a:ext cx="4924425" cy="4104456"/>
          </a:xfrm>
          <a:prstGeom prst="rect">
            <a:avLst/>
          </a:prstGeom>
          <a:solidFill>
            <a:schemeClr val="bg1">
              <a:lumMod val="95000"/>
            </a:schemeClr>
          </a:solidFill>
        </p:spPr>
      </p:pic>
      <p:sp>
        <p:nvSpPr>
          <p:cNvPr id="2" name="TextBox 1"/>
          <p:cNvSpPr txBox="1"/>
          <p:nvPr/>
        </p:nvSpPr>
        <p:spPr>
          <a:xfrm>
            <a:off x="0" y="915566"/>
            <a:ext cx="4152901" cy="4031873"/>
          </a:xfrm>
          <a:prstGeom prst="rect">
            <a:avLst/>
          </a:prstGeom>
          <a:solidFill>
            <a:schemeClr val="bg1">
              <a:lumMod val="85000"/>
            </a:schemeClr>
          </a:solidFill>
        </p:spPr>
        <p:txBody>
          <a:bodyPr wrap="square" rtlCol="0">
            <a:spAutoFit/>
          </a:bodyPr>
          <a:lstStyle/>
          <a:p>
            <a:pPr marL="342900" indent="-342900">
              <a:buAutoNum type="arabicPeriod"/>
            </a:pPr>
            <a:r>
              <a:rPr lang="en-IE" sz="1600" dirty="0">
                <a:latin typeface="Times New Roman" panose="02020603050405020304" pitchFamily="18" charset="0"/>
                <a:cs typeface="Times New Roman" panose="02020603050405020304" pitchFamily="18" charset="0"/>
              </a:rPr>
              <a:t>Acknowledgement</a:t>
            </a:r>
          </a:p>
          <a:p>
            <a:pPr marL="342900" indent="-342900">
              <a:buAutoNum type="arabicPeriod"/>
            </a:pPr>
            <a:r>
              <a:rPr lang="en-IE" sz="1600" dirty="0">
                <a:latin typeface="Times New Roman" panose="02020603050405020304" pitchFamily="18" charset="0"/>
                <a:cs typeface="Times New Roman" panose="02020603050405020304" pitchFamily="18" charset="0"/>
              </a:rPr>
              <a:t>Truthfulness, timeliness and clarity of communication</a:t>
            </a:r>
          </a:p>
          <a:p>
            <a:pPr marL="342900" indent="-342900">
              <a:buAutoNum type="arabicPeriod"/>
            </a:pPr>
            <a:r>
              <a:rPr lang="en-IE" sz="1600" dirty="0">
                <a:latin typeface="Times New Roman" panose="02020603050405020304" pitchFamily="18" charset="0"/>
                <a:cs typeface="Times New Roman" panose="02020603050405020304" pitchFamily="18" charset="0"/>
              </a:rPr>
              <a:t>Apology/Expression of Regret</a:t>
            </a:r>
          </a:p>
          <a:p>
            <a:pPr marL="342900" indent="-342900">
              <a:buAutoNum type="arabicPeriod"/>
            </a:pPr>
            <a:r>
              <a:rPr lang="en-IE" sz="1600" dirty="0">
                <a:latin typeface="Times New Roman" panose="02020603050405020304" pitchFamily="18" charset="0"/>
                <a:cs typeface="Times New Roman" panose="02020603050405020304" pitchFamily="18" charset="0"/>
              </a:rPr>
              <a:t>Recognise Patient and Carer expectations</a:t>
            </a:r>
          </a:p>
          <a:p>
            <a:pPr marL="342900" indent="-342900">
              <a:buAutoNum type="arabicPeriod"/>
            </a:pPr>
            <a:r>
              <a:rPr lang="en-IE" sz="1600" dirty="0">
                <a:latin typeface="Times New Roman" panose="02020603050405020304" pitchFamily="18" charset="0"/>
                <a:cs typeface="Times New Roman" panose="02020603050405020304" pitchFamily="18" charset="0"/>
              </a:rPr>
              <a:t>Staff Support</a:t>
            </a:r>
          </a:p>
          <a:p>
            <a:pPr marL="342900" indent="-342900">
              <a:buAutoNum type="arabicPeriod"/>
            </a:pPr>
            <a:r>
              <a:rPr lang="en-IE" sz="1600" dirty="0">
                <a:latin typeface="Times New Roman" panose="02020603050405020304" pitchFamily="18" charset="0"/>
                <a:cs typeface="Times New Roman" panose="02020603050405020304" pitchFamily="18" charset="0"/>
              </a:rPr>
              <a:t>Risk Management and Systems Improvement</a:t>
            </a:r>
          </a:p>
          <a:p>
            <a:pPr marL="342900" indent="-342900">
              <a:buAutoNum type="arabicPeriod"/>
            </a:pPr>
            <a:r>
              <a:rPr lang="en-IE" sz="1600" dirty="0">
                <a:latin typeface="Times New Roman" panose="02020603050405020304" pitchFamily="18" charset="0"/>
                <a:cs typeface="Times New Roman" panose="02020603050405020304" pitchFamily="18" charset="0"/>
              </a:rPr>
              <a:t>Multidisciplinary Approach</a:t>
            </a:r>
          </a:p>
          <a:p>
            <a:pPr marL="342900" indent="-342900">
              <a:buAutoNum type="arabicPeriod"/>
            </a:pPr>
            <a:r>
              <a:rPr lang="en-IE" sz="1600" dirty="0">
                <a:latin typeface="Times New Roman" panose="02020603050405020304" pitchFamily="18" charset="0"/>
                <a:cs typeface="Times New Roman" panose="02020603050405020304" pitchFamily="18" charset="0"/>
              </a:rPr>
              <a:t>Clinical Governance</a:t>
            </a:r>
          </a:p>
          <a:p>
            <a:pPr marL="342900" indent="-342900">
              <a:buAutoNum type="arabicPeriod"/>
            </a:pPr>
            <a:r>
              <a:rPr lang="en-IE" sz="1600" dirty="0">
                <a:latin typeface="Times New Roman" panose="02020603050405020304" pitchFamily="18" charset="0"/>
                <a:cs typeface="Times New Roman" panose="02020603050405020304" pitchFamily="18" charset="0"/>
              </a:rPr>
              <a:t>Confidentiality</a:t>
            </a:r>
          </a:p>
          <a:p>
            <a:pPr marL="342900" indent="-342900">
              <a:buAutoNum type="arabicPeriod"/>
            </a:pPr>
            <a:r>
              <a:rPr lang="en-IE" sz="1600" dirty="0">
                <a:latin typeface="Times New Roman" panose="02020603050405020304" pitchFamily="18" charset="0"/>
                <a:cs typeface="Times New Roman" panose="02020603050405020304" pitchFamily="18" charset="0"/>
              </a:rPr>
              <a:t>Continuity of Care</a:t>
            </a:r>
          </a:p>
          <a:p>
            <a:pPr marL="342900" indent="-342900">
              <a:buAutoNum type="arabicPeriod"/>
            </a:pPr>
            <a:endParaRPr lang="en-IE" sz="1400" dirty="0">
              <a:latin typeface="Times New Roman" panose="02020603050405020304" pitchFamily="18" charset="0"/>
              <a:cs typeface="Times New Roman" panose="02020603050405020304" pitchFamily="18" charset="0"/>
            </a:endParaRPr>
          </a:p>
          <a:p>
            <a:endParaRPr lang="en-IE" sz="1400" dirty="0">
              <a:latin typeface="Times New Roman" panose="02020603050405020304" pitchFamily="18" charset="0"/>
              <a:cs typeface="Times New Roman" panose="02020603050405020304" pitchFamily="18" charset="0"/>
            </a:endParaRPr>
          </a:p>
          <a:p>
            <a:r>
              <a:rPr lang="en-IE" sz="1200" b="1" dirty="0">
                <a:solidFill>
                  <a:srgbClr val="FF0000"/>
                </a:solidFill>
                <a:latin typeface="Times New Roman" panose="02020603050405020304" pitchFamily="18" charset="0"/>
                <a:cs typeface="Times New Roman" panose="02020603050405020304" pitchFamily="18" charset="0"/>
              </a:rPr>
              <a:t>CARE</a:t>
            </a:r>
            <a:r>
              <a:rPr lang="en-IE" sz="1200" b="1" dirty="0">
                <a:latin typeface="Times New Roman" panose="02020603050405020304" pitchFamily="18" charset="0"/>
                <a:cs typeface="Times New Roman" panose="02020603050405020304" pitchFamily="18" charset="0"/>
              </a:rPr>
              <a:t> </a:t>
            </a:r>
            <a:r>
              <a:rPr lang="en-IE" sz="1200" b="1" dirty="0">
                <a:solidFill>
                  <a:srgbClr val="FFC000"/>
                </a:solidFill>
                <a:latin typeface="Times New Roman" panose="02020603050405020304" pitchFamily="18" charset="0"/>
                <a:cs typeface="Times New Roman" panose="02020603050405020304" pitchFamily="18" charset="0"/>
              </a:rPr>
              <a:t>COMPASSION</a:t>
            </a:r>
            <a:r>
              <a:rPr lang="en-IE" sz="1200" b="1" dirty="0">
                <a:latin typeface="Times New Roman" panose="02020603050405020304" pitchFamily="18" charset="0"/>
                <a:cs typeface="Times New Roman" panose="02020603050405020304" pitchFamily="18" charset="0"/>
              </a:rPr>
              <a:t> </a:t>
            </a:r>
            <a:r>
              <a:rPr lang="en-IE" sz="1200" b="1" dirty="0">
                <a:solidFill>
                  <a:schemeClr val="tx2">
                    <a:lumMod val="60000"/>
                    <a:lumOff val="40000"/>
                  </a:schemeClr>
                </a:solidFill>
                <a:latin typeface="Times New Roman" panose="02020603050405020304" pitchFamily="18" charset="0"/>
                <a:cs typeface="Times New Roman" panose="02020603050405020304" pitchFamily="18" charset="0"/>
              </a:rPr>
              <a:t>TRUST </a:t>
            </a:r>
            <a:r>
              <a:rPr lang="en-IE" sz="1200" b="1" dirty="0">
                <a:latin typeface="Times New Roman" panose="02020603050405020304" pitchFamily="18" charset="0"/>
                <a:cs typeface="Times New Roman" panose="02020603050405020304" pitchFamily="18" charset="0"/>
              </a:rPr>
              <a:t>AND </a:t>
            </a:r>
            <a:r>
              <a:rPr lang="en-IE" sz="1200" b="1" dirty="0" smtClean="0">
                <a:solidFill>
                  <a:srgbClr val="FF66CC"/>
                </a:solidFill>
                <a:latin typeface="Times New Roman" panose="02020603050405020304" pitchFamily="18" charset="0"/>
                <a:cs typeface="Times New Roman" panose="02020603050405020304" pitchFamily="18" charset="0"/>
              </a:rPr>
              <a:t>EMPATHY</a:t>
            </a:r>
            <a:endParaRPr lang="en-IE" sz="1200" b="1" dirty="0">
              <a:solidFill>
                <a:srgbClr val="FF66CC"/>
              </a:solidFill>
              <a:latin typeface="Times New Roman" panose="02020603050405020304" pitchFamily="18" charset="0"/>
              <a:cs typeface="Times New Roman" panose="02020603050405020304" pitchFamily="18" charset="0"/>
            </a:endParaRPr>
          </a:p>
          <a:p>
            <a:endParaRPr lang="en-IE" sz="1200" b="1" dirty="0">
              <a:solidFill>
                <a:srgbClr val="FF66CC"/>
              </a:solidFill>
              <a:latin typeface="Times New Roman" panose="02020603050405020304" pitchFamily="18" charset="0"/>
              <a:cs typeface="Times New Roman" panose="02020603050405020304" pitchFamily="18" charset="0"/>
            </a:endParaRPr>
          </a:p>
          <a:p>
            <a:endParaRPr lang="en-IE" sz="1200" b="1" dirty="0">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65273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788024" y="339502"/>
            <a:ext cx="4104456" cy="461665"/>
          </a:xfrm>
          <a:prstGeom prst="rect">
            <a:avLst/>
          </a:prstGeom>
          <a:noFill/>
        </p:spPr>
        <p:txBody>
          <a:bodyPr wrap="square" rtlCol="0">
            <a:spAutoFit/>
          </a:bodyPr>
          <a:lstStyle/>
          <a:p>
            <a:r>
              <a:rPr lang="en-IE" sz="2400" b="1" dirty="0">
                <a:solidFill>
                  <a:schemeClr val="bg1"/>
                </a:solidFill>
                <a:ea typeface="ＭＳ Ｐゴシック" pitchFamily="34" charset="-128"/>
                <a:cs typeface="Times New Roman" panose="02020603050405020304" pitchFamily="18" charset="0"/>
              </a:rPr>
              <a:t>Incident Management Process</a:t>
            </a:r>
            <a:endParaRPr lang="en-IE" sz="2400" dirty="0">
              <a:solidFill>
                <a:schemeClr val="bg1"/>
              </a:solidFill>
              <a:cs typeface="Times New Roman" panose="02020603050405020304"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059582"/>
            <a:ext cx="3096344"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1059582"/>
            <a:ext cx="2172003" cy="3432563"/>
          </a:xfrm>
          <a:prstGeom prst="rect">
            <a:avLst/>
          </a:prstGeom>
        </p:spPr>
      </p:pic>
    </p:spTree>
    <p:extLst>
      <p:ext uri="{BB962C8B-B14F-4D97-AF65-F5344CB8AC3E}">
        <p14:creationId xmlns:p14="http://schemas.microsoft.com/office/powerpoint/2010/main" val="36935072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905995" y="341246"/>
            <a:ext cx="3203983" cy="585601"/>
          </a:xfrm>
        </p:spPr>
        <p:txBody>
          <a:bodyPr/>
          <a:lstStyle/>
          <a:p>
            <a:r>
              <a:rPr lang="en-IE" dirty="0" smtClean="0">
                <a:latin typeface="+mn-lt"/>
              </a:rPr>
              <a:t>IM Training Team</a:t>
            </a:r>
            <a:endParaRPr lang="en-IE" dirty="0">
              <a:latin typeface="+mn-lt"/>
            </a:endParaRPr>
          </a:p>
        </p:txBody>
      </p:sp>
      <p:sp>
        <p:nvSpPr>
          <p:cNvPr id="2" name="Text Placeholder 1"/>
          <p:cNvSpPr>
            <a:spLocks noGrp="1"/>
          </p:cNvSpPr>
          <p:nvPr>
            <p:ph type="body" sz="quarter" idx="4294967295"/>
          </p:nvPr>
        </p:nvSpPr>
        <p:spPr>
          <a:xfrm>
            <a:off x="0" y="926846"/>
            <a:ext cx="5784573" cy="4030971"/>
          </a:xfrm>
          <a:solidFill>
            <a:schemeClr val="bg1">
              <a:lumMod val="85000"/>
            </a:schemeClr>
          </a:solidFill>
        </p:spPr>
        <p:txBody>
          <a:bodyPr>
            <a:noAutofit/>
          </a:bodyPr>
          <a:lstStyle/>
          <a:p>
            <a:pPr marL="0" indent="0">
              <a:buNone/>
            </a:pPr>
            <a:r>
              <a:rPr lang="en-IE" sz="2000" b="1" dirty="0"/>
              <a:t>Provide Training to support the implementation of the </a:t>
            </a:r>
            <a:r>
              <a:rPr lang="en-IE" sz="2000" b="1" dirty="0" smtClean="0"/>
              <a:t>IMF:</a:t>
            </a:r>
            <a:endParaRPr lang="en-IE" sz="2000" dirty="0"/>
          </a:p>
          <a:p>
            <a:pPr marL="0" indent="0">
              <a:buNone/>
            </a:pPr>
            <a:r>
              <a:rPr lang="en-IE" sz="2000" b="1" dirty="0" smtClean="0"/>
              <a:t>Serious </a:t>
            </a:r>
            <a:r>
              <a:rPr lang="en-IE" sz="2000" b="1" dirty="0"/>
              <a:t>Incident Management Team Training</a:t>
            </a:r>
          </a:p>
          <a:p>
            <a:pPr lvl="1">
              <a:buFont typeface="Courier New" panose="02070309020205020404" pitchFamily="49" charset="0"/>
              <a:buChar char="o"/>
            </a:pPr>
            <a:r>
              <a:rPr lang="en-IE" sz="1500" dirty="0"/>
              <a:t>Self directed learning- 3 hours </a:t>
            </a:r>
            <a:r>
              <a:rPr lang="en-IE" sz="1500" dirty="0" err="1"/>
              <a:t>HSELand</a:t>
            </a:r>
            <a:endParaRPr lang="en-IE" sz="1500" dirty="0"/>
          </a:p>
          <a:p>
            <a:pPr lvl="1">
              <a:buFont typeface="Courier New" panose="02070309020205020404" pitchFamily="49" charset="0"/>
              <a:buChar char="o"/>
            </a:pPr>
            <a:r>
              <a:rPr lang="en-IE" sz="1500" dirty="0"/>
              <a:t>Virtual Classroom- 3 Hour Session via MS Teams</a:t>
            </a:r>
          </a:p>
          <a:p>
            <a:pPr marL="0" indent="-57150">
              <a:buNone/>
            </a:pPr>
            <a:endParaRPr lang="en-IE" sz="2000" b="1" dirty="0" smtClean="0"/>
          </a:p>
          <a:p>
            <a:pPr marL="0" indent="-57150">
              <a:buNone/>
            </a:pPr>
            <a:r>
              <a:rPr lang="en-IE" sz="2000" b="1" dirty="0" smtClean="0"/>
              <a:t>Systems </a:t>
            </a:r>
            <a:r>
              <a:rPr lang="en-IE" sz="2000" b="1" dirty="0"/>
              <a:t>Analysis Review of a Patient Safety </a:t>
            </a:r>
            <a:r>
              <a:rPr lang="en-IE" sz="2000" b="1" dirty="0" smtClean="0"/>
              <a:t>Incident Training</a:t>
            </a:r>
          </a:p>
          <a:p>
            <a:pPr lvl="1">
              <a:buFont typeface="Courier New" panose="02070309020205020404" pitchFamily="49" charset="0"/>
              <a:buChar char="o"/>
            </a:pPr>
            <a:r>
              <a:rPr lang="en-IE" sz="1500" dirty="0"/>
              <a:t>2 day training programme</a:t>
            </a:r>
            <a:r>
              <a:rPr lang="en-IE" sz="1500" dirty="0">
                <a:solidFill>
                  <a:srgbClr val="FF0000"/>
                </a:solidFill>
              </a:rPr>
              <a:t> </a:t>
            </a:r>
          </a:p>
          <a:p>
            <a:pPr lvl="1">
              <a:buFont typeface="Courier New" panose="02070309020205020404" pitchFamily="49" charset="0"/>
              <a:buChar char="o"/>
            </a:pPr>
            <a:r>
              <a:rPr lang="en-IE" sz="1500" dirty="0"/>
              <a:t>Interactive face to face training, including practical examples, scenarios and role play. </a:t>
            </a:r>
          </a:p>
          <a:p>
            <a:pPr lvl="1">
              <a:buFont typeface="Courier New" panose="02070309020205020404" pitchFamily="49" charset="0"/>
              <a:buChar char="o"/>
            </a:pPr>
            <a:r>
              <a:rPr lang="en-IE" sz="1500" dirty="0"/>
              <a:t>Plan to run half day follow up session for trainees to support them to implement the learning</a:t>
            </a:r>
            <a:endParaRPr lang="en-IE" sz="1500" b="1"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5803" r="6411"/>
          <a:stretch/>
        </p:blipFill>
        <p:spPr>
          <a:xfrm>
            <a:off x="5784574" y="926847"/>
            <a:ext cx="3200008" cy="3754691"/>
          </a:xfrm>
          <a:prstGeom prst="flowChartDelay">
            <a:avLst/>
          </a:prstGeom>
        </p:spPr>
      </p:pic>
      <p:sp>
        <p:nvSpPr>
          <p:cNvPr id="9" name="Slide Number Placeholder 8"/>
          <p:cNvSpPr>
            <a:spLocks noGrp="1"/>
          </p:cNvSpPr>
          <p:nvPr>
            <p:ph type="sldNum" sz="quarter" idx="15"/>
          </p:nvPr>
        </p:nvSpPr>
        <p:spPr/>
        <p:txBody>
          <a:bodyPr/>
          <a:lstStyle/>
          <a:p>
            <a:fld id="{3910E3CA-240B-4523-BC64-7F0D91EDAD26}" type="slidenum">
              <a:rPr lang="en-IE" smtClean="0">
                <a:solidFill>
                  <a:prstClr val="black">
                    <a:tint val="75000"/>
                  </a:prstClr>
                </a:solidFill>
              </a:rPr>
              <a:pPr/>
              <a:t>7</a:t>
            </a:fld>
            <a:endParaRPr lang="en-IE" dirty="0">
              <a:solidFill>
                <a:prstClr val="black">
                  <a:tint val="75000"/>
                </a:prstClr>
              </a:solidFill>
            </a:endParaRPr>
          </a:p>
        </p:txBody>
      </p:sp>
    </p:spTree>
    <p:extLst>
      <p:ext uri="{BB962C8B-B14F-4D97-AF65-F5344CB8AC3E}">
        <p14:creationId xmlns:p14="http://schemas.microsoft.com/office/powerpoint/2010/main" val="7458959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509689-D3E1-1A4A-93FE-1FA06CB6B38A}"/>
              </a:ext>
            </a:extLst>
          </p:cNvPr>
          <p:cNvSpPr>
            <a:spLocks noGrp="1"/>
          </p:cNvSpPr>
          <p:nvPr>
            <p:ph type="body" sz="quarter" idx="11"/>
          </p:nvPr>
        </p:nvSpPr>
        <p:spPr>
          <a:xfrm>
            <a:off x="3575562" y="330381"/>
            <a:ext cx="5291199" cy="585601"/>
          </a:xfrm>
        </p:spPr>
        <p:txBody>
          <a:bodyPr/>
          <a:lstStyle/>
          <a:p>
            <a:r>
              <a:rPr lang="en-IE" dirty="0" smtClean="0">
                <a:latin typeface="+mn-lt"/>
              </a:rPr>
              <a:t>Legislation: Legislative process to date</a:t>
            </a:r>
            <a:endParaRPr lang="en-IE" dirty="0">
              <a:latin typeface="+mn-lt"/>
            </a:endParaRPr>
          </a:p>
        </p:txBody>
      </p:sp>
      <p:sp>
        <p:nvSpPr>
          <p:cNvPr id="7" name="Rectangle 6">
            <a:extLst>
              <a:ext uri="{FF2B5EF4-FFF2-40B4-BE49-F238E27FC236}">
                <a16:creationId xmlns:a16="http://schemas.microsoft.com/office/drawing/2014/main" id="{50830781-E03E-4A43-B298-2596E0FBF9D3}"/>
              </a:ext>
            </a:extLst>
          </p:cNvPr>
          <p:cNvSpPr/>
          <p:nvPr/>
        </p:nvSpPr>
        <p:spPr>
          <a:xfrm>
            <a:off x="360715" y="4709816"/>
            <a:ext cx="8506046" cy="415498"/>
          </a:xfrm>
          <a:prstGeom prst="rect">
            <a:avLst/>
          </a:prstGeom>
        </p:spPr>
        <p:txBody>
          <a:bodyPr wrap="square" lIns="0" tIns="0" rIns="0" bIns="0">
            <a:spAutoFit/>
          </a:bodyPr>
          <a:lstStyle/>
          <a:p>
            <a:endParaRPr lang="en-IE" sz="900" dirty="0">
              <a:latin typeface="Arial" panose="020B0604020202020204" pitchFamily="34" charset="0"/>
            </a:endParaRPr>
          </a:p>
          <a:p>
            <a:endParaRPr lang="en-IE" sz="900" dirty="0">
              <a:latin typeface="Arial" panose="020B0604020202020204" pitchFamily="34" charset="0"/>
            </a:endParaRPr>
          </a:p>
          <a:p>
            <a:endParaRPr lang="en-IE" sz="900" dirty="0">
              <a:latin typeface="Arial" panose="020B0604020202020204" pitchFamily="34" charset="0"/>
            </a:endParaRPr>
          </a:p>
        </p:txBody>
      </p:sp>
      <p:sp>
        <p:nvSpPr>
          <p:cNvPr id="63" name="Freeform 62">
            <a:extLst>
              <a:ext uri="{FF2B5EF4-FFF2-40B4-BE49-F238E27FC236}">
                <a16:creationId xmlns:a16="http://schemas.microsoft.com/office/drawing/2014/main" id="{3EDDAA95-C83F-5341-992C-CF2FC22FDFA2}"/>
              </a:ext>
            </a:extLst>
          </p:cNvPr>
          <p:cNvSpPr/>
          <p:nvPr/>
        </p:nvSpPr>
        <p:spPr>
          <a:xfrm>
            <a:off x="590243" y="1040524"/>
            <a:ext cx="2373675" cy="2627586"/>
          </a:xfrm>
          <a:custGeom>
            <a:avLst/>
            <a:gdLst>
              <a:gd name="connsiteX0" fmla="*/ 776176 w 1552353"/>
              <a:gd name="connsiteY0" fmla="*/ 0 h 1911656"/>
              <a:gd name="connsiteX1" fmla="*/ 932039 w 1552353"/>
              <a:gd name="connsiteY1" fmla="*/ 155863 h 1911656"/>
              <a:gd name="connsiteX2" fmla="*/ 1552353 w 1552353"/>
              <a:gd name="connsiteY2" fmla="*/ 155863 h 1911656"/>
              <a:gd name="connsiteX3" fmla="*/ 1552353 w 1552353"/>
              <a:gd name="connsiteY3" fmla="*/ 1911656 h 1911656"/>
              <a:gd name="connsiteX4" fmla="*/ 0 w 1552353"/>
              <a:gd name="connsiteY4" fmla="*/ 1911656 h 1911656"/>
              <a:gd name="connsiteX5" fmla="*/ 0 w 1552353"/>
              <a:gd name="connsiteY5" fmla="*/ 155863 h 1911656"/>
              <a:gd name="connsiteX6" fmla="*/ 620313 w 1552353"/>
              <a:gd name="connsiteY6" fmla="*/ 155863 h 191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353" h="1911656">
                <a:moveTo>
                  <a:pt x="776176" y="0"/>
                </a:moveTo>
                <a:lnTo>
                  <a:pt x="932039" y="155863"/>
                </a:lnTo>
                <a:lnTo>
                  <a:pt x="1552353" y="155863"/>
                </a:lnTo>
                <a:lnTo>
                  <a:pt x="1552353" y="1911656"/>
                </a:lnTo>
                <a:lnTo>
                  <a:pt x="0" y="1911656"/>
                </a:lnTo>
                <a:lnTo>
                  <a:pt x="0" y="155863"/>
                </a:lnTo>
                <a:lnTo>
                  <a:pt x="620313" y="155863"/>
                </a:lnTo>
                <a:close/>
              </a:path>
            </a:pathLst>
          </a:custGeom>
          <a:solidFill>
            <a:srgbClr val="F692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E" b="1" dirty="0"/>
              <a:t>Civil Liability </a:t>
            </a:r>
            <a:r>
              <a:rPr lang="en-IE" sz="1400" b="1" dirty="0"/>
              <a:t>(Amendment) Act 2017 </a:t>
            </a:r>
          </a:p>
          <a:p>
            <a:pPr algn="ctr"/>
            <a:r>
              <a:rPr lang="en-IE" sz="1400" b="1" dirty="0"/>
              <a:t>(Part 4)</a:t>
            </a:r>
          </a:p>
          <a:p>
            <a:pPr algn="ctr"/>
            <a:endParaRPr lang="en-IE" sz="1400" dirty="0"/>
          </a:p>
          <a:p>
            <a:pPr algn="ctr"/>
            <a:r>
              <a:rPr lang="en-IE" sz="1400" dirty="0"/>
              <a:t> </a:t>
            </a:r>
          </a:p>
          <a:p>
            <a:pPr algn="ctr"/>
            <a:r>
              <a:rPr lang="en-IE" sz="1400" b="1" dirty="0">
                <a:solidFill>
                  <a:schemeClr val="tx1"/>
                </a:solidFill>
              </a:rPr>
              <a:t>Commenced September, 2018</a:t>
            </a:r>
            <a:endParaRPr lang="en-US" sz="1400" b="1" dirty="0">
              <a:solidFill>
                <a:schemeClr val="tx1"/>
              </a:solidFill>
            </a:endParaRPr>
          </a:p>
        </p:txBody>
      </p:sp>
      <p:sp>
        <p:nvSpPr>
          <p:cNvPr id="64" name="Freeform 63">
            <a:extLst>
              <a:ext uri="{FF2B5EF4-FFF2-40B4-BE49-F238E27FC236}">
                <a16:creationId xmlns:a16="http://schemas.microsoft.com/office/drawing/2014/main" id="{A0227D1E-45E3-DF46-B4DE-09B90503953D}"/>
              </a:ext>
            </a:extLst>
          </p:cNvPr>
          <p:cNvSpPr/>
          <p:nvPr/>
        </p:nvSpPr>
        <p:spPr>
          <a:xfrm>
            <a:off x="3367486" y="1040524"/>
            <a:ext cx="2308100" cy="2627586"/>
          </a:xfrm>
          <a:custGeom>
            <a:avLst/>
            <a:gdLst>
              <a:gd name="connsiteX0" fmla="*/ 776176 w 1552353"/>
              <a:gd name="connsiteY0" fmla="*/ 0 h 1911656"/>
              <a:gd name="connsiteX1" fmla="*/ 932039 w 1552353"/>
              <a:gd name="connsiteY1" fmla="*/ 155863 h 1911656"/>
              <a:gd name="connsiteX2" fmla="*/ 1552353 w 1552353"/>
              <a:gd name="connsiteY2" fmla="*/ 155863 h 1911656"/>
              <a:gd name="connsiteX3" fmla="*/ 1552353 w 1552353"/>
              <a:gd name="connsiteY3" fmla="*/ 1911656 h 1911656"/>
              <a:gd name="connsiteX4" fmla="*/ 0 w 1552353"/>
              <a:gd name="connsiteY4" fmla="*/ 1911656 h 1911656"/>
              <a:gd name="connsiteX5" fmla="*/ 0 w 1552353"/>
              <a:gd name="connsiteY5" fmla="*/ 155863 h 1911656"/>
              <a:gd name="connsiteX6" fmla="*/ 620313 w 1552353"/>
              <a:gd name="connsiteY6" fmla="*/ 155863 h 191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353" h="1911656">
                <a:moveTo>
                  <a:pt x="776176" y="0"/>
                </a:moveTo>
                <a:lnTo>
                  <a:pt x="932039" y="155863"/>
                </a:lnTo>
                <a:lnTo>
                  <a:pt x="1552353" y="155863"/>
                </a:lnTo>
                <a:lnTo>
                  <a:pt x="1552353" y="1911656"/>
                </a:lnTo>
                <a:lnTo>
                  <a:pt x="0" y="1911656"/>
                </a:lnTo>
                <a:lnTo>
                  <a:pt x="0" y="155863"/>
                </a:lnTo>
                <a:lnTo>
                  <a:pt x="620313" y="155863"/>
                </a:lnTo>
                <a:close/>
              </a:path>
            </a:pathLst>
          </a:custGeom>
          <a:solidFill>
            <a:srgbClr val="0059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E" b="1" dirty="0"/>
              <a:t>Civil Liability </a:t>
            </a:r>
            <a:r>
              <a:rPr lang="en-IE" sz="1400" b="1" dirty="0"/>
              <a:t>(Open Disclosure) (Prescribed Statements) Regulations 2018</a:t>
            </a:r>
          </a:p>
          <a:p>
            <a:pPr algn="ctr"/>
            <a:endParaRPr lang="en-IE" sz="1400" dirty="0"/>
          </a:p>
          <a:p>
            <a:pPr algn="ctr"/>
            <a:r>
              <a:rPr lang="en-IE" sz="1400" b="1" dirty="0">
                <a:solidFill>
                  <a:schemeClr val="tx1"/>
                </a:solidFill>
              </a:rPr>
              <a:t>Commenced September 2018</a:t>
            </a:r>
            <a:endParaRPr lang="en-US" sz="1400" b="1" dirty="0">
              <a:solidFill>
                <a:schemeClr val="tx1"/>
              </a:solidFill>
            </a:endParaRPr>
          </a:p>
        </p:txBody>
      </p:sp>
      <p:sp>
        <p:nvSpPr>
          <p:cNvPr id="65" name="Freeform 64">
            <a:extLst>
              <a:ext uri="{FF2B5EF4-FFF2-40B4-BE49-F238E27FC236}">
                <a16:creationId xmlns:a16="http://schemas.microsoft.com/office/drawing/2014/main" id="{248184E2-7038-EC43-A44C-044A00C85D43}"/>
              </a:ext>
            </a:extLst>
          </p:cNvPr>
          <p:cNvSpPr/>
          <p:nvPr/>
        </p:nvSpPr>
        <p:spPr>
          <a:xfrm>
            <a:off x="6079156" y="1040525"/>
            <a:ext cx="2290465" cy="2627587"/>
          </a:xfrm>
          <a:custGeom>
            <a:avLst/>
            <a:gdLst>
              <a:gd name="connsiteX0" fmla="*/ 776176 w 1552353"/>
              <a:gd name="connsiteY0" fmla="*/ 0 h 1911656"/>
              <a:gd name="connsiteX1" fmla="*/ 932039 w 1552353"/>
              <a:gd name="connsiteY1" fmla="*/ 155863 h 1911656"/>
              <a:gd name="connsiteX2" fmla="*/ 1552353 w 1552353"/>
              <a:gd name="connsiteY2" fmla="*/ 155863 h 1911656"/>
              <a:gd name="connsiteX3" fmla="*/ 1552353 w 1552353"/>
              <a:gd name="connsiteY3" fmla="*/ 1911656 h 1911656"/>
              <a:gd name="connsiteX4" fmla="*/ 0 w 1552353"/>
              <a:gd name="connsiteY4" fmla="*/ 1911656 h 1911656"/>
              <a:gd name="connsiteX5" fmla="*/ 0 w 1552353"/>
              <a:gd name="connsiteY5" fmla="*/ 155863 h 1911656"/>
              <a:gd name="connsiteX6" fmla="*/ 620313 w 1552353"/>
              <a:gd name="connsiteY6" fmla="*/ 155863 h 191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353" h="1911656">
                <a:moveTo>
                  <a:pt x="776176" y="0"/>
                </a:moveTo>
                <a:lnTo>
                  <a:pt x="932039" y="155863"/>
                </a:lnTo>
                <a:lnTo>
                  <a:pt x="1552353" y="155863"/>
                </a:lnTo>
                <a:lnTo>
                  <a:pt x="1552353" y="1911656"/>
                </a:lnTo>
                <a:lnTo>
                  <a:pt x="0" y="1911656"/>
                </a:lnTo>
                <a:lnTo>
                  <a:pt x="0" y="155863"/>
                </a:lnTo>
                <a:lnTo>
                  <a:pt x="620313" y="155863"/>
                </a:lnTo>
                <a:close/>
              </a:path>
            </a:pathLst>
          </a:custGeom>
          <a:solidFill>
            <a:srgbClr val="CACC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E" sz="1400" dirty="0"/>
          </a:p>
          <a:p>
            <a:pPr algn="ctr"/>
            <a:endParaRPr lang="en-IE" sz="1400" b="1" dirty="0">
              <a:solidFill>
                <a:schemeClr val="tx1"/>
              </a:solidFill>
            </a:endParaRPr>
          </a:p>
          <a:p>
            <a:pPr algn="ctr"/>
            <a:endParaRPr lang="en-IE" sz="1400" b="1" dirty="0">
              <a:solidFill>
                <a:schemeClr val="tx1"/>
              </a:solidFill>
            </a:endParaRPr>
          </a:p>
          <a:p>
            <a:pPr algn="ctr"/>
            <a:endParaRPr lang="en-IE" sz="1600" b="1" dirty="0">
              <a:solidFill>
                <a:schemeClr val="bg1"/>
              </a:solidFill>
            </a:endParaRPr>
          </a:p>
          <a:p>
            <a:pPr algn="ctr"/>
            <a:r>
              <a:rPr lang="en-IE" sz="1600" b="1" dirty="0">
                <a:solidFill>
                  <a:schemeClr val="bg1"/>
                </a:solidFill>
              </a:rPr>
              <a:t>Patient Safety (Notifiable Incidents and Open Disclosure) </a:t>
            </a:r>
            <a:r>
              <a:rPr lang="en-IE" sz="1600" b="1" dirty="0" smtClean="0">
                <a:solidFill>
                  <a:schemeClr val="bg1"/>
                </a:solidFill>
              </a:rPr>
              <a:t>Act 2023</a:t>
            </a:r>
            <a:endParaRPr lang="en-IE" sz="1600" b="1" dirty="0">
              <a:solidFill>
                <a:schemeClr val="bg1"/>
              </a:solidFill>
            </a:endParaRPr>
          </a:p>
          <a:p>
            <a:pPr algn="ctr"/>
            <a:endParaRPr lang="en-IE" sz="1400" b="1" dirty="0">
              <a:solidFill>
                <a:schemeClr val="tx1"/>
              </a:solidFill>
            </a:endParaRPr>
          </a:p>
          <a:p>
            <a:pPr algn="ctr"/>
            <a:r>
              <a:rPr lang="en-IE" sz="1400" b="1" dirty="0" smtClean="0">
                <a:solidFill>
                  <a:schemeClr val="tx1"/>
                </a:solidFill>
              </a:rPr>
              <a:t>Signed into law </a:t>
            </a:r>
            <a:endParaRPr lang="en-IE" sz="1400" b="1" dirty="0">
              <a:solidFill>
                <a:schemeClr val="tx1"/>
              </a:solidFill>
            </a:endParaRPr>
          </a:p>
          <a:p>
            <a:pPr algn="ctr"/>
            <a:r>
              <a:rPr lang="en-IE" sz="1400" b="1" dirty="0" smtClean="0">
                <a:solidFill>
                  <a:schemeClr val="tx1"/>
                </a:solidFill>
              </a:rPr>
              <a:t>2 May 2023</a:t>
            </a:r>
          </a:p>
          <a:p>
            <a:pPr algn="ctr"/>
            <a:r>
              <a:rPr lang="en-IE" sz="1400" b="1" dirty="0" smtClean="0">
                <a:solidFill>
                  <a:schemeClr val="tx1"/>
                </a:solidFill>
              </a:rPr>
              <a:t>(not yet commenced)</a:t>
            </a:r>
            <a:endParaRPr lang="en-IE" sz="1400" b="1" dirty="0">
              <a:solidFill>
                <a:schemeClr val="tx1"/>
              </a:solidFill>
            </a:endParaRPr>
          </a:p>
          <a:p>
            <a:pPr algn="ctr"/>
            <a:endParaRPr lang="en-IE" sz="1400" b="1" dirty="0">
              <a:solidFill>
                <a:schemeClr val="tx1"/>
              </a:solidFill>
            </a:endParaRPr>
          </a:p>
          <a:p>
            <a:pPr algn="ctr"/>
            <a:endParaRPr lang="en-IE" sz="1400" dirty="0"/>
          </a:p>
          <a:p>
            <a:pPr algn="ctr"/>
            <a:endParaRPr lang="en-IE" sz="1400" dirty="0"/>
          </a:p>
          <a:p>
            <a:pPr algn="ctr"/>
            <a:endParaRPr lang="en-US" sz="1400" dirty="0"/>
          </a:p>
        </p:txBody>
      </p:sp>
      <p:sp>
        <p:nvSpPr>
          <p:cNvPr id="69" name="Oval 68">
            <a:extLst>
              <a:ext uri="{FF2B5EF4-FFF2-40B4-BE49-F238E27FC236}">
                <a16:creationId xmlns:a16="http://schemas.microsoft.com/office/drawing/2014/main" id="{6B98227B-6EEF-5B43-AEFF-1EEBD7E475A5}"/>
              </a:ext>
            </a:extLst>
          </p:cNvPr>
          <p:cNvSpPr/>
          <p:nvPr/>
        </p:nvSpPr>
        <p:spPr>
          <a:xfrm>
            <a:off x="590242" y="1776249"/>
            <a:ext cx="1052352" cy="326873"/>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6B4E6"/>
              </a:solidFill>
            </a:endParaRPr>
          </a:p>
        </p:txBody>
      </p:sp>
      <p:sp>
        <p:nvSpPr>
          <p:cNvPr id="70" name="Oval 69">
            <a:extLst>
              <a:ext uri="{FF2B5EF4-FFF2-40B4-BE49-F238E27FC236}">
                <a16:creationId xmlns:a16="http://schemas.microsoft.com/office/drawing/2014/main" id="{457A9758-13ED-194B-B7AB-A63C2515817A}"/>
              </a:ext>
            </a:extLst>
          </p:cNvPr>
          <p:cNvSpPr/>
          <p:nvPr/>
        </p:nvSpPr>
        <p:spPr>
          <a:xfrm>
            <a:off x="2315134" y="1331765"/>
            <a:ext cx="228638" cy="1052352"/>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6B4E6"/>
              </a:solidFill>
            </a:endParaRPr>
          </a:p>
        </p:txBody>
      </p:sp>
      <p:sp>
        <p:nvSpPr>
          <p:cNvPr id="71" name="Oval 70">
            <a:extLst>
              <a:ext uri="{FF2B5EF4-FFF2-40B4-BE49-F238E27FC236}">
                <a16:creationId xmlns:a16="http://schemas.microsoft.com/office/drawing/2014/main" id="{EE65D219-7AB6-CE4F-8701-3EE1357D782D}"/>
              </a:ext>
            </a:extLst>
          </p:cNvPr>
          <p:cNvSpPr/>
          <p:nvPr/>
        </p:nvSpPr>
        <p:spPr>
          <a:xfrm>
            <a:off x="4040024" y="1331765"/>
            <a:ext cx="1052352" cy="1052352"/>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6B4E6"/>
              </a:solidFill>
            </a:endParaRPr>
          </a:p>
        </p:txBody>
      </p:sp>
      <p:sp>
        <p:nvSpPr>
          <p:cNvPr id="72" name="Oval 71">
            <a:extLst>
              <a:ext uri="{FF2B5EF4-FFF2-40B4-BE49-F238E27FC236}">
                <a16:creationId xmlns:a16="http://schemas.microsoft.com/office/drawing/2014/main" id="{B776557E-FF8A-EF46-AF76-46315B9FE8F4}"/>
              </a:ext>
            </a:extLst>
          </p:cNvPr>
          <p:cNvSpPr/>
          <p:nvPr/>
        </p:nvSpPr>
        <p:spPr>
          <a:xfrm>
            <a:off x="5764915" y="1331765"/>
            <a:ext cx="314240" cy="1052352"/>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6B4E6"/>
              </a:solidFill>
            </a:endParaRPr>
          </a:p>
        </p:txBody>
      </p:sp>
      <p:sp>
        <p:nvSpPr>
          <p:cNvPr id="73" name="Oval 72">
            <a:extLst>
              <a:ext uri="{FF2B5EF4-FFF2-40B4-BE49-F238E27FC236}">
                <a16:creationId xmlns:a16="http://schemas.microsoft.com/office/drawing/2014/main" id="{B31CE5BA-DAEF-7943-899B-F69807668A95}"/>
              </a:ext>
            </a:extLst>
          </p:cNvPr>
          <p:cNvSpPr/>
          <p:nvPr/>
        </p:nvSpPr>
        <p:spPr>
          <a:xfrm flipH="1">
            <a:off x="8369620" y="1301965"/>
            <a:ext cx="133249" cy="1052352"/>
          </a:xfrm>
          <a:prstGeom prst="ellipse">
            <a:avLst/>
          </a:prstGeom>
          <a:solidFill>
            <a:schemeClr val="accent1">
              <a:alpha val="11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6B4E6"/>
              </a:solidFill>
            </a:endParaRPr>
          </a:p>
        </p:txBody>
      </p:sp>
      <p:sp>
        <p:nvSpPr>
          <p:cNvPr id="2" name="TextBox 1"/>
          <p:cNvSpPr txBox="1"/>
          <p:nvPr/>
        </p:nvSpPr>
        <p:spPr>
          <a:xfrm>
            <a:off x="107504" y="3741684"/>
            <a:ext cx="8759259" cy="984885"/>
          </a:xfrm>
          <a:prstGeom prst="rect">
            <a:avLst/>
          </a:prstGeom>
          <a:solidFill>
            <a:schemeClr val="accent2"/>
          </a:solidFill>
        </p:spPr>
        <p:txBody>
          <a:bodyPr wrap="square" lIns="0" tIns="0" rIns="0" bIns="0" rtlCol="0" anchor="t" anchorCtr="0">
            <a:spAutoFit/>
          </a:bodyPr>
          <a:lstStyle/>
          <a:p>
            <a:r>
              <a:rPr lang="en-IE" sz="1600" b="1" dirty="0" smtClean="0">
                <a:solidFill>
                  <a:schemeClr val="bg1"/>
                </a:solidFill>
                <a:latin typeface="Arial" panose="020B0604020202020204" pitchFamily="34" charset="0"/>
                <a:cs typeface="Arial" panose="020B0604020202020204" pitchFamily="34" charset="0"/>
              </a:rPr>
              <a:t>   Patient </a:t>
            </a:r>
            <a:r>
              <a:rPr lang="en-IE" sz="1600" b="1" dirty="0">
                <a:solidFill>
                  <a:schemeClr val="bg1"/>
                </a:solidFill>
                <a:latin typeface="Arial" panose="020B0604020202020204" pitchFamily="34" charset="0"/>
                <a:cs typeface="Arial" panose="020B0604020202020204" pitchFamily="34" charset="0"/>
              </a:rPr>
              <a:t>Safety </a:t>
            </a:r>
            <a:r>
              <a:rPr lang="en-IE" sz="1600" b="1" dirty="0" smtClean="0">
                <a:solidFill>
                  <a:schemeClr val="bg1"/>
                </a:solidFill>
                <a:latin typeface="Arial" panose="020B0604020202020204" pitchFamily="34" charset="0"/>
                <a:cs typeface="Arial" panose="020B0604020202020204" pitchFamily="34" charset="0"/>
              </a:rPr>
              <a:t>Act : </a:t>
            </a:r>
            <a:r>
              <a:rPr lang="en-IE" sz="1600" dirty="0">
                <a:latin typeface="Arial" panose="020B0604020202020204" pitchFamily="34" charset="0"/>
                <a:cs typeface="Arial" panose="020B0604020202020204" pitchFamily="34" charset="0"/>
              </a:rPr>
              <a:t>Provisions for mandatory open disclosure.</a:t>
            </a:r>
          </a:p>
          <a:p>
            <a:r>
              <a:rPr lang="en-IE" sz="1600" dirty="0">
                <a:latin typeface="Arial" panose="020B0604020202020204" pitchFamily="34" charset="0"/>
                <a:cs typeface="Arial" panose="020B0604020202020204" pitchFamily="34" charset="0"/>
              </a:rPr>
              <a:t>                                    </a:t>
            </a:r>
            <a:r>
              <a:rPr lang="en-IE" sz="1600" dirty="0" smtClean="0">
                <a:latin typeface="Arial" panose="020B0604020202020204" pitchFamily="34" charset="0"/>
                <a:cs typeface="Arial" panose="020B0604020202020204" pitchFamily="34" charset="0"/>
              </a:rPr>
              <a:t>List </a:t>
            </a:r>
            <a:r>
              <a:rPr lang="en-IE" sz="1600" dirty="0">
                <a:latin typeface="Arial" panose="020B0604020202020204" pitchFamily="34" charset="0"/>
                <a:cs typeface="Arial" panose="020B0604020202020204" pitchFamily="34" charset="0"/>
              </a:rPr>
              <a:t>of 14 Notifiable patient safety incidents</a:t>
            </a:r>
          </a:p>
          <a:p>
            <a:r>
              <a:rPr lang="en-IE" sz="1600" dirty="0">
                <a:latin typeface="Arial" panose="020B0604020202020204" pitchFamily="34" charset="0"/>
                <a:cs typeface="Arial" panose="020B0604020202020204" pitchFamily="34" charset="0"/>
              </a:rPr>
              <a:t>                                    </a:t>
            </a:r>
            <a:r>
              <a:rPr lang="en-IE" sz="1600" dirty="0" smtClean="0">
                <a:latin typeface="Arial" panose="020B0604020202020204" pitchFamily="34" charset="0"/>
                <a:cs typeface="Arial" panose="020B0604020202020204" pitchFamily="34" charset="0"/>
              </a:rPr>
              <a:t>There </a:t>
            </a:r>
            <a:r>
              <a:rPr lang="en-IE" sz="1600" dirty="0">
                <a:latin typeface="Arial" panose="020B0604020202020204" pitchFamily="34" charset="0"/>
                <a:cs typeface="Arial" panose="020B0604020202020204" pitchFamily="34" charset="0"/>
              </a:rPr>
              <a:t>will be a lead in time to </a:t>
            </a:r>
            <a:r>
              <a:rPr lang="en-IE" sz="1600" dirty="0" smtClean="0">
                <a:latin typeface="Arial" panose="020B0604020202020204" pitchFamily="34" charset="0"/>
                <a:cs typeface="Arial" panose="020B0604020202020204" pitchFamily="34" charset="0"/>
              </a:rPr>
              <a:t>commencement and a National </a:t>
            </a:r>
          </a:p>
          <a:p>
            <a:r>
              <a:rPr lang="en-IE" sz="1600" dirty="0">
                <a:latin typeface="Arial" panose="020B0604020202020204" pitchFamily="34" charset="0"/>
                <a:cs typeface="Arial" panose="020B0604020202020204" pitchFamily="34" charset="0"/>
              </a:rPr>
              <a:t> </a:t>
            </a:r>
            <a:r>
              <a:rPr lang="en-IE" sz="1600" dirty="0" smtClean="0">
                <a:latin typeface="Arial" panose="020B0604020202020204" pitchFamily="34" charset="0"/>
                <a:cs typeface="Arial" panose="020B0604020202020204" pitchFamily="34" charset="0"/>
              </a:rPr>
              <a:t>                                   Implementation Programme</a:t>
            </a:r>
            <a:r>
              <a:rPr lang="en-IE" sz="1200" dirty="0" smtClean="0">
                <a:solidFill>
                  <a:prstClr val="black"/>
                </a:solidFill>
                <a:latin typeface="Arial" panose="020B0604020202020204" pitchFamily="34" charset="0"/>
                <a:cs typeface="Arial" panose="020B0604020202020204" pitchFamily="34" charset="0"/>
              </a:rPr>
              <a:t>                                    </a:t>
            </a:r>
            <a:endParaRPr lang="en-IE"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081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91880" y="195486"/>
            <a:ext cx="5472608" cy="781595"/>
          </a:xfrm>
        </p:spPr>
        <p:txBody>
          <a:bodyPr>
            <a:noAutofit/>
          </a:bodyPr>
          <a:lstStyle/>
          <a:p>
            <a:r>
              <a:rPr lang="en-IE" sz="2400" b="1" dirty="0">
                <a:solidFill>
                  <a:schemeClr val="bg1"/>
                </a:solidFill>
                <a:latin typeface="+mn-lt"/>
              </a:rPr>
              <a:t>The Civil Liability (Amendment) </a:t>
            </a:r>
            <a:r>
              <a:rPr lang="en-IE" sz="2400" b="1" dirty="0" smtClean="0">
                <a:solidFill>
                  <a:schemeClr val="bg1"/>
                </a:solidFill>
                <a:latin typeface="+mn-lt"/>
              </a:rPr>
              <a:t>Act 2017</a:t>
            </a:r>
            <a:endParaRPr lang="en-IE" sz="2400" b="1" dirty="0">
              <a:solidFill>
                <a:schemeClr val="bg1"/>
              </a:solidFill>
              <a:latin typeface="+mn-lt"/>
            </a:endParaRPr>
          </a:p>
        </p:txBody>
      </p:sp>
      <p:sp>
        <p:nvSpPr>
          <p:cNvPr id="3" name="Content Placeholder 2"/>
          <p:cNvSpPr>
            <a:spLocks noGrp="1"/>
          </p:cNvSpPr>
          <p:nvPr>
            <p:ph idx="1"/>
          </p:nvPr>
        </p:nvSpPr>
        <p:spPr>
          <a:xfrm>
            <a:off x="0" y="915566"/>
            <a:ext cx="9144000" cy="4104456"/>
          </a:xfrm>
          <a:solidFill>
            <a:schemeClr val="bg1">
              <a:lumMod val="85000"/>
            </a:schemeClr>
          </a:solidFill>
        </p:spPr>
        <p:txBody>
          <a:bodyPr>
            <a:normAutofit fontScale="25000" lnSpcReduction="20000"/>
          </a:bodyPr>
          <a:lstStyle/>
          <a:p>
            <a:pPr marL="0" indent="0">
              <a:buNone/>
            </a:pPr>
            <a:r>
              <a:rPr lang="en-IE" sz="4400" dirty="0"/>
              <a:t>Protective legislative provisions in Part 4 of the CLA commenced in September </a:t>
            </a:r>
            <a:r>
              <a:rPr lang="en-IE" sz="4400" dirty="0" smtClean="0"/>
              <a:t>2018</a:t>
            </a:r>
          </a:p>
          <a:p>
            <a:pPr marL="0" indent="0">
              <a:buNone/>
            </a:pPr>
            <a:endParaRPr lang="en-IE" sz="4400" dirty="0"/>
          </a:p>
          <a:p>
            <a:pPr marL="0" indent="0">
              <a:buNone/>
            </a:pPr>
            <a:r>
              <a:rPr lang="en-IE" sz="4400" dirty="0"/>
              <a:t>Information provided and an apology given at an open disclosure </a:t>
            </a:r>
            <a:r>
              <a:rPr lang="en-IE" sz="4400" dirty="0" smtClean="0"/>
              <a:t>meeting:</a:t>
            </a:r>
            <a:endParaRPr lang="en-IE" sz="4400" dirty="0"/>
          </a:p>
          <a:p>
            <a:pPr>
              <a:buFont typeface="Arial" panose="020B0604020202020204" pitchFamily="34" charset="0"/>
              <a:buChar char="•"/>
            </a:pPr>
            <a:r>
              <a:rPr lang="en-IE" sz="4400" dirty="0">
                <a:solidFill>
                  <a:srgbClr val="FF0000"/>
                </a:solidFill>
              </a:rPr>
              <a:t>s</a:t>
            </a:r>
            <a:r>
              <a:rPr lang="en-IE" sz="4400" dirty="0" smtClean="0">
                <a:solidFill>
                  <a:srgbClr val="FF0000"/>
                </a:solidFill>
              </a:rPr>
              <a:t>hall not constitute </a:t>
            </a:r>
            <a:r>
              <a:rPr lang="en-IE" sz="4400" dirty="0">
                <a:solidFill>
                  <a:srgbClr val="FF0000"/>
                </a:solidFill>
              </a:rPr>
              <a:t>an express or implied admission of fault or liability </a:t>
            </a:r>
            <a:r>
              <a:rPr lang="en-IE" sz="4400" b="0" dirty="0"/>
              <a:t>in relation to the incident or any clinical negligence action arising from the incident</a:t>
            </a:r>
          </a:p>
          <a:p>
            <a:pPr>
              <a:buFont typeface="Arial" panose="020B0604020202020204" pitchFamily="34" charset="0"/>
              <a:buChar char="•"/>
            </a:pPr>
            <a:r>
              <a:rPr lang="en-IE" sz="4400" dirty="0">
                <a:solidFill>
                  <a:srgbClr val="FF0000"/>
                </a:solidFill>
              </a:rPr>
              <a:t>will not be admissible as evidence of fault or liability in Cour</a:t>
            </a:r>
            <a:r>
              <a:rPr lang="en-IE" sz="4400" b="0" dirty="0">
                <a:solidFill>
                  <a:srgbClr val="FF0000"/>
                </a:solidFill>
              </a:rPr>
              <a:t>t</a:t>
            </a:r>
            <a:r>
              <a:rPr lang="en-IE" sz="4400" b="0" dirty="0"/>
              <a:t> in relation to the incident or clinical negligence action arising from the incident</a:t>
            </a:r>
          </a:p>
          <a:p>
            <a:pPr>
              <a:buFont typeface="Arial" panose="020B0604020202020204" pitchFamily="34" charset="0"/>
              <a:buChar char="•"/>
            </a:pPr>
            <a:r>
              <a:rPr lang="en-IE" sz="4400" dirty="0">
                <a:solidFill>
                  <a:srgbClr val="FF0000"/>
                </a:solidFill>
              </a:rPr>
              <a:t>will not invalidate the indemnity or insurance cover </a:t>
            </a:r>
            <a:r>
              <a:rPr lang="en-IE" sz="4400" b="0" dirty="0"/>
              <a:t>of the health service provider </a:t>
            </a:r>
            <a:endParaRPr lang="en-IE" sz="4400" dirty="0"/>
          </a:p>
          <a:p>
            <a:pPr marL="0" indent="0">
              <a:buNone/>
            </a:pPr>
            <a:endParaRPr lang="en-IE" sz="4400" b="0" dirty="0"/>
          </a:p>
          <a:p>
            <a:pPr>
              <a:buFont typeface="Arial" panose="020B0604020202020204" pitchFamily="34" charset="0"/>
              <a:buChar char="•"/>
            </a:pPr>
            <a:r>
              <a:rPr lang="en-IE" sz="4400" b="0" dirty="0"/>
              <a:t>shall not constitute </a:t>
            </a:r>
            <a:r>
              <a:rPr lang="en-IE" sz="4400" dirty="0">
                <a:solidFill>
                  <a:srgbClr val="FF0000"/>
                </a:solidFill>
              </a:rPr>
              <a:t>an express or implied admission of fault, professional misconduct, poor professional performance or unfitness to practice</a:t>
            </a:r>
            <a:r>
              <a:rPr lang="en-IE" sz="4400" b="0" dirty="0"/>
              <a:t> in relation to any complaint made by the patient to a regulatory body subsequently.</a:t>
            </a:r>
            <a:r>
              <a:rPr lang="en-IE" sz="4400" dirty="0"/>
              <a:t> </a:t>
            </a:r>
            <a:endParaRPr lang="en-IE" sz="4400" dirty="0" smtClean="0"/>
          </a:p>
          <a:p>
            <a:r>
              <a:rPr lang="en-IE" sz="4400" dirty="0" smtClean="0">
                <a:solidFill>
                  <a:srgbClr val="FF0000"/>
                </a:solidFill>
              </a:rPr>
              <a:t>shall not be admissible </a:t>
            </a:r>
            <a:r>
              <a:rPr lang="en-IE" sz="4400" dirty="0">
                <a:solidFill>
                  <a:srgbClr val="FF0000"/>
                </a:solidFill>
              </a:rPr>
              <a:t>as evidence </a:t>
            </a:r>
            <a:r>
              <a:rPr lang="en-IE" sz="4400" dirty="0"/>
              <a:t>of fault, professional misconduct, poor professional performance, unfitness to practise a health service, or other failure or omission, in proceedings to determine a complaint, application or allegation</a:t>
            </a:r>
          </a:p>
          <a:p>
            <a:pPr marL="45720" indent="0">
              <a:buNone/>
            </a:pPr>
            <a:endParaRPr lang="en-IE" sz="4400" dirty="0"/>
          </a:p>
          <a:p>
            <a:pPr marL="45720" indent="0">
              <a:buNone/>
            </a:pPr>
            <a:r>
              <a:rPr lang="en-IE" sz="4400" dirty="0"/>
              <a:t>Relates to </a:t>
            </a:r>
            <a:r>
              <a:rPr lang="en-IE" sz="4400" b="1" dirty="0"/>
              <a:t>Voluntary</a:t>
            </a:r>
            <a:r>
              <a:rPr lang="en-IE" sz="4400" dirty="0"/>
              <a:t> Open Disclosure </a:t>
            </a:r>
          </a:p>
          <a:p>
            <a:pPr marL="45720" indent="0">
              <a:buNone/>
            </a:pPr>
            <a:endParaRPr lang="en-IE" sz="4400" dirty="0" smtClean="0"/>
          </a:p>
          <a:p>
            <a:pPr marL="45720" indent="0">
              <a:buNone/>
            </a:pPr>
            <a:r>
              <a:rPr lang="en-IE" sz="4400" dirty="0" smtClean="0"/>
              <a:t>The </a:t>
            </a:r>
            <a:r>
              <a:rPr lang="en-IE" sz="4400" dirty="0"/>
              <a:t>Civil Liability ( Open Disclosure) ( Prescribed Statements) Regulations </a:t>
            </a:r>
            <a:r>
              <a:rPr lang="en-IE" sz="4400" dirty="0" smtClean="0"/>
              <a:t>2018 are </a:t>
            </a:r>
            <a:r>
              <a:rPr lang="en-IE" sz="4400" dirty="0"/>
              <a:t>prescribed </a:t>
            </a:r>
            <a:r>
              <a:rPr lang="en-IE" sz="4400" dirty="0" smtClean="0"/>
              <a:t>statements(forms) to be completed, signed and provided to the patient/relevant person at various stages throughout the OD process </a:t>
            </a:r>
          </a:p>
          <a:p>
            <a:pPr marL="45720" indent="0">
              <a:buNone/>
            </a:pPr>
            <a:endParaRPr lang="en-IE" sz="4400" dirty="0"/>
          </a:p>
          <a:p>
            <a:pPr marL="45720" indent="0">
              <a:buNone/>
            </a:pPr>
            <a:r>
              <a:rPr lang="en-IE" sz="4400" dirty="0" smtClean="0"/>
              <a:t> </a:t>
            </a:r>
            <a:r>
              <a:rPr lang="en-IE" sz="4400" dirty="0"/>
              <a:t>Part 4 of the CLA is now under review to align with </a:t>
            </a:r>
            <a:r>
              <a:rPr lang="en-IE" sz="4400" dirty="0" smtClean="0"/>
              <a:t>the PSB </a:t>
            </a:r>
            <a:endParaRPr lang="en-IE" sz="4400" dirty="0"/>
          </a:p>
          <a:p>
            <a:pPr marL="45720" indent="0">
              <a:buNone/>
            </a:pPr>
            <a:endParaRPr lang="en-IE" sz="4400" dirty="0"/>
          </a:p>
          <a:p>
            <a:pPr marL="45720" indent="0">
              <a:buNone/>
            </a:pPr>
            <a:r>
              <a:rPr lang="en-IE" sz="4400" dirty="0"/>
              <a:t>Available: HSE Open Disclosure website </a:t>
            </a:r>
          </a:p>
          <a:p>
            <a:pPr marL="45720" indent="0">
              <a:buNone/>
            </a:pPr>
            <a:r>
              <a:rPr lang="en-IE" sz="4400" dirty="0">
                <a:hlinkClick r:id="rId4"/>
              </a:rPr>
              <a:t>https://www.hse.ie/eng/about/who/qid/other-quality-improvement-programmes/opendisclosure/open-disclosure-legislation/civil-liability-forms.html</a:t>
            </a:r>
            <a:endParaRPr lang="en-IE" sz="4400" dirty="0"/>
          </a:p>
          <a:p>
            <a:pPr>
              <a:buFont typeface="Arial" panose="020B0604020202020204" pitchFamily="34" charset="0"/>
              <a:buChar char="•"/>
            </a:pPr>
            <a:endParaRPr lang="en-IE" sz="4400" dirty="0"/>
          </a:p>
          <a:p>
            <a:pPr marL="0" indent="0">
              <a:buNone/>
            </a:pPr>
            <a:endParaRPr lang="en-IE" b="0" dirty="0"/>
          </a:p>
          <a:p>
            <a:endParaRPr lang="en-IE" b="0" dirty="0"/>
          </a:p>
        </p:txBody>
      </p:sp>
    </p:spTree>
    <p:extLst>
      <p:ext uri="{BB962C8B-B14F-4D97-AF65-F5344CB8AC3E}">
        <p14:creationId xmlns:p14="http://schemas.microsoft.com/office/powerpoint/2010/main" val="33219917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13139</TotalTime>
  <Words>2792</Words>
  <Application>Microsoft Office PowerPoint</Application>
  <PresentationFormat>On-screen Show (16:9)</PresentationFormat>
  <Paragraphs>423</Paragraphs>
  <Slides>47</Slides>
  <Notes>18</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47</vt:i4>
      </vt:variant>
    </vt:vector>
  </HeadingPairs>
  <TitlesOfParts>
    <vt:vector size="58" baseType="lpstr">
      <vt:lpstr>ＭＳ Ｐゴシック</vt:lpstr>
      <vt:lpstr>Arial</vt:lpstr>
      <vt:lpstr>Calibri</vt:lpstr>
      <vt:lpstr>Courier New</vt:lpstr>
      <vt:lpstr>Times New Roman</vt:lpstr>
      <vt:lpstr>Wingdings</vt:lpstr>
      <vt:lpstr>Office Theme</vt:lpstr>
      <vt:lpstr>9_Custom Design</vt:lpstr>
      <vt:lpstr>1_Office Theme</vt:lpstr>
      <vt:lpstr>8_Custom Design</vt:lpstr>
      <vt:lpstr>6_Office Theme</vt:lpstr>
      <vt:lpstr>PowerPoint Presentation</vt:lpstr>
      <vt:lpstr>PowerPoint Presentation</vt:lpstr>
      <vt:lpstr>  Objectives</vt:lpstr>
      <vt:lpstr>Context of Open Disclosure Programme</vt:lpstr>
      <vt:lpstr>PowerPoint Presentation</vt:lpstr>
      <vt:lpstr>PowerPoint Presentation</vt:lpstr>
      <vt:lpstr>PowerPoint Presentation</vt:lpstr>
      <vt:lpstr>PowerPoint Presentation</vt:lpstr>
      <vt:lpstr>The Civil Liability (Amendment) Act 2017</vt:lpstr>
      <vt:lpstr>PowerPoint Presentation</vt:lpstr>
      <vt:lpstr>PowerPoint Presentation</vt:lpstr>
      <vt:lpstr>PowerPoint Presentation</vt:lpstr>
      <vt:lpstr>PowerPoint Presentation</vt:lpstr>
      <vt:lpstr>PowerPoint Presentation</vt:lpstr>
      <vt:lpstr>PowerPoint Presentation</vt:lpstr>
      <vt:lpstr>Activity 1- Role Play</vt:lpstr>
      <vt:lpstr>Activity 1- Group Discussion</vt:lpstr>
      <vt:lpstr>Formal Open Disclosure Process</vt:lpstr>
      <vt:lpstr>Activity 2: Managing Emotions</vt:lpstr>
      <vt:lpstr>Activity 2: Managing Emotions</vt:lpstr>
      <vt:lpstr>Activity 2: Group Discussion</vt:lpstr>
      <vt:lpstr>PowerPoint Presentation</vt:lpstr>
      <vt:lpstr>Preparation</vt:lpstr>
      <vt:lpstr>Greetings and introductions</vt:lpstr>
      <vt:lpstr>Nonverbal communication</vt:lpstr>
      <vt:lpstr>Nonverbal communication</vt:lpstr>
      <vt:lpstr>Our nonverbals</vt:lpstr>
      <vt:lpstr>Empathy</vt:lpstr>
      <vt:lpstr>What is empathy?</vt:lpstr>
      <vt:lpstr>When you notice emotion</vt:lpstr>
      <vt:lpstr>RESPOND WITH EMPATHY (G.I.V.E)</vt:lpstr>
      <vt:lpstr>Empathic listening</vt:lpstr>
      <vt:lpstr>Active listening</vt:lpstr>
      <vt:lpstr>Empathic listening</vt:lpstr>
      <vt:lpstr>Communication skills</vt:lpstr>
      <vt:lpstr>Closing the conversation</vt:lpstr>
      <vt:lpstr>So to summarise…</vt:lpstr>
      <vt:lpstr>Activity 3: Managing Formal Open Disclosure </vt:lpstr>
      <vt:lpstr>PowerPoint Presentation</vt:lpstr>
      <vt:lpstr>Activity 3: Group Discussion</vt:lpstr>
      <vt:lpstr>Activity 3: Group Discussion</vt:lpstr>
      <vt:lpstr>Documentation of Meeting</vt:lpstr>
      <vt:lpstr>PowerPoint Presentation</vt:lpstr>
      <vt:lpstr>PowerPoint Presentation</vt:lpstr>
      <vt:lpstr>PowerPoint Presentation</vt:lpstr>
      <vt:lpstr>Find out more</vt:lpstr>
      <vt:lpstr>PowerPoint Presentation</vt:lpstr>
    </vt:vector>
  </TitlesOfParts>
  <Company>HSE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McDyer</dc:creator>
  <cp:lastModifiedBy>Kelly McDyer</cp:lastModifiedBy>
  <cp:revision>139</cp:revision>
  <dcterms:created xsi:type="dcterms:W3CDTF">2020-09-10T15:00:19Z</dcterms:created>
  <dcterms:modified xsi:type="dcterms:W3CDTF">2023-07-21T10:04:28Z</dcterms:modified>
</cp:coreProperties>
</file>