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5.xml" ContentType="application/vnd.openxmlformats-officedocument.themeOverride+xml"/>
  <Override PartName="/ppt/theme/themeOverride6.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ags/tag1.xml" ContentType="application/vnd.openxmlformats-officedocument.presentationml.tags+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ags/tag3.xml" ContentType="application/vnd.openxmlformats-officedocument.presentationml.tags+xml"/>
  <Override PartName="/ppt/notesSlides/notesSlide17.xml" ContentType="application/vnd.openxmlformats-officedocument.presentationml.notesSlid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905" r:id="rId2"/>
    <p:sldMasterId id="2147483923" r:id="rId3"/>
    <p:sldMasterId id="2147483936" r:id="rId4"/>
    <p:sldMasterId id="2147483945" r:id="rId5"/>
    <p:sldMasterId id="2147483965" r:id="rId6"/>
  </p:sldMasterIdLst>
  <p:notesMasterIdLst>
    <p:notesMasterId r:id="rId54"/>
  </p:notesMasterIdLst>
  <p:sldIdLst>
    <p:sldId id="342" r:id="rId7"/>
    <p:sldId id="293" r:id="rId8"/>
    <p:sldId id="257" r:id="rId9"/>
    <p:sldId id="275" r:id="rId10"/>
    <p:sldId id="376" r:id="rId11"/>
    <p:sldId id="375" r:id="rId12"/>
    <p:sldId id="365" r:id="rId13"/>
    <p:sldId id="314" r:id="rId14"/>
    <p:sldId id="340" r:id="rId15"/>
    <p:sldId id="281" r:id="rId16"/>
    <p:sldId id="374" r:id="rId17"/>
    <p:sldId id="377" r:id="rId18"/>
    <p:sldId id="366" r:id="rId19"/>
    <p:sldId id="369" r:id="rId20"/>
    <p:sldId id="370" r:id="rId21"/>
    <p:sldId id="373" r:id="rId22"/>
    <p:sldId id="357" r:id="rId23"/>
    <p:sldId id="351" r:id="rId24"/>
    <p:sldId id="350" r:id="rId25"/>
    <p:sldId id="305" r:id="rId26"/>
    <p:sldId id="316" r:id="rId27"/>
    <p:sldId id="295" r:id="rId28"/>
    <p:sldId id="302" r:id="rId29"/>
    <p:sldId id="298" r:id="rId30"/>
    <p:sldId id="297" r:id="rId31"/>
    <p:sldId id="299" r:id="rId32"/>
    <p:sldId id="308" r:id="rId33"/>
    <p:sldId id="301" r:id="rId34"/>
    <p:sldId id="319" r:id="rId35"/>
    <p:sldId id="320" r:id="rId36"/>
    <p:sldId id="322" r:id="rId37"/>
    <p:sldId id="324" r:id="rId38"/>
    <p:sldId id="325" r:id="rId39"/>
    <p:sldId id="327" r:id="rId40"/>
    <p:sldId id="332" r:id="rId41"/>
    <p:sldId id="333" r:id="rId42"/>
    <p:sldId id="300" r:id="rId43"/>
    <p:sldId id="309" r:id="rId44"/>
    <p:sldId id="303" r:id="rId45"/>
    <p:sldId id="304" r:id="rId46"/>
    <p:sldId id="348" r:id="rId47"/>
    <p:sldId id="310" r:id="rId48"/>
    <p:sldId id="307" r:id="rId49"/>
    <p:sldId id="306" r:id="rId50"/>
    <p:sldId id="336" r:id="rId51"/>
    <p:sldId id="337" r:id="rId52"/>
    <p:sldId id="341" r:id="rId53"/>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y Friel" initials="MF" lastIdx="13" clrIdx="0">
    <p:extLst>
      <p:ext uri="{19B8F6BF-5375-455C-9EA6-DF929625EA0E}">
        <p15:presenceInfo xmlns:p15="http://schemas.microsoft.com/office/powerpoint/2012/main" userId="S-1-5-21-3741593784-2899681647-1123851950-207863" providerId="AD"/>
      </p:ext>
    </p:extLst>
  </p:cmAuthor>
  <p:cmAuthor id="2" name="Eleanor Southgate" initials="ES" lastIdx="7" clrIdx="1">
    <p:extLst>
      <p:ext uri="{19B8F6BF-5375-455C-9EA6-DF929625EA0E}">
        <p15:presenceInfo xmlns:p15="http://schemas.microsoft.com/office/powerpoint/2012/main" userId="S-1-5-21-3741593784-2899681647-1123851950-161978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279" autoAdjust="0"/>
    <p:restoredTop sz="91451" autoAdjust="0"/>
  </p:normalViewPr>
  <p:slideViewPr>
    <p:cSldViewPr>
      <p:cViewPr varScale="1">
        <p:scale>
          <a:sx n="88" d="100"/>
          <a:sy n="88" d="100"/>
        </p:scale>
        <p:origin x="1212" y="84"/>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commentAuthors" Target="commen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8515DC-C56A-4D96-85EE-F0F969CBD2E6}" type="datetimeFigureOut">
              <a:rPr lang="en-IE" smtClean="0"/>
              <a:t>05/12/2024</a:t>
            </a:fld>
            <a:endParaRPr lang="en-IE"/>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368A3C-9CC6-471E-98DA-38655E504C30}" type="slidenum">
              <a:rPr lang="en-IE" smtClean="0"/>
              <a:t>‹#›</a:t>
            </a:fld>
            <a:endParaRPr lang="en-IE"/>
          </a:p>
        </p:txBody>
      </p:sp>
    </p:spTree>
    <p:extLst>
      <p:ext uri="{BB962C8B-B14F-4D97-AF65-F5344CB8AC3E}">
        <p14:creationId xmlns:p14="http://schemas.microsoft.com/office/powerpoint/2010/main" val="1215638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67368A3C-9CC6-471E-98DA-38655E504C30}" type="slidenum">
              <a:rPr lang="en-IE" smtClean="0"/>
              <a:t>1</a:t>
            </a:fld>
            <a:endParaRPr lang="en-IE"/>
          </a:p>
        </p:txBody>
      </p:sp>
    </p:spTree>
    <p:extLst>
      <p:ext uri="{BB962C8B-B14F-4D97-AF65-F5344CB8AC3E}">
        <p14:creationId xmlns:p14="http://schemas.microsoft.com/office/powerpoint/2010/main" val="40438584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 y="749300"/>
            <a:ext cx="6654800" cy="3743325"/>
          </a:xfrm>
        </p:spPr>
      </p:sp>
      <p:sp>
        <p:nvSpPr>
          <p:cNvPr id="4" name="Slide Number Placeholder 3"/>
          <p:cNvSpPr>
            <a:spLocks noGrp="1"/>
          </p:cNvSpPr>
          <p:nvPr>
            <p:ph type="sldNum" sz="quarter" idx="10"/>
          </p:nvPr>
        </p:nvSpPr>
        <p:spPr/>
        <p:txBody>
          <a:bodyPr/>
          <a:lstStyle/>
          <a:p>
            <a:pPr marL="0" marR="0" lvl="0" indent="0" algn="r" defTabSz="457178" rtl="0" eaLnBrk="1" fontAlgn="auto" latinLnBrk="0" hangingPunct="1">
              <a:lnSpc>
                <a:spcPct val="100000"/>
              </a:lnSpc>
              <a:spcBef>
                <a:spcPts val="0"/>
              </a:spcBef>
              <a:spcAft>
                <a:spcPts val="0"/>
              </a:spcAft>
              <a:buClrTx/>
              <a:buSzTx/>
              <a:buFontTx/>
              <a:buNone/>
              <a:tabLst/>
              <a:defRPr/>
            </a:pPr>
            <a:fld id="{77E6BA2A-3E45-49F0-851A-970A715B99A6}" type="slidenum">
              <a:rPr kumimoji="0" lang="en-I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8" rtl="0" eaLnBrk="1" fontAlgn="auto" latinLnBrk="0" hangingPunct="1">
                <a:lnSpc>
                  <a:spcPct val="100000"/>
                </a:lnSpc>
                <a:spcBef>
                  <a:spcPts val="0"/>
                </a:spcBef>
                <a:spcAft>
                  <a:spcPts val="0"/>
                </a:spcAft>
                <a:buClrTx/>
                <a:buSzTx/>
                <a:buFontTx/>
                <a:buNone/>
                <a:tabLst/>
                <a:defRPr/>
              </a:pPr>
              <a:t>30</a:t>
            </a:fld>
            <a:endParaRPr kumimoji="0" lang="en-I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61328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 y="749300"/>
            <a:ext cx="6654800" cy="3743325"/>
          </a:xfrm>
        </p:spPr>
      </p:sp>
      <p:sp>
        <p:nvSpPr>
          <p:cNvPr id="4" name="Slide Number Placeholder 3"/>
          <p:cNvSpPr>
            <a:spLocks noGrp="1"/>
          </p:cNvSpPr>
          <p:nvPr>
            <p:ph type="sldNum" sz="quarter" idx="10"/>
          </p:nvPr>
        </p:nvSpPr>
        <p:spPr/>
        <p:txBody>
          <a:bodyPr/>
          <a:lstStyle/>
          <a:p>
            <a:pPr marL="0" marR="0" lvl="0" indent="0" algn="r" defTabSz="457178" rtl="0" eaLnBrk="1" fontAlgn="auto" latinLnBrk="0" hangingPunct="1">
              <a:lnSpc>
                <a:spcPct val="100000"/>
              </a:lnSpc>
              <a:spcBef>
                <a:spcPts val="0"/>
              </a:spcBef>
              <a:spcAft>
                <a:spcPts val="0"/>
              </a:spcAft>
              <a:buClrTx/>
              <a:buSzTx/>
              <a:buFontTx/>
              <a:buNone/>
              <a:tabLst/>
              <a:defRPr/>
            </a:pPr>
            <a:fld id="{77E6BA2A-3E45-49F0-851A-970A715B99A6}" type="slidenum">
              <a:rPr kumimoji="0" lang="en-I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8" rtl="0" eaLnBrk="1" fontAlgn="auto" latinLnBrk="0" hangingPunct="1">
                <a:lnSpc>
                  <a:spcPct val="100000"/>
                </a:lnSpc>
                <a:spcBef>
                  <a:spcPts val="0"/>
                </a:spcBef>
                <a:spcAft>
                  <a:spcPts val="0"/>
                </a:spcAft>
                <a:buClrTx/>
                <a:buSzTx/>
                <a:buFontTx/>
                <a:buNone/>
                <a:tabLst/>
                <a:defRPr/>
              </a:pPr>
              <a:t>31</a:t>
            </a:fld>
            <a:endParaRPr kumimoji="0" lang="en-I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6985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 y="749300"/>
            <a:ext cx="6654800" cy="3743325"/>
          </a:xfrm>
        </p:spPr>
      </p:sp>
      <p:sp>
        <p:nvSpPr>
          <p:cNvPr id="4" name="Slide Number Placeholder 3"/>
          <p:cNvSpPr>
            <a:spLocks noGrp="1"/>
          </p:cNvSpPr>
          <p:nvPr>
            <p:ph type="sldNum" sz="quarter" idx="10"/>
          </p:nvPr>
        </p:nvSpPr>
        <p:spPr/>
        <p:txBody>
          <a:bodyPr/>
          <a:lstStyle/>
          <a:p>
            <a:pPr marL="0" marR="0" lvl="0" indent="0" algn="r" defTabSz="457178" rtl="0" eaLnBrk="1" fontAlgn="auto" latinLnBrk="0" hangingPunct="1">
              <a:lnSpc>
                <a:spcPct val="100000"/>
              </a:lnSpc>
              <a:spcBef>
                <a:spcPts val="0"/>
              </a:spcBef>
              <a:spcAft>
                <a:spcPts val="0"/>
              </a:spcAft>
              <a:buClrTx/>
              <a:buSzTx/>
              <a:buFontTx/>
              <a:buNone/>
              <a:tabLst/>
              <a:defRPr/>
            </a:pPr>
            <a:fld id="{77E6BA2A-3E45-49F0-851A-970A715B99A6}" type="slidenum">
              <a:rPr kumimoji="0" lang="en-I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8" rtl="0" eaLnBrk="1" fontAlgn="auto" latinLnBrk="0" hangingPunct="1">
                <a:lnSpc>
                  <a:spcPct val="100000"/>
                </a:lnSpc>
                <a:spcBef>
                  <a:spcPts val="0"/>
                </a:spcBef>
                <a:spcAft>
                  <a:spcPts val="0"/>
                </a:spcAft>
                <a:buClrTx/>
                <a:buSzTx/>
                <a:buFontTx/>
                <a:buNone/>
                <a:tabLst/>
                <a:defRPr/>
              </a:pPr>
              <a:t>32</a:t>
            </a:fld>
            <a:endParaRPr kumimoji="0" lang="en-I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09259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 y="749300"/>
            <a:ext cx="6654800" cy="3743325"/>
          </a:xfrm>
        </p:spPr>
      </p:sp>
      <p:sp>
        <p:nvSpPr>
          <p:cNvPr id="4" name="Slide Number Placeholder 3"/>
          <p:cNvSpPr>
            <a:spLocks noGrp="1"/>
          </p:cNvSpPr>
          <p:nvPr>
            <p:ph type="sldNum" sz="quarter" idx="10"/>
          </p:nvPr>
        </p:nvSpPr>
        <p:spPr/>
        <p:txBody>
          <a:bodyPr/>
          <a:lstStyle/>
          <a:p>
            <a:pPr marL="0" marR="0" lvl="0" indent="0" algn="r" defTabSz="457178" rtl="0" eaLnBrk="1" fontAlgn="auto" latinLnBrk="0" hangingPunct="1">
              <a:lnSpc>
                <a:spcPct val="100000"/>
              </a:lnSpc>
              <a:spcBef>
                <a:spcPts val="0"/>
              </a:spcBef>
              <a:spcAft>
                <a:spcPts val="0"/>
              </a:spcAft>
              <a:buClrTx/>
              <a:buSzTx/>
              <a:buFontTx/>
              <a:buNone/>
              <a:tabLst/>
              <a:defRPr/>
            </a:pPr>
            <a:fld id="{77E6BA2A-3E45-49F0-851A-970A715B99A6}" type="slidenum">
              <a:rPr kumimoji="0" lang="en-I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8" rtl="0" eaLnBrk="1" fontAlgn="auto" latinLnBrk="0" hangingPunct="1">
                <a:lnSpc>
                  <a:spcPct val="100000"/>
                </a:lnSpc>
                <a:spcBef>
                  <a:spcPts val="0"/>
                </a:spcBef>
                <a:spcAft>
                  <a:spcPts val="0"/>
                </a:spcAft>
                <a:buClrTx/>
                <a:buSzTx/>
                <a:buFontTx/>
                <a:buNone/>
                <a:tabLst/>
                <a:defRPr/>
              </a:pPr>
              <a:t>33</a:t>
            </a:fld>
            <a:endParaRPr kumimoji="0" lang="en-I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269238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768350"/>
            <a:ext cx="6823075" cy="3838575"/>
          </a:xfrm>
        </p:spPr>
      </p:sp>
      <p:sp>
        <p:nvSpPr>
          <p:cNvPr id="4" name="Slide Number Placeholder 3"/>
          <p:cNvSpPr>
            <a:spLocks noGrp="1"/>
          </p:cNvSpPr>
          <p:nvPr>
            <p:ph type="sldNum" sz="quarter" idx="10"/>
          </p:nvPr>
        </p:nvSpPr>
        <p:spPr/>
        <p:txBody>
          <a:bodyPr/>
          <a:lstStyle/>
          <a:p>
            <a:pPr marL="0" marR="0" lvl="0" indent="0" algn="r" defTabSz="457178" rtl="0" eaLnBrk="1" fontAlgn="auto" latinLnBrk="0" hangingPunct="1">
              <a:lnSpc>
                <a:spcPct val="100000"/>
              </a:lnSpc>
              <a:spcBef>
                <a:spcPts val="0"/>
              </a:spcBef>
              <a:spcAft>
                <a:spcPts val="0"/>
              </a:spcAft>
              <a:buClrTx/>
              <a:buSzTx/>
              <a:buFontTx/>
              <a:buNone/>
              <a:tabLst/>
              <a:defRPr/>
            </a:pPr>
            <a:fld id="{77E6BA2A-3E45-49F0-851A-970A715B99A6}" type="slidenum">
              <a:rPr kumimoji="0" lang="en-I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8" rtl="0" eaLnBrk="1" fontAlgn="auto" latinLnBrk="0" hangingPunct="1">
                <a:lnSpc>
                  <a:spcPct val="100000"/>
                </a:lnSpc>
                <a:spcBef>
                  <a:spcPts val="0"/>
                </a:spcBef>
                <a:spcAft>
                  <a:spcPts val="0"/>
                </a:spcAft>
                <a:buClrTx/>
                <a:buSzTx/>
                <a:buFontTx/>
                <a:buNone/>
                <a:tabLst/>
                <a:defRPr/>
              </a:pPr>
              <a:t>34</a:t>
            </a:fld>
            <a:endParaRPr kumimoji="0" lang="en-I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140809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 y="749300"/>
            <a:ext cx="6654800" cy="3743325"/>
          </a:xfrm>
        </p:spPr>
      </p:sp>
      <p:sp>
        <p:nvSpPr>
          <p:cNvPr id="4" name="Slide Number Placeholder 3"/>
          <p:cNvSpPr>
            <a:spLocks noGrp="1"/>
          </p:cNvSpPr>
          <p:nvPr>
            <p:ph type="sldNum" sz="quarter" idx="10"/>
          </p:nvPr>
        </p:nvSpPr>
        <p:spPr/>
        <p:txBody>
          <a:bodyPr/>
          <a:lstStyle/>
          <a:p>
            <a:pPr marL="0" marR="0" lvl="0" indent="0" algn="r" defTabSz="457178" rtl="0" eaLnBrk="1" fontAlgn="auto" latinLnBrk="0" hangingPunct="1">
              <a:lnSpc>
                <a:spcPct val="100000"/>
              </a:lnSpc>
              <a:spcBef>
                <a:spcPts val="0"/>
              </a:spcBef>
              <a:spcAft>
                <a:spcPts val="0"/>
              </a:spcAft>
              <a:buClrTx/>
              <a:buSzTx/>
              <a:buFontTx/>
              <a:buNone/>
              <a:tabLst/>
              <a:defRPr/>
            </a:pPr>
            <a:fld id="{77E6BA2A-3E45-49F0-851A-970A715B99A6}" type="slidenum">
              <a:rPr kumimoji="0" lang="en-I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8" rtl="0" eaLnBrk="1" fontAlgn="auto" latinLnBrk="0" hangingPunct="1">
                <a:lnSpc>
                  <a:spcPct val="100000"/>
                </a:lnSpc>
                <a:spcBef>
                  <a:spcPts val="0"/>
                </a:spcBef>
                <a:spcAft>
                  <a:spcPts val="0"/>
                </a:spcAft>
                <a:buClrTx/>
                <a:buSzTx/>
                <a:buFontTx/>
                <a:buNone/>
                <a:tabLst/>
                <a:defRPr/>
              </a:pPr>
              <a:t>35</a:t>
            </a:fld>
            <a:endParaRPr kumimoji="0" lang="en-I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77891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 y="749300"/>
            <a:ext cx="6654800" cy="3743325"/>
          </a:xfrm>
        </p:spPr>
      </p:sp>
      <p:sp>
        <p:nvSpPr>
          <p:cNvPr id="3" name="Notes Placeholder 2"/>
          <p:cNvSpPr>
            <a:spLocks noGrp="1"/>
          </p:cNvSpPr>
          <p:nvPr>
            <p:ph type="body" idx="1"/>
          </p:nvPr>
        </p:nvSpPr>
        <p:spPr/>
        <p:txBody>
          <a:bodyPr/>
          <a:lstStyle/>
          <a:p>
            <a:pPr marL="342900" indent="-342900" defTabSz="914400">
              <a:lnSpc>
                <a:spcPct val="90000"/>
              </a:lnSpc>
              <a:spcBef>
                <a:spcPts val="1000"/>
              </a:spcBef>
              <a:buClr>
                <a:srgbClr val="C100A0"/>
              </a:buClr>
              <a:buFont typeface="Arial" panose="020B0604020202020204" pitchFamily="34" charset="0"/>
              <a:buChar char="•"/>
            </a:pPr>
            <a:endParaRPr lang="en-IE" sz="1200" b="0" i="0" u="sng" kern="1200" baseline="30000" dirty="0">
              <a:solidFill>
                <a:schemeClr val="tx1"/>
              </a:solidFill>
              <a:effectLst/>
              <a:latin typeface="+mn-lt"/>
              <a:ea typeface="+mn-ea"/>
              <a:cs typeface="+mn-cs"/>
            </a:endParaRPr>
          </a:p>
          <a:p>
            <a:pPr marL="342900" indent="-342900" defTabSz="914400">
              <a:lnSpc>
                <a:spcPct val="90000"/>
              </a:lnSpc>
              <a:spcBef>
                <a:spcPts val="1000"/>
              </a:spcBef>
              <a:buClr>
                <a:srgbClr val="C100A0"/>
              </a:buClr>
              <a:buFont typeface="Arial" panose="020B0604020202020204" pitchFamily="34" charset="0"/>
              <a:buChar char="•"/>
            </a:pPr>
            <a:endParaRPr lang="en-IE" sz="12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178" rtl="0" eaLnBrk="1" fontAlgn="auto" latinLnBrk="0" hangingPunct="1">
              <a:lnSpc>
                <a:spcPct val="100000"/>
              </a:lnSpc>
              <a:spcBef>
                <a:spcPts val="0"/>
              </a:spcBef>
              <a:spcAft>
                <a:spcPts val="0"/>
              </a:spcAft>
              <a:buClrTx/>
              <a:buSzTx/>
              <a:buFontTx/>
              <a:buNone/>
              <a:tabLst/>
              <a:defRPr/>
            </a:pPr>
            <a:fld id="{77E6BA2A-3E45-49F0-851A-970A715B99A6}" type="slidenum">
              <a:rPr kumimoji="0" lang="en-I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8" rtl="0" eaLnBrk="1" fontAlgn="auto" latinLnBrk="0" hangingPunct="1">
                <a:lnSpc>
                  <a:spcPct val="100000"/>
                </a:lnSpc>
                <a:spcBef>
                  <a:spcPts val="0"/>
                </a:spcBef>
                <a:spcAft>
                  <a:spcPts val="0"/>
                </a:spcAft>
                <a:buClrTx/>
                <a:buSzTx/>
                <a:buFontTx/>
                <a:buNone/>
                <a:tabLst/>
                <a:defRPr/>
              </a:pPr>
              <a:t>36</a:t>
            </a:fld>
            <a:endParaRPr kumimoji="0" lang="en-I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93692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B171B659-5935-4424-BF4D-7D2E8AD7CF74}" type="slidenum">
              <a:rPr lang="en-GB" smtClean="0"/>
              <a:t>41</a:t>
            </a:fld>
            <a:endParaRPr lang="en-GB"/>
          </a:p>
        </p:txBody>
      </p:sp>
    </p:spTree>
    <p:extLst>
      <p:ext uri="{BB962C8B-B14F-4D97-AF65-F5344CB8AC3E}">
        <p14:creationId xmlns:p14="http://schemas.microsoft.com/office/powerpoint/2010/main" val="8137690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67368A3C-9CC6-471E-98DA-38655E504C30}" type="slidenum">
              <a:rPr lang="en-IE" smtClean="0"/>
              <a:t>44</a:t>
            </a:fld>
            <a:endParaRPr lang="en-IE"/>
          </a:p>
        </p:txBody>
      </p:sp>
    </p:spTree>
    <p:extLst>
      <p:ext uri="{BB962C8B-B14F-4D97-AF65-F5344CB8AC3E}">
        <p14:creationId xmlns:p14="http://schemas.microsoft.com/office/powerpoint/2010/main" val="9666966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768350"/>
            <a:ext cx="6823075" cy="3838575"/>
          </a:xfrm>
        </p:spPr>
      </p:sp>
      <p:sp>
        <p:nvSpPr>
          <p:cNvPr id="4" name="Slide Number Placeholder 3"/>
          <p:cNvSpPr>
            <a:spLocks noGrp="1"/>
          </p:cNvSpPr>
          <p:nvPr>
            <p:ph type="sldNum" sz="quarter" idx="10"/>
          </p:nvPr>
        </p:nvSpPr>
        <p:spPr/>
        <p:txBody>
          <a:bodyPr/>
          <a:lstStyle/>
          <a:p>
            <a:pPr marL="0" marR="0" lvl="0" indent="0" algn="r" defTabSz="457178" rtl="0" eaLnBrk="1" fontAlgn="auto" latinLnBrk="0" hangingPunct="1">
              <a:lnSpc>
                <a:spcPct val="100000"/>
              </a:lnSpc>
              <a:spcBef>
                <a:spcPts val="0"/>
              </a:spcBef>
              <a:spcAft>
                <a:spcPts val="0"/>
              </a:spcAft>
              <a:buClrTx/>
              <a:buSzTx/>
              <a:buFontTx/>
              <a:buNone/>
              <a:tabLst/>
              <a:defRPr/>
            </a:pPr>
            <a:fld id="{77E6BA2A-3E45-49F0-851A-970A715B99A6}" type="slidenum">
              <a:rPr kumimoji="0" lang="en-I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8" rtl="0" eaLnBrk="1" fontAlgn="auto" latinLnBrk="0" hangingPunct="1">
                <a:lnSpc>
                  <a:spcPct val="100000"/>
                </a:lnSpc>
                <a:spcBef>
                  <a:spcPts val="0"/>
                </a:spcBef>
                <a:spcAft>
                  <a:spcPts val="0"/>
                </a:spcAft>
                <a:buClrTx/>
                <a:buSzTx/>
                <a:buFontTx/>
                <a:buNone/>
                <a:tabLst/>
                <a:defRPr/>
              </a:pPr>
              <a:t>45</a:t>
            </a:fld>
            <a:endParaRPr kumimoji="0" lang="en-I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1147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67368A3C-9CC6-471E-98DA-38655E504C30}" type="slidenum">
              <a:rPr lang="en-IE" smtClean="0"/>
              <a:t>6</a:t>
            </a:fld>
            <a:endParaRPr lang="en-IE"/>
          </a:p>
        </p:txBody>
      </p:sp>
    </p:spTree>
    <p:extLst>
      <p:ext uri="{BB962C8B-B14F-4D97-AF65-F5344CB8AC3E}">
        <p14:creationId xmlns:p14="http://schemas.microsoft.com/office/powerpoint/2010/main" val="22942127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 y="749300"/>
            <a:ext cx="6654800" cy="3743325"/>
          </a:xfrm>
        </p:spPr>
      </p:sp>
      <p:sp>
        <p:nvSpPr>
          <p:cNvPr id="4" name="Slide Number Placeholder 3"/>
          <p:cNvSpPr>
            <a:spLocks noGrp="1"/>
          </p:cNvSpPr>
          <p:nvPr>
            <p:ph type="sldNum" sz="quarter" idx="10"/>
          </p:nvPr>
        </p:nvSpPr>
        <p:spPr/>
        <p:txBody>
          <a:bodyPr/>
          <a:lstStyle/>
          <a:p>
            <a:pPr marL="0" marR="0" lvl="0" indent="0" algn="r" defTabSz="457178" rtl="0" eaLnBrk="1" fontAlgn="auto" latinLnBrk="0" hangingPunct="1">
              <a:lnSpc>
                <a:spcPct val="100000"/>
              </a:lnSpc>
              <a:spcBef>
                <a:spcPts val="0"/>
              </a:spcBef>
              <a:spcAft>
                <a:spcPts val="0"/>
              </a:spcAft>
              <a:buClrTx/>
              <a:buSzTx/>
              <a:buFontTx/>
              <a:buNone/>
              <a:tabLst/>
              <a:defRPr/>
            </a:pPr>
            <a:fld id="{77E6BA2A-3E45-49F0-851A-970A715B99A6}" type="slidenum">
              <a:rPr kumimoji="0" lang="en-I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8" rtl="0" eaLnBrk="1" fontAlgn="auto" latinLnBrk="0" hangingPunct="1">
                <a:lnSpc>
                  <a:spcPct val="100000"/>
                </a:lnSpc>
                <a:spcBef>
                  <a:spcPts val="0"/>
                </a:spcBef>
                <a:spcAft>
                  <a:spcPts val="0"/>
                </a:spcAft>
                <a:buClrTx/>
                <a:buSzTx/>
                <a:buFontTx/>
                <a:buNone/>
                <a:tabLst/>
                <a:defRPr/>
              </a:pPr>
              <a:t>46</a:t>
            </a:fld>
            <a:endParaRPr kumimoji="0" lang="en-I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4464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B171B659-5935-4424-BF4D-7D2E8AD7CF74}" type="slidenum">
              <a:rPr lang="en-GB" smtClean="0"/>
              <a:t>7</a:t>
            </a:fld>
            <a:endParaRPr lang="en-GB"/>
          </a:p>
        </p:txBody>
      </p:sp>
    </p:spTree>
    <p:extLst>
      <p:ext uri="{BB962C8B-B14F-4D97-AF65-F5344CB8AC3E}">
        <p14:creationId xmlns:p14="http://schemas.microsoft.com/office/powerpoint/2010/main" val="962145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B171B659-5935-4424-BF4D-7D2E8AD7CF74}" type="slidenum">
              <a:rPr lang="en-GB" smtClean="0"/>
              <a:t>11</a:t>
            </a:fld>
            <a:endParaRPr lang="en-GB" dirty="0"/>
          </a:p>
        </p:txBody>
      </p:sp>
    </p:spTree>
    <p:extLst>
      <p:ext uri="{BB962C8B-B14F-4D97-AF65-F5344CB8AC3E}">
        <p14:creationId xmlns:p14="http://schemas.microsoft.com/office/powerpoint/2010/main" val="4254508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B171B659-5935-4424-BF4D-7D2E8AD7CF74}" type="slidenum">
              <a:rPr lang="en-GB" smtClean="0"/>
              <a:t>12</a:t>
            </a:fld>
            <a:endParaRPr lang="en-GB" dirty="0"/>
          </a:p>
        </p:txBody>
      </p:sp>
    </p:spTree>
    <p:extLst>
      <p:ext uri="{BB962C8B-B14F-4D97-AF65-F5344CB8AC3E}">
        <p14:creationId xmlns:p14="http://schemas.microsoft.com/office/powerpoint/2010/main" val="1907797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IE" dirty="0"/>
          </a:p>
        </p:txBody>
      </p:sp>
      <p:sp>
        <p:nvSpPr>
          <p:cNvPr id="4" name="Slide Number Placeholder 3"/>
          <p:cNvSpPr>
            <a:spLocks noGrp="1"/>
          </p:cNvSpPr>
          <p:nvPr>
            <p:ph type="sldNum" sz="quarter" idx="10"/>
          </p:nvPr>
        </p:nvSpPr>
        <p:spPr/>
        <p:txBody>
          <a:bodyPr/>
          <a:lstStyle/>
          <a:p>
            <a:fld id="{B171B659-5935-4424-BF4D-7D2E8AD7CF74}" type="slidenum">
              <a:rPr lang="en-GB" smtClean="0"/>
              <a:t>13</a:t>
            </a:fld>
            <a:endParaRPr lang="en-GB"/>
          </a:p>
        </p:txBody>
      </p:sp>
    </p:spTree>
    <p:extLst>
      <p:ext uri="{BB962C8B-B14F-4D97-AF65-F5344CB8AC3E}">
        <p14:creationId xmlns:p14="http://schemas.microsoft.com/office/powerpoint/2010/main" val="34000485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71B659-5935-4424-BF4D-7D2E8AD7CF74}" type="slidenum">
              <a:rPr kumimoji="0" lang="en-GB" sz="1200" b="0" i="0" u="none" strike="noStrike" kern="1200" cap="none" spc="0" normalizeH="0" baseline="0" noProof="0" smtClean="0">
                <a:ln>
                  <a:noFill/>
                </a:ln>
                <a:solidFill>
                  <a:srgbClr val="2C3337"/>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2C3337"/>
              </a:solidFill>
              <a:effectLst/>
              <a:uLnTx/>
              <a:uFillTx/>
              <a:latin typeface="Open Sans"/>
              <a:ea typeface="+mn-ea"/>
              <a:cs typeface="+mn-cs"/>
            </a:endParaRPr>
          </a:p>
        </p:txBody>
      </p:sp>
    </p:spTree>
    <p:extLst>
      <p:ext uri="{BB962C8B-B14F-4D97-AF65-F5344CB8AC3E}">
        <p14:creationId xmlns:p14="http://schemas.microsoft.com/office/powerpoint/2010/main" val="15850403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71B659-5935-4424-BF4D-7D2E8AD7CF74}" type="slidenum">
              <a:rPr kumimoji="0" lang="en-GB" sz="1200" b="0" i="0" u="none" strike="noStrike" kern="1200" cap="none" spc="0" normalizeH="0" baseline="0" noProof="0" smtClean="0">
                <a:ln>
                  <a:noFill/>
                </a:ln>
                <a:solidFill>
                  <a:srgbClr val="2C3337"/>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2C3337"/>
              </a:solidFill>
              <a:effectLst/>
              <a:uLnTx/>
              <a:uFillTx/>
              <a:latin typeface="Open Sans"/>
              <a:ea typeface="+mn-ea"/>
              <a:cs typeface="+mn-cs"/>
            </a:endParaRPr>
          </a:p>
        </p:txBody>
      </p:sp>
    </p:spTree>
    <p:extLst>
      <p:ext uri="{BB962C8B-B14F-4D97-AF65-F5344CB8AC3E}">
        <p14:creationId xmlns:p14="http://schemas.microsoft.com/office/powerpoint/2010/main" val="28898525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457178" rtl="0" eaLnBrk="1" fontAlgn="auto" latinLnBrk="0" hangingPunct="1">
              <a:lnSpc>
                <a:spcPct val="100000"/>
              </a:lnSpc>
              <a:spcBef>
                <a:spcPts val="0"/>
              </a:spcBef>
              <a:spcAft>
                <a:spcPts val="0"/>
              </a:spcAft>
              <a:buClrTx/>
              <a:buSzTx/>
              <a:buFontTx/>
              <a:buNone/>
              <a:tabLst/>
              <a:defRPr/>
            </a:pPr>
            <a:fld id="{5CFA1724-EC96-BF40-8BF1-2DFA4FD9AD6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8"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4316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endParaRPr lang="en-IE"/>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IE"/>
          </a:p>
        </p:txBody>
      </p:sp>
      <p:sp>
        <p:nvSpPr>
          <p:cNvPr id="4" name="Date Placeholder 3"/>
          <p:cNvSpPr>
            <a:spLocks noGrp="1"/>
          </p:cNvSpPr>
          <p:nvPr>
            <p:ph type="dt" sz="half" idx="10"/>
          </p:nvPr>
        </p:nvSpPr>
        <p:spPr/>
        <p:txBody>
          <a:bodyPr/>
          <a:lstStyle/>
          <a:p>
            <a:fld id="{05C419EB-F2AA-4D88-A256-99D51FD85F8A}" type="datetimeFigureOut">
              <a:rPr lang="en-IE" smtClean="0"/>
              <a:t>05/12/2024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8176C720-D7A7-4664-8F1C-0C005294FCBD}" type="slidenum">
              <a:rPr lang="en-IE" smtClean="0"/>
              <a:t>‹#›</a:t>
            </a:fld>
            <a:endParaRPr lang="en-IE"/>
          </a:p>
        </p:txBody>
      </p:sp>
    </p:spTree>
    <p:extLst>
      <p:ext uri="{BB962C8B-B14F-4D97-AF65-F5344CB8AC3E}">
        <p14:creationId xmlns:p14="http://schemas.microsoft.com/office/powerpoint/2010/main" val="3003033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05C419EB-F2AA-4D88-A256-99D51FD85F8A}" type="datetimeFigureOut">
              <a:rPr lang="en-IE" smtClean="0"/>
              <a:t>05/12/2024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8176C720-D7A7-4664-8F1C-0C005294FCBD}" type="slidenum">
              <a:rPr lang="en-IE" smtClean="0"/>
              <a:t>‹#›</a:t>
            </a:fld>
            <a:endParaRPr lang="en-IE"/>
          </a:p>
        </p:txBody>
      </p:sp>
    </p:spTree>
    <p:extLst>
      <p:ext uri="{BB962C8B-B14F-4D97-AF65-F5344CB8AC3E}">
        <p14:creationId xmlns:p14="http://schemas.microsoft.com/office/powerpoint/2010/main" val="787392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endParaRPr lang="en-IE"/>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05C419EB-F2AA-4D88-A256-99D51FD85F8A}" type="datetimeFigureOut">
              <a:rPr lang="en-IE" smtClean="0"/>
              <a:t>05/12/2024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8176C720-D7A7-4664-8F1C-0C005294FCBD}" type="slidenum">
              <a:rPr lang="en-IE" smtClean="0"/>
              <a:t>‹#›</a:t>
            </a:fld>
            <a:endParaRPr lang="en-IE"/>
          </a:p>
        </p:txBody>
      </p:sp>
    </p:spTree>
    <p:extLst>
      <p:ext uri="{BB962C8B-B14F-4D97-AF65-F5344CB8AC3E}">
        <p14:creationId xmlns:p14="http://schemas.microsoft.com/office/powerpoint/2010/main" val="1890663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Inner Slide">
    <p:spTree>
      <p:nvGrpSpPr>
        <p:cNvPr id="1" name=""/>
        <p:cNvGrpSpPr/>
        <p:nvPr/>
      </p:nvGrpSpPr>
      <p:grpSpPr>
        <a:xfrm>
          <a:off x="0" y="0"/>
          <a:ext cx="0" cy="0"/>
          <a:chOff x="0" y="0"/>
          <a:chExt cx="0" cy="0"/>
        </a:xfrm>
      </p:grpSpPr>
      <p:sp>
        <p:nvSpPr>
          <p:cNvPr id="7" name="Rectangle 6"/>
          <p:cNvSpPr/>
          <p:nvPr userDrawn="1"/>
        </p:nvSpPr>
        <p:spPr>
          <a:xfrm>
            <a:off x="0" y="-1"/>
            <a:ext cx="9144000" cy="252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91420" tIns="45710" rIns="91420" bIns="45710" spcCol="0" rtlCol="0" anchor="ctr"/>
          <a:lstStyle/>
          <a:p>
            <a:pPr algn="ctr"/>
            <a:endParaRPr lang="en-US"/>
          </a:p>
        </p:txBody>
      </p:sp>
      <p:sp>
        <p:nvSpPr>
          <p:cNvPr id="10" name="Rectangle 9"/>
          <p:cNvSpPr/>
          <p:nvPr userDrawn="1"/>
        </p:nvSpPr>
        <p:spPr>
          <a:xfrm>
            <a:off x="0" y="4747613"/>
            <a:ext cx="9144000" cy="402942"/>
          </a:xfrm>
          <a:prstGeom prst="rect">
            <a:avLst/>
          </a:prstGeom>
          <a:solidFill>
            <a:srgbClr val="6998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699887"/>
              </a:solidFill>
            </a:endParaRP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59036" y="4791310"/>
            <a:ext cx="1625928" cy="315547"/>
          </a:xfrm>
          <a:prstGeom prst="rect">
            <a:avLst/>
          </a:prstGeom>
        </p:spPr>
      </p:pic>
      <p:sp>
        <p:nvSpPr>
          <p:cNvPr id="5" name="TextBox 4"/>
          <p:cNvSpPr txBox="1"/>
          <p:nvPr userDrawn="1"/>
        </p:nvSpPr>
        <p:spPr>
          <a:xfrm>
            <a:off x="148160" y="336775"/>
            <a:ext cx="1300356" cy="215444"/>
          </a:xfrm>
          <a:prstGeom prst="rect">
            <a:avLst/>
          </a:prstGeom>
          <a:noFill/>
        </p:spPr>
        <p:txBody>
          <a:bodyPr wrap="none" rtlCol="0">
            <a:spAutoFit/>
          </a:bodyPr>
          <a:lstStyle/>
          <a:p>
            <a:r>
              <a:rPr lang="en-US" sz="800" dirty="0">
                <a:solidFill>
                  <a:schemeClr val="bg1">
                    <a:lumMod val="50000"/>
                  </a:schemeClr>
                </a:solidFill>
              </a:rPr>
              <a:t>HSE | </a:t>
            </a:r>
            <a:r>
              <a:rPr lang="en-US" sz="800" b="1" dirty="0">
                <a:solidFill>
                  <a:schemeClr val="bg1">
                    <a:lumMod val="50000"/>
                  </a:schemeClr>
                </a:solidFill>
              </a:rPr>
              <a:t>Open Disclosure</a:t>
            </a:r>
          </a:p>
        </p:txBody>
      </p:sp>
    </p:spTree>
    <p:extLst>
      <p:ext uri="{BB962C8B-B14F-4D97-AF65-F5344CB8AC3E}">
        <p14:creationId xmlns:p14="http://schemas.microsoft.com/office/powerpoint/2010/main" val="2672292935"/>
      </p:ext>
    </p:extLst>
  </p:cSld>
  <p:clrMapOvr>
    <a:masterClrMapping/>
  </p:clrMapOvr>
  <p:extLst>
    <p:ext uri="{DCECCB84-F9BA-43D5-87BE-67443E8EF086}">
      <p15:sldGuideLst xmlns:p15="http://schemas.microsoft.com/office/powerpoint/2012/main">
        <p15:guide id="1" orient="horz" pos="2845" userDrawn="1">
          <p15:clr>
            <a:srgbClr val="FBAE40"/>
          </p15:clr>
        </p15:guide>
        <p15:guide id="2" pos="5579"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Inner Slide">
    <p:spTree>
      <p:nvGrpSpPr>
        <p:cNvPr id="1" name=""/>
        <p:cNvGrpSpPr/>
        <p:nvPr/>
      </p:nvGrpSpPr>
      <p:grpSpPr>
        <a:xfrm>
          <a:off x="0" y="0"/>
          <a:ext cx="0" cy="0"/>
          <a:chOff x="0" y="0"/>
          <a:chExt cx="0" cy="0"/>
        </a:xfrm>
      </p:grpSpPr>
      <p:sp>
        <p:nvSpPr>
          <p:cNvPr id="7" name="Rectangle 6"/>
          <p:cNvSpPr/>
          <p:nvPr userDrawn="1"/>
        </p:nvSpPr>
        <p:spPr>
          <a:xfrm>
            <a:off x="0" y="-1"/>
            <a:ext cx="9144000" cy="252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91420" tIns="45710" rIns="91420" bIns="45710" spcCol="0" rtlCol="0" anchor="ctr"/>
          <a:lstStyle/>
          <a:p>
            <a:pPr algn="ctr"/>
            <a:endParaRPr lang="en-US"/>
          </a:p>
        </p:txBody>
      </p:sp>
      <p:sp>
        <p:nvSpPr>
          <p:cNvPr id="10" name="Rectangle 9"/>
          <p:cNvSpPr/>
          <p:nvPr userDrawn="1"/>
        </p:nvSpPr>
        <p:spPr>
          <a:xfrm>
            <a:off x="0" y="4747613"/>
            <a:ext cx="9144000" cy="402942"/>
          </a:xfrm>
          <a:prstGeom prst="rect">
            <a:avLst/>
          </a:prstGeom>
          <a:solidFill>
            <a:srgbClr val="6998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699887"/>
              </a:solidFill>
            </a:endParaRP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59036" y="4791310"/>
            <a:ext cx="1625928" cy="315547"/>
          </a:xfrm>
          <a:prstGeom prst="rect">
            <a:avLst/>
          </a:prstGeom>
        </p:spPr>
      </p:pic>
      <p:sp>
        <p:nvSpPr>
          <p:cNvPr id="5" name="TextBox 4"/>
          <p:cNvSpPr txBox="1"/>
          <p:nvPr userDrawn="1"/>
        </p:nvSpPr>
        <p:spPr>
          <a:xfrm>
            <a:off x="148160" y="336775"/>
            <a:ext cx="1300356" cy="215444"/>
          </a:xfrm>
          <a:prstGeom prst="rect">
            <a:avLst/>
          </a:prstGeom>
          <a:noFill/>
        </p:spPr>
        <p:txBody>
          <a:bodyPr wrap="none" rtlCol="0">
            <a:spAutoFit/>
          </a:bodyPr>
          <a:lstStyle/>
          <a:p>
            <a:r>
              <a:rPr lang="en-US" sz="800" dirty="0">
                <a:solidFill>
                  <a:schemeClr val="bg1">
                    <a:lumMod val="50000"/>
                  </a:schemeClr>
                </a:solidFill>
              </a:rPr>
              <a:t>HSE | </a:t>
            </a:r>
            <a:r>
              <a:rPr lang="en-US" sz="800" b="1" dirty="0">
                <a:solidFill>
                  <a:schemeClr val="bg1">
                    <a:lumMod val="50000"/>
                  </a:schemeClr>
                </a:solidFill>
              </a:rPr>
              <a:t>Open Disclosure</a:t>
            </a:r>
          </a:p>
        </p:txBody>
      </p:sp>
    </p:spTree>
    <p:extLst>
      <p:ext uri="{BB962C8B-B14F-4D97-AF65-F5344CB8AC3E}">
        <p14:creationId xmlns:p14="http://schemas.microsoft.com/office/powerpoint/2010/main" val="1767432889"/>
      </p:ext>
    </p:extLst>
  </p:cSld>
  <p:clrMapOvr>
    <a:masterClrMapping/>
  </p:clrMapOvr>
  <p:extLst>
    <p:ext uri="{DCECCB84-F9BA-43D5-87BE-67443E8EF086}">
      <p15:sldGuideLst xmlns:p15="http://schemas.microsoft.com/office/powerpoint/2012/main">
        <p15:guide id="1" orient="horz" pos="2845" userDrawn="1">
          <p15:clr>
            <a:srgbClr val="FBAE40"/>
          </p15:clr>
        </p15:guide>
        <p15:guide id="2" pos="5579"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Internal Slides">
    <p:spTree>
      <p:nvGrpSpPr>
        <p:cNvPr id="1" name=""/>
        <p:cNvGrpSpPr/>
        <p:nvPr/>
      </p:nvGrpSpPr>
      <p:grpSpPr>
        <a:xfrm>
          <a:off x="0" y="0"/>
          <a:ext cx="0" cy="0"/>
          <a:chOff x="0" y="0"/>
          <a:chExt cx="0" cy="0"/>
        </a:xfrm>
      </p:grpSpPr>
      <p:sp>
        <p:nvSpPr>
          <p:cNvPr id="11" name="Rectangle 10"/>
          <p:cNvSpPr/>
          <p:nvPr userDrawn="1"/>
        </p:nvSpPr>
        <p:spPr>
          <a:xfrm>
            <a:off x="0" y="-1"/>
            <a:ext cx="9144000" cy="252000"/>
          </a:xfrm>
          <a:prstGeom prst="rect">
            <a:avLst/>
          </a:prstGeom>
          <a:solidFill>
            <a:srgbClr val="699887"/>
          </a:solidFill>
          <a:ln>
            <a:noFill/>
          </a:ln>
          <a:effectLst/>
        </p:spPr>
        <p:style>
          <a:lnRef idx="1">
            <a:schemeClr val="accent1"/>
          </a:lnRef>
          <a:fillRef idx="3">
            <a:schemeClr val="accent1"/>
          </a:fillRef>
          <a:effectRef idx="2">
            <a:schemeClr val="accent1"/>
          </a:effectRef>
          <a:fontRef idx="minor">
            <a:schemeClr val="lt1"/>
          </a:fontRef>
        </p:style>
        <p:txBody>
          <a:bodyPr lIns="91420" tIns="45710" rIns="91420" bIns="45710" spcCol="0" rtlCol="0" anchor="ctr"/>
          <a:lstStyle/>
          <a:p>
            <a:pPr algn="ctr"/>
            <a:endParaRPr lang="en-US">
              <a:solidFill>
                <a:srgbClr val="699887"/>
              </a:solidFill>
            </a:endParaRPr>
          </a:p>
        </p:txBody>
      </p:sp>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4614388"/>
            <a:ext cx="9144000" cy="529111"/>
          </a:xfrm>
          <a:prstGeom prst="rect">
            <a:avLst/>
          </a:prstGeom>
        </p:spPr>
      </p:pic>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71366" y="4677972"/>
            <a:ext cx="551714" cy="401941"/>
          </a:xfrm>
          <a:prstGeom prst="rect">
            <a:avLst/>
          </a:prstGeom>
        </p:spPr>
      </p:pic>
      <p:sp>
        <p:nvSpPr>
          <p:cNvPr id="5" name="TextBox 4"/>
          <p:cNvSpPr txBox="1"/>
          <p:nvPr userDrawn="1"/>
        </p:nvSpPr>
        <p:spPr>
          <a:xfrm>
            <a:off x="148160" y="336775"/>
            <a:ext cx="1300356" cy="215444"/>
          </a:xfrm>
          <a:prstGeom prst="rect">
            <a:avLst/>
          </a:prstGeom>
          <a:noFill/>
        </p:spPr>
        <p:txBody>
          <a:bodyPr wrap="none" rtlCol="0">
            <a:spAutoFit/>
          </a:bodyPr>
          <a:lstStyle/>
          <a:p>
            <a:r>
              <a:rPr lang="en-US" sz="800" dirty="0">
                <a:solidFill>
                  <a:schemeClr val="bg1">
                    <a:lumMod val="50000"/>
                  </a:schemeClr>
                </a:solidFill>
              </a:rPr>
              <a:t>HSE | </a:t>
            </a:r>
            <a:r>
              <a:rPr lang="en-US" sz="800" b="1" dirty="0">
                <a:solidFill>
                  <a:schemeClr val="bg1">
                    <a:lumMod val="50000"/>
                  </a:schemeClr>
                </a:solidFill>
              </a:rPr>
              <a:t>Open Disclosure</a:t>
            </a:r>
          </a:p>
        </p:txBody>
      </p:sp>
    </p:spTree>
    <p:extLst>
      <p:ext uri="{BB962C8B-B14F-4D97-AF65-F5344CB8AC3E}">
        <p14:creationId xmlns:p14="http://schemas.microsoft.com/office/powerpoint/2010/main" val="34065705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7_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5790A114-7202-C04D-B2ED-13180DF9F6CB}"/>
              </a:ext>
            </a:extLst>
          </p:cNvPr>
          <p:cNvSpPr txBox="1">
            <a:spLocks/>
          </p:cNvSpPr>
          <p:nvPr userDrawn="1"/>
        </p:nvSpPr>
        <p:spPr>
          <a:xfrm>
            <a:off x="1224000" y="324001"/>
            <a:ext cx="7886700" cy="562691"/>
          </a:xfrm>
          <a:prstGeom prst="rect">
            <a:avLst/>
          </a:prstGeom>
        </p:spPr>
        <p:txBody>
          <a:bodyPr lIns="0" tIns="0" rIns="0" bIns="0" anchor="t" anchorCtr="0"/>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n-US" sz="2400" b="1" dirty="0">
              <a:solidFill>
                <a:schemeClr val="bg1"/>
              </a:solidFill>
              <a:latin typeface="Arial" panose="020B0604020202020204" pitchFamily="34" charset="0"/>
              <a:cs typeface="Arial" panose="020B0604020202020204" pitchFamily="34" charset="0"/>
            </a:endParaRPr>
          </a:p>
        </p:txBody>
      </p:sp>
      <p:sp>
        <p:nvSpPr>
          <p:cNvPr id="4" name="Text Placeholder 2">
            <a:extLst>
              <a:ext uri="{FF2B5EF4-FFF2-40B4-BE49-F238E27FC236}">
                <a16:creationId xmlns:a16="http://schemas.microsoft.com/office/drawing/2014/main" id="{22B8EAEF-FD7E-A34D-A34A-ECED6073EE7D}"/>
              </a:ext>
            </a:extLst>
          </p:cNvPr>
          <p:cNvSpPr>
            <a:spLocks noGrp="1"/>
          </p:cNvSpPr>
          <p:nvPr>
            <p:ph type="body" sz="quarter" idx="11"/>
          </p:nvPr>
        </p:nvSpPr>
        <p:spPr>
          <a:xfrm>
            <a:off x="1224001" y="301091"/>
            <a:ext cx="6118910" cy="585601"/>
          </a:xfrm>
        </p:spPr>
        <p:txBody>
          <a:bodyPr lIns="0" tIns="0" rIns="0" bIns="0">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GB" dirty="0"/>
              <a:t>Click to edit Master text styles</a:t>
            </a:r>
          </a:p>
        </p:txBody>
      </p:sp>
      <p:sp>
        <p:nvSpPr>
          <p:cNvPr id="5" name="Picture Placeholder 4">
            <a:extLst>
              <a:ext uri="{FF2B5EF4-FFF2-40B4-BE49-F238E27FC236}">
                <a16:creationId xmlns:a16="http://schemas.microsoft.com/office/drawing/2014/main" id="{3CA4C962-CB06-AC4A-BE01-3D0FAC870B09}"/>
              </a:ext>
            </a:extLst>
          </p:cNvPr>
          <p:cNvSpPr>
            <a:spLocks noGrp="1"/>
          </p:cNvSpPr>
          <p:nvPr>
            <p:ph type="pic" sz="quarter" idx="12"/>
          </p:nvPr>
        </p:nvSpPr>
        <p:spPr>
          <a:xfrm>
            <a:off x="0" y="909602"/>
            <a:ext cx="9110700" cy="4087701"/>
          </a:xfrm>
        </p:spPr>
        <p:txBody>
          <a:bodyPr/>
          <a:lstStyle/>
          <a:p>
            <a:endParaRPr lang="en-US"/>
          </a:p>
        </p:txBody>
      </p:sp>
      <p:sp>
        <p:nvSpPr>
          <p:cNvPr id="3" name="Rectangle 2"/>
          <p:cNvSpPr/>
          <p:nvPr userDrawn="1"/>
        </p:nvSpPr>
        <p:spPr>
          <a:xfrm>
            <a:off x="2804711" y="4970425"/>
            <a:ext cx="3501280" cy="200055"/>
          </a:xfrm>
          <a:prstGeom prst="rect">
            <a:avLst/>
          </a:prstGeom>
        </p:spPr>
        <p:txBody>
          <a:bodyPr wrap="none">
            <a:spAutoFit/>
          </a:bodyPr>
          <a:lstStyle/>
          <a:p>
            <a:r>
              <a:rPr lang="en-IE" sz="700" b="1" dirty="0" smtClean="0">
                <a:solidFill>
                  <a:schemeClr val="bg1"/>
                </a:solidFill>
                <a:latin typeface="Arial" panose="020B0604020202020204" pitchFamily="34" charset="0"/>
                <a:cs typeface="Arial" panose="020B0604020202020204" pitchFamily="34" charset="0"/>
              </a:rPr>
              <a:t>National Quality and Patient Safety Directorate</a:t>
            </a:r>
            <a:r>
              <a:rPr lang="az-Cyrl-AZ" sz="700" b="1" dirty="0" smtClean="0">
                <a:solidFill>
                  <a:schemeClr val="bg1"/>
                </a:solidFill>
                <a:latin typeface="Arial" panose="020B0604020202020204" pitchFamily="34" charset="0"/>
                <a:cs typeface="Arial" panose="020B0604020202020204" pitchFamily="34" charset="0"/>
              </a:rPr>
              <a:t>│</a:t>
            </a:r>
            <a:r>
              <a:rPr lang="en-IE" sz="700" b="1" dirty="0" smtClean="0">
                <a:solidFill>
                  <a:schemeClr val="bg1"/>
                </a:solidFill>
                <a:latin typeface="Arial" panose="020B0604020202020204" pitchFamily="34" charset="0"/>
                <a:cs typeface="Arial" panose="020B0604020202020204" pitchFamily="34" charset="0"/>
              </a:rPr>
              <a:t>nqps@hse.ie</a:t>
            </a:r>
            <a:r>
              <a:rPr lang="az-Cyrl-AZ" sz="700" b="1" dirty="0" smtClean="0">
                <a:solidFill>
                  <a:schemeClr val="bg1"/>
                </a:solidFill>
                <a:latin typeface="Arial" panose="020B0604020202020204" pitchFamily="34" charset="0"/>
                <a:cs typeface="Arial" panose="020B0604020202020204" pitchFamily="34" charset="0"/>
              </a:rPr>
              <a:t> │</a:t>
            </a:r>
            <a:r>
              <a:rPr lang="en-IE" sz="700" b="1" dirty="0" smtClean="0">
                <a:solidFill>
                  <a:schemeClr val="bg1"/>
                </a:solidFill>
                <a:latin typeface="Arial" panose="020B0604020202020204" pitchFamily="34" charset="0"/>
                <a:cs typeface="Arial" panose="020B0604020202020204" pitchFamily="34" charset="0"/>
              </a:rPr>
              <a:t>@NationalQPS</a:t>
            </a:r>
            <a:endParaRPr lang="en-IE" sz="7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1235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2_Inner Slide">
    <p:spTree>
      <p:nvGrpSpPr>
        <p:cNvPr id="1" name=""/>
        <p:cNvGrpSpPr/>
        <p:nvPr/>
      </p:nvGrpSpPr>
      <p:grpSpPr>
        <a:xfrm>
          <a:off x="0" y="0"/>
          <a:ext cx="0" cy="0"/>
          <a:chOff x="0" y="0"/>
          <a:chExt cx="0" cy="0"/>
        </a:xfrm>
      </p:grpSpPr>
      <p:sp>
        <p:nvSpPr>
          <p:cNvPr id="7" name="Rectangle 6"/>
          <p:cNvSpPr/>
          <p:nvPr userDrawn="1"/>
        </p:nvSpPr>
        <p:spPr>
          <a:xfrm>
            <a:off x="0" y="-1"/>
            <a:ext cx="9144000" cy="252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91420" tIns="45710" rIns="91420" bIns="45710" spcCol="0" rtlCol="0" anchor="ctr"/>
          <a:lstStyle/>
          <a:p>
            <a:pPr algn="ctr"/>
            <a:endParaRPr lang="en-US" sz="1800"/>
          </a:p>
        </p:txBody>
      </p:sp>
      <p:sp>
        <p:nvSpPr>
          <p:cNvPr id="10" name="Rectangle 9"/>
          <p:cNvSpPr/>
          <p:nvPr userDrawn="1"/>
        </p:nvSpPr>
        <p:spPr>
          <a:xfrm>
            <a:off x="0" y="4747613"/>
            <a:ext cx="9144000" cy="402942"/>
          </a:xfrm>
          <a:prstGeom prst="rect">
            <a:avLst/>
          </a:prstGeom>
          <a:solidFill>
            <a:srgbClr val="6998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699887"/>
              </a:solidFill>
            </a:endParaRP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59036" y="4791311"/>
            <a:ext cx="1625928" cy="315547"/>
          </a:xfrm>
          <a:prstGeom prst="rect">
            <a:avLst/>
          </a:prstGeom>
        </p:spPr>
      </p:pic>
      <p:sp>
        <p:nvSpPr>
          <p:cNvPr id="5" name="TextBox 4"/>
          <p:cNvSpPr txBox="1"/>
          <p:nvPr userDrawn="1"/>
        </p:nvSpPr>
        <p:spPr>
          <a:xfrm>
            <a:off x="148160" y="336776"/>
            <a:ext cx="1127232" cy="215444"/>
          </a:xfrm>
          <a:prstGeom prst="rect">
            <a:avLst/>
          </a:prstGeom>
          <a:noFill/>
        </p:spPr>
        <p:txBody>
          <a:bodyPr wrap="none" rtlCol="0">
            <a:spAutoFit/>
          </a:bodyPr>
          <a:lstStyle/>
          <a:p>
            <a:r>
              <a:rPr lang="en-US" sz="800" dirty="0" smtClean="0">
                <a:solidFill>
                  <a:schemeClr val="bg1">
                    <a:lumMod val="50000"/>
                  </a:schemeClr>
                </a:solidFill>
              </a:rPr>
              <a:t>HSE | </a:t>
            </a:r>
            <a:r>
              <a:rPr lang="en-US" sz="800" b="1" dirty="0" smtClean="0">
                <a:solidFill>
                  <a:schemeClr val="bg1">
                    <a:lumMod val="50000"/>
                  </a:schemeClr>
                </a:solidFill>
              </a:rPr>
              <a:t>Open Disclosure</a:t>
            </a:r>
            <a:endParaRPr lang="en-US" sz="800" b="1" dirty="0">
              <a:solidFill>
                <a:schemeClr val="bg1">
                  <a:lumMod val="50000"/>
                </a:schemeClr>
              </a:solidFill>
            </a:endParaRPr>
          </a:p>
        </p:txBody>
      </p:sp>
    </p:spTree>
    <p:extLst>
      <p:ext uri="{BB962C8B-B14F-4D97-AF65-F5344CB8AC3E}">
        <p14:creationId xmlns:p14="http://schemas.microsoft.com/office/powerpoint/2010/main" val="20519842"/>
      </p:ext>
    </p:extLst>
  </p:cSld>
  <p:clrMapOvr>
    <a:masterClrMapping/>
  </p:clrMapOvr>
  <p:extLst mod="1">
    <p:ext uri="{DCECCB84-F9BA-43D5-87BE-67443E8EF086}">
      <p15:sldGuideLst xmlns:p15="http://schemas.microsoft.com/office/powerpoint/2012/main">
        <p15:guide id="1" orient="horz" pos="2845">
          <p15:clr>
            <a:srgbClr val="FBAE40"/>
          </p15:clr>
        </p15:guide>
        <p15:guide id="2" pos="5579">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266" y="255107"/>
            <a:ext cx="5873508" cy="1295403"/>
          </a:xfrm>
          <a:prstGeom prst="rect">
            <a:avLst/>
          </a:prstGeom>
        </p:spPr>
      </p:pic>
    </p:spTree>
    <p:extLst>
      <p:ext uri="{BB962C8B-B14F-4D97-AF65-F5344CB8AC3E}">
        <p14:creationId xmlns:p14="http://schemas.microsoft.com/office/powerpoint/2010/main" val="28688359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5790A114-7202-C04D-B2ED-13180DF9F6CB}"/>
              </a:ext>
            </a:extLst>
          </p:cNvPr>
          <p:cNvSpPr txBox="1">
            <a:spLocks/>
          </p:cNvSpPr>
          <p:nvPr userDrawn="1"/>
        </p:nvSpPr>
        <p:spPr>
          <a:xfrm>
            <a:off x="1224001" y="324002"/>
            <a:ext cx="7886700" cy="562691"/>
          </a:xfrm>
          <a:prstGeom prst="rect">
            <a:avLst/>
          </a:prstGeom>
        </p:spPr>
        <p:txBody>
          <a:bodyPr lIns="0" tIns="0" rIns="0" bIns="0" anchor="t" anchorCtr="0"/>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n-US" sz="2400" b="1" dirty="0">
              <a:solidFill>
                <a:schemeClr val="bg1"/>
              </a:solidFill>
              <a:latin typeface="Arial" panose="020B0604020202020204" pitchFamily="34" charset="0"/>
              <a:cs typeface="Arial" panose="020B0604020202020204" pitchFamily="34" charset="0"/>
            </a:endParaRPr>
          </a:p>
        </p:txBody>
      </p:sp>
      <p:sp>
        <p:nvSpPr>
          <p:cNvPr id="4" name="Text Placeholder 2">
            <a:extLst>
              <a:ext uri="{FF2B5EF4-FFF2-40B4-BE49-F238E27FC236}">
                <a16:creationId xmlns:a16="http://schemas.microsoft.com/office/drawing/2014/main" id="{22B8EAEF-FD7E-A34D-A34A-ECED6073EE7D}"/>
              </a:ext>
            </a:extLst>
          </p:cNvPr>
          <p:cNvSpPr>
            <a:spLocks noGrp="1"/>
          </p:cNvSpPr>
          <p:nvPr>
            <p:ph type="body" sz="quarter" idx="11"/>
          </p:nvPr>
        </p:nvSpPr>
        <p:spPr>
          <a:xfrm>
            <a:off x="1224001" y="301091"/>
            <a:ext cx="6118910" cy="585601"/>
          </a:xfrm>
        </p:spPr>
        <p:txBody>
          <a:bodyPr lIns="0" tIns="0" rIns="0" bIns="0">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GB" dirty="0"/>
              <a:t>Click to edit Master text styles</a:t>
            </a:r>
          </a:p>
        </p:txBody>
      </p:sp>
      <p:sp>
        <p:nvSpPr>
          <p:cNvPr id="5" name="Picture Placeholder 4">
            <a:extLst>
              <a:ext uri="{FF2B5EF4-FFF2-40B4-BE49-F238E27FC236}">
                <a16:creationId xmlns:a16="http://schemas.microsoft.com/office/drawing/2014/main" id="{3CA4C962-CB06-AC4A-BE01-3D0FAC870B09}"/>
              </a:ext>
            </a:extLst>
          </p:cNvPr>
          <p:cNvSpPr>
            <a:spLocks noGrp="1"/>
          </p:cNvSpPr>
          <p:nvPr>
            <p:ph type="pic" sz="quarter" idx="12"/>
          </p:nvPr>
        </p:nvSpPr>
        <p:spPr>
          <a:xfrm>
            <a:off x="1" y="909602"/>
            <a:ext cx="9110700" cy="4087701"/>
          </a:xfrm>
        </p:spPr>
        <p:txBody>
          <a:bodyPr/>
          <a:lstStyle/>
          <a:p>
            <a:endParaRPr lang="en-US" dirty="0"/>
          </a:p>
        </p:txBody>
      </p:sp>
    </p:spTree>
    <p:extLst>
      <p:ext uri="{BB962C8B-B14F-4D97-AF65-F5344CB8AC3E}">
        <p14:creationId xmlns:p14="http://schemas.microsoft.com/office/powerpoint/2010/main" val="15616788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46D0A-0C3B-D54A-8C29-22E9122FB09B}"/>
              </a:ext>
            </a:extLst>
          </p:cNvPr>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0F8D07A-9FF2-0F40-84AC-60F1F9EACC65}"/>
              </a:ext>
            </a:extLst>
          </p:cNvPr>
          <p:cNvSpPr>
            <a:spLocks noGrp="1"/>
          </p:cNvSpPr>
          <p:nvPr>
            <p:ph type="subTitle" idx="1"/>
          </p:nvPr>
        </p:nvSpPr>
        <p:spPr>
          <a:xfrm>
            <a:off x="1143000" y="2701927"/>
            <a:ext cx="6858000" cy="1241425"/>
          </a:xfrm>
        </p:spPr>
        <p:txBody>
          <a:bodyPr/>
          <a:lstStyle>
            <a:lvl1pPr marL="0" indent="0" algn="ctr">
              <a:buNone/>
              <a:defRPr sz="2400"/>
            </a:lvl1pPr>
            <a:lvl2pPr marL="457178"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4" indent="0" algn="ctr">
              <a:buNone/>
              <a:defRPr sz="1600"/>
            </a:lvl7pPr>
            <a:lvl8pPr marL="3200240" indent="0" algn="ctr">
              <a:buNone/>
              <a:defRPr sz="1600"/>
            </a:lvl8pPr>
            <a:lvl9pPr marL="3657418" indent="0" algn="ctr">
              <a:buNone/>
              <a:defRPr sz="1600"/>
            </a:lvl9pPr>
          </a:lstStyle>
          <a:p>
            <a:r>
              <a:rPr lang="en-US"/>
              <a:t>Click to edit Master subtitle style</a:t>
            </a:r>
          </a:p>
        </p:txBody>
      </p:sp>
    </p:spTree>
    <p:extLst>
      <p:ext uri="{BB962C8B-B14F-4D97-AF65-F5344CB8AC3E}">
        <p14:creationId xmlns:p14="http://schemas.microsoft.com/office/powerpoint/2010/main" val="1548097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05C419EB-F2AA-4D88-A256-99D51FD85F8A}" type="datetimeFigureOut">
              <a:rPr lang="en-IE" smtClean="0"/>
              <a:t>05/12/2024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8176C720-D7A7-4664-8F1C-0C005294FCBD}" type="slidenum">
              <a:rPr lang="en-IE" smtClean="0"/>
              <a:t>‹#›</a:t>
            </a:fld>
            <a:endParaRPr lang="en-IE"/>
          </a:p>
        </p:txBody>
      </p:sp>
    </p:spTree>
    <p:extLst>
      <p:ext uri="{BB962C8B-B14F-4D97-AF65-F5344CB8AC3E}">
        <p14:creationId xmlns:p14="http://schemas.microsoft.com/office/powerpoint/2010/main" val="42090639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C8501-4970-B343-B6E2-3EA0B9DC2D67}"/>
              </a:ext>
            </a:extLst>
          </p:cNvPr>
          <p:cNvSpPr>
            <a:spLocks noGrp="1"/>
          </p:cNvSpPr>
          <p:nvPr>
            <p:ph type="title"/>
          </p:nvPr>
        </p:nvSpPr>
        <p:spPr>
          <a:xfrm>
            <a:off x="628650" y="274640"/>
            <a:ext cx="7886700" cy="99377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43EFFD3-BAA0-A54A-97D3-D79462725C4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82350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726E6-70A2-F146-8177-4B42CB42A450}"/>
              </a:ext>
            </a:extLst>
          </p:cNvPr>
          <p:cNvSpPr>
            <a:spLocks noGrp="1"/>
          </p:cNvSpPr>
          <p:nvPr>
            <p:ph type="title"/>
          </p:nvPr>
        </p:nvSpPr>
        <p:spPr>
          <a:xfrm>
            <a:off x="623888" y="1282702"/>
            <a:ext cx="7886700" cy="2139950"/>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E2292C-637A-5F4C-9BF7-A6378D1818BF}"/>
              </a:ext>
            </a:extLst>
          </p:cNvPr>
          <p:cNvSpPr>
            <a:spLocks noGrp="1"/>
          </p:cNvSpPr>
          <p:nvPr>
            <p:ph type="body" idx="1"/>
          </p:nvPr>
        </p:nvSpPr>
        <p:spPr>
          <a:xfrm>
            <a:off x="623888" y="3441702"/>
            <a:ext cx="7886700" cy="1125538"/>
          </a:xfr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5"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4"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741957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DCA29-DC80-9C45-ADB3-65EEFF4102FB}"/>
              </a:ext>
            </a:extLst>
          </p:cNvPr>
          <p:cNvSpPr>
            <a:spLocks noGrp="1"/>
          </p:cNvSpPr>
          <p:nvPr>
            <p:ph type="title"/>
          </p:nvPr>
        </p:nvSpPr>
        <p:spPr>
          <a:xfrm>
            <a:off x="628650" y="274640"/>
            <a:ext cx="7886700" cy="99377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4A05C94-667B-1247-A656-7F45C9A5A419}"/>
              </a:ext>
            </a:extLst>
          </p:cNvPr>
          <p:cNvSpPr>
            <a:spLocks noGrp="1"/>
          </p:cNvSpPr>
          <p:nvPr>
            <p:ph sz="half" idx="1"/>
          </p:nvPr>
        </p:nvSpPr>
        <p:spPr>
          <a:xfrm>
            <a:off x="628650" y="1370013"/>
            <a:ext cx="3867150" cy="32623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BC3C2F-4A7F-D24B-93DE-27BD727E2C0B}"/>
              </a:ext>
            </a:extLst>
          </p:cNvPr>
          <p:cNvSpPr>
            <a:spLocks noGrp="1"/>
          </p:cNvSpPr>
          <p:nvPr>
            <p:ph sz="half" idx="2"/>
          </p:nvPr>
        </p:nvSpPr>
        <p:spPr>
          <a:xfrm>
            <a:off x="4648200" y="1370013"/>
            <a:ext cx="3867150" cy="32623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09569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5E55D-C164-7B4D-B734-16A4D8EFECCF}"/>
              </a:ext>
            </a:extLst>
          </p:cNvPr>
          <p:cNvSpPr>
            <a:spLocks noGrp="1"/>
          </p:cNvSpPr>
          <p:nvPr>
            <p:ph type="title"/>
          </p:nvPr>
        </p:nvSpPr>
        <p:spPr>
          <a:xfrm>
            <a:off x="630238" y="274640"/>
            <a:ext cx="7886700" cy="99377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1C54233-8293-B241-842B-6BEA25C6D490}"/>
              </a:ext>
            </a:extLst>
          </p:cNvPr>
          <p:cNvSpPr>
            <a:spLocks noGrp="1"/>
          </p:cNvSpPr>
          <p:nvPr>
            <p:ph type="body" idx="1"/>
          </p:nvPr>
        </p:nvSpPr>
        <p:spPr>
          <a:xfrm>
            <a:off x="630239" y="1260475"/>
            <a:ext cx="3868737" cy="619125"/>
          </a:xfrm>
        </p:spPr>
        <p:txBody>
          <a:bodyPr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A9E15FF-F4F3-AE47-BA3B-4626661E9ECE}"/>
              </a:ext>
            </a:extLst>
          </p:cNvPr>
          <p:cNvSpPr>
            <a:spLocks noGrp="1"/>
          </p:cNvSpPr>
          <p:nvPr>
            <p:ph sz="half" idx="2"/>
          </p:nvPr>
        </p:nvSpPr>
        <p:spPr>
          <a:xfrm>
            <a:off x="630239" y="1879600"/>
            <a:ext cx="3868737" cy="27622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0AB3FE-9510-5843-9E2D-6842E8430545}"/>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9CA9BF8-1B72-C447-B025-0AB0CD000741}"/>
              </a:ext>
            </a:extLst>
          </p:cNvPr>
          <p:cNvSpPr>
            <a:spLocks noGrp="1"/>
          </p:cNvSpPr>
          <p:nvPr>
            <p:ph sz="quarter" idx="4"/>
          </p:nvPr>
        </p:nvSpPr>
        <p:spPr>
          <a:xfrm>
            <a:off x="4629150" y="1879600"/>
            <a:ext cx="3887788" cy="27622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63727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BB2AF-1850-4546-9EFF-407D138A0F45}"/>
              </a:ext>
            </a:extLst>
          </p:cNvPr>
          <p:cNvSpPr>
            <a:spLocks noGrp="1"/>
          </p:cNvSpPr>
          <p:nvPr>
            <p:ph type="title"/>
          </p:nvPr>
        </p:nvSpPr>
        <p:spPr>
          <a:xfrm>
            <a:off x="628650" y="2"/>
            <a:ext cx="7886700" cy="763261"/>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13897516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07476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4287F-2AD7-6840-BE8D-FCCA442D7005}"/>
              </a:ext>
            </a:extLst>
          </p:cNvPr>
          <p:cNvSpPr>
            <a:spLocks noGrp="1"/>
          </p:cNvSpPr>
          <p:nvPr>
            <p:ph type="title"/>
          </p:nvPr>
        </p:nvSpPr>
        <p:spPr>
          <a:xfrm>
            <a:off x="630240" y="342900"/>
            <a:ext cx="2949575" cy="120015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EDD2AF-C581-E54A-A7DB-D87715503AF3}"/>
              </a:ext>
            </a:extLst>
          </p:cNvPr>
          <p:cNvSpPr>
            <a:spLocks noGrp="1"/>
          </p:cNvSpPr>
          <p:nvPr>
            <p:ph idx="1"/>
          </p:nvPr>
        </p:nvSpPr>
        <p:spPr>
          <a:xfrm>
            <a:off x="3887788" y="741365"/>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725E24-BFC4-1949-B124-9E3BB1296ED9}"/>
              </a:ext>
            </a:extLst>
          </p:cNvPr>
          <p:cNvSpPr>
            <a:spLocks noGrp="1"/>
          </p:cNvSpPr>
          <p:nvPr>
            <p:ph type="body" sz="half" idx="2"/>
          </p:nvPr>
        </p:nvSpPr>
        <p:spPr>
          <a:xfrm>
            <a:off x="630240" y="1543050"/>
            <a:ext cx="2949575" cy="2859088"/>
          </a:xfrm>
        </p:spPr>
        <p:txBody>
          <a:bodyPr/>
          <a:lstStyle>
            <a:lvl1pPr marL="0" indent="0">
              <a:buNone/>
              <a:defRPr sz="1600"/>
            </a:lvl1pPr>
            <a:lvl2pPr marL="457178"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4" indent="0">
              <a:buNone/>
              <a:defRPr sz="1000"/>
            </a:lvl7pPr>
            <a:lvl8pPr marL="3200240" indent="0">
              <a:buNone/>
              <a:defRPr sz="1000"/>
            </a:lvl8pPr>
            <a:lvl9pPr marL="3657418" indent="0">
              <a:buNone/>
              <a:defRPr sz="1000"/>
            </a:lvl9pPr>
          </a:lstStyle>
          <a:p>
            <a:pPr lvl="0"/>
            <a:r>
              <a:rPr lang="en-US"/>
              <a:t>Edit Master text styles</a:t>
            </a:r>
          </a:p>
        </p:txBody>
      </p:sp>
    </p:spTree>
    <p:extLst>
      <p:ext uri="{BB962C8B-B14F-4D97-AF65-F5344CB8AC3E}">
        <p14:creationId xmlns:p14="http://schemas.microsoft.com/office/powerpoint/2010/main" val="33319882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0EF55-781C-1B43-BF52-7F8AAEA6CFA5}"/>
              </a:ext>
            </a:extLst>
          </p:cNvPr>
          <p:cNvSpPr>
            <a:spLocks noGrp="1"/>
          </p:cNvSpPr>
          <p:nvPr>
            <p:ph type="title"/>
          </p:nvPr>
        </p:nvSpPr>
        <p:spPr>
          <a:xfrm>
            <a:off x="630240" y="342900"/>
            <a:ext cx="2949575" cy="120015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CC54EF-A841-CB42-A5DA-6AA55549FB99}"/>
              </a:ext>
            </a:extLst>
          </p:cNvPr>
          <p:cNvSpPr>
            <a:spLocks noGrp="1"/>
          </p:cNvSpPr>
          <p:nvPr>
            <p:ph type="pic" idx="1"/>
          </p:nvPr>
        </p:nvSpPr>
        <p:spPr>
          <a:xfrm>
            <a:off x="3887788" y="741365"/>
            <a:ext cx="4629150" cy="3654425"/>
          </a:xfrm>
        </p:spPr>
        <p:txBody>
          <a:bodyPr/>
          <a:lstStyle>
            <a:lvl1pPr marL="0" indent="0">
              <a:buNone/>
              <a:defRPr sz="3200"/>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endParaRPr lang="en-US"/>
          </a:p>
        </p:txBody>
      </p:sp>
      <p:sp>
        <p:nvSpPr>
          <p:cNvPr id="4" name="Text Placeholder 3">
            <a:extLst>
              <a:ext uri="{FF2B5EF4-FFF2-40B4-BE49-F238E27FC236}">
                <a16:creationId xmlns:a16="http://schemas.microsoft.com/office/drawing/2014/main" id="{A9E0B5CF-E64F-4F4A-8D0E-FB279AEFD8C6}"/>
              </a:ext>
            </a:extLst>
          </p:cNvPr>
          <p:cNvSpPr>
            <a:spLocks noGrp="1"/>
          </p:cNvSpPr>
          <p:nvPr>
            <p:ph type="body" sz="half" idx="2"/>
          </p:nvPr>
        </p:nvSpPr>
        <p:spPr>
          <a:xfrm>
            <a:off x="630240" y="1543050"/>
            <a:ext cx="2949575" cy="2859088"/>
          </a:xfrm>
        </p:spPr>
        <p:txBody>
          <a:bodyPr/>
          <a:lstStyle>
            <a:lvl1pPr marL="0" indent="0">
              <a:buNone/>
              <a:defRPr sz="1600"/>
            </a:lvl1pPr>
            <a:lvl2pPr marL="457178"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4" indent="0">
              <a:buNone/>
              <a:defRPr sz="1000"/>
            </a:lvl7pPr>
            <a:lvl8pPr marL="3200240" indent="0">
              <a:buNone/>
              <a:defRPr sz="1000"/>
            </a:lvl8pPr>
            <a:lvl9pPr marL="3657418" indent="0">
              <a:buNone/>
              <a:defRPr sz="1000"/>
            </a:lvl9pPr>
          </a:lstStyle>
          <a:p>
            <a:pPr lvl="0"/>
            <a:r>
              <a:rPr lang="en-US"/>
              <a:t>Edit Master text styles</a:t>
            </a:r>
          </a:p>
        </p:txBody>
      </p:sp>
    </p:spTree>
    <p:extLst>
      <p:ext uri="{BB962C8B-B14F-4D97-AF65-F5344CB8AC3E}">
        <p14:creationId xmlns:p14="http://schemas.microsoft.com/office/powerpoint/2010/main" val="4968406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F2FF2-FC85-5B4D-A1A6-6EBF610CF721}"/>
              </a:ext>
            </a:extLst>
          </p:cNvPr>
          <p:cNvSpPr>
            <a:spLocks noGrp="1"/>
          </p:cNvSpPr>
          <p:nvPr>
            <p:ph type="title"/>
          </p:nvPr>
        </p:nvSpPr>
        <p:spPr>
          <a:xfrm>
            <a:off x="628650" y="274640"/>
            <a:ext cx="7886700" cy="99377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7725E39-72F6-254C-90C9-A9783FEF086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71062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991DEA-748D-BA47-9CAA-3E7DCBC19334}"/>
              </a:ext>
            </a:extLst>
          </p:cNvPr>
          <p:cNvSpPr>
            <a:spLocks noGrp="1"/>
          </p:cNvSpPr>
          <p:nvPr>
            <p:ph type="title" orient="vert"/>
          </p:nvPr>
        </p:nvSpPr>
        <p:spPr>
          <a:xfrm>
            <a:off x="6543676" y="274640"/>
            <a:ext cx="1971675" cy="435768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1BE771-6134-8C49-AE6A-7DDEEE7D7B96}"/>
              </a:ext>
            </a:extLst>
          </p:cNvPr>
          <p:cNvSpPr>
            <a:spLocks noGrp="1"/>
          </p:cNvSpPr>
          <p:nvPr>
            <p:ph type="body" orient="vert" idx="1"/>
          </p:nvPr>
        </p:nvSpPr>
        <p:spPr>
          <a:xfrm>
            <a:off x="628652" y="274640"/>
            <a:ext cx="5762625" cy="435768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7709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endParaRPr lang="en-IE"/>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5C419EB-F2AA-4D88-A256-99D51FD85F8A}" type="datetimeFigureOut">
              <a:rPr lang="en-IE" smtClean="0"/>
              <a:t>05/12/2024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8176C720-D7A7-4664-8F1C-0C005294FCBD}" type="slidenum">
              <a:rPr lang="en-IE" smtClean="0"/>
              <a:t>‹#›</a:t>
            </a:fld>
            <a:endParaRPr lang="en-IE"/>
          </a:p>
        </p:txBody>
      </p:sp>
    </p:spTree>
    <p:extLst>
      <p:ext uri="{BB962C8B-B14F-4D97-AF65-F5344CB8AC3E}">
        <p14:creationId xmlns:p14="http://schemas.microsoft.com/office/powerpoint/2010/main" val="5355777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DE318EF-CA24-4F41-BB6E-FDD9FF36720D}"/>
              </a:ext>
            </a:extLst>
          </p:cNvPr>
          <p:cNvSpPr/>
          <p:nvPr userDrawn="1"/>
        </p:nvSpPr>
        <p:spPr>
          <a:xfrm>
            <a:off x="0" y="835599"/>
            <a:ext cx="9144000" cy="387495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r"/>
            <a:endParaRPr lang="en-US" dirty="0">
              <a:solidFill>
                <a:prstClr val="white"/>
              </a:solidFill>
              <a:latin typeface="Arial" panose="020B0604020202020204" pitchFamily="34" charset="0"/>
            </a:endParaRPr>
          </a:p>
        </p:txBody>
      </p:sp>
      <p:sp>
        <p:nvSpPr>
          <p:cNvPr id="11" name="Title 1">
            <a:extLst>
              <a:ext uri="{FF2B5EF4-FFF2-40B4-BE49-F238E27FC236}">
                <a16:creationId xmlns:a16="http://schemas.microsoft.com/office/drawing/2014/main" id="{62E7A5A9-8593-EE45-B4A5-FA4D936243AB}"/>
              </a:ext>
            </a:extLst>
          </p:cNvPr>
          <p:cNvSpPr>
            <a:spLocks noGrp="1"/>
          </p:cNvSpPr>
          <p:nvPr>
            <p:ph type="title" hasCustomPrompt="1"/>
          </p:nvPr>
        </p:nvSpPr>
        <p:spPr>
          <a:xfrm>
            <a:off x="628650" y="1597221"/>
            <a:ext cx="7886700" cy="910828"/>
          </a:xfrm>
          <a:prstGeom prst="rect">
            <a:avLst/>
          </a:prstGeom>
        </p:spPr>
        <p:txBody>
          <a:bodyPr anchor="t"/>
          <a:lstStyle>
            <a:lvl1pPr>
              <a:defRPr>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Section start </a:t>
            </a:r>
          </a:p>
        </p:txBody>
      </p:sp>
    </p:spTree>
    <p:extLst>
      <p:ext uri="{BB962C8B-B14F-4D97-AF65-F5344CB8AC3E}">
        <p14:creationId xmlns:p14="http://schemas.microsoft.com/office/powerpoint/2010/main" val="370395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684"/>
            <a:ext cx="8148638" cy="963724"/>
          </a:xfrm>
          <a:prstGeom prst="rect">
            <a:avLst/>
          </a:prstGeom>
        </p:spPr>
        <p:txBody>
          <a:bodyPr>
            <a:normAutofit/>
          </a:bodyPr>
          <a:lstStyle>
            <a:lvl1pPr>
              <a:defRPr sz="28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6" name="Text Placeholder 2">
            <a:extLst>
              <a:ext uri="{FF2B5EF4-FFF2-40B4-BE49-F238E27FC236}">
                <a16:creationId xmlns:a16="http://schemas.microsoft.com/office/drawing/2014/main" id="{2C7E9E23-62E7-8C42-922A-2AF5F38A5F0F}"/>
              </a:ext>
            </a:extLst>
          </p:cNvPr>
          <p:cNvSpPr>
            <a:spLocks noGrp="1"/>
          </p:cNvSpPr>
          <p:nvPr>
            <p:ph type="body" idx="1"/>
          </p:nvPr>
        </p:nvSpPr>
        <p:spPr>
          <a:xfrm>
            <a:off x="623888" y="1360885"/>
            <a:ext cx="7886700" cy="3206354"/>
          </a:xfrm>
          <a:prstGeom prst="rect">
            <a:avLst/>
          </a:prstGeom>
        </p:spPr>
        <p:txBody>
          <a:bodyPr/>
          <a:lstStyle>
            <a:lvl1pPr marL="0" indent="0">
              <a:buNone/>
              <a:defRPr sz="1800">
                <a:solidFill>
                  <a:schemeClr val="tx1"/>
                </a:solidFill>
              </a:defRPr>
            </a:lvl1pPr>
            <a:lvl2pPr marL="342884" indent="0">
              <a:buNone/>
              <a:defRPr sz="1500">
                <a:solidFill>
                  <a:schemeClr val="tx1">
                    <a:tint val="75000"/>
                  </a:schemeClr>
                </a:solidFill>
              </a:defRPr>
            </a:lvl2pPr>
            <a:lvl3pPr marL="685766" indent="0">
              <a:buNone/>
              <a:defRPr sz="140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3737504672"/>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Vertical Title and Text">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643D8AA-B8C1-3744-BCCC-149693E0B532}"/>
              </a:ext>
            </a:extLst>
          </p:cNvPr>
          <p:cNvSpPr/>
          <p:nvPr userDrawn="1"/>
        </p:nvSpPr>
        <p:spPr>
          <a:xfrm>
            <a:off x="0" y="824459"/>
            <a:ext cx="9144000" cy="387960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r"/>
            <a:endParaRPr lang="en-US" dirty="0">
              <a:solidFill>
                <a:prstClr val="white"/>
              </a:solidFill>
              <a:latin typeface="Arial" panose="020B0604020202020204" pitchFamily="34" charset="0"/>
            </a:endParaRPr>
          </a:p>
        </p:txBody>
      </p:sp>
      <p:sp>
        <p:nvSpPr>
          <p:cNvPr id="9" name="Title 1">
            <a:extLst>
              <a:ext uri="{FF2B5EF4-FFF2-40B4-BE49-F238E27FC236}">
                <a16:creationId xmlns:a16="http://schemas.microsoft.com/office/drawing/2014/main" id="{C59C03DD-BD9F-D345-AC40-A3E9D685440D}"/>
              </a:ext>
            </a:extLst>
          </p:cNvPr>
          <p:cNvSpPr>
            <a:spLocks noGrp="1"/>
          </p:cNvSpPr>
          <p:nvPr>
            <p:ph type="title" hasCustomPrompt="1"/>
          </p:nvPr>
        </p:nvSpPr>
        <p:spPr>
          <a:xfrm>
            <a:off x="628650" y="1473399"/>
            <a:ext cx="7886700" cy="910828"/>
          </a:xfrm>
          <a:prstGeom prst="rect">
            <a:avLst/>
          </a:prstGeom>
        </p:spPr>
        <p:txBody>
          <a:bodyPr anchor="t"/>
          <a:lstStyle>
            <a:lvl1pPr>
              <a:defRPr>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Section start </a:t>
            </a:r>
          </a:p>
        </p:txBody>
      </p:sp>
    </p:spTree>
    <p:extLst>
      <p:ext uri="{BB962C8B-B14F-4D97-AF65-F5344CB8AC3E}">
        <p14:creationId xmlns:p14="http://schemas.microsoft.com/office/powerpoint/2010/main" val="2033280590"/>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alpha val="60000"/>
          </a:schemeClr>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87D90D4-A10D-2F45-AAEC-71F807985F7F}"/>
              </a:ext>
            </a:extLst>
          </p:cNvPr>
          <p:cNvSpPr>
            <a:spLocks noGrp="1"/>
          </p:cNvSpPr>
          <p:nvPr>
            <p:ph type="title"/>
          </p:nvPr>
        </p:nvSpPr>
        <p:spPr>
          <a:xfrm>
            <a:off x="623888" y="1"/>
            <a:ext cx="8148638" cy="771993"/>
          </a:xfrm>
          <a:prstGeom prst="rect">
            <a:avLst/>
          </a:prstGeom>
        </p:spPr>
        <p:txBody>
          <a:bodyPr anchor="ctr">
            <a:normAutofit/>
          </a:bodyPr>
          <a:lstStyle>
            <a:lvl1pPr>
              <a:defRPr sz="24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0" name="Text Placeholder 2">
            <a:extLst>
              <a:ext uri="{FF2B5EF4-FFF2-40B4-BE49-F238E27FC236}">
                <a16:creationId xmlns:a16="http://schemas.microsoft.com/office/drawing/2014/main" id="{FA6ADBAB-7290-E64C-A2C7-C3D3D1CEDB27}"/>
              </a:ext>
            </a:extLst>
          </p:cNvPr>
          <p:cNvSpPr>
            <a:spLocks noGrp="1"/>
          </p:cNvSpPr>
          <p:nvPr>
            <p:ph type="body" idx="1"/>
          </p:nvPr>
        </p:nvSpPr>
        <p:spPr>
          <a:xfrm>
            <a:off x="623888" y="1735233"/>
            <a:ext cx="7886700" cy="2832006"/>
          </a:xfrm>
          <a:prstGeom prst="rect">
            <a:avLst/>
          </a:prstGeom>
        </p:spPr>
        <p:txBody>
          <a:bodyPr/>
          <a:lstStyle>
            <a:lvl1pPr marL="0" indent="0">
              <a:buNone/>
              <a:defRPr sz="1800">
                <a:solidFill>
                  <a:schemeClr val="tx1"/>
                </a:solidFill>
              </a:defRPr>
            </a:lvl1pPr>
            <a:lvl2pPr marL="342884" indent="0">
              <a:buNone/>
              <a:defRPr sz="1500">
                <a:solidFill>
                  <a:schemeClr val="tx1">
                    <a:tint val="75000"/>
                  </a:schemeClr>
                </a:solidFill>
              </a:defRPr>
            </a:lvl2pPr>
            <a:lvl3pPr marL="685766" indent="0">
              <a:buNone/>
              <a:defRPr sz="140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34954559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07576" y="2619149"/>
            <a:ext cx="5487137" cy="686025"/>
          </a:xfrm>
        </p:spPr>
        <p:txBody>
          <a:bodyPr anchor="t">
            <a:normAutofit/>
          </a:bodyPr>
          <a:lstStyle>
            <a:lvl1pPr marL="0" indent="0" algn="ctr">
              <a:buNone/>
              <a:defRPr sz="2400">
                <a:solidFill>
                  <a:schemeClr val="tx1">
                    <a:lumMod val="75000"/>
                    <a:lumOff val="2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468914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Vertical Title and Text">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B30884-34B8-D646-BAFD-E28450751A81}"/>
              </a:ext>
            </a:extLst>
          </p:cNvPr>
          <p:cNvSpPr/>
          <p:nvPr userDrawn="1"/>
        </p:nvSpPr>
        <p:spPr>
          <a:xfrm>
            <a:off x="0" y="839372"/>
            <a:ext cx="9144000" cy="386004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solidFill>
                <a:prstClr val="white"/>
              </a:solidFill>
            </a:endParaRPr>
          </a:p>
        </p:txBody>
      </p:sp>
      <p:sp>
        <p:nvSpPr>
          <p:cNvPr id="6" name="Title 1">
            <a:extLst>
              <a:ext uri="{FF2B5EF4-FFF2-40B4-BE49-F238E27FC236}">
                <a16:creationId xmlns:a16="http://schemas.microsoft.com/office/drawing/2014/main" id="{E63A9BF2-AE9A-4E44-A9E0-2282C7FBF27B}"/>
              </a:ext>
            </a:extLst>
          </p:cNvPr>
          <p:cNvSpPr>
            <a:spLocks noGrp="1"/>
          </p:cNvSpPr>
          <p:nvPr>
            <p:ph type="title" hasCustomPrompt="1"/>
          </p:nvPr>
        </p:nvSpPr>
        <p:spPr>
          <a:xfrm>
            <a:off x="628650" y="2306522"/>
            <a:ext cx="7886700" cy="910828"/>
          </a:xfrm>
          <a:prstGeom prst="rect">
            <a:avLst/>
          </a:prstGeom>
        </p:spPr>
        <p:txBody>
          <a:bodyPr anchor="t"/>
          <a:lstStyle>
            <a:lvl1pPr>
              <a:defRPr>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Section start </a:t>
            </a:r>
          </a:p>
        </p:txBody>
      </p:sp>
    </p:spTree>
    <p:extLst>
      <p:ext uri="{BB962C8B-B14F-4D97-AF65-F5344CB8AC3E}">
        <p14:creationId xmlns:p14="http://schemas.microsoft.com/office/powerpoint/2010/main" val="166125768"/>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dirty="0"/>
              <a:t>Click to edit Master subtitle style</a:t>
            </a:r>
          </a:p>
        </p:txBody>
      </p:sp>
      <p:sp>
        <p:nvSpPr>
          <p:cNvPr id="7" name="Title Placeholder 1"/>
          <p:cNvSpPr txBox="1">
            <a:spLocks/>
          </p:cNvSpPr>
          <p:nvPr userDrawn="1"/>
        </p:nvSpPr>
        <p:spPr>
          <a:xfrm>
            <a:off x="298445" y="205980"/>
            <a:ext cx="8388357" cy="376054"/>
          </a:xfrm>
          <a:prstGeom prst="rect">
            <a:avLst/>
          </a:prstGeom>
        </p:spPr>
        <p:txBody>
          <a:bodyPr vert="horz" lIns="91436" tIns="45718" rIns="91436" bIns="45718" rtlCol="0" anchor="ctr">
            <a:noAutofit/>
          </a:bodyPr>
          <a:lstStyle>
            <a:lvl1pPr algn="l" defTabSz="457200" rtl="0" eaLnBrk="1" latinLnBrk="0" hangingPunct="1">
              <a:spcBef>
                <a:spcPct val="0"/>
              </a:spcBef>
              <a:buNone/>
              <a:defRPr sz="2800" b="0" kern="1200">
                <a:solidFill>
                  <a:schemeClr val="bg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32995929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960802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07577" y="2619149"/>
            <a:ext cx="5487137" cy="686025"/>
          </a:xfrm>
        </p:spPr>
        <p:txBody>
          <a:bodyPr anchor="t">
            <a:normAutofit/>
          </a:bodyPr>
          <a:lstStyle>
            <a:lvl1pPr marL="0" indent="0" algn="ctr">
              <a:buNone/>
              <a:defRPr sz="2400">
                <a:solidFill>
                  <a:schemeClr val="tx1">
                    <a:lumMod val="75000"/>
                    <a:lumOff val="25000"/>
                  </a:schemeClr>
                </a:solidFill>
              </a:defRPr>
            </a:lvl1pPr>
            <a:lvl2pPr marL="457178" indent="0">
              <a:buNone/>
              <a:defRPr sz="1800">
                <a:solidFill>
                  <a:schemeClr val="tx1">
                    <a:tint val="75000"/>
                  </a:schemeClr>
                </a:solidFill>
              </a:defRPr>
            </a:lvl2pPr>
            <a:lvl3pPr marL="914355"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4"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dirty="0"/>
              <a:t>Click to edit Master text styles</a:t>
            </a:r>
          </a:p>
        </p:txBody>
      </p:sp>
      <p:sp>
        <p:nvSpPr>
          <p:cNvPr id="8" name="Title Placeholder 1"/>
          <p:cNvSpPr txBox="1">
            <a:spLocks/>
          </p:cNvSpPr>
          <p:nvPr userDrawn="1"/>
        </p:nvSpPr>
        <p:spPr>
          <a:xfrm>
            <a:off x="298445" y="205980"/>
            <a:ext cx="8388357" cy="376054"/>
          </a:xfrm>
          <a:prstGeom prst="rect">
            <a:avLst/>
          </a:prstGeom>
        </p:spPr>
        <p:txBody>
          <a:bodyPr vert="horz" lIns="91436" tIns="45718" rIns="91436" bIns="45718" rtlCol="0" anchor="ctr">
            <a:noAutofit/>
          </a:bodyPr>
          <a:lstStyle>
            <a:lvl1pPr algn="l" defTabSz="457200" rtl="0" eaLnBrk="1" latinLnBrk="0" hangingPunct="1">
              <a:spcBef>
                <a:spcPct val="0"/>
              </a:spcBef>
              <a:buNone/>
              <a:defRPr sz="2800" b="0" kern="1200">
                <a:solidFill>
                  <a:schemeClr val="bg1"/>
                </a:solidFill>
                <a:latin typeface="+mj-lt"/>
                <a:ea typeface="+mj-ea"/>
                <a:cs typeface="+mj-cs"/>
              </a:defRPr>
            </a:lvl1pPr>
          </a:lstStyle>
          <a:p>
            <a:r>
              <a:rPr lang="en-US" dirty="0"/>
              <a:t>My personal journey</a:t>
            </a:r>
          </a:p>
        </p:txBody>
      </p:sp>
    </p:spTree>
    <p:extLst>
      <p:ext uri="{BB962C8B-B14F-4D97-AF65-F5344CB8AC3E}">
        <p14:creationId xmlns:p14="http://schemas.microsoft.com/office/powerpoint/2010/main" val="17837097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7541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p:cNvSpPr>
            <a:spLocks noGrp="1"/>
          </p:cNvSpPr>
          <p:nvPr>
            <p:ph type="dt" sz="half" idx="10"/>
          </p:nvPr>
        </p:nvSpPr>
        <p:spPr/>
        <p:txBody>
          <a:bodyPr/>
          <a:lstStyle/>
          <a:p>
            <a:fld id="{05C419EB-F2AA-4D88-A256-99D51FD85F8A}" type="datetimeFigureOut">
              <a:rPr lang="en-IE" smtClean="0"/>
              <a:t>05/12/2024</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8176C720-D7A7-4664-8F1C-0C005294FCBD}" type="slidenum">
              <a:rPr lang="en-IE" smtClean="0"/>
              <a:t>‹#›</a:t>
            </a:fld>
            <a:endParaRPr lang="en-IE"/>
          </a:p>
        </p:txBody>
      </p:sp>
    </p:spTree>
    <p:extLst>
      <p:ext uri="{BB962C8B-B14F-4D97-AF65-F5344CB8AC3E}">
        <p14:creationId xmlns:p14="http://schemas.microsoft.com/office/powerpoint/2010/main" val="4232925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18671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8413510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298445" y="205980"/>
            <a:ext cx="8388357" cy="376054"/>
          </a:xfrm>
          <a:prstGeom prst="rect">
            <a:avLst/>
          </a:prstGeom>
        </p:spPr>
        <p:txBody>
          <a:bodyPr vert="horz" lIns="91436" tIns="45718" rIns="91436" bIns="45718" rtlCol="0" anchor="ctr">
            <a:noAutofit/>
          </a:bodyPr>
          <a:lstStyle>
            <a:lvl1pPr>
              <a:defRPr>
                <a:latin typeface="Arial"/>
                <a:cs typeface="Arial"/>
              </a:defRPr>
            </a:lvl1pPr>
          </a:lstStyle>
          <a:p>
            <a:r>
              <a:rPr lang="en-US" dirty="0"/>
              <a:t>Click to edit Master title style</a:t>
            </a:r>
          </a:p>
        </p:txBody>
      </p:sp>
    </p:spTree>
    <p:extLst>
      <p:ext uri="{BB962C8B-B14F-4D97-AF65-F5344CB8AC3E}">
        <p14:creationId xmlns:p14="http://schemas.microsoft.com/office/powerpoint/2010/main" val="20575383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076328"/>
            <a:ext cx="5111750" cy="351829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lang="en-US" dirty="0"/>
              <a:t>Click to edit Master text styles</a:t>
            </a:r>
          </a:p>
        </p:txBody>
      </p:sp>
      <p:sp>
        <p:nvSpPr>
          <p:cNvPr id="9" name="Title Placeholder 1"/>
          <p:cNvSpPr>
            <a:spLocks noGrp="1"/>
          </p:cNvSpPr>
          <p:nvPr>
            <p:ph type="title"/>
          </p:nvPr>
        </p:nvSpPr>
        <p:spPr>
          <a:xfrm>
            <a:off x="298445" y="205980"/>
            <a:ext cx="8388357" cy="376054"/>
          </a:xfrm>
          <a:prstGeom prst="rect">
            <a:avLst/>
          </a:prstGeom>
        </p:spPr>
        <p:txBody>
          <a:bodyPr vert="horz" lIns="91436" tIns="45718" rIns="91436" bIns="45718" rtlCol="0" anchor="ctr">
            <a:noAutofit/>
          </a:bodyPr>
          <a:lstStyle/>
          <a:p>
            <a:r>
              <a:rPr lang="en-US" dirty="0"/>
              <a:t>Click to edit Master title style</a:t>
            </a:r>
          </a:p>
        </p:txBody>
      </p:sp>
    </p:spTree>
    <p:extLst>
      <p:ext uri="{BB962C8B-B14F-4D97-AF65-F5344CB8AC3E}">
        <p14:creationId xmlns:p14="http://schemas.microsoft.com/office/powerpoint/2010/main" val="19808935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934781"/>
            <a:ext cx="5486400" cy="2610900"/>
          </a:xfrm>
        </p:spPr>
        <p:txBody>
          <a:bodyPr/>
          <a:lstStyle>
            <a:lvl1pPr marL="0" indent="0">
              <a:buNone/>
              <a:defRPr sz="3200"/>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endParaRPr lang="en-US"/>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400"/>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lang="en-US"/>
              <a:t>Click to edit Master text styles</a:t>
            </a:r>
          </a:p>
        </p:txBody>
      </p:sp>
    </p:spTree>
    <p:extLst>
      <p:ext uri="{BB962C8B-B14F-4D97-AF65-F5344CB8AC3E}">
        <p14:creationId xmlns:p14="http://schemas.microsoft.com/office/powerpoint/2010/main" val="33432186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684"/>
            <a:ext cx="8148638" cy="963724"/>
          </a:xfrm>
          <a:prstGeom prst="rect">
            <a:avLst/>
          </a:prstGeom>
        </p:spPr>
        <p:txBody>
          <a:bodyPr>
            <a:normAutofit/>
          </a:bodyPr>
          <a:lstStyle>
            <a:lvl1pPr>
              <a:defRPr sz="28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6" name="Text Placeholder 2">
            <a:extLst>
              <a:ext uri="{FF2B5EF4-FFF2-40B4-BE49-F238E27FC236}">
                <a16:creationId xmlns:a16="http://schemas.microsoft.com/office/drawing/2014/main" id="{2C7E9E23-62E7-8C42-922A-2AF5F38A5F0F}"/>
              </a:ext>
            </a:extLst>
          </p:cNvPr>
          <p:cNvSpPr>
            <a:spLocks noGrp="1"/>
          </p:cNvSpPr>
          <p:nvPr>
            <p:ph type="body" idx="1"/>
          </p:nvPr>
        </p:nvSpPr>
        <p:spPr>
          <a:xfrm>
            <a:off x="623888" y="1360885"/>
            <a:ext cx="7886700" cy="3206354"/>
          </a:xfrm>
          <a:prstGeom prst="rect">
            <a:avLst/>
          </a:prstGeom>
        </p:spPr>
        <p:txBody>
          <a:bodyPr/>
          <a:lstStyle>
            <a:lvl1pPr marL="0" indent="0">
              <a:buNone/>
              <a:defRPr sz="1800">
                <a:solidFill>
                  <a:schemeClr val="tx1"/>
                </a:solidFill>
              </a:defRPr>
            </a:lvl1pPr>
            <a:lvl2pPr marL="342884" indent="0">
              <a:buNone/>
              <a:defRPr sz="1500">
                <a:solidFill>
                  <a:schemeClr val="tx1">
                    <a:tint val="75000"/>
                  </a:schemeClr>
                </a:solidFill>
              </a:defRPr>
            </a:lvl2pPr>
            <a:lvl3pPr marL="685766" indent="0">
              <a:buNone/>
              <a:defRPr sz="140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4273117727"/>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2C7E9E23-62E7-8C42-922A-2AF5F38A5F0F}"/>
              </a:ext>
            </a:extLst>
          </p:cNvPr>
          <p:cNvSpPr>
            <a:spLocks noGrp="1"/>
          </p:cNvSpPr>
          <p:nvPr>
            <p:ph type="body" idx="1"/>
          </p:nvPr>
        </p:nvSpPr>
        <p:spPr>
          <a:xfrm>
            <a:off x="623888" y="1360885"/>
            <a:ext cx="7886700" cy="3206354"/>
          </a:xfrm>
          <a:prstGeom prst="rect">
            <a:avLst/>
          </a:prstGeom>
        </p:spPr>
        <p:txBody>
          <a:bodyPr/>
          <a:lstStyle>
            <a:lvl1pPr marL="0" indent="0">
              <a:buNone/>
              <a:defRPr sz="1800">
                <a:solidFill>
                  <a:schemeClr val="tx1"/>
                </a:solidFill>
              </a:defRPr>
            </a:lvl1pPr>
            <a:lvl2pPr marL="342866" indent="0">
              <a:buNone/>
              <a:defRPr sz="1500">
                <a:solidFill>
                  <a:schemeClr val="tx1">
                    <a:tint val="75000"/>
                  </a:schemeClr>
                </a:solidFill>
              </a:defRPr>
            </a:lvl2pPr>
            <a:lvl3pPr marL="685732" indent="0">
              <a:buNone/>
              <a:defRPr sz="1400">
                <a:solidFill>
                  <a:schemeClr val="tx1">
                    <a:tint val="75000"/>
                  </a:schemeClr>
                </a:solidFill>
              </a:defRPr>
            </a:lvl3pPr>
            <a:lvl4pPr marL="1028598" indent="0">
              <a:buNone/>
              <a:defRPr sz="1200">
                <a:solidFill>
                  <a:schemeClr val="tx1">
                    <a:tint val="75000"/>
                  </a:schemeClr>
                </a:solidFill>
              </a:defRPr>
            </a:lvl4pPr>
            <a:lvl5pPr marL="1371464" indent="0">
              <a:buNone/>
              <a:defRPr sz="1200">
                <a:solidFill>
                  <a:schemeClr val="tx1">
                    <a:tint val="75000"/>
                  </a:schemeClr>
                </a:solidFill>
              </a:defRPr>
            </a:lvl5pPr>
            <a:lvl6pPr marL="1714331" indent="0">
              <a:buNone/>
              <a:defRPr sz="1200">
                <a:solidFill>
                  <a:schemeClr val="tx1">
                    <a:tint val="75000"/>
                  </a:schemeClr>
                </a:solidFill>
              </a:defRPr>
            </a:lvl6pPr>
            <a:lvl7pPr marL="2057195" indent="0">
              <a:buNone/>
              <a:defRPr sz="1200">
                <a:solidFill>
                  <a:schemeClr val="tx1">
                    <a:tint val="75000"/>
                  </a:schemeClr>
                </a:solidFill>
              </a:defRPr>
            </a:lvl7pPr>
            <a:lvl8pPr marL="2400060" indent="0">
              <a:buNone/>
              <a:defRPr sz="1200">
                <a:solidFill>
                  <a:schemeClr val="tx1">
                    <a:tint val="75000"/>
                  </a:schemeClr>
                </a:solidFill>
              </a:defRPr>
            </a:lvl8pPr>
            <a:lvl9pPr marL="2742926" indent="0">
              <a:buNone/>
              <a:defRPr sz="12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7749937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Vertical Title and Text">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643D8AA-B8C1-3744-BCCC-149693E0B532}"/>
              </a:ext>
            </a:extLst>
          </p:cNvPr>
          <p:cNvSpPr/>
          <p:nvPr userDrawn="1"/>
        </p:nvSpPr>
        <p:spPr>
          <a:xfrm>
            <a:off x="0" y="824459"/>
            <a:ext cx="9144000" cy="387960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r"/>
            <a:endParaRPr lang="en-US" dirty="0">
              <a:solidFill>
                <a:prstClr val="white"/>
              </a:solidFill>
              <a:latin typeface="Arial" panose="020B0604020202020204" pitchFamily="34" charset="0"/>
            </a:endParaRPr>
          </a:p>
        </p:txBody>
      </p:sp>
      <p:sp>
        <p:nvSpPr>
          <p:cNvPr id="9" name="Title 1">
            <a:extLst>
              <a:ext uri="{FF2B5EF4-FFF2-40B4-BE49-F238E27FC236}">
                <a16:creationId xmlns:a16="http://schemas.microsoft.com/office/drawing/2014/main" id="{C59C03DD-BD9F-D345-AC40-A3E9D685440D}"/>
              </a:ext>
            </a:extLst>
          </p:cNvPr>
          <p:cNvSpPr>
            <a:spLocks noGrp="1"/>
          </p:cNvSpPr>
          <p:nvPr>
            <p:ph type="title" hasCustomPrompt="1"/>
          </p:nvPr>
        </p:nvSpPr>
        <p:spPr>
          <a:xfrm>
            <a:off x="628650" y="1473399"/>
            <a:ext cx="7886700" cy="910828"/>
          </a:xfrm>
          <a:prstGeom prst="rect">
            <a:avLst/>
          </a:prstGeom>
        </p:spPr>
        <p:txBody>
          <a:bodyPr anchor="t"/>
          <a:lstStyle>
            <a:lvl1pPr>
              <a:defRPr>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Section start </a:t>
            </a:r>
          </a:p>
        </p:txBody>
      </p:sp>
    </p:spTree>
    <p:extLst>
      <p:ext uri="{BB962C8B-B14F-4D97-AF65-F5344CB8AC3E}">
        <p14:creationId xmlns:p14="http://schemas.microsoft.com/office/powerpoint/2010/main" val="826620537"/>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46D0A-0C3B-D54A-8C29-22E9122FB09B}"/>
              </a:ext>
            </a:extLst>
          </p:cNvPr>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0F8D07A-9FF2-0F40-84AC-60F1F9EACC65}"/>
              </a:ext>
            </a:extLst>
          </p:cNvPr>
          <p:cNvSpPr>
            <a:spLocks noGrp="1"/>
          </p:cNvSpPr>
          <p:nvPr>
            <p:ph type="subTitle" idx="1"/>
          </p:nvPr>
        </p:nvSpPr>
        <p:spPr>
          <a:xfrm>
            <a:off x="1143000" y="2701927"/>
            <a:ext cx="6858000" cy="1241425"/>
          </a:xfrm>
        </p:spPr>
        <p:txBody>
          <a:bodyPr/>
          <a:lstStyle>
            <a:lvl1pPr marL="0" indent="0" algn="ctr">
              <a:buNone/>
              <a:defRPr sz="2400"/>
            </a:lvl1pPr>
            <a:lvl2pPr marL="457178"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4" indent="0" algn="ctr">
              <a:buNone/>
              <a:defRPr sz="1600"/>
            </a:lvl7pPr>
            <a:lvl8pPr marL="3200240" indent="0" algn="ctr">
              <a:buNone/>
              <a:defRPr sz="1600"/>
            </a:lvl8pPr>
            <a:lvl9pPr marL="3657418" indent="0" algn="ctr">
              <a:buNone/>
              <a:defRPr sz="1600"/>
            </a:lvl9pPr>
          </a:lstStyle>
          <a:p>
            <a:r>
              <a:rPr lang="en-US"/>
              <a:t>Click to edit Master subtitle style</a:t>
            </a:r>
          </a:p>
        </p:txBody>
      </p:sp>
    </p:spTree>
    <p:extLst>
      <p:ext uri="{BB962C8B-B14F-4D97-AF65-F5344CB8AC3E}">
        <p14:creationId xmlns:p14="http://schemas.microsoft.com/office/powerpoint/2010/main" val="2362854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726E6-70A2-F146-8177-4B42CB42A450}"/>
              </a:ext>
            </a:extLst>
          </p:cNvPr>
          <p:cNvSpPr>
            <a:spLocks noGrp="1"/>
          </p:cNvSpPr>
          <p:nvPr>
            <p:ph type="title"/>
          </p:nvPr>
        </p:nvSpPr>
        <p:spPr>
          <a:xfrm>
            <a:off x="623888" y="1282702"/>
            <a:ext cx="7886700" cy="2139950"/>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E2292C-637A-5F4C-9BF7-A6378D1818BF}"/>
              </a:ext>
            </a:extLst>
          </p:cNvPr>
          <p:cNvSpPr>
            <a:spLocks noGrp="1"/>
          </p:cNvSpPr>
          <p:nvPr>
            <p:ph type="body" idx="1"/>
          </p:nvPr>
        </p:nvSpPr>
        <p:spPr>
          <a:xfrm>
            <a:off x="623888" y="3441702"/>
            <a:ext cx="7886700" cy="1125538"/>
          </a:xfr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5"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4"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76512672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E"/>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p:cNvSpPr>
            <a:spLocks noGrp="1"/>
          </p:cNvSpPr>
          <p:nvPr>
            <p:ph type="dt" sz="half" idx="10"/>
          </p:nvPr>
        </p:nvSpPr>
        <p:spPr/>
        <p:txBody>
          <a:bodyPr/>
          <a:lstStyle/>
          <a:p>
            <a:fld id="{05C419EB-F2AA-4D88-A256-99D51FD85F8A}" type="datetimeFigureOut">
              <a:rPr lang="en-IE" smtClean="0"/>
              <a:t>05/12/2024</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8176C720-D7A7-4664-8F1C-0C005294FCBD}" type="slidenum">
              <a:rPr lang="en-IE" smtClean="0"/>
              <a:t>‹#›</a:t>
            </a:fld>
            <a:endParaRPr lang="en-IE"/>
          </a:p>
        </p:txBody>
      </p:sp>
    </p:spTree>
    <p:extLst>
      <p:ext uri="{BB962C8B-B14F-4D97-AF65-F5344CB8AC3E}">
        <p14:creationId xmlns:p14="http://schemas.microsoft.com/office/powerpoint/2010/main" val="20359390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BB2AF-1850-4546-9EFF-407D138A0F45}"/>
              </a:ext>
            </a:extLst>
          </p:cNvPr>
          <p:cNvSpPr>
            <a:spLocks noGrp="1"/>
          </p:cNvSpPr>
          <p:nvPr>
            <p:ph type="title"/>
          </p:nvPr>
        </p:nvSpPr>
        <p:spPr>
          <a:xfrm>
            <a:off x="628650" y="2"/>
            <a:ext cx="7886700" cy="763261"/>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7880544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357337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DE318EF-CA24-4F41-BB6E-FDD9FF36720D}"/>
              </a:ext>
            </a:extLst>
          </p:cNvPr>
          <p:cNvSpPr/>
          <p:nvPr userDrawn="1"/>
        </p:nvSpPr>
        <p:spPr>
          <a:xfrm>
            <a:off x="0" y="839372"/>
            <a:ext cx="9144000" cy="386004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r"/>
            <a:endParaRPr lang="en-US" dirty="0">
              <a:solidFill>
                <a:prstClr val="white"/>
              </a:solidFill>
              <a:latin typeface="Arial" panose="020B0604020202020204" pitchFamily="34" charset="0"/>
            </a:endParaRPr>
          </a:p>
        </p:txBody>
      </p:sp>
      <p:sp>
        <p:nvSpPr>
          <p:cNvPr id="11" name="Title 1">
            <a:extLst>
              <a:ext uri="{FF2B5EF4-FFF2-40B4-BE49-F238E27FC236}">
                <a16:creationId xmlns:a16="http://schemas.microsoft.com/office/drawing/2014/main" id="{62E7A5A9-8593-EE45-B4A5-FA4D936243AB}"/>
              </a:ext>
            </a:extLst>
          </p:cNvPr>
          <p:cNvSpPr>
            <a:spLocks noGrp="1"/>
          </p:cNvSpPr>
          <p:nvPr>
            <p:ph type="title" hasCustomPrompt="1"/>
          </p:nvPr>
        </p:nvSpPr>
        <p:spPr>
          <a:xfrm>
            <a:off x="628650" y="2306523"/>
            <a:ext cx="7886700" cy="910828"/>
          </a:xfrm>
          <a:prstGeom prst="rect">
            <a:avLst/>
          </a:prstGeom>
        </p:spPr>
        <p:txBody>
          <a:bodyPr anchor="t"/>
          <a:lstStyle>
            <a:lvl1pPr>
              <a:defRPr>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Section start </a:t>
            </a:r>
          </a:p>
        </p:txBody>
      </p:sp>
    </p:spTree>
    <p:extLst>
      <p:ext uri="{BB962C8B-B14F-4D97-AF65-F5344CB8AC3E}">
        <p14:creationId xmlns:p14="http://schemas.microsoft.com/office/powerpoint/2010/main" val="204779613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3888" y="684"/>
            <a:ext cx="8148638" cy="963724"/>
          </a:xfrm>
          <a:prstGeom prst="rect">
            <a:avLst/>
          </a:prstGeom>
        </p:spPr>
        <p:txBody>
          <a:bodyPr>
            <a:normAutofit/>
          </a:bodyPr>
          <a:lstStyle>
            <a:lvl1pPr>
              <a:defRPr sz="28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6" name="Text Placeholder 2">
            <a:extLst>
              <a:ext uri="{FF2B5EF4-FFF2-40B4-BE49-F238E27FC236}">
                <a16:creationId xmlns:a16="http://schemas.microsoft.com/office/drawing/2014/main" id="{2C7E9E23-62E7-8C42-922A-2AF5F38A5F0F}"/>
              </a:ext>
            </a:extLst>
          </p:cNvPr>
          <p:cNvSpPr>
            <a:spLocks noGrp="1"/>
          </p:cNvSpPr>
          <p:nvPr>
            <p:ph type="body" idx="1"/>
          </p:nvPr>
        </p:nvSpPr>
        <p:spPr>
          <a:xfrm>
            <a:off x="623888" y="1360885"/>
            <a:ext cx="7886700" cy="3206354"/>
          </a:xfrm>
          <a:prstGeom prst="rect">
            <a:avLst/>
          </a:prstGeom>
        </p:spPr>
        <p:txBody>
          <a:bodyPr/>
          <a:lstStyle>
            <a:lvl1pPr marL="0" indent="0">
              <a:buNone/>
              <a:defRPr sz="1800">
                <a:solidFill>
                  <a:schemeClr val="tx1"/>
                </a:solidFill>
              </a:defRPr>
            </a:lvl1pPr>
            <a:lvl2pPr marL="342884" indent="0">
              <a:buNone/>
              <a:defRPr sz="1500">
                <a:solidFill>
                  <a:schemeClr val="tx1">
                    <a:tint val="75000"/>
                  </a:schemeClr>
                </a:solidFill>
              </a:defRPr>
            </a:lvl2pPr>
            <a:lvl3pPr marL="685766" indent="0">
              <a:buNone/>
              <a:defRPr sz="140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226244875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IE"/>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IE"/>
          </a:p>
        </p:txBody>
      </p:sp>
      <p:sp>
        <p:nvSpPr>
          <p:cNvPr id="4" name="Date Placeholder 3"/>
          <p:cNvSpPr>
            <a:spLocks noGrp="1"/>
          </p:cNvSpPr>
          <p:nvPr>
            <p:ph type="dt" sz="half" idx="10"/>
          </p:nvPr>
        </p:nvSpPr>
        <p:spPr/>
        <p:txBody>
          <a:bodyPr/>
          <a:lstStyle/>
          <a:p>
            <a:fld id="{769D6302-39E3-449D-AFE9-9CF7FA5C483B}" type="datetimeFigureOut">
              <a:rPr lang="en-IE" smtClean="0">
                <a:solidFill>
                  <a:prstClr val="black">
                    <a:tint val="75000"/>
                  </a:prstClr>
                </a:solidFill>
              </a:rPr>
              <a:pPr/>
              <a:t>05/12/2024</a:t>
            </a:fld>
            <a:endParaRPr lang="en-IE">
              <a:solidFill>
                <a:prstClr val="black">
                  <a:tint val="75000"/>
                </a:prstClr>
              </a:solidFill>
            </a:endParaRPr>
          </a:p>
        </p:txBody>
      </p:sp>
      <p:sp>
        <p:nvSpPr>
          <p:cNvPr id="5" name="Footer Placeholder 4"/>
          <p:cNvSpPr>
            <a:spLocks noGrp="1"/>
          </p:cNvSpPr>
          <p:nvPr>
            <p:ph type="ftr" sz="quarter" idx="11"/>
          </p:nvPr>
        </p:nvSpPr>
        <p:spPr/>
        <p:txBody>
          <a:bodyPr/>
          <a:lstStyle/>
          <a:p>
            <a:endParaRPr lang="en-IE">
              <a:solidFill>
                <a:prstClr val="black">
                  <a:tint val="75000"/>
                </a:prstClr>
              </a:solidFill>
            </a:endParaRPr>
          </a:p>
        </p:txBody>
      </p:sp>
      <p:sp>
        <p:nvSpPr>
          <p:cNvPr id="6" name="Slide Number Placeholder 5"/>
          <p:cNvSpPr>
            <a:spLocks noGrp="1"/>
          </p:cNvSpPr>
          <p:nvPr>
            <p:ph type="sldNum" sz="quarter" idx="12"/>
          </p:nvPr>
        </p:nvSpPr>
        <p:spPr/>
        <p:txBody>
          <a:bodyPr/>
          <a:lstStyle/>
          <a:p>
            <a:fld id="{8A2FCEBF-278F-4994-BDF1-1B75D07F8765}"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13526508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769D6302-39E3-449D-AFE9-9CF7FA5C483B}" type="datetimeFigureOut">
              <a:rPr lang="en-IE" smtClean="0">
                <a:solidFill>
                  <a:prstClr val="black">
                    <a:tint val="75000"/>
                  </a:prstClr>
                </a:solidFill>
              </a:rPr>
              <a:pPr/>
              <a:t>05/12/2024</a:t>
            </a:fld>
            <a:endParaRPr lang="en-IE">
              <a:solidFill>
                <a:prstClr val="black">
                  <a:tint val="75000"/>
                </a:prstClr>
              </a:solidFill>
            </a:endParaRPr>
          </a:p>
        </p:txBody>
      </p:sp>
      <p:sp>
        <p:nvSpPr>
          <p:cNvPr id="5" name="Footer Placeholder 4"/>
          <p:cNvSpPr>
            <a:spLocks noGrp="1"/>
          </p:cNvSpPr>
          <p:nvPr>
            <p:ph type="ftr" sz="quarter" idx="11"/>
          </p:nvPr>
        </p:nvSpPr>
        <p:spPr/>
        <p:txBody>
          <a:bodyPr/>
          <a:lstStyle/>
          <a:p>
            <a:endParaRPr lang="en-IE">
              <a:solidFill>
                <a:prstClr val="black">
                  <a:tint val="75000"/>
                </a:prstClr>
              </a:solidFill>
            </a:endParaRPr>
          </a:p>
        </p:txBody>
      </p:sp>
      <p:sp>
        <p:nvSpPr>
          <p:cNvPr id="6" name="Slide Number Placeholder 5"/>
          <p:cNvSpPr>
            <a:spLocks noGrp="1"/>
          </p:cNvSpPr>
          <p:nvPr>
            <p:ph type="sldNum" sz="quarter" idx="12"/>
          </p:nvPr>
        </p:nvSpPr>
        <p:spPr/>
        <p:txBody>
          <a:bodyPr/>
          <a:lstStyle/>
          <a:p>
            <a:fld id="{8A2FCEBF-278F-4994-BDF1-1B75D07F8765}"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21881887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IE"/>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69D6302-39E3-449D-AFE9-9CF7FA5C483B}" type="datetimeFigureOut">
              <a:rPr lang="en-IE" smtClean="0">
                <a:solidFill>
                  <a:prstClr val="black">
                    <a:tint val="75000"/>
                  </a:prstClr>
                </a:solidFill>
              </a:rPr>
              <a:pPr/>
              <a:t>05/12/2024</a:t>
            </a:fld>
            <a:endParaRPr lang="en-IE">
              <a:solidFill>
                <a:prstClr val="black">
                  <a:tint val="75000"/>
                </a:prstClr>
              </a:solidFill>
            </a:endParaRPr>
          </a:p>
        </p:txBody>
      </p:sp>
      <p:sp>
        <p:nvSpPr>
          <p:cNvPr id="5" name="Footer Placeholder 4"/>
          <p:cNvSpPr>
            <a:spLocks noGrp="1"/>
          </p:cNvSpPr>
          <p:nvPr>
            <p:ph type="ftr" sz="quarter" idx="11"/>
          </p:nvPr>
        </p:nvSpPr>
        <p:spPr/>
        <p:txBody>
          <a:bodyPr/>
          <a:lstStyle/>
          <a:p>
            <a:endParaRPr lang="en-IE">
              <a:solidFill>
                <a:prstClr val="black">
                  <a:tint val="75000"/>
                </a:prstClr>
              </a:solidFill>
            </a:endParaRPr>
          </a:p>
        </p:txBody>
      </p:sp>
      <p:sp>
        <p:nvSpPr>
          <p:cNvPr id="6" name="Slide Number Placeholder 5"/>
          <p:cNvSpPr>
            <a:spLocks noGrp="1"/>
          </p:cNvSpPr>
          <p:nvPr>
            <p:ph type="sldNum" sz="quarter" idx="12"/>
          </p:nvPr>
        </p:nvSpPr>
        <p:spPr/>
        <p:txBody>
          <a:bodyPr/>
          <a:lstStyle/>
          <a:p>
            <a:fld id="{8A2FCEBF-278F-4994-BDF1-1B75D07F8765}"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11830749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Date Placeholder 4"/>
          <p:cNvSpPr>
            <a:spLocks noGrp="1"/>
          </p:cNvSpPr>
          <p:nvPr>
            <p:ph type="dt" sz="half" idx="10"/>
          </p:nvPr>
        </p:nvSpPr>
        <p:spPr/>
        <p:txBody>
          <a:bodyPr/>
          <a:lstStyle/>
          <a:p>
            <a:fld id="{769D6302-39E3-449D-AFE9-9CF7FA5C483B}" type="datetimeFigureOut">
              <a:rPr lang="en-IE" smtClean="0">
                <a:solidFill>
                  <a:prstClr val="black">
                    <a:tint val="75000"/>
                  </a:prstClr>
                </a:solidFill>
              </a:rPr>
              <a:pPr/>
              <a:t>05/12/2024</a:t>
            </a:fld>
            <a:endParaRPr lang="en-IE">
              <a:solidFill>
                <a:prstClr val="black">
                  <a:tint val="75000"/>
                </a:prstClr>
              </a:solidFill>
            </a:endParaRPr>
          </a:p>
        </p:txBody>
      </p:sp>
      <p:sp>
        <p:nvSpPr>
          <p:cNvPr id="6" name="Footer Placeholder 5"/>
          <p:cNvSpPr>
            <a:spLocks noGrp="1"/>
          </p:cNvSpPr>
          <p:nvPr>
            <p:ph type="ftr" sz="quarter" idx="11"/>
          </p:nvPr>
        </p:nvSpPr>
        <p:spPr/>
        <p:txBody>
          <a:bodyPr/>
          <a:lstStyle/>
          <a:p>
            <a:endParaRPr lang="en-IE">
              <a:solidFill>
                <a:prstClr val="black">
                  <a:tint val="75000"/>
                </a:prstClr>
              </a:solidFill>
            </a:endParaRPr>
          </a:p>
        </p:txBody>
      </p:sp>
      <p:sp>
        <p:nvSpPr>
          <p:cNvPr id="7" name="Slide Number Placeholder 6"/>
          <p:cNvSpPr>
            <a:spLocks noGrp="1"/>
          </p:cNvSpPr>
          <p:nvPr>
            <p:ph type="sldNum" sz="quarter" idx="12"/>
          </p:nvPr>
        </p:nvSpPr>
        <p:spPr/>
        <p:txBody>
          <a:bodyPr/>
          <a:lstStyle/>
          <a:p>
            <a:fld id="{8A2FCEBF-278F-4994-BDF1-1B75D07F8765}"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16708725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E"/>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Date Placeholder 6"/>
          <p:cNvSpPr>
            <a:spLocks noGrp="1"/>
          </p:cNvSpPr>
          <p:nvPr>
            <p:ph type="dt" sz="half" idx="10"/>
          </p:nvPr>
        </p:nvSpPr>
        <p:spPr/>
        <p:txBody>
          <a:bodyPr/>
          <a:lstStyle/>
          <a:p>
            <a:fld id="{769D6302-39E3-449D-AFE9-9CF7FA5C483B}" type="datetimeFigureOut">
              <a:rPr lang="en-IE" smtClean="0">
                <a:solidFill>
                  <a:prstClr val="black">
                    <a:tint val="75000"/>
                  </a:prstClr>
                </a:solidFill>
              </a:rPr>
              <a:pPr/>
              <a:t>05/12/2024</a:t>
            </a:fld>
            <a:endParaRPr lang="en-IE">
              <a:solidFill>
                <a:prstClr val="black">
                  <a:tint val="75000"/>
                </a:prstClr>
              </a:solidFill>
            </a:endParaRPr>
          </a:p>
        </p:txBody>
      </p:sp>
      <p:sp>
        <p:nvSpPr>
          <p:cNvPr id="8" name="Footer Placeholder 7"/>
          <p:cNvSpPr>
            <a:spLocks noGrp="1"/>
          </p:cNvSpPr>
          <p:nvPr>
            <p:ph type="ftr" sz="quarter" idx="11"/>
          </p:nvPr>
        </p:nvSpPr>
        <p:spPr/>
        <p:txBody>
          <a:bodyPr/>
          <a:lstStyle/>
          <a:p>
            <a:endParaRPr lang="en-IE">
              <a:solidFill>
                <a:prstClr val="black">
                  <a:tint val="75000"/>
                </a:prstClr>
              </a:solidFill>
            </a:endParaRPr>
          </a:p>
        </p:txBody>
      </p:sp>
      <p:sp>
        <p:nvSpPr>
          <p:cNvPr id="9" name="Slide Number Placeholder 8"/>
          <p:cNvSpPr>
            <a:spLocks noGrp="1"/>
          </p:cNvSpPr>
          <p:nvPr>
            <p:ph type="sldNum" sz="quarter" idx="12"/>
          </p:nvPr>
        </p:nvSpPr>
        <p:spPr/>
        <p:txBody>
          <a:bodyPr/>
          <a:lstStyle/>
          <a:p>
            <a:fld id="{8A2FCEBF-278F-4994-BDF1-1B75D07F8765}"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9568723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Date Placeholder 2"/>
          <p:cNvSpPr>
            <a:spLocks noGrp="1"/>
          </p:cNvSpPr>
          <p:nvPr>
            <p:ph type="dt" sz="half" idx="10"/>
          </p:nvPr>
        </p:nvSpPr>
        <p:spPr/>
        <p:txBody>
          <a:bodyPr/>
          <a:lstStyle/>
          <a:p>
            <a:fld id="{769D6302-39E3-449D-AFE9-9CF7FA5C483B}" type="datetimeFigureOut">
              <a:rPr lang="en-IE" smtClean="0">
                <a:solidFill>
                  <a:prstClr val="black">
                    <a:tint val="75000"/>
                  </a:prstClr>
                </a:solidFill>
              </a:rPr>
              <a:pPr/>
              <a:t>05/12/2024</a:t>
            </a:fld>
            <a:endParaRPr lang="en-IE">
              <a:solidFill>
                <a:prstClr val="black">
                  <a:tint val="75000"/>
                </a:prstClr>
              </a:solidFill>
            </a:endParaRPr>
          </a:p>
        </p:txBody>
      </p:sp>
      <p:sp>
        <p:nvSpPr>
          <p:cNvPr id="4" name="Footer Placeholder 3"/>
          <p:cNvSpPr>
            <a:spLocks noGrp="1"/>
          </p:cNvSpPr>
          <p:nvPr>
            <p:ph type="ftr" sz="quarter" idx="11"/>
          </p:nvPr>
        </p:nvSpPr>
        <p:spPr/>
        <p:txBody>
          <a:bodyPr/>
          <a:lstStyle/>
          <a:p>
            <a:endParaRPr lang="en-IE">
              <a:solidFill>
                <a:prstClr val="black">
                  <a:tint val="75000"/>
                </a:prstClr>
              </a:solidFill>
            </a:endParaRPr>
          </a:p>
        </p:txBody>
      </p:sp>
      <p:sp>
        <p:nvSpPr>
          <p:cNvPr id="5" name="Slide Number Placeholder 4"/>
          <p:cNvSpPr>
            <a:spLocks noGrp="1"/>
          </p:cNvSpPr>
          <p:nvPr>
            <p:ph type="sldNum" sz="quarter" idx="12"/>
          </p:nvPr>
        </p:nvSpPr>
        <p:spPr/>
        <p:txBody>
          <a:bodyPr/>
          <a:lstStyle/>
          <a:p>
            <a:fld id="{8A2FCEBF-278F-4994-BDF1-1B75D07F8765}"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3657308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Date Placeholder 2"/>
          <p:cNvSpPr>
            <a:spLocks noGrp="1"/>
          </p:cNvSpPr>
          <p:nvPr>
            <p:ph type="dt" sz="half" idx="10"/>
          </p:nvPr>
        </p:nvSpPr>
        <p:spPr/>
        <p:txBody>
          <a:bodyPr/>
          <a:lstStyle/>
          <a:p>
            <a:fld id="{05C419EB-F2AA-4D88-A256-99D51FD85F8A}" type="datetimeFigureOut">
              <a:rPr lang="en-IE" smtClean="0"/>
              <a:t>05/12/2024</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8176C720-D7A7-4664-8F1C-0C005294FCBD}" type="slidenum">
              <a:rPr lang="en-IE" smtClean="0"/>
              <a:t>‹#›</a:t>
            </a:fld>
            <a:endParaRPr lang="en-IE"/>
          </a:p>
        </p:txBody>
      </p:sp>
    </p:spTree>
    <p:extLst>
      <p:ext uri="{BB962C8B-B14F-4D97-AF65-F5344CB8AC3E}">
        <p14:creationId xmlns:p14="http://schemas.microsoft.com/office/powerpoint/2010/main" val="9209011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9D6302-39E3-449D-AFE9-9CF7FA5C483B}" type="datetimeFigureOut">
              <a:rPr lang="en-IE" smtClean="0">
                <a:solidFill>
                  <a:prstClr val="black">
                    <a:tint val="75000"/>
                  </a:prstClr>
                </a:solidFill>
              </a:rPr>
              <a:pPr/>
              <a:t>05/12/2024</a:t>
            </a:fld>
            <a:endParaRPr lang="en-IE">
              <a:solidFill>
                <a:prstClr val="black">
                  <a:tint val="75000"/>
                </a:prstClr>
              </a:solidFill>
            </a:endParaRPr>
          </a:p>
        </p:txBody>
      </p:sp>
      <p:sp>
        <p:nvSpPr>
          <p:cNvPr id="3" name="Footer Placeholder 2"/>
          <p:cNvSpPr>
            <a:spLocks noGrp="1"/>
          </p:cNvSpPr>
          <p:nvPr>
            <p:ph type="ftr" sz="quarter" idx="11"/>
          </p:nvPr>
        </p:nvSpPr>
        <p:spPr/>
        <p:txBody>
          <a:bodyPr/>
          <a:lstStyle/>
          <a:p>
            <a:endParaRPr lang="en-IE">
              <a:solidFill>
                <a:prstClr val="black">
                  <a:tint val="75000"/>
                </a:prstClr>
              </a:solidFill>
            </a:endParaRPr>
          </a:p>
        </p:txBody>
      </p:sp>
      <p:sp>
        <p:nvSpPr>
          <p:cNvPr id="4" name="Slide Number Placeholder 3"/>
          <p:cNvSpPr>
            <a:spLocks noGrp="1"/>
          </p:cNvSpPr>
          <p:nvPr>
            <p:ph type="sldNum" sz="quarter" idx="12"/>
          </p:nvPr>
        </p:nvSpPr>
        <p:spPr/>
        <p:txBody>
          <a:bodyPr/>
          <a:lstStyle/>
          <a:p>
            <a:fld id="{8A2FCEBF-278F-4994-BDF1-1B75D07F8765}"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32046149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IE"/>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9D6302-39E3-449D-AFE9-9CF7FA5C483B}" type="datetimeFigureOut">
              <a:rPr lang="en-IE" smtClean="0">
                <a:solidFill>
                  <a:prstClr val="black">
                    <a:tint val="75000"/>
                  </a:prstClr>
                </a:solidFill>
              </a:rPr>
              <a:pPr/>
              <a:t>05/12/2024</a:t>
            </a:fld>
            <a:endParaRPr lang="en-IE">
              <a:solidFill>
                <a:prstClr val="black">
                  <a:tint val="75000"/>
                </a:prstClr>
              </a:solidFill>
            </a:endParaRPr>
          </a:p>
        </p:txBody>
      </p:sp>
      <p:sp>
        <p:nvSpPr>
          <p:cNvPr id="6" name="Footer Placeholder 5"/>
          <p:cNvSpPr>
            <a:spLocks noGrp="1"/>
          </p:cNvSpPr>
          <p:nvPr>
            <p:ph type="ftr" sz="quarter" idx="11"/>
          </p:nvPr>
        </p:nvSpPr>
        <p:spPr/>
        <p:txBody>
          <a:bodyPr/>
          <a:lstStyle/>
          <a:p>
            <a:endParaRPr lang="en-IE">
              <a:solidFill>
                <a:prstClr val="black">
                  <a:tint val="75000"/>
                </a:prstClr>
              </a:solidFill>
            </a:endParaRPr>
          </a:p>
        </p:txBody>
      </p:sp>
      <p:sp>
        <p:nvSpPr>
          <p:cNvPr id="7" name="Slide Number Placeholder 6"/>
          <p:cNvSpPr>
            <a:spLocks noGrp="1"/>
          </p:cNvSpPr>
          <p:nvPr>
            <p:ph type="sldNum" sz="quarter" idx="12"/>
          </p:nvPr>
        </p:nvSpPr>
        <p:spPr/>
        <p:txBody>
          <a:bodyPr/>
          <a:lstStyle/>
          <a:p>
            <a:fld id="{8A2FCEBF-278F-4994-BDF1-1B75D07F8765}"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25202496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IE"/>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IE"/>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9D6302-39E3-449D-AFE9-9CF7FA5C483B}" type="datetimeFigureOut">
              <a:rPr lang="en-IE" smtClean="0">
                <a:solidFill>
                  <a:prstClr val="black">
                    <a:tint val="75000"/>
                  </a:prstClr>
                </a:solidFill>
              </a:rPr>
              <a:pPr/>
              <a:t>05/12/2024</a:t>
            </a:fld>
            <a:endParaRPr lang="en-IE">
              <a:solidFill>
                <a:prstClr val="black">
                  <a:tint val="75000"/>
                </a:prstClr>
              </a:solidFill>
            </a:endParaRPr>
          </a:p>
        </p:txBody>
      </p:sp>
      <p:sp>
        <p:nvSpPr>
          <p:cNvPr id="6" name="Footer Placeholder 5"/>
          <p:cNvSpPr>
            <a:spLocks noGrp="1"/>
          </p:cNvSpPr>
          <p:nvPr>
            <p:ph type="ftr" sz="quarter" idx="11"/>
          </p:nvPr>
        </p:nvSpPr>
        <p:spPr/>
        <p:txBody>
          <a:bodyPr/>
          <a:lstStyle/>
          <a:p>
            <a:endParaRPr lang="en-IE">
              <a:solidFill>
                <a:prstClr val="black">
                  <a:tint val="75000"/>
                </a:prstClr>
              </a:solidFill>
            </a:endParaRPr>
          </a:p>
        </p:txBody>
      </p:sp>
      <p:sp>
        <p:nvSpPr>
          <p:cNvPr id="7" name="Slide Number Placeholder 6"/>
          <p:cNvSpPr>
            <a:spLocks noGrp="1"/>
          </p:cNvSpPr>
          <p:nvPr>
            <p:ph type="sldNum" sz="quarter" idx="12"/>
          </p:nvPr>
        </p:nvSpPr>
        <p:spPr/>
        <p:txBody>
          <a:bodyPr/>
          <a:lstStyle/>
          <a:p>
            <a:fld id="{8A2FCEBF-278F-4994-BDF1-1B75D07F8765}"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3460127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769D6302-39E3-449D-AFE9-9CF7FA5C483B}" type="datetimeFigureOut">
              <a:rPr lang="en-IE" smtClean="0">
                <a:solidFill>
                  <a:prstClr val="black">
                    <a:tint val="75000"/>
                  </a:prstClr>
                </a:solidFill>
              </a:rPr>
              <a:pPr/>
              <a:t>05/12/2024</a:t>
            </a:fld>
            <a:endParaRPr lang="en-IE">
              <a:solidFill>
                <a:prstClr val="black">
                  <a:tint val="75000"/>
                </a:prstClr>
              </a:solidFill>
            </a:endParaRPr>
          </a:p>
        </p:txBody>
      </p:sp>
      <p:sp>
        <p:nvSpPr>
          <p:cNvPr id="5" name="Footer Placeholder 4"/>
          <p:cNvSpPr>
            <a:spLocks noGrp="1"/>
          </p:cNvSpPr>
          <p:nvPr>
            <p:ph type="ftr" sz="quarter" idx="11"/>
          </p:nvPr>
        </p:nvSpPr>
        <p:spPr/>
        <p:txBody>
          <a:bodyPr/>
          <a:lstStyle/>
          <a:p>
            <a:endParaRPr lang="en-IE">
              <a:solidFill>
                <a:prstClr val="black">
                  <a:tint val="75000"/>
                </a:prstClr>
              </a:solidFill>
            </a:endParaRPr>
          </a:p>
        </p:txBody>
      </p:sp>
      <p:sp>
        <p:nvSpPr>
          <p:cNvPr id="6" name="Slide Number Placeholder 5"/>
          <p:cNvSpPr>
            <a:spLocks noGrp="1"/>
          </p:cNvSpPr>
          <p:nvPr>
            <p:ph type="sldNum" sz="quarter" idx="12"/>
          </p:nvPr>
        </p:nvSpPr>
        <p:spPr/>
        <p:txBody>
          <a:bodyPr/>
          <a:lstStyle/>
          <a:p>
            <a:fld id="{8A2FCEBF-278F-4994-BDF1-1B75D07F8765}"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8514339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IE"/>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769D6302-39E3-449D-AFE9-9CF7FA5C483B}" type="datetimeFigureOut">
              <a:rPr lang="en-IE" smtClean="0">
                <a:solidFill>
                  <a:prstClr val="black">
                    <a:tint val="75000"/>
                  </a:prstClr>
                </a:solidFill>
              </a:rPr>
              <a:pPr/>
              <a:t>05/12/2024</a:t>
            </a:fld>
            <a:endParaRPr lang="en-IE">
              <a:solidFill>
                <a:prstClr val="black">
                  <a:tint val="75000"/>
                </a:prstClr>
              </a:solidFill>
            </a:endParaRPr>
          </a:p>
        </p:txBody>
      </p:sp>
      <p:sp>
        <p:nvSpPr>
          <p:cNvPr id="5" name="Footer Placeholder 4"/>
          <p:cNvSpPr>
            <a:spLocks noGrp="1"/>
          </p:cNvSpPr>
          <p:nvPr>
            <p:ph type="ftr" sz="quarter" idx="11"/>
          </p:nvPr>
        </p:nvSpPr>
        <p:spPr/>
        <p:txBody>
          <a:bodyPr/>
          <a:lstStyle/>
          <a:p>
            <a:endParaRPr lang="en-IE">
              <a:solidFill>
                <a:prstClr val="black">
                  <a:tint val="75000"/>
                </a:prstClr>
              </a:solidFill>
            </a:endParaRPr>
          </a:p>
        </p:txBody>
      </p:sp>
      <p:sp>
        <p:nvSpPr>
          <p:cNvPr id="6" name="Slide Number Placeholder 5"/>
          <p:cNvSpPr>
            <a:spLocks noGrp="1"/>
          </p:cNvSpPr>
          <p:nvPr>
            <p:ph type="sldNum" sz="quarter" idx="12"/>
          </p:nvPr>
        </p:nvSpPr>
        <p:spPr/>
        <p:txBody>
          <a:bodyPr/>
          <a:lstStyle/>
          <a:p>
            <a:fld id="{8A2FCEBF-278F-4994-BDF1-1B75D07F8765}"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25113387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1_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5790A114-7202-C04D-B2ED-13180DF9F6CB}"/>
              </a:ext>
            </a:extLst>
          </p:cNvPr>
          <p:cNvSpPr txBox="1">
            <a:spLocks/>
          </p:cNvSpPr>
          <p:nvPr/>
        </p:nvSpPr>
        <p:spPr>
          <a:xfrm>
            <a:off x="1224000" y="324001"/>
            <a:ext cx="7886700" cy="562691"/>
          </a:xfrm>
          <a:prstGeom prst="rect">
            <a:avLst/>
          </a:prstGeom>
        </p:spPr>
        <p:txBody>
          <a:bodyPr lIns="0" tIns="0" rIns="0" bIns="0" anchor="t" anchorCtr="0"/>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n-US" sz="2400" b="1" dirty="0">
              <a:solidFill>
                <a:schemeClr val="bg1"/>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595EBD74-0306-1243-BD61-BBF9878D1E58}"/>
              </a:ext>
            </a:extLst>
          </p:cNvPr>
          <p:cNvSpPr>
            <a:spLocks noGrp="1"/>
          </p:cNvSpPr>
          <p:nvPr>
            <p:ph type="body" sz="quarter" idx="10"/>
          </p:nvPr>
        </p:nvSpPr>
        <p:spPr>
          <a:xfrm>
            <a:off x="1224001" y="1547999"/>
            <a:ext cx="6118910" cy="2940873"/>
          </a:xfrm>
        </p:spPr>
        <p:txBody>
          <a:bodyPr lIns="0" tIns="0" rIns="0" bIns="0">
            <a:normAutofit/>
          </a:bodyPr>
          <a:lstStyle>
            <a:lvl1pPr>
              <a:lnSpc>
                <a:spcPct val="120000"/>
              </a:lnSpc>
              <a:defRPr sz="1200">
                <a:latin typeface="Arial" panose="020B0604020202020204" pitchFamily="34" charset="0"/>
                <a:cs typeface="Arial" panose="020B0604020202020204" pitchFamily="34" charset="0"/>
              </a:defRPr>
            </a:lvl1pPr>
            <a:lvl2pPr>
              <a:lnSpc>
                <a:spcPct val="120000"/>
              </a:lnSpc>
              <a:defRPr sz="1200">
                <a:latin typeface="Arial" panose="020B0604020202020204" pitchFamily="34" charset="0"/>
                <a:cs typeface="Arial" panose="020B0604020202020204" pitchFamily="34" charset="0"/>
              </a:defRPr>
            </a:lvl2pPr>
            <a:lvl3pPr>
              <a:lnSpc>
                <a:spcPct val="120000"/>
              </a:lnSpc>
              <a:defRPr sz="1200">
                <a:latin typeface="Arial" panose="020B0604020202020204" pitchFamily="34" charset="0"/>
                <a:cs typeface="Arial" panose="020B0604020202020204" pitchFamily="34" charset="0"/>
              </a:defRPr>
            </a:lvl3pPr>
            <a:lvl4pPr>
              <a:lnSpc>
                <a:spcPct val="120000"/>
              </a:lnSpc>
              <a:defRPr sz="1200">
                <a:latin typeface="Arial" panose="020B0604020202020204" pitchFamily="34" charset="0"/>
                <a:cs typeface="Arial" panose="020B0604020202020204" pitchFamily="34" charset="0"/>
              </a:defRPr>
            </a:lvl4pPr>
            <a:lvl5pPr>
              <a:lnSpc>
                <a:spcPct val="120000"/>
              </a:lnSpc>
              <a:defRPr sz="1200">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2">
            <a:extLst>
              <a:ext uri="{FF2B5EF4-FFF2-40B4-BE49-F238E27FC236}">
                <a16:creationId xmlns:a16="http://schemas.microsoft.com/office/drawing/2014/main" id="{22B8EAEF-FD7E-A34D-A34A-ECED6073EE7D}"/>
              </a:ext>
            </a:extLst>
          </p:cNvPr>
          <p:cNvSpPr>
            <a:spLocks noGrp="1"/>
          </p:cNvSpPr>
          <p:nvPr>
            <p:ph type="body" sz="quarter" idx="11"/>
          </p:nvPr>
        </p:nvSpPr>
        <p:spPr>
          <a:xfrm>
            <a:off x="1224001" y="301091"/>
            <a:ext cx="6118910" cy="585601"/>
          </a:xfrm>
        </p:spPr>
        <p:txBody>
          <a:bodyPr lIns="0" tIns="0" rIns="0" bIns="0">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GB" dirty="0"/>
              <a:t>Click to edit Master text styles</a:t>
            </a:r>
          </a:p>
        </p:txBody>
      </p:sp>
      <p:sp>
        <p:nvSpPr>
          <p:cNvPr id="5" name="Rectangle 4"/>
          <p:cNvSpPr/>
          <p:nvPr/>
        </p:nvSpPr>
        <p:spPr>
          <a:xfrm>
            <a:off x="2821361" y="4964995"/>
            <a:ext cx="3501280" cy="200055"/>
          </a:xfrm>
          <a:prstGeom prst="rect">
            <a:avLst/>
          </a:prstGeom>
        </p:spPr>
        <p:txBody>
          <a:bodyPr wrap="none">
            <a:spAutoFit/>
          </a:bodyPr>
          <a:lstStyle/>
          <a:p>
            <a:r>
              <a:rPr lang="en-IE" sz="700" b="1" dirty="0" smtClean="0">
                <a:solidFill>
                  <a:schemeClr val="bg1"/>
                </a:solidFill>
                <a:latin typeface="Arial" panose="020B0604020202020204" pitchFamily="34" charset="0"/>
                <a:cs typeface="Arial" panose="020B0604020202020204" pitchFamily="34" charset="0"/>
              </a:rPr>
              <a:t>National Quality and Patient Safety Directorate</a:t>
            </a:r>
            <a:r>
              <a:rPr lang="az-Cyrl-AZ" sz="700" b="1" dirty="0" smtClean="0">
                <a:solidFill>
                  <a:schemeClr val="bg1"/>
                </a:solidFill>
                <a:latin typeface="Arial" panose="020B0604020202020204" pitchFamily="34" charset="0"/>
                <a:cs typeface="Arial" panose="020B0604020202020204" pitchFamily="34" charset="0"/>
              </a:rPr>
              <a:t>│</a:t>
            </a:r>
            <a:r>
              <a:rPr lang="en-IE" sz="700" b="1" dirty="0" smtClean="0">
                <a:solidFill>
                  <a:schemeClr val="bg1"/>
                </a:solidFill>
                <a:latin typeface="Arial" panose="020B0604020202020204" pitchFamily="34" charset="0"/>
                <a:cs typeface="Arial" panose="020B0604020202020204" pitchFamily="34" charset="0"/>
              </a:rPr>
              <a:t>nqps@hse.ie</a:t>
            </a:r>
            <a:r>
              <a:rPr lang="az-Cyrl-AZ" sz="700" b="1" dirty="0" smtClean="0">
                <a:solidFill>
                  <a:schemeClr val="bg1"/>
                </a:solidFill>
                <a:latin typeface="Arial" panose="020B0604020202020204" pitchFamily="34" charset="0"/>
                <a:cs typeface="Arial" panose="020B0604020202020204" pitchFamily="34" charset="0"/>
              </a:rPr>
              <a:t> │</a:t>
            </a:r>
            <a:r>
              <a:rPr lang="en-IE" sz="700" b="1" dirty="0" smtClean="0">
                <a:solidFill>
                  <a:schemeClr val="bg1"/>
                </a:solidFill>
                <a:latin typeface="Arial" panose="020B0604020202020204" pitchFamily="34" charset="0"/>
                <a:cs typeface="Arial" panose="020B0604020202020204" pitchFamily="34" charset="0"/>
              </a:rPr>
              <a:t>@NationalQPS</a:t>
            </a:r>
            <a:endParaRPr lang="en-IE" sz="7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84705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1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266" y="255107"/>
            <a:ext cx="5873508" cy="1295403"/>
          </a:xfrm>
          <a:prstGeom prst="rect">
            <a:avLst/>
          </a:prstGeom>
        </p:spPr>
      </p:pic>
    </p:spTree>
    <p:extLst>
      <p:ext uri="{BB962C8B-B14F-4D97-AF65-F5344CB8AC3E}">
        <p14:creationId xmlns:p14="http://schemas.microsoft.com/office/powerpoint/2010/main" val="35095508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3_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5790A114-7202-C04D-B2ED-13180DF9F6CB}"/>
              </a:ext>
            </a:extLst>
          </p:cNvPr>
          <p:cNvSpPr txBox="1">
            <a:spLocks/>
          </p:cNvSpPr>
          <p:nvPr/>
        </p:nvSpPr>
        <p:spPr>
          <a:xfrm>
            <a:off x="1224000" y="324001"/>
            <a:ext cx="7886700" cy="562691"/>
          </a:xfrm>
          <a:prstGeom prst="rect">
            <a:avLst/>
          </a:prstGeom>
        </p:spPr>
        <p:txBody>
          <a:bodyPr lIns="0" tIns="0" rIns="0" bIns="0" anchor="t" anchorCtr="0"/>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n-US" sz="2400" b="1" dirty="0">
              <a:solidFill>
                <a:schemeClr val="bg1"/>
              </a:solidFill>
              <a:latin typeface="Arial" panose="020B0604020202020204" pitchFamily="34" charset="0"/>
              <a:cs typeface="Arial" panose="020B0604020202020204" pitchFamily="34" charset="0"/>
            </a:endParaRPr>
          </a:p>
        </p:txBody>
      </p:sp>
      <p:sp>
        <p:nvSpPr>
          <p:cNvPr id="4" name="Text Placeholder 2">
            <a:extLst>
              <a:ext uri="{FF2B5EF4-FFF2-40B4-BE49-F238E27FC236}">
                <a16:creationId xmlns:a16="http://schemas.microsoft.com/office/drawing/2014/main" id="{22B8EAEF-FD7E-A34D-A34A-ECED6073EE7D}"/>
              </a:ext>
            </a:extLst>
          </p:cNvPr>
          <p:cNvSpPr>
            <a:spLocks noGrp="1"/>
          </p:cNvSpPr>
          <p:nvPr>
            <p:ph type="body" sz="quarter" idx="11"/>
          </p:nvPr>
        </p:nvSpPr>
        <p:spPr>
          <a:xfrm>
            <a:off x="1224001" y="301091"/>
            <a:ext cx="6118910" cy="585601"/>
          </a:xfrm>
        </p:spPr>
        <p:txBody>
          <a:bodyPr lIns="0" tIns="0" rIns="0" bIns="0">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GB" dirty="0"/>
              <a:t>Click to edit Master text styles</a:t>
            </a:r>
          </a:p>
        </p:txBody>
      </p:sp>
      <p:sp>
        <p:nvSpPr>
          <p:cNvPr id="5" name="Picture Placeholder 4">
            <a:extLst>
              <a:ext uri="{FF2B5EF4-FFF2-40B4-BE49-F238E27FC236}">
                <a16:creationId xmlns:a16="http://schemas.microsoft.com/office/drawing/2014/main" id="{3CA4C962-CB06-AC4A-BE01-3D0FAC870B09}"/>
              </a:ext>
            </a:extLst>
          </p:cNvPr>
          <p:cNvSpPr>
            <a:spLocks noGrp="1"/>
          </p:cNvSpPr>
          <p:nvPr>
            <p:ph type="pic" sz="quarter" idx="12"/>
          </p:nvPr>
        </p:nvSpPr>
        <p:spPr>
          <a:xfrm>
            <a:off x="0" y="909602"/>
            <a:ext cx="9110700" cy="4087701"/>
          </a:xfrm>
        </p:spPr>
        <p:txBody>
          <a:bodyPr/>
          <a:lstStyle/>
          <a:p>
            <a:endParaRPr lang="en-US"/>
          </a:p>
        </p:txBody>
      </p:sp>
      <p:sp>
        <p:nvSpPr>
          <p:cNvPr id="3" name="Rectangle 2"/>
          <p:cNvSpPr/>
          <p:nvPr/>
        </p:nvSpPr>
        <p:spPr>
          <a:xfrm>
            <a:off x="2804711" y="4970425"/>
            <a:ext cx="3501280" cy="200055"/>
          </a:xfrm>
          <a:prstGeom prst="rect">
            <a:avLst/>
          </a:prstGeom>
        </p:spPr>
        <p:txBody>
          <a:bodyPr wrap="none">
            <a:spAutoFit/>
          </a:bodyPr>
          <a:lstStyle/>
          <a:p>
            <a:r>
              <a:rPr lang="en-IE" sz="700" b="1" dirty="0" smtClean="0">
                <a:solidFill>
                  <a:schemeClr val="bg1"/>
                </a:solidFill>
                <a:latin typeface="Arial" panose="020B0604020202020204" pitchFamily="34" charset="0"/>
                <a:cs typeface="Arial" panose="020B0604020202020204" pitchFamily="34" charset="0"/>
              </a:rPr>
              <a:t>National Quality and Patient Safety Directorate</a:t>
            </a:r>
            <a:r>
              <a:rPr lang="az-Cyrl-AZ" sz="700" b="1" dirty="0" smtClean="0">
                <a:solidFill>
                  <a:schemeClr val="bg1"/>
                </a:solidFill>
                <a:latin typeface="Arial" panose="020B0604020202020204" pitchFamily="34" charset="0"/>
                <a:cs typeface="Arial" panose="020B0604020202020204" pitchFamily="34" charset="0"/>
              </a:rPr>
              <a:t>│</a:t>
            </a:r>
            <a:r>
              <a:rPr lang="en-IE" sz="700" b="1" dirty="0" smtClean="0">
                <a:solidFill>
                  <a:schemeClr val="bg1"/>
                </a:solidFill>
                <a:latin typeface="Arial" panose="020B0604020202020204" pitchFamily="34" charset="0"/>
                <a:cs typeface="Arial" panose="020B0604020202020204" pitchFamily="34" charset="0"/>
              </a:rPr>
              <a:t>nqps@hse.ie</a:t>
            </a:r>
            <a:r>
              <a:rPr lang="az-Cyrl-AZ" sz="700" b="1" dirty="0" smtClean="0">
                <a:solidFill>
                  <a:schemeClr val="bg1"/>
                </a:solidFill>
                <a:latin typeface="Arial" panose="020B0604020202020204" pitchFamily="34" charset="0"/>
                <a:cs typeface="Arial" panose="020B0604020202020204" pitchFamily="34" charset="0"/>
              </a:rPr>
              <a:t> │</a:t>
            </a:r>
            <a:r>
              <a:rPr lang="en-IE" sz="700" b="1" dirty="0" smtClean="0">
                <a:solidFill>
                  <a:schemeClr val="bg1"/>
                </a:solidFill>
                <a:latin typeface="Arial" panose="020B0604020202020204" pitchFamily="34" charset="0"/>
                <a:cs typeface="Arial" panose="020B0604020202020204" pitchFamily="34" charset="0"/>
              </a:rPr>
              <a:t>@NationalQPS</a:t>
            </a:r>
            <a:endParaRPr lang="en-IE" sz="7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780747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cSld name="Inner Slide">
    <p:spTree>
      <p:nvGrpSpPr>
        <p:cNvPr id="1" name=""/>
        <p:cNvGrpSpPr/>
        <p:nvPr/>
      </p:nvGrpSpPr>
      <p:grpSpPr>
        <a:xfrm>
          <a:off x="0" y="0"/>
          <a:ext cx="0" cy="0"/>
          <a:chOff x="0" y="0"/>
          <a:chExt cx="0" cy="0"/>
        </a:xfrm>
      </p:grpSpPr>
      <p:sp>
        <p:nvSpPr>
          <p:cNvPr id="7" name="Rectangle 6"/>
          <p:cNvSpPr/>
          <p:nvPr/>
        </p:nvSpPr>
        <p:spPr>
          <a:xfrm>
            <a:off x="0" y="-1"/>
            <a:ext cx="9144000" cy="252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91420" tIns="45710" rIns="91420" bIns="45710" spcCol="0" rtlCol="0" anchor="ctr"/>
          <a:lstStyle/>
          <a:p>
            <a:pPr algn="ctr"/>
            <a:endParaRPr lang="en-US" sz="1800"/>
          </a:p>
        </p:txBody>
      </p:sp>
      <p:sp>
        <p:nvSpPr>
          <p:cNvPr id="10" name="Rectangle 9"/>
          <p:cNvSpPr/>
          <p:nvPr/>
        </p:nvSpPr>
        <p:spPr>
          <a:xfrm>
            <a:off x="0" y="4747613"/>
            <a:ext cx="9144000" cy="402942"/>
          </a:xfrm>
          <a:prstGeom prst="rect">
            <a:avLst/>
          </a:prstGeom>
          <a:solidFill>
            <a:srgbClr val="6998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699887"/>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59036" y="4791311"/>
            <a:ext cx="1625928" cy="315547"/>
          </a:xfrm>
          <a:prstGeom prst="rect">
            <a:avLst/>
          </a:prstGeom>
        </p:spPr>
      </p:pic>
      <p:sp>
        <p:nvSpPr>
          <p:cNvPr id="5" name="TextBox 4"/>
          <p:cNvSpPr txBox="1"/>
          <p:nvPr/>
        </p:nvSpPr>
        <p:spPr>
          <a:xfrm>
            <a:off x="148160" y="336776"/>
            <a:ext cx="1127232" cy="215444"/>
          </a:xfrm>
          <a:prstGeom prst="rect">
            <a:avLst/>
          </a:prstGeom>
          <a:noFill/>
        </p:spPr>
        <p:txBody>
          <a:bodyPr wrap="none" rtlCol="0">
            <a:spAutoFit/>
          </a:bodyPr>
          <a:lstStyle/>
          <a:p>
            <a:r>
              <a:rPr lang="en-US" sz="800" dirty="0" smtClean="0">
                <a:solidFill>
                  <a:schemeClr val="bg1">
                    <a:lumMod val="50000"/>
                  </a:schemeClr>
                </a:solidFill>
              </a:rPr>
              <a:t>HSE | </a:t>
            </a:r>
            <a:r>
              <a:rPr lang="en-US" sz="800" b="1" dirty="0" smtClean="0">
                <a:solidFill>
                  <a:schemeClr val="bg1">
                    <a:lumMod val="50000"/>
                  </a:schemeClr>
                </a:solidFill>
              </a:rPr>
              <a:t>Open Disclosure</a:t>
            </a:r>
            <a:endParaRPr lang="en-US" sz="800" b="1" dirty="0">
              <a:solidFill>
                <a:schemeClr val="bg1">
                  <a:lumMod val="50000"/>
                </a:schemeClr>
              </a:solidFill>
            </a:endParaRPr>
          </a:p>
        </p:txBody>
      </p:sp>
      <p:sp>
        <p:nvSpPr>
          <p:cNvPr id="6" name="Rectangle 5"/>
          <p:cNvSpPr/>
          <p:nvPr userDrawn="1"/>
        </p:nvSpPr>
        <p:spPr>
          <a:xfrm>
            <a:off x="0" y="-1"/>
            <a:ext cx="9144000" cy="252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91420" tIns="45710" rIns="91420" bIns="45710" spcCol="0" rtlCol="0" anchor="ctr"/>
          <a:lstStyle/>
          <a:p>
            <a:pPr algn="ctr"/>
            <a:endParaRPr lang="en-US" sz="1800"/>
          </a:p>
        </p:txBody>
      </p:sp>
      <p:sp>
        <p:nvSpPr>
          <p:cNvPr id="8" name="Rectangle 7"/>
          <p:cNvSpPr/>
          <p:nvPr userDrawn="1"/>
        </p:nvSpPr>
        <p:spPr>
          <a:xfrm>
            <a:off x="0" y="4747613"/>
            <a:ext cx="9144000" cy="402942"/>
          </a:xfrm>
          <a:prstGeom prst="rect">
            <a:avLst/>
          </a:prstGeom>
          <a:solidFill>
            <a:srgbClr val="6998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699887"/>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59036" y="4791311"/>
            <a:ext cx="1625928" cy="315547"/>
          </a:xfrm>
          <a:prstGeom prst="rect">
            <a:avLst/>
          </a:prstGeom>
        </p:spPr>
      </p:pic>
      <p:sp>
        <p:nvSpPr>
          <p:cNvPr id="11" name="TextBox 10"/>
          <p:cNvSpPr txBox="1"/>
          <p:nvPr userDrawn="1"/>
        </p:nvSpPr>
        <p:spPr>
          <a:xfrm>
            <a:off x="148160" y="336776"/>
            <a:ext cx="1127232" cy="215444"/>
          </a:xfrm>
          <a:prstGeom prst="rect">
            <a:avLst/>
          </a:prstGeom>
          <a:noFill/>
        </p:spPr>
        <p:txBody>
          <a:bodyPr wrap="none" rtlCol="0">
            <a:spAutoFit/>
          </a:bodyPr>
          <a:lstStyle/>
          <a:p>
            <a:r>
              <a:rPr lang="en-US" sz="800" dirty="0" smtClean="0">
                <a:solidFill>
                  <a:schemeClr val="bg1">
                    <a:lumMod val="50000"/>
                  </a:schemeClr>
                </a:solidFill>
              </a:rPr>
              <a:t>HSE | </a:t>
            </a:r>
            <a:r>
              <a:rPr lang="en-US" sz="800" b="1" dirty="0" smtClean="0">
                <a:solidFill>
                  <a:schemeClr val="bg1">
                    <a:lumMod val="50000"/>
                  </a:schemeClr>
                </a:solidFill>
              </a:rPr>
              <a:t>Open Disclosure</a:t>
            </a:r>
            <a:endParaRPr lang="en-US" sz="800" b="1" dirty="0">
              <a:solidFill>
                <a:schemeClr val="bg1">
                  <a:lumMod val="50000"/>
                </a:schemeClr>
              </a:solidFill>
            </a:endParaRPr>
          </a:p>
        </p:txBody>
      </p:sp>
    </p:spTree>
    <p:extLst>
      <p:ext uri="{BB962C8B-B14F-4D97-AF65-F5344CB8AC3E}">
        <p14:creationId xmlns:p14="http://schemas.microsoft.com/office/powerpoint/2010/main" val="1681373015"/>
      </p:ext>
    </p:extLst>
  </p:cSld>
  <p:clrMapOvr>
    <a:masterClrMapping/>
  </p:clrMapOvr>
  <p:extLst mod="1">
    <p:ext uri="{DCECCB84-F9BA-43D5-87BE-67443E8EF086}">
      <p15:sldGuideLst xmlns:p15="http://schemas.microsoft.com/office/powerpoint/2012/main">
        <p15:guide id="1" orient="horz" pos="2845">
          <p15:clr>
            <a:srgbClr val="FBAE40"/>
          </p15:clr>
        </p15:guide>
        <p15:guide id="2" pos="5579">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cSld name="Internal Slides">
    <p:spTree>
      <p:nvGrpSpPr>
        <p:cNvPr id="1" name=""/>
        <p:cNvGrpSpPr/>
        <p:nvPr/>
      </p:nvGrpSpPr>
      <p:grpSpPr>
        <a:xfrm>
          <a:off x="0" y="0"/>
          <a:ext cx="0" cy="0"/>
          <a:chOff x="0" y="0"/>
          <a:chExt cx="0" cy="0"/>
        </a:xfrm>
      </p:grpSpPr>
      <p:sp>
        <p:nvSpPr>
          <p:cNvPr id="11" name="Rectangle 10"/>
          <p:cNvSpPr/>
          <p:nvPr/>
        </p:nvSpPr>
        <p:spPr>
          <a:xfrm>
            <a:off x="0" y="-1"/>
            <a:ext cx="9144000" cy="252000"/>
          </a:xfrm>
          <a:prstGeom prst="rect">
            <a:avLst/>
          </a:prstGeom>
          <a:solidFill>
            <a:srgbClr val="699887"/>
          </a:solidFill>
          <a:ln>
            <a:noFill/>
          </a:ln>
          <a:effectLst/>
        </p:spPr>
        <p:style>
          <a:lnRef idx="1">
            <a:schemeClr val="accent1"/>
          </a:lnRef>
          <a:fillRef idx="3">
            <a:schemeClr val="accent1"/>
          </a:fillRef>
          <a:effectRef idx="2">
            <a:schemeClr val="accent1"/>
          </a:effectRef>
          <a:fontRef idx="minor">
            <a:schemeClr val="lt1"/>
          </a:fontRef>
        </p:style>
        <p:txBody>
          <a:bodyPr lIns="91420" tIns="45710" rIns="91420" bIns="45710" spcCol="0" rtlCol="0" anchor="ctr"/>
          <a:lstStyle/>
          <a:p>
            <a:pPr algn="ctr"/>
            <a:endParaRPr lang="en-US" sz="1800">
              <a:solidFill>
                <a:srgbClr val="699887"/>
              </a:solidFill>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3510" r="23046"/>
          <a:stretch/>
        </p:blipFill>
        <p:spPr>
          <a:xfrm>
            <a:off x="1" y="4614389"/>
            <a:ext cx="9144000" cy="529111"/>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9536" r="21722" b="29594"/>
          <a:stretch/>
        </p:blipFill>
        <p:spPr>
          <a:xfrm>
            <a:off x="71366" y="4677973"/>
            <a:ext cx="551714" cy="401941"/>
          </a:xfrm>
          <a:prstGeom prst="rect">
            <a:avLst/>
          </a:prstGeom>
        </p:spPr>
      </p:pic>
      <p:sp>
        <p:nvSpPr>
          <p:cNvPr id="5" name="TextBox 4"/>
          <p:cNvSpPr txBox="1"/>
          <p:nvPr/>
        </p:nvSpPr>
        <p:spPr>
          <a:xfrm>
            <a:off x="148160" y="336776"/>
            <a:ext cx="1127232" cy="215444"/>
          </a:xfrm>
          <a:prstGeom prst="rect">
            <a:avLst/>
          </a:prstGeom>
          <a:noFill/>
        </p:spPr>
        <p:txBody>
          <a:bodyPr wrap="none" rtlCol="0">
            <a:spAutoFit/>
          </a:bodyPr>
          <a:lstStyle/>
          <a:p>
            <a:r>
              <a:rPr lang="en-US" sz="800" dirty="0" smtClean="0">
                <a:solidFill>
                  <a:schemeClr val="bg1">
                    <a:lumMod val="50000"/>
                  </a:schemeClr>
                </a:solidFill>
              </a:rPr>
              <a:t>HSE | </a:t>
            </a:r>
            <a:r>
              <a:rPr lang="en-US" sz="800" b="1" dirty="0" smtClean="0">
                <a:solidFill>
                  <a:schemeClr val="bg1">
                    <a:lumMod val="50000"/>
                  </a:schemeClr>
                </a:solidFill>
              </a:rPr>
              <a:t>Open Disclosure</a:t>
            </a:r>
            <a:endParaRPr lang="en-US" sz="800" b="1" dirty="0">
              <a:solidFill>
                <a:schemeClr val="bg1">
                  <a:lumMod val="50000"/>
                </a:schemeClr>
              </a:solidFill>
            </a:endParaRPr>
          </a:p>
        </p:txBody>
      </p:sp>
    </p:spTree>
    <p:extLst>
      <p:ext uri="{BB962C8B-B14F-4D97-AF65-F5344CB8AC3E}">
        <p14:creationId xmlns:p14="http://schemas.microsoft.com/office/powerpoint/2010/main" val="7227042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C419EB-F2AA-4D88-A256-99D51FD85F8A}" type="datetimeFigureOut">
              <a:rPr lang="en-IE" smtClean="0"/>
              <a:t>05/12/2024</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8176C720-D7A7-4664-8F1C-0C005294FCBD}" type="slidenum">
              <a:rPr lang="en-IE" smtClean="0"/>
              <a:t>‹#›</a:t>
            </a:fld>
            <a:endParaRPr lang="en-IE"/>
          </a:p>
        </p:txBody>
      </p:sp>
    </p:spTree>
    <p:extLst>
      <p:ext uri="{BB962C8B-B14F-4D97-AF65-F5344CB8AC3E}">
        <p14:creationId xmlns:p14="http://schemas.microsoft.com/office/powerpoint/2010/main" val="158087585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userDrawn="1">
  <p:cSld name="1_Inner Slide">
    <p:spTree>
      <p:nvGrpSpPr>
        <p:cNvPr id="1" name=""/>
        <p:cNvGrpSpPr/>
        <p:nvPr/>
      </p:nvGrpSpPr>
      <p:grpSpPr>
        <a:xfrm>
          <a:off x="0" y="0"/>
          <a:ext cx="0" cy="0"/>
          <a:chOff x="0" y="0"/>
          <a:chExt cx="0" cy="0"/>
        </a:xfrm>
      </p:grpSpPr>
      <p:sp>
        <p:nvSpPr>
          <p:cNvPr id="7" name="Rectangle 6"/>
          <p:cNvSpPr/>
          <p:nvPr userDrawn="1"/>
        </p:nvSpPr>
        <p:spPr>
          <a:xfrm>
            <a:off x="0" y="-1"/>
            <a:ext cx="9144000" cy="252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91420" tIns="45710" rIns="91420" bIns="45710" spcCol="0" rtlCol="0" anchor="ctr"/>
          <a:lstStyle/>
          <a:p>
            <a:pPr algn="ctr"/>
            <a:endParaRPr lang="en-US"/>
          </a:p>
        </p:txBody>
      </p:sp>
      <p:sp>
        <p:nvSpPr>
          <p:cNvPr id="10" name="Rectangle 9"/>
          <p:cNvSpPr/>
          <p:nvPr userDrawn="1"/>
        </p:nvSpPr>
        <p:spPr>
          <a:xfrm>
            <a:off x="0" y="4747613"/>
            <a:ext cx="9144000" cy="402942"/>
          </a:xfrm>
          <a:prstGeom prst="rect">
            <a:avLst/>
          </a:prstGeom>
          <a:solidFill>
            <a:srgbClr val="6998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699887"/>
              </a:solidFill>
            </a:endParaRP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59036" y="4791310"/>
            <a:ext cx="1625928" cy="315547"/>
          </a:xfrm>
          <a:prstGeom prst="rect">
            <a:avLst/>
          </a:prstGeom>
        </p:spPr>
      </p:pic>
      <p:sp>
        <p:nvSpPr>
          <p:cNvPr id="5" name="TextBox 4"/>
          <p:cNvSpPr txBox="1"/>
          <p:nvPr userDrawn="1"/>
        </p:nvSpPr>
        <p:spPr>
          <a:xfrm>
            <a:off x="148160" y="336775"/>
            <a:ext cx="1300356" cy="215444"/>
          </a:xfrm>
          <a:prstGeom prst="rect">
            <a:avLst/>
          </a:prstGeom>
          <a:noFill/>
        </p:spPr>
        <p:txBody>
          <a:bodyPr wrap="none" rtlCol="0">
            <a:spAutoFit/>
          </a:bodyPr>
          <a:lstStyle/>
          <a:p>
            <a:r>
              <a:rPr lang="en-US" sz="800" dirty="0">
                <a:solidFill>
                  <a:schemeClr val="bg1">
                    <a:lumMod val="50000"/>
                  </a:schemeClr>
                </a:solidFill>
              </a:rPr>
              <a:t>HSE | </a:t>
            </a:r>
            <a:r>
              <a:rPr lang="en-US" sz="800" b="1" dirty="0">
                <a:solidFill>
                  <a:schemeClr val="bg1">
                    <a:lumMod val="50000"/>
                  </a:schemeClr>
                </a:solidFill>
              </a:rPr>
              <a:t>Open Disclosure</a:t>
            </a:r>
          </a:p>
        </p:txBody>
      </p:sp>
    </p:spTree>
    <p:extLst>
      <p:ext uri="{BB962C8B-B14F-4D97-AF65-F5344CB8AC3E}">
        <p14:creationId xmlns:p14="http://schemas.microsoft.com/office/powerpoint/2010/main" val="2672292935"/>
      </p:ext>
    </p:extLst>
  </p:cSld>
  <p:clrMapOvr>
    <a:masterClrMapping/>
  </p:clrMapOvr>
  <p:extLst mod="1">
    <p:ext uri="{DCECCB84-F9BA-43D5-87BE-67443E8EF086}">
      <p15:sldGuideLst xmlns:p15="http://schemas.microsoft.com/office/powerpoint/2012/main">
        <p15:guide id="1" orient="horz" pos="2845" userDrawn="1">
          <p15:clr>
            <a:srgbClr val="FBAE40"/>
          </p15:clr>
        </p15:guide>
        <p15:guide id="2" pos="5579" userDrawn="1">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userDrawn="1">
  <p:cSld name="2_Inner Slide">
    <p:spTree>
      <p:nvGrpSpPr>
        <p:cNvPr id="1" name=""/>
        <p:cNvGrpSpPr/>
        <p:nvPr/>
      </p:nvGrpSpPr>
      <p:grpSpPr>
        <a:xfrm>
          <a:off x="0" y="0"/>
          <a:ext cx="0" cy="0"/>
          <a:chOff x="0" y="0"/>
          <a:chExt cx="0" cy="0"/>
        </a:xfrm>
      </p:grpSpPr>
      <p:sp>
        <p:nvSpPr>
          <p:cNvPr id="7" name="Rectangle 6"/>
          <p:cNvSpPr/>
          <p:nvPr userDrawn="1"/>
        </p:nvSpPr>
        <p:spPr>
          <a:xfrm>
            <a:off x="0" y="-1"/>
            <a:ext cx="9144000" cy="252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91420" tIns="45710" rIns="91420" bIns="45710" spcCol="0" rtlCol="0" anchor="ctr"/>
          <a:lstStyle/>
          <a:p>
            <a:pPr algn="ctr"/>
            <a:endParaRPr lang="en-US"/>
          </a:p>
        </p:txBody>
      </p:sp>
      <p:sp>
        <p:nvSpPr>
          <p:cNvPr id="10" name="Rectangle 9"/>
          <p:cNvSpPr/>
          <p:nvPr userDrawn="1"/>
        </p:nvSpPr>
        <p:spPr>
          <a:xfrm>
            <a:off x="0" y="4747613"/>
            <a:ext cx="9144000" cy="402942"/>
          </a:xfrm>
          <a:prstGeom prst="rect">
            <a:avLst/>
          </a:prstGeom>
          <a:solidFill>
            <a:srgbClr val="6998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699887"/>
              </a:solidFill>
            </a:endParaRP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59036" y="4791310"/>
            <a:ext cx="1625928" cy="315547"/>
          </a:xfrm>
          <a:prstGeom prst="rect">
            <a:avLst/>
          </a:prstGeom>
        </p:spPr>
      </p:pic>
      <p:sp>
        <p:nvSpPr>
          <p:cNvPr id="5" name="TextBox 4"/>
          <p:cNvSpPr txBox="1"/>
          <p:nvPr userDrawn="1"/>
        </p:nvSpPr>
        <p:spPr>
          <a:xfrm>
            <a:off x="148160" y="336775"/>
            <a:ext cx="1300356" cy="215444"/>
          </a:xfrm>
          <a:prstGeom prst="rect">
            <a:avLst/>
          </a:prstGeom>
          <a:noFill/>
        </p:spPr>
        <p:txBody>
          <a:bodyPr wrap="none" rtlCol="0">
            <a:spAutoFit/>
          </a:bodyPr>
          <a:lstStyle/>
          <a:p>
            <a:r>
              <a:rPr lang="en-US" sz="800" dirty="0">
                <a:solidFill>
                  <a:schemeClr val="bg1">
                    <a:lumMod val="50000"/>
                  </a:schemeClr>
                </a:solidFill>
              </a:rPr>
              <a:t>HSE | </a:t>
            </a:r>
            <a:r>
              <a:rPr lang="en-US" sz="800" b="1" dirty="0">
                <a:solidFill>
                  <a:schemeClr val="bg1">
                    <a:lumMod val="50000"/>
                  </a:schemeClr>
                </a:solidFill>
              </a:rPr>
              <a:t>Open Disclosure</a:t>
            </a:r>
          </a:p>
        </p:txBody>
      </p:sp>
    </p:spTree>
    <p:extLst>
      <p:ext uri="{BB962C8B-B14F-4D97-AF65-F5344CB8AC3E}">
        <p14:creationId xmlns:p14="http://schemas.microsoft.com/office/powerpoint/2010/main" val="3484232978"/>
      </p:ext>
    </p:extLst>
  </p:cSld>
  <p:clrMapOvr>
    <a:masterClrMapping/>
  </p:clrMapOvr>
  <p:extLst mod="1">
    <p:ext uri="{DCECCB84-F9BA-43D5-87BE-67443E8EF086}">
      <p15:sldGuideLst xmlns:p15="http://schemas.microsoft.com/office/powerpoint/2012/main">
        <p15:guide id="1" orient="horz" pos="2845" userDrawn="1">
          <p15:clr>
            <a:srgbClr val="FBAE40"/>
          </p15:clr>
        </p15:guide>
        <p15:guide id="2" pos="5579" userDrawn="1">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IE"/>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IE"/>
          </a:p>
        </p:txBody>
      </p:sp>
      <p:sp>
        <p:nvSpPr>
          <p:cNvPr id="4" name="Date Placeholder 3"/>
          <p:cNvSpPr>
            <a:spLocks noGrp="1"/>
          </p:cNvSpPr>
          <p:nvPr>
            <p:ph type="dt" sz="half" idx="10"/>
          </p:nvPr>
        </p:nvSpPr>
        <p:spPr/>
        <p:txBody>
          <a:bodyPr/>
          <a:lstStyle/>
          <a:p>
            <a:fld id="{05C419EB-F2AA-4D88-A256-99D51FD85F8A}" type="datetimeFigureOut">
              <a:rPr lang="en-IE" smtClean="0"/>
              <a:t>05/12/2024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8176C720-D7A7-4664-8F1C-0C005294FCBD}" type="slidenum">
              <a:rPr lang="en-IE" smtClean="0"/>
              <a:t>‹#›</a:t>
            </a:fld>
            <a:endParaRPr lang="en-IE"/>
          </a:p>
        </p:txBody>
      </p:sp>
    </p:spTree>
    <p:extLst>
      <p:ext uri="{BB962C8B-B14F-4D97-AF65-F5344CB8AC3E}">
        <p14:creationId xmlns:p14="http://schemas.microsoft.com/office/powerpoint/2010/main" val="263385560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05C419EB-F2AA-4D88-A256-99D51FD85F8A}" type="datetimeFigureOut">
              <a:rPr lang="en-IE" smtClean="0"/>
              <a:t>05/12/2024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8176C720-D7A7-4664-8F1C-0C005294FCBD}" type="slidenum">
              <a:rPr lang="en-IE" smtClean="0"/>
              <a:t>‹#›</a:t>
            </a:fld>
            <a:endParaRPr lang="en-IE"/>
          </a:p>
        </p:txBody>
      </p:sp>
    </p:spTree>
    <p:extLst>
      <p:ext uri="{BB962C8B-B14F-4D97-AF65-F5344CB8AC3E}">
        <p14:creationId xmlns:p14="http://schemas.microsoft.com/office/powerpoint/2010/main" val="37404017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IE"/>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5C419EB-F2AA-4D88-A256-99D51FD85F8A}" type="datetimeFigureOut">
              <a:rPr lang="en-IE" smtClean="0"/>
              <a:t>05/12/2024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8176C720-D7A7-4664-8F1C-0C005294FCBD}" type="slidenum">
              <a:rPr lang="en-IE" smtClean="0"/>
              <a:t>‹#›</a:t>
            </a:fld>
            <a:endParaRPr lang="en-IE"/>
          </a:p>
        </p:txBody>
      </p:sp>
    </p:spTree>
    <p:extLst>
      <p:ext uri="{BB962C8B-B14F-4D97-AF65-F5344CB8AC3E}">
        <p14:creationId xmlns:p14="http://schemas.microsoft.com/office/powerpoint/2010/main" val="23851826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Date Placeholder 4"/>
          <p:cNvSpPr>
            <a:spLocks noGrp="1"/>
          </p:cNvSpPr>
          <p:nvPr>
            <p:ph type="dt" sz="half" idx="10"/>
          </p:nvPr>
        </p:nvSpPr>
        <p:spPr/>
        <p:txBody>
          <a:bodyPr/>
          <a:lstStyle/>
          <a:p>
            <a:fld id="{05C419EB-F2AA-4D88-A256-99D51FD85F8A}" type="datetimeFigureOut">
              <a:rPr lang="en-IE" smtClean="0"/>
              <a:t>05/12/2024</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8176C720-D7A7-4664-8F1C-0C005294FCBD}" type="slidenum">
              <a:rPr lang="en-IE" smtClean="0"/>
              <a:t>‹#›</a:t>
            </a:fld>
            <a:endParaRPr lang="en-IE"/>
          </a:p>
        </p:txBody>
      </p:sp>
    </p:spTree>
    <p:extLst>
      <p:ext uri="{BB962C8B-B14F-4D97-AF65-F5344CB8AC3E}">
        <p14:creationId xmlns:p14="http://schemas.microsoft.com/office/powerpoint/2010/main" val="5963913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E"/>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Date Placeholder 6"/>
          <p:cNvSpPr>
            <a:spLocks noGrp="1"/>
          </p:cNvSpPr>
          <p:nvPr>
            <p:ph type="dt" sz="half" idx="10"/>
          </p:nvPr>
        </p:nvSpPr>
        <p:spPr/>
        <p:txBody>
          <a:bodyPr/>
          <a:lstStyle/>
          <a:p>
            <a:fld id="{05C419EB-F2AA-4D88-A256-99D51FD85F8A}" type="datetimeFigureOut">
              <a:rPr lang="en-IE" smtClean="0"/>
              <a:t>05/12/2024</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8176C720-D7A7-4664-8F1C-0C005294FCBD}" type="slidenum">
              <a:rPr lang="en-IE" smtClean="0"/>
              <a:t>‹#›</a:t>
            </a:fld>
            <a:endParaRPr lang="en-IE"/>
          </a:p>
        </p:txBody>
      </p:sp>
    </p:spTree>
    <p:extLst>
      <p:ext uri="{BB962C8B-B14F-4D97-AF65-F5344CB8AC3E}">
        <p14:creationId xmlns:p14="http://schemas.microsoft.com/office/powerpoint/2010/main" val="22331318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Date Placeholder 2"/>
          <p:cNvSpPr>
            <a:spLocks noGrp="1"/>
          </p:cNvSpPr>
          <p:nvPr>
            <p:ph type="dt" sz="half" idx="10"/>
          </p:nvPr>
        </p:nvSpPr>
        <p:spPr/>
        <p:txBody>
          <a:bodyPr/>
          <a:lstStyle/>
          <a:p>
            <a:fld id="{05C419EB-F2AA-4D88-A256-99D51FD85F8A}" type="datetimeFigureOut">
              <a:rPr lang="en-IE" smtClean="0"/>
              <a:t>05/12/2024</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8176C720-D7A7-4664-8F1C-0C005294FCBD}" type="slidenum">
              <a:rPr lang="en-IE" smtClean="0"/>
              <a:t>‹#›</a:t>
            </a:fld>
            <a:endParaRPr lang="en-IE"/>
          </a:p>
        </p:txBody>
      </p:sp>
    </p:spTree>
    <p:extLst>
      <p:ext uri="{BB962C8B-B14F-4D97-AF65-F5344CB8AC3E}">
        <p14:creationId xmlns:p14="http://schemas.microsoft.com/office/powerpoint/2010/main" val="39831866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C419EB-F2AA-4D88-A256-99D51FD85F8A}" type="datetimeFigureOut">
              <a:rPr lang="en-IE" smtClean="0"/>
              <a:t>05/12/2024</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8176C720-D7A7-4664-8F1C-0C005294FCBD}" type="slidenum">
              <a:rPr lang="en-IE" smtClean="0"/>
              <a:t>‹#›</a:t>
            </a:fld>
            <a:endParaRPr lang="en-IE"/>
          </a:p>
        </p:txBody>
      </p:sp>
    </p:spTree>
    <p:extLst>
      <p:ext uri="{BB962C8B-B14F-4D97-AF65-F5344CB8AC3E}">
        <p14:creationId xmlns:p14="http://schemas.microsoft.com/office/powerpoint/2010/main" val="88411909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IE"/>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C419EB-F2AA-4D88-A256-99D51FD85F8A}" type="datetimeFigureOut">
              <a:rPr lang="en-IE" smtClean="0"/>
              <a:t>05/12/2024</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8176C720-D7A7-4664-8F1C-0C005294FCBD}" type="slidenum">
              <a:rPr lang="en-IE" smtClean="0"/>
              <a:t>‹#›</a:t>
            </a:fld>
            <a:endParaRPr lang="en-IE"/>
          </a:p>
        </p:txBody>
      </p:sp>
    </p:spTree>
    <p:extLst>
      <p:ext uri="{BB962C8B-B14F-4D97-AF65-F5344CB8AC3E}">
        <p14:creationId xmlns:p14="http://schemas.microsoft.com/office/powerpoint/2010/main" val="3811681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endParaRPr lang="en-IE"/>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5C419EB-F2AA-4D88-A256-99D51FD85F8A}" type="datetimeFigureOut">
              <a:rPr lang="en-IE" smtClean="0"/>
              <a:t>05/12/2024</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8176C720-D7A7-4664-8F1C-0C005294FCBD}" type="slidenum">
              <a:rPr lang="en-IE" smtClean="0"/>
              <a:t>‹#›</a:t>
            </a:fld>
            <a:endParaRPr lang="en-IE"/>
          </a:p>
        </p:txBody>
      </p:sp>
    </p:spTree>
    <p:extLst>
      <p:ext uri="{BB962C8B-B14F-4D97-AF65-F5344CB8AC3E}">
        <p14:creationId xmlns:p14="http://schemas.microsoft.com/office/powerpoint/2010/main" val="173461911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IE"/>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IE"/>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C419EB-F2AA-4D88-A256-99D51FD85F8A}" type="datetimeFigureOut">
              <a:rPr lang="en-IE" smtClean="0"/>
              <a:t>05/12/2024</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8176C720-D7A7-4664-8F1C-0C005294FCBD}" type="slidenum">
              <a:rPr lang="en-IE" smtClean="0"/>
              <a:t>‹#›</a:t>
            </a:fld>
            <a:endParaRPr lang="en-IE"/>
          </a:p>
        </p:txBody>
      </p:sp>
    </p:spTree>
    <p:extLst>
      <p:ext uri="{BB962C8B-B14F-4D97-AF65-F5344CB8AC3E}">
        <p14:creationId xmlns:p14="http://schemas.microsoft.com/office/powerpoint/2010/main" val="213701566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05C419EB-F2AA-4D88-A256-99D51FD85F8A}" type="datetimeFigureOut">
              <a:rPr lang="en-IE" smtClean="0"/>
              <a:t>05/12/2024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8176C720-D7A7-4664-8F1C-0C005294FCBD}" type="slidenum">
              <a:rPr lang="en-IE" smtClean="0"/>
              <a:t>‹#›</a:t>
            </a:fld>
            <a:endParaRPr lang="en-IE"/>
          </a:p>
        </p:txBody>
      </p:sp>
    </p:spTree>
    <p:extLst>
      <p:ext uri="{BB962C8B-B14F-4D97-AF65-F5344CB8AC3E}">
        <p14:creationId xmlns:p14="http://schemas.microsoft.com/office/powerpoint/2010/main" val="181039404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IE"/>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05C419EB-F2AA-4D88-A256-99D51FD85F8A}" type="datetimeFigureOut">
              <a:rPr lang="en-IE" smtClean="0"/>
              <a:t>05/12/2024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8176C720-D7A7-4664-8F1C-0C005294FCBD}" type="slidenum">
              <a:rPr lang="en-IE" smtClean="0"/>
              <a:t>‹#›</a:t>
            </a:fld>
            <a:endParaRPr lang="en-IE"/>
          </a:p>
        </p:txBody>
      </p:sp>
    </p:spTree>
    <p:extLst>
      <p:ext uri="{BB962C8B-B14F-4D97-AF65-F5344CB8AC3E}">
        <p14:creationId xmlns:p14="http://schemas.microsoft.com/office/powerpoint/2010/main" val="233593321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266" y="255107"/>
            <a:ext cx="5873508" cy="1295403"/>
          </a:xfrm>
          <a:prstGeom prst="rect">
            <a:avLst/>
          </a:prstGeom>
        </p:spPr>
      </p:pic>
    </p:spTree>
    <p:extLst>
      <p:ext uri="{BB962C8B-B14F-4D97-AF65-F5344CB8AC3E}">
        <p14:creationId xmlns:p14="http://schemas.microsoft.com/office/powerpoint/2010/main" val="385226084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userDrawn="1">
  <p:cSld name="Internal Slides">
    <p:spTree>
      <p:nvGrpSpPr>
        <p:cNvPr id="1" name=""/>
        <p:cNvGrpSpPr/>
        <p:nvPr/>
      </p:nvGrpSpPr>
      <p:grpSpPr>
        <a:xfrm>
          <a:off x="0" y="0"/>
          <a:ext cx="0" cy="0"/>
          <a:chOff x="0" y="0"/>
          <a:chExt cx="0" cy="0"/>
        </a:xfrm>
      </p:grpSpPr>
      <p:sp>
        <p:nvSpPr>
          <p:cNvPr id="11" name="Rectangle 10"/>
          <p:cNvSpPr/>
          <p:nvPr userDrawn="1"/>
        </p:nvSpPr>
        <p:spPr>
          <a:xfrm>
            <a:off x="0" y="-1"/>
            <a:ext cx="9144000" cy="252000"/>
          </a:xfrm>
          <a:prstGeom prst="rect">
            <a:avLst/>
          </a:prstGeom>
          <a:solidFill>
            <a:srgbClr val="699887"/>
          </a:solidFill>
          <a:ln>
            <a:noFill/>
          </a:ln>
          <a:effectLst/>
        </p:spPr>
        <p:style>
          <a:lnRef idx="1">
            <a:schemeClr val="accent1"/>
          </a:lnRef>
          <a:fillRef idx="3">
            <a:schemeClr val="accent1"/>
          </a:fillRef>
          <a:effectRef idx="2">
            <a:schemeClr val="accent1"/>
          </a:effectRef>
          <a:fontRef idx="minor">
            <a:schemeClr val="lt1"/>
          </a:fontRef>
        </p:style>
        <p:txBody>
          <a:bodyPr lIns="91420" tIns="45710" rIns="91420" bIns="45710" spcCol="0" rtlCol="0" anchor="ctr"/>
          <a:lstStyle/>
          <a:p>
            <a:pPr algn="ctr"/>
            <a:endParaRPr lang="en-US" sz="1800">
              <a:solidFill>
                <a:srgbClr val="699887"/>
              </a:solidFill>
            </a:endParaRPr>
          </a:p>
        </p:txBody>
      </p:sp>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23510" r="23046"/>
          <a:stretch/>
        </p:blipFill>
        <p:spPr>
          <a:xfrm>
            <a:off x="1" y="4614389"/>
            <a:ext cx="9144000" cy="529111"/>
          </a:xfrm>
          <a:prstGeom prst="rect">
            <a:avLst/>
          </a:prstGeom>
        </p:spPr>
      </p:pic>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l="29536" r="21722" b="29594"/>
          <a:stretch/>
        </p:blipFill>
        <p:spPr>
          <a:xfrm>
            <a:off x="71366" y="4677973"/>
            <a:ext cx="551714" cy="401941"/>
          </a:xfrm>
          <a:prstGeom prst="rect">
            <a:avLst/>
          </a:prstGeom>
        </p:spPr>
      </p:pic>
      <p:sp>
        <p:nvSpPr>
          <p:cNvPr id="5" name="TextBox 4"/>
          <p:cNvSpPr txBox="1"/>
          <p:nvPr userDrawn="1"/>
        </p:nvSpPr>
        <p:spPr>
          <a:xfrm>
            <a:off x="148160" y="336776"/>
            <a:ext cx="1127232" cy="215444"/>
          </a:xfrm>
          <a:prstGeom prst="rect">
            <a:avLst/>
          </a:prstGeom>
          <a:noFill/>
        </p:spPr>
        <p:txBody>
          <a:bodyPr wrap="none" rtlCol="0">
            <a:spAutoFit/>
          </a:bodyPr>
          <a:lstStyle/>
          <a:p>
            <a:r>
              <a:rPr lang="en-US" sz="800" dirty="0" smtClean="0">
                <a:solidFill>
                  <a:schemeClr val="bg1">
                    <a:lumMod val="50000"/>
                  </a:schemeClr>
                </a:solidFill>
              </a:rPr>
              <a:t>HSE | </a:t>
            </a:r>
            <a:r>
              <a:rPr lang="en-US" sz="800" b="1" dirty="0" smtClean="0">
                <a:solidFill>
                  <a:schemeClr val="bg1">
                    <a:lumMod val="50000"/>
                  </a:schemeClr>
                </a:solidFill>
              </a:rPr>
              <a:t>Open Disclosure</a:t>
            </a:r>
            <a:endParaRPr lang="en-US" sz="800" b="1" dirty="0">
              <a:solidFill>
                <a:schemeClr val="bg1">
                  <a:lumMod val="50000"/>
                </a:schemeClr>
              </a:solidFill>
            </a:endParaRPr>
          </a:p>
        </p:txBody>
      </p:sp>
    </p:spTree>
    <p:extLst>
      <p:ext uri="{BB962C8B-B14F-4D97-AF65-F5344CB8AC3E}">
        <p14:creationId xmlns:p14="http://schemas.microsoft.com/office/powerpoint/2010/main" val="37057158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5790A114-7202-C04D-B2ED-13180DF9F6CB}"/>
              </a:ext>
            </a:extLst>
          </p:cNvPr>
          <p:cNvSpPr txBox="1">
            <a:spLocks/>
          </p:cNvSpPr>
          <p:nvPr userDrawn="1"/>
        </p:nvSpPr>
        <p:spPr>
          <a:xfrm>
            <a:off x="1224000" y="324001"/>
            <a:ext cx="7886700" cy="562691"/>
          </a:xfrm>
          <a:prstGeom prst="rect">
            <a:avLst/>
          </a:prstGeom>
        </p:spPr>
        <p:txBody>
          <a:bodyPr lIns="0" tIns="0" rIns="0" bIns="0" anchor="t" anchorCtr="0"/>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n-US" sz="2400" b="1" dirty="0">
              <a:solidFill>
                <a:schemeClr val="bg1"/>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595EBD74-0306-1243-BD61-BBF9878D1E58}"/>
              </a:ext>
            </a:extLst>
          </p:cNvPr>
          <p:cNvSpPr>
            <a:spLocks noGrp="1"/>
          </p:cNvSpPr>
          <p:nvPr>
            <p:ph type="body" sz="quarter" idx="10"/>
          </p:nvPr>
        </p:nvSpPr>
        <p:spPr>
          <a:xfrm>
            <a:off x="1224001" y="1547999"/>
            <a:ext cx="6118910" cy="2940873"/>
          </a:xfrm>
        </p:spPr>
        <p:txBody>
          <a:bodyPr lIns="0" tIns="0" rIns="0" bIns="0">
            <a:normAutofit/>
          </a:bodyPr>
          <a:lstStyle>
            <a:lvl1pPr>
              <a:lnSpc>
                <a:spcPct val="120000"/>
              </a:lnSpc>
              <a:defRPr sz="1200">
                <a:latin typeface="Arial" panose="020B0604020202020204" pitchFamily="34" charset="0"/>
                <a:cs typeface="Arial" panose="020B0604020202020204" pitchFamily="34" charset="0"/>
              </a:defRPr>
            </a:lvl1pPr>
            <a:lvl2pPr>
              <a:lnSpc>
                <a:spcPct val="120000"/>
              </a:lnSpc>
              <a:defRPr sz="1200">
                <a:latin typeface="Arial" panose="020B0604020202020204" pitchFamily="34" charset="0"/>
                <a:cs typeface="Arial" panose="020B0604020202020204" pitchFamily="34" charset="0"/>
              </a:defRPr>
            </a:lvl2pPr>
            <a:lvl3pPr>
              <a:lnSpc>
                <a:spcPct val="120000"/>
              </a:lnSpc>
              <a:defRPr sz="1200">
                <a:latin typeface="Arial" panose="020B0604020202020204" pitchFamily="34" charset="0"/>
                <a:cs typeface="Arial" panose="020B0604020202020204" pitchFamily="34" charset="0"/>
              </a:defRPr>
            </a:lvl3pPr>
            <a:lvl4pPr>
              <a:lnSpc>
                <a:spcPct val="120000"/>
              </a:lnSpc>
              <a:defRPr sz="1200">
                <a:latin typeface="Arial" panose="020B0604020202020204" pitchFamily="34" charset="0"/>
                <a:cs typeface="Arial" panose="020B0604020202020204" pitchFamily="34" charset="0"/>
              </a:defRPr>
            </a:lvl4pPr>
            <a:lvl5pPr>
              <a:lnSpc>
                <a:spcPct val="120000"/>
              </a:lnSpc>
              <a:defRPr sz="1200">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2">
            <a:extLst>
              <a:ext uri="{FF2B5EF4-FFF2-40B4-BE49-F238E27FC236}">
                <a16:creationId xmlns:a16="http://schemas.microsoft.com/office/drawing/2014/main" id="{22B8EAEF-FD7E-A34D-A34A-ECED6073EE7D}"/>
              </a:ext>
            </a:extLst>
          </p:cNvPr>
          <p:cNvSpPr>
            <a:spLocks noGrp="1"/>
          </p:cNvSpPr>
          <p:nvPr>
            <p:ph type="body" sz="quarter" idx="11"/>
          </p:nvPr>
        </p:nvSpPr>
        <p:spPr>
          <a:xfrm>
            <a:off x="1224001" y="301091"/>
            <a:ext cx="6118910" cy="585601"/>
          </a:xfrm>
        </p:spPr>
        <p:txBody>
          <a:bodyPr lIns="0" tIns="0" rIns="0" bIns="0">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GB" dirty="0"/>
              <a:t>Click to edit Master text styles</a:t>
            </a:r>
          </a:p>
        </p:txBody>
      </p:sp>
      <p:sp>
        <p:nvSpPr>
          <p:cNvPr id="5" name="Rectangle 4"/>
          <p:cNvSpPr/>
          <p:nvPr userDrawn="1"/>
        </p:nvSpPr>
        <p:spPr>
          <a:xfrm>
            <a:off x="2821361" y="4964995"/>
            <a:ext cx="3501280" cy="200055"/>
          </a:xfrm>
          <a:prstGeom prst="rect">
            <a:avLst/>
          </a:prstGeom>
        </p:spPr>
        <p:txBody>
          <a:bodyPr wrap="none">
            <a:spAutoFit/>
          </a:bodyPr>
          <a:lstStyle/>
          <a:p>
            <a:r>
              <a:rPr lang="en-IE" sz="700" b="1" dirty="0" smtClean="0">
                <a:solidFill>
                  <a:schemeClr val="bg1"/>
                </a:solidFill>
                <a:latin typeface="Arial" panose="020B0604020202020204" pitchFamily="34" charset="0"/>
                <a:cs typeface="Arial" panose="020B0604020202020204" pitchFamily="34" charset="0"/>
              </a:rPr>
              <a:t>National Quality and Patient Safety Directorate</a:t>
            </a:r>
            <a:r>
              <a:rPr lang="az-Cyrl-AZ" sz="700" b="1" dirty="0" smtClean="0">
                <a:solidFill>
                  <a:schemeClr val="bg1"/>
                </a:solidFill>
                <a:latin typeface="Arial" panose="020B0604020202020204" pitchFamily="34" charset="0"/>
                <a:cs typeface="Arial" panose="020B0604020202020204" pitchFamily="34" charset="0"/>
              </a:rPr>
              <a:t>│</a:t>
            </a:r>
            <a:r>
              <a:rPr lang="en-IE" sz="700" b="1" dirty="0" smtClean="0">
                <a:solidFill>
                  <a:schemeClr val="bg1"/>
                </a:solidFill>
                <a:latin typeface="Arial" panose="020B0604020202020204" pitchFamily="34" charset="0"/>
                <a:cs typeface="Arial" panose="020B0604020202020204" pitchFamily="34" charset="0"/>
              </a:rPr>
              <a:t>nqps@hse.ie</a:t>
            </a:r>
            <a:r>
              <a:rPr lang="az-Cyrl-AZ" sz="700" b="1" dirty="0" smtClean="0">
                <a:solidFill>
                  <a:schemeClr val="bg1"/>
                </a:solidFill>
                <a:latin typeface="Arial" panose="020B0604020202020204" pitchFamily="34" charset="0"/>
                <a:cs typeface="Arial" panose="020B0604020202020204" pitchFamily="34" charset="0"/>
              </a:rPr>
              <a:t> │</a:t>
            </a:r>
            <a:r>
              <a:rPr lang="en-IE" sz="700" b="1" dirty="0" smtClean="0">
                <a:solidFill>
                  <a:schemeClr val="bg1"/>
                </a:solidFill>
                <a:latin typeface="Arial" panose="020B0604020202020204" pitchFamily="34" charset="0"/>
                <a:cs typeface="Arial" panose="020B0604020202020204" pitchFamily="34" charset="0"/>
              </a:rPr>
              <a:t>@NationalQPS</a:t>
            </a:r>
            <a:endParaRPr lang="en-IE" sz="7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598277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3_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5790A114-7202-C04D-B2ED-13180DF9F6CB}"/>
              </a:ext>
            </a:extLst>
          </p:cNvPr>
          <p:cNvSpPr txBox="1">
            <a:spLocks/>
          </p:cNvSpPr>
          <p:nvPr userDrawn="1"/>
        </p:nvSpPr>
        <p:spPr>
          <a:xfrm>
            <a:off x="1224001" y="324002"/>
            <a:ext cx="7886700" cy="562691"/>
          </a:xfrm>
          <a:prstGeom prst="rect">
            <a:avLst/>
          </a:prstGeom>
        </p:spPr>
        <p:txBody>
          <a:bodyPr lIns="0" tIns="0" rIns="0" bIns="0" anchor="t" anchorCtr="0"/>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n-US" sz="2400" b="1" dirty="0">
              <a:solidFill>
                <a:schemeClr val="bg1"/>
              </a:solidFill>
              <a:latin typeface="Arial" panose="020B0604020202020204" pitchFamily="34" charset="0"/>
              <a:cs typeface="Arial" panose="020B0604020202020204" pitchFamily="34" charset="0"/>
            </a:endParaRPr>
          </a:p>
        </p:txBody>
      </p:sp>
      <p:sp>
        <p:nvSpPr>
          <p:cNvPr id="4" name="Text Placeholder 2">
            <a:extLst>
              <a:ext uri="{FF2B5EF4-FFF2-40B4-BE49-F238E27FC236}">
                <a16:creationId xmlns:a16="http://schemas.microsoft.com/office/drawing/2014/main" id="{22B8EAEF-FD7E-A34D-A34A-ECED6073EE7D}"/>
              </a:ext>
            </a:extLst>
          </p:cNvPr>
          <p:cNvSpPr>
            <a:spLocks noGrp="1"/>
          </p:cNvSpPr>
          <p:nvPr>
            <p:ph type="body" sz="quarter" idx="11"/>
          </p:nvPr>
        </p:nvSpPr>
        <p:spPr>
          <a:xfrm>
            <a:off x="1224001" y="301091"/>
            <a:ext cx="6118910" cy="585601"/>
          </a:xfrm>
        </p:spPr>
        <p:txBody>
          <a:bodyPr lIns="0" tIns="0" rIns="0" bIns="0">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GB" dirty="0"/>
              <a:t>Click to edit Master text styles</a:t>
            </a:r>
          </a:p>
        </p:txBody>
      </p:sp>
      <p:sp>
        <p:nvSpPr>
          <p:cNvPr id="5" name="Picture Placeholder 4">
            <a:extLst>
              <a:ext uri="{FF2B5EF4-FFF2-40B4-BE49-F238E27FC236}">
                <a16:creationId xmlns:a16="http://schemas.microsoft.com/office/drawing/2014/main" id="{3CA4C962-CB06-AC4A-BE01-3D0FAC870B09}"/>
              </a:ext>
            </a:extLst>
          </p:cNvPr>
          <p:cNvSpPr>
            <a:spLocks noGrp="1"/>
          </p:cNvSpPr>
          <p:nvPr>
            <p:ph type="pic" sz="quarter" idx="12"/>
          </p:nvPr>
        </p:nvSpPr>
        <p:spPr>
          <a:xfrm>
            <a:off x="1" y="909602"/>
            <a:ext cx="9110700" cy="4087701"/>
          </a:xfrm>
        </p:spPr>
        <p:txBody>
          <a:bodyPr/>
          <a:lstStyle/>
          <a:p>
            <a:endParaRPr lang="en-US" dirty="0"/>
          </a:p>
        </p:txBody>
      </p:sp>
    </p:spTree>
    <p:extLst>
      <p:ext uri="{BB962C8B-B14F-4D97-AF65-F5344CB8AC3E}">
        <p14:creationId xmlns:p14="http://schemas.microsoft.com/office/powerpoint/2010/main" val="1574396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endParaRPr lang="en-IE"/>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5C419EB-F2AA-4D88-A256-99D51FD85F8A}" type="datetimeFigureOut">
              <a:rPr lang="en-IE" smtClean="0"/>
              <a:t>05/12/2024</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8176C720-D7A7-4664-8F1C-0C005294FCBD}" type="slidenum">
              <a:rPr lang="en-IE" smtClean="0"/>
              <a:t>‹#›</a:t>
            </a:fld>
            <a:endParaRPr lang="en-IE"/>
          </a:p>
        </p:txBody>
      </p:sp>
    </p:spTree>
    <p:extLst>
      <p:ext uri="{BB962C8B-B14F-4D97-AF65-F5344CB8AC3E}">
        <p14:creationId xmlns:p14="http://schemas.microsoft.com/office/powerpoint/2010/main" val="1374537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image" Target="../media/image9.jp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image" Target="../media/image8.jpg"/><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9.jp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8.jp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slideLayout" Target="../slideLayouts/slideLayout50.xml"/><Relationship Id="rId7" Type="http://schemas.openxmlformats.org/officeDocument/2006/relationships/theme" Target="../theme/theme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5" Type="http://schemas.openxmlformats.org/officeDocument/2006/relationships/slideLayout" Target="../slideLayouts/slideLayout52.xml"/><Relationship Id="rId4" Type="http://schemas.openxmlformats.org/officeDocument/2006/relationships/slideLayout" Target="../slideLayouts/slideLayout51.xml"/><Relationship Id="rId9" Type="http://schemas.openxmlformats.org/officeDocument/2006/relationships/image" Target="../media/image9.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19" Type="http://schemas.openxmlformats.org/officeDocument/2006/relationships/theme" Target="../theme/theme5.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6" Type="http://schemas.openxmlformats.org/officeDocument/2006/relationships/theme" Target="../theme/theme6.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5C419EB-F2AA-4D88-A256-99D51FD85F8A}" type="datetimeFigureOut">
              <a:rPr lang="en-IE" smtClean="0"/>
              <a:t>05/12/2024</a:t>
            </a:fld>
            <a:endParaRPr lang="en-IE"/>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176C720-D7A7-4664-8F1C-0C005294FCBD}" type="slidenum">
              <a:rPr lang="en-IE" smtClean="0"/>
              <a:t>‹#›</a:t>
            </a:fld>
            <a:endParaRPr lang="en-IE"/>
          </a:p>
        </p:txBody>
      </p:sp>
    </p:spTree>
    <p:extLst>
      <p:ext uri="{BB962C8B-B14F-4D97-AF65-F5344CB8AC3E}">
        <p14:creationId xmlns:p14="http://schemas.microsoft.com/office/powerpoint/2010/main" val="16230255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901" r:id="rId12"/>
    <p:sldLayoutId id="2147483900" r:id="rId13"/>
    <p:sldLayoutId id="2147483903" r:id="rId14"/>
    <p:sldLayoutId id="2147483962" r:id="rId15"/>
    <p:sldLayoutId id="2147483944" r:id="rId16"/>
    <p:sldLayoutId id="2147483963" r:id="rId17"/>
    <p:sldLayoutId id="2147483981"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HEADER.jpg">
            <a:extLst>
              <a:ext uri="{FF2B5EF4-FFF2-40B4-BE49-F238E27FC236}">
                <a16:creationId xmlns:a16="http://schemas.microsoft.com/office/drawing/2014/main" id="{7985D76B-045A-2541-857C-B49ED55D7D8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5776"/>
            <a:ext cx="9144000" cy="777097"/>
          </a:xfrm>
          <a:prstGeom prst="rect">
            <a:avLst/>
          </a:prstGeom>
        </p:spPr>
      </p:pic>
      <p:sp>
        <p:nvSpPr>
          <p:cNvPr id="3" name="Text Placeholder 2">
            <a:extLst>
              <a:ext uri="{FF2B5EF4-FFF2-40B4-BE49-F238E27FC236}">
                <a16:creationId xmlns:a16="http://schemas.microsoft.com/office/drawing/2014/main" id="{24192756-4A1C-6947-B1D2-4DC61B94A30F}"/>
              </a:ext>
            </a:extLst>
          </p:cNvPr>
          <p:cNvSpPr>
            <a:spLocks noGrp="1"/>
          </p:cNvSpPr>
          <p:nvPr>
            <p:ph type="body" idx="1"/>
          </p:nvPr>
        </p:nvSpPr>
        <p:spPr>
          <a:xfrm>
            <a:off x="628650" y="1370013"/>
            <a:ext cx="7886700" cy="3262312"/>
          </a:xfrm>
          <a:prstGeom prst="rect">
            <a:avLst/>
          </a:prstGeom>
        </p:spPr>
        <p:txBody>
          <a:bodyPr vert="horz" lIns="91436" tIns="45718" rIns="91436" bIns="45718"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1">
            <a:extLst>
              <a:ext uri="{FF2B5EF4-FFF2-40B4-BE49-F238E27FC236}">
                <a16:creationId xmlns:a16="http://schemas.microsoft.com/office/drawing/2014/main" id="{1D434455-C5EA-DC44-A152-8B0B6482D267}"/>
              </a:ext>
            </a:extLst>
          </p:cNvPr>
          <p:cNvSpPr txBox="1">
            <a:spLocks/>
          </p:cNvSpPr>
          <p:nvPr/>
        </p:nvSpPr>
        <p:spPr>
          <a:xfrm>
            <a:off x="6676698" y="4746450"/>
            <a:ext cx="1851346" cy="376054"/>
          </a:xfrm>
          <a:prstGeom prst="rect">
            <a:avLst/>
          </a:prstGeom>
        </p:spPr>
        <p:txBody>
          <a:bodyPr vert="horz" lIns="91436" tIns="45718" rIns="91436" bIns="45718" rtlCol="0" anchor="ctr">
            <a:noAutofit/>
          </a:bodyPr>
          <a:lstStyle>
            <a:lvl1pPr algn="l" defTabSz="457200" rtl="0" eaLnBrk="1" latinLnBrk="0" hangingPunct="1">
              <a:spcBef>
                <a:spcPct val="0"/>
              </a:spcBef>
              <a:buNone/>
              <a:defRPr sz="2800" b="0" kern="1200">
                <a:solidFill>
                  <a:schemeClr val="bg1"/>
                </a:solidFill>
                <a:latin typeface="Arial"/>
                <a:ea typeface="+mj-ea"/>
                <a:cs typeface="Arial"/>
              </a:defRPr>
            </a:lvl1pPr>
          </a:lstStyle>
          <a:p>
            <a:pPr algn="r"/>
            <a:fld id="{0F7B759E-8204-EA4F-8A9C-844A5AAB758E}" type="slidenum">
              <a:rPr lang="en-US" sz="1100" smtClean="0">
                <a:solidFill>
                  <a:prstClr val="white"/>
                </a:solidFill>
              </a:rPr>
              <a:pPr algn="r"/>
              <a:t>‹#›</a:t>
            </a:fld>
            <a:endParaRPr lang="en-US" sz="1100" dirty="0">
              <a:solidFill>
                <a:prstClr val="white"/>
              </a:solidFill>
            </a:endParaRPr>
          </a:p>
        </p:txBody>
      </p:sp>
      <p:sp>
        <p:nvSpPr>
          <p:cNvPr id="13" name="Title Placeholder 1">
            <a:extLst>
              <a:ext uri="{FF2B5EF4-FFF2-40B4-BE49-F238E27FC236}">
                <a16:creationId xmlns:a16="http://schemas.microsoft.com/office/drawing/2014/main" id="{398A56BA-46F5-3C45-8A95-EB0FBFA3BF8C}"/>
              </a:ext>
            </a:extLst>
          </p:cNvPr>
          <p:cNvSpPr>
            <a:spLocks noGrp="1"/>
          </p:cNvSpPr>
          <p:nvPr>
            <p:ph type="title"/>
          </p:nvPr>
        </p:nvSpPr>
        <p:spPr>
          <a:xfrm>
            <a:off x="298445" y="205980"/>
            <a:ext cx="8388357" cy="376054"/>
          </a:xfrm>
          <a:prstGeom prst="rect">
            <a:avLst/>
          </a:prstGeom>
        </p:spPr>
        <p:txBody>
          <a:bodyPr vert="horz" lIns="91436" tIns="45718" rIns="91436" bIns="45718" rtlCol="0" anchor="ctr">
            <a:noAutofit/>
          </a:bodyPr>
          <a:lstStyle/>
          <a:p>
            <a:r>
              <a:rPr lang="en-US" dirty="0"/>
              <a:t>Click to edit Master title style</a:t>
            </a:r>
          </a:p>
        </p:txBody>
      </p:sp>
      <p:pic>
        <p:nvPicPr>
          <p:cNvPr id="9" name="Picture 8">
            <a:extLst>
              <a:ext uri="{FF2B5EF4-FFF2-40B4-BE49-F238E27FC236}">
                <a16:creationId xmlns:a16="http://schemas.microsoft.com/office/drawing/2014/main" id="{A71C44CE-168C-DE43-8D70-14FDAACBB92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4783029"/>
            <a:ext cx="9144000" cy="361950"/>
          </a:xfrm>
          <a:prstGeom prst="rect">
            <a:avLst/>
          </a:prstGeom>
        </p:spPr>
      </p:pic>
    </p:spTree>
    <p:extLst>
      <p:ext uri="{BB962C8B-B14F-4D97-AF65-F5344CB8AC3E}">
        <p14:creationId xmlns:p14="http://schemas.microsoft.com/office/powerpoint/2010/main" val="1401114731"/>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 id="2147483917" r:id="rId12"/>
    <p:sldLayoutId id="2147483918" r:id="rId13"/>
    <p:sldLayoutId id="2147483919" r:id="rId14"/>
    <p:sldLayoutId id="2147483920" r:id="rId15"/>
    <p:sldLayoutId id="2147483921" r:id="rId16"/>
    <p:sldLayoutId id="2147483922" r:id="rId17"/>
  </p:sldLayoutIdLst>
  <p:txStyles>
    <p:titleStyle>
      <a:lvl1pPr algn="l" defTabSz="914355" rtl="0" eaLnBrk="1" latinLnBrk="0" hangingPunct="1">
        <a:lnSpc>
          <a:spcPct val="90000"/>
        </a:lnSpc>
        <a:spcBef>
          <a:spcPct val="0"/>
        </a:spcBef>
        <a:buNone/>
        <a:defRPr sz="2400" kern="1200">
          <a:solidFill>
            <a:schemeClr val="bg1"/>
          </a:solidFill>
          <a:latin typeface="Arial" panose="020B0604020202020204" pitchFamily="34" charset="0"/>
          <a:ea typeface="+mj-ea"/>
          <a:cs typeface="Arial" panose="020B0604020202020204" pitchFamily="34" charset="0"/>
        </a:defRPr>
      </a:lvl1pPr>
    </p:titleStyle>
    <p:bodyStyle>
      <a:lvl1pPr marL="228588" indent="-228588" algn="l" defTabSz="914355" rtl="0" eaLnBrk="1" latinLnBrk="0" hangingPunct="1">
        <a:lnSpc>
          <a:spcPct val="90000"/>
        </a:lnSpc>
        <a:spcBef>
          <a:spcPts val="1000"/>
        </a:spcBef>
        <a:buClr>
          <a:srgbClr val="C100A0"/>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766" indent="-228588" algn="l" defTabSz="914355" rtl="0" eaLnBrk="1" latinLnBrk="0" hangingPunct="1">
        <a:lnSpc>
          <a:spcPct val="90000"/>
        </a:lnSpc>
        <a:spcBef>
          <a:spcPts val="500"/>
        </a:spcBef>
        <a:buClr>
          <a:srgbClr val="C100A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44" indent="-228588" algn="l" defTabSz="914355" rtl="0" eaLnBrk="1" latinLnBrk="0" hangingPunct="1">
        <a:lnSpc>
          <a:spcPct val="90000"/>
        </a:lnSpc>
        <a:spcBef>
          <a:spcPts val="500"/>
        </a:spcBef>
        <a:buClr>
          <a:srgbClr val="C100A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20" indent="-228588" algn="l" defTabSz="914355" rtl="0" eaLnBrk="1" latinLnBrk="0" hangingPunct="1">
        <a:lnSpc>
          <a:spcPct val="90000"/>
        </a:lnSpc>
        <a:spcBef>
          <a:spcPts val="500"/>
        </a:spcBef>
        <a:buClr>
          <a:srgbClr val="C100A0"/>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297" indent="-228588" algn="l" defTabSz="914355" rtl="0" eaLnBrk="1" latinLnBrk="0" hangingPunct="1">
        <a:lnSpc>
          <a:spcPct val="90000"/>
        </a:lnSpc>
        <a:spcBef>
          <a:spcPts val="500"/>
        </a:spcBef>
        <a:buClr>
          <a:srgbClr val="C100A0"/>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474"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HEADER.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2"/>
            <a:ext cx="9144000" cy="777097"/>
          </a:xfrm>
          <a:prstGeom prst="rect">
            <a:avLst/>
          </a:prstGeom>
        </p:spPr>
      </p:pic>
      <p:sp>
        <p:nvSpPr>
          <p:cNvPr id="2" name="Title Placeholder 1"/>
          <p:cNvSpPr>
            <a:spLocks noGrp="1"/>
          </p:cNvSpPr>
          <p:nvPr>
            <p:ph type="title"/>
          </p:nvPr>
        </p:nvSpPr>
        <p:spPr>
          <a:xfrm>
            <a:off x="298445" y="205980"/>
            <a:ext cx="8388357" cy="376054"/>
          </a:xfrm>
          <a:prstGeom prst="rect">
            <a:avLst/>
          </a:prstGeom>
        </p:spPr>
        <p:txBody>
          <a:bodyPr vert="horz" lIns="91436" tIns="45718" rIns="91436" bIns="45718" rtlCol="0" anchor="ctr">
            <a:noAutofit/>
          </a:bodyPr>
          <a:lstStyle/>
          <a:p>
            <a:r>
              <a:rPr lang="en-US" dirty="0"/>
              <a:t>Click to edit Master title style</a:t>
            </a:r>
          </a:p>
        </p:txBody>
      </p:sp>
      <p:sp>
        <p:nvSpPr>
          <p:cNvPr id="3" name="Text Placeholder 2"/>
          <p:cNvSpPr>
            <a:spLocks noGrp="1"/>
          </p:cNvSpPr>
          <p:nvPr>
            <p:ph type="body" idx="1"/>
          </p:nvPr>
        </p:nvSpPr>
        <p:spPr>
          <a:xfrm>
            <a:off x="298443" y="1119973"/>
            <a:ext cx="8229600" cy="3661286"/>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7D5F92C3-03BF-8849-B4BA-CAF62001CF7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4781259"/>
            <a:ext cx="9144000" cy="378007"/>
          </a:xfrm>
          <a:prstGeom prst="rect">
            <a:avLst/>
          </a:prstGeom>
        </p:spPr>
      </p:pic>
    </p:spTree>
    <p:extLst>
      <p:ext uri="{BB962C8B-B14F-4D97-AF65-F5344CB8AC3E}">
        <p14:creationId xmlns:p14="http://schemas.microsoft.com/office/powerpoint/2010/main" val="3297113108"/>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Lst>
  <p:txStyles>
    <p:titleStyle>
      <a:lvl1pPr algn="l" defTabSz="457178" rtl="0" eaLnBrk="1" latinLnBrk="0" hangingPunct="1">
        <a:spcBef>
          <a:spcPct val="0"/>
        </a:spcBef>
        <a:buNone/>
        <a:defRPr sz="2800" b="0" kern="1200">
          <a:solidFill>
            <a:schemeClr val="bg1"/>
          </a:solidFill>
          <a:latin typeface="Arial"/>
          <a:ea typeface="+mj-ea"/>
          <a:cs typeface="Arial"/>
        </a:defRPr>
      </a:lvl1pPr>
    </p:titleStyle>
    <p:bodyStyle>
      <a:lvl1pPr marL="342884" indent="-342884" algn="l" defTabSz="457178" rtl="0" eaLnBrk="1" latinLnBrk="0" hangingPunct="1">
        <a:spcBef>
          <a:spcPct val="20000"/>
        </a:spcBef>
        <a:buFont typeface="Arial"/>
        <a:buChar char="•"/>
        <a:defRPr sz="2800" kern="1200">
          <a:solidFill>
            <a:schemeClr val="tx1"/>
          </a:solidFill>
          <a:latin typeface="Arial"/>
          <a:ea typeface="+mn-ea"/>
          <a:cs typeface="Arial"/>
        </a:defRPr>
      </a:lvl1pPr>
      <a:lvl2pPr marL="742913" indent="-285736" algn="l" defTabSz="457178" rtl="0" eaLnBrk="1" latinLnBrk="0" hangingPunct="1">
        <a:spcBef>
          <a:spcPct val="20000"/>
        </a:spcBef>
        <a:buFont typeface="Arial"/>
        <a:buChar char="–"/>
        <a:defRPr sz="2800" kern="1200">
          <a:solidFill>
            <a:schemeClr val="tx1"/>
          </a:solidFill>
          <a:latin typeface="Arial"/>
          <a:ea typeface="+mn-ea"/>
          <a:cs typeface="Arial"/>
        </a:defRPr>
      </a:lvl2pPr>
      <a:lvl3pPr marL="1142944" indent="-228588" algn="l" defTabSz="457178" rtl="0" eaLnBrk="1" latinLnBrk="0" hangingPunct="1">
        <a:spcBef>
          <a:spcPct val="20000"/>
        </a:spcBef>
        <a:buFont typeface="Arial"/>
        <a:buChar char="•"/>
        <a:defRPr sz="2400" kern="1200">
          <a:solidFill>
            <a:schemeClr val="tx1"/>
          </a:solidFill>
          <a:latin typeface="Arial"/>
          <a:ea typeface="+mn-ea"/>
          <a:cs typeface="Arial"/>
        </a:defRPr>
      </a:lvl3pPr>
      <a:lvl4pPr marL="1600120" indent="-228588" algn="l" defTabSz="457178" rtl="0" eaLnBrk="1" latinLnBrk="0" hangingPunct="1">
        <a:spcBef>
          <a:spcPct val="20000"/>
        </a:spcBef>
        <a:buFont typeface="Arial"/>
        <a:buChar char="–"/>
        <a:defRPr sz="2000" kern="1200">
          <a:solidFill>
            <a:schemeClr val="tx1"/>
          </a:solidFill>
          <a:latin typeface="Arial"/>
          <a:ea typeface="+mn-ea"/>
          <a:cs typeface="Arial"/>
        </a:defRPr>
      </a:lvl4pPr>
      <a:lvl5pPr marL="2057297" indent="-228588" algn="l" defTabSz="457178" rtl="0" eaLnBrk="1" latinLnBrk="0" hangingPunct="1">
        <a:spcBef>
          <a:spcPct val="20000"/>
        </a:spcBef>
        <a:buFont typeface="Arial"/>
        <a:buChar char="»"/>
        <a:defRPr sz="2000" kern="1200">
          <a:solidFill>
            <a:schemeClr val="tx1"/>
          </a:solidFill>
          <a:latin typeface="Arial"/>
          <a:ea typeface="+mn-ea"/>
          <a:cs typeface="Arial"/>
        </a:defRPr>
      </a:lvl5pPr>
      <a:lvl6pPr marL="2514474" indent="-228588"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8"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8"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8" algn="l" defTabSz="45717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5"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4"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HEADER.jpg">
            <a:extLst>
              <a:ext uri="{FF2B5EF4-FFF2-40B4-BE49-F238E27FC236}">
                <a16:creationId xmlns:a16="http://schemas.microsoft.com/office/drawing/2014/main" id="{7985D76B-045A-2541-857C-B49ED55D7D8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5776"/>
            <a:ext cx="9144000" cy="777097"/>
          </a:xfrm>
          <a:prstGeom prst="rect">
            <a:avLst/>
          </a:prstGeom>
        </p:spPr>
      </p:pic>
      <p:sp>
        <p:nvSpPr>
          <p:cNvPr id="3" name="Text Placeholder 2">
            <a:extLst>
              <a:ext uri="{FF2B5EF4-FFF2-40B4-BE49-F238E27FC236}">
                <a16:creationId xmlns:a16="http://schemas.microsoft.com/office/drawing/2014/main" id="{24192756-4A1C-6947-B1D2-4DC61B94A30F}"/>
              </a:ext>
            </a:extLst>
          </p:cNvPr>
          <p:cNvSpPr>
            <a:spLocks noGrp="1"/>
          </p:cNvSpPr>
          <p:nvPr>
            <p:ph type="body" idx="1"/>
          </p:nvPr>
        </p:nvSpPr>
        <p:spPr>
          <a:xfrm>
            <a:off x="628650" y="1370013"/>
            <a:ext cx="7886700" cy="3262312"/>
          </a:xfrm>
          <a:prstGeom prst="rect">
            <a:avLst/>
          </a:prstGeom>
        </p:spPr>
        <p:txBody>
          <a:bodyPr vert="horz" lIns="91436" tIns="45718" rIns="91436" bIns="45718"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1">
            <a:extLst>
              <a:ext uri="{FF2B5EF4-FFF2-40B4-BE49-F238E27FC236}">
                <a16:creationId xmlns:a16="http://schemas.microsoft.com/office/drawing/2014/main" id="{8A0F891A-EF7C-204A-98D5-0C60130BAD21}"/>
              </a:ext>
            </a:extLst>
          </p:cNvPr>
          <p:cNvSpPr txBox="1">
            <a:spLocks/>
          </p:cNvSpPr>
          <p:nvPr/>
        </p:nvSpPr>
        <p:spPr>
          <a:xfrm>
            <a:off x="298445" y="4746450"/>
            <a:ext cx="1506709" cy="376054"/>
          </a:xfrm>
          <a:prstGeom prst="rect">
            <a:avLst/>
          </a:prstGeom>
        </p:spPr>
        <p:txBody>
          <a:bodyPr vert="horz" lIns="91436" tIns="45718" rIns="91436" bIns="45718" rtlCol="0" anchor="ctr">
            <a:noAutofit/>
          </a:bodyPr>
          <a:lstStyle>
            <a:lvl1pPr algn="l" defTabSz="457200" rtl="0" eaLnBrk="1" latinLnBrk="0" hangingPunct="1">
              <a:spcBef>
                <a:spcPct val="0"/>
              </a:spcBef>
              <a:buNone/>
              <a:defRPr sz="2800" b="0" kern="1200">
                <a:solidFill>
                  <a:schemeClr val="bg1"/>
                </a:solidFill>
                <a:latin typeface="Arial"/>
                <a:ea typeface="+mj-ea"/>
                <a:cs typeface="Arial"/>
              </a:defRPr>
            </a:lvl1pPr>
          </a:lstStyle>
          <a:p>
            <a:r>
              <a:rPr lang="en-US" sz="1400" dirty="0">
                <a:solidFill>
                  <a:prstClr val="white"/>
                </a:solidFill>
              </a:rPr>
              <a:t>Module 4</a:t>
            </a:r>
          </a:p>
        </p:txBody>
      </p:sp>
      <p:sp>
        <p:nvSpPr>
          <p:cNvPr id="9" name="Title Placeholder 1">
            <a:extLst>
              <a:ext uri="{FF2B5EF4-FFF2-40B4-BE49-F238E27FC236}">
                <a16:creationId xmlns:a16="http://schemas.microsoft.com/office/drawing/2014/main" id="{3A4278BB-61A7-3849-83F8-88D4EB90F6FD}"/>
              </a:ext>
            </a:extLst>
          </p:cNvPr>
          <p:cNvSpPr txBox="1">
            <a:spLocks/>
          </p:cNvSpPr>
          <p:nvPr/>
        </p:nvSpPr>
        <p:spPr>
          <a:xfrm>
            <a:off x="1930177" y="4746450"/>
            <a:ext cx="5523248" cy="376054"/>
          </a:xfrm>
          <a:prstGeom prst="rect">
            <a:avLst/>
          </a:prstGeom>
        </p:spPr>
        <p:txBody>
          <a:bodyPr vert="horz" lIns="91436" tIns="45718" rIns="91436" bIns="45718" rtlCol="0" anchor="ctr">
            <a:noAutofit/>
          </a:bodyPr>
          <a:lstStyle>
            <a:lvl1pPr algn="l" defTabSz="457200" rtl="0" eaLnBrk="1" latinLnBrk="0" hangingPunct="1">
              <a:spcBef>
                <a:spcPct val="0"/>
              </a:spcBef>
              <a:buNone/>
              <a:defRPr sz="2800" b="0" kern="1200">
                <a:solidFill>
                  <a:schemeClr val="bg1"/>
                </a:solidFill>
                <a:latin typeface="Arial"/>
                <a:ea typeface="+mj-ea"/>
                <a:cs typeface="Arial"/>
              </a:defRPr>
            </a:lvl1pPr>
          </a:lstStyle>
          <a:p>
            <a:r>
              <a:rPr lang="en-US" sz="1400" dirty="0">
                <a:solidFill>
                  <a:prstClr val="white"/>
                </a:solidFill>
              </a:rPr>
              <a:t>Communicating with Colleagues and Promoting Teamwork</a:t>
            </a:r>
          </a:p>
        </p:txBody>
      </p:sp>
      <p:sp>
        <p:nvSpPr>
          <p:cNvPr id="10" name="Title Placeholder 1">
            <a:extLst>
              <a:ext uri="{FF2B5EF4-FFF2-40B4-BE49-F238E27FC236}">
                <a16:creationId xmlns:a16="http://schemas.microsoft.com/office/drawing/2014/main" id="{1D434455-C5EA-DC44-A152-8B0B6482D267}"/>
              </a:ext>
            </a:extLst>
          </p:cNvPr>
          <p:cNvSpPr txBox="1">
            <a:spLocks/>
          </p:cNvSpPr>
          <p:nvPr/>
        </p:nvSpPr>
        <p:spPr>
          <a:xfrm>
            <a:off x="6676698" y="4746450"/>
            <a:ext cx="1851346" cy="376054"/>
          </a:xfrm>
          <a:prstGeom prst="rect">
            <a:avLst/>
          </a:prstGeom>
        </p:spPr>
        <p:txBody>
          <a:bodyPr vert="horz" lIns="91436" tIns="45718" rIns="91436" bIns="45718" rtlCol="0" anchor="ctr">
            <a:noAutofit/>
          </a:bodyPr>
          <a:lstStyle>
            <a:lvl1pPr algn="l" defTabSz="457200" rtl="0" eaLnBrk="1" latinLnBrk="0" hangingPunct="1">
              <a:spcBef>
                <a:spcPct val="0"/>
              </a:spcBef>
              <a:buNone/>
              <a:defRPr sz="2800" b="0" kern="1200">
                <a:solidFill>
                  <a:schemeClr val="bg1"/>
                </a:solidFill>
                <a:latin typeface="Arial"/>
                <a:ea typeface="+mj-ea"/>
                <a:cs typeface="Arial"/>
              </a:defRPr>
            </a:lvl1pPr>
          </a:lstStyle>
          <a:p>
            <a:pPr algn="r"/>
            <a:fld id="{0F7B759E-8204-EA4F-8A9C-844A5AAB758E}" type="slidenum">
              <a:rPr lang="en-US" sz="1100" smtClean="0">
                <a:solidFill>
                  <a:prstClr val="white"/>
                </a:solidFill>
              </a:rPr>
              <a:pPr algn="r"/>
              <a:t>‹#›</a:t>
            </a:fld>
            <a:endParaRPr lang="en-US" sz="1100" dirty="0">
              <a:solidFill>
                <a:prstClr val="white"/>
              </a:solidFill>
            </a:endParaRPr>
          </a:p>
        </p:txBody>
      </p:sp>
      <p:sp>
        <p:nvSpPr>
          <p:cNvPr id="13" name="Title Placeholder 1">
            <a:extLst>
              <a:ext uri="{FF2B5EF4-FFF2-40B4-BE49-F238E27FC236}">
                <a16:creationId xmlns:a16="http://schemas.microsoft.com/office/drawing/2014/main" id="{398A56BA-46F5-3C45-8A95-EB0FBFA3BF8C}"/>
              </a:ext>
            </a:extLst>
          </p:cNvPr>
          <p:cNvSpPr>
            <a:spLocks noGrp="1"/>
          </p:cNvSpPr>
          <p:nvPr>
            <p:ph type="title"/>
          </p:nvPr>
        </p:nvSpPr>
        <p:spPr>
          <a:xfrm>
            <a:off x="298445" y="205980"/>
            <a:ext cx="8388357" cy="376054"/>
          </a:xfrm>
          <a:prstGeom prst="rect">
            <a:avLst/>
          </a:prstGeom>
        </p:spPr>
        <p:txBody>
          <a:bodyPr vert="horz" lIns="91436" tIns="45718" rIns="91436" bIns="45718" rtlCol="0" anchor="ctr">
            <a:noAutofit/>
          </a:bodyPr>
          <a:lstStyle/>
          <a:p>
            <a:r>
              <a:rPr lang="en-US" dirty="0"/>
              <a:t>Click to edit Master title style</a:t>
            </a:r>
          </a:p>
        </p:txBody>
      </p:sp>
      <p:pic>
        <p:nvPicPr>
          <p:cNvPr id="12" name="Picture 11">
            <a:extLst>
              <a:ext uri="{FF2B5EF4-FFF2-40B4-BE49-F238E27FC236}">
                <a16:creationId xmlns:a16="http://schemas.microsoft.com/office/drawing/2014/main" id="{A71C44CE-168C-DE43-8D70-14FDAACBB92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4746450"/>
            <a:ext cx="9144000" cy="398529"/>
          </a:xfrm>
          <a:prstGeom prst="rect">
            <a:avLst/>
          </a:prstGeom>
        </p:spPr>
      </p:pic>
    </p:spTree>
    <p:extLst>
      <p:ext uri="{BB962C8B-B14F-4D97-AF65-F5344CB8AC3E}">
        <p14:creationId xmlns:p14="http://schemas.microsoft.com/office/powerpoint/2010/main" val="1807635966"/>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l" defTabSz="914355" rtl="0" eaLnBrk="1" latinLnBrk="0" hangingPunct="1">
        <a:lnSpc>
          <a:spcPct val="90000"/>
        </a:lnSpc>
        <a:spcBef>
          <a:spcPct val="0"/>
        </a:spcBef>
        <a:buNone/>
        <a:defRPr sz="2400" kern="1200">
          <a:solidFill>
            <a:schemeClr val="bg1"/>
          </a:solidFill>
          <a:latin typeface="Arial" panose="020B0604020202020204" pitchFamily="34" charset="0"/>
          <a:ea typeface="+mj-ea"/>
          <a:cs typeface="Arial" panose="020B0604020202020204" pitchFamily="34" charset="0"/>
        </a:defRPr>
      </a:lvl1pPr>
    </p:titleStyle>
    <p:bodyStyle>
      <a:lvl1pPr marL="228588" indent="-228588" algn="l" defTabSz="914355" rtl="0" eaLnBrk="1" latinLnBrk="0" hangingPunct="1">
        <a:lnSpc>
          <a:spcPct val="90000"/>
        </a:lnSpc>
        <a:spcBef>
          <a:spcPts val="1000"/>
        </a:spcBef>
        <a:buClr>
          <a:srgbClr val="C100A0"/>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766" indent="-228588" algn="l" defTabSz="914355" rtl="0" eaLnBrk="1" latinLnBrk="0" hangingPunct="1">
        <a:lnSpc>
          <a:spcPct val="90000"/>
        </a:lnSpc>
        <a:spcBef>
          <a:spcPts val="500"/>
        </a:spcBef>
        <a:buClr>
          <a:srgbClr val="C100A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44" indent="-228588" algn="l" defTabSz="914355" rtl="0" eaLnBrk="1" latinLnBrk="0" hangingPunct="1">
        <a:lnSpc>
          <a:spcPct val="90000"/>
        </a:lnSpc>
        <a:spcBef>
          <a:spcPts val="500"/>
        </a:spcBef>
        <a:buClr>
          <a:srgbClr val="C100A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20" indent="-228588" algn="l" defTabSz="914355" rtl="0" eaLnBrk="1" latinLnBrk="0" hangingPunct="1">
        <a:lnSpc>
          <a:spcPct val="90000"/>
        </a:lnSpc>
        <a:spcBef>
          <a:spcPts val="500"/>
        </a:spcBef>
        <a:buClr>
          <a:srgbClr val="C100A0"/>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297" indent="-228588" algn="l" defTabSz="914355" rtl="0" eaLnBrk="1" latinLnBrk="0" hangingPunct="1">
        <a:lnSpc>
          <a:spcPct val="90000"/>
        </a:lnSpc>
        <a:spcBef>
          <a:spcPts val="500"/>
        </a:spcBef>
        <a:buClr>
          <a:srgbClr val="C100A0"/>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474"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IE"/>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5C419EB-F2AA-4D88-A256-99D51FD85F8A}" type="datetimeFigureOut">
              <a:rPr lang="en-IE" smtClean="0"/>
              <a:t>05/12/2024</a:t>
            </a:fld>
            <a:endParaRPr lang="en-IE"/>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176C720-D7A7-4664-8F1C-0C005294FCBD}" type="slidenum">
              <a:rPr lang="en-IE" smtClean="0"/>
              <a:t>‹#›</a:t>
            </a:fld>
            <a:endParaRPr lang="en-IE"/>
          </a:p>
        </p:txBody>
      </p:sp>
    </p:spTree>
    <p:extLst>
      <p:ext uri="{BB962C8B-B14F-4D97-AF65-F5344CB8AC3E}">
        <p14:creationId xmlns:p14="http://schemas.microsoft.com/office/powerpoint/2010/main" val="3694634374"/>
      </p:ext>
    </p:extLst>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 id="2147483957" r:id="rId12"/>
    <p:sldLayoutId id="2147483958" r:id="rId13"/>
    <p:sldLayoutId id="2147483959" r:id="rId14"/>
    <p:sldLayoutId id="2147483960" r:id="rId15"/>
    <p:sldLayoutId id="2147483961" r:id="rId16"/>
    <p:sldLayoutId id="2147483902" r:id="rId17"/>
    <p:sldLayoutId id="2147483904" r:id="rId18"/>
  </p:sldLayoutIdLs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IE"/>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5C419EB-F2AA-4D88-A256-99D51FD85F8A}" type="datetimeFigureOut">
              <a:rPr lang="en-IE" smtClean="0"/>
              <a:t>05/12/2024</a:t>
            </a:fld>
            <a:endParaRPr lang="en-IE"/>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176C720-D7A7-4664-8F1C-0C005294FCBD}" type="slidenum">
              <a:rPr lang="en-IE" smtClean="0"/>
              <a:t>‹#›</a:t>
            </a:fld>
            <a:endParaRPr lang="en-IE"/>
          </a:p>
        </p:txBody>
      </p:sp>
    </p:spTree>
    <p:extLst>
      <p:ext uri="{BB962C8B-B14F-4D97-AF65-F5344CB8AC3E}">
        <p14:creationId xmlns:p14="http://schemas.microsoft.com/office/powerpoint/2010/main" val="3912116051"/>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 id="2147483977" r:id="rId12"/>
    <p:sldLayoutId id="2147483978" r:id="rId13"/>
    <p:sldLayoutId id="2147483979" r:id="rId14"/>
    <p:sldLayoutId id="2147483980" r:id="rId15"/>
  </p:sldLayoutIdLs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55.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3.xml"/><Relationship Id="rId1" Type="http://schemas.openxmlformats.org/officeDocument/2006/relationships/themeOverride" Target="../theme/themeOverride7.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3.xml"/><Relationship Id="rId1" Type="http://schemas.openxmlformats.org/officeDocument/2006/relationships/themeOverride" Target="../theme/themeOverride8.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3.xml"/><Relationship Id="rId1" Type="http://schemas.openxmlformats.org/officeDocument/2006/relationships/themeOverride" Target="../theme/themeOverride9.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10.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5.xml"/><Relationship Id="rId1" Type="http://schemas.openxmlformats.org/officeDocument/2006/relationships/tags" Target="../tags/tag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5.xml"/><Relationship Id="rId1" Type="http://schemas.openxmlformats.org/officeDocument/2006/relationships/tags" Target="../tags/tag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68.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60.xml"/><Relationship Id="rId1" Type="http://schemas.openxmlformats.org/officeDocument/2006/relationships/themeOverride" Target="../theme/themeOverride11.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68.xml"/><Relationship Id="rId1" Type="http://schemas.openxmlformats.org/officeDocument/2006/relationships/themeOverride" Target="../theme/themeOverride12.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55.xml"/><Relationship Id="rId1" Type="http://schemas.openxmlformats.org/officeDocument/2006/relationships/themeOverride" Target="../theme/themeOverride13.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55.xml"/><Relationship Id="rId1" Type="http://schemas.openxmlformats.org/officeDocument/2006/relationships/themeOverride" Target="../theme/themeOverride14.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55.xml"/><Relationship Id="rId1" Type="http://schemas.openxmlformats.org/officeDocument/2006/relationships/themeOverride" Target="../theme/themeOverride15.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55.xml"/><Relationship Id="rId1" Type="http://schemas.openxmlformats.org/officeDocument/2006/relationships/themeOverride" Target="../theme/themeOverride16.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55.xml"/><Relationship Id="rId1" Type="http://schemas.openxmlformats.org/officeDocument/2006/relationships/themeOverride" Target="../theme/themeOverride17.xml"/><Relationship Id="rId5" Type="http://schemas.openxmlformats.org/officeDocument/2006/relationships/image" Target="../media/image24.jpe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55.xml"/><Relationship Id="rId1" Type="http://schemas.openxmlformats.org/officeDocument/2006/relationships/themeOverride" Target="../theme/themeOverride18.xml"/><Relationship Id="rId5" Type="http://schemas.openxmlformats.org/officeDocument/2006/relationships/image" Target="../media/image23.PNG"/><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55.xml"/><Relationship Id="rId1" Type="http://schemas.openxmlformats.org/officeDocument/2006/relationships/themeOverride" Target="../theme/themeOverride19.xml"/><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34.xml"/><Relationship Id="rId6" Type="http://schemas.openxmlformats.org/officeDocument/2006/relationships/image" Target="../media/image23.svg"/><Relationship Id="rId5" Type="http://schemas.openxmlformats.org/officeDocument/2006/relationships/image" Target="../media/image26.png"/><Relationship Id="rId10" Type="http://schemas.openxmlformats.org/officeDocument/2006/relationships/image" Target="../media/image29.jpeg"/><Relationship Id="rId4" Type="http://schemas.openxmlformats.org/officeDocument/2006/relationships/image" Target="../media/image21.svg"/><Relationship Id="rId9" Type="http://schemas.openxmlformats.org/officeDocument/2006/relationships/image" Target="../media/image28.gif"/></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55.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47.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3.xml"/><Relationship Id="rId1" Type="http://schemas.openxmlformats.org/officeDocument/2006/relationships/slideLayout" Target="../slideLayouts/slideLayout4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5.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55.xml"/><Relationship Id="rId1" Type="http://schemas.openxmlformats.org/officeDocument/2006/relationships/themeOverride" Target="../theme/themeOverride20.xml"/><Relationship Id="rId5" Type="http://schemas.openxmlformats.org/officeDocument/2006/relationships/image" Target="../media/image37.jpeg"/><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55.xml"/><Relationship Id="rId1" Type="http://schemas.openxmlformats.org/officeDocument/2006/relationships/themeOverride" Target="../theme/themeOverride21.xml"/><Relationship Id="rId4" Type="http://schemas.openxmlformats.org/officeDocument/2006/relationships/image" Target="../media/image22.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55.xml"/><Relationship Id="rId1" Type="http://schemas.openxmlformats.org/officeDocument/2006/relationships/themeOverride" Target="../theme/themeOverride22.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55.xml"/><Relationship Id="rId1" Type="http://schemas.openxmlformats.org/officeDocument/2006/relationships/themeOverride" Target="../theme/themeOverr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55.xml"/><Relationship Id="rId1" Type="http://schemas.openxmlformats.org/officeDocument/2006/relationships/themeOverride" Target="../theme/themeOverride23.xml"/><Relationship Id="rId4" Type="http://schemas.openxmlformats.org/officeDocument/2006/relationships/image" Target="../media/image22.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tags" Target="../tags/tag3.xml"/><Relationship Id="rId1" Type="http://schemas.openxmlformats.org/officeDocument/2006/relationships/themeOverride" Target="../theme/themeOverride24.xml"/><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55.xml"/><Relationship Id="rId1" Type="http://schemas.openxmlformats.org/officeDocument/2006/relationships/themeOverride" Target="../theme/themeOverride25.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69.xml"/><Relationship Id="rId1" Type="http://schemas.openxmlformats.org/officeDocument/2006/relationships/themeOverride" Target="../theme/themeOverride26.xml"/><Relationship Id="rId5" Type="http://schemas.openxmlformats.org/officeDocument/2006/relationships/image" Target="../media/image40.png"/><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18.xml"/><Relationship Id="rId7" Type="http://schemas.openxmlformats.org/officeDocument/2006/relationships/image" Target="../media/image41.png"/><Relationship Id="rId2" Type="http://schemas.openxmlformats.org/officeDocument/2006/relationships/slideLayout" Target="../slideLayouts/slideLayout60.xml"/><Relationship Id="rId1" Type="http://schemas.openxmlformats.org/officeDocument/2006/relationships/themeOverride" Target="../theme/themeOverride27.xml"/><Relationship Id="rId6" Type="http://schemas.openxmlformats.org/officeDocument/2006/relationships/hyperlink" Target="mailto:opendisclosure.office@hse.ie" TargetMode="External"/><Relationship Id="rId5" Type="http://schemas.openxmlformats.org/officeDocument/2006/relationships/hyperlink" Target="http://www.hse.ie/opendisclosure" TargetMode="External"/><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png"/><Relationship Id="rId7" Type="http://schemas.openxmlformats.org/officeDocument/2006/relationships/image" Target="../media/image47.emf"/><Relationship Id="rId2" Type="http://schemas.openxmlformats.org/officeDocument/2006/relationships/notesSlide" Target="../notesSlides/notesSlide19.xml"/><Relationship Id="rId1" Type="http://schemas.openxmlformats.org/officeDocument/2006/relationships/slideLayout" Target="../slideLayouts/slideLayout46.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png"/></Relationships>
</file>

<file path=ppt/slides/_rels/slide46.xml.rels><?xml version="1.0" encoding="UTF-8" standalone="yes"?>
<Relationships xmlns="http://schemas.openxmlformats.org/package/2006/relationships"><Relationship Id="rId8" Type="http://schemas.openxmlformats.org/officeDocument/2006/relationships/hyperlink" Target="http://www.hse.ie/nhcprogramme" TargetMode="External"/><Relationship Id="rId3" Type="http://schemas.openxmlformats.org/officeDocument/2006/relationships/image" Target="../media/image49.emf"/><Relationship Id="rId7" Type="http://schemas.openxmlformats.org/officeDocument/2006/relationships/hyperlink" Target="mailto:pgillen@rcsi.ie" TargetMode="External"/><Relationship Id="rId2" Type="http://schemas.openxmlformats.org/officeDocument/2006/relationships/notesSlide" Target="../notesSlides/notesSlide20.xml"/><Relationship Id="rId1" Type="http://schemas.openxmlformats.org/officeDocument/2006/relationships/slideLayout" Target="../slideLayouts/slideLayout53.xml"/><Relationship Id="rId6" Type="http://schemas.openxmlformats.org/officeDocument/2006/relationships/hyperlink" Target="mailto:Winifred.Ryan@hse.ie" TargetMode="External"/><Relationship Id="rId5" Type="http://schemas.openxmlformats.org/officeDocument/2006/relationships/image" Target="../media/image47.emf"/><Relationship Id="rId4" Type="http://schemas.openxmlformats.org/officeDocument/2006/relationships/image" Target="../media/image50.jpeg"/><Relationship Id="rId9" Type="http://schemas.openxmlformats.org/officeDocument/2006/relationships/hyperlink" Target="http://www.each.eu/"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slideLayout" Target="../slideLayouts/slideLayout66.xml"/><Relationship Id="rId1" Type="http://schemas.openxmlformats.org/officeDocument/2006/relationships/tags" Target="../tags/tag4.xml"/><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55.xml"/><Relationship Id="rId1" Type="http://schemas.openxmlformats.org/officeDocument/2006/relationships/themeOverride" Target="../theme/themeOverr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65.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67.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68.xml"/><Relationship Id="rId1" Type="http://schemas.openxmlformats.org/officeDocument/2006/relationships/themeOverride" Target="../theme/themeOverride5.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8">
            <a:extLst>
              <a:ext uri="{FF2B5EF4-FFF2-40B4-BE49-F238E27FC236}">
                <a16:creationId xmlns:a16="http://schemas.microsoft.com/office/drawing/2014/main" id="{8477B3B0-DF6B-1C48-BFE4-FC8E783CC637}"/>
              </a:ext>
            </a:extLst>
          </p:cNvPr>
          <p:cNvSpPr txBox="1">
            <a:spLocks/>
          </p:cNvSpPr>
          <p:nvPr/>
        </p:nvSpPr>
        <p:spPr>
          <a:xfrm>
            <a:off x="336332" y="1618594"/>
            <a:ext cx="5458827" cy="3363309"/>
          </a:xfrm>
          <a:prstGeom prst="rect">
            <a:avLst/>
          </a:prstGeom>
        </p:spPr>
        <p:txBody>
          <a:bodyPr lIns="0" tIns="0" rIns="0" bIns="0"/>
          <a:lstStyle>
            <a:lvl1pPr marL="0" indent="0" algn="l" defTabSz="685800" rtl="0" eaLnBrk="1" latinLnBrk="0" hangingPunct="1">
              <a:lnSpc>
                <a:spcPct val="90000"/>
              </a:lnSpc>
              <a:spcBef>
                <a:spcPts val="750"/>
              </a:spcBef>
              <a:buFont typeface="Arial" panose="020B0604020202020204" pitchFamily="34" charset="0"/>
              <a:buNone/>
              <a:defRPr sz="4600" kern="1200">
                <a:solidFill>
                  <a:schemeClr val="bg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GB" sz="2400" b="1" dirty="0" smtClean="0"/>
              <a:t>HSE </a:t>
            </a:r>
            <a:r>
              <a:rPr lang="en-GB" sz="2400" b="1" dirty="0"/>
              <a:t>National Open Disclosure Programme</a:t>
            </a:r>
          </a:p>
          <a:p>
            <a:pPr algn="ctr"/>
            <a:endParaRPr lang="en-GB" sz="2400" b="1" dirty="0"/>
          </a:p>
          <a:p>
            <a:pPr algn="ctr"/>
            <a:r>
              <a:rPr lang="en-IE" sz="2100" b="1" dirty="0" smtClean="0"/>
              <a:t>Skills </a:t>
            </a:r>
            <a:r>
              <a:rPr lang="en-IE" sz="2100" b="1" dirty="0" smtClean="0"/>
              <a:t>Workshop  </a:t>
            </a:r>
            <a:endParaRPr lang="en-GB" sz="2100" b="1" dirty="0"/>
          </a:p>
          <a:p>
            <a:pPr algn="ctr"/>
            <a:endParaRPr lang="en-GB" sz="2400" b="1" dirty="0"/>
          </a:p>
          <a:p>
            <a:pPr algn="ctr"/>
            <a:endParaRPr lang="en-GB" sz="2400" b="1" dirty="0"/>
          </a:p>
        </p:txBody>
      </p:sp>
      <p:sp>
        <p:nvSpPr>
          <p:cNvPr id="8" name="Oval 7">
            <a:extLst>
              <a:ext uri="{FF2B5EF4-FFF2-40B4-BE49-F238E27FC236}">
                <a16:creationId xmlns:a16="http://schemas.microsoft.com/office/drawing/2014/main" id="{48DB9E92-C9D9-AA44-BF53-23FF6D766957}"/>
              </a:ext>
            </a:extLst>
          </p:cNvPr>
          <p:cNvSpPr>
            <a:spLocks/>
          </p:cNvSpPr>
          <p:nvPr/>
        </p:nvSpPr>
        <p:spPr>
          <a:xfrm>
            <a:off x="5795159" y="-668610"/>
            <a:ext cx="4247752" cy="6408712"/>
          </a:xfrm>
          <a:prstGeom prst="ellipse">
            <a:avLst/>
          </a:prstGeom>
          <a:blipFill>
            <a:blip r:embed="rId3"/>
            <a:srcRect/>
            <a:stretch>
              <a:fillRect t="10723" r="21794" b="955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en-US" dirty="0"/>
          </a:p>
        </p:txBody>
      </p:sp>
    </p:spTree>
    <p:extLst>
      <p:ext uri="{BB962C8B-B14F-4D97-AF65-F5344CB8AC3E}">
        <p14:creationId xmlns:p14="http://schemas.microsoft.com/office/powerpoint/2010/main" val="13249554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71600" y="115935"/>
            <a:ext cx="5760640" cy="781595"/>
          </a:xfrm>
        </p:spPr>
        <p:txBody>
          <a:bodyPr>
            <a:noAutofit/>
          </a:bodyPr>
          <a:lstStyle/>
          <a:p>
            <a:r>
              <a:rPr lang="en-IE" sz="2400" b="1" dirty="0" smtClean="0">
                <a:solidFill>
                  <a:schemeClr val="bg1"/>
                </a:solidFill>
                <a:latin typeface="+mn-lt"/>
              </a:rPr>
              <a:t>Civil </a:t>
            </a:r>
            <a:r>
              <a:rPr lang="en-IE" sz="2400" b="1" dirty="0">
                <a:solidFill>
                  <a:schemeClr val="bg1"/>
                </a:solidFill>
                <a:latin typeface="+mn-lt"/>
              </a:rPr>
              <a:t>Liability (Amendment) </a:t>
            </a:r>
            <a:r>
              <a:rPr lang="en-IE" sz="2400" b="1" dirty="0" smtClean="0">
                <a:solidFill>
                  <a:schemeClr val="bg1"/>
                </a:solidFill>
                <a:latin typeface="+mn-lt"/>
              </a:rPr>
              <a:t>Act </a:t>
            </a:r>
            <a:r>
              <a:rPr lang="en-IE" sz="2400" b="1" dirty="0" smtClean="0">
                <a:solidFill>
                  <a:schemeClr val="bg1"/>
                </a:solidFill>
                <a:latin typeface="+mn-lt"/>
              </a:rPr>
              <a:t>2017 (CLA)</a:t>
            </a:r>
            <a:endParaRPr lang="en-IE" sz="2400" b="1" dirty="0">
              <a:solidFill>
                <a:schemeClr val="bg1"/>
              </a:solidFill>
              <a:latin typeface="+mn-lt"/>
            </a:endParaRPr>
          </a:p>
        </p:txBody>
      </p:sp>
      <p:sp>
        <p:nvSpPr>
          <p:cNvPr id="3" name="Content Placeholder 2"/>
          <p:cNvSpPr>
            <a:spLocks noGrp="1"/>
          </p:cNvSpPr>
          <p:nvPr>
            <p:ph idx="1"/>
          </p:nvPr>
        </p:nvSpPr>
        <p:spPr>
          <a:xfrm>
            <a:off x="0" y="915566"/>
            <a:ext cx="9144000" cy="4104456"/>
          </a:xfrm>
          <a:solidFill>
            <a:schemeClr val="accent3">
              <a:lumMod val="20000"/>
              <a:lumOff val="80000"/>
            </a:schemeClr>
          </a:solidFill>
        </p:spPr>
        <p:txBody>
          <a:bodyPr>
            <a:normAutofit fontScale="25000" lnSpcReduction="20000"/>
          </a:bodyPr>
          <a:lstStyle/>
          <a:p>
            <a:pPr marL="0" indent="0">
              <a:buNone/>
            </a:pPr>
            <a:r>
              <a:rPr lang="en-IE" sz="6400" b="1" dirty="0" smtClean="0"/>
              <a:t>Availing of the protections of this Act is voluntary</a:t>
            </a:r>
            <a:endParaRPr lang="en-IE" sz="6400" b="1" dirty="0" smtClean="0"/>
          </a:p>
          <a:p>
            <a:r>
              <a:rPr lang="en-IE" sz="5600" dirty="0" smtClean="0"/>
              <a:t>The </a:t>
            </a:r>
            <a:r>
              <a:rPr lang="en-IE" sz="5600" dirty="0"/>
              <a:t>Patient Safety Act 2023 further amends the CLA </a:t>
            </a:r>
            <a:r>
              <a:rPr lang="en-IE" sz="5600" dirty="0" smtClean="0"/>
              <a:t>2017 </a:t>
            </a:r>
            <a:r>
              <a:rPr lang="en-IE" sz="5600" dirty="0"/>
              <a:t>and aligns the open disclosure process described in both pieces of </a:t>
            </a:r>
            <a:r>
              <a:rPr lang="en-IE" sz="5600" dirty="0" smtClean="0"/>
              <a:t>legislation. </a:t>
            </a:r>
          </a:p>
          <a:p>
            <a:r>
              <a:rPr lang="en-IE" sz="5600" dirty="0" smtClean="0"/>
              <a:t>In </a:t>
            </a:r>
            <a:r>
              <a:rPr lang="en-IE" sz="5600" dirty="0"/>
              <a:t>contrast to the Patient Safety Act 2023, the CLA </a:t>
            </a:r>
            <a:r>
              <a:rPr lang="en-IE" sz="5600" dirty="0" smtClean="0"/>
              <a:t>2017 </a:t>
            </a:r>
            <a:r>
              <a:rPr lang="en-IE" sz="5600" dirty="0"/>
              <a:t>applies to all patient safety incidents that are not notifiable incidents. Additionally, staff can choose to apply the CLA </a:t>
            </a:r>
            <a:r>
              <a:rPr lang="en-IE" sz="5600" dirty="0" smtClean="0"/>
              <a:t>2017 </a:t>
            </a:r>
            <a:r>
              <a:rPr lang="en-IE" sz="5600" dirty="0"/>
              <a:t>and its application is not legally mandated. </a:t>
            </a:r>
            <a:endParaRPr lang="en-IE" sz="5600" dirty="0" smtClean="0"/>
          </a:p>
          <a:p>
            <a:r>
              <a:rPr lang="en-IE" sz="5600" dirty="0" smtClean="0"/>
              <a:t>Staff </a:t>
            </a:r>
            <a:r>
              <a:rPr lang="en-IE" sz="5600" dirty="0"/>
              <a:t>can choose to apply the CLA </a:t>
            </a:r>
            <a:r>
              <a:rPr lang="en-IE" sz="5600" dirty="0" smtClean="0"/>
              <a:t>2017 </a:t>
            </a:r>
            <a:r>
              <a:rPr lang="en-IE" sz="5600" dirty="0"/>
              <a:t>where they want to seek the protections of the CLA </a:t>
            </a:r>
            <a:r>
              <a:rPr lang="en-IE" sz="5600" dirty="0" smtClean="0"/>
              <a:t>2017.</a:t>
            </a:r>
            <a:endParaRPr lang="en-IE" sz="5600" dirty="0"/>
          </a:p>
          <a:p>
            <a:pPr marL="0" indent="0">
              <a:buNone/>
            </a:pPr>
            <a:endParaRPr lang="en-IE" sz="4400" dirty="0" smtClean="0"/>
          </a:p>
          <a:p>
            <a:pPr marL="0" indent="0">
              <a:buNone/>
            </a:pPr>
            <a:endParaRPr lang="en-IE" sz="4400" dirty="0" smtClean="0"/>
          </a:p>
          <a:p>
            <a:pPr marL="0" indent="0">
              <a:buNone/>
            </a:pPr>
            <a:r>
              <a:rPr lang="en-IE" sz="5600" b="1" dirty="0" smtClean="0"/>
              <a:t>Protective </a:t>
            </a:r>
            <a:r>
              <a:rPr lang="en-IE" sz="5600" b="1" dirty="0"/>
              <a:t>legislative provisions in Part 4 of the CLA </a:t>
            </a:r>
            <a:endParaRPr lang="en-IE" sz="5600" b="1" dirty="0" smtClean="0"/>
          </a:p>
          <a:p>
            <a:pPr marL="0" indent="0">
              <a:buNone/>
            </a:pPr>
            <a:r>
              <a:rPr lang="en-IE" sz="5600" dirty="0" smtClean="0"/>
              <a:t>Information </a:t>
            </a:r>
            <a:r>
              <a:rPr lang="en-IE" sz="5600" dirty="0"/>
              <a:t>provided and an apology given at an open disclosure </a:t>
            </a:r>
            <a:r>
              <a:rPr lang="en-IE" sz="5600" dirty="0" smtClean="0"/>
              <a:t>meeting:</a:t>
            </a:r>
            <a:endParaRPr lang="en-IE" sz="5600" dirty="0"/>
          </a:p>
          <a:p>
            <a:pPr>
              <a:buFont typeface="Arial" panose="020B0604020202020204" pitchFamily="34" charset="0"/>
              <a:buChar char="•"/>
            </a:pPr>
            <a:r>
              <a:rPr lang="en-IE" sz="5600" dirty="0">
                <a:solidFill>
                  <a:srgbClr val="FF0000"/>
                </a:solidFill>
              </a:rPr>
              <a:t>s</a:t>
            </a:r>
            <a:r>
              <a:rPr lang="en-IE" sz="5600" dirty="0" smtClean="0">
                <a:solidFill>
                  <a:srgbClr val="FF0000"/>
                </a:solidFill>
              </a:rPr>
              <a:t>hall not constitute </a:t>
            </a:r>
            <a:r>
              <a:rPr lang="en-IE" sz="5600" dirty="0">
                <a:solidFill>
                  <a:srgbClr val="FF0000"/>
                </a:solidFill>
              </a:rPr>
              <a:t>an express or implied admission of fault or liability </a:t>
            </a:r>
            <a:r>
              <a:rPr lang="en-IE" sz="5600" b="0" dirty="0"/>
              <a:t>in relation to the incident or any clinical negligence action arising from the incident</a:t>
            </a:r>
          </a:p>
          <a:p>
            <a:pPr>
              <a:buFont typeface="Arial" panose="020B0604020202020204" pitchFamily="34" charset="0"/>
              <a:buChar char="•"/>
            </a:pPr>
            <a:r>
              <a:rPr lang="en-IE" sz="5600" dirty="0">
                <a:solidFill>
                  <a:srgbClr val="FF0000"/>
                </a:solidFill>
              </a:rPr>
              <a:t>will not be admissible as evidence of fault or liability in Cour</a:t>
            </a:r>
            <a:r>
              <a:rPr lang="en-IE" sz="5600" b="0" dirty="0">
                <a:solidFill>
                  <a:srgbClr val="FF0000"/>
                </a:solidFill>
              </a:rPr>
              <a:t>t</a:t>
            </a:r>
            <a:r>
              <a:rPr lang="en-IE" sz="5600" b="0" dirty="0"/>
              <a:t> in relation to the incident or clinical negligence action arising from the incident</a:t>
            </a:r>
          </a:p>
          <a:p>
            <a:pPr>
              <a:buFont typeface="Arial" panose="020B0604020202020204" pitchFamily="34" charset="0"/>
              <a:buChar char="•"/>
            </a:pPr>
            <a:r>
              <a:rPr lang="en-IE" sz="5600" dirty="0">
                <a:solidFill>
                  <a:srgbClr val="FF0000"/>
                </a:solidFill>
              </a:rPr>
              <a:t>will not invalidate the indemnity or insurance cover </a:t>
            </a:r>
            <a:r>
              <a:rPr lang="en-IE" sz="5600" b="0" dirty="0"/>
              <a:t>of the health service provider </a:t>
            </a:r>
            <a:endParaRPr lang="en-IE" sz="5600" dirty="0"/>
          </a:p>
          <a:p>
            <a:pPr>
              <a:buFont typeface="Arial" panose="020B0604020202020204" pitchFamily="34" charset="0"/>
              <a:buChar char="•"/>
            </a:pPr>
            <a:r>
              <a:rPr lang="en-IE" sz="5600" b="0" dirty="0" smtClean="0"/>
              <a:t>shall </a:t>
            </a:r>
            <a:r>
              <a:rPr lang="en-IE" sz="5600" b="0" dirty="0"/>
              <a:t>not constitute </a:t>
            </a:r>
            <a:r>
              <a:rPr lang="en-IE" sz="5600" dirty="0">
                <a:solidFill>
                  <a:srgbClr val="FF0000"/>
                </a:solidFill>
              </a:rPr>
              <a:t>an express or implied admission of fault, professional misconduct, poor professional performance or unfitness to practice</a:t>
            </a:r>
            <a:r>
              <a:rPr lang="en-IE" sz="5600" b="0" dirty="0"/>
              <a:t> in relation to any complaint made by the patient to a regulatory body subsequently.</a:t>
            </a:r>
            <a:r>
              <a:rPr lang="en-IE" sz="5600" dirty="0"/>
              <a:t> </a:t>
            </a:r>
            <a:endParaRPr lang="en-IE" sz="5600" dirty="0" smtClean="0"/>
          </a:p>
          <a:p>
            <a:r>
              <a:rPr lang="en-IE" sz="5600" dirty="0" smtClean="0">
                <a:solidFill>
                  <a:srgbClr val="FF0000"/>
                </a:solidFill>
              </a:rPr>
              <a:t>shall not be admissible </a:t>
            </a:r>
            <a:r>
              <a:rPr lang="en-IE" sz="5600" dirty="0">
                <a:solidFill>
                  <a:srgbClr val="FF0000"/>
                </a:solidFill>
              </a:rPr>
              <a:t>as evidence </a:t>
            </a:r>
            <a:r>
              <a:rPr lang="en-IE" sz="5600" dirty="0"/>
              <a:t>of fault, professional misconduct, poor professional performance, unfitness to practise a health service, or other failure or omission, in proceedings to determine a complaint, application or allegation</a:t>
            </a:r>
          </a:p>
          <a:p>
            <a:pPr marL="45720" indent="0">
              <a:buNone/>
            </a:pPr>
            <a:endParaRPr lang="en-IE" sz="4400" dirty="0"/>
          </a:p>
          <a:p>
            <a:pPr>
              <a:buFont typeface="Arial" panose="020B0604020202020204" pitchFamily="34" charset="0"/>
              <a:buChar char="•"/>
            </a:pPr>
            <a:endParaRPr lang="en-IE" sz="4400" dirty="0"/>
          </a:p>
          <a:p>
            <a:pPr marL="0" indent="0">
              <a:buNone/>
            </a:pPr>
            <a:endParaRPr lang="en-IE" b="0" dirty="0"/>
          </a:p>
          <a:p>
            <a:endParaRPr lang="en-IE" b="0" dirty="0"/>
          </a:p>
        </p:txBody>
      </p:sp>
    </p:spTree>
    <p:extLst>
      <p:ext uri="{BB962C8B-B14F-4D97-AF65-F5344CB8AC3E}">
        <p14:creationId xmlns:p14="http://schemas.microsoft.com/office/powerpoint/2010/main" val="332199176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0" y="966701"/>
            <a:ext cx="9010650" cy="4057650"/>
          </a:xfrm>
          <a:solidFill>
            <a:schemeClr val="accent3">
              <a:lumMod val="20000"/>
              <a:lumOff val="80000"/>
            </a:schemeClr>
          </a:solidFill>
        </p:spPr>
        <p:txBody>
          <a:bodyPr>
            <a:normAutofit fontScale="85000" lnSpcReduction="20000"/>
          </a:bodyPr>
          <a:lstStyle/>
          <a:p>
            <a:r>
              <a:rPr lang="en-IE" sz="2100" dirty="0"/>
              <a:t>Part 4 of the Civil Liability (Amendment) Act 2017 has been revised to align it with the provisions of the Patient Safety Act and the legal protections provided within that Act. </a:t>
            </a:r>
          </a:p>
          <a:p>
            <a:pPr marL="0" indent="0">
              <a:buNone/>
            </a:pPr>
            <a:endParaRPr lang="en-IE" sz="2100" dirty="0"/>
          </a:p>
          <a:p>
            <a:r>
              <a:rPr lang="en-IE" sz="2100" dirty="0"/>
              <a:t>The key difference is that the written communication following open disclosure must reference that the open disclosure meeting was held in compliance with Part 4 of the Civil Liability Amendment Act and the HSE Open Disclosure Policy 2024. Similar to the Patient Safety Act this must be shared within 5 calendar days, following the meeting.</a:t>
            </a:r>
          </a:p>
          <a:p>
            <a:pPr marL="0" indent="0">
              <a:buNone/>
            </a:pPr>
            <a:endParaRPr lang="en-IE" sz="2100" dirty="0"/>
          </a:p>
          <a:p>
            <a:r>
              <a:rPr lang="en-IE" sz="2100" dirty="0"/>
              <a:t>The Patient Safety Act commenced on 26</a:t>
            </a:r>
            <a:r>
              <a:rPr lang="en-IE" sz="2100" baseline="30000" dirty="0"/>
              <a:t>th</a:t>
            </a:r>
            <a:r>
              <a:rPr lang="en-IE" sz="2100" dirty="0"/>
              <a:t> September 2024, therefore the revised process for the CLA applies to all patient safety incidents which occur on or after 26</a:t>
            </a:r>
            <a:r>
              <a:rPr lang="en-IE" sz="2100" baseline="30000" dirty="0"/>
              <a:t>th</a:t>
            </a:r>
            <a:r>
              <a:rPr lang="en-IE" sz="2100" dirty="0"/>
              <a:t> September 2024, if staff involved wish to seek the protections.</a:t>
            </a:r>
          </a:p>
          <a:p>
            <a:endParaRPr lang="en-IE" sz="2100" dirty="0"/>
          </a:p>
          <a:p>
            <a:r>
              <a:rPr lang="en-IE" sz="2100" dirty="0"/>
              <a:t>For any patient safety incidents which occurred before 26</a:t>
            </a:r>
            <a:r>
              <a:rPr lang="en-IE" sz="2100" baseline="30000" dirty="0"/>
              <a:t>th</a:t>
            </a:r>
            <a:r>
              <a:rPr lang="en-IE" sz="2100" dirty="0"/>
              <a:t> September 2024, the previous process and the Civil Liability Regulations 2018 (Prescribed Statements) applies, if staff involved wish to seek the protections. </a:t>
            </a:r>
          </a:p>
          <a:p>
            <a:pPr marL="0" indent="0">
              <a:buNone/>
            </a:pPr>
            <a:endParaRPr lang="en-IE" sz="2100" dirty="0">
              <a:solidFill>
                <a:schemeClr val="accent3">
                  <a:lumMod val="50000"/>
                </a:schemeClr>
              </a:solidFill>
            </a:endParaRPr>
          </a:p>
        </p:txBody>
      </p:sp>
      <p:sp>
        <p:nvSpPr>
          <p:cNvPr id="4" name="Text Placeholder 2"/>
          <p:cNvSpPr>
            <a:spLocks noGrp="1"/>
          </p:cNvSpPr>
          <p:nvPr>
            <p:ph type="body" sz="quarter" idx="11"/>
          </p:nvPr>
        </p:nvSpPr>
        <p:spPr>
          <a:xfrm>
            <a:off x="1051560" y="381101"/>
            <a:ext cx="8092440" cy="585601"/>
          </a:xfrm>
        </p:spPr>
        <p:txBody>
          <a:bodyPr>
            <a:normAutofit/>
          </a:bodyPr>
          <a:lstStyle/>
          <a:p>
            <a:r>
              <a:rPr lang="en-IE" sz="2100" dirty="0"/>
              <a:t>Amendment to the Civil Liability (Amendment) Act 2017 (CLA)</a:t>
            </a:r>
          </a:p>
        </p:txBody>
      </p:sp>
    </p:spTree>
    <p:extLst>
      <p:ext uri="{BB962C8B-B14F-4D97-AF65-F5344CB8AC3E}">
        <p14:creationId xmlns:p14="http://schemas.microsoft.com/office/powerpoint/2010/main" val="19485056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a:spLocks noGrp="1"/>
          </p:cNvSpPr>
          <p:nvPr>
            <p:ph type="body" sz="quarter" idx="11"/>
          </p:nvPr>
        </p:nvSpPr>
        <p:spPr>
          <a:xfrm>
            <a:off x="1051560" y="381101"/>
            <a:ext cx="8092440" cy="585601"/>
          </a:xfrm>
        </p:spPr>
        <p:txBody>
          <a:bodyPr>
            <a:normAutofit/>
          </a:bodyPr>
          <a:lstStyle/>
          <a:p>
            <a:r>
              <a:rPr lang="en-IE" sz="2100" dirty="0"/>
              <a:t>The Patient Safety Act provides a legal framework for:</a:t>
            </a:r>
            <a:endParaRPr lang="en-IE" sz="2100" dirty="0"/>
          </a:p>
        </p:txBody>
      </p:sp>
      <p:sp>
        <p:nvSpPr>
          <p:cNvPr id="5" name="Text Placeholder 2">
            <a:extLst>
              <a:ext uri="{FF2B5EF4-FFF2-40B4-BE49-F238E27FC236}">
                <a16:creationId xmlns:a16="http://schemas.microsoft.com/office/drawing/2014/main" id="{99B34ACF-A7FD-424D-AD93-63034A35445A}"/>
              </a:ext>
            </a:extLst>
          </p:cNvPr>
          <p:cNvSpPr txBox="1">
            <a:spLocks/>
          </p:cNvSpPr>
          <p:nvPr/>
        </p:nvSpPr>
        <p:spPr>
          <a:xfrm>
            <a:off x="287377" y="966702"/>
            <a:ext cx="8845061" cy="4002494"/>
          </a:xfrm>
          <a:prstGeom prst="rect">
            <a:avLst/>
          </a:prstGeom>
        </p:spPr>
        <p:txBody>
          <a:bodyPr vert="horz" lIns="0" tIns="0" rIns="0" bIns="0" rtlCol="0">
            <a:normAutofit/>
          </a:bodyPr>
          <a:lstStyle>
            <a:lvl1pPr marL="0" indent="0" algn="l" defTabSz="914400" rtl="0" eaLnBrk="1" latinLnBrk="0" hangingPunct="1">
              <a:spcBef>
                <a:spcPct val="20000"/>
              </a:spcBef>
              <a:buFont typeface="Arial" panose="020B0604020202020204" pitchFamily="34" charset="0"/>
              <a:buNone/>
              <a:defRPr sz="2400" b="1" kern="1200">
                <a:solidFill>
                  <a:schemeClr val="bg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71446" indent="-171446">
              <a:buFont typeface="Arial" panose="020B0604020202020204" pitchFamily="34" charset="0"/>
              <a:buChar char="•"/>
            </a:pPr>
            <a:r>
              <a:rPr lang="en-IE" sz="1400" b="0" dirty="0" smtClean="0">
                <a:solidFill>
                  <a:schemeClr val="tx1"/>
                </a:solidFill>
                <a:latin typeface="+mn-lt"/>
              </a:rPr>
              <a:t>the </a:t>
            </a:r>
            <a:r>
              <a:rPr lang="en-IE" sz="1400" dirty="0" smtClean="0">
                <a:solidFill>
                  <a:schemeClr val="tx1"/>
                </a:solidFill>
                <a:latin typeface="+mn-lt"/>
              </a:rPr>
              <a:t>mandatory open disclosure</a:t>
            </a:r>
            <a:r>
              <a:rPr lang="en-IE" sz="1400" b="0" dirty="0" smtClean="0">
                <a:solidFill>
                  <a:schemeClr val="tx1"/>
                </a:solidFill>
                <a:latin typeface="+mn-lt"/>
              </a:rPr>
              <a:t>, by health services providers, of certain incidents occurring in the course of the provision of a health service to a person. Specifically, the Act describes 13 different incidents, termed notifiable incidents, whereby open disclosure must take place in line with the legislation;</a:t>
            </a:r>
          </a:p>
          <a:p>
            <a:pPr marL="171446" indent="-171446">
              <a:buFont typeface="Arial" panose="020B0604020202020204" pitchFamily="34" charset="0"/>
              <a:buChar char="•"/>
            </a:pPr>
            <a:r>
              <a:rPr lang="en-IE" sz="1400" b="0" dirty="0" smtClean="0">
                <a:solidFill>
                  <a:schemeClr val="tx1"/>
                </a:solidFill>
                <a:latin typeface="+mn-lt"/>
              </a:rPr>
              <a:t>organisations to </a:t>
            </a:r>
            <a:r>
              <a:rPr lang="en-IE" sz="1400" dirty="0" smtClean="0">
                <a:solidFill>
                  <a:schemeClr val="tx1"/>
                </a:solidFill>
                <a:latin typeface="+mn-lt"/>
              </a:rPr>
              <a:t>report notifiable incidents to regulators</a:t>
            </a:r>
            <a:r>
              <a:rPr lang="en-IE" sz="1400" b="0" dirty="0" smtClean="0">
                <a:solidFill>
                  <a:schemeClr val="tx1"/>
                </a:solidFill>
                <a:latin typeface="+mn-lt"/>
              </a:rPr>
              <a:t>, specifically the Health Information and Quality Authority, Chief Inspector of Social Services and the Mental Health Commission, and it requires such notifications to be made via the National Incident Management System (NIMS);</a:t>
            </a:r>
          </a:p>
          <a:p>
            <a:pPr marL="171446" indent="-171446">
              <a:buFont typeface="Arial" panose="020B0604020202020204" pitchFamily="34" charset="0"/>
              <a:buChar char="•"/>
            </a:pPr>
            <a:r>
              <a:rPr lang="en-IE" sz="1400" dirty="0" smtClean="0">
                <a:solidFill>
                  <a:schemeClr val="tx1"/>
                </a:solidFill>
                <a:latin typeface="+mn-lt"/>
              </a:rPr>
              <a:t>legal protection</a:t>
            </a:r>
            <a:r>
              <a:rPr lang="en-IE" sz="1400" b="0" dirty="0" smtClean="0">
                <a:solidFill>
                  <a:schemeClr val="tx1"/>
                </a:solidFill>
                <a:latin typeface="+mn-lt"/>
              </a:rPr>
              <a:t> in relation to the information shared at the time of open disclosure and any apologies made in the course of such disclosures;</a:t>
            </a:r>
          </a:p>
          <a:p>
            <a:pPr marL="171446" indent="-171446">
              <a:buFont typeface="Arial" panose="020B0604020202020204" pitchFamily="34" charset="0"/>
              <a:buChar char="•"/>
            </a:pPr>
            <a:r>
              <a:rPr lang="en-IE" sz="1400" b="0" dirty="0" smtClean="0">
                <a:solidFill>
                  <a:schemeClr val="tx1"/>
                </a:solidFill>
                <a:latin typeface="+mn-lt"/>
              </a:rPr>
              <a:t>provisions for procedures in respect of </a:t>
            </a:r>
            <a:r>
              <a:rPr lang="en-IE" sz="1400" dirty="0" smtClean="0">
                <a:solidFill>
                  <a:schemeClr val="tx1"/>
                </a:solidFill>
                <a:latin typeface="+mn-lt"/>
              </a:rPr>
              <a:t>clinical audit</a:t>
            </a:r>
            <a:r>
              <a:rPr lang="en-IE" sz="1400" b="0" dirty="0" smtClean="0">
                <a:solidFill>
                  <a:schemeClr val="tx1"/>
                </a:solidFill>
                <a:latin typeface="+mn-lt"/>
              </a:rPr>
              <a:t>, and the data obtained in clinical audits;</a:t>
            </a:r>
          </a:p>
          <a:p>
            <a:pPr marL="171446" indent="-171446">
              <a:buFont typeface="Arial" panose="020B0604020202020204" pitchFamily="34" charset="0"/>
              <a:buChar char="•"/>
            </a:pPr>
            <a:r>
              <a:rPr lang="en-IE" sz="1400" b="0" dirty="0" smtClean="0">
                <a:solidFill>
                  <a:schemeClr val="tx1"/>
                </a:solidFill>
                <a:latin typeface="+mn-lt"/>
              </a:rPr>
              <a:t>amendments to the Health Act 2007 to adapt the threshold for Health information and Quality Authority (HIQA) to carry out statutory investigations and expansion of monitoring into private hospitals.</a:t>
            </a:r>
          </a:p>
          <a:p>
            <a:pPr marL="171446" indent="-171446">
              <a:buFont typeface="Arial" panose="020B0604020202020204" pitchFamily="34" charset="0"/>
              <a:buChar char="•"/>
            </a:pPr>
            <a:r>
              <a:rPr lang="en-IE" sz="1400" b="0" dirty="0" smtClean="0">
                <a:solidFill>
                  <a:schemeClr val="tx1"/>
                </a:solidFill>
                <a:latin typeface="+mn-lt"/>
              </a:rPr>
              <a:t>Not commencing at this time - </a:t>
            </a:r>
            <a:r>
              <a:rPr lang="en-IE" sz="1400" b="0" i="1" dirty="0" smtClean="0">
                <a:solidFill>
                  <a:schemeClr val="tx1"/>
                </a:solidFill>
                <a:latin typeface="+mn-lt"/>
              </a:rPr>
              <a:t>the discretionary power of the Chief Inspector to conduct a review of specified incidents that may have resulted in death or serious injury where some or all of the care was delivered in a designated centre such as a nursing home. </a:t>
            </a:r>
          </a:p>
          <a:p>
            <a:pPr marL="171446" indent="-171446">
              <a:buFont typeface="Arial" panose="020B0604020202020204" pitchFamily="34" charset="0"/>
              <a:buChar char="•"/>
            </a:pPr>
            <a:r>
              <a:rPr lang="en-IE" sz="1400" b="0" dirty="0" smtClean="0">
                <a:solidFill>
                  <a:schemeClr val="tx1"/>
                </a:solidFill>
                <a:latin typeface="+mn-lt"/>
              </a:rPr>
              <a:t>amendments to </a:t>
            </a:r>
            <a:r>
              <a:rPr lang="en-IE" sz="1400" dirty="0" smtClean="0">
                <a:solidFill>
                  <a:schemeClr val="tx1"/>
                </a:solidFill>
                <a:latin typeface="+mn-lt"/>
              </a:rPr>
              <a:t>Part 4 of the Civil Liability (Amendment) Act 2017</a:t>
            </a:r>
            <a:r>
              <a:rPr lang="en-IE" sz="1400" b="0" dirty="0" smtClean="0">
                <a:solidFill>
                  <a:schemeClr val="tx1"/>
                </a:solidFill>
                <a:latin typeface="+mn-lt"/>
              </a:rPr>
              <a:t>. </a:t>
            </a:r>
          </a:p>
          <a:p>
            <a:pPr marL="171446" indent="-171446">
              <a:buFont typeface="Arial" panose="020B0604020202020204" pitchFamily="34" charset="0"/>
              <a:buChar char="•"/>
            </a:pPr>
            <a:r>
              <a:rPr lang="en-IE" sz="1400" b="0" dirty="0" smtClean="0">
                <a:solidFill>
                  <a:schemeClr val="tx1"/>
                </a:solidFill>
                <a:latin typeface="+mn-lt"/>
              </a:rPr>
              <a:t>the mandatory (communication/open disclosure), by health services providers, of reviews carried out in relation to </a:t>
            </a:r>
            <a:r>
              <a:rPr lang="en-IE" sz="1400" dirty="0" smtClean="0">
                <a:solidFill>
                  <a:schemeClr val="tx1"/>
                </a:solidFill>
                <a:latin typeface="+mn-lt"/>
              </a:rPr>
              <a:t>cancer screening </a:t>
            </a:r>
            <a:r>
              <a:rPr lang="en-IE" sz="1400" b="0" dirty="0" smtClean="0">
                <a:solidFill>
                  <a:schemeClr val="tx1"/>
                </a:solidFill>
                <a:latin typeface="+mn-lt"/>
              </a:rPr>
              <a:t>that were requested by the patient (breast, bowel and cervical screening);</a:t>
            </a:r>
          </a:p>
          <a:p>
            <a:pPr marL="171446" indent="-171446">
              <a:buFont typeface="Arial" panose="020B0604020202020204" pitchFamily="34" charset="0"/>
              <a:buChar char="•"/>
            </a:pPr>
            <a:endParaRPr lang="en-IE" sz="1350" b="0" dirty="0">
              <a:solidFill>
                <a:schemeClr val="tx1"/>
              </a:solidFill>
            </a:endParaRPr>
          </a:p>
        </p:txBody>
      </p:sp>
    </p:spTree>
    <p:extLst>
      <p:ext uri="{BB962C8B-B14F-4D97-AF65-F5344CB8AC3E}">
        <p14:creationId xmlns:p14="http://schemas.microsoft.com/office/powerpoint/2010/main" val="37698657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888905" y="167587"/>
            <a:ext cx="5328592" cy="709587"/>
          </a:xfrm>
        </p:spPr>
        <p:txBody>
          <a:bodyPr>
            <a:normAutofit/>
          </a:bodyPr>
          <a:lstStyle/>
          <a:p>
            <a:r>
              <a:rPr lang="en-IE" sz="2800" dirty="0">
                <a:solidFill>
                  <a:schemeClr val="bg1"/>
                </a:solidFill>
              </a:rPr>
              <a:t>Schedule 1: Notifiable Incidents</a:t>
            </a:r>
          </a:p>
        </p:txBody>
      </p:sp>
      <p:sp>
        <p:nvSpPr>
          <p:cNvPr id="5" name="Slide Number Placeholder 4"/>
          <p:cNvSpPr>
            <a:spLocks noGrp="1"/>
          </p:cNvSpPr>
          <p:nvPr>
            <p:ph type="sldNum" sz="quarter" idx="12"/>
          </p:nvPr>
        </p:nvSpPr>
        <p:spPr/>
        <p:txBody>
          <a:bodyPr/>
          <a:lstStyle/>
          <a:p>
            <a:endParaRPr lang="en-US" dirty="0"/>
          </a:p>
        </p:txBody>
      </p:sp>
      <p:pic>
        <p:nvPicPr>
          <p:cNvPr id="4" name="Picture 3"/>
          <p:cNvPicPr>
            <a:picLocks noChangeAspect="1"/>
          </p:cNvPicPr>
          <p:nvPr/>
        </p:nvPicPr>
        <p:blipFill rotWithShape="1">
          <a:blip r:embed="rId3"/>
          <a:srcRect b="42154"/>
          <a:stretch/>
        </p:blipFill>
        <p:spPr>
          <a:xfrm>
            <a:off x="4563208" y="1511619"/>
            <a:ext cx="4563208" cy="2365131"/>
          </a:xfrm>
          <a:prstGeom prst="rect">
            <a:avLst/>
          </a:prstGeom>
        </p:spPr>
      </p:pic>
      <p:pic>
        <p:nvPicPr>
          <p:cNvPr id="7" name="Picture 6"/>
          <p:cNvPicPr/>
          <p:nvPr/>
        </p:nvPicPr>
        <p:blipFill rotWithShape="1">
          <a:blip r:embed="rId4"/>
          <a:srcRect b="28394"/>
          <a:stretch/>
        </p:blipFill>
        <p:spPr bwMode="auto">
          <a:xfrm>
            <a:off x="17584" y="1188539"/>
            <a:ext cx="4563208" cy="3763108"/>
          </a:xfrm>
          <a:prstGeom prst="rect">
            <a:avLst/>
          </a:prstGeom>
          <a:ln>
            <a:noFill/>
          </a:ln>
          <a:extLst>
            <a:ext uri="{53640926-AAD7-44D8-BBD7-CCE9431645EC}">
              <a14:shadowObscured xmlns:a14="http://schemas.microsoft.com/office/drawing/2010/main"/>
            </a:ext>
          </a:extLst>
        </p:spPr>
      </p:pic>
      <p:pic>
        <p:nvPicPr>
          <p:cNvPr id="8" name="Picture 7"/>
          <p:cNvPicPr>
            <a:picLocks noChangeAspect="1"/>
          </p:cNvPicPr>
          <p:nvPr/>
        </p:nvPicPr>
        <p:blipFill rotWithShape="1">
          <a:blip r:embed="rId3"/>
          <a:srcRect t="63581"/>
          <a:stretch/>
        </p:blipFill>
        <p:spPr>
          <a:xfrm>
            <a:off x="4563210" y="3657096"/>
            <a:ext cx="4580791" cy="1357824"/>
          </a:xfrm>
          <a:prstGeom prst="rect">
            <a:avLst/>
          </a:prstGeom>
        </p:spPr>
      </p:pic>
      <p:pic>
        <p:nvPicPr>
          <p:cNvPr id="9" name="Picture 8"/>
          <p:cNvPicPr/>
          <p:nvPr/>
        </p:nvPicPr>
        <p:blipFill rotWithShape="1">
          <a:blip r:embed="rId4"/>
          <a:srcRect t="71418" b="785"/>
          <a:stretch/>
        </p:blipFill>
        <p:spPr bwMode="auto">
          <a:xfrm>
            <a:off x="4563209" y="10715"/>
            <a:ext cx="4563208" cy="1468967"/>
          </a:xfrm>
          <a:prstGeom prst="rect">
            <a:avLst/>
          </a:prstGeom>
          <a:ln>
            <a:noFill/>
          </a:ln>
          <a:extLst>
            <a:ext uri="{53640926-AAD7-44D8-BBD7-CCE9431645EC}">
              <a14:shadowObscured xmlns:a14="http://schemas.microsoft.com/office/drawing/2010/main"/>
            </a:ext>
          </a:extLst>
        </p:spPr>
      </p:pic>
      <p:sp>
        <p:nvSpPr>
          <p:cNvPr id="10" name="TextBox 9"/>
          <p:cNvSpPr txBox="1"/>
          <p:nvPr/>
        </p:nvSpPr>
        <p:spPr>
          <a:xfrm>
            <a:off x="1" y="17269"/>
            <a:ext cx="4580791" cy="1107996"/>
          </a:xfrm>
          <a:prstGeom prst="rect">
            <a:avLst/>
          </a:prstGeom>
          <a:gradFill flip="none" rotWithShape="1">
            <a:gsLst>
              <a:gs pos="0">
                <a:srgbClr val="008080">
                  <a:tint val="66000"/>
                  <a:satMod val="160000"/>
                </a:srgbClr>
              </a:gs>
              <a:gs pos="50000">
                <a:srgbClr val="008080">
                  <a:tint val="44500"/>
                  <a:satMod val="160000"/>
                </a:srgbClr>
              </a:gs>
              <a:gs pos="100000">
                <a:srgbClr val="008080">
                  <a:tint val="23500"/>
                  <a:satMod val="160000"/>
                </a:srgbClr>
              </a:gs>
            </a:gsLst>
            <a:path path="circle">
              <a:fillToRect r="100000" b="100000"/>
            </a:path>
            <a:tileRect l="-100000" t="-100000"/>
          </a:gradFill>
        </p:spPr>
        <p:txBody>
          <a:bodyPr wrap="square" lIns="0" tIns="0" rIns="0" bIns="0" rtlCol="0" anchor="t" anchorCtr="0">
            <a:spAutoFit/>
          </a:bodyPr>
          <a:lstStyle/>
          <a:p>
            <a:r>
              <a:rPr lang="en-IE" i="1" dirty="0">
                <a:latin typeface="Arial" panose="020B0604020202020204" pitchFamily="34" charset="0"/>
                <a:cs typeface="Arial" panose="020B0604020202020204" pitchFamily="34" charset="0"/>
              </a:rPr>
              <a:t>Patient Safety (Notifiable Incidents and Open Disclosure) Act </a:t>
            </a:r>
            <a:r>
              <a:rPr lang="en-IE" dirty="0">
                <a:latin typeface="Arial" panose="020B0604020202020204" pitchFamily="34" charset="0"/>
                <a:cs typeface="Arial" panose="020B0604020202020204" pitchFamily="34" charset="0"/>
              </a:rPr>
              <a:t>2023</a:t>
            </a:r>
          </a:p>
          <a:p>
            <a:r>
              <a:rPr lang="en-IE" b="1" dirty="0">
                <a:latin typeface="Arial" panose="020B0604020202020204" pitchFamily="34" charset="0"/>
                <a:cs typeface="Arial" panose="020B0604020202020204" pitchFamily="34" charset="0"/>
              </a:rPr>
              <a:t>Schedule 1</a:t>
            </a:r>
          </a:p>
          <a:p>
            <a:r>
              <a:rPr lang="en-IE" dirty="0">
                <a:latin typeface="Arial" panose="020B0604020202020204" pitchFamily="34" charset="0"/>
                <a:cs typeface="Arial" panose="020B0604020202020204" pitchFamily="34" charset="0"/>
              </a:rPr>
              <a:t>Notifiable Incidents Part 1 and 2</a:t>
            </a:r>
          </a:p>
        </p:txBody>
      </p:sp>
    </p:spTree>
    <p:extLst>
      <p:ext uri="{BB962C8B-B14F-4D97-AF65-F5344CB8AC3E}">
        <p14:creationId xmlns:p14="http://schemas.microsoft.com/office/powerpoint/2010/main" val="23558429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98483" y="195487"/>
            <a:ext cx="7966005" cy="571769"/>
          </a:xfrm>
        </p:spPr>
        <p:txBody>
          <a:bodyPr>
            <a:noAutofit/>
          </a:bodyPr>
          <a:lstStyle/>
          <a:p>
            <a:pPr algn="l">
              <a:defRPr/>
            </a:pPr>
            <a:r>
              <a:rPr lang="en-IE" sz="2800" b="1" dirty="0">
                <a:solidFill>
                  <a:prstClr val="white"/>
                </a:solidFill>
              </a:rPr>
              <a:t>Notifiable Incidents</a:t>
            </a:r>
          </a:p>
        </p:txBody>
      </p:sp>
      <p:sp>
        <p:nvSpPr>
          <p:cNvPr id="3" name="Content Placeholder 2"/>
          <p:cNvSpPr>
            <a:spLocks noGrp="1"/>
          </p:cNvSpPr>
          <p:nvPr>
            <p:ph idx="1"/>
          </p:nvPr>
        </p:nvSpPr>
        <p:spPr>
          <a:xfrm>
            <a:off x="3028628" y="911135"/>
            <a:ext cx="6020778" cy="4080851"/>
          </a:xfrm>
          <a:solidFill>
            <a:schemeClr val="accent3">
              <a:lumMod val="20000"/>
              <a:lumOff val="80000"/>
            </a:schemeClr>
          </a:solidFill>
        </p:spPr>
        <p:txBody>
          <a:bodyPr>
            <a:normAutofit fontScale="55000" lnSpcReduction="20000"/>
          </a:bodyPr>
          <a:lstStyle/>
          <a:p>
            <a:pPr marL="0" indent="0">
              <a:buNone/>
              <a:defRPr/>
            </a:pPr>
            <a:r>
              <a:rPr lang="en-IE" sz="3300" dirty="0">
                <a:solidFill>
                  <a:prstClr val="black"/>
                </a:solidFill>
                <a:cs typeface="Times New Roman" panose="02020603050405020304" pitchFamily="18" charset="0"/>
              </a:rPr>
              <a:t>Unintended and unanticipated patient death which did not arise from/was a consequence of an illness/underlying condition, including:</a:t>
            </a:r>
          </a:p>
          <a:p>
            <a:pPr>
              <a:defRPr/>
            </a:pPr>
            <a:endParaRPr lang="en-IE" sz="3300" dirty="0">
              <a:solidFill>
                <a:prstClr val="black"/>
              </a:solidFill>
              <a:cs typeface="Times New Roman" panose="02020603050405020304" pitchFamily="18" charset="0"/>
            </a:endParaRPr>
          </a:p>
          <a:p>
            <a:pPr marL="828665" lvl="1" indent="-428625">
              <a:buFont typeface="Arial" panose="020B0604020202020204" pitchFamily="34" charset="0"/>
              <a:buChar char="•"/>
              <a:defRPr/>
            </a:pPr>
            <a:r>
              <a:rPr lang="en-IE" sz="2900" dirty="0">
                <a:solidFill>
                  <a:prstClr val="black"/>
                </a:solidFill>
                <a:cs typeface="Times New Roman" panose="02020603050405020304" pitchFamily="18" charset="0"/>
              </a:rPr>
              <a:t>Surgery performed on the wrong patient</a:t>
            </a:r>
          </a:p>
          <a:p>
            <a:pPr marL="828665" lvl="1" indent="-428625">
              <a:buFont typeface="Arial" panose="020B0604020202020204" pitchFamily="34" charset="0"/>
              <a:buChar char="•"/>
              <a:defRPr/>
            </a:pPr>
            <a:r>
              <a:rPr lang="en-IE" sz="2900" dirty="0">
                <a:solidFill>
                  <a:prstClr val="black"/>
                </a:solidFill>
                <a:cs typeface="Times New Roman" panose="02020603050405020304" pitchFamily="18" charset="0"/>
              </a:rPr>
              <a:t>Surgery performed on the wrong site</a:t>
            </a:r>
          </a:p>
          <a:p>
            <a:pPr marL="828665" lvl="1" indent="-428625">
              <a:buFont typeface="Arial" panose="020B0604020202020204" pitchFamily="34" charset="0"/>
              <a:buChar char="•"/>
              <a:defRPr/>
            </a:pPr>
            <a:r>
              <a:rPr lang="en-IE" sz="2900" dirty="0">
                <a:solidFill>
                  <a:prstClr val="black"/>
                </a:solidFill>
                <a:cs typeface="Times New Roman" panose="02020603050405020304" pitchFamily="18" charset="0"/>
              </a:rPr>
              <a:t>Wrong surgical procedure</a:t>
            </a:r>
          </a:p>
          <a:p>
            <a:pPr marL="828665" lvl="1" indent="-428625">
              <a:buFont typeface="Arial" panose="020B0604020202020204" pitchFamily="34" charset="0"/>
              <a:buChar char="•"/>
              <a:defRPr/>
            </a:pPr>
            <a:r>
              <a:rPr lang="en-IE" sz="2900" dirty="0">
                <a:solidFill>
                  <a:prstClr val="black"/>
                </a:solidFill>
                <a:cs typeface="Times New Roman" panose="02020603050405020304" pitchFamily="18" charset="0"/>
              </a:rPr>
              <a:t>After unintended retention of foreign object after surgery</a:t>
            </a:r>
          </a:p>
          <a:p>
            <a:pPr marL="828665" lvl="1" indent="-428625">
              <a:buFont typeface="Arial" panose="020B0604020202020204" pitchFamily="34" charset="0"/>
              <a:buChar char="•"/>
              <a:defRPr/>
            </a:pPr>
            <a:r>
              <a:rPr lang="en-IE" sz="2900" dirty="0">
                <a:solidFill>
                  <a:prstClr val="black"/>
                </a:solidFill>
                <a:cs typeface="Times New Roman" panose="02020603050405020304" pitchFamily="18" charset="0"/>
              </a:rPr>
              <a:t>Undergoing elective surgery where the death is </a:t>
            </a:r>
            <a:r>
              <a:rPr lang="en-IE" dirty="0"/>
              <a:t>directly related to </a:t>
            </a:r>
            <a:r>
              <a:rPr lang="en-IE" dirty="0" smtClean="0"/>
              <a:t>the surgical operation </a:t>
            </a:r>
            <a:r>
              <a:rPr lang="en-IE" dirty="0"/>
              <a:t>or anaesthesia</a:t>
            </a:r>
            <a:r>
              <a:rPr lang="en-IE" sz="2900" dirty="0">
                <a:solidFill>
                  <a:prstClr val="black"/>
                </a:solidFill>
                <a:cs typeface="Times New Roman" panose="02020603050405020304" pitchFamily="18" charset="0"/>
              </a:rPr>
              <a:t> (including recovery from the effects of anaesthesia) in otherwise well patient</a:t>
            </a:r>
          </a:p>
          <a:p>
            <a:pPr marL="828665" lvl="1" indent="-428625">
              <a:buFont typeface="Arial" panose="020B0604020202020204" pitchFamily="34" charset="0"/>
              <a:buChar char="•"/>
              <a:defRPr/>
            </a:pPr>
            <a:r>
              <a:rPr lang="en-IE" sz="2900" dirty="0">
                <a:solidFill>
                  <a:prstClr val="black"/>
                </a:solidFill>
                <a:cs typeface="Times New Roman" panose="02020603050405020304" pitchFamily="18" charset="0"/>
              </a:rPr>
              <a:t>Directly related to any medical treatment</a:t>
            </a:r>
          </a:p>
          <a:p>
            <a:pPr marL="828665" lvl="1" indent="-428625">
              <a:buFont typeface="Arial" panose="020B0604020202020204" pitchFamily="34" charset="0"/>
              <a:buChar char="•"/>
              <a:defRPr/>
            </a:pPr>
            <a:r>
              <a:rPr lang="en-IE" sz="2900" dirty="0">
                <a:solidFill>
                  <a:prstClr val="black"/>
                </a:solidFill>
                <a:cs typeface="Times New Roman" panose="02020603050405020304" pitchFamily="18" charset="0"/>
              </a:rPr>
              <a:t>Due to transfusion of ABO incompatible blood or blood components</a:t>
            </a:r>
          </a:p>
          <a:p>
            <a:pPr marL="828665" lvl="1" indent="-428625">
              <a:buFont typeface="Arial" panose="020B0604020202020204" pitchFamily="34" charset="0"/>
              <a:buChar char="•"/>
              <a:defRPr/>
            </a:pPr>
            <a:r>
              <a:rPr lang="en-IE" sz="2900" dirty="0">
                <a:solidFill>
                  <a:prstClr val="black"/>
                </a:solidFill>
                <a:cs typeface="Times New Roman" panose="02020603050405020304" pitchFamily="18" charset="0"/>
              </a:rPr>
              <a:t>Associated with a medication error</a:t>
            </a:r>
          </a:p>
        </p:txBody>
      </p:sp>
      <p:grpSp>
        <p:nvGrpSpPr>
          <p:cNvPr id="4" name="Group 3"/>
          <p:cNvGrpSpPr/>
          <p:nvPr/>
        </p:nvGrpSpPr>
        <p:grpSpPr>
          <a:xfrm>
            <a:off x="75878" y="999115"/>
            <a:ext cx="2952750" cy="3693319"/>
            <a:chOff x="101171" y="1332153"/>
            <a:chExt cx="3937000" cy="4815007"/>
          </a:xfrm>
        </p:grpSpPr>
        <p:sp>
          <p:nvSpPr>
            <p:cNvPr id="5" name="TextBox 4"/>
            <p:cNvSpPr txBox="1"/>
            <p:nvPr/>
          </p:nvSpPr>
          <p:spPr>
            <a:xfrm>
              <a:off x="101171" y="1332153"/>
              <a:ext cx="3937000" cy="4815007"/>
            </a:xfrm>
            <a:prstGeom prst="rect">
              <a:avLst/>
            </a:prstGeom>
            <a:solidFill>
              <a:schemeClr val="bg1"/>
            </a:solidFill>
          </p:spPr>
          <p:txBody>
            <a:bodyPr wrap="square" rtlCol="0">
              <a:spAutoFit/>
            </a:bodyPr>
            <a:lstStyle/>
            <a:p>
              <a:pPr algn="ctr" defTabSz="914378">
                <a:defRPr/>
              </a:pPr>
              <a:r>
                <a:rPr lang="en-IE" b="1" dirty="0">
                  <a:solidFill>
                    <a:prstClr val="black"/>
                  </a:solidFill>
                  <a:latin typeface="Calibri"/>
                </a:rPr>
                <a:t>List of Current Notifiable Incidents (13 in total) in PSA</a:t>
              </a:r>
            </a:p>
            <a:p>
              <a:pPr defTabSz="914378">
                <a:defRPr/>
              </a:pPr>
              <a:endParaRPr lang="en-IE" b="1" dirty="0">
                <a:solidFill>
                  <a:prstClr val="black"/>
                </a:solidFill>
                <a:latin typeface="Calibri"/>
              </a:endParaRPr>
            </a:p>
            <a:p>
              <a:pPr defTabSz="914378">
                <a:defRPr/>
              </a:pPr>
              <a:endParaRPr lang="en-IE" b="1" dirty="0">
                <a:solidFill>
                  <a:prstClr val="black"/>
                </a:solidFill>
                <a:latin typeface="Calibri"/>
              </a:endParaRPr>
            </a:p>
            <a:p>
              <a:pPr defTabSz="914378">
                <a:defRPr/>
              </a:pPr>
              <a:endParaRPr lang="en-IE" b="1" dirty="0">
                <a:solidFill>
                  <a:prstClr val="black"/>
                </a:solidFill>
                <a:latin typeface="Calibri"/>
              </a:endParaRPr>
            </a:p>
            <a:p>
              <a:pPr defTabSz="914378">
                <a:defRPr/>
              </a:pPr>
              <a:endParaRPr lang="en-IE" b="1" dirty="0">
                <a:solidFill>
                  <a:prstClr val="black"/>
                </a:solidFill>
                <a:latin typeface="Calibri"/>
              </a:endParaRPr>
            </a:p>
            <a:p>
              <a:pPr defTabSz="914378">
                <a:defRPr/>
              </a:pPr>
              <a:endParaRPr lang="en-IE" b="1" dirty="0">
                <a:solidFill>
                  <a:prstClr val="black"/>
                </a:solidFill>
                <a:latin typeface="Calibri"/>
              </a:endParaRPr>
            </a:p>
            <a:p>
              <a:pPr defTabSz="914378">
                <a:defRPr/>
              </a:pPr>
              <a:endParaRPr lang="en-IE" b="1" dirty="0">
                <a:solidFill>
                  <a:prstClr val="black"/>
                </a:solidFill>
                <a:latin typeface="Calibri"/>
              </a:endParaRPr>
            </a:p>
            <a:p>
              <a:pPr defTabSz="914378">
                <a:defRPr/>
              </a:pPr>
              <a:endParaRPr lang="en-IE" b="1" dirty="0">
                <a:solidFill>
                  <a:prstClr val="black"/>
                </a:solidFill>
                <a:latin typeface="Calibri"/>
              </a:endParaRPr>
            </a:p>
            <a:p>
              <a:pPr defTabSz="914378">
                <a:defRPr/>
              </a:pPr>
              <a:endParaRPr lang="en-IE" b="1" dirty="0">
                <a:solidFill>
                  <a:prstClr val="black"/>
                </a:solidFill>
                <a:latin typeface="Calibri"/>
              </a:endParaRPr>
            </a:p>
            <a:p>
              <a:pPr defTabSz="914378">
                <a:defRPr/>
              </a:pPr>
              <a:endParaRPr lang="en-IE" b="1" dirty="0">
                <a:solidFill>
                  <a:prstClr val="black"/>
                </a:solidFill>
                <a:latin typeface="Calibri"/>
              </a:endParaRPr>
            </a:p>
            <a:p>
              <a:pPr defTabSz="914378">
                <a:defRPr/>
              </a:pPr>
              <a:endParaRPr lang="en-IE" b="1" dirty="0">
                <a:solidFill>
                  <a:prstClr val="black"/>
                </a:solidFill>
                <a:latin typeface="Calibri"/>
              </a:endParaRPr>
            </a:p>
            <a:p>
              <a:pPr defTabSz="914378">
                <a:defRPr/>
              </a:pPr>
              <a:endParaRPr lang="en-IE" b="1" dirty="0">
                <a:solidFill>
                  <a:prstClr val="black"/>
                </a:solidFill>
                <a:latin typeface="Calibri"/>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650" y="2350227"/>
              <a:ext cx="2857500" cy="2857500"/>
            </a:xfrm>
            <a:prstGeom prst="rect">
              <a:avLst/>
            </a:prstGeom>
          </p:spPr>
        </p:pic>
      </p:grpSp>
    </p:spTree>
    <p:extLst>
      <p:ext uri="{BB962C8B-B14F-4D97-AF65-F5344CB8AC3E}">
        <p14:creationId xmlns:p14="http://schemas.microsoft.com/office/powerpoint/2010/main" val="110902163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98483" y="195487"/>
            <a:ext cx="7966005" cy="571769"/>
          </a:xfrm>
        </p:spPr>
        <p:txBody>
          <a:bodyPr>
            <a:noAutofit/>
          </a:bodyPr>
          <a:lstStyle/>
          <a:p>
            <a:pPr algn="l">
              <a:defRPr/>
            </a:pPr>
            <a:r>
              <a:rPr lang="en-IE" sz="2800" b="1" dirty="0">
                <a:solidFill>
                  <a:prstClr val="white"/>
                </a:solidFill>
              </a:rPr>
              <a:t>Notifiable Incidents (continued)</a:t>
            </a:r>
          </a:p>
        </p:txBody>
      </p:sp>
      <p:sp>
        <p:nvSpPr>
          <p:cNvPr id="3" name="Content Placeholder 2"/>
          <p:cNvSpPr>
            <a:spLocks noGrp="1"/>
          </p:cNvSpPr>
          <p:nvPr>
            <p:ph idx="1"/>
          </p:nvPr>
        </p:nvSpPr>
        <p:spPr>
          <a:xfrm>
            <a:off x="3108943" y="833870"/>
            <a:ext cx="6035057" cy="4146503"/>
          </a:xfrm>
          <a:solidFill>
            <a:schemeClr val="accent3">
              <a:lumMod val="20000"/>
              <a:lumOff val="80000"/>
            </a:schemeClr>
          </a:solidFill>
        </p:spPr>
        <p:txBody>
          <a:bodyPr>
            <a:noAutofit/>
          </a:bodyPr>
          <a:lstStyle/>
          <a:p>
            <a:pPr marL="285743" indent="-285743">
              <a:defRPr/>
            </a:pPr>
            <a:r>
              <a:rPr lang="en-IE" sz="1350" dirty="0">
                <a:solidFill>
                  <a:prstClr val="black"/>
                </a:solidFill>
                <a:cs typeface="Times New Roman" panose="02020603050405020304" pitchFamily="18" charset="0"/>
              </a:rPr>
              <a:t>Unanticipated death of a woman while pregnant or within 42 days of the end of pregnancy  from any cause related to, or aggravated by, the management of the pregnancy</a:t>
            </a:r>
          </a:p>
          <a:p>
            <a:pPr marL="285743" indent="-285743">
              <a:defRPr/>
            </a:pPr>
            <a:r>
              <a:rPr lang="en-IE" sz="1350" dirty="0">
                <a:solidFill>
                  <a:prstClr val="black"/>
                </a:solidFill>
                <a:cs typeface="Times New Roman" panose="02020603050405020304" pitchFamily="18" charset="0"/>
              </a:rPr>
              <a:t>Stillborn child born without fatal foetal abnormality and with a prescribed gestational </a:t>
            </a:r>
            <a:r>
              <a:rPr lang="en-IE" sz="1350" dirty="0" smtClean="0">
                <a:solidFill>
                  <a:prstClr val="black"/>
                </a:solidFill>
                <a:cs typeface="Times New Roman" panose="02020603050405020304" pitchFamily="18" charset="0"/>
              </a:rPr>
              <a:t>age or birth </a:t>
            </a:r>
            <a:r>
              <a:rPr lang="en-IE" sz="1350" dirty="0">
                <a:solidFill>
                  <a:prstClr val="black"/>
                </a:solidFill>
                <a:cs typeface="Times New Roman" panose="02020603050405020304" pitchFamily="18" charset="0"/>
              </a:rPr>
              <a:t>weight, </a:t>
            </a:r>
            <a:r>
              <a:rPr lang="en-IE" sz="1350" dirty="0"/>
              <a:t>and who shows no sign of life at birth,</a:t>
            </a:r>
            <a:r>
              <a:rPr lang="en-IE" sz="1350" dirty="0">
                <a:solidFill>
                  <a:prstClr val="black"/>
                </a:solidFill>
                <a:cs typeface="Times New Roman" panose="02020603050405020304" pitchFamily="18" charset="0"/>
              </a:rPr>
              <a:t> </a:t>
            </a:r>
            <a:r>
              <a:rPr lang="en-IE" sz="1350" dirty="0"/>
              <a:t>from any cause related to or aggravated by the management of the pregnancy,</a:t>
            </a:r>
            <a:r>
              <a:rPr lang="en-IE" sz="1350" dirty="0">
                <a:solidFill>
                  <a:prstClr val="black"/>
                </a:solidFill>
                <a:cs typeface="Times New Roman" panose="02020603050405020304" pitchFamily="18" charset="0"/>
              </a:rPr>
              <a:t> not related to underlying condition of the child</a:t>
            </a:r>
          </a:p>
          <a:p>
            <a:pPr marL="285743" indent="-285743">
              <a:defRPr/>
            </a:pPr>
            <a:r>
              <a:rPr lang="en-IE" sz="1350" dirty="0">
                <a:solidFill>
                  <a:prstClr val="black"/>
                </a:solidFill>
                <a:cs typeface="Times New Roman" panose="02020603050405020304" pitchFamily="18" charset="0"/>
              </a:rPr>
              <a:t>Perinatal death of a </a:t>
            </a:r>
            <a:r>
              <a:rPr lang="en-IE" sz="1350" dirty="0"/>
              <a:t>child born with, or having achieved, a prescribed gestational age and a prescribed birthweight</a:t>
            </a:r>
            <a:r>
              <a:rPr lang="en-IE" sz="1350" dirty="0">
                <a:solidFill>
                  <a:prstClr val="black"/>
                </a:solidFill>
                <a:cs typeface="Times New Roman" panose="02020603050405020304" pitchFamily="18" charset="0"/>
              </a:rPr>
              <a:t> who was alive at the onset of care in labour</a:t>
            </a:r>
            <a:r>
              <a:rPr lang="en-IE" sz="1350" dirty="0"/>
              <a:t>, from any cause related to, or aggravated by, the management of the pregnancy, not related to an underlying condition</a:t>
            </a:r>
            <a:endParaRPr lang="en-IE" sz="1350" dirty="0">
              <a:solidFill>
                <a:prstClr val="black"/>
              </a:solidFill>
              <a:cs typeface="Times New Roman" panose="02020603050405020304" pitchFamily="18" charset="0"/>
            </a:endParaRPr>
          </a:p>
          <a:p>
            <a:pPr marL="285743" indent="-285743">
              <a:defRPr/>
            </a:pPr>
            <a:r>
              <a:rPr lang="en-IE" sz="1350" dirty="0">
                <a:solidFill>
                  <a:prstClr val="black"/>
                </a:solidFill>
                <a:cs typeface="Times New Roman" panose="02020603050405020304" pitchFamily="18" charset="0"/>
              </a:rPr>
              <a:t>Unintended death where the cause is believed to be the suicide of a patient while being cared for in or at a place or premises </a:t>
            </a:r>
            <a:r>
              <a:rPr lang="en-IE" sz="1350" dirty="0"/>
              <a:t>in which a health services provider provides a health service</a:t>
            </a:r>
          </a:p>
          <a:p>
            <a:pPr marL="285743" indent="-285743">
              <a:defRPr/>
            </a:pPr>
            <a:r>
              <a:rPr lang="en-IE" sz="1350" dirty="0">
                <a:solidFill>
                  <a:prstClr val="black"/>
                </a:solidFill>
                <a:cs typeface="Times New Roman" panose="02020603050405020304" pitchFamily="18" charset="0"/>
              </a:rPr>
              <a:t>A baby who, in the clinical judgement of the health practitioner: </a:t>
            </a:r>
          </a:p>
          <a:p>
            <a:pPr marL="685782" lvl="1">
              <a:buFont typeface="+mj-lt"/>
              <a:buAutoNum type="alphaLcParenR"/>
              <a:defRPr/>
            </a:pPr>
            <a:r>
              <a:rPr lang="en-IE" sz="1350" dirty="0">
                <a:solidFill>
                  <a:prstClr val="black"/>
                </a:solidFill>
                <a:cs typeface="Times New Roman" panose="02020603050405020304" pitchFamily="18" charset="0"/>
              </a:rPr>
              <a:t>requires or is referred for therapeutic hypothermia, </a:t>
            </a:r>
          </a:p>
          <a:p>
            <a:pPr marL="685782" lvl="1">
              <a:buFont typeface="+mj-lt"/>
              <a:buAutoNum type="alphaLcParenR"/>
              <a:defRPr/>
            </a:pPr>
            <a:r>
              <a:rPr lang="en-IE" sz="1350" dirty="0">
                <a:solidFill>
                  <a:prstClr val="black"/>
                </a:solidFill>
                <a:cs typeface="Times New Roman" panose="02020603050405020304" pitchFamily="18" charset="0"/>
              </a:rPr>
              <a:t>or has been considered for, but did not undergo therapeutic hypothermia </a:t>
            </a:r>
            <a:r>
              <a:rPr lang="en-IE" sz="1350" dirty="0"/>
              <a:t>as such therapy was contraindicated due to the severity of the presenting condition.</a:t>
            </a:r>
            <a:endParaRPr lang="en-IE" sz="1350" dirty="0">
              <a:solidFill>
                <a:prstClr val="black"/>
              </a:solidFill>
              <a:cs typeface="Times New Roman" panose="02020603050405020304" pitchFamily="18" charset="0"/>
            </a:endParaRPr>
          </a:p>
        </p:txBody>
      </p:sp>
      <p:grpSp>
        <p:nvGrpSpPr>
          <p:cNvPr id="4" name="Group 3"/>
          <p:cNvGrpSpPr/>
          <p:nvPr/>
        </p:nvGrpSpPr>
        <p:grpSpPr>
          <a:xfrm>
            <a:off x="1" y="833871"/>
            <a:ext cx="3108941" cy="4039567"/>
            <a:chOff x="101171" y="1332153"/>
            <a:chExt cx="3937000" cy="5173253"/>
          </a:xfrm>
        </p:grpSpPr>
        <p:sp>
          <p:nvSpPr>
            <p:cNvPr id="5" name="TextBox 4"/>
            <p:cNvSpPr txBox="1"/>
            <p:nvPr/>
          </p:nvSpPr>
          <p:spPr>
            <a:xfrm>
              <a:off x="101171" y="1332153"/>
              <a:ext cx="3937000" cy="5173253"/>
            </a:xfrm>
            <a:prstGeom prst="rect">
              <a:avLst/>
            </a:prstGeom>
            <a:solidFill>
              <a:schemeClr val="bg1"/>
            </a:solidFill>
          </p:spPr>
          <p:txBody>
            <a:bodyPr wrap="square" rtlCol="0">
              <a:spAutoFit/>
            </a:bodyPr>
            <a:lstStyle/>
            <a:p>
              <a:pPr algn="ctr" defTabSz="914378">
                <a:defRPr/>
              </a:pPr>
              <a:r>
                <a:rPr lang="en-IE" b="1" dirty="0">
                  <a:solidFill>
                    <a:prstClr val="black"/>
                  </a:solidFill>
                  <a:latin typeface="Calibri"/>
                </a:rPr>
                <a:t>List of Current Notifiable Incidents (13 in total) in PSA</a:t>
              </a:r>
            </a:p>
            <a:p>
              <a:pPr defTabSz="914378">
                <a:defRPr/>
              </a:pPr>
              <a:endParaRPr lang="en-IE" b="1" dirty="0">
                <a:solidFill>
                  <a:prstClr val="black"/>
                </a:solidFill>
                <a:latin typeface="Calibri"/>
              </a:endParaRPr>
            </a:p>
            <a:p>
              <a:pPr defTabSz="914378">
                <a:defRPr/>
              </a:pPr>
              <a:endParaRPr lang="en-IE" b="1" dirty="0">
                <a:solidFill>
                  <a:prstClr val="black"/>
                </a:solidFill>
                <a:latin typeface="Calibri"/>
              </a:endParaRPr>
            </a:p>
            <a:p>
              <a:pPr defTabSz="914378">
                <a:defRPr/>
              </a:pPr>
              <a:endParaRPr lang="en-IE" b="1" dirty="0">
                <a:solidFill>
                  <a:prstClr val="black"/>
                </a:solidFill>
                <a:latin typeface="Calibri"/>
              </a:endParaRPr>
            </a:p>
            <a:p>
              <a:pPr defTabSz="914378">
                <a:defRPr/>
              </a:pPr>
              <a:endParaRPr lang="en-IE" b="1" dirty="0">
                <a:solidFill>
                  <a:prstClr val="black"/>
                </a:solidFill>
                <a:latin typeface="Calibri"/>
              </a:endParaRPr>
            </a:p>
            <a:p>
              <a:pPr defTabSz="914378">
                <a:defRPr/>
              </a:pPr>
              <a:endParaRPr lang="en-IE" b="1" dirty="0">
                <a:solidFill>
                  <a:prstClr val="black"/>
                </a:solidFill>
                <a:latin typeface="Calibri"/>
              </a:endParaRPr>
            </a:p>
            <a:p>
              <a:pPr defTabSz="914378">
                <a:defRPr/>
              </a:pPr>
              <a:endParaRPr lang="en-IE" b="1" dirty="0">
                <a:solidFill>
                  <a:prstClr val="black"/>
                </a:solidFill>
                <a:latin typeface="Calibri"/>
              </a:endParaRPr>
            </a:p>
            <a:p>
              <a:pPr defTabSz="914378">
                <a:defRPr/>
              </a:pPr>
              <a:endParaRPr lang="en-IE" b="1" dirty="0">
                <a:solidFill>
                  <a:prstClr val="black"/>
                </a:solidFill>
                <a:latin typeface="Calibri"/>
              </a:endParaRPr>
            </a:p>
            <a:p>
              <a:pPr defTabSz="914378">
                <a:defRPr/>
              </a:pPr>
              <a:endParaRPr lang="en-IE" b="1" dirty="0">
                <a:solidFill>
                  <a:prstClr val="black"/>
                </a:solidFill>
                <a:latin typeface="Calibri"/>
              </a:endParaRPr>
            </a:p>
            <a:p>
              <a:pPr defTabSz="914378">
                <a:defRPr/>
              </a:pPr>
              <a:endParaRPr lang="en-IE" b="1" dirty="0">
                <a:solidFill>
                  <a:prstClr val="black"/>
                </a:solidFill>
                <a:latin typeface="Calibri"/>
              </a:endParaRPr>
            </a:p>
            <a:p>
              <a:pPr algn="ctr" defTabSz="914378">
                <a:defRPr/>
              </a:pPr>
              <a:r>
                <a:rPr lang="en-IE" sz="1350" b="1" i="1" dirty="0">
                  <a:solidFill>
                    <a:srgbClr val="FF0000"/>
                  </a:solidFill>
                  <a:latin typeface="Calibri"/>
                  <a:cs typeface="Times New Roman" panose="02020603050405020304" pitchFamily="18" charset="0"/>
                </a:rPr>
                <a:t>NOTE: The Minister has reserved the right to make further regulations (additions to the list)</a:t>
              </a:r>
            </a:p>
            <a:p>
              <a:pPr defTabSz="914378">
                <a:defRPr/>
              </a:pPr>
              <a:endParaRPr lang="en-IE" b="1" dirty="0">
                <a:solidFill>
                  <a:prstClr val="black"/>
                </a:solidFill>
                <a:latin typeface="Calibri"/>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650" y="2350227"/>
              <a:ext cx="2857500" cy="2857500"/>
            </a:xfrm>
            <a:prstGeom prst="rect">
              <a:avLst/>
            </a:prstGeom>
          </p:spPr>
        </p:pic>
      </p:grpSp>
    </p:spTree>
    <p:extLst>
      <p:ext uri="{BB962C8B-B14F-4D97-AF65-F5344CB8AC3E}">
        <p14:creationId xmlns:p14="http://schemas.microsoft.com/office/powerpoint/2010/main" val="313299159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98483" y="195487"/>
            <a:ext cx="7966005" cy="571769"/>
          </a:xfrm>
        </p:spPr>
        <p:txBody>
          <a:bodyPr>
            <a:noAutofit/>
          </a:bodyPr>
          <a:lstStyle/>
          <a:p>
            <a:pPr algn="l" defTabSz="685784">
              <a:defRPr/>
            </a:pPr>
            <a:r>
              <a:rPr lang="en-IE" sz="2400" b="1" dirty="0">
                <a:solidFill>
                  <a:prstClr val="white"/>
                </a:solidFill>
              </a:rPr>
              <a:t>Patient Safety (Notifiable Incidents and Open Disclosure) </a:t>
            </a:r>
            <a:r>
              <a:rPr lang="en-IE" sz="2400" b="1" dirty="0" smtClean="0">
                <a:solidFill>
                  <a:prstClr val="white"/>
                </a:solidFill>
              </a:rPr>
              <a:t>Regulation </a:t>
            </a:r>
            <a:r>
              <a:rPr lang="en-IE" sz="2400" b="1" dirty="0">
                <a:solidFill>
                  <a:prstClr val="white"/>
                </a:solidFill>
              </a:rPr>
              <a:t>- Statutory Instrument 501/2024</a:t>
            </a:r>
          </a:p>
        </p:txBody>
      </p:sp>
      <p:sp>
        <p:nvSpPr>
          <p:cNvPr id="7" name="Content Placeholder 6"/>
          <p:cNvSpPr>
            <a:spLocks noGrp="1"/>
          </p:cNvSpPr>
          <p:nvPr>
            <p:ph idx="1"/>
          </p:nvPr>
        </p:nvSpPr>
        <p:spPr>
          <a:xfrm>
            <a:off x="114300" y="1041703"/>
            <a:ext cx="8949690" cy="1200149"/>
          </a:xfrm>
        </p:spPr>
        <p:txBody>
          <a:bodyPr>
            <a:normAutofit fontScale="62500" lnSpcReduction="20000"/>
          </a:bodyPr>
          <a:lstStyle/>
          <a:p>
            <a:pPr marL="330191" indent="-285743" defTabSz="914355">
              <a:defRPr/>
            </a:pPr>
            <a:r>
              <a:rPr lang="en-IE" altLang="en-US" sz="3300" dirty="0">
                <a:solidFill>
                  <a:prstClr val="black"/>
                </a:solidFill>
                <a:latin typeface="Calibri" panose="020F0502020204030204" pitchFamily="34" charset="0"/>
                <a:ea typeface="ＭＳ Ｐゴシック" pitchFamily="34" charset="-128"/>
                <a:cs typeface="Calibri" panose="020F0502020204030204" pitchFamily="34" charset="0"/>
              </a:rPr>
              <a:t>These Regulations define “prescribed birthweight” and “prescribed gestational age” for the purposes of Notifiable Incident 1.10 and 1.11 in Schedule 1 of the Patient Safety (Notifiable Incidents and Open Disclosure) Act 2023, only.</a:t>
            </a:r>
            <a:endParaRPr lang="en-IE" dirty="0"/>
          </a:p>
        </p:txBody>
      </p:sp>
      <p:pic>
        <p:nvPicPr>
          <p:cNvPr id="4" name="Picture 3"/>
          <p:cNvPicPr>
            <a:picLocks noChangeAspect="1"/>
          </p:cNvPicPr>
          <p:nvPr/>
        </p:nvPicPr>
        <p:blipFill>
          <a:blip r:embed="rId4"/>
          <a:stretch>
            <a:fillRect/>
          </a:stretch>
        </p:blipFill>
        <p:spPr>
          <a:xfrm>
            <a:off x="1433036" y="2207562"/>
            <a:ext cx="6218351" cy="2568893"/>
          </a:xfrm>
          <a:prstGeom prst="rect">
            <a:avLst/>
          </a:prstGeom>
          <a:ln w="28575">
            <a:solidFill>
              <a:schemeClr val="tx1"/>
            </a:solidFill>
          </a:ln>
        </p:spPr>
      </p:pic>
    </p:spTree>
    <p:extLst>
      <p:ext uri="{BB962C8B-B14F-4D97-AF65-F5344CB8AC3E}">
        <p14:creationId xmlns:p14="http://schemas.microsoft.com/office/powerpoint/2010/main" val="386172569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15566"/>
            <a:ext cx="9144000" cy="1800200"/>
          </a:xfrm>
          <a:noFill/>
        </p:spPr>
        <p:txBody>
          <a:bodyPr>
            <a:noAutofit/>
          </a:bodyPr>
          <a:lstStyle/>
          <a:p>
            <a:pPr marL="330199" indent="-285750" defTabSz="914378">
              <a:defRPr/>
            </a:pPr>
            <a:r>
              <a:rPr lang="en-IE" altLang="en-US" sz="1800" dirty="0" smtClean="0">
                <a:solidFill>
                  <a:prstClr val="black"/>
                </a:solidFill>
                <a:latin typeface="Calibri" panose="020F0502020204030204" pitchFamily="34" charset="0"/>
                <a:ea typeface="ＭＳ Ｐゴシック" pitchFamily="34" charset="-128"/>
                <a:cs typeface="Calibri" panose="020F0502020204030204" pitchFamily="34" charset="0"/>
              </a:rPr>
              <a:t>The </a:t>
            </a:r>
            <a:r>
              <a:rPr lang="en-IE" altLang="en-US" sz="1800" dirty="0">
                <a:solidFill>
                  <a:prstClr val="black"/>
                </a:solidFill>
                <a:latin typeface="Calibri" panose="020F0502020204030204" pitchFamily="34" charset="0"/>
                <a:ea typeface="ＭＳ Ｐゴシック" pitchFamily="34" charset="-128"/>
                <a:cs typeface="Calibri" panose="020F0502020204030204" pitchFamily="34" charset="0"/>
              </a:rPr>
              <a:t>provisions of the 2023 Act define the reporting obligations of health, mental health, and social care services. </a:t>
            </a:r>
          </a:p>
          <a:p>
            <a:pPr marL="330199" indent="-285750" defTabSz="914378">
              <a:defRPr/>
            </a:pPr>
            <a:r>
              <a:rPr lang="en-IE" altLang="en-US" sz="1800" dirty="0" smtClean="0">
                <a:solidFill>
                  <a:prstClr val="black"/>
                </a:solidFill>
                <a:latin typeface="Calibri" panose="020F0502020204030204" pitchFamily="34" charset="0"/>
                <a:ea typeface="ＭＳ Ｐゴシック" pitchFamily="34" charset="-128"/>
                <a:cs typeface="Calibri" panose="020F0502020204030204" pitchFamily="34" charset="0"/>
              </a:rPr>
              <a:t>From commencement, community </a:t>
            </a:r>
            <a:r>
              <a:rPr lang="en-IE" altLang="en-US" sz="1800" dirty="0">
                <a:solidFill>
                  <a:prstClr val="black"/>
                </a:solidFill>
                <a:latin typeface="Calibri" panose="020F0502020204030204" pitchFamily="34" charset="0"/>
                <a:ea typeface="ＭＳ Ｐゴシック" pitchFamily="34" charset="-128"/>
                <a:cs typeface="Calibri" panose="020F0502020204030204" pitchFamily="34" charset="0"/>
              </a:rPr>
              <a:t>mental health services will no longer be required to submit notifications to the MHC through CIS. </a:t>
            </a:r>
            <a:endParaRPr lang="en-IE" altLang="en-US" sz="1800" dirty="0" smtClean="0">
              <a:solidFill>
                <a:prstClr val="black"/>
              </a:solidFill>
              <a:latin typeface="Calibri" panose="020F0502020204030204" pitchFamily="34" charset="0"/>
              <a:ea typeface="ＭＳ Ｐゴシック" pitchFamily="34" charset="-128"/>
              <a:cs typeface="Calibri" panose="020F0502020204030204" pitchFamily="34" charset="0"/>
            </a:endParaRPr>
          </a:p>
          <a:p>
            <a:pPr marL="330199" indent="-285750" defTabSz="914378">
              <a:defRPr/>
            </a:pPr>
            <a:r>
              <a:rPr lang="en-IE" altLang="en-US" sz="1800" dirty="0" smtClean="0">
                <a:solidFill>
                  <a:prstClr val="black"/>
                </a:solidFill>
                <a:latin typeface="Calibri" panose="020F0502020204030204" pitchFamily="34" charset="0"/>
                <a:ea typeface="ＭＳ Ｐゴシック" pitchFamily="34" charset="-128"/>
                <a:cs typeface="Calibri" panose="020F0502020204030204" pitchFamily="34" charset="0"/>
              </a:rPr>
              <a:t>The </a:t>
            </a:r>
            <a:r>
              <a:rPr lang="en-IE" altLang="en-US" sz="1800" dirty="0">
                <a:solidFill>
                  <a:prstClr val="black"/>
                </a:solidFill>
                <a:latin typeface="Calibri" panose="020F0502020204030204" pitchFamily="34" charset="0"/>
                <a:ea typeface="ＭＳ Ｐゴシック" pitchFamily="34" charset="-128"/>
                <a:cs typeface="Calibri" panose="020F0502020204030204" pitchFamily="34" charset="0"/>
              </a:rPr>
              <a:t>2023 </a:t>
            </a:r>
            <a:r>
              <a:rPr lang="en-IE" altLang="en-US" sz="1800" dirty="0" smtClean="0">
                <a:solidFill>
                  <a:prstClr val="black"/>
                </a:solidFill>
                <a:latin typeface="Calibri" panose="020F0502020204030204" pitchFamily="34" charset="0"/>
                <a:ea typeface="ＭＳ Ｐゴシック" pitchFamily="34" charset="-128"/>
                <a:cs typeface="Calibri" panose="020F0502020204030204" pitchFamily="34" charset="0"/>
              </a:rPr>
              <a:t>Act requires </a:t>
            </a:r>
            <a:r>
              <a:rPr lang="en-IE" altLang="en-US" sz="1800" dirty="0">
                <a:solidFill>
                  <a:prstClr val="black"/>
                </a:solidFill>
                <a:latin typeface="Calibri" panose="020F0502020204030204" pitchFamily="34" charset="0"/>
                <a:ea typeface="ＭＳ Ｐゴシック" pitchFamily="34" charset="-128"/>
                <a:cs typeface="Calibri" panose="020F0502020204030204" pitchFamily="34" charset="0"/>
              </a:rPr>
              <a:t>community mental health services </a:t>
            </a:r>
            <a:r>
              <a:rPr lang="en-IE" altLang="en-US" sz="1800" dirty="0" smtClean="0">
                <a:solidFill>
                  <a:prstClr val="black"/>
                </a:solidFill>
                <a:latin typeface="Calibri" panose="020F0502020204030204" pitchFamily="34" charset="0"/>
                <a:ea typeface="ＭＳ Ｐゴシック" pitchFamily="34" charset="-128"/>
                <a:cs typeface="Calibri" panose="020F0502020204030204" pitchFamily="34" charset="0"/>
              </a:rPr>
              <a:t>to </a:t>
            </a:r>
            <a:r>
              <a:rPr lang="en-IE" altLang="en-US" sz="1800" dirty="0">
                <a:solidFill>
                  <a:prstClr val="black"/>
                </a:solidFill>
                <a:latin typeface="Calibri" panose="020F0502020204030204" pitchFamily="34" charset="0"/>
                <a:ea typeface="ＭＳ Ｐゴシック" pitchFamily="34" charset="-128"/>
                <a:cs typeface="Calibri" panose="020F0502020204030204" pitchFamily="34" charset="0"/>
              </a:rPr>
              <a:t>submit the </a:t>
            </a:r>
            <a:r>
              <a:rPr lang="en-IE" altLang="en-US" sz="1800" dirty="0" smtClean="0">
                <a:solidFill>
                  <a:prstClr val="black"/>
                </a:solidFill>
                <a:latin typeface="Calibri" panose="020F0502020204030204" pitchFamily="34" charset="0"/>
                <a:ea typeface="ＭＳ Ｐゴシック" pitchFamily="34" charset="-128"/>
                <a:cs typeface="Calibri" panose="020F0502020204030204" pitchFamily="34" charset="0"/>
              </a:rPr>
              <a:t>notification of a notifiable to </a:t>
            </a:r>
            <a:r>
              <a:rPr lang="en-IE" altLang="en-US" sz="1800" dirty="0">
                <a:solidFill>
                  <a:prstClr val="black"/>
                </a:solidFill>
                <a:latin typeface="Calibri" panose="020F0502020204030204" pitchFamily="34" charset="0"/>
                <a:ea typeface="ＭＳ Ｐゴシック" pitchFamily="34" charset="-128"/>
                <a:cs typeface="Calibri" panose="020F0502020204030204" pitchFamily="34" charset="0"/>
              </a:rPr>
              <a:t>HIQA.</a:t>
            </a:r>
          </a:p>
          <a:p>
            <a:pPr marL="45720" indent="0">
              <a:buNone/>
            </a:pPr>
            <a:endParaRPr lang="en-IE" sz="1800" dirty="0"/>
          </a:p>
          <a:p>
            <a:pPr>
              <a:buFont typeface="Arial" panose="020B0604020202020204" pitchFamily="34" charset="0"/>
              <a:buChar char="•"/>
            </a:pPr>
            <a:endParaRPr lang="en-IE" sz="1800" dirty="0"/>
          </a:p>
          <a:p>
            <a:pPr marL="0" indent="0">
              <a:buNone/>
            </a:pPr>
            <a:endParaRPr lang="en-IE" sz="1800" b="0" dirty="0"/>
          </a:p>
          <a:p>
            <a:endParaRPr lang="en-IE" sz="1800" b="0" dirty="0"/>
          </a:p>
        </p:txBody>
      </p:sp>
      <p:sp>
        <p:nvSpPr>
          <p:cNvPr id="4" name="TextBox 3"/>
          <p:cNvSpPr txBox="1"/>
          <p:nvPr/>
        </p:nvSpPr>
        <p:spPr>
          <a:xfrm>
            <a:off x="1043608" y="279397"/>
            <a:ext cx="8712968" cy="461665"/>
          </a:xfrm>
          <a:prstGeom prst="rect">
            <a:avLst/>
          </a:prstGeom>
          <a:noFill/>
        </p:spPr>
        <p:txBody>
          <a:bodyPr wrap="square" rtlCol="0">
            <a:spAutoFit/>
          </a:bodyPr>
          <a:lstStyle/>
          <a:p>
            <a:pPr defTabSz="914378">
              <a:defRPr/>
            </a:pPr>
            <a:r>
              <a:rPr lang="en-IE" sz="2400" b="1" dirty="0" smtClean="0">
                <a:solidFill>
                  <a:prstClr val="white"/>
                </a:solidFill>
                <a:latin typeface="Calibri"/>
              </a:rPr>
              <a:t>Notification Requirements of the Patient Safety Act 2023</a:t>
            </a:r>
            <a:endParaRPr lang="en-IE" sz="2400" b="1" dirty="0">
              <a:solidFill>
                <a:prstClr val="white"/>
              </a:solidFill>
              <a:latin typeface="Calibri"/>
            </a:endParaRPr>
          </a:p>
        </p:txBody>
      </p:sp>
      <p:graphicFrame>
        <p:nvGraphicFramePr>
          <p:cNvPr id="2" name="Table 1"/>
          <p:cNvGraphicFramePr>
            <a:graphicFrameLocks noGrp="1"/>
          </p:cNvGraphicFramePr>
          <p:nvPr>
            <p:extLst>
              <p:ext uri="{D42A27DB-BD31-4B8C-83A1-F6EECF244321}">
                <p14:modId xmlns:p14="http://schemas.microsoft.com/office/powerpoint/2010/main" val="99400974"/>
              </p:ext>
            </p:extLst>
          </p:nvPr>
        </p:nvGraphicFramePr>
        <p:xfrm>
          <a:off x="395536" y="2787774"/>
          <a:ext cx="8208912" cy="2026920"/>
        </p:xfrm>
        <a:graphic>
          <a:graphicData uri="http://schemas.openxmlformats.org/drawingml/2006/table">
            <a:tbl>
              <a:tblPr firstRow="1" bandRow="1">
                <a:tableStyleId>{5C22544A-7EE6-4342-B048-85BDC9FD1C3A}</a:tableStyleId>
              </a:tblPr>
              <a:tblGrid>
                <a:gridCol w="4104456">
                  <a:extLst>
                    <a:ext uri="{9D8B030D-6E8A-4147-A177-3AD203B41FA5}">
                      <a16:colId xmlns:a16="http://schemas.microsoft.com/office/drawing/2014/main" val="647966449"/>
                    </a:ext>
                  </a:extLst>
                </a:gridCol>
                <a:gridCol w="4104456">
                  <a:extLst>
                    <a:ext uri="{9D8B030D-6E8A-4147-A177-3AD203B41FA5}">
                      <a16:colId xmlns:a16="http://schemas.microsoft.com/office/drawing/2014/main" val="507296726"/>
                    </a:ext>
                  </a:extLst>
                </a:gridCol>
              </a:tblGrid>
              <a:tr h="370840">
                <a:tc>
                  <a:txBody>
                    <a:bodyPr/>
                    <a:lstStyle/>
                    <a:p>
                      <a:r>
                        <a:rPr lang="en-IE" dirty="0" smtClean="0"/>
                        <a:t>Health and care services provider</a:t>
                      </a:r>
                      <a:endParaRPr lang="en-IE" dirty="0"/>
                    </a:p>
                  </a:txBody>
                  <a:tcPr/>
                </a:tc>
                <a:tc>
                  <a:txBody>
                    <a:bodyPr/>
                    <a:lstStyle/>
                    <a:p>
                      <a:r>
                        <a:rPr lang="en-IE" dirty="0" smtClean="0"/>
                        <a:t>Regulator to notify</a:t>
                      </a:r>
                      <a:endParaRPr lang="en-IE" dirty="0"/>
                    </a:p>
                  </a:txBody>
                  <a:tcPr/>
                </a:tc>
                <a:extLst>
                  <a:ext uri="{0D108BD9-81ED-4DB2-BD59-A6C34878D82A}">
                    <a16:rowId xmlns:a16="http://schemas.microsoft.com/office/drawing/2014/main" val="3686619126"/>
                  </a:ext>
                </a:extLst>
              </a:tr>
              <a:tr h="370840">
                <a:tc>
                  <a:txBody>
                    <a:bodyPr/>
                    <a:lstStyle/>
                    <a:p>
                      <a:r>
                        <a:rPr lang="en-IE" dirty="0" smtClean="0"/>
                        <a:t>Approved centre</a:t>
                      </a:r>
                      <a:endParaRPr lang="en-IE" dirty="0"/>
                    </a:p>
                  </a:txBody>
                  <a:tcPr/>
                </a:tc>
                <a:tc>
                  <a:txBody>
                    <a:bodyPr/>
                    <a:lstStyle/>
                    <a:p>
                      <a:r>
                        <a:rPr lang="en-IE" dirty="0" smtClean="0"/>
                        <a:t>Mental Health Commission</a:t>
                      </a:r>
                      <a:endParaRPr lang="en-IE" dirty="0"/>
                    </a:p>
                  </a:txBody>
                  <a:tcPr/>
                </a:tc>
                <a:extLst>
                  <a:ext uri="{0D108BD9-81ED-4DB2-BD59-A6C34878D82A}">
                    <a16:rowId xmlns:a16="http://schemas.microsoft.com/office/drawing/2014/main" val="3920903606"/>
                  </a:ext>
                </a:extLst>
              </a:tr>
              <a:tr h="370840">
                <a:tc>
                  <a:txBody>
                    <a:bodyPr/>
                    <a:lstStyle/>
                    <a:p>
                      <a:r>
                        <a:rPr lang="en-IE" dirty="0" smtClean="0"/>
                        <a:t>Designated Centre</a:t>
                      </a:r>
                      <a:endParaRPr lang="en-IE" dirty="0"/>
                    </a:p>
                  </a:txBody>
                  <a:tcPr/>
                </a:tc>
                <a:tc>
                  <a:txBody>
                    <a:bodyPr/>
                    <a:lstStyle/>
                    <a:p>
                      <a:r>
                        <a:rPr lang="en-IE" dirty="0" smtClean="0"/>
                        <a:t>The Chief Inspector of Social Services</a:t>
                      </a:r>
                      <a:endParaRPr lang="en-IE" dirty="0"/>
                    </a:p>
                  </a:txBody>
                  <a:tcPr/>
                </a:tc>
                <a:extLst>
                  <a:ext uri="{0D108BD9-81ED-4DB2-BD59-A6C34878D82A}">
                    <a16:rowId xmlns:a16="http://schemas.microsoft.com/office/drawing/2014/main" val="3683583163"/>
                  </a:ext>
                </a:extLst>
              </a:tr>
              <a:tr h="370840">
                <a:tc>
                  <a:txBody>
                    <a:bodyPr/>
                    <a:lstStyle/>
                    <a:p>
                      <a:r>
                        <a:rPr lang="en-IE" dirty="0" smtClean="0"/>
                        <a:t>All other health and care settings (including community</a:t>
                      </a:r>
                      <a:r>
                        <a:rPr lang="en-IE" baseline="0" dirty="0" smtClean="0"/>
                        <a:t> mental health services</a:t>
                      </a:r>
                      <a:r>
                        <a:rPr lang="en-IE" dirty="0" smtClean="0"/>
                        <a:t>)</a:t>
                      </a:r>
                      <a:endParaRPr lang="en-IE" dirty="0"/>
                    </a:p>
                  </a:txBody>
                  <a:tcPr/>
                </a:tc>
                <a:tc>
                  <a:txBody>
                    <a:bodyPr/>
                    <a:lstStyle/>
                    <a:p>
                      <a:r>
                        <a:rPr lang="en-IE" dirty="0" smtClean="0"/>
                        <a:t>HIQA</a:t>
                      </a:r>
                      <a:endParaRPr lang="en-IE" dirty="0"/>
                    </a:p>
                  </a:txBody>
                  <a:tcPr/>
                </a:tc>
                <a:extLst>
                  <a:ext uri="{0D108BD9-81ED-4DB2-BD59-A6C34878D82A}">
                    <a16:rowId xmlns:a16="http://schemas.microsoft.com/office/drawing/2014/main" val="3510148723"/>
                  </a:ext>
                </a:extLst>
              </a:tr>
            </a:tbl>
          </a:graphicData>
        </a:graphic>
      </p:graphicFrame>
    </p:spTree>
    <p:extLst>
      <p:ext uri="{BB962C8B-B14F-4D97-AF65-F5344CB8AC3E}">
        <p14:creationId xmlns:p14="http://schemas.microsoft.com/office/powerpoint/2010/main" val="264916349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971600" y="132273"/>
            <a:ext cx="8055428" cy="788720"/>
          </a:xfrm>
        </p:spPr>
        <p:txBody>
          <a:bodyPr>
            <a:normAutofit/>
          </a:bodyPr>
          <a:lstStyle/>
          <a:p>
            <a:pPr lvl="0" eaLnBrk="0" fontAlgn="base" hangingPunct="0">
              <a:lnSpc>
                <a:spcPct val="100000"/>
              </a:lnSpc>
              <a:spcBef>
                <a:spcPct val="0"/>
              </a:spcBef>
              <a:spcAft>
                <a:spcPct val="0"/>
              </a:spcAft>
              <a:defRPr/>
            </a:pPr>
            <a:r>
              <a:rPr lang="en-US" altLang="en-US" sz="2100" dirty="0"/>
              <a:t>Managing the Open Disclosure of a </a:t>
            </a:r>
            <a:r>
              <a:rPr lang="en-US" altLang="en-US" sz="2100" dirty="0" smtClean="0"/>
              <a:t>Patient Safety Incident or Notifiable </a:t>
            </a:r>
            <a:r>
              <a:rPr lang="en-US" altLang="en-US" sz="2100" dirty="0"/>
              <a:t>Incident </a:t>
            </a:r>
          </a:p>
        </p:txBody>
      </p:sp>
      <p:sp>
        <p:nvSpPr>
          <p:cNvPr id="4" name="Rectangle 2">
            <a:extLst>
              <a:ext uri="{FF2B5EF4-FFF2-40B4-BE49-F238E27FC236}">
                <a16:creationId xmlns:a16="http://schemas.microsoft.com/office/drawing/2014/main" id="{CEFB3030-4E7D-02E4-8D4D-9E925BF45201}"/>
              </a:ext>
            </a:extLst>
          </p:cNvPr>
          <p:cNvSpPr>
            <a:spLocks noChangeArrowheads="1"/>
          </p:cNvSpPr>
          <p:nvPr/>
        </p:nvSpPr>
        <p:spPr bwMode="auto">
          <a:xfrm>
            <a:off x="273327" y="2858304"/>
            <a:ext cx="5670273" cy="30008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defRPr/>
            </a:pPr>
            <a:endParaRPr lang="en-US" altLang="en-US" sz="1500" dirty="0">
              <a:solidFill>
                <a:prstClr val="black"/>
              </a:solidFill>
            </a:endParaRPr>
          </a:p>
        </p:txBody>
      </p:sp>
      <p:sp>
        <p:nvSpPr>
          <p:cNvPr id="2" name="Rectangle 1"/>
          <p:cNvSpPr/>
          <p:nvPr/>
        </p:nvSpPr>
        <p:spPr>
          <a:xfrm>
            <a:off x="82769" y="918360"/>
            <a:ext cx="9061230" cy="4247317"/>
          </a:xfrm>
          <a:prstGeom prst="rect">
            <a:avLst/>
          </a:prstGeom>
        </p:spPr>
        <p:txBody>
          <a:bodyPr wrap="square">
            <a:spAutoFit/>
          </a:bodyPr>
          <a:lstStyle/>
          <a:p>
            <a:pPr lvl="0" eaLnBrk="0" fontAlgn="base" hangingPunct="0">
              <a:spcBef>
                <a:spcPct val="0"/>
              </a:spcBef>
              <a:spcAft>
                <a:spcPct val="0"/>
              </a:spcAft>
              <a:defRPr/>
            </a:pPr>
            <a:r>
              <a:rPr lang="en-IE" b="1" dirty="0">
                <a:solidFill>
                  <a:prstClr val="black"/>
                </a:solidFill>
              </a:rPr>
              <a:t>Arrange for the Open Disclosure </a:t>
            </a:r>
            <a:r>
              <a:rPr lang="en-IE" b="1" dirty="0" smtClean="0">
                <a:solidFill>
                  <a:prstClr val="black"/>
                </a:solidFill>
              </a:rPr>
              <a:t>to </a:t>
            </a:r>
            <a:r>
              <a:rPr lang="en-IE" b="1" dirty="0">
                <a:solidFill>
                  <a:prstClr val="black"/>
                </a:solidFill>
              </a:rPr>
              <a:t>the relevant person: </a:t>
            </a:r>
          </a:p>
          <a:p>
            <a:pPr lvl="0" eaLnBrk="0" fontAlgn="base" hangingPunct="0">
              <a:spcBef>
                <a:spcPct val="0"/>
              </a:spcBef>
              <a:spcAft>
                <a:spcPct val="0"/>
              </a:spcAft>
              <a:defRPr/>
            </a:pPr>
            <a:endParaRPr lang="en-IE" b="1" dirty="0">
              <a:solidFill>
                <a:prstClr val="black"/>
              </a:solidFill>
            </a:endParaRPr>
          </a:p>
          <a:p>
            <a:pPr marL="214313" indent="-214313" eaLnBrk="0" fontAlgn="base" hangingPunct="0">
              <a:spcBef>
                <a:spcPct val="0"/>
              </a:spcBef>
              <a:spcAft>
                <a:spcPct val="0"/>
              </a:spcAft>
              <a:buFont typeface="Arial" panose="020B0604020202020204" pitchFamily="34" charset="0"/>
              <a:buChar char="•"/>
              <a:defRPr/>
            </a:pPr>
            <a:r>
              <a:rPr lang="en-IE" sz="1350" b="1" dirty="0">
                <a:solidFill>
                  <a:prstClr val="black"/>
                </a:solidFill>
              </a:rPr>
              <a:t>Who makes the Open Disclosure? </a:t>
            </a:r>
            <a:r>
              <a:rPr lang="en-IE" sz="1350" dirty="0"/>
              <a:t>The patient’s principal healthcare practitioner or another healthcare practitioner deemed appropriate</a:t>
            </a:r>
          </a:p>
          <a:p>
            <a:pPr lvl="0" eaLnBrk="0" fontAlgn="base" hangingPunct="0">
              <a:spcBef>
                <a:spcPct val="0"/>
              </a:spcBef>
              <a:spcAft>
                <a:spcPct val="0"/>
              </a:spcAft>
              <a:defRPr/>
            </a:pPr>
            <a:endParaRPr lang="en-IE" sz="1350" dirty="0">
              <a:solidFill>
                <a:prstClr val="black"/>
              </a:solidFill>
            </a:endParaRPr>
          </a:p>
          <a:p>
            <a:pPr marL="214313" indent="-214313" eaLnBrk="0" fontAlgn="base" hangingPunct="0">
              <a:spcBef>
                <a:spcPct val="0"/>
              </a:spcBef>
              <a:spcAft>
                <a:spcPct val="0"/>
              </a:spcAft>
              <a:buFont typeface="Arial" panose="020B0604020202020204" pitchFamily="34" charset="0"/>
              <a:buChar char="•"/>
              <a:defRPr/>
            </a:pPr>
            <a:r>
              <a:rPr lang="en-IE" sz="1350" b="1" dirty="0">
                <a:solidFill>
                  <a:prstClr val="black"/>
                </a:solidFill>
              </a:rPr>
              <a:t>Who is the open disclosure made to?</a:t>
            </a:r>
            <a:r>
              <a:rPr lang="en-IE" sz="1350" dirty="0">
                <a:solidFill>
                  <a:prstClr val="black"/>
                </a:solidFill>
              </a:rPr>
              <a:t> Patient, their Relevant Person or Patient and their Relevant Person</a:t>
            </a:r>
          </a:p>
          <a:p>
            <a:pPr lvl="0" eaLnBrk="0" fontAlgn="base" hangingPunct="0">
              <a:spcBef>
                <a:spcPct val="0"/>
              </a:spcBef>
              <a:spcAft>
                <a:spcPct val="0"/>
              </a:spcAft>
              <a:defRPr/>
            </a:pPr>
            <a:endParaRPr lang="en-IE" sz="1350" dirty="0">
              <a:solidFill>
                <a:prstClr val="black"/>
              </a:solidFill>
            </a:endParaRPr>
          </a:p>
          <a:p>
            <a:pPr marL="214313" indent="-214313" eaLnBrk="0" fontAlgn="base" hangingPunct="0">
              <a:spcBef>
                <a:spcPct val="0"/>
              </a:spcBef>
              <a:spcAft>
                <a:spcPct val="0"/>
              </a:spcAft>
              <a:buFont typeface="Arial" panose="020B0604020202020204" pitchFamily="34" charset="0"/>
              <a:buChar char="•"/>
              <a:defRPr/>
            </a:pPr>
            <a:r>
              <a:rPr lang="en-IE" sz="1350" b="1" dirty="0">
                <a:solidFill>
                  <a:prstClr val="black"/>
                </a:solidFill>
                <a:cs typeface="Arial" panose="020B0604020202020204" pitchFamily="34" charset="0"/>
              </a:rPr>
              <a:t>When</a:t>
            </a:r>
            <a:r>
              <a:rPr lang="en-IE" sz="1350" b="1" i="1" dirty="0">
                <a:solidFill>
                  <a:prstClr val="black"/>
                </a:solidFill>
                <a:cs typeface="Arial" panose="020B0604020202020204" pitchFamily="34" charset="0"/>
              </a:rPr>
              <a:t> (</a:t>
            </a:r>
            <a:r>
              <a:rPr lang="en-IE" sz="1350" b="1" dirty="0">
                <a:solidFill>
                  <a:prstClr val="black"/>
                </a:solidFill>
                <a:cs typeface="Arial" panose="020B0604020202020204" pitchFamily="34" charset="0"/>
              </a:rPr>
              <a:t>Timing of Open Disclosure</a:t>
            </a:r>
            <a:r>
              <a:rPr lang="en-IE" sz="1350" b="1" i="1" dirty="0">
                <a:solidFill>
                  <a:prstClr val="black"/>
                </a:solidFill>
                <a:cs typeface="Arial" panose="020B0604020202020204" pitchFamily="34" charset="0"/>
              </a:rPr>
              <a:t>) </a:t>
            </a:r>
          </a:p>
          <a:p>
            <a:pPr marL="557213" lvl="1" indent="-214313" eaLnBrk="0" fontAlgn="base" hangingPunct="0">
              <a:spcBef>
                <a:spcPct val="0"/>
              </a:spcBef>
              <a:spcAft>
                <a:spcPct val="0"/>
              </a:spcAft>
              <a:buFont typeface="Arial" panose="020B0604020202020204" pitchFamily="34" charset="0"/>
              <a:buChar char="•"/>
              <a:defRPr/>
            </a:pPr>
            <a:r>
              <a:rPr lang="en-IE" sz="1350" dirty="0">
                <a:solidFill>
                  <a:prstClr val="black"/>
                </a:solidFill>
                <a:cs typeface="Arial" panose="020B0604020202020204" pitchFamily="34" charset="0"/>
              </a:rPr>
              <a:t>As soon as practicable and as deemed appropriate by health services provider</a:t>
            </a:r>
          </a:p>
          <a:p>
            <a:pPr marL="557213" lvl="1" indent="-214313" eaLnBrk="0" fontAlgn="base" hangingPunct="0">
              <a:spcBef>
                <a:spcPct val="0"/>
              </a:spcBef>
              <a:spcAft>
                <a:spcPct val="0"/>
              </a:spcAft>
              <a:buFont typeface="Arial" panose="020B0604020202020204" pitchFamily="34" charset="0"/>
              <a:buChar char="•"/>
              <a:defRPr/>
            </a:pPr>
            <a:r>
              <a:rPr lang="en-IE" sz="1350" dirty="0">
                <a:solidFill>
                  <a:prstClr val="black"/>
                </a:solidFill>
              </a:rPr>
              <a:t>It is not necessary to know all of the information relating to the incident to initiate this meeting. </a:t>
            </a:r>
          </a:p>
          <a:p>
            <a:pPr marL="557213" lvl="1" indent="-214313" eaLnBrk="0" fontAlgn="base" hangingPunct="0">
              <a:spcBef>
                <a:spcPct val="0"/>
              </a:spcBef>
              <a:spcAft>
                <a:spcPct val="0"/>
              </a:spcAft>
              <a:buFont typeface="Arial" panose="020B0604020202020204" pitchFamily="34" charset="0"/>
              <a:buChar char="•"/>
              <a:defRPr/>
            </a:pPr>
            <a:endParaRPr lang="en-IE" sz="1350" dirty="0">
              <a:solidFill>
                <a:prstClr val="black"/>
              </a:solidFill>
            </a:endParaRPr>
          </a:p>
          <a:p>
            <a:pPr lvl="0" eaLnBrk="0" fontAlgn="base" hangingPunct="0">
              <a:spcBef>
                <a:spcPct val="0"/>
              </a:spcBef>
              <a:spcAft>
                <a:spcPct val="0"/>
              </a:spcAft>
              <a:defRPr/>
            </a:pPr>
            <a:r>
              <a:rPr lang="en-IE" b="1" dirty="0">
                <a:solidFill>
                  <a:prstClr val="black"/>
                </a:solidFill>
              </a:rPr>
              <a:t>Preparation for Open Disclosure:</a:t>
            </a:r>
          </a:p>
          <a:p>
            <a:pPr lvl="0"/>
            <a:r>
              <a:rPr lang="en-IE" sz="1350" b="1" dirty="0">
                <a:solidFill>
                  <a:prstClr val="black"/>
                </a:solidFill>
              </a:rPr>
              <a:t>Preparation:      </a:t>
            </a:r>
            <a:r>
              <a:rPr lang="en-IE" sz="1350" dirty="0">
                <a:solidFill>
                  <a:prstClr val="black"/>
                </a:solidFill>
              </a:rPr>
              <a:t>Make an assessment of all the circumstances of the patient and nature of the incident</a:t>
            </a:r>
          </a:p>
          <a:p>
            <a:pPr lvl="0"/>
            <a:r>
              <a:rPr lang="en-IE" sz="1350" dirty="0">
                <a:solidFill>
                  <a:prstClr val="black"/>
                </a:solidFill>
              </a:rPr>
              <a:t>                             Consult with any person as appropriate.</a:t>
            </a:r>
          </a:p>
          <a:p>
            <a:pPr lvl="0"/>
            <a:r>
              <a:rPr lang="en-IE" sz="1350" dirty="0">
                <a:solidFill>
                  <a:prstClr val="black"/>
                </a:solidFill>
              </a:rPr>
              <a:t>                             Consider who the open disclosure will be made to.</a:t>
            </a:r>
          </a:p>
          <a:p>
            <a:pPr lvl="0"/>
            <a:r>
              <a:rPr lang="en-IE" sz="1350" dirty="0">
                <a:solidFill>
                  <a:prstClr val="black"/>
                </a:solidFill>
              </a:rPr>
              <a:t>                             Determine whether it is appropriate for an apology </a:t>
            </a:r>
            <a:r>
              <a:rPr lang="en-IE" sz="1350" dirty="0" smtClean="0">
                <a:solidFill>
                  <a:prstClr val="black"/>
                </a:solidFill>
              </a:rPr>
              <a:t>to </a:t>
            </a:r>
            <a:r>
              <a:rPr lang="en-IE" sz="1350" dirty="0">
                <a:solidFill>
                  <a:prstClr val="black"/>
                </a:solidFill>
              </a:rPr>
              <a:t>be made</a:t>
            </a:r>
          </a:p>
          <a:p>
            <a:pPr lvl="0"/>
            <a:r>
              <a:rPr lang="en-IE" sz="1350" dirty="0">
                <a:solidFill>
                  <a:prstClr val="black"/>
                </a:solidFill>
              </a:rPr>
              <a:t>                             Consider how the information can be relayed in a manner that is clear and understandable</a:t>
            </a:r>
          </a:p>
          <a:p>
            <a:pPr lvl="0"/>
            <a:r>
              <a:rPr lang="en-IE" sz="1350" dirty="0">
                <a:solidFill>
                  <a:prstClr val="black"/>
                </a:solidFill>
              </a:rPr>
              <a:t>                             Appoint a Designated Person</a:t>
            </a:r>
          </a:p>
          <a:p>
            <a:pPr lvl="1" eaLnBrk="0" fontAlgn="base" hangingPunct="0">
              <a:spcBef>
                <a:spcPct val="0"/>
              </a:spcBef>
              <a:spcAft>
                <a:spcPct val="0"/>
              </a:spcAft>
              <a:defRPr/>
            </a:pPr>
            <a:endParaRPr lang="en-IE" sz="1350" dirty="0">
              <a:solidFill>
                <a:prstClr val="black"/>
              </a:solidFill>
            </a:endParaRPr>
          </a:p>
        </p:txBody>
      </p:sp>
    </p:spTree>
    <p:custDataLst>
      <p:tags r:id="rId1"/>
    </p:custDataLst>
    <p:extLst>
      <p:ext uri="{BB962C8B-B14F-4D97-AF65-F5344CB8AC3E}">
        <p14:creationId xmlns:p14="http://schemas.microsoft.com/office/powerpoint/2010/main" val="10551914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1088572" y="168992"/>
            <a:ext cx="8055428" cy="788720"/>
          </a:xfrm>
        </p:spPr>
        <p:txBody>
          <a:bodyPr>
            <a:normAutofit/>
          </a:bodyPr>
          <a:lstStyle/>
          <a:p>
            <a:pPr lvl="0" eaLnBrk="0" fontAlgn="base" hangingPunct="0">
              <a:spcBef>
                <a:spcPct val="0"/>
              </a:spcBef>
              <a:spcAft>
                <a:spcPct val="0"/>
              </a:spcAft>
              <a:defRPr/>
            </a:pPr>
            <a:r>
              <a:rPr lang="en-US" altLang="en-US" sz="2100" dirty="0">
                <a:solidFill>
                  <a:prstClr val="white"/>
                </a:solidFill>
              </a:rPr>
              <a:t>Managing the Open Disclosure of a </a:t>
            </a:r>
            <a:r>
              <a:rPr lang="en-US" altLang="en-US" sz="2100" dirty="0" smtClean="0">
                <a:solidFill>
                  <a:prstClr val="white"/>
                </a:solidFill>
              </a:rPr>
              <a:t>Patient Safety Incident or Notifiable </a:t>
            </a:r>
            <a:r>
              <a:rPr lang="en-US" altLang="en-US" sz="2100" dirty="0">
                <a:solidFill>
                  <a:prstClr val="white"/>
                </a:solidFill>
              </a:rPr>
              <a:t>Incident</a:t>
            </a:r>
          </a:p>
          <a:p>
            <a:pPr lvl="0" eaLnBrk="0" fontAlgn="base" hangingPunct="0">
              <a:lnSpc>
                <a:spcPct val="100000"/>
              </a:lnSpc>
              <a:spcBef>
                <a:spcPct val="0"/>
              </a:spcBef>
              <a:spcAft>
                <a:spcPct val="0"/>
              </a:spcAft>
              <a:defRPr/>
            </a:pPr>
            <a:endParaRPr lang="en-US" altLang="en-US" sz="2100" dirty="0"/>
          </a:p>
        </p:txBody>
      </p:sp>
      <p:sp>
        <p:nvSpPr>
          <p:cNvPr id="4" name="Rectangle 2">
            <a:extLst>
              <a:ext uri="{FF2B5EF4-FFF2-40B4-BE49-F238E27FC236}">
                <a16:creationId xmlns:a16="http://schemas.microsoft.com/office/drawing/2014/main" id="{CEFB3030-4E7D-02E4-8D4D-9E925BF45201}"/>
              </a:ext>
            </a:extLst>
          </p:cNvPr>
          <p:cNvSpPr>
            <a:spLocks noChangeArrowheads="1"/>
          </p:cNvSpPr>
          <p:nvPr/>
        </p:nvSpPr>
        <p:spPr bwMode="auto">
          <a:xfrm>
            <a:off x="273327" y="2858304"/>
            <a:ext cx="5670273" cy="30008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defRPr/>
            </a:pPr>
            <a:endParaRPr lang="en-US" altLang="en-US" sz="1500" dirty="0">
              <a:solidFill>
                <a:prstClr val="black"/>
              </a:solidFill>
            </a:endParaRPr>
          </a:p>
        </p:txBody>
      </p:sp>
      <p:sp>
        <p:nvSpPr>
          <p:cNvPr id="5" name="Rectangle 2">
            <a:extLst>
              <a:ext uri="{FF2B5EF4-FFF2-40B4-BE49-F238E27FC236}">
                <a16:creationId xmlns:a16="http://schemas.microsoft.com/office/drawing/2014/main" id="{CEFB3030-4E7D-02E4-8D4D-9E925BF45201}"/>
              </a:ext>
            </a:extLst>
          </p:cNvPr>
          <p:cNvSpPr>
            <a:spLocks noChangeArrowheads="1"/>
          </p:cNvSpPr>
          <p:nvPr/>
        </p:nvSpPr>
        <p:spPr bwMode="auto">
          <a:xfrm>
            <a:off x="0" y="1177002"/>
            <a:ext cx="9144001" cy="341632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defRPr/>
            </a:pPr>
            <a:r>
              <a:rPr lang="en-IE" b="1" dirty="0">
                <a:solidFill>
                  <a:prstClr val="black"/>
                </a:solidFill>
                <a:latin typeface="+mn-lt"/>
              </a:rPr>
              <a:t>Preparation for Open Disclosure (continued) </a:t>
            </a:r>
          </a:p>
          <a:p>
            <a:pPr defTabSz="685800">
              <a:defRPr/>
            </a:pPr>
            <a:endParaRPr lang="en-IE" b="1" dirty="0">
              <a:solidFill>
                <a:prstClr val="black"/>
              </a:solidFill>
              <a:latin typeface="+mn-lt"/>
            </a:endParaRPr>
          </a:p>
          <a:p>
            <a:pPr marL="214313" indent="-214313" defTabSz="685800">
              <a:buFont typeface="Arial" panose="020B0604020202020204" pitchFamily="34" charset="0"/>
              <a:buChar char="•"/>
              <a:defRPr/>
            </a:pPr>
            <a:r>
              <a:rPr lang="en-IE" sz="1500" b="1" dirty="0">
                <a:solidFill>
                  <a:prstClr val="black"/>
                </a:solidFill>
                <a:latin typeface="+mn-lt"/>
              </a:rPr>
              <a:t>Appointment of a Designated Person: </a:t>
            </a:r>
          </a:p>
          <a:p>
            <a:pPr marL="557213" lvl="1" indent="-214313">
              <a:buFont typeface="Arial" panose="020B0604020202020204" pitchFamily="34" charset="0"/>
              <a:buChar char="•"/>
            </a:pPr>
            <a:r>
              <a:rPr lang="en-IE" sz="1500" dirty="0">
                <a:solidFill>
                  <a:prstClr val="black"/>
                </a:solidFill>
                <a:latin typeface="+mn-lt"/>
              </a:rPr>
              <a:t>Designate a person to liaise with the patient and/or relevant person</a:t>
            </a:r>
          </a:p>
          <a:p>
            <a:pPr marL="557213" lvl="1" indent="-214313">
              <a:buFont typeface="Arial" panose="020B0604020202020204" pitchFamily="34" charset="0"/>
              <a:buChar char="•"/>
            </a:pPr>
            <a:r>
              <a:rPr lang="en-IE" sz="1500" dirty="0">
                <a:solidFill>
                  <a:prstClr val="black"/>
                </a:solidFill>
                <a:latin typeface="+mn-lt"/>
              </a:rPr>
              <a:t>This designation must be made in writing and kept on record</a:t>
            </a:r>
          </a:p>
          <a:p>
            <a:pPr marL="557213" lvl="1" indent="-214313" eaLnBrk="1" fontAlgn="auto" hangingPunct="1">
              <a:spcBef>
                <a:spcPts val="0"/>
              </a:spcBef>
              <a:spcAft>
                <a:spcPts val="0"/>
              </a:spcAft>
              <a:buFont typeface="Arial" panose="020B0604020202020204" pitchFamily="34" charset="0"/>
              <a:buChar char="•"/>
            </a:pPr>
            <a:r>
              <a:rPr lang="en-IE" sz="1500" dirty="0">
                <a:solidFill>
                  <a:prstClr val="black"/>
                </a:solidFill>
                <a:latin typeface="+mn-lt"/>
              </a:rPr>
              <a:t>The designated person will assist the patient/relevant person in preparing for and attending the </a:t>
            </a:r>
            <a:r>
              <a:rPr lang="en-IE" sz="1500" dirty="0" smtClean="0">
                <a:solidFill>
                  <a:prstClr val="black"/>
                </a:solidFill>
                <a:latin typeface="+mn-lt"/>
              </a:rPr>
              <a:t>open </a:t>
            </a:r>
            <a:r>
              <a:rPr lang="en-IE" sz="1500" dirty="0">
                <a:solidFill>
                  <a:prstClr val="black"/>
                </a:solidFill>
                <a:latin typeface="+mn-lt"/>
              </a:rPr>
              <a:t>disclosure </a:t>
            </a:r>
            <a:r>
              <a:rPr lang="en-IE" sz="1500" dirty="0" smtClean="0">
                <a:solidFill>
                  <a:prstClr val="black"/>
                </a:solidFill>
                <a:latin typeface="+mn-lt"/>
              </a:rPr>
              <a:t>meeting</a:t>
            </a:r>
            <a:endParaRPr lang="en-IE" sz="1500" dirty="0">
              <a:solidFill>
                <a:prstClr val="black"/>
              </a:solidFill>
              <a:latin typeface="+mn-lt"/>
            </a:endParaRPr>
          </a:p>
          <a:p>
            <a:pPr lvl="1"/>
            <a:endParaRPr lang="en-IE" sz="1350" dirty="0">
              <a:solidFill>
                <a:prstClr val="black"/>
              </a:solidFill>
              <a:latin typeface="+mn-lt"/>
            </a:endParaRPr>
          </a:p>
          <a:p>
            <a:pPr marL="257175" indent="-257175" eaLnBrk="1" fontAlgn="auto" hangingPunct="1">
              <a:spcBef>
                <a:spcPts val="0"/>
              </a:spcBef>
              <a:spcAft>
                <a:spcPts val="0"/>
              </a:spcAft>
              <a:buFont typeface="Arial" panose="020B0604020202020204" pitchFamily="34" charset="0"/>
              <a:buChar char="•"/>
            </a:pPr>
            <a:r>
              <a:rPr lang="en-IE" sz="1500" b="1" dirty="0">
                <a:solidFill>
                  <a:prstClr val="black"/>
                </a:solidFill>
                <a:latin typeface="Calibri"/>
              </a:rPr>
              <a:t>How an Open Disclosure is made: </a:t>
            </a:r>
          </a:p>
          <a:p>
            <a:pPr marL="557213" lvl="1" indent="-214313" eaLnBrk="1" fontAlgn="auto" hangingPunct="1">
              <a:spcBef>
                <a:spcPts val="0"/>
              </a:spcBef>
              <a:spcAft>
                <a:spcPts val="0"/>
              </a:spcAft>
              <a:buFont typeface="Arial" panose="020B0604020202020204" pitchFamily="34" charset="0"/>
              <a:buChar char="•"/>
            </a:pPr>
            <a:r>
              <a:rPr lang="en-IE" sz="1500" dirty="0">
                <a:solidFill>
                  <a:prstClr val="black"/>
                </a:solidFill>
                <a:latin typeface="Calibri"/>
              </a:rPr>
              <a:t>Generally the open disclosure meeting is to be held in person with the patient/relevant person</a:t>
            </a:r>
          </a:p>
          <a:p>
            <a:pPr marL="557213" lvl="1" indent="-214313" eaLnBrk="1" fontAlgn="auto" hangingPunct="1">
              <a:spcBef>
                <a:spcPts val="0"/>
              </a:spcBef>
              <a:spcAft>
                <a:spcPts val="0"/>
              </a:spcAft>
              <a:buFont typeface="Arial" panose="020B0604020202020204" pitchFamily="34" charset="0"/>
              <a:buChar char="•"/>
            </a:pPr>
            <a:r>
              <a:rPr lang="en-IE" sz="1500" dirty="0">
                <a:solidFill>
                  <a:prstClr val="black"/>
                </a:solidFill>
                <a:latin typeface="Calibri"/>
              </a:rPr>
              <a:t>The patient/relevant person can request (orally) to have the meeting other than in person e.g. telephone, virtual – this request must be recorded in writing by the health services provider and kept on record.  </a:t>
            </a:r>
          </a:p>
          <a:p>
            <a:pPr eaLnBrk="1" fontAlgn="auto" hangingPunct="1">
              <a:spcBef>
                <a:spcPts val="0"/>
              </a:spcBef>
              <a:spcAft>
                <a:spcPts val="0"/>
              </a:spcAft>
            </a:pPr>
            <a:endParaRPr lang="en-IE" b="1" dirty="0">
              <a:solidFill>
                <a:prstClr val="black"/>
              </a:solidFill>
              <a:latin typeface="Calibri"/>
            </a:endParaRPr>
          </a:p>
          <a:p>
            <a:pPr marL="214313" indent="-214313" eaLnBrk="1" fontAlgn="auto" hangingPunct="1">
              <a:spcBef>
                <a:spcPts val="0"/>
              </a:spcBef>
              <a:spcAft>
                <a:spcPts val="0"/>
              </a:spcAft>
              <a:buFont typeface="Arial" panose="020B0604020202020204" pitchFamily="34" charset="0"/>
              <a:buChar char="•"/>
            </a:pPr>
            <a:endParaRPr lang="en-IE" sz="1500" dirty="0">
              <a:solidFill>
                <a:prstClr val="black"/>
              </a:solidFill>
              <a:latin typeface="Calibri"/>
            </a:endParaRPr>
          </a:p>
        </p:txBody>
      </p:sp>
    </p:spTree>
    <p:custDataLst>
      <p:tags r:id="rId1"/>
    </p:custDataLst>
    <p:extLst>
      <p:ext uri="{BB962C8B-B14F-4D97-AF65-F5344CB8AC3E}">
        <p14:creationId xmlns:p14="http://schemas.microsoft.com/office/powerpoint/2010/main" val="30170530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51520" y="1203598"/>
            <a:ext cx="8630791" cy="3139321"/>
          </a:xfrm>
          <a:prstGeom prst="rect">
            <a:avLst/>
          </a:prstGeom>
          <a:solidFill>
            <a:schemeClr val="accent3">
              <a:lumMod val="20000"/>
              <a:lumOff val="80000"/>
            </a:schemeClr>
          </a:solidFill>
        </p:spPr>
        <p:txBody>
          <a:bodyPr wrap="square" rtlCol="0">
            <a:spAutoFit/>
          </a:bodyPr>
          <a:lstStyle/>
          <a:p>
            <a:endParaRPr lang="en-IE" b="1" dirty="0">
              <a:solidFill>
                <a:srgbClr val="0070C0"/>
              </a:solidFill>
              <a:latin typeface="Calibri" panose="020F0502020204030204" pitchFamily="34" charset="0"/>
            </a:endParaRPr>
          </a:p>
          <a:p>
            <a:r>
              <a:rPr lang="en-IE" b="1" dirty="0">
                <a:latin typeface="Calibri" panose="020F0502020204030204" pitchFamily="34" charset="0"/>
              </a:rPr>
              <a:t>Welcome to </a:t>
            </a:r>
            <a:r>
              <a:rPr lang="en-IE" b="1" dirty="0" smtClean="0">
                <a:latin typeface="Calibri" panose="020F0502020204030204" pitchFamily="34" charset="0"/>
              </a:rPr>
              <a:t>today’s workshop:</a:t>
            </a:r>
            <a:endParaRPr lang="en-IE" b="1" dirty="0">
              <a:latin typeface="Calibri" panose="020F0502020204030204" pitchFamily="34" charset="0"/>
            </a:endParaRPr>
          </a:p>
          <a:p>
            <a:pPr marL="285750" indent="-285750">
              <a:buFont typeface="Arial" panose="020B0604020202020204" pitchFamily="34" charset="0"/>
              <a:buChar char="•"/>
            </a:pPr>
            <a:endParaRPr lang="en-IE" dirty="0">
              <a:latin typeface="Calibri" panose="020F0502020204030204" pitchFamily="34" charset="0"/>
            </a:endParaRPr>
          </a:p>
          <a:p>
            <a:pPr marL="395478" indent="-285750">
              <a:buFont typeface="Arial" panose="020B0604020202020204" pitchFamily="34" charset="0"/>
              <a:buChar char="•"/>
              <a:defRPr/>
            </a:pPr>
            <a:r>
              <a:rPr lang="en-IE" dirty="0" smtClean="0">
                <a:latin typeface="Calibri" panose="020F0502020204030204" pitchFamily="34" charset="0"/>
              </a:rPr>
              <a:t>Introductions</a:t>
            </a:r>
            <a:endParaRPr lang="en-IE" dirty="0">
              <a:latin typeface="Calibri" panose="020F0502020204030204" pitchFamily="34" charset="0"/>
            </a:endParaRPr>
          </a:p>
          <a:p>
            <a:pPr marL="395478" indent="-285750">
              <a:buFont typeface="Arial" panose="020B0604020202020204" pitchFamily="34" charset="0"/>
              <a:buChar char="•"/>
              <a:defRPr/>
            </a:pPr>
            <a:r>
              <a:rPr lang="en-IE" dirty="0" smtClean="0">
                <a:latin typeface="Calibri" panose="020F0502020204030204" pitchFamily="34" charset="0"/>
              </a:rPr>
              <a:t>Housekeeping </a:t>
            </a:r>
            <a:endParaRPr lang="en-IE" dirty="0">
              <a:latin typeface="Calibri" panose="020F0502020204030204" pitchFamily="34" charset="0"/>
            </a:endParaRPr>
          </a:p>
          <a:p>
            <a:pPr marL="395478" indent="-285750">
              <a:buFont typeface="Arial" panose="020B0604020202020204" pitchFamily="34" charset="0"/>
              <a:buChar char="•"/>
              <a:defRPr/>
            </a:pPr>
            <a:r>
              <a:rPr lang="en-IE" dirty="0" smtClean="0">
                <a:latin typeface="Calibri" panose="020F0502020204030204" pitchFamily="34" charset="0"/>
              </a:rPr>
              <a:t>Participant self-reflection</a:t>
            </a:r>
            <a:endParaRPr lang="en-IE" dirty="0">
              <a:latin typeface="Calibri" panose="020F0502020204030204" pitchFamily="34" charset="0"/>
            </a:endParaRPr>
          </a:p>
          <a:p>
            <a:pPr marL="395478" indent="-285750">
              <a:buFont typeface="Arial" panose="020B0604020202020204" pitchFamily="34" charset="0"/>
              <a:buChar char="•"/>
              <a:defRPr/>
            </a:pPr>
            <a:r>
              <a:rPr lang="en-IE" dirty="0">
                <a:latin typeface="Calibri" panose="020F0502020204030204" pitchFamily="34" charset="0"/>
              </a:rPr>
              <a:t>CPD</a:t>
            </a:r>
          </a:p>
          <a:p>
            <a:pPr marL="395478" indent="-285750">
              <a:buFont typeface="Arial" panose="020B0604020202020204" pitchFamily="34" charset="0"/>
              <a:buChar char="•"/>
              <a:defRPr/>
            </a:pPr>
            <a:r>
              <a:rPr lang="en-IE" dirty="0" smtClean="0">
                <a:latin typeface="Calibri" panose="020F0502020204030204" pitchFamily="34" charset="0"/>
              </a:rPr>
              <a:t>Workshop Objectives</a:t>
            </a:r>
            <a:endParaRPr lang="en-IE" dirty="0">
              <a:latin typeface="Calibri" panose="020F0502020204030204" pitchFamily="34" charset="0"/>
            </a:endParaRPr>
          </a:p>
          <a:p>
            <a:pPr marL="395478" indent="-285750">
              <a:buFont typeface="Arial" panose="020B0604020202020204" pitchFamily="34" charset="0"/>
              <a:buChar char="•"/>
              <a:defRPr/>
            </a:pPr>
            <a:r>
              <a:rPr lang="en-IE" dirty="0" smtClean="0">
                <a:latin typeface="Calibri" panose="020F0502020204030204" pitchFamily="34" charset="0"/>
              </a:rPr>
              <a:t>Ways of </a:t>
            </a:r>
            <a:r>
              <a:rPr lang="en-IE" dirty="0">
                <a:latin typeface="Calibri" panose="020F0502020204030204" pitchFamily="34" charset="0"/>
              </a:rPr>
              <a:t>w</a:t>
            </a:r>
            <a:r>
              <a:rPr lang="en-IE" dirty="0" smtClean="0">
                <a:latin typeface="Calibri" panose="020F0502020204030204" pitchFamily="34" charset="0"/>
              </a:rPr>
              <a:t>orking</a:t>
            </a:r>
            <a:endParaRPr lang="en-IE" dirty="0">
              <a:latin typeface="Calibri" panose="020F0502020204030204" pitchFamily="34" charset="0"/>
            </a:endParaRPr>
          </a:p>
          <a:p>
            <a:pPr marL="395478" indent="-285750">
              <a:buFont typeface="Arial" panose="020B0604020202020204" pitchFamily="34" charset="0"/>
              <a:buChar char="•"/>
              <a:defRPr/>
            </a:pPr>
            <a:r>
              <a:rPr lang="en-IE" dirty="0" smtClean="0">
                <a:latin typeface="Calibri" panose="020F0502020204030204" pitchFamily="34" charset="0"/>
              </a:rPr>
              <a:t>Resource pack</a:t>
            </a:r>
            <a:endParaRPr lang="en-IE" dirty="0">
              <a:latin typeface="Calibri" panose="020F0502020204030204" pitchFamily="34" charset="0"/>
            </a:endParaRPr>
          </a:p>
          <a:p>
            <a:pPr marL="109728">
              <a:defRPr/>
            </a:pPr>
            <a:r>
              <a:rPr lang="en-IE" dirty="0">
                <a:latin typeface="Calibri" panose="020F0502020204030204" pitchFamily="34" charset="0"/>
              </a:rPr>
              <a:t>      </a:t>
            </a:r>
          </a:p>
        </p:txBody>
      </p:sp>
      <p:sp>
        <p:nvSpPr>
          <p:cNvPr id="3" name="TextBox 2"/>
          <p:cNvSpPr txBox="1"/>
          <p:nvPr/>
        </p:nvSpPr>
        <p:spPr>
          <a:xfrm>
            <a:off x="1115616" y="267494"/>
            <a:ext cx="4138414" cy="461665"/>
          </a:xfrm>
          <a:prstGeom prst="rect">
            <a:avLst/>
          </a:prstGeom>
          <a:noFill/>
        </p:spPr>
        <p:txBody>
          <a:bodyPr wrap="square" rtlCol="0">
            <a:spAutoFit/>
          </a:bodyPr>
          <a:lstStyle/>
          <a:p>
            <a:r>
              <a:rPr lang="en-IE" sz="2400" b="1" dirty="0">
                <a:solidFill>
                  <a:schemeClr val="bg1"/>
                </a:solidFill>
              </a:rPr>
              <a:t>Welcome and </a:t>
            </a:r>
            <a:r>
              <a:rPr lang="en-IE" sz="2400" b="1" dirty="0" smtClean="0">
                <a:solidFill>
                  <a:schemeClr val="bg1"/>
                </a:solidFill>
              </a:rPr>
              <a:t>Introductions</a:t>
            </a:r>
            <a:endParaRPr lang="en-IE" sz="2400" b="1" dirty="0">
              <a:solidFill>
                <a:schemeClr val="bg1"/>
              </a:solidFill>
            </a:endParaRPr>
          </a:p>
        </p:txBody>
      </p:sp>
    </p:spTree>
    <p:extLst>
      <p:ext uri="{BB962C8B-B14F-4D97-AF65-F5344CB8AC3E}">
        <p14:creationId xmlns:p14="http://schemas.microsoft.com/office/powerpoint/2010/main" val="143069088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275856" y="1059582"/>
            <a:ext cx="5868144" cy="3642068"/>
          </a:xfrm>
          <a:prstGeom prst="rect">
            <a:avLst/>
          </a:prstGeom>
          <a:solidFill>
            <a:schemeClr val="bg1">
              <a:lumMod val="95000"/>
            </a:schemeClr>
          </a:solidFill>
        </p:spPr>
        <p:txBody>
          <a:bodyPr wrap="square" rtlCol="0">
            <a:spAutoFit/>
          </a:bodyPr>
          <a:lstStyle/>
          <a:p>
            <a:pPr>
              <a:buFont typeface="Arial" pitchFamily="34" charset="0"/>
              <a:buNone/>
            </a:pPr>
            <a:r>
              <a:rPr lang="en-IE" altLang="en-US" sz="1600" b="1" dirty="0">
                <a:solidFill>
                  <a:srgbClr val="007CB1"/>
                </a:solidFill>
                <a:latin typeface="+mj-lt"/>
                <a:ea typeface="ＭＳ Ｐゴシック" pitchFamily="34" charset="-128"/>
                <a:cs typeface="Times New Roman" pitchFamily="18" charset="0"/>
              </a:rPr>
              <a:t>A – Acknowledge – what has happened and the </a:t>
            </a:r>
            <a:r>
              <a:rPr lang="en-IE" altLang="en-US" sz="1600" b="1" dirty="0" smtClean="0">
                <a:solidFill>
                  <a:srgbClr val="007CB1"/>
                </a:solidFill>
                <a:latin typeface="+mj-lt"/>
                <a:ea typeface="ＭＳ Ｐゴシック" pitchFamily="34" charset="-128"/>
                <a:cs typeface="Times New Roman" pitchFamily="18" charset="0"/>
              </a:rPr>
              <a:t>impact</a:t>
            </a:r>
            <a:endParaRPr lang="en-IE" altLang="en-US" sz="1600" b="1" dirty="0">
              <a:solidFill>
                <a:srgbClr val="007CB1"/>
              </a:solidFill>
              <a:latin typeface="+mj-lt"/>
              <a:ea typeface="ＭＳ Ｐゴシック" pitchFamily="34" charset="-128"/>
              <a:cs typeface="Times New Roman" pitchFamily="18" charset="0"/>
            </a:endParaRPr>
          </a:p>
          <a:p>
            <a:pPr>
              <a:buFont typeface="Arial" pitchFamily="34" charset="0"/>
              <a:buNone/>
            </a:pPr>
            <a:endParaRPr lang="en-IE" altLang="en-US" sz="1600" b="1" dirty="0" smtClean="0">
              <a:solidFill>
                <a:srgbClr val="007CB1"/>
              </a:solidFill>
              <a:latin typeface="+mj-lt"/>
              <a:ea typeface="ＭＳ Ｐゴシック" pitchFamily="34" charset="-128"/>
              <a:cs typeface="Times New Roman" pitchFamily="18" charset="0"/>
            </a:endParaRPr>
          </a:p>
          <a:p>
            <a:pPr>
              <a:buFont typeface="Arial" pitchFamily="34" charset="0"/>
              <a:buNone/>
            </a:pPr>
            <a:r>
              <a:rPr lang="en-IE" altLang="en-US" sz="1600" b="1" dirty="0" smtClean="0">
                <a:solidFill>
                  <a:srgbClr val="007CB1"/>
                </a:solidFill>
                <a:latin typeface="+mj-lt"/>
                <a:ea typeface="ＭＳ Ｐゴシック" pitchFamily="34" charset="-128"/>
                <a:cs typeface="Times New Roman" pitchFamily="18" charset="0"/>
              </a:rPr>
              <a:t>S </a:t>
            </a:r>
            <a:r>
              <a:rPr lang="en-IE" altLang="en-US" sz="1600" b="1" dirty="0">
                <a:solidFill>
                  <a:srgbClr val="007CB1"/>
                </a:solidFill>
                <a:latin typeface="+mj-lt"/>
                <a:ea typeface="ＭＳ Ｐゴシック" pitchFamily="34" charset="-128"/>
                <a:cs typeface="Times New Roman" pitchFamily="18" charset="0"/>
              </a:rPr>
              <a:t>– Sorry – express regret</a:t>
            </a:r>
          </a:p>
          <a:p>
            <a:pPr>
              <a:buFont typeface="Arial" pitchFamily="34" charset="0"/>
              <a:buNone/>
            </a:pPr>
            <a:endParaRPr lang="en-IE" altLang="en-US" sz="1600" b="1" dirty="0">
              <a:solidFill>
                <a:srgbClr val="007CB1"/>
              </a:solidFill>
              <a:latin typeface="+mj-lt"/>
              <a:ea typeface="ＭＳ Ｐゴシック" pitchFamily="34" charset="-128"/>
              <a:cs typeface="Times New Roman" pitchFamily="18" charset="0"/>
            </a:endParaRPr>
          </a:p>
          <a:p>
            <a:r>
              <a:rPr lang="en-IE" altLang="en-US" sz="1600" b="1" dirty="0">
                <a:solidFill>
                  <a:srgbClr val="007CB1"/>
                </a:solidFill>
                <a:latin typeface="+mj-lt"/>
                <a:ea typeface="ＭＳ Ｐゴシック" pitchFamily="34" charset="-128"/>
                <a:cs typeface="Times New Roman" pitchFamily="18" charset="0"/>
              </a:rPr>
              <a:t>S – Story – hear their story and </a:t>
            </a:r>
            <a:r>
              <a:rPr lang="en-IE" altLang="en-US" sz="1600" b="1" dirty="0" smtClean="0">
                <a:solidFill>
                  <a:srgbClr val="007CB1"/>
                </a:solidFill>
                <a:latin typeface="+mj-lt"/>
                <a:ea typeface="ＭＳ Ｐゴシック" pitchFamily="34" charset="-128"/>
                <a:cs typeface="Times New Roman" pitchFamily="18" charset="0"/>
              </a:rPr>
              <a:t>summarise </a:t>
            </a:r>
            <a:r>
              <a:rPr lang="en-IE" altLang="en-US" sz="1600" b="1" dirty="0">
                <a:solidFill>
                  <a:srgbClr val="007CB1"/>
                </a:solidFill>
                <a:ea typeface="ＭＳ Ｐゴシック" pitchFamily="34" charset="-128"/>
                <a:cs typeface="Times New Roman" pitchFamily="18" charset="0"/>
              </a:rPr>
              <a:t>back to them</a:t>
            </a:r>
          </a:p>
          <a:p>
            <a:pPr>
              <a:buFont typeface="Arial" pitchFamily="34" charset="0"/>
              <a:buNone/>
            </a:pPr>
            <a:r>
              <a:rPr lang="en-IE" altLang="en-US" sz="1600" b="1" dirty="0" smtClean="0">
                <a:solidFill>
                  <a:srgbClr val="007CB1"/>
                </a:solidFill>
                <a:latin typeface="+mj-lt"/>
                <a:ea typeface="ＭＳ Ｐゴシック" pitchFamily="34" charset="-128"/>
                <a:cs typeface="Times New Roman" pitchFamily="18" charset="0"/>
              </a:rPr>
              <a:t>      </a:t>
            </a:r>
            <a:endParaRPr lang="en-IE" altLang="en-US" sz="1600" b="1" dirty="0">
              <a:solidFill>
                <a:srgbClr val="007CB1"/>
              </a:solidFill>
              <a:latin typeface="+mj-lt"/>
              <a:ea typeface="ＭＳ Ｐゴシック" pitchFamily="34" charset="-128"/>
              <a:cs typeface="Times New Roman" pitchFamily="18" charset="0"/>
            </a:endParaRPr>
          </a:p>
          <a:p>
            <a:pPr>
              <a:buFont typeface="Arial" pitchFamily="34" charset="0"/>
              <a:buNone/>
            </a:pPr>
            <a:r>
              <a:rPr lang="en-IE" altLang="en-US" sz="1600" b="1" dirty="0">
                <a:solidFill>
                  <a:srgbClr val="007CB1"/>
                </a:solidFill>
                <a:latin typeface="+mj-lt"/>
                <a:ea typeface="ＭＳ Ｐゴシック" pitchFamily="34" charset="-128"/>
                <a:cs typeface="Times New Roman" pitchFamily="18" charset="0"/>
              </a:rPr>
              <a:t>I – Inquire – seek questions to be answered, </a:t>
            </a:r>
            <a:r>
              <a:rPr lang="en-IE" altLang="en-US" sz="1600" b="1" dirty="0">
                <a:solidFill>
                  <a:srgbClr val="007CB1"/>
                </a:solidFill>
                <a:ea typeface="ＭＳ Ｐゴシック" pitchFamily="34" charset="-128"/>
                <a:cs typeface="Times New Roman" pitchFamily="18" charset="0"/>
              </a:rPr>
              <a:t>provide answers, </a:t>
            </a:r>
            <a:endParaRPr lang="en-IE" altLang="en-US" sz="1600" b="1" dirty="0">
              <a:solidFill>
                <a:srgbClr val="007CB1"/>
              </a:solidFill>
              <a:latin typeface="+mj-lt"/>
              <a:ea typeface="ＭＳ Ｐゴシック" pitchFamily="34" charset="-128"/>
              <a:cs typeface="Times New Roman" pitchFamily="18" charset="0"/>
            </a:endParaRPr>
          </a:p>
          <a:p>
            <a:pPr>
              <a:buFont typeface="Arial" pitchFamily="34" charset="0"/>
              <a:buNone/>
            </a:pPr>
            <a:r>
              <a:rPr lang="en-IE" altLang="en-US" sz="1600" b="1" dirty="0" smtClean="0">
                <a:solidFill>
                  <a:srgbClr val="007CB1"/>
                </a:solidFill>
                <a:latin typeface="+mj-lt"/>
                <a:ea typeface="ＭＳ Ｐゴシック" pitchFamily="34" charset="-128"/>
                <a:cs typeface="Times New Roman" pitchFamily="18" charset="0"/>
              </a:rPr>
              <a:t>	   give </a:t>
            </a:r>
            <a:r>
              <a:rPr lang="en-IE" altLang="en-US" sz="1600" b="1" dirty="0">
                <a:solidFill>
                  <a:srgbClr val="007CB1"/>
                </a:solidFill>
                <a:latin typeface="+mj-lt"/>
                <a:ea typeface="ＭＳ Ｐゴシック" pitchFamily="34" charset="-128"/>
                <a:cs typeface="Times New Roman" pitchFamily="18" charset="0"/>
              </a:rPr>
              <a:t>information </a:t>
            </a:r>
          </a:p>
          <a:p>
            <a:pPr>
              <a:buFont typeface="Arial" pitchFamily="34" charset="0"/>
              <a:buNone/>
            </a:pPr>
            <a:endParaRPr lang="en-IE" altLang="en-US" sz="1600" b="1" dirty="0">
              <a:solidFill>
                <a:srgbClr val="007CB1"/>
              </a:solidFill>
              <a:latin typeface="+mj-lt"/>
              <a:ea typeface="ＭＳ Ｐゴシック" pitchFamily="34" charset="-128"/>
              <a:cs typeface="Times New Roman" pitchFamily="18" charset="0"/>
            </a:endParaRPr>
          </a:p>
          <a:p>
            <a:r>
              <a:rPr lang="en-IE" altLang="en-US" sz="1600" b="1" dirty="0">
                <a:solidFill>
                  <a:srgbClr val="007CB1"/>
                </a:solidFill>
                <a:latin typeface="+mj-lt"/>
                <a:ea typeface="ＭＳ Ｐゴシック" pitchFamily="34" charset="-128"/>
                <a:cs typeface="Times New Roman" pitchFamily="18" charset="0"/>
              </a:rPr>
              <a:t>S – Solution – seek their agreement for the </a:t>
            </a:r>
            <a:r>
              <a:rPr lang="en-IE" altLang="en-US" sz="1600" b="1" dirty="0" smtClean="0">
                <a:solidFill>
                  <a:srgbClr val="007CB1"/>
                </a:solidFill>
                <a:latin typeface="+mj-lt"/>
                <a:ea typeface="ＭＳ Ｐゴシック" pitchFamily="34" charset="-128"/>
                <a:cs typeface="Times New Roman" pitchFamily="18" charset="0"/>
              </a:rPr>
              <a:t>way </a:t>
            </a:r>
            <a:r>
              <a:rPr lang="en-IE" altLang="en-US" sz="1600" b="1" dirty="0">
                <a:solidFill>
                  <a:srgbClr val="007CB1"/>
                </a:solidFill>
                <a:ea typeface="ＭＳ Ｐゴシック" pitchFamily="34" charset="-128"/>
                <a:cs typeface="Times New Roman" pitchFamily="18" charset="0"/>
              </a:rPr>
              <a:t>forward – agree a </a:t>
            </a:r>
            <a:r>
              <a:rPr lang="en-IE" altLang="en-US" sz="1600" b="1" dirty="0" smtClean="0">
                <a:solidFill>
                  <a:srgbClr val="007CB1"/>
                </a:solidFill>
                <a:ea typeface="ＭＳ Ｐゴシック" pitchFamily="34" charset="-128"/>
                <a:cs typeface="Times New Roman" pitchFamily="18" charset="0"/>
              </a:rPr>
              <a:t>	      plan </a:t>
            </a:r>
            <a:endParaRPr lang="en-IE" altLang="en-US" sz="1600" b="1" dirty="0">
              <a:solidFill>
                <a:srgbClr val="007CB1"/>
              </a:solidFill>
              <a:ea typeface="ＭＳ Ｐゴシック" pitchFamily="34" charset="-128"/>
              <a:cs typeface="Times New Roman" pitchFamily="18" charset="0"/>
            </a:endParaRPr>
          </a:p>
          <a:p>
            <a:pPr>
              <a:buFont typeface="Arial" pitchFamily="34" charset="0"/>
              <a:buNone/>
            </a:pPr>
            <a:r>
              <a:rPr lang="en-IE" altLang="en-US" sz="1600" b="1" dirty="0" smtClean="0">
                <a:solidFill>
                  <a:srgbClr val="007CB1"/>
                </a:solidFill>
                <a:latin typeface="+mj-lt"/>
                <a:ea typeface="ＭＳ Ｐゴシック" pitchFamily="34" charset="-128"/>
                <a:cs typeface="Times New Roman" pitchFamily="18" charset="0"/>
              </a:rPr>
              <a:t> </a:t>
            </a:r>
            <a:endParaRPr lang="en-IE" altLang="en-US" sz="1600" b="1" dirty="0">
              <a:solidFill>
                <a:srgbClr val="007CB1"/>
              </a:solidFill>
              <a:latin typeface="+mj-lt"/>
              <a:ea typeface="ＭＳ Ｐゴシック" pitchFamily="34" charset="-128"/>
              <a:cs typeface="Times New Roman" pitchFamily="18" charset="0"/>
            </a:endParaRPr>
          </a:p>
          <a:p>
            <a:pPr>
              <a:buFont typeface="Arial" pitchFamily="34" charset="0"/>
              <a:buNone/>
            </a:pPr>
            <a:r>
              <a:rPr lang="en-IE" altLang="en-US" sz="1600" b="1" dirty="0">
                <a:solidFill>
                  <a:srgbClr val="007CB1"/>
                </a:solidFill>
                <a:latin typeface="+mj-lt"/>
                <a:ea typeface="ＭＳ Ｐゴシック" pitchFamily="34" charset="-128"/>
                <a:cs typeface="Times New Roman" pitchFamily="18" charset="0"/>
              </a:rPr>
              <a:t>T – Travel – avoid abandonment – outline plan </a:t>
            </a:r>
            <a:r>
              <a:rPr lang="en-IE" altLang="en-US" sz="1600" b="1" dirty="0" smtClean="0">
                <a:solidFill>
                  <a:srgbClr val="007CB1"/>
                </a:solidFill>
                <a:latin typeface="+mj-lt"/>
                <a:ea typeface="ＭＳ Ｐゴシック" pitchFamily="34" charset="-128"/>
                <a:cs typeface="Times New Roman" pitchFamily="18" charset="0"/>
              </a:rPr>
              <a:t>for their </a:t>
            </a:r>
            <a:r>
              <a:rPr lang="en-IE" altLang="en-US" sz="1600" b="1" dirty="0">
                <a:solidFill>
                  <a:srgbClr val="007CB1"/>
                </a:solidFill>
                <a:latin typeface="+mj-lt"/>
                <a:ea typeface="ＭＳ Ｐゴシック" pitchFamily="34" charset="-128"/>
                <a:cs typeface="Times New Roman" pitchFamily="18" charset="0"/>
              </a:rPr>
              <a:t>continued </a:t>
            </a:r>
            <a:r>
              <a:rPr lang="en-IE" altLang="en-US" sz="1600" b="1" dirty="0" smtClean="0">
                <a:solidFill>
                  <a:srgbClr val="007CB1"/>
                </a:solidFill>
                <a:latin typeface="+mj-lt"/>
                <a:ea typeface="ＭＳ Ｐゴシック" pitchFamily="34" charset="-128"/>
                <a:cs typeface="Times New Roman" pitchFamily="18" charset="0"/>
              </a:rPr>
              <a:t> 	  care  </a:t>
            </a:r>
            <a:r>
              <a:rPr lang="en-IE" altLang="en-US" sz="1600" b="1" dirty="0">
                <a:solidFill>
                  <a:srgbClr val="007CB1"/>
                </a:solidFill>
                <a:latin typeface="+mj-lt"/>
                <a:ea typeface="ＭＳ Ｐゴシック" pitchFamily="34" charset="-128"/>
                <a:cs typeface="Times New Roman" pitchFamily="18" charset="0"/>
              </a:rPr>
              <a:t>and contact arrangements</a:t>
            </a:r>
            <a:endParaRPr lang="en-GB" altLang="en-US" sz="1600" b="1" dirty="0">
              <a:solidFill>
                <a:srgbClr val="007CB1"/>
              </a:solidFill>
              <a:latin typeface="+mj-lt"/>
              <a:ea typeface="ＭＳ Ｐゴシック" pitchFamily="34" charset="-128"/>
              <a:cs typeface="Times New Roman" pitchFamily="18" charset="0"/>
            </a:endParaRPr>
          </a:p>
        </p:txBody>
      </p:sp>
      <p:sp>
        <p:nvSpPr>
          <p:cNvPr id="3" name="TextBox 2"/>
          <p:cNvSpPr txBox="1"/>
          <p:nvPr/>
        </p:nvSpPr>
        <p:spPr>
          <a:xfrm>
            <a:off x="5079104" y="314325"/>
            <a:ext cx="1938544" cy="461665"/>
          </a:xfrm>
          <a:prstGeom prst="rect">
            <a:avLst/>
          </a:prstGeom>
          <a:noFill/>
        </p:spPr>
        <p:txBody>
          <a:bodyPr wrap="none" rtlCol="0">
            <a:spAutoFit/>
          </a:bodyPr>
          <a:lstStyle/>
          <a:p>
            <a:r>
              <a:rPr lang="en-IE" sz="2400" b="1" dirty="0">
                <a:solidFill>
                  <a:schemeClr val="bg1"/>
                </a:solidFill>
              </a:rPr>
              <a:t>ASSIST Model</a:t>
            </a:r>
          </a:p>
        </p:txBody>
      </p:sp>
      <p:sp>
        <p:nvSpPr>
          <p:cNvPr id="4" name="TextBox 3"/>
          <p:cNvSpPr txBox="1"/>
          <p:nvPr/>
        </p:nvSpPr>
        <p:spPr>
          <a:xfrm>
            <a:off x="0" y="915566"/>
            <a:ext cx="3168352" cy="3970318"/>
          </a:xfrm>
          <a:prstGeom prst="rect">
            <a:avLst/>
          </a:prstGeom>
          <a:noFill/>
        </p:spPr>
        <p:txBody>
          <a:bodyPr wrap="square" rtlCol="0">
            <a:spAutoFit/>
          </a:bodyPr>
          <a:lstStyle/>
          <a:p>
            <a:r>
              <a:rPr lang="en-IE" sz="3600" dirty="0" smtClean="0"/>
              <a:t>The Open Disclosure Process using the MPS </a:t>
            </a:r>
          </a:p>
          <a:p>
            <a:r>
              <a:rPr lang="en-IE" sz="3600" dirty="0" smtClean="0"/>
              <a:t>ASSIST Model of Communication</a:t>
            </a:r>
            <a:endParaRPr lang="en-IE" sz="3600" dirty="0"/>
          </a:p>
        </p:txBody>
      </p:sp>
    </p:spTree>
    <p:extLst>
      <p:ext uri="{BB962C8B-B14F-4D97-AF65-F5344CB8AC3E}">
        <p14:creationId xmlns:p14="http://schemas.microsoft.com/office/powerpoint/2010/main" val="329306777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5496" y="987574"/>
            <a:ext cx="9001000" cy="3785652"/>
          </a:xfrm>
          <a:prstGeom prst="rect">
            <a:avLst/>
          </a:prstGeom>
          <a:solidFill>
            <a:schemeClr val="bg1">
              <a:lumMod val="85000"/>
            </a:schemeClr>
          </a:solidFill>
        </p:spPr>
        <p:txBody>
          <a:bodyPr wrap="square" rtlCol="0">
            <a:spAutoFit/>
          </a:bodyPr>
          <a:lstStyle/>
          <a:p>
            <a:pPr algn="ctr"/>
            <a:endParaRPr lang="en-IE" b="1" dirty="0">
              <a:solidFill>
                <a:srgbClr val="0070C0"/>
              </a:solidFill>
              <a:latin typeface="Calibri" panose="020F0502020204030204" pitchFamily="34" charset="0"/>
            </a:endParaRPr>
          </a:p>
          <a:p>
            <a:pPr algn="ctr"/>
            <a:endParaRPr lang="en-IE" sz="2400" b="1" dirty="0" smtClean="0">
              <a:latin typeface="Calibri" panose="020F0502020204030204" pitchFamily="34" charset="0"/>
            </a:endParaRPr>
          </a:p>
          <a:p>
            <a:pPr algn="ctr"/>
            <a:endParaRPr lang="en-IE" sz="2400" b="1" dirty="0">
              <a:latin typeface="Calibri" panose="020F0502020204030204" pitchFamily="34" charset="0"/>
            </a:endParaRPr>
          </a:p>
          <a:p>
            <a:pPr algn="ctr"/>
            <a:endParaRPr lang="en-IE" sz="2400" b="1" dirty="0" smtClean="0">
              <a:latin typeface="Calibri" panose="020F0502020204030204" pitchFamily="34" charset="0"/>
            </a:endParaRPr>
          </a:p>
          <a:p>
            <a:pPr algn="ctr"/>
            <a:endParaRPr lang="en-IE" sz="2400" b="1" dirty="0">
              <a:latin typeface="Calibri" panose="020F0502020204030204" pitchFamily="34" charset="0"/>
            </a:endParaRPr>
          </a:p>
          <a:p>
            <a:pPr algn="ctr"/>
            <a:endParaRPr lang="en-IE" sz="2400" b="1" dirty="0" smtClean="0">
              <a:latin typeface="Calibri" panose="020F0502020204030204" pitchFamily="34" charset="0"/>
            </a:endParaRPr>
          </a:p>
          <a:p>
            <a:pPr algn="ctr"/>
            <a:endParaRPr lang="en-IE" sz="2400" b="1" dirty="0">
              <a:latin typeface="Calibri" panose="020F0502020204030204" pitchFamily="34" charset="0"/>
            </a:endParaRPr>
          </a:p>
          <a:p>
            <a:r>
              <a:rPr lang="en-IE" sz="2400" b="1" dirty="0" smtClean="0"/>
              <a:t>Warning</a:t>
            </a:r>
            <a:endParaRPr lang="en-IE" sz="2400" dirty="0"/>
          </a:p>
          <a:p>
            <a:r>
              <a:rPr lang="en-IE" b="1" dirty="0"/>
              <a:t>During this workshop, we will be discussing some challenging conversations and scenarios. These may echo with some experiences in your life which may be upsetting. If this happens, please feel free to let us know, to take time out from the </a:t>
            </a:r>
            <a:r>
              <a:rPr lang="en-IE" b="1" dirty="0" smtClean="0"/>
              <a:t>workshop as required.</a:t>
            </a:r>
            <a:endParaRPr lang="en-IE" b="1" dirty="0">
              <a:latin typeface="Calibri" panose="020F0502020204030204" pitchFamily="34" charset="0"/>
            </a:endParaRPr>
          </a:p>
        </p:txBody>
      </p:sp>
      <p:sp>
        <p:nvSpPr>
          <p:cNvPr id="3" name="TextBox 2"/>
          <p:cNvSpPr txBox="1"/>
          <p:nvPr/>
        </p:nvSpPr>
        <p:spPr>
          <a:xfrm>
            <a:off x="6012160" y="339502"/>
            <a:ext cx="2952328" cy="461665"/>
          </a:xfrm>
          <a:prstGeom prst="rect">
            <a:avLst/>
          </a:prstGeom>
          <a:noFill/>
        </p:spPr>
        <p:txBody>
          <a:bodyPr wrap="square" rtlCol="0">
            <a:spAutoFit/>
          </a:bodyPr>
          <a:lstStyle/>
          <a:p>
            <a:r>
              <a:rPr lang="en-IE" sz="2400" b="1" dirty="0" smtClean="0">
                <a:solidFill>
                  <a:schemeClr val="bg1"/>
                </a:solidFill>
              </a:rPr>
              <a:t>Role Play Activities </a:t>
            </a:r>
            <a:endParaRPr lang="en-IE" sz="2400" b="1" dirty="0">
              <a:solidFill>
                <a:schemeClr val="bg1"/>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888" y="1460780"/>
            <a:ext cx="2305050" cy="151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986171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107504" y="987574"/>
            <a:ext cx="9001000" cy="3888432"/>
          </a:xfrm>
          <a:solidFill>
            <a:schemeClr val="bg1">
              <a:lumMod val="85000"/>
            </a:schemeClr>
          </a:solidFill>
        </p:spPr>
        <p:txBody>
          <a:bodyPr>
            <a:normAutofit lnSpcReduction="10000"/>
          </a:bodyPr>
          <a:lstStyle/>
          <a:p>
            <a:pPr marL="0" indent="0">
              <a:buNone/>
            </a:pPr>
            <a:r>
              <a:rPr lang="en-US" sz="1800" b="1" dirty="0"/>
              <a:t>Managing </a:t>
            </a:r>
            <a:r>
              <a:rPr lang="en-US" sz="1800" b="1" dirty="0" smtClean="0"/>
              <a:t>Open Disclosure for incidents of no </a:t>
            </a:r>
            <a:r>
              <a:rPr lang="en-US" sz="1800" b="1" dirty="0" smtClean="0"/>
              <a:t>harm or </a:t>
            </a:r>
            <a:r>
              <a:rPr lang="en-US" sz="1800" b="1" dirty="0" smtClean="0"/>
              <a:t>minor harm </a:t>
            </a:r>
            <a:r>
              <a:rPr lang="en-US" sz="1800" b="1" dirty="0"/>
              <a:t>using the ASSIST Model of Communication</a:t>
            </a:r>
            <a:endParaRPr lang="en-IE" sz="1800" dirty="0"/>
          </a:p>
          <a:p>
            <a:endParaRPr lang="en-US" sz="1800" dirty="0"/>
          </a:p>
          <a:p>
            <a:pPr marL="0" indent="0">
              <a:buNone/>
            </a:pPr>
            <a:r>
              <a:rPr lang="en-GB" sz="1800" dirty="0"/>
              <a:t>Where a minor harm patient safety incident is reported, or in some instances no harm incidents, then a low level response is required </a:t>
            </a:r>
            <a:r>
              <a:rPr lang="en-US" sz="1800" dirty="0"/>
              <a:t>(predominately Category 3 incidents as per the HSE Risk Impact Table)</a:t>
            </a:r>
            <a:r>
              <a:rPr lang="en-GB" sz="1800" dirty="0"/>
              <a:t>. A low level response </a:t>
            </a:r>
            <a:r>
              <a:rPr lang="en-US" sz="1800" dirty="0"/>
              <a:t>may involve just one meeting to discuss what has happened. </a:t>
            </a:r>
            <a:r>
              <a:rPr lang="en-US" sz="1800" dirty="0" smtClean="0"/>
              <a:t>The </a:t>
            </a:r>
            <a:r>
              <a:rPr lang="en-US" sz="1800" dirty="0"/>
              <a:t>need for a further meeting can be assessed at this meeting in discussion with the patient/relevant person. </a:t>
            </a:r>
            <a:endParaRPr lang="en-IE" sz="1800" dirty="0"/>
          </a:p>
          <a:p>
            <a:pPr marL="0" indent="0">
              <a:buNone/>
            </a:pPr>
            <a:endParaRPr lang="en-US" sz="1800" b="1" dirty="0"/>
          </a:p>
          <a:p>
            <a:pPr marL="0" indent="0">
              <a:buNone/>
            </a:pPr>
            <a:endParaRPr lang="en-US" sz="1800" b="1" dirty="0" smtClean="0"/>
          </a:p>
          <a:p>
            <a:pPr marL="0" indent="0">
              <a:buNone/>
            </a:pPr>
            <a:r>
              <a:rPr lang="en-US" sz="1800" b="1" dirty="0" smtClean="0"/>
              <a:t>Key </a:t>
            </a:r>
            <a:r>
              <a:rPr lang="en-US" sz="1800" b="1" dirty="0"/>
              <a:t>Learning: </a:t>
            </a:r>
            <a:endParaRPr lang="en-IE" sz="1800" dirty="0"/>
          </a:p>
          <a:p>
            <a:pPr marL="0" indent="0">
              <a:buNone/>
            </a:pPr>
            <a:r>
              <a:rPr lang="en-US" sz="1800" dirty="0"/>
              <a:t>Participants have an opportunity to use the ASSIST Model of </a:t>
            </a:r>
            <a:r>
              <a:rPr lang="en-US" sz="1800" dirty="0" smtClean="0"/>
              <a:t>Communication </a:t>
            </a:r>
            <a:r>
              <a:rPr lang="en-US" sz="1800" dirty="0"/>
              <a:t>to support and guide an open disclosure discussion with a patient following a low level incident.</a:t>
            </a:r>
            <a:endParaRPr lang="en-IE" sz="1800" dirty="0"/>
          </a:p>
          <a:p>
            <a:pPr marL="0" indent="0">
              <a:buNone/>
            </a:pPr>
            <a:endParaRPr lang="en-IE" dirty="0"/>
          </a:p>
        </p:txBody>
      </p:sp>
      <p:sp>
        <p:nvSpPr>
          <p:cNvPr id="5" name="Slide Number Placeholder 4"/>
          <p:cNvSpPr>
            <a:spLocks noGrp="1"/>
          </p:cNvSpPr>
          <p:nvPr>
            <p:ph type="sldNum" sz="quarter" idx="12"/>
          </p:nvPr>
        </p:nvSpPr>
        <p:spPr/>
        <p:txBody>
          <a:bodyPr/>
          <a:lstStyle/>
          <a:p>
            <a:fld id="{F7886C9C-DC18-4195-8FD5-A50AA931D419}" type="slidenum">
              <a:rPr lang="en-US" smtClean="0">
                <a:solidFill>
                  <a:prstClr val="black">
                    <a:tint val="75000"/>
                  </a:prstClr>
                </a:solidFill>
              </a:rPr>
              <a:pPr/>
              <a:t>22</a:t>
            </a:fld>
            <a:endParaRPr lang="en-US" dirty="0">
              <a:solidFill>
                <a:prstClr val="black">
                  <a:tint val="75000"/>
                </a:prstClr>
              </a:solidFill>
            </a:endParaRPr>
          </a:p>
        </p:txBody>
      </p:sp>
      <p:sp>
        <p:nvSpPr>
          <p:cNvPr id="7" name="Title 5"/>
          <p:cNvSpPr txBox="1">
            <a:spLocks/>
          </p:cNvSpPr>
          <p:nvPr/>
        </p:nvSpPr>
        <p:spPr>
          <a:xfrm>
            <a:off x="1043608" y="195486"/>
            <a:ext cx="7869560" cy="5040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IE" sz="2400" b="1" dirty="0">
                <a:solidFill>
                  <a:prstClr val="white"/>
                </a:solidFill>
              </a:rPr>
              <a:t>Activity </a:t>
            </a:r>
            <a:r>
              <a:rPr lang="en-IE" sz="2400" b="1" dirty="0" smtClean="0">
                <a:solidFill>
                  <a:prstClr val="white"/>
                </a:solidFill>
              </a:rPr>
              <a:t>1: Managing Open Disclosure for no or minor harm patient safety incidents</a:t>
            </a:r>
            <a:endParaRPr lang="en-IE" sz="2400" b="1" dirty="0">
              <a:solidFill>
                <a:prstClr val="white"/>
              </a:solidFill>
            </a:endParaRPr>
          </a:p>
        </p:txBody>
      </p:sp>
    </p:spTree>
    <p:extLst>
      <p:ext uri="{BB962C8B-B14F-4D97-AF65-F5344CB8AC3E}">
        <p14:creationId xmlns:p14="http://schemas.microsoft.com/office/powerpoint/2010/main" val="53819971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4211960" y="205979"/>
            <a:ext cx="4474840" cy="781595"/>
          </a:xfrm>
        </p:spPr>
        <p:txBody>
          <a:bodyPr>
            <a:normAutofit/>
          </a:bodyPr>
          <a:lstStyle/>
          <a:p>
            <a:pPr algn="r"/>
            <a:r>
              <a:rPr lang="en-IE" sz="2400" b="1" dirty="0">
                <a:solidFill>
                  <a:schemeClr val="bg1"/>
                </a:solidFill>
                <a:latin typeface="+mn-lt"/>
              </a:rPr>
              <a:t>Activity 1- Role Play</a:t>
            </a:r>
          </a:p>
        </p:txBody>
      </p:sp>
      <p:sp>
        <p:nvSpPr>
          <p:cNvPr id="2" name="Content Placeholder 1"/>
          <p:cNvSpPr>
            <a:spLocks noGrp="1"/>
          </p:cNvSpPr>
          <p:nvPr>
            <p:ph idx="1"/>
          </p:nvPr>
        </p:nvSpPr>
        <p:spPr>
          <a:xfrm>
            <a:off x="2555776" y="915566"/>
            <a:ext cx="6588224" cy="4032448"/>
          </a:xfrm>
          <a:solidFill>
            <a:schemeClr val="bg1">
              <a:lumMod val="85000"/>
            </a:schemeClr>
          </a:solidFill>
        </p:spPr>
        <p:txBody>
          <a:bodyPr>
            <a:normAutofit/>
          </a:bodyPr>
          <a:lstStyle/>
          <a:p>
            <a:pPr lvl="0"/>
            <a:r>
              <a:rPr lang="en-US" sz="2000" dirty="0"/>
              <a:t>Please break into groups of three. </a:t>
            </a:r>
            <a:endParaRPr lang="en-US" sz="2000" dirty="0" smtClean="0"/>
          </a:p>
          <a:p>
            <a:pPr lvl="0"/>
            <a:endParaRPr lang="en-US" sz="2000" dirty="0"/>
          </a:p>
          <a:p>
            <a:pPr lvl="0"/>
            <a:r>
              <a:rPr lang="en-US" sz="2000" dirty="0"/>
              <a:t>Conduct the role play in your group with each group member playing each role in this activity. </a:t>
            </a:r>
            <a:endParaRPr lang="en-US" sz="2000" dirty="0" smtClean="0"/>
          </a:p>
          <a:p>
            <a:pPr marL="0" lvl="0" indent="0">
              <a:buNone/>
            </a:pPr>
            <a:endParaRPr lang="en-US" sz="2000" dirty="0"/>
          </a:p>
          <a:p>
            <a:pPr lvl="0"/>
            <a:r>
              <a:rPr lang="en-US" sz="2000" dirty="0"/>
              <a:t>Identify roles of patient / service user, discloser and observer using the role sheets provided. </a:t>
            </a:r>
          </a:p>
          <a:p>
            <a:pPr marL="0" lvl="0" indent="0">
              <a:buNone/>
            </a:pPr>
            <a:endParaRPr lang="en-US" sz="2000" dirty="0"/>
          </a:p>
          <a:p>
            <a:pPr lvl="0"/>
            <a:r>
              <a:rPr lang="en-US" sz="2000" dirty="0"/>
              <a:t>Conduct a 3 minute role play followed by 2 minute discussion and then rotate roles and repeat</a:t>
            </a:r>
            <a:r>
              <a:rPr lang="en-US" sz="2000" dirty="0" smtClean="0"/>
              <a:t>.</a:t>
            </a:r>
          </a:p>
          <a:p>
            <a:pPr marL="0" lvl="0" indent="0">
              <a:buNone/>
            </a:pPr>
            <a:endParaRPr lang="en-IE" dirty="0"/>
          </a:p>
        </p:txBody>
      </p:sp>
      <p:sp>
        <p:nvSpPr>
          <p:cNvPr id="5" name="Slide Number Placeholder 4"/>
          <p:cNvSpPr>
            <a:spLocks noGrp="1"/>
          </p:cNvSpPr>
          <p:nvPr>
            <p:ph type="sldNum" sz="quarter" idx="12"/>
          </p:nvPr>
        </p:nvSpPr>
        <p:spPr/>
        <p:txBody>
          <a:bodyPr/>
          <a:lstStyle/>
          <a:p>
            <a:fld id="{F7886C9C-DC18-4195-8FD5-A50AA931D419}" type="slidenum">
              <a:rPr lang="en-US" smtClean="0">
                <a:solidFill>
                  <a:prstClr val="black">
                    <a:tint val="75000"/>
                  </a:prstClr>
                </a:solidFill>
              </a:rPr>
              <a:pPr/>
              <a:t>23</a:t>
            </a:fld>
            <a:endParaRPr lang="en-US" dirty="0">
              <a:solidFill>
                <a:prstClr val="black">
                  <a:tint val="75000"/>
                </a:prstClr>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04" y="2283718"/>
            <a:ext cx="2304256" cy="1695450"/>
          </a:xfrm>
          <a:prstGeom prst="rect">
            <a:avLst/>
          </a:prstGeom>
        </p:spPr>
      </p:pic>
    </p:spTree>
    <p:extLst>
      <p:ext uri="{BB962C8B-B14F-4D97-AF65-F5344CB8AC3E}">
        <p14:creationId xmlns:p14="http://schemas.microsoft.com/office/powerpoint/2010/main" val="14660314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2553545" y="40877"/>
            <a:ext cx="4474840" cy="781595"/>
          </a:xfrm>
        </p:spPr>
        <p:txBody>
          <a:bodyPr>
            <a:normAutofit/>
          </a:bodyPr>
          <a:lstStyle/>
          <a:p>
            <a:pPr algn="l"/>
            <a:r>
              <a:rPr lang="en-IE" sz="2400" b="1" dirty="0">
                <a:solidFill>
                  <a:schemeClr val="bg1"/>
                </a:solidFill>
              </a:rPr>
              <a:t>Activity 1- Group Discussion</a:t>
            </a:r>
          </a:p>
        </p:txBody>
      </p:sp>
      <p:sp>
        <p:nvSpPr>
          <p:cNvPr id="2" name="Content Placeholder 1"/>
          <p:cNvSpPr>
            <a:spLocks noGrp="1"/>
          </p:cNvSpPr>
          <p:nvPr>
            <p:ph idx="1"/>
          </p:nvPr>
        </p:nvSpPr>
        <p:spPr>
          <a:xfrm>
            <a:off x="2555776" y="915566"/>
            <a:ext cx="6588224" cy="4032448"/>
          </a:xfrm>
          <a:solidFill>
            <a:schemeClr val="accent3">
              <a:lumMod val="20000"/>
              <a:lumOff val="80000"/>
            </a:schemeClr>
          </a:solidFill>
        </p:spPr>
        <p:txBody>
          <a:bodyPr>
            <a:normAutofit/>
          </a:bodyPr>
          <a:lstStyle/>
          <a:p>
            <a:pPr lvl="0"/>
            <a:r>
              <a:rPr lang="en-US" sz="2400" dirty="0"/>
              <a:t>What </a:t>
            </a:r>
            <a:r>
              <a:rPr lang="en-US" sz="2400" dirty="0" smtClean="0"/>
              <a:t>communication skills did you observe  that supported the process?</a:t>
            </a:r>
          </a:p>
          <a:p>
            <a:pPr marL="0" lvl="0" indent="0">
              <a:buNone/>
            </a:pPr>
            <a:endParaRPr lang="en-IE" sz="2400" dirty="0"/>
          </a:p>
          <a:p>
            <a:pPr lvl="0"/>
            <a:r>
              <a:rPr lang="en-US" sz="2400" dirty="0"/>
              <a:t>How do you feel </a:t>
            </a:r>
            <a:r>
              <a:rPr lang="en-US" sz="2400" dirty="0" smtClean="0"/>
              <a:t>the ASSIST Model supported the interaction between the discloser and the patient/ service user/relevant person?</a:t>
            </a:r>
          </a:p>
          <a:p>
            <a:pPr marL="0" lvl="0" indent="0">
              <a:buNone/>
            </a:pPr>
            <a:endParaRPr lang="en-US" sz="2400" dirty="0" smtClean="0"/>
          </a:p>
          <a:p>
            <a:pPr lvl="0"/>
            <a:r>
              <a:rPr lang="en-US" sz="2400" dirty="0" smtClean="0"/>
              <a:t>How </a:t>
            </a:r>
            <a:r>
              <a:rPr lang="en-US" sz="2400" dirty="0"/>
              <a:t>will this meeting be documented?</a:t>
            </a:r>
            <a:endParaRPr lang="en-IE" sz="2400" dirty="0"/>
          </a:p>
          <a:p>
            <a:pPr marL="45720" indent="0">
              <a:buNone/>
            </a:pPr>
            <a:endParaRPr lang="en-US" sz="2400" dirty="0"/>
          </a:p>
          <a:p>
            <a:pPr marL="45720" indent="0">
              <a:buNone/>
            </a:pPr>
            <a:endParaRPr lang="en-IE" dirty="0"/>
          </a:p>
        </p:txBody>
      </p:sp>
      <p:sp>
        <p:nvSpPr>
          <p:cNvPr id="5" name="Slide Number Placeholder 4"/>
          <p:cNvSpPr>
            <a:spLocks noGrp="1"/>
          </p:cNvSpPr>
          <p:nvPr>
            <p:ph type="sldNum" sz="quarter" idx="12"/>
          </p:nvPr>
        </p:nvSpPr>
        <p:spPr/>
        <p:txBody>
          <a:bodyPr/>
          <a:lstStyle/>
          <a:p>
            <a:fld id="{F7886C9C-DC18-4195-8FD5-A50AA931D419}" type="slidenum">
              <a:rPr lang="en-US" smtClean="0">
                <a:solidFill>
                  <a:prstClr val="black">
                    <a:tint val="75000"/>
                  </a:prstClr>
                </a:solidFill>
              </a:rPr>
              <a:pPr/>
              <a:t>24</a:t>
            </a:fld>
            <a:endParaRPr lang="en-US" dirty="0">
              <a:solidFill>
                <a:prstClr val="black">
                  <a:tint val="75000"/>
                </a:prstClr>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04" y="2283718"/>
            <a:ext cx="2304256" cy="1695450"/>
          </a:xfrm>
          <a:prstGeom prst="rect">
            <a:avLst/>
          </a:prstGeom>
        </p:spPr>
      </p:pic>
    </p:spTree>
    <p:extLst>
      <p:ext uri="{BB962C8B-B14F-4D97-AF65-F5344CB8AC3E}">
        <p14:creationId xmlns:p14="http://schemas.microsoft.com/office/powerpoint/2010/main" val="299553771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1763688" y="40877"/>
            <a:ext cx="5338936" cy="781595"/>
          </a:xfrm>
        </p:spPr>
        <p:txBody>
          <a:bodyPr>
            <a:normAutofit/>
          </a:bodyPr>
          <a:lstStyle/>
          <a:p>
            <a:pPr algn="l"/>
            <a:r>
              <a:rPr lang="en-IE" sz="2400" b="1" dirty="0" smtClean="0">
                <a:solidFill>
                  <a:schemeClr val="bg1"/>
                </a:solidFill>
              </a:rPr>
              <a:t>Activity 2: The </a:t>
            </a:r>
            <a:r>
              <a:rPr lang="en-IE" sz="2400" b="1" dirty="0">
                <a:solidFill>
                  <a:schemeClr val="bg1"/>
                </a:solidFill>
              </a:rPr>
              <a:t>Open Disclosure Process</a:t>
            </a:r>
          </a:p>
        </p:txBody>
      </p:sp>
      <p:sp>
        <p:nvSpPr>
          <p:cNvPr id="2" name="Content Placeholder 1"/>
          <p:cNvSpPr>
            <a:spLocks noGrp="1"/>
          </p:cNvSpPr>
          <p:nvPr>
            <p:ph idx="1"/>
          </p:nvPr>
        </p:nvSpPr>
        <p:spPr>
          <a:xfrm>
            <a:off x="0" y="915566"/>
            <a:ext cx="9144000" cy="4032448"/>
          </a:xfrm>
          <a:solidFill>
            <a:schemeClr val="accent3">
              <a:lumMod val="20000"/>
              <a:lumOff val="80000"/>
            </a:schemeClr>
          </a:solidFill>
        </p:spPr>
        <p:txBody>
          <a:bodyPr>
            <a:normAutofit fontScale="85000" lnSpcReduction="10000"/>
          </a:bodyPr>
          <a:lstStyle/>
          <a:p>
            <a:pPr marL="0" indent="0">
              <a:buNone/>
            </a:pPr>
            <a:r>
              <a:rPr lang="en-US" sz="2400" b="1" dirty="0"/>
              <a:t>Managing the </a:t>
            </a:r>
            <a:r>
              <a:rPr lang="en-US" sz="2400" b="1" dirty="0" smtClean="0"/>
              <a:t>Open </a:t>
            </a:r>
            <a:r>
              <a:rPr lang="en-US" sz="2400" b="1" dirty="0"/>
              <a:t>Disclosure Process following a </a:t>
            </a:r>
            <a:r>
              <a:rPr lang="en-US" sz="2400" b="1" dirty="0" smtClean="0"/>
              <a:t>Patient Safety Incident </a:t>
            </a:r>
            <a:r>
              <a:rPr lang="en-US" sz="2400" b="1" dirty="0" smtClean="0"/>
              <a:t>resulting </a:t>
            </a:r>
            <a:r>
              <a:rPr lang="en-US" sz="2400" b="1" dirty="0" smtClean="0"/>
              <a:t>in </a:t>
            </a:r>
            <a:r>
              <a:rPr lang="en-US" sz="2400" b="1" dirty="0" smtClean="0"/>
              <a:t>harm or a Notifiable Incident</a:t>
            </a:r>
            <a:endParaRPr lang="en-US" sz="2400" b="1" dirty="0" smtClean="0"/>
          </a:p>
          <a:p>
            <a:pPr marL="0" indent="0">
              <a:buNone/>
            </a:pPr>
            <a:endParaRPr lang="en-IE" sz="2400" dirty="0"/>
          </a:p>
          <a:p>
            <a:r>
              <a:rPr lang="en-US" sz="2400" dirty="0"/>
              <a:t>A high level response involves the full open disclosure process and is initiated for patient safety incidents where the patient has suffered a moderate or higher level of harm (i.e. Category 1 and Category 2 Incidents as per the HSE Risk Impact Table</a:t>
            </a:r>
            <a:r>
              <a:rPr lang="en-US" sz="2400" dirty="0" smtClean="0"/>
              <a:t>).</a:t>
            </a:r>
          </a:p>
          <a:p>
            <a:r>
              <a:rPr lang="en-US" sz="2400" dirty="0" smtClean="0"/>
              <a:t>This </a:t>
            </a:r>
            <a:r>
              <a:rPr lang="en-US" sz="2400" dirty="0" smtClean="0"/>
              <a:t>approach will </a:t>
            </a:r>
            <a:r>
              <a:rPr lang="en-US" sz="2400" dirty="0" smtClean="0"/>
              <a:t>also be </a:t>
            </a:r>
            <a:r>
              <a:rPr lang="en-US" sz="2400" dirty="0" smtClean="0"/>
              <a:t>implemented following the identification of a notifiable </a:t>
            </a:r>
            <a:r>
              <a:rPr lang="en-US" sz="2400" dirty="0" smtClean="0"/>
              <a:t>incident, </a:t>
            </a:r>
            <a:r>
              <a:rPr lang="en-US" sz="2400" dirty="0" smtClean="0"/>
              <a:t>and will follow the process set out in the Patient Safety </a:t>
            </a:r>
            <a:r>
              <a:rPr lang="en-US" sz="2400" dirty="0" smtClean="0"/>
              <a:t>Act.</a:t>
            </a:r>
          </a:p>
          <a:p>
            <a:r>
              <a:rPr lang="en-US" sz="2400" dirty="0" smtClean="0"/>
              <a:t>This </a:t>
            </a:r>
            <a:r>
              <a:rPr lang="en-US" sz="2400" dirty="0"/>
              <a:t>level of response may involve an initial </a:t>
            </a:r>
            <a:r>
              <a:rPr lang="en-US" sz="2400" dirty="0" smtClean="0"/>
              <a:t>discussion </a:t>
            </a:r>
            <a:r>
              <a:rPr lang="en-US" sz="2400" dirty="0"/>
              <a:t>with the patient to acknowledge that a patient safety </a:t>
            </a:r>
            <a:r>
              <a:rPr lang="en-US" sz="2400" dirty="0" smtClean="0"/>
              <a:t>incident or notifiable incident </a:t>
            </a:r>
            <a:r>
              <a:rPr lang="en-US" sz="2400" dirty="0"/>
              <a:t>has occurred followed by </a:t>
            </a:r>
            <a:r>
              <a:rPr lang="en-US" sz="2400" dirty="0" smtClean="0"/>
              <a:t>further OD meeting(s</a:t>
            </a:r>
            <a:r>
              <a:rPr lang="en-US" sz="2400" dirty="0"/>
              <a:t>) to update the patient as additional information becomes available.   </a:t>
            </a:r>
            <a:endParaRPr lang="en-IE" sz="2400" dirty="0"/>
          </a:p>
          <a:p>
            <a:pPr marL="45720" indent="0">
              <a:buNone/>
            </a:pPr>
            <a:endParaRPr lang="en-US" sz="2400" dirty="0"/>
          </a:p>
          <a:p>
            <a:pPr marL="45720" indent="0">
              <a:buNone/>
            </a:pPr>
            <a:endParaRPr lang="en-IE" dirty="0"/>
          </a:p>
        </p:txBody>
      </p:sp>
      <p:sp>
        <p:nvSpPr>
          <p:cNvPr id="5" name="Slide Number Placeholder 4"/>
          <p:cNvSpPr>
            <a:spLocks noGrp="1"/>
          </p:cNvSpPr>
          <p:nvPr>
            <p:ph type="sldNum" sz="quarter" idx="12"/>
          </p:nvPr>
        </p:nvSpPr>
        <p:spPr/>
        <p:txBody>
          <a:bodyPr/>
          <a:lstStyle/>
          <a:p>
            <a:fld id="{F7886C9C-DC18-4195-8FD5-A50AA931D419}" type="slidenum">
              <a:rPr lang="en-US" smtClean="0">
                <a:solidFill>
                  <a:prstClr val="black">
                    <a:tint val="75000"/>
                  </a:prstClr>
                </a:solidFill>
              </a:rPr>
              <a:pPr/>
              <a:t>25</a:t>
            </a:fld>
            <a:endParaRPr lang="en-US" dirty="0">
              <a:solidFill>
                <a:prstClr val="black">
                  <a:tint val="75000"/>
                </a:prstClr>
              </a:solidFill>
            </a:endParaRPr>
          </a:p>
        </p:txBody>
      </p:sp>
    </p:spTree>
    <p:extLst>
      <p:ext uri="{BB962C8B-B14F-4D97-AF65-F5344CB8AC3E}">
        <p14:creationId xmlns:p14="http://schemas.microsoft.com/office/powerpoint/2010/main" val="252177947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2339752" y="195486"/>
            <a:ext cx="4896544" cy="483518"/>
          </a:xfrm>
        </p:spPr>
        <p:txBody>
          <a:bodyPr>
            <a:normAutofit/>
          </a:bodyPr>
          <a:lstStyle/>
          <a:p>
            <a:pPr algn="l"/>
            <a:r>
              <a:rPr lang="en-IE" sz="2400" b="1" dirty="0">
                <a:solidFill>
                  <a:schemeClr val="bg1"/>
                </a:solidFill>
              </a:rPr>
              <a:t>Activity </a:t>
            </a:r>
            <a:r>
              <a:rPr lang="en-IE" sz="2400" b="1" dirty="0" smtClean="0">
                <a:solidFill>
                  <a:schemeClr val="bg1"/>
                </a:solidFill>
              </a:rPr>
              <a:t>2: Managing Emotions</a:t>
            </a:r>
            <a:endParaRPr lang="en-IE" sz="2400" b="1" dirty="0">
              <a:solidFill>
                <a:schemeClr val="bg1"/>
              </a:solidFill>
            </a:endParaRPr>
          </a:p>
        </p:txBody>
      </p:sp>
      <p:sp>
        <p:nvSpPr>
          <p:cNvPr id="2" name="Content Placeholder 1"/>
          <p:cNvSpPr>
            <a:spLocks noGrp="1"/>
          </p:cNvSpPr>
          <p:nvPr>
            <p:ph idx="1"/>
          </p:nvPr>
        </p:nvSpPr>
        <p:spPr>
          <a:xfrm>
            <a:off x="2627784" y="915566"/>
            <a:ext cx="6516216" cy="4032448"/>
          </a:xfrm>
          <a:solidFill>
            <a:schemeClr val="accent3">
              <a:lumMod val="20000"/>
              <a:lumOff val="80000"/>
            </a:schemeClr>
          </a:solidFill>
        </p:spPr>
        <p:txBody>
          <a:bodyPr>
            <a:normAutofit fontScale="77500" lnSpcReduction="20000"/>
          </a:bodyPr>
          <a:lstStyle/>
          <a:p>
            <a:pPr marL="0" indent="0">
              <a:buNone/>
            </a:pPr>
            <a:r>
              <a:rPr lang="en-US" sz="2400" b="1" dirty="0"/>
              <a:t>Focus on </a:t>
            </a:r>
            <a:r>
              <a:rPr lang="en-US" sz="2400" b="1" dirty="0" smtClean="0"/>
              <a:t>managing </a:t>
            </a:r>
            <a:r>
              <a:rPr lang="en-US" sz="2400" b="1" dirty="0"/>
              <a:t>the </a:t>
            </a:r>
            <a:r>
              <a:rPr lang="en-US" sz="2400" b="1" dirty="0" smtClean="0"/>
              <a:t>emotions </a:t>
            </a:r>
            <a:r>
              <a:rPr lang="en-US" sz="2400" b="1" dirty="0"/>
              <a:t>and </a:t>
            </a:r>
            <a:r>
              <a:rPr lang="en-US" sz="2400" b="1" dirty="0" smtClean="0"/>
              <a:t>feelings </a:t>
            </a:r>
            <a:r>
              <a:rPr lang="en-US" sz="2400" b="1" dirty="0"/>
              <a:t>of all those </a:t>
            </a:r>
            <a:r>
              <a:rPr lang="en-US" sz="2400" b="1" dirty="0" smtClean="0"/>
              <a:t>affected</a:t>
            </a:r>
          </a:p>
          <a:p>
            <a:pPr marL="0" indent="0">
              <a:buNone/>
            </a:pPr>
            <a:endParaRPr lang="en-IE" sz="2400" dirty="0"/>
          </a:p>
          <a:p>
            <a:pPr lvl="0"/>
            <a:r>
              <a:rPr lang="en-US" sz="2600" dirty="0"/>
              <a:t>Prioritise the immediate clinical needs of the patient </a:t>
            </a:r>
            <a:endParaRPr lang="en-IE" sz="2600" dirty="0"/>
          </a:p>
          <a:p>
            <a:pPr lvl="0"/>
            <a:r>
              <a:rPr lang="en-US" sz="2600" dirty="0"/>
              <a:t>Consider the importance of being aware of the impact of patient safety incidents on the staff involved and the management of their emotions/feelings.</a:t>
            </a:r>
            <a:endParaRPr lang="en-IE" sz="2600" dirty="0"/>
          </a:p>
          <a:p>
            <a:pPr lvl="0"/>
            <a:r>
              <a:rPr lang="en-US" sz="2600" dirty="0"/>
              <a:t>Consider how the ASSIST ME model of staff support may be used to support a colleague.</a:t>
            </a:r>
            <a:endParaRPr lang="en-IE" sz="2600" dirty="0"/>
          </a:p>
          <a:p>
            <a:pPr lvl="0"/>
            <a:r>
              <a:rPr lang="en-US" sz="2600" dirty="0"/>
              <a:t>Demonstrate awareness of the emotional needs of the patient/ relevant person following patient safety incidents and how to respond to their needs with compassion and empathy.</a:t>
            </a:r>
            <a:endParaRPr lang="en-IE" sz="2600" dirty="0"/>
          </a:p>
          <a:p>
            <a:pPr lvl="0"/>
            <a:r>
              <a:rPr lang="en-US" sz="2600" dirty="0"/>
              <a:t>Consider the key communication skills involved. </a:t>
            </a:r>
            <a:endParaRPr lang="en-IE" sz="2600" dirty="0"/>
          </a:p>
        </p:txBody>
      </p:sp>
      <p:sp>
        <p:nvSpPr>
          <p:cNvPr id="5" name="Slide Number Placeholder 4"/>
          <p:cNvSpPr>
            <a:spLocks noGrp="1"/>
          </p:cNvSpPr>
          <p:nvPr>
            <p:ph type="sldNum" sz="quarter" idx="12"/>
          </p:nvPr>
        </p:nvSpPr>
        <p:spPr/>
        <p:txBody>
          <a:bodyPr/>
          <a:lstStyle/>
          <a:p>
            <a:fld id="{F7886C9C-DC18-4195-8FD5-A50AA931D419}" type="slidenum">
              <a:rPr lang="en-US" smtClean="0">
                <a:solidFill>
                  <a:prstClr val="black">
                    <a:tint val="75000"/>
                  </a:prstClr>
                </a:solidFill>
              </a:rPr>
              <a:pPr/>
              <a:t>26</a:t>
            </a:fld>
            <a:endParaRPr lang="en-US" dirty="0">
              <a:solidFill>
                <a:prstClr val="black">
                  <a:tint val="75000"/>
                </a:prstClr>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615" y="915566"/>
            <a:ext cx="1729661" cy="2088232"/>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528" y="3083052"/>
            <a:ext cx="1879061" cy="1800200"/>
          </a:xfrm>
          <a:prstGeom prst="rect">
            <a:avLst/>
          </a:prstGeom>
        </p:spPr>
      </p:pic>
    </p:spTree>
    <p:extLst>
      <p:ext uri="{BB962C8B-B14F-4D97-AF65-F5344CB8AC3E}">
        <p14:creationId xmlns:p14="http://schemas.microsoft.com/office/powerpoint/2010/main" val="70257129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1907704" y="40877"/>
            <a:ext cx="5050904" cy="781595"/>
          </a:xfrm>
        </p:spPr>
        <p:txBody>
          <a:bodyPr>
            <a:noAutofit/>
          </a:bodyPr>
          <a:lstStyle/>
          <a:p>
            <a:r>
              <a:rPr lang="en-IE" sz="2400" b="1" dirty="0">
                <a:solidFill>
                  <a:schemeClr val="bg1"/>
                </a:solidFill>
              </a:rPr>
              <a:t>Activity </a:t>
            </a:r>
            <a:r>
              <a:rPr lang="en-IE" sz="2400" b="1" dirty="0" smtClean="0">
                <a:solidFill>
                  <a:schemeClr val="bg1"/>
                </a:solidFill>
              </a:rPr>
              <a:t>2: Managing Emotions</a:t>
            </a:r>
            <a:endParaRPr lang="en-IE" sz="2400" b="1" dirty="0">
              <a:solidFill>
                <a:schemeClr val="bg1"/>
              </a:solidFill>
            </a:endParaRPr>
          </a:p>
        </p:txBody>
      </p:sp>
      <p:sp>
        <p:nvSpPr>
          <p:cNvPr id="2" name="Content Placeholder 1"/>
          <p:cNvSpPr>
            <a:spLocks noGrp="1"/>
          </p:cNvSpPr>
          <p:nvPr>
            <p:ph idx="1"/>
          </p:nvPr>
        </p:nvSpPr>
        <p:spPr>
          <a:xfrm>
            <a:off x="2483768" y="915566"/>
            <a:ext cx="6660232" cy="4032448"/>
          </a:xfrm>
          <a:solidFill>
            <a:schemeClr val="accent3">
              <a:lumMod val="20000"/>
              <a:lumOff val="80000"/>
            </a:schemeClr>
          </a:solidFill>
        </p:spPr>
        <p:txBody>
          <a:bodyPr>
            <a:normAutofit fontScale="77500" lnSpcReduction="20000"/>
          </a:bodyPr>
          <a:lstStyle/>
          <a:p>
            <a:pPr marL="0" indent="0">
              <a:buNone/>
            </a:pPr>
            <a:r>
              <a:rPr lang="en-US" sz="2400" dirty="0"/>
              <a:t>Two Groups</a:t>
            </a:r>
            <a:endParaRPr lang="en-IE" sz="2400" dirty="0"/>
          </a:p>
          <a:p>
            <a:r>
              <a:rPr lang="en-US" sz="2400" dirty="0"/>
              <a:t>Review scenario and time allocated: </a:t>
            </a:r>
            <a:r>
              <a:rPr lang="en-US" sz="2400" dirty="0" smtClean="0"/>
              <a:t>10 minutes</a:t>
            </a:r>
          </a:p>
          <a:p>
            <a:pPr marL="0" indent="0">
              <a:buNone/>
            </a:pPr>
            <a:endParaRPr lang="en-IE" sz="2400" dirty="0"/>
          </a:p>
          <a:p>
            <a:pPr marL="0" indent="0">
              <a:buNone/>
            </a:pPr>
            <a:r>
              <a:rPr lang="en-US" sz="2400" b="1" dirty="0"/>
              <a:t>Group A to:</a:t>
            </a:r>
            <a:endParaRPr lang="en-IE" sz="2400" b="1" dirty="0"/>
          </a:p>
          <a:p>
            <a:pPr lvl="0"/>
            <a:r>
              <a:rPr lang="en-US" sz="2400" dirty="0"/>
              <a:t>Review role </a:t>
            </a:r>
            <a:r>
              <a:rPr lang="en-US" sz="2400" dirty="0" smtClean="0"/>
              <a:t>card, consider </a:t>
            </a:r>
            <a:r>
              <a:rPr lang="en-US" sz="2400" dirty="0"/>
              <a:t>this incident from the perspective of the staff member(s) involved, the impact on them, possible reactions and use of the ASSIST Me Model of staff support.</a:t>
            </a:r>
          </a:p>
          <a:p>
            <a:pPr marL="0" indent="0">
              <a:buNone/>
            </a:pPr>
            <a:r>
              <a:rPr lang="en-US" sz="2400" b="1" dirty="0"/>
              <a:t>Group B to: </a:t>
            </a:r>
            <a:endParaRPr lang="en-IE" sz="2400" dirty="0"/>
          </a:p>
          <a:p>
            <a:r>
              <a:rPr lang="en-US" sz="2400" dirty="0"/>
              <a:t>Review role </a:t>
            </a:r>
            <a:r>
              <a:rPr lang="en-US" sz="2400" dirty="0" smtClean="0"/>
              <a:t>card, </a:t>
            </a:r>
            <a:r>
              <a:rPr lang="en-US" sz="2400" dirty="0"/>
              <a:t>consider the impact of this incident on the patient / service user (emotional, psychological, social and physical impact) and their reaction and what communication skills the disclosure team will need to use to manage the various </a:t>
            </a:r>
            <a:r>
              <a:rPr lang="en-US" sz="2400" dirty="0" smtClean="0"/>
              <a:t>reactions/responses</a:t>
            </a:r>
            <a:r>
              <a:rPr lang="en-US" sz="2400" dirty="0"/>
              <a:t>.</a:t>
            </a:r>
          </a:p>
          <a:p>
            <a:r>
              <a:rPr lang="en-US" sz="2400" dirty="0"/>
              <a:t>Conduct a 5 minute Role Play of the initial discussion with family.   </a:t>
            </a:r>
            <a:endParaRPr lang="en-IE" sz="2400" dirty="0"/>
          </a:p>
          <a:p>
            <a:pPr marL="45720" indent="0">
              <a:buNone/>
            </a:pPr>
            <a:endParaRPr lang="en-US" sz="2400" dirty="0"/>
          </a:p>
          <a:p>
            <a:pPr marL="45720" indent="0">
              <a:buNone/>
            </a:pPr>
            <a:endParaRPr lang="en-IE" dirty="0"/>
          </a:p>
        </p:txBody>
      </p:sp>
      <p:sp>
        <p:nvSpPr>
          <p:cNvPr id="5" name="Slide Number Placeholder 4"/>
          <p:cNvSpPr>
            <a:spLocks noGrp="1"/>
          </p:cNvSpPr>
          <p:nvPr>
            <p:ph type="sldNum" sz="quarter" idx="12"/>
          </p:nvPr>
        </p:nvSpPr>
        <p:spPr/>
        <p:txBody>
          <a:bodyPr/>
          <a:lstStyle/>
          <a:p>
            <a:fld id="{F7886C9C-DC18-4195-8FD5-A50AA931D419}" type="slidenum">
              <a:rPr lang="en-US" smtClean="0">
                <a:solidFill>
                  <a:prstClr val="black">
                    <a:tint val="75000"/>
                  </a:prstClr>
                </a:solidFill>
              </a:rPr>
              <a:pPr/>
              <a:t>27</a:t>
            </a:fld>
            <a:endParaRPr lang="en-US" dirty="0">
              <a:solidFill>
                <a:prstClr val="black">
                  <a:tint val="75000"/>
                </a:prstClr>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61" y="3403657"/>
            <a:ext cx="2073367" cy="1191394"/>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192" y="1119939"/>
            <a:ext cx="2152594" cy="2283718"/>
          </a:xfrm>
          <a:prstGeom prst="rect">
            <a:avLst/>
          </a:prstGeom>
        </p:spPr>
      </p:pic>
    </p:spTree>
    <p:extLst>
      <p:ext uri="{BB962C8B-B14F-4D97-AF65-F5344CB8AC3E}">
        <p14:creationId xmlns:p14="http://schemas.microsoft.com/office/powerpoint/2010/main" val="243842217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2699792" y="133971"/>
            <a:ext cx="4474840" cy="781595"/>
          </a:xfrm>
        </p:spPr>
        <p:txBody>
          <a:bodyPr>
            <a:normAutofit/>
          </a:bodyPr>
          <a:lstStyle/>
          <a:p>
            <a:pPr algn="l"/>
            <a:r>
              <a:rPr lang="en-IE" sz="2400" b="1" dirty="0" smtClean="0">
                <a:solidFill>
                  <a:schemeClr val="bg1"/>
                </a:solidFill>
              </a:rPr>
              <a:t>Activity 2: Group </a:t>
            </a:r>
            <a:r>
              <a:rPr lang="en-IE" sz="2400" b="1" dirty="0">
                <a:solidFill>
                  <a:schemeClr val="bg1"/>
                </a:solidFill>
              </a:rPr>
              <a:t>d</a:t>
            </a:r>
            <a:r>
              <a:rPr lang="en-IE" sz="2400" b="1" dirty="0" smtClean="0">
                <a:solidFill>
                  <a:schemeClr val="bg1"/>
                </a:solidFill>
              </a:rPr>
              <a:t>iscussion</a:t>
            </a:r>
            <a:endParaRPr lang="en-IE" sz="2400" b="1" dirty="0">
              <a:solidFill>
                <a:schemeClr val="bg1"/>
              </a:solidFill>
            </a:endParaRPr>
          </a:p>
        </p:txBody>
      </p:sp>
      <p:sp>
        <p:nvSpPr>
          <p:cNvPr id="2" name="Content Placeholder 1"/>
          <p:cNvSpPr>
            <a:spLocks noGrp="1"/>
          </p:cNvSpPr>
          <p:nvPr>
            <p:ph idx="1"/>
          </p:nvPr>
        </p:nvSpPr>
        <p:spPr>
          <a:xfrm>
            <a:off x="2555776" y="915566"/>
            <a:ext cx="6588224" cy="4032448"/>
          </a:xfrm>
          <a:solidFill>
            <a:schemeClr val="accent3">
              <a:lumMod val="20000"/>
              <a:lumOff val="80000"/>
            </a:schemeClr>
          </a:solidFill>
        </p:spPr>
        <p:txBody>
          <a:bodyPr>
            <a:normAutofit/>
          </a:bodyPr>
          <a:lstStyle/>
          <a:p>
            <a:r>
              <a:rPr lang="en-US" sz="2000" dirty="0"/>
              <a:t>What communication skills were used during the role play to manage the patient’s/relevant person’s emotions and responses?  </a:t>
            </a:r>
            <a:endParaRPr lang="en-US" sz="2000" dirty="0" smtClean="0"/>
          </a:p>
          <a:p>
            <a:endParaRPr lang="en-US" sz="2000" dirty="0" smtClean="0"/>
          </a:p>
          <a:p>
            <a:r>
              <a:rPr lang="en-US" sz="2000" dirty="0"/>
              <a:t>How do the team support each other before and during this meeting?</a:t>
            </a:r>
          </a:p>
          <a:p>
            <a:endParaRPr lang="en-US" sz="2000" dirty="0"/>
          </a:p>
          <a:p>
            <a:endParaRPr lang="en-US" sz="2000" dirty="0"/>
          </a:p>
          <a:p>
            <a:r>
              <a:rPr lang="en-US" sz="2000" dirty="0"/>
              <a:t>How does the ASSIST ME Model of staff support assist the management of emotions? </a:t>
            </a:r>
          </a:p>
          <a:p>
            <a:pPr marL="0" indent="0">
              <a:buNone/>
            </a:pPr>
            <a:endParaRPr lang="en-US" sz="2000" dirty="0"/>
          </a:p>
        </p:txBody>
      </p:sp>
      <p:sp>
        <p:nvSpPr>
          <p:cNvPr id="5" name="Slide Number Placeholder 4"/>
          <p:cNvSpPr>
            <a:spLocks noGrp="1"/>
          </p:cNvSpPr>
          <p:nvPr>
            <p:ph type="sldNum" sz="quarter" idx="12"/>
          </p:nvPr>
        </p:nvSpPr>
        <p:spPr/>
        <p:txBody>
          <a:bodyPr/>
          <a:lstStyle/>
          <a:p>
            <a:fld id="{F7886C9C-DC18-4195-8FD5-A50AA931D419}" type="slidenum">
              <a:rPr lang="en-US" smtClean="0">
                <a:solidFill>
                  <a:prstClr val="black">
                    <a:tint val="75000"/>
                  </a:prstClr>
                </a:solidFill>
              </a:rPr>
              <a:pPr/>
              <a:t>28</a:t>
            </a:fld>
            <a:endParaRPr lang="en-US" dirty="0">
              <a:solidFill>
                <a:prstClr val="black">
                  <a:tint val="75000"/>
                </a:prstClr>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04" y="2283718"/>
            <a:ext cx="2304256" cy="1695450"/>
          </a:xfrm>
          <a:prstGeom prst="rect">
            <a:avLst/>
          </a:prstGeom>
        </p:spPr>
      </p:pic>
    </p:spTree>
    <p:extLst>
      <p:ext uri="{BB962C8B-B14F-4D97-AF65-F5344CB8AC3E}">
        <p14:creationId xmlns:p14="http://schemas.microsoft.com/office/powerpoint/2010/main" val="307925695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36F04DD-2FA4-C84F-8953-D21B26A63840}"/>
              </a:ext>
            </a:extLst>
          </p:cNvPr>
          <p:cNvSpPr txBox="1">
            <a:spLocks/>
          </p:cNvSpPr>
          <p:nvPr/>
        </p:nvSpPr>
        <p:spPr>
          <a:xfrm>
            <a:off x="623889" y="683"/>
            <a:ext cx="8148638" cy="78671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378" rtl="0" eaLnBrk="1" fontAlgn="auto" latinLnBrk="0" hangingPunct="1">
              <a:lnSpc>
                <a:spcPct val="90000"/>
              </a:lnSpc>
              <a:spcBef>
                <a:spcPct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p:txBody>
      </p:sp>
      <p:grpSp>
        <p:nvGrpSpPr>
          <p:cNvPr id="14" name="Group 13">
            <a:extLst>
              <a:ext uri="{FF2B5EF4-FFF2-40B4-BE49-F238E27FC236}">
                <a16:creationId xmlns:a16="http://schemas.microsoft.com/office/drawing/2014/main" id="{81186C2D-0F92-6A4B-A8F0-2C7F18609C90}"/>
              </a:ext>
            </a:extLst>
          </p:cNvPr>
          <p:cNvGrpSpPr/>
          <p:nvPr/>
        </p:nvGrpSpPr>
        <p:grpSpPr>
          <a:xfrm>
            <a:off x="416292" y="2349898"/>
            <a:ext cx="2543537" cy="712190"/>
            <a:chOff x="416292" y="2349898"/>
            <a:chExt cx="2543537" cy="712190"/>
          </a:xfrm>
        </p:grpSpPr>
        <p:sp>
          <p:nvSpPr>
            <p:cNvPr id="5" name="Oval 4">
              <a:extLst>
                <a:ext uri="{FF2B5EF4-FFF2-40B4-BE49-F238E27FC236}">
                  <a16:creationId xmlns:a16="http://schemas.microsoft.com/office/drawing/2014/main" id="{3D3C80F3-790B-8C44-9B0B-A2F80171521C}"/>
                </a:ext>
              </a:extLst>
            </p:cNvPr>
            <p:cNvSpPr/>
            <p:nvPr/>
          </p:nvSpPr>
          <p:spPr>
            <a:xfrm>
              <a:off x="416292" y="2349898"/>
              <a:ext cx="712190" cy="712190"/>
            </a:xfrm>
            <a:prstGeom prst="ellipse">
              <a:avLst/>
            </a:prstGeom>
            <a:gradFill rotWithShape="0">
              <a:gsLst>
                <a:gs pos="0">
                  <a:srgbClr val="EC008C"/>
                </a:gs>
                <a:gs pos="100000">
                  <a:srgbClr val="6E3694"/>
                </a:gs>
              </a:gsLst>
              <a:lin ang="5400000" scaled="1"/>
            </a:gra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6" name="Rectangle 5" descr="Cycle with people outline">
              <a:extLst>
                <a:ext uri="{FF2B5EF4-FFF2-40B4-BE49-F238E27FC236}">
                  <a16:creationId xmlns:a16="http://schemas.microsoft.com/office/drawing/2014/main" id="{CED05B3E-EDF6-3340-B05D-8D0C0DF6DED4}"/>
                </a:ext>
              </a:extLst>
            </p:cNvPr>
            <p:cNvSpPr/>
            <p:nvPr/>
          </p:nvSpPr>
          <p:spPr>
            <a:xfrm>
              <a:off x="565852" y="2499458"/>
              <a:ext cx="413070" cy="413070"/>
            </a:xfrm>
            <a:prstGeom prst="rect">
              <a:avLst/>
            </a:prstGeom>
            <a: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7" name="Freeform 6">
              <a:extLst>
                <a:ext uri="{FF2B5EF4-FFF2-40B4-BE49-F238E27FC236}">
                  <a16:creationId xmlns:a16="http://schemas.microsoft.com/office/drawing/2014/main" id="{614A0F16-96D8-4443-8232-2AD3D7D28A96}"/>
                </a:ext>
              </a:extLst>
            </p:cNvPr>
            <p:cNvSpPr/>
            <p:nvPr/>
          </p:nvSpPr>
          <p:spPr>
            <a:xfrm>
              <a:off x="1281095" y="2349898"/>
              <a:ext cx="1678734" cy="712190"/>
            </a:xfrm>
            <a:custGeom>
              <a:avLst/>
              <a:gdLst>
                <a:gd name="connsiteX0" fmla="*/ 0 w 1678734"/>
                <a:gd name="connsiteY0" fmla="*/ 0 h 712190"/>
                <a:gd name="connsiteX1" fmla="*/ 1678734 w 1678734"/>
                <a:gd name="connsiteY1" fmla="*/ 0 h 712190"/>
                <a:gd name="connsiteX2" fmla="*/ 1678734 w 1678734"/>
                <a:gd name="connsiteY2" fmla="*/ 712190 h 712190"/>
                <a:gd name="connsiteX3" fmla="*/ 0 w 1678734"/>
                <a:gd name="connsiteY3" fmla="*/ 712190 h 712190"/>
                <a:gd name="connsiteX4" fmla="*/ 0 w 1678734"/>
                <a:gd name="connsiteY4" fmla="*/ 0 h 712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8734" h="712190">
                  <a:moveTo>
                    <a:pt x="0" y="0"/>
                  </a:moveTo>
                  <a:lnTo>
                    <a:pt x="1678734" y="0"/>
                  </a:lnTo>
                  <a:lnTo>
                    <a:pt x="1678734" y="712190"/>
                  </a:lnTo>
                  <a:lnTo>
                    <a:pt x="0" y="712190"/>
                  </a:lnTo>
                  <a:lnTo>
                    <a:pt x="0" y="0"/>
                  </a:lnTo>
                  <a:close/>
                </a:path>
              </a:pathLst>
            </a:custGeom>
            <a:solidFill>
              <a:srgbClr val="6E3694"/>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marR="0" lvl="0" indent="0" algn="ctr" defTabSz="800100" rtl="0" eaLnBrk="1" fontAlgn="auto" latinLnBrk="0" hangingPunct="1">
                <a:lnSpc>
                  <a:spcPct val="100000"/>
                </a:lnSpc>
                <a:spcBef>
                  <a:spcPct val="0"/>
                </a:spcBef>
                <a:spcAft>
                  <a:spcPct val="3500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Connect</a:t>
              </a:r>
            </a:p>
          </p:txBody>
        </p:sp>
      </p:grpSp>
      <p:grpSp>
        <p:nvGrpSpPr>
          <p:cNvPr id="15" name="Group 14">
            <a:extLst>
              <a:ext uri="{FF2B5EF4-FFF2-40B4-BE49-F238E27FC236}">
                <a16:creationId xmlns:a16="http://schemas.microsoft.com/office/drawing/2014/main" id="{9214E304-861A-B44D-B4C5-8439D49917E7}"/>
              </a:ext>
            </a:extLst>
          </p:cNvPr>
          <p:cNvGrpSpPr/>
          <p:nvPr/>
        </p:nvGrpSpPr>
        <p:grpSpPr>
          <a:xfrm>
            <a:off x="3252336" y="2349898"/>
            <a:ext cx="2543537" cy="712190"/>
            <a:chOff x="3252336" y="2349898"/>
            <a:chExt cx="2543537" cy="712190"/>
          </a:xfrm>
        </p:grpSpPr>
        <p:sp>
          <p:nvSpPr>
            <p:cNvPr id="8" name="Oval 7">
              <a:extLst>
                <a:ext uri="{FF2B5EF4-FFF2-40B4-BE49-F238E27FC236}">
                  <a16:creationId xmlns:a16="http://schemas.microsoft.com/office/drawing/2014/main" id="{1A99B84D-1982-6540-B134-1EDDA3B64F77}"/>
                </a:ext>
              </a:extLst>
            </p:cNvPr>
            <p:cNvSpPr/>
            <p:nvPr/>
          </p:nvSpPr>
          <p:spPr>
            <a:xfrm>
              <a:off x="3252336" y="2349898"/>
              <a:ext cx="712190" cy="712190"/>
            </a:xfrm>
            <a:prstGeom prst="ellipse">
              <a:avLst/>
            </a:prstGeom>
            <a:gradFill rotWithShape="0">
              <a:gsLst>
                <a:gs pos="0">
                  <a:srgbClr val="EC008C"/>
                </a:gs>
                <a:gs pos="100000">
                  <a:srgbClr val="6E3694"/>
                </a:gs>
              </a:gsLst>
              <a:lin ang="5400000" scaled="1"/>
            </a:gra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9" name="Rectangle 8" descr="Ear outline">
              <a:extLst>
                <a:ext uri="{FF2B5EF4-FFF2-40B4-BE49-F238E27FC236}">
                  <a16:creationId xmlns:a16="http://schemas.microsoft.com/office/drawing/2014/main" id="{EE668E33-20E1-0643-93DF-01BC3994F677}"/>
                </a:ext>
              </a:extLst>
            </p:cNvPr>
            <p:cNvSpPr/>
            <p:nvPr/>
          </p:nvSpPr>
          <p:spPr>
            <a:xfrm>
              <a:off x="3401896" y="2499458"/>
              <a:ext cx="413070" cy="413070"/>
            </a:xfrm>
            <a:prstGeom prst="rect">
              <a:avLst/>
            </a:prstGeom>
            <a: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0" name="Freeform 9">
              <a:extLst>
                <a:ext uri="{FF2B5EF4-FFF2-40B4-BE49-F238E27FC236}">
                  <a16:creationId xmlns:a16="http://schemas.microsoft.com/office/drawing/2014/main" id="{844AC331-5E17-C24F-B446-C30C8FF42CD1}"/>
                </a:ext>
              </a:extLst>
            </p:cNvPr>
            <p:cNvSpPr/>
            <p:nvPr/>
          </p:nvSpPr>
          <p:spPr>
            <a:xfrm>
              <a:off x="4117139" y="2349898"/>
              <a:ext cx="1678734" cy="712190"/>
            </a:xfrm>
            <a:custGeom>
              <a:avLst/>
              <a:gdLst>
                <a:gd name="connsiteX0" fmla="*/ 0 w 1678734"/>
                <a:gd name="connsiteY0" fmla="*/ 0 h 712190"/>
                <a:gd name="connsiteX1" fmla="*/ 1678734 w 1678734"/>
                <a:gd name="connsiteY1" fmla="*/ 0 h 712190"/>
                <a:gd name="connsiteX2" fmla="*/ 1678734 w 1678734"/>
                <a:gd name="connsiteY2" fmla="*/ 712190 h 712190"/>
                <a:gd name="connsiteX3" fmla="*/ 0 w 1678734"/>
                <a:gd name="connsiteY3" fmla="*/ 712190 h 712190"/>
                <a:gd name="connsiteX4" fmla="*/ 0 w 1678734"/>
                <a:gd name="connsiteY4" fmla="*/ 0 h 712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8734" h="712190">
                  <a:moveTo>
                    <a:pt x="0" y="0"/>
                  </a:moveTo>
                  <a:lnTo>
                    <a:pt x="1678734" y="0"/>
                  </a:lnTo>
                  <a:lnTo>
                    <a:pt x="1678734" y="712190"/>
                  </a:lnTo>
                  <a:lnTo>
                    <a:pt x="0" y="712190"/>
                  </a:lnTo>
                  <a:lnTo>
                    <a:pt x="0" y="0"/>
                  </a:lnTo>
                  <a:close/>
                </a:path>
              </a:pathLst>
            </a:custGeom>
            <a:solidFill>
              <a:srgbClr val="6E3694"/>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marR="0" lvl="0" indent="0" algn="ctr" defTabSz="800100" rtl="0" eaLnBrk="1" fontAlgn="auto" latinLnBrk="0" hangingPunct="1">
                <a:lnSpc>
                  <a:spcPct val="100000"/>
                </a:lnSpc>
                <a:spcBef>
                  <a:spcPct val="0"/>
                </a:spcBef>
                <a:spcAft>
                  <a:spcPct val="3500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Understand</a:t>
              </a:r>
            </a:p>
          </p:txBody>
        </p:sp>
      </p:grpSp>
      <p:grpSp>
        <p:nvGrpSpPr>
          <p:cNvPr id="16" name="Group 15">
            <a:extLst>
              <a:ext uri="{FF2B5EF4-FFF2-40B4-BE49-F238E27FC236}">
                <a16:creationId xmlns:a16="http://schemas.microsoft.com/office/drawing/2014/main" id="{503EA9F3-AEF5-564F-8E6E-E2A6D588EF24}"/>
              </a:ext>
            </a:extLst>
          </p:cNvPr>
          <p:cNvGrpSpPr/>
          <p:nvPr/>
        </p:nvGrpSpPr>
        <p:grpSpPr>
          <a:xfrm>
            <a:off x="6088380" y="2349898"/>
            <a:ext cx="2552014" cy="712190"/>
            <a:chOff x="6088380" y="2349898"/>
            <a:chExt cx="2552014" cy="712190"/>
          </a:xfrm>
        </p:grpSpPr>
        <p:sp>
          <p:nvSpPr>
            <p:cNvPr id="11" name="Oval 10">
              <a:extLst>
                <a:ext uri="{FF2B5EF4-FFF2-40B4-BE49-F238E27FC236}">
                  <a16:creationId xmlns:a16="http://schemas.microsoft.com/office/drawing/2014/main" id="{616869AB-90B1-7E4F-9F89-3E62AE9F591E}"/>
                </a:ext>
              </a:extLst>
            </p:cNvPr>
            <p:cNvSpPr/>
            <p:nvPr/>
          </p:nvSpPr>
          <p:spPr>
            <a:xfrm>
              <a:off x="6088380" y="2349898"/>
              <a:ext cx="712190" cy="712190"/>
            </a:xfrm>
            <a:prstGeom prst="ellipse">
              <a:avLst/>
            </a:prstGeom>
            <a:gradFill rotWithShape="0">
              <a:gsLst>
                <a:gs pos="0">
                  <a:srgbClr val="EC008C"/>
                </a:gs>
                <a:gs pos="100000">
                  <a:srgbClr val="6E3694"/>
                </a:gs>
              </a:gsLst>
              <a:lin ang="5400000" scaled="1"/>
            </a:gra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2" name="Rectangle 11" descr="Chat with solid fill">
              <a:extLst>
                <a:ext uri="{FF2B5EF4-FFF2-40B4-BE49-F238E27FC236}">
                  <a16:creationId xmlns:a16="http://schemas.microsoft.com/office/drawing/2014/main" id="{EBCFF396-5394-6146-997E-92DC11F793B9}"/>
                </a:ext>
              </a:extLst>
            </p:cNvPr>
            <p:cNvSpPr/>
            <p:nvPr/>
          </p:nvSpPr>
          <p:spPr>
            <a:xfrm>
              <a:off x="6237940" y="2499458"/>
              <a:ext cx="413070" cy="413070"/>
            </a:xfrm>
            <a:prstGeom prst="rect">
              <a:avLst/>
            </a:prstGeom>
            <a: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3" name="Freeform 12">
              <a:extLst>
                <a:ext uri="{FF2B5EF4-FFF2-40B4-BE49-F238E27FC236}">
                  <a16:creationId xmlns:a16="http://schemas.microsoft.com/office/drawing/2014/main" id="{CC788A40-6E2D-BB4A-823F-A2D4783CEA13}"/>
                </a:ext>
              </a:extLst>
            </p:cNvPr>
            <p:cNvSpPr/>
            <p:nvPr/>
          </p:nvSpPr>
          <p:spPr>
            <a:xfrm>
              <a:off x="6944705" y="2349898"/>
              <a:ext cx="1695689" cy="712190"/>
            </a:xfrm>
            <a:custGeom>
              <a:avLst/>
              <a:gdLst>
                <a:gd name="connsiteX0" fmla="*/ 0 w 1695689"/>
                <a:gd name="connsiteY0" fmla="*/ 0 h 712190"/>
                <a:gd name="connsiteX1" fmla="*/ 1695689 w 1695689"/>
                <a:gd name="connsiteY1" fmla="*/ 0 h 712190"/>
                <a:gd name="connsiteX2" fmla="*/ 1695689 w 1695689"/>
                <a:gd name="connsiteY2" fmla="*/ 712190 h 712190"/>
                <a:gd name="connsiteX3" fmla="*/ 0 w 1695689"/>
                <a:gd name="connsiteY3" fmla="*/ 712190 h 712190"/>
                <a:gd name="connsiteX4" fmla="*/ 0 w 1695689"/>
                <a:gd name="connsiteY4" fmla="*/ 0 h 712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5689" h="712190">
                  <a:moveTo>
                    <a:pt x="0" y="0"/>
                  </a:moveTo>
                  <a:lnTo>
                    <a:pt x="1695689" y="0"/>
                  </a:lnTo>
                  <a:lnTo>
                    <a:pt x="1695689" y="712190"/>
                  </a:lnTo>
                  <a:lnTo>
                    <a:pt x="0" y="712190"/>
                  </a:lnTo>
                  <a:lnTo>
                    <a:pt x="0" y="0"/>
                  </a:lnTo>
                  <a:close/>
                </a:path>
              </a:pathLst>
            </a:custGeom>
            <a:solidFill>
              <a:srgbClr val="6E3694"/>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marR="0" lvl="0" indent="0" algn="ctr" defTabSz="800100" rtl="0" eaLnBrk="1" fontAlgn="auto" latinLnBrk="0" hangingPunct="1">
                <a:lnSpc>
                  <a:spcPct val="100000"/>
                </a:lnSpc>
                <a:spcBef>
                  <a:spcPct val="0"/>
                </a:spcBef>
                <a:spcAft>
                  <a:spcPct val="3500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Communicate</a:t>
              </a:r>
            </a:p>
          </p:txBody>
        </p:sp>
      </p:grpSp>
      <p:pic>
        <p:nvPicPr>
          <p:cNvPr id="17" name="Content Placeholder 14">
            <a:extLst>
              <a:ext uri="{FF2B5EF4-FFF2-40B4-BE49-F238E27FC236}">
                <a16:creationId xmlns:a16="http://schemas.microsoft.com/office/drawing/2014/main" id="{6C3BC744-1D9F-7144-BE93-82F4BA41636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70194" y="3150152"/>
            <a:ext cx="1948561" cy="1572580"/>
          </a:xfrm>
          <a:prstGeom prst="rect">
            <a:avLst/>
          </a:prstGeom>
        </p:spPr>
      </p:pic>
      <p:pic>
        <p:nvPicPr>
          <p:cNvPr id="18" name="Picture Placeholder 6">
            <a:extLst>
              <a:ext uri="{FF2B5EF4-FFF2-40B4-BE49-F238E27FC236}">
                <a16:creationId xmlns:a16="http://schemas.microsoft.com/office/drawing/2014/main" id="{50C6B58B-2BE5-9D42-B31C-1DFCEDE99C7F}"/>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2205401" y="3299712"/>
            <a:ext cx="2093869" cy="1423020"/>
          </a:xfrm>
          <a:prstGeom prst="rect">
            <a:avLst/>
          </a:prstGeom>
        </p:spPr>
      </p:pic>
    </p:spTree>
    <p:extLst>
      <p:ext uri="{BB962C8B-B14F-4D97-AF65-F5344CB8AC3E}">
        <p14:creationId xmlns:p14="http://schemas.microsoft.com/office/powerpoint/2010/main" val="1272802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0.70"/>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1000" fill="hold"/>
                                        <p:tgtEl>
                                          <p:spTgt spid="15"/>
                                        </p:tgtEl>
                                        <p:attrNameLst>
                                          <p:attrName>ppt_w</p:attrName>
                                        </p:attrNameLst>
                                      </p:cBhvr>
                                      <p:tavLst>
                                        <p:tav tm="0">
                                          <p:val>
                                            <p:strVal val="#ppt_w*0.70"/>
                                          </p:val>
                                        </p:tav>
                                        <p:tav tm="100000">
                                          <p:val>
                                            <p:strVal val="#ppt_w"/>
                                          </p:val>
                                        </p:tav>
                                      </p:tavLst>
                                    </p:anim>
                                    <p:anim calcmode="lin" valueType="num">
                                      <p:cBhvr>
                                        <p:cTn id="15" dur="1000" fill="hold"/>
                                        <p:tgtEl>
                                          <p:spTgt spid="15"/>
                                        </p:tgtEl>
                                        <p:attrNameLst>
                                          <p:attrName>ppt_h</p:attrName>
                                        </p:attrNameLst>
                                      </p:cBhvr>
                                      <p:tavLst>
                                        <p:tav tm="0">
                                          <p:val>
                                            <p:strVal val="#ppt_h"/>
                                          </p:val>
                                        </p:tav>
                                        <p:tav tm="100000">
                                          <p:val>
                                            <p:strVal val="#ppt_h"/>
                                          </p:val>
                                        </p:tav>
                                      </p:tavLst>
                                    </p:anim>
                                    <p:animEffect transition="in" filter="fade">
                                      <p:cBhvr>
                                        <p:cTn id="16" dur="1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1000" fill="hold"/>
                                        <p:tgtEl>
                                          <p:spTgt spid="16"/>
                                        </p:tgtEl>
                                        <p:attrNameLst>
                                          <p:attrName>ppt_w</p:attrName>
                                        </p:attrNameLst>
                                      </p:cBhvr>
                                      <p:tavLst>
                                        <p:tav tm="0">
                                          <p:val>
                                            <p:strVal val="#ppt_w*0.70"/>
                                          </p:val>
                                        </p:tav>
                                        <p:tav tm="100000">
                                          <p:val>
                                            <p:strVal val="#ppt_w"/>
                                          </p:val>
                                        </p:tav>
                                      </p:tavLst>
                                    </p:anim>
                                    <p:anim calcmode="lin" valueType="num">
                                      <p:cBhvr>
                                        <p:cTn id="22" dur="1000" fill="hold"/>
                                        <p:tgtEl>
                                          <p:spTgt spid="16"/>
                                        </p:tgtEl>
                                        <p:attrNameLst>
                                          <p:attrName>ppt_h</p:attrName>
                                        </p:attrNameLst>
                                      </p:cBhvr>
                                      <p:tavLst>
                                        <p:tav tm="0">
                                          <p:val>
                                            <p:strVal val="#ppt_h"/>
                                          </p:val>
                                        </p:tav>
                                        <p:tav tm="100000">
                                          <p:val>
                                            <p:strVal val="#ppt_h"/>
                                          </p:val>
                                        </p:tav>
                                      </p:tavLst>
                                    </p:anim>
                                    <p:animEffect transition="in" filter="fade">
                                      <p:cBhvr>
                                        <p:cTn id="23" dur="10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87624" y="267494"/>
            <a:ext cx="2376264" cy="493563"/>
          </a:xfrm>
        </p:spPr>
        <p:txBody>
          <a:bodyPr>
            <a:noAutofit/>
          </a:bodyPr>
          <a:lstStyle/>
          <a:p>
            <a:pPr algn="l"/>
            <a:r>
              <a:rPr lang="en-IE" sz="2400" b="1" dirty="0">
                <a:solidFill>
                  <a:schemeClr val="bg1"/>
                </a:solidFill>
                <a:latin typeface="+mn-lt"/>
              </a:rPr>
              <a:t>  Objectives</a:t>
            </a:r>
          </a:p>
        </p:txBody>
      </p:sp>
      <p:sp>
        <p:nvSpPr>
          <p:cNvPr id="3" name="Content Placeholder 2"/>
          <p:cNvSpPr>
            <a:spLocks noGrp="1"/>
          </p:cNvSpPr>
          <p:nvPr>
            <p:ph idx="1"/>
          </p:nvPr>
        </p:nvSpPr>
        <p:spPr>
          <a:xfrm>
            <a:off x="0" y="915566"/>
            <a:ext cx="9144000" cy="4104456"/>
          </a:xfrm>
          <a:solidFill>
            <a:schemeClr val="accent3">
              <a:lumMod val="20000"/>
              <a:lumOff val="80000"/>
            </a:schemeClr>
          </a:solidFill>
        </p:spPr>
        <p:txBody>
          <a:bodyPr>
            <a:normAutofit lnSpcReduction="10000"/>
          </a:bodyPr>
          <a:lstStyle/>
          <a:p>
            <a:pPr marL="0" indent="0">
              <a:buNone/>
            </a:pPr>
            <a:r>
              <a:rPr lang="en-IE" sz="1600" b="1" dirty="0" smtClean="0"/>
              <a:t>The </a:t>
            </a:r>
            <a:r>
              <a:rPr lang="en-IE" sz="1600" b="1" dirty="0"/>
              <a:t>aim of this Face to Face workshop </a:t>
            </a:r>
            <a:endParaRPr lang="en-IE" sz="1600" dirty="0"/>
          </a:p>
          <a:p>
            <a:pPr marL="0" indent="0">
              <a:buNone/>
            </a:pPr>
            <a:r>
              <a:rPr lang="en-IE" sz="1600" dirty="0"/>
              <a:t>To build the capacity of attendees to prepare for and manage open disclosure meetings with patients, services users and their relevant person following </a:t>
            </a:r>
            <a:r>
              <a:rPr lang="en-IE" sz="1600" dirty="0" smtClean="0"/>
              <a:t>patient </a:t>
            </a:r>
            <a:r>
              <a:rPr lang="en-IE" sz="1600" dirty="0"/>
              <a:t>safety </a:t>
            </a:r>
            <a:r>
              <a:rPr lang="en-IE" sz="1600" dirty="0" smtClean="0"/>
              <a:t>incidents. </a:t>
            </a:r>
            <a:r>
              <a:rPr lang="en-IE" sz="1600" dirty="0"/>
              <a:t>This is a follow on module to the Open Disclosure E- learning Modules 1 and 2.</a:t>
            </a:r>
          </a:p>
          <a:p>
            <a:pPr marL="0" indent="0">
              <a:buNone/>
            </a:pPr>
            <a:r>
              <a:rPr lang="en-IE" sz="1600" b="1" dirty="0"/>
              <a:t> </a:t>
            </a:r>
            <a:endParaRPr lang="en-IE" sz="1600" dirty="0"/>
          </a:p>
          <a:p>
            <a:pPr marL="0" indent="0">
              <a:buNone/>
            </a:pPr>
            <a:r>
              <a:rPr lang="en-IE" sz="1600" b="1" dirty="0"/>
              <a:t>By the end of the workshop </a:t>
            </a:r>
            <a:r>
              <a:rPr lang="en-IE" sz="1600" b="1" dirty="0" smtClean="0"/>
              <a:t>participants </a:t>
            </a:r>
            <a:r>
              <a:rPr lang="en-IE" sz="1600" b="1" dirty="0"/>
              <a:t>will:</a:t>
            </a:r>
            <a:endParaRPr lang="en-IE" sz="1600" dirty="0"/>
          </a:p>
          <a:p>
            <a:pPr lvl="0"/>
            <a:r>
              <a:rPr lang="en-IE" sz="1600" dirty="0"/>
              <a:t>Be more knowledgeable about the National Open Disclosure programme including relevant legislation and </a:t>
            </a:r>
            <a:r>
              <a:rPr lang="en-IE" sz="1600" dirty="0" smtClean="0"/>
              <a:t>resources.</a:t>
            </a:r>
            <a:endParaRPr lang="en-IE" sz="1600" dirty="0"/>
          </a:p>
          <a:p>
            <a:pPr lvl="0"/>
            <a:r>
              <a:rPr lang="en-IE" sz="1600" dirty="0"/>
              <a:t>Recognise the impact of communication and importance of being empathic, person centred and be more aware of their own communication style.</a:t>
            </a:r>
          </a:p>
          <a:p>
            <a:pPr lvl="0"/>
            <a:r>
              <a:rPr lang="en-IE" sz="1600" dirty="0"/>
              <a:t>Have an opportunity to practice the key skills required to effectively manage an open disclosure meeting to get the best outcome for the patient/ relevant person and staff involved.</a:t>
            </a:r>
          </a:p>
          <a:p>
            <a:pPr lvl="0"/>
            <a:r>
              <a:rPr lang="en-IE" sz="1600" dirty="0"/>
              <a:t>Be more confident in managing the open disclosure process and associated challenges as part of a </a:t>
            </a:r>
            <a:r>
              <a:rPr lang="en-IE" sz="1600" dirty="0" smtClean="0"/>
              <a:t>team. </a:t>
            </a:r>
            <a:endParaRPr lang="en-IE" sz="1600" dirty="0"/>
          </a:p>
          <a:p>
            <a:pPr lvl="0"/>
            <a:r>
              <a:rPr lang="en-IE" sz="1600" dirty="0"/>
              <a:t>Be aware of the patient perspective, the support needed and </a:t>
            </a:r>
            <a:r>
              <a:rPr lang="en-IE" sz="1600" dirty="0" smtClean="0"/>
              <a:t>supports available </a:t>
            </a:r>
            <a:r>
              <a:rPr lang="en-IE" sz="1600" dirty="0"/>
              <a:t>for </a:t>
            </a:r>
            <a:r>
              <a:rPr lang="en-IE" sz="1600" dirty="0" smtClean="0"/>
              <a:t>them.</a:t>
            </a:r>
            <a:endParaRPr lang="en-IE" sz="1600" dirty="0"/>
          </a:p>
          <a:p>
            <a:pPr lvl="0"/>
            <a:r>
              <a:rPr lang="en-IE" sz="1600" dirty="0"/>
              <a:t>Recognise the importance of team dynamics, support for each other and their own support needs throughout the open disclosure process</a:t>
            </a:r>
            <a:r>
              <a:rPr lang="en-IE" sz="1600" dirty="0" smtClean="0"/>
              <a:t>.</a:t>
            </a:r>
            <a:endParaRPr lang="en-IE" sz="1600" dirty="0"/>
          </a:p>
          <a:p>
            <a:pPr lvl="0"/>
            <a:endParaRPr lang="en-IE" sz="1400" dirty="0" smtClean="0"/>
          </a:p>
          <a:p>
            <a:pPr marL="0" lvl="0" indent="0">
              <a:buNone/>
            </a:pPr>
            <a:endParaRPr lang="en-IE" sz="1400" dirty="0"/>
          </a:p>
        </p:txBody>
      </p:sp>
    </p:spTree>
    <p:extLst>
      <p:ext uri="{BB962C8B-B14F-4D97-AF65-F5344CB8AC3E}">
        <p14:creationId xmlns:p14="http://schemas.microsoft.com/office/powerpoint/2010/main" val="7786998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E9D2B-A5A4-0C48-B540-4DDF0AB351EE}"/>
              </a:ext>
            </a:extLst>
          </p:cNvPr>
          <p:cNvSpPr>
            <a:spLocks noGrp="1"/>
          </p:cNvSpPr>
          <p:nvPr>
            <p:ph type="title"/>
          </p:nvPr>
        </p:nvSpPr>
        <p:spPr>
          <a:xfrm>
            <a:off x="298445" y="205980"/>
            <a:ext cx="8388357" cy="376054"/>
          </a:xfrm>
        </p:spPr>
        <p:txBody>
          <a:bodyPr vert="horz" lIns="91440" tIns="45720" rIns="91440" bIns="45720" rtlCol="0" anchor="ctr">
            <a:normAutofit/>
          </a:bodyPr>
          <a:lstStyle/>
          <a:p>
            <a:pPr defTabSz="914400">
              <a:lnSpc>
                <a:spcPct val="90000"/>
              </a:lnSpc>
            </a:pPr>
            <a:r>
              <a:rPr lang="en-US" sz="2000" kern="1200" dirty="0"/>
              <a:t>Preparation</a:t>
            </a:r>
          </a:p>
        </p:txBody>
      </p:sp>
      <p:pic>
        <p:nvPicPr>
          <p:cNvPr id="4" name="Picture 3">
            <a:extLst>
              <a:ext uri="{FF2B5EF4-FFF2-40B4-BE49-F238E27FC236}">
                <a16:creationId xmlns:a16="http://schemas.microsoft.com/office/drawing/2014/main" id="{9713630E-71D4-614F-A44C-FC7F0B830A8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155096" y="1360810"/>
            <a:ext cx="3534059" cy="2424365"/>
          </a:xfrm>
          <a:prstGeom prst="rect">
            <a:avLst/>
          </a:prstGeom>
          <a:noFill/>
        </p:spPr>
      </p:pic>
      <p:sp>
        <p:nvSpPr>
          <p:cNvPr id="6" name="Text Placeholder 2">
            <a:extLst>
              <a:ext uri="{FF2B5EF4-FFF2-40B4-BE49-F238E27FC236}">
                <a16:creationId xmlns:a16="http://schemas.microsoft.com/office/drawing/2014/main" id="{11597C51-C43D-CC4A-B74A-5A73EDA30C7D}"/>
              </a:ext>
            </a:extLst>
          </p:cNvPr>
          <p:cNvSpPr txBox="1">
            <a:spLocks/>
          </p:cNvSpPr>
          <p:nvPr/>
        </p:nvSpPr>
        <p:spPr>
          <a:xfrm>
            <a:off x="470528" y="1360810"/>
            <a:ext cx="4684568" cy="3430770"/>
          </a:xfrm>
          <a:prstGeom prst="rect">
            <a:avLst/>
          </a:prstGeom>
        </p:spPr>
        <p:txBody>
          <a:bodyPr vert="horz" lIns="91436" tIns="45718" rIns="91436" bIns="45718" rtlCol="0">
            <a:noAutofit/>
          </a:bodyPr>
          <a:lstStyle>
            <a:lvl1pPr marL="228588" indent="-228588" algn="l" defTabSz="914355" rtl="0" eaLnBrk="1" latinLnBrk="0" hangingPunct="1">
              <a:lnSpc>
                <a:spcPct val="90000"/>
              </a:lnSpc>
              <a:spcBef>
                <a:spcPts val="1000"/>
              </a:spcBef>
              <a:buClr>
                <a:srgbClr val="C100A0"/>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766" indent="-228588" algn="l" defTabSz="914355" rtl="0" eaLnBrk="1" latinLnBrk="0" hangingPunct="1">
              <a:lnSpc>
                <a:spcPct val="90000"/>
              </a:lnSpc>
              <a:spcBef>
                <a:spcPts val="500"/>
              </a:spcBef>
              <a:buClr>
                <a:srgbClr val="C100A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44" indent="-228588" algn="l" defTabSz="914355" rtl="0" eaLnBrk="1" latinLnBrk="0" hangingPunct="1">
              <a:lnSpc>
                <a:spcPct val="90000"/>
              </a:lnSpc>
              <a:spcBef>
                <a:spcPts val="500"/>
              </a:spcBef>
              <a:buClr>
                <a:srgbClr val="C100A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20" indent="-228588" algn="l" defTabSz="914355" rtl="0" eaLnBrk="1" latinLnBrk="0" hangingPunct="1">
              <a:lnSpc>
                <a:spcPct val="90000"/>
              </a:lnSpc>
              <a:spcBef>
                <a:spcPts val="500"/>
              </a:spcBef>
              <a:buClr>
                <a:srgbClr val="C100A0"/>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297" indent="-228588" algn="l" defTabSz="914355" rtl="0" eaLnBrk="1" latinLnBrk="0" hangingPunct="1">
              <a:lnSpc>
                <a:spcPct val="90000"/>
              </a:lnSpc>
              <a:spcBef>
                <a:spcPts val="500"/>
              </a:spcBef>
              <a:buClr>
                <a:srgbClr val="C100A0"/>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474"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1000"/>
              </a:spcBef>
              <a:spcAft>
                <a:spcPts val="0"/>
              </a:spcAft>
              <a:buClr>
                <a:srgbClr val="C100A0"/>
              </a:buClr>
              <a:buSzTx/>
              <a:buFont typeface="+mj-lt"/>
              <a:buAutoNum type="arabicPeriod"/>
              <a:tabLst/>
              <a:defRPr/>
            </a:pPr>
            <a:r>
              <a:rPr kumimoji="0" lang="en-IE"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Prepare </a:t>
            </a:r>
            <a:r>
              <a:rPr kumimoji="0" lang="en-IE" sz="20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yourself</a:t>
            </a:r>
          </a:p>
          <a:p>
            <a:pPr marL="457200" marR="0" lvl="0" indent="-457200" algn="l" defTabSz="914400" rtl="0" eaLnBrk="1" fontAlgn="auto" latinLnBrk="0" hangingPunct="1">
              <a:lnSpc>
                <a:spcPct val="90000"/>
              </a:lnSpc>
              <a:spcBef>
                <a:spcPts val="1000"/>
              </a:spcBef>
              <a:spcAft>
                <a:spcPts val="0"/>
              </a:spcAft>
              <a:buClr>
                <a:srgbClr val="C100A0"/>
              </a:buClr>
              <a:buSzTx/>
              <a:buFont typeface="+mj-lt"/>
              <a:buAutoNum type="arabicPeriod"/>
              <a:tabLst/>
              <a:defRPr/>
            </a:pPr>
            <a:r>
              <a:rPr kumimoji="0" lang="en-IE"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Prepare your </a:t>
            </a:r>
            <a:r>
              <a:rPr kumimoji="0" lang="en-IE" sz="20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information</a:t>
            </a:r>
          </a:p>
          <a:p>
            <a:pPr marL="457200" marR="0" lvl="0" indent="-457200" algn="l" defTabSz="914400" rtl="0" eaLnBrk="1" fontAlgn="auto" latinLnBrk="0" hangingPunct="1">
              <a:lnSpc>
                <a:spcPct val="90000"/>
              </a:lnSpc>
              <a:spcBef>
                <a:spcPts val="1000"/>
              </a:spcBef>
              <a:spcAft>
                <a:spcPts val="0"/>
              </a:spcAft>
              <a:buClr>
                <a:srgbClr val="C100A0"/>
              </a:buClr>
              <a:buSzTx/>
              <a:buFont typeface="+mj-lt"/>
              <a:buAutoNum type="arabicPeriod"/>
              <a:tabLst/>
              <a:defRPr/>
            </a:pPr>
            <a:r>
              <a:rPr kumimoji="0" lang="en-IE"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Prepare your </a:t>
            </a:r>
            <a:r>
              <a:rPr kumimoji="0" lang="en-IE" sz="20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environment</a:t>
            </a:r>
          </a:p>
        </p:txBody>
      </p:sp>
      <p:sp>
        <p:nvSpPr>
          <p:cNvPr id="16" name="Rectangle 15">
            <a:extLst>
              <a:ext uri="{FF2B5EF4-FFF2-40B4-BE49-F238E27FC236}">
                <a16:creationId xmlns:a16="http://schemas.microsoft.com/office/drawing/2014/main" id="{BF66D228-F6DD-F04E-A681-2A34F424EC93}"/>
              </a:ext>
            </a:extLst>
          </p:cNvPr>
          <p:cNvSpPr/>
          <p:nvPr/>
        </p:nvSpPr>
        <p:spPr>
          <a:xfrm>
            <a:off x="-5895" y="811309"/>
            <a:ext cx="9144000" cy="324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C100A0"/>
              </a:solidFill>
              <a:effectLst/>
              <a:highlight>
                <a:srgbClr val="7030A0"/>
              </a:highlight>
              <a:uLnTx/>
              <a:uFillTx/>
              <a:latin typeface="Calibri"/>
              <a:ea typeface="+mn-ea"/>
              <a:cs typeface="+mn-cs"/>
            </a:endParaRPr>
          </a:p>
        </p:txBody>
      </p:sp>
      <p:sp>
        <p:nvSpPr>
          <p:cNvPr id="17" name="TextBox 16">
            <a:extLst>
              <a:ext uri="{FF2B5EF4-FFF2-40B4-BE49-F238E27FC236}">
                <a16:creationId xmlns:a16="http://schemas.microsoft.com/office/drawing/2014/main" id="{C471B7DB-49D2-0247-920F-4AF098F9CC0D}"/>
              </a:ext>
            </a:extLst>
          </p:cNvPr>
          <p:cNvSpPr txBox="1"/>
          <p:nvPr/>
        </p:nvSpPr>
        <p:spPr>
          <a:xfrm>
            <a:off x="759853" y="813711"/>
            <a:ext cx="5777256" cy="307777"/>
          </a:xfrm>
          <a:prstGeom prst="rect">
            <a:avLst/>
          </a:prstGeom>
          <a:solidFill>
            <a:srgbClr val="92D050"/>
          </a:solid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CONNECT</a:t>
            </a:r>
          </a:p>
        </p:txBody>
      </p:sp>
    </p:spTree>
    <p:extLst>
      <p:ext uri="{BB962C8B-B14F-4D97-AF65-F5344CB8AC3E}">
        <p14:creationId xmlns:p14="http://schemas.microsoft.com/office/powerpoint/2010/main" val="106521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6">
            <a:extLst>
              <a:ext uri="{FF2B5EF4-FFF2-40B4-BE49-F238E27FC236}">
                <a16:creationId xmlns:a16="http://schemas.microsoft.com/office/drawing/2014/main" id="{605B24B0-36C1-3443-873F-FC36862F2959}"/>
              </a:ext>
            </a:extLst>
          </p:cNvPr>
          <p:cNvSpPr txBox="1">
            <a:spLocks/>
          </p:cNvSpPr>
          <p:nvPr/>
        </p:nvSpPr>
        <p:spPr>
          <a:xfrm>
            <a:off x="1590674" y="1313231"/>
            <a:ext cx="6426891" cy="3374453"/>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2800" kern="1200">
                <a:solidFill>
                  <a:schemeClr val="bg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IE" sz="25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j-ea"/>
                <a:cs typeface="Arial" panose="020B0604020202020204" pitchFamily="34" charset="0"/>
              </a:rPr>
              <a:t>The most important thing in communication is hearing what isn’t said</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GB" sz="2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j-ea"/>
              <a:cs typeface="Arial" panose="020B0604020202020204" pitchFamily="34" charset="0"/>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j-ea"/>
                <a:cs typeface="Arial" panose="020B0604020202020204" pitchFamily="34" charset="0"/>
              </a:rPr>
              <a:t>PETER DRUCKER </a:t>
            </a:r>
            <a:r>
              <a:rPr kumimoji="0" lang="en-GB"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j-ea"/>
                <a:cs typeface="Arial" panose="020B0604020202020204" pitchFamily="34" charset="0"/>
              </a:rPr>
              <a:t/>
            </a:r>
            <a:br>
              <a:rPr kumimoji="0" lang="en-GB"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j-ea"/>
                <a:cs typeface="Arial" panose="020B0604020202020204" pitchFamily="34" charset="0"/>
              </a:rPr>
            </a:br>
            <a:r>
              <a:rPr kumimoji="0" lang="en-GB" sz="1600" b="0" i="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j-ea"/>
                <a:cs typeface="Arial" panose="020B0604020202020204" pitchFamily="34" charset="0"/>
              </a:rPr>
              <a:t>1909 - 2005</a:t>
            </a:r>
          </a:p>
        </p:txBody>
      </p:sp>
      <p:sp>
        <p:nvSpPr>
          <p:cNvPr id="6" name="Content Placeholder 6">
            <a:extLst>
              <a:ext uri="{FF2B5EF4-FFF2-40B4-BE49-F238E27FC236}">
                <a16:creationId xmlns:a16="http://schemas.microsoft.com/office/drawing/2014/main" id="{26F284AE-D585-6940-B81D-121BC44C0BA6}"/>
              </a:ext>
            </a:extLst>
          </p:cNvPr>
          <p:cNvSpPr txBox="1">
            <a:spLocks/>
          </p:cNvSpPr>
          <p:nvPr/>
        </p:nvSpPr>
        <p:spPr>
          <a:xfrm>
            <a:off x="604839" y="1074914"/>
            <a:ext cx="985836" cy="1045671"/>
          </a:xfrm>
          <a:prstGeom prst="rect">
            <a:avLst/>
          </a:prstGeom>
        </p:spPr>
        <p:txBody>
          <a:bodyPr/>
          <a:lst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5000" b="0" i="0" u="none" strike="noStrike" kern="1200" cap="none" spc="0" normalizeH="0" baseline="0" noProof="0" dirty="0">
                <a:ln>
                  <a:noFill/>
                </a:ln>
                <a:solidFill>
                  <a:srgbClr val="D1006D"/>
                </a:solidFill>
                <a:effectLst/>
                <a:uLnTx/>
                <a:uFillTx/>
                <a:latin typeface="Arial" panose="020B0604020202020204" pitchFamily="34" charset="0"/>
                <a:ea typeface="+mj-ea"/>
                <a:cs typeface="Arial" panose="020B0604020202020204" pitchFamily="34" charset="0"/>
              </a:rPr>
              <a:t>“</a:t>
            </a:r>
            <a:endParaRPr kumimoji="0" lang="en-IE" sz="15000" b="0" i="0" u="none" strike="noStrike" kern="1200" cap="none" spc="0" normalizeH="0" baseline="0" noProof="0" dirty="0">
              <a:ln>
                <a:noFill/>
              </a:ln>
              <a:solidFill>
                <a:srgbClr val="D1006D"/>
              </a:solidFill>
              <a:effectLst/>
              <a:uLnTx/>
              <a:uFillTx/>
              <a:latin typeface="Arial" panose="020B0604020202020204" pitchFamily="34" charset="0"/>
              <a:ea typeface="+mj-ea"/>
              <a:cs typeface="Arial" panose="020B0604020202020204" pitchFamily="34" charset="0"/>
            </a:endParaRPr>
          </a:p>
        </p:txBody>
      </p:sp>
      <p:pic>
        <p:nvPicPr>
          <p:cNvPr id="3" name="Picture 2" descr="A picture containing person, person, wall, indoor&#10;&#10;Description automatically generated">
            <a:extLst>
              <a:ext uri="{FF2B5EF4-FFF2-40B4-BE49-F238E27FC236}">
                <a16:creationId xmlns:a16="http://schemas.microsoft.com/office/drawing/2014/main" id="{8C684C1A-B7C7-9947-9815-514E8B85FAF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020865" y="2527684"/>
            <a:ext cx="2650853" cy="2160000"/>
          </a:xfrm>
          <a:prstGeom prst="ellipse">
            <a:avLst/>
          </a:prstGeom>
          <a:ln>
            <a:noFill/>
          </a:ln>
          <a:effectLst>
            <a:softEdge rad="112500"/>
          </a:effectLst>
        </p:spPr>
      </p:pic>
      <p:sp>
        <p:nvSpPr>
          <p:cNvPr id="7" name="Title 1">
            <a:extLst>
              <a:ext uri="{FF2B5EF4-FFF2-40B4-BE49-F238E27FC236}">
                <a16:creationId xmlns:a16="http://schemas.microsoft.com/office/drawing/2014/main" id="{110A047F-BCFA-F849-BA8B-A92D204F7F59}"/>
              </a:ext>
            </a:extLst>
          </p:cNvPr>
          <p:cNvSpPr>
            <a:spLocks noGrp="1"/>
          </p:cNvSpPr>
          <p:nvPr>
            <p:ph type="title"/>
          </p:nvPr>
        </p:nvSpPr>
        <p:spPr>
          <a:xfrm>
            <a:off x="298445" y="205980"/>
            <a:ext cx="8388357" cy="376054"/>
          </a:xfrm>
        </p:spPr>
        <p:txBody>
          <a:bodyPr vert="horz" lIns="91440" tIns="45720" rIns="91440" bIns="45720" rtlCol="0" anchor="ctr">
            <a:normAutofit/>
          </a:bodyPr>
          <a:lstStyle/>
          <a:p>
            <a:pPr defTabSz="914400">
              <a:lnSpc>
                <a:spcPct val="90000"/>
              </a:lnSpc>
            </a:pPr>
            <a:r>
              <a:rPr lang="en-US" sz="2000" dirty="0">
                <a:solidFill>
                  <a:schemeClr val="bg1"/>
                </a:solidFill>
              </a:rPr>
              <a:t>Nonverbal communication</a:t>
            </a:r>
            <a:endParaRPr lang="en-US" sz="2000" kern="1200" dirty="0">
              <a:solidFill>
                <a:schemeClr val="bg1"/>
              </a:solidFill>
            </a:endParaRPr>
          </a:p>
        </p:txBody>
      </p:sp>
    </p:spTree>
    <p:extLst>
      <p:ext uri="{BB962C8B-B14F-4D97-AF65-F5344CB8AC3E}">
        <p14:creationId xmlns:p14="http://schemas.microsoft.com/office/powerpoint/2010/main" val="370667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E9D2B-A5A4-0C48-B540-4DDF0AB351EE}"/>
              </a:ext>
            </a:extLst>
          </p:cNvPr>
          <p:cNvSpPr>
            <a:spLocks noGrp="1"/>
          </p:cNvSpPr>
          <p:nvPr>
            <p:ph type="title"/>
          </p:nvPr>
        </p:nvSpPr>
        <p:spPr>
          <a:xfrm>
            <a:off x="298445" y="205980"/>
            <a:ext cx="8388357" cy="376054"/>
          </a:xfrm>
        </p:spPr>
        <p:txBody>
          <a:bodyPr vert="horz" lIns="91440" tIns="45720" rIns="91440" bIns="45720" rtlCol="0" anchor="ctr">
            <a:normAutofit/>
          </a:bodyPr>
          <a:lstStyle/>
          <a:p>
            <a:pPr defTabSz="914400">
              <a:lnSpc>
                <a:spcPct val="90000"/>
              </a:lnSpc>
            </a:pPr>
            <a:r>
              <a:rPr lang="en-US" sz="2000" kern="1200" dirty="0"/>
              <a:t>Our nonverbals</a:t>
            </a:r>
          </a:p>
        </p:txBody>
      </p:sp>
      <p:pic>
        <p:nvPicPr>
          <p:cNvPr id="4" name="Picture 3">
            <a:extLst>
              <a:ext uri="{FF2B5EF4-FFF2-40B4-BE49-F238E27FC236}">
                <a16:creationId xmlns:a16="http://schemas.microsoft.com/office/drawing/2014/main" id="{9713630E-71D4-614F-A44C-FC7F0B830A86}"/>
              </a:ext>
            </a:extLst>
          </p:cNvPr>
          <p:cNvPicPr>
            <a:picLocks noChangeAspect="1"/>
          </p:cNvPicPr>
          <p:nvPr/>
        </p:nvPicPr>
        <p:blipFill>
          <a:blip r:embed="rId3" cstate="print">
            <a:extLst>
              <a:ext uri="{28A0092B-C50C-407E-A947-70E740481C1C}">
                <a14:useLocalDpi xmlns:a14="http://schemas.microsoft.com/office/drawing/2010/main" val="0"/>
              </a:ext>
            </a:extLst>
          </a:blip>
          <a:stretch/>
        </p:blipFill>
        <p:spPr>
          <a:xfrm>
            <a:off x="2467946" y="1121488"/>
            <a:ext cx="4196318" cy="3753190"/>
          </a:xfrm>
          <a:prstGeom prst="rect">
            <a:avLst/>
          </a:prstGeom>
          <a:ln>
            <a:noFill/>
          </a:ln>
          <a:effectLst>
            <a:softEdge rad="112500"/>
          </a:effectLst>
        </p:spPr>
      </p:pic>
      <p:sp>
        <p:nvSpPr>
          <p:cNvPr id="7" name="Rectangle 6">
            <a:extLst>
              <a:ext uri="{FF2B5EF4-FFF2-40B4-BE49-F238E27FC236}">
                <a16:creationId xmlns:a16="http://schemas.microsoft.com/office/drawing/2014/main" id="{0001AE39-1528-ED42-AE86-C077DE151CF6}"/>
              </a:ext>
            </a:extLst>
          </p:cNvPr>
          <p:cNvSpPr/>
          <p:nvPr/>
        </p:nvSpPr>
        <p:spPr>
          <a:xfrm>
            <a:off x="-5895" y="811309"/>
            <a:ext cx="9144000" cy="324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C100A0"/>
              </a:solidFill>
              <a:effectLst/>
              <a:highlight>
                <a:srgbClr val="7030A0"/>
              </a:highlight>
              <a:uLnTx/>
              <a:uFillTx/>
              <a:latin typeface="Arial"/>
              <a:ea typeface="+mn-ea"/>
              <a:cs typeface="+mn-cs"/>
            </a:endParaRPr>
          </a:p>
        </p:txBody>
      </p:sp>
      <p:sp>
        <p:nvSpPr>
          <p:cNvPr id="8" name="TextBox 7">
            <a:extLst>
              <a:ext uri="{FF2B5EF4-FFF2-40B4-BE49-F238E27FC236}">
                <a16:creationId xmlns:a16="http://schemas.microsoft.com/office/drawing/2014/main" id="{FB57AF76-C91B-5F46-93FB-ED18E5B20386}"/>
              </a:ext>
            </a:extLst>
          </p:cNvPr>
          <p:cNvSpPr txBox="1"/>
          <p:nvPr/>
        </p:nvSpPr>
        <p:spPr>
          <a:xfrm>
            <a:off x="759853" y="813711"/>
            <a:ext cx="5777256" cy="307777"/>
          </a:xfrm>
          <a:prstGeom prst="rect">
            <a:avLst/>
          </a:prstGeom>
          <a:solidFill>
            <a:srgbClr val="92D050"/>
          </a:solid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CONNECT</a:t>
            </a:r>
          </a:p>
        </p:txBody>
      </p:sp>
    </p:spTree>
    <p:extLst>
      <p:ext uri="{BB962C8B-B14F-4D97-AF65-F5344CB8AC3E}">
        <p14:creationId xmlns:p14="http://schemas.microsoft.com/office/powerpoint/2010/main" val="163865027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6">
            <a:extLst>
              <a:ext uri="{FF2B5EF4-FFF2-40B4-BE49-F238E27FC236}">
                <a16:creationId xmlns:a16="http://schemas.microsoft.com/office/drawing/2014/main" id="{605B24B0-36C1-3443-873F-FC36862F2959}"/>
              </a:ext>
            </a:extLst>
          </p:cNvPr>
          <p:cNvSpPr txBox="1">
            <a:spLocks/>
          </p:cNvSpPr>
          <p:nvPr/>
        </p:nvSpPr>
        <p:spPr>
          <a:xfrm>
            <a:off x="1590674" y="1313231"/>
            <a:ext cx="6426891" cy="3374453"/>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2800" kern="1200">
                <a:solidFill>
                  <a:schemeClr val="bg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IE" sz="25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j-ea"/>
                <a:cs typeface="Arial" panose="020B0604020202020204" pitchFamily="34" charset="0"/>
              </a:rPr>
              <a:t>I've learned that people will forget what you said, people will forget what you did, but people will never forget how you make them feel</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GB" sz="2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j-ea"/>
              <a:cs typeface="Arial" panose="020B0604020202020204" pitchFamily="34" charset="0"/>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j-ea"/>
                <a:cs typeface="Arial" panose="020B0604020202020204" pitchFamily="34" charset="0"/>
              </a:rPr>
              <a:t>MAYA ANGELOU </a:t>
            </a:r>
            <a:r>
              <a:rPr kumimoji="0" lang="en-GB"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j-ea"/>
                <a:cs typeface="Arial" panose="020B0604020202020204" pitchFamily="34" charset="0"/>
              </a:rPr>
              <a:t/>
            </a:r>
            <a:br>
              <a:rPr kumimoji="0" lang="en-GB"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j-ea"/>
                <a:cs typeface="Arial" panose="020B0604020202020204" pitchFamily="34" charset="0"/>
              </a:rPr>
            </a:br>
            <a:r>
              <a:rPr kumimoji="0" lang="en-GB" sz="1600" b="0" i="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j-ea"/>
                <a:cs typeface="Arial" panose="020B0604020202020204" pitchFamily="34" charset="0"/>
              </a:rPr>
              <a:t>1928 - 2014</a:t>
            </a:r>
          </a:p>
        </p:txBody>
      </p:sp>
      <p:sp>
        <p:nvSpPr>
          <p:cNvPr id="6" name="Content Placeholder 6">
            <a:extLst>
              <a:ext uri="{FF2B5EF4-FFF2-40B4-BE49-F238E27FC236}">
                <a16:creationId xmlns:a16="http://schemas.microsoft.com/office/drawing/2014/main" id="{26F284AE-D585-6940-B81D-121BC44C0BA6}"/>
              </a:ext>
            </a:extLst>
          </p:cNvPr>
          <p:cNvSpPr txBox="1">
            <a:spLocks/>
          </p:cNvSpPr>
          <p:nvPr/>
        </p:nvSpPr>
        <p:spPr>
          <a:xfrm>
            <a:off x="604839" y="1074914"/>
            <a:ext cx="985836" cy="1045671"/>
          </a:xfrm>
          <a:prstGeom prst="rect">
            <a:avLst/>
          </a:prstGeom>
        </p:spPr>
        <p:txBody>
          <a:bodyPr/>
          <a:lst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5000" b="0" i="0" u="none" strike="noStrike" kern="1200" cap="none" spc="0" normalizeH="0" baseline="0" noProof="0" dirty="0">
                <a:ln>
                  <a:noFill/>
                </a:ln>
                <a:solidFill>
                  <a:srgbClr val="D1006D"/>
                </a:solidFill>
                <a:effectLst/>
                <a:uLnTx/>
                <a:uFillTx/>
                <a:latin typeface="Arial" panose="020B0604020202020204" pitchFamily="34" charset="0"/>
                <a:ea typeface="+mj-ea"/>
                <a:cs typeface="Arial" panose="020B0604020202020204" pitchFamily="34" charset="0"/>
              </a:rPr>
              <a:t>“</a:t>
            </a:r>
            <a:endParaRPr kumimoji="0" lang="en-IE" sz="15000" b="0" i="0" u="none" strike="noStrike" kern="1200" cap="none" spc="0" normalizeH="0" baseline="0" noProof="0" dirty="0">
              <a:ln>
                <a:noFill/>
              </a:ln>
              <a:solidFill>
                <a:srgbClr val="D1006D"/>
              </a:solidFill>
              <a:effectLst/>
              <a:uLnTx/>
              <a:uFillTx/>
              <a:latin typeface="Arial" panose="020B0604020202020204" pitchFamily="34" charset="0"/>
              <a:ea typeface="+mj-ea"/>
              <a:cs typeface="Arial" panose="020B0604020202020204" pitchFamily="34"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0685" y="2572543"/>
            <a:ext cx="2841172" cy="2115141"/>
          </a:xfrm>
          <a:prstGeom prst="ellipse">
            <a:avLst/>
          </a:prstGeom>
          <a:ln>
            <a:noFill/>
          </a:ln>
          <a:effectLst>
            <a:softEdge rad="112500"/>
          </a:effectLst>
        </p:spPr>
      </p:pic>
      <p:sp>
        <p:nvSpPr>
          <p:cNvPr id="7" name="Title 1">
            <a:extLst>
              <a:ext uri="{FF2B5EF4-FFF2-40B4-BE49-F238E27FC236}">
                <a16:creationId xmlns:a16="http://schemas.microsoft.com/office/drawing/2014/main" id="{B328B7BF-5BC0-FA45-A57C-CF19E2B8800B}"/>
              </a:ext>
            </a:extLst>
          </p:cNvPr>
          <p:cNvSpPr>
            <a:spLocks noGrp="1"/>
          </p:cNvSpPr>
          <p:nvPr>
            <p:ph type="title"/>
          </p:nvPr>
        </p:nvSpPr>
        <p:spPr>
          <a:xfrm>
            <a:off x="298445" y="205980"/>
            <a:ext cx="8388357" cy="376054"/>
          </a:xfrm>
        </p:spPr>
        <p:txBody>
          <a:bodyPr vert="horz" lIns="91440" tIns="45720" rIns="91440" bIns="45720" rtlCol="0" anchor="ctr">
            <a:normAutofit/>
          </a:bodyPr>
          <a:lstStyle/>
          <a:p>
            <a:pPr defTabSz="914400">
              <a:lnSpc>
                <a:spcPct val="90000"/>
              </a:lnSpc>
            </a:pPr>
            <a:r>
              <a:rPr lang="en-US" sz="2000" dirty="0">
                <a:solidFill>
                  <a:schemeClr val="bg1"/>
                </a:solidFill>
              </a:rPr>
              <a:t>Empathy</a:t>
            </a:r>
            <a:endParaRPr lang="en-US" sz="2000" kern="1200" dirty="0">
              <a:solidFill>
                <a:schemeClr val="bg1"/>
              </a:solidFill>
            </a:endParaRPr>
          </a:p>
        </p:txBody>
      </p:sp>
    </p:spTree>
    <p:extLst>
      <p:ext uri="{BB962C8B-B14F-4D97-AF65-F5344CB8AC3E}">
        <p14:creationId xmlns:p14="http://schemas.microsoft.com/office/powerpoint/2010/main" val="1936385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E9D2B-A5A4-0C48-B540-4DDF0AB351EE}"/>
              </a:ext>
            </a:extLst>
          </p:cNvPr>
          <p:cNvSpPr>
            <a:spLocks noGrp="1"/>
          </p:cNvSpPr>
          <p:nvPr>
            <p:ph type="title"/>
          </p:nvPr>
        </p:nvSpPr>
        <p:spPr>
          <a:xfrm>
            <a:off x="623888" y="683"/>
            <a:ext cx="8148638" cy="774017"/>
          </a:xfrm>
        </p:spPr>
        <p:txBody>
          <a:bodyPr>
            <a:normAutofit/>
          </a:bodyPr>
          <a:lstStyle/>
          <a:p>
            <a:r>
              <a:rPr lang="en-US" sz="2400" dirty="0"/>
              <a:t>When you notice emotion</a:t>
            </a:r>
          </a:p>
        </p:txBody>
      </p:sp>
      <p:sp>
        <p:nvSpPr>
          <p:cNvPr id="3" name="Text Placeholder 2">
            <a:extLst>
              <a:ext uri="{FF2B5EF4-FFF2-40B4-BE49-F238E27FC236}">
                <a16:creationId xmlns:a16="http://schemas.microsoft.com/office/drawing/2014/main" id="{C8799B4C-6F89-3147-BEA9-4D6D1AE28F90}"/>
              </a:ext>
            </a:extLst>
          </p:cNvPr>
          <p:cNvSpPr>
            <a:spLocks noGrp="1"/>
          </p:cNvSpPr>
          <p:nvPr>
            <p:ph type="body" idx="1"/>
          </p:nvPr>
        </p:nvSpPr>
        <p:spPr>
          <a:xfrm>
            <a:off x="1308100" y="1439333"/>
            <a:ext cx="7848600" cy="3245556"/>
          </a:xfrm>
        </p:spPr>
        <p:txBody>
          <a:bodyPr>
            <a:noAutofit/>
          </a:bodyPr>
          <a:lstStyle/>
          <a:p>
            <a:pPr>
              <a:lnSpc>
                <a:spcPct val="80000"/>
              </a:lnSpc>
              <a:spcBef>
                <a:spcPts val="400"/>
              </a:spcBef>
            </a:pPr>
            <a:r>
              <a:rPr lang="en-IE" sz="2000" b="1" dirty="0">
                <a:solidFill>
                  <a:srgbClr val="7030A0"/>
                </a:solidFill>
                <a:latin typeface="Arial"/>
                <a:cs typeface="Arial"/>
              </a:rPr>
              <a:t>Get </a:t>
            </a:r>
            <a:r>
              <a:rPr lang="en-IE" sz="2000" dirty="0">
                <a:solidFill>
                  <a:schemeClr val="tx1">
                    <a:lumMod val="65000"/>
                    <a:lumOff val="35000"/>
                  </a:schemeClr>
                </a:solidFill>
                <a:latin typeface="Arial"/>
                <a:cs typeface="Arial"/>
              </a:rPr>
              <a:t>it’s emotion	</a:t>
            </a:r>
          </a:p>
          <a:p>
            <a:pPr>
              <a:lnSpc>
                <a:spcPct val="80000"/>
              </a:lnSpc>
              <a:spcBef>
                <a:spcPts val="400"/>
              </a:spcBef>
            </a:pPr>
            <a:r>
              <a:rPr lang="en-IE" sz="2000" i="1" dirty="0">
                <a:solidFill>
                  <a:schemeClr val="tx1">
                    <a:lumMod val="65000"/>
                    <a:lumOff val="35000"/>
                  </a:schemeClr>
                </a:solidFill>
                <a:latin typeface="Arial"/>
                <a:cs typeface="Arial"/>
              </a:rPr>
              <a:t>Pause…when you notice emotion. Don’t answer feelings with facts. </a:t>
            </a:r>
          </a:p>
          <a:p>
            <a:pPr>
              <a:lnSpc>
                <a:spcPct val="80000"/>
              </a:lnSpc>
              <a:spcBef>
                <a:spcPts val="400"/>
              </a:spcBef>
              <a:buClr>
                <a:srgbClr val="EC008C"/>
              </a:buClr>
            </a:pPr>
            <a:endParaRPr lang="en-IE" sz="2000" dirty="0">
              <a:solidFill>
                <a:prstClr val="black">
                  <a:lumMod val="75000"/>
                  <a:lumOff val="25000"/>
                </a:prstClr>
              </a:solidFill>
              <a:latin typeface="Arial"/>
              <a:cs typeface="Arial"/>
            </a:endParaRPr>
          </a:p>
          <a:p>
            <a:pPr>
              <a:lnSpc>
                <a:spcPct val="80000"/>
              </a:lnSpc>
              <a:spcBef>
                <a:spcPts val="400"/>
              </a:spcBef>
            </a:pPr>
            <a:r>
              <a:rPr lang="en-IE" sz="2000" b="1" dirty="0">
                <a:solidFill>
                  <a:srgbClr val="7030A0"/>
                </a:solidFill>
                <a:latin typeface="Arial"/>
                <a:cs typeface="Arial"/>
              </a:rPr>
              <a:t>Identify</a:t>
            </a:r>
            <a:r>
              <a:rPr lang="en-IE" sz="2000" dirty="0">
                <a:solidFill>
                  <a:srgbClr val="7030A0"/>
                </a:solidFill>
                <a:latin typeface="Arial"/>
                <a:cs typeface="Arial"/>
              </a:rPr>
              <a:t> </a:t>
            </a:r>
            <a:r>
              <a:rPr lang="en-IE" sz="2000" dirty="0">
                <a:solidFill>
                  <a:schemeClr val="tx1">
                    <a:lumMod val="65000"/>
                    <a:lumOff val="35000"/>
                  </a:schemeClr>
                </a:solidFill>
                <a:latin typeface="Arial"/>
                <a:cs typeface="Arial"/>
              </a:rPr>
              <a:t>the emotion</a:t>
            </a:r>
          </a:p>
          <a:p>
            <a:pPr>
              <a:lnSpc>
                <a:spcPct val="80000"/>
              </a:lnSpc>
              <a:spcBef>
                <a:spcPts val="400"/>
              </a:spcBef>
            </a:pPr>
            <a:r>
              <a:rPr lang="en-IE" sz="2000" i="1" dirty="0">
                <a:solidFill>
                  <a:schemeClr val="tx1">
                    <a:lumMod val="65000"/>
                    <a:lumOff val="35000"/>
                  </a:schemeClr>
                </a:solidFill>
                <a:latin typeface="Arial"/>
                <a:cs typeface="Arial"/>
              </a:rPr>
              <a:t>‘I hear that you’re frustrated.’ ‘I can see that you are worried’.</a:t>
            </a:r>
          </a:p>
          <a:p>
            <a:pPr>
              <a:lnSpc>
                <a:spcPct val="80000"/>
              </a:lnSpc>
              <a:spcBef>
                <a:spcPts val="1600"/>
              </a:spcBef>
            </a:pPr>
            <a:r>
              <a:rPr lang="en-IE" sz="2000" b="1" dirty="0">
                <a:solidFill>
                  <a:srgbClr val="7030A0"/>
                </a:solidFill>
                <a:latin typeface="Arial"/>
                <a:cs typeface="Arial"/>
              </a:rPr>
              <a:t>Validate</a:t>
            </a:r>
          </a:p>
          <a:p>
            <a:pPr>
              <a:lnSpc>
                <a:spcPct val="80000"/>
              </a:lnSpc>
              <a:spcBef>
                <a:spcPts val="400"/>
              </a:spcBef>
            </a:pPr>
            <a:r>
              <a:rPr lang="en-IE" sz="2000" i="1" dirty="0">
                <a:solidFill>
                  <a:schemeClr val="tx1">
                    <a:lumMod val="65000"/>
                    <a:lumOff val="35000"/>
                  </a:schemeClr>
                </a:solidFill>
                <a:latin typeface="Arial"/>
                <a:cs typeface="Arial"/>
              </a:rPr>
              <a:t>‘This is a lot to hear. Yes, it is scary’.</a:t>
            </a:r>
          </a:p>
          <a:p>
            <a:pPr>
              <a:lnSpc>
                <a:spcPct val="80000"/>
              </a:lnSpc>
              <a:spcBef>
                <a:spcPts val="1600"/>
              </a:spcBef>
            </a:pPr>
            <a:r>
              <a:rPr lang="en-IE" sz="2000" b="1" dirty="0">
                <a:solidFill>
                  <a:srgbClr val="7030A0"/>
                </a:solidFill>
                <a:latin typeface="Arial"/>
                <a:cs typeface="Arial"/>
              </a:rPr>
              <a:t>Explore</a:t>
            </a:r>
          </a:p>
          <a:p>
            <a:pPr>
              <a:lnSpc>
                <a:spcPct val="80000"/>
              </a:lnSpc>
              <a:spcBef>
                <a:spcPts val="400"/>
              </a:spcBef>
            </a:pPr>
            <a:r>
              <a:rPr lang="en-IE" sz="2000" i="1" dirty="0">
                <a:solidFill>
                  <a:schemeClr val="tx1">
                    <a:lumMod val="65000"/>
                    <a:lumOff val="35000"/>
                  </a:schemeClr>
                </a:solidFill>
                <a:latin typeface="Arial"/>
                <a:cs typeface="Arial"/>
              </a:rPr>
              <a:t>‘Tell me more – what are you most worried about?’</a:t>
            </a:r>
          </a:p>
        </p:txBody>
      </p:sp>
      <p:sp>
        <p:nvSpPr>
          <p:cNvPr id="6" name="TextBox 5">
            <a:extLst>
              <a:ext uri="{FF2B5EF4-FFF2-40B4-BE49-F238E27FC236}">
                <a16:creationId xmlns:a16="http://schemas.microsoft.com/office/drawing/2014/main" id="{D4A0D70D-EA99-DD45-9B29-73E4B7FE9358}"/>
              </a:ext>
            </a:extLst>
          </p:cNvPr>
          <p:cNvSpPr txBox="1"/>
          <p:nvPr/>
        </p:nvSpPr>
        <p:spPr>
          <a:xfrm>
            <a:off x="623888" y="819457"/>
            <a:ext cx="2428231" cy="307777"/>
          </a:xfrm>
          <a:prstGeom prst="rect">
            <a:avLst/>
          </a:prstGeom>
          <a:noFill/>
        </p:spPr>
        <p:txBody>
          <a:bodyPr wrap="square" rtlCol="0">
            <a:spAutoFit/>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Section 3</a:t>
            </a:r>
          </a:p>
        </p:txBody>
      </p:sp>
      <p:grpSp>
        <p:nvGrpSpPr>
          <p:cNvPr id="4" name="Group 3">
            <a:extLst>
              <a:ext uri="{FF2B5EF4-FFF2-40B4-BE49-F238E27FC236}">
                <a16:creationId xmlns:a16="http://schemas.microsoft.com/office/drawing/2014/main" id="{57284469-D929-B649-AC6E-B100493FCD6C}"/>
              </a:ext>
            </a:extLst>
          </p:cNvPr>
          <p:cNvGrpSpPr/>
          <p:nvPr/>
        </p:nvGrpSpPr>
        <p:grpSpPr>
          <a:xfrm>
            <a:off x="773847" y="1426633"/>
            <a:ext cx="459641" cy="2896378"/>
            <a:chOff x="773847" y="1426633"/>
            <a:chExt cx="459641" cy="2896378"/>
          </a:xfrm>
        </p:grpSpPr>
        <p:sp>
          <p:nvSpPr>
            <p:cNvPr id="5" name="Oval 4">
              <a:extLst>
                <a:ext uri="{FF2B5EF4-FFF2-40B4-BE49-F238E27FC236}">
                  <a16:creationId xmlns:a16="http://schemas.microsoft.com/office/drawing/2014/main" id="{E2750A34-870F-684E-B386-603C4AFDA83C}"/>
                </a:ext>
              </a:extLst>
            </p:cNvPr>
            <p:cNvSpPr/>
            <p:nvPr/>
          </p:nvSpPr>
          <p:spPr>
            <a:xfrm>
              <a:off x="773847" y="1426633"/>
              <a:ext cx="459641" cy="457978"/>
            </a:xfrm>
            <a:prstGeom prst="ellipse">
              <a:avLst/>
            </a:prstGeom>
            <a:solidFill>
              <a:srgbClr val="C10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highlight>
                    <a:srgbClr val="554694"/>
                  </a:highlight>
                  <a:uLnTx/>
                  <a:uFillTx/>
                  <a:latin typeface="Arial"/>
                  <a:ea typeface="+mn-ea"/>
                  <a:cs typeface="Arial"/>
                </a:rPr>
                <a:t>G</a:t>
              </a:r>
            </a:p>
          </p:txBody>
        </p:sp>
        <p:sp>
          <p:nvSpPr>
            <p:cNvPr id="7" name="Oval 6">
              <a:extLst>
                <a:ext uri="{FF2B5EF4-FFF2-40B4-BE49-F238E27FC236}">
                  <a16:creationId xmlns:a16="http://schemas.microsoft.com/office/drawing/2014/main" id="{E2750A34-870F-684E-B386-603C4AFDA83C}"/>
                </a:ext>
              </a:extLst>
            </p:cNvPr>
            <p:cNvSpPr/>
            <p:nvPr/>
          </p:nvSpPr>
          <p:spPr>
            <a:xfrm>
              <a:off x="773847" y="2239433"/>
              <a:ext cx="459641" cy="457978"/>
            </a:xfrm>
            <a:prstGeom prst="ellipse">
              <a:avLst/>
            </a:prstGeom>
            <a:solidFill>
              <a:srgbClr val="C10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highlight>
                    <a:srgbClr val="554694"/>
                  </a:highlight>
                  <a:uLnTx/>
                  <a:uFillTx/>
                  <a:latin typeface="Arial"/>
                  <a:ea typeface="+mn-ea"/>
                  <a:cs typeface="Arial"/>
                </a:rPr>
                <a:t>I</a:t>
              </a:r>
            </a:p>
          </p:txBody>
        </p:sp>
        <p:sp>
          <p:nvSpPr>
            <p:cNvPr id="9" name="Oval 8">
              <a:extLst>
                <a:ext uri="{FF2B5EF4-FFF2-40B4-BE49-F238E27FC236}">
                  <a16:creationId xmlns:a16="http://schemas.microsoft.com/office/drawing/2014/main" id="{E2750A34-870F-684E-B386-603C4AFDA83C}"/>
                </a:ext>
              </a:extLst>
            </p:cNvPr>
            <p:cNvSpPr/>
            <p:nvPr/>
          </p:nvSpPr>
          <p:spPr>
            <a:xfrm>
              <a:off x="773847" y="3052233"/>
              <a:ext cx="459641" cy="457978"/>
            </a:xfrm>
            <a:prstGeom prst="ellipse">
              <a:avLst/>
            </a:prstGeom>
            <a:solidFill>
              <a:srgbClr val="C10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highlight>
                    <a:srgbClr val="554694"/>
                  </a:highlight>
                  <a:uLnTx/>
                  <a:uFillTx/>
                  <a:latin typeface="Arial"/>
                  <a:ea typeface="+mn-ea"/>
                  <a:cs typeface="Arial"/>
                </a:rPr>
                <a:t>V</a:t>
              </a:r>
            </a:p>
          </p:txBody>
        </p:sp>
        <p:sp>
          <p:nvSpPr>
            <p:cNvPr id="11" name="Oval 10">
              <a:extLst>
                <a:ext uri="{FF2B5EF4-FFF2-40B4-BE49-F238E27FC236}">
                  <a16:creationId xmlns:a16="http://schemas.microsoft.com/office/drawing/2014/main" id="{E2750A34-870F-684E-B386-603C4AFDA83C}"/>
                </a:ext>
              </a:extLst>
            </p:cNvPr>
            <p:cNvSpPr/>
            <p:nvPr/>
          </p:nvSpPr>
          <p:spPr>
            <a:xfrm>
              <a:off x="773847" y="3865033"/>
              <a:ext cx="459641" cy="457978"/>
            </a:xfrm>
            <a:prstGeom prst="ellipse">
              <a:avLst/>
            </a:prstGeom>
            <a:solidFill>
              <a:srgbClr val="C10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highlight>
                    <a:srgbClr val="554694"/>
                  </a:highlight>
                  <a:uLnTx/>
                  <a:uFillTx/>
                  <a:latin typeface="Arial"/>
                  <a:ea typeface="+mn-ea"/>
                  <a:cs typeface="Arial"/>
                </a:rPr>
                <a:t>E</a:t>
              </a:r>
            </a:p>
          </p:txBody>
        </p:sp>
      </p:grpSp>
      <p:sp>
        <p:nvSpPr>
          <p:cNvPr id="10" name="Rectangle 9">
            <a:extLst>
              <a:ext uri="{FF2B5EF4-FFF2-40B4-BE49-F238E27FC236}">
                <a16:creationId xmlns:a16="http://schemas.microsoft.com/office/drawing/2014/main" id="{43B55EC6-A1BC-1146-8691-8D8D4FE06B24}"/>
              </a:ext>
            </a:extLst>
          </p:cNvPr>
          <p:cNvSpPr/>
          <p:nvPr/>
        </p:nvSpPr>
        <p:spPr>
          <a:xfrm>
            <a:off x="-5895" y="811309"/>
            <a:ext cx="9144000" cy="324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C100A0"/>
              </a:solidFill>
              <a:effectLst/>
              <a:highlight>
                <a:srgbClr val="7030A0"/>
              </a:highlight>
              <a:uLnTx/>
              <a:uFillTx/>
              <a:latin typeface="Arial"/>
              <a:ea typeface="+mn-ea"/>
              <a:cs typeface="+mn-cs"/>
            </a:endParaRPr>
          </a:p>
        </p:txBody>
      </p:sp>
      <p:sp>
        <p:nvSpPr>
          <p:cNvPr id="12" name="TextBox 11">
            <a:extLst>
              <a:ext uri="{FF2B5EF4-FFF2-40B4-BE49-F238E27FC236}">
                <a16:creationId xmlns:a16="http://schemas.microsoft.com/office/drawing/2014/main" id="{530C47BF-C540-854F-AE4E-78DB8240494B}"/>
              </a:ext>
            </a:extLst>
          </p:cNvPr>
          <p:cNvSpPr txBox="1"/>
          <p:nvPr/>
        </p:nvSpPr>
        <p:spPr>
          <a:xfrm>
            <a:off x="759853" y="813711"/>
            <a:ext cx="5777256" cy="307777"/>
          </a:xfrm>
          <a:prstGeom prst="rect">
            <a:avLst/>
          </a:prstGeom>
          <a:solidFill>
            <a:srgbClr val="92D050"/>
          </a:solid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CONNECT</a:t>
            </a:r>
          </a:p>
        </p:txBody>
      </p:sp>
    </p:spTree>
    <p:extLst>
      <p:ext uri="{BB962C8B-B14F-4D97-AF65-F5344CB8AC3E}">
        <p14:creationId xmlns:p14="http://schemas.microsoft.com/office/powerpoint/2010/main" val="2324625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0AD51B-3C16-F54C-B6D3-015D97333B2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566105" y="1652336"/>
            <a:ext cx="3416969" cy="2229853"/>
          </a:xfrm>
          <a:prstGeom prst="rect">
            <a:avLst/>
          </a:prstGeom>
          <a:ln>
            <a:noFill/>
          </a:ln>
          <a:effectLst>
            <a:softEdge rad="112500"/>
          </a:effectLst>
        </p:spPr>
      </p:pic>
      <p:sp>
        <p:nvSpPr>
          <p:cNvPr id="6" name="Text Placeholder 2">
            <a:extLst>
              <a:ext uri="{FF2B5EF4-FFF2-40B4-BE49-F238E27FC236}">
                <a16:creationId xmlns:a16="http://schemas.microsoft.com/office/drawing/2014/main" id="{038FAC85-27B6-F749-905C-2512E3511742}"/>
              </a:ext>
            </a:extLst>
          </p:cNvPr>
          <p:cNvSpPr txBox="1">
            <a:spLocks/>
          </p:cNvSpPr>
          <p:nvPr/>
        </p:nvSpPr>
        <p:spPr>
          <a:xfrm>
            <a:off x="475488" y="1263127"/>
            <a:ext cx="4096512" cy="3430770"/>
          </a:xfrm>
          <a:prstGeom prst="rect">
            <a:avLst/>
          </a:prstGeom>
        </p:spPr>
        <p:txBody>
          <a:bodyPr vert="horz" lIns="91436" tIns="45718" rIns="91436" bIns="45718" rtlCol="0">
            <a:noAutofit/>
          </a:bodyPr>
          <a:lstStyle>
            <a:lvl1pPr marL="342884" indent="-342884" algn="l" defTabSz="457178" rtl="0" eaLnBrk="1" latinLnBrk="0" hangingPunct="1">
              <a:spcBef>
                <a:spcPct val="20000"/>
              </a:spcBef>
              <a:buFont typeface="Arial"/>
              <a:buChar char="•"/>
              <a:defRPr sz="2800" kern="1200">
                <a:solidFill>
                  <a:schemeClr val="tx1"/>
                </a:solidFill>
                <a:latin typeface="Arial"/>
                <a:ea typeface="+mn-ea"/>
                <a:cs typeface="Arial"/>
              </a:defRPr>
            </a:lvl1pPr>
            <a:lvl2pPr marL="742913" indent="-285736" algn="l" defTabSz="457178" rtl="0" eaLnBrk="1" latinLnBrk="0" hangingPunct="1">
              <a:spcBef>
                <a:spcPct val="20000"/>
              </a:spcBef>
              <a:buFont typeface="Arial"/>
              <a:buChar char="–"/>
              <a:defRPr sz="2800" kern="1200">
                <a:solidFill>
                  <a:schemeClr val="tx1"/>
                </a:solidFill>
                <a:latin typeface="Arial"/>
                <a:ea typeface="+mn-ea"/>
                <a:cs typeface="Arial"/>
              </a:defRPr>
            </a:lvl2pPr>
            <a:lvl3pPr marL="1142944" indent="-228588" algn="l" defTabSz="457178" rtl="0" eaLnBrk="1" latinLnBrk="0" hangingPunct="1">
              <a:spcBef>
                <a:spcPct val="20000"/>
              </a:spcBef>
              <a:buFont typeface="Arial"/>
              <a:buChar char="•"/>
              <a:defRPr sz="2400" kern="1200">
                <a:solidFill>
                  <a:schemeClr val="tx1"/>
                </a:solidFill>
                <a:latin typeface="Arial"/>
                <a:ea typeface="+mn-ea"/>
                <a:cs typeface="Arial"/>
              </a:defRPr>
            </a:lvl3pPr>
            <a:lvl4pPr marL="1600120" indent="-228588" algn="l" defTabSz="457178" rtl="0" eaLnBrk="1" latinLnBrk="0" hangingPunct="1">
              <a:spcBef>
                <a:spcPct val="20000"/>
              </a:spcBef>
              <a:buFont typeface="Arial"/>
              <a:buChar char="–"/>
              <a:defRPr sz="2000" kern="1200">
                <a:solidFill>
                  <a:schemeClr val="tx1"/>
                </a:solidFill>
                <a:latin typeface="Arial"/>
                <a:ea typeface="+mn-ea"/>
                <a:cs typeface="Arial"/>
              </a:defRPr>
            </a:lvl4pPr>
            <a:lvl5pPr marL="2057297" indent="-228588" algn="l" defTabSz="457178" rtl="0" eaLnBrk="1" latinLnBrk="0" hangingPunct="1">
              <a:spcBef>
                <a:spcPct val="20000"/>
              </a:spcBef>
              <a:buFont typeface="Arial"/>
              <a:buChar char="»"/>
              <a:defRPr sz="2000" kern="1200">
                <a:solidFill>
                  <a:schemeClr val="tx1"/>
                </a:solidFill>
                <a:latin typeface="Arial"/>
                <a:ea typeface="+mn-ea"/>
                <a:cs typeface="Arial"/>
              </a:defRPr>
            </a:lvl5pPr>
            <a:lvl6pPr marL="2514474" indent="-228588"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8"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8"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8" algn="l" defTabSz="457178"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C100A0"/>
              </a:buClr>
              <a:buSzTx/>
              <a:buFont typeface="Arial"/>
              <a:buNone/>
              <a:tabLst/>
              <a:defRPr/>
            </a:pPr>
            <a:r>
              <a:rPr kumimoji="0" lang="en-IE" sz="20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ASK/TELL/ASK</a:t>
            </a:r>
          </a:p>
          <a:p>
            <a:pPr marL="342900" marR="0" lvl="0" indent="-342900" algn="l" defTabSz="914400" rtl="0" eaLnBrk="1" fontAlgn="auto" latinLnBrk="0" hangingPunct="1">
              <a:lnSpc>
                <a:spcPct val="90000"/>
              </a:lnSpc>
              <a:spcBef>
                <a:spcPts val="1000"/>
              </a:spcBef>
              <a:spcAft>
                <a:spcPts val="0"/>
              </a:spcAft>
              <a:buClr>
                <a:srgbClr val="C100A0"/>
              </a:buClr>
              <a:buSzTx/>
              <a:buFont typeface="Arial" panose="020B0604020202020204" pitchFamily="34" charset="0"/>
              <a:buChar char="•"/>
              <a:tabLst/>
              <a:defRPr/>
            </a:pPr>
            <a:r>
              <a:rPr kumimoji="0" lang="en-IE"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Check starting point</a:t>
            </a:r>
          </a:p>
          <a:p>
            <a:pPr marL="342900" marR="0" lvl="0" indent="-342900" algn="l" defTabSz="914400" rtl="0" eaLnBrk="1" fontAlgn="auto" latinLnBrk="0" hangingPunct="1">
              <a:lnSpc>
                <a:spcPct val="90000"/>
              </a:lnSpc>
              <a:spcBef>
                <a:spcPts val="1000"/>
              </a:spcBef>
              <a:spcAft>
                <a:spcPts val="0"/>
              </a:spcAft>
              <a:buClr>
                <a:srgbClr val="C100A0"/>
              </a:buClr>
              <a:buSzTx/>
              <a:buFont typeface="Arial" panose="020B0604020202020204" pitchFamily="34" charset="0"/>
              <a:buChar char="•"/>
              <a:tabLst/>
              <a:defRPr/>
            </a:pPr>
            <a:r>
              <a:rPr kumimoji="0" lang="en-IE" sz="20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Chunk</a:t>
            </a:r>
            <a:r>
              <a:rPr kumimoji="0" lang="en-IE"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a:p>
            <a:pPr marL="342900" marR="0" lvl="0" indent="-342900" algn="l" defTabSz="914400" rtl="0" eaLnBrk="1" fontAlgn="auto" latinLnBrk="0" hangingPunct="1">
              <a:lnSpc>
                <a:spcPct val="90000"/>
              </a:lnSpc>
              <a:spcBef>
                <a:spcPts val="1000"/>
              </a:spcBef>
              <a:spcAft>
                <a:spcPts val="0"/>
              </a:spcAft>
              <a:buClr>
                <a:srgbClr val="C100A0"/>
              </a:buClr>
              <a:buSzTx/>
              <a:buFont typeface="Arial" panose="020B0604020202020204" pitchFamily="34" charset="0"/>
              <a:buChar char="•"/>
              <a:tabLst/>
              <a:defRPr/>
            </a:pPr>
            <a:r>
              <a:rPr kumimoji="0" lang="en-IE"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Pause</a:t>
            </a:r>
          </a:p>
          <a:p>
            <a:pPr marL="342900" marR="0" lvl="0" indent="-342900" algn="l" defTabSz="914400" rtl="0" eaLnBrk="1" fontAlgn="auto" latinLnBrk="0" hangingPunct="1">
              <a:lnSpc>
                <a:spcPct val="90000"/>
              </a:lnSpc>
              <a:spcBef>
                <a:spcPts val="1000"/>
              </a:spcBef>
              <a:spcAft>
                <a:spcPts val="0"/>
              </a:spcAft>
              <a:buClr>
                <a:srgbClr val="C100A0"/>
              </a:buClr>
              <a:buSzTx/>
              <a:buFont typeface="Arial" panose="020B0604020202020204" pitchFamily="34" charset="0"/>
              <a:buChar char="•"/>
              <a:tabLst/>
              <a:defRPr/>
            </a:pPr>
            <a:r>
              <a:rPr kumimoji="0" lang="en-IE" sz="20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Check</a:t>
            </a:r>
          </a:p>
          <a:p>
            <a:pPr marL="342900" marR="0" lvl="0" indent="-342900" algn="l" defTabSz="914400" rtl="0" eaLnBrk="1" fontAlgn="auto" latinLnBrk="0" hangingPunct="1">
              <a:lnSpc>
                <a:spcPct val="90000"/>
              </a:lnSpc>
              <a:spcBef>
                <a:spcPts val="1000"/>
              </a:spcBef>
              <a:spcAft>
                <a:spcPts val="0"/>
              </a:spcAft>
              <a:buClr>
                <a:srgbClr val="C100A0"/>
              </a:buClr>
              <a:buSzTx/>
              <a:buFont typeface="Arial" panose="020B0604020202020204" pitchFamily="34" charset="0"/>
              <a:buChar char="•"/>
              <a:tabLst/>
              <a:defRPr/>
            </a:pPr>
            <a:r>
              <a:rPr kumimoji="0" lang="en-IE"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Repeat</a:t>
            </a:r>
          </a:p>
          <a:p>
            <a:pPr marL="342900" marR="0" lvl="0" indent="-342900" algn="l" defTabSz="914400" rtl="0" eaLnBrk="1" fontAlgn="auto" latinLnBrk="0" hangingPunct="1">
              <a:lnSpc>
                <a:spcPct val="90000"/>
              </a:lnSpc>
              <a:spcBef>
                <a:spcPts val="1000"/>
              </a:spcBef>
              <a:spcAft>
                <a:spcPts val="0"/>
              </a:spcAft>
              <a:buClr>
                <a:srgbClr val="C100A0"/>
              </a:buClr>
              <a:buSzTx/>
              <a:buFont typeface="Arial" panose="020B0604020202020204" pitchFamily="34" charset="0"/>
              <a:buChar char="•"/>
              <a:tabLst/>
              <a:defRPr/>
            </a:pPr>
            <a:r>
              <a:rPr kumimoji="0" lang="en-IE"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Pace</a:t>
            </a:r>
          </a:p>
          <a:p>
            <a:pPr marL="342900" marR="0" lvl="0" indent="-342900" algn="l" defTabSz="914400" rtl="0" eaLnBrk="1" fontAlgn="auto" latinLnBrk="0" hangingPunct="1">
              <a:lnSpc>
                <a:spcPct val="90000"/>
              </a:lnSpc>
              <a:spcBef>
                <a:spcPts val="1000"/>
              </a:spcBef>
              <a:spcAft>
                <a:spcPts val="0"/>
              </a:spcAft>
              <a:buClr>
                <a:srgbClr val="C100A0"/>
              </a:buClr>
              <a:buSzTx/>
              <a:buFont typeface="Arial" panose="020B0604020202020204" pitchFamily="34" charset="0"/>
              <a:buChar char="•"/>
              <a:tabLst/>
              <a:defRPr/>
            </a:pPr>
            <a:r>
              <a:rPr kumimoji="0" lang="en-IE"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Avoid jargon</a:t>
            </a:r>
          </a:p>
          <a:p>
            <a:pPr marL="342900" marR="0" lvl="0" indent="-342900" algn="l" defTabSz="914400" rtl="0" eaLnBrk="1" fontAlgn="auto" latinLnBrk="0" hangingPunct="1">
              <a:lnSpc>
                <a:spcPct val="90000"/>
              </a:lnSpc>
              <a:spcBef>
                <a:spcPts val="1000"/>
              </a:spcBef>
              <a:spcAft>
                <a:spcPts val="0"/>
              </a:spcAft>
              <a:buClr>
                <a:srgbClr val="C100A0"/>
              </a:buClr>
              <a:buSzTx/>
              <a:buFont typeface="Arial" panose="020B0604020202020204" pitchFamily="34" charset="0"/>
              <a:buChar char="•"/>
              <a:tabLst/>
              <a:defRPr/>
            </a:pPr>
            <a:endParaRPr kumimoji="0" lang="en-IE"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sp>
        <p:nvSpPr>
          <p:cNvPr id="7" name="Title 1">
            <a:extLst>
              <a:ext uri="{FF2B5EF4-FFF2-40B4-BE49-F238E27FC236}">
                <a16:creationId xmlns:a16="http://schemas.microsoft.com/office/drawing/2014/main" id="{EADB9897-8B30-C546-B00E-9F972A37974C}"/>
              </a:ext>
            </a:extLst>
          </p:cNvPr>
          <p:cNvSpPr>
            <a:spLocks noGrp="1"/>
          </p:cNvSpPr>
          <p:nvPr>
            <p:ph type="title"/>
          </p:nvPr>
        </p:nvSpPr>
        <p:spPr>
          <a:xfrm>
            <a:off x="623888" y="683"/>
            <a:ext cx="8148638" cy="774017"/>
          </a:xfrm>
        </p:spPr>
        <p:txBody>
          <a:bodyPr>
            <a:normAutofit/>
          </a:bodyPr>
          <a:lstStyle/>
          <a:p>
            <a:r>
              <a:rPr lang="en-US" sz="2400" dirty="0"/>
              <a:t>Communication skills</a:t>
            </a:r>
          </a:p>
        </p:txBody>
      </p:sp>
      <p:sp>
        <p:nvSpPr>
          <p:cNvPr id="11" name="Rectangle 10">
            <a:extLst>
              <a:ext uri="{FF2B5EF4-FFF2-40B4-BE49-F238E27FC236}">
                <a16:creationId xmlns:a16="http://schemas.microsoft.com/office/drawing/2014/main" id="{3F4EFD8E-DA26-4641-B1AF-0AF95D4BFECD}"/>
              </a:ext>
            </a:extLst>
          </p:cNvPr>
          <p:cNvSpPr/>
          <p:nvPr/>
        </p:nvSpPr>
        <p:spPr>
          <a:xfrm>
            <a:off x="-5895" y="811309"/>
            <a:ext cx="9144000" cy="324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C100A0"/>
              </a:solidFill>
              <a:effectLst/>
              <a:highlight>
                <a:srgbClr val="7030A0"/>
              </a:highlight>
              <a:uLnTx/>
              <a:uFillTx/>
              <a:latin typeface="Arial"/>
              <a:ea typeface="+mn-ea"/>
              <a:cs typeface="+mn-cs"/>
            </a:endParaRPr>
          </a:p>
        </p:txBody>
      </p:sp>
      <p:sp>
        <p:nvSpPr>
          <p:cNvPr id="12" name="TextBox 11">
            <a:extLst>
              <a:ext uri="{FF2B5EF4-FFF2-40B4-BE49-F238E27FC236}">
                <a16:creationId xmlns:a16="http://schemas.microsoft.com/office/drawing/2014/main" id="{D3FD26E4-483F-D642-ADA1-4A471C88B87D}"/>
              </a:ext>
            </a:extLst>
          </p:cNvPr>
          <p:cNvSpPr txBox="1"/>
          <p:nvPr/>
        </p:nvSpPr>
        <p:spPr>
          <a:xfrm>
            <a:off x="759853" y="813711"/>
            <a:ext cx="5777256" cy="307777"/>
          </a:xfrm>
          <a:prstGeom prst="rect">
            <a:avLst/>
          </a:prstGeom>
          <a:solidFill>
            <a:srgbClr val="92D050"/>
          </a:solid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COMMUNICATE</a:t>
            </a:r>
          </a:p>
        </p:txBody>
      </p:sp>
    </p:spTree>
    <p:extLst>
      <p:ext uri="{BB962C8B-B14F-4D97-AF65-F5344CB8AC3E}">
        <p14:creationId xmlns:p14="http://schemas.microsoft.com/office/powerpoint/2010/main" val="25303634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0AD51B-3C16-F54C-B6D3-015D97333B2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258729" y="1587468"/>
            <a:ext cx="3307756" cy="2420131"/>
          </a:xfrm>
          <a:prstGeom prst="rect">
            <a:avLst/>
          </a:prstGeom>
          <a:ln>
            <a:noFill/>
          </a:ln>
          <a:effectLst>
            <a:softEdge rad="112500"/>
          </a:effectLst>
        </p:spPr>
      </p:pic>
      <p:sp>
        <p:nvSpPr>
          <p:cNvPr id="6" name="Title 1">
            <a:extLst>
              <a:ext uri="{FF2B5EF4-FFF2-40B4-BE49-F238E27FC236}">
                <a16:creationId xmlns:a16="http://schemas.microsoft.com/office/drawing/2014/main" id="{CD96E3BD-B913-F945-8909-F5D091C8E0B2}"/>
              </a:ext>
            </a:extLst>
          </p:cNvPr>
          <p:cNvSpPr>
            <a:spLocks noGrp="1"/>
          </p:cNvSpPr>
          <p:nvPr>
            <p:ph type="title"/>
          </p:nvPr>
        </p:nvSpPr>
        <p:spPr>
          <a:xfrm>
            <a:off x="623888" y="683"/>
            <a:ext cx="8148638" cy="774017"/>
          </a:xfrm>
        </p:spPr>
        <p:txBody>
          <a:bodyPr>
            <a:normAutofit/>
          </a:bodyPr>
          <a:lstStyle/>
          <a:p>
            <a:r>
              <a:rPr lang="en-US" sz="2400" dirty="0"/>
              <a:t>Closing the conversation</a:t>
            </a:r>
          </a:p>
        </p:txBody>
      </p:sp>
      <p:sp>
        <p:nvSpPr>
          <p:cNvPr id="10" name="Text Placeholder 2">
            <a:extLst>
              <a:ext uri="{FF2B5EF4-FFF2-40B4-BE49-F238E27FC236}">
                <a16:creationId xmlns:a16="http://schemas.microsoft.com/office/drawing/2014/main" id="{BD4E8FD1-9B30-9243-9A65-E3709A8A4A27}"/>
              </a:ext>
            </a:extLst>
          </p:cNvPr>
          <p:cNvSpPr txBox="1">
            <a:spLocks/>
          </p:cNvSpPr>
          <p:nvPr/>
        </p:nvSpPr>
        <p:spPr>
          <a:xfrm>
            <a:off x="732738" y="1309467"/>
            <a:ext cx="4525991" cy="3430770"/>
          </a:xfrm>
          <a:prstGeom prst="rect">
            <a:avLst/>
          </a:prstGeom>
        </p:spPr>
        <p:txBody>
          <a:bodyPr vert="horz" lIns="91436" tIns="45718" rIns="91436" bIns="45718" rtlCol="0">
            <a:noAutofit/>
          </a:bodyPr>
          <a:lstStyle>
            <a:lvl1pPr marL="342884" indent="-342884" algn="l" defTabSz="457178" rtl="0" eaLnBrk="1" latinLnBrk="0" hangingPunct="1">
              <a:spcBef>
                <a:spcPct val="20000"/>
              </a:spcBef>
              <a:buFont typeface="Arial"/>
              <a:buChar char="•"/>
              <a:defRPr sz="2800" kern="1200">
                <a:solidFill>
                  <a:schemeClr val="tx1"/>
                </a:solidFill>
                <a:latin typeface="Arial"/>
                <a:ea typeface="+mn-ea"/>
                <a:cs typeface="Arial"/>
              </a:defRPr>
            </a:lvl1pPr>
            <a:lvl2pPr marL="742913" indent="-285736" algn="l" defTabSz="457178" rtl="0" eaLnBrk="1" latinLnBrk="0" hangingPunct="1">
              <a:spcBef>
                <a:spcPct val="20000"/>
              </a:spcBef>
              <a:buFont typeface="Arial"/>
              <a:buChar char="–"/>
              <a:defRPr sz="2800" kern="1200">
                <a:solidFill>
                  <a:schemeClr val="tx1"/>
                </a:solidFill>
                <a:latin typeface="Arial"/>
                <a:ea typeface="+mn-ea"/>
                <a:cs typeface="Arial"/>
              </a:defRPr>
            </a:lvl2pPr>
            <a:lvl3pPr marL="1142944" indent="-228588" algn="l" defTabSz="457178" rtl="0" eaLnBrk="1" latinLnBrk="0" hangingPunct="1">
              <a:spcBef>
                <a:spcPct val="20000"/>
              </a:spcBef>
              <a:buFont typeface="Arial"/>
              <a:buChar char="•"/>
              <a:defRPr sz="2400" kern="1200">
                <a:solidFill>
                  <a:schemeClr val="tx1"/>
                </a:solidFill>
                <a:latin typeface="Arial"/>
                <a:ea typeface="+mn-ea"/>
                <a:cs typeface="Arial"/>
              </a:defRPr>
            </a:lvl3pPr>
            <a:lvl4pPr marL="1600120" indent="-228588" algn="l" defTabSz="457178" rtl="0" eaLnBrk="1" latinLnBrk="0" hangingPunct="1">
              <a:spcBef>
                <a:spcPct val="20000"/>
              </a:spcBef>
              <a:buFont typeface="Arial"/>
              <a:buChar char="–"/>
              <a:defRPr sz="2000" kern="1200">
                <a:solidFill>
                  <a:schemeClr val="tx1"/>
                </a:solidFill>
                <a:latin typeface="Arial"/>
                <a:ea typeface="+mn-ea"/>
                <a:cs typeface="Arial"/>
              </a:defRPr>
            </a:lvl4pPr>
            <a:lvl5pPr marL="2057297" indent="-228588" algn="l" defTabSz="457178" rtl="0" eaLnBrk="1" latinLnBrk="0" hangingPunct="1">
              <a:spcBef>
                <a:spcPct val="20000"/>
              </a:spcBef>
              <a:buFont typeface="Arial"/>
              <a:buChar char="»"/>
              <a:defRPr sz="2000" kern="1200">
                <a:solidFill>
                  <a:schemeClr val="tx1"/>
                </a:solidFill>
                <a:latin typeface="Arial"/>
                <a:ea typeface="+mn-ea"/>
                <a:cs typeface="Arial"/>
              </a:defRPr>
            </a:lvl5pPr>
            <a:lvl6pPr marL="2514474" indent="-228588"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8"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8"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8" algn="l" defTabSz="457178"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0"/>
              </a:spcAft>
              <a:buClr>
                <a:srgbClr val="C100A0"/>
              </a:buClr>
              <a:buSzTx/>
              <a:buFont typeface="Arial" panose="020B0604020202020204" pitchFamily="34" charset="0"/>
              <a:buChar char="•"/>
              <a:tabLst/>
              <a:defRPr/>
            </a:pPr>
            <a:r>
              <a:rPr kumimoji="0" lang="en-IE" alt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Agree next steps</a:t>
            </a:r>
          </a:p>
          <a:p>
            <a:pPr marL="342900" marR="0" lvl="0" indent="-342900" algn="l" defTabSz="914400" rtl="0" eaLnBrk="1" fontAlgn="auto" latinLnBrk="0" hangingPunct="1">
              <a:lnSpc>
                <a:spcPct val="90000"/>
              </a:lnSpc>
              <a:spcBef>
                <a:spcPts val="1000"/>
              </a:spcBef>
              <a:spcAft>
                <a:spcPts val="0"/>
              </a:spcAft>
              <a:buClr>
                <a:srgbClr val="C100A0"/>
              </a:buClr>
              <a:buSzTx/>
              <a:buFont typeface="Arial" panose="020B0604020202020204" pitchFamily="34" charset="0"/>
              <a:buChar char="•"/>
              <a:tabLst/>
              <a:defRPr/>
            </a:pPr>
            <a:r>
              <a:rPr kumimoji="0" lang="en-IE"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Emphasise support</a:t>
            </a:r>
          </a:p>
          <a:p>
            <a:pPr marL="342900" marR="0" lvl="0" indent="-342900" algn="l" defTabSz="914400" rtl="0" eaLnBrk="1" fontAlgn="auto" latinLnBrk="0" hangingPunct="1">
              <a:lnSpc>
                <a:spcPct val="90000"/>
              </a:lnSpc>
              <a:spcBef>
                <a:spcPts val="1000"/>
              </a:spcBef>
              <a:spcAft>
                <a:spcPts val="0"/>
              </a:spcAft>
              <a:buClr>
                <a:srgbClr val="C100A0"/>
              </a:buClr>
              <a:buSzTx/>
              <a:buFont typeface="Arial" panose="020B0604020202020204" pitchFamily="34" charset="0"/>
              <a:buChar char="•"/>
              <a:tabLst/>
              <a:defRPr/>
            </a:pPr>
            <a:r>
              <a:rPr kumimoji="0" lang="en-IE"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Safety-netting</a:t>
            </a:r>
          </a:p>
          <a:p>
            <a:pPr marL="342900" marR="0" lvl="0" indent="-342900" algn="l" defTabSz="914400" rtl="0" eaLnBrk="1" fontAlgn="auto" latinLnBrk="0" hangingPunct="1">
              <a:lnSpc>
                <a:spcPct val="90000"/>
              </a:lnSpc>
              <a:spcBef>
                <a:spcPts val="1000"/>
              </a:spcBef>
              <a:spcAft>
                <a:spcPts val="0"/>
              </a:spcAft>
              <a:buClr>
                <a:srgbClr val="C100A0"/>
              </a:buClr>
              <a:buSzTx/>
              <a:buFont typeface="Arial" panose="020B0604020202020204" pitchFamily="34" charset="0"/>
              <a:buChar char="•"/>
              <a:tabLst/>
              <a:defRPr/>
            </a:pPr>
            <a:r>
              <a:rPr kumimoji="0" lang="en-IE"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Summarise</a:t>
            </a:r>
          </a:p>
          <a:p>
            <a:pPr marL="342900" marR="0" lvl="0" indent="-342900" algn="l" defTabSz="914400" rtl="0" eaLnBrk="1" fontAlgn="auto" latinLnBrk="0" hangingPunct="1">
              <a:lnSpc>
                <a:spcPct val="90000"/>
              </a:lnSpc>
              <a:spcBef>
                <a:spcPts val="1000"/>
              </a:spcBef>
              <a:spcAft>
                <a:spcPts val="0"/>
              </a:spcAft>
              <a:buClr>
                <a:srgbClr val="C100A0"/>
              </a:buClr>
              <a:buSzTx/>
              <a:buFont typeface="Arial" panose="020B0604020202020204" pitchFamily="34" charset="0"/>
              <a:buChar char="•"/>
              <a:tabLst/>
              <a:defRPr/>
            </a:pPr>
            <a:r>
              <a:rPr kumimoji="0" lang="en-IE"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Final check</a:t>
            </a:r>
          </a:p>
          <a:p>
            <a:pPr marL="342900" marR="0" lvl="0" indent="-342900" algn="l" defTabSz="914400" rtl="0" eaLnBrk="1" fontAlgn="auto" latinLnBrk="0" hangingPunct="1">
              <a:lnSpc>
                <a:spcPct val="90000"/>
              </a:lnSpc>
              <a:spcBef>
                <a:spcPts val="1000"/>
              </a:spcBef>
              <a:spcAft>
                <a:spcPts val="0"/>
              </a:spcAft>
              <a:buClr>
                <a:srgbClr val="C100A0"/>
              </a:buClr>
              <a:buSzTx/>
              <a:buFont typeface="Arial" panose="020B0604020202020204" pitchFamily="34" charset="0"/>
              <a:buChar char="•"/>
              <a:tabLst/>
              <a:defRPr/>
            </a:pPr>
            <a:r>
              <a:rPr kumimoji="0" lang="en-IE" sz="2000" b="0" i="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Before you leave, let’s recap. What are the 3 main things…</a:t>
            </a:r>
          </a:p>
          <a:p>
            <a:pPr marL="342900" marR="0" lvl="0" indent="-342900" algn="l" defTabSz="914400" rtl="0" eaLnBrk="1" fontAlgn="auto" latinLnBrk="0" hangingPunct="1">
              <a:lnSpc>
                <a:spcPct val="90000"/>
              </a:lnSpc>
              <a:spcBef>
                <a:spcPts val="1000"/>
              </a:spcBef>
              <a:spcAft>
                <a:spcPts val="0"/>
              </a:spcAft>
              <a:buClr>
                <a:srgbClr val="C100A0"/>
              </a:buClr>
              <a:buSzTx/>
              <a:buFont typeface="Arial" panose="020B0604020202020204" pitchFamily="34" charset="0"/>
              <a:buChar char="•"/>
              <a:tabLst/>
              <a:defRPr/>
            </a:pPr>
            <a:endParaRPr kumimoji="0" lang="en-IE"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sp>
        <p:nvSpPr>
          <p:cNvPr id="11" name="Rectangle 10">
            <a:extLst>
              <a:ext uri="{FF2B5EF4-FFF2-40B4-BE49-F238E27FC236}">
                <a16:creationId xmlns:a16="http://schemas.microsoft.com/office/drawing/2014/main" id="{F28930C2-26B5-D84B-BD0F-FA27F7B25353}"/>
              </a:ext>
            </a:extLst>
          </p:cNvPr>
          <p:cNvSpPr/>
          <p:nvPr/>
        </p:nvSpPr>
        <p:spPr>
          <a:xfrm>
            <a:off x="-5895" y="811309"/>
            <a:ext cx="9144000" cy="324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C100A0"/>
              </a:solidFill>
              <a:effectLst/>
              <a:highlight>
                <a:srgbClr val="7030A0"/>
              </a:highlight>
              <a:uLnTx/>
              <a:uFillTx/>
              <a:latin typeface="Arial"/>
              <a:ea typeface="+mn-ea"/>
              <a:cs typeface="+mn-cs"/>
            </a:endParaRPr>
          </a:p>
        </p:txBody>
      </p:sp>
      <p:sp>
        <p:nvSpPr>
          <p:cNvPr id="12" name="TextBox 11">
            <a:extLst>
              <a:ext uri="{FF2B5EF4-FFF2-40B4-BE49-F238E27FC236}">
                <a16:creationId xmlns:a16="http://schemas.microsoft.com/office/drawing/2014/main" id="{FB6CC1A2-3DEF-5344-9D9B-AF95B49D7EFD}"/>
              </a:ext>
            </a:extLst>
          </p:cNvPr>
          <p:cNvSpPr txBox="1"/>
          <p:nvPr/>
        </p:nvSpPr>
        <p:spPr>
          <a:xfrm>
            <a:off x="759853" y="813711"/>
            <a:ext cx="5777256" cy="307777"/>
          </a:xfrm>
          <a:prstGeom prst="rect">
            <a:avLst/>
          </a:prstGeom>
          <a:solidFill>
            <a:srgbClr val="92D050"/>
          </a:solid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COMMNICATE</a:t>
            </a:r>
          </a:p>
        </p:txBody>
      </p:sp>
    </p:spTree>
    <p:extLst>
      <p:ext uri="{BB962C8B-B14F-4D97-AF65-F5344CB8AC3E}">
        <p14:creationId xmlns:p14="http://schemas.microsoft.com/office/powerpoint/2010/main" val="414732695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251520" y="99315"/>
            <a:ext cx="7992888" cy="781595"/>
          </a:xfrm>
        </p:spPr>
        <p:txBody>
          <a:bodyPr>
            <a:noAutofit/>
          </a:bodyPr>
          <a:lstStyle/>
          <a:p>
            <a:pPr algn="r"/>
            <a:r>
              <a:rPr lang="en-IE" sz="2400" b="1" dirty="0">
                <a:solidFill>
                  <a:schemeClr val="bg1"/>
                </a:solidFill>
              </a:rPr>
              <a:t>Activity </a:t>
            </a:r>
            <a:r>
              <a:rPr lang="en-IE" sz="2400" b="1" dirty="0" smtClean="0">
                <a:solidFill>
                  <a:schemeClr val="bg1"/>
                </a:solidFill>
              </a:rPr>
              <a:t>3: </a:t>
            </a:r>
            <a:r>
              <a:rPr lang="en-IE" sz="2400" b="1" dirty="0">
                <a:solidFill>
                  <a:schemeClr val="bg1"/>
                </a:solidFill>
              </a:rPr>
              <a:t>Managing </a:t>
            </a:r>
            <a:r>
              <a:rPr lang="en-IE" sz="2400" b="1" dirty="0" smtClean="0">
                <a:solidFill>
                  <a:schemeClr val="bg1"/>
                </a:solidFill>
              </a:rPr>
              <a:t>the Open Disclosure Meeting </a:t>
            </a:r>
            <a:endParaRPr lang="en-IE" sz="2400" b="1" dirty="0">
              <a:solidFill>
                <a:schemeClr val="bg1"/>
              </a:solidFill>
            </a:endParaRPr>
          </a:p>
        </p:txBody>
      </p:sp>
      <p:sp>
        <p:nvSpPr>
          <p:cNvPr id="2" name="Content Placeholder 1"/>
          <p:cNvSpPr>
            <a:spLocks noGrp="1"/>
          </p:cNvSpPr>
          <p:nvPr>
            <p:ph idx="1"/>
          </p:nvPr>
        </p:nvSpPr>
        <p:spPr>
          <a:xfrm>
            <a:off x="2627784" y="915566"/>
            <a:ext cx="6516216" cy="4032448"/>
          </a:xfrm>
          <a:solidFill>
            <a:schemeClr val="accent3">
              <a:lumMod val="20000"/>
              <a:lumOff val="80000"/>
            </a:schemeClr>
          </a:solidFill>
        </p:spPr>
        <p:txBody>
          <a:bodyPr>
            <a:normAutofit/>
          </a:bodyPr>
          <a:lstStyle/>
          <a:p>
            <a:pPr marL="0" indent="0">
              <a:buNone/>
            </a:pPr>
            <a:r>
              <a:rPr lang="en-IE" sz="2000" b="1" dirty="0"/>
              <a:t>Key learning:</a:t>
            </a:r>
            <a:endParaRPr lang="en-IE" sz="2000" dirty="0"/>
          </a:p>
          <a:p>
            <a:r>
              <a:rPr lang="en-IE" sz="2000" dirty="0"/>
              <a:t>The importance of preparation for this meeting.</a:t>
            </a:r>
          </a:p>
          <a:p>
            <a:r>
              <a:rPr lang="en-IE" sz="2000" dirty="0"/>
              <a:t>How the role of all members of the team e.g. lead discloser, deputy discloser and designated person support the open disclosure process</a:t>
            </a:r>
          </a:p>
          <a:p>
            <a:r>
              <a:rPr lang="en-IE" sz="2000" dirty="0"/>
              <a:t>Awareness of the resources available i.e. Quick Reference Guide (including meeting checklist, template to record meeting and sample language) to support the meeting</a:t>
            </a:r>
          </a:p>
          <a:p>
            <a:r>
              <a:rPr lang="en-IE" sz="2000" dirty="0"/>
              <a:t>The management of situations that may arise during the meeting. </a:t>
            </a:r>
            <a:endParaRPr lang="en-IE" sz="2000" dirty="0" smtClean="0"/>
          </a:p>
          <a:p>
            <a:r>
              <a:rPr lang="en-IE" sz="2000" dirty="0" smtClean="0"/>
              <a:t>Additional steps required to comply with legislation</a:t>
            </a:r>
            <a:endParaRPr lang="en-IE" sz="2000" dirty="0"/>
          </a:p>
          <a:p>
            <a:pPr marL="45720" indent="0">
              <a:buNone/>
            </a:pPr>
            <a:endParaRPr lang="en-IE" dirty="0"/>
          </a:p>
        </p:txBody>
      </p:sp>
      <p:sp>
        <p:nvSpPr>
          <p:cNvPr id="5" name="Slide Number Placeholder 4"/>
          <p:cNvSpPr>
            <a:spLocks noGrp="1"/>
          </p:cNvSpPr>
          <p:nvPr>
            <p:ph type="sldNum" sz="quarter" idx="12"/>
          </p:nvPr>
        </p:nvSpPr>
        <p:spPr/>
        <p:txBody>
          <a:bodyPr/>
          <a:lstStyle/>
          <a:p>
            <a:fld id="{F7886C9C-DC18-4195-8FD5-A50AA931D419}" type="slidenum">
              <a:rPr lang="en-US" smtClean="0">
                <a:solidFill>
                  <a:prstClr val="black">
                    <a:tint val="75000"/>
                  </a:prstClr>
                </a:solidFill>
              </a:rPr>
              <a:pPr/>
              <a:t>37</a:t>
            </a:fld>
            <a:endParaRPr lang="en-US" dirty="0">
              <a:solidFill>
                <a:prstClr val="black">
                  <a:tint val="75000"/>
                </a:prstClr>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4" y="2067694"/>
            <a:ext cx="2371725" cy="192405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244" y="987574"/>
            <a:ext cx="2493660" cy="947926"/>
          </a:xfrm>
          <a:prstGeom prst="rect">
            <a:avLst/>
          </a:prstGeom>
        </p:spPr>
      </p:pic>
    </p:spTree>
    <p:extLst>
      <p:ext uri="{BB962C8B-B14F-4D97-AF65-F5344CB8AC3E}">
        <p14:creationId xmlns:p14="http://schemas.microsoft.com/office/powerpoint/2010/main" val="307925695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2555776" y="915566"/>
            <a:ext cx="6588224" cy="4032448"/>
          </a:xfrm>
          <a:solidFill>
            <a:schemeClr val="accent3">
              <a:lumMod val="20000"/>
              <a:lumOff val="80000"/>
            </a:schemeClr>
          </a:solidFill>
        </p:spPr>
        <p:txBody>
          <a:bodyPr>
            <a:normAutofit lnSpcReduction="10000"/>
          </a:bodyPr>
          <a:lstStyle/>
          <a:p>
            <a:pPr lvl="0"/>
            <a:r>
              <a:rPr lang="en-US" sz="2400" b="1" dirty="0"/>
              <a:t>Team A</a:t>
            </a:r>
            <a:r>
              <a:rPr lang="en-US" sz="2400" dirty="0"/>
              <a:t> will be the Open Disclosure Team who will prepare for the meeting and conduct the formal open disclosure meeting. </a:t>
            </a:r>
            <a:endParaRPr lang="en-US" sz="2400" dirty="0" smtClean="0"/>
          </a:p>
          <a:p>
            <a:pPr marL="0" lvl="0" indent="0">
              <a:buNone/>
            </a:pPr>
            <a:endParaRPr lang="en-US" sz="2400" dirty="0"/>
          </a:p>
          <a:p>
            <a:pPr lvl="0"/>
            <a:r>
              <a:rPr lang="en-US" sz="2400" b="1" dirty="0"/>
              <a:t>Team B </a:t>
            </a:r>
            <a:r>
              <a:rPr lang="en-US" sz="2400" dirty="0"/>
              <a:t>will identify a family member and support person from their group and remaining members will observe this role play. </a:t>
            </a:r>
            <a:endParaRPr lang="en-US" sz="2400" dirty="0" smtClean="0"/>
          </a:p>
          <a:p>
            <a:pPr marL="0" lvl="0" indent="0">
              <a:buNone/>
            </a:pPr>
            <a:endParaRPr lang="en-US" sz="2400" dirty="0"/>
          </a:p>
          <a:p>
            <a:pPr lvl="0"/>
            <a:r>
              <a:rPr lang="en-US" sz="2400" dirty="0"/>
              <a:t>Teams will have 5 minutes to prepare and 7 minutes for this meeting.</a:t>
            </a:r>
            <a:endParaRPr lang="en-IE" dirty="0"/>
          </a:p>
        </p:txBody>
      </p:sp>
      <p:sp>
        <p:nvSpPr>
          <p:cNvPr id="5" name="Slide Number Placeholder 4"/>
          <p:cNvSpPr>
            <a:spLocks noGrp="1"/>
          </p:cNvSpPr>
          <p:nvPr>
            <p:ph type="sldNum" sz="quarter" idx="12"/>
          </p:nvPr>
        </p:nvSpPr>
        <p:spPr/>
        <p:txBody>
          <a:bodyPr/>
          <a:lstStyle/>
          <a:p>
            <a:fld id="{F7886C9C-DC18-4195-8FD5-A50AA931D419}" type="slidenum">
              <a:rPr lang="en-US" smtClean="0">
                <a:solidFill>
                  <a:prstClr val="black">
                    <a:tint val="75000"/>
                  </a:prstClr>
                </a:solidFill>
              </a:rPr>
              <a:pPr/>
              <a:t>38</a:t>
            </a:fld>
            <a:endParaRPr lang="en-US" dirty="0">
              <a:solidFill>
                <a:prstClr val="black">
                  <a:tint val="75000"/>
                </a:prstClr>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04" y="2283718"/>
            <a:ext cx="2304256" cy="1695450"/>
          </a:xfrm>
          <a:prstGeom prst="rect">
            <a:avLst/>
          </a:prstGeom>
        </p:spPr>
      </p:pic>
      <p:sp>
        <p:nvSpPr>
          <p:cNvPr id="7" name="Title 5"/>
          <p:cNvSpPr txBox="1">
            <a:spLocks/>
          </p:cNvSpPr>
          <p:nvPr/>
        </p:nvSpPr>
        <p:spPr>
          <a:xfrm>
            <a:off x="971600" y="40877"/>
            <a:ext cx="6840760" cy="781595"/>
          </a:xfrm>
          <a:prstGeom prst="rect">
            <a:avLst/>
          </a:prstGeom>
        </p:spPr>
        <p:txBody>
          <a:bodyPr vert="horz" lIns="91440" tIns="45720" rIns="91440" bIns="45720" rtlCol="0" anchor="ctr">
            <a:noAutofit/>
          </a:bodyPr>
          <a:lstStyle>
            <a:lvl1pPr algn="ctr" defTabSz="914378" rtl="0" eaLnBrk="1" latinLnBrk="0" hangingPunct="1">
              <a:spcBef>
                <a:spcPct val="0"/>
              </a:spcBef>
              <a:buNone/>
              <a:defRPr sz="4400" kern="1200">
                <a:solidFill>
                  <a:schemeClr val="tx1"/>
                </a:solidFill>
                <a:latin typeface="+mj-lt"/>
                <a:ea typeface="+mj-ea"/>
                <a:cs typeface="+mj-cs"/>
              </a:defRPr>
            </a:lvl1pPr>
          </a:lstStyle>
          <a:p>
            <a:pPr algn="r"/>
            <a:r>
              <a:rPr lang="en-IE" sz="2400" b="1" dirty="0" smtClean="0">
                <a:solidFill>
                  <a:schemeClr val="bg1"/>
                </a:solidFill>
              </a:rPr>
              <a:t>Activity 3: Managing the Open Disclosure Meeting </a:t>
            </a:r>
            <a:endParaRPr lang="en-IE" sz="2400" b="1" dirty="0">
              <a:solidFill>
                <a:schemeClr val="bg1"/>
              </a:solidFill>
            </a:endParaRPr>
          </a:p>
        </p:txBody>
      </p:sp>
    </p:spTree>
    <p:extLst>
      <p:ext uri="{BB962C8B-B14F-4D97-AF65-F5344CB8AC3E}">
        <p14:creationId xmlns:p14="http://schemas.microsoft.com/office/powerpoint/2010/main" val="243842217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2553098" y="0"/>
            <a:ext cx="4474840" cy="781595"/>
          </a:xfrm>
        </p:spPr>
        <p:txBody>
          <a:bodyPr>
            <a:normAutofit/>
          </a:bodyPr>
          <a:lstStyle/>
          <a:p>
            <a:pPr algn="l"/>
            <a:r>
              <a:rPr lang="en-IE" sz="2400" b="1" dirty="0" smtClean="0">
                <a:solidFill>
                  <a:schemeClr val="bg1"/>
                </a:solidFill>
              </a:rPr>
              <a:t>Activity 3: Group </a:t>
            </a:r>
            <a:r>
              <a:rPr lang="en-IE" sz="2400" b="1" dirty="0">
                <a:solidFill>
                  <a:schemeClr val="bg1"/>
                </a:solidFill>
              </a:rPr>
              <a:t>Discussion</a:t>
            </a:r>
          </a:p>
        </p:txBody>
      </p:sp>
      <p:sp>
        <p:nvSpPr>
          <p:cNvPr id="2" name="Content Placeholder 1"/>
          <p:cNvSpPr>
            <a:spLocks noGrp="1"/>
          </p:cNvSpPr>
          <p:nvPr>
            <p:ph idx="1"/>
          </p:nvPr>
        </p:nvSpPr>
        <p:spPr>
          <a:xfrm>
            <a:off x="2555776" y="915566"/>
            <a:ext cx="6588224" cy="4032448"/>
          </a:xfrm>
          <a:solidFill>
            <a:schemeClr val="accent3">
              <a:lumMod val="20000"/>
              <a:lumOff val="80000"/>
            </a:schemeClr>
          </a:solidFill>
        </p:spPr>
        <p:txBody>
          <a:bodyPr>
            <a:normAutofit/>
          </a:bodyPr>
          <a:lstStyle/>
          <a:p>
            <a:pPr marL="0" lvl="0" indent="0">
              <a:buNone/>
            </a:pPr>
            <a:r>
              <a:rPr lang="en-US" sz="2400" dirty="0"/>
              <a:t>Those involved in the role play will outline:</a:t>
            </a:r>
            <a:endParaRPr lang="en-IE" sz="2400" dirty="0"/>
          </a:p>
          <a:p>
            <a:pPr lvl="0"/>
            <a:r>
              <a:rPr lang="en-US" sz="2400" dirty="0"/>
              <a:t>What did you expect would happen in </a:t>
            </a:r>
            <a:r>
              <a:rPr lang="en-US" sz="2400" dirty="0" smtClean="0"/>
              <a:t>this </a:t>
            </a:r>
            <a:r>
              <a:rPr lang="en-US" sz="2400" dirty="0"/>
              <a:t>meeting</a:t>
            </a:r>
            <a:r>
              <a:rPr lang="en-US" sz="2400" dirty="0" smtClean="0"/>
              <a:t>?</a:t>
            </a:r>
          </a:p>
          <a:p>
            <a:pPr marL="0" lvl="0" indent="0">
              <a:buNone/>
            </a:pPr>
            <a:endParaRPr lang="en-IE" sz="2400" dirty="0"/>
          </a:p>
          <a:p>
            <a:pPr lvl="0"/>
            <a:r>
              <a:rPr lang="en-US" sz="2400" dirty="0"/>
              <a:t>What happened that you did not expect</a:t>
            </a:r>
            <a:r>
              <a:rPr lang="en-US" sz="2400" dirty="0" smtClean="0"/>
              <a:t>?</a:t>
            </a:r>
          </a:p>
          <a:p>
            <a:pPr marL="0" lvl="0" indent="0">
              <a:buNone/>
            </a:pPr>
            <a:endParaRPr lang="en-IE" sz="2400" dirty="0"/>
          </a:p>
          <a:p>
            <a:pPr lvl="0"/>
            <a:r>
              <a:rPr lang="en-US" sz="2400" dirty="0"/>
              <a:t>The learning have you gained from this exercise</a:t>
            </a:r>
            <a:r>
              <a:rPr lang="en-US" sz="2400" dirty="0" smtClean="0"/>
              <a:t>?</a:t>
            </a:r>
          </a:p>
          <a:p>
            <a:pPr marL="0" lvl="0" indent="0">
              <a:buNone/>
            </a:pPr>
            <a:endParaRPr lang="en-IE" sz="2400" dirty="0"/>
          </a:p>
          <a:p>
            <a:pPr lvl="0"/>
            <a:r>
              <a:rPr lang="en-US" sz="2400" dirty="0"/>
              <a:t>What would they do differently next time?</a:t>
            </a:r>
            <a:endParaRPr lang="en-IE" sz="2400" dirty="0"/>
          </a:p>
          <a:p>
            <a:endParaRPr lang="en-IE" dirty="0"/>
          </a:p>
        </p:txBody>
      </p:sp>
      <p:sp>
        <p:nvSpPr>
          <p:cNvPr id="5" name="Slide Number Placeholder 4"/>
          <p:cNvSpPr>
            <a:spLocks noGrp="1"/>
          </p:cNvSpPr>
          <p:nvPr>
            <p:ph type="sldNum" sz="quarter" idx="12"/>
          </p:nvPr>
        </p:nvSpPr>
        <p:spPr/>
        <p:txBody>
          <a:bodyPr/>
          <a:lstStyle/>
          <a:p>
            <a:fld id="{F7886C9C-DC18-4195-8FD5-A50AA931D419}" type="slidenum">
              <a:rPr lang="en-US" smtClean="0">
                <a:solidFill>
                  <a:prstClr val="black">
                    <a:tint val="75000"/>
                  </a:prstClr>
                </a:solidFill>
              </a:rPr>
              <a:pPr/>
              <a:t>39</a:t>
            </a:fld>
            <a:endParaRPr lang="en-US" dirty="0">
              <a:solidFill>
                <a:prstClr val="black">
                  <a:tint val="75000"/>
                </a:prstClr>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12" y="1491630"/>
            <a:ext cx="2314575" cy="1981200"/>
          </a:xfrm>
          <a:prstGeom prst="rect">
            <a:avLst/>
          </a:prstGeom>
        </p:spPr>
      </p:pic>
    </p:spTree>
    <p:extLst>
      <p:ext uri="{BB962C8B-B14F-4D97-AF65-F5344CB8AC3E}">
        <p14:creationId xmlns:p14="http://schemas.microsoft.com/office/powerpoint/2010/main" val="146719041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55576" y="267494"/>
            <a:ext cx="6624736" cy="493563"/>
          </a:xfrm>
        </p:spPr>
        <p:txBody>
          <a:bodyPr>
            <a:noAutofit/>
          </a:bodyPr>
          <a:lstStyle/>
          <a:p>
            <a:r>
              <a:rPr lang="en-IE" sz="2400" b="1" dirty="0">
                <a:solidFill>
                  <a:schemeClr val="bg1"/>
                </a:solidFill>
              </a:rPr>
              <a:t>Context of </a:t>
            </a:r>
            <a:r>
              <a:rPr lang="en-IE" sz="2400" b="1" dirty="0" smtClean="0">
                <a:solidFill>
                  <a:schemeClr val="bg1"/>
                </a:solidFill>
              </a:rPr>
              <a:t>the Open </a:t>
            </a:r>
            <a:r>
              <a:rPr lang="en-IE" sz="2400" b="1" dirty="0">
                <a:solidFill>
                  <a:schemeClr val="bg1"/>
                </a:solidFill>
              </a:rPr>
              <a:t>Disclosure Programme</a:t>
            </a:r>
          </a:p>
        </p:txBody>
      </p:sp>
      <p:sp>
        <p:nvSpPr>
          <p:cNvPr id="3" name="Content Placeholder 2"/>
          <p:cNvSpPr>
            <a:spLocks noGrp="1"/>
          </p:cNvSpPr>
          <p:nvPr>
            <p:ph idx="1"/>
          </p:nvPr>
        </p:nvSpPr>
        <p:spPr>
          <a:xfrm>
            <a:off x="0" y="843558"/>
            <a:ext cx="9144000" cy="4176464"/>
          </a:xfrm>
          <a:solidFill>
            <a:schemeClr val="accent3">
              <a:lumMod val="20000"/>
              <a:lumOff val="80000"/>
            </a:schemeClr>
          </a:solidFill>
        </p:spPr>
        <p:txBody>
          <a:bodyPr>
            <a:normAutofit fontScale="25000" lnSpcReduction="20000"/>
          </a:bodyPr>
          <a:lstStyle/>
          <a:p>
            <a:pPr marL="0" indent="0">
              <a:buNone/>
            </a:pPr>
            <a:r>
              <a:rPr lang="en-IE" sz="6400" b="1" dirty="0"/>
              <a:t>A. Legislation: </a:t>
            </a:r>
            <a:endParaRPr lang="en-IE" sz="6400" dirty="0"/>
          </a:p>
          <a:p>
            <a:r>
              <a:rPr lang="en-IE" sz="6400" dirty="0"/>
              <a:t>The Patient Safety (Notifiable Incidents and Open Disclosure) Act 2023 makes provision for mandatory open disclosure of a number of incidents, called ‘notifiable incidents</a:t>
            </a:r>
            <a:r>
              <a:rPr lang="en-IE" sz="6400" dirty="0" smtClean="0"/>
              <a:t>’.</a:t>
            </a:r>
          </a:p>
          <a:p>
            <a:r>
              <a:rPr lang="en-IE" sz="6400" dirty="0" smtClean="0"/>
              <a:t>The </a:t>
            </a:r>
            <a:r>
              <a:rPr lang="en-IE" sz="6400" dirty="0"/>
              <a:t>above </a:t>
            </a:r>
            <a:r>
              <a:rPr lang="en-IE" sz="6400" i="1" dirty="0"/>
              <a:t>plus</a:t>
            </a:r>
            <a:r>
              <a:rPr lang="en-IE" sz="6400" dirty="0"/>
              <a:t> Part 4 of the Civil Liability (Amendment) Act 2017 outlines how </a:t>
            </a:r>
            <a:r>
              <a:rPr lang="en-IE" sz="6400" dirty="0" smtClean="0"/>
              <a:t>protections can be sought by healthcare practitioners </a:t>
            </a:r>
            <a:r>
              <a:rPr lang="en-IE" sz="6400" dirty="0"/>
              <a:t>for </a:t>
            </a:r>
            <a:r>
              <a:rPr lang="en-IE" sz="6400" dirty="0" smtClean="0"/>
              <a:t>the information </a:t>
            </a:r>
            <a:r>
              <a:rPr lang="en-IE" sz="6400" dirty="0"/>
              <a:t>and apology at an open disclosure </a:t>
            </a:r>
            <a:r>
              <a:rPr lang="en-IE" sz="6400" dirty="0" smtClean="0"/>
              <a:t>meeting</a:t>
            </a:r>
          </a:p>
          <a:p>
            <a:pPr marL="0" indent="0">
              <a:buNone/>
            </a:pPr>
            <a:endParaRPr lang="en-IE" sz="6400" b="1" dirty="0" smtClean="0"/>
          </a:p>
          <a:p>
            <a:pPr marL="0" indent="0">
              <a:buNone/>
            </a:pPr>
            <a:r>
              <a:rPr lang="en-IE" sz="6400" b="1" dirty="0" smtClean="0"/>
              <a:t>B</a:t>
            </a:r>
            <a:r>
              <a:rPr lang="en-IE" sz="6400" b="1" dirty="0"/>
              <a:t>. Regulatory: </a:t>
            </a:r>
            <a:endParaRPr lang="en-IE" sz="6400" dirty="0"/>
          </a:p>
          <a:p>
            <a:r>
              <a:rPr lang="en-IE" sz="6400" dirty="0"/>
              <a:t>Healthcare regulators such as HIQA, the Chief Inspector for Social Services and the MHC require health and social care providers to be open and fully inform patients/their relevant person of an incident.</a:t>
            </a:r>
          </a:p>
          <a:p>
            <a:r>
              <a:rPr lang="en-IE" sz="6400" b="1" i="1" dirty="0"/>
              <a:t>Reporting notifiable incidents to the relevant regulators is also a legal requirement as per the Patient Safety (Notifiable Incident and Open Disclosure) Act 2023. The relevant regulator must be notified within 7 calendar days from when a health or social care services provider is satisfied that a notifiable incident has occurred. </a:t>
            </a:r>
            <a:r>
              <a:rPr lang="en-IE" sz="6400" i="1" dirty="0"/>
              <a:t>HSE and HSE-funded services must use the National Incident Management System (NIMS) to notify the relevant regulator of the notifiable incident. </a:t>
            </a:r>
          </a:p>
          <a:p>
            <a:pPr marL="0" indent="0">
              <a:buNone/>
            </a:pPr>
            <a:endParaRPr lang="en-IE" sz="6400" b="1" dirty="0" smtClean="0"/>
          </a:p>
          <a:p>
            <a:pPr marL="0" indent="0">
              <a:buNone/>
            </a:pPr>
            <a:r>
              <a:rPr lang="en-IE" sz="6400" b="1" dirty="0" smtClean="0"/>
              <a:t>C</a:t>
            </a:r>
            <a:r>
              <a:rPr lang="en-IE" sz="6400" b="1" dirty="0"/>
              <a:t>. The Department of Health National Open Disclosure Framework 2023 </a:t>
            </a:r>
            <a:endParaRPr lang="en-IE" sz="6400" b="1" dirty="0" smtClean="0"/>
          </a:p>
          <a:p>
            <a:r>
              <a:rPr lang="en-IE" sz="6400" dirty="0" smtClean="0"/>
              <a:t>It</a:t>
            </a:r>
            <a:r>
              <a:rPr lang="en-IE" sz="6400" b="1" dirty="0" smtClean="0"/>
              <a:t> </a:t>
            </a:r>
            <a:r>
              <a:rPr lang="en-IE" sz="6400" dirty="0" smtClean="0"/>
              <a:t>applies </a:t>
            </a:r>
            <a:r>
              <a:rPr lang="en-IE" sz="6400" dirty="0"/>
              <a:t>to all public and private health service providers, healthcare regulators, professional regulators, academic organisations and training bodies. The Framework describes open disclosure as it applies to</a:t>
            </a:r>
            <a:r>
              <a:rPr lang="en-IE" sz="6400" b="1" dirty="0"/>
              <a:t> all </a:t>
            </a:r>
            <a:r>
              <a:rPr lang="en-IE" sz="6400" dirty="0"/>
              <a:t>patient safety incidents and adverse events</a:t>
            </a:r>
            <a:r>
              <a:rPr lang="en-IE" sz="6400" dirty="0" smtClean="0"/>
              <a:t>.</a:t>
            </a:r>
          </a:p>
          <a:p>
            <a:pPr marL="0" indent="0">
              <a:buNone/>
            </a:pPr>
            <a:endParaRPr lang="en-IE" sz="6400" dirty="0"/>
          </a:p>
          <a:p>
            <a:pPr>
              <a:lnSpc>
                <a:spcPct val="200000"/>
              </a:lnSpc>
            </a:pPr>
            <a:endParaRPr lang="en-IE" sz="1400" dirty="0"/>
          </a:p>
        </p:txBody>
      </p:sp>
    </p:spTree>
    <p:extLst>
      <p:ext uri="{BB962C8B-B14F-4D97-AF65-F5344CB8AC3E}">
        <p14:creationId xmlns:p14="http://schemas.microsoft.com/office/powerpoint/2010/main" val="38388024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2627784" y="-1958"/>
            <a:ext cx="4474840" cy="781595"/>
          </a:xfrm>
        </p:spPr>
        <p:txBody>
          <a:bodyPr>
            <a:normAutofit/>
          </a:bodyPr>
          <a:lstStyle/>
          <a:p>
            <a:pPr algn="l"/>
            <a:r>
              <a:rPr lang="en-IE" sz="2400" b="1" dirty="0" smtClean="0">
                <a:solidFill>
                  <a:schemeClr val="bg1"/>
                </a:solidFill>
              </a:rPr>
              <a:t>Activity 3: Group </a:t>
            </a:r>
            <a:r>
              <a:rPr lang="en-IE" sz="2400" b="1" dirty="0">
                <a:solidFill>
                  <a:schemeClr val="bg1"/>
                </a:solidFill>
              </a:rPr>
              <a:t>Discussion</a:t>
            </a:r>
          </a:p>
        </p:txBody>
      </p:sp>
      <p:sp>
        <p:nvSpPr>
          <p:cNvPr id="2" name="Content Placeholder 1"/>
          <p:cNvSpPr>
            <a:spLocks noGrp="1"/>
          </p:cNvSpPr>
          <p:nvPr>
            <p:ph idx="1"/>
          </p:nvPr>
        </p:nvSpPr>
        <p:spPr>
          <a:xfrm>
            <a:off x="2555776" y="915566"/>
            <a:ext cx="6588224" cy="4032448"/>
          </a:xfrm>
          <a:solidFill>
            <a:schemeClr val="accent3">
              <a:lumMod val="20000"/>
              <a:lumOff val="80000"/>
            </a:schemeClr>
          </a:solidFill>
        </p:spPr>
        <p:txBody>
          <a:bodyPr>
            <a:normAutofit/>
          </a:bodyPr>
          <a:lstStyle/>
          <a:p>
            <a:pPr marL="0" lvl="0" indent="0">
              <a:buNone/>
            </a:pPr>
            <a:r>
              <a:rPr lang="en-US" sz="2400" dirty="0"/>
              <a:t>The role play observers will outline:</a:t>
            </a:r>
          </a:p>
          <a:p>
            <a:pPr marL="0" lvl="0" indent="0">
              <a:buNone/>
            </a:pPr>
            <a:endParaRPr lang="en-IE" sz="2400" dirty="0"/>
          </a:p>
          <a:p>
            <a:pPr lvl="0"/>
            <a:r>
              <a:rPr lang="en-US" sz="2400" dirty="0"/>
              <a:t>Were the issues that arose managed adequately during the meeting</a:t>
            </a:r>
            <a:r>
              <a:rPr lang="en-US" sz="2400" dirty="0" smtClean="0"/>
              <a:t>?</a:t>
            </a:r>
          </a:p>
          <a:p>
            <a:pPr marL="0" lvl="0" indent="0">
              <a:buNone/>
            </a:pPr>
            <a:endParaRPr lang="en-IE" sz="2400" dirty="0"/>
          </a:p>
          <a:p>
            <a:pPr lvl="0"/>
            <a:r>
              <a:rPr lang="en-US" sz="2400" dirty="0"/>
              <a:t>How </a:t>
            </a:r>
            <a:r>
              <a:rPr lang="en-US" sz="2400" dirty="0" smtClean="0"/>
              <a:t>the </a:t>
            </a:r>
            <a:r>
              <a:rPr lang="en-US" sz="2400" dirty="0"/>
              <a:t>roles of the Team members including the Designated Person </a:t>
            </a:r>
            <a:r>
              <a:rPr lang="en-US" sz="2400" dirty="0" smtClean="0"/>
              <a:t>impacted </a:t>
            </a:r>
            <a:r>
              <a:rPr lang="en-US" sz="2400" dirty="0"/>
              <a:t>on this meeting?</a:t>
            </a:r>
            <a:endParaRPr lang="en-IE" sz="2400" dirty="0"/>
          </a:p>
        </p:txBody>
      </p:sp>
      <p:sp>
        <p:nvSpPr>
          <p:cNvPr id="5" name="Slide Number Placeholder 4"/>
          <p:cNvSpPr>
            <a:spLocks noGrp="1"/>
          </p:cNvSpPr>
          <p:nvPr>
            <p:ph type="sldNum" sz="quarter" idx="12"/>
          </p:nvPr>
        </p:nvSpPr>
        <p:spPr/>
        <p:txBody>
          <a:bodyPr/>
          <a:lstStyle/>
          <a:p>
            <a:fld id="{F7886C9C-DC18-4195-8FD5-A50AA931D419}" type="slidenum">
              <a:rPr lang="en-US" smtClean="0">
                <a:solidFill>
                  <a:prstClr val="black">
                    <a:tint val="75000"/>
                  </a:prstClr>
                </a:solidFill>
              </a:rPr>
              <a:pPr/>
              <a:t>40</a:t>
            </a:fld>
            <a:endParaRPr lang="en-US" dirty="0">
              <a:solidFill>
                <a:prstClr val="black">
                  <a:tint val="75000"/>
                </a:prstClr>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04" y="2283718"/>
            <a:ext cx="2304256" cy="1695450"/>
          </a:xfrm>
          <a:prstGeom prst="rect">
            <a:avLst/>
          </a:prstGeom>
        </p:spPr>
      </p:pic>
    </p:spTree>
    <p:extLst>
      <p:ext uri="{BB962C8B-B14F-4D97-AF65-F5344CB8AC3E}">
        <p14:creationId xmlns:p14="http://schemas.microsoft.com/office/powerpoint/2010/main" val="394035969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5"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1146938" y="123478"/>
            <a:ext cx="8055428" cy="656141"/>
          </a:xfrm>
        </p:spPr>
        <p:txBody>
          <a:bodyPr>
            <a:normAutofit/>
          </a:bodyPr>
          <a:lstStyle/>
          <a:p>
            <a:pPr lvl="0" eaLnBrk="0" fontAlgn="base" hangingPunct="0">
              <a:lnSpc>
                <a:spcPct val="100000"/>
              </a:lnSpc>
              <a:spcBef>
                <a:spcPct val="0"/>
              </a:spcBef>
              <a:spcAft>
                <a:spcPct val="0"/>
              </a:spcAft>
              <a:defRPr/>
            </a:pPr>
            <a:r>
              <a:rPr lang="en-US" altLang="en-US" sz="2100" dirty="0"/>
              <a:t>Open Disclosure of a Notifiable Incident</a:t>
            </a:r>
            <a:r>
              <a:rPr lang="en-US" altLang="en-US" sz="2100" dirty="0" smtClean="0"/>
              <a:t>: </a:t>
            </a:r>
          </a:p>
          <a:p>
            <a:pPr lvl="0" eaLnBrk="0" fontAlgn="base" hangingPunct="0">
              <a:lnSpc>
                <a:spcPct val="100000"/>
              </a:lnSpc>
              <a:spcBef>
                <a:spcPct val="0"/>
              </a:spcBef>
              <a:spcAft>
                <a:spcPct val="0"/>
              </a:spcAft>
              <a:defRPr/>
            </a:pPr>
            <a:r>
              <a:rPr lang="en-US" altLang="en-US" sz="2100" dirty="0" smtClean="0"/>
              <a:t>compliance with legislation </a:t>
            </a:r>
            <a:endParaRPr lang="en-US" altLang="en-US" sz="2100" dirty="0"/>
          </a:p>
        </p:txBody>
      </p:sp>
      <p:sp>
        <p:nvSpPr>
          <p:cNvPr id="4" name="Rectangle 2">
            <a:extLst>
              <a:ext uri="{FF2B5EF4-FFF2-40B4-BE49-F238E27FC236}">
                <a16:creationId xmlns:a16="http://schemas.microsoft.com/office/drawing/2014/main" id="{CEFB3030-4E7D-02E4-8D4D-9E925BF45201}"/>
              </a:ext>
            </a:extLst>
          </p:cNvPr>
          <p:cNvSpPr>
            <a:spLocks noChangeArrowheads="1"/>
          </p:cNvSpPr>
          <p:nvPr/>
        </p:nvSpPr>
        <p:spPr bwMode="auto">
          <a:xfrm>
            <a:off x="273327" y="2858304"/>
            <a:ext cx="5670273" cy="30008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defRPr/>
            </a:pPr>
            <a:endParaRPr lang="en-US" altLang="en-US" sz="1500" dirty="0">
              <a:solidFill>
                <a:prstClr val="black"/>
              </a:solidFill>
            </a:endParaRPr>
          </a:p>
        </p:txBody>
      </p:sp>
      <p:sp>
        <p:nvSpPr>
          <p:cNvPr id="5" name="Rectangle 2">
            <a:extLst>
              <a:ext uri="{FF2B5EF4-FFF2-40B4-BE49-F238E27FC236}">
                <a16:creationId xmlns:a16="http://schemas.microsoft.com/office/drawing/2014/main" id="{CEFB3030-4E7D-02E4-8D4D-9E925BF45201}"/>
              </a:ext>
            </a:extLst>
          </p:cNvPr>
          <p:cNvSpPr>
            <a:spLocks noChangeArrowheads="1"/>
          </p:cNvSpPr>
          <p:nvPr/>
        </p:nvSpPr>
        <p:spPr bwMode="auto">
          <a:xfrm>
            <a:off x="58366" y="2719804"/>
            <a:ext cx="9144000"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defRPr/>
            </a:pPr>
            <a:endParaRPr lang="en-IE" sz="1350" dirty="0">
              <a:solidFill>
                <a:prstClr val="black"/>
              </a:solidFill>
              <a:latin typeface="Calibri" panose="020F0502020204030204"/>
            </a:endParaRPr>
          </a:p>
        </p:txBody>
      </p:sp>
      <p:sp>
        <p:nvSpPr>
          <p:cNvPr id="6" name="TextBox 5"/>
          <p:cNvSpPr txBox="1"/>
          <p:nvPr/>
        </p:nvSpPr>
        <p:spPr>
          <a:xfrm>
            <a:off x="179512" y="987574"/>
            <a:ext cx="8709462" cy="5078313"/>
          </a:xfrm>
          <a:prstGeom prst="rect">
            <a:avLst/>
          </a:prstGeom>
          <a:noFill/>
        </p:spPr>
        <p:txBody>
          <a:bodyPr wrap="square" rtlCol="0">
            <a:spAutoFit/>
          </a:bodyPr>
          <a:lstStyle/>
          <a:p>
            <a:r>
              <a:rPr lang="en-IE" dirty="0"/>
              <a:t>The Open Disclosure Process in the Act for Notifiable Incidents is closely aligned with </a:t>
            </a:r>
            <a:r>
              <a:rPr lang="en-IE" dirty="0" smtClean="0"/>
              <a:t>HSE </a:t>
            </a:r>
            <a:r>
              <a:rPr lang="en-IE" dirty="0"/>
              <a:t>Open Disclosure Policy for Patient Safety Incidents</a:t>
            </a:r>
          </a:p>
          <a:p>
            <a:endParaRPr lang="en-IE" dirty="0"/>
          </a:p>
          <a:p>
            <a:r>
              <a:rPr lang="en-IE" b="1" dirty="0"/>
              <a:t>There are some additional requirements under the legislation as follows:</a:t>
            </a:r>
          </a:p>
          <a:p>
            <a:pPr marL="214313" indent="-214313">
              <a:buFont typeface="Arial" panose="020B0604020202020204" pitchFamily="34" charset="0"/>
              <a:buChar char="•"/>
            </a:pPr>
            <a:r>
              <a:rPr lang="en-IE" dirty="0" smtClean="0"/>
              <a:t>Notification </a:t>
            </a:r>
            <a:r>
              <a:rPr lang="en-IE" dirty="0"/>
              <a:t>of Notifiable Incidents to the relevant regulatory body </a:t>
            </a:r>
            <a:r>
              <a:rPr lang="en-IE" b="1" dirty="0"/>
              <a:t>within</a:t>
            </a:r>
            <a:r>
              <a:rPr lang="en-IE" dirty="0"/>
              <a:t> </a:t>
            </a:r>
            <a:r>
              <a:rPr lang="en-IE" b="1" u="sng" dirty="0"/>
              <a:t>7 days </a:t>
            </a:r>
            <a:r>
              <a:rPr lang="en-IE" dirty="0"/>
              <a:t>from when the health services provider is satisfied that a notifiable incident has occurred in the course of the provision of health services via the National Incident Management System</a:t>
            </a:r>
          </a:p>
          <a:p>
            <a:pPr marL="214313" indent="-214313">
              <a:buFont typeface="Arial" panose="020B0604020202020204" pitchFamily="34" charset="0"/>
              <a:buChar char="•"/>
            </a:pPr>
            <a:r>
              <a:rPr lang="en-IE" dirty="0"/>
              <a:t>Legal requirement for appointment of a designated person.</a:t>
            </a:r>
          </a:p>
          <a:p>
            <a:pPr marL="214313" indent="-214313">
              <a:buFont typeface="Arial" panose="020B0604020202020204" pitchFamily="34" charset="0"/>
              <a:buChar char="•"/>
            </a:pPr>
            <a:r>
              <a:rPr lang="en-IE" dirty="0"/>
              <a:t>Written statement/record of the open disclosure meeting to be provided at the meeting or </a:t>
            </a:r>
            <a:r>
              <a:rPr lang="en-IE" b="1" u="sng" dirty="0"/>
              <a:t>within 5 days </a:t>
            </a:r>
            <a:r>
              <a:rPr lang="en-IE" dirty="0"/>
              <a:t>of the meeting happening. </a:t>
            </a:r>
          </a:p>
          <a:p>
            <a:pPr marL="214313" indent="-214313">
              <a:buFont typeface="Arial" panose="020B0604020202020204" pitchFamily="34" charset="0"/>
              <a:buChar char="•"/>
            </a:pPr>
            <a:r>
              <a:rPr lang="en-IE" dirty="0"/>
              <a:t>Record keeping legal requirements throughout all stages of the process.</a:t>
            </a:r>
          </a:p>
          <a:p>
            <a:endParaRPr lang="en-IE" dirty="0"/>
          </a:p>
          <a:p>
            <a:r>
              <a:rPr lang="en-IE" dirty="0"/>
              <a:t>Offences and Penalties apply for non </a:t>
            </a:r>
            <a:r>
              <a:rPr lang="en-IE" dirty="0" smtClean="0"/>
              <a:t>compliance.</a:t>
            </a:r>
            <a:endParaRPr lang="en-IE" dirty="0"/>
          </a:p>
          <a:p>
            <a:pPr marL="214313" indent="-214313">
              <a:buFont typeface="Arial" panose="020B0604020202020204" pitchFamily="34" charset="0"/>
              <a:buChar char="•"/>
            </a:pPr>
            <a:endParaRPr lang="en-IE" dirty="0"/>
          </a:p>
          <a:p>
            <a:endParaRPr lang="en-IE" sz="1350" dirty="0"/>
          </a:p>
          <a:p>
            <a:endParaRPr lang="en-IE" sz="1350" dirty="0"/>
          </a:p>
          <a:p>
            <a:endParaRPr lang="en-IE" sz="1350" dirty="0"/>
          </a:p>
          <a:p>
            <a:endParaRPr lang="en-IE" sz="1350" dirty="0"/>
          </a:p>
        </p:txBody>
      </p:sp>
    </p:spTree>
    <p:custDataLst>
      <p:tags r:id="rId2"/>
    </p:custDataLst>
    <p:extLst>
      <p:ext uri="{BB962C8B-B14F-4D97-AF65-F5344CB8AC3E}">
        <p14:creationId xmlns:p14="http://schemas.microsoft.com/office/powerpoint/2010/main" val="199724677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2555776" y="40877"/>
            <a:ext cx="4474840" cy="781595"/>
          </a:xfrm>
        </p:spPr>
        <p:txBody>
          <a:bodyPr>
            <a:normAutofit/>
          </a:bodyPr>
          <a:lstStyle/>
          <a:p>
            <a:pPr algn="l"/>
            <a:r>
              <a:rPr lang="en-IE" sz="2400" b="1" dirty="0">
                <a:solidFill>
                  <a:schemeClr val="bg1"/>
                </a:solidFill>
              </a:rPr>
              <a:t>Documentation of </a:t>
            </a:r>
            <a:r>
              <a:rPr lang="en-IE" sz="2400" b="1" dirty="0" smtClean="0">
                <a:solidFill>
                  <a:schemeClr val="bg1"/>
                </a:solidFill>
              </a:rPr>
              <a:t>Meeting</a:t>
            </a:r>
            <a:endParaRPr lang="en-IE" sz="2400" b="1" dirty="0">
              <a:solidFill>
                <a:schemeClr val="bg1"/>
              </a:solidFill>
            </a:endParaRPr>
          </a:p>
        </p:txBody>
      </p:sp>
      <p:sp>
        <p:nvSpPr>
          <p:cNvPr id="2" name="Content Placeholder 1"/>
          <p:cNvSpPr>
            <a:spLocks noGrp="1"/>
          </p:cNvSpPr>
          <p:nvPr>
            <p:ph idx="1"/>
          </p:nvPr>
        </p:nvSpPr>
        <p:spPr>
          <a:xfrm>
            <a:off x="0" y="915566"/>
            <a:ext cx="9144000" cy="4032448"/>
          </a:xfrm>
          <a:solidFill>
            <a:schemeClr val="accent3">
              <a:lumMod val="20000"/>
              <a:lumOff val="80000"/>
            </a:schemeClr>
          </a:solidFill>
        </p:spPr>
        <p:txBody>
          <a:bodyPr>
            <a:normAutofit/>
          </a:bodyPr>
          <a:lstStyle/>
          <a:p>
            <a:pPr lvl="0"/>
            <a:r>
              <a:rPr lang="en-US" sz="2400" dirty="0"/>
              <a:t>Sample Documentation </a:t>
            </a:r>
            <a:r>
              <a:rPr lang="en-US" sz="2400" dirty="0" smtClean="0"/>
              <a:t>Templates available</a:t>
            </a:r>
            <a:endParaRPr lang="en-US" sz="2400" dirty="0"/>
          </a:p>
          <a:p>
            <a:pPr lvl="0"/>
            <a:r>
              <a:rPr lang="en-US" sz="2400" dirty="0"/>
              <a:t>The record of the meeting must be maintained and a copy sent to the patient/ relevant person: including information such as the names of everyone attending, information provided, the apology, actual and potential consequences, agreed care/ treatment plan and actions agreed. </a:t>
            </a:r>
          </a:p>
          <a:p>
            <a:pPr lvl="0"/>
            <a:r>
              <a:rPr lang="en-IE" sz="2400" dirty="0"/>
              <a:t>The patient safety incident or notifiable incident must be recorded in the patient’s healthcare </a:t>
            </a:r>
            <a:r>
              <a:rPr lang="en-IE" sz="2400" dirty="0" smtClean="0"/>
              <a:t>record. This includes any record of the open disclosure meeting(s). </a:t>
            </a:r>
            <a:endParaRPr lang="en-US" sz="2400" dirty="0"/>
          </a:p>
          <a:p>
            <a:pPr lvl="0"/>
            <a:r>
              <a:rPr lang="en-US" sz="2400" dirty="0"/>
              <a:t> Record on </a:t>
            </a:r>
            <a:r>
              <a:rPr lang="en-US" sz="2400" dirty="0" smtClean="0"/>
              <a:t>NIMS</a:t>
            </a:r>
            <a:endParaRPr lang="en-IE" dirty="0"/>
          </a:p>
        </p:txBody>
      </p:sp>
      <p:sp>
        <p:nvSpPr>
          <p:cNvPr id="5" name="Slide Number Placeholder 4"/>
          <p:cNvSpPr>
            <a:spLocks noGrp="1"/>
          </p:cNvSpPr>
          <p:nvPr>
            <p:ph type="sldNum" sz="quarter" idx="12"/>
          </p:nvPr>
        </p:nvSpPr>
        <p:spPr/>
        <p:txBody>
          <a:bodyPr/>
          <a:lstStyle/>
          <a:p>
            <a:fld id="{F7886C9C-DC18-4195-8FD5-A50AA931D419}" type="slidenum">
              <a:rPr lang="en-US" smtClean="0">
                <a:solidFill>
                  <a:prstClr val="black">
                    <a:tint val="75000"/>
                  </a:prstClr>
                </a:solidFill>
              </a:rPr>
              <a:pPr/>
              <a:t>42</a:t>
            </a:fld>
            <a:endParaRPr lang="en-US" dirty="0">
              <a:solidFill>
                <a:prstClr val="black">
                  <a:tint val="75000"/>
                </a:prstClr>
              </a:solidFill>
            </a:endParaRPr>
          </a:p>
        </p:txBody>
      </p:sp>
    </p:spTree>
    <p:extLst>
      <p:ext uri="{BB962C8B-B14F-4D97-AF65-F5344CB8AC3E}">
        <p14:creationId xmlns:p14="http://schemas.microsoft.com/office/powerpoint/2010/main" val="243842217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79512" y="1143000"/>
            <a:ext cx="2520280" cy="3785652"/>
          </a:xfrm>
          <a:prstGeom prst="rect">
            <a:avLst/>
          </a:prstGeom>
          <a:solidFill>
            <a:schemeClr val="accent3">
              <a:lumMod val="20000"/>
              <a:lumOff val="80000"/>
            </a:schemeClr>
          </a:solidFill>
        </p:spPr>
        <p:txBody>
          <a:bodyPr wrap="square" rtlCol="0">
            <a:spAutoFit/>
          </a:bodyPr>
          <a:lstStyle/>
          <a:p>
            <a:endParaRPr lang="en-IE" sz="2400" b="1" dirty="0"/>
          </a:p>
          <a:p>
            <a:endParaRPr lang="en-IE" sz="2400" b="1" dirty="0"/>
          </a:p>
          <a:p>
            <a:endParaRPr lang="en-IE" sz="2400" b="1" dirty="0"/>
          </a:p>
          <a:p>
            <a:endParaRPr lang="en-IE" sz="2400" b="1" dirty="0"/>
          </a:p>
          <a:p>
            <a:endParaRPr lang="en-IE" sz="2400" b="1" dirty="0"/>
          </a:p>
          <a:p>
            <a:endParaRPr lang="en-IE" sz="2400" b="1" dirty="0"/>
          </a:p>
          <a:p>
            <a:endParaRPr lang="en-IE" sz="2400" b="1" dirty="0"/>
          </a:p>
          <a:p>
            <a:endParaRPr lang="en-IE" sz="2400" b="1" dirty="0"/>
          </a:p>
          <a:p>
            <a:endParaRPr lang="en-IE" sz="2400" b="1" dirty="0"/>
          </a:p>
          <a:p>
            <a:endParaRPr lang="en-IE" sz="2400" b="1" dirty="0"/>
          </a:p>
        </p:txBody>
      </p:sp>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362" y="2931502"/>
            <a:ext cx="1869406" cy="1656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600450" y="1143000"/>
            <a:ext cx="184731" cy="369332"/>
          </a:xfrm>
          <a:prstGeom prst="rect">
            <a:avLst/>
          </a:prstGeom>
          <a:noFill/>
        </p:spPr>
        <p:txBody>
          <a:bodyPr wrap="none" rtlCol="0">
            <a:spAutoFit/>
          </a:bodyPr>
          <a:lstStyle/>
          <a:p>
            <a:endParaRPr lang="en-IE" dirty="0"/>
          </a:p>
        </p:txBody>
      </p:sp>
      <p:sp>
        <p:nvSpPr>
          <p:cNvPr id="5" name="TextBox 4"/>
          <p:cNvSpPr txBox="1"/>
          <p:nvPr/>
        </p:nvSpPr>
        <p:spPr>
          <a:xfrm>
            <a:off x="2843809" y="915566"/>
            <a:ext cx="5976663" cy="3939540"/>
          </a:xfrm>
          <a:prstGeom prst="rect">
            <a:avLst/>
          </a:prstGeom>
          <a:solidFill>
            <a:schemeClr val="accent3">
              <a:lumMod val="20000"/>
              <a:lumOff val="80000"/>
            </a:schemeClr>
          </a:solidFill>
        </p:spPr>
        <p:txBody>
          <a:bodyPr wrap="square" rtlCol="0">
            <a:spAutoFit/>
          </a:bodyPr>
          <a:lstStyle/>
          <a:p>
            <a:pPr marL="285750" indent="-285750">
              <a:buFont typeface="Wingdings" panose="05000000000000000000" pitchFamily="2" charset="2"/>
              <a:buChar char="q"/>
            </a:pPr>
            <a:r>
              <a:rPr lang="en-IE" b="1" dirty="0"/>
              <a:t>Open Disclosure: Maintaining our Values: </a:t>
            </a:r>
            <a:r>
              <a:rPr lang="en-IE" dirty="0"/>
              <a:t>Care, Compassion, Trust and Learning</a:t>
            </a:r>
          </a:p>
          <a:p>
            <a:endParaRPr lang="en-IE" dirty="0"/>
          </a:p>
          <a:p>
            <a:pPr marL="285750" indent="-285750">
              <a:buFont typeface="Wingdings" panose="05000000000000000000" pitchFamily="2" charset="2"/>
              <a:buChar char="q"/>
            </a:pPr>
            <a:r>
              <a:rPr lang="en-IE" b="1" dirty="0">
                <a:solidFill>
                  <a:srgbClr val="00B050"/>
                </a:solidFill>
              </a:rPr>
              <a:t>Open Disclosure: The right thing to do.</a:t>
            </a:r>
          </a:p>
          <a:p>
            <a:pPr marL="285750" indent="-285750">
              <a:buFont typeface="Wingdings" panose="05000000000000000000" pitchFamily="2" charset="2"/>
              <a:buChar char="q"/>
            </a:pPr>
            <a:endParaRPr lang="en-IE" dirty="0"/>
          </a:p>
          <a:p>
            <a:pPr marL="285750" indent="-285750">
              <a:buFont typeface="Wingdings" panose="05000000000000000000" pitchFamily="2" charset="2"/>
              <a:buChar char="q"/>
            </a:pPr>
            <a:r>
              <a:rPr lang="en-IE" dirty="0">
                <a:solidFill>
                  <a:schemeClr val="accent6">
                    <a:lumMod val="75000"/>
                  </a:schemeClr>
                </a:solidFill>
              </a:rPr>
              <a:t>Open Disclosure : What we would expect for ourselves or for a loved one.</a:t>
            </a:r>
          </a:p>
          <a:p>
            <a:endParaRPr lang="en-IE" dirty="0">
              <a:solidFill>
                <a:schemeClr val="accent6">
                  <a:lumMod val="75000"/>
                </a:schemeClr>
              </a:solidFill>
            </a:endParaRPr>
          </a:p>
          <a:p>
            <a:pPr marL="285750" indent="-285750">
              <a:buFont typeface="Wingdings" panose="05000000000000000000" pitchFamily="2" charset="2"/>
              <a:buChar char="q"/>
            </a:pPr>
            <a:r>
              <a:rPr lang="en-IE" dirty="0">
                <a:solidFill>
                  <a:schemeClr val="accent4">
                    <a:lumMod val="75000"/>
                  </a:schemeClr>
                </a:solidFill>
              </a:rPr>
              <a:t>Open Disclosure:  The professional, ethical and humane response.</a:t>
            </a:r>
          </a:p>
          <a:p>
            <a:pPr marL="285750" indent="-285750">
              <a:buFont typeface="Wingdings" panose="05000000000000000000" pitchFamily="2" charset="2"/>
              <a:buChar char="q"/>
            </a:pPr>
            <a:endParaRPr lang="en-IE" dirty="0">
              <a:solidFill>
                <a:schemeClr val="accent4">
                  <a:lumMod val="75000"/>
                </a:schemeClr>
              </a:solidFill>
            </a:endParaRPr>
          </a:p>
          <a:p>
            <a:pPr marL="285750" indent="-285750">
              <a:buFont typeface="Wingdings" panose="05000000000000000000" pitchFamily="2" charset="2"/>
              <a:buChar char="q"/>
            </a:pPr>
            <a:r>
              <a:rPr lang="en-IE" dirty="0">
                <a:solidFill>
                  <a:srgbClr val="FF0000"/>
                </a:solidFill>
              </a:rPr>
              <a:t>Open Disclosure: The empathic response to all those involved in and/or affected by patient safety incidents </a:t>
            </a:r>
            <a:r>
              <a:rPr lang="en-IE" dirty="0" smtClean="0">
                <a:solidFill>
                  <a:srgbClr val="FF0000"/>
                </a:solidFill>
              </a:rPr>
              <a:t>.</a:t>
            </a:r>
            <a:endParaRPr lang="en-IE" sz="1600" dirty="0">
              <a:solidFill>
                <a:srgbClr val="FF0000"/>
              </a:solidFill>
            </a:endParaRPr>
          </a:p>
          <a:p>
            <a:endParaRPr lang="en-IE" sz="1600" dirty="0">
              <a:solidFill>
                <a:srgbClr val="FF0000"/>
              </a:solidFill>
            </a:endParaRPr>
          </a:p>
        </p:txBody>
      </p:sp>
      <p:sp>
        <p:nvSpPr>
          <p:cNvPr id="6" name="TextBox 5"/>
          <p:cNvSpPr txBox="1"/>
          <p:nvPr/>
        </p:nvSpPr>
        <p:spPr>
          <a:xfrm>
            <a:off x="2051720" y="302283"/>
            <a:ext cx="5904655" cy="461665"/>
          </a:xfrm>
          <a:prstGeom prst="rect">
            <a:avLst/>
          </a:prstGeom>
          <a:noFill/>
        </p:spPr>
        <p:txBody>
          <a:bodyPr wrap="square" rtlCol="0">
            <a:spAutoFit/>
          </a:bodyPr>
          <a:lstStyle/>
          <a:p>
            <a:r>
              <a:rPr lang="en-IE" sz="2400" b="1" dirty="0">
                <a:solidFill>
                  <a:schemeClr val="bg1"/>
                </a:solidFill>
              </a:rPr>
              <a:t>Maintaining </a:t>
            </a:r>
            <a:r>
              <a:rPr lang="en-IE" sz="2400" b="1" dirty="0" smtClean="0">
                <a:solidFill>
                  <a:schemeClr val="bg1"/>
                </a:solidFill>
              </a:rPr>
              <a:t>the Ethos </a:t>
            </a:r>
            <a:r>
              <a:rPr lang="en-IE" sz="2400" b="1" dirty="0">
                <a:solidFill>
                  <a:schemeClr val="bg1"/>
                </a:solidFill>
              </a:rPr>
              <a:t>of Open Disclosure</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787" y="1419622"/>
            <a:ext cx="1897981" cy="1359743"/>
          </a:xfrm>
          <a:prstGeom prst="rect">
            <a:avLst/>
          </a:prstGeom>
        </p:spPr>
      </p:pic>
    </p:spTree>
    <p:extLst>
      <p:ext uri="{BB962C8B-B14F-4D97-AF65-F5344CB8AC3E}">
        <p14:creationId xmlns:p14="http://schemas.microsoft.com/office/powerpoint/2010/main" val="329328046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211960" y="987575"/>
            <a:ext cx="4792179" cy="2677656"/>
          </a:xfrm>
          <a:prstGeom prst="rect">
            <a:avLst/>
          </a:prstGeom>
          <a:solidFill>
            <a:schemeClr val="accent3">
              <a:lumMod val="20000"/>
              <a:lumOff val="80000"/>
            </a:schemeClr>
          </a:solidFill>
        </p:spPr>
        <p:txBody>
          <a:bodyPr wrap="square" rtlCol="0">
            <a:spAutoFit/>
          </a:bodyPr>
          <a:lstStyle/>
          <a:p>
            <a:pPr marL="285750" indent="-285750">
              <a:lnSpc>
                <a:spcPct val="150000"/>
              </a:lnSpc>
              <a:buFont typeface="Arial" panose="020B0604020202020204" pitchFamily="34" charset="0"/>
              <a:buChar char="•"/>
              <a:defRPr/>
            </a:pPr>
            <a:r>
              <a:rPr lang="en-IE" altLang="en-US" sz="1600" dirty="0">
                <a:cs typeface="Times New Roman" panose="02020603050405020304" pitchFamily="18" charset="0"/>
              </a:rPr>
              <a:t>HSE Open Disclosure Policy</a:t>
            </a:r>
          </a:p>
          <a:p>
            <a:pPr marL="285750" indent="-285750">
              <a:lnSpc>
                <a:spcPct val="150000"/>
              </a:lnSpc>
              <a:buFont typeface="Arial" panose="020B0604020202020204" pitchFamily="34" charset="0"/>
              <a:buChar char="•"/>
              <a:defRPr/>
            </a:pPr>
            <a:r>
              <a:rPr lang="en-IE" altLang="en-US" sz="1600" dirty="0" smtClean="0">
                <a:cs typeface="Times New Roman" panose="02020603050405020304" pitchFamily="18" charset="0"/>
              </a:rPr>
              <a:t>Numerous </a:t>
            </a:r>
            <a:r>
              <a:rPr lang="en-IE" altLang="en-US" sz="1600" dirty="0">
                <a:cs typeface="Times New Roman" panose="02020603050405020304" pitchFamily="18" charset="0"/>
              </a:rPr>
              <a:t>Resources on Website including </a:t>
            </a:r>
            <a:r>
              <a:rPr lang="en-IE" altLang="en-US" sz="1600" dirty="0" smtClean="0">
                <a:cs typeface="Times New Roman" panose="02020603050405020304" pitchFamily="18" charset="0"/>
              </a:rPr>
              <a:t>Quick Reference Guide, role and checklist for Designated </a:t>
            </a:r>
            <a:r>
              <a:rPr lang="en-IE" altLang="en-US" sz="1600" dirty="0">
                <a:cs typeface="Times New Roman" panose="02020603050405020304" pitchFamily="18" charset="0"/>
              </a:rPr>
              <a:t>person, pre/ during and post meeting checklists, patient experience survey and patient leaflet : </a:t>
            </a:r>
            <a:r>
              <a:rPr lang="en-IE" altLang="en-US" sz="1600" dirty="0">
                <a:cs typeface="Times New Roman" panose="02020603050405020304" pitchFamily="18" charset="0"/>
                <a:hlinkClick r:id="rId5"/>
              </a:rPr>
              <a:t>www.hse.ie/opendisclosure</a:t>
            </a:r>
            <a:endParaRPr lang="en-IE" altLang="en-US" sz="1600" dirty="0">
              <a:cs typeface="Times New Roman" panose="02020603050405020304" pitchFamily="18" charset="0"/>
            </a:endParaRPr>
          </a:p>
          <a:p>
            <a:pPr marL="285750" indent="-285750">
              <a:lnSpc>
                <a:spcPct val="150000"/>
              </a:lnSpc>
              <a:buFont typeface="Arial" panose="020B0604020202020204" pitchFamily="34" charset="0"/>
              <a:buChar char="•"/>
              <a:defRPr/>
            </a:pPr>
            <a:r>
              <a:rPr lang="en-IE" altLang="en-US" sz="1600" dirty="0">
                <a:cs typeface="Times New Roman" panose="02020603050405020304" pitchFamily="18" charset="0"/>
              </a:rPr>
              <a:t>National Office: </a:t>
            </a:r>
            <a:r>
              <a:rPr lang="en-IE" altLang="en-US" sz="1600" dirty="0" smtClean="0">
                <a:cs typeface="Times New Roman" panose="02020603050405020304" pitchFamily="18" charset="0"/>
                <a:hlinkClick r:id="rId6"/>
              </a:rPr>
              <a:t>opendisclosure.office@hse.ie</a:t>
            </a:r>
            <a:endParaRPr lang="en-IE" altLang="en-US" sz="1400" dirty="0" smtClean="0">
              <a:cs typeface="Times New Roman" panose="02020603050405020304" pitchFamily="18" charset="0"/>
            </a:endParaRPr>
          </a:p>
        </p:txBody>
      </p:sp>
      <p:sp>
        <p:nvSpPr>
          <p:cNvPr id="4" name="TextBox 3"/>
          <p:cNvSpPr txBox="1"/>
          <p:nvPr/>
        </p:nvSpPr>
        <p:spPr>
          <a:xfrm>
            <a:off x="179511" y="987575"/>
            <a:ext cx="3887665" cy="3693319"/>
          </a:xfrm>
          <a:prstGeom prst="rect">
            <a:avLst/>
          </a:prstGeom>
          <a:solidFill>
            <a:schemeClr val="accent3">
              <a:lumMod val="20000"/>
              <a:lumOff val="80000"/>
            </a:schemeClr>
          </a:solidFill>
        </p:spPr>
        <p:txBody>
          <a:bodyPr wrap="square" rtlCol="0">
            <a:spAutoFit/>
          </a:bodyPr>
          <a:lstStyle/>
          <a:p>
            <a:endParaRPr lang="en-IE" altLang="en-US" b="1" dirty="0" smtClean="0">
              <a:latin typeface="Times New Roman" pitchFamily="18" charset="0"/>
              <a:ea typeface="ＭＳ Ｐゴシック" pitchFamily="34" charset="-128"/>
              <a:cs typeface="Times New Roman" pitchFamily="18" charset="0"/>
            </a:endParaRPr>
          </a:p>
          <a:p>
            <a:endParaRPr lang="en-IE" altLang="en-US" sz="2400" b="1" dirty="0">
              <a:latin typeface="Times New Roman" pitchFamily="18" charset="0"/>
              <a:ea typeface="ＭＳ Ｐゴシック" pitchFamily="34" charset="-128"/>
              <a:cs typeface="Times New Roman" pitchFamily="18" charset="0"/>
            </a:endParaRPr>
          </a:p>
          <a:p>
            <a:endParaRPr lang="en-IE" altLang="en-US" sz="2400" b="1" dirty="0" smtClean="0">
              <a:latin typeface="Times New Roman" pitchFamily="18" charset="0"/>
              <a:ea typeface="ＭＳ Ｐゴシック" pitchFamily="34" charset="-128"/>
              <a:cs typeface="Times New Roman" pitchFamily="18" charset="0"/>
            </a:endParaRPr>
          </a:p>
          <a:p>
            <a:endParaRPr lang="en-IE" altLang="en-US" sz="2400" b="1" dirty="0">
              <a:latin typeface="Times New Roman" pitchFamily="18" charset="0"/>
              <a:ea typeface="ＭＳ Ｐゴシック" pitchFamily="34" charset="-128"/>
              <a:cs typeface="Times New Roman" pitchFamily="18" charset="0"/>
            </a:endParaRPr>
          </a:p>
          <a:p>
            <a:endParaRPr lang="en-IE" altLang="en-US" sz="2400" b="1" dirty="0" smtClean="0">
              <a:latin typeface="Times New Roman" pitchFamily="18" charset="0"/>
              <a:ea typeface="ＭＳ Ｐゴシック" pitchFamily="34" charset="-128"/>
              <a:cs typeface="Times New Roman" pitchFamily="18" charset="0"/>
            </a:endParaRPr>
          </a:p>
          <a:p>
            <a:endParaRPr lang="en-IE" altLang="en-US" sz="2400" b="1" dirty="0">
              <a:latin typeface="Times New Roman" pitchFamily="18" charset="0"/>
              <a:ea typeface="ＭＳ Ｐゴシック" pitchFamily="34" charset="-128"/>
              <a:cs typeface="Times New Roman" pitchFamily="18" charset="0"/>
            </a:endParaRPr>
          </a:p>
          <a:p>
            <a:endParaRPr lang="en-IE" altLang="en-US" sz="2400" b="1" dirty="0" smtClean="0">
              <a:latin typeface="Times New Roman" pitchFamily="18" charset="0"/>
              <a:ea typeface="ＭＳ Ｐゴシック" pitchFamily="34" charset="-128"/>
              <a:cs typeface="Times New Roman" pitchFamily="18" charset="0"/>
            </a:endParaRPr>
          </a:p>
          <a:p>
            <a:endParaRPr lang="en-IE" altLang="en-US" sz="2400" b="1" dirty="0">
              <a:latin typeface="Times New Roman" pitchFamily="18" charset="0"/>
              <a:ea typeface="ＭＳ Ｐゴシック" pitchFamily="34" charset="-128"/>
              <a:cs typeface="Times New Roman" pitchFamily="18" charset="0"/>
            </a:endParaRPr>
          </a:p>
          <a:p>
            <a:endParaRPr lang="en-IE" altLang="en-US" sz="2400" b="1" dirty="0" smtClean="0">
              <a:latin typeface="Times New Roman" pitchFamily="18" charset="0"/>
              <a:ea typeface="ＭＳ Ｐゴシック" pitchFamily="34" charset="-128"/>
              <a:cs typeface="Times New Roman" pitchFamily="18" charset="0"/>
            </a:endParaRPr>
          </a:p>
          <a:p>
            <a:endParaRPr lang="en-IE" altLang="en-US" sz="2400" b="1" dirty="0">
              <a:latin typeface="Times New Roman" pitchFamily="18" charset="0"/>
              <a:ea typeface="ＭＳ Ｐゴシック" pitchFamily="34" charset="-128"/>
              <a:cs typeface="Times New Roman" pitchFamily="18" charset="0"/>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520" y="1131590"/>
            <a:ext cx="1708621" cy="2449093"/>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67743" y="1779662"/>
            <a:ext cx="1660785" cy="2592288"/>
          </a:xfrm>
          <a:prstGeom prst="rect">
            <a:avLst/>
          </a:prstGeom>
        </p:spPr>
      </p:pic>
      <p:sp>
        <p:nvSpPr>
          <p:cNvPr id="6" name="TextBox 5"/>
          <p:cNvSpPr txBox="1"/>
          <p:nvPr/>
        </p:nvSpPr>
        <p:spPr>
          <a:xfrm>
            <a:off x="2627784" y="228906"/>
            <a:ext cx="3617209" cy="461665"/>
          </a:xfrm>
          <a:prstGeom prst="rect">
            <a:avLst/>
          </a:prstGeom>
          <a:noFill/>
        </p:spPr>
        <p:txBody>
          <a:bodyPr wrap="none" rtlCol="0">
            <a:spAutoFit/>
          </a:bodyPr>
          <a:lstStyle/>
          <a:p>
            <a:r>
              <a:rPr lang="en-IE" sz="2400" b="1" dirty="0">
                <a:solidFill>
                  <a:schemeClr val="bg1"/>
                </a:solidFill>
              </a:rPr>
              <a:t>Open Disclosure Resources</a:t>
            </a:r>
          </a:p>
        </p:txBody>
      </p:sp>
    </p:spTree>
    <p:extLst>
      <p:ext uri="{BB962C8B-B14F-4D97-AF65-F5344CB8AC3E}">
        <p14:creationId xmlns:p14="http://schemas.microsoft.com/office/powerpoint/2010/main" val="160027331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45CF536-915E-594B-A06D-1387D079F8EB}"/>
              </a:ext>
            </a:extLst>
          </p:cNvPr>
          <p:cNvSpPr txBox="1"/>
          <p:nvPr/>
        </p:nvSpPr>
        <p:spPr>
          <a:xfrm>
            <a:off x="623892" y="842287"/>
            <a:ext cx="2428231" cy="311621"/>
          </a:xfrm>
          <a:prstGeom prst="rect">
            <a:avLst/>
          </a:prstGeom>
          <a:noFill/>
        </p:spPr>
        <p:txBody>
          <a:bodyPr wrap="square" lIns="91432" tIns="45716" rIns="91432" bIns="45716" rtlCol="0">
            <a:spAutoFit/>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Section 3</a:t>
            </a:r>
          </a:p>
        </p:txBody>
      </p:sp>
      <p:sp>
        <p:nvSpPr>
          <p:cNvPr id="7" name="TextBox 6">
            <a:extLst>
              <a:ext uri="{FF2B5EF4-FFF2-40B4-BE49-F238E27FC236}">
                <a16:creationId xmlns:a16="http://schemas.microsoft.com/office/drawing/2014/main" id="{85112409-C510-FB46-A2ED-5FF6ACD71456}"/>
              </a:ext>
            </a:extLst>
          </p:cNvPr>
          <p:cNvSpPr txBox="1"/>
          <p:nvPr/>
        </p:nvSpPr>
        <p:spPr>
          <a:xfrm>
            <a:off x="2375198" y="831148"/>
            <a:ext cx="2266545" cy="311621"/>
          </a:xfrm>
          <a:prstGeom prst="rect">
            <a:avLst/>
          </a:prstGeom>
          <a:noFill/>
        </p:spPr>
        <p:txBody>
          <a:bodyPr wrap="square" lIns="91432" tIns="45716" rIns="91432" bIns="45716" rtlCol="0">
            <a:spAutoFit/>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SAFET &amp; TRUST</a:t>
            </a:r>
          </a:p>
        </p:txBody>
      </p:sp>
      <p:pic>
        <p:nvPicPr>
          <p:cNvPr id="4" name="Picture 3">
            <a:extLst>
              <a:ext uri="{FF2B5EF4-FFF2-40B4-BE49-F238E27FC236}">
                <a16:creationId xmlns:a16="http://schemas.microsoft.com/office/drawing/2014/main" id="{A4B4B4EE-135F-A743-92DF-835BEFDC32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84071" y="978116"/>
            <a:ext cx="3187268" cy="1593634"/>
          </a:xfrm>
          <a:prstGeom prst="rect">
            <a:avLst/>
          </a:prstGeom>
          <a:ln>
            <a:solidFill>
              <a:schemeClr val="bg1">
                <a:lumMod val="75000"/>
              </a:schemeClr>
            </a:solidFill>
          </a:ln>
        </p:spPr>
      </p:pic>
      <p:pic>
        <p:nvPicPr>
          <p:cNvPr id="6" name="Picture 5">
            <a:extLst>
              <a:ext uri="{FF2B5EF4-FFF2-40B4-BE49-F238E27FC236}">
                <a16:creationId xmlns:a16="http://schemas.microsoft.com/office/drawing/2014/main" id="{CB98EBF6-9661-0645-B3E6-6D74E79E76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8648" y="978117"/>
            <a:ext cx="1603428" cy="3060511"/>
          </a:xfrm>
          <a:prstGeom prst="rect">
            <a:avLst/>
          </a:prstGeom>
          <a:ln>
            <a:solidFill>
              <a:schemeClr val="bg1">
                <a:lumMod val="65000"/>
              </a:schemeClr>
            </a:solidFill>
          </a:ln>
        </p:spPr>
      </p:pic>
      <p:pic>
        <p:nvPicPr>
          <p:cNvPr id="10" name="Picture 9">
            <a:extLst>
              <a:ext uri="{FF2B5EF4-FFF2-40B4-BE49-F238E27FC236}">
                <a16:creationId xmlns:a16="http://schemas.microsoft.com/office/drawing/2014/main" id="{638F9DC0-9A06-5348-B1CC-C4032F845F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82713" y="2775162"/>
            <a:ext cx="3187268" cy="1593634"/>
          </a:xfrm>
          <a:prstGeom prst="rect">
            <a:avLst/>
          </a:prstGeom>
          <a:ln>
            <a:solidFill>
              <a:schemeClr val="bg1">
                <a:lumMod val="65000"/>
              </a:schemeClr>
            </a:solidFill>
          </a:ln>
        </p:spPr>
      </p:pic>
      <p:sp>
        <p:nvSpPr>
          <p:cNvPr id="11" name="Content Placeholder 1">
            <a:extLst>
              <a:ext uri="{FF2B5EF4-FFF2-40B4-BE49-F238E27FC236}">
                <a16:creationId xmlns:a16="http://schemas.microsoft.com/office/drawing/2014/main" id="{D84011BC-C790-BB46-B3EB-6EE60AB32565}"/>
              </a:ext>
            </a:extLst>
          </p:cNvPr>
          <p:cNvSpPr txBox="1">
            <a:spLocks/>
          </p:cNvSpPr>
          <p:nvPr/>
        </p:nvSpPr>
        <p:spPr>
          <a:xfrm>
            <a:off x="454048" y="0"/>
            <a:ext cx="6367043" cy="751986"/>
          </a:xfrm>
          <a:prstGeom prst="rect">
            <a:avLst/>
          </a:prstGeom>
        </p:spPr>
        <p:txBody>
          <a:bodyPr vert="horz" lIns="91432" tIns="45716" rIns="91432" bIns="45716" numCol="1" rtlCol="0" anchor="ctr">
            <a:noAutofit/>
          </a:bodyPr>
          <a:lstStyle>
            <a:lvl1pPr marL="0" indent="0" algn="l" defTabSz="914400" rtl="0" eaLnBrk="1" latinLnBrk="0" hangingPunct="1">
              <a:lnSpc>
                <a:spcPct val="90000"/>
              </a:lnSpc>
              <a:spcBef>
                <a:spcPts val="1000"/>
              </a:spcBef>
              <a:buClr>
                <a:srgbClr val="C100A0"/>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342900" indent="0" algn="l" defTabSz="914400" rtl="0" eaLnBrk="1" latinLnBrk="0" hangingPunct="1">
              <a:lnSpc>
                <a:spcPct val="90000"/>
              </a:lnSpc>
              <a:spcBef>
                <a:spcPts val="500"/>
              </a:spcBef>
              <a:buClr>
                <a:srgbClr val="C100A0"/>
              </a:buClr>
              <a:buFont typeface="Arial" panose="020B0604020202020204" pitchFamily="34" charset="0"/>
              <a:buNone/>
              <a:defRPr sz="1500" kern="1200">
                <a:solidFill>
                  <a:schemeClr val="tx1">
                    <a:tint val="75000"/>
                  </a:schemeClr>
                </a:solidFill>
                <a:latin typeface="Arial" panose="020B0604020202020204" pitchFamily="34" charset="0"/>
                <a:ea typeface="+mn-ea"/>
                <a:cs typeface="Arial" panose="020B0604020202020204" pitchFamily="34" charset="0"/>
              </a:defRPr>
            </a:lvl2pPr>
            <a:lvl3pPr marL="685800" indent="0" algn="l" defTabSz="914400" rtl="0" eaLnBrk="1" latinLnBrk="0" hangingPunct="1">
              <a:lnSpc>
                <a:spcPct val="90000"/>
              </a:lnSpc>
              <a:spcBef>
                <a:spcPts val="500"/>
              </a:spcBef>
              <a:buClr>
                <a:srgbClr val="C100A0"/>
              </a:buClr>
              <a:buFont typeface="Arial" panose="020B0604020202020204" pitchFamily="34" charset="0"/>
              <a:buNone/>
              <a:defRPr sz="1350" kern="1200">
                <a:solidFill>
                  <a:schemeClr val="tx1">
                    <a:tint val="75000"/>
                  </a:schemeClr>
                </a:solidFill>
                <a:latin typeface="Arial" panose="020B0604020202020204" pitchFamily="34" charset="0"/>
                <a:ea typeface="+mn-ea"/>
                <a:cs typeface="Arial" panose="020B0604020202020204" pitchFamily="34" charset="0"/>
              </a:defRPr>
            </a:lvl3pPr>
            <a:lvl4pPr marL="1028700" indent="0" algn="l" defTabSz="914400" rtl="0" eaLnBrk="1" latinLnBrk="0" hangingPunct="1">
              <a:lnSpc>
                <a:spcPct val="90000"/>
              </a:lnSpc>
              <a:spcBef>
                <a:spcPts val="500"/>
              </a:spcBef>
              <a:buClr>
                <a:srgbClr val="C100A0"/>
              </a:buClr>
              <a:buFont typeface="Arial" panose="020B0604020202020204" pitchFamily="34" charset="0"/>
              <a:buNone/>
              <a:defRPr sz="1200" kern="1200">
                <a:solidFill>
                  <a:schemeClr val="tx1">
                    <a:tint val="75000"/>
                  </a:schemeClr>
                </a:solidFill>
                <a:latin typeface="Arial" panose="020B0604020202020204" pitchFamily="34" charset="0"/>
                <a:ea typeface="+mn-ea"/>
                <a:cs typeface="Arial" panose="020B0604020202020204" pitchFamily="34" charset="0"/>
              </a:defRPr>
            </a:lvl4pPr>
            <a:lvl5pPr marL="1371600" indent="0" algn="l" defTabSz="914400" rtl="0" eaLnBrk="1" latinLnBrk="0" hangingPunct="1">
              <a:lnSpc>
                <a:spcPct val="90000"/>
              </a:lnSpc>
              <a:spcBef>
                <a:spcPts val="500"/>
              </a:spcBef>
              <a:buClr>
                <a:srgbClr val="C100A0"/>
              </a:buClr>
              <a:buFont typeface="Arial" panose="020B0604020202020204" pitchFamily="34" charset="0"/>
              <a:buNone/>
              <a:defRPr sz="1200" kern="1200">
                <a:solidFill>
                  <a:schemeClr val="tx1">
                    <a:tint val="75000"/>
                  </a:schemeClr>
                </a:solidFill>
                <a:latin typeface="Arial" panose="020B0604020202020204" pitchFamily="34" charset="0"/>
                <a:ea typeface="+mn-ea"/>
                <a:cs typeface="Arial" panose="020B0604020202020204" pitchFamily="34" charset="0"/>
              </a:defRPr>
            </a:lvl5pPr>
            <a:lvl6pPr marL="17145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C100A0"/>
              </a:buClr>
              <a:buSzTx/>
              <a:buFont typeface="Arial" panose="020B0604020202020204" pitchFamily="34" charset="0"/>
              <a:buNone/>
              <a:tabLst/>
              <a:defRPr/>
            </a:pPr>
            <a:r>
              <a:rPr kumimoji="0" lang="en-IE"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Enhance your communication skills</a:t>
            </a:r>
          </a:p>
        </p:txBody>
      </p:sp>
      <p:pic>
        <p:nvPicPr>
          <p:cNvPr id="27" name="Picture 26" descr="A close up of a logo&#10;&#10;Description automatically generated">
            <a:extLst>
              <a:ext uri="{FF2B5EF4-FFF2-40B4-BE49-F238E27FC236}">
                <a16:creationId xmlns:a16="http://schemas.microsoft.com/office/drawing/2014/main" id="{1754DDC9-FFE5-0344-A5FB-7227CFEF38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5829" y="4195706"/>
            <a:ext cx="1867561" cy="433374"/>
          </a:xfrm>
          <a:prstGeom prst="rect">
            <a:avLst/>
          </a:prstGeom>
        </p:spPr>
      </p:pic>
      <p:pic>
        <p:nvPicPr>
          <p:cNvPr id="28" name="Picture 27">
            <a:extLst>
              <a:ext uri="{FF2B5EF4-FFF2-40B4-BE49-F238E27FC236}">
                <a16:creationId xmlns:a16="http://schemas.microsoft.com/office/drawing/2014/main" id="{D8BF8CA8-98D5-1947-A528-C897701671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61936" y="4195701"/>
            <a:ext cx="1867562" cy="426542"/>
          </a:xfrm>
          <a:prstGeom prst="rect">
            <a:avLst/>
          </a:prstGeom>
        </p:spPr>
      </p:pic>
      <p:pic>
        <p:nvPicPr>
          <p:cNvPr id="8" name="Picture 7">
            <a:extLst>
              <a:ext uri="{FF2B5EF4-FFF2-40B4-BE49-F238E27FC236}">
                <a16:creationId xmlns:a16="http://schemas.microsoft.com/office/drawing/2014/main" id="{D47804F5-6B81-4A40-906C-E1C730D1010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513558" y="943586"/>
            <a:ext cx="2740281" cy="3060511"/>
          </a:xfrm>
          <a:prstGeom prst="rect">
            <a:avLst/>
          </a:prstGeom>
        </p:spPr>
      </p:pic>
    </p:spTree>
    <p:extLst>
      <p:ext uri="{BB962C8B-B14F-4D97-AF65-F5344CB8AC3E}">
        <p14:creationId xmlns:p14="http://schemas.microsoft.com/office/powerpoint/2010/main" val="44888499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A36B0D3-7C7E-2142-BB87-4D3BF2CF3191}"/>
              </a:ext>
            </a:extLst>
          </p:cNvPr>
          <p:cNvSpPr/>
          <p:nvPr/>
        </p:nvSpPr>
        <p:spPr>
          <a:xfrm>
            <a:off x="0" y="839373"/>
            <a:ext cx="9144000" cy="261096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21" name="Picture 20">
            <a:extLst>
              <a:ext uri="{FF2B5EF4-FFF2-40B4-BE49-F238E27FC236}">
                <a16:creationId xmlns:a16="http://schemas.microsoft.com/office/drawing/2014/main" id="{AB235A90-AB38-E24A-A5FF-D6DE49FD68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7728" y="2678671"/>
            <a:ext cx="2710789" cy="426542"/>
          </a:xfrm>
          <a:prstGeom prst="rect">
            <a:avLst/>
          </a:prstGeom>
        </p:spPr>
      </p:pic>
      <p:pic>
        <p:nvPicPr>
          <p:cNvPr id="22" name="Picture 21" descr="A close up of a logo&#10;&#10;Description automatically generated">
            <a:extLst>
              <a:ext uri="{FF2B5EF4-FFF2-40B4-BE49-F238E27FC236}">
                <a16:creationId xmlns:a16="http://schemas.microsoft.com/office/drawing/2014/main" id="{64E43B6D-60F8-A344-AA39-D43813BC93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350" y="3750347"/>
            <a:ext cx="2963391" cy="687665"/>
          </a:xfrm>
          <a:prstGeom prst="rect">
            <a:avLst/>
          </a:prstGeom>
        </p:spPr>
      </p:pic>
      <p:pic>
        <p:nvPicPr>
          <p:cNvPr id="23" name="Picture 22">
            <a:extLst>
              <a:ext uri="{FF2B5EF4-FFF2-40B4-BE49-F238E27FC236}">
                <a16:creationId xmlns:a16="http://schemas.microsoft.com/office/drawing/2014/main" id="{1BCE84C0-298B-A743-93E0-2BFF593022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2263" y="3750345"/>
            <a:ext cx="2963391" cy="676824"/>
          </a:xfrm>
          <a:prstGeom prst="rect">
            <a:avLst/>
          </a:prstGeom>
        </p:spPr>
      </p:pic>
      <p:sp>
        <p:nvSpPr>
          <p:cNvPr id="24" name="Content Placeholder 1">
            <a:extLst>
              <a:ext uri="{FF2B5EF4-FFF2-40B4-BE49-F238E27FC236}">
                <a16:creationId xmlns:a16="http://schemas.microsoft.com/office/drawing/2014/main" id="{FDE91842-C772-1E4D-B185-2E348D3EE664}"/>
              </a:ext>
            </a:extLst>
          </p:cNvPr>
          <p:cNvSpPr txBox="1">
            <a:spLocks/>
          </p:cNvSpPr>
          <p:nvPr/>
        </p:nvSpPr>
        <p:spPr>
          <a:xfrm>
            <a:off x="123131" y="1138922"/>
            <a:ext cx="4988193" cy="1383069"/>
          </a:xfrm>
          <a:prstGeom prst="rect">
            <a:avLst/>
          </a:prstGeom>
        </p:spPr>
        <p:txBody>
          <a:bodyPr vert="horz" lIns="91436" tIns="45718" rIns="91436" bIns="45718" numCol="1" rtlCol="0">
            <a:normAutofit fontScale="92500" lnSpcReduction="20000"/>
          </a:bodyPr>
          <a:lstStyle>
            <a:lvl1pPr marL="0" indent="0" algn="l" defTabSz="914400" rtl="0" eaLnBrk="1" latinLnBrk="0" hangingPunct="1">
              <a:lnSpc>
                <a:spcPct val="90000"/>
              </a:lnSpc>
              <a:spcBef>
                <a:spcPts val="1000"/>
              </a:spcBef>
              <a:buClr>
                <a:srgbClr val="C100A0"/>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342900" indent="0" algn="l" defTabSz="914400" rtl="0" eaLnBrk="1" latinLnBrk="0" hangingPunct="1">
              <a:lnSpc>
                <a:spcPct val="90000"/>
              </a:lnSpc>
              <a:spcBef>
                <a:spcPts val="500"/>
              </a:spcBef>
              <a:buClr>
                <a:srgbClr val="C100A0"/>
              </a:buClr>
              <a:buFont typeface="Arial" panose="020B0604020202020204" pitchFamily="34" charset="0"/>
              <a:buNone/>
              <a:defRPr sz="1500" kern="1200">
                <a:solidFill>
                  <a:schemeClr val="tx1">
                    <a:tint val="75000"/>
                  </a:schemeClr>
                </a:solidFill>
                <a:latin typeface="Arial" panose="020B0604020202020204" pitchFamily="34" charset="0"/>
                <a:ea typeface="+mn-ea"/>
                <a:cs typeface="Arial" panose="020B0604020202020204" pitchFamily="34" charset="0"/>
              </a:defRPr>
            </a:lvl2pPr>
            <a:lvl3pPr marL="685800" indent="0" algn="l" defTabSz="914400" rtl="0" eaLnBrk="1" latinLnBrk="0" hangingPunct="1">
              <a:lnSpc>
                <a:spcPct val="90000"/>
              </a:lnSpc>
              <a:spcBef>
                <a:spcPts val="500"/>
              </a:spcBef>
              <a:buClr>
                <a:srgbClr val="C100A0"/>
              </a:buClr>
              <a:buFont typeface="Arial" panose="020B0604020202020204" pitchFamily="34" charset="0"/>
              <a:buNone/>
              <a:defRPr sz="1350" kern="1200">
                <a:solidFill>
                  <a:schemeClr val="tx1">
                    <a:tint val="75000"/>
                  </a:schemeClr>
                </a:solidFill>
                <a:latin typeface="Arial" panose="020B0604020202020204" pitchFamily="34" charset="0"/>
                <a:ea typeface="+mn-ea"/>
                <a:cs typeface="Arial" panose="020B0604020202020204" pitchFamily="34" charset="0"/>
              </a:defRPr>
            </a:lvl3pPr>
            <a:lvl4pPr marL="1028700" indent="0" algn="l" defTabSz="914400" rtl="0" eaLnBrk="1" latinLnBrk="0" hangingPunct="1">
              <a:lnSpc>
                <a:spcPct val="90000"/>
              </a:lnSpc>
              <a:spcBef>
                <a:spcPts val="500"/>
              </a:spcBef>
              <a:buClr>
                <a:srgbClr val="C100A0"/>
              </a:buClr>
              <a:buFont typeface="Arial" panose="020B0604020202020204" pitchFamily="34" charset="0"/>
              <a:buNone/>
              <a:defRPr sz="1200" kern="1200">
                <a:solidFill>
                  <a:schemeClr val="tx1">
                    <a:tint val="75000"/>
                  </a:schemeClr>
                </a:solidFill>
                <a:latin typeface="Arial" panose="020B0604020202020204" pitchFamily="34" charset="0"/>
                <a:ea typeface="+mn-ea"/>
                <a:cs typeface="Arial" panose="020B0604020202020204" pitchFamily="34" charset="0"/>
              </a:defRPr>
            </a:lvl4pPr>
            <a:lvl5pPr marL="1371600" indent="0" algn="l" defTabSz="914400" rtl="0" eaLnBrk="1" latinLnBrk="0" hangingPunct="1">
              <a:lnSpc>
                <a:spcPct val="90000"/>
              </a:lnSpc>
              <a:spcBef>
                <a:spcPts val="500"/>
              </a:spcBef>
              <a:buClr>
                <a:srgbClr val="C100A0"/>
              </a:buClr>
              <a:buFont typeface="Arial" panose="020B0604020202020204" pitchFamily="34" charset="0"/>
              <a:buNone/>
              <a:defRPr sz="1200" kern="1200">
                <a:solidFill>
                  <a:schemeClr val="tx1">
                    <a:tint val="75000"/>
                  </a:schemeClr>
                </a:solidFill>
                <a:latin typeface="Arial" panose="020B0604020202020204" pitchFamily="34" charset="0"/>
                <a:ea typeface="+mn-ea"/>
                <a:cs typeface="Arial" panose="020B0604020202020204" pitchFamily="34" charset="0"/>
              </a:defRPr>
            </a:lvl5pPr>
            <a:lvl6pPr marL="17145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9pPr>
          </a:lstStyle>
          <a:p>
            <a:pPr marL="12065" marR="5080" lvl="0" indent="0" algn="l" defTabSz="457178" rtl="0" eaLnBrk="1" fontAlgn="auto" latinLnBrk="0" hangingPunct="1">
              <a:lnSpc>
                <a:spcPct val="110000"/>
              </a:lnSpc>
              <a:spcBef>
                <a:spcPts val="585"/>
              </a:spcBef>
              <a:spcAft>
                <a:spcPts val="0"/>
              </a:spcAft>
              <a:buClrTx/>
              <a:buSzTx/>
              <a:buFont typeface="Arial" panose="020B0604020202020204" pitchFamily="34" charset="0"/>
              <a:buNone/>
              <a:tabLst/>
              <a:defRPr/>
            </a:pPr>
            <a:r>
              <a:rPr kumimoji="0" lang="en-IE" sz="1900" b="1" i="0" u="none" strike="noStrike" kern="1200" cap="none" spc="0" normalizeH="0" baseline="0" noProof="0" dirty="0">
                <a:ln>
                  <a:noFill/>
                </a:ln>
                <a:solidFill>
                  <a:prstClr val="black">
                    <a:lumMod val="75000"/>
                    <a:lumOff val="25000"/>
                  </a:prstClr>
                </a:solidFill>
                <a:effectLst/>
                <a:uLnTx/>
                <a:uFillTx/>
                <a:latin typeface="Calibri"/>
                <a:ea typeface="+mn-ea"/>
                <a:cs typeface="Arial" panose="020B0604020202020204" pitchFamily="34" charset="0"/>
              </a:rPr>
              <a:t>Contact: </a:t>
            </a:r>
            <a:r>
              <a:rPr kumimoji="0" lang="en-IE" sz="1900" b="0" i="0" u="none" strike="noStrike" kern="1200" cap="none" spc="0" normalizeH="0" baseline="0" noProof="0" dirty="0">
                <a:ln>
                  <a:noFill/>
                </a:ln>
                <a:solidFill>
                  <a:prstClr val="black">
                    <a:lumMod val="75000"/>
                    <a:lumOff val="25000"/>
                  </a:prstClr>
                </a:solidFill>
                <a:effectLst/>
                <a:uLnTx/>
                <a:uFillTx/>
                <a:latin typeface="Calibri"/>
                <a:ea typeface="+mn-ea"/>
                <a:cs typeface="Arial" panose="020B0604020202020204" pitchFamily="34" charset="0"/>
              </a:rPr>
              <a:t>Winifred Ryan and Peter Gillen</a:t>
            </a:r>
          </a:p>
          <a:p>
            <a:pPr marL="12065" marR="5080" lvl="0" indent="0" algn="l" defTabSz="457178" rtl="0" eaLnBrk="1" fontAlgn="auto" latinLnBrk="0" hangingPunct="1">
              <a:lnSpc>
                <a:spcPct val="110000"/>
              </a:lnSpc>
              <a:spcBef>
                <a:spcPts val="585"/>
              </a:spcBef>
              <a:spcAft>
                <a:spcPts val="0"/>
              </a:spcAft>
              <a:buClrTx/>
              <a:buSzTx/>
              <a:buFont typeface="Arial" panose="020B0604020202020204" pitchFamily="34" charset="0"/>
              <a:buNone/>
              <a:tabLst/>
              <a:defRPr/>
            </a:pPr>
            <a:r>
              <a:rPr kumimoji="0" lang="en-IE" sz="1900" b="1" i="0" u="none" strike="noStrike" kern="1200" cap="none" spc="0" normalizeH="0" baseline="0" noProof="0" dirty="0">
                <a:ln>
                  <a:noFill/>
                </a:ln>
                <a:solidFill>
                  <a:prstClr val="black">
                    <a:lumMod val="75000"/>
                    <a:lumOff val="25000"/>
                  </a:prstClr>
                </a:solidFill>
                <a:effectLst/>
                <a:uLnTx/>
                <a:uFillTx/>
                <a:latin typeface="Calibri"/>
                <a:ea typeface="+mn-ea"/>
                <a:cs typeface="Arial" panose="020B0604020202020204" pitchFamily="34" charset="0"/>
              </a:rPr>
              <a:t>Email: </a:t>
            </a:r>
            <a:r>
              <a:rPr kumimoji="0" lang="en-IE" sz="1900" b="0" i="0" u="none" strike="noStrike" kern="1200" cap="none" spc="0" normalizeH="0" baseline="0" noProof="0" dirty="0">
                <a:ln>
                  <a:noFill/>
                </a:ln>
                <a:solidFill>
                  <a:prstClr val="black">
                    <a:lumMod val="75000"/>
                    <a:lumOff val="25000"/>
                  </a:prstClr>
                </a:solidFill>
                <a:effectLst/>
                <a:uLnTx/>
                <a:uFillTx/>
                <a:latin typeface="Calibri"/>
                <a:ea typeface="+mn-ea"/>
                <a:cs typeface="Arial" panose="020B0604020202020204" pitchFamily="34" charset="0"/>
                <a:hlinkClick r:id="rId6"/>
              </a:rPr>
              <a:t>Winifred.Ryan@hse.ie</a:t>
            </a:r>
            <a:r>
              <a:rPr kumimoji="0" lang="en-IE" sz="1900" b="0" i="0" u="none" strike="noStrike" kern="1200" cap="none" spc="0" normalizeH="0" baseline="0" noProof="0" dirty="0">
                <a:ln>
                  <a:noFill/>
                </a:ln>
                <a:solidFill>
                  <a:prstClr val="black">
                    <a:lumMod val="75000"/>
                    <a:lumOff val="25000"/>
                  </a:prstClr>
                </a:solidFill>
                <a:effectLst/>
                <a:uLnTx/>
                <a:uFillTx/>
                <a:latin typeface="Calibri"/>
                <a:ea typeface="+mn-ea"/>
                <a:cs typeface="Arial" panose="020B0604020202020204" pitchFamily="34" charset="0"/>
              </a:rPr>
              <a:t> and </a:t>
            </a:r>
            <a:r>
              <a:rPr kumimoji="0" lang="en-IE" sz="1900" b="0" i="0" u="none" strike="noStrike" kern="1200" cap="none" spc="0" normalizeH="0" baseline="0" noProof="0" dirty="0">
                <a:ln>
                  <a:noFill/>
                </a:ln>
                <a:solidFill>
                  <a:prstClr val="black">
                    <a:lumMod val="75000"/>
                    <a:lumOff val="25000"/>
                  </a:prstClr>
                </a:solidFill>
                <a:effectLst/>
                <a:uLnTx/>
                <a:uFillTx/>
                <a:latin typeface="Calibri"/>
                <a:ea typeface="+mn-ea"/>
                <a:cs typeface="Arial" panose="020B0604020202020204" pitchFamily="34" charset="0"/>
                <a:hlinkClick r:id="rId7"/>
              </a:rPr>
              <a:t>pgillen@rcsi.ie</a:t>
            </a:r>
            <a:r>
              <a:rPr kumimoji="0" lang="en-IE" sz="1900" b="0" i="0" u="none" strike="noStrike" kern="1200" cap="none" spc="0" normalizeH="0" baseline="0" noProof="0" dirty="0">
                <a:ln>
                  <a:noFill/>
                </a:ln>
                <a:solidFill>
                  <a:prstClr val="black">
                    <a:lumMod val="75000"/>
                    <a:lumOff val="25000"/>
                  </a:prstClr>
                </a:solidFill>
                <a:effectLst/>
                <a:uLnTx/>
                <a:uFillTx/>
                <a:latin typeface="Calibri"/>
                <a:ea typeface="+mn-ea"/>
                <a:cs typeface="Arial" panose="020B0604020202020204" pitchFamily="34" charset="0"/>
              </a:rPr>
              <a:t> </a:t>
            </a:r>
          </a:p>
          <a:p>
            <a:pPr marL="12065" marR="5080" lvl="0" indent="0" algn="l" defTabSz="457178" rtl="0" eaLnBrk="1" fontAlgn="auto" latinLnBrk="0" hangingPunct="1">
              <a:lnSpc>
                <a:spcPct val="110000"/>
              </a:lnSpc>
              <a:spcBef>
                <a:spcPts val="585"/>
              </a:spcBef>
              <a:spcAft>
                <a:spcPts val="0"/>
              </a:spcAft>
              <a:buClrTx/>
              <a:buSzTx/>
              <a:buFont typeface="Arial" panose="020B0604020202020204" pitchFamily="34" charset="0"/>
              <a:buNone/>
              <a:tabLst/>
              <a:defRPr/>
            </a:pPr>
            <a:r>
              <a:rPr kumimoji="0" lang="en-IE" sz="1900" b="1" i="0" u="none" strike="noStrike" kern="1200" cap="none" spc="0" normalizeH="0" baseline="0" noProof="0" dirty="0">
                <a:ln>
                  <a:noFill/>
                </a:ln>
                <a:solidFill>
                  <a:prstClr val="black">
                    <a:lumMod val="75000"/>
                    <a:lumOff val="25000"/>
                  </a:prstClr>
                </a:solidFill>
                <a:effectLst/>
                <a:uLnTx/>
                <a:uFillTx/>
                <a:latin typeface="Calibri"/>
                <a:ea typeface="+mn-ea"/>
                <a:cs typeface="Arial" panose="020B0604020202020204" pitchFamily="34" charset="0"/>
              </a:rPr>
              <a:t>Web: </a:t>
            </a:r>
            <a:r>
              <a:rPr kumimoji="0" lang="en-IE" sz="1900" b="0" i="0" u="none" strike="noStrike" kern="1200" cap="none" spc="0" normalizeH="0" baseline="0" noProof="0" dirty="0">
                <a:ln>
                  <a:noFill/>
                </a:ln>
                <a:solidFill>
                  <a:srgbClr val="C100A0"/>
                </a:solidFill>
                <a:effectLst/>
                <a:uLnTx/>
                <a:uFillTx/>
                <a:latin typeface="Calibri"/>
                <a:ea typeface="+mn-ea"/>
                <a:cs typeface="Arial" panose="020B0604020202020204" pitchFamily="34" charset="0"/>
                <a:hlinkClick r:id="rId8"/>
              </a:rPr>
              <a:t>www.hse.ie/nhcprogramme</a:t>
            </a:r>
            <a:r>
              <a:rPr kumimoji="0" lang="en-IE" sz="1900" b="0" i="0" u="none" strike="noStrike" kern="1200" cap="none" spc="0" normalizeH="0" baseline="0" noProof="0" dirty="0">
                <a:ln>
                  <a:noFill/>
                </a:ln>
                <a:solidFill>
                  <a:srgbClr val="C100A0"/>
                </a:solidFill>
                <a:effectLst/>
                <a:uLnTx/>
                <a:uFillTx/>
                <a:latin typeface="Calibri"/>
                <a:ea typeface="+mn-ea"/>
                <a:cs typeface="Arial" panose="020B0604020202020204" pitchFamily="34" charset="0"/>
              </a:rPr>
              <a:t> &amp;</a:t>
            </a:r>
            <a:r>
              <a:rPr kumimoji="0" lang="en-IE" sz="1900" b="0" i="0" u="none" strike="noStrike" kern="1200" cap="none" spc="0" normalizeH="0" baseline="0" noProof="0" dirty="0">
                <a:ln>
                  <a:noFill/>
                </a:ln>
                <a:solidFill>
                  <a:srgbClr val="C100A0"/>
                </a:solidFill>
                <a:effectLst/>
                <a:uLnTx/>
                <a:uFillTx/>
                <a:latin typeface="Calibri"/>
                <a:ea typeface="+mn-ea"/>
                <a:cs typeface="Arial" panose="020B0604020202020204" pitchFamily="34" charset="0"/>
                <a:hlinkClick r:id="rId9">
                  <a:extLst>
                    <a:ext uri="{A12FA001-AC4F-418D-AE19-62706E023703}">
                      <ahyp:hlinkClr xmlns:ahyp="http://schemas.microsoft.com/office/drawing/2018/hyperlinkcolor" xmlns="" val="tx"/>
                    </a:ext>
                  </a:extLst>
                </a:hlinkClick>
              </a:rPr>
              <a:t>www.each.eu</a:t>
            </a:r>
            <a:endParaRPr kumimoji="0" lang="en-IE" sz="1900" b="0" i="0" u="none" strike="noStrike" kern="1200" cap="none" spc="0" normalizeH="0" baseline="0" noProof="0" dirty="0">
              <a:ln>
                <a:noFill/>
              </a:ln>
              <a:solidFill>
                <a:srgbClr val="C100A0"/>
              </a:solidFill>
              <a:effectLst/>
              <a:uLnTx/>
              <a:uFillTx/>
              <a:latin typeface="Calibri"/>
              <a:ea typeface="+mn-ea"/>
              <a:cs typeface="Arial" panose="020B0604020202020204" pitchFamily="34" charset="0"/>
            </a:endParaRPr>
          </a:p>
          <a:p>
            <a:pPr marL="12065" marR="5080" lvl="0" indent="0" algn="l" defTabSz="457178" rtl="0" eaLnBrk="1" fontAlgn="auto" latinLnBrk="0" hangingPunct="1">
              <a:lnSpc>
                <a:spcPct val="110000"/>
              </a:lnSpc>
              <a:spcBef>
                <a:spcPts val="585"/>
              </a:spcBef>
              <a:spcAft>
                <a:spcPts val="0"/>
              </a:spcAft>
              <a:buClrTx/>
              <a:buSzTx/>
              <a:buFont typeface="Arial" panose="020B0604020202020204" pitchFamily="34" charset="0"/>
              <a:buNone/>
              <a:tabLst/>
              <a:defRPr/>
            </a:pPr>
            <a:r>
              <a:rPr kumimoji="0" lang="en-IE" sz="1800" b="1" i="0" u="none" strike="noStrike" kern="1200" cap="none" spc="0" normalizeH="0" baseline="0" noProof="0" dirty="0">
                <a:ln>
                  <a:noFill/>
                </a:ln>
                <a:solidFill>
                  <a:prstClr val="black">
                    <a:lumMod val="75000"/>
                    <a:lumOff val="25000"/>
                  </a:prstClr>
                </a:solidFill>
                <a:effectLst/>
                <a:uLnTx/>
                <a:uFillTx/>
                <a:latin typeface="Calibri"/>
                <a:ea typeface="+mn-ea"/>
                <a:cs typeface="Arial" panose="020B0604020202020204" pitchFamily="34" charset="0"/>
              </a:rPr>
              <a:t>Twitter: </a:t>
            </a:r>
            <a:r>
              <a:rPr kumimoji="0" lang="en-IE" sz="1900" b="0" i="0" u="none" strike="noStrike" kern="1200" cap="none" spc="0" normalizeH="0" baseline="0" noProof="0" dirty="0">
                <a:ln>
                  <a:noFill/>
                </a:ln>
                <a:solidFill>
                  <a:prstClr val="black">
                    <a:lumMod val="75000"/>
                    <a:lumOff val="25000"/>
                  </a:prstClr>
                </a:solidFill>
                <a:effectLst/>
                <a:uLnTx/>
                <a:uFillTx/>
                <a:latin typeface="Calibri"/>
                <a:ea typeface="+mn-ea"/>
                <a:cs typeface="Arial" panose="020B0604020202020204" pitchFamily="34" charset="0"/>
              </a:rPr>
              <a:t>@</a:t>
            </a:r>
            <a:r>
              <a:rPr kumimoji="0" lang="en-IE" sz="1900" b="0" i="0" u="none" strike="noStrike" kern="1200" cap="none" spc="0" normalizeH="0" baseline="0" noProof="0" dirty="0" err="1">
                <a:ln>
                  <a:noFill/>
                </a:ln>
                <a:solidFill>
                  <a:prstClr val="black">
                    <a:lumMod val="75000"/>
                    <a:lumOff val="25000"/>
                  </a:prstClr>
                </a:solidFill>
                <a:effectLst/>
                <a:uLnTx/>
                <a:uFillTx/>
                <a:latin typeface="Calibri"/>
                <a:ea typeface="+mn-ea"/>
                <a:cs typeface="Arial" panose="020B0604020202020204" pitchFamily="34" charset="0"/>
              </a:rPr>
              <a:t>NHCProgramme</a:t>
            </a:r>
            <a:endParaRPr kumimoji="0" lang="en-IE" sz="1900" b="0" i="0" u="none" strike="noStrike" kern="1200" cap="none" spc="0" normalizeH="0" baseline="0" noProof="0" dirty="0">
              <a:ln>
                <a:noFill/>
              </a:ln>
              <a:solidFill>
                <a:prstClr val="black">
                  <a:lumMod val="75000"/>
                  <a:lumOff val="25000"/>
                </a:prstClr>
              </a:solidFill>
              <a:effectLst/>
              <a:uLnTx/>
              <a:uFillTx/>
              <a:latin typeface="Calibri"/>
              <a:ea typeface="+mn-ea"/>
              <a:cs typeface="Arial" panose="020B0604020202020204" pitchFamily="34" charset="0"/>
            </a:endParaRPr>
          </a:p>
          <a:p>
            <a:pPr marL="12065" marR="5080" lvl="0" indent="0" algn="l" defTabSz="914400" rtl="0" eaLnBrk="1" fontAlgn="auto" latinLnBrk="0" hangingPunct="1">
              <a:lnSpc>
                <a:spcPct val="100000"/>
              </a:lnSpc>
              <a:spcBef>
                <a:spcPts val="585"/>
              </a:spcBef>
              <a:spcAft>
                <a:spcPts val="0"/>
              </a:spcAft>
              <a:buClr>
                <a:srgbClr val="C100A0"/>
              </a:buClr>
              <a:buSzTx/>
              <a:buFont typeface="Arial" panose="020B0604020202020204" pitchFamily="34" charset="0"/>
              <a:buNone/>
              <a:tabLst/>
              <a:defRPr/>
            </a:pPr>
            <a:endParaRPr kumimoji="0" lang="en-IE"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sp>
        <p:nvSpPr>
          <p:cNvPr id="25" name="Parallelogram 24">
            <a:extLst>
              <a:ext uri="{FF2B5EF4-FFF2-40B4-BE49-F238E27FC236}">
                <a16:creationId xmlns:a16="http://schemas.microsoft.com/office/drawing/2014/main" id="{AAFA2E69-5FBA-BC4D-A0C0-3F2D9E8BE77D}"/>
              </a:ext>
            </a:extLst>
          </p:cNvPr>
          <p:cNvSpPr/>
          <p:nvPr/>
        </p:nvSpPr>
        <p:spPr>
          <a:xfrm>
            <a:off x="4572001" y="842284"/>
            <a:ext cx="4571999" cy="2617652"/>
          </a:xfrm>
          <a:prstGeom prst="parallelogram">
            <a:avLst/>
          </a:prstGeom>
          <a:solidFill>
            <a:srgbClr val="EC00A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Rectangle 25">
            <a:extLst>
              <a:ext uri="{FF2B5EF4-FFF2-40B4-BE49-F238E27FC236}">
                <a16:creationId xmlns:a16="http://schemas.microsoft.com/office/drawing/2014/main" id="{633ABA53-B0FA-7F49-AC64-1DA282122D0D}"/>
              </a:ext>
            </a:extLst>
          </p:cNvPr>
          <p:cNvSpPr/>
          <p:nvPr/>
        </p:nvSpPr>
        <p:spPr>
          <a:xfrm>
            <a:off x="5854574" y="838720"/>
            <a:ext cx="3289427" cy="2627252"/>
          </a:xfrm>
          <a:prstGeom prst="rect">
            <a:avLst/>
          </a:prstGeom>
          <a:solidFill>
            <a:srgbClr val="EC00A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342866" lvl="0" indent="-342866" defTabSz="457178">
              <a:buFont typeface="Arial" panose="020B0604020202020204" pitchFamily="34" charset="0"/>
              <a:buChar char="•"/>
            </a:pPr>
            <a:endParaRPr lang="en-IE" sz="2000" dirty="0" smtClean="0">
              <a:solidFill>
                <a:prstClr val="black">
                  <a:lumMod val="75000"/>
                  <a:lumOff val="25000"/>
                </a:prstClr>
              </a:solidFill>
              <a:latin typeface="Arial"/>
            </a:endParaRPr>
          </a:p>
          <a:p>
            <a:pPr lvl="0" algn="ctr" defTabSz="457178"/>
            <a:r>
              <a:rPr lang="en-IE" i="1" dirty="0" smtClean="0">
                <a:solidFill>
                  <a:prstClr val="black">
                    <a:lumMod val="75000"/>
                    <a:lumOff val="25000"/>
                  </a:prstClr>
                </a:solidFill>
                <a:latin typeface="Arial"/>
              </a:rPr>
              <a:t>Move </a:t>
            </a:r>
            <a:r>
              <a:rPr lang="en-IE" i="1" dirty="0">
                <a:solidFill>
                  <a:prstClr val="black">
                    <a:lumMod val="75000"/>
                    <a:lumOff val="25000"/>
                  </a:prstClr>
                </a:solidFill>
                <a:latin typeface="Arial"/>
              </a:rPr>
              <a:t>to a culture where communication upskilling is an essential component of continuous professional development for all healthcare workers.</a:t>
            </a:r>
          </a:p>
        </p:txBody>
      </p:sp>
      <p:sp>
        <p:nvSpPr>
          <p:cNvPr id="27" name="Content Placeholder 1">
            <a:extLst>
              <a:ext uri="{FF2B5EF4-FFF2-40B4-BE49-F238E27FC236}">
                <a16:creationId xmlns:a16="http://schemas.microsoft.com/office/drawing/2014/main" id="{465B4B6A-36E9-6B4B-A6C2-0A2950B232FB}"/>
              </a:ext>
            </a:extLst>
          </p:cNvPr>
          <p:cNvSpPr txBox="1">
            <a:spLocks/>
          </p:cNvSpPr>
          <p:nvPr/>
        </p:nvSpPr>
        <p:spPr>
          <a:xfrm>
            <a:off x="5775367" y="1731197"/>
            <a:ext cx="2495540" cy="842298"/>
          </a:xfrm>
          <a:prstGeom prst="rect">
            <a:avLst/>
          </a:prstGeom>
        </p:spPr>
        <p:txBody>
          <a:bodyPr vert="horz" lIns="91436" tIns="45718" rIns="91436" bIns="45718" numCol="1" rtlCol="0">
            <a:normAutofit/>
          </a:bodyPr>
          <a:lstStyle>
            <a:lvl1pPr marL="0" indent="0" algn="l" defTabSz="914400" rtl="0" eaLnBrk="1" latinLnBrk="0" hangingPunct="1">
              <a:lnSpc>
                <a:spcPct val="90000"/>
              </a:lnSpc>
              <a:spcBef>
                <a:spcPts val="1000"/>
              </a:spcBef>
              <a:buClr>
                <a:srgbClr val="C100A0"/>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342900" indent="0" algn="l" defTabSz="914400" rtl="0" eaLnBrk="1" latinLnBrk="0" hangingPunct="1">
              <a:lnSpc>
                <a:spcPct val="90000"/>
              </a:lnSpc>
              <a:spcBef>
                <a:spcPts val="500"/>
              </a:spcBef>
              <a:buClr>
                <a:srgbClr val="C100A0"/>
              </a:buClr>
              <a:buFont typeface="Arial" panose="020B0604020202020204" pitchFamily="34" charset="0"/>
              <a:buNone/>
              <a:defRPr sz="1500" kern="1200">
                <a:solidFill>
                  <a:schemeClr val="tx1">
                    <a:tint val="75000"/>
                  </a:schemeClr>
                </a:solidFill>
                <a:latin typeface="Arial" panose="020B0604020202020204" pitchFamily="34" charset="0"/>
                <a:ea typeface="+mn-ea"/>
                <a:cs typeface="Arial" panose="020B0604020202020204" pitchFamily="34" charset="0"/>
              </a:defRPr>
            </a:lvl2pPr>
            <a:lvl3pPr marL="685800" indent="0" algn="l" defTabSz="914400" rtl="0" eaLnBrk="1" latinLnBrk="0" hangingPunct="1">
              <a:lnSpc>
                <a:spcPct val="90000"/>
              </a:lnSpc>
              <a:spcBef>
                <a:spcPts val="500"/>
              </a:spcBef>
              <a:buClr>
                <a:srgbClr val="C100A0"/>
              </a:buClr>
              <a:buFont typeface="Arial" panose="020B0604020202020204" pitchFamily="34" charset="0"/>
              <a:buNone/>
              <a:defRPr sz="1350" kern="1200">
                <a:solidFill>
                  <a:schemeClr val="tx1">
                    <a:tint val="75000"/>
                  </a:schemeClr>
                </a:solidFill>
                <a:latin typeface="Arial" panose="020B0604020202020204" pitchFamily="34" charset="0"/>
                <a:ea typeface="+mn-ea"/>
                <a:cs typeface="Arial" panose="020B0604020202020204" pitchFamily="34" charset="0"/>
              </a:defRPr>
            </a:lvl3pPr>
            <a:lvl4pPr marL="1028700" indent="0" algn="l" defTabSz="914400" rtl="0" eaLnBrk="1" latinLnBrk="0" hangingPunct="1">
              <a:lnSpc>
                <a:spcPct val="90000"/>
              </a:lnSpc>
              <a:spcBef>
                <a:spcPts val="500"/>
              </a:spcBef>
              <a:buClr>
                <a:srgbClr val="C100A0"/>
              </a:buClr>
              <a:buFont typeface="Arial" panose="020B0604020202020204" pitchFamily="34" charset="0"/>
              <a:buNone/>
              <a:defRPr sz="1200" kern="1200">
                <a:solidFill>
                  <a:schemeClr val="tx1">
                    <a:tint val="75000"/>
                  </a:schemeClr>
                </a:solidFill>
                <a:latin typeface="Arial" panose="020B0604020202020204" pitchFamily="34" charset="0"/>
                <a:ea typeface="+mn-ea"/>
                <a:cs typeface="Arial" panose="020B0604020202020204" pitchFamily="34" charset="0"/>
              </a:defRPr>
            </a:lvl4pPr>
            <a:lvl5pPr marL="1371600" indent="0" algn="l" defTabSz="914400" rtl="0" eaLnBrk="1" latinLnBrk="0" hangingPunct="1">
              <a:lnSpc>
                <a:spcPct val="90000"/>
              </a:lnSpc>
              <a:spcBef>
                <a:spcPts val="500"/>
              </a:spcBef>
              <a:buClr>
                <a:srgbClr val="C100A0"/>
              </a:buClr>
              <a:buFont typeface="Arial" panose="020B0604020202020204" pitchFamily="34" charset="0"/>
              <a:buNone/>
              <a:defRPr sz="1200" kern="1200">
                <a:solidFill>
                  <a:schemeClr val="tx1">
                    <a:tint val="75000"/>
                  </a:schemeClr>
                </a:solidFill>
                <a:latin typeface="Arial" panose="020B0604020202020204" pitchFamily="34" charset="0"/>
                <a:ea typeface="+mn-ea"/>
                <a:cs typeface="Arial" panose="020B0604020202020204" pitchFamily="34" charset="0"/>
              </a:defRPr>
            </a:lvl5pPr>
            <a:lvl6pPr marL="17145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9pPr>
          </a:lstStyle>
          <a:p>
            <a:pPr marL="12065" marR="5080" lvl="0" indent="0" algn="ctr" defTabSz="914400" rtl="0" eaLnBrk="1" fontAlgn="auto" latinLnBrk="0" hangingPunct="1">
              <a:lnSpc>
                <a:spcPct val="110000"/>
              </a:lnSpc>
              <a:spcBef>
                <a:spcPts val="585"/>
              </a:spcBef>
              <a:spcAft>
                <a:spcPts val="0"/>
              </a:spcAft>
              <a:buClr>
                <a:srgbClr val="C100A0"/>
              </a:buClr>
              <a:buSzTx/>
              <a:buFont typeface="Arial" panose="020B0604020202020204" pitchFamily="34" charset="0"/>
              <a:buNone/>
              <a:tabLst/>
              <a:defRPr/>
            </a:pPr>
            <a:endParaRPr kumimoji="0" lang="en-IE"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0" name="Title 1">
            <a:extLst>
              <a:ext uri="{FF2B5EF4-FFF2-40B4-BE49-F238E27FC236}">
                <a16:creationId xmlns:a16="http://schemas.microsoft.com/office/drawing/2014/main" id="{1849F8A4-768C-8E4F-9DCF-D0D0FFC19A5C}"/>
              </a:ext>
            </a:extLst>
          </p:cNvPr>
          <p:cNvSpPr>
            <a:spLocks noGrp="1"/>
          </p:cNvSpPr>
          <p:nvPr>
            <p:ph type="title"/>
          </p:nvPr>
        </p:nvSpPr>
        <p:spPr>
          <a:xfrm>
            <a:off x="623889" y="685"/>
            <a:ext cx="5886640" cy="774017"/>
          </a:xfrm>
        </p:spPr>
        <p:txBody>
          <a:bodyPr>
            <a:normAutofit/>
          </a:bodyPr>
          <a:lstStyle/>
          <a:p>
            <a:r>
              <a:rPr lang="en-US" sz="2400" dirty="0"/>
              <a:t>Find out more</a:t>
            </a:r>
          </a:p>
        </p:txBody>
      </p:sp>
    </p:spTree>
    <p:extLst>
      <p:ext uri="{BB962C8B-B14F-4D97-AF65-F5344CB8AC3E}">
        <p14:creationId xmlns:p14="http://schemas.microsoft.com/office/powerpoint/2010/main" val="25085290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8">
            <a:extLst>
              <a:ext uri="{FF2B5EF4-FFF2-40B4-BE49-F238E27FC236}">
                <a16:creationId xmlns:a16="http://schemas.microsoft.com/office/drawing/2014/main" id="{8477B3B0-DF6B-1C48-BFE4-FC8E783CC637}"/>
              </a:ext>
            </a:extLst>
          </p:cNvPr>
          <p:cNvSpPr txBox="1">
            <a:spLocks/>
          </p:cNvSpPr>
          <p:nvPr/>
        </p:nvSpPr>
        <p:spPr>
          <a:xfrm>
            <a:off x="929899" y="2088980"/>
            <a:ext cx="4962377" cy="885449"/>
          </a:xfrm>
          <a:prstGeom prst="rect">
            <a:avLst/>
          </a:prstGeom>
        </p:spPr>
        <p:txBody>
          <a:bodyPr lIns="0" tIns="0" rIns="0" bIns="0"/>
          <a:lstStyle>
            <a:lvl1pPr marL="0" indent="0" algn="l" defTabSz="685800" rtl="0" eaLnBrk="1" latinLnBrk="0" hangingPunct="1">
              <a:lnSpc>
                <a:spcPct val="90000"/>
              </a:lnSpc>
              <a:spcBef>
                <a:spcPts val="750"/>
              </a:spcBef>
              <a:buFont typeface="Arial" panose="020B0604020202020204" pitchFamily="34" charset="0"/>
              <a:buNone/>
              <a:defRPr sz="4600" kern="1200">
                <a:solidFill>
                  <a:schemeClr val="bg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defTabSz="685783">
              <a:defRPr/>
            </a:pPr>
            <a:r>
              <a:rPr lang="en-GB" sz="2400" dirty="0" smtClean="0">
                <a:solidFill>
                  <a:prstClr val="white"/>
                </a:solidFill>
              </a:rPr>
              <a:t>Evaluation of workshop</a:t>
            </a:r>
          </a:p>
          <a:p>
            <a:pPr algn="ctr" defTabSz="685783">
              <a:defRPr/>
            </a:pPr>
            <a:endParaRPr lang="en-GB" sz="2400" dirty="0">
              <a:solidFill>
                <a:prstClr val="white"/>
              </a:solidFill>
            </a:endParaRPr>
          </a:p>
          <a:p>
            <a:pPr algn="ctr" defTabSz="685783">
              <a:defRPr/>
            </a:pPr>
            <a:r>
              <a:rPr lang="en-GB" sz="2400" dirty="0" smtClean="0">
                <a:solidFill>
                  <a:prstClr val="white"/>
                </a:solidFill>
              </a:rPr>
              <a:t>Thank you and close</a:t>
            </a:r>
            <a:endParaRPr lang="en-GB" sz="2400" dirty="0">
              <a:solidFill>
                <a:prstClr val="white"/>
              </a:solidFill>
            </a:endParaRPr>
          </a:p>
        </p:txBody>
      </p:sp>
      <p:sp>
        <p:nvSpPr>
          <p:cNvPr id="8" name="Oval 7">
            <a:extLst>
              <a:ext uri="{FF2B5EF4-FFF2-40B4-BE49-F238E27FC236}">
                <a16:creationId xmlns:a16="http://schemas.microsoft.com/office/drawing/2014/main" id="{48DB9E92-C9D9-AA44-BF53-23FF6D766957}"/>
              </a:ext>
            </a:extLst>
          </p:cNvPr>
          <p:cNvSpPr>
            <a:spLocks/>
          </p:cNvSpPr>
          <p:nvPr/>
        </p:nvSpPr>
        <p:spPr>
          <a:xfrm>
            <a:off x="6058530" y="-701570"/>
            <a:ext cx="3914070" cy="6480000"/>
          </a:xfrm>
          <a:prstGeom prst="ellipse">
            <a:avLst/>
          </a:prstGeom>
          <a:blipFill>
            <a:blip r:embed="rId3"/>
            <a:srcRect/>
            <a:stretch>
              <a:fillRect t="10723" r="21794" b="955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defTabSz="914378">
              <a:defRPr/>
            </a:pPr>
            <a:endParaRPr lang="en-US" dirty="0">
              <a:solidFill>
                <a:prstClr val="white"/>
              </a:solidFill>
              <a:latin typeface="Calibri" panose="020F0502020204030204"/>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7182" y="4414840"/>
            <a:ext cx="6160714" cy="611894"/>
          </a:xfrm>
          <a:prstGeom prst="rect">
            <a:avLst/>
          </a:prstGeom>
        </p:spPr>
      </p:pic>
    </p:spTree>
    <p:custDataLst>
      <p:tags r:id="rId1"/>
    </p:custDataLst>
    <p:extLst>
      <p:ext uri="{BB962C8B-B14F-4D97-AF65-F5344CB8AC3E}">
        <p14:creationId xmlns:p14="http://schemas.microsoft.com/office/powerpoint/2010/main" val="29642004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7584" y="267494"/>
            <a:ext cx="6624736" cy="493563"/>
          </a:xfrm>
        </p:spPr>
        <p:txBody>
          <a:bodyPr>
            <a:noAutofit/>
          </a:bodyPr>
          <a:lstStyle/>
          <a:p>
            <a:r>
              <a:rPr lang="en-IE" sz="2400" b="1" dirty="0">
                <a:solidFill>
                  <a:schemeClr val="bg1"/>
                </a:solidFill>
              </a:rPr>
              <a:t>Context of </a:t>
            </a:r>
            <a:r>
              <a:rPr lang="en-IE" sz="2400" b="1" dirty="0" smtClean="0">
                <a:solidFill>
                  <a:schemeClr val="bg1"/>
                </a:solidFill>
              </a:rPr>
              <a:t>the Open </a:t>
            </a:r>
            <a:r>
              <a:rPr lang="en-IE" sz="2400" b="1" dirty="0">
                <a:solidFill>
                  <a:schemeClr val="bg1"/>
                </a:solidFill>
              </a:rPr>
              <a:t>Disclosure Programme</a:t>
            </a:r>
          </a:p>
        </p:txBody>
      </p:sp>
      <p:sp>
        <p:nvSpPr>
          <p:cNvPr id="3" name="Content Placeholder 2"/>
          <p:cNvSpPr>
            <a:spLocks noGrp="1"/>
          </p:cNvSpPr>
          <p:nvPr>
            <p:ph idx="1"/>
          </p:nvPr>
        </p:nvSpPr>
        <p:spPr>
          <a:xfrm>
            <a:off x="0" y="843558"/>
            <a:ext cx="9144000" cy="4176464"/>
          </a:xfrm>
          <a:solidFill>
            <a:schemeClr val="accent3">
              <a:lumMod val="20000"/>
              <a:lumOff val="80000"/>
            </a:schemeClr>
          </a:solidFill>
        </p:spPr>
        <p:txBody>
          <a:bodyPr>
            <a:normAutofit fontScale="25000" lnSpcReduction="20000"/>
          </a:bodyPr>
          <a:lstStyle/>
          <a:p>
            <a:pPr marL="0" indent="0">
              <a:buNone/>
            </a:pPr>
            <a:endParaRPr lang="en-IE" sz="6600" b="1" dirty="0" smtClean="0"/>
          </a:p>
          <a:p>
            <a:pPr marL="0" indent="0">
              <a:buNone/>
            </a:pPr>
            <a:r>
              <a:rPr lang="en-IE" sz="6600" b="1" dirty="0" smtClean="0"/>
              <a:t>D</a:t>
            </a:r>
            <a:r>
              <a:rPr lang="en-IE" sz="6600" b="1" dirty="0"/>
              <a:t>. Professional regulation:</a:t>
            </a:r>
            <a:r>
              <a:rPr lang="en-IE" sz="6600" dirty="0"/>
              <a:t> Professional healthcare regulators such at the Medical Council, Nursing and Midwifery Board Ireland and CORU amongst others have incorporated the requirement for open disclosure in their various codes of conduct, ethics and practice.</a:t>
            </a:r>
          </a:p>
          <a:p>
            <a:pPr marL="0" indent="0">
              <a:buNone/>
            </a:pPr>
            <a:r>
              <a:rPr lang="en-IE" sz="6600" b="1" dirty="0"/>
              <a:t> </a:t>
            </a:r>
            <a:endParaRPr lang="en-IE" sz="6600" dirty="0"/>
          </a:p>
          <a:p>
            <a:pPr marL="0" indent="0">
              <a:buNone/>
            </a:pPr>
            <a:r>
              <a:rPr lang="en-IE" sz="6600" b="1" dirty="0"/>
              <a:t>E. The HSE Open Disclosure Policy: </a:t>
            </a:r>
            <a:r>
              <a:rPr lang="en-IE" sz="6600" dirty="0"/>
              <a:t>It is the policy of the HSE and HSE-funded services that staff will: </a:t>
            </a:r>
          </a:p>
          <a:p>
            <a:pPr marL="514350" lvl="0" indent="-514350">
              <a:buFont typeface="+mj-lt"/>
              <a:buAutoNum type="arabicPeriod"/>
            </a:pPr>
            <a:r>
              <a:rPr lang="en-IE" sz="6600" dirty="0"/>
              <a:t>Communicate with patients in an open, honest, transparent and empathic manner following patient safety incidents and a notifiable incident as described in the Patient Safety (Notifiable Incident and Open Disclosure) Act 2023.</a:t>
            </a:r>
          </a:p>
          <a:p>
            <a:pPr marL="514350" lvl="0" indent="-514350">
              <a:buFont typeface="+mj-lt"/>
              <a:buAutoNum type="arabicPeriod"/>
            </a:pPr>
            <a:r>
              <a:rPr lang="en-IE" sz="6600" dirty="0"/>
              <a:t>Provide patients with a sincere and meaningful apology when they are harmed as a result of a patient safety </a:t>
            </a:r>
            <a:r>
              <a:rPr lang="en-IE" sz="6600" dirty="0" smtClean="0"/>
              <a:t>incident or notifiable incident.</a:t>
            </a:r>
            <a:endParaRPr lang="en-IE" sz="6600" dirty="0"/>
          </a:p>
          <a:p>
            <a:pPr marL="514350" lvl="0" indent="-514350">
              <a:buFont typeface="+mj-lt"/>
              <a:buAutoNum type="arabicPeriod"/>
            </a:pPr>
            <a:r>
              <a:rPr lang="en-IE" sz="6600" dirty="0"/>
              <a:t>Begin, and continue, this communication process in a timely manner.</a:t>
            </a:r>
          </a:p>
          <a:p>
            <a:pPr marL="0" indent="0">
              <a:buNone/>
            </a:pPr>
            <a:endParaRPr lang="en-IE" sz="6600" b="1" dirty="0"/>
          </a:p>
          <a:p>
            <a:pPr marL="0" indent="0">
              <a:buNone/>
            </a:pPr>
            <a:r>
              <a:rPr lang="en-IE" sz="6600" b="1" dirty="0"/>
              <a:t>F. Mandatory training: </a:t>
            </a:r>
            <a:r>
              <a:rPr lang="en-IE" sz="6600" dirty="0"/>
              <a:t>Open Disclosure Training is mandatory for all staff with refresher training required every 3 years.</a:t>
            </a:r>
            <a:endParaRPr lang="en-GB" sz="3600" dirty="0">
              <a:ea typeface="Times New Roman"/>
            </a:endParaRPr>
          </a:p>
          <a:p>
            <a:pPr marL="0" indent="0">
              <a:buNone/>
            </a:pPr>
            <a:endParaRPr lang="en-IE" sz="6400" dirty="0"/>
          </a:p>
          <a:p>
            <a:pPr>
              <a:lnSpc>
                <a:spcPct val="200000"/>
              </a:lnSpc>
            </a:pPr>
            <a:endParaRPr lang="en-IE" sz="1400" dirty="0"/>
          </a:p>
        </p:txBody>
      </p:sp>
    </p:spTree>
    <p:extLst>
      <p:ext uri="{BB962C8B-B14F-4D97-AF65-F5344CB8AC3E}">
        <p14:creationId xmlns:p14="http://schemas.microsoft.com/office/powerpoint/2010/main" val="77172974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15616" y="246311"/>
            <a:ext cx="7496126" cy="461665"/>
          </a:xfrm>
          <a:prstGeom prst="rect">
            <a:avLst/>
          </a:prstGeom>
          <a:noFill/>
        </p:spPr>
        <p:txBody>
          <a:bodyPr wrap="square" rtlCol="0">
            <a:spAutoFit/>
          </a:bodyPr>
          <a:lstStyle/>
          <a:p>
            <a:r>
              <a:rPr lang="en-IE" sz="2400" b="1" dirty="0" smtClean="0">
                <a:solidFill>
                  <a:schemeClr val="bg1"/>
                </a:solidFill>
                <a:ea typeface="ＭＳ Ｐゴシック" pitchFamily="34" charset="-128"/>
                <a:cs typeface="Times New Roman" panose="02020603050405020304" pitchFamily="18" charset="0"/>
              </a:rPr>
              <a:t>The Principles for the </a:t>
            </a:r>
            <a:r>
              <a:rPr lang="en-IE" sz="2400" b="1" dirty="0">
                <a:solidFill>
                  <a:schemeClr val="bg1"/>
                </a:solidFill>
                <a:ea typeface="ＭＳ Ｐゴシック" pitchFamily="34" charset="-128"/>
                <a:cs typeface="Times New Roman" panose="02020603050405020304" pitchFamily="18" charset="0"/>
              </a:rPr>
              <a:t>M</a:t>
            </a:r>
            <a:r>
              <a:rPr lang="en-IE" sz="2400" b="1" dirty="0" smtClean="0">
                <a:solidFill>
                  <a:schemeClr val="bg1"/>
                </a:solidFill>
                <a:ea typeface="ＭＳ Ｐゴシック" pitchFamily="34" charset="-128"/>
                <a:cs typeface="Times New Roman" panose="02020603050405020304" pitchFamily="18" charset="0"/>
              </a:rPr>
              <a:t>anagement of Open Disclosure</a:t>
            </a:r>
            <a:endParaRPr lang="en-IE" sz="2400" dirty="0">
              <a:solidFill>
                <a:schemeClr val="bg1"/>
              </a:solidFill>
              <a:cs typeface="Times New Roman" panose="02020603050405020304" pitchFamily="18" charset="0"/>
            </a:endParaRPr>
          </a:p>
        </p:txBody>
      </p:sp>
      <p:sp>
        <p:nvSpPr>
          <p:cNvPr id="4" name="TextBox 3"/>
          <p:cNvSpPr txBox="1"/>
          <p:nvPr/>
        </p:nvSpPr>
        <p:spPr>
          <a:xfrm>
            <a:off x="314325" y="1009725"/>
            <a:ext cx="8829676" cy="3571875"/>
          </a:xfrm>
          <a:prstGeom prst="rect">
            <a:avLst/>
          </a:prstGeom>
          <a:solidFill>
            <a:schemeClr val="bg1">
              <a:lumMod val="95000"/>
            </a:schemeClr>
          </a:solidFill>
        </p:spPr>
        <p:txBody>
          <a:bodyPr wrap="square" rtlCol="0">
            <a:spAutoFit/>
          </a:bodyPr>
          <a:lstStyle/>
          <a:p>
            <a:endParaRPr lang="en-IE" dirty="0"/>
          </a:p>
        </p:txBody>
      </p:sp>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3995938" y="915566"/>
            <a:ext cx="5148062" cy="4104456"/>
          </a:xfrm>
          <a:prstGeom prst="rect">
            <a:avLst/>
          </a:prstGeom>
          <a:solidFill>
            <a:schemeClr val="bg1">
              <a:lumMod val="95000"/>
            </a:schemeClr>
          </a:solidFill>
        </p:spPr>
      </p:pic>
      <p:sp>
        <p:nvSpPr>
          <p:cNvPr id="2" name="TextBox 1"/>
          <p:cNvSpPr txBox="1"/>
          <p:nvPr/>
        </p:nvSpPr>
        <p:spPr>
          <a:xfrm>
            <a:off x="1" y="915566"/>
            <a:ext cx="3995936" cy="4093428"/>
          </a:xfrm>
          <a:prstGeom prst="rect">
            <a:avLst/>
          </a:prstGeom>
          <a:solidFill>
            <a:schemeClr val="accent3">
              <a:lumMod val="20000"/>
              <a:lumOff val="80000"/>
            </a:schemeClr>
          </a:solidFill>
        </p:spPr>
        <p:txBody>
          <a:bodyPr wrap="square" rtlCol="0">
            <a:spAutoFit/>
          </a:bodyPr>
          <a:lstStyle/>
          <a:p>
            <a:pPr marL="342900" indent="-342900">
              <a:buAutoNum type="arabicPeriod"/>
            </a:pPr>
            <a:endParaRPr lang="en-IE" sz="1600" dirty="0" smtClean="0">
              <a:latin typeface="+mj-lt"/>
              <a:cs typeface="Times New Roman" panose="02020603050405020304" pitchFamily="18" charset="0"/>
            </a:endParaRPr>
          </a:p>
          <a:p>
            <a:pPr marL="342900" indent="-342900">
              <a:buAutoNum type="arabicPeriod"/>
            </a:pPr>
            <a:r>
              <a:rPr lang="en-IE" sz="1600" dirty="0" smtClean="0">
                <a:latin typeface="+mj-lt"/>
                <a:cs typeface="Times New Roman" panose="02020603050405020304" pitchFamily="18" charset="0"/>
              </a:rPr>
              <a:t>Acknowledgement</a:t>
            </a:r>
            <a:endParaRPr lang="en-IE" sz="1600" dirty="0">
              <a:latin typeface="+mj-lt"/>
              <a:cs typeface="Times New Roman" panose="02020603050405020304" pitchFamily="18" charset="0"/>
            </a:endParaRPr>
          </a:p>
          <a:p>
            <a:pPr marL="342900" indent="-342900">
              <a:buAutoNum type="arabicPeriod"/>
            </a:pPr>
            <a:r>
              <a:rPr lang="en-IE" sz="1600" dirty="0">
                <a:latin typeface="+mj-lt"/>
                <a:cs typeface="Times New Roman" panose="02020603050405020304" pitchFamily="18" charset="0"/>
              </a:rPr>
              <a:t>Truthfulness, timeliness and clarity of communication</a:t>
            </a:r>
          </a:p>
          <a:p>
            <a:pPr marL="342900" indent="-342900">
              <a:buAutoNum type="arabicPeriod"/>
            </a:pPr>
            <a:r>
              <a:rPr lang="en-IE" sz="1600" dirty="0">
                <a:latin typeface="+mj-lt"/>
                <a:cs typeface="Times New Roman" panose="02020603050405020304" pitchFamily="18" charset="0"/>
              </a:rPr>
              <a:t>Apology/Expression of Regret</a:t>
            </a:r>
          </a:p>
          <a:p>
            <a:pPr marL="342900" indent="-342900">
              <a:buAutoNum type="arabicPeriod"/>
            </a:pPr>
            <a:r>
              <a:rPr lang="en-IE" sz="1600" dirty="0">
                <a:latin typeface="+mj-lt"/>
                <a:cs typeface="Times New Roman" panose="02020603050405020304" pitchFamily="18" charset="0"/>
              </a:rPr>
              <a:t>Recognise Patient and Carer expectations</a:t>
            </a:r>
          </a:p>
          <a:p>
            <a:pPr marL="342900" indent="-342900">
              <a:buAutoNum type="arabicPeriod"/>
            </a:pPr>
            <a:r>
              <a:rPr lang="en-IE" sz="1600" dirty="0">
                <a:latin typeface="+mj-lt"/>
                <a:cs typeface="Times New Roman" panose="02020603050405020304" pitchFamily="18" charset="0"/>
              </a:rPr>
              <a:t>Staff Support</a:t>
            </a:r>
          </a:p>
          <a:p>
            <a:pPr marL="342900" indent="-342900">
              <a:buAutoNum type="arabicPeriod"/>
            </a:pPr>
            <a:r>
              <a:rPr lang="en-IE" sz="1600" dirty="0">
                <a:latin typeface="+mj-lt"/>
                <a:cs typeface="Times New Roman" panose="02020603050405020304" pitchFamily="18" charset="0"/>
              </a:rPr>
              <a:t>Risk Management and Systems Improvement</a:t>
            </a:r>
          </a:p>
          <a:p>
            <a:pPr marL="342900" indent="-342900">
              <a:buAutoNum type="arabicPeriod"/>
            </a:pPr>
            <a:r>
              <a:rPr lang="en-IE" sz="1600" dirty="0">
                <a:latin typeface="+mj-lt"/>
                <a:cs typeface="Times New Roman" panose="02020603050405020304" pitchFamily="18" charset="0"/>
              </a:rPr>
              <a:t>Multidisciplinary Approach</a:t>
            </a:r>
          </a:p>
          <a:p>
            <a:pPr marL="342900" indent="-342900">
              <a:buAutoNum type="arabicPeriod"/>
            </a:pPr>
            <a:r>
              <a:rPr lang="en-IE" sz="1600" dirty="0">
                <a:latin typeface="+mj-lt"/>
                <a:cs typeface="Times New Roman" panose="02020603050405020304" pitchFamily="18" charset="0"/>
              </a:rPr>
              <a:t>Clinical </a:t>
            </a:r>
            <a:r>
              <a:rPr lang="en-IE" sz="1600" dirty="0" smtClean="0">
                <a:latin typeface="+mj-lt"/>
                <a:cs typeface="Times New Roman" panose="02020603050405020304" pitchFamily="18" charset="0"/>
              </a:rPr>
              <a:t>and Corporate Governance</a:t>
            </a:r>
            <a:endParaRPr lang="en-IE" sz="1600" dirty="0">
              <a:latin typeface="+mj-lt"/>
              <a:cs typeface="Times New Roman" panose="02020603050405020304" pitchFamily="18" charset="0"/>
            </a:endParaRPr>
          </a:p>
          <a:p>
            <a:pPr marL="342900" indent="-342900">
              <a:buAutoNum type="arabicPeriod"/>
            </a:pPr>
            <a:r>
              <a:rPr lang="en-IE" sz="1600" dirty="0">
                <a:latin typeface="+mj-lt"/>
                <a:cs typeface="Times New Roman" panose="02020603050405020304" pitchFamily="18" charset="0"/>
              </a:rPr>
              <a:t>Confidentiality</a:t>
            </a:r>
          </a:p>
          <a:p>
            <a:pPr marL="342900" indent="-342900">
              <a:buAutoNum type="arabicPeriod"/>
            </a:pPr>
            <a:r>
              <a:rPr lang="en-IE" sz="1600" dirty="0">
                <a:latin typeface="+mj-lt"/>
                <a:cs typeface="Times New Roman" panose="02020603050405020304" pitchFamily="18" charset="0"/>
              </a:rPr>
              <a:t>Continuity of Care</a:t>
            </a:r>
          </a:p>
          <a:p>
            <a:pPr marL="342900" indent="-342900">
              <a:buAutoNum type="arabicPeriod"/>
            </a:pPr>
            <a:endParaRPr lang="en-IE" sz="1400" dirty="0">
              <a:latin typeface="Times New Roman" panose="02020603050405020304" pitchFamily="18" charset="0"/>
              <a:cs typeface="Times New Roman" panose="02020603050405020304" pitchFamily="18" charset="0"/>
            </a:endParaRPr>
          </a:p>
          <a:p>
            <a:endParaRPr lang="en-IE" sz="1400" dirty="0">
              <a:latin typeface="Times New Roman" panose="02020603050405020304" pitchFamily="18" charset="0"/>
              <a:cs typeface="Times New Roman" panose="02020603050405020304" pitchFamily="18" charset="0"/>
            </a:endParaRPr>
          </a:p>
          <a:p>
            <a:r>
              <a:rPr lang="en-IE" sz="1200" b="1" dirty="0">
                <a:solidFill>
                  <a:schemeClr val="accent4">
                    <a:lumMod val="75000"/>
                  </a:schemeClr>
                </a:solidFill>
                <a:latin typeface="Times New Roman" panose="02020603050405020304" pitchFamily="18" charset="0"/>
                <a:cs typeface="Times New Roman" panose="02020603050405020304" pitchFamily="18" charset="0"/>
              </a:rPr>
              <a:t>CARE</a:t>
            </a:r>
            <a:r>
              <a:rPr lang="en-IE" sz="1200" b="1" dirty="0">
                <a:latin typeface="Times New Roman" panose="02020603050405020304" pitchFamily="18" charset="0"/>
                <a:cs typeface="Times New Roman" panose="02020603050405020304" pitchFamily="18" charset="0"/>
              </a:rPr>
              <a:t> </a:t>
            </a:r>
            <a:r>
              <a:rPr lang="en-IE" sz="1200" b="1" dirty="0">
                <a:solidFill>
                  <a:schemeClr val="accent3">
                    <a:lumMod val="75000"/>
                  </a:schemeClr>
                </a:solidFill>
                <a:latin typeface="Times New Roman" panose="02020603050405020304" pitchFamily="18" charset="0"/>
                <a:cs typeface="Times New Roman" panose="02020603050405020304" pitchFamily="18" charset="0"/>
              </a:rPr>
              <a:t>COMPASSION</a:t>
            </a:r>
            <a:r>
              <a:rPr lang="en-IE" sz="1200" b="1" dirty="0">
                <a:latin typeface="Times New Roman" panose="02020603050405020304" pitchFamily="18" charset="0"/>
                <a:cs typeface="Times New Roman" panose="02020603050405020304" pitchFamily="18" charset="0"/>
              </a:rPr>
              <a:t> </a:t>
            </a:r>
            <a:r>
              <a:rPr lang="en-IE" sz="1200" b="1" dirty="0">
                <a:solidFill>
                  <a:schemeClr val="tx2">
                    <a:lumMod val="60000"/>
                    <a:lumOff val="40000"/>
                  </a:schemeClr>
                </a:solidFill>
                <a:latin typeface="Times New Roman" panose="02020603050405020304" pitchFamily="18" charset="0"/>
                <a:cs typeface="Times New Roman" panose="02020603050405020304" pitchFamily="18" charset="0"/>
              </a:rPr>
              <a:t>TRUST </a:t>
            </a:r>
            <a:r>
              <a:rPr lang="en-IE" sz="1200" b="1" dirty="0">
                <a:latin typeface="Times New Roman" panose="02020603050405020304" pitchFamily="18" charset="0"/>
                <a:cs typeface="Times New Roman" panose="02020603050405020304" pitchFamily="18" charset="0"/>
              </a:rPr>
              <a:t>AND </a:t>
            </a:r>
            <a:r>
              <a:rPr lang="en-IE" sz="1200" b="1" dirty="0" smtClean="0">
                <a:solidFill>
                  <a:srgbClr val="FF66CC"/>
                </a:solidFill>
                <a:latin typeface="Times New Roman" panose="02020603050405020304" pitchFamily="18" charset="0"/>
                <a:cs typeface="Times New Roman" panose="02020603050405020304" pitchFamily="18" charset="0"/>
              </a:rPr>
              <a:t>EMPATHY</a:t>
            </a:r>
            <a:endParaRPr lang="en-IE" sz="1200" b="1" dirty="0">
              <a:solidFill>
                <a:srgbClr val="FF66CC"/>
              </a:solidFill>
              <a:latin typeface="Times New Roman" panose="02020603050405020304" pitchFamily="18" charset="0"/>
              <a:cs typeface="Times New Roman" panose="02020603050405020304" pitchFamily="18" charset="0"/>
            </a:endParaRPr>
          </a:p>
          <a:p>
            <a:endParaRPr lang="en-IE" sz="1200" b="1" dirty="0">
              <a:solidFill>
                <a:srgbClr val="FF66CC"/>
              </a:solidFill>
              <a:latin typeface="Times New Roman" panose="02020603050405020304" pitchFamily="18" charset="0"/>
              <a:cs typeface="Times New Roman" panose="02020603050405020304" pitchFamily="18" charset="0"/>
            </a:endParaRPr>
          </a:p>
        </p:txBody>
      </p:sp>
      <p:sp>
        <p:nvSpPr>
          <p:cNvPr id="6" name="Rectangle 5"/>
          <p:cNvSpPr/>
          <p:nvPr/>
        </p:nvSpPr>
        <p:spPr>
          <a:xfrm>
            <a:off x="5580112" y="2355727"/>
            <a:ext cx="2016224" cy="1072986"/>
          </a:xfrm>
          <a:prstGeom prst="rect">
            <a:avLst/>
          </a:prstGeom>
          <a:solidFill>
            <a:schemeClr val="accent1"/>
          </a:solidFill>
        </p:spPr>
        <p:txBody>
          <a:bodyPr wrap="square">
            <a:spAutoFit/>
          </a:bodyPr>
          <a:lstStyle/>
          <a:p>
            <a:pPr algn="ctr" hangingPunct="0">
              <a:lnSpc>
                <a:spcPct val="118000"/>
              </a:lnSpc>
              <a:spcAft>
                <a:spcPts val="600"/>
              </a:spcAft>
            </a:pPr>
            <a:r>
              <a:rPr lang="en-IE" kern="1400" dirty="0">
                <a:solidFill>
                  <a:srgbClr val="FFFFFF"/>
                </a:solidFill>
                <a:latin typeface="Calibri" panose="020F0502020204030204" pitchFamily="34" charset="0"/>
                <a:ea typeface="Times New Roman" panose="02020603050405020304" pitchFamily="18" charset="0"/>
              </a:rPr>
              <a:t>The principles for the management of open disclosure</a:t>
            </a:r>
            <a:endParaRPr lang="en-IE" sz="800" kern="1400" dirty="0">
              <a:solidFill>
                <a:srgbClr val="000000"/>
              </a:solidFill>
              <a:effectLst/>
              <a:latin typeface="Calibri" panose="020F0502020204030204" pitchFamily="34" charset="0"/>
              <a:ea typeface="Times New Roman" panose="02020603050405020304" pitchFamily="18" charset="0"/>
            </a:endParaRPr>
          </a:p>
        </p:txBody>
      </p:sp>
      <p:sp>
        <p:nvSpPr>
          <p:cNvPr id="7" name="Rounded Rectangle 6"/>
          <p:cNvSpPr/>
          <p:nvPr/>
        </p:nvSpPr>
        <p:spPr>
          <a:xfrm>
            <a:off x="4215607" y="3147814"/>
            <a:ext cx="864096" cy="352907"/>
          </a:xfrm>
          <a:prstGeom prst="round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smtClean="0"/>
              <a:t>8. Clinical and Corporate Governance</a:t>
            </a:r>
            <a:endParaRPr lang="en-IE" sz="800" dirty="0"/>
          </a:p>
        </p:txBody>
      </p:sp>
    </p:spTree>
    <p:extLst>
      <p:ext uri="{BB962C8B-B14F-4D97-AF65-F5344CB8AC3E}">
        <p14:creationId xmlns:p14="http://schemas.microsoft.com/office/powerpoint/2010/main" val="9026410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1043608" y="330477"/>
            <a:ext cx="7756715" cy="585601"/>
          </a:xfrm>
        </p:spPr>
        <p:txBody>
          <a:bodyPr>
            <a:noAutofit/>
          </a:bodyPr>
          <a:lstStyle/>
          <a:p>
            <a:r>
              <a:rPr lang="en-IE" dirty="0">
                <a:latin typeface="+mn-lt"/>
              </a:rPr>
              <a:t>Principles of the Incident Management </a:t>
            </a:r>
            <a:r>
              <a:rPr lang="en-IE" dirty="0" smtClean="0">
                <a:latin typeface="+mn-lt"/>
              </a:rPr>
              <a:t>Framework</a:t>
            </a:r>
            <a:endParaRPr lang="en-IE" dirty="0">
              <a:latin typeface="+mn-lt"/>
            </a:endParaRPr>
          </a:p>
        </p:txBody>
      </p:sp>
      <p:sp>
        <p:nvSpPr>
          <p:cNvPr id="5" name="Text Placeholder 4"/>
          <p:cNvSpPr>
            <a:spLocks noGrp="1"/>
          </p:cNvSpPr>
          <p:nvPr>
            <p:ph type="body" sz="quarter" idx="4294967295"/>
          </p:nvPr>
        </p:nvSpPr>
        <p:spPr>
          <a:xfrm>
            <a:off x="462170" y="1200150"/>
            <a:ext cx="8229599" cy="3450227"/>
          </a:xfrm>
        </p:spPr>
        <p:txBody>
          <a:bodyPr>
            <a:normAutofit/>
          </a:bodyPr>
          <a:lstStyle/>
          <a:p>
            <a:pPr marL="0" indent="0">
              <a:buNone/>
            </a:pPr>
            <a:endParaRPr lang="en-IE" dirty="0"/>
          </a:p>
          <a:p>
            <a:pPr marL="0" indent="0">
              <a:buNone/>
            </a:pPr>
            <a:endParaRPr lang="en-IE" dirty="0"/>
          </a:p>
        </p:txBody>
      </p:sp>
      <p:sp>
        <p:nvSpPr>
          <p:cNvPr id="9" name="Slide Number Placeholder 8"/>
          <p:cNvSpPr>
            <a:spLocks noGrp="1"/>
          </p:cNvSpPr>
          <p:nvPr>
            <p:ph type="sldNum" sz="quarter" idx="4294967295"/>
          </p:nvPr>
        </p:nvSpPr>
        <p:spPr/>
        <p:txBody>
          <a:bodyPr/>
          <a:lstStyle/>
          <a:p>
            <a:fld id="{3910E3CA-240B-4523-BC64-7F0D91EDAD26}" type="slidenum">
              <a:rPr lang="en-IE" smtClean="0">
                <a:solidFill>
                  <a:prstClr val="black">
                    <a:tint val="75000"/>
                  </a:prstClr>
                </a:solidFill>
              </a:rPr>
              <a:pPr/>
              <a:t>7</a:t>
            </a:fld>
            <a:endParaRPr lang="en-IE" dirty="0">
              <a:solidFill>
                <a:prstClr val="black">
                  <a:tint val="75000"/>
                </a:prstClr>
              </a:solidFill>
            </a:endParaRPr>
          </a:p>
        </p:txBody>
      </p:sp>
      <p:sp>
        <p:nvSpPr>
          <p:cNvPr id="6" name="Text Placeholder 4"/>
          <p:cNvSpPr txBox="1">
            <a:spLocks/>
          </p:cNvSpPr>
          <p:nvPr/>
        </p:nvSpPr>
        <p:spPr>
          <a:xfrm>
            <a:off x="702658" y="1404523"/>
            <a:ext cx="5865462" cy="3012380"/>
          </a:xfrm>
          <a:prstGeom prst="rect">
            <a:avLst/>
          </a:prstGeom>
        </p:spPr>
        <p:txBody>
          <a:bodyPr vert="horz" lIns="0" tIns="0" rIns="0" bIns="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IE" sz="1800" dirty="0">
                <a:latin typeface="+mn-lt"/>
              </a:rPr>
              <a:t>Six key principles of a responsive and proportionate approach to the management of an incident:</a:t>
            </a:r>
          </a:p>
          <a:p>
            <a:pPr>
              <a:lnSpc>
                <a:spcPct val="100000"/>
              </a:lnSpc>
            </a:pPr>
            <a:r>
              <a:rPr lang="en-IE" sz="1800" dirty="0">
                <a:latin typeface="+mn-lt"/>
              </a:rPr>
              <a:t>Principle 1- Person-centered</a:t>
            </a:r>
          </a:p>
          <a:p>
            <a:pPr>
              <a:lnSpc>
                <a:spcPct val="100000"/>
              </a:lnSpc>
            </a:pPr>
            <a:r>
              <a:rPr lang="en-IE" sz="1800" dirty="0">
                <a:latin typeface="+mn-lt"/>
              </a:rPr>
              <a:t>Principle 2 – Fair and Just</a:t>
            </a:r>
          </a:p>
          <a:p>
            <a:pPr>
              <a:lnSpc>
                <a:spcPct val="100000"/>
              </a:lnSpc>
            </a:pPr>
            <a:r>
              <a:rPr lang="en-IE" sz="1800" dirty="0">
                <a:latin typeface="+mn-lt"/>
              </a:rPr>
              <a:t>Principle 3 – Open and transparent</a:t>
            </a:r>
          </a:p>
          <a:p>
            <a:pPr>
              <a:lnSpc>
                <a:spcPct val="100000"/>
              </a:lnSpc>
            </a:pPr>
            <a:r>
              <a:rPr lang="en-IE" sz="1800" dirty="0">
                <a:latin typeface="+mn-lt"/>
              </a:rPr>
              <a:t>Principle 4 – Responsive</a:t>
            </a:r>
          </a:p>
          <a:p>
            <a:pPr>
              <a:lnSpc>
                <a:spcPct val="100000"/>
              </a:lnSpc>
            </a:pPr>
            <a:r>
              <a:rPr lang="en-IE" sz="1800" dirty="0">
                <a:latin typeface="+mn-lt"/>
              </a:rPr>
              <a:t>Principle 5 –Improvement focused</a:t>
            </a:r>
          </a:p>
          <a:p>
            <a:pPr>
              <a:lnSpc>
                <a:spcPct val="100000"/>
              </a:lnSpc>
            </a:pPr>
            <a:r>
              <a:rPr lang="en-IE" sz="1800" dirty="0">
                <a:latin typeface="+mn-lt"/>
              </a:rPr>
              <a:t>Principle 6 - Learning</a:t>
            </a:r>
            <a:r>
              <a:rPr lang="en-IE" sz="1350" dirty="0">
                <a:latin typeface="+mn-lt"/>
              </a:rPr>
              <a:t/>
            </a:r>
            <a:br>
              <a:rPr lang="en-IE" sz="1350" dirty="0">
                <a:latin typeface="+mn-lt"/>
              </a:rPr>
            </a:br>
            <a:endParaRPr lang="en-IE" sz="1350" dirty="0">
              <a:latin typeface="+mn-lt"/>
            </a:endParaRPr>
          </a:p>
          <a:p>
            <a:endParaRPr lang="en-IE" sz="135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78751" y="1276825"/>
            <a:ext cx="1379111" cy="2287997"/>
          </a:xfrm>
          <a:prstGeom prst="rect">
            <a:avLst/>
          </a:prstGeom>
          <a:ln>
            <a:solidFill>
              <a:schemeClr val="bg1">
                <a:lumMod val="50000"/>
              </a:schemeClr>
            </a:solidFill>
          </a:ln>
        </p:spPr>
      </p:pic>
      <p:pic>
        <p:nvPicPr>
          <p:cNvPr id="8" name="Picture 7"/>
          <p:cNvPicPr>
            <a:picLocks noChangeAspect="1"/>
          </p:cNvPicPr>
          <p:nvPr/>
        </p:nvPicPr>
        <p:blipFill>
          <a:blip r:embed="rId4"/>
          <a:stretch>
            <a:fillRect/>
          </a:stretch>
        </p:blipFill>
        <p:spPr>
          <a:xfrm>
            <a:off x="6655525" y="1998318"/>
            <a:ext cx="1454858" cy="21375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462170" y="1404522"/>
            <a:ext cx="5377333" cy="2693045"/>
          </a:xfrm>
          <a:prstGeom prst="rect">
            <a:avLst/>
          </a:prstGeom>
          <a:noFill/>
        </p:spPr>
        <p:txBody>
          <a:bodyPr wrap="square" rtlCol="0">
            <a:spAutoFit/>
          </a:bodyPr>
          <a:lstStyle/>
          <a:p>
            <a:r>
              <a:rPr lang="en-IE" sz="1600" dirty="0">
                <a:cs typeface="Arial" panose="020B0604020202020204" pitchFamily="34" charset="0"/>
              </a:rPr>
              <a:t>Six key principles of a responsive and proportionate approach to the management of an incident: </a:t>
            </a:r>
          </a:p>
          <a:p>
            <a:endParaRPr lang="en-IE" sz="1600" dirty="0">
              <a:cs typeface="Arial" panose="020B0604020202020204" pitchFamily="34" charset="0"/>
            </a:endParaRPr>
          </a:p>
          <a:p>
            <a:pPr>
              <a:spcBef>
                <a:spcPts val="450"/>
              </a:spcBef>
            </a:pPr>
            <a:r>
              <a:rPr lang="en-IE" sz="1600" dirty="0">
                <a:cs typeface="Arial" panose="020B0604020202020204" pitchFamily="34" charset="0"/>
              </a:rPr>
              <a:t>Principle 1: Person- centered</a:t>
            </a:r>
          </a:p>
          <a:p>
            <a:pPr>
              <a:spcBef>
                <a:spcPts val="450"/>
              </a:spcBef>
            </a:pPr>
            <a:r>
              <a:rPr lang="en-IE" sz="1600" dirty="0">
                <a:cs typeface="Arial" panose="020B0604020202020204" pitchFamily="34" charset="0"/>
              </a:rPr>
              <a:t>Principle 2: Fair and Just</a:t>
            </a:r>
          </a:p>
          <a:p>
            <a:pPr>
              <a:spcBef>
                <a:spcPts val="450"/>
              </a:spcBef>
            </a:pPr>
            <a:r>
              <a:rPr lang="en-IE" sz="1600" dirty="0">
                <a:cs typeface="Arial" panose="020B0604020202020204" pitchFamily="34" charset="0"/>
              </a:rPr>
              <a:t>Principle 3: Open and Transparent </a:t>
            </a:r>
          </a:p>
          <a:p>
            <a:pPr>
              <a:spcBef>
                <a:spcPts val="450"/>
              </a:spcBef>
            </a:pPr>
            <a:r>
              <a:rPr lang="en-IE" sz="1600" dirty="0">
                <a:cs typeface="Arial" panose="020B0604020202020204" pitchFamily="34" charset="0"/>
              </a:rPr>
              <a:t>Principle 4: Responsive</a:t>
            </a:r>
          </a:p>
          <a:p>
            <a:pPr>
              <a:spcBef>
                <a:spcPts val="450"/>
              </a:spcBef>
            </a:pPr>
            <a:r>
              <a:rPr lang="en-IE" sz="1600" dirty="0">
                <a:cs typeface="Arial" panose="020B0604020202020204" pitchFamily="34" charset="0"/>
              </a:rPr>
              <a:t>Principle 5: Improvement focused</a:t>
            </a:r>
          </a:p>
          <a:p>
            <a:pPr>
              <a:spcBef>
                <a:spcPts val="450"/>
              </a:spcBef>
            </a:pPr>
            <a:r>
              <a:rPr lang="en-IE" sz="1600" dirty="0">
                <a:cs typeface="Arial" panose="020B0604020202020204" pitchFamily="34" charset="0"/>
              </a:rPr>
              <a:t>Principle 6: Learning </a:t>
            </a:r>
          </a:p>
        </p:txBody>
      </p:sp>
    </p:spTree>
    <p:extLst>
      <p:ext uri="{BB962C8B-B14F-4D97-AF65-F5344CB8AC3E}">
        <p14:creationId xmlns:p14="http://schemas.microsoft.com/office/powerpoint/2010/main" val="39428347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115616" y="267494"/>
            <a:ext cx="4104456" cy="461665"/>
          </a:xfrm>
          <a:prstGeom prst="rect">
            <a:avLst/>
          </a:prstGeom>
          <a:noFill/>
        </p:spPr>
        <p:txBody>
          <a:bodyPr wrap="square" rtlCol="0">
            <a:spAutoFit/>
          </a:bodyPr>
          <a:lstStyle/>
          <a:p>
            <a:r>
              <a:rPr lang="en-IE" sz="2400" b="1" dirty="0">
                <a:solidFill>
                  <a:schemeClr val="bg1"/>
                </a:solidFill>
                <a:ea typeface="ＭＳ Ｐゴシック" pitchFamily="34" charset="-128"/>
                <a:cs typeface="Times New Roman" panose="02020603050405020304" pitchFamily="18" charset="0"/>
              </a:rPr>
              <a:t>Incident Management Process</a:t>
            </a:r>
            <a:endParaRPr lang="en-IE" sz="2400" dirty="0">
              <a:solidFill>
                <a:schemeClr val="bg1"/>
              </a:solidFill>
              <a:cs typeface="Times New Roman" panose="02020603050405020304" pitchFamily="18" charset="0"/>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1059582"/>
            <a:ext cx="3096344" cy="3816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851920" y="1347614"/>
            <a:ext cx="5112568" cy="2585323"/>
          </a:xfrm>
          <a:prstGeom prst="rect">
            <a:avLst/>
          </a:prstGeom>
        </p:spPr>
        <p:txBody>
          <a:bodyPr wrap="square">
            <a:spAutoFit/>
          </a:bodyPr>
          <a:lstStyle/>
          <a:p>
            <a:r>
              <a:rPr lang="en-IE" b="1" dirty="0" smtClean="0"/>
              <a:t>1. </a:t>
            </a:r>
            <a:r>
              <a:rPr lang="en-IE" dirty="0" smtClean="0"/>
              <a:t>Prevention </a:t>
            </a:r>
            <a:r>
              <a:rPr lang="en-IE" dirty="0"/>
              <a:t>through supporting a culture where safety is considered a priority. </a:t>
            </a:r>
            <a:endParaRPr lang="en-IE" dirty="0" smtClean="0"/>
          </a:p>
          <a:p>
            <a:r>
              <a:rPr lang="en-IE" b="1" dirty="0" smtClean="0"/>
              <a:t>2</a:t>
            </a:r>
            <a:r>
              <a:rPr lang="en-IE" b="1" dirty="0"/>
              <a:t>. </a:t>
            </a:r>
            <a:r>
              <a:rPr lang="en-IE" dirty="0"/>
              <a:t>Identification and immediate actions required (for persons directly affected and to minimise risk of further harm to others). </a:t>
            </a:r>
            <a:endParaRPr lang="en-IE" dirty="0" smtClean="0"/>
          </a:p>
          <a:p>
            <a:r>
              <a:rPr lang="en-IE" b="1" dirty="0" smtClean="0"/>
              <a:t>3</a:t>
            </a:r>
            <a:r>
              <a:rPr lang="en-IE" b="1" dirty="0"/>
              <a:t>. </a:t>
            </a:r>
            <a:r>
              <a:rPr lang="en-IE" dirty="0"/>
              <a:t>Initial reporting and notification. </a:t>
            </a:r>
            <a:endParaRPr lang="en-IE" dirty="0" smtClean="0"/>
          </a:p>
          <a:p>
            <a:r>
              <a:rPr lang="en-IE" b="1" dirty="0" smtClean="0"/>
              <a:t>4</a:t>
            </a:r>
            <a:r>
              <a:rPr lang="en-IE" b="1" dirty="0"/>
              <a:t>. </a:t>
            </a:r>
            <a:r>
              <a:rPr lang="en-IE" dirty="0"/>
              <a:t>Assessment and categorisation. </a:t>
            </a:r>
            <a:endParaRPr lang="en-IE" dirty="0" smtClean="0"/>
          </a:p>
          <a:p>
            <a:r>
              <a:rPr lang="en-IE" b="1" dirty="0" smtClean="0"/>
              <a:t>5</a:t>
            </a:r>
            <a:r>
              <a:rPr lang="en-IE" b="1" dirty="0"/>
              <a:t>. </a:t>
            </a:r>
            <a:r>
              <a:rPr lang="en-IE" dirty="0"/>
              <a:t>Review and analysis. </a:t>
            </a:r>
            <a:endParaRPr lang="en-IE" dirty="0" smtClean="0"/>
          </a:p>
          <a:p>
            <a:r>
              <a:rPr lang="en-IE" b="1" dirty="0" smtClean="0"/>
              <a:t>6</a:t>
            </a:r>
            <a:r>
              <a:rPr lang="en-IE" b="1" dirty="0"/>
              <a:t>. </a:t>
            </a:r>
            <a:r>
              <a:rPr lang="en-IE" dirty="0"/>
              <a:t>Improvement planning and monitoring</a:t>
            </a:r>
          </a:p>
        </p:txBody>
      </p:sp>
    </p:spTree>
    <p:extLst>
      <p:ext uri="{BB962C8B-B14F-4D97-AF65-F5344CB8AC3E}">
        <p14:creationId xmlns:p14="http://schemas.microsoft.com/office/powerpoint/2010/main" val="369350729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C509689-D3E1-1A4A-93FE-1FA06CB6B38A}"/>
              </a:ext>
            </a:extLst>
          </p:cNvPr>
          <p:cNvSpPr>
            <a:spLocks noGrp="1"/>
          </p:cNvSpPr>
          <p:nvPr>
            <p:ph type="body" sz="quarter" idx="11"/>
          </p:nvPr>
        </p:nvSpPr>
        <p:spPr>
          <a:xfrm>
            <a:off x="1115616" y="285529"/>
            <a:ext cx="5291199" cy="585601"/>
          </a:xfrm>
        </p:spPr>
        <p:txBody>
          <a:bodyPr/>
          <a:lstStyle/>
          <a:p>
            <a:r>
              <a:rPr lang="en-IE" dirty="0" smtClean="0">
                <a:latin typeface="+mn-lt"/>
              </a:rPr>
              <a:t>Legislation</a:t>
            </a:r>
            <a:endParaRPr lang="en-IE" dirty="0">
              <a:latin typeface="+mn-lt"/>
            </a:endParaRPr>
          </a:p>
        </p:txBody>
      </p:sp>
      <p:sp>
        <p:nvSpPr>
          <p:cNvPr id="7" name="Rectangle 6">
            <a:extLst>
              <a:ext uri="{FF2B5EF4-FFF2-40B4-BE49-F238E27FC236}">
                <a16:creationId xmlns:a16="http://schemas.microsoft.com/office/drawing/2014/main" id="{50830781-E03E-4A43-B298-2596E0FBF9D3}"/>
              </a:ext>
            </a:extLst>
          </p:cNvPr>
          <p:cNvSpPr/>
          <p:nvPr/>
        </p:nvSpPr>
        <p:spPr>
          <a:xfrm>
            <a:off x="360715" y="4709816"/>
            <a:ext cx="8506046" cy="415498"/>
          </a:xfrm>
          <a:prstGeom prst="rect">
            <a:avLst/>
          </a:prstGeom>
        </p:spPr>
        <p:txBody>
          <a:bodyPr wrap="square" lIns="0" tIns="0" rIns="0" bIns="0">
            <a:spAutoFit/>
          </a:bodyPr>
          <a:lstStyle/>
          <a:p>
            <a:endParaRPr lang="en-IE" sz="900" dirty="0">
              <a:latin typeface="Arial" panose="020B0604020202020204" pitchFamily="34" charset="0"/>
            </a:endParaRPr>
          </a:p>
          <a:p>
            <a:endParaRPr lang="en-IE" sz="900" dirty="0">
              <a:latin typeface="Arial" panose="020B0604020202020204" pitchFamily="34" charset="0"/>
            </a:endParaRPr>
          </a:p>
          <a:p>
            <a:endParaRPr lang="en-IE" sz="900" dirty="0">
              <a:latin typeface="Arial" panose="020B0604020202020204" pitchFamily="34" charset="0"/>
            </a:endParaRPr>
          </a:p>
        </p:txBody>
      </p:sp>
      <p:sp>
        <p:nvSpPr>
          <p:cNvPr id="63" name="Freeform 62">
            <a:extLst>
              <a:ext uri="{FF2B5EF4-FFF2-40B4-BE49-F238E27FC236}">
                <a16:creationId xmlns:a16="http://schemas.microsoft.com/office/drawing/2014/main" id="{3EDDAA95-C83F-5341-992C-CF2FC22FDFA2}"/>
              </a:ext>
            </a:extLst>
          </p:cNvPr>
          <p:cNvSpPr/>
          <p:nvPr/>
        </p:nvSpPr>
        <p:spPr>
          <a:xfrm>
            <a:off x="1691680" y="940717"/>
            <a:ext cx="2373675" cy="2627586"/>
          </a:xfrm>
          <a:custGeom>
            <a:avLst/>
            <a:gdLst>
              <a:gd name="connsiteX0" fmla="*/ 776176 w 1552353"/>
              <a:gd name="connsiteY0" fmla="*/ 0 h 1911656"/>
              <a:gd name="connsiteX1" fmla="*/ 932039 w 1552353"/>
              <a:gd name="connsiteY1" fmla="*/ 155863 h 1911656"/>
              <a:gd name="connsiteX2" fmla="*/ 1552353 w 1552353"/>
              <a:gd name="connsiteY2" fmla="*/ 155863 h 1911656"/>
              <a:gd name="connsiteX3" fmla="*/ 1552353 w 1552353"/>
              <a:gd name="connsiteY3" fmla="*/ 1911656 h 1911656"/>
              <a:gd name="connsiteX4" fmla="*/ 0 w 1552353"/>
              <a:gd name="connsiteY4" fmla="*/ 1911656 h 1911656"/>
              <a:gd name="connsiteX5" fmla="*/ 0 w 1552353"/>
              <a:gd name="connsiteY5" fmla="*/ 155863 h 1911656"/>
              <a:gd name="connsiteX6" fmla="*/ 620313 w 1552353"/>
              <a:gd name="connsiteY6" fmla="*/ 155863 h 191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2353" h="1911656">
                <a:moveTo>
                  <a:pt x="776176" y="0"/>
                </a:moveTo>
                <a:lnTo>
                  <a:pt x="932039" y="155863"/>
                </a:lnTo>
                <a:lnTo>
                  <a:pt x="1552353" y="155863"/>
                </a:lnTo>
                <a:lnTo>
                  <a:pt x="1552353" y="1911656"/>
                </a:lnTo>
                <a:lnTo>
                  <a:pt x="0" y="1911656"/>
                </a:lnTo>
                <a:lnTo>
                  <a:pt x="0" y="155863"/>
                </a:lnTo>
                <a:lnTo>
                  <a:pt x="620313" y="155863"/>
                </a:lnTo>
                <a:close/>
              </a:path>
            </a:pathLst>
          </a:custGeom>
          <a:solidFill>
            <a:srgbClr val="F6924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IE" b="1" dirty="0"/>
              <a:t>Civil Liability </a:t>
            </a:r>
            <a:r>
              <a:rPr lang="en-IE" sz="1400" b="1" dirty="0"/>
              <a:t>(Amendment) Act 2017 </a:t>
            </a:r>
          </a:p>
          <a:p>
            <a:pPr algn="ctr"/>
            <a:r>
              <a:rPr lang="en-IE" sz="1400" b="1" dirty="0"/>
              <a:t>(Part 4)</a:t>
            </a:r>
          </a:p>
          <a:p>
            <a:pPr algn="ctr"/>
            <a:endParaRPr lang="en-IE" sz="1400" dirty="0"/>
          </a:p>
          <a:p>
            <a:pPr algn="ctr"/>
            <a:r>
              <a:rPr lang="en-IE" sz="1400" dirty="0"/>
              <a:t> </a:t>
            </a:r>
          </a:p>
          <a:p>
            <a:pPr algn="ctr"/>
            <a:r>
              <a:rPr lang="en-IE" sz="1400" b="1" dirty="0">
                <a:solidFill>
                  <a:schemeClr val="tx1"/>
                </a:solidFill>
              </a:rPr>
              <a:t>Commenced September, </a:t>
            </a:r>
            <a:r>
              <a:rPr lang="en-IE" sz="1400" b="1" dirty="0" smtClean="0">
                <a:solidFill>
                  <a:schemeClr val="tx1"/>
                </a:solidFill>
              </a:rPr>
              <a:t>2018</a:t>
            </a:r>
          </a:p>
          <a:p>
            <a:pPr algn="ctr"/>
            <a:r>
              <a:rPr lang="en-IE" sz="1400" b="1" dirty="0" smtClean="0">
                <a:solidFill>
                  <a:schemeClr val="tx1"/>
                </a:solidFill>
              </a:rPr>
              <a:t>(further amended with the enactment of the PSA)</a:t>
            </a:r>
            <a:endParaRPr lang="en-US" sz="1400" b="1" dirty="0">
              <a:solidFill>
                <a:schemeClr val="tx1"/>
              </a:solidFill>
            </a:endParaRPr>
          </a:p>
        </p:txBody>
      </p:sp>
      <p:sp>
        <p:nvSpPr>
          <p:cNvPr id="65" name="Freeform 64">
            <a:extLst>
              <a:ext uri="{FF2B5EF4-FFF2-40B4-BE49-F238E27FC236}">
                <a16:creationId xmlns:a16="http://schemas.microsoft.com/office/drawing/2014/main" id="{248184E2-7038-EC43-A44C-044A00C85D43}"/>
              </a:ext>
            </a:extLst>
          </p:cNvPr>
          <p:cNvSpPr/>
          <p:nvPr/>
        </p:nvSpPr>
        <p:spPr>
          <a:xfrm>
            <a:off x="5148064" y="940717"/>
            <a:ext cx="2290465" cy="2627587"/>
          </a:xfrm>
          <a:custGeom>
            <a:avLst/>
            <a:gdLst>
              <a:gd name="connsiteX0" fmla="*/ 776176 w 1552353"/>
              <a:gd name="connsiteY0" fmla="*/ 0 h 1911656"/>
              <a:gd name="connsiteX1" fmla="*/ 932039 w 1552353"/>
              <a:gd name="connsiteY1" fmla="*/ 155863 h 1911656"/>
              <a:gd name="connsiteX2" fmla="*/ 1552353 w 1552353"/>
              <a:gd name="connsiteY2" fmla="*/ 155863 h 1911656"/>
              <a:gd name="connsiteX3" fmla="*/ 1552353 w 1552353"/>
              <a:gd name="connsiteY3" fmla="*/ 1911656 h 1911656"/>
              <a:gd name="connsiteX4" fmla="*/ 0 w 1552353"/>
              <a:gd name="connsiteY4" fmla="*/ 1911656 h 1911656"/>
              <a:gd name="connsiteX5" fmla="*/ 0 w 1552353"/>
              <a:gd name="connsiteY5" fmla="*/ 155863 h 1911656"/>
              <a:gd name="connsiteX6" fmla="*/ 620313 w 1552353"/>
              <a:gd name="connsiteY6" fmla="*/ 155863 h 191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2353" h="1911656">
                <a:moveTo>
                  <a:pt x="776176" y="0"/>
                </a:moveTo>
                <a:lnTo>
                  <a:pt x="932039" y="155863"/>
                </a:lnTo>
                <a:lnTo>
                  <a:pt x="1552353" y="155863"/>
                </a:lnTo>
                <a:lnTo>
                  <a:pt x="1552353" y="1911656"/>
                </a:lnTo>
                <a:lnTo>
                  <a:pt x="0" y="1911656"/>
                </a:lnTo>
                <a:lnTo>
                  <a:pt x="0" y="155863"/>
                </a:lnTo>
                <a:lnTo>
                  <a:pt x="620313" y="155863"/>
                </a:lnTo>
                <a:close/>
              </a:path>
            </a:pathLst>
          </a:custGeom>
          <a:solidFill>
            <a:srgbClr val="CACC2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E" sz="1400" dirty="0"/>
          </a:p>
          <a:p>
            <a:pPr algn="ctr"/>
            <a:endParaRPr lang="en-IE" sz="1400" b="1" dirty="0">
              <a:solidFill>
                <a:schemeClr val="tx1"/>
              </a:solidFill>
            </a:endParaRPr>
          </a:p>
          <a:p>
            <a:pPr algn="ctr"/>
            <a:endParaRPr lang="en-IE" sz="1400" b="1" dirty="0">
              <a:solidFill>
                <a:schemeClr val="tx1"/>
              </a:solidFill>
            </a:endParaRPr>
          </a:p>
          <a:p>
            <a:pPr algn="ctr"/>
            <a:endParaRPr lang="en-IE" sz="1600" b="1" dirty="0">
              <a:solidFill>
                <a:schemeClr val="bg1"/>
              </a:solidFill>
            </a:endParaRPr>
          </a:p>
          <a:p>
            <a:pPr algn="ctr"/>
            <a:r>
              <a:rPr lang="en-IE" sz="1600" b="1" dirty="0">
                <a:solidFill>
                  <a:schemeClr val="bg1"/>
                </a:solidFill>
              </a:rPr>
              <a:t>Patient Safety (Notifiable Incidents and Open Disclosure) </a:t>
            </a:r>
            <a:r>
              <a:rPr lang="en-IE" sz="1600" b="1" dirty="0" smtClean="0">
                <a:solidFill>
                  <a:schemeClr val="bg1"/>
                </a:solidFill>
              </a:rPr>
              <a:t>Act 2023</a:t>
            </a:r>
            <a:endParaRPr lang="en-IE" sz="1600" b="1" dirty="0">
              <a:solidFill>
                <a:schemeClr val="bg1"/>
              </a:solidFill>
            </a:endParaRPr>
          </a:p>
          <a:p>
            <a:pPr algn="ctr"/>
            <a:endParaRPr lang="en-IE" sz="1400" b="1" dirty="0">
              <a:solidFill>
                <a:schemeClr val="tx1"/>
              </a:solidFill>
            </a:endParaRPr>
          </a:p>
          <a:p>
            <a:pPr algn="ctr"/>
            <a:r>
              <a:rPr lang="en-IE" sz="1400" b="1" dirty="0" smtClean="0">
                <a:solidFill>
                  <a:schemeClr val="tx1"/>
                </a:solidFill>
              </a:rPr>
              <a:t>Commenced 26 September 2024</a:t>
            </a:r>
            <a:endParaRPr lang="en-IE" sz="1400" b="1" dirty="0">
              <a:solidFill>
                <a:schemeClr val="tx1"/>
              </a:solidFill>
            </a:endParaRPr>
          </a:p>
          <a:p>
            <a:pPr algn="ctr"/>
            <a:endParaRPr lang="en-IE" sz="1400" b="1" dirty="0">
              <a:solidFill>
                <a:schemeClr val="tx1"/>
              </a:solidFill>
            </a:endParaRPr>
          </a:p>
          <a:p>
            <a:pPr algn="ctr"/>
            <a:endParaRPr lang="en-IE" sz="1400" dirty="0"/>
          </a:p>
          <a:p>
            <a:pPr algn="ctr"/>
            <a:endParaRPr lang="en-IE" sz="1400" dirty="0"/>
          </a:p>
          <a:p>
            <a:pPr algn="ctr"/>
            <a:endParaRPr lang="en-US" sz="1400" dirty="0"/>
          </a:p>
        </p:txBody>
      </p:sp>
      <p:sp>
        <p:nvSpPr>
          <p:cNvPr id="2" name="TextBox 1"/>
          <p:cNvSpPr txBox="1"/>
          <p:nvPr/>
        </p:nvSpPr>
        <p:spPr>
          <a:xfrm>
            <a:off x="788608" y="3707477"/>
            <a:ext cx="7650260" cy="1231106"/>
          </a:xfrm>
          <a:prstGeom prst="rect">
            <a:avLst/>
          </a:prstGeom>
          <a:solidFill>
            <a:schemeClr val="accent4">
              <a:lumMod val="20000"/>
              <a:lumOff val="80000"/>
            </a:schemeClr>
          </a:solidFill>
        </p:spPr>
        <p:txBody>
          <a:bodyPr wrap="square" lIns="0" tIns="0" rIns="0" bIns="0" rtlCol="0" anchor="t" anchorCtr="0">
            <a:spAutoFit/>
          </a:bodyPr>
          <a:lstStyle/>
          <a:p>
            <a:r>
              <a:rPr lang="en-IE" sz="1600" b="1" dirty="0" smtClean="0">
                <a:latin typeface="Arial" panose="020B0604020202020204" pitchFamily="34" charset="0"/>
                <a:cs typeface="Arial" panose="020B0604020202020204" pitchFamily="34" charset="0"/>
              </a:rPr>
              <a:t> Key Patient </a:t>
            </a:r>
            <a:r>
              <a:rPr lang="en-IE" sz="1600" b="1" dirty="0">
                <a:latin typeface="Arial" panose="020B0604020202020204" pitchFamily="34" charset="0"/>
                <a:cs typeface="Arial" panose="020B0604020202020204" pitchFamily="34" charset="0"/>
              </a:rPr>
              <a:t>Safety </a:t>
            </a:r>
            <a:r>
              <a:rPr lang="en-IE" sz="1600" b="1" dirty="0" smtClean="0">
                <a:latin typeface="Arial" panose="020B0604020202020204" pitchFamily="34" charset="0"/>
                <a:cs typeface="Arial" panose="020B0604020202020204" pitchFamily="34" charset="0"/>
              </a:rPr>
              <a:t>Act provisions include:</a:t>
            </a:r>
            <a:endParaRPr lang="en-IE" sz="16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IE" sz="1600" dirty="0" smtClean="0">
                <a:latin typeface="Arial" panose="020B0604020202020204" pitchFamily="34" charset="0"/>
                <a:cs typeface="Arial" panose="020B0604020202020204" pitchFamily="34" charset="0"/>
              </a:rPr>
              <a:t>Mandatory </a:t>
            </a:r>
            <a:r>
              <a:rPr lang="en-IE" sz="1600" dirty="0">
                <a:latin typeface="Arial" panose="020B0604020202020204" pitchFamily="34" charset="0"/>
                <a:cs typeface="Arial" panose="020B0604020202020204" pitchFamily="34" charset="0"/>
              </a:rPr>
              <a:t>open </a:t>
            </a:r>
            <a:r>
              <a:rPr lang="en-IE" sz="1600" dirty="0" smtClean="0">
                <a:latin typeface="Arial" panose="020B0604020202020204" pitchFamily="34" charset="0"/>
                <a:cs typeface="Arial" panose="020B0604020202020204" pitchFamily="34" charset="0"/>
              </a:rPr>
              <a:t>disclosure for the </a:t>
            </a:r>
            <a:r>
              <a:rPr lang="en-IE" sz="1600" dirty="0">
                <a:latin typeface="Arial" panose="020B0604020202020204" pitchFamily="34" charset="0"/>
                <a:cs typeface="Arial" panose="020B0604020202020204" pitchFamily="34" charset="0"/>
              </a:rPr>
              <a:t>13 notifiable </a:t>
            </a:r>
            <a:r>
              <a:rPr lang="en-IE" sz="1600" dirty="0" smtClean="0">
                <a:latin typeface="Arial" panose="020B0604020202020204" pitchFamily="34" charset="0"/>
                <a:cs typeface="Arial" panose="020B0604020202020204" pitchFamily="34" charset="0"/>
              </a:rPr>
              <a:t>incidents (</a:t>
            </a:r>
            <a:r>
              <a:rPr lang="en-IE" sz="1600" dirty="0">
                <a:latin typeface="Arial" panose="020B0604020202020204" pitchFamily="34" charset="0"/>
                <a:cs typeface="Arial" panose="020B0604020202020204" pitchFamily="34" charset="0"/>
              </a:rPr>
              <a:t>NIs</a:t>
            </a:r>
            <a:r>
              <a:rPr lang="en-IE" sz="1600" dirty="0" smtClean="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IE" sz="1600" dirty="0" smtClean="0">
                <a:latin typeface="Arial" panose="020B0604020202020204" pitchFamily="34" charset="0"/>
                <a:cs typeface="Arial" panose="020B0604020202020204" pitchFamily="34" charset="0"/>
              </a:rPr>
              <a:t>Reporting NIs to the relevant regulator, via NIMS</a:t>
            </a:r>
          </a:p>
          <a:p>
            <a:pPr marL="285750" indent="-285750">
              <a:buFont typeface="Arial" panose="020B0604020202020204" pitchFamily="34" charset="0"/>
              <a:buChar char="•"/>
            </a:pPr>
            <a:r>
              <a:rPr lang="en-IE" sz="1600" dirty="0" smtClean="0">
                <a:latin typeface="Arial" panose="020B0604020202020204" pitchFamily="34" charset="0"/>
                <a:cs typeface="Arial" panose="020B0604020202020204" pitchFamily="34" charset="0"/>
              </a:rPr>
              <a:t>Communicating to patients the results of the review of their cancer screening</a:t>
            </a:r>
          </a:p>
          <a:p>
            <a:pPr marL="285750" indent="-285750">
              <a:buFont typeface="Arial" panose="020B0604020202020204" pitchFamily="34" charset="0"/>
              <a:buChar char="•"/>
            </a:pPr>
            <a:r>
              <a:rPr lang="en-IE" sz="1600" dirty="0" smtClean="0">
                <a:latin typeface="Arial" panose="020B0604020202020204" pitchFamily="34" charset="0"/>
                <a:cs typeface="Arial" panose="020B0604020202020204" pitchFamily="34" charset="0"/>
              </a:rPr>
              <a:t>New protections in relation to the use of clinical audit data                                  </a:t>
            </a:r>
            <a:endParaRPr lang="en-IE" sz="12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108134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9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14638</TotalTime>
  <Words>4147</Words>
  <Application>Microsoft Office PowerPoint</Application>
  <PresentationFormat>On-screen Show (16:9)</PresentationFormat>
  <Paragraphs>485</Paragraphs>
  <Slides>47</Slides>
  <Notes>20</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47</vt:i4>
      </vt:variant>
    </vt:vector>
  </HeadingPairs>
  <TitlesOfParts>
    <vt:vector size="59" baseType="lpstr">
      <vt:lpstr>ＭＳ Ｐゴシック</vt:lpstr>
      <vt:lpstr>Arial</vt:lpstr>
      <vt:lpstr>Calibri</vt:lpstr>
      <vt:lpstr>Open Sans</vt:lpstr>
      <vt:lpstr>Times New Roman</vt:lpstr>
      <vt:lpstr>Wingdings</vt:lpstr>
      <vt:lpstr>Office Theme</vt:lpstr>
      <vt:lpstr>9_Custom Design</vt:lpstr>
      <vt:lpstr>1_Office Theme</vt:lpstr>
      <vt:lpstr>8_Custom Design</vt:lpstr>
      <vt:lpstr>6_Office Theme</vt:lpstr>
      <vt:lpstr>7_Office Theme</vt:lpstr>
      <vt:lpstr>PowerPoint Presentation</vt:lpstr>
      <vt:lpstr>PowerPoint Presentation</vt:lpstr>
      <vt:lpstr>  Objectives</vt:lpstr>
      <vt:lpstr>Context of the Open Disclosure Programme</vt:lpstr>
      <vt:lpstr>Context of the Open Disclosure Programme</vt:lpstr>
      <vt:lpstr>PowerPoint Presentation</vt:lpstr>
      <vt:lpstr>PowerPoint Presentation</vt:lpstr>
      <vt:lpstr>PowerPoint Presentation</vt:lpstr>
      <vt:lpstr>PowerPoint Presentation</vt:lpstr>
      <vt:lpstr>Civil Liability (Amendment) Act 2017 (CLA)</vt:lpstr>
      <vt:lpstr>PowerPoint Presentation</vt:lpstr>
      <vt:lpstr>PowerPoint Presentation</vt:lpstr>
      <vt:lpstr>Schedule 1: Notifiable Incidents</vt:lpstr>
      <vt:lpstr>Notifiable Incidents</vt:lpstr>
      <vt:lpstr>Notifiable Incidents (continued)</vt:lpstr>
      <vt:lpstr>Patient Safety (Notifiable Incidents and Open Disclosure) Regulation - Statutory Instrument 501/2024</vt:lpstr>
      <vt:lpstr>PowerPoint Presentation</vt:lpstr>
      <vt:lpstr>PowerPoint Presentation</vt:lpstr>
      <vt:lpstr>PowerPoint Presentation</vt:lpstr>
      <vt:lpstr>PowerPoint Presentation</vt:lpstr>
      <vt:lpstr>PowerPoint Presentation</vt:lpstr>
      <vt:lpstr>PowerPoint Presentation</vt:lpstr>
      <vt:lpstr>Activity 1- Role Play</vt:lpstr>
      <vt:lpstr>Activity 1- Group Discussion</vt:lpstr>
      <vt:lpstr>Activity 2: The Open Disclosure Process</vt:lpstr>
      <vt:lpstr>Activity 2: Managing Emotions</vt:lpstr>
      <vt:lpstr>Activity 2: Managing Emotions</vt:lpstr>
      <vt:lpstr>Activity 2: Group discussion</vt:lpstr>
      <vt:lpstr>PowerPoint Presentation</vt:lpstr>
      <vt:lpstr>Preparation</vt:lpstr>
      <vt:lpstr>Nonverbal communication</vt:lpstr>
      <vt:lpstr>Our nonverbals</vt:lpstr>
      <vt:lpstr>Empathy</vt:lpstr>
      <vt:lpstr>When you notice emotion</vt:lpstr>
      <vt:lpstr>Communication skills</vt:lpstr>
      <vt:lpstr>Closing the conversation</vt:lpstr>
      <vt:lpstr>Activity 3: Managing the Open Disclosure Meeting </vt:lpstr>
      <vt:lpstr>PowerPoint Presentation</vt:lpstr>
      <vt:lpstr>Activity 3: Group Discussion</vt:lpstr>
      <vt:lpstr>Activity 3: Group Discussion</vt:lpstr>
      <vt:lpstr>PowerPoint Presentation</vt:lpstr>
      <vt:lpstr>Documentation of Meeting</vt:lpstr>
      <vt:lpstr>PowerPoint Presentation</vt:lpstr>
      <vt:lpstr>PowerPoint Presentation</vt:lpstr>
      <vt:lpstr>PowerPoint Presentation</vt:lpstr>
      <vt:lpstr>Find out more</vt:lpstr>
      <vt:lpstr>PowerPoint Presentation</vt:lpstr>
    </vt:vector>
  </TitlesOfParts>
  <Company>HSE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McDyer</dc:creator>
  <cp:lastModifiedBy>Kelly McDyer</cp:lastModifiedBy>
  <cp:revision>231</cp:revision>
  <dcterms:created xsi:type="dcterms:W3CDTF">2020-09-10T15:00:19Z</dcterms:created>
  <dcterms:modified xsi:type="dcterms:W3CDTF">2024-12-05T13:06:45Z</dcterms:modified>
</cp:coreProperties>
</file>