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864725" cy="6858000"/>
  <p:notesSz cx="67945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5980" autoAdjust="0"/>
  </p:normalViewPr>
  <p:slideViewPr>
    <p:cSldViewPr snapToGrid="0">
      <p:cViewPr varScale="1">
        <p:scale>
          <a:sx n="94" d="100"/>
          <a:sy n="94" d="100"/>
        </p:scale>
        <p:origin x="1860" y="84"/>
      </p:cViewPr>
      <p:guideLst>
        <p:guide orient="horz" pos="2160"/>
        <p:guide pos="31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800AB-A3CE-4635-B384-EAE098472601}" type="datetimeFigureOut">
              <a:rPr lang="en-IE" smtClean="0"/>
              <a:pPr/>
              <a:t>04/04/2019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742950"/>
            <a:ext cx="534035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CCED9-1C06-412C-BF72-142BD4563226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8E465-9E62-423E-96DF-1A324C1D17B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" y="-8467"/>
            <a:ext cx="9864725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390" y="2404534"/>
            <a:ext cx="6284341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390" y="4050836"/>
            <a:ext cx="6284341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ilePathFooter"/>
          <p:cNvSpPr>
            <a:spLocks noGrp="1"/>
          </p:cNvSpPr>
          <p:nvPr>
            <p:ph type="ftr" sz="quarter" idx="11"/>
          </p:nvPr>
        </p:nvSpPr>
        <p:spPr>
          <a:xfrm>
            <a:off x="291320" y="5957891"/>
            <a:ext cx="5095489" cy="365125"/>
          </a:xfrm>
        </p:spPr>
        <p:txBody>
          <a:bodyPr wrap="none" lIns="0" tIns="0" rIns="0" bIns="0"/>
          <a:lstStyle>
            <a:lvl1pPr algn="l">
              <a:defRPr sz="1000">
                <a:solidFill>
                  <a:srgbClr val="777777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smtClean="0"/>
              <a:t>Presentation1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43034" y="341594"/>
            <a:ext cx="6478406" cy="1465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041" y="609600"/>
            <a:ext cx="6955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041" y="4470400"/>
            <a:ext cx="6955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557" y="609600"/>
            <a:ext cx="65490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5363" y="3632200"/>
            <a:ext cx="584546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041" y="4470400"/>
            <a:ext cx="6955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8435" y="790378"/>
            <a:ext cx="493236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195466" y="2886556"/>
            <a:ext cx="493236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041" y="1931988"/>
            <a:ext cx="6955690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041" y="4527448"/>
            <a:ext cx="695569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557" y="609600"/>
            <a:ext cx="65490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48040" y="4013200"/>
            <a:ext cx="695569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041" y="4527448"/>
            <a:ext cx="695569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38435" y="790378"/>
            <a:ext cx="493236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195466" y="2886556"/>
            <a:ext cx="493236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891" y="609600"/>
            <a:ext cx="694884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48040" y="4013200"/>
            <a:ext cx="695569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041" y="4527448"/>
            <a:ext cx="695569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6761" y="609602"/>
            <a:ext cx="1055687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042" y="609600"/>
            <a:ext cx="5712471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41695" y="6338463"/>
            <a:ext cx="1788311" cy="40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041" y="2700870"/>
            <a:ext cx="6955690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041" y="4527448"/>
            <a:ext cx="6955690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041" y="2160589"/>
            <a:ext cx="3385364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8369" y="2160590"/>
            <a:ext cx="3385363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755" y="2160983"/>
            <a:ext cx="33866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55" y="2737248"/>
            <a:ext cx="3386649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17086" y="2160983"/>
            <a:ext cx="338664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17086" y="2737248"/>
            <a:ext cx="3386644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041" y="609600"/>
            <a:ext cx="6955690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041" y="1498604"/>
            <a:ext cx="3118755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759" y="514927"/>
            <a:ext cx="3651972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041" y="2777069"/>
            <a:ext cx="3118755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042" y="4800600"/>
            <a:ext cx="695568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8041" y="609600"/>
            <a:ext cx="6955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042" y="5367338"/>
            <a:ext cx="6955689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" y="-8467"/>
            <a:ext cx="9864725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041" y="609600"/>
            <a:ext cx="6955690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041" y="2160590"/>
            <a:ext cx="6955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780" y="6041365"/>
            <a:ext cx="7378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ilePathFooter"/>
          <p:cNvSpPr>
            <a:spLocks noGrp="1"/>
          </p:cNvSpPr>
          <p:nvPr>
            <p:ph type="ftr" sz="quarter" idx="3"/>
          </p:nvPr>
        </p:nvSpPr>
        <p:spPr>
          <a:xfrm>
            <a:off x="291320" y="5957891"/>
            <a:ext cx="5095489" cy="365125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1000">
                <a:solidFill>
                  <a:srgbClr val="777777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smtClean="0"/>
              <a:t>Presentation1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50832" y="6041365"/>
            <a:ext cx="552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ie/url?url=http://www.atlasdenture.com/denture-dos-and-denture-donts/&amp;rct=j&amp;frm=1&amp;q=&amp;esrc=s&amp;sa=U&amp;ved=0ahUKEwiPxb63jNrNAhVpCsAKHbHQA3sQwW4IGzAD&amp;usg=AFQjCNGs1tWqdntvJX4uh61ca7fJfpvaY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www.google.ie/url?url=http://www.atlasdenture.com/denture-dos-and-denture-donts/&amp;rct=j&amp;frm=1&amp;q=&amp;esrc=s&amp;sa=U&amp;ved=0ahUKEwiPxb63jNrNAhVpCsAKHbHQA3sQwW4IGzAD&amp;usg=AFQjCNGs1tWqdntvJX4uh61ca7fJfpvaYA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733418" y="2456771"/>
            <a:ext cx="8496944" cy="2684511"/>
          </a:xfrm>
        </p:spPr>
        <p:txBody>
          <a:bodyPr>
            <a:normAutofit/>
          </a:bodyPr>
          <a:lstStyle/>
          <a:p>
            <a:pPr algn="l"/>
            <a:r>
              <a:rPr lang="en-IE" sz="4000" dirty="0" smtClean="0">
                <a:solidFill>
                  <a:srgbClr val="002060"/>
                </a:solidFill>
                <a:latin typeface="Lucida Sans Unicode" pitchFamily="34" charset="0"/>
                <a:cs typeface="Lucida Sans Unicode" pitchFamily="34" charset="0"/>
              </a:rPr>
              <a:t>Do’s and Don’ts</a:t>
            </a:r>
            <a:br>
              <a:rPr lang="en-IE" sz="4000" dirty="0" smtClean="0">
                <a:solidFill>
                  <a:srgbClr val="002060"/>
                </a:solidFill>
                <a:latin typeface="Lucida Sans Unicode" pitchFamily="34" charset="0"/>
                <a:cs typeface="Lucida Sans Unicode" pitchFamily="34" charset="0"/>
              </a:rPr>
            </a:br>
            <a:r>
              <a:rPr lang="en-IE" sz="4000" dirty="0" smtClean="0">
                <a:solidFill>
                  <a:srgbClr val="002060"/>
                </a:solidFill>
                <a:latin typeface="Lucida Sans Unicode" pitchFamily="34" charset="0"/>
                <a:cs typeface="Lucida Sans Unicode" pitchFamily="34" charset="0"/>
              </a:rPr>
              <a:t/>
            </a:r>
            <a:br>
              <a:rPr lang="en-IE" sz="4000" dirty="0" smtClean="0">
                <a:solidFill>
                  <a:srgbClr val="002060"/>
                </a:solidFill>
                <a:latin typeface="Lucida Sans Unicode" pitchFamily="34" charset="0"/>
                <a:cs typeface="Lucida Sans Unicode" pitchFamily="34" charset="0"/>
              </a:rPr>
            </a:br>
            <a:r>
              <a:rPr lang="en-IE" sz="4000" dirty="0" smtClean="0">
                <a:solidFill>
                  <a:srgbClr val="002060"/>
                </a:solidFill>
                <a:latin typeface="Lucida Sans Unicode" pitchFamily="34" charset="0"/>
                <a:cs typeface="Lucida Sans Unicode" pitchFamily="34" charset="0"/>
              </a:rPr>
              <a:t>of Measment for Improvement</a:t>
            </a:r>
            <a:endParaRPr lang="en-US" sz="4000" dirty="0">
              <a:solidFill>
                <a:srgbClr val="002060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5" name="Picture 2" descr="Image result for dos and dont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6158" y="2965132"/>
            <a:ext cx="1428750" cy="876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154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Change from 6% to 10%</a:t>
            </a:r>
          </a:p>
          <a:p>
            <a:pPr lvl="1"/>
            <a:r>
              <a:rPr lang="en-IE" dirty="0" smtClean="0"/>
              <a:t>(10-6)/6*100 = 66.6% Increase </a:t>
            </a:r>
          </a:p>
          <a:p>
            <a:pPr lvl="1"/>
            <a:endParaRPr lang="en-IE" dirty="0" smtClean="0"/>
          </a:p>
          <a:p>
            <a:r>
              <a:rPr lang="en-IE" dirty="0" smtClean="0"/>
              <a:t>Change from 10% to 6%</a:t>
            </a:r>
          </a:p>
          <a:p>
            <a:pPr lvl="1"/>
            <a:r>
              <a:rPr lang="en-IE" dirty="0" smtClean="0"/>
              <a:t>(10-6)/10*100 = 40% Decrease</a:t>
            </a:r>
          </a:p>
          <a:p>
            <a:pPr lvl="1"/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002060"/>
                </a:solidFill>
              </a:rPr>
              <a:t>Calculating percentages </a:t>
            </a:r>
            <a:endParaRPr lang="en-IE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Try and have your data in the middle third of the graph.</a:t>
            </a:r>
          </a:p>
          <a:p>
            <a:endParaRPr lang="en-IE" dirty="0" smtClean="0"/>
          </a:p>
          <a:p>
            <a:r>
              <a:rPr lang="en-IE" smtClean="0"/>
              <a:t>This rule would be overwritten by the need to use the same scale on a number of graphs that you present together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002060"/>
                </a:solidFill>
              </a:rPr>
              <a:t>Line graphs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Use different colours for different categories rather than for different values in a range</a:t>
            </a:r>
          </a:p>
          <a:p>
            <a:endParaRPr lang="en-IE" dirty="0" smtClean="0"/>
          </a:p>
          <a:p>
            <a:r>
              <a:rPr lang="en-IE" dirty="0" smtClean="0"/>
              <a:t>Don’t use too many colours on a single chart (ideally use 6 or less)</a:t>
            </a:r>
          </a:p>
          <a:p>
            <a:endParaRPr lang="en-IE" dirty="0" smtClean="0"/>
          </a:p>
          <a:p>
            <a:r>
              <a:rPr lang="en-IE" dirty="0" smtClean="0"/>
              <a:t>If the chart is to be included in a printed document or report, don’t rely on how it looks on a computer screen – test print to make sure the colours are distinguishable in print.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002060"/>
                </a:solidFill>
              </a:rPr>
              <a:t>Using Colours in charts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2079" y="4941168"/>
            <a:ext cx="8878253" cy="1800200"/>
          </a:xfrm>
        </p:spPr>
        <p:txBody>
          <a:bodyPr/>
          <a:lstStyle/>
          <a:p>
            <a:pPr algn="r"/>
            <a:r>
              <a:rPr lang="en-IE" dirty="0" smtClean="0"/>
              <a:t>The difference between the two columns is just under 18% - yet the 7 million plus column is almost three times the height of the 6 million column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rgbClr val="002060"/>
                </a:solidFill>
              </a:rPr>
              <a:t>Do: Start the X-axis at Zero (Bar Charts)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1119" y="1531786"/>
            <a:ext cx="5670905" cy="3121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7101" y="2768600"/>
            <a:ext cx="7578710" cy="1236464"/>
          </a:xfrm>
        </p:spPr>
        <p:txBody>
          <a:bodyPr>
            <a:normAutofit fontScale="92500" lnSpcReduction="20000"/>
          </a:bodyPr>
          <a:lstStyle/>
          <a:p>
            <a:r>
              <a:rPr lang="en-IE" dirty="0" smtClean="0"/>
              <a:t>If the value is zero, </a:t>
            </a:r>
            <a:r>
              <a:rPr lang="en-IE" u="sng" dirty="0" smtClean="0"/>
              <a:t>Do</a:t>
            </a:r>
            <a:r>
              <a:rPr lang="en-IE" dirty="0" smtClean="0"/>
              <a:t> show it</a:t>
            </a:r>
          </a:p>
          <a:p>
            <a:r>
              <a:rPr lang="en-IE" dirty="0" smtClean="0"/>
              <a:t>If there is no data available, then say ‘no data available’</a:t>
            </a:r>
          </a:p>
          <a:p>
            <a:r>
              <a:rPr lang="en-IE" dirty="0" smtClean="0"/>
              <a:t>With empty cells, it is impossible to know which of the two scenarios above apply.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002060"/>
                </a:solidFill>
              </a:rPr>
              <a:t>Presenting data in tables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345" y="1412777"/>
            <a:ext cx="4675469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677" y="4170289"/>
            <a:ext cx="4675469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Pentagon 5"/>
          <p:cNvSpPr/>
          <p:nvPr/>
        </p:nvSpPr>
        <p:spPr>
          <a:xfrm rot="10800000">
            <a:off x="4978400" y="4356100"/>
            <a:ext cx="2044700" cy="965200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97500" y="4546600"/>
            <a:ext cx="1206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No blank cells</a:t>
            </a:r>
            <a:endParaRPr lang="en-US" dirty="0"/>
          </a:p>
        </p:txBody>
      </p:sp>
      <p:pic>
        <p:nvPicPr>
          <p:cNvPr id="8" name="Picture 2" descr="Image result for dos and dont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r="47707"/>
          <a:stretch>
            <a:fillRect/>
          </a:stretch>
        </p:blipFill>
        <p:spPr bwMode="auto">
          <a:xfrm>
            <a:off x="6225158" y="4412932"/>
            <a:ext cx="747142" cy="876300"/>
          </a:xfrm>
          <a:prstGeom prst="rect">
            <a:avLst/>
          </a:prstGeom>
          <a:noFill/>
        </p:spPr>
      </p:pic>
      <p:pic>
        <p:nvPicPr>
          <p:cNvPr id="9" name="Picture 2" descr="Image result for dos and dont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l="50516"/>
          <a:stretch>
            <a:fillRect/>
          </a:stretch>
        </p:blipFill>
        <p:spPr bwMode="auto">
          <a:xfrm>
            <a:off x="5054600" y="1593532"/>
            <a:ext cx="707008" cy="876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6141" y="1957390"/>
            <a:ext cx="6955690" cy="3880773"/>
          </a:xfrm>
        </p:spPr>
        <p:txBody>
          <a:bodyPr/>
          <a:lstStyle/>
          <a:p>
            <a:r>
              <a:rPr lang="en-IE" dirty="0" smtClean="0"/>
              <a:t>Tell one story. Don’t over-complicate unnecessarily.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002060"/>
                </a:solidFill>
              </a:rPr>
              <a:t>Do: Highlight what’s important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21506" name="Picture 2" descr="https://lh3.googleusercontent.com/ds0vQMTqe7M0bCj0JrhPwkzmnzzeGLIqrRY6gihC8Sb5DdBb5VmVNe_TJIIR9mIwctcxDhEtw8wr8mbW5zm7NcxZV8IpugFxGwYzK_2g1MopYhgyhGruUSAv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2701" y="2348880"/>
            <a:ext cx="5343393" cy="3057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3236" y="1481328"/>
            <a:ext cx="8878253" cy="4755984"/>
          </a:xfrm>
        </p:spPr>
        <p:txBody>
          <a:bodyPr>
            <a:normAutofit/>
          </a:bodyPr>
          <a:lstStyle/>
          <a:p>
            <a:r>
              <a:rPr lang="en-IE" dirty="0" smtClean="0"/>
              <a:t>It is difficult for us to interpret pie charts accurately</a:t>
            </a:r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r>
              <a:rPr lang="en-US" dirty="0" smtClean="0"/>
              <a:t>Tufte: “the only worse design than a pie chart is several of them.”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002060"/>
                </a:solidFill>
              </a:rPr>
              <a:t>Don’t: use pie charts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22530" name="Picture 2" descr="Pie chart displays United States population by state. This kind of chart does a very bad job in communicating the data. Too many slices. A sorted column/bar chart is a much better alternative for such data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4905" y="2204864"/>
            <a:ext cx="3843132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26712" y="274638"/>
            <a:ext cx="8878253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3D graphs</a:t>
            </a:r>
            <a:endParaRPr kumimoji="0" lang="en-US" sz="41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49029" y="1196753"/>
            <a:ext cx="8246294" cy="60483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charset="0"/>
              <a:buNone/>
              <a:tabLst/>
              <a:defRPr/>
            </a:pPr>
            <a:r>
              <a:rPr kumimoji="0" lang="en-IE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e.g. The number of Female and Male TDs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5007" y="1628801"/>
            <a:ext cx="6735757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582293" y="5229820"/>
            <a:ext cx="8855989" cy="10795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E" sz="3200" dirty="0">
                <a:latin typeface="+mn-lt"/>
              </a:rPr>
              <a:t>Q: How many Female TDs were elected to the 30</a:t>
            </a:r>
            <a:r>
              <a:rPr lang="en-IE" sz="3200" baseline="30000" dirty="0">
                <a:latin typeface="+mn-lt"/>
              </a:rPr>
              <a:t>th</a:t>
            </a:r>
            <a:r>
              <a:rPr lang="en-IE" sz="3200" dirty="0">
                <a:latin typeface="+mn-lt"/>
              </a:rPr>
              <a:t> Dail (2007)?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IE" sz="3200" dirty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E" sz="3200" dirty="0">
                <a:latin typeface="+mn-lt"/>
              </a:rPr>
              <a:t>		A: 18		B: 19		C: 20		D: 22</a:t>
            </a:r>
            <a:endParaRPr lang="en-US" sz="3200" dirty="0">
              <a:latin typeface="+mn-lt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0385" y="1052736"/>
            <a:ext cx="6406933" cy="514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“The rate of surgical site infection decreased from 10% to 5%”</a:t>
            </a:r>
          </a:p>
          <a:p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Q: Is this</a:t>
            </a:r>
          </a:p>
          <a:p>
            <a:pPr marL="620713" lvl="1">
              <a:tabLst>
                <a:tab pos="1162050" algn="l"/>
              </a:tabLst>
            </a:pPr>
            <a:r>
              <a:rPr lang="en-IE" dirty="0" smtClean="0"/>
              <a:t>(a)	a 5% decrease</a:t>
            </a:r>
          </a:p>
          <a:p>
            <a:pPr marL="620713" lvl="1">
              <a:tabLst>
                <a:tab pos="1162050" algn="l"/>
              </a:tabLst>
            </a:pPr>
            <a:r>
              <a:rPr lang="en-IE" dirty="0" smtClean="0"/>
              <a:t>(b)	a 5% increase</a:t>
            </a:r>
          </a:p>
          <a:p>
            <a:pPr marL="620713" lvl="1">
              <a:tabLst>
                <a:tab pos="1162050" algn="l"/>
              </a:tabLst>
            </a:pPr>
            <a:r>
              <a:rPr lang="en-IE" dirty="0" smtClean="0"/>
              <a:t>(c)	a 50% decrease</a:t>
            </a:r>
          </a:p>
          <a:p>
            <a:pPr marL="620713" lvl="1">
              <a:tabLst>
                <a:tab pos="1162050" algn="l"/>
              </a:tabLst>
            </a:pPr>
            <a:r>
              <a:rPr lang="en-IE" dirty="0" smtClean="0"/>
              <a:t>(d)	a 100% decrease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002060"/>
                </a:solidFill>
              </a:rPr>
              <a:t>Percentages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Each average (or mean) is already a calculation</a:t>
            </a:r>
          </a:p>
          <a:p>
            <a:endParaRPr lang="en-IE" dirty="0" smtClean="0"/>
          </a:p>
          <a:p>
            <a:pPr>
              <a:buNone/>
            </a:pPr>
            <a:r>
              <a:rPr lang="en-IE" dirty="0" smtClean="0"/>
              <a:t>Note: for this reason, it is always important to store all your raw data, not just the average values.</a:t>
            </a:r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rgbClr val="002060"/>
                </a:solidFill>
              </a:rPr>
              <a:t>Don’t: calculate the average of the averages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If it is not possible to get more than 100%, then don’t have the upper limit of the scale bar at &gt;100%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002060"/>
                </a:solidFill>
              </a:rPr>
              <a:t>% on a scale bar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4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5A7AB"/>
      </a:accent1>
      <a:accent2>
        <a:srgbClr val="C8DCF0"/>
      </a:accent2>
      <a:accent3>
        <a:srgbClr val="A1A500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185</TotalTime>
  <Words>394</Words>
  <Application>Microsoft Office PowerPoint</Application>
  <PresentationFormat>Custom</PresentationFormat>
  <Paragraphs>59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Lucida Sans Unicode</vt:lpstr>
      <vt:lpstr>Trebuchet MS</vt:lpstr>
      <vt:lpstr>Wingdings 3</vt:lpstr>
      <vt:lpstr>Facet</vt:lpstr>
      <vt:lpstr>Do’s and Don’ts  of Measment for Improvement</vt:lpstr>
      <vt:lpstr>Do: Start the X-axis at Zero (Bar Charts)</vt:lpstr>
      <vt:lpstr>Presenting data in tables</vt:lpstr>
      <vt:lpstr>Do: Highlight what’s important</vt:lpstr>
      <vt:lpstr>Don’t: use pie charts</vt:lpstr>
      <vt:lpstr>PowerPoint Presentation</vt:lpstr>
      <vt:lpstr>Percentages</vt:lpstr>
      <vt:lpstr>Don’t: calculate the average of the averages</vt:lpstr>
      <vt:lpstr>% on a scale bar</vt:lpstr>
      <vt:lpstr>Calculating percentages </vt:lpstr>
      <vt:lpstr>Line graphs</vt:lpstr>
      <vt:lpstr>Using Colours in charts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Do’s and Don’ts of Measment for Improvement</dc:title>
  <dc:creator>sblanc</dc:creator>
  <cp:lastModifiedBy>Gemma Murphy1</cp:lastModifiedBy>
  <cp:revision>25</cp:revision>
  <dcterms:created xsi:type="dcterms:W3CDTF">2016-11-04T16:44:17Z</dcterms:created>
  <dcterms:modified xsi:type="dcterms:W3CDTF">2019-04-04T09:00:41Z</dcterms:modified>
</cp:coreProperties>
</file>