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256"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21428C-D66C-425D-93C0-6A004176A1B2}" type="datetimeFigureOut">
              <a:rPr lang="en-IE" smtClean="0"/>
              <a:t>23/06/2022</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95D9B7-0916-4348-B125-353EFD7E8DAD}" type="slidenum">
              <a:rPr lang="en-IE" smtClean="0"/>
              <a:t>‹#›</a:t>
            </a:fld>
            <a:endParaRPr lang="en-IE"/>
          </a:p>
        </p:txBody>
      </p:sp>
    </p:spTree>
    <p:extLst>
      <p:ext uri="{BB962C8B-B14F-4D97-AF65-F5344CB8AC3E}">
        <p14:creationId xmlns:p14="http://schemas.microsoft.com/office/powerpoint/2010/main" val="3083191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3</a:t>
            </a:fld>
            <a:endParaRPr lang="en-IE"/>
          </a:p>
        </p:txBody>
      </p:sp>
    </p:spTree>
    <p:extLst>
      <p:ext uri="{BB962C8B-B14F-4D97-AF65-F5344CB8AC3E}">
        <p14:creationId xmlns:p14="http://schemas.microsoft.com/office/powerpoint/2010/main" val="37714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18</a:t>
            </a:fld>
            <a:endParaRPr lang="en-IE"/>
          </a:p>
        </p:txBody>
      </p:sp>
    </p:spTree>
    <p:extLst>
      <p:ext uri="{BB962C8B-B14F-4D97-AF65-F5344CB8AC3E}">
        <p14:creationId xmlns:p14="http://schemas.microsoft.com/office/powerpoint/2010/main" val="2278304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19</a:t>
            </a:fld>
            <a:endParaRPr lang="en-IE"/>
          </a:p>
        </p:txBody>
      </p:sp>
    </p:spTree>
    <p:extLst>
      <p:ext uri="{BB962C8B-B14F-4D97-AF65-F5344CB8AC3E}">
        <p14:creationId xmlns:p14="http://schemas.microsoft.com/office/powerpoint/2010/main" val="4932257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20</a:t>
            </a:fld>
            <a:endParaRPr lang="en-IE"/>
          </a:p>
        </p:txBody>
      </p:sp>
    </p:spTree>
    <p:extLst>
      <p:ext uri="{BB962C8B-B14F-4D97-AF65-F5344CB8AC3E}">
        <p14:creationId xmlns:p14="http://schemas.microsoft.com/office/powerpoint/2010/main" val="17718578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21</a:t>
            </a:fld>
            <a:endParaRPr lang="en-IE"/>
          </a:p>
        </p:txBody>
      </p:sp>
    </p:spTree>
    <p:extLst>
      <p:ext uri="{BB962C8B-B14F-4D97-AF65-F5344CB8AC3E}">
        <p14:creationId xmlns:p14="http://schemas.microsoft.com/office/powerpoint/2010/main" val="1731800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22</a:t>
            </a:fld>
            <a:endParaRPr lang="en-IE"/>
          </a:p>
        </p:txBody>
      </p:sp>
    </p:spTree>
    <p:extLst>
      <p:ext uri="{BB962C8B-B14F-4D97-AF65-F5344CB8AC3E}">
        <p14:creationId xmlns:p14="http://schemas.microsoft.com/office/powerpoint/2010/main" val="992907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24</a:t>
            </a:fld>
            <a:endParaRPr lang="en-IE"/>
          </a:p>
        </p:txBody>
      </p:sp>
    </p:spTree>
    <p:extLst>
      <p:ext uri="{BB962C8B-B14F-4D97-AF65-F5344CB8AC3E}">
        <p14:creationId xmlns:p14="http://schemas.microsoft.com/office/powerpoint/2010/main" val="4079958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26</a:t>
            </a:fld>
            <a:endParaRPr lang="en-IE"/>
          </a:p>
        </p:txBody>
      </p:sp>
    </p:spTree>
    <p:extLst>
      <p:ext uri="{BB962C8B-B14F-4D97-AF65-F5344CB8AC3E}">
        <p14:creationId xmlns:p14="http://schemas.microsoft.com/office/powerpoint/2010/main" val="4095901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27</a:t>
            </a:fld>
            <a:endParaRPr lang="en-IE"/>
          </a:p>
        </p:txBody>
      </p:sp>
    </p:spTree>
    <p:extLst>
      <p:ext uri="{BB962C8B-B14F-4D97-AF65-F5344CB8AC3E}">
        <p14:creationId xmlns:p14="http://schemas.microsoft.com/office/powerpoint/2010/main" val="24395812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28</a:t>
            </a:fld>
            <a:endParaRPr lang="en-IE"/>
          </a:p>
        </p:txBody>
      </p:sp>
    </p:spTree>
    <p:extLst>
      <p:ext uri="{BB962C8B-B14F-4D97-AF65-F5344CB8AC3E}">
        <p14:creationId xmlns:p14="http://schemas.microsoft.com/office/powerpoint/2010/main" val="27205761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29</a:t>
            </a:fld>
            <a:endParaRPr lang="en-IE"/>
          </a:p>
        </p:txBody>
      </p:sp>
    </p:spTree>
    <p:extLst>
      <p:ext uri="{BB962C8B-B14F-4D97-AF65-F5344CB8AC3E}">
        <p14:creationId xmlns:p14="http://schemas.microsoft.com/office/powerpoint/2010/main" val="2877397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5</a:t>
            </a:fld>
            <a:endParaRPr lang="en-IE"/>
          </a:p>
        </p:txBody>
      </p:sp>
    </p:spTree>
    <p:extLst>
      <p:ext uri="{BB962C8B-B14F-4D97-AF65-F5344CB8AC3E}">
        <p14:creationId xmlns:p14="http://schemas.microsoft.com/office/powerpoint/2010/main" val="28569389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30</a:t>
            </a:fld>
            <a:endParaRPr lang="en-IE"/>
          </a:p>
        </p:txBody>
      </p:sp>
    </p:spTree>
    <p:extLst>
      <p:ext uri="{BB962C8B-B14F-4D97-AF65-F5344CB8AC3E}">
        <p14:creationId xmlns:p14="http://schemas.microsoft.com/office/powerpoint/2010/main" val="23337396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31</a:t>
            </a:fld>
            <a:endParaRPr lang="en-IE"/>
          </a:p>
        </p:txBody>
      </p:sp>
    </p:spTree>
    <p:extLst>
      <p:ext uri="{BB962C8B-B14F-4D97-AF65-F5344CB8AC3E}">
        <p14:creationId xmlns:p14="http://schemas.microsoft.com/office/powerpoint/2010/main" val="3416663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33</a:t>
            </a:fld>
            <a:endParaRPr lang="en-IE"/>
          </a:p>
        </p:txBody>
      </p:sp>
    </p:spTree>
    <p:extLst>
      <p:ext uri="{BB962C8B-B14F-4D97-AF65-F5344CB8AC3E}">
        <p14:creationId xmlns:p14="http://schemas.microsoft.com/office/powerpoint/2010/main" val="29239624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34</a:t>
            </a:fld>
            <a:endParaRPr lang="en-IE"/>
          </a:p>
        </p:txBody>
      </p:sp>
    </p:spTree>
    <p:extLst>
      <p:ext uri="{BB962C8B-B14F-4D97-AF65-F5344CB8AC3E}">
        <p14:creationId xmlns:p14="http://schemas.microsoft.com/office/powerpoint/2010/main" val="31169889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35</a:t>
            </a:fld>
            <a:endParaRPr lang="en-IE"/>
          </a:p>
        </p:txBody>
      </p:sp>
    </p:spTree>
    <p:extLst>
      <p:ext uri="{BB962C8B-B14F-4D97-AF65-F5344CB8AC3E}">
        <p14:creationId xmlns:p14="http://schemas.microsoft.com/office/powerpoint/2010/main" val="2870861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36</a:t>
            </a:fld>
            <a:endParaRPr lang="en-IE"/>
          </a:p>
        </p:txBody>
      </p:sp>
    </p:spTree>
    <p:extLst>
      <p:ext uri="{BB962C8B-B14F-4D97-AF65-F5344CB8AC3E}">
        <p14:creationId xmlns:p14="http://schemas.microsoft.com/office/powerpoint/2010/main" val="27192971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37</a:t>
            </a:fld>
            <a:endParaRPr lang="en-IE"/>
          </a:p>
        </p:txBody>
      </p:sp>
    </p:spTree>
    <p:extLst>
      <p:ext uri="{BB962C8B-B14F-4D97-AF65-F5344CB8AC3E}">
        <p14:creationId xmlns:p14="http://schemas.microsoft.com/office/powerpoint/2010/main" val="20428114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38</a:t>
            </a:fld>
            <a:endParaRPr lang="en-IE"/>
          </a:p>
        </p:txBody>
      </p:sp>
    </p:spTree>
    <p:extLst>
      <p:ext uri="{BB962C8B-B14F-4D97-AF65-F5344CB8AC3E}">
        <p14:creationId xmlns:p14="http://schemas.microsoft.com/office/powerpoint/2010/main" val="13143953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39</a:t>
            </a:fld>
            <a:endParaRPr lang="en-IE"/>
          </a:p>
        </p:txBody>
      </p:sp>
    </p:spTree>
    <p:extLst>
      <p:ext uri="{BB962C8B-B14F-4D97-AF65-F5344CB8AC3E}">
        <p14:creationId xmlns:p14="http://schemas.microsoft.com/office/powerpoint/2010/main" val="2594515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6</a:t>
            </a:fld>
            <a:endParaRPr lang="en-IE"/>
          </a:p>
        </p:txBody>
      </p:sp>
    </p:spTree>
    <p:extLst>
      <p:ext uri="{BB962C8B-B14F-4D97-AF65-F5344CB8AC3E}">
        <p14:creationId xmlns:p14="http://schemas.microsoft.com/office/powerpoint/2010/main" val="1078323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10</a:t>
            </a:fld>
            <a:endParaRPr lang="en-IE"/>
          </a:p>
        </p:txBody>
      </p:sp>
    </p:spTree>
    <p:extLst>
      <p:ext uri="{BB962C8B-B14F-4D97-AF65-F5344CB8AC3E}">
        <p14:creationId xmlns:p14="http://schemas.microsoft.com/office/powerpoint/2010/main" val="3325386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12</a:t>
            </a:fld>
            <a:endParaRPr lang="en-IE"/>
          </a:p>
        </p:txBody>
      </p:sp>
    </p:spTree>
    <p:extLst>
      <p:ext uri="{BB962C8B-B14F-4D97-AF65-F5344CB8AC3E}">
        <p14:creationId xmlns:p14="http://schemas.microsoft.com/office/powerpoint/2010/main" val="3421563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13</a:t>
            </a:fld>
            <a:endParaRPr lang="en-IE"/>
          </a:p>
        </p:txBody>
      </p:sp>
    </p:spTree>
    <p:extLst>
      <p:ext uri="{BB962C8B-B14F-4D97-AF65-F5344CB8AC3E}">
        <p14:creationId xmlns:p14="http://schemas.microsoft.com/office/powerpoint/2010/main" val="1319778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14</a:t>
            </a:fld>
            <a:endParaRPr lang="en-IE"/>
          </a:p>
        </p:txBody>
      </p:sp>
    </p:spTree>
    <p:extLst>
      <p:ext uri="{BB962C8B-B14F-4D97-AF65-F5344CB8AC3E}">
        <p14:creationId xmlns:p14="http://schemas.microsoft.com/office/powerpoint/2010/main" val="1546352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16</a:t>
            </a:fld>
            <a:endParaRPr lang="en-IE"/>
          </a:p>
        </p:txBody>
      </p:sp>
    </p:spTree>
    <p:extLst>
      <p:ext uri="{BB962C8B-B14F-4D97-AF65-F5344CB8AC3E}">
        <p14:creationId xmlns:p14="http://schemas.microsoft.com/office/powerpoint/2010/main" val="2915646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ECCCB64-4437-46E7-B0E4-29ECEEC9CA2A}" type="slidenum">
              <a:rPr lang="en-IE" smtClean="0"/>
              <a:t>17</a:t>
            </a:fld>
            <a:endParaRPr lang="en-IE"/>
          </a:p>
        </p:txBody>
      </p:sp>
    </p:spTree>
    <p:extLst>
      <p:ext uri="{BB962C8B-B14F-4D97-AF65-F5344CB8AC3E}">
        <p14:creationId xmlns:p14="http://schemas.microsoft.com/office/powerpoint/2010/main" val="2729149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816985C3-7042-42D4-8189-92D27DB487AB}" type="datetimeFigureOut">
              <a:rPr lang="en-IE" smtClean="0"/>
              <a:t>23/06/2022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EB72706-C16C-4F68-AAC0-0E90A8B17F18}" type="slidenum">
              <a:rPr lang="en-IE" smtClean="0"/>
              <a:t>‹#›</a:t>
            </a:fld>
            <a:endParaRPr lang="en-IE"/>
          </a:p>
        </p:txBody>
      </p:sp>
    </p:spTree>
    <p:extLst>
      <p:ext uri="{BB962C8B-B14F-4D97-AF65-F5344CB8AC3E}">
        <p14:creationId xmlns:p14="http://schemas.microsoft.com/office/powerpoint/2010/main" val="108787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16985C3-7042-42D4-8189-92D27DB487AB}" type="datetimeFigureOut">
              <a:rPr lang="en-IE" smtClean="0"/>
              <a:t>23/06/2022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EB72706-C16C-4F68-AAC0-0E90A8B17F18}" type="slidenum">
              <a:rPr lang="en-IE" smtClean="0"/>
              <a:t>‹#›</a:t>
            </a:fld>
            <a:endParaRPr lang="en-IE"/>
          </a:p>
        </p:txBody>
      </p:sp>
    </p:spTree>
    <p:extLst>
      <p:ext uri="{BB962C8B-B14F-4D97-AF65-F5344CB8AC3E}">
        <p14:creationId xmlns:p14="http://schemas.microsoft.com/office/powerpoint/2010/main" val="3903215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16985C3-7042-42D4-8189-92D27DB487AB}" type="datetimeFigureOut">
              <a:rPr lang="en-IE" smtClean="0"/>
              <a:t>23/06/2022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EB72706-C16C-4F68-AAC0-0E90A8B17F18}" type="slidenum">
              <a:rPr lang="en-IE" smtClean="0"/>
              <a:t>‹#›</a:t>
            </a:fld>
            <a:endParaRPr lang="en-IE"/>
          </a:p>
        </p:txBody>
      </p:sp>
    </p:spTree>
    <p:extLst>
      <p:ext uri="{BB962C8B-B14F-4D97-AF65-F5344CB8AC3E}">
        <p14:creationId xmlns:p14="http://schemas.microsoft.com/office/powerpoint/2010/main" val="3861265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16985C3-7042-42D4-8189-92D27DB487AB}" type="datetimeFigureOut">
              <a:rPr lang="en-IE" smtClean="0"/>
              <a:t>23/06/2022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EB72706-C16C-4F68-AAC0-0E90A8B17F18}" type="slidenum">
              <a:rPr lang="en-IE" smtClean="0"/>
              <a:t>‹#›</a:t>
            </a:fld>
            <a:endParaRPr lang="en-IE"/>
          </a:p>
        </p:txBody>
      </p:sp>
    </p:spTree>
    <p:extLst>
      <p:ext uri="{BB962C8B-B14F-4D97-AF65-F5344CB8AC3E}">
        <p14:creationId xmlns:p14="http://schemas.microsoft.com/office/powerpoint/2010/main" val="3532067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6985C3-7042-42D4-8189-92D27DB487AB}" type="datetimeFigureOut">
              <a:rPr lang="en-IE" smtClean="0"/>
              <a:t>23/06/2022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EB72706-C16C-4F68-AAC0-0E90A8B17F18}" type="slidenum">
              <a:rPr lang="en-IE" smtClean="0"/>
              <a:t>‹#›</a:t>
            </a:fld>
            <a:endParaRPr lang="en-IE"/>
          </a:p>
        </p:txBody>
      </p:sp>
    </p:spTree>
    <p:extLst>
      <p:ext uri="{BB962C8B-B14F-4D97-AF65-F5344CB8AC3E}">
        <p14:creationId xmlns:p14="http://schemas.microsoft.com/office/powerpoint/2010/main" val="329557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816985C3-7042-42D4-8189-92D27DB487AB}" type="datetimeFigureOut">
              <a:rPr lang="en-IE" smtClean="0"/>
              <a:t>23/06/2022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EB72706-C16C-4F68-AAC0-0E90A8B17F18}" type="slidenum">
              <a:rPr lang="en-IE" smtClean="0"/>
              <a:t>‹#›</a:t>
            </a:fld>
            <a:endParaRPr lang="en-IE"/>
          </a:p>
        </p:txBody>
      </p:sp>
    </p:spTree>
    <p:extLst>
      <p:ext uri="{BB962C8B-B14F-4D97-AF65-F5344CB8AC3E}">
        <p14:creationId xmlns:p14="http://schemas.microsoft.com/office/powerpoint/2010/main" val="47892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816985C3-7042-42D4-8189-92D27DB487AB}" type="datetimeFigureOut">
              <a:rPr lang="en-IE" smtClean="0"/>
              <a:t>23/06/2022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DEB72706-C16C-4F68-AAC0-0E90A8B17F18}" type="slidenum">
              <a:rPr lang="en-IE" smtClean="0"/>
              <a:t>‹#›</a:t>
            </a:fld>
            <a:endParaRPr lang="en-IE"/>
          </a:p>
        </p:txBody>
      </p:sp>
    </p:spTree>
    <p:extLst>
      <p:ext uri="{BB962C8B-B14F-4D97-AF65-F5344CB8AC3E}">
        <p14:creationId xmlns:p14="http://schemas.microsoft.com/office/powerpoint/2010/main" val="3326285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816985C3-7042-42D4-8189-92D27DB487AB}" type="datetimeFigureOut">
              <a:rPr lang="en-IE" smtClean="0"/>
              <a:t>23/06/2022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DEB72706-C16C-4F68-AAC0-0E90A8B17F18}" type="slidenum">
              <a:rPr lang="en-IE" smtClean="0"/>
              <a:t>‹#›</a:t>
            </a:fld>
            <a:endParaRPr lang="en-IE"/>
          </a:p>
        </p:txBody>
      </p:sp>
    </p:spTree>
    <p:extLst>
      <p:ext uri="{BB962C8B-B14F-4D97-AF65-F5344CB8AC3E}">
        <p14:creationId xmlns:p14="http://schemas.microsoft.com/office/powerpoint/2010/main" val="1683349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6985C3-7042-42D4-8189-92D27DB487AB}" type="datetimeFigureOut">
              <a:rPr lang="en-IE" smtClean="0"/>
              <a:t>23/06/2022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DEB72706-C16C-4F68-AAC0-0E90A8B17F18}" type="slidenum">
              <a:rPr lang="en-IE" smtClean="0"/>
              <a:t>‹#›</a:t>
            </a:fld>
            <a:endParaRPr lang="en-IE"/>
          </a:p>
        </p:txBody>
      </p:sp>
    </p:spTree>
    <p:extLst>
      <p:ext uri="{BB962C8B-B14F-4D97-AF65-F5344CB8AC3E}">
        <p14:creationId xmlns:p14="http://schemas.microsoft.com/office/powerpoint/2010/main" val="3515873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6985C3-7042-42D4-8189-92D27DB487AB}" type="datetimeFigureOut">
              <a:rPr lang="en-IE" smtClean="0"/>
              <a:t>23/06/2022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EB72706-C16C-4F68-AAC0-0E90A8B17F18}" type="slidenum">
              <a:rPr lang="en-IE" smtClean="0"/>
              <a:t>‹#›</a:t>
            </a:fld>
            <a:endParaRPr lang="en-IE"/>
          </a:p>
        </p:txBody>
      </p:sp>
    </p:spTree>
    <p:extLst>
      <p:ext uri="{BB962C8B-B14F-4D97-AF65-F5344CB8AC3E}">
        <p14:creationId xmlns:p14="http://schemas.microsoft.com/office/powerpoint/2010/main" val="3999101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6985C3-7042-42D4-8189-92D27DB487AB}" type="datetimeFigureOut">
              <a:rPr lang="en-IE" smtClean="0"/>
              <a:t>23/06/2022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EB72706-C16C-4F68-AAC0-0E90A8B17F18}" type="slidenum">
              <a:rPr lang="en-IE" smtClean="0"/>
              <a:t>‹#›</a:t>
            </a:fld>
            <a:endParaRPr lang="en-IE"/>
          </a:p>
        </p:txBody>
      </p:sp>
    </p:spTree>
    <p:extLst>
      <p:ext uri="{BB962C8B-B14F-4D97-AF65-F5344CB8AC3E}">
        <p14:creationId xmlns:p14="http://schemas.microsoft.com/office/powerpoint/2010/main" val="638365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985C3-7042-42D4-8189-92D27DB487AB}" type="datetimeFigureOut">
              <a:rPr lang="en-IE" smtClean="0"/>
              <a:t>23/06/2022</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B72706-C16C-4F68-AAC0-0E90A8B17F18}" type="slidenum">
              <a:rPr lang="en-IE" smtClean="0"/>
              <a:t>‹#›</a:t>
            </a:fld>
            <a:endParaRPr lang="en-IE"/>
          </a:p>
        </p:txBody>
      </p:sp>
    </p:spTree>
    <p:extLst>
      <p:ext uri="{BB962C8B-B14F-4D97-AF65-F5344CB8AC3E}">
        <p14:creationId xmlns:p14="http://schemas.microsoft.com/office/powerpoint/2010/main" val="2103166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f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veronica.byrne1@hse.i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jfi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0.jfi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2.jfif"/><Relationship Id="rId2" Type="http://schemas.openxmlformats.org/officeDocument/2006/relationships/image" Target="../media/image11.jfif"/><Relationship Id="rId1" Type="http://schemas.openxmlformats.org/officeDocument/2006/relationships/slideLayout" Target="../slideLayouts/slideLayout7.xml"/><Relationship Id="rId4" Type="http://schemas.openxmlformats.org/officeDocument/2006/relationships/image" Target="../media/image13.jfi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doi.org/10.1080/09540261.2022.2073202"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thepsychologist.org.uk/archive/archive_home.cfm?volumeID=20&amp;e" TargetMode="External"/><Relationship Id="rId2" Type="http://schemas.openxmlformats.org/officeDocument/2006/relationships/hyperlink" Target="https://psycnet.apa.org/doi/10.1017/S1352465807003591"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3.jf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59"/>
            <a:ext cx="7772400" cy="4680521"/>
          </a:xfrm>
        </p:spPr>
        <p:txBody>
          <a:bodyPr>
            <a:normAutofit/>
          </a:bodyPr>
          <a:lstStyle/>
          <a:p>
            <a:r>
              <a:rPr lang="en-IE" sz="4000" b="1" dirty="0"/>
              <a:t>Working with Ukrainian and Russian Speaking </a:t>
            </a:r>
            <a:r>
              <a:rPr lang="en-IE" sz="4000" b="1" dirty="0" smtClean="0"/>
              <a:t>Interpreters:</a:t>
            </a:r>
            <a:br>
              <a:rPr lang="en-IE" sz="4000" b="1" dirty="0" smtClean="0"/>
            </a:br>
            <a:r>
              <a:rPr lang="en-IE" sz="4000" dirty="0"/>
              <a:t/>
            </a:r>
            <a:br>
              <a:rPr lang="en-IE" sz="4000" dirty="0"/>
            </a:br>
            <a:r>
              <a:rPr lang="en-IE" sz="4000" b="1" dirty="0"/>
              <a:t>Guidelines for health workers in the midst of the current crisis in Ukraine</a:t>
            </a:r>
            <a:r>
              <a:rPr lang="en-IE" sz="4000" dirty="0"/>
              <a:t/>
            </a:r>
            <a:br>
              <a:rPr lang="en-IE" sz="4000" dirty="0"/>
            </a:br>
            <a:endParaRPr lang="en-IE" sz="4000" dirty="0"/>
          </a:p>
        </p:txBody>
      </p:sp>
      <p:sp>
        <p:nvSpPr>
          <p:cNvPr id="3" name="Subtitle 2"/>
          <p:cNvSpPr>
            <a:spLocks noGrp="1"/>
          </p:cNvSpPr>
          <p:nvPr>
            <p:ph type="subTitle" idx="1"/>
          </p:nvPr>
        </p:nvSpPr>
        <p:spPr>
          <a:xfrm>
            <a:off x="251520" y="980728"/>
            <a:ext cx="8892480" cy="4658072"/>
          </a:xfrm>
        </p:spPr>
        <p:txBody>
          <a:bodyPr/>
          <a:lstStyle/>
          <a:p>
            <a:endParaRPr lang="en-IE" dirty="0" smtClean="0"/>
          </a:p>
          <a:p>
            <a:endParaRPr lang="en-IE" dirty="0"/>
          </a:p>
          <a:p>
            <a:endParaRPr lang="en-IE" dirty="0" smtClean="0"/>
          </a:p>
          <a:p>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5157192"/>
            <a:ext cx="2626822" cy="798022"/>
          </a:xfrm>
          <a:prstGeom prst="rect">
            <a:avLst/>
          </a:prstGeom>
        </p:spPr>
      </p:pic>
    </p:spTree>
    <p:extLst>
      <p:ext uri="{BB962C8B-B14F-4D97-AF65-F5344CB8AC3E}">
        <p14:creationId xmlns:p14="http://schemas.microsoft.com/office/powerpoint/2010/main" val="3791645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pPr algn="just"/>
            <a:r>
              <a:rPr lang="en-IE" dirty="0" smtClean="0"/>
              <a:t>Assessing and understanding a person’s challenges is reliant on gathering accurate and meaningful information from clients </a:t>
            </a:r>
          </a:p>
          <a:p>
            <a:pPr algn="just"/>
            <a:endParaRPr lang="en-IE" dirty="0"/>
          </a:p>
          <a:p>
            <a:pPr algn="just"/>
            <a:r>
              <a:rPr lang="en-IE" dirty="0" smtClean="0"/>
              <a:t>The way that symptoms, emotions, and patterns of behaviour come across can vary depending on whether a person is using their first or second language.   </a:t>
            </a:r>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3340880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E" smtClean="0"/>
              <a:t>Dr. V. Byrne, Cork Kerry Social Inclusion Psychology Services </a:t>
            </a:r>
            <a:endParaRPr lang="en-IE"/>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3" y="764704"/>
            <a:ext cx="5218310" cy="4680520"/>
          </a:xfrm>
          <a:prstGeom prst="rect">
            <a:avLst/>
          </a:prstGeom>
        </p:spPr>
      </p:pic>
    </p:spTree>
    <p:extLst>
      <p:ext uri="{BB962C8B-B14F-4D97-AF65-F5344CB8AC3E}">
        <p14:creationId xmlns:p14="http://schemas.microsoft.com/office/powerpoint/2010/main" val="3857951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pPr algn="just"/>
            <a:r>
              <a:rPr lang="en-IE" dirty="0" smtClean="0"/>
              <a:t>What is an Interpreter?</a:t>
            </a:r>
          </a:p>
          <a:p>
            <a:pPr algn="just"/>
            <a:endParaRPr lang="en-IE" dirty="0"/>
          </a:p>
          <a:p>
            <a:pPr algn="just"/>
            <a:r>
              <a:rPr lang="en-IE" dirty="0" smtClean="0"/>
              <a:t>Is this different to a Translator? </a:t>
            </a:r>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30262030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Why use an interpreter? </a:t>
            </a:r>
            <a:endParaRPr lang="en-IE" dirty="0"/>
          </a:p>
        </p:txBody>
      </p:sp>
      <p:sp>
        <p:nvSpPr>
          <p:cNvPr id="3" name="Content Placeholder 2"/>
          <p:cNvSpPr>
            <a:spLocks noGrp="1"/>
          </p:cNvSpPr>
          <p:nvPr>
            <p:ph idx="1"/>
          </p:nvPr>
        </p:nvSpPr>
        <p:spPr/>
        <p:txBody>
          <a:bodyPr/>
          <a:lstStyle/>
          <a:p>
            <a:pPr algn="just"/>
            <a:r>
              <a:rPr lang="en-IE" dirty="0" smtClean="0"/>
              <a:t>To overcome language barriers for our clients whose mother tongue is not English</a:t>
            </a:r>
          </a:p>
          <a:p>
            <a:pPr algn="just"/>
            <a:endParaRPr lang="en-IE" dirty="0"/>
          </a:p>
          <a:p>
            <a:pPr algn="just"/>
            <a:r>
              <a:rPr lang="en-IE" dirty="0" smtClean="0"/>
              <a:t>To ensure better communication and understanding for all people involved.</a:t>
            </a:r>
          </a:p>
          <a:p>
            <a:pPr algn="just"/>
            <a:endParaRPr lang="en-IE" dirty="0"/>
          </a:p>
          <a:p>
            <a:pPr algn="just"/>
            <a:r>
              <a:rPr lang="en-IE" dirty="0" smtClean="0"/>
              <a:t>To help clients feel more comfortable   </a:t>
            </a:r>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dirty="0"/>
          </a:p>
        </p:txBody>
      </p:sp>
    </p:spTree>
    <p:extLst>
      <p:ext uri="{BB962C8B-B14F-4D97-AF65-F5344CB8AC3E}">
        <p14:creationId xmlns:p14="http://schemas.microsoft.com/office/powerpoint/2010/main" val="3688278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Working with Interpreters </a:t>
            </a:r>
            <a:endParaRPr lang="en-IE" dirty="0"/>
          </a:p>
        </p:txBody>
      </p:sp>
      <p:sp>
        <p:nvSpPr>
          <p:cNvPr id="3" name="Content Placeholder 2"/>
          <p:cNvSpPr>
            <a:spLocks noGrp="1"/>
          </p:cNvSpPr>
          <p:nvPr>
            <p:ph idx="1"/>
          </p:nvPr>
        </p:nvSpPr>
        <p:spPr/>
        <p:txBody>
          <a:bodyPr/>
          <a:lstStyle/>
          <a:p>
            <a:pPr algn="just"/>
            <a:r>
              <a:rPr lang="en-IE" dirty="0" smtClean="0"/>
              <a:t>Any prior experience of working with an interpreter?</a:t>
            </a:r>
          </a:p>
          <a:p>
            <a:pPr algn="just"/>
            <a:endParaRPr lang="en-IE" dirty="0"/>
          </a:p>
          <a:p>
            <a:pPr algn="just"/>
            <a:r>
              <a:rPr lang="en-IE" dirty="0" smtClean="0"/>
              <a:t>It can be daunting at first to work with an interpreter- this is normal! </a:t>
            </a:r>
          </a:p>
          <a:p>
            <a:pPr algn="just"/>
            <a:endParaRPr lang="en-IE" dirty="0"/>
          </a:p>
          <a:p>
            <a:pPr algn="just"/>
            <a:r>
              <a:rPr lang="en-IE" dirty="0" smtClean="0"/>
              <a:t>Practical tips and considerations to support better outcomes for our clients. </a:t>
            </a:r>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3185667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2514"/>
          </a:xfrm>
        </p:spPr>
        <p:txBody>
          <a:bodyPr/>
          <a:lstStyle/>
          <a:p>
            <a:r>
              <a:rPr lang="en-IE" dirty="0" smtClean="0"/>
              <a:t>Before your appointment </a:t>
            </a:r>
            <a:endParaRPr lang="en-IE" dirty="0"/>
          </a:p>
        </p:txBody>
      </p:sp>
      <p:sp>
        <p:nvSpPr>
          <p:cNvPr id="3" name="Content Placeholder 2"/>
          <p:cNvSpPr>
            <a:spLocks noGrp="1"/>
          </p:cNvSpPr>
          <p:nvPr>
            <p:ph idx="1"/>
          </p:nvPr>
        </p:nvSpPr>
        <p:spPr/>
        <p:txBody>
          <a:bodyPr/>
          <a:lstStyle/>
          <a:p>
            <a:endParaRPr lang="en-IE" dirty="0" smtClean="0"/>
          </a:p>
          <a:p>
            <a:pPr marL="0" indent="0">
              <a:buNone/>
            </a:pPr>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21570011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
            </a:r>
            <a:br>
              <a:rPr lang="en-IE" dirty="0" smtClean="0"/>
            </a:br>
            <a:r>
              <a:rPr lang="en-IE" dirty="0" smtClean="0"/>
              <a:t>1</a:t>
            </a:r>
            <a:r>
              <a:rPr lang="en-IE" dirty="0"/>
              <a:t>. </a:t>
            </a:r>
            <a:r>
              <a:rPr lang="en-IE" i="1" dirty="0"/>
              <a:t>When to use an Interpreter</a:t>
            </a:r>
            <a:r>
              <a:rPr lang="en-IE" dirty="0"/>
              <a:t/>
            </a:r>
            <a:br>
              <a:rPr lang="en-IE" dirty="0"/>
            </a:br>
            <a:endParaRPr lang="en-IE" i="1" dirty="0"/>
          </a:p>
        </p:txBody>
      </p:sp>
      <p:sp>
        <p:nvSpPr>
          <p:cNvPr id="3" name="Content Placeholder 2"/>
          <p:cNvSpPr>
            <a:spLocks noGrp="1"/>
          </p:cNvSpPr>
          <p:nvPr>
            <p:ph idx="1"/>
          </p:nvPr>
        </p:nvSpPr>
        <p:spPr/>
        <p:txBody>
          <a:bodyPr/>
          <a:lstStyle/>
          <a:p>
            <a:pPr algn="just"/>
            <a:r>
              <a:rPr lang="en-IE" dirty="0" smtClean="0"/>
              <a:t>Keep in mind that even if your client has reasonably good spoken English new information and unfamiliar ideas can be hard to explain and to understand.   </a:t>
            </a:r>
          </a:p>
          <a:p>
            <a:pPr algn="just"/>
            <a:endParaRPr lang="en-IE" dirty="0"/>
          </a:p>
          <a:p>
            <a:pPr algn="just"/>
            <a:r>
              <a:rPr lang="en-IE" dirty="0" smtClean="0"/>
              <a:t>Interpretation can add a helpful layer of understanding of cultural differences*. </a:t>
            </a:r>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41213476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1. </a:t>
            </a:r>
            <a:r>
              <a:rPr lang="en-IE" i="1" dirty="0" smtClean="0"/>
              <a:t>When to use an Interpreter</a:t>
            </a:r>
            <a:endParaRPr lang="en-IE" i="1" dirty="0"/>
          </a:p>
        </p:txBody>
      </p:sp>
      <p:sp>
        <p:nvSpPr>
          <p:cNvPr id="3" name="Content Placeholder 2"/>
          <p:cNvSpPr>
            <a:spLocks noGrp="1"/>
          </p:cNvSpPr>
          <p:nvPr>
            <p:ph idx="1"/>
          </p:nvPr>
        </p:nvSpPr>
        <p:spPr/>
        <p:txBody>
          <a:bodyPr>
            <a:normAutofit fontScale="92500" lnSpcReduction="20000"/>
          </a:bodyPr>
          <a:lstStyle/>
          <a:p>
            <a:pPr algn="just"/>
            <a:r>
              <a:rPr lang="en-IE" dirty="0" smtClean="0"/>
              <a:t>Interpretation can also reduce anxiety for a person and help them to feel more empowered. </a:t>
            </a:r>
          </a:p>
          <a:p>
            <a:pPr algn="just"/>
            <a:endParaRPr lang="en-IE" dirty="0"/>
          </a:p>
          <a:p>
            <a:pPr algn="just"/>
            <a:r>
              <a:rPr lang="en-IE" dirty="0" smtClean="0"/>
              <a:t>Any personal or difficult information can be upsetting to talk about. What can support this person’s ability to communicate in this case? </a:t>
            </a:r>
          </a:p>
          <a:p>
            <a:pPr algn="just"/>
            <a:endParaRPr lang="en-IE" dirty="0"/>
          </a:p>
          <a:p>
            <a:pPr algn="just"/>
            <a:r>
              <a:rPr lang="en-IE" b="1" dirty="0" smtClean="0"/>
              <a:t>Practical considerations</a:t>
            </a:r>
            <a:r>
              <a:rPr lang="en-IE" dirty="0" smtClean="0"/>
              <a:t>: Does my service referral form include a question about interpretation for clients? </a:t>
            </a:r>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3951284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2. </a:t>
            </a:r>
            <a:r>
              <a:rPr lang="en-IE" i="1" dirty="0" smtClean="0"/>
              <a:t>Choosing an Interpreter </a:t>
            </a:r>
            <a:endParaRPr lang="en-IE" i="1" dirty="0"/>
          </a:p>
        </p:txBody>
      </p:sp>
      <p:sp>
        <p:nvSpPr>
          <p:cNvPr id="3" name="Content Placeholder 2"/>
          <p:cNvSpPr>
            <a:spLocks noGrp="1"/>
          </p:cNvSpPr>
          <p:nvPr>
            <p:ph idx="1"/>
          </p:nvPr>
        </p:nvSpPr>
        <p:spPr/>
        <p:txBody>
          <a:bodyPr>
            <a:normAutofit fontScale="92500" lnSpcReduction="20000"/>
          </a:bodyPr>
          <a:lstStyle/>
          <a:p>
            <a:r>
              <a:rPr lang="en-IE" dirty="0" smtClean="0"/>
              <a:t>What is your client’s preferred language? Does your client speak other languages comfortably? Have you considered the dialect your client speaks?</a:t>
            </a:r>
          </a:p>
          <a:p>
            <a:endParaRPr lang="en-IE" dirty="0"/>
          </a:p>
          <a:p>
            <a:r>
              <a:rPr lang="en-IE" dirty="0" smtClean="0"/>
              <a:t>Gender of the interpreter</a:t>
            </a:r>
          </a:p>
          <a:p>
            <a:endParaRPr lang="en-IE" dirty="0"/>
          </a:p>
          <a:p>
            <a:r>
              <a:rPr lang="en-IE" dirty="0" smtClean="0"/>
              <a:t>Keep in mind the political landscape that may have contributed to your client having to flee their Country.  </a:t>
            </a:r>
          </a:p>
          <a:p>
            <a:endParaRPr lang="en-IE" dirty="0"/>
          </a:p>
          <a:p>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dirty="0"/>
          </a:p>
        </p:txBody>
      </p:sp>
    </p:spTree>
    <p:extLst>
      <p:ext uri="{BB962C8B-B14F-4D97-AF65-F5344CB8AC3E}">
        <p14:creationId xmlns:p14="http://schemas.microsoft.com/office/powerpoint/2010/main" val="37628725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2. </a:t>
            </a:r>
            <a:r>
              <a:rPr lang="en-IE" i="1" dirty="0" smtClean="0"/>
              <a:t>Choosing an interpreter </a:t>
            </a:r>
            <a:endParaRPr lang="en-IE" i="1" dirty="0"/>
          </a:p>
        </p:txBody>
      </p:sp>
      <p:sp>
        <p:nvSpPr>
          <p:cNvPr id="3" name="Content Placeholder 2"/>
          <p:cNvSpPr>
            <a:spLocks noGrp="1"/>
          </p:cNvSpPr>
          <p:nvPr>
            <p:ph idx="1"/>
          </p:nvPr>
        </p:nvSpPr>
        <p:spPr/>
        <p:txBody>
          <a:bodyPr/>
          <a:lstStyle/>
          <a:p>
            <a:r>
              <a:rPr lang="en-IE" dirty="0" smtClean="0"/>
              <a:t>It is better to ask if you are unsure.</a:t>
            </a:r>
          </a:p>
          <a:p>
            <a:pPr marL="0" indent="0">
              <a:buNone/>
            </a:pPr>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1" y="2132856"/>
            <a:ext cx="7704856" cy="4320479"/>
          </a:xfrm>
          <a:prstGeom prst="rect">
            <a:avLst/>
          </a:prstGeom>
        </p:spPr>
      </p:pic>
    </p:spTree>
    <p:extLst>
      <p:ext uri="{BB962C8B-B14F-4D97-AF65-F5344CB8AC3E}">
        <p14:creationId xmlns:p14="http://schemas.microsoft.com/office/powerpoint/2010/main" val="2642945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pPr algn="just"/>
            <a:r>
              <a:rPr lang="en-IE" dirty="0" smtClean="0"/>
              <a:t>With sincere thanks to our colleagues across the HSE Migrant Psychology Network and in the </a:t>
            </a:r>
            <a:r>
              <a:rPr lang="en-IE" dirty="0" err="1" smtClean="0"/>
              <a:t>Woodfield</a:t>
            </a:r>
            <a:r>
              <a:rPr lang="en-IE" dirty="0" smtClean="0"/>
              <a:t> Trauma Service. </a:t>
            </a:r>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15424549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 </a:t>
            </a:r>
            <a:br>
              <a:rPr lang="en-IE" dirty="0" smtClean="0"/>
            </a:br>
            <a:r>
              <a:rPr lang="en-IE" dirty="0" smtClean="0"/>
              <a:t>3. </a:t>
            </a:r>
            <a:r>
              <a:rPr lang="en-IE" i="1" dirty="0" smtClean="0"/>
              <a:t>Do NOT rely on children, family or friends to act as an Interpreter.</a:t>
            </a:r>
            <a:endParaRPr lang="en-IE" i="1" dirty="0"/>
          </a:p>
        </p:txBody>
      </p:sp>
      <p:sp>
        <p:nvSpPr>
          <p:cNvPr id="3" name="Content Placeholder 2"/>
          <p:cNvSpPr>
            <a:spLocks noGrp="1"/>
          </p:cNvSpPr>
          <p:nvPr>
            <p:ph idx="1"/>
          </p:nvPr>
        </p:nvSpPr>
        <p:spPr/>
        <p:txBody>
          <a:bodyPr>
            <a:normAutofit/>
          </a:bodyPr>
          <a:lstStyle/>
          <a:p>
            <a:endParaRPr lang="en-IE" dirty="0" smtClean="0"/>
          </a:p>
          <a:p>
            <a:r>
              <a:rPr lang="en-IE" dirty="0" smtClean="0"/>
              <a:t>Just because they can does not mean they should.</a:t>
            </a:r>
          </a:p>
          <a:p>
            <a:pPr marL="0" indent="0">
              <a:buNone/>
            </a:pPr>
            <a:r>
              <a:rPr lang="en-IE" dirty="0" smtClean="0"/>
              <a:t> </a:t>
            </a:r>
            <a:endParaRPr lang="en-IE" dirty="0"/>
          </a:p>
          <a:p>
            <a:r>
              <a:rPr lang="en-IE" dirty="0" smtClean="0"/>
              <a:t>Think of your client: This makes it very hard for them to honestly answer questions or to share personal or upsetting information. </a:t>
            </a:r>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18566700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3. </a:t>
            </a:r>
            <a:r>
              <a:rPr lang="en-IE" i="1" dirty="0" smtClean="0"/>
              <a:t>Do NOT rely on children, family or friends to act as an Interpreter.</a:t>
            </a:r>
            <a:endParaRPr lang="en-IE" i="1" dirty="0"/>
          </a:p>
        </p:txBody>
      </p:sp>
      <p:sp>
        <p:nvSpPr>
          <p:cNvPr id="3" name="Content Placeholder 2"/>
          <p:cNvSpPr>
            <a:spLocks noGrp="1"/>
          </p:cNvSpPr>
          <p:nvPr>
            <p:ph idx="1"/>
          </p:nvPr>
        </p:nvSpPr>
        <p:spPr/>
        <p:txBody>
          <a:bodyPr/>
          <a:lstStyle/>
          <a:p>
            <a:pPr algn="just"/>
            <a:r>
              <a:rPr lang="en-IE" dirty="0" smtClean="0"/>
              <a:t>Think of the young person you are asking to interpret: </a:t>
            </a:r>
          </a:p>
          <a:p>
            <a:pPr algn="just"/>
            <a:r>
              <a:rPr lang="en-IE" dirty="0" smtClean="0"/>
              <a:t>This can place children in the role of adults and expose them to distressing and traumatising information. </a:t>
            </a:r>
          </a:p>
          <a:p>
            <a:pPr algn="just"/>
            <a:r>
              <a:rPr lang="en-IE" dirty="0" smtClean="0"/>
              <a:t>This can also change the dynamic in the family between children and adults and cause further anxiety. </a:t>
            </a:r>
          </a:p>
          <a:p>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33312036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pPr marL="0" indent="0">
              <a:buNone/>
            </a:pPr>
            <a:r>
              <a:rPr lang="en-IE" dirty="0"/>
              <a:t>4</a:t>
            </a:r>
            <a:r>
              <a:rPr lang="en-IE" dirty="0" smtClean="0"/>
              <a:t>. </a:t>
            </a:r>
            <a:r>
              <a:rPr lang="en-IE" i="1" dirty="0" smtClean="0"/>
              <a:t>Give yourself more time</a:t>
            </a:r>
            <a:r>
              <a:rPr lang="en-IE" dirty="0" smtClean="0"/>
              <a:t>: Working through Interpretation takes more time to arrange, and more time to convey information during your appointment.  </a:t>
            </a:r>
          </a:p>
          <a:p>
            <a:endParaRPr lang="en-IE" dirty="0"/>
          </a:p>
          <a:p>
            <a:pPr marL="0" indent="0">
              <a:buNone/>
            </a:pPr>
            <a:r>
              <a:rPr lang="en-IE" dirty="0"/>
              <a:t>5</a:t>
            </a:r>
            <a:r>
              <a:rPr lang="en-IE" dirty="0" smtClean="0"/>
              <a:t>. </a:t>
            </a:r>
            <a:r>
              <a:rPr lang="en-IE" i="1" dirty="0" smtClean="0"/>
              <a:t>Keep it simple</a:t>
            </a:r>
            <a:r>
              <a:rPr lang="en-IE" dirty="0" smtClean="0"/>
              <a:t>: How can you let the client know when, where and why you are meeting?</a:t>
            </a:r>
          </a:p>
          <a:p>
            <a:pPr marL="0" indent="0">
              <a:buNone/>
            </a:pPr>
            <a:r>
              <a:rPr lang="en-IE" dirty="0" smtClean="0"/>
              <a:t> </a:t>
            </a:r>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12753559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54562"/>
          </a:xfrm>
        </p:spPr>
        <p:txBody>
          <a:bodyPr>
            <a:normAutofit/>
          </a:bodyPr>
          <a:lstStyle/>
          <a:p>
            <a:r>
              <a:rPr lang="en-IE" dirty="0" smtClean="0"/>
              <a:t>During Your Appointment</a:t>
            </a:r>
            <a:r>
              <a:rPr lang="en-IE" dirty="0"/>
              <a:t/>
            </a:r>
            <a:br>
              <a:rPr lang="en-IE" dirty="0"/>
            </a:br>
            <a:endParaRPr lang="en-IE" dirty="0"/>
          </a:p>
        </p:txBody>
      </p:sp>
      <p:sp>
        <p:nvSpPr>
          <p:cNvPr id="3" name="Content Placeholder 2"/>
          <p:cNvSpPr>
            <a:spLocks noGrp="1"/>
          </p:cNvSpPr>
          <p:nvPr>
            <p:ph idx="1"/>
          </p:nvPr>
        </p:nvSpPr>
        <p:spPr>
          <a:xfrm>
            <a:off x="457200" y="2276872"/>
            <a:ext cx="8229600" cy="3456383"/>
          </a:xfrm>
        </p:spPr>
        <p:txBody>
          <a:bodyPr/>
          <a:lstStyle/>
          <a:p>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11339053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en-IE" dirty="0"/>
          </a:p>
        </p:txBody>
      </p:sp>
      <p:sp>
        <p:nvSpPr>
          <p:cNvPr id="3" name="Content Placeholder 2"/>
          <p:cNvSpPr>
            <a:spLocks noGrp="1"/>
          </p:cNvSpPr>
          <p:nvPr>
            <p:ph idx="1"/>
          </p:nvPr>
        </p:nvSpPr>
        <p:spPr>
          <a:xfrm>
            <a:off x="457200" y="620688"/>
            <a:ext cx="8229600" cy="5505475"/>
          </a:xfrm>
        </p:spPr>
        <p:txBody>
          <a:bodyPr>
            <a:normAutofit/>
          </a:bodyPr>
          <a:lstStyle/>
          <a:p>
            <a:pPr marL="0" indent="0">
              <a:buNone/>
            </a:pPr>
            <a:r>
              <a:rPr lang="en-IE" dirty="0"/>
              <a:t>6</a:t>
            </a:r>
            <a:r>
              <a:rPr lang="en-IE" dirty="0" smtClean="0"/>
              <a:t>. </a:t>
            </a:r>
            <a:r>
              <a:rPr lang="en-IE" i="1" dirty="0" smtClean="0"/>
              <a:t>What type of interpretation will I use? </a:t>
            </a:r>
          </a:p>
          <a:p>
            <a:pPr marL="0" indent="0">
              <a:buNone/>
            </a:pPr>
            <a:r>
              <a:rPr lang="en-IE" dirty="0" smtClean="0"/>
              <a:t>Interpretation is available over the phone, via video call and face to face. </a:t>
            </a:r>
          </a:p>
          <a:p>
            <a:endParaRPr lang="en-IE" dirty="0"/>
          </a:p>
          <a:p>
            <a:pPr marL="0" indent="0">
              <a:buNone/>
            </a:pPr>
            <a:r>
              <a:rPr lang="en-IE" dirty="0"/>
              <a:t>7</a:t>
            </a:r>
            <a:r>
              <a:rPr lang="en-IE" dirty="0" smtClean="0"/>
              <a:t>. </a:t>
            </a:r>
            <a:r>
              <a:rPr lang="en-IE" i="1" dirty="0"/>
              <a:t>Help </a:t>
            </a:r>
            <a:r>
              <a:rPr lang="en-IE" i="1" dirty="0" smtClean="0"/>
              <a:t>to empower your client in working with </a:t>
            </a:r>
            <a:r>
              <a:rPr lang="en-IE" i="1" dirty="0"/>
              <a:t>the </a:t>
            </a:r>
            <a:r>
              <a:rPr lang="en-IE" i="1" dirty="0" smtClean="0"/>
              <a:t>Interpreter. </a:t>
            </a:r>
            <a:r>
              <a:rPr lang="en-IE" dirty="0" smtClean="0"/>
              <a:t>In many cases clients might be anxious about working with Interpreters. Worries around information being talked about outside of the session or shared with others are common. </a:t>
            </a:r>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8482719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i="1" dirty="0" smtClean="0"/>
              <a:t>7. Help to build </a:t>
            </a:r>
            <a:r>
              <a:rPr lang="en-IE" i="1" dirty="0"/>
              <a:t>your client’s trust in the Interpreter </a:t>
            </a:r>
          </a:p>
        </p:txBody>
      </p:sp>
      <p:sp>
        <p:nvSpPr>
          <p:cNvPr id="3" name="Content Placeholder 2"/>
          <p:cNvSpPr>
            <a:spLocks noGrp="1"/>
          </p:cNvSpPr>
          <p:nvPr>
            <p:ph idx="1"/>
          </p:nvPr>
        </p:nvSpPr>
        <p:spPr/>
        <p:txBody>
          <a:bodyPr/>
          <a:lstStyle/>
          <a:p>
            <a:r>
              <a:rPr lang="en-IE" dirty="0" smtClean="0"/>
              <a:t>Clients may worry that the Interpreter might be upset, shocked or judgemental about details shared. </a:t>
            </a:r>
          </a:p>
          <a:p>
            <a:endParaRPr lang="en-IE" dirty="0"/>
          </a:p>
          <a:p>
            <a:r>
              <a:rPr lang="en-IE" dirty="0" smtClean="0"/>
              <a:t>Having clear guidelines for everyone involved in the meeting can help to manage these concerns;</a:t>
            </a:r>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28439143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i="1" dirty="0" smtClean="0"/>
              <a:t>7. Helping to build trust</a:t>
            </a:r>
            <a:r>
              <a:rPr lang="en-IE" b="1" i="1" dirty="0" smtClean="0"/>
              <a:t>:</a:t>
            </a:r>
            <a:endParaRPr lang="en-IE" b="1" i="1" dirty="0"/>
          </a:p>
        </p:txBody>
      </p:sp>
      <p:sp>
        <p:nvSpPr>
          <p:cNvPr id="3" name="Content Placeholder 2"/>
          <p:cNvSpPr>
            <a:spLocks noGrp="1"/>
          </p:cNvSpPr>
          <p:nvPr>
            <p:ph idx="1"/>
          </p:nvPr>
        </p:nvSpPr>
        <p:spPr/>
        <p:txBody>
          <a:bodyPr>
            <a:normAutofit fontScale="92500"/>
          </a:bodyPr>
          <a:lstStyle/>
          <a:p>
            <a:pPr algn="just"/>
            <a:r>
              <a:rPr lang="en-IE" dirty="0" smtClean="0"/>
              <a:t>Explain why you are working with an Interpreter. Be really clear about confidentiality and explain that the Interpreter </a:t>
            </a:r>
            <a:r>
              <a:rPr lang="en-IE" b="1" dirty="0" smtClean="0"/>
              <a:t>cannot</a:t>
            </a:r>
            <a:r>
              <a:rPr lang="en-IE" dirty="0" smtClean="0"/>
              <a:t> share personal information outside of the session. </a:t>
            </a:r>
          </a:p>
          <a:p>
            <a:pPr algn="just"/>
            <a:r>
              <a:rPr lang="en-IE" dirty="0" smtClean="0"/>
              <a:t>Everything that is said will be translated</a:t>
            </a:r>
          </a:p>
          <a:p>
            <a:pPr algn="just"/>
            <a:r>
              <a:rPr lang="en-IE" dirty="0" smtClean="0"/>
              <a:t>This is a working relationship- no other relationship between client and Interpreter is advised. (e.g. no shared transport, no conversations before or after meeting).  </a:t>
            </a:r>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42753578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a:xfrm>
            <a:off x="457200" y="404664"/>
            <a:ext cx="8229600" cy="5721499"/>
          </a:xfrm>
        </p:spPr>
        <p:txBody>
          <a:bodyPr>
            <a:normAutofit/>
          </a:bodyPr>
          <a:lstStyle/>
          <a:p>
            <a:r>
              <a:rPr lang="en-IE" dirty="0"/>
              <a:t>8</a:t>
            </a:r>
            <a:r>
              <a:rPr lang="en-IE" dirty="0" smtClean="0"/>
              <a:t>. </a:t>
            </a:r>
            <a:r>
              <a:rPr lang="en-IE" i="1" dirty="0" smtClean="0"/>
              <a:t>Before your meeting</a:t>
            </a:r>
            <a:r>
              <a:rPr lang="en-IE" dirty="0" smtClean="0"/>
              <a:t>: Allow for extra time to meet with your Interpreter alone to briefly set out the goals for the session, to explain any concepts/ tools you will use and to prepare them if they will be hearing difficult information.</a:t>
            </a:r>
          </a:p>
          <a:p>
            <a:endParaRPr lang="en-IE" dirty="0"/>
          </a:p>
          <a:p>
            <a:r>
              <a:rPr lang="en-IE" dirty="0" smtClean="0"/>
              <a:t> </a:t>
            </a:r>
            <a:r>
              <a:rPr lang="en-IE" i="1" dirty="0"/>
              <a:t>9</a:t>
            </a:r>
            <a:r>
              <a:rPr lang="en-IE" i="1" dirty="0" smtClean="0"/>
              <a:t>. Introductions</a:t>
            </a:r>
            <a:r>
              <a:rPr lang="en-IE" dirty="0" smtClean="0"/>
              <a:t>: Invite the Interpreter to introduce themselves at the start of the meeting to explain why they are here. </a:t>
            </a:r>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31942740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16632"/>
            <a:ext cx="8229600" cy="158006"/>
          </a:xfrm>
        </p:spPr>
        <p:txBody>
          <a:bodyPr>
            <a:normAutofit fontScale="90000"/>
          </a:bodyPr>
          <a:lstStyle/>
          <a:p>
            <a:endParaRPr lang="en-IE" dirty="0"/>
          </a:p>
        </p:txBody>
      </p:sp>
      <p:sp>
        <p:nvSpPr>
          <p:cNvPr id="3" name="Content Placeholder 2"/>
          <p:cNvSpPr>
            <a:spLocks noGrp="1"/>
          </p:cNvSpPr>
          <p:nvPr>
            <p:ph idx="1"/>
          </p:nvPr>
        </p:nvSpPr>
        <p:spPr>
          <a:xfrm>
            <a:off x="457200" y="332656"/>
            <a:ext cx="8229600" cy="5976664"/>
          </a:xfrm>
        </p:spPr>
        <p:txBody>
          <a:bodyPr>
            <a:normAutofit fontScale="92500" lnSpcReduction="10000"/>
          </a:bodyPr>
          <a:lstStyle/>
          <a:p>
            <a:pPr marL="0" indent="0">
              <a:buNone/>
            </a:pPr>
            <a:r>
              <a:rPr lang="en-IE" i="1" dirty="0" smtClean="0"/>
              <a:t>10. Seating arrangements</a:t>
            </a:r>
            <a:r>
              <a:rPr lang="en-IE" dirty="0" smtClean="0"/>
              <a:t>: </a:t>
            </a:r>
          </a:p>
          <a:p>
            <a:pPr marL="0" indent="0" algn="just">
              <a:buNone/>
            </a:pPr>
            <a:r>
              <a:rPr lang="en-IE" dirty="0" smtClean="0"/>
              <a:t>Set up the seats (if face to face) in a way that lets you keep eye contact with the person you are meeting. </a:t>
            </a:r>
          </a:p>
          <a:p>
            <a:pPr marL="0" indent="0" algn="just">
              <a:buNone/>
            </a:pPr>
            <a:r>
              <a:rPr lang="en-IE" dirty="0" smtClean="0"/>
              <a:t>When you are talking to this person, direct your eye contact to them. </a:t>
            </a:r>
          </a:p>
          <a:p>
            <a:pPr algn="just"/>
            <a:endParaRPr lang="en-IE" dirty="0"/>
          </a:p>
          <a:p>
            <a:pPr marL="0" indent="0" algn="just">
              <a:buNone/>
            </a:pPr>
            <a:r>
              <a:rPr lang="en-IE" i="1" dirty="0" smtClean="0"/>
              <a:t>11. Watch your language</a:t>
            </a:r>
            <a:r>
              <a:rPr lang="en-IE" dirty="0" smtClean="0"/>
              <a:t>: </a:t>
            </a:r>
          </a:p>
          <a:p>
            <a:pPr marL="0" indent="0" algn="just">
              <a:buNone/>
            </a:pPr>
            <a:r>
              <a:rPr lang="en-IE" dirty="0"/>
              <a:t>S</a:t>
            </a:r>
            <a:r>
              <a:rPr lang="en-IE" dirty="0" smtClean="0"/>
              <a:t>peak slowly, be direct, don’t use jargon, give information in small chunks. Repeat important information and consider using pictures and drawings</a:t>
            </a:r>
            <a:r>
              <a:rPr lang="en-IE" dirty="0"/>
              <a:t> </a:t>
            </a:r>
            <a:r>
              <a:rPr lang="en-IE" dirty="0" smtClean="0"/>
              <a:t>to further support information. </a:t>
            </a:r>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10850373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
            </a:r>
            <a:br>
              <a:rPr lang="en-IE" dirty="0" smtClean="0"/>
            </a:br>
            <a:r>
              <a:rPr lang="en-IE" dirty="0" smtClean="0"/>
              <a:t>12.  </a:t>
            </a:r>
            <a:r>
              <a:rPr lang="en-IE" i="1" dirty="0" smtClean="0"/>
              <a:t>Ask the Interpreter to translate everything that is said, line by line.</a:t>
            </a:r>
            <a:endParaRPr lang="en-IE" i="1" dirty="0"/>
          </a:p>
        </p:txBody>
      </p:sp>
      <p:sp>
        <p:nvSpPr>
          <p:cNvPr id="3" name="Content Placeholder 2"/>
          <p:cNvSpPr>
            <a:spLocks noGrp="1"/>
          </p:cNvSpPr>
          <p:nvPr>
            <p:ph idx="1"/>
          </p:nvPr>
        </p:nvSpPr>
        <p:spPr>
          <a:xfrm>
            <a:off x="457200" y="2060848"/>
            <a:ext cx="8229600" cy="4065315"/>
          </a:xfrm>
        </p:spPr>
        <p:txBody>
          <a:bodyPr>
            <a:normAutofit lnSpcReduction="10000"/>
          </a:bodyPr>
          <a:lstStyle/>
          <a:p>
            <a:r>
              <a:rPr lang="en-IE" dirty="0" smtClean="0"/>
              <a:t>This is really important, especially when collecting medical information or when a client is engaging with intervention/ therapy. </a:t>
            </a:r>
          </a:p>
          <a:p>
            <a:r>
              <a:rPr lang="en-IE" dirty="0" smtClean="0"/>
              <a:t>The Interpreter is asked to say ‘I am tired’ instead of paraphrasing; ‘he says he is really tired.’ </a:t>
            </a:r>
          </a:p>
          <a:p>
            <a:endParaRPr lang="en-IE" dirty="0"/>
          </a:p>
          <a:p>
            <a:r>
              <a:rPr lang="en-IE" sz="3600" b="1" dirty="0" smtClean="0">
                <a:solidFill>
                  <a:srgbClr val="FFC000"/>
                </a:solidFill>
              </a:rPr>
              <a:t>Golden Rule! </a:t>
            </a:r>
            <a:endParaRPr lang="en-IE" sz="3600" b="1" dirty="0">
              <a:solidFill>
                <a:srgbClr val="FFC000"/>
              </a:solidFill>
            </a:endParaRPr>
          </a:p>
        </p:txBody>
      </p:sp>
      <p:sp>
        <p:nvSpPr>
          <p:cNvPr id="4" name="Footer Placeholder 3"/>
          <p:cNvSpPr>
            <a:spLocks noGrp="1"/>
          </p:cNvSpPr>
          <p:nvPr>
            <p:ph type="ftr" sz="quarter" idx="11"/>
          </p:nvPr>
        </p:nvSpPr>
        <p:spPr/>
        <p:txBody>
          <a:bodyPr/>
          <a:lstStyle/>
          <a:p>
            <a:r>
              <a:rPr lang="en-IE" dirty="0" err="1" smtClean="0"/>
              <a:t>Dr.</a:t>
            </a:r>
            <a:r>
              <a:rPr lang="en-IE" dirty="0" smtClean="0"/>
              <a:t> V. Byrne, Cork Kerry Social Inclusion Psychology Services </a:t>
            </a:r>
            <a:endParaRPr lang="en-IE" dirty="0"/>
          </a:p>
        </p:txBody>
      </p:sp>
    </p:spTree>
    <p:extLst>
      <p:ext uri="{BB962C8B-B14F-4D97-AF65-F5344CB8AC3E}">
        <p14:creationId xmlns:p14="http://schemas.microsoft.com/office/powerpoint/2010/main" val="524417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Hello! </a:t>
            </a:r>
            <a:endParaRPr lang="en-IE"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IE" dirty="0" smtClean="0"/>
              <a:t>Dr Veronica Byrne, Senior Psychologist, with</a:t>
            </a:r>
            <a:endParaRPr lang="en-IE" dirty="0"/>
          </a:p>
          <a:p>
            <a:pPr marL="0" indent="0" algn="just">
              <a:buNone/>
            </a:pPr>
            <a:r>
              <a:rPr lang="en-IE" dirty="0" smtClean="0"/>
              <a:t>Cork Kerry Social Inclusion Psychology Service. </a:t>
            </a:r>
          </a:p>
          <a:p>
            <a:r>
              <a:rPr lang="en-IE" dirty="0"/>
              <a:t> </a:t>
            </a:r>
            <a:r>
              <a:rPr lang="en-IE" dirty="0">
                <a:hlinkClick r:id="rId3"/>
              </a:rPr>
              <a:t>veronica.byrne1@hse.ie</a:t>
            </a:r>
            <a:endParaRPr lang="en-IE" dirty="0"/>
          </a:p>
          <a:p>
            <a:r>
              <a:rPr lang="en-IE" dirty="0"/>
              <a:t>086 813 7269  </a:t>
            </a:r>
          </a:p>
          <a:p>
            <a:pPr marL="0" indent="0" algn="just">
              <a:buNone/>
            </a:pPr>
            <a:endParaRPr lang="en-IE" dirty="0"/>
          </a:p>
          <a:p>
            <a:pPr marL="0" indent="0" algn="just">
              <a:buNone/>
            </a:pPr>
            <a:r>
              <a:rPr lang="en-IE" dirty="0" smtClean="0"/>
              <a:t>Our service supports refugees living across Cork and Kerry and people seeking asylum or International Protection. </a:t>
            </a:r>
          </a:p>
          <a:p>
            <a:pPr algn="just"/>
            <a:endParaRPr lang="en-IE" dirty="0"/>
          </a:p>
          <a:p>
            <a:pPr marL="0" indent="0" algn="just">
              <a:buNone/>
            </a:pPr>
            <a:r>
              <a:rPr lang="en-IE" dirty="0" smtClean="0"/>
              <a:t>Social Inclusion: Recognising that not everyone has the same access to or ability to engage with health and social services. </a:t>
            </a:r>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1396114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i="1" dirty="0" smtClean="0"/>
              <a:t>13. Cultural Context </a:t>
            </a:r>
            <a:endParaRPr lang="en-IE" i="1" dirty="0"/>
          </a:p>
        </p:txBody>
      </p:sp>
      <p:sp>
        <p:nvSpPr>
          <p:cNvPr id="3" name="Content Placeholder 2"/>
          <p:cNvSpPr>
            <a:spLocks noGrp="1"/>
          </p:cNvSpPr>
          <p:nvPr>
            <p:ph idx="1"/>
          </p:nvPr>
        </p:nvSpPr>
        <p:spPr/>
        <p:txBody>
          <a:bodyPr/>
          <a:lstStyle/>
          <a:p>
            <a:r>
              <a:rPr lang="en-IE" dirty="0" smtClean="0"/>
              <a:t> Ask your interpreter to explain if there is    contextual or cultural information that would help you or your client to understand better. </a:t>
            </a:r>
          </a:p>
          <a:p>
            <a:endParaRPr lang="en-IE" dirty="0"/>
          </a:p>
          <a:p>
            <a:r>
              <a:rPr lang="en-IE" dirty="0" smtClean="0"/>
              <a:t>Be clear that everyone is kept informed of what is being discussed.  </a:t>
            </a:r>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9128683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IE" dirty="0"/>
          </a:p>
        </p:txBody>
      </p:sp>
      <p:sp>
        <p:nvSpPr>
          <p:cNvPr id="3" name="Content Placeholder 2"/>
          <p:cNvSpPr>
            <a:spLocks noGrp="1"/>
          </p:cNvSpPr>
          <p:nvPr>
            <p:ph idx="1"/>
          </p:nvPr>
        </p:nvSpPr>
        <p:spPr>
          <a:xfrm>
            <a:off x="457200" y="620688"/>
            <a:ext cx="8229600" cy="5505475"/>
          </a:xfrm>
        </p:spPr>
        <p:txBody>
          <a:bodyPr/>
          <a:lstStyle/>
          <a:p>
            <a:pPr marL="0" indent="0">
              <a:buNone/>
            </a:pPr>
            <a:endParaRPr lang="en-IE" dirty="0" smtClean="0"/>
          </a:p>
          <a:p>
            <a:pPr marL="0" indent="0">
              <a:buNone/>
            </a:pPr>
            <a:r>
              <a:rPr lang="en-IE" dirty="0" smtClean="0"/>
              <a:t>14. </a:t>
            </a:r>
            <a:r>
              <a:rPr lang="en-IE" i="1" dirty="0" smtClean="0"/>
              <a:t>Stick to the role</a:t>
            </a:r>
            <a:r>
              <a:rPr lang="en-IE" dirty="0" smtClean="0"/>
              <a:t>: It’s important for the Interpreter to remain composed and respectful. It is not their role to advise, judge, comfort or comment. This can be really hard for caring people. </a:t>
            </a:r>
          </a:p>
          <a:p>
            <a:endParaRPr lang="en-IE" dirty="0"/>
          </a:p>
          <a:p>
            <a:pPr marL="0" indent="0">
              <a:buNone/>
            </a:pPr>
            <a:r>
              <a:rPr lang="en-IE" dirty="0" smtClean="0"/>
              <a:t>15.  </a:t>
            </a:r>
            <a:r>
              <a:rPr lang="en-IE" i="1" dirty="0" smtClean="0"/>
              <a:t>Check that the information is being understood</a:t>
            </a:r>
            <a:r>
              <a:rPr lang="en-IE" dirty="0" smtClean="0"/>
              <a:t>. Be careful when using translated versions of standardised tools. </a:t>
            </a:r>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37851038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2856"/>
            <a:ext cx="8229600" cy="2376264"/>
          </a:xfrm>
        </p:spPr>
        <p:txBody>
          <a:bodyPr/>
          <a:lstStyle/>
          <a:p>
            <a:r>
              <a:rPr lang="en-IE" dirty="0" smtClean="0"/>
              <a:t>After your Appointment </a:t>
            </a:r>
            <a:endParaRPr lang="en-IE" dirty="0"/>
          </a:p>
        </p:txBody>
      </p:sp>
      <p:sp>
        <p:nvSpPr>
          <p:cNvPr id="3" name="Content Placeholder 2"/>
          <p:cNvSpPr>
            <a:spLocks noGrp="1"/>
          </p:cNvSpPr>
          <p:nvPr>
            <p:ph idx="1"/>
          </p:nvPr>
        </p:nvSpPr>
        <p:spPr/>
        <p:txBody>
          <a:bodyPr/>
          <a:lstStyle/>
          <a:p>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17559270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17: </a:t>
            </a:r>
            <a:r>
              <a:rPr lang="en-IE" i="1" dirty="0"/>
              <a:t>Check in with the Interpreter</a:t>
            </a:r>
            <a:br>
              <a:rPr lang="en-IE" i="1" dirty="0"/>
            </a:br>
            <a:endParaRPr lang="en-IE" dirty="0"/>
          </a:p>
        </p:txBody>
      </p:sp>
      <p:sp>
        <p:nvSpPr>
          <p:cNvPr id="3" name="Content Placeholder 2"/>
          <p:cNvSpPr>
            <a:spLocks noGrp="1"/>
          </p:cNvSpPr>
          <p:nvPr>
            <p:ph idx="1"/>
          </p:nvPr>
        </p:nvSpPr>
        <p:spPr/>
        <p:txBody>
          <a:bodyPr>
            <a:normAutofit lnSpcReduction="10000"/>
          </a:bodyPr>
          <a:lstStyle/>
          <a:p>
            <a:r>
              <a:rPr lang="en-IE" dirty="0" smtClean="0"/>
              <a:t>It is helpful to have some time alone with the Interpreter at the end of the session to allow them to discuss any possible upset from what was discussed, to clarify information or to make plans for the next session. </a:t>
            </a:r>
          </a:p>
          <a:p>
            <a:endParaRPr lang="en-IE" dirty="0"/>
          </a:p>
          <a:p>
            <a:r>
              <a:rPr lang="en-IE" dirty="0" smtClean="0"/>
              <a:t>If the Interpreter and client are working well together, try to keep this consistent.(*Check in with your client )  </a:t>
            </a:r>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10837938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i="1" dirty="0" smtClean="0"/>
              <a:t>18. Overcoming Barriers </a:t>
            </a:r>
            <a:endParaRPr lang="en-IE" i="1" dirty="0"/>
          </a:p>
        </p:txBody>
      </p:sp>
      <p:sp>
        <p:nvSpPr>
          <p:cNvPr id="3" name="Content Placeholder 2"/>
          <p:cNvSpPr>
            <a:spLocks noGrp="1"/>
          </p:cNvSpPr>
          <p:nvPr>
            <p:ph idx="1"/>
          </p:nvPr>
        </p:nvSpPr>
        <p:spPr>
          <a:xfrm>
            <a:off x="457200" y="1988840"/>
            <a:ext cx="8229600" cy="4137323"/>
          </a:xfrm>
        </p:spPr>
        <p:txBody>
          <a:bodyPr/>
          <a:lstStyle/>
          <a:p>
            <a:r>
              <a:rPr lang="en-IE" dirty="0" smtClean="0"/>
              <a:t>Consider any and every other way that your service can make communication and/service delivery more accessible for clients. </a:t>
            </a:r>
          </a:p>
          <a:p>
            <a:endParaRPr lang="en-IE" dirty="0"/>
          </a:p>
          <a:p>
            <a:r>
              <a:rPr lang="en-IE" dirty="0" smtClean="0"/>
              <a:t>Make time to listen to and to address any concerns that your client may have.</a:t>
            </a:r>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30238275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i="1" dirty="0" smtClean="0"/>
              <a:t>19. Trauma Informed Approach </a:t>
            </a:r>
            <a:r>
              <a:rPr lang="en-IE" dirty="0" smtClean="0"/>
              <a:t> </a:t>
            </a:r>
            <a:endParaRPr lang="en-IE" dirty="0"/>
          </a:p>
        </p:txBody>
      </p:sp>
      <p:sp>
        <p:nvSpPr>
          <p:cNvPr id="3" name="Content Placeholder 2"/>
          <p:cNvSpPr>
            <a:spLocks noGrp="1"/>
          </p:cNvSpPr>
          <p:nvPr>
            <p:ph idx="1"/>
          </p:nvPr>
        </p:nvSpPr>
        <p:spPr/>
        <p:txBody>
          <a:bodyPr/>
          <a:lstStyle/>
          <a:p>
            <a:r>
              <a:rPr lang="en-IE" dirty="0" smtClean="0"/>
              <a:t>Taking a trauma informed approach in communicating with both your client and the Interpreter. </a:t>
            </a:r>
          </a:p>
          <a:p>
            <a:endParaRPr lang="en-IE" dirty="0"/>
          </a:p>
          <a:p>
            <a:r>
              <a:rPr lang="en-IE" dirty="0" smtClean="0"/>
              <a:t>Vicarious trauma is real and can happen to anyone. </a:t>
            </a:r>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16038076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Lived experience of working as a Ukrainian and Russian Interpreter </a:t>
            </a:r>
            <a:endParaRPr lang="en-IE" dirty="0"/>
          </a:p>
        </p:txBody>
      </p:sp>
      <p:sp>
        <p:nvSpPr>
          <p:cNvPr id="3" name="Content Placeholder 2"/>
          <p:cNvSpPr>
            <a:spLocks noGrp="1"/>
          </p:cNvSpPr>
          <p:nvPr>
            <p:ph idx="1"/>
          </p:nvPr>
        </p:nvSpPr>
        <p:spPr/>
        <p:txBody>
          <a:bodyPr/>
          <a:lstStyle/>
          <a:p>
            <a:r>
              <a:rPr lang="en-IE" dirty="0" smtClean="0"/>
              <a:t>‘really intense’ a ‘great experience’ </a:t>
            </a:r>
          </a:p>
          <a:p>
            <a:pPr marL="0" indent="0">
              <a:buNone/>
            </a:pPr>
            <a:endParaRPr lang="en-IE" dirty="0"/>
          </a:p>
          <a:p>
            <a:r>
              <a:rPr lang="en-IE" dirty="0" smtClean="0"/>
              <a:t>‘People don’t feel comfortable sharing emotional information with someone who doesn’t speak their language’</a:t>
            </a:r>
          </a:p>
          <a:p>
            <a:endParaRPr lang="en-IE" dirty="0"/>
          </a:p>
          <a:p>
            <a:r>
              <a:rPr lang="en-IE" dirty="0" smtClean="0"/>
              <a:t>‘I think I can cope with it myself’  </a:t>
            </a:r>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29644817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E" smtClean="0"/>
              <a:t>Dr. V. Byrne, Cork Kerry Social Inclusion Psychology Services </a:t>
            </a:r>
            <a:endParaRPr lang="en-IE"/>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1268760"/>
            <a:ext cx="6984775" cy="4608512"/>
          </a:xfrm>
          <a:prstGeom prst="rect">
            <a:avLst/>
          </a:prstGeom>
        </p:spPr>
      </p:pic>
    </p:spTree>
    <p:extLst>
      <p:ext uri="{BB962C8B-B14F-4D97-AF65-F5344CB8AC3E}">
        <p14:creationId xmlns:p14="http://schemas.microsoft.com/office/powerpoint/2010/main" val="18851370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E" smtClean="0"/>
              <a:t>Dr. V. Byrne, Cork Kerry Social Inclusion Psychology Services </a:t>
            </a:r>
            <a:endParaRPr lang="en-IE"/>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712" y="1268760"/>
            <a:ext cx="3816423" cy="4464496"/>
          </a:xfrm>
          <a:prstGeom prst="rect">
            <a:avLst/>
          </a:prstGeom>
        </p:spPr>
      </p:pic>
      <p:sp>
        <p:nvSpPr>
          <p:cNvPr id="4" name="TextBox 3"/>
          <p:cNvSpPr txBox="1"/>
          <p:nvPr/>
        </p:nvSpPr>
        <p:spPr>
          <a:xfrm>
            <a:off x="5076056" y="1916832"/>
            <a:ext cx="3888432" cy="707886"/>
          </a:xfrm>
          <a:prstGeom prst="rect">
            <a:avLst/>
          </a:prstGeom>
          <a:noFill/>
        </p:spPr>
        <p:txBody>
          <a:bodyPr wrap="square" rtlCol="0">
            <a:spAutoFit/>
          </a:bodyPr>
          <a:lstStyle/>
          <a:p>
            <a:r>
              <a:rPr lang="en-IE" sz="4000" dirty="0" smtClean="0"/>
              <a:t>‘Terrible Stories’ </a:t>
            </a:r>
            <a:endParaRPr lang="en-IE" sz="4000" dirty="0"/>
          </a:p>
        </p:txBody>
      </p:sp>
    </p:spTree>
    <p:extLst>
      <p:ext uri="{BB962C8B-B14F-4D97-AF65-F5344CB8AC3E}">
        <p14:creationId xmlns:p14="http://schemas.microsoft.com/office/powerpoint/2010/main" val="418166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Cultural Considerations </a:t>
            </a:r>
            <a:endParaRPr lang="en-IE" dirty="0"/>
          </a:p>
        </p:txBody>
      </p:sp>
      <p:sp>
        <p:nvSpPr>
          <p:cNvPr id="3" name="Content Placeholder 2"/>
          <p:cNvSpPr>
            <a:spLocks noGrp="1"/>
          </p:cNvSpPr>
          <p:nvPr>
            <p:ph idx="1"/>
          </p:nvPr>
        </p:nvSpPr>
        <p:spPr/>
        <p:txBody>
          <a:bodyPr>
            <a:normAutofit fontScale="92500" lnSpcReduction="10000"/>
          </a:bodyPr>
          <a:lstStyle/>
          <a:p>
            <a:pPr marL="0" indent="0">
              <a:buNone/>
            </a:pPr>
            <a:r>
              <a:rPr lang="en-IE" dirty="0" smtClean="0"/>
              <a:t>‘I’d </a:t>
            </a:r>
            <a:r>
              <a:rPr lang="en-IE" dirty="0"/>
              <a:t>like to emphasize that there are</a:t>
            </a:r>
            <a:r>
              <a:rPr lang="en-IE" b="1" dirty="0"/>
              <a:t> 44 million people in Ukraine, of different ethnicities and different religions</a:t>
            </a:r>
            <a:r>
              <a:rPr lang="en-IE" dirty="0"/>
              <a:t>.</a:t>
            </a:r>
          </a:p>
          <a:p>
            <a:pPr marL="0" indent="0">
              <a:buNone/>
            </a:pPr>
            <a:r>
              <a:rPr lang="en-IE" dirty="0"/>
              <a:t>As you know, I am a refugee myself, and I am in touch with many Ukrainians at the moment, I can assure you that people who arrive here have a </a:t>
            </a:r>
            <a:r>
              <a:rPr lang="en-IE" b="1" dirty="0"/>
              <a:t>cultural shock</a:t>
            </a:r>
            <a:r>
              <a:rPr lang="en-IE" dirty="0"/>
              <a:t>. Indeed, Ireland welcomed us with open arms and hearts, and it might seem like Ukrainians have no words to express their gratitude </a:t>
            </a:r>
            <a:r>
              <a:rPr lang="en-IE" dirty="0" smtClean="0"/>
              <a:t>enough’</a:t>
            </a:r>
            <a:endParaRPr lang="en-IE" dirty="0"/>
          </a:p>
          <a:p>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929098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t>Roadmap for today:</a:t>
            </a:r>
            <a:endParaRPr lang="en-IE" dirty="0"/>
          </a:p>
        </p:txBody>
      </p:sp>
      <p:sp>
        <p:nvSpPr>
          <p:cNvPr id="4" name="Content Placeholder 3"/>
          <p:cNvSpPr>
            <a:spLocks noGrp="1"/>
          </p:cNvSpPr>
          <p:nvPr>
            <p:ph idx="1"/>
          </p:nvPr>
        </p:nvSpPr>
        <p:spPr/>
        <p:txBody>
          <a:bodyPr>
            <a:normAutofit lnSpcReduction="10000"/>
          </a:bodyPr>
          <a:lstStyle/>
          <a:p>
            <a:endParaRPr lang="en-IE" dirty="0" smtClean="0"/>
          </a:p>
          <a:p>
            <a:r>
              <a:rPr lang="en-IE" dirty="0" smtClean="0"/>
              <a:t>How do I know when to work with an Interpreter?</a:t>
            </a:r>
          </a:p>
          <a:p>
            <a:r>
              <a:rPr lang="en-IE" sz="4000" dirty="0" smtClean="0"/>
              <a:t>Practical guidelines for working with Interpreters</a:t>
            </a:r>
            <a:r>
              <a:rPr lang="en-IE" dirty="0" smtClean="0"/>
              <a:t>. </a:t>
            </a:r>
          </a:p>
          <a:p>
            <a:r>
              <a:rPr lang="en-IE" dirty="0" smtClean="0"/>
              <a:t>Lived experience of working as an Interpreter </a:t>
            </a:r>
            <a:endParaRPr lang="en-IE" dirty="0"/>
          </a:p>
          <a:p>
            <a:r>
              <a:rPr lang="en-IE" dirty="0" smtClean="0"/>
              <a:t>Understanding the Cultural Context of Ukraine. </a:t>
            </a:r>
          </a:p>
        </p:txBody>
      </p:sp>
      <p:sp>
        <p:nvSpPr>
          <p:cNvPr id="2" name="Footer Placeholder 1"/>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24919226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E" smtClean="0"/>
              <a:t>Dr. V. Byrne, Cork Kerry Social Inclusion Psychology Services </a:t>
            </a:r>
            <a:endParaRPr lang="en-IE"/>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1092776"/>
            <a:ext cx="3384376" cy="1976184"/>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908720"/>
            <a:ext cx="3148186" cy="388843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8" y="3645024"/>
            <a:ext cx="3769010" cy="2184276"/>
          </a:xfrm>
          <a:prstGeom prst="rect">
            <a:avLst/>
          </a:prstGeom>
        </p:spPr>
      </p:pic>
    </p:spTree>
    <p:extLst>
      <p:ext uri="{BB962C8B-B14F-4D97-AF65-F5344CB8AC3E}">
        <p14:creationId xmlns:p14="http://schemas.microsoft.com/office/powerpoint/2010/main" val="37192661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E" smtClean="0"/>
              <a:t>Dr. V. Byrne, Cork Kerry Social Inclusion Psychology Services </a:t>
            </a:r>
            <a:endParaRPr lang="en-IE"/>
          </a:p>
        </p:txBody>
      </p:sp>
      <p:sp>
        <p:nvSpPr>
          <p:cNvPr id="3" name="Rectangle 2"/>
          <p:cNvSpPr/>
          <p:nvPr/>
        </p:nvSpPr>
        <p:spPr>
          <a:xfrm>
            <a:off x="611560" y="2413338"/>
            <a:ext cx="8208912" cy="2677656"/>
          </a:xfrm>
          <a:prstGeom prst="rect">
            <a:avLst/>
          </a:prstGeom>
        </p:spPr>
        <p:txBody>
          <a:bodyPr wrap="square">
            <a:spAutoFit/>
          </a:bodyPr>
          <a:lstStyle/>
          <a:p>
            <a:pPr lvl="0"/>
            <a:r>
              <a:rPr lang="en-IE" sz="2800" dirty="0"/>
              <a:t>Ukrainians live in a country where everyday life is often unpredictable and unstable, and they have learned to adapt to constantly changing rules and laws. A long history of turbulent economic times, unstable governments, and adverse climatic conditions produce a rather fatalistic approach towards life.</a:t>
            </a:r>
          </a:p>
        </p:txBody>
      </p:sp>
    </p:spTree>
    <p:extLst>
      <p:ext uri="{BB962C8B-B14F-4D97-AF65-F5344CB8AC3E}">
        <p14:creationId xmlns:p14="http://schemas.microsoft.com/office/powerpoint/2010/main" val="37318143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IE"/>
          </a:p>
        </p:txBody>
      </p:sp>
      <p:sp>
        <p:nvSpPr>
          <p:cNvPr id="5" name="Content Placeholder 4"/>
          <p:cNvSpPr>
            <a:spLocks noGrp="1"/>
          </p:cNvSpPr>
          <p:nvPr>
            <p:ph idx="1"/>
          </p:nvPr>
        </p:nvSpPr>
        <p:spPr/>
        <p:txBody>
          <a:bodyPr/>
          <a:lstStyle/>
          <a:p>
            <a:pPr marL="0" indent="0">
              <a:buNone/>
            </a:pPr>
            <a:r>
              <a:rPr lang="en-IE" dirty="0" smtClean="0"/>
              <a:t>‘The </a:t>
            </a:r>
            <a:r>
              <a:rPr lang="en-IE" dirty="0"/>
              <a:t>help of the government was always minor in Ukraine. Therefore, we can hardly accept such tremendous help, and we are so grateful and fascinated by how welcoming Ireland is</a:t>
            </a:r>
            <a:r>
              <a:rPr lang="en-IE" dirty="0" smtClean="0"/>
              <a:t>.’ </a:t>
            </a:r>
            <a:endParaRPr lang="en-IE" dirty="0"/>
          </a:p>
          <a:p>
            <a:endParaRPr lang="en-IE" dirty="0"/>
          </a:p>
        </p:txBody>
      </p:sp>
      <p:sp>
        <p:nvSpPr>
          <p:cNvPr id="2" name="Footer Placeholder 1"/>
          <p:cNvSpPr>
            <a:spLocks noGrp="1"/>
          </p:cNvSpPr>
          <p:nvPr>
            <p:ph type="ftr" sz="quarter" idx="11"/>
          </p:nvPr>
        </p:nvSpPr>
        <p:spPr/>
        <p:txBody>
          <a:bodyPr/>
          <a:lstStyle/>
          <a:p>
            <a:r>
              <a:rPr lang="en-IE" smtClean="0"/>
              <a:t>Dr. V. Byrne, Cork Kerry Social Inclusion Psychology Services </a:t>
            </a:r>
            <a:endParaRPr lang="en-IE"/>
          </a:p>
        </p:txBody>
      </p:sp>
      <p:sp>
        <p:nvSpPr>
          <p:cNvPr id="3" name="Rectangle 2"/>
          <p:cNvSpPr/>
          <p:nvPr/>
        </p:nvSpPr>
        <p:spPr>
          <a:xfrm>
            <a:off x="2286000" y="2828836"/>
            <a:ext cx="4572000" cy="369332"/>
          </a:xfrm>
          <a:prstGeom prst="rect">
            <a:avLst/>
          </a:prstGeom>
        </p:spPr>
        <p:txBody>
          <a:bodyPr>
            <a:spAutoFit/>
          </a:bodyPr>
          <a:lstStyle/>
          <a:p>
            <a:r>
              <a:rPr lang="en-IE" dirty="0" smtClean="0"/>
              <a:t> </a:t>
            </a:r>
            <a:endParaRPr lang="en-IE" dirty="0"/>
          </a:p>
        </p:txBody>
      </p:sp>
    </p:spTree>
    <p:extLst>
      <p:ext uri="{BB962C8B-B14F-4D97-AF65-F5344CB8AC3E}">
        <p14:creationId xmlns:p14="http://schemas.microsoft.com/office/powerpoint/2010/main" val="26826509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92500" lnSpcReduction="10000"/>
          </a:bodyPr>
          <a:lstStyle/>
          <a:p>
            <a:pPr marL="0" lvl="0" indent="0">
              <a:buNone/>
            </a:pPr>
            <a:r>
              <a:rPr lang="en-IE" dirty="0" smtClean="0"/>
              <a:t>‘Comparison </a:t>
            </a:r>
            <a:r>
              <a:rPr lang="en-IE" dirty="0"/>
              <a:t>- Irish people are extremely polite and kind. Our people are too, but we do not express it to the whole world to that extent. </a:t>
            </a:r>
          </a:p>
          <a:p>
            <a:pPr marL="0" lvl="0" indent="0">
              <a:buNone/>
            </a:pPr>
            <a:r>
              <a:rPr lang="en-IE" dirty="0"/>
              <a:t>We tend to keep things inside (unless you are my best friend or family member). We tend to ‘stay strong’, no matter what. Some people might refuse help because we are “all good”. </a:t>
            </a:r>
          </a:p>
          <a:p>
            <a:pPr marL="0" lvl="0" indent="0">
              <a:buNone/>
            </a:pPr>
            <a:r>
              <a:rPr lang="en-IE" dirty="0"/>
              <a:t>Very straight-forward, bold and sometimes it might seem like we are less polite and just doing everything to achieve the </a:t>
            </a:r>
            <a:r>
              <a:rPr lang="en-IE" dirty="0" smtClean="0"/>
              <a:t>goals’ </a:t>
            </a:r>
            <a:endParaRPr lang="en-IE" dirty="0"/>
          </a:p>
          <a:p>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31248056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Further Reading  </a:t>
            </a:r>
            <a:endParaRPr lang="en-IE" dirty="0"/>
          </a:p>
        </p:txBody>
      </p:sp>
      <p:sp>
        <p:nvSpPr>
          <p:cNvPr id="3" name="Content Placeholder 2"/>
          <p:cNvSpPr>
            <a:spLocks noGrp="1"/>
          </p:cNvSpPr>
          <p:nvPr>
            <p:ph idx="1"/>
          </p:nvPr>
        </p:nvSpPr>
        <p:spPr/>
        <p:txBody>
          <a:bodyPr>
            <a:normAutofit/>
          </a:bodyPr>
          <a:lstStyle/>
          <a:p>
            <a:pPr marL="0" indent="0">
              <a:buNone/>
            </a:pPr>
            <a:r>
              <a:rPr lang="en-IE" dirty="0" smtClean="0"/>
              <a:t>Rachel </a:t>
            </a:r>
            <a:r>
              <a:rPr lang="en-IE" dirty="0"/>
              <a:t>Tribe &amp; Kate Thompson (2022) Working with interpreters in mental health, International Review of Psychiatry, DOI: </a:t>
            </a:r>
            <a:r>
              <a:rPr lang="en-IE" u="sng" dirty="0">
                <a:hlinkClick r:id="rId2"/>
              </a:rPr>
              <a:t>10.1080/09540261.2022.2073202</a:t>
            </a:r>
            <a:endParaRPr lang="en-IE" dirty="0" smtClean="0"/>
          </a:p>
          <a:p>
            <a:endParaRPr lang="en-IE" dirty="0" smtClean="0"/>
          </a:p>
          <a:p>
            <a:endParaRPr lang="en-IE" dirty="0"/>
          </a:p>
          <a:p>
            <a:endParaRPr lang="en-IE" dirty="0" smtClean="0"/>
          </a:p>
          <a:p>
            <a:endParaRPr lang="en-IE" dirty="0"/>
          </a:p>
          <a:p>
            <a:endParaRPr lang="en-IE" dirty="0" smtClean="0"/>
          </a:p>
          <a:p>
            <a:endParaRPr lang="en-IE" dirty="0"/>
          </a:p>
          <a:p>
            <a:endParaRPr lang="en-IE" dirty="0" smtClean="0"/>
          </a:p>
          <a:p>
            <a:endParaRPr lang="en-IE" dirty="0"/>
          </a:p>
          <a:p>
            <a:endParaRPr lang="en-IE" dirty="0" smtClean="0"/>
          </a:p>
          <a:p>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34559476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Further Reading </a:t>
            </a:r>
            <a:endParaRPr lang="en-IE" dirty="0"/>
          </a:p>
        </p:txBody>
      </p:sp>
      <p:sp>
        <p:nvSpPr>
          <p:cNvPr id="3" name="Content Placeholder 2"/>
          <p:cNvSpPr>
            <a:spLocks noGrp="1"/>
          </p:cNvSpPr>
          <p:nvPr>
            <p:ph idx="1"/>
          </p:nvPr>
        </p:nvSpPr>
        <p:spPr/>
        <p:txBody>
          <a:bodyPr>
            <a:normAutofit fontScale="85000" lnSpcReduction="10000"/>
          </a:bodyPr>
          <a:lstStyle/>
          <a:p>
            <a:r>
              <a:rPr lang="en-IE" dirty="0"/>
              <a:t>'</a:t>
            </a:r>
            <a:r>
              <a:rPr lang="en-IE" dirty="0" err="1"/>
              <a:t>Ardenne</a:t>
            </a:r>
            <a:r>
              <a:rPr lang="en-IE" dirty="0"/>
              <a:t>, P., Farmer, E., </a:t>
            </a:r>
            <a:r>
              <a:rPr lang="en-IE" dirty="0" err="1"/>
              <a:t>Ruaro</a:t>
            </a:r>
            <a:r>
              <a:rPr lang="en-IE" dirty="0"/>
              <a:t>, L., &amp; </a:t>
            </a:r>
            <a:r>
              <a:rPr lang="en-IE" dirty="0" err="1"/>
              <a:t>Priebe</a:t>
            </a:r>
            <a:r>
              <a:rPr lang="en-IE" dirty="0"/>
              <a:t>, S. (2007). Not lost in translation: Protocols for interpreting trauma-focused CBT. </a:t>
            </a:r>
            <a:r>
              <a:rPr lang="en-IE" i="1" dirty="0"/>
              <a:t>Behavioural and Cognitive Psychotherapy, 35</a:t>
            </a:r>
            <a:r>
              <a:rPr lang="en-IE" dirty="0"/>
              <a:t>(3), 303–316. </a:t>
            </a:r>
            <a:r>
              <a:rPr lang="en-IE" u="sng" dirty="0">
                <a:hlinkClick r:id="rId2"/>
              </a:rPr>
              <a:t>https://</a:t>
            </a:r>
            <a:r>
              <a:rPr lang="en-IE" u="sng" dirty="0" smtClean="0">
                <a:hlinkClick r:id="rId2"/>
              </a:rPr>
              <a:t>doi.org/10.1017/S1352465807003591</a:t>
            </a:r>
            <a:endParaRPr lang="en-IE" u="sng" dirty="0" smtClean="0"/>
          </a:p>
          <a:p>
            <a:endParaRPr lang="en-IE" dirty="0"/>
          </a:p>
          <a:p>
            <a:r>
              <a:rPr lang="en-IE" dirty="0"/>
              <a:t>Tribe, R. (2007) ‘Working with interpreters</a:t>
            </a:r>
            <a:r>
              <a:rPr lang="en-IE" dirty="0" smtClean="0"/>
              <a:t>’, The </a:t>
            </a:r>
            <a:r>
              <a:rPr lang="en-IE" dirty="0"/>
              <a:t>Psychologist 20 (</a:t>
            </a:r>
            <a:r>
              <a:rPr lang="en-IE" dirty="0" smtClean="0"/>
              <a:t>3) 159-161 </a:t>
            </a:r>
            <a:endParaRPr lang="en-IE" dirty="0"/>
          </a:p>
          <a:p>
            <a:pPr marL="0" indent="0">
              <a:buNone/>
            </a:pPr>
            <a:r>
              <a:rPr lang="en-IE" dirty="0"/>
              <a:t>Link to published version: </a:t>
            </a:r>
          </a:p>
          <a:p>
            <a:r>
              <a:rPr lang="en-IE" dirty="0">
                <a:hlinkClick r:id="rId3"/>
              </a:rPr>
              <a:t>http://</a:t>
            </a:r>
            <a:r>
              <a:rPr lang="en-IE" dirty="0" smtClean="0">
                <a:hlinkClick r:id="rId3"/>
              </a:rPr>
              <a:t>www.thepsychologist.org.uk/archive/archive_home.cfm?volumeID=20&amp;e</a:t>
            </a:r>
            <a:r>
              <a:rPr lang="en-IE" dirty="0" smtClean="0"/>
              <a:t> </a:t>
            </a:r>
            <a:endParaRPr lang="en-IE" dirty="0"/>
          </a:p>
          <a:p>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6609551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Further Reading </a:t>
            </a:r>
            <a:endParaRPr lang="en-IE" dirty="0"/>
          </a:p>
        </p:txBody>
      </p:sp>
      <p:sp>
        <p:nvSpPr>
          <p:cNvPr id="3" name="Content Placeholder 2"/>
          <p:cNvSpPr>
            <a:spLocks noGrp="1"/>
          </p:cNvSpPr>
          <p:nvPr>
            <p:ph idx="1"/>
          </p:nvPr>
        </p:nvSpPr>
        <p:spPr/>
        <p:txBody>
          <a:bodyPr/>
          <a:lstStyle/>
          <a:p>
            <a:r>
              <a:rPr lang="en-IE" dirty="0" err="1"/>
              <a:t>Brisset</a:t>
            </a:r>
            <a:r>
              <a:rPr lang="en-IE" dirty="0"/>
              <a:t> C, </a:t>
            </a:r>
            <a:r>
              <a:rPr lang="en-IE" dirty="0" err="1"/>
              <a:t>Leanza</a:t>
            </a:r>
            <a:r>
              <a:rPr lang="en-IE" dirty="0"/>
              <a:t> Y, </a:t>
            </a:r>
            <a:r>
              <a:rPr lang="en-IE" dirty="0" err="1"/>
              <a:t>Laforest</a:t>
            </a:r>
            <a:r>
              <a:rPr lang="en-IE" dirty="0"/>
              <a:t> K. Working with interpreters in health care: a systematic review and meta-ethnography of qualitative studies. Patient </a:t>
            </a:r>
            <a:r>
              <a:rPr lang="en-IE" dirty="0" err="1"/>
              <a:t>Educ</a:t>
            </a:r>
            <a:r>
              <a:rPr lang="en-IE" dirty="0"/>
              <a:t> </a:t>
            </a:r>
            <a:r>
              <a:rPr lang="en-IE" dirty="0" err="1"/>
              <a:t>Couns</a:t>
            </a:r>
            <a:r>
              <a:rPr lang="en-IE" dirty="0"/>
              <a:t>. 2013 May;91(2):131-40. </a:t>
            </a:r>
            <a:r>
              <a:rPr lang="en-IE" dirty="0" err="1"/>
              <a:t>doi</a:t>
            </a:r>
            <a:r>
              <a:rPr lang="en-IE" dirty="0"/>
              <a:t>: 10.1016/j.pec.2012.11.008. </a:t>
            </a:r>
            <a:r>
              <a:rPr lang="en-IE" dirty="0" err="1"/>
              <a:t>Epub</a:t>
            </a:r>
            <a:r>
              <a:rPr lang="en-IE" dirty="0"/>
              <a:t> 2012 Dec 13. PMID: 23246426.</a:t>
            </a:r>
          </a:p>
          <a:p>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150178627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Remember to give it time, working in a new way will feel clumsy at first. </a:t>
            </a:r>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188657464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E" smtClean="0"/>
              <a:t>Dr. V. Byrne, Cork Kerry Social Inclusion Psychology Services </a:t>
            </a:r>
            <a:endParaRPr lang="en-IE"/>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00" y="85725"/>
            <a:ext cx="5715000" cy="6686550"/>
          </a:xfrm>
          <a:prstGeom prst="rect">
            <a:avLst/>
          </a:prstGeom>
        </p:spPr>
      </p:pic>
    </p:spTree>
    <p:extLst>
      <p:ext uri="{BB962C8B-B14F-4D97-AF65-F5344CB8AC3E}">
        <p14:creationId xmlns:p14="http://schemas.microsoft.com/office/powerpoint/2010/main" val="12234953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E"/>
          </a:p>
        </p:txBody>
      </p:sp>
      <p:sp>
        <p:nvSpPr>
          <p:cNvPr id="3" name="Subtitle 2"/>
          <p:cNvSpPr>
            <a:spLocks noGrp="1"/>
          </p:cNvSpPr>
          <p:nvPr>
            <p:ph type="subTitle" idx="1"/>
          </p:nvPr>
        </p:nvSpPr>
        <p:spPr/>
        <p:txBody>
          <a:bodyPr/>
          <a:lstStyle/>
          <a:p>
            <a:endParaRPr lang="en-IE"/>
          </a:p>
        </p:txBody>
      </p:sp>
    </p:spTree>
    <p:extLst>
      <p:ext uri="{BB962C8B-B14F-4D97-AF65-F5344CB8AC3E}">
        <p14:creationId xmlns:p14="http://schemas.microsoft.com/office/powerpoint/2010/main" val="825014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Setting the scene…</a:t>
            </a:r>
            <a:endParaRPr lang="en-IE" dirty="0"/>
          </a:p>
        </p:txBody>
      </p:sp>
      <p:sp>
        <p:nvSpPr>
          <p:cNvPr id="3" name="Content Placeholder 2"/>
          <p:cNvSpPr>
            <a:spLocks noGrp="1"/>
          </p:cNvSpPr>
          <p:nvPr>
            <p:ph idx="1"/>
          </p:nvPr>
        </p:nvSpPr>
        <p:spPr/>
        <p:txBody>
          <a:bodyPr>
            <a:normAutofit lnSpcReduction="10000"/>
          </a:bodyPr>
          <a:lstStyle/>
          <a:p>
            <a:pPr algn="just"/>
            <a:r>
              <a:rPr lang="en-IE" dirty="0"/>
              <a:t>645,500 </a:t>
            </a:r>
            <a:r>
              <a:rPr lang="en-IE" dirty="0" smtClean="0"/>
              <a:t>people living in Ireland are non-Irish nationals, one in eight people or almost 13% of the population </a:t>
            </a:r>
          </a:p>
          <a:p>
            <a:pPr algn="just"/>
            <a:endParaRPr lang="en-IE" dirty="0"/>
          </a:p>
          <a:p>
            <a:pPr algn="just"/>
            <a:r>
              <a:rPr lang="en-IE" dirty="0" smtClean="0"/>
              <a:t>In addition to the barrier of language other differences can make it hard for people from non-Irish backgrounds to know about and know how to access our health services successfully. </a:t>
            </a:r>
          </a:p>
          <a:p>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spTree>
    <p:extLst>
      <p:ext uri="{BB962C8B-B14F-4D97-AF65-F5344CB8AC3E}">
        <p14:creationId xmlns:p14="http://schemas.microsoft.com/office/powerpoint/2010/main" val="16755795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Ukraine Crisis </a:t>
            </a:r>
            <a:endParaRPr lang="en-IE" dirty="0"/>
          </a:p>
        </p:txBody>
      </p:sp>
      <p:sp>
        <p:nvSpPr>
          <p:cNvPr id="3" name="Content Placeholder 2"/>
          <p:cNvSpPr>
            <a:spLocks noGrp="1"/>
          </p:cNvSpPr>
          <p:nvPr>
            <p:ph idx="1"/>
          </p:nvPr>
        </p:nvSpPr>
        <p:spPr>
          <a:xfrm>
            <a:off x="457200" y="1340768"/>
            <a:ext cx="8229600" cy="5517232"/>
          </a:xfrm>
        </p:spPr>
        <p:txBody>
          <a:bodyPr/>
          <a:lstStyle/>
          <a:p>
            <a:r>
              <a:rPr lang="en-IE" dirty="0" smtClean="0"/>
              <a:t>8 million forcibly displaced people within Ukraine and 5 million people have fled to other countries for safety.</a:t>
            </a:r>
          </a:p>
          <a:p>
            <a:endParaRPr lang="en-IE" dirty="0" smtClean="0"/>
          </a:p>
          <a:p>
            <a:r>
              <a:rPr lang="en-IE" dirty="0"/>
              <a:t>Currently 5,500 forcibly displaced people from Ukraine living across Cork and Kerry </a:t>
            </a:r>
          </a:p>
          <a:p>
            <a:endParaRPr lang="en-IE" dirty="0"/>
          </a:p>
          <a:p>
            <a:endParaRPr lang="en-IE" dirty="0"/>
          </a:p>
        </p:txBody>
      </p:sp>
      <p:sp>
        <p:nvSpPr>
          <p:cNvPr id="4" name="Footer Placeholder 3"/>
          <p:cNvSpPr>
            <a:spLocks noGrp="1"/>
          </p:cNvSpPr>
          <p:nvPr>
            <p:ph type="ftr" sz="quarter" idx="11"/>
          </p:nvPr>
        </p:nvSpPr>
        <p:spPr/>
        <p:txBody>
          <a:bodyPr/>
          <a:lstStyle/>
          <a:p>
            <a:r>
              <a:rPr lang="en-IE" smtClean="0"/>
              <a:t>Dr. V. Byrne, Cork Kerry Social Inclusion Psychology Services </a:t>
            </a:r>
            <a:endParaRPr lang="en-IE"/>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1" y="4653136"/>
            <a:ext cx="4104456" cy="2724150"/>
          </a:xfrm>
          <a:prstGeom prst="rect">
            <a:avLst/>
          </a:prstGeom>
        </p:spPr>
      </p:pic>
    </p:spTree>
    <p:extLst>
      <p:ext uri="{BB962C8B-B14F-4D97-AF65-F5344CB8AC3E}">
        <p14:creationId xmlns:p14="http://schemas.microsoft.com/office/powerpoint/2010/main" val="3007671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652" y="332656"/>
            <a:ext cx="4751213" cy="278241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3968" y="2924944"/>
            <a:ext cx="4525491" cy="3427834"/>
          </a:xfrm>
          <a:prstGeom prst="rect">
            <a:avLst/>
          </a:prstGeom>
        </p:spPr>
      </p:pic>
    </p:spTree>
    <p:extLst>
      <p:ext uri="{BB962C8B-B14F-4D97-AF65-F5344CB8AC3E}">
        <p14:creationId xmlns:p14="http://schemas.microsoft.com/office/powerpoint/2010/main" val="4288122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908720"/>
            <a:ext cx="7840910" cy="4413522"/>
          </a:xfrm>
          <a:prstGeom prst="rect">
            <a:avLst/>
          </a:prstGeom>
        </p:spPr>
      </p:pic>
    </p:spTree>
    <p:extLst>
      <p:ext uri="{BB962C8B-B14F-4D97-AF65-F5344CB8AC3E}">
        <p14:creationId xmlns:p14="http://schemas.microsoft.com/office/powerpoint/2010/main" val="2402097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1124744"/>
            <a:ext cx="7560840" cy="5112567"/>
          </a:xfrm>
          <a:prstGeom prst="rect">
            <a:avLst/>
          </a:prstGeom>
        </p:spPr>
      </p:pic>
    </p:spTree>
    <p:extLst>
      <p:ext uri="{BB962C8B-B14F-4D97-AF65-F5344CB8AC3E}">
        <p14:creationId xmlns:p14="http://schemas.microsoft.com/office/powerpoint/2010/main" val="3927883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2230</Words>
  <Application>Microsoft Office PowerPoint</Application>
  <PresentationFormat>On-screen Show (4:3)</PresentationFormat>
  <Paragraphs>233</Paragraphs>
  <Slides>49</Slides>
  <Notes>28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49</vt:i4>
      </vt:variant>
    </vt:vector>
  </HeadingPairs>
  <TitlesOfParts>
    <vt:vector size="52" baseType="lpstr">
      <vt:lpstr>Arial</vt:lpstr>
      <vt:lpstr>Calibri</vt:lpstr>
      <vt:lpstr>Office Theme</vt:lpstr>
      <vt:lpstr>Working with Ukrainian and Russian Speaking Interpreters:  Guidelines for health workers in the midst of the current crisis in Ukraine </vt:lpstr>
      <vt:lpstr>PowerPoint Presentation</vt:lpstr>
      <vt:lpstr>Hello! </vt:lpstr>
      <vt:lpstr>Roadmap for today:</vt:lpstr>
      <vt:lpstr>Setting the scene…</vt:lpstr>
      <vt:lpstr>Ukraine Crisis </vt:lpstr>
      <vt:lpstr>PowerPoint Presentation</vt:lpstr>
      <vt:lpstr>PowerPoint Presentation</vt:lpstr>
      <vt:lpstr>PowerPoint Presentation</vt:lpstr>
      <vt:lpstr>PowerPoint Presentation</vt:lpstr>
      <vt:lpstr>PowerPoint Presentation</vt:lpstr>
      <vt:lpstr>PowerPoint Presentation</vt:lpstr>
      <vt:lpstr>Why use an interpreter? </vt:lpstr>
      <vt:lpstr>Working with Interpreters </vt:lpstr>
      <vt:lpstr>Before your appointment </vt:lpstr>
      <vt:lpstr> 1. When to use an Interpreter </vt:lpstr>
      <vt:lpstr>1. When to use an Interpreter</vt:lpstr>
      <vt:lpstr>2. Choosing an Interpreter </vt:lpstr>
      <vt:lpstr>2. Choosing an interpreter </vt:lpstr>
      <vt:lpstr>  3. Do NOT rely on children, family or friends to act as an Interpreter.</vt:lpstr>
      <vt:lpstr>3. Do NOT rely on children, family or friends to act as an Interpreter.</vt:lpstr>
      <vt:lpstr>PowerPoint Presentation</vt:lpstr>
      <vt:lpstr>During Your Appointment </vt:lpstr>
      <vt:lpstr>PowerPoint Presentation</vt:lpstr>
      <vt:lpstr>7. Help to build your client’s trust in the Interpreter </vt:lpstr>
      <vt:lpstr>7. Helping to build trust:</vt:lpstr>
      <vt:lpstr>PowerPoint Presentation</vt:lpstr>
      <vt:lpstr>PowerPoint Presentation</vt:lpstr>
      <vt:lpstr> 12.  Ask the Interpreter to translate everything that is said, line by line.</vt:lpstr>
      <vt:lpstr>13. Cultural Context </vt:lpstr>
      <vt:lpstr>PowerPoint Presentation</vt:lpstr>
      <vt:lpstr>After your Appointment </vt:lpstr>
      <vt:lpstr>17: Check in with the Interpreter </vt:lpstr>
      <vt:lpstr>18. Overcoming Barriers </vt:lpstr>
      <vt:lpstr>19. Trauma Informed Approach  </vt:lpstr>
      <vt:lpstr>Lived experience of working as a Ukrainian and Russian Interpreter </vt:lpstr>
      <vt:lpstr>PowerPoint Presentation</vt:lpstr>
      <vt:lpstr>PowerPoint Presentation</vt:lpstr>
      <vt:lpstr>Cultural Considerations </vt:lpstr>
      <vt:lpstr>PowerPoint Presentation</vt:lpstr>
      <vt:lpstr>PowerPoint Presentation</vt:lpstr>
      <vt:lpstr>PowerPoint Presentation</vt:lpstr>
      <vt:lpstr>PowerPoint Presentation</vt:lpstr>
      <vt:lpstr>Further Reading  </vt:lpstr>
      <vt:lpstr>Further Reading </vt:lpstr>
      <vt:lpstr>Further Reading </vt:lpstr>
      <vt:lpstr>PowerPoint Presentation</vt:lpstr>
      <vt:lpstr>PowerPoint Presentation</vt:lpstr>
      <vt:lpstr>PowerPoint Presentation</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Ukrainian and Russian Speaking Interpreters:  Guidelines for health workers in the midst of the current crisis in Ukraine</dc:title>
  <dc:creator>Veronica Byrne ( Psychologist)</dc:creator>
  <cp:lastModifiedBy>Michelle Hayes</cp:lastModifiedBy>
  <cp:revision>3</cp:revision>
  <dcterms:created xsi:type="dcterms:W3CDTF">2022-06-17T08:22:57Z</dcterms:created>
  <dcterms:modified xsi:type="dcterms:W3CDTF">2022-06-23T10:14:01Z</dcterms:modified>
</cp:coreProperties>
</file>