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5"/>
  </p:notesMasterIdLst>
  <p:handoutMasterIdLst>
    <p:handoutMasterId r:id="rId46"/>
  </p:handoutMasterIdLst>
  <p:sldIdLst>
    <p:sldId id="442" r:id="rId5"/>
    <p:sldId id="465" r:id="rId6"/>
    <p:sldId id="466" r:id="rId7"/>
    <p:sldId id="457" r:id="rId8"/>
    <p:sldId id="472" r:id="rId9"/>
    <p:sldId id="473" r:id="rId10"/>
    <p:sldId id="474" r:id="rId11"/>
    <p:sldId id="475" r:id="rId12"/>
    <p:sldId id="476" r:id="rId13"/>
    <p:sldId id="477" r:id="rId14"/>
    <p:sldId id="480" r:id="rId15"/>
    <p:sldId id="481" r:id="rId16"/>
    <p:sldId id="517" r:id="rId17"/>
    <p:sldId id="518" r:id="rId18"/>
    <p:sldId id="519" r:id="rId19"/>
    <p:sldId id="482" r:id="rId20"/>
    <p:sldId id="484" r:id="rId21"/>
    <p:sldId id="483" r:id="rId22"/>
    <p:sldId id="485" r:id="rId23"/>
    <p:sldId id="486" r:id="rId24"/>
    <p:sldId id="487" r:id="rId25"/>
    <p:sldId id="488" r:id="rId26"/>
    <p:sldId id="491" r:id="rId27"/>
    <p:sldId id="492" r:id="rId28"/>
    <p:sldId id="493" r:id="rId29"/>
    <p:sldId id="494" r:id="rId30"/>
    <p:sldId id="495" r:id="rId31"/>
    <p:sldId id="496" r:id="rId32"/>
    <p:sldId id="497" r:id="rId33"/>
    <p:sldId id="498" r:id="rId34"/>
    <p:sldId id="499" r:id="rId35"/>
    <p:sldId id="504" r:id="rId36"/>
    <p:sldId id="505" r:id="rId37"/>
    <p:sldId id="521" r:id="rId38"/>
    <p:sldId id="522" r:id="rId39"/>
    <p:sldId id="523" r:id="rId40"/>
    <p:sldId id="524" r:id="rId41"/>
    <p:sldId id="508" r:id="rId42"/>
    <p:sldId id="514" r:id="rId43"/>
    <p:sldId id="516" r:id="rId44"/>
  </p:sldIdLst>
  <p:sldSz cx="9144000" cy="5143500" type="screen16x9"/>
  <p:notesSz cx="6858000" cy="9144000"/>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43">
          <p15:clr>
            <a:srgbClr val="A4A3A4"/>
          </p15:clr>
        </p15:guide>
        <p15:guide id="2" pos="14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CA6"/>
    <a:srgbClr val="CFF5FD"/>
    <a:srgbClr val="9CDCF8"/>
    <a:srgbClr val="00ADEF"/>
    <a:srgbClr val="9CDCF7"/>
    <a:srgbClr val="DEC8EE"/>
    <a:srgbClr val="6DABE4"/>
    <a:srgbClr val="EEF2F1"/>
    <a:srgbClr val="3C786E"/>
    <a:srgbClr val="44C8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3557" autoAdjust="0"/>
  </p:normalViewPr>
  <p:slideViewPr>
    <p:cSldViewPr snapToGrid="0" snapToObjects="1">
      <p:cViewPr>
        <p:scale>
          <a:sx n="82" d="100"/>
          <a:sy n="82" d="100"/>
        </p:scale>
        <p:origin x="-1044" y="-354"/>
      </p:cViewPr>
      <p:guideLst>
        <p:guide orient="horz" pos="2943"/>
        <p:guide pos="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4432"/>
    </p:cViewPr>
  </p:sorterViewPr>
  <p:notesViewPr>
    <p:cSldViewPr snapToGrid="0" snapToObjects="1">
      <p:cViewPr varScale="1">
        <p:scale>
          <a:sx n="143" d="100"/>
          <a:sy n="143" d="100"/>
        </p:scale>
        <p:origin x="510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E1F244-F7A8-46FB-910C-41C81C90462E}" type="datetimeFigureOut">
              <a:rPr lang="en-IE" smtClean="0"/>
              <a:t>16/04/2021</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C3D91F-3077-4567-A92C-FC50CFBAF9E2}" type="slidenum">
              <a:rPr lang="en-IE" smtClean="0"/>
              <a:t>‹#›</a:t>
            </a:fld>
            <a:endParaRPr lang="en-IE"/>
          </a:p>
        </p:txBody>
      </p:sp>
    </p:spTree>
    <p:extLst>
      <p:ext uri="{BB962C8B-B14F-4D97-AF65-F5344CB8AC3E}">
        <p14:creationId xmlns:p14="http://schemas.microsoft.com/office/powerpoint/2010/main" val="37236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25B4B06-F6C8-6142-9D8C-EB03ACA4620E}" type="datetimeFigureOut">
              <a:rPr lang="en-US" smtClean="0"/>
              <a:pPr/>
              <a:t>4/16/2021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027C63-A927-B647-8AFD-696B33AF9FDF}" type="slidenum">
              <a:rPr lang="en-US" smtClean="0"/>
              <a:pPr/>
              <a:t>‹#›</a:t>
            </a:fld>
            <a:endParaRPr lang="en-US" dirty="0"/>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notesStyle>
    <a:lvl1pPr marL="0" algn="l" defTabSz="457101" rtl="0" eaLnBrk="1" latinLnBrk="0" hangingPunct="1">
      <a:defRPr sz="1200" kern="1200">
        <a:solidFill>
          <a:schemeClr val="tx1"/>
        </a:solidFill>
        <a:latin typeface="Arial" panose="020B0604020202020204" pitchFamily="34" charset="0"/>
        <a:ea typeface="+mn-ea"/>
        <a:cs typeface="+mn-cs"/>
      </a:defRPr>
    </a:lvl1pPr>
    <a:lvl2pPr marL="457101" algn="l" defTabSz="457101" rtl="0" eaLnBrk="1" latinLnBrk="0" hangingPunct="1">
      <a:defRPr sz="1200" kern="1200">
        <a:solidFill>
          <a:schemeClr val="tx1"/>
        </a:solidFill>
        <a:latin typeface="Arial" panose="020B0604020202020204" pitchFamily="34" charset="0"/>
        <a:ea typeface="+mn-ea"/>
        <a:cs typeface="+mn-cs"/>
      </a:defRPr>
    </a:lvl2pPr>
    <a:lvl3pPr marL="914202" algn="l" defTabSz="457101" rtl="0" eaLnBrk="1" latinLnBrk="0" hangingPunct="1">
      <a:defRPr sz="1200" kern="1200">
        <a:solidFill>
          <a:schemeClr val="tx1"/>
        </a:solidFill>
        <a:latin typeface="Arial" panose="020B0604020202020204" pitchFamily="34" charset="0"/>
        <a:ea typeface="+mn-ea"/>
        <a:cs typeface="+mn-cs"/>
      </a:defRPr>
    </a:lvl3pPr>
    <a:lvl4pPr marL="1371303" algn="l" defTabSz="457101" rtl="0" eaLnBrk="1" latinLnBrk="0" hangingPunct="1">
      <a:defRPr sz="1200" kern="1200">
        <a:solidFill>
          <a:schemeClr val="tx1"/>
        </a:solidFill>
        <a:latin typeface="Arial" panose="020B0604020202020204" pitchFamily="34" charset="0"/>
        <a:ea typeface="+mn-ea"/>
        <a:cs typeface="+mn-cs"/>
      </a:defRPr>
    </a:lvl4pPr>
    <a:lvl5pPr marL="1828404" algn="l" defTabSz="457101" rtl="0" eaLnBrk="1" latinLnBrk="0" hangingPunct="1">
      <a:defRPr sz="1200" kern="1200">
        <a:solidFill>
          <a:schemeClr val="tx1"/>
        </a:solidFill>
        <a:latin typeface="Arial" panose="020B0604020202020204" pitchFamily="34" charset="0"/>
        <a:ea typeface="+mn-ea"/>
        <a:cs typeface="+mn-cs"/>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201150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10</a:t>
            </a:fld>
            <a:endParaRPr lang="en-US" dirty="0"/>
          </a:p>
        </p:txBody>
      </p:sp>
    </p:spTree>
    <p:extLst>
      <p:ext uri="{BB962C8B-B14F-4D97-AF65-F5344CB8AC3E}">
        <p14:creationId xmlns:p14="http://schemas.microsoft.com/office/powerpoint/2010/main" val="114053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11</a:t>
            </a:fld>
            <a:endParaRPr lang="en-US" dirty="0"/>
          </a:p>
        </p:txBody>
      </p:sp>
    </p:spTree>
    <p:extLst>
      <p:ext uri="{BB962C8B-B14F-4D97-AF65-F5344CB8AC3E}">
        <p14:creationId xmlns:p14="http://schemas.microsoft.com/office/powerpoint/2010/main" val="408081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12</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13</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14</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15</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16</a:t>
            </a:fld>
            <a:endParaRPr lang="en-US" dirty="0"/>
          </a:p>
        </p:txBody>
      </p:sp>
    </p:spTree>
    <p:extLst>
      <p:ext uri="{BB962C8B-B14F-4D97-AF65-F5344CB8AC3E}">
        <p14:creationId xmlns:p14="http://schemas.microsoft.com/office/powerpoint/2010/main" val="17551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17</a:t>
            </a:fld>
            <a:endParaRPr lang="en-US" dirty="0"/>
          </a:p>
        </p:txBody>
      </p:sp>
    </p:spTree>
    <p:extLst>
      <p:ext uri="{BB962C8B-B14F-4D97-AF65-F5344CB8AC3E}">
        <p14:creationId xmlns:p14="http://schemas.microsoft.com/office/powerpoint/2010/main" val="196445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18</a:t>
            </a:fld>
            <a:endParaRPr lang="en-US" dirty="0"/>
          </a:p>
        </p:txBody>
      </p:sp>
    </p:spTree>
    <p:extLst>
      <p:ext uri="{BB962C8B-B14F-4D97-AF65-F5344CB8AC3E}">
        <p14:creationId xmlns:p14="http://schemas.microsoft.com/office/powerpoint/2010/main" val="12918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19</a:t>
            </a:fld>
            <a:endParaRPr lang="en-US" dirty="0"/>
          </a:p>
        </p:txBody>
      </p:sp>
    </p:spTree>
    <p:extLst>
      <p:ext uri="{BB962C8B-B14F-4D97-AF65-F5344CB8AC3E}">
        <p14:creationId xmlns:p14="http://schemas.microsoft.com/office/powerpoint/2010/main" val="36687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a:t>
            </a:fld>
            <a:endParaRPr lang="en-US" dirty="0"/>
          </a:p>
        </p:txBody>
      </p:sp>
    </p:spTree>
    <p:extLst>
      <p:ext uri="{BB962C8B-B14F-4D97-AF65-F5344CB8AC3E}">
        <p14:creationId xmlns:p14="http://schemas.microsoft.com/office/powerpoint/2010/main" val="11030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20</a:t>
            </a:fld>
            <a:endParaRPr lang="en-US" dirty="0"/>
          </a:p>
        </p:txBody>
      </p:sp>
    </p:spTree>
    <p:extLst>
      <p:ext uri="{BB962C8B-B14F-4D97-AF65-F5344CB8AC3E}">
        <p14:creationId xmlns:p14="http://schemas.microsoft.com/office/powerpoint/2010/main" val="45949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21</a:t>
            </a:fld>
            <a:endParaRPr lang="en-US" dirty="0"/>
          </a:p>
        </p:txBody>
      </p:sp>
    </p:spTree>
    <p:extLst>
      <p:ext uri="{BB962C8B-B14F-4D97-AF65-F5344CB8AC3E}">
        <p14:creationId xmlns:p14="http://schemas.microsoft.com/office/powerpoint/2010/main" val="77443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22</a:t>
            </a:fld>
            <a:endParaRPr lang="en-US" dirty="0"/>
          </a:p>
        </p:txBody>
      </p:sp>
    </p:spTree>
    <p:extLst>
      <p:ext uri="{BB962C8B-B14F-4D97-AF65-F5344CB8AC3E}">
        <p14:creationId xmlns:p14="http://schemas.microsoft.com/office/powerpoint/2010/main" val="2979173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23</a:t>
            </a:fld>
            <a:endParaRPr lang="en-US" dirty="0"/>
          </a:p>
        </p:txBody>
      </p:sp>
    </p:spTree>
    <p:extLst>
      <p:ext uri="{BB962C8B-B14F-4D97-AF65-F5344CB8AC3E}">
        <p14:creationId xmlns:p14="http://schemas.microsoft.com/office/powerpoint/2010/main" val="409385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24</a:t>
            </a:fld>
            <a:endParaRPr lang="en-US" dirty="0"/>
          </a:p>
        </p:txBody>
      </p:sp>
    </p:spTree>
    <p:extLst>
      <p:ext uri="{BB962C8B-B14F-4D97-AF65-F5344CB8AC3E}">
        <p14:creationId xmlns:p14="http://schemas.microsoft.com/office/powerpoint/2010/main" val="206153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25</a:t>
            </a:fld>
            <a:endParaRPr lang="en-US" dirty="0"/>
          </a:p>
        </p:txBody>
      </p:sp>
    </p:spTree>
    <p:extLst>
      <p:ext uri="{BB962C8B-B14F-4D97-AF65-F5344CB8AC3E}">
        <p14:creationId xmlns:p14="http://schemas.microsoft.com/office/powerpoint/2010/main" val="1205820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26</a:t>
            </a:fld>
            <a:endParaRPr lang="en-US" dirty="0"/>
          </a:p>
        </p:txBody>
      </p:sp>
    </p:spTree>
    <p:extLst>
      <p:ext uri="{BB962C8B-B14F-4D97-AF65-F5344CB8AC3E}">
        <p14:creationId xmlns:p14="http://schemas.microsoft.com/office/powerpoint/2010/main" val="205848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27</a:t>
            </a:fld>
            <a:endParaRPr lang="en-US" dirty="0"/>
          </a:p>
        </p:txBody>
      </p:sp>
    </p:spTree>
    <p:extLst>
      <p:ext uri="{BB962C8B-B14F-4D97-AF65-F5344CB8AC3E}">
        <p14:creationId xmlns:p14="http://schemas.microsoft.com/office/powerpoint/2010/main" val="2084472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28</a:t>
            </a:fld>
            <a:endParaRPr lang="en-US" dirty="0"/>
          </a:p>
        </p:txBody>
      </p:sp>
    </p:spTree>
    <p:extLst>
      <p:ext uri="{BB962C8B-B14F-4D97-AF65-F5344CB8AC3E}">
        <p14:creationId xmlns:p14="http://schemas.microsoft.com/office/powerpoint/2010/main" val="3250806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29</a:t>
            </a:fld>
            <a:endParaRPr lang="en-US" dirty="0"/>
          </a:p>
        </p:txBody>
      </p:sp>
    </p:spTree>
    <p:extLst>
      <p:ext uri="{BB962C8B-B14F-4D97-AF65-F5344CB8AC3E}">
        <p14:creationId xmlns:p14="http://schemas.microsoft.com/office/powerpoint/2010/main" val="209855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17038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30</a:t>
            </a:fld>
            <a:endParaRPr lang="en-US" dirty="0"/>
          </a:p>
        </p:txBody>
      </p:sp>
    </p:spTree>
    <p:extLst>
      <p:ext uri="{BB962C8B-B14F-4D97-AF65-F5344CB8AC3E}">
        <p14:creationId xmlns:p14="http://schemas.microsoft.com/office/powerpoint/2010/main" val="12239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31</a:t>
            </a:fld>
            <a:endParaRPr lang="en-US" dirty="0"/>
          </a:p>
        </p:txBody>
      </p:sp>
    </p:spTree>
    <p:extLst>
      <p:ext uri="{BB962C8B-B14F-4D97-AF65-F5344CB8AC3E}">
        <p14:creationId xmlns:p14="http://schemas.microsoft.com/office/powerpoint/2010/main" val="1533279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32</a:t>
            </a:fld>
            <a:endParaRPr lang="en-US" dirty="0"/>
          </a:p>
        </p:txBody>
      </p:sp>
    </p:spTree>
    <p:extLst>
      <p:ext uri="{BB962C8B-B14F-4D97-AF65-F5344CB8AC3E}">
        <p14:creationId xmlns:p14="http://schemas.microsoft.com/office/powerpoint/2010/main" val="3843308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33</a:t>
            </a:fld>
            <a:endParaRPr lang="en-US" dirty="0"/>
          </a:p>
        </p:txBody>
      </p:sp>
    </p:spTree>
    <p:extLst>
      <p:ext uri="{BB962C8B-B14F-4D97-AF65-F5344CB8AC3E}">
        <p14:creationId xmlns:p14="http://schemas.microsoft.com/office/powerpoint/2010/main" val="824802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34</a:t>
            </a:fld>
            <a:endParaRPr lang="en-US" dirty="0"/>
          </a:p>
        </p:txBody>
      </p:sp>
    </p:spTree>
    <p:extLst>
      <p:ext uri="{BB962C8B-B14F-4D97-AF65-F5344CB8AC3E}">
        <p14:creationId xmlns:p14="http://schemas.microsoft.com/office/powerpoint/2010/main" val="3563481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35</a:t>
            </a:fld>
            <a:endParaRPr lang="en-US" dirty="0"/>
          </a:p>
        </p:txBody>
      </p:sp>
    </p:spTree>
    <p:extLst>
      <p:ext uri="{BB962C8B-B14F-4D97-AF65-F5344CB8AC3E}">
        <p14:creationId xmlns:p14="http://schemas.microsoft.com/office/powerpoint/2010/main" val="2944036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36</a:t>
            </a:fld>
            <a:endParaRPr lang="en-US" dirty="0"/>
          </a:p>
        </p:txBody>
      </p:sp>
    </p:spTree>
    <p:extLst>
      <p:ext uri="{BB962C8B-B14F-4D97-AF65-F5344CB8AC3E}">
        <p14:creationId xmlns:p14="http://schemas.microsoft.com/office/powerpoint/2010/main" val="2944036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37</a:t>
            </a:fld>
            <a:endParaRPr lang="en-US" dirty="0"/>
          </a:p>
        </p:txBody>
      </p:sp>
    </p:spTree>
    <p:extLst>
      <p:ext uri="{BB962C8B-B14F-4D97-AF65-F5344CB8AC3E}">
        <p14:creationId xmlns:p14="http://schemas.microsoft.com/office/powerpoint/2010/main" val="2944036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38</a:t>
            </a:fld>
            <a:endParaRPr lang="en-US" dirty="0"/>
          </a:p>
        </p:txBody>
      </p:sp>
    </p:spTree>
    <p:extLst>
      <p:ext uri="{BB962C8B-B14F-4D97-AF65-F5344CB8AC3E}">
        <p14:creationId xmlns:p14="http://schemas.microsoft.com/office/powerpoint/2010/main" val="3494311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39</a:t>
            </a:fld>
            <a:endParaRPr lang="en-US" dirty="0"/>
          </a:p>
        </p:txBody>
      </p:sp>
    </p:spTree>
    <p:extLst>
      <p:ext uri="{BB962C8B-B14F-4D97-AF65-F5344CB8AC3E}">
        <p14:creationId xmlns:p14="http://schemas.microsoft.com/office/powerpoint/2010/main" val="213341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a:t>
            </a:fld>
            <a:endParaRPr lang="en-US" dirty="0"/>
          </a:p>
        </p:txBody>
      </p:sp>
    </p:spTree>
    <p:extLst>
      <p:ext uri="{BB962C8B-B14F-4D97-AF65-F5344CB8AC3E}">
        <p14:creationId xmlns:p14="http://schemas.microsoft.com/office/powerpoint/2010/main" val="1206457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40</a:t>
            </a:fld>
            <a:endParaRPr lang="en-US" dirty="0"/>
          </a:p>
        </p:txBody>
      </p:sp>
    </p:spTree>
    <p:extLst>
      <p:ext uri="{BB962C8B-B14F-4D97-AF65-F5344CB8AC3E}">
        <p14:creationId xmlns:p14="http://schemas.microsoft.com/office/powerpoint/2010/main" val="329528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a:t>
            </a:fld>
            <a:endParaRPr lang="en-US" dirty="0"/>
          </a:p>
        </p:txBody>
      </p:sp>
    </p:spTree>
    <p:extLst>
      <p:ext uri="{BB962C8B-B14F-4D97-AF65-F5344CB8AC3E}">
        <p14:creationId xmlns:p14="http://schemas.microsoft.com/office/powerpoint/2010/main" val="46102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231970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7</a:t>
            </a:fld>
            <a:endParaRPr lang="en-US" dirty="0"/>
          </a:p>
        </p:txBody>
      </p:sp>
    </p:spTree>
    <p:extLst>
      <p:ext uri="{BB962C8B-B14F-4D97-AF65-F5344CB8AC3E}">
        <p14:creationId xmlns:p14="http://schemas.microsoft.com/office/powerpoint/2010/main" val="338855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8</a:t>
            </a:fld>
            <a:endParaRPr lang="en-US" dirty="0"/>
          </a:p>
        </p:txBody>
      </p:sp>
    </p:spTree>
    <p:extLst>
      <p:ext uri="{BB962C8B-B14F-4D97-AF65-F5344CB8AC3E}">
        <p14:creationId xmlns:p14="http://schemas.microsoft.com/office/powerpoint/2010/main" val="427001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9</a:t>
            </a:fld>
            <a:endParaRPr lang="en-US" dirty="0"/>
          </a:p>
        </p:txBody>
      </p:sp>
    </p:spTree>
    <p:extLst>
      <p:ext uri="{BB962C8B-B14F-4D97-AF65-F5344CB8AC3E}">
        <p14:creationId xmlns:p14="http://schemas.microsoft.com/office/powerpoint/2010/main" val="95071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891500"/>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5" name="Rectangle 4"/>
          <p:cNvSpPr/>
          <p:nvPr userDrawn="1"/>
        </p:nvSpPr>
        <p:spPr>
          <a:xfrm>
            <a:off x="3645253" y="4515556"/>
            <a:ext cx="1853494" cy="635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9"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0480" y="0"/>
            <a:ext cx="972609" cy="95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31836"/>
          <a:stretch/>
        </p:blipFill>
        <p:spPr>
          <a:xfrm>
            <a:off x="7208728" y="90703"/>
            <a:ext cx="1935271" cy="552004"/>
          </a:xfrm>
          <a:prstGeom prst="rect">
            <a:avLst/>
          </a:prstGeom>
        </p:spPr>
      </p:pic>
      <p:sp>
        <p:nvSpPr>
          <p:cNvPr id="7" name="Text Placeholder 6"/>
          <p:cNvSpPr>
            <a:spLocks noGrp="1"/>
          </p:cNvSpPr>
          <p:nvPr>
            <p:ph type="body" sz="quarter" idx="10" hasCustomPrompt="1"/>
          </p:nvPr>
        </p:nvSpPr>
        <p:spPr>
          <a:xfrm>
            <a:off x="2077861" y="2340769"/>
            <a:ext cx="4987925" cy="461963"/>
          </a:xfrm>
          <a:prstGeom prst="rect">
            <a:avLst/>
          </a:prstGeom>
        </p:spPr>
        <p:txBody>
          <a:bodyPr/>
          <a:lstStyle>
            <a:lvl1pPr marL="0" indent="0">
              <a:buNone/>
              <a:defRPr sz="2400" b="1" baseline="0">
                <a:solidFill>
                  <a:schemeClr val="accent1"/>
                </a:solidFill>
                <a:latin typeface="Arial" panose="020B0604020202020204" pitchFamily="34" charset="0"/>
              </a:defRPr>
            </a:lvl1pPr>
          </a:lstStyle>
          <a:p>
            <a:pPr lvl="0"/>
            <a:r>
              <a:rPr lang="en-US" dirty="0"/>
              <a:t>Presentation Title </a:t>
            </a:r>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672006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234950" y="2789216"/>
            <a:ext cx="1366920" cy="268826"/>
          </a:xfrm>
          <a:prstGeom prst="rect">
            <a:avLst/>
          </a:prstGeom>
          <a:solidFill>
            <a:srgbClr val="005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3" name="Rectangle 12"/>
          <p:cNvSpPr/>
          <p:nvPr userDrawn="1"/>
        </p:nvSpPr>
        <p:spPr>
          <a:xfrm>
            <a:off x="1649211" y="2789216"/>
            <a:ext cx="1366920" cy="268826"/>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5" name="Rectangle 14"/>
          <p:cNvSpPr/>
          <p:nvPr userDrawn="1"/>
        </p:nvSpPr>
        <p:spPr>
          <a:xfrm>
            <a:off x="3056086" y="2789216"/>
            <a:ext cx="1366920" cy="268826"/>
          </a:xfrm>
          <a:prstGeom prst="rect">
            <a:avLst/>
          </a:prstGeom>
          <a:solidFill>
            <a:srgbClr val="9D1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7" name="Rectangle 16"/>
          <p:cNvSpPr/>
          <p:nvPr userDrawn="1"/>
        </p:nvSpPr>
        <p:spPr>
          <a:xfrm>
            <a:off x="4462896" y="2789216"/>
            <a:ext cx="1366920" cy="268826"/>
          </a:xfrm>
          <a:prstGeom prst="rect">
            <a:avLst/>
          </a:prstGeom>
          <a:solidFill>
            <a:srgbClr val="003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9" name="Rectangle 18"/>
          <p:cNvSpPr/>
          <p:nvPr userDrawn="1"/>
        </p:nvSpPr>
        <p:spPr>
          <a:xfrm>
            <a:off x="5878656" y="2789216"/>
            <a:ext cx="1366920" cy="268826"/>
          </a:xfrm>
          <a:prstGeom prst="rect">
            <a:avLst/>
          </a:prstGeom>
          <a:solidFill>
            <a:srgbClr val="6DA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21" name="Rectangle 20"/>
          <p:cNvSpPr/>
          <p:nvPr userDrawn="1"/>
        </p:nvSpPr>
        <p:spPr>
          <a:xfrm>
            <a:off x="7285472" y="2789216"/>
            <a:ext cx="1366920" cy="268826"/>
          </a:xfrm>
          <a:prstGeom prst="rect">
            <a:avLst/>
          </a:prstGeom>
          <a:solidFill>
            <a:srgbClr val="F7A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grpSp>
        <p:nvGrpSpPr>
          <p:cNvPr id="29" name="Group 28"/>
          <p:cNvGrpSpPr/>
          <p:nvPr userDrawn="1"/>
        </p:nvGrpSpPr>
        <p:grpSpPr>
          <a:xfrm>
            <a:off x="882410" y="2278916"/>
            <a:ext cx="72000" cy="404926"/>
            <a:chOff x="880147" y="2384290"/>
            <a:chExt cx="72000" cy="404926"/>
          </a:xfrm>
        </p:grpSpPr>
        <p:cxnSp>
          <p:nvCxnSpPr>
            <p:cNvPr id="30" name="Straight Connector 29"/>
            <p:cNvCxnSpPr>
              <a:stCxn id="11" idx="0"/>
            </p:cNvCxnSpPr>
            <p:nvPr/>
          </p:nvCxnSpPr>
          <p:spPr>
            <a:xfrm flipV="1">
              <a:off x="916147" y="2384290"/>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2" name="Group 31"/>
          <p:cNvGrpSpPr/>
          <p:nvPr userDrawn="1"/>
        </p:nvGrpSpPr>
        <p:grpSpPr>
          <a:xfrm>
            <a:off x="3703546" y="2362802"/>
            <a:ext cx="72000" cy="426414"/>
            <a:chOff x="880147" y="2468176"/>
            <a:chExt cx="72000" cy="426414"/>
          </a:xfrm>
        </p:grpSpPr>
        <p:cxnSp>
          <p:nvCxnSpPr>
            <p:cNvPr id="33" name="Straight Connector 32"/>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5" name="Group 34"/>
          <p:cNvGrpSpPr/>
          <p:nvPr userDrawn="1"/>
        </p:nvGrpSpPr>
        <p:grpSpPr>
          <a:xfrm>
            <a:off x="6526116" y="2362802"/>
            <a:ext cx="72000" cy="426414"/>
            <a:chOff x="880147" y="2468176"/>
            <a:chExt cx="72000" cy="426414"/>
          </a:xfrm>
        </p:grpSpPr>
        <p:cxnSp>
          <p:nvCxnSpPr>
            <p:cNvPr id="36" name="Straight Connector 35"/>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p:cNvGrpSpPr/>
          <p:nvPr userDrawn="1"/>
        </p:nvGrpSpPr>
        <p:grpSpPr>
          <a:xfrm flipV="1">
            <a:off x="2318244" y="3058042"/>
            <a:ext cx="72000" cy="426414"/>
            <a:chOff x="880147" y="2468176"/>
            <a:chExt cx="72000" cy="426414"/>
          </a:xfrm>
        </p:grpSpPr>
        <p:cxnSp>
          <p:nvCxnSpPr>
            <p:cNvPr id="39" name="Straight Connector 38"/>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1" name="Group 40"/>
          <p:cNvGrpSpPr/>
          <p:nvPr userDrawn="1"/>
        </p:nvGrpSpPr>
        <p:grpSpPr>
          <a:xfrm flipV="1">
            <a:off x="5139380" y="3058042"/>
            <a:ext cx="72000" cy="426414"/>
            <a:chOff x="880147" y="2468176"/>
            <a:chExt cx="72000" cy="426414"/>
          </a:xfrm>
        </p:grpSpPr>
        <p:cxnSp>
          <p:nvCxnSpPr>
            <p:cNvPr id="42" name="Straight Connector 41"/>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4" name="Group 43"/>
          <p:cNvGrpSpPr/>
          <p:nvPr userDrawn="1"/>
        </p:nvGrpSpPr>
        <p:grpSpPr>
          <a:xfrm flipV="1">
            <a:off x="7961950" y="3058042"/>
            <a:ext cx="72000" cy="426414"/>
            <a:chOff x="880147" y="2468176"/>
            <a:chExt cx="72000" cy="426414"/>
          </a:xfrm>
        </p:grpSpPr>
        <p:cxnSp>
          <p:nvCxnSpPr>
            <p:cNvPr id="45" name="Straight Connector 44"/>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 name="Text Placeholder 3"/>
          <p:cNvSpPr>
            <a:spLocks noGrp="1"/>
          </p:cNvSpPr>
          <p:nvPr>
            <p:ph type="body" sz="quarter" idx="24" hasCustomPrompt="1"/>
          </p:nvPr>
        </p:nvSpPr>
        <p:spPr>
          <a:xfrm>
            <a:off x="2695575" y="631936"/>
            <a:ext cx="3752850" cy="461963"/>
          </a:xfrm>
          <a:prstGeom prst="rect">
            <a:avLst/>
          </a:prstGeom>
        </p:spPr>
        <p:txBody>
          <a:bodyPr/>
          <a:lstStyle>
            <a:lvl1pPr marL="0" indent="0">
              <a:buNone/>
              <a:defRPr lang="en-IE" sz="2400" b="1" kern="1200" dirty="0">
                <a:solidFill>
                  <a:srgbClr val="00594D"/>
                </a:solidFill>
                <a:latin typeface="Arial" panose="020B0604020202020204" pitchFamily="34" charset="0"/>
                <a:ea typeface="+mn-ea"/>
                <a:cs typeface="+mn-cs"/>
              </a:defRPr>
            </a:lvl1pPr>
          </a:lstStyle>
          <a:p>
            <a:pPr lvl="0"/>
            <a:r>
              <a:rPr lang="en-IE" dirty="0"/>
              <a:t>Page Title </a:t>
            </a:r>
            <a:r>
              <a:rPr lang="en-IE" dirty="0" err="1"/>
              <a:t>Lorem</a:t>
            </a:r>
            <a:r>
              <a:rPr lang="en-IE" dirty="0"/>
              <a:t> </a:t>
            </a:r>
            <a:r>
              <a:rPr lang="en-IE" dirty="0" err="1"/>
              <a:t>Ipsum</a:t>
            </a:r>
            <a:endParaRPr lang="en-IE" dirty="0"/>
          </a:p>
        </p:txBody>
      </p:sp>
      <p:sp>
        <p:nvSpPr>
          <p:cNvPr id="49" name="Text Placeholder 48"/>
          <p:cNvSpPr>
            <a:spLocks noGrp="1"/>
          </p:cNvSpPr>
          <p:nvPr>
            <p:ph type="body" sz="quarter" idx="25" hasCustomPrompt="1"/>
          </p:nvPr>
        </p:nvSpPr>
        <p:spPr>
          <a:xfrm>
            <a:off x="3511276" y="1050925"/>
            <a:ext cx="2121447" cy="244475"/>
          </a:xfrm>
          <a:prstGeom prst="rect">
            <a:avLst/>
          </a:prstGeom>
        </p:spPr>
        <p:txBody>
          <a:bodyPr/>
          <a:lstStyle>
            <a:lvl1pPr marL="0" indent="0">
              <a:buNone/>
              <a:defRPr lang="en-IE" sz="1000" b="1" kern="1200" dirty="0">
                <a:solidFill>
                  <a:srgbClr val="699887"/>
                </a:solidFill>
                <a:latin typeface="Arial" panose="020B0604020202020204" pitchFamily="34" charset="0"/>
                <a:ea typeface="+mn-ea"/>
                <a:cs typeface="+mn-cs"/>
              </a:defRPr>
            </a:lvl1pPr>
          </a:lstStyle>
          <a:p>
            <a:pPr lvl="0"/>
            <a:r>
              <a:rPr lang="en-IE" dirty="0"/>
              <a:t>Subtitle </a:t>
            </a:r>
            <a:r>
              <a:rPr lang="en-IE" dirty="0" err="1"/>
              <a:t>Lorem</a:t>
            </a:r>
            <a:r>
              <a:rPr lang="en-IE" dirty="0"/>
              <a:t> </a:t>
            </a:r>
            <a:r>
              <a:rPr lang="en-IE" dirty="0" err="1"/>
              <a:t>ipsum</a:t>
            </a:r>
            <a:r>
              <a:rPr lang="en-IE" dirty="0"/>
              <a:t> | Timeline</a:t>
            </a:r>
          </a:p>
        </p:txBody>
      </p:sp>
      <p:sp>
        <p:nvSpPr>
          <p:cNvPr id="52" name="Text Placeholder 50"/>
          <p:cNvSpPr>
            <a:spLocks noGrp="1"/>
          </p:cNvSpPr>
          <p:nvPr>
            <p:ph type="body" sz="quarter" idx="27" hasCustomPrompt="1"/>
          </p:nvPr>
        </p:nvSpPr>
        <p:spPr>
          <a:xfrm>
            <a:off x="2938866" y="1539825"/>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
        <p:nvSpPr>
          <p:cNvPr id="53" name="Text Placeholder 50"/>
          <p:cNvSpPr>
            <a:spLocks noGrp="1"/>
          </p:cNvSpPr>
          <p:nvPr>
            <p:ph type="body" sz="quarter" idx="28" hasCustomPrompt="1"/>
          </p:nvPr>
        </p:nvSpPr>
        <p:spPr>
          <a:xfrm>
            <a:off x="5664103" y="1552475"/>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4" name="Text Placeholder 50"/>
          <p:cNvSpPr>
            <a:spLocks noGrp="1"/>
          </p:cNvSpPr>
          <p:nvPr>
            <p:ph type="body" sz="quarter" idx="29" hasCustomPrompt="1"/>
          </p:nvPr>
        </p:nvSpPr>
        <p:spPr>
          <a:xfrm>
            <a:off x="1537252" y="354908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5" name="Text Placeholder 50"/>
          <p:cNvSpPr>
            <a:spLocks noGrp="1"/>
          </p:cNvSpPr>
          <p:nvPr>
            <p:ph type="body" sz="quarter" idx="30" hasCustomPrompt="1"/>
          </p:nvPr>
        </p:nvSpPr>
        <p:spPr>
          <a:xfrm>
            <a:off x="4373676" y="354903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6" name="Text Placeholder 50"/>
          <p:cNvSpPr>
            <a:spLocks noGrp="1"/>
          </p:cNvSpPr>
          <p:nvPr>
            <p:ph type="body" sz="quarter" idx="31" hasCustomPrompt="1"/>
          </p:nvPr>
        </p:nvSpPr>
        <p:spPr>
          <a:xfrm>
            <a:off x="7171937" y="3548464"/>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8" name="Text Placeholder 57"/>
          <p:cNvSpPr>
            <a:spLocks noGrp="1"/>
          </p:cNvSpPr>
          <p:nvPr>
            <p:ph type="body" sz="quarter" idx="32" hasCustomPrompt="1"/>
          </p:nvPr>
        </p:nvSpPr>
        <p:spPr>
          <a:xfrm>
            <a:off x="433388"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59" name="Text Placeholder 57"/>
          <p:cNvSpPr>
            <a:spLocks noGrp="1"/>
          </p:cNvSpPr>
          <p:nvPr>
            <p:ph type="body" sz="quarter" idx="33" hasCustomPrompt="1"/>
          </p:nvPr>
        </p:nvSpPr>
        <p:spPr>
          <a:xfrm>
            <a:off x="1906056" y="2815443"/>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0" name="Text Placeholder 57"/>
          <p:cNvSpPr>
            <a:spLocks noGrp="1"/>
          </p:cNvSpPr>
          <p:nvPr>
            <p:ph type="body" sz="quarter" idx="34" hasCustomPrompt="1"/>
          </p:nvPr>
        </p:nvSpPr>
        <p:spPr>
          <a:xfrm>
            <a:off x="3255358" y="282626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1" name="Text Placeholder 57"/>
          <p:cNvSpPr>
            <a:spLocks noGrp="1"/>
          </p:cNvSpPr>
          <p:nvPr>
            <p:ph type="body" sz="quarter" idx="35" hasCustomPrompt="1"/>
          </p:nvPr>
        </p:nvSpPr>
        <p:spPr>
          <a:xfrm>
            <a:off x="4727192"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2" name="Text Placeholder 57"/>
          <p:cNvSpPr>
            <a:spLocks noGrp="1"/>
          </p:cNvSpPr>
          <p:nvPr>
            <p:ph type="body" sz="quarter" idx="36" hasCustomPrompt="1"/>
          </p:nvPr>
        </p:nvSpPr>
        <p:spPr>
          <a:xfrm>
            <a:off x="6097701" y="2807741"/>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3" name="Text Placeholder 57"/>
          <p:cNvSpPr>
            <a:spLocks noGrp="1"/>
          </p:cNvSpPr>
          <p:nvPr>
            <p:ph type="body" sz="quarter" idx="37" hasCustomPrompt="1"/>
          </p:nvPr>
        </p:nvSpPr>
        <p:spPr>
          <a:xfrm>
            <a:off x="7513999" y="281113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4" name="Text Placeholder 50"/>
          <p:cNvSpPr>
            <a:spLocks noGrp="1"/>
          </p:cNvSpPr>
          <p:nvPr>
            <p:ph type="body" sz="quarter" idx="38" hasCustomPrompt="1"/>
          </p:nvPr>
        </p:nvSpPr>
        <p:spPr>
          <a:xfrm>
            <a:off x="242973" y="1538307"/>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Tree>
    <p:extLst>
      <p:ext uri="{BB962C8B-B14F-4D97-AF65-F5344CB8AC3E}">
        <p14:creationId xmlns:p14="http://schemas.microsoft.com/office/powerpoint/2010/main" val="1727474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Content Placeholder 2"/>
          <p:cNvSpPr>
            <a:spLocks noGrp="1"/>
          </p:cNvSpPr>
          <p:nvPr>
            <p:ph idx="1"/>
          </p:nvPr>
        </p:nvSpPr>
        <p:spPr>
          <a:xfrm>
            <a:off x="642938" y="858794"/>
            <a:ext cx="7886700" cy="3550528"/>
          </a:xfrm>
          <a:prstGeom prst="rect">
            <a:avLst/>
          </a:prstGeom>
        </p:spPr>
        <p:txBody>
          <a:bodyPr vert="horz" lIns="68580" tIns="34290" rIns="68580" bIns="34290" rtlCol="0">
            <a:normAutofit/>
          </a:bodyPr>
          <a:lstStyle>
            <a:lvl1pPr>
              <a:defRPr lang="en-US" dirty="0" smtClean="0">
                <a:latin typeface="Arial" panose="020B0604020202020204" pitchFamily="34" charset="0"/>
              </a:defRPr>
            </a:lvl1pPr>
            <a:lvl2pPr>
              <a:defRPr lang="en-US" dirty="0" smtClean="0">
                <a:latin typeface="Arial" panose="020B0604020202020204" pitchFamily="34" charset="0"/>
              </a:defRPr>
            </a:lvl2pPr>
            <a:lvl3pPr>
              <a:defRPr lang="en-US" dirty="0" smtClean="0">
                <a:latin typeface="Arial" panose="020B0604020202020204" pitchFamily="34" charset="0"/>
              </a:defRPr>
            </a:lvl3pPr>
            <a:lvl4pPr>
              <a:defRPr lang="en-US" dirty="0" smtClean="0">
                <a:latin typeface="Arial" panose="020B0604020202020204" pitchFamily="34" charset="0"/>
              </a:defRPr>
            </a:lvl4pPr>
            <a:lvl5pPr>
              <a:defRPr lang="en-US"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938" y="4695259"/>
            <a:ext cx="9145937" cy="448241"/>
            <a:chOff x="0" y="4747613"/>
            <a:chExt cx="9144000" cy="402942"/>
          </a:xfrm>
          <a:solidFill>
            <a:srgbClr val="71A59C"/>
          </a:solidFill>
        </p:grpSpPr>
        <p:sp>
          <p:nvSpPr>
            <p:cNvPr id="20" name="Rectangle 19"/>
            <p:cNvSpPr/>
            <p:nvPr userDrawn="1"/>
          </p:nvSpPr>
          <p:spPr>
            <a:xfrm>
              <a:off x="0" y="4747613"/>
              <a:ext cx="9144000" cy="4029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a:grpFill/>
          </p:spPr>
        </p:pic>
      </p:gr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159187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0845" y="1276376"/>
            <a:ext cx="4038614" cy="3337914"/>
          </a:xfrm>
          <a:prstGeom prst="rect">
            <a:avLst/>
          </a:prstGeom>
          <a:effectLst>
            <a:reflection blurRad="6350" stA="52000" endA="300" endPos="35000" dir="5400000" sy="-100000" algn="bl" rotWithShape="0"/>
          </a:effectLst>
        </p:spPr>
      </p:pic>
      <p:sp>
        <p:nvSpPr>
          <p:cNvPr id="47"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8"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
        <p:nvSpPr>
          <p:cNvPr id="43" name="Rectangle 42"/>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46" name="Rectangle 4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49" name="Picture 4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4" name="Picture Placeholder 3"/>
          <p:cNvSpPr>
            <a:spLocks noGrp="1"/>
          </p:cNvSpPr>
          <p:nvPr>
            <p:ph type="pic" sz="quarter" idx="23" hasCustomPrompt="1"/>
          </p:nvPr>
        </p:nvSpPr>
        <p:spPr>
          <a:xfrm>
            <a:off x="5072892" y="1409699"/>
            <a:ext cx="3865215" cy="2181289"/>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Tree>
    <p:extLst>
      <p:ext uri="{BB962C8B-B14F-4D97-AF65-F5344CB8AC3E}">
        <p14:creationId xmlns:p14="http://schemas.microsoft.com/office/powerpoint/2010/main" val="416894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8051" y="202659"/>
            <a:ext cx="2640255" cy="4544954"/>
          </a:xfrm>
          <a:prstGeom prst="rect">
            <a:avLst/>
          </a:prstGeom>
        </p:spPr>
      </p:pic>
      <p:sp>
        <p:nvSpPr>
          <p:cNvPr id="4" name="Picture Placeholder 3"/>
          <p:cNvSpPr>
            <a:spLocks noGrp="1"/>
          </p:cNvSpPr>
          <p:nvPr>
            <p:ph type="pic" sz="quarter" idx="23" hasCustomPrompt="1"/>
          </p:nvPr>
        </p:nvSpPr>
        <p:spPr>
          <a:xfrm>
            <a:off x="5842799" y="892662"/>
            <a:ext cx="1858962" cy="3298825"/>
          </a:xfrm>
          <a:prstGeom prst="rect">
            <a:avLst/>
          </a:prstGeom>
          <a:solidFill>
            <a:schemeClr val="bg1">
              <a:lumMod val="95000"/>
            </a:schemeClr>
          </a:solidFill>
        </p:spPr>
        <p:txBody>
          <a:bodyPr/>
          <a:lstStyle>
            <a:lvl1pPr marL="0" indent="0">
              <a:buNone/>
              <a:defRPr sz="2000"/>
            </a:lvl1pPr>
          </a:lstStyle>
          <a:p>
            <a:r>
              <a:rPr lang="en-IE" dirty="0"/>
              <a:t>Insert smartphone screenshot</a:t>
            </a:r>
          </a:p>
        </p:txBody>
      </p:sp>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rgbClr val="699887"/>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25406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phone/Monito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53000" y="1194027"/>
            <a:ext cx="4122738" cy="33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Picture Placeholder 3"/>
          <p:cNvSpPr>
            <a:spLocks noGrp="1"/>
          </p:cNvSpPr>
          <p:nvPr>
            <p:ph type="pic" sz="quarter" idx="24" hasCustomPrompt="1"/>
          </p:nvPr>
        </p:nvSpPr>
        <p:spPr>
          <a:xfrm>
            <a:off x="5173980" y="1409699"/>
            <a:ext cx="3658870" cy="2076451"/>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326605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t landscape">
    <p:spTree>
      <p:nvGrpSpPr>
        <p:cNvPr id="1" name=""/>
        <p:cNvGrpSpPr/>
        <p:nvPr/>
      </p:nvGrpSpPr>
      <p:grpSpPr>
        <a:xfrm>
          <a:off x="0" y="0"/>
          <a:ext cx="0" cy="0"/>
          <a:chOff x="0" y="0"/>
          <a:chExt cx="0" cy="0"/>
        </a:xfrm>
      </p:grpSpPr>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88833" y="1314523"/>
            <a:ext cx="4966335" cy="3057451"/>
          </a:xfrm>
          <a:prstGeom prst="rect">
            <a:avLst/>
          </a:prstGeom>
        </p:spPr>
      </p:pic>
      <p:sp>
        <p:nvSpPr>
          <p:cNvPr id="8" name="Picture Placeholder 4"/>
          <p:cNvSpPr>
            <a:spLocks noGrp="1"/>
          </p:cNvSpPr>
          <p:nvPr>
            <p:ph type="pic" sz="quarter" idx="10"/>
          </p:nvPr>
        </p:nvSpPr>
        <p:spPr>
          <a:xfrm>
            <a:off x="2400300" y="1624487"/>
            <a:ext cx="4343400" cy="2421734"/>
          </a:xfrm>
          <a:prstGeom prst="rect">
            <a:avLst/>
          </a:prstGeom>
          <a:solidFill>
            <a:schemeClr val="bg1">
              <a:lumMod val="95000"/>
            </a:schemeClr>
          </a:solidFill>
        </p:spPr>
        <p:txBody>
          <a:bodyPr/>
          <a:lstStyle/>
          <a:p>
            <a:endParaRPr lang="en-IE"/>
          </a:p>
        </p:txBody>
      </p:sp>
    </p:spTree>
    <p:extLst>
      <p:ext uri="{BB962C8B-B14F-4D97-AF65-F5344CB8AC3E}">
        <p14:creationId xmlns:p14="http://schemas.microsoft.com/office/powerpoint/2010/main" val="42098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t hand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887663" y="1790700"/>
            <a:ext cx="3262312" cy="2454275"/>
          </a:xfrm>
          <a:prstGeom prst="rect">
            <a:avLst/>
          </a:prstGeom>
          <a:solidFill>
            <a:schemeClr val="bg1">
              <a:lumMod val="95000"/>
            </a:schemeClr>
          </a:solidFill>
        </p:spPr>
        <p:txBody>
          <a:bodyPr/>
          <a:lstStyle/>
          <a:p>
            <a:endParaRPr lang="en-IE"/>
          </a:p>
        </p:txBody>
      </p:sp>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Tree>
    <p:extLst>
      <p:ext uri="{BB962C8B-B14F-4D97-AF65-F5344CB8AC3E}">
        <p14:creationId xmlns:p14="http://schemas.microsoft.com/office/powerpoint/2010/main" val="313546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32230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x Image + Descri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64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x Image + Description">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266082" y="1326986"/>
            <a:ext cx="1950041" cy="3097932"/>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21" name="Picture Placeholder 10"/>
          <p:cNvSpPr>
            <a:spLocks noGrp="1" noChangeAspect="1"/>
          </p:cNvSpPr>
          <p:nvPr>
            <p:ph type="pic" sz="quarter" idx="16"/>
          </p:nvPr>
        </p:nvSpPr>
        <p:spPr>
          <a:xfrm>
            <a:off x="4708860" y="1326987"/>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6" name="Picture Placeholder 10"/>
          <p:cNvSpPr>
            <a:spLocks noGrp="1" noChangeAspect="1"/>
          </p:cNvSpPr>
          <p:nvPr>
            <p:ph type="pic" sz="quarter" idx="17"/>
          </p:nvPr>
        </p:nvSpPr>
        <p:spPr>
          <a:xfrm>
            <a:off x="4708860" y="2956560"/>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9" name="Rectangle 38"/>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4" name="Picture 4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Tree>
    <p:extLst>
      <p:ext uri="{BB962C8B-B14F-4D97-AF65-F5344CB8AC3E}">
        <p14:creationId xmlns:p14="http://schemas.microsoft.com/office/powerpoint/2010/main" val="712286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14" name="TextBox 13"/>
          <p:cNvSpPr txBox="1"/>
          <p:nvPr userDrawn="1"/>
        </p:nvSpPr>
        <p:spPr>
          <a:xfrm>
            <a:off x="6453984" y="2322084"/>
            <a:ext cx="899632" cy="215444"/>
          </a:xfrm>
          <a:prstGeom prst="rect">
            <a:avLst/>
          </a:prstGeom>
          <a:noFill/>
        </p:spPr>
        <p:txBody>
          <a:bodyPr wrap="none" rtlCol="0">
            <a:spAutoFit/>
          </a:bodyPr>
          <a:lstStyle/>
          <a:p>
            <a:r>
              <a:rPr lang="en-US" sz="800" b="1" i="1" dirty="0">
                <a:solidFill>
                  <a:schemeClr val="bg1"/>
                </a:solidFill>
                <a:latin typeface="Arial" panose="020B0604020202020204" pitchFamily="34" charset="0"/>
              </a:rPr>
              <a:t>Sample image</a:t>
            </a:r>
          </a:p>
        </p:txBody>
      </p:sp>
      <p:sp>
        <p:nvSpPr>
          <p:cNvPr id="16" name="Picture Placeholder 15"/>
          <p:cNvSpPr>
            <a:spLocks noGrp="1"/>
          </p:cNvSpPr>
          <p:nvPr>
            <p:ph type="pic" sz="quarter" idx="10"/>
          </p:nvPr>
        </p:nvSpPr>
        <p:spPr>
          <a:xfrm>
            <a:off x="4572001" y="0"/>
            <a:ext cx="4572000" cy="4519613"/>
          </a:xfrm>
          <a:prstGeom prst="rect">
            <a:avLst/>
          </a:prstGeom>
          <a:solidFill>
            <a:schemeClr val="bg1">
              <a:lumMod val="95000"/>
            </a:schemeClr>
          </a:solidFill>
        </p:spPr>
        <p:txBody>
          <a:bodyPr/>
          <a:lstStyle/>
          <a:p>
            <a:endParaRPr lang="en-IE"/>
          </a:p>
        </p:txBody>
      </p:sp>
      <p:sp>
        <p:nvSpPr>
          <p:cNvPr id="20" name="Text Placeholder 19"/>
          <p:cNvSpPr>
            <a:spLocks noGrp="1"/>
          </p:cNvSpPr>
          <p:nvPr>
            <p:ph type="body" sz="quarter" idx="11" hasCustomPrompt="1"/>
          </p:nvPr>
        </p:nvSpPr>
        <p:spPr>
          <a:xfrm>
            <a:off x="265332" y="1844018"/>
            <a:ext cx="3895725" cy="1171575"/>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sz="1600"/>
            </a:lvl1pPr>
            <a:lvl2pPr>
              <a:defRPr sz="2000"/>
            </a:lvl2pPr>
            <a:lvl3pPr>
              <a:defRPr sz="2000"/>
            </a:lvl3pPr>
            <a:lvl4pPr>
              <a:defRPr sz="2000"/>
            </a:lvl4pPr>
            <a:lvl5pPr>
              <a:defRPr sz="2000"/>
            </a:lvl5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600" b="1" i="1" dirty="0">
                <a:solidFill>
                  <a:srgbClr val="9D1635"/>
                </a:solidFill>
                <a:latin typeface="Arial" panose="020B0604020202020204" pitchFamily="34" charset="0"/>
              </a:rPr>
              <a:t>Quote sample </a:t>
            </a:r>
            <a:r>
              <a:rPr lang="en-US" sz="1600" i="1" dirty="0">
                <a:solidFill>
                  <a:schemeClr val="tx1">
                    <a:lumMod val="65000"/>
                    <a:lumOff val="35000"/>
                  </a:schemeClr>
                </a:solidFill>
                <a:latin typeface="Arial" panose="020B0604020202020204" pitchFamily="34" charset="0"/>
              </a:rPr>
              <a:t>Lorem ipsum dolor sit amet, consectetuer adipiscing elit, sed diam nonummy nibh euismod tincidunt ut laoreet dolore magna aliquam erat pat. </a:t>
            </a:r>
          </a:p>
          <a:p>
            <a:pPr lvl="0"/>
            <a:endParaRPr lang="en-IE" dirty="0"/>
          </a:p>
        </p:txBody>
      </p:sp>
    </p:spTree>
    <p:extLst>
      <p:ext uri="{BB962C8B-B14F-4D97-AF65-F5344CB8AC3E}">
        <p14:creationId xmlns:p14="http://schemas.microsoft.com/office/powerpoint/2010/main" val="30914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itle and Conten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445215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Image Top Righ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7195961" y="0"/>
            <a:ext cx="1948038" cy="1466850"/>
          </a:xfrm>
          <a:prstGeom prst="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Arial" panose="020B0604020202020204" pitchFamily="34" charset="0"/>
            </a:endParaRPr>
          </a:p>
        </p:txBody>
      </p:sp>
      <p:sp>
        <p:nvSpPr>
          <p:cNvPr id="12" name="Picture Placeholder 10"/>
          <p:cNvSpPr>
            <a:spLocks noGrp="1" noChangeAspect="1"/>
          </p:cNvSpPr>
          <p:nvPr>
            <p:ph type="pic" sz="quarter" idx="14" hasCustomPrompt="1"/>
          </p:nvPr>
        </p:nvSpPr>
        <p:spPr>
          <a:xfrm>
            <a:off x="7196329" y="-7298"/>
            <a:ext cx="1950041" cy="1468358"/>
          </a:xfrm>
          <a:prstGeom prst="rect">
            <a:avLst/>
          </a:prstGeom>
          <a:solidFill>
            <a:schemeClr val="bg1">
              <a:lumMod val="95000"/>
            </a:schemeClr>
          </a:solidFill>
        </p:spPr>
        <p:txBody>
          <a:bodyPr lIns="68580" tIns="34290" rIns="68580" bIns="34290"/>
          <a:lstStyle>
            <a:lvl1pPr marL="0" indent="0">
              <a:buNone/>
              <a:defRPr sz="2000">
                <a:latin typeface="Arial" panose="020B0604020202020204" pitchFamily="34" charset="0"/>
              </a:defRPr>
            </a:lvl1pPr>
          </a:lstStyle>
          <a:p>
            <a:r>
              <a:rPr lang="en-US" dirty="0"/>
              <a:t>Click to add picture</a:t>
            </a:r>
          </a:p>
        </p:txBody>
      </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790755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8" name="Text Placeholder 27"/>
          <p:cNvSpPr>
            <a:spLocks noGrp="1"/>
          </p:cNvSpPr>
          <p:nvPr>
            <p:ph type="body" sz="quarter" idx="10" hasCustomPrompt="1"/>
          </p:nvPr>
        </p:nvSpPr>
        <p:spPr>
          <a:xfrm>
            <a:off x="127685" y="587142"/>
            <a:ext cx="3650909" cy="461379"/>
          </a:xfrm>
          <a:prstGeom prst="rect">
            <a:avLst/>
          </a:prstGeom>
        </p:spPr>
        <p:txBody>
          <a:bodyPr/>
          <a:lstStyle>
            <a:lvl1pPr marL="0" indent="0">
              <a:buNone/>
              <a:defRPr lang="en-US" sz="2400" b="1" kern="1200" dirty="0" smtClean="0">
                <a:solidFill>
                  <a:srgbClr val="00594D"/>
                </a:solidFill>
                <a:latin typeface="Arial" panose="020B0604020202020204" pitchFamily="34" charset="0"/>
                <a:ea typeface="+mn-ea"/>
                <a:cs typeface="+mn-cs"/>
              </a:defRPr>
            </a:lvl1pPr>
            <a:lvl2pPr marL="457101" indent="0">
              <a:buNone/>
              <a:defRPr/>
            </a:lvl2pPr>
            <a:lvl3pPr marL="914202" indent="0">
              <a:buNone/>
              <a:defRPr/>
            </a:lvl3pPr>
            <a:lvl4pPr marL="1371303" indent="0">
              <a:buNone/>
              <a:defRPr/>
            </a:lvl4pPr>
            <a:lvl5pPr marL="1828404" indent="0">
              <a:buNone/>
              <a:defRPr/>
            </a:lvl5pPr>
          </a:lstStyle>
          <a:p>
            <a:r>
              <a:rPr lang="en-US" sz="2400" b="1" dirty="0">
                <a:solidFill>
                  <a:srgbClr val="00594D"/>
                </a:solidFill>
              </a:rPr>
              <a:t>Page Title </a:t>
            </a:r>
            <a:r>
              <a:rPr lang="en-US" sz="2400" b="1" dirty="0" err="1">
                <a:solidFill>
                  <a:srgbClr val="00594D"/>
                </a:solidFill>
              </a:rPr>
              <a:t>Lorem</a:t>
            </a:r>
            <a:r>
              <a:rPr lang="en-US" sz="2400" b="1" dirty="0">
                <a:solidFill>
                  <a:srgbClr val="00594D"/>
                </a:solidFill>
              </a:rPr>
              <a:t> </a:t>
            </a:r>
            <a:r>
              <a:rPr lang="en-US" sz="2400" b="1" dirty="0" err="1">
                <a:solidFill>
                  <a:srgbClr val="00594D"/>
                </a:solidFill>
              </a:rPr>
              <a:t>Ipsum</a:t>
            </a:r>
            <a:endParaRPr lang="en-US" sz="2400" b="1" dirty="0">
              <a:solidFill>
                <a:srgbClr val="00594D"/>
              </a:solidFill>
            </a:endParaRPr>
          </a:p>
        </p:txBody>
      </p:sp>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cxnSp>
        <p:nvCxnSpPr>
          <p:cNvPr id="12" name="Straight Connector 11"/>
          <p:cNvCxnSpPr/>
          <p:nvPr userDrawn="1"/>
        </p:nvCxnSpPr>
        <p:spPr>
          <a:xfrm>
            <a:off x="3258288"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flipV="1">
            <a:off x="2994933" y="1831093"/>
            <a:ext cx="970390" cy="970390"/>
          </a:xfrm>
          <a:prstGeom prst="ellipse">
            <a:avLst/>
          </a:prstGeom>
          <a:solidFill>
            <a:srgbClr val="0059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94D"/>
              </a:solidFill>
              <a:latin typeface="Arial" panose="020B0604020202020204" pitchFamily="34" charset="0"/>
            </a:endParaRPr>
          </a:p>
        </p:txBody>
      </p:sp>
      <p:sp>
        <p:nvSpPr>
          <p:cNvPr id="14" name="TextBox 13"/>
          <p:cNvSpPr txBox="1"/>
          <p:nvPr userDrawn="1"/>
        </p:nvSpPr>
        <p:spPr>
          <a:xfrm>
            <a:off x="4380175" y="1182343"/>
            <a:ext cx="473206" cy="230832"/>
          </a:xfrm>
          <a:prstGeom prst="rect">
            <a:avLst/>
          </a:prstGeom>
          <a:noFill/>
          <a:ln>
            <a:solidFill>
              <a:schemeClr val="bg1"/>
            </a:solidFill>
          </a:ln>
        </p:spPr>
        <p:txBody>
          <a:bodyPr wrap="none" rtlCol="0">
            <a:spAutoFit/>
          </a:bodyPr>
          <a:lstStyle/>
          <a:p>
            <a:r>
              <a:rPr lang="en-US" sz="900" dirty="0">
                <a:solidFill>
                  <a:schemeClr val="bg1"/>
                </a:solidFill>
                <a:latin typeface="Arial" panose="020B0604020202020204" pitchFamily="34" charset="0"/>
              </a:rPr>
              <a:t>ICON</a:t>
            </a:r>
          </a:p>
        </p:txBody>
      </p:sp>
      <p:cxnSp>
        <p:nvCxnSpPr>
          <p:cNvPr id="17" name="Straight Connector 16"/>
          <p:cNvCxnSpPr/>
          <p:nvPr userDrawn="1"/>
        </p:nvCxnSpPr>
        <p:spPr>
          <a:xfrm>
            <a:off x="5399052"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rot="10800000" flipV="1">
            <a:off x="5135697" y="1831093"/>
            <a:ext cx="970390" cy="970390"/>
          </a:xfrm>
          <a:prstGeom prst="ellipse">
            <a:avLst/>
          </a:prstGeom>
          <a:solidFill>
            <a:srgbClr val="69988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2" name="Straight Connector 21"/>
          <p:cNvCxnSpPr/>
          <p:nvPr userDrawn="1"/>
        </p:nvCxnSpPr>
        <p:spPr>
          <a:xfrm>
            <a:off x="7659614"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rot="10800000" flipV="1">
            <a:off x="7396259" y="1831093"/>
            <a:ext cx="970390" cy="970390"/>
          </a:xfrm>
          <a:prstGeom prst="ellipse">
            <a:avLst/>
          </a:prstGeom>
          <a:solidFill>
            <a:srgbClr val="9D163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Text Placeholder 29"/>
          <p:cNvSpPr>
            <a:spLocks noGrp="1"/>
          </p:cNvSpPr>
          <p:nvPr>
            <p:ph type="body" sz="quarter" idx="11" hasCustomPrompt="1"/>
          </p:nvPr>
        </p:nvSpPr>
        <p:spPr>
          <a:xfrm>
            <a:off x="148160" y="1048521"/>
            <a:ext cx="2762250" cy="24923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IE" sz="1000" b="1" kern="1200" dirty="0">
                <a:solidFill>
                  <a:srgbClr val="699887"/>
                </a:solidFill>
                <a:latin typeface="Arial" panose="020B0604020202020204" pitchFamily="34" charset="0"/>
                <a:ea typeface="+mn-ea"/>
                <a:cs typeface="+mn-cs"/>
              </a:defRPr>
            </a:lvl1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000" b="1" dirty="0">
                <a:solidFill>
                  <a:srgbClr val="699887"/>
                </a:solidFill>
              </a:rPr>
              <a:t>Subtitle </a:t>
            </a:r>
            <a:r>
              <a:rPr lang="en-US" sz="1000" b="1" dirty="0" err="1">
                <a:solidFill>
                  <a:srgbClr val="699887"/>
                </a:solidFill>
              </a:rPr>
              <a:t>Lorem</a:t>
            </a:r>
            <a:r>
              <a:rPr lang="en-US" sz="1000" b="1" dirty="0">
                <a:solidFill>
                  <a:srgbClr val="699887"/>
                </a:solidFill>
              </a:rPr>
              <a:t> </a:t>
            </a:r>
            <a:r>
              <a:rPr lang="en-US" sz="1000" b="1" dirty="0" err="1">
                <a:solidFill>
                  <a:srgbClr val="699887"/>
                </a:solidFill>
              </a:rPr>
              <a:t>Ipsum</a:t>
            </a:r>
            <a:r>
              <a:rPr lang="en-US" sz="1000" b="1" dirty="0">
                <a:solidFill>
                  <a:srgbClr val="699887"/>
                </a:solidFill>
              </a:rPr>
              <a:t> | 1 column + 3 icons</a:t>
            </a:r>
          </a:p>
          <a:p>
            <a:pPr lvl="0"/>
            <a:endParaRPr lang="en-IE" dirty="0"/>
          </a:p>
        </p:txBody>
      </p:sp>
      <p:sp>
        <p:nvSpPr>
          <p:cNvPr id="38" name="Text Placeholder 37"/>
          <p:cNvSpPr>
            <a:spLocks noGrp="1"/>
          </p:cNvSpPr>
          <p:nvPr>
            <p:ph type="body" sz="quarter" idx="12"/>
          </p:nvPr>
        </p:nvSpPr>
        <p:spPr>
          <a:xfrm>
            <a:off x="148160" y="1698828"/>
            <a:ext cx="2139950" cy="2284413"/>
          </a:xfrm>
          <a:prstGeom prst="rect">
            <a:avLst/>
          </a:prstGeom>
        </p:spPr>
        <p:txBody>
          <a:bodyPr/>
          <a:lstStyle>
            <a:lvl1pPr marL="0" indent="0">
              <a:buNone/>
              <a:defRPr lang="en-IE" sz="1000" kern="1200" dirty="0">
                <a:solidFill>
                  <a:srgbClr val="414141"/>
                </a:solidFill>
                <a:latin typeface="Arial" panose="020B0604020202020204" pitchFamily="34" charset="0"/>
                <a:ea typeface="+mn-ea"/>
                <a:cs typeface="+mn-cs"/>
              </a:defRPr>
            </a:lvl1pPr>
          </a:lstStyle>
          <a:p>
            <a:pPr>
              <a:lnSpc>
                <a:spcPct val="130000"/>
              </a:lnSpc>
            </a:pPr>
            <a:endParaRPr lang="en-US" sz="1000" dirty="0">
              <a:solidFill>
                <a:srgbClr val="414141"/>
              </a:solidFill>
            </a:endParaRPr>
          </a:p>
        </p:txBody>
      </p:sp>
      <p:sp>
        <p:nvSpPr>
          <p:cNvPr id="40" name="Text Placeholder 39"/>
          <p:cNvSpPr>
            <a:spLocks noGrp="1"/>
          </p:cNvSpPr>
          <p:nvPr>
            <p:ph type="body" sz="quarter" idx="13" hasCustomPrompt="1"/>
          </p:nvPr>
        </p:nvSpPr>
        <p:spPr>
          <a:xfrm>
            <a:off x="3243525"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1" name="Text Placeholder 39"/>
          <p:cNvSpPr>
            <a:spLocks noGrp="1"/>
          </p:cNvSpPr>
          <p:nvPr>
            <p:ph type="body" sz="quarter" idx="14" hasCustomPrompt="1"/>
          </p:nvPr>
        </p:nvSpPr>
        <p:spPr>
          <a:xfrm>
            <a:off x="5384147"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2" name="Text Placeholder 39"/>
          <p:cNvSpPr>
            <a:spLocks noGrp="1"/>
          </p:cNvSpPr>
          <p:nvPr>
            <p:ph type="body" sz="quarter" idx="15" hasCustomPrompt="1"/>
          </p:nvPr>
        </p:nvSpPr>
        <p:spPr>
          <a:xfrm>
            <a:off x="7644851"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4" name="Text Placeholder 43"/>
          <p:cNvSpPr>
            <a:spLocks noGrp="1"/>
          </p:cNvSpPr>
          <p:nvPr>
            <p:ph type="body" sz="quarter" idx="16" hasCustomPrompt="1"/>
          </p:nvPr>
        </p:nvSpPr>
        <p:spPr>
          <a:xfrm>
            <a:off x="3270209"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5" name="Text Placeholder 43"/>
          <p:cNvSpPr>
            <a:spLocks noGrp="1"/>
          </p:cNvSpPr>
          <p:nvPr>
            <p:ph type="body" sz="quarter" idx="17" hasCustomPrompt="1"/>
          </p:nvPr>
        </p:nvSpPr>
        <p:spPr>
          <a:xfrm>
            <a:off x="5410973"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6" name="Text Placeholder 43"/>
          <p:cNvSpPr>
            <a:spLocks noGrp="1"/>
          </p:cNvSpPr>
          <p:nvPr>
            <p:ph type="body" sz="quarter" idx="18" hasCustomPrompt="1"/>
          </p:nvPr>
        </p:nvSpPr>
        <p:spPr>
          <a:xfrm>
            <a:off x="7659614"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51" name="Text Placeholder 50"/>
          <p:cNvSpPr>
            <a:spLocks noGrp="1"/>
          </p:cNvSpPr>
          <p:nvPr>
            <p:ph type="body" sz="quarter" idx="19"/>
          </p:nvPr>
        </p:nvSpPr>
        <p:spPr>
          <a:xfrm>
            <a:off x="27681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2" name="Text Placeholder 50"/>
          <p:cNvSpPr>
            <a:spLocks noGrp="1"/>
          </p:cNvSpPr>
          <p:nvPr>
            <p:ph type="body" sz="quarter" idx="20"/>
          </p:nvPr>
        </p:nvSpPr>
        <p:spPr>
          <a:xfrm>
            <a:off x="497158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3" name="Text Placeholder 50"/>
          <p:cNvSpPr>
            <a:spLocks noGrp="1"/>
          </p:cNvSpPr>
          <p:nvPr>
            <p:ph type="body" sz="quarter" idx="21"/>
          </p:nvPr>
        </p:nvSpPr>
        <p:spPr>
          <a:xfrm>
            <a:off x="72385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60" r:id="rId2"/>
    <p:sldLayoutId id="2147493457" r:id="rId3"/>
    <p:sldLayoutId id="2147493526" r:id="rId4"/>
    <p:sldLayoutId id="2147493527" r:id="rId5"/>
    <p:sldLayoutId id="2147493523" r:id="rId6"/>
    <p:sldLayoutId id="2147493463" r:id="rId7"/>
    <p:sldLayoutId id="2147493468" r:id="rId8"/>
    <p:sldLayoutId id="2147493456" r:id="rId9"/>
    <p:sldLayoutId id="2147493464" r:id="rId10"/>
    <p:sldLayoutId id="2147493470" r:id="rId11"/>
    <p:sldLayoutId id="2147493519" r:id="rId12"/>
    <p:sldLayoutId id="2147493516" r:id="rId13"/>
    <p:sldLayoutId id="2147493520" r:id="rId14"/>
    <p:sldLayoutId id="2147493522" r:id="rId15"/>
    <p:sldLayoutId id="2147493521" r:id="rId16"/>
  </p:sldLayoutIdLst>
  <p:hf hdr="0" ftr="0" dt="0"/>
  <p:txStyles>
    <p:titleStyle>
      <a:lvl1pPr algn="ctr" defTabSz="457101" rtl="0" eaLnBrk="1" latinLnBrk="0" hangingPunct="1">
        <a:spcBef>
          <a:spcPct val="0"/>
        </a:spcBef>
        <a:buNone/>
        <a:defRPr sz="4400" kern="1200">
          <a:solidFill>
            <a:schemeClr val="tx1"/>
          </a:solidFill>
          <a:latin typeface="+mj-lt"/>
          <a:ea typeface="+mj-ea"/>
          <a:cs typeface="+mj-cs"/>
        </a:defRPr>
      </a:lvl1pPr>
    </p:titleStyle>
    <p:body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s://www.hse.ie/eng/health/immunisation/hcpinfo/covid19vaccineinfo4hps/astrazeneca/azqnda.pdf"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www.gov.ie/" TargetMode="External"/><Relationship Id="rId5" Type="http://schemas.openxmlformats.org/officeDocument/2006/relationships/image" Target="../media/image2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www.hse.ie/eng/services/covid-19-resources-and-translations/translated-covid19-information/" TargetMode="Externa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hyperlink" Target="https://www.hse.ie/eng/services/covid-19-resources-and-translations/translated-covid19-information/" TargetMode="Externa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hyperlink" Target="https://www.hse.ie/eng/services/covid-19-resources-and-translations/translated-covid19-information/" TargetMode="Externa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www.ema.europa.eu/en/human-regulatory/overview/public-health-threats/coronavirus-disease-covid-19/treatments-vaccines-covid-19" TargetMode="External"/><Relationship Id="rId5" Type="http://schemas.openxmlformats.org/officeDocument/2006/relationships/hyperlink" Target="http://www.hpra.ie/homepage/medicines/covid-19-updates/approval-of-covid-19-vaccines-frequently-asked-questions"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tmp"/><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954227D-298E-1F48-8F06-0D0C48D27624}"/>
              </a:ext>
            </a:extLst>
          </p:cNvPr>
          <p:cNvPicPr>
            <a:picLocks noChangeAspect="1"/>
          </p:cNvPicPr>
          <p:nvPr/>
        </p:nvPicPr>
        <p:blipFill>
          <a:blip r:embed="rId3"/>
          <a:stretch>
            <a:fillRect/>
          </a:stretch>
        </p:blipFill>
        <p:spPr>
          <a:xfrm>
            <a:off x="-11152" y="-448"/>
            <a:ext cx="9144000" cy="4428520"/>
          </a:xfrm>
          <a:prstGeom prst="rect">
            <a:avLst/>
          </a:prstGeom>
        </p:spPr>
      </p:pic>
      <p:sp>
        <p:nvSpPr>
          <p:cNvPr id="10" name="Rectangle 9">
            <a:extLst>
              <a:ext uri="{FF2B5EF4-FFF2-40B4-BE49-F238E27FC236}">
                <a16:creationId xmlns:a16="http://schemas.microsoft.com/office/drawing/2014/main" xmlns="" id="{A21A857D-2BE6-E545-B96C-1F78817D9795}"/>
              </a:ext>
            </a:extLst>
          </p:cNvPr>
          <p:cNvSpPr/>
          <p:nvPr/>
        </p:nvSpPr>
        <p:spPr>
          <a:xfrm>
            <a:off x="-1" y="1611178"/>
            <a:ext cx="4790209" cy="1481879"/>
          </a:xfrm>
          <a:prstGeom prst="rect">
            <a:avLst/>
          </a:prstGeom>
          <a:solidFill>
            <a:srgbClr val="068CA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255" y="1621625"/>
            <a:ext cx="4597437" cy="1132618"/>
          </a:xfrm>
          <a:prstGeom prst="rect">
            <a:avLst/>
          </a:prstGeom>
          <a:noFill/>
        </p:spPr>
        <p:txBody>
          <a:bodyPr wrap="square" rtlCol="0">
            <a:spAutoFit/>
          </a:bodyPr>
          <a:lstStyle/>
          <a:p>
            <a:pPr>
              <a:lnSpc>
                <a:spcPct val="130000"/>
              </a:lnSpc>
            </a:pPr>
            <a:r>
              <a:rPr lang="en-IE" sz="2000" b="1" dirty="0" smtClean="0">
                <a:solidFill>
                  <a:schemeClr val="bg1"/>
                </a:solidFill>
              </a:rPr>
              <a:t>COVID-19 Vaccines</a:t>
            </a:r>
          </a:p>
          <a:p>
            <a:pPr>
              <a:lnSpc>
                <a:spcPct val="130000"/>
              </a:lnSpc>
            </a:pPr>
            <a:r>
              <a:rPr lang="en-IE" sz="1600" b="1" dirty="0">
                <a:solidFill>
                  <a:schemeClr val="bg1"/>
                </a:solidFill>
              </a:rPr>
              <a:t>Direct Provision and Migrant Health service providers and support </a:t>
            </a:r>
            <a:r>
              <a:rPr lang="en-IE" sz="1600" b="1" dirty="0" smtClean="0">
                <a:solidFill>
                  <a:schemeClr val="bg1"/>
                </a:solidFill>
              </a:rPr>
              <a:t>groups– 13</a:t>
            </a:r>
            <a:r>
              <a:rPr lang="en-IE" sz="1600" b="1" baseline="30000" dirty="0" smtClean="0">
                <a:solidFill>
                  <a:schemeClr val="bg1"/>
                </a:solidFill>
              </a:rPr>
              <a:t>th</a:t>
            </a:r>
            <a:r>
              <a:rPr lang="en-IE" sz="1600" b="1" dirty="0" smtClean="0">
                <a:solidFill>
                  <a:schemeClr val="bg1"/>
                </a:solidFill>
              </a:rPr>
              <a:t> </a:t>
            </a:r>
            <a:r>
              <a:rPr lang="en-IE" sz="1600" dirty="0" smtClean="0">
                <a:solidFill>
                  <a:schemeClr val="bg1"/>
                </a:solidFill>
              </a:rPr>
              <a:t>April 2021</a:t>
            </a:r>
            <a:endParaRPr lang="en-IE" sz="1600" dirty="0">
              <a:solidFill>
                <a:schemeClr val="bg1"/>
              </a:solidFill>
            </a:endParaRPr>
          </a:p>
        </p:txBody>
      </p:sp>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4846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69" t="1211" r="400" b="2376"/>
          <a:stretch/>
        </p:blipFill>
        <p:spPr>
          <a:xfrm>
            <a:off x="39756" y="55659"/>
            <a:ext cx="9064488" cy="4428878"/>
          </a:xfrm>
          <a:prstGeom prst="rect">
            <a:avLst/>
          </a:prstGeom>
        </p:spPr>
      </p:pic>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389195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069237" cy="1852815"/>
          </a:xfrm>
          <a:prstGeom prst="rect">
            <a:avLst/>
          </a:prstGeom>
          <a:noFill/>
        </p:spPr>
        <p:txBody>
          <a:bodyPr wrap="square" rtlCol="0">
            <a:spAutoFit/>
          </a:bodyPr>
          <a:lstStyle/>
          <a:p>
            <a:pPr algn="ctr">
              <a:lnSpc>
                <a:spcPct val="130000"/>
              </a:lnSpc>
            </a:pPr>
            <a:r>
              <a:rPr lang="en-IE" sz="4400" b="1" dirty="0">
                <a:solidFill>
                  <a:srgbClr val="068CA6"/>
                </a:solidFill>
              </a:rPr>
              <a:t>What types of COVID-19 vaccines are there? </a:t>
            </a:r>
          </a:p>
        </p:txBody>
      </p:sp>
    </p:spTree>
    <p:extLst>
      <p:ext uri="{BB962C8B-B14F-4D97-AF65-F5344CB8AC3E}">
        <p14:creationId xmlns:p14="http://schemas.microsoft.com/office/powerpoint/2010/main" val="143699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a:solidFill>
                  <a:srgbClr val="068CA6"/>
                </a:solidFill>
              </a:rPr>
              <a:t>Types of vaccines against COVID-19</a:t>
            </a:r>
          </a:p>
        </p:txBody>
      </p:sp>
      <p:sp>
        <p:nvSpPr>
          <p:cNvPr id="14" name="Content Placeholder 2"/>
          <p:cNvSpPr txBox="1">
            <a:spLocks/>
          </p:cNvSpPr>
          <p:nvPr/>
        </p:nvSpPr>
        <p:spPr>
          <a:xfrm>
            <a:off x="3124863" y="1200647"/>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b="1" dirty="0"/>
              <a:t>Currently in Ireland there are </a:t>
            </a:r>
            <a:r>
              <a:rPr lang="en-IE" sz="1600" b="1" dirty="0" smtClean="0"/>
              <a:t>4 </a:t>
            </a:r>
            <a:r>
              <a:rPr lang="en-IE" sz="1600" b="1" dirty="0"/>
              <a:t>COVID-19 vaccines being used:</a:t>
            </a:r>
          </a:p>
          <a:p>
            <a:r>
              <a:rPr lang="en-IE" sz="1600" dirty="0" smtClean="0"/>
              <a:t>mRNA </a:t>
            </a:r>
            <a:r>
              <a:rPr lang="en-IE" sz="1600" dirty="0"/>
              <a:t>Vaccines: </a:t>
            </a:r>
          </a:p>
          <a:p>
            <a:pPr lvl="1"/>
            <a:r>
              <a:rPr lang="en-IE" sz="1600" dirty="0"/>
              <a:t>Pfizer/</a:t>
            </a:r>
            <a:r>
              <a:rPr lang="en-IE" sz="1600" dirty="0" err="1"/>
              <a:t>BioNTech</a:t>
            </a:r>
            <a:endParaRPr lang="en-IE" sz="1600" dirty="0"/>
          </a:p>
          <a:p>
            <a:pPr lvl="1"/>
            <a:r>
              <a:rPr lang="en-IE" sz="1600" dirty="0" err="1"/>
              <a:t>Moderna</a:t>
            </a:r>
            <a:r>
              <a:rPr lang="en-IE" sz="1600" dirty="0"/>
              <a:t> vaccines</a:t>
            </a:r>
          </a:p>
          <a:p>
            <a:r>
              <a:rPr lang="en-IE" sz="1600" dirty="0"/>
              <a:t>Viral vector vaccines: </a:t>
            </a:r>
          </a:p>
          <a:p>
            <a:pPr lvl="1"/>
            <a:r>
              <a:rPr lang="en-IE" sz="1600" dirty="0"/>
              <a:t>Oxford/Astra Zeneca, </a:t>
            </a:r>
          </a:p>
          <a:p>
            <a:pPr lvl="1"/>
            <a:r>
              <a:rPr lang="en-IE" sz="1600" dirty="0"/>
              <a:t>Janssen (J&amp;J) vaccine </a:t>
            </a:r>
          </a:p>
          <a:p>
            <a:pPr lvl="1"/>
            <a:r>
              <a:rPr lang="en-IE" sz="1600" dirty="0" smtClean="0"/>
              <a:t>All </a:t>
            </a:r>
            <a:r>
              <a:rPr lang="en-IE" sz="1600" dirty="0"/>
              <a:t>the vaccines in use in Ireland have gone through very close </a:t>
            </a:r>
            <a:r>
              <a:rPr lang="en-IE" sz="1600" dirty="0" smtClean="0"/>
              <a:t>testing, review and </a:t>
            </a:r>
            <a:r>
              <a:rPr lang="en-IE" sz="1600" dirty="0" err="1" smtClean="0"/>
              <a:t>ongoing</a:t>
            </a:r>
            <a:r>
              <a:rPr lang="en-IE" sz="1600" dirty="0" smtClean="0"/>
              <a:t> monitoring by </a:t>
            </a:r>
            <a:r>
              <a:rPr lang="en-IE" sz="1600" dirty="0"/>
              <a:t>the European Medicines Agency to make sure they are safe and they work. </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329583"/>
            <a:ext cx="2995927" cy="2995927"/>
          </a:xfrm>
          <a:prstGeom prst="rect">
            <a:avLst/>
          </a:prstGeom>
        </p:spPr>
      </p:pic>
    </p:spTree>
    <p:extLst>
      <p:ext uri="{BB962C8B-B14F-4D97-AF65-F5344CB8AC3E}">
        <p14:creationId xmlns:p14="http://schemas.microsoft.com/office/powerpoint/2010/main" val="3330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2977116" y="1200647"/>
            <a:ext cx="6087371"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In March 2021, a number of European </a:t>
            </a:r>
            <a:r>
              <a:rPr lang="en-IE" sz="1600" dirty="0" smtClean="0"/>
              <a:t>countries reported  small number of unusual blood </a:t>
            </a:r>
            <a:r>
              <a:rPr lang="en-IE" sz="1600" dirty="0"/>
              <a:t>clots and low levels of a blood cell involved in clotting (platelets) in a small number of people vaccinated with COVID-19 Vaccine AstraZeneca </a:t>
            </a:r>
            <a:endParaRPr lang="en-IE" sz="1600" dirty="0" smtClean="0"/>
          </a:p>
          <a:p>
            <a:r>
              <a:rPr lang="en-IE" sz="1600" dirty="0" smtClean="0"/>
              <a:t>Following </a:t>
            </a:r>
            <a:r>
              <a:rPr lang="en-IE" sz="1600" dirty="0"/>
              <a:t>its investigation, the European Medicines Agency released a statement on </a:t>
            </a:r>
            <a:r>
              <a:rPr lang="en-IE" sz="1600" dirty="0" smtClean="0"/>
              <a:t>April 7</a:t>
            </a:r>
            <a:r>
              <a:rPr lang="en-IE" sz="1600" baseline="30000" dirty="0" smtClean="0"/>
              <a:t>th</a:t>
            </a:r>
            <a:r>
              <a:rPr lang="en-IE" sz="1600" dirty="0" smtClean="0"/>
              <a:t> 2021 </a:t>
            </a:r>
            <a:r>
              <a:rPr lang="en-IE" sz="1600" dirty="0"/>
              <a:t>in response to these cases.</a:t>
            </a:r>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186855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4"/>
            <a:ext cx="7688912" cy="572464"/>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3355181" y="1200648"/>
            <a:ext cx="5709305" cy="347104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IE" sz="1400" dirty="0"/>
              <a:t>There have been a few reports of very rare cases of blood clots associated with low levels of blood platelets (elements in the blood that help it to clot) </a:t>
            </a:r>
            <a:r>
              <a:rPr lang="en-IE" sz="1400" dirty="0" smtClean="0"/>
              <a:t>including </a:t>
            </a:r>
            <a:r>
              <a:rPr lang="en-IE" sz="1400" dirty="0"/>
              <a:t>rare cases of clots in the blood vessels in the brain. </a:t>
            </a:r>
            <a:endParaRPr lang="en-IE" sz="1400" dirty="0" smtClean="0"/>
          </a:p>
          <a:p>
            <a:pPr lvl="1">
              <a:buFont typeface="Arial" panose="020B0604020202020204" pitchFamily="34" charset="0"/>
              <a:buChar char="•"/>
            </a:pPr>
            <a:r>
              <a:rPr lang="en-IE" sz="1400" dirty="0" smtClean="0"/>
              <a:t>Benefits </a:t>
            </a:r>
            <a:r>
              <a:rPr lang="en-IE" sz="1400" dirty="0"/>
              <a:t>of the </a:t>
            </a:r>
            <a:r>
              <a:rPr lang="en-IE" sz="1400" dirty="0" smtClean="0"/>
              <a:t>vaccine bigger than the risks </a:t>
            </a:r>
          </a:p>
          <a:p>
            <a:pPr lvl="1">
              <a:buFont typeface="Arial" panose="020B0604020202020204" pitchFamily="34" charset="0"/>
              <a:buChar char="•"/>
            </a:pPr>
            <a:r>
              <a:rPr lang="en-IE" sz="1400" dirty="0" smtClean="0"/>
              <a:t>Very rare: 4-10 people will get an unusual blood clot for every  1,000,000 people vaccinated. 1 will die</a:t>
            </a:r>
          </a:p>
          <a:p>
            <a:pPr lvl="1">
              <a:buFont typeface="Arial" panose="020B0604020202020204" pitchFamily="34" charset="0"/>
              <a:buChar char="•"/>
            </a:pPr>
            <a:r>
              <a:rPr lang="en-IE" sz="1400" dirty="0"/>
              <a:t>Remember the vaccine protects against COVID-19. COVID-19 can make people very sick </a:t>
            </a:r>
            <a:endParaRPr lang="en-IE" sz="1400" dirty="0" smtClean="0"/>
          </a:p>
          <a:p>
            <a:pPr lvl="1">
              <a:buFont typeface="Arial" panose="020B0604020202020204" pitchFamily="34" charset="0"/>
              <a:buChar char="•"/>
            </a:pPr>
            <a:r>
              <a:rPr lang="en-IE" sz="1400" dirty="0" smtClean="0"/>
              <a:t>If you are age 60, you are 85 times more likely to die from COVID-19  than to get a clot from AstraZeneca</a:t>
            </a:r>
          </a:p>
          <a:p>
            <a:pPr lvl="1">
              <a:buFont typeface="Arial" panose="020B0604020202020204" pitchFamily="34" charset="0"/>
              <a:buChar char="•"/>
            </a:pPr>
            <a:r>
              <a:rPr lang="en-IE" sz="1400" dirty="0"/>
              <a:t>NIAC: people under 60 getting will be offered alternative vaccine to AstraZeneca vaccine</a:t>
            </a:r>
          </a:p>
          <a:p>
            <a:pPr lvl="1">
              <a:buFont typeface="Arial" panose="020B0604020202020204" pitchFamily="34" charset="0"/>
              <a:buChar char="•"/>
            </a:pPr>
            <a:endParaRPr lang="en-IE" sz="1400" dirty="0"/>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57007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287864"/>
            <a:ext cx="7688912" cy="1052596"/>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 </a:t>
            </a:r>
          </a:p>
          <a:p>
            <a:pPr algn="ctr">
              <a:lnSpc>
                <a:spcPct val="130000"/>
              </a:lnSpc>
            </a:pPr>
            <a:r>
              <a:rPr lang="en-IE" sz="2400" b="1" dirty="0" smtClean="0">
                <a:solidFill>
                  <a:srgbClr val="068CA6"/>
                </a:solidFill>
              </a:rPr>
              <a:t>What I need to know</a:t>
            </a:r>
            <a:endParaRPr lang="en-IE" sz="2400" b="1" dirty="0">
              <a:solidFill>
                <a:srgbClr val="068CA6"/>
              </a:solidFill>
            </a:endParaRPr>
          </a:p>
        </p:txBody>
      </p:sp>
      <p:sp>
        <p:nvSpPr>
          <p:cNvPr id="14" name="Content Placeholder 2"/>
          <p:cNvSpPr txBox="1">
            <a:spLocks/>
          </p:cNvSpPr>
          <p:nvPr/>
        </p:nvSpPr>
        <p:spPr>
          <a:xfrm>
            <a:off x="3124863" y="1301149"/>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400" dirty="0"/>
              <a:t>Even though the risk of blood clots is extremely low, you should know the signs to watch out for. </a:t>
            </a:r>
          </a:p>
          <a:p>
            <a:r>
              <a:rPr lang="en-IE" sz="1400" dirty="0"/>
              <a:t>Get urgent medical help if you get any of these symptoms after the COVID-19 Vaccine AstraZeneca: </a:t>
            </a:r>
          </a:p>
          <a:p>
            <a:pPr marL="0" indent="0">
              <a:buNone/>
            </a:pPr>
            <a:r>
              <a:rPr lang="en-IE" sz="1600" dirty="0"/>
              <a:t>	</a:t>
            </a:r>
            <a:r>
              <a:rPr lang="en-IE" sz="1200" dirty="0"/>
              <a:t>• breathlessness </a:t>
            </a:r>
          </a:p>
          <a:p>
            <a:pPr marL="0" indent="0">
              <a:buNone/>
            </a:pPr>
            <a:r>
              <a:rPr lang="en-IE" sz="1200" dirty="0"/>
              <a:t>	• pain in the chest or stomach </a:t>
            </a:r>
          </a:p>
          <a:p>
            <a:pPr marL="0" indent="0">
              <a:buNone/>
            </a:pPr>
            <a:r>
              <a:rPr lang="en-IE" sz="1200" dirty="0"/>
              <a:t>	• swelling or coldness in </a:t>
            </a:r>
            <a:r>
              <a:rPr lang="en-IE" sz="1200" dirty="0" smtClean="0"/>
              <a:t>a leg </a:t>
            </a:r>
            <a:endParaRPr lang="en-IE" sz="1200" dirty="0"/>
          </a:p>
          <a:p>
            <a:pPr marL="0" indent="0">
              <a:buNone/>
            </a:pPr>
            <a:r>
              <a:rPr lang="en-IE" sz="1200" dirty="0"/>
              <a:t>	• severe or worsening headache or blurred vision </a:t>
            </a:r>
          </a:p>
          <a:p>
            <a:pPr marL="0" indent="0">
              <a:buNone/>
            </a:pPr>
            <a:r>
              <a:rPr lang="en-IE" sz="1200" dirty="0"/>
              <a:t>	• persistent bleeding, under the skin where there was no previous injury </a:t>
            </a:r>
          </a:p>
          <a:p>
            <a:pPr marL="0" indent="0">
              <a:buNone/>
            </a:pPr>
            <a:r>
              <a:rPr lang="en-IE" sz="1200" dirty="0"/>
              <a:t>	• multiple small bruises, reddish or purplish spots, or blood blisters 		under the skin </a:t>
            </a:r>
            <a:endParaRPr lang="en-IE" sz="900" dirty="0"/>
          </a:p>
          <a:p>
            <a:r>
              <a:rPr lang="en-IE" sz="1400" dirty="0"/>
              <a:t>More details on this vaccine safety update are available </a:t>
            </a:r>
            <a:r>
              <a:rPr lang="en-IE" sz="1400" dirty="0">
                <a:hlinkClick r:id="rId5"/>
              </a:rPr>
              <a:t>here</a:t>
            </a:r>
            <a:r>
              <a:rPr lang="en-IE" sz="1400" dirty="0"/>
              <a:t>.  </a:t>
            </a:r>
          </a:p>
        </p:txBody>
      </p:sp>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402484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693665"/>
            <a:ext cx="9064487" cy="492443"/>
          </a:xfrm>
          <a:prstGeom prst="rect">
            <a:avLst/>
          </a:prstGeom>
          <a:noFill/>
        </p:spPr>
        <p:txBody>
          <a:bodyPr wrap="square" rtlCol="0">
            <a:spAutoFit/>
          </a:bodyPr>
          <a:lstStyle/>
          <a:p>
            <a:pPr algn="ctr">
              <a:lnSpc>
                <a:spcPct val="130000"/>
              </a:lnSpc>
            </a:pPr>
            <a:r>
              <a:rPr lang="en-IE" sz="2000" b="1" dirty="0">
                <a:solidFill>
                  <a:srgbClr val="068CA6"/>
                </a:solidFill>
              </a:rPr>
              <a:t>Is there anyone who shouldn’t get COVID-19 vaccines? </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r>
              <a:rPr lang="en-IE" sz="1800" b="1" dirty="0">
                <a:latin typeface="Arial (Body)"/>
              </a:rPr>
              <a:t>There are very few people who are advised not to get the vaccine</a:t>
            </a:r>
          </a:p>
          <a:p>
            <a:pPr marL="742950" lvl="1" indent="-285750" defTabSz="914400">
              <a:lnSpc>
                <a:spcPct val="90000"/>
              </a:lnSpc>
              <a:spcBef>
                <a:spcPts val="500"/>
              </a:spcBef>
              <a:buFontTx/>
              <a:buChar char="-"/>
            </a:pPr>
            <a:r>
              <a:rPr lang="en-IE" sz="1800" dirty="0">
                <a:solidFill>
                  <a:prstClr val="black"/>
                </a:solidFill>
                <a:latin typeface="Arial (Body)"/>
              </a:rPr>
              <a:t>These are people who have had a severe allergic reaction to this vaccine or parts of this vaccine in the past.</a:t>
            </a:r>
          </a:p>
          <a:p>
            <a:pPr marL="742950" lvl="1" indent="-285750" defTabSz="914400">
              <a:lnSpc>
                <a:spcPct val="90000"/>
              </a:lnSpc>
              <a:spcBef>
                <a:spcPts val="500"/>
              </a:spcBef>
              <a:buFontTx/>
              <a:buChar char="-"/>
            </a:pPr>
            <a:r>
              <a:rPr lang="en-IE" sz="1800" dirty="0">
                <a:solidFill>
                  <a:prstClr val="black"/>
                </a:solidFill>
                <a:latin typeface="Arial (Body)"/>
              </a:rPr>
              <a:t>This is a specific type of allergic reaction called “anaphylaxis” which would have needed emergency treatment or admission to hospital. </a:t>
            </a:r>
          </a:p>
          <a:p>
            <a:pPr marL="742950" lvl="1" indent="-285750" defTabSz="914400">
              <a:lnSpc>
                <a:spcPct val="90000"/>
              </a:lnSpc>
              <a:spcBef>
                <a:spcPts val="500"/>
              </a:spcBef>
              <a:buFontTx/>
              <a:buChar char="-"/>
            </a:pPr>
            <a:r>
              <a:rPr lang="en-IE" sz="1800" dirty="0">
                <a:solidFill>
                  <a:prstClr val="black"/>
                </a:solidFill>
                <a:latin typeface="Arial (Body)"/>
              </a:rPr>
              <a:t>It is </a:t>
            </a:r>
            <a:r>
              <a:rPr lang="en-IE" sz="1800" dirty="0" smtClean="0">
                <a:solidFill>
                  <a:prstClr val="black"/>
                </a:solidFill>
                <a:latin typeface="Arial (Body)"/>
              </a:rPr>
              <a:t>very </a:t>
            </a:r>
            <a:r>
              <a:rPr lang="en-IE" sz="1800" dirty="0">
                <a:solidFill>
                  <a:prstClr val="black"/>
                </a:solidFill>
                <a:latin typeface="Arial (Body)"/>
              </a:rPr>
              <a:t>rare</a:t>
            </a:r>
          </a:p>
          <a:p>
            <a:pPr marL="742950" lvl="1" indent="-285750" defTabSz="914400">
              <a:lnSpc>
                <a:spcPct val="90000"/>
              </a:lnSpc>
              <a:spcBef>
                <a:spcPts val="500"/>
              </a:spcBef>
              <a:buFontTx/>
              <a:buChar char="-"/>
            </a:pPr>
            <a:r>
              <a:rPr lang="en-IE" sz="1800" dirty="0">
                <a:solidFill>
                  <a:prstClr val="black"/>
                </a:solidFill>
                <a:latin typeface="Arial (Body)"/>
              </a:rPr>
              <a:t>People with less severe types of allergic reaction</a:t>
            </a:r>
            <a:r>
              <a:rPr lang="en-IE" sz="1800" dirty="0">
                <a:solidFill>
                  <a:srgbClr val="FF0000"/>
                </a:solidFill>
                <a:latin typeface="Arial (Body)"/>
              </a:rPr>
              <a:t> </a:t>
            </a:r>
            <a:r>
              <a:rPr lang="en-IE" sz="1800" dirty="0">
                <a:latin typeface="Arial (Body)"/>
              </a:rPr>
              <a:t>or allergic reactions to food or other medicines  </a:t>
            </a:r>
            <a:r>
              <a:rPr lang="en-IE" sz="1800" dirty="0">
                <a:solidFill>
                  <a:prstClr val="black"/>
                </a:solidFill>
                <a:latin typeface="Arial (Body)"/>
              </a:rPr>
              <a:t>can still take the vaccine but will be observed for a little longer (30 minutes vs 15 minutes) </a:t>
            </a:r>
            <a:endParaRPr lang="en-IE" sz="1800" dirty="0" smtClean="0">
              <a:solidFill>
                <a:prstClr val="black"/>
              </a:solidFill>
              <a:latin typeface="Arial (Body)"/>
            </a:endParaRPr>
          </a:p>
          <a:p>
            <a:pPr marL="742950" lvl="1" indent="-285750" defTabSz="914400">
              <a:lnSpc>
                <a:spcPct val="90000"/>
              </a:lnSpc>
              <a:spcBef>
                <a:spcPts val="500"/>
              </a:spcBef>
              <a:buFontTx/>
              <a:buChar char="-"/>
            </a:pPr>
            <a:r>
              <a:rPr lang="en-IE" sz="1800" dirty="0" smtClean="0">
                <a:solidFill>
                  <a:srgbClr val="FF0000"/>
                </a:solidFill>
                <a:latin typeface="Arial (Body)"/>
              </a:rPr>
              <a:t>The Doctor / nurse / healthcare </a:t>
            </a:r>
            <a:r>
              <a:rPr lang="en-IE" sz="1800" dirty="0">
                <a:solidFill>
                  <a:srgbClr val="FF0000"/>
                </a:solidFill>
                <a:latin typeface="Arial (Body)"/>
              </a:rPr>
              <a:t>worker will make sure the vaccine is suitable for the person before giving it </a:t>
            </a:r>
            <a:endParaRPr lang="en-IE" sz="1800" dirty="0" smtClean="0">
              <a:solidFill>
                <a:srgbClr val="FF0000"/>
              </a:solidFill>
              <a:latin typeface="Arial (Body)"/>
            </a:endParaRPr>
          </a:p>
          <a:p>
            <a:pPr marL="457200" lvl="1" indent="0" defTabSz="914400">
              <a:lnSpc>
                <a:spcPct val="90000"/>
              </a:lnSpc>
              <a:spcBef>
                <a:spcPts val="500"/>
              </a:spcBef>
              <a:buNone/>
            </a:pPr>
            <a:endParaRPr lang="en-IE" sz="1800" dirty="0">
              <a:solidFill>
                <a:srgbClr val="FF0000"/>
              </a:solidFill>
              <a:latin typeface="Arial (Body)"/>
            </a:endParaRPr>
          </a:p>
        </p:txBody>
      </p:sp>
    </p:spTree>
    <p:extLst>
      <p:ext uri="{BB962C8B-B14F-4D97-AF65-F5344CB8AC3E}">
        <p14:creationId xmlns:p14="http://schemas.microsoft.com/office/powerpoint/2010/main" val="154867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397239" y="1532987"/>
            <a:ext cx="8267076" cy="1852815"/>
          </a:xfrm>
          <a:prstGeom prst="rect">
            <a:avLst/>
          </a:prstGeom>
          <a:noFill/>
        </p:spPr>
        <p:txBody>
          <a:bodyPr wrap="square" rtlCol="0">
            <a:spAutoFit/>
          </a:bodyPr>
          <a:lstStyle/>
          <a:p>
            <a:pPr algn="ctr">
              <a:lnSpc>
                <a:spcPct val="130000"/>
              </a:lnSpc>
            </a:pPr>
            <a:r>
              <a:rPr lang="en-IE" sz="4400" b="1" dirty="0">
                <a:solidFill>
                  <a:srgbClr val="068CA6"/>
                </a:solidFill>
              </a:rPr>
              <a:t>Are there any side effects to the vaccines? </a:t>
            </a:r>
          </a:p>
        </p:txBody>
      </p:sp>
    </p:spTree>
    <p:extLst>
      <p:ext uri="{BB962C8B-B14F-4D97-AF65-F5344CB8AC3E}">
        <p14:creationId xmlns:p14="http://schemas.microsoft.com/office/powerpoint/2010/main" val="1659883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33369" y="414939"/>
            <a:ext cx="9064487" cy="450829"/>
          </a:xfrm>
          <a:prstGeom prst="rect">
            <a:avLst/>
          </a:prstGeom>
          <a:noFill/>
        </p:spPr>
        <p:txBody>
          <a:bodyPr wrap="square" rtlCol="0">
            <a:spAutoFit/>
          </a:bodyPr>
          <a:lstStyle/>
          <a:p>
            <a:pPr algn="ctr">
              <a:lnSpc>
                <a:spcPct val="130000"/>
              </a:lnSpc>
            </a:pPr>
            <a:r>
              <a:rPr lang="en-IE" sz="2000" b="1" dirty="0">
                <a:solidFill>
                  <a:srgbClr val="068CA6"/>
                </a:solidFill>
              </a:rPr>
              <a:t>Side effects from COVID-19 vaccines</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endParaRPr lang="en-IE" sz="1800" dirty="0">
              <a:latin typeface="Arial (Body)"/>
            </a:endParaRPr>
          </a:p>
        </p:txBody>
      </p:sp>
      <p:sp>
        <p:nvSpPr>
          <p:cNvPr id="12" name="Content Placeholder 2"/>
          <p:cNvSpPr txBox="1">
            <a:spLocks/>
          </p:cNvSpPr>
          <p:nvPr/>
        </p:nvSpPr>
        <p:spPr>
          <a:xfrm>
            <a:off x="42380" y="1053198"/>
            <a:ext cx="3279657" cy="2085485"/>
          </a:xfrm>
          <a:prstGeom prst="rect">
            <a:avLst/>
          </a:prstGeom>
        </p:spPr>
        <p:txBody>
          <a:bodyPr>
            <a:normAutofit fontScale="85000" lnSpcReduction="10000"/>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IE" sz="1500" b="1" dirty="0" smtClean="0"/>
              <a:t>Mild side effects (more common)</a:t>
            </a:r>
          </a:p>
          <a:p>
            <a:r>
              <a:rPr lang="en-IE" sz="1500" dirty="0" smtClean="0"/>
              <a:t>a sore or itchy arm </a:t>
            </a:r>
          </a:p>
          <a:p>
            <a:r>
              <a:rPr lang="en-IE" sz="1500" dirty="0" smtClean="0"/>
              <a:t>swelling of lymph nodes/glands in the armpit </a:t>
            </a:r>
          </a:p>
          <a:p>
            <a:r>
              <a:rPr lang="en-IE" sz="1500" dirty="0" smtClean="0"/>
              <a:t>feeling tired or sick. </a:t>
            </a:r>
          </a:p>
          <a:p>
            <a:r>
              <a:rPr lang="en-IE" sz="1500" dirty="0" smtClean="0"/>
              <a:t>feeling hot and cold </a:t>
            </a:r>
          </a:p>
          <a:p>
            <a:r>
              <a:rPr lang="en-IE" sz="1500" dirty="0" smtClean="0"/>
              <a:t>pains in your muscles or your joints</a:t>
            </a:r>
          </a:p>
          <a:p>
            <a:r>
              <a:rPr lang="en-IE" sz="1500" dirty="0" smtClean="0"/>
              <a:t>vomiting or diarrhoea</a:t>
            </a:r>
          </a:p>
          <a:p>
            <a:r>
              <a:rPr lang="en-IE" sz="1500" dirty="0" smtClean="0"/>
              <a:t>a headache </a:t>
            </a:r>
          </a:p>
          <a:p>
            <a:pPr marL="0" indent="0">
              <a:buFont typeface="Arial"/>
              <a:buNone/>
            </a:pPr>
            <a:endParaRPr lang="en-IE" sz="1600" dirty="0"/>
          </a:p>
        </p:txBody>
      </p:sp>
      <p:sp>
        <p:nvSpPr>
          <p:cNvPr id="13" name="TextBox 12"/>
          <p:cNvSpPr txBox="1"/>
          <p:nvPr/>
        </p:nvSpPr>
        <p:spPr>
          <a:xfrm>
            <a:off x="46804" y="3190752"/>
            <a:ext cx="3334934" cy="954107"/>
          </a:xfrm>
          <a:prstGeom prst="rect">
            <a:avLst/>
          </a:prstGeom>
          <a:noFill/>
        </p:spPr>
        <p:txBody>
          <a:bodyPr wrap="square" rtlCol="0">
            <a:spAutoFit/>
          </a:bodyPr>
          <a:lstStyle/>
          <a:p>
            <a:r>
              <a:rPr lang="en-IE" sz="1400" dirty="0" smtClean="0"/>
              <a:t>These are usually mild and go away after a few days. </a:t>
            </a:r>
          </a:p>
          <a:p>
            <a:r>
              <a:rPr lang="en-IE" sz="1400" dirty="0" smtClean="0"/>
              <a:t>Older people are less likely to experience these side effects </a:t>
            </a:r>
            <a:endParaRPr lang="en-IE" sz="1400" dirty="0"/>
          </a:p>
        </p:txBody>
      </p:sp>
      <p:sp>
        <p:nvSpPr>
          <p:cNvPr id="16" name="Content Placeholder 2"/>
          <p:cNvSpPr txBox="1">
            <a:spLocks/>
          </p:cNvSpPr>
          <p:nvPr/>
        </p:nvSpPr>
        <p:spPr>
          <a:xfrm>
            <a:off x="5195348" y="1041449"/>
            <a:ext cx="3835770" cy="3759508"/>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400" b="1" dirty="0"/>
              <a:t>Other side effects (very few people get these)</a:t>
            </a:r>
          </a:p>
          <a:p>
            <a:pPr lvl="0"/>
            <a:r>
              <a:rPr lang="en-IE" sz="1400" dirty="0"/>
              <a:t>You may find it difficult to sleep for a while afterwards.</a:t>
            </a:r>
          </a:p>
          <a:p>
            <a:pPr lvl="0"/>
            <a:r>
              <a:rPr lang="en-IE" sz="1400" dirty="0"/>
              <a:t>You may have a reduced appetite.</a:t>
            </a:r>
          </a:p>
          <a:p>
            <a:pPr lvl="0"/>
            <a:r>
              <a:rPr lang="en-IE" sz="1400" dirty="0"/>
              <a:t>You may feel dizzy.</a:t>
            </a:r>
          </a:p>
          <a:p>
            <a:pPr lvl="0"/>
            <a:r>
              <a:rPr lang="en-IE" sz="1400" dirty="0"/>
              <a:t>You may sweat or have a rash. </a:t>
            </a:r>
          </a:p>
          <a:p>
            <a:pPr lvl="0"/>
            <a:r>
              <a:rPr lang="en-IE" sz="1400" dirty="0"/>
              <a:t>You may feel a weakness in your face muscles for a while afterwards, but this is rare, and happens as frequently in the general population who haven’t been vaccinated </a:t>
            </a:r>
          </a:p>
          <a:p>
            <a:pPr marL="0" lvl="0" indent="0">
              <a:buNone/>
            </a:pPr>
            <a:endParaRPr lang="en-IE" sz="1400" b="1" dirty="0" smtClean="0"/>
          </a:p>
          <a:p>
            <a:pPr marL="0" lvl="0" indent="0">
              <a:buNone/>
            </a:pPr>
            <a:r>
              <a:rPr lang="en-IE" sz="1400" b="1" dirty="0" smtClean="0"/>
              <a:t>Serious </a:t>
            </a:r>
            <a:r>
              <a:rPr lang="en-IE" sz="1400" b="1" dirty="0"/>
              <a:t>side effects (like allergic reactions) are very rare</a:t>
            </a:r>
          </a:p>
        </p:txBody>
      </p:sp>
    </p:spTree>
    <p:extLst>
      <p:ext uri="{BB962C8B-B14F-4D97-AF65-F5344CB8AC3E}">
        <p14:creationId xmlns:p14="http://schemas.microsoft.com/office/powerpoint/2010/main" val="4233249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What sort of questions do people have about COVID-19 vaccines?</a:t>
            </a:r>
          </a:p>
        </p:txBody>
      </p:sp>
    </p:spTree>
    <p:extLst>
      <p:ext uri="{BB962C8B-B14F-4D97-AF65-F5344CB8AC3E}">
        <p14:creationId xmlns:p14="http://schemas.microsoft.com/office/powerpoint/2010/main" val="3750623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 y="4800600"/>
            <a:ext cx="4617720" cy="342900"/>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233657"/>
            <a:ext cx="8237551" cy="665888"/>
          </a:xfrm>
          <a:prstGeom prst="rect">
            <a:avLst/>
          </a:prstGeom>
          <a:noFill/>
        </p:spPr>
        <p:txBody>
          <a:bodyPr wrap="square" rtlCol="0">
            <a:spAutoFit/>
          </a:bodyPr>
          <a:lstStyle/>
          <a:p>
            <a:pPr algn="ctr">
              <a:lnSpc>
                <a:spcPct val="130000"/>
              </a:lnSpc>
            </a:pPr>
            <a:r>
              <a:rPr lang="en-IE" sz="3200" b="1" dirty="0">
                <a:solidFill>
                  <a:srgbClr val="068CA6"/>
                </a:solidFill>
              </a:rPr>
              <a:t>Outline of talk</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t="24117" r="9773" b="2358"/>
          <a:stretch/>
        </p:blipFill>
        <p:spPr>
          <a:xfrm>
            <a:off x="1" y="956040"/>
            <a:ext cx="7975158" cy="3655717"/>
          </a:xfrm>
          <a:prstGeom prst="rect">
            <a:avLst/>
          </a:prstGeom>
        </p:spPr>
      </p:pic>
    </p:spTree>
    <p:extLst>
      <p:ext uri="{BB962C8B-B14F-4D97-AF65-F5344CB8AC3E}">
        <p14:creationId xmlns:p14="http://schemas.microsoft.com/office/powerpoint/2010/main" val="4222198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04930" y="506967"/>
            <a:ext cx="8072269" cy="572464"/>
          </a:xfrm>
          <a:prstGeom prst="rect">
            <a:avLst/>
          </a:prstGeom>
          <a:noFill/>
        </p:spPr>
        <p:txBody>
          <a:bodyPr wrap="square" rtlCol="0">
            <a:spAutoFit/>
          </a:bodyPr>
          <a:lstStyle/>
          <a:p>
            <a:pPr algn="ctr">
              <a:lnSpc>
                <a:spcPct val="130000"/>
              </a:lnSpc>
            </a:pPr>
            <a:r>
              <a:rPr lang="en-IE" sz="2400" b="1" dirty="0">
                <a:solidFill>
                  <a:srgbClr val="068CA6"/>
                </a:solidFill>
              </a:rPr>
              <a:t>Questions people may ask about Covid-19 vaccine</a:t>
            </a:r>
          </a:p>
        </p:txBody>
      </p:sp>
      <p:sp>
        <p:nvSpPr>
          <p:cNvPr id="14" name="Content Placeholder 2"/>
          <p:cNvSpPr txBox="1">
            <a:spLocks/>
          </p:cNvSpPr>
          <p:nvPr/>
        </p:nvSpPr>
        <p:spPr>
          <a:xfrm>
            <a:off x="3821906" y="1039603"/>
            <a:ext cx="5322094" cy="328590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rabicPeriod"/>
            </a:pPr>
            <a:r>
              <a:rPr lang="en-IE" sz="1400" dirty="0">
                <a:solidFill>
                  <a:srgbClr val="000000"/>
                </a:solidFill>
              </a:rPr>
              <a:t>Do the vaccines work?</a:t>
            </a:r>
          </a:p>
          <a:p>
            <a:pPr marL="514350" indent="-514350">
              <a:buAutoNum type="arabicPeriod"/>
            </a:pPr>
            <a:r>
              <a:rPr lang="en-IE" sz="1400" dirty="0">
                <a:solidFill>
                  <a:srgbClr val="000000"/>
                </a:solidFill>
              </a:rPr>
              <a:t>Were they tested properly?</a:t>
            </a:r>
          </a:p>
          <a:p>
            <a:pPr marL="514350" indent="-514350">
              <a:buFont typeface="Arial" panose="020B0604020202020204" pitchFamily="34" charset="0"/>
              <a:buAutoNum type="arabicPeriod"/>
            </a:pPr>
            <a:r>
              <a:rPr lang="en-IE" sz="1400" dirty="0" smtClean="0">
                <a:solidFill>
                  <a:srgbClr val="000000"/>
                </a:solidFill>
              </a:rPr>
              <a:t>When </a:t>
            </a:r>
            <a:r>
              <a:rPr lang="en-IE" sz="1400" dirty="0">
                <a:solidFill>
                  <a:srgbClr val="000000"/>
                </a:solidFill>
              </a:rPr>
              <a:t>can I get it?</a:t>
            </a:r>
          </a:p>
          <a:p>
            <a:pPr marL="514350" indent="-514350">
              <a:buAutoNum type="arabicPeriod"/>
            </a:pPr>
            <a:r>
              <a:rPr lang="en-IE" sz="1400" dirty="0">
                <a:solidFill>
                  <a:srgbClr val="000000"/>
                </a:solidFill>
              </a:rPr>
              <a:t>Do I have to get the vaccine?</a:t>
            </a:r>
          </a:p>
          <a:p>
            <a:pPr marL="514350" indent="-514350">
              <a:buAutoNum type="arabicPeriod"/>
            </a:pPr>
            <a:r>
              <a:rPr lang="en-IE" sz="1400" dirty="0">
                <a:solidFill>
                  <a:srgbClr val="000000"/>
                </a:solidFill>
              </a:rPr>
              <a:t>Do I still need to get the vaccine if I had Covid-19 before?</a:t>
            </a:r>
          </a:p>
          <a:p>
            <a:pPr marL="514350" indent="-514350">
              <a:buAutoNum type="arabicPeriod"/>
            </a:pPr>
            <a:r>
              <a:rPr lang="en-IE" sz="1400" dirty="0">
                <a:solidFill>
                  <a:srgbClr val="000000"/>
                </a:solidFill>
              </a:rPr>
              <a:t>Can I still get Covid-19?</a:t>
            </a:r>
          </a:p>
          <a:p>
            <a:pPr marL="514350" indent="-514350">
              <a:buAutoNum type="arabicPeriod"/>
            </a:pPr>
            <a:r>
              <a:rPr lang="en-IE" sz="1400" dirty="0">
                <a:solidFill>
                  <a:srgbClr val="000000"/>
                </a:solidFill>
              </a:rPr>
              <a:t>Do I still need to keep my distance and wear a mask?</a:t>
            </a:r>
          </a:p>
          <a:p>
            <a:pPr marL="514350" indent="-514350">
              <a:buAutoNum type="arabicPeriod"/>
            </a:pPr>
            <a:r>
              <a:rPr lang="en-IE" sz="1400" dirty="0">
                <a:solidFill>
                  <a:srgbClr val="000000"/>
                </a:solidFill>
              </a:rPr>
              <a:t>What about if I am pregnant or planning a pregnancy?</a:t>
            </a:r>
          </a:p>
          <a:p>
            <a:pPr marL="514350" indent="-514350">
              <a:buAutoNum type="arabicPeriod"/>
            </a:pPr>
            <a:r>
              <a:rPr lang="en-IE" sz="1400" dirty="0">
                <a:solidFill>
                  <a:srgbClr val="000000"/>
                </a:solidFill>
              </a:rPr>
              <a:t>Will the vaccine affect my fertility?</a:t>
            </a:r>
          </a:p>
          <a:p>
            <a:pPr marL="514350" indent="-514350">
              <a:buAutoNum type="arabicPeriod"/>
            </a:pPr>
            <a:r>
              <a:rPr lang="en-IE" sz="1400" dirty="0" smtClean="0">
                <a:solidFill>
                  <a:srgbClr val="000000"/>
                </a:solidFill>
              </a:rPr>
              <a:t>Are </a:t>
            </a:r>
            <a:r>
              <a:rPr lang="en-IE" sz="1400" dirty="0">
                <a:solidFill>
                  <a:srgbClr val="000000"/>
                </a:solidFill>
              </a:rPr>
              <a:t>there aborted foetal cells in the vaccine?</a:t>
            </a:r>
          </a:p>
          <a:p>
            <a:pPr marL="0" indent="0">
              <a:buNone/>
            </a:pPr>
            <a:endParaRPr lang="en-IE" sz="1400" dirty="0">
              <a:solidFill>
                <a:srgbClr val="000000"/>
              </a:solidFill>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0802" t="25209" r="10071" b="20583"/>
          <a:stretch/>
        </p:blipFill>
        <p:spPr>
          <a:xfrm>
            <a:off x="142406" y="1425425"/>
            <a:ext cx="3575524" cy="2449532"/>
          </a:xfrm>
          <a:prstGeom prst="rect">
            <a:avLst/>
          </a:prstGeom>
        </p:spPr>
      </p:pic>
    </p:spTree>
    <p:extLst>
      <p:ext uri="{BB962C8B-B14F-4D97-AF65-F5344CB8AC3E}">
        <p14:creationId xmlns:p14="http://schemas.microsoft.com/office/powerpoint/2010/main" val="405296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61" y="561488"/>
            <a:ext cx="6102000" cy="522451"/>
          </a:xfrm>
          <a:prstGeom prst="rect">
            <a:avLst/>
          </a:prstGeom>
          <a:noFill/>
        </p:spPr>
        <p:txBody>
          <a:bodyPr wrap="square" rtlCol="0">
            <a:spAutoFit/>
          </a:bodyPr>
          <a:lstStyle/>
          <a:p>
            <a:pPr>
              <a:lnSpc>
                <a:spcPct val="130000"/>
              </a:lnSpc>
            </a:pPr>
            <a:r>
              <a:rPr lang="en-IE" sz="2400" b="1" dirty="0">
                <a:solidFill>
                  <a:srgbClr val="068CA6"/>
                </a:solidFill>
              </a:rPr>
              <a:t>Do the </a:t>
            </a:r>
            <a:r>
              <a:rPr lang="en-IE" sz="2400" b="1" dirty="0" smtClean="0">
                <a:solidFill>
                  <a:srgbClr val="068CA6"/>
                </a:solidFill>
              </a:rPr>
              <a:t>COVID-19 </a:t>
            </a:r>
            <a:r>
              <a:rPr lang="en-IE" sz="2400" b="1" dirty="0">
                <a:solidFill>
                  <a:srgbClr val="068CA6"/>
                </a:solidFill>
              </a:rPr>
              <a:t>vaccines work</a:t>
            </a:r>
            <a:r>
              <a:rPr lang="en-IE" sz="2400" b="1" dirty="0" smtClean="0">
                <a:solidFill>
                  <a:srgbClr val="068CA6"/>
                </a:solidFill>
              </a:rPr>
              <a:t>?</a:t>
            </a:r>
            <a:endParaRPr lang="en-IE" sz="2400" b="1" dirty="0">
              <a:solidFill>
                <a:srgbClr val="068CA6"/>
              </a:solidFill>
            </a:endParaRPr>
          </a:p>
        </p:txBody>
      </p:sp>
      <p:sp>
        <p:nvSpPr>
          <p:cNvPr id="17" name="Content Placeholder 2"/>
          <p:cNvSpPr txBox="1">
            <a:spLocks/>
          </p:cNvSpPr>
          <p:nvPr/>
        </p:nvSpPr>
        <p:spPr>
          <a:xfrm>
            <a:off x="2233535" y="1171065"/>
            <a:ext cx="6550702" cy="2592861"/>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defRPr/>
            </a:pPr>
            <a:r>
              <a:rPr lang="en-IE" sz="1400" dirty="0"/>
              <a:t>All of the COVID-19 vaccines currently licenced in Ireland are extremely effective at preventing death and hospitalisation</a:t>
            </a:r>
            <a:r>
              <a:rPr lang="en-IE" sz="1400" dirty="0" smtClean="0"/>
              <a:t>.</a:t>
            </a:r>
          </a:p>
          <a:p>
            <a:pPr marL="285750" indent="-285750">
              <a:buFont typeface="Arial" panose="020B0604020202020204" pitchFamily="34" charset="0"/>
              <a:buChar char="•"/>
              <a:defRPr/>
            </a:pPr>
            <a:endParaRPr lang="en-IE" sz="1400" dirty="0"/>
          </a:p>
          <a:p>
            <a:pPr marL="285750" indent="-285750">
              <a:buFont typeface="Arial" panose="020B0604020202020204" pitchFamily="34" charset="0"/>
              <a:buChar char="•"/>
              <a:defRPr/>
            </a:pPr>
            <a:r>
              <a:rPr lang="en-IE" sz="1400" dirty="0" smtClean="0"/>
              <a:t>mRNA </a:t>
            </a:r>
            <a:r>
              <a:rPr lang="en-IE" sz="1400" dirty="0"/>
              <a:t>vaccines </a:t>
            </a:r>
            <a:r>
              <a:rPr lang="en-IE" sz="1400" dirty="0" smtClean="0"/>
              <a:t>lower the risk of COVID-19 </a:t>
            </a:r>
            <a:r>
              <a:rPr lang="en-IE" sz="1400" dirty="0"/>
              <a:t>by around 95% after </a:t>
            </a:r>
            <a:r>
              <a:rPr lang="en-IE" sz="1400" dirty="0" smtClean="0"/>
              <a:t>two doses </a:t>
            </a:r>
          </a:p>
          <a:p>
            <a:pPr marL="285750" indent="-285750">
              <a:buFont typeface="Arial" panose="020B0604020202020204" pitchFamily="34" charset="0"/>
              <a:buChar char="•"/>
              <a:defRPr/>
            </a:pPr>
            <a:endParaRPr lang="en-IE" sz="1400" dirty="0" smtClean="0"/>
          </a:p>
          <a:p>
            <a:pPr marL="285750" indent="-285750">
              <a:buFont typeface="Arial" panose="020B0604020202020204" pitchFamily="34" charset="0"/>
              <a:buChar char="•"/>
              <a:defRPr/>
            </a:pPr>
            <a:r>
              <a:rPr lang="en-IE" sz="1400" dirty="0" smtClean="0"/>
              <a:t>The </a:t>
            </a:r>
            <a:r>
              <a:rPr lang="en-IE" sz="1400" dirty="0"/>
              <a:t>Oxford/Astra Zeneca vaccine </a:t>
            </a:r>
            <a:r>
              <a:rPr lang="en-IE" sz="1400" dirty="0" smtClean="0"/>
              <a:t>lowers the risk by around 82% after two doses.</a:t>
            </a:r>
          </a:p>
          <a:p>
            <a:pPr marL="0" indent="0">
              <a:buNone/>
              <a:defRPr/>
            </a:pPr>
            <a:endParaRPr lang="en-IE" sz="1400" dirty="0" smtClean="0"/>
          </a:p>
          <a:p>
            <a:pPr marL="285750" indent="-285750">
              <a:buFont typeface="Arial" panose="020B0604020202020204" pitchFamily="34" charset="0"/>
              <a:buChar char="•"/>
              <a:defRPr/>
            </a:pPr>
            <a:r>
              <a:rPr lang="en-IE" sz="1400" dirty="0" smtClean="0"/>
              <a:t>All the vaccine reduced the risk of severe COVID-19/hospitalisation by </a:t>
            </a:r>
            <a:r>
              <a:rPr lang="en-IE" sz="1400" b="1" dirty="0" smtClean="0"/>
              <a:t>100%</a:t>
            </a:r>
            <a:endParaRPr lang="en-IE" sz="1400" b="1" dirty="0"/>
          </a:p>
          <a:p>
            <a:pPr marL="0" indent="0">
              <a:buNone/>
            </a:pPr>
            <a:endParaRPr lang="en-IE" sz="1400" dirty="0">
              <a:solidFill>
                <a:srgbClr val="000000"/>
              </a:solidFill>
            </a:endParaRPr>
          </a:p>
        </p:txBody>
      </p:sp>
    </p:spTree>
    <p:extLst>
      <p:ext uri="{BB962C8B-B14F-4D97-AF65-F5344CB8AC3E}">
        <p14:creationId xmlns:p14="http://schemas.microsoft.com/office/powerpoint/2010/main" val="40748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762843" cy="3840480"/>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59" y="561488"/>
            <a:ext cx="6562703" cy="1052596"/>
          </a:xfrm>
          <a:prstGeom prst="rect">
            <a:avLst/>
          </a:prstGeom>
          <a:noFill/>
        </p:spPr>
        <p:txBody>
          <a:bodyPr wrap="square" rtlCol="0">
            <a:spAutoFit/>
          </a:bodyPr>
          <a:lstStyle/>
          <a:p>
            <a:pPr>
              <a:lnSpc>
                <a:spcPct val="130000"/>
              </a:lnSpc>
            </a:pPr>
            <a:r>
              <a:rPr lang="en-IE" sz="2400" b="1" dirty="0">
                <a:solidFill>
                  <a:srgbClr val="068CA6"/>
                </a:solidFill>
              </a:rPr>
              <a:t>Are the </a:t>
            </a:r>
            <a:r>
              <a:rPr lang="en-IE" sz="2400" b="1" dirty="0" smtClean="0">
                <a:solidFill>
                  <a:srgbClr val="068CA6"/>
                </a:solidFill>
              </a:rPr>
              <a:t>COVID-19 </a:t>
            </a:r>
            <a:r>
              <a:rPr lang="en-IE" sz="2400" b="1" dirty="0">
                <a:solidFill>
                  <a:srgbClr val="068CA6"/>
                </a:solidFill>
              </a:rPr>
              <a:t>vaccines safe? </a:t>
            </a:r>
            <a:r>
              <a:rPr lang="en-IE" sz="2400" b="1" dirty="0" smtClean="0">
                <a:solidFill>
                  <a:srgbClr val="068CA6"/>
                </a:solidFill>
              </a:rPr>
              <a:t>Were </a:t>
            </a:r>
            <a:r>
              <a:rPr lang="en-IE" sz="2400" b="1" dirty="0">
                <a:solidFill>
                  <a:srgbClr val="068CA6"/>
                </a:solidFill>
              </a:rPr>
              <a:t>they tested properly?</a:t>
            </a:r>
          </a:p>
        </p:txBody>
      </p:sp>
      <p:sp>
        <p:nvSpPr>
          <p:cNvPr id="17" name="Content Placeholder 2"/>
          <p:cNvSpPr txBox="1">
            <a:spLocks/>
          </p:cNvSpPr>
          <p:nvPr/>
        </p:nvSpPr>
        <p:spPr>
          <a:xfrm>
            <a:off x="2208561" y="1606814"/>
            <a:ext cx="6550702" cy="177434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400" dirty="0"/>
              <a:t>All of the Covid-19 vaccines used in Ireland are safe.  All vaccines used in the Republic of Ireland must be approved by the European Medicines Agency (EMA). The EMA only approves vaccines once they are satisfied that they are safe and effective.</a:t>
            </a:r>
          </a:p>
          <a:p>
            <a:pPr marL="285750" indent="-285750">
              <a:buFont typeface="Arial" panose="020B0604020202020204" pitchFamily="34" charset="0"/>
              <a:buChar char="•"/>
            </a:pPr>
            <a:r>
              <a:rPr lang="en-IE" sz="1400" dirty="0" smtClean="0"/>
              <a:t>COVID-19 </a:t>
            </a:r>
            <a:r>
              <a:rPr lang="en-IE" sz="1400" dirty="0"/>
              <a:t>vaccines that are used in Ireland and approved by the EMA must still go through the same safety and effectiveness assessments that all other vaccines and medicines go through before they are approved.  </a:t>
            </a:r>
          </a:p>
        </p:txBody>
      </p:sp>
      <p:sp>
        <p:nvSpPr>
          <p:cNvPr id="12" name="Oval 11"/>
          <p:cNvSpPr/>
          <p:nvPr/>
        </p:nvSpPr>
        <p:spPr>
          <a:xfrm>
            <a:off x="1556795" y="4196852"/>
            <a:ext cx="2582563" cy="848614"/>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050" b="1" dirty="0">
                <a:solidFill>
                  <a:srgbClr val="FF0000"/>
                </a:solidFill>
              </a:rPr>
              <a:t>The EMA’s normal rigorous safety standards have NOT been lowered due to the pandemic</a:t>
            </a: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l="41803" t="3352" r="41558" b="2660"/>
          <a:stretch/>
        </p:blipFill>
        <p:spPr>
          <a:xfrm flipH="1">
            <a:off x="4601511" y="4265675"/>
            <a:ext cx="264199" cy="828850"/>
          </a:xfrm>
          <a:prstGeom prst="rect">
            <a:avLst/>
          </a:prstGeom>
        </p:spPr>
      </p:pic>
    </p:spTree>
    <p:extLst>
      <p:ext uri="{BB962C8B-B14F-4D97-AF65-F5344CB8AC3E}">
        <p14:creationId xmlns:p14="http://schemas.microsoft.com/office/powerpoint/2010/main" val="9709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28188"/>
            <a:ext cx="6587676" cy="522451"/>
          </a:xfrm>
          <a:prstGeom prst="rect">
            <a:avLst/>
          </a:prstGeom>
          <a:noFill/>
        </p:spPr>
        <p:txBody>
          <a:bodyPr wrap="square" rtlCol="0">
            <a:spAutoFit/>
          </a:bodyPr>
          <a:lstStyle/>
          <a:p>
            <a:pPr>
              <a:lnSpc>
                <a:spcPct val="130000"/>
              </a:lnSpc>
            </a:pPr>
            <a:r>
              <a:rPr lang="en-IE" sz="2400" b="1" dirty="0">
                <a:solidFill>
                  <a:srgbClr val="068CA6"/>
                </a:solidFill>
              </a:rPr>
              <a:t>When can I get the </a:t>
            </a:r>
            <a:r>
              <a:rPr lang="en-IE" sz="2400" b="1" dirty="0" smtClean="0">
                <a:solidFill>
                  <a:srgbClr val="068CA6"/>
                </a:solidFill>
              </a:rPr>
              <a:t>COVID-19 </a:t>
            </a:r>
            <a:r>
              <a:rPr lang="en-IE" sz="2400" b="1" dirty="0">
                <a:solidFill>
                  <a:srgbClr val="068CA6"/>
                </a:solidFill>
              </a:rPr>
              <a:t>vaccine?</a:t>
            </a:r>
          </a:p>
        </p:txBody>
      </p:sp>
      <p:sp>
        <p:nvSpPr>
          <p:cNvPr id="17" name="Content Placeholder 2"/>
          <p:cNvSpPr txBox="1">
            <a:spLocks/>
          </p:cNvSpPr>
          <p:nvPr/>
        </p:nvSpPr>
        <p:spPr>
          <a:xfrm>
            <a:off x="2245592" y="1082139"/>
            <a:ext cx="6441208" cy="330333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600" dirty="0"/>
              <a:t>A COVID-19 vaccine is being offered first to people aged 70 years and older, healthcare workers, and people under 65 with serious medical conditions. </a:t>
            </a:r>
          </a:p>
          <a:p>
            <a:pPr marL="0" indent="0">
              <a:buNone/>
            </a:pPr>
            <a:endParaRPr lang="en-IE" sz="1600" dirty="0" smtClean="0"/>
          </a:p>
          <a:p>
            <a:pPr marL="0" indent="0">
              <a:buNone/>
            </a:pPr>
            <a:r>
              <a:rPr lang="en-IE" sz="1600" dirty="0" smtClean="0"/>
              <a:t>People </a:t>
            </a:r>
            <a:r>
              <a:rPr lang="en-IE" sz="1600" dirty="0"/>
              <a:t>who live and work in crowded settings </a:t>
            </a:r>
            <a:r>
              <a:rPr lang="en-IE" sz="1600" dirty="0" smtClean="0"/>
              <a:t>will </a:t>
            </a:r>
            <a:r>
              <a:rPr lang="en-IE" sz="1600" dirty="0"/>
              <a:t>also be offered the vaccine. </a:t>
            </a:r>
            <a:endParaRPr lang="en-IE" sz="1600" dirty="0" smtClean="0"/>
          </a:p>
          <a:p>
            <a:pPr marL="0" indent="0">
              <a:buNone/>
            </a:pPr>
            <a:endParaRPr lang="en-IE" sz="1600" dirty="0" smtClean="0"/>
          </a:p>
          <a:p>
            <a:pPr marL="0" indent="0">
              <a:buNone/>
            </a:pPr>
            <a:r>
              <a:rPr lang="en-IE" sz="1600" dirty="0" smtClean="0"/>
              <a:t>The </a:t>
            </a:r>
            <a:r>
              <a:rPr lang="en-IE" sz="1600" dirty="0"/>
              <a:t>HSE or a person’s GP will let them know when it’s their turn to get the vaccine</a:t>
            </a:r>
            <a:r>
              <a:rPr lang="en-IE" sz="1600" dirty="0" smtClean="0"/>
              <a:t>.</a:t>
            </a:r>
            <a:endParaRPr lang="en-IE" sz="1600" dirty="0"/>
          </a:p>
          <a:p>
            <a:pPr marL="0" indent="0">
              <a:buNone/>
            </a:pPr>
            <a:endParaRPr lang="en-IE" sz="1600" dirty="0" smtClean="0"/>
          </a:p>
          <a:p>
            <a:pPr marL="0" indent="0">
              <a:buNone/>
            </a:pPr>
            <a:r>
              <a:rPr lang="en-IE" sz="1600" dirty="0" smtClean="0"/>
              <a:t>Visit </a:t>
            </a:r>
            <a:r>
              <a:rPr lang="en-IE" sz="1600" dirty="0" smtClean="0">
                <a:hlinkClick r:id="rId6"/>
              </a:rPr>
              <a:t>www.gov.ie</a:t>
            </a:r>
            <a:r>
              <a:rPr lang="en-IE" sz="1600" dirty="0" smtClean="0"/>
              <a:t> to </a:t>
            </a:r>
            <a:r>
              <a:rPr lang="en-IE" sz="1600" dirty="0"/>
              <a:t>find out when we are likely to contact you about getting a </a:t>
            </a:r>
            <a:r>
              <a:rPr lang="en-IE" sz="1600" dirty="0" smtClean="0"/>
              <a:t>COVID-19 </a:t>
            </a:r>
            <a:r>
              <a:rPr lang="en-IE" sz="1600" dirty="0"/>
              <a:t>vaccine. </a:t>
            </a:r>
          </a:p>
          <a:p>
            <a:pPr marL="285750" indent="-285750">
              <a:buFont typeface="Arial" panose="020B0604020202020204" pitchFamily="34" charset="0"/>
              <a:buChar char="•"/>
              <a:defRPr/>
            </a:pPr>
            <a:endParaRPr lang="en-IE" sz="1600" dirty="0"/>
          </a:p>
        </p:txBody>
      </p:sp>
    </p:spTree>
    <p:extLst>
      <p:ext uri="{BB962C8B-B14F-4D97-AF65-F5344CB8AC3E}">
        <p14:creationId xmlns:p14="http://schemas.microsoft.com/office/powerpoint/2010/main" val="18156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450829"/>
          </a:xfrm>
          <a:prstGeom prst="rect">
            <a:avLst/>
          </a:prstGeom>
          <a:noFill/>
        </p:spPr>
        <p:txBody>
          <a:bodyPr wrap="square" rtlCol="0">
            <a:spAutoFit/>
          </a:bodyPr>
          <a:lstStyle/>
          <a:p>
            <a:pPr>
              <a:lnSpc>
                <a:spcPct val="130000"/>
              </a:lnSpc>
            </a:pPr>
            <a:r>
              <a:rPr lang="en-IE" sz="2000" b="1" dirty="0">
                <a:solidFill>
                  <a:srgbClr val="068CA6"/>
                </a:solidFill>
              </a:rPr>
              <a:t>Do I have to get one of the </a:t>
            </a:r>
            <a:r>
              <a:rPr lang="en-IE" sz="2000" b="1" dirty="0" smtClean="0">
                <a:solidFill>
                  <a:srgbClr val="068CA6"/>
                </a:solidFill>
              </a:rPr>
              <a:t>COVID-19 </a:t>
            </a:r>
            <a:r>
              <a:rPr lang="en-IE" sz="2000" b="1" dirty="0">
                <a:solidFill>
                  <a:srgbClr val="068CA6"/>
                </a:solidFill>
              </a:rPr>
              <a:t>vaccines?</a:t>
            </a:r>
          </a:p>
        </p:txBody>
      </p:sp>
      <p:sp>
        <p:nvSpPr>
          <p:cNvPr id="17" name="Content Placeholder 2"/>
          <p:cNvSpPr txBox="1">
            <a:spLocks/>
          </p:cNvSpPr>
          <p:nvPr/>
        </p:nvSpPr>
        <p:spPr>
          <a:xfrm>
            <a:off x="2250500" y="1228268"/>
            <a:ext cx="6441208" cy="228047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a:t>
            </a:r>
            <a:r>
              <a:rPr lang="en-IE" sz="1600" dirty="0" smtClean="0"/>
              <a:t>t </a:t>
            </a:r>
            <a:r>
              <a:rPr lang="en-IE" sz="1600" dirty="0"/>
              <a:t>is your choice whether to get it.  </a:t>
            </a:r>
          </a:p>
          <a:p>
            <a:pPr marL="285750" indent="-285750">
              <a:buFont typeface="Arial" panose="020B0604020202020204" pitchFamily="34" charset="0"/>
              <a:buChar char="•"/>
            </a:pPr>
            <a:r>
              <a:rPr lang="en-IE" sz="1600" dirty="0"/>
              <a:t>Agreeing to get a vaccine is called “giving your consent”.</a:t>
            </a:r>
          </a:p>
          <a:p>
            <a:pPr marL="285750" indent="-285750">
              <a:buFont typeface="Arial" panose="020B0604020202020204" pitchFamily="34" charset="0"/>
              <a:buChar char="•"/>
            </a:pPr>
            <a:r>
              <a:rPr lang="en-IE" sz="1600" dirty="0"/>
              <a:t>To give your consent you might need to click a box on the computer.</a:t>
            </a:r>
          </a:p>
          <a:p>
            <a:pPr marL="285750" indent="-285750">
              <a:buFont typeface="Arial" panose="020B0604020202020204" pitchFamily="34" charset="0"/>
              <a:buChar char="•"/>
            </a:pPr>
            <a:r>
              <a:rPr lang="en-IE" sz="1600" dirty="0"/>
              <a:t>Or you will asked by the person who gives you the vaccine </a:t>
            </a:r>
            <a:r>
              <a:rPr lang="en-IE" sz="1600" dirty="0" smtClean="0"/>
              <a:t>if you  consent to get the vaccine</a:t>
            </a:r>
          </a:p>
          <a:p>
            <a:pPr marL="285750" indent="-285750">
              <a:buFont typeface="Arial" panose="020B0604020202020204" pitchFamily="34" charset="0"/>
              <a:buChar char="•"/>
            </a:pPr>
            <a:r>
              <a:rPr lang="en-IE" sz="1600" dirty="0"/>
              <a:t>A</a:t>
            </a:r>
            <a:r>
              <a:rPr lang="en-IE" sz="1600" dirty="0" smtClean="0"/>
              <a:t>sk </a:t>
            </a:r>
            <a:r>
              <a:rPr lang="en-IE" sz="1600" dirty="0"/>
              <a:t>the person vaccinating you any questions you might have. </a:t>
            </a:r>
          </a:p>
        </p:txBody>
      </p:sp>
    </p:spTree>
    <p:extLst>
      <p:ext uri="{BB962C8B-B14F-4D97-AF65-F5344CB8AC3E}">
        <p14:creationId xmlns:p14="http://schemas.microsoft.com/office/powerpoint/2010/main" val="41788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522451"/>
          </a:xfrm>
          <a:prstGeom prst="rect">
            <a:avLst/>
          </a:prstGeom>
          <a:noFill/>
        </p:spPr>
        <p:txBody>
          <a:bodyPr wrap="square" rtlCol="0">
            <a:spAutoFit/>
          </a:bodyPr>
          <a:lstStyle/>
          <a:p>
            <a:pPr>
              <a:lnSpc>
                <a:spcPct val="130000"/>
              </a:lnSpc>
            </a:pPr>
            <a:r>
              <a:rPr lang="en-IE" sz="2400" b="1" dirty="0">
                <a:solidFill>
                  <a:srgbClr val="068CA6"/>
                </a:solidFill>
              </a:rPr>
              <a:t>How long does the vaccine protect me for? </a:t>
            </a:r>
          </a:p>
        </p:txBody>
      </p:sp>
      <p:sp>
        <p:nvSpPr>
          <p:cNvPr id="17" name="Content Placeholder 2"/>
          <p:cNvSpPr txBox="1">
            <a:spLocks/>
          </p:cNvSpPr>
          <p:nvPr/>
        </p:nvSpPr>
        <p:spPr>
          <a:xfrm>
            <a:off x="2250500" y="1275932"/>
            <a:ext cx="6441208" cy="284799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We still don’t know exactly how long immunity from </a:t>
            </a:r>
            <a:r>
              <a:rPr lang="en-IE" sz="1600" dirty="0" smtClean="0"/>
              <a:t>COVID-19 </a:t>
            </a:r>
            <a:r>
              <a:rPr lang="en-IE" sz="1600" dirty="0"/>
              <a:t>lasts after the vaccine.</a:t>
            </a:r>
            <a:endParaRPr lang="en-IE" sz="1600" strike="sngStrike" dirty="0"/>
          </a:p>
          <a:p>
            <a:pPr marL="285750" indent="-285750">
              <a:buFont typeface="Arial" panose="020B0604020202020204" pitchFamily="34" charset="0"/>
              <a:buChar char="•"/>
            </a:pPr>
            <a:r>
              <a:rPr lang="en-IE" sz="1600" dirty="0"/>
              <a:t>Clinical trials are continuing to follow people up for a number of years after they received their vaccines.</a:t>
            </a:r>
          </a:p>
          <a:p>
            <a:pPr marL="285750" indent="-285750">
              <a:buFont typeface="Arial" panose="020B0604020202020204" pitchFamily="34" charset="0"/>
              <a:buChar char="•"/>
            </a:pPr>
            <a:r>
              <a:rPr lang="en-IE" sz="1600" dirty="0"/>
              <a:t>The results of these trials, and of other research, will help doctors and scientists decide if booster doses might be needed in the future.</a:t>
            </a:r>
          </a:p>
          <a:p>
            <a:pPr marL="285750" indent="-285750">
              <a:buFont typeface="Arial" panose="020B0604020202020204" pitchFamily="34" charset="0"/>
              <a:buChar char="•"/>
            </a:pPr>
            <a:r>
              <a:rPr lang="en-IE" sz="1600" dirty="0"/>
              <a:t>For now the EMA is not recommending booster doses once you have completed your vaccination schedule (two doses for most of the vaccines).</a:t>
            </a:r>
          </a:p>
        </p:txBody>
      </p:sp>
    </p:spTree>
    <p:extLst>
      <p:ext uri="{BB962C8B-B14F-4D97-AF65-F5344CB8AC3E}">
        <p14:creationId xmlns:p14="http://schemas.microsoft.com/office/powerpoint/2010/main" val="15485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807842"/>
            <a:ext cx="6587676" cy="1002582"/>
          </a:xfrm>
          <a:prstGeom prst="rect">
            <a:avLst/>
          </a:prstGeom>
          <a:noFill/>
        </p:spPr>
        <p:txBody>
          <a:bodyPr wrap="square" rtlCol="0">
            <a:spAutoFit/>
          </a:bodyPr>
          <a:lstStyle/>
          <a:p>
            <a:pPr>
              <a:lnSpc>
                <a:spcPct val="130000"/>
              </a:lnSpc>
            </a:pPr>
            <a:r>
              <a:rPr lang="en-IE" sz="2400" b="1" dirty="0">
                <a:solidFill>
                  <a:srgbClr val="068CA6"/>
                </a:solidFill>
              </a:rPr>
              <a:t>Could I still get </a:t>
            </a:r>
            <a:r>
              <a:rPr lang="en-IE" sz="2400" b="1" dirty="0" smtClean="0">
                <a:solidFill>
                  <a:srgbClr val="068CA6"/>
                </a:solidFill>
              </a:rPr>
              <a:t>COVID-19 </a:t>
            </a:r>
            <a:r>
              <a:rPr lang="en-IE" sz="2400" b="1" dirty="0">
                <a:solidFill>
                  <a:srgbClr val="068CA6"/>
                </a:solidFill>
              </a:rPr>
              <a:t>even though I have had the vaccine?</a:t>
            </a:r>
          </a:p>
        </p:txBody>
      </p:sp>
      <p:sp>
        <p:nvSpPr>
          <p:cNvPr id="17" name="Content Placeholder 2"/>
          <p:cNvSpPr txBox="1">
            <a:spLocks/>
          </p:cNvSpPr>
          <p:nvPr/>
        </p:nvSpPr>
        <p:spPr>
          <a:xfrm>
            <a:off x="2197301" y="1927730"/>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All the Covid-19 vaccines being used in Ireland are very effective.</a:t>
            </a:r>
          </a:p>
          <a:p>
            <a:pPr marL="285750" indent="-285750">
              <a:buFont typeface="Arial" panose="020B0604020202020204" pitchFamily="34" charset="0"/>
              <a:buChar char="•"/>
            </a:pPr>
            <a:r>
              <a:rPr lang="en-IE" sz="1600" dirty="0"/>
              <a:t>There's a small chance you might still get COVID-19 even if you have been vaccinated. </a:t>
            </a:r>
          </a:p>
          <a:p>
            <a:pPr marL="285750" indent="-285750">
              <a:buFont typeface="Arial" panose="020B0604020202020204" pitchFamily="34" charset="0"/>
              <a:buChar char="•"/>
            </a:pPr>
            <a:r>
              <a:rPr lang="en-IE" sz="1600" dirty="0"/>
              <a:t>But even if you do become infected, the vaccine will protect you from the serious illness the virus can sometimes cause.</a:t>
            </a:r>
          </a:p>
        </p:txBody>
      </p:sp>
    </p:spTree>
    <p:extLst>
      <p:ext uri="{BB962C8B-B14F-4D97-AF65-F5344CB8AC3E}">
        <p14:creationId xmlns:p14="http://schemas.microsoft.com/office/powerpoint/2010/main" val="3575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1055574"/>
            <a:ext cx="6587676" cy="492443"/>
          </a:xfrm>
          <a:prstGeom prst="rect">
            <a:avLst/>
          </a:prstGeom>
          <a:noFill/>
        </p:spPr>
        <p:txBody>
          <a:bodyPr wrap="square" rtlCol="0">
            <a:spAutoFit/>
          </a:bodyPr>
          <a:lstStyle/>
          <a:p>
            <a:pPr>
              <a:lnSpc>
                <a:spcPct val="130000"/>
              </a:lnSpc>
            </a:pPr>
            <a:r>
              <a:rPr lang="en-IE" sz="2000" b="1" dirty="0">
                <a:solidFill>
                  <a:srgbClr val="068CA6"/>
                </a:solidFill>
              </a:rPr>
              <a:t>Do I need the vaccine if I’ve had COVID-19 already</a:t>
            </a:r>
            <a:r>
              <a:rPr lang="en-IE" sz="2000" b="1" dirty="0" smtClean="0">
                <a:solidFill>
                  <a:srgbClr val="068CA6"/>
                </a:solidFill>
              </a:rPr>
              <a:t>?</a:t>
            </a:r>
            <a:endParaRPr lang="en-IE" sz="2000" b="1" dirty="0">
              <a:solidFill>
                <a:srgbClr val="068CA6"/>
              </a:solidFill>
            </a:endParaRPr>
          </a:p>
        </p:txBody>
      </p:sp>
      <p:sp>
        <p:nvSpPr>
          <p:cNvPr id="17" name="Content Placeholder 2"/>
          <p:cNvSpPr txBox="1">
            <a:spLocks/>
          </p:cNvSpPr>
          <p:nvPr/>
        </p:nvSpPr>
        <p:spPr>
          <a:xfrm>
            <a:off x="2197301" y="1770878"/>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800" dirty="0"/>
              <a:t>Yes you should still get the COVID-19 vaccine to protect you against infection. </a:t>
            </a:r>
            <a:endParaRPr lang="en-IE" sz="1800" dirty="0" smtClean="0"/>
          </a:p>
          <a:p>
            <a:pPr marL="0" indent="0">
              <a:buNone/>
            </a:pPr>
            <a:r>
              <a:rPr lang="en-IE" sz="1800" dirty="0"/>
              <a:t/>
            </a:r>
            <a:br>
              <a:rPr lang="en-IE" sz="1800" dirty="0"/>
            </a:br>
            <a:r>
              <a:rPr lang="en-IE" sz="1800" dirty="0"/>
              <a:t>You need to wait 4 weeks after the start of symptoms or being diagnosed </a:t>
            </a:r>
          </a:p>
        </p:txBody>
      </p:sp>
    </p:spTree>
    <p:extLst>
      <p:ext uri="{BB962C8B-B14F-4D97-AF65-F5344CB8AC3E}">
        <p14:creationId xmlns:p14="http://schemas.microsoft.com/office/powerpoint/2010/main" val="11438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42406" y="659890"/>
            <a:ext cx="8626840" cy="572464"/>
          </a:xfrm>
          <a:prstGeom prst="rect">
            <a:avLst/>
          </a:prstGeom>
          <a:noFill/>
        </p:spPr>
        <p:txBody>
          <a:bodyPr wrap="square" rtlCol="0">
            <a:spAutoFit/>
          </a:bodyPr>
          <a:lstStyle/>
          <a:p>
            <a:pPr algn="ctr">
              <a:lnSpc>
                <a:spcPct val="130000"/>
              </a:lnSpc>
            </a:pPr>
            <a:r>
              <a:rPr lang="en-IE" sz="2400" b="1" dirty="0">
                <a:solidFill>
                  <a:srgbClr val="068CA6"/>
                </a:solidFill>
              </a:rPr>
              <a:t>The </a:t>
            </a:r>
            <a:r>
              <a:rPr lang="en-IE" sz="2400" b="1" dirty="0" smtClean="0">
                <a:solidFill>
                  <a:srgbClr val="068CA6"/>
                </a:solidFill>
              </a:rPr>
              <a:t>COVID-19 </a:t>
            </a:r>
            <a:r>
              <a:rPr lang="en-IE" sz="2400" b="1" dirty="0">
                <a:solidFill>
                  <a:srgbClr val="068CA6"/>
                </a:solidFill>
              </a:rPr>
              <a:t>vaccine cannot give you </a:t>
            </a:r>
            <a:r>
              <a:rPr lang="en-IE" sz="2400" b="1" dirty="0" smtClean="0">
                <a:solidFill>
                  <a:srgbClr val="068CA6"/>
                </a:solidFill>
              </a:rPr>
              <a:t>COVID-19</a:t>
            </a:r>
            <a:endParaRPr lang="en-IE" sz="2400" b="1" dirty="0">
              <a:solidFill>
                <a:srgbClr val="068CA6"/>
              </a:solidFill>
            </a:endParaRPr>
          </a:p>
        </p:txBody>
      </p:sp>
      <p:sp>
        <p:nvSpPr>
          <p:cNvPr id="14" name="Content Placeholder 2"/>
          <p:cNvSpPr txBox="1">
            <a:spLocks/>
          </p:cNvSpPr>
          <p:nvPr/>
        </p:nvSpPr>
        <p:spPr>
          <a:xfrm>
            <a:off x="3717930" y="1451835"/>
            <a:ext cx="5322094" cy="219077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The vaccines being used in Ireland do not contain any of the live virus that causes COVID-19. This means that a COVID-19 vaccine cannot make you sick with COVID-19.</a:t>
            </a:r>
          </a:p>
          <a:p>
            <a:r>
              <a:rPr lang="en-IE" sz="1600" dirty="0"/>
              <a:t>It typically takes a few weeks for the body to build immunity after vaccination. That means it’s possible a person could be infected with the virus that causes COVID-19 just before or just after vaccination and still get sick. This is because the vaccine has not had enough time to provide protection</a:t>
            </a:r>
            <a:r>
              <a:rPr lang="en-IE" sz="1600" dirty="0" smtClean="0"/>
              <a:t>.</a:t>
            </a:r>
            <a:endParaRPr lang="en-IE" sz="1600"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4674" t="11804" r="38715" b="53295"/>
          <a:stretch/>
        </p:blipFill>
        <p:spPr>
          <a:xfrm>
            <a:off x="361850" y="1375202"/>
            <a:ext cx="3267042" cy="2781947"/>
          </a:xfrm>
          <a:prstGeom prst="rect">
            <a:avLst/>
          </a:prstGeom>
        </p:spPr>
      </p:pic>
    </p:spTree>
    <p:extLst>
      <p:ext uri="{BB962C8B-B14F-4D97-AF65-F5344CB8AC3E}">
        <p14:creationId xmlns:p14="http://schemas.microsoft.com/office/powerpoint/2010/main" val="3013132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67486"/>
            <a:ext cx="6587676" cy="892552"/>
          </a:xfrm>
          <a:prstGeom prst="rect">
            <a:avLst/>
          </a:prstGeom>
          <a:noFill/>
        </p:spPr>
        <p:txBody>
          <a:bodyPr wrap="square" rtlCol="0">
            <a:spAutoFit/>
          </a:bodyPr>
          <a:lstStyle/>
          <a:p>
            <a:pPr>
              <a:lnSpc>
                <a:spcPct val="130000"/>
              </a:lnSpc>
            </a:pPr>
            <a:r>
              <a:rPr lang="en-IE" sz="2000" b="1" dirty="0">
                <a:solidFill>
                  <a:srgbClr val="068CA6"/>
                </a:solidFill>
              </a:rPr>
              <a:t>After I get the </a:t>
            </a:r>
            <a:r>
              <a:rPr lang="en-IE" sz="2000" b="1" dirty="0" smtClean="0">
                <a:solidFill>
                  <a:srgbClr val="068CA6"/>
                </a:solidFill>
              </a:rPr>
              <a:t>COVID-19 </a:t>
            </a:r>
            <a:r>
              <a:rPr lang="en-IE" sz="2000" b="1" dirty="0">
                <a:solidFill>
                  <a:srgbClr val="068CA6"/>
                </a:solidFill>
              </a:rPr>
              <a:t>vaccine, can I stop wearing my </a:t>
            </a:r>
            <a:r>
              <a:rPr lang="en-IE" sz="2000" b="1" dirty="0" smtClean="0">
                <a:solidFill>
                  <a:srgbClr val="068CA6"/>
                </a:solidFill>
              </a:rPr>
              <a:t>mask?</a:t>
            </a:r>
            <a:endParaRPr lang="en-IE" sz="2000" b="1" dirty="0">
              <a:solidFill>
                <a:srgbClr val="068CA6"/>
              </a:solidFill>
            </a:endParaRPr>
          </a:p>
        </p:txBody>
      </p:sp>
      <p:sp>
        <p:nvSpPr>
          <p:cNvPr id="17" name="Content Placeholder 2"/>
          <p:cNvSpPr txBox="1">
            <a:spLocks/>
          </p:cNvSpPr>
          <p:nvPr/>
        </p:nvSpPr>
        <p:spPr>
          <a:xfrm>
            <a:off x="2250500" y="1463395"/>
            <a:ext cx="6441208" cy="218357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Unfortunately no!</a:t>
            </a:r>
          </a:p>
          <a:p>
            <a:pPr marL="285750" indent="-285750">
              <a:buFont typeface="Arial" panose="020B0604020202020204" pitchFamily="34" charset="0"/>
              <a:buChar char="•"/>
            </a:pPr>
            <a:r>
              <a:rPr lang="en-IE" sz="1600" dirty="0"/>
              <a:t>There is still a small chance you might get COVID-19 after you have had the vaccine.  </a:t>
            </a:r>
          </a:p>
          <a:p>
            <a:pPr marL="285750" indent="-285750">
              <a:buFont typeface="Arial" panose="020B0604020202020204" pitchFamily="34" charset="0"/>
              <a:buChar char="•"/>
            </a:pPr>
            <a:r>
              <a:rPr lang="en-IE" sz="1600" dirty="0"/>
              <a:t>There is also a chance that you might spread COVID-19, even if you don’t get sick yourself. </a:t>
            </a:r>
          </a:p>
          <a:p>
            <a:pPr marL="285750" indent="-285750">
              <a:buFont typeface="Arial" panose="020B0604020202020204" pitchFamily="34" charset="0"/>
              <a:buChar char="•"/>
            </a:pPr>
            <a:r>
              <a:rPr lang="en-IE" sz="1600" dirty="0"/>
              <a:t> That is why it is so important </a:t>
            </a:r>
            <a:r>
              <a:rPr lang="en-IE" sz="1600" dirty="0" smtClean="0"/>
              <a:t>to wash </a:t>
            </a:r>
            <a:r>
              <a:rPr lang="en-IE" sz="1600" dirty="0"/>
              <a:t>your hands, </a:t>
            </a:r>
            <a:r>
              <a:rPr lang="en-IE" sz="1600" dirty="0" smtClean="0"/>
              <a:t>keep </a:t>
            </a:r>
            <a:r>
              <a:rPr lang="en-IE" sz="1600" dirty="0"/>
              <a:t>your distance and </a:t>
            </a:r>
            <a:r>
              <a:rPr lang="en-IE" sz="1600" dirty="0" smtClean="0"/>
              <a:t>wear </a:t>
            </a:r>
            <a:r>
              <a:rPr lang="en-IE" sz="1600" dirty="0"/>
              <a:t>a face covering</a:t>
            </a:r>
            <a:r>
              <a:rPr lang="en-IE" sz="1600" dirty="0" smtClean="0"/>
              <a:t>.</a:t>
            </a:r>
            <a:endParaRPr lang="en-IE" sz="1600" dirty="0"/>
          </a:p>
        </p:txBody>
      </p:sp>
    </p:spTree>
    <p:extLst>
      <p:ext uri="{BB962C8B-B14F-4D97-AF65-F5344CB8AC3E}">
        <p14:creationId xmlns:p14="http://schemas.microsoft.com/office/powerpoint/2010/main" val="2859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454216"/>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Why is it important to get a COVID-19 vaccine?</a:t>
            </a:r>
          </a:p>
        </p:txBody>
      </p:sp>
    </p:spTree>
    <p:extLst>
      <p:ext uri="{BB962C8B-B14F-4D97-AF65-F5344CB8AC3E}">
        <p14:creationId xmlns:p14="http://schemas.microsoft.com/office/powerpoint/2010/main" val="4071102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473376" y="567486"/>
            <a:ext cx="6291566" cy="892552"/>
          </a:xfrm>
          <a:prstGeom prst="rect">
            <a:avLst/>
          </a:prstGeom>
          <a:noFill/>
        </p:spPr>
        <p:txBody>
          <a:bodyPr wrap="square" rtlCol="0">
            <a:spAutoFit/>
          </a:bodyPr>
          <a:lstStyle/>
          <a:p>
            <a:pPr>
              <a:lnSpc>
                <a:spcPct val="130000"/>
              </a:lnSpc>
            </a:pPr>
            <a:r>
              <a:rPr lang="en-IE" sz="2000" b="1" dirty="0">
                <a:solidFill>
                  <a:srgbClr val="068CA6"/>
                </a:solidFill>
              </a:rPr>
              <a:t>Are the COVID-19 vaccines safe in pregnancy and for breastfeeding mothers?</a:t>
            </a:r>
          </a:p>
        </p:txBody>
      </p:sp>
      <p:sp>
        <p:nvSpPr>
          <p:cNvPr id="17" name="Content Placeholder 2"/>
          <p:cNvSpPr txBox="1">
            <a:spLocks/>
          </p:cNvSpPr>
          <p:nvPr/>
        </p:nvSpPr>
        <p:spPr>
          <a:xfrm>
            <a:off x="2473377" y="1463395"/>
            <a:ext cx="6291566" cy="286211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300" dirty="0"/>
              <a:t>If you are pregnant you can get COVID-19 vaccines. Your GP, midwife or obstetrician can </a:t>
            </a:r>
            <a:r>
              <a:rPr lang="en-IE" sz="1300" dirty="0" smtClean="0"/>
              <a:t>give you more information</a:t>
            </a:r>
          </a:p>
          <a:p>
            <a:r>
              <a:rPr lang="en-IE" sz="1300" dirty="0" smtClean="0"/>
              <a:t>Getting </a:t>
            </a:r>
            <a:r>
              <a:rPr lang="en-IE" sz="1300" dirty="0"/>
              <a:t>the vaccine will stop you becoming very unwell from </a:t>
            </a:r>
            <a:r>
              <a:rPr lang="en-IE" sz="1300" dirty="0" smtClean="0"/>
              <a:t>COVID-19</a:t>
            </a:r>
            <a:r>
              <a:rPr lang="en-IE" sz="1300" dirty="0"/>
              <a:t>.</a:t>
            </a:r>
          </a:p>
          <a:p>
            <a:pPr marL="285750" indent="-285750">
              <a:buFont typeface="Arial" panose="020B0604020202020204" pitchFamily="34" charset="0"/>
              <a:buChar char="•"/>
            </a:pPr>
            <a:r>
              <a:rPr lang="en-IE" sz="1300" dirty="0"/>
              <a:t>Being unwell from COVID-19 can cause complications like premature labour.</a:t>
            </a:r>
          </a:p>
          <a:p>
            <a:pPr marL="285750" indent="-285750">
              <a:buFont typeface="Arial" panose="020B0604020202020204" pitchFamily="34" charset="0"/>
              <a:buChar char="•"/>
            </a:pPr>
            <a:r>
              <a:rPr lang="en-IE" sz="1300" dirty="0"/>
              <a:t>Because the vaccines are still new, we are still learning about them as pregnant women were not included in original trials.</a:t>
            </a:r>
          </a:p>
          <a:p>
            <a:pPr marL="285750" indent="-285750">
              <a:buFont typeface="Arial" panose="020B0604020202020204" pitchFamily="34" charset="0"/>
              <a:buChar char="•"/>
            </a:pPr>
            <a:r>
              <a:rPr lang="en-IE" sz="1300" dirty="0"/>
              <a:t>But all the information we have at the moment tells us that if you get COVID-19 vaccine during your pregnancy there will be no effect on your baby.</a:t>
            </a:r>
          </a:p>
          <a:p>
            <a:pPr marL="285750" indent="-285750">
              <a:buFont typeface="Arial" panose="020B0604020202020204" pitchFamily="34" charset="0"/>
              <a:buChar char="•"/>
            </a:pPr>
            <a:r>
              <a:rPr lang="en-IE" sz="1300" dirty="0"/>
              <a:t>Make sure the person giving you the vaccine knows you are </a:t>
            </a:r>
            <a:r>
              <a:rPr lang="en-IE" sz="1300" dirty="0" smtClean="0"/>
              <a:t>pregnant. This </a:t>
            </a:r>
            <a:r>
              <a:rPr lang="en-IE" sz="1300" dirty="0"/>
              <a:t>is because the vaccines should be given between </a:t>
            </a:r>
            <a:r>
              <a:rPr lang="en-IE" sz="1300" dirty="0" smtClean="0"/>
              <a:t>14-36 </a:t>
            </a:r>
            <a:r>
              <a:rPr lang="en-IE" sz="1300" dirty="0"/>
              <a:t>weeks of pregnancy.</a:t>
            </a:r>
          </a:p>
          <a:p>
            <a:pPr marL="285750" indent="-285750">
              <a:buFont typeface="Arial" panose="020B0604020202020204" pitchFamily="34" charset="0"/>
              <a:buChar char="•"/>
            </a:pPr>
            <a:r>
              <a:rPr lang="en-IE" sz="1300" dirty="0"/>
              <a:t>The vaccines are also safe if you are breastfeeding.</a:t>
            </a: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7215" t="1311" r="19543" b="2514"/>
          <a:stretch/>
        </p:blipFill>
        <p:spPr>
          <a:xfrm>
            <a:off x="144165" y="1034494"/>
            <a:ext cx="2164093" cy="3291016"/>
          </a:xfrm>
          <a:prstGeom prst="rect">
            <a:avLst/>
          </a:prstGeom>
        </p:spPr>
      </p:pic>
    </p:spTree>
    <p:extLst>
      <p:ext uri="{BB962C8B-B14F-4D97-AF65-F5344CB8AC3E}">
        <p14:creationId xmlns:p14="http://schemas.microsoft.com/office/powerpoint/2010/main" val="20692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690733" y="983598"/>
            <a:ext cx="6074210" cy="572464"/>
          </a:xfrm>
          <a:prstGeom prst="rect">
            <a:avLst/>
          </a:prstGeom>
          <a:noFill/>
        </p:spPr>
        <p:txBody>
          <a:bodyPr wrap="square" rtlCol="0">
            <a:spAutoFit/>
          </a:bodyPr>
          <a:lstStyle/>
          <a:p>
            <a:pPr>
              <a:lnSpc>
                <a:spcPct val="130000"/>
              </a:lnSpc>
            </a:pPr>
            <a:r>
              <a:rPr lang="en-IE" sz="2400" b="1" dirty="0">
                <a:solidFill>
                  <a:srgbClr val="068CA6"/>
                </a:solidFill>
              </a:rPr>
              <a:t>Do the Covid-19 vaccines affect fertility?</a:t>
            </a:r>
          </a:p>
        </p:txBody>
      </p:sp>
      <p:sp>
        <p:nvSpPr>
          <p:cNvPr id="17" name="Content Placeholder 2"/>
          <p:cNvSpPr txBox="1">
            <a:spLocks/>
          </p:cNvSpPr>
          <p:nvPr/>
        </p:nvSpPr>
        <p:spPr>
          <a:xfrm>
            <a:off x="2690733" y="1797056"/>
            <a:ext cx="6074209" cy="1978445"/>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There has been a lot of “fake news” about the effects of Covid-19 on fertility</a:t>
            </a:r>
          </a:p>
          <a:p>
            <a:pPr marL="285750" indent="-285750">
              <a:buFont typeface="Arial" panose="020B0604020202020204" pitchFamily="34" charset="0"/>
              <a:buChar char="•"/>
            </a:pPr>
            <a:r>
              <a:rPr lang="en-IE" sz="1600" dirty="0"/>
              <a:t>But we can reassure people that there is </a:t>
            </a:r>
            <a:r>
              <a:rPr lang="en-IE" sz="1600" b="1" dirty="0"/>
              <a:t>no evidence </a:t>
            </a:r>
            <a:r>
              <a:rPr lang="en-IE" sz="1600" dirty="0"/>
              <a:t>that any of the Covid-19 vaccines in use in Ireland will affect your fertility.</a:t>
            </a:r>
          </a:p>
          <a:p>
            <a:pPr marL="285750" indent="-285750">
              <a:buFont typeface="Arial" panose="020B0604020202020204" pitchFamily="34" charset="0"/>
              <a:buChar char="•"/>
            </a:pPr>
            <a:r>
              <a:rPr lang="en-IE" sz="1600" dirty="0"/>
              <a:t>You don’t need to leave a gap between having the vaccine and trying to conceive, or having fertility treatments like IVF.</a:t>
            </a:r>
            <a:endParaRPr lang="en-IE" sz="1600" strike="sngStrike"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601" t="3935" r="6259"/>
          <a:stretch/>
        </p:blipFill>
        <p:spPr>
          <a:xfrm>
            <a:off x="112425" y="674992"/>
            <a:ext cx="2578308" cy="3287717"/>
          </a:xfrm>
          <a:prstGeom prst="rect">
            <a:avLst/>
          </a:prstGeom>
        </p:spPr>
      </p:pic>
    </p:spTree>
    <p:extLst>
      <p:ext uri="{BB962C8B-B14F-4D97-AF65-F5344CB8AC3E}">
        <p14:creationId xmlns:p14="http://schemas.microsoft.com/office/powerpoint/2010/main" val="32254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How to talk to people who are unsure about COVID-19 vaccines</a:t>
            </a:r>
          </a:p>
        </p:txBody>
      </p:sp>
    </p:spTree>
    <p:extLst>
      <p:ext uri="{BB962C8B-B14F-4D97-AF65-F5344CB8AC3E}">
        <p14:creationId xmlns:p14="http://schemas.microsoft.com/office/powerpoint/2010/main" val="209092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b="24870"/>
          <a:stretch/>
        </p:blipFill>
        <p:spPr>
          <a:xfrm>
            <a:off x="315554" y="929812"/>
            <a:ext cx="3948381" cy="3539515"/>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4895995" y="1734322"/>
            <a:ext cx="3636657" cy="1532727"/>
          </a:xfrm>
          <a:prstGeom prst="rect">
            <a:avLst/>
          </a:prstGeom>
          <a:noFill/>
        </p:spPr>
        <p:txBody>
          <a:bodyPr wrap="square" rtlCol="0">
            <a:spAutoFit/>
          </a:bodyPr>
          <a:lstStyle/>
          <a:p>
            <a:pPr algn="ctr">
              <a:lnSpc>
                <a:spcPct val="130000"/>
              </a:lnSpc>
            </a:pPr>
            <a:r>
              <a:rPr lang="en-IE" sz="2400" b="1" dirty="0">
                <a:solidFill>
                  <a:srgbClr val="068CA6"/>
                </a:solidFill>
              </a:rPr>
              <a:t>I am still worried…. I don’t think I want to get the vaccine</a:t>
            </a:r>
          </a:p>
        </p:txBody>
      </p:sp>
      <p:sp>
        <p:nvSpPr>
          <p:cNvPr id="6" name="Oval Callout 5"/>
          <p:cNvSpPr/>
          <p:nvPr/>
        </p:nvSpPr>
        <p:spPr>
          <a:xfrm>
            <a:off x="4263935" y="929812"/>
            <a:ext cx="4807397" cy="2982229"/>
          </a:xfrm>
          <a:prstGeom prst="wedgeEllipseCallout">
            <a:avLst/>
          </a:prstGeom>
          <a:noFill/>
          <a:ln w="19050">
            <a:solidFill>
              <a:srgbClr val="068C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6135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You have a really important role to play:</a:t>
            </a:r>
          </a:p>
        </p:txBody>
      </p:sp>
      <p:sp>
        <p:nvSpPr>
          <p:cNvPr id="14" name="Content Placeholder 2"/>
          <p:cNvSpPr txBox="1">
            <a:spLocks/>
          </p:cNvSpPr>
          <p:nvPr/>
        </p:nvSpPr>
        <p:spPr>
          <a:xfrm>
            <a:off x="246970" y="1433137"/>
            <a:ext cx="8456661"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dirty="0"/>
              <a:t>A recommendation by a trusted </a:t>
            </a:r>
            <a:r>
              <a:rPr lang="en-IE" sz="2000" dirty="0" smtClean="0"/>
              <a:t>source to </a:t>
            </a:r>
            <a:r>
              <a:rPr lang="en-IE" sz="2000" dirty="0"/>
              <a:t>get the vaccine has been shown to increase the chances that someone gets a vaccine</a:t>
            </a:r>
          </a:p>
          <a:p>
            <a:r>
              <a:rPr lang="en-IE" sz="2000" dirty="0"/>
              <a:t>Good communication about vaccines makes a </a:t>
            </a:r>
            <a:r>
              <a:rPr lang="en-IE" sz="2000" dirty="0" smtClean="0"/>
              <a:t>difference</a:t>
            </a:r>
          </a:p>
          <a:p>
            <a:r>
              <a:rPr lang="en-IE" sz="2000" dirty="0" smtClean="0"/>
              <a:t>Further slides on communication will be shared after the webinar</a:t>
            </a:r>
            <a:endParaRPr lang="en-IE" sz="2000" dirty="0"/>
          </a:p>
          <a:p>
            <a:endParaRPr lang="en-IE" sz="2000" dirty="0"/>
          </a:p>
          <a:p>
            <a:r>
              <a:rPr lang="en-IE" sz="2000" b="1" dirty="0"/>
              <a:t>What you say and how you say it really matters!</a:t>
            </a:r>
          </a:p>
          <a:p>
            <a:pPr marL="0" indent="0">
              <a:buNone/>
            </a:pPr>
            <a:endParaRPr lang="en-IE" sz="2000" dirty="0"/>
          </a:p>
        </p:txBody>
      </p:sp>
    </p:spTree>
    <p:extLst>
      <p:ext uri="{BB962C8B-B14F-4D97-AF65-F5344CB8AC3E}">
        <p14:creationId xmlns:p14="http://schemas.microsoft.com/office/powerpoint/2010/main" val="1787772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37611" y="684608"/>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hlinkClick r:id="rId5"/>
              </a:rPr>
              <a:t>Translated Covid-19 &amp; Vaccine information</a:t>
            </a:r>
            <a:endParaRPr lang="en-IE" sz="2400" b="1" dirty="0">
              <a:solidFill>
                <a:srgbClr val="068CA6"/>
              </a:solidFill>
            </a:endParaRPr>
          </a:p>
        </p:txBody>
      </p:sp>
      <p:sp>
        <p:nvSpPr>
          <p:cNvPr id="12" name="Content Placeholder 2"/>
          <p:cNvSpPr txBox="1">
            <a:spLocks/>
          </p:cNvSpPr>
          <p:nvPr/>
        </p:nvSpPr>
        <p:spPr>
          <a:xfrm>
            <a:off x="246970" y="1433136"/>
            <a:ext cx="7639730" cy="2516521"/>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b="1" dirty="0" smtClean="0"/>
              <a:t>Vaccination information Booklets in 36 </a:t>
            </a:r>
            <a:r>
              <a:rPr lang="en-IE" sz="2000" b="1" dirty="0"/>
              <a:t>l</a:t>
            </a:r>
            <a:r>
              <a:rPr lang="en-IE" sz="2000" b="1" dirty="0" smtClean="0"/>
              <a:t>anguages</a:t>
            </a:r>
          </a:p>
          <a:p>
            <a:r>
              <a:rPr lang="en-IE" sz="2000" b="1" dirty="0" smtClean="0"/>
              <a:t>Vaccination videos in 36 languages</a:t>
            </a:r>
          </a:p>
          <a:p>
            <a:pPr lvl="1"/>
            <a:r>
              <a:rPr lang="en-IE" sz="1600" dirty="0" smtClean="0"/>
              <a:t>Covid-19 Vaccine Video (general)</a:t>
            </a:r>
          </a:p>
          <a:p>
            <a:pPr lvl="1"/>
            <a:r>
              <a:rPr lang="en-IE" sz="1600" dirty="0" smtClean="0"/>
              <a:t>Covid-19 Vaccine Video for those in Direct Provision</a:t>
            </a:r>
          </a:p>
          <a:p>
            <a:pPr marL="457101" lvl="1" indent="0">
              <a:buNone/>
            </a:pPr>
            <a:endParaRPr lang="en-IE" sz="1600" b="1" u="sng" dirty="0" smtClean="0"/>
          </a:p>
          <a:p>
            <a:r>
              <a:rPr lang="en-IE" sz="2000" b="1" dirty="0" smtClean="0"/>
              <a:t>Other information re. Covid-19</a:t>
            </a:r>
            <a:endParaRPr lang="en-IE" sz="2000" b="1" dirty="0"/>
          </a:p>
          <a:p>
            <a:endParaRPr lang="en-IE" sz="2000" b="1" dirty="0"/>
          </a:p>
          <a:p>
            <a:pPr marL="0" indent="0">
              <a:buNone/>
            </a:pPr>
            <a:endParaRPr lang="en-IE" sz="2000" dirty="0"/>
          </a:p>
        </p:txBody>
      </p:sp>
    </p:spTree>
    <p:extLst>
      <p:ext uri="{BB962C8B-B14F-4D97-AF65-F5344CB8AC3E}">
        <p14:creationId xmlns:p14="http://schemas.microsoft.com/office/powerpoint/2010/main" val="889705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37611" y="684608"/>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hlinkClick r:id="rId5"/>
              </a:rPr>
              <a:t>Translated Covid-19 &amp; Vaccine information</a:t>
            </a:r>
            <a:endParaRPr lang="en-IE" sz="2400" b="1" dirty="0">
              <a:solidFill>
                <a:srgbClr val="068CA6"/>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6325" y="1319181"/>
            <a:ext cx="5367322" cy="310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423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237611" y="684608"/>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hlinkClick r:id="rId5"/>
              </a:rPr>
              <a:t>Translated Covid-19 &amp; Vaccine information</a:t>
            </a:r>
            <a:endParaRPr lang="en-IE" sz="2400" b="1" dirty="0">
              <a:solidFill>
                <a:srgbClr val="068CA6"/>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435" y="1205592"/>
            <a:ext cx="3962400" cy="35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871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rPr>
              <a:t>Translated Booklets on Covid-19 Vaccines</a:t>
            </a:r>
            <a:endParaRPr lang="en-IE" sz="2400" b="1" dirty="0">
              <a:solidFill>
                <a:srgbClr val="068CA6"/>
              </a:solidFill>
            </a:endParaRPr>
          </a:p>
        </p:txBody>
      </p:sp>
      <p:sp>
        <p:nvSpPr>
          <p:cNvPr id="14" name="Content Placeholder 2"/>
          <p:cNvSpPr txBox="1">
            <a:spLocks/>
          </p:cNvSpPr>
          <p:nvPr/>
        </p:nvSpPr>
        <p:spPr>
          <a:xfrm>
            <a:off x="246971" y="1433137"/>
            <a:ext cx="6652594"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E" sz="2000" dirty="0"/>
          </a:p>
        </p:txBody>
      </p:sp>
      <p:pic>
        <p:nvPicPr>
          <p:cNvPr id="4" name="Picture 3"/>
          <p:cNvPicPr>
            <a:picLocks noChangeAspect="1"/>
          </p:cNvPicPr>
          <p:nvPr/>
        </p:nvPicPr>
        <p:blipFill rotWithShape="1">
          <a:blip r:embed="rId5"/>
          <a:srcRect l="44637" t="15932" r="24075" b="5423"/>
          <a:stretch/>
        </p:blipFill>
        <p:spPr>
          <a:xfrm>
            <a:off x="5589676" y="1544685"/>
            <a:ext cx="2082731" cy="2780825"/>
          </a:xfrm>
          <a:prstGeom prst="rect">
            <a:avLst/>
          </a:prstGeom>
        </p:spPr>
      </p:pic>
      <p:sp>
        <p:nvSpPr>
          <p:cNvPr id="5" name="Rectangle 4"/>
          <p:cNvSpPr/>
          <p:nvPr/>
        </p:nvSpPr>
        <p:spPr>
          <a:xfrm>
            <a:off x="679656" y="1581838"/>
            <a:ext cx="4572000" cy="2585323"/>
          </a:xfrm>
          <a:prstGeom prst="rect">
            <a:avLst/>
          </a:prstGeom>
        </p:spPr>
        <p:txBody>
          <a:bodyPr>
            <a:spAutoFit/>
          </a:bodyPr>
          <a:lstStyle/>
          <a:p>
            <a:r>
              <a:rPr lang="en-IE" dirty="0" smtClean="0">
                <a:latin typeface="Open Sans"/>
              </a:rPr>
              <a:t>Information and aftercare booklet about </a:t>
            </a:r>
            <a:r>
              <a:rPr lang="en-IE" dirty="0">
                <a:latin typeface="Open Sans"/>
              </a:rPr>
              <a:t>the Covid-19 </a:t>
            </a:r>
            <a:r>
              <a:rPr lang="en-IE" dirty="0" smtClean="0">
                <a:latin typeface="Open Sans"/>
              </a:rPr>
              <a:t>vaccine:</a:t>
            </a:r>
          </a:p>
          <a:p>
            <a:endParaRPr lang="en-IE" dirty="0" smtClean="0">
              <a:latin typeface="Open Sans"/>
            </a:endParaRPr>
          </a:p>
          <a:p>
            <a:pPr marL="285750" indent="-285750">
              <a:buFont typeface="Arial" panose="020B0604020202020204" pitchFamily="34" charset="0"/>
              <a:buChar char="•"/>
            </a:pPr>
            <a:r>
              <a:rPr lang="en-IE" dirty="0" err="1" smtClean="0">
                <a:latin typeface="Open Sans"/>
              </a:rPr>
              <a:t>Astrazeneca</a:t>
            </a:r>
            <a:endParaRPr lang="en-IE" dirty="0" smtClean="0">
              <a:latin typeface="Open Sans"/>
            </a:endParaRPr>
          </a:p>
          <a:p>
            <a:pPr marL="285750" indent="-285750">
              <a:buFont typeface="Arial" panose="020B0604020202020204" pitchFamily="34" charset="0"/>
              <a:buChar char="•"/>
            </a:pPr>
            <a:r>
              <a:rPr lang="en-IE" dirty="0"/>
              <a:t>Pfizer/</a:t>
            </a:r>
            <a:r>
              <a:rPr lang="en-IE" dirty="0" err="1"/>
              <a:t>BioNTech</a:t>
            </a:r>
            <a:r>
              <a:rPr lang="en-IE" dirty="0"/>
              <a:t>, </a:t>
            </a:r>
            <a:r>
              <a:rPr lang="en-IE" dirty="0" err="1" smtClean="0"/>
              <a:t>Comirnaty</a:t>
            </a:r>
            <a:endParaRPr lang="en-IE" dirty="0"/>
          </a:p>
          <a:p>
            <a:pPr marL="285750" indent="-285750">
              <a:buFont typeface="Arial" panose="020B0604020202020204" pitchFamily="34" charset="0"/>
              <a:buChar char="•"/>
            </a:pPr>
            <a:r>
              <a:rPr lang="en-IE" dirty="0" err="1" smtClean="0">
                <a:latin typeface="Open Sans"/>
              </a:rPr>
              <a:t>Moderna</a:t>
            </a:r>
            <a:endParaRPr lang="en-IE" dirty="0" smtClean="0">
              <a:latin typeface="Open Sans"/>
            </a:endParaRPr>
          </a:p>
          <a:p>
            <a:endParaRPr lang="en-IE" dirty="0" smtClean="0"/>
          </a:p>
          <a:p>
            <a:r>
              <a:rPr lang="en-IE" b="1" dirty="0" smtClean="0"/>
              <a:t>In 36 languages</a:t>
            </a:r>
            <a:endParaRPr lang="en-IE" b="1" dirty="0"/>
          </a:p>
          <a:p>
            <a:endParaRPr lang="en-IE" dirty="0"/>
          </a:p>
        </p:txBody>
      </p:sp>
    </p:spTree>
    <p:extLst>
      <p:ext uri="{BB962C8B-B14F-4D97-AF65-F5344CB8AC3E}">
        <p14:creationId xmlns:p14="http://schemas.microsoft.com/office/powerpoint/2010/main" val="2316335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1001" y="632916"/>
            <a:ext cx="9072438" cy="522451"/>
          </a:xfrm>
          <a:prstGeom prst="rect">
            <a:avLst/>
          </a:prstGeom>
          <a:noFill/>
        </p:spPr>
        <p:txBody>
          <a:bodyPr wrap="square" rtlCol="0">
            <a:spAutoFit/>
          </a:bodyPr>
          <a:lstStyle/>
          <a:p>
            <a:pPr algn="ctr">
              <a:lnSpc>
                <a:spcPct val="130000"/>
              </a:lnSpc>
            </a:pPr>
            <a:r>
              <a:rPr lang="en-IE" sz="2400" b="1" dirty="0">
                <a:solidFill>
                  <a:srgbClr val="068CA6"/>
                </a:solidFill>
              </a:rPr>
              <a:t>Useful links</a:t>
            </a:r>
          </a:p>
        </p:txBody>
      </p:sp>
      <p:sp>
        <p:nvSpPr>
          <p:cNvPr id="14" name="Content Placeholder 2"/>
          <p:cNvSpPr txBox="1">
            <a:spLocks/>
          </p:cNvSpPr>
          <p:nvPr/>
        </p:nvSpPr>
        <p:spPr>
          <a:xfrm>
            <a:off x="141344" y="1341569"/>
            <a:ext cx="8767748" cy="189634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u="sng" dirty="0">
                <a:hlinkClick r:id="rId5"/>
              </a:rPr>
              <a:t>https://www.hse.ie/eng/services/covid-19-resources-and-translations/translated-covid19-information/</a:t>
            </a:r>
            <a:endParaRPr lang="en-IE" sz="2000" u="sng" dirty="0" smtClean="0">
              <a:hlinkClick r:id="rId5"/>
            </a:endParaRPr>
          </a:p>
          <a:p>
            <a:pPr marL="0" indent="0">
              <a:buNone/>
            </a:pPr>
            <a:endParaRPr lang="en-IE" sz="2000" u="sng" dirty="0">
              <a:hlinkClick r:id="rId5"/>
            </a:endParaRPr>
          </a:p>
          <a:p>
            <a:r>
              <a:rPr lang="en-IE" sz="2000" u="sng" dirty="0" smtClean="0">
                <a:hlinkClick r:id="rId5"/>
              </a:rPr>
              <a:t>http</a:t>
            </a:r>
            <a:r>
              <a:rPr lang="en-IE" sz="2000" u="sng" dirty="0">
                <a:hlinkClick r:id="rId5"/>
              </a:rPr>
              <a:t>://www.hpra.ie/homepage/medicines/covid-19-updates/approval-of-covid-19-vaccines-frequently-asked-questions</a:t>
            </a:r>
            <a:endParaRPr lang="en-IE" sz="2000" dirty="0"/>
          </a:p>
          <a:p>
            <a:r>
              <a:rPr lang="en-IE" sz="2000" u="sng" dirty="0">
                <a:hlinkClick r:id="rId6"/>
              </a:rPr>
              <a:t>https://www.ema.europa.eu/en/human-regulatory/overview/public-health-threats/coronavirus-disease-covid-19/treatments-vaccines-covid-19</a:t>
            </a:r>
            <a:r>
              <a:rPr lang="en-IE" sz="2000" dirty="0"/>
              <a:t> </a:t>
            </a:r>
          </a:p>
        </p:txBody>
      </p:sp>
    </p:spTree>
    <p:extLst>
      <p:ext uri="{BB962C8B-B14F-4D97-AF65-F5344CB8AC3E}">
        <p14:creationId xmlns:p14="http://schemas.microsoft.com/office/powerpoint/2010/main" val="225314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501119" y="1236299"/>
            <a:ext cx="4714938" cy="3435388"/>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smtClean="0"/>
              <a:t>COVID-19 has been in Ireland since late February and early March 2020.</a:t>
            </a:r>
          </a:p>
          <a:p>
            <a:r>
              <a:rPr lang="en-IE" sz="1600" dirty="0" smtClean="0"/>
              <a:t>It usually causes symptoms like</a:t>
            </a:r>
          </a:p>
          <a:p>
            <a:pPr lvl="1"/>
            <a:r>
              <a:rPr lang="en-IE" sz="1600" dirty="0" smtClean="0"/>
              <a:t>Cough</a:t>
            </a:r>
          </a:p>
          <a:p>
            <a:pPr lvl="1"/>
            <a:r>
              <a:rPr lang="en-IE" sz="1600" dirty="0" smtClean="0"/>
              <a:t>High Temperature (38C or higher)</a:t>
            </a:r>
          </a:p>
          <a:p>
            <a:pPr lvl="1"/>
            <a:r>
              <a:rPr lang="en-IE" sz="1600" dirty="0" smtClean="0"/>
              <a:t>Shortness of Breath or difficulty breathing</a:t>
            </a:r>
          </a:p>
          <a:p>
            <a:pPr lvl="1"/>
            <a:r>
              <a:rPr lang="en-IE" sz="1600" dirty="0" smtClean="0"/>
              <a:t>Loss of Taste or Smell</a:t>
            </a:r>
          </a:p>
          <a:p>
            <a:r>
              <a:rPr lang="en-IE" sz="1600" dirty="0" smtClean="0"/>
              <a:t>For most people symptoms can be managed with rest and over the counter medication….</a:t>
            </a:r>
            <a:r>
              <a:rPr lang="en-IE" sz="1600" b="1" dirty="0" smtClean="0">
                <a:solidFill>
                  <a:srgbClr val="FF0000"/>
                </a:solidFill>
              </a:rPr>
              <a:t>BUT </a:t>
            </a:r>
            <a:r>
              <a:rPr lang="en-IE" sz="1600" dirty="0"/>
              <a:t>It can be more serious and result in people having to go to hospital and in some cases unfortunately die</a:t>
            </a:r>
            <a:r>
              <a:rPr lang="en-IE" sz="1600" dirty="0" smtClean="0"/>
              <a:t>.</a:t>
            </a:r>
            <a:endParaRPr lang="en-IE" sz="1600" dirty="0"/>
          </a:p>
        </p:txBody>
      </p:sp>
      <p:pic>
        <p:nvPicPr>
          <p:cNvPr id="16" name="Content Placeholder 8"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6643" y="978512"/>
            <a:ext cx="2549668" cy="3511385"/>
          </a:xfrm>
          <a:prstGeom prst="rect">
            <a:avLst/>
          </a:prstGeom>
        </p:spPr>
      </p:pic>
    </p:spTree>
    <p:extLst>
      <p:ext uri="{BB962C8B-B14F-4D97-AF65-F5344CB8AC3E}">
        <p14:creationId xmlns:p14="http://schemas.microsoft.com/office/powerpoint/2010/main" val="877957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534310"/>
            <a:ext cx="9104199" cy="812530"/>
          </a:xfrm>
          <a:prstGeom prst="rect">
            <a:avLst/>
          </a:prstGeom>
          <a:noFill/>
        </p:spPr>
        <p:txBody>
          <a:bodyPr wrap="square" rtlCol="0">
            <a:spAutoFit/>
          </a:bodyPr>
          <a:lstStyle/>
          <a:p>
            <a:pPr algn="ctr">
              <a:lnSpc>
                <a:spcPct val="130000"/>
              </a:lnSpc>
            </a:pPr>
            <a:r>
              <a:rPr lang="en-IE" sz="3600" b="1" dirty="0">
                <a:solidFill>
                  <a:srgbClr val="068CA6"/>
                </a:solidFill>
              </a:rPr>
              <a:t>Any Questions?</a:t>
            </a:r>
          </a:p>
        </p:txBody>
      </p:sp>
      <p:sp>
        <p:nvSpPr>
          <p:cNvPr id="14" name="Content Placeholder 2"/>
          <p:cNvSpPr txBox="1">
            <a:spLocks/>
          </p:cNvSpPr>
          <p:nvPr/>
        </p:nvSpPr>
        <p:spPr>
          <a:xfrm>
            <a:off x="141344" y="1341569"/>
            <a:ext cx="8767748" cy="25880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endParaRPr lang="en-IE" sz="2800" dirty="0">
              <a:ea typeface="ＭＳ Ｐゴシック" pitchFamily="34" charset="-128"/>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2920" t="3720" r="23746" b="9459"/>
          <a:stretch/>
        </p:blipFill>
        <p:spPr>
          <a:xfrm>
            <a:off x="3488231" y="1394057"/>
            <a:ext cx="2073973" cy="3376236"/>
          </a:xfrm>
          <a:prstGeom prst="rect">
            <a:avLst/>
          </a:prstGeom>
        </p:spPr>
      </p:pic>
    </p:spTree>
    <p:extLst>
      <p:ext uri="{BB962C8B-B14F-4D97-AF65-F5344CB8AC3E}">
        <p14:creationId xmlns:p14="http://schemas.microsoft.com/office/powerpoint/2010/main" val="3373230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541286"/>
            <a:ext cx="8476090" cy="522451"/>
          </a:xfrm>
          <a:prstGeom prst="rect">
            <a:avLst/>
          </a:prstGeom>
          <a:noFill/>
        </p:spPr>
        <p:txBody>
          <a:bodyPr wrap="square" rtlCol="0">
            <a:spAutoFit/>
          </a:bodyPr>
          <a:lstStyle/>
          <a:p>
            <a:pPr algn="ctr">
              <a:lnSpc>
                <a:spcPct val="130000"/>
              </a:lnSpc>
            </a:pPr>
            <a:r>
              <a:rPr lang="en-IE" sz="2400" b="1" dirty="0" smtClean="0">
                <a:solidFill>
                  <a:srgbClr val="068CA6"/>
                </a:solidFill>
              </a:rPr>
              <a:t>The impact of COVID-19 – Direct Provision</a:t>
            </a:r>
            <a:endParaRPr lang="en-IE" sz="2400" b="1" dirty="0">
              <a:solidFill>
                <a:srgbClr val="068CA6"/>
              </a:solidFill>
            </a:endParaRPr>
          </a:p>
        </p:txBody>
      </p:sp>
      <p:sp>
        <p:nvSpPr>
          <p:cNvPr id="14" name="Content Placeholder 2"/>
          <p:cNvSpPr txBox="1">
            <a:spLocks/>
          </p:cNvSpPr>
          <p:nvPr/>
        </p:nvSpPr>
        <p:spPr>
          <a:xfrm>
            <a:off x="263609" y="1320968"/>
            <a:ext cx="4793420" cy="3160523"/>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smtClean="0"/>
              <a:t>78 outbreaks of Covid-19 in Direct Provision, with approx. 772 cases up to end of March</a:t>
            </a:r>
          </a:p>
          <a:p>
            <a:r>
              <a:rPr lang="en-IE" sz="1600" dirty="0" smtClean="0"/>
              <a:t>Increase in outbreaks in Direct Provision since mid December ‘Wave 3’</a:t>
            </a:r>
          </a:p>
          <a:p>
            <a:r>
              <a:rPr lang="en-IE" sz="1600" dirty="0" smtClean="0"/>
              <a:t>Cross transmission – staff, healthcare workers, factory workers, community</a:t>
            </a:r>
          </a:p>
          <a:p>
            <a:r>
              <a:rPr lang="en-IE" sz="1600" dirty="0" smtClean="0"/>
              <a:t>Low hospitalisation rate: &lt; 2.4%</a:t>
            </a:r>
          </a:p>
          <a:p>
            <a:r>
              <a:rPr lang="en-IE" sz="1600" dirty="0" smtClean="0"/>
              <a:t>No ICU or deaths from Covid-19</a:t>
            </a:r>
            <a:endParaRPr lang="en-IE" sz="1600" dirty="0"/>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9611" y="1386551"/>
            <a:ext cx="1502797" cy="1514678"/>
          </a:xfrm>
          <a:prstGeom prst="rect">
            <a:avLst/>
          </a:prstGeom>
        </p:spPr>
      </p:pic>
    </p:spTree>
    <p:extLst>
      <p:ext uri="{BB962C8B-B14F-4D97-AF65-F5344CB8AC3E}">
        <p14:creationId xmlns:p14="http://schemas.microsoft.com/office/powerpoint/2010/main" val="250623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79068" y="348536"/>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The light at the end of the tunnel…?</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026" y="974316"/>
            <a:ext cx="7191792" cy="3595896"/>
          </a:xfrm>
          <a:prstGeom prst="rect">
            <a:avLst/>
          </a:prstGeom>
        </p:spPr>
      </p:pic>
      <p:sp>
        <p:nvSpPr>
          <p:cNvPr id="17" name="Rectangle 16"/>
          <p:cNvSpPr/>
          <p:nvPr/>
        </p:nvSpPr>
        <p:spPr>
          <a:xfrm>
            <a:off x="3782846" y="2181749"/>
            <a:ext cx="1304152" cy="858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solidFill>
                  <a:schemeClr val="tx1"/>
                </a:solidFill>
              </a:rPr>
              <a:t>COVID-19 </a:t>
            </a:r>
            <a:r>
              <a:rPr lang="en-IE" sz="1400" b="1" dirty="0">
                <a:solidFill>
                  <a:schemeClr val="tx1"/>
                </a:solidFill>
              </a:rPr>
              <a:t>vaccines</a:t>
            </a:r>
          </a:p>
        </p:txBody>
      </p:sp>
    </p:spTree>
    <p:extLst>
      <p:ext uri="{BB962C8B-B14F-4D97-AF65-F5344CB8AC3E}">
        <p14:creationId xmlns:p14="http://schemas.microsoft.com/office/powerpoint/2010/main" val="68787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395480"/>
            <a:ext cx="8688395" cy="522451"/>
          </a:xfrm>
          <a:prstGeom prst="rect">
            <a:avLst/>
          </a:prstGeom>
          <a:noFill/>
        </p:spPr>
        <p:txBody>
          <a:bodyPr wrap="square" rtlCol="0">
            <a:spAutoFit/>
          </a:bodyPr>
          <a:lstStyle/>
          <a:p>
            <a:pPr algn="ctr">
              <a:lnSpc>
                <a:spcPct val="130000"/>
              </a:lnSpc>
            </a:pPr>
            <a:r>
              <a:rPr lang="en-IE" sz="2400" b="1" dirty="0" smtClean="0">
                <a:solidFill>
                  <a:srgbClr val="068CA6"/>
                </a:solidFill>
              </a:rPr>
              <a:t>Another weapon </a:t>
            </a:r>
            <a:r>
              <a:rPr lang="en-IE" sz="2400" b="1" dirty="0">
                <a:solidFill>
                  <a:srgbClr val="068CA6"/>
                </a:solidFill>
              </a:rPr>
              <a:t>in our armour</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6870" r="26783"/>
          <a:stretch/>
        </p:blipFill>
        <p:spPr>
          <a:xfrm>
            <a:off x="1678272" y="1031955"/>
            <a:ext cx="3100462" cy="3762873"/>
          </a:xfrm>
          <a:prstGeom prst="rect">
            <a:avLst/>
          </a:prstGeom>
        </p:spPr>
      </p:pic>
      <p:sp>
        <p:nvSpPr>
          <p:cNvPr id="17" name="TextBox 16"/>
          <p:cNvSpPr txBox="1"/>
          <p:nvPr/>
        </p:nvSpPr>
        <p:spPr>
          <a:xfrm>
            <a:off x="2405584" y="2336466"/>
            <a:ext cx="1832770" cy="1492716"/>
          </a:xfrm>
          <a:prstGeom prst="rect">
            <a:avLst/>
          </a:prstGeom>
          <a:noFill/>
        </p:spPr>
        <p:txBody>
          <a:bodyPr wrap="square" rtlCol="0">
            <a:spAutoFit/>
          </a:bodyPr>
          <a:lstStyle/>
          <a:p>
            <a:pPr marL="342900" indent="-342900">
              <a:buFont typeface="+mj-lt"/>
              <a:buAutoNum type="arabicPeriod"/>
            </a:pPr>
            <a:r>
              <a:rPr lang="en-IE" sz="1300" b="1" dirty="0"/>
              <a:t>Handwashing</a:t>
            </a:r>
          </a:p>
          <a:p>
            <a:pPr marL="342900" indent="-342900">
              <a:buFont typeface="+mj-lt"/>
              <a:buAutoNum type="arabicPeriod"/>
            </a:pPr>
            <a:r>
              <a:rPr lang="en-IE" sz="1300" b="1" dirty="0"/>
              <a:t>Covering our coughs and sneezes</a:t>
            </a:r>
          </a:p>
          <a:p>
            <a:pPr marL="342900" indent="-342900">
              <a:buFont typeface="+mj-lt"/>
              <a:buAutoNum type="arabicPeriod"/>
            </a:pPr>
            <a:r>
              <a:rPr lang="en-IE" sz="1300" b="1" dirty="0"/>
              <a:t>Face coverings</a:t>
            </a:r>
          </a:p>
          <a:p>
            <a:pPr marL="342900" indent="-342900">
              <a:buFont typeface="+mj-lt"/>
              <a:buAutoNum type="arabicPeriod"/>
            </a:pPr>
            <a:r>
              <a:rPr lang="en-IE" sz="1300" b="1" dirty="0"/>
              <a:t>Keeping our distance</a:t>
            </a:r>
          </a:p>
        </p:txBody>
      </p:sp>
      <p:sp>
        <p:nvSpPr>
          <p:cNvPr id="18" name="Left Arrow 17"/>
          <p:cNvSpPr/>
          <p:nvPr/>
        </p:nvSpPr>
        <p:spPr>
          <a:xfrm>
            <a:off x="4965666" y="2788489"/>
            <a:ext cx="2835609" cy="900546"/>
          </a:xfrm>
          <a:prstGeom prst="leftArrow">
            <a:avLst/>
          </a:prstGeom>
          <a:solidFill>
            <a:srgbClr val="00ADEF"/>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b="1" dirty="0"/>
              <a:t>5. </a:t>
            </a:r>
            <a:r>
              <a:rPr lang="en-IE" b="1" dirty="0" smtClean="0"/>
              <a:t>COVID-19 </a:t>
            </a:r>
            <a:r>
              <a:rPr lang="en-IE" b="1" dirty="0"/>
              <a:t>Vaccines</a:t>
            </a:r>
          </a:p>
        </p:txBody>
      </p:sp>
    </p:spTree>
    <p:extLst>
      <p:ext uri="{BB962C8B-B14F-4D97-AF65-F5344CB8AC3E}">
        <p14:creationId xmlns:p14="http://schemas.microsoft.com/office/powerpoint/2010/main" val="19133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872452"/>
            <a:ext cx="9150518" cy="880947"/>
          </a:xfrm>
          <a:prstGeom prst="rect">
            <a:avLst/>
          </a:prstGeom>
          <a:noFill/>
        </p:spPr>
        <p:txBody>
          <a:bodyPr wrap="square" rtlCol="0">
            <a:spAutoFit/>
          </a:bodyPr>
          <a:lstStyle/>
          <a:p>
            <a:pPr algn="ctr">
              <a:lnSpc>
                <a:spcPct val="130000"/>
              </a:lnSpc>
            </a:pPr>
            <a:r>
              <a:rPr lang="en-IE" sz="4400" b="1" dirty="0">
                <a:solidFill>
                  <a:srgbClr val="068CA6"/>
                </a:solidFill>
              </a:rPr>
              <a:t>How do vaccines work? </a:t>
            </a:r>
          </a:p>
        </p:txBody>
      </p:sp>
    </p:spTree>
    <p:extLst>
      <p:ext uri="{BB962C8B-B14F-4D97-AF65-F5344CB8AC3E}">
        <p14:creationId xmlns:p14="http://schemas.microsoft.com/office/powerpoint/2010/main" val="290967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62178" y="632342"/>
            <a:ext cx="9088341" cy="572464"/>
          </a:xfrm>
          <a:prstGeom prst="rect">
            <a:avLst/>
          </a:prstGeom>
          <a:noFill/>
        </p:spPr>
        <p:txBody>
          <a:bodyPr wrap="square" rtlCol="0">
            <a:spAutoFit/>
          </a:bodyPr>
          <a:lstStyle/>
          <a:p>
            <a:pPr algn="ctr">
              <a:lnSpc>
                <a:spcPct val="130000"/>
              </a:lnSpc>
            </a:pPr>
            <a:r>
              <a:rPr lang="en-IE" sz="2400" b="1" dirty="0">
                <a:solidFill>
                  <a:srgbClr val="068CA6"/>
                </a:solidFill>
              </a:rPr>
              <a:t>Vaccines are like a personal trainer for your immune system!</a:t>
            </a:r>
          </a:p>
        </p:txBody>
      </p:sp>
      <p:sp>
        <p:nvSpPr>
          <p:cNvPr id="14" name="Content Placeholder 2"/>
          <p:cNvSpPr txBox="1">
            <a:spLocks/>
          </p:cNvSpPr>
          <p:nvPr/>
        </p:nvSpPr>
        <p:spPr>
          <a:xfrm>
            <a:off x="3909731" y="1453308"/>
            <a:ext cx="4793420" cy="231217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800" dirty="0"/>
              <a:t>Vaccines “train” your immune system by teaching it how to react to a particular germ or invader.</a:t>
            </a:r>
          </a:p>
          <a:p>
            <a:r>
              <a:rPr lang="en-IE" sz="1800" dirty="0"/>
              <a:t>Vaccines stimulate your immune system and get it working hard to protect you!</a:t>
            </a:r>
          </a:p>
          <a:p>
            <a:r>
              <a:rPr lang="en-IE" sz="1800" dirty="0"/>
              <a:t>If you do come across the virus in future, your immune system will respond faster.</a:t>
            </a:r>
          </a:p>
        </p:txBody>
      </p:sp>
      <p:pic>
        <p:nvPicPr>
          <p:cNvPr id="12" name="Picture 11" descr="A picture containing text&#10;&#10;Description automatically generated">
            <a:extLst>
              <a:ext uri="{FF2B5EF4-FFF2-40B4-BE49-F238E27FC236}">
                <a16:creationId xmlns:a16="http://schemas.microsoft.com/office/drawing/2014/main" xmlns="" id="{3DBD40E2-ED7F-4947-B8F9-B0164C2F5502}"/>
              </a:ext>
            </a:extLst>
          </p:cNvPr>
          <p:cNvPicPr>
            <a:picLocks noChangeAspect="1"/>
          </p:cNvPicPr>
          <p:nvPr/>
        </p:nvPicPr>
        <p:blipFill rotWithShape="1">
          <a:blip r:embed="rId5">
            <a:alphaModFix/>
            <a:extLst>
              <a:ext uri="{28A0092B-C50C-407E-A947-70E740481C1C}">
                <a14:useLocalDpi xmlns:a14="http://schemas.microsoft.com/office/drawing/2010/main"/>
              </a:ext>
            </a:extLst>
          </a:blip>
          <a:srcRect l="4458" r="-3" b="-3"/>
          <a:stretch/>
        </p:blipFill>
        <p:spPr>
          <a:xfrm>
            <a:off x="-7951" y="1143666"/>
            <a:ext cx="3488229" cy="3650971"/>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72073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SE Branded">
      <a:dk1>
        <a:srgbClr val="273339"/>
      </a:dk1>
      <a:lt1>
        <a:sysClr val="window" lastClr="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sharepoint/v3/fields"/>
    <ds:schemaRef ds:uri="http://purl.org/dc/elements/1.1/"/>
    <ds:schemaRef ds:uri="http://schemas.microsoft.com/office/2006/documentManagement/typ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27415</TotalTime>
  <Words>2026</Words>
  <Application>Microsoft Office PowerPoint</Application>
  <PresentationFormat>On-screen Show (16:9)</PresentationFormat>
  <Paragraphs>230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Michelle Hayes</cp:lastModifiedBy>
  <cp:revision>440</cp:revision>
  <dcterms:created xsi:type="dcterms:W3CDTF">2010-04-12T23:12:02Z</dcterms:created>
  <dcterms:modified xsi:type="dcterms:W3CDTF">2021-04-16T09:35:09Z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