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65"/>
  </p:notesMasterIdLst>
  <p:handoutMasterIdLst>
    <p:handoutMasterId r:id="rId66"/>
  </p:handoutMasterIdLst>
  <p:sldIdLst>
    <p:sldId id="533" r:id="rId5"/>
    <p:sldId id="465" r:id="rId6"/>
    <p:sldId id="466" r:id="rId7"/>
    <p:sldId id="457" r:id="rId8"/>
    <p:sldId id="467" r:id="rId9"/>
    <p:sldId id="468" r:id="rId10"/>
    <p:sldId id="469" r:id="rId11"/>
    <p:sldId id="470" r:id="rId12"/>
    <p:sldId id="471" r:id="rId13"/>
    <p:sldId id="534" r:id="rId14"/>
    <p:sldId id="473" r:id="rId15"/>
    <p:sldId id="474" r:id="rId16"/>
    <p:sldId id="475" r:id="rId17"/>
    <p:sldId id="476" r:id="rId18"/>
    <p:sldId id="477" r:id="rId19"/>
    <p:sldId id="478" r:id="rId20"/>
    <p:sldId id="480" r:id="rId21"/>
    <p:sldId id="481" r:id="rId22"/>
    <p:sldId id="524" r:id="rId23"/>
    <p:sldId id="525" r:id="rId24"/>
    <p:sldId id="526" r:id="rId25"/>
    <p:sldId id="527" r:id="rId26"/>
    <p:sldId id="482" r:id="rId27"/>
    <p:sldId id="484" r:id="rId28"/>
    <p:sldId id="483" r:id="rId29"/>
    <p:sldId id="485" r:id="rId30"/>
    <p:sldId id="486" r:id="rId31"/>
    <p:sldId id="487" r:id="rId32"/>
    <p:sldId id="528" r:id="rId33"/>
    <p:sldId id="488" r:id="rId34"/>
    <p:sldId id="489" r:id="rId35"/>
    <p:sldId id="491" r:id="rId36"/>
    <p:sldId id="492" r:id="rId37"/>
    <p:sldId id="493" r:id="rId38"/>
    <p:sldId id="494" r:id="rId39"/>
    <p:sldId id="495" r:id="rId40"/>
    <p:sldId id="496" r:id="rId41"/>
    <p:sldId id="497" r:id="rId42"/>
    <p:sldId id="529" r:id="rId43"/>
    <p:sldId id="530" r:id="rId44"/>
    <p:sldId id="500" r:id="rId45"/>
    <p:sldId id="501" r:id="rId46"/>
    <p:sldId id="502" r:id="rId47"/>
    <p:sldId id="504" r:id="rId48"/>
    <p:sldId id="505" r:id="rId49"/>
    <p:sldId id="506" r:id="rId50"/>
    <p:sldId id="507" r:id="rId51"/>
    <p:sldId id="508" r:id="rId52"/>
    <p:sldId id="509" r:id="rId53"/>
    <p:sldId id="510" r:id="rId54"/>
    <p:sldId id="511" r:id="rId55"/>
    <p:sldId id="512" r:id="rId56"/>
    <p:sldId id="513" r:id="rId57"/>
    <p:sldId id="535" r:id="rId58"/>
    <p:sldId id="536" r:id="rId59"/>
    <p:sldId id="537" r:id="rId60"/>
    <p:sldId id="538" r:id="rId61"/>
    <p:sldId id="539" r:id="rId62"/>
    <p:sldId id="515" r:id="rId63"/>
    <p:sldId id="516" r:id="rId64"/>
  </p:sldIdLst>
  <p:sldSz cx="9144000" cy="5143500" type="screen16x9"/>
  <p:notesSz cx="6858000" cy="9144000"/>
  <p:defaultTextStyle>
    <a:defPPr>
      <a:defRPr lang="en-US"/>
    </a:defPPr>
    <a:lvl1pPr marL="0" algn="l" defTabSz="457101" rtl="0" eaLnBrk="1" latinLnBrk="0" hangingPunct="1">
      <a:defRPr sz="1800" kern="1200">
        <a:solidFill>
          <a:schemeClr val="tx1"/>
        </a:solidFill>
        <a:latin typeface="+mn-lt"/>
        <a:ea typeface="+mn-ea"/>
        <a:cs typeface="+mn-cs"/>
      </a:defRPr>
    </a:lvl1pPr>
    <a:lvl2pPr marL="457101" algn="l" defTabSz="457101" rtl="0" eaLnBrk="1" latinLnBrk="0" hangingPunct="1">
      <a:defRPr sz="1800" kern="1200">
        <a:solidFill>
          <a:schemeClr val="tx1"/>
        </a:solidFill>
        <a:latin typeface="+mn-lt"/>
        <a:ea typeface="+mn-ea"/>
        <a:cs typeface="+mn-cs"/>
      </a:defRPr>
    </a:lvl2pPr>
    <a:lvl3pPr marL="914202"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5" algn="l" defTabSz="457101" rtl="0" eaLnBrk="1" latinLnBrk="0" hangingPunct="1">
      <a:defRPr sz="1800" kern="1200">
        <a:solidFill>
          <a:schemeClr val="tx1"/>
        </a:solidFill>
        <a:latin typeface="+mn-lt"/>
        <a:ea typeface="+mn-ea"/>
        <a:cs typeface="+mn-cs"/>
      </a:defRPr>
    </a:lvl6pPr>
    <a:lvl7pPr marL="2742606" algn="l" defTabSz="457101" rtl="0" eaLnBrk="1" latinLnBrk="0" hangingPunct="1">
      <a:defRPr sz="1800" kern="1200">
        <a:solidFill>
          <a:schemeClr val="tx1"/>
        </a:solidFill>
        <a:latin typeface="+mn-lt"/>
        <a:ea typeface="+mn-ea"/>
        <a:cs typeface="+mn-cs"/>
      </a:defRPr>
    </a:lvl7pPr>
    <a:lvl8pPr marL="3199707" algn="l" defTabSz="457101" rtl="0" eaLnBrk="1" latinLnBrk="0" hangingPunct="1">
      <a:defRPr sz="1800" kern="1200">
        <a:solidFill>
          <a:schemeClr val="tx1"/>
        </a:solidFill>
        <a:latin typeface="+mn-lt"/>
        <a:ea typeface="+mn-ea"/>
        <a:cs typeface="+mn-cs"/>
      </a:defRPr>
    </a:lvl8pPr>
    <a:lvl9pPr marL="3656808" algn="l" defTabSz="45710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943">
          <p15:clr>
            <a:srgbClr val="A4A3A4"/>
          </p15:clr>
        </p15:guide>
        <p15:guide id="2" pos="14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8CA6"/>
    <a:srgbClr val="CFF5FD"/>
    <a:srgbClr val="9CDCF8"/>
    <a:srgbClr val="00ADEF"/>
    <a:srgbClr val="9CDCF7"/>
    <a:srgbClr val="DEC8EE"/>
    <a:srgbClr val="6DABE4"/>
    <a:srgbClr val="EEF2F1"/>
    <a:srgbClr val="3C786E"/>
    <a:srgbClr val="44C8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557" autoAdjust="0"/>
  </p:normalViewPr>
  <p:slideViewPr>
    <p:cSldViewPr snapToGrid="0" snapToObjects="1">
      <p:cViewPr>
        <p:scale>
          <a:sx n="109" d="100"/>
          <a:sy n="109" d="100"/>
        </p:scale>
        <p:origin x="-270" y="-18"/>
      </p:cViewPr>
      <p:guideLst>
        <p:guide orient="horz" pos="2943"/>
        <p:guide pos="1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4432"/>
    </p:cViewPr>
  </p:sorterViewPr>
  <p:notesViewPr>
    <p:cSldViewPr snapToGrid="0" snapToObjects="1">
      <p:cViewPr varScale="1">
        <p:scale>
          <a:sx n="143" d="100"/>
          <a:sy n="143" d="100"/>
        </p:scale>
        <p:origin x="5104"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2B5A1B-A2E7-4A27-A778-763875C20C3D}" type="doc">
      <dgm:prSet loTypeId="urn:microsoft.com/office/officeart/2005/8/layout/venn1" loCatId="relationship" qsTypeId="urn:microsoft.com/office/officeart/2005/8/quickstyle/simple2" qsCatId="simple" csTypeId="urn:microsoft.com/office/officeart/2005/8/colors/colorful5" csCatId="colorful" phldr="1"/>
      <dgm:spPr/>
    </dgm:pt>
    <dgm:pt modelId="{9E6DD1F2-3B81-44BC-898E-99F2D5A7E86D}">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rgbClr val="9CDCF8"/>
        </a:solidFill>
        <a:ln>
          <a:solidFill>
            <a:schemeClr val="accent5">
              <a:lumMod val="50000"/>
            </a:schemeClr>
          </a:solidFill>
        </a:ln>
      </dgm:spPr>
      <dgm:t>
        <a:bodyPr/>
        <a:lstStyle/>
        <a:p>
          <a:pPr algn="ctr"/>
          <a:r>
            <a:rPr lang="en-IE" sz="1400" b="1" dirty="0"/>
            <a:t>Convenience</a:t>
          </a:r>
        </a:p>
      </dgm:t>
    </dgm:pt>
    <dgm:pt modelId="{2476F5E0-A38D-4529-AB82-ED08C827DFF1}" type="parTrans" cxnId="{2ABD5C7B-3295-4F93-9948-7B0F2D80B17B}">
      <dgm:prSet/>
      <dgm:spPr/>
      <dgm:t>
        <a:bodyPr/>
        <a:lstStyle/>
        <a:p>
          <a:endParaRPr lang="en-IE"/>
        </a:p>
      </dgm:t>
    </dgm:pt>
    <dgm:pt modelId="{20B70FB8-32D6-465D-8E7A-90BC7EFB1083}" type="sibTrans" cxnId="{2ABD5C7B-3295-4F93-9948-7B0F2D80B17B}">
      <dgm:prSet/>
      <dgm:spPr/>
      <dgm:t>
        <a:bodyPr/>
        <a:lstStyle/>
        <a:p>
          <a:endParaRPr lang="en-IE"/>
        </a:p>
      </dgm:t>
    </dgm:pt>
    <dgm:pt modelId="{D58209A5-0BCB-4316-85BE-F5975ED8DBD4}">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lumMod val="20000"/>
            <a:lumOff val="80000"/>
          </a:schemeClr>
        </a:solidFill>
        <a:ln>
          <a:solidFill>
            <a:schemeClr val="accent6"/>
          </a:solidFill>
        </a:ln>
      </dgm:spPr>
      <dgm:t>
        <a:bodyPr/>
        <a:lstStyle/>
        <a:p>
          <a:pPr algn="ctr"/>
          <a:r>
            <a:rPr lang="en-IE" sz="1400" b="1" dirty="0"/>
            <a:t>Complacency</a:t>
          </a:r>
        </a:p>
      </dgm:t>
    </dgm:pt>
    <dgm:pt modelId="{FAA2A722-7911-4EE9-8298-B66591F8E7A6}" type="parTrans" cxnId="{8158CBB4-ABA3-4995-B210-D86EBC6B714E}">
      <dgm:prSet/>
      <dgm:spPr/>
      <dgm:t>
        <a:bodyPr/>
        <a:lstStyle/>
        <a:p>
          <a:endParaRPr lang="en-IE"/>
        </a:p>
      </dgm:t>
    </dgm:pt>
    <dgm:pt modelId="{3DADBE7F-0B3B-42A9-9630-2DAA3C51C578}" type="sibTrans" cxnId="{8158CBB4-ABA3-4995-B210-D86EBC6B714E}">
      <dgm:prSet/>
      <dgm:spPr/>
      <dgm:t>
        <a:bodyPr/>
        <a:lstStyle/>
        <a:p>
          <a:endParaRPr lang="en-IE"/>
        </a:p>
      </dgm:t>
    </dgm:pt>
    <dgm:pt modelId="{4DC8B5C7-3EC5-47C7-9C9B-3CE86B7B1593}">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rgbClr val="CFF5FD"/>
        </a:solidFill>
        <a:ln>
          <a:solidFill>
            <a:schemeClr val="accent1">
              <a:lumMod val="50000"/>
            </a:schemeClr>
          </a:solidFill>
        </a:ln>
      </dgm:spPr>
      <dgm:t>
        <a:bodyPr/>
        <a:lstStyle/>
        <a:p>
          <a:pPr algn="ctr"/>
          <a:r>
            <a:rPr lang="en-IE" sz="1400" b="1" dirty="0"/>
            <a:t>Confidence</a:t>
          </a:r>
        </a:p>
      </dgm:t>
    </dgm:pt>
    <dgm:pt modelId="{BA0D55F5-7D06-4EA8-BFFF-2F1E8696D1F3}" type="parTrans" cxnId="{7F54D0DA-2BFD-4AC8-ADCA-0E76E06A5F30}">
      <dgm:prSet/>
      <dgm:spPr/>
      <dgm:t>
        <a:bodyPr/>
        <a:lstStyle/>
        <a:p>
          <a:endParaRPr lang="en-IE"/>
        </a:p>
      </dgm:t>
    </dgm:pt>
    <dgm:pt modelId="{DF2EAFB7-1D24-4CB9-A45A-6E445B15E2DA}" type="sibTrans" cxnId="{7F54D0DA-2BFD-4AC8-ADCA-0E76E06A5F30}">
      <dgm:prSet/>
      <dgm:spPr/>
      <dgm:t>
        <a:bodyPr/>
        <a:lstStyle/>
        <a:p>
          <a:endParaRPr lang="en-IE"/>
        </a:p>
      </dgm:t>
    </dgm:pt>
    <dgm:pt modelId="{834301F9-D9A5-4FD3-A73E-AF11BC2D7A2C}" type="pres">
      <dgm:prSet presAssocID="{E42B5A1B-A2E7-4A27-A778-763875C20C3D}" presName="compositeShape" presStyleCnt="0">
        <dgm:presLayoutVars>
          <dgm:chMax val="7"/>
          <dgm:dir/>
          <dgm:resizeHandles val="exact"/>
        </dgm:presLayoutVars>
      </dgm:prSet>
      <dgm:spPr/>
    </dgm:pt>
    <dgm:pt modelId="{CC752A9D-6961-4BEF-B2BE-2FB76BC0292A}" type="pres">
      <dgm:prSet presAssocID="{9E6DD1F2-3B81-44BC-898E-99F2D5A7E86D}" presName="circ1" presStyleLbl="vennNode1" presStyleIdx="0" presStyleCnt="3" custScaleX="128907" custLinFactNeighborX="9565" custLinFactNeighborY="9944"/>
      <dgm:spPr/>
      <dgm:t>
        <a:bodyPr/>
        <a:lstStyle/>
        <a:p>
          <a:endParaRPr lang="en-IE"/>
        </a:p>
      </dgm:t>
    </dgm:pt>
    <dgm:pt modelId="{08C164C7-3B2D-4799-9AFB-9AE23F8FCF0C}" type="pres">
      <dgm:prSet presAssocID="{9E6DD1F2-3B81-44BC-898E-99F2D5A7E86D}" presName="circ1Tx" presStyleLbl="revTx" presStyleIdx="0" presStyleCnt="0">
        <dgm:presLayoutVars>
          <dgm:chMax val="0"/>
          <dgm:chPref val="0"/>
          <dgm:bulletEnabled val="1"/>
        </dgm:presLayoutVars>
      </dgm:prSet>
      <dgm:spPr/>
      <dgm:t>
        <a:bodyPr/>
        <a:lstStyle/>
        <a:p>
          <a:endParaRPr lang="en-IE"/>
        </a:p>
      </dgm:t>
    </dgm:pt>
    <dgm:pt modelId="{18AB1070-8BDC-4D8F-BA2E-6DB64F0AAEEE}" type="pres">
      <dgm:prSet presAssocID="{D58209A5-0BCB-4316-85BE-F5975ED8DBD4}" presName="circ2" presStyleLbl="vennNode1" presStyleIdx="1" presStyleCnt="3" custScaleX="120693" custLinFactNeighborX="45199"/>
      <dgm:spPr/>
      <dgm:t>
        <a:bodyPr/>
        <a:lstStyle/>
        <a:p>
          <a:endParaRPr lang="en-IE"/>
        </a:p>
      </dgm:t>
    </dgm:pt>
    <dgm:pt modelId="{8A06D95E-482E-4B8E-A1A6-886C2036A425}" type="pres">
      <dgm:prSet presAssocID="{D58209A5-0BCB-4316-85BE-F5975ED8DBD4}" presName="circ2Tx" presStyleLbl="revTx" presStyleIdx="0" presStyleCnt="0">
        <dgm:presLayoutVars>
          <dgm:chMax val="0"/>
          <dgm:chPref val="0"/>
          <dgm:bulletEnabled val="1"/>
        </dgm:presLayoutVars>
      </dgm:prSet>
      <dgm:spPr/>
      <dgm:t>
        <a:bodyPr/>
        <a:lstStyle/>
        <a:p>
          <a:endParaRPr lang="en-IE"/>
        </a:p>
      </dgm:t>
    </dgm:pt>
    <dgm:pt modelId="{1C917E21-1B58-41CA-8FBD-4656C344E6DE}" type="pres">
      <dgm:prSet presAssocID="{4DC8B5C7-3EC5-47C7-9C9B-3CE86B7B1593}" presName="circ3" presStyleLbl="vennNode1" presStyleIdx="2" presStyleCnt="3" custScaleX="121029" custLinFactNeighborY="4833"/>
      <dgm:spPr/>
      <dgm:t>
        <a:bodyPr/>
        <a:lstStyle/>
        <a:p>
          <a:endParaRPr lang="en-IE"/>
        </a:p>
      </dgm:t>
    </dgm:pt>
    <dgm:pt modelId="{CF9B4C97-9429-4F89-863B-2A8DC53F9544}" type="pres">
      <dgm:prSet presAssocID="{4DC8B5C7-3EC5-47C7-9C9B-3CE86B7B1593}" presName="circ3Tx" presStyleLbl="revTx" presStyleIdx="0" presStyleCnt="0">
        <dgm:presLayoutVars>
          <dgm:chMax val="0"/>
          <dgm:chPref val="0"/>
          <dgm:bulletEnabled val="1"/>
        </dgm:presLayoutVars>
      </dgm:prSet>
      <dgm:spPr/>
      <dgm:t>
        <a:bodyPr/>
        <a:lstStyle/>
        <a:p>
          <a:endParaRPr lang="en-IE"/>
        </a:p>
      </dgm:t>
    </dgm:pt>
  </dgm:ptLst>
  <dgm:cxnLst>
    <dgm:cxn modelId="{1951863C-9B56-477E-B364-DADDC14ED854}" type="presOf" srcId="{E42B5A1B-A2E7-4A27-A778-763875C20C3D}" destId="{834301F9-D9A5-4FD3-A73E-AF11BC2D7A2C}" srcOrd="0" destOrd="0" presId="urn:microsoft.com/office/officeart/2005/8/layout/venn1"/>
    <dgm:cxn modelId="{C891AFB1-52C3-45DF-AADB-E60C44FF6276}" type="presOf" srcId="{9E6DD1F2-3B81-44BC-898E-99F2D5A7E86D}" destId="{CC752A9D-6961-4BEF-B2BE-2FB76BC0292A}" srcOrd="0" destOrd="0" presId="urn:microsoft.com/office/officeart/2005/8/layout/venn1"/>
    <dgm:cxn modelId="{2ABD5C7B-3295-4F93-9948-7B0F2D80B17B}" srcId="{E42B5A1B-A2E7-4A27-A778-763875C20C3D}" destId="{9E6DD1F2-3B81-44BC-898E-99F2D5A7E86D}" srcOrd="0" destOrd="0" parTransId="{2476F5E0-A38D-4529-AB82-ED08C827DFF1}" sibTransId="{20B70FB8-32D6-465D-8E7A-90BC7EFB1083}"/>
    <dgm:cxn modelId="{F9EDACF7-7460-4721-8EE4-90472389B933}" type="presOf" srcId="{4DC8B5C7-3EC5-47C7-9C9B-3CE86B7B1593}" destId="{CF9B4C97-9429-4F89-863B-2A8DC53F9544}" srcOrd="1" destOrd="0" presId="urn:microsoft.com/office/officeart/2005/8/layout/venn1"/>
    <dgm:cxn modelId="{83566294-799A-4022-B545-1599A316DD34}" type="presOf" srcId="{4DC8B5C7-3EC5-47C7-9C9B-3CE86B7B1593}" destId="{1C917E21-1B58-41CA-8FBD-4656C344E6DE}" srcOrd="0" destOrd="0" presId="urn:microsoft.com/office/officeart/2005/8/layout/venn1"/>
    <dgm:cxn modelId="{7F54D0DA-2BFD-4AC8-ADCA-0E76E06A5F30}" srcId="{E42B5A1B-A2E7-4A27-A778-763875C20C3D}" destId="{4DC8B5C7-3EC5-47C7-9C9B-3CE86B7B1593}" srcOrd="2" destOrd="0" parTransId="{BA0D55F5-7D06-4EA8-BFFF-2F1E8696D1F3}" sibTransId="{DF2EAFB7-1D24-4CB9-A45A-6E445B15E2DA}"/>
    <dgm:cxn modelId="{EF5A286E-55B7-41DA-8709-4828EDF0F8F0}" type="presOf" srcId="{D58209A5-0BCB-4316-85BE-F5975ED8DBD4}" destId="{8A06D95E-482E-4B8E-A1A6-886C2036A425}" srcOrd="1" destOrd="0" presId="urn:microsoft.com/office/officeart/2005/8/layout/venn1"/>
    <dgm:cxn modelId="{1520A73D-7AA5-4F0C-B08D-072E9022155C}" type="presOf" srcId="{9E6DD1F2-3B81-44BC-898E-99F2D5A7E86D}" destId="{08C164C7-3B2D-4799-9AFB-9AE23F8FCF0C}" srcOrd="1" destOrd="0" presId="urn:microsoft.com/office/officeart/2005/8/layout/venn1"/>
    <dgm:cxn modelId="{40C959B1-DBEB-4C45-A820-8D1918C7E29C}" type="presOf" srcId="{D58209A5-0BCB-4316-85BE-F5975ED8DBD4}" destId="{18AB1070-8BDC-4D8F-BA2E-6DB64F0AAEEE}" srcOrd="0" destOrd="0" presId="urn:microsoft.com/office/officeart/2005/8/layout/venn1"/>
    <dgm:cxn modelId="{8158CBB4-ABA3-4995-B210-D86EBC6B714E}" srcId="{E42B5A1B-A2E7-4A27-A778-763875C20C3D}" destId="{D58209A5-0BCB-4316-85BE-F5975ED8DBD4}" srcOrd="1" destOrd="0" parTransId="{FAA2A722-7911-4EE9-8298-B66591F8E7A6}" sibTransId="{3DADBE7F-0B3B-42A9-9630-2DAA3C51C578}"/>
    <dgm:cxn modelId="{69CEA54C-A4FC-48AD-8E01-C75F1C300E14}" type="presParOf" srcId="{834301F9-D9A5-4FD3-A73E-AF11BC2D7A2C}" destId="{CC752A9D-6961-4BEF-B2BE-2FB76BC0292A}" srcOrd="0" destOrd="0" presId="urn:microsoft.com/office/officeart/2005/8/layout/venn1"/>
    <dgm:cxn modelId="{82AF499A-0542-4E21-A36D-2DCF7C7467BA}" type="presParOf" srcId="{834301F9-D9A5-4FD3-A73E-AF11BC2D7A2C}" destId="{08C164C7-3B2D-4799-9AFB-9AE23F8FCF0C}" srcOrd="1" destOrd="0" presId="urn:microsoft.com/office/officeart/2005/8/layout/venn1"/>
    <dgm:cxn modelId="{8636CAD3-64B3-4F37-B712-2D3B0C54476E}" type="presParOf" srcId="{834301F9-D9A5-4FD3-A73E-AF11BC2D7A2C}" destId="{18AB1070-8BDC-4D8F-BA2E-6DB64F0AAEEE}" srcOrd="2" destOrd="0" presId="urn:microsoft.com/office/officeart/2005/8/layout/venn1"/>
    <dgm:cxn modelId="{C11F7FBB-2353-42E6-AB51-F9E3CC3D9913}" type="presParOf" srcId="{834301F9-D9A5-4FD3-A73E-AF11BC2D7A2C}" destId="{8A06D95E-482E-4B8E-A1A6-886C2036A425}" srcOrd="3" destOrd="0" presId="urn:microsoft.com/office/officeart/2005/8/layout/venn1"/>
    <dgm:cxn modelId="{847B7D8C-E0EF-421C-BB88-5263BA1124B4}" type="presParOf" srcId="{834301F9-D9A5-4FD3-A73E-AF11BC2D7A2C}" destId="{1C917E21-1B58-41CA-8FBD-4656C344E6DE}" srcOrd="4" destOrd="0" presId="urn:microsoft.com/office/officeart/2005/8/layout/venn1"/>
    <dgm:cxn modelId="{F6BEFCA4-328D-4781-BE06-BEC4DBAC40CB}" type="presParOf" srcId="{834301F9-D9A5-4FD3-A73E-AF11BC2D7A2C}" destId="{CF9B4C97-9429-4F89-863B-2A8DC53F9544}"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E1F244-F7A8-46FB-910C-41C81C90462E}" type="datetimeFigureOut">
              <a:rPr lang="en-IE" smtClean="0"/>
              <a:t>16/04/2021</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C3D91F-3077-4567-A92C-FC50CFBAF9E2}" type="slidenum">
              <a:rPr lang="en-IE" smtClean="0"/>
              <a:t>‹#›</a:t>
            </a:fld>
            <a:endParaRPr lang="en-IE"/>
          </a:p>
        </p:txBody>
      </p:sp>
    </p:spTree>
    <p:extLst>
      <p:ext uri="{BB962C8B-B14F-4D97-AF65-F5344CB8AC3E}">
        <p14:creationId xmlns:p14="http://schemas.microsoft.com/office/powerpoint/2010/main" val="3723607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925B4B06-F6C8-6142-9D8C-EB03ACA4620E}" type="datetimeFigureOut">
              <a:rPr lang="en-US" smtClean="0"/>
              <a:pPr/>
              <a:t>4/16/2021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50027C63-A927-B647-8AFD-696B33AF9FDF}" type="slidenum">
              <a:rPr lang="en-US" smtClean="0"/>
              <a:pPr/>
              <a:t>‹#›</a:t>
            </a:fld>
            <a:endParaRPr lang="en-US" dirty="0"/>
          </a:p>
        </p:txBody>
      </p:sp>
    </p:spTree>
    <p:extLst>
      <p:ext uri="{BB962C8B-B14F-4D97-AF65-F5344CB8AC3E}">
        <p14:creationId xmlns:p14="http://schemas.microsoft.com/office/powerpoint/2010/main" val="2064193051"/>
      </p:ext>
    </p:extLst>
  </p:cSld>
  <p:clrMap bg1="lt1" tx1="dk1" bg2="lt2" tx2="dk2" accent1="accent1" accent2="accent2" accent3="accent3" accent4="accent4" accent5="accent5" accent6="accent6" hlink="hlink" folHlink="folHlink"/>
  <p:notesStyle>
    <a:lvl1pPr marL="0" algn="l" defTabSz="457101" rtl="0" eaLnBrk="1" latinLnBrk="0" hangingPunct="1">
      <a:defRPr sz="1200" kern="1200">
        <a:solidFill>
          <a:schemeClr val="tx1"/>
        </a:solidFill>
        <a:latin typeface="Arial" panose="020B0604020202020204" pitchFamily="34" charset="0"/>
        <a:ea typeface="+mn-ea"/>
        <a:cs typeface="+mn-cs"/>
      </a:defRPr>
    </a:lvl1pPr>
    <a:lvl2pPr marL="457101" algn="l" defTabSz="457101" rtl="0" eaLnBrk="1" latinLnBrk="0" hangingPunct="1">
      <a:defRPr sz="1200" kern="1200">
        <a:solidFill>
          <a:schemeClr val="tx1"/>
        </a:solidFill>
        <a:latin typeface="Arial" panose="020B0604020202020204" pitchFamily="34" charset="0"/>
        <a:ea typeface="+mn-ea"/>
        <a:cs typeface="+mn-cs"/>
      </a:defRPr>
    </a:lvl2pPr>
    <a:lvl3pPr marL="914202" algn="l" defTabSz="457101" rtl="0" eaLnBrk="1" latinLnBrk="0" hangingPunct="1">
      <a:defRPr sz="1200" kern="1200">
        <a:solidFill>
          <a:schemeClr val="tx1"/>
        </a:solidFill>
        <a:latin typeface="Arial" panose="020B0604020202020204" pitchFamily="34" charset="0"/>
        <a:ea typeface="+mn-ea"/>
        <a:cs typeface="+mn-cs"/>
      </a:defRPr>
    </a:lvl3pPr>
    <a:lvl4pPr marL="1371303" algn="l" defTabSz="457101" rtl="0" eaLnBrk="1" latinLnBrk="0" hangingPunct="1">
      <a:defRPr sz="1200" kern="1200">
        <a:solidFill>
          <a:schemeClr val="tx1"/>
        </a:solidFill>
        <a:latin typeface="Arial" panose="020B0604020202020204" pitchFamily="34" charset="0"/>
        <a:ea typeface="+mn-ea"/>
        <a:cs typeface="+mn-cs"/>
      </a:defRPr>
    </a:lvl4pPr>
    <a:lvl5pPr marL="1828404" algn="l" defTabSz="457101" rtl="0" eaLnBrk="1" latinLnBrk="0" hangingPunct="1">
      <a:defRPr sz="1200" kern="1200">
        <a:solidFill>
          <a:schemeClr val="tx1"/>
        </a:solidFill>
        <a:latin typeface="Arial" panose="020B0604020202020204" pitchFamily="34" charset="0"/>
        <a:ea typeface="+mn-ea"/>
        <a:cs typeface="+mn-cs"/>
      </a:defRPr>
    </a:lvl5pPr>
    <a:lvl6pPr marL="2285505" algn="l" defTabSz="457101" rtl="0" eaLnBrk="1" latinLnBrk="0" hangingPunct="1">
      <a:defRPr sz="1200" kern="1200">
        <a:solidFill>
          <a:schemeClr val="tx1"/>
        </a:solidFill>
        <a:latin typeface="+mn-lt"/>
        <a:ea typeface="+mn-ea"/>
        <a:cs typeface="+mn-cs"/>
      </a:defRPr>
    </a:lvl6pPr>
    <a:lvl7pPr marL="2742606" algn="l" defTabSz="457101" rtl="0" eaLnBrk="1" latinLnBrk="0" hangingPunct="1">
      <a:defRPr sz="1200" kern="1200">
        <a:solidFill>
          <a:schemeClr val="tx1"/>
        </a:solidFill>
        <a:latin typeface="+mn-lt"/>
        <a:ea typeface="+mn-ea"/>
        <a:cs typeface="+mn-cs"/>
      </a:defRPr>
    </a:lvl7pPr>
    <a:lvl8pPr marL="3199707" algn="l" defTabSz="457101" rtl="0" eaLnBrk="1" latinLnBrk="0" hangingPunct="1">
      <a:defRPr sz="1200" kern="1200">
        <a:solidFill>
          <a:schemeClr val="tx1"/>
        </a:solidFill>
        <a:latin typeface="+mn-lt"/>
        <a:ea typeface="+mn-ea"/>
        <a:cs typeface="+mn-cs"/>
      </a:defRPr>
    </a:lvl8pPr>
    <a:lvl9pPr marL="3656808" algn="l" defTabSz="45710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a:t>
            </a:fld>
            <a:endParaRPr lang="en-US" dirty="0"/>
          </a:p>
        </p:txBody>
      </p:sp>
    </p:spTree>
    <p:extLst>
      <p:ext uri="{BB962C8B-B14F-4D97-AF65-F5344CB8AC3E}">
        <p14:creationId xmlns:p14="http://schemas.microsoft.com/office/powerpoint/2010/main" val="3806093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10</a:t>
            </a:fld>
            <a:endParaRPr lang="en-US" dirty="0"/>
          </a:p>
        </p:txBody>
      </p:sp>
    </p:spTree>
    <p:extLst>
      <p:ext uri="{BB962C8B-B14F-4D97-AF65-F5344CB8AC3E}">
        <p14:creationId xmlns:p14="http://schemas.microsoft.com/office/powerpoint/2010/main" val="553633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11</a:t>
            </a:fld>
            <a:endParaRPr lang="en-US" dirty="0"/>
          </a:p>
        </p:txBody>
      </p:sp>
    </p:spTree>
    <p:extLst>
      <p:ext uri="{BB962C8B-B14F-4D97-AF65-F5344CB8AC3E}">
        <p14:creationId xmlns:p14="http://schemas.microsoft.com/office/powerpoint/2010/main" val="2319707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12</a:t>
            </a:fld>
            <a:endParaRPr lang="en-US" dirty="0"/>
          </a:p>
        </p:txBody>
      </p:sp>
    </p:spTree>
    <p:extLst>
      <p:ext uri="{BB962C8B-B14F-4D97-AF65-F5344CB8AC3E}">
        <p14:creationId xmlns:p14="http://schemas.microsoft.com/office/powerpoint/2010/main" val="3388550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13</a:t>
            </a:fld>
            <a:endParaRPr lang="en-US" dirty="0"/>
          </a:p>
        </p:txBody>
      </p:sp>
    </p:spTree>
    <p:extLst>
      <p:ext uri="{BB962C8B-B14F-4D97-AF65-F5344CB8AC3E}">
        <p14:creationId xmlns:p14="http://schemas.microsoft.com/office/powerpoint/2010/main" val="4270019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14</a:t>
            </a:fld>
            <a:endParaRPr lang="en-US" dirty="0"/>
          </a:p>
        </p:txBody>
      </p:sp>
    </p:spTree>
    <p:extLst>
      <p:ext uri="{BB962C8B-B14F-4D97-AF65-F5344CB8AC3E}">
        <p14:creationId xmlns:p14="http://schemas.microsoft.com/office/powerpoint/2010/main" val="95071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15</a:t>
            </a:fld>
            <a:endParaRPr lang="en-US" dirty="0"/>
          </a:p>
        </p:txBody>
      </p:sp>
    </p:spTree>
    <p:extLst>
      <p:ext uri="{BB962C8B-B14F-4D97-AF65-F5344CB8AC3E}">
        <p14:creationId xmlns:p14="http://schemas.microsoft.com/office/powerpoint/2010/main" val="1140537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16</a:t>
            </a:fld>
            <a:endParaRPr lang="en-US" dirty="0"/>
          </a:p>
        </p:txBody>
      </p:sp>
    </p:spTree>
    <p:extLst>
      <p:ext uri="{BB962C8B-B14F-4D97-AF65-F5344CB8AC3E}">
        <p14:creationId xmlns:p14="http://schemas.microsoft.com/office/powerpoint/2010/main" val="2157548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17</a:t>
            </a:fld>
            <a:endParaRPr lang="en-US" dirty="0"/>
          </a:p>
        </p:txBody>
      </p:sp>
    </p:spTree>
    <p:extLst>
      <p:ext uri="{BB962C8B-B14F-4D97-AF65-F5344CB8AC3E}">
        <p14:creationId xmlns:p14="http://schemas.microsoft.com/office/powerpoint/2010/main" val="4080815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18</a:t>
            </a:fld>
            <a:endParaRPr lang="en-US" dirty="0"/>
          </a:p>
        </p:txBody>
      </p:sp>
    </p:spTree>
    <p:extLst>
      <p:ext uri="{BB962C8B-B14F-4D97-AF65-F5344CB8AC3E}">
        <p14:creationId xmlns:p14="http://schemas.microsoft.com/office/powerpoint/2010/main" val="5576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19</a:t>
            </a:fld>
            <a:endParaRPr lang="en-US" dirty="0"/>
          </a:p>
        </p:txBody>
      </p:sp>
    </p:spTree>
    <p:extLst>
      <p:ext uri="{BB962C8B-B14F-4D97-AF65-F5344CB8AC3E}">
        <p14:creationId xmlns:p14="http://schemas.microsoft.com/office/powerpoint/2010/main" val="3179536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a:t>
            </a:fld>
            <a:endParaRPr lang="en-US" dirty="0"/>
          </a:p>
        </p:txBody>
      </p:sp>
    </p:spTree>
    <p:extLst>
      <p:ext uri="{BB962C8B-B14F-4D97-AF65-F5344CB8AC3E}">
        <p14:creationId xmlns:p14="http://schemas.microsoft.com/office/powerpoint/2010/main" val="1103065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20</a:t>
            </a:fld>
            <a:endParaRPr lang="en-US" dirty="0"/>
          </a:p>
        </p:txBody>
      </p:sp>
    </p:spTree>
    <p:extLst>
      <p:ext uri="{BB962C8B-B14F-4D97-AF65-F5344CB8AC3E}">
        <p14:creationId xmlns:p14="http://schemas.microsoft.com/office/powerpoint/2010/main" val="1728686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21</a:t>
            </a:fld>
            <a:endParaRPr lang="en-US" dirty="0"/>
          </a:p>
        </p:txBody>
      </p:sp>
    </p:spTree>
    <p:extLst>
      <p:ext uri="{BB962C8B-B14F-4D97-AF65-F5344CB8AC3E}">
        <p14:creationId xmlns:p14="http://schemas.microsoft.com/office/powerpoint/2010/main" val="3152246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22</a:t>
            </a:fld>
            <a:endParaRPr lang="en-US" dirty="0"/>
          </a:p>
        </p:txBody>
      </p:sp>
    </p:spTree>
    <p:extLst>
      <p:ext uri="{BB962C8B-B14F-4D97-AF65-F5344CB8AC3E}">
        <p14:creationId xmlns:p14="http://schemas.microsoft.com/office/powerpoint/2010/main" val="645741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23</a:t>
            </a:fld>
            <a:endParaRPr lang="en-US" dirty="0"/>
          </a:p>
        </p:txBody>
      </p:sp>
    </p:spTree>
    <p:extLst>
      <p:ext uri="{BB962C8B-B14F-4D97-AF65-F5344CB8AC3E}">
        <p14:creationId xmlns:p14="http://schemas.microsoft.com/office/powerpoint/2010/main" val="175516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24</a:t>
            </a:fld>
            <a:endParaRPr lang="en-US" dirty="0"/>
          </a:p>
        </p:txBody>
      </p:sp>
    </p:spTree>
    <p:extLst>
      <p:ext uri="{BB962C8B-B14F-4D97-AF65-F5344CB8AC3E}">
        <p14:creationId xmlns:p14="http://schemas.microsoft.com/office/powerpoint/2010/main" val="1964451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25</a:t>
            </a:fld>
            <a:endParaRPr lang="en-US" dirty="0"/>
          </a:p>
        </p:txBody>
      </p:sp>
    </p:spTree>
    <p:extLst>
      <p:ext uri="{BB962C8B-B14F-4D97-AF65-F5344CB8AC3E}">
        <p14:creationId xmlns:p14="http://schemas.microsoft.com/office/powerpoint/2010/main" val="129187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26</a:t>
            </a:fld>
            <a:endParaRPr lang="en-US" dirty="0"/>
          </a:p>
        </p:txBody>
      </p:sp>
    </p:spTree>
    <p:extLst>
      <p:ext uri="{BB962C8B-B14F-4D97-AF65-F5344CB8AC3E}">
        <p14:creationId xmlns:p14="http://schemas.microsoft.com/office/powerpoint/2010/main" val="3668713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27</a:t>
            </a:fld>
            <a:endParaRPr lang="en-US" dirty="0"/>
          </a:p>
        </p:txBody>
      </p:sp>
    </p:spTree>
    <p:extLst>
      <p:ext uri="{BB962C8B-B14F-4D97-AF65-F5344CB8AC3E}">
        <p14:creationId xmlns:p14="http://schemas.microsoft.com/office/powerpoint/2010/main" val="459491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28</a:t>
            </a:fld>
            <a:endParaRPr lang="en-US" dirty="0"/>
          </a:p>
        </p:txBody>
      </p:sp>
    </p:spTree>
    <p:extLst>
      <p:ext uri="{BB962C8B-B14F-4D97-AF65-F5344CB8AC3E}">
        <p14:creationId xmlns:p14="http://schemas.microsoft.com/office/powerpoint/2010/main" val="774438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30</a:t>
            </a:fld>
            <a:endParaRPr lang="en-US" dirty="0"/>
          </a:p>
        </p:txBody>
      </p:sp>
    </p:spTree>
    <p:extLst>
      <p:ext uri="{BB962C8B-B14F-4D97-AF65-F5344CB8AC3E}">
        <p14:creationId xmlns:p14="http://schemas.microsoft.com/office/powerpoint/2010/main" val="297917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a:t>
            </a:fld>
            <a:endParaRPr lang="en-US" dirty="0"/>
          </a:p>
        </p:txBody>
      </p:sp>
    </p:spTree>
    <p:extLst>
      <p:ext uri="{BB962C8B-B14F-4D97-AF65-F5344CB8AC3E}">
        <p14:creationId xmlns:p14="http://schemas.microsoft.com/office/powerpoint/2010/main" val="1703880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31</a:t>
            </a:fld>
            <a:endParaRPr lang="en-US" dirty="0"/>
          </a:p>
        </p:txBody>
      </p:sp>
    </p:spTree>
    <p:extLst>
      <p:ext uri="{BB962C8B-B14F-4D97-AF65-F5344CB8AC3E}">
        <p14:creationId xmlns:p14="http://schemas.microsoft.com/office/powerpoint/2010/main" val="85128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32</a:t>
            </a:fld>
            <a:endParaRPr lang="en-US" dirty="0"/>
          </a:p>
        </p:txBody>
      </p:sp>
    </p:spTree>
    <p:extLst>
      <p:ext uri="{BB962C8B-B14F-4D97-AF65-F5344CB8AC3E}">
        <p14:creationId xmlns:p14="http://schemas.microsoft.com/office/powerpoint/2010/main" val="4093856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33</a:t>
            </a:fld>
            <a:endParaRPr lang="en-US" dirty="0"/>
          </a:p>
        </p:txBody>
      </p:sp>
    </p:spTree>
    <p:extLst>
      <p:ext uri="{BB962C8B-B14F-4D97-AF65-F5344CB8AC3E}">
        <p14:creationId xmlns:p14="http://schemas.microsoft.com/office/powerpoint/2010/main" val="2061537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34</a:t>
            </a:fld>
            <a:endParaRPr lang="en-US" dirty="0"/>
          </a:p>
        </p:txBody>
      </p:sp>
    </p:spTree>
    <p:extLst>
      <p:ext uri="{BB962C8B-B14F-4D97-AF65-F5344CB8AC3E}">
        <p14:creationId xmlns:p14="http://schemas.microsoft.com/office/powerpoint/2010/main" val="1205820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35</a:t>
            </a:fld>
            <a:endParaRPr lang="en-US" dirty="0"/>
          </a:p>
        </p:txBody>
      </p:sp>
    </p:spTree>
    <p:extLst>
      <p:ext uri="{BB962C8B-B14F-4D97-AF65-F5344CB8AC3E}">
        <p14:creationId xmlns:p14="http://schemas.microsoft.com/office/powerpoint/2010/main" val="20584882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36</a:t>
            </a:fld>
            <a:endParaRPr lang="en-US" dirty="0"/>
          </a:p>
        </p:txBody>
      </p:sp>
    </p:spTree>
    <p:extLst>
      <p:ext uri="{BB962C8B-B14F-4D97-AF65-F5344CB8AC3E}">
        <p14:creationId xmlns:p14="http://schemas.microsoft.com/office/powerpoint/2010/main" val="20844720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37</a:t>
            </a:fld>
            <a:endParaRPr lang="en-US" dirty="0"/>
          </a:p>
        </p:txBody>
      </p:sp>
    </p:spTree>
    <p:extLst>
      <p:ext uri="{BB962C8B-B14F-4D97-AF65-F5344CB8AC3E}">
        <p14:creationId xmlns:p14="http://schemas.microsoft.com/office/powerpoint/2010/main" val="3250806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38</a:t>
            </a:fld>
            <a:endParaRPr lang="en-US" dirty="0"/>
          </a:p>
        </p:txBody>
      </p:sp>
    </p:spTree>
    <p:extLst>
      <p:ext uri="{BB962C8B-B14F-4D97-AF65-F5344CB8AC3E}">
        <p14:creationId xmlns:p14="http://schemas.microsoft.com/office/powerpoint/2010/main" val="2098556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39</a:t>
            </a:fld>
            <a:endParaRPr lang="en-US" dirty="0"/>
          </a:p>
        </p:txBody>
      </p:sp>
    </p:spTree>
    <p:extLst>
      <p:ext uri="{BB962C8B-B14F-4D97-AF65-F5344CB8AC3E}">
        <p14:creationId xmlns:p14="http://schemas.microsoft.com/office/powerpoint/2010/main" val="30066705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40</a:t>
            </a:fld>
            <a:endParaRPr lang="en-US" dirty="0"/>
          </a:p>
        </p:txBody>
      </p:sp>
    </p:spTree>
    <p:extLst>
      <p:ext uri="{BB962C8B-B14F-4D97-AF65-F5344CB8AC3E}">
        <p14:creationId xmlns:p14="http://schemas.microsoft.com/office/powerpoint/2010/main" val="97839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a:t>
            </a:fld>
            <a:endParaRPr lang="en-US" dirty="0"/>
          </a:p>
        </p:txBody>
      </p:sp>
    </p:spTree>
    <p:extLst>
      <p:ext uri="{BB962C8B-B14F-4D97-AF65-F5344CB8AC3E}">
        <p14:creationId xmlns:p14="http://schemas.microsoft.com/office/powerpoint/2010/main" val="12064572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41</a:t>
            </a:fld>
            <a:endParaRPr lang="en-US" dirty="0"/>
          </a:p>
        </p:txBody>
      </p:sp>
    </p:spTree>
    <p:extLst>
      <p:ext uri="{BB962C8B-B14F-4D97-AF65-F5344CB8AC3E}">
        <p14:creationId xmlns:p14="http://schemas.microsoft.com/office/powerpoint/2010/main" val="11452076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42</a:t>
            </a:fld>
            <a:endParaRPr lang="en-US" dirty="0"/>
          </a:p>
        </p:txBody>
      </p:sp>
    </p:spTree>
    <p:extLst>
      <p:ext uri="{BB962C8B-B14F-4D97-AF65-F5344CB8AC3E}">
        <p14:creationId xmlns:p14="http://schemas.microsoft.com/office/powerpoint/2010/main" val="35073325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43</a:t>
            </a:fld>
            <a:endParaRPr lang="en-US" dirty="0"/>
          </a:p>
        </p:txBody>
      </p:sp>
    </p:spTree>
    <p:extLst>
      <p:ext uri="{BB962C8B-B14F-4D97-AF65-F5344CB8AC3E}">
        <p14:creationId xmlns:p14="http://schemas.microsoft.com/office/powerpoint/2010/main" val="37376066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44</a:t>
            </a:fld>
            <a:endParaRPr lang="en-US" dirty="0"/>
          </a:p>
        </p:txBody>
      </p:sp>
    </p:spTree>
    <p:extLst>
      <p:ext uri="{BB962C8B-B14F-4D97-AF65-F5344CB8AC3E}">
        <p14:creationId xmlns:p14="http://schemas.microsoft.com/office/powerpoint/2010/main" val="38433086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45</a:t>
            </a:fld>
            <a:endParaRPr lang="en-US" dirty="0"/>
          </a:p>
        </p:txBody>
      </p:sp>
    </p:spTree>
    <p:extLst>
      <p:ext uri="{BB962C8B-B14F-4D97-AF65-F5344CB8AC3E}">
        <p14:creationId xmlns:p14="http://schemas.microsoft.com/office/powerpoint/2010/main" val="8248021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46</a:t>
            </a:fld>
            <a:endParaRPr lang="en-US" dirty="0"/>
          </a:p>
        </p:txBody>
      </p:sp>
    </p:spTree>
    <p:extLst>
      <p:ext uri="{BB962C8B-B14F-4D97-AF65-F5344CB8AC3E}">
        <p14:creationId xmlns:p14="http://schemas.microsoft.com/office/powerpoint/2010/main" val="17568407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47</a:t>
            </a:fld>
            <a:endParaRPr lang="en-US" dirty="0"/>
          </a:p>
        </p:txBody>
      </p:sp>
    </p:spTree>
    <p:extLst>
      <p:ext uri="{BB962C8B-B14F-4D97-AF65-F5344CB8AC3E}">
        <p14:creationId xmlns:p14="http://schemas.microsoft.com/office/powerpoint/2010/main" val="1286934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48</a:t>
            </a:fld>
            <a:endParaRPr lang="en-US" dirty="0"/>
          </a:p>
        </p:txBody>
      </p:sp>
    </p:spTree>
    <p:extLst>
      <p:ext uri="{BB962C8B-B14F-4D97-AF65-F5344CB8AC3E}">
        <p14:creationId xmlns:p14="http://schemas.microsoft.com/office/powerpoint/2010/main" val="34943115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49</a:t>
            </a:fld>
            <a:endParaRPr lang="en-US" dirty="0"/>
          </a:p>
        </p:txBody>
      </p:sp>
    </p:spTree>
    <p:extLst>
      <p:ext uri="{BB962C8B-B14F-4D97-AF65-F5344CB8AC3E}">
        <p14:creationId xmlns:p14="http://schemas.microsoft.com/office/powerpoint/2010/main" val="829538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50</a:t>
            </a:fld>
            <a:endParaRPr lang="en-US" dirty="0"/>
          </a:p>
        </p:txBody>
      </p:sp>
    </p:spTree>
    <p:extLst>
      <p:ext uri="{BB962C8B-B14F-4D97-AF65-F5344CB8AC3E}">
        <p14:creationId xmlns:p14="http://schemas.microsoft.com/office/powerpoint/2010/main" val="46003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5</a:t>
            </a:fld>
            <a:endParaRPr lang="en-US" dirty="0"/>
          </a:p>
        </p:txBody>
      </p:sp>
    </p:spTree>
    <p:extLst>
      <p:ext uri="{BB962C8B-B14F-4D97-AF65-F5344CB8AC3E}">
        <p14:creationId xmlns:p14="http://schemas.microsoft.com/office/powerpoint/2010/main" val="15395056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51</a:t>
            </a:fld>
            <a:endParaRPr lang="en-US" dirty="0"/>
          </a:p>
        </p:txBody>
      </p:sp>
    </p:spTree>
    <p:extLst>
      <p:ext uri="{BB962C8B-B14F-4D97-AF65-F5344CB8AC3E}">
        <p14:creationId xmlns:p14="http://schemas.microsoft.com/office/powerpoint/2010/main" val="937190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52</a:t>
            </a:fld>
            <a:endParaRPr lang="en-US" dirty="0"/>
          </a:p>
        </p:txBody>
      </p:sp>
    </p:spTree>
    <p:extLst>
      <p:ext uri="{BB962C8B-B14F-4D97-AF65-F5344CB8AC3E}">
        <p14:creationId xmlns:p14="http://schemas.microsoft.com/office/powerpoint/2010/main" val="41009555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53</a:t>
            </a:fld>
            <a:endParaRPr lang="en-US" dirty="0"/>
          </a:p>
        </p:txBody>
      </p:sp>
    </p:spTree>
    <p:extLst>
      <p:ext uri="{BB962C8B-B14F-4D97-AF65-F5344CB8AC3E}">
        <p14:creationId xmlns:p14="http://schemas.microsoft.com/office/powerpoint/2010/main" val="11786234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54</a:t>
            </a:fld>
            <a:endParaRPr lang="en-US" dirty="0"/>
          </a:p>
        </p:txBody>
      </p:sp>
    </p:spTree>
    <p:extLst>
      <p:ext uri="{BB962C8B-B14F-4D97-AF65-F5344CB8AC3E}">
        <p14:creationId xmlns:p14="http://schemas.microsoft.com/office/powerpoint/2010/main" val="3394198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55</a:t>
            </a:fld>
            <a:endParaRPr lang="en-US" dirty="0"/>
          </a:p>
        </p:txBody>
      </p:sp>
    </p:spTree>
    <p:extLst>
      <p:ext uri="{BB962C8B-B14F-4D97-AF65-F5344CB8AC3E}">
        <p14:creationId xmlns:p14="http://schemas.microsoft.com/office/powerpoint/2010/main" val="33348872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56</a:t>
            </a:fld>
            <a:endParaRPr lang="en-US" dirty="0"/>
          </a:p>
        </p:txBody>
      </p:sp>
    </p:spTree>
    <p:extLst>
      <p:ext uri="{BB962C8B-B14F-4D97-AF65-F5344CB8AC3E}">
        <p14:creationId xmlns:p14="http://schemas.microsoft.com/office/powerpoint/2010/main" val="17972745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57</a:t>
            </a:fld>
            <a:endParaRPr lang="en-US" dirty="0"/>
          </a:p>
        </p:txBody>
      </p:sp>
    </p:spTree>
    <p:extLst>
      <p:ext uri="{BB962C8B-B14F-4D97-AF65-F5344CB8AC3E}">
        <p14:creationId xmlns:p14="http://schemas.microsoft.com/office/powerpoint/2010/main" val="32177444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58</a:t>
            </a:fld>
            <a:endParaRPr lang="en-US" dirty="0"/>
          </a:p>
        </p:txBody>
      </p:sp>
    </p:spTree>
    <p:extLst>
      <p:ext uri="{BB962C8B-B14F-4D97-AF65-F5344CB8AC3E}">
        <p14:creationId xmlns:p14="http://schemas.microsoft.com/office/powerpoint/2010/main" val="6269668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59</a:t>
            </a:fld>
            <a:endParaRPr lang="en-US" dirty="0"/>
          </a:p>
        </p:txBody>
      </p:sp>
    </p:spTree>
    <p:extLst>
      <p:ext uri="{BB962C8B-B14F-4D97-AF65-F5344CB8AC3E}">
        <p14:creationId xmlns:p14="http://schemas.microsoft.com/office/powerpoint/2010/main" val="28005249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60</a:t>
            </a:fld>
            <a:endParaRPr lang="en-US" dirty="0"/>
          </a:p>
        </p:txBody>
      </p:sp>
    </p:spTree>
    <p:extLst>
      <p:ext uri="{BB962C8B-B14F-4D97-AF65-F5344CB8AC3E}">
        <p14:creationId xmlns:p14="http://schemas.microsoft.com/office/powerpoint/2010/main" val="3295282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6</a:t>
            </a:fld>
            <a:endParaRPr lang="en-US" dirty="0"/>
          </a:p>
        </p:txBody>
      </p:sp>
    </p:spTree>
    <p:extLst>
      <p:ext uri="{BB962C8B-B14F-4D97-AF65-F5344CB8AC3E}">
        <p14:creationId xmlns:p14="http://schemas.microsoft.com/office/powerpoint/2010/main" val="94596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7</a:t>
            </a:fld>
            <a:endParaRPr lang="en-US" dirty="0"/>
          </a:p>
        </p:txBody>
      </p:sp>
    </p:spTree>
    <p:extLst>
      <p:ext uri="{BB962C8B-B14F-4D97-AF65-F5344CB8AC3E}">
        <p14:creationId xmlns:p14="http://schemas.microsoft.com/office/powerpoint/2010/main" val="4127804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8</a:t>
            </a:fld>
            <a:endParaRPr lang="en-US" dirty="0"/>
          </a:p>
        </p:txBody>
      </p:sp>
    </p:spTree>
    <p:extLst>
      <p:ext uri="{BB962C8B-B14F-4D97-AF65-F5344CB8AC3E}">
        <p14:creationId xmlns:p14="http://schemas.microsoft.com/office/powerpoint/2010/main" val="324734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9</a:t>
            </a:fld>
            <a:endParaRPr lang="en-US" dirty="0"/>
          </a:p>
        </p:txBody>
      </p:sp>
    </p:spTree>
    <p:extLst>
      <p:ext uri="{BB962C8B-B14F-4D97-AF65-F5344CB8AC3E}">
        <p14:creationId xmlns:p14="http://schemas.microsoft.com/office/powerpoint/2010/main" val="2876977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4891500"/>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5" name="Rectangle 4"/>
          <p:cNvSpPr/>
          <p:nvPr userDrawn="1"/>
        </p:nvSpPr>
        <p:spPr>
          <a:xfrm>
            <a:off x="3645253" y="4515556"/>
            <a:ext cx="1853494" cy="635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9" name="Picture 4"/>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0480" y="0"/>
            <a:ext cx="972609" cy="95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l="31836"/>
          <a:stretch/>
        </p:blipFill>
        <p:spPr>
          <a:xfrm>
            <a:off x="7208728" y="90703"/>
            <a:ext cx="1935271" cy="552004"/>
          </a:xfrm>
          <a:prstGeom prst="rect">
            <a:avLst/>
          </a:prstGeom>
        </p:spPr>
      </p:pic>
      <p:sp>
        <p:nvSpPr>
          <p:cNvPr id="7" name="Text Placeholder 6"/>
          <p:cNvSpPr>
            <a:spLocks noGrp="1"/>
          </p:cNvSpPr>
          <p:nvPr>
            <p:ph type="body" sz="quarter" idx="10" hasCustomPrompt="1"/>
          </p:nvPr>
        </p:nvSpPr>
        <p:spPr>
          <a:xfrm>
            <a:off x="2077861" y="2340769"/>
            <a:ext cx="4987925" cy="461963"/>
          </a:xfrm>
          <a:prstGeom prst="rect">
            <a:avLst/>
          </a:prstGeom>
        </p:spPr>
        <p:txBody>
          <a:bodyPr/>
          <a:lstStyle>
            <a:lvl1pPr marL="0" indent="0">
              <a:buNone/>
              <a:defRPr sz="2400" b="1" baseline="0">
                <a:solidFill>
                  <a:schemeClr val="accent1"/>
                </a:solidFill>
                <a:latin typeface="Arial" panose="020B0604020202020204" pitchFamily="34" charset="0"/>
              </a:defRPr>
            </a:lvl1pPr>
          </a:lstStyle>
          <a:p>
            <a:pPr lvl="0"/>
            <a:r>
              <a:rPr lang="en-US" dirty="0"/>
              <a:t>Presentation Title </a:t>
            </a:r>
            <a:r>
              <a:rPr lang="en-US" dirty="0" err="1"/>
              <a:t>Lorem</a:t>
            </a:r>
            <a:r>
              <a:rPr lang="en-US" dirty="0"/>
              <a:t> </a:t>
            </a:r>
            <a:r>
              <a:rPr lang="en-US" dirty="0" err="1"/>
              <a:t>ipsum</a:t>
            </a:r>
            <a:endParaRPr lang="en-US" dirty="0"/>
          </a:p>
        </p:txBody>
      </p:sp>
    </p:spTree>
    <p:extLst>
      <p:ext uri="{BB962C8B-B14F-4D97-AF65-F5344CB8AC3E}">
        <p14:creationId xmlns:p14="http://schemas.microsoft.com/office/powerpoint/2010/main" val="6720068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ner Slide-Green">
    <p:spTree>
      <p:nvGrpSpPr>
        <p:cNvPr id="1" name=""/>
        <p:cNvGrpSpPr/>
        <p:nvPr/>
      </p:nvGrpSpPr>
      <p:grpSpPr>
        <a:xfrm>
          <a:off x="0" y="0"/>
          <a:ext cx="0" cy="0"/>
          <a:chOff x="0" y="0"/>
          <a:chExt cx="0" cy="0"/>
        </a:xfrm>
      </p:grpSpPr>
      <p:sp>
        <p:nvSpPr>
          <p:cNvPr id="7" name="Rectangle 6"/>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10" name="Rectangle 9"/>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
        <p:nvSpPr>
          <p:cNvPr id="11" name="Rectangle 10"/>
          <p:cNvSpPr/>
          <p:nvPr userDrawn="1"/>
        </p:nvSpPr>
        <p:spPr>
          <a:xfrm>
            <a:off x="234950" y="2789216"/>
            <a:ext cx="1366920" cy="268826"/>
          </a:xfrm>
          <a:prstGeom prst="rect">
            <a:avLst/>
          </a:prstGeom>
          <a:solidFill>
            <a:srgbClr val="005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sp>
        <p:nvSpPr>
          <p:cNvPr id="13" name="Rectangle 12"/>
          <p:cNvSpPr/>
          <p:nvPr userDrawn="1"/>
        </p:nvSpPr>
        <p:spPr>
          <a:xfrm>
            <a:off x="1649211" y="2789216"/>
            <a:ext cx="1366920" cy="268826"/>
          </a:xfrm>
          <a:prstGeom prst="rect">
            <a:avLst/>
          </a:prstGeom>
          <a:solidFill>
            <a:srgbClr val="6998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sp>
        <p:nvSpPr>
          <p:cNvPr id="15" name="Rectangle 14"/>
          <p:cNvSpPr/>
          <p:nvPr userDrawn="1"/>
        </p:nvSpPr>
        <p:spPr>
          <a:xfrm>
            <a:off x="3056086" y="2789216"/>
            <a:ext cx="1366920" cy="268826"/>
          </a:xfrm>
          <a:prstGeom prst="rect">
            <a:avLst/>
          </a:prstGeom>
          <a:solidFill>
            <a:srgbClr val="9D16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sp>
        <p:nvSpPr>
          <p:cNvPr id="17" name="Rectangle 16"/>
          <p:cNvSpPr/>
          <p:nvPr userDrawn="1"/>
        </p:nvSpPr>
        <p:spPr>
          <a:xfrm>
            <a:off x="4462896" y="2789216"/>
            <a:ext cx="1366920" cy="268826"/>
          </a:xfrm>
          <a:prstGeom prst="rect">
            <a:avLst/>
          </a:prstGeom>
          <a:solidFill>
            <a:srgbClr val="003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sp>
        <p:nvSpPr>
          <p:cNvPr id="19" name="Rectangle 18"/>
          <p:cNvSpPr/>
          <p:nvPr userDrawn="1"/>
        </p:nvSpPr>
        <p:spPr>
          <a:xfrm>
            <a:off x="5878656" y="2789216"/>
            <a:ext cx="1366920" cy="268826"/>
          </a:xfrm>
          <a:prstGeom prst="rect">
            <a:avLst/>
          </a:prstGeom>
          <a:solidFill>
            <a:srgbClr val="6DA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sp>
        <p:nvSpPr>
          <p:cNvPr id="21" name="Rectangle 20"/>
          <p:cNvSpPr/>
          <p:nvPr userDrawn="1"/>
        </p:nvSpPr>
        <p:spPr>
          <a:xfrm>
            <a:off x="7285472" y="2789216"/>
            <a:ext cx="1366920" cy="268826"/>
          </a:xfrm>
          <a:prstGeom prst="rect">
            <a:avLst/>
          </a:prstGeom>
          <a:solidFill>
            <a:srgbClr val="F7A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grpSp>
        <p:nvGrpSpPr>
          <p:cNvPr id="29" name="Group 28"/>
          <p:cNvGrpSpPr/>
          <p:nvPr userDrawn="1"/>
        </p:nvGrpSpPr>
        <p:grpSpPr>
          <a:xfrm>
            <a:off x="882410" y="2278916"/>
            <a:ext cx="72000" cy="404926"/>
            <a:chOff x="880147" y="2384290"/>
            <a:chExt cx="72000" cy="404926"/>
          </a:xfrm>
        </p:grpSpPr>
        <p:cxnSp>
          <p:nvCxnSpPr>
            <p:cNvPr id="30" name="Straight Connector 29"/>
            <p:cNvCxnSpPr>
              <a:stCxn id="11" idx="0"/>
            </p:cNvCxnSpPr>
            <p:nvPr/>
          </p:nvCxnSpPr>
          <p:spPr>
            <a:xfrm flipV="1">
              <a:off x="916147" y="2384290"/>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1" name="Oval 30"/>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32" name="Group 31"/>
          <p:cNvGrpSpPr/>
          <p:nvPr userDrawn="1"/>
        </p:nvGrpSpPr>
        <p:grpSpPr>
          <a:xfrm>
            <a:off x="3703546" y="2362802"/>
            <a:ext cx="72000" cy="426414"/>
            <a:chOff x="880147" y="2468176"/>
            <a:chExt cx="72000" cy="426414"/>
          </a:xfrm>
        </p:grpSpPr>
        <p:cxnSp>
          <p:nvCxnSpPr>
            <p:cNvPr id="33" name="Straight Connector 32"/>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35" name="Group 34"/>
          <p:cNvGrpSpPr/>
          <p:nvPr userDrawn="1"/>
        </p:nvGrpSpPr>
        <p:grpSpPr>
          <a:xfrm>
            <a:off x="6526116" y="2362802"/>
            <a:ext cx="72000" cy="426414"/>
            <a:chOff x="880147" y="2468176"/>
            <a:chExt cx="72000" cy="426414"/>
          </a:xfrm>
        </p:grpSpPr>
        <p:cxnSp>
          <p:nvCxnSpPr>
            <p:cNvPr id="36" name="Straight Connector 35"/>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38" name="Group 37"/>
          <p:cNvGrpSpPr/>
          <p:nvPr userDrawn="1"/>
        </p:nvGrpSpPr>
        <p:grpSpPr>
          <a:xfrm flipV="1">
            <a:off x="2318244" y="3058042"/>
            <a:ext cx="72000" cy="426414"/>
            <a:chOff x="880147" y="2468176"/>
            <a:chExt cx="72000" cy="426414"/>
          </a:xfrm>
        </p:grpSpPr>
        <p:cxnSp>
          <p:nvCxnSpPr>
            <p:cNvPr id="39" name="Straight Connector 38"/>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41" name="Group 40"/>
          <p:cNvGrpSpPr/>
          <p:nvPr userDrawn="1"/>
        </p:nvGrpSpPr>
        <p:grpSpPr>
          <a:xfrm flipV="1">
            <a:off x="5139380" y="3058042"/>
            <a:ext cx="72000" cy="426414"/>
            <a:chOff x="880147" y="2468176"/>
            <a:chExt cx="72000" cy="426414"/>
          </a:xfrm>
        </p:grpSpPr>
        <p:cxnSp>
          <p:nvCxnSpPr>
            <p:cNvPr id="42" name="Straight Connector 41"/>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44" name="Group 43"/>
          <p:cNvGrpSpPr/>
          <p:nvPr userDrawn="1"/>
        </p:nvGrpSpPr>
        <p:grpSpPr>
          <a:xfrm flipV="1">
            <a:off x="7961950" y="3058042"/>
            <a:ext cx="72000" cy="426414"/>
            <a:chOff x="880147" y="2468176"/>
            <a:chExt cx="72000" cy="426414"/>
          </a:xfrm>
        </p:grpSpPr>
        <p:cxnSp>
          <p:nvCxnSpPr>
            <p:cNvPr id="45" name="Straight Connector 44"/>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4" name="Text Placeholder 3"/>
          <p:cNvSpPr>
            <a:spLocks noGrp="1"/>
          </p:cNvSpPr>
          <p:nvPr>
            <p:ph type="body" sz="quarter" idx="24" hasCustomPrompt="1"/>
          </p:nvPr>
        </p:nvSpPr>
        <p:spPr>
          <a:xfrm>
            <a:off x="2695575" y="631936"/>
            <a:ext cx="3752850" cy="461963"/>
          </a:xfrm>
          <a:prstGeom prst="rect">
            <a:avLst/>
          </a:prstGeom>
        </p:spPr>
        <p:txBody>
          <a:bodyPr/>
          <a:lstStyle>
            <a:lvl1pPr marL="0" indent="0">
              <a:buNone/>
              <a:defRPr lang="en-IE" sz="2400" b="1" kern="1200" dirty="0">
                <a:solidFill>
                  <a:srgbClr val="00594D"/>
                </a:solidFill>
                <a:latin typeface="Arial" panose="020B0604020202020204" pitchFamily="34" charset="0"/>
                <a:ea typeface="+mn-ea"/>
                <a:cs typeface="+mn-cs"/>
              </a:defRPr>
            </a:lvl1pPr>
          </a:lstStyle>
          <a:p>
            <a:pPr lvl="0"/>
            <a:r>
              <a:rPr lang="en-IE" dirty="0"/>
              <a:t>Page Title </a:t>
            </a:r>
            <a:r>
              <a:rPr lang="en-IE" dirty="0" err="1"/>
              <a:t>Lorem</a:t>
            </a:r>
            <a:r>
              <a:rPr lang="en-IE" dirty="0"/>
              <a:t> </a:t>
            </a:r>
            <a:r>
              <a:rPr lang="en-IE" dirty="0" err="1"/>
              <a:t>Ipsum</a:t>
            </a:r>
            <a:endParaRPr lang="en-IE" dirty="0"/>
          </a:p>
        </p:txBody>
      </p:sp>
      <p:sp>
        <p:nvSpPr>
          <p:cNvPr id="49" name="Text Placeholder 48"/>
          <p:cNvSpPr>
            <a:spLocks noGrp="1"/>
          </p:cNvSpPr>
          <p:nvPr>
            <p:ph type="body" sz="quarter" idx="25" hasCustomPrompt="1"/>
          </p:nvPr>
        </p:nvSpPr>
        <p:spPr>
          <a:xfrm>
            <a:off x="3511276" y="1050925"/>
            <a:ext cx="2121447" cy="244475"/>
          </a:xfrm>
          <a:prstGeom prst="rect">
            <a:avLst/>
          </a:prstGeom>
        </p:spPr>
        <p:txBody>
          <a:bodyPr/>
          <a:lstStyle>
            <a:lvl1pPr marL="0" indent="0">
              <a:buNone/>
              <a:defRPr lang="en-IE" sz="1000" b="1" kern="1200" dirty="0">
                <a:solidFill>
                  <a:srgbClr val="699887"/>
                </a:solidFill>
                <a:latin typeface="Arial" panose="020B0604020202020204" pitchFamily="34" charset="0"/>
                <a:ea typeface="+mn-ea"/>
                <a:cs typeface="+mn-cs"/>
              </a:defRPr>
            </a:lvl1pPr>
          </a:lstStyle>
          <a:p>
            <a:pPr lvl="0"/>
            <a:r>
              <a:rPr lang="en-IE" dirty="0"/>
              <a:t>Subtitle </a:t>
            </a:r>
            <a:r>
              <a:rPr lang="en-IE" dirty="0" err="1"/>
              <a:t>Lorem</a:t>
            </a:r>
            <a:r>
              <a:rPr lang="en-IE" dirty="0"/>
              <a:t> </a:t>
            </a:r>
            <a:r>
              <a:rPr lang="en-IE" dirty="0" err="1"/>
              <a:t>ipsum</a:t>
            </a:r>
            <a:r>
              <a:rPr lang="en-IE" dirty="0"/>
              <a:t> | Timeline</a:t>
            </a:r>
          </a:p>
        </p:txBody>
      </p:sp>
      <p:sp>
        <p:nvSpPr>
          <p:cNvPr id="52" name="Text Placeholder 50"/>
          <p:cNvSpPr>
            <a:spLocks noGrp="1"/>
          </p:cNvSpPr>
          <p:nvPr>
            <p:ph type="body" sz="quarter" idx="27" hasCustomPrompt="1"/>
          </p:nvPr>
        </p:nvSpPr>
        <p:spPr>
          <a:xfrm>
            <a:off x="2938866" y="1539825"/>
            <a:ext cx="1724025" cy="708025"/>
          </a:xfrm>
          <a:prstGeom prst="rect">
            <a:avLst/>
          </a:prstGeom>
        </p:spPr>
        <p:txBody>
          <a:bodyPr/>
          <a:lstStyle>
            <a:lvl1pPr marL="0" indent="0">
              <a:buNone/>
              <a:defRPr sz="3200">
                <a:latin typeface="Arial" panose="020B0604020202020204" pitchFamily="34" charset="0"/>
              </a:defRPr>
            </a:lvl1pPr>
          </a:lstStyle>
          <a:p>
            <a:r>
              <a:rPr lang="en-US" sz="1000" dirty="0">
                <a:solidFill>
                  <a:srgbClr val="414141"/>
                </a:solidFill>
              </a:rPr>
              <a:t>Title</a:t>
            </a:r>
          </a:p>
        </p:txBody>
      </p:sp>
      <p:sp>
        <p:nvSpPr>
          <p:cNvPr id="53" name="Text Placeholder 50"/>
          <p:cNvSpPr>
            <a:spLocks noGrp="1"/>
          </p:cNvSpPr>
          <p:nvPr>
            <p:ph type="body" sz="quarter" idx="28" hasCustomPrompt="1"/>
          </p:nvPr>
        </p:nvSpPr>
        <p:spPr>
          <a:xfrm>
            <a:off x="5664103" y="1552475"/>
            <a:ext cx="1724025" cy="708025"/>
          </a:xfrm>
          <a:prstGeom prst="rect">
            <a:avLst/>
          </a:prstGeom>
        </p:spPr>
        <p:txBody>
          <a:bodyPr/>
          <a:lstStyle>
            <a:lvl1pPr marL="0" indent="0">
              <a:buNone/>
              <a:defRPr sz="3200">
                <a:latin typeface="Arial" panose="020B0604020202020204" pitchFamily="34" charset="0"/>
              </a:defRPr>
            </a:lvl1pPr>
          </a:lstStyle>
          <a:p>
            <a:r>
              <a:rPr lang="en-US" sz="1000" b="1" dirty="0">
                <a:solidFill>
                  <a:srgbClr val="414141"/>
                </a:solidFill>
              </a:rPr>
              <a:t>Title</a:t>
            </a:r>
          </a:p>
          <a:p>
            <a:r>
              <a:rPr lang="en-US" sz="1000" dirty="0" err="1">
                <a:solidFill>
                  <a:srgbClr val="414141"/>
                </a:solidFill>
              </a:rPr>
              <a:t>Lorem</a:t>
            </a:r>
            <a:r>
              <a:rPr lang="en-US" sz="1000" dirty="0">
                <a:solidFill>
                  <a:srgbClr val="414141"/>
                </a:solidFill>
              </a:rPr>
              <a:t> </a:t>
            </a:r>
            <a:r>
              <a:rPr lang="en-US" sz="1000" dirty="0" err="1">
                <a:solidFill>
                  <a:srgbClr val="414141"/>
                </a:solidFill>
              </a:rPr>
              <a:t>ipsum</a:t>
            </a:r>
            <a:r>
              <a:rPr lang="en-US" sz="1000" dirty="0">
                <a:solidFill>
                  <a:srgbClr val="414141"/>
                </a:solidFill>
              </a:rPr>
              <a:t> dolor </a:t>
            </a:r>
            <a:r>
              <a:rPr lang="en-US" sz="1000" dirty="0" err="1">
                <a:solidFill>
                  <a:srgbClr val="414141"/>
                </a:solidFill>
              </a:rPr>
              <a:t>sitamet</a:t>
            </a:r>
            <a:r>
              <a:rPr lang="en-US" sz="1000" dirty="0">
                <a:solidFill>
                  <a:srgbClr val="414141"/>
                </a:solidFill>
              </a:rPr>
              <a:t>, </a:t>
            </a:r>
            <a:r>
              <a:rPr lang="en-US" sz="1000" dirty="0" err="1">
                <a:solidFill>
                  <a:srgbClr val="414141"/>
                </a:solidFill>
              </a:rPr>
              <a:t>consectetur</a:t>
            </a:r>
            <a:r>
              <a:rPr lang="en-US" sz="1000" dirty="0">
                <a:solidFill>
                  <a:srgbClr val="414141"/>
                </a:solidFill>
              </a:rPr>
              <a:t> </a:t>
            </a:r>
            <a:r>
              <a:rPr lang="en-US" sz="1000" dirty="0" err="1">
                <a:solidFill>
                  <a:srgbClr val="414141"/>
                </a:solidFill>
              </a:rPr>
              <a:t>adipiscing</a:t>
            </a:r>
            <a:r>
              <a:rPr lang="en-US" sz="1000" dirty="0">
                <a:solidFill>
                  <a:srgbClr val="414141"/>
                </a:solidFill>
              </a:rPr>
              <a:t> </a:t>
            </a:r>
            <a:r>
              <a:rPr lang="en-US" sz="1000" dirty="0" err="1">
                <a:solidFill>
                  <a:srgbClr val="414141"/>
                </a:solidFill>
              </a:rPr>
              <a:t>elit</a:t>
            </a:r>
            <a:r>
              <a:rPr lang="en-US" sz="1000" dirty="0">
                <a:solidFill>
                  <a:srgbClr val="414141"/>
                </a:solidFill>
              </a:rPr>
              <a:t>, </a:t>
            </a:r>
            <a:r>
              <a:rPr lang="en-US" sz="1000" dirty="0" err="1">
                <a:solidFill>
                  <a:srgbClr val="414141"/>
                </a:solidFill>
              </a:rPr>
              <a:t>sed</a:t>
            </a:r>
            <a:r>
              <a:rPr lang="en-US" sz="1000" dirty="0">
                <a:solidFill>
                  <a:srgbClr val="414141"/>
                </a:solidFill>
              </a:rPr>
              <a:t> do </a:t>
            </a:r>
            <a:r>
              <a:rPr lang="en-US" sz="1000" dirty="0" err="1">
                <a:solidFill>
                  <a:srgbClr val="414141"/>
                </a:solidFill>
              </a:rPr>
              <a:t>eiu</a:t>
            </a:r>
            <a:r>
              <a:rPr lang="en-US" sz="1000" dirty="0">
                <a:solidFill>
                  <a:srgbClr val="414141"/>
                </a:solidFill>
              </a:rPr>
              <a:t>.</a:t>
            </a:r>
          </a:p>
        </p:txBody>
      </p:sp>
      <p:sp>
        <p:nvSpPr>
          <p:cNvPr id="54" name="Text Placeholder 50"/>
          <p:cNvSpPr>
            <a:spLocks noGrp="1"/>
          </p:cNvSpPr>
          <p:nvPr>
            <p:ph type="body" sz="quarter" idx="29" hasCustomPrompt="1"/>
          </p:nvPr>
        </p:nvSpPr>
        <p:spPr>
          <a:xfrm>
            <a:off x="1537252" y="3549082"/>
            <a:ext cx="1724025" cy="708025"/>
          </a:xfrm>
          <a:prstGeom prst="rect">
            <a:avLst/>
          </a:prstGeom>
        </p:spPr>
        <p:txBody>
          <a:bodyPr/>
          <a:lstStyle>
            <a:lvl1pPr marL="0" indent="0">
              <a:buNone/>
              <a:defRPr sz="3200">
                <a:latin typeface="Arial" panose="020B0604020202020204" pitchFamily="34" charset="0"/>
              </a:defRPr>
            </a:lvl1pPr>
          </a:lstStyle>
          <a:p>
            <a:r>
              <a:rPr lang="en-US" sz="1000" b="1" dirty="0">
                <a:solidFill>
                  <a:srgbClr val="414141"/>
                </a:solidFill>
              </a:rPr>
              <a:t>Title</a:t>
            </a:r>
          </a:p>
          <a:p>
            <a:r>
              <a:rPr lang="en-US" sz="1000" dirty="0" err="1">
                <a:solidFill>
                  <a:srgbClr val="414141"/>
                </a:solidFill>
              </a:rPr>
              <a:t>Lorem</a:t>
            </a:r>
            <a:r>
              <a:rPr lang="en-US" sz="1000" dirty="0">
                <a:solidFill>
                  <a:srgbClr val="414141"/>
                </a:solidFill>
              </a:rPr>
              <a:t> </a:t>
            </a:r>
            <a:r>
              <a:rPr lang="en-US" sz="1000" dirty="0" err="1">
                <a:solidFill>
                  <a:srgbClr val="414141"/>
                </a:solidFill>
              </a:rPr>
              <a:t>ipsum</a:t>
            </a:r>
            <a:r>
              <a:rPr lang="en-US" sz="1000" dirty="0">
                <a:solidFill>
                  <a:srgbClr val="414141"/>
                </a:solidFill>
              </a:rPr>
              <a:t> dolor </a:t>
            </a:r>
            <a:r>
              <a:rPr lang="en-US" sz="1000" dirty="0" err="1">
                <a:solidFill>
                  <a:srgbClr val="414141"/>
                </a:solidFill>
              </a:rPr>
              <a:t>sitamet</a:t>
            </a:r>
            <a:r>
              <a:rPr lang="en-US" sz="1000" dirty="0">
                <a:solidFill>
                  <a:srgbClr val="414141"/>
                </a:solidFill>
              </a:rPr>
              <a:t>, </a:t>
            </a:r>
            <a:r>
              <a:rPr lang="en-US" sz="1000" dirty="0" err="1">
                <a:solidFill>
                  <a:srgbClr val="414141"/>
                </a:solidFill>
              </a:rPr>
              <a:t>consectetur</a:t>
            </a:r>
            <a:r>
              <a:rPr lang="en-US" sz="1000" dirty="0">
                <a:solidFill>
                  <a:srgbClr val="414141"/>
                </a:solidFill>
              </a:rPr>
              <a:t> </a:t>
            </a:r>
            <a:r>
              <a:rPr lang="en-US" sz="1000" dirty="0" err="1">
                <a:solidFill>
                  <a:srgbClr val="414141"/>
                </a:solidFill>
              </a:rPr>
              <a:t>adipiscing</a:t>
            </a:r>
            <a:r>
              <a:rPr lang="en-US" sz="1000" dirty="0">
                <a:solidFill>
                  <a:srgbClr val="414141"/>
                </a:solidFill>
              </a:rPr>
              <a:t> </a:t>
            </a:r>
            <a:r>
              <a:rPr lang="en-US" sz="1000" dirty="0" err="1">
                <a:solidFill>
                  <a:srgbClr val="414141"/>
                </a:solidFill>
              </a:rPr>
              <a:t>elit</a:t>
            </a:r>
            <a:r>
              <a:rPr lang="en-US" sz="1000" dirty="0">
                <a:solidFill>
                  <a:srgbClr val="414141"/>
                </a:solidFill>
              </a:rPr>
              <a:t>, </a:t>
            </a:r>
            <a:r>
              <a:rPr lang="en-US" sz="1000" dirty="0" err="1">
                <a:solidFill>
                  <a:srgbClr val="414141"/>
                </a:solidFill>
              </a:rPr>
              <a:t>sed</a:t>
            </a:r>
            <a:r>
              <a:rPr lang="en-US" sz="1000" dirty="0">
                <a:solidFill>
                  <a:srgbClr val="414141"/>
                </a:solidFill>
              </a:rPr>
              <a:t> do </a:t>
            </a:r>
            <a:r>
              <a:rPr lang="en-US" sz="1000" dirty="0" err="1">
                <a:solidFill>
                  <a:srgbClr val="414141"/>
                </a:solidFill>
              </a:rPr>
              <a:t>eiu</a:t>
            </a:r>
            <a:r>
              <a:rPr lang="en-US" sz="1000" dirty="0">
                <a:solidFill>
                  <a:srgbClr val="414141"/>
                </a:solidFill>
              </a:rPr>
              <a:t>.</a:t>
            </a:r>
          </a:p>
        </p:txBody>
      </p:sp>
      <p:sp>
        <p:nvSpPr>
          <p:cNvPr id="55" name="Text Placeholder 50"/>
          <p:cNvSpPr>
            <a:spLocks noGrp="1"/>
          </p:cNvSpPr>
          <p:nvPr>
            <p:ph type="body" sz="quarter" idx="30" hasCustomPrompt="1"/>
          </p:nvPr>
        </p:nvSpPr>
        <p:spPr>
          <a:xfrm>
            <a:off x="4373676" y="3549032"/>
            <a:ext cx="1724025" cy="708025"/>
          </a:xfrm>
          <a:prstGeom prst="rect">
            <a:avLst/>
          </a:prstGeom>
        </p:spPr>
        <p:txBody>
          <a:bodyPr/>
          <a:lstStyle>
            <a:lvl1pPr marL="0" indent="0">
              <a:buNone/>
              <a:defRPr sz="3200">
                <a:latin typeface="Arial" panose="020B0604020202020204" pitchFamily="34" charset="0"/>
              </a:defRPr>
            </a:lvl1pPr>
          </a:lstStyle>
          <a:p>
            <a:r>
              <a:rPr lang="en-US" sz="1000" b="1" dirty="0">
                <a:solidFill>
                  <a:srgbClr val="414141"/>
                </a:solidFill>
              </a:rPr>
              <a:t>Title</a:t>
            </a:r>
          </a:p>
          <a:p>
            <a:r>
              <a:rPr lang="en-US" sz="1000" dirty="0" err="1">
                <a:solidFill>
                  <a:srgbClr val="414141"/>
                </a:solidFill>
              </a:rPr>
              <a:t>Lorem</a:t>
            </a:r>
            <a:r>
              <a:rPr lang="en-US" sz="1000" dirty="0">
                <a:solidFill>
                  <a:srgbClr val="414141"/>
                </a:solidFill>
              </a:rPr>
              <a:t> </a:t>
            </a:r>
            <a:r>
              <a:rPr lang="en-US" sz="1000" dirty="0" err="1">
                <a:solidFill>
                  <a:srgbClr val="414141"/>
                </a:solidFill>
              </a:rPr>
              <a:t>ipsum</a:t>
            </a:r>
            <a:r>
              <a:rPr lang="en-US" sz="1000" dirty="0">
                <a:solidFill>
                  <a:srgbClr val="414141"/>
                </a:solidFill>
              </a:rPr>
              <a:t> dolor </a:t>
            </a:r>
            <a:r>
              <a:rPr lang="en-US" sz="1000" dirty="0" err="1">
                <a:solidFill>
                  <a:srgbClr val="414141"/>
                </a:solidFill>
              </a:rPr>
              <a:t>sitamet</a:t>
            </a:r>
            <a:r>
              <a:rPr lang="en-US" sz="1000" dirty="0">
                <a:solidFill>
                  <a:srgbClr val="414141"/>
                </a:solidFill>
              </a:rPr>
              <a:t>, </a:t>
            </a:r>
            <a:r>
              <a:rPr lang="en-US" sz="1000" dirty="0" err="1">
                <a:solidFill>
                  <a:srgbClr val="414141"/>
                </a:solidFill>
              </a:rPr>
              <a:t>consectetur</a:t>
            </a:r>
            <a:r>
              <a:rPr lang="en-US" sz="1000" dirty="0">
                <a:solidFill>
                  <a:srgbClr val="414141"/>
                </a:solidFill>
              </a:rPr>
              <a:t> </a:t>
            </a:r>
            <a:r>
              <a:rPr lang="en-US" sz="1000" dirty="0" err="1">
                <a:solidFill>
                  <a:srgbClr val="414141"/>
                </a:solidFill>
              </a:rPr>
              <a:t>adipiscing</a:t>
            </a:r>
            <a:r>
              <a:rPr lang="en-US" sz="1000" dirty="0">
                <a:solidFill>
                  <a:srgbClr val="414141"/>
                </a:solidFill>
              </a:rPr>
              <a:t> </a:t>
            </a:r>
            <a:r>
              <a:rPr lang="en-US" sz="1000" dirty="0" err="1">
                <a:solidFill>
                  <a:srgbClr val="414141"/>
                </a:solidFill>
              </a:rPr>
              <a:t>elit</a:t>
            </a:r>
            <a:r>
              <a:rPr lang="en-US" sz="1000" dirty="0">
                <a:solidFill>
                  <a:srgbClr val="414141"/>
                </a:solidFill>
              </a:rPr>
              <a:t>, </a:t>
            </a:r>
            <a:r>
              <a:rPr lang="en-US" sz="1000" dirty="0" err="1">
                <a:solidFill>
                  <a:srgbClr val="414141"/>
                </a:solidFill>
              </a:rPr>
              <a:t>sed</a:t>
            </a:r>
            <a:r>
              <a:rPr lang="en-US" sz="1000" dirty="0">
                <a:solidFill>
                  <a:srgbClr val="414141"/>
                </a:solidFill>
              </a:rPr>
              <a:t> do </a:t>
            </a:r>
            <a:r>
              <a:rPr lang="en-US" sz="1000" dirty="0" err="1">
                <a:solidFill>
                  <a:srgbClr val="414141"/>
                </a:solidFill>
              </a:rPr>
              <a:t>eiu</a:t>
            </a:r>
            <a:r>
              <a:rPr lang="en-US" sz="1000" dirty="0">
                <a:solidFill>
                  <a:srgbClr val="414141"/>
                </a:solidFill>
              </a:rPr>
              <a:t>.</a:t>
            </a:r>
          </a:p>
        </p:txBody>
      </p:sp>
      <p:sp>
        <p:nvSpPr>
          <p:cNvPr id="56" name="Text Placeholder 50"/>
          <p:cNvSpPr>
            <a:spLocks noGrp="1"/>
          </p:cNvSpPr>
          <p:nvPr>
            <p:ph type="body" sz="quarter" idx="31" hasCustomPrompt="1"/>
          </p:nvPr>
        </p:nvSpPr>
        <p:spPr>
          <a:xfrm>
            <a:off x="7171937" y="3548464"/>
            <a:ext cx="1724025" cy="708025"/>
          </a:xfrm>
          <a:prstGeom prst="rect">
            <a:avLst/>
          </a:prstGeom>
        </p:spPr>
        <p:txBody>
          <a:bodyPr/>
          <a:lstStyle>
            <a:lvl1pPr marL="0" indent="0">
              <a:buNone/>
              <a:defRPr sz="3200">
                <a:latin typeface="Arial" panose="020B0604020202020204" pitchFamily="34" charset="0"/>
              </a:defRPr>
            </a:lvl1pPr>
          </a:lstStyle>
          <a:p>
            <a:r>
              <a:rPr lang="en-US" sz="1000" b="1" dirty="0">
                <a:solidFill>
                  <a:srgbClr val="414141"/>
                </a:solidFill>
              </a:rPr>
              <a:t>Title</a:t>
            </a:r>
          </a:p>
          <a:p>
            <a:r>
              <a:rPr lang="en-US" sz="1000" dirty="0" err="1">
                <a:solidFill>
                  <a:srgbClr val="414141"/>
                </a:solidFill>
              </a:rPr>
              <a:t>Lorem</a:t>
            </a:r>
            <a:r>
              <a:rPr lang="en-US" sz="1000" dirty="0">
                <a:solidFill>
                  <a:srgbClr val="414141"/>
                </a:solidFill>
              </a:rPr>
              <a:t> </a:t>
            </a:r>
            <a:r>
              <a:rPr lang="en-US" sz="1000" dirty="0" err="1">
                <a:solidFill>
                  <a:srgbClr val="414141"/>
                </a:solidFill>
              </a:rPr>
              <a:t>ipsum</a:t>
            </a:r>
            <a:r>
              <a:rPr lang="en-US" sz="1000" dirty="0">
                <a:solidFill>
                  <a:srgbClr val="414141"/>
                </a:solidFill>
              </a:rPr>
              <a:t> dolor </a:t>
            </a:r>
            <a:r>
              <a:rPr lang="en-US" sz="1000" dirty="0" err="1">
                <a:solidFill>
                  <a:srgbClr val="414141"/>
                </a:solidFill>
              </a:rPr>
              <a:t>sitamet</a:t>
            </a:r>
            <a:r>
              <a:rPr lang="en-US" sz="1000" dirty="0">
                <a:solidFill>
                  <a:srgbClr val="414141"/>
                </a:solidFill>
              </a:rPr>
              <a:t>, </a:t>
            </a:r>
            <a:r>
              <a:rPr lang="en-US" sz="1000" dirty="0" err="1">
                <a:solidFill>
                  <a:srgbClr val="414141"/>
                </a:solidFill>
              </a:rPr>
              <a:t>consectetur</a:t>
            </a:r>
            <a:r>
              <a:rPr lang="en-US" sz="1000" dirty="0">
                <a:solidFill>
                  <a:srgbClr val="414141"/>
                </a:solidFill>
              </a:rPr>
              <a:t> </a:t>
            </a:r>
            <a:r>
              <a:rPr lang="en-US" sz="1000" dirty="0" err="1">
                <a:solidFill>
                  <a:srgbClr val="414141"/>
                </a:solidFill>
              </a:rPr>
              <a:t>adipiscing</a:t>
            </a:r>
            <a:r>
              <a:rPr lang="en-US" sz="1000" dirty="0">
                <a:solidFill>
                  <a:srgbClr val="414141"/>
                </a:solidFill>
              </a:rPr>
              <a:t> </a:t>
            </a:r>
            <a:r>
              <a:rPr lang="en-US" sz="1000" dirty="0" err="1">
                <a:solidFill>
                  <a:srgbClr val="414141"/>
                </a:solidFill>
              </a:rPr>
              <a:t>elit</a:t>
            </a:r>
            <a:r>
              <a:rPr lang="en-US" sz="1000" dirty="0">
                <a:solidFill>
                  <a:srgbClr val="414141"/>
                </a:solidFill>
              </a:rPr>
              <a:t>, </a:t>
            </a:r>
            <a:r>
              <a:rPr lang="en-US" sz="1000" dirty="0" err="1">
                <a:solidFill>
                  <a:srgbClr val="414141"/>
                </a:solidFill>
              </a:rPr>
              <a:t>sed</a:t>
            </a:r>
            <a:r>
              <a:rPr lang="en-US" sz="1000" dirty="0">
                <a:solidFill>
                  <a:srgbClr val="414141"/>
                </a:solidFill>
              </a:rPr>
              <a:t> do </a:t>
            </a:r>
            <a:r>
              <a:rPr lang="en-US" sz="1000" dirty="0" err="1">
                <a:solidFill>
                  <a:srgbClr val="414141"/>
                </a:solidFill>
              </a:rPr>
              <a:t>eiu</a:t>
            </a:r>
            <a:r>
              <a:rPr lang="en-US" sz="1000" dirty="0">
                <a:solidFill>
                  <a:srgbClr val="414141"/>
                </a:solidFill>
              </a:rPr>
              <a:t>.</a:t>
            </a:r>
          </a:p>
        </p:txBody>
      </p:sp>
      <p:sp>
        <p:nvSpPr>
          <p:cNvPr id="58" name="Text Placeholder 57"/>
          <p:cNvSpPr>
            <a:spLocks noGrp="1"/>
          </p:cNvSpPr>
          <p:nvPr>
            <p:ph type="body" sz="quarter" idx="32" hasCustomPrompt="1"/>
          </p:nvPr>
        </p:nvSpPr>
        <p:spPr>
          <a:xfrm>
            <a:off x="433388" y="2808227"/>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59" name="Text Placeholder 57"/>
          <p:cNvSpPr>
            <a:spLocks noGrp="1"/>
          </p:cNvSpPr>
          <p:nvPr>
            <p:ph type="body" sz="quarter" idx="33" hasCustomPrompt="1"/>
          </p:nvPr>
        </p:nvSpPr>
        <p:spPr>
          <a:xfrm>
            <a:off x="1906056" y="2815443"/>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60" name="Text Placeholder 57"/>
          <p:cNvSpPr>
            <a:spLocks noGrp="1"/>
          </p:cNvSpPr>
          <p:nvPr>
            <p:ph type="body" sz="quarter" idx="34" hasCustomPrompt="1"/>
          </p:nvPr>
        </p:nvSpPr>
        <p:spPr>
          <a:xfrm>
            <a:off x="3255358" y="2826267"/>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61" name="Text Placeholder 57"/>
          <p:cNvSpPr>
            <a:spLocks noGrp="1"/>
          </p:cNvSpPr>
          <p:nvPr>
            <p:ph type="body" sz="quarter" idx="35" hasCustomPrompt="1"/>
          </p:nvPr>
        </p:nvSpPr>
        <p:spPr>
          <a:xfrm>
            <a:off x="4727192" y="2808227"/>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62" name="Text Placeholder 57"/>
          <p:cNvSpPr>
            <a:spLocks noGrp="1"/>
          </p:cNvSpPr>
          <p:nvPr>
            <p:ph type="body" sz="quarter" idx="36" hasCustomPrompt="1"/>
          </p:nvPr>
        </p:nvSpPr>
        <p:spPr>
          <a:xfrm>
            <a:off x="6097701" y="2807741"/>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63" name="Text Placeholder 57"/>
          <p:cNvSpPr>
            <a:spLocks noGrp="1"/>
          </p:cNvSpPr>
          <p:nvPr>
            <p:ph type="body" sz="quarter" idx="37" hasCustomPrompt="1"/>
          </p:nvPr>
        </p:nvSpPr>
        <p:spPr>
          <a:xfrm>
            <a:off x="7513999" y="2811137"/>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64" name="Text Placeholder 50"/>
          <p:cNvSpPr>
            <a:spLocks noGrp="1"/>
          </p:cNvSpPr>
          <p:nvPr>
            <p:ph type="body" sz="quarter" idx="38" hasCustomPrompt="1"/>
          </p:nvPr>
        </p:nvSpPr>
        <p:spPr>
          <a:xfrm>
            <a:off x="242973" y="1538307"/>
            <a:ext cx="1724025" cy="708025"/>
          </a:xfrm>
          <a:prstGeom prst="rect">
            <a:avLst/>
          </a:prstGeom>
        </p:spPr>
        <p:txBody>
          <a:bodyPr/>
          <a:lstStyle>
            <a:lvl1pPr marL="0" indent="0">
              <a:buNone/>
              <a:defRPr sz="3200">
                <a:latin typeface="Arial" panose="020B0604020202020204" pitchFamily="34" charset="0"/>
              </a:defRPr>
            </a:lvl1pPr>
          </a:lstStyle>
          <a:p>
            <a:r>
              <a:rPr lang="en-US" sz="1000" dirty="0">
                <a:solidFill>
                  <a:srgbClr val="414141"/>
                </a:solidFill>
              </a:rPr>
              <a:t>Title</a:t>
            </a:r>
          </a:p>
        </p:txBody>
      </p:sp>
    </p:spTree>
    <p:extLst>
      <p:ext uri="{BB962C8B-B14F-4D97-AF65-F5344CB8AC3E}">
        <p14:creationId xmlns:p14="http://schemas.microsoft.com/office/powerpoint/2010/main" val="172747418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845" userDrawn="1">
          <p15:clr>
            <a:srgbClr val="FBAE40"/>
          </p15:clr>
        </p15:guide>
        <p15:guide id="2" pos="55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6" name="Content Placeholder 2"/>
          <p:cNvSpPr>
            <a:spLocks noGrp="1"/>
          </p:cNvSpPr>
          <p:nvPr>
            <p:ph idx="1"/>
          </p:nvPr>
        </p:nvSpPr>
        <p:spPr>
          <a:xfrm>
            <a:off x="642938" y="858794"/>
            <a:ext cx="7886700" cy="3550528"/>
          </a:xfrm>
          <a:prstGeom prst="rect">
            <a:avLst/>
          </a:prstGeom>
        </p:spPr>
        <p:txBody>
          <a:bodyPr vert="horz" lIns="68580" tIns="34290" rIns="68580" bIns="34290" rtlCol="0">
            <a:normAutofit/>
          </a:bodyPr>
          <a:lstStyle>
            <a:lvl1pPr>
              <a:defRPr lang="en-US" dirty="0" smtClean="0">
                <a:latin typeface="Arial" panose="020B0604020202020204" pitchFamily="34" charset="0"/>
              </a:defRPr>
            </a:lvl1pPr>
            <a:lvl2pPr>
              <a:defRPr lang="en-US" dirty="0" smtClean="0">
                <a:latin typeface="Arial" panose="020B0604020202020204" pitchFamily="34" charset="0"/>
              </a:defRPr>
            </a:lvl2pPr>
            <a:lvl3pPr>
              <a:defRPr lang="en-US" dirty="0" smtClean="0">
                <a:latin typeface="Arial" panose="020B0604020202020204" pitchFamily="34" charset="0"/>
              </a:defRPr>
            </a:lvl3pPr>
            <a:lvl4pPr>
              <a:defRPr lang="en-US" dirty="0" smtClean="0">
                <a:latin typeface="Arial" panose="020B0604020202020204" pitchFamily="34" charset="0"/>
              </a:defRPr>
            </a:lvl4pPr>
            <a:lvl5pPr>
              <a:defRPr lang="en-US"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8" name="Group 17"/>
          <p:cNvGrpSpPr/>
          <p:nvPr userDrawn="1"/>
        </p:nvGrpSpPr>
        <p:grpSpPr>
          <a:xfrm>
            <a:off x="-1938" y="4695259"/>
            <a:ext cx="9145937" cy="448241"/>
            <a:chOff x="0" y="4747613"/>
            <a:chExt cx="9144000" cy="402942"/>
          </a:xfrm>
          <a:solidFill>
            <a:srgbClr val="71A59C"/>
          </a:solidFill>
        </p:grpSpPr>
        <p:sp>
          <p:nvSpPr>
            <p:cNvPr id="20" name="Rectangle 19"/>
            <p:cNvSpPr/>
            <p:nvPr userDrawn="1"/>
          </p:nvSpPr>
          <p:spPr>
            <a:xfrm>
              <a:off x="0" y="4747613"/>
              <a:ext cx="9144000" cy="40294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a:grpFill/>
          </p:spPr>
        </p:pic>
      </p:grpSp>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1591879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nito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80845" y="1276376"/>
            <a:ext cx="4038614" cy="3337914"/>
          </a:xfrm>
          <a:prstGeom prst="rect">
            <a:avLst/>
          </a:prstGeom>
          <a:effectLst>
            <a:reflection blurRad="6350" stA="52000" endA="300" endPos="35000" dir="5400000" sy="-100000" algn="bl" rotWithShape="0"/>
          </a:effectLst>
        </p:spPr>
      </p:pic>
      <p:sp>
        <p:nvSpPr>
          <p:cNvPr id="47" name="Text Placeholder 2"/>
          <p:cNvSpPr>
            <a:spLocks noGrp="1"/>
          </p:cNvSpPr>
          <p:nvPr>
            <p:ph type="body" idx="19"/>
          </p:nvPr>
        </p:nvSpPr>
        <p:spPr>
          <a:xfrm>
            <a:off x="260350" y="1980640"/>
            <a:ext cx="4451350" cy="2571993"/>
          </a:xfrm>
          <a:prstGeom prst="rect">
            <a:avLst/>
          </a:prstGeom>
          <a:ln>
            <a:noFill/>
          </a:ln>
        </p:spPr>
        <p:txBody>
          <a:bodyPr lIns="68580" tIns="34290" rIns="68580" bIns="34290">
            <a:normAutofit/>
          </a:bodyPr>
          <a:lstStyle>
            <a:lvl1pPr marL="214313" indent="-214313" algn="just">
              <a:buFont typeface="Arial" panose="020B0604020202020204" pitchFamily="34" charset="0"/>
              <a:buChar char="•"/>
              <a:defRPr sz="1400">
                <a:solidFill>
                  <a:srgbClr val="47464B"/>
                </a:solidFill>
                <a:latin typeface="Arial" panose="020B0604020202020204" pitchFamily="34" charset="0"/>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8" name="Text Placeholder 12"/>
          <p:cNvSpPr>
            <a:spLocks noGrp="1"/>
          </p:cNvSpPr>
          <p:nvPr>
            <p:ph type="body" sz="quarter" idx="21" hasCustomPrompt="1"/>
          </p:nvPr>
        </p:nvSpPr>
        <p:spPr>
          <a:xfrm>
            <a:off x="260350" y="1276376"/>
            <a:ext cx="4451350" cy="500193"/>
          </a:xfrm>
          <a:prstGeom prst="rect">
            <a:avLst/>
          </a:prstGeom>
          <a:solidFill>
            <a:schemeClr val="accent2"/>
          </a:solidFill>
          <a:ln w="6350">
            <a:solidFill>
              <a:schemeClr val="tx1"/>
            </a:solidFill>
          </a:ln>
        </p:spPr>
        <p:txBody>
          <a:bodyPr vert="horz" wrap="square" lIns="68580" tIns="34290" rIns="68580" bIns="34290" rtlCol="0" anchor="ctr">
            <a:noAutofit/>
          </a:bodyPr>
          <a:lstStyle>
            <a:lvl1pPr marL="171450" indent="-171450" algn="ctr">
              <a:buNone/>
              <a:defRPr lang="en-US" sz="1800" b="1" cap="all" baseline="0">
                <a:solidFill>
                  <a:schemeClr val="bg1"/>
                </a:solidFill>
                <a:latin typeface="Arial" panose="020B0604020202020204" pitchFamily="34" charset="0"/>
              </a:defRPr>
            </a:lvl1pPr>
          </a:lstStyle>
          <a:p>
            <a:pPr marL="0" lvl="0" indent="0"/>
            <a:r>
              <a:rPr lang="en-US" dirty="0"/>
              <a:t>Insert title here</a:t>
            </a:r>
          </a:p>
        </p:txBody>
      </p:sp>
      <p:sp>
        <p:nvSpPr>
          <p:cNvPr id="43" name="Rectangle 42"/>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46" name="Rectangle 45"/>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49" name="Picture 4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
        <p:nvSpPr>
          <p:cNvPr id="4" name="Picture Placeholder 3"/>
          <p:cNvSpPr>
            <a:spLocks noGrp="1"/>
          </p:cNvSpPr>
          <p:nvPr>
            <p:ph type="pic" sz="quarter" idx="23" hasCustomPrompt="1"/>
          </p:nvPr>
        </p:nvSpPr>
        <p:spPr>
          <a:xfrm>
            <a:off x="5072892" y="1409699"/>
            <a:ext cx="3865215" cy="2181289"/>
          </a:xfrm>
          <a:prstGeom prst="rect">
            <a:avLst/>
          </a:prstGeom>
          <a:solidFill>
            <a:schemeClr val="bg1">
              <a:lumMod val="95000"/>
            </a:schemeClr>
          </a:solidFill>
        </p:spPr>
        <p:txBody>
          <a:bodyPr/>
          <a:lstStyle>
            <a:lvl1pPr marL="0" indent="0">
              <a:buNone/>
              <a:defRPr sz="2000"/>
            </a:lvl1pPr>
          </a:lstStyle>
          <a:p>
            <a:r>
              <a:rPr lang="en-IE" dirty="0"/>
              <a:t>Insert a screenshot from your PC</a:t>
            </a:r>
          </a:p>
        </p:txBody>
      </p:sp>
    </p:spTree>
    <p:extLst>
      <p:ext uri="{BB962C8B-B14F-4D97-AF65-F5344CB8AC3E}">
        <p14:creationId xmlns:p14="http://schemas.microsoft.com/office/powerpoint/2010/main" val="4168946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rtphone">
    <p:spTree>
      <p:nvGrpSpPr>
        <p:cNvPr id="1" name=""/>
        <p:cNvGrpSpPr/>
        <p:nvPr/>
      </p:nvGrpSpPr>
      <p:grpSpPr>
        <a:xfrm>
          <a:off x="0" y="0"/>
          <a:ext cx="0" cy="0"/>
          <a:chOff x="0" y="0"/>
          <a:chExt cx="0" cy="0"/>
        </a:xfrm>
      </p:grpSpPr>
      <p:sp>
        <p:nvSpPr>
          <p:cNvPr id="26" name="Rectangle 25"/>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27" name="Rectangle 26"/>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48051" y="202659"/>
            <a:ext cx="2640255" cy="4544954"/>
          </a:xfrm>
          <a:prstGeom prst="rect">
            <a:avLst/>
          </a:prstGeom>
        </p:spPr>
      </p:pic>
      <p:sp>
        <p:nvSpPr>
          <p:cNvPr id="4" name="Picture Placeholder 3"/>
          <p:cNvSpPr>
            <a:spLocks noGrp="1"/>
          </p:cNvSpPr>
          <p:nvPr>
            <p:ph type="pic" sz="quarter" idx="23" hasCustomPrompt="1"/>
          </p:nvPr>
        </p:nvSpPr>
        <p:spPr>
          <a:xfrm>
            <a:off x="5842799" y="892662"/>
            <a:ext cx="1858962" cy="3298825"/>
          </a:xfrm>
          <a:prstGeom prst="rect">
            <a:avLst/>
          </a:prstGeom>
          <a:solidFill>
            <a:schemeClr val="bg1">
              <a:lumMod val="95000"/>
            </a:schemeClr>
          </a:solidFill>
        </p:spPr>
        <p:txBody>
          <a:bodyPr/>
          <a:lstStyle>
            <a:lvl1pPr marL="0" indent="0">
              <a:buNone/>
              <a:defRPr sz="2000"/>
            </a:lvl1pPr>
          </a:lstStyle>
          <a:p>
            <a:r>
              <a:rPr lang="en-IE" dirty="0"/>
              <a:t>Insert smartphone screenshot</a:t>
            </a:r>
          </a:p>
        </p:txBody>
      </p:sp>
      <p:sp>
        <p:nvSpPr>
          <p:cNvPr id="18" name="Text Placeholder 2"/>
          <p:cNvSpPr>
            <a:spLocks noGrp="1"/>
          </p:cNvSpPr>
          <p:nvPr>
            <p:ph type="body" idx="19"/>
          </p:nvPr>
        </p:nvSpPr>
        <p:spPr>
          <a:xfrm>
            <a:off x="260350" y="1980640"/>
            <a:ext cx="4451350" cy="2571993"/>
          </a:xfrm>
          <a:prstGeom prst="rect">
            <a:avLst/>
          </a:prstGeom>
          <a:ln>
            <a:noFill/>
          </a:ln>
        </p:spPr>
        <p:txBody>
          <a:bodyPr lIns="68580" tIns="34290" rIns="68580" bIns="34290">
            <a:normAutofit/>
          </a:bodyPr>
          <a:lstStyle>
            <a:lvl1pPr marL="214313" indent="-214313" algn="just">
              <a:buFont typeface="Arial" panose="020B0604020202020204" pitchFamily="34" charset="0"/>
              <a:buChar char="•"/>
              <a:defRPr sz="1400">
                <a:solidFill>
                  <a:srgbClr val="47464B"/>
                </a:solidFill>
                <a:latin typeface="Arial" panose="020B0604020202020204" pitchFamily="34" charset="0"/>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9" name="Text Placeholder 12"/>
          <p:cNvSpPr>
            <a:spLocks noGrp="1"/>
          </p:cNvSpPr>
          <p:nvPr>
            <p:ph type="body" sz="quarter" idx="21" hasCustomPrompt="1"/>
          </p:nvPr>
        </p:nvSpPr>
        <p:spPr>
          <a:xfrm>
            <a:off x="260350" y="1276376"/>
            <a:ext cx="4451350" cy="500193"/>
          </a:xfrm>
          <a:prstGeom prst="rect">
            <a:avLst/>
          </a:prstGeom>
          <a:solidFill>
            <a:srgbClr val="699887"/>
          </a:solidFill>
          <a:ln w="6350">
            <a:solidFill>
              <a:schemeClr val="tx1"/>
            </a:solidFill>
          </a:ln>
        </p:spPr>
        <p:txBody>
          <a:bodyPr vert="horz" wrap="square" lIns="68580" tIns="34290" rIns="68580" bIns="34290" rtlCol="0" anchor="ctr">
            <a:noAutofit/>
          </a:bodyPr>
          <a:lstStyle>
            <a:lvl1pPr marL="171450" indent="-171450" algn="ctr">
              <a:buNone/>
              <a:defRPr lang="en-US" sz="1800" b="1" cap="all" baseline="0">
                <a:solidFill>
                  <a:schemeClr val="bg1"/>
                </a:solidFill>
                <a:latin typeface="Arial" panose="020B0604020202020204" pitchFamily="34" charset="0"/>
              </a:defRPr>
            </a:lvl1pPr>
          </a:lstStyle>
          <a:p>
            <a:pPr marL="0" lvl="0" indent="0"/>
            <a:r>
              <a:rPr lang="en-US" dirty="0"/>
              <a:t>Insert title here</a:t>
            </a:r>
          </a:p>
        </p:txBody>
      </p:sp>
    </p:spTree>
    <p:extLst>
      <p:ext uri="{BB962C8B-B14F-4D97-AF65-F5344CB8AC3E}">
        <p14:creationId xmlns:p14="http://schemas.microsoft.com/office/powerpoint/2010/main" val="2540657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phone/Monitor">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953000" y="1194027"/>
            <a:ext cx="4122738" cy="330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27" name="Rectangle 26"/>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
        <p:nvSpPr>
          <p:cNvPr id="18" name="Text Placeholder 2"/>
          <p:cNvSpPr>
            <a:spLocks noGrp="1"/>
          </p:cNvSpPr>
          <p:nvPr>
            <p:ph type="body" idx="19"/>
          </p:nvPr>
        </p:nvSpPr>
        <p:spPr>
          <a:xfrm>
            <a:off x="260350" y="1980640"/>
            <a:ext cx="4451350" cy="2571993"/>
          </a:xfrm>
          <a:prstGeom prst="rect">
            <a:avLst/>
          </a:prstGeom>
          <a:ln>
            <a:noFill/>
          </a:ln>
        </p:spPr>
        <p:txBody>
          <a:bodyPr lIns="68580" tIns="34290" rIns="68580" bIns="34290">
            <a:normAutofit/>
          </a:bodyPr>
          <a:lstStyle>
            <a:lvl1pPr marL="214313" indent="-214313" algn="just">
              <a:buFont typeface="Arial" panose="020B0604020202020204" pitchFamily="34" charset="0"/>
              <a:buChar char="•"/>
              <a:defRPr sz="1400">
                <a:solidFill>
                  <a:srgbClr val="47464B"/>
                </a:solidFill>
                <a:latin typeface="Arial" panose="020B0604020202020204" pitchFamily="34" charset="0"/>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0" name="Picture Placeholder 3"/>
          <p:cNvSpPr>
            <a:spLocks noGrp="1"/>
          </p:cNvSpPr>
          <p:nvPr>
            <p:ph type="pic" sz="quarter" idx="24" hasCustomPrompt="1"/>
          </p:nvPr>
        </p:nvSpPr>
        <p:spPr>
          <a:xfrm>
            <a:off x="5173980" y="1409699"/>
            <a:ext cx="3658870" cy="2076451"/>
          </a:xfrm>
          <a:prstGeom prst="rect">
            <a:avLst/>
          </a:prstGeom>
          <a:solidFill>
            <a:schemeClr val="bg1">
              <a:lumMod val="95000"/>
            </a:schemeClr>
          </a:solidFill>
        </p:spPr>
        <p:txBody>
          <a:bodyPr/>
          <a:lstStyle>
            <a:lvl1pPr marL="0" indent="0">
              <a:buNone/>
              <a:defRPr sz="2000"/>
            </a:lvl1pPr>
          </a:lstStyle>
          <a:p>
            <a:r>
              <a:rPr lang="en-IE" dirty="0"/>
              <a:t>Insert a screenshot from your PC</a:t>
            </a:r>
          </a:p>
        </p:txBody>
      </p:sp>
      <p:sp>
        <p:nvSpPr>
          <p:cNvPr id="19" name="Text Placeholder 12"/>
          <p:cNvSpPr>
            <a:spLocks noGrp="1"/>
          </p:cNvSpPr>
          <p:nvPr>
            <p:ph type="body" sz="quarter" idx="21" hasCustomPrompt="1"/>
          </p:nvPr>
        </p:nvSpPr>
        <p:spPr>
          <a:xfrm>
            <a:off x="260350" y="1276376"/>
            <a:ext cx="4451350" cy="500193"/>
          </a:xfrm>
          <a:prstGeom prst="rect">
            <a:avLst/>
          </a:prstGeom>
          <a:solidFill>
            <a:schemeClr val="accent2"/>
          </a:solidFill>
          <a:ln w="6350">
            <a:solidFill>
              <a:schemeClr val="tx1"/>
            </a:solidFill>
          </a:ln>
        </p:spPr>
        <p:txBody>
          <a:bodyPr vert="horz" wrap="square" lIns="68580" tIns="34290" rIns="68580" bIns="34290" rtlCol="0" anchor="ctr">
            <a:noAutofit/>
          </a:bodyPr>
          <a:lstStyle>
            <a:lvl1pPr marL="171450" indent="-171450" algn="ctr">
              <a:buNone/>
              <a:defRPr lang="en-US" sz="1800" b="1" cap="all" baseline="0">
                <a:solidFill>
                  <a:schemeClr val="bg1"/>
                </a:solidFill>
                <a:latin typeface="Arial" panose="020B0604020202020204" pitchFamily="34" charset="0"/>
              </a:defRPr>
            </a:lvl1pPr>
          </a:lstStyle>
          <a:p>
            <a:pPr marL="0" lvl="0" indent="0"/>
            <a:r>
              <a:rPr lang="en-US" dirty="0"/>
              <a:t>Insert title here</a:t>
            </a:r>
          </a:p>
        </p:txBody>
      </p:sp>
    </p:spTree>
    <p:extLst>
      <p:ext uri="{BB962C8B-B14F-4D97-AF65-F5344CB8AC3E}">
        <p14:creationId xmlns:p14="http://schemas.microsoft.com/office/powerpoint/2010/main" val="3266056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t landscape">
    <p:spTree>
      <p:nvGrpSpPr>
        <p:cNvPr id="1" name=""/>
        <p:cNvGrpSpPr/>
        <p:nvPr/>
      </p:nvGrpSpPr>
      <p:grpSpPr>
        <a:xfrm>
          <a:off x="0" y="0"/>
          <a:ext cx="0" cy="0"/>
          <a:chOff x="0" y="0"/>
          <a:chExt cx="0" cy="0"/>
        </a:xfrm>
      </p:grpSpPr>
      <p:sp>
        <p:nvSpPr>
          <p:cNvPr id="35" name="Rectangle 34"/>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36" name="Rectangle 35"/>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88833" y="1314523"/>
            <a:ext cx="4966335" cy="3057451"/>
          </a:xfrm>
          <a:prstGeom prst="rect">
            <a:avLst/>
          </a:prstGeom>
        </p:spPr>
      </p:pic>
      <p:sp>
        <p:nvSpPr>
          <p:cNvPr id="8" name="Picture Placeholder 4"/>
          <p:cNvSpPr>
            <a:spLocks noGrp="1"/>
          </p:cNvSpPr>
          <p:nvPr>
            <p:ph type="pic" sz="quarter" idx="10"/>
          </p:nvPr>
        </p:nvSpPr>
        <p:spPr>
          <a:xfrm>
            <a:off x="2400300" y="1624487"/>
            <a:ext cx="4343400" cy="2421734"/>
          </a:xfrm>
          <a:prstGeom prst="rect">
            <a:avLst/>
          </a:prstGeom>
          <a:solidFill>
            <a:schemeClr val="bg1">
              <a:lumMod val="95000"/>
            </a:schemeClr>
          </a:solidFill>
        </p:spPr>
        <p:txBody>
          <a:bodyPr/>
          <a:lstStyle/>
          <a:p>
            <a:endParaRPr lang="en-IE"/>
          </a:p>
        </p:txBody>
      </p:sp>
    </p:spTree>
    <p:extLst>
      <p:ext uri="{BB962C8B-B14F-4D97-AF65-F5344CB8AC3E}">
        <p14:creationId xmlns:p14="http://schemas.microsoft.com/office/powerpoint/2010/main" val="4209818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t hand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887663" y="1790700"/>
            <a:ext cx="3262312" cy="2454275"/>
          </a:xfrm>
          <a:prstGeom prst="rect">
            <a:avLst/>
          </a:prstGeom>
          <a:solidFill>
            <a:schemeClr val="bg1">
              <a:lumMod val="95000"/>
            </a:schemeClr>
          </a:solidFill>
        </p:spPr>
        <p:txBody>
          <a:bodyPr/>
          <a:lstStyle/>
          <a:p>
            <a:endParaRPr lang="en-IE"/>
          </a:p>
        </p:txBody>
      </p:sp>
      <p:sp>
        <p:nvSpPr>
          <p:cNvPr id="35" name="Rectangle 34"/>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36" name="Rectangle 35"/>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Tree>
    <p:extLst>
      <p:ext uri="{BB962C8B-B14F-4D97-AF65-F5344CB8AC3E}">
        <p14:creationId xmlns:p14="http://schemas.microsoft.com/office/powerpoint/2010/main" val="3135465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0" y="4"/>
            <a:ext cx="9144000" cy="733162"/>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0" y="4882896"/>
            <a:ext cx="9144000" cy="260604"/>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6567401" y="4869378"/>
            <a:ext cx="2052311" cy="273844"/>
          </a:xfrm>
          <a:prstGeom prst="rect">
            <a:avLst/>
          </a:prstGeom>
        </p:spPr>
        <p:txBody>
          <a:bodyPr vert="horz" lIns="91440" tIns="45720" rIns="91440" bIns="45720" rtlCol="0" anchor="ctr"/>
          <a:lstStyle>
            <a:lvl1pPr algn="r">
              <a:defRPr sz="675">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458358" y="4882896"/>
            <a:ext cx="2862367" cy="253746"/>
          </a:xfrm>
          <a:prstGeom prst="rect">
            <a:avLst/>
          </a:prstGeom>
        </p:spPr>
        <p:txBody>
          <a:bodyPr vert="horz" lIns="91440" tIns="45720" rIns="91440" bIns="45720" rtlCol="0" anchor="ctr"/>
          <a:lstStyle>
            <a:lvl1pPr algn="l">
              <a:defRPr sz="563">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375922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r Slide-Green">
    <p:spTree>
      <p:nvGrpSpPr>
        <p:cNvPr id="1" name=""/>
        <p:cNvGrpSpPr/>
        <p:nvPr/>
      </p:nvGrpSpPr>
      <p:grpSpPr>
        <a:xfrm>
          <a:off x="0" y="0"/>
          <a:ext cx="0" cy="0"/>
          <a:chOff x="0" y="0"/>
          <a:chExt cx="0" cy="0"/>
        </a:xfrm>
      </p:grpSpPr>
      <p:sp>
        <p:nvSpPr>
          <p:cNvPr id="7" name="Rectangle 6"/>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6" name="Content Placeholder 2"/>
          <p:cNvSpPr>
            <a:spLocks noGrp="1"/>
          </p:cNvSpPr>
          <p:nvPr>
            <p:ph idx="1"/>
          </p:nvPr>
        </p:nvSpPr>
        <p:spPr>
          <a:xfrm>
            <a:off x="628651" y="1048521"/>
            <a:ext cx="7886700" cy="3550528"/>
          </a:xfrm>
          <a:prstGeom prst="rect">
            <a:avLst/>
          </a:prstGeom>
        </p:spPr>
        <p:txBody>
          <a:bodyPr vert="horz" lIns="68580" tIns="34290" rIns="68580" bIns="34290" rtlCol="0">
            <a:normAutofit/>
          </a:bodyPr>
          <a:lstStyle>
            <a:lvl1pPr>
              <a:defRPr lang="en-US" sz="2000" dirty="0" smtClean="0">
                <a:latin typeface="Arial" panose="020B0604020202020204" pitchFamily="34" charset="0"/>
              </a:defRPr>
            </a:lvl1pPr>
            <a:lvl2pPr>
              <a:defRPr lang="en-US" sz="2000" dirty="0" smtClean="0">
                <a:latin typeface="Arial" panose="020B0604020202020204" pitchFamily="34" charset="0"/>
              </a:defRPr>
            </a:lvl2pPr>
            <a:lvl3pPr>
              <a:defRPr lang="en-US" sz="2000" dirty="0" smtClean="0">
                <a:latin typeface="Arial" panose="020B0604020202020204" pitchFamily="34" charset="0"/>
              </a:defRPr>
            </a:lvl3pPr>
            <a:lvl4pPr>
              <a:defRPr lang="en-US" sz="2000" dirty="0" smtClean="0">
                <a:latin typeface="Arial" panose="020B0604020202020204" pitchFamily="34" charset="0"/>
              </a:defRPr>
            </a:lvl4pPr>
            <a:lvl5pPr>
              <a:defRPr lang="en-US" sz="2000"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a:ext>
            </a:extLst>
          </a:blip>
          <a:srcRect l="23510" r="23046"/>
          <a:stretch/>
        </p:blipFill>
        <p:spPr>
          <a:xfrm>
            <a:off x="1" y="4747613"/>
            <a:ext cx="9144000" cy="395886"/>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l="29536" r="21722" b="29594"/>
          <a:stretch/>
        </p:blipFill>
        <p:spPr>
          <a:xfrm>
            <a:off x="36048" y="4778515"/>
            <a:ext cx="458568" cy="334082"/>
          </a:xfrm>
          <a:prstGeom prst="rect">
            <a:avLst/>
          </a:prstGeom>
        </p:spPr>
      </p:pic>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323223088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845" userDrawn="1">
          <p15:clr>
            <a:srgbClr val="FBAE40"/>
          </p15:clr>
        </p15:guide>
        <p15:guide id="2" pos="55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 Slide Grey">
    <p:spTree>
      <p:nvGrpSpPr>
        <p:cNvPr id="1" name=""/>
        <p:cNvGrpSpPr/>
        <p:nvPr/>
      </p:nvGrpSpPr>
      <p:grpSpPr>
        <a:xfrm>
          <a:off x="0" y="0"/>
          <a:ext cx="0" cy="0"/>
          <a:chOff x="0" y="0"/>
          <a:chExt cx="0" cy="0"/>
        </a:xfrm>
      </p:grpSpPr>
      <p:sp>
        <p:nvSpPr>
          <p:cNvPr id="11" name="Rectangle 10"/>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l="23510" r="23046"/>
          <a:stretch/>
        </p:blipFill>
        <p:spPr>
          <a:xfrm>
            <a:off x="1" y="4747613"/>
            <a:ext cx="9144000" cy="395886"/>
          </a:xfrm>
          <a:prstGeom prst="rect">
            <a:avLst/>
          </a:prstGeom>
        </p:spPr>
      </p:pic>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l="29536" r="21722" b="29594"/>
          <a:stretch/>
        </p:blipFill>
        <p:spPr>
          <a:xfrm>
            <a:off x="36048" y="4778515"/>
            <a:ext cx="458568" cy="334082"/>
          </a:xfrm>
          <a:prstGeom prst="rect">
            <a:avLst/>
          </a:prstGeom>
        </p:spPr>
      </p:pic>
      <p:sp>
        <p:nvSpPr>
          <p:cNvPr id="6" name="Content Placeholder 2"/>
          <p:cNvSpPr>
            <a:spLocks noGrp="1"/>
          </p:cNvSpPr>
          <p:nvPr>
            <p:ph idx="1"/>
          </p:nvPr>
        </p:nvSpPr>
        <p:spPr>
          <a:xfrm>
            <a:off x="628651" y="1048521"/>
            <a:ext cx="7886700" cy="3550528"/>
          </a:xfrm>
          <a:prstGeom prst="rect">
            <a:avLst/>
          </a:prstGeom>
        </p:spPr>
        <p:txBody>
          <a:bodyPr vert="horz" lIns="68580" tIns="34290" rIns="68580" bIns="34290" rtlCol="0">
            <a:normAutofit/>
          </a:bodyPr>
          <a:lstStyle>
            <a:lvl1pPr>
              <a:defRPr lang="en-US" sz="2000" dirty="0" smtClean="0">
                <a:latin typeface="Arial" panose="020B0604020202020204" pitchFamily="34" charset="0"/>
              </a:defRPr>
            </a:lvl1pPr>
            <a:lvl2pPr>
              <a:defRPr lang="en-US" sz="2000" dirty="0" smtClean="0">
                <a:latin typeface="Arial" panose="020B0604020202020204" pitchFamily="34" charset="0"/>
              </a:defRPr>
            </a:lvl2pPr>
            <a:lvl3pPr>
              <a:defRPr lang="en-US" sz="2000" dirty="0" smtClean="0">
                <a:latin typeface="Arial" panose="020B0604020202020204" pitchFamily="34" charset="0"/>
              </a:defRPr>
            </a:lvl3pPr>
            <a:lvl4pPr>
              <a:defRPr lang="en-US" sz="2000" dirty="0" smtClean="0">
                <a:latin typeface="Arial" panose="020B0604020202020204" pitchFamily="34" charset="0"/>
              </a:defRPr>
            </a:lvl4pPr>
            <a:lvl5pPr>
              <a:defRPr lang="en-US" sz="2000"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x Image + Descri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3646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x Image + Description">
    <p:spTree>
      <p:nvGrpSpPr>
        <p:cNvPr id="1" name=""/>
        <p:cNvGrpSpPr/>
        <p:nvPr/>
      </p:nvGrpSpPr>
      <p:grpSpPr>
        <a:xfrm>
          <a:off x="0" y="0"/>
          <a:ext cx="0" cy="0"/>
          <a:chOff x="0" y="0"/>
          <a:chExt cx="0" cy="0"/>
        </a:xfrm>
      </p:grpSpPr>
      <p:sp>
        <p:nvSpPr>
          <p:cNvPr id="15" name="Picture Placeholder 10"/>
          <p:cNvSpPr>
            <a:spLocks noGrp="1" noChangeAspect="1"/>
          </p:cNvSpPr>
          <p:nvPr>
            <p:ph type="pic" sz="quarter" idx="14"/>
          </p:nvPr>
        </p:nvSpPr>
        <p:spPr>
          <a:xfrm>
            <a:off x="266082" y="1326986"/>
            <a:ext cx="1950041" cy="3097932"/>
          </a:xfrm>
          <a:prstGeom prst="rect">
            <a:avLst/>
          </a:prstGeom>
          <a:solidFill>
            <a:schemeClr val="bg1">
              <a:lumMod val="95000"/>
              <a:alpha val="30000"/>
            </a:schemeClr>
          </a:solidFill>
        </p:spPr>
        <p:txBody>
          <a:bodyPr vert="horz" lIns="68580" tIns="34290" rIns="68580" bIns="34290" rtlCol="0">
            <a:normAutofit/>
          </a:bodyPr>
          <a:lstStyle>
            <a:lvl1pPr>
              <a:defRPr lang="en-US" sz="1500"/>
            </a:lvl1pPr>
          </a:lstStyle>
          <a:p>
            <a:pPr lvl="0"/>
            <a:endParaRPr lang="en-US" dirty="0"/>
          </a:p>
        </p:txBody>
      </p:sp>
      <p:sp>
        <p:nvSpPr>
          <p:cNvPr id="21" name="Picture Placeholder 10"/>
          <p:cNvSpPr>
            <a:spLocks noGrp="1" noChangeAspect="1"/>
          </p:cNvSpPr>
          <p:nvPr>
            <p:ph type="pic" sz="quarter" idx="16"/>
          </p:nvPr>
        </p:nvSpPr>
        <p:spPr>
          <a:xfrm>
            <a:off x="4708860" y="1326987"/>
            <a:ext cx="1950041" cy="1468358"/>
          </a:xfrm>
          <a:prstGeom prst="rect">
            <a:avLst/>
          </a:prstGeom>
          <a:solidFill>
            <a:schemeClr val="bg1">
              <a:lumMod val="95000"/>
              <a:alpha val="30000"/>
            </a:schemeClr>
          </a:solidFill>
        </p:spPr>
        <p:txBody>
          <a:bodyPr vert="horz" lIns="68580" tIns="34290" rIns="68580" bIns="34290" rtlCol="0">
            <a:normAutofit/>
          </a:bodyPr>
          <a:lstStyle>
            <a:lvl1pPr>
              <a:defRPr lang="en-US" sz="1500"/>
            </a:lvl1pPr>
          </a:lstStyle>
          <a:p>
            <a:pPr lvl="0"/>
            <a:endParaRPr lang="en-US" dirty="0"/>
          </a:p>
        </p:txBody>
      </p:sp>
      <p:sp>
        <p:nvSpPr>
          <p:cNvPr id="36" name="Picture Placeholder 10"/>
          <p:cNvSpPr>
            <a:spLocks noGrp="1" noChangeAspect="1"/>
          </p:cNvSpPr>
          <p:nvPr>
            <p:ph type="pic" sz="quarter" idx="17"/>
          </p:nvPr>
        </p:nvSpPr>
        <p:spPr>
          <a:xfrm>
            <a:off x="4708860" y="2956560"/>
            <a:ext cx="1950041" cy="1468358"/>
          </a:xfrm>
          <a:prstGeom prst="rect">
            <a:avLst/>
          </a:prstGeom>
          <a:solidFill>
            <a:schemeClr val="bg1">
              <a:lumMod val="95000"/>
              <a:alpha val="30000"/>
            </a:schemeClr>
          </a:solidFill>
        </p:spPr>
        <p:txBody>
          <a:bodyPr vert="horz" lIns="68580" tIns="34290" rIns="68580" bIns="34290" rtlCol="0">
            <a:normAutofit/>
          </a:bodyPr>
          <a:lstStyle>
            <a:lvl1pPr>
              <a:defRPr lang="en-US" sz="1500"/>
            </a:lvl1pPr>
          </a:lstStyle>
          <a:p>
            <a:pPr lvl="0"/>
            <a:endParaRPr lang="en-US" dirty="0"/>
          </a:p>
        </p:txBody>
      </p:sp>
      <p:sp>
        <p:nvSpPr>
          <p:cNvPr id="39" name="Rectangle 38"/>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pic>
        <p:nvPicPr>
          <p:cNvPr id="40" name="Picture 39"/>
          <p:cNvPicPr>
            <a:picLocks noChangeAspect="1"/>
          </p:cNvPicPr>
          <p:nvPr userDrawn="1"/>
        </p:nvPicPr>
        <p:blipFill rotWithShape="1">
          <a:blip r:embed="rId2">
            <a:extLst>
              <a:ext uri="{28A0092B-C50C-407E-A947-70E740481C1C}">
                <a14:useLocalDpi xmlns:a14="http://schemas.microsoft.com/office/drawing/2010/main"/>
              </a:ext>
            </a:extLst>
          </a:blip>
          <a:srcRect l="23510" r="23046"/>
          <a:stretch/>
        </p:blipFill>
        <p:spPr>
          <a:xfrm>
            <a:off x="1" y="4747613"/>
            <a:ext cx="9144000" cy="395886"/>
          </a:xfrm>
          <a:prstGeom prst="rect">
            <a:avLst/>
          </a:prstGeom>
        </p:spPr>
      </p:pic>
      <p:pic>
        <p:nvPicPr>
          <p:cNvPr id="44" name="Picture 43"/>
          <p:cNvPicPr>
            <a:picLocks noChangeAspect="1"/>
          </p:cNvPicPr>
          <p:nvPr userDrawn="1"/>
        </p:nvPicPr>
        <p:blipFill rotWithShape="1">
          <a:blip r:embed="rId3" cstate="screen">
            <a:extLst>
              <a:ext uri="{28A0092B-C50C-407E-A947-70E740481C1C}">
                <a14:useLocalDpi xmlns:a14="http://schemas.microsoft.com/office/drawing/2010/main"/>
              </a:ext>
            </a:extLst>
          </a:blip>
          <a:srcRect l="29536" r="21722" b="29594"/>
          <a:stretch/>
        </p:blipFill>
        <p:spPr>
          <a:xfrm>
            <a:off x="36048" y="4778515"/>
            <a:ext cx="458568" cy="334082"/>
          </a:xfrm>
          <a:prstGeom prst="rect">
            <a:avLst/>
          </a:prstGeom>
        </p:spPr>
      </p:pic>
    </p:spTree>
    <p:extLst>
      <p:ext uri="{BB962C8B-B14F-4D97-AF65-F5344CB8AC3E}">
        <p14:creationId xmlns:p14="http://schemas.microsoft.com/office/powerpoint/2010/main" val="7122869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and Picture">
    <p:spTree>
      <p:nvGrpSpPr>
        <p:cNvPr id="1" name=""/>
        <p:cNvGrpSpPr/>
        <p:nvPr/>
      </p:nvGrpSpPr>
      <p:grpSpPr>
        <a:xfrm>
          <a:off x="0" y="0"/>
          <a:ext cx="0" cy="0"/>
          <a:chOff x="0" y="0"/>
          <a:chExt cx="0" cy="0"/>
        </a:xfrm>
      </p:grpSpPr>
      <p:sp>
        <p:nvSpPr>
          <p:cNvPr id="11" name="Rectangle 10"/>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l="23510" r="23046"/>
          <a:stretch/>
        </p:blipFill>
        <p:spPr>
          <a:xfrm>
            <a:off x="1" y="4747613"/>
            <a:ext cx="9144000" cy="395886"/>
          </a:xfrm>
          <a:prstGeom prst="rect">
            <a:avLst/>
          </a:prstGeom>
        </p:spPr>
      </p:pic>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l="29536" r="21722" b="29594"/>
          <a:stretch/>
        </p:blipFill>
        <p:spPr>
          <a:xfrm>
            <a:off x="36048" y="4778515"/>
            <a:ext cx="458568" cy="334082"/>
          </a:xfrm>
          <a:prstGeom prst="rect">
            <a:avLst/>
          </a:prstGeom>
        </p:spPr>
      </p:pic>
      <p:sp>
        <p:nvSpPr>
          <p:cNvPr id="14" name="TextBox 13"/>
          <p:cNvSpPr txBox="1"/>
          <p:nvPr userDrawn="1"/>
        </p:nvSpPr>
        <p:spPr>
          <a:xfrm>
            <a:off x="6453984" y="2322084"/>
            <a:ext cx="899632" cy="215444"/>
          </a:xfrm>
          <a:prstGeom prst="rect">
            <a:avLst/>
          </a:prstGeom>
          <a:noFill/>
        </p:spPr>
        <p:txBody>
          <a:bodyPr wrap="none" rtlCol="0">
            <a:spAutoFit/>
          </a:bodyPr>
          <a:lstStyle/>
          <a:p>
            <a:r>
              <a:rPr lang="en-US" sz="800" b="1" i="1" dirty="0">
                <a:solidFill>
                  <a:schemeClr val="bg1"/>
                </a:solidFill>
                <a:latin typeface="Arial" panose="020B0604020202020204" pitchFamily="34" charset="0"/>
              </a:rPr>
              <a:t>Sample image</a:t>
            </a:r>
          </a:p>
        </p:txBody>
      </p:sp>
      <p:sp>
        <p:nvSpPr>
          <p:cNvPr id="16" name="Picture Placeholder 15"/>
          <p:cNvSpPr>
            <a:spLocks noGrp="1"/>
          </p:cNvSpPr>
          <p:nvPr>
            <p:ph type="pic" sz="quarter" idx="10"/>
          </p:nvPr>
        </p:nvSpPr>
        <p:spPr>
          <a:xfrm>
            <a:off x="4572001" y="0"/>
            <a:ext cx="4572000" cy="4519613"/>
          </a:xfrm>
          <a:prstGeom prst="rect">
            <a:avLst/>
          </a:prstGeom>
          <a:solidFill>
            <a:schemeClr val="bg1">
              <a:lumMod val="95000"/>
            </a:schemeClr>
          </a:solidFill>
        </p:spPr>
        <p:txBody>
          <a:bodyPr/>
          <a:lstStyle/>
          <a:p>
            <a:endParaRPr lang="en-IE"/>
          </a:p>
        </p:txBody>
      </p:sp>
      <p:sp>
        <p:nvSpPr>
          <p:cNvPr id="20" name="Text Placeholder 19"/>
          <p:cNvSpPr>
            <a:spLocks noGrp="1"/>
          </p:cNvSpPr>
          <p:nvPr>
            <p:ph type="body" sz="quarter" idx="11" hasCustomPrompt="1"/>
          </p:nvPr>
        </p:nvSpPr>
        <p:spPr>
          <a:xfrm>
            <a:off x="265332" y="1844018"/>
            <a:ext cx="3895725" cy="1171575"/>
          </a:xfrm>
          <a:prstGeom prst="rect">
            <a:avLst/>
          </a:prstGeom>
        </p:spPr>
        <p:txBody>
          <a:bodyPr/>
          <a:lstStyle>
            <a:lvl1pPr marL="0" marR="0" indent="0" algn="l" defTabSz="457101" rtl="0" eaLnBrk="1" fontAlgn="auto" latinLnBrk="0" hangingPunct="1">
              <a:lnSpc>
                <a:spcPct val="100000"/>
              </a:lnSpc>
              <a:spcBef>
                <a:spcPct val="20000"/>
              </a:spcBef>
              <a:spcAft>
                <a:spcPts val="0"/>
              </a:spcAft>
              <a:buClrTx/>
              <a:buSzTx/>
              <a:buFont typeface="Arial"/>
              <a:buNone/>
              <a:tabLst/>
              <a:defRPr sz="1600"/>
            </a:lvl1pPr>
            <a:lvl2pPr>
              <a:defRPr sz="2000"/>
            </a:lvl2pPr>
            <a:lvl3pPr>
              <a:defRPr sz="2000"/>
            </a:lvl3pPr>
            <a:lvl4pPr>
              <a:defRPr sz="2000"/>
            </a:lvl4pPr>
            <a:lvl5pPr>
              <a:defRPr sz="2000"/>
            </a:lvl5pPr>
          </a:lstStyle>
          <a:p>
            <a:pPr marL="0" marR="0" lvl="0" indent="0" algn="l" defTabSz="457101" rtl="0" eaLnBrk="1" fontAlgn="auto" latinLnBrk="0" hangingPunct="1">
              <a:lnSpc>
                <a:spcPct val="100000"/>
              </a:lnSpc>
              <a:spcBef>
                <a:spcPct val="20000"/>
              </a:spcBef>
              <a:spcAft>
                <a:spcPts val="0"/>
              </a:spcAft>
              <a:buClrTx/>
              <a:buSzTx/>
              <a:buFont typeface="Arial"/>
              <a:buNone/>
              <a:tabLst/>
              <a:defRPr/>
            </a:pPr>
            <a:r>
              <a:rPr lang="en-US" sz="1600" b="1" i="1" dirty="0">
                <a:solidFill>
                  <a:srgbClr val="9D1635"/>
                </a:solidFill>
                <a:latin typeface="Arial" panose="020B0604020202020204" pitchFamily="34" charset="0"/>
              </a:rPr>
              <a:t>Quote sample </a:t>
            </a:r>
            <a:r>
              <a:rPr lang="en-US" sz="1600" i="1" dirty="0">
                <a:solidFill>
                  <a:schemeClr val="tx1">
                    <a:lumMod val="65000"/>
                    <a:lumOff val="35000"/>
                  </a:schemeClr>
                </a:solidFill>
                <a:latin typeface="Arial" panose="020B0604020202020204" pitchFamily="34" charset="0"/>
              </a:rPr>
              <a:t>Lorem ipsum dolor sit amet, consectetuer adipiscing elit, sed diam nonummy nibh euismod tincidunt ut laoreet dolore magna aliquam erat pat. </a:t>
            </a:r>
          </a:p>
          <a:p>
            <a:pPr lvl="0"/>
            <a:endParaRPr lang="en-IE" dirty="0"/>
          </a:p>
        </p:txBody>
      </p:sp>
    </p:spTree>
    <p:extLst>
      <p:ext uri="{BB962C8B-B14F-4D97-AF65-F5344CB8AC3E}">
        <p14:creationId xmlns:p14="http://schemas.microsoft.com/office/powerpoint/2010/main" val="30914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Title and Content">
    <p:spTree>
      <p:nvGrpSpPr>
        <p:cNvPr id="1" name=""/>
        <p:cNvGrpSpPr/>
        <p:nvPr/>
      </p:nvGrpSpPr>
      <p:grpSpPr>
        <a:xfrm>
          <a:off x="0" y="0"/>
          <a:ext cx="0" cy="0"/>
          <a:chOff x="0" y="0"/>
          <a:chExt cx="0" cy="0"/>
        </a:xfrm>
      </p:grpSpPr>
      <p:sp>
        <p:nvSpPr>
          <p:cNvPr id="37" name="Content Placeholder 2"/>
          <p:cNvSpPr>
            <a:spLocks noGrp="1"/>
          </p:cNvSpPr>
          <p:nvPr>
            <p:ph idx="1"/>
          </p:nvPr>
        </p:nvSpPr>
        <p:spPr>
          <a:xfrm>
            <a:off x="628651" y="1048521"/>
            <a:ext cx="7886700" cy="3550528"/>
          </a:xfrm>
          <a:prstGeom prst="rect">
            <a:avLst/>
          </a:prstGeom>
        </p:spPr>
        <p:txBody>
          <a:bodyPr vert="horz" lIns="68580" tIns="34290" rIns="68580" bIns="34290" rtlCol="0">
            <a:normAutofit/>
          </a:bodyPr>
          <a:lstStyle>
            <a:lvl1pPr>
              <a:defRPr lang="en-US" sz="2000" dirty="0" smtClean="0">
                <a:latin typeface="Arial" panose="020B0604020202020204" pitchFamily="34" charset="0"/>
              </a:defRPr>
            </a:lvl1pPr>
            <a:lvl2pPr>
              <a:defRPr lang="en-US" sz="2000" dirty="0" smtClean="0">
                <a:latin typeface="Arial" panose="020B0604020202020204" pitchFamily="34" charset="0"/>
              </a:defRPr>
            </a:lvl2pPr>
            <a:lvl3pPr>
              <a:defRPr lang="en-US" sz="2000" dirty="0" smtClean="0">
                <a:latin typeface="Arial" panose="020B0604020202020204" pitchFamily="34" charset="0"/>
              </a:defRPr>
            </a:lvl3pPr>
            <a:lvl4pPr>
              <a:defRPr lang="en-US" sz="2000" dirty="0" smtClean="0">
                <a:latin typeface="Arial" panose="020B0604020202020204" pitchFamily="34" charset="0"/>
              </a:defRPr>
            </a:lvl4pPr>
            <a:lvl5pPr>
              <a:defRPr lang="en-US" sz="2000"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21" name="Rectangle 20"/>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4452159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Image Top Right">
    <p:spTree>
      <p:nvGrpSpPr>
        <p:cNvPr id="1" name=""/>
        <p:cNvGrpSpPr/>
        <p:nvPr/>
      </p:nvGrpSpPr>
      <p:grpSpPr>
        <a:xfrm>
          <a:off x="0" y="0"/>
          <a:ext cx="0" cy="0"/>
          <a:chOff x="0" y="0"/>
          <a:chExt cx="0" cy="0"/>
        </a:xfrm>
      </p:grpSpPr>
      <p:sp>
        <p:nvSpPr>
          <p:cNvPr id="37" name="Content Placeholder 2"/>
          <p:cNvSpPr>
            <a:spLocks noGrp="1"/>
          </p:cNvSpPr>
          <p:nvPr>
            <p:ph idx="1"/>
          </p:nvPr>
        </p:nvSpPr>
        <p:spPr>
          <a:xfrm>
            <a:off x="628651" y="1048521"/>
            <a:ext cx="7886700" cy="3550528"/>
          </a:xfrm>
          <a:prstGeom prst="rect">
            <a:avLst/>
          </a:prstGeom>
        </p:spPr>
        <p:txBody>
          <a:bodyPr vert="horz" lIns="68580" tIns="34290" rIns="68580" bIns="34290" rtlCol="0">
            <a:normAutofit/>
          </a:bodyPr>
          <a:lstStyle>
            <a:lvl1pPr>
              <a:defRPr lang="en-US" sz="2000" dirty="0" smtClean="0">
                <a:latin typeface="Arial" panose="020B0604020202020204" pitchFamily="34" charset="0"/>
              </a:defRPr>
            </a:lvl1pPr>
            <a:lvl2pPr>
              <a:defRPr lang="en-US" sz="2000" dirty="0" smtClean="0">
                <a:latin typeface="Arial" panose="020B0604020202020204" pitchFamily="34" charset="0"/>
              </a:defRPr>
            </a:lvl2pPr>
            <a:lvl3pPr>
              <a:defRPr lang="en-US" sz="2000" dirty="0" smtClean="0">
                <a:latin typeface="Arial" panose="020B0604020202020204" pitchFamily="34" charset="0"/>
              </a:defRPr>
            </a:lvl3pPr>
            <a:lvl4pPr>
              <a:defRPr lang="en-US" sz="2000" dirty="0" smtClean="0">
                <a:latin typeface="Arial" panose="020B0604020202020204" pitchFamily="34" charset="0"/>
              </a:defRPr>
            </a:lvl4pPr>
            <a:lvl5pPr>
              <a:defRPr lang="en-US" sz="2000"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21" name="Rectangle 20"/>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
        <p:nvSpPr>
          <p:cNvPr id="11" name="Rectangle 10"/>
          <p:cNvSpPr/>
          <p:nvPr userDrawn="1"/>
        </p:nvSpPr>
        <p:spPr>
          <a:xfrm>
            <a:off x="7195961" y="0"/>
            <a:ext cx="1948038" cy="1466850"/>
          </a:xfrm>
          <a:prstGeom prst="rect">
            <a:avLst/>
          </a:prstGeom>
          <a:solidFill>
            <a:srgbClr val="0068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latin typeface="Arial" panose="020B0604020202020204" pitchFamily="34" charset="0"/>
            </a:endParaRPr>
          </a:p>
        </p:txBody>
      </p:sp>
      <p:sp>
        <p:nvSpPr>
          <p:cNvPr id="12" name="Picture Placeholder 10"/>
          <p:cNvSpPr>
            <a:spLocks noGrp="1" noChangeAspect="1"/>
          </p:cNvSpPr>
          <p:nvPr>
            <p:ph type="pic" sz="quarter" idx="14" hasCustomPrompt="1"/>
          </p:nvPr>
        </p:nvSpPr>
        <p:spPr>
          <a:xfrm>
            <a:off x="7196329" y="-7298"/>
            <a:ext cx="1950041" cy="1468358"/>
          </a:xfrm>
          <a:prstGeom prst="rect">
            <a:avLst/>
          </a:prstGeom>
          <a:solidFill>
            <a:schemeClr val="bg1">
              <a:lumMod val="95000"/>
            </a:schemeClr>
          </a:solidFill>
        </p:spPr>
        <p:txBody>
          <a:bodyPr lIns="68580" tIns="34290" rIns="68580" bIns="34290"/>
          <a:lstStyle>
            <a:lvl1pPr marL="0" indent="0">
              <a:buNone/>
              <a:defRPr sz="2000">
                <a:latin typeface="Arial" panose="020B0604020202020204" pitchFamily="34" charset="0"/>
              </a:defRPr>
            </a:lvl1pPr>
          </a:lstStyle>
          <a:p>
            <a:r>
              <a:rPr lang="en-US" dirty="0"/>
              <a:t>Click to add picture</a:t>
            </a:r>
          </a:p>
        </p:txBody>
      </p:sp>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37907557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28" name="Text Placeholder 27"/>
          <p:cNvSpPr>
            <a:spLocks noGrp="1"/>
          </p:cNvSpPr>
          <p:nvPr>
            <p:ph type="body" sz="quarter" idx="10" hasCustomPrompt="1"/>
          </p:nvPr>
        </p:nvSpPr>
        <p:spPr>
          <a:xfrm>
            <a:off x="127685" y="587142"/>
            <a:ext cx="3650909" cy="461379"/>
          </a:xfrm>
          <a:prstGeom prst="rect">
            <a:avLst/>
          </a:prstGeom>
        </p:spPr>
        <p:txBody>
          <a:bodyPr/>
          <a:lstStyle>
            <a:lvl1pPr marL="0" indent="0">
              <a:buNone/>
              <a:defRPr lang="en-US" sz="2400" b="1" kern="1200" dirty="0" smtClean="0">
                <a:solidFill>
                  <a:srgbClr val="00594D"/>
                </a:solidFill>
                <a:latin typeface="Arial" panose="020B0604020202020204" pitchFamily="34" charset="0"/>
                <a:ea typeface="+mn-ea"/>
                <a:cs typeface="+mn-cs"/>
              </a:defRPr>
            </a:lvl1pPr>
            <a:lvl2pPr marL="457101" indent="0">
              <a:buNone/>
              <a:defRPr/>
            </a:lvl2pPr>
            <a:lvl3pPr marL="914202" indent="0">
              <a:buNone/>
              <a:defRPr/>
            </a:lvl3pPr>
            <a:lvl4pPr marL="1371303" indent="0">
              <a:buNone/>
              <a:defRPr/>
            </a:lvl4pPr>
            <a:lvl5pPr marL="1828404" indent="0">
              <a:buNone/>
              <a:defRPr/>
            </a:lvl5pPr>
          </a:lstStyle>
          <a:p>
            <a:r>
              <a:rPr lang="en-US" sz="2400" b="1" dirty="0">
                <a:solidFill>
                  <a:srgbClr val="00594D"/>
                </a:solidFill>
              </a:rPr>
              <a:t>Page Title </a:t>
            </a:r>
            <a:r>
              <a:rPr lang="en-US" sz="2400" b="1" dirty="0" err="1">
                <a:solidFill>
                  <a:srgbClr val="00594D"/>
                </a:solidFill>
              </a:rPr>
              <a:t>Lorem</a:t>
            </a:r>
            <a:r>
              <a:rPr lang="en-US" sz="2400" b="1" dirty="0">
                <a:solidFill>
                  <a:srgbClr val="00594D"/>
                </a:solidFill>
              </a:rPr>
              <a:t> </a:t>
            </a:r>
            <a:r>
              <a:rPr lang="en-US" sz="2400" b="1" dirty="0" err="1">
                <a:solidFill>
                  <a:srgbClr val="00594D"/>
                </a:solidFill>
              </a:rPr>
              <a:t>Ipsum</a:t>
            </a:r>
            <a:endParaRPr lang="en-US" sz="2400" b="1" dirty="0">
              <a:solidFill>
                <a:srgbClr val="00594D"/>
              </a:solidFill>
            </a:endParaRPr>
          </a:p>
        </p:txBody>
      </p:sp>
      <p:sp>
        <p:nvSpPr>
          <p:cNvPr id="7" name="Rectangle 6"/>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10" name="Rectangle 9"/>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cxnSp>
        <p:nvCxnSpPr>
          <p:cNvPr id="12" name="Straight Connector 11"/>
          <p:cNvCxnSpPr/>
          <p:nvPr userDrawn="1"/>
        </p:nvCxnSpPr>
        <p:spPr>
          <a:xfrm>
            <a:off x="3258288" y="3188696"/>
            <a:ext cx="443681"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userDrawn="1"/>
        </p:nvSpPr>
        <p:spPr>
          <a:xfrm flipV="1">
            <a:off x="2994933" y="1831093"/>
            <a:ext cx="970390" cy="970390"/>
          </a:xfrm>
          <a:prstGeom prst="ellipse">
            <a:avLst/>
          </a:prstGeom>
          <a:solidFill>
            <a:srgbClr val="00594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594D"/>
              </a:solidFill>
              <a:latin typeface="Arial" panose="020B0604020202020204" pitchFamily="34" charset="0"/>
            </a:endParaRPr>
          </a:p>
        </p:txBody>
      </p:sp>
      <p:sp>
        <p:nvSpPr>
          <p:cNvPr id="14" name="TextBox 13"/>
          <p:cNvSpPr txBox="1"/>
          <p:nvPr userDrawn="1"/>
        </p:nvSpPr>
        <p:spPr>
          <a:xfrm>
            <a:off x="4380175" y="1182343"/>
            <a:ext cx="473206" cy="230832"/>
          </a:xfrm>
          <a:prstGeom prst="rect">
            <a:avLst/>
          </a:prstGeom>
          <a:noFill/>
          <a:ln>
            <a:solidFill>
              <a:schemeClr val="bg1"/>
            </a:solidFill>
          </a:ln>
        </p:spPr>
        <p:txBody>
          <a:bodyPr wrap="none" rtlCol="0">
            <a:spAutoFit/>
          </a:bodyPr>
          <a:lstStyle/>
          <a:p>
            <a:r>
              <a:rPr lang="en-US" sz="900" dirty="0">
                <a:solidFill>
                  <a:schemeClr val="bg1"/>
                </a:solidFill>
                <a:latin typeface="Arial" panose="020B0604020202020204" pitchFamily="34" charset="0"/>
              </a:rPr>
              <a:t>ICON</a:t>
            </a:r>
          </a:p>
        </p:txBody>
      </p:sp>
      <p:cxnSp>
        <p:nvCxnSpPr>
          <p:cNvPr id="17" name="Straight Connector 16"/>
          <p:cNvCxnSpPr/>
          <p:nvPr userDrawn="1"/>
        </p:nvCxnSpPr>
        <p:spPr>
          <a:xfrm>
            <a:off x="5399052" y="3188696"/>
            <a:ext cx="443681"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rot="10800000" flipV="1">
            <a:off x="5135697" y="1831093"/>
            <a:ext cx="970390" cy="970390"/>
          </a:xfrm>
          <a:prstGeom prst="ellipse">
            <a:avLst/>
          </a:prstGeom>
          <a:solidFill>
            <a:srgbClr val="69988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22" name="Straight Connector 21"/>
          <p:cNvCxnSpPr/>
          <p:nvPr userDrawn="1"/>
        </p:nvCxnSpPr>
        <p:spPr>
          <a:xfrm>
            <a:off x="7659614" y="3188696"/>
            <a:ext cx="443681"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 name="Oval 22"/>
          <p:cNvSpPr/>
          <p:nvPr userDrawn="1"/>
        </p:nvSpPr>
        <p:spPr>
          <a:xfrm rot="10800000" flipV="1">
            <a:off x="7396259" y="1831093"/>
            <a:ext cx="970390" cy="970390"/>
          </a:xfrm>
          <a:prstGeom prst="ellipse">
            <a:avLst/>
          </a:prstGeom>
          <a:solidFill>
            <a:srgbClr val="9D163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0" name="Text Placeholder 29"/>
          <p:cNvSpPr>
            <a:spLocks noGrp="1"/>
          </p:cNvSpPr>
          <p:nvPr>
            <p:ph type="body" sz="quarter" idx="11" hasCustomPrompt="1"/>
          </p:nvPr>
        </p:nvSpPr>
        <p:spPr>
          <a:xfrm>
            <a:off x="148160" y="1048521"/>
            <a:ext cx="2762250" cy="249238"/>
          </a:xfrm>
          <a:prstGeom prst="rect">
            <a:avLst/>
          </a:prstGeom>
        </p:spPr>
        <p:txBody>
          <a:bodyPr/>
          <a:lstStyle>
            <a:lvl1pPr marL="0" marR="0" indent="0" algn="l" defTabSz="457101" rtl="0" eaLnBrk="1" fontAlgn="auto" latinLnBrk="0" hangingPunct="1">
              <a:lnSpc>
                <a:spcPct val="100000"/>
              </a:lnSpc>
              <a:spcBef>
                <a:spcPct val="20000"/>
              </a:spcBef>
              <a:spcAft>
                <a:spcPts val="0"/>
              </a:spcAft>
              <a:buClrTx/>
              <a:buSzTx/>
              <a:buFont typeface="Arial"/>
              <a:buNone/>
              <a:tabLst/>
              <a:defRPr lang="en-IE" sz="1000" b="1" kern="1200" dirty="0">
                <a:solidFill>
                  <a:srgbClr val="699887"/>
                </a:solidFill>
                <a:latin typeface="Arial" panose="020B0604020202020204" pitchFamily="34" charset="0"/>
                <a:ea typeface="+mn-ea"/>
                <a:cs typeface="+mn-cs"/>
              </a:defRPr>
            </a:lvl1pPr>
          </a:lstStyle>
          <a:p>
            <a:pPr marL="0" marR="0" lvl="0" indent="0" algn="l" defTabSz="457101" rtl="0" eaLnBrk="1" fontAlgn="auto" latinLnBrk="0" hangingPunct="1">
              <a:lnSpc>
                <a:spcPct val="100000"/>
              </a:lnSpc>
              <a:spcBef>
                <a:spcPct val="20000"/>
              </a:spcBef>
              <a:spcAft>
                <a:spcPts val="0"/>
              </a:spcAft>
              <a:buClrTx/>
              <a:buSzTx/>
              <a:buFont typeface="Arial"/>
              <a:buNone/>
              <a:tabLst/>
              <a:defRPr/>
            </a:pPr>
            <a:r>
              <a:rPr lang="en-US" sz="1000" b="1" dirty="0">
                <a:solidFill>
                  <a:srgbClr val="699887"/>
                </a:solidFill>
              </a:rPr>
              <a:t>Subtitle </a:t>
            </a:r>
            <a:r>
              <a:rPr lang="en-US" sz="1000" b="1" dirty="0" err="1">
                <a:solidFill>
                  <a:srgbClr val="699887"/>
                </a:solidFill>
              </a:rPr>
              <a:t>Lorem</a:t>
            </a:r>
            <a:r>
              <a:rPr lang="en-US" sz="1000" b="1" dirty="0">
                <a:solidFill>
                  <a:srgbClr val="699887"/>
                </a:solidFill>
              </a:rPr>
              <a:t> </a:t>
            </a:r>
            <a:r>
              <a:rPr lang="en-US" sz="1000" b="1" dirty="0" err="1">
                <a:solidFill>
                  <a:srgbClr val="699887"/>
                </a:solidFill>
              </a:rPr>
              <a:t>Ipsum</a:t>
            </a:r>
            <a:r>
              <a:rPr lang="en-US" sz="1000" b="1" dirty="0">
                <a:solidFill>
                  <a:srgbClr val="699887"/>
                </a:solidFill>
              </a:rPr>
              <a:t> | 1 column + 3 icons</a:t>
            </a:r>
          </a:p>
          <a:p>
            <a:pPr lvl="0"/>
            <a:endParaRPr lang="en-IE" dirty="0"/>
          </a:p>
        </p:txBody>
      </p:sp>
      <p:sp>
        <p:nvSpPr>
          <p:cNvPr id="38" name="Text Placeholder 37"/>
          <p:cNvSpPr>
            <a:spLocks noGrp="1"/>
          </p:cNvSpPr>
          <p:nvPr>
            <p:ph type="body" sz="quarter" idx="12"/>
          </p:nvPr>
        </p:nvSpPr>
        <p:spPr>
          <a:xfrm>
            <a:off x="148160" y="1698828"/>
            <a:ext cx="2139950" cy="2284413"/>
          </a:xfrm>
          <a:prstGeom prst="rect">
            <a:avLst/>
          </a:prstGeom>
        </p:spPr>
        <p:txBody>
          <a:bodyPr/>
          <a:lstStyle>
            <a:lvl1pPr marL="0" indent="0">
              <a:buNone/>
              <a:defRPr lang="en-IE" sz="1000" kern="1200" dirty="0">
                <a:solidFill>
                  <a:srgbClr val="414141"/>
                </a:solidFill>
                <a:latin typeface="Arial" panose="020B0604020202020204" pitchFamily="34" charset="0"/>
                <a:ea typeface="+mn-ea"/>
                <a:cs typeface="+mn-cs"/>
              </a:defRPr>
            </a:lvl1pPr>
          </a:lstStyle>
          <a:p>
            <a:pPr>
              <a:lnSpc>
                <a:spcPct val="130000"/>
              </a:lnSpc>
            </a:pPr>
            <a:endParaRPr lang="en-US" sz="1000" dirty="0">
              <a:solidFill>
                <a:srgbClr val="414141"/>
              </a:solidFill>
            </a:endParaRPr>
          </a:p>
        </p:txBody>
      </p:sp>
      <p:sp>
        <p:nvSpPr>
          <p:cNvPr id="40" name="Text Placeholder 39"/>
          <p:cNvSpPr>
            <a:spLocks noGrp="1"/>
          </p:cNvSpPr>
          <p:nvPr>
            <p:ph type="body" sz="quarter" idx="13" hasCustomPrompt="1"/>
          </p:nvPr>
        </p:nvSpPr>
        <p:spPr>
          <a:xfrm>
            <a:off x="3243525" y="2211172"/>
            <a:ext cx="473206" cy="230832"/>
          </a:xfrm>
          <a:prstGeom prst="rect">
            <a:avLst/>
          </a:prstGeom>
        </p:spPr>
        <p:txBody>
          <a:bodyPr/>
          <a:lstStyle>
            <a:lvl1pPr marL="0" indent="0" algn="l" defTabSz="457101" rtl="0" eaLnBrk="1" latinLnBrk="0" hangingPunct="1">
              <a:buNone/>
              <a:defRPr lang="en-IE" sz="900" kern="1200" dirty="0">
                <a:solidFill>
                  <a:schemeClr val="bg1"/>
                </a:solidFill>
                <a:latin typeface="Arial" panose="020B0604020202020204" pitchFamily="34" charset="0"/>
                <a:ea typeface="+mn-ea"/>
                <a:cs typeface="+mn-cs"/>
              </a:defRPr>
            </a:lvl1pPr>
          </a:lstStyle>
          <a:p>
            <a:pPr lvl="0"/>
            <a:r>
              <a:rPr lang="en-IE" dirty="0"/>
              <a:t>ICON</a:t>
            </a:r>
          </a:p>
        </p:txBody>
      </p:sp>
      <p:sp>
        <p:nvSpPr>
          <p:cNvPr id="41" name="Text Placeholder 39"/>
          <p:cNvSpPr>
            <a:spLocks noGrp="1"/>
          </p:cNvSpPr>
          <p:nvPr>
            <p:ph type="body" sz="quarter" idx="14" hasCustomPrompt="1"/>
          </p:nvPr>
        </p:nvSpPr>
        <p:spPr>
          <a:xfrm>
            <a:off x="5384147" y="2211172"/>
            <a:ext cx="473206" cy="230832"/>
          </a:xfrm>
          <a:prstGeom prst="rect">
            <a:avLst/>
          </a:prstGeom>
        </p:spPr>
        <p:txBody>
          <a:bodyPr/>
          <a:lstStyle>
            <a:lvl1pPr marL="0" indent="0" algn="l" defTabSz="457101" rtl="0" eaLnBrk="1" latinLnBrk="0" hangingPunct="1">
              <a:buNone/>
              <a:defRPr lang="en-IE" sz="900" kern="1200" dirty="0">
                <a:solidFill>
                  <a:schemeClr val="bg1"/>
                </a:solidFill>
                <a:latin typeface="Arial" panose="020B0604020202020204" pitchFamily="34" charset="0"/>
                <a:ea typeface="+mn-ea"/>
                <a:cs typeface="+mn-cs"/>
              </a:defRPr>
            </a:lvl1pPr>
          </a:lstStyle>
          <a:p>
            <a:pPr lvl="0"/>
            <a:r>
              <a:rPr lang="en-IE" dirty="0"/>
              <a:t>ICON</a:t>
            </a:r>
          </a:p>
        </p:txBody>
      </p:sp>
      <p:sp>
        <p:nvSpPr>
          <p:cNvPr id="42" name="Text Placeholder 39"/>
          <p:cNvSpPr>
            <a:spLocks noGrp="1"/>
          </p:cNvSpPr>
          <p:nvPr>
            <p:ph type="body" sz="quarter" idx="15" hasCustomPrompt="1"/>
          </p:nvPr>
        </p:nvSpPr>
        <p:spPr>
          <a:xfrm>
            <a:off x="7644851" y="2211172"/>
            <a:ext cx="473206" cy="230832"/>
          </a:xfrm>
          <a:prstGeom prst="rect">
            <a:avLst/>
          </a:prstGeom>
        </p:spPr>
        <p:txBody>
          <a:bodyPr/>
          <a:lstStyle>
            <a:lvl1pPr marL="0" indent="0" algn="l" defTabSz="457101" rtl="0" eaLnBrk="1" latinLnBrk="0" hangingPunct="1">
              <a:buNone/>
              <a:defRPr lang="en-IE" sz="900" kern="1200" dirty="0">
                <a:solidFill>
                  <a:schemeClr val="bg1"/>
                </a:solidFill>
                <a:latin typeface="Arial" panose="020B0604020202020204" pitchFamily="34" charset="0"/>
                <a:ea typeface="+mn-ea"/>
                <a:cs typeface="+mn-cs"/>
              </a:defRPr>
            </a:lvl1pPr>
          </a:lstStyle>
          <a:p>
            <a:pPr lvl="0"/>
            <a:r>
              <a:rPr lang="en-IE" dirty="0"/>
              <a:t>ICON</a:t>
            </a:r>
          </a:p>
        </p:txBody>
      </p:sp>
      <p:sp>
        <p:nvSpPr>
          <p:cNvPr id="44" name="Text Placeholder 43"/>
          <p:cNvSpPr>
            <a:spLocks noGrp="1"/>
          </p:cNvSpPr>
          <p:nvPr>
            <p:ph type="body" sz="quarter" idx="16" hasCustomPrompt="1"/>
          </p:nvPr>
        </p:nvSpPr>
        <p:spPr>
          <a:xfrm>
            <a:off x="3270209" y="2877285"/>
            <a:ext cx="419838" cy="230188"/>
          </a:xfrm>
          <a:prstGeom prst="rect">
            <a:avLst/>
          </a:prstGeom>
        </p:spPr>
        <p:txBody>
          <a:bodyPr/>
          <a:lstStyle>
            <a:lvl1pPr marL="0" indent="0">
              <a:buNone/>
              <a:defRPr sz="900">
                <a:solidFill>
                  <a:schemeClr val="tx1"/>
                </a:solidFill>
                <a:latin typeface="Arial" panose="020B0604020202020204" pitchFamily="34" charset="0"/>
              </a:defRPr>
            </a:lvl1pPr>
          </a:lstStyle>
          <a:p>
            <a:pPr lvl="0"/>
            <a:r>
              <a:rPr lang="en-IE" dirty="0"/>
              <a:t>Title</a:t>
            </a:r>
          </a:p>
        </p:txBody>
      </p:sp>
      <p:sp>
        <p:nvSpPr>
          <p:cNvPr id="45" name="Text Placeholder 43"/>
          <p:cNvSpPr>
            <a:spLocks noGrp="1"/>
          </p:cNvSpPr>
          <p:nvPr>
            <p:ph type="body" sz="quarter" idx="17" hasCustomPrompt="1"/>
          </p:nvPr>
        </p:nvSpPr>
        <p:spPr>
          <a:xfrm>
            <a:off x="5410973" y="2877285"/>
            <a:ext cx="419838" cy="230188"/>
          </a:xfrm>
          <a:prstGeom prst="rect">
            <a:avLst/>
          </a:prstGeom>
        </p:spPr>
        <p:txBody>
          <a:bodyPr/>
          <a:lstStyle>
            <a:lvl1pPr marL="0" indent="0">
              <a:buNone/>
              <a:defRPr sz="900">
                <a:solidFill>
                  <a:schemeClr val="tx1"/>
                </a:solidFill>
                <a:latin typeface="Arial" panose="020B0604020202020204" pitchFamily="34" charset="0"/>
              </a:defRPr>
            </a:lvl1pPr>
          </a:lstStyle>
          <a:p>
            <a:pPr lvl="0"/>
            <a:r>
              <a:rPr lang="en-IE" dirty="0"/>
              <a:t>Title</a:t>
            </a:r>
          </a:p>
        </p:txBody>
      </p:sp>
      <p:sp>
        <p:nvSpPr>
          <p:cNvPr id="46" name="Text Placeholder 43"/>
          <p:cNvSpPr>
            <a:spLocks noGrp="1"/>
          </p:cNvSpPr>
          <p:nvPr>
            <p:ph type="body" sz="quarter" idx="18" hasCustomPrompt="1"/>
          </p:nvPr>
        </p:nvSpPr>
        <p:spPr>
          <a:xfrm>
            <a:off x="7659614" y="2877285"/>
            <a:ext cx="419838" cy="230188"/>
          </a:xfrm>
          <a:prstGeom prst="rect">
            <a:avLst/>
          </a:prstGeom>
        </p:spPr>
        <p:txBody>
          <a:bodyPr/>
          <a:lstStyle>
            <a:lvl1pPr marL="0" indent="0">
              <a:buNone/>
              <a:defRPr sz="900">
                <a:solidFill>
                  <a:schemeClr val="tx1"/>
                </a:solidFill>
                <a:latin typeface="Arial" panose="020B0604020202020204" pitchFamily="34" charset="0"/>
              </a:defRPr>
            </a:lvl1pPr>
          </a:lstStyle>
          <a:p>
            <a:pPr lvl="0"/>
            <a:r>
              <a:rPr lang="en-IE" dirty="0"/>
              <a:t>Title</a:t>
            </a:r>
          </a:p>
        </p:txBody>
      </p:sp>
      <p:sp>
        <p:nvSpPr>
          <p:cNvPr id="51" name="Text Placeholder 50"/>
          <p:cNvSpPr>
            <a:spLocks noGrp="1"/>
          </p:cNvSpPr>
          <p:nvPr>
            <p:ph type="body" sz="quarter" idx="19"/>
          </p:nvPr>
        </p:nvSpPr>
        <p:spPr>
          <a:xfrm>
            <a:off x="2768134" y="3257753"/>
            <a:ext cx="1423988" cy="725488"/>
          </a:xfrm>
          <a:prstGeom prst="rect">
            <a:avLst/>
          </a:prstGeom>
        </p:spPr>
        <p:txBody>
          <a:bodyPr/>
          <a:lstStyle>
            <a:lvl1pPr marL="0" marR="0" indent="0" algn="l" defTabSz="457101" rtl="0" eaLnBrk="1" fontAlgn="auto" latinLnBrk="0" hangingPunct="1">
              <a:lnSpc>
                <a:spcPct val="100000"/>
              </a:lnSpc>
              <a:spcBef>
                <a:spcPct val="20000"/>
              </a:spcBef>
              <a:spcAft>
                <a:spcPts val="0"/>
              </a:spcAft>
              <a:buClrTx/>
              <a:buSzTx/>
              <a:buFont typeface="Arial"/>
              <a:buNone/>
              <a:tabLst/>
              <a:defRPr lang="en-US" sz="800" kern="1200" dirty="0" smtClean="0">
                <a:solidFill>
                  <a:srgbClr val="808180"/>
                </a:solidFill>
                <a:latin typeface="Arial" panose="020B0604020202020204" pitchFamily="34" charset="0"/>
                <a:ea typeface="+mn-ea"/>
                <a:cs typeface="+mn-cs"/>
              </a:defRPr>
            </a:lvl1pPr>
          </a:lstStyle>
          <a:p>
            <a:pPr algn="ctr">
              <a:lnSpc>
                <a:spcPct val="130000"/>
              </a:lnSpc>
            </a:pPr>
            <a:endParaRPr lang="en-US" sz="800" dirty="0">
              <a:solidFill>
                <a:srgbClr val="808180"/>
              </a:solidFill>
            </a:endParaRPr>
          </a:p>
        </p:txBody>
      </p:sp>
      <p:sp>
        <p:nvSpPr>
          <p:cNvPr id="52" name="Text Placeholder 50"/>
          <p:cNvSpPr>
            <a:spLocks noGrp="1"/>
          </p:cNvSpPr>
          <p:nvPr>
            <p:ph type="body" sz="quarter" idx="20"/>
          </p:nvPr>
        </p:nvSpPr>
        <p:spPr>
          <a:xfrm>
            <a:off x="4971584" y="3257753"/>
            <a:ext cx="1423988" cy="725488"/>
          </a:xfrm>
          <a:prstGeom prst="rect">
            <a:avLst/>
          </a:prstGeom>
        </p:spPr>
        <p:txBody>
          <a:bodyPr/>
          <a:lstStyle>
            <a:lvl1pPr marL="0" marR="0" indent="0" algn="l" defTabSz="457101" rtl="0" eaLnBrk="1" fontAlgn="auto" latinLnBrk="0" hangingPunct="1">
              <a:lnSpc>
                <a:spcPct val="100000"/>
              </a:lnSpc>
              <a:spcBef>
                <a:spcPct val="20000"/>
              </a:spcBef>
              <a:spcAft>
                <a:spcPts val="0"/>
              </a:spcAft>
              <a:buClrTx/>
              <a:buSzTx/>
              <a:buFont typeface="Arial"/>
              <a:buNone/>
              <a:tabLst/>
              <a:defRPr lang="en-US" sz="800" kern="1200" dirty="0" smtClean="0">
                <a:solidFill>
                  <a:srgbClr val="808180"/>
                </a:solidFill>
                <a:latin typeface="Arial" panose="020B0604020202020204" pitchFamily="34" charset="0"/>
                <a:ea typeface="+mn-ea"/>
                <a:cs typeface="+mn-cs"/>
              </a:defRPr>
            </a:lvl1pPr>
          </a:lstStyle>
          <a:p>
            <a:pPr algn="ctr">
              <a:lnSpc>
                <a:spcPct val="130000"/>
              </a:lnSpc>
            </a:pPr>
            <a:endParaRPr lang="en-US" sz="800" dirty="0">
              <a:solidFill>
                <a:srgbClr val="808180"/>
              </a:solidFill>
            </a:endParaRPr>
          </a:p>
        </p:txBody>
      </p:sp>
      <p:sp>
        <p:nvSpPr>
          <p:cNvPr id="53" name="Text Placeholder 50"/>
          <p:cNvSpPr>
            <a:spLocks noGrp="1"/>
          </p:cNvSpPr>
          <p:nvPr>
            <p:ph type="body" sz="quarter" idx="21"/>
          </p:nvPr>
        </p:nvSpPr>
        <p:spPr>
          <a:xfrm>
            <a:off x="7238534" y="3257753"/>
            <a:ext cx="1423988" cy="725488"/>
          </a:xfrm>
          <a:prstGeom prst="rect">
            <a:avLst/>
          </a:prstGeom>
        </p:spPr>
        <p:txBody>
          <a:bodyPr/>
          <a:lstStyle>
            <a:lvl1pPr marL="0" marR="0" indent="0" algn="l" defTabSz="457101" rtl="0" eaLnBrk="1" fontAlgn="auto" latinLnBrk="0" hangingPunct="1">
              <a:lnSpc>
                <a:spcPct val="100000"/>
              </a:lnSpc>
              <a:spcBef>
                <a:spcPct val="20000"/>
              </a:spcBef>
              <a:spcAft>
                <a:spcPts val="0"/>
              </a:spcAft>
              <a:buClrTx/>
              <a:buSzTx/>
              <a:buFont typeface="Arial"/>
              <a:buNone/>
              <a:tabLst/>
              <a:defRPr lang="en-US" sz="800" kern="1200" dirty="0" smtClean="0">
                <a:solidFill>
                  <a:srgbClr val="808180"/>
                </a:solidFill>
                <a:latin typeface="Arial" panose="020B0604020202020204" pitchFamily="34" charset="0"/>
                <a:ea typeface="+mn-ea"/>
                <a:cs typeface="+mn-cs"/>
              </a:defRPr>
            </a:lvl1pPr>
          </a:lstStyle>
          <a:p>
            <a:pPr algn="ctr">
              <a:lnSpc>
                <a:spcPct val="130000"/>
              </a:lnSpc>
            </a:pPr>
            <a:endParaRPr lang="en-US" sz="800" dirty="0">
              <a:solidFill>
                <a:srgbClr val="808180"/>
              </a:solidFill>
            </a:endParaRPr>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845" userDrawn="1">
          <p15:clr>
            <a:srgbClr val="FBAE40"/>
          </p15:clr>
        </p15:guide>
        <p15:guide id="2" pos="55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8" r:id="rId1"/>
    <p:sldLayoutId id="2147493460" r:id="rId2"/>
    <p:sldLayoutId id="2147493457" r:id="rId3"/>
    <p:sldLayoutId id="2147493526" r:id="rId4"/>
    <p:sldLayoutId id="2147493527" r:id="rId5"/>
    <p:sldLayoutId id="2147493523" r:id="rId6"/>
    <p:sldLayoutId id="2147493463" r:id="rId7"/>
    <p:sldLayoutId id="2147493468" r:id="rId8"/>
    <p:sldLayoutId id="2147493456" r:id="rId9"/>
    <p:sldLayoutId id="2147493464" r:id="rId10"/>
    <p:sldLayoutId id="2147493470" r:id="rId11"/>
    <p:sldLayoutId id="2147493519" r:id="rId12"/>
    <p:sldLayoutId id="2147493516" r:id="rId13"/>
    <p:sldLayoutId id="2147493520" r:id="rId14"/>
    <p:sldLayoutId id="2147493522" r:id="rId15"/>
    <p:sldLayoutId id="2147493521" r:id="rId16"/>
    <p:sldLayoutId id="2147493528" r:id="rId17"/>
  </p:sldLayoutIdLst>
  <p:hf hdr="0" ftr="0" dt="0"/>
  <p:txStyles>
    <p:titleStyle>
      <a:lvl1pPr algn="ctr" defTabSz="457101" rtl="0" eaLnBrk="1" latinLnBrk="0" hangingPunct="1">
        <a:spcBef>
          <a:spcPct val="0"/>
        </a:spcBef>
        <a:buNone/>
        <a:defRPr sz="4400" kern="1200">
          <a:solidFill>
            <a:schemeClr val="tx1"/>
          </a:solidFill>
          <a:latin typeface="+mj-lt"/>
          <a:ea typeface="+mj-ea"/>
          <a:cs typeface="+mj-cs"/>
        </a:defRPr>
      </a:lvl1pPr>
    </p:titleStyle>
    <p:body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1" rtl="0" eaLnBrk="1" latinLnBrk="0" hangingPunct="1">
        <a:defRPr sz="1800" kern="1200">
          <a:solidFill>
            <a:schemeClr val="tx1"/>
          </a:solidFill>
          <a:latin typeface="+mn-lt"/>
          <a:ea typeface="+mn-ea"/>
          <a:cs typeface="+mn-cs"/>
        </a:defRPr>
      </a:lvl1pPr>
      <a:lvl2pPr marL="457101" algn="l" defTabSz="457101" rtl="0" eaLnBrk="1" latinLnBrk="0" hangingPunct="1">
        <a:defRPr sz="1800" kern="1200">
          <a:solidFill>
            <a:schemeClr val="tx1"/>
          </a:solidFill>
          <a:latin typeface="+mn-lt"/>
          <a:ea typeface="+mn-ea"/>
          <a:cs typeface="+mn-cs"/>
        </a:defRPr>
      </a:lvl2pPr>
      <a:lvl3pPr marL="914202"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5" algn="l" defTabSz="457101" rtl="0" eaLnBrk="1" latinLnBrk="0" hangingPunct="1">
        <a:defRPr sz="1800" kern="1200">
          <a:solidFill>
            <a:schemeClr val="tx1"/>
          </a:solidFill>
          <a:latin typeface="+mn-lt"/>
          <a:ea typeface="+mn-ea"/>
          <a:cs typeface="+mn-cs"/>
        </a:defRPr>
      </a:lvl6pPr>
      <a:lvl7pPr marL="2742606" algn="l" defTabSz="457101" rtl="0" eaLnBrk="1" latinLnBrk="0" hangingPunct="1">
        <a:defRPr sz="1800" kern="1200">
          <a:solidFill>
            <a:schemeClr val="tx1"/>
          </a:solidFill>
          <a:latin typeface="+mn-lt"/>
          <a:ea typeface="+mn-ea"/>
          <a:cs typeface="+mn-cs"/>
        </a:defRPr>
      </a:lvl7pPr>
      <a:lvl8pPr marL="3199707" algn="l" defTabSz="457101" rtl="0" eaLnBrk="1" latinLnBrk="0" hangingPunct="1">
        <a:defRPr sz="1800" kern="1200">
          <a:solidFill>
            <a:schemeClr val="tx1"/>
          </a:solidFill>
          <a:latin typeface="+mn-lt"/>
          <a:ea typeface="+mn-ea"/>
          <a:cs typeface="+mn-cs"/>
        </a:defRPr>
      </a:lvl8pPr>
      <a:lvl9pPr marL="3656808" algn="l" defTabSz="45710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www.hpra.ie/" TargetMode="External"/><Relationship Id="rId5" Type="http://schemas.openxmlformats.org/officeDocument/2006/relationships/image" Target="../media/image35.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www.gov.ie/" TargetMode="External"/><Relationship Id="rId5" Type="http://schemas.openxmlformats.org/officeDocument/2006/relationships/image" Target="../media/image35.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tmp"/><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4.png"/><Relationship Id="rId7" Type="http://schemas.openxmlformats.org/officeDocument/2006/relationships/diagramQuickStyle" Target="../diagrams/quickStyle1.xm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5.png"/><Relationship Id="rId9" Type="http://schemas.microsoft.com/office/2007/relationships/diagramDrawing" Target="../diagrams/drawing1.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hyperlink" Target="http://www.immunisation.ie/" TargetMode="Externa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4.xml"/><Relationship Id="rId5" Type="http://schemas.openxmlformats.org/officeDocument/2006/relationships/image" Target="../media/image49.jpeg"/><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hyperlink" Target="https://www.hse.ie/eng/services/covid-19-resources-and-translations/translated-covid19-information/" TargetMode="Externa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50.jpeg"/><Relationship Id="rId5" Type="http://schemas.openxmlformats.org/officeDocument/2006/relationships/hyperlink" Target="https://www.hse.ie/eng/services/covid-19-resources-and-translations/translated-covid19-information/" TargetMode="Externa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hyperlink" Target="https://www.hse.ie/eng/services/covid-19-resources-and-translations/translated-covid19-information/" TargetMode="External"/><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hyperlink" Target="https://www.ema.europa.eu/en/human-regulatory/overview/public-health-threats/coronavirus-disease-covid-19/treatments-vaccines-covid-19" TargetMode="External"/><Relationship Id="rId5" Type="http://schemas.openxmlformats.org/officeDocument/2006/relationships/hyperlink" Target="http://www.hpra.ie/homepage/medicines/covid-19-updates/approval-of-covid-19-vaccines-frequently-asked-questions" TargetMode="External"/><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tmp"/><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4.xml"/><Relationship Id="rId5" Type="http://schemas.openxmlformats.org/officeDocument/2006/relationships/image" Target="../media/image53.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954227D-298E-1F48-8F06-0D0C48D27624}"/>
              </a:ext>
            </a:extLst>
          </p:cNvPr>
          <p:cNvPicPr>
            <a:picLocks noChangeAspect="1"/>
          </p:cNvPicPr>
          <p:nvPr/>
        </p:nvPicPr>
        <p:blipFill>
          <a:blip r:embed="rId3"/>
          <a:stretch>
            <a:fillRect/>
          </a:stretch>
        </p:blipFill>
        <p:spPr>
          <a:xfrm>
            <a:off x="-11152" y="-448"/>
            <a:ext cx="9144000" cy="4428520"/>
          </a:xfrm>
          <a:prstGeom prst="rect">
            <a:avLst/>
          </a:prstGeom>
        </p:spPr>
      </p:pic>
      <p:sp>
        <p:nvSpPr>
          <p:cNvPr id="10" name="Rectangle 9">
            <a:extLst>
              <a:ext uri="{FF2B5EF4-FFF2-40B4-BE49-F238E27FC236}">
                <a16:creationId xmlns:a16="http://schemas.microsoft.com/office/drawing/2014/main" xmlns="" id="{A21A857D-2BE6-E545-B96C-1F78817D9795}"/>
              </a:ext>
            </a:extLst>
          </p:cNvPr>
          <p:cNvSpPr/>
          <p:nvPr/>
        </p:nvSpPr>
        <p:spPr>
          <a:xfrm>
            <a:off x="-1" y="1611178"/>
            <a:ext cx="4790209" cy="1481879"/>
          </a:xfrm>
          <a:prstGeom prst="rect">
            <a:avLst/>
          </a:prstGeom>
          <a:solidFill>
            <a:srgbClr val="068CA6">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0255" y="1621625"/>
            <a:ext cx="4597437" cy="1132618"/>
          </a:xfrm>
          <a:prstGeom prst="rect">
            <a:avLst/>
          </a:prstGeom>
          <a:noFill/>
        </p:spPr>
        <p:txBody>
          <a:bodyPr wrap="square" rtlCol="0">
            <a:spAutoFit/>
          </a:bodyPr>
          <a:lstStyle/>
          <a:p>
            <a:pPr>
              <a:lnSpc>
                <a:spcPct val="130000"/>
              </a:lnSpc>
            </a:pPr>
            <a:r>
              <a:rPr lang="en-IE" sz="2000" b="1" dirty="0" smtClean="0">
                <a:solidFill>
                  <a:schemeClr val="bg1"/>
                </a:solidFill>
              </a:rPr>
              <a:t>COVID-19 Vaccines</a:t>
            </a:r>
          </a:p>
          <a:p>
            <a:pPr>
              <a:lnSpc>
                <a:spcPct val="130000"/>
              </a:lnSpc>
            </a:pPr>
            <a:r>
              <a:rPr lang="en-IE" sz="1600" b="1" dirty="0">
                <a:solidFill>
                  <a:schemeClr val="bg1"/>
                </a:solidFill>
              </a:rPr>
              <a:t>Direct Provision and Migrant Health service providers and support </a:t>
            </a:r>
            <a:r>
              <a:rPr lang="en-IE" sz="1600" b="1" dirty="0" smtClean="0">
                <a:solidFill>
                  <a:schemeClr val="bg1"/>
                </a:solidFill>
              </a:rPr>
              <a:t>groups– 13</a:t>
            </a:r>
            <a:r>
              <a:rPr lang="en-IE" sz="1600" b="1" baseline="30000" dirty="0" smtClean="0">
                <a:solidFill>
                  <a:schemeClr val="bg1"/>
                </a:solidFill>
              </a:rPr>
              <a:t>th</a:t>
            </a:r>
            <a:r>
              <a:rPr lang="en-IE" sz="1600" b="1" dirty="0" smtClean="0">
                <a:solidFill>
                  <a:schemeClr val="bg1"/>
                </a:solidFill>
              </a:rPr>
              <a:t> </a:t>
            </a:r>
            <a:r>
              <a:rPr lang="en-IE" sz="1600" dirty="0" smtClean="0">
                <a:solidFill>
                  <a:schemeClr val="bg1"/>
                </a:solidFill>
              </a:rPr>
              <a:t>April 2021</a:t>
            </a:r>
            <a:endParaRPr lang="en-IE" sz="1600" dirty="0">
              <a:solidFill>
                <a:schemeClr val="bg1"/>
              </a:solidFill>
            </a:endParaRPr>
          </a:p>
        </p:txBody>
      </p:sp>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Tree>
    <p:extLst>
      <p:ext uri="{BB962C8B-B14F-4D97-AF65-F5344CB8AC3E}">
        <p14:creationId xmlns:p14="http://schemas.microsoft.com/office/powerpoint/2010/main" val="1982406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541286"/>
            <a:ext cx="8476090" cy="522451"/>
          </a:xfrm>
          <a:prstGeom prst="rect">
            <a:avLst/>
          </a:prstGeom>
          <a:noFill/>
        </p:spPr>
        <p:txBody>
          <a:bodyPr wrap="square" rtlCol="0">
            <a:spAutoFit/>
          </a:bodyPr>
          <a:lstStyle/>
          <a:p>
            <a:pPr algn="ctr">
              <a:lnSpc>
                <a:spcPct val="130000"/>
              </a:lnSpc>
            </a:pPr>
            <a:r>
              <a:rPr lang="en-IE" sz="2400" b="1" dirty="0" smtClean="0">
                <a:solidFill>
                  <a:srgbClr val="068CA6"/>
                </a:solidFill>
              </a:rPr>
              <a:t>The impact of COVID-19 – Direct Provision</a:t>
            </a:r>
            <a:endParaRPr lang="en-IE" sz="2400" b="1" dirty="0">
              <a:solidFill>
                <a:srgbClr val="068CA6"/>
              </a:solidFill>
            </a:endParaRPr>
          </a:p>
        </p:txBody>
      </p:sp>
      <p:sp>
        <p:nvSpPr>
          <p:cNvPr id="14" name="Content Placeholder 2"/>
          <p:cNvSpPr txBox="1">
            <a:spLocks/>
          </p:cNvSpPr>
          <p:nvPr/>
        </p:nvSpPr>
        <p:spPr>
          <a:xfrm>
            <a:off x="263609" y="1320968"/>
            <a:ext cx="4793420" cy="3160523"/>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smtClean="0"/>
              <a:t>78 outbreaks of Covid-19 in Direct Provision, with approx. 772 cases up to end of March</a:t>
            </a:r>
          </a:p>
          <a:p>
            <a:r>
              <a:rPr lang="en-IE" sz="1600" dirty="0" smtClean="0"/>
              <a:t>Increase in outbreaks in Direct Provision since mid December ‘Wave 3’</a:t>
            </a:r>
          </a:p>
          <a:p>
            <a:r>
              <a:rPr lang="en-IE" sz="1600" dirty="0" smtClean="0"/>
              <a:t>Cross transmission – staff, healthcare workers, factory workers, community</a:t>
            </a:r>
          </a:p>
          <a:p>
            <a:r>
              <a:rPr lang="en-IE" sz="1600" dirty="0" smtClean="0"/>
              <a:t>Low hospitalisation rate: &lt; 2.4%</a:t>
            </a:r>
          </a:p>
          <a:p>
            <a:r>
              <a:rPr lang="en-IE" sz="1600" dirty="0" smtClean="0"/>
              <a:t>No ICU or deaths from Covid-19</a:t>
            </a:r>
            <a:endParaRPr lang="en-IE" sz="1600" dirty="0"/>
          </a:p>
        </p:txBody>
      </p: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9611" y="1386551"/>
            <a:ext cx="1502797" cy="1514678"/>
          </a:xfrm>
          <a:prstGeom prst="rect">
            <a:avLst/>
          </a:prstGeom>
        </p:spPr>
      </p:pic>
    </p:spTree>
    <p:extLst>
      <p:ext uri="{BB962C8B-B14F-4D97-AF65-F5344CB8AC3E}">
        <p14:creationId xmlns:p14="http://schemas.microsoft.com/office/powerpoint/2010/main" val="765022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79068" y="348536"/>
            <a:ext cx="8476090" cy="522451"/>
          </a:xfrm>
          <a:prstGeom prst="rect">
            <a:avLst/>
          </a:prstGeom>
          <a:noFill/>
        </p:spPr>
        <p:txBody>
          <a:bodyPr wrap="square" rtlCol="0">
            <a:spAutoFit/>
          </a:bodyPr>
          <a:lstStyle/>
          <a:p>
            <a:pPr algn="ctr">
              <a:lnSpc>
                <a:spcPct val="130000"/>
              </a:lnSpc>
            </a:pPr>
            <a:r>
              <a:rPr lang="en-IE" sz="2400" b="1" dirty="0">
                <a:solidFill>
                  <a:srgbClr val="068CA6"/>
                </a:solidFill>
              </a:rPr>
              <a:t>The light at the end of the tunnel…?</a:t>
            </a:r>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9026" y="964985"/>
            <a:ext cx="7191792" cy="3595896"/>
          </a:xfrm>
          <a:prstGeom prst="rect">
            <a:avLst/>
          </a:prstGeom>
        </p:spPr>
      </p:pic>
      <p:sp>
        <p:nvSpPr>
          <p:cNvPr id="17" name="Rectangle 16"/>
          <p:cNvSpPr/>
          <p:nvPr/>
        </p:nvSpPr>
        <p:spPr>
          <a:xfrm>
            <a:off x="3782846" y="2181749"/>
            <a:ext cx="1304152" cy="858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smtClean="0">
                <a:solidFill>
                  <a:schemeClr val="tx1"/>
                </a:solidFill>
              </a:rPr>
              <a:t>COVID-19 </a:t>
            </a:r>
            <a:r>
              <a:rPr lang="en-IE" sz="1400" b="1" dirty="0">
                <a:solidFill>
                  <a:schemeClr val="tx1"/>
                </a:solidFill>
              </a:rPr>
              <a:t>vaccines</a:t>
            </a:r>
          </a:p>
        </p:txBody>
      </p:sp>
    </p:spTree>
    <p:extLst>
      <p:ext uri="{BB962C8B-B14F-4D97-AF65-F5344CB8AC3E}">
        <p14:creationId xmlns:p14="http://schemas.microsoft.com/office/powerpoint/2010/main" val="687877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7951" y="395480"/>
            <a:ext cx="8688395" cy="522451"/>
          </a:xfrm>
          <a:prstGeom prst="rect">
            <a:avLst/>
          </a:prstGeom>
          <a:noFill/>
        </p:spPr>
        <p:txBody>
          <a:bodyPr wrap="square" rtlCol="0">
            <a:spAutoFit/>
          </a:bodyPr>
          <a:lstStyle/>
          <a:p>
            <a:pPr algn="ctr">
              <a:lnSpc>
                <a:spcPct val="130000"/>
              </a:lnSpc>
            </a:pPr>
            <a:r>
              <a:rPr lang="en-IE" sz="2400" b="1" dirty="0" smtClean="0">
                <a:solidFill>
                  <a:srgbClr val="068CA6"/>
                </a:solidFill>
              </a:rPr>
              <a:t>Another weapon </a:t>
            </a:r>
            <a:r>
              <a:rPr lang="en-IE" sz="2400" b="1" dirty="0">
                <a:solidFill>
                  <a:srgbClr val="068CA6"/>
                </a:solidFill>
              </a:rPr>
              <a:t>in our armour</a:t>
            </a:r>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26870" r="26783"/>
          <a:stretch/>
        </p:blipFill>
        <p:spPr>
          <a:xfrm>
            <a:off x="1678272" y="1031955"/>
            <a:ext cx="3100462" cy="3762873"/>
          </a:xfrm>
          <a:prstGeom prst="rect">
            <a:avLst/>
          </a:prstGeom>
        </p:spPr>
      </p:pic>
      <p:sp>
        <p:nvSpPr>
          <p:cNvPr id="17" name="TextBox 16"/>
          <p:cNvSpPr txBox="1"/>
          <p:nvPr/>
        </p:nvSpPr>
        <p:spPr>
          <a:xfrm>
            <a:off x="2405584" y="2336466"/>
            <a:ext cx="1832770" cy="1492716"/>
          </a:xfrm>
          <a:prstGeom prst="rect">
            <a:avLst/>
          </a:prstGeom>
          <a:noFill/>
        </p:spPr>
        <p:txBody>
          <a:bodyPr wrap="square" rtlCol="0">
            <a:spAutoFit/>
          </a:bodyPr>
          <a:lstStyle/>
          <a:p>
            <a:pPr marL="342900" indent="-342900">
              <a:buFont typeface="+mj-lt"/>
              <a:buAutoNum type="arabicPeriod"/>
            </a:pPr>
            <a:r>
              <a:rPr lang="en-IE" sz="1300" b="1" dirty="0"/>
              <a:t>Handwashing</a:t>
            </a:r>
          </a:p>
          <a:p>
            <a:pPr marL="342900" indent="-342900">
              <a:buFont typeface="+mj-lt"/>
              <a:buAutoNum type="arabicPeriod"/>
            </a:pPr>
            <a:r>
              <a:rPr lang="en-IE" sz="1300" b="1" dirty="0"/>
              <a:t>Covering our coughs and sneezes</a:t>
            </a:r>
          </a:p>
          <a:p>
            <a:pPr marL="342900" indent="-342900">
              <a:buFont typeface="+mj-lt"/>
              <a:buAutoNum type="arabicPeriod"/>
            </a:pPr>
            <a:r>
              <a:rPr lang="en-IE" sz="1300" b="1" dirty="0"/>
              <a:t>Face coverings</a:t>
            </a:r>
          </a:p>
          <a:p>
            <a:pPr marL="342900" indent="-342900">
              <a:buFont typeface="+mj-lt"/>
              <a:buAutoNum type="arabicPeriod"/>
            </a:pPr>
            <a:r>
              <a:rPr lang="en-IE" sz="1300" b="1" dirty="0"/>
              <a:t>Keeping our distance</a:t>
            </a:r>
          </a:p>
        </p:txBody>
      </p:sp>
      <p:sp>
        <p:nvSpPr>
          <p:cNvPr id="18" name="Left Arrow 17"/>
          <p:cNvSpPr/>
          <p:nvPr/>
        </p:nvSpPr>
        <p:spPr>
          <a:xfrm>
            <a:off x="4965666" y="2788489"/>
            <a:ext cx="2835609" cy="900546"/>
          </a:xfrm>
          <a:prstGeom prst="leftArrow">
            <a:avLst/>
          </a:prstGeom>
          <a:solidFill>
            <a:srgbClr val="00ADEF"/>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E" b="1" dirty="0"/>
              <a:t>5. </a:t>
            </a:r>
            <a:r>
              <a:rPr lang="en-IE" b="1" dirty="0" smtClean="0"/>
              <a:t>COVID-19 </a:t>
            </a:r>
            <a:r>
              <a:rPr lang="en-IE" b="1" dirty="0"/>
              <a:t>Vaccines</a:t>
            </a:r>
          </a:p>
        </p:txBody>
      </p:sp>
    </p:spTree>
    <p:extLst>
      <p:ext uri="{BB962C8B-B14F-4D97-AF65-F5344CB8AC3E}">
        <p14:creationId xmlns:p14="http://schemas.microsoft.com/office/powerpoint/2010/main" val="191335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1" y="1872452"/>
            <a:ext cx="9150518" cy="880947"/>
          </a:xfrm>
          <a:prstGeom prst="rect">
            <a:avLst/>
          </a:prstGeom>
          <a:noFill/>
        </p:spPr>
        <p:txBody>
          <a:bodyPr wrap="square" rtlCol="0">
            <a:spAutoFit/>
          </a:bodyPr>
          <a:lstStyle/>
          <a:p>
            <a:pPr algn="ctr">
              <a:lnSpc>
                <a:spcPct val="130000"/>
              </a:lnSpc>
            </a:pPr>
            <a:r>
              <a:rPr lang="en-IE" sz="4400" b="1" dirty="0">
                <a:solidFill>
                  <a:srgbClr val="068CA6"/>
                </a:solidFill>
              </a:rPr>
              <a:t>How do vaccines work? </a:t>
            </a:r>
          </a:p>
        </p:txBody>
      </p:sp>
    </p:spTree>
    <p:extLst>
      <p:ext uri="{BB962C8B-B14F-4D97-AF65-F5344CB8AC3E}">
        <p14:creationId xmlns:p14="http://schemas.microsoft.com/office/powerpoint/2010/main" val="2909679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62178" y="632342"/>
            <a:ext cx="9088341" cy="572464"/>
          </a:xfrm>
          <a:prstGeom prst="rect">
            <a:avLst/>
          </a:prstGeom>
          <a:noFill/>
        </p:spPr>
        <p:txBody>
          <a:bodyPr wrap="square" rtlCol="0">
            <a:spAutoFit/>
          </a:bodyPr>
          <a:lstStyle/>
          <a:p>
            <a:pPr algn="ctr">
              <a:lnSpc>
                <a:spcPct val="130000"/>
              </a:lnSpc>
            </a:pPr>
            <a:r>
              <a:rPr lang="en-IE" sz="2400" b="1" dirty="0">
                <a:solidFill>
                  <a:srgbClr val="068CA6"/>
                </a:solidFill>
              </a:rPr>
              <a:t>Vaccines are like a personal trainer for your immune system!</a:t>
            </a:r>
          </a:p>
        </p:txBody>
      </p:sp>
      <p:sp>
        <p:nvSpPr>
          <p:cNvPr id="14" name="Content Placeholder 2"/>
          <p:cNvSpPr txBox="1">
            <a:spLocks/>
          </p:cNvSpPr>
          <p:nvPr/>
        </p:nvSpPr>
        <p:spPr>
          <a:xfrm>
            <a:off x="3909731" y="1453308"/>
            <a:ext cx="4793420" cy="2312172"/>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800" dirty="0"/>
              <a:t>Vaccines “train” your immune system by teaching it how to react to a particular germ or invader.</a:t>
            </a:r>
          </a:p>
          <a:p>
            <a:r>
              <a:rPr lang="en-IE" sz="1800" dirty="0"/>
              <a:t>Vaccines stimulate your immune system and get it working hard to protect you!</a:t>
            </a:r>
          </a:p>
          <a:p>
            <a:r>
              <a:rPr lang="en-IE" sz="1800" dirty="0"/>
              <a:t>If you do come across the virus in future, your immune system will respond faster.</a:t>
            </a:r>
          </a:p>
        </p:txBody>
      </p:sp>
      <p:pic>
        <p:nvPicPr>
          <p:cNvPr id="12" name="Picture 11" descr="A picture containing text&#10;&#10;Description automatically generated">
            <a:extLst>
              <a:ext uri="{FF2B5EF4-FFF2-40B4-BE49-F238E27FC236}">
                <a16:creationId xmlns:a16="http://schemas.microsoft.com/office/drawing/2014/main" xmlns="" id="{3DBD40E2-ED7F-4947-B8F9-B0164C2F5502}"/>
              </a:ext>
            </a:extLst>
          </p:cNvPr>
          <p:cNvPicPr>
            <a:picLocks noChangeAspect="1"/>
          </p:cNvPicPr>
          <p:nvPr/>
        </p:nvPicPr>
        <p:blipFill rotWithShape="1">
          <a:blip r:embed="rId5">
            <a:alphaModFix/>
            <a:extLst>
              <a:ext uri="{28A0092B-C50C-407E-A947-70E740481C1C}">
                <a14:useLocalDpi xmlns:a14="http://schemas.microsoft.com/office/drawing/2010/main"/>
              </a:ext>
            </a:extLst>
          </a:blip>
          <a:srcRect l="4458" r="-3" b="-3"/>
          <a:stretch/>
        </p:blipFill>
        <p:spPr>
          <a:xfrm>
            <a:off x="-7951" y="1143666"/>
            <a:ext cx="3488229" cy="3650971"/>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720737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469" t="1211" r="400" b="2376"/>
          <a:stretch/>
        </p:blipFill>
        <p:spPr>
          <a:xfrm>
            <a:off x="39756" y="55659"/>
            <a:ext cx="9064488" cy="4428878"/>
          </a:xfrm>
          <a:prstGeom prst="rect">
            <a:avLst/>
          </a:prstGeom>
        </p:spPr>
      </p:pic>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Tree>
    <p:extLst>
      <p:ext uri="{BB962C8B-B14F-4D97-AF65-F5344CB8AC3E}">
        <p14:creationId xmlns:p14="http://schemas.microsoft.com/office/powerpoint/2010/main" val="3891951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23245" y="693665"/>
            <a:ext cx="8941242" cy="450829"/>
          </a:xfrm>
          <a:prstGeom prst="rect">
            <a:avLst/>
          </a:prstGeom>
          <a:noFill/>
        </p:spPr>
        <p:txBody>
          <a:bodyPr wrap="square" rtlCol="0">
            <a:spAutoFit/>
          </a:bodyPr>
          <a:lstStyle/>
          <a:p>
            <a:pPr algn="ctr">
              <a:lnSpc>
                <a:spcPct val="130000"/>
              </a:lnSpc>
            </a:pPr>
            <a:r>
              <a:rPr lang="en-IE" sz="2000" b="1" dirty="0">
                <a:solidFill>
                  <a:srgbClr val="068CA6"/>
                </a:solidFill>
              </a:rPr>
              <a:t>The immune system sounds great… why bother with a vaccine at all?!</a:t>
            </a:r>
          </a:p>
        </p:txBody>
      </p:sp>
      <p:sp>
        <p:nvSpPr>
          <p:cNvPr id="14" name="Content Placeholder 2"/>
          <p:cNvSpPr txBox="1">
            <a:spLocks/>
          </p:cNvSpPr>
          <p:nvPr/>
        </p:nvSpPr>
        <p:spPr>
          <a:xfrm>
            <a:off x="246970" y="1296496"/>
            <a:ext cx="8456661" cy="3249415"/>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a:t>Some people won’t be able to take the COVID-19 vaccine</a:t>
            </a:r>
          </a:p>
          <a:p>
            <a:pPr lvl="1"/>
            <a:r>
              <a:rPr lang="en-IE" sz="1600" dirty="0"/>
              <a:t>Usually this is because they have had very severe allergic reactions to this vaccine in the past, they have an underlying disease that means they can’t take vaccines or they are receiving treatment for some cancers.</a:t>
            </a:r>
          </a:p>
          <a:p>
            <a:pPr lvl="1"/>
            <a:r>
              <a:rPr lang="en-IE" sz="1600" dirty="0"/>
              <a:t>To protect these people from infection they need as many as possible to get the vaccine.</a:t>
            </a:r>
          </a:p>
          <a:p>
            <a:pPr lvl="1"/>
            <a:r>
              <a:rPr lang="en-IE" sz="1600" dirty="0"/>
              <a:t>This will reduce the amount of COVID-19 virus that is “circulating” through the population and reduce the chance of these people coming in contact with someone infected with COVID-19.</a:t>
            </a:r>
          </a:p>
          <a:p>
            <a:pPr lvl="1"/>
            <a:r>
              <a:rPr lang="en-IE" sz="1600" dirty="0"/>
              <a:t>This is called “herd immunity” and is one of the reasons why as many people as possible take the vaccine as it protects some of our most vulnerable citizens from COVID-19 infection. </a:t>
            </a:r>
          </a:p>
        </p:txBody>
      </p:sp>
    </p:spTree>
    <p:extLst>
      <p:ext uri="{BB962C8B-B14F-4D97-AF65-F5344CB8AC3E}">
        <p14:creationId xmlns:p14="http://schemas.microsoft.com/office/powerpoint/2010/main" val="3019067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63611" y="1532987"/>
            <a:ext cx="9069237" cy="1852815"/>
          </a:xfrm>
          <a:prstGeom prst="rect">
            <a:avLst/>
          </a:prstGeom>
          <a:noFill/>
        </p:spPr>
        <p:txBody>
          <a:bodyPr wrap="square" rtlCol="0">
            <a:spAutoFit/>
          </a:bodyPr>
          <a:lstStyle/>
          <a:p>
            <a:pPr algn="ctr">
              <a:lnSpc>
                <a:spcPct val="130000"/>
              </a:lnSpc>
            </a:pPr>
            <a:r>
              <a:rPr lang="en-IE" sz="4400" b="1" dirty="0">
                <a:solidFill>
                  <a:srgbClr val="068CA6"/>
                </a:solidFill>
              </a:rPr>
              <a:t>What types of COVID-19 vaccines are there? </a:t>
            </a:r>
          </a:p>
        </p:txBody>
      </p:sp>
    </p:spTree>
    <p:extLst>
      <p:ext uri="{BB962C8B-B14F-4D97-AF65-F5344CB8AC3E}">
        <p14:creationId xmlns:p14="http://schemas.microsoft.com/office/powerpoint/2010/main" val="1436998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488288" y="440363"/>
            <a:ext cx="7688912" cy="522451"/>
          </a:xfrm>
          <a:prstGeom prst="rect">
            <a:avLst/>
          </a:prstGeom>
          <a:noFill/>
        </p:spPr>
        <p:txBody>
          <a:bodyPr wrap="square" rtlCol="0">
            <a:spAutoFit/>
          </a:bodyPr>
          <a:lstStyle/>
          <a:p>
            <a:pPr algn="ctr">
              <a:lnSpc>
                <a:spcPct val="130000"/>
              </a:lnSpc>
            </a:pPr>
            <a:r>
              <a:rPr lang="en-IE" sz="2400" b="1" dirty="0">
                <a:solidFill>
                  <a:srgbClr val="068CA6"/>
                </a:solidFill>
              </a:rPr>
              <a:t>Types of vaccines against COVID-19</a:t>
            </a:r>
          </a:p>
        </p:txBody>
      </p:sp>
      <p:sp>
        <p:nvSpPr>
          <p:cNvPr id="14" name="Content Placeholder 2"/>
          <p:cNvSpPr txBox="1">
            <a:spLocks/>
          </p:cNvSpPr>
          <p:nvPr/>
        </p:nvSpPr>
        <p:spPr>
          <a:xfrm>
            <a:off x="3124863" y="1200647"/>
            <a:ext cx="5939624" cy="3370539"/>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b="1" dirty="0"/>
              <a:t>Currently in Ireland there are 3 COVID-19 vaccines being used:</a:t>
            </a:r>
          </a:p>
          <a:p>
            <a:r>
              <a:rPr lang="en-IE" sz="1600" dirty="0" smtClean="0"/>
              <a:t>mRNA </a:t>
            </a:r>
            <a:r>
              <a:rPr lang="en-IE" sz="1600" dirty="0"/>
              <a:t>Vaccines: </a:t>
            </a:r>
          </a:p>
          <a:p>
            <a:pPr lvl="1"/>
            <a:r>
              <a:rPr lang="en-IE" sz="1600" dirty="0"/>
              <a:t>Pfizer/</a:t>
            </a:r>
            <a:r>
              <a:rPr lang="en-IE" sz="1600" dirty="0" err="1"/>
              <a:t>BioNTech</a:t>
            </a:r>
            <a:endParaRPr lang="en-IE" sz="1600" dirty="0"/>
          </a:p>
          <a:p>
            <a:pPr lvl="1"/>
            <a:r>
              <a:rPr lang="en-IE" sz="1600" dirty="0" err="1"/>
              <a:t>Moderna</a:t>
            </a:r>
            <a:r>
              <a:rPr lang="en-IE" sz="1600" dirty="0"/>
              <a:t> vaccines</a:t>
            </a:r>
          </a:p>
          <a:p>
            <a:r>
              <a:rPr lang="en-IE" sz="1600" dirty="0"/>
              <a:t>Viral vector vaccines: </a:t>
            </a:r>
          </a:p>
          <a:p>
            <a:pPr lvl="1"/>
            <a:r>
              <a:rPr lang="en-IE" sz="1600" dirty="0"/>
              <a:t>Oxford/Astra Zeneca, </a:t>
            </a:r>
          </a:p>
          <a:p>
            <a:pPr lvl="1"/>
            <a:r>
              <a:rPr lang="en-IE" sz="1600" dirty="0"/>
              <a:t>Janssen (J&amp;J) vaccine expected to be </a:t>
            </a:r>
            <a:r>
              <a:rPr lang="en-IE" sz="1600" dirty="0" smtClean="0"/>
              <a:t>approved by European Medicines Agency </a:t>
            </a:r>
            <a:r>
              <a:rPr lang="en-IE" sz="1600" dirty="0"/>
              <a:t>soon</a:t>
            </a:r>
          </a:p>
          <a:p>
            <a:r>
              <a:rPr lang="en-IE" sz="1600" dirty="0"/>
              <a:t>All the vaccines in use in Ireland have gone through very close testing and review by the European Medicines Agency to make sure they are safe and they work. </a:t>
            </a:r>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329583"/>
            <a:ext cx="2995927" cy="2995927"/>
          </a:xfrm>
          <a:prstGeom prst="rect">
            <a:avLst/>
          </a:prstGeom>
        </p:spPr>
      </p:pic>
    </p:spTree>
    <p:extLst>
      <p:ext uri="{BB962C8B-B14F-4D97-AF65-F5344CB8AC3E}">
        <p14:creationId xmlns:p14="http://schemas.microsoft.com/office/powerpoint/2010/main" val="33301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488288" y="440363"/>
            <a:ext cx="7688912" cy="522451"/>
          </a:xfrm>
          <a:prstGeom prst="rect">
            <a:avLst/>
          </a:prstGeom>
          <a:noFill/>
        </p:spPr>
        <p:txBody>
          <a:bodyPr wrap="square" rtlCol="0">
            <a:spAutoFit/>
          </a:bodyPr>
          <a:lstStyle/>
          <a:p>
            <a:pPr algn="ctr">
              <a:lnSpc>
                <a:spcPct val="130000"/>
              </a:lnSpc>
            </a:pPr>
            <a:r>
              <a:rPr lang="en-IE" sz="2400" b="1" dirty="0" smtClean="0">
                <a:solidFill>
                  <a:srgbClr val="068CA6"/>
                </a:solidFill>
              </a:rPr>
              <a:t>Update to Astra Zeneca COVID-19 Vaccine</a:t>
            </a:r>
            <a:endParaRPr lang="en-IE" sz="2400" b="1" dirty="0">
              <a:solidFill>
                <a:srgbClr val="068CA6"/>
              </a:solidFill>
            </a:endParaRPr>
          </a:p>
        </p:txBody>
      </p:sp>
      <p:sp>
        <p:nvSpPr>
          <p:cNvPr id="14" name="Content Placeholder 2"/>
          <p:cNvSpPr txBox="1">
            <a:spLocks/>
          </p:cNvSpPr>
          <p:nvPr/>
        </p:nvSpPr>
        <p:spPr>
          <a:xfrm>
            <a:off x="3255790" y="1200647"/>
            <a:ext cx="6087371" cy="3370539"/>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500" dirty="0"/>
              <a:t>In March 2021, a number of European countries reported  small number of unusual blood clots and low levels of a blood cell involved in clotting (platelets) in a small number of people vaccinated with COVID-19 Vaccine </a:t>
            </a:r>
            <a:r>
              <a:rPr lang="en-IE" sz="1500" dirty="0" smtClean="0"/>
              <a:t>AstraZeneca. </a:t>
            </a:r>
          </a:p>
          <a:p>
            <a:r>
              <a:rPr lang="en-IE" sz="1500" dirty="0" smtClean="0"/>
              <a:t>In response, the European </a:t>
            </a:r>
            <a:r>
              <a:rPr lang="en-IE" sz="1500" dirty="0"/>
              <a:t>Medicines Agency </a:t>
            </a:r>
            <a:r>
              <a:rPr lang="en-IE" sz="1500" dirty="0" smtClean="0"/>
              <a:t>began an investigation into these events and their findings were published </a:t>
            </a:r>
            <a:r>
              <a:rPr lang="en-IE" sz="1500" dirty="0"/>
              <a:t>on </a:t>
            </a:r>
            <a:r>
              <a:rPr lang="en-IE" sz="1500" dirty="0" smtClean="0"/>
              <a:t>April </a:t>
            </a:r>
            <a:r>
              <a:rPr lang="en-IE" sz="1500" dirty="0"/>
              <a:t>7</a:t>
            </a:r>
            <a:r>
              <a:rPr lang="en-IE" sz="1500" baseline="30000" dirty="0"/>
              <a:t>th</a:t>
            </a:r>
            <a:r>
              <a:rPr lang="en-IE" sz="1500" dirty="0"/>
              <a:t> </a:t>
            </a:r>
            <a:r>
              <a:rPr lang="en-IE" sz="1500" dirty="0" smtClean="0"/>
              <a:t>2021.</a:t>
            </a:r>
            <a:endParaRPr lang="en-IE" sz="1500" dirty="0"/>
          </a:p>
        </p:txBody>
      </p:sp>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t="30601"/>
          <a:stretch/>
        </p:blipFill>
        <p:spPr>
          <a:xfrm>
            <a:off x="75297" y="1566850"/>
            <a:ext cx="3279885" cy="2023293"/>
          </a:xfrm>
          <a:prstGeom prst="rect">
            <a:avLst/>
          </a:prstGeom>
        </p:spPr>
      </p:pic>
    </p:spTree>
    <p:extLst>
      <p:ext uri="{BB962C8B-B14F-4D97-AF65-F5344CB8AC3E}">
        <p14:creationId xmlns:p14="http://schemas.microsoft.com/office/powerpoint/2010/main" val="788193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 y="4800600"/>
            <a:ext cx="4617720" cy="342900"/>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233657"/>
            <a:ext cx="8237551" cy="665888"/>
          </a:xfrm>
          <a:prstGeom prst="rect">
            <a:avLst/>
          </a:prstGeom>
          <a:noFill/>
        </p:spPr>
        <p:txBody>
          <a:bodyPr wrap="square" rtlCol="0">
            <a:spAutoFit/>
          </a:bodyPr>
          <a:lstStyle/>
          <a:p>
            <a:pPr algn="ctr">
              <a:lnSpc>
                <a:spcPct val="130000"/>
              </a:lnSpc>
            </a:pPr>
            <a:r>
              <a:rPr lang="en-IE" sz="3200" b="1" dirty="0">
                <a:solidFill>
                  <a:srgbClr val="068CA6"/>
                </a:solidFill>
              </a:rPr>
              <a:t>Outline of talk</a:t>
            </a:r>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t="24117" r="9773" b="2358"/>
          <a:stretch/>
        </p:blipFill>
        <p:spPr>
          <a:xfrm>
            <a:off x="1" y="956040"/>
            <a:ext cx="7975158" cy="3655717"/>
          </a:xfrm>
          <a:prstGeom prst="rect">
            <a:avLst/>
          </a:prstGeom>
        </p:spPr>
      </p:pic>
    </p:spTree>
    <p:extLst>
      <p:ext uri="{BB962C8B-B14F-4D97-AF65-F5344CB8AC3E}">
        <p14:creationId xmlns:p14="http://schemas.microsoft.com/office/powerpoint/2010/main" val="4222198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2"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8"/>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4" y="4325511"/>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10"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488288" y="440364"/>
            <a:ext cx="7688912" cy="572464"/>
          </a:xfrm>
          <a:prstGeom prst="rect">
            <a:avLst/>
          </a:prstGeom>
          <a:noFill/>
        </p:spPr>
        <p:txBody>
          <a:bodyPr wrap="square" rtlCol="0">
            <a:spAutoFit/>
          </a:bodyPr>
          <a:lstStyle/>
          <a:p>
            <a:pPr algn="ctr">
              <a:lnSpc>
                <a:spcPct val="130000"/>
              </a:lnSpc>
            </a:pPr>
            <a:r>
              <a:rPr lang="en-IE" sz="2400" b="1" dirty="0" smtClean="0">
                <a:solidFill>
                  <a:srgbClr val="068CA6"/>
                </a:solidFill>
              </a:rPr>
              <a:t>Update to Astra Zeneca COVID-19 Vaccine</a:t>
            </a:r>
            <a:endParaRPr lang="en-IE" sz="2400" b="1" dirty="0">
              <a:solidFill>
                <a:srgbClr val="068CA6"/>
              </a:solidFill>
            </a:endParaRPr>
          </a:p>
        </p:txBody>
      </p:sp>
      <p:sp>
        <p:nvSpPr>
          <p:cNvPr id="14" name="Content Placeholder 2"/>
          <p:cNvSpPr txBox="1">
            <a:spLocks/>
          </p:cNvSpPr>
          <p:nvPr/>
        </p:nvSpPr>
        <p:spPr>
          <a:xfrm>
            <a:off x="3124863" y="1200648"/>
            <a:ext cx="5939624" cy="2775930"/>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IE" sz="1800" dirty="0" smtClean="0"/>
              <a:t>Key Findings from the EMA Report April 7</a:t>
            </a:r>
            <a:r>
              <a:rPr lang="en-IE" sz="1800" baseline="30000" dirty="0" smtClean="0"/>
              <a:t>th</a:t>
            </a:r>
            <a:r>
              <a:rPr lang="en-IE" sz="1800" dirty="0" smtClean="0"/>
              <a:t> 2021:</a:t>
            </a:r>
          </a:p>
          <a:p>
            <a:pPr lvl="1">
              <a:buFont typeface="Arial" panose="020B0604020202020204" pitchFamily="34" charset="0"/>
              <a:buChar char="•"/>
            </a:pPr>
            <a:r>
              <a:rPr lang="en-IE" sz="1400" dirty="0" smtClean="0"/>
              <a:t>There </a:t>
            </a:r>
            <a:r>
              <a:rPr lang="en-IE" sz="1400" dirty="0"/>
              <a:t>have been a few reports of very rare cases of blood clots associated with low levels of blood platelets (elements in the blood that help it to clot) including rare cases of clots in the blood vessels in the brain. </a:t>
            </a:r>
            <a:endParaRPr lang="en-IE" sz="1400" dirty="0" smtClean="0"/>
          </a:p>
          <a:p>
            <a:pPr lvl="1">
              <a:buFont typeface="Arial" panose="020B0604020202020204" pitchFamily="34" charset="0"/>
              <a:buChar char="•"/>
            </a:pPr>
            <a:r>
              <a:rPr lang="en-IE" sz="1400" dirty="0" smtClean="0"/>
              <a:t>More cases were seen in women under 60 years of age but it is unclear whether this is because more women in this age group received the vaccine</a:t>
            </a:r>
          </a:p>
          <a:p>
            <a:pPr lvl="1">
              <a:buFont typeface="Arial" panose="020B0604020202020204" pitchFamily="34" charset="0"/>
              <a:buChar char="•"/>
            </a:pPr>
            <a:r>
              <a:rPr lang="en-IE" sz="1400" dirty="0" smtClean="0"/>
              <a:t>At present specific risk factors for these events have not been identified</a:t>
            </a:r>
            <a:endParaRPr lang="en-IE" sz="1400" dirty="0"/>
          </a:p>
          <a:p>
            <a:pPr lvl="1">
              <a:buFont typeface="Arial" panose="020B0604020202020204" pitchFamily="34" charset="0"/>
              <a:buChar char="•"/>
            </a:pPr>
            <a:r>
              <a:rPr lang="en-IE" sz="1400" dirty="0" smtClean="0"/>
              <a:t>Overall the risk is extremely low and the benefits </a:t>
            </a:r>
            <a:r>
              <a:rPr lang="en-IE" sz="1400" dirty="0"/>
              <a:t>of the </a:t>
            </a:r>
            <a:r>
              <a:rPr lang="en-IE" sz="1400" dirty="0" smtClean="0"/>
              <a:t>vaccine far exceed the </a:t>
            </a:r>
            <a:r>
              <a:rPr lang="en-IE" sz="1400" dirty="0"/>
              <a:t>risks </a:t>
            </a:r>
            <a:endParaRPr lang="en-IE" sz="1400" dirty="0" smtClean="0"/>
          </a:p>
          <a:p>
            <a:pPr lvl="1">
              <a:buFont typeface="Arial" panose="020B0604020202020204" pitchFamily="34" charset="0"/>
              <a:buChar char="•"/>
            </a:pPr>
            <a:endParaRPr lang="en-IE" sz="1400" dirty="0"/>
          </a:p>
        </p:txBody>
      </p:sp>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t="30601"/>
          <a:stretch/>
        </p:blipFill>
        <p:spPr>
          <a:xfrm>
            <a:off x="75297" y="1566850"/>
            <a:ext cx="3279885" cy="2023293"/>
          </a:xfrm>
          <a:prstGeom prst="rect">
            <a:avLst/>
          </a:prstGeom>
        </p:spPr>
      </p:pic>
    </p:spTree>
    <p:extLst>
      <p:ext uri="{BB962C8B-B14F-4D97-AF65-F5344CB8AC3E}">
        <p14:creationId xmlns:p14="http://schemas.microsoft.com/office/powerpoint/2010/main" val="2360586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2"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8"/>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4" y="4325511"/>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10"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488288" y="287864"/>
            <a:ext cx="7688912" cy="1052596"/>
          </a:xfrm>
          <a:prstGeom prst="rect">
            <a:avLst/>
          </a:prstGeom>
          <a:noFill/>
        </p:spPr>
        <p:txBody>
          <a:bodyPr wrap="square" rtlCol="0">
            <a:spAutoFit/>
          </a:bodyPr>
          <a:lstStyle/>
          <a:p>
            <a:pPr algn="ctr">
              <a:lnSpc>
                <a:spcPct val="130000"/>
              </a:lnSpc>
            </a:pPr>
            <a:r>
              <a:rPr lang="en-IE" sz="2400" b="1" dirty="0" smtClean="0">
                <a:solidFill>
                  <a:srgbClr val="068CA6"/>
                </a:solidFill>
              </a:rPr>
              <a:t>Update to Astra Zeneca COVID-19 Vaccine: </a:t>
            </a:r>
          </a:p>
          <a:p>
            <a:pPr algn="ctr">
              <a:lnSpc>
                <a:spcPct val="130000"/>
              </a:lnSpc>
            </a:pPr>
            <a:r>
              <a:rPr lang="en-IE" sz="2400" b="1" dirty="0" smtClean="0">
                <a:solidFill>
                  <a:srgbClr val="068CA6"/>
                </a:solidFill>
              </a:rPr>
              <a:t>What I need to know</a:t>
            </a:r>
            <a:endParaRPr lang="en-IE" sz="2400" b="1" dirty="0">
              <a:solidFill>
                <a:srgbClr val="068CA6"/>
              </a:solidFill>
            </a:endParaRPr>
          </a:p>
        </p:txBody>
      </p:sp>
      <p:sp>
        <p:nvSpPr>
          <p:cNvPr id="14" name="Content Placeholder 2"/>
          <p:cNvSpPr txBox="1">
            <a:spLocks/>
          </p:cNvSpPr>
          <p:nvPr/>
        </p:nvSpPr>
        <p:spPr>
          <a:xfrm>
            <a:off x="3124863" y="1301149"/>
            <a:ext cx="5939624" cy="3370539"/>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400" dirty="0" smtClean="0"/>
              <a:t>On April 12</a:t>
            </a:r>
            <a:r>
              <a:rPr lang="en-IE" sz="1400" baseline="30000" dirty="0" smtClean="0"/>
              <a:t>th</a:t>
            </a:r>
            <a:r>
              <a:rPr lang="en-IE" sz="1400" dirty="0" smtClean="0"/>
              <a:t> 2021, the National Immunisation Advisory Committee made the following recommendations based on the findings of the EMA.</a:t>
            </a:r>
          </a:p>
          <a:p>
            <a:pPr lvl="1"/>
            <a:r>
              <a:rPr lang="en-GB" sz="1200" u="sng" dirty="0" err="1" smtClean="0"/>
              <a:t>Vaxzevria</a:t>
            </a:r>
            <a:r>
              <a:rPr lang="en-GB" sz="1200" u="sng" dirty="0" smtClean="0"/>
              <a:t>® (AstraZeneca) COVID-19 vaccine </a:t>
            </a:r>
            <a:r>
              <a:rPr lang="en-GB" sz="1200" u="sng" dirty="0"/>
              <a:t>is not recommended for those aged under 60 years</a:t>
            </a:r>
            <a:r>
              <a:rPr lang="en-GB" sz="1200" dirty="0"/>
              <a:t> including those with medical conditions with very high or high risk of severe COVID-19 </a:t>
            </a:r>
            <a:r>
              <a:rPr lang="en-GB" sz="1200" dirty="0" smtClean="0"/>
              <a:t>disease.</a:t>
            </a:r>
          </a:p>
          <a:p>
            <a:pPr lvl="1"/>
            <a:r>
              <a:rPr lang="en-GB" sz="1200" dirty="0" smtClean="0"/>
              <a:t>In persons aged under 60 who have already received one dose of </a:t>
            </a:r>
            <a:r>
              <a:rPr lang="en-GB" sz="1200" dirty="0" err="1"/>
              <a:t>Vaxzevria</a:t>
            </a:r>
            <a:r>
              <a:rPr lang="en-GB" sz="1200" dirty="0" smtClean="0"/>
              <a:t>® COVID-19 Vaccine:</a:t>
            </a:r>
          </a:p>
          <a:p>
            <a:pPr lvl="2"/>
            <a:r>
              <a:rPr lang="en-IE" sz="1000" dirty="0" smtClean="0"/>
              <a:t>If you have </a:t>
            </a:r>
            <a:r>
              <a:rPr lang="en-IE" sz="1000" dirty="0"/>
              <a:t>a very high risk or high-risk medical condition </a:t>
            </a:r>
            <a:r>
              <a:rPr lang="en-IE" sz="1000" dirty="0" smtClean="0"/>
              <a:t>you should </a:t>
            </a:r>
            <a:r>
              <a:rPr lang="en-IE" sz="1000" dirty="0"/>
              <a:t>receive their second dose 12 weeks later as scheduled </a:t>
            </a:r>
            <a:r>
              <a:rPr lang="en-IE" sz="1000" dirty="0" smtClean="0"/>
              <a:t>.</a:t>
            </a:r>
          </a:p>
          <a:p>
            <a:pPr lvl="2"/>
            <a:r>
              <a:rPr lang="en-IE" sz="1000" dirty="0" smtClean="0"/>
              <a:t>If you don’t have a very </a:t>
            </a:r>
            <a:r>
              <a:rPr lang="en-IE" sz="1000" dirty="0"/>
              <a:t>high risk or high-risk medical condition </a:t>
            </a:r>
            <a:r>
              <a:rPr lang="en-IE" sz="1000" dirty="0" smtClean="0"/>
              <a:t>you should </a:t>
            </a:r>
            <a:r>
              <a:rPr lang="en-IE" sz="1000" dirty="0"/>
              <a:t>have the scheduled interval between doses extended to 16 weeks to allow further assessment of the benefits and risks as more evidence becomes available </a:t>
            </a:r>
            <a:endParaRPr lang="en-IE" sz="1000" dirty="0" smtClean="0"/>
          </a:p>
          <a:p>
            <a:pPr lvl="1"/>
            <a:endParaRPr lang="en-IE" sz="1400" dirty="0"/>
          </a:p>
          <a:p>
            <a:pPr lvl="2"/>
            <a:endParaRPr lang="en-IE" sz="800" dirty="0"/>
          </a:p>
          <a:p>
            <a:endParaRPr lang="en-IE" sz="1400" dirty="0"/>
          </a:p>
        </p:txBody>
      </p:sp>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t="30601"/>
          <a:stretch/>
        </p:blipFill>
        <p:spPr>
          <a:xfrm>
            <a:off x="75297" y="1566850"/>
            <a:ext cx="3279885" cy="2023293"/>
          </a:xfrm>
          <a:prstGeom prst="rect">
            <a:avLst/>
          </a:prstGeom>
        </p:spPr>
      </p:pic>
    </p:spTree>
    <p:extLst>
      <p:ext uri="{BB962C8B-B14F-4D97-AF65-F5344CB8AC3E}">
        <p14:creationId xmlns:p14="http://schemas.microsoft.com/office/powerpoint/2010/main" val="4017627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2"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8"/>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4" y="4325511"/>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10"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488288" y="287864"/>
            <a:ext cx="7688912" cy="1052596"/>
          </a:xfrm>
          <a:prstGeom prst="rect">
            <a:avLst/>
          </a:prstGeom>
          <a:noFill/>
        </p:spPr>
        <p:txBody>
          <a:bodyPr wrap="square" rtlCol="0">
            <a:spAutoFit/>
          </a:bodyPr>
          <a:lstStyle/>
          <a:p>
            <a:pPr algn="ctr">
              <a:lnSpc>
                <a:spcPct val="130000"/>
              </a:lnSpc>
            </a:pPr>
            <a:r>
              <a:rPr lang="en-IE" sz="2400" b="1" dirty="0" smtClean="0">
                <a:solidFill>
                  <a:srgbClr val="068CA6"/>
                </a:solidFill>
              </a:rPr>
              <a:t>Update to Astra Zeneca COVID-19 Vaccine: </a:t>
            </a:r>
          </a:p>
          <a:p>
            <a:pPr algn="ctr">
              <a:lnSpc>
                <a:spcPct val="130000"/>
              </a:lnSpc>
            </a:pPr>
            <a:r>
              <a:rPr lang="en-IE" sz="2400" b="1" dirty="0" smtClean="0">
                <a:solidFill>
                  <a:srgbClr val="068CA6"/>
                </a:solidFill>
              </a:rPr>
              <a:t>Why was this decision taken: Risk/Benefit Ratio</a:t>
            </a:r>
            <a:endParaRPr lang="en-IE" sz="2400" b="1" dirty="0">
              <a:solidFill>
                <a:srgbClr val="068CA6"/>
              </a:solidFill>
            </a:endParaRPr>
          </a:p>
        </p:txBody>
      </p:sp>
      <p:sp>
        <p:nvSpPr>
          <p:cNvPr id="14" name="Content Placeholder 2"/>
          <p:cNvSpPr txBox="1">
            <a:spLocks/>
          </p:cNvSpPr>
          <p:nvPr/>
        </p:nvSpPr>
        <p:spPr>
          <a:xfrm>
            <a:off x="5103223" y="1301149"/>
            <a:ext cx="3961264" cy="3370539"/>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endParaRPr lang="en-IE" sz="14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288" y="1235879"/>
            <a:ext cx="4425618" cy="302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3321" y="1226589"/>
            <a:ext cx="4185940" cy="2805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6334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693665"/>
            <a:ext cx="9064487" cy="492443"/>
          </a:xfrm>
          <a:prstGeom prst="rect">
            <a:avLst/>
          </a:prstGeom>
          <a:noFill/>
        </p:spPr>
        <p:txBody>
          <a:bodyPr wrap="square" rtlCol="0">
            <a:spAutoFit/>
          </a:bodyPr>
          <a:lstStyle/>
          <a:p>
            <a:pPr algn="ctr">
              <a:lnSpc>
                <a:spcPct val="130000"/>
              </a:lnSpc>
            </a:pPr>
            <a:r>
              <a:rPr lang="en-IE" sz="2000" b="1" dirty="0">
                <a:solidFill>
                  <a:srgbClr val="068CA6"/>
                </a:solidFill>
              </a:rPr>
              <a:t>Is there anyone who shouldn’t get COVID-19 vaccines? </a:t>
            </a:r>
          </a:p>
        </p:txBody>
      </p:sp>
      <p:sp>
        <p:nvSpPr>
          <p:cNvPr id="14" name="Content Placeholder 2"/>
          <p:cNvSpPr txBox="1">
            <a:spLocks/>
          </p:cNvSpPr>
          <p:nvPr/>
        </p:nvSpPr>
        <p:spPr>
          <a:xfrm>
            <a:off x="246970" y="1296496"/>
            <a:ext cx="8456661" cy="3249415"/>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28600" lvl="0" indent="-228600" defTabSz="914400">
              <a:lnSpc>
                <a:spcPct val="90000"/>
              </a:lnSpc>
              <a:spcBef>
                <a:spcPts val="1000"/>
              </a:spcBef>
              <a:buFont typeface="Arial" panose="020B0604020202020204" pitchFamily="34" charset="0"/>
              <a:buChar char="•"/>
            </a:pPr>
            <a:r>
              <a:rPr lang="en-IE" sz="1800" b="1" dirty="0">
                <a:latin typeface="Arial (Body)"/>
              </a:rPr>
              <a:t>There are very few people who are advised not to get the vaccine</a:t>
            </a:r>
          </a:p>
          <a:p>
            <a:pPr marL="742950" lvl="1" indent="-285750" defTabSz="914400">
              <a:lnSpc>
                <a:spcPct val="90000"/>
              </a:lnSpc>
              <a:spcBef>
                <a:spcPts val="500"/>
              </a:spcBef>
              <a:buFontTx/>
              <a:buChar char="-"/>
            </a:pPr>
            <a:r>
              <a:rPr lang="en-IE" sz="1800" dirty="0">
                <a:solidFill>
                  <a:prstClr val="black"/>
                </a:solidFill>
                <a:latin typeface="Arial (Body)"/>
              </a:rPr>
              <a:t>These are people who have had a severe allergic reaction to this vaccine or parts of this vaccine in the past.</a:t>
            </a:r>
          </a:p>
          <a:p>
            <a:pPr marL="742950" lvl="1" indent="-285750" defTabSz="914400">
              <a:lnSpc>
                <a:spcPct val="90000"/>
              </a:lnSpc>
              <a:spcBef>
                <a:spcPts val="500"/>
              </a:spcBef>
              <a:buFontTx/>
              <a:buChar char="-"/>
            </a:pPr>
            <a:r>
              <a:rPr lang="en-IE" sz="1800" dirty="0">
                <a:solidFill>
                  <a:prstClr val="black"/>
                </a:solidFill>
                <a:latin typeface="Arial (Body)"/>
              </a:rPr>
              <a:t>This is a specific type of allergic reaction called “anaphylaxis” which would have needed emergency treatment or admission to hospital. </a:t>
            </a:r>
          </a:p>
          <a:p>
            <a:pPr marL="742950" lvl="1" indent="-285750" defTabSz="914400">
              <a:lnSpc>
                <a:spcPct val="90000"/>
              </a:lnSpc>
              <a:spcBef>
                <a:spcPts val="500"/>
              </a:spcBef>
              <a:buFontTx/>
              <a:buChar char="-"/>
            </a:pPr>
            <a:r>
              <a:rPr lang="en-IE" sz="1800" dirty="0">
                <a:solidFill>
                  <a:prstClr val="black"/>
                </a:solidFill>
                <a:latin typeface="Arial (Body)"/>
              </a:rPr>
              <a:t>It is </a:t>
            </a:r>
            <a:r>
              <a:rPr lang="en-IE" sz="1800" dirty="0" smtClean="0">
                <a:solidFill>
                  <a:prstClr val="black"/>
                </a:solidFill>
                <a:latin typeface="Arial (Body)"/>
              </a:rPr>
              <a:t>very </a:t>
            </a:r>
            <a:r>
              <a:rPr lang="en-IE" sz="1800" dirty="0">
                <a:solidFill>
                  <a:prstClr val="black"/>
                </a:solidFill>
                <a:latin typeface="Arial (Body)"/>
              </a:rPr>
              <a:t>rare</a:t>
            </a:r>
          </a:p>
          <a:p>
            <a:pPr marL="742950" lvl="1" indent="-285750" defTabSz="914400">
              <a:lnSpc>
                <a:spcPct val="90000"/>
              </a:lnSpc>
              <a:spcBef>
                <a:spcPts val="500"/>
              </a:spcBef>
              <a:buFontTx/>
              <a:buChar char="-"/>
            </a:pPr>
            <a:r>
              <a:rPr lang="en-IE" sz="1800" dirty="0">
                <a:solidFill>
                  <a:prstClr val="black"/>
                </a:solidFill>
                <a:latin typeface="Arial (Body)"/>
              </a:rPr>
              <a:t>People with less severe types of allergic reaction</a:t>
            </a:r>
            <a:r>
              <a:rPr lang="en-IE" sz="1800" dirty="0">
                <a:solidFill>
                  <a:srgbClr val="FF0000"/>
                </a:solidFill>
                <a:latin typeface="Arial (Body)"/>
              </a:rPr>
              <a:t> </a:t>
            </a:r>
            <a:r>
              <a:rPr lang="en-IE" sz="1800" dirty="0">
                <a:latin typeface="Arial (Body)"/>
              </a:rPr>
              <a:t>or allergic reactions to food or other medicines  </a:t>
            </a:r>
            <a:r>
              <a:rPr lang="en-IE" sz="1800" dirty="0">
                <a:solidFill>
                  <a:prstClr val="black"/>
                </a:solidFill>
                <a:latin typeface="Arial (Body)"/>
              </a:rPr>
              <a:t>can still take the vaccine but will be observed for a little longer (30 minutes vs 15 minutes) after the vaccine to make sure there are no problems. </a:t>
            </a:r>
            <a:endParaRPr lang="en-IE" sz="1800" dirty="0" smtClean="0">
              <a:solidFill>
                <a:prstClr val="black"/>
              </a:solidFill>
              <a:latin typeface="Arial (Body)"/>
            </a:endParaRPr>
          </a:p>
          <a:p>
            <a:pPr marL="742950" lvl="1" indent="-285750" defTabSz="914400">
              <a:lnSpc>
                <a:spcPct val="90000"/>
              </a:lnSpc>
              <a:spcBef>
                <a:spcPts val="500"/>
              </a:spcBef>
              <a:buFontTx/>
              <a:buChar char="-"/>
            </a:pPr>
            <a:r>
              <a:rPr lang="en-IE" sz="1800" dirty="0" smtClean="0">
                <a:solidFill>
                  <a:srgbClr val="FF0000"/>
                </a:solidFill>
                <a:latin typeface="Arial (Body)"/>
              </a:rPr>
              <a:t>The Doctor / nurse / healthcare </a:t>
            </a:r>
            <a:r>
              <a:rPr lang="en-IE" sz="1800" dirty="0">
                <a:solidFill>
                  <a:srgbClr val="FF0000"/>
                </a:solidFill>
                <a:latin typeface="Arial (Body)"/>
              </a:rPr>
              <a:t>worker will make sure the vaccine is suitable for the person before giving it </a:t>
            </a:r>
          </a:p>
        </p:txBody>
      </p:sp>
    </p:spTree>
    <p:extLst>
      <p:ext uri="{BB962C8B-B14F-4D97-AF65-F5344CB8AC3E}">
        <p14:creationId xmlns:p14="http://schemas.microsoft.com/office/powerpoint/2010/main" val="1548679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397239" y="1532987"/>
            <a:ext cx="8267076" cy="1852815"/>
          </a:xfrm>
          <a:prstGeom prst="rect">
            <a:avLst/>
          </a:prstGeom>
          <a:noFill/>
        </p:spPr>
        <p:txBody>
          <a:bodyPr wrap="square" rtlCol="0">
            <a:spAutoFit/>
          </a:bodyPr>
          <a:lstStyle/>
          <a:p>
            <a:pPr algn="ctr">
              <a:lnSpc>
                <a:spcPct val="130000"/>
              </a:lnSpc>
            </a:pPr>
            <a:r>
              <a:rPr lang="en-IE" sz="4400" b="1" dirty="0">
                <a:solidFill>
                  <a:srgbClr val="068CA6"/>
                </a:solidFill>
              </a:rPr>
              <a:t>Are there any side effects to the vaccines? </a:t>
            </a:r>
          </a:p>
        </p:txBody>
      </p:sp>
    </p:spTree>
    <p:extLst>
      <p:ext uri="{BB962C8B-B14F-4D97-AF65-F5344CB8AC3E}">
        <p14:creationId xmlns:p14="http://schemas.microsoft.com/office/powerpoint/2010/main" val="1659883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33369" y="414939"/>
            <a:ext cx="9064487" cy="450829"/>
          </a:xfrm>
          <a:prstGeom prst="rect">
            <a:avLst/>
          </a:prstGeom>
          <a:noFill/>
        </p:spPr>
        <p:txBody>
          <a:bodyPr wrap="square" rtlCol="0">
            <a:spAutoFit/>
          </a:bodyPr>
          <a:lstStyle/>
          <a:p>
            <a:pPr algn="ctr">
              <a:lnSpc>
                <a:spcPct val="130000"/>
              </a:lnSpc>
            </a:pPr>
            <a:r>
              <a:rPr lang="en-IE" sz="2000" b="1" dirty="0">
                <a:solidFill>
                  <a:srgbClr val="068CA6"/>
                </a:solidFill>
              </a:rPr>
              <a:t>Side effects from COVID-19 vaccines</a:t>
            </a:r>
          </a:p>
        </p:txBody>
      </p:sp>
      <p:sp>
        <p:nvSpPr>
          <p:cNvPr id="14" name="Content Placeholder 2"/>
          <p:cNvSpPr txBox="1">
            <a:spLocks/>
          </p:cNvSpPr>
          <p:nvPr/>
        </p:nvSpPr>
        <p:spPr>
          <a:xfrm>
            <a:off x="246970" y="1296496"/>
            <a:ext cx="8456661" cy="3249415"/>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28600" lvl="0" indent="-228600" defTabSz="914400">
              <a:lnSpc>
                <a:spcPct val="90000"/>
              </a:lnSpc>
              <a:spcBef>
                <a:spcPts val="1000"/>
              </a:spcBef>
              <a:buFont typeface="Arial" panose="020B0604020202020204" pitchFamily="34" charset="0"/>
              <a:buChar char="•"/>
            </a:pPr>
            <a:endParaRPr lang="en-IE" sz="1800" dirty="0">
              <a:latin typeface="Arial (Body)"/>
            </a:endParaRPr>
          </a:p>
        </p:txBody>
      </p:sp>
      <p:sp>
        <p:nvSpPr>
          <p:cNvPr id="12" name="Content Placeholder 2"/>
          <p:cNvSpPr txBox="1">
            <a:spLocks/>
          </p:cNvSpPr>
          <p:nvPr/>
        </p:nvSpPr>
        <p:spPr>
          <a:xfrm>
            <a:off x="42380" y="1053198"/>
            <a:ext cx="3279657" cy="2085485"/>
          </a:xfrm>
          <a:prstGeom prst="rect">
            <a:avLst/>
          </a:prstGeom>
        </p:spPr>
        <p:txBody>
          <a:bodyPr>
            <a:normAutofit fontScale="85000" lnSpcReduction="10000"/>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IE" sz="1500" b="1" dirty="0" smtClean="0"/>
              <a:t>Mild side effects (more common)</a:t>
            </a:r>
          </a:p>
          <a:p>
            <a:r>
              <a:rPr lang="en-IE" sz="1500" dirty="0" smtClean="0"/>
              <a:t>a sore or itchy arm </a:t>
            </a:r>
          </a:p>
          <a:p>
            <a:r>
              <a:rPr lang="en-IE" sz="1500" dirty="0" smtClean="0"/>
              <a:t>swelling of lymph nodes/glands in the armpit </a:t>
            </a:r>
          </a:p>
          <a:p>
            <a:r>
              <a:rPr lang="en-IE" sz="1500" dirty="0" smtClean="0"/>
              <a:t>feeling tired or sick. </a:t>
            </a:r>
          </a:p>
          <a:p>
            <a:r>
              <a:rPr lang="en-IE" sz="1500" dirty="0" smtClean="0"/>
              <a:t>feeling hot and cold </a:t>
            </a:r>
          </a:p>
          <a:p>
            <a:r>
              <a:rPr lang="en-IE" sz="1500" dirty="0" smtClean="0"/>
              <a:t>pains in your muscles or your joints</a:t>
            </a:r>
          </a:p>
          <a:p>
            <a:r>
              <a:rPr lang="en-IE" sz="1500" dirty="0" smtClean="0"/>
              <a:t>vomiting or diarrhoea</a:t>
            </a:r>
          </a:p>
          <a:p>
            <a:r>
              <a:rPr lang="en-IE" sz="1500" dirty="0" smtClean="0"/>
              <a:t>a headache </a:t>
            </a:r>
          </a:p>
          <a:p>
            <a:pPr marL="0" indent="0">
              <a:buFont typeface="Arial"/>
              <a:buNone/>
            </a:pPr>
            <a:endParaRPr lang="en-IE" sz="1600" dirty="0"/>
          </a:p>
        </p:txBody>
      </p:sp>
      <p:sp>
        <p:nvSpPr>
          <p:cNvPr id="13" name="TextBox 12"/>
          <p:cNvSpPr txBox="1"/>
          <p:nvPr/>
        </p:nvSpPr>
        <p:spPr>
          <a:xfrm>
            <a:off x="46804" y="3190752"/>
            <a:ext cx="3334934" cy="954107"/>
          </a:xfrm>
          <a:prstGeom prst="rect">
            <a:avLst/>
          </a:prstGeom>
          <a:noFill/>
        </p:spPr>
        <p:txBody>
          <a:bodyPr wrap="square" rtlCol="0">
            <a:spAutoFit/>
          </a:bodyPr>
          <a:lstStyle/>
          <a:p>
            <a:r>
              <a:rPr lang="en-IE" sz="1400" dirty="0" smtClean="0"/>
              <a:t>These are usually mild and go away after a few days. </a:t>
            </a:r>
          </a:p>
          <a:p>
            <a:r>
              <a:rPr lang="en-IE" sz="1400" dirty="0" smtClean="0"/>
              <a:t>Older people are less likely to experience these side effects </a:t>
            </a:r>
            <a:endParaRPr lang="en-IE" sz="1400" dirty="0"/>
          </a:p>
        </p:txBody>
      </p:sp>
      <p:sp>
        <p:nvSpPr>
          <p:cNvPr id="16" name="Content Placeholder 2"/>
          <p:cNvSpPr txBox="1">
            <a:spLocks/>
          </p:cNvSpPr>
          <p:nvPr/>
        </p:nvSpPr>
        <p:spPr>
          <a:xfrm>
            <a:off x="5195348" y="1041449"/>
            <a:ext cx="3835770" cy="3759508"/>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IE" sz="1400" b="1" dirty="0"/>
              <a:t>Other side effects (very few people get these)</a:t>
            </a:r>
          </a:p>
          <a:p>
            <a:pPr lvl="0"/>
            <a:r>
              <a:rPr lang="en-IE" sz="1400" dirty="0"/>
              <a:t>You may find it difficult to sleep for a while afterwards.</a:t>
            </a:r>
          </a:p>
          <a:p>
            <a:pPr lvl="0"/>
            <a:r>
              <a:rPr lang="en-IE" sz="1400" dirty="0"/>
              <a:t>You may have a reduced appetite.</a:t>
            </a:r>
          </a:p>
          <a:p>
            <a:pPr lvl="0"/>
            <a:r>
              <a:rPr lang="en-IE" sz="1400" dirty="0"/>
              <a:t>You may feel dizzy.</a:t>
            </a:r>
          </a:p>
          <a:p>
            <a:pPr lvl="0"/>
            <a:r>
              <a:rPr lang="en-IE" sz="1400" dirty="0"/>
              <a:t>You may sweat or have a rash. </a:t>
            </a:r>
          </a:p>
          <a:p>
            <a:pPr lvl="0"/>
            <a:r>
              <a:rPr lang="en-IE" sz="1400" dirty="0"/>
              <a:t>You may feel a weakness in your face muscles for a while afterwards, but this is rare, and happens as frequently in the general population who haven’t been vaccinated </a:t>
            </a:r>
          </a:p>
          <a:p>
            <a:pPr marL="0" lvl="0" indent="0">
              <a:buNone/>
            </a:pPr>
            <a:endParaRPr lang="en-IE" sz="1400" b="1" dirty="0" smtClean="0"/>
          </a:p>
          <a:p>
            <a:pPr marL="0" lvl="0" indent="0">
              <a:buNone/>
            </a:pPr>
            <a:r>
              <a:rPr lang="en-IE" sz="1400" b="1" dirty="0" smtClean="0"/>
              <a:t>Serious </a:t>
            </a:r>
            <a:r>
              <a:rPr lang="en-IE" sz="1400" b="1" dirty="0"/>
              <a:t>side effects (like allergic reactions) are very rare</a:t>
            </a:r>
          </a:p>
        </p:txBody>
      </p:sp>
    </p:spTree>
    <p:extLst>
      <p:ext uri="{BB962C8B-B14F-4D97-AF65-F5344CB8AC3E}">
        <p14:creationId xmlns:p14="http://schemas.microsoft.com/office/powerpoint/2010/main" val="4233249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63611" y="1532987"/>
            <a:ext cx="9150518" cy="1761188"/>
          </a:xfrm>
          <a:prstGeom prst="rect">
            <a:avLst/>
          </a:prstGeom>
          <a:noFill/>
        </p:spPr>
        <p:txBody>
          <a:bodyPr wrap="square" rtlCol="0">
            <a:spAutoFit/>
          </a:bodyPr>
          <a:lstStyle/>
          <a:p>
            <a:pPr algn="ctr">
              <a:lnSpc>
                <a:spcPct val="130000"/>
              </a:lnSpc>
            </a:pPr>
            <a:r>
              <a:rPr lang="en-IE" sz="4400" b="1" dirty="0">
                <a:solidFill>
                  <a:srgbClr val="068CA6"/>
                </a:solidFill>
              </a:rPr>
              <a:t>What sort of questions do people have about COVID-19 vaccines?</a:t>
            </a:r>
          </a:p>
        </p:txBody>
      </p:sp>
    </p:spTree>
    <p:extLst>
      <p:ext uri="{BB962C8B-B14F-4D97-AF65-F5344CB8AC3E}">
        <p14:creationId xmlns:p14="http://schemas.microsoft.com/office/powerpoint/2010/main" val="3750623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04930" y="506967"/>
            <a:ext cx="8072269" cy="572464"/>
          </a:xfrm>
          <a:prstGeom prst="rect">
            <a:avLst/>
          </a:prstGeom>
          <a:noFill/>
        </p:spPr>
        <p:txBody>
          <a:bodyPr wrap="square" rtlCol="0">
            <a:spAutoFit/>
          </a:bodyPr>
          <a:lstStyle/>
          <a:p>
            <a:pPr algn="ctr">
              <a:lnSpc>
                <a:spcPct val="130000"/>
              </a:lnSpc>
            </a:pPr>
            <a:r>
              <a:rPr lang="en-IE" sz="2400" b="1" dirty="0">
                <a:solidFill>
                  <a:srgbClr val="068CA6"/>
                </a:solidFill>
              </a:rPr>
              <a:t>Questions people may ask about Covid-19 vaccine</a:t>
            </a:r>
          </a:p>
        </p:txBody>
      </p:sp>
      <p:sp>
        <p:nvSpPr>
          <p:cNvPr id="14" name="Content Placeholder 2"/>
          <p:cNvSpPr txBox="1">
            <a:spLocks/>
          </p:cNvSpPr>
          <p:nvPr/>
        </p:nvSpPr>
        <p:spPr>
          <a:xfrm>
            <a:off x="3821906" y="1039603"/>
            <a:ext cx="5322094" cy="3610004"/>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AutoNum type="arabicPeriod"/>
            </a:pPr>
            <a:r>
              <a:rPr lang="en-IE" sz="1400" dirty="0">
                <a:solidFill>
                  <a:srgbClr val="000000"/>
                </a:solidFill>
              </a:rPr>
              <a:t>Do the vaccines work?</a:t>
            </a:r>
          </a:p>
          <a:p>
            <a:pPr marL="514350" indent="-514350">
              <a:buAutoNum type="arabicPeriod"/>
            </a:pPr>
            <a:r>
              <a:rPr lang="en-IE" sz="1400" dirty="0">
                <a:solidFill>
                  <a:srgbClr val="000000"/>
                </a:solidFill>
              </a:rPr>
              <a:t>Were they tested properly?</a:t>
            </a:r>
          </a:p>
          <a:p>
            <a:pPr marL="514350" indent="-514350">
              <a:buAutoNum type="arabicPeriod"/>
            </a:pPr>
            <a:r>
              <a:rPr lang="en-IE" sz="1400" dirty="0">
                <a:solidFill>
                  <a:srgbClr val="000000"/>
                </a:solidFill>
              </a:rPr>
              <a:t>What are the side effects?</a:t>
            </a:r>
          </a:p>
          <a:p>
            <a:pPr marL="514350" indent="-514350">
              <a:buFont typeface="Arial" panose="020B0604020202020204" pitchFamily="34" charset="0"/>
              <a:buAutoNum type="arabicPeriod"/>
            </a:pPr>
            <a:r>
              <a:rPr lang="en-IE" sz="1400" dirty="0">
                <a:solidFill>
                  <a:srgbClr val="000000"/>
                </a:solidFill>
              </a:rPr>
              <a:t>When can I get it?</a:t>
            </a:r>
          </a:p>
          <a:p>
            <a:pPr marL="514350" indent="-514350">
              <a:buAutoNum type="arabicPeriod"/>
            </a:pPr>
            <a:r>
              <a:rPr lang="en-IE" sz="1400" dirty="0">
                <a:solidFill>
                  <a:srgbClr val="000000"/>
                </a:solidFill>
              </a:rPr>
              <a:t>Do I have to get the vaccine?</a:t>
            </a:r>
          </a:p>
          <a:p>
            <a:pPr marL="514350" indent="-514350">
              <a:buAutoNum type="arabicPeriod"/>
            </a:pPr>
            <a:r>
              <a:rPr lang="en-IE" sz="1400" dirty="0">
                <a:solidFill>
                  <a:srgbClr val="000000"/>
                </a:solidFill>
              </a:rPr>
              <a:t>Do I still need to get the vaccine if I had Covid-19 before?</a:t>
            </a:r>
          </a:p>
          <a:p>
            <a:pPr marL="514350" indent="-514350">
              <a:buAutoNum type="arabicPeriod"/>
            </a:pPr>
            <a:r>
              <a:rPr lang="en-IE" sz="1400" dirty="0">
                <a:solidFill>
                  <a:srgbClr val="000000"/>
                </a:solidFill>
              </a:rPr>
              <a:t>Can I still get Covid-19?</a:t>
            </a:r>
          </a:p>
          <a:p>
            <a:pPr marL="514350" indent="-514350">
              <a:buAutoNum type="arabicPeriod"/>
            </a:pPr>
            <a:r>
              <a:rPr lang="en-IE" sz="1400" dirty="0">
                <a:solidFill>
                  <a:srgbClr val="000000"/>
                </a:solidFill>
              </a:rPr>
              <a:t>Do I still need to keep my distance and wear a mask?</a:t>
            </a:r>
          </a:p>
          <a:p>
            <a:pPr marL="514350" indent="-514350">
              <a:buAutoNum type="arabicPeriod"/>
            </a:pPr>
            <a:r>
              <a:rPr lang="en-IE" sz="1400" dirty="0">
                <a:solidFill>
                  <a:srgbClr val="000000"/>
                </a:solidFill>
              </a:rPr>
              <a:t>What about if I am pregnant or planning a pregnancy?</a:t>
            </a:r>
          </a:p>
          <a:p>
            <a:pPr marL="514350" indent="-514350">
              <a:buAutoNum type="arabicPeriod"/>
            </a:pPr>
            <a:r>
              <a:rPr lang="en-IE" sz="1400" dirty="0">
                <a:solidFill>
                  <a:srgbClr val="000000"/>
                </a:solidFill>
              </a:rPr>
              <a:t>Will the vaccine affect my fertility?</a:t>
            </a:r>
          </a:p>
          <a:p>
            <a:pPr marL="514350" indent="-514350">
              <a:buAutoNum type="arabicPeriod"/>
            </a:pPr>
            <a:r>
              <a:rPr lang="en-IE" sz="1400" dirty="0">
                <a:solidFill>
                  <a:srgbClr val="000000"/>
                </a:solidFill>
              </a:rPr>
              <a:t>What if I have an underlying condition – for example immunosuppressed?</a:t>
            </a:r>
          </a:p>
          <a:p>
            <a:pPr marL="514350" indent="-514350">
              <a:buAutoNum type="arabicPeriod"/>
            </a:pPr>
            <a:r>
              <a:rPr lang="en-IE" sz="1400" dirty="0">
                <a:solidFill>
                  <a:srgbClr val="000000"/>
                </a:solidFill>
              </a:rPr>
              <a:t>I don’t like putting chemicals into my body…</a:t>
            </a:r>
          </a:p>
          <a:p>
            <a:pPr marL="514350" indent="-514350">
              <a:buAutoNum type="arabicPeriod"/>
            </a:pPr>
            <a:r>
              <a:rPr lang="en-IE" sz="1400" dirty="0">
                <a:solidFill>
                  <a:srgbClr val="000000"/>
                </a:solidFill>
              </a:rPr>
              <a:t>Are there aborted foetal cells in the vaccine?</a:t>
            </a:r>
          </a:p>
          <a:p>
            <a:pPr marL="0" indent="0">
              <a:buNone/>
            </a:pPr>
            <a:endParaRPr lang="en-IE" sz="1400" dirty="0">
              <a:solidFill>
                <a:srgbClr val="000000"/>
              </a:solidFill>
            </a:endParaRPr>
          </a:p>
        </p:txBody>
      </p:sp>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l="10802" t="25209" r="10071" b="20583"/>
          <a:stretch/>
        </p:blipFill>
        <p:spPr>
          <a:xfrm>
            <a:off x="142406" y="1425425"/>
            <a:ext cx="3575524" cy="2449532"/>
          </a:xfrm>
          <a:prstGeom prst="rect">
            <a:avLst/>
          </a:prstGeom>
        </p:spPr>
      </p:pic>
    </p:spTree>
    <p:extLst>
      <p:ext uri="{BB962C8B-B14F-4D97-AF65-F5344CB8AC3E}">
        <p14:creationId xmlns:p14="http://schemas.microsoft.com/office/powerpoint/2010/main" val="4052966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96561" y="561488"/>
            <a:ext cx="6102000" cy="522451"/>
          </a:xfrm>
          <a:prstGeom prst="rect">
            <a:avLst/>
          </a:prstGeom>
          <a:noFill/>
        </p:spPr>
        <p:txBody>
          <a:bodyPr wrap="square" rtlCol="0">
            <a:spAutoFit/>
          </a:bodyPr>
          <a:lstStyle/>
          <a:p>
            <a:pPr>
              <a:lnSpc>
                <a:spcPct val="130000"/>
              </a:lnSpc>
            </a:pPr>
            <a:r>
              <a:rPr lang="en-IE" sz="2400" b="1" dirty="0">
                <a:solidFill>
                  <a:srgbClr val="068CA6"/>
                </a:solidFill>
              </a:rPr>
              <a:t>Do the </a:t>
            </a:r>
            <a:r>
              <a:rPr lang="en-IE" sz="2400" b="1" dirty="0" smtClean="0">
                <a:solidFill>
                  <a:srgbClr val="068CA6"/>
                </a:solidFill>
              </a:rPr>
              <a:t>COVID-19 </a:t>
            </a:r>
            <a:r>
              <a:rPr lang="en-IE" sz="2400" b="1" dirty="0">
                <a:solidFill>
                  <a:srgbClr val="068CA6"/>
                </a:solidFill>
              </a:rPr>
              <a:t>vaccines work</a:t>
            </a:r>
            <a:r>
              <a:rPr lang="en-IE" sz="2400" b="1" dirty="0" smtClean="0">
                <a:solidFill>
                  <a:srgbClr val="068CA6"/>
                </a:solidFill>
              </a:rPr>
              <a:t>?</a:t>
            </a:r>
            <a:endParaRPr lang="en-IE" sz="2400" b="1" dirty="0">
              <a:solidFill>
                <a:srgbClr val="068CA6"/>
              </a:solidFill>
            </a:endParaRPr>
          </a:p>
        </p:txBody>
      </p:sp>
      <p:sp>
        <p:nvSpPr>
          <p:cNvPr id="17" name="Content Placeholder 2"/>
          <p:cNvSpPr txBox="1">
            <a:spLocks/>
          </p:cNvSpPr>
          <p:nvPr/>
        </p:nvSpPr>
        <p:spPr>
          <a:xfrm>
            <a:off x="2233535" y="1171065"/>
            <a:ext cx="6550702" cy="3196248"/>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defRPr/>
            </a:pPr>
            <a:r>
              <a:rPr lang="en-IE" sz="1400" dirty="0"/>
              <a:t>All of the COVID-19 vaccines currently licenced in Ireland are extremely effective at preventing death and hospitalisation</a:t>
            </a:r>
            <a:r>
              <a:rPr lang="en-IE" sz="1400" dirty="0" smtClean="0"/>
              <a:t>.</a:t>
            </a:r>
          </a:p>
          <a:p>
            <a:pPr marL="285750" indent="-285750">
              <a:buFont typeface="Arial" panose="020B0604020202020204" pitchFamily="34" charset="0"/>
              <a:buChar char="•"/>
              <a:defRPr/>
            </a:pPr>
            <a:endParaRPr lang="en-IE" sz="1400" dirty="0"/>
          </a:p>
          <a:p>
            <a:pPr marL="285750" indent="-285750">
              <a:buFont typeface="Arial" panose="020B0604020202020204" pitchFamily="34" charset="0"/>
              <a:buChar char="•"/>
              <a:defRPr/>
            </a:pPr>
            <a:r>
              <a:rPr lang="en-IE" sz="1400" dirty="0"/>
              <a:t>We know that the mRNA vaccines </a:t>
            </a:r>
            <a:r>
              <a:rPr lang="en-IE" sz="1400" dirty="0" smtClean="0"/>
              <a:t>lowers the risk of COVID-19 </a:t>
            </a:r>
            <a:r>
              <a:rPr lang="en-IE" sz="1400" dirty="0"/>
              <a:t>by around 95% after </a:t>
            </a:r>
            <a:r>
              <a:rPr lang="en-IE" sz="1400" dirty="0" smtClean="0"/>
              <a:t>two doses of the vaccine have been given </a:t>
            </a:r>
          </a:p>
          <a:p>
            <a:pPr marL="285750" indent="-285750">
              <a:buFont typeface="Arial" panose="020B0604020202020204" pitchFamily="34" charset="0"/>
              <a:buChar char="•"/>
              <a:defRPr/>
            </a:pPr>
            <a:endParaRPr lang="en-IE" sz="1400" dirty="0" smtClean="0"/>
          </a:p>
          <a:p>
            <a:pPr marL="285750" indent="-285750">
              <a:buFont typeface="Arial" panose="020B0604020202020204" pitchFamily="34" charset="0"/>
              <a:buChar char="•"/>
              <a:defRPr/>
            </a:pPr>
            <a:r>
              <a:rPr lang="en-IE" sz="1400" dirty="0" smtClean="0"/>
              <a:t>The </a:t>
            </a:r>
            <a:r>
              <a:rPr lang="en-IE" sz="1400" dirty="0"/>
              <a:t>Oxford/Astra Zeneca vaccine is also very </a:t>
            </a:r>
            <a:r>
              <a:rPr lang="en-IE" sz="1400" dirty="0" smtClean="0"/>
              <a:t>effective; the </a:t>
            </a:r>
            <a:r>
              <a:rPr lang="en-IE" sz="1400" dirty="0"/>
              <a:t>risk of developing COVID-19 is reduced by 82% once 2 doses of the vaccine have been received. </a:t>
            </a:r>
            <a:endParaRPr lang="en-IE" sz="1400" dirty="0" smtClean="0"/>
          </a:p>
          <a:p>
            <a:pPr marL="0" indent="0">
              <a:buNone/>
              <a:defRPr/>
            </a:pPr>
            <a:endParaRPr lang="en-IE" sz="1400" dirty="0" smtClean="0"/>
          </a:p>
          <a:p>
            <a:pPr marL="285750" indent="-285750">
              <a:buFont typeface="Arial" panose="020B0604020202020204" pitchFamily="34" charset="0"/>
              <a:buChar char="•"/>
              <a:defRPr/>
            </a:pPr>
            <a:r>
              <a:rPr lang="en-IE" sz="1400" dirty="0" smtClean="0"/>
              <a:t>All the vaccine reduced the risk of severe COVID-19/hospitalisation by </a:t>
            </a:r>
            <a:r>
              <a:rPr lang="en-IE" sz="1400" b="1" dirty="0" smtClean="0"/>
              <a:t>100%</a:t>
            </a:r>
            <a:endParaRPr lang="en-IE" sz="1400" b="1" dirty="0"/>
          </a:p>
          <a:p>
            <a:pPr marL="0" indent="0">
              <a:buNone/>
            </a:pPr>
            <a:endParaRPr lang="en-IE" sz="1400" dirty="0">
              <a:solidFill>
                <a:srgbClr val="000000"/>
              </a:solidFill>
            </a:endParaRPr>
          </a:p>
        </p:txBody>
      </p:sp>
    </p:spTree>
    <p:extLst>
      <p:ext uri="{BB962C8B-B14F-4D97-AF65-F5344CB8AC3E}">
        <p14:creationId xmlns:p14="http://schemas.microsoft.com/office/powerpoint/2010/main" val="407483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B7092CF-C708-4D34-8237-7BDDB2914B0B}"/>
              </a:ext>
            </a:extLst>
          </p:cNvPr>
          <p:cNvSpPr txBox="1"/>
          <p:nvPr/>
        </p:nvSpPr>
        <p:spPr>
          <a:xfrm>
            <a:off x="486697" y="471950"/>
            <a:ext cx="2973476" cy="1216741"/>
          </a:xfrm>
          <a:prstGeom prst="rect">
            <a:avLst/>
          </a:prstGeom>
        </p:spPr>
        <p:txBody>
          <a:bodyPr vert="horz" lIns="68580" tIns="34290" rIns="68580" bIns="34290" rtlCol="0" anchor="ctr">
            <a:normAutofit/>
          </a:bodyPr>
          <a:lstStyle/>
          <a:p>
            <a:pPr>
              <a:lnSpc>
                <a:spcPct val="90000"/>
              </a:lnSpc>
              <a:spcBef>
                <a:spcPct val="0"/>
              </a:spcBef>
              <a:spcAft>
                <a:spcPts val="450"/>
              </a:spcAft>
            </a:pPr>
            <a:r>
              <a:rPr lang="en-US" sz="3300" b="1" dirty="0">
                <a:latin typeface="+mj-lt"/>
                <a:ea typeface="+mj-ea"/>
                <a:cs typeface="+mj-cs"/>
              </a:rPr>
              <a:t>Vaccinations</a:t>
            </a:r>
          </a:p>
        </p:txBody>
      </p:sp>
      <p:sp>
        <p:nvSpPr>
          <p:cNvPr id="2" name="TextBox 1">
            <a:extLst>
              <a:ext uri="{FF2B5EF4-FFF2-40B4-BE49-F238E27FC236}">
                <a16:creationId xmlns:a16="http://schemas.microsoft.com/office/drawing/2014/main" xmlns="" id="{2699EE03-A0D0-4AD3-960A-0E22665BFA1D}"/>
              </a:ext>
            </a:extLst>
          </p:cNvPr>
          <p:cNvSpPr txBox="1"/>
          <p:nvPr/>
        </p:nvSpPr>
        <p:spPr>
          <a:xfrm>
            <a:off x="486698" y="1828801"/>
            <a:ext cx="2629121" cy="2839064"/>
          </a:xfrm>
          <a:prstGeom prst="rect">
            <a:avLst/>
          </a:prstGeom>
        </p:spPr>
        <p:txBody>
          <a:bodyPr vert="horz" lIns="68580" tIns="34290" rIns="68580" bIns="34290" rtlCol="0">
            <a:normAutofit/>
          </a:bodyPr>
          <a:lstStyle/>
          <a:p>
            <a:pPr indent="-171450">
              <a:lnSpc>
                <a:spcPct val="90000"/>
              </a:lnSpc>
              <a:spcAft>
                <a:spcPts val="450"/>
              </a:spcAft>
              <a:buFont typeface="Arial" panose="020B0604020202020204" pitchFamily="34" charset="0"/>
              <a:buChar char="•"/>
            </a:pPr>
            <a:r>
              <a:rPr lang="en-US" sz="2100" dirty="0"/>
              <a:t>The World Health </a:t>
            </a:r>
            <a:r>
              <a:rPr lang="en-US" sz="2100" dirty="0" err="1"/>
              <a:t>Organisation</a:t>
            </a:r>
            <a:r>
              <a:rPr lang="en-US" sz="2100" dirty="0"/>
              <a:t> (WHO) suggests that vaccination prevents 2-3 million deaths each year.</a:t>
            </a:r>
          </a:p>
          <a:p>
            <a:pPr indent="-171450">
              <a:lnSpc>
                <a:spcPct val="90000"/>
              </a:lnSpc>
              <a:spcAft>
                <a:spcPts val="450"/>
              </a:spcAft>
              <a:buFont typeface="Arial" panose="020B0604020202020204" pitchFamily="34" charset="0"/>
              <a:buChar char="•"/>
            </a:pPr>
            <a:endParaRPr lang="en-US" sz="2100" dirty="0"/>
          </a:p>
          <a:p>
            <a:pPr indent="-171450">
              <a:lnSpc>
                <a:spcPct val="90000"/>
              </a:lnSpc>
              <a:spcAft>
                <a:spcPts val="450"/>
              </a:spcAft>
              <a:buFont typeface="Arial" panose="020B0604020202020204" pitchFamily="34" charset="0"/>
              <a:buChar char="•"/>
            </a:pPr>
            <a:endParaRPr lang="en-US" sz="2100" dirty="0"/>
          </a:p>
          <a:p>
            <a:pPr indent="-171450">
              <a:lnSpc>
                <a:spcPct val="90000"/>
              </a:lnSpc>
              <a:spcAft>
                <a:spcPts val="450"/>
              </a:spcAft>
              <a:buFont typeface="Arial" panose="020B0604020202020204" pitchFamily="34" charset="0"/>
              <a:buChar char="•"/>
            </a:pPr>
            <a:endParaRPr lang="en-US" sz="2100" dirty="0"/>
          </a:p>
          <a:p>
            <a:pPr indent="-171450">
              <a:lnSpc>
                <a:spcPct val="90000"/>
              </a:lnSpc>
              <a:spcAft>
                <a:spcPts val="450"/>
              </a:spcAft>
              <a:buFont typeface="Arial" panose="020B0604020202020204" pitchFamily="34" charset="0"/>
              <a:buChar char="•"/>
            </a:pPr>
            <a:endParaRPr lang="en-US" sz="2100" dirty="0"/>
          </a:p>
        </p:txBody>
      </p:sp>
      <p:pic>
        <p:nvPicPr>
          <p:cNvPr id="6" name="Picture 5">
            <a:extLst>
              <a:ext uri="{FF2B5EF4-FFF2-40B4-BE49-F238E27FC236}">
                <a16:creationId xmlns:a16="http://schemas.microsoft.com/office/drawing/2014/main" xmlns="" id="{496B927A-78A6-4D3F-8C05-E80E6D1AC54A}"/>
              </a:ext>
            </a:extLst>
          </p:cNvPr>
          <p:cNvPicPr>
            <a:picLocks noChangeAspect="1"/>
          </p:cNvPicPr>
          <p:nvPr/>
        </p:nvPicPr>
        <p:blipFill>
          <a:blip r:embed="rId2"/>
          <a:stretch>
            <a:fillRect/>
          </a:stretch>
        </p:blipFill>
        <p:spPr>
          <a:xfrm>
            <a:off x="3842766" y="418339"/>
            <a:ext cx="4938073" cy="4558906"/>
          </a:xfrm>
          <a:prstGeom prst="rect">
            <a:avLst/>
          </a:prstGeom>
          <a:effectLst/>
        </p:spPr>
      </p:pic>
    </p:spTree>
    <p:extLst>
      <p:ext uri="{BB962C8B-B14F-4D97-AF65-F5344CB8AC3E}">
        <p14:creationId xmlns:p14="http://schemas.microsoft.com/office/powerpoint/2010/main" val="837255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1" y="1454216"/>
            <a:ext cx="9150518" cy="1761188"/>
          </a:xfrm>
          <a:prstGeom prst="rect">
            <a:avLst/>
          </a:prstGeom>
          <a:noFill/>
        </p:spPr>
        <p:txBody>
          <a:bodyPr wrap="square" rtlCol="0">
            <a:spAutoFit/>
          </a:bodyPr>
          <a:lstStyle/>
          <a:p>
            <a:pPr algn="ctr">
              <a:lnSpc>
                <a:spcPct val="130000"/>
              </a:lnSpc>
            </a:pPr>
            <a:r>
              <a:rPr lang="en-IE" sz="4400" b="1" dirty="0">
                <a:solidFill>
                  <a:srgbClr val="068CA6"/>
                </a:solidFill>
              </a:rPr>
              <a:t>Why is it important to get a COVID-19 vaccine?</a:t>
            </a:r>
          </a:p>
        </p:txBody>
      </p:sp>
    </p:spTree>
    <p:extLst>
      <p:ext uri="{BB962C8B-B14F-4D97-AF65-F5344CB8AC3E}">
        <p14:creationId xmlns:p14="http://schemas.microsoft.com/office/powerpoint/2010/main" val="4071102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762843" cy="3840480"/>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96559" y="561488"/>
            <a:ext cx="6562703" cy="1052596"/>
          </a:xfrm>
          <a:prstGeom prst="rect">
            <a:avLst/>
          </a:prstGeom>
          <a:noFill/>
        </p:spPr>
        <p:txBody>
          <a:bodyPr wrap="square" rtlCol="0">
            <a:spAutoFit/>
          </a:bodyPr>
          <a:lstStyle/>
          <a:p>
            <a:pPr>
              <a:lnSpc>
                <a:spcPct val="130000"/>
              </a:lnSpc>
            </a:pPr>
            <a:r>
              <a:rPr lang="en-IE" sz="2400" b="1" dirty="0">
                <a:solidFill>
                  <a:srgbClr val="068CA6"/>
                </a:solidFill>
              </a:rPr>
              <a:t>Are the </a:t>
            </a:r>
            <a:r>
              <a:rPr lang="en-IE" sz="2400" b="1" dirty="0" smtClean="0">
                <a:solidFill>
                  <a:srgbClr val="068CA6"/>
                </a:solidFill>
              </a:rPr>
              <a:t>COVID-19 </a:t>
            </a:r>
            <a:r>
              <a:rPr lang="en-IE" sz="2400" b="1" dirty="0">
                <a:solidFill>
                  <a:srgbClr val="068CA6"/>
                </a:solidFill>
              </a:rPr>
              <a:t>vaccines safe? </a:t>
            </a:r>
            <a:r>
              <a:rPr lang="en-IE" sz="2400" b="1" dirty="0" smtClean="0">
                <a:solidFill>
                  <a:srgbClr val="068CA6"/>
                </a:solidFill>
              </a:rPr>
              <a:t>Were </a:t>
            </a:r>
            <a:r>
              <a:rPr lang="en-IE" sz="2400" b="1" dirty="0">
                <a:solidFill>
                  <a:srgbClr val="068CA6"/>
                </a:solidFill>
              </a:rPr>
              <a:t>they tested properly?</a:t>
            </a:r>
          </a:p>
        </p:txBody>
      </p:sp>
      <p:sp>
        <p:nvSpPr>
          <p:cNvPr id="17" name="Content Placeholder 2"/>
          <p:cNvSpPr txBox="1">
            <a:spLocks/>
          </p:cNvSpPr>
          <p:nvPr/>
        </p:nvSpPr>
        <p:spPr>
          <a:xfrm>
            <a:off x="2208561" y="1606813"/>
            <a:ext cx="6550702" cy="2309762"/>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400" dirty="0"/>
              <a:t>All of the Covid-19 vaccines used in Ireland are safe.  All vaccines used in the Republic of Ireland must be approved by the European Medicines Agency (EMA). The EMA only approves vaccines once they are satisfied that they are safe and effective.</a:t>
            </a:r>
          </a:p>
          <a:p>
            <a:pPr marL="285750" indent="-285750">
              <a:buFont typeface="Arial" panose="020B0604020202020204" pitchFamily="34" charset="0"/>
              <a:buChar char="•"/>
            </a:pPr>
            <a:r>
              <a:rPr lang="en-IE" sz="1400" dirty="0"/>
              <a:t>Because COVID-19 has caused a crisis all around the world, experts all over the world have worked together to develop safe vaccines as quickly as possible.  </a:t>
            </a:r>
          </a:p>
          <a:p>
            <a:pPr marL="285750" indent="-285750">
              <a:buFont typeface="Arial" panose="020B0604020202020204" pitchFamily="34" charset="0"/>
              <a:buChar char="•"/>
            </a:pPr>
            <a:r>
              <a:rPr lang="en-IE" sz="1400" dirty="0"/>
              <a:t>COVID-19 vaccines that are used in Ireland and approved by the EMA must still go through the same safety and effectiveness assessments that all other vaccines and medicines go through before they are approved.  </a:t>
            </a:r>
          </a:p>
        </p:txBody>
      </p:sp>
      <p:sp>
        <p:nvSpPr>
          <p:cNvPr id="12" name="Oval 11"/>
          <p:cNvSpPr/>
          <p:nvPr/>
        </p:nvSpPr>
        <p:spPr>
          <a:xfrm>
            <a:off x="1556795" y="4196852"/>
            <a:ext cx="2582563" cy="848614"/>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1050" b="1" dirty="0">
                <a:solidFill>
                  <a:srgbClr val="FF0000"/>
                </a:solidFill>
              </a:rPr>
              <a:t>The EMA’s normal rigorous safety standards have NOT been lowered due to the pandemic</a:t>
            </a:r>
          </a:p>
        </p:txBody>
      </p:sp>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l="41803" t="3352" r="41558" b="2660"/>
          <a:stretch/>
        </p:blipFill>
        <p:spPr>
          <a:xfrm flipH="1">
            <a:off x="4601511" y="4265675"/>
            <a:ext cx="264199" cy="828850"/>
          </a:xfrm>
          <a:prstGeom prst="rect">
            <a:avLst/>
          </a:prstGeom>
        </p:spPr>
      </p:pic>
    </p:spTree>
    <p:extLst>
      <p:ext uri="{BB962C8B-B14F-4D97-AF65-F5344CB8AC3E}">
        <p14:creationId xmlns:p14="http://schemas.microsoft.com/office/powerpoint/2010/main" val="97097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96561" y="593489"/>
            <a:ext cx="6587676" cy="492443"/>
          </a:xfrm>
          <a:prstGeom prst="rect">
            <a:avLst/>
          </a:prstGeom>
          <a:noFill/>
        </p:spPr>
        <p:txBody>
          <a:bodyPr wrap="square" rtlCol="0">
            <a:spAutoFit/>
          </a:bodyPr>
          <a:lstStyle/>
          <a:p>
            <a:pPr>
              <a:lnSpc>
                <a:spcPct val="130000"/>
              </a:lnSpc>
            </a:pPr>
            <a:r>
              <a:rPr lang="en-IE" sz="2000" b="1" dirty="0">
                <a:solidFill>
                  <a:srgbClr val="068CA6"/>
                </a:solidFill>
              </a:rPr>
              <a:t>Are </a:t>
            </a:r>
            <a:r>
              <a:rPr lang="en-IE" sz="2000" b="1" dirty="0" smtClean="0">
                <a:solidFill>
                  <a:srgbClr val="068CA6"/>
                </a:solidFill>
              </a:rPr>
              <a:t>COVID-19 vaccines safe (continued)?</a:t>
            </a:r>
            <a:endParaRPr lang="en-IE" sz="2000" b="1" dirty="0">
              <a:solidFill>
                <a:srgbClr val="068CA6"/>
              </a:solidFill>
            </a:endParaRPr>
          </a:p>
        </p:txBody>
      </p:sp>
      <p:sp>
        <p:nvSpPr>
          <p:cNvPr id="17" name="Content Placeholder 2"/>
          <p:cNvSpPr txBox="1">
            <a:spLocks/>
          </p:cNvSpPr>
          <p:nvPr/>
        </p:nvSpPr>
        <p:spPr>
          <a:xfrm>
            <a:off x="2233535" y="1112284"/>
            <a:ext cx="6550702" cy="3944907"/>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defRPr/>
            </a:pPr>
            <a:r>
              <a:rPr lang="en-IE" sz="1600" dirty="0"/>
              <a:t>All medicines and vaccines have some side effects. </a:t>
            </a:r>
          </a:p>
          <a:p>
            <a:pPr marL="285750" indent="-285750">
              <a:buFont typeface="Arial" panose="020B0604020202020204" pitchFamily="34" charset="0"/>
              <a:buChar char="•"/>
              <a:defRPr/>
            </a:pPr>
            <a:r>
              <a:rPr lang="en-IE" sz="1600" dirty="0"/>
              <a:t>Thankfully serious side effects from Covid-19 vaccines are rare.</a:t>
            </a:r>
          </a:p>
          <a:p>
            <a:pPr marL="285750" indent="-285750">
              <a:buFont typeface="Arial" panose="020B0604020202020204" pitchFamily="34" charset="0"/>
              <a:buChar char="•"/>
              <a:defRPr/>
            </a:pPr>
            <a:r>
              <a:rPr lang="en-IE" sz="1600" dirty="0"/>
              <a:t>If you do get side-effects from the vaccine, they are likely to be mild.  And many people don’t get any side-effects at all.</a:t>
            </a:r>
          </a:p>
          <a:p>
            <a:pPr marL="285750" indent="-285750">
              <a:buFont typeface="Arial" panose="020B0604020202020204" pitchFamily="34" charset="0"/>
              <a:buChar char="•"/>
              <a:defRPr/>
            </a:pPr>
            <a:r>
              <a:rPr lang="en-IE" sz="1600" dirty="0"/>
              <a:t>The side effects from a COVID-19 vaccine are similar to the side effects that you can get from other vaccines.  </a:t>
            </a:r>
          </a:p>
          <a:p>
            <a:pPr marL="285750" indent="-285750">
              <a:buFont typeface="Arial" panose="020B0604020202020204" pitchFamily="34" charset="0"/>
              <a:buChar char="•"/>
              <a:defRPr/>
            </a:pPr>
            <a:r>
              <a:rPr lang="en-IE" sz="1600" dirty="0"/>
              <a:t>We know </a:t>
            </a:r>
            <a:r>
              <a:rPr lang="en-IE" sz="1600" dirty="0" smtClean="0"/>
              <a:t>about side effects from </a:t>
            </a:r>
            <a:r>
              <a:rPr lang="en-IE" sz="1600" dirty="0"/>
              <a:t>looking at the results of clinical trials, and from the reports from people who have already been vaccinated (over 300 million doses have been given worldwide already)</a:t>
            </a:r>
          </a:p>
          <a:p>
            <a:pPr marL="285750" indent="-285750">
              <a:buFont typeface="Arial" panose="020B0604020202020204" pitchFamily="34" charset="0"/>
              <a:buChar char="•"/>
              <a:defRPr/>
            </a:pPr>
            <a:r>
              <a:rPr lang="en-IE" sz="1600" dirty="0"/>
              <a:t>The Health Products Regulatory Authority (HPRA) in Ireland makes sure that any side effects that people get are reported and followed up </a:t>
            </a:r>
            <a:r>
              <a:rPr lang="en-IE" sz="1600" dirty="0">
                <a:hlinkClick r:id="rId6"/>
              </a:rPr>
              <a:t>www.hpra.ie</a:t>
            </a:r>
            <a:r>
              <a:rPr lang="en-IE" sz="1600" dirty="0"/>
              <a:t> </a:t>
            </a:r>
          </a:p>
        </p:txBody>
      </p:sp>
    </p:spTree>
    <p:extLst>
      <p:ext uri="{BB962C8B-B14F-4D97-AF65-F5344CB8AC3E}">
        <p14:creationId xmlns:p14="http://schemas.microsoft.com/office/powerpoint/2010/main" val="317672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77266" y="528188"/>
            <a:ext cx="6587676" cy="522451"/>
          </a:xfrm>
          <a:prstGeom prst="rect">
            <a:avLst/>
          </a:prstGeom>
          <a:noFill/>
        </p:spPr>
        <p:txBody>
          <a:bodyPr wrap="square" rtlCol="0">
            <a:spAutoFit/>
          </a:bodyPr>
          <a:lstStyle/>
          <a:p>
            <a:pPr>
              <a:lnSpc>
                <a:spcPct val="130000"/>
              </a:lnSpc>
            </a:pPr>
            <a:r>
              <a:rPr lang="en-IE" sz="2400" b="1" dirty="0">
                <a:solidFill>
                  <a:srgbClr val="068CA6"/>
                </a:solidFill>
              </a:rPr>
              <a:t>When can I get the </a:t>
            </a:r>
            <a:r>
              <a:rPr lang="en-IE" sz="2400" b="1" dirty="0" smtClean="0">
                <a:solidFill>
                  <a:srgbClr val="068CA6"/>
                </a:solidFill>
              </a:rPr>
              <a:t>COVID-19 </a:t>
            </a:r>
            <a:r>
              <a:rPr lang="en-IE" sz="2400" b="1" dirty="0">
                <a:solidFill>
                  <a:srgbClr val="068CA6"/>
                </a:solidFill>
              </a:rPr>
              <a:t>vaccine?</a:t>
            </a:r>
          </a:p>
        </p:txBody>
      </p:sp>
      <p:sp>
        <p:nvSpPr>
          <p:cNvPr id="17" name="Content Placeholder 2"/>
          <p:cNvSpPr txBox="1">
            <a:spLocks/>
          </p:cNvSpPr>
          <p:nvPr/>
        </p:nvSpPr>
        <p:spPr>
          <a:xfrm>
            <a:off x="2245592" y="1082139"/>
            <a:ext cx="6441208" cy="3303332"/>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IE" sz="1600" dirty="0"/>
              <a:t>A COVID-19 vaccine is being offered first to people aged 70 years and older, healthcare workers, and people under 65 with serious medical conditions. </a:t>
            </a:r>
          </a:p>
          <a:p>
            <a:pPr marL="0" indent="0">
              <a:buNone/>
            </a:pPr>
            <a:endParaRPr lang="en-IE" sz="1600" dirty="0" smtClean="0"/>
          </a:p>
          <a:p>
            <a:pPr marL="0" indent="0">
              <a:buNone/>
            </a:pPr>
            <a:r>
              <a:rPr lang="en-IE" sz="1600" dirty="0" smtClean="0"/>
              <a:t>People </a:t>
            </a:r>
            <a:r>
              <a:rPr lang="en-IE" sz="1600" dirty="0"/>
              <a:t>who live and work in crowded settings  will also be offered the vaccine. This includes people living on halting sites/direct </a:t>
            </a:r>
            <a:r>
              <a:rPr lang="en-IE" sz="1600" dirty="0" smtClean="0"/>
              <a:t>provision</a:t>
            </a:r>
            <a:endParaRPr lang="en-IE" sz="1600" dirty="0"/>
          </a:p>
          <a:p>
            <a:pPr marL="0" indent="0">
              <a:buNone/>
            </a:pPr>
            <a:endParaRPr lang="en-IE" sz="1600" dirty="0" smtClean="0"/>
          </a:p>
          <a:p>
            <a:pPr marL="0" indent="0">
              <a:buNone/>
            </a:pPr>
            <a:r>
              <a:rPr lang="en-IE" sz="1600" dirty="0" smtClean="0"/>
              <a:t>The </a:t>
            </a:r>
            <a:r>
              <a:rPr lang="en-IE" sz="1600" dirty="0"/>
              <a:t>HSE or a person’s GP will let them know when it’s their turn to get the vaccine</a:t>
            </a:r>
            <a:r>
              <a:rPr lang="en-IE" sz="1600" dirty="0" smtClean="0"/>
              <a:t>.</a:t>
            </a:r>
            <a:endParaRPr lang="en-IE" sz="1600" dirty="0"/>
          </a:p>
          <a:p>
            <a:pPr marL="0" indent="0">
              <a:buNone/>
            </a:pPr>
            <a:endParaRPr lang="en-IE" sz="1600" dirty="0" smtClean="0"/>
          </a:p>
          <a:p>
            <a:pPr marL="0" indent="0">
              <a:buNone/>
            </a:pPr>
            <a:r>
              <a:rPr lang="en-IE" sz="1600" dirty="0" smtClean="0"/>
              <a:t>Visit </a:t>
            </a:r>
            <a:r>
              <a:rPr lang="en-IE" sz="1600" dirty="0" smtClean="0">
                <a:hlinkClick r:id="rId6"/>
              </a:rPr>
              <a:t>www.gov.ie</a:t>
            </a:r>
            <a:r>
              <a:rPr lang="en-IE" sz="1600" dirty="0" smtClean="0"/>
              <a:t> to </a:t>
            </a:r>
            <a:r>
              <a:rPr lang="en-IE" sz="1600" dirty="0"/>
              <a:t>find out when we are likely to contact you about getting a </a:t>
            </a:r>
            <a:r>
              <a:rPr lang="en-IE" sz="1600" dirty="0" smtClean="0"/>
              <a:t>COVID-19 </a:t>
            </a:r>
            <a:r>
              <a:rPr lang="en-IE" sz="1600" dirty="0"/>
              <a:t>vaccine. </a:t>
            </a:r>
          </a:p>
          <a:p>
            <a:pPr marL="285750" indent="-285750">
              <a:buFont typeface="Arial" panose="020B0604020202020204" pitchFamily="34" charset="0"/>
              <a:buChar char="•"/>
              <a:defRPr/>
            </a:pPr>
            <a:endParaRPr lang="en-IE" sz="1600" dirty="0"/>
          </a:p>
        </p:txBody>
      </p:sp>
    </p:spTree>
    <p:extLst>
      <p:ext uri="{BB962C8B-B14F-4D97-AF65-F5344CB8AC3E}">
        <p14:creationId xmlns:p14="http://schemas.microsoft.com/office/powerpoint/2010/main" val="181565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77266" y="671546"/>
            <a:ext cx="6587676" cy="450829"/>
          </a:xfrm>
          <a:prstGeom prst="rect">
            <a:avLst/>
          </a:prstGeom>
          <a:noFill/>
        </p:spPr>
        <p:txBody>
          <a:bodyPr wrap="square" rtlCol="0">
            <a:spAutoFit/>
          </a:bodyPr>
          <a:lstStyle/>
          <a:p>
            <a:pPr>
              <a:lnSpc>
                <a:spcPct val="130000"/>
              </a:lnSpc>
            </a:pPr>
            <a:r>
              <a:rPr lang="en-IE" sz="2000" b="1" dirty="0">
                <a:solidFill>
                  <a:srgbClr val="068CA6"/>
                </a:solidFill>
              </a:rPr>
              <a:t>Do I have to get one of the </a:t>
            </a:r>
            <a:r>
              <a:rPr lang="en-IE" sz="2000" b="1" dirty="0" smtClean="0">
                <a:solidFill>
                  <a:srgbClr val="068CA6"/>
                </a:solidFill>
              </a:rPr>
              <a:t>COVID-19 </a:t>
            </a:r>
            <a:r>
              <a:rPr lang="en-IE" sz="2000" b="1" dirty="0">
                <a:solidFill>
                  <a:srgbClr val="068CA6"/>
                </a:solidFill>
              </a:rPr>
              <a:t>vaccines?</a:t>
            </a:r>
          </a:p>
        </p:txBody>
      </p:sp>
      <p:sp>
        <p:nvSpPr>
          <p:cNvPr id="17" name="Content Placeholder 2"/>
          <p:cNvSpPr txBox="1">
            <a:spLocks/>
          </p:cNvSpPr>
          <p:nvPr/>
        </p:nvSpPr>
        <p:spPr>
          <a:xfrm>
            <a:off x="2250500" y="1228268"/>
            <a:ext cx="6441208" cy="2847990"/>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t>When the vaccine is available for you, it is your choice whether to get it.  </a:t>
            </a:r>
          </a:p>
          <a:p>
            <a:pPr marL="285750" indent="-285750">
              <a:buFont typeface="Arial" panose="020B0604020202020204" pitchFamily="34" charset="0"/>
              <a:buChar char="•"/>
            </a:pPr>
            <a:r>
              <a:rPr lang="en-IE" sz="1600" dirty="0"/>
              <a:t>Agreeing to get a vaccine is called “giving your consent”.</a:t>
            </a:r>
          </a:p>
          <a:p>
            <a:pPr marL="285750" indent="-285750">
              <a:buFont typeface="Arial" panose="020B0604020202020204" pitchFamily="34" charset="0"/>
              <a:buChar char="•"/>
            </a:pPr>
            <a:r>
              <a:rPr lang="en-IE" sz="1600" dirty="0"/>
              <a:t>To give your consent you might need to click a box on the computer.</a:t>
            </a:r>
          </a:p>
          <a:p>
            <a:pPr marL="285750" indent="-285750">
              <a:buFont typeface="Arial" panose="020B0604020202020204" pitchFamily="34" charset="0"/>
              <a:buChar char="•"/>
            </a:pPr>
            <a:r>
              <a:rPr lang="en-IE" sz="1600" dirty="0"/>
              <a:t>Or you will asked by the person who gives you the vaccine </a:t>
            </a:r>
            <a:r>
              <a:rPr lang="en-IE" sz="1600" dirty="0" smtClean="0"/>
              <a:t>if you  consent to get the vaccine</a:t>
            </a:r>
          </a:p>
          <a:p>
            <a:pPr marL="285750" indent="-285750">
              <a:buFont typeface="Arial" panose="020B0604020202020204" pitchFamily="34" charset="0"/>
              <a:buChar char="•"/>
            </a:pPr>
            <a:r>
              <a:rPr lang="en-IE" sz="1600" dirty="0" smtClean="0"/>
              <a:t>It </a:t>
            </a:r>
            <a:r>
              <a:rPr lang="en-IE" sz="1600" dirty="0"/>
              <a:t>is important that you have all the information you need to help you make the decision that is right for you.  Never be afraid to ask the person vaccinating you any questions you might have. </a:t>
            </a:r>
          </a:p>
        </p:txBody>
      </p:sp>
    </p:spTree>
    <p:extLst>
      <p:ext uri="{BB962C8B-B14F-4D97-AF65-F5344CB8AC3E}">
        <p14:creationId xmlns:p14="http://schemas.microsoft.com/office/powerpoint/2010/main" val="417884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77266" y="671546"/>
            <a:ext cx="6587676" cy="522451"/>
          </a:xfrm>
          <a:prstGeom prst="rect">
            <a:avLst/>
          </a:prstGeom>
          <a:noFill/>
        </p:spPr>
        <p:txBody>
          <a:bodyPr wrap="square" rtlCol="0">
            <a:spAutoFit/>
          </a:bodyPr>
          <a:lstStyle/>
          <a:p>
            <a:pPr>
              <a:lnSpc>
                <a:spcPct val="130000"/>
              </a:lnSpc>
            </a:pPr>
            <a:r>
              <a:rPr lang="en-IE" sz="2400" b="1" dirty="0">
                <a:solidFill>
                  <a:srgbClr val="068CA6"/>
                </a:solidFill>
              </a:rPr>
              <a:t>How long does the vaccine protect me for? </a:t>
            </a:r>
          </a:p>
        </p:txBody>
      </p:sp>
      <p:sp>
        <p:nvSpPr>
          <p:cNvPr id="17" name="Content Placeholder 2"/>
          <p:cNvSpPr txBox="1">
            <a:spLocks/>
          </p:cNvSpPr>
          <p:nvPr/>
        </p:nvSpPr>
        <p:spPr>
          <a:xfrm>
            <a:off x="2250500" y="1275932"/>
            <a:ext cx="6441208" cy="2847990"/>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t>We still don’t know exactly how long immunity from </a:t>
            </a:r>
            <a:r>
              <a:rPr lang="en-IE" sz="1600" dirty="0" smtClean="0"/>
              <a:t>COVID-19 </a:t>
            </a:r>
            <a:r>
              <a:rPr lang="en-IE" sz="1600" dirty="0"/>
              <a:t>lasts after the vaccine.</a:t>
            </a:r>
            <a:endParaRPr lang="en-IE" sz="1600" strike="sngStrike" dirty="0"/>
          </a:p>
          <a:p>
            <a:pPr marL="285750" indent="-285750">
              <a:buFont typeface="Arial" panose="020B0604020202020204" pitchFamily="34" charset="0"/>
              <a:buChar char="•"/>
            </a:pPr>
            <a:r>
              <a:rPr lang="en-IE" sz="1600" dirty="0"/>
              <a:t>Clinical trials are continuing to follow people up for a number of years after they received their vaccines.</a:t>
            </a:r>
          </a:p>
          <a:p>
            <a:pPr marL="285750" indent="-285750">
              <a:buFont typeface="Arial" panose="020B0604020202020204" pitchFamily="34" charset="0"/>
              <a:buChar char="•"/>
            </a:pPr>
            <a:r>
              <a:rPr lang="en-IE" sz="1600" dirty="0"/>
              <a:t>The results of these trials, and of other research, will help doctors and scientists decide if booster doses might be needed in the future.</a:t>
            </a:r>
          </a:p>
          <a:p>
            <a:pPr marL="285750" indent="-285750">
              <a:buFont typeface="Arial" panose="020B0604020202020204" pitchFamily="34" charset="0"/>
              <a:buChar char="•"/>
            </a:pPr>
            <a:r>
              <a:rPr lang="en-IE" sz="1600" dirty="0"/>
              <a:t>For now the EMA is not recommending booster doses once you have completed your vaccination schedule (two doses for most of the vaccines).</a:t>
            </a:r>
          </a:p>
        </p:txBody>
      </p:sp>
    </p:spTree>
    <p:extLst>
      <p:ext uri="{BB962C8B-B14F-4D97-AF65-F5344CB8AC3E}">
        <p14:creationId xmlns:p14="http://schemas.microsoft.com/office/powerpoint/2010/main" val="154857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24067" y="807842"/>
            <a:ext cx="6587676" cy="1002582"/>
          </a:xfrm>
          <a:prstGeom prst="rect">
            <a:avLst/>
          </a:prstGeom>
          <a:noFill/>
        </p:spPr>
        <p:txBody>
          <a:bodyPr wrap="square" rtlCol="0">
            <a:spAutoFit/>
          </a:bodyPr>
          <a:lstStyle/>
          <a:p>
            <a:pPr>
              <a:lnSpc>
                <a:spcPct val="130000"/>
              </a:lnSpc>
            </a:pPr>
            <a:r>
              <a:rPr lang="en-IE" sz="2400" b="1" dirty="0">
                <a:solidFill>
                  <a:srgbClr val="068CA6"/>
                </a:solidFill>
              </a:rPr>
              <a:t>Could I still get </a:t>
            </a:r>
            <a:r>
              <a:rPr lang="en-IE" sz="2400" b="1" dirty="0" smtClean="0">
                <a:solidFill>
                  <a:srgbClr val="068CA6"/>
                </a:solidFill>
              </a:rPr>
              <a:t>COVID-19 </a:t>
            </a:r>
            <a:r>
              <a:rPr lang="en-IE" sz="2400" b="1" dirty="0">
                <a:solidFill>
                  <a:srgbClr val="068CA6"/>
                </a:solidFill>
              </a:rPr>
              <a:t>even though I have had the vaccine?</a:t>
            </a:r>
          </a:p>
        </p:txBody>
      </p:sp>
      <p:sp>
        <p:nvSpPr>
          <p:cNvPr id="17" name="Content Placeholder 2"/>
          <p:cNvSpPr txBox="1">
            <a:spLocks/>
          </p:cNvSpPr>
          <p:nvPr/>
        </p:nvSpPr>
        <p:spPr>
          <a:xfrm>
            <a:off x="2197301" y="1927730"/>
            <a:ext cx="6441208" cy="1557988"/>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t>All the Covid-19 vaccines being used in Ireland are very effective.</a:t>
            </a:r>
          </a:p>
          <a:p>
            <a:pPr marL="285750" indent="-285750">
              <a:buFont typeface="Arial" panose="020B0604020202020204" pitchFamily="34" charset="0"/>
              <a:buChar char="•"/>
            </a:pPr>
            <a:r>
              <a:rPr lang="en-IE" sz="1600" dirty="0"/>
              <a:t>There's a small chance you might still get COVID-19 even if you have been vaccinated. </a:t>
            </a:r>
          </a:p>
          <a:p>
            <a:pPr marL="285750" indent="-285750">
              <a:buFont typeface="Arial" panose="020B0604020202020204" pitchFamily="34" charset="0"/>
              <a:buChar char="•"/>
            </a:pPr>
            <a:r>
              <a:rPr lang="en-IE" sz="1600" dirty="0"/>
              <a:t>But even if you do become infected, the vaccine will protect you from the serious illness the virus can sometimes cause.</a:t>
            </a:r>
          </a:p>
        </p:txBody>
      </p:sp>
    </p:spTree>
    <p:extLst>
      <p:ext uri="{BB962C8B-B14F-4D97-AF65-F5344CB8AC3E}">
        <p14:creationId xmlns:p14="http://schemas.microsoft.com/office/powerpoint/2010/main" val="35755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24067" y="1055574"/>
            <a:ext cx="6587676" cy="492443"/>
          </a:xfrm>
          <a:prstGeom prst="rect">
            <a:avLst/>
          </a:prstGeom>
          <a:noFill/>
        </p:spPr>
        <p:txBody>
          <a:bodyPr wrap="square" rtlCol="0">
            <a:spAutoFit/>
          </a:bodyPr>
          <a:lstStyle/>
          <a:p>
            <a:pPr>
              <a:lnSpc>
                <a:spcPct val="130000"/>
              </a:lnSpc>
            </a:pPr>
            <a:r>
              <a:rPr lang="en-IE" sz="2000" b="1" dirty="0">
                <a:solidFill>
                  <a:srgbClr val="068CA6"/>
                </a:solidFill>
              </a:rPr>
              <a:t>Do I need the vaccine if I’ve had COVID-19 already</a:t>
            </a:r>
            <a:r>
              <a:rPr lang="en-IE" sz="2000" b="1" dirty="0" smtClean="0">
                <a:solidFill>
                  <a:srgbClr val="068CA6"/>
                </a:solidFill>
              </a:rPr>
              <a:t>?</a:t>
            </a:r>
            <a:endParaRPr lang="en-IE" sz="2000" b="1" dirty="0">
              <a:solidFill>
                <a:srgbClr val="068CA6"/>
              </a:solidFill>
            </a:endParaRPr>
          </a:p>
        </p:txBody>
      </p:sp>
      <p:sp>
        <p:nvSpPr>
          <p:cNvPr id="17" name="Content Placeholder 2"/>
          <p:cNvSpPr txBox="1">
            <a:spLocks/>
          </p:cNvSpPr>
          <p:nvPr/>
        </p:nvSpPr>
        <p:spPr>
          <a:xfrm>
            <a:off x="2197301" y="1770878"/>
            <a:ext cx="6441208" cy="1557988"/>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IE" sz="1800" dirty="0"/>
              <a:t>Yes you should still get the COVID-19 vaccine to protect you against infection. </a:t>
            </a:r>
            <a:endParaRPr lang="en-IE" sz="1800" dirty="0" smtClean="0"/>
          </a:p>
          <a:p>
            <a:pPr marL="0" indent="0">
              <a:buNone/>
            </a:pPr>
            <a:r>
              <a:rPr lang="en-IE" sz="1800" dirty="0"/>
              <a:t/>
            </a:r>
            <a:br>
              <a:rPr lang="en-IE" sz="1800" dirty="0"/>
            </a:br>
            <a:r>
              <a:rPr lang="en-IE" sz="1800" dirty="0"/>
              <a:t>You need to wait 4 weeks after the start of symptoms or being diagnosed </a:t>
            </a:r>
          </a:p>
        </p:txBody>
      </p:sp>
    </p:spTree>
    <p:extLst>
      <p:ext uri="{BB962C8B-B14F-4D97-AF65-F5344CB8AC3E}">
        <p14:creationId xmlns:p14="http://schemas.microsoft.com/office/powerpoint/2010/main" val="11438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42406" y="659890"/>
            <a:ext cx="8626840" cy="572464"/>
          </a:xfrm>
          <a:prstGeom prst="rect">
            <a:avLst/>
          </a:prstGeom>
          <a:noFill/>
        </p:spPr>
        <p:txBody>
          <a:bodyPr wrap="square" rtlCol="0">
            <a:spAutoFit/>
          </a:bodyPr>
          <a:lstStyle/>
          <a:p>
            <a:pPr algn="ctr">
              <a:lnSpc>
                <a:spcPct val="130000"/>
              </a:lnSpc>
            </a:pPr>
            <a:r>
              <a:rPr lang="en-IE" sz="2400" b="1" dirty="0">
                <a:solidFill>
                  <a:srgbClr val="068CA6"/>
                </a:solidFill>
              </a:rPr>
              <a:t>The </a:t>
            </a:r>
            <a:r>
              <a:rPr lang="en-IE" sz="2400" b="1" dirty="0" smtClean="0">
                <a:solidFill>
                  <a:srgbClr val="068CA6"/>
                </a:solidFill>
              </a:rPr>
              <a:t>COVID-19 </a:t>
            </a:r>
            <a:r>
              <a:rPr lang="en-IE" sz="2400" b="1" dirty="0">
                <a:solidFill>
                  <a:srgbClr val="068CA6"/>
                </a:solidFill>
              </a:rPr>
              <a:t>vaccine cannot give you </a:t>
            </a:r>
            <a:r>
              <a:rPr lang="en-IE" sz="2400" b="1" dirty="0" smtClean="0">
                <a:solidFill>
                  <a:srgbClr val="068CA6"/>
                </a:solidFill>
              </a:rPr>
              <a:t>COVID-19</a:t>
            </a:r>
            <a:endParaRPr lang="en-IE" sz="2400" b="1" dirty="0">
              <a:solidFill>
                <a:srgbClr val="068CA6"/>
              </a:solidFill>
            </a:endParaRPr>
          </a:p>
        </p:txBody>
      </p:sp>
      <p:sp>
        <p:nvSpPr>
          <p:cNvPr id="14" name="Content Placeholder 2"/>
          <p:cNvSpPr txBox="1">
            <a:spLocks/>
          </p:cNvSpPr>
          <p:nvPr/>
        </p:nvSpPr>
        <p:spPr>
          <a:xfrm>
            <a:off x="3717930" y="1451835"/>
            <a:ext cx="5322094" cy="2190777"/>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a:t>The vaccines being used in Ireland do not contain any of the live virus that causes COVID-19. This means that a COVID-19 vaccine cannot make you sick with COVID-19.</a:t>
            </a:r>
          </a:p>
          <a:p>
            <a:r>
              <a:rPr lang="en-IE" sz="1600" dirty="0"/>
              <a:t>It typically takes a few weeks for the body to build immunity after vaccination. That means it’s possible a person could be infected with the virus that causes COVID-19 just before or just after vaccination and still get sick. This is because the vaccine has not had enough time to provide protection</a:t>
            </a:r>
            <a:r>
              <a:rPr lang="en-IE" sz="1600" dirty="0" smtClean="0"/>
              <a:t>.</a:t>
            </a:r>
            <a:endParaRPr lang="en-IE" sz="1600" dirty="0"/>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4674" t="11804" r="38715" b="53295"/>
          <a:stretch/>
        </p:blipFill>
        <p:spPr>
          <a:xfrm>
            <a:off x="361850" y="1375202"/>
            <a:ext cx="3267042" cy="2781947"/>
          </a:xfrm>
          <a:prstGeom prst="rect">
            <a:avLst/>
          </a:prstGeom>
        </p:spPr>
      </p:pic>
    </p:spTree>
    <p:extLst>
      <p:ext uri="{BB962C8B-B14F-4D97-AF65-F5344CB8AC3E}">
        <p14:creationId xmlns:p14="http://schemas.microsoft.com/office/powerpoint/2010/main" val="30131325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77266" y="567486"/>
            <a:ext cx="6587676" cy="850939"/>
          </a:xfrm>
          <a:prstGeom prst="rect">
            <a:avLst/>
          </a:prstGeom>
          <a:noFill/>
        </p:spPr>
        <p:txBody>
          <a:bodyPr wrap="square" rtlCol="0">
            <a:spAutoFit/>
          </a:bodyPr>
          <a:lstStyle/>
          <a:p>
            <a:pPr>
              <a:lnSpc>
                <a:spcPct val="130000"/>
              </a:lnSpc>
            </a:pPr>
            <a:r>
              <a:rPr lang="en-IE" sz="2000" b="1" dirty="0">
                <a:solidFill>
                  <a:srgbClr val="068CA6"/>
                </a:solidFill>
              </a:rPr>
              <a:t>After I get the </a:t>
            </a:r>
            <a:r>
              <a:rPr lang="en-IE" sz="2000" b="1" dirty="0" smtClean="0">
                <a:solidFill>
                  <a:srgbClr val="068CA6"/>
                </a:solidFill>
              </a:rPr>
              <a:t>COVID-19 </a:t>
            </a:r>
            <a:r>
              <a:rPr lang="en-IE" sz="2000" b="1" dirty="0">
                <a:solidFill>
                  <a:srgbClr val="068CA6"/>
                </a:solidFill>
              </a:rPr>
              <a:t>vaccine, can I stop wearing my mask when I go to the supermarket?</a:t>
            </a:r>
          </a:p>
        </p:txBody>
      </p:sp>
      <p:sp>
        <p:nvSpPr>
          <p:cNvPr id="17" name="Content Placeholder 2"/>
          <p:cNvSpPr txBox="1">
            <a:spLocks/>
          </p:cNvSpPr>
          <p:nvPr/>
        </p:nvSpPr>
        <p:spPr>
          <a:xfrm>
            <a:off x="2250500" y="1463395"/>
            <a:ext cx="6441208" cy="2914580"/>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t>Unfortunately no!</a:t>
            </a:r>
          </a:p>
          <a:p>
            <a:pPr marL="285750" indent="-285750">
              <a:buFont typeface="Arial" panose="020B0604020202020204" pitchFamily="34" charset="0"/>
              <a:buChar char="•"/>
            </a:pPr>
            <a:r>
              <a:rPr lang="en-IE" sz="1600" dirty="0"/>
              <a:t>There is still a small chance you might get COVID-19 after you have had the vaccine.  </a:t>
            </a:r>
          </a:p>
          <a:p>
            <a:pPr marL="285750" indent="-285750">
              <a:buFont typeface="Arial" panose="020B0604020202020204" pitchFamily="34" charset="0"/>
              <a:buChar char="•"/>
            </a:pPr>
            <a:r>
              <a:rPr lang="en-IE" sz="1600" dirty="0"/>
              <a:t>There is also a chance that you might spread COVID-19, even if you don’t get sick yourself. </a:t>
            </a:r>
          </a:p>
          <a:p>
            <a:pPr marL="285750" indent="-285750">
              <a:buFont typeface="Arial" panose="020B0604020202020204" pitchFamily="34" charset="0"/>
              <a:buChar char="•"/>
            </a:pPr>
            <a:r>
              <a:rPr lang="en-IE" sz="1600" dirty="0"/>
              <a:t> That is why it is so important to hold firm, and continue to follow HSE and government advice about washing your hands, keeping your distance and wearing a face covering.</a:t>
            </a:r>
          </a:p>
          <a:p>
            <a:pPr marL="285750" indent="-285750">
              <a:buFont typeface="Arial" panose="020B0604020202020204" pitchFamily="34" charset="0"/>
              <a:buChar char="•"/>
            </a:pPr>
            <a:r>
              <a:rPr lang="en-IE" sz="1600" dirty="0"/>
              <a:t>Remember the vaccine is one weapon in our armour of protection against COVID-19 but we still need to follow the other advice to protect ourselves and others</a:t>
            </a:r>
          </a:p>
        </p:txBody>
      </p:sp>
    </p:spTree>
    <p:extLst>
      <p:ext uri="{BB962C8B-B14F-4D97-AF65-F5344CB8AC3E}">
        <p14:creationId xmlns:p14="http://schemas.microsoft.com/office/powerpoint/2010/main" val="285997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473376" y="567486"/>
            <a:ext cx="6291566" cy="892552"/>
          </a:xfrm>
          <a:prstGeom prst="rect">
            <a:avLst/>
          </a:prstGeom>
          <a:noFill/>
        </p:spPr>
        <p:txBody>
          <a:bodyPr wrap="square" rtlCol="0">
            <a:spAutoFit/>
          </a:bodyPr>
          <a:lstStyle/>
          <a:p>
            <a:pPr>
              <a:lnSpc>
                <a:spcPct val="130000"/>
              </a:lnSpc>
            </a:pPr>
            <a:r>
              <a:rPr lang="en-IE" sz="2000" b="1" dirty="0">
                <a:solidFill>
                  <a:srgbClr val="068CA6"/>
                </a:solidFill>
              </a:rPr>
              <a:t>Are the COVID-19 vaccines safe in pregnancy and for breastfeeding mothers?</a:t>
            </a:r>
          </a:p>
        </p:txBody>
      </p:sp>
      <p:sp>
        <p:nvSpPr>
          <p:cNvPr id="17" name="Content Placeholder 2"/>
          <p:cNvSpPr txBox="1">
            <a:spLocks/>
          </p:cNvSpPr>
          <p:nvPr/>
        </p:nvSpPr>
        <p:spPr>
          <a:xfrm>
            <a:off x="2473377" y="1463395"/>
            <a:ext cx="6291566" cy="2862116"/>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300" dirty="0"/>
              <a:t>If you are pregnant you can get COVID-19 vaccines. Your GP, midwife or obstetrician can </a:t>
            </a:r>
            <a:r>
              <a:rPr lang="en-IE" sz="1300" dirty="0" smtClean="0"/>
              <a:t>give you more information</a:t>
            </a:r>
          </a:p>
          <a:p>
            <a:r>
              <a:rPr lang="en-IE" sz="1300" dirty="0" smtClean="0"/>
              <a:t>Getting </a:t>
            </a:r>
            <a:r>
              <a:rPr lang="en-IE" sz="1300" dirty="0"/>
              <a:t>the vaccine will stop you becoming very unwell from </a:t>
            </a:r>
            <a:r>
              <a:rPr lang="en-IE" sz="1300" dirty="0" smtClean="0"/>
              <a:t>COVID-19</a:t>
            </a:r>
            <a:r>
              <a:rPr lang="en-IE" sz="1300" dirty="0"/>
              <a:t>.</a:t>
            </a:r>
          </a:p>
          <a:p>
            <a:pPr marL="285750" indent="-285750">
              <a:buFont typeface="Arial" panose="020B0604020202020204" pitchFamily="34" charset="0"/>
              <a:buChar char="•"/>
            </a:pPr>
            <a:r>
              <a:rPr lang="en-IE" sz="1300" dirty="0"/>
              <a:t>Being unwell from COVID-19 can cause complications like premature labour.</a:t>
            </a:r>
          </a:p>
          <a:p>
            <a:pPr marL="285750" indent="-285750">
              <a:buFont typeface="Arial" panose="020B0604020202020204" pitchFamily="34" charset="0"/>
              <a:buChar char="•"/>
            </a:pPr>
            <a:r>
              <a:rPr lang="en-IE" sz="1300" dirty="0"/>
              <a:t>Because the vaccines are still new, we are still learning about them as pregnant women were not included in original trials.</a:t>
            </a:r>
          </a:p>
          <a:p>
            <a:pPr marL="285750" indent="-285750">
              <a:buFont typeface="Arial" panose="020B0604020202020204" pitchFamily="34" charset="0"/>
              <a:buChar char="•"/>
            </a:pPr>
            <a:r>
              <a:rPr lang="en-IE" sz="1300" dirty="0"/>
              <a:t>But all the information we have at the moment tells us that if you get COVID-19 vaccine during your pregnancy there will be no effect on your baby.</a:t>
            </a:r>
          </a:p>
          <a:p>
            <a:pPr marL="285750" indent="-285750">
              <a:buFont typeface="Arial" panose="020B0604020202020204" pitchFamily="34" charset="0"/>
              <a:buChar char="•"/>
            </a:pPr>
            <a:r>
              <a:rPr lang="en-IE" sz="1300" dirty="0"/>
              <a:t>Make sure the person giving you the vaccine knows you are </a:t>
            </a:r>
            <a:r>
              <a:rPr lang="en-IE" sz="1300" dirty="0" smtClean="0"/>
              <a:t>pregnant. This </a:t>
            </a:r>
            <a:r>
              <a:rPr lang="en-IE" sz="1300" dirty="0"/>
              <a:t>is because the vaccines should be given between 14-33 weeks of pregnancy.</a:t>
            </a:r>
          </a:p>
          <a:p>
            <a:pPr marL="285750" indent="-285750">
              <a:buFont typeface="Arial" panose="020B0604020202020204" pitchFamily="34" charset="0"/>
              <a:buChar char="•"/>
            </a:pPr>
            <a:r>
              <a:rPr lang="en-IE" sz="1300" dirty="0"/>
              <a:t>The vaccines are also safe if you are breastfeeding.</a:t>
            </a:r>
          </a:p>
        </p:txBody>
      </p:sp>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l="17215" t="1311" r="19543" b="2514"/>
          <a:stretch/>
        </p:blipFill>
        <p:spPr>
          <a:xfrm>
            <a:off x="144165" y="1034494"/>
            <a:ext cx="2164093" cy="3291016"/>
          </a:xfrm>
          <a:prstGeom prst="rect">
            <a:avLst/>
          </a:prstGeom>
        </p:spPr>
      </p:pic>
    </p:spTree>
    <p:extLst>
      <p:ext uri="{BB962C8B-B14F-4D97-AF65-F5344CB8AC3E}">
        <p14:creationId xmlns:p14="http://schemas.microsoft.com/office/powerpoint/2010/main" val="192692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414359"/>
            <a:ext cx="8476090" cy="572464"/>
          </a:xfrm>
          <a:prstGeom prst="rect">
            <a:avLst/>
          </a:prstGeom>
          <a:noFill/>
        </p:spPr>
        <p:txBody>
          <a:bodyPr wrap="square" rtlCol="0">
            <a:spAutoFit/>
          </a:bodyPr>
          <a:lstStyle/>
          <a:p>
            <a:pPr algn="ctr">
              <a:lnSpc>
                <a:spcPct val="130000"/>
              </a:lnSpc>
            </a:pPr>
            <a:r>
              <a:rPr lang="en-IE" sz="2400" b="1" dirty="0">
                <a:solidFill>
                  <a:srgbClr val="068CA6"/>
                </a:solidFill>
              </a:rPr>
              <a:t>What we know about COVID-19 </a:t>
            </a:r>
          </a:p>
        </p:txBody>
      </p:sp>
      <p:sp>
        <p:nvSpPr>
          <p:cNvPr id="14" name="Content Placeholder 2"/>
          <p:cNvSpPr txBox="1">
            <a:spLocks/>
          </p:cNvSpPr>
          <p:nvPr/>
        </p:nvSpPr>
        <p:spPr>
          <a:xfrm>
            <a:off x="501119" y="1236299"/>
            <a:ext cx="4714938" cy="2839734"/>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smtClean="0"/>
              <a:t>COVID-19 has been in Ireland since late February and early March 2020.</a:t>
            </a:r>
          </a:p>
          <a:p>
            <a:r>
              <a:rPr lang="en-IE" sz="1600" dirty="0" smtClean="0"/>
              <a:t>It usually causes symptoms like</a:t>
            </a:r>
          </a:p>
          <a:p>
            <a:pPr lvl="1"/>
            <a:r>
              <a:rPr lang="en-IE" sz="1600" dirty="0" smtClean="0"/>
              <a:t>Cough</a:t>
            </a:r>
          </a:p>
          <a:p>
            <a:pPr lvl="1"/>
            <a:r>
              <a:rPr lang="en-IE" sz="1600" dirty="0" smtClean="0"/>
              <a:t>High Temperature (38C or higher)</a:t>
            </a:r>
          </a:p>
          <a:p>
            <a:pPr lvl="1"/>
            <a:r>
              <a:rPr lang="en-IE" sz="1600" dirty="0" smtClean="0"/>
              <a:t>Shortness of Breath or difficulty breathing</a:t>
            </a:r>
          </a:p>
          <a:p>
            <a:pPr lvl="1"/>
            <a:r>
              <a:rPr lang="en-IE" sz="1600" dirty="0" smtClean="0"/>
              <a:t>Loss of Taste or Smell</a:t>
            </a:r>
          </a:p>
          <a:p>
            <a:r>
              <a:rPr lang="en-IE" sz="1600" dirty="0" smtClean="0"/>
              <a:t>For most people symptoms can be managed with rest and over the counter medication….</a:t>
            </a:r>
            <a:r>
              <a:rPr lang="en-IE" sz="1600" b="1" dirty="0" smtClean="0">
                <a:solidFill>
                  <a:srgbClr val="FF0000"/>
                </a:solidFill>
              </a:rPr>
              <a:t>BUT</a:t>
            </a:r>
            <a:endParaRPr lang="en-IE" sz="1600" dirty="0"/>
          </a:p>
        </p:txBody>
      </p:sp>
      <p:pic>
        <p:nvPicPr>
          <p:cNvPr id="16" name="Content Placeholder 8" descr="Screen Clippi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46643" y="978512"/>
            <a:ext cx="2549668" cy="3511385"/>
          </a:xfrm>
          <a:prstGeom prst="rect">
            <a:avLst/>
          </a:prstGeom>
        </p:spPr>
      </p:pic>
    </p:spTree>
    <p:extLst>
      <p:ext uri="{BB962C8B-B14F-4D97-AF65-F5344CB8AC3E}">
        <p14:creationId xmlns:p14="http://schemas.microsoft.com/office/powerpoint/2010/main" val="8779578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690733" y="983598"/>
            <a:ext cx="6074210" cy="572464"/>
          </a:xfrm>
          <a:prstGeom prst="rect">
            <a:avLst/>
          </a:prstGeom>
          <a:noFill/>
        </p:spPr>
        <p:txBody>
          <a:bodyPr wrap="square" rtlCol="0">
            <a:spAutoFit/>
          </a:bodyPr>
          <a:lstStyle/>
          <a:p>
            <a:pPr>
              <a:lnSpc>
                <a:spcPct val="130000"/>
              </a:lnSpc>
            </a:pPr>
            <a:r>
              <a:rPr lang="en-IE" sz="2400" b="1" dirty="0">
                <a:solidFill>
                  <a:srgbClr val="068CA6"/>
                </a:solidFill>
              </a:rPr>
              <a:t>Do the Covid-19 vaccines affect fertility?</a:t>
            </a:r>
          </a:p>
        </p:txBody>
      </p:sp>
      <p:sp>
        <p:nvSpPr>
          <p:cNvPr id="17" name="Content Placeholder 2"/>
          <p:cNvSpPr txBox="1">
            <a:spLocks/>
          </p:cNvSpPr>
          <p:nvPr/>
        </p:nvSpPr>
        <p:spPr>
          <a:xfrm>
            <a:off x="2690733" y="1797056"/>
            <a:ext cx="6074209" cy="1978445"/>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t>There has been a lot of “fake news” about the effects of Covid-19 on fertility</a:t>
            </a:r>
          </a:p>
          <a:p>
            <a:pPr marL="285750" indent="-285750">
              <a:buFont typeface="Arial" panose="020B0604020202020204" pitchFamily="34" charset="0"/>
              <a:buChar char="•"/>
            </a:pPr>
            <a:r>
              <a:rPr lang="en-IE" sz="1600" dirty="0"/>
              <a:t>But we can reassure people that there is </a:t>
            </a:r>
            <a:r>
              <a:rPr lang="en-IE" sz="1600" b="1" dirty="0"/>
              <a:t>no evidence </a:t>
            </a:r>
            <a:r>
              <a:rPr lang="en-IE" sz="1600" dirty="0"/>
              <a:t>that any of the Covid-19 vaccines in use in Ireland will affect your fertility.</a:t>
            </a:r>
          </a:p>
          <a:p>
            <a:pPr marL="285750" indent="-285750">
              <a:buFont typeface="Arial" panose="020B0604020202020204" pitchFamily="34" charset="0"/>
              <a:buChar char="•"/>
            </a:pPr>
            <a:r>
              <a:rPr lang="en-IE" sz="1600" dirty="0"/>
              <a:t>You don’t need to leave a gap between having the vaccine and trying to conceive, or having fertility treatments like IVF.</a:t>
            </a:r>
            <a:endParaRPr lang="en-IE" sz="1600" strike="sngStrike" dirty="0"/>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10601" t="3935" r="6259"/>
          <a:stretch/>
        </p:blipFill>
        <p:spPr>
          <a:xfrm>
            <a:off x="112425" y="674992"/>
            <a:ext cx="2578308" cy="3287717"/>
          </a:xfrm>
          <a:prstGeom prst="rect">
            <a:avLst/>
          </a:prstGeom>
        </p:spPr>
      </p:pic>
    </p:spTree>
    <p:extLst>
      <p:ext uri="{BB962C8B-B14F-4D97-AF65-F5344CB8AC3E}">
        <p14:creationId xmlns:p14="http://schemas.microsoft.com/office/powerpoint/2010/main" val="375497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77266" y="728558"/>
            <a:ext cx="6514442" cy="850939"/>
          </a:xfrm>
          <a:prstGeom prst="rect">
            <a:avLst/>
          </a:prstGeom>
          <a:noFill/>
        </p:spPr>
        <p:txBody>
          <a:bodyPr wrap="square" rtlCol="0">
            <a:spAutoFit/>
          </a:bodyPr>
          <a:lstStyle/>
          <a:p>
            <a:pPr>
              <a:lnSpc>
                <a:spcPct val="130000"/>
              </a:lnSpc>
            </a:pPr>
            <a:r>
              <a:rPr lang="en-IE" sz="2000" b="1" dirty="0">
                <a:solidFill>
                  <a:srgbClr val="068CA6"/>
                </a:solidFill>
              </a:rPr>
              <a:t>What if I have an underlying condition – </a:t>
            </a:r>
            <a:endParaRPr lang="en-IE" sz="2000" b="1" dirty="0" smtClean="0">
              <a:solidFill>
                <a:srgbClr val="068CA6"/>
              </a:solidFill>
            </a:endParaRPr>
          </a:p>
          <a:p>
            <a:pPr>
              <a:lnSpc>
                <a:spcPct val="130000"/>
              </a:lnSpc>
            </a:pPr>
            <a:r>
              <a:rPr lang="en-IE" sz="2000" b="1" dirty="0" smtClean="0">
                <a:solidFill>
                  <a:srgbClr val="068CA6"/>
                </a:solidFill>
              </a:rPr>
              <a:t>for </a:t>
            </a:r>
            <a:r>
              <a:rPr lang="en-IE" sz="2000" b="1" dirty="0">
                <a:solidFill>
                  <a:srgbClr val="068CA6"/>
                </a:solidFill>
              </a:rPr>
              <a:t>example immunosuppressed.</a:t>
            </a:r>
          </a:p>
        </p:txBody>
      </p:sp>
      <p:sp>
        <p:nvSpPr>
          <p:cNvPr id="17" name="Content Placeholder 2"/>
          <p:cNvSpPr txBox="1">
            <a:spLocks/>
          </p:cNvSpPr>
          <p:nvPr/>
        </p:nvSpPr>
        <p:spPr>
          <a:xfrm>
            <a:off x="2250500" y="1724420"/>
            <a:ext cx="6441208" cy="2063809"/>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t>People with underlying conditions are more at risk of becoming seriously ill from </a:t>
            </a:r>
            <a:r>
              <a:rPr lang="en-IE" sz="1600" dirty="0" smtClean="0"/>
              <a:t>COVID-19 so getting the vaccine is really important for </a:t>
            </a:r>
            <a:r>
              <a:rPr lang="en-IE" sz="1600" dirty="0" err="1" smtClean="0"/>
              <a:t>them</a:t>
            </a:r>
            <a:r>
              <a:rPr lang="en-IE" sz="1600" dirty="0" err="1" smtClean="0">
                <a:solidFill>
                  <a:schemeClr val="bg1"/>
                </a:solidFill>
              </a:rPr>
              <a:t>itoffered</a:t>
            </a:r>
            <a:r>
              <a:rPr lang="en-IE" sz="1600" dirty="0" smtClean="0">
                <a:solidFill>
                  <a:schemeClr val="bg1"/>
                </a:solidFill>
              </a:rPr>
              <a:t> </a:t>
            </a:r>
            <a:r>
              <a:rPr lang="en-IE" sz="1600" dirty="0">
                <a:solidFill>
                  <a:schemeClr val="bg1"/>
                </a:solidFill>
              </a:rPr>
              <a:t>to you </a:t>
            </a:r>
          </a:p>
          <a:p>
            <a:pPr marL="285750" indent="-285750">
              <a:buFont typeface="Arial" panose="020B0604020202020204" pitchFamily="34" charset="0"/>
              <a:buChar char="•"/>
            </a:pPr>
            <a:r>
              <a:rPr lang="en-IE" sz="1600" dirty="0" smtClean="0"/>
              <a:t>If </a:t>
            </a:r>
            <a:r>
              <a:rPr lang="en-IE" sz="1600" dirty="0"/>
              <a:t>you have a weakened immune system, your COVID-19 vaccine may not work as well for you. But there is no extra risk in getting </a:t>
            </a:r>
            <a:r>
              <a:rPr lang="en-IE" sz="1600" dirty="0" smtClean="0"/>
              <a:t>it</a:t>
            </a:r>
          </a:p>
          <a:p>
            <a:pPr marL="285750" indent="-285750">
              <a:buFont typeface="Arial" panose="020B0604020202020204" pitchFamily="34" charset="0"/>
              <a:buChar char="•"/>
            </a:pPr>
            <a:r>
              <a:rPr lang="en-IE" sz="1600" dirty="0" smtClean="0"/>
              <a:t>Talk to </a:t>
            </a:r>
            <a:r>
              <a:rPr lang="en-IE" sz="1600" dirty="0"/>
              <a:t>your GP or hospital </a:t>
            </a:r>
            <a:r>
              <a:rPr lang="en-IE" sz="1600" dirty="0" smtClean="0"/>
              <a:t>consultant if you have questions about the vaccine</a:t>
            </a:r>
            <a:endParaRPr lang="en-IE" sz="1600" dirty="0"/>
          </a:p>
        </p:txBody>
      </p:sp>
    </p:spTree>
    <p:extLst>
      <p:ext uri="{BB962C8B-B14F-4D97-AF65-F5344CB8AC3E}">
        <p14:creationId xmlns:p14="http://schemas.microsoft.com/office/powerpoint/2010/main" val="100302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77266" y="540214"/>
            <a:ext cx="6786852" cy="572464"/>
          </a:xfrm>
          <a:prstGeom prst="rect">
            <a:avLst/>
          </a:prstGeom>
          <a:noFill/>
        </p:spPr>
        <p:txBody>
          <a:bodyPr wrap="square" rtlCol="0">
            <a:spAutoFit/>
          </a:bodyPr>
          <a:lstStyle/>
          <a:p>
            <a:pPr>
              <a:lnSpc>
                <a:spcPct val="130000"/>
              </a:lnSpc>
            </a:pPr>
            <a:r>
              <a:rPr lang="en-IE" sz="2400" b="1" dirty="0">
                <a:solidFill>
                  <a:srgbClr val="068CA6"/>
                </a:solidFill>
              </a:rPr>
              <a:t>I don’t like putting chemicals into my body….</a:t>
            </a:r>
          </a:p>
        </p:txBody>
      </p:sp>
      <p:sp>
        <p:nvSpPr>
          <p:cNvPr id="17" name="Content Placeholder 2"/>
          <p:cNvSpPr txBox="1">
            <a:spLocks/>
          </p:cNvSpPr>
          <p:nvPr/>
        </p:nvSpPr>
        <p:spPr>
          <a:xfrm>
            <a:off x="2266404" y="1080070"/>
            <a:ext cx="6441208" cy="3332906"/>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t>We are surrounded by chemicals, the water we drink, the air we breathe, the food we eat…</a:t>
            </a:r>
          </a:p>
          <a:p>
            <a:pPr marL="285750" indent="-285750">
              <a:buFont typeface="Arial" panose="020B0604020202020204" pitchFamily="34" charset="0"/>
              <a:buChar char="•"/>
            </a:pPr>
            <a:r>
              <a:rPr lang="en-IE" sz="1600" dirty="0"/>
              <a:t>Most vaccines have the antigen (the bit that triggers your immune system to get to work) and suspension fluid (water, saline </a:t>
            </a:r>
            <a:r>
              <a:rPr lang="en-IE" sz="1600" dirty="0" err="1"/>
              <a:t>etc</a:t>
            </a:r>
            <a:r>
              <a:rPr lang="en-IE" sz="1600" dirty="0"/>
              <a:t>)</a:t>
            </a:r>
          </a:p>
          <a:p>
            <a:pPr marL="285750" indent="-285750">
              <a:buFont typeface="Arial" panose="020B0604020202020204" pitchFamily="34" charset="0"/>
              <a:buChar char="•"/>
            </a:pPr>
            <a:r>
              <a:rPr lang="en-IE" sz="1600" dirty="0"/>
              <a:t>Sometimes there are small traces of other ingredients.</a:t>
            </a:r>
          </a:p>
          <a:p>
            <a:pPr marL="285750" indent="-285750">
              <a:buFont typeface="Arial" panose="020B0604020202020204" pitchFamily="34" charset="0"/>
              <a:buChar char="•"/>
            </a:pPr>
            <a:r>
              <a:rPr lang="en-IE" sz="1600" dirty="0"/>
              <a:t>The HSE website has lots of information about the ingredients of all the COVID-19 vaccines used in Ireland</a:t>
            </a:r>
          </a:p>
          <a:p>
            <a:pPr marL="285750" indent="-285750">
              <a:buFont typeface="Arial" panose="020B0604020202020204" pitchFamily="34" charset="0"/>
              <a:buChar char="•"/>
            </a:pPr>
            <a:r>
              <a:rPr lang="en-IE" sz="1600" dirty="0"/>
              <a:t>None of the vaccines contain eggs, preservatives or latex.</a:t>
            </a:r>
          </a:p>
          <a:p>
            <a:pPr marL="285750" indent="-285750">
              <a:buFont typeface="Arial" panose="020B0604020202020204" pitchFamily="34" charset="0"/>
              <a:buChar char="•"/>
            </a:pPr>
            <a:r>
              <a:rPr lang="en-IE" sz="1600" dirty="0"/>
              <a:t>Very rarely trace ingredients in a vaccine can cause an allergic reaction.</a:t>
            </a:r>
          </a:p>
          <a:p>
            <a:pPr marL="285750" indent="-285750">
              <a:buFont typeface="Arial" panose="020B0604020202020204" pitchFamily="34" charset="0"/>
              <a:buChar char="•"/>
            </a:pPr>
            <a:r>
              <a:rPr lang="en-IE" sz="1600" b="1" dirty="0"/>
              <a:t>Remember why we are offering you COVID-19 vaccines, to protect you against what can be a very serious infection </a:t>
            </a:r>
          </a:p>
        </p:txBody>
      </p:sp>
    </p:spTree>
    <p:extLst>
      <p:ext uri="{BB962C8B-B14F-4D97-AF65-F5344CB8AC3E}">
        <p14:creationId xmlns:p14="http://schemas.microsoft.com/office/powerpoint/2010/main" val="44680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12" name="Picture 11"/>
          <p:cNvPicPr>
            <a:picLocks noChangeAspect="1" noChangeArrowheads="1"/>
          </p:cNvPicPr>
          <p:nvPr/>
        </p:nvPicPr>
        <p:blipFill rotWithShape="1">
          <a:blip r:embed="rId5">
            <a:extLst>
              <a:ext uri="{28A0092B-C50C-407E-A947-70E740481C1C}">
                <a14:useLocalDpi xmlns:a14="http://schemas.microsoft.com/office/drawing/2010/main"/>
              </a:ext>
            </a:extLst>
          </a:blip>
          <a:srcRect l="36431" t="21725" r="36770" b="25545"/>
          <a:stretch/>
        </p:blipFill>
        <p:spPr bwMode="auto">
          <a:xfrm>
            <a:off x="203851" y="1542842"/>
            <a:ext cx="3567599" cy="202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rotWithShape="1">
          <a:blip r:embed="rId6">
            <a:extLst>
              <a:ext uri="{28A0092B-C50C-407E-A947-70E740481C1C}">
                <a14:useLocalDpi xmlns:a14="http://schemas.microsoft.com/office/drawing/2010/main"/>
              </a:ext>
            </a:extLst>
          </a:blip>
          <a:srcRect l="28796" t="12087" r="29895" b="23512"/>
          <a:stretch/>
        </p:blipFill>
        <p:spPr bwMode="auto">
          <a:xfrm>
            <a:off x="3846121" y="1282056"/>
            <a:ext cx="5104737" cy="252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4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63611" y="1532987"/>
            <a:ext cx="9150518" cy="1761188"/>
          </a:xfrm>
          <a:prstGeom prst="rect">
            <a:avLst/>
          </a:prstGeom>
          <a:noFill/>
        </p:spPr>
        <p:txBody>
          <a:bodyPr wrap="square" rtlCol="0">
            <a:spAutoFit/>
          </a:bodyPr>
          <a:lstStyle/>
          <a:p>
            <a:pPr algn="ctr">
              <a:lnSpc>
                <a:spcPct val="130000"/>
              </a:lnSpc>
            </a:pPr>
            <a:r>
              <a:rPr lang="en-IE" sz="4400" b="1" dirty="0">
                <a:solidFill>
                  <a:srgbClr val="068CA6"/>
                </a:solidFill>
              </a:rPr>
              <a:t>How to talk to people who are unsure about COVID-19 vaccines</a:t>
            </a:r>
          </a:p>
        </p:txBody>
      </p:sp>
    </p:spTree>
    <p:extLst>
      <p:ext uri="{BB962C8B-B14F-4D97-AF65-F5344CB8AC3E}">
        <p14:creationId xmlns:p14="http://schemas.microsoft.com/office/powerpoint/2010/main" val="20909255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b="24870"/>
          <a:stretch/>
        </p:blipFill>
        <p:spPr>
          <a:xfrm>
            <a:off x="315554" y="929812"/>
            <a:ext cx="3948381" cy="3539515"/>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4895995" y="1734322"/>
            <a:ext cx="3636657" cy="1532727"/>
          </a:xfrm>
          <a:prstGeom prst="rect">
            <a:avLst/>
          </a:prstGeom>
          <a:noFill/>
        </p:spPr>
        <p:txBody>
          <a:bodyPr wrap="square" rtlCol="0">
            <a:spAutoFit/>
          </a:bodyPr>
          <a:lstStyle/>
          <a:p>
            <a:pPr algn="ctr">
              <a:lnSpc>
                <a:spcPct val="130000"/>
              </a:lnSpc>
            </a:pPr>
            <a:r>
              <a:rPr lang="en-IE" sz="2400" b="1" dirty="0">
                <a:solidFill>
                  <a:srgbClr val="068CA6"/>
                </a:solidFill>
              </a:rPr>
              <a:t>I am still worried…. I don’t think I want to get the vaccine</a:t>
            </a:r>
          </a:p>
        </p:txBody>
      </p:sp>
      <p:sp>
        <p:nvSpPr>
          <p:cNvPr id="6" name="Oval Callout 5"/>
          <p:cNvSpPr/>
          <p:nvPr/>
        </p:nvSpPr>
        <p:spPr>
          <a:xfrm>
            <a:off x="4263935" y="929812"/>
            <a:ext cx="4807397" cy="2982229"/>
          </a:xfrm>
          <a:prstGeom prst="wedgeEllipseCallout">
            <a:avLst/>
          </a:prstGeom>
          <a:noFill/>
          <a:ln w="19050">
            <a:solidFill>
              <a:srgbClr val="068C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61351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800517" y="4474719"/>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Most people in Ireland want to be vaccinated</a:t>
            </a:r>
            <a:endParaRPr lang="en-US" sz="1600" b="1" dirty="0">
              <a:solidFill>
                <a:schemeClr val="tx1"/>
              </a:solidFill>
            </a:endParaRPr>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4" name="TextBox 13">
            <a:extLst>
              <a:ext uri="{FF2B5EF4-FFF2-40B4-BE49-F238E27FC236}">
                <a16:creationId xmlns:a16="http://schemas.microsoft.com/office/drawing/2014/main" xmlns="" id="{3A6E7EA7-84C8-A74B-ACF8-13B6D0B98108}"/>
              </a:ext>
            </a:extLst>
          </p:cNvPr>
          <p:cNvSpPr txBox="1"/>
          <p:nvPr/>
        </p:nvSpPr>
        <p:spPr>
          <a:xfrm>
            <a:off x="-7951" y="365137"/>
            <a:ext cx="9064487" cy="1002582"/>
          </a:xfrm>
          <a:prstGeom prst="rect">
            <a:avLst/>
          </a:prstGeom>
          <a:noFill/>
        </p:spPr>
        <p:txBody>
          <a:bodyPr wrap="square" rtlCol="0">
            <a:spAutoFit/>
          </a:bodyPr>
          <a:lstStyle/>
          <a:p>
            <a:pPr algn="ctr">
              <a:lnSpc>
                <a:spcPct val="130000"/>
              </a:lnSpc>
            </a:pPr>
            <a:r>
              <a:rPr lang="en-IE" sz="2400" b="1" dirty="0" err="1">
                <a:solidFill>
                  <a:srgbClr val="068CA6"/>
                </a:solidFill>
              </a:rPr>
              <a:t>Amárach</a:t>
            </a:r>
            <a:r>
              <a:rPr lang="en-IE" sz="2400" b="1" dirty="0">
                <a:solidFill>
                  <a:srgbClr val="068CA6"/>
                </a:solidFill>
              </a:rPr>
              <a:t> Survey </a:t>
            </a:r>
            <a:r>
              <a:rPr lang="en-IE" sz="2400" b="1" dirty="0" smtClean="0">
                <a:solidFill>
                  <a:srgbClr val="068CA6"/>
                </a:solidFill>
              </a:rPr>
              <a:t>Results</a:t>
            </a:r>
          </a:p>
          <a:p>
            <a:pPr algn="ctr">
              <a:lnSpc>
                <a:spcPct val="130000"/>
              </a:lnSpc>
            </a:pPr>
            <a:endParaRPr lang="en-IE" sz="2400" b="1" dirty="0">
              <a:solidFill>
                <a:srgbClr val="068CA6"/>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35075" y="879475"/>
            <a:ext cx="667385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1457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42406" y="549942"/>
            <a:ext cx="8626840" cy="522451"/>
          </a:xfrm>
          <a:prstGeom prst="rect">
            <a:avLst/>
          </a:prstGeom>
          <a:noFill/>
        </p:spPr>
        <p:txBody>
          <a:bodyPr wrap="square" rtlCol="0">
            <a:spAutoFit/>
          </a:bodyPr>
          <a:lstStyle/>
          <a:p>
            <a:pPr algn="ctr">
              <a:lnSpc>
                <a:spcPct val="130000"/>
              </a:lnSpc>
            </a:pPr>
            <a:r>
              <a:rPr lang="en-IE" sz="2400" b="1" dirty="0">
                <a:solidFill>
                  <a:srgbClr val="068CA6"/>
                </a:solidFill>
              </a:rPr>
              <a:t>Vaccine Hesitancy</a:t>
            </a:r>
          </a:p>
        </p:txBody>
      </p:sp>
      <p:sp>
        <p:nvSpPr>
          <p:cNvPr id="14" name="Content Placeholder 2"/>
          <p:cNvSpPr txBox="1">
            <a:spLocks/>
          </p:cNvSpPr>
          <p:nvPr/>
        </p:nvSpPr>
        <p:spPr>
          <a:xfrm>
            <a:off x="3821906" y="1478298"/>
            <a:ext cx="5322094" cy="2190777"/>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a:t>Why might someone not get a vaccine when it’s offered to them? </a:t>
            </a:r>
          </a:p>
          <a:p>
            <a:r>
              <a:rPr lang="en-IE" sz="1600" dirty="0"/>
              <a:t>They worry about whether a vaccine is safe and </a:t>
            </a:r>
            <a:r>
              <a:rPr lang="en-IE" sz="1600" dirty="0" smtClean="0"/>
              <a:t>effective (confidence)</a:t>
            </a:r>
            <a:endParaRPr lang="en-IE" sz="1600" dirty="0"/>
          </a:p>
          <a:p>
            <a:r>
              <a:rPr lang="en-IE" sz="1600" dirty="0"/>
              <a:t>They don’t think the disease the vaccine protects against is </a:t>
            </a:r>
            <a:r>
              <a:rPr lang="en-IE" sz="1600" dirty="0" smtClean="0"/>
              <a:t>serious (complacency) </a:t>
            </a:r>
            <a:r>
              <a:rPr lang="en-IE" sz="1600" dirty="0"/>
              <a:t>or</a:t>
            </a:r>
          </a:p>
          <a:p>
            <a:r>
              <a:rPr lang="en-IE" sz="1600" dirty="0"/>
              <a:t>They aren’t able to easily access the vaccine e.g. clinic is too far away, or it’s </a:t>
            </a:r>
            <a:r>
              <a:rPr lang="en-IE" sz="1600" dirty="0" smtClean="0"/>
              <a:t>inconvenient (convenience) </a:t>
            </a:r>
            <a:endParaRPr lang="en-IE" sz="1600" dirty="0"/>
          </a:p>
        </p:txBody>
      </p:sp>
      <p:graphicFrame>
        <p:nvGraphicFramePr>
          <p:cNvPr id="12" name="Diagram 11"/>
          <p:cNvGraphicFramePr/>
          <p:nvPr>
            <p:extLst>
              <p:ext uri="{D42A27DB-BD31-4B8C-83A1-F6EECF244321}">
                <p14:modId xmlns:p14="http://schemas.microsoft.com/office/powerpoint/2010/main" val="1736552069"/>
              </p:ext>
            </p:extLst>
          </p:nvPr>
        </p:nvGraphicFramePr>
        <p:xfrm>
          <a:off x="-264760" y="654654"/>
          <a:ext cx="3982690" cy="27886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p:cNvSpPr txBox="1"/>
          <p:nvPr/>
        </p:nvSpPr>
        <p:spPr>
          <a:xfrm>
            <a:off x="638126" y="3566739"/>
            <a:ext cx="2717324" cy="1292662"/>
          </a:xfrm>
          <a:prstGeom prst="rect">
            <a:avLst/>
          </a:prstGeom>
          <a:noFill/>
          <a:ln w="12700">
            <a:solidFill>
              <a:srgbClr val="068CA6"/>
            </a:solidFill>
          </a:ln>
        </p:spPr>
        <p:txBody>
          <a:bodyPr wrap="square" rtlCol="0">
            <a:spAutoFit/>
          </a:bodyPr>
          <a:lstStyle/>
          <a:p>
            <a:r>
              <a:rPr lang="en-IE" sz="1300" dirty="0"/>
              <a:t>Lots of influences:</a:t>
            </a:r>
          </a:p>
          <a:p>
            <a:r>
              <a:rPr lang="en-IE" sz="1300" dirty="0"/>
              <a:t>Culture</a:t>
            </a:r>
          </a:p>
          <a:p>
            <a:r>
              <a:rPr lang="en-IE" sz="1300" dirty="0"/>
              <a:t>Distrust of </a:t>
            </a:r>
            <a:r>
              <a:rPr lang="en-IE" sz="1300" dirty="0" smtClean="0"/>
              <a:t>government/institutions</a:t>
            </a:r>
          </a:p>
          <a:p>
            <a:r>
              <a:rPr lang="en-IE" sz="1300" dirty="0" smtClean="0"/>
              <a:t>Family, peer group</a:t>
            </a:r>
            <a:endParaRPr lang="en-IE" sz="1300" dirty="0"/>
          </a:p>
          <a:p>
            <a:r>
              <a:rPr lang="en-IE" sz="1300" dirty="0"/>
              <a:t>Media/social media</a:t>
            </a:r>
          </a:p>
          <a:p>
            <a:r>
              <a:rPr lang="en-IE" sz="1300" dirty="0"/>
              <a:t>Etc. </a:t>
            </a:r>
          </a:p>
        </p:txBody>
      </p:sp>
    </p:spTree>
    <p:extLst>
      <p:ext uri="{BB962C8B-B14F-4D97-AF65-F5344CB8AC3E}">
        <p14:creationId xmlns:p14="http://schemas.microsoft.com/office/powerpoint/2010/main" val="41526134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23245" y="693665"/>
            <a:ext cx="8941242" cy="522451"/>
          </a:xfrm>
          <a:prstGeom prst="rect">
            <a:avLst/>
          </a:prstGeom>
          <a:noFill/>
        </p:spPr>
        <p:txBody>
          <a:bodyPr wrap="square" rtlCol="0">
            <a:spAutoFit/>
          </a:bodyPr>
          <a:lstStyle/>
          <a:p>
            <a:pPr algn="ctr">
              <a:lnSpc>
                <a:spcPct val="130000"/>
              </a:lnSpc>
            </a:pPr>
            <a:r>
              <a:rPr lang="en-IE" sz="2400" b="1" dirty="0">
                <a:solidFill>
                  <a:srgbClr val="068CA6"/>
                </a:solidFill>
              </a:rPr>
              <a:t>You have a really important role to play:</a:t>
            </a:r>
          </a:p>
        </p:txBody>
      </p:sp>
      <p:sp>
        <p:nvSpPr>
          <p:cNvPr id="14" name="Content Placeholder 2"/>
          <p:cNvSpPr txBox="1">
            <a:spLocks/>
          </p:cNvSpPr>
          <p:nvPr/>
        </p:nvSpPr>
        <p:spPr>
          <a:xfrm>
            <a:off x="246970" y="1433137"/>
            <a:ext cx="8456661" cy="2051002"/>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2000" dirty="0"/>
              <a:t>A recommendation by a trusted healthcare worker to get the vaccine has been shown to increase the chances that someone gets a vaccine</a:t>
            </a:r>
          </a:p>
          <a:p>
            <a:r>
              <a:rPr lang="en-IE" sz="2000" dirty="0"/>
              <a:t>Good communication about vaccines makes a difference</a:t>
            </a:r>
          </a:p>
          <a:p>
            <a:endParaRPr lang="en-IE" sz="2000" dirty="0"/>
          </a:p>
          <a:p>
            <a:r>
              <a:rPr lang="en-IE" sz="2000" b="1" dirty="0"/>
              <a:t>What you say and how you say it really matters!</a:t>
            </a:r>
          </a:p>
          <a:p>
            <a:pPr marL="0" indent="0">
              <a:buNone/>
            </a:pPr>
            <a:endParaRPr lang="en-IE" sz="2000" dirty="0"/>
          </a:p>
        </p:txBody>
      </p:sp>
    </p:spTree>
    <p:extLst>
      <p:ext uri="{BB962C8B-B14F-4D97-AF65-F5344CB8AC3E}">
        <p14:creationId xmlns:p14="http://schemas.microsoft.com/office/powerpoint/2010/main" val="23163358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209277" y="610263"/>
            <a:ext cx="8941242" cy="522451"/>
          </a:xfrm>
          <a:prstGeom prst="rect">
            <a:avLst/>
          </a:prstGeom>
          <a:noFill/>
        </p:spPr>
        <p:txBody>
          <a:bodyPr wrap="square" rtlCol="0">
            <a:spAutoFit/>
          </a:bodyPr>
          <a:lstStyle/>
          <a:p>
            <a:pPr algn="ctr">
              <a:lnSpc>
                <a:spcPct val="130000"/>
              </a:lnSpc>
            </a:pPr>
            <a:r>
              <a:rPr lang="en-IE" sz="2400" b="1" dirty="0">
                <a:solidFill>
                  <a:srgbClr val="068CA6"/>
                </a:solidFill>
              </a:rPr>
              <a:t>How does the person feel about COVID-19 vaccines</a:t>
            </a:r>
          </a:p>
        </p:txBody>
      </p:sp>
      <p:cxnSp>
        <p:nvCxnSpPr>
          <p:cNvPr id="10" name="Straight Arrow Connector 9"/>
          <p:cNvCxnSpPr/>
          <p:nvPr/>
        </p:nvCxnSpPr>
        <p:spPr>
          <a:xfrm>
            <a:off x="477042" y="1289571"/>
            <a:ext cx="8100900" cy="0"/>
          </a:xfrm>
          <a:prstGeom prst="straightConnector1">
            <a:avLst/>
          </a:prstGeom>
          <a:ln w="76200">
            <a:solidFill>
              <a:srgbClr val="068CA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67841" y="1720695"/>
            <a:ext cx="5112568" cy="369332"/>
          </a:xfrm>
          <a:prstGeom prst="rect">
            <a:avLst/>
          </a:prstGeom>
          <a:noFill/>
        </p:spPr>
        <p:txBody>
          <a:bodyPr wrap="square" rtlCol="0">
            <a:spAutoFit/>
          </a:bodyPr>
          <a:lstStyle/>
          <a:p>
            <a:pPr algn="ctr"/>
            <a:r>
              <a:rPr lang="en-IE" b="1" i="1" dirty="0">
                <a:solidFill>
                  <a:srgbClr val="068CA6"/>
                </a:solidFill>
              </a:rPr>
              <a:t>You can make the difference here!</a:t>
            </a:r>
          </a:p>
        </p:txBody>
      </p:sp>
      <p:cxnSp>
        <p:nvCxnSpPr>
          <p:cNvPr id="13" name="Straight Connector 12"/>
          <p:cNvCxnSpPr/>
          <p:nvPr/>
        </p:nvCxnSpPr>
        <p:spPr>
          <a:xfrm>
            <a:off x="2275146" y="2238090"/>
            <a:ext cx="4392488" cy="0"/>
          </a:xfrm>
          <a:prstGeom prst="line">
            <a:avLst/>
          </a:prstGeom>
          <a:ln w="38100" cmpd="sng">
            <a:solidFill>
              <a:srgbClr val="068CA6"/>
            </a:solidFill>
            <a:headEnd w="lg"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655410" y="2238090"/>
            <a:ext cx="0" cy="152400"/>
          </a:xfrm>
          <a:prstGeom prst="line">
            <a:avLst/>
          </a:prstGeom>
          <a:ln w="28575">
            <a:solidFill>
              <a:srgbClr val="068CA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84468" y="2224443"/>
            <a:ext cx="0" cy="152400"/>
          </a:xfrm>
          <a:prstGeom prst="line">
            <a:avLst/>
          </a:prstGeom>
          <a:ln w="28575">
            <a:solidFill>
              <a:srgbClr val="068CA6"/>
            </a:solidFill>
          </a:ln>
        </p:spPr>
        <p:style>
          <a:lnRef idx="1">
            <a:schemeClr val="accent1"/>
          </a:lnRef>
          <a:fillRef idx="0">
            <a:schemeClr val="accent1"/>
          </a:fillRef>
          <a:effectRef idx="0">
            <a:schemeClr val="accent1"/>
          </a:effectRef>
          <a:fontRef idx="minor">
            <a:schemeClr val="tx1"/>
          </a:fontRef>
        </p:style>
      </p:cxnSp>
      <p:sp>
        <p:nvSpPr>
          <p:cNvPr id="20" name="Hexagon 19"/>
          <p:cNvSpPr/>
          <p:nvPr/>
        </p:nvSpPr>
        <p:spPr>
          <a:xfrm>
            <a:off x="477042" y="2453425"/>
            <a:ext cx="1368152" cy="1087062"/>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00" dirty="0"/>
          </a:p>
        </p:txBody>
      </p:sp>
      <p:sp>
        <p:nvSpPr>
          <p:cNvPr id="21" name="TextBox 20"/>
          <p:cNvSpPr txBox="1"/>
          <p:nvPr/>
        </p:nvSpPr>
        <p:spPr>
          <a:xfrm>
            <a:off x="657062" y="2730727"/>
            <a:ext cx="1008112" cy="523220"/>
          </a:xfrm>
          <a:prstGeom prst="rect">
            <a:avLst/>
          </a:prstGeom>
          <a:noFill/>
        </p:spPr>
        <p:txBody>
          <a:bodyPr wrap="square" rtlCol="0">
            <a:spAutoFit/>
          </a:bodyPr>
          <a:lstStyle/>
          <a:p>
            <a:pPr algn="ctr"/>
            <a:r>
              <a:rPr lang="en-IE" sz="1400" b="1" dirty="0"/>
              <a:t>Refuse all </a:t>
            </a:r>
          </a:p>
        </p:txBody>
      </p:sp>
      <p:sp>
        <p:nvSpPr>
          <p:cNvPr id="22" name="Hexagon 21"/>
          <p:cNvSpPr/>
          <p:nvPr/>
        </p:nvSpPr>
        <p:spPr>
          <a:xfrm>
            <a:off x="2097222" y="2495703"/>
            <a:ext cx="1368152" cy="1071922"/>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00" dirty="0"/>
          </a:p>
        </p:txBody>
      </p:sp>
      <p:sp>
        <p:nvSpPr>
          <p:cNvPr id="23" name="TextBox 22"/>
          <p:cNvSpPr txBox="1"/>
          <p:nvPr/>
        </p:nvSpPr>
        <p:spPr>
          <a:xfrm>
            <a:off x="2241238" y="2658717"/>
            <a:ext cx="936104" cy="738664"/>
          </a:xfrm>
          <a:prstGeom prst="rect">
            <a:avLst/>
          </a:prstGeom>
          <a:noFill/>
        </p:spPr>
        <p:txBody>
          <a:bodyPr wrap="square" rtlCol="0">
            <a:spAutoFit/>
          </a:bodyPr>
          <a:lstStyle/>
          <a:p>
            <a:pPr algn="ctr"/>
            <a:r>
              <a:rPr lang="en-IE" sz="1400" b="1" dirty="0"/>
              <a:t>Refuse but unsure</a:t>
            </a:r>
          </a:p>
        </p:txBody>
      </p:sp>
      <p:sp>
        <p:nvSpPr>
          <p:cNvPr id="24" name="Hexagon 23"/>
          <p:cNvSpPr/>
          <p:nvPr/>
        </p:nvSpPr>
        <p:spPr>
          <a:xfrm>
            <a:off x="3681398" y="2495702"/>
            <a:ext cx="1872208" cy="1049519"/>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00" dirty="0"/>
          </a:p>
        </p:txBody>
      </p:sp>
      <p:sp>
        <p:nvSpPr>
          <p:cNvPr id="25" name="TextBox 24"/>
          <p:cNvSpPr txBox="1"/>
          <p:nvPr/>
        </p:nvSpPr>
        <p:spPr>
          <a:xfrm>
            <a:off x="3897422" y="2658718"/>
            <a:ext cx="1404156" cy="738664"/>
          </a:xfrm>
          <a:prstGeom prst="rect">
            <a:avLst/>
          </a:prstGeom>
          <a:noFill/>
        </p:spPr>
        <p:txBody>
          <a:bodyPr wrap="square" rtlCol="0">
            <a:spAutoFit/>
          </a:bodyPr>
          <a:lstStyle/>
          <a:p>
            <a:pPr algn="ctr"/>
            <a:r>
              <a:rPr lang="en-IE" sz="1400" b="1" dirty="0"/>
              <a:t>Accept </a:t>
            </a:r>
            <a:r>
              <a:rPr lang="en-IE" sz="1400" b="1" dirty="0" smtClean="0"/>
              <a:t>some</a:t>
            </a:r>
            <a:r>
              <a:rPr lang="en-IE" sz="1400" b="1" dirty="0"/>
              <a:t>, delay </a:t>
            </a:r>
            <a:r>
              <a:rPr lang="en-IE" sz="1400" b="1" dirty="0" smtClean="0"/>
              <a:t>/ refuse </a:t>
            </a:r>
            <a:r>
              <a:rPr lang="en-IE" sz="1400" b="1" dirty="0"/>
              <a:t>some </a:t>
            </a:r>
          </a:p>
        </p:txBody>
      </p:sp>
      <p:sp>
        <p:nvSpPr>
          <p:cNvPr id="26" name="Hexagon 25"/>
          <p:cNvSpPr/>
          <p:nvPr/>
        </p:nvSpPr>
        <p:spPr>
          <a:xfrm>
            <a:off x="5697623" y="2495702"/>
            <a:ext cx="1368153" cy="1049519"/>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00" dirty="0"/>
          </a:p>
        </p:txBody>
      </p:sp>
      <p:sp>
        <p:nvSpPr>
          <p:cNvPr id="27" name="TextBox 26"/>
          <p:cNvSpPr txBox="1"/>
          <p:nvPr/>
        </p:nvSpPr>
        <p:spPr>
          <a:xfrm>
            <a:off x="5872470" y="2603828"/>
            <a:ext cx="1008112" cy="738664"/>
          </a:xfrm>
          <a:prstGeom prst="rect">
            <a:avLst/>
          </a:prstGeom>
          <a:noFill/>
        </p:spPr>
        <p:txBody>
          <a:bodyPr wrap="square" rtlCol="0">
            <a:spAutoFit/>
          </a:bodyPr>
          <a:lstStyle/>
          <a:p>
            <a:pPr algn="ctr"/>
            <a:r>
              <a:rPr lang="en-IE" sz="1400" b="1" dirty="0"/>
              <a:t>Accept but unsure</a:t>
            </a:r>
          </a:p>
        </p:txBody>
      </p:sp>
      <p:sp>
        <p:nvSpPr>
          <p:cNvPr id="28" name="Hexagon 27"/>
          <p:cNvSpPr/>
          <p:nvPr/>
        </p:nvSpPr>
        <p:spPr>
          <a:xfrm>
            <a:off x="7353806" y="2495703"/>
            <a:ext cx="1368152" cy="1071922"/>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00" dirty="0">
              <a:solidFill>
                <a:srgbClr val="00B050"/>
              </a:solidFill>
            </a:endParaRPr>
          </a:p>
        </p:txBody>
      </p:sp>
      <p:sp>
        <p:nvSpPr>
          <p:cNvPr id="29" name="TextBox 28"/>
          <p:cNvSpPr txBox="1"/>
          <p:nvPr/>
        </p:nvSpPr>
        <p:spPr>
          <a:xfrm>
            <a:off x="7569830" y="2730727"/>
            <a:ext cx="1008112" cy="523220"/>
          </a:xfrm>
          <a:prstGeom prst="rect">
            <a:avLst/>
          </a:prstGeom>
          <a:noFill/>
        </p:spPr>
        <p:txBody>
          <a:bodyPr wrap="square" rtlCol="0">
            <a:spAutoFit/>
          </a:bodyPr>
          <a:lstStyle/>
          <a:p>
            <a:pPr algn="ctr"/>
            <a:r>
              <a:rPr lang="en-IE" sz="1400" b="1" dirty="0"/>
              <a:t>Accept all</a:t>
            </a:r>
          </a:p>
        </p:txBody>
      </p:sp>
      <p:sp>
        <p:nvSpPr>
          <p:cNvPr id="30" name="TextBox 29"/>
          <p:cNvSpPr txBox="1"/>
          <p:nvPr/>
        </p:nvSpPr>
        <p:spPr>
          <a:xfrm>
            <a:off x="953466" y="3714824"/>
            <a:ext cx="7920880" cy="830997"/>
          </a:xfrm>
          <a:prstGeom prst="rect">
            <a:avLst/>
          </a:prstGeom>
          <a:noFill/>
        </p:spPr>
        <p:txBody>
          <a:bodyPr wrap="square" rtlCol="0">
            <a:spAutoFit/>
          </a:bodyPr>
          <a:lstStyle/>
          <a:p>
            <a:r>
              <a:rPr lang="en-IE" sz="1600" b="1" dirty="0"/>
              <a:t>Vaccine hesitancy: delay in acceptance or refusal of vaccines, despite availability of vaccination services</a:t>
            </a:r>
          </a:p>
          <a:p>
            <a:r>
              <a:rPr lang="en-IE" sz="1600" b="1" dirty="0"/>
              <a:t>Complex and context specific, varying across time, place and vaccine </a:t>
            </a:r>
          </a:p>
        </p:txBody>
      </p:sp>
    </p:spTree>
    <p:extLst>
      <p:ext uri="{BB962C8B-B14F-4D97-AF65-F5344CB8AC3E}">
        <p14:creationId xmlns:p14="http://schemas.microsoft.com/office/powerpoint/2010/main" val="3304563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326680"/>
            <a:ext cx="8476090" cy="572464"/>
          </a:xfrm>
          <a:prstGeom prst="rect">
            <a:avLst/>
          </a:prstGeom>
          <a:noFill/>
        </p:spPr>
        <p:txBody>
          <a:bodyPr wrap="square" rtlCol="0">
            <a:spAutoFit/>
          </a:bodyPr>
          <a:lstStyle/>
          <a:p>
            <a:pPr algn="ctr">
              <a:lnSpc>
                <a:spcPct val="130000"/>
              </a:lnSpc>
            </a:pPr>
            <a:r>
              <a:rPr lang="en-IE" sz="2400" b="1" dirty="0">
                <a:solidFill>
                  <a:srgbClr val="068CA6"/>
                </a:solidFill>
              </a:rPr>
              <a:t>What we know about COVID-19 </a:t>
            </a:r>
          </a:p>
        </p:txBody>
      </p:sp>
      <p:sp>
        <p:nvSpPr>
          <p:cNvPr id="14" name="Content Placeholder 2"/>
          <p:cNvSpPr txBox="1">
            <a:spLocks/>
          </p:cNvSpPr>
          <p:nvPr/>
        </p:nvSpPr>
        <p:spPr>
          <a:xfrm>
            <a:off x="296074" y="1042622"/>
            <a:ext cx="5430741" cy="3655292"/>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400" dirty="0"/>
              <a:t>COVID-19 is more than a cold!</a:t>
            </a:r>
          </a:p>
          <a:p>
            <a:pPr lvl="1"/>
            <a:r>
              <a:rPr lang="en-IE" sz="1400" dirty="0"/>
              <a:t>If someone catches COVID-19 it </a:t>
            </a:r>
            <a:r>
              <a:rPr lang="en-IE" sz="1400" dirty="0" smtClean="0"/>
              <a:t>can result </a:t>
            </a:r>
            <a:r>
              <a:rPr lang="en-IE" sz="1400" dirty="0"/>
              <a:t>in more severe disease.</a:t>
            </a:r>
          </a:p>
          <a:p>
            <a:pPr lvl="1"/>
            <a:r>
              <a:rPr lang="en-IE" sz="1400" dirty="0"/>
              <a:t>This means some </a:t>
            </a:r>
            <a:r>
              <a:rPr lang="en-IE" sz="1400" dirty="0" smtClean="0"/>
              <a:t>people </a:t>
            </a:r>
            <a:r>
              <a:rPr lang="en-IE" sz="1400" dirty="0"/>
              <a:t>may need to be admitted to hospital and in some cases they may unfortunately die.</a:t>
            </a:r>
          </a:p>
          <a:p>
            <a:pPr lvl="1"/>
            <a:r>
              <a:rPr lang="en-IE" sz="1400" dirty="0"/>
              <a:t>This is more common in people with  COVID-19 than in people with the flu for example.</a:t>
            </a:r>
          </a:p>
          <a:p>
            <a:pPr lvl="1"/>
            <a:r>
              <a:rPr lang="en-IE" sz="1400" dirty="0"/>
              <a:t>Older people and people with other diseases are </a:t>
            </a:r>
            <a:r>
              <a:rPr lang="en-IE" sz="1400" dirty="0" smtClean="0"/>
              <a:t>at </a:t>
            </a:r>
            <a:r>
              <a:rPr lang="en-IE" sz="1400" dirty="0"/>
              <a:t>higher risk for more severe disease, but it can happen to anyone.</a:t>
            </a:r>
          </a:p>
          <a:p>
            <a:r>
              <a:rPr lang="en-IE" sz="1400" dirty="0"/>
              <a:t>In Ireland, as of March 2021</a:t>
            </a:r>
          </a:p>
          <a:p>
            <a:pPr lvl="1"/>
            <a:r>
              <a:rPr lang="en-IE" sz="1400" dirty="0"/>
              <a:t>4,396 people have died from Covid-19.</a:t>
            </a:r>
          </a:p>
          <a:p>
            <a:pPr lvl="1"/>
            <a:r>
              <a:rPr lang="en-IE" sz="1400" dirty="0"/>
              <a:t>13,024 people with COVID-19 needed admission to hospital.</a:t>
            </a:r>
          </a:p>
          <a:p>
            <a:r>
              <a:rPr lang="en-IE" sz="1400" dirty="0"/>
              <a:t>Long term </a:t>
            </a:r>
            <a:r>
              <a:rPr lang="en-IE" sz="1400" dirty="0" smtClean="0"/>
              <a:t>complications</a:t>
            </a:r>
            <a:endParaRPr lang="en-IE" sz="1400" dirty="0"/>
          </a:p>
          <a:p>
            <a:endParaRPr lang="en-IE" sz="1400" dirty="0"/>
          </a:p>
        </p:txBody>
      </p:sp>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l="22935"/>
          <a:stretch/>
        </p:blipFill>
        <p:spPr>
          <a:xfrm>
            <a:off x="5869565" y="1470536"/>
            <a:ext cx="2855471" cy="2062731"/>
          </a:xfrm>
          <a:prstGeom prst="rect">
            <a:avLst/>
          </a:prstGeom>
        </p:spPr>
      </p:pic>
      <p:sp>
        <p:nvSpPr>
          <p:cNvPr id="13" name="TextBox 12"/>
          <p:cNvSpPr txBox="1"/>
          <p:nvPr/>
        </p:nvSpPr>
        <p:spPr>
          <a:xfrm>
            <a:off x="5798003" y="3556589"/>
            <a:ext cx="3280954" cy="261610"/>
          </a:xfrm>
          <a:prstGeom prst="rect">
            <a:avLst/>
          </a:prstGeom>
          <a:noFill/>
        </p:spPr>
        <p:txBody>
          <a:bodyPr wrap="square" rtlCol="0">
            <a:spAutoFit/>
          </a:bodyPr>
          <a:lstStyle/>
          <a:p>
            <a:r>
              <a:rPr lang="en-IE" sz="1100" i="1" dirty="0"/>
              <a:t>Picture – RTE Investigates</a:t>
            </a:r>
          </a:p>
        </p:txBody>
      </p:sp>
    </p:spTree>
    <p:extLst>
      <p:ext uri="{BB962C8B-B14F-4D97-AF65-F5344CB8AC3E}">
        <p14:creationId xmlns:p14="http://schemas.microsoft.com/office/powerpoint/2010/main" val="216193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2210" t="22660" r="67209" b="9994"/>
          <a:stretch/>
        </p:blipFill>
        <p:spPr>
          <a:xfrm>
            <a:off x="6410196" y="1110237"/>
            <a:ext cx="2521153" cy="3123048"/>
          </a:xfrm>
          <a:prstGeom prst="rect">
            <a:avLst/>
          </a:prstGeom>
        </p:spPr>
      </p:pic>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23245" y="593485"/>
            <a:ext cx="8941242" cy="450829"/>
          </a:xfrm>
          <a:prstGeom prst="rect">
            <a:avLst/>
          </a:prstGeom>
          <a:noFill/>
        </p:spPr>
        <p:txBody>
          <a:bodyPr wrap="square" rtlCol="0">
            <a:spAutoFit/>
          </a:bodyPr>
          <a:lstStyle/>
          <a:p>
            <a:pPr algn="ctr">
              <a:lnSpc>
                <a:spcPct val="130000"/>
              </a:lnSpc>
            </a:pPr>
            <a:r>
              <a:rPr lang="en-IE" sz="2000" b="1" dirty="0">
                <a:solidFill>
                  <a:srgbClr val="068CA6"/>
                </a:solidFill>
              </a:rPr>
              <a:t>Conversation about COVID-19 vaccines: First… listen!</a:t>
            </a:r>
          </a:p>
        </p:txBody>
      </p:sp>
      <p:sp>
        <p:nvSpPr>
          <p:cNvPr id="14" name="Content Placeholder 2"/>
          <p:cNvSpPr txBox="1">
            <a:spLocks/>
          </p:cNvSpPr>
          <p:nvPr/>
        </p:nvSpPr>
        <p:spPr>
          <a:xfrm>
            <a:off x="37213" y="983233"/>
            <a:ext cx="6358201" cy="3787060"/>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IE" sz="1600" b="1" dirty="0"/>
              <a:t>1. Ask open ended questions: </a:t>
            </a:r>
            <a:r>
              <a:rPr lang="en-IE" sz="1600" dirty="0"/>
              <a:t/>
            </a:r>
            <a:br>
              <a:rPr lang="en-IE" sz="1600" dirty="0"/>
            </a:br>
            <a:r>
              <a:rPr lang="en-IE" sz="1600" dirty="0"/>
              <a:t>	</a:t>
            </a:r>
            <a:r>
              <a:rPr lang="en-IE" sz="1600" i="1" dirty="0"/>
              <a:t>Can I ask you what you are worried about?</a:t>
            </a:r>
            <a:r>
              <a:rPr lang="en-IE" sz="1600" dirty="0"/>
              <a:t/>
            </a:r>
            <a:br>
              <a:rPr lang="en-IE" sz="1600" dirty="0"/>
            </a:br>
            <a:r>
              <a:rPr lang="en-IE" sz="1600" b="1" dirty="0"/>
              <a:t>2. Let them know you understand: </a:t>
            </a:r>
            <a:r>
              <a:rPr lang="en-IE" sz="1600" dirty="0"/>
              <a:t/>
            </a:r>
            <a:br>
              <a:rPr lang="en-IE" sz="1600" dirty="0"/>
            </a:br>
            <a:r>
              <a:rPr lang="en-IE" sz="1600" dirty="0"/>
              <a:t>	</a:t>
            </a:r>
            <a:r>
              <a:rPr lang="en-IE" sz="1600" i="1" dirty="0"/>
              <a:t>It can be worrying when you hear/read  things like that online…</a:t>
            </a:r>
            <a:r>
              <a:rPr lang="en-IE" sz="1600" dirty="0"/>
              <a:t/>
            </a:r>
            <a:br>
              <a:rPr lang="en-IE" sz="1600" dirty="0"/>
            </a:br>
            <a:r>
              <a:rPr lang="en-IE" sz="1600" b="1" dirty="0"/>
              <a:t>3. Address their specific concern: </a:t>
            </a:r>
            <a:r>
              <a:rPr lang="en-IE" sz="1600" dirty="0"/>
              <a:t/>
            </a:r>
            <a:br>
              <a:rPr lang="en-IE" sz="1600" dirty="0"/>
            </a:br>
            <a:r>
              <a:rPr lang="en-IE" sz="1600" dirty="0"/>
              <a:t>	</a:t>
            </a:r>
            <a:r>
              <a:rPr lang="en-IE" sz="1600" i="1" dirty="0"/>
              <a:t>I know you are worried about X, but I can reassure you that ….</a:t>
            </a:r>
            <a:r>
              <a:rPr lang="en-IE" sz="1600" dirty="0"/>
              <a:t/>
            </a:r>
            <a:br>
              <a:rPr lang="en-IE" sz="1600" dirty="0"/>
            </a:br>
            <a:r>
              <a:rPr lang="en-IE" sz="1600" b="1" dirty="0"/>
              <a:t>4. Don’t bring up new concerns- </a:t>
            </a:r>
            <a:r>
              <a:rPr lang="en-IE" sz="1600" dirty="0"/>
              <a:t>may spread myths and untruths</a:t>
            </a:r>
            <a:br>
              <a:rPr lang="en-IE" sz="1600" dirty="0"/>
            </a:br>
            <a:r>
              <a:rPr lang="en-IE" sz="1600" b="1" dirty="0"/>
              <a:t>5. Leave the door open to come back if they have questions</a:t>
            </a:r>
            <a:r>
              <a:rPr lang="en-IE" sz="1600" dirty="0"/>
              <a:t/>
            </a:r>
            <a:br>
              <a:rPr lang="en-IE" sz="1600" dirty="0"/>
            </a:br>
            <a:r>
              <a:rPr lang="en-IE" sz="1600" b="1" dirty="0"/>
              <a:t>6. Point them in the direction of accurate and trusted </a:t>
            </a:r>
            <a:r>
              <a:rPr lang="en-IE" sz="1600" b="1" dirty="0" smtClean="0"/>
              <a:t>information on </a:t>
            </a:r>
            <a:r>
              <a:rPr lang="en-IE" sz="1600" dirty="0" smtClean="0"/>
              <a:t>HSE.ie</a:t>
            </a:r>
            <a:r>
              <a:rPr lang="en-IE" sz="1600" dirty="0"/>
              <a:t/>
            </a:r>
            <a:br>
              <a:rPr lang="en-IE" sz="1600" dirty="0"/>
            </a:br>
            <a:r>
              <a:rPr lang="en-IE" sz="1600" dirty="0"/>
              <a:t/>
            </a:r>
            <a:br>
              <a:rPr lang="en-IE" sz="1600" dirty="0"/>
            </a:br>
            <a:r>
              <a:rPr lang="en-IE" sz="1600" dirty="0"/>
              <a:t>RECOMMEND the vaccine</a:t>
            </a:r>
            <a:br>
              <a:rPr lang="en-IE" sz="1600" dirty="0"/>
            </a:br>
            <a:r>
              <a:rPr lang="en-IE" sz="1600" dirty="0"/>
              <a:t/>
            </a:r>
            <a:br>
              <a:rPr lang="en-IE" sz="1600" dirty="0"/>
            </a:br>
            <a:r>
              <a:rPr lang="en-IE" sz="1600" dirty="0"/>
              <a:t>Tell them you’ve been vaccinated  and where they can be vaccinated if you have that information </a:t>
            </a:r>
            <a:br>
              <a:rPr lang="en-IE" sz="1600" dirty="0"/>
            </a:br>
            <a:endParaRPr lang="en-IE" sz="1600" dirty="0"/>
          </a:p>
        </p:txBody>
      </p:sp>
    </p:spTree>
    <p:extLst>
      <p:ext uri="{BB962C8B-B14F-4D97-AF65-F5344CB8AC3E}">
        <p14:creationId xmlns:p14="http://schemas.microsoft.com/office/powerpoint/2010/main" val="8345787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23245" y="514514"/>
            <a:ext cx="8941242" cy="522451"/>
          </a:xfrm>
          <a:prstGeom prst="rect">
            <a:avLst/>
          </a:prstGeom>
          <a:noFill/>
        </p:spPr>
        <p:txBody>
          <a:bodyPr wrap="square" rtlCol="0">
            <a:spAutoFit/>
          </a:bodyPr>
          <a:lstStyle/>
          <a:p>
            <a:pPr algn="ctr">
              <a:lnSpc>
                <a:spcPct val="130000"/>
              </a:lnSpc>
            </a:pPr>
            <a:r>
              <a:rPr lang="en-IE" sz="2400" b="1" dirty="0">
                <a:solidFill>
                  <a:srgbClr val="068CA6"/>
                </a:solidFill>
              </a:rPr>
              <a:t>Refuse: How To Proceed?</a:t>
            </a:r>
          </a:p>
        </p:txBody>
      </p:sp>
      <p:graphicFrame>
        <p:nvGraphicFramePr>
          <p:cNvPr id="10" name="Content Placeholder 3"/>
          <p:cNvGraphicFramePr>
            <a:graphicFrameLocks/>
          </p:cNvGraphicFramePr>
          <p:nvPr>
            <p:extLst>
              <p:ext uri="{D42A27DB-BD31-4B8C-83A1-F6EECF244321}">
                <p14:modId xmlns:p14="http://schemas.microsoft.com/office/powerpoint/2010/main" val="3460413043"/>
              </p:ext>
            </p:extLst>
          </p:nvPr>
        </p:nvGraphicFramePr>
        <p:xfrm>
          <a:off x="489999" y="1191671"/>
          <a:ext cx="8207734" cy="3229619"/>
        </p:xfrm>
        <a:graphic>
          <a:graphicData uri="http://schemas.openxmlformats.org/drawingml/2006/table">
            <a:tbl>
              <a:tblPr firstRow="1" bandRow="1">
                <a:tableStyleId>{BDBED569-4797-4DF1-A0F4-6AAB3CD982D8}</a:tableStyleId>
              </a:tblPr>
              <a:tblGrid>
                <a:gridCol w="3021628">
                  <a:extLst>
                    <a:ext uri="{9D8B030D-6E8A-4147-A177-3AD203B41FA5}">
                      <a16:colId xmlns:a16="http://schemas.microsoft.com/office/drawing/2014/main" xmlns="" val="20000"/>
                    </a:ext>
                  </a:extLst>
                </a:gridCol>
                <a:gridCol w="5186106">
                  <a:extLst>
                    <a:ext uri="{9D8B030D-6E8A-4147-A177-3AD203B41FA5}">
                      <a16:colId xmlns:a16="http://schemas.microsoft.com/office/drawing/2014/main" xmlns="" val="20001"/>
                    </a:ext>
                  </a:extLst>
                </a:gridCol>
              </a:tblGrid>
              <a:tr h="709955">
                <a:tc>
                  <a:txBody>
                    <a:bodyPr/>
                    <a:lstStyle/>
                    <a:p>
                      <a:r>
                        <a:rPr lang="en-IE" sz="1200" b="1" dirty="0"/>
                        <a:t>Non-judgemental</a:t>
                      </a:r>
                    </a:p>
                  </a:txBody>
                  <a:tcPr/>
                </a:tc>
                <a:tc>
                  <a:txBody>
                    <a:bodyPr/>
                    <a:lstStyle/>
                    <a:p>
                      <a:r>
                        <a:rPr lang="en-IE" sz="1200" b="0" dirty="0"/>
                        <a:t>“I can see that you feel strongly about this and that you want to do the best for your health”</a:t>
                      </a:r>
                      <a:endParaRPr lang="en-IE" sz="1200" b="0" i="1" dirty="0"/>
                    </a:p>
                  </a:txBody>
                  <a:tcPr/>
                </a:tc>
                <a:extLst>
                  <a:ext uri="{0D108BD9-81ED-4DB2-BD59-A6C34878D82A}">
                    <a16:rowId xmlns:a16="http://schemas.microsoft.com/office/drawing/2014/main" xmlns="" val="10000"/>
                  </a:ext>
                </a:extLst>
              </a:tr>
              <a:tr h="253955">
                <a:tc>
                  <a:txBody>
                    <a:bodyPr/>
                    <a:lstStyle/>
                    <a:p>
                      <a:r>
                        <a:rPr lang="en-IE" sz="1200" b="1" dirty="0"/>
                        <a:t>Ask permission to discuss </a:t>
                      </a:r>
                    </a:p>
                  </a:txBody>
                  <a:tcPr/>
                </a:tc>
                <a:tc>
                  <a:txBody>
                    <a:bodyPr/>
                    <a:lstStyle/>
                    <a:p>
                      <a:r>
                        <a:rPr lang="en-IE" sz="1200" dirty="0"/>
                        <a:t>“Would it be ok with you to talk about vaccination against Covid-19 ?” </a:t>
                      </a:r>
                      <a:endParaRPr lang="en-IE" sz="1200" i="1" dirty="0"/>
                    </a:p>
                  </a:txBody>
                  <a:tcPr/>
                </a:tc>
                <a:extLst>
                  <a:ext uri="{0D108BD9-81ED-4DB2-BD59-A6C34878D82A}">
                    <a16:rowId xmlns:a16="http://schemas.microsoft.com/office/drawing/2014/main" xmlns="" val="10001"/>
                  </a:ext>
                </a:extLst>
              </a:tr>
              <a:tr h="507984">
                <a:tc>
                  <a:txBody>
                    <a:bodyPr/>
                    <a:lstStyle/>
                    <a:p>
                      <a:r>
                        <a:rPr lang="en-IE" sz="1200" b="1" dirty="0"/>
                        <a:t>If agree, focus on their specific concerns </a:t>
                      </a:r>
                    </a:p>
                  </a:txBody>
                  <a:tcPr/>
                </a:tc>
                <a:tc>
                  <a:txBody>
                    <a:bodyPr/>
                    <a:lstStyle/>
                    <a:p>
                      <a:r>
                        <a:rPr lang="en-IE" sz="1200" dirty="0"/>
                        <a:t>“ Can I ask what are your concerns about the vaccine?”</a:t>
                      </a:r>
                      <a:endParaRPr lang="en-IE" sz="1200" i="1" dirty="0"/>
                    </a:p>
                  </a:txBody>
                  <a:tcPr/>
                </a:tc>
                <a:extLst>
                  <a:ext uri="{0D108BD9-81ED-4DB2-BD59-A6C34878D82A}">
                    <a16:rowId xmlns:a16="http://schemas.microsoft.com/office/drawing/2014/main" xmlns="" val="10002"/>
                  </a:ext>
                </a:extLst>
              </a:tr>
              <a:tr h="419884">
                <a:tc>
                  <a:txBody>
                    <a:bodyPr/>
                    <a:lstStyle/>
                    <a:p>
                      <a:r>
                        <a:rPr lang="en-IE" sz="1200" b="1" dirty="0"/>
                        <a:t>Do not enter into a debate/argument</a:t>
                      </a:r>
                    </a:p>
                  </a:txBody>
                  <a:tcPr/>
                </a:tc>
                <a:tc>
                  <a:txBody>
                    <a:bodyPr/>
                    <a:lstStyle/>
                    <a:p>
                      <a:r>
                        <a:rPr lang="en-IE" sz="1200" dirty="0"/>
                        <a:t>“I can see that you feel strongly about this”</a:t>
                      </a:r>
                    </a:p>
                    <a:p>
                      <a:endParaRPr lang="en-IE" sz="1200" i="1" dirty="0"/>
                    </a:p>
                  </a:txBody>
                  <a:tcPr/>
                </a:tc>
                <a:extLst>
                  <a:ext uri="{0D108BD9-81ED-4DB2-BD59-A6C34878D82A}">
                    <a16:rowId xmlns:a16="http://schemas.microsoft.com/office/drawing/2014/main" xmlns="" val="10003"/>
                  </a:ext>
                </a:extLst>
              </a:tr>
              <a:tr h="587838">
                <a:tc>
                  <a:txBody>
                    <a:bodyPr/>
                    <a:lstStyle/>
                    <a:p>
                      <a:r>
                        <a:rPr lang="en-IE" sz="1200" b="1" dirty="0"/>
                        <a:t>Leave space for any future discussion </a:t>
                      </a:r>
                    </a:p>
                  </a:txBody>
                  <a:tcPr/>
                </a:tc>
                <a:tc>
                  <a:txBody>
                    <a:bodyPr/>
                    <a:lstStyle/>
                    <a:p>
                      <a:r>
                        <a:rPr lang="en-IE" sz="1200" dirty="0"/>
                        <a:t>“Please know that if you ever want to talk about vaccination, you are welcome to come back.”</a:t>
                      </a:r>
                    </a:p>
                    <a:p>
                      <a:endParaRPr lang="en-IE" sz="1200" i="1" dirty="0"/>
                    </a:p>
                  </a:txBody>
                  <a:tcPr/>
                </a:tc>
                <a:extLst>
                  <a:ext uri="{0D108BD9-81ED-4DB2-BD59-A6C34878D82A}">
                    <a16:rowId xmlns:a16="http://schemas.microsoft.com/office/drawing/2014/main" xmlns="" val="10004"/>
                  </a:ext>
                </a:extLst>
              </a:tr>
              <a:tr h="587838">
                <a:tc>
                  <a:txBody>
                    <a:bodyPr/>
                    <a:lstStyle/>
                    <a:p>
                      <a:r>
                        <a:rPr lang="en-IE" sz="1200" b="1" dirty="0"/>
                        <a:t>Maintain the relationship with the patient so the door remains open </a:t>
                      </a:r>
                    </a:p>
                    <a:p>
                      <a:endParaRPr lang="en-IE" sz="1200" b="1" dirty="0"/>
                    </a:p>
                  </a:txBody>
                  <a:tcPr/>
                </a:tc>
                <a:tc>
                  <a:txBody>
                    <a:bodyPr/>
                    <a:lstStyle/>
                    <a:p>
                      <a:endParaRPr lang="en-IE" sz="1200" dirty="0"/>
                    </a:p>
                  </a:txBody>
                  <a:tcPr/>
                </a:tc>
                <a:extLst>
                  <a:ext uri="{0D108BD9-81ED-4DB2-BD59-A6C34878D82A}">
                    <a16:rowId xmlns:a16="http://schemas.microsoft.com/office/drawing/2014/main" xmlns="" val="10005"/>
                  </a:ext>
                </a:extLst>
              </a:tr>
            </a:tbl>
          </a:graphicData>
        </a:graphic>
      </p:graphicFrame>
      <p:pic>
        <p:nvPicPr>
          <p:cNvPr id="1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48437" y="343071"/>
            <a:ext cx="886419" cy="79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525962" y="535372"/>
            <a:ext cx="931368" cy="461665"/>
          </a:xfrm>
          <a:prstGeom prst="rect">
            <a:avLst/>
          </a:prstGeom>
        </p:spPr>
        <p:txBody>
          <a:bodyPr wrap="square">
            <a:spAutoFit/>
          </a:bodyPr>
          <a:lstStyle/>
          <a:p>
            <a:pPr algn="ctr"/>
            <a:r>
              <a:rPr lang="en-IE" sz="1200" b="1" dirty="0"/>
              <a:t>Refuse</a:t>
            </a:r>
          </a:p>
          <a:p>
            <a:pPr algn="ctr"/>
            <a:r>
              <a:rPr lang="en-IE" sz="1200" b="1" dirty="0"/>
              <a:t> all </a:t>
            </a:r>
          </a:p>
        </p:txBody>
      </p:sp>
    </p:spTree>
    <p:extLst>
      <p:ext uri="{BB962C8B-B14F-4D97-AF65-F5344CB8AC3E}">
        <p14:creationId xmlns:p14="http://schemas.microsoft.com/office/powerpoint/2010/main" val="23596213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23245" y="580668"/>
            <a:ext cx="8941242" cy="522451"/>
          </a:xfrm>
          <a:prstGeom prst="rect">
            <a:avLst/>
          </a:prstGeom>
          <a:noFill/>
        </p:spPr>
        <p:txBody>
          <a:bodyPr wrap="square" rtlCol="0">
            <a:spAutoFit/>
          </a:bodyPr>
          <a:lstStyle/>
          <a:p>
            <a:pPr algn="ctr">
              <a:lnSpc>
                <a:spcPct val="130000"/>
              </a:lnSpc>
            </a:pPr>
            <a:r>
              <a:rPr lang="en-IE" sz="2400" b="1" dirty="0">
                <a:solidFill>
                  <a:srgbClr val="068CA6"/>
                </a:solidFill>
              </a:rPr>
              <a:t>Tips for effective communication about vaccines</a:t>
            </a:r>
          </a:p>
        </p:txBody>
      </p:sp>
      <p:sp>
        <p:nvSpPr>
          <p:cNvPr id="14" name="Content Placeholder 2"/>
          <p:cNvSpPr txBox="1">
            <a:spLocks/>
          </p:cNvSpPr>
          <p:nvPr/>
        </p:nvSpPr>
        <p:spPr>
          <a:xfrm>
            <a:off x="37213" y="1225536"/>
            <a:ext cx="5140843" cy="3309352"/>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Tx/>
              <a:buAutoNum type="arabicPeriod"/>
              <a:defRPr/>
            </a:pPr>
            <a:r>
              <a:rPr lang="en-GB" sz="1400" dirty="0"/>
              <a:t>Partnership approach to decision making</a:t>
            </a:r>
          </a:p>
          <a:p>
            <a:pPr marL="457200" indent="-457200">
              <a:buFontTx/>
              <a:buAutoNum type="arabicPeriod"/>
              <a:defRPr/>
            </a:pPr>
            <a:r>
              <a:rPr lang="en-GB" sz="1400" dirty="0"/>
              <a:t>Recognise factors affecting an individual’s decision making and explore any specific concerns</a:t>
            </a:r>
          </a:p>
          <a:p>
            <a:pPr marL="457200" indent="-457200">
              <a:buFontTx/>
              <a:buAutoNum type="arabicPeriod"/>
              <a:defRPr/>
            </a:pPr>
            <a:r>
              <a:rPr lang="en-GB" sz="1400" dirty="0">
                <a:solidFill>
                  <a:schemeClr val="tx1">
                    <a:lumMod val="85000"/>
                    <a:lumOff val="15000"/>
                  </a:schemeClr>
                </a:solidFill>
              </a:rPr>
              <a:t>Present risks and benefits accurately, consequences of not vaccinating.</a:t>
            </a:r>
          </a:p>
          <a:p>
            <a:pPr marL="457200" indent="-457200">
              <a:buFontTx/>
              <a:buAutoNum type="arabicPeriod"/>
              <a:defRPr/>
            </a:pPr>
            <a:r>
              <a:rPr lang="en-GB" sz="1400" dirty="0">
                <a:solidFill>
                  <a:schemeClr val="tx1">
                    <a:lumMod val="85000"/>
                    <a:lumOff val="15000"/>
                  </a:schemeClr>
                </a:solidFill>
              </a:rPr>
              <a:t>Clear language, plain English and check understanding.  </a:t>
            </a:r>
          </a:p>
          <a:p>
            <a:pPr marL="457200" indent="-457200">
              <a:buFontTx/>
              <a:buAutoNum type="arabicPeriod"/>
              <a:defRPr/>
            </a:pPr>
            <a:r>
              <a:rPr lang="en-GB" sz="1400" dirty="0"/>
              <a:t>Be well-informed, confident, competent, empathetic, open and honest.</a:t>
            </a:r>
            <a:r>
              <a:rPr lang="en-IE" sz="1400" dirty="0"/>
              <a:t> </a:t>
            </a:r>
          </a:p>
          <a:p>
            <a:pPr marL="457200" indent="-457200">
              <a:buFontTx/>
              <a:buAutoNum type="arabicPeriod"/>
              <a:defRPr/>
            </a:pPr>
            <a:r>
              <a:rPr lang="en-GB" sz="1400" dirty="0"/>
              <a:t>Engage with current and up to date evidenced based information.</a:t>
            </a:r>
          </a:p>
          <a:p>
            <a:pPr marL="457200" indent="-457200">
              <a:buFontTx/>
              <a:buAutoNum type="arabicPeriod"/>
              <a:defRPr/>
            </a:pPr>
            <a:r>
              <a:rPr lang="en-GB" sz="1400" dirty="0"/>
              <a:t>Module on </a:t>
            </a:r>
            <a:r>
              <a:rPr lang="en-GB" sz="1400" dirty="0" err="1"/>
              <a:t>HSELand</a:t>
            </a:r>
            <a:r>
              <a:rPr lang="en-GB" sz="1400" dirty="0"/>
              <a:t> </a:t>
            </a:r>
          </a:p>
          <a:p>
            <a:pPr marL="457200" indent="-457200">
              <a:buFontTx/>
              <a:buAutoNum type="arabicPeriod"/>
              <a:defRPr/>
            </a:pPr>
            <a:r>
              <a:rPr lang="en-GB" sz="1400" dirty="0"/>
              <a:t>Provide written information leaflets and recommend other reliable sources of information </a:t>
            </a:r>
            <a:r>
              <a:rPr lang="en-GB" sz="1400" dirty="0">
                <a:hlinkClick r:id="rId5"/>
              </a:rPr>
              <a:t>www.immunisation.ie</a:t>
            </a:r>
            <a:r>
              <a:rPr lang="en-GB" sz="1400" dirty="0"/>
              <a:t> -WHO accredited </a:t>
            </a:r>
          </a:p>
          <a:p>
            <a:pPr marL="0" indent="0">
              <a:buNone/>
            </a:pPr>
            <a:endParaRPr lang="en-IE" sz="1400" dirty="0"/>
          </a:p>
        </p:txBody>
      </p:sp>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l="11689" t="5088" r="17246" b="27227"/>
          <a:stretch/>
        </p:blipFill>
        <p:spPr>
          <a:xfrm>
            <a:off x="5178056" y="1414534"/>
            <a:ext cx="3849309" cy="2444162"/>
          </a:xfrm>
          <a:prstGeom prst="rect">
            <a:avLst/>
          </a:prstGeom>
        </p:spPr>
      </p:pic>
    </p:spTree>
    <p:extLst>
      <p:ext uri="{BB962C8B-B14F-4D97-AF65-F5344CB8AC3E}">
        <p14:creationId xmlns:p14="http://schemas.microsoft.com/office/powerpoint/2010/main" val="32358332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395526"/>
            <a:ext cx="9072438" cy="572464"/>
          </a:xfrm>
          <a:prstGeom prst="rect">
            <a:avLst/>
          </a:prstGeom>
          <a:noFill/>
        </p:spPr>
        <p:txBody>
          <a:bodyPr wrap="square" rtlCol="0">
            <a:spAutoFit/>
          </a:bodyPr>
          <a:lstStyle/>
          <a:p>
            <a:pPr algn="ctr">
              <a:lnSpc>
                <a:spcPct val="130000"/>
              </a:lnSpc>
            </a:pPr>
            <a:r>
              <a:rPr lang="en-IE" sz="2400" b="1" dirty="0">
                <a:solidFill>
                  <a:srgbClr val="068CA6"/>
                </a:solidFill>
              </a:rPr>
              <a:t>Signposting to reliable information</a:t>
            </a:r>
          </a:p>
        </p:txBody>
      </p:sp>
      <p:sp>
        <p:nvSpPr>
          <p:cNvPr id="14" name="Content Placeholder 2"/>
          <p:cNvSpPr txBox="1">
            <a:spLocks/>
          </p:cNvSpPr>
          <p:nvPr/>
        </p:nvSpPr>
        <p:spPr>
          <a:xfrm>
            <a:off x="37213" y="1059509"/>
            <a:ext cx="6682564" cy="3753935"/>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500" dirty="0"/>
              <a:t>There is so much information out there, it is hard to know what information to trust.</a:t>
            </a:r>
          </a:p>
          <a:p>
            <a:r>
              <a:rPr lang="en-IE" sz="1500" dirty="0"/>
              <a:t>Speaking to GP, practice nurse or pharmacist is a good place to start.</a:t>
            </a:r>
          </a:p>
          <a:p>
            <a:r>
              <a:rPr lang="en-IE" sz="1500" dirty="0"/>
              <a:t>Tell the person that, if they do go on-line, make sure they go to a reliable website that is truthful and based on science.  </a:t>
            </a:r>
          </a:p>
          <a:p>
            <a:r>
              <a:rPr lang="en-IE" sz="1500" dirty="0"/>
              <a:t>The hse.ie website hse.ie has lots of information about COVID-19 and the COVID-19 vaccine.  This information has been prepared by vaccine experts who work in Ireland, and is based on the most </a:t>
            </a:r>
            <a:r>
              <a:rPr lang="en-IE" sz="1500" dirty="0" smtClean="0"/>
              <a:t>up-to-date </a:t>
            </a:r>
            <a:r>
              <a:rPr lang="en-IE" sz="1500" dirty="0"/>
              <a:t>research. </a:t>
            </a:r>
            <a:r>
              <a:rPr lang="en-IE" sz="1500" dirty="0" smtClean="0"/>
              <a:t> You </a:t>
            </a:r>
            <a:r>
              <a:rPr lang="en-IE" sz="1500" dirty="0"/>
              <a:t>can also call </a:t>
            </a:r>
            <a:r>
              <a:rPr lang="en-IE" sz="1500" dirty="0" err="1"/>
              <a:t>HSELive</a:t>
            </a:r>
            <a:r>
              <a:rPr lang="en-IE" sz="1500" dirty="0"/>
              <a:t> </a:t>
            </a:r>
            <a:r>
              <a:rPr lang="en-IE" sz="1500" dirty="0" smtClean="0"/>
              <a:t>on 1850 </a:t>
            </a:r>
            <a:r>
              <a:rPr lang="en-IE" sz="1500" dirty="0"/>
              <a:t>24 1850.  </a:t>
            </a:r>
          </a:p>
          <a:p>
            <a:r>
              <a:rPr lang="en-IE" sz="1500" dirty="0"/>
              <a:t>More detailed information is available at immunisation.ie.  </a:t>
            </a:r>
          </a:p>
          <a:p>
            <a:r>
              <a:rPr lang="en-IE" sz="1500" dirty="0"/>
              <a:t>If you want to read more detail about the COVID-19 vaccines, there is excellent information available on the website of the European Medicines Agency https://www.ema.europa.eu/enYou can also find information on the World Health Organisation website.</a:t>
            </a:r>
          </a:p>
          <a:p>
            <a:pPr marL="0" indent="0">
              <a:buNone/>
            </a:pPr>
            <a:endParaRPr lang="en-IE" sz="1500" dirty="0"/>
          </a:p>
        </p:txBody>
      </p:sp>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l="26339" t="31835" r="27859" b="4289"/>
          <a:stretch/>
        </p:blipFill>
        <p:spPr>
          <a:xfrm>
            <a:off x="6755974" y="1002685"/>
            <a:ext cx="2316464" cy="3230600"/>
          </a:xfrm>
          <a:prstGeom prst="rect">
            <a:avLst/>
          </a:prstGeom>
        </p:spPr>
      </p:pic>
    </p:spTree>
    <p:extLst>
      <p:ext uri="{BB962C8B-B14F-4D97-AF65-F5344CB8AC3E}">
        <p14:creationId xmlns:p14="http://schemas.microsoft.com/office/powerpoint/2010/main" val="31510670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237611" y="684608"/>
            <a:ext cx="8941242" cy="522451"/>
          </a:xfrm>
          <a:prstGeom prst="rect">
            <a:avLst/>
          </a:prstGeom>
          <a:noFill/>
        </p:spPr>
        <p:txBody>
          <a:bodyPr wrap="square" rtlCol="0">
            <a:spAutoFit/>
          </a:bodyPr>
          <a:lstStyle/>
          <a:p>
            <a:pPr algn="ctr">
              <a:lnSpc>
                <a:spcPct val="130000"/>
              </a:lnSpc>
            </a:pPr>
            <a:r>
              <a:rPr lang="en-IE" sz="2400" b="1" dirty="0" smtClean="0">
                <a:solidFill>
                  <a:srgbClr val="068CA6"/>
                </a:solidFill>
                <a:hlinkClick r:id="rId5"/>
              </a:rPr>
              <a:t>Translated Covid-19 &amp; Vaccine information</a:t>
            </a:r>
            <a:endParaRPr lang="en-IE" sz="2400" b="1" dirty="0">
              <a:solidFill>
                <a:srgbClr val="068CA6"/>
              </a:solidFill>
            </a:endParaRPr>
          </a:p>
        </p:txBody>
      </p:sp>
      <p:sp>
        <p:nvSpPr>
          <p:cNvPr id="12" name="Content Placeholder 2"/>
          <p:cNvSpPr txBox="1">
            <a:spLocks/>
          </p:cNvSpPr>
          <p:nvPr/>
        </p:nvSpPr>
        <p:spPr>
          <a:xfrm>
            <a:off x="246970" y="1433136"/>
            <a:ext cx="7639730" cy="2516521"/>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2000" b="1" dirty="0" smtClean="0"/>
              <a:t>Vaccination information Booklets in 36 </a:t>
            </a:r>
            <a:r>
              <a:rPr lang="en-IE" sz="2000" b="1" dirty="0"/>
              <a:t>l</a:t>
            </a:r>
            <a:r>
              <a:rPr lang="en-IE" sz="2000" b="1" dirty="0" smtClean="0"/>
              <a:t>anguages</a:t>
            </a:r>
          </a:p>
          <a:p>
            <a:r>
              <a:rPr lang="en-IE" sz="2000" b="1" dirty="0" smtClean="0"/>
              <a:t>Vaccination videos in 36 languages</a:t>
            </a:r>
          </a:p>
          <a:p>
            <a:pPr lvl="1"/>
            <a:r>
              <a:rPr lang="en-IE" sz="1600" dirty="0" smtClean="0"/>
              <a:t>Covid-19 Vaccine Video (general)</a:t>
            </a:r>
          </a:p>
          <a:p>
            <a:pPr lvl="1"/>
            <a:r>
              <a:rPr lang="en-IE" sz="1600" dirty="0" smtClean="0"/>
              <a:t>Covid-19 Vaccine Video for those in Direct Provision</a:t>
            </a:r>
          </a:p>
          <a:p>
            <a:pPr marL="457101" lvl="1" indent="0">
              <a:buNone/>
            </a:pPr>
            <a:endParaRPr lang="en-IE" sz="1600" b="1" u="sng" dirty="0" smtClean="0"/>
          </a:p>
          <a:p>
            <a:r>
              <a:rPr lang="en-IE" sz="2000" b="1" dirty="0" smtClean="0"/>
              <a:t>Other information re. Covid-19</a:t>
            </a:r>
            <a:endParaRPr lang="en-IE" sz="2000" b="1" dirty="0"/>
          </a:p>
          <a:p>
            <a:endParaRPr lang="en-IE" sz="2000" b="1" dirty="0"/>
          </a:p>
          <a:p>
            <a:pPr marL="0" indent="0">
              <a:buNone/>
            </a:pPr>
            <a:endParaRPr lang="en-IE" sz="2000" dirty="0"/>
          </a:p>
        </p:txBody>
      </p:sp>
    </p:spTree>
    <p:extLst>
      <p:ext uri="{BB962C8B-B14F-4D97-AF65-F5344CB8AC3E}">
        <p14:creationId xmlns:p14="http://schemas.microsoft.com/office/powerpoint/2010/main" val="30342351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237611" y="684608"/>
            <a:ext cx="8941242" cy="522451"/>
          </a:xfrm>
          <a:prstGeom prst="rect">
            <a:avLst/>
          </a:prstGeom>
          <a:noFill/>
        </p:spPr>
        <p:txBody>
          <a:bodyPr wrap="square" rtlCol="0">
            <a:spAutoFit/>
          </a:bodyPr>
          <a:lstStyle/>
          <a:p>
            <a:pPr algn="ctr">
              <a:lnSpc>
                <a:spcPct val="130000"/>
              </a:lnSpc>
            </a:pPr>
            <a:r>
              <a:rPr lang="en-IE" sz="2400" b="1" dirty="0" smtClean="0">
                <a:solidFill>
                  <a:srgbClr val="068CA6"/>
                </a:solidFill>
                <a:hlinkClick r:id="rId5"/>
              </a:rPr>
              <a:t>Translated Covid-19 &amp; Vaccine information</a:t>
            </a:r>
            <a:endParaRPr lang="en-IE" sz="2400" b="1" dirty="0">
              <a:solidFill>
                <a:srgbClr val="068CA6"/>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6325" y="1319181"/>
            <a:ext cx="5367322" cy="310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1655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237611" y="684608"/>
            <a:ext cx="8941242" cy="522451"/>
          </a:xfrm>
          <a:prstGeom prst="rect">
            <a:avLst/>
          </a:prstGeom>
          <a:noFill/>
        </p:spPr>
        <p:txBody>
          <a:bodyPr wrap="square" rtlCol="0">
            <a:spAutoFit/>
          </a:bodyPr>
          <a:lstStyle/>
          <a:p>
            <a:pPr algn="ctr">
              <a:lnSpc>
                <a:spcPct val="130000"/>
              </a:lnSpc>
            </a:pPr>
            <a:r>
              <a:rPr lang="en-IE" sz="2400" b="1" dirty="0" smtClean="0">
                <a:solidFill>
                  <a:srgbClr val="068CA6"/>
                </a:solidFill>
                <a:hlinkClick r:id="rId5"/>
              </a:rPr>
              <a:t>Translated Covid-19 &amp; Vaccine information</a:t>
            </a:r>
            <a:endParaRPr lang="en-IE" sz="2400" b="1" dirty="0">
              <a:solidFill>
                <a:srgbClr val="068CA6"/>
              </a:solidFill>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8435" y="1205592"/>
            <a:ext cx="3962400" cy="3594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88902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23245" y="693665"/>
            <a:ext cx="8941242" cy="522451"/>
          </a:xfrm>
          <a:prstGeom prst="rect">
            <a:avLst/>
          </a:prstGeom>
          <a:noFill/>
        </p:spPr>
        <p:txBody>
          <a:bodyPr wrap="square" rtlCol="0">
            <a:spAutoFit/>
          </a:bodyPr>
          <a:lstStyle/>
          <a:p>
            <a:pPr algn="ctr">
              <a:lnSpc>
                <a:spcPct val="130000"/>
              </a:lnSpc>
            </a:pPr>
            <a:r>
              <a:rPr lang="en-IE" sz="2400" b="1" dirty="0" smtClean="0">
                <a:solidFill>
                  <a:srgbClr val="068CA6"/>
                </a:solidFill>
              </a:rPr>
              <a:t>Translated Booklets on Covid-19 Vaccines</a:t>
            </a:r>
            <a:endParaRPr lang="en-IE" sz="2400" b="1" dirty="0">
              <a:solidFill>
                <a:srgbClr val="068CA6"/>
              </a:solidFill>
            </a:endParaRPr>
          </a:p>
        </p:txBody>
      </p:sp>
      <p:sp>
        <p:nvSpPr>
          <p:cNvPr id="14" name="Content Placeholder 2"/>
          <p:cNvSpPr txBox="1">
            <a:spLocks/>
          </p:cNvSpPr>
          <p:nvPr/>
        </p:nvSpPr>
        <p:spPr>
          <a:xfrm>
            <a:off x="246971" y="1433137"/>
            <a:ext cx="6652594" cy="2051002"/>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IE" sz="2000" dirty="0"/>
          </a:p>
        </p:txBody>
      </p:sp>
      <p:pic>
        <p:nvPicPr>
          <p:cNvPr id="4" name="Picture 3"/>
          <p:cNvPicPr>
            <a:picLocks noChangeAspect="1"/>
          </p:cNvPicPr>
          <p:nvPr/>
        </p:nvPicPr>
        <p:blipFill rotWithShape="1">
          <a:blip r:embed="rId5"/>
          <a:srcRect l="44637" t="15932" r="24075" b="5423"/>
          <a:stretch/>
        </p:blipFill>
        <p:spPr>
          <a:xfrm>
            <a:off x="5589676" y="1544685"/>
            <a:ext cx="2082731" cy="2780825"/>
          </a:xfrm>
          <a:prstGeom prst="rect">
            <a:avLst/>
          </a:prstGeom>
        </p:spPr>
      </p:pic>
      <p:sp>
        <p:nvSpPr>
          <p:cNvPr id="5" name="Rectangle 4"/>
          <p:cNvSpPr/>
          <p:nvPr/>
        </p:nvSpPr>
        <p:spPr>
          <a:xfrm>
            <a:off x="679656" y="1581838"/>
            <a:ext cx="4572000" cy="2585323"/>
          </a:xfrm>
          <a:prstGeom prst="rect">
            <a:avLst/>
          </a:prstGeom>
        </p:spPr>
        <p:txBody>
          <a:bodyPr>
            <a:spAutoFit/>
          </a:bodyPr>
          <a:lstStyle/>
          <a:p>
            <a:r>
              <a:rPr lang="en-IE" dirty="0" smtClean="0">
                <a:latin typeface="Open Sans"/>
              </a:rPr>
              <a:t>Information and aftercare booklet about </a:t>
            </a:r>
            <a:r>
              <a:rPr lang="en-IE" dirty="0">
                <a:latin typeface="Open Sans"/>
              </a:rPr>
              <a:t>the Covid-19 </a:t>
            </a:r>
            <a:r>
              <a:rPr lang="en-IE" dirty="0" smtClean="0">
                <a:latin typeface="Open Sans"/>
              </a:rPr>
              <a:t>vaccine:</a:t>
            </a:r>
          </a:p>
          <a:p>
            <a:endParaRPr lang="en-IE" dirty="0" smtClean="0">
              <a:latin typeface="Open Sans"/>
            </a:endParaRPr>
          </a:p>
          <a:p>
            <a:pPr marL="285750" indent="-285750">
              <a:buFont typeface="Arial" panose="020B0604020202020204" pitchFamily="34" charset="0"/>
              <a:buChar char="•"/>
            </a:pPr>
            <a:r>
              <a:rPr lang="en-IE" dirty="0" err="1" smtClean="0">
                <a:latin typeface="Open Sans"/>
              </a:rPr>
              <a:t>Astrazeneca</a:t>
            </a:r>
            <a:endParaRPr lang="en-IE" dirty="0" smtClean="0">
              <a:latin typeface="Open Sans"/>
            </a:endParaRPr>
          </a:p>
          <a:p>
            <a:pPr marL="285750" indent="-285750">
              <a:buFont typeface="Arial" panose="020B0604020202020204" pitchFamily="34" charset="0"/>
              <a:buChar char="•"/>
            </a:pPr>
            <a:r>
              <a:rPr lang="en-IE" dirty="0"/>
              <a:t>Pfizer/</a:t>
            </a:r>
            <a:r>
              <a:rPr lang="en-IE" dirty="0" err="1"/>
              <a:t>BioNTech</a:t>
            </a:r>
            <a:r>
              <a:rPr lang="en-IE" dirty="0"/>
              <a:t>, </a:t>
            </a:r>
            <a:r>
              <a:rPr lang="en-IE" dirty="0" err="1" smtClean="0"/>
              <a:t>Comirnaty</a:t>
            </a:r>
            <a:endParaRPr lang="en-IE" dirty="0"/>
          </a:p>
          <a:p>
            <a:pPr marL="285750" indent="-285750">
              <a:buFont typeface="Arial" panose="020B0604020202020204" pitchFamily="34" charset="0"/>
              <a:buChar char="•"/>
            </a:pPr>
            <a:r>
              <a:rPr lang="en-IE" dirty="0" err="1" smtClean="0">
                <a:latin typeface="Open Sans"/>
              </a:rPr>
              <a:t>Moderna</a:t>
            </a:r>
            <a:endParaRPr lang="en-IE" dirty="0" smtClean="0">
              <a:latin typeface="Open Sans"/>
            </a:endParaRPr>
          </a:p>
          <a:p>
            <a:endParaRPr lang="en-IE" dirty="0" smtClean="0"/>
          </a:p>
          <a:p>
            <a:r>
              <a:rPr lang="en-IE" b="1" dirty="0" smtClean="0"/>
              <a:t>In 36 languages</a:t>
            </a:r>
            <a:endParaRPr lang="en-IE" b="1" dirty="0"/>
          </a:p>
          <a:p>
            <a:endParaRPr lang="en-IE" dirty="0"/>
          </a:p>
        </p:txBody>
      </p:sp>
    </p:spTree>
    <p:extLst>
      <p:ext uri="{BB962C8B-B14F-4D97-AF65-F5344CB8AC3E}">
        <p14:creationId xmlns:p14="http://schemas.microsoft.com/office/powerpoint/2010/main" val="9782300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1001" y="632916"/>
            <a:ext cx="9072438" cy="522451"/>
          </a:xfrm>
          <a:prstGeom prst="rect">
            <a:avLst/>
          </a:prstGeom>
          <a:noFill/>
        </p:spPr>
        <p:txBody>
          <a:bodyPr wrap="square" rtlCol="0">
            <a:spAutoFit/>
          </a:bodyPr>
          <a:lstStyle/>
          <a:p>
            <a:pPr algn="ctr">
              <a:lnSpc>
                <a:spcPct val="130000"/>
              </a:lnSpc>
            </a:pPr>
            <a:r>
              <a:rPr lang="en-IE" sz="2400" b="1" dirty="0">
                <a:solidFill>
                  <a:srgbClr val="068CA6"/>
                </a:solidFill>
              </a:rPr>
              <a:t>Useful links</a:t>
            </a:r>
          </a:p>
        </p:txBody>
      </p:sp>
      <p:sp>
        <p:nvSpPr>
          <p:cNvPr id="14" name="Content Placeholder 2"/>
          <p:cNvSpPr txBox="1">
            <a:spLocks/>
          </p:cNvSpPr>
          <p:nvPr/>
        </p:nvSpPr>
        <p:spPr>
          <a:xfrm>
            <a:off x="141344" y="1341569"/>
            <a:ext cx="8767748" cy="1896342"/>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2000" u="sng" dirty="0">
                <a:hlinkClick r:id="rId5"/>
              </a:rPr>
              <a:t>https://www.hse.ie/eng/services/covid-19-resources-and-translations/translated-covid19-information/</a:t>
            </a:r>
            <a:endParaRPr lang="en-IE" sz="2000" u="sng" dirty="0" smtClean="0">
              <a:hlinkClick r:id="rId5"/>
            </a:endParaRPr>
          </a:p>
          <a:p>
            <a:pPr marL="0" indent="0">
              <a:buNone/>
            </a:pPr>
            <a:endParaRPr lang="en-IE" sz="2000" u="sng" dirty="0">
              <a:hlinkClick r:id="rId5"/>
            </a:endParaRPr>
          </a:p>
          <a:p>
            <a:r>
              <a:rPr lang="en-IE" sz="2000" u="sng" dirty="0" smtClean="0">
                <a:hlinkClick r:id="rId5"/>
              </a:rPr>
              <a:t>http</a:t>
            </a:r>
            <a:r>
              <a:rPr lang="en-IE" sz="2000" u="sng" dirty="0">
                <a:hlinkClick r:id="rId5"/>
              </a:rPr>
              <a:t>://www.hpra.ie/homepage/medicines/covid-19-updates/approval-of-covid-19-vaccines-frequently-asked-questions</a:t>
            </a:r>
            <a:endParaRPr lang="en-IE" sz="2000" dirty="0"/>
          </a:p>
          <a:p>
            <a:r>
              <a:rPr lang="en-IE" sz="2000" u="sng" dirty="0">
                <a:hlinkClick r:id="rId6"/>
              </a:rPr>
              <a:t>https://www.ema.europa.eu/en/human-regulatory/overview/public-health-threats/coronavirus-disease-covid-19/treatments-vaccines-covid-19</a:t>
            </a:r>
            <a:r>
              <a:rPr lang="en-IE" sz="2000" dirty="0"/>
              <a:t> </a:t>
            </a:r>
          </a:p>
        </p:txBody>
      </p:sp>
    </p:spTree>
    <p:extLst>
      <p:ext uri="{BB962C8B-B14F-4D97-AF65-F5344CB8AC3E}">
        <p14:creationId xmlns:p14="http://schemas.microsoft.com/office/powerpoint/2010/main" val="896801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1001" y="632916"/>
            <a:ext cx="9072438" cy="594202"/>
          </a:xfrm>
          <a:prstGeom prst="rect">
            <a:avLst/>
          </a:prstGeom>
          <a:noFill/>
        </p:spPr>
        <p:txBody>
          <a:bodyPr wrap="square" rtlCol="0">
            <a:spAutoFit/>
          </a:bodyPr>
          <a:lstStyle/>
          <a:p>
            <a:pPr algn="ctr">
              <a:lnSpc>
                <a:spcPct val="130000"/>
              </a:lnSpc>
            </a:pPr>
            <a:r>
              <a:rPr lang="en-IE" sz="2800" b="1" dirty="0">
                <a:solidFill>
                  <a:srgbClr val="068CA6"/>
                </a:solidFill>
              </a:rPr>
              <a:t>BOTTOM LINE</a:t>
            </a:r>
          </a:p>
        </p:txBody>
      </p:sp>
      <p:sp>
        <p:nvSpPr>
          <p:cNvPr id="14" name="Content Placeholder 2"/>
          <p:cNvSpPr txBox="1">
            <a:spLocks/>
          </p:cNvSpPr>
          <p:nvPr/>
        </p:nvSpPr>
        <p:spPr>
          <a:xfrm>
            <a:off x="141344" y="1341569"/>
            <a:ext cx="8767748" cy="2588030"/>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pitchFamily="34" charset="0"/>
              <a:buNone/>
            </a:pPr>
            <a:r>
              <a:rPr lang="en-IE" sz="2800" dirty="0">
                <a:ea typeface="ＭＳ Ｐゴシック" pitchFamily="34" charset="-128"/>
              </a:rPr>
              <a:t>It's not a debate, it's a conversation. </a:t>
            </a:r>
          </a:p>
          <a:p>
            <a:pPr algn="ctr">
              <a:buFont typeface="Arial" pitchFamily="34" charset="0"/>
              <a:buNone/>
            </a:pPr>
            <a:r>
              <a:rPr lang="en-IE" sz="2800" dirty="0">
                <a:ea typeface="ＭＳ Ｐゴシック" pitchFamily="34" charset="-128"/>
              </a:rPr>
              <a:t>Being right isn't enough. </a:t>
            </a:r>
          </a:p>
          <a:p>
            <a:pPr algn="ctr">
              <a:buFont typeface="Arial" pitchFamily="34" charset="0"/>
              <a:buNone/>
            </a:pPr>
            <a:endParaRPr lang="en-IE" sz="2800" dirty="0">
              <a:ea typeface="ＭＳ Ｐゴシック" pitchFamily="34" charset="-128"/>
            </a:endParaRPr>
          </a:p>
          <a:p>
            <a:pPr algn="ctr">
              <a:buFont typeface="Arial" pitchFamily="34" charset="0"/>
              <a:buNone/>
            </a:pPr>
            <a:r>
              <a:rPr lang="en-IE" sz="2800" dirty="0">
                <a:ea typeface="ＭＳ Ｐゴシック" pitchFamily="34" charset="-128"/>
              </a:rPr>
              <a:t>How you have that conversations really matters, because it can affect what the person decides to do. </a:t>
            </a:r>
          </a:p>
        </p:txBody>
      </p:sp>
    </p:spTree>
    <p:extLst>
      <p:ext uri="{BB962C8B-B14F-4D97-AF65-F5344CB8AC3E}">
        <p14:creationId xmlns:p14="http://schemas.microsoft.com/office/powerpoint/2010/main" val="865231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414359"/>
            <a:ext cx="8476090" cy="572464"/>
          </a:xfrm>
          <a:prstGeom prst="rect">
            <a:avLst/>
          </a:prstGeom>
          <a:noFill/>
        </p:spPr>
        <p:txBody>
          <a:bodyPr wrap="square" rtlCol="0">
            <a:spAutoFit/>
          </a:bodyPr>
          <a:lstStyle/>
          <a:p>
            <a:pPr algn="ctr">
              <a:lnSpc>
                <a:spcPct val="130000"/>
              </a:lnSpc>
            </a:pPr>
            <a:r>
              <a:rPr lang="en-IE" sz="2400" b="1" dirty="0">
                <a:solidFill>
                  <a:srgbClr val="068CA6"/>
                </a:solidFill>
              </a:rPr>
              <a:t>What we know about COVID-19 </a:t>
            </a:r>
          </a:p>
        </p:txBody>
      </p:sp>
      <p:sp>
        <p:nvSpPr>
          <p:cNvPr id="14" name="Content Placeholder 2"/>
          <p:cNvSpPr txBox="1">
            <a:spLocks/>
          </p:cNvSpPr>
          <p:nvPr/>
        </p:nvSpPr>
        <p:spPr>
          <a:xfrm>
            <a:off x="192048" y="1511164"/>
            <a:ext cx="4714938" cy="2070540"/>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a:t>To try and stop the spread of COVID-19 in Ireland a number of lockdowns were introduced between March 2020 and January 2021.</a:t>
            </a:r>
          </a:p>
          <a:p>
            <a:r>
              <a:rPr lang="en-IE" sz="1600" dirty="0"/>
              <a:t>This was effective in controlling the numbers of COVID-19 in Ireland but it has had other effects on our society…</a:t>
            </a:r>
          </a:p>
        </p:txBody>
      </p:sp>
      <p:pic>
        <p:nvPicPr>
          <p:cNvPr id="12" name="Content Placeholder 13" descr="Screen Clipping"/>
          <p:cNvPicPr>
            <a:picLocks noChangeAspect="1"/>
          </p:cNvPicPr>
          <p:nvPr/>
        </p:nvPicPr>
        <p:blipFill rotWithShape="1">
          <a:blip r:embed="rId5" cstate="screen">
            <a:extLst>
              <a:ext uri="{28A0092B-C50C-407E-A947-70E740481C1C}">
                <a14:useLocalDpi xmlns:a14="http://schemas.microsoft.com/office/drawing/2010/main"/>
              </a:ext>
            </a:extLst>
          </a:blip>
          <a:srcRect l="1712" t="2420" r="1203"/>
          <a:stretch/>
        </p:blipFill>
        <p:spPr>
          <a:xfrm>
            <a:off x="4953663" y="1048265"/>
            <a:ext cx="3164619" cy="3416205"/>
          </a:xfrm>
          <a:prstGeom prst="rect">
            <a:avLst/>
          </a:prstGeom>
        </p:spPr>
      </p:pic>
    </p:spTree>
    <p:extLst>
      <p:ext uri="{BB962C8B-B14F-4D97-AF65-F5344CB8AC3E}">
        <p14:creationId xmlns:p14="http://schemas.microsoft.com/office/powerpoint/2010/main" val="15568592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7951" y="534310"/>
            <a:ext cx="9104199" cy="812530"/>
          </a:xfrm>
          <a:prstGeom prst="rect">
            <a:avLst/>
          </a:prstGeom>
          <a:noFill/>
        </p:spPr>
        <p:txBody>
          <a:bodyPr wrap="square" rtlCol="0">
            <a:spAutoFit/>
          </a:bodyPr>
          <a:lstStyle/>
          <a:p>
            <a:pPr algn="ctr">
              <a:lnSpc>
                <a:spcPct val="130000"/>
              </a:lnSpc>
            </a:pPr>
            <a:r>
              <a:rPr lang="en-IE" sz="3600" b="1" dirty="0">
                <a:solidFill>
                  <a:srgbClr val="068CA6"/>
                </a:solidFill>
              </a:rPr>
              <a:t>Any Questions?</a:t>
            </a:r>
          </a:p>
        </p:txBody>
      </p:sp>
      <p:sp>
        <p:nvSpPr>
          <p:cNvPr id="14" name="Content Placeholder 2"/>
          <p:cNvSpPr txBox="1">
            <a:spLocks/>
          </p:cNvSpPr>
          <p:nvPr/>
        </p:nvSpPr>
        <p:spPr>
          <a:xfrm>
            <a:off x="141344" y="1341569"/>
            <a:ext cx="8767748" cy="2588030"/>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pitchFamily="34" charset="0"/>
              <a:buNone/>
            </a:pPr>
            <a:endParaRPr lang="en-IE" sz="2800" dirty="0">
              <a:ea typeface="ＭＳ Ｐゴシック" pitchFamily="34" charset="-128"/>
            </a:endParaRPr>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22920" t="3720" r="23746" b="9459"/>
          <a:stretch/>
        </p:blipFill>
        <p:spPr>
          <a:xfrm>
            <a:off x="3488231" y="1394057"/>
            <a:ext cx="2073973" cy="3376236"/>
          </a:xfrm>
          <a:prstGeom prst="rect">
            <a:avLst/>
          </a:prstGeom>
        </p:spPr>
      </p:pic>
    </p:spTree>
    <p:extLst>
      <p:ext uri="{BB962C8B-B14F-4D97-AF65-F5344CB8AC3E}">
        <p14:creationId xmlns:p14="http://schemas.microsoft.com/office/powerpoint/2010/main" val="3373230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7950" y="422634"/>
            <a:ext cx="8833898" cy="572464"/>
          </a:xfrm>
          <a:prstGeom prst="rect">
            <a:avLst/>
          </a:prstGeom>
          <a:noFill/>
        </p:spPr>
        <p:txBody>
          <a:bodyPr wrap="square" rtlCol="0">
            <a:spAutoFit/>
          </a:bodyPr>
          <a:lstStyle/>
          <a:p>
            <a:pPr algn="ctr">
              <a:lnSpc>
                <a:spcPct val="130000"/>
              </a:lnSpc>
            </a:pPr>
            <a:r>
              <a:rPr lang="en-IE" sz="2400" b="1" dirty="0" smtClean="0">
                <a:solidFill>
                  <a:srgbClr val="068CA6"/>
                </a:solidFill>
              </a:rPr>
              <a:t>COVID-19</a:t>
            </a:r>
            <a:r>
              <a:rPr lang="en-IE" sz="2400" b="1" dirty="0">
                <a:solidFill>
                  <a:srgbClr val="068CA6"/>
                </a:solidFill>
              </a:rPr>
              <a:t>: </a:t>
            </a:r>
            <a:r>
              <a:rPr lang="en-IE" sz="2400" b="1" dirty="0" smtClean="0">
                <a:solidFill>
                  <a:srgbClr val="068CA6"/>
                </a:solidFill>
              </a:rPr>
              <a:t>The Ripple Effect</a:t>
            </a:r>
            <a:endParaRPr lang="en-IE" sz="2400" b="1" dirty="0">
              <a:solidFill>
                <a:srgbClr val="068CA6"/>
              </a:solidFill>
            </a:endParaRPr>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8435" t="9894" r="8000" b="10183"/>
          <a:stretch/>
        </p:blipFill>
        <p:spPr>
          <a:xfrm>
            <a:off x="2196919" y="1113063"/>
            <a:ext cx="4340701" cy="2335217"/>
          </a:xfrm>
          <a:prstGeom prst="rect">
            <a:avLst/>
          </a:prstGeom>
        </p:spPr>
      </p:pic>
      <p:sp>
        <p:nvSpPr>
          <p:cNvPr id="13" name="Teardrop 12"/>
          <p:cNvSpPr/>
          <p:nvPr/>
        </p:nvSpPr>
        <p:spPr>
          <a:xfrm>
            <a:off x="76559" y="1011935"/>
            <a:ext cx="1980010" cy="984016"/>
          </a:xfrm>
          <a:prstGeom prst="teardrop">
            <a:avLst/>
          </a:prstGeom>
          <a:solidFill>
            <a:srgbClr val="00ADE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t>The economy</a:t>
            </a:r>
          </a:p>
        </p:txBody>
      </p:sp>
      <p:sp>
        <p:nvSpPr>
          <p:cNvPr id="16" name="Teardrop 15"/>
          <p:cNvSpPr/>
          <p:nvPr/>
        </p:nvSpPr>
        <p:spPr>
          <a:xfrm>
            <a:off x="76559" y="2218325"/>
            <a:ext cx="1935938" cy="1033331"/>
          </a:xfrm>
          <a:prstGeom prst="teardrop">
            <a:avLst/>
          </a:prstGeom>
          <a:solidFill>
            <a:srgbClr val="00ADE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t>Impact on employment</a:t>
            </a:r>
          </a:p>
        </p:txBody>
      </p:sp>
      <p:sp>
        <p:nvSpPr>
          <p:cNvPr id="17" name="Teardrop 16"/>
          <p:cNvSpPr/>
          <p:nvPr/>
        </p:nvSpPr>
        <p:spPr>
          <a:xfrm>
            <a:off x="123372" y="3428742"/>
            <a:ext cx="1842311" cy="1065858"/>
          </a:xfrm>
          <a:prstGeom prst="teardrop">
            <a:avLst/>
          </a:prstGeom>
          <a:solidFill>
            <a:srgbClr val="00ADE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t>Healthcare</a:t>
            </a:r>
          </a:p>
          <a:p>
            <a:pPr algn="ctr"/>
            <a:r>
              <a:rPr lang="en-IE" sz="1600" dirty="0"/>
              <a:t>(</a:t>
            </a:r>
            <a:r>
              <a:rPr lang="en-IE" sz="1600" dirty="0" err="1"/>
              <a:t>Covid</a:t>
            </a:r>
            <a:r>
              <a:rPr lang="en-IE" sz="1600" dirty="0"/>
              <a:t> and non-</a:t>
            </a:r>
            <a:r>
              <a:rPr lang="en-IE" sz="1600" dirty="0" err="1"/>
              <a:t>Covid</a:t>
            </a:r>
            <a:r>
              <a:rPr lang="en-IE" sz="1600" dirty="0"/>
              <a:t>)</a:t>
            </a:r>
          </a:p>
        </p:txBody>
      </p:sp>
      <p:sp>
        <p:nvSpPr>
          <p:cNvPr id="18" name="Teardrop 17"/>
          <p:cNvSpPr/>
          <p:nvPr/>
        </p:nvSpPr>
        <p:spPr>
          <a:xfrm>
            <a:off x="2196919" y="3560668"/>
            <a:ext cx="1945200" cy="1079214"/>
          </a:xfrm>
          <a:prstGeom prst="teardrop">
            <a:avLst/>
          </a:prstGeom>
          <a:solidFill>
            <a:srgbClr val="00ADE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t>Travel</a:t>
            </a:r>
          </a:p>
        </p:txBody>
      </p:sp>
      <p:sp>
        <p:nvSpPr>
          <p:cNvPr id="19" name="Teardrop 18"/>
          <p:cNvSpPr/>
          <p:nvPr/>
        </p:nvSpPr>
        <p:spPr>
          <a:xfrm flipH="1">
            <a:off x="6672380" y="3414692"/>
            <a:ext cx="2000055" cy="1094040"/>
          </a:xfrm>
          <a:prstGeom prst="teardrop">
            <a:avLst/>
          </a:prstGeom>
          <a:solidFill>
            <a:srgbClr val="00ADE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smtClean="0"/>
              <a:t>Education</a:t>
            </a:r>
            <a:endParaRPr lang="en-IE" sz="1600" dirty="0"/>
          </a:p>
        </p:txBody>
      </p:sp>
      <p:sp>
        <p:nvSpPr>
          <p:cNvPr id="20" name="Teardrop 19"/>
          <p:cNvSpPr/>
          <p:nvPr/>
        </p:nvSpPr>
        <p:spPr>
          <a:xfrm flipH="1">
            <a:off x="4527346" y="3566246"/>
            <a:ext cx="2010274" cy="1105442"/>
          </a:xfrm>
          <a:prstGeom prst="teardrop">
            <a:avLst/>
          </a:prstGeom>
          <a:solidFill>
            <a:srgbClr val="00ADE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t>Our hairstyles!</a:t>
            </a:r>
          </a:p>
        </p:txBody>
      </p:sp>
      <p:sp>
        <p:nvSpPr>
          <p:cNvPr id="21" name="Teardrop 20"/>
          <p:cNvSpPr/>
          <p:nvPr/>
        </p:nvSpPr>
        <p:spPr>
          <a:xfrm flipH="1">
            <a:off x="6623887" y="2280672"/>
            <a:ext cx="2097041" cy="1011695"/>
          </a:xfrm>
          <a:prstGeom prst="teardrop">
            <a:avLst/>
          </a:prstGeom>
          <a:solidFill>
            <a:srgbClr val="00ADE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t>The vulnerable in society</a:t>
            </a:r>
          </a:p>
        </p:txBody>
      </p:sp>
      <p:sp>
        <p:nvSpPr>
          <p:cNvPr id="22" name="Teardrop 21"/>
          <p:cNvSpPr/>
          <p:nvPr/>
        </p:nvSpPr>
        <p:spPr>
          <a:xfrm flipH="1">
            <a:off x="6667634" y="1117423"/>
            <a:ext cx="2000055" cy="1012191"/>
          </a:xfrm>
          <a:prstGeom prst="teardrop">
            <a:avLst/>
          </a:prstGeom>
          <a:solidFill>
            <a:srgbClr val="00ADE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t>Our </a:t>
            </a:r>
            <a:r>
              <a:rPr lang="en-IE" sz="1600" dirty="0">
                <a:solidFill>
                  <a:schemeClr val="bg1"/>
                </a:solidFill>
              </a:rPr>
              <a:t>psychosocial </a:t>
            </a:r>
            <a:r>
              <a:rPr lang="en-IE" sz="1600" dirty="0"/>
              <a:t>health</a:t>
            </a:r>
          </a:p>
        </p:txBody>
      </p:sp>
    </p:spTree>
    <p:extLst>
      <p:ext uri="{BB962C8B-B14F-4D97-AF65-F5344CB8AC3E}">
        <p14:creationId xmlns:p14="http://schemas.microsoft.com/office/powerpoint/2010/main" val="3253494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555745"/>
            <a:ext cx="8476090" cy="522451"/>
          </a:xfrm>
          <a:prstGeom prst="rect">
            <a:avLst/>
          </a:prstGeom>
          <a:noFill/>
        </p:spPr>
        <p:txBody>
          <a:bodyPr wrap="square" rtlCol="0">
            <a:spAutoFit/>
          </a:bodyPr>
          <a:lstStyle/>
          <a:p>
            <a:pPr algn="ctr">
              <a:lnSpc>
                <a:spcPct val="130000"/>
              </a:lnSpc>
            </a:pPr>
            <a:r>
              <a:rPr lang="en-IE" sz="2400" b="1" dirty="0">
                <a:solidFill>
                  <a:srgbClr val="068CA6"/>
                </a:solidFill>
              </a:rPr>
              <a:t>How Covid-19 “goes viral” – which man has Covid-19?</a:t>
            </a:r>
          </a:p>
        </p:txBody>
      </p:sp>
      <p:pic>
        <p:nvPicPr>
          <p:cNvPr id="13" name="Picture 4" descr="sneeze_682_473022a"/>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5854" y="1196148"/>
            <a:ext cx="4140974" cy="23039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6"/>
          <a:srcRect l="-406" t="1795" r="406" b="23621"/>
          <a:stretch/>
        </p:blipFill>
        <p:spPr>
          <a:xfrm>
            <a:off x="4975780" y="1201059"/>
            <a:ext cx="3722947" cy="2299036"/>
          </a:xfrm>
          <a:prstGeom prst="rect">
            <a:avLst/>
          </a:prstGeom>
        </p:spPr>
      </p:pic>
      <p:sp>
        <p:nvSpPr>
          <p:cNvPr id="17" name="TextBox 16">
            <a:extLst>
              <a:ext uri="{FF2B5EF4-FFF2-40B4-BE49-F238E27FC236}">
                <a16:creationId xmlns:a16="http://schemas.microsoft.com/office/drawing/2014/main" xmlns="" id="{3A6E7EA7-84C8-A74B-ACF8-13B6D0B98108}"/>
              </a:ext>
            </a:extLst>
          </p:cNvPr>
          <p:cNvSpPr txBox="1"/>
          <p:nvPr/>
        </p:nvSpPr>
        <p:spPr>
          <a:xfrm>
            <a:off x="295854" y="3744919"/>
            <a:ext cx="8476090" cy="594202"/>
          </a:xfrm>
          <a:prstGeom prst="rect">
            <a:avLst/>
          </a:prstGeom>
          <a:noFill/>
        </p:spPr>
        <p:txBody>
          <a:bodyPr wrap="square" rtlCol="0">
            <a:spAutoFit/>
          </a:bodyPr>
          <a:lstStyle/>
          <a:p>
            <a:pPr algn="ctr">
              <a:lnSpc>
                <a:spcPct val="130000"/>
              </a:lnSpc>
            </a:pPr>
            <a:r>
              <a:rPr lang="en-IE" sz="2800" b="1" dirty="0" smtClean="0">
                <a:solidFill>
                  <a:srgbClr val="068CA6"/>
                </a:solidFill>
              </a:rPr>
              <a:t>BOTH!</a:t>
            </a:r>
            <a:endParaRPr lang="en-IE" sz="2800" b="1" dirty="0">
              <a:solidFill>
                <a:srgbClr val="068CA6"/>
              </a:solidFill>
            </a:endParaRPr>
          </a:p>
        </p:txBody>
      </p:sp>
    </p:spTree>
    <p:extLst>
      <p:ext uri="{BB962C8B-B14F-4D97-AF65-F5344CB8AC3E}">
        <p14:creationId xmlns:p14="http://schemas.microsoft.com/office/powerpoint/2010/main" val="2403382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414359"/>
            <a:ext cx="8476090" cy="522451"/>
          </a:xfrm>
          <a:prstGeom prst="rect">
            <a:avLst/>
          </a:prstGeom>
          <a:noFill/>
        </p:spPr>
        <p:txBody>
          <a:bodyPr wrap="square" rtlCol="0">
            <a:spAutoFit/>
          </a:bodyPr>
          <a:lstStyle/>
          <a:p>
            <a:pPr algn="ctr">
              <a:lnSpc>
                <a:spcPct val="130000"/>
              </a:lnSpc>
            </a:pPr>
            <a:r>
              <a:rPr lang="en-IE" sz="2400" b="1" dirty="0">
                <a:solidFill>
                  <a:srgbClr val="068CA6"/>
                </a:solidFill>
              </a:rPr>
              <a:t>Journey of the virus that causes COVID-19</a:t>
            </a:r>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4435" t="40203" r="18174" b="8936"/>
          <a:stretch/>
        </p:blipFill>
        <p:spPr>
          <a:xfrm>
            <a:off x="1192971" y="1209916"/>
            <a:ext cx="6168721" cy="2280347"/>
          </a:xfrm>
          <a:prstGeom prst="rect">
            <a:avLst/>
          </a:prstGeom>
        </p:spPr>
      </p:pic>
      <p:sp>
        <p:nvSpPr>
          <p:cNvPr id="13" name="TextBox 12"/>
          <p:cNvSpPr txBox="1"/>
          <p:nvPr/>
        </p:nvSpPr>
        <p:spPr>
          <a:xfrm>
            <a:off x="200275" y="3579849"/>
            <a:ext cx="5858619" cy="738664"/>
          </a:xfrm>
          <a:prstGeom prst="rect">
            <a:avLst/>
          </a:prstGeom>
          <a:ln>
            <a:solidFill>
              <a:srgbClr val="0070C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IE" sz="1400" dirty="0"/>
              <a:t>The </a:t>
            </a:r>
            <a:r>
              <a:rPr lang="en-IE" sz="1400" b="1" dirty="0"/>
              <a:t>incubation period </a:t>
            </a:r>
            <a:r>
              <a:rPr lang="en-IE" sz="1400" dirty="0"/>
              <a:t>is the time between catching the infection and symptoms appearing.  Some infections (like Covid-19) may be contagious during the incubation period before symptoms appear. </a:t>
            </a:r>
          </a:p>
        </p:txBody>
      </p:sp>
      <p:pic>
        <p:nvPicPr>
          <p:cNvPr id="16" name="Picture 15" descr="symptoms.jpg"/>
          <p:cNvPicPr>
            <a:picLocks noChangeAspect="1"/>
          </p:cNvPicPr>
          <p:nvPr/>
        </p:nvPicPr>
        <p:blipFill>
          <a:blip r:embed="rId6" cstate="print"/>
          <a:stretch>
            <a:fillRect/>
          </a:stretch>
        </p:blipFill>
        <p:spPr>
          <a:xfrm>
            <a:off x="6285861" y="2838053"/>
            <a:ext cx="2509081" cy="1548971"/>
          </a:xfrm>
          <a:prstGeom prst="rect">
            <a:avLst/>
          </a:prstGeom>
        </p:spPr>
      </p:pic>
    </p:spTree>
    <p:extLst>
      <p:ext uri="{BB962C8B-B14F-4D97-AF65-F5344CB8AC3E}">
        <p14:creationId xmlns:p14="http://schemas.microsoft.com/office/powerpoint/2010/main" val="808733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HSE Branded">
      <a:dk1>
        <a:srgbClr val="273339"/>
      </a:dk1>
      <a:lt1>
        <a:sysClr val="window" lastClr="FFFFFF"/>
      </a:lt1>
      <a:dk2>
        <a:srgbClr val="40515A"/>
      </a:dk2>
      <a:lt2>
        <a:srgbClr val="8C9CA6"/>
      </a:lt2>
      <a:accent1>
        <a:srgbClr val="006858"/>
      </a:accent1>
      <a:accent2>
        <a:srgbClr val="71A59C"/>
      </a:accent2>
      <a:accent3>
        <a:srgbClr val="B30838"/>
      </a:accent3>
      <a:accent4>
        <a:srgbClr val="F7A800"/>
      </a:accent4>
      <a:accent5>
        <a:srgbClr val="6DABE4"/>
      </a:accent5>
      <a:accent6>
        <a:srgbClr val="003CA6"/>
      </a:accent6>
      <a:hlink>
        <a:srgbClr val="0563C1"/>
      </a:hlink>
      <a:folHlink>
        <a:srgbClr val="954F72"/>
      </a:folHlink>
    </a:clrScheme>
    <a:fontScheme name="HS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lnSpc>
            <a:spcPct val="130000"/>
          </a:lnSpc>
          <a:defRPr sz="800" dirty="0" err="1">
            <a:solidFill>
              <a:srgbClr val="80818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B4198076323A4F8F5964AB45113FCA" ma:contentTypeVersion="3" ma:contentTypeDescription="Create a new document." ma:contentTypeScope="" ma:versionID="9442071387497472f5ab77a932668bf9">
  <xsd:schema xmlns:xsd="http://www.w3.org/2001/XMLSchema" xmlns:xs="http://www.w3.org/2001/XMLSchema" xmlns:p="http://schemas.microsoft.com/office/2006/metadata/properties" xmlns:ns2="912bf7a0-c19e-4c83-885d-45243beb77da" targetNamespace="http://schemas.microsoft.com/office/2006/metadata/properties" ma:root="true" ma:fieldsID="f3fd940f64ce03b74a349b370f2df6cd" ns2:_="">
    <xsd:import namespace="912bf7a0-c19e-4c83-885d-45243beb77da"/>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2bf7a0-c19e-4c83-885d-45243beb77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019A9275-CD81-4D52-93BB-0D3F06117B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2bf7a0-c19e-4c83-885d-45243beb77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documentManagement/types"/>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912bf7a0-c19e-4c83-885d-45243beb77d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26841</TotalTime>
  <Words>3620</Words>
  <Application>Microsoft Office PowerPoint</Application>
  <PresentationFormat>On-screen Show (16:9)</PresentationFormat>
  <Paragraphs>371</Paragraphs>
  <Slides>60</Slides>
  <Notes>59</Notes>
  <HiddenSlides>3</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Michelle Hayes</cp:lastModifiedBy>
  <cp:revision>418</cp:revision>
  <dcterms:created xsi:type="dcterms:W3CDTF">2010-04-12T23:12:02Z</dcterms:created>
  <dcterms:modified xsi:type="dcterms:W3CDTF">2021-04-16T09:41:00Z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0x010100FEB4198076323A4F8F5964AB45113FCA</vt:lpwstr>
  </property>
</Properties>
</file>