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1"/>
  </p:notesMasterIdLst>
  <p:handoutMasterIdLst>
    <p:handoutMasterId r:id="rId32"/>
  </p:handoutMasterIdLst>
  <p:sldIdLst>
    <p:sldId id="301" r:id="rId3"/>
    <p:sldId id="300" r:id="rId4"/>
    <p:sldId id="323" r:id="rId5"/>
    <p:sldId id="305" r:id="rId6"/>
    <p:sldId id="334" r:id="rId7"/>
    <p:sldId id="335" r:id="rId8"/>
    <p:sldId id="304" r:id="rId9"/>
    <p:sldId id="336" r:id="rId10"/>
    <p:sldId id="306" r:id="rId11"/>
    <p:sldId id="310" r:id="rId12"/>
    <p:sldId id="309" r:id="rId13"/>
    <p:sldId id="311" r:id="rId14"/>
    <p:sldId id="313" r:id="rId15"/>
    <p:sldId id="314" r:id="rId16"/>
    <p:sldId id="312" r:id="rId17"/>
    <p:sldId id="326" r:id="rId18"/>
    <p:sldId id="315" r:id="rId19"/>
    <p:sldId id="307" r:id="rId20"/>
    <p:sldId id="308" r:id="rId21"/>
    <p:sldId id="316" r:id="rId22"/>
    <p:sldId id="318" r:id="rId23"/>
    <p:sldId id="328" r:id="rId24"/>
    <p:sldId id="319" r:id="rId25"/>
    <p:sldId id="329" r:id="rId26"/>
    <p:sldId id="330" r:id="rId27"/>
    <p:sldId id="320" r:id="rId28"/>
    <p:sldId id="321" r:id="rId29"/>
    <p:sldId id="317"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Lyons Mehl1" initials="LLM" lastIdx="0" clrIdx="0">
    <p:extLst>
      <p:ext uri="{19B8F6BF-5375-455C-9EA6-DF929625EA0E}">
        <p15:presenceInfo xmlns:p15="http://schemas.microsoft.com/office/powerpoint/2012/main" userId="S-1-5-21-3741593784-2899681647-1123851950-1641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67076" autoAdjust="0"/>
  </p:normalViewPr>
  <p:slideViewPr>
    <p:cSldViewPr snapToGrid="0">
      <p:cViewPr varScale="1">
        <p:scale>
          <a:sx n="49" d="100"/>
          <a:sy n="49" d="100"/>
        </p:scale>
        <p:origin x="15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BBB2F3E-AAD2-4B7C-9D99-2202063F29B6}" type="datetimeFigureOut">
              <a:rPr lang="en-IE" smtClean="0"/>
              <a:t>15/05/2024</a:t>
            </a:fld>
            <a:endParaRPr lang="en-IE"/>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9D567AC-400F-4266-8FC5-0E6EB8E29077}" type="slidenum">
              <a:rPr lang="en-IE" smtClean="0"/>
              <a:t>‹#›</a:t>
            </a:fld>
            <a:endParaRPr lang="en-IE"/>
          </a:p>
        </p:txBody>
      </p:sp>
    </p:spTree>
    <p:extLst>
      <p:ext uri="{BB962C8B-B14F-4D97-AF65-F5344CB8AC3E}">
        <p14:creationId xmlns:p14="http://schemas.microsoft.com/office/powerpoint/2010/main" val="535458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083E208-2680-4990-9946-922F58D8AF24}" type="datetimeFigureOut">
              <a:rPr lang="en-IE" smtClean="0"/>
              <a:t>15/05/2024</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9016718-1913-4E23-9D01-5D140CC6224B}" type="slidenum">
              <a:rPr lang="en-IE" smtClean="0"/>
              <a:t>‹#›</a:t>
            </a:fld>
            <a:endParaRPr lang="en-IE"/>
          </a:p>
        </p:txBody>
      </p:sp>
    </p:spTree>
    <p:extLst>
      <p:ext uri="{BB962C8B-B14F-4D97-AF65-F5344CB8AC3E}">
        <p14:creationId xmlns:p14="http://schemas.microsoft.com/office/powerpoint/2010/main" val="230396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se.ie/eng/health/immunisation/pubinfo/pregvaccs/mm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This presentation may help you to answer some of the common questions parents in the Roma community may have about vaccination. I will also give you a copy of the slides in case you might find them useful.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In this presentation, I will be talking to you today about childhood vaccinations and some practical information about the childhood immunisation schedule and about some of the diseases vaccines prevent, why vaccines are important, some side effects of vaccines, and what patients can expect as part of the baby vaccine appointment and at the end we will go through some vaccine services and where you can get more information including translated vaccine information.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99016718-1913-4E23-9D01-5D140CC6224B}" type="slidenum">
              <a:rPr lang="en-IE" smtClean="0"/>
              <a:t>1</a:t>
            </a:fld>
            <a:endParaRPr lang="en-IE"/>
          </a:p>
        </p:txBody>
      </p:sp>
    </p:spTree>
    <p:extLst>
      <p:ext uri="{BB962C8B-B14F-4D97-AF65-F5344CB8AC3E}">
        <p14:creationId xmlns:p14="http://schemas.microsoft.com/office/powerpoint/2010/main" val="2713584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Some parents may ask you why the vaccines are important or may say they want to delay the vaccines you can explain to them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It is important to get the vaccines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on time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if possible, which gives the baby the best protection.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vaccine schedule gives the vaccines at the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ideal time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to protect the baby.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Giving the vaccines on time protects young babies who are at highest risk of disease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complications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Giving the vaccines on time gives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early protection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before the child is exposed to these diseases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Receiving all the recommended doses, gives their child the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best protection and long term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Children who are not vaccinated on schedule are not only at risk of getting sick themselves, but they can also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spread illness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to others, so you can advise parents by getting their child’s vaccines on time they are not only protecting their baby, but also helping to protect their friends, family, and community,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However, it’s important to say if the child has not received all their vaccines on time, not to worry, that they can visit their GP nurse or GP to get the vaccines to catch up with the schedule.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https://www.cdc.gov/vaccines/parents/schedules/reasons-follow-schedule.html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99016718-1913-4E23-9D01-5D140CC6224B}" type="slidenum">
              <a:rPr lang="en-IE" smtClean="0"/>
              <a:t>10</a:t>
            </a:fld>
            <a:endParaRPr lang="en-IE"/>
          </a:p>
        </p:txBody>
      </p:sp>
    </p:spTree>
    <p:extLst>
      <p:ext uri="{BB962C8B-B14F-4D97-AF65-F5344CB8AC3E}">
        <p14:creationId xmlns:p14="http://schemas.microsoft.com/office/powerpoint/2010/main" val="350957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Sometimes parents may ask about side effects of vaccines. So now I will discuss Vaccine side effects.  Side effects after the baby vaccines are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usually mild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and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go away on their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After the vaccine injection, children may have discomfort, redness and swelling where the injection was given.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They may be irritable and have a fever.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To help them, after vaccination, the child will need plenty to drink and the parents will need to Make sure their baby is not too warm and that their clothes are not rubbing against the injection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parents can also give them infant paracetamol, which we will go through in a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smtClean="0">
                <a:ln>
                  <a:noFill/>
                </a:ln>
                <a:solidFill>
                  <a:prstClr val="black"/>
                </a:solidFill>
                <a:effectLst/>
                <a:uLnTx/>
                <a:uFillTx/>
                <a:latin typeface="+mn-lt"/>
                <a:ea typeface="+mn-ea"/>
                <a:cs typeface="+mn-cs"/>
              </a:rPr>
              <a:t>Allergic reactions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are very rare and all doctors and nurses giving the baby vaccines are trained to treat allergic reactions if they occur but they are very rare.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Vaccines are safe and are given to billions of children all over the world and have been tested for safety and are all safe. They do not cause long term problems and are safe.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As you can see the common vaccine side effects are mild. And the vaccines protect against very dangerous diseases with serious complications which can make children very sick as we went through earlier.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Later we will go through the simple things that parents can do if their child gets any of these mild side effects after the vaccine.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99016718-1913-4E23-9D01-5D140CC6224B}" type="slidenum">
              <a:rPr lang="en-IE" smtClean="0"/>
              <a:t>11</a:t>
            </a:fld>
            <a:endParaRPr lang="en-IE"/>
          </a:p>
        </p:txBody>
      </p:sp>
    </p:spTree>
    <p:extLst>
      <p:ext uri="{BB962C8B-B14F-4D97-AF65-F5344CB8AC3E}">
        <p14:creationId xmlns:p14="http://schemas.microsoft.com/office/powerpoint/2010/main" val="2535297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You can explain to parents that while it may be difficult to watch their child receive the injection or vaccine, certain things can be done to make the experience easier.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First, you can remind them that they are protecting their child from a disease or diseases that would be much more painful and longer lasting than a vaccine injection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Second, by being prepared for the visit, they will be more comfortable and relaxed and their child will detect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26778B"/>
                </a:solidFill>
                <a:effectLst/>
                <a:uLnTx/>
                <a:uFillTx/>
                <a:latin typeface="rubrik"/>
                <a:ea typeface="+mn-ea"/>
                <a:cs typeface="+mn-cs"/>
              </a:rPr>
              <a:t>For the parent to feel prepared there is a few thing they can 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26778B"/>
                </a:solidFill>
                <a:effectLst/>
                <a:uLnTx/>
                <a:uFillTx/>
                <a:latin typeface="rubrik"/>
                <a:ea typeface="+mn-ea"/>
                <a:cs typeface="+mn-cs"/>
              </a:rPr>
              <a:t>They can </a:t>
            </a: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Bring their child's vaccine passport to the visit with them. They will have received one from the public health nurse when she visits them at home a few days after having the baby.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You can see a picture of the immunisation or vaccine passport on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They can Bring liquid infant paracetamol with them to the vaccine appointment. There is no need to give this in advance of the appointment. This is important to give after the 2 and 4 month vaccines as the </a:t>
            </a:r>
            <a:r>
              <a:rPr kumimoji="0" lang="en-IE" sz="1200" b="0" i="0" u="none" strike="noStrike" kern="1200" cap="none" spc="0" normalizeH="0" baseline="0" noProof="0" dirty="0" err="1" smtClean="0">
                <a:ln>
                  <a:noFill/>
                </a:ln>
                <a:solidFill>
                  <a:srgbClr val="665546"/>
                </a:solidFill>
                <a:effectLst/>
                <a:uLnTx/>
                <a:uFillTx/>
                <a:latin typeface="Georgia" panose="02040502050405020303" pitchFamily="18" charset="0"/>
                <a:ea typeface="+mn-ea"/>
                <a:cs typeface="+mn-cs"/>
              </a:rPr>
              <a:t>MenB</a:t>
            </a: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 vaccine given at these visits commonly causes a fever.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They can ask the GP nurse any questions they may have about the vaccinations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The nurse will show them how to hold their baby during the vaccinations </a:t>
            </a:r>
          </a:p>
          <a:p>
            <a:endParaRPr lang="en-US" dirty="0"/>
          </a:p>
        </p:txBody>
      </p:sp>
      <p:sp>
        <p:nvSpPr>
          <p:cNvPr id="4" name="Slide Number Placeholder 3"/>
          <p:cNvSpPr>
            <a:spLocks noGrp="1"/>
          </p:cNvSpPr>
          <p:nvPr>
            <p:ph type="sldNum" sz="quarter" idx="5"/>
          </p:nvPr>
        </p:nvSpPr>
        <p:spPr/>
        <p:txBody>
          <a:bodyPr/>
          <a:lstStyle/>
          <a:p>
            <a:fld id="{A7D2E095-0B35-D043-AC1A-1D3F91071AF2}" type="slidenum">
              <a:rPr lang="en-US" smtClean="0"/>
              <a:t>12</a:t>
            </a:fld>
            <a:endParaRPr lang="en-US"/>
          </a:p>
        </p:txBody>
      </p:sp>
    </p:spTree>
    <p:extLst>
      <p:ext uri="{BB962C8B-B14F-4D97-AF65-F5344CB8AC3E}">
        <p14:creationId xmlns:p14="http://schemas.microsoft.com/office/powerpoint/2010/main" val="85652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26778B"/>
                </a:solidFill>
                <a:effectLst/>
                <a:uLnTx/>
                <a:uFillTx/>
                <a:latin typeface="rubrik"/>
                <a:ea typeface="+mn-ea"/>
                <a:cs typeface="+mn-cs"/>
              </a:rPr>
              <a:t>You can advise parents that they can do a few simple things to help to prepare their infant or toddler about the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26778B"/>
              </a:solidFill>
              <a:effectLst/>
              <a:uLnTx/>
              <a:uFillTx/>
              <a:latin typeface="rubrik"/>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They can bring along the </a:t>
            </a:r>
            <a:r>
              <a:rPr kumimoji="0" lang="en-IE" sz="1200" b="0" i="0" u="none" strike="noStrike" kern="1200" cap="none" spc="0" normalizeH="0" baseline="0" noProof="0" dirty="0" err="1" smtClean="0">
                <a:ln>
                  <a:noFill/>
                </a:ln>
                <a:solidFill>
                  <a:srgbClr val="665546"/>
                </a:solidFill>
                <a:effectLst/>
                <a:uLnTx/>
                <a:uFillTx/>
                <a:latin typeface="Georgia" panose="02040502050405020303" pitchFamily="18" charset="0"/>
                <a:ea typeface="+mn-ea"/>
                <a:cs typeface="+mn-cs"/>
              </a:rPr>
              <a:t>childs</a:t>
            </a: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 favourite toy or blanket.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Talk reassuringly to their child. Also, make eye contact with, smile at, and cuddle their child leading up to and immediately following the  vaccinations.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The parent can talk with the nurse on how to best hold their child during the vaccination to keep your child most comfortable and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You can remind parents that taking their children to get vaccines protects them from something much worse than the pain of the vaccine injection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Resource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err="1" smtClean="0">
                <a:ln>
                  <a:noFill/>
                </a:ln>
                <a:solidFill>
                  <a:srgbClr val="665546"/>
                </a:solidFill>
                <a:effectLst/>
                <a:uLnTx/>
                <a:uFillTx/>
                <a:latin typeface="Georgia" panose="02040502050405020303" pitchFamily="18" charset="0"/>
                <a:ea typeface="+mn-ea"/>
                <a:cs typeface="+mn-cs"/>
              </a:rPr>
              <a:t>Childrens</a:t>
            </a: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 hospital of Philadelphia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rPr>
              <a:t>https://www.chop.edu/centers-programs/vaccine-education-center/age-groups-and-vaccines/birth-2-years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387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After the vaccinations, when parents get home, the child may be more tired or cranky than usual.  The child may want to be held more and may be sore in the arm or leg where the vaccine was given.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 The area where the vaccine injection was given may be red, sore or swollen, so parents can make sure clothes are not rubbing against the area, and encourage ongoing playing and movement.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parents can give their child plenty of fluids and be aware that they may be less interested in food over the next 24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After the 2 and 4 month vaccine visits it is recommended to give the baby infant liquid paracetamol after the vaccines. They can also give the liquid paracetamol after the other visits at 6, 12 and 13 months if they wish.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amount of infant paracetamol to give their baby depends on the baby’s age and is written at the back of the box, and can repeat the dose every 4-6 hours (with a maximum of 4 doses in 24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Also, parent should encourage their baby to drink plenty of fluids, make sure the room is not too hot and make sure not to overdress their baby.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You can remind parents, if they are concerned to call their child’s doctor who can tell them what to expect and what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If their baby is very unwell after getting a vaccine, they may be sick for some other reason so if they are worried about their baby, then they will need to contact their GP (doctor), practice nurse or public health nurse for further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Resource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Childrens</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hospital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philadephia</a:t>
            </a: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https://www.chop.edu/centers-programs/vaccine-education-center/age-groups-and-vaccines/birth-2-years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https://www.hse.ie/eng/health/immunisation/pubinfo/pcischedule/preimmtp.pdf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665546"/>
              </a:solidFill>
              <a:effectLst/>
              <a:uLnTx/>
              <a:uFillTx/>
              <a:latin typeface="Georgia" panose="02040502050405020303" pitchFamily="18"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7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Parents may ask you where they can get the vaccines and you will be aware of services locally and can advise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In general, they can attend their GP nurse or GP to book an appointment for the baby vaccines. If they are registered with a GP they can attend that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They also have the option of attending one of the free GP clinics which offers free GP care for those who do not have a medical card and a list of these can be found on the HSE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5"/>
          </p:nvPr>
        </p:nvSpPr>
        <p:spPr/>
        <p:txBody>
          <a:bodyPr/>
          <a:lstStyle/>
          <a:p>
            <a:fld id="{A7D2E095-0B35-D043-AC1A-1D3F91071AF2}" type="slidenum">
              <a:rPr lang="en-US" smtClean="0"/>
              <a:t>15</a:t>
            </a:fld>
            <a:endParaRPr lang="en-US"/>
          </a:p>
        </p:txBody>
      </p:sp>
    </p:spTree>
    <p:extLst>
      <p:ext uri="{BB962C8B-B14F-4D97-AF65-F5344CB8AC3E}">
        <p14:creationId xmlns:p14="http://schemas.microsoft.com/office/powerpoint/2010/main" val="103405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 few of the free clinics for those with no GP or no medical card include the clinics in Dublin that you may have heard of include the HSE Inclusion health hub in Balbriggan, Safety net Inclusion health hub in Summerhill in Dublin 1 and the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Safetynet</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Capuchin centre in Dublin 7 and the Roma clinic in Tallaght.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There is also a safety net clinic in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Carrackmacross</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in co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monaghan</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https://www.hse.ie/eng/services/mhml/roma-health/useful-contacts/free-gp-clinics/free-gp-clinics.html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Or alternatively if they are registered with their own GP, they can book an appointment there for the baby vaccines.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5"/>
          </p:nvPr>
        </p:nvSpPr>
        <p:spPr/>
        <p:txBody>
          <a:bodyPr/>
          <a:lstStyle/>
          <a:p>
            <a:fld id="{A7D2E095-0B35-D043-AC1A-1D3F91071AF2}" type="slidenum">
              <a:rPr lang="en-US" smtClean="0"/>
              <a:t>16</a:t>
            </a:fld>
            <a:endParaRPr lang="en-US"/>
          </a:p>
        </p:txBody>
      </p:sp>
    </p:spTree>
    <p:extLst>
      <p:ext uri="{BB962C8B-B14F-4D97-AF65-F5344CB8AC3E}">
        <p14:creationId xmlns:p14="http://schemas.microsoft.com/office/powerpoint/2010/main" val="3338820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It is really important for every child in the community to get vaccinated.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When there is a decrease in the number of children who got all their childhood vaccines, it can results in infection outbreaks and the disease spreading.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We are lucky in Ireland that vaccines are available to us and that they are 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Some infections that we previously have not seen in Europe for many years due to vaccination, have come back again due to dropping levels of vaccination in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Examples include outbreaks of diphtheria in Austria in 2022 and polio in Ukraine in 2021 and more recently  you may have heard about the outbreaks of measles in the UK, Romania and Ireland and may European countries.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So we can see that although some of the diseases that vaccines prevent are rare they can still come back if the community is not vaccinated.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So it’s really important for all children to be vaccinated.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https://www.who.int/europe/news/item/21-09-2023-polio-outbreak-in-ukraine-closed-a-success-story-for-public-health-despite-extreme-challenges-of-war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https://www.eurekalert.org/news-releases/985738#:~:text=Austria%20reported%2062%20cases%20of,among%20people%20living%20in%20Austria.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https://www.thelancet.com/journals/lancet/article/PIIS0140-6736(22)01804-9/fulltext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71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As we discussed there are 5 vaccine visits between the age of 2 months and 13 months for baby vaccines.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This slide just shows other free vaccines offered to children when they are in school including booster vaccines in junior and senior infants and in first year of secondary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92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In addition, all pregnant women are offered vaccines for free including the flu and whooping cough and Covid-19 vaccines during pregnancy.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After the pregnant woman is vaccinated, the pregnant woman is protected from whooping cough, flu and whooping cough and importantly protection (antibodies) is passed from the mother to the baby before birth and help protect the little baby from diseases during the first months of life, before they receive their own vaccines.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srgbClr val="000000"/>
                </a:solidFill>
                <a:effectLst/>
                <a:uLnTx/>
                <a:uFillTx/>
                <a:latin typeface="Open Sans"/>
                <a:ea typeface="+mn-ea"/>
                <a:cs typeface="+mn-cs"/>
              </a:rPr>
              <a:t>Some mums may need MMR vaccines after pregnancy if they haven’t had it before, to protect the baby in future pregnancies.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https://www2.hse.ie/pregnancy-birth/pregnancy-care/vaccines-needed/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hlinkClick r:id="rId3"/>
              </a:rPr>
              <a:t>MMR Vaccine - HSE.ie</a:t>
            </a: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06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 know a lot of you will be talking with Roma families about getting the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 am sure a lot of you are familiar with the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vaccine schedule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offered to all babies in Ireland.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When you are talking about vaccination you could explain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schedule is a little different in every country, but in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Ireland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we offer vaccines over</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 5 visits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to babies from the age of 2 months to 13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To get all the vaccines, the parent can book the child in with the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GP nurse or GP doctor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for the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baby will get 2 or 3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vaccine injections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per visit and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oral drops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as well at two of the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It’s important to explain to parents that getting these vaccines will protect their baby from getting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12 diseases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and will protect their baby from getting very sick.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vaccines protect the child from catching </a:t>
            </a:r>
            <a:r>
              <a:rPr kumimoji="0" lang="en-IE" sz="1200" b="1" i="0" u="none" strike="noStrike" kern="1200" cap="none" spc="0" normalizeH="0" baseline="0" noProof="0" dirty="0" smtClean="0">
                <a:ln>
                  <a:noFill/>
                </a:ln>
                <a:solidFill>
                  <a:prstClr val="black"/>
                </a:solidFill>
                <a:effectLst/>
                <a:uLnTx/>
                <a:uFillTx/>
                <a:latin typeface="+mn-lt"/>
                <a:ea typeface="+mn-ea"/>
                <a:cs typeface="+mn-cs"/>
              </a:rPr>
              <a:t>diseases </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including, diphtheria, tetanus, pertussis polio, measles, meningitis and pneumonia.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vaccines schedule starts at a young age as the youngest babies are most at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vaccines are all safe.</a:t>
            </a:r>
          </a:p>
          <a:p>
            <a:endParaRPr lang="en-IE" dirty="0" smtClean="0"/>
          </a:p>
          <a:p>
            <a:r>
              <a:rPr kumimoji="0" lang="en-IE" sz="1200" b="0" i="0" u="none" strike="noStrike" kern="1200" cap="none" spc="0" normalizeH="0" baseline="0" noProof="0" dirty="0" smtClean="0">
                <a:ln>
                  <a:noFill/>
                </a:ln>
                <a:solidFill>
                  <a:prstClr val="black"/>
                </a:solidFill>
                <a:effectLst/>
                <a:uLnTx/>
                <a:uFillTx/>
                <a:latin typeface="+mn-lt"/>
                <a:ea typeface="+mn-ea"/>
                <a:cs typeface="+mn-cs"/>
              </a:rPr>
              <a:t>All the vaccines and the appointments for the vaccines are free. </a:t>
            </a:r>
            <a:endParaRPr lang="en-IE" dirty="0"/>
          </a:p>
        </p:txBody>
      </p:sp>
      <p:sp>
        <p:nvSpPr>
          <p:cNvPr id="4" name="Slide Number Placeholder 3"/>
          <p:cNvSpPr>
            <a:spLocks noGrp="1"/>
          </p:cNvSpPr>
          <p:nvPr>
            <p:ph type="sldNum" sz="quarter" idx="10"/>
          </p:nvPr>
        </p:nvSpPr>
        <p:spPr/>
        <p:txBody>
          <a:bodyPr/>
          <a:lstStyle/>
          <a:p>
            <a:fld id="{99016718-1913-4E23-9D01-5D140CC6224B}" type="slidenum">
              <a:rPr lang="en-IE" smtClean="0"/>
              <a:t>2</a:t>
            </a:fld>
            <a:endParaRPr lang="en-IE"/>
          </a:p>
        </p:txBody>
      </p:sp>
    </p:spTree>
    <p:extLst>
      <p:ext uri="{BB962C8B-B14F-4D97-AF65-F5344CB8AC3E}">
        <p14:creationId xmlns:p14="http://schemas.microsoft.com/office/powerpoint/2010/main" val="3766930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You can advise parents they can get more information on vaccinations by speaking to their local GP, GP nurse and public health nurse.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There is also reliable information about vaccines on the HSE website and on the immunisation.ie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There are also several resources on the HSE website including translated information on vaccines in different languages, which we will have a closer look at in later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 have included the links on these slides and we will share the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slids</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after the presentation so you can easily find the information by clicking the links and all of the information is all available on the HSE website.</a:t>
            </a:r>
            <a:endParaRPr kumimoji="0" lang="en-I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651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This is the booklet parents will get from your public health nurse about childhood vaccinations called ‘Your child’s immunisation’ and it is also available on the HSE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488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This is the booklet about measles and is translated to Romanian Czech and Slovak and it is also available on the HPSC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538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CHO5 South East Community Healthcare collaborated on a number of the resources for the Roma community on the HSE website- some of them are on the next few slides.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One of these is a measles information video in English and Romanian on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Youtube</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Alex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Petrovics</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the Roma health lead in in Social Inclusion South East interviews Dr Carmel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Mullaney</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Consultant in Public Health Medicine and they discuss the measles signs and symptoms and the MMR vaccine.</a:t>
            </a:r>
            <a:endParaRPr kumimoji="0" lang="en-I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6862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On the HSE website there is also a pictorial infographic created by Wexford and Waterford Roma Health Project in South East Community Healthcare for meningitis, measles, mumps and rubella infections so you can pictures of what the rash and other disease features look like. </a:t>
            </a:r>
            <a:endParaRPr kumimoji="0" lang="en-I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197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On the HSE website under translated immunisation materials, the childhood vaccine schedule is translated into Romanian, Czech and Slovak. I have a picture of the leaflet on the slide.</a:t>
            </a:r>
            <a:endParaRPr kumimoji="0" lang="en-I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02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HSE website also has translated materials available in various languages.</a:t>
            </a:r>
            <a:endParaRPr kumimoji="0" lang="en-I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384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On the HSE website there is also information leaflets  in Romanian on vaccines offered in pregnancy including the whooping cough vaccine and flu vaccine offered to all pregnant women and the MMR vaccine, sometimes offered after giving birth.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There is also a video in Romanian, on why it is important for pregnant women to get the flu vaccine.</a:t>
            </a:r>
            <a:endParaRPr kumimoji="0" lang="en-I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56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E095-0B35-D043-AC1A-1D3F91071A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89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Some parents may not have got some of the vaccines or may be late getting the vaccines or missed some or all of the vaccines.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It is important to explain to parents not to be afraid to talk to their GP nurse or GP doctor to discuss the vaccines or book in for the vaccines for their child and that there is no problem if some of the vaccines are missed, that the child will be able to catch up with the missed vaccines.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Now I’m going to tell you a little bit about the diseases that the vaccines protect against.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Some of these diseases are rare, because of high levels of vaccinations in the community for years has resulted in the numbers catching these diseases to be low and others diseases we will discuss are still common in Ireland, so it’s important to get all the vaccines. </a:t>
            </a: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16718-1913-4E23-9D01-5D140CC6224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618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Vaccines protect babies from catching infections and diseases. The next few slides look at these infections.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MMR vaccine prevent the child from catching the 3 diseases, measles, mumps and rubella.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Rubella can cause birth defects if a pregnant woman catches rubella.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Mumps can cause infections in the brain, infertility in men and deafness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We will look a bit closer at measles.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16718-1913-4E23-9D01-5D140CC6224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688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This is a virus that is spread by close contact with an infected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measles virus is very contagious and spreads really easily between people who are not vaccinated.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Almost 100% of non immune people who come in contact with an infected person will catch the disease.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Measles spreads through the air by coughing and sneezing.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 It causes a fever, a cough, runny nose and a rash and the rash often starts on the face or neck and spreads down the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It is a dangerous infection and can lead to ear infections, chest infections, or swelling in the brain and fits or seizures and brain damage.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Measles is worse for children under 1 year, pregnant women and those with weak immune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Luckily, the MMR vaccine protects against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So it is really important that children in the Roma community are up to date with their MMR vaccines, one dose age 12 months old with the routine baby vaccines and one dose age 4-5 years in junior infants.  Adults in the Roma community may also need vaccination if they have not already got 2 doses of the MMR vaccines since they were 12 months of 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16718-1913-4E23-9D01-5D140CC6224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3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There are measles cases in Ireland. The latest figures of cases notified to the Health Protection surveillance centre as of the 13</a:t>
            </a:r>
            <a:r>
              <a:rPr kumimoji="0" lang="en-IE" sz="1200" b="0" i="0" u="none" strike="noStrike" kern="1200" cap="none" spc="0" normalizeH="0" baseline="30000" noProof="0" dirty="0" smtClean="0">
                <a:ln>
                  <a:noFill/>
                </a:ln>
                <a:solidFill>
                  <a:prstClr val="black"/>
                </a:solidFill>
                <a:effectLst/>
                <a:uLnTx/>
                <a:uFillTx/>
                <a:latin typeface="+mn-lt"/>
                <a:ea typeface="+mn-ea"/>
                <a:cs typeface="+mn-cs"/>
              </a:rPr>
              <a:t>th</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May is 26 cases so far in Ireland and this includes 5 family outbreaks.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As you know some Roma community members and families have measles.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To keep everyone safe, Local Public health doctors and nurses are working to try to find cases of measles and others who came in contact with those with measles who are  at risk and are offering advice to families to ensure measles doesn’t spread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We are encouraging those working with the Roma community to really encourage uptake of MMR vaccine- which is a safe vaccine and given to millions of people and no evidence of long term effects.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To encourage families to engage with public health doctors and nurses when they contact them (if there is suspected measles case). In this situation, they may be offered MMR vaccine or if they cannot get the MMR vaccine (if they are currently pregnant or under 6 months old or have a weak immune system) they may be offered other preventative treatments called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immunogloblulins</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Lastly we encourage you to encourage families to contact their GP if they are unwell to seek care early.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16718-1913-4E23-9D01-5D140CC6224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45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One vaccine called the 6 in 1 vaccine prevents the child from catching all of the 6 diseases listed on this slide in the blue circles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 6 diseases are Polio, tetanus, whooping cough(also called pertussis), diphtheria, Hepatitis B and Hib (also called haemophilus influenza 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These diseases can make the baby very sick.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For example polio can cause paralysis and hepatitis B can cause liver failure. We will take a closer look at whooping cough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One vaccine called the 6 in 1 vaccine, given 3 times in childhood and the boosters in primary and secondary school can protect their children from catching all of the diseases on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99016718-1913-4E23-9D01-5D140CC6224B}" type="slidenum">
              <a:rPr lang="en-IE" smtClean="0"/>
              <a:t>7</a:t>
            </a:fld>
            <a:endParaRPr lang="en-IE"/>
          </a:p>
        </p:txBody>
      </p:sp>
    </p:spTree>
    <p:extLst>
      <p:ext uri="{BB962C8B-B14F-4D97-AF65-F5344CB8AC3E}">
        <p14:creationId xmlns:p14="http://schemas.microsoft.com/office/powerpoint/2010/main" val="46267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There are increasing cases of whooping cough in Ireland.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Whopping cough causes severe and prolonged coughing attacks, may provoke vomiting, cause a red or blue face and end in a high pitch ‘whoop sound during the next breath of 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For adults and adolescents, a cough may be the only symptom.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Babies may not even cough at all but may struggle to breath or even temporarily stop breathing.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It’s really important that we prevent whooping cough with the available vaccines- so the . 6 in 1 vaccine for babies given at 2,4 and 6 months and boosters in junior infants and 1</a:t>
            </a:r>
            <a:r>
              <a:rPr kumimoji="0" lang="en-IE" sz="1200" b="0" i="0" u="none" strike="noStrike" kern="1200" cap="none" spc="0" normalizeH="0" baseline="30000" noProof="0" dirty="0" smtClean="0">
                <a:ln>
                  <a:noFill/>
                </a:ln>
                <a:solidFill>
                  <a:prstClr val="black"/>
                </a:solidFill>
                <a:effectLst/>
                <a:uLnTx/>
                <a:uFillTx/>
                <a:latin typeface="+mn-lt"/>
                <a:ea typeface="+mn-ea"/>
                <a:cs typeface="+mn-cs"/>
              </a:rPr>
              <a:t>st</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year of secondary school. In addition, all pregnant women are offered whopping cough vaccine by their GP and the protection passes to the baby so they are protected when they are born until they are old enough to get the baby vaccines at 2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16718-1913-4E23-9D01-5D140CC6224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26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This slide shows another 4 vaccines in the childhood schedule and the disease they prevent.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These 4 vaccines also protect against a lot of diseases that can babies very sick.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For example the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MenB</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and </a:t>
            </a:r>
            <a:r>
              <a:rPr kumimoji="0" lang="en-IE" sz="1200" b="0" i="0" u="none" strike="noStrike" kern="1200" cap="none" spc="0" normalizeH="0" baseline="0" noProof="0" dirty="0" err="1" smtClean="0">
                <a:ln>
                  <a:noFill/>
                </a:ln>
                <a:solidFill>
                  <a:prstClr val="black"/>
                </a:solidFill>
                <a:effectLst/>
                <a:uLnTx/>
                <a:uFillTx/>
                <a:latin typeface="+mn-lt"/>
                <a:ea typeface="+mn-ea"/>
                <a:cs typeface="+mn-cs"/>
              </a:rPr>
              <a:t>MenC</a:t>
            </a:r>
            <a:r>
              <a:rPr kumimoji="0" lang="en-IE" sz="1200" b="0" i="0" u="none" strike="noStrike" kern="1200" cap="none" spc="0" normalizeH="0" baseline="0" noProof="0" dirty="0" smtClean="0">
                <a:ln>
                  <a:noFill/>
                </a:ln>
                <a:solidFill>
                  <a:prstClr val="black"/>
                </a:solidFill>
                <a:effectLst/>
                <a:uLnTx/>
                <a:uFillTx/>
                <a:latin typeface="+mn-lt"/>
                <a:ea typeface="+mn-ea"/>
                <a:cs typeface="+mn-cs"/>
              </a:rPr>
              <a:t> vaccines protect against Meningococcal disease, which can cause infection in the blood or blood poisoning, and infection in the brain which can be very serious and can cause brain damage, hearing loss and the need for limb amputations.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smtClean="0">
                <a:ln>
                  <a:noFill/>
                </a:ln>
                <a:solidFill>
                  <a:prstClr val="black"/>
                </a:solidFill>
                <a:effectLst/>
                <a:uLnTx/>
                <a:uFillTx/>
                <a:latin typeface="+mn-lt"/>
                <a:ea typeface="+mn-ea"/>
                <a:cs typeface="+mn-cs"/>
              </a:rPr>
              <a:t>Another example is the rotavirus vaccine, which is actually oral drops instead of an injection and prevents the rotavirus infection, causes vomiting and diarrhoea and sometimes babies may need to be treated in hospital with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16718-1913-4E23-9D01-5D140CC6224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40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79945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580A8EF-3394-486C-A750-F46826AE3249}" type="datetimeFigureOut">
              <a:rPr lang="en-IE" smtClean="0"/>
              <a:t>15/05/2024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3986369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580A8EF-3394-486C-A750-F46826AE3249}" type="datetimeFigureOut">
              <a:rPr lang="en-IE" smtClean="0"/>
              <a:t>15/05/2024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1575954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0580A8EF-3394-486C-A750-F46826AE3249}" type="datetimeFigureOut">
              <a:rPr lang="en-IE" smtClean="0"/>
              <a:t>15/05/2024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313207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0A8EF-3394-486C-A750-F46826AE3249}" type="datetimeFigureOut">
              <a:rPr lang="en-IE" smtClean="0"/>
              <a:t>15/05/2024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2496422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80A8EF-3394-486C-A750-F46826AE3249}" type="datetimeFigureOut">
              <a:rPr lang="en-IE" smtClean="0"/>
              <a:t>15/05/2024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1556071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80A8EF-3394-486C-A750-F46826AE3249}" type="datetimeFigureOut">
              <a:rPr lang="en-IE" smtClean="0"/>
              <a:t>15/05/2024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139091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580A8EF-3394-486C-A750-F46826AE3249}" type="datetimeFigureOut">
              <a:rPr lang="en-IE" smtClean="0"/>
              <a:t>15/05/2024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3802247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580A8EF-3394-486C-A750-F46826AE3249}" type="datetimeFigureOut">
              <a:rPr lang="en-IE" smtClean="0"/>
              <a:t>15/05/2024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1259674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589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87694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2E45DFE3-643A-E048-8280-7CBBA6EDA009}"/>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rgbClr val="75B5B8"/>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6" name="Text Placeholder 1">
            <a:extLst>
              <a:ext uri="{FF2B5EF4-FFF2-40B4-BE49-F238E27FC236}">
                <a16:creationId xmlns:a16="http://schemas.microsoft.com/office/drawing/2014/main" id="{59DBE519-C078-6146-84E7-3C6EC3706FDF}"/>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chemeClr val="tx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1060416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C04DDE1A-E884-F54B-9ABE-9B72B811B93A}"/>
              </a:ext>
            </a:extLst>
          </p:cNvPr>
          <p:cNvSpPr>
            <a:spLocks noGrp="1"/>
          </p:cNvSpPr>
          <p:nvPr>
            <p:ph type="body" sz="quarter" idx="10"/>
          </p:nvPr>
        </p:nvSpPr>
        <p:spPr>
          <a:xfrm>
            <a:off x="1440000" y="358848"/>
            <a:ext cx="4320000" cy="1084799"/>
          </a:xfrm>
        </p:spPr>
        <p:txBody>
          <a:bodyPr lIns="0" tIns="0" rIns="0" bIns="0">
            <a:noAutofit/>
          </a:bodyPr>
          <a:lstStyle>
            <a:lvl1pPr marL="0" indent="0">
              <a:buNone/>
              <a:defRPr sz="3200" b="1">
                <a:solidFill>
                  <a:srgbClr val="75B5B8"/>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8" name="Text Placeholder 1">
            <a:extLst>
              <a:ext uri="{FF2B5EF4-FFF2-40B4-BE49-F238E27FC236}">
                <a16:creationId xmlns:a16="http://schemas.microsoft.com/office/drawing/2014/main" id="{7A9FE75D-36C0-1945-A37C-47A803FCDB02}"/>
              </a:ext>
            </a:extLst>
          </p:cNvPr>
          <p:cNvSpPr>
            <a:spLocks noGrp="1"/>
          </p:cNvSpPr>
          <p:nvPr>
            <p:ph type="body" sz="quarter" idx="11"/>
          </p:nvPr>
        </p:nvSpPr>
        <p:spPr>
          <a:xfrm>
            <a:off x="1440000" y="1632001"/>
            <a:ext cx="4320000" cy="2729999"/>
          </a:xfrm>
        </p:spPr>
        <p:txBody>
          <a:bodyPr lIns="0" tIns="0" rIns="0" bIns="0">
            <a:noAutofit/>
          </a:bodyPr>
          <a:lstStyle>
            <a:lvl1pPr marL="0" indent="0">
              <a:lnSpc>
                <a:spcPct val="120000"/>
              </a:lnSpc>
              <a:buNone/>
              <a:defRPr sz="1600" b="0">
                <a:solidFill>
                  <a:schemeClr val="tx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194677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632000" y="401454"/>
            <a:ext cx="8158547" cy="780801"/>
          </a:xfrm>
        </p:spPr>
        <p:txBody>
          <a:bodyPr lIns="0" tIns="0" rIns="0" bIns="0">
            <a:normAutofit/>
          </a:bodyP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0" y="1212802"/>
            <a:ext cx="12147600" cy="5450268"/>
          </a:xfrm>
        </p:spPr>
        <p:txBody>
          <a:bodyPr/>
          <a:lstStyle/>
          <a:p>
            <a:endParaRPr lang="en-US"/>
          </a:p>
        </p:txBody>
      </p:sp>
    </p:spTree>
    <p:extLst>
      <p:ext uri="{BB962C8B-B14F-4D97-AF65-F5344CB8AC3E}">
        <p14:creationId xmlns:p14="http://schemas.microsoft.com/office/powerpoint/2010/main" val="379991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C718E-795A-3549-A4EB-086641A424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CDF9BBB2-C674-474E-93E6-764D688DF3FE}"/>
              </a:ext>
            </a:extLst>
          </p:cNvPr>
          <p:cNvSpPr>
            <a:spLocks noGrp="1"/>
          </p:cNvSpPr>
          <p:nvPr>
            <p:ph type="body" sz="quarter" idx="10"/>
          </p:nvPr>
        </p:nvSpPr>
        <p:spPr>
          <a:xfrm>
            <a:off x="1440000" y="3168000"/>
            <a:ext cx="5424000" cy="1219200"/>
          </a:xfrm>
        </p:spPr>
        <p:txBody>
          <a:bodyPr lIns="0" tIns="0" rIns="0" bIns="0">
            <a:noAutofit/>
          </a:bodyPr>
          <a:lstStyle>
            <a:lvl1pPr marL="0" indent="0">
              <a:buNone/>
              <a:defRPr sz="4400">
                <a:solidFill>
                  <a:schemeClr val="bg1"/>
                </a:solidFill>
                <a:latin typeface="Arial" panose="020B0604020202020204" pitchFamily="34" charset="0"/>
                <a:cs typeface="Arial" panose="020B0604020202020204" pitchFamily="34" charset="0"/>
              </a:defRPr>
            </a:lvl1pPr>
            <a:lvl2pPr marL="457189" indent="0">
              <a:buNone/>
              <a:defRPr sz="4400">
                <a:latin typeface="Arial" panose="020B0604020202020204" pitchFamily="34" charset="0"/>
                <a:cs typeface="Arial" panose="020B0604020202020204" pitchFamily="34" charset="0"/>
              </a:defRPr>
            </a:lvl2pPr>
            <a:lvl3pPr>
              <a:defRPr sz="4400">
                <a:latin typeface="Arial" panose="020B0604020202020204" pitchFamily="34" charset="0"/>
                <a:cs typeface="Arial" panose="020B0604020202020204" pitchFamily="34" charset="0"/>
              </a:defRPr>
            </a:lvl3pPr>
            <a:lvl4pPr>
              <a:defRPr sz="4400">
                <a:latin typeface="Arial" panose="020B0604020202020204" pitchFamily="34" charset="0"/>
                <a:cs typeface="Arial" panose="020B0604020202020204" pitchFamily="34" charset="0"/>
              </a:defRPr>
            </a:lvl4pPr>
            <a:lvl5pPr>
              <a:defRPr sz="4400">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169041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C04DDE1A-E884-F54B-9ABE-9B72B811B93A}"/>
              </a:ext>
            </a:extLst>
          </p:cNvPr>
          <p:cNvSpPr>
            <a:spLocks noGrp="1"/>
          </p:cNvSpPr>
          <p:nvPr>
            <p:ph type="body" sz="quarter" idx="10"/>
          </p:nvPr>
        </p:nvSpPr>
        <p:spPr>
          <a:xfrm>
            <a:off x="1440000" y="358848"/>
            <a:ext cx="4320000" cy="1084799"/>
          </a:xfrm>
        </p:spPr>
        <p:txBody>
          <a:bodyPr lIns="0" tIns="0" rIns="0" bIns="0">
            <a:noAutofit/>
          </a:bodyPr>
          <a:lstStyle>
            <a:lvl1pPr marL="0" indent="0">
              <a:buNone/>
              <a:defRPr sz="3200" b="1">
                <a:solidFill>
                  <a:srgbClr val="75B5B8"/>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8" name="Text Placeholder 1">
            <a:extLst>
              <a:ext uri="{FF2B5EF4-FFF2-40B4-BE49-F238E27FC236}">
                <a16:creationId xmlns:a16="http://schemas.microsoft.com/office/drawing/2014/main" id="{7A9FE75D-36C0-1945-A37C-47A803FCDB02}"/>
              </a:ext>
            </a:extLst>
          </p:cNvPr>
          <p:cNvSpPr>
            <a:spLocks noGrp="1"/>
          </p:cNvSpPr>
          <p:nvPr>
            <p:ph type="body" sz="quarter" idx="11"/>
          </p:nvPr>
        </p:nvSpPr>
        <p:spPr>
          <a:xfrm>
            <a:off x="1440000" y="1632001"/>
            <a:ext cx="4320000" cy="2729999"/>
          </a:xfrm>
        </p:spPr>
        <p:txBody>
          <a:bodyPr lIns="0" tIns="0" rIns="0" bIns="0">
            <a:noAutofit/>
          </a:bodyPr>
          <a:lstStyle>
            <a:lvl1pPr marL="0" indent="0">
              <a:lnSpc>
                <a:spcPct val="120000"/>
              </a:lnSpc>
              <a:buNone/>
              <a:defRPr sz="1600" b="0">
                <a:solidFill>
                  <a:schemeClr val="tx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346375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2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0580A8EF-3394-486C-A750-F46826AE3249}" type="datetimeFigureOut">
              <a:rPr lang="en-IE" smtClean="0"/>
              <a:t>15/05/2024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220840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580A8EF-3394-486C-A750-F46826AE3249}" type="datetimeFigureOut">
              <a:rPr lang="en-IE" smtClean="0"/>
              <a:t>15/05/2024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30066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80A8EF-3394-486C-A750-F46826AE3249}" type="datetimeFigureOut">
              <a:rPr lang="en-IE" smtClean="0"/>
              <a:t>15/05/2024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63DE4CA-B9F6-46B6-A858-FAECF729E71C}" type="slidenum">
              <a:rPr lang="en-IE" smtClean="0"/>
              <a:t>‹#›</a:t>
            </a:fld>
            <a:endParaRPr lang="en-IE"/>
          </a:p>
        </p:txBody>
      </p:sp>
    </p:spTree>
    <p:extLst>
      <p:ext uri="{BB962C8B-B14F-4D97-AF65-F5344CB8AC3E}">
        <p14:creationId xmlns:p14="http://schemas.microsoft.com/office/powerpoint/2010/main" val="4129131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D1C968-F5CD-3E40-A9A3-6EB2C1A32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152ED5-7AD4-0B4E-902A-D2B136ADFA4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CFD5-6609-EE4E-8863-B909A5E8556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DA08C-A74B-A145-AFA3-38D8EFF614F0}" type="datetimeFigureOut">
              <a:rPr lang="en-US" smtClean="0"/>
              <a:t>5/15/2024</a:t>
            </a:fld>
            <a:endParaRPr lang="en-US"/>
          </a:p>
        </p:txBody>
      </p:sp>
      <p:sp>
        <p:nvSpPr>
          <p:cNvPr id="5" name="Footer Placeholder 4">
            <a:extLst>
              <a:ext uri="{FF2B5EF4-FFF2-40B4-BE49-F238E27FC236}">
                <a16:creationId xmlns:a16="http://schemas.microsoft.com/office/drawing/2014/main" id="{F4BA5016-35CB-1A4B-BDA3-D8234ACCEEE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E6C519-C538-234D-9C0B-0A79DB6109B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E1FF6-98FB-4D41-B247-AE8B38D2C4DA}" type="slidenum">
              <a:rPr lang="en-US" smtClean="0"/>
              <a:t>‹#›</a:t>
            </a:fld>
            <a:endParaRPr lang="en-US"/>
          </a:p>
        </p:txBody>
      </p:sp>
    </p:spTree>
    <p:extLst>
      <p:ext uri="{BB962C8B-B14F-4D97-AF65-F5344CB8AC3E}">
        <p14:creationId xmlns:p14="http://schemas.microsoft.com/office/powerpoint/2010/main" val="20804708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0A8EF-3394-486C-A750-F46826AE3249}" type="datetimeFigureOut">
              <a:rPr lang="en-IE" smtClean="0"/>
              <a:t>15/05/2024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DE4CA-B9F6-46B6-A858-FAECF729E71C}" type="slidenum">
              <a:rPr lang="en-IE" smtClean="0"/>
              <a:t>‹#›</a:t>
            </a:fld>
            <a:endParaRPr lang="en-IE"/>
          </a:p>
        </p:txBody>
      </p:sp>
    </p:spTree>
    <p:extLst>
      <p:ext uri="{BB962C8B-B14F-4D97-AF65-F5344CB8AC3E}">
        <p14:creationId xmlns:p14="http://schemas.microsoft.com/office/powerpoint/2010/main" val="414194646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www.hse.ie/roma"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www.tallaghtcrossdoctors.ie/" TargetMode="External"/><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29.png"/><Relationship Id="rId4" Type="http://schemas.openxmlformats.org/officeDocument/2006/relationships/hyperlink" Target="tel:01873330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immunisation.ie/" TargetMode="External"/><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hyperlink" Target="https://www.hse.ie/eng/health/immunisation/infomaterials/translations/translate.html" TargetMode="External"/><Relationship Id="rId5" Type="http://schemas.openxmlformats.org/officeDocument/2006/relationships/hyperlink" Target="https://www.hse.ie/eng/health/immunisation/hcpinfo/vaccineingredients/" TargetMode="External"/><Relationship Id="rId10" Type="http://schemas.openxmlformats.org/officeDocument/2006/relationships/image" Target="../media/image44.png"/><Relationship Id="rId4" Type="http://schemas.openxmlformats.org/officeDocument/2006/relationships/hyperlink" Target="https://www.hse.ie/eng/health/immunisation/pubinfo/pcischedule/engyourchildsimm.pdf" TargetMode="Externa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hyperlink" Target="http://www.immunisation.ie/"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hyperlink" Target="https://www.hse.ie/eng/health/immunisation/pubinfo/pcischedule/engyourchildsimm.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hpsc.ie/publications/informationleafletsforthegeneralpublic/Measles%20leaflet%20Czech%20Nov%202023.pdf" TargetMode="External"/><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hyperlink" Target="https://www.hpsc.ie/publications/informationleafletsforthegeneralpublic/Measles%20leaflet%20Slovak%20Nov%202023.pdf" TargetMode="External"/><Relationship Id="rId4" Type="http://schemas.openxmlformats.org/officeDocument/2006/relationships/hyperlink" Target="https://www.hpsc.ie/publications/informationleafletsforthegeneralpublic/Measles%20leaflet%20Romanian%20Nov%202023.pdf" TargetMode="Externa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youtu.be/7Apq4W2pS7g?si=RBZYa7H13QG5Dlxf" TargetMode="External"/><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hyperlink" Target="https://www.hse.ie/eng/health/immunisation/infomaterials/translations/immunisationcalendarrom.pdf" TargetMode="External"/><Relationship Id="rId4" Type="http://schemas.openxmlformats.org/officeDocument/2006/relationships/hyperlink" Target="http://www.youtube.com/@PublicHealthHSEDub-SouthEas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hse.ie/eng/health/immunisation/infomaterials/translations/romainfo.pdf"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29.png"/><Relationship Id="rId4" Type="http://schemas.openxmlformats.org/officeDocument/2006/relationships/hyperlink" Target="https://www.hse.ie/eng/health/immunisation/infomaterials/translations/immunisationcalendarrom.pdf"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scanner.topsec.com/?d=2120&amp;r=show&amp;u=https%3A%2F%2Fwww.hse.ie%2Feng%2Fhealth%2Fimmunisation%2Finfomaterials%2Ftranslations%2Fimmunisationcalendarenglish.pdf&amp;t=5176277f5ab630c14f4902c1136ea50cd3566ce0" TargetMode="External"/><Relationship Id="rId7" Type="http://schemas.openxmlformats.org/officeDocument/2006/relationships/hyperlink" Target="https://www.hse.ie/eng/health/immunisation/infomaterials/translations/immunisationcalendarrom.pdf"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hyperlink" Target="https://scanner.topsec.com/?d=2120&amp;r=show&amp;u=https%3A%2F%2Fwww.hse.ie%2Feng%2Fhealth%2Fimmunisation%2Finfomaterials%2Ftranslations%2Fimmunisationcalendarsky.pdf&amp;t=ce0cdd884943fa8595440c0103e4ad14ee08837c" TargetMode="External"/><Relationship Id="rId5" Type="http://schemas.openxmlformats.org/officeDocument/2006/relationships/hyperlink" Target="https://scanner.topsec.com/?d=2120&amp;r=show&amp;u=https%3A%2F%2Fwww.hse.ie%2Feng%2Fhealth%2Fimmunisation%2Finfomaterials%2Ftranslations%2Fimmunisationcalendarrom.pdf&amp;t=6922301d7a005a930a2f76e68fdfa6325db6f21a" TargetMode="External"/><Relationship Id="rId4" Type="http://schemas.openxmlformats.org/officeDocument/2006/relationships/hyperlink" Target="https://scanner.topsec.com/?d=2120&amp;r=show&amp;u=https%3A%2F%2Fwww.hse.ie%2Feng%2Fhealth%2Fimmunisation%2Finfomaterials%2Ftranslations%2Fimmunisationcalendarcsy.pdf&amp;t=c19bfe86feb502a5aa40327efa2cd69a627babb4" TargetMode="External"/><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hse.ie/eng/health/immunisation/infomaterials/translations/translate.html" TargetMode="External"/><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29.png"/><Relationship Id="rId10" Type="http://schemas.openxmlformats.org/officeDocument/2006/relationships/image" Target="../media/image56.png"/><Relationship Id="rId4" Type="http://schemas.openxmlformats.org/officeDocument/2006/relationships/hyperlink" Target="https://www.hse.ie/eng/health/immunisation/infomaterials/translations/romainfo.pdf" TargetMode="External"/><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hse.ie/eng/health/immunisation/infomaterials/translations/translate.html" TargetMode="External"/><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hyperlink" Target="https://www.hse.ie/eng/health/immunisation/pubinfo/pregvaccs/mmr/" TargetMode="External"/><Relationship Id="rId11" Type="http://schemas.openxmlformats.org/officeDocument/2006/relationships/image" Target="../media/image60.png"/><Relationship Id="rId5" Type="http://schemas.openxmlformats.org/officeDocument/2006/relationships/hyperlink" Target="https://www.hse.ie/eng/health/immunisation/pubinfo/flu-vaccination/information/fluvaccineleafletpregnancyrom.pdf" TargetMode="External"/><Relationship Id="rId10" Type="http://schemas.openxmlformats.org/officeDocument/2006/relationships/image" Target="../media/image59.png"/><Relationship Id="rId4" Type="http://schemas.openxmlformats.org/officeDocument/2006/relationships/hyperlink" Target="https://www.hse.ie/eng/health/immunisation/infomaterials/translations/pertpreg.html" TargetMode="External"/><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hyperlink" Target="http://www.immunisation.ie/" TargetMode="External"/><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www.hse.ie/roma" TargetMode="Externa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477B3B0-DF6B-1C48-BFE4-FC8E783CC637}"/>
              </a:ext>
            </a:extLst>
          </p:cNvPr>
          <p:cNvSpPr txBox="1">
            <a:spLocks/>
          </p:cNvSpPr>
          <p:nvPr/>
        </p:nvSpPr>
        <p:spPr>
          <a:xfrm>
            <a:off x="630750" y="2965124"/>
            <a:ext cx="7313100" cy="1219200"/>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4600" kern="120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defTabSz="914377">
              <a:lnSpc>
                <a:spcPct val="100000"/>
              </a:lnSpc>
              <a:spcBef>
                <a:spcPts val="1000"/>
              </a:spcBef>
            </a:pPr>
            <a:r>
              <a:rPr lang="en-IE" sz="6000" b="1" dirty="0">
                <a:solidFill>
                  <a:srgbClr val="FFFF00"/>
                </a:solidFill>
                <a:latin typeface="Calibri" panose="020F0502020204030204"/>
                <a:cs typeface="+mn-cs"/>
              </a:rPr>
              <a:t>Childhood</a:t>
            </a:r>
            <a:r>
              <a:rPr lang="en-IE" sz="6000" b="1" dirty="0">
                <a:solidFill>
                  <a:srgbClr val="00B050"/>
                </a:solidFill>
                <a:latin typeface="Calibri" panose="020F0502020204030204"/>
                <a:cs typeface="+mn-cs"/>
              </a:rPr>
              <a:t> </a:t>
            </a:r>
            <a:r>
              <a:rPr lang="en-IE" sz="6000" b="1" dirty="0">
                <a:solidFill>
                  <a:srgbClr val="EE8012"/>
                </a:solidFill>
                <a:latin typeface="Calibri" panose="020F0502020204030204"/>
                <a:cs typeface="+mn-cs"/>
              </a:rPr>
              <a:t>Vaccination</a:t>
            </a:r>
            <a:endParaRPr lang="en-GB" sz="6133" dirty="0">
              <a:solidFill>
                <a:srgbClr val="EE8012"/>
              </a:solidFill>
              <a:latin typeface="Calibri" panose="020F0502020204030204"/>
              <a:cs typeface="+mn-cs"/>
            </a:endParaRPr>
          </a:p>
        </p:txBody>
      </p:sp>
      <p:pic>
        <p:nvPicPr>
          <p:cNvPr id="10" name="Picture 9" descr="A picture containing toy&#10;&#10;Description automatically generated">
            <a:extLst>
              <a:ext uri="{FF2B5EF4-FFF2-40B4-BE49-F238E27FC236}">
                <a16:creationId xmlns:a16="http://schemas.microsoft.com/office/drawing/2014/main" id="{A61E5F59-DCD6-3545-9914-4A3EB491A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6878" y="1727468"/>
            <a:ext cx="3970853" cy="527916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05348"/>
            <a:ext cx="1801289" cy="1801289"/>
          </a:xfrm>
          <a:prstGeom prst="rect">
            <a:avLst/>
          </a:prstGeom>
        </p:spPr>
      </p:pic>
      <p:sp>
        <p:nvSpPr>
          <p:cNvPr id="3" name="TextBox 2"/>
          <p:cNvSpPr txBox="1"/>
          <p:nvPr/>
        </p:nvSpPr>
        <p:spPr>
          <a:xfrm>
            <a:off x="1951463" y="5103674"/>
            <a:ext cx="6389649" cy="2031325"/>
          </a:xfrm>
          <a:prstGeom prst="rect">
            <a:avLst/>
          </a:prstGeom>
          <a:noFill/>
        </p:spPr>
        <p:txBody>
          <a:bodyPr wrap="square" rtlCol="0">
            <a:spAutoFit/>
          </a:bodyPr>
          <a:lstStyle/>
          <a:p>
            <a:pPr lvl="0"/>
            <a:r>
              <a:rPr lang="en-IE" dirty="0" smtClean="0">
                <a:solidFill>
                  <a:prstClr val="black"/>
                </a:solidFill>
              </a:rPr>
              <a:t>This </a:t>
            </a:r>
            <a:r>
              <a:rPr lang="en-IE" dirty="0">
                <a:solidFill>
                  <a:prstClr val="black"/>
                </a:solidFill>
              </a:rPr>
              <a:t>deck was created on </a:t>
            </a:r>
            <a:r>
              <a:rPr lang="en-IE" dirty="0" smtClean="0">
                <a:solidFill>
                  <a:prstClr val="black"/>
                </a:solidFill>
              </a:rPr>
              <a:t>15/05/2024 and presented at the Roma Health Network meeting by Dr Louise Lyons </a:t>
            </a:r>
            <a:r>
              <a:rPr lang="en-IE" dirty="0" err="1" smtClean="0">
                <a:solidFill>
                  <a:prstClr val="black"/>
                </a:solidFill>
              </a:rPr>
              <a:t>Mehl</a:t>
            </a:r>
            <a:r>
              <a:rPr lang="en-IE" dirty="0" smtClean="0">
                <a:solidFill>
                  <a:prstClr val="black"/>
                </a:solidFill>
              </a:rPr>
              <a:t>, Senior Medical Officer, National Immunisation Office. The </a:t>
            </a:r>
            <a:r>
              <a:rPr lang="en-IE" dirty="0">
                <a:solidFill>
                  <a:prstClr val="black"/>
                </a:solidFill>
              </a:rPr>
              <a:t>content is correct at the time of publishing. </a:t>
            </a:r>
          </a:p>
          <a:p>
            <a:pPr lvl="0"/>
            <a:r>
              <a:rPr lang="en-IE" dirty="0">
                <a:solidFill>
                  <a:prstClr val="black"/>
                </a:solidFill>
              </a:rPr>
              <a:t>If you have suggestions or feedback, please feel free to share them with immunisation@hse.ie. Thank you.</a:t>
            </a:r>
          </a:p>
          <a:p>
            <a:endParaRPr lang="en-IE" dirty="0" smtClean="0"/>
          </a:p>
        </p:txBody>
      </p:sp>
    </p:spTree>
    <p:extLst>
      <p:ext uri="{BB962C8B-B14F-4D97-AF65-F5344CB8AC3E}">
        <p14:creationId xmlns:p14="http://schemas.microsoft.com/office/powerpoint/2010/main" val="3419006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9691296" cy="1084799"/>
          </a:xfrm>
        </p:spPr>
        <p:txBody>
          <a:bodyPr/>
          <a:lstStyle/>
          <a:p>
            <a:r>
              <a:rPr lang="en-IE" dirty="0">
                <a:solidFill>
                  <a:schemeClr val="tx1"/>
                </a:solidFill>
              </a:rPr>
              <a:t>Important to get the vaccinations </a:t>
            </a:r>
            <a:endParaRPr lang="en-IE" dirty="0" smtClean="0">
              <a:solidFill>
                <a:schemeClr val="tx1"/>
              </a:solidFill>
            </a:endParaRPr>
          </a:p>
          <a:p>
            <a:r>
              <a:rPr lang="en-IE" dirty="0" smtClean="0">
                <a:solidFill>
                  <a:schemeClr val="tx1"/>
                </a:solidFill>
              </a:rPr>
              <a:t>on time</a:t>
            </a:r>
          </a:p>
        </p:txBody>
      </p:sp>
      <p:sp>
        <p:nvSpPr>
          <p:cNvPr id="7" name="Rectangle 6">
            <a:extLst>
              <a:ext uri="{FF2B5EF4-FFF2-40B4-BE49-F238E27FC236}">
                <a16:creationId xmlns:a16="http://schemas.microsoft.com/office/drawing/2014/main" id="{B757F748-4CDB-984D-AEC0-1A81EE56393F}"/>
              </a:ext>
            </a:extLst>
          </p:cNvPr>
          <p:cNvSpPr/>
          <p:nvPr/>
        </p:nvSpPr>
        <p:spPr>
          <a:xfrm>
            <a:off x="8351520" y="0"/>
            <a:ext cx="3840480" cy="6669024"/>
          </a:xfrm>
          <a:prstGeom prst="rect">
            <a:avLst/>
          </a:prstGeom>
          <a:solidFill>
            <a:srgbClr val="75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116A37A8-E4D5-4846-93CC-B2173658BC96}"/>
              </a:ext>
            </a:extLst>
          </p:cNvPr>
          <p:cNvSpPr/>
          <p:nvPr/>
        </p:nvSpPr>
        <p:spPr>
          <a:xfrm>
            <a:off x="8351520" y="1599345"/>
            <a:ext cx="3840480" cy="748795"/>
          </a:xfrm>
          <a:prstGeom prst="rect">
            <a:avLst/>
          </a:prstGeom>
        </p:spPr>
        <p:txBody>
          <a:bodyPr wrap="square">
            <a:spAutoFit/>
          </a:bodyPr>
          <a:lstStyle/>
          <a:p>
            <a:pPr algn="ctr" defTabSz="1219170"/>
            <a:r>
              <a:rPr lang="en-IE" sz="2133" b="1" dirty="0">
                <a:solidFill>
                  <a:prstClr val="white"/>
                </a:solidFill>
                <a:latin typeface="Arial" panose="020B0604020202020204" pitchFamily="34" charset="0"/>
              </a:rPr>
              <a:t>Text in Arial Bold</a:t>
            </a:r>
            <a:br>
              <a:rPr lang="en-IE" sz="2133" b="1" dirty="0">
                <a:solidFill>
                  <a:prstClr val="white"/>
                </a:solidFill>
                <a:latin typeface="Arial" panose="020B0604020202020204" pitchFamily="34" charset="0"/>
              </a:rPr>
            </a:br>
            <a:r>
              <a:rPr lang="en-IE" sz="2133" b="1" dirty="0">
                <a:solidFill>
                  <a:prstClr val="white"/>
                </a:solidFill>
                <a:latin typeface="Arial" panose="020B0604020202020204" pitchFamily="34" charset="0"/>
              </a:rPr>
              <a:t>16 point text </a:t>
            </a:r>
            <a:endParaRPr lang="en-IE" sz="2133" dirty="0">
              <a:solidFill>
                <a:prstClr val="white"/>
              </a:solidFill>
              <a:latin typeface="Arial" panose="020B0604020202020204" pitchFamily="34" charset="0"/>
            </a:endParaRPr>
          </a:p>
        </p:txBody>
      </p:sp>
      <p:sp>
        <p:nvSpPr>
          <p:cNvPr id="13" name="Rectangle 12">
            <a:extLst>
              <a:ext uri="{FF2B5EF4-FFF2-40B4-BE49-F238E27FC236}">
                <a16:creationId xmlns:a16="http://schemas.microsoft.com/office/drawing/2014/main" id="{47986637-05A0-E845-BCA4-A21E31D89C3A}"/>
              </a:ext>
            </a:extLst>
          </p:cNvPr>
          <p:cNvSpPr/>
          <p:nvPr/>
        </p:nvSpPr>
        <p:spPr>
          <a:xfrm>
            <a:off x="8351520" y="4477245"/>
            <a:ext cx="3840480" cy="748795"/>
          </a:xfrm>
          <a:prstGeom prst="rect">
            <a:avLst/>
          </a:prstGeom>
        </p:spPr>
        <p:txBody>
          <a:bodyPr wrap="square">
            <a:spAutoFit/>
          </a:bodyPr>
          <a:lstStyle/>
          <a:p>
            <a:pPr algn="ctr" defTabSz="1219170"/>
            <a:r>
              <a:rPr lang="en-IE" sz="2133" b="1" dirty="0">
                <a:solidFill>
                  <a:prstClr val="white"/>
                </a:solidFill>
                <a:latin typeface="Arial" panose="020B0604020202020204" pitchFamily="34" charset="0"/>
              </a:rPr>
              <a:t>Text in Arial Bold</a:t>
            </a:r>
            <a:br>
              <a:rPr lang="en-IE" sz="2133" b="1" dirty="0">
                <a:solidFill>
                  <a:prstClr val="white"/>
                </a:solidFill>
                <a:latin typeface="Arial" panose="020B0604020202020204" pitchFamily="34" charset="0"/>
              </a:rPr>
            </a:br>
            <a:r>
              <a:rPr lang="en-IE" sz="2133" b="1" dirty="0">
                <a:solidFill>
                  <a:prstClr val="white"/>
                </a:solidFill>
                <a:latin typeface="Arial" panose="020B0604020202020204" pitchFamily="34" charset="0"/>
              </a:rPr>
              <a:t>16 point text </a:t>
            </a:r>
            <a:endParaRPr lang="en-IE" sz="2133" dirty="0">
              <a:solidFill>
                <a:prstClr val="white"/>
              </a:solidFill>
              <a:latin typeface="Arial" panose="020B0604020202020204" pitchFamily="34" charset="0"/>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1440000" y="1632001"/>
            <a:ext cx="4546163" cy="4494479"/>
          </a:xfrm>
        </p:spPr>
        <p:txBody>
          <a:bodyPr/>
          <a:lstStyle/>
          <a:p>
            <a:pPr marL="228600" lvl="0" indent="-228600" defTabSz="914400">
              <a:lnSpc>
                <a:spcPct val="90000"/>
              </a:lnSpc>
              <a:buFont typeface="Arial" panose="020B0604020202020204" pitchFamily="34" charset="0"/>
              <a:buChar char="•"/>
            </a:pPr>
            <a:r>
              <a:rPr lang="en-IE" sz="2000" b="1" dirty="0">
                <a:solidFill>
                  <a:srgbClr val="FF0000"/>
                </a:solidFill>
              </a:rPr>
              <a:t>Ideal timing </a:t>
            </a:r>
          </a:p>
          <a:p>
            <a:pPr marL="228600" lvl="0" indent="-228600" defTabSz="914400">
              <a:lnSpc>
                <a:spcPct val="90000"/>
              </a:lnSpc>
              <a:buFont typeface="Arial" panose="020B0604020202020204" pitchFamily="34" charset="0"/>
              <a:buChar char="•"/>
            </a:pPr>
            <a:endParaRPr lang="en-IE" sz="2000" b="1" dirty="0">
              <a:solidFill>
                <a:prstClr val="black"/>
              </a:solidFill>
            </a:endParaRPr>
          </a:p>
          <a:p>
            <a:pPr marL="228600" lvl="0" indent="-228600" defTabSz="914400">
              <a:lnSpc>
                <a:spcPct val="90000"/>
              </a:lnSpc>
              <a:buFont typeface="Arial" panose="020B0604020202020204" pitchFamily="34" charset="0"/>
              <a:buChar char="•"/>
            </a:pPr>
            <a:r>
              <a:rPr lang="en-IE" sz="2000" b="1" dirty="0">
                <a:solidFill>
                  <a:srgbClr val="FFC000"/>
                </a:solidFill>
              </a:rPr>
              <a:t>Prevent complications</a:t>
            </a:r>
            <a:r>
              <a:rPr lang="en-IE" sz="2000" b="1" dirty="0">
                <a:solidFill>
                  <a:prstClr val="black"/>
                </a:solidFill>
              </a:rPr>
              <a:t>					</a:t>
            </a:r>
          </a:p>
          <a:p>
            <a:pPr marL="228600" lvl="0" indent="-228600" defTabSz="914400">
              <a:lnSpc>
                <a:spcPct val="90000"/>
              </a:lnSpc>
              <a:buFont typeface="Arial" panose="020B0604020202020204" pitchFamily="34" charset="0"/>
              <a:buChar char="•"/>
            </a:pPr>
            <a:r>
              <a:rPr lang="en-IE" sz="2000" b="1" dirty="0">
                <a:solidFill>
                  <a:srgbClr val="92D050"/>
                </a:solidFill>
              </a:rPr>
              <a:t>Early Protection</a:t>
            </a:r>
          </a:p>
          <a:p>
            <a:pPr marL="228600" lvl="0" indent="-228600" defTabSz="914400">
              <a:lnSpc>
                <a:spcPct val="90000"/>
              </a:lnSpc>
              <a:buFont typeface="Arial" panose="020B0604020202020204" pitchFamily="34" charset="0"/>
              <a:buChar char="•"/>
            </a:pPr>
            <a:endParaRPr lang="en-IE" sz="2000" b="1" dirty="0">
              <a:solidFill>
                <a:prstClr val="black"/>
              </a:solidFill>
            </a:endParaRPr>
          </a:p>
          <a:p>
            <a:pPr marL="228600" lvl="0" indent="-228600" defTabSz="914400">
              <a:lnSpc>
                <a:spcPct val="90000"/>
              </a:lnSpc>
              <a:buFont typeface="Arial" panose="020B0604020202020204" pitchFamily="34" charset="0"/>
              <a:buChar char="•"/>
            </a:pPr>
            <a:r>
              <a:rPr lang="en-IE" sz="2000" b="1" dirty="0">
                <a:solidFill>
                  <a:srgbClr val="002060"/>
                </a:solidFill>
              </a:rPr>
              <a:t>Best protection</a:t>
            </a:r>
          </a:p>
          <a:p>
            <a:pPr marL="228600" lvl="0" indent="-228600" defTabSz="914400">
              <a:lnSpc>
                <a:spcPct val="90000"/>
              </a:lnSpc>
              <a:buFont typeface="Arial" panose="020B0604020202020204" pitchFamily="34" charset="0"/>
              <a:buChar char="•"/>
            </a:pPr>
            <a:endParaRPr lang="en-IE" sz="2000" b="1" dirty="0">
              <a:solidFill>
                <a:prstClr val="black"/>
              </a:solidFill>
            </a:endParaRPr>
          </a:p>
          <a:p>
            <a:pPr marL="228600" lvl="0" indent="-228600" defTabSz="914400">
              <a:lnSpc>
                <a:spcPct val="90000"/>
              </a:lnSpc>
              <a:buFont typeface="Arial" panose="020B0604020202020204" pitchFamily="34" charset="0"/>
              <a:buChar char="•"/>
            </a:pPr>
            <a:r>
              <a:rPr lang="en-IE" sz="2000" b="1" dirty="0">
                <a:solidFill>
                  <a:srgbClr val="EE8012"/>
                </a:solidFill>
              </a:rPr>
              <a:t>Long term protection</a:t>
            </a:r>
          </a:p>
          <a:p>
            <a:pPr marL="228600" lvl="0" indent="-228600" defTabSz="914400">
              <a:lnSpc>
                <a:spcPct val="90000"/>
              </a:lnSpc>
              <a:buFont typeface="Arial" panose="020B0604020202020204" pitchFamily="34" charset="0"/>
              <a:buChar char="•"/>
            </a:pPr>
            <a:endParaRPr lang="en-IE" sz="2000" b="1" dirty="0">
              <a:solidFill>
                <a:prstClr val="black"/>
              </a:solidFill>
            </a:endParaRPr>
          </a:p>
          <a:p>
            <a:pPr marL="228600" lvl="0" indent="-228600" defTabSz="914400">
              <a:lnSpc>
                <a:spcPct val="90000"/>
              </a:lnSpc>
              <a:buFont typeface="Arial" panose="020B0604020202020204" pitchFamily="34" charset="0"/>
              <a:buChar char="•"/>
            </a:pPr>
            <a:r>
              <a:rPr lang="en-IE" sz="2000" b="1" dirty="0">
                <a:solidFill>
                  <a:prstClr val="black"/>
                </a:solidFill>
              </a:rPr>
              <a:t>Spreading illness</a:t>
            </a:r>
          </a:p>
        </p:txBody>
      </p:sp>
      <p:pic>
        <p:nvPicPr>
          <p:cNvPr id="3" name="Picture 2"/>
          <p:cNvPicPr>
            <a:picLocks noChangeAspect="1"/>
          </p:cNvPicPr>
          <p:nvPr/>
        </p:nvPicPr>
        <p:blipFill>
          <a:blip r:embed="rId3"/>
          <a:stretch>
            <a:fillRect/>
          </a:stretch>
        </p:blipFill>
        <p:spPr>
          <a:xfrm>
            <a:off x="4757759" y="1514147"/>
            <a:ext cx="1396105" cy="1153718"/>
          </a:xfrm>
          <a:prstGeom prst="rect">
            <a:avLst/>
          </a:prstGeom>
        </p:spPr>
      </p:pic>
      <p:pic>
        <p:nvPicPr>
          <p:cNvPr id="9" name="Picture 8"/>
          <p:cNvPicPr>
            <a:picLocks noChangeAspect="1"/>
          </p:cNvPicPr>
          <p:nvPr/>
        </p:nvPicPr>
        <p:blipFill>
          <a:blip r:embed="rId4"/>
          <a:stretch>
            <a:fillRect/>
          </a:stretch>
        </p:blipFill>
        <p:spPr>
          <a:xfrm>
            <a:off x="4734828" y="2845058"/>
            <a:ext cx="1419036" cy="1172087"/>
          </a:xfrm>
          <a:prstGeom prst="rect">
            <a:avLst/>
          </a:prstGeom>
        </p:spPr>
      </p:pic>
      <p:pic>
        <p:nvPicPr>
          <p:cNvPr id="11" name="Picture 10"/>
          <p:cNvPicPr>
            <a:picLocks noChangeAspect="1"/>
          </p:cNvPicPr>
          <p:nvPr/>
        </p:nvPicPr>
        <p:blipFill>
          <a:blip r:embed="rId5"/>
          <a:stretch>
            <a:fillRect/>
          </a:stretch>
        </p:blipFill>
        <p:spPr>
          <a:xfrm>
            <a:off x="4757759" y="4134998"/>
            <a:ext cx="1396105" cy="1189821"/>
          </a:xfrm>
          <a:prstGeom prst="rect">
            <a:avLst/>
          </a:prstGeom>
        </p:spPr>
      </p:pic>
      <p:pic>
        <p:nvPicPr>
          <p:cNvPr id="12" name="Picture 11"/>
          <p:cNvPicPr>
            <a:picLocks noChangeAspect="1"/>
          </p:cNvPicPr>
          <p:nvPr/>
        </p:nvPicPr>
        <p:blipFill>
          <a:blip r:embed="rId6"/>
          <a:stretch>
            <a:fillRect/>
          </a:stretch>
        </p:blipFill>
        <p:spPr>
          <a:xfrm>
            <a:off x="4749926" y="5420038"/>
            <a:ext cx="1411769" cy="1174073"/>
          </a:xfrm>
          <a:prstGeom prst="rect">
            <a:avLst/>
          </a:prstGeom>
        </p:spPr>
      </p:pic>
      <p:pic>
        <p:nvPicPr>
          <p:cNvPr id="14" name="Picture 13"/>
          <p:cNvPicPr>
            <a:picLocks noChangeAspect="1"/>
          </p:cNvPicPr>
          <p:nvPr/>
        </p:nvPicPr>
        <p:blipFill>
          <a:blip r:embed="rId7"/>
          <a:stretch>
            <a:fillRect/>
          </a:stretch>
        </p:blipFill>
        <p:spPr>
          <a:xfrm>
            <a:off x="8329939" y="1074420"/>
            <a:ext cx="3862061" cy="494157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079" y="5875443"/>
            <a:ext cx="771860" cy="730038"/>
          </a:xfrm>
          <a:prstGeom prst="rect">
            <a:avLst/>
          </a:prstGeom>
        </p:spPr>
      </p:pic>
    </p:spTree>
    <p:extLst>
      <p:ext uri="{BB962C8B-B14F-4D97-AF65-F5344CB8AC3E}">
        <p14:creationId xmlns:p14="http://schemas.microsoft.com/office/powerpoint/2010/main" val="4177377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6911520" cy="1084799"/>
          </a:xfrm>
        </p:spPr>
        <p:txBody>
          <a:bodyPr/>
          <a:lstStyle/>
          <a:p>
            <a:r>
              <a:rPr lang="en-US" sz="3600" dirty="0">
                <a:solidFill>
                  <a:srgbClr val="FF0000"/>
                </a:solidFill>
              </a:rPr>
              <a:t>Vaccine</a:t>
            </a:r>
            <a:r>
              <a:rPr lang="en-US" sz="3600" dirty="0"/>
              <a:t> </a:t>
            </a:r>
            <a:r>
              <a:rPr lang="en-US" sz="3600" dirty="0">
                <a:solidFill>
                  <a:srgbClr val="FFC000"/>
                </a:solidFill>
              </a:rPr>
              <a:t>side</a:t>
            </a:r>
            <a:r>
              <a:rPr lang="en-US" sz="3600" dirty="0"/>
              <a:t> </a:t>
            </a:r>
            <a:r>
              <a:rPr lang="en-US" sz="3600" dirty="0" smtClean="0">
                <a:solidFill>
                  <a:srgbClr val="FFC000"/>
                </a:solidFill>
              </a:rPr>
              <a:t>effects</a:t>
            </a:r>
          </a:p>
        </p:txBody>
      </p:sp>
      <p:sp>
        <p:nvSpPr>
          <p:cNvPr id="13" name="Rectangle 12">
            <a:extLst>
              <a:ext uri="{FF2B5EF4-FFF2-40B4-BE49-F238E27FC236}">
                <a16:creationId xmlns:a16="http://schemas.microsoft.com/office/drawing/2014/main" id="{47986637-05A0-E845-BCA4-A21E31D89C3A}"/>
              </a:ext>
            </a:extLst>
          </p:cNvPr>
          <p:cNvSpPr/>
          <p:nvPr/>
        </p:nvSpPr>
        <p:spPr>
          <a:xfrm>
            <a:off x="8351520" y="4477245"/>
            <a:ext cx="3840480" cy="748795"/>
          </a:xfrm>
          <a:prstGeom prst="rect">
            <a:avLst/>
          </a:prstGeom>
        </p:spPr>
        <p:txBody>
          <a:bodyPr wrap="square">
            <a:spAutoFit/>
          </a:bodyPr>
          <a:lstStyle/>
          <a:p>
            <a:pPr algn="ctr"/>
            <a:r>
              <a:rPr lang="en-IE" sz="2133" b="1" dirty="0">
                <a:solidFill>
                  <a:schemeClr val="bg1"/>
                </a:solidFill>
                <a:latin typeface="Arial" panose="020B0604020202020204" pitchFamily="34" charset="0"/>
              </a:rPr>
              <a:t>Text in Arial Bold</a:t>
            </a:r>
            <a:br>
              <a:rPr lang="en-IE" sz="2133" b="1" dirty="0">
                <a:solidFill>
                  <a:schemeClr val="bg1"/>
                </a:solidFill>
                <a:latin typeface="Arial" panose="020B0604020202020204" pitchFamily="34" charset="0"/>
              </a:rPr>
            </a:br>
            <a:r>
              <a:rPr lang="en-IE" sz="2133" b="1" dirty="0">
                <a:solidFill>
                  <a:schemeClr val="bg1"/>
                </a:solidFill>
                <a:latin typeface="Arial" panose="020B0604020202020204" pitchFamily="34" charset="0"/>
              </a:rPr>
              <a:t>16 point text </a:t>
            </a:r>
            <a:endParaRPr lang="en-IE" sz="2133" dirty="0">
              <a:solidFill>
                <a:schemeClr val="bg1"/>
              </a:solidFill>
              <a:latin typeface="Arial" panose="020B0604020202020204" pitchFamily="34" charset="0"/>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1074420" y="1454809"/>
            <a:ext cx="5909310" cy="2907192"/>
          </a:xfrm>
        </p:spPr>
        <p:txBody>
          <a:bodyPr/>
          <a:lstStyle/>
          <a:p>
            <a:r>
              <a:rPr lang="en-US" sz="2133" b="1" dirty="0" smtClean="0">
                <a:solidFill>
                  <a:srgbClr val="005E52"/>
                </a:solidFill>
              </a:rPr>
              <a:t>Very common but mild</a:t>
            </a:r>
            <a:endParaRPr lang="en-US" sz="2133" b="1" dirty="0">
              <a:solidFill>
                <a:srgbClr val="005E52"/>
              </a:solidFill>
            </a:endParaRPr>
          </a:p>
          <a:p>
            <a:pPr marL="478355" indent="-478355">
              <a:lnSpc>
                <a:spcPct val="140000"/>
              </a:lnSpc>
              <a:buClr>
                <a:srgbClr val="75B5B8"/>
              </a:buClr>
              <a:buFont typeface="Arial" panose="020B0604020202020204" pitchFamily="34" charset="0"/>
              <a:buChar char="•"/>
            </a:pPr>
            <a:r>
              <a:rPr lang="en-IE" dirty="0"/>
              <a:t>Discomfort, redness, swelling where injection given</a:t>
            </a:r>
          </a:p>
          <a:p>
            <a:pPr marL="478355" indent="-478355">
              <a:lnSpc>
                <a:spcPct val="140000"/>
              </a:lnSpc>
              <a:buClr>
                <a:srgbClr val="75B5B8"/>
              </a:buClr>
              <a:buFont typeface="Arial" panose="020B0604020202020204" pitchFamily="34" charset="0"/>
              <a:buChar char="•"/>
            </a:pPr>
            <a:r>
              <a:rPr lang="en-IE" dirty="0"/>
              <a:t>Fever</a:t>
            </a:r>
          </a:p>
          <a:p>
            <a:pPr marL="478355" indent="-478355">
              <a:lnSpc>
                <a:spcPct val="140000"/>
              </a:lnSpc>
              <a:buClr>
                <a:srgbClr val="75B5B8"/>
              </a:buClr>
              <a:buFont typeface="Arial" panose="020B0604020202020204" pitchFamily="34" charset="0"/>
              <a:buChar char="•"/>
            </a:pPr>
            <a:r>
              <a:rPr lang="en-IE" dirty="0"/>
              <a:t>Diarrhoea </a:t>
            </a:r>
          </a:p>
          <a:p>
            <a:pPr marL="478355" indent="-478355">
              <a:lnSpc>
                <a:spcPct val="140000"/>
              </a:lnSpc>
              <a:buClr>
                <a:srgbClr val="75B5B8"/>
              </a:buClr>
              <a:buFont typeface="Arial" panose="020B0604020202020204" pitchFamily="34" charset="0"/>
              <a:buChar char="•"/>
            </a:pPr>
            <a:r>
              <a:rPr lang="en-IE" dirty="0"/>
              <a:t>Rash</a:t>
            </a:r>
          </a:p>
          <a:p>
            <a:pPr marL="478355" indent="-478355">
              <a:lnSpc>
                <a:spcPct val="140000"/>
              </a:lnSpc>
              <a:buClr>
                <a:srgbClr val="75B5B8"/>
              </a:buClr>
              <a:buFont typeface="Arial" panose="020B0604020202020204" pitchFamily="34" charset="0"/>
              <a:buChar char="•"/>
            </a:pPr>
            <a:r>
              <a:rPr lang="en-IE" dirty="0"/>
              <a:t>Irritable </a:t>
            </a:r>
          </a:p>
          <a:p>
            <a:pPr lvl="0"/>
            <a:r>
              <a:rPr lang="en-US" sz="2133" b="1" dirty="0" smtClean="0">
                <a:solidFill>
                  <a:srgbClr val="005E52"/>
                </a:solidFill>
              </a:rPr>
              <a:t>What can help</a:t>
            </a:r>
            <a:endParaRPr lang="en-IE" dirty="0"/>
          </a:p>
          <a:p>
            <a:pPr marL="478355" indent="-478355">
              <a:lnSpc>
                <a:spcPct val="140000"/>
              </a:lnSpc>
              <a:buClr>
                <a:srgbClr val="75B5B8"/>
              </a:buClr>
              <a:buFont typeface="Arial" panose="020B0604020202020204" pitchFamily="34" charset="0"/>
              <a:buChar char="•"/>
            </a:pPr>
            <a:r>
              <a:rPr lang="en-IE" dirty="0" smtClean="0"/>
              <a:t>Plenty </a:t>
            </a:r>
            <a:r>
              <a:rPr lang="en-IE" dirty="0"/>
              <a:t>to drink</a:t>
            </a:r>
          </a:p>
          <a:p>
            <a:pPr marL="478355" indent="-478355">
              <a:lnSpc>
                <a:spcPct val="140000"/>
              </a:lnSpc>
              <a:buClr>
                <a:srgbClr val="75B5B8"/>
              </a:buClr>
              <a:buFont typeface="Arial" panose="020B0604020202020204" pitchFamily="34" charset="0"/>
              <a:buChar char="•"/>
            </a:pPr>
            <a:r>
              <a:rPr lang="en-IE" dirty="0"/>
              <a:t>Make sure not too warm</a:t>
            </a:r>
          </a:p>
          <a:p>
            <a:pPr marL="478355" indent="-478355">
              <a:lnSpc>
                <a:spcPct val="140000"/>
              </a:lnSpc>
              <a:buClr>
                <a:srgbClr val="75B5B8"/>
              </a:buClr>
              <a:buFont typeface="Arial" panose="020B0604020202020204" pitchFamily="34" charset="0"/>
              <a:buChar char="•"/>
            </a:pPr>
            <a:r>
              <a:rPr lang="en-IE" dirty="0"/>
              <a:t>Make sure clothes not rubbing against injection area</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79" y="5875443"/>
            <a:ext cx="771860" cy="730038"/>
          </a:xfrm>
          <a:prstGeom prst="rect">
            <a:avLst/>
          </a:prstGeom>
        </p:spPr>
      </p:pic>
    </p:spTree>
    <p:extLst>
      <p:ext uri="{BB962C8B-B14F-4D97-AF65-F5344CB8AC3E}">
        <p14:creationId xmlns:p14="http://schemas.microsoft.com/office/powerpoint/2010/main" val="157624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378620" cy="1595951"/>
          </a:xfrm>
        </p:spPr>
        <p:txBody>
          <a:bodyPr/>
          <a:lstStyle/>
          <a:p>
            <a:r>
              <a:rPr lang="en-IE" sz="4000" dirty="0">
                <a:solidFill>
                  <a:srgbClr val="FF0000"/>
                </a:solidFill>
                <a:ea typeface="+mj-ea"/>
              </a:rPr>
              <a:t>B</a:t>
            </a:r>
            <a:r>
              <a:rPr lang="en-IE" sz="4000" dirty="0">
                <a:solidFill>
                  <a:srgbClr val="FFC000"/>
                </a:solidFill>
                <a:ea typeface="+mj-ea"/>
              </a:rPr>
              <a:t>e</a:t>
            </a:r>
            <a:r>
              <a:rPr lang="en-IE" sz="4000" dirty="0">
                <a:solidFill>
                  <a:srgbClr val="00B050"/>
                </a:solidFill>
                <a:ea typeface="+mj-ea"/>
              </a:rPr>
              <a:t>f</a:t>
            </a:r>
            <a:r>
              <a:rPr lang="en-IE" sz="4000" dirty="0">
                <a:solidFill>
                  <a:srgbClr val="0070C0"/>
                </a:solidFill>
                <a:ea typeface="+mj-ea"/>
              </a:rPr>
              <a:t>o</a:t>
            </a:r>
            <a:r>
              <a:rPr lang="en-IE" sz="4000" dirty="0">
                <a:solidFill>
                  <a:srgbClr val="EE8012"/>
                </a:solidFill>
                <a:ea typeface="+mj-ea"/>
              </a:rPr>
              <a:t>r</a:t>
            </a:r>
            <a:r>
              <a:rPr lang="en-IE" sz="4000" dirty="0">
                <a:solidFill>
                  <a:srgbClr val="0070C0"/>
                </a:solidFill>
                <a:ea typeface="+mj-ea"/>
              </a:rPr>
              <a:t>e</a:t>
            </a:r>
            <a:r>
              <a:rPr lang="en-IE" sz="4000" dirty="0">
                <a:solidFill>
                  <a:prstClr val="black"/>
                </a:solidFill>
                <a:ea typeface="+mj-ea"/>
              </a:rPr>
              <a:t> Immunisation Information</a:t>
            </a:r>
            <a:r>
              <a:rPr lang="en-IE" sz="4000" b="0" dirty="0">
                <a:solidFill>
                  <a:prstClr val="black"/>
                </a:solidFill>
                <a:ea typeface="+mj-ea"/>
              </a:rPr>
              <a:t/>
            </a:r>
            <a:br>
              <a:rPr lang="en-IE" sz="4000" b="0" dirty="0">
                <a:solidFill>
                  <a:prstClr val="black"/>
                </a:solidFill>
                <a:ea typeface="+mj-ea"/>
              </a:rPr>
            </a:br>
            <a:r>
              <a:rPr lang="en-IE" b="0" dirty="0">
                <a:solidFill>
                  <a:prstClr val="black"/>
                </a:solidFill>
                <a:ea typeface="+mj-ea"/>
              </a:rPr>
              <a:t>What to expect when vaccinating a</a:t>
            </a:r>
            <a:r>
              <a:rPr lang="en-IE" b="0" dirty="0" smtClean="0">
                <a:solidFill>
                  <a:prstClr val="black"/>
                </a:solidFill>
                <a:ea typeface="+mj-ea"/>
              </a:rPr>
              <a:t> </a:t>
            </a:r>
            <a:r>
              <a:rPr lang="en-IE" b="0" dirty="0">
                <a:solidFill>
                  <a:prstClr val="black"/>
                </a:solidFill>
                <a:ea typeface="+mj-ea"/>
              </a:rPr>
              <a:t>child</a:t>
            </a:r>
            <a:br>
              <a:rPr lang="en-IE" b="0" dirty="0">
                <a:solidFill>
                  <a:prstClr val="black"/>
                </a:solidFill>
                <a:ea typeface="+mj-ea"/>
              </a:rPr>
            </a:br>
            <a:r>
              <a:rPr lang="en-IE" sz="2200" dirty="0">
                <a:solidFill>
                  <a:srgbClr val="FFC000"/>
                </a:solidFill>
                <a:ea typeface="+mj-ea"/>
              </a:rPr>
              <a:t>How to </a:t>
            </a:r>
            <a:r>
              <a:rPr lang="en-IE" sz="2200" dirty="0" smtClean="0">
                <a:solidFill>
                  <a:srgbClr val="00B050"/>
                </a:solidFill>
                <a:ea typeface="+mj-ea"/>
              </a:rPr>
              <a:t>Prepare</a:t>
            </a:r>
            <a:endParaRPr lang="en-IE" sz="2200" dirty="0" smtClean="0">
              <a:solidFill>
                <a:srgbClr val="002060"/>
              </a:solidFill>
              <a:ea typeface="+mj-ea"/>
            </a:endParaRPr>
          </a:p>
          <a:p>
            <a:endParaRPr lang="en-IE" sz="2000" b="0" dirty="0">
              <a:solidFill>
                <a:srgbClr val="002060"/>
              </a:solidFill>
              <a:ea typeface="+mj-ea"/>
            </a:endParaRPr>
          </a:p>
          <a:p>
            <a:endParaRPr lang="en-US" sz="20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1440000" y="2274570"/>
            <a:ext cx="10550070" cy="2729999"/>
          </a:xfrm>
        </p:spPr>
        <p:txBody>
          <a:bodyPr/>
          <a:lstStyle/>
          <a:p>
            <a:r>
              <a:rPr lang="en-US" sz="2133" b="1" dirty="0" smtClean="0">
                <a:solidFill>
                  <a:srgbClr val="005E52"/>
                </a:solidFill>
              </a:rPr>
              <a:t>To Prepare – advice to</a:t>
            </a:r>
          </a:p>
          <a:p>
            <a:pPr marL="228600" lvl="0" indent="-228600" defTabSz="914400">
              <a:lnSpc>
                <a:spcPct val="90000"/>
              </a:lnSpc>
              <a:buFont typeface="Arial" panose="020B0604020202020204" pitchFamily="34" charset="0"/>
              <a:buChar char="•"/>
            </a:pPr>
            <a:r>
              <a:rPr lang="en-IE" sz="1800" dirty="0">
                <a:solidFill>
                  <a:prstClr val="black"/>
                </a:solidFill>
              </a:rPr>
              <a:t>B</a:t>
            </a:r>
            <a:r>
              <a:rPr lang="en-IE" sz="1800" dirty="0" smtClean="0">
                <a:solidFill>
                  <a:prstClr val="black"/>
                </a:solidFill>
              </a:rPr>
              <a:t>ring the </a:t>
            </a:r>
            <a:r>
              <a:rPr lang="en-IE" sz="1800" dirty="0">
                <a:solidFill>
                  <a:prstClr val="black"/>
                </a:solidFill>
              </a:rPr>
              <a:t>child’s </a:t>
            </a:r>
            <a:r>
              <a:rPr lang="en-IE" sz="1800" b="1" i="1" dirty="0">
                <a:solidFill>
                  <a:prstClr val="black"/>
                </a:solidFill>
              </a:rPr>
              <a:t>vaccine </a:t>
            </a:r>
            <a:r>
              <a:rPr lang="en-IE" sz="1800" b="1" i="1" dirty="0" smtClean="0">
                <a:solidFill>
                  <a:prstClr val="black"/>
                </a:solidFill>
              </a:rPr>
              <a:t>passport</a:t>
            </a:r>
            <a:r>
              <a:rPr lang="en-IE" sz="1800" dirty="0" smtClean="0">
                <a:solidFill>
                  <a:prstClr val="black"/>
                </a:solidFill>
              </a:rPr>
              <a:t> </a:t>
            </a:r>
            <a:r>
              <a:rPr lang="en-IE" sz="1800" dirty="0">
                <a:solidFill>
                  <a:prstClr val="black"/>
                </a:solidFill>
              </a:rPr>
              <a:t>to  the </a:t>
            </a:r>
            <a:r>
              <a:rPr lang="en-IE" sz="1800" dirty="0" smtClean="0">
                <a:solidFill>
                  <a:prstClr val="black"/>
                </a:solidFill>
              </a:rPr>
              <a:t>appointment </a:t>
            </a:r>
            <a:r>
              <a:rPr lang="en-IE" sz="1800" dirty="0">
                <a:solidFill>
                  <a:prstClr val="black"/>
                </a:solidFill>
              </a:rPr>
              <a:t>(received from </a:t>
            </a:r>
            <a:r>
              <a:rPr lang="en-IE" sz="1800" dirty="0" smtClean="0">
                <a:solidFill>
                  <a:prstClr val="black"/>
                </a:solidFill>
              </a:rPr>
              <a:t>public </a:t>
            </a:r>
            <a:r>
              <a:rPr lang="en-IE" sz="1800" dirty="0">
                <a:solidFill>
                  <a:prstClr val="black"/>
                </a:solidFill>
              </a:rPr>
              <a:t>health nurse)</a:t>
            </a:r>
          </a:p>
          <a:p>
            <a:pPr lvl="0" defTabSz="914400">
              <a:lnSpc>
                <a:spcPct val="90000"/>
              </a:lnSpc>
            </a:pPr>
            <a:endParaRPr lang="en-IE" sz="1800" dirty="0">
              <a:solidFill>
                <a:prstClr val="black"/>
              </a:solidFill>
            </a:endParaRPr>
          </a:p>
          <a:p>
            <a:pPr marL="228600" lvl="0" indent="-228600" defTabSz="914400">
              <a:lnSpc>
                <a:spcPct val="90000"/>
              </a:lnSpc>
              <a:buFont typeface="Arial" panose="020B0604020202020204" pitchFamily="34" charset="0"/>
              <a:buChar char="•"/>
            </a:pPr>
            <a:r>
              <a:rPr lang="en-IE" sz="1800" dirty="0">
                <a:solidFill>
                  <a:prstClr val="black"/>
                </a:solidFill>
              </a:rPr>
              <a:t>Bring </a:t>
            </a:r>
            <a:r>
              <a:rPr lang="en-IE" sz="1800" i="1" dirty="0">
                <a:solidFill>
                  <a:prstClr val="black"/>
                </a:solidFill>
              </a:rPr>
              <a:t>liquid </a:t>
            </a:r>
            <a:r>
              <a:rPr lang="en-IE" sz="1800" b="1" i="1" dirty="0">
                <a:solidFill>
                  <a:prstClr val="black"/>
                </a:solidFill>
              </a:rPr>
              <a:t>infant </a:t>
            </a:r>
            <a:r>
              <a:rPr lang="en-IE" sz="1800" b="1" i="1" dirty="0" smtClean="0">
                <a:solidFill>
                  <a:prstClr val="black"/>
                </a:solidFill>
              </a:rPr>
              <a:t>paracetamol</a:t>
            </a:r>
            <a:r>
              <a:rPr lang="en-IE" sz="1800" dirty="0" smtClean="0">
                <a:solidFill>
                  <a:prstClr val="black"/>
                </a:solidFill>
              </a:rPr>
              <a:t>, </a:t>
            </a:r>
            <a:r>
              <a:rPr lang="en-IE" sz="1800" dirty="0">
                <a:solidFill>
                  <a:prstClr val="black"/>
                </a:solidFill>
              </a:rPr>
              <a:t>to give </a:t>
            </a:r>
            <a:r>
              <a:rPr lang="en-IE" sz="1800" i="1" dirty="0">
                <a:solidFill>
                  <a:prstClr val="black"/>
                </a:solidFill>
              </a:rPr>
              <a:t>after </a:t>
            </a:r>
            <a:r>
              <a:rPr lang="en-IE" sz="1800" dirty="0">
                <a:solidFill>
                  <a:prstClr val="black"/>
                </a:solidFill>
              </a:rPr>
              <a:t>the vaccinations at 2 and 4 months</a:t>
            </a:r>
          </a:p>
          <a:p>
            <a:pPr marL="228600" lvl="0" indent="-228600" defTabSz="914400">
              <a:lnSpc>
                <a:spcPct val="90000"/>
              </a:lnSpc>
              <a:buFont typeface="Arial" panose="020B0604020202020204" pitchFamily="34" charset="0"/>
              <a:buChar char="•"/>
            </a:pPr>
            <a:endParaRPr lang="en-IE" sz="1800" dirty="0">
              <a:solidFill>
                <a:prstClr val="black"/>
              </a:solidFill>
            </a:endParaRPr>
          </a:p>
          <a:p>
            <a:pPr marL="228600" lvl="0" indent="-228600" defTabSz="914400">
              <a:lnSpc>
                <a:spcPct val="90000"/>
              </a:lnSpc>
              <a:buFont typeface="Arial" panose="020B0604020202020204" pitchFamily="34" charset="0"/>
              <a:buChar char="•"/>
            </a:pPr>
            <a:r>
              <a:rPr lang="en-IE" sz="1800" dirty="0">
                <a:solidFill>
                  <a:prstClr val="black"/>
                </a:solidFill>
              </a:rPr>
              <a:t>Ask the nurse any </a:t>
            </a:r>
            <a:r>
              <a:rPr lang="en-IE" sz="1800" dirty="0" smtClean="0">
                <a:solidFill>
                  <a:prstClr val="black"/>
                </a:solidFill>
              </a:rPr>
              <a:t>questions about </a:t>
            </a:r>
            <a:r>
              <a:rPr lang="en-IE" sz="1800" dirty="0">
                <a:solidFill>
                  <a:prstClr val="black"/>
                </a:solidFill>
              </a:rPr>
              <a:t>the vaccinations.</a:t>
            </a:r>
          </a:p>
          <a:p>
            <a:pPr marL="228600" lvl="0" indent="-228600" defTabSz="914400">
              <a:lnSpc>
                <a:spcPct val="90000"/>
              </a:lnSpc>
              <a:buFont typeface="Arial" panose="020B0604020202020204" pitchFamily="34" charset="0"/>
              <a:buChar char="•"/>
            </a:pPr>
            <a:endParaRPr lang="en-IE" sz="1800" dirty="0">
              <a:solidFill>
                <a:prstClr val="black"/>
              </a:solidFill>
            </a:endParaRPr>
          </a:p>
          <a:p>
            <a:endParaRPr lang="en-US" sz="1800" b="1" dirty="0">
              <a:solidFill>
                <a:srgbClr val="005E52"/>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8" name="Picture 7"/>
          <p:cNvPicPr>
            <a:picLocks noChangeAspect="1"/>
          </p:cNvPicPr>
          <p:nvPr/>
        </p:nvPicPr>
        <p:blipFill>
          <a:blip r:embed="rId4"/>
          <a:stretch>
            <a:fillRect/>
          </a:stretch>
        </p:blipFill>
        <p:spPr>
          <a:xfrm>
            <a:off x="10552735" y="633264"/>
            <a:ext cx="1170533" cy="1658256"/>
          </a:xfrm>
          <a:prstGeom prst="rect">
            <a:avLst/>
          </a:prstGeom>
        </p:spPr>
      </p:pic>
    </p:spTree>
    <p:extLst>
      <p:ext uri="{BB962C8B-B14F-4D97-AF65-F5344CB8AC3E}">
        <p14:creationId xmlns:p14="http://schemas.microsoft.com/office/powerpoint/2010/main" val="2911590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378620" cy="1595951"/>
          </a:xfrm>
        </p:spPr>
        <p:txBody>
          <a:bodyPr/>
          <a:lstStyle/>
          <a:p>
            <a:r>
              <a:rPr lang="en-IE" sz="4000" dirty="0">
                <a:solidFill>
                  <a:srgbClr val="FF0000"/>
                </a:solidFill>
                <a:ea typeface="+mj-ea"/>
              </a:rPr>
              <a:t>B</a:t>
            </a:r>
            <a:r>
              <a:rPr lang="en-IE" sz="4000" dirty="0">
                <a:solidFill>
                  <a:srgbClr val="FFC000"/>
                </a:solidFill>
                <a:ea typeface="+mj-ea"/>
              </a:rPr>
              <a:t>e</a:t>
            </a:r>
            <a:r>
              <a:rPr lang="en-IE" sz="4000" dirty="0">
                <a:solidFill>
                  <a:srgbClr val="00B050"/>
                </a:solidFill>
                <a:ea typeface="+mj-ea"/>
              </a:rPr>
              <a:t>f</a:t>
            </a:r>
            <a:r>
              <a:rPr lang="en-IE" sz="4000" dirty="0">
                <a:solidFill>
                  <a:srgbClr val="0070C0"/>
                </a:solidFill>
                <a:ea typeface="+mj-ea"/>
              </a:rPr>
              <a:t>o</a:t>
            </a:r>
            <a:r>
              <a:rPr lang="en-IE" sz="4000" dirty="0">
                <a:solidFill>
                  <a:srgbClr val="EE8012"/>
                </a:solidFill>
                <a:ea typeface="+mj-ea"/>
              </a:rPr>
              <a:t>r</a:t>
            </a:r>
            <a:r>
              <a:rPr lang="en-IE" sz="4000" dirty="0">
                <a:solidFill>
                  <a:srgbClr val="0070C0"/>
                </a:solidFill>
                <a:ea typeface="+mj-ea"/>
              </a:rPr>
              <a:t>e</a:t>
            </a:r>
            <a:r>
              <a:rPr lang="en-IE" sz="4000" dirty="0">
                <a:solidFill>
                  <a:prstClr val="black"/>
                </a:solidFill>
                <a:ea typeface="+mj-ea"/>
              </a:rPr>
              <a:t> Immunisation Information</a:t>
            </a:r>
            <a:r>
              <a:rPr lang="en-IE" sz="4000" b="0" dirty="0">
                <a:solidFill>
                  <a:prstClr val="black"/>
                </a:solidFill>
                <a:ea typeface="+mj-ea"/>
              </a:rPr>
              <a:t/>
            </a:r>
            <a:br>
              <a:rPr lang="en-IE" sz="4000" b="0" dirty="0">
                <a:solidFill>
                  <a:prstClr val="black"/>
                </a:solidFill>
                <a:ea typeface="+mj-ea"/>
              </a:rPr>
            </a:br>
            <a:r>
              <a:rPr lang="en-IE" b="0" dirty="0">
                <a:solidFill>
                  <a:prstClr val="black"/>
                </a:solidFill>
                <a:ea typeface="+mj-ea"/>
              </a:rPr>
              <a:t>What to expect when vaccinating a</a:t>
            </a:r>
            <a:r>
              <a:rPr lang="en-IE" b="0" dirty="0" smtClean="0">
                <a:solidFill>
                  <a:prstClr val="black"/>
                </a:solidFill>
                <a:ea typeface="+mj-ea"/>
              </a:rPr>
              <a:t> </a:t>
            </a:r>
            <a:r>
              <a:rPr lang="en-IE" b="0" dirty="0">
                <a:solidFill>
                  <a:prstClr val="black"/>
                </a:solidFill>
                <a:ea typeface="+mj-ea"/>
              </a:rPr>
              <a:t>child</a:t>
            </a:r>
            <a:br>
              <a:rPr lang="en-IE" b="0" dirty="0">
                <a:solidFill>
                  <a:prstClr val="black"/>
                </a:solidFill>
                <a:ea typeface="+mj-ea"/>
              </a:rPr>
            </a:br>
            <a:r>
              <a:rPr lang="en-IE" sz="2200" dirty="0">
                <a:solidFill>
                  <a:srgbClr val="FFC000"/>
                </a:solidFill>
                <a:ea typeface="+mj-ea"/>
              </a:rPr>
              <a:t>How to </a:t>
            </a:r>
            <a:r>
              <a:rPr lang="en-IE" sz="2200" dirty="0">
                <a:solidFill>
                  <a:srgbClr val="00B050"/>
                </a:solidFill>
                <a:ea typeface="+mj-ea"/>
              </a:rPr>
              <a:t>Prepare</a:t>
            </a:r>
            <a:r>
              <a:rPr lang="en-IE" sz="2200" dirty="0">
                <a:solidFill>
                  <a:prstClr val="black"/>
                </a:solidFill>
                <a:ea typeface="+mj-ea"/>
              </a:rPr>
              <a:t> </a:t>
            </a:r>
            <a:endParaRPr lang="en-IE" sz="2200" dirty="0" smtClean="0">
              <a:solidFill>
                <a:srgbClr val="002060"/>
              </a:solidFill>
              <a:ea typeface="+mj-ea"/>
            </a:endParaRPr>
          </a:p>
          <a:p>
            <a:endParaRPr lang="en-IE" sz="2000" b="0" dirty="0">
              <a:solidFill>
                <a:srgbClr val="002060"/>
              </a:solidFill>
              <a:ea typeface="+mj-ea"/>
            </a:endParaRPr>
          </a:p>
          <a:p>
            <a:endParaRPr lang="en-US" sz="20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1440000" y="2274570"/>
            <a:ext cx="10630080" cy="4281351"/>
          </a:xfrm>
        </p:spPr>
        <p:txBody>
          <a:bodyPr/>
          <a:lstStyle/>
          <a:p>
            <a:r>
              <a:rPr lang="en-US" sz="2133" b="1" dirty="0" smtClean="0">
                <a:solidFill>
                  <a:srgbClr val="005E52"/>
                </a:solidFill>
              </a:rPr>
              <a:t>To Prepare </a:t>
            </a:r>
            <a:r>
              <a:rPr lang="en-US" sz="2133" b="1" dirty="0">
                <a:solidFill>
                  <a:srgbClr val="005E52"/>
                </a:solidFill>
              </a:rPr>
              <a:t>a</a:t>
            </a:r>
            <a:r>
              <a:rPr lang="en-US" sz="2133" b="1" dirty="0" smtClean="0">
                <a:solidFill>
                  <a:srgbClr val="005E52"/>
                </a:solidFill>
              </a:rPr>
              <a:t> baby</a:t>
            </a:r>
            <a:endParaRPr lang="en-IE" sz="2400" b="1" dirty="0">
              <a:solidFill>
                <a:prstClr val="black"/>
              </a:solidFill>
            </a:endParaRPr>
          </a:p>
          <a:p>
            <a:pPr marL="228600" lvl="0" indent="-228600" defTabSz="914400">
              <a:lnSpc>
                <a:spcPct val="90000"/>
              </a:lnSpc>
              <a:buFont typeface="Arial" panose="020B0604020202020204" pitchFamily="34" charset="0"/>
              <a:buChar char="•"/>
            </a:pPr>
            <a:r>
              <a:rPr lang="en-IE" sz="1800" dirty="0">
                <a:solidFill>
                  <a:prstClr val="black"/>
                </a:solidFill>
              </a:rPr>
              <a:t>Give them a drink of milk, bottle or breast milk, a few minutes before the vaccines</a:t>
            </a:r>
          </a:p>
          <a:p>
            <a:pPr lvl="0" defTabSz="914400">
              <a:lnSpc>
                <a:spcPct val="90000"/>
              </a:lnSpc>
            </a:pPr>
            <a:endParaRPr lang="en-IE" sz="1800" b="1" dirty="0">
              <a:solidFill>
                <a:prstClr val="black"/>
              </a:solidFill>
            </a:endParaRPr>
          </a:p>
          <a:p>
            <a:pPr marL="228600" lvl="0" indent="-228600" defTabSz="914400">
              <a:lnSpc>
                <a:spcPct val="90000"/>
              </a:lnSpc>
              <a:buFont typeface="Arial" panose="020B0604020202020204" pitchFamily="34" charset="0"/>
              <a:buChar char="•"/>
            </a:pPr>
            <a:r>
              <a:rPr lang="en-IE" sz="1800" dirty="0">
                <a:solidFill>
                  <a:prstClr val="black"/>
                </a:solidFill>
              </a:rPr>
              <a:t>Bring along a favourite toy or blanket</a:t>
            </a:r>
          </a:p>
          <a:p>
            <a:pPr marL="228600" lvl="0" indent="-228600" defTabSz="914400">
              <a:lnSpc>
                <a:spcPct val="90000"/>
              </a:lnSpc>
              <a:buFont typeface="Arial" panose="020B0604020202020204" pitchFamily="34" charset="0"/>
              <a:buChar char="•"/>
            </a:pPr>
            <a:endParaRPr lang="en-IE" sz="1800" dirty="0">
              <a:solidFill>
                <a:prstClr val="black"/>
              </a:solidFill>
            </a:endParaRPr>
          </a:p>
          <a:p>
            <a:pPr marL="228600" lvl="0" indent="-228600" defTabSz="914400">
              <a:lnSpc>
                <a:spcPct val="90000"/>
              </a:lnSpc>
              <a:buFont typeface="Arial" panose="020B0604020202020204" pitchFamily="34" charset="0"/>
              <a:buChar char="•"/>
            </a:pPr>
            <a:r>
              <a:rPr lang="en-IE" sz="1800" dirty="0">
                <a:solidFill>
                  <a:prstClr val="black"/>
                </a:solidFill>
              </a:rPr>
              <a:t>Talk reassuringly to a</a:t>
            </a:r>
            <a:r>
              <a:rPr lang="en-IE" sz="1800" dirty="0" smtClean="0">
                <a:solidFill>
                  <a:prstClr val="black"/>
                </a:solidFill>
              </a:rPr>
              <a:t> </a:t>
            </a:r>
            <a:r>
              <a:rPr lang="en-IE" sz="1800" dirty="0">
                <a:solidFill>
                  <a:prstClr val="black"/>
                </a:solidFill>
              </a:rPr>
              <a:t>child, make eye contact with, smile at, and cuddle a</a:t>
            </a:r>
            <a:r>
              <a:rPr lang="en-IE" sz="1800" dirty="0" smtClean="0">
                <a:solidFill>
                  <a:prstClr val="black"/>
                </a:solidFill>
              </a:rPr>
              <a:t> </a:t>
            </a:r>
            <a:r>
              <a:rPr lang="en-IE" sz="1800" dirty="0">
                <a:solidFill>
                  <a:prstClr val="black"/>
                </a:solidFill>
              </a:rPr>
              <a:t>child leading up to and immediately following vaccination.</a:t>
            </a:r>
          </a:p>
          <a:p>
            <a:pPr marL="228600" lvl="0" indent="-228600" defTabSz="914400">
              <a:lnSpc>
                <a:spcPct val="90000"/>
              </a:lnSpc>
              <a:buFont typeface="Arial" panose="020B0604020202020204" pitchFamily="34" charset="0"/>
              <a:buChar char="•"/>
            </a:pPr>
            <a:endParaRPr lang="en-IE" sz="1800" dirty="0">
              <a:solidFill>
                <a:prstClr val="black"/>
              </a:solidFill>
            </a:endParaRPr>
          </a:p>
          <a:p>
            <a:pPr marL="228600" lvl="0" indent="-228600" defTabSz="914400">
              <a:lnSpc>
                <a:spcPct val="90000"/>
              </a:lnSpc>
              <a:buFont typeface="Arial" panose="020B0604020202020204" pitchFamily="34" charset="0"/>
              <a:buChar char="•"/>
            </a:pPr>
            <a:r>
              <a:rPr lang="en-IE" sz="1800" dirty="0">
                <a:solidFill>
                  <a:prstClr val="black"/>
                </a:solidFill>
              </a:rPr>
              <a:t>After vaccination, </a:t>
            </a:r>
            <a:r>
              <a:rPr lang="en-IE" sz="1800" dirty="0" smtClean="0">
                <a:solidFill>
                  <a:prstClr val="black"/>
                </a:solidFill>
              </a:rPr>
              <a:t>a baby </a:t>
            </a:r>
            <a:r>
              <a:rPr lang="en-IE" sz="1800" dirty="0">
                <a:solidFill>
                  <a:prstClr val="black"/>
                </a:solidFill>
              </a:rPr>
              <a:t>can </a:t>
            </a:r>
            <a:r>
              <a:rPr lang="en-IE" sz="1800" dirty="0" smtClean="0">
                <a:solidFill>
                  <a:prstClr val="black"/>
                </a:solidFill>
              </a:rPr>
              <a:t>be breast </a:t>
            </a:r>
            <a:r>
              <a:rPr lang="en-IE" sz="1800" dirty="0">
                <a:solidFill>
                  <a:prstClr val="black"/>
                </a:solidFill>
              </a:rPr>
              <a:t>or bottle </a:t>
            </a:r>
            <a:r>
              <a:rPr lang="en-IE" sz="1800" dirty="0" smtClean="0">
                <a:solidFill>
                  <a:prstClr val="black"/>
                </a:solidFill>
              </a:rPr>
              <a:t>fed.</a:t>
            </a:r>
            <a:endParaRPr lang="en-IE" sz="180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10" name="Picture 9"/>
          <p:cNvPicPr>
            <a:picLocks noChangeAspect="1"/>
          </p:cNvPicPr>
          <p:nvPr/>
        </p:nvPicPr>
        <p:blipFill>
          <a:blip r:embed="rId4"/>
          <a:stretch>
            <a:fillRect/>
          </a:stretch>
        </p:blipFill>
        <p:spPr>
          <a:xfrm>
            <a:off x="9563098" y="752216"/>
            <a:ext cx="2576849" cy="1727954"/>
          </a:xfrm>
          <a:prstGeom prst="rect">
            <a:avLst/>
          </a:prstGeom>
        </p:spPr>
      </p:pic>
      <p:pic>
        <p:nvPicPr>
          <p:cNvPr id="11" name="Picture 10"/>
          <p:cNvPicPr>
            <a:picLocks noChangeAspect="1"/>
          </p:cNvPicPr>
          <p:nvPr/>
        </p:nvPicPr>
        <p:blipFill>
          <a:blip r:embed="rId5"/>
          <a:stretch>
            <a:fillRect/>
          </a:stretch>
        </p:blipFill>
        <p:spPr>
          <a:xfrm>
            <a:off x="10972399" y="5330129"/>
            <a:ext cx="762801" cy="1028419"/>
          </a:xfrm>
          <a:prstGeom prst="rect">
            <a:avLst/>
          </a:prstGeom>
        </p:spPr>
      </p:pic>
    </p:spTree>
    <p:extLst>
      <p:ext uri="{BB962C8B-B14F-4D97-AF65-F5344CB8AC3E}">
        <p14:creationId xmlns:p14="http://schemas.microsoft.com/office/powerpoint/2010/main" val="4000046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378620" cy="1595951"/>
          </a:xfrm>
        </p:spPr>
        <p:txBody>
          <a:bodyPr/>
          <a:lstStyle/>
          <a:p>
            <a:r>
              <a:rPr lang="en-IE" sz="4000" dirty="0" smtClean="0">
                <a:solidFill>
                  <a:srgbClr val="FF0000"/>
                </a:solidFill>
                <a:ea typeface="+mj-ea"/>
              </a:rPr>
              <a:t>A</a:t>
            </a:r>
            <a:r>
              <a:rPr lang="en-IE" sz="4000" dirty="0" smtClean="0">
                <a:solidFill>
                  <a:srgbClr val="FFC000"/>
                </a:solidFill>
                <a:ea typeface="+mj-ea"/>
              </a:rPr>
              <a:t>f</a:t>
            </a:r>
            <a:r>
              <a:rPr lang="en-IE" sz="4000" dirty="0" smtClean="0">
                <a:solidFill>
                  <a:srgbClr val="00B050"/>
                </a:solidFill>
                <a:ea typeface="+mj-ea"/>
              </a:rPr>
              <a:t>t</a:t>
            </a:r>
            <a:r>
              <a:rPr lang="en-IE" sz="4000" dirty="0" smtClean="0">
                <a:solidFill>
                  <a:srgbClr val="0070C0"/>
                </a:solidFill>
                <a:ea typeface="+mj-ea"/>
              </a:rPr>
              <a:t>e</a:t>
            </a:r>
            <a:r>
              <a:rPr lang="en-IE" sz="4000" dirty="0">
                <a:solidFill>
                  <a:srgbClr val="EE8012"/>
                </a:solidFill>
                <a:ea typeface="+mj-ea"/>
              </a:rPr>
              <a:t>r</a:t>
            </a:r>
            <a:r>
              <a:rPr lang="en-IE" sz="4000" dirty="0" smtClean="0">
                <a:solidFill>
                  <a:prstClr val="black"/>
                </a:solidFill>
                <a:ea typeface="+mj-ea"/>
              </a:rPr>
              <a:t> </a:t>
            </a:r>
            <a:r>
              <a:rPr lang="en-IE" sz="4000" dirty="0">
                <a:solidFill>
                  <a:prstClr val="black"/>
                </a:solidFill>
                <a:ea typeface="+mj-ea"/>
              </a:rPr>
              <a:t>Immunisation Information</a:t>
            </a:r>
            <a:r>
              <a:rPr lang="en-IE" sz="4000" b="0" dirty="0">
                <a:solidFill>
                  <a:prstClr val="black"/>
                </a:solidFill>
                <a:ea typeface="+mj-ea"/>
              </a:rPr>
              <a:t/>
            </a:r>
            <a:br>
              <a:rPr lang="en-IE" sz="4000" b="0" dirty="0">
                <a:solidFill>
                  <a:prstClr val="black"/>
                </a:solidFill>
                <a:ea typeface="+mj-ea"/>
              </a:rPr>
            </a:br>
            <a:r>
              <a:rPr lang="en-IE" b="0" dirty="0">
                <a:solidFill>
                  <a:prstClr val="black"/>
                </a:solidFill>
                <a:ea typeface="+mj-ea"/>
              </a:rPr>
              <a:t>What to expect when vaccinating a</a:t>
            </a:r>
            <a:r>
              <a:rPr lang="en-IE" b="0" dirty="0" smtClean="0">
                <a:solidFill>
                  <a:prstClr val="black"/>
                </a:solidFill>
                <a:ea typeface="+mj-ea"/>
              </a:rPr>
              <a:t> </a:t>
            </a:r>
            <a:r>
              <a:rPr lang="en-IE" b="0" dirty="0">
                <a:solidFill>
                  <a:prstClr val="black"/>
                </a:solidFill>
                <a:ea typeface="+mj-ea"/>
              </a:rPr>
              <a:t>child</a:t>
            </a:r>
            <a:br>
              <a:rPr lang="en-IE" b="0" dirty="0">
                <a:solidFill>
                  <a:prstClr val="black"/>
                </a:solidFill>
                <a:ea typeface="+mj-ea"/>
              </a:rPr>
            </a:br>
            <a:endParaRPr lang="en-IE" sz="2000" b="0" dirty="0">
              <a:solidFill>
                <a:srgbClr val="002060"/>
              </a:solidFill>
              <a:ea typeface="+mj-ea"/>
            </a:endParaRPr>
          </a:p>
          <a:p>
            <a:endParaRPr lang="en-US" sz="20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1085670" y="1668780"/>
            <a:ext cx="11841660" cy="4800600"/>
          </a:xfrm>
        </p:spPr>
        <p:txBody>
          <a:bodyPr/>
          <a:lstStyle/>
          <a:p>
            <a:r>
              <a:rPr lang="en-IE" sz="2133" b="1" dirty="0" smtClean="0">
                <a:solidFill>
                  <a:srgbClr val="005E52"/>
                </a:solidFill>
              </a:rPr>
              <a:t>After Vaccination</a:t>
            </a:r>
            <a:endParaRPr lang="en-IE" sz="2400" b="1" dirty="0" smtClean="0">
              <a:solidFill>
                <a:prstClr val="black"/>
              </a:solidFill>
            </a:endParaRPr>
          </a:p>
          <a:p>
            <a:pPr marL="228600" lvl="0" indent="-228600" defTabSz="914400">
              <a:lnSpc>
                <a:spcPct val="90000"/>
              </a:lnSpc>
              <a:buFont typeface="Arial" panose="020B0604020202020204" pitchFamily="34" charset="0"/>
              <a:buChar char="•"/>
            </a:pPr>
            <a:r>
              <a:rPr lang="en-IE" sz="1800" dirty="0" smtClean="0">
                <a:solidFill>
                  <a:prstClr val="black"/>
                </a:solidFill>
              </a:rPr>
              <a:t>May </a:t>
            </a:r>
            <a:r>
              <a:rPr lang="en-IE" sz="1800" dirty="0">
                <a:solidFill>
                  <a:prstClr val="black"/>
                </a:solidFill>
              </a:rPr>
              <a:t>be more tired or cranky than usual</a:t>
            </a:r>
          </a:p>
          <a:p>
            <a:pPr marL="228600" lvl="0" indent="-228600" defTabSz="914400">
              <a:lnSpc>
                <a:spcPct val="90000"/>
              </a:lnSpc>
              <a:buFont typeface="Arial" panose="020B0604020202020204" pitchFamily="34" charset="0"/>
              <a:buChar char="•"/>
            </a:pPr>
            <a:r>
              <a:rPr lang="en-IE" sz="1800" dirty="0">
                <a:solidFill>
                  <a:prstClr val="black"/>
                </a:solidFill>
              </a:rPr>
              <a:t>May want to be held more</a:t>
            </a:r>
          </a:p>
          <a:p>
            <a:pPr marL="228600" lvl="0" indent="-228600" defTabSz="914400">
              <a:lnSpc>
                <a:spcPct val="90000"/>
              </a:lnSpc>
              <a:buFont typeface="Arial" panose="020B0604020202020204" pitchFamily="34" charset="0"/>
              <a:buChar char="•"/>
            </a:pPr>
            <a:r>
              <a:rPr lang="en-IE" sz="1800" dirty="0">
                <a:solidFill>
                  <a:prstClr val="black"/>
                </a:solidFill>
              </a:rPr>
              <a:t>May have a sore leg where the injection was </a:t>
            </a:r>
            <a:r>
              <a:rPr lang="en-IE" sz="1800" dirty="0" smtClean="0">
                <a:solidFill>
                  <a:prstClr val="black"/>
                </a:solidFill>
              </a:rPr>
              <a:t>given</a:t>
            </a:r>
            <a:endParaRPr lang="en-IE" sz="1800" dirty="0">
              <a:solidFill>
                <a:prstClr val="black"/>
              </a:solidFill>
            </a:endParaRPr>
          </a:p>
          <a:p>
            <a:pPr marL="228600" lvl="0" indent="-228600" defTabSz="914400">
              <a:lnSpc>
                <a:spcPct val="90000"/>
              </a:lnSpc>
              <a:buFont typeface="Arial" panose="020B0604020202020204" pitchFamily="34" charset="0"/>
              <a:buChar char="•"/>
            </a:pPr>
            <a:r>
              <a:rPr lang="en-IE" sz="1800" dirty="0">
                <a:solidFill>
                  <a:prstClr val="black"/>
                </a:solidFill>
              </a:rPr>
              <a:t>May get a temperature</a:t>
            </a:r>
          </a:p>
          <a:p>
            <a:pPr marL="685789" lvl="1" indent="-228600" defTabSz="914400">
              <a:buFont typeface="Arial" panose="020B0604020202020204" pitchFamily="34" charset="0"/>
              <a:buChar char="•"/>
            </a:pPr>
            <a:r>
              <a:rPr lang="en-IE" sz="1600" b="0" dirty="0">
                <a:solidFill>
                  <a:prstClr val="black"/>
                </a:solidFill>
              </a:rPr>
              <a:t>c</a:t>
            </a:r>
            <a:r>
              <a:rPr lang="en-IE" sz="1600" b="0" dirty="0" smtClean="0">
                <a:solidFill>
                  <a:prstClr val="black"/>
                </a:solidFill>
              </a:rPr>
              <a:t>an </a:t>
            </a:r>
            <a:r>
              <a:rPr lang="en-IE" sz="1600" b="0" dirty="0">
                <a:solidFill>
                  <a:prstClr val="black"/>
                </a:solidFill>
              </a:rPr>
              <a:t>give infant baby </a:t>
            </a:r>
            <a:r>
              <a:rPr lang="en-IE" sz="1600" b="0" dirty="0" smtClean="0">
                <a:solidFill>
                  <a:prstClr val="black"/>
                </a:solidFill>
              </a:rPr>
              <a:t>paracetamol</a:t>
            </a:r>
          </a:p>
          <a:p>
            <a:pPr marL="685789" lvl="1" indent="-228600" defTabSz="914400">
              <a:buFont typeface="Arial" panose="020B0604020202020204" pitchFamily="34" charset="0"/>
              <a:buChar char="•"/>
            </a:pPr>
            <a:r>
              <a:rPr lang="en-IE" sz="1600" b="0" dirty="0" smtClean="0">
                <a:solidFill>
                  <a:prstClr val="black"/>
                </a:solidFill>
              </a:rPr>
              <a:t>the </a:t>
            </a:r>
            <a:r>
              <a:rPr lang="en-IE" sz="1600" b="0" dirty="0">
                <a:solidFill>
                  <a:prstClr val="black"/>
                </a:solidFill>
              </a:rPr>
              <a:t>amount to give is based </a:t>
            </a:r>
            <a:r>
              <a:rPr lang="en-IE" sz="1600" b="0" dirty="0" smtClean="0">
                <a:solidFill>
                  <a:prstClr val="black"/>
                </a:solidFill>
              </a:rPr>
              <a:t>on </a:t>
            </a:r>
            <a:r>
              <a:rPr lang="en-IE" sz="1600" b="0" dirty="0">
                <a:solidFill>
                  <a:prstClr val="black"/>
                </a:solidFill>
              </a:rPr>
              <a:t>baby’s age </a:t>
            </a:r>
            <a:endParaRPr lang="en-IE" sz="1600" b="0" dirty="0" smtClean="0">
              <a:solidFill>
                <a:prstClr val="black"/>
              </a:solidFill>
            </a:endParaRPr>
          </a:p>
          <a:p>
            <a:pPr marL="685789" lvl="1" indent="-228600" defTabSz="914400">
              <a:buFont typeface="Arial" panose="020B0604020202020204" pitchFamily="34" charset="0"/>
              <a:buChar char="•"/>
            </a:pPr>
            <a:r>
              <a:rPr lang="en-IE" sz="1600" b="0" dirty="0" smtClean="0">
                <a:solidFill>
                  <a:prstClr val="black"/>
                </a:solidFill>
              </a:rPr>
              <a:t>written </a:t>
            </a:r>
            <a:r>
              <a:rPr lang="en-IE" sz="1600" b="0" dirty="0">
                <a:solidFill>
                  <a:prstClr val="black"/>
                </a:solidFill>
              </a:rPr>
              <a:t>at the back of the </a:t>
            </a:r>
            <a:r>
              <a:rPr lang="en-IE" sz="1600" b="0" dirty="0" smtClean="0">
                <a:solidFill>
                  <a:prstClr val="black"/>
                </a:solidFill>
              </a:rPr>
              <a:t>box</a:t>
            </a:r>
          </a:p>
          <a:p>
            <a:pPr marL="685789" lvl="1" indent="-228600" defTabSz="914400">
              <a:buFont typeface="Arial" panose="020B0604020202020204" pitchFamily="34" charset="0"/>
              <a:buChar char="•"/>
            </a:pPr>
            <a:r>
              <a:rPr lang="en-IE" sz="1600" b="0" dirty="0">
                <a:solidFill>
                  <a:prstClr val="black"/>
                </a:solidFill>
              </a:rPr>
              <a:t>d</a:t>
            </a:r>
            <a:r>
              <a:rPr lang="en-IE" sz="1600" b="0" dirty="0" smtClean="0">
                <a:solidFill>
                  <a:prstClr val="black"/>
                </a:solidFill>
              </a:rPr>
              <a:t>rink </a:t>
            </a:r>
            <a:r>
              <a:rPr lang="en-IE" sz="1600" b="0" dirty="0">
                <a:solidFill>
                  <a:prstClr val="black"/>
                </a:solidFill>
              </a:rPr>
              <a:t>plenty of </a:t>
            </a:r>
            <a:r>
              <a:rPr lang="en-IE" sz="1600" b="0" dirty="0" smtClean="0">
                <a:solidFill>
                  <a:prstClr val="black"/>
                </a:solidFill>
              </a:rPr>
              <a:t>fluids</a:t>
            </a:r>
          </a:p>
          <a:p>
            <a:pPr marL="685789" lvl="1" indent="-228600" defTabSz="914400">
              <a:buFont typeface="Arial" panose="020B0604020202020204" pitchFamily="34" charset="0"/>
              <a:buChar char="•"/>
            </a:pPr>
            <a:r>
              <a:rPr lang="en-IE" sz="1600" b="0" dirty="0">
                <a:solidFill>
                  <a:prstClr val="black"/>
                </a:solidFill>
              </a:rPr>
              <a:t>m</a:t>
            </a:r>
            <a:r>
              <a:rPr lang="en-IE" sz="1600" b="0" dirty="0" smtClean="0">
                <a:solidFill>
                  <a:prstClr val="black"/>
                </a:solidFill>
              </a:rPr>
              <a:t>ake </a:t>
            </a:r>
            <a:r>
              <a:rPr lang="en-IE" sz="1600" b="0" dirty="0">
                <a:solidFill>
                  <a:prstClr val="black"/>
                </a:solidFill>
              </a:rPr>
              <a:t>sure the room is not too </a:t>
            </a:r>
            <a:r>
              <a:rPr lang="en-IE" sz="1600" b="0" dirty="0" smtClean="0">
                <a:solidFill>
                  <a:prstClr val="black"/>
                </a:solidFill>
              </a:rPr>
              <a:t>hot</a:t>
            </a:r>
          </a:p>
          <a:p>
            <a:pPr marL="685789" lvl="1" indent="-228600" defTabSz="914400">
              <a:buFont typeface="Arial" panose="020B0604020202020204" pitchFamily="34" charset="0"/>
              <a:buChar char="•"/>
            </a:pPr>
            <a:r>
              <a:rPr lang="en-IE" sz="1600" b="0" dirty="0">
                <a:solidFill>
                  <a:prstClr val="black"/>
                </a:solidFill>
              </a:rPr>
              <a:t>d</a:t>
            </a:r>
            <a:r>
              <a:rPr lang="en-IE" sz="1600" b="0" dirty="0" smtClean="0">
                <a:solidFill>
                  <a:prstClr val="black"/>
                </a:solidFill>
              </a:rPr>
              <a:t>o </a:t>
            </a:r>
            <a:r>
              <a:rPr lang="en-IE" sz="1600" b="0" dirty="0">
                <a:solidFill>
                  <a:prstClr val="black"/>
                </a:solidFill>
              </a:rPr>
              <a:t>not </a:t>
            </a:r>
            <a:r>
              <a:rPr lang="en-IE" sz="1600" b="0" dirty="0" smtClean="0">
                <a:solidFill>
                  <a:prstClr val="black"/>
                </a:solidFill>
              </a:rPr>
              <a:t>overdress </a:t>
            </a:r>
            <a:r>
              <a:rPr lang="en-IE" sz="1600" b="0" dirty="0">
                <a:solidFill>
                  <a:prstClr val="black"/>
                </a:solidFill>
              </a:rPr>
              <a:t>baby</a:t>
            </a:r>
          </a:p>
          <a:p>
            <a:pPr lvl="0" defTabSz="914400">
              <a:lnSpc>
                <a:spcPct val="90000"/>
              </a:lnSpc>
            </a:pPr>
            <a:r>
              <a:rPr lang="en-IE" sz="1800" dirty="0" smtClean="0">
                <a:solidFill>
                  <a:prstClr val="black"/>
                </a:solidFill>
              </a:rPr>
              <a:t>If there are </a:t>
            </a:r>
            <a:r>
              <a:rPr lang="en-IE" sz="1800" dirty="0">
                <a:solidFill>
                  <a:prstClr val="black"/>
                </a:solidFill>
              </a:rPr>
              <a:t>any concern call a</a:t>
            </a:r>
            <a:r>
              <a:rPr lang="en-IE" sz="1800" dirty="0" smtClean="0">
                <a:solidFill>
                  <a:prstClr val="black"/>
                </a:solidFill>
              </a:rPr>
              <a:t> </a:t>
            </a:r>
            <a:r>
              <a:rPr lang="en-IE" sz="1800" dirty="0">
                <a:solidFill>
                  <a:prstClr val="black"/>
                </a:solidFill>
              </a:rPr>
              <a:t>GP nurse or GP </a:t>
            </a:r>
          </a:p>
          <a:p>
            <a:pPr marL="228600" lvl="0" indent="-228600" defTabSz="914400">
              <a:lnSpc>
                <a:spcPct val="90000"/>
              </a:lnSpc>
              <a:buFont typeface="Arial" panose="020B0604020202020204" pitchFamily="34" charset="0"/>
              <a:buChar char="•"/>
            </a:pPr>
            <a:endParaRPr lang="en-IE" sz="180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35" y="5712426"/>
            <a:ext cx="900645" cy="900645"/>
          </a:xfrm>
          <a:prstGeom prst="rect">
            <a:avLst/>
          </a:prstGeom>
        </p:spPr>
      </p:pic>
      <p:pic>
        <p:nvPicPr>
          <p:cNvPr id="8" name="Picture 7"/>
          <p:cNvPicPr>
            <a:picLocks noChangeAspect="1"/>
          </p:cNvPicPr>
          <p:nvPr/>
        </p:nvPicPr>
        <p:blipFill>
          <a:blip r:embed="rId4"/>
          <a:stretch>
            <a:fillRect/>
          </a:stretch>
        </p:blipFill>
        <p:spPr>
          <a:xfrm>
            <a:off x="9750621" y="3427828"/>
            <a:ext cx="2315454" cy="3087272"/>
          </a:xfrm>
          <a:prstGeom prst="rect">
            <a:avLst/>
          </a:prstGeom>
        </p:spPr>
      </p:pic>
      <p:pic>
        <p:nvPicPr>
          <p:cNvPr id="12" name="Picture 11"/>
          <p:cNvPicPr>
            <a:picLocks noChangeAspect="1"/>
          </p:cNvPicPr>
          <p:nvPr/>
        </p:nvPicPr>
        <p:blipFill>
          <a:blip r:embed="rId5"/>
          <a:stretch>
            <a:fillRect/>
          </a:stretch>
        </p:blipFill>
        <p:spPr>
          <a:xfrm>
            <a:off x="9873347" y="849361"/>
            <a:ext cx="1964457" cy="2393218"/>
          </a:xfrm>
          <a:prstGeom prst="rect">
            <a:avLst/>
          </a:prstGeom>
        </p:spPr>
      </p:pic>
    </p:spTree>
    <p:extLst>
      <p:ext uri="{BB962C8B-B14F-4D97-AF65-F5344CB8AC3E}">
        <p14:creationId xmlns:p14="http://schemas.microsoft.com/office/powerpoint/2010/main" val="148294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935438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smtClean="0">
                <a:solidFill>
                  <a:srgbClr val="002060"/>
                </a:solidFill>
                <a:ea typeface="+mj-ea"/>
              </a:rPr>
              <a:t>you</a:t>
            </a:r>
            <a:r>
              <a:rPr lang="en-IE" sz="4400" dirty="0" smtClean="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the</a:t>
            </a:r>
            <a:r>
              <a:rPr lang="en-IE" sz="4400" dirty="0">
                <a:solidFill>
                  <a:prstClr val="black"/>
                </a:solidFill>
                <a:ea typeface="+mj-ea"/>
              </a:rPr>
              <a:t> </a:t>
            </a:r>
            <a:r>
              <a:rPr lang="en-IE" sz="4400" dirty="0">
                <a:solidFill>
                  <a:srgbClr val="FFC000"/>
                </a:solidFill>
                <a:ea typeface="+mj-ea"/>
              </a:rPr>
              <a:t>vaccines? </a:t>
            </a:r>
            <a:endParaRPr lang="en-US" sz="44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959005" y="1632001"/>
            <a:ext cx="7225991" cy="4814519"/>
          </a:xfrm>
        </p:spPr>
        <p:txBody>
          <a:bodyPr/>
          <a:lstStyle/>
          <a:p>
            <a:r>
              <a:rPr lang="en-IE" sz="1800" dirty="0" smtClean="0"/>
              <a:t>If they </a:t>
            </a:r>
            <a:r>
              <a:rPr lang="en-IE" sz="1800" dirty="0"/>
              <a:t>are registered with a GP </a:t>
            </a:r>
            <a:r>
              <a:rPr lang="en-IE" sz="1800" dirty="0" smtClean="0"/>
              <a:t>they can book </a:t>
            </a:r>
            <a:r>
              <a:rPr lang="en-IE" sz="1800" dirty="0"/>
              <a:t>an appointment </a:t>
            </a:r>
            <a:r>
              <a:rPr lang="en-IE" sz="1800" dirty="0" smtClean="0"/>
              <a:t>for </a:t>
            </a:r>
            <a:r>
              <a:rPr lang="en-IE" sz="1800" dirty="0"/>
              <a:t>vaccinations</a:t>
            </a:r>
          </a:p>
          <a:p>
            <a:pPr>
              <a:lnSpc>
                <a:spcPct val="140000"/>
              </a:lnSpc>
            </a:pPr>
            <a:endParaRPr lang="en-IE" sz="1800" dirty="0"/>
          </a:p>
          <a:p>
            <a:pPr>
              <a:lnSpc>
                <a:spcPct val="140000"/>
              </a:lnSpc>
            </a:pPr>
            <a:r>
              <a:rPr lang="en-IE" sz="1800" dirty="0" smtClean="0"/>
              <a:t>Those who do not have a GP or a medical card may be able to attend one of the free GP clinics. GP clinic details are available at </a:t>
            </a:r>
            <a:r>
              <a:rPr lang="en-IE" sz="1800" dirty="0" smtClean="0">
                <a:hlinkClick r:id="rId3"/>
              </a:rPr>
              <a:t>www.hse.ie/roma</a:t>
            </a:r>
            <a:r>
              <a:rPr lang="en-IE" sz="1800" dirty="0" smtClean="0"/>
              <a:t> in English, Romanian, Czech and Slovak. </a:t>
            </a:r>
          </a:p>
          <a:p>
            <a:pPr>
              <a:lnSpc>
                <a:spcPct val="140000"/>
              </a:lnSpc>
            </a:pPr>
            <a:endParaRPr lang="en-IE" sz="1800" dirty="0"/>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8" name="Picture 7"/>
          <p:cNvPicPr>
            <a:picLocks noChangeAspect="1"/>
          </p:cNvPicPr>
          <p:nvPr/>
        </p:nvPicPr>
        <p:blipFill>
          <a:blip r:embed="rId5"/>
          <a:stretch>
            <a:fillRect/>
          </a:stretch>
        </p:blipFill>
        <p:spPr>
          <a:xfrm>
            <a:off x="8392735" y="1939707"/>
            <a:ext cx="3016975" cy="2573785"/>
          </a:xfrm>
          <a:prstGeom prst="rect">
            <a:avLst/>
          </a:prstGeom>
        </p:spPr>
      </p:pic>
    </p:spTree>
    <p:extLst>
      <p:ext uri="{BB962C8B-B14F-4D97-AF65-F5344CB8AC3E}">
        <p14:creationId xmlns:p14="http://schemas.microsoft.com/office/powerpoint/2010/main" val="187510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8721270" cy="1084799"/>
          </a:xfrm>
        </p:spPr>
        <p:txBody>
          <a:bodyPr/>
          <a:lstStyle/>
          <a:p>
            <a:r>
              <a:rPr lang="en-IE" sz="4400" dirty="0" smtClean="0">
                <a:solidFill>
                  <a:srgbClr val="FFC000"/>
                </a:solidFill>
                <a:ea typeface="+mj-ea"/>
              </a:rPr>
              <a:t>Free GP clinics </a:t>
            </a:r>
            <a:endParaRPr lang="en-US" sz="44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05562" y="1291079"/>
            <a:ext cx="8093111" cy="4814519"/>
          </a:xfrm>
        </p:spPr>
        <p:txBody>
          <a:bodyPr/>
          <a:lstStyle/>
          <a:p>
            <a:r>
              <a:rPr lang="en-IE" sz="2000" b="1" dirty="0"/>
              <a:t>Safetynet Primary Care Inclusion Health Hub,</a:t>
            </a:r>
            <a:r>
              <a:rPr lang="en-IE" sz="2000" dirty="0"/>
              <a:t> Summerhill Health Centre, 90-92 Summerhill, Dublin 1, </a:t>
            </a:r>
            <a:r>
              <a:rPr lang="en-IE" sz="2000" dirty="0" smtClean="0"/>
              <a:t>D01HN35. Phone</a:t>
            </a:r>
            <a:r>
              <a:rPr lang="en-IE" sz="2000" dirty="0"/>
              <a:t>: 087 607 </a:t>
            </a:r>
            <a:r>
              <a:rPr lang="en-IE" sz="2000" dirty="0" smtClean="0"/>
              <a:t>4632</a:t>
            </a:r>
            <a:endParaRPr lang="en-IE" sz="2000" dirty="0"/>
          </a:p>
          <a:p>
            <a:r>
              <a:rPr lang="en-IE" sz="2000" b="1" dirty="0" smtClean="0"/>
              <a:t>Tallaght. </a:t>
            </a:r>
            <a:r>
              <a:rPr lang="en-IE" sz="2000" dirty="0" smtClean="0"/>
              <a:t>Phone</a:t>
            </a:r>
            <a:r>
              <a:rPr lang="en-IE" sz="2000" b="1" dirty="0" smtClean="0"/>
              <a:t>: </a:t>
            </a:r>
            <a:r>
              <a:rPr lang="en-IE" sz="2000" dirty="0" smtClean="0"/>
              <a:t>01 </a:t>
            </a:r>
            <a:r>
              <a:rPr lang="en-IE" sz="2000" dirty="0"/>
              <a:t>795 </a:t>
            </a:r>
            <a:r>
              <a:rPr lang="en-IE" sz="2000" dirty="0" smtClean="0"/>
              <a:t>7501 </a:t>
            </a:r>
            <a:r>
              <a:rPr lang="en-IE" sz="2000" dirty="0" smtClean="0">
                <a:hlinkClick r:id="rId3"/>
              </a:rPr>
              <a:t>https</a:t>
            </a:r>
            <a:r>
              <a:rPr lang="en-IE" sz="2000" dirty="0">
                <a:hlinkClick r:id="rId3"/>
              </a:rPr>
              <a:t>://www.tallaghtcrossdoctors.ie/</a:t>
            </a:r>
            <a:endParaRPr lang="en-IE" sz="2000" dirty="0"/>
          </a:p>
          <a:p>
            <a:r>
              <a:rPr lang="en-IE" sz="2000" b="1" dirty="0"/>
              <a:t>Dublin North County Inclusion Health Hub</a:t>
            </a:r>
            <a:r>
              <a:rPr lang="en-IE" sz="2000" dirty="0"/>
              <a:t>, 53 Hampton Street, Balbriggan, K32X092  </a:t>
            </a:r>
            <a:endParaRPr lang="en-IE" sz="2000" dirty="0" smtClean="0"/>
          </a:p>
          <a:p>
            <a:r>
              <a:rPr lang="en-IE" sz="2000" b="1" dirty="0" smtClean="0"/>
              <a:t>Safetynet </a:t>
            </a:r>
            <a:r>
              <a:rPr lang="en-IE" sz="2000" b="1" dirty="0"/>
              <a:t>Primary Care GP, The Capuchin Day Centre</a:t>
            </a:r>
            <a:r>
              <a:rPr lang="en-IE" sz="2000" dirty="0"/>
              <a:t>, 29 Bow Street, Dublin 7, </a:t>
            </a:r>
            <a:r>
              <a:rPr lang="en-IE" sz="2000" dirty="0" smtClean="0"/>
              <a:t>D07WY43. Phone</a:t>
            </a:r>
            <a:r>
              <a:rPr lang="en-IE" sz="2000" dirty="0"/>
              <a:t>: </a:t>
            </a:r>
            <a:r>
              <a:rPr lang="en-IE" sz="2000" dirty="0">
                <a:hlinkClick r:id="rId4"/>
              </a:rPr>
              <a:t>01 </a:t>
            </a:r>
            <a:r>
              <a:rPr lang="en-IE" sz="2000" dirty="0" smtClean="0">
                <a:hlinkClick r:id="rId4"/>
              </a:rPr>
              <a:t>8733301</a:t>
            </a:r>
            <a:endParaRPr lang="en-IE" sz="2000" dirty="0" smtClean="0"/>
          </a:p>
          <a:p>
            <a:r>
              <a:rPr lang="en-IE" sz="2000" b="1" dirty="0" smtClean="0"/>
              <a:t>Safetynet </a:t>
            </a:r>
            <a:r>
              <a:rPr lang="en-IE" sz="2000" b="1" dirty="0"/>
              <a:t>Primary Care Roma GP </a:t>
            </a:r>
            <a:r>
              <a:rPr lang="en-IE" sz="2000" b="1" dirty="0" smtClean="0"/>
              <a:t>Clinic,</a:t>
            </a:r>
            <a:r>
              <a:rPr lang="en-IE" sz="2000" dirty="0" smtClean="0"/>
              <a:t> </a:t>
            </a:r>
            <a:r>
              <a:rPr lang="en-IE" sz="2000" dirty="0" err="1"/>
              <a:t>Carrickmacross</a:t>
            </a:r>
            <a:r>
              <a:rPr lang="en-IE" sz="2000" dirty="0"/>
              <a:t> Primary Care Centre, </a:t>
            </a:r>
            <a:r>
              <a:rPr lang="en-IE" sz="2000" dirty="0" err="1"/>
              <a:t>Oriel</a:t>
            </a:r>
            <a:r>
              <a:rPr lang="en-IE" sz="2000" dirty="0"/>
              <a:t> Road, </a:t>
            </a:r>
            <a:r>
              <a:rPr lang="en-IE" sz="2000" dirty="0" err="1" smtClean="0"/>
              <a:t>Carrickmacross</a:t>
            </a:r>
            <a:r>
              <a:rPr lang="en-IE" sz="2000" dirty="0"/>
              <a:t>.</a:t>
            </a:r>
            <a:r>
              <a:rPr lang="en-IE" sz="2000" dirty="0" smtClean="0"/>
              <a:t> </a:t>
            </a:r>
            <a:r>
              <a:rPr lang="en-IE" sz="1800" dirty="0"/>
              <a:t>                                                                                                                                                                                 </a:t>
            </a: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293" y="1936444"/>
            <a:ext cx="2066595" cy="268115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2735" y="1973925"/>
            <a:ext cx="1576134" cy="2606191"/>
          </a:xfrm>
          <a:prstGeom prst="rect">
            <a:avLst/>
          </a:prstGeom>
        </p:spPr>
      </p:pic>
    </p:spTree>
    <p:extLst>
      <p:ext uri="{BB962C8B-B14F-4D97-AF65-F5344CB8AC3E}">
        <p14:creationId xmlns:p14="http://schemas.microsoft.com/office/powerpoint/2010/main" val="742075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8721270" cy="1084799"/>
          </a:xfrm>
        </p:spPr>
        <p:txBody>
          <a:bodyPr/>
          <a:lstStyle/>
          <a:p>
            <a:r>
              <a:rPr lang="en-IE" sz="4400" dirty="0">
                <a:solidFill>
                  <a:prstClr val="black"/>
                </a:solidFill>
                <a:ea typeface="+mj-ea"/>
              </a:rPr>
              <a:t>Childhood vaccinations</a:t>
            </a:r>
            <a:br>
              <a:rPr lang="en-IE" sz="4400" dirty="0">
                <a:solidFill>
                  <a:prstClr val="black"/>
                </a:solidFill>
                <a:ea typeface="+mj-ea"/>
              </a:rPr>
            </a:br>
            <a:r>
              <a:rPr lang="en-IE" sz="2800" dirty="0">
                <a:solidFill>
                  <a:srgbClr val="FFC000"/>
                </a:solidFill>
                <a:ea typeface="+mj-ea"/>
              </a:rPr>
              <a:t>Why</a:t>
            </a:r>
            <a:r>
              <a:rPr lang="en-IE" sz="2800" dirty="0">
                <a:solidFill>
                  <a:prstClr val="black"/>
                </a:solidFill>
                <a:ea typeface="+mj-ea"/>
              </a:rPr>
              <a:t> </a:t>
            </a:r>
            <a:r>
              <a:rPr lang="en-IE" sz="2800" dirty="0">
                <a:solidFill>
                  <a:srgbClr val="FF0000"/>
                </a:solidFill>
                <a:ea typeface="+mj-ea"/>
              </a:rPr>
              <a:t>are</a:t>
            </a:r>
            <a:r>
              <a:rPr lang="en-IE" sz="2800" dirty="0">
                <a:solidFill>
                  <a:srgbClr val="EE8012"/>
                </a:solidFill>
                <a:ea typeface="+mj-ea"/>
              </a:rPr>
              <a:t> vaccines </a:t>
            </a:r>
            <a:r>
              <a:rPr lang="en-IE" sz="2800" dirty="0">
                <a:solidFill>
                  <a:srgbClr val="00B050"/>
                </a:solidFill>
                <a:ea typeface="+mj-ea"/>
              </a:rPr>
              <a:t>important </a:t>
            </a:r>
            <a:endParaRPr lang="en-US" sz="20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1180331" y="1632001"/>
            <a:ext cx="10775449" cy="4814519"/>
          </a:xfrm>
        </p:spPr>
        <p:txBody>
          <a:bodyPr/>
          <a:lstStyle/>
          <a:p>
            <a:pPr marL="285750" indent="-285750">
              <a:buFont typeface="Arial" panose="020B0604020202020204" pitchFamily="34" charset="0"/>
              <a:buChar char="•"/>
            </a:pPr>
            <a:r>
              <a:rPr lang="en-IE" sz="1900" dirty="0"/>
              <a:t>When there is a decrease in the number of children who got all their childhood immunisations, it can result in infection outbreaks and the disease spreading.</a:t>
            </a:r>
          </a:p>
          <a:p>
            <a:pPr marL="285750" indent="-285750">
              <a:buFont typeface="Arial" panose="020B0604020202020204" pitchFamily="34" charset="0"/>
              <a:buChar char="•"/>
            </a:pPr>
            <a:endParaRPr lang="en-IE" sz="1900" dirty="0"/>
          </a:p>
          <a:p>
            <a:pPr marL="285750" indent="-285750">
              <a:buFont typeface="Arial" panose="020B0604020202020204" pitchFamily="34" charset="0"/>
              <a:buChar char="•"/>
            </a:pPr>
            <a:r>
              <a:rPr lang="en-IE" sz="1900" dirty="0"/>
              <a:t>Infections we haven’t seen in Europe and other countries for many years, have re-occurred in recent years due to lower vaccination rates</a:t>
            </a:r>
            <a:r>
              <a:rPr lang="en-IE" sz="1900" dirty="0" smtClean="0"/>
              <a:t>:</a:t>
            </a:r>
          </a:p>
          <a:p>
            <a:pPr marL="285750" indent="-285750">
              <a:buFont typeface="Arial" panose="020B0604020202020204" pitchFamily="34" charset="0"/>
              <a:buChar char="•"/>
            </a:pPr>
            <a:endParaRPr lang="en-IE" sz="1900" dirty="0"/>
          </a:p>
          <a:p>
            <a:pPr marL="742939" lvl="1" indent="-285750">
              <a:buFont typeface="Arial" panose="020B0604020202020204" pitchFamily="34" charset="0"/>
              <a:buChar char="•"/>
            </a:pPr>
            <a:r>
              <a:rPr lang="en-IE" sz="1900" b="0" dirty="0">
                <a:solidFill>
                  <a:schemeClr val="tx1"/>
                </a:solidFill>
              </a:rPr>
              <a:t>Diphtheria in Austria 2022</a:t>
            </a:r>
          </a:p>
          <a:p>
            <a:pPr marL="742939" lvl="1" indent="-285750">
              <a:buFont typeface="Arial" panose="020B0604020202020204" pitchFamily="34" charset="0"/>
              <a:buChar char="•"/>
            </a:pPr>
            <a:r>
              <a:rPr lang="en-IE" sz="1900" b="0" dirty="0">
                <a:solidFill>
                  <a:schemeClr val="tx1"/>
                </a:solidFill>
              </a:rPr>
              <a:t>Polio in Ukraine 2021</a:t>
            </a:r>
          </a:p>
          <a:p>
            <a:pPr marL="742939" lvl="1" indent="-285750">
              <a:buFont typeface="Arial" panose="020B0604020202020204" pitchFamily="34" charset="0"/>
              <a:buChar char="•"/>
            </a:pPr>
            <a:r>
              <a:rPr lang="en-IE" sz="1900" b="0" dirty="0">
                <a:solidFill>
                  <a:schemeClr val="tx1"/>
                </a:solidFill>
              </a:rPr>
              <a:t>Polio in wastewater in London 2022</a:t>
            </a:r>
          </a:p>
          <a:p>
            <a:pPr marL="742939" lvl="1" indent="-285750">
              <a:buFont typeface="Arial" panose="020B0604020202020204" pitchFamily="34" charset="0"/>
              <a:buChar char="•"/>
            </a:pPr>
            <a:r>
              <a:rPr lang="en-IE" sz="1900" b="0" dirty="0">
                <a:solidFill>
                  <a:schemeClr val="tx1"/>
                </a:solidFill>
              </a:rPr>
              <a:t>Measles Ireland 2023</a:t>
            </a: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spTree>
    <p:extLst>
      <p:ext uri="{BB962C8B-B14F-4D97-AF65-F5344CB8AC3E}">
        <p14:creationId xmlns:p14="http://schemas.microsoft.com/office/powerpoint/2010/main" val="2030014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261354"/>
            <a:ext cx="10752000" cy="1084799"/>
          </a:xfrm>
        </p:spPr>
        <p:txBody>
          <a:bodyPr/>
          <a:lstStyle/>
          <a:p>
            <a:r>
              <a:rPr lang="en-IE" sz="3600" dirty="0">
                <a:solidFill>
                  <a:srgbClr val="FF0000"/>
                </a:solidFill>
                <a:ea typeface="+mj-ea"/>
              </a:rPr>
              <a:t>What</a:t>
            </a:r>
            <a:r>
              <a:rPr lang="en-IE" sz="3600" dirty="0">
                <a:solidFill>
                  <a:prstClr val="black"/>
                </a:solidFill>
                <a:ea typeface="+mj-ea"/>
              </a:rPr>
              <a:t> </a:t>
            </a:r>
            <a:r>
              <a:rPr lang="en-IE" sz="3600" dirty="0">
                <a:solidFill>
                  <a:srgbClr val="FFC000"/>
                </a:solidFill>
                <a:ea typeface="+mj-ea"/>
              </a:rPr>
              <a:t>vaccines</a:t>
            </a:r>
            <a:r>
              <a:rPr lang="en-IE" sz="3600" dirty="0">
                <a:solidFill>
                  <a:prstClr val="black"/>
                </a:solidFill>
                <a:ea typeface="+mj-ea"/>
              </a:rPr>
              <a:t> </a:t>
            </a:r>
            <a:r>
              <a:rPr lang="en-IE" sz="3600" dirty="0">
                <a:solidFill>
                  <a:srgbClr val="00B050"/>
                </a:solidFill>
                <a:ea typeface="+mj-ea"/>
              </a:rPr>
              <a:t>are</a:t>
            </a:r>
            <a:r>
              <a:rPr lang="en-IE" sz="3600" dirty="0">
                <a:solidFill>
                  <a:prstClr val="black"/>
                </a:solidFill>
                <a:ea typeface="+mj-ea"/>
              </a:rPr>
              <a:t> </a:t>
            </a:r>
            <a:r>
              <a:rPr lang="en-IE" sz="3600" dirty="0">
                <a:solidFill>
                  <a:srgbClr val="002060"/>
                </a:solidFill>
                <a:ea typeface="+mj-ea"/>
              </a:rPr>
              <a:t>available </a:t>
            </a:r>
            <a:r>
              <a:rPr lang="en-IE" sz="3600" dirty="0" smtClean="0">
                <a:solidFill>
                  <a:srgbClr val="FF0000"/>
                </a:solidFill>
                <a:ea typeface="+mj-ea"/>
              </a:rPr>
              <a:t>for </a:t>
            </a:r>
            <a:r>
              <a:rPr lang="en-IE" sz="3600" dirty="0" smtClean="0">
                <a:solidFill>
                  <a:srgbClr val="FFC000"/>
                </a:solidFill>
                <a:ea typeface="+mj-ea"/>
              </a:rPr>
              <a:t>school </a:t>
            </a:r>
            <a:r>
              <a:rPr lang="en-IE" sz="3600" dirty="0" smtClean="0">
                <a:solidFill>
                  <a:srgbClr val="00B050"/>
                </a:solidFill>
                <a:ea typeface="+mj-ea"/>
              </a:rPr>
              <a:t>age </a:t>
            </a:r>
            <a:r>
              <a:rPr lang="en-IE" sz="3600" dirty="0" smtClean="0">
                <a:solidFill>
                  <a:srgbClr val="002060"/>
                </a:solidFill>
                <a:ea typeface="+mj-ea"/>
              </a:rPr>
              <a:t>children</a:t>
            </a:r>
            <a:r>
              <a:rPr lang="en-IE" sz="3600" dirty="0" smtClean="0">
                <a:solidFill>
                  <a:prstClr val="black"/>
                </a:solidFill>
                <a:ea typeface="+mj-ea"/>
              </a:rPr>
              <a:t>?</a:t>
            </a:r>
            <a:endParaRPr lang="en-US" sz="360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1440000" y="1632001"/>
            <a:ext cx="4720770" cy="4023275"/>
          </a:xfrm>
        </p:spPr>
        <p:txBody>
          <a:bodyPr/>
          <a:lstStyle/>
          <a:p>
            <a:r>
              <a:rPr lang="en-US" sz="2133" b="1" dirty="0" smtClean="0">
                <a:solidFill>
                  <a:srgbClr val="005E52"/>
                </a:solidFill>
              </a:rPr>
              <a:t>Vaccines in School</a:t>
            </a:r>
            <a:endParaRPr lang="en-US" sz="2133" b="1" dirty="0">
              <a:solidFill>
                <a:srgbClr val="005E52"/>
              </a:solidFill>
            </a:endParaRPr>
          </a:p>
          <a:p>
            <a:pPr marL="685800" lvl="1" indent="-228600">
              <a:buFont typeface="Wingdings" panose="05000000000000000000" pitchFamily="2" charset="2"/>
              <a:buChar char="Ø"/>
            </a:pPr>
            <a:r>
              <a:rPr lang="en-IE" sz="2000" b="0" dirty="0">
                <a:solidFill>
                  <a:prstClr val="black"/>
                </a:solidFill>
              </a:rPr>
              <a:t>Junior infants</a:t>
            </a:r>
          </a:p>
          <a:p>
            <a:pPr marL="1143000" lvl="2" indent="-228600">
              <a:buFont typeface="Wingdings" panose="05000000000000000000" pitchFamily="2" charset="2"/>
              <a:buChar char="Ø"/>
            </a:pPr>
            <a:r>
              <a:rPr lang="en-IE" sz="1600" b="0" dirty="0">
                <a:solidFill>
                  <a:prstClr val="black"/>
                </a:solidFill>
              </a:rPr>
              <a:t>MMR, 4 in 1</a:t>
            </a:r>
          </a:p>
          <a:p>
            <a:pPr marL="914400" lvl="2"/>
            <a:endParaRPr lang="en-IE" sz="1600" b="0" dirty="0">
              <a:solidFill>
                <a:prstClr val="black"/>
              </a:solidFill>
            </a:endParaRPr>
          </a:p>
          <a:p>
            <a:pPr marL="685800" lvl="1" indent="-228600">
              <a:buFont typeface="Wingdings" panose="05000000000000000000" pitchFamily="2" charset="2"/>
              <a:buChar char="Ø"/>
            </a:pPr>
            <a:r>
              <a:rPr lang="en-IE" sz="2000" b="0" dirty="0">
                <a:solidFill>
                  <a:prstClr val="black"/>
                </a:solidFill>
              </a:rPr>
              <a:t>Senior infants</a:t>
            </a:r>
          </a:p>
          <a:p>
            <a:pPr marL="1143000" lvl="2" indent="-228600">
              <a:buFont typeface="Wingdings" panose="05000000000000000000" pitchFamily="2" charset="2"/>
              <a:buChar char="Ø"/>
            </a:pPr>
            <a:r>
              <a:rPr lang="en-IE" sz="1600" b="0" dirty="0">
                <a:solidFill>
                  <a:prstClr val="black"/>
                </a:solidFill>
              </a:rPr>
              <a:t>LAIV </a:t>
            </a:r>
            <a:r>
              <a:rPr lang="en-IE" sz="1600" b="0" dirty="0" smtClean="0">
                <a:solidFill>
                  <a:prstClr val="black"/>
                </a:solidFill>
              </a:rPr>
              <a:t>nasal flu </a:t>
            </a:r>
            <a:r>
              <a:rPr lang="en-IE" sz="1600" b="0" dirty="0">
                <a:solidFill>
                  <a:prstClr val="black"/>
                </a:solidFill>
              </a:rPr>
              <a:t>vaccine</a:t>
            </a:r>
          </a:p>
          <a:p>
            <a:pPr marL="914400" lvl="2"/>
            <a:endParaRPr lang="en-IE" sz="1600" b="0" dirty="0">
              <a:solidFill>
                <a:prstClr val="black"/>
              </a:solidFill>
            </a:endParaRPr>
          </a:p>
          <a:p>
            <a:pPr marL="685800" lvl="1" indent="-228600">
              <a:buFont typeface="Wingdings" panose="05000000000000000000" pitchFamily="2" charset="2"/>
              <a:buChar char="Ø"/>
            </a:pPr>
            <a:r>
              <a:rPr lang="en-IE" sz="2000" b="0" dirty="0">
                <a:solidFill>
                  <a:prstClr val="black"/>
                </a:solidFill>
              </a:rPr>
              <a:t>1</a:t>
            </a:r>
            <a:r>
              <a:rPr lang="en-IE" sz="2000" b="0" baseline="30000" dirty="0">
                <a:solidFill>
                  <a:prstClr val="black"/>
                </a:solidFill>
              </a:rPr>
              <a:t>st</a:t>
            </a:r>
            <a:r>
              <a:rPr lang="en-IE" sz="2000" b="0" dirty="0">
                <a:solidFill>
                  <a:prstClr val="black"/>
                </a:solidFill>
              </a:rPr>
              <a:t> year secondary school</a:t>
            </a:r>
          </a:p>
          <a:p>
            <a:pPr marL="1143000" lvl="2" indent="-228600">
              <a:buFont typeface="Wingdings" panose="05000000000000000000" pitchFamily="2" charset="2"/>
              <a:buChar char="Ø"/>
            </a:pPr>
            <a:r>
              <a:rPr lang="en-IE" sz="1600" b="0" dirty="0" err="1">
                <a:solidFill>
                  <a:prstClr val="black"/>
                </a:solidFill>
              </a:rPr>
              <a:t>Tdap</a:t>
            </a:r>
            <a:r>
              <a:rPr lang="en-IE" sz="1600" b="0" dirty="0">
                <a:solidFill>
                  <a:prstClr val="black"/>
                </a:solidFill>
              </a:rPr>
              <a:t>,  </a:t>
            </a:r>
            <a:r>
              <a:rPr lang="en-IE" sz="1600" b="0" dirty="0" err="1">
                <a:solidFill>
                  <a:prstClr val="black"/>
                </a:solidFill>
              </a:rPr>
              <a:t>MenAXWY</a:t>
            </a:r>
            <a:r>
              <a:rPr lang="en-IE" sz="1600" b="0" dirty="0">
                <a:solidFill>
                  <a:prstClr val="black"/>
                </a:solidFill>
              </a:rPr>
              <a:t>, HPV</a:t>
            </a:r>
          </a:p>
          <a:p>
            <a:pPr marL="914400" lvl="2"/>
            <a:endParaRPr lang="en-IE" sz="1600" b="0" dirty="0">
              <a:solidFill>
                <a:prstClr val="black"/>
              </a:solidFill>
            </a:endParaRPr>
          </a:p>
          <a:p>
            <a:pPr lvl="0"/>
            <a:r>
              <a:rPr lang="en-US" sz="2133" b="1" dirty="0">
                <a:solidFill>
                  <a:srgbClr val="005E52"/>
                </a:solidFill>
              </a:rPr>
              <a:t>Vaccines in </a:t>
            </a:r>
            <a:r>
              <a:rPr lang="en-US" sz="2133" b="1" dirty="0" smtClean="0">
                <a:solidFill>
                  <a:srgbClr val="005E52"/>
                </a:solidFill>
              </a:rPr>
              <a:t>GP/Pharmacy/CVC large vaccine </a:t>
            </a:r>
            <a:r>
              <a:rPr lang="en-US" sz="2133" b="1" dirty="0" err="1" smtClean="0">
                <a:solidFill>
                  <a:srgbClr val="005E52"/>
                </a:solidFill>
              </a:rPr>
              <a:t>centres</a:t>
            </a:r>
            <a:endParaRPr lang="en-US" sz="2133" b="1" dirty="0">
              <a:solidFill>
                <a:srgbClr val="005E52"/>
              </a:solidFill>
            </a:endParaRPr>
          </a:p>
          <a:p>
            <a:pPr marL="1143000" lvl="2" indent="-228600">
              <a:buFont typeface="Wingdings" panose="05000000000000000000" pitchFamily="2" charset="2"/>
              <a:buChar char="Ø"/>
            </a:pPr>
            <a:r>
              <a:rPr lang="en-IE" sz="1600" b="0" dirty="0" smtClean="0">
                <a:solidFill>
                  <a:prstClr val="black"/>
                </a:solidFill>
              </a:rPr>
              <a:t>COVID-19 </a:t>
            </a:r>
            <a:r>
              <a:rPr lang="en-IE" sz="1600" b="0" dirty="0">
                <a:solidFill>
                  <a:prstClr val="black"/>
                </a:solidFill>
              </a:rPr>
              <a:t>vaccine </a:t>
            </a:r>
            <a:endParaRPr lang="en-IE" sz="1600" b="0" dirty="0" smtClean="0">
              <a:solidFill>
                <a:prstClr val="black"/>
              </a:solidFill>
            </a:endParaRPr>
          </a:p>
          <a:p>
            <a:pPr marL="1143000" lvl="2" indent="-228600">
              <a:buFont typeface="Wingdings" panose="05000000000000000000" pitchFamily="2" charset="2"/>
              <a:buChar char="Ø"/>
            </a:pPr>
            <a:r>
              <a:rPr lang="en-IE" sz="1600" b="0" dirty="0" smtClean="0">
                <a:solidFill>
                  <a:prstClr val="black"/>
                </a:solidFill>
              </a:rPr>
              <a:t>Nasal flu vaccine </a:t>
            </a:r>
            <a:endParaRPr lang="en-IE" sz="16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3" name="Picture 2"/>
          <p:cNvPicPr>
            <a:picLocks noChangeAspect="1"/>
          </p:cNvPicPr>
          <p:nvPr/>
        </p:nvPicPr>
        <p:blipFill>
          <a:blip r:embed="rId4"/>
          <a:stretch>
            <a:fillRect/>
          </a:stretch>
        </p:blipFill>
        <p:spPr>
          <a:xfrm>
            <a:off x="6073653" y="1426352"/>
            <a:ext cx="5736833" cy="1085182"/>
          </a:xfrm>
          <a:prstGeom prst="rect">
            <a:avLst/>
          </a:prstGeom>
        </p:spPr>
      </p:pic>
      <p:pic>
        <p:nvPicPr>
          <p:cNvPr id="8" name="Picture 7"/>
          <p:cNvPicPr>
            <a:picLocks noChangeAspect="1"/>
          </p:cNvPicPr>
          <p:nvPr/>
        </p:nvPicPr>
        <p:blipFill>
          <a:blip r:embed="rId5"/>
          <a:stretch>
            <a:fillRect/>
          </a:stretch>
        </p:blipFill>
        <p:spPr>
          <a:xfrm>
            <a:off x="6229350" y="2958306"/>
            <a:ext cx="5124450" cy="2085975"/>
          </a:xfrm>
          <a:prstGeom prst="rect">
            <a:avLst/>
          </a:prstGeom>
        </p:spPr>
      </p:pic>
    </p:spTree>
    <p:extLst>
      <p:ext uri="{BB962C8B-B14F-4D97-AF65-F5344CB8AC3E}">
        <p14:creationId xmlns:p14="http://schemas.microsoft.com/office/powerpoint/2010/main" val="17321072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3600" dirty="0">
                <a:solidFill>
                  <a:srgbClr val="FF0000"/>
                </a:solidFill>
                <a:ea typeface="+mj-ea"/>
              </a:rPr>
              <a:t>What</a:t>
            </a:r>
            <a:r>
              <a:rPr lang="en-IE" sz="3600" dirty="0">
                <a:solidFill>
                  <a:prstClr val="black"/>
                </a:solidFill>
                <a:ea typeface="+mj-ea"/>
              </a:rPr>
              <a:t> </a:t>
            </a:r>
            <a:r>
              <a:rPr lang="en-IE" sz="3600" dirty="0">
                <a:solidFill>
                  <a:srgbClr val="FFC000"/>
                </a:solidFill>
                <a:ea typeface="+mj-ea"/>
              </a:rPr>
              <a:t>vaccines</a:t>
            </a:r>
            <a:r>
              <a:rPr lang="en-IE" sz="3600" dirty="0">
                <a:solidFill>
                  <a:prstClr val="black"/>
                </a:solidFill>
                <a:ea typeface="+mj-ea"/>
              </a:rPr>
              <a:t> </a:t>
            </a:r>
            <a:r>
              <a:rPr lang="en-IE" sz="3600" dirty="0">
                <a:solidFill>
                  <a:srgbClr val="00B050"/>
                </a:solidFill>
                <a:ea typeface="+mj-ea"/>
              </a:rPr>
              <a:t>are</a:t>
            </a:r>
            <a:r>
              <a:rPr lang="en-IE" sz="3600" dirty="0">
                <a:solidFill>
                  <a:prstClr val="black"/>
                </a:solidFill>
                <a:ea typeface="+mj-ea"/>
              </a:rPr>
              <a:t> </a:t>
            </a:r>
            <a:r>
              <a:rPr lang="en-IE" sz="3600" dirty="0">
                <a:solidFill>
                  <a:srgbClr val="002060"/>
                </a:solidFill>
                <a:ea typeface="+mj-ea"/>
              </a:rPr>
              <a:t>available for pregnant women</a:t>
            </a:r>
            <a:r>
              <a:rPr lang="en-IE" sz="3600" dirty="0" smtClean="0">
                <a:solidFill>
                  <a:prstClr val="black"/>
                </a:solidFill>
                <a:ea typeface="+mj-ea"/>
              </a:rPr>
              <a:t>?</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1180331" y="1340508"/>
            <a:ext cx="11271492" cy="4848718"/>
          </a:xfrm>
        </p:spPr>
        <p:txBody>
          <a:bodyPr/>
          <a:lstStyle/>
          <a:p>
            <a:r>
              <a:rPr lang="en-US" sz="1900" b="1" dirty="0" smtClean="0">
                <a:solidFill>
                  <a:srgbClr val="005E52"/>
                </a:solidFill>
              </a:rPr>
              <a:t>Vaccines offered to all pregnant women</a:t>
            </a:r>
            <a:endParaRPr lang="en-US" sz="1900" b="1" dirty="0">
              <a:solidFill>
                <a:srgbClr val="005E52"/>
              </a:solidFill>
            </a:endParaRPr>
          </a:p>
          <a:p>
            <a:pPr marL="685800" lvl="1" indent="-228600">
              <a:buFont typeface="Wingdings" panose="05000000000000000000" pitchFamily="2" charset="2"/>
              <a:buChar char="Ø"/>
            </a:pPr>
            <a:r>
              <a:rPr lang="en-IE" sz="1900" b="0" dirty="0">
                <a:solidFill>
                  <a:prstClr val="black"/>
                </a:solidFill>
              </a:rPr>
              <a:t>Whooping cough (pertussis) </a:t>
            </a:r>
            <a:r>
              <a:rPr lang="en-IE" sz="1900" b="0" dirty="0" smtClean="0">
                <a:solidFill>
                  <a:prstClr val="black"/>
                </a:solidFill>
              </a:rPr>
              <a:t>vaccine</a:t>
            </a:r>
          </a:p>
          <a:p>
            <a:pPr marL="685800" lvl="1" indent="-228600">
              <a:buFont typeface="Wingdings" panose="05000000000000000000" pitchFamily="2" charset="2"/>
              <a:buChar char="Ø"/>
            </a:pPr>
            <a:endParaRPr lang="en-IE" sz="1900" b="0" dirty="0">
              <a:solidFill>
                <a:prstClr val="black"/>
              </a:solidFill>
            </a:endParaRPr>
          </a:p>
          <a:p>
            <a:pPr marL="685800" lvl="1" indent="-228600">
              <a:buFont typeface="Wingdings" panose="05000000000000000000" pitchFamily="2" charset="2"/>
              <a:buChar char="Ø"/>
            </a:pPr>
            <a:r>
              <a:rPr lang="en-IE" sz="1900" b="0" dirty="0">
                <a:solidFill>
                  <a:prstClr val="black"/>
                </a:solidFill>
              </a:rPr>
              <a:t>Flu </a:t>
            </a:r>
            <a:r>
              <a:rPr lang="en-IE" sz="1900" b="0" dirty="0" smtClean="0">
                <a:solidFill>
                  <a:prstClr val="black"/>
                </a:solidFill>
              </a:rPr>
              <a:t>vaccine</a:t>
            </a:r>
          </a:p>
          <a:p>
            <a:pPr marL="685800" lvl="1" indent="-228600">
              <a:buFont typeface="Wingdings" panose="05000000000000000000" pitchFamily="2" charset="2"/>
              <a:buChar char="Ø"/>
            </a:pPr>
            <a:endParaRPr lang="en-IE" sz="1900" b="0" dirty="0">
              <a:solidFill>
                <a:prstClr val="black"/>
              </a:solidFill>
            </a:endParaRPr>
          </a:p>
          <a:p>
            <a:pPr marL="685800" lvl="1" indent="-228600">
              <a:buFont typeface="Wingdings" panose="05000000000000000000" pitchFamily="2" charset="2"/>
              <a:buChar char="Ø"/>
            </a:pPr>
            <a:r>
              <a:rPr lang="en-IE" sz="1900" b="0" dirty="0">
                <a:solidFill>
                  <a:prstClr val="black"/>
                </a:solidFill>
              </a:rPr>
              <a:t>COVID-19 </a:t>
            </a:r>
            <a:r>
              <a:rPr lang="en-IE" sz="1900" b="0" dirty="0" smtClean="0">
                <a:solidFill>
                  <a:prstClr val="black"/>
                </a:solidFill>
              </a:rPr>
              <a:t>vaccine</a:t>
            </a:r>
          </a:p>
          <a:p>
            <a:pPr marL="457200" lvl="1"/>
            <a:endParaRPr lang="en-IE" sz="1900" b="0" dirty="0">
              <a:solidFill>
                <a:prstClr val="black"/>
              </a:solidFill>
            </a:endParaRPr>
          </a:p>
          <a:p>
            <a:pPr lvl="0"/>
            <a:r>
              <a:rPr lang="en-US" sz="1900" b="1" dirty="0">
                <a:solidFill>
                  <a:srgbClr val="005E52"/>
                </a:solidFill>
              </a:rPr>
              <a:t>Vaccines offered </a:t>
            </a:r>
            <a:r>
              <a:rPr lang="en-US" sz="1900" b="1" dirty="0" smtClean="0">
                <a:solidFill>
                  <a:srgbClr val="005E52"/>
                </a:solidFill>
              </a:rPr>
              <a:t>after pregnancy (to some women)</a:t>
            </a:r>
            <a:endParaRPr lang="en-IE" sz="1900" b="0" dirty="0" smtClean="0">
              <a:solidFill>
                <a:prstClr val="black"/>
              </a:solidFill>
            </a:endParaRPr>
          </a:p>
          <a:p>
            <a:pPr marL="685800" lvl="1" indent="-228600">
              <a:buFont typeface="Wingdings" panose="05000000000000000000" pitchFamily="2" charset="2"/>
              <a:buChar char="Ø"/>
            </a:pPr>
            <a:r>
              <a:rPr lang="en-IE" sz="1900" b="0" dirty="0" smtClean="0">
                <a:solidFill>
                  <a:prstClr val="black"/>
                </a:solidFill>
              </a:rPr>
              <a:t>Immunity </a:t>
            </a:r>
            <a:r>
              <a:rPr lang="en-IE" sz="1900" b="0" dirty="0">
                <a:solidFill>
                  <a:prstClr val="black"/>
                </a:solidFill>
              </a:rPr>
              <a:t>to rubella is tested during </a:t>
            </a:r>
            <a:r>
              <a:rPr lang="en-IE" sz="1900" b="0" dirty="0" smtClean="0">
                <a:solidFill>
                  <a:prstClr val="black"/>
                </a:solidFill>
              </a:rPr>
              <a:t>pregnancy</a:t>
            </a:r>
          </a:p>
          <a:p>
            <a:pPr marL="685800" lvl="1" indent="-228600">
              <a:buFont typeface="Wingdings" panose="05000000000000000000" pitchFamily="2" charset="2"/>
              <a:buChar char="Ø"/>
            </a:pPr>
            <a:endParaRPr lang="en-IE" sz="1900" b="0" dirty="0">
              <a:solidFill>
                <a:prstClr val="black"/>
              </a:solidFill>
            </a:endParaRPr>
          </a:p>
          <a:p>
            <a:pPr marL="685800" lvl="1" indent="-228600">
              <a:buFont typeface="Wingdings" panose="05000000000000000000" pitchFamily="2" charset="2"/>
              <a:buChar char="Ø"/>
            </a:pPr>
            <a:r>
              <a:rPr lang="en-IE" sz="1900" b="0" dirty="0">
                <a:solidFill>
                  <a:prstClr val="black"/>
                </a:solidFill>
              </a:rPr>
              <a:t>MMR vaccine is needed in those who have not had at least 1 dose of the MMR</a:t>
            </a:r>
          </a:p>
          <a:p>
            <a:pPr marL="457200" lvl="1"/>
            <a:r>
              <a:rPr lang="en-IE" sz="1900" b="0" dirty="0">
                <a:solidFill>
                  <a:prstClr val="black"/>
                </a:solidFill>
              </a:rPr>
              <a:t>     vaccine and are found to not have immunity to rubella when </a:t>
            </a:r>
            <a:r>
              <a:rPr lang="en-IE" sz="1900" b="0" dirty="0" smtClean="0">
                <a:solidFill>
                  <a:prstClr val="black"/>
                </a:solidFill>
              </a:rPr>
              <a:t>tested</a:t>
            </a:r>
          </a:p>
          <a:p>
            <a:pPr marL="457200" lvl="1"/>
            <a:endParaRPr lang="en-IE" sz="1900" b="0" dirty="0">
              <a:solidFill>
                <a:prstClr val="black"/>
              </a:solidFill>
            </a:endParaRPr>
          </a:p>
          <a:p>
            <a:pPr marL="685800" lvl="1" indent="-228600">
              <a:buFont typeface="Wingdings" panose="05000000000000000000" pitchFamily="2" charset="2"/>
              <a:buChar char="Ø"/>
            </a:pPr>
            <a:r>
              <a:rPr lang="en-IE" sz="1900" b="0" dirty="0">
                <a:solidFill>
                  <a:prstClr val="black"/>
                </a:solidFill>
              </a:rPr>
              <a:t>The MMR will protect </a:t>
            </a:r>
            <a:r>
              <a:rPr lang="en-IE" sz="1900" b="0" dirty="0" smtClean="0">
                <a:solidFill>
                  <a:prstClr val="black"/>
                </a:solidFill>
              </a:rPr>
              <a:t>baby against </a:t>
            </a:r>
            <a:r>
              <a:rPr lang="en-IE" sz="1900" b="0" dirty="0">
                <a:solidFill>
                  <a:prstClr val="black"/>
                </a:solidFill>
              </a:rPr>
              <a:t>rubella in future pregnancies</a:t>
            </a:r>
          </a:p>
          <a:p>
            <a:pPr lvl="0"/>
            <a:endParaRPr lang="en-US" sz="2133" b="1" dirty="0" smtClean="0">
              <a:solidFill>
                <a:srgbClr val="005E52"/>
              </a:solidFill>
            </a:endParaRP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4" name="Picture 3"/>
          <p:cNvPicPr>
            <a:picLocks noChangeAspect="1"/>
          </p:cNvPicPr>
          <p:nvPr/>
        </p:nvPicPr>
        <p:blipFill>
          <a:blip r:embed="rId4"/>
          <a:stretch>
            <a:fillRect/>
          </a:stretch>
        </p:blipFill>
        <p:spPr>
          <a:xfrm>
            <a:off x="7737930" y="1148958"/>
            <a:ext cx="4145639" cy="1585097"/>
          </a:xfrm>
          <a:prstGeom prst="rect">
            <a:avLst/>
          </a:prstGeom>
        </p:spPr>
      </p:pic>
      <p:pic>
        <p:nvPicPr>
          <p:cNvPr id="6" name="Picture 5"/>
          <p:cNvPicPr>
            <a:picLocks noChangeAspect="1"/>
          </p:cNvPicPr>
          <p:nvPr/>
        </p:nvPicPr>
        <p:blipFill>
          <a:blip r:embed="rId5"/>
          <a:stretch>
            <a:fillRect/>
          </a:stretch>
        </p:blipFill>
        <p:spPr>
          <a:xfrm>
            <a:off x="9304737" y="3039905"/>
            <a:ext cx="2578832" cy="2158171"/>
          </a:xfrm>
          <a:prstGeom prst="rect">
            <a:avLst/>
          </a:prstGeom>
        </p:spPr>
      </p:pic>
    </p:spTree>
    <p:extLst>
      <p:ext uri="{BB962C8B-B14F-4D97-AF65-F5344CB8AC3E}">
        <p14:creationId xmlns:p14="http://schemas.microsoft.com/office/powerpoint/2010/main" val="1346837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20450-3182-1E43-82BA-37C69B034014}"/>
              </a:ext>
            </a:extLst>
          </p:cNvPr>
          <p:cNvSpPr>
            <a:spLocks noGrp="1"/>
          </p:cNvSpPr>
          <p:nvPr>
            <p:ph type="body" sz="quarter" idx="10"/>
          </p:nvPr>
        </p:nvSpPr>
        <p:spPr>
          <a:xfrm>
            <a:off x="1440000" y="502742"/>
            <a:ext cx="10584360" cy="1084799"/>
          </a:xfrm>
        </p:spPr>
        <p:txBody>
          <a:bodyPr/>
          <a:lstStyle/>
          <a:p>
            <a:r>
              <a:rPr lang="en-IE" sz="4400" dirty="0">
                <a:solidFill>
                  <a:srgbClr val="FF0000"/>
                </a:solidFill>
                <a:latin typeface="Calibri Light" panose="020F0302020204030204"/>
                <a:ea typeface="+mj-ea"/>
                <a:cs typeface="+mj-cs"/>
              </a:rPr>
              <a:t>What</a:t>
            </a:r>
            <a:r>
              <a:rPr lang="en-IE" sz="4400" dirty="0">
                <a:solidFill>
                  <a:prstClr val="black"/>
                </a:solidFill>
                <a:latin typeface="Calibri Light" panose="020F0302020204030204"/>
                <a:ea typeface="+mj-ea"/>
                <a:cs typeface="+mj-cs"/>
              </a:rPr>
              <a:t> </a:t>
            </a:r>
            <a:r>
              <a:rPr lang="en-IE" sz="4400" dirty="0">
                <a:solidFill>
                  <a:srgbClr val="FFC000"/>
                </a:solidFill>
                <a:latin typeface="Calibri Light" panose="020F0302020204030204"/>
                <a:ea typeface="+mj-ea"/>
                <a:cs typeface="+mj-cs"/>
              </a:rPr>
              <a:t>vaccines</a:t>
            </a:r>
            <a:r>
              <a:rPr lang="en-IE" sz="4400" dirty="0">
                <a:solidFill>
                  <a:prstClr val="black"/>
                </a:solidFill>
                <a:latin typeface="Calibri Light" panose="020F0302020204030204"/>
                <a:ea typeface="+mj-ea"/>
                <a:cs typeface="+mj-cs"/>
              </a:rPr>
              <a:t> </a:t>
            </a:r>
            <a:r>
              <a:rPr lang="en-IE" sz="4400" dirty="0">
                <a:solidFill>
                  <a:srgbClr val="00B050"/>
                </a:solidFill>
                <a:latin typeface="Calibri Light" panose="020F0302020204030204"/>
                <a:ea typeface="+mj-ea"/>
                <a:cs typeface="+mj-cs"/>
              </a:rPr>
              <a:t>are</a:t>
            </a:r>
            <a:r>
              <a:rPr lang="en-IE" sz="4400" dirty="0">
                <a:solidFill>
                  <a:prstClr val="black"/>
                </a:solidFill>
                <a:latin typeface="Calibri Light" panose="020F0302020204030204"/>
                <a:ea typeface="+mj-ea"/>
                <a:cs typeface="+mj-cs"/>
              </a:rPr>
              <a:t> </a:t>
            </a:r>
            <a:r>
              <a:rPr lang="en-IE" sz="4400" dirty="0">
                <a:solidFill>
                  <a:srgbClr val="002060"/>
                </a:solidFill>
                <a:latin typeface="Calibri Light" panose="020F0302020204030204"/>
                <a:ea typeface="+mj-ea"/>
                <a:cs typeface="+mj-cs"/>
              </a:rPr>
              <a:t>available during early </a:t>
            </a:r>
            <a:r>
              <a:rPr lang="en-IE" sz="4400" dirty="0" smtClean="0">
                <a:solidFill>
                  <a:srgbClr val="002060"/>
                </a:solidFill>
                <a:latin typeface="Calibri Light" panose="020F0302020204030204"/>
                <a:ea typeface="+mj-ea"/>
                <a:cs typeface="+mj-cs"/>
              </a:rPr>
              <a:t>childhood</a:t>
            </a:r>
            <a:r>
              <a:rPr lang="en-IE" sz="4400" dirty="0" smtClean="0">
                <a:solidFill>
                  <a:prstClr val="black"/>
                </a:solidFill>
                <a:latin typeface="Calibri Light" panose="020F0302020204030204"/>
                <a:ea typeface="+mj-ea"/>
                <a:cs typeface="+mj-cs"/>
              </a:rPr>
              <a:t>?</a:t>
            </a:r>
            <a:endParaRPr lang="en-IE" dirty="0"/>
          </a:p>
        </p:txBody>
      </p:sp>
      <p:sp>
        <p:nvSpPr>
          <p:cNvPr id="3" name="Text Placeholder 2">
            <a:extLst>
              <a:ext uri="{FF2B5EF4-FFF2-40B4-BE49-F238E27FC236}">
                <a16:creationId xmlns:a16="http://schemas.microsoft.com/office/drawing/2014/main" id="{09F1483E-8A8F-0D45-8237-D7327582BBBA}"/>
              </a:ext>
            </a:extLst>
          </p:cNvPr>
          <p:cNvSpPr>
            <a:spLocks noGrp="1"/>
          </p:cNvSpPr>
          <p:nvPr>
            <p:ph type="body" sz="quarter" idx="11"/>
          </p:nvPr>
        </p:nvSpPr>
        <p:spPr>
          <a:xfrm>
            <a:off x="4869179" y="1587541"/>
            <a:ext cx="4468410" cy="5279248"/>
          </a:xfrm>
        </p:spPr>
        <p:txBody>
          <a:bodyPr/>
          <a:lstStyle/>
          <a:p>
            <a:pPr lvl="0" defTabSz="914400">
              <a:lnSpc>
                <a:spcPct val="90000"/>
              </a:lnSpc>
            </a:pPr>
            <a:r>
              <a:rPr lang="en-IE" sz="2400" b="1" dirty="0">
                <a:solidFill>
                  <a:srgbClr val="FF0000"/>
                </a:solidFill>
              </a:rPr>
              <a:t>5 </a:t>
            </a:r>
            <a:r>
              <a:rPr lang="en-IE" sz="2400" b="1" dirty="0">
                <a:solidFill>
                  <a:srgbClr val="EE8012"/>
                </a:solidFill>
              </a:rPr>
              <a:t>visits</a:t>
            </a:r>
            <a:r>
              <a:rPr lang="en-IE" sz="2400" b="1" dirty="0">
                <a:solidFill>
                  <a:srgbClr val="FF0000"/>
                </a:solidFill>
              </a:rPr>
              <a:t> </a:t>
            </a:r>
            <a:r>
              <a:rPr lang="en-IE" sz="2400" dirty="0">
                <a:solidFill>
                  <a:prstClr val="black"/>
                </a:solidFill>
              </a:rPr>
              <a:t>to the </a:t>
            </a:r>
            <a:r>
              <a:rPr lang="en-IE" sz="2400" dirty="0" smtClean="0">
                <a:solidFill>
                  <a:prstClr val="black"/>
                </a:solidFill>
              </a:rPr>
              <a:t>GP</a:t>
            </a:r>
            <a:endParaRPr lang="en-IE" sz="2000" dirty="0">
              <a:solidFill>
                <a:prstClr val="black"/>
              </a:solidFill>
            </a:endParaRPr>
          </a:p>
          <a:p>
            <a:pPr marL="228600" lvl="0" indent="-228600" defTabSz="914400">
              <a:lnSpc>
                <a:spcPct val="90000"/>
              </a:lnSpc>
              <a:buFont typeface="Arial" panose="020B0604020202020204" pitchFamily="34" charset="0"/>
              <a:buChar char="•"/>
            </a:pPr>
            <a:r>
              <a:rPr lang="en-IE" sz="2000" dirty="0">
                <a:solidFill>
                  <a:prstClr val="black"/>
                </a:solidFill>
              </a:rPr>
              <a:t>At 2 months to 13 months.</a:t>
            </a:r>
          </a:p>
          <a:p>
            <a:pPr marL="228600" lvl="0" indent="-228600" defTabSz="914400">
              <a:lnSpc>
                <a:spcPct val="90000"/>
              </a:lnSpc>
              <a:buFont typeface="Arial" panose="020B0604020202020204" pitchFamily="34" charset="0"/>
              <a:buChar char="•"/>
            </a:pPr>
            <a:endParaRPr lang="en-IE" sz="2000" dirty="0">
              <a:solidFill>
                <a:prstClr val="black"/>
              </a:solidFill>
            </a:endParaRPr>
          </a:p>
          <a:p>
            <a:pPr marL="228600" lvl="0" indent="-228600" defTabSz="914400">
              <a:lnSpc>
                <a:spcPct val="90000"/>
              </a:lnSpc>
              <a:buFont typeface="Arial" panose="020B0604020202020204" pitchFamily="34" charset="0"/>
              <a:buChar char="•"/>
            </a:pPr>
            <a:r>
              <a:rPr lang="en-IE" sz="2000" dirty="0">
                <a:solidFill>
                  <a:prstClr val="black"/>
                </a:solidFill>
              </a:rPr>
              <a:t>Protection against polio, diphtheria, tetanus, meningitis, measles pneumonia</a:t>
            </a:r>
          </a:p>
          <a:p>
            <a:pPr marL="228600" lvl="0" indent="-228600" defTabSz="914400">
              <a:lnSpc>
                <a:spcPct val="90000"/>
              </a:lnSpc>
              <a:buFont typeface="Arial" panose="020B0604020202020204" pitchFamily="34" charset="0"/>
              <a:buChar char="•"/>
            </a:pPr>
            <a:endParaRPr lang="en-IE" sz="2000" dirty="0">
              <a:solidFill>
                <a:prstClr val="black"/>
              </a:solidFill>
            </a:endParaRPr>
          </a:p>
          <a:p>
            <a:pPr marL="228600" lvl="0" indent="-228600" defTabSz="914400">
              <a:lnSpc>
                <a:spcPct val="90000"/>
              </a:lnSpc>
              <a:buFont typeface="Arial" panose="020B0604020202020204" pitchFamily="34" charset="0"/>
              <a:buChar char="•"/>
            </a:pPr>
            <a:r>
              <a:rPr lang="en-IE" sz="2000" dirty="0">
                <a:solidFill>
                  <a:prstClr val="black"/>
                </a:solidFill>
              </a:rPr>
              <a:t>Get vaccines on time as the youngest babies are most at risk</a:t>
            </a:r>
          </a:p>
          <a:p>
            <a:pPr lvl="0" defTabSz="914400">
              <a:lnSpc>
                <a:spcPct val="90000"/>
              </a:lnSpc>
            </a:pPr>
            <a:endParaRPr lang="en-IE" sz="2000" dirty="0">
              <a:solidFill>
                <a:prstClr val="black"/>
              </a:solidFill>
            </a:endParaRPr>
          </a:p>
          <a:p>
            <a:pPr marL="228600" lvl="0" indent="-228600" defTabSz="914400">
              <a:lnSpc>
                <a:spcPct val="90000"/>
              </a:lnSpc>
              <a:buFont typeface="Arial" panose="020B0604020202020204" pitchFamily="34" charset="0"/>
              <a:buChar char="•"/>
            </a:pPr>
            <a:r>
              <a:rPr lang="en-IE" sz="2000" dirty="0">
                <a:solidFill>
                  <a:prstClr val="black"/>
                </a:solidFill>
              </a:rPr>
              <a:t>If vaccines are missed, can </a:t>
            </a:r>
            <a:r>
              <a:rPr lang="en-IE" sz="2000" dirty="0" smtClean="0">
                <a:solidFill>
                  <a:prstClr val="black"/>
                </a:solidFill>
              </a:rPr>
              <a:t>catch-up</a:t>
            </a:r>
          </a:p>
          <a:p>
            <a:pPr lvl="0" defTabSz="914400">
              <a:lnSpc>
                <a:spcPct val="90000"/>
              </a:lnSpc>
            </a:pPr>
            <a:r>
              <a:rPr lang="en-IE" sz="2000" dirty="0" smtClean="0">
                <a:solidFill>
                  <a:prstClr val="black"/>
                </a:solidFill>
              </a:rPr>
              <a:t> </a:t>
            </a:r>
          </a:p>
          <a:p>
            <a:pPr marL="228600" lvl="0" indent="-228600" defTabSz="914400">
              <a:lnSpc>
                <a:spcPct val="90000"/>
              </a:lnSpc>
              <a:buFont typeface="Arial" panose="020B0604020202020204" pitchFamily="34" charset="0"/>
              <a:buChar char="•"/>
            </a:pPr>
            <a:r>
              <a:rPr lang="en-IE" sz="2000" dirty="0" smtClean="0">
                <a:solidFill>
                  <a:prstClr val="black"/>
                </a:solidFill>
              </a:rPr>
              <a:t>Advise to talk </a:t>
            </a:r>
            <a:r>
              <a:rPr lang="en-IE" sz="2000" dirty="0">
                <a:solidFill>
                  <a:prstClr val="black"/>
                </a:solidFill>
              </a:rPr>
              <a:t>to your GP or GP nurse</a:t>
            </a:r>
          </a:p>
          <a:p>
            <a:endParaRPr lang="en-US" dirty="0"/>
          </a:p>
        </p:txBody>
      </p:sp>
      <p:pic>
        <p:nvPicPr>
          <p:cNvPr id="6" name="Picture 5"/>
          <p:cNvPicPr>
            <a:picLocks noChangeAspect="1"/>
          </p:cNvPicPr>
          <p:nvPr/>
        </p:nvPicPr>
        <p:blipFill>
          <a:blip r:embed="rId3"/>
          <a:stretch>
            <a:fillRect/>
          </a:stretch>
        </p:blipFill>
        <p:spPr>
          <a:xfrm>
            <a:off x="1075007" y="2053438"/>
            <a:ext cx="3062653" cy="4419225"/>
          </a:xfrm>
          <a:prstGeom prst="rect">
            <a:avLst/>
          </a:prstGeom>
        </p:spPr>
      </p:pic>
      <p:pic>
        <p:nvPicPr>
          <p:cNvPr id="7" name="Picture 6"/>
          <p:cNvPicPr>
            <a:picLocks noChangeAspect="1"/>
          </p:cNvPicPr>
          <p:nvPr/>
        </p:nvPicPr>
        <p:blipFill>
          <a:blip r:embed="rId4"/>
          <a:stretch>
            <a:fillRect/>
          </a:stretch>
        </p:blipFill>
        <p:spPr>
          <a:xfrm>
            <a:off x="9712146" y="1362120"/>
            <a:ext cx="1937657" cy="1740424"/>
          </a:xfrm>
          <a:prstGeom prst="rect">
            <a:avLst/>
          </a:prstGeom>
        </p:spPr>
      </p:pic>
      <p:pic>
        <p:nvPicPr>
          <p:cNvPr id="8" name="Picture 7"/>
          <p:cNvPicPr>
            <a:picLocks noChangeAspect="1"/>
          </p:cNvPicPr>
          <p:nvPr/>
        </p:nvPicPr>
        <p:blipFill>
          <a:blip r:embed="rId5"/>
          <a:stretch>
            <a:fillRect/>
          </a:stretch>
        </p:blipFill>
        <p:spPr>
          <a:xfrm flipH="1">
            <a:off x="9842506" y="3291839"/>
            <a:ext cx="2181854" cy="183275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079" y="5833621"/>
            <a:ext cx="771860" cy="771860"/>
          </a:xfrm>
          <a:prstGeom prst="rect">
            <a:avLst/>
          </a:prstGeom>
        </p:spPr>
      </p:pic>
    </p:spTree>
    <p:extLst>
      <p:ext uri="{BB962C8B-B14F-4D97-AF65-F5344CB8AC3E}">
        <p14:creationId xmlns:p14="http://schemas.microsoft.com/office/powerpoint/2010/main" val="1541255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a:solidFill>
                  <a:srgbClr val="002060"/>
                </a:solidFill>
                <a:ea typeface="+mj-ea"/>
              </a:rPr>
              <a:t>I</a:t>
            </a:r>
            <a:r>
              <a:rPr lang="en-IE" sz="4400" dirty="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more</a:t>
            </a:r>
            <a:r>
              <a:rPr lang="en-IE" sz="4400" dirty="0">
                <a:solidFill>
                  <a:prstClr val="black"/>
                </a:solidFill>
                <a:ea typeface="+mj-ea"/>
              </a:rPr>
              <a:t> </a:t>
            </a:r>
            <a:r>
              <a:rPr lang="en-IE" sz="4400" dirty="0">
                <a:solidFill>
                  <a:srgbClr val="FFC000"/>
                </a:solidFill>
                <a:ea typeface="+mj-ea"/>
              </a:rPr>
              <a:t>information?</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8" y="1169057"/>
            <a:ext cx="11608012" cy="5386863"/>
          </a:xfrm>
        </p:spPr>
        <p:txBody>
          <a:bodyPr/>
          <a:lstStyle/>
          <a:p>
            <a:r>
              <a:rPr lang="en-US" sz="1900" b="1" dirty="0" smtClean="0">
                <a:solidFill>
                  <a:srgbClr val="005E52"/>
                </a:solidFill>
              </a:rPr>
              <a:t>Advise to speak to</a:t>
            </a:r>
          </a:p>
          <a:p>
            <a:pPr marL="685800" lvl="1" indent="-228600">
              <a:buFont typeface="Wingdings" panose="05000000000000000000" pitchFamily="2" charset="2"/>
              <a:buChar char="Ø"/>
            </a:pPr>
            <a:r>
              <a:rPr lang="en-IE" sz="1900" b="0" dirty="0" smtClean="0">
                <a:solidFill>
                  <a:prstClr val="black"/>
                </a:solidFill>
              </a:rPr>
              <a:t>GP nurse</a:t>
            </a:r>
          </a:p>
          <a:p>
            <a:pPr marL="685800" lvl="1" indent="-228600">
              <a:buFont typeface="Wingdings" panose="05000000000000000000" pitchFamily="2" charset="2"/>
              <a:buChar char="Ø"/>
            </a:pPr>
            <a:endParaRPr lang="en-IE" sz="1900" b="0" dirty="0">
              <a:solidFill>
                <a:prstClr val="black"/>
              </a:solidFill>
            </a:endParaRPr>
          </a:p>
          <a:p>
            <a:pPr marL="685800" lvl="1" indent="-228600">
              <a:buFont typeface="Wingdings" panose="05000000000000000000" pitchFamily="2" charset="2"/>
              <a:buChar char="Ø"/>
            </a:pPr>
            <a:r>
              <a:rPr lang="en-IE" sz="1900" b="0" dirty="0" smtClean="0">
                <a:solidFill>
                  <a:prstClr val="black"/>
                </a:solidFill>
              </a:rPr>
              <a:t>GP</a:t>
            </a:r>
          </a:p>
          <a:p>
            <a:pPr marL="685800" lvl="1" indent="-228600">
              <a:buFont typeface="Wingdings" panose="05000000000000000000" pitchFamily="2" charset="2"/>
              <a:buChar char="Ø"/>
            </a:pPr>
            <a:endParaRPr lang="en-IE" sz="1900" b="0" dirty="0">
              <a:solidFill>
                <a:prstClr val="black"/>
              </a:solidFill>
            </a:endParaRPr>
          </a:p>
          <a:p>
            <a:pPr marL="685800" lvl="1" indent="-228600">
              <a:buFont typeface="Wingdings" panose="05000000000000000000" pitchFamily="2" charset="2"/>
              <a:buChar char="Ø"/>
            </a:pPr>
            <a:r>
              <a:rPr lang="en-IE" sz="1900" b="0" dirty="0" smtClean="0">
                <a:solidFill>
                  <a:prstClr val="black"/>
                </a:solidFill>
              </a:rPr>
              <a:t>Public Health Nurse</a:t>
            </a:r>
          </a:p>
          <a:p>
            <a:pPr marL="457200" lvl="1"/>
            <a:endParaRPr lang="en-IE" sz="1900" b="0" dirty="0">
              <a:solidFill>
                <a:prstClr val="black"/>
              </a:solidFill>
            </a:endParaRPr>
          </a:p>
          <a:p>
            <a:pPr lvl="0"/>
            <a:r>
              <a:rPr lang="en-US" sz="1900" b="1" dirty="0" smtClean="0">
                <a:solidFill>
                  <a:srgbClr val="005E52"/>
                </a:solidFill>
              </a:rPr>
              <a:t>Reliable information about vaccination available on</a:t>
            </a:r>
            <a:endParaRPr lang="en-IE" sz="1900" b="0" dirty="0" smtClean="0">
              <a:solidFill>
                <a:prstClr val="black"/>
              </a:solidFill>
            </a:endParaRPr>
          </a:p>
          <a:p>
            <a:pPr marL="800100" lvl="1" indent="-342900">
              <a:buFont typeface="Wingdings" panose="05000000000000000000" pitchFamily="2" charset="2"/>
              <a:buChar char="Ø"/>
            </a:pPr>
            <a:r>
              <a:rPr lang="en-IE" sz="1900" b="0" dirty="0" smtClean="0">
                <a:solidFill>
                  <a:prstClr val="black"/>
                </a:solidFill>
                <a:hlinkClick r:id="rId3"/>
              </a:rPr>
              <a:t>www.immunisation.ie</a:t>
            </a:r>
            <a:endParaRPr lang="en-IE" sz="1900" b="0" dirty="0">
              <a:solidFill>
                <a:prstClr val="black"/>
              </a:solidFill>
            </a:endParaRPr>
          </a:p>
          <a:p>
            <a:pPr marL="1257288" lvl="2" indent="-342900">
              <a:buFont typeface="Wingdings" panose="05000000000000000000" pitchFamily="2" charset="2"/>
              <a:buChar char="Ø"/>
            </a:pPr>
            <a:r>
              <a:rPr lang="en-IE" sz="1900" b="0" dirty="0" smtClean="0">
                <a:solidFill>
                  <a:prstClr val="black"/>
                </a:solidFill>
              </a:rPr>
              <a:t>Patient </a:t>
            </a:r>
            <a:r>
              <a:rPr lang="en-IE" sz="1900" b="0" dirty="0">
                <a:solidFill>
                  <a:prstClr val="black"/>
                </a:solidFill>
              </a:rPr>
              <a:t>leaflet called ‘Your Childs Immunisation’ </a:t>
            </a:r>
            <a:r>
              <a:rPr lang="en-IE" sz="1900" b="0" dirty="0">
                <a:solidFill>
                  <a:prstClr val="black"/>
                </a:solidFill>
                <a:hlinkClick r:id="rId4"/>
              </a:rPr>
              <a:t>https://</a:t>
            </a:r>
            <a:r>
              <a:rPr lang="en-IE" sz="1900" b="0" dirty="0" smtClean="0">
                <a:solidFill>
                  <a:prstClr val="black"/>
                </a:solidFill>
                <a:hlinkClick r:id="rId4"/>
              </a:rPr>
              <a:t>www.hse.ie/eng/health/immunisation/pubinfo/pcischedule/engyourchildsimm.pdf</a:t>
            </a:r>
            <a:endParaRPr lang="en-IE" sz="1900" b="0" dirty="0">
              <a:solidFill>
                <a:prstClr val="black"/>
              </a:solidFill>
            </a:endParaRPr>
          </a:p>
          <a:p>
            <a:pPr marL="1257288" lvl="2" indent="-342900">
              <a:buFont typeface="Wingdings" panose="05000000000000000000" pitchFamily="2" charset="2"/>
              <a:buChar char="Ø"/>
            </a:pPr>
            <a:r>
              <a:rPr lang="en-IE" sz="1900" b="0" dirty="0" smtClean="0">
                <a:solidFill>
                  <a:prstClr val="black"/>
                </a:solidFill>
              </a:rPr>
              <a:t> Vaccine Ingredients leaflet  </a:t>
            </a:r>
            <a:r>
              <a:rPr lang="en-IE" sz="1900" b="0" dirty="0">
                <a:solidFill>
                  <a:prstClr val="black"/>
                </a:solidFill>
                <a:hlinkClick r:id="rId5"/>
              </a:rPr>
              <a:t>https://www.hse.ie/eng/health/immunisation/hcpinfo/vaccineingredients</a:t>
            </a:r>
            <a:r>
              <a:rPr lang="en-IE" sz="1900" b="0" dirty="0" smtClean="0">
                <a:solidFill>
                  <a:prstClr val="black"/>
                </a:solidFill>
                <a:hlinkClick r:id="rId5"/>
              </a:rPr>
              <a:t>/</a:t>
            </a:r>
            <a:endParaRPr lang="en-IE" sz="1900" b="0" dirty="0" smtClean="0">
              <a:solidFill>
                <a:prstClr val="black"/>
              </a:solidFill>
            </a:endParaRPr>
          </a:p>
          <a:p>
            <a:pPr marL="800100" lvl="1" indent="-342900">
              <a:buFont typeface="Wingdings" panose="05000000000000000000" pitchFamily="2" charset="2"/>
              <a:buChar char="Ø"/>
            </a:pPr>
            <a:r>
              <a:rPr lang="en-IE" sz="1900" b="0" dirty="0" smtClean="0">
                <a:solidFill>
                  <a:prstClr val="black"/>
                </a:solidFill>
              </a:rPr>
              <a:t>Translated </a:t>
            </a:r>
            <a:r>
              <a:rPr lang="en-IE" sz="1900" b="0" dirty="0">
                <a:solidFill>
                  <a:prstClr val="black"/>
                </a:solidFill>
              </a:rPr>
              <a:t>information on vaccines in different languages available at:</a:t>
            </a:r>
          </a:p>
          <a:p>
            <a:pPr marL="1257288" lvl="2" indent="-342900">
              <a:buFont typeface="Wingdings" panose="05000000000000000000" pitchFamily="2" charset="2"/>
              <a:buChar char="Ø"/>
            </a:pPr>
            <a:r>
              <a:rPr lang="en-IE" sz="1900" b="0" dirty="0">
                <a:solidFill>
                  <a:prstClr val="black"/>
                </a:solidFill>
                <a:hlinkClick r:id="rId6"/>
              </a:rPr>
              <a:t>https://</a:t>
            </a:r>
            <a:r>
              <a:rPr lang="en-IE" sz="1900" b="0" dirty="0" smtClean="0">
                <a:solidFill>
                  <a:prstClr val="black"/>
                </a:solidFill>
                <a:hlinkClick r:id="rId6"/>
              </a:rPr>
              <a:t>www.hse.ie/eng/health/immunisation/infomaterials/translations/translate.html</a:t>
            </a:r>
            <a:endParaRPr lang="en-IE" sz="1900" b="0" dirty="0" smtClean="0">
              <a:solidFill>
                <a:prstClr val="black"/>
              </a:solidFill>
            </a:endParaRPr>
          </a:p>
          <a:p>
            <a:pPr marL="800100" lvl="1" indent="-342900">
              <a:buFont typeface="Wingdings" panose="05000000000000000000" pitchFamily="2" charset="2"/>
              <a:buChar char="Ø"/>
            </a:pPr>
            <a:endParaRPr lang="en-IE" sz="1900" b="0" dirty="0">
              <a:solidFill>
                <a:prstClr val="black"/>
              </a:solidFill>
            </a:endParaRPr>
          </a:p>
          <a:p>
            <a:pPr marL="685800" lvl="1" indent="-228600">
              <a:buFont typeface="Wingdings" panose="05000000000000000000" pitchFamily="2" charset="2"/>
              <a:buChar char="Ø"/>
            </a:pPr>
            <a:endParaRPr lang="en-US" sz="2133" b="1" dirty="0" smtClean="0">
              <a:solidFill>
                <a:srgbClr val="005E52"/>
              </a:solidFill>
            </a:endParaRP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3" name="Picture 2"/>
          <p:cNvPicPr>
            <a:picLocks noChangeAspect="1"/>
          </p:cNvPicPr>
          <p:nvPr/>
        </p:nvPicPr>
        <p:blipFill>
          <a:blip r:embed="rId8"/>
          <a:stretch>
            <a:fillRect/>
          </a:stretch>
        </p:blipFill>
        <p:spPr>
          <a:xfrm>
            <a:off x="9258300" y="1263266"/>
            <a:ext cx="2525933" cy="3005588"/>
          </a:xfrm>
          <a:prstGeom prst="rect">
            <a:avLst/>
          </a:prstGeom>
        </p:spPr>
      </p:pic>
      <p:pic>
        <p:nvPicPr>
          <p:cNvPr id="8" name="Picture 7"/>
          <p:cNvPicPr>
            <a:picLocks noChangeAspect="1"/>
          </p:cNvPicPr>
          <p:nvPr/>
        </p:nvPicPr>
        <p:blipFill>
          <a:blip r:embed="rId9"/>
          <a:stretch>
            <a:fillRect/>
          </a:stretch>
        </p:blipFill>
        <p:spPr>
          <a:xfrm>
            <a:off x="4068611" y="1538260"/>
            <a:ext cx="4901364" cy="1324693"/>
          </a:xfrm>
          <a:prstGeom prst="rect">
            <a:avLst/>
          </a:prstGeom>
        </p:spPr>
      </p:pic>
      <p:pic>
        <p:nvPicPr>
          <p:cNvPr id="4" name="Picture 3"/>
          <p:cNvPicPr>
            <a:picLocks noChangeAspect="1"/>
          </p:cNvPicPr>
          <p:nvPr/>
        </p:nvPicPr>
        <p:blipFill>
          <a:blip r:embed="rId10"/>
          <a:stretch>
            <a:fillRect/>
          </a:stretch>
        </p:blipFill>
        <p:spPr>
          <a:xfrm>
            <a:off x="7723775" y="2600129"/>
            <a:ext cx="1337920" cy="1905814"/>
          </a:xfrm>
          <a:prstGeom prst="rect">
            <a:avLst/>
          </a:prstGeom>
        </p:spPr>
      </p:pic>
    </p:spTree>
    <p:extLst>
      <p:ext uri="{BB962C8B-B14F-4D97-AF65-F5344CB8AC3E}">
        <p14:creationId xmlns:p14="http://schemas.microsoft.com/office/powerpoint/2010/main" val="2648497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a:solidFill>
                  <a:srgbClr val="002060"/>
                </a:solidFill>
                <a:ea typeface="+mj-ea"/>
              </a:rPr>
              <a:t>I</a:t>
            </a:r>
            <a:r>
              <a:rPr lang="en-IE" sz="4400" dirty="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more</a:t>
            </a:r>
            <a:r>
              <a:rPr lang="en-IE" sz="4400" dirty="0">
                <a:solidFill>
                  <a:prstClr val="black"/>
                </a:solidFill>
                <a:ea typeface="+mj-ea"/>
              </a:rPr>
              <a:t> </a:t>
            </a:r>
            <a:r>
              <a:rPr lang="en-IE" sz="4400" dirty="0">
                <a:solidFill>
                  <a:srgbClr val="FFC000"/>
                </a:solidFill>
                <a:ea typeface="+mj-ea"/>
              </a:rPr>
              <a:t>information?</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8" y="1169057"/>
            <a:ext cx="11608012" cy="5386863"/>
          </a:xfrm>
        </p:spPr>
        <p:txBody>
          <a:bodyPr/>
          <a:lstStyle/>
          <a:p>
            <a:pPr marL="457200" lvl="1"/>
            <a:endParaRPr lang="en-IE" sz="1900" b="0" dirty="0">
              <a:solidFill>
                <a:prstClr val="black"/>
              </a:solidFill>
            </a:endParaRPr>
          </a:p>
          <a:p>
            <a:pPr lvl="0"/>
            <a:r>
              <a:rPr lang="en-US" sz="1900" b="1" dirty="0" smtClean="0">
                <a:solidFill>
                  <a:srgbClr val="005E52"/>
                </a:solidFill>
              </a:rPr>
              <a:t>Reliable information about vaccination available on</a:t>
            </a:r>
            <a:endParaRPr lang="en-IE" sz="1900" b="0" dirty="0" smtClean="0">
              <a:solidFill>
                <a:prstClr val="black"/>
              </a:solidFill>
            </a:endParaRPr>
          </a:p>
          <a:p>
            <a:pPr marL="685800" lvl="1" indent="-228600">
              <a:buFont typeface="Wingdings" panose="05000000000000000000" pitchFamily="2" charset="2"/>
              <a:buChar char="Ø"/>
            </a:pPr>
            <a:r>
              <a:rPr lang="en-IE" sz="1900" b="0" dirty="0" smtClean="0">
                <a:solidFill>
                  <a:prstClr val="black"/>
                </a:solidFill>
                <a:hlinkClick r:id="rId3"/>
              </a:rPr>
              <a:t>www.immunisation.ie</a:t>
            </a:r>
            <a:endParaRPr lang="en-IE" sz="1900" b="0" dirty="0" smtClean="0">
              <a:solidFill>
                <a:prstClr val="black"/>
              </a:solidFill>
            </a:endParaRPr>
          </a:p>
          <a:p>
            <a:pPr marL="685800" lvl="1" indent="-228600">
              <a:buFont typeface="Wingdings" panose="05000000000000000000" pitchFamily="2" charset="2"/>
              <a:buChar char="Ø"/>
            </a:pPr>
            <a:endParaRPr lang="en-IE" sz="1900" b="0" dirty="0">
              <a:solidFill>
                <a:prstClr val="black"/>
              </a:solidFill>
            </a:endParaRPr>
          </a:p>
          <a:p>
            <a:pPr marL="1142988" lvl="2" indent="-228600">
              <a:buFont typeface="Wingdings" panose="05000000000000000000" pitchFamily="2" charset="2"/>
              <a:buChar char="Ø"/>
            </a:pPr>
            <a:r>
              <a:rPr lang="en-IE" sz="1900" b="0" dirty="0" smtClean="0">
                <a:solidFill>
                  <a:prstClr val="black"/>
                </a:solidFill>
              </a:rPr>
              <a:t>Patient </a:t>
            </a:r>
            <a:r>
              <a:rPr lang="en-IE" sz="1900" b="0" dirty="0">
                <a:solidFill>
                  <a:prstClr val="black"/>
                </a:solidFill>
              </a:rPr>
              <a:t>leaflet called ‘Your Childs Immunisation’ </a:t>
            </a:r>
            <a:endParaRPr lang="en-IE" sz="1900" b="0" dirty="0" smtClean="0">
              <a:solidFill>
                <a:prstClr val="black"/>
              </a:solidFill>
            </a:endParaRPr>
          </a:p>
          <a:p>
            <a:pPr marL="1142988" lvl="2" indent="-228600">
              <a:buFont typeface="Wingdings" panose="05000000000000000000" pitchFamily="2" charset="2"/>
              <a:buChar char="Ø"/>
            </a:pPr>
            <a:endParaRPr lang="en-IE" sz="1900" b="0" dirty="0">
              <a:solidFill>
                <a:prstClr val="black"/>
              </a:solidFill>
              <a:hlinkClick r:id="rId4"/>
            </a:endParaRPr>
          </a:p>
          <a:p>
            <a:pPr marL="1142988" lvl="2" indent="-228600">
              <a:buFont typeface="Wingdings" panose="05000000000000000000" pitchFamily="2" charset="2"/>
              <a:buChar char="Ø"/>
            </a:pPr>
            <a:endParaRPr lang="en-IE" sz="1900" b="0" dirty="0" smtClean="0">
              <a:solidFill>
                <a:prstClr val="black"/>
              </a:solidFill>
              <a:hlinkClick r:id="rId4"/>
            </a:endParaRPr>
          </a:p>
          <a:p>
            <a:pPr marL="1142988" lvl="2" indent="-228600">
              <a:buFont typeface="Wingdings" panose="05000000000000000000" pitchFamily="2" charset="2"/>
              <a:buChar char="Ø"/>
            </a:pPr>
            <a:endParaRPr lang="en-IE" sz="1900" b="0" dirty="0">
              <a:solidFill>
                <a:prstClr val="black"/>
              </a:solidFill>
              <a:hlinkClick r:id="rId4"/>
            </a:endParaRPr>
          </a:p>
          <a:p>
            <a:pPr marL="1142988" lvl="2" indent="-228600">
              <a:buFont typeface="Wingdings" panose="05000000000000000000" pitchFamily="2" charset="2"/>
              <a:buChar char="Ø"/>
            </a:pPr>
            <a:endParaRPr lang="en-IE" sz="1900" b="0" dirty="0" smtClean="0">
              <a:solidFill>
                <a:prstClr val="black"/>
              </a:solidFill>
              <a:hlinkClick r:id="rId4"/>
            </a:endParaRPr>
          </a:p>
          <a:p>
            <a:pPr marL="1142988" lvl="2" indent="-228600">
              <a:buFont typeface="Wingdings" panose="05000000000000000000" pitchFamily="2" charset="2"/>
              <a:buChar char="Ø"/>
            </a:pPr>
            <a:endParaRPr lang="en-IE" sz="1900" b="0" dirty="0">
              <a:solidFill>
                <a:prstClr val="black"/>
              </a:solidFill>
              <a:hlinkClick r:id="rId4"/>
            </a:endParaRPr>
          </a:p>
          <a:p>
            <a:pPr marL="1142988" lvl="2" indent="-228600">
              <a:buFont typeface="Wingdings" panose="05000000000000000000" pitchFamily="2" charset="2"/>
              <a:buChar char="Ø"/>
            </a:pPr>
            <a:endParaRPr lang="en-IE" sz="1900" b="0" dirty="0" smtClean="0">
              <a:solidFill>
                <a:prstClr val="black"/>
              </a:solidFill>
              <a:hlinkClick r:id="rId4"/>
            </a:endParaRPr>
          </a:p>
          <a:p>
            <a:pPr marL="914388" lvl="2"/>
            <a:endParaRPr lang="en-IE" sz="1900" b="0" dirty="0">
              <a:solidFill>
                <a:prstClr val="black"/>
              </a:solidFill>
              <a:hlinkClick r:id="rId4"/>
            </a:endParaRPr>
          </a:p>
          <a:p>
            <a:pPr marL="1142988" lvl="2" indent="-228600">
              <a:buFont typeface="Wingdings" panose="05000000000000000000" pitchFamily="2" charset="2"/>
              <a:buChar char="Ø"/>
            </a:pPr>
            <a:endParaRPr lang="en-IE" sz="1900" b="0" dirty="0" smtClean="0">
              <a:solidFill>
                <a:prstClr val="black"/>
              </a:solidFill>
              <a:hlinkClick r:id="rId4"/>
            </a:endParaRPr>
          </a:p>
          <a:p>
            <a:pPr marL="1142988" lvl="2" indent="-228600">
              <a:buFont typeface="Wingdings" panose="05000000000000000000" pitchFamily="2" charset="2"/>
              <a:buChar char="Ø"/>
            </a:pPr>
            <a:endParaRPr lang="en-IE" sz="1900" b="0" dirty="0" smtClean="0">
              <a:solidFill>
                <a:prstClr val="black"/>
              </a:solidFill>
              <a:hlinkClick r:id="rId4"/>
            </a:endParaRPr>
          </a:p>
          <a:p>
            <a:pPr marL="1142988" lvl="2" indent="-228600">
              <a:buFont typeface="Wingdings" panose="05000000000000000000" pitchFamily="2" charset="2"/>
              <a:buChar char="Ø"/>
            </a:pPr>
            <a:endParaRPr lang="en-IE" sz="1900" b="0" dirty="0" smtClean="0">
              <a:solidFill>
                <a:prstClr val="black"/>
              </a:solidFill>
              <a:hlinkClick r:id="rId4"/>
            </a:endParaRPr>
          </a:p>
          <a:p>
            <a:pPr marL="1142988" lvl="2" indent="-228600">
              <a:buFont typeface="Wingdings" panose="05000000000000000000" pitchFamily="2" charset="2"/>
              <a:buChar char="Ø"/>
            </a:pPr>
            <a:r>
              <a:rPr lang="en-IE" sz="1900" b="0" dirty="0" smtClean="0">
                <a:solidFill>
                  <a:prstClr val="black"/>
                </a:solidFill>
                <a:hlinkClick r:id="rId4"/>
              </a:rPr>
              <a:t>https</a:t>
            </a:r>
            <a:r>
              <a:rPr lang="en-IE" sz="1900" b="0" dirty="0">
                <a:solidFill>
                  <a:prstClr val="black"/>
                </a:solidFill>
                <a:hlinkClick r:id="rId4"/>
              </a:rPr>
              <a:t>://</a:t>
            </a:r>
            <a:r>
              <a:rPr lang="en-IE" sz="1900" b="0" dirty="0" smtClean="0">
                <a:solidFill>
                  <a:prstClr val="black"/>
                </a:solidFill>
                <a:hlinkClick r:id="rId4"/>
              </a:rPr>
              <a:t>www.hse.ie/eng/health/immunisation/pubinfo/pcischedule/engyourchildsimm.pdf</a:t>
            </a:r>
            <a:endParaRPr lang="en-IE" sz="1900" b="0" dirty="0" smtClean="0">
              <a:solidFill>
                <a:prstClr val="black"/>
              </a:solidFill>
            </a:endParaRPr>
          </a:p>
          <a:p>
            <a:pPr marL="1142988" lvl="2" indent="-228600">
              <a:buFont typeface="Wingdings" panose="05000000000000000000" pitchFamily="2" charset="2"/>
              <a:buChar char="Ø"/>
            </a:pPr>
            <a:endParaRPr lang="en-IE" sz="1900" b="0" dirty="0">
              <a:solidFill>
                <a:prstClr val="black"/>
              </a:solidFill>
            </a:endParaRP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3" name="Picture 2"/>
          <p:cNvPicPr>
            <a:picLocks noChangeAspect="1"/>
          </p:cNvPicPr>
          <p:nvPr/>
        </p:nvPicPr>
        <p:blipFill>
          <a:blip r:embed="rId6"/>
          <a:stretch>
            <a:fillRect/>
          </a:stretch>
        </p:blipFill>
        <p:spPr>
          <a:xfrm>
            <a:off x="7613032" y="1454808"/>
            <a:ext cx="3851258" cy="4582582"/>
          </a:xfrm>
          <a:prstGeom prst="rect">
            <a:avLst/>
          </a:prstGeom>
        </p:spPr>
      </p:pic>
    </p:spTree>
    <p:extLst>
      <p:ext uri="{BB962C8B-B14F-4D97-AF65-F5344CB8AC3E}">
        <p14:creationId xmlns:p14="http://schemas.microsoft.com/office/powerpoint/2010/main" val="2396720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a:solidFill>
                  <a:srgbClr val="002060"/>
                </a:solidFill>
                <a:ea typeface="+mj-ea"/>
              </a:rPr>
              <a:t>I</a:t>
            </a:r>
            <a:r>
              <a:rPr lang="en-IE" sz="4400" dirty="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more</a:t>
            </a:r>
            <a:r>
              <a:rPr lang="en-IE" sz="4400" dirty="0">
                <a:solidFill>
                  <a:prstClr val="black"/>
                </a:solidFill>
                <a:ea typeface="+mj-ea"/>
              </a:rPr>
              <a:t> </a:t>
            </a:r>
            <a:r>
              <a:rPr lang="en-IE" sz="4400" dirty="0">
                <a:solidFill>
                  <a:srgbClr val="FFC000"/>
                </a:solidFill>
                <a:ea typeface="+mj-ea"/>
              </a:rPr>
              <a:t>information?</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8" y="1615106"/>
            <a:ext cx="3641539" cy="4161071"/>
          </a:xfrm>
        </p:spPr>
        <p:txBody>
          <a:bodyPr/>
          <a:lstStyle/>
          <a:p>
            <a:pPr marL="914388" lvl="2"/>
            <a:r>
              <a:rPr lang="en-US" sz="1900" dirty="0" smtClean="0">
                <a:solidFill>
                  <a:srgbClr val="005E52"/>
                </a:solidFill>
              </a:rPr>
              <a:t>Measles Information Leaflets </a:t>
            </a:r>
            <a:endParaRPr lang="en-IE" sz="1900" b="0" dirty="0" smtClean="0">
              <a:solidFill>
                <a:prstClr val="black"/>
              </a:solidFill>
            </a:endParaRPr>
          </a:p>
          <a:p>
            <a:pPr marL="914388" lvl="2"/>
            <a:r>
              <a:rPr lang="en-IE" sz="1900" b="0" dirty="0" smtClean="0">
                <a:solidFill>
                  <a:prstClr val="black"/>
                </a:solidFill>
              </a:rPr>
              <a:t>for </a:t>
            </a:r>
            <a:r>
              <a:rPr lang="en-IE" sz="1900" b="0" dirty="0">
                <a:solidFill>
                  <a:prstClr val="black"/>
                </a:solidFill>
              </a:rPr>
              <a:t>the Roma Community (November 2023) are also available on the HPSC Information Leaflets for the General Public webpage, in </a:t>
            </a:r>
            <a:r>
              <a:rPr lang="en-IE" sz="1900" b="0" dirty="0">
                <a:solidFill>
                  <a:prstClr val="black"/>
                </a:solidFill>
                <a:hlinkClick r:id="rId3"/>
              </a:rPr>
              <a:t>Czech</a:t>
            </a:r>
            <a:r>
              <a:rPr lang="en-IE" sz="1900" b="0" dirty="0">
                <a:solidFill>
                  <a:prstClr val="black"/>
                </a:solidFill>
              </a:rPr>
              <a:t>, </a:t>
            </a:r>
            <a:r>
              <a:rPr lang="en-IE" sz="1900" b="0" dirty="0">
                <a:solidFill>
                  <a:prstClr val="black"/>
                </a:solidFill>
                <a:hlinkClick r:id="rId4"/>
              </a:rPr>
              <a:t>Romanian</a:t>
            </a:r>
            <a:r>
              <a:rPr lang="en-IE" sz="1900" b="0" dirty="0">
                <a:solidFill>
                  <a:prstClr val="black"/>
                </a:solidFill>
              </a:rPr>
              <a:t>, and </a:t>
            </a:r>
            <a:r>
              <a:rPr lang="en-IE" sz="1900" b="0" dirty="0">
                <a:solidFill>
                  <a:prstClr val="black"/>
                </a:solidFill>
                <a:hlinkClick r:id="rId5"/>
              </a:rPr>
              <a:t>Slovak</a:t>
            </a:r>
            <a:r>
              <a:rPr lang="en-IE" sz="1900" b="0" dirty="0">
                <a:solidFill>
                  <a:prstClr val="black"/>
                </a:solidFill>
              </a:rPr>
              <a:t>. </a:t>
            </a: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16" name="Picture 15"/>
          <p:cNvPicPr/>
          <p:nvPr/>
        </p:nvPicPr>
        <p:blipFill>
          <a:blip r:embed="rId7"/>
          <a:stretch>
            <a:fillRect/>
          </a:stretch>
        </p:blipFill>
        <p:spPr>
          <a:xfrm>
            <a:off x="4944823" y="1615106"/>
            <a:ext cx="1677740" cy="2601217"/>
          </a:xfrm>
          <a:prstGeom prst="rect">
            <a:avLst/>
          </a:prstGeom>
        </p:spPr>
      </p:pic>
      <p:pic>
        <p:nvPicPr>
          <p:cNvPr id="17" name="Picture 16"/>
          <p:cNvPicPr/>
          <p:nvPr/>
        </p:nvPicPr>
        <p:blipFill>
          <a:blip r:embed="rId8"/>
          <a:stretch>
            <a:fillRect/>
          </a:stretch>
        </p:blipFill>
        <p:spPr>
          <a:xfrm>
            <a:off x="7109449" y="1615106"/>
            <a:ext cx="1588941" cy="2622210"/>
          </a:xfrm>
          <a:prstGeom prst="rect">
            <a:avLst/>
          </a:prstGeom>
        </p:spPr>
      </p:pic>
      <p:pic>
        <p:nvPicPr>
          <p:cNvPr id="18" name="Picture 17"/>
          <p:cNvPicPr/>
          <p:nvPr/>
        </p:nvPicPr>
        <p:blipFill rotWithShape="1">
          <a:blip r:embed="rId9"/>
          <a:srcRect/>
          <a:stretch/>
        </p:blipFill>
        <p:spPr bwMode="auto">
          <a:xfrm>
            <a:off x="8996219" y="1615106"/>
            <a:ext cx="1709343" cy="26222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8318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a:solidFill>
                  <a:srgbClr val="002060"/>
                </a:solidFill>
                <a:ea typeface="+mj-ea"/>
              </a:rPr>
              <a:t>I</a:t>
            </a:r>
            <a:r>
              <a:rPr lang="en-IE" sz="4400" dirty="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more</a:t>
            </a:r>
            <a:r>
              <a:rPr lang="en-IE" sz="4400" dirty="0">
                <a:solidFill>
                  <a:prstClr val="black"/>
                </a:solidFill>
                <a:ea typeface="+mj-ea"/>
              </a:rPr>
              <a:t> </a:t>
            </a:r>
            <a:r>
              <a:rPr lang="en-IE" sz="4400" dirty="0">
                <a:solidFill>
                  <a:srgbClr val="FFC000"/>
                </a:solidFill>
                <a:ea typeface="+mj-ea"/>
              </a:rPr>
              <a:t>information?</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8" y="1169057"/>
            <a:ext cx="6253475" cy="5386863"/>
          </a:xfrm>
        </p:spPr>
        <p:txBody>
          <a:bodyPr/>
          <a:lstStyle/>
          <a:p>
            <a:pPr marL="457200" lvl="1"/>
            <a:endParaRPr lang="en-IE" sz="1900" b="0" dirty="0">
              <a:solidFill>
                <a:prstClr val="black"/>
              </a:solidFill>
            </a:endParaRPr>
          </a:p>
          <a:p>
            <a:pPr lvl="0"/>
            <a:r>
              <a:rPr lang="en-US" sz="1900" b="1" dirty="0" smtClean="0">
                <a:solidFill>
                  <a:srgbClr val="005E52"/>
                </a:solidFill>
              </a:rPr>
              <a:t>Measles Information Video</a:t>
            </a:r>
            <a:endParaRPr lang="en-IE" sz="1900" b="0" dirty="0">
              <a:solidFill>
                <a:prstClr val="black"/>
              </a:solidFill>
            </a:endParaRPr>
          </a:p>
          <a:p>
            <a:pPr marL="1142988" lvl="2" indent="-228600">
              <a:buFont typeface="Wingdings" panose="05000000000000000000" pitchFamily="2" charset="2"/>
              <a:buChar char="Ø"/>
            </a:pPr>
            <a:endParaRPr lang="en-IE" sz="1900" dirty="0">
              <a:solidFill>
                <a:prstClr val="black"/>
              </a:solidFill>
              <a:latin typeface="Calibri" panose="020F0502020204030204"/>
              <a:cs typeface="+mn-cs"/>
            </a:endParaRPr>
          </a:p>
          <a:p>
            <a:r>
              <a:rPr lang="en-IE" dirty="0"/>
              <a:t>In this </a:t>
            </a:r>
            <a:r>
              <a:rPr lang="en-IE" u="sng" dirty="0">
                <a:hlinkClick r:id="rId3"/>
              </a:rPr>
              <a:t>measles information video in English &amp; Romanian</a:t>
            </a:r>
            <a:r>
              <a:rPr lang="en-IE" dirty="0"/>
              <a:t> </a:t>
            </a:r>
            <a:r>
              <a:rPr lang="en-IE" b="1" dirty="0" smtClean="0"/>
              <a:t>Alex </a:t>
            </a:r>
            <a:r>
              <a:rPr lang="en-IE" b="1" dirty="0"/>
              <a:t>Petrovics</a:t>
            </a:r>
            <a:r>
              <a:rPr lang="en-IE" dirty="0"/>
              <a:t>, Roma Health Team Lead, HSE Social Inclusion South East Community Healthcare (SECH) interviews </a:t>
            </a:r>
            <a:r>
              <a:rPr lang="en-IE" b="1" dirty="0" err="1"/>
              <a:t>Dr.</a:t>
            </a:r>
            <a:r>
              <a:rPr lang="en-IE" b="1" dirty="0"/>
              <a:t> Carmel </a:t>
            </a:r>
            <a:r>
              <a:rPr lang="en-IE" b="1" dirty="0" err="1"/>
              <a:t>Mullaney</a:t>
            </a:r>
            <a:r>
              <a:rPr lang="en-IE" dirty="0"/>
              <a:t>, Consultant in Public Health Medicine and Area Director for the Department of Public Health HSE Dublin and South East (April 2024). </a:t>
            </a:r>
          </a:p>
          <a:p>
            <a:r>
              <a:rPr lang="en-IE" dirty="0"/>
              <a:t>They discuss measles signs and symptoms, and the MMR vaccine. </a:t>
            </a:r>
          </a:p>
          <a:p>
            <a:r>
              <a:rPr lang="en-IE" i="1" dirty="0"/>
              <a:t>*also available via </a:t>
            </a:r>
            <a:r>
              <a:rPr lang="en-IE" i="1" u="sng" dirty="0">
                <a:hlinkClick r:id="rId4"/>
              </a:rPr>
              <a:t>HSE PH Dublin-SE YouTube channel</a:t>
            </a:r>
            <a:endParaRPr lang="en-IE" sz="4000" dirty="0">
              <a:solidFill>
                <a:prstClr val="black"/>
              </a:solidFill>
              <a:latin typeface="Calibri" panose="020F0502020204030204"/>
              <a:cs typeface="+mn-cs"/>
            </a:endParaRPr>
          </a:p>
          <a:p>
            <a:pPr lvl="0">
              <a:lnSpc>
                <a:spcPct val="90000"/>
              </a:lnSpc>
            </a:pPr>
            <a:endParaRPr lang="en-IE" sz="1900" dirty="0">
              <a:solidFill>
                <a:prstClr val="black"/>
              </a:solidFill>
              <a:latin typeface="Calibri" panose="020F0502020204030204"/>
              <a:cs typeface="+mn-cs"/>
              <a:hlinkClick r:id="rId5"/>
            </a:endParaRPr>
          </a:p>
          <a:p>
            <a:pPr lvl="0">
              <a:lnSpc>
                <a:spcPct val="90000"/>
              </a:lnSpc>
            </a:pPr>
            <a:endParaRPr lang="en-IE" sz="1900" dirty="0">
              <a:solidFill>
                <a:prstClr val="black"/>
              </a:solidFill>
              <a:latin typeface="Calibri" panose="020F0502020204030204"/>
              <a:cs typeface="+mn-cs"/>
              <a:hlinkClick r:id="rId5"/>
            </a:endParaRPr>
          </a:p>
          <a:p>
            <a:pPr lvl="0">
              <a:lnSpc>
                <a:spcPct val="90000"/>
              </a:lnSpc>
            </a:pPr>
            <a:endParaRPr lang="en-IE" sz="1900" dirty="0">
              <a:solidFill>
                <a:prstClr val="black"/>
              </a:solidFill>
              <a:latin typeface="Calibri" panose="020F0502020204030204"/>
              <a:cs typeface="+mn-cs"/>
              <a:hlinkClick r:id="rId5"/>
            </a:endParaRPr>
          </a:p>
          <a:p>
            <a:pPr lvl="0">
              <a:lnSpc>
                <a:spcPct val="90000"/>
              </a:lnSpc>
            </a:pPr>
            <a:endParaRPr lang="en-IE" sz="1900" dirty="0">
              <a:solidFill>
                <a:prstClr val="black"/>
              </a:solidFill>
              <a:latin typeface="Calibri" panose="020F0502020204030204"/>
              <a:cs typeface="+mn-cs"/>
              <a:hlinkClick r:id="rId5"/>
            </a:endParaRPr>
          </a:p>
          <a:p>
            <a:pPr marL="457200" lvl="1"/>
            <a:endParaRPr lang="en-IE" sz="1900" b="0" dirty="0">
              <a:solidFill>
                <a:prstClr val="black"/>
              </a:solidFill>
            </a:endParaRPr>
          </a:p>
          <a:p>
            <a:pPr marL="685800" lvl="1" indent="-228600">
              <a:buFont typeface="Wingdings" panose="05000000000000000000" pitchFamily="2" charset="2"/>
              <a:buChar char="Ø"/>
            </a:pPr>
            <a:endParaRPr lang="en-US" sz="2133" b="1" dirty="0" smtClean="0">
              <a:solidFill>
                <a:srgbClr val="005E52"/>
              </a:solidFill>
            </a:endParaRP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8" name="Picture 7" descr="C:\Users\aileenkitching\Desktop\video still.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6585" y="2174911"/>
            <a:ext cx="3566937" cy="2363858"/>
          </a:xfrm>
          <a:prstGeom prst="rect">
            <a:avLst/>
          </a:prstGeom>
          <a:noFill/>
          <a:ln>
            <a:noFill/>
          </a:ln>
        </p:spPr>
      </p:pic>
      <p:pic>
        <p:nvPicPr>
          <p:cNvPr id="10" name="Picture 9" descr="C:\Users\aileenkitching\Pictures\Logos\YouTube logo.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62349" y="4695086"/>
            <a:ext cx="1055406" cy="478726"/>
          </a:xfrm>
          <a:prstGeom prst="rect">
            <a:avLst/>
          </a:prstGeom>
          <a:noFill/>
          <a:ln>
            <a:noFill/>
          </a:ln>
        </p:spPr>
      </p:pic>
    </p:spTree>
    <p:extLst>
      <p:ext uri="{BB962C8B-B14F-4D97-AF65-F5344CB8AC3E}">
        <p14:creationId xmlns:p14="http://schemas.microsoft.com/office/powerpoint/2010/main" val="2917603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a:solidFill>
                  <a:srgbClr val="002060"/>
                </a:solidFill>
                <a:ea typeface="+mj-ea"/>
              </a:rPr>
              <a:t>I</a:t>
            </a:r>
            <a:r>
              <a:rPr lang="en-IE" sz="4400" dirty="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more</a:t>
            </a:r>
            <a:r>
              <a:rPr lang="en-IE" sz="4400" dirty="0">
                <a:solidFill>
                  <a:prstClr val="black"/>
                </a:solidFill>
                <a:ea typeface="+mj-ea"/>
              </a:rPr>
              <a:t> </a:t>
            </a:r>
            <a:r>
              <a:rPr lang="en-IE" sz="4400" dirty="0">
                <a:solidFill>
                  <a:srgbClr val="FFC000"/>
                </a:solidFill>
                <a:ea typeface="+mj-ea"/>
              </a:rPr>
              <a:t>information?</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8" y="1169057"/>
            <a:ext cx="4826119" cy="4004755"/>
          </a:xfrm>
        </p:spPr>
        <p:txBody>
          <a:bodyPr/>
          <a:lstStyle/>
          <a:p>
            <a:pPr marL="457200" lvl="1"/>
            <a:endParaRPr lang="en-IE" sz="1900" b="0" dirty="0">
              <a:solidFill>
                <a:prstClr val="black"/>
              </a:solidFill>
            </a:endParaRPr>
          </a:p>
          <a:p>
            <a:pPr lvl="0"/>
            <a:r>
              <a:rPr lang="en-US" sz="1900" b="1" dirty="0" smtClean="0">
                <a:solidFill>
                  <a:srgbClr val="005E52"/>
                </a:solidFill>
              </a:rPr>
              <a:t>Meningitis, measles, mumps, rubella</a:t>
            </a:r>
            <a:endParaRPr lang="en-IE" sz="1900" b="0" dirty="0">
              <a:solidFill>
                <a:prstClr val="black"/>
              </a:solidFill>
            </a:endParaRPr>
          </a:p>
          <a:p>
            <a:pPr marL="1142988" lvl="2" indent="-228600">
              <a:buFont typeface="Wingdings" panose="05000000000000000000" pitchFamily="2" charset="2"/>
              <a:buChar char="Ø"/>
            </a:pPr>
            <a:endParaRPr lang="en-IE" sz="1900" dirty="0">
              <a:solidFill>
                <a:prstClr val="black"/>
              </a:solidFill>
              <a:latin typeface="Calibri" panose="020F0502020204030204"/>
              <a:cs typeface="+mn-cs"/>
            </a:endParaRPr>
          </a:p>
          <a:p>
            <a:r>
              <a:rPr lang="en-IE" dirty="0"/>
              <a:t>Wexford and Waterford Roma Health Projects have developed a pictorial infographic for meningitis, measles, mumps and rubella. The complete infographic is available at </a:t>
            </a:r>
            <a:r>
              <a:rPr lang="en-IE" u="sng" dirty="0">
                <a:hlinkClick r:id="rId3"/>
              </a:rPr>
              <a:t>https://www.hse.ie/eng/health/immunisation/infomaterials/translations/romainfo.pdf</a:t>
            </a:r>
            <a:endParaRPr lang="en-IE" sz="1900" dirty="0">
              <a:solidFill>
                <a:prstClr val="black"/>
              </a:solidFill>
              <a:latin typeface="Calibri" panose="020F0502020204030204"/>
              <a:cs typeface="+mn-cs"/>
              <a:hlinkClick r:id="rId4"/>
            </a:endParaRPr>
          </a:p>
          <a:p>
            <a:pPr lvl="0">
              <a:lnSpc>
                <a:spcPct val="90000"/>
              </a:lnSpc>
            </a:pPr>
            <a:endParaRPr lang="en-IE" sz="1900" dirty="0">
              <a:solidFill>
                <a:prstClr val="black"/>
              </a:solidFill>
              <a:latin typeface="Calibri" panose="020F0502020204030204"/>
              <a:cs typeface="+mn-cs"/>
              <a:hlinkClick r:id="rId4"/>
            </a:endParaRPr>
          </a:p>
          <a:p>
            <a:pPr lvl="0">
              <a:lnSpc>
                <a:spcPct val="90000"/>
              </a:lnSpc>
            </a:pPr>
            <a:endParaRPr lang="en-IE" sz="1900" dirty="0">
              <a:solidFill>
                <a:prstClr val="black"/>
              </a:solidFill>
              <a:latin typeface="Calibri" panose="020F0502020204030204"/>
              <a:cs typeface="+mn-cs"/>
              <a:hlinkClick r:id="rId4"/>
            </a:endParaRPr>
          </a:p>
          <a:p>
            <a:pPr lvl="0">
              <a:lnSpc>
                <a:spcPct val="90000"/>
              </a:lnSpc>
            </a:pPr>
            <a:endParaRPr lang="en-IE" sz="1900" dirty="0">
              <a:solidFill>
                <a:prstClr val="black"/>
              </a:solidFill>
              <a:latin typeface="Calibri" panose="020F0502020204030204"/>
              <a:cs typeface="+mn-cs"/>
              <a:hlinkClick r:id="rId4"/>
            </a:endParaRPr>
          </a:p>
          <a:p>
            <a:pPr marL="457200" lvl="1"/>
            <a:endParaRPr lang="en-IE" sz="1900" b="0" dirty="0">
              <a:solidFill>
                <a:prstClr val="black"/>
              </a:solidFill>
            </a:endParaRPr>
          </a:p>
          <a:p>
            <a:pPr marL="685800" lvl="1" indent="-228600">
              <a:buFont typeface="Wingdings" panose="05000000000000000000" pitchFamily="2" charset="2"/>
              <a:buChar char="Ø"/>
            </a:pPr>
            <a:endParaRPr lang="en-US" sz="2133" b="1" dirty="0" smtClean="0">
              <a:solidFill>
                <a:srgbClr val="005E52"/>
              </a:solidFill>
            </a:endParaRP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11" name="Picture 10"/>
          <p:cNvPicPr/>
          <p:nvPr/>
        </p:nvPicPr>
        <p:blipFill>
          <a:blip r:embed="rId6"/>
          <a:stretch>
            <a:fillRect/>
          </a:stretch>
        </p:blipFill>
        <p:spPr>
          <a:xfrm>
            <a:off x="6579220" y="1454807"/>
            <a:ext cx="5129560" cy="3719005"/>
          </a:xfrm>
          <a:prstGeom prst="rect">
            <a:avLst/>
          </a:prstGeom>
        </p:spPr>
      </p:pic>
    </p:spTree>
    <p:extLst>
      <p:ext uri="{BB962C8B-B14F-4D97-AF65-F5344CB8AC3E}">
        <p14:creationId xmlns:p14="http://schemas.microsoft.com/office/powerpoint/2010/main" val="8977945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a:solidFill>
                  <a:srgbClr val="002060"/>
                </a:solidFill>
                <a:ea typeface="+mj-ea"/>
              </a:rPr>
              <a:t>I</a:t>
            </a:r>
            <a:r>
              <a:rPr lang="en-IE" sz="4400" dirty="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more</a:t>
            </a:r>
            <a:r>
              <a:rPr lang="en-IE" sz="4400" dirty="0">
                <a:solidFill>
                  <a:prstClr val="black"/>
                </a:solidFill>
                <a:ea typeface="+mj-ea"/>
              </a:rPr>
              <a:t> </a:t>
            </a:r>
            <a:r>
              <a:rPr lang="en-IE" sz="4400" dirty="0">
                <a:solidFill>
                  <a:srgbClr val="FFC000"/>
                </a:solidFill>
                <a:ea typeface="+mj-ea"/>
              </a:rPr>
              <a:t>information?</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7" y="1169057"/>
            <a:ext cx="11204617" cy="4986415"/>
          </a:xfrm>
        </p:spPr>
        <p:txBody>
          <a:bodyPr/>
          <a:lstStyle/>
          <a:p>
            <a:pPr lvl="0"/>
            <a:r>
              <a:rPr lang="en-US" sz="1900" b="1" dirty="0" err="1" smtClean="0">
                <a:solidFill>
                  <a:srgbClr val="005E52"/>
                </a:solidFill>
              </a:rPr>
              <a:t>Immunisation</a:t>
            </a:r>
            <a:r>
              <a:rPr lang="en-US" sz="1900" b="1" dirty="0" smtClean="0">
                <a:solidFill>
                  <a:srgbClr val="005E52"/>
                </a:solidFill>
              </a:rPr>
              <a:t> Schedule</a:t>
            </a:r>
            <a:endParaRPr lang="en-IE" sz="1900" dirty="0">
              <a:solidFill>
                <a:prstClr val="black"/>
              </a:solidFill>
              <a:latin typeface="Calibri" panose="020F0502020204030204"/>
              <a:cs typeface="+mn-cs"/>
            </a:endParaRPr>
          </a:p>
          <a:p>
            <a:r>
              <a:rPr lang="en-IE" dirty="0"/>
              <a:t>The Intercultural Health Hub in Waterford, supported by HSE Social Inclusion </a:t>
            </a:r>
            <a:r>
              <a:rPr lang="en-IE" dirty="0" smtClean="0"/>
              <a:t>SECH (South East Community Healthcare) </a:t>
            </a:r>
            <a:r>
              <a:rPr lang="en-IE" dirty="0"/>
              <a:t>has developed this resource outlining the</a:t>
            </a:r>
            <a:r>
              <a:rPr lang="en-IE" b="1" dirty="0"/>
              <a:t> Childhood Immunisation Schedule</a:t>
            </a:r>
            <a:r>
              <a:rPr lang="en-IE" dirty="0"/>
              <a:t> in Ireland. </a:t>
            </a:r>
            <a:endParaRPr lang="en-IE" dirty="0" smtClean="0"/>
          </a:p>
          <a:p>
            <a:endParaRPr lang="en-IE" dirty="0"/>
          </a:p>
          <a:p>
            <a:endParaRPr lang="en-IE" dirty="0" smtClean="0"/>
          </a:p>
          <a:p>
            <a:endParaRPr lang="en-IE" dirty="0"/>
          </a:p>
          <a:p>
            <a:endParaRPr lang="en-IE" dirty="0" smtClean="0"/>
          </a:p>
          <a:p>
            <a:endParaRPr lang="en-IE" dirty="0" smtClean="0"/>
          </a:p>
          <a:p>
            <a:pPr>
              <a:spcBef>
                <a:spcPts val="0"/>
              </a:spcBef>
            </a:pPr>
            <a:r>
              <a:rPr lang="en-IE" dirty="0" smtClean="0"/>
              <a:t>Available in: </a:t>
            </a:r>
            <a:endParaRPr lang="en-IE" dirty="0"/>
          </a:p>
          <a:p>
            <a:pPr lvl="0">
              <a:lnSpc>
                <a:spcPct val="115000"/>
              </a:lnSpc>
              <a:spcBef>
                <a:spcPts val="0"/>
              </a:spcBef>
              <a:buSzPts val="1000"/>
              <a:tabLst>
                <a:tab pos="228600" algn="l"/>
                <a:tab pos="540385" algn="l"/>
              </a:tabLst>
            </a:pPr>
            <a:r>
              <a:rPr lang="en-IE" sz="2000" dirty="0" smtClean="0">
                <a:latin typeface="Calibri" panose="020F0502020204030204" pitchFamily="34" charset="0"/>
                <a:ea typeface="Calibri" panose="020F0502020204030204" pitchFamily="34" charset="0"/>
                <a:cs typeface="Times New Roman" panose="02020603050405020304" pitchFamily="18" charset="0"/>
              </a:rPr>
              <a:t>		English </a:t>
            </a:r>
            <a:r>
              <a:rPr lang="en-IE" sz="2000" u="sng" dirty="0">
                <a:solidFill>
                  <a:srgbClr val="0048A8"/>
                </a:solidFill>
                <a:latin typeface="Calibri" panose="020F0502020204030204" pitchFamily="34" charset="0"/>
                <a:ea typeface="Calibri" panose="020F0502020204030204" pitchFamily="34" charset="0"/>
                <a:cs typeface="Calibri" panose="020F0502020204030204" pitchFamily="34" charset="0"/>
                <a:hlinkClick r:id="rId3"/>
              </a:rPr>
              <a:t>Childhood Immunisation </a:t>
            </a:r>
            <a:r>
              <a:rPr lang="en-IE" sz="2000" u="sng" dirty="0" smtClean="0">
                <a:solidFill>
                  <a:srgbClr val="0048A8"/>
                </a:solidFill>
                <a:latin typeface="Calibri" panose="020F0502020204030204" pitchFamily="34" charset="0"/>
                <a:ea typeface="Calibri" panose="020F0502020204030204" pitchFamily="34" charset="0"/>
                <a:cs typeface="Calibri" panose="020F0502020204030204" pitchFamily="34" charset="0"/>
                <a:hlinkClick r:id="rId3"/>
              </a:rPr>
              <a:t>Schedule</a:t>
            </a:r>
            <a:endParaRPr lang="en-IE" sz="20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0"/>
              </a:spcBef>
              <a:buSzPts val="1000"/>
              <a:tabLst>
                <a:tab pos="228600" algn="l"/>
                <a:tab pos="540385" algn="l"/>
              </a:tabLst>
            </a:pPr>
            <a:r>
              <a:rPr lang="en-IE" sz="2000" dirty="0" smtClean="0">
                <a:latin typeface="Calibri" panose="020F0502020204030204" pitchFamily="34" charset="0"/>
                <a:ea typeface="Calibri" panose="020F0502020204030204" pitchFamily="34" charset="0"/>
                <a:cs typeface="Times New Roman" panose="02020603050405020304" pitchFamily="18" charset="0"/>
              </a:rPr>
              <a:t>		Czech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4"/>
              </a:rPr>
              <a:t>Dětský</a:t>
            </a:r>
            <a:r>
              <a:rPr lang="en-IE" sz="2000" u="sng" dirty="0">
                <a:solidFill>
                  <a:srgbClr val="0048A8"/>
                </a:solidFill>
                <a:latin typeface="Calibri" panose="020F0502020204030204" pitchFamily="34" charset="0"/>
                <a:ea typeface="Calibri" panose="020F0502020204030204" pitchFamily="34" charset="0"/>
                <a:cs typeface="Calibri" panose="020F0502020204030204" pitchFamily="34" charset="0"/>
                <a:hlinkClick r:id="rId4"/>
              </a:rPr>
              <a:t>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4"/>
              </a:rPr>
              <a:t>očkovací</a:t>
            </a:r>
            <a:r>
              <a:rPr lang="en-IE" sz="2000" u="sng" dirty="0">
                <a:solidFill>
                  <a:srgbClr val="0048A8"/>
                </a:solidFill>
                <a:latin typeface="Calibri" panose="020F0502020204030204" pitchFamily="34" charset="0"/>
                <a:ea typeface="Calibri" panose="020F0502020204030204" pitchFamily="34" charset="0"/>
                <a:cs typeface="Calibri" panose="020F0502020204030204" pitchFamily="34" charset="0"/>
                <a:hlinkClick r:id="rId4"/>
              </a:rPr>
              <a:t>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4"/>
              </a:rPr>
              <a:t>kalendář</a:t>
            </a:r>
            <a:endParaRPr lang="en-IE"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0"/>
              </a:spcBef>
              <a:buSzPts val="1000"/>
              <a:tabLst>
                <a:tab pos="228600" algn="l"/>
                <a:tab pos="540385" algn="l"/>
              </a:tabLst>
            </a:pPr>
            <a:r>
              <a:rPr lang="en-IE"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Romanian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Programul</a:t>
            </a:r>
            <a:r>
              <a:rPr lang="en-IE" sz="2000" u="sng" dirty="0">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 de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vaccinare</a:t>
            </a:r>
            <a:r>
              <a:rPr lang="en-IE" sz="2000" u="sng" dirty="0">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împotriva</a:t>
            </a:r>
            <a:r>
              <a:rPr lang="en-IE" sz="2000" u="sng" dirty="0">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bolilor</a:t>
            </a:r>
            <a:r>
              <a:rPr lang="en-IE" sz="2000" u="sng" dirty="0">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 din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5"/>
              </a:rPr>
              <a:t>copilărie</a:t>
            </a:r>
            <a:endParaRPr lang="en-IE" sz="20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2000" dirty="0" smtClean="0">
                <a:latin typeface="Calibri" panose="020F0502020204030204" pitchFamily="34" charset="0"/>
                <a:ea typeface="Calibri" panose="020F0502020204030204" pitchFamily="34" charset="0"/>
                <a:cs typeface="Times New Roman" panose="02020603050405020304" pitchFamily="18" charset="0"/>
              </a:rPr>
              <a:t>         Slovak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6"/>
              </a:rPr>
              <a:t>Imunizačný</a:t>
            </a:r>
            <a:r>
              <a:rPr lang="en-IE" sz="2000" u="sng" dirty="0">
                <a:solidFill>
                  <a:srgbClr val="0048A8"/>
                </a:solidFill>
                <a:latin typeface="Calibri" panose="020F0502020204030204" pitchFamily="34" charset="0"/>
                <a:ea typeface="Calibri" panose="020F0502020204030204" pitchFamily="34" charset="0"/>
                <a:cs typeface="Calibri" panose="020F0502020204030204" pitchFamily="34" charset="0"/>
                <a:hlinkClick r:id="rId6"/>
              </a:rPr>
              <a:t> program pre </a:t>
            </a:r>
            <a:r>
              <a:rPr lang="en-IE" sz="2000" u="sng" dirty="0" err="1">
                <a:solidFill>
                  <a:srgbClr val="0048A8"/>
                </a:solidFill>
                <a:latin typeface="Calibri" panose="020F0502020204030204" pitchFamily="34" charset="0"/>
                <a:ea typeface="Calibri" panose="020F0502020204030204" pitchFamily="34" charset="0"/>
                <a:cs typeface="Calibri" panose="020F0502020204030204" pitchFamily="34" charset="0"/>
                <a:hlinkClick r:id="rId6"/>
              </a:rPr>
              <a:t>deti</a:t>
            </a:r>
            <a:endParaRPr lang="en-IE" sz="1900" dirty="0" smtClean="0">
              <a:solidFill>
                <a:prstClr val="black"/>
              </a:solidFill>
              <a:latin typeface="Calibri" panose="020F0502020204030204"/>
              <a:cs typeface="+mn-cs"/>
              <a:hlinkClick r:id="rId7"/>
            </a:endParaRPr>
          </a:p>
          <a:p>
            <a:pPr lvl="0">
              <a:lnSpc>
                <a:spcPct val="90000"/>
              </a:lnSpc>
            </a:pPr>
            <a:endParaRPr lang="en-IE" sz="1900" dirty="0">
              <a:solidFill>
                <a:prstClr val="black"/>
              </a:solidFill>
              <a:latin typeface="Calibri" panose="020F0502020204030204"/>
              <a:cs typeface="+mn-cs"/>
              <a:hlinkClick r:id="rId7"/>
            </a:endParaRPr>
          </a:p>
          <a:p>
            <a:pPr marL="457200" lvl="1"/>
            <a:endParaRPr lang="en-IE" sz="1900" b="0" dirty="0">
              <a:solidFill>
                <a:prstClr val="black"/>
              </a:solidFill>
            </a:endParaRPr>
          </a:p>
          <a:p>
            <a:pPr marL="685800" lvl="1" indent="-228600">
              <a:buFont typeface="Wingdings" panose="05000000000000000000" pitchFamily="2" charset="2"/>
              <a:buChar char="Ø"/>
            </a:pPr>
            <a:endParaRPr lang="en-US" sz="2133" b="1" dirty="0" smtClean="0">
              <a:solidFill>
                <a:srgbClr val="005E52"/>
              </a:solidFill>
            </a:endParaRP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8" name="Picture 7"/>
          <p:cNvPicPr/>
          <p:nvPr/>
        </p:nvPicPr>
        <p:blipFill>
          <a:blip r:embed="rId9"/>
          <a:stretch>
            <a:fillRect/>
          </a:stretch>
        </p:blipFill>
        <p:spPr>
          <a:xfrm>
            <a:off x="6193970" y="2253856"/>
            <a:ext cx="5565785" cy="3034887"/>
          </a:xfrm>
          <a:prstGeom prst="rect">
            <a:avLst/>
          </a:prstGeom>
        </p:spPr>
      </p:pic>
    </p:spTree>
    <p:extLst>
      <p:ext uri="{BB962C8B-B14F-4D97-AF65-F5344CB8AC3E}">
        <p14:creationId xmlns:p14="http://schemas.microsoft.com/office/powerpoint/2010/main" val="3831233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a:solidFill>
                  <a:srgbClr val="002060"/>
                </a:solidFill>
                <a:ea typeface="+mj-ea"/>
              </a:rPr>
              <a:t>I</a:t>
            </a:r>
            <a:r>
              <a:rPr lang="en-IE" sz="4400" dirty="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more</a:t>
            </a:r>
            <a:r>
              <a:rPr lang="en-IE" sz="4400" dirty="0">
                <a:solidFill>
                  <a:prstClr val="black"/>
                </a:solidFill>
                <a:ea typeface="+mj-ea"/>
              </a:rPr>
              <a:t> </a:t>
            </a:r>
            <a:r>
              <a:rPr lang="en-IE" sz="4400" dirty="0">
                <a:solidFill>
                  <a:srgbClr val="FFC000"/>
                </a:solidFill>
                <a:ea typeface="+mj-ea"/>
              </a:rPr>
              <a:t>information?</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8" y="1169057"/>
            <a:ext cx="11608012" cy="5386863"/>
          </a:xfrm>
        </p:spPr>
        <p:txBody>
          <a:bodyPr/>
          <a:lstStyle/>
          <a:p>
            <a:pPr lvl="0"/>
            <a:r>
              <a:rPr lang="en-US" sz="1900" b="1" dirty="0">
                <a:solidFill>
                  <a:srgbClr val="005E52"/>
                </a:solidFill>
              </a:rPr>
              <a:t>Reliable information about vaccination available on</a:t>
            </a:r>
            <a:endParaRPr lang="en-IE" sz="1900" dirty="0">
              <a:solidFill>
                <a:prstClr val="black"/>
              </a:solidFill>
            </a:endParaRPr>
          </a:p>
          <a:p>
            <a:pPr marL="685800" lvl="1" indent="-228600">
              <a:buFont typeface="Wingdings" panose="05000000000000000000" pitchFamily="2" charset="2"/>
              <a:buChar char="Ø"/>
            </a:pPr>
            <a:r>
              <a:rPr lang="en-IE" sz="1900" b="0" dirty="0">
                <a:solidFill>
                  <a:prstClr val="black"/>
                </a:solidFill>
              </a:rPr>
              <a:t>Translated information on vaccines in different languages available at:</a:t>
            </a:r>
          </a:p>
          <a:p>
            <a:pPr marL="1142988" lvl="2" indent="-228600">
              <a:buFont typeface="Wingdings" panose="05000000000000000000" pitchFamily="2" charset="2"/>
              <a:buChar char="Ø"/>
            </a:pPr>
            <a:r>
              <a:rPr lang="en-IE" sz="1900" b="0" dirty="0">
                <a:solidFill>
                  <a:prstClr val="black"/>
                </a:solidFill>
                <a:hlinkClick r:id="rId3"/>
              </a:rPr>
              <a:t>https://</a:t>
            </a:r>
            <a:r>
              <a:rPr lang="en-IE" sz="1900" b="0" dirty="0" smtClean="0">
                <a:solidFill>
                  <a:prstClr val="black"/>
                </a:solidFill>
                <a:hlinkClick r:id="rId3"/>
              </a:rPr>
              <a:t>www.hse.ie/eng/health/immunisation/infomaterials/translations/translate.html</a:t>
            </a:r>
            <a:endParaRPr lang="en-IE" sz="1900" b="0" dirty="0">
              <a:solidFill>
                <a:prstClr val="black"/>
              </a:solidFill>
            </a:endParaRPr>
          </a:p>
          <a:p>
            <a:pPr marL="1142988" lvl="2" indent="-228600">
              <a:buFont typeface="Wingdings" panose="05000000000000000000" pitchFamily="2" charset="2"/>
              <a:buChar char="Ø"/>
            </a:pPr>
            <a:r>
              <a:rPr lang="en-IE" sz="2000" b="1" dirty="0" smtClean="0">
                <a:solidFill>
                  <a:prstClr val="black"/>
                </a:solidFill>
                <a:hlinkClick r:id="rId3"/>
              </a:rPr>
              <a:t>Vaccine </a:t>
            </a:r>
            <a:r>
              <a:rPr lang="en-IE" sz="2000" b="1" dirty="0">
                <a:solidFill>
                  <a:prstClr val="black"/>
                </a:solidFill>
                <a:hlinkClick r:id="rId3"/>
              </a:rPr>
              <a:t>Information Translations - HSE.ie</a:t>
            </a:r>
            <a:endParaRPr lang="en-IE" sz="2000" b="1" dirty="0">
              <a:solidFill>
                <a:prstClr val="black"/>
              </a:solidFill>
            </a:endParaRPr>
          </a:p>
          <a:p>
            <a:pPr marL="1142988" lvl="2" indent="-228600">
              <a:buFont typeface="Wingdings" panose="05000000000000000000" pitchFamily="2" charset="2"/>
              <a:buChar char="Ø"/>
            </a:pPr>
            <a:endParaRPr lang="en-IE" sz="1900" b="0" dirty="0">
              <a:solidFill>
                <a:prstClr val="black"/>
              </a:solidFill>
            </a:endParaRPr>
          </a:p>
          <a:p>
            <a:pPr marL="457200" lvl="1"/>
            <a:endParaRPr lang="en-IE" sz="1900" b="0" dirty="0">
              <a:solidFill>
                <a:prstClr val="black"/>
              </a:solidFill>
            </a:endParaRPr>
          </a:p>
          <a:p>
            <a:pPr lvl="0"/>
            <a:r>
              <a:rPr lang="en-IE" sz="1900" b="1" dirty="0" smtClean="0">
                <a:solidFill>
                  <a:srgbClr val="005E52"/>
                </a:solidFill>
              </a:rPr>
              <a:t>Diseases vaccines prevent </a:t>
            </a:r>
            <a:endParaRPr lang="en-IE" sz="1900" dirty="0" smtClean="0">
              <a:solidFill>
                <a:prstClr val="black"/>
              </a:solidFill>
            </a:endParaRPr>
          </a:p>
          <a:p>
            <a:pPr marL="685800" lvl="1" indent="-228600">
              <a:buFont typeface="Wingdings" panose="05000000000000000000" pitchFamily="2" charset="2"/>
              <a:buChar char="Ø"/>
            </a:pPr>
            <a:r>
              <a:rPr lang="en-IE" sz="1900" b="0" dirty="0" smtClean="0">
                <a:solidFill>
                  <a:prstClr val="black"/>
                </a:solidFill>
              </a:rPr>
              <a:t>Pictures </a:t>
            </a:r>
            <a:r>
              <a:rPr lang="en-IE" sz="1900" b="0" dirty="0">
                <a:solidFill>
                  <a:prstClr val="black"/>
                </a:solidFill>
              </a:rPr>
              <a:t>of how to recognise some of the diseases we </a:t>
            </a:r>
            <a:r>
              <a:rPr lang="en-IE" sz="1900" b="0" dirty="0" smtClean="0">
                <a:solidFill>
                  <a:prstClr val="black"/>
                </a:solidFill>
              </a:rPr>
              <a:t>discussed</a:t>
            </a:r>
          </a:p>
          <a:p>
            <a:pPr marL="685800" lvl="1" indent="-228600">
              <a:buFont typeface="Wingdings" panose="05000000000000000000" pitchFamily="2" charset="2"/>
              <a:buChar char="Ø"/>
            </a:pPr>
            <a:r>
              <a:rPr lang="en-IE" sz="1700" dirty="0" smtClean="0">
                <a:solidFill>
                  <a:prstClr val="black"/>
                </a:solidFill>
                <a:hlinkClick r:id="rId4"/>
              </a:rPr>
              <a:t>romainfo.pdf </a:t>
            </a:r>
            <a:r>
              <a:rPr lang="en-IE" sz="1700" dirty="0">
                <a:solidFill>
                  <a:prstClr val="black"/>
                </a:solidFill>
                <a:hlinkClick r:id="rId4"/>
              </a:rPr>
              <a:t>(hse.ie)</a:t>
            </a:r>
            <a:endParaRPr lang="en-IE" sz="1700" dirty="0">
              <a:solidFill>
                <a:prstClr val="black"/>
              </a:solidFill>
            </a:endParaRPr>
          </a:p>
          <a:p>
            <a:pPr marL="685800" lvl="1" indent="-228600">
              <a:buFont typeface="Wingdings" panose="05000000000000000000" pitchFamily="2" charset="2"/>
              <a:buChar char="Ø"/>
            </a:pPr>
            <a:endParaRPr lang="en-IE" sz="1900" b="0" dirty="0">
              <a:solidFill>
                <a:prstClr val="black"/>
              </a:solidFill>
            </a:endParaRPr>
          </a:p>
          <a:p>
            <a:pPr marL="1142988" lvl="2" indent="-228600">
              <a:buFont typeface="Wingdings" panose="05000000000000000000" pitchFamily="2" charset="2"/>
              <a:buChar char="Ø"/>
            </a:pPr>
            <a:endParaRPr lang="en-IE" sz="1900" b="0" dirty="0">
              <a:solidFill>
                <a:prstClr val="black"/>
              </a:solidFill>
            </a:endParaRPr>
          </a:p>
          <a:p>
            <a:pPr marL="685800" lvl="1" indent="-228600">
              <a:buFont typeface="Wingdings" panose="05000000000000000000" pitchFamily="2" charset="2"/>
              <a:buChar char="Ø"/>
            </a:pPr>
            <a:endParaRPr lang="en-US" sz="2133" b="1" dirty="0" smtClean="0">
              <a:solidFill>
                <a:srgbClr val="005E52"/>
              </a:solidFill>
            </a:endParaRP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11" name="Picture 10"/>
          <p:cNvPicPr>
            <a:picLocks noChangeAspect="1"/>
          </p:cNvPicPr>
          <p:nvPr/>
        </p:nvPicPr>
        <p:blipFill>
          <a:blip r:embed="rId6"/>
          <a:stretch>
            <a:fillRect/>
          </a:stretch>
        </p:blipFill>
        <p:spPr>
          <a:xfrm>
            <a:off x="3879915" y="4255793"/>
            <a:ext cx="2333884" cy="2165169"/>
          </a:xfrm>
          <a:prstGeom prst="rect">
            <a:avLst/>
          </a:prstGeom>
        </p:spPr>
      </p:pic>
      <p:pic>
        <p:nvPicPr>
          <p:cNvPr id="12" name="Picture 11"/>
          <p:cNvPicPr>
            <a:picLocks noChangeAspect="1"/>
          </p:cNvPicPr>
          <p:nvPr/>
        </p:nvPicPr>
        <p:blipFill>
          <a:blip r:embed="rId7"/>
          <a:stretch>
            <a:fillRect/>
          </a:stretch>
        </p:blipFill>
        <p:spPr>
          <a:xfrm>
            <a:off x="6104802" y="4241062"/>
            <a:ext cx="6087198" cy="840569"/>
          </a:xfrm>
          <a:prstGeom prst="rect">
            <a:avLst/>
          </a:prstGeom>
        </p:spPr>
      </p:pic>
      <p:pic>
        <p:nvPicPr>
          <p:cNvPr id="13" name="Picture 12"/>
          <p:cNvPicPr>
            <a:picLocks noChangeAspect="1"/>
          </p:cNvPicPr>
          <p:nvPr/>
        </p:nvPicPr>
        <p:blipFill>
          <a:blip r:embed="rId8"/>
          <a:stretch>
            <a:fillRect/>
          </a:stretch>
        </p:blipFill>
        <p:spPr>
          <a:xfrm>
            <a:off x="6526060" y="5219823"/>
            <a:ext cx="5402710" cy="234146"/>
          </a:xfrm>
          <a:prstGeom prst="rect">
            <a:avLst/>
          </a:prstGeom>
        </p:spPr>
      </p:pic>
      <p:pic>
        <p:nvPicPr>
          <p:cNvPr id="14" name="Picture 13"/>
          <p:cNvPicPr>
            <a:picLocks noChangeAspect="1"/>
          </p:cNvPicPr>
          <p:nvPr/>
        </p:nvPicPr>
        <p:blipFill>
          <a:blip r:embed="rId9"/>
          <a:stretch>
            <a:fillRect/>
          </a:stretch>
        </p:blipFill>
        <p:spPr>
          <a:xfrm>
            <a:off x="6213799" y="5426022"/>
            <a:ext cx="5714971" cy="719041"/>
          </a:xfrm>
          <a:prstGeom prst="rect">
            <a:avLst/>
          </a:prstGeom>
        </p:spPr>
      </p:pic>
      <p:pic>
        <p:nvPicPr>
          <p:cNvPr id="15" name="Picture 14"/>
          <p:cNvPicPr>
            <a:picLocks noChangeAspect="1"/>
          </p:cNvPicPr>
          <p:nvPr/>
        </p:nvPicPr>
        <p:blipFill>
          <a:blip r:embed="rId10"/>
          <a:stretch>
            <a:fillRect/>
          </a:stretch>
        </p:blipFill>
        <p:spPr>
          <a:xfrm>
            <a:off x="6526060" y="6227503"/>
            <a:ext cx="5563951" cy="247948"/>
          </a:xfrm>
          <a:prstGeom prst="rect">
            <a:avLst/>
          </a:prstGeom>
        </p:spPr>
      </p:pic>
    </p:spTree>
    <p:extLst>
      <p:ext uri="{BB962C8B-B14F-4D97-AF65-F5344CB8AC3E}">
        <p14:creationId xmlns:p14="http://schemas.microsoft.com/office/powerpoint/2010/main" val="425639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Where</a:t>
            </a:r>
            <a:r>
              <a:rPr lang="en-IE" sz="4400" dirty="0">
                <a:solidFill>
                  <a:prstClr val="black"/>
                </a:solidFill>
                <a:ea typeface="+mj-ea"/>
              </a:rPr>
              <a:t> </a:t>
            </a:r>
            <a:r>
              <a:rPr lang="en-IE" sz="4400" dirty="0">
                <a:solidFill>
                  <a:srgbClr val="00B050"/>
                </a:solidFill>
                <a:ea typeface="+mj-ea"/>
              </a:rPr>
              <a:t>can</a:t>
            </a:r>
            <a:r>
              <a:rPr lang="en-IE" sz="4400" dirty="0">
                <a:solidFill>
                  <a:prstClr val="black"/>
                </a:solidFill>
                <a:ea typeface="+mj-ea"/>
              </a:rPr>
              <a:t> </a:t>
            </a:r>
            <a:r>
              <a:rPr lang="en-IE" sz="4400" dirty="0">
                <a:solidFill>
                  <a:srgbClr val="002060"/>
                </a:solidFill>
                <a:ea typeface="+mj-ea"/>
              </a:rPr>
              <a:t>I</a:t>
            </a:r>
            <a:r>
              <a:rPr lang="en-IE" sz="4400" dirty="0">
                <a:solidFill>
                  <a:prstClr val="black"/>
                </a:solidFill>
                <a:ea typeface="+mj-ea"/>
              </a:rPr>
              <a:t> </a:t>
            </a:r>
            <a:r>
              <a:rPr lang="en-IE" sz="4400" dirty="0">
                <a:solidFill>
                  <a:srgbClr val="FF0000"/>
                </a:solidFill>
                <a:ea typeface="+mj-ea"/>
              </a:rPr>
              <a:t>get</a:t>
            </a:r>
            <a:r>
              <a:rPr lang="en-IE" sz="4400" dirty="0">
                <a:solidFill>
                  <a:prstClr val="black"/>
                </a:solidFill>
                <a:ea typeface="+mj-ea"/>
              </a:rPr>
              <a:t> </a:t>
            </a:r>
            <a:r>
              <a:rPr lang="en-IE" sz="4400" dirty="0">
                <a:solidFill>
                  <a:srgbClr val="ED7D31"/>
                </a:solidFill>
                <a:ea typeface="+mj-ea"/>
              </a:rPr>
              <a:t>more</a:t>
            </a:r>
            <a:r>
              <a:rPr lang="en-IE" sz="4400" dirty="0">
                <a:solidFill>
                  <a:prstClr val="black"/>
                </a:solidFill>
                <a:ea typeface="+mj-ea"/>
              </a:rPr>
              <a:t> </a:t>
            </a:r>
            <a:r>
              <a:rPr lang="en-IE" sz="4400" dirty="0">
                <a:solidFill>
                  <a:srgbClr val="FFC000"/>
                </a:solidFill>
                <a:ea typeface="+mj-ea"/>
              </a:rPr>
              <a:t>information?</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8" y="1169057"/>
            <a:ext cx="11608012" cy="5386863"/>
          </a:xfrm>
        </p:spPr>
        <p:txBody>
          <a:bodyPr/>
          <a:lstStyle/>
          <a:p>
            <a:pPr lvl="0"/>
            <a:r>
              <a:rPr lang="en-US" sz="1900" b="1" dirty="0">
                <a:solidFill>
                  <a:srgbClr val="005E52"/>
                </a:solidFill>
              </a:rPr>
              <a:t>T</a:t>
            </a:r>
            <a:r>
              <a:rPr lang="en-US" sz="1900" b="1" dirty="0" smtClean="0">
                <a:solidFill>
                  <a:srgbClr val="005E52"/>
                </a:solidFill>
              </a:rPr>
              <a:t>ranslated information on vaccines in different languages available at </a:t>
            </a:r>
          </a:p>
          <a:p>
            <a:pPr marL="1142988" lvl="2" indent="-228600">
              <a:buFont typeface="Wingdings" panose="05000000000000000000" pitchFamily="2" charset="2"/>
              <a:buChar char="Ø"/>
            </a:pPr>
            <a:r>
              <a:rPr lang="en-IE" sz="1900" b="0" dirty="0" smtClean="0">
                <a:solidFill>
                  <a:prstClr val="black"/>
                </a:solidFill>
                <a:hlinkClick r:id="rId3"/>
              </a:rPr>
              <a:t>https</a:t>
            </a:r>
            <a:r>
              <a:rPr lang="en-IE" sz="1900" b="0" dirty="0">
                <a:solidFill>
                  <a:prstClr val="black"/>
                </a:solidFill>
                <a:hlinkClick r:id="rId3"/>
              </a:rPr>
              <a:t>://www.hse.ie/eng/health/immunisation/infomaterials/translations/translate.html</a:t>
            </a:r>
            <a:endParaRPr lang="en-IE" sz="1900" b="0" dirty="0">
              <a:solidFill>
                <a:prstClr val="black"/>
              </a:solidFill>
            </a:endParaRPr>
          </a:p>
          <a:p>
            <a:pPr marL="1142988" lvl="2" indent="-228600">
              <a:buFont typeface="Wingdings" panose="05000000000000000000" pitchFamily="2" charset="2"/>
              <a:buChar char="Ø"/>
            </a:pPr>
            <a:r>
              <a:rPr lang="en-IE" sz="2000" dirty="0">
                <a:solidFill>
                  <a:prstClr val="black"/>
                </a:solidFill>
                <a:hlinkClick r:id="rId3"/>
              </a:rPr>
              <a:t>Vaccine Information Translations - HSE.ie</a:t>
            </a:r>
            <a:endParaRPr lang="en-IE" sz="2000" dirty="0">
              <a:solidFill>
                <a:prstClr val="black"/>
              </a:solidFill>
            </a:endParaRPr>
          </a:p>
          <a:p>
            <a:pPr lvl="0"/>
            <a:r>
              <a:rPr lang="en-US" sz="1900" b="1" dirty="0" smtClean="0">
                <a:solidFill>
                  <a:srgbClr val="005E52"/>
                </a:solidFill>
              </a:rPr>
              <a:t>Vaccines in pregnancy</a:t>
            </a:r>
          </a:p>
          <a:p>
            <a:pPr marL="685800" lvl="1" indent="-228600">
              <a:buFont typeface="Wingdings" panose="05000000000000000000" pitchFamily="2" charset="2"/>
              <a:buChar char="Ø"/>
            </a:pPr>
            <a:r>
              <a:rPr lang="en-IE" sz="1800" b="0" dirty="0" smtClean="0">
                <a:solidFill>
                  <a:prstClr val="black"/>
                </a:solidFill>
              </a:rPr>
              <a:t>Pertussis </a:t>
            </a:r>
            <a:r>
              <a:rPr lang="en-IE" sz="1800" b="0" dirty="0">
                <a:solidFill>
                  <a:prstClr val="black"/>
                </a:solidFill>
              </a:rPr>
              <a:t>vaccination in </a:t>
            </a:r>
            <a:r>
              <a:rPr lang="en-IE" sz="1800" b="0" dirty="0" smtClean="0">
                <a:solidFill>
                  <a:prstClr val="black"/>
                </a:solidFill>
              </a:rPr>
              <a:t>pregnancy </a:t>
            </a:r>
            <a:r>
              <a:rPr lang="en-IE" sz="1800" b="0" dirty="0">
                <a:solidFill>
                  <a:prstClr val="black"/>
                </a:solidFill>
              </a:rPr>
              <a:t>in </a:t>
            </a:r>
            <a:r>
              <a:rPr lang="en-IE" sz="1800" b="0" dirty="0" smtClean="0">
                <a:solidFill>
                  <a:prstClr val="black"/>
                </a:solidFill>
              </a:rPr>
              <a:t>Romanian</a:t>
            </a:r>
          </a:p>
          <a:p>
            <a:pPr marL="1142988" lvl="2" indent="-228600">
              <a:buFont typeface="Wingdings" panose="05000000000000000000" pitchFamily="2" charset="2"/>
              <a:buChar char="Ø"/>
            </a:pPr>
            <a:r>
              <a:rPr lang="en-IE" sz="1800" dirty="0">
                <a:solidFill>
                  <a:prstClr val="black"/>
                </a:solidFill>
                <a:hlinkClick r:id="rId4"/>
              </a:rPr>
              <a:t>Pertussis in Pregnancy - HSE.ie</a:t>
            </a:r>
            <a:endParaRPr lang="en-IE" sz="1800" dirty="0">
              <a:solidFill>
                <a:prstClr val="black"/>
              </a:solidFill>
            </a:endParaRPr>
          </a:p>
          <a:p>
            <a:pPr marL="1142988" lvl="2" indent="-228600">
              <a:buFont typeface="Wingdings" panose="05000000000000000000" pitchFamily="2" charset="2"/>
              <a:buChar char="Ø"/>
            </a:pPr>
            <a:endParaRPr lang="en-IE" sz="1800" b="0" dirty="0" smtClean="0">
              <a:solidFill>
                <a:prstClr val="black"/>
              </a:solidFill>
            </a:endParaRPr>
          </a:p>
          <a:p>
            <a:pPr marL="685800" lvl="1" indent="-228600">
              <a:buFont typeface="Wingdings" panose="05000000000000000000" pitchFamily="2" charset="2"/>
              <a:buChar char="Ø"/>
            </a:pPr>
            <a:r>
              <a:rPr lang="en-IE" sz="1800" b="0" dirty="0">
                <a:solidFill>
                  <a:prstClr val="black"/>
                </a:solidFill>
              </a:rPr>
              <a:t>Patient leaflet Flu vaccine in </a:t>
            </a:r>
            <a:r>
              <a:rPr lang="en-IE" sz="1800" b="0" dirty="0" smtClean="0">
                <a:solidFill>
                  <a:prstClr val="black"/>
                </a:solidFill>
              </a:rPr>
              <a:t>pregnancy </a:t>
            </a:r>
          </a:p>
          <a:p>
            <a:pPr marL="457200" lvl="1"/>
            <a:r>
              <a:rPr lang="en-IE" sz="1800" b="0" dirty="0" smtClean="0">
                <a:solidFill>
                  <a:prstClr val="black"/>
                </a:solidFill>
              </a:rPr>
              <a:t>    in Romanian</a:t>
            </a:r>
          </a:p>
          <a:p>
            <a:pPr marL="1142988" lvl="2" indent="-228600">
              <a:buFont typeface="Wingdings" panose="05000000000000000000" pitchFamily="2" charset="2"/>
              <a:buChar char="Ø"/>
            </a:pPr>
            <a:r>
              <a:rPr lang="en-IE" sz="1800" dirty="0" smtClean="0">
                <a:solidFill>
                  <a:prstClr val="black"/>
                </a:solidFill>
                <a:hlinkClick r:id="rId5"/>
              </a:rPr>
              <a:t>fluvaccineleafletpregnancyrom.pdf </a:t>
            </a:r>
            <a:r>
              <a:rPr lang="en-IE" sz="1800" dirty="0">
                <a:solidFill>
                  <a:prstClr val="black"/>
                </a:solidFill>
                <a:hlinkClick r:id="rId5"/>
              </a:rPr>
              <a:t>(hse.ie)</a:t>
            </a:r>
            <a:endParaRPr lang="en-IE" sz="1800" dirty="0">
              <a:solidFill>
                <a:prstClr val="black"/>
              </a:solidFill>
            </a:endParaRPr>
          </a:p>
          <a:p>
            <a:pPr marL="457200" lvl="1"/>
            <a:endParaRPr lang="en-IE" sz="1800" b="0" dirty="0">
              <a:solidFill>
                <a:prstClr val="black"/>
              </a:solidFill>
            </a:endParaRPr>
          </a:p>
          <a:p>
            <a:pPr marL="685800" lvl="1" indent="-228600">
              <a:buFont typeface="Wingdings" panose="05000000000000000000" pitchFamily="2" charset="2"/>
              <a:buChar char="Ø"/>
            </a:pPr>
            <a:r>
              <a:rPr lang="en-IE" sz="1800" b="0" dirty="0">
                <a:solidFill>
                  <a:prstClr val="black"/>
                </a:solidFill>
              </a:rPr>
              <a:t> Short video on why it is important pregnant </a:t>
            </a:r>
            <a:r>
              <a:rPr lang="en-IE" sz="1800" b="0" dirty="0" smtClean="0">
                <a:solidFill>
                  <a:prstClr val="black"/>
                </a:solidFill>
              </a:rPr>
              <a:t>women </a:t>
            </a:r>
          </a:p>
          <a:p>
            <a:pPr marL="457200" lvl="1"/>
            <a:r>
              <a:rPr lang="en-IE" sz="1800" b="0" dirty="0">
                <a:solidFill>
                  <a:prstClr val="black"/>
                </a:solidFill>
              </a:rPr>
              <a:t> </a:t>
            </a:r>
            <a:r>
              <a:rPr lang="en-IE" sz="1800" b="0" dirty="0" smtClean="0">
                <a:solidFill>
                  <a:prstClr val="black"/>
                </a:solidFill>
              </a:rPr>
              <a:t>     to </a:t>
            </a:r>
            <a:r>
              <a:rPr lang="en-IE" sz="1800" b="0" dirty="0">
                <a:solidFill>
                  <a:prstClr val="black"/>
                </a:solidFill>
              </a:rPr>
              <a:t>get the flu vaccine (Romanian</a:t>
            </a:r>
            <a:r>
              <a:rPr lang="en-IE" sz="1800" b="0" dirty="0" smtClean="0">
                <a:solidFill>
                  <a:prstClr val="black"/>
                </a:solidFill>
              </a:rPr>
              <a:t>)</a:t>
            </a:r>
          </a:p>
          <a:p>
            <a:pPr marL="1142988" lvl="2" indent="-228600">
              <a:buFont typeface="Wingdings" panose="05000000000000000000" pitchFamily="2" charset="2"/>
              <a:buChar char="Ø"/>
            </a:pPr>
            <a:r>
              <a:rPr lang="en-IE" sz="1800" dirty="0">
                <a:solidFill>
                  <a:prstClr val="black"/>
                </a:solidFill>
                <a:hlinkClick r:id="rId3"/>
              </a:rPr>
              <a:t>Vaccine Information Translations - HSE.ie</a:t>
            </a:r>
            <a:endParaRPr lang="en-IE" sz="1800" dirty="0">
              <a:solidFill>
                <a:prstClr val="black"/>
              </a:solidFill>
            </a:endParaRPr>
          </a:p>
          <a:p>
            <a:pPr marL="685800" lvl="1" indent="-228600">
              <a:buFont typeface="Wingdings" panose="05000000000000000000" pitchFamily="2" charset="2"/>
              <a:buChar char="Ø"/>
            </a:pPr>
            <a:r>
              <a:rPr lang="en-IE" sz="1800" b="0" dirty="0" smtClean="0">
                <a:solidFill>
                  <a:prstClr val="black"/>
                </a:solidFill>
              </a:rPr>
              <a:t>Patient </a:t>
            </a:r>
            <a:r>
              <a:rPr lang="en-IE" sz="1800" b="0" dirty="0">
                <a:solidFill>
                  <a:prstClr val="black"/>
                </a:solidFill>
              </a:rPr>
              <a:t>leaflet Rubella in pregnancy </a:t>
            </a:r>
            <a:r>
              <a:rPr lang="en-IE" sz="1800" b="0" dirty="0" smtClean="0">
                <a:solidFill>
                  <a:prstClr val="black"/>
                </a:solidFill>
              </a:rPr>
              <a:t>in Romanian</a:t>
            </a:r>
          </a:p>
          <a:p>
            <a:pPr marL="1142988" lvl="2" indent="-228600">
              <a:buFont typeface="Wingdings" panose="05000000000000000000" pitchFamily="2" charset="2"/>
              <a:buChar char="Ø"/>
            </a:pPr>
            <a:r>
              <a:rPr lang="en-IE" sz="1800" dirty="0">
                <a:solidFill>
                  <a:prstClr val="black"/>
                </a:solidFill>
                <a:hlinkClick r:id="rId6"/>
              </a:rPr>
              <a:t> </a:t>
            </a:r>
            <a:r>
              <a:rPr lang="en-IE" sz="1800" dirty="0" smtClean="0">
                <a:hlinkClick r:id="rId6"/>
              </a:rPr>
              <a:t>MMR </a:t>
            </a:r>
            <a:r>
              <a:rPr lang="en-IE" sz="1800" dirty="0">
                <a:hlinkClick r:id="rId6"/>
              </a:rPr>
              <a:t>Vaccine - HSE.ie</a:t>
            </a:r>
            <a:endParaRPr lang="en-IE" sz="1800" dirty="0"/>
          </a:p>
          <a:p>
            <a:pPr marL="1142988" lvl="2" indent="-228600">
              <a:buFont typeface="Wingdings" panose="05000000000000000000" pitchFamily="2" charset="2"/>
              <a:buChar char="Ø"/>
            </a:pPr>
            <a:endParaRPr lang="en-IE" sz="1800" dirty="0">
              <a:solidFill>
                <a:prstClr val="black"/>
              </a:solidFill>
            </a:endParaRPr>
          </a:p>
          <a:p>
            <a:pPr marL="685800" lvl="1" indent="-228600">
              <a:buFont typeface="Wingdings" panose="05000000000000000000" pitchFamily="2" charset="2"/>
              <a:buChar char="Ø"/>
            </a:pPr>
            <a:endParaRPr lang="en-IE" sz="1900" b="0" dirty="0" smtClean="0">
              <a:solidFill>
                <a:prstClr val="black"/>
              </a:solidFill>
            </a:endParaRPr>
          </a:p>
          <a:p>
            <a:pPr marL="685800" lvl="1" indent="-228600">
              <a:buFont typeface="Wingdings" panose="05000000000000000000" pitchFamily="2" charset="2"/>
              <a:buChar char="Ø"/>
            </a:pPr>
            <a:endParaRPr lang="en-IE" sz="1900" b="0" dirty="0" smtClean="0">
              <a:solidFill>
                <a:prstClr val="black"/>
              </a:solidFill>
            </a:endParaRPr>
          </a:p>
          <a:p>
            <a:pPr marL="685800" lvl="1" indent="-228600">
              <a:buFont typeface="Wingdings" panose="05000000000000000000" pitchFamily="2" charset="2"/>
              <a:buChar char="Ø"/>
            </a:pPr>
            <a:endParaRPr lang="en-IE" sz="1900" b="0" dirty="0" smtClean="0">
              <a:solidFill>
                <a:prstClr val="black"/>
              </a:solidFill>
            </a:endParaRPr>
          </a:p>
          <a:p>
            <a:pPr marL="685800" lvl="1" indent="-228600">
              <a:buFont typeface="Wingdings" panose="05000000000000000000" pitchFamily="2" charset="2"/>
              <a:buChar char="Ø"/>
            </a:pPr>
            <a:endParaRPr lang="en-IE" sz="1800" dirty="0">
              <a:solidFill>
                <a:prstClr val="black"/>
              </a:solidFill>
            </a:endParaRPr>
          </a:p>
          <a:p>
            <a:pPr marL="457200" lvl="1"/>
            <a:endParaRPr lang="en-IE" sz="1900" b="0" dirty="0">
              <a:solidFill>
                <a:prstClr val="black"/>
              </a:solidFill>
            </a:endParaRPr>
          </a:p>
          <a:p>
            <a:pPr marL="685800" lvl="1" indent="-228600">
              <a:buFont typeface="Wingdings" panose="05000000000000000000" pitchFamily="2" charset="2"/>
              <a:buChar char="Ø"/>
            </a:pPr>
            <a:endParaRPr lang="en-US" sz="2133" b="1" dirty="0" smtClean="0">
              <a:solidFill>
                <a:srgbClr val="005E52"/>
              </a:solidFill>
            </a:endParaRPr>
          </a:p>
          <a:p>
            <a:pPr lvl="0"/>
            <a:endParaRPr lang="en-IE" sz="2000" b="0" dirty="0">
              <a:solidFill>
                <a:prstClr val="black"/>
              </a:solidFill>
            </a:endParaRP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4" name="Picture 3"/>
          <p:cNvPicPr>
            <a:picLocks noChangeAspect="1"/>
          </p:cNvPicPr>
          <p:nvPr/>
        </p:nvPicPr>
        <p:blipFill>
          <a:blip r:embed="rId8"/>
          <a:stretch>
            <a:fillRect/>
          </a:stretch>
        </p:blipFill>
        <p:spPr>
          <a:xfrm>
            <a:off x="6620404" y="2178737"/>
            <a:ext cx="5326431" cy="1205455"/>
          </a:xfrm>
          <a:prstGeom prst="rect">
            <a:avLst/>
          </a:prstGeom>
        </p:spPr>
      </p:pic>
      <p:pic>
        <p:nvPicPr>
          <p:cNvPr id="11" name="Picture 10"/>
          <p:cNvPicPr>
            <a:picLocks noChangeAspect="1"/>
          </p:cNvPicPr>
          <p:nvPr/>
        </p:nvPicPr>
        <p:blipFill>
          <a:blip r:embed="rId9"/>
          <a:stretch>
            <a:fillRect/>
          </a:stretch>
        </p:blipFill>
        <p:spPr>
          <a:xfrm>
            <a:off x="7034327" y="4181457"/>
            <a:ext cx="2840916" cy="1577199"/>
          </a:xfrm>
          <a:prstGeom prst="rect">
            <a:avLst/>
          </a:prstGeom>
        </p:spPr>
      </p:pic>
      <p:pic>
        <p:nvPicPr>
          <p:cNvPr id="13" name="Picture 12"/>
          <p:cNvPicPr>
            <a:picLocks noChangeAspect="1"/>
          </p:cNvPicPr>
          <p:nvPr/>
        </p:nvPicPr>
        <p:blipFill>
          <a:blip r:embed="rId10"/>
          <a:stretch>
            <a:fillRect/>
          </a:stretch>
        </p:blipFill>
        <p:spPr>
          <a:xfrm>
            <a:off x="6620404" y="3264099"/>
            <a:ext cx="5147526" cy="1118164"/>
          </a:xfrm>
          <a:prstGeom prst="rect">
            <a:avLst/>
          </a:prstGeom>
        </p:spPr>
      </p:pic>
      <p:pic>
        <p:nvPicPr>
          <p:cNvPr id="8" name="Picture 7"/>
          <p:cNvPicPr>
            <a:picLocks noChangeAspect="1"/>
          </p:cNvPicPr>
          <p:nvPr/>
        </p:nvPicPr>
        <p:blipFill>
          <a:blip r:embed="rId11"/>
          <a:stretch>
            <a:fillRect/>
          </a:stretch>
        </p:blipFill>
        <p:spPr>
          <a:xfrm>
            <a:off x="7176948" y="5824099"/>
            <a:ext cx="2097204" cy="843797"/>
          </a:xfrm>
          <a:prstGeom prst="rect">
            <a:avLst/>
          </a:prstGeom>
        </p:spPr>
      </p:pic>
    </p:spTree>
    <p:extLst>
      <p:ext uri="{BB962C8B-B14F-4D97-AF65-F5344CB8AC3E}">
        <p14:creationId xmlns:p14="http://schemas.microsoft.com/office/powerpoint/2010/main" val="3332918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93D01-EE2B-6046-AD1B-D5ECF161AD72}"/>
              </a:ext>
            </a:extLst>
          </p:cNvPr>
          <p:cNvSpPr>
            <a:spLocks noGrp="1"/>
          </p:cNvSpPr>
          <p:nvPr>
            <p:ph type="body" sz="quarter" idx="10"/>
          </p:nvPr>
        </p:nvSpPr>
        <p:spPr>
          <a:xfrm>
            <a:off x="1440000" y="370009"/>
            <a:ext cx="10024290" cy="1084799"/>
          </a:xfrm>
        </p:spPr>
        <p:txBody>
          <a:bodyPr/>
          <a:lstStyle/>
          <a:p>
            <a:r>
              <a:rPr lang="en-IE" sz="4400" dirty="0">
                <a:solidFill>
                  <a:srgbClr val="FFC000"/>
                </a:solidFill>
                <a:ea typeface="+mj-ea"/>
              </a:rPr>
              <a:t>Do </a:t>
            </a:r>
            <a:r>
              <a:rPr lang="en-IE" sz="4400" dirty="0">
                <a:solidFill>
                  <a:srgbClr val="00B050"/>
                </a:solidFill>
                <a:ea typeface="+mj-ea"/>
              </a:rPr>
              <a:t>you </a:t>
            </a:r>
            <a:r>
              <a:rPr lang="en-IE" sz="4400" dirty="0">
                <a:solidFill>
                  <a:srgbClr val="FF0000"/>
                </a:solidFill>
                <a:ea typeface="+mj-ea"/>
              </a:rPr>
              <a:t>have </a:t>
            </a:r>
            <a:r>
              <a:rPr lang="en-IE" sz="4400" dirty="0">
                <a:solidFill>
                  <a:srgbClr val="EE8012"/>
                </a:solidFill>
                <a:ea typeface="+mj-ea"/>
              </a:rPr>
              <a:t>any questions</a:t>
            </a:r>
            <a:r>
              <a:rPr lang="en-IE" sz="4400" dirty="0">
                <a:solidFill>
                  <a:srgbClr val="EE8012"/>
                </a:solidFill>
                <a:latin typeface="Calibri Light" panose="020F0302020204030204"/>
                <a:ea typeface="+mj-ea"/>
                <a:cs typeface="+mj-cs"/>
              </a:rPr>
              <a:t>?</a:t>
            </a:r>
            <a:endParaRPr lang="en-US" sz="3600" b="0" dirty="0">
              <a:solidFill>
                <a:srgbClr val="56B4E6"/>
              </a:solidFill>
            </a:endParaRPr>
          </a:p>
        </p:txBody>
      </p:sp>
      <p:sp>
        <p:nvSpPr>
          <p:cNvPr id="5" name="Text Placeholder 4">
            <a:extLst>
              <a:ext uri="{FF2B5EF4-FFF2-40B4-BE49-F238E27FC236}">
                <a16:creationId xmlns:a16="http://schemas.microsoft.com/office/drawing/2014/main" id="{D3FCF397-45B5-6F4A-B209-656CA99738FF}"/>
              </a:ext>
            </a:extLst>
          </p:cNvPr>
          <p:cNvSpPr>
            <a:spLocks noGrp="1"/>
          </p:cNvSpPr>
          <p:nvPr>
            <p:ph type="body" sz="quarter" idx="11"/>
          </p:nvPr>
        </p:nvSpPr>
        <p:spPr>
          <a:xfrm>
            <a:off x="816398" y="1169057"/>
            <a:ext cx="11608012" cy="5386863"/>
          </a:xfrm>
        </p:spPr>
        <p:txBody>
          <a:bodyPr/>
          <a:lstStyle/>
          <a:p>
            <a:endParaRPr lang="en-IE" sz="1900" b="1" dirty="0" smtClean="0">
              <a:solidFill>
                <a:srgbClr val="005E52"/>
              </a:solidFill>
            </a:endParaRPr>
          </a:p>
          <a:p>
            <a:r>
              <a:rPr lang="en-IE" sz="1900" b="1" dirty="0" smtClean="0">
                <a:solidFill>
                  <a:srgbClr val="005E52"/>
                </a:solidFill>
              </a:rPr>
              <a:t>Let </a:t>
            </a:r>
            <a:r>
              <a:rPr lang="en-IE" sz="1900" b="1" dirty="0">
                <a:solidFill>
                  <a:srgbClr val="005E52"/>
                </a:solidFill>
              </a:rPr>
              <a:t>us know how we can </a:t>
            </a:r>
            <a:r>
              <a:rPr lang="en-IE" sz="1900" b="1" dirty="0" smtClean="0">
                <a:solidFill>
                  <a:srgbClr val="005E52"/>
                </a:solidFill>
              </a:rPr>
              <a:t>help</a:t>
            </a:r>
          </a:p>
          <a:p>
            <a:r>
              <a:rPr lang="en-IE" sz="1900" b="1" dirty="0" smtClean="0">
                <a:solidFill>
                  <a:srgbClr val="005E52"/>
                </a:solidFill>
                <a:hlinkClick r:id="rId3"/>
              </a:rPr>
              <a:t>www.immunisation.ie</a:t>
            </a:r>
            <a:endParaRPr lang="en-IE" sz="1900" b="1" dirty="0" smtClean="0">
              <a:solidFill>
                <a:srgbClr val="005E52"/>
              </a:solidFill>
            </a:endParaRPr>
          </a:p>
          <a:p>
            <a:r>
              <a:rPr lang="en-IE" sz="1900" b="1" dirty="0" smtClean="0">
                <a:solidFill>
                  <a:srgbClr val="005E52"/>
                </a:solidFill>
              </a:rPr>
              <a:t>  </a:t>
            </a:r>
          </a:p>
        </p:txBody>
      </p:sp>
      <p:sp>
        <p:nvSpPr>
          <p:cNvPr id="9" name="Text Placeholder 2">
            <a:extLst>
              <a:ext uri="{FF2B5EF4-FFF2-40B4-BE49-F238E27FC236}">
                <a16:creationId xmlns:a16="http://schemas.microsoft.com/office/drawing/2014/main" id="{819D0966-D97E-0F44-A83F-DD68030F1AD7}"/>
              </a:ext>
            </a:extLst>
          </p:cNvPr>
          <p:cNvSpPr txBox="1">
            <a:spLocks/>
          </p:cNvSpPr>
          <p:nvPr/>
        </p:nvSpPr>
        <p:spPr>
          <a:xfrm>
            <a:off x="8392735" y="2600130"/>
            <a:ext cx="4320000" cy="2729999"/>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86" y="5655276"/>
            <a:ext cx="900645" cy="900645"/>
          </a:xfrm>
          <a:prstGeom prst="rect">
            <a:avLst/>
          </a:prstGeom>
        </p:spPr>
      </p:pic>
      <p:pic>
        <p:nvPicPr>
          <p:cNvPr id="4" name="Picture 3"/>
          <p:cNvPicPr>
            <a:picLocks noChangeAspect="1"/>
          </p:cNvPicPr>
          <p:nvPr/>
        </p:nvPicPr>
        <p:blipFill>
          <a:blip r:embed="rId5"/>
          <a:stretch>
            <a:fillRect/>
          </a:stretch>
        </p:blipFill>
        <p:spPr>
          <a:xfrm>
            <a:off x="816398" y="2767925"/>
            <a:ext cx="10858272" cy="2933927"/>
          </a:xfrm>
          <a:prstGeom prst="rect">
            <a:avLst/>
          </a:prstGeom>
        </p:spPr>
      </p:pic>
    </p:spTree>
    <p:extLst>
      <p:ext uri="{BB962C8B-B14F-4D97-AF65-F5344CB8AC3E}">
        <p14:creationId xmlns:p14="http://schemas.microsoft.com/office/powerpoint/2010/main" val="2955107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20450-3182-1E43-82BA-37C69B034014}"/>
              </a:ext>
            </a:extLst>
          </p:cNvPr>
          <p:cNvSpPr>
            <a:spLocks noGrp="1"/>
          </p:cNvSpPr>
          <p:nvPr>
            <p:ph type="body" sz="quarter" idx="10"/>
          </p:nvPr>
        </p:nvSpPr>
        <p:spPr>
          <a:xfrm>
            <a:off x="1440000" y="502742"/>
            <a:ext cx="10584360" cy="1084799"/>
          </a:xfrm>
        </p:spPr>
        <p:txBody>
          <a:bodyPr/>
          <a:lstStyle/>
          <a:p>
            <a:r>
              <a:rPr lang="en-IE" sz="4400" dirty="0">
                <a:solidFill>
                  <a:srgbClr val="FF0000"/>
                </a:solidFill>
                <a:latin typeface="Calibri Light" panose="020F0302020204030204"/>
                <a:ea typeface="+mj-ea"/>
                <a:cs typeface="+mj-cs"/>
              </a:rPr>
              <a:t>What</a:t>
            </a:r>
            <a:r>
              <a:rPr lang="en-IE" sz="4400" dirty="0">
                <a:solidFill>
                  <a:prstClr val="black"/>
                </a:solidFill>
                <a:latin typeface="Calibri Light" panose="020F0302020204030204"/>
                <a:ea typeface="+mj-ea"/>
                <a:cs typeface="+mj-cs"/>
              </a:rPr>
              <a:t> </a:t>
            </a:r>
            <a:r>
              <a:rPr lang="en-IE" sz="4400" dirty="0" smtClean="0">
                <a:solidFill>
                  <a:srgbClr val="FFC000"/>
                </a:solidFill>
                <a:latin typeface="Calibri Light" panose="020F0302020204030204"/>
                <a:ea typeface="+mj-ea"/>
                <a:cs typeface="+mj-cs"/>
              </a:rPr>
              <a:t>if</a:t>
            </a:r>
            <a:r>
              <a:rPr lang="en-IE" sz="4400" dirty="0" smtClean="0">
                <a:solidFill>
                  <a:prstClr val="black"/>
                </a:solidFill>
                <a:latin typeface="Calibri Light" panose="020F0302020204030204"/>
                <a:ea typeface="+mj-ea"/>
                <a:cs typeface="+mj-cs"/>
              </a:rPr>
              <a:t> </a:t>
            </a:r>
            <a:r>
              <a:rPr lang="en-IE" sz="4400" dirty="0">
                <a:solidFill>
                  <a:srgbClr val="00B050"/>
                </a:solidFill>
                <a:latin typeface="Calibri Light" panose="020F0302020204030204"/>
                <a:ea typeface="+mj-ea"/>
                <a:cs typeface="+mj-cs"/>
              </a:rPr>
              <a:t>a</a:t>
            </a:r>
            <a:r>
              <a:rPr lang="en-IE" sz="4400" dirty="0" smtClean="0">
                <a:solidFill>
                  <a:prstClr val="black"/>
                </a:solidFill>
                <a:latin typeface="Calibri Light" panose="020F0302020204030204"/>
                <a:ea typeface="+mj-ea"/>
                <a:cs typeface="+mj-cs"/>
              </a:rPr>
              <a:t> </a:t>
            </a:r>
            <a:r>
              <a:rPr lang="en-IE" sz="4400" dirty="0" smtClean="0">
                <a:solidFill>
                  <a:srgbClr val="002060"/>
                </a:solidFill>
                <a:latin typeface="Calibri Light" panose="020F0302020204030204"/>
                <a:ea typeface="+mj-ea"/>
                <a:cs typeface="+mj-cs"/>
              </a:rPr>
              <a:t>baby</a:t>
            </a:r>
            <a:r>
              <a:rPr lang="en-IE" sz="4400" dirty="0">
                <a:solidFill>
                  <a:srgbClr val="002060"/>
                </a:solidFill>
                <a:latin typeface="Calibri Light" panose="020F0302020204030204"/>
                <a:ea typeface="+mj-ea"/>
                <a:cs typeface="+mj-cs"/>
              </a:rPr>
              <a:t> </a:t>
            </a:r>
            <a:r>
              <a:rPr lang="en-IE" sz="4400" dirty="0" smtClean="0">
                <a:solidFill>
                  <a:srgbClr val="002060"/>
                </a:solidFill>
                <a:latin typeface="Calibri Light" panose="020F0302020204030204"/>
                <a:ea typeface="+mj-ea"/>
                <a:cs typeface="+mj-cs"/>
              </a:rPr>
              <a:t>missed some or all of the childhood vaccines</a:t>
            </a:r>
            <a:r>
              <a:rPr lang="en-IE" sz="4400" dirty="0" smtClean="0">
                <a:solidFill>
                  <a:prstClr val="black"/>
                </a:solidFill>
                <a:latin typeface="Calibri Light" panose="020F0302020204030204"/>
                <a:ea typeface="+mj-ea"/>
                <a:cs typeface="+mj-cs"/>
              </a:rPr>
              <a:t>?</a:t>
            </a:r>
            <a:endParaRPr lang="en-IE" dirty="0"/>
          </a:p>
        </p:txBody>
      </p:sp>
      <p:sp>
        <p:nvSpPr>
          <p:cNvPr id="3" name="Text Placeholder 2">
            <a:extLst>
              <a:ext uri="{FF2B5EF4-FFF2-40B4-BE49-F238E27FC236}">
                <a16:creationId xmlns:a16="http://schemas.microsoft.com/office/drawing/2014/main" id="{09F1483E-8A8F-0D45-8237-D7327582BBBA}"/>
              </a:ext>
            </a:extLst>
          </p:cNvPr>
          <p:cNvSpPr>
            <a:spLocks noGrp="1"/>
          </p:cNvSpPr>
          <p:nvPr>
            <p:ph type="body" sz="quarter" idx="11"/>
          </p:nvPr>
        </p:nvSpPr>
        <p:spPr>
          <a:xfrm>
            <a:off x="4869180" y="1362120"/>
            <a:ext cx="4468410" cy="5050110"/>
          </a:xfrm>
        </p:spPr>
        <p:txBody>
          <a:bodyPr/>
          <a:lstStyle/>
          <a:p>
            <a:pPr lvl="0" defTabSz="914400">
              <a:lnSpc>
                <a:spcPct val="90000"/>
              </a:lnSpc>
            </a:pPr>
            <a:endParaRPr lang="en-IE" sz="2000" dirty="0">
              <a:solidFill>
                <a:prstClr val="black"/>
              </a:solidFill>
            </a:endParaRPr>
          </a:p>
          <a:p>
            <a:endParaRPr lang="en-US" dirty="0" smtClean="0"/>
          </a:p>
          <a:p>
            <a:r>
              <a:rPr lang="en-US" sz="2000" dirty="0" smtClean="0"/>
              <a:t>Advise that they speak to their GP or GP nurse, to catch up with the vaccinations.</a:t>
            </a:r>
          </a:p>
          <a:p>
            <a:endParaRPr lang="en-US" sz="2000" dirty="0"/>
          </a:p>
          <a:p>
            <a:r>
              <a:rPr lang="en-US" sz="2000" dirty="0" smtClean="0"/>
              <a:t>If they do not have a GP see if its possible for them to visit one of the free Roma GP clinics. Information available at </a:t>
            </a:r>
            <a:r>
              <a:rPr lang="en-US" sz="2000" dirty="0" smtClean="0">
                <a:hlinkClick r:id="rId3"/>
              </a:rPr>
              <a:t>www.hse.ie/roma</a:t>
            </a:r>
            <a:r>
              <a:rPr lang="en-US" sz="2000" dirty="0" smtClean="0"/>
              <a:t> </a:t>
            </a:r>
            <a:endParaRPr lang="en-US" sz="2000" dirty="0"/>
          </a:p>
        </p:txBody>
      </p:sp>
      <p:pic>
        <p:nvPicPr>
          <p:cNvPr id="6" name="Picture 5"/>
          <p:cNvPicPr>
            <a:picLocks noChangeAspect="1"/>
          </p:cNvPicPr>
          <p:nvPr/>
        </p:nvPicPr>
        <p:blipFill>
          <a:blip r:embed="rId4"/>
          <a:stretch>
            <a:fillRect/>
          </a:stretch>
        </p:blipFill>
        <p:spPr>
          <a:xfrm>
            <a:off x="1075007" y="2053438"/>
            <a:ext cx="3062653" cy="4419225"/>
          </a:xfrm>
          <a:prstGeom prst="rect">
            <a:avLst/>
          </a:prstGeom>
        </p:spPr>
      </p:pic>
      <p:pic>
        <p:nvPicPr>
          <p:cNvPr id="7" name="Picture 6"/>
          <p:cNvPicPr>
            <a:picLocks noChangeAspect="1"/>
          </p:cNvPicPr>
          <p:nvPr/>
        </p:nvPicPr>
        <p:blipFill>
          <a:blip r:embed="rId5"/>
          <a:stretch>
            <a:fillRect/>
          </a:stretch>
        </p:blipFill>
        <p:spPr>
          <a:xfrm>
            <a:off x="9712146" y="1362120"/>
            <a:ext cx="1937657" cy="1740424"/>
          </a:xfrm>
          <a:prstGeom prst="rect">
            <a:avLst/>
          </a:prstGeom>
        </p:spPr>
      </p:pic>
      <p:pic>
        <p:nvPicPr>
          <p:cNvPr id="8" name="Picture 7"/>
          <p:cNvPicPr>
            <a:picLocks noChangeAspect="1"/>
          </p:cNvPicPr>
          <p:nvPr/>
        </p:nvPicPr>
        <p:blipFill>
          <a:blip r:embed="rId6"/>
          <a:stretch>
            <a:fillRect/>
          </a:stretch>
        </p:blipFill>
        <p:spPr>
          <a:xfrm flipH="1">
            <a:off x="9842506" y="3291839"/>
            <a:ext cx="2181854" cy="183275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079" y="5833621"/>
            <a:ext cx="771860" cy="771860"/>
          </a:xfrm>
          <a:prstGeom prst="rect">
            <a:avLst/>
          </a:prstGeom>
        </p:spPr>
      </p:pic>
    </p:spTree>
    <p:extLst>
      <p:ext uri="{BB962C8B-B14F-4D97-AF65-F5344CB8AC3E}">
        <p14:creationId xmlns:p14="http://schemas.microsoft.com/office/powerpoint/2010/main" val="3169161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p:txBody>
          <a:bodyPr>
            <a:normAutofit/>
          </a:bodyPr>
          <a:lstStyle/>
          <a:p>
            <a:r>
              <a:rPr lang="en-IE" sz="3600" dirty="0">
                <a:solidFill>
                  <a:srgbClr val="FF0000"/>
                </a:solidFill>
              </a:rPr>
              <a:t>Diseases</a:t>
            </a:r>
            <a:r>
              <a:rPr lang="en-IE" sz="3600" dirty="0"/>
              <a:t> </a:t>
            </a:r>
            <a:r>
              <a:rPr lang="en-IE" sz="3600" dirty="0">
                <a:solidFill>
                  <a:srgbClr val="FFC000"/>
                </a:solidFill>
              </a:rPr>
              <a:t>vaccines </a:t>
            </a:r>
            <a:r>
              <a:rPr lang="en-IE" sz="3600" dirty="0">
                <a:solidFill>
                  <a:srgbClr val="002060"/>
                </a:solidFill>
              </a:rPr>
              <a:t>prevent</a:t>
            </a:r>
          </a:p>
        </p:txBody>
      </p:sp>
      <p:sp>
        <p:nvSpPr>
          <p:cNvPr id="7" name="Rectangle 6">
            <a:extLst>
              <a:ext uri="{FF2B5EF4-FFF2-40B4-BE49-F238E27FC236}">
                <a16:creationId xmlns:a16="http://schemas.microsoft.com/office/drawing/2014/main" id="{50830781-E03E-4A43-B298-2596E0FBF9D3}"/>
              </a:ext>
            </a:extLst>
          </p:cNvPr>
          <p:cNvSpPr/>
          <p:nvPr/>
        </p:nvSpPr>
        <p:spPr>
          <a:xfrm>
            <a:off x="396949" y="6279755"/>
            <a:ext cx="11341395" cy="553998"/>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8" name="Rectangle 67">
            <a:extLst>
              <a:ext uri="{FF2B5EF4-FFF2-40B4-BE49-F238E27FC236}">
                <a16:creationId xmlns:a16="http://schemas.microsoft.com/office/drawing/2014/main" id="{CFA4D6B1-3D56-C044-A88E-252D7CEDB256}"/>
              </a:ext>
            </a:extLst>
          </p:cNvPr>
          <p:cNvSpPr/>
          <p:nvPr/>
        </p:nvSpPr>
        <p:spPr>
          <a:xfrm>
            <a:off x="59907" y="4315282"/>
            <a:ext cx="2069804" cy="1070871"/>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Paralysis </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the brain (Meningitis)</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9" name="Oval 68">
            <a:extLst>
              <a:ext uri="{FF2B5EF4-FFF2-40B4-BE49-F238E27FC236}">
                <a16:creationId xmlns:a16="http://schemas.microsoft.com/office/drawing/2014/main" id="{6B98227B-6EEF-5B43-AEFF-1EEBD7E475A5}"/>
              </a:ext>
            </a:extLst>
          </p:cNvPr>
          <p:cNvSpPr/>
          <p:nvPr/>
        </p:nvSpPr>
        <p:spPr>
          <a:xfrm>
            <a:off x="320883" y="3161545"/>
            <a:ext cx="2109464" cy="1494875"/>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b="1" dirty="0" err="1" smtClean="0">
                <a:solidFill>
                  <a:srgbClr val="56B4E6"/>
                </a:solidFill>
                <a:latin typeface="Calibri" panose="020F0502020204030204"/>
              </a:rPr>
              <a:t>Measeles</a:t>
            </a:r>
            <a:endParaRPr kumimoji="0" lang="en-US" sz="2000" b="1" i="0" u="none" strike="noStrike" kern="1200" cap="none" spc="0" normalizeH="0" baseline="0" noProof="0" dirty="0">
              <a:ln>
                <a:noFill/>
              </a:ln>
              <a:solidFill>
                <a:srgbClr val="56B4E6"/>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457A9758-13ED-194B-B7AB-A63C2515817A}"/>
              </a:ext>
            </a:extLst>
          </p:cNvPr>
          <p:cNvSpPr/>
          <p:nvPr/>
        </p:nvSpPr>
        <p:spPr>
          <a:xfrm>
            <a:off x="8426117" y="3924823"/>
            <a:ext cx="1730489" cy="1440608"/>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56B4E6"/>
                </a:solidFill>
                <a:effectLst/>
                <a:uLnTx/>
                <a:uFillTx/>
                <a:latin typeface="Calibri" panose="020F0502020204030204"/>
                <a:ea typeface="+mn-ea"/>
                <a:cs typeface="+mn-cs"/>
              </a:rPr>
              <a:t>Mumps</a:t>
            </a:r>
            <a:endParaRPr kumimoji="0" lang="en-US" sz="2000" b="1" i="0" u="none" strike="noStrike" kern="1200" cap="none" spc="0" normalizeH="0" baseline="0" noProof="0" dirty="0">
              <a:ln>
                <a:noFill/>
              </a:ln>
              <a:solidFill>
                <a:srgbClr val="56B4E6"/>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EE65D219-7AB6-CE4F-8701-3EE1357D782D}"/>
              </a:ext>
            </a:extLst>
          </p:cNvPr>
          <p:cNvSpPr/>
          <p:nvPr/>
        </p:nvSpPr>
        <p:spPr>
          <a:xfrm>
            <a:off x="2880513" y="5234154"/>
            <a:ext cx="2157242" cy="1383874"/>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56B4E6"/>
                </a:solidFill>
                <a:effectLst/>
                <a:uLnTx/>
                <a:uFillTx/>
                <a:latin typeface="Calibri" panose="020F0502020204030204"/>
                <a:ea typeface="+mn-ea"/>
                <a:cs typeface="+mn-cs"/>
              </a:rPr>
              <a:t>Rubella</a:t>
            </a:r>
            <a:endParaRPr kumimoji="0" lang="en-US" sz="2000" b="0" i="0" u="none" strike="noStrike" kern="1200" cap="none" spc="0" normalizeH="0" baseline="0" noProof="0" dirty="0">
              <a:ln>
                <a:noFill/>
              </a:ln>
              <a:solidFill>
                <a:srgbClr val="56B4E6"/>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151AB4D-74D6-DF4A-8814-57632D398CEE}"/>
              </a:ext>
            </a:extLst>
          </p:cNvPr>
          <p:cNvSpPr/>
          <p:nvPr/>
        </p:nvSpPr>
        <p:spPr>
          <a:xfrm>
            <a:off x="3955606" y="4270400"/>
            <a:ext cx="2069804" cy="1403461"/>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100 day cough</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Pneumonia</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Death in Infants</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6" name="Rectangle 85">
            <a:extLst>
              <a:ext uri="{FF2B5EF4-FFF2-40B4-BE49-F238E27FC236}">
                <a16:creationId xmlns:a16="http://schemas.microsoft.com/office/drawing/2014/main" id="{D90A9CA6-C52C-F147-AED9-FB5BA05FB43B}"/>
              </a:ext>
            </a:extLst>
          </p:cNvPr>
          <p:cNvSpPr/>
          <p:nvPr/>
        </p:nvSpPr>
        <p:spPr>
          <a:xfrm>
            <a:off x="9678752" y="4158382"/>
            <a:ext cx="2073793" cy="2041072"/>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the brain</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blood (Septicaemia)</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Swelling in the throat (</a:t>
            </a:r>
            <a:r>
              <a:rPr kumimoji="0" lang="en-IE" sz="1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Epiglottis)</a:t>
            </a: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Pneumonia</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joints and skin</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linings of heart</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AutoShape 4" descr="Free Vector | Cartoon vaccination campaign illustration"/>
          <p:cNvSpPr>
            <a:spLocks noChangeAspect="1" noChangeArrowheads="1"/>
          </p:cNvSpPr>
          <p:nvPr/>
        </p:nvSpPr>
        <p:spPr bwMode="auto">
          <a:xfrm>
            <a:off x="155575" y="-2359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9430865" y="73867"/>
            <a:ext cx="1717572" cy="2191385"/>
          </a:xfrm>
          <a:prstGeom prst="rect">
            <a:avLst/>
          </a:prstGeom>
        </p:spPr>
      </p:pic>
      <p:sp>
        <p:nvSpPr>
          <p:cNvPr id="11" name="Rectangle 10"/>
          <p:cNvSpPr/>
          <p:nvPr/>
        </p:nvSpPr>
        <p:spPr>
          <a:xfrm>
            <a:off x="10049987" y="1463278"/>
            <a:ext cx="8656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smtClean="0">
                <a:solidFill>
                  <a:prstClr val="black"/>
                </a:solidFill>
                <a:latin typeface="Calibri" panose="020F0502020204030204"/>
              </a:rPr>
              <a:t>MMR</a:t>
            </a:r>
            <a:r>
              <a:rPr kumimoji="0" lang="en-IE"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1604640" y="1369903"/>
            <a:ext cx="5032147" cy="369332"/>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Complications of diseases vaccines prevent</a:t>
            </a:r>
          </a:p>
        </p:txBody>
      </p:sp>
      <p:pic>
        <p:nvPicPr>
          <p:cNvPr id="26" name="Picture 25"/>
          <p:cNvPicPr>
            <a:picLocks noChangeAspect="1"/>
          </p:cNvPicPr>
          <p:nvPr/>
        </p:nvPicPr>
        <p:blipFill>
          <a:blip r:embed="rId4"/>
          <a:stretch>
            <a:fillRect/>
          </a:stretch>
        </p:blipFill>
        <p:spPr>
          <a:xfrm>
            <a:off x="1067951" y="1752859"/>
            <a:ext cx="4250051" cy="1791949"/>
          </a:xfrm>
          <a:prstGeom prst="rect">
            <a:avLst/>
          </a:prstGeom>
        </p:spPr>
      </p:pic>
      <p:sp>
        <p:nvSpPr>
          <p:cNvPr id="2" name="Rectangle 1"/>
          <p:cNvSpPr/>
          <p:nvPr/>
        </p:nvSpPr>
        <p:spPr>
          <a:xfrm>
            <a:off x="2129711" y="1818573"/>
            <a:ext cx="6096000" cy="1569660"/>
          </a:xfrm>
          <a:prstGeom prst="rect">
            <a:avLst/>
          </a:prstGeom>
        </p:spPr>
        <p:txBody>
          <a:bodyPr>
            <a:spAutoFit/>
          </a:bodyPr>
          <a:lstStyle/>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Ear </a:t>
            </a: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infections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Chest </a:t>
            </a: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infections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Infection or swelling in the </a:t>
            </a: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brain</a:t>
            </a:r>
          </a:p>
          <a:p>
            <a:pPr marR="0" lvl="0" defTabSz="914400" eaLnBrk="1" fontAlgn="auto" latinLnBrk="0" hangingPunct="1">
              <a:lnSpc>
                <a:spcPct val="100000"/>
              </a:lnSpc>
              <a:spcBef>
                <a:spcPts val="0"/>
              </a:spcBef>
              <a:spcAft>
                <a:spcPts val="0"/>
              </a:spcAft>
              <a:buClrTx/>
              <a:buSzTx/>
              <a:tabLst/>
              <a:defRPr/>
            </a:pPr>
            <a:r>
              <a:rPr lang="en-IE" sz="1200" b="1" kern="0" dirty="0">
                <a:solidFill>
                  <a:schemeClr val="bg1"/>
                </a:solidFill>
                <a:latin typeface="Arial" panose="020B0604020202020204" pitchFamily="34" charset="0"/>
                <a:cs typeface="Arial" panose="020B0604020202020204" pitchFamily="34" charset="0"/>
              </a:rPr>
              <a:t> </a:t>
            </a:r>
            <a:r>
              <a:rPr lang="en-IE" sz="1200" b="1" kern="0" dirty="0" smtClean="0">
                <a:solidFill>
                  <a:schemeClr val="bg1"/>
                </a:solidFill>
                <a:latin typeface="Arial" panose="020B0604020202020204" pitchFamily="34" charset="0"/>
                <a:cs typeface="Arial" panose="020B0604020202020204" pitchFamily="34" charset="0"/>
              </a:rPr>
              <a:t>     </a:t>
            </a: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 </a:t>
            </a:r>
            <a:r>
              <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(Meningitis, encephalitis</a:t>
            </a: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a:t>
            </a:r>
          </a:p>
          <a:p>
            <a:pPr marR="0" lvl="0" defTabSz="914400" eaLnBrk="1" fontAlgn="auto" latinLnBrk="0" hangingPunct="1">
              <a:lnSpc>
                <a:spcPct val="100000"/>
              </a:lnSpc>
              <a:spcBef>
                <a:spcPts val="0"/>
              </a:spcBef>
              <a:spcAft>
                <a:spcPts val="0"/>
              </a:spcAft>
              <a:buClrTx/>
              <a:buSzTx/>
              <a:tabLst/>
              <a:defRPr/>
            </a:pPr>
            <a:endPar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Seizures or fits</a:t>
            </a:r>
          </a:p>
        </p:txBody>
      </p:sp>
      <p:pic>
        <p:nvPicPr>
          <p:cNvPr id="29" name="Picture 28"/>
          <p:cNvPicPr>
            <a:picLocks noChangeAspect="1"/>
          </p:cNvPicPr>
          <p:nvPr/>
        </p:nvPicPr>
        <p:blipFill>
          <a:blip r:embed="rId4"/>
          <a:stretch>
            <a:fillRect/>
          </a:stretch>
        </p:blipFill>
        <p:spPr>
          <a:xfrm>
            <a:off x="7865174" y="2263811"/>
            <a:ext cx="4353980" cy="1835768"/>
          </a:xfrm>
          <a:prstGeom prst="rect">
            <a:avLst/>
          </a:prstGeom>
        </p:spPr>
      </p:pic>
      <p:sp>
        <p:nvSpPr>
          <p:cNvPr id="9" name="Rectangle 8"/>
          <p:cNvSpPr/>
          <p:nvPr/>
        </p:nvSpPr>
        <p:spPr>
          <a:xfrm>
            <a:off x="8838934" y="2309487"/>
            <a:ext cx="6096000" cy="1569660"/>
          </a:xfrm>
          <a:prstGeom prst="rect">
            <a:avLst/>
          </a:prstGeom>
        </p:spPr>
        <p:txBody>
          <a:bodyPr>
            <a:spAutoFit/>
          </a:bodyPr>
          <a:lstStyle/>
          <a:p>
            <a:pPr lvl="0">
              <a:defRPr/>
            </a:pPr>
            <a:r>
              <a:rPr lang="en-IE" sz="1200" b="1" kern="0" dirty="0">
                <a:solidFill>
                  <a:prstClr val="white"/>
                </a:solidFill>
                <a:latin typeface="Arial" panose="020B0604020202020204" pitchFamily="34" charset="0"/>
                <a:cs typeface="Arial" panose="020B0604020202020204" pitchFamily="34" charset="0"/>
              </a:rPr>
              <a:t>Infection or swelling in the brain</a:t>
            </a:r>
          </a:p>
          <a:p>
            <a:pPr lvl="0">
              <a:defRPr/>
            </a:pPr>
            <a:r>
              <a:rPr lang="en-IE" sz="1200" b="1" kern="0" dirty="0">
                <a:solidFill>
                  <a:prstClr val="white"/>
                </a:solidFill>
                <a:latin typeface="Arial" panose="020B0604020202020204" pitchFamily="34" charset="0"/>
                <a:cs typeface="Arial" panose="020B0604020202020204" pitchFamily="34" charset="0"/>
              </a:rPr>
              <a:t> </a:t>
            </a:r>
            <a:r>
              <a:rPr lang="en-IE" sz="1200" b="1" kern="0" dirty="0" smtClean="0">
                <a:solidFill>
                  <a:prstClr val="white"/>
                </a:solidFill>
                <a:latin typeface="Arial" panose="020B0604020202020204" pitchFamily="34" charset="0"/>
                <a:cs typeface="Arial" panose="020B0604020202020204" pitchFamily="34" charset="0"/>
              </a:rPr>
              <a:t>        (</a:t>
            </a:r>
            <a:r>
              <a:rPr lang="en-IE" sz="1200" b="1" kern="0" dirty="0">
                <a:solidFill>
                  <a:prstClr val="white"/>
                </a:solidFill>
                <a:latin typeface="Arial" panose="020B0604020202020204" pitchFamily="34" charset="0"/>
                <a:cs typeface="Arial" panose="020B0604020202020204" pitchFamily="34" charset="0"/>
              </a:rPr>
              <a:t>Meningitis or Encephalitis</a:t>
            </a:r>
            <a:r>
              <a:rPr lang="en-IE" sz="1200" b="1" kern="0" dirty="0" smtClean="0">
                <a:solidFill>
                  <a:prstClr val="white"/>
                </a:solidFill>
                <a:latin typeface="Arial" panose="020B0604020202020204" pitchFamily="34" charset="0"/>
                <a:cs typeface="Arial" panose="020B0604020202020204" pitchFamily="34" charset="0"/>
              </a:rPr>
              <a:t>)</a:t>
            </a:r>
          </a:p>
          <a:p>
            <a:pPr lvl="0">
              <a:defRPr/>
            </a:pPr>
            <a:endParaRPr lang="en-IE" sz="1200" b="1" kern="0" dirty="0">
              <a:solidFill>
                <a:prstClr val="white"/>
              </a:solidFill>
              <a:latin typeface="Arial" panose="020B0604020202020204" pitchFamily="34" charset="0"/>
              <a:cs typeface="Arial" panose="020B0604020202020204" pitchFamily="34" charset="0"/>
            </a:endParaRPr>
          </a:p>
          <a:p>
            <a:pPr lvl="0">
              <a:defRPr/>
            </a:pPr>
            <a:r>
              <a:rPr lang="en-IE" sz="1200" b="1" kern="0" dirty="0">
                <a:solidFill>
                  <a:prstClr val="white"/>
                </a:solidFill>
                <a:latin typeface="Arial" panose="020B0604020202020204" pitchFamily="34" charset="0"/>
                <a:cs typeface="Arial" panose="020B0604020202020204" pitchFamily="34" charset="0"/>
              </a:rPr>
              <a:t>Swollen </a:t>
            </a:r>
            <a:r>
              <a:rPr lang="en-IE" sz="1200" b="1" kern="0" dirty="0" smtClean="0">
                <a:solidFill>
                  <a:prstClr val="white"/>
                </a:solidFill>
                <a:latin typeface="Arial" panose="020B0604020202020204" pitchFamily="34" charset="0"/>
                <a:cs typeface="Arial" panose="020B0604020202020204" pitchFamily="34" charset="0"/>
              </a:rPr>
              <a:t>testicles</a:t>
            </a:r>
          </a:p>
          <a:p>
            <a:pPr lvl="0">
              <a:defRPr/>
            </a:pPr>
            <a:endParaRPr lang="en-IE" sz="1200" b="1" kern="0" dirty="0">
              <a:solidFill>
                <a:prstClr val="white"/>
              </a:solidFill>
              <a:latin typeface="Arial" panose="020B0604020202020204" pitchFamily="34" charset="0"/>
              <a:cs typeface="Arial" panose="020B0604020202020204" pitchFamily="34" charset="0"/>
            </a:endParaRPr>
          </a:p>
          <a:p>
            <a:pPr lvl="0">
              <a:defRPr/>
            </a:pPr>
            <a:r>
              <a:rPr lang="en-IE" sz="1200" b="1" kern="0" dirty="0" smtClean="0">
                <a:solidFill>
                  <a:prstClr val="white"/>
                </a:solidFill>
                <a:latin typeface="Arial" panose="020B0604020202020204" pitchFamily="34" charset="0"/>
                <a:cs typeface="Arial" panose="020B0604020202020204" pitchFamily="34" charset="0"/>
              </a:rPr>
              <a:t>Infertility</a:t>
            </a:r>
          </a:p>
          <a:p>
            <a:pPr marL="285750" lvl="0" indent="-285750">
              <a:buFont typeface="Arial" panose="020B0604020202020204" pitchFamily="34" charset="0"/>
              <a:buChar char="•"/>
              <a:defRPr/>
            </a:pPr>
            <a:endParaRPr lang="en-IE" sz="1200" b="1" kern="0" dirty="0">
              <a:solidFill>
                <a:prstClr val="white"/>
              </a:solidFill>
              <a:latin typeface="Arial" panose="020B0604020202020204" pitchFamily="34" charset="0"/>
              <a:cs typeface="Arial" panose="020B0604020202020204" pitchFamily="34" charset="0"/>
            </a:endParaRPr>
          </a:p>
          <a:p>
            <a:pPr lvl="0">
              <a:defRPr/>
            </a:pPr>
            <a:r>
              <a:rPr lang="en-IE" sz="1200" b="1" kern="0" dirty="0">
                <a:solidFill>
                  <a:prstClr val="white"/>
                </a:solidFill>
                <a:latin typeface="Arial" panose="020B0604020202020204" pitchFamily="34" charset="0"/>
                <a:cs typeface="Arial" panose="020B0604020202020204" pitchFamily="34" charset="0"/>
              </a:rPr>
              <a:t>Deafness</a:t>
            </a:r>
          </a:p>
        </p:txBody>
      </p:sp>
      <p:pic>
        <p:nvPicPr>
          <p:cNvPr id="32" name="Picture 31"/>
          <p:cNvPicPr>
            <a:picLocks noChangeAspect="1"/>
          </p:cNvPicPr>
          <p:nvPr/>
        </p:nvPicPr>
        <p:blipFill>
          <a:blip r:embed="rId5"/>
          <a:stretch>
            <a:fillRect/>
          </a:stretch>
        </p:blipFill>
        <p:spPr>
          <a:xfrm>
            <a:off x="3285398" y="3758690"/>
            <a:ext cx="4770901" cy="2008304"/>
          </a:xfrm>
          <a:prstGeom prst="rect">
            <a:avLst/>
          </a:prstGeom>
        </p:spPr>
      </p:pic>
      <p:sp>
        <p:nvSpPr>
          <p:cNvPr id="10" name="Rectangle 9"/>
          <p:cNvSpPr/>
          <p:nvPr/>
        </p:nvSpPr>
        <p:spPr>
          <a:xfrm>
            <a:off x="4034092" y="4013293"/>
            <a:ext cx="6096000" cy="1384995"/>
          </a:xfrm>
          <a:prstGeom prst="rect">
            <a:avLst/>
          </a:prstGeom>
        </p:spPr>
        <p:txBody>
          <a:bodyPr>
            <a:spAutoFit/>
          </a:bodyPr>
          <a:lstStyle/>
          <a:p>
            <a:r>
              <a:rPr lang="en-IE" sz="1200" b="1" dirty="0">
                <a:solidFill>
                  <a:schemeClr val="bg1"/>
                </a:solidFill>
                <a:latin typeface="Arial" panose="020B0604020202020204" pitchFamily="34" charset="0"/>
                <a:cs typeface="Arial" panose="020B0604020202020204" pitchFamily="34" charset="0"/>
              </a:rPr>
              <a:t>Birth defects (if pregnant women catch </a:t>
            </a:r>
            <a:r>
              <a:rPr lang="en-IE" sz="1200" b="1" dirty="0" smtClean="0">
                <a:solidFill>
                  <a:schemeClr val="bg1"/>
                </a:solidFill>
                <a:latin typeface="Arial" panose="020B0604020202020204" pitchFamily="34" charset="0"/>
                <a:cs typeface="Arial" panose="020B0604020202020204" pitchFamily="34" charset="0"/>
              </a:rPr>
              <a:t>Rubella</a:t>
            </a:r>
            <a:r>
              <a:rPr lang="en-IE" sz="1200" b="1" dirty="0">
                <a:solidFill>
                  <a:schemeClr val="bg1"/>
                </a:solidFill>
                <a:latin typeface="Arial" panose="020B0604020202020204" pitchFamily="34" charset="0"/>
                <a:cs typeface="Arial" panose="020B0604020202020204" pitchFamily="34" charset="0"/>
              </a:rPr>
              <a:t>) </a:t>
            </a:r>
            <a:endParaRPr lang="en-IE" sz="1200" b="1" dirty="0" smtClean="0">
              <a:solidFill>
                <a:schemeClr val="bg1"/>
              </a:solidFill>
              <a:latin typeface="Arial" panose="020B0604020202020204" pitchFamily="34" charset="0"/>
              <a:cs typeface="Arial" panose="020B0604020202020204" pitchFamily="34" charset="0"/>
            </a:endParaRPr>
          </a:p>
          <a:p>
            <a:r>
              <a:rPr lang="en-IE" sz="1200" b="1" dirty="0" smtClean="0">
                <a:solidFill>
                  <a:schemeClr val="bg1"/>
                </a:solidFill>
                <a:latin typeface="Arial" panose="020B0604020202020204" pitchFamily="34" charset="0"/>
                <a:cs typeface="Arial" panose="020B0604020202020204" pitchFamily="34" charset="0"/>
              </a:rPr>
              <a:t>such </a:t>
            </a:r>
            <a:r>
              <a:rPr lang="en-IE" sz="1200" b="1" dirty="0">
                <a:solidFill>
                  <a:schemeClr val="bg1"/>
                </a:solidFill>
                <a:latin typeface="Arial" panose="020B0604020202020204" pitchFamily="34" charset="0"/>
                <a:cs typeface="Arial" panose="020B0604020202020204" pitchFamily="34" charset="0"/>
              </a:rPr>
              <a:t>as </a:t>
            </a:r>
            <a:endParaRPr lang="en-IE" sz="1200" b="1" dirty="0" smtClean="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IE" sz="1200" b="1" dirty="0" smtClean="0">
                <a:solidFill>
                  <a:schemeClr val="bg1"/>
                </a:solidFill>
                <a:latin typeface="Arial" panose="020B0604020202020204" pitchFamily="34" charset="0"/>
                <a:cs typeface="Arial" panose="020B0604020202020204" pitchFamily="34" charset="0"/>
              </a:rPr>
              <a:t>Blindness</a:t>
            </a:r>
          </a:p>
          <a:p>
            <a:pPr marL="171450" indent="-171450">
              <a:buFont typeface="Arial" panose="020B0604020202020204" pitchFamily="34" charset="0"/>
              <a:buChar char="•"/>
            </a:pPr>
            <a:r>
              <a:rPr lang="en-IE" sz="1200" b="1" dirty="0" smtClean="0">
                <a:solidFill>
                  <a:schemeClr val="bg1"/>
                </a:solidFill>
                <a:latin typeface="Arial" panose="020B0604020202020204" pitchFamily="34" charset="0"/>
                <a:cs typeface="Arial" panose="020B0604020202020204" pitchFamily="34" charset="0"/>
              </a:rPr>
              <a:t>Deafness</a:t>
            </a:r>
          </a:p>
          <a:p>
            <a:pPr marL="171450" indent="-171450">
              <a:buFont typeface="Arial" panose="020B0604020202020204" pitchFamily="34" charset="0"/>
              <a:buChar char="•"/>
            </a:pPr>
            <a:r>
              <a:rPr lang="en-IE" sz="1200" b="1" dirty="0" smtClean="0">
                <a:solidFill>
                  <a:schemeClr val="bg1"/>
                </a:solidFill>
                <a:latin typeface="Arial" panose="020B0604020202020204" pitchFamily="34" charset="0"/>
                <a:cs typeface="Arial" panose="020B0604020202020204" pitchFamily="34" charset="0"/>
              </a:rPr>
              <a:t>heart defects</a:t>
            </a:r>
          </a:p>
          <a:p>
            <a:pPr marL="171450" indent="-171450">
              <a:buFont typeface="Arial" panose="020B0604020202020204" pitchFamily="34" charset="0"/>
              <a:buChar char="•"/>
            </a:pPr>
            <a:endParaRPr lang="en-IE" sz="1200" b="1" dirty="0">
              <a:solidFill>
                <a:schemeClr val="bg1"/>
              </a:solidFill>
              <a:latin typeface="Arial" panose="020B0604020202020204" pitchFamily="34" charset="0"/>
              <a:cs typeface="Arial" panose="020B0604020202020204" pitchFamily="34" charset="0"/>
            </a:endParaRPr>
          </a:p>
          <a:p>
            <a:r>
              <a:rPr lang="en-IE" sz="1200" b="1" dirty="0">
                <a:solidFill>
                  <a:schemeClr val="bg1"/>
                </a:solidFill>
                <a:latin typeface="Arial" panose="020B0604020202020204" pitchFamily="34" charset="0"/>
                <a:cs typeface="Arial" panose="020B0604020202020204" pitchFamily="34" charset="0"/>
              </a:rPr>
              <a:t>Brain swelling</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079" y="5833621"/>
            <a:ext cx="771860" cy="771860"/>
          </a:xfrm>
          <a:prstGeom prst="rect">
            <a:avLst/>
          </a:prstGeom>
        </p:spPr>
      </p:pic>
    </p:spTree>
    <p:extLst>
      <p:ext uri="{BB962C8B-B14F-4D97-AF65-F5344CB8AC3E}">
        <p14:creationId xmlns:p14="http://schemas.microsoft.com/office/powerpoint/2010/main" val="2454678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p:txBody>
          <a:bodyPr>
            <a:normAutofit/>
          </a:bodyPr>
          <a:lstStyle/>
          <a:p>
            <a:r>
              <a:rPr lang="en-IE" sz="3600" dirty="0">
                <a:solidFill>
                  <a:srgbClr val="FF0000"/>
                </a:solidFill>
              </a:rPr>
              <a:t>Diseases</a:t>
            </a:r>
            <a:r>
              <a:rPr lang="en-IE" sz="3600" dirty="0"/>
              <a:t> </a:t>
            </a:r>
            <a:r>
              <a:rPr lang="en-IE" sz="3600" dirty="0">
                <a:solidFill>
                  <a:srgbClr val="FFC000"/>
                </a:solidFill>
              </a:rPr>
              <a:t>vaccines </a:t>
            </a:r>
            <a:r>
              <a:rPr lang="en-IE" sz="3600" dirty="0" smtClean="0">
                <a:solidFill>
                  <a:srgbClr val="002060"/>
                </a:solidFill>
              </a:rPr>
              <a:t>prevent</a:t>
            </a:r>
            <a:endParaRPr lang="en-IE" sz="3600" u="sng" dirty="0">
              <a:solidFill>
                <a:srgbClr val="FF0000"/>
              </a:solidFill>
            </a:endParaRPr>
          </a:p>
        </p:txBody>
      </p:sp>
      <p:sp>
        <p:nvSpPr>
          <p:cNvPr id="7" name="Rectangle 6">
            <a:extLst>
              <a:ext uri="{FF2B5EF4-FFF2-40B4-BE49-F238E27FC236}">
                <a16:creationId xmlns:a16="http://schemas.microsoft.com/office/drawing/2014/main" id="{50830781-E03E-4A43-B298-2596E0FBF9D3}"/>
              </a:ext>
            </a:extLst>
          </p:cNvPr>
          <p:cNvSpPr/>
          <p:nvPr/>
        </p:nvSpPr>
        <p:spPr>
          <a:xfrm>
            <a:off x="396949" y="6279755"/>
            <a:ext cx="11341395" cy="553998"/>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8" name="Rectangle 67">
            <a:extLst>
              <a:ext uri="{FF2B5EF4-FFF2-40B4-BE49-F238E27FC236}">
                <a16:creationId xmlns:a16="http://schemas.microsoft.com/office/drawing/2014/main" id="{CFA4D6B1-3D56-C044-A88E-252D7CEDB256}"/>
              </a:ext>
            </a:extLst>
          </p:cNvPr>
          <p:cNvSpPr/>
          <p:nvPr/>
        </p:nvSpPr>
        <p:spPr>
          <a:xfrm>
            <a:off x="59907" y="4315282"/>
            <a:ext cx="2069804" cy="1070871"/>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Paralysis </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the brain (Meningitis)</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AutoShape 4" descr="Free Vector | Cartoon vaccination campaign illustration"/>
          <p:cNvSpPr>
            <a:spLocks noChangeAspect="1" noChangeArrowheads="1"/>
          </p:cNvSpPr>
          <p:nvPr/>
        </p:nvSpPr>
        <p:spPr bwMode="auto">
          <a:xfrm>
            <a:off x="155575" y="-2359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9624032" y="144883"/>
            <a:ext cx="1717572" cy="2191385"/>
          </a:xfrm>
          <a:prstGeom prst="rect">
            <a:avLst/>
          </a:prstGeom>
        </p:spPr>
      </p:pic>
      <p:sp>
        <p:nvSpPr>
          <p:cNvPr id="11" name="Rectangle 10"/>
          <p:cNvSpPr/>
          <p:nvPr/>
        </p:nvSpPr>
        <p:spPr>
          <a:xfrm>
            <a:off x="10049987" y="1463278"/>
            <a:ext cx="8656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MMR </a:t>
            </a: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79" y="5833621"/>
            <a:ext cx="771860" cy="771860"/>
          </a:xfrm>
          <a:prstGeom prst="rect">
            <a:avLst/>
          </a:prstGeom>
        </p:spPr>
      </p:pic>
      <p:sp>
        <p:nvSpPr>
          <p:cNvPr id="4" name="Rectangle 3"/>
          <p:cNvSpPr/>
          <p:nvPr/>
        </p:nvSpPr>
        <p:spPr>
          <a:xfrm>
            <a:off x="533009" y="1266155"/>
            <a:ext cx="11795051" cy="5098768"/>
          </a:xfrm>
          <a:prstGeom prst="rect">
            <a:avLst/>
          </a:prstGeom>
        </p:spPr>
        <p:txBody>
          <a:bodyPr wrap="square">
            <a:spAutoFit/>
          </a:bodyPr>
          <a:lstStyle/>
          <a:p>
            <a:pPr marR="0" lvl="0" defTabSz="1219170" eaLnBrk="1" fontAlgn="auto" latinLnBrk="0" hangingPunct="1">
              <a:lnSpc>
                <a:spcPct val="100000"/>
              </a:lnSpc>
              <a:spcBef>
                <a:spcPts val="0"/>
              </a:spcBef>
              <a:spcAft>
                <a:spcPts val="0"/>
              </a:spcAft>
              <a:buClrTx/>
              <a:buSzTx/>
              <a:tabLst/>
              <a:defRPr/>
            </a:pPr>
            <a:r>
              <a:rPr kumimoji="0" lang="en-IE" sz="2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Measles  Virus</a:t>
            </a:r>
          </a:p>
          <a:p>
            <a:pPr marR="0" lvl="0" defTabSz="1219170" eaLnBrk="1" fontAlgn="auto" latinLnBrk="0" hangingPunct="1">
              <a:lnSpc>
                <a:spcPct val="100000"/>
              </a:lnSpc>
              <a:spcBef>
                <a:spcPts val="0"/>
              </a:spcBef>
              <a:spcAft>
                <a:spcPts val="0"/>
              </a:spcAft>
              <a:buClrTx/>
              <a:buSzTx/>
              <a:tabLst/>
              <a:defRPr/>
            </a:pPr>
            <a:endParaRPr kumimoji="0" lang="en-IE" sz="2133"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Very contagious and spreads really easily between people who are not vaccinated.</a:t>
            </a: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Almost 100% of non immune people who come in contact with an infected person will catch the disease.</a:t>
            </a: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Measles spreads through the air by coughing and sneezing.</a:t>
            </a: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Fever, cough, runny nose, red eyes, then a few days later may get a rash on face, neck, spreading down body.</a:t>
            </a: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Measles is a dangerous infection and can cause ear infections, chest infections, fits (seizures), swelling of the brain and brain damage.</a:t>
            </a: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Measles is worst for children&lt;1 year, pregnant and those with weak immune systems</a:t>
            </a:r>
          </a:p>
        </p:txBody>
      </p:sp>
    </p:spTree>
    <p:extLst>
      <p:ext uri="{BB962C8B-B14F-4D97-AF65-F5344CB8AC3E}">
        <p14:creationId xmlns:p14="http://schemas.microsoft.com/office/powerpoint/2010/main" val="1326499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p:txBody>
          <a:bodyPr>
            <a:normAutofit/>
          </a:bodyPr>
          <a:lstStyle/>
          <a:p>
            <a:r>
              <a:rPr lang="en-IE" sz="3600" dirty="0">
                <a:solidFill>
                  <a:srgbClr val="FF0000"/>
                </a:solidFill>
              </a:rPr>
              <a:t>Measles: </a:t>
            </a:r>
            <a:r>
              <a:rPr lang="en-IE" sz="3600" dirty="0">
                <a:solidFill>
                  <a:srgbClr val="002060"/>
                </a:solidFill>
              </a:rPr>
              <a:t>Keeping everyone safe</a:t>
            </a:r>
          </a:p>
        </p:txBody>
      </p:sp>
      <p:sp>
        <p:nvSpPr>
          <p:cNvPr id="7" name="Rectangle 6">
            <a:extLst>
              <a:ext uri="{FF2B5EF4-FFF2-40B4-BE49-F238E27FC236}">
                <a16:creationId xmlns:a16="http://schemas.microsoft.com/office/drawing/2014/main" id="{50830781-E03E-4A43-B298-2596E0FBF9D3}"/>
              </a:ext>
            </a:extLst>
          </p:cNvPr>
          <p:cNvSpPr/>
          <p:nvPr/>
        </p:nvSpPr>
        <p:spPr>
          <a:xfrm>
            <a:off x="396949" y="6279755"/>
            <a:ext cx="11341395" cy="553998"/>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8" name="Rectangle 67">
            <a:extLst>
              <a:ext uri="{FF2B5EF4-FFF2-40B4-BE49-F238E27FC236}">
                <a16:creationId xmlns:a16="http://schemas.microsoft.com/office/drawing/2014/main" id="{CFA4D6B1-3D56-C044-A88E-252D7CEDB256}"/>
              </a:ext>
            </a:extLst>
          </p:cNvPr>
          <p:cNvSpPr/>
          <p:nvPr/>
        </p:nvSpPr>
        <p:spPr>
          <a:xfrm>
            <a:off x="59907" y="4315282"/>
            <a:ext cx="2069804" cy="1070871"/>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Paralysis </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the brain (Meningitis)</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2" name="Rectangle 81">
            <a:extLst>
              <a:ext uri="{FF2B5EF4-FFF2-40B4-BE49-F238E27FC236}">
                <a16:creationId xmlns:a16="http://schemas.microsoft.com/office/drawing/2014/main" id="{C151AB4D-74D6-DF4A-8814-57632D398CEE}"/>
              </a:ext>
            </a:extLst>
          </p:cNvPr>
          <p:cNvSpPr/>
          <p:nvPr/>
        </p:nvSpPr>
        <p:spPr>
          <a:xfrm>
            <a:off x="3955606" y="4270400"/>
            <a:ext cx="2069804" cy="1403461"/>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100 day cough</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Pneumonia</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Death in Infants</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6" name="Rectangle 85">
            <a:extLst>
              <a:ext uri="{FF2B5EF4-FFF2-40B4-BE49-F238E27FC236}">
                <a16:creationId xmlns:a16="http://schemas.microsoft.com/office/drawing/2014/main" id="{D90A9CA6-C52C-F147-AED9-FB5BA05FB43B}"/>
              </a:ext>
            </a:extLst>
          </p:cNvPr>
          <p:cNvSpPr/>
          <p:nvPr/>
        </p:nvSpPr>
        <p:spPr>
          <a:xfrm>
            <a:off x="9678752" y="4158382"/>
            <a:ext cx="2073793" cy="2041072"/>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the brain</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blood (Septicaemia)</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Swelling in the throat (</a:t>
            </a:r>
            <a:r>
              <a:rPr kumimoji="0" lang="en-IE" sz="1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Epiglottis)</a:t>
            </a: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Pneumonia</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joints and skin</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linings of heart</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AutoShape 4" descr="Free Vector | Cartoon vaccination campaign illustration"/>
          <p:cNvSpPr>
            <a:spLocks noChangeAspect="1" noChangeArrowheads="1"/>
          </p:cNvSpPr>
          <p:nvPr/>
        </p:nvSpPr>
        <p:spPr bwMode="auto">
          <a:xfrm>
            <a:off x="155575" y="-2359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9624032" y="144883"/>
            <a:ext cx="1717572" cy="2191385"/>
          </a:xfrm>
          <a:prstGeom prst="rect">
            <a:avLst/>
          </a:prstGeom>
        </p:spPr>
      </p:pic>
      <p:sp>
        <p:nvSpPr>
          <p:cNvPr id="11" name="Rectangle 10"/>
          <p:cNvSpPr/>
          <p:nvPr/>
        </p:nvSpPr>
        <p:spPr>
          <a:xfrm>
            <a:off x="10049987" y="1463278"/>
            <a:ext cx="8656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MMR </a:t>
            </a: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79" y="5833621"/>
            <a:ext cx="771860" cy="771860"/>
          </a:xfrm>
          <a:prstGeom prst="rect">
            <a:avLst/>
          </a:prstGeom>
        </p:spPr>
      </p:pic>
      <p:sp>
        <p:nvSpPr>
          <p:cNvPr id="2" name="Rectangle 1"/>
          <p:cNvSpPr/>
          <p:nvPr/>
        </p:nvSpPr>
        <p:spPr>
          <a:xfrm>
            <a:off x="589770" y="1272460"/>
            <a:ext cx="9247239" cy="4708981"/>
          </a:xfrm>
          <a:prstGeom prst="rect">
            <a:avLst/>
          </a:prstGeom>
        </p:spPr>
        <p:txBody>
          <a:bodyPr wrap="square">
            <a:spAutoFit/>
          </a:bodyPr>
          <a:lstStyle/>
          <a:p>
            <a:pPr marL="380990" lvl="0" indent="-380990" defTabSz="1219170">
              <a:buFont typeface="Arial" panose="020B0604020202020204" pitchFamily="34" charset="0"/>
              <a:buChar char="•"/>
              <a:defRPr/>
            </a:pPr>
            <a:r>
              <a:rPr lang="en-IE" sz="2000" dirty="0">
                <a:solidFill>
                  <a:prstClr val="black"/>
                </a:solidFill>
                <a:latin typeface="Arial" panose="020B0604020202020204" pitchFamily="34" charset="0"/>
                <a:cs typeface="Arial" panose="020B0604020202020204" pitchFamily="34" charset="0"/>
              </a:rPr>
              <a:t>There are measles cases in Ireland.</a:t>
            </a:r>
          </a:p>
          <a:p>
            <a:pPr marL="380990" lvl="0" indent="-380990" defTabSz="1219170">
              <a:buFont typeface="Arial" panose="020B0604020202020204" pitchFamily="34" charset="0"/>
              <a:buChar char="•"/>
              <a:defRPr/>
            </a:pPr>
            <a:endParaRPr lang="en-IE" sz="2000" dirty="0">
              <a:solidFill>
                <a:prstClr val="black"/>
              </a:solidFill>
              <a:latin typeface="Arial" panose="020B0604020202020204" pitchFamily="34" charset="0"/>
              <a:cs typeface="Arial" panose="020B0604020202020204" pitchFamily="34" charset="0"/>
            </a:endParaRPr>
          </a:p>
          <a:p>
            <a:pPr marL="380990" lvl="0" indent="-380990" defTabSz="1219170">
              <a:buFont typeface="Arial" panose="020B0604020202020204" pitchFamily="34" charset="0"/>
              <a:buChar char="•"/>
              <a:defRPr/>
            </a:pPr>
            <a:r>
              <a:rPr lang="en-IE" sz="2000" dirty="0">
                <a:solidFill>
                  <a:prstClr val="black"/>
                </a:solidFill>
                <a:latin typeface="Arial" panose="020B0604020202020204" pitchFamily="34" charset="0"/>
                <a:cs typeface="Arial" panose="020B0604020202020204" pitchFamily="34" charset="0"/>
              </a:rPr>
              <a:t>Some Roma community members/families have measles.</a:t>
            </a:r>
          </a:p>
          <a:p>
            <a:pPr marL="380990" lvl="0" indent="-380990" defTabSz="1219170">
              <a:buFont typeface="Arial" panose="020B0604020202020204" pitchFamily="34" charset="0"/>
              <a:buChar char="•"/>
              <a:defRPr/>
            </a:pPr>
            <a:endParaRPr lang="en-IE" sz="2000" dirty="0">
              <a:solidFill>
                <a:prstClr val="black"/>
              </a:solidFill>
              <a:latin typeface="Arial" panose="020B0604020202020204" pitchFamily="34" charset="0"/>
              <a:cs typeface="Arial" panose="020B0604020202020204" pitchFamily="34" charset="0"/>
            </a:endParaRPr>
          </a:p>
          <a:p>
            <a:pPr marL="380990" lvl="0" indent="-380990" defTabSz="1219170">
              <a:buFont typeface="Arial" panose="020B0604020202020204" pitchFamily="34" charset="0"/>
              <a:buChar char="•"/>
              <a:defRPr/>
            </a:pPr>
            <a:r>
              <a:rPr lang="en-IE" sz="2000" dirty="0">
                <a:solidFill>
                  <a:prstClr val="black"/>
                </a:solidFill>
                <a:latin typeface="Arial" panose="020B0604020202020204" pitchFamily="34" charset="0"/>
                <a:cs typeface="Arial" panose="020B0604020202020204" pitchFamily="34" charset="0"/>
              </a:rPr>
              <a:t>Public health doctors and nurses are working to try to find cases and </a:t>
            </a:r>
            <a:r>
              <a:rPr lang="en-IE" sz="2000" dirty="0" smtClean="0">
                <a:solidFill>
                  <a:prstClr val="black"/>
                </a:solidFill>
                <a:latin typeface="Arial" panose="020B0604020202020204" pitchFamily="34" charset="0"/>
                <a:cs typeface="Arial" panose="020B0604020202020204" pitchFamily="34" charset="0"/>
              </a:rPr>
              <a:t>others at risk (contacts) </a:t>
            </a:r>
            <a:r>
              <a:rPr lang="en-IE" sz="2000" dirty="0">
                <a:solidFill>
                  <a:prstClr val="black"/>
                </a:solidFill>
                <a:latin typeface="Arial" panose="020B0604020202020204" pitchFamily="34" charset="0"/>
                <a:cs typeface="Arial" panose="020B0604020202020204" pitchFamily="34" charset="0"/>
              </a:rPr>
              <a:t>to ensure measles doesn’t spread further and to offer advice to families.</a:t>
            </a:r>
          </a:p>
          <a:p>
            <a:pPr marL="380990" lvl="0" indent="-380990" defTabSz="1219170">
              <a:buFont typeface="Arial" panose="020B0604020202020204" pitchFamily="34" charset="0"/>
              <a:buChar char="•"/>
              <a:defRPr/>
            </a:pPr>
            <a:endParaRPr lang="en-IE" sz="2000" dirty="0">
              <a:solidFill>
                <a:prstClr val="black"/>
              </a:solidFill>
              <a:latin typeface="Arial" panose="020B0604020202020204" pitchFamily="34" charset="0"/>
              <a:cs typeface="Arial" panose="020B0604020202020204" pitchFamily="34" charset="0"/>
            </a:endParaRPr>
          </a:p>
          <a:p>
            <a:pPr marL="380990" lvl="0" indent="-380990" defTabSz="1219170">
              <a:buFont typeface="Arial" panose="020B0604020202020204" pitchFamily="34" charset="0"/>
              <a:buChar char="•"/>
            </a:pPr>
            <a:r>
              <a:rPr lang="en-IE" sz="2000" dirty="0">
                <a:solidFill>
                  <a:prstClr val="black"/>
                </a:solidFill>
                <a:latin typeface="Arial" panose="020B0604020202020204" pitchFamily="34" charset="0"/>
                <a:cs typeface="Arial" panose="020B0604020202020204" pitchFamily="34" charset="0"/>
              </a:rPr>
              <a:t>We encourage those working with Roma community </a:t>
            </a:r>
          </a:p>
          <a:p>
            <a:pPr marL="990575" lvl="1" indent="-380990" defTabSz="1219170">
              <a:buFont typeface="Arial" panose="020B0604020202020204" pitchFamily="34" charset="0"/>
              <a:buChar char="•"/>
            </a:pPr>
            <a:r>
              <a:rPr lang="en-IE" sz="2000" dirty="0">
                <a:solidFill>
                  <a:prstClr val="black"/>
                </a:solidFill>
                <a:latin typeface="Arial" panose="020B0604020202020204" pitchFamily="34" charset="0"/>
                <a:cs typeface="Arial" panose="020B0604020202020204" pitchFamily="34" charset="0"/>
              </a:rPr>
              <a:t>To encourage MMR vaccination to protect against measles.</a:t>
            </a:r>
          </a:p>
          <a:p>
            <a:pPr marL="990575" lvl="1" indent="-380990" defTabSz="1219170">
              <a:buFont typeface="Arial" panose="020B0604020202020204" pitchFamily="34" charset="0"/>
              <a:buChar char="•"/>
            </a:pPr>
            <a:r>
              <a:rPr lang="en-IE" sz="2000" dirty="0">
                <a:solidFill>
                  <a:prstClr val="black"/>
                </a:solidFill>
                <a:latin typeface="Arial" panose="020B0604020202020204" pitchFamily="34" charset="0"/>
                <a:cs typeface="Arial" panose="020B0604020202020204" pitchFamily="34" charset="0"/>
              </a:rPr>
              <a:t>To encourage families to engage with public health doctors and nurses when they contact them.</a:t>
            </a:r>
          </a:p>
          <a:p>
            <a:pPr marL="990575" lvl="1" indent="-380990" defTabSz="1219170">
              <a:buFont typeface="Arial" panose="020B0604020202020204" pitchFamily="34" charset="0"/>
              <a:buChar char="•"/>
            </a:pPr>
            <a:r>
              <a:rPr lang="en-IE" sz="2000" dirty="0" smtClean="0">
                <a:solidFill>
                  <a:prstClr val="black"/>
                </a:solidFill>
                <a:latin typeface="Arial" panose="020B0604020202020204" pitchFamily="34" charset="0"/>
                <a:cs typeface="Arial" panose="020B0604020202020204" pitchFamily="34" charset="0"/>
              </a:rPr>
              <a:t>They </a:t>
            </a:r>
            <a:r>
              <a:rPr lang="en-IE" sz="2000" dirty="0">
                <a:solidFill>
                  <a:prstClr val="black"/>
                </a:solidFill>
                <a:latin typeface="Arial" panose="020B0604020202020204" pitchFamily="34" charset="0"/>
                <a:cs typeface="Arial" panose="020B0604020202020204" pitchFamily="34" charset="0"/>
              </a:rPr>
              <a:t>may be offered MMR vaccine or other preventative treatments called Immunoglobulins, if they cannot receive the MMR vaccine.</a:t>
            </a:r>
          </a:p>
          <a:p>
            <a:pPr marL="990575" lvl="1" indent="-380990" defTabSz="1219170">
              <a:buFont typeface="Arial" panose="020B0604020202020204" pitchFamily="34" charset="0"/>
              <a:buChar char="•"/>
            </a:pPr>
            <a:r>
              <a:rPr lang="en-IE" sz="2000" dirty="0">
                <a:solidFill>
                  <a:prstClr val="black"/>
                </a:solidFill>
                <a:latin typeface="Arial" panose="020B0604020202020204" pitchFamily="34" charset="0"/>
                <a:cs typeface="Arial" panose="020B0604020202020204" pitchFamily="34" charset="0"/>
              </a:rPr>
              <a:t>To encourage families to contact their GP if they are unwell.</a:t>
            </a:r>
          </a:p>
        </p:txBody>
      </p:sp>
      <p:pic>
        <p:nvPicPr>
          <p:cNvPr id="13" name="Picture 12"/>
          <p:cNvPicPr>
            <a:picLocks noChangeAspect="1"/>
          </p:cNvPicPr>
          <p:nvPr/>
        </p:nvPicPr>
        <p:blipFill>
          <a:blip r:embed="rId5"/>
          <a:stretch>
            <a:fillRect/>
          </a:stretch>
        </p:blipFill>
        <p:spPr>
          <a:xfrm>
            <a:off x="10330527" y="2620091"/>
            <a:ext cx="1861473" cy="1538291"/>
          </a:xfrm>
          <a:prstGeom prst="rect">
            <a:avLst/>
          </a:prstGeom>
        </p:spPr>
      </p:pic>
      <p:pic>
        <p:nvPicPr>
          <p:cNvPr id="5" name="Picture 4"/>
          <p:cNvPicPr>
            <a:picLocks noChangeAspect="1"/>
          </p:cNvPicPr>
          <p:nvPr/>
        </p:nvPicPr>
        <p:blipFill>
          <a:blip r:embed="rId6"/>
          <a:stretch>
            <a:fillRect/>
          </a:stretch>
        </p:blipFill>
        <p:spPr>
          <a:xfrm>
            <a:off x="10302076" y="4129865"/>
            <a:ext cx="1889924" cy="1566808"/>
          </a:xfrm>
          <a:prstGeom prst="rect">
            <a:avLst/>
          </a:prstGeom>
        </p:spPr>
      </p:pic>
    </p:spTree>
    <p:extLst>
      <p:ext uri="{BB962C8B-B14F-4D97-AF65-F5344CB8AC3E}">
        <p14:creationId xmlns:p14="http://schemas.microsoft.com/office/powerpoint/2010/main" val="3966219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p:txBody>
          <a:bodyPr>
            <a:normAutofit/>
          </a:bodyPr>
          <a:lstStyle/>
          <a:p>
            <a:r>
              <a:rPr lang="en-IE" sz="3600" dirty="0">
                <a:solidFill>
                  <a:srgbClr val="FF0000"/>
                </a:solidFill>
              </a:rPr>
              <a:t>Diseases</a:t>
            </a:r>
            <a:r>
              <a:rPr lang="en-IE" sz="3600" dirty="0"/>
              <a:t> </a:t>
            </a:r>
            <a:r>
              <a:rPr lang="en-IE" sz="3600" dirty="0">
                <a:solidFill>
                  <a:srgbClr val="FFC000"/>
                </a:solidFill>
              </a:rPr>
              <a:t>vaccines </a:t>
            </a:r>
            <a:r>
              <a:rPr lang="en-IE" sz="3600" dirty="0">
                <a:solidFill>
                  <a:srgbClr val="002060"/>
                </a:solidFill>
              </a:rPr>
              <a:t>prevent</a:t>
            </a:r>
          </a:p>
        </p:txBody>
      </p:sp>
      <p:sp>
        <p:nvSpPr>
          <p:cNvPr id="7" name="Rectangle 6">
            <a:extLst>
              <a:ext uri="{FF2B5EF4-FFF2-40B4-BE49-F238E27FC236}">
                <a16:creationId xmlns:a16="http://schemas.microsoft.com/office/drawing/2014/main" id="{50830781-E03E-4A43-B298-2596E0FBF9D3}"/>
              </a:ext>
            </a:extLst>
          </p:cNvPr>
          <p:cNvSpPr/>
          <p:nvPr/>
        </p:nvSpPr>
        <p:spPr>
          <a:xfrm>
            <a:off x="396949" y="6279755"/>
            <a:ext cx="11341395" cy="553998"/>
          </a:xfrm>
          <a:prstGeom prst="rect">
            <a:avLst/>
          </a:prstGeom>
        </p:spPr>
        <p:txBody>
          <a:bodyPr wrap="square" lIns="0" tIns="0" rIns="0" bIns="0">
            <a:spAutoFit/>
          </a:bodyPr>
          <a:lstStyle/>
          <a:p>
            <a:pPr defTabSz="1219170"/>
            <a:endParaRPr lang="en-IE" sz="1200" dirty="0">
              <a:solidFill>
                <a:prstClr val="black"/>
              </a:solidFill>
              <a:latin typeface="Arial" panose="020B0604020202020204" pitchFamily="34" charset="0"/>
            </a:endParaRPr>
          </a:p>
          <a:p>
            <a:pPr defTabSz="1219170"/>
            <a:endParaRPr lang="en-IE" sz="1200" dirty="0">
              <a:solidFill>
                <a:prstClr val="black"/>
              </a:solidFill>
              <a:latin typeface="Arial" panose="020B0604020202020204" pitchFamily="34" charset="0"/>
            </a:endParaRPr>
          </a:p>
          <a:p>
            <a:pPr defTabSz="1219170"/>
            <a:endParaRPr lang="en-IE" sz="1200" dirty="0">
              <a:solidFill>
                <a:prstClr val="black"/>
              </a:solidFill>
              <a:latin typeface="Arial" panose="020B0604020202020204" pitchFamily="34" charset="0"/>
            </a:endParaRPr>
          </a:p>
        </p:txBody>
      </p:sp>
      <p:sp>
        <p:nvSpPr>
          <p:cNvPr id="62" name="Freeform 61">
            <a:extLst>
              <a:ext uri="{FF2B5EF4-FFF2-40B4-BE49-F238E27FC236}">
                <a16:creationId xmlns:a16="http://schemas.microsoft.com/office/drawing/2014/main" id="{2FB30C74-5740-3A42-96EB-A74B96DED843}"/>
              </a:ext>
            </a:extLst>
          </p:cNvPr>
          <p:cNvSpPr/>
          <p:nvPr/>
        </p:nvSpPr>
        <p:spPr>
          <a:xfrm>
            <a:off x="226446" y="3771048"/>
            <a:ext cx="1792383" cy="2225945"/>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56B4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endParaRPr lang="en-US" sz="2400">
              <a:solidFill>
                <a:prstClr val="white"/>
              </a:solidFill>
              <a:latin typeface="Calibri" panose="020F0502020204030204"/>
            </a:endParaRPr>
          </a:p>
        </p:txBody>
      </p:sp>
      <p:sp>
        <p:nvSpPr>
          <p:cNvPr id="63" name="Freeform 62">
            <a:extLst>
              <a:ext uri="{FF2B5EF4-FFF2-40B4-BE49-F238E27FC236}">
                <a16:creationId xmlns:a16="http://schemas.microsoft.com/office/drawing/2014/main" id="{3EDDAA95-C83F-5341-992C-CF2FC22FDFA2}"/>
              </a:ext>
            </a:extLst>
          </p:cNvPr>
          <p:cNvSpPr/>
          <p:nvPr/>
        </p:nvSpPr>
        <p:spPr>
          <a:xfrm>
            <a:off x="2146414" y="3771048"/>
            <a:ext cx="1775680" cy="2198279"/>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F69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endParaRPr lang="en-US" sz="2400">
              <a:solidFill>
                <a:prstClr val="white"/>
              </a:solidFill>
              <a:latin typeface="Calibri" panose="020F0502020204030204"/>
            </a:endParaRPr>
          </a:p>
        </p:txBody>
      </p:sp>
      <p:sp>
        <p:nvSpPr>
          <p:cNvPr id="64" name="Freeform 63">
            <a:extLst>
              <a:ext uri="{FF2B5EF4-FFF2-40B4-BE49-F238E27FC236}">
                <a16:creationId xmlns:a16="http://schemas.microsoft.com/office/drawing/2014/main" id="{A0227D1E-45E3-DF46-B4DE-09B90503953D}"/>
              </a:ext>
            </a:extLst>
          </p:cNvPr>
          <p:cNvSpPr/>
          <p:nvPr/>
        </p:nvSpPr>
        <p:spPr>
          <a:xfrm>
            <a:off x="4060805" y="3806605"/>
            <a:ext cx="1808220" cy="2186046"/>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0059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endParaRPr lang="en-US" sz="2400">
              <a:solidFill>
                <a:prstClr val="white"/>
              </a:solidFill>
              <a:latin typeface="Calibri" panose="020F0502020204030204"/>
            </a:endParaRPr>
          </a:p>
        </p:txBody>
      </p:sp>
      <p:sp>
        <p:nvSpPr>
          <p:cNvPr id="65" name="Freeform 64">
            <a:extLst>
              <a:ext uri="{FF2B5EF4-FFF2-40B4-BE49-F238E27FC236}">
                <a16:creationId xmlns:a16="http://schemas.microsoft.com/office/drawing/2014/main" id="{248184E2-7038-EC43-A44C-044A00C85D43}"/>
              </a:ext>
            </a:extLst>
          </p:cNvPr>
          <p:cNvSpPr/>
          <p:nvPr/>
        </p:nvSpPr>
        <p:spPr>
          <a:xfrm>
            <a:off x="6026074" y="3771048"/>
            <a:ext cx="1635997" cy="2218536"/>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CACC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endParaRPr lang="en-US" sz="2400">
              <a:solidFill>
                <a:prstClr val="white"/>
              </a:solidFill>
              <a:latin typeface="Calibri" panose="020F0502020204030204"/>
            </a:endParaRPr>
          </a:p>
        </p:txBody>
      </p:sp>
      <p:sp>
        <p:nvSpPr>
          <p:cNvPr id="66" name="Freeform 65">
            <a:extLst>
              <a:ext uri="{FF2B5EF4-FFF2-40B4-BE49-F238E27FC236}">
                <a16:creationId xmlns:a16="http://schemas.microsoft.com/office/drawing/2014/main" id="{C4A83FE1-D6C3-CE4B-BFB2-9FEC3E09FE44}"/>
              </a:ext>
            </a:extLst>
          </p:cNvPr>
          <p:cNvSpPr/>
          <p:nvPr/>
        </p:nvSpPr>
        <p:spPr>
          <a:xfrm>
            <a:off x="9726727" y="3819857"/>
            <a:ext cx="1977845" cy="2181710"/>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75B5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endParaRPr lang="en-US" sz="2400">
              <a:solidFill>
                <a:prstClr val="white"/>
              </a:solidFill>
              <a:latin typeface="Calibri" panose="020F0502020204030204"/>
            </a:endParaRPr>
          </a:p>
        </p:txBody>
      </p:sp>
      <p:sp>
        <p:nvSpPr>
          <p:cNvPr id="68" name="Rectangle 67">
            <a:extLst>
              <a:ext uri="{FF2B5EF4-FFF2-40B4-BE49-F238E27FC236}">
                <a16:creationId xmlns:a16="http://schemas.microsoft.com/office/drawing/2014/main" id="{CFA4D6B1-3D56-C044-A88E-252D7CEDB256}"/>
              </a:ext>
            </a:extLst>
          </p:cNvPr>
          <p:cNvSpPr/>
          <p:nvPr/>
        </p:nvSpPr>
        <p:spPr>
          <a:xfrm>
            <a:off x="59907" y="4315282"/>
            <a:ext cx="2069804" cy="1070871"/>
          </a:xfrm>
          <a:prstGeom prst="rect">
            <a:avLst/>
          </a:prstGeom>
        </p:spPr>
        <p:txBody>
          <a:bodyPr wrap="square" lIns="0" tIns="0" rIns="0" bIns="0">
            <a:spAutoFit/>
          </a:bodyPr>
          <a:lstStyle/>
          <a:p>
            <a:pPr algn="ctr" defTabSz="1219170">
              <a:lnSpc>
                <a:spcPct val="120000"/>
              </a:lnSpc>
            </a:pPr>
            <a:r>
              <a:rPr lang="en-IE" sz="1200" b="1" dirty="0">
                <a:solidFill>
                  <a:prstClr val="white"/>
                </a:solidFill>
                <a:latin typeface="Arial" panose="020B0604020202020204" pitchFamily="34" charset="0"/>
              </a:rPr>
              <a:t>Paralysis </a:t>
            </a:r>
          </a:p>
          <a:p>
            <a:pPr algn="ctr" defTabSz="1219170">
              <a:lnSpc>
                <a:spcPct val="120000"/>
              </a:lnSpc>
            </a:pPr>
            <a:endParaRPr lang="en-IE" sz="1200" b="1" dirty="0">
              <a:solidFill>
                <a:prstClr val="white"/>
              </a:solidFill>
              <a:latin typeface="Arial" panose="020B0604020202020204" pitchFamily="34" charset="0"/>
            </a:endParaRPr>
          </a:p>
          <a:p>
            <a:pPr algn="ctr" defTabSz="1219170">
              <a:lnSpc>
                <a:spcPct val="120000"/>
              </a:lnSpc>
            </a:pPr>
            <a:r>
              <a:rPr lang="en-IE" sz="1200" b="1" dirty="0">
                <a:solidFill>
                  <a:prstClr val="white"/>
                </a:solidFill>
                <a:latin typeface="Arial" panose="020B0604020202020204" pitchFamily="34" charset="0"/>
              </a:rPr>
              <a:t>Infection in the brain (Meningitis)</a:t>
            </a:r>
          </a:p>
          <a:p>
            <a:pPr algn="ctr" defTabSz="1219170">
              <a:lnSpc>
                <a:spcPct val="120000"/>
              </a:lnSpc>
            </a:pPr>
            <a:endParaRPr lang="en-IE" sz="1100" dirty="0">
              <a:solidFill>
                <a:prstClr val="white"/>
              </a:solidFill>
              <a:latin typeface="Arial" panose="020B0604020202020204" pitchFamily="34" charset="0"/>
            </a:endParaRPr>
          </a:p>
        </p:txBody>
      </p:sp>
      <p:sp>
        <p:nvSpPr>
          <p:cNvPr id="69" name="Oval 68">
            <a:extLst>
              <a:ext uri="{FF2B5EF4-FFF2-40B4-BE49-F238E27FC236}">
                <a16:creationId xmlns:a16="http://schemas.microsoft.com/office/drawing/2014/main" id="{6B98227B-6EEF-5B43-AEFF-1EEBD7E475A5}"/>
              </a:ext>
            </a:extLst>
          </p:cNvPr>
          <p:cNvSpPr/>
          <p:nvPr/>
        </p:nvSpPr>
        <p:spPr>
          <a:xfrm>
            <a:off x="392366" y="2470296"/>
            <a:ext cx="1403136" cy="1403136"/>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b="1" dirty="0">
                <a:solidFill>
                  <a:srgbClr val="56B4E6"/>
                </a:solidFill>
              </a:rPr>
              <a:t>Polio</a:t>
            </a:r>
          </a:p>
        </p:txBody>
      </p:sp>
      <p:sp>
        <p:nvSpPr>
          <p:cNvPr id="70" name="Oval 69">
            <a:extLst>
              <a:ext uri="{FF2B5EF4-FFF2-40B4-BE49-F238E27FC236}">
                <a16:creationId xmlns:a16="http://schemas.microsoft.com/office/drawing/2014/main" id="{457A9758-13ED-194B-B7AB-A63C2515817A}"/>
              </a:ext>
            </a:extLst>
          </p:cNvPr>
          <p:cNvSpPr/>
          <p:nvPr/>
        </p:nvSpPr>
        <p:spPr>
          <a:xfrm>
            <a:off x="1936760" y="2480413"/>
            <a:ext cx="1730489" cy="1440608"/>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b="1" dirty="0">
                <a:solidFill>
                  <a:srgbClr val="56B4E6"/>
                </a:solidFill>
              </a:rPr>
              <a:t>Tetanus</a:t>
            </a:r>
          </a:p>
        </p:txBody>
      </p:sp>
      <p:sp>
        <p:nvSpPr>
          <p:cNvPr id="71" name="Oval 70">
            <a:extLst>
              <a:ext uri="{FF2B5EF4-FFF2-40B4-BE49-F238E27FC236}">
                <a16:creationId xmlns:a16="http://schemas.microsoft.com/office/drawing/2014/main" id="{EE65D219-7AB6-CE4F-8701-3EE1357D782D}"/>
              </a:ext>
            </a:extLst>
          </p:cNvPr>
          <p:cNvSpPr/>
          <p:nvPr/>
        </p:nvSpPr>
        <p:spPr>
          <a:xfrm>
            <a:off x="3698009" y="2472890"/>
            <a:ext cx="2157242" cy="1383874"/>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b="1" dirty="0">
                <a:solidFill>
                  <a:srgbClr val="56B4E6"/>
                </a:solidFill>
              </a:rPr>
              <a:t>Whooping Cough (</a:t>
            </a:r>
            <a:r>
              <a:rPr lang="en-US" sz="2000" b="1" dirty="0" smtClean="0">
                <a:solidFill>
                  <a:srgbClr val="56B4E6"/>
                </a:solidFill>
              </a:rPr>
              <a:t>Pertussis</a:t>
            </a:r>
            <a:r>
              <a:rPr lang="en-US" sz="2000" dirty="0">
                <a:solidFill>
                  <a:srgbClr val="56B4E6"/>
                </a:solidFill>
              </a:rPr>
              <a:t>)</a:t>
            </a:r>
          </a:p>
        </p:txBody>
      </p:sp>
      <p:sp>
        <p:nvSpPr>
          <p:cNvPr id="72" name="Oval 71">
            <a:extLst>
              <a:ext uri="{FF2B5EF4-FFF2-40B4-BE49-F238E27FC236}">
                <a16:creationId xmlns:a16="http://schemas.microsoft.com/office/drawing/2014/main" id="{B776557E-FF8A-EF46-AF76-46315B9FE8F4}"/>
              </a:ext>
            </a:extLst>
          </p:cNvPr>
          <p:cNvSpPr/>
          <p:nvPr/>
        </p:nvSpPr>
        <p:spPr>
          <a:xfrm>
            <a:off x="5842062" y="2428110"/>
            <a:ext cx="2207885" cy="1403136"/>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b="1" dirty="0">
                <a:solidFill>
                  <a:srgbClr val="56B4E6"/>
                </a:solidFill>
              </a:rPr>
              <a:t>Diphtheria</a:t>
            </a:r>
          </a:p>
        </p:txBody>
      </p:sp>
      <p:sp>
        <p:nvSpPr>
          <p:cNvPr id="73" name="Oval 72">
            <a:extLst>
              <a:ext uri="{FF2B5EF4-FFF2-40B4-BE49-F238E27FC236}">
                <a16:creationId xmlns:a16="http://schemas.microsoft.com/office/drawing/2014/main" id="{B31CE5BA-DAEF-7943-899B-F69807668A95}"/>
              </a:ext>
            </a:extLst>
          </p:cNvPr>
          <p:cNvSpPr/>
          <p:nvPr/>
        </p:nvSpPr>
        <p:spPr>
          <a:xfrm>
            <a:off x="9647443" y="2541475"/>
            <a:ext cx="2565310" cy="1260778"/>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IE" sz="2000" b="1" dirty="0" smtClean="0">
                <a:solidFill>
                  <a:srgbClr val="56B4E6"/>
                </a:solidFill>
              </a:rPr>
              <a:t>Hib</a:t>
            </a:r>
          </a:p>
          <a:p>
            <a:pPr algn="ctr" defTabSz="1219170"/>
            <a:r>
              <a:rPr lang="en-IE" sz="2000" b="1" dirty="0" smtClean="0">
                <a:solidFill>
                  <a:srgbClr val="56B4E6"/>
                </a:solidFill>
              </a:rPr>
              <a:t>(Haemophilus </a:t>
            </a:r>
            <a:r>
              <a:rPr lang="en-IE" sz="2000" b="1" dirty="0" err="1" smtClean="0">
                <a:solidFill>
                  <a:srgbClr val="56B4E6"/>
                </a:solidFill>
              </a:rPr>
              <a:t>Influenzae</a:t>
            </a:r>
            <a:r>
              <a:rPr lang="en-IE" sz="2000" b="1" dirty="0" smtClean="0">
                <a:solidFill>
                  <a:srgbClr val="56B4E6"/>
                </a:solidFill>
              </a:rPr>
              <a:t>  b)</a:t>
            </a:r>
            <a:endParaRPr lang="en-IE" sz="2000" b="1" dirty="0">
              <a:solidFill>
                <a:srgbClr val="56B4E6"/>
              </a:solidFill>
            </a:endParaRPr>
          </a:p>
        </p:txBody>
      </p:sp>
      <p:sp>
        <p:nvSpPr>
          <p:cNvPr id="80" name="Rectangle 79">
            <a:extLst>
              <a:ext uri="{FF2B5EF4-FFF2-40B4-BE49-F238E27FC236}">
                <a16:creationId xmlns:a16="http://schemas.microsoft.com/office/drawing/2014/main" id="{776FB2A3-1EEE-314E-8323-6BC582C13ED0}"/>
              </a:ext>
            </a:extLst>
          </p:cNvPr>
          <p:cNvSpPr/>
          <p:nvPr/>
        </p:nvSpPr>
        <p:spPr>
          <a:xfrm>
            <a:off x="1991001" y="4315282"/>
            <a:ext cx="2069804" cy="1309269"/>
          </a:xfrm>
          <a:prstGeom prst="rect">
            <a:avLst/>
          </a:prstGeom>
        </p:spPr>
        <p:txBody>
          <a:bodyPr wrap="square" lIns="0" tIns="0" rIns="0" bIns="0">
            <a:spAutoFit/>
          </a:bodyPr>
          <a:lstStyle/>
          <a:p>
            <a:pPr algn="ctr" defTabSz="1219170">
              <a:lnSpc>
                <a:spcPct val="120000"/>
              </a:lnSpc>
            </a:pPr>
            <a:r>
              <a:rPr lang="en-IE" sz="1200" b="1" dirty="0">
                <a:solidFill>
                  <a:prstClr val="white"/>
                </a:solidFill>
                <a:latin typeface="Arial" panose="020B0604020202020204" pitchFamily="34" charset="0"/>
              </a:rPr>
              <a:t>Breathing problems</a:t>
            </a:r>
          </a:p>
          <a:p>
            <a:pPr algn="ctr" defTabSz="1219170">
              <a:lnSpc>
                <a:spcPct val="120000"/>
              </a:lnSpc>
            </a:pPr>
            <a:endParaRPr lang="en-IE" sz="1200" b="1" dirty="0">
              <a:solidFill>
                <a:prstClr val="white"/>
              </a:solidFill>
              <a:latin typeface="Arial" panose="020B0604020202020204" pitchFamily="34" charset="0"/>
            </a:endParaRPr>
          </a:p>
          <a:p>
            <a:pPr algn="ctr" defTabSz="1219170">
              <a:lnSpc>
                <a:spcPct val="120000"/>
              </a:lnSpc>
            </a:pPr>
            <a:r>
              <a:rPr lang="en-IE" sz="1200" b="1" dirty="0">
                <a:solidFill>
                  <a:prstClr val="white"/>
                </a:solidFill>
                <a:latin typeface="Arial" panose="020B0604020202020204" pitchFamily="34" charset="0"/>
              </a:rPr>
              <a:t>Painful muscle spasms </a:t>
            </a:r>
          </a:p>
          <a:p>
            <a:pPr algn="ctr" defTabSz="1219170">
              <a:lnSpc>
                <a:spcPct val="120000"/>
              </a:lnSpc>
            </a:pPr>
            <a:endParaRPr lang="en-IE" sz="1200" b="1" dirty="0">
              <a:solidFill>
                <a:prstClr val="white"/>
              </a:solidFill>
              <a:latin typeface="Arial" panose="020B0604020202020204" pitchFamily="34" charset="0"/>
            </a:endParaRPr>
          </a:p>
          <a:p>
            <a:pPr algn="ctr" defTabSz="1219170">
              <a:lnSpc>
                <a:spcPct val="120000"/>
              </a:lnSpc>
            </a:pPr>
            <a:r>
              <a:rPr lang="en-IE" sz="1200" b="1" dirty="0">
                <a:solidFill>
                  <a:prstClr val="white"/>
                </a:solidFill>
                <a:latin typeface="Arial" panose="020B0604020202020204" pitchFamily="34" charset="0"/>
              </a:rPr>
              <a:t>Death in 1 in 10</a:t>
            </a:r>
          </a:p>
          <a:p>
            <a:pPr algn="ctr" defTabSz="1219170">
              <a:lnSpc>
                <a:spcPct val="120000"/>
              </a:lnSpc>
            </a:pPr>
            <a:endParaRPr lang="en-IE" sz="1200" dirty="0">
              <a:solidFill>
                <a:prstClr val="white"/>
              </a:solidFill>
              <a:latin typeface="Arial" panose="020B0604020202020204" pitchFamily="34" charset="0"/>
            </a:endParaRPr>
          </a:p>
        </p:txBody>
      </p:sp>
      <p:sp>
        <p:nvSpPr>
          <p:cNvPr id="82" name="Rectangle 81">
            <a:extLst>
              <a:ext uri="{FF2B5EF4-FFF2-40B4-BE49-F238E27FC236}">
                <a16:creationId xmlns:a16="http://schemas.microsoft.com/office/drawing/2014/main" id="{C151AB4D-74D6-DF4A-8814-57632D398CEE}"/>
              </a:ext>
            </a:extLst>
          </p:cNvPr>
          <p:cNvSpPr/>
          <p:nvPr/>
        </p:nvSpPr>
        <p:spPr>
          <a:xfrm>
            <a:off x="3955606" y="4270400"/>
            <a:ext cx="2069804" cy="1403461"/>
          </a:xfrm>
          <a:prstGeom prst="rect">
            <a:avLst/>
          </a:prstGeom>
        </p:spPr>
        <p:txBody>
          <a:bodyPr wrap="square" lIns="0" tIns="0" rIns="0" bIns="0">
            <a:spAutoFit/>
          </a:bodyPr>
          <a:lstStyle/>
          <a:p>
            <a:pPr algn="ctr" defTabSz="1219170">
              <a:lnSpc>
                <a:spcPct val="120000"/>
              </a:lnSpc>
            </a:pPr>
            <a:r>
              <a:rPr lang="en-IE" sz="1200" b="1" dirty="0">
                <a:solidFill>
                  <a:prstClr val="white"/>
                </a:solidFill>
                <a:latin typeface="Arial" panose="020B0604020202020204" pitchFamily="34" charset="0"/>
              </a:rPr>
              <a:t>100 day cough</a:t>
            </a:r>
          </a:p>
          <a:p>
            <a:pPr algn="ctr" defTabSz="1219170">
              <a:lnSpc>
                <a:spcPct val="120000"/>
              </a:lnSpc>
            </a:pPr>
            <a:endParaRPr lang="en-IE" sz="1200" b="1" dirty="0">
              <a:solidFill>
                <a:prstClr val="white"/>
              </a:solidFill>
              <a:latin typeface="Arial" panose="020B0604020202020204" pitchFamily="34" charset="0"/>
            </a:endParaRPr>
          </a:p>
          <a:p>
            <a:pPr algn="ctr" defTabSz="1219170">
              <a:lnSpc>
                <a:spcPct val="120000"/>
              </a:lnSpc>
            </a:pPr>
            <a:r>
              <a:rPr lang="en-IE" sz="1200" b="1" dirty="0">
                <a:solidFill>
                  <a:prstClr val="white"/>
                </a:solidFill>
                <a:latin typeface="Arial" panose="020B0604020202020204" pitchFamily="34" charset="0"/>
              </a:rPr>
              <a:t>Pneumonia</a:t>
            </a:r>
          </a:p>
          <a:p>
            <a:pPr algn="ctr" defTabSz="1219170">
              <a:lnSpc>
                <a:spcPct val="120000"/>
              </a:lnSpc>
            </a:pPr>
            <a:endParaRPr lang="en-IE" sz="1200" b="1" dirty="0">
              <a:solidFill>
                <a:prstClr val="white"/>
              </a:solidFill>
              <a:latin typeface="Arial" panose="020B0604020202020204" pitchFamily="34" charset="0"/>
            </a:endParaRPr>
          </a:p>
          <a:p>
            <a:pPr algn="ctr" defTabSz="1219170">
              <a:lnSpc>
                <a:spcPct val="120000"/>
              </a:lnSpc>
            </a:pPr>
            <a:r>
              <a:rPr lang="en-IE" sz="1200" b="1" dirty="0">
                <a:solidFill>
                  <a:prstClr val="white"/>
                </a:solidFill>
                <a:latin typeface="Arial" panose="020B0604020202020204" pitchFamily="34" charset="0"/>
              </a:rPr>
              <a:t>Death in Infants</a:t>
            </a:r>
          </a:p>
          <a:p>
            <a:pPr algn="ctr" defTabSz="1219170">
              <a:lnSpc>
                <a:spcPct val="120000"/>
              </a:lnSpc>
            </a:pPr>
            <a:endParaRPr lang="en-IE" sz="1600" dirty="0">
              <a:solidFill>
                <a:prstClr val="white"/>
              </a:solidFill>
              <a:latin typeface="Arial" panose="020B0604020202020204" pitchFamily="34" charset="0"/>
            </a:endParaRPr>
          </a:p>
        </p:txBody>
      </p:sp>
      <p:sp>
        <p:nvSpPr>
          <p:cNvPr id="84" name="Rectangle 83">
            <a:extLst>
              <a:ext uri="{FF2B5EF4-FFF2-40B4-BE49-F238E27FC236}">
                <a16:creationId xmlns:a16="http://schemas.microsoft.com/office/drawing/2014/main" id="{E7E01D5C-1BB1-D14D-8B86-AEB1DF5632FD}"/>
              </a:ext>
            </a:extLst>
          </p:cNvPr>
          <p:cNvSpPr/>
          <p:nvPr/>
        </p:nvSpPr>
        <p:spPr>
          <a:xfrm>
            <a:off x="5834330" y="4377937"/>
            <a:ext cx="2069804" cy="1698927"/>
          </a:xfrm>
          <a:prstGeom prst="rect">
            <a:avLst/>
          </a:prstGeom>
        </p:spPr>
        <p:txBody>
          <a:bodyPr wrap="square" lIns="0" tIns="0" rIns="0" bIns="0">
            <a:spAutoFit/>
          </a:bodyPr>
          <a:lstStyle/>
          <a:p>
            <a:pPr algn="ctr" defTabSz="1219170">
              <a:lnSpc>
                <a:spcPct val="120000"/>
              </a:lnSpc>
            </a:pPr>
            <a:r>
              <a:rPr lang="en-IE" sz="1200" b="1" dirty="0" smtClean="0">
                <a:solidFill>
                  <a:prstClr val="white"/>
                </a:solidFill>
                <a:latin typeface="Arial" panose="020B0604020202020204" pitchFamily="34" charset="0"/>
              </a:rPr>
              <a:t>Breathing difficulties</a:t>
            </a:r>
          </a:p>
          <a:p>
            <a:pPr algn="ctr" defTabSz="1219170">
              <a:lnSpc>
                <a:spcPct val="120000"/>
              </a:lnSpc>
            </a:pPr>
            <a:endParaRPr lang="en-IE" sz="1200" b="1" dirty="0">
              <a:solidFill>
                <a:prstClr val="white"/>
              </a:solidFill>
              <a:latin typeface="Arial" panose="020B0604020202020204" pitchFamily="34" charset="0"/>
            </a:endParaRPr>
          </a:p>
          <a:p>
            <a:pPr algn="ctr" defTabSz="1219170">
              <a:lnSpc>
                <a:spcPct val="120000"/>
              </a:lnSpc>
            </a:pPr>
            <a:r>
              <a:rPr lang="en-IE" sz="1200" b="1" dirty="0">
                <a:solidFill>
                  <a:prstClr val="white"/>
                </a:solidFill>
                <a:latin typeface="Arial" panose="020B0604020202020204" pitchFamily="34" charset="0"/>
              </a:rPr>
              <a:t>Heart failure</a:t>
            </a:r>
          </a:p>
          <a:p>
            <a:pPr algn="ctr" defTabSz="1219170">
              <a:lnSpc>
                <a:spcPct val="120000"/>
              </a:lnSpc>
            </a:pPr>
            <a:endParaRPr lang="en-IE" sz="1200" b="1" dirty="0">
              <a:solidFill>
                <a:prstClr val="white"/>
              </a:solidFill>
              <a:latin typeface="Arial" panose="020B0604020202020204" pitchFamily="34" charset="0"/>
            </a:endParaRPr>
          </a:p>
          <a:p>
            <a:pPr algn="ctr" defTabSz="1219170">
              <a:lnSpc>
                <a:spcPct val="120000"/>
              </a:lnSpc>
            </a:pPr>
            <a:r>
              <a:rPr lang="en-IE" sz="1200" b="1" dirty="0">
                <a:solidFill>
                  <a:prstClr val="white"/>
                </a:solidFill>
                <a:latin typeface="Arial" panose="020B0604020202020204" pitchFamily="34" charset="0"/>
              </a:rPr>
              <a:t>Neurological disease</a:t>
            </a:r>
          </a:p>
          <a:p>
            <a:pPr algn="ctr" defTabSz="1219170">
              <a:lnSpc>
                <a:spcPct val="120000"/>
              </a:lnSpc>
            </a:pPr>
            <a:endParaRPr lang="en-IE" sz="1600" dirty="0">
              <a:solidFill>
                <a:prstClr val="white"/>
              </a:solidFill>
              <a:latin typeface="Arial" panose="020B0604020202020204" pitchFamily="34" charset="0"/>
            </a:endParaRPr>
          </a:p>
          <a:p>
            <a:pPr algn="ctr" defTabSz="1219170">
              <a:lnSpc>
                <a:spcPct val="120000"/>
              </a:lnSpc>
            </a:pPr>
            <a:endParaRPr lang="en-IE" sz="1600" dirty="0">
              <a:solidFill>
                <a:prstClr val="white"/>
              </a:solidFill>
              <a:latin typeface="Arial" panose="020B0604020202020204" pitchFamily="34" charset="0"/>
            </a:endParaRPr>
          </a:p>
        </p:txBody>
      </p:sp>
      <p:sp>
        <p:nvSpPr>
          <p:cNvPr id="86" name="Rectangle 85">
            <a:extLst>
              <a:ext uri="{FF2B5EF4-FFF2-40B4-BE49-F238E27FC236}">
                <a16:creationId xmlns:a16="http://schemas.microsoft.com/office/drawing/2014/main" id="{D90A9CA6-C52C-F147-AED9-FB5BA05FB43B}"/>
              </a:ext>
            </a:extLst>
          </p:cNvPr>
          <p:cNvSpPr/>
          <p:nvPr/>
        </p:nvSpPr>
        <p:spPr>
          <a:xfrm>
            <a:off x="9678752" y="4158382"/>
            <a:ext cx="2073793" cy="2041072"/>
          </a:xfrm>
          <a:prstGeom prst="rect">
            <a:avLst/>
          </a:prstGeom>
        </p:spPr>
        <p:txBody>
          <a:bodyPr wrap="square" lIns="0" tIns="0" rIns="0" bIns="0">
            <a:spAutoFit/>
          </a:bodyPr>
          <a:lstStyle/>
          <a:p>
            <a:pPr algn="ctr" defTabSz="1219170">
              <a:lnSpc>
                <a:spcPct val="120000"/>
              </a:lnSpc>
            </a:pPr>
            <a:r>
              <a:rPr lang="en-IE" sz="1200" b="1" dirty="0">
                <a:solidFill>
                  <a:prstClr val="white"/>
                </a:solidFill>
                <a:latin typeface="Arial" panose="020B0604020202020204" pitchFamily="34" charset="0"/>
              </a:rPr>
              <a:t>Infection in the brain</a:t>
            </a:r>
          </a:p>
          <a:p>
            <a:pPr algn="ctr" defTabSz="1219170">
              <a:lnSpc>
                <a:spcPct val="120000"/>
              </a:lnSpc>
            </a:pPr>
            <a:r>
              <a:rPr lang="en-IE" sz="1200" b="1" dirty="0">
                <a:solidFill>
                  <a:prstClr val="white"/>
                </a:solidFill>
                <a:latin typeface="Arial" panose="020B0604020202020204" pitchFamily="34" charset="0"/>
              </a:rPr>
              <a:t>Infection in blood (Septicaemia)</a:t>
            </a:r>
          </a:p>
          <a:p>
            <a:pPr algn="ctr" defTabSz="1219170">
              <a:lnSpc>
                <a:spcPct val="120000"/>
              </a:lnSpc>
            </a:pPr>
            <a:r>
              <a:rPr lang="en-IE" sz="1200" b="1" dirty="0">
                <a:solidFill>
                  <a:prstClr val="white"/>
                </a:solidFill>
                <a:latin typeface="Arial" panose="020B0604020202020204" pitchFamily="34" charset="0"/>
              </a:rPr>
              <a:t>Swelling in the throat (</a:t>
            </a:r>
            <a:r>
              <a:rPr lang="en-IE" sz="1200" b="1" dirty="0" smtClean="0">
                <a:solidFill>
                  <a:prstClr val="white"/>
                </a:solidFill>
                <a:latin typeface="Arial" panose="020B0604020202020204" pitchFamily="34" charset="0"/>
              </a:rPr>
              <a:t>Epiglottis)</a:t>
            </a:r>
            <a:endParaRPr lang="en-IE" sz="1200" b="1" dirty="0">
              <a:solidFill>
                <a:prstClr val="white"/>
              </a:solidFill>
              <a:latin typeface="Arial" panose="020B0604020202020204" pitchFamily="34" charset="0"/>
            </a:endParaRPr>
          </a:p>
          <a:p>
            <a:pPr algn="ctr" defTabSz="1219170">
              <a:lnSpc>
                <a:spcPct val="120000"/>
              </a:lnSpc>
            </a:pPr>
            <a:r>
              <a:rPr lang="en-IE" sz="1200" b="1" dirty="0">
                <a:solidFill>
                  <a:prstClr val="white"/>
                </a:solidFill>
                <a:latin typeface="Arial" panose="020B0604020202020204" pitchFamily="34" charset="0"/>
              </a:rPr>
              <a:t>Pneumonia</a:t>
            </a:r>
          </a:p>
          <a:p>
            <a:pPr algn="ctr" defTabSz="1219170">
              <a:lnSpc>
                <a:spcPct val="120000"/>
              </a:lnSpc>
            </a:pPr>
            <a:r>
              <a:rPr lang="en-IE" sz="1200" b="1" dirty="0">
                <a:solidFill>
                  <a:prstClr val="white"/>
                </a:solidFill>
                <a:latin typeface="Arial" panose="020B0604020202020204" pitchFamily="34" charset="0"/>
              </a:rPr>
              <a:t>Infection </a:t>
            </a:r>
            <a:r>
              <a:rPr lang="en-IE" sz="1200" b="1" dirty="0">
                <a:solidFill>
                  <a:schemeClr val="bg1"/>
                </a:solidFill>
                <a:latin typeface="Arial" panose="020B0604020202020204" pitchFamily="34" charset="0"/>
              </a:rPr>
              <a:t>joints and skin</a:t>
            </a:r>
          </a:p>
          <a:p>
            <a:pPr algn="ctr" defTabSz="1219170">
              <a:lnSpc>
                <a:spcPct val="120000"/>
              </a:lnSpc>
            </a:pPr>
            <a:r>
              <a:rPr lang="en-IE" sz="1200" b="1" dirty="0">
                <a:solidFill>
                  <a:schemeClr val="bg1"/>
                </a:solidFill>
                <a:latin typeface="Arial" panose="020B0604020202020204" pitchFamily="34" charset="0"/>
              </a:rPr>
              <a:t>Infection in linings of heart</a:t>
            </a:r>
          </a:p>
          <a:p>
            <a:pPr algn="ctr" defTabSz="1219170">
              <a:lnSpc>
                <a:spcPct val="120000"/>
              </a:lnSpc>
            </a:pPr>
            <a:endParaRPr lang="en-IE" sz="1600" dirty="0">
              <a:solidFill>
                <a:prstClr val="white"/>
              </a:solidFill>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7819702" y="3802253"/>
            <a:ext cx="1774090" cy="2194750"/>
          </a:xfrm>
          <a:prstGeom prst="rect">
            <a:avLst/>
          </a:prstGeom>
        </p:spPr>
      </p:pic>
      <p:sp>
        <p:nvSpPr>
          <p:cNvPr id="31" name="Oval 30">
            <a:extLst>
              <a:ext uri="{FF2B5EF4-FFF2-40B4-BE49-F238E27FC236}">
                <a16:creationId xmlns:a16="http://schemas.microsoft.com/office/drawing/2014/main" id="{6B98227B-6EEF-5B43-AEFF-1EEBD7E475A5}"/>
              </a:ext>
            </a:extLst>
          </p:cNvPr>
          <p:cNvSpPr/>
          <p:nvPr/>
        </p:nvSpPr>
        <p:spPr>
          <a:xfrm>
            <a:off x="8052377" y="2579584"/>
            <a:ext cx="1608774" cy="1193190"/>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b="1" dirty="0" smtClean="0">
                <a:solidFill>
                  <a:srgbClr val="56B4E6"/>
                </a:solidFill>
              </a:rPr>
              <a:t>Hepatitis B</a:t>
            </a:r>
          </a:p>
          <a:p>
            <a:pPr algn="ctr" defTabSz="1219170"/>
            <a:endParaRPr lang="en-US" sz="2400" b="1" dirty="0">
              <a:solidFill>
                <a:srgbClr val="56B4E6"/>
              </a:solidFill>
            </a:endParaRPr>
          </a:p>
        </p:txBody>
      </p:sp>
      <p:sp>
        <p:nvSpPr>
          <p:cNvPr id="6" name="AutoShape 4" descr="Free Vector | Cartoon vaccination campaign illustration"/>
          <p:cNvSpPr>
            <a:spLocks noChangeAspect="1" noChangeArrowheads="1"/>
          </p:cNvSpPr>
          <p:nvPr/>
        </p:nvSpPr>
        <p:spPr bwMode="auto">
          <a:xfrm>
            <a:off x="155575" y="-2359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b="1" dirty="0"/>
          </a:p>
        </p:txBody>
      </p:sp>
      <p:pic>
        <p:nvPicPr>
          <p:cNvPr id="8" name="Picture 7"/>
          <p:cNvPicPr>
            <a:picLocks noChangeAspect="1"/>
          </p:cNvPicPr>
          <p:nvPr/>
        </p:nvPicPr>
        <p:blipFill>
          <a:blip r:embed="rId4"/>
          <a:stretch>
            <a:fillRect/>
          </a:stretch>
        </p:blipFill>
        <p:spPr>
          <a:xfrm>
            <a:off x="9458283" y="88169"/>
            <a:ext cx="1717572" cy="2191385"/>
          </a:xfrm>
          <a:prstGeom prst="rect">
            <a:avLst/>
          </a:prstGeom>
        </p:spPr>
      </p:pic>
      <p:sp>
        <p:nvSpPr>
          <p:cNvPr id="11" name="Rectangle 10"/>
          <p:cNvSpPr/>
          <p:nvPr/>
        </p:nvSpPr>
        <p:spPr>
          <a:xfrm>
            <a:off x="10049987" y="1463278"/>
            <a:ext cx="705643" cy="369332"/>
          </a:xfrm>
          <a:prstGeom prst="rect">
            <a:avLst/>
          </a:prstGeom>
        </p:spPr>
        <p:txBody>
          <a:bodyPr wrap="square">
            <a:spAutoFit/>
          </a:bodyPr>
          <a:lstStyle/>
          <a:p>
            <a:r>
              <a:rPr lang="en-IE" b="1" dirty="0" smtClean="0"/>
              <a:t>6 in 1 </a:t>
            </a:r>
            <a:endParaRPr lang="en-IE" b="1" dirty="0"/>
          </a:p>
        </p:txBody>
      </p:sp>
      <p:sp>
        <p:nvSpPr>
          <p:cNvPr id="13" name="Rectangle 12"/>
          <p:cNvSpPr/>
          <p:nvPr/>
        </p:nvSpPr>
        <p:spPr>
          <a:xfrm>
            <a:off x="8072076" y="4437140"/>
            <a:ext cx="1056700" cy="276999"/>
          </a:xfrm>
          <a:prstGeom prst="rect">
            <a:avLst/>
          </a:prstGeom>
        </p:spPr>
        <p:txBody>
          <a:bodyPr wrap="none">
            <a:spAutoFit/>
          </a:bodyPr>
          <a:lstStyle/>
          <a:p>
            <a:r>
              <a:rPr lang="en-IE" sz="1200" b="1" dirty="0">
                <a:solidFill>
                  <a:schemeClr val="bg1"/>
                </a:solidFill>
                <a:latin typeface="Arial" panose="020B0604020202020204" pitchFamily="34" charset="0"/>
                <a:cs typeface="Arial" panose="020B0604020202020204" pitchFamily="34" charset="0"/>
              </a:rPr>
              <a:t>Liver failure</a:t>
            </a:r>
          </a:p>
        </p:txBody>
      </p:sp>
      <p:sp>
        <p:nvSpPr>
          <p:cNvPr id="14" name="Rectangle 13"/>
          <p:cNvSpPr/>
          <p:nvPr/>
        </p:nvSpPr>
        <p:spPr>
          <a:xfrm>
            <a:off x="1604640" y="1369903"/>
            <a:ext cx="5032147" cy="369332"/>
          </a:xfrm>
          <a:prstGeom prst="rect">
            <a:avLst/>
          </a:prstGeom>
        </p:spPr>
        <p:txBody>
          <a:bodyPr wrap="none">
            <a:spAutoFit/>
          </a:bodyPr>
          <a:lstStyle/>
          <a:p>
            <a:pPr lvl="0" defTabSz="1219170"/>
            <a:r>
              <a:rPr lang="en-IE" b="1" dirty="0">
                <a:solidFill>
                  <a:prstClr val="black"/>
                </a:solidFill>
                <a:latin typeface="Arial" panose="020B0604020202020204" pitchFamily="34" charset="0"/>
              </a:rPr>
              <a:t>Complications of diseases vaccines prevent</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75869"/>
            <a:ext cx="674370" cy="674370"/>
          </a:xfrm>
          <a:prstGeom prst="rect">
            <a:avLst/>
          </a:prstGeom>
        </p:spPr>
      </p:pic>
    </p:spTree>
    <p:extLst>
      <p:ext uri="{BB962C8B-B14F-4D97-AF65-F5344CB8AC3E}">
        <p14:creationId xmlns:p14="http://schemas.microsoft.com/office/powerpoint/2010/main" val="2585520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p:txBody>
          <a:bodyPr>
            <a:normAutofit/>
          </a:bodyPr>
          <a:lstStyle/>
          <a:p>
            <a:r>
              <a:rPr lang="en-IE" sz="3600" dirty="0">
                <a:solidFill>
                  <a:srgbClr val="FF0000"/>
                </a:solidFill>
              </a:rPr>
              <a:t>Diseases</a:t>
            </a:r>
            <a:r>
              <a:rPr lang="en-IE" sz="3600" dirty="0"/>
              <a:t> </a:t>
            </a:r>
            <a:r>
              <a:rPr lang="en-IE" sz="3600" dirty="0">
                <a:solidFill>
                  <a:srgbClr val="FFC000"/>
                </a:solidFill>
              </a:rPr>
              <a:t>vaccines </a:t>
            </a:r>
            <a:r>
              <a:rPr lang="en-IE" sz="3600" dirty="0" smtClean="0">
                <a:solidFill>
                  <a:srgbClr val="002060"/>
                </a:solidFill>
              </a:rPr>
              <a:t>prevent:</a:t>
            </a:r>
            <a:endParaRPr lang="en-IE" sz="3600" dirty="0">
              <a:solidFill>
                <a:srgbClr val="002060"/>
              </a:solidFill>
            </a:endParaRPr>
          </a:p>
        </p:txBody>
      </p:sp>
      <p:sp>
        <p:nvSpPr>
          <p:cNvPr id="7" name="Rectangle 6">
            <a:extLst>
              <a:ext uri="{FF2B5EF4-FFF2-40B4-BE49-F238E27FC236}">
                <a16:creationId xmlns:a16="http://schemas.microsoft.com/office/drawing/2014/main" id="{50830781-E03E-4A43-B298-2596E0FBF9D3}"/>
              </a:ext>
            </a:extLst>
          </p:cNvPr>
          <p:cNvSpPr/>
          <p:nvPr/>
        </p:nvSpPr>
        <p:spPr>
          <a:xfrm>
            <a:off x="396949" y="6279755"/>
            <a:ext cx="11341395" cy="553998"/>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2" name="Rectangle 81">
            <a:extLst>
              <a:ext uri="{FF2B5EF4-FFF2-40B4-BE49-F238E27FC236}">
                <a16:creationId xmlns:a16="http://schemas.microsoft.com/office/drawing/2014/main" id="{C151AB4D-74D6-DF4A-8814-57632D398CEE}"/>
              </a:ext>
            </a:extLst>
          </p:cNvPr>
          <p:cNvSpPr/>
          <p:nvPr/>
        </p:nvSpPr>
        <p:spPr>
          <a:xfrm>
            <a:off x="10595869" y="4356153"/>
            <a:ext cx="2069804" cy="1403461"/>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100 day cough</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Pneumonia</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Death in Infants</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AutoShape 4" descr="Free Vector | Cartoon vaccination campaign illustration"/>
          <p:cNvSpPr>
            <a:spLocks noChangeAspect="1" noChangeArrowheads="1"/>
          </p:cNvSpPr>
          <p:nvPr/>
        </p:nvSpPr>
        <p:spPr bwMode="auto">
          <a:xfrm>
            <a:off x="155575" y="-2359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10419163" y="150738"/>
            <a:ext cx="1717572" cy="2191385"/>
          </a:xfrm>
          <a:prstGeom prst="rect">
            <a:avLst/>
          </a:prstGeom>
        </p:spPr>
      </p:pic>
      <p:sp>
        <p:nvSpPr>
          <p:cNvPr id="11" name="Rectangle 10"/>
          <p:cNvSpPr/>
          <p:nvPr/>
        </p:nvSpPr>
        <p:spPr>
          <a:xfrm>
            <a:off x="10925128" y="1504696"/>
            <a:ext cx="70564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prstClr val="black"/>
                </a:solidFill>
                <a:effectLst/>
                <a:uLnTx/>
                <a:uFillTx/>
                <a:latin typeface="Calibri" panose="020F0502020204030204"/>
                <a:ea typeface="+mn-ea"/>
                <a:cs typeface="+mn-cs"/>
              </a:rPr>
              <a:t>6 in 1 </a:t>
            </a: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8072076" y="4437140"/>
            <a:ext cx="105670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Liver failure</a:t>
            </a:r>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75869"/>
            <a:ext cx="674370" cy="674370"/>
          </a:xfrm>
          <a:prstGeom prst="rect">
            <a:avLst/>
          </a:prstGeom>
        </p:spPr>
      </p:pic>
      <p:sp>
        <p:nvSpPr>
          <p:cNvPr id="2" name="Rectangle 1"/>
          <p:cNvSpPr/>
          <p:nvPr/>
        </p:nvSpPr>
        <p:spPr>
          <a:xfrm>
            <a:off x="744427" y="2072474"/>
            <a:ext cx="6206398" cy="4198137"/>
          </a:xfrm>
          <a:prstGeom prst="rect">
            <a:avLst/>
          </a:prstGeom>
        </p:spPr>
        <p:txBody>
          <a:bodyPr wrap="square">
            <a:spAutoFit/>
          </a:bodyPr>
          <a:lstStyle/>
          <a:p>
            <a:pPr lvl="0" defTabSz="914377">
              <a:lnSpc>
                <a:spcPct val="120000"/>
              </a:lnSpc>
              <a:spcBef>
                <a:spcPts val="1000"/>
              </a:spcBef>
            </a:pPr>
            <a:r>
              <a:rPr lang="en-IE" b="1" dirty="0">
                <a:solidFill>
                  <a:prstClr val="black"/>
                </a:solidFill>
                <a:cs typeface="Arial" panose="020B0604020202020204" pitchFamily="34" charset="0"/>
              </a:rPr>
              <a:t>Increase in cases in Europe and in Ireland.</a:t>
            </a:r>
          </a:p>
          <a:p>
            <a:pPr marL="228594" lvl="0" indent="-228594" defTabSz="914377">
              <a:lnSpc>
                <a:spcPct val="120000"/>
              </a:lnSpc>
              <a:spcBef>
                <a:spcPts val="1000"/>
              </a:spcBef>
              <a:buFont typeface="Arial" panose="020B0604020202020204" pitchFamily="34" charset="0"/>
              <a:buChar char="•"/>
            </a:pPr>
            <a:r>
              <a:rPr lang="en-IE" dirty="0">
                <a:solidFill>
                  <a:prstClr val="black"/>
                </a:solidFill>
                <a:cs typeface="Arial" panose="020B0604020202020204" pitchFamily="34" charset="0"/>
              </a:rPr>
              <a:t>Severe and prolonged coughing attacks:</a:t>
            </a:r>
          </a:p>
          <a:p>
            <a:pPr marL="228594" lvl="0" indent="-228594" defTabSz="914377">
              <a:lnSpc>
                <a:spcPct val="120000"/>
              </a:lnSpc>
              <a:spcBef>
                <a:spcPts val="1000"/>
              </a:spcBef>
              <a:buFont typeface="Arial" panose="020B0604020202020204" pitchFamily="34" charset="0"/>
              <a:buChar char="•"/>
            </a:pPr>
            <a:r>
              <a:rPr lang="en-IE" dirty="0">
                <a:solidFill>
                  <a:prstClr val="black"/>
                </a:solidFill>
                <a:cs typeface="Arial" panose="020B0604020202020204" pitchFamily="34" charset="0"/>
              </a:rPr>
              <a:t>Provoke vomiting</a:t>
            </a:r>
          </a:p>
          <a:p>
            <a:pPr marL="228594" lvl="0" indent="-228594" defTabSz="914377">
              <a:lnSpc>
                <a:spcPct val="120000"/>
              </a:lnSpc>
              <a:spcBef>
                <a:spcPts val="1000"/>
              </a:spcBef>
              <a:buFont typeface="Arial" panose="020B0604020202020204" pitchFamily="34" charset="0"/>
              <a:buChar char="•"/>
            </a:pPr>
            <a:r>
              <a:rPr lang="en-IE" dirty="0">
                <a:solidFill>
                  <a:prstClr val="black"/>
                </a:solidFill>
                <a:cs typeface="Arial" panose="020B0604020202020204" pitchFamily="34" charset="0"/>
              </a:rPr>
              <a:t>Result in a red or blue face</a:t>
            </a:r>
          </a:p>
          <a:p>
            <a:pPr marL="228594" lvl="0" indent="-228594" defTabSz="914377">
              <a:lnSpc>
                <a:spcPct val="120000"/>
              </a:lnSpc>
              <a:spcBef>
                <a:spcPts val="1000"/>
              </a:spcBef>
              <a:buFont typeface="Arial" panose="020B0604020202020204" pitchFamily="34" charset="0"/>
              <a:buChar char="•"/>
            </a:pPr>
            <a:r>
              <a:rPr lang="en-IE" dirty="0">
                <a:solidFill>
                  <a:prstClr val="black"/>
                </a:solidFill>
                <a:cs typeface="Arial" panose="020B0604020202020204" pitchFamily="34" charset="0"/>
              </a:rPr>
              <a:t>End with a high-pitched "whoop" sound during the next breath of air</a:t>
            </a:r>
          </a:p>
          <a:p>
            <a:pPr marL="228594" lvl="0" indent="-228594" defTabSz="914377">
              <a:lnSpc>
                <a:spcPct val="120000"/>
              </a:lnSpc>
              <a:spcBef>
                <a:spcPts val="1000"/>
              </a:spcBef>
              <a:buFont typeface="Arial" panose="020B0604020202020204" pitchFamily="34" charset="0"/>
              <a:buChar char="•"/>
            </a:pPr>
            <a:r>
              <a:rPr lang="en-IE" dirty="0">
                <a:solidFill>
                  <a:prstClr val="black"/>
                </a:solidFill>
                <a:cs typeface="Arial" panose="020B0604020202020204" pitchFamily="34" charset="0"/>
              </a:rPr>
              <a:t>A hacking cough may be only sign that an adolescent or adult has whooping cough.</a:t>
            </a:r>
          </a:p>
          <a:p>
            <a:pPr marL="228594" lvl="0" indent="-228594" defTabSz="914377">
              <a:lnSpc>
                <a:spcPct val="120000"/>
              </a:lnSpc>
              <a:spcBef>
                <a:spcPts val="1000"/>
              </a:spcBef>
              <a:buFont typeface="Arial" panose="020B0604020202020204" pitchFamily="34" charset="0"/>
              <a:buChar char="•"/>
            </a:pPr>
            <a:r>
              <a:rPr lang="en-IE" dirty="0">
                <a:solidFill>
                  <a:prstClr val="black"/>
                </a:solidFill>
                <a:cs typeface="Arial" panose="020B0604020202020204" pitchFamily="34" charset="0"/>
              </a:rPr>
              <a:t>Babies may not cough at all. </a:t>
            </a:r>
            <a:r>
              <a:rPr lang="en-IE" b="1" u="sng" dirty="0">
                <a:solidFill>
                  <a:prstClr val="black"/>
                </a:solidFill>
                <a:cs typeface="Arial" panose="020B0604020202020204" pitchFamily="34" charset="0"/>
              </a:rPr>
              <a:t>Instead, they may struggle to breathe, or they may even temporarily stop breathing</a:t>
            </a:r>
            <a:r>
              <a:rPr lang="en-IE" sz="1867" b="1" u="sng" dirty="0">
                <a:solidFill>
                  <a:prstClr val="black"/>
                </a:solidFill>
                <a:cs typeface="Arial" panose="020B0604020202020204" pitchFamily="34" charset="0"/>
              </a:rPr>
              <a:t>.</a:t>
            </a:r>
          </a:p>
        </p:txBody>
      </p:sp>
      <p:pic>
        <p:nvPicPr>
          <p:cNvPr id="28" name="Picture 27"/>
          <p:cNvPicPr>
            <a:picLocks noChangeAspect="1"/>
          </p:cNvPicPr>
          <p:nvPr/>
        </p:nvPicPr>
        <p:blipFill>
          <a:blip r:embed="rId5"/>
          <a:stretch>
            <a:fillRect/>
          </a:stretch>
        </p:blipFill>
        <p:spPr>
          <a:xfrm>
            <a:off x="8506942" y="4290234"/>
            <a:ext cx="3486169" cy="2266520"/>
          </a:xfrm>
          <a:prstGeom prst="rect">
            <a:avLst/>
          </a:prstGeom>
        </p:spPr>
      </p:pic>
      <p:sp>
        <p:nvSpPr>
          <p:cNvPr id="5" name="Rectangle 4"/>
          <p:cNvSpPr/>
          <p:nvPr/>
        </p:nvSpPr>
        <p:spPr>
          <a:xfrm>
            <a:off x="6890561" y="1671724"/>
            <a:ext cx="3555723" cy="2031325"/>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IE" b="1" i="0" u="none" strike="noStrike" kern="0" cap="none" spc="0" normalizeH="0" baseline="0" noProof="0" dirty="0" smtClean="0">
                <a:ln>
                  <a:noFill/>
                </a:ln>
                <a:solidFill>
                  <a:prstClr val="black"/>
                </a:solidFill>
                <a:effectLst/>
                <a:uLnTx/>
                <a:uFillTx/>
              </a:rPr>
              <a:t>Vaccines against whooping cough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IE" b="1" i="0" u="none" strike="noStrike" kern="0" cap="none" spc="0" normalizeH="0" baseline="0" noProof="0" dirty="0" smtClean="0">
              <a:ln>
                <a:noFill/>
              </a:ln>
              <a:solidFill>
                <a:prstClr val="black"/>
              </a:solidFill>
              <a:effectLst/>
              <a:uLnTx/>
              <a:uFillTx/>
            </a:endParaRP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b="0" i="0" u="none" strike="noStrike" kern="0" cap="none" spc="0" normalizeH="0" baseline="0" noProof="0" dirty="0" smtClean="0">
                <a:ln>
                  <a:noFill/>
                </a:ln>
                <a:solidFill>
                  <a:prstClr val="black"/>
                </a:solidFill>
                <a:effectLst/>
                <a:uLnTx/>
                <a:uFillTx/>
              </a:rPr>
              <a:t>In pregnancy </a:t>
            </a: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b="0" i="0" u="none" strike="noStrike" kern="0" cap="none" spc="0" normalizeH="0" baseline="0" noProof="0" dirty="0" smtClean="0">
                <a:ln>
                  <a:noFill/>
                </a:ln>
                <a:solidFill>
                  <a:prstClr val="black"/>
                </a:solidFill>
                <a:effectLst/>
                <a:uLnTx/>
                <a:uFillTx/>
              </a:rPr>
              <a:t>At 2, 4 and 6 months </a:t>
            </a: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b="0" i="0" u="none" strike="noStrike" kern="0" cap="none" spc="0" normalizeH="0" baseline="0" noProof="0" dirty="0" smtClean="0">
                <a:ln>
                  <a:noFill/>
                </a:ln>
                <a:solidFill>
                  <a:prstClr val="black"/>
                </a:solidFill>
                <a:effectLst/>
                <a:uLnTx/>
                <a:uFillTx/>
              </a:rPr>
              <a:t>At age 4-5 years in junior infants</a:t>
            </a:r>
          </a:p>
          <a:p>
            <a:pPr marL="380990" marR="0" lvl="0" indent="-380990" defTabSz="121917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b="0" i="0" u="none" strike="noStrike" kern="0" cap="none" spc="0" normalizeH="0" baseline="0" noProof="0" dirty="0" smtClean="0">
                <a:ln>
                  <a:noFill/>
                </a:ln>
                <a:solidFill>
                  <a:prstClr val="black"/>
                </a:solidFill>
                <a:effectLst/>
                <a:uLnTx/>
                <a:uFillTx/>
              </a:rPr>
              <a:t>In 1</a:t>
            </a:r>
            <a:r>
              <a:rPr kumimoji="0" lang="en-IE" b="0" i="0" u="none" strike="noStrike" kern="0" cap="none" spc="0" normalizeH="0" baseline="30000" noProof="0" dirty="0" smtClean="0">
                <a:ln>
                  <a:noFill/>
                </a:ln>
                <a:solidFill>
                  <a:prstClr val="black"/>
                </a:solidFill>
                <a:effectLst/>
                <a:uLnTx/>
                <a:uFillTx/>
              </a:rPr>
              <a:t>st</a:t>
            </a:r>
            <a:r>
              <a:rPr kumimoji="0" lang="en-IE" b="0" i="0" u="none" strike="noStrike" kern="0" cap="none" spc="0" normalizeH="0" baseline="0" noProof="0" dirty="0" smtClean="0">
                <a:ln>
                  <a:noFill/>
                </a:ln>
                <a:solidFill>
                  <a:prstClr val="black"/>
                </a:solidFill>
                <a:effectLst/>
                <a:uLnTx/>
                <a:uFillTx/>
              </a:rPr>
              <a:t> year secondary school </a:t>
            </a:r>
            <a:endParaRPr kumimoji="0" lang="en-IE" b="0" i="0" u="none" strike="noStrike" kern="0" cap="none" spc="0" normalizeH="0" baseline="0" noProof="0" dirty="0">
              <a:ln>
                <a:noFill/>
              </a:ln>
              <a:solidFill>
                <a:prstClr val="black"/>
              </a:solidFill>
              <a:effectLst/>
              <a:uLnTx/>
              <a:uFillTx/>
            </a:endParaRPr>
          </a:p>
        </p:txBody>
      </p:sp>
      <p:sp>
        <p:nvSpPr>
          <p:cNvPr id="10" name="TextBox 9"/>
          <p:cNvSpPr txBox="1"/>
          <p:nvPr/>
        </p:nvSpPr>
        <p:spPr>
          <a:xfrm>
            <a:off x="460375" y="1399256"/>
            <a:ext cx="8037871" cy="369332"/>
          </a:xfrm>
          <a:prstGeom prst="rect">
            <a:avLst/>
          </a:prstGeom>
        </p:spPr>
        <p:txBody>
          <a:bodyPr wrap="square" lIns="0" tIns="0" rIns="0" bIns="0" rtlCol="0" anchor="t" anchorCtr="0">
            <a:spAutoFit/>
          </a:bodyPr>
          <a:lstStyle/>
          <a:p>
            <a:pPr algn="l"/>
            <a:r>
              <a:rPr lang="en-IE" sz="2400" b="1" dirty="0" smtClean="0">
                <a:solidFill>
                  <a:srgbClr val="002060"/>
                </a:solidFill>
                <a:latin typeface="Arial" panose="020B0604020202020204" pitchFamily="34" charset="0"/>
                <a:cs typeface="Arial" panose="020B0604020202020204" pitchFamily="34" charset="0"/>
              </a:rPr>
              <a:t>Whooping Cough (Pertussis)</a:t>
            </a:r>
            <a:endParaRPr lang="en-IE"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544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p:txBody>
          <a:bodyPr>
            <a:normAutofit/>
          </a:bodyPr>
          <a:lstStyle/>
          <a:p>
            <a:r>
              <a:rPr lang="en-IE" sz="3600" dirty="0">
                <a:solidFill>
                  <a:srgbClr val="FF0000"/>
                </a:solidFill>
              </a:rPr>
              <a:t>Diseases</a:t>
            </a:r>
            <a:r>
              <a:rPr lang="en-IE" sz="3600" dirty="0"/>
              <a:t> </a:t>
            </a:r>
            <a:r>
              <a:rPr lang="en-IE" sz="3600" dirty="0">
                <a:solidFill>
                  <a:srgbClr val="FFC000"/>
                </a:solidFill>
              </a:rPr>
              <a:t>vaccines </a:t>
            </a:r>
            <a:r>
              <a:rPr lang="en-IE" sz="3600" dirty="0">
                <a:solidFill>
                  <a:srgbClr val="002060"/>
                </a:solidFill>
              </a:rPr>
              <a:t>prevent</a:t>
            </a:r>
          </a:p>
        </p:txBody>
      </p:sp>
      <p:sp>
        <p:nvSpPr>
          <p:cNvPr id="7" name="Rectangle 6">
            <a:extLst>
              <a:ext uri="{FF2B5EF4-FFF2-40B4-BE49-F238E27FC236}">
                <a16:creationId xmlns:a16="http://schemas.microsoft.com/office/drawing/2014/main" id="{50830781-E03E-4A43-B298-2596E0FBF9D3}"/>
              </a:ext>
            </a:extLst>
          </p:cNvPr>
          <p:cNvSpPr/>
          <p:nvPr/>
        </p:nvSpPr>
        <p:spPr>
          <a:xfrm>
            <a:off x="396949" y="6279755"/>
            <a:ext cx="11341395" cy="553998"/>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8" name="Rectangle 67">
            <a:extLst>
              <a:ext uri="{FF2B5EF4-FFF2-40B4-BE49-F238E27FC236}">
                <a16:creationId xmlns:a16="http://schemas.microsoft.com/office/drawing/2014/main" id="{CFA4D6B1-3D56-C044-A88E-252D7CEDB256}"/>
              </a:ext>
            </a:extLst>
          </p:cNvPr>
          <p:cNvSpPr/>
          <p:nvPr/>
        </p:nvSpPr>
        <p:spPr>
          <a:xfrm>
            <a:off x="59907" y="4315282"/>
            <a:ext cx="2069804" cy="1070871"/>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Paralysis </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the brain (Meningitis)</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9" name="Oval 68">
            <a:extLst>
              <a:ext uri="{FF2B5EF4-FFF2-40B4-BE49-F238E27FC236}">
                <a16:creationId xmlns:a16="http://schemas.microsoft.com/office/drawing/2014/main" id="{6B98227B-6EEF-5B43-AEFF-1EEBD7E475A5}"/>
              </a:ext>
            </a:extLst>
          </p:cNvPr>
          <p:cNvSpPr/>
          <p:nvPr/>
        </p:nvSpPr>
        <p:spPr>
          <a:xfrm>
            <a:off x="1838716" y="1787360"/>
            <a:ext cx="1831939" cy="1320955"/>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56B4E6"/>
                </a:solidFill>
                <a:effectLst/>
                <a:uLnTx/>
                <a:uFillTx/>
                <a:latin typeface="Calibri" panose="020F0502020204030204"/>
                <a:ea typeface="+mn-ea"/>
                <a:cs typeface="+mn-cs"/>
              </a:rPr>
              <a:t>Rotavi</a:t>
            </a:r>
            <a:r>
              <a:rPr lang="en-US" sz="2000" b="1" dirty="0" err="1" smtClean="0">
                <a:solidFill>
                  <a:srgbClr val="56B4E6"/>
                </a:solidFill>
                <a:latin typeface="Calibri" panose="020F0502020204030204"/>
              </a:rPr>
              <a:t>rus</a:t>
            </a:r>
            <a:endParaRPr kumimoji="0" lang="en-US" sz="2000" b="1" i="0" u="none" strike="noStrike" kern="1200" cap="none" spc="0" normalizeH="0" baseline="0" noProof="0" dirty="0">
              <a:ln>
                <a:noFill/>
              </a:ln>
              <a:solidFill>
                <a:srgbClr val="56B4E6"/>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151AB4D-74D6-DF4A-8814-57632D398CEE}"/>
              </a:ext>
            </a:extLst>
          </p:cNvPr>
          <p:cNvSpPr/>
          <p:nvPr/>
        </p:nvSpPr>
        <p:spPr>
          <a:xfrm>
            <a:off x="3955606" y="4270400"/>
            <a:ext cx="2069804" cy="1403461"/>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100 day cough</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Pneumonia</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Death in Infants</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6" name="Rectangle 85">
            <a:extLst>
              <a:ext uri="{FF2B5EF4-FFF2-40B4-BE49-F238E27FC236}">
                <a16:creationId xmlns:a16="http://schemas.microsoft.com/office/drawing/2014/main" id="{D90A9CA6-C52C-F147-AED9-FB5BA05FB43B}"/>
              </a:ext>
            </a:extLst>
          </p:cNvPr>
          <p:cNvSpPr/>
          <p:nvPr/>
        </p:nvSpPr>
        <p:spPr>
          <a:xfrm>
            <a:off x="9678752" y="4158382"/>
            <a:ext cx="2073793" cy="2068259"/>
          </a:xfrm>
          <a:prstGeom prst="rect">
            <a:avLst/>
          </a:prstGeom>
        </p:spPr>
        <p:txBody>
          <a:bodyPr wrap="square" lIns="0" tIns="0" rIns="0" bIns="0">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mn-cs"/>
              </a:rPr>
              <a:t>nfection</a:t>
            </a:r>
            <a:r>
              <a:rPr kumimoji="0" lang="en-IE" sz="1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 </a:t>
            </a: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 the brain</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blood (Septicaemia)</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Swelling in the throat (</a:t>
            </a:r>
            <a:r>
              <a:rPr kumimoji="0" lang="en-IE" sz="1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Epiglottis)</a:t>
            </a:r>
            <a:endPar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Pneumonia</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joints and skin</a:t>
            </a: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Infection in linings of heart</a:t>
            </a:r>
          </a:p>
          <a:p>
            <a:pPr marL="0" marR="0" lvl="0" indent="0" algn="ctr" defTabSz="1219170" rtl="0" eaLnBrk="1" fontAlgn="auto" latinLnBrk="0" hangingPunct="1">
              <a:lnSpc>
                <a:spcPct val="120000"/>
              </a:lnSpc>
              <a:spcBef>
                <a:spcPts val="0"/>
              </a:spcBef>
              <a:spcAft>
                <a:spcPts val="0"/>
              </a:spcAft>
              <a:buClrTx/>
              <a:buSzTx/>
              <a:buFontTx/>
              <a:buNone/>
              <a:tabLst/>
              <a:defRPr/>
            </a:pPr>
            <a:endParaRPr kumimoji="0" lang="en-IE"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AutoShape 4" descr="Free Vector | Cartoon vaccination campaign illustration"/>
          <p:cNvSpPr>
            <a:spLocks noChangeAspect="1" noChangeArrowheads="1"/>
          </p:cNvSpPr>
          <p:nvPr/>
        </p:nvSpPr>
        <p:spPr bwMode="auto">
          <a:xfrm>
            <a:off x="155575" y="-2359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10141626" y="2873361"/>
            <a:ext cx="1317587" cy="1681059"/>
          </a:xfrm>
          <a:prstGeom prst="rect">
            <a:avLst/>
          </a:prstGeom>
        </p:spPr>
      </p:pic>
      <p:sp>
        <p:nvSpPr>
          <p:cNvPr id="11" name="Rectangle 10"/>
          <p:cNvSpPr/>
          <p:nvPr/>
        </p:nvSpPr>
        <p:spPr>
          <a:xfrm>
            <a:off x="10049987" y="1463278"/>
            <a:ext cx="8656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1604640" y="1369903"/>
            <a:ext cx="5032147" cy="369332"/>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Complications of diseases vaccines prevent</a:t>
            </a:r>
          </a:p>
        </p:txBody>
      </p:sp>
      <p:sp>
        <p:nvSpPr>
          <p:cNvPr id="4" name="Rectangle 3"/>
          <p:cNvSpPr/>
          <p:nvPr/>
        </p:nvSpPr>
        <p:spPr>
          <a:xfrm>
            <a:off x="-140564" y="5197633"/>
            <a:ext cx="3780202"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Dehydration (from diarrhoea, vomiting and fever</a:t>
            </a:r>
            <a:r>
              <a:rPr kumimoji="0" lang="en-IE" sz="1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a:t>
            </a:r>
            <a:endParaRPr kumimoji="0" lang="en-IE"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7487988" y="2957681"/>
            <a:ext cx="2621474" cy="3243059"/>
          </a:xfrm>
          <a:prstGeom prst="rect">
            <a:avLst/>
          </a:prstGeom>
        </p:spPr>
      </p:pic>
      <p:sp>
        <p:nvSpPr>
          <p:cNvPr id="12" name="Rectangle 11"/>
          <p:cNvSpPr/>
          <p:nvPr/>
        </p:nvSpPr>
        <p:spPr>
          <a:xfrm>
            <a:off x="7652911" y="3419556"/>
            <a:ext cx="2432684" cy="2862322"/>
          </a:xfrm>
          <a:prstGeom prst="rect">
            <a:avLst/>
          </a:prstGeom>
        </p:spPr>
        <p:txBody>
          <a:bodyPr wrap="square">
            <a:spAutoFit/>
          </a:bodyPr>
          <a:lstStyle/>
          <a:p>
            <a:r>
              <a:rPr lang="en-IE" sz="1200" b="1" dirty="0">
                <a:solidFill>
                  <a:schemeClr val="bg1"/>
                </a:solidFill>
                <a:latin typeface="Arial" panose="020B0604020202020204" pitchFamily="34" charset="0"/>
                <a:cs typeface="Arial" panose="020B0604020202020204" pitchFamily="34" charset="0"/>
              </a:rPr>
              <a:t>Infection in the brain (meningitis</a:t>
            </a:r>
            <a:r>
              <a:rPr lang="en-IE" sz="1200" b="1" dirty="0" smtClean="0">
                <a:solidFill>
                  <a:schemeClr val="bg1"/>
                </a:solidFill>
                <a:latin typeface="Arial" panose="020B0604020202020204" pitchFamily="34" charset="0"/>
                <a:cs typeface="Arial" panose="020B0604020202020204" pitchFamily="34" charset="0"/>
              </a:rPr>
              <a:t>)</a:t>
            </a:r>
          </a:p>
          <a:p>
            <a:endParaRPr lang="en-IE" sz="1200" b="1" dirty="0">
              <a:solidFill>
                <a:schemeClr val="bg1"/>
              </a:solidFill>
              <a:latin typeface="Arial" panose="020B0604020202020204" pitchFamily="34" charset="0"/>
              <a:cs typeface="Arial" panose="020B0604020202020204" pitchFamily="34" charset="0"/>
            </a:endParaRPr>
          </a:p>
          <a:p>
            <a:r>
              <a:rPr lang="en-IE" sz="1200" b="1" dirty="0">
                <a:solidFill>
                  <a:schemeClr val="bg1"/>
                </a:solidFill>
                <a:latin typeface="Arial" panose="020B0604020202020204" pitchFamily="34" charset="0"/>
                <a:cs typeface="Arial" panose="020B0604020202020204" pitchFamily="34" charset="0"/>
              </a:rPr>
              <a:t>Infection in the blood (Septicaemia</a:t>
            </a:r>
            <a:r>
              <a:rPr lang="en-IE" sz="1200" b="1" dirty="0" smtClean="0">
                <a:solidFill>
                  <a:schemeClr val="bg1"/>
                </a:solidFill>
                <a:latin typeface="Arial" panose="020B0604020202020204" pitchFamily="34" charset="0"/>
                <a:cs typeface="Arial" panose="020B0604020202020204" pitchFamily="34" charset="0"/>
              </a:rPr>
              <a:t>)</a:t>
            </a:r>
          </a:p>
          <a:p>
            <a:endParaRPr lang="en-IE" sz="1200" b="1" dirty="0">
              <a:solidFill>
                <a:schemeClr val="bg1"/>
              </a:solidFill>
              <a:latin typeface="Arial" panose="020B0604020202020204" pitchFamily="34" charset="0"/>
              <a:cs typeface="Arial" panose="020B0604020202020204" pitchFamily="34" charset="0"/>
            </a:endParaRPr>
          </a:p>
          <a:p>
            <a:r>
              <a:rPr lang="en-IE" sz="1200" b="1" dirty="0">
                <a:solidFill>
                  <a:schemeClr val="bg1"/>
                </a:solidFill>
                <a:latin typeface="Arial" panose="020B0604020202020204" pitchFamily="34" charset="0"/>
                <a:cs typeface="Arial" panose="020B0604020202020204" pitchFamily="34" charset="0"/>
              </a:rPr>
              <a:t>Death in 1 in </a:t>
            </a:r>
            <a:r>
              <a:rPr lang="en-IE" sz="1200" b="1" dirty="0" smtClean="0">
                <a:solidFill>
                  <a:schemeClr val="bg1"/>
                </a:solidFill>
                <a:latin typeface="Arial" panose="020B0604020202020204" pitchFamily="34" charset="0"/>
                <a:cs typeface="Arial" panose="020B0604020202020204" pitchFamily="34" charset="0"/>
              </a:rPr>
              <a:t>20</a:t>
            </a:r>
          </a:p>
          <a:p>
            <a:endParaRPr lang="en-IE" sz="1200" b="1" dirty="0">
              <a:solidFill>
                <a:schemeClr val="bg1"/>
              </a:solidFill>
              <a:latin typeface="Arial" panose="020B0604020202020204" pitchFamily="34" charset="0"/>
              <a:cs typeface="Arial" panose="020B0604020202020204" pitchFamily="34" charset="0"/>
            </a:endParaRPr>
          </a:p>
          <a:p>
            <a:r>
              <a:rPr lang="en-IE" sz="1200" b="1" dirty="0">
                <a:solidFill>
                  <a:schemeClr val="bg1"/>
                </a:solidFill>
                <a:latin typeface="Arial" panose="020B0604020202020204" pitchFamily="34" charset="0"/>
                <a:cs typeface="Arial" panose="020B0604020202020204" pitchFamily="34" charset="0"/>
              </a:rPr>
              <a:t>In survivors, 1 in 5 have long term effects such as: </a:t>
            </a:r>
          </a:p>
          <a:p>
            <a:r>
              <a:rPr lang="en-IE" sz="1200" b="1" dirty="0" smtClean="0">
                <a:solidFill>
                  <a:schemeClr val="bg1"/>
                </a:solidFill>
                <a:latin typeface="Arial" panose="020B0604020202020204" pitchFamily="34" charset="0"/>
                <a:cs typeface="Arial" panose="020B0604020202020204" pitchFamily="34" charset="0"/>
              </a:rPr>
              <a:t>	hearing </a:t>
            </a:r>
            <a:r>
              <a:rPr lang="en-IE" sz="1200" b="1" dirty="0">
                <a:solidFill>
                  <a:schemeClr val="bg1"/>
                </a:solidFill>
                <a:latin typeface="Arial" panose="020B0604020202020204" pitchFamily="34" charset="0"/>
                <a:cs typeface="Arial" panose="020B0604020202020204" pitchFamily="34" charset="0"/>
              </a:rPr>
              <a:t>loss</a:t>
            </a:r>
          </a:p>
          <a:p>
            <a:r>
              <a:rPr lang="en-IE" sz="1200" b="1" dirty="0" smtClean="0">
                <a:solidFill>
                  <a:schemeClr val="bg1"/>
                </a:solidFill>
                <a:latin typeface="Arial" panose="020B0604020202020204" pitchFamily="34" charset="0"/>
                <a:cs typeface="Arial" panose="020B0604020202020204" pitchFamily="34" charset="0"/>
              </a:rPr>
              <a:t>	limb </a:t>
            </a:r>
            <a:r>
              <a:rPr lang="en-IE" sz="1200" b="1" dirty="0">
                <a:solidFill>
                  <a:schemeClr val="bg1"/>
                </a:solidFill>
                <a:latin typeface="Arial" panose="020B0604020202020204" pitchFamily="34" charset="0"/>
                <a:cs typeface="Arial" panose="020B0604020202020204" pitchFamily="34" charset="0"/>
              </a:rPr>
              <a:t>amputations</a:t>
            </a:r>
          </a:p>
          <a:p>
            <a:r>
              <a:rPr lang="en-IE" sz="1200" b="1" dirty="0" smtClean="0">
                <a:solidFill>
                  <a:schemeClr val="bg1"/>
                </a:solidFill>
                <a:latin typeface="Arial" panose="020B0604020202020204" pitchFamily="34" charset="0"/>
                <a:cs typeface="Arial" panose="020B0604020202020204" pitchFamily="34" charset="0"/>
              </a:rPr>
              <a:t>	Skin </a:t>
            </a:r>
            <a:r>
              <a:rPr lang="en-IE" sz="1200" b="1" dirty="0">
                <a:solidFill>
                  <a:schemeClr val="bg1"/>
                </a:solidFill>
                <a:latin typeface="Arial" panose="020B0604020202020204" pitchFamily="34" charset="0"/>
                <a:cs typeface="Arial" panose="020B0604020202020204" pitchFamily="34" charset="0"/>
              </a:rPr>
              <a:t>scars</a:t>
            </a:r>
          </a:p>
          <a:p>
            <a:r>
              <a:rPr lang="en-IE" sz="1200" b="1" dirty="0" smtClean="0">
                <a:solidFill>
                  <a:schemeClr val="bg1"/>
                </a:solidFill>
                <a:latin typeface="Arial" panose="020B0604020202020204" pitchFamily="34" charset="0"/>
                <a:cs typeface="Arial" panose="020B0604020202020204" pitchFamily="34" charset="0"/>
              </a:rPr>
              <a:t>	Seizures</a:t>
            </a:r>
            <a:endParaRPr lang="en-IE" sz="1200" b="1" dirty="0">
              <a:solidFill>
                <a:schemeClr val="bg1"/>
              </a:solidFill>
              <a:latin typeface="Arial" panose="020B0604020202020204" pitchFamily="34" charset="0"/>
              <a:cs typeface="Arial" panose="020B0604020202020204" pitchFamily="34" charset="0"/>
            </a:endParaRPr>
          </a:p>
          <a:p>
            <a:r>
              <a:rPr lang="en-IE" sz="1200" b="1" dirty="0" smtClean="0">
                <a:solidFill>
                  <a:schemeClr val="bg1"/>
                </a:solidFill>
                <a:latin typeface="Arial" panose="020B0604020202020204" pitchFamily="34" charset="0"/>
                <a:cs typeface="Arial" panose="020B0604020202020204" pitchFamily="34" charset="0"/>
              </a:rPr>
              <a:t>	Brain </a:t>
            </a:r>
            <a:r>
              <a:rPr lang="en-IE" sz="1200" b="1" dirty="0">
                <a:solidFill>
                  <a:schemeClr val="bg1"/>
                </a:solidFill>
                <a:latin typeface="Arial" panose="020B0604020202020204" pitchFamily="34" charset="0"/>
                <a:cs typeface="Arial" panose="020B0604020202020204" pitchFamily="34" charset="0"/>
              </a:rPr>
              <a:t>damage</a:t>
            </a:r>
          </a:p>
        </p:txBody>
      </p:sp>
      <p:sp>
        <p:nvSpPr>
          <p:cNvPr id="27" name="Oval 26">
            <a:extLst>
              <a:ext uri="{FF2B5EF4-FFF2-40B4-BE49-F238E27FC236}">
                <a16:creationId xmlns:a16="http://schemas.microsoft.com/office/drawing/2014/main" id="{6B98227B-6EEF-5B43-AEFF-1EEBD7E475A5}"/>
              </a:ext>
            </a:extLst>
          </p:cNvPr>
          <p:cNvSpPr/>
          <p:nvPr/>
        </p:nvSpPr>
        <p:spPr>
          <a:xfrm>
            <a:off x="7449014" y="1524808"/>
            <a:ext cx="2998920" cy="1494875"/>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56B4E6"/>
                </a:solidFill>
                <a:effectLst/>
                <a:uLnTx/>
                <a:uFillTx/>
                <a:latin typeface="Calibri" panose="020F0502020204030204"/>
                <a:ea typeface="+mn-ea"/>
                <a:cs typeface="+mn-cs"/>
              </a:rPr>
              <a:t>Meningococcal disease</a:t>
            </a:r>
            <a:endParaRPr kumimoji="0" lang="en-US" sz="2000" b="1" i="0" u="none" strike="noStrike" kern="1200" cap="none" spc="0" normalizeH="0" baseline="0" noProof="0" dirty="0">
              <a:ln>
                <a:noFill/>
              </a:ln>
              <a:solidFill>
                <a:srgbClr val="56B4E6"/>
              </a:solidFill>
              <a:effectLst/>
              <a:uLnTx/>
              <a:uFillTx/>
              <a:latin typeface="Calibri" panose="020F0502020204030204"/>
              <a:ea typeface="+mn-ea"/>
              <a:cs typeface="+mn-cs"/>
            </a:endParaRPr>
          </a:p>
        </p:txBody>
      </p:sp>
      <p:pic>
        <p:nvPicPr>
          <p:cNvPr id="16" name="Picture 15"/>
          <p:cNvPicPr>
            <a:picLocks noChangeAspect="1"/>
          </p:cNvPicPr>
          <p:nvPr/>
        </p:nvPicPr>
        <p:blipFill>
          <a:blip r:embed="rId5"/>
          <a:stretch>
            <a:fillRect/>
          </a:stretch>
        </p:blipFill>
        <p:spPr>
          <a:xfrm>
            <a:off x="10172178" y="4579210"/>
            <a:ext cx="1287035" cy="1638461"/>
          </a:xfrm>
          <a:prstGeom prst="rect">
            <a:avLst/>
          </a:prstGeom>
        </p:spPr>
      </p:pic>
      <p:pic>
        <p:nvPicPr>
          <p:cNvPr id="17" name="Picture 16"/>
          <p:cNvPicPr>
            <a:picLocks noChangeAspect="1"/>
          </p:cNvPicPr>
          <p:nvPr/>
        </p:nvPicPr>
        <p:blipFill>
          <a:blip r:embed="rId6"/>
          <a:stretch>
            <a:fillRect/>
          </a:stretch>
        </p:blipFill>
        <p:spPr>
          <a:xfrm>
            <a:off x="4635385" y="2971175"/>
            <a:ext cx="2374173" cy="3224623"/>
          </a:xfrm>
          <a:prstGeom prst="rect">
            <a:avLst/>
          </a:prstGeom>
        </p:spPr>
      </p:pic>
      <p:sp>
        <p:nvSpPr>
          <p:cNvPr id="18" name="Rectangle 17"/>
          <p:cNvSpPr/>
          <p:nvPr/>
        </p:nvSpPr>
        <p:spPr>
          <a:xfrm>
            <a:off x="4604911" y="3419556"/>
            <a:ext cx="6096000" cy="1015663"/>
          </a:xfrm>
          <a:prstGeom prst="rect">
            <a:avLst/>
          </a:prstGeom>
        </p:spPr>
        <p:txBody>
          <a:bodyPr>
            <a:spAutoFit/>
          </a:bodyPr>
          <a:lstStyle/>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Pneumonia</a:t>
            </a:r>
          </a:p>
          <a:p>
            <a:pPr marR="0" lvl="0" defTabSz="914400" eaLnBrk="1" fontAlgn="auto" latinLnBrk="0" hangingPunct="1">
              <a:lnSpc>
                <a:spcPct val="100000"/>
              </a:lnSpc>
              <a:spcBef>
                <a:spcPts val="0"/>
              </a:spcBef>
              <a:spcAft>
                <a:spcPts val="0"/>
              </a:spcAft>
              <a:buClrTx/>
              <a:buSzTx/>
              <a:tabLst/>
              <a:defRPr/>
            </a:pPr>
            <a:endPar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Blood poisoning (Septicaemia)</a:t>
            </a:r>
          </a:p>
          <a:p>
            <a:pPr marR="0" lvl="0" defTabSz="914400" eaLnBrk="1" fontAlgn="auto" latinLnBrk="0" hangingPunct="1">
              <a:lnSpc>
                <a:spcPct val="100000"/>
              </a:lnSpc>
              <a:spcBef>
                <a:spcPts val="0"/>
              </a:spcBef>
              <a:spcAft>
                <a:spcPts val="0"/>
              </a:spcAft>
              <a:buClrTx/>
              <a:buSzTx/>
              <a:tabLst/>
              <a:defRPr/>
            </a:pPr>
            <a:endPar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Brain infection (Meningitis)</a:t>
            </a:r>
            <a:endPar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B98227B-6EEF-5B43-AEFF-1EEBD7E475A5}"/>
              </a:ext>
            </a:extLst>
          </p:cNvPr>
          <p:cNvSpPr/>
          <p:nvPr/>
        </p:nvSpPr>
        <p:spPr>
          <a:xfrm>
            <a:off x="4254172" y="1700400"/>
            <a:ext cx="2690884" cy="1304417"/>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56B4E6"/>
                </a:solidFill>
                <a:effectLst/>
                <a:uLnTx/>
                <a:uFillTx/>
                <a:latin typeface="Calibri" panose="020F0502020204030204"/>
                <a:ea typeface="+mn-ea"/>
                <a:cs typeface="+mn-cs"/>
              </a:rPr>
              <a:t>Pneumococcal</a:t>
            </a:r>
            <a:r>
              <a:rPr kumimoji="0" lang="en-US" sz="2000" b="1" i="0" u="none" strike="noStrike" kern="1200" cap="none" spc="0" normalizeH="0" noProof="0" dirty="0" smtClean="0">
                <a:ln>
                  <a:noFill/>
                </a:ln>
                <a:solidFill>
                  <a:srgbClr val="56B4E6"/>
                </a:solidFill>
                <a:effectLst/>
                <a:uLnTx/>
                <a:uFillTx/>
                <a:latin typeface="Calibri" panose="020F0502020204030204"/>
                <a:ea typeface="+mn-ea"/>
                <a:cs typeface="+mn-cs"/>
              </a:rPr>
              <a:t> disease</a:t>
            </a:r>
            <a:endParaRPr kumimoji="0" lang="en-US" sz="2000" b="1" i="0" u="none" strike="noStrike" kern="1200" cap="none" spc="0" normalizeH="0" baseline="0" noProof="0" dirty="0">
              <a:ln>
                <a:noFill/>
              </a:ln>
              <a:solidFill>
                <a:srgbClr val="56B4E6"/>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2FB30C74-5740-3A42-96EB-A74B96DED843}"/>
              </a:ext>
            </a:extLst>
          </p:cNvPr>
          <p:cNvSpPr/>
          <p:nvPr/>
        </p:nvSpPr>
        <p:spPr>
          <a:xfrm>
            <a:off x="1654854" y="3021292"/>
            <a:ext cx="2277642" cy="3174506"/>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56B4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IE" sz="1200" b="1"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10488166" y="3889439"/>
            <a:ext cx="755335" cy="369332"/>
          </a:xfrm>
          <a:prstGeom prst="rect">
            <a:avLst/>
          </a:prstGeom>
        </p:spPr>
        <p:txBody>
          <a:bodyPr wrap="none">
            <a:spAutoFit/>
          </a:bodyPr>
          <a:lstStyle/>
          <a:p>
            <a:pPr lvl="0">
              <a:defRPr/>
            </a:pPr>
            <a:r>
              <a:rPr lang="en-IE" b="1" dirty="0" err="1" smtClean="0">
                <a:solidFill>
                  <a:prstClr val="black"/>
                </a:solidFill>
              </a:rPr>
              <a:t>MenB</a:t>
            </a:r>
            <a:endParaRPr lang="en-IE" b="1" dirty="0">
              <a:solidFill>
                <a:prstClr val="black"/>
              </a:solidFill>
            </a:endParaRPr>
          </a:p>
        </p:txBody>
      </p:sp>
      <p:sp>
        <p:nvSpPr>
          <p:cNvPr id="35" name="Rectangle 34"/>
          <p:cNvSpPr/>
          <p:nvPr/>
        </p:nvSpPr>
        <p:spPr>
          <a:xfrm>
            <a:off x="10484899" y="5543792"/>
            <a:ext cx="747320" cy="369332"/>
          </a:xfrm>
          <a:prstGeom prst="rect">
            <a:avLst/>
          </a:prstGeom>
        </p:spPr>
        <p:txBody>
          <a:bodyPr wrap="none">
            <a:spAutoFit/>
          </a:bodyPr>
          <a:lstStyle/>
          <a:p>
            <a:pPr lvl="0">
              <a:defRPr/>
            </a:pPr>
            <a:r>
              <a:rPr lang="en-IE" b="1" dirty="0" err="1" smtClean="0">
                <a:solidFill>
                  <a:prstClr val="black"/>
                </a:solidFill>
              </a:rPr>
              <a:t>MenC</a:t>
            </a:r>
            <a:endParaRPr lang="en-IE" b="1" dirty="0">
              <a:solidFill>
                <a:prstClr val="black"/>
              </a:solidFill>
            </a:endParaRPr>
          </a:p>
        </p:txBody>
      </p:sp>
      <p:pic>
        <p:nvPicPr>
          <p:cNvPr id="22" name="Picture 21"/>
          <p:cNvPicPr>
            <a:picLocks noChangeAspect="1"/>
          </p:cNvPicPr>
          <p:nvPr/>
        </p:nvPicPr>
        <p:blipFill>
          <a:blip r:embed="rId5"/>
          <a:stretch>
            <a:fillRect/>
          </a:stretch>
        </p:blipFill>
        <p:spPr>
          <a:xfrm>
            <a:off x="5165647" y="4713314"/>
            <a:ext cx="1172484" cy="1492630"/>
          </a:xfrm>
          <a:prstGeom prst="rect">
            <a:avLst/>
          </a:prstGeom>
        </p:spPr>
      </p:pic>
      <p:sp>
        <p:nvSpPr>
          <p:cNvPr id="37" name="Rectangle 36"/>
          <p:cNvSpPr/>
          <p:nvPr/>
        </p:nvSpPr>
        <p:spPr>
          <a:xfrm>
            <a:off x="5552148" y="5607476"/>
            <a:ext cx="566181" cy="369332"/>
          </a:xfrm>
          <a:prstGeom prst="rect">
            <a:avLst/>
          </a:prstGeom>
        </p:spPr>
        <p:txBody>
          <a:bodyPr wrap="none">
            <a:spAutoFit/>
          </a:bodyPr>
          <a:lstStyle/>
          <a:p>
            <a:pPr lvl="0">
              <a:defRPr/>
            </a:pPr>
            <a:r>
              <a:rPr lang="en-IE" b="1" dirty="0" smtClean="0">
                <a:solidFill>
                  <a:prstClr val="black"/>
                </a:solidFill>
              </a:rPr>
              <a:t>PCV</a:t>
            </a:r>
            <a:endParaRPr lang="en-IE" b="1" dirty="0">
              <a:solidFill>
                <a:prstClr val="black"/>
              </a:solidFill>
            </a:endParaRPr>
          </a:p>
        </p:txBody>
      </p:sp>
      <p:pic>
        <p:nvPicPr>
          <p:cNvPr id="23" name="Picture 22"/>
          <p:cNvPicPr>
            <a:picLocks noChangeAspect="1"/>
          </p:cNvPicPr>
          <p:nvPr/>
        </p:nvPicPr>
        <p:blipFill>
          <a:blip r:embed="rId7"/>
          <a:stretch>
            <a:fillRect/>
          </a:stretch>
        </p:blipFill>
        <p:spPr>
          <a:xfrm>
            <a:off x="2018071" y="5178865"/>
            <a:ext cx="1459105" cy="1051913"/>
          </a:xfrm>
          <a:prstGeom prst="rect">
            <a:avLst/>
          </a:prstGeom>
        </p:spPr>
      </p:pic>
      <p:sp>
        <p:nvSpPr>
          <p:cNvPr id="39" name="Rectangle 38"/>
          <p:cNvSpPr/>
          <p:nvPr/>
        </p:nvSpPr>
        <p:spPr>
          <a:xfrm>
            <a:off x="1666631" y="3461291"/>
            <a:ext cx="6096000" cy="1015663"/>
          </a:xfrm>
          <a:prstGeom prst="rect">
            <a:avLst/>
          </a:prstGeom>
        </p:spPr>
        <p:txBody>
          <a:bodyPr>
            <a:spAutoFit/>
          </a:bodyPr>
          <a:lstStyle/>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Fever,</a:t>
            </a:r>
            <a:r>
              <a:rPr kumimoji="0" lang="en-IE" sz="1200" b="1" i="0" u="none" strike="noStrike" kern="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t> vomiting and diarrhoea</a:t>
            </a:r>
          </a:p>
          <a:p>
            <a:pPr marR="0" lvl="0" defTabSz="914400" eaLnBrk="1" fontAlgn="auto" latinLnBrk="0" hangingPunct="1">
              <a:lnSpc>
                <a:spcPct val="100000"/>
              </a:lnSpc>
              <a:spcBef>
                <a:spcPts val="0"/>
              </a:spcBef>
              <a:spcAft>
                <a:spcPts val="0"/>
              </a:spcAft>
              <a:buClrTx/>
              <a:buSzTx/>
              <a:tabLst/>
              <a:defRPr/>
            </a:pPr>
            <a:endParaRPr lang="en-IE" sz="1200" b="1" kern="0" baseline="0" dirty="0">
              <a:solidFill>
                <a:schemeClr val="bg1"/>
              </a:solidFill>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t>Dehydration</a:t>
            </a:r>
          </a:p>
          <a:p>
            <a:pPr marR="0" lvl="0" defTabSz="914400" eaLnBrk="1" fontAlgn="auto" latinLnBrk="0" hangingPunct="1">
              <a:lnSpc>
                <a:spcPct val="100000"/>
              </a:lnSpc>
              <a:spcBef>
                <a:spcPts val="0"/>
              </a:spcBef>
              <a:spcAft>
                <a:spcPts val="0"/>
              </a:spcAft>
              <a:buClrTx/>
              <a:buSzTx/>
              <a:tabLst/>
              <a:defRPr/>
            </a:pPr>
            <a:endParaRPr lang="en-IE" sz="1200" b="1" kern="0" baseline="0" dirty="0">
              <a:solidFill>
                <a:schemeClr val="bg1"/>
              </a:solidFill>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kumimoji="0" lang="en-IE" sz="1200" b="1" i="0" u="none" strike="noStrike" kern="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t>Hospital Admission</a:t>
            </a:r>
            <a:endParaRPr kumimoji="0" lang="en-IE"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0" name="Rectangle 39"/>
          <p:cNvSpPr/>
          <p:nvPr/>
        </p:nvSpPr>
        <p:spPr>
          <a:xfrm>
            <a:off x="2342815" y="5875443"/>
            <a:ext cx="625620" cy="369332"/>
          </a:xfrm>
          <a:prstGeom prst="rect">
            <a:avLst/>
          </a:prstGeom>
        </p:spPr>
        <p:txBody>
          <a:bodyPr wrap="none">
            <a:spAutoFit/>
          </a:bodyPr>
          <a:lstStyle/>
          <a:p>
            <a:pPr lvl="0">
              <a:defRPr/>
            </a:pPr>
            <a:r>
              <a:rPr lang="en-IE" b="1" dirty="0" err="1" smtClean="0">
                <a:solidFill>
                  <a:prstClr val="black"/>
                </a:solidFill>
              </a:rPr>
              <a:t>Rota</a:t>
            </a:r>
            <a:endParaRPr lang="en-IE" b="1" dirty="0">
              <a:solidFill>
                <a:prstClr val="black"/>
              </a:solidFill>
            </a:endParaRPr>
          </a:p>
        </p:txBody>
      </p:sp>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079" y="5875443"/>
            <a:ext cx="771860" cy="730038"/>
          </a:xfrm>
          <a:prstGeom prst="rect">
            <a:avLst/>
          </a:prstGeom>
        </p:spPr>
      </p:pic>
    </p:spTree>
    <p:extLst>
      <p:ext uri="{BB962C8B-B14F-4D97-AF65-F5344CB8AC3E}">
        <p14:creationId xmlns:p14="http://schemas.microsoft.com/office/powerpoint/2010/main" val="192520125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t" anchorCtr="0"/>
      <a:lstStyle>
        <a:defPPr algn="l">
          <a:defRPr sz="2400" b="1" dirty="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2512</TotalTime>
  <Words>5723</Words>
  <Application>Microsoft Office PowerPoint</Application>
  <PresentationFormat>Widescreen</PresentationFormat>
  <Paragraphs>677</Paragraphs>
  <Slides>28</Slides>
  <Notes>28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Georgia</vt:lpstr>
      <vt:lpstr>Open Sans</vt:lpstr>
      <vt:lpstr>rubrik</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Lyons Mehl1</dc:creator>
  <cp:lastModifiedBy>Michelle Hayes</cp:lastModifiedBy>
  <cp:revision>167</cp:revision>
  <cp:lastPrinted>2024-05-15T09:09:09Z</cp:lastPrinted>
  <dcterms:created xsi:type="dcterms:W3CDTF">2023-12-07T12:30:25Z</dcterms:created>
  <dcterms:modified xsi:type="dcterms:W3CDTF">2024-05-15T15:47:28Z</dcterms:modified>
</cp:coreProperties>
</file>