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2" r:id="rId2"/>
  </p:sldMasterIdLst>
  <p:notesMasterIdLst>
    <p:notesMasterId r:id="rId17"/>
  </p:notesMasterIdLst>
  <p:sldIdLst>
    <p:sldId id="289" r:id="rId3"/>
    <p:sldId id="311" r:id="rId4"/>
    <p:sldId id="307" r:id="rId5"/>
    <p:sldId id="292" r:id="rId6"/>
    <p:sldId id="257" r:id="rId7"/>
    <p:sldId id="296" r:id="rId8"/>
    <p:sldId id="294" r:id="rId9"/>
    <p:sldId id="312" r:id="rId10"/>
    <p:sldId id="260" r:id="rId11"/>
    <p:sldId id="308" r:id="rId12"/>
    <p:sldId id="319" r:id="rId13"/>
    <p:sldId id="309" r:id="rId14"/>
    <p:sldId id="321" r:id="rId15"/>
    <p:sldId id="31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9"/>
    <a:srgbClr val="56B4E6"/>
    <a:srgbClr val="F6A81C"/>
    <a:srgbClr val="F69246"/>
    <a:srgbClr val="005E52"/>
    <a:srgbClr val="CACC27"/>
    <a:srgbClr val="75B5B8"/>
    <a:srgbClr val="F66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6494" autoAdjust="0"/>
  </p:normalViewPr>
  <p:slideViewPr>
    <p:cSldViewPr snapToGrid="0" snapToObjects="1" showGuides="1">
      <p:cViewPr varScale="1">
        <p:scale>
          <a:sx n="97" d="100"/>
          <a:sy n="97" d="100"/>
        </p:scale>
        <p:origin x="9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ndcfprdfs050.healthirl.net\LouiseLyonsMehl1$\Roma\Evaluation%20Survey%20for%20Roma%20Health%20Network%20pre-session%20LK%20LLM%2029.05.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Pndcfprdfs050.healthirl.net\LouiseLyonsMehl1$\Roma\Evaluation%20Survey%20for%20Roma%20Health%20Network%20pre-session%20LK%20LLM%2029.05.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E"/>
              <a:t>How confident</a:t>
            </a:r>
            <a:r>
              <a:rPr lang="en-IE" baseline="0"/>
              <a:t> do you feel to talk to someone who is hesitant about childhood vaccination?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Sheet1!$I$40</c:f>
              <c:strCache>
                <c:ptCount val="1"/>
                <c:pt idx="0">
                  <c:v>Pre session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Sheet1!$G$41:$G$44</c:f>
              <c:strCache>
                <c:ptCount val="4"/>
                <c:pt idx="0">
                  <c:v>Very confident </c:v>
                </c:pt>
                <c:pt idx="1">
                  <c:v>Moderatley confident </c:v>
                </c:pt>
                <c:pt idx="2">
                  <c:v>A little confident </c:v>
                </c:pt>
                <c:pt idx="3">
                  <c:v>Not at all confident </c:v>
                </c:pt>
              </c:strCache>
            </c:strRef>
          </c:cat>
          <c:val>
            <c:numRef>
              <c:f>Sheet1!$I$41:$I$44</c:f>
              <c:numCache>
                <c:formatCode>0%</c:formatCode>
                <c:ptCount val="4"/>
                <c:pt idx="0">
                  <c:v>0.41</c:v>
                </c:pt>
                <c:pt idx="1">
                  <c:v>0.3</c:v>
                </c:pt>
                <c:pt idx="2">
                  <c:v>0.19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4-4BB3-9625-47B2573A87DC}"/>
            </c:ext>
          </c:extLst>
        </c:ser>
        <c:ser>
          <c:idx val="2"/>
          <c:order val="2"/>
          <c:tx>
            <c:strRef>
              <c:f>Sheet1!$J$40</c:f>
              <c:strCache>
                <c:ptCount val="1"/>
                <c:pt idx="0">
                  <c:v>Post session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Sheet1!$G$41:$G$44</c:f>
              <c:strCache>
                <c:ptCount val="4"/>
                <c:pt idx="0">
                  <c:v>Very confident </c:v>
                </c:pt>
                <c:pt idx="1">
                  <c:v>Moderatley confident </c:v>
                </c:pt>
                <c:pt idx="2">
                  <c:v>A little confident </c:v>
                </c:pt>
                <c:pt idx="3">
                  <c:v>Not at all confident </c:v>
                </c:pt>
              </c:strCache>
            </c:strRef>
          </c:cat>
          <c:val>
            <c:numRef>
              <c:f>Sheet1!$J$41:$J$44</c:f>
              <c:numCache>
                <c:formatCode>0%</c:formatCode>
                <c:ptCount val="4"/>
                <c:pt idx="0">
                  <c:v>0.56999999999999995</c:v>
                </c:pt>
                <c:pt idx="1">
                  <c:v>0.43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4-4BB3-9625-47B2573A8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6517248"/>
        <c:axId val="6165175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Sheet1!$H$40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hade val="51000"/>
                          <a:satMod val="130000"/>
                        </a:schemeClr>
                      </a:gs>
                      <a:gs pos="80000">
                        <a:schemeClr val="accent6">
                          <a:shade val="93000"/>
                          <a:satMod val="130000"/>
                        </a:schemeClr>
                      </a:gs>
                      <a:gs pos="100000">
                        <a:schemeClr val="accent6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Sheet1!$G$41:$G$44</c15:sqref>
                        </c15:formulaRef>
                      </c:ext>
                    </c:extLst>
                    <c:strCache>
                      <c:ptCount val="4"/>
                      <c:pt idx="0">
                        <c:v>Very confident </c:v>
                      </c:pt>
                      <c:pt idx="1">
                        <c:v>Moderatley confident </c:v>
                      </c:pt>
                      <c:pt idx="2">
                        <c:v>A little confident </c:v>
                      </c:pt>
                      <c:pt idx="3">
                        <c:v>Not at all confident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Sheet1!$H$41:$H$44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E44-4BB3-9625-47B2573A87DC}"/>
                  </c:ext>
                </c:extLst>
              </c15:ser>
            </c15:filteredBarSeries>
          </c:ext>
        </c:extLst>
      </c:barChart>
      <c:catAx>
        <c:axId val="6165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17576"/>
        <c:crosses val="autoZero"/>
        <c:auto val="1"/>
        <c:lblAlgn val="ctr"/>
        <c:lblOffset val="100"/>
        <c:noMultiLvlLbl val="0"/>
      </c:catAx>
      <c:valAx>
        <c:axId val="61651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E"/>
              <a:t>Is</a:t>
            </a:r>
            <a:r>
              <a:rPr lang="en-IE" baseline="0"/>
              <a:t> the information on HSE.ie or Immunisation.ie useful?</a:t>
            </a:r>
            <a:endParaRPr lang="en-IE"/>
          </a:p>
        </c:rich>
      </c:tx>
      <c:layout>
        <c:manualLayout>
          <c:xMode val="edge"/>
          <c:yMode val="edge"/>
          <c:x val="0.22287756925826632"/>
          <c:y val="2.6974951830443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Sheet1!$H$56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Sheet1!$G$57:$G$63</c:f>
              <c:strCache>
                <c:ptCount val="7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I do not use the information on the above websites</c:v>
                </c:pt>
                <c:pt idx="6">
                  <c:v>No answer</c:v>
                </c:pt>
              </c:strCache>
            </c:strRef>
          </c:cat>
          <c:val>
            <c:numRef>
              <c:f>Sheet1!$H$57:$H$63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92CF-4923-B464-F2882C3F043E}"/>
            </c:ext>
          </c:extLst>
        </c:ser>
        <c:ser>
          <c:idx val="1"/>
          <c:order val="1"/>
          <c:tx>
            <c:strRef>
              <c:f>Sheet1!$I$56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Sheet1!$G$57:$G$63</c:f>
              <c:strCache>
                <c:ptCount val="7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I do not use the information on the above websites</c:v>
                </c:pt>
                <c:pt idx="6">
                  <c:v>No answer</c:v>
                </c:pt>
              </c:strCache>
            </c:strRef>
          </c:cat>
          <c:val>
            <c:numRef>
              <c:f>Sheet1!$I$57:$I$63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92CF-4923-B464-F2882C3F043E}"/>
            </c:ext>
          </c:extLst>
        </c:ser>
        <c:ser>
          <c:idx val="2"/>
          <c:order val="2"/>
          <c:tx>
            <c:strRef>
              <c:f>Sheet1!$J$56</c:f>
              <c:strCache>
                <c:ptCount val="1"/>
                <c:pt idx="0">
                  <c:v>Pre-sesison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Sheet1!$G$57:$G$63</c:f>
              <c:strCache>
                <c:ptCount val="7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I do not use the information on the above websites</c:v>
                </c:pt>
                <c:pt idx="6">
                  <c:v>No answer</c:v>
                </c:pt>
              </c:strCache>
            </c:strRef>
          </c:cat>
          <c:val>
            <c:numRef>
              <c:f>Sheet1!$J$57:$J$63</c:f>
              <c:numCache>
                <c:formatCode>0%</c:formatCode>
                <c:ptCount val="7"/>
                <c:pt idx="0">
                  <c:v>0.26</c:v>
                </c:pt>
                <c:pt idx="1">
                  <c:v>0.56000000000000005</c:v>
                </c:pt>
                <c:pt idx="2">
                  <c:v>0.11</c:v>
                </c:pt>
                <c:pt idx="3">
                  <c:v>0</c:v>
                </c:pt>
                <c:pt idx="4">
                  <c:v>0</c:v>
                </c:pt>
                <c:pt idx="5">
                  <c:v>0.04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F-4923-B464-F2882C3F043E}"/>
            </c:ext>
          </c:extLst>
        </c:ser>
        <c:ser>
          <c:idx val="3"/>
          <c:order val="3"/>
          <c:tx>
            <c:strRef>
              <c:f>Sheet1!$K$56</c:f>
              <c:strCache>
                <c:ptCount val="1"/>
                <c:pt idx="0">
                  <c:v>Post-session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Sheet1!$G$57:$G$63</c:f>
              <c:strCache>
                <c:ptCount val="7"/>
                <c:pt idx="0">
                  <c:v>Strongly agree</c:v>
                </c:pt>
                <c:pt idx="1">
                  <c:v>Agree</c:v>
                </c:pt>
                <c:pt idx="2">
                  <c:v>Neither agree or disagree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I do not use the information on the above websites</c:v>
                </c:pt>
                <c:pt idx="6">
                  <c:v>No answer</c:v>
                </c:pt>
              </c:strCache>
            </c:strRef>
          </c:cat>
          <c:val>
            <c:numRef>
              <c:f>Sheet1!$K$57:$K$63</c:f>
              <c:numCache>
                <c:formatCode>0%</c:formatCode>
                <c:ptCount val="7"/>
                <c:pt idx="0">
                  <c:v>0.43</c:v>
                </c:pt>
                <c:pt idx="1">
                  <c:v>0.43</c:v>
                </c:pt>
                <c:pt idx="2">
                  <c:v>0</c:v>
                </c:pt>
                <c:pt idx="3">
                  <c:v>0.14000000000000001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CF-4923-B464-F2882C3F0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0955048"/>
        <c:axId val="790956032"/>
      </c:barChart>
      <c:catAx>
        <c:axId val="79095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956032"/>
        <c:crosses val="autoZero"/>
        <c:auto val="1"/>
        <c:lblAlgn val="ctr"/>
        <c:lblOffset val="100"/>
        <c:noMultiLvlLbl val="0"/>
      </c:catAx>
      <c:valAx>
        <c:axId val="79095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95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E"/>
              <a:t>Is the information on HSE.ie</a:t>
            </a:r>
            <a:r>
              <a:rPr lang="en-IE" baseline="0"/>
              <a:t> or Immunisation.ie useful?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Sheet1!$J$65</c:f>
              <c:strCache>
                <c:ptCount val="1"/>
                <c:pt idx="0">
                  <c:v>Pre-sesison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Sheet1!$G$66:$G$69</c:f>
              <c:strCache>
                <c:ptCount val="4"/>
                <c:pt idx="0">
                  <c:v>Strongly agree or agree</c:v>
                </c:pt>
                <c:pt idx="1">
                  <c:v>Neither agree or disagree</c:v>
                </c:pt>
                <c:pt idx="2">
                  <c:v>Disagree or strongly disagree</c:v>
                </c:pt>
                <c:pt idx="3">
                  <c:v>I do not use the information on the above websites</c:v>
                </c:pt>
              </c:strCache>
            </c:strRef>
          </c:cat>
          <c:val>
            <c:numRef>
              <c:f>Sheet1!$J$66:$J$69</c:f>
              <c:numCache>
                <c:formatCode>0%</c:formatCode>
                <c:ptCount val="4"/>
                <c:pt idx="0">
                  <c:v>0.82</c:v>
                </c:pt>
                <c:pt idx="1">
                  <c:v>0.11</c:v>
                </c:pt>
                <c:pt idx="2">
                  <c:v>0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B-49EB-9E93-3AA733617DCB}"/>
            </c:ext>
          </c:extLst>
        </c:ser>
        <c:ser>
          <c:idx val="3"/>
          <c:order val="3"/>
          <c:tx>
            <c:strRef>
              <c:f>Sheet1!$K$65</c:f>
              <c:strCache>
                <c:ptCount val="1"/>
                <c:pt idx="0">
                  <c:v>Post-session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Sheet1!$G$66:$G$69</c:f>
              <c:strCache>
                <c:ptCount val="4"/>
                <c:pt idx="0">
                  <c:v>Strongly agree or agree</c:v>
                </c:pt>
                <c:pt idx="1">
                  <c:v>Neither agree or disagree</c:v>
                </c:pt>
                <c:pt idx="2">
                  <c:v>Disagree or strongly disagree</c:v>
                </c:pt>
                <c:pt idx="3">
                  <c:v>I do not use the information on the above websites</c:v>
                </c:pt>
              </c:strCache>
            </c:strRef>
          </c:cat>
          <c:val>
            <c:numRef>
              <c:f>Sheet1!$K$66:$K$69</c:f>
              <c:numCache>
                <c:formatCode>0%</c:formatCode>
                <c:ptCount val="4"/>
                <c:pt idx="0">
                  <c:v>0.86</c:v>
                </c:pt>
                <c:pt idx="1">
                  <c:v>0</c:v>
                </c:pt>
                <c:pt idx="2">
                  <c:v>0.14000000000000001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B-49EB-9E93-3AA733617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99613496"/>
        <c:axId val="7996138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Sheet1!$H$65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Sheet1!$G$66:$G$69</c15:sqref>
                        </c15:formulaRef>
                      </c:ext>
                    </c:extLst>
                    <c:strCache>
                      <c:ptCount val="4"/>
                      <c:pt idx="0">
                        <c:v>Strongly agree or agree</c:v>
                      </c:pt>
                      <c:pt idx="1">
                        <c:v>Neither agree or disagree</c:v>
                      </c:pt>
                      <c:pt idx="2">
                        <c:v>Disagree or strongly disagree</c:v>
                      </c:pt>
                      <c:pt idx="3">
                        <c:v>I do not use the information on the above websites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Sheet1!$H$66:$H$69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31B-49EB-9E93-3AA733617DC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Sheet1!$G$66:$G$69</c15:sqref>
                        </c15:formulaRef>
                      </c:ext>
                    </c:extLst>
                    <c:strCache>
                      <c:ptCount val="4"/>
                      <c:pt idx="0">
                        <c:v>Strongly agree or agree</c:v>
                      </c:pt>
                      <c:pt idx="1">
                        <c:v>Neither agree or disagree</c:v>
                      </c:pt>
                      <c:pt idx="2">
                        <c:v>Disagree or strongly disagree</c:v>
                      </c:pt>
                      <c:pt idx="3">
                        <c:v>I do not use the information on the above websites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Sheet1!$I$66:$I$69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1B-49EB-9E93-3AA733617DCB}"/>
                  </c:ext>
                </c:extLst>
              </c15:ser>
            </c15:filteredBarSeries>
          </c:ext>
        </c:extLst>
      </c:barChart>
      <c:catAx>
        <c:axId val="79961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613824"/>
        <c:crosses val="autoZero"/>
        <c:auto val="1"/>
        <c:lblAlgn val="ctr"/>
        <c:lblOffset val="100"/>
        <c:noMultiLvlLbl val="0"/>
      </c:catAx>
      <c:valAx>
        <c:axId val="79961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61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8D2-3868-D24B-AF37-F3EF3317FB9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E095-0B35-D043-AC1A-1D3F9107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</a:t>
            </a:r>
            <a:r>
              <a:rPr lang="en-IE" baseline="0" dirty="0" smtClean="0"/>
              <a:t> question was not asked in the post session survey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2E095-0B35-D043-AC1A-1D3F91071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9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2E095-0B35-D043-AC1A-1D3F91071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2E095-0B35-D043-AC1A-1D3F91071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BD74-0306-1243-BD61-BBF9878D1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6118910" cy="2940873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6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971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20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59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891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97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624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75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47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73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6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9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1" y="288002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2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1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E45DFE3-643A-E048-8280-7CBBA6ED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DBE519-C078-6146-84E7-3C6EC3706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4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A4C962-CB06-AC4A-BE01-3D0FAC870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09601"/>
            <a:ext cx="9110700" cy="408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C718E-795A-3549-A4EB-086641A42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F9BBB2-C674-474E-93E6-764D688DF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376000"/>
            <a:ext cx="4068000" cy="91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2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224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09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1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34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37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1C968-F5CD-3E40-A9A3-6EB2C1A3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2ED5-7AD4-0B4E-902A-D2B136ADF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CFD5-6609-EE4E-8863-B909A5E85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A08C-A74B-A145-AFA3-38D8EFF614F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5016-35CB-1A4B-BDA3-D8234ACCE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C519-C538-234D-9C0B-0A79DB610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1FF6-98FB-4D41-B247-AE8B38D2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A8EF-3394-486C-A750-F46826AE3249}" type="datetimeFigureOut">
              <a:rPr lang="en-IE" smtClean="0"/>
              <a:t>04/09/2024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36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3100085" y="498531"/>
            <a:ext cx="4679158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spcBef>
                <a:spcPts val="563"/>
              </a:spcBef>
            </a:pPr>
            <a:r>
              <a:rPr lang="en-GB" dirty="0" smtClean="0">
                <a:solidFill>
                  <a:prstClr val="white"/>
                </a:solidFill>
              </a:rPr>
              <a:t>Roma Health Network Evaluation Survey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5AD44-FA60-AB4D-9F05-2D0E9BAB9B30}"/>
              </a:ext>
            </a:extLst>
          </p:cNvPr>
          <p:cNvSpPr/>
          <p:nvPr/>
        </p:nvSpPr>
        <p:spPr>
          <a:xfrm>
            <a:off x="164306" y="3299491"/>
            <a:ext cx="735804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GB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Louise Lyons </a:t>
            </a:r>
            <a:r>
              <a:rPr lang="en-GB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Mehl</a:t>
            </a:r>
            <a:r>
              <a:rPr lang="en-GB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Senior Medical Officer, National Immunisation Office</a:t>
            </a:r>
            <a:endParaRPr lang="en-GB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A61E5F59-DCD6-3545-9914-4A3EB491AD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286" y="675826"/>
            <a:ext cx="1997892" cy="265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3935674"/>
            <a:ext cx="1150676" cy="11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144" y="619363"/>
            <a:ext cx="3897620" cy="813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Open Text Responses: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Direct quotes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2016000"/>
            <a:ext cx="7933371" cy="2047499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en-IE" dirty="0" smtClean="0"/>
          </a:p>
          <a:p>
            <a:pPr>
              <a:lnSpc>
                <a:spcPct val="140000"/>
              </a:lnSpc>
            </a:pPr>
            <a:endParaRPr lang="en-IE" dirty="0"/>
          </a:p>
          <a:p>
            <a:pPr>
              <a:lnSpc>
                <a:spcPct val="140000"/>
              </a:lnSpc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 a fact or statistic </a:t>
            </a:r>
            <a:b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 short statement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0" y="1639807"/>
            <a:ext cx="9144000" cy="2420066"/>
          </a:xfrm>
          <a:prstGeom prst="rect">
            <a:avLst/>
          </a:prstGeom>
          <a:solidFill>
            <a:srgbClr val="56B4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Q1)What 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do you think is needed to encourage childhood vaccination in the Roma community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of Information</a:t>
            </a:r>
          </a:p>
          <a:p>
            <a:pPr marL="285750" marR="0" lvl="0" indent="-2857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Immunisation Materials</a:t>
            </a:r>
          </a:p>
          <a:p>
            <a:pPr marL="285750" marR="0" lvl="0" indent="-2857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sessions</a:t>
            </a:r>
            <a:endParaRPr kumimoji="0" lang="en-I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1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201064"/>
            <a:ext cx="7211462" cy="813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Q1) What </a:t>
            </a:r>
            <a:r>
              <a:rPr lang="en-IE" dirty="0">
                <a:solidFill>
                  <a:schemeClr val="tx1"/>
                </a:solidFill>
              </a:rPr>
              <a:t>information do you think is needed to encourage childhood vaccination in the Roma community</a:t>
            </a:r>
            <a:r>
              <a:rPr lang="en-IE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4479" y="1359722"/>
            <a:ext cx="7933371" cy="332411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 b="1" i="1" kern="0" dirty="0">
                <a:solidFill>
                  <a:srgbClr val="7030A0"/>
                </a:solidFill>
                <a:latin typeface="Calibri" panose="020F0502020204030204"/>
              </a:rPr>
              <a:t>Content of Information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</a:rPr>
              <a:t>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</a:rPr>
              <a:t>Side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</a:rPr>
              <a:t>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</a:rPr>
              <a:t>Tailored</a:t>
            </a:r>
          </a:p>
          <a:p>
            <a:pPr>
              <a:lnSpc>
                <a:spcPct val="140000"/>
              </a:lnSpc>
            </a:pPr>
            <a:endParaRPr lang="en-IE" dirty="0" smtClean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800" b="1" i="1" kern="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In-Person Sessions </a:t>
            </a:r>
          </a:p>
          <a:p>
            <a:pPr marL="742950" lvl="1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Own language</a:t>
            </a:r>
          </a:p>
          <a:p>
            <a:pPr marL="742950" lvl="1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Peer led</a:t>
            </a:r>
          </a:p>
          <a:p>
            <a:pPr marL="742950" lvl="1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One-to-one or group</a:t>
            </a:r>
          </a:p>
          <a:p>
            <a:pPr marL="742950" lvl="1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400" b="0" i="1" kern="0" dirty="0">
                <a:solidFill>
                  <a:schemeClr val="tx1"/>
                </a:solidFill>
                <a:latin typeface="Calibri" panose="020F0502020204030204"/>
                <a:cs typeface="+mn-cs"/>
              </a:rPr>
              <a:t>Community or home settings </a:t>
            </a:r>
            <a:endParaRPr lang="en-IE" sz="1400" b="0" kern="0" dirty="0">
              <a:solidFill>
                <a:schemeClr val="tx1"/>
              </a:solidFill>
              <a:latin typeface="Calibri" panose="020F0502020204030204"/>
              <a:cs typeface="+mn-cs"/>
            </a:endParaRPr>
          </a:p>
          <a:p>
            <a:pPr>
              <a:lnSpc>
                <a:spcPct val="140000"/>
              </a:lnSpc>
            </a:pPr>
            <a:endParaRPr lang="en-IE" dirty="0"/>
          </a:p>
          <a:p>
            <a:pPr>
              <a:lnSpc>
                <a:spcPct val="140000"/>
              </a:lnSpc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 a fact or statistic </a:t>
            </a:r>
            <a:b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 short statement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994" y="137496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b="1" i="1" dirty="0">
                <a:solidFill>
                  <a:srgbClr val="7030A0"/>
                </a:solidFill>
              </a:rPr>
              <a:t>Immunisation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dirty="0"/>
              <a:t>Translated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dirty="0"/>
              <a:t>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dirty="0"/>
              <a:t>Videos- native language or cartoon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dirty="0"/>
              <a:t>Translated voice notes and use of 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dirty="0"/>
              <a:t>Testimonies and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63747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144" y="619363"/>
            <a:ext cx="3897620" cy="813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Open Text Responses: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Direct quotes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2016000"/>
            <a:ext cx="7933371" cy="2047499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en-IE" dirty="0" smtClean="0"/>
          </a:p>
          <a:p>
            <a:pPr>
              <a:lnSpc>
                <a:spcPct val="140000"/>
              </a:lnSpc>
            </a:pPr>
            <a:endParaRPr lang="en-IE" dirty="0"/>
          </a:p>
          <a:p>
            <a:pPr>
              <a:lnSpc>
                <a:spcPct val="140000"/>
              </a:lnSpc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 a fact or statistic </a:t>
            </a:r>
            <a:b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 short statement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0" y="1536384"/>
            <a:ext cx="9144000" cy="2626911"/>
          </a:xfrm>
          <a:prstGeom prst="rect">
            <a:avLst/>
          </a:prstGeom>
          <a:solidFill>
            <a:srgbClr val="56B4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you think is it best to reach people in the Roma community with information about childhood vaccination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Culturally appropriate</a:t>
            </a:r>
          </a:p>
          <a:p>
            <a:pPr marL="285750" marR="0" lvl="0" indent="-2857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leaders</a:t>
            </a:r>
          </a:p>
          <a:p>
            <a:pPr marL="285750" lvl="0" indent="-285750" algn="ctr" defTabSz="685800">
              <a:buFont typeface="Wingdings" panose="05000000000000000000" pitchFamily="2" charset="2"/>
              <a:buChar char="Ø"/>
            </a:pPr>
            <a:r>
              <a:rPr lang="en-I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 Workers +/- links community healthcare </a:t>
            </a:r>
            <a:r>
              <a:rPr lang="en-I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</a:p>
          <a:p>
            <a:pPr marL="285750" lvl="0" indent="-285750" algn="ctr" defTabSz="685800">
              <a:buFont typeface="Wingdings" panose="05000000000000000000" pitchFamily="2" charset="2"/>
              <a:buChar char="Ø"/>
            </a:pPr>
            <a:r>
              <a:rPr lang="en-I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Organisations</a:t>
            </a:r>
          </a:p>
          <a:p>
            <a:pPr marL="285750" lvl="0" indent="-285750" algn="ctr" defTabSz="685800">
              <a:buFont typeface="Wingdings" panose="05000000000000000000" pitchFamily="2" charset="2"/>
              <a:buChar char="Ø"/>
            </a:pPr>
            <a:r>
              <a:rPr lang="en-I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approaches</a:t>
            </a: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8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303744"/>
            <a:ext cx="7211462" cy="813599"/>
          </a:xfrm>
        </p:spPr>
        <p:txBody>
          <a:bodyPr/>
          <a:lstStyle/>
          <a:p>
            <a:r>
              <a:rPr lang="en-IE" dirty="0">
                <a:solidFill>
                  <a:schemeClr val="tx1"/>
                </a:solidFill>
              </a:rPr>
              <a:t>Q2</a:t>
            </a:r>
            <a:r>
              <a:rPr lang="en-IE" dirty="0" smtClean="0">
                <a:solidFill>
                  <a:schemeClr val="tx1"/>
                </a:solidFill>
              </a:rPr>
              <a:t>) How </a:t>
            </a:r>
            <a:r>
              <a:rPr lang="en-IE" dirty="0">
                <a:solidFill>
                  <a:schemeClr val="tx1"/>
                </a:solidFill>
              </a:rPr>
              <a:t>do you think is it best to reach people in the Roma community with information about childhood vaccination</a:t>
            </a:r>
            <a:r>
              <a:rPr lang="en-IE" dirty="0" smtClean="0">
                <a:solidFill>
                  <a:schemeClr val="tx1"/>
                </a:solidFill>
              </a:rPr>
              <a:t>?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 a fact or statistic </a:t>
            </a:r>
            <a:b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 short statement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4250" y="107116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IE" b="1" i="1" kern="0" dirty="0">
                <a:solidFill>
                  <a:srgbClr val="7030A0"/>
                </a:solidFill>
              </a:rPr>
              <a:t>Peer Support Workers +/- links community healthcare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 smtClean="0"/>
              <a:t>Peer support workers.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 smtClean="0"/>
              <a:t>With a community health care workers.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 smtClean="0"/>
              <a:t>With linkage to community nurses or public health nurses.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 smtClean="0"/>
              <a:t>With support with translator if required</a:t>
            </a:r>
            <a:r>
              <a:rPr lang="en-IE" sz="1400" b="1" i="1" kern="0" dirty="0" smtClean="0">
                <a:solidFill>
                  <a:srgbClr val="56B4E6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IE" b="1" i="1" kern="0" dirty="0" smtClean="0">
                <a:solidFill>
                  <a:srgbClr val="7030A0"/>
                </a:solidFill>
              </a:rPr>
              <a:t>Trusted Organisations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 smtClean="0"/>
              <a:t>NGOs</a:t>
            </a:r>
            <a:r>
              <a:rPr lang="en-IE" sz="1400" i="1" kern="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/>
              <a:t>Roma health Network.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IE" b="1" i="1" kern="0" dirty="0">
                <a:solidFill>
                  <a:srgbClr val="7030A0"/>
                </a:solidFill>
              </a:rPr>
              <a:t>Other </a:t>
            </a:r>
            <a:r>
              <a:rPr lang="en-IE" b="1" i="1" kern="0" dirty="0" smtClean="0">
                <a:solidFill>
                  <a:srgbClr val="7030A0"/>
                </a:solidFill>
              </a:rPr>
              <a:t>approaches</a:t>
            </a:r>
            <a:endParaRPr lang="en-IE" b="1" i="1" kern="0" dirty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/>
              <a:t>Ongoing provision of information for number of weeks/months/years so people will have time to think, understand and make decisions.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/>
              <a:t>Using a multifaceted approach providing information in different ways.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i="1" kern="0" dirty="0"/>
              <a:t>Targeted work including community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20149" y="1307004"/>
            <a:ext cx="4572000" cy="2647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en-IE" b="1" i="1" kern="0" dirty="0">
                <a:solidFill>
                  <a:srgbClr val="7030A0"/>
                </a:solidFill>
                <a:cs typeface="Arial" panose="020B0604020202020204" pitchFamily="34" charset="0"/>
              </a:rPr>
              <a:t>Culturally appropriate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IE" sz="1400" i="1" kern="0" dirty="0">
                <a:cs typeface="Arial" panose="020B0604020202020204" pitchFamily="34" charset="0"/>
              </a:rPr>
              <a:t>Culturally appropriate and linguistically friendly manner.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IE" sz="1400" i="1" kern="0" dirty="0">
                <a:cs typeface="Arial" panose="020B0604020202020204" pitchFamily="34" charset="0"/>
              </a:rPr>
              <a:t>Training healthcare workers in cultural competence</a:t>
            </a:r>
            <a:r>
              <a:rPr lang="en-IE" sz="1400" b="1" i="1" kern="0" dirty="0">
                <a:solidFill>
                  <a:srgbClr val="56B4E6"/>
                </a:solidFill>
                <a:cs typeface="Arial" panose="020B0604020202020204" pitchFamily="34" charset="0"/>
              </a:rPr>
              <a:t>. </a:t>
            </a:r>
            <a:endParaRPr lang="en-IE" sz="1400" i="1" kern="0" dirty="0">
              <a:solidFill>
                <a:srgbClr val="56B4E6"/>
              </a:solidFill>
              <a:cs typeface="Arial" panose="020B0604020202020204" pitchFamily="34" charset="0"/>
            </a:endParaRPr>
          </a:p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en-IE" b="1" i="1" kern="0" dirty="0" smtClean="0">
                <a:solidFill>
                  <a:srgbClr val="7030A0"/>
                </a:solidFill>
                <a:cs typeface="Arial" panose="020B0604020202020204" pitchFamily="34" charset="0"/>
              </a:rPr>
              <a:t>Community leaders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IE" sz="1400" i="1" kern="0" dirty="0" smtClean="0">
                <a:cs typeface="Arial" panose="020B0604020202020204" pitchFamily="34" charset="0"/>
              </a:rPr>
              <a:t>More Roma national representatives partaking in the promoting of the vaccination.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IE" sz="1400" i="1" kern="0" dirty="0" smtClean="0">
                <a:cs typeface="Arial" panose="020B0604020202020204" pitchFamily="34" charset="0"/>
              </a:rPr>
              <a:t>Trust </a:t>
            </a:r>
            <a:r>
              <a:rPr lang="en-IE" sz="1400" i="1" kern="0" dirty="0">
                <a:cs typeface="Arial" panose="020B0604020202020204" pitchFamily="34" charset="0"/>
              </a:rPr>
              <a:t>must be built and promoted from within the community.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IE" sz="1400" i="1" kern="0" dirty="0">
                <a:cs typeface="Arial" panose="020B0604020202020204" pitchFamily="34" charset="0"/>
              </a:rPr>
              <a:t>Elders, grandmothers, church leaders.</a:t>
            </a:r>
          </a:p>
        </p:txBody>
      </p:sp>
    </p:spTree>
    <p:extLst>
      <p:ext uri="{BB962C8B-B14F-4D97-AF65-F5344CB8AC3E}">
        <p14:creationId xmlns:p14="http://schemas.microsoft.com/office/powerpoint/2010/main" val="170364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2016000"/>
            <a:ext cx="7933371" cy="2047499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en-IE" dirty="0" smtClean="0"/>
          </a:p>
          <a:p>
            <a:pPr>
              <a:lnSpc>
                <a:spcPct val="140000"/>
              </a:lnSpc>
            </a:pPr>
            <a:endParaRPr lang="en-IE" dirty="0"/>
          </a:p>
          <a:p>
            <a:pPr>
              <a:lnSpc>
                <a:spcPct val="140000"/>
              </a:lnSpc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 a fact or statistic </a:t>
            </a:r>
            <a:b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 short statement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0" y="1646682"/>
            <a:ext cx="9144000" cy="2420066"/>
          </a:xfrm>
          <a:prstGeom prst="rect">
            <a:avLst/>
          </a:prstGeom>
          <a:solidFill>
            <a:srgbClr val="56B4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685800"/>
            <a:r>
              <a:rPr lang="en-IE" sz="3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in the survey.</a:t>
            </a:r>
          </a:p>
          <a:p>
            <a:pPr lvl="0" algn="ctr" defTabSz="685800"/>
            <a:r>
              <a:rPr lang="en-IE" sz="3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questions?</a:t>
            </a:r>
          </a:p>
          <a:p>
            <a:pPr lvl="0" algn="ctr" defTabSz="685800"/>
            <a:endParaRPr lang="en-IE" sz="3200" kern="0" dirty="0" smtClea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415" y="110822"/>
            <a:ext cx="7246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/>
            <a:r>
              <a:rPr lang="en-IE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 are using these suggestions to </a:t>
            </a:r>
            <a:r>
              <a:rPr lang="en-IE" sz="32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E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nform planning. </a:t>
            </a:r>
            <a:endParaRPr lang="en-IE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6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6496" y="1018609"/>
            <a:ext cx="6118910" cy="4411464"/>
          </a:xfr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National Vaccination Webinar Information Session for Roma Health Service Providers and </a:t>
            </a:r>
            <a:r>
              <a:rPr lang="en-IE" dirty="0" smtClean="0"/>
              <a:t>Staff, organised and chaired by NSIO</a:t>
            </a: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Wednesday 15th May 2024, 15:00 – </a:t>
            </a:r>
            <a:r>
              <a:rPr lang="en-IE" dirty="0" smtClean="0"/>
              <a:t>16:00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Pre-session and post-session survey for NIO vaccination sessions (Childhood vaccination and Vaccine Acceptance):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i="1" dirty="0" smtClean="0"/>
              <a:t>Survey Objectives:</a:t>
            </a:r>
            <a:r>
              <a:rPr lang="en-IE" dirty="0" smtClean="0"/>
              <a:t> To find out: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dirty="0" smtClean="0"/>
              <a:t>RHN workers including Peer Support workers attitudes to vaccination.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dirty="0" smtClean="0"/>
              <a:t> Usefulness of Immunisation.ie materials for those working with the Roma Community.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dirty="0"/>
              <a:t>S</a:t>
            </a:r>
            <a:r>
              <a:rPr lang="en-IE" dirty="0" smtClean="0"/>
              <a:t>uggestions on the information required to encourage Childhood Vaccination in the Roma community.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E" dirty="0" smtClean="0"/>
              <a:t>How best </a:t>
            </a:r>
            <a:r>
              <a:rPr lang="en-IE" dirty="0"/>
              <a:t>to reach people in the Roma community with information about childhood </a:t>
            </a:r>
            <a:r>
              <a:rPr lang="en-IE" dirty="0" smtClean="0"/>
              <a:t>vaccination. </a:t>
            </a:r>
            <a:endParaRPr lang="en-IE" dirty="0"/>
          </a:p>
          <a:p>
            <a:pPr marL="0" indent="0">
              <a:buNone/>
            </a:pPr>
            <a:r>
              <a:rPr lang="en-IE" b="1" dirty="0" smtClean="0"/>
              <a:t>Pre session survey </a:t>
            </a:r>
            <a:r>
              <a:rPr lang="en-IE" b="1" dirty="0" err="1" smtClean="0"/>
              <a:t>respondants</a:t>
            </a:r>
            <a:r>
              <a:rPr lang="en-IE" b="1" dirty="0" smtClean="0"/>
              <a:t>: N=27 </a:t>
            </a:r>
          </a:p>
          <a:p>
            <a:pPr marL="0" indent="0">
              <a:buNone/>
            </a:pPr>
            <a:r>
              <a:rPr lang="en-IE" b="1" dirty="0" smtClean="0"/>
              <a:t>Post session survey </a:t>
            </a:r>
            <a:r>
              <a:rPr lang="en-IE" b="1" dirty="0" err="1" smtClean="0"/>
              <a:t>respondants</a:t>
            </a:r>
            <a:r>
              <a:rPr lang="en-IE" b="1" dirty="0" smtClean="0"/>
              <a:t>: N=7</a:t>
            </a:r>
            <a:endParaRPr lang="en-IE" b="1" dirty="0"/>
          </a:p>
          <a:p>
            <a:pPr marL="0" indent="0">
              <a:lnSpc>
                <a:spcPct val="100000"/>
              </a:lnSpc>
              <a:buClr>
                <a:srgbClr val="8CA99F"/>
              </a:buClr>
              <a:buNone/>
            </a:pP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933"/>
            <a:ext cx="771860" cy="7718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Roma Health Network Evaluation Survey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277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143" y="619363"/>
            <a:ext cx="6874577" cy="813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Peer workers: attitudes &amp; beliefs about vaccination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2016000"/>
            <a:ext cx="7933371" cy="2047499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en-IE" dirty="0" smtClean="0"/>
          </a:p>
          <a:p>
            <a:pPr>
              <a:lnSpc>
                <a:spcPct val="140000"/>
              </a:lnSpc>
            </a:pPr>
            <a:endParaRPr lang="en-IE" dirty="0"/>
          </a:p>
          <a:p>
            <a:pPr>
              <a:lnSpc>
                <a:spcPct val="140000"/>
              </a:lnSpc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 a fact or statistic </a:t>
            </a:r>
            <a:b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 short statement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0" y="1432962"/>
            <a:ext cx="9144000" cy="2726527"/>
          </a:xfrm>
          <a:prstGeom prst="rect">
            <a:avLst/>
          </a:prstGeom>
          <a:solidFill>
            <a:srgbClr val="56B4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685800"/>
            <a:r>
              <a:rPr lang="en-IE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important do you think childhood vaccination is</a:t>
            </a:r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 defTabSz="685800"/>
            <a:endParaRPr lang="en-IE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/>
            <a:r>
              <a:rPr lang="en-IE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recommend childhood vaccination to parents</a:t>
            </a:r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 defTabSz="685800"/>
            <a:endParaRPr lang="en-IE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/>
            <a:r>
              <a:rPr lang="en-IE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do you feel to talk to someone who is hesitant about childhood vaccinations</a:t>
            </a:r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 defTabSz="685800"/>
            <a:endParaRPr lang="en-IE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/>
            <a:r>
              <a:rPr lang="en-IE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information on HSE.ie or immunisation.ie </a:t>
            </a:r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useful?</a:t>
            </a:r>
            <a:endParaRPr lang="en-IE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9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6118910" cy="369332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Clr>
                <a:srgbClr val="8CA99F"/>
              </a:buClr>
              <a:buNone/>
            </a:pP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Would you recommend childhood vaccination to parents?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933"/>
            <a:ext cx="771860" cy="771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5418" y="12863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Pre-session </a:t>
            </a:r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 (N=27)</a:t>
            </a:r>
            <a:r>
              <a:rPr lang="en-IE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I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0" y="1713474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2110466" cy="36933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Clr>
                <a:srgbClr val="8CA99F"/>
              </a:buClr>
              <a:buNone/>
            </a:pP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How important do you think childhood vaccination 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933"/>
            <a:ext cx="771860" cy="771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4000" y="1332555"/>
            <a:ext cx="7418111" cy="43088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Pre-session survey	(n=27)			</a:t>
            </a:r>
          </a:p>
          <a:p>
            <a:pPr algn="l"/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Post-Session Survey (n=7)</a:t>
            </a: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0" y="1917331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1938586" cy="42287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How confident do you feel to talk to someone who is hesitant about childhood vaccinations?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933"/>
            <a:ext cx="771860" cy="771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4000" y="1444136"/>
            <a:ext cx="667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Pre-session </a:t>
            </a:r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 (N=27)</a:t>
            </a: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Post-session Survey (N=7)</a:t>
            </a: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2965" y="1547999"/>
            <a:ext cx="225162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20000"/>
              </a:lnSpc>
              <a:spcBef>
                <a:spcPts val="750"/>
              </a:spcBef>
            </a:pPr>
            <a:r>
              <a:rPr lang="en-I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291851"/>
              </p:ext>
            </p:extLst>
          </p:nvPr>
        </p:nvGraphicFramePr>
        <p:xfrm>
          <a:off x="1224000" y="20632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14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Is the information on HSE.ie or immunisation.ie useful?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933"/>
            <a:ext cx="771860" cy="771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4000" y="1218578"/>
            <a:ext cx="6754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Pre-session </a:t>
            </a:r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 (N=27)</a:t>
            </a: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I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Post-Session Survey (N=7)</a:t>
            </a: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45303"/>
              </p:ext>
            </p:extLst>
          </p:nvPr>
        </p:nvGraphicFramePr>
        <p:xfrm>
          <a:off x="1276213" y="1850019"/>
          <a:ext cx="5086298" cy="292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57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Is the information on HSE.ie or immunisation.ie useful?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933"/>
            <a:ext cx="771860" cy="771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4000" y="1291401"/>
            <a:ext cx="6754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Pre-session </a:t>
            </a:r>
            <a:r>
              <a:rPr kumimoji="0" lang="en-I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survey (N=27)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endParaRPr kumimoji="0" lang="en-IE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Post-Session Survey (N=7)</a:t>
            </a:r>
            <a:endParaRPr kumimoji="0" lang="en-IE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69149"/>
              </p:ext>
            </p:extLst>
          </p:nvPr>
        </p:nvGraphicFramePr>
        <p:xfrm>
          <a:off x="1224000" y="19353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0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20450-3182-1E43-82BA-37C69B03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143" y="539505"/>
            <a:ext cx="7211462" cy="813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Open Text Responses: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483E-8A8F-0D45-8237-D7327582B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2016000"/>
            <a:ext cx="7933371" cy="2047499"/>
          </a:xfrm>
        </p:spPr>
        <p:txBody>
          <a:bodyPr/>
          <a:lstStyle/>
          <a:p>
            <a:pPr>
              <a:lnSpc>
                <a:spcPct val="140000"/>
              </a:lnSpc>
            </a:pPr>
            <a:endParaRPr lang="en-IE" dirty="0" smtClean="0"/>
          </a:p>
          <a:p>
            <a:pPr>
              <a:lnSpc>
                <a:spcPct val="140000"/>
              </a:lnSpc>
            </a:pPr>
            <a:endParaRPr lang="en-IE" dirty="0"/>
          </a:p>
          <a:p>
            <a:pPr>
              <a:lnSpc>
                <a:spcPct val="140000"/>
              </a:lnSpc>
            </a:pP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E238E-53A4-F440-A424-F11501A72639}"/>
              </a:ext>
            </a:extLst>
          </p:cNvPr>
          <p:cNvSpPr txBox="1"/>
          <p:nvPr/>
        </p:nvSpPr>
        <p:spPr>
          <a:xfrm>
            <a:off x="6391781" y="2849840"/>
            <a:ext cx="1540486" cy="923330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76FC-0B39-BC47-991C-A5118F76DC94}"/>
              </a:ext>
            </a:extLst>
          </p:cNvPr>
          <p:cNvSpPr/>
          <p:nvPr/>
        </p:nvSpPr>
        <p:spPr>
          <a:xfrm>
            <a:off x="5180048" y="3752281"/>
            <a:ext cx="396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Highlight a fact or statistic </a:t>
            </a:r>
            <a:br>
              <a:rPr lang="en-IE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IE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a short statement</a:t>
            </a:r>
            <a:endParaRPr lang="en-I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38"/>
            <a:ext cx="774259" cy="7681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57F748-4CDB-984D-AEC0-1A81EE56393F}"/>
              </a:ext>
            </a:extLst>
          </p:cNvPr>
          <p:cNvSpPr/>
          <p:nvPr/>
        </p:nvSpPr>
        <p:spPr>
          <a:xfrm>
            <a:off x="0" y="1639807"/>
            <a:ext cx="9144000" cy="2420066"/>
          </a:xfrm>
          <a:prstGeom prst="rect">
            <a:avLst/>
          </a:prstGeom>
          <a:solidFill>
            <a:srgbClr val="56B4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685800"/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Q1)What </a:t>
            </a:r>
            <a:r>
              <a:rPr lang="en-IE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do you think is needed to encourage childhood vaccination in the Roma community</a:t>
            </a:r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 defTabSz="685800"/>
            <a:endParaRPr lang="en-IE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/>
            <a:endParaRPr lang="en-IE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/>
            <a:r>
              <a:rPr lang="en-IE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Q2)How </a:t>
            </a:r>
            <a:r>
              <a:rPr lang="en-IE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is it best to reach people in the Roma community with information about childhood vaccination?</a:t>
            </a:r>
          </a:p>
        </p:txBody>
      </p:sp>
    </p:spTree>
    <p:extLst>
      <p:ext uri="{BB962C8B-B14F-4D97-AF65-F5344CB8AC3E}">
        <p14:creationId xmlns:p14="http://schemas.microsoft.com/office/powerpoint/2010/main" val="290417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CC6"/>
    </a:accent1>
    <a:accent2>
      <a:srgbClr val="7030A0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CC6"/>
    </a:accent1>
    <a:accent2>
      <a:srgbClr val="7030A0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777</Words>
  <Application>Microsoft Office PowerPoint</Application>
  <PresentationFormat>On-screen Show (16:9)</PresentationFormat>
  <Paragraphs>128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Proofreading Academy Student</dc:creator>
  <cp:lastModifiedBy>Michelle Hayes</cp:lastModifiedBy>
  <cp:revision>68</cp:revision>
  <dcterms:created xsi:type="dcterms:W3CDTF">2021-11-10T13:35:28Z</dcterms:created>
  <dcterms:modified xsi:type="dcterms:W3CDTF">2024-09-04T11:08:08Z</dcterms:modified>
</cp:coreProperties>
</file>